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9"/>
  </p:notesMasterIdLst>
  <p:sldIdLst>
    <p:sldId id="304" r:id="rId2"/>
    <p:sldId id="305" r:id="rId3"/>
    <p:sldId id="306" r:id="rId4"/>
    <p:sldId id="307" r:id="rId5"/>
    <p:sldId id="308" r:id="rId6"/>
    <p:sldId id="309" r:id="rId7"/>
    <p:sldId id="310"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311" r:id="rId26"/>
    <p:sldId id="312" r:id="rId27"/>
    <p:sldId id="313"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259" r:id="rId47"/>
    <p:sldId id="260"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866" autoAdjust="0"/>
  </p:normalViewPr>
  <p:slideViewPr>
    <p:cSldViewPr>
      <p:cViewPr varScale="1">
        <p:scale>
          <a:sx n="61" d="100"/>
          <a:sy n="61" d="100"/>
        </p:scale>
        <p:origin x="67" y="31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C10A0-F87B-4BFF-AD3A-8310E448460F}" type="datetimeFigureOut">
              <a:rPr lang="el-GR" smtClean="0"/>
              <a:t>5/8/2019</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1933F7-9C1D-42A8-B27F-F697341C8CBF}" type="slidenum">
              <a:rPr lang="el-GR" smtClean="0"/>
              <a:t>‹Nº›</a:t>
            </a:fld>
            <a:endParaRPr lang="el-GR"/>
          </a:p>
        </p:txBody>
      </p:sp>
    </p:spTree>
    <p:extLst>
      <p:ext uri="{BB962C8B-B14F-4D97-AF65-F5344CB8AC3E}">
        <p14:creationId xmlns:p14="http://schemas.microsoft.com/office/powerpoint/2010/main" val="332541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fontScale="92500"/>
          </a:bodyPr>
          <a:lstStyle/>
          <a:p>
            <a:r>
              <a:rPr lang="en-US" sz="1200" u="sng" kern="1200" dirty="0">
                <a:solidFill>
                  <a:schemeClr val="tx1"/>
                </a:solidFill>
                <a:latin typeface="+mn-lt"/>
                <a:ea typeface="+mn-ea"/>
                <a:cs typeface="+mn-cs"/>
              </a:rPr>
              <a:t>Directrices para el capacitador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Este archivo.</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es una plantilla para ser utilizada por los</a:t>
            </a:r>
            <a:r>
              <a:rPr lang="en-US" sz="1200" kern="1200" baseline="0" dirty="0">
                <a:solidFill>
                  <a:schemeClr val="tx1"/>
                </a:solidFill>
                <a:latin typeface="+mn-lt"/>
                <a:ea typeface="+mn-ea"/>
                <a:cs typeface="+mn-cs"/>
              </a:rPr>
              <a:t> proveedores de EFP para que preparen el material de formación.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Sugerimos de </a:t>
            </a:r>
            <a:r>
              <a:rPr lang="en-US" sz="1200" b="1" kern="1200" dirty="0">
                <a:solidFill>
                  <a:schemeClr val="tx1"/>
                </a:solidFill>
                <a:latin typeface="+mn-lt"/>
                <a:ea typeface="+mn-ea"/>
                <a:cs typeface="+mn-cs"/>
              </a:rPr>
              <a:t>30 a 40 diapositivas </a:t>
            </a:r>
            <a:r>
              <a:rPr lang="en-US" sz="1200" b="1" kern="1200" dirty="0" err="1">
                <a:solidFill>
                  <a:schemeClr val="tx1"/>
                </a:solidFill>
                <a:latin typeface="+mn-lt"/>
                <a:ea typeface="+mn-ea"/>
                <a:cs typeface="+mn-cs"/>
              </a:rPr>
              <a:t>ppt</a:t>
            </a:r>
            <a:r>
              <a:rPr lang="en-US" sz="1200" kern="1200" dirty="0">
                <a:solidFill>
                  <a:schemeClr val="tx1"/>
                </a:solidFill>
                <a:latin typeface="+mn-lt"/>
                <a:ea typeface="+mn-ea"/>
                <a:cs typeface="+mn-cs"/>
              </a:rPr>
              <a:t> durante una (1) hora del programa de entrenamiento.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Hay 3 </a:t>
            </a:r>
            <a:r>
              <a:rPr lang="en-US" sz="1200" u="sng" kern="1200" dirty="0">
                <a:solidFill>
                  <a:schemeClr val="tx1"/>
                </a:solidFill>
                <a:latin typeface="+mn-lt"/>
                <a:ea typeface="+mn-ea"/>
                <a:cs typeface="+mn-cs"/>
              </a:rPr>
              <a:t>diapositivas predefinidas </a:t>
            </a:r>
            <a:r>
              <a:rPr lang="en-US" sz="1200" kern="1200" dirty="0">
                <a:solidFill>
                  <a:schemeClr val="tx1"/>
                </a:solidFill>
                <a:latin typeface="+mn-lt"/>
                <a:ea typeface="+mn-ea"/>
                <a:cs typeface="+mn-cs"/>
              </a:rPr>
              <a:t>a rellenar por usted, tituladas "</a:t>
            </a:r>
            <a:r>
              <a:rPr lang="en-US" sz="1200" b="1" kern="1200" dirty="0">
                <a:solidFill>
                  <a:schemeClr val="tx1"/>
                </a:solidFill>
                <a:latin typeface="+mn-lt"/>
                <a:ea typeface="+mn-ea"/>
                <a:cs typeface="+mn-cs"/>
              </a:rPr>
              <a:t>Objetivos del módulo</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Conclusión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Fin del módulo</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El material debe ser enviado en formato editable.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Fuente sugerida: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Tamaño de letra requerido: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Espaciado de línea sugerido: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debe tener una estructura clara, unidades definidas y títulos de diapositivas únicos.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El contenido de la diapositiva</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 no debe exceder los márgenes predefinidos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imágenes, diagramas, etc. deben ir acompañados de una descripción.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Si desea incluir preguntas de comprensión (opción múltiple, respuestas múltiples, verdadero/falso, coincidencia, etc.) para mejorar la comprensión de la teoría por parte de los usuarios, debe incluirlas en el archivo</a:t>
            </a:r>
            <a:r>
              <a:rPr lang="en-US" sz="1200" kern="1200" dirty="0" err="1">
                <a:solidFill>
                  <a:schemeClr val="tx1"/>
                </a:solidFill>
                <a:latin typeface="+mn-lt"/>
                <a:ea typeface="+mn-ea"/>
                <a:cs typeface="+mn-cs"/>
              </a:rPr>
              <a:t> ppt/pptx</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Las preguntas que se utilizarán para la autoevaluación y las pruebas de evaluación final deben seguir un formato predefinido que se enviará desde SQLearn en un archivo .</a:t>
            </a:r>
            <a:r>
              <a:rPr lang="en-US" sz="1200" kern="1200" dirty="0" err="1">
                <a:solidFill>
                  <a:schemeClr val="tx1"/>
                </a:solidFill>
                <a:latin typeface="+mn-lt"/>
                <a:ea typeface="+mn-ea"/>
                <a:cs typeface="+mn-cs"/>
              </a:rPr>
              <a:t> xls</a:t>
            </a:r>
            <a:r>
              <a:rPr lang="en-US" sz="1200" kern="1200" dirty="0">
                <a:solidFill>
                  <a:schemeClr val="tx1"/>
                </a:solidFill>
                <a:latin typeface="+mn-lt"/>
                <a:ea typeface="+mn-ea"/>
                <a:cs typeface="+mn-cs"/>
              </a:rPr>
              <a:t>.</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33F7-9C1D-42A8-B27F-F697341C8CB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8159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11</a:t>
            </a:fld>
            <a:endParaRPr lang="de-DE"/>
          </a:p>
        </p:txBody>
      </p:sp>
    </p:spTree>
    <p:extLst>
      <p:ext uri="{BB962C8B-B14F-4D97-AF65-F5344CB8AC3E}">
        <p14:creationId xmlns:p14="http://schemas.microsoft.com/office/powerpoint/2010/main" val="65991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12</a:t>
            </a:fld>
            <a:endParaRPr lang="de-DE"/>
          </a:p>
        </p:txBody>
      </p:sp>
    </p:spTree>
    <p:extLst>
      <p:ext uri="{BB962C8B-B14F-4D97-AF65-F5344CB8AC3E}">
        <p14:creationId xmlns:p14="http://schemas.microsoft.com/office/powerpoint/2010/main" val="267988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1055141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3263626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21</a:t>
            </a:fld>
            <a:endParaRPr lang="el-GR"/>
          </a:p>
        </p:txBody>
      </p:sp>
    </p:spTree>
    <p:extLst>
      <p:ext uri="{BB962C8B-B14F-4D97-AF65-F5344CB8AC3E}">
        <p14:creationId xmlns:p14="http://schemas.microsoft.com/office/powerpoint/2010/main" val="3549769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993054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Tamaño: gemeinfrei</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33F7-9C1D-42A8-B27F-F697341C8CB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330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Tamaño: gemeinfrei</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33F7-9C1D-42A8-B27F-F697341C8CB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8476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1933F7-9C1D-42A8-B27F-F697341C8CBF}"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026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28</a:t>
            </a:fld>
            <a:endParaRPr lang="el-GR"/>
          </a:p>
        </p:txBody>
      </p:sp>
    </p:spTree>
    <p:extLst>
      <p:ext uri="{BB962C8B-B14F-4D97-AF65-F5344CB8AC3E}">
        <p14:creationId xmlns:p14="http://schemas.microsoft.com/office/powerpoint/2010/main" val="37622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AFE0-8176-4DB0-9F15-FCE74DE29C9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7642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79916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2477507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165870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32</a:t>
            </a:fld>
            <a:endParaRPr lang="el-GR"/>
          </a:p>
        </p:txBody>
      </p:sp>
    </p:spTree>
    <p:extLst>
      <p:ext uri="{BB962C8B-B14F-4D97-AF65-F5344CB8AC3E}">
        <p14:creationId xmlns:p14="http://schemas.microsoft.com/office/powerpoint/2010/main" val="3439965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2600933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3089892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35</a:t>
            </a:fld>
            <a:endParaRPr lang="el-GR"/>
          </a:p>
        </p:txBody>
      </p:sp>
    </p:spTree>
    <p:extLst>
      <p:ext uri="{BB962C8B-B14F-4D97-AF65-F5344CB8AC3E}">
        <p14:creationId xmlns:p14="http://schemas.microsoft.com/office/powerpoint/2010/main" val="1612270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3284274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3929436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2413725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AFE0-8176-4DB0-9F15-FCE74DE29C9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8151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27068957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40</a:t>
            </a:fld>
            <a:endParaRPr lang="el-GR"/>
          </a:p>
        </p:txBody>
      </p:sp>
    </p:spTree>
    <p:extLst>
      <p:ext uri="{BB962C8B-B14F-4D97-AF65-F5344CB8AC3E}">
        <p14:creationId xmlns:p14="http://schemas.microsoft.com/office/powerpoint/2010/main" val="36737884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16590815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shuttertstock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33480276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2336327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20561581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Pic</a:t>
            </a:r>
            <a:r>
              <a:rPr lang="de-DE" dirty="0"/>
              <a:t> </a:t>
            </a:r>
            <a:r>
              <a:rPr lang="de-DE" dirty="0" err="1"/>
              <a:t>shutterstock</a:t>
            </a:r>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1825446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46</a:t>
            </a:fld>
            <a:endParaRPr lang="el-GR"/>
          </a:p>
        </p:txBody>
      </p:sp>
    </p:spTree>
    <p:extLst>
      <p:ext uri="{BB962C8B-B14F-4D97-AF65-F5344CB8AC3E}">
        <p14:creationId xmlns:p14="http://schemas.microsoft.com/office/powerpoint/2010/main" val="401454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47</a:t>
            </a:fld>
            <a:endParaRPr lang="el-GR"/>
          </a:p>
        </p:txBody>
      </p:sp>
    </p:spTree>
    <p:extLst>
      <p:ext uri="{BB962C8B-B14F-4D97-AF65-F5344CB8AC3E}">
        <p14:creationId xmlns:p14="http://schemas.microsoft.com/office/powerpoint/2010/main" val="2504694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AFE0-8176-4DB0-9F15-FCE74DE29C9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34839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AFE0-8176-4DB0-9F15-FCE74DE29C9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333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A6AFE0-8176-4DB0-9F15-FCE74DE29C9D}"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686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8</a:t>
            </a:fld>
            <a:endParaRPr lang="de-DE"/>
          </a:p>
        </p:txBody>
      </p:sp>
    </p:spTree>
    <p:extLst>
      <p:ext uri="{BB962C8B-B14F-4D97-AF65-F5344CB8AC3E}">
        <p14:creationId xmlns:p14="http://schemas.microsoft.com/office/powerpoint/2010/main" val="2997510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9</a:t>
            </a:fld>
            <a:endParaRPr lang="de-DE"/>
          </a:p>
        </p:txBody>
      </p:sp>
    </p:spTree>
    <p:extLst>
      <p:ext uri="{BB962C8B-B14F-4D97-AF65-F5344CB8AC3E}">
        <p14:creationId xmlns:p14="http://schemas.microsoft.com/office/powerpoint/2010/main" val="2142663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CA6AFE0-8176-4DB0-9F15-FCE74DE29C9D}" type="slidenum">
              <a:rPr lang="de-DE" smtClean="0"/>
              <a:t>10</a:t>
            </a:fld>
            <a:endParaRPr lang="de-DE"/>
          </a:p>
        </p:txBody>
      </p:sp>
    </p:spTree>
    <p:extLst>
      <p:ext uri="{BB962C8B-B14F-4D97-AF65-F5344CB8AC3E}">
        <p14:creationId xmlns:p14="http://schemas.microsoft.com/office/powerpoint/2010/main" val="1053656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5/8/2019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‹Nº›</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GgbDx_SmMqE"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Iap4bZSk_lY"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5916" y="2348881"/>
            <a:ext cx="3940764" cy="1102519"/>
          </a:xfrm>
        </p:spPr>
        <p:txBody>
          <a:bodyPr anchor="b"/>
          <a:lstStyle/>
          <a:p>
            <a:r>
              <a:rPr lang="en-US" dirty="0">
                <a:latin typeface="Arial" panose="020B0604020202020204" pitchFamily="34" charset="0"/>
                <a:cs typeface="Arial" panose="020B0604020202020204" pitchFamily="34" charset="0"/>
              </a:rPr>
              <a:t>3.1 Mantenimiento</a:t>
            </a:r>
            <a:endParaRPr lang="el-GR"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BLOQUE 3: Supervisar y mantener la instalación geotérmica</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4880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rmAutofit lnSpcReduction="10000"/>
          </a:bodyPr>
          <a:lstStyle/>
          <a:p>
            <a:pPr>
              <a:lnSpc>
                <a:spcPct val="150000"/>
              </a:lnSpc>
              <a:spcAft>
                <a:spcPts val="600"/>
              </a:spcAft>
            </a:pPr>
            <a:r>
              <a:rPr lang="en-US" sz="1600" dirty="0">
                <a:latin typeface="Arial" panose="020B0604020202020204" pitchFamily="34" charset="0"/>
                <a:cs typeface="Arial" panose="020B0604020202020204" pitchFamily="34" charset="0"/>
              </a:rPr>
              <a:t>La </a:t>
            </a:r>
            <a:r>
              <a:rPr lang="en-US" sz="1600" dirty="0" err="1">
                <a:latin typeface="Arial" panose="020B0604020202020204" pitchFamily="34" charset="0"/>
                <a:cs typeface="Arial" panose="020B0604020202020204" pitchFamily="34" charset="0"/>
              </a:rPr>
              <a:t>cantidad</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circulante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varía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función</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velocidad</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compresor</a:t>
            </a:r>
            <a:r>
              <a:rPr lang="en-US" sz="1600" dirty="0">
                <a:latin typeface="Arial" panose="020B0604020202020204" pitchFamily="34" charset="0"/>
                <a:cs typeface="Arial" panose="020B0604020202020204" pitchFamily="34" charset="0"/>
              </a:rPr>
              <a:t> y de la </a:t>
            </a: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evaporación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depósito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lado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alta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recoge</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refrigerante</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utilizado</a:t>
            </a:r>
            <a:r>
              <a:rPr lang="en-US" sz="1600" dirty="0">
                <a:latin typeface="Arial" panose="020B0604020202020204" pitchFamily="34" charset="0"/>
                <a:cs typeface="Arial" panose="020B0604020202020204" pitchFamily="34" charset="0"/>
              </a:rPr>
              <a:t>.</a:t>
            </a:r>
          </a:p>
          <a:p>
            <a:pPr>
              <a:lnSpc>
                <a:spcPct val="150000"/>
              </a:lnSpc>
              <a:spcAft>
                <a:spcPts val="600"/>
              </a:spcAft>
            </a:pPr>
            <a:r>
              <a:rPr lang="en-US" sz="1600" dirty="0">
                <a:latin typeface="Arial" panose="020B0604020202020204" pitchFamily="34" charset="0"/>
                <a:cs typeface="Arial" panose="020B0604020202020204" pitchFamily="34" charset="0"/>
              </a:rPr>
              <a:t>Los </a:t>
            </a:r>
            <a:r>
              <a:rPr lang="en-US" sz="1600" dirty="0" err="1">
                <a:latin typeface="Arial" panose="020B0604020202020204" pitchFamily="34" charset="0"/>
                <a:cs typeface="Arial" panose="020B0604020202020204" pitchFamily="34" charset="0"/>
              </a:rPr>
              <a:t>secadores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filtros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ligan</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suciedad</a:t>
            </a:r>
            <a:r>
              <a:rPr lang="en-US" sz="1600" dirty="0">
                <a:latin typeface="Arial" panose="020B0604020202020204" pitchFamily="34" charset="0"/>
                <a:cs typeface="Arial" panose="020B0604020202020204" pitchFamily="34" charset="0"/>
              </a:rPr>
              <a:t> y la </a:t>
            </a:r>
            <a:r>
              <a:rPr lang="en-US" sz="1600" dirty="0" err="1">
                <a:latin typeface="Arial" panose="020B0604020202020204" pitchFamily="34" charset="0"/>
                <a:cs typeface="Arial" panose="020B0604020202020204" pitchFamily="34" charset="0"/>
              </a:rPr>
              <a:t>humedad</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través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agentes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secantes</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La </a:t>
            </a:r>
            <a:r>
              <a:rPr lang="en-US" sz="1600" dirty="0" err="1">
                <a:latin typeface="Arial" panose="020B0604020202020204" pitchFamily="34" charset="0"/>
                <a:cs typeface="Arial" panose="020B0604020202020204" pitchFamily="34" charset="0"/>
              </a:rPr>
              <a:t>mirilla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delante</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válvula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expansión</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utiliza</a:t>
            </a:r>
            <a:r>
              <a:rPr lang="en-US" sz="1600" dirty="0">
                <a:latin typeface="Arial" panose="020B0604020202020204" pitchFamily="34" charset="0"/>
                <a:cs typeface="Arial" panose="020B0604020202020204" pitchFamily="34" charset="0"/>
              </a:rPr>
              <a:t> para la </a:t>
            </a:r>
            <a:r>
              <a:rPr lang="en-US" sz="1600" dirty="0" err="1">
                <a:latin typeface="Arial" panose="020B0604020202020204" pitchFamily="34" charset="0"/>
                <a:cs typeface="Arial" panose="020B0604020202020204" pitchFamily="34" charset="0"/>
              </a:rPr>
              <a:t>inspección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óptica</a:t>
            </a:r>
            <a:r>
              <a:rPr lang="en-US" sz="1600" dirty="0">
                <a:latin typeface="Arial" panose="020B0604020202020204" pitchFamily="34" charset="0"/>
                <a:cs typeface="Arial" panose="020B0604020202020204" pitchFamily="34" charset="0"/>
              </a:rPr>
              <a:t>.</a:t>
            </a:r>
          </a:p>
          <a:p>
            <a:pPr>
              <a:lnSpc>
                <a:spcPct val="150000"/>
              </a:lnSpc>
              <a:spcAft>
                <a:spcPts val="600"/>
              </a:spcAft>
            </a:pPr>
            <a:r>
              <a:rPr lang="en-US" sz="1600" dirty="0" err="1">
                <a:latin typeface="Arial" panose="020B0604020202020204" pitchFamily="34" charset="0"/>
                <a:cs typeface="Arial" panose="020B0604020202020204" pitchFamily="34" charset="0"/>
              </a:rPr>
              <a:t>Formación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burbujas</a:t>
            </a:r>
            <a:r>
              <a:rPr lang="en-US" sz="1600" dirty="0">
                <a:latin typeface="Arial" panose="020B0604020202020204" pitchFamily="34" charset="0"/>
                <a:cs typeface="Arial" panose="020B0604020202020204" pitchFamily="34" charset="0"/>
              </a:rPr>
              <a:t> de vapor con </a:t>
            </a:r>
            <a:r>
              <a:rPr lang="en-US" sz="1600" dirty="0" err="1">
                <a:latin typeface="Arial" panose="020B0604020202020204" pitchFamily="34" charset="0"/>
                <a:cs typeface="Arial" panose="020B0604020202020204" pitchFamily="34" charset="0"/>
              </a:rPr>
              <a:t>subenfriamiento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incompleto</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Cambio de color </a:t>
            </a:r>
            <a:r>
              <a:rPr lang="en-US" sz="1600" dirty="0" err="1">
                <a:latin typeface="Arial" panose="020B0604020202020204" pitchFamily="34" charset="0"/>
                <a:cs typeface="Arial" panose="020B0604020202020204" pitchFamily="34" charset="0"/>
              </a:rPr>
              <a:t>si</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contenido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agua</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demasiado</a:t>
            </a:r>
            <a:r>
              <a:rPr lang="en-US" sz="1600" dirty="0">
                <a:latin typeface="Arial" panose="020B0604020202020204" pitchFamily="34" charset="0"/>
                <a:cs typeface="Arial" panose="020B0604020202020204" pitchFamily="34" charset="0"/>
              </a:rPr>
              <a:t> alto → </a:t>
            </a:r>
            <a:r>
              <a:rPr lang="en-US" sz="1600" dirty="0" err="1">
                <a:latin typeface="Arial" panose="020B0604020202020204" pitchFamily="34" charset="0"/>
                <a:cs typeface="Arial" panose="020B0604020202020204" pitchFamily="34" charset="0"/>
              </a:rPr>
              <a:t>Reemplazar</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secador</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filtro</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Los </a:t>
            </a:r>
            <a:r>
              <a:rPr lang="en-US" sz="1600" dirty="0" err="1">
                <a:latin typeface="Arial" panose="020B0604020202020204" pitchFamily="34" charset="0"/>
                <a:cs typeface="Arial" panose="020B0604020202020204" pitchFamily="34" charset="0"/>
              </a:rPr>
              <a:t>interruptores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alta</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baja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miden</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presiones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lados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succión</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descarga</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compresor</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apagan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a:t>
            </a:r>
            <a:r>
              <a:rPr lang="en-US" sz="1600" dirty="0">
                <a:latin typeface="Arial" panose="020B0604020202020204" pitchFamily="34" charset="0"/>
                <a:cs typeface="Arial" panose="020B0604020202020204" pitchFamily="34" charset="0"/>
              </a:rPr>
              <a:t> se </a:t>
            </a:r>
            <a:r>
              <a:rPr lang="en-US" sz="1600" dirty="0" err="1">
                <a:latin typeface="Arial" panose="020B0604020202020204" pitchFamily="34" charset="0"/>
                <a:cs typeface="Arial" panose="020B0604020202020204" pitchFamily="34" charset="0"/>
              </a:rPr>
              <a:t>excede</a:t>
            </a:r>
            <a:r>
              <a:rPr lang="en-US" sz="1600" dirty="0">
                <a:latin typeface="Arial" panose="020B0604020202020204" pitchFamily="34" charset="0"/>
                <a:cs typeface="Arial" panose="020B0604020202020204" pitchFamily="34" charset="0"/>
              </a:rPr>
              <a:t> o no se </a:t>
            </a:r>
            <a:r>
              <a:rPr lang="en-US" sz="1600" dirty="0" err="1">
                <a:latin typeface="Arial" panose="020B0604020202020204" pitchFamily="34" charset="0"/>
                <a:cs typeface="Arial" panose="020B0604020202020204" pitchFamily="34" charset="0"/>
              </a:rPr>
              <a:t>alcanza</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límite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operación</a:t>
            </a:r>
            <a:r>
              <a:rPr lang="en-US" sz="1600" dirty="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smtClean="0"/>
              <a:t>10</a:t>
            </a:fld>
            <a:endParaRPr lang="de-DE"/>
          </a:p>
        </p:txBody>
      </p:sp>
      <p:sp>
        <p:nvSpPr>
          <p:cNvPr id="4" name="Titel 3"/>
          <p:cNvSpPr>
            <a:spLocks noGrp="1"/>
          </p:cNvSpPr>
          <p:nvPr>
            <p:ph type="title"/>
          </p:nvPr>
        </p:nvSpPr>
        <p:spPr/>
        <p:txBody>
          <a:bodyPr>
            <a:normAutofit/>
          </a:bodyPr>
          <a:lstStyle/>
          <a:p>
            <a:r>
              <a:rPr lang="en-US" dirty="0" err="1">
                <a:latin typeface="Arial" panose="020B0604020202020204" pitchFamily="34" charset="0"/>
                <a:cs typeface="Arial" panose="020B0604020202020204" pitchFamily="34" charset="0"/>
              </a:rPr>
              <a:t>Circuito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refrigeración</a:t>
            </a:r>
            <a:endParaRPr lang="de-DE" dirty="0"/>
          </a:p>
        </p:txBody>
      </p:sp>
    </p:spTree>
    <p:extLst>
      <p:ext uri="{BB962C8B-B14F-4D97-AF65-F5344CB8AC3E}">
        <p14:creationId xmlns:p14="http://schemas.microsoft.com/office/powerpoint/2010/main" val="238232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173331B2-5D25-4F8C-B28E-854C9248C156}" type="slidenum">
              <a:rPr lang="de-DE" smtClean="0"/>
              <a:t>11</a:t>
            </a:fld>
            <a:endParaRPr lang="de-DE"/>
          </a:p>
        </p:txBody>
      </p:sp>
      <p:sp>
        <p:nvSpPr>
          <p:cNvPr id="4" name="Titel 3"/>
          <p:cNvSpPr>
            <a:spLocks noGrp="1"/>
          </p:cNvSpPr>
          <p:nvPr>
            <p:ph type="title"/>
          </p:nvPr>
        </p:nvSpPr>
        <p:spPr/>
        <p:txBody>
          <a:bodyPr>
            <a:normAutofit/>
          </a:bodyPr>
          <a:lstStyle/>
          <a:p>
            <a:endParaRPr lang="de-DE" dirty="0"/>
          </a:p>
        </p:txBody>
      </p:sp>
      <p:sp>
        <p:nvSpPr>
          <p:cNvPr id="8" name="Textfeld 7"/>
          <p:cNvSpPr txBox="1"/>
          <p:nvPr/>
        </p:nvSpPr>
        <p:spPr>
          <a:xfrm>
            <a:off x="1331640" y="1857061"/>
            <a:ext cx="4039888"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con </a:t>
            </a:r>
            <a:r>
              <a:rPr lang="en-US" sz="1600" dirty="0" err="1">
                <a:latin typeface="Arial" panose="020B0604020202020204" pitchFamily="34" charset="0"/>
                <a:cs typeface="Arial" panose="020B0604020202020204" pitchFamily="34" charset="0"/>
              </a:rPr>
              <a:t>suficiente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refrigerante</a:t>
            </a:r>
            <a:endParaRPr lang="de-DE" sz="1600" dirty="0">
              <a:latin typeface="Arial" panose="020B0604020202020204" pitchFamily="34" charset="0"/>
              <a:cs typeface="Arial" panose="020B0604020202020204" pitchFamily="34" charset="0"/>
            </a:endParaRPr>
          </a:p>
        </p:txBody>
      </p:sp>
      <p:pic>
        <p:nvPicPr>
          <p:cNvPr id="2" name="GgbDx_SmMqE"/>
          <p:cNvPicPr>
            <a:picLocks noRot="1" noChangeAspect="1"/>
          </p:cNvPicPr>
          <p:nvPr>
            <a:videoFile r:link="rId1"/>
          </p:nvPr>
        </p:nvPicPr>
        <p:blipFill>
          <a:blip r:embed="rId4"/>
          <a:stretch>
            <a:fillRect/>
          </a:stretch>
        </p:blipFill>
        <p:spPr>
          <a:xfrm>
            <a:off x="1331640" y="2195615"/>
            <a:ext cx="6840760" cy="3847928"/>
          </a:xfrm>
          <a:prstGeom prst="rect">
            <a:avLst/>
          </a:prstGeom>
        </p:spPr>
      </p:pic>
    </p:spTree>
    <p:extLst>
      <p:ext uri="{BB962C8B-B14F-4D97-AF65-F5344CB8AC3E}">
        <p14:creationId xmlns:p14="http://schemas.microsoft.com/office/powerpoint/2010/main" val="2194830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p:cNvSpPr>
            <a:spLocks noGrp="1"/>
          </p:cNvSpPr>
          <p:nvPr>
            <p:ph type="sldNum" sz="quarter" idx="4294967295"/>
          </p:nvPr>
        </p:nvSpPr>
        <p:spPr/>
        <p:txBody>
          <a:bodyPr/>
          <a:lstStyle/>
          <a:p>
            <a:fld id="{173331B2-5D25-4F8C-B28E-854C9248C156}" type="slidenum">
              <a:rPr lang="de-DE" smtClean="0"/>
              <a:t>12</a:t>
            </a:fld>
            <a:endParaRPr lang="de-DE"/>
          </a:p>
        </p:txBody>
      </p:sp>
      <p:sp>
        <p:nvSpPr>
          <p:cNvPr id="4" name="Titel 3"/>
          <p:cNvSpPr>
            <a:spLocks noGrp="1"/>
          </p:cNvSpPr>
          <p:nvPr>
            <p:ph type="title"/>
          </p:nvPr>
        </p:nvSpPr>
        <p:spPr/>
        <p:txBody>
          <a:bodyPr>
            <a:normAutofit/>
          </a:bodyPr>
          <a:lstStyle/>
          <a:p>
            <a:endParaRPr lang="de-DE" dirty="0"/>
          </a:p>
        </p:txBody>
      </p:sp>
      <p:pic>
        <p:nvPicPr>
          <p:cNvPr id="5" name="Iap4bZSk_lY"/>
          <p:cNvPicPr>
            <a:picLocks noRot="1" noChangeAspect="1"/>
          </p:cNvPicPr>
          <p:nvPr>
            <a:videoFile r:link="rId1"/>
          </p:nvPr>
        </p:nvPicPr>
        <p:blipFill>
          <a:blip r:embed="rId4"/>
          <a:stretch>
            <a:fillRect/>
          </a:stretch>
        </p:blipFill>
        <p:spPr>
          <a:xfrm>
            <a:off x="1331640" y="2142148"/>
            <a:ext cx="6912768" cy="3888432"/>
          </a:xfrm>
          <a:prstGeom prst="rect">
            <a:avLst/>
          </a:prstGeom>
        </p:spPr>
      </p:pic>
      <p:sp>
        <p:nvSpPr>
          <p:cNvPr id="6" name="Textfeld 5"/>
          <p:cNvSpPr txBox="1"/>
          <p:nvPr/>
        </p:nvSpPr>
        <p:spPr>
          <a:xfrm>
            <a:off x="1331640" y="1780377"/>
            <a:ext cx="4063933" cy="338554"/>
          </a:xfrm>
          <a:prstGeom prst="rect">
            <a:avLst/>
          </a:prstGeom>
          <a:noFill/>
        </p:spPr>
        <p:txBody>
          <a:bodyPr wrap="none" rtlCol="0">
            <a:spAutoFit/>
          </a:bodyPr>
          <a:lstStyle/>
          <a:p>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con </a:t>
            </a:r>
            <a:r>
              <a:rPr lang="en-US" sz="1600" dirty="0" err="1">
                <a:latin typeface="Arial" panose="020B0604020202020204" pitchFamily="34" charset="0"/>
                <a:cs typeface="Arial" panose="020B0604020202020204" pitchFamily="34" charset="0"/>
              </a:rPr>
              <a:t>muy</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poco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refrigerante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93964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Circuito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refrigeración</a:t>
            </a:r>
            <a:r>
              <a:rPr lang="en-US"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Control de </a:t>
            </a:r>
            <a:r>
              <a:rPr lang="en-US" sz="1600" dirty="0" err="1">
                <a:latin typeface="Arial" panose="020B0604020202020204" pitchFamily="34" charset="0"/>
                <a:cs typeface="Arial" panose="020B0604020202020204" pitchFamily="34" charset="0"/>
              </a:rPr>
              <a:t>fugas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circuito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refrigeración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La </a:t>
            </a:r>
            <a:r>
              <a:rPr lang="en-US" sz="1600" dirty="0" err="1">
                <a:latin typeface="Arial" panose="020B0604020202020204" pitchFamily="34" charset="0"/>
                <a:cs typeface="Arial" panose="020B0604020202020204" pitchFamily="34" charset="0"/>
              </a:rPr>
              <a:t>hermeticidad</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circuito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refrigerante</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importante</a:t>
            </a:r>
            <a:r>
              <a:rPr lang="en-US" sz="1600" dirty="0">
                <a:latin typeface="Arial" panose="020B0604020202020204" pitchFamily="34" charset="0"/>
                <a:cs typeface="Arial" panose="020B0604020202020204" pitchFamily="34" charset="0"/>
              </a:rPr>
              <a:t> no </a:t>
            </a:r>
            <a:r>
              <a:rPr lang="en-US" sz="1600" dirty="0" err="1">
                <a:latin typeface="Arial" panose="020B0604020202020204" pitchFamily="34" charset="0"/>
                <a:cs typeface="Arial" panose="020B0604020202020204" pitchFamily="34" charset="0"/>
              </a:rPr>
              <a:t>sólo</a:t>
            </a:r>
            <a:r>
              <a:rPr lang="en-US" sz="1600" dirty="0">
                <a:latin typeface="Arial" panose="020B0604020202020204" pitchFamily="34" charset="0"/>
                <a:cs typeface="Arial" panose="020B0604020202020204" pitchFamily="34" charset="0"/>
              </a:rPr>
              <a:t> para el </a:t>
            </a:r>
            <a:r>
              <a:rPr lang="en-US" sz="1600" dirty="0" err="1">
                <a:latin typeface="Arial" panose="020B0604020202020204" pitchFamily="34" charset="0"/>
                <a:cs typeface="Arial" panose="020B0604020202020204" pitchFamily="34" charset="0"/>
              </a:rPr>
              <a:t>buen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funcionamiento</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sino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también</a:t>
            </a:r>
            <a:r>
              <a:rPr lang="en-US" sz="1600" dirty="0">
                <a:latin typeface="Arial" panose="020B0604020202020204" pitchFamily="34" charset="0"/>
                <a:cs typeface="Arial" panose="020B0604020202020204" pitchFamily="34" charset="0"/>
              </a:rPr>
              <a:t> por </a:t>
            </a:r>
            <a:r>
              <a:rPr lang="en-US" sz="1600" dirty="0" err="1">
                <a:latin typeface="Arial" panose="020B0604020202020204" pitchFamily="34" charset="0"/>
                <a:cs typeface="Arial" panose="020B0604020202020204" pitchFamily="34" charset="0"/>
              </a:rPr>
              <a:t>razones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protección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climática</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Los </a:t>
            </a:r>
            <a:r>
              <a:rPr lang="en-US" sz="1600" dirty="0" err="1">
                <a:latin typeface="Arial" panose="020B0604020202020204" pitchFamily="34" charset="0"/>
                <a:cs typeface="Arial" panose="020B0604020202020204" pitchFamily="34" charset="0"/>
              </a:rPr>
              <a:t>refrigerantes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utilizados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tienen</a:t>
            </a:r>
            <a:r>
              <a:rPr lang="en-US" sz="1600" dirty="0">
                <a:latin typeface="Arial" panose="020B0604020202020204" pitchFamily="34" charset="0"/>
                <a:cs typeface="Arial" panose="020B0604020202020204" pitchFamily="34" charset="0"/>
              </a:rPr>
              <a:t> un alto GWP (--&gt; </a:t>
            </a:r>
            <a:r>
              <a:rPr lang="en-US" sz="1600" dirty="0" err="1">
                <a:latin typeface="Arial" panose="020B0604020202020204" pitchFamily="34" charset="0"/>
                <a:cs typeface="Arial" panose="020B0604020202020204" pitchFamily="34" charset="0"/>
              </a:rPr>
              <a:t>ver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unidad</a:t>
            </a:r>
            <a:r>
              <a:rPr lang="en-US" sz="1600" dirty="0">
                <a:latin typeface="Arial" panose="020B0604020202020204" pitchFamily="34" charset="0"/>
                <a:cs typeface="Arial" panose="020B0604020202020204" pitchFamily="34" charset="0"/>
              </a:rPr>
              <a:t> 2.3). Para </a:t>
            </a:r>
            <a:r>
              <a:rPr lang="en-US" sz="1600" dirty="0" err="1">
                <a:latin typeface="Arial" panose="020B0604020202020204" pitchFamily="34" charset="0"/>
                <a:cs typeface="Arial" panose="020B0604020202020204" pitchFamily="34" charset="0"/>
              </a:rPr>
              <a:t>garantizar</a:t>
            </a:r>
            <a:r>
              <a:rPr lang="en-US" sz="1600" dirty="0">
                <a:latin typeface="Arial" panose="020B0604020202020204" pitchFamily="34" charset="0"/>
                <a:cs typeface="Arial" panose="020B0604020202020204" pitchFamily="34" charset="0"/>
              </a:rPr>
              <a:t> que no se </a:t>
            </a:r>
            <a:r>
              <a:rPr lang="en-US" sz="1600" dirty="0" err="1">
                <a:latin typeface="Arial" panose="020B0604020202020204" pitchFamily="34" charset="0"/>
                <a:cs typeface="Arial" panose="020B0604020202020204" pitchFamily="34" charset="0"/>
              </a:rPr>
              <a:t>escapan</a:t>
            </a:r>
            <a:r>
              <a:rPr lang="en-US" sz="1600" dirty="0">
                <a:latin typeface="Arial" panose="020B0604020202020204" pitchFamily="34" charset="0"/>
                <a:cs typeface="Arial" panose="020B0604020202020204" pitchFamily="34" charset="0"/>
              </a:rPr>
              <a:t> a la </a:t>
            </a:r>
            <a:r>
              <a:rPr lang="en-US" sz="1600" dirty="0" err="1">
                <a:latin typeface="Arial" panose="020B0604020202020204" pitchFamily="34" charset="0"/>
                <a:cs typeface="Arial" panose="020B0604020202020204" pitchFamily="34" charset="0"/>
              </a:rPr>
              <a:t>atmósfera</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bombas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deben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someterse</a:t>
            </a:r>
            <a:r>
              <a:rPr lang="en-US" sz="1600" dirty="0">
                <a:latin typeface="Arial" panose="020B0604020202020204" pitchFamily="34" charset="0"/>
                <a:cs typeface="Arial" panose="020B0604020202020204" pitchFamily="34" charset="0"/>
              </a:rPr>
              <a:t> a un </a:t>
            </a:r>
            <a:r>
              <a:rPr lang="en-US" sz="1600" dirty="0" err="1">
                <a:latin typeface="Arial" panose="020B0604020202020204" pitchFamily="34" charset="0"/>
                <a:cs typeface="Arial" panose="020B0604020202020204" pitchFamily="34" charset="0"/>
              </a:rPr>
              <a:t>prueba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filtraciones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función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refrigerante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utilizado</a:t>
            </a:r>
            <a:r>
              <a:rPr lang="en-US" sz="1600" dirty="0">
                <a:latin typeface="Arial" panose="020B0604020202020204" pitchFamily="34" charset="0"/>
                <a:cs typeface="Arial" panose="020B0604020202020204" pitchFamily="34" charset="0"/>
              </a:rPr>
              <a:t> y de la </a:t>
            </a:r>
            <a:r>
              <a:rPr lang="en-US" sz="1600" dirty="0" err="1">
                <a:latin typeface="Arial" panose="020B0604020202020204" pitchFamily="34" charset="0"/>
                <a:cs typeface="Arial" panose="020B0604020202020204" pitchFamily="34" charset="0"/>
              </a:rPr>
              <a:t>cantidad</a:t>
            </a:r>
            <a:r>
              <a:rPr lang="en-US" sz="1600" dirty="0">
                <a:latin typeface="Arial" panose="020B0604020202020204" pitchFamily="34" charset="0"/>
                <a:cs typeface="Arial" panose="020B0604020202020204" pitchFamily="34" charset="0"/>
              </a:rPr>
              <a:t> o GWP del </a:t>
            </a:r>
            <a:r>
              <a:rPr lang="en-US" sz="1600" dirty="0" err="1">
                <a:latin typeface="Arial" panose="020B0604020202020204" pitchFamily="34" charset="0"/>
                <a:cs typeface="Arial" panose="020B0604020202020204" pitchFamily="34" charset="0"/>
              </a:rPr>
              <a:t>refrigerante</a:t>
            </a:r>
            <a:r>
              <a:rPr lang="en-US" sz="1600" dirty="0">
                <a:latin typeface="Arial" panose="020B0604020202020204" pitchFamily="34" charset="0"/>
                <a:cs typeface="Arial" panose="020B0604020202020204" pitchFamily="34" charset="0"/>
              </a:rPr>
              <a:t>.</a:t>
            </a:r>
            <a:r>
              <a:rPr lang="de-DE" sz="1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75470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Circuito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refrigeración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Control de </a:t>
            </a:r>
            <a:r>
              <a:rPr lang="en-US" sz="1600" dirty="0" err="1">
                <a:latin typeface="Arial" panose="020B0604020202020204" pitchFamily="34" charset="0"/>
                <a:cs typeface="Arial" panose="020B0604020202020204" pitchFamily="34" charset="0"/>
              </a:rPr>
              <a:t>fugas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circuito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refrigeración</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De </a:t>
            </a:r>
            <a:r>
              <a:rPr lang="en-US" sz="1600" dirty="0" err="1">
                <a:latin typeface="Arial" panose="020B0604020202020204" pitchFamily="34" charset="0"/>
                <a:cs typeface="Arial" panose="020B0604020202020204" pitchFamily="34" charset="0"/>
              </a:rPr>
              <a:t>acuerdo</a:t>
            </a:r>
            <a:r>
              <a:rPr lang="en-US" sz="1600" dirty="0">
                <a:latin typeface="Arial" panose="020B0604020202020204" pitchFamily="34" charset="0"/>
                <a:cs typeface="Arial" panose="020B0604020202020204" pitchFamily="34" charset="0"/>
              </a:rPr>
              <a:t> con la </a:t>
            </a:r>
            <a:r>
              <a:rPr lang="en-US" sz="1600" dirty="0" err="1">
                <a:latin typeface="Arial" panose="020B0604020202020204" pitchFamily="34" charset="0"/>
                <a:cs typeface="Arial" panose="020B0604020202020204" pitchFamily="34" charset="0"/>
              </a:rPr>
              <a:t>siguiente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tabla</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obligatorio</a:t>
            </a:r>
            <a:r>
              <a:rPr lang="en-US" sz="1600" dirty="0">
                <a:latin typeface="Arial" panose="020B0604020202020204" pitchFamily="34" charset="0"/>
                <a:cs typeface="Arial" panose="020B0604020202020204" pitchFamily="34" charset="0"/>
              </a:rPr>
              <a:t> un control de </a:t>
            </a:r>
            <a:r>
              <a:rPr lang="en-US" sz="1600" dirty="0" err="1">
                <a:latin typeface="Arial" panose="020B0604020202020204" pitchFamily="34" charset="0"/>
                <a:cs typeface="Arial" panose="020B0604020202020204" pitchFamily="34" charset="0"/>
              </a:rPr>
              <a:t>fugas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rotación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diferente</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1" y="3216945"/>
            <a:ext cx="9144000" cy="2886635"/>
          </a:xfrm>
          <a:prstGeom prst="rect">
            <a:avLst/>
          </a:prstGeom>
        </p:spPr>
      </p:pic>
    </p:spTree>
    <p:extLst>
      <p:ext uri="{BB962C8B-B14F-4D97-AF65-F5344CB8AC3E}">
        <p14:creationId xmlns:p14="http://schemas.microsoft.com/office/powerpoint/2010/main" val="312203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Circuito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refrigeración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Control de </a:t>
            </a:r>
            <a:r>
              <a:rPr lang="en-US" sz="1600" dirty="0" err="1">
                <a:latin typeface="Arial" panose="020B0604020202020204" pitchFamily="34" charset="0"/>
                <a:cs typeface="Arial" panose="020B0604020202020204" pitchFamily="34" charset="0"/>
              </a:rPr>
              <a:t>fugas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circuito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refrigeración</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rPr>
              <a:t>El </a:t>
            </a:r>
            <a:r>
              <a:rPr lang="en-US" sz="1600" dirty="0" err="1">
                <a:latin typeface="Arial" panose="020B0604020202020204" pitchFamily="34" charset="0"/>
                <a:cs typeface="Arial" panose="020B0604020202020204" pitchFamily="34" charset="0"/>
              </a:rPr>
              <a:t>operador</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responsable</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cumplimiento</a:t>
            </a:r>
            <a:r>
              <a:rPr lang="en-US" sz="1600" dirty="0">
                <a:latin typeface="Arial" panose="020B0604020202020204" pitchFamily="34" charset="0"/>
                <a:cs typeface="Arial" panose="020B0604020202020204" pitchFamily="34" charset="0"/>
              </a:rPr>
              <a:t> de los </a:t>
            </a:r>
            <a:r>
              <a:rPr lang="en-US" sz="1600" dirty="0" err="1">
                <a:latin typeface="Arial" panose="020B0604020202020204" pitchFamily="34" charset="0"/>
                <a:cs typeface="Arial" panose="020B0604020202020204" pitchFamily="34" charset="0"/>
              </a:rPr>
              <a:t>intervalos</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prueba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fugas</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Debe </a:t>
            </a:r>
            <a:r>
              <a:rPr lang="en-US" sz="1600" dirty="0" err="1">
                <a:latin typeface="Arial" panose="020B0604020202020204" pitchFamily="34" charset="0"/>
                <a:cs typeface="Arial" panose="020B0604020202020204" pitchFamily="34" charset="0"/>
              </a:rPr>
              <a:t>asegurarse</a:t>
            </a:r>
            <a:r>
              <a:rPr lang="en-US" sz="1600" dirty="0">
                <a:latin typeface="Arial" panose="020B0604020202020204" pitchFamily="34" charset="0"/>
                <a:cs typeface="Arial" panose="020B0604020202020204" pitchFamily="34" charset="0"/>
              </a:rPr>
              <a:t> de que las </a:t>
            </a:r>
            <a:r>
              <a:rPr lang="en-US" sz="1600" dirty="0" err="1">
                <a:latin typeface="Arial" panose="020B0604020202020204" pitchFamily="34" charset="0"/>
                <a:cs typeface="Arial" panose="020B0604020202020204" pitchFamily="34" charset="0"/>
              </a:rPr>
              <a:t>pruebas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requeridas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llevadas</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cabo</a:t>
            </a:r>
            <a:r>
              <a:rPr lang="en-US" sz="1600" dirty="0">
                <a:latin typeface="Arial" panose="020B0604020202020204" pitchFamily="34" charset="0"/>
                <a:cs typeface="Arial" panose="020B0604020202020204" pitchFamily="34" charset="0"/>
              </a:rPr>
              <a:t> por una </a:t>
            </a:r>
            <a:r>
              <a:rPr lang="en-US" sz="1600" dirty="0" err="1">
                <a:latin typeface="Arial" panose="020B0604020202020204" pitchFamily="34" charset="0"/>
                <a:cs typeface="Arial" panose="020B0604020202020204" pitchFamily="34" charset="0"/>
              </a:rPr>
              <a:t>empresa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certificada</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err="1">
                <a:latin typeface="Arial" panose="020B0604020202020204" pitchFamily="34" charset="0"/>
                <a:cs typeface="Arial" panose="020B0604020202020204" pitchFamily="34" charset="0"/>
              </a:rPr>
              <a:t>Deberá</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documentarse</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resultado</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ensayo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fugas</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un </a:t>
            </a:r>
            <a:r>
              <a:rPr lang="en-US" sz="1600" dirty="0" err="1">
                <a:latin typeface="Arial" panose="020B0604020202020204" pitchFamily="34" charset="0"/>
                <a:cs typeface="Arial" panose="020B0604020202020204" pitchFamily="34" charset="0"/>
              </a:rPr>
              <a:t>cuaderno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bitácora</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permanece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la planta</a:t>
            </a: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documentos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contratista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encargado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archivados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durante</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menos</a:t>
            </a:r>
            <a:r>
              <a:rPr lang="en-US" sz="1600" dirty="0">
                <a:latin typeface="Arial" panose="020B0604020202020204" pitchFamily="34" charset="0"/>
                <a:cs typeface="Arial" panose="020B0604020202020204" pitchFamily="34" charset="0"/>
              </a:rPr>
              <a:t> 5 </a:t>
            </a:r>
            <a:r>
              <a:rPr lang="en-US" sz="1600" dirty="0" err="1">
                <a:latin typeface="Arial" panose="020B0604020202020204" pitchFamily="34" charset="0"/>
                <a:cs typeface="Arial" panose="020B0604020202020204" pitchFamily="34" charset="0"/>
              </a:rPr>
              <a:t>años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602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Circuito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refrigeración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Al </a:t>
            </a:r>
            <a:r>
              <a:rPr lang="en-US" sz="1600" dirty="0" err="1">
                <a:latin typeface="Arial" panose="020B0604020202020204" pitchFamily="34" charset="0"/>
                <a:cs typeface="Arial" panose="020B0604020202020204" pitchFamily="34" charset="0"/>
              </a:rPr>
              <a:t>menos</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siguientes</a:t>
            </a:r>
            <a:r>
              <a:rPr lang="en-US" sz="1600" dirty="0">
                <a:latin typeface="Arial" panose="020B0604020202020204" pitchFamily="34" charset="0"/>
                <a:cs typeface="Arial" panose="020B0604020202020204" pitchFamily="34" charset="0"/>
              </a:rPr>
              <a:t> puntos </a:t>
            </a:r>
            <a:r>
              <a:rPr lang="en-US" sz="1600" dirty="0" err="1">
                <a:latin typeface="Arial" panose="020B0604020202020204" pitchFamily="34" charset="0"/>
                <a:cs typeface="Arial" panose="020B0604020202020204" pitchFamily="34" charset="0"/>
              </a:rPr>
              <a:t>deben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estar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documentados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documentos</a:t>
            </a:r>
            <a:endParaRPr lang="en-US" sz="1600" dirty="0">
              <a:latin typeface="Arial" panose="020B0604020202020204" pitchFamily="34" charset="0"/>
              <a:cs typeface="Arial" panose="020B0604020202020204" pitchFamily="34" charset="0"/>
            </a:endParaRP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1. la </a:t>
            </a:r>
            <a:r>
              <a:rPr lang="en-US" sz="1600" dirty="0" err="1">
                <a:latin typeface="Arial" panose="020B0604020202020204" pitchFamily="34" charset="0"/>
                <a:cs typeface="Arial" panose="020B0604020202020204" pitchFamily="34" charset="0"/>
              </a:rPr>
              <a:t>cantidad</a:t>
            </a:r>
            <a:r>
              <a:rPr lang="en-US" sz="1600" dirty="0">
                <a:latin typeface="Arial" panose="020B0604020202020204" pitchFamily="34" charset="0"/>
                <a:cs typeface="Arial" panose="020B0604020202020204" pitchFamily="34" charset="0"/>
              </a:rPr>
              <a:t> y el </a:t>
            </a:r>
            <a:r>
              <a:rPr lang="en-US" sz="1600" dirty="0" err="1">
                <a:latin typeface="Arial" panose="020B0604020202020204" pitchFamily="34" charset="0"/>
                <a:cs typeface="Arial" panose="020B0604020202020204" pitchFamily="34" charset="0"/>
              </a:rPr>
              <a:t>tipo</a:t>
            </a:r>
            <a:r>
              <a:rPr lang="en-US" sz="1600" dirty="0">
                <a:latin typeface="Arial" panose="020B0604020202020204" pitchFamily="34" charset="0"/>
                <a:cs typeface="Arial" panose="020B0604020202020204" pitchFamily="34" charset="0"/>
              </a:rPr>
              <a:t> de gases </a:t>
            </a:r>
            <a:r>
              <a:rPr lang="en-US" sz="1600" dirty="0" err="1">
                <a:latin typeface="Arial" panose="020B0604020202020204" pitchFamily="34" charset="0"/>
                <a:cs typeface="Arial" panose="020B0604020202020204" pitchFamily="34" charset="0"/>
              </a:rPr>
              <a:t>fluorados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efecto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invernadero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contenidos</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2. la </a:t>
            </a:r>
            <a:r>
              <a:rPr lang="en-US" sz="1600" dirty="0" err="1">
                <a:latin typeface="Arial" panose="020B0604020202020204" pitchFamily="34" charset="0"/>
                <a:cs typeface="Arial" panose="020B0604020202020204" pitchFamily="34" charset="0"/>
              </a:rPr>
              <a:t>cantidad</a:t>
            </a:r>
            <a:r>
              <a:rPr lang="en-US" sz="1600" dirty="0">
                <a:latin typeface="Arial" panose="020B0604020202020204" pitchFamily="34" charset="0"/>
                <a:cs typeface="Arial" panose="020B0604020202020204" pitchFamily="34" charset="0"/>
              </a:rPr>
              <a:t> de gases </a:t>
            </a:r>
            <a:r>
              <a:rPr lang="en-US" sz="1600" dirty="0" err="1">
                <a:latin typeface="Arial" panose="020B0604020202020204" pitchFamily="34" charset="0"/>
                <a:cs typeface="Arial" panose="020B0604020202020204" pitchFamily="34" charset="0"/>
              </a:rPr>
              <a:t>fluorados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efecto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invernadero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emitidos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durante</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mantenimiento</a:t>
            </a:r>
            <a:r>
              <a:rPr lang="en-US" sz="1600" dirty="0">
                <a:latin typeface="Arial" panose="020B0604020202020204" pitchFamily="34" charset="0"/>
                <a:cs typeface="Arial" panose="020B0604020202020204" pitchFamily="34" charset="0"/>
              </a:rPr>
              <a:t> o la </a:t>
            </a:r>
            <a:r>
              <a:rPr lang="en-US" sz="1600" dirty="0" err="1">
                <a:latin typeface="Arial" panose="020B0604020202020204" pitchFamily="34" charset="0"/>
                <a:cs typeface="Arial" panose="020B0604020202020204" pitchFamily="34" charset="0"/>
              </a:rPr>
              <a:t>reparación</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3. </a:t>
            </a:r>
            <a:r>
              <a:rPr lang="en-US" sz="1600" dirty="0" err="1">
                <a:latin typeface="Arial" panose="020B0604020202020204" pitchFamily="34" charset="0"/>
                <a:cs typeface="Arial" panose="020B0604020202020204" pitchFamily="34" charset="0"/>
              </a:rPr>
              <a:t>si</a:t>
            </a:r>
            <a:r>
              <a:rPr lang="en-US" sz="1600" dirty="0">
                <a:latin typeface="Arial" panose="020B0604020202020204" pitchFamily="34" charset="0"/>
                <a:cs typeface="Arial" panose="020B0604020202020204" pitchFamily="34" charset="0"/>
              </a:rPr>
              <a:t> los gases </a:t>
            </a:r>
            <a:r>
              <a:rPr lang="en-US" sz="1600" dirty="0" err="1">
                <a:latin typeface="Arial" panose="020B0604020202020204" pitchFamily="34" charset="0"/>
                <a:cs typeface="Arial" panose="020B0604020202020204" pitchFamily="34" charset="0"/>
              </a:rPr>
              <a:t>fluorados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efecto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invernadero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utilizados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reciclados</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reclamados</a:t>
            </a:r>
            <a:r>
              <a:rPr lang="en-US" sz="1600" dirty="0">
                <a:latin typeface="Arial" panose="020B0604020202020204" pitchFamily="34" charset="0"/>
                <a:cs typeface="Arial" panose="020B0604020202020204" pitchFamily="34" charset="0"/>
              </a:rPr>
              <a:t>,</a:t>
            </a:r>
          </a:p>
          <a:p>
            <a:pPr marL="0" indent="0">
              <a:lnSpc>
                <a:spcPct val="150000"/>
              </a:lnSpc>
              <a:buNone/>
            </a:pPr>
            <a:r>
              <a:rPr lang="en-US" sz="1600" dirty="0">
                <a:latin typeface="Arial" panose="020B0604020202020204" pitchFamily="34" charset="0"/>
                <a:cs typeface="Arial" panose="020B0604020202020204" pitchFamily="34" charset="0"/>
              </a:rPr>
              <a:t>4. la </a:t>
            </a:r>
            <a:r>
              <a:rPr lang="en-US" sz="1600" dirty="0" err="1">
                <a:latin typeface="Arial" panose="020B0604020202020204" pitchFamily="34" charset="0"/>
                <a:cs typeface="Arial" panose="020B0604020202020204" pitchFamily="34" charset="0"/>
              </a:rPr>
              <a:t>cantidad</a:t>
            </a:r>
            <a:r>
              <a:rPr lang="en-US" sz="1600" dirty="0">
                <a:latin typeface="Arial" panose="020B0604020202020204" pitchFamily="34" charset="0"/>
                <a:cs typeface="Arial" panose="020B0604020202020204" pitchFamily="34" charset="0"/>
              </a:rPr>
              <a:t> de gases </a:t>
            </a:r>
            <a:r>
              <a:rPr lang="en-US" sz="1600" dirty="0" err="1">
                <a:latin typeface="Arial" panose="020B0604020202020204" pitchFamily="34" charset="0"/>
                <a:cs typeface="Arial" panose="020B0604020202020204" pitchFamily="34" charset="0"/>
              </a:rPr>
              <a:t>fluorados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efecto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invernadero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recuperados</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5. los </a:t>
            </a:r>
            <a:r>
              <a:rPr lang="en-US" sz="1600" dirty="0" err="1">
                <a:latin typeface="Arial" panose="020B0604020202020204" pitchFamily="34" charset="0"/>
                <a:cs typeface="Arial" panose="020B0604020202020204" pitchFamily="34" charset="0"/>
              </a:rPr>
              <a:t>datos</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empresa</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instaló</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mantuvo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reparó</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puso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fuera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servicio</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equipo</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6. </a:t>
            </a:r>
            <a:r>
              <a:rPr lang="en-US" sz="1600" dirty="0" err="1">
                <a:latin typeface="Arial" panose="020B0604020202020204" pitchFamily="34" charset="0"/>
                <a:cs typeface="Arial" panose="020B0604020202020204" pitchFamily="34" charset="0"/>
              </a:rPr>
              <a:t>fechas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examen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588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Refrigerant circuit</a:t>
            </a:r>
          </a:p>
        </p:txBody>
      </p:sp>
      <p:sp>
        <p:nvSpPr>
          <p:cNvPr id="3" name="Content Placeholder 2"/>
          <p:cNvSpPr>
            <a:spLocks noGrp="1"/>
          </p:cNvSpPr>
          <p:nvPr>
            <p:ph idx="1"/>
          </p:nvPr>
        </p:nvSpPr>
        <p:spPr/>
        <p:txBody>
          <a:bodyPr>
            <a:noAutofit/>
          </a:bodyPr>
          <a:lstStyle/>
          <a:p>
            <a:pPr marL="0" indent="0">
              <a:lnSpc>
                <a:spcPct val="150000"/>
              </a:lnSpc>
              <a:buNone/>
            </a:pPr>
            <a:r>
              <a:rPr lang="en-US" sz="1600" dirty="0">
                <a:latin typeface="Arial" panose="020B0604020202020204" pitchFamily="34" charset="0"/>
                <a:cs typeface="Arial" panose="020B0604020202020204" pitchFamily="34" charset="0"/>
              </a:rPr>
              <a:t>Los </a:t>
            </a:r>
            <a:r>
              <a:rPr lang="en-US" sz="1600" dirty="0" err="1">
                <a:latin typeface="Arial" panose="020B0604020202020204" pitchFamily="34" charset="0"/>
                <a:cs typeface="Arial" panose="020B0604020202020204" pitchFamily="34" charset="0"/>
              </a:rPr>
              <a:t>controles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hermeticidad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sólo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pueden</a:t>
            </a:r>
            <a:r>
              <a:rPr lang="en-US" sz="1600" dirty="0">
                <a:latin typeface="Arial" panose="020B0604020202020204" pitchFamily="34" charset="0"/>
                <a:cs typeface="Arial" panose="020B0604020202020204" pitchFamily="34" charset="0"/>
              </a:rPr>
              <a:t> ser </a:t>
            </a:r>
            <a:r>
              <a:rPr lang="en-US" sz="1600" dirty="0" err="1">
                <a:latin typeface="Arial" panose="020B0604020202020204" pitchFamily="34" charset="0"/>
                <a:cs typeface="Arial" panose="020B0604020202020204" pitchFamily="34" charset="0"/>
              </a:rPr>
              <a:t>llevados</a:t>
            </a:r>
            <a:r>
              <a:rPr lang="en-US" sz="1600" dirty="0">
                <a:latin typeface="Arial" panose="020B0604020202020204" pitchFamily="34" charset="0"/>
                <a:cs typeface="Arial" panose="020B0604020202020204" pitchFamily="34" charset="0"/>
              </a:rPr>
              <a:t> a </a:t>
            </a:r>
            <a:r>
              <a:rPr lang="en-US" sz="1600" dirty="0" err="1">
                <a:latin typeface="Arial" panose="020B0604020202020204" pitchFamily="34" charset="0"/>
                <a:cs typeface="Arial" panose="020B0604020202020204" pitchFamily="34" charset="0"/>
              </a:rPr>
              <a:t>cabo</a:t>
            </a:r>
            <a:r>
              <a:rPr lang="en-US" sz="1600" dirty="0">
                <a:latin typeface="Arial" panose="020B0604020202020204" pitchFamily="34" charset="0"/>
                <a:cs typeface="Arial" panose="020B0604020202020204" pitchFamily="34" charset="0"/>
              </a:rPr>
              <a:t> por personas y </a:t>
            </a:r>
            <a:r>
              <a:rPr lang="en-US" sz="1600" dirty="0" err="1">
                <a:latin typeface="Arial" panose="020B0604020202020204" pitchFamily="34" charset="0"/>
                <a:cs typeface="Arial" panose="020B0604020202020204" pitchFamily="34" charset="0"/>
              </a:rPr>
              <a:t>empresas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certificadas</a:t>
            </a:r>
            <a:r>
              <a:rPr lang="en-US" sz="1600" dirty="0">
                <a:latin typeface="Arial" panose="020B0604020202020204" pitchFamily="34" charset="0"/>
                <a:cs typeface="Arial" panose="020B0604020202020204" pitchFamily="34" charset="0"/>
              </a:rPr>
              <a:t>. </a:t>
            </a:r>
          </a:p>
          <a:p>
            <a:pPr marL="0" indent="0">
              <a:lnSpc>
                <a:spcPct val="150000"/>
              </a:lnSpc>
              <a:buNone/>
            </a:pPr>
            <a:r>
              <a:rPr lang="en-US" sz="1600" dirty="0">
                <a:latin typeface="Arial" panose="020B0604020202020204" pitchFamily="34" charset="0"/>
                <a:cs typeface="Arial" panose="020B0604020202020204" pitchFamily="34" charset="0"/>
              </a:rPr>
              <a:t>--&gt; </a:t>
            </a:r>
            <a:r>
              <a:rPr lang="en-US" sz="1600" dirty="0" err="1">
                <a:latin typeface="Arial" panose="020B0604020202020204" pitchFamily="34" charset="0"/>
                <a:cs typeface="Arial" panose="020B0604020202020204" pitchFamily="34" charset="0"/>
              </a:rPr>
              <a:t>Reglamentos</a:t>
            </a:r>
            <a:r>
              <a:rPr lang="en-US" sz="1600" dirty="0">
                <a:latin typeface="Arial" panose="020B0604020202020204" pitchFamily="34" charset="0"/>
                <a:cs typeface="Arial" panose="020B0604020202020204" pitchFamily="34" charset="0"/>
              </a:rPr>
              <a:t> de la UE (CE) No. 303/2008 a (CE) No. 306/2008.</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err="1">
                <a:latin typeface="Arial" panose="020B0604020202020204" pitchFamily="34" charset="0"/>
                <a:cs typeface="Arial" panose="020B0604020202020204" pitchFamily="34" charset="0"/>
              </a:rPr>
              <a:t>Esto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incluye</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mantenimiento</a:t>
            </a:r>
            <a:r>
              <a:rPr lang="en-US" sz="1600" dirty="0">
                <a:latin typeface="Arial" panose="020B0604020202020204" pitchFamily="34" charset="0"/>
                <a:cs typeface="Arial" panose="020B0604020202020204" pitchFamily="34" charset="0"/>
              </a:rPr>
              <a:t> y la </a:t>
            </a:r>
            <a:r>
              <a:rPr lang="en-US" sz="1600" dirty="0" err="1">
                <a:latin typeface="Arial" panose="020B0604020202020204" pitchFamily="34" charset="0"/>
                <a:cs typeface="Arial" panose="020B0604020202020204" pitchFamily="34" charset="0"/>
              </a:rPr>
              <a:t>reparación</a:t>
            </a:r>
            <a:r>
              <a:rPr lang="en-US" sz="1600" dirty="0">
                <a:latin typeface="Arial" panose="020B0604020202020204" pitchFamily="34" charset="0"/>
                <a:cs typeface="Arial" panose="020B0604020202020204" pitchFamily="34" charset="0"/>
              </a:rPr>
              <a:t> de un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acuerdo</a:t>
            </a:r>
            <a:r>
              <a:rPr lang="en-US" sz="1600" dirty="0">
                <a:latin typeface="Arial" panose="020B0604020202020204" pitchFamily="34" charset="0"/>
                <a:cs typeface="Arial" panose="020B0604020202020204" pitchFamily="34" charset="0"/>
              </a:rPr>
              <a:t> con la </a:t>
            </a:r>
            <a:r>
              <a:rPr lang="en-US" sz="1600" dirty="0" err="1">
                <a:latin typeface="Arial" panose="020B0604020202020204" pitchFamily="34" charset="0"/>
                <a:cs typeface="Arial" panose="020B0604020202020204" pitchFamily="34" charset="0"/>
              </a:rPr>
              <a:t>normativa</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Asegúrese</a:t>
            </a:r>
            <a:r>
              <a:rPr lang="en-US" sz="1600" b="1" i="1" dirty="0">
                <a:latin typeface="Arial" panose="020B0604020202020204" pitchFamily="34" charset="0"/>
                <a:cs typeface="Arial" panose="020B0604020202020204" pitchFamily="34" charset="0"/>
              </a:rPr>
              <a:t> de que se les </a:t>
            </a:r>
            <a:r>
              <a:rPr lang="en-US" sz="1600" b="1" i="1" dirty="0" err="1">
                <a:latin typeface="Arial" panose="020B0604020202020204" pitchFamily="34" charset="0"/>
                <a:cs typeface="Arial" panose="020B0604020202020204" pitchFamily="34" charset="0"/>
              </a:rPr>
              <a:t>permita</a:t>
            </a:r>
            <a:r>
              <a:rPr lang="en-US" sz="1600" b="1" i="1" dirty="0">
                <a:latin typeface="Arial" panose="020B0604020202020204" pitchFamily="34" charset="0"/>
                <a:cs typeface="Arial" panose="020B0604020202020204" pitchFamily="34" charset="0"/>
              </a:rPr>
              <a:t> realizer el </a:t>
            </a:r>
            <a:r>
              <a:rPr lang="en-US" sz="1600" b="1" i="1" dirty="0" err="1">
                <a:latin typeface="Arial" panose="020B0604020202020204" pitchFamily="34" charset="0"/>
                <a:cs typeface="Arial" panose="020B0604020202020204" pitchFamily="34" charset="0"/>
              </a:rPr>
              <a:t>trabajo</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necesario</a:t>
            </a:r>
            <a:r>
              <a:rPr lang="en-US" sz="1600" b="1" i="1" dirty="0">
                <a:latin typeface="Arial" panose="020B0604020202020204" pitchFamily="34" charset="0"/>
                <a:cs typeface="Arial" panose="020B0604020202020204" pitchFamily="34" charset="0"/>
              </a:rPr>
              <a:t>.			De lo </a:t>
            </a:r>
            <a:r>
              <a:rPr lang="en-US" sz="1600" b="1" i="1" dirty="0" err="1">
                <a:latin typeface="Arial" panose="020B0604020202020204" pitchFamily="34" charset="0"/>
                <a:cs typeface="Arial" panose="020B0604020202020204" pitchFamily="34" charset="0"/>
              </a:rPr>
              <a:t>contrario</a:t>
            </a:r>
            <a:r>
              <a:rPr lang="en-US" sz="1600" b="1" i="1" dirty="0">
                <a:latin typeface="Arial" panose="020B0604020202020204" pitchFamily="34" charset="0"/>
                <a:cs typeface="Arial" panose="020B0604020202020204" pitchFamily="34" charset="0"/>
              </a:rPr>
              <a:t>, contrate una </a:t>
            </a:r>
            <a:r>
              <a:rPr lang="en-US" sz="1600" b="1" i="1" dirty="0" err="1">
                <a:latin typeface="Arial" panose="020B0604020202020204" pitchFamily="34" charset="0"/>
                <a:cs typeface="Arial" panose="020B0604020202020204" pitchFamily="34" charset="0"/>
              </a:rPr>
              <a:t>compañía</a:t>
            </a:r>
            <a:r>
              <a:rPr lang="en-US" sz="1600" b="1" i="1" dirty="0">
                <a:latin typeface="Arial" panose="020B0604020202020204" pitchFamily="34" charset="0"/>
                <a:cs typeface="Arial" panose="020B0604020202020204" pitchFamily="34" charset="0"/>
              </a:rPr>
              <a:t> </a:t>
            </a:r>
            <a:r>
              <a:rPr lang="en-US" sz="1600" b="1" i="1" dirty="0" err="1">
                <a:latin typeface="Arial" panose="020B0604020202020204" pitchFamily="34" charset="0"/>
                <a:cs typeface="Arial" panose="020B0604020202020204" pitchFamily="34" charset="0"/>
              </a:rPr>
              <a:t>certificada</a:t>
            </a:r>
            <a:r>
              <a:rPr lang="en-US" sz="1600" b="1" i="1" dirty="0">
                <a:latin typeface="Arial" panose="020B0604020202020204" pitchFamily="34" charset="0"/>
                <a:cs typeface="Arial" panose="020B0604020202020204" pitchFamily="34" charset="0"/>
              </a:rPr>
              <a:t>. </a:t>
            </a:r>
            <a:endParaRPr lang="de-DE"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5554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0"/>
            <a:ext cx="7211144" cy="1124744"/>
          </a:xfrm>
        </p:spPr>
        <p:txBody>
          <a:bodyPr>
            <a:noAutofit/>
          </a:bodyPr>
          <a:lstStyle/>
          <a:p>
            <a:pPr>
              <a:lnSpc>
                <a:spcPct val="150000"/>
              </a:lnSpc>
              <a:spcAft>
                <a:spcPts val="600"/>
              </a:spcAft>
            </a:pPr>
            <a:r>
              <a:rPr lang="en-US" dirty="0" err="1">
                <a:latin typeface="Arial" panose="020B0604020202020204" pitchFamily="34" charset="0"/>
                <a:cs typeface="Arial" panose="020B0604020202020204" pitchFamily="34" charset="0"/>
              </a:rPr>
              <a:t>Comprobar</a:t>
            </a:r>
            <a:r>
              <a:rPr lang="en-US" dirty="0">
                <a:latin typeface="Arial" panose="020B0604020202020204" pitchFamily="34" charset="0"/>
                <a:cs typeface="Arial" panose="020B0604020202020204" pitchFamily="34" charset="0"/>
              </a:rPr>
              <a:t> los </a:t>
            </a:r>
            <a:r>
              <a:rPr lang="en-US" dirty="0" err="1">
                <a:latin typeface="Arial" panose="020B0604020202020204" pitchFamily="34" charset="0"/>
                <a:cs typeface="Arial" panose="020B0604020202020204" pitchFamily="34" charset="0"/>
              </a:rPr>
              <a:t>ajustes</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regulador</a:t>
            </a:r>
            <a:r>
              <a:rPr lang="en-US" dirty="0">
                <a:latin typeface="Arial" panose="020B0604020202020204" pitchFamily="34" charset="0"/>
                <a:cs typeface="Arial" panose="020B0604020202020204" pitchFamily="34" charset="0"/>
              </a:rPr>
              <a:t>, leer los </a:t>
            </a:r>
            <a:r>
              <a:rPr lang="en-US" dirty="0" err="1">
                <a:latin typeface="Arial" panose="020B0604020202020204" pitchFamily="34" charset="0"/>
                <a:cs typeface="Arial" panose="020B0604020202020204" pitchFamily="34" charset="0"/>
              </a:rPr>
              <a:t>datos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funcionamiento</a:t>
            </a:r>
            <a:r>
              <a:rPr lang="en-US" dirty="0">
                <a:latin typeface="Arial" panose="020B0604020202020204" pitchFamily="34" charset="0"/>
                <a:cs typeface="Arial" panose="020B0604020202020204" pitchFamily="34" charset="0"/>
              </a:rPr>
              <a:t> y la </a:t>
            </a:r>
            <a:r>
              <a:rPr lang="en-US" dirty="0" err="1">
                <a:latin typeface="Arial" panose="020B0604020202020204" pitchFamily="34" charset="0"/>
                <a:cs typeface="Arial" panose="020B0604020202020204" pitchFamily="34" charset="0"/>
              </a:rPr>
              <a:t>memoria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errores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Autofit/>
          </a:bodyPr>
          <a:lstStyle/>
          <a:p>
            <a:pPr marL="0" indent="0">
              <a:lnSpc>
                <a:spcPct val="150000"/>
              </a:lnSpc>
              <a:spcAft>
                <a:spcPts val="600"/>
              </a:spcAft>
              <a:buNone/>
            </a:pPr>
            <a:r>
              <a:rPr lang="en-US" sz="1600" b="1" dirty="0" err="1">
                <a:latin typeface="Arial" panose="020B0604020202020204" pitchFamily="34" charset="0"/>
                <a:cs typeface="Arial" panose="020B0604020202020204" pitchFamily="34" charset="0"/>
              </a:rPr>
              <a:t>Comprobar</a:t>
            </a:r>
            <a:r>
              <a:rPr lang="en-US" sz="1600" b="1" dirty="0">
                <a:latin typeface="Arial" panose="020B0604020202020204" pitchFamily="34" charset="0"/>
                <a:cs typeface="Arial" panose="020B0604020202020204" pitchFamily="34" charset="0"/>
              </a:rPr>
              <a:t> los </a:t>
            </a:r>
            <a:r>
              <a:rPr lang="en-US" sz="1600" b="1" dirty="0" err="1">
                <a:latin typeface="Arial" panose="020B0604020202020204" pitchFamily="34" charset="0"/>
                <a:cs typeface="Arial" panose="020B0604020202020204" pitchFamily="34" charset="0"/>
              </a:rPr>
              <a:t>ajustes</a:t>
            </a:r>
            <a:r>
              <a:rPr lang="en-US" sz="1600" b="1" dirty="0">
                <a:latin typeface="Arial" panose="020B0604020202020204" pitchFamily="34" charset="0"/>
                <a:cs typeface="Arial" panose="020B0604020202020204" pitchFamily="34" charset="0"/>
              </a:rPr>
              <a:t> del </a:t>
            </a:r>
            <a:r>
              <a:rPr lang="en-US" sz="1600" b="1" dirty="0" err="1">
                <a:latin typeface="Arial" panose="020B0604020202020204" pitchFamily="34" charset="0"/>
                <a:cs typeface="Arial" panose="020B0604020202020204" pitchFamily="34" charset="0"/>
              </a:rPr>
              <a:t>regulador</a:t>
            </a:r>
            <a:r>
              <a:rPr lang="en-US" sz="1600" b="1" dirty="0">
                <a:latin typeface="Arial" panose="020B0604020202020204" pitchFamily="34" charset="0"/>
                <a:cs typeface="Arial" panose="020B0604020202020204" pitchFamily="34" charset="0"/>
              </a:rPr>
              <a:t>, leer los </a:t>
            </a:r>
            <a:r>
              <a:rPr lang="en-US" sz="1600" b="1" dirty="0" err="1">
                <a:latin typeface="Arial" panose="020B0604020202020204" pitchFamily="34" charset="0"/>
                <a:cs typeface="Arial" panose="020B0604020202020204" pitchFamily="34" charset="0"/>
              </a:rPr>
              <a:t>datos</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funcionamiento</a:t>
            </a:r>
            <a:r>
              <a:rPr lang="en-US" sz="1600" b="1" dirty="0">
                <a:latin typeface="Arial" panose="020B0604020202020204" pitchFamily="34" charset="0"/>
                <a:cs typeface="Arial" panose="020B0604020202020204" pitchFamily="34" charset="0"/>
              </a:rPr>
              <a:t> y la </a:t>
            </a:r>
            <a:r>
              <a:rPr lang="en-US" sz="1600" b="1" dirty="0" err="1">
                <a:latin typeface="Arial" panose="020B0604020202020204" pitchFamily="34" charset="0"/>
                <a:cs typeface="Arial" panose="020B0604020202020204" pitchFamily="34" charset="0"/>
              </a:rPr>
              <a:t>memoria</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errores</a:t>
            </a:r>
            <a:r>
              <a:rPr lang="en-US" sz="1600" b="1" dirty="0">
                <a:latin typeface="Arial" panose="020B0604020202020204" pitchFamily="34" charset="0"/>
                <a:cs typeface="Arial" panose="020B0604020202020204" pitchFamily="34" charset="0"/>
              </a:rPr>
              <a:t>. </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err="1">
                <a:latin typeface="Arial" panose="020B0604020202020204" pitchFamily="34" charset="0"/>
                <a:cs typeface="Arial" panose="020B0604020202020204" pitchFamily="34" charset="0"/>
              </a:rPr>
              <a:t>Aquí</a:t>
            </a:r>
            <a:r>
              <a:rPr lang="en-US" sz="1600" dirty="0">
                <a:latin typeface="Arial" panose="020B0604020202020204" pitchFamily="34" charset="0"/>
                <a:cs typeface="Arial" panose="020B0604020202020204" pitchFamily="34" charset="0"/>
              </a:rPr>
              <a:t> hay </a:t>
            </a:r>
            <a:r>
              <a:rPr lang="en-US" sz="1600" dirty="0" err="1">
                <a:latin typeface="Arial" panose="020B0604020202020204" pitchFamily="34" charset="0"/>
                <a:cs typeface="Arial" panose="020B0604020202020204" pitchFamily="34" charset="0"/>
              </a:rPr>
              <a:t>errores</a:t>
            </a:r>
            <a:r>
              <a:rPr lang="en-US" sz="1600" dirty="0">
                <a:latin typeface="Arial" panose="020B0604020202020204" pitchFamily="34" charset="0"/>
                <a:cs typeface="Arial" panose="020B0604020202020204" pitchFamily="34" charset="0"/>
              </a:rPr>
              <a:t> que </a:t>
            </a:r>
            <a:r>
              <a:rPr lang="en-US" sz="1600" dirty="0" err="1">
                <a:latin typeface="Arial" panose="020B0604020202020204" pitchFamily="34" charset="0"/>
                <a:cs typeface="Arial" panose="020B0604020202020204" pitchFamily="34" charset="0"/>
              </a:rPr>
              <a:t>han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ocurrido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pasado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pregunte</a:t>
            </a:r>
            <a:r>
              <a:rPr lang="en-US" sz="1600" dirty="0">
                <a:latin typeface="Arial" panose="020B0604020202020204" pitchFamily="34" charset="0"/>
                <a:cs typeface="Arial" panose="020B0604020202020204" pitchFamily="34" charset="0"/>
              </a:rPr>
              <a:t> al </a:t>
            </a:r>
            <a:r>
              <a:rPr lang="en-US" sz="1600" dirty="0" err="1">
                <a:latin typeface="Arial" panose="020B0604020202020204" pitchFamily="34" charset="0"/>
                <a:cs typeface="Arial" panose="020B0604020202020204" pitchFamily="34" charset="0"/>
              </a:rPr>
              <a:t>usuario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sobre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cualquier</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problema</a:t>
            </a:r>
            <a:r>
              <a:rPr lang="en-US" sz="1600" dirty="0">
                <a:latin typeface="Arial" panose="020B0604020202020204" pitchFamily="34" charset="0"/>
                <a:cs typeface="Arial" panose="020B0604020202020204" pitchFamily="34" charset="0"/>
              </a:rPr>
              <a:t>. </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err="1">
                <a:latin typeface="Arial" panose="020B0604020202020204" pitchFamily="34" charset="0"/>
                <a:cs typeface="Arial" panose="020B0604020202020204" pitchFamily="34" charset="0"/>
              </a:rPr>
              <a:t>Fallos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típicos</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b="1" i="1" dirty="0">
                <a:latin typeface="Arial" panose="020B0604020202020204" pitchFamily="34" charset="0"/>
                <a:cs typeface="Arial" panose="020B0604020202020204" pitchFamily="34" charset="0"/>
              </a:rPr>
              <a:t>:</a:t>
            </a:r>
          </a:p>
          <a:p>
            <a:pPr>
              <a:lnSpc>
                <a:spcPct val="150000"/>
              </a:lnSpc>
              <a:spcAft>
                <a:spcPts val="600"/>
              </a:spcAft>
            </a:pPr>
            <a:r>
              <a:rPr lang="en-US" sz="1600" dirty="0" err="1">
                <a:latin typeface="Arial" panose="020B0604020202020204" pitchFamily="34" charset="0"/>
                <a:cs typeface="Arial" panose="020B0604020202020204" pitchFamily="34" charset="0"/>
              </a:rPr>
              <a:t>Fallo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alta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presión</a:t>
            </a:r>
            <a:r>
              <a:rPr lang="en-US" sz="1600" dirty="0">
                <a:latin typeface="Arial" panose="020B0604020202020204" pitchFamily="34" charset="0"/>
                <a:cs typeface="Arial" panose="020B0604020202020204" pitchFamily="34" charset="0"/>
              </a:rPr>
              <a:t> de una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err="1">
                <a:latin typeface="Arial" panose="020B0604020202020204" pitchFamily="34" charset="0"/>
                <a:cs typeface="Arial" panose="020B0604020202020204" pitchFamily="34" charset="0"/>
              </a:rPr>
              <a:t>Fallo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baja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presión</a:t>
            </a:r>
            <a:r>
              <a:rPr lang="en-US" sz="1600" dirty="0">
                <a:latin typeface="Arial" panose="020B0604020202020204" pitchFamily="34" charset="0"/>
                <a:cs typeface="Arial" panose="020B0604020202020204" pitchFamily="34" charset="0"/>
              </a:rPr>
              <a:t> de una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endParaRPr lang="de-DE"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32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err="1">
                <a:latin typeface="Arial" panose="020B0604020202020204" pitchFamily="34" charset="0"/>
                <a:cs typeface="Arial" panose="020B0604020202020204" pitchFamily="34" charset="0"/>
              </a:rPr>
              <a:t>Fallo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alta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presión</a:t>
            </a:r>
            <a:r>
              <a:rPr lang="en-US" dirty="0">
                <a:latin typeface="Arial" panose="020B0604020202020204" pitchFamily="34" charset="0"/>
                <a:cs typeface="Arial" panose="020B0604020202020204" pitchFamily="34" charset="0"/>
              </a:rPr>
              <a:t> de una </a:t>
            </a:r>
            <a:r>
              <a:rPr lang="en-US" dirty="0" err="1">
                <a:latin typeface="Arial" panose="020B0604020202020204" pitchFamily="34" charset="0"/>
                <a:cs typeface="Arial" panose="020B0604020202020204" pitchFamily="34" charset="0"/>
              </a:rPr>
              <a:t>bomba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calor</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Fallo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alta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presión</a:t>
            </a:r>
            <a:r>
              <a:rPr lang="en-US" sz="1600" dirty="0">
                <a:latin typeface="Arial" panose="020B0604020202020204" pitchFamily="34" charset="0"/>
                <a:cs typeface="Arial" panose="020B0604020202020204" pitchFamily="34" charset="0"/>
              </a:rPr>
              <a:t> de una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caso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fallo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alta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presión</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producido</a:t>
            </a:r>
            <a:r>
              <a:rPr lang="en-US" sz="1600" dirty="0">
                <a:solidFill>
                  <a:prstClr val="black"/>
                </a:solidFill>
                <a:latin typeface="Arial" panose="020B0604020202020204" pitchFamily="34" charset="0"/>
                <a:cs typeface="Arial" panose="020B0604020202020204" pitchFamily="34" charset="0"/>
              </a:rPr>
              <a:t> por las </a:t>
            </a:r>
            <a:r>
              <a:rPr lang="en-US" sz="1600" dirty="0" err="1">
                <a:solidFill>
                  <a:prstClr val="black"/>
                </a:solidFill>
                <a:latin typeface="Arial" panose="020B0604020202020204" pitchFamily="34" charset="0"/>
                <a:cs typeface="Arial" panose="020B0604020202020204" pitchFamily="34" charset="0"/>
              </a:rPr>
              <a:t>bombas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no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transferirse</a:t>
            </a:r>
            <a:r>
              <a:rPr lang="en-US" sz="1600" dirty="0">
                <a:solidFill>
                  <a:prstClr val="black"/>
                </a:solidFill>
                <a:latin typeface="Arial" panose="020B0604020202020204" pitchFamily="34" charset="0"/>
                <a:cs typeface="Arial" panose="020B0604020202020204" pitchFamily="34" charset="0"/>
              </a:rPr>
              <a:t> al </a:t>
            </a:r>
            <a:r>
              <a:rPr lang="en-US" sz="1600" dirty="0" err="1">
                <a:solidFill>
                  <a:prstClr val="black"/>
                </a:solidFill>
                <a:latin typeface="Arial" panose="020B0604020202020204" pitchFamily="34" charset="0"/>
                <a:cs typeface="Arial" panose="020B0604020202020204" pitchFamily="34" charset="0"/>
              </a:rPr>
              <a:t>sistema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p>
          <a:p>
            <a:pPr>
              <a:lnSpc>
                <a:spcPct val="150000"/>
              </a:lnSpc>
            </a:pPr>
            <a:r>
              <a:rPr lang="en-US" sz="1600" dirty="0" err="1">
                <a:latin typeface="Arial" panose="020B0604020202020204" pitchFamily="34" charset="0"/>
                <a:cs typeface="Arial" panose="020B0604020202020204" pitchFamily="34" charset="0"/>
              </a:rPr>
              <a:t>Razones</a:t>
            </a:r>
            <a:r>
              <a:rPr lang="en-US" sz="1600" dirty="0">
                <a:latin typeface="Arial" panose="020B0604020202020204" pitchFamily="34" charset="0"/>
                <a:cs typeface="Arial" panose="020B0604020202020204" pitchFamily="34" charset="0"/>
              </a:rPr>
              <a:t> para </a:t>
            </a:r>
            <a:r>
              <a:rPr lang="en-US" sz="1600" dirty="0" err="1">
                <a:latin typeface="Arial" panose="020B0604020202020204" pitchFamily="34" charset="0"/>
                <a:cs typeface="Arial" panose="020B0604020202020204" pitchFamily="34" charset="0"/>
              </a:rPr>
              <a:t>ello</a:t>
            </a:r>
            <a:r>
              <a:rPr lang="en-US" sz="1600" dirty="0">
                <a:latin typeface="Arial" panose="020B0604020202020204" pitchFamily="34" charset="0"/>
                <a:cs typeface="Arial" panose="020B0604020202020204" pitchFamily="34" charset="0"/>
              </a:rPr>
              <a:t>: </a:t>
            </a:r>
          </a:p>
          <a:p>
            <a:pPr marL="285750" indent="-285750">
              <a:lnSpc>
                <a:spcPct val="150000"/>
              </a:lnSpc>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flujo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agua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bajo </a:t>
            </a: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una </a:t>
            </a:r>
            <a:r>
              <a:rPr lang="en-US" sz="1600" dirty="0" err="1">
                <a:latin typeface="Arial" panose="020B0604020202020204" pitchFamily="34" charset="0"/>
                <a:cs typeface="Arial" panose="020B0604020202020204" pitchFamily="34" charset="0"/>
              </a:rPr>
              <a:t>curva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demasiado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alta.</a:t>
            </a: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latin typeface="Arial" panose="020B0604020202020204" pitchFamily="34" charset="0"/>
                <a:cs typeface="Arial" panose="020B0604020202020204" pitchFamily="34" charset="0"/>
                <a:sym typeface="Wingdings" panose="05000000000000000000" pitchFamily="2" charset="2"/>
              </a:rPr>
              <a:t> </a:t>
            </a:r>
            <a:r>
              <a:rPr lang="en-US" sz="1600" dirty="0">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El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generado</a:t>
            </a:r>
            <a:r>
              <a:rPr lang="en-US" sz="1600" dirty="0">
                <a:solidFill>
                  <a:prstClr val="black"/>
                </a:solidFill>
                <a:latin typeface="Arial" panose="020B0604020202020204" pitchFamily="34" charset="0"/>
                <a:cs typeface="Arial" panose="020B0604020202020204" pitchFamily="34" charset="0"/>
              </a:rPr>
              <a:t> no se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transferir</a:t>
            </a:r>
            <a:r>
              <a:rPr lang="en-US" sz="1600" dirty="0">
                <a:solidFill>
                  <a:prstClr val="black"/>
                </a:solidFill>
                <a:latin typeface="Arial" panose="020B0604020202020204" pitchFamily="34" charset="0"/>
                <a:cs typeface="Arial" panose="020B0604020202020204" pitchFamily="34" charset="0"/>
              </a:rPr>
              <a:t> al </a:t>
            </a:r>
            <a:r>
              <a:rPr lang="en-US" sz="1600" dirty="0" err="1">
                <a:solidFill>
                  <a:prstClr val="black"/>
                </a:solidFill>
                <a:latin typeface="Arial" panose="020B0604020202020204" pitchFamily="34" charset="0"/>
                <a:cs typeface="Arial" panose="020B0604020202020204" pitchFamily="34" charset="0"/>
              </a:rPr>
              <a:t>agua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p>
          <a:p>
            <a:pPr>
              <a:lnSpc>
                <a:spcPct val="150000"/>
              </a:lnSpc>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197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latin typeface="Arial" panose="020B0604020202020204" pitchFamily="34" charset="0"/>
                <a:cs typeface="Arial" panose="020B0604020202020204" pitchFamily="34" charset="0"/>
              </a:rPr>
              <a:t>Objetivos del módulo</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p:txBody>
          <a:bodyPr/>
          <a:lstStyle/>
          <a:p>
            <a:pPr marL="0" indent="0">
              <a:lnSpc>
                <a:spcPct val="150000"/>
              </a:lnSpc>
              <a:buNone/>
            </a:pPr>
            <a:r>
              <a:rPr lang="en-US" sz="1600" dirty="0">
                <a:latin typeface="Arial" panose="020B0604020202020204" pitchFamily="34" charset="0"/>
                <a:cs typeface="Arial" panose="020B0604020202020204" pitchFamily="34" charset="0"/>
              </a:rPr>
              <a:t>Bienvenido al módulo : "Mantenimiento".</a:t>
            </a:r>
            <a:endParaRPr lang="el-GR"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Al final de este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podrás</a:t>
            </a:r>
            <a:r>
              <a:rPr lang="en-US" sz="1600" dirty="0">
                <a:latin typeface="Arial" panose="020B0604020202020204" pitchFamily="34" charset="0"/>
                <a:cs typeface="Arial" panose="020B0604020202020204" pitchFamily="34" charset="0"/>
              </a:rPr>
              <a:t>:</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saber qué partes necesitan mantenimiento</a:t>
            </a:r>
          </a:p>
          <a:p>
            <a:pPr>
              <a:lnSpc>
                <a:spcPct val="150000"/>
              </a:lnSpc>
              <a:buAutoNum type="arabicPeriod"/>
            </a:pPr>
            <a:r>
              <a:rPr lang="en-US" sz="1600" dirty="0">
                <a:latin typeface="Arial" panose="020B0604020202020204" pitchFamily="34" charset="0"/>
                <a:cs typeface="Arial" panose="020B0604020202020204" pitchFamily="34" charset="0"/>
              </a:rPr>
              <a:t>conocer los procedimientos de mantenimiento estándar</a:t>
            </a:r>
          </a:p>
          <a:p>
            <a:pPr>
              <a:lnSpc>
                <a:spcPct val="150000"/>
              </a:lnSpc>
              <a:buAutoNum type="arabicPeriod"/>
            </a:pPr>
            <a:r>
              <a:rPr lang="en-US" sz="1600" dirty="0">
                <a:latin typeface="Arial" panose="020B0604020202020204" pitchFamily="34" charset="0"/>
                <a:cs typeface="Arial" panose="020B0604020202020204" pitchFamily="34" charset="0"/>
              </a:rPr>
              <a:t>mantener el sistema de acuerdo con las directrices</a:t>
            </a:r>
          </a:p>
          <a:p>
            <a:pPr marL="0" indent="0">
              <a:buNone/>
            </a:pPr>
            <a:endParaRPr lang="el-GR" dirty="0"/>
          </a:p>
        </p:txBody>
      </p:sp>
    </p:spTree>
    <p:extLst>
      <p:ext uri="{BB962C8B-B14F-4D97-AF65-F5344CB8AC3E}">
        <p14:creationId xmlns:p14="http://schemas.microsoft.com/office/powerpoint/2010/main" val="70523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err="1">
                <a:latin typeface="Arial" panose="020B0604020202020204" pitchFamily="34" charset="0"/>
                <a:cs typeface="Arial" panose="020B0604020202020204" pitchFamily="34" charset="0"/>
              </a:rPr>
              <a:t>Fallo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alta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presión</a:t>
            </a:r>
            <a:r>
              <a:rPr lang="en-US" dirty="0">
                <a:latin typeface="Arial" panose="020B0604020202020204" pitchFamily="34" charset="0"/>
                <a:cs typeface="Arial" panose="020B0604020202020204" pitchFamily="34" charset="0"/>
              </a:rPr>
              <a:t> de una </a:t>
            </a:r>
            <a:r>
              <a:rPr lang="en-US" dirty="0" err="1">
                <a:latin typeface="Arial" panose="020B0604020202020204" pitchFamily="34" charset="0"/>
                <a:cs typeface="Arial" panose="020B0604020202020204" pitchFamily="34" charset="0"/>
              </a:rPr>
              <a:t>bomba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calor</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2632003"/>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Fallo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alta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presión</a:t>
            </a:r>
            <a:r>
              <a:rPr lang="en-US" sz="1600" dirty="0">
                <a:latin typeface="Arial" panose="020B0604020202020204" pitchFamily="34" charset="0"/>
                <a:cs typeface="Arial" panose="020B0604020202020204" pitchFamily="34" charset="0"/>
              </a:rPr>
              <a:t> de una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Causas</a:t>
            </a:r>
            <a:r>
              <a:rPr lang="en-US" sz="1600" dirty="0">
                <a:latin typeface="Arial" panose="020B0604020202020204" pitchFamily="34" charset="0"/>
                <a:cs typeface="Arial" panose="020B0604020202020204" pitchFamily="34" charset="0"/>
              </a:rPr>
              <a:t> communes:</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err="1">
                <a:latin typeface="Arial" panose="020B0604020202020204" pitchFamily="34" charset="0"/>
                <a:cs typeface="Arial" panose="020B0604020202020204" pitchFamily="34" charset="0"/>
              </a:rPr>
              <a:t>Válvulas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cierre</a:t>
            </a: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circulación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demasiado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pequeña</a:t>
            </a:r>
            <a:r>
              <a:rPr lang="en-US" sz="1600" dirty="0">
                <a:latin typeface="Arial" panose="020B0604020202020204" pitchFamily="34" charset="0"/>
                <a:cs typeface="Arial" panose="020B0604020202020204" pitchFamily="34" charset="0"/>
              </a:rPr>
              <a:t> o </a:t>
            </a:r>
            <a:r>
              <a:rPr lang="en-US" sz="1600" dirty="0" err="1">
                <a:latin typeface="Arial" panose="020B0604020202020204" pitchFamily="34" charset="0"/>
                <a:cs typeface="Arial" panose="020B0604020202020204" pitchFamily="34" charset="0"/>
              </a:rPr>
              <a:t>defectuosa</a:t>
            </a: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err="1">
                <a:latin typeface="Arial" panose="020B0604020202020204" pitchFamily="34" charset="0"/>
                <a:cs typeface="Arial" panose="020B0604020202020204" pitchFamily="34" charset="0"/>
              </a:rPr>
              <a:t>Válvula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rebose</a:t>
            </a:r>
            <a:r>
              <a:rPr lang="en-US" sz="1600" dirty="0">
                <a:latin typeface="Arial" panose="020B0604020202020204" pitchFamily="34" charset="0"/>
                <a:cs typeface="Arial" panose="020B0604020202020204" pitchFamily="34" charset="0"/>
              </a:rPr>
              <a:t> mal </a:t>
            </a:r>
            <a:r>
              <a:rPr lang="en-US" sz="1600" dirty="0" err="1">
                <a:latin typeface="Arial" panose="020B0604020202020204" pitchFamily="34" charset="0"/>
                <a:cs typeface="Arial" panose="020B0604020202020204" pitchFamily="34" charset="0"/>
              </a:rPr>
              <a:t>ajustada</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038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err="1">
                <a:latin typeface="Arial" panose="020B0604020202020204" pitchFamily="34" charset="0"/>
                <a:cs typeface="Arial" panose="020B0604020202020204" pitchFamily="34" charset="0"/>
              </a:rPr>
              <a:t>Fallo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baja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presión</a:t>
            </a:r>
            <a:r>
              <a:rPr lang="en-US" dirty="0">
                <a:latin typeface="Arial" panose="020B0604020202020204" pitchFamily="34" charset="0"/>
                <a:cs typeface="Arial" panose="020B0604020202020204" pitchFamily="34" charset="0"/>
              </a:rPr>
              <a:t> de una </a:t>
            </a:r>
            <a:r>
              <a:rPr lang="en-US" dirty="0" err="1">
                <a:latin typeface="Arial" panose="020B0604020202020204" pitchFamily="34" charset="0"/>
                <a:cs typeface="Arial" panose="020B0604020202020204" pitchFamily="34" charset="0"/>
              </a:rPr>
              <a:t>bomba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calor</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39998"/>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Fallo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baja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presión</a:t>
            </a:r>
            <a:r>
              <a:rPr lang="en-US" sz="1600" dirty="0">
                <a:latin typeface="Arial" panose="020B0604020202020204" pitchFamily="34" charset="0"/>
                <a:cs typeface="Arial" panose="020B0604020202020204" pitchFamily="34" charset="0"/>
              </a:rPr>
              <a:t> de una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Un </a:t>
            </a:r>
            <a:r>
              <a:rPr lang="en-US" sz="1600" dirty="0" err="1">
                <a:solidFill>
                  <a:prstClr val="black"/>
                </a:solidFill>
                <a:latin typeface="Arial" panose="020B0604020202020204" pitchFamily="34" charset="0"/>
                <a:cs typeface="Arial" panose="020B0604020202020204" pitchFamily="34" charset="0"/>
              </a:rPr>
              <a:t>fallo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presión</a:t>
            </a:r>
            <a:r>
              <a:rPr lang="en-US" sz="1600" dirty="0">
                <a:solidFill>
                  <a:prstClr val="black"/>
                </a:solidFill>
                <a:latin typeface="Arial" panose="020B0604020202020204" pitchFamily="34" charset="0"/>
                <a:cs typeface="Arial" panose="020B0604020202020204" pitchFamily="34" charset="0"/>
              </a:rPr>
              <a:t> es la </a:t>
            </a:r>
            <a:r>
              <a:rPr lang="en-US" sz="1600" dirty="0" err="1">
                <a:solidFill>
                  <a:prstClr val="black"/>
                </a:solidFill>
                <a:latin typeface="Arial" panose="020B0604020202020204" pitchFamily="34" charset="0"/>
                <a:cs typeface="Arial" panose="020B0604020202020204" pitchFamily="34" charset="0"/>
              </a:rPr>
              <a:t>falta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refrigerante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parte</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fuente</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tener</a:t>
            </a:r>
            <a:r>
              <a:rPr lang="en-US" sz="1600" dirty="0">
                <a:solidFill>
                  <a:prstClr val="black"/>
                </a:solidFill>
                <a:latin typeface="Arial" panose="020B0604020202020204" pitchFamily="34" charset="0"/>
                <a:cs typeface="Arial" panose="020B0604020202020204" pitchFamily="34" charset="0"/>
              </a:rPr>
              <a:t> las </a:t>
            </a:r>
            <a:r>
              <a:rPr lang="en-US" sz="1600" dirty="0" err="1">
                <a:solidFill>
                  <a:prstClr val="black"/>
                </a:solidFill>
                <a:latin typeface="Arial" panose="020B0604020202020204" pitchFamily="34" charset="0"/>
                <a:cs typeface="Arial" panose="020B0604020202020204" pitchFamily="34" charset="0"/>
              </a:rPr>
              <a:t>siguientes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causas</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Suministro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insuficiente</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por la </a:t>
            </a:r>
            <a:r>
              <a:rPr lang="en-US" sz="1600" dirty="0" err="1">
                <a:solidFill>
                  <a:prstClr val="black"/>
                </a:solidFill>
                <a:latin typeface="Arial" panose="020B0604020202020204" pitchFamily="34" charset="0"/>
                <a:cs typeface="Arial" panose="020B0604020202020204" pitchFamily="34" charset="0"/>
              </a:rPr>
              <a:t>fuente</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sondas</a:t>
            </a:r>
            <a:r>
              <a:rPr lang="en-US" sz="1600" dirty="0">
                <a:solidFill>
                  <a:prstClr val="black"/>
                </a:solidFill>
                <a:latin typeface="Arial" panose="020B0604020202020204" pitchFamily="34" charset="0"/>
                <a:cs typeface="Arial" panose="020B0604020202020204" pitchFamily="34" charset="0"/>
              </a:rPr>
              <a:t> mal </a:t>
            </a:r>
            <a:r>
              <a:rPr lang="en-US" sz="1600" dirty="0" err="1">
                <a:solidFill>
                  <a:prstClr val="black"/>
                </a:solidFill>
                <a:latin typeface="Arial" panose="020B0604020202020204" pitchFamily="34" charset="0"/>
                <a:cs typeface="Arial" panose="020B0604020202020204" pitchFamily="34" charset="0"/>
              </a:rPr>
              <a:t>dimensionadas</a:t>
            </a:r>
            <a:r>
              <a:rPr lang="en-US" sz="1600" dirty="0">
                <a:solidFill>
                  <a:prstClr val="black"/>
                </a:solidFill>
                <a:latin typeface="Arial" panose="020B0604020202020204" pitchFamily="34" charset="0"/>
                <a:cs typeface="Arial" panose="020B0604020202020204" pitchFamily="34" charset="0"/>
              </a:rPr>
              <a:t> / </a:t>
            </a:r>
            <a:r>
              <a:rPr lang="en-US" sz="1600" dirty="0" err="1">
                <a:solidFill>
                  <a:prstClr val="black"/>
                </a:solidFill>
                <a:latin typeface="Arial" panose="020B0604020202020204" pitchFamily="34" charset="0"/>
                <a:cs typeface="Arial" panose="020B0604020202020204" pitchFamily="34" charset="0"/>
              </a:rPr>
              <a:t>problemas</a:t>
            </a:r>
            <a:r>
              <a:rPr lang="en-US" sz="1600" dirty="0">
                <a:solidFill>
                  <a:prstClr val="black"/>
                </a:solidFill>
                <a:latin typeface="Arial" panose="020B0604020202020204" pitchFamily="34" charset="0"/>
                <a:cs typeface="Arial" panose="020B0604020202020204" pitchFamily="34" charset="0"/>
              </a:rPr>
              <a:t> con el </a:t>
            </a:r>
            <a:r>
              <a:rPr lang="en-US" sz="1600" dirty="0" err="1">
                <a:solidFill>
                  <a:prstClr val="black"/>
                </a:solidFill>
                <a:latin typeface="Arial" panose="020B0604020202020204" pitchFamily="34" charset="0"/>
                <a:cs typeface="Arial" panose="020B0604020202020204" pitchFamily="34" charset="0"/>
              </a:rPr>
              <a:t>flujo</a:t>
            </a:r>
            <a:r>
              <a:rPr lang="en-US" sz="1600" dirty="0">
                <a:solidFill>
                  <a:prstClr val="black"/>
                </a:solidFill>
                <a:latin typeface="Arial" panose="020B0604020202020204" pitchFamily="34" charset="0"/>
                <a:cs typeface="Arial" panose="020B0604020202020204" pitchFamily="34" charset="0"/>
              </a:rPr>
              <a:t> a </a:t>
            </a:r>
            <a:r>
              <a:rPr lang="en-US" sz="1600" dirty="0" err="1">
                <a:solidFill>
                  <a:prstClr val="black"/>
                </a:solidFill>
                <a:latin typeface="Arial" panose="020B0604020202020204" pitchFamily="34" charset="0"/>
                <a:cs typeface="Arial" panose="020B0604020202020204" pitchFamily="34" charset="0"/>
              </a:rPr>
              <a:t>través</a:t>
            </a:r>
            <a:r>
              <a:rPr lang="en-US" sz="1600" dirty="0">
                <a:solidFill>
                  <a:prstClr val="black"/>
                </a:solidFill>
                <a:latin typeface="Arial" panose="020B0604020202020204" pitchFamily="34" charset="0"/>
                <a:cs typeface="Arial" panose="020B0604020202020204" pitchFamily="34" charset="0"/>
              </a:rPr>
              <a:t> de las </a:t>
            </a:r>
            <a:r>
              <a:rPr lang="en-US" sz="1600" dirty="0" err="1">
                <a:solidFill>
                  <a:prstClr val="black"/>
                </a:solidFill>
                <a:latin typeface="Arial" panose="020B0604020202020204" pitchFamily="34" charset="0"/>
                <a:cs typeface="Arial" panose="020B0604020202020204" pitchFamily="34" charset="0"/>
              </a:rPr>
              <a:t>sondas</a:t>
            </a:r>
            <a:r>
              <a:rPr lang="en-US" sz="1600" dirty="0">
                <a:solidFill>
                  <a:prstClr val="black"/>
                </a:solidFill>
                <a:latin typeface="Arial" panose="020B0604020202020204" pitchFamily="34" charset="0"/>
                <a:cs typeface="Arial" panose="020B0604020202020204" pitchFamily="34" charset="0"/>
              </a:rPr>
              <a:t> /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pequeña</a:t>
            </a:r>
            <a:r>
              <a:rPr lang="en-US" sz="1600" dirty="0">
                <a:solidFill>
                  <a:prstClr val="black"/>
                </a:solidFill>
                <a:latin typeface="Arial" panose="020B0604020202020204" pitchFamily="34" charset="0"/>
                <a:cs typeface="Arial" panose="020B0604020202020204" pitchFamily="34" charset="0"/>
              </a:rPr>
              <a:t> o </a:t>
            </a:r>
            <a:r>
              <a:rPr lang="en-US" sz="1600" dirty="0" err="1">
                <a:solidFill>
                  <a:prstClr val="black"/>
                </a:solidFill>
                <a:latin typeface="Arial" panose="020B0604020202020204" pitchFamily="34" charset="0"/>
                <a:cs typeface="Arial" panose="020B0604020202020204" pitchFamily="34" charset="0"/>
              </a:rPr>
              <a:t>defectuosa</a:t>
            </a:r>
            <a:r>
              <a:rPr lang="en-US" sz="1600" dirty="0">
                <a:solidFill>
                  <a:prstClr val="black"/>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Fugas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circuito</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refrigeración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44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spcAft>
                <a:spcPts val="600"/>
              </a:spcAft>
            </a:pPr>
            <a:r>
              <a:rPr lang="en-US" dirty="0" err="1">
                <a:latin typeface="Arial" panose="020B0604020202020204" pitchFamily="34" charset="0"/>
                <a:cs typeface="Arial" panose="020B0604020202020204" pitchFamily="34" charset="0"/>
              </a:rPr>
              <a:t>Comprobación</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seguridad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eléctrica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según</a:t>
            </a:r>
            <a:r>
              <a:rPr lang="en-US" dirty="0">
                <a:latin typeface="Arial" panose="020B0604020202020204" pitchFamily="34" charset="0"/>
                <a:cs typeface="Arial" panose="020B0604020202020204" pitchFamily="34" charset="0"/>
              </a:rPr>
              <a:t> VDE 0701-0702</a:t>
            </a:r>
          </a:p>
        </p:txBody>
      </p:sp>
      <p:sp>
        <p:nvSpPr>
          <p:cNvPr id="3" name="Content Placeholder 2"/>
          <p:cNvSpPr>
            <a:spLocks noGrp="1"/>
          </p:cNvSpPr>
          <p:nvPr>
            <p:ph idx="1"/>
          </p:nvPr>
        </p:nvSpPr>
        <p:spPr/>
        <p:txBody>
          <a:bodyPr>
            <a:noAutofit/>
          </a:bodyPr>
          <a:lstStyle/>
          <a:p>
            <a:pPr marL="0" indent="0">
              <a:lnSpc>
                <a:spcPct val="150000"/>
              </a:lnSpc>
              <a:spcAft>
                <a:spcPts val="600"/>
              </a:spcAft>
              <a:buNone/>
            </a:pPr>
            <a:r>
              <a:rPr lang="en-US" sz="1600" dirty="0">
                <a:latin typeface="Arial" panose="020B0604020202020204" pitchFamily="34" charset="0"/>
                <a:cs typeface="Arial" panose="020B0604020202020204" pitchFamily="34" charset="0"/>
              </a:rPr>
              <a:t>La </a:t>
            </a:r>
            <a:r>
              <a:rPr lang="en-US" sz="1600" dirty="0" err="1">
                <a:latin typeface="Arial" panose="020B0604020202020204" pitchFamily="34" charset="0"/>
                <a:cs typeface="Arial" panose="020B0604020202020204" pitchFamily="34" charset="0"/>
              </a:rPr>
              <a:t>instalación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eléctrica</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debe ser </a:t>
            </a:r>
            <a:r>
              <a:rPr lang="en-US" sz="1600" dirty="0" err="1">
                <a:latin typeface="Arial" panose="020B0604020202020204" pitchFamily="34" charset="0"/>
                <a:cs typeface="Arial" panose="020B0604020202020204" pitchFamily="34" charset="0"/>
              </a:rPr>
              <a:t>comprobada</a:t>
            </a:r>
            <a:r>
              <a:rPr lang="en-US" sz="1600" dirty="0">
                <a:latin typeface="Arial" panose="020B0604020202020204" pitchFamily="34" charset="0"/>
                <a:cs typeface="Arial" panose="020B0604020202020204" pitchFamily="34" charset="0"/>
              </a:rPr>
              <a:t>. </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err="1">
                <a:latin typeface="Arial" panose="020B0604020202020204" pitchFamily="34" charset="0"/>
                <a:cs typeface="Arial" panose="020B0604020202020204" pitchFamily="34" charset="0"/>
              </a:rPr>
              <a:t>Esta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prueba</a:t>
            </a:r>
            <a:r>
              <a:rPr lang="en-US" sz="1600" dirty="0">
                <a:latin typeface="Arial" panose="020B0604020202020204" pitchFamily="34" charset="0"/>
                <a:cs typeface="Arial" panose="020B0604020202020204" pitchFamily="34" charset="0"/>
              </a:rPr>
              <a:t> (VDE 0701-0702) </a:t>
            </a:r>
            <a:r>
              <a:rPr lang="en-US" sz="1600" dirty="0" err="1">
                <a:latin typeface="Arial" panose="020B0604020202020204" pitchFamily="34" charset="0"/>
                <a:cs typeface="Arial" panose="020B0604020202020204" pitchFamily="34" charset="0"/>
              </a:rPr>
              <a:t>sólo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puede</a:t>
            </a:r>
            <a:r>
              <a:rPr lang="en-US" sz="1600" dirty="0">
                <a:latin typeface="Arial" panose="020B0604020202020204" pitchFamily="34" charset="0"/>
                <a:cs typeface="Arial" panose="020B0604020202020204" pitchFamily="34" charset="0"/>
              </a:rPr>
              <a:t> ser </a:t>
            </a:r>
            <a:r>
              <a:rPr lang="en-US" sz="1600" dirty="0" err="1">
                <a:latin typeface="Arial" panose="020B0604020202020204" pitchFamily="34" charset="0"/>
                <a:cs typeface="Arial" panose="020B0604020202020204" pitchFamily="34" charset="0"/>
              </a:rPr>
              <a:t>realizada</a:t>
            </a:r>
            <a:r>
              <a:rPr lang="en-US" sz="1600" dirty="0">
                <a:latin typeface="Arial" panose="020B0604020202020204" pitchFamily="34" charset="0"/>
                <a:cs typeface="Arial" panose="020B0604020202020204" pitchFamily="34" charset="0"/>
              </a:rPr>
              <a:t> por un “</a:t>
            </a:r>
            <a:r>
              <a:rPr lang="en-US" sz="1600" dirty="0" err="1">
                <a:latin typeface="Arial" panose="020B0604020202020204" pitchFamily="34" charset="0"/>
                <a:cs typeface="Arial" panose="020B0604020202020204" pitchFamily="34" charset="0"/>
              </a:rPr>
              <a:t>electricista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cualificado</a:t>
            </a:r>
            <a:r>
              <a:rPr lang="en-US" sz="1600" dirty="0">
                <a:latin typeface="Arial" panose="020B0604020202020204" pitchFamily="34" charset="0"/>
                <a:cs typeface="Arial" panose="020B0604020202020204" pitchFamily="34" charset="0"/>
              </a:rPr>
              <a:t>” o un “</a:t>
            </a:r>
            <a:r>
              <a:rPr lang="en-US" sz="1600" dirty="0" err="1">
                <a:latin typeface="Arial" panose="020B0604020202020204" pitchFamily="34" charset="0"/>
                <a:cs typeface="Arial" panose="020B0604020202020204" pitchFamily="34" charset="0"/>
              </a:rPr>
              <a:t>electricista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cualificado</a:t>
            </a:r>
            <a:r>
              <a:rPr lang="en-US" sz="1600" dirty="0">
                <a:latin typeface="Arial" panose="020B0604020202020204" pitchFamily="34" charset="0"/>
                <a:cs typeface="Arial" panose="020B0604020202020204" pitchFamily="34" charset="0"/>
              </a:rPr>
              <a:t> para </a:t>
            </a:r>
            <a:r>
              <a:rPr lang="en-US" sz="1600" dirty="0" err="1">
                <a:latin typeface="Arial" panose="020B0604020202020204" pitchFamily="34" charset="0"/>
                <a:cs typeface="Arial" panose="020B0604020202020204" pitchFamily="34" charset="0"/>
              </a:rPr>
              <a:t>actividades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específicas</a:t>
            </a:r>
            <a:r>
              <a:rPr lang="en-US" sz="1600" dirty="0">
                <a:latin typeface="Arial" panose="020B0604020202020204" pitchFamily="34" charset="0"/>
                <a:cs typeface="Arial" panose="020B0604020202020204" pitchFamily="34" charset="0"/>
              </a:rPr>
              <a:t>”. </a:t>
            </a:r>
          </a:p>
        </p:txBody>
      </p:sp>
      <p:pic>
        <p:nvPicPr>
          <p:cNvPr id="2050" name="Picture 2" descr="Closeup of electrician engineer works with electric cable wires of fuse switch box. Electrical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3717032"/>
            <a:ext cx="428625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650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50000"/>
              </a:lnSpc>
              <a:spcAft>
                <a:spcPts val="600"/>
              </a:spcAft>
            </a:pPr>
            <a:r>
              <a:rPr lang="en-US" dirty="0" err="1">
                <a:latin typeface="Arial" panose="020B0604020202020204" pitchFamily="34" charset="0"/>
                <a:cs typeface="Arial" panose="020B0604020202020204" pitchFamily="34" charset="0"/>
              </a:rPr>
              <a:t>Comprobación</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seguridad</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eléctrica</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según</a:t>
            </a:r>
            <a:r>
              <a:rPr lang="en-US" dirty="0">
                <a:latin typeface="Arial" panose="020B0604020202020204" pitchFamily="34" charset="0"/>
                <a:cs typeface="Arial" panose="020B0604020202020204" pitchFamily="34" charset="0"/>
              </a:rPr>
              <a:t> VDE 0701-0702</a:t>
            </a:r>
          </a:p>
        </p:txBody>
      </p:sp>
      <p:sp>
        <p:nvSpPr>
          <p:cNvPr id="3" name="Content Placeholder 2"/>
          <p:cNvSpPr>
            <a:spLocks noGrp="1"/>
          </p:cNvSpPr>
          <p:nvPr>
            <p:ph idx="1"/>
          </p:nvPr>
        </p:nvSpPr>
        <p:spPr/>
        <p:txBody>
          <a:bodyPr>
            <a:noAutofit/>
          </a:bodyPr>
          <a:lstStyle/>
          <a:p>
            <a:pPr>
              <a:lnSpc>
                <a:spcPct val="150000"/>
              </a:lnSpc>
              <a:spcAft>
                <a:spcPts val="600"/>
              </a:spcAft>
            </a:pPr>
            <a:r>
              <a:rPr lang="en-US" sz="1600" dirty="0">
                <a:latin typeface="Arial" panose="020B0604020202020204" pitchFamily="34" charset="0"/>
                <a:cs typeface="Arial" panose="020B0604020202020204" pitchFamily="34" charset="0"/>
              </a:rPr>
              <a:t>l </a:t>
            </a:r>
            <a:r>
              <a:rPr lang="en-US" sz="1600" dirty="0" err="1">
                <a:latin typeface="Arial" panose="020B0604020202020204" pitchFamily="34" charset="0"/>
                <a:cs typeface="Arial" panose="020B0604020202020204" pitchFamily="34" charset="0"/>
              </a:rPr>
              <a:t>Medición</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resistencia</a:t>
            </a:r>
            <a:r>
              <a:rPr lang="en-US" sz="1600" dirty="0">
                <a:latin typeface="Arial" panose="020B0604020202020204" pitchFamily="34" charset="0"/>
                <a:cs typeface="Arial" panose="020B0604020202020204" pitchFamily="34" charset="0"/>
              </a:rPr>
              <a:t> del conductor de </a:t>
            </a:r>
            <a:r>
              <a:rPr lang="en-US" sz="1600" dirty="0" err="1">
                <a:latin typeface="Arial" panose="020B0604020202020204" pitchFamily="34" charset="0"/>
                <a:cs typeface="Arial" panose="020B0604020202020204" pitchFamily="34" charset="0"/>
              </a:rPr>
              <a:t>protección</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l </a:t>
            </a:r>
            <a:r>
              <a:rPr lang="en-US" sz="1600" dirty="0" err="1">
                <a:latin typeface="Arial" panose="020B0604020202020204" pitchFamily="34" charset="0"/>
                <a:cs typeface="Arial" panose="020B0604020202020204" pitchFamily="34" charset="0"/>
              </a:rPr>
              <a:t>Medición</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resistencia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aislamiento</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l </a:t>
            </a:r>
            <a:r>
              <a:rPr lang="en-US" sz="1600" dirty="0" err="1">
                <a:latin typeface="Arial" panose="020B0604020202020204" pitchFamily="34" charset="0"/>
                <a:cs typeface="Arial" panose="020B0604020202020204" pitchFamily="34" charset="0"/>
              </a:rPr>
              <a:t>Medición</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corriente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fuga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corriente</a:t>
            </a:r>
            <a:r>
              <a:rPr lang="en-US" sz="1600" dirty="0">
                <a:latin typeface="Arial" panose="020B0604020202020204" pitchFamily="34" charset="0"/>
                <a:cs typeface="Arial" panose="020B0604020202020204" pitchFamily="34" charset="0"/>
              </a:rPr>
              <a:t> del conductor de </a:t>
            </a:r>
            <a:r>
              <a:rPr lang="en-US" sz="1600" dirty="0" err="1">
                <a:latin typeface="Arial" panose="020B0604020202020204" pitchFamily="34" charset="0"/>
                <a:cs typeface="Arial" panose="020B0604020202020204" pitchFamily="34" charset="0"/>
              </a:rPr>
              <a:t>protección</a:t>
            </a:r>
            <a:r>
              <a:rPr lang="en-US" sz="1600" dirty="0">
                <a:latin typeface="Arial" panose="020B0604020202020204" pitchFamily="34" charset="0"/>
                <a:cs typeface="Arial" panose="020B0604020202020204" pitchFamily="34" charset="0"/>
              </a:rPr>
              <a:t> y/o </a:t>
            </a:r>
            <a:r>
              <a:rPr lang="en-US" sz="1600" dirty="0" err="1">
                <a:latin typeface="Arial" panose="020B0604020202020204" pitchFamily="34" charset="0"/>
                <a:cs typeface="Arial" panose="020B0604020202020204" pitchFamily="34" charset="0"/>
              </a:rPr>
              <a:t>corriente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contacto</a:t>
            </a:r>
            <a:r>
              <a:rPr lang="en-US" sz="1600" dirty="0">
                <a:latin typeface="Arial" panose="020B0604020202020204" pitchFamily="34" charset="0"/>
                <a:cs typeface="Arial" panose="020B0604020202020204" pitchFamily="34" charset="0"/>
              </a:rPr>
              <a:t>)</a:t>
            </a:r>
          </a:p>
          <a:p>
            <a:pPr>
              <a:lnSpc>
                <a:spcPct val="150000"/>
              </a:lnSpc>
              <a:spcAft>
                <a:spcPts val="600"/>
              </a:spcAft>
            </a:pPr>
            <a:r>
              <a:rPr lang="en-US" sz="1600" dirty="0">
                <a:latin typeface="Arial" panose="020B0604020202020204" pitchFamily="34" charset="0"/>
                <a:cs typeface="Arial" panose="020B0604020202020204" pitchFamily="34" charset="0"/>
              </a:rPr>
              <a:t>l </a:t>
            </a:r>
            <a:r>
              <a:rPr lang="en-US" sz="1600" dirty="0" err="1">
                <a:latin typeface="Arial" panose="020B0604020202020204" pitchFamily="34" charset="0"/>
                <a:cs typeface="Arial" panose="020B0604020202020204" pitchFamily="34" charset="0"/>
              </a:rPr>
              <a:t>Inspección</a:t>
            </a:r>
            <a:r>
              <a:rPr lang="en-US" sz="1600" dirty="0">
                <a:latin typeface="Arial" panose="020B0604020202020204" pitchFamily="34" charset="0"/>
                <a:cs typeface="Arial" panose="020B0604020202020204" pitchFamily="34" charset="0"/>
              </a:rPr>
              <a:t> visual</a:t>
            </a:r>
          </a:p>
          <a:p>
            <a:pPr>
              <a:lnSpc>
                <a:spcPct val="150000"/>
              </a:lnSpc>
              <a:spcAft>
                <a:spcPts val="600"/>
              </a:spcAft>
            </a:pPr>
            <a:r>
              <a:rPr lang="en-US" sz="1600" dirty="0">
                <a:latin typeface="Arial" panose="020B0604020202020204" pitchFamily="34" charset="0"/>
                <a:cs typeface="Arial" panose="020B0604020202020204" pitchFamily="34" charset="0"/>
              </a:rPr>
              <a:t>l </a:t>
            </a:r>
            <a:r>
              <a:rPr lang="en-US" sz="1600" dirty="0" err="1">
                <a:latin typeface="Arial" panose="020B0604020202020204" pitchFamily="34" charset="0"/>
                <a:cs typeface="Arial" panose="020B0604020202020204" pitchFamily="34" charset="0"/>
              </a:rPr>
              <a:t>Tensión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baja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seguridad</a:t>
            </a:r>
            <a:endParaRPr lang="en-US" sz="1600" dirty="0">
              <a:latin typeface="Arial" panose="020B0604020202020204" pitchFamily="34" charset="0"/>
              <a:cs typeface="Arial" panose="020B0604020202020204" pitchFamily="34" charset="0"/>
            </a:endParaRPr>
          </a:p>
          <a:p>
            <a:pPr>
              <a:lnSpc>
                <a:spcPct val="150000"/>
              </a:lnSpc>
              <a:spcAft>
                <a:spcPts val="600"/>
              </a:spcAft>
            </a:pPr>
            <a:r>
              <a:rPr lang="en-US" sz="1600" dirty="0">
                <a:latin typeface="Arial" panose="020B0604020202020204" pitchFamily="34" charset="0"/>
                <a:cs typeface="Arial" panose="020B0604020202020204" pitchFamily="34" charset="0"/>
              </a:rPr>
              <a:t>l Se </a:t>
            </a:r>
            <a:r>
              <a:rPr lang="en-US" sz="1600" dirty="0" err="1">
                <a:latin typeface="Arial" panose="020B0604020202020204" pitchFamily="34" charset="0"/>
                <a:cs typeface="Arial" panose="020B0604020202020204" pitchFamily="34" charset="0"/>
              </a:rPr>
              <a:t>recomienda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comprobar</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apretar</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terminales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conexión</a:t>
            </a:r>
            <a:r>
              <a:rPr lang="en-US" sz="1600" dirty="0">
                <a:latin typeface="Arial" panose="020B0604020202020204" pitchFamily="34" charset="0"/>
                <a:cs typeface="Arial" panose="020B0604020202020204" pitchFamily="34" charset="0"/>
              </a:rPr>
              <a:t>.</a:t>
            </a:r>
          </a:p>
          <a:p>
            <a:pPr>
              <a:lnSpc>
                <a:spcPct val="150000"/>
              </a:lnSpc>
              <a:spcAft>
                <a:spcPts val="600"/>
              </a:spcAft>
            </a:pPr>
            <a:r>
              <a:rPr lang="en-US" sz="1600" dirty="0">
                <a:latin typeface="Arial" panose="020B0604020202020204" pitchFamily="34" charset="0"/>
                <a:cs typeface="Arial" panose="020B0604020202020204" pitchFamily="34" charset="0"/>
              </a:rPr>
              <a:t>l </a:t>
            </a:r>
            <a:r>
              <a:rPr lang="en-US" sz="1600" dirty="0" err="1">
                <a:latin typeface="Arial" panose="020B0604020202020204" pitchFamily="34" charset="0"/>
                <a:cs typeface="Arial" panose="020B0604020202020204" pitchFamily="34" charset="0"/>
              </a:rPr>
              <a:t>Otras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comprobaciones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según</a:t>
            </a:r>
            <a:r>
              <a:rPr lang="en-US" sz="1600" dirty="0">
                <a:latin typeface="Arial" panose="020B0604020202020204" pitchFamily="34" charset="0"/>
                <a:cs typeface="Arial" panose="020B0604020202020204" pitchFamily="34" charset="0"/>
              </a:rPr>
              <a:t> las </a:t>
            </a:r>
            <a:r>
              <a:rPr lang="en-US" sz="1600" dirty="0" err="1">
                <a:latin typeface="Arial" panose="020B0604020202020204" pitchFamily="34" charset="0"/>
                <a:cs typeface="Arial" panose="020B0604020202020204" pitchFamily="34" charset="0"/>
              </a:rPr>
              <a:t>especificaciones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fabricante</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b="1" dirty="0" err="1">
                <a:latin typeface="Arial" panose="020B0604020202020204" pitchFamily="34" charset="0"/>
                <a:cs typeface="Arial" panose="020B0604020202020204" pitchFamily="34" charset="0"/>
              </a:rPr>
              <a:t>Todos</a:t>
            </a:r>
            <a:r>
              <a:rPr lang="en-US" sz="1600" b="1" dirty="0">
                <a:latin typeface="Arial" panose="020B0604020202020204" pitchFamily="34" charset="0"/>
                <a:cs typeface="Arial" panose="020B0604020202020204" pitchFamily="34" charset="0"/>
              </a:rPr>
              <a:t> los </a:t>
            </a:r>
            <a:r>
              <a:rPr lang="en-US" sz="1600" b="1" dirty="0" err="1">
                <a:latin typeface="Arial" panose="020B0604020202020204" pitchFamily="34" charset="0"/>
                <a:cs typeface="Arial" panose="020B0604020202020204" pitchFamily="34" charset="0"/>
              </a:rPr>
              <a:t>trabajos</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mantenimiento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deben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estar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documentados</a:t>
            </a:r>
            <a:r>
              <a:rPr lang="en-US" sz="1600" b="1" dirty="0">
                <a:latin typeface="Arial" panose="020B0604020202020204" pitchFamily="34" charset="0"/>
                <a:cs typeface="Arial" panose="020B0604020202020204" pitchFamily="34" charset="0"/>
              </a:rPr>
              <a:t>. Las </a:t>
            </a:r>
            <a:r>
              <a:rPr lang="en-US" sz="1600" b="1" dirty="0" err="1">
                <a:latin typeface="Arial" panose="020B0604020202020204" pitchFamily="34" charset="0"/>
                <a:cs typeface="Arial" panose="020B0604020202020204" pitchFamily="34" charset="0"/>
              </a:rPr>
              <a:t>operaciones</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mantenimiento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deben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realizarse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en</a:t>
            </a:r>
            <a:r>
              <a:rPr lang="en-US" sz="1600" b="1" dirty="0">
                <a:latin typeface="Arial" panose="020B0604020202020204" pitchFamily="34" charset="0"/>
                <a:cs typeface="Arial" panose="020B0604020202020204" pitchFamily="34" charset="0"/>
              </a:rPr>
              <a:t> el </a:t>
            </a:r>
            <a:r>
              <a:rPr lang="en-US" sz="1600" b="1" dirty="0" err="1">
                <a:latin typeface="Arial" panose="020B0604020202020204" pitchFamily="34" charset="0"/>
                <a:cs typeface="Arial" panose="020B0604020202020204" pitchFamily="34" charset="0"/>
              </a:rPr>
              <a:t>aparato</a:t>
            </a:r>
            <a:r>
              <a:rPr lang="en-US" sz="1600" b="1" dirty="0">
                <a:latin typeface="Arial" panose="020B0604020202020204" pitchFamily="34" charset="0"/>
                <a:cs typeface="Arial" panose="020B0604020202020204" pitchFamily="34" charset="0"/>
              </a:rPr>
              <a:t>.</a:t>
            </a:r>
            <a:endParaRPr lang="de-DE" sz="16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2507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err="1">
                <a:latin typeface="Arial" panose="020B0604020202020204" pitchFamily="34" charset="0"/>
                <a:cs typeface="Arial" panose="020B0604020202020204" pitchFamily="34" charset="0"/>
              </a:rPr>
              <a:t>Optimización</a:t>
            </a:r>
            <a:r>
              <a:rPr lang="en-US" dirty="0">
                <a:latin typeface="Arial" panose="020B0604020202020204" pitchFamily="34" charset="0"/>
                <a:cs typeface="Arial" panose="020B0604020202020204" pitchFamily="34" charset="0"/>
              </a:rPr>
              <a:t> de la planta</a:t>
            </a:r>
          </a:p>
        </p:txBody>
      </p:sp>
      <p:sp>
        <p:nvSpPr>
          <p:cNvPr id="3" name="Content Placeholder 2"/>
          <p:cNvSpPr>
            <a:spLocks noGrp="1"/>
          </p:cNvSpPr>
          <p:nvPr>
            <p:ph idx="1"/>
          </p:nvPr>
        </p:nvSpPr>
        <p:spPr/>
        <p:txBody>
          <a:bodyPr>
            <a:noAutofit/>
          </a:bodyPr>
          <a:lstStyle/>
          <a:p>
            <a:pPr marL="0" indent="0">
              <a:lnSpc>
                <a:spcPct val="150000"/>
              </a:lnSpc>
              <a:buNone/>
            </a:pPr>
            <a:endParaRPr lang="en-US" sz="1600" b="1" i="1"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Para </a:t>
            </a:r>
            <a:r>
              <a:rPr lang="en-US" sz="1600" dirty="0" err="1">
                <a:latin typeface="Arial" panose="020B0604020202020204" pitchFamily="34" charset="0"/>
                <a:cs typeface="Arial" panose="020B0604020202020204" pitchFamily="34" charset="0"/>
              </a:rPr>
              <a:t>optimizar</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funcionamiento</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r>
              <a:rPr lang="en-US" sz="1600" dirty="0">
                <a:latin typeface="Arial" panose="020B0604020202020204" pitchFamily="34" charset="0"/>
                <a:cs typeface="Arial" panose="020B0604020202020204" pitchFamily="34" charset="0"/>
              </a:rPr>
              <a:t>, son </a:t>
            </a:r>
            <a:r>
              <a:rPr lang="en-US" sz="1600" dirty="0" err="1">
                <a:latin typeface="Arial" panose="020B0604020202020204" pitchFamily="34" charset="0"/>
                <a:cs typeface="Arial" panose="020B0604020202020204" pitchFamily="34" charset="0"/>
              </a:rPr>
              <a:t>relevantes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tres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tamaños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términos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tecnología</a:t>
            </a:r>
            <a:r>
              <a:rPr lang="en-US" sz="1600" dirty="0">
                <a:latin typeface="Arial" panose="020B0604020202020204" pitchFamily="34" charset="0"/>
                <a:cs typeface="Arial" panose="020B0604020202020204" pitchFamily="34" charset="0"/>
              </a:rPr>
              <a:t> de control</a:t>
            </a:r>
          </a:p>
          <a:p>
            <a:pPr marL="0" indent="0">
              <a:lnSpc>
                <a:spcPct val="150000"/>
              </a:lnSpc>
              <a:buNone/>
            </a:pP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Ajuste</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curva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calefacción</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Ajuste</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histéresis</a:t>
            </a:r>
            <a:endParaRPr lang="en-US" sz="1600" dirty="0">
              <a:latin typeface="Arial" panose="020B0604020202020204" pitchFamily="34" charset="0"/>
              <a:cs typeface="Arial" panose="020B0604020202020204" pitchFamily="34" charset="0"/>
            </a:endParaRPr>
          </a:p>
          <a:p>
            <a:pPr marL="0" indent="0">
              <a:lnSpc>
                <a:spcPct val="150000"/>
              </a:lnSpc>
              <a:buNone/>
            </a:pP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Ajuste</a:t>
            </a:r>
            <a:r>
              <a:rPr lang="en-US" sz="1600" dirty="0">
                <a:latin typeface="Arial" panose="020B0604020202020204" pitchFamily="34" charset="0"/>
                <a:cs typeface="Arial" panose="020B0604020202020204" pitchFamily="34" charset="0"/>
              </a:rPr>
              <a:t> de las </a:t>
            </a:r>
            <a:r>
              <a:rPr lang="en-US" sz="1600" dirty="0" err="1">
                <a:latin typeface="Arial" panose="020B0604020202020204" pitchFamily="34" charset="0"/>
                <a:cs typeface="Arial" panose="020B0604020202020204" pitchFamily="34" charset="0"/>
              </a:rPr>
              <a:t>temperaturas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límite</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08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Curva de calentamiento</a:t>
            </a:r>
          </a:p>
        </p:txBody>
      </p:sp>
      <p:pic>
        <p:nvPicPr>
          <p:cNvPr id="1026" name="Picture 2" descr="https://upload.wikimedia.org/wikipedia/de/thumb/2/2f/Heizkurve.svg/1024px-Heizkurv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114" y="1916833"/>
            <a:ext cx="4056887" cy="366863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827584" y="2362813"/>
            <a:ext cx="2662012" cy="2262671"/>
          </a:xfrm>
          <a:prstGeom prst="rect">
            <a:avLst/>
          </a:prstGeom>
          <a:noFill/>
        </p:spPr>
        <p:txBody>
          <a:bodyPr wrap="square" rtlCol="0">
            <a:spAutoFit/>
          </a:bodyPr>
          <a:lstStyle/>
          <a:p>
            <a:pPr>
              <a:lnSpc>
                <a:spcPct val="150000"/>
              </a:lnSpc>
            </a:pPr>
            <a:r>
              <a:rPr lang="en-US" sz="1600" dirty="0">
                <a:solidFill>
                  <a:prstClr val="black"/>
                </a:solidFill>
                <a:latin typeface="Arial" panose="020B0604020202020204" pitchFamily="34" charset="0"/>
                <a:cs typeface="Arial" panose="020B0604020202020204" pitchFamily="34" charset="0"/>
              </a:rPr>
              <a:t>Una curva de calefacción describe la relación entre una temperatura exterior y el </a:t>
            </a:r>
            <a:r>
              <a:rPr lang="en-US" sz="1600" dirty="0" err="1">
                <a:solidFill>
                  <a:prstClr val="black"/>
                </a:solidFill>
                <a:latin typeface="Arial" panose="020B0604020202020204" pitchFamily="34" charset="0"/>
                <a:cs typeface="Arial" panose="020B0604020202020204" pitchFamily="34" charset="0"/>
              </a:rPr>
              <a:t>flujo</a:t>
            </a:r>
            <a:r>
              <a:rPr lang="en-US" sz="1600" dirty="0">
                <a:solidFill>
                  <a:prstClr val="black"/>
                </a:solidFill>
                <a:latin typeface="Arial" panose="020B0604020202020204" pitchFamily="34" charset="0"/>
                <a:cs typeface="Arial" panose="020B0604020202020204" pitchFamily="34" charset="0"/>
              </a:rPr>
              <a:t> de </a:t>
            </a:r>
          </a:p>
          <a:p>
            <a:pPr>
              <a:lnSpc>
                <a:spcPct val="150000"/>
              </a:lnSpc>
            </a:pPr>
            <a:r>
              <a:rPr lang="en-US" sz="1600" dirty="0">
                <a:solidFill>
                  <a:prstClr val="black"/>
                </a:solidFill>
                <a:latin typeface="Arial" panose="020B0604020202020204" pitchFamily="34" charset="0"/>
                <a:cs typeface="Arial" panose="020B0604020202020204" pitchFamily="34" charset="0"/>
              </a:rPr>
              <a:t>temperatura asociada a un circuito de calefacción. </a:t>
            </a:r>
            <a:endParaRPr lang="de-DE" sz="1600" dirty="0">
              <a:solidFill>
                <a:prstClr val="black"/>
              </a:solidFill>
              <a:latin typeface="Arial" panose="020B0604020202020204" pitchFamily="34" charset="0"/>
              <a:cs typeface="Arial" panose="020B0604020202020204" pitchFamily="34" charset="0"/>
            </a:endParaRPr>
          </a:p>
        </p:txBody>
      </p:sp>
      <p:sp>
        <p:nvSpPr>
          <p:cNvPr id="6" name="Textfeld 5"/>
          <p:cNvSpPr txBox="1"/>
          <p:nvPr/>
        </p:nvSpPr>
        <p:spPr>
          <a:xfrm rot="16200000">
            <a:off x="3558975" y="3475665"/>
            <a:ext cx="1444626" cy="230832"/>
          </a:xfrm>
          <a:prstGeom prst="rect">
            <a:avLst/>
          </a:prstGeom>
          <a:solidFill>
            <a:srgbClr val="DEDEDD"/>
          </a:solidFill>
        </p:spPr>
        <p:txBody>
          <a:bodyPr wrap="none" rtlCol="0">
            <a:spAutoFit/>
          </a:bodyPr>
          <a:lstStyle/>
          <a:p>
            <a:r>
              <a:rPr lang="de-DE" sz="900" dirty="0" err="1">
                <a:solidFill>
                  <a:prstClr val="black"/>
                </a:solidFill>
                <a:latin typeface="Bahnschrift" panose="020B0502040204020203" pitchFamily="34" charset="0"/>
              </a:rPr>
              <a:t>Temperatura de</a:t>
            </a:r>
            <a:r>
              <a:rPr lang="de-DE" sz="900" dirty="0">
                <a:solidFill>
                  <a:prstClr val="black"/>
                </a:solidFill>
                <a:latin typeface="Bahnschrift" panose="020B0502040204020203" pitchFamily="34" charset="0"/>
              </a:rPr>
              <a:t> ida en °C</a:t>
            </a:r>
          </a:p>
        </p:txBody>
      </p:sp>
      <p:sp>
        <p:nvSpPr>
          <p:cNvPr id="7" name="Textfeld 6"/>
          <p:cNvSpPr txBox="1"/>
          <p:nvPr/>
        </p:nvSpPr>
        <p:spPr>
          <a:xfrm>
            <a:off x="5186251" y="5350220"/>
            <a:ext cx="1787669" cy="253916"/>
          </a:xfrm>
          <a:prstGeom prst="rect">
            <a:avLst/>
          </a:prstGeom>
          <a:solidFill>
            <a:schemeClr val="bg1"/>
          </a:solidFill>
        </p:spPr>
        <p:txBody>
          <a:bodyPr wrap="none" rtlCol="0">
            <a:spAutoFit/>
          </a:bodyPr>
          <a:lstStyle/>
          <a:p>
            <a:r>
              <a:rPr lang="de-DE" sz="1050" dirty="0" err="1">
                <a:solidFill>
                  <a:prstClr val="black"/>
                </a:solidFill>
                <a:latin typeface="Bahnschrift" panose="020B0502040204020203" pitchFamily="34" charset="0"/>
              </a:rPr>
              <a:t>Temperatura</a:t>
            </a:r>
            <a:r>
              <a:rPr lang="de-DE" sz="1050" dirty="0">
                <a:solidFill>
                  <a:prstClr val="black"/>
                </a:solidFill>
                <a:latin typeface="Bahnschrift" panose="020B0502040204020203" pitchFamily="34" charset="0"/>
              </a:rPr>
              <a:t> exterior en °C</a:t>
            </a:r>
          </a:p>
        </p:txBody>
      </p:sp>
      <p:sp>
        <p:nvSpPr>
          <p:cNvPr id="8" name="Textfeld 7"/>
          <p:cNvSpPr txBox="1"/>
          <p:nvPr/>
        </p:nvSpPr>
        <p:spPr>
          <a:xfrm>
            <a:off x="4623067" y="5157193"/>
            <a:ext cx="1772066" cy="193027"/>
          </a:xfrm>
          <a:prstGeom prst="rect">
            <a:avLst/>
          </a:prstGeom>
          <a:solidFill>
            <a:schemeClr val="bg1"/>
          </a:solidFill>
          <a:ln>
            <a:solidFill>
              <a:schemeClr val="tx1"/>
            </a:solidFill>
          </a:ln>
        </p:spPr>
        <p:txBody>
          <a:bodyPr wrap="square" lIns="27000" tIns="27000" rIns="27000" bIns="27000" rtlCol="0">
            <a:spAutoFit/>
          </a:bodyPr>
          <a:lstStyle/>
          <a:p>
            <a:pPr algn="ctr"/>
            <a:r>
              <a:rPr lang="de-DE" sz="900" dirty="0" err="1">
                <a:solidFill>
                  <a:srgbClr val="DA251D"/>
                </a:solidFill>
                <a:latin typeface="Bahnschrift" panose="020B0502040204020203" pitchFamily="34" charset="0"/>
              </a:rPr>
              <a:t>Desplazamiento</a:t>
            </a:r>
            <a:r>
              <a:rPr lang="de-DE" sz="900" dirty="0">
                <a:solidFill>
                  <a:srgbClr val="DA251D"/>
                </a:solidFill>
                <a:latin typeface="Bahnschrift" panose="020B0502040204020203" pitchFamily="34" charset="0"/>
              </a:rPr>
              <a:t> paralelo</a:t>
            </a:r>
          </a:p>
        </p:txBody>
      </p:sp>
      <p:sp>
        <p:nvSpPr>
          <p:cNvPr id="9" name="Textfeld 8"/>
          <p:cNvSpPr txBox="1"/>
          <p:nvPr/>
        </p:nvSpPr>
        <p:spPr>
          <a:xfrm>
            <a:off x="6695828" y="2073721"/>
            <a:ext cx="799826" cy="247554"/>
          </a:xfrm>
          <a:prstGeom prst="rect">
            <a:avLst/>
          </a:prstGeom>
          <a:solidFill>
            <a:schemeClr val="bg1"/>
          </a:solidFill>
          <a:ln>
            <a:solidFill>
              <a:schemeClr val="tx1"/>
            </a:solidFill>
          </a:ln>
        </p:spPr>
        <p:txBody>
          <a:bodyPr wrap="square" lIns="27000" tIns="54000" rIns="27000" bIns="54000" rtlCol="0">
            <a:spAutoFit/>
          </a:bodyPr>
          <a:lstStyle/>
          <a:p>
            <a:pPr algn="ctr"/>
            <a:r>
              <a:rPr lang="de-DE" sz="900" dirty="0" err="1">
                <a:solidFill>
                  <a:srgbClr val="25136D"/>
                </a:solidFill>
                <a:latin typeface="Bahnschrift" panose="020B0502040204020203" pitchFamily="34" charset="0"/>
              </a:rPr>
              <a:t>Pendiente</a:t>
            </a:r>
            <a:endParaRPr lang="de-DE" sz="900" dirty="0">
              <a:solidFill>
                <a:srgbClr val="25136D"/>
              </a:solidFill>
              <a:latin typeface="Bahnschrift" panose="020B0502040204020203" pitchFamily="34" charset="0"/>
            </a:endParaRPr>
          </a:p>
        </p:txBody>
      </p:sp>
    </p:spTree>
    <p:extLst>
      <p:ext uri="{BB962C8B-B14F-4D97-AF65-F5344CB8AC3E}">
        <p14:creationId xmlns:p14="http://schemas.microsoft.com/office/powerpoint/2010/main" val="110946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Curva de calentamiento</a:t>
            </a:r>
          </a:p>
        </p:txBody>
      </p:sp>
      <p:pic>
        <p:nvPicPr>
          <p:cNvPr id="1026" name="Picture 2" descr="https://upload.wikimedia.org/wikipedia/de/thumb/2/2f/Heizkurve.svg/1024px-Heizkurve.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4114" y="1970839"/>
            <a:ext cx="4056887" cy="366863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595995" y="1700808"/>
            <a:ext cx="3387046" cy="4478662"/>
          </a:xfrm>
          <a:prstGeom prst="rect">
            <a:avLst/>
          </a:prstGeom>
          <a:noFill/>
        </p:spPr>
        <p:txBody>
          <a:bodyPr wrap="square" rtlCol="0">
            <a:spAutoFit/>
          </a:bodyPr>
          <a:lstStyle/>
          <a:p>
            <a:pPr>
              <a:lnSpc>
                <a:spcPct val="150000"/>
              </a:lnSpc>
            </a:pPr>
            <a:r>
              <a:rPr lang="en-US" sz="1600" dirty="0">
                <a:solidFill>
                  <a:prstClr val="black"/>
                </a:solidFill>
                <a:latin typeface="Arial" panose="020B0604020202020204" pitchFamily="34" charset="0"/>
                <a:cs typeface="Arial" panose="020B0604020202020204" pitchFamily="34" charset="0"/>
              </a:rPr>
              <a:t>En este ejemplo, la temperatura de entrada de la calefacción sería de 30°C con una temperatura exterior de 10°C.</a:t>
            </a:r>
          </a:p>
          <a:p>
            <a:pPr>
              <a:lnSpc>
                <a:spcPct val="150000"/>
              </a:lnSpc>
            </a:pPr>
            <a:r>
              <a:rPr lang="en-US" sz="1600" dirty="0">
                <a:solidFill>
                  <a:prstClr val="black"/>
                </a:solidFill>
                <a:latin typeface="Arial" panose="020B0604020202020204" pitchFamily="34" charset="0"/>
                <a:cs typeface="Arial" panose="020B0604020202020204" pitchFamily="34" charset="0"/>
              </a:rPr>
              <a:t>Cuando la temperatura exterior desciende, la temperatura de ida aumenta para permitir una calefacción suficiente de las habitaciones (ver unidad xxx Carga de calefacción, calefacción por suelo radiante, temperaturas de ida).</a:t>
            </a:r>
            <a:endParaRPr lang="de-DE" sz="1600" dirty="0">
              <a:solidFill>
                <a:prstClr val="black"/>
              </a:solidFill>
              <a:latin typeface="Arial" panose="020B0604020202020204" pitchFamily="34" charset="0"/>
              <a:cs typeface="Arial" panose="020B0604020202020204" pitchFamily="34" charset="0"/>
            </a:endParaRPr>
          </a:p>
        </p:txBody>
      </p:sp>
      <p:sp>
        <p:nvSpPr>
          <p:cNvPr id="3" name="Ellipse 2"/>
          <p:cNvSpPr/>
          <p:nvPr/>
        </p:nvSpPr>
        <p:spPr>
          <a:xfrm>
            <a:off x="5132245" y="4293096"/>
            <a:ext cx="540060" cy="648072"/>
          </a:xfrm>
          <a:prstGeom prst="ellipse">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solidFill>
                <a:prstClr val="white"/>
              </a:solidFill>
              <a:latin typeface="Calibri"/>
            </a:endParaRPr>
          </a:p>
        </p:txBody>
      </p:sp>
      <p:sp>
        <p:nvSpPr>
          <p:cNvPr id="6" name="Textfeld 5"/>
          <p:cNvSpPr txBox="1"/>
          <p:nvPr/>
        </p:nvSpPr>
        <p:spPr>
          <a:xfrm rot="16200000">
            <a:off x="3415464" y="3527342"/>
            <a:ext cx="1721946" cy="261610"/>
          </a:xfrm>
          <a:prstGeom prst="rect">
            <a:avLst/>
          </a:prstGeom>
          <a:solidFill>
            <a:srgbClr val="DEDEDD"/>
          </a:solidFill>
        </p:spPr>
        <p:txBody>
          <a:bodyPr wrap="none" rtlCol="0">
            <a:spAutoFit/>
          </a:bodyPr>
          <a:lstStyle/>
          <a:p>
            <a:r>
              <a:rPr lang="de-DE" sz="1100" dirty="0" err="1">
                <a:solidFill>
                  <a:prstClr val="black"/>
                </a:solidFill>
                <a:latin typeface="Bahnschrift" panose="020B0502040204020203" pitchFamily="34" charset="0"/>
              </a:rPr>
              <a:t>Temperatura de</a:t>
            </a:r>
            <a:r>
              <a:rPr lang="de-DE" sz="1100" dirty="0">
                <a:solidFill>
                  <a:prstClr val="black"/>
                </a:solidFill>
                <a:latin typeface="Bahnschrift" panose="020B0502040204020203" pitchFamily="34" charset="0"/>
              </a:rPr>
              <a:t> ida en °C</a:t>
            </a:r>
          </a:p>
        </p:txBody>
      </p:sp>
      <p:sp>
        <p:nvSpPr>
          <p:cNvPr id="7" name="Textfeld 6"/>
          <p:cNvSpPr txBox="1"/>
          <p:nvPr/>
        </p:nvSpPr>
        <p:spPr>
          <a:xfrm>
            <a:off x="5181399" y="5417285"/>
            <a:ext cx="1787669" cy="253916"/>
          </a:xfrm>
          <a:prstGeom prst="rect">
            <a:avLst/>
          </a:prstGeom>
          <a:solidFill>
            <a:schemeClr val="bg1"/>
          </a:solidFill>
        </p:spPr>
        <p:txBody>
          <a:bodyPr wrap="none" rtlCol="0">
            <a:spAutoFit/>
          </a:bodyPr>
          <a:lstStyle/>
          <a:p>
            <a:r>
              <a:rPr lang="de-DE" sz="1050" dirty="0" err="1">
                <a:solidFill>
                  <a:prstClr val="black"/>
                </a:solidFill>
                <a:latin typeface="Bahnschrift" panose="020B0502040204020203" pitchFamily="34" charset="0"/>
              </a:rPr>
              <a:t>Temperatura</a:t>
            </a:r>
            <a:r>
              <a:rPr lang="de-DE" sz="1050" dirty="0">
                <a:solidFill>
                  <a:prstClr val="black"/>
                </a:solidFill>
                <a:latin typeface="Bahnschrift" panose="020B0502040204020203" pitchFamily="34" charset="0"/>
              </a:rPr>
              <a:t> exterior en °C</a:t>
            </a:r>
          </a:p>
        </p:txBody>
      </p:sp>
      <p:sp>
        <p:nvSpPr>
          <p:cNvPr id="8" name="Textfeld 7"/>
          <p:cNvSpPr txBox="1"/>
          <p:nvPr/>
        </p:nvSpPr>
        <p:spPr>
          <a:xfrm>
            <a:off x="4618214" y="5224258"/>
            <a:ext cx="1772066" cy="193027"/>
          </a:xfrm>
          <a:prstGeom prst="rect">
            <a:avLst/>
          </a:prstGeom>
          <a:solidFill>
            <a:schemeClr val="bg1"/>
          </a:solidFill>
          <a:ln>
            <a:solidFill>
              <a:schemeClr val="tx1"/>
            </a:solidFill>
          </a:ln>
        </p:spPr>
        <p:txBody>
          <a:bodyPr wrap="square" lIns="27000" tIns="27000" rIns="27000" bIns="27000" rtlCol="0">
            <a:spAutoFit/>
          </a:bodyPr>
          <a:lstStyle/>
          <a:p>
            <a:pPr algn="ctr"/>
            <a:r>
              <a:rPr lang="de-DE" sz="900" dirty="0" err="1">
                <a:solidFill>
                  <a:srgbClr val="DA251D"/>
                </a:solidFill>
                <a:latin typeface="Bahnschrift" panose="020B0502040204020203" pitchFamily="34" charset="0"/>
              </a:rPr>
              <a:t>Desplazamiento</a:t>
            </a:r>
            <a:r>
              <a:rPr lang="de-DE" sz="900" dirty="0">
                <a:solidFill>
                  <a:srgbClr val="DA251D"/>
                </a:solidFill>
                <a:latin typeface="Bahnschrift" panose="020B0502040204020203" pitchFamily="34" charset="0"/>
              </a:rPr>
              <a:t> paralelo</a:t>
            </a:r>
          </a:p>
        </p:txBody>
      </p:sp>
      <p:sp>
        <p:nvSpPr>
          <p:cNvPr id="9" name="Textfeld 8"/>
          <p:cNvSpPr txBox="1"/>
          <p:nvPr/>
        </p:nvSpPr>
        <p:spPr>
          <a:xfrm>
            <a:off x="6681299" y="2113344"/>
            <a:ext cx="799826" cy="247554"/>
          </a:xfrm>
          <a:prstGeom prst="rect">
            <a:avLst/>
          </a:prstGeom>
          <a:solidFill>
            <a:schemeClr val="bg1"/>
          </a:solidFill>
          <a:ln>
            <a:solidFill>
              <a:schemeClr val="tx1"/>
            </a:solidFill>
          </a:ln>
        </p:spPr>
        <p:txBody>
          <a:bodyPr wrap="square" lIns="27000" tIns="54000" rIns="27000" bIns="54000" rtlCol="0">
            <a:spAutoFit/>
          </a:bodyPr>
          <a:lstStyle/>
          <a:p>
            <a:pPr algn="ctr"/>
            <a:r>
              <a:rPr lang="de-DE" sz="900" dirty="0" err="1">
                <a:solidFill>
                  <a:srgbClr val="25136D"/>
                </a:solidFill>
                <a:latin typeface="Bahnschrift" panose="020B0502040204020203" pitchFamily="34" charset="0"/>
              </a:rPr>
              <a:t>Pendiente</a:t>
            </a:r>
            <a:endParaRPr lang="de-DE" sz="900" dirty="0">
              <a:solidFill>
                <a:srgbClr val="25136D"/>
              </a:solidFill>
              <a:latin typeface="Bahnschrift" panose="020B0502040204020203" pitchFamily="34" charset="0"/>
            </a:endParaRPr>
          </a:p>
        </p:txBody>
      </p:sp>
    </p:spTree>
    <p:extLst>
      <p:ext uri="{BB962C8B-B14F-4D97-AF65-F5344CB8AC3E}">
        <p14:creationId xmlns:p14="http://schemas.microsoft.com/office/powerpoint/2010/main" val="1117802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Curva de calentamiento</a:t>
            </a:r>
          </a:p>
        </p:txBody>
      </p:sp>
      <p:sp>
        <p:nvSpPr>
          <p:cNvPr id="5" name="Textfeld 4"/>
          <p:cNvSpPr txBox="1"/>
          <p:nvPr/>
        </p:nvSpPr>
        <p:spPr>
          <a:xfrm>
            <a:off x="611560" y="1413731"/>
            <a:ext cx="8075240" cy="5413470"/>
          </a:xfrm>
          <a:prstGeom prst="rect">
            <a:avLst/>
          </a:prstGeom>
          <a:noFill/>
        </p:spPr>
        <p:txBody>
          <a:bodyPr wrap="square" rtlCol="0">
            <a:spAutoFit/>
          </a:bodyPr>
          <a:lstStyle/>
          <a:p>
            <a:pPr>
              <a:lnSpc>
                <a:spcPct val="150000"/>
              </a:lnSpc>
            </a:pPr>
            <a:r>
              <a:rPr lang="en-US" sz="1600" b="1" dirty="0">
                <a:solidFill>
                  <a:prstClr val="black"/>
                </a:solidFill>
                <a:latin typeface="Arial" panose="020B0604020202020204" pitchFamily="34" charset="0"/>
                <a:cs typeface="Arial" panose="020B0604020202020204" pitchFamily="34" charset="0"/>
              </a:rPr>
              <a:t>Parámetros de la curva de calefacción</a:t>
            </a:r>
          </a:p>
          <a:p>
            <a:pPr>
              <a:lnSpc>
                <a:spcPct val="150000"/>
              </a:lnSpc>
            </a:pP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r>
              <a:rPr lang="en-US" sz="1600" b="1" dirty="0">
                <a:solidFill>
                  <a:prstClr val="black"/>
                </a:solidFill>
                <a:latin typeface="Arial" panose="020B0604020202020204" pitchFamily="34" charset="0"/>
                <a:cs typeface="Arial" panose="020B0604020202020204" pitchFamily="34" charset="0"/>
              </a:rPr>
              <a:t>Pendiente</a:t>
            </a:r>
          </a:p>
          <a:p>
            <a:pPr>
              <a:lnSpc>
                <a:spcPct val="150000"/>
              </a:lnSpc>
            </a:pP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La pendiente determina hasta qué punto un cambio en la temperatura exterior provoca un cambio en la temperatura de ida. Un valor de 1,2 significa que un cambio de temperatura exterior de 1 K provoca un cambio medio de 1,2 K en la temperatura de ida. </a:t>
            </a:r>
          </a:p>
          <a:p>
            <a:pPr>
              <a:lnSpc>
                <a:spcPct val="150000"/>
              </a:lnSpc>
            </a:pPr>
            <a:r>
              <a:rPr lang="en-US" sz="1600" dirty="0">
                <a:solidFill>
                  <a:prstClr val="black"/>
                </a:solidFill>
                <a:latin typeface="Arial" panose="020B0604020202020204" pitchFamily="34" charset="0"/>
                <a:cs typeface="Arial" panose="020B0604020202020204" pitchFamily="34" charset="0"/>
              </a:rPr>
              <a:t>La pendiente depende del sistema de calefacción utilizado y de las necesidades de calor de las habitaciones. </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Los valores típicos para la calefacción convencional son 1,5</a:t>
            </a:r>
          </a:p>
          <a:p>
            <a:pPr>
              <a:lnSpc>
                <a:spcPct val="150000"/>
              </a:lnSpc>
            </a:pPr>
            <a:r>
              <a:rPr lang="en-US" sz="1600" dirty="0">
                <a:solidFill>
                  <a:prstClr val="black"/>
                </a:solidFill>
                <a:latin typeface="Arial" panose="020B0604020202020204" pitchFamily="34" charset="0"/>
                <a:cs typeface="Arial" panose="020B0604020202020204" pitchFamily="34" charset="0"/>
              </a:rPr>
              <a:t>Los valores típicos para calefacción por suelo radiante son 0,5</a:t>
            </a:r>
          </a:p>
          <a:p>
            <a:pPr>
              <a:lnSpc>
                <a:spcPct val="150000"/>
              </a:lnSpc>
            </a:pPr>
            <a:endParaRPr lang="en-US" sz="1200" dirty="0">
              <a:solidFill>
                <a:prstClr val="black"/>
              </a:solidFill>
              <a:latin typeface="Arial" panose="020B0604020202020204" pitchFamily="34" charset="0"/>
              <a:cs typeface="Arial" panose="020B0604020202020204" pitchFamily="34" charset="0"/>
            </a:endParaRPr>
          </a:p>
          <a:p>
            <a:pPr>
              <a:lnSpc>
                <a:spcPct val="150000"/>
              </a:lnSpc>
            </a:pPr>
            <a:r>
              <a:rPr lang="en-US" sz="1200" dirty="0">
                <a:solidFill>
                  <a:prstClr val="black"/>
                </a:solidFill>
                <a:latin typeface="Arial" panose="020B0604020202020204" pitchFamily="34" charset="0"/>
                <a:cs typeface="Arial" panose="020B0604020202020204" pitchFamily="34" charset="0"/>
              </a:rPr>
              <a:t>.</a:t>
            </a:r>
            <a:endParaRPr lang="de-DE" sz="12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300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Curva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calentamiento</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467544" y="1628800"/>
            <a:ext cx="8003232" cy="2308324"/>
          </a:xfrm>
          <a:prstGeom prst="rect">
            <a:avLst/>
          </a:prstGeom>
          <a:noFill/>
        </p:spPr>
        <p:txBody>
          <a:bodyPr wrap="square" rtlCol="0">
            <a:spAutoFit/>
          </a:bodyPr>
          <a:lstStyle/>
          <a:p>
            <a:pPr>
              <a:lnSpc>
                <a:spcPct val="150000"/>
              </a:lnSpc>
            </a:pPr>
            <a:r>
              <a:rPr lang="en-US" sz="1600" b="1" dirty="0" err="1">
                <a:latin typeface="Arial" panose="020B0604020202020204" pitchFamily="34" charset="0"/>
                <a:cs typeface="Arial" panose="020B0604020202020204" pitchFamily="34" charset="0"/>
              </a:rPr>
              <a:t>Parámetros</a:t>
            </a:r>
            <a:r>
              <a:rPr lang="en-US" sz="1600" b="1" dirty="0">
                <a:latin typeface="Arial" panose="020B0604020202020204" pitchFamily="34" charset="0"/>
                <a:cs typeface="Arial" panose="020B0604020202020204" pitchFamily="34" charset="0"/>
              </a:rPr>
              <a:t> de la </a:t>
            </a:r>
            <a:r>
              <a:rPr lang="en-US" sz="1600" b="1" dirty="0" err="1">
                <a:latin typeface="Arial" panose="020B0604020202020204" pitchFamily="34" charset="0"/>
                <a:cs typeface="Arial" panose="020B0604020202020204" pitchFamily="34" charset="0"/>
              </a:rPr>
              <a:t>curva</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calefacción</a:t>
            </a:r>
            <a:endParaRPr lang="en-US" sz="1600" b="1" dirty="0">
              <a:latin typeface="Arial" panose="020B0604020202020204" pitchFamily="34" charset="0"/>
              <a:cs typeface="Arial" panose="020B0604020202020204" pitchFamily="34" charset="0"/>
            </a:endParaRP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b="1" dirty="0" err="1">
                <a:latin typeface="Arial" panose="020B0604020202020204" pitchFamily="34" charset="0"/>
                <a:cs typeface="Arial" panose="020B0604020202020204" pitchFamily="34" charset="0"/>
              </a:rPr>
              <a:t>Desplazamiento</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paralelo</a:t>
            </a:r>
            <a:endParaRPr lang="en-US" sz="1600" b="1" dirty="0">
              <a:latin typeface="Arial" panose="020B0604020202020204" pitchFamily="34" charset="0"/>
              <a:cs typeface="Arial" panose="020B0604020202020204" pitchFamily="34" charset="0"/>
            </a:endParaRP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Con el </a:t>
            </a:r>
            <a:r>
              <a:rPr lang="en-US" sz="1600" dirty="0" err="1">
                <a:solidFill>
                  <a:prstClr val="black"/>
                </a:solidFill>
                <a:latin typeface="Arial" panose="020B0604020202020204" pitchFamily="34" charset="0"/>
                <a:cs typeface="Arial" panose="020B0604020202020204" pitchFamily="34" charset="0"/>
              </a:rPr>
              <a:t>desplazamiento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paralelo</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nivel</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ida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ser </a:t>
            </a:r>
            <a:r>
              <a:rPr lang="en-US" sz="1600" dirty="0" err="1">
                <a:solidFill>
                  <a:prstClr val="black"/>
                </a:solidFill>
                <a:latin typeface="Arial" panose="020B0604020202020204" pitchFamily="34" charset="0"/>
                <a:cs typeface="Arial" panose="020B0604020202020204" pitchFamily="34" charset="0"/>
              </a:rPr>
              <a:t>influenciado</a:t>
            </a:r>
            <a:r>
              <a:rPr lang="en-US" sz="1600" dirty="0">
                <a:solidFill>
                  <a:prstClr val="black"/>
                </a:solidFill>
                <a:latin typeface="Arial" panose="020B0604020202020204" pitchFamily="34" charset="0"/>
                <a:cs typeface="Arial" panose="020B0604020202020204" pitchFamily="34" charset="0"/>
              </a:rPr>
              <a:t> a lo largo de la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3293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Curva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calentamiento</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4109330"/>
          </a:xfrm>
          <a:prstGeom prst="rect">
            <a:avLst/>
          </a:prstGeom>
          <a:noFill/>
        </p:spPr>
        <p:txBody>
          <a:bodyPr wrap="square" rtlCol="0">
            <a:spAutoFit/>
          </a:bodyPr>
          <a:lstStyle/>
          <a:p>
            <a:pPr>
              <a:lnSpc>
                <a:spcPct val="150000"/>
              </a:lnSpc>
            </a:pPr>
            <a:r>
              <a:rPr lang="en-US" sz="1600" b="1" dirty="0" err="1">
                <a:solidFill>
                  <a:prstClr val="black"/>
                </a:solidFill>
                <a:latin typeface="Arial" panose="020B0604020202020204" pitchFamily="34" charset="0"/>
                <a:cs typeface="Arial" panose="020B0604020202020204" pitchFamily="34" charset="0"/>
              </a:rPr>
              <a:t>Parámetros</a:t>
            </a:r>
            <a:r>
              <a:rPr lang="en-US" sz="1600" b="1" dirty="0">
                <a:solidFill>
                  <a:prstClr val="black"/>
                </a:solidFill>
                <a:latin typeface="Arial" panose="020B0604020202020204" pitchFamily="34" charset="0"/>
                <a:cs typeface="Arial" panose="020B0604020202020204" pitchFamily="34" charset="0"/>
              </a:rPr>
              <a:t> de la </a:t>
            </a:r>
            <a:r>
              <a:rPr lang="en-US" sz="1600" b="1" dirty="0" err="1">
                <a:solidFill>
                  <a:prstClr val="black"/>
                </a:solidFill>
                <a:latin typeface="Arial" panose="020B0604020202020204" pitchFamily="34" charset="0"/>
                <a:cs typeface="Arial" panose="020B0604020202020204" pitchFamily="34" charset="0"/>
              </a:rPr>
              <a:t>curva</a:t>
            </a:r>
            <a:r>
              <a:rPr lang="en-US" sz="1600" b="1" dirty="0">
                <a:solidFill>
                  <a:prstClr val="black"/>
                </a:solidFill>
                <a:latin typeface="Arial" panose="020B0604020202020204" pitchFamily="34" charset="0"/>
                <a:cs typeface="Arial" panose="020B0604020202020204" pitchFamily="34" charset="0"/>
              </a:rPr>
              <a:t> de </a:t>
            </a:r>
            <a:r>
              <a:rPr lang="en-US" sz="1600" b="1" dirty="0" err="1">
                <a:solidFill>
                  <a:prstClr val="black"/>
                </a:solidFill>
                <a:latin typeface="Arial" panose="020B0604020202020204" pitchFamily="34" charset="0"/>
                <a:cs typeface="Arial" panose="020B0604020202020204" pitchFamily="34" charset="0"/>
              </a:rPr>
              <a:t>calefacción</a:t>
            </a: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Una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óptimamente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ajustada</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decisiva</a:t>
            </a:r>
            <a:r>
              <a:rPr lang="en-US" sz="1600" dirty="0">
                <a:solidFill>
                  <a:prstClr val="black"/>
                </a:solidFill>
                <a:latin typeface="Arial" panose="020B0604020202020204" pitchFamily="34" charset="0"/>
                <a:cs typeface="Arial" panose="020B0604020202020204" pitchFamily="34" charset="0"/>
              </a:rPr>
              <a:t> para el </a:t>
            </a:r>
            <a:r>
              <a:rPr lang="en-US" sz="1600" dirty="0" err="1">
                <a:solidFill>
                  <a:prstClr val="black"/>
                </a:solidFill>
                <a:latin typeface="Arial" panose="020B0604020202020204" pitchFamily="34" charset="0"/>
                <a:cs typeface="Arial" panose="020B0604020202020204" pitchFamily="34" charset="0"/>
              </a:rPr>
              <a:t>rendimiento</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instalación</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Como es bien </a:t>
            </a:r>
            <a:r>
              <a:rPr lang="en-US" sz="1600" dirty="0" err="1">
                <a:solidFill>
                  <a:prstClr val="black"/>
                </a:solidFill>
                <a:latin typeface="Arial" panose="020B0604020202020204" pitchFamily="34" charset="0"/>
                <a:cs typeface="Arial" panose="020B0604020202020204" pitchFamily="34" charset="0"/>
              </a:rPr>
              <a:t>sabido</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funciona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energéticamente</a:t>
            </a:r>
            <a:r>
              <a:rPr lang="en-US" sz="1600" dirty="0">
                <a:solidFill>
                  <a:prstClr val="black"/>
                </a:solidFill>
                <a:latin typeface="Arial" panose="020B0604020202020204" pitchFamily="34" charset="0"/>
                <a:cs typeface="Arial" panose="020B0604020202020204" pitchFamily="34" charset="0"/>
              </a:rPr>
              <a:t> de forma </a:t>
            </a:r>
            <a:r>
              <a:rPr lang="en-US" sz="1600" dirty="0" err="1">
                <a:solidFill>
                  <a:prstClr val="black"/>
                </a:solidFill>
                <a:latin typeface="Arial" panose="020B0604020202020204" pitchFamily="34" charset="0"/>
                <a:cs typeface="Arial" panose="020B0604020202020204" pitchFamily="34" charset="0"/>
              </a:rPr>
              <a:t>más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eficiente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oscilación</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hasta el </a:t>
            </a:r>
            <a:r>
              <a:rPr lang="en-US" sz="1600" dirty="0" err="1">
                <a:solidFill>
                  <a:prstClr val="black"/>
                </a:solidFill>
                <a:latin typeface="Arial" panose="020B0604020202020204" pitchFamily="34" charset="0"/>
                <a:cs typeface="Arial" panose="020B0604020202020204" pitchFamily="34" charset="0"/>
              </a:rPr>
              <a:t>nivel</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disipador</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es lo </a:t>
            </a:r>
            <a:r>
              <a:rPr lang="en-US" sz="1600" dirty="0" err="1">
                <a:solidFill>
                  <a:prstClr val="black"/>
                </a:solidFill>
                <a:latin typeface="Arial" panose="020B0604020202020204" pitchFamily="34" charset="0"/>
                <a:cs typeface="Arial" panose="020B0604020202020204" pitchFamily="34" charset="0"/>
              </a:rPr>
              <a:t>más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posible</a:t>
            </a:r>
            <a:r>
              <a:rPr lang="en-US" sz="1600" dirty="0">
                <a:solidFill>
                  <a:prstClr val="black"/>
                </a:solidFill>
                <a:latin typeface="Arial" panose="020B0604020202020204" pitchFamily="34" charset="0"/>
                <a:cs typeface="Arial" panose="020B0604020202020204" pitchFamily="34" charset="0"/>
              </a:rPr>
              <a:t>.</a:t>
            </a:r>
          </a:p>
          <a:p>
            <a:pPr>
              <a:lnSpc>
                <a:spcPct val="150000"/>
              </a:lnSpc>
            </a:pPr>
            <a:r>
              <a:rPr lang="en-US" sz="1600" dirty="0">
                <a:solidFill>
                  <a:prstClr val="black"/>
                </a:solidFill>
                <a:latin typeface="Arial" panose="020B0604020202020204" pitchFamily="34" charset="0"/>
                <a:cs typeface="Arial" panose="020B0604020202020204" pitchFamily="34" charset="0"/>
              </a:rPr>
              <a:t>El </a:t>
            </a:r>
            <a:r>
              <a:rPr lang="en-US" sz="1600" dirty="0" err="1">
                <a:solidFill>
                  <a:prstClr val="black"/>
                </a:solidFill>
                <a:latin typeface="Arial" panose="020B0604020202020204" pitchFamily="34" charset="0"/>
                <a:cs typeface="Arial" panose="020B0604020202020204" pitchFamily="34" charset="0"/>
              </a:rPr>
              <a:t>disipador</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aquí</a:t>
            </a:r>
            <a:r>
              <a:rPr lang="en-US" sz="1600" dirty="0">
                <a:solidFill>
                  <a:prstClr val="black"/>
                </a:solidFill>
                <a:latin typeface="Arial" panose="020B0604020202020204" pitchFamily="34" charset="0"/>
                <a:cs typeface="Arial" panose="020B0604020202020204" pitchFamily="34" charset="0"/>
              </a:rPr>
              <a:t> es el </a:t>
            </a:r>
            <a:r>
              <a:rPr lang="en-US" sz="1600" dirty="0" err="1">
                <a:solidFill>
                  <a:prstClr val="black"/>
                </a:solidFill>
                <a:latin typeface="Arial" panose="020B0604020202020204" pitchFamily="34" charset="0"/>
                <a:cs typeface="Arial" panose="020B0604020202020204" pitchFamily="34" charset="0"/>
              </a:rPr>
              <a:t>sistema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distribución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Energéticamente</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apunta</a:t>
            </a:r>
            <a:r>
              <a:rPr lang="en-US" sz="1600" dirty="0">
                <a:solidFill>
                  <a:prstClr val="black"/>
                </a:solidFill>
                <a:latin typeface="Arial" panose="020B0604020202020204" pitchFamily="34" charset="0"/>
                <a:cs typeface="Arial" panose="020B0604020202020204" pitchFamily="34" charset="0"/>
              </a:rPr>
              <a:t> a una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plana (</a:t>
            </a:r>
            <a:r>
              <a:rPr lang="en-US" sz="1600" dirty="0" err="1">
                <a:solidFill>
                  <a:prstClr val="black"/>
                </a:solidFill>
                <a:latin typeface="Arial" panose="020B0604020202020204" pitchFamily="34" charset="0"/>
                <a:cs typeface="Arial" panose="020B0604020202020204" pitchFamily="34" charset="0"/>
              </a:rPr>
              <a:t>pendiente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que se </a:t>
            </a:r>
            <a:r>
              <a:rPr lang="en-US" sz="1600" dirty="0" err="1">
                <a:solidFill>
                  <a:prstClr val="black"/>
                </a:solidFill>
                <a:latin typeface="Arial" panose="020B0604020202020204" pitchFamily="34" charset="0"/>
                <a:cs typeface="Arial" panose="020B0604020202020204" pitchFamily="34" charset="0"/>
              </a:rPr>
              <a:t>desplaza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hacia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abajo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paralelo</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12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83568" y="1727811"/>
            <a:ext cx="7776864" cy="3402378"/>
          </a:xfrm>
        </p:spPr>
        <p:txBody>
          <a:bodyPr>
            <a:noAutofit/>
          </a:bodyPr>
          <a:lstStyle/>
          <a:p>
            <a:pPr marL="0" indent="0">
              <a:lnSpc>
                <a:spcPct val="150000"/>
              </a:lnSpc>
              <a:spcAft>
                <a:spcPts val="450"/>
              </a:spcAft>
              <a:buNone/>
            </a:pPr>
            <a:r>
              <a:rPr lang="en-US" sz="1600" dirty="0">
                <a:latin typeface="Arial" panose="020B0604020202020204" pitchFamily="34" charset="0"/>
                <a:cs typeface="Arial" panose="020B0604020202020204" pitchFamily="34" charset="0"/>
              </a:rPr>
              <a:t>Mantenimiento de la bomba de calor</a:t>
            </a:r>
          </a:p>
          <a:p>
            <a:pPr marL="0" indent="0">
              <a:lnSpc>
                <a:spcPct val="150000"/>
              </a:lnSpc>
              <a:spcAft>
                <a:spcPts val="45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Para garantizar un funcionamiento eficaz de la bomba de calor, es necesario y sensato realizar un mantenimiento regular de la bomba de calor. Aunque las bombas de calor son más fáciles de mantener -el alcance y el esfuerzo de mantenimiento es menor- que los calentadores fósiles, no están exentas de mantenimiento.</a:t>
            </a:r>
          </a:p>
          <a:p>
            <a:pPr marL="0" indent="0">
              <a:lnSpc>
                <a:spcPct val="150000"/>
              </a:lnSpc>
              <a:spcAft>
                <a:spcPts val="450"/>
              </a:spcAft>
              <a:buNone/>
            </a:pPr>
            <a:endParaRPr lang="en-US" sz="12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a:solidFill>
                  <a:prstClr val="black">
                    <a:tint val="75000"/>
                  </a:prstClr>
                </a:solidFill>
                <a:latin typeface="Calibri"/>
              </a:rPr>
              <a:pPr/>
              <a:t>3</a:t>
            </a:fld>
            <a:endParaRPr lang="de-DE">
              <a:solidFill>
                <a:prstClr val="black">
                  <a:tint val="75000"/>
                </a:prstClr>
              </a:solidFill>
              <a:latin typeface="Calibri"/>
            </a:endParaRPr>
          </a:p>
        </p:txBody>
      </p:sp>
      <p:sp>
        <p:nvSpPr>
          <p:cNvPr id="4" name="Titel 3"/>
          <p:cNvSpPr>
            <a:spLocks noGrp="1"/>
          </p:cNvSpPr>
          <p:nvPr>
            <p:ph type="title"/>
          </p:nvPr>
        </p:nvSpPr>
        <p:spPr/>
        <p:txBody>
          <a:bodyPr>
            <a:normAutofit/>
          </a:bodyPr>
          <a:lstStyle/>
          <a:p>
            <a:pPr>
              <a:lnSpc>
                <a:spcPct val="150000"/>
              </a:lnSpc>
              <a:spcAft>
                <a:spcPts val="450"/>
              </a:spcAft>
            </a:pPr>
            <a:r>
              <a:rPr lang="en-US" dirty="0">
                <a:latin typeface="Arial" panose="020B0604020202020204" pitchFamily="34" charset="0"/>
                <a:cs typeface="Arial" panose="020B0604020202020204" pitchFamily="34" charset="0"/>
              </a:rPr>
              <a:t>Mantenimiento de la bomba de calor</a:t>
            </a:r>
          </a:p>
        </p:txBody>
      </p:sp>
    </p:spTree>
    <p:extLst>
      <p:ext uri="{BB962C8B-B14F-4D97-AF65-F5344CB8AC3E}">
        <p14:creationId xmlns:p14="http://schemas.microsoft.com/office/powerpoint/2010/main" val="3444948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a:latin typeface="Arial" panose="020B0604020202020204" pitchFamily="34" charset="0"/>
                <a:cs typeface="Arial" panose="020B0604020202020204" pitchFamily="34" charset="0"/>
              </a:rPr>
              <a:t>Heating curve</a:t>
            </a:r>
          </a:p>
        </p:txBody>
      </p:sp>
      <p:sp>
        <p:nvSpPr>
          <p:cNvPr id="5" name="Textfeld 4"/>
          <p:cNvSpPr txBox="1"/>
          <p:nvPr/>
        </p:nvSpPr>
        <p:spPr>
          <a:xfrm>
            <a:off x="683433" y="1700808"/>
            <a:ext cx="8003232" cy="3370666"/>
          </a:xfrm>
          <a:prstGeom prst="rect">
            <a:avLst/>
          </a:prstGeom>
          <a:noFill/>
        </p:spPr>
        <p:txBody>
          <a:bodyPr wrap="square" rtlCol="0">
            <a:spAutoFit/>
          </a:bodyPr>
          <a:lstStyle/>
          <a:p>
            <a:pPr>
              <a:lnSpc>
                <a:spcPct val="150000"/>
              </a:lnSpc>
            </a:pPr>
            <a:r>
              <a:rPr lang="en-US" sz="1600" b="1" dirty="0" err="1">
                <a:solidFill>
                  <a:prstClr val="black"/>
                </a:solidFill>
                <a:latin typeface="Arial" panose="020B0604020202020204" pitchFamily="34" charset="0"/>
                <a:cs typeface="Arial" panose="020B0604020202020204" pitchFamily="34" charset="0"/>
              </a:rPr>
              <a:t>Parámetros</a:t>
            </a:r>
            <a:r>
              <a:rPr lang="en-US" sz="1600" b="1" dirty="0">
                <a:solidFill>
                  <a:prstClr val="black"/>
                </a:solidFill>
                <a:latin typeface="Arial" panose="020B0604020202020204" pitchFamily="34" charset="0"/>
                <a:cs typeface="Arial" panose="020B0604020202020204" pitchFamily="34" charset="0"/>
              </a:rPr>
              <a:t> de la </a:t>
            </a:r>
            <a:r>
              <a:rPr lang="en-US" sz="1600" b="1" dirty="0" err="1">
                <a:solidFill>
                  <a:prstClr val="black"/>
                </a:solidFill>
                <a:latin typeface="Arial" panose="020B0604020202020204" pitchFamily="34" charset="0"/>
                <a:cs typeface="Arial" panose="020B0604020202020204" pitchFamily="34" charset="0"/>
              </a:rPr>
              <a:t>curva</a:t>
            </a:r>
            <a:r>
              <a:rPr lang="en-US" sz="1600" b="1" dirty="0">
                <a:solidFill>
                  <a:prstClr val="black"/>
                </a:solidFill>
                <a:latin typeface="Arial" panose="020B0604020202020204" pitchFamily="34" charset="0"/>
                <a:cs typeface="Arial" panose="020B0604020202020204" pitchFamily="34" charset="0"/>
              </a:rPr>
              <a:t> de </a:t>
            </a:r>
            <a:r>
              <a:rPr lang="en-US" sz="1600" b="1" dirty="0" err="1">
                <a:solidFill>
                  <a:prstClr val="black"/>
                </a:solidFill>
                <a:latin typeface="Arial" panose="020B0604020202020204" pitchFamily="34" charset="0"/>
                <a:cs typeface="Arial" panose="020B0604020202020204" pitchFamily="34" charset="0"/>
              </a:rPr>
              <a:t>calefacción</a:t>
            </a: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Sin embargo, la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está</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directamente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relacionada</a:t>
            </a:r>
            <a:r>
              <a:rPr lang="en-US" sz="1600" dirty="0">
                <a:solidFill>
                  <a:prstClr val="black"/>
                </a:solidFill>
                <a:latin typeface="Arial" panose="020B0604020202020204" pitchFamily="34" charset="0"/>
                <a:cs typeface="Arial" panose="020B0604020202020204" pitchFamily="34" charset="0"/>
              </a:rPr>
              <a:t> con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habitación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alcanzable</a:t>
            </a:r>
            <a:r>
              <a:rPr lang="en-US" sz="1600" dirty="0">
                <a:solidFill>
                  <a:prstClr val="black"/>
                </a:solidFill>
                <a:latin typeface="Arial" panose="020B0604020202020204" pitchFamily="34" charset="0"/>
                <a:cs typeface="Arial" panose="020B0604020202020204" pitchFamily="34" charset="0"/>
              </a:rPr>
              <a:t>. Un </a:t>
            </a:r>
            <a:r>
              <a:rPr lang="en-US" sz="1600" dirty="0" err="1">
                <a:solidFill>
                  <a:prstClr val="black"/>
                </a:solidFill>
                <a:latin typeface="Arial" panose="020B0604020202020204" pitchFamily="34" charset="0"/>
                <a:cs typeface="Arial" panose="020B0604020202020204" pitchFamily="34" charset="0"/>
              </a:rPr>
              <a:t>ajuste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sólo</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posible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mientras</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alcancen</a:t>
            </a:r>
            <a:r>
              <a:rPr lang="en-US" sz="1600" dirty="0">
                <a:solidFill>
                  <a:prstClr val="black"/>
                </a:solidFill>
                <a:latin typeface="Arial" panose="020B0604020202020204" pitchFamily="34" charset="0"/>
                <a:cs typeface="Arial" panose="020B0604020202020204" pitchFamily="34" charset="0"/>
              </a:rPr>
              <a:t> las </a:t>
            </a:r>
            <a:r>
              <a:rPr lang="en-US" sz="1600" dirty="0" err="1">
                <a:solidFill>
                  <a:prstClr val="black"/>
                </a:solidFill>
                <a:latin typeface="Arial" panose="020B0604020202020204" pitchFamily="34" charset="0"/>
                <a:cs typeface="Arial" panose="020B0604020202020204" pitchFamily="34" charset="0"/>
              </a:rPr>
              <a:t>temperaturas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ambiente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deseadas</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Por lo tanto, el </a:t>
            </a:r>
            <a:r>
              <a:rPr lang="en-US" sz="1600" dirty="0" err="1">
                <a:solidFill>
                  <a:prstClr val="black"/>
                </a:solidFill>
                <a:latin typeface="Arial" panose="020B0604020202020204" pitchFamily="34" charset="0"/>
                <a:cs typeface="Arial" panose="020B0604020202020204" pitchFamily="34" charset="0"/>
              </a:rPr>
              <a:t>ajuste</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es un </a:t>
            </a:r>
            <a:r>
              <a:rPr lang="en-US" sz="1600" dirty="0" err="1">
                <a:solidFill>
                  <a:prstClr val="black"/>
                </a:solidFill>
                <a:latin typeface="Arial" panose="020B0604020202020204" pitchFamily="34" charset="0"/>
                <a:cs typeface="Arial" panose="020B0604020202020204" pitchFamily="34" charset="0"/>
              </a:rPr>
              <a:t>proceso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interactivo</a:t>
            </a:r>
            <a:r>
              <a:rPr lang="en-US" sz="1600" dirty="0">
                <a:solidFill>
                  <a:prstClr val="black"/>
                </a:solidFill>
                <a:latin typeface="Arial" panose="020B0604020202020204" pitchFamily="34" charset="0"/>
                <a:cs typeface="Arial" panose="020B0604020202020204" pitchFamily="34" charset="0"/>
              </a:rPr>
              <a:t> que no </a:t>
            </a:r>
            <a:r>
              <a:rPr lang="en-US" sz="1600" dirty="0" err="1">
                <a:solidFill>
                  <a:prstClr val="black"/>
                </a:solidFill>
                <a:latin typeface="Arial" panose="020B0604020202020204" pitchFamily="34" charset="0"/>
                <a:cs typeface="Arial" panose="020B0604020202020204" pitchFamily="34" charset="0"/>
              </a:rPr>
              <a:t>sólo</a:t>
            </a:r>
            <a:r>
              <a:rPr lang="en-US" sz="1600" dirty="0">
                <a:solidFill>
                  <a:prstClr val="black"/>
                </a:solidFill>
                <a:latin typeface="Arial" panose="020B0604020202020204" pitchFamily="34" charset="0"/>
                <a:cs typeface="Arial" panose="020B0604020202020204" pitchFamily="34" charset="0"/>
              </a:rPr>
              <a:t> debe </a:t>
            </a:r>
            <a:r>
              <a:rPr lang="en-US" sz="1600" dirty="0" err="1">
                <a:solidFill>
                  <a:prstClr val="black"/>
                </a:solidFill>
                <a:latin typeface="Arial" panose="020B0604020202020204" pitchFamily="34" charset="0"/>
                <a:cs typeface="Arial" panose="020B0604020202020204" pitchFamily="34" charset="0"/>
              </a:rPr>
              <a:t>realizarse</a:t>
            </a:r>
            <a:r>
              <a:rPr lang="en-US" sz="1600" dirty="0">
                <a:solidFill>
                  <a:prstClr val="black"/>
                </a:solidFill>
                <a:latin typeface="Arial" panose="020B0604020202020204" pitchFamily="34" charset="0"/>
                <a:cs typeface="Arial" panose="020B0604020202020204" pitchFamily="34" charset="0"/>
              </a:rPr>
              <a:t> una </a:t>
            </a:r>
            <a:r>
              <a:rPr lang="en-US" sz="1600" dirty="0" err="1">
                <a:solidFill>
                  <a:prstClr val="black"/>
                </a:solidFill>
                <a:latin typeface="Arial" panose="020B0604020202020204" pitchFamily="34" charset="0"/>
                <a:cs typeface="Arial" panose="020B0604020202020204" pitchFamily="34" charset="0"/>
              </a:rPr>
              <a:t>vez</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durante</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puesta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marcha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sino</a:t>
            </a:r>
            <a:r>
              <a:rPr lang="en-US" sz="1600" dirty="0">
                <a:solidFill>
                  <a:prstClr val="black"/>
                </a:solidFill>
                <a:latin typeface="Arial" panose="020B0604020202020204" pitchFamily="34" charset="0"/>
                <a:cs typeface="Arial" panose="020B0604020202020204" pitchFamily="34" charset="0"/>
              </a:rPr>
              <a:t> que </a:t>
            </a:r>
            <a:r>
              <a:rPr lang="en-US" sz="1600" dirty="0" err="1">
                <a:solidFill>
                  <a:prstClr val="black"/>
                </a:solidFill>
                <a:latin typeface="Arial" panose="020B0604020202020204" pitchFamily="34" charset="0"/>
                <a:cs typeface="Arial" panose="020B0604020202020204" pitchFamily="34" charset="0"/>
              </a:rPr>
              <a:t>también</a:t>
            </a:r>
            <a:r>
              <a:rPr lang="en-US" sz="1600" dirty="0">
                <a:solidFill>
                  <a:prstClr val="black"/>
                </a:solidFill>
                <a:latin typeface="Arial" panose="020B0604020202020204" pitchFamily="34" charset="0"/>
                <a:cs typeface="Arial" panose="020B0604020202020204" pitchFamily="34" charset="0"/>
              </a:rPr>
              <a:t> debe </a:t>
            </a:r>
            <a:r>
              <a:rPr lang="en-US" sz="1600" dirty="0" err="1">
                <a:solidFill>
                  <a:prstClr val="black"/>
                </a:solidFill>
                <a:latin typeface="Arial" panose="020B0604020202020204" pitchFamily="34" charset="0"/>
                <a:cs typeface="Arial" panose="020B0604020202020204" pitchFamily="34" charset="0"/>
              </a:rPr>
              <a:t>optimizarse</a:t>
            </a:r>
            <a:r>
              <a:rPr lang="en-US" sz="1600" dirty="0">
                <a:solidFill>
                  <a:prstClr val="black"/>
                </a:solidFill>
                <a:latin typeface="Arial" panose="020B0604020202020204" pitchFamily="34" charset="0"/>
                <a:cs typeface="Arial" panose="020B0604020202020204" pitchFamily="34" charset="0"/>
              </a:rPr>
              <a:t> de forma </a:t>
            </a:r>
            <a:r>
              <a:rPr lang="en-US" sz="1600" dirty="0" err="1">
                <a:solidFill>
                  <a:prstClr val="black"/>
                </a:solidFill>
                <a:latin typeface="Arial" panose="020B0604020202020204" pitchFamily="34" charset="0"/>
                <a:cs typeface="Arial" panose="020B0604020202020204" pitchFamily="34" charset="0"/>
              </a:rPr>
              <a:t>permanente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durante</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mantenimiento</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7474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Curva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calentamiento</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4478662"/>
          </a:xfrm>
          <a:prstGeom prst="rect">
            <a:avLst/>
          </a:prstGeom>
          <a:noFill/>
        </p:spPr>
        <p:txBody>
          <a:bodyPr wrap="square" rtlCol="0">
            <a:spAutoFit/>
          </a:bodyPr>
          <a:lstStyle/>
          <a:p>
            <a:pPr>
              <a:lnSpc>
                <a:spcPct val="150000"/>
              </a:lnSpc>
            </a:pPr>
            <a:r>
              <a:rPr lang="en-US" sz="1600" b="1" dirty="0" err="1">
                <a:latin typeface="Arial" panose="020B0604020202020204" pitchFamily="34" charset="0"/>
                <a:cs typeface="Arial" panose="020B0604020202020204" pitchFamily="34" charset="0"/>
              </a:rPr>
              <a:t>Parámetros</a:t>
            </a:r>
            <a:r>
              <a:rPr lang="en-US" sz="1600" b="1" dirty="0">
                <a:latin typeface="Arial" panose="020B0604020202020204" pitchFamily="34" charset="0"/>
                <a:cs typeface="Arial" panose="020B0604020202020204" pitchFamily="34" charset="0"/>
              </a:rPr>
              <a:t> de la </a:t>
            </a:r>
            <a:r>
              <a:rPr lang="en-US" sz="1600" b="1" dirty="0" err="1">
                <a:latin typeface="Arial" panose="020B0604020202020204" pitchFamily="34" charset="0"/>
                <a:cs typeface="Arial" panose="020B0604020202020204" pitchFamily="34" charset="0"/>
              </a:rPr>
              <a:t>curva</a:t>
            </a:r>
            <a:r>
              <a:rPr lang="en-US" sz="1600" b="1" dirty="0">
                <a:latin typeface="Arial" panose="020B0604020202020204" pitchFamily="34" charset="0"/>
                <a:cs typeface="Arial" panose="020B0604020202020204" pitchFamily="34" charset="0"/>
              </a:rPr>
              <a:t> de </a:t>
            </a:r>
            <a:r>
              <a:rPr lang="en-US" sz="1600" b="1" dirty="0" err="1">
                <a:latin typeface="Arial" panose="020B0604020202020204" pitchFamily="34" charset="0"/>
                <a:cs typeface="Arial" panose="020B0604020202020204" pitchFamily="34" charset="0"/>
              </a:rPr>
              <a:t>calefacción</a:t>
            </a:r>
            <a:endParaRPr lang="en-US" sz="1600" b="1" dirty="0">
              <a:latin typeface="Arial" panose="020B0604020202020204" pitchFamily="34" charset="0"/>
              <a:cs typeface="Arial" panose="020B0604020202020204" pitchFamily="34" charset="0"/>
            </a:endParaRPr>
          </a:p>
          <a:p>
            <a:pPr>
              <a:lnSpc>
                <a:spcPct val="150000"/>
              </a:lnSpc>
            </a:pPr>
            <a:endParaRPr lang="en-US" sz="1600" b="1" dirty="0">
              <a:latin typeface="Arial" panose="020B0604020202020204" pitchFamily="34" charset="0"/>
              <a:cs typeface="Arial" panose="020B0604020202020204" pitchFamily="34" charset="0"/>
            </a:endParaRPr>
          </a:p>
          <a:p>
            <a:pPr>
              <a:lnSpc>
                <a:spcPct val="150000"/>
              </a:lnSpc>
            </a:pPr>
            <a:r>
              <a:rPr lang="en-US" sz="1600" dirty="0" err="1">
                <a:latin typeface="Arial" panose="020B0604020202020204" pitchFamily="34" charset="0"/>
                <a:cs typeface="Arial" panose="020B0604020202020204" pitchFamily="34" charset="0"/>
              </a:rPr>
              <a:t>Influencia</a:t>
            </a:r>
            <a:r>
              <a:rPr lang="en-US" sz="1600" dirty="0">
                <a:latin typeface="Arial" panose="020B0604020202020204" pitchFamily="34" charset="0"/>
                <a:cs typeface="Arial" panose="020B0604020202020204" pitchFamily="34" charset="0"/>
              </a:rPr>
              <a:t> de los </a:t>
            </a:r>
            <a:r>
              <a:rPr lang="en-US" sz="1600" dirty="0" err="1">
                <a:latin typeface="Arial" panose="020B0604020202020204" pitchFamily="34" charset="0"/>
                <a:cs typeface="Arial" panose="020B0604020202020204" pitchFamily="34" charset="0"/>
              </a:rPr>
              <a:t>ajustes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en</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temperatura</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habitación</a:t>
            </a:r>
            <a:endParaRPr lang="en-US" sz="1600" dirty="0">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Si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habitación</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generalmente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Aumentar</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nivel</a:t>
            </a:r>
            <a:endParaRPr lang="en-US" sz="1600" dirty="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Si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habitaciój</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especialmente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días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fríos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Aumentar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inclinación</a:t>
            </a:r>
            <a:endParaRPr lang="en-US" sz="1600" dirty="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Si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habitación</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durante</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período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transición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pero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suficiente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días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fríos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subir</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nivel</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bajar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inclinación</a:t>
            </a:r>
            <a:r>
              <a:rPr lang="en-US" sz="1600" dirty="0">
                <a:solidFill>
                  <a:prstClr val="black"/>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r>
              <a:rPr lang="en-US" sz="1600" dirty="0">
                <a:solidFill>
                  <a:prstClr val="black"/>
                </a:solidFill>
                <a:latin typeface="Arial" panose="020B0604020202020204" pitchFamily="34" charset="0"/>
                <a:cs typeface="Arial" panose="020B0604020202020204" pitchFamily="34" charset="0"/>
              </a:rPr>
              <a:t>Si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habitación</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alta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durante</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período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transición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pero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suficiente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días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fríos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baje</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nivel</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aumente</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inclinación</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55345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Curva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calentamiento</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570384" y="1556792"/>
            <a:ext cx="8003232" cy="5217326"/>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Parámetros</a:t>
            </a:r>
            <a:r>
              <a:rPr lang="en-US" sz="1600" dirty="0">
                <a:solidFill>
                  <a:prstClr val="black"/>
                </a:solidFill>
                <a:latin typeface="Arial" panose="020B0604020202020204" pitchFamily="34" charset="0"/>
                <a:cs typeface="Arial" panose="020B0604020202020204" pitchFamily="34" charset="0"/>
              </a:rPr>
              <a:t> de la</a:t>
            </a:r>
            <a:r>
              <a:rPr lang="en-US" sz="1600" b="1" dirty="0">
                <a:solidFill>
                  <a:prstClr val="black"/>
                </a:solidFill>
                <a:latin typeface="Arial" panose="020B0604020202020204" pitchFamily="34" charset="0"/>
                <a:cs typeface="Arial" panose="020B0604020202020204" pitchFamily="34" charset="0"/>
              </a:rPr>
              <a:t> </a:t>
            </a:r>
            <a:r>
              <a:rPr lang="en-US" sz="1600" b="1" dirty="0" err="1">
                <a:solidFill>
                  <a:prstClr val="black"/>
                </a:solidFill>
                <a:latin typeface="Arial" panose="020B0604020202020204" pitchFamily="34" charset="0"/>
                <a:cs typeface="Arial" panose="020B0604020202020204" pitchFamily="34" charset="0"/>
              </a:rPr>
              <a:t>curva</a:t>
            </a:r>
            <a:r>
              <a:rPr lang="en-US" sz="1600" b="1" dirty="0">
                <a:solidFill>
                  <a:prstClr val="black"/>
                </a:solidFill>
                <a:latin typeface="Arial" panose="020B0604020202020204" pitchFamily="34" charset="0"/>
                <a:cs typeface="Arial" panose="020B0604020202020204" pitchFamily="34" charset="0"/>
              </a:rPr>
              <a:t> de </a:t>
            </a:r>
            <a:r>
              <a:rPr lang="en-US" sz="1600" b="1" dirty="0" err="1">
                <a:solidFill>
                  <a:prstClr val="black"/>
                </a:solidFill>
                <a:latin typeface="Arial" panose="020B0604020202020204" pitchFamily="34" charset="0"/>
                <a:cs typeface="Arial" panose="020B0604020202020204" pitchFamily="34" charset="0"/>
              </a:rPr>
              <a:t>calefacción</a:t>
            </a:r>
            <a:r>
              <a:rPr lang="en-US" sz="1600" b="1" dirty="0">
                <a:solidFill>
                  <a:prstClr val="black"/>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camino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hacia</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óptima</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Debe </a:t>
            </a:r>
            <a:r>
              <a:rPr lang="en-US" sz="1600" dirty="0" err="1">
                <a:solidFill>
                  <a:prstClr val="black"/>
                </a:solidFill>
                <a:latin typeface="Arial" panose="020B0604020202020204" pitchFamily="34" charset="0"/>
                <a:cs typeface="Arial" panose="020B0604020202020204" pitchFamily="34" charset="0"/>
              </a:rPr>
              <a:t>comprobar</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evaluar</a:t>
            </a:r>
            <a:r>
              <a:rPr lang="en-US" sz="1600" dirty="0">
                <a:solidFill>
                  <a:prstClr val="black"/>
                </a:solidFill>
                <a:latin typeface="Arial" panose="020B0604020202020204" pitchFamily="34" charset="0"/>
                <a:cs typeface="Arial" panose="020B0604020202020204" pitchFamily="34" charset="0"/>
              </a:rPr>
              <a:t> las </a:t>
            </a:r>
            <a:r>
              <a:rPr lang="en-US" sz="1600" dirty="0" err="1">
                <a:solidFill>
                  <a:prstClr val="black"/>
                </a:solidFill>
                <a:latin typeface="Arial" panose="020B0604020202020204" pitchFamily="34" charset="0"/>
                <a:cs typeface="Arial" panose="020B0604020202020204" pitchFamily="34" charset="0"/>
              </a:rPr>
              <a:t>temperaturas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cada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habitación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durante</a:t>
            </a:r>
            <a:r>
              <a:rPr lang="en-US" sz="1600" dirty="0">
                <a:solidFill>
                  <a:prstClr val="black"/>
                </a:solidFill>
                <a:latin typeface="Arial" panose="020B0604020202020204" pitchFamily="34" charset="0"/>
                <a:cs typeface="Arial" panose="020B0604020202020204" pitchFamily="34" charset="0"/>
              </a:rPr>
              <a:t> un </a:t>
            </a:r>
            <a:r>
              <a:rPr lang="en-US" sz="1600" dirty="0" err="1">
                <a:solidFill>
                  <a:prstClr val="black"/>
                </a:solidFill>
                <a:latin typeface="Arial" panose="020B0604020202020204" pitchFamily="34" charset="0"/>
                <a:cs typeface="Arial" panose="020B0604020202020204" pitchFamily="34" charset="0"/>
              </a:rPr>
              <a:t>período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varios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días</a:t>
            </a:r>
            <a:r>
              <a:rPr lang="en-US" sz="1600" dirty="0">
                <a:solidFill>
                  <a:prstClr val="black"/>
                </a:solidFill>
                <a:latin typeface="Arial" panose="020B0604020202020204" pitchFamily="34" charset="0"/>
                <a:cs typeface="Arial" panose="020B0604020202020204" pitchFamily="34" charset="0"/>
              </a:rPr>
              <a:t>. Lo </a:t>
            </a:r>
            <a:r>
              <a:rPr lang="en-US" sz="1600" dirty="0" err="1">
                <a:solidFill>
                  <a:prstClr val="black"/>
                </a:solidFill>
                <a:latin typeface="Arial" panose="020B0604020202020204" pitchFamily="34" charset="0"/>
                <a:cs typeface="Arial" panose="020B0604020202020204" pitchFamily="34" charset="0"/>
              </a:rPr>
              <a:t>mejor</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cambiar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siempre</a:t>
            </a:r>
            <a:r>
              <a:rPr lang="en-US" sz="1600" dirty="0">
                <a:solidFill>
                  <a:prstClr val="black"/>
                </a:solidFill>
                <a:latin typeface="Arial" panose="020B0604020202020204" pitchFamily="34" charset="0"/>
                <a:cs typeface="Arial" panose="020B0604020202020204" pitchFamily="34" charset="0"/>
              </a:rPr>
              <a:t> los </a:t>
            </a:r>
            <a:r>
              <a:rPr lang="en-US" sz="1600" dirty="0" err="1">
                <a:solidFill>
                  <a:prstClr val="black"/>
                </a:solidFill>
                <a:latin typeface="Arial" panose="020B0604020202020204" pitchFamily="34" charset="0"/>
                <a:cs typeface="Arial" panose="020B0604020202020204" pitchFamily="34" charset="0"/>
              </a:rPr>
              <a:t>parámetros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individualmente</a:t>
            </a:r>
            <a:r>
              <a:rPr lang="en-US" sz="1600" dirty="0">
                <a:solidFill>
                  <a:prstClr val="black"/>
                </a:solidFill>
                <a:latin typeface="Arial" panose="020B0604020202020204" pitchFamily="34" charset="0"/>
                <a:cs typeface="Arial" panose="020B0604020202020204" pitchFamily="34" charset="0"/>
              </a:rPr>
              <a:t> y no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más</a:t>
            </a:r>
            <a:r>
              <a:rPr lang="en-US" sz="1600" dirty="0">
                <a:solidFill>
                  <a:prstClr val="black"/>
                </a:solidFill>
                <a:latin typeface="Arial" panose="020B0604020202020204" pitchFamily="34" charset="0"/>
                <a:cs typeface="Arial" panose="020B0604020202020204" pitchFamily="34" charset="0"/>
              </a:rPr>
              <a:t> del 10 por </a:t>
            </a:r>
            <a:r>
              <a:rPr lang="en-US" sz="1600" dirty="0" err="1">
                <a:solidFill>
                  <a:prstClr val="black"/>
                </a:solidFill>
                <a:latin typeface="Arial" panose="020B0604020202020204" pitchFamily="34" charset="0"/>
                <a:cs typeface="Arial" panose="020B0604020202020204" pitchFamily="34" charset="0"/>
              </a:rPr>
              <a:t>ciento</a:t>
            </a:r>
            <a:r>
              <a:rPr lang="en-US" sz="1600" dirty="0">
                <a:solidFill>
                  <a:prstClr val="black"/>
                </a:solidFill>
                <a:latin typeface="Arial" panose="020B0604020202020204" pitchFamily="34" charset="0"/>
                <a:cs typeface="Arial" panose="020B0604020202020204" pitchFamily="34" charset="0"/>
              </a:rPr>
              <a:t> del valor, o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pasos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individuales</a:t>
            </a:r>
            <a:r>
              <a:rPr lang="en-US" sz="1600" dirty="0">
                <a:solidFill>
                  <a:prstClr val="black"/>
                </a:solidFill>
                <a:latin typeface="Arial" panose="020B0604020202020204" pitchFamily="34" charset="0"/>
                <a:cs typeface="Arial" panose="020B0604020202020204" pitchFamily="34" charset="0"/>
              </a:rPr>
              <a:t> de 1 °C. Si es </a:t>
            </a:r>
            <a:r>
              <a:rPr lang="en-US" sz="1600" dirty="0" err="1">
                <a:solidFill>
                  <a:prstClr val="black"/>
                </a:solidFill>
                <a:latin typeface="Arial" panose="020B0604020202020204" pitchFamily="34" charset="0"/>
                <a:cs typeface="Arial" panose="020B0604020202020204" pitchFamily="34" charset="0"/>
              </a:rPr>
              <a:t>posible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también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debería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hacer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más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cambios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días</a:t>
            </a:r>
            <a:r>
              <a:rPr lang="en-US" sz="1600" dirty="0">
                <a:solidFill>
                  <a:prstClr val="black"/>
                </a:solidFill>
                <a:latin typeface="Arial" panose="020B0604020202020204" pitchFamily="34" charset="0"/>
                <a:cs typeface="Arial" panose="020B0604020202020204" pitchFamily="34" charset="0"/>
              </a:rPr>
              <a:t> con </a:t>
            </a:r>
            <a:r>
              <a:rPr lang="en-US" sz="1600" dirty="0" err="1">
                <a:solidFill>
                  <a:prstClr val="black"/>
                </a:solidFill>
                <a:latin typeface="Arial" panose="020B0604020202020204" pitchFamily="34" charset="0"/>
                <a:cs typeface="Arial" panose="020B0604020202020204" pitchFamily="34" charset="0"/>
              </a:rPr>
              <a:t>temperaturas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comparables</a:t>
            </a:r>
            <a:r>
              <a:rPr lang="en-US" sz="1600" dirty="0">
                <a:solidFill>
                  <a:prstClr val="black"/>
                </a:solidFill>
                <a:latin typeface="Arial" panose="020B0604020202020204" pitchFamily="34" charset="0"/>
                <a:cs typeface="Arial" panose="020B0604020202020204" pitchFamily="34" charset="0"/>
              </a:rPr>
              <a:t>. </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Para los </a:t>
            </a:r>
            <a:r>
              <a:rPr lang="en-US" sz="1600" dirty="0" err="1">
                <a:solidFill>
                  <a:prstClr val="black"/>
                </a:solidFill>
                <a:latin typeface="Arial" panose="020B0604020202020204" pitchFamily="34" charset="0"/>
                <a:cs typeface="Arial" panose="020B0604020202020204" pitchFamily="34" charset="0"/>
              </a:rPr>
              <a:t>usuarios</a:t>
            </a:r>
            <a:r>
              <a:rPr lang="en-US" sz="1600" dirty="0">
                <a:solidFill>
                  <a:prstClr val="black"/>
                </a:solidFill>
                <a:latin typeface="Arial" panose="020B0604020202020204" pitchFamily="34" charset="0"/>
                <a:cs typeface="Arial" panose="020B0604020202020204" pitchFamily="34" charset="0"/>
              </a:rPr>
              <a:t> finales </a:t>
            </a:r>
            <a:r>
              <a:rPr lang="en-US" sz="1600" dirty="0" err="1">
                <a:solidFill>
                  <a:prstClr val="black"/>
                </a:solidFill>
                <a:latin typeface="Arial" panose="020B0604020202020204" pitchFamily="34" charset="0"/>
                <a:cs typeface="Arial" panose="020B0604020202020204" pitchFamily="34" charset="0"/>
              </a:rPr>
              <a:t>técnicamente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interesados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también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ser </a:t>
            </a:r>
            <a:r>
              <a:rPr lang="en-US" sz="1600" dirty="0" err="1">
                <a:solidFill>
                  <a:prstClr val="black"/>
                </a:solidFill>
                <a:latin typeface="Arial" panose="020B0604020202020204" pitchFamily="34" charset="0"/>
                <a:cs typeface="Arial" panose="020B0604020202020204" pitchFamily="34" charset="0"/>
              </a:rPr>
              <a:t>útil</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incluirlos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ajuste</a:t>
            </a:r>
            <a:r>
              <a:rPr lang="en-US" sz="1600" dirty="0">
                <a:solidFill>
                  <a:prstClr val="black"/>
                </a:solidFill>
                <a:latin typeface="Arial" panose="020B0604020202020204" pitchFamily="34" charset="0"/>
                <a:cs typeface="Arial" panose="020B0604020202020204" pitchFamily="34" charset="0"/>
              </a:rPr>
              <a:t> continuo de los </a:t>
            </a:r>
            <a:r>
              <a:rPr lang="en-US" sz="1600" dirty="0" err="1">
                <a:solidFill>
                  <a:prstClr val="black"/>
                </a:solidFill>
                <a:latin typeface="Arial" panose="020B0604020202020204" pitchFamily="34" charset="0"/>
                <a:cs typeface="Arial" panose="020B0604020202020204" pitchFamily="34" charset="0"/>
              </a:rPr>
              <a:t>parámetros</a:t>
            </a:r>
            <a:r>
              <a:rPr lang="en-US" sz="1600" dirty="0">
                <a:solidFill>
                  <a:prstClr val="black"/>
                </a:solidFill>
                <a:latin typeface="Arial" panose="020B0604020202020204" pitchFamily="34" charset="0"/>
                <a:cs typeface="Arial" panose="020B0604020202020204" pitchFamily="34" charset="0"/>
              </a:rPr>
              <a:t>.</a:t>
            </a:r>
          </a:p>
          <a:p>
            <a:pPr>
              <a:lnSpc>
                <a:spcPct val="150000"/>
              </a:lnSpc>
            </a:pPr>
            <a:r>
              <a:rPr lang="en-US" sz="1600" dirty="0">
                <a:solidFill>
                  <a:prstClr val="black"/>
                </a:solidFill>
                <a:latin typeface="Arial" panose="020B0604020202020204" pitchFamily="34" charset="0"/>
                <a:cs typeface="Arial" panose="020B0604020202020204" pitchFamily="34" charset="0"/>
              </a:rPr>
              <a:t>Tienen la </a:t>
            </a:r>
            <a:r>
              <a:rPr lang="en-US" sz="1600" dirty="0" err="1">
                <a:solidFill>
                  <a:prstClr val="black"/>
                </a:solidFill>
                <a:latin typeface="Arial" panose="020B0604020202020204" pitchFamily="34" charset="0"/>
                <a:cs typeface="Arial" panose="020B0604020202020204" pitchFamily="34" charset="0"/>
              </a:rPr>
              <a:t>opción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realizar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ajustes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paso</a:t>
            </a:r>
            <a:r>
              <a:rPr lang="en-US" sz="1600" dirty="0">
                <a:solidFill>
                  <a:prstClr val="black"/>
                </a:solidFill>
                <a:latin typeface="Arial" panose="020B0604020202020204" pitchFamily="34" charset="0"/>
                <a:cs typeface="Arial" panose="020B0604020202020204" pitchFamily="34" charset="0"/>
              </a:rPr>
              <a:t> a </a:t>
            </a:r>
            <a:r>
              <a:rPr lang="en-US" sz="1600" dirty="0" err="1">
                <a:solidFill>
                  <a:prstClr val="black"/>
                </a:solidFill>
                <a:latin typeface="Arial" panose="020B0604020202020204" pitchFamily="34" charset="0"/>
                <a:cs typeface="Arial" panose="020B0604020202020204" pitchFamily="34" charset="0"/>
              </a:rPr>
              <a:t>paso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durante</a:t>
            </a:r>
            <a:r>
              <a:rPr lang="en-US" sz="1600" dirty="0">
                <a:solidFill>
                  <a:prstClr val="black"/>
                </a:solidFill>
                <a:latin typeface="Arial" panose="020B0604020202020204" pitchFamily="34" charset="0"/>
                <a:cs typeface="Arial" panose="020B0604020202020204" pitchFamily="34" charset="0"/>
              </a:rPr>
              <a:t> un </a:t>
            </a:r>
            <a:r>
              <a:rPr lang="en-US" sz="1600" dirty="0" err="1">
                <a:solidFill>
                  <a:prstClr val="black"/>
                </a:solidFill>
                <a:latin typeface="Arial" panose="020B0604020202020204" pitchFamily="34" charset="0"/>
                <a:cs typeface="Arial" panose="020B0604020202020204" pitchFamily="34" charset="0"/>
              </a:rPr>
              <a:t>período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tiempo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más</a:t>
            </a:r>
            <a:r>
              <a:rPr lang="en-US" sz="1600" dirty="0">
                <a:solidFill>
                  <a:prstClr val="black"/>
                </a:solidFill>
                <a:latin typeface="Arial" panose="020B0604020202020204" pitchFamily="34" charset="0"/>
                <a:cs typeface="Arial" panose="020B0604020202020204" pitchFamily="34" charset="0"/>
              </a:rPr>
              <a:t> largo para </a:t>
            </a:r>
            <a:r>
              <a:rPr lang="en-US" sz="1600" dirty="0" err="1">
                <a:solidFill>
                  <a:prstClr val="black"/>
                </a:solidFill>
                <a:latin typeface="Arial" panose="020B0604020202020204" pitchFamily="34" charset="0"/>
                <a:cs typeface="Arial" panose="020B0604020202020204" pitchFamily="34" charset="0"/>
              </a:rPr>
              <a:t>lograr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resultados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óptimos</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728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Histéresis</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001334"/>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es un </a:t>
            </a:r>
            <a:r>
              <a:rPr lang="en-US" sz="1600" dirty="0" err="1">
                <a:solidFill>
                  <a:prstClr val="black"/>
                </a:solidFill>
                <a:latin typeface="Arial" panose="020B0604020202020204" pitchFamily="34" charset="0"/>
                <a:cs typeface="Arial" panose="020B0604020202020204" pitchFamily="34" charset="0"/>
              </a:rPr>
              <a:t>término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técnico</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física</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significa</a:t>
            </a:r>
            <a:r>
              <a:rPr lang="en-US" sz="1600" dirty="0">
                <a:solidFill>
                  <a:prstClr val="black"/>
                </a:solidFill>
                <a:latin typeface="Arial" panose="020B0604020202020204" pitchFamily="34" charset="0"/>
                <a:cs typeface="Arial" panose="020B0604020202020204" pitchFamily="34" charset="0"/>
              </a:rPr>
              <a:t> que se produce un </a:t>
            </a:r>
            <a:r>
              <a:rPr lang="en-US" sz="1600" dirty="0" err="1">
                <a:solidFill>
                  <a:prstClr val="black"/>
                </a:solidFill>
                <a:latin typeface="Arial" panose="020B0604020202020204" pitchFamily="34" charset="0"/>
                <a:cs typeface="Arial" panose="020B0604020202020204" pitchFamily="34" charset="0"/>
              </a:rPr>
              <a:t>cambio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retardado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después</a:t>
            </a:r>
            <a:r>
              <a:rPr lang="en-US" sz="1600" dirty="0">
                <a:solidFill>
                  <a:prstClr val="black"/>
                </a:solidFill>
                <a:latin typeface="Arial" panose="020B0604020202020204" pitchFamily="34" charset="0"/>
                <a:cs typeface="Arial" panose="020B0604020202020204" pitchFamily="34" charset="0"/>
              </a:rPr>
              <a:t> de que la causa ha </a:t>
            </a:r>
            <a:r>
              <a:rPr lang="en-US" sz="1600" dirty="0" err="1">
                <a:solidFill>
                  <a:prstClr val="black"/>
                </a:solidFill>
                <a:latin typeface="Arial" panose="020B0604020202020204" pitchFamily="34" charset="0"/>
                <a:cs typeface="Arial" panose="020B0604020202020204" pitchFamily="34" charset="0"/>
              </a:rPr>
              <a:t>cambiado</a:t>
            </a:r>
            <a:r>
              <a:rPr lang="en-US" sz="1600" dirty="0">
                <a:solidFill>
                  <a:prstClr val="black"/>
                </a:solidFill>
                <a:latin typeface="Arial" panose="020B0604020202020204" pitchFamily="34" charset="0"/>
                <a:cs typeface="Arial" panose="020B0604020202020204" pitchFamily="34" charset="0"/>
              </a:rPr>
              <a:t>.</a:t>
            </a:r>
          </a:p>
          <a:p>
            <a:pPr>
              <a:lnSpc>
                <a:spcPct val="150000"/>
              </a:lnSpc>
            </a:pPr>
            <a:r>
              <a:rPr lang="en-US" sz="1600" dirty="0">
                <a:solidFill>
                  <a:prstClr val="black"/>
                </a:solidFill>
                <a:latin typeface="Arial" panose="020B0604020202020204" pitchFamily="34" charset="0"/>
                <a:cs typeface="Arial" panose="020B0604020202020204" pitchFamily="34" charset="0"/>
              </a:rPr>
              <a:t>Para el control de la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esto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significa</a:t>
            </a:r>
            <a:r>
              <a:rPr lang="en-US" sz="1600" dirty="0">
                <a:solidFill>
                  <a:prstClr val="black"/>
                </a:solidFill>
                <a:latin typeface="Arial" panose="020B0604020202020204" pitchFamily="34" charset="0"/>
                <a:cs typeface="Arial" panose="020B0604020202020204" pitchFamily="34" charset="0"/>
              </a:rPr>
              <a:t> que un </a:t>
            </a:r>
            <a:r>
              <a:rPr lang="en-US" sz="1600" dirty="0" err="1">
                <a:solidFill>
                  <a:prstClr val="black"/>
                </a:solidFill>
                <a:latin typeface="Arial" panose="020B0604020202020204" pitchFamily="34" charset="0"/>
                <a:cs typeface="Arial" panose="020B0604020202020204" pitchFamily="34" charset="0"/>
              </a:rPr>
              <a:t>cambio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(--&gt; </a:t>
            </a:r>
            <a:r>
              <a:rPr lang="en-US" sz="1600" dirty="0" err="1">
                <a:solidFill>
                  <a:prstClr val="black"/>
                </a:solidFill>
                <a:latin typeface="Arial" panose="020B0604020202020204" pitchFamily="34" charset="0"/>
                <a:cs typeface="Arial" panose="020B0604020202020204" pitchFamily="34" charset="0"/>
              </a:rPr>
              <a:t>cambio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la causa) </a:t>
            </a:r>
            <a:r>
              <a:rPr lang="en-US" sz="1600" dirty="0" err="1">
                <a:solidFill>
                  <a:prstClr val="black"/>
                </a:solidFill>
                <a:latin typeface="Arial" panose="020B0604020202020204" pitchFamily="34" charset="0"/>
                <a:cs typeface="Arial" panose="020B0604020202020204" pitchFamily="34" charset="0"/>
              </a:rPr>
              <a:t>hace</a:t>
            </a:r>
            <a:r>
              <a:rPr lang="en-US" sz="1600" dirty="0">
                <a:solidFill>
                  <a:prstClr val="black"/>
                </a:solidFill>
                <a:latin typeface="Arial" panose="020B0604020202020204" pitchFamily="34" charset="0"/>
                <a:cs typeface="Arial" panose="020B0604020202020204" pitchFamily="34" charset="0"/>
              </a:rPr>
              <a:t> que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encienda</a:t>
            </a:r>
            <a:r>
              <a:rPr lang="en-US" sz="1600" dirty="0">
                <a:solidFill>
                  <a:prstClr val="black"/>
                </a:solidFill>
                <a:latin typeface="Arial" panose="020B0604020202020204" pitchFamily="34" charset="0"/>
                <a:cs typeface="Arial" panose="020B0604020202020204" pitchFamily="34" charset="0"/>
              </a:rPr>
              <a:t> o se </a:t>
            </a:r>
            <a:r>
              <a:rPr lang="en-US" sz="1600" dirty="0" err="1">
                <a:solidFill>
                  <a:prstClr val="black"/>
                </a:solidFill>
                <a:latin typeface="Arial" panose="020B0604020202020204" pitchFamily="34" charset="0"/>
                <a:cs typeface="Arial" panose="020B0604020202020204" pitchFamily="34" charset="0"/>
              </a:rPr>
              <a:t>apague</a:t>
            </a:r>
            <a:r>
              <a:rPr lang="en-US" sz="1600" dirty="0">
                <a:solidFill>
                  <a:prstClr val="black"/>
                </a:solidFill>
                <a:latin typeface="Arial" panose="020B0604020202020204" pitchFamily="34" charset="0"/>
                <a:cs typeface="Arial" panose="020B0604020202020204" pitchFamily="34" charset="0"/>
              </a:rPr>
              <a:t> (--&gt; </a:t>
            </a:r>
            <a:r>
              <a:rPr lang="en-US" sz="1600" dirty="0" err="1">
                <a:solidFill>
                  <a:prstClr val="black"/>
                </a:solidFill>
                <a:latin typeface="Arial" panose="020B0604020202020204" pitchFamily="34" charset="0"/>
                <a:cs typeface="Arial" panose="020B0604020202020204" pitchFamily="34" charset="0"/>
              </a:rPr>
              <a:t>cambio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efecto</a:t>
            </a:r>
            <a:r>
              <a:rPr lang="en-US" sz="1600" dirty="0">
                <a:solidFill>
                  <a:prstClr val="black"/>
                </a:solidFill>
                <a:latin typeface="Arial" panose="020B0604020202020204" pitchFamily="34" charset="0"/>
                <a:cs typeface="Arial" panose="020B0604020202020204" pitchFamily="34" charset="0"/>
              </a:rPr>
              <a:t>). Sin embargo, </a:t>
            </a:r>
            <a:r>
              <a:rPr lang="en-US" sz="1600" dirty="0" err="1">
                <a:solidFill>
                  <a:prstClr val="black"/>
                </a:solidFill>
                <a:latin typeface="Arial" panose="020B0604020202020204" pitchFamily="34" charset="0"/>
                <a:cs typeface="Arial" panose="020B0604020202020204" pitchFamily="34" charset="0"/>
              </a:rPr>
              <a:t>esta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conmutación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tiene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lugar</a:t>
            </a:r>
            <a:r>
              <a:rPr lang="en-US" sz="1600" dirty="0">
                <a:solidFill>
                  <a:prstClr val="black"/>
                </a:solidFill>
                <a:latin typeface="Arial" panose="020B0604020202020204" pitchFamily="34" charset="0"/>
                <a:cs typeface="Arial" panose="020B0604020202020204" pitchFamily="34" charset="0"/>
              </a:rPr>
              <a:t> a </a:t>
            </a:r>
            <a:r>
              <a:rPr lang="en-US" sz="1600" dirty="0" err="1">
                <a:solidFill>
                  <a:prstClr val="black"/>
                </a:solidFill>
                <a:latin typeface="Arial" panose="020B0604020202020204" pitchFamily="34" charset="0"/>
                <a:cs typeface="Arial" panose="020B0604020202020204" pitchFamily="34" charset="0"/>
              </a:rPr>
              <a:t>intervalos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determinados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retardo</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cambio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efecto</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9762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Histéresis</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39998"/>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b="1" dirty="0" err="1">
                <a:solidFill>
                  <a:prstClr val="black"/>
                </a:solidFill>
                <a:latin typeface="Arial" panose="020B0604020202020204" pitchFamily="34" charset="0"/>
                <a:cs typeface="Arial" panose="020B0604020202020204" pitchFamily="34" charset="0"/>
              </a:rPr>
              <a:t>Ejemplo</a:t>
            </a: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objetivo</a:t>
            </a:r>
            <a:r>
              <a:rPr lang="en-US" sz="1600" dirty="0">
                <a:solidFill>
                  <a:prstClr val="black"/>
                </a:solidFill>
                <a:latin typeface="Arial" panose="020B0604020202020204" pitchFamily="34" charset="0"/>
                <a:cs typeface="Arial" panose="020B0604020202020204" pitchFamily="34" charset="0"/>
              </a:rPr>
              <a:t> que debe </a:t>
            </a:r>
            <a:r>
              <a:rPr lang="en-US" sz="1600" dirty="0" err="1">
                <a:solidFill>
                  <a:prstClr val="black"/>
                </a:solidFill>
                <a:latin typeface="Arial" panose="020B0604020202020204" pitchFamily="34" charset="0"/>
                <a:cs typeface="Arial" panose="020B0604020202020204" pitchFamily="34" charset="0"/>
              </a:rPr>
              <a:t>proporcionar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es de 30°C. Si el sensor de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reporta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ahora</a:t>
            </a:r>
            <a:r>
              <a:rPr lang="en-US" sz="1600" dirty="0">
                <a:solidFill>
                  <a:prstClr val="black"/>
                </a:solidFill>
                <a:latin typeface="Arial" panose="020B0604020202020204" pitchFamily="34" charset="0"/>
                <a:cs typeface="Arial" panose="020B0604020202020204" pitchFamily="34" charset="0"/>
              </a:rPr>
              <a:t> un </a:t>
            </a:r>
            <a:r>
              <a:rPr lang="en-US" sz="1600" dirty="0" err="1">
                <a:solidFill>
                  <a:prstClr val="black"/>
                </a:solidFill>
                <a:latin typeface="Arial" panose="020B0604020202020204" pitchFamily="34" charset="0"/>
                <a:cs typeface="Arial" panose="020B0604020202020204" pitchFamily="34" charset="0"/>
              </a:rPr>
              <a:t>subimpulso</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arrancaría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reporta</a:t>
            </a:r>
            <a:r>
              <a:rPr lang="en-US" sz="1600" dirty="0">
                <a:solidFill>
                  <a:prstClr val="black"/>
                </a:solidFill>
                <a:latin typeface="Arial" panose="020B0604020202020204" pitchFamily="34" charset="0"/>
                <a:cs typeface="Arial" panose="020B0604020202020204" pitchFamily="34" charset="0"/>
              </a:rPr>
              <a:t> un </a:t>
            </a:r>
            <a:r>
              <a:rPr lang="en-US" sz="1600" dirty="0" err="1">
                <a:solidFill>
                  <a:prstClr val="black"/>
                </a:solidFill>
                <a:latin typeface="Arial" panose="020B0604020202020204" pitchFamily="34" charset="0"/>
                <a:cs typeface="Arial" panose="020B0604020202020204" pitchFamily="34" charset="0"/>
              </a:rPr>
              <a:t>sobreimpulso</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apagaría</a:t>
            </a:r>
            <a:r>
              <a:rPr lang="en-US" sz="1600" dirty="0">
                <a:solidFill>
                  <a:prstClr val="black"/>
                </a:solidFill>
                <a:latin typeface="Arial" panose="020B0604020202020204" pitchFamily="34" charset="0"/>
                <a:cs typeface="Arial" panose="020B0604020202020204" pitchFamily="34" charset="0"/>
              </a:rPr>
              <a:t>.</a:t>
            </a:r>
          </a:p>
          <a:p>
            <a:pPr>
              <a:lnSpc>
                <a:spcPct val="150000"/>
              </a:lnSpc>
            </a:pPr>
            <a:r>
              <a:rPr lang="en-US" sz="1600" dirty="0">
                <a:solidFill>
                  <a:prstClr val="black"/>
                </a:solidFill>
                <a:latin typeface="Arial" panose="020B0604020202020204" pitchFamily="34" charset="0"/>
                <a:cs typeface="Arial" panose="020B0604020202020204" pitchFamily="34" charset="0"/>
              </a:rPr>
              <a:t>Para </a:t>
            </a:r>
            <a:r>
              <a:rPr lang="en-US" sz="1600" dirty="0" err="1">
                <a:solidFill>
                  <a:prstClr val="black"/>
                </a:solidFill>
                <a:latin typeface="Arial" panose="020B0604020202020204" pitchFamily="34" charset="0"/>
                <a:cs typeface="Arial" panose="020B0604020202020204" pitchFamily="34" charset="0"/>
              </a:rPr>
              <a:t>evitar</a:t>
            </a:r>
            <a:r>
              <a:rPr lang="en-US" sz="1600" dirty="0">
                <a:solidFill>
                  <a:prstClr val="black"/>
                </a:solidFill>
                <a:latin typeface="Arial" panose="020B0604020202020204" pitchFamily="34" charset="0"/>
                <a:cs typeface="Arial" panose="020B0604020202020204" pitchFamily="34" charset="0"/>
              </a:rPr>
              <a:t> que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encienda</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apague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constantemente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rango</a:t>
            </a:r>
            <a:r>
              <a:rPr lang="en-US" sz="1600" dirty="0">
                <a:solidFill>
                  <a:prstClr val="black"/>
                </a:solidFill>
                <a:latin typeface="Arial" panose="020B0604020202020204" pitchFamily="34" charset="0"/>
                <a:cs typeface="Arial" panose="020B0604020202020204" pitchFamily="34" charset="0"/>
              </a:rPr>
              <a:t> de 30°C, se define una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que </a:t>
            </a:r>
            <a:r>
              <a:rPr lang="en-US" sz="1600" dirty="0" err="1">
                <a:solidFill>
                  <a:prstClr val="black"/>
                </a:solidFill>
                <a:latin typeface="Arial" panose="020B0604020202020204" pitchFamily="34" charset="0"/>
                <a:cs typeface="Arial" panose="020B0604020202020204" pitchFamily="34" charset="0"/>
              </a:rPr>
              <a:t>determina</a:t>
            </a:r>
            <a:r>
              <a:rPr lang="en-US" sz="1600" dirty="0">
                <a:solidFill>
                  <a:prstClr val="black"/>
                </a:solidFill>
                <a:latin typeface="Arial" panose="020B0604020202020204" pitchFamily="34" charset="0"/>
                <a:cs typeface="Arial" panose="020B0604020202020204" pitchFamily="34" charset="0"/>
              </a:rPr>
              <a:t> el punto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el que se </a:t>
            </a:r>
            <a:r>
              <a:rPr lang="en-US" sz="1600" dirty="0" err="1">
                <a:solidFill>
                  <a:prstClr val="black"/>
                </a:solidFill>
                <a:latin typeface="Arial" panose="020B0604020202020204" pitchFamily="34" charset="0"/>
                <a:cs typeface="Arial" panose="020B0604020202020204" pitchFamily="34" charset="0"/>
              </a:rPr>
              <a:t>enciende</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apaga</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desviación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20947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Histéresis</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39998"/>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b="1" dirty="0" err="1">
                <a:solidFill>
                  <a:prstClr val="black"/>
                </a:solidFill>
                <a:latin typeface="Arial" panose="020B0604020202020204" pitchFamily="34" charset="0"/>
                <a:cs typeface="Arial" panose="020B0604020202020204" pitchFamily="34" charset="0"/>
              </a:rPr>
              <a:t>Ejemplo</a:t>
            </a: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endParaRPr lang="en-US" sz="1600" b="1"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Si la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ajustada</a:t>
            </a:r>
            <a:r>
              <a:rPr lang="en-US" sz="1600" dirty="0">
                <a:solidFill>
                  <a:prstClr val="black"/>
                </a:solidFill>
                <a:latin typeface="Arial" panose="020B0604020202020204" pitchFamily="34" charset="0"/>
                <a:cs typeface="Arial" panose="020B0604020202020204" pitchFamily="34" charset="0"/>
              </a:rPr>
              <a:t> es, por </a:t>
            </a:r>
            <a:r>
              <a:rPr lang="en-US" sz="1600" dirty="0" err="1">
                <a:solidFill>
                  <a:prstClr val="black"/>
                </a:solidFill>
                <a:latin typeface="Arial" panose="020B0604020202020204" pitchFamily="34" charset="0"/>
                <a:cs typeface="Arial" panose="020B0604020202020204" pitchFamily="34" charset="0"/>
              </a:rPr>
              <a:t>ejemplo</a:t>
            </a:r>
            <a:r>
              <a:rPr lang="en-US" sz="1600" dirty="0">
                <a:solidFill>
                  <a:prstClr val="black"/>
                </a:solidFill>
                <a:latin typeface="Arial" panose="020B0604020202020204" pitchFamily="34" charset="0"/>
                <a:cs typeface="Arial" panose="020B0604020202020204" pitchFamily="34" charset="0"/>
              </a:rPr>
              <a:t>, 4 K y el </a:t>
            </a:r>
            <a:r>
              <a:rPr lang="en-US" sz="1600" dirty="0" err="1">
                <a:solidFill>
                  <a:prstClr val="black"/>
                </a:solidFill>
                <a:latin typeface="Arial" panose="020B0604020202020204" pitchFamily="34" charset="0"/>
                <a:cs typeface="Arial" panose="020B0604020202020204" pitchFamily="34" charset="0"/>
              </a:rPr>
              <a:t>objetivo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sigue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siendo</a:t>
            </a:r>
            <a:r>
              <a:rPr lang="en-US" sz="1600" dirty="0">
                <a:solidFill>
                  <a:prstClr val="black"/>
                </a:solidFill>
                <a:latin typeface="Arial" panose="020B0604020202020204" pitchFamily="34" charset="0"/>
                <a:cs typeface="Arial" panose="020B0604020202020204" pitchFamily="34" charset="0"/>
              </a:rPr>
              <a:t> de 30°C,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encenderá</a:t>
            </a:r>
            <a:r>
              <a:rPr lang="en-US" sz="1600" dirty="0">
                <a:solidFill>
                  <a:prstClr val="black"/>
                </a:solidFill>
                <a:latin typeface="Arial" panose="020B0604020202020204" pitchFamily="34" charset="0"/>
                <a:cs typeface="Arial" panose="020B0604020202020204" pitchFamily="34" charset="0"/>
              </a:rPr>
              <a:t> a una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 28°C y la </a:t>
            </a:r>
            <a:r>
              <a:rPr lang="en-US" sz="1600" dirty="0" err="1">
                <a:solidFill>
                  <a:prstClr val="black"/>
                </a:solidFill>
                <a:latin typeface="Arial" panose="020B0604020202020204" pitchFamily="34" charset="0"/>
                <a:cs typeface="Arial" panose="020B0604020202020204" pitchFamily="34" charset="0"/>
              </a:rPr>
              <a:t>sustituirá</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cuando</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alcancen</a:t>
            </a:r>
            <a:r>
              <a:rPr lang="en-US" sz="1600" dirty="0">
                <a:solidFill>
                  <a:prstClr val="black"/>
                </a:solidFill>
                <a:latin typeface="Arial" panose="020B0604020202020204" pitchFamily="34" charset="0"/>
                <a:cs typeface="Arial" panose="020B0604020202020204" pitchFamily="34" charset="0"/>
              </a:rPr>
              <a:t> los 32°C.</a:t>
            </a:r>
          </a:p>
          <a:p>
            <a:pPr>
              <a:lnSpc>
                <a:spcPct val="150000"/>
              </a:lnSpc>
            </a:pPr>
            <a:r>
              <a:rPr lang="en-US" sz="1600" dirty="0">
                <a:solidFill>
                  <a:prstClr val="black"/>
                </a:solidFill>
                <a:latin typeface="Arial" panose="020B0604020202020204" pitchFamily="34" charset="0"/>
                <a:cs typeface="Arial" panose="020B0604020202020204" pitchFamily="34" charset="0"/>
              </a:rPr>
              <a:t>La </a:t>
            </a:r>
            <a:r>
              <a:rPr lang="en-US" sz="1600" dirty="0" err="1">
                <a:solidFill>
                  <a:prstClr val="black"/>
                </a:solidFill>
                <a:latin typeface="Arial" panose="020B0604020202020204" pitchFamily="34" charset="0"/>
                <a:cs typeface="Arial" panose="020B0604020202020204" pitchFamily="34" charset="0"/>
              </a:rPr>
              <a:t>diferencia</a:t>
            </a:r>
            <a:r>
              <a:rPr lang="en-US" sz="1600" dirty="0">
                <a:solidFill>
                  <a:prstClr val="black"/>
                </a:solidFill>
                <a:latin typeface="Arial" panose="020B0604020202020204" pitchFamily="34" charset="0"/>
                <a:cs typeface="Arial" panose="020B0604020202020204" pitchFamily="34" charset="0"/>
              </a:rPr>
              <a:t> entre 32°C y 28°C </a:t>
            </a:r>
            <a:r>
              <a:rPr lang="en-US" sz="1600" dirty="0" err="1">
                <a:solidFill>
                  <a:prstClr val="black"/>
                </a:solidFill>
                <a:latin typeface="Arial" panose="020B0604020202020204" pitchFamily="34" charset="0"/>
                <a:cs typeface="Arial" panose="020B0604020202020204" pitchFamily="34" charset="0"/>
              </a:rPr>
              <a:t>sería</a:t>
            </a:r>
            <a:r>
              <a:rPr lang="en-US" sz="1600" dirty="0">
                <a:solidFill>
                  <a:prstClr val="black"/>
                </a:solidFill>
                <a:latin typeface="Arial" panose="020B0604020202020204" pitchFamily="34" charset="0"/>
                <a:cs typeface="Arial" panose="020B0604020202020204" pitchFamily="34" charset="0"/>
              </a:rPr>
              <a:t> de 4K</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este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caso</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trata</a:t>
            </a:r>
            <a:r>
              <a:rPr lang="en-US" sz="1600" dirty="0">
                <a:solidFill>
                  <a:prstClr val="black"/>
                </a:solidFill>
                <a:latin typeface="Arial" panose="020B0604020202020204" pitchFamily="34" charset="0"/>
                <a:cs typeface="Arial" panose="020B0604020202020204" pitchFamily="34" charset="0"/>
              </a:rPr>
              <a:t> de una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temperatura</a:t>
            </a:r>
            <a:r>
              <a:rPr lang="en-US" sz="1600" b="1"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4480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Histéresis</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2723823"/>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Alternativamente</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mayoría</a:t>
            </a:r>
            <a:r>
              <a:rPr lang="en-US" sz="1600" dirty="0">
                <a:solidFill>
                  <a:prstClr val="black"/>
                </a:solidFill>
                <a:latin typeface="Arial" panose="020B0604020202020204" pitchFamily="34" charset="0"/>
                <a:cs typeface="Arial" panose="020B0604020202020204" pitchFamily="34" charset="0"/>
              </a:rPr>
              <a:t> de las </a:t>
            </a:r>
            <a:r>
              <a:rPr lang="en-US" sz="1600" dirty="0" err="1">
                <a:solidFill>
                  <a:prstClr val="black"/>
                </a:solidFill>
                <a:latin typeface="Arial" panose="020B0604020202020204" pitchFamily="34" charset="0"/>
                <a:cs typeface="Arial" panose="020B0604020202020204" pitchFamily="34" charset="0"/>
              </a:rPr>
              <a:t>bombas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utilizan</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integral </a:t>
            </a:r>
            <a:r>
              <a:rPr lang="en-US" sz="1600" dirty="0" err="1">
                <a:solidFill>
                  <a:prstClr val="black"/>
                </a:solidFill>
                <a:latin typeface="Arial" panose="020B0604020202020204" pitchFamily="34" charset="0"/>
                <a:cs typeface="Arial" panose="020B0604020202020204" pitchFamily="34" charset="0"/>
              </a:rPr>
              <a:t>energética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como</a:t>
            </a:r>
            <a:r>
              <a:rPr lang="en-US" sz="1600" dirty="0">
                <a:solidFill>
                  <a:prstClr val="black"/>
                </a:solidFill>
                <a:latin typeface="Arial" panose="020B0604020202020204" pitchFamily="34" charset="0"/>
                <a:cs typeface="Arial" panose="020B0604020202020204" pitchFamily="34" charset="0"/>
              </a:rPr>
              <a:t> variable </a:t>
            </a:r>
            <a:r>
              <a:rPr lang="en-US" sz="1600" dirty="0" err="1">
                <a:solidFill>
                  <a:prstClr val="black"/>
                </a:solidFill>
                <a:latin typeface="Arial" panose="020B0604020202020204" pitchFamily="34" charset="0"/>
                <a:cs typeface="Arial" panose="020B0604020202020204" pitchFamily="34" charset="0"/>
              </a:rPr>
              <a:t>manipulada</a:t>
            </a:r>
            <a:r>
              <a:rPr lang="en-US" sz="1600" dirty="0">
                <a:solidFill>
                  <a:prstClr val="black"/>
                </a:solidFill>
                <a:latin typeface="Arial" panose="020B0604020202020204" pitchFamily="34" charset="0"/>
                <a:cs typeface="Arial" panose="020B0604020202020204" pitchFamily="34" charset="0"/>
              </a:rPr>
              <a:t>. El valor se da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minutos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grado</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Una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ajustada</a:t>
            </a:r>
            <a:r>
              <a:rPr lang="en-US" sz="1600" dirty="0">
                <a:solidFill>
                  <a:prstClr val="black"/>
                </a:solidFill>
                <a:latin typeface="Arial" panose="020B0604020202020204" pitchFamily="34" charset="0"/>
                <a:cs typeface="Arial" panose="020B0604020202020204" pitchFamily="34" charset="0"/>
              </a:rPr>
              <a:t> de p. </a:t>
            </a:r>
            <a:r>
              <a:rPr lang="en-US" sz="1600" dirty="0" err="1">
                <a:solidFill>
                  <a:prstClr val="black"/>
                </a:solidFill>
                <a:latin typeface="Arial" panose="020B0604020202020204" pitchFamily="34" charset="0"/>
                <a:cs typeface="Arial" panose="020B0604020202020204" pitchFamily="34" charset="0"/>
              </a:rPr>
              <a:t>ej</a:t>
            </a:r>
            <a:r>
              <a:rPr lang="en-US" sz="1600" dirty="0">
                <a:solidFill>
                  <a:prstClr val="black"/>
                </a:solidFill>
                <a:latin typeface="Arial" panose="020B0604020202020204" pitchFamily="34" charset="0"/>
                <a:cs typeface="Arial" panose="020B0604020202020204" pitchFamily="34" charset="0"/>
              </a:rPr>
              <a:t>. 80 </a:t>
            </a:r>
            <a:r>
              <a:rPr lang="en-US" sz="1600" dirty="0" err="1">
                <a:solidFill>
                  <a:prstClr val="black"/>
                </a:solidFill>
                <a:latin typeface="Arial" panose="020B0604020202020204" pitchFamily="34" charset="0"/>
                <a:cs typeface="Arial" panose="020B0604020202020204" pitchFamily="34" charset="0"/>
              </a:rPr>
              <a:t>grados</a:t>
            </a:r>
            <a:r>
              <a:rPr lang="en-US" sz="1600" dirty="0">
                <a:solidFill>
                  <a:prstClr val="black"/>
                </a:solidFill>
                <a:latin typeface="Arial" panose="020B0604020202020204" pitchFamily="34" charset="0"/>
                <a:cs typeface="Arial" panose="020B0604020202020204" pitchFamily="34" charset="0"/>
              </a:rPr>
              <a:t>/</a:t>
            </a:r>
            <a:r>
              <a:rPr lang="en-US" sz="1600" dirty="0" err="1">
                <a:solidFill>
                  <a:prstClr val="black"/>
                </a:solidFill>
                <a:latin typeface="Arial" panose="020B0604020202020204" pitchFamily="34" charset="0"/>
                <a:cs typeface="Arial" panose="020B0604020202020204" pitchFamily="34" charset="0"/>
              </a:rPr>
              <a:t>minuto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significa</a:t>
            </a:r>
            <a:r>
              <a:rPr lang="en-US" sz="1600" dirty="0">
                <a:solidFill>
                  <a:prstClr val="black"/>
                </a:solidFill>
                <a:latin typeface="Arial" panose="020B0604020202020204" pitchFamily="34" charset="0"/>
                <a:cs typeface="Arial" panose="020B0604020202020204" pitchFamily="34" charset="0"/>
              </a:rPr>
              <a:t> que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enciende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cuanto</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producto</a:t>
            </a:r>
            <a:r>
              <a:rPr lang="en-US" sz="1600" dirty="0">
                <a:solidFill>
                  <a:prstClr val="black"/>
                </a:solidFill>
                <a:latin typeface="Arial" panose="020B0604020202020204" pitchFamily="34" charset="0"/>
                <a:cs typeface="Arial" panose="020B0604020202020204" pitchFamily="34" charset="0"/>
              </a:rPr>
              <a:t> "80 min*K" </a:t>
            </a:r>
            <a:r>
              <a:rPr lang="en-US" sz="1600" dirty="0" err="1">
                <a:solidFill>
                  <a:prstClr val="black"/>
                </a:solidFill>
                <a:latin typeface="Arial" panose="020B0604020202020204" pitchFamily="34" charset="0"/>
                <a:cs typeface="Arial" panose="020B0604020202020204" pitchFamily="34" charset="0"/>
              </a:rPr>
              <a:t>cae</a:t>
            </a:r>
            <a:r>
              <a:rPr lang="en-US" sz="1600" dirty="0">
                <a:solidFill>
                  <a:prstClr val="black"/>
                </a:solidFill>
                <a:latin typeface="Arial" panose="020B0604020202020204" pitchFamily="34" charset="0"/>
                <a:cs typeface="Arial" panose="020B0604020202020204" pitchFamily="34" charset="0"/>
              </a:rPr>
              <a:t> por </a:t>
            </a:r>
            <a:r>
              <a:rPr lang="en-US" sz="1600" dirty="0" err="1">
                <a:solidFill>
                  <a:prstClr val="black"/>
                </a:solidFill>
                <a:latin typeface="Arial" panose="020B0604020202020204" pitchFamily="34" charset="0"/>
                <a:cs typeface="Arial" panose="020B0604020202020204" pitchFamily="34" charset="0"/>
              </a:rPr>
              <a:t>debajo</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objetivo</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6627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Histéresis</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568" y="1556792"/>
            <a:ext cx="8003232" cy="4524315"/>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Ejemplo</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Si la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es de 80 </a:t>
            </a:r>
            <a:r>
              <a:rPr lang="en-US" sz="1600" dirty="0" err="1">
                <a:solidFill>
                  <a:prstClr val="black"/>
                </a:solidFill>
                <a:latin typeface="Arial" panose="020B0604020202020204" pitchFamily="34" charset="0"/>
                <a:cs typeface="Arial" panose="020B0604020202020204" pitchFamily="34" charset="0"/>
              </a:rPr>
              <a:t>grados</a:t>
            </a:r>
            <a:r>
              <a:rPr lang="en-US" sz="1600" dirty="0">
                <a:solidFill>
                  <a:prstClr val="black"/>
                </a:solidFill>
                <a:latin typeface="Arial" panose="020B0604020202020204" pitchFamily="34" charset="0"/>
                <a:cs typeface="Arial" panose="020B0604020202020204" pitchFamily="34" charset="0"/>
              </a:rPr>
              <a:t>/</a:t>
            </a:r>
            <a:r>
              <a:rPr lang="en-US" sz="1600" dirty="0" err="1">
                <a:solidFill>
                  <a:prstClr val="black"/>
                </a:solidFill>
                <a:latin typeface="Arial" panose="020B0604020202020204" pitchFamily="34" charset="0"/>
                <a:cs typeface="Arial" panose="020B0604020202020204" pitchFamily="34" charset="0"/>
              </a:rPr>
              <a:t>minuto</a:t>
            </a:r>
            <a:r>
              <a:rPr lang="en-US" sz="1600" dirty="0">
                <a:solidFill>
                  <a:prstClr val="black"/>
                </a:solidFill>
                <a:latin typeface="Arial" panose="020B0604020202020204" pitchFamily="34" charset="0"/>
                <a:cs typeface="Arial" panose="020B0604020202020204" pitchFamily="34" charset="0"/>
              </a:rPr>
              <a:t> y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objetivo</a:t>
            </a:r>
            <a:r>
              <a:rPr lang="en-US" sz="1600" dirty="0">
                <a:solidFill>
                  <a:prstClr val="black"/>
                </a:solidFill>
                <a:latin typeface="Arial" panose="020B0604020202020204" pitchFamily="34" charset="0"/>
                <a:cs typeface="Arial" panose="020B0604020202020204" pitchFamily="34" charset="0"/>
              </a:rPr>
              <a:t> es de 30°C,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enciende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- 80 </a:t>
            </a:r>
            <a:r>
              <a:rPr lang="en-US" sz="1600" dirty="0" err="1">
                <a:solidFill>
                  <a:prstClr val="black"/>
                </a:solidFill>
                <a:latin typeface="Arial" panose="020B0604020202020204" pitchFamily="34" charset="0"/>
                <a:cs typeface="Arial" panose="020B0604020202020204" pitchFamily="34" charset="0"/>
              </a:rPr>
              <a:t>minutos</a:t>
            </a:r>
            <a:r>
              <a:rPr lang="en-US" sz="1600" dirty="0">
                <a:solidFill>
                  <a:prstClr val="black"/>
                </a:solidFill>
                <a:latin typeface="Arial" panose="020B0604020202020204" pitchFamily="34" charset="0"/>
                <a:cs typeface="Arial" panose="020B0604020202020204" pitchFamily="34" charset="0"/>
              </a:rPr>
              <a:t> a 29°C --&gt; 30°C - 29°C = 1K // 1K *80 min = 80 min * K</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- 40 </a:t>
            </a:r>
            <a:r>
              <a:rPr lang="en-US" sz="1600" dirty="0" err="1">
                <a:solidFill>
                  <a:prstClr val="black"/>
                </a:solidFill>
                <a:latin typeface="Arial" panose="020B0604020202020204" pitchFamily="34" charset="0"/>
                <a:cs typeface="Arial" panose="020B0604020202020204" pitchFamily="34" charset="0"/>
              </a:rPr>
              <a:t>minutos</a:t>
            </a:r>
            <a:r>
              <a:rPr lang="en-US" sz="1600" dirty="0">
                <a:solidFill>
                  <a:prstClr val="black"/>
                </a:solidFill>
                <a:latin typeface="Arial" panose="020B0604020202020204" pitchFamily="34" charset="0"/>
                <a:cs typeface="Arial" panose="020B0604020202020204" pitchFamily="34" charset="0"/>
              </a:rPr>
              <a:t> a 28°C --&gt; 30°C - 28°C = 2K // 2K * 40 min = 80 min * K</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- 10 </a:t>
            </a:r>
            <a:r>
              <a:rPr lang="en-US" sz="1600" dirty="0" err="1">
                <a:solidFill>
                  <a:prstClr val="black"/>
                </a:solidFill>
                <a:latin typeface="Arial" panose="020B0604020202020204" pitchFamily="34" charset="0"/>
                <a:cs typeface="Arial" panose="020B0604020202020204" pitchFamily="34" charset="0"/>
              </a:rPr>
              <a:t>minutos</a:t>
            </a:r>
            <a:r>
              <a:rPr lang="en-US" sz="1600" dirty="0">
                <a:solidFill>
                  <a:prstClr val="black"/>
                </a:solidFill>
                <a:latin typeface="Arial" panose="020B0604020202020204" pitchFamily="34" charset="0"/>
                <a:cs typeface="Arial" panose="020B0604020202020204" pitchFamily="34" charset="0"/>
              </a:rPr>
              <a:t> a 22°C --&gt; 30°C - 22°C = 8K // 8K * 10 min = 80 min * K</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558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Histéresis</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11560" y="1412776"/>
            <a:ext cx="8003232" cy="5217326"/>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Los </a:t>
            </a:r>
            <a:r>
              <a:rPr lang="en-US" sz="1600" dirty="0" err="1">
                <a:solidFill>
                  <a:prstClr val="black"/>
                </a:solidFill>
                <a:latin typeface="Arial" panose="020B0604020202020204" pitchFamily="34" charset="0"/>
                <a:cs typeface="Arial" panose="020B0604020202020204" pitchFamily="34" charset="0"/>
              </a:rPr>
              <a:t>diferentes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ajustes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dan </a:t>
            </a:r>
            <a:r>
              <a:rPr lang="en-US" sz="1600" dirty="0" err="1">
                <a:solidFill>
                  <a:prstClr val="black"/>
                </a:solidFill>
                <a:latin typeface="Arial" panose="020B0604020202020204" pitchFamily="34" charset="0"/>
                <a:cs typeface="Arial" panose="020B0604020202020204" pitchFamily="34" charset="0"/>
              </a:rPr>
              <a:t>como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resultado</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Pequeña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ventaja</a:t>
            </a:r>
            <a:r>
              <a:rPr lang="en-US" sz="1600" dirty="0">
                <a:solidFill>
                  <a:prstClr val="black"/>
                </a:solidFill>
                <a:latin typeface="Arial" panose="020B0604020202020204" pitchFamily="34" charset="0"/>
                <a:cs typeface="Arial" panose="020B0604020202020204" pitchFamily="34" charset="0"/>
              </a:rPr>
              <a:t> es un control </a:t>
            </a:r>
            <a:r>
              <a:rPr lang="en-US" sz="1600" dirty="0" err="1">
                <a:solidFill>
                  <a:prstClr val="black"/>
                </a:solidFill>
                <a:latin typeface="Arial" panose="020B0604020202020204" pitchFamily="34" charset="0"/>
                <a:cs typeface="Arial" panose="020B0604020202020204" pitchFamily="34" charset="0"/>
              </a:rPr>
              <a:t>preciso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Desventaja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conexión</a:t>
            </a:r>
            <a:r>
              <a:rPr lang="en-US" sz="1600" dirty="0">
                <a:solidFill>
                  <a:prstClr val="black"/>
                </a:solidFill>
                <a:latin typeface="Arial" panose="020B0604020202020204" pitchFamily="34" charset="0"/>
                <a:cs typeface="Arial" panose="020B0604020202020204" pitchFamily="34" charset="0"/>
              </a:rPr>
              <a:t>/</a:t>
            </a:r>
            <a:r>
              <a:rPr lang="en-US" sz="1600" dirty="0" err="1">
                <a:solidFill>
                  <a:prstClr val="black"/>
                </a:solidFill>
                <a:latin typeface="Arial" panose="020B0604020202020204" pitchFamily="34" charset="0"/>
                <a:cs typeface="Arial" panose="020B0604020202020204" pitchFamily="34" charset="0"/>
              </a:rPr>
              <a:t>desconexión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frecuente</a:t>
            </a:r>
            <a:r>
              <a:rPr lang="en-US" sz="1600" dirty="0">
                <a:solidFill>
                  <a:prstClr val="black"/>
                </a:solidFill>
                <a:latin typeface="Arial" panose="020B0604020202020204" pitchFamily="34" charset="0"/>
                <a:cs typeface="Arial" panose="020B0604020202020204" pitchFamily="34" charset="0"/>
              </a:rPr>
              <a:t>.</a:t>
            </a:r>
          </a:p>
          <a:p>
            <a:pPr marL="285750" indent="-285750">
              <a:lnSpc>
                <a:spcPct val="150000"/>
              </a:lnSpc>
              <a:buFont typeface="Arial" panose="020B0604020202020204" pitchFamily="34" charset="0"/>
              <a:buChar char="•"/>
            </a:pPr>
            <a:endParaRPr lang="en-US" sz="1600" dirty="0">
              <a:solidFill>
                <a:prstClr val="black"/>
              </a:solidFill>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grande</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ventaja</a:t>
            </a:r>
            <a:r>
              <a:rPr lang="en-US" sz="1600" dirty="0">
                <a:solidFill>
                  <a:prstClr val="black"/>
                </a:solidFill>
                <a:latin typeface="Arial" panose="020B0604020202020204" pitchFamily="34" charset="0"/>
                <a:cs typeface="Arial" panose="020B0604020202020204" pitchFamily="34" charset="0"/>
              </a:rPr>
              <a:t> es que el </a:t>
            </a:r>
            <a:r>
              <a:rPr lang="en-US" sz="1600" dirty="0" err="1">
                <a:solidFill>
                  <a:prstClr val="black"/>
                </a:solidFill>
                <a:latin typeface="Arial" panose="020B0604020202020204" pitchFamily="34" charset="0"/>
                <a:cs typeface="Arial" panose="020B0604020202020204" pitchFamily="34" charset="0"/>
              </a:rPr>
              <a:t>encendido</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apagado</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poco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frecuente</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desventaja</a:t>
            </a:r>
            <a:r>
              <a:rPr lang="en-US" sz="1600" dirty="0">
                <a:solidFill>
                  <a:prstClr val="black"/>
                </a:solidFill>
                <a:latin typeface="Arial" panose="020B0604020202020204" pitchFamily="34" charset="0"/>
                <a:cs typeface="Arial" panose="020B0604020202020204" pitchFamily="34" charset="0"/>
              </a:rPr>
              <a:t> es un control </a:t>
            </a:r>
            <a:r>
              <a:rPr lang="en-US" sz="1600" dirty="0" err="1">
                <a:solidFill>
                  <a:prstClr val="black"/>
                </a:solidFill>
                <a:latin typeface="Arial" panose="020B0604020202020204" pitchFamily="34" charset="0"/>
                <a:cs typeface="Arial" panose="020B0604020202020204" pitchFamily="34" charset="0"/>
              </a:rPr>
              <a:t>impreciso</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Esto</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aplica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particular a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Por un </a:t>
            </a:r>
            <a:r>
              <a:rPr lang="en-US" sz="1600" dirty="0" err="1">
                <a:solidFill>
                  <a:prstClr val="black"/>
                </a:solidFill>
                <a:latin typeface="Arial" panose="020B0604020202020204" pitchFamily="34" charset="0"/>
                <a:cs typeface="Arial" panose="020B0604020202020204" pitchFamily="34" charset="0"/>
              </a:rPr>
              <a:t>lado</a:t>
            </a:r>
            <a:r>
              <a:rPr lang="en-US" sz="1600" dirty="0">
                <a:solidFill>
                  <a:prstClr val="black"/>
                </a:solidFill>
                <a:latin typeface="Arial" panose="020B0604020202020204" pitchFamily="34" charset="0"/>
                <a:cs typeface="Arial" panose="020B0604020202020204" pitchFamily="34" charset="0"/>
              </a:rPr>
              <a:t>, un control </a:t>
            </a:r>
            <a:r>
              <a:rPr lang="en-US" sz="1600" dirty="0" err="1">
                <a:solidFill>
                  <a:prstClr val="black"/>
                </a:solidFill>
                <a:latin typeface="Arial" panose="020B0604020202020204" pitchFamily="34" charset="0"/>
                <a:cs typeface="Arial" panose="020B0604020202020204" pitchFamily="34" charset="0"/>
              </a:rPr>
              <a:t>preciso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significa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desviaciones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hacia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arriba</a:t>
            </a:r>
            <a:r>
              <a:rPr lang="en-US" sz="1600" dirty="0">
                <a:solidFill>
                  <a:prstClr val="black"/>
                </a:solidFill>
                <a:latin typeface="Arial" panose="020B0604020202020204" pitchFamily="34" charset="0"/>
                <a:cs typeface="Arial" panose="020B0604020202020204" pitchFamily="34" charset="0"/>
              </a:rPr>
              <a:t>; por </a:t>
            </a:r>
            <a:r>
              <a:rPr lang="en-US" sz="1600" dirty="0" err="1">
                <a:solidFill>
                  <a:prstClr val="black"/>
                </a:solidFill>
                <a:latin typeface="Arial" panose="020B0604020202020204" pitchFamily="34" charset="0"/>
                <a:cs typeface="Arial" panose="020B0604020202020204" pitchFamily="34" charset="0"/>
              </a:rPr>
              <a:t>otro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lado</a:t>
            </a:r>
            <a:r>
              <a:rPr lang="en-US" sz="1600" dirty="0">
                <a:solidFill>
                  <a:prstClr val="black"/>
                </a:solidFill>
                <a:latin typeface="Arial" panose="020B0604020202020204" pitchFamily="34" charset="0"/>
                <a:cs typeface="Arial" panose="020B0604020202020204" pitchFamily="34" charset="0"/>
              </a:rPr>
              <a:t>, debe </a:t>
            </a:r>
            <a:r>
              <a:rPr lang="en-US" sz="1600" dirty="0" err="1">
                <a:solidFill>
                  <a:prstClr val="black"/>
                </a:solidFill>
                <a:latin typeface="Arial" panose="020B0604020202020204" pitchFamily="34" charset="0"/>
                <a:cs typeface="Arial" panose="020B0604020202020204" pitchFamily="34" charset="0"/>
              </a:rPr>
              <a:t>evitarse</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fichaje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frecuente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ya</a:t>
            </a:r>
            <a:r>
              <a:rPr lang="en-US" sz="1600" dirty="0">
                <a:solidFill>
                  <a:prstClr val="black"/>
                </a:solidFill>
                <a:latin typeface="Arial" panose="020B0604020202020204" pitchFamily="34" charset="0"/>
                <a:cs typeface="Arial" panose="020B0604020202020204" pitchFamily="34" charset="0"/>
              </a:rPr>
              <a:t> que son </a:t>
            </a:r>
            <a:r>
              <a:rPr lang="en-US" sz="1600" dirty="0" err="1">
                <a:solidFill>
                  <a:prstClr val="black"/>
                </a:solidFill>
                <a:latin typeface="Arial" panose="020B0604020202020204" pitchFamily="34" charset="0"/>
                <a:cs typeface="Arial" panose="020B0604020202020204" pitchFamily="34" charset="0"/>
              </a:rPr>
              <a:t>ineficaces</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suponen</a:t>
            </a:r>
            <a:r>
              <a:rPr lang="en-US" sz="1600" dirty="0">
                <a:solidFill>
                  <a:prstClr val="black"/>
                </a:solidFill>
                <a:latin typeface="Arial" panose="020B0604020202020204" pitchFamily="34" charset="0"/>
                <a:cs typeface="Arial" panose="020B0604020202020204" pitchFamily="34" charset="0"/>
              </a:rPr>
              <a:t> una </a:t>
            </a:r>
            <a:r>
              <a:rPr lang="en-US" sz="1600" dirty="0" err="1">
                <a:solidFill>
                  <a:prstClr val="black"/>
                </a:solidFill>
                <a:latin typeface="Arial" panose="020B0604020202020204" pitchFamily="34" charset="0"/>
                <a:cs typeface="Arial" panose="020B0604020202020204" pitchFamily="34" charset="0"/>
              </a:rPr>
              <a:t>pesada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carga</a:t>
            </a:r>
            <a:r>
              <a:rPr lang="en-US" sz="1600" dirty="0">
                <a:solidFill>
                  <a:prstClr val="black"/>
                </a:solidFill>
                <a:latin typeface="Arial" panose="020B0604020202020204" pitchFamily="34" charset="0"/>
                <a:cs typeface="Arial" panose="020B0604020202020204" pitchFamily="34" charset="0"/>
              </a:rPr>
              <a:t> para el </a:t>
            </a:r>
            <a:r>
              <a:rPr lang="en-US" sz="1600" dirty="0" err="1">
                <a:solidFill>
                  <a:prstClr val="black"/>
                </a:solidFill>
                <a:latin typeface="Arial" panose="020B0604020202020204" pitchFamily="34" charset="0"/>
                <a:cs typeface="Arial" panose="020B0604020202020204" pitchFamily="34" charset="0"/>
              </a:rPr>
              <a:t>compresor</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0701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50000"/>
              </a:lnSpc>
            </a:pPr>
            <a:r>
              <a:rPr lang="en-US" dirty="0" err="1">
                <a:latin typeface="Arial" panose="020B0604020202020204" pitchFamily="34" charset="0"/>
                <a:cs typeface="Arial" panose="020B0604020202020204" pitchFamily="34" charset="0"/>
              </a:rPr>
              <a:t>Histéresis</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4478662"/>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Por lo tanto, no se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determinar</a:t>
            </a:r>
            <a:r>
              <a:rPr lang="en-US" sz="1600" dirty="0">
                <a:solidFill>
                  <a:prstClr val="black"/>
                </a:solidFill>
                <a:latin typeface="Arial" panose="020B0604020202020204" pitchFamily="34" charset="0"/>
                <a:cs typeface="Arial" panose="020B0604020202020204" pitchFamily="34" charset="0"/>
              </a:rPr>
              <a:t> una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óptima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todos</a:t>
            </a:r>
            <a:r>
              <a:rPr lang="en-US" sz="1600" dirty="0">
                <a:solidFill>
                  <a:prstClr val="black"/>
                </a:solidFill>
                <a:latin typeface="Arial" panose="020B0604020202020204" pitchFamily="34" charset="0"/>
                <a:cs typeface="Arial" panose="020B0604020202020204" pitchFamily="34" charset="0"/>
              </a:rPr>
              <a:t> los </a:t>
            </a:r>
            <a:r>
              <a:rPr lang="en-US" sz="1600" dirty="0" err="1">
                <a:solidFill>
                  <a:prstClr val="black"/>
                </a:solidFill>
                <a:latin typeface="Arial" panose="020B0604020202020204" pitchFamily="34" charset="0"/>
                <a:cs typeface="Arial" panose="020B0604020202020204" pitchFamily="34" charset="0"/>
              </a:rPr>
              <a:t>casos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particular, se debe </a:t>
            </a:r>
            <a:r>
              <a:rPr lang="en-US" sz="1600" dirty="0" err="1">
                <a:solidFill>
                  <a:prstClr val="black"/>
                </a:solidFill>
                <a:latin typeface="Arial" panose="020B0604020202020204" pitchFamily="34" charset="0"/>
                <a:cs typeface="Arial" panose="020B0604020202020204" pitchFamily="34" charset="0"/>
              </a:rPr>
              <a:t>tener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cuenta</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tamaño</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acumulador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intermedio</a:t>
            </a:r>
            <a:r>
              <a:rPr lang="en-US" sz="1600" dirty="0">
                <a:solidFill>
                  <a:prstClr val="black"/>
                </a:solidFill>
                <a:latin typeface="Arial" panose="020B0604020202020204" pitchFamily="34" charset="0"/>
                <a:cs typeface="Arial" panose="020B0604020202020204" pitchFamily="34" charset="0"/>
              </a:rPr>
              <a:t>, que es </a:t>
            </a:r>
            <a:r>
              <a:rPr lang="en-US" sz="1600" dirty="0" err="1">
                <a:solidFill>
                  <a:prstClr val="black"/>
                </a:solidFill>
                <a:latin typeface="Arial" panose="020B0604020202020204" pitchFamily="34" charset="0"/>
                <a:cs typeface="Arial" panose="020B0604020202020204" pitchFamily="34" charset="0"/>
              </a:rPr>
              <a:t>capaz</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amortiguar</a:t>
            </a:r>
            <a:r>
              <a:rPr lang="en-US" sz="1600" dirty="0">
                <a:solidFill>
                  <a:prstClr val="black"/>
                </a:solidFill>
                <a:latin typeface="Arial" panose="020B0604020202020204" pitchFamily="34" charset="0"/>
                <a:cs typeface="Arial" panose="020B0604020202020204" pitchFamily="34" charset="0"/>
              </a:rPr>
              <a:t> las </a:t>
            </a:r>
            <a:r>
              <a:rPr lang="en-US" sz="1600" dirty="0" err="1">
                <a:solidFill>
                  <a:prstClr val="black"/>
                </a:solidFill>
                <a:latin typeface="Arial" panose="020B0604020202020204" pitchFamily="34" charset="0"/>
                <a:cs typeface="Arial" panose="020B0604020202020204" pitchFamily="34" charset="0"/>
              </a:rPr>
              <a:t>demandas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sistema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El </a:t>
            </a:r>
            <a:r>
              <a:rPr lang="en-US" sz="1600" dirty="0" err="1">
                <a:solidFill>
                  <a:prstClr val="black"/>
                </a:solidFill>
                <a:latin typeface="Arial" panose="020B0604020202020204" pitchFamily="34" charset="0"/>
                <a:cs typeface="Arial" panose="020B0604020202020204" pitchFamily="34" charset="0"/>
              </a:rPr>
              <a:t>tamaño</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potencia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relación</a:t>
            </a:r>
            <a:r>
              <a:rPr lang="en-US" sz="1600" dirty="0">
                <a:solidFill>
                  <a:prstClr val="black"/>
                </a:solidFill>
                <a:latin typeface="Arial" panose="020B0604020202020204" pitchFamily="34" charset="0"/>
                <a:cs typeface="Arial" panose="020B0604020202020204" pitchFamily="34" charset="0"/>
              </a:rPr>
              <a:t> con las </a:t>
            </a:r>
            <a:r>
              <a:rPr lang="en-US" sz="1600" dirty="0" err="1">
                <a:solidFill>
                  <a:prstClr val="black"/>
                </a:solidFill>
                <a:latin typeface="Arial" panose="020B0604020202020204" pitchFamily="34" charset="0"/>
                <a:cs typeface="Arial" panose="020B0604020202020204" pitchFamily="34" charset="0"/>
              </a:rPr>
              <a:t>necesidades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carga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edificio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también</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importante</a:t>
            </a:r>
            <a:r>
              <a:rPr lang="en-US" sz="1600" dirty="0">
                <a:solidFill>
                  <a:prstClr val="black"/>
                </a:solidFill>
                <a:latin typeface="Arial" panose="020B0604020202020204" pitchFamily="34" charset="0"/>
                <a:cs typeface="Arial" panose="020B0604020202020204" pitchFamily="34" charset="0"/>
              </a:rPr>
              <a:t>. Si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grande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tiene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ciclos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más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frecuentes</a:t>
            </a:r>
            <a:r>
              <a:rPr lang="en-US" sz="1600" dirty="0">
                <a:solidFill>
                  <a:prstClr val="black"/>
                </a:solidFill>
                <a:latin typeface="Arial" panose="020B0604020202020204" pitchFamily="34" charset="0"/>
                <a:cs typeface="Arial" panose="020B0604020202020204" pitchFamily="34" charset="0"/>
              </a:rPr>
              <a:t> y una </a:t>
            </a:r>
            <a:r>
              <a:rPr lang="en-US" sz="1600" dirty="0" err="1">
                <a:solidFill>
                  <a:prstClr val="black"/>
                </a:solidFill>
                <a:latin typeface="Arial" panose="020B0604020202020204" pitchFamily="34" charset="0"/>
                <a:cs typeface="Arial" panose="020B0604020202020204" pitchFamily="34" charset="0"/>
              </a:rPr>
              <a:t>histéresis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más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grande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contrarrestar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esto</a:t>
            </a:r>
            <a:r>
              <a:rPr lang="en-US" sz="1600" dirty="0">
                <a:solidFill>
                  <a:prstClr val="black"/>
                </a:solidFill>
                <a:latin typeface="Arial" panose="020B0604020202020204" pitchFamily="34" charset="0"/>
                <a:cs typeface="Arial" panose="020B0604020202020204" pitchFamily="34" charset="0"/>
              </a:rPr>
              <a:t>.</a:t>
            </a:r>
          </a:p>
          <a:p>
            <a:pPr>
              <a:lnSpc>
                <a:spcPct val="150000"/>
              </a:lnSpc>
            </a:pPr>
            <a:r>
              <a:rPr lang="en-US" sz="1600" dirty="0">
                <a:solidFill>
                  <a:prstClr val="black"/>
                </a:solidFill>
                <a:latin typeface="Arial" panose="020B0604020202020204" pitchFamily="34" charset="0"/>
                <a:cs typeface="Arial" panose="020B0604020202020204" pitchFamily="34" charset="0"/>
              </a:rPr>
              <a:t>Por lo tanto, el </a:t>
            </a:r>
            <a:r>
              <a:rPr lang="en-US" sz="1600" dirty="0" err="1">
                <a:solidFill>
                  <a:prstClr val="black"/>
                </a:solidFill>
                <a:latin typeface="Arial" panose="020B0604020202020204" pitchFamily="34" charset="0"/>
                <a:cs typeface="Arial" panose="020B0604020202020204" pitchFamily="34" charset="0"/>
              </a:rPr>
              <a:t>ajuste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adecuado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está</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sujeto</a:t>
            </a:r>
            <a:r>
              <a:rPr lang="en-US" sz="1600" dirty="0">
                <a:solidFill>
                  <a:prstClr val="black"/>
                </a:solidFill>
                <a:latin typeface="Arial" panose="020B0604020202020204" pitchFamily="34" charset="0"/>
                <a:cs typeface="Arial" panose="020B0604020202020204" pitchFamily="34" charset="0"/>
              </a:rPr>
              <a:t> a un </a:t>
            </a:r>
            <a:r>
              <a:rPr lang="en-US" sz="1600" dirty="0" err="1">
                <a:solidFill>
                  <a:prstClr val="black"/>
                </a:solidFill>
                <a:latin typeface="Arial" panose="020B0604020202020204" pitchFamily="34" charset="0"/>
                <a:cs typeface="Arial" panose="020B0604020202020204" pitchFamily="34" charset="0"/>
              </a:rPr>
              <a:t>ajuste</a:t>
            </a:r>
            <a:r>
              <a:rPr lang="en-US" sz="1600" dirty="0">
                <a:solidFill>
                  <a:prstClr val="black"/>
                </a:solidFill>
                <a:latin typeface="Arial" panose="020B0604020202020204" pitchFamily="34" charset="0"/>
                <a:cs typeface="Arial" panose="020B0604020202020204" pitchFamily="34" charset="0"/>
              </a:rPr>
              <a:t> continuo, similar al de la </a:t>
            </a:r>
            <a:r>
              <a:rPr lang="en-US" sz="1600" dirty="0" err="1">
                <a:solidFill>
                  <a:prstClr val="black"/>
                </a:solidFill>
                <a:latin typeface="Arial" panose="020B0604020202020204" pitchFamily="34" charset="0"/>
                <a:cs typeface="Arial" panose="020B0604020202020204" pitchFamily="34" charset="0"/>
              </a:rPr>
              <a:t>curva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0372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9592" y="1727811"/>
            <a:ext cx="7416824" cy="3402378"/>
          </a:xfrm>
        </p:spPr>
        <p:txBody>
          <a:bodyPr>
            <a:noAutofit/>
          </a:bodyPr>
          <a:lstStyle/>
          <a:p>
            <a:pPr marL="0" indent="0">
              <a:lnSpc>
                <a:spcPct val="150000"/>
              </a:lnSpc>
              <a:spcAft>
                <a:spcPts val="450"/>
              </a:spcAft>
              <a:buNone/>
            </a:pPr>
            <a:r>
              <a:rPr lang="en-US" sz="1600" dirty="0">
                <a:latin typeface="Arial" panose="020B0604020202020204" pitchFamily="34" charset="0"/>
                <a:cs typeface="Arial" panose="020B0604020202020204" pitchFamily="34" charset="0"/>
              </a:rPr>
              <a:t>Mantenimiento de la bomba de calor</a:t>
            </a:r>
          </a:p>
          <a:p>
            <a:pPr marL="0" indent="0">
              <a:lnSpc>
                <a:spcPct val="150000"/>
              </a:lnSpc>
              <a:spcAft>
                <a:spcPts val="45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Además del mantenimiento que consiste en mantener el funcionamiento del sistema, un componente central del mantenimiento de la bomba de calor es la optimización del funcionamiento para garantizar un funcionamiento eficiente y respetuoso con el medio ambiente. Operar eficientemente para el cliente final siempre de forma económica, logrando un buen factor de rendimiento anual y evitando así costes eléctricos innecesariamente altos.</a:t>
            </a:r>
          </a:p>
          <a:p>
            <a:pPr marL="0" indent="0">
              <a:lnSpc>
                <a:spcPct val="150000"/>
              </a:lnSpc>
              <a:spcAft>
                <a:spcPts val="450"/>
              </a:spcAft>
              <a:buNone/>
            </a:pPr>
            <a:endParaRPr lang="en-US" sz="12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a:solidFill>
                  <a:prstClr val="black">
                    <a:tint val="75000"/>
                  </a:prstClr>
                </a:solidFill>
                <a:latin typeface="Calibri"/>
              </a:rPr>
              <a:pPr/>
              <a:t>4</a:t>
            </a:fld>
            <a:endParaRPr lang="de-DE">
              <a:solidFill>
                <a:prstClr val="black">
                  <a:tint val="75000"/>
                </a:prstClr>
              </a:solidFill>
              <a:latin typeface="Calibri"/>
            </a:endParaRPr>
          </a:p>
        </p:txBody>
      </p:sp>
      <p:sp>
        <p:nvSpPr>
          <p:cNvPr id="4" name="Titel 3"/>
          <p:cNvSpPr>
            <a:spLocks noGrp="1"/>
          </p:cNvSpPr>
          <p:nvPr>
            <p:ph type="title"/>
          </p:nvPr>
        </p:nvSpPr>
        <p:spPr/>
        <p:txBody>
          <a:bodyPr>
            <a:normAutofit/>
          </a:bodyPr>
          <a:lstStyle/>
          <a:p>
            <a:pPr>
              <a:lnSpc>
                <a:spcPct val="150000"/>
              </a:lnSpc>
              <a:spcAft>
                <a:spcPts val="450"/>
              </a:spcAft>
            </a:pPr>
            <a:r>
              <a:rPr lang="en-US" dirty="0">
                <a:latin typeface="Arial" panose="020B0604020202020204" pitchFamily="34" charset="0"/>
                <a:cs typeface="Arial" panose="020B0604020202020204" pitchFamily="34" charset="0"/>
              </a:rPr>
              <a:t>Mantenimiento de la bomba de calor</a:t>
            </a:r>
          </a:p>
        </p:txBody>
      </p:sp>
    </p:spTree>
    <p:extLst>
      <p:ext uri="{BB962C8B-B14F-4D97-AF65-F5344CB8AC3E}">
        <p14:creationId xmlns:p14="http://schemas.microsoft.com/office/powerpoint/2010/main" val="962195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err="1">
                <a:latin typeface="Arial" panose="020B0604020202020204" pitchFamily="34" charset="0"/>
                <a:cs typeface="Arial" panose="020B0604020202020204" pitchFamily="34" charset="0"/>
              </a:rPr>
              <a:t>Temperatura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límite</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calefacción</a:t>
            </a:r>
            <a:endParaRPr lang="en-US" dirty="0">
              <a:latin typeface="Arial" panose="020B0604020202020204" pitchFamily="34" charset="0"/>
              <a:cs typeface="Arial" panose="020B0604020202020204" pitchFamily="34" charset="0"/>
            </a:endParaRPr>
          </a:p>
        </p:txBody>
      </p:sp>
      <p:sp>
        <p:nvSpPr>
          <p:cNvPr id="5" name="Textfeld 4"/>
          <p:cNvSpPr txBox="1"/>
          <p:nvPr/>
        </p:nvSpPr>
        <p:spPr>
          <a:xfrm>
            <a:off x="683433" y="1700808"/>
            <a:ext cx="8003232" cy="3785652"/>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límite</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Cada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edificio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tiene</a:t>
            </a:r>
            <a:r>
              <a:rPr lang="en-US" sz="1600" dirty="0">
                <a:solidFill>
                  <a:prstClr val="black"/>
                </a:solidFill>
                <a:latin typeface="Arial" panose="020B0604020202020204" pitchFamily="34" charset="0"/>
                <a:cs typeface="Arial" panose="020B0604020202020204" pitchFamily="34" charset="0"/>
              </a:rPr>
              <a:t> una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límite</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que </a:t>
            </a:r>
            <a:r>
              <a:rPr lang="en-US" sz="1600" dirty="0" err="1">
                <a:solidFill>
                  <a:prstClr val="black"/>
                </a:solidFill>
                <a:latin typeface="Arial" panose="020B0604020202020204" pitchFamily="34" charset="0"/>
                <a:cs typeface="Arial" panose="020B0604020202020204" pitchFamily="34" charset="0"/>
              </a:rPr>
              <a:t>indica</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temperatura</a:t>
            </a:r>
            <a:r>
              <a:rPr lang="en-US" sz="1600" dirty="0">
                <a:solidFill>
                  <a:prstClr val="black"/>
                </a:solidFill>
                <a:latin typeface="Arial" panose="020B0604020202020204" pitchFamily="34" charset="0"/>
                <a:cs typeface="Arial" panose="020B0604020202020204" pitchFamily="34" charset="0"/>
              </a:rPr>
              <a:t> exterior media (°C) por </a:t>
            </a:r>
            <a:r>
              <a:rPr lang="en-US" sz="1600" dirty="0" err="1">
                <a:solidFill>
                  <a:prstClr val="black"/>
                </a:solidFill>
                <a:latin typeface="Arial" panose="020B0604020202020204" pitchFamily="34" charset="0"/>
                <a:cs typeface="Arial" panose="020B0604020202020204" pitchFamily="34" charset="0"/>
              </a:rPr>
              <a:t>encima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prstClr val="black"/>
                </a:solidFill>
                <a:latin typeface="Arial" panose="020B0604020202020204" pitchFamily="34" charset="0"/>
                <a:cs typeface="Arial" panose="020B0604020202020204" pitchFamily="34" charset="0"/>
              </a:rPr>
              <a:t>cual</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edificio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ya</a:t>
            </a:r>
            <a:r>
              <a:rPr lang="en-US" sz="1600" dirty="0">
                <a:solidFill>
                  <a:prstClr val="black"/>
                </a:solidFill>
                <a:latin typeface="Arial" panose="020B0604020202020204" pitchFamily="34" charset="0"/>
                <a:cs typeface="Arial" panose="020B0604020202020204" pitchFamily="34" charset="0"/>
              </a:rPr>
              <a:t> no </a:t>
            </a:r>
            <a:r>
              <a:rPr lang="en-US" sz="1600" dirty="0" err="1">
                <a:solidFill>
                  <a:prstClr val="black"/>
                </a:solidFill>
                <a:latin typeface="Arial" panose="020B0604020202020204" pitchFamily="34" charset="0"/>
                <a:cs typeface="Arial" panose="020B0604020202020204" pitchFamily="34" charset="0"/>
              </a:rPr>
              <a:t>necesita</a:t>
            </a:r>
            <a:r>
              <a:rPr lang="en-US" sz="1600" dirty="0">
                <a:solidFill>
                  <a:prstClr val="black"/>
                </a:solidFill>
                <a:latin typeface="Arial" panose="020B0604020202020204" pitchFamily="34" charset="0"/>
                <a:cs typeface="Arial" panose="020B0604020202020204" pitchFamily="34" charset="0"/>
              </a:rPr>
              <a:t> ser </a:t>
            </a:r>
            <a:r>
              <a:rPr lang="en-US" sz="1600" dirty="0" err="1">
                <a:solidFill>
                  <a:prstClr val="black"/>
                </a:solidFill>
                <a:latin typeface="Arial" panose="020B0604020202020204" pitchFamily="34" charset="0"/>
                <a:cs typeface="Arial" panose="020B0604020202020204" pitchFamily="34" charset="0"/>
              </a:rPr>
              <a:t>calentado</a:t>
            </a:r>
            <a:r>
              <a:rPr lang="en-US" sz="1600" dirty="0">
                <a:solidFill>
                  <a:prstClr val="black"/>
                </a:solidFill>
                <a:latin typeface="Arial" panose="020B0604020202020204" pitchFamily="34" charset="0"/>
                <a:cs typeface="Arial" panose="020B0604020202020204" pitchFamily="34" charset="0"/>
              </a:rPr>
              <a:t> por el </a:t>
            </a:r>
            <a:r>
              <a:rPr lang="en-US" sz="1600" dirty="0" err="1">
                <a:solidFill>
                  <a:prstClr val="black"/>
                </a:solidFill>
                <a:latin typeface="Arial" panose="020B0604020202020204" pitchFamily="34" charset="0"/>
                <a:cs typeface="Arial" panose="020B0604020202020204" pitchFamily="34" charset="0"/>
              </a:rPr>
              <a:t>sistema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p>
          <a:p>
            <a:pPr>
              <a:lnSpc>
                <a:spcPct val="150000"/>
              </a:lnSpc>
            </a:pPr>
            <a:r>
              <a:rPr lang="en-US" sz="1600" dirty="0">
                <a:solidFill>
                  <a:prstClr val="black"/>
                </a:solidFill>
                <a:latin typeface="Arial" panose="020B0604020202020204" pitchFamily="34" charset="0"/>
                <a:cs typeface="Arial" panose="020B0604020202020204" pitchFamily="34" charset="0"/>
              </a:rPr>
              <a:t>Si </a:t>
            </a:r>
            <a:r>
              <a:rPr lang="en-US" sz="1600" dirty="0" err="1">
                <a:solidFill>
                  <a:prstClr val="black"/>
                </a:solidFill>
                <a:latin typeface="Arial" panose="020B0604020202020204" pitchFamily="34" charset="0"/>
                <a:cs typeface="Arial" panose="020B0604020202020204" pitchFamily="34" charset="0"/>
              </a:rPr>
              <a:t>esto</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almacena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incorrectamente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proporciona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 no es </a:t>
            </a:r>
            <a:r>
              <a:rPr lang="en-US" sz="1600" dirty="0" err="1">
                <a:solidFill>
                  <a:prstClr val="black"/>
                </a:solidFill>
                <a:latin typeface="Arial" panose="020B0604020202020204" pitchFamily="34" charset="0"/>
                <a:cs typeface="Arial" panose="020B0604020202020204" pitchFamily="34" charset="0"/>
              </a:rPr>
              <a:t>necesario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calentar</a:t>
            </a:r>
            <a:r>
              <a:rPr lang="en-US" sz="1600" dirty="0">
                <a:solidFill>
                  <a:prstClr val="black"/>
                </a:solidFill>
                <a:latin typeface="Arial" panose="020B0604020202020204" pitchFamily="34" charset="0"/>
                <a:cs typeface="Arial" panose="020B0604020202020204" pitchFamily="34" charset="0"/>
              </a:rPr>
              <a:t> - o </a:t>
            </a:r>
            <a:r>
              <a:rPr lang="en-US" sz="1600" dirty="0" err="1">
                <a:solidFill>
                  <a:prstClr val="black"/>
                </a:solidFill>
                <a:latin typeface="Arial" panose="020B0604020202020204" pitchFamily="34" charset="0"/>
                <a:cs typeface="Arial" panose="020B0604020202020204" pitchFamily="34" charset="0"/>
              </a:rPr>
              <a:t>muy</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poco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 la </a:t>
            </a:r>
            <a:r>
              <a:rPr lang="en-US" sz="1600" dirty="0" err="1">
                <a:solidFill>
                  <a:prstClr val="black"/>
                </a:solidFill>
                <a:latin typeface="Arial" panose="020B0604020202020204" pitchFamily="34" charset="0"/>
                <a:cs typeface="Arial" panose="020B0604020202020204" pitchFamily="34" charset="0"/>
              </a:rPr>
              <a:t>calefacción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aún</a:t>
            </a:r>
            <a:r>
              <a:rPr lang="en-US" sz="1600" dirty="0">
                <a:solidFill>
                  <a:prstClr val="black"/>
                </a:solidFill>
                <a:latin typeface="Arial" panose="020B0604020202020204" pitchFamily="34" charset="0"/>
                <a:cs typeface="Arial" panose="020B0604020202020204" pitchFamily="34" charset="0"/>
              </a:rPr>
              <a:t> no </a:t>
            </a:r>
            <a:r>
              <a:rPr lang="en-US" sz="1600" dirty="0" err="1">
                <a:solidFill>
                  <a:prstClr val="black"/>
                </a:solidFill>
                <a:latin typeface="Arial" panose="020B0604020202020204" pitchFamily="34" charset="0"/>
                <a:cs typeface="Arial" panose="020B0604020202020204" pitchFamily="34" charset="0"/>
              </a:rPr>
              <a:t>funciona</a:t>
            </a:r>
            <a:r>
              <a:rPr lang="en-US" sz="1600" dirty="0">
                <a:solidFill>
                  <a:prstClr val="black"/>
                </a:solidFill>
                <a:latin typeface="Arial" panose="020B0604020202020204" pitchFamily="34" charset="0"/>
                <a:cs typeface="Arial" panose="020B0604020202020204" pitchFamily="34" charset="0"/>
              </a:rPr>
              <a:t>.</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curso</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mantenimiento</a:t>
            </a:r>
            <a:r>
              <a:rPr lang="en-US" sz="1600" dirty="0">
                <a:solidFill>
                  <a:prstClr val="black"/>
                </a:solidFill>
                <a:latin typeface="Arial" panose="020B0604020202020204" pitchFamily="34" charset="0"/>
                <a:cs typeface="Arial" panose="020B0604020202020204" pitchFamily="34" charset="0"/>
              </a:rPr>
              <a:t>, los </a:t>
            </a:r>
            <a:r>
              <a:rPr lang="en-US" sz="1600" dirty="0" err="1">
                <a:solidFill>
                  <a:prstClr val="black"/>
                </a:solidFill>
                <a:latin typeface="Arial" panose="020B0604020202020204" pitchFamily="34" charset="0"/>
                <a:cs typeface="Arial" panose="020B0604020202020204" pitchFamily="34" charset="0"/>
              </a:rPr>
              <a:t>ajustes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deben</a:t>
            </a:r>
            <a:r>
              <a:rPr lang="en-US" sz="1600" dirty="0">
                <a:solidFill>
                  <a:prstClr val="black"/>
                </a:solidFill>
                <a:latin typeface="Arial" panose="020B0604020202020204" pitchFamily="34" charset="0"/>
                <a:cs typeface="Arial" panose="020B0604020202020204" pitchFamily="34" charset="0"/>
              </a:rPr>
              <a:t> ser </a:t>
            </a:r>
            <a:r>
              <a:rPr lang="en-US" sz="1600" dirty="0" err="1">
                <a:solidFill>
                  <a:prstClr val="black"/>
                </a:solidFill>
                <a:latin typeface="Arial" panose="020B0604020202020204" pitchFamily="34" charset="0"/>
                <a:cs typeface="Arial" panose="020B0604020202020204" pitchFamily="34" charset="0"/>
              </a:rPr>
              <a:t>verificados</a:t>
            </a:r>
            <a:r>
              <a:rPr lang="en-US" sz="1600" dirty="0">
                <a:solidFill>
                  <a:prstClr val="black"/>
                </a:solidFill>
                <a:latin typeface="Arial" panose="020B0604020202020204" pitchFamily="34" charset="0"/>
                <a:cs typeface="Arial" panose="020B0604020202020204" pitchFamily="34" charset="0"/>
              </a:rPr>
              <a:t> y </a:t>
            </a:r>
            <a:r>
              <a:rPr lang="en-US" sz="1600" dirty="0" err="1">
                <a:solidFill>
                  <a:prstClr val="black"/>
                </a:solidFill>
                <a:latin typeface="Arial" panose="020B0604020202020204" pitchFamily="34" charset="0"/>
                <a:cs typeface="Arial" panose="020B0604020202020204" pitchFamily="34" charset="0"/>
              </a:rPr>
              <a:t>corregidos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necesario</a:t>
            </a:r>
            <a:r>
              <a:rPr lang="en-US" sz="1600" dirty="0">
                <a:solidFill>
                  <a:prstClr val="black"/>
                </a:solidFill>
                <a:latin typeface="Arial" panose="020B0604020202020204" pitchFamily="34" charset="0"/>
                <a:cs typeface="Arial" panose="020B0604020202020204" pitchFamily="34" charset="0"/>
              </a:rPr>
              <a:t>.</a:t>
            </a:r>
            <a:endParaRPr lang="de-DE"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476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pPr>
            <a:r>
              <a:rPr lang="en-US" dirty="0" err="1">
                <a:latin typeface="Arial" panose="020B0604020202020204" pitchFamily="34" charset="0"/>
                <a:cs typeface="Arial" panose="020B0604020202020204" pitchFamily="34" charset="0"/>
              </a:rPr>
              <a:t>Ajustes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agua</a:t>
            </a:r>
            <a:r>
              <a:rPr lang="en-US" dirty="0">
                <a:latin typeface="Arial" panose="020B0604020202020204" pitchFamily="34" charset="0"/>
                <a:cs typeface="Arial" panose="020B0604020202020204" pitchFamily="34" charset="0"/>
              </a:rPr>
              <a:t> caliente</a:t>
            </a:r>
          </a:p>
        </p:txBody>
      </p:sp>
      <p:sp>
        <p:nvSpPr>
          <p:cNvPr id="5" name="Textfeld 4"/>
          <p:cNvSpPr txBox="1"/>
          <p:nvPr/>
        </p:nvSpPr>
        <p:spPr>
          <a:xfrm>
            <a:off x="683433" y="1700808"/>
            <a:ext cx="3960575" cy="4524315"/>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Ajustes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agua</a:t>
            </a:r>
            <a:r>
              <a:rPr lang="en-US" sz="1600" dirty="0">
                <a:latin typeface="Arial" panose="020B0604020202020204" pitchFamily="34" charset="0"/>
                <a:cs typeface="Arial" panose="020B0604020202020204" pitchFamily="34" charset="0"/>
              </a:rPr>
              <a:t> caliente</a:t>
            </a:r>
          </a:p>
          <a:p>
            <a:pPr>
              <a:lnSpc>
                <a:spcPct val="150000"/>
              </a:lnSpc>
            </a:pPr>
            <a:endParaRPr lang="en-US" sz="1600" dirty="0">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Si </a:t>
            </a:r>
            <a:r>
              <a:rPr lang="en-US" sz="1600" dirty="0" err="1">
                <a:solidFill>
                  <a:prstClr val="black"/>
                </a:solidFill>
                <a:latin typeface="Arial" panose="020B0604020202020204" pitchFamily="34" charset="0"/>
                <a:cs typeface="Arial" panose="020B0604020202020204" pitchFamily="34" charset="0"/>
              </a:rPr>
              <a:t>además</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suministra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agua</a:t>
            </a:r>
            <a:r>
              <a:rPr lang="en-US" sz="1600" dirty="0">
                <a:solidFill>
                  <a:prstClr val="black"/>
                </a:solidFill>
                <a:latin typeface="Arial" panose="020B0604020202020204" pitchFamily="34" charset="0"/>
                <a:cs typeface="Arial" panose="020B0604020202020204" pitchFamily="34" charset="0"/>
              </a:rPr>
              <a:t> potable caliente con </a:t>
            </a:r>
            <a:r>
              <a:rPr lang="en-US" sz="1600" dirty="0" err="1">
                <a:solidFill>
                  <a:prstClr val="black"/>
                </a:solidFill>
                <a:latin typeface="Arial" panose="020B0604020202020204" pitchFamily="34" charset="0"/>
                <a:cs typeface="Arial" panose="020B0604020202020204" pitchFamily="34" charset="0"/>
              </a:rPr>
              <a:t>su</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bomba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los </a:t>
            </a:r>
            <a:r>
              <a:rPr lang="en-US" sz="1600" dirty="0" err="1">
                <a:solidFill>
                  <a:prstClr val="black"/>
                </a:solidFill>
                <a:latin typeface="Arial" panose="020B0604020202020204" pitchFamily="34" charset="0"/>
                <a:cs typeface="Arial" panose="020B0604020202020204" pitchFamily="34" charset="0"/>
              </a:rPr>
              <a:t>requisitos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optimización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también</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aplican</a:t>
            </a:r>
            <a:r>
              <a:rPr lang="en-US" sz="1600" dirty="0">
                <a:solidFill>
                  <a:prstClr val="black"/>
                </a:solidFill>
                <a:latin typeface="Arial" panose="020B0604020202020204" pitchFamily="34" charset="0"/>
                <a:cs typeface="Arial" panose="020B0604020202020204" pitchFamily="34" charset="0"/>
              </a:rPr>
              <a:t> a la </a:t>
            </a:r>
            <a:r>
              <a:rPr lang="en-US" sz="1600" dirty="0" err="1">
                <a:solidFill>
                  <a:prstClr val="black"/>
                </a:solidFill>
                <a:latin typeface="Arial" panose="020B0604020202020204" pitchFamily="34" charset="0"/>
                <a:cs typeface="Arial" panose="020B0604020202020204" pitchFamily="34" charset="0"/>
              </a:rPr>
              <a:t>preparación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agua</a:t>
            </a:r>
            <a:r>
              <a:rPr lang="en-US" sz="1600" dirty="0">
                <a:solidFill>
                  <a:prstClr val="black"/>
                </a:solidFill>
                <a:latin typeface="Arial" panose="020B0604020202020204" pitchFamily="34" charset="0"/>
                <a:cs typeface="Arial" panose="020B0604020202020204" pitchFamily="34" charset="0"/>
              </a:rPr>
              <a:t> potable.</a:t>
            </a: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err="1">
                <a:solidFill>
                  <a:prstClr val="black"/>
                </a:solidFill>
                <a:latin typeface="Arial" panose="020B0604020202020204" pitchFamily="34" charset="0"/>
                <a:cs typeface="Arial" panose="020B0604020202020204" pitchFamily="34" charset="0"/>
              </a:rPr>
              <a:t>Compruebe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 las </a:t>
            </a:r>
            <a:r>
              <a:rPr lang="en-US" sz="1600" dirty="0" err="1">
                <a:solidFill>
                  <a:prstClr val="black"/>
                </a:solidFill>
                <a:latin typeface="Arial" panose="020B0604020202020204" pitchFamily="34" charset="0"/>
                <a:cs typeface="Arial" panose="020B0604020202020204" pitchFamily="34" charset="0"/>
              </a:rPr>
              <a:t>temperaturas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carga</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acumulador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están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sobredimensionadas</a:t>
            </a:r>
            <a:endParaRPr lang="en-US" sz="1600" dirty="0">
              <a:solidFill>
                <a:prstClr val="black"/>
              </a:solidFill>
              <a:latin typeface="Arial" panose="020B0604020202020204" pitchFamily="34" charset="0"/>
              <a:cs typeface="Arial" panose="020B0604020202020204" pitchFamily="34" charset="0"/>
            </a:endParaRPr>
          </a:p>
          <a:p>
            <a:pPr>
              <a:lnSpc>
                <a:spcPct val="150000"/>
              </a:lnSpc>
            </a:pPr>
            <a:r>
              <a:rPr lang="en-US" sz="1600" dirty="0">
                <a:solidFill>
                  <a:prstClr val="black"/>
                </a:solidFill>
                <a:latin typeface="Arial" panose="020B0604020202020204" pitchFamily="34" charset="0"/>
                <a:cs typeface="Arial" panose="020B0604020202020204" pitchFamily="34" charset="0"/>
              </a:rPr>
              <a:t>- los </a:t>
            </a:r>
            <a:r>
              <a:rPr lang="en-US" sz="1600" dirty="0" err="1">
                <a:solidFill>
                  <a:prstClr val="black"/>
                </a:solidFill>
                <a:latin typeface="Arial" panose="020B0604020202020204" pitchFamily="34" charset="0"/>
                <a:cs typeface="Arial" panose="020B0604020202020204" pitchFamily="34" charset="0"/>
              </a:rPr>
              <a:t>ciclos</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carga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tienen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sentido</a:t>
            </a:r>
            <a:endParaRPr lang="de-DE" sz="1600" dirty="0">
              <a:latin typeface="Arial" panose="020B0604020202020204" pitchFamily="34" charset="0"/>
              <a:cs typeface="Arial" panose="020B0604020202020204" pitchFamily="34" charset="0"/>
            </a:endParaRPr>
          </a:p>
        </p:txBody>
      </p:sp>
      <p:pic>
        <p:nvPicPr>
          <p:cNvPr id="24578" name="Picture 2" descr="Shower head and water dro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2438964"/>
            <a:ext cx="428625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3543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err="1">
                <a:latin typeface="Arial" panose="020B0604020202020204" pitchFamily="34" charset="0"/>
                <a:cs typeface="Arial" panose="020B0604020202020204" pitchFamily="34" charset="0"/>
              </a:rPr>
              <a:t>Concentración</a:t>
            </a:r>
            <a:r>
              <a:rPr lang="en-US" dirty="0">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salmuera</a:t>
            </a:r>
            <a:endParaRPr lang="en-US" dirty="0">
              <a:solidFill>
                <a:srgbClr val="FF0000"/>
              </a:solidFill>
              <a:latin typeface="Arial" panose="020B0604020202020204" pitchFamily="34" charset="0"/>
              <a:cs typeface="Arial" panose="020B0604020202020204" pitchFamily="34" charset="0"/>
            </a:endParaRPr>
          </a:p>
        </p:txBody>
      </p:sp>
      <p:pic>
        <p:nvPicPr>
          <p:cNvPr id="20482" name="Picture 2" descr="refractome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6239" y="3335505"/>
            <a:ext cx="3827761" cy="2704951"/>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395536" y="1716195"/>
            <a:ext cx="7925544" cy="4324261"/>
          </a:xfrm>
          <a:prstGeom prst="rect">
            <a:avLst/>
          </a:prstGeom>
        </p:spPr>
        <p:txBody>
          <a:bodyPr wrap="square">
            <a:spAutoFit/>
          </a:bodyPr>
          <a:lstStyle/>
          <a:p>
            <a:pPr>
              <a:lnSpc>
                <a:spcPct val="150000"/>
              </a:lnSpc>
              <a:spcAft>
                <a:spcPts val="600"/>
              </a:spcAft>
            </a:pPr>
            <a:r>
              <a:rPr lang="en-US" sz="1600" dirty="0" err="1">
                <a:solidFill>
                  <a:prstClr val="black"/>
                </a:solidFill>
                <a:latin typeface="Arial" panose="020B0604020202020204" pitchFamily="34" charset="0"/>
                <a:cs typeface="Arial" panose="020B0604020202020204" pitchFamily="34" charset="0"/>
              </a:rPr>
              <a:t>Medir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concentración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a:lnSpc>
                <a:spcPct val="150000"/>
              </a:lnSpc>
              <a:spcAft>
                <a:spcPts val="600"/>
              </a:spcAft>
            </a:pPr>
            <a:endParaRPr lang="en-US" sz="1600" dirty="0">
              <a:solidFill>
                <a:prstClr val="black"/>
              </a:solidFill>
              <a:latin typeface="Arial" panose="020B0604020202020204" pitchFamily="34" charset="0"/>
              <a:cs typeface="Arial" panose="020B0604020202020204" pitchFamily="34" charset="0"/>
            </a:endParaRPr>
          </a:p>
          <a:p>
            <a:pPr>
              <a:lnSpc>
                <a:spcPct val="150000"/>
              </a:lnSpc>
              <a:spcAft>
                <a:spcPts val="600"/>
              </a:spcAft>
            </a:pPr>
            <a:r>
              <a:rPr lang="en-US" sz="1600" dirty="0">
                <a:solidFill>
                  <a:prstClr val="black"/>
                </a:solidFill>
                <a:latin typeface="Arial" panose="020B0604020202020204" pitchFamily="34" charset="0"/>
                <a:cs typeface="Arial" panose="020B0604020202020204" pitchFamily="34" charset="0"/>
              </a:rPr>
              <a:t>Con la </a:t>
            </a:r>
            <a:r>
              <a:rPr lang="en-US" sz="1600" dirty="0" err="1">
                <a:solidFill>
                  <a:prstClr val="black"/>
                </a:solidFill>
                <a:latin typeface="Arial" panose="020B0604020202020204" pitchFamily="34" charset="0"/>
                <a:cs typeface="Arial" panose="020B0604020202020204" pitchFamily="34" charset="0"/>
              </a:rPr>
              <a:t>ayuda</a:t>
            </a:r>
            <a:r>
              <a:rPr lang="en-US" sz="1600" dirty="0">
                <a:solidFill>
                  <a:prstClr val="black"/>
                </a:solidFill>
                <a:latin typeface="Arial" panose="020B0604020202020204" pitchFamily="34" charset="0"/>
                <a:cs typeface="Arial" panose="020B0604020202020204" pitchFamily="34" charset="0"/>
              </a:rPr>
              <a:t> de un </a:t>
            </a:r>
            <a:r>
              <a:rPr lang="en-US" sz="1600" dirty="0" err="1">
                <a:solidFill>
                  <a:prstClr val="black"/>
                </a:solidFill>
                <a:latin typeface="Arial" panose="020B0604020202020204" pitchFamily="34" charset="0"/>
                <a:cs typeface="Arial" panose="020B0604020202020204" pitchFamily="34" charset="0"/>
              </a:rPr>
              <a:t>refractómetro</a:t>
            </a:r>
            <a:r>
              <a:rPr lang="en-US" sz="1600" dirty="0">
                <a:solidFill>
                  <a:prstClr val="black"/>
                </a:solidFill>
                <a:latin typeface="Arial" panose="020B0604020202020204" pitchFamily="34" charset="0"/>
                <a:cs typeface="Arial" panose="020B0604020202020204" pitchFamily="34" charset="0"/>
              </a:rPr>
              <a:t> se </a:t>
            </a:r>
            <a:r>
              <a:rPr lang="en-US" sz="1600" dirty="0" err="1">
                <a:solidFill>
                  <a:prstClr val="black"/>
                </a:solidFill>
                <a:latin typeface="Arial" panose="020B0604020202020204" pitchFamily="34" charset="0"/>
                <a:cs typeface="Arial" panose="020B0604020202020204" pitchFamily="34" charset="0"/>
              </a:rPr>
              <a:t>puede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determinar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concentración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proporción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anticongelante</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agua</a:t>
            </a:r>
            <a:r>
              <a:rPr lang="en-US" sz="1600" dirty="0">
                <a:solidFill>
                  <a:prstClr val="black"/>
                </a:solidFill>
                <a:latin typeface="Arial" panose="020B0604020202020204" pitchFamily="34" charset="0"/>
                <a:cs typeface="Arial" panose="020B0604020202020204" pitchFamily="34" charset="0"/>
              </a:rPr>
              <a:t>)</a:t>
            </a:r>
          </a:p>
          <a:p>
            <a:pPr>
              <a:lnSpc>
                <a:spcPct val="150000"/>
              </a:lnSpc>
              <a:spcAft>
                <a:spcPts val="600"/>
              </a:spcAft>
            </a:pPr>
            <a:endParaRPr lang="en-US" sz="1600" dirty="0">
              <a:solidFill>
                <a:prstClr val="black"/>
              </a:solidFill>
              <a:latin typeface="Arial" panose="020B0604020202020204" pitchFamily="34" charset="0"/>
              <a:cs typeface="Arial" panose="020B0604020202020204" pitchFamily="34" charset="0"/>
            </a:endParaRPr>
          </a:p>
          <a:p>
            <a:pPr>
              <a:lnSpc>
                <a:spcPct val="150000"/>
              </a:lnSpc>
              <a:spcAft>
                <a:spcPts val="600"/>
              </a:spcAft>
            </a:pPr>
            <a:r>
              <a:rPr lang="en-US" sz="1600" dirty="0">
                <a:solidFill>
                  <a:prstClr val="black"/>
                </a:solidFill>
                <a:latin typeface="Arial" panose="020B0604020202020204" pitchFamily="34" charset="0"/>
                <a:cs typeface="Arial" panose="020B0604020202020204" pitchFamily="34" charset="0"/>
              </a:rPr>
              <a:t>Se debe </a:t>
            </a:r>
            <a:r>
              <a:rPr lang="en-US" sz="1600" dirty="0" err="1">
                <a:solidFill>
                  <a:prstClr val="black"/>
                </a:solidFill>
                <a:latin typeface="Arial" panose="020B0604020202020204" pitchFamily="34" charset="0"/>
                <a:cs typeface="Arial" panose="020B0604020202020204" pitchFamily="34" charset="0"/>
              </a:rPr>
              <a:t>respetar</a:t>
            </a:r>
            <a:r>
              <a:rPr lang="en-US" sz="1600" dirty="0">
                <a:solidFill>
                  <a:prstClr val="black"/>
                </a:solidFill>
                <a:latin typeface="Arial" panose="020B0604020202020204" pitchFamily="34" charset="0"/>
                <a:cs typeface="Arial" panose="020B0604020202020204" pitchFamily="34" charset="0"/>
              </a:rPr>
              <a:t> el valor </a:t>
            </a:r>
            <a:r>
              <a:rPr lang="en-US" sz="1600" dirty="0" err="1">
                <a:solidFill>
                  <a:prstClr val="black"/>
                </a:solidFill>
                <a:latin typeface="Arial" panose="020B0604020202020204" pitchFamily="34" charset="0"/>
                <a:cs typeface="Arial" panose="020B0604020202020204" pitchFamily="34" charset="0"/>
              </a:rPr>
              <a:t>deseado</a:t>
            </a:r>
            <a:r>
              <a:rPr lang="en-US" sz="1600" dirty="0">
                <a:solidFill>
                  <a:prstClr val="black"/>
                </a:solidFill>
                <a:latin typeface="Arial" panose="020B0604020202020204" pitchFamily="34" charset="0"/>
                <a:cs typeface="Arial" panose="020B0604020202020204" pitchFamily="34" charset="0"/>
              </a:rPr>
              <a:t> (p. </a:t>
            </a:r>
            <a:r>
              <a:rPr lang="en-US" sz="1600" dirty="0" err="1">
                <a:solidFill>
                  <a:prstClr val="black"/>
                </a:solidFill>
                <a:latin typeface="Arial" panose="020B0604020202020204" pitchFamily="34" charset="0"/>
                <a:cs typeface="Arial" panose="020B0604020202020204" pitchFamily="34" charset="0"/>
              </a:rPr>
              <a:t>ej</a:t>
            </a:r>
            <a:r>
              <a:rPr lang="en-US" sz="1600" dirty="0">
                <a:solidFill>
                  <a:prstClr val="black"/>
                </a:solidFill>
                <a:latin typeface="Arial" panose="020B0604020202020204" pitchFamily="34" charset="0"/>
                <a:cs typeface="Arial" panose="020B0604020202020204" pitchFamily="34" charset="0"/>
              </a:rPr>
              <a:t>. 25%).</a:t>
            </a:r>
          </a:p>
          <a:p>
            <a:pPr marL="285750" indent="-285750">
              <a:lnSpc>
                <a:spcPct val="150000"/>
              </a:lnSpc>
              <a:spcAft>
                <a:spcPts val="600"/>
              </a:spcAft>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concentración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alta</a:t>
            </a:r>
            <a:r>
              <a:rPr lang="en-US" sz="1600" dirty="0">
                <a:solidFill>
                  <a:prstClr val="black"/>
                </a:solidFill>
                <a:latin typeface="Arial" panose="020B0604020202020204" pitchFamily="34" charset="0"/>
                <a:cs typeface="Arial" panose="020B0604020202020204" pitchFamily="34" charset="0"/>
              </a:rPr>
              <a:t> --&gt; </a:t>
            </a:r>
            <a:r>
              <a:rPr lang="en-US" sz="1600" dirty="0" err="1">
                <a:solidFill>
                  <a:prstClr val="black"/>
                </a:solidFill>
                <a:latin typeface="Arial" panose="020B0604020202020204" pitchFamily="34" charset="0"/>
                <a:cs typeface="Arial" panose="020B0604020202020204" pitchFamily="34" charset="0"/>
              </a:rPr>
              <a:t>flujo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desfavorable</a:t>
            </a:r>
            <a:r>
              <a:rPr lang="en-US" sz="1600" dirty="0">
                <a:solidFill>
                  <a:prstClr val="black"/>
                </a:solidFill>
                <a:latin typeface="Arial" panose="020B0604020202020204" pitchFamily="34" charset="0"/>
                <a:cs typeface="Arial" panose="020B0604020202020204" pitchFamily="34" charset="0"/>
              </a:rPr>
              <a:t> </a:t>
            </a:r>
          </a:p>
          <a:p>
            <a:pPr>
              <a:lnSpc>
                <a:spcPct val="150000"/>
              </a:lnSpc>
              <a:spcAft>
                <a:spcPts val="600"/>
              </a:spcAft>
            </a:pP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propiedades</a:t>
            </a:r>
            <a:r>
              <a:rPr lang="en-US" sz="1600" dirty="0">
                <a:solidFill>
                  <a:prstClr val="black"/>
                </a:solidFill>
                <a:latin typeface="Arial" panose="020B0604020202020204" pitchFamily="34" charset="0"/>
                <a:cs typeface="Arial" panose="020B0604020202020204" pitchFamily="34" charset="0"/>
              </a:rPr>
              <a:t> + </a:t>
            </a:r>
            <a:r>
              <a:rPr lang="en-US" sz="1600" dirty="0" err="1">
                <a:solidFill>
                  <a:prstClr val="black"/>
                </a:solidFill>
                <a:latin typeface="Arial" panose="020B0604020202020204" pitchFamily="34" charset="0"/>
                <a:cs typeface="Arial" panose="020B0604020202020204" pitchFamily="34" charset="0"/>
              </a:rPr>
              <a:t>constancia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calor</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desfavorable</a:t>
            </a:r>
            <a:endParaRPr lang="en-US" sz="1600" dirty="0">
              <a:solidFill>
                <a:prstClr val="black"/>
              </a:solidFill>
              <a:latin typeface="Arial" panose="020B0604020202020204" pitchFamily="34" charset="0"/>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concentración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--&gt; </a:t>
            </a:r>
            <a:br>
              <a:rPr lang="en-US" sz="1600" dirty="0">
                <a:solidFill>
                  <a:prstClr val="black"/>
                </a:solidFill>
                <a:latin typeface="Arial" panose="020B0604020202020204" pitchFamily="34" charset="0"/>
                <a:cs typeface="Arial" panose="020B0604020202020204" pitchFamily="34" charset="0"/>
              </a:rPr>
            </a:br>
            <a:r>
              <a:rPr lang="en-US" sz="1600" dirty="0">
                <a:solidFill>
                  <a:prstClr val="black"/>
                </a:solidFill>
                <a:latin typeface="Arial" panose="020B0604020202020204" pitchFamily="34" charset="0"/>
                <a:cs typeface="Arial" panose="020B0604020202020204" pitchFamily="34" charset="0"/>
              </a:rPr>
              <a:t>no se </a:t>
            </a:r>
            <a:r>
              <a:rPr lang="en-US" sz="1600" dirty="0" err="1">
                <a:solidFill>
                  <a:prstClr val="black"/>
                </a:solidFill>
                <a:latin typeface="Arial" panose="020B0604020202020204" pitchFamily="34" charset="0"/>
                <a:cs typeface="Arial" panose="020B0604020202020204" pitchFamily="34" charset="0"/>
              </a:rPr>
              <a:t>garantiza</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protección</a:t>
            </a:r>
            <a:r>
              <a:rPr lang="en-US" sz="1600" dirty="0">
                <a:solidFill>
                  <a:prstClr val="black"/>
                </a:solidFill>
                <a:latin typeface="Arial" panose="020B0604020202020204" pitchFamily="34" charset="0"/>
                <a:cs typeface="Arial" panose="020B0604020202020204" pitchFamily="34" charset="0"/>
              </a:rPr>
              <a:t> contra las </a:t>
            </a:r>
            <a:r>
              <a:rPr lang="en-US" sz="1600" dirty="0" err="1">
                <a:solidFill>
                  <a:prstClr val="black"/>
                </a:solidFill>
                <a:latin typeface="Arial" panose="020B0604020202020204" pitchFamily="34" charset="0"/>
                <a:cs typeface="Arial" panose="020B0604020202020204" pitchFamily="34" charset="0"/>
              </a:rPr>
              <a:t>heladas</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2267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err="1">
                <a:latin typeface="Arial" panose="020B0604020202020204" pitchFamily="34" charset="0"/>
                <a:cs typeface="Arial" panose="020B0604020202020204" pitchFamily="34" charset="0"/>
              </a:rPr>
              <a:t>Circuito</a:t>
            </a:r>
            <a:r>
              <a:rPr lang="en-US" dirty="0">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salmuera</a:t>
            </a:r>
            <a:endParaRPr lang="en-US" dirty="0">
              <a:solidFill>
                <a:srgbClr val="FF0000"/>
              </a:solidFill>
              <a:latin typeface="Arial" panose="020B0604020202020204" pitchFamily="34" charset="0"/>
              <a:cs typeface="Arial" panose="020B0604020202020204" pitchFamily="34" charset="0"/>
            </a:endParaRPr>
          </a:p>
        </p:txBody>
      </p:sp>
      <p:sp>
        <p:nvSpPr>
          <p:cNvPr id="3" name="Rechteck 2"/>
          <p:cNvSpPr/>
          <p:nvPr/>
        </p:nvSpPr>
        <p:spPr>
          <a:xfrm>
            <a:off x="761256" y="1844824"/>
            <a:ext cx="4572000" cy="2534027"/>
          </a:xfrm>
          <a:prstGeom prst="rect">
            <a:avLst/>
          </a:prstGeom>
        </p:spPr>
        <p:txBody>
          <a:bodyPr>
            <a:spAutoFit/>
          </a:bodyPr>
          <a:lstStyle/>
          <a:p>
            <a:pPr marL="285750" indent="-285750">
              <a:lnSpc>
                <a:spcPct val="150000"/>
              </a:lnSpc>
              <a:spcAft>
                <a:spcPts val="600"/>
              </a:spcAft>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Comprobar</a:t>
            </a:r>
            <a:r>
              <a:rPr lang="en-US" sz="1600" dirty="0">
                <a:solidFill>
                  <a:prstClr val="black"/>
                </a:solidFill>
                <a:latin typeface="Arial" panose="020B0604020202020204" pitchFamily="34" charset="0"/>
                <a:cs typeface="Arial" panose="020B0604020202020204" pitchFamily="34" charset="0"/>
              </a:rPr>
              <a:t> la</a:t>
            </a:r>
            <a:r>
              <a:rPr lang="en-US" sz="1600" dirty="0">
                <a:solidFill>
                  <a:srgbClr val="FF0000"/>
                </a:solidFill>
                <a:latin typeface="Arial" panose="020B0604020202020204" pitchFamily="34" charset="0"/>
                <a:cs typeface="Arial" panose="020B0604020202020204" pitchFamily="34" charset="0"/>
              </a:rPr>
              <a:t> </a:t>
            </a:r>
            <a:r>
              <a:rPr lang="en-US" sz="1600" dirty="0" err="1">
                <a:solidFill>
                  <a:srgbClr val="FF0000"/>
                </a:solidFill>
                <a:latin typeface="Arial" panose="020B0604020202020204" pitchFamily="34" charset="0"/>
                <a:cs typeface="Arial" panose="020B0604020202020204" pitchFamily="34" charset="0"/>
              </a:rPr>
              <a:t>salmuera</a:t>
            </a:r>
            <a:r>
              <a:rPr lang="en-US" sz="1600" dirty="0">
                <a:solidFill>
                  <a:srgbClr val="FF0000"/>
                </a:solidFill>
                <a:latin typeface="Arial" panose="020B0604020202020204" pitchFamily="34" charset="0"/>
                <a:cs typeface="Arial" panose="020B0604020202020204" pitchFamily="34" charset="0"/>
              </a:rPr>
              <a:t> </a:t>
            </a:r>
            <a:r>
              <a:rPr lang="en-US" sz="1600" dirty="0">
                <a:solidFill>
                  <a:prstClr val="black"/>
                </a:solidFill>
                <a:latin typeface="Arial" panose="020B0604020202020204" pitchFamily="34" charset="0"/>
                <a:cs typeface="Arial" panose="020B0604020202020204" pitchFamily="34" charset="0"/>
              </a:rPr>
              <a:t>del </a:t>
            </a:r>
            <a:r>
              <a:rPr lang="en-US" sz="1600" dirty="0" err="1">
                <a:solidFill>
                  <a:prstClr val="black"/>
                </a:solidFill>
                <a:latin typeface="Arial" panose="020B0604020202020204" pitchFamily="34" charset="0"/>
                <a:cs typeface="Arial" panose="020B0604020202020204" pitchFamily="34" charset="0"/>
              </a:rPr>
              <a:t>depósito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expansión</a:t>
            </a:r>
            <a:r>
              <a:rPr lang="en-US" sz="1600" dirty="0">
                <a:solidFill>
                  <a:prstClr val="black"/>
                </a:solidFill>
                <a:latin typeface="Arial" panose="020B0604020202020204" pitchFamily="34" charset="0"/>
                <a:cs typeface="Arial" panose="020B0604020202020204" pitchFamily="34" charset="0"/>
              </a:rPr>
              <a:t> </a:t>
            </a:r>
          </a:p>
          <a:p>
            <a:pPr marL="285750" indent="-285750">
              <a:lnSpc>
                <a:spcPct val="150000"/>
              </a:lnSpc>
              <a:spcAft>
                <a:spcPts val="600"/>
              </a:spcAft>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Comprobación</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funcionamiento</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presostato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marL="285750" indent="-285750">
              <a:lnSpc>
                <a:spcPct val="150000"/>
              </a:lnSpc>
              <a:spcAft>
                <a:spcPts val="600"/>
              </a:spcAft>
              <a:buFont typeface="Arial" panose="020B0604020202020204" pitchFamily="34" charset="0"/>
              <a:buChar char="•"/>
            </a:pPr>
            <a:r>
              <a:rPr lang="en-US" sz="1600" dirty="0" err="1">
                <a:solidFill>
                  <a:prstClr val="black"/>
                </a:solidFill>
                <a:latin typeface="Arial" panose="020B0604020202020204" pitchFamily="34" charset="0"/>
                <a:cs typeface="Arial" panose="020B0604020202020204" pitchFamily="34" charset="0"/>
              </a:rPr>
              <a:t>Comprobar</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filtro</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a:lnSpc>
                <a:spcPct val="150000"/>
              </a:lnSpc>
              <a:spcAft>
                <a:spcPts val="600"/>
              </a:spcAft>
            </a:pPr>
            <a:endParaRPr lang="en-US" dirty="0">
              <a:latin typeface="Arial" panose="020B0604020202020204" pitchFamily="34" charset="0"/>
              <a:cs typeface="Arial" panose="020B0604020202020204" pitchFamily="34" charset="0"/>
            </a:endParaRPr>
          </a:p>
        </p:txBody>
      </p:sp>
      <p:pic>
        <p:nvPicPr>
          <p:cNvPr id="22530" name="Picture 2" descr="studio-shot of a heating engineer repairing and maintaining the heating system of a single-family h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1870990"/>
            <a:ext cx="2857500" cy="447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1892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err="1">
                <a:latin typeface="Arial" panose="020B0604020202020204" pitchFamily="34" charset="0"/>
                <a:cs typeface="Arial" panose="020B0604020202020204" pitchFamily="34" charset="0"/>
              </a:rPr>
              <a:t>Concentración</a:t>
            </a:r>
            <a:r>
              <a:rPr lang="en-US" dirty="0">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salmuera</a:t>
            </a:r>
            <a:endParaRPr lang="en-US" dirty="0">
              <a:solidFill>
                <a:srgbClr val="FF0000"/>
              </a:solidFill>
              <a:latin typeface="Arial" panose="020B0604020202020204" pitchFamily="34" charset="0"/>
              <a:cs typeface="Arial" panose="020B0604020202020204" pitchFamily="34" charset="0"/>
            </a:endParaRPr>
          </a:p>
        </p:txBody>
      </p:sp>
      <p:sp>
        <p:nvSpPr>
          <p:cNvPr id="3" name="Rechteck 2"/>
          <p:cNvSpPr/>
          <p:nvPr/>
        </p:nvSpPr>
        <p:spPr>
          <a:xfrm>
            <a:off x="5220072" y="1808663"/>
            <a:ext cx="2664296" cy="1154675"/>
          </a:xfrm>
          <a:prstGeom prst="rect">
            <a:avLst/>
          </a:prstGeom>
        </p:spPr>
        <p:txBody>
          <a:bodyPr wrap="square">
            <a:spAutoFit/>
          </a:bodyPr>
          <a:lstStyle/>
          <a:p>
            <a:pPr>
              <a:lnSpc>
                <a:spcPct val="150000"/>
              </a:lnSpc>
              <a:spcAft>
                <a:spcPts val="600"/>
              </a:spcAft>
            </a:pPr>
            <a:r>
              <a:rPr lang="en-US" sz="1600" dirty="0" err="1">
                <a:solidFill>
                  <a:prstClr val="black"/>
                </a:solidFill>
                <a:latin typeface="Arial" panose="020B0604020202020204" pitchFamily="34" charset="0"/>
                <a:cs typeface="Arial" panose="020B0604020202020204" pitchFamily="34" charset="0"/>
              </a:rPr>
              <a:t>Comprobar</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nivel</a:t>
            </a:r>
            <a:r>
              <a:rPr lang="en-US" sz="1600" dirty="0">
                <a:solidFill>
                  <a:prstClr val="black"/>
                </a:solidFill>
                <a:latin typeface="Arial" panose="020B0604020202020204" pitchFamily="34" charset="0"/>
                <a:cs typeface="Arial" panose="020B0604020202020204" pitchFamily="34" charset="0"/>
              </a:rPr>
              <a:t> del </a:t>
            </a:r>
            <a:r>
              <a:rPr lang="en-US" sz="1600" dirty="0" err="1">
                <a:solidFill>
                  <a:prstClr val="black"/>
                </a:solidFill>
                <a:latin typeface="Arial" panose="020B0604020202020204" pitchFamily="34" charset="0"/>
                <a:cs typeface="Arial" panose="020B0604020202020204" pitchFamily="34" charset="0"/>
              </a:rPr>
              <a:t>sistema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rellenarlo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si</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necesario</a:t>
            </a:r>
            <a:r>
              <a:rPr lang="en-US" sz="1600" dirty="0">
                <a:solidFill>
                  <a:prstClr val="black"/>
                </a:solidFill>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pic>
        <p:nvPicPr>
          <p:cNvPr id="23554" name="Picture 2" descr="The pipelines in the insulation and pressure gauges flow and return pipes in the boiler room of a private house househ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0763" y="3841394"/>
            <a:ext cx="42862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Man checking manometer in natural gas facto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75821"/>
            <a:ext cx="4286250" cy="305752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872125" y="4928181"/>
            <a:ext cx="3888432" cy="1107996"/>
          </a:xfrm>
          <a:prstGeom prst="rect">
            <a:avLst/>
          </a:prstGeom>
          <a:noFill/>
        </p:spPr>
        <p:txBody>
          <a:bodyPr wrap="square" rtlCol="0">
            <a:spAutoFit/>
          </a:bodyPr>
          <a:lstStyle/>
          <a:p>
            <a:pPr>
              <a:lnSpc>
                <a:spcPct val="150000"/>
              </a:lnSpc>
            </a:pPr>
            <a:r>
              <a:rPr lang="en-US" sz="1600" dirty="0" err="1">
                <a:solidFill>
                  <a:prstClr val="black"/>
                </a:solidFill>
                <a:latin typeface="Arial" panose="020B0604020202020204" pitchFamily="34" charset="0"/>
                <a:cs typeface="Arial" panose="020B0604020202020204" pitchFamily="34" charset="0"/>
              </a:rPr>
              <a:t>Compruebe</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aislamiento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Acumulación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condensado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daños</a:t>
            </a:r>
            <a:endParaRPr lang="en-US" sz="1600" dirty="0">
              <a:solidFill>
                <a:prstClr val="black"/>
              </a:solidFill>
              <a:latin typeface="Arial" panose="020B0604020202020204" pitchFamily="34" charset="0"/>
              <a:cs typeface="Arial" panose="020B0604020202020204" pitchFamily="34" charset="0"/>
            </a:endParaRPr>
          </a:p>
          <a:p>
            <a:endParaRPr lang="de-DE" dirty="0"/>
          </a:p>
        </p:txBody>
      </p:sp>
    </p:spTree>
    <p:extLst>
      <p:ext uri="{BB962C8B-B14F-4D97-AF65-F5344CB8AC3E}">
        <p14:creationId xmlns:p14="http://schemas.microsoft.com/office/powerpoint/2010/main" val="28525635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nSpc>
                <a:spcPct val="150000"/>
              </a:lnSpc>
              <a:spcAft>
                <a:spcPts val="600"/>
              </a:spcAft>
            </a:pPr>
            <a:r>
              <a:rPr lang="en-US" dirty="0" err="1">
                <a:latin typeface="Arial" panose="020B0604020202020204" pitchFamily="34" charset="0"/>
                <a:cs typeface="Arial" panose="020B0604020202020204" pitchFamily="34" charset="0"/>
              </a:rPr>
              <a:t>Concentración</a:t>
            </a:r>
            <a:r>
              <a:rPr lang="en-US" dirty="0">
                <a:latin typeface="Arial" panose="020B0604020202020204" pitchFamily="34" charset="0"/>
                <a:cs typeface="Arial" panose="020B0604020202020204" pitchFamily="34" charset="0"/>
              </a:rPr>
              <a:t> de </a:t>
            </a:r>
            <a:r>
              <a:rPr lang="en-US" dirty="0" err="1">
                <a:solidFill>
                  <a:srgbClr val="FF0000"/>
                </a:solidFill>
                <a:latin typeface="Arial" panose="020B0604020202020204" pitchFamily="34" charset="0"/>
                <a:cs typeface="Arial" panose="020B0604020202020204" pitchFamily="34" charset="0"/>
              </a:rPr>
              <a:t>salmuera</a:t>
            </a:r>
            <a:endParaRPr lang="en-US" dirty="0">
              <a:solidFill>
                <a:srgbClr val="FF0000"/>
              </a:solidFill>
              <a:latin typeface="Arial" panose="020B0604020202020204" pitchFamily="34" charset="0"/>
              <a:cs typeface="Arial" panose="020B0604020202020204" pitchFamily="34" charset="0"/>
            </a:endParaRPr>
          </a:p>
        </p:txBody>
      </p:sp>
      <p:sp>
        <p:nvSpPr>
          <p:cNvPr id="3" name="Rechteck 2"/>
          <p:cNvSpPr/>
          <p:nvPr/>
        </p:nvSpPr>
        <p:spPr>
          <a:xfrm>
            <a:off x="467544" y="1808663"/>
            <a:ext cx="4536504" cy="3678443"/>
          </a:xfrm>
          <a:prstGeom prst="rect">
            <a:avLst/>
          </a:prstGeom>
        </p:spPr>
        <p:txBody>
          <a:bodyPr wrap="square">
            <a:spAutoFit/>
          </a:bodyPr>
          <a:lstStyle/>
          <a:p>
            <a:pPr>
              <a:lnSpc>
                <a:spcPct val="150000"/>
              </a:lnSpc>
              <a:spcAft>
                <a:spcPts val="600"/>
              </a:spcAft>
            </a:pPr>
            <a:r>
              <a:rPr lang="en-US" sz="1600" dirty="0" err="1">
                <a:solidFill>
                  <a:prstClr val="black"/>
                </a:solidFill>
                <a:latin typeface="Arial" panose="020B0604020202020204" pitchFamily="34" charset="0"/>
                <a:cs typeface="Arial" panose="020B0604020202020204" pitchFamily="34" charset="0"/>
              </a:rPr>
              <a:t>Medir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concentración</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a:lnSpc>
                <a:spcPct val="150000"/>
              </a:lnSpc>
              <a:spcAft>
                <a:spcPts val="600"/>
              </a:spcAft>
            </a:pPr>
            <a:endParaRPr lang="en-US" sz="1600" dirty="0">
              <a:solidFill>
                <a:prstClr val="black"/>
              </a:solidFill>
              <a:latin typeface="Arial" panose="020B0604020202020204" pitchFamily="34" charset="0"/>
              <a:cs typeface="Arial" panose="020B0604020202020204" pitchFamily="34" charset="0"/>
            </a:endParaRPr>
          </a:p>
          <a:p>
            <a:pPr>
              <a:lnSpc>
                <a:spcPct val="150000"/>
              </a:lnSpc>
              <a:spcAft>
                <a:spcPts val="600"/>
              </a:spcAft>
            </a:pPr>
            <a:r>
              <a:rPr lang="en-US" sz="1600" dirty="0">
                <a:solidFill>
                  <a:prstClr val="black"/>
                </a:solidFill>
                <a:latin typeface="Arial" panose="020B0604020202020204" pitchFamily="34" charset="0"/>
                <a:cs typeface="Arial" panose="020B0604020202020204" pitchFamily="34" charset="0"/>
              </a:rPr>
              <a:t>Si el </a:t>
            </a:r>
            <a:r>
              <a:rPr lang="en-US" sz="1600" dirty="0" err="1">
                <a:solidFill>
                  <a:prstClr val="black"/>
                </a:solidFill>
                <a:latin typeface="Arial" panose="020B0604020202020204" pitchFamily="34" charset="0"/>
                <a:cs typeface="Arial" panose="020B0604020202020204" pitchFamily="34" charset="0"/>
              </a:rPr>
              <a:t>nivel</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llenado</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bajo (la </a:t>
            </a:r>
            <a:r>
              <a:rPr lang="en-US" sz="1600" dirty="0" err="1">
                <a:solidFill>
                  <a:prstClr val="black"/>
                </a:solidFill>
                <a:latin typeface="Arial" panose="020B0604020202020204" pitchFamily="34" charset="0"/>
                <a:cs typeface="Arial" panose="020B0604020202020204" pitchFamily="34" charset="0"/>
              </a:rPr>
              <a:t>presión</a:t>
            </a:r>
            <a:r>
              <a:rPr lang="en-US" sz="1600" dirty="0">
                <a:solidFill>
                  <a:prstClr val="black"/>
                </a:solidFill>
                <a:latin typeface="Arial" panose="020B0604020202020204" pitchFamily="34" charset="0"/>
                <a:cs typeface="Arial" panose="020B0604020202020204" pitchFamily="34" charset="0"/>
              </a:rPr>
              <a:t> es </a:t>
            </a:r>
            <a:r>
              <a:rPr lang="en-US" sz="1600" dirty="0" err="1">
                <a:solidFill>
                  <a:prstClr val="black"/>
                </a:solidFill>
                <a:latin typeface="Arial" panose="020B0604020202020204" pitchFamily="34" charset="0"/>
                <a:cs typeface="Arial" panose="020B0604020202020204" pitchFamily="34" charset="0"/>
              </a:rPr>
              <a:t>demasiado</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baja</a:t>
            </a:r>
            <a:r>
              <a:rPr lang="en-US" sz="1600" dirty="0">
                <a:solidFill>
                  <a:prstClr val="black"/>
                </a:solidFill>
                <a:latin typeface="Arial" panose="020B0604020202020204" pitchFamily="34" charset="0"/>
                <a:cs typeface="Arial" panose="020B0604020202020204" pitchFamily="34" charset="0"/>
              </a:rPr>
              <a:t>), se debe </a:t>
            </a:r>
            <a:r>
              <a:rPr lang="en-US" sz="1600" dirty="0" err="1">
                <a:solidFill>
                  <a:prstClr val="black"/>
                </a:solidFill>
                <a:latin typeface="Arial" panose="020B0604020202020204" pitchFamily="34" charset="0"/>
                <a:cs typeface="Arial" panose="020B0604020202020204" pitchFamily="34" charset="0"/>
              </a:rPr>
              <a:t>rellenar</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srgbClr val="FF0000"/>
                </a:solidFill>
                <a:latin typeface="Arial" panose="020B0604020202020204" pitchFamily="34" charset="0"/>
                <a:cs typeface="Arial" panose="020B0604020202020204" pitchFamily="34" charset="0"/>
              </a:rPr>
              <a:t>salmuera</a:t>
            </a:r>
            <a:r>
              <a:rPr lang="en-US" sz="1600" dirty="0">
                <a:solidFill>
                  <a:prstClr val="black"/>
                </a:solidFill>
                <a:latin typeface="Arial" panose="020B0604020202020204" pitchFamily="34" charset="0"/>
                <a:cs typeface="Arial" panose="020B0604020202020204" pitchFamily="34" charset="0"/>
              </a:rPr>
              <a:t>. El </a:t>
            </a:r>
            <a:r>
              <a:rPr lang="en-US" sz="1600" dirty="0" err="1">
                <a:solidFill>
                  <a:prstClr val="black"/>
                </a:solidFill>
                <a:latin typeface="Arial" panose="020B0604020202020204" pitchFamily="34" charset="0"/>
                <a:cs typeface="Arial" panose="020B0604020202020204" pitchFamily="34" charset="0"/>
              </a:rPr>
              <a:t>llenado</a:t>
            </a:r>
            <a:r>
              <a:rPr lang="en-US" sz="1600" dirty="0">
                <a:solidFill>
                  <a:prstClr val="black"/>
                </a:solidFill>
                <a:latin typeface="Arial" panose="020B0604020202020204" pitchFamily="34" charset="0"/>
                <a:cs typeface="Arial" panose="020B0604020202020204" pitchFamily="34" charset="0"/>
              </a:rPr>
              <a:t> es el </a:t>
            </a:r>
            <a:r>
              <a:rPr lang="en-US" sz="1600" dirty="0" err="1">
                <a:solidFill>
                  <a:prstClr val="black"/>
                </a:solidFill>
                <a:latin typeface="Arial" panose="020B0604020202020204" pitchFamily="34" charset="0"/>
                <a:cs typeface="Arial" panose="020B0604020202020204" pitchFamily="34" charset="0"/>
              </a:rPr>
              <a:t>mismo</a:t>
            </a:r>
            <a:r>
              <a:rPr lang="en-US" sz="1600" dirty="0">
                <a:solidFill>
                  <a:prstClr val="black"/>
                </a:solidFill>
                <a:latin typeface="Arial" panose="020B0604020202020204" pitchFamily="34" charset="0"/>
                <a:cs typeface="Arial" panose="020B0604020202020204" pitchFamily="34" charset="0"/>
              </a:rPr>
              <a:t> que para la </a:t>
            </a:r>
            <a:r>
              <a:rPr lang="en-US" sz="1600" dirty="0" err="1">
                <a:solidFill>
                  <a:prstClr val="black"/>
                </a:solidFill>
                <a:latin typeface="Arial" panose="020B0604020202020204" pitchFamily="34" charset="0"/>
                <a:cs typeface="Arial" panose="020B0604020202020204" pitchFamily="34" charset="0"/>
              </a:rPr>
              <a:t>primera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puesta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marcha</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véase</a:t>
            </a:r>
            <a:r>
              <a:rPr lang="en-US" sz="1600" dirty="0">
                <a:solidFill>
                  <a:prstClr val="black"/>
                </a:solidFill>
                <a:latin typeface="Arial" panose="020B0604020202020204" pitchFamily="34" charset="0"/>
                <a:cs typeface="Arial" panose="020B0604020202020204" pitchFamily="34" charset="0"/>
              </a:rPr>
              <a:t> xxx).</a:t>
            </a:r>
          </a:p>
          <a:p>
            <a:pPr>
              <a:lnSpc>
                <a:spcPct val="150000"/>
              </a:lnSpc>
              <a:spcAft>
                <a:spcPts val="600"/>
              </a:spcAft>
            </a:pPr>
            <a:endParaRPr lang="en-US" sz="1600" dirty="0">
              <a:solidFill>
                <a:prstClr val="black"/>
              </a:solidFill>
              <a:latin typeface="Arial" panose="020B0604020202020204" pitchFamily="34" charset="0"/>
              <a:cs typeface="Arial" panose="020B0604020202020204" pitchFamily="34" charset="0"/>
            </a:endParaRPr>
          </a:p>
          <a:p>
            <a:pPr>
              <a:lnSpc>
                <a:spcPct val="150000"/>
              </a:lnSpc>
              <a:spcAft>
                <a:spcPts val="600"/>
              </a:spcAft>
            </a:pPr>
            <a:r>
              <a:rPr lang="en-US" sz="1600" dirty="0">
                <a:solidFill>
                  <a:prstClr val="black"/>
                </a:solidFill>
                <a:latin typeface="Arial" panose="020B0604020202020204" pitchFamily="34" charset="0"/>
                <a:cs typeface="Arial" panose="020B0604020202020204" pitchFamily="34" charset="0"/>
              </a:rPr>
              <a:t>Por favor, ten </a:t>
            </a:r>
            <a:r>
              <a:rPr lang="en-US" sz="1600" dirty="0" err="1">
                <a:solidFill>
                  <a:prstClr val="black"/>
                </a:solidFill>
                <a:latin typeface="Arial" panose="020B0604020202020204" pitchFamily="34" charset="0"/>
                <a:cs typeface="Arial" panose="020B0604020202020204" pitchFamily="34" charset="0"/>
              </a:rPr>
              <a:t>en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cuenta</a:t>
            </a:r>
            <a:r>
              <a:rPr lang="en-US" sz="1600" dirty="0">
                <a:solidFill>
                  <a:prstClr val="black"/>
                </a:solidFill>
                <a:latin typeface="Arial" panose="020B0604020202020204" pitchFamily="34" charset="0"/>
                <a:cs typeface="Arial" panose="020B0604020202020204" pitchFamily="34" charset="0"/>
              </a:rPr>
              <a:t> la </a:t>
            </a:r>
            <a:r>
              <a:rPr lang="en-US" sz="1600" dirty="0" err="1">
                <a:solidFill>
                  <a:prstClr val="black"/>
                </a:solidFill>
                <a:latin typeface="Arial" panose="020B0604020202020204" pitchFamily="34" charset="0"/>
                <a:cs typeface="Arial" panose="020B0604020202020204" pitchFamily="34" charset="0"/>
              </a:rPr>
              <a:t>proporción</a:t>
            </a:r>
            <a:r>
              <a:rPr lang="en-US" sz="1600" dirty="0">
                <a:solidFill>
                  <a:prstClr val="black"/>
                </a:solidFill>
                <a:latin typeface="Arial" panose="020B0604020202020204" pitchFamily="34" charset="0"/>
                <a:cs typeface="Arial" panose="020B0604020202020204" pitchFamily="34" charset="0"/>
              </a:rPr>
              <a:t> </a:t>
            </a:r>
            <a:r>
              <a:rPr lang="en-US" sz="1600" dirty="0" err="1">
                <a:solidFill>
                  <a:prstClr val="black"/>
                </a:solidFill>
                <a:latin typeface="Arial" panose="020B0604020202020204" pitchFamily="34" charset="0"/>
                <a:cs typeface="Arial" panose="020B0604020202020204" pitchFamily="34" charset="0"/>
              </a:rPr>
              <a:t>correcta</a:t>
            </a:r>
            <a:r>
              <a:rPr lang="en-US" sz="1600" dirty="0">
                <a:solidFill>
                  <a:prstClr val="black"/>
                </a:solidFill>
                <a:latin typeface="Arial" panose="020B0604020202020204" pitchFamily="34" charset="0"/>
                <a:cs typeface="Arial" panose="020B0604020202020204" pitchFamily="34" charset="0"/>
              </a:rPr>
              <a:t> de </a:t>
            </a:r>
            <a:r>
              <a:rPr lang="en-US" sz="1600" dirty="0" err="1">
                <a:solidFill>
                  <a:prstClr val="black"/>
                </a:solidFill>
                <a:latin typeface="Arial" panose="020B0604020202020204" pitchFamily="34" charset="0"/>
                <a:cs typeface="Arial" panose="020B0604020202020204" pitchFamily="34" charset="0"/>
              </a:rPr>
              <a:t>mezcla</a:t>
            </a:r>
            <a:r>
              <a:rPr lang="en-US" sz="1600" dirty="0">
                <a:solidFill>
                  <a:prstClr val="black"/>
                </a:solidFill>
                <a:latin typeface="Arial" panose="020B0604020202020204" pitchFamily="34" charset="0"/>
                <a:cs typeface="Arial" panose="020B0604020202020204" pitchFamily="34" charset="0"/>
              </a:rPr>
              <a:t> de la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p:txBody>
      </p:sp>
      <p:pic>
        <p:nvPicPr>
          <p:cNvPr id="23556" name="Picture 4" descr="Man checking manometer in natural gas fac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2349697"/>
            <a:ext cx="4286250" cy="3057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641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Conclusión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lnSpc>
                <a:spcPct val="150000"/>
              </a:lnSpc>
              <a:buNone/>
            </a:pPr>
            <a:r>
              <a:rPr lang="en-US" sz="1600" dirty="0" err="1">
                <a:latin typeface="Arial" panose="020B0604020202020204" pitchFamily="34" charset="0"/>
                <a:cs typeface="Arial" panose="020B0604020202020204" pitchFamily="34" charset="0"/>
              </a:rPr>
              <a:t>Ya</a:t>
            </a:r>
            <a:r>
              <a:rPr lang="en-US" sz="1600" dirty="0">
                <a:latin typeface="Arial" panose="020B0604020202020204" pitchFamily="34" charset="0"/>
                <a:cs typeface="Arial" panose="020B0604020202020204" pitchFamily="34" charset="0"/>
              </a:rPr>
              <a:t> ha </a:t>
            </a:r>
            <a:r>
              <a:rPr lang="en-US" sz="1600" dirty="0" err="1">
                <a:latin typeface="Arial" panose="020B0604020202020204" pitchFamily="34" charset="0"/>
                <a:cs typeface="Arial" panose="020B0604020202020204" pitchFamily="34" charset="0"/>
              </a:rPr>
              <a:t>completado</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módulo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Mantenimiento</a:t>
            </a:r>
            <a:r>
              <a:rPr lang="en-US" sz="1600" dirty="0">
                <a:latin typeface="Arial" panose="020B0604020202020204" pitchFamily="34" charset="0"/>
                <a:cs typeface="Arial" panose="020B0604020202020204" pitchFamily="34" charset="0"/>
              </a:rPr>
              <a:t>" y </a:t>
            </a:r>
            <a:r>
              <a:rPr lang="en-US" sz="1600" dirty="0" err="1">
                <a:latin typeface="Arial" panose="020B0604020202020204" pitchFamily="34" charset="0"/>
                <a:cs typeface="Arial" panose="020B0604020202020204" pitchFamily="34" charset="0"/>
              </a:rPr>
              <a:t>puedes</a:t>
            </a:r>
            <a:r>
              <a:rPr lang="en-US" sz="1600" dirty="0">
                <a:latin typeface="Arial" panose="020B0604020202020204" pitchFamily="34" charset="0"/>
                <a:cs typeface="Arial" panose="020B0604020202020204" pitchFamily="34" charset="0"/>
              </a:rPr>
              <a:t>:</a:t>
            </a:r>
          </a:p>
          <a:p>
            <a:pPr marL="0" indent="0">
              <a:lnSpc>
                <a:spcPct val="150000"/>
              </a:lnSpc>
              <a:buNone/>
            </a:pP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a:latin typeface="Arial" panose="020B0604020202020204" pitchFamily="34" charset="0"/>
                <a:cs typeface="Arial" panose="020B0604020202020204" pitchFamily="34" charset="0"/>
              </a:rPr>
              <a:t>saber </a:t>
            </a:r>
            <a:r>
              <a:rPr lang="en-US" sz="1600" dirty="0" err="1">
                <a:latin typeface="Arial" panose="020B0604020202020204" pitchFamily="34" charset="0"/>
                <a:cs typeface="Arial" panose="020B0604020202020204" pitchFamily="34" charset="0"/>
              </a:rPr>
              <a:t>qué</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partes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necesitan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mantenimiento</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conocer</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procedimientos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mantenimiento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estándar</a:t>
            </a:r>
            <a:endParaRPr lang="en-US" sz="1600" dirty="0">
              <a:latin typeface="Arial" panose="020B0604020202020204" pitchFamily="34" charset="0"/>
              <a:cs typeface="Arial" panose="020B0604020202020204" pitchFamily="34" charset="0"/>
            </a:endParaRPr>
          </a:p>
          <a:p>
            <a:pPr>
              <a:lnSpc>
                <a:spcPct val="150000"/>
              </a:lnSpc>
              <a:buAutoNum type="arabicPeriod"/>
            </a:pPr>
            <a:r>
              <a:rPr lang="en-US" sz="1600" dirty="0" err="1">
                <a:latin typeface="Arial" panose="020B0604020202020204" pitchFamily="34" charset="0"/>
                <a:cs typeface="Arial" panose="020B0604020202020204" pitchFamily="34" charset="0"/>
              </a:rPr>
              <a:t>mantener</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sistema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acuerdo</a:t>
            </a:r>
            <a:r>
              <a:rPr lang="en-US" sz="1600" dirty="0">
                <a:latin typeface="Arial" panose="020B0604020202020204" pitchFamily="34" charset="0"/>
                <a:cs typeface="Arial" panose="020B0604020202020204" pitchFamily="34" charset="0"/>
              </a:rPr>
              <a:t> con las directrices</a:t>
            </a:r>
          </a:p>
          <a:p>
            <a:pPr marL="0" indent="0">
              <a:buNone/>
            </a:pPr>
            <a:endParaRPr lang="el-GR" sz="1600" dirty="0"/>
          </a:p>
        </p:txBody>
      </p:sp>
    </p:spTree>
    <p:extLst>
      <p:ext uri="{BB962C8B-B14F-4D97-AF65-F5344CB8AC3E}">
        <p14:creationId xmlns:p14="http://schemas.microsoft.com/office/powerpoint/2010/main" val="37092397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Final de la </a:t>
            </a:r>
            <a:r>
              <a:rPr lang="en-US" dirty="0" err="1">
                <a:latin typeface="Arial" panose="020B0604020202020204" pitchFamily="34" charset="0"/>
                <a:cs typeface="Arial" panose="020B0604020202020204" pitchFamily="34" charset="0"/>
              </a:rPr>
              <a:t>unidad</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3.1 </a:t>
            </a:r>
            <a:r>
              <a:rPr lang="en-US">
                <a:latin typeface="Arial" panose="020B0604020202020204" pitchFamily="34" charset="0"/>
                <a:cs typeface="Arial" panose="020B0604020202020204" pitchFamily="34" charset="0"/>
              </a:rPr>
              <a:t>Mantenimiento</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81590" y="1772816"/>
            <a:ext cx="7380820" cy="3654406"/>
          </a:xfrm>
        </p:spPr>
        <p:txBody>
          <a:bodyPr>
            <a:noAutofit/>
          </a:bodyPr>
          <a:lstStyle/>
          <a:p>
            <a:pPr marL="0" indent="0">
              <a:lnSpc>
                <a:spcPct val="150000"/>
              </a:lnSpc>
              <a:spcAft>
                <a:spcPts val="450"/>
              </a:spcAft>
              <a:buNone/>
            </a:pPr>
            <a:r>
              <a:rPr lang="en-US" sz="1600" dirty="0">
                <a:latin typeface="Arial" panose="020B0604020202020204" pitchFamily="34" charset="0"/>
                <a:cs typeface="Arial" panose="020B0604020202020204" pitchFamily="34" charset="0"/>
              </a:rPr>
              <a:t>Mantenimiento de la bomba de calor</a:t>
            </a:r>
          </a:p>
          <a:p>
            <a:pPr marL="0" indent="0">
              <a:lnSpc>
                <a:spcPct val="150000"/>
              </a:lnSpc>
              <a:spcAft>
                <a:spcPts val="45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El alcance del mantenimiento también depende siempre de </a:t>
            </a:r>
          </a:p>
          <a:p>
            <a:pPr>
              <a:lnSpc>
                <a:spcPct val="150000"/>
              </a:lnSpc>
              <a:spcAft>
                <a:spcPts val="450"/>
              </a:spcAft>
            </a:pPr>
            <a:r>
              <a:rPr lang="en-US" sz="1600" dirty="0">
                <a:latin typeface="Arial" panose="020B0604020202020204" pitchFamily="34" charset="0"/>
                <a:cs typeface="Arial" panose="020B0604020202020204" pitchFamily="34" charset="0"/>
              </a:rPr>
              <a:t>el dispositivo y los componentes + las instrucciones del fabricante</a:t>
            </a:r>
          </a:p>
          <a:p>
            <a:pPr>
              <a:lnSpc>
                <a:spcPct val="150000"/>
              </a:lnSpc>
              <a:spcAft>
                <a:spcPts val="450"/>
              </a:spcAft>
            </a:pPr>
            <a:r>
              <a:rPr lang="en-US" sz="1600" dirty="0">
                <a:latin typeface="Arial" panose="020B0604020202020204" pitchFamily="34" charset="0"/>
                <a:cs typeface="Arial" panose="020B0604020202020204" pitchFamily="34" charset="0"/>
              </a:rPr>
              <a:t>influencias ambientales, </a:t>
            </a:r>
          </a:p>
          <a:p>
            <a:pPr>
              <a:lnSpc>
                <a:spcPct val="150000"/>
              </a:lnSpc>
              <a:spcAft>
                <a:spcPts val="450"/>
              </a:spcAft>
            </a:pPr>
            <a:r>
              <a:rPr lang="en-US" sz="1600" dirty="0">
                <a:latin typeface="Arial" panose="020B0604020202020204" pitchFamily="34" charset="0"/>
                <a:cs typeface="Arial" panose="020B0604020202020204" pitchFamily="34" charset="0"/>
              </a:rPr>
              <a:t>los hábitos de los usuarios </a:t>
            </a:r>
          </a:p>
        </p:txBody>
      </p:sp>
      <p:sp>
        <p:nvSpPr>
          <p:cNvPr id="3" name="Foliennummernplatzhalter 2"/>
          <p:cNvSpPr>
            <a:spLocks noGrp="1"/>
          </p:cNvSpPr>
          <p:nvPr>
            <p:ph type="sldNum" sz="quarter" idx="4294967295"/>
          </p:nvPr>
        </p:nvSpPr>
        <p:spPr/>
        <p:txBody>
          <a:bodyPr/>
          <a:lstStyle/>
          <a:p>
            <a:fld id="{173331B2-5D25-4F8C-B28E-854C9248C156}" type="slidenum">
              <a:rPr lang="de-DE">
                <a:solidFill>
                  <a:prstClr val="black">
                    <a:tint val="75000"/>
                  </a:prstClr>
                </a:solidFill>
                <a:latin typeface="Calibri"/>
              </a:rPr>
              <a:pPr/>
              <a:t>5</a:t>
            </a:fld>
            <a:endParaRPr lang="de-DE">
              <a:solidFill>
                <a:prstClr val="black">
                  <a:tint val="75000"/>
                </a:prstClr>
              </a:solidFill>
              <a:latin typeface="Calibri"/>
            </a:endParaRPr>
          </a:p>
        </p:txBody>
      </p:sp>
      <p:sp>
        <p:nvSpPr>
          <p:cNvPr id="4" name="Titel 3"/>
          <p:cNvSpPr>
            <a:spLocks noGrp="1"/>
          </p:cNvSpPr>
          <p:nvPr>
            <p:ph type="title"/>
          </p:nvPr>
        </p:nvSpPr>
        <p:spPr/>
        <p:txBody>
          <a:bodyPr>
            <a:normAutofit/>
          </a:bodyPr>
          <a:lstStyle/>
          <a:p>
            <a:pPr>
              <a:lnSpc>
                <a:spcPct val="150000"/>
              </a:lnSpc>
              <a:spcAft>
                <a:spcPts val="450"/>
              </a:spcAft>
            </a:pPr>
            <a:r>
              <a:rPr lang="en-US" dirty="0">
                <a:latin typeface="Arial" panose="020B0604020202020204" pitchFamily="34" charset="0"/>
                <a:cs typeface="Arial" panose="020B0604020202020204" pitchFamily="34" charset="0"/>
              </a:rPr>
              <a:t>Mantenimiento de la bomba de calor</a:t>
            </a:r>
          </a:p>
        </p:txBody>
      </p:sp>
    </p:spTree>
    <p:extLst>
      <p:ext uri="{BB962C8B-B14F-4D97-AF65-F5344CB8AC3E}">
        <p14:creationId xmlns:p14="http://schemas.microsoft.com/office/powerpoint/2010/main" val="4282616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755576" y="1844824"/>
            <a:ext cx="7236804" cy="3402378"/>
          </a:xfrm>
        </p:spPr>
        <p:txBody>
          <a:bodyPr>
            <a:noAutofit/>
          </a:bodyPr>
          <a:lstStyle/>
          <a:p>
            <a:pPr marL="0" indent="0">
              <a:lnSpc>
                <a:spcPct val="150000"/>
              </a:lnSpc>
              <a:spcAft>
                <a:spcPts val="450"/>
              </a:spcAft>
              <a:buNone/>
            </a:pPr>
            <a:r>
              <a:rPr lang="en-US" sz="1600" dirty="0">
                <a:latin typeface="Arial" panose="020B0604020202020204" pitchFamily="34" charset="0"/>
                <a:cs typeface="Arial" panose="020B0604020202020204" pitchFamily="34" charset="0"/>
              </a:rPr>
              <a:t>Mantenimiento de la bomba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 	Los puntos clásicos de mantenimiento son</a:t>
            </a: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1. inspección visual de los componentes del dispositivo (bomba de calor, depósito de inercia, bombas, válvulas, filtros, vaso de expansión)</a:t>
            </a:r>
          </a:p>
          <a:p>
            <a:pPr>
              <a:lnSpc>
                <a:spcPct val="150000"/>
              </a:lnSpc>
              <a:spcAft>
                <a:spcPts val="450"/>
              </a:spcAft>
            </a:pPr>
            <a:r>
              <a:rPr lang="en-US" sz="1600" dirty="0">
                <a:latin typeface="Arial" panose="020B0604020202020204" pitchFamily="34" charset="0"/>
                <a:cs typeface="Arial" panose="020B0604020202020204" pitchFamily="34" charset="0"/>
              </a:rPr>
              <a:t>Daños y fugas,</a:t>
            </a:r>
          </a:p>
          <a:p>
            <a:pPr>
              <a:lnSpc>
                <a:spcPct val="150000"/>
              </a:lnSpc>
              <a:spcAft>
                <a:spcPts val="450"/>
              </a:spcAft>
            </a:pPr>
            <a:r>
              <a:rPr lang="en-US" sz="1600" dirty="0">
                <a:latin typeface="Arial" panose="020B0604020202020204" pitchFamily="34" charset="0"/>
                <a:cs typeface="Arial" panose="020B0604020202020204" pitchFamily="34" charset="0"/>
              </a:rPr>
              <a:t>Corrosión</a:t>
            </a:r>
          </a:p>
          <a:p>
            <a:pPr>
              <a:lnSpc>
                <a:spcPct val="150000"/>
              </a:lnSpc>
              <a:spcAft>
                <a:spcPts val="450"/>
              </a:spcAft>
            </a:pPr>
            <a:r>
              <a:rPr lang="en-US" sz="1600" dirty="0">
                <a:latin typeface="Arial" panose="020B0604020202020204" pitchFamily="34" charset="0"/>
                <a:cs typeface="Arial" panose="020B0604020202020204" pitchFamily="34" charset="0"/>
              </a:rPr>
              <a:t>Contaminación</a:t>
            </a:r>
          </a:p>
          <a:p>
            <a:pPr>
              <a:lnSpc>
                <a:spcPct val="150000"/>
              </a:lnSpc>
              <a:spcAft>
                <a:spcPts val="450"/>
              </a:spcAft>
            </a:pPr>
            <a:r>
              <a:rPr lang="en-US" sz="1600" dirty="0">
                <a:latin typeface="Arial" panose="020B0604020202020204" pitchFamily="34" charset="0"/>
                <a:cs typeface="Arial" panose="020B0604020202020204" pitchFamily="34" charset="0"/>
              </a:rPr>
              <a:t>Montaje</a:t>
            </a:r>
          </a:p>
          <a:p>
            <a:pPr>
              <a:lnSpc>
                <a:spcPct val="150000"/>
              </a:lnSpc>
              <a:spcAft>
                <a:spcPts val="450"/>
              </a:spcAft>
            </a:pPr>
            <a:r>
              <a:rPr lang="en-US" sz="1600" dirty="0">
                <a:latin typeface="Arial" panose="020B0604020202020204" pitchFamily="34" charset="0"/>
                <a:cs typeface="Arial" panose="020B0604020202020204" pitchFamily="34" charset="0"/>
              </a:rPr>
              <a:t>Fugas y rastros de aceite</a:t>
            </a:r>
          </a:p>
          <a:p>
            <a:pPr marL="0" indent="0">
              <a:lnSpc>
                <a:spcPct val="150000"/>
              </a:lnSpc>
              <a:spcAft>
                <a:spcPts val="450"/>
              </a:spcAft>
              <a:buNone/>
            </a:pPr>
            <a:endParaRPr lang="en-US" sz="12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a:solidFill>
                  <a:prstClr val="black">
                    <a:tint val="75000"/>
                  </a:prstClr>
                </a:solidFill>
                <a:latin typeface="Calibri"/>
              </a:rPr>
              <a:pPr/>
              <a:t>6</a:t>
            </a:fld>
            <a:endParaRPr lang="de-DE">
              <a:solidFill>
                <a:prstClr val="black">
                  <a:tint val="75000"/>
                </a:prstClr>
              </a:solidFill>
              <a:latin typeface="Calibri"/>
            </a:endParaRPr>
          </a:p>
        </p:txBody>
      </p:sp>
      <p:sp>
        <p:nvSpPr>
          <p:cNvPr id="4" name="Titel 3"/>
          <p:cNvSpPr>
            <a:spLocks noGrp="1"/>
          </p:cNvSpPr>
          <p:nvPr>
            <p:ph type="title"/>
          </p:nvPr>
        </p:nvSpPr>
        <p:spPr/>
        <p:txBody>
          <a:bodyPr>
            <a:normAutofit/>
          </a:bodyPr>
          <a:lstStyle/>
          <a:p>
            <a:pPr>
              <a:lnSpc>
                <a:spcPct val="150000"/>
              </a:lnSpc>
              <a:spcAft>
                <a:spcPts val="450"/>
              </a:spcAft>
            </a:pPr>
            <a:r>
              <a:rPr lang="en-US" dirty="0">
                <a:latin typeface="Arial" panose="020B0604020202020204" pitchFamily="34" charset="0"/>
                <a:cs typeface="Arial" panose="020B0604020202020204" pitchFamily="34" charset="0"/>
              </a:rPr>
              <a:t>Mantenimiento de la bomba de calor</a:t>
            </a:r>
          </a:p>
        </p:txBody>
      </p:sp>
    </p:spTree>
    <p:extLst>
      <p:ext uri="{BB962C8B-B14F-4D97-AF65-F5344CB8AC3E}">
        <p14:creationId xmlns:p14="http://schemas.microsoft.com/office/powerpoint/2010/main" val="424157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656565" y="2039641"/>
            <a:ext cx="7830870" cy="3402378"/>
          </a:xfrm>
        </p:spPr>
        <p:txBody>
          <a:bodyPr>
            <a:noAutofit/>
          </a:bodyPr>
          <a:lstStyle/>
          <a:p>
            <a:pPr marL="0" indent="0">
              <a:lnSpc>
                <a:spcPct val="150000"/>
              </a:lnSpc>
              <a:spcAft>
                <a:spcPts val="450"/>
              </a:spcAft>
              <a:buNone/>
            </a:pPr>
            <a:r>
              <a:rPr lang="en-US" sz="1600" dirty="0">
                <a:latin typeface="Arial" panose="020B0604020202020204" pitchFamily="34" charset="0"/>
                <a:cs typeface="Arial" panose="020B0604020202020204" pitchFamily="34" charset="0"/>
              </a:rPr>
              <a:t>Mantenimiento de la bomba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	 Los puntos clásicos de mantenimiento son</a:t>
            </a:r>
          </a:p>
          <a:p>
            <a:pPr marL="0" indent="0">
              <a:lnSpc>
                <a:spcPct val="150000"/>
              </a:lnSpc>
              <a:spcAft>
                <a:spcPts val="45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2. compruebe si hay fugas en el circuito de refrigerante </a:t>
            </a: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3. Prueba de funcionamiento de los componentes hidráulicos (por ejemplo, bombas, mezcladores, válvulas antirretorno, válvulas de cierre).</a:t>
            </a: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4. Controlar la presión del sistema de calefacción y de los vasos de expansión.</a:t>
            </a:r>
          </a:p>
          <a:p>
            <a:pPr marL="0" indent="0">
              <a:lnSpc>
                <a:spcPct val="150000"/>
              </a:lnSpc>
              <a:spcAft>
                <a:spcPts val="450"/>
              </a:spcAft>
              <a:buNone/>
            </a:pPr>
            <a:r>
              <a:rPr lang="en-US" sz="1600" dirty="0">
                <a:latin typeface="Arial" panose="020B0604020202020204" pitchFamily="34" charset="0"/>
                <a:cs typeface="Arial" panose="020B0604020202020204" pitchFamily="34" charset="0"/>
              </a:rPr>
              <a:t>6. válvulas de seguridad de retención</a:t>
            </a:r>
          </a:p>
        </p:txBody>
      </p:sp>
      <p:sp>
        <p:nvSpPr>
          <p:cNvPr id="3" name="Foliennummernplatzhalter 2"/>
          <p:cNvSpPr>
            <a:spLocks noGrp="1"/>
          </p:cNvSpPr>
          <p:nvPr>
            <p:ph type="sldNum" sz="quarter" idx="4294967295"/>
          </p:nvPr>
        </p:nvSpPr>
        <p:spPr/>
        <p:txBody>
          <a:bodyPr/>
          <a:lstStyle/>
          <a:p>
            <a:fld id="{173331B2-5D25-4F8C-B28E-854C9248C156}" type="slidenum">
              <a:rPr lang="de-DE">
                <a:solidFill>
                  <a:prstClr val="black">
                    <a:tint val="75000"/>
                  </a:prstClr>
                </a:solidFill>
                <a:latin typeface="Calibri"/>
              </a:rPr>
              <a:pPr/>
              <a:t>7</a:t>
            </a:fld>
            <a:endParaRPr lang="de-DE">
              <a:solidFill>
                <a:prstClr val="black">
                  <a:tint val="75000"/>
                </a:prstClr>
              </a:solidFill>
              <a:latin typeface="Calibri"/>
            </a:endParaRPr>
          </a:p>
        </p:txBody>
      </p:sp>
      <p:sp>
        <p:nvSpPr>
          <p:cNvPr id="4" name="Titel 3"/>
          <p:cNvSpPr>
            <a:spLocks noGrp="1"/>
          </p:cNvSpPr>
          <p:nvPr>
            <p:ph type="title"/>
          </p:nvPr>
        </p:nvSpPr>
        <p:spPr/>
        <p:txBody>
          <a:bodyPr>
            <a:normAutofit/>
          </a:bodyPr>
          <a:lstStyle/>
          <a:p>
            <a:pPr>
              <a:lnSpc>
                <a:spcPct val="150000"/>
              </a:lnSpc>
              <a:spcAft>
                <a:spcPts val="450"/>
              </a:spcAft>
            </a:pPr>
            <a:r>
              <a:rPr lang="en-US" dirty="0">
                <a:latin typeface="Arial" panose="020B0604020202020204" pitchFamily="34" charset="0"/>
                <a:cs typeface="Arial" panose="020B0604020202020204" pitchFamily="34" charset="0"/>
              </a:rPr>
              <a:t>Mantenimiento de la bomba de calor</a:t>
            </a:r>
          </a:p>
        </p:txBody>
      </p:sp>
    </p:spTree>
    <p:extLst>
      <p:ext uri="{BB962C8B-B14F-4D97-AF65-F5344CB8AC3E}">
        <p14:creationId xmlns:p14="http://schemas.microsoft.com/office/powerpoint/2010/main" val="3254465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err="1">
                <a:latin typeface="Arial" panose="020B0604020202020204" pitchFamily="34" charset="0"/>
                <a:cs typeface="Arial" panose="020B0604020202020204" pitchFamily="34" charset="0"/>
              </a:rPr>
              <a:t>Mantenimiento</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	Los puntos </a:t>
            </a:r>
            <a:r>
              <a:rPr lang="en-US" sz="1600" dirty="0" err="1">
                <a:latin typeface="Arial" panose="020B0604020202020204" pitchFamily="34" charset="0"/>
                <a:cs typeface="Arial" panose="020B0604020202020204" pitchFamily="34" charset="0"/>
              </a:rPr>
              <a:t>clásicos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mantenimiento</a:t>
            </a:r>
            <a:r>
              <a:rPr lang="en-US" sz="1600" dirty="0">
                <a:latin typeface="Arial" panose="020B0604020202020204" pitchFamily="34" charset="0"/>
                <a:cs typeface="Arial" panose="020B0604020202020204" pitchFamily="34" charset="0"/>
              </a:rPr>
              <a:t> son </a:t>
            </a: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7. </a:t>
            </a:r>
            <a:r>
              <a:rPr lang="en-US" sz="1600" dirty="0" err="1">
                <a:latin typeface="Arial" panose="020B0604020202020204" pitchFamily="34" charset="0"/>
                <a:cs typeface="Arial" panose="020B0604020202020204" pitchFamily="34" charset="0"/>
              </a:rPr>
              <a:t>Comprobar</a:t>
            </a:r>
            <a:r>
              <a:rPr lang="en-US" sz="1600" dirty="0">
                <a:latin typeface="Arial" panose="020B0604020202020204" pitchFamily="34" charset="0"/>
                <a:cs typeface="Arial" panose="020B0604020202020204" pitchFamily="34" charset="0"/>
              </a:rPr>
              <a:t> los </a:t>
            </a:r>
            <a:r>
              <a:rPr lang="en-US" sz="1600" dirty="0" err="1">
                <a:latin typeface="Arial" panose="020B0604020202020204" pitchFamily="34" charset="0"/>
                <a:cs typeface="Arial" panose="020B0604020202020204" pitchFamily="34" charset="0"/>
              </a:rPr>
              <a:t>ajustes</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regulador</a:t>
            </a:r>
            <a:r>
              <a:rPr lang="en-US" sz="1600" dirty="0">
                <a:latin typeface="Arial" panose="020B0604020202020204" pitchFamily="34" charset="0"/>
                <a:cs typeface="Arial" panose="020B0604020202020204" pitchFamily="34" charset="0"/>
              </a:rPr>
              <a:t>, leer los </a:t>
            </a:r>
            <a:r>
              <a:rPr lang="en-US" sz="1600" dirty="0" err="1">
                <a:latin typeface="Arial" panose="020B0604020202020204" pitchFamily="34" charset="0"/>
                <a:cs typeface="Arial" panose="020B0604020202020204" pitchFamily="34" charset="0"/>
              </a:rPr>
              <a:t>datos</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funcionamiento</a:t>
            </a:r>
            <a:r>
              <a:rPr lang="en-US" sz="1600" dirty="0">
                <a:latin typeface="Arial" panose="020B0604020202020204" pitchFamily="34" charset="0"/>
                <a:cs typeface="Arial" panose="020B0604020202020204" pitchFamily="34" charset="0"/>
              </a:rPr>
              <a:t> y la </a:t>
            </a:r>
            <a:r>
              <a:rPr lang="en-US" sz="1600" dirty="0" err="1">
                <a:latin typeface="Arial" panose="020B0604020202020204" pitchFamily="34" charset="0"/>
                <a:cs typeface="Arial" panose="020B0604020202020204" pitchFamily="34" charset="0"/>
              </a:rPr>
              <a:t>memoria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errores</a:t>
            </a:r>
            <a:r>
              <a:rPr lang="en-US" sz="1600" dirty="0">
                <a:latin typeface="Arial" panose="020B0604020202020204" pitchFamily="34" charset="0"/>
                <a:cs typeface="Arial" panose="020B0604020202020204" pitchFamily="34" charset="0"/>
              </a:rPr>
              <a:t> </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8. </a:t>
            </a:r>
            <a:r>
              <a:rPr lang="en-US" sz="1600" dirty="0" err="1">
                <a:latin typeface="Arial" panose="020B0604020202020204" pitchFamily="34" charset="0"/>
                <a:cs typeface="Arial" panose="020B0604020202020204" pitchFamily="34" charset="0"/>
              </a:rPr>
              <a:t>Comprobar</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seguridad</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eléctrica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según</a:t>
            </a:r>
            <a:r>
              <a:rPr lang="en-US" sz="1600" dirty="0">
                <a:latin typeface="Arial" panose="020B0604020202020204" pitchFamily="34" charset="0"/>
                <a:cs typeface="Arial" panose="020B0604020202020204" pitchFamily="34" charset="0"/>
              </a:rPr>
              <a:t> VDE 0701-0702</a:t>
            </a: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9. </a:t>
            </a:r>
            <a:r>
              <a:rPr lang="en-US" sz="1600" dirty="0" err="1">
                <a:latin typeface="Arial" panose="020B0604020202020204" pitchFamily="34" charset="0"/>
                <a:cs typeface="Arial" panose="020B0604020202020204" pitchFamily="34" charset="0"/>
              </a:rPr>
              <a:t>Comprobación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funcionamiento</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sistema</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10. </a:t>
            </a:r>
            <a:r>
              <a:rPr lang="en-US" sz="1600" dirty="0" err="1">
                <a:latin typeface="Arial" panose="020B0604020202020204" pitchFamily="34" charset="0"/>
                <a:cs typeface="Arial" panose="020B0604020202020204" pitchFamily="34" charset="0"/>
              </a:rPr>
              <a:t>Optimización</a:t>
            </a:r>
            <a:r>
              <a:rPr lang="en-US" sz="1600" dirty="0">
                <a:latin typeface="Arial" panose="020B0604020202020204" pitchFamily="34" charset="0"/>
                <a:cs typeface="Arial" panose="020B0604020202020204" pitchFamily="34" charset="0"/>
              </a:rPr>
              <a:t> de la planta</a:t>
            </a:r>
          </a:p>
        </p:txBody>
      </p:sp>
      <p:sp>
        <p:nvSpPr>
          <p:cNvPr id="3" name="Foliennummernplatzhalter 2"/>
          <p:cNvSpPr>
            <a:spLocks noGrp="1"/>
          </p:cNvSpPr>
          <p:nvPr>
            <p:ph type="sldNum" sz="quarter" idx="4294967295"/>
          </p:nvPr>
        </p:nvSpPr>
        <p:spPr/>
        <p:txBody>
          <a:bodyPr/>
          <a:lstStyle/>
          <a:p>
            <a:fld id="{173331B2-5D25-4F8C-B28E-854C9248C156}" type="slidenum">
              <a:rPr lang="de-DE" smtClean="0"/>
              <a:t>8</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err="1">
                <a:latin typeface="Arial" panose="020B0604020202020204" pitchFamily="34" charset="0"/>
                <a:cs typeface="Arial" panose="020B0604020202020204" pitchFamily="34" charset="0"/>
              </a:rPr>
              <a:t>Mantenimiento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bomba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calor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287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844824"/>
            <a:ext cx="8568952" cy="4536504"/>
          </a:xfrm>
        </p:spPr>
        <p:txBody>
          <a:bodyPr>
            <a:noAutofit/>
          </a:bodyPr>
          <a:lstStyle/>
          <a:p>
            <a:pPr marL="0" indent="0">
              <a:lnSpc>
                <a:spcPct val="150000"/>
              </a:lnSpc>
              <a:spcAft>
                <a:spcPts val="600"/>
              </a:spcAft>
              <a:buNone/>
            </a:pPr>
            <a:r>
              <a:rPr lang="en-US" sz="1600" dirty="0" err="1">
                <a:latin typeface="Arial" panose="020B0604020202020204" pitchFamily="34" charset="0"/>
                <a:cs typeface="Arial" panose="020B0604020202020204" pitchFamily="34" charset="0"/>
              </a:rPr>
              <a:t>Mantenimiento</a:t>
            </a:r>
            <a:r>
              <a:rPr lang="en-US" sz="1600" dirty="0">
                <a:latin typeface="Arial" panose="020B0604020202020204" pitchFamily="34" charset="0"/>
                <a:cs typeface="Arial" panose="020B0604020202020204" pitchFamily="34" charset="0"/>
              </a:rPr>
              <a:t> de la </a:t>
            </a:r>
            <a:r>
              <a:rPr lang="en-US" sz="1600" dirty="0" err="1">
                <a:latin typeface="Arial" panose="020B0604020202020204" pitchFamily="34" charset="0"/>
                <a:cs typeface="Arial" panose="020B0604020202020204" pitchFamily="34" charset="0"/>
              </a:rPr>
              <a:t>bomba</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calor</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Para el </a:t>
            </a:r>
            <a:r>
              <a:rPr lang="en-US" sz="1600" dirty="0" err="1">
                <a:solidFill>
                  <a:srgbClr val="FF0000"/>
                </a:solidFill>
                <a:latin typeface="Arial" panose="020B0604020202020204" pitchFamily="34" charset="0"/>
                <a:cs typeface="Arial" panose="020B0604020202020204" pitchFamily="34" charset="0"/>
              </a:rPr>
              <a:t>circuito</a:t>
            </a:r>
            <a:r>
              <a:rPr lang="en-US" sz="1600" dirty="0">
                <a:solidFill>
                  <a:srgbClr val="FF0000"/>
                </a:solidFill>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se debe </a:t>
            </a:r>
            <a:r>
              <a:rPr lang="en-US" sz="1600" dirty="0" err="1">
                <a:latin typeface="Arial" panose="020B0604020202020204" pitchFamily="34" charset="0"/>
                <a:cs typeface="Arial" panose="020B0604020202020204" pitchFamily="34" charset="0"/>
              </a:rPr>
              <a:t>comprobar</a:t>
            </a:r>
            <a:r>
              <a:rPr lang="en-US" sz="1600" dirty="0">
                <a:latin typeface="Arial" panose="020B0604020202020204" pitchFamily="34" charset="0"/>
                <a:cs typeface="Arial" panose="020B0604020202020204" pitchFamily="34" charset="0"/>
              </a:rPr>
              <a:t> lo </a:t>
            </a:r>
            <a:r>
              <a:rPr lang="en-US" sz="1600" dirty="0" err="1">
                <a:latin typeface="Arial" panose="020B0604020202020204" pitchFamily="34" charset="0"/>
                <a:cs typeface="Arial" panose="020B0604020202020204" pitchFamily="34" charset="0"/>
              </a:rPr>
              <a:t>siguiente</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1. </a:t>
            </a:r>
            <a:r>
              <a:rPr lang="en-US" sz="1600" dirty="0" err="1">
                <a:latin typeface="Arial" panose="020B0604020202020204" pitchFamily="34" charset="0"/>
                <a:cs typeface="Arial" panose="020B0604020202020204" pitchFamily="34" charset="0"/>
              </a:rPr>
              <a:t>Comprobar</a:t>
            </a:r>
            <a:r>
              <a:rPr lang="en-US" sz="1600" dirty="0">
                <a:latin typeface="Arial" panose="020B0604020202020204" pitchFamily="34" charset="0"/>
                <a:cs typeface="Arial" panose="020B0604020202020204" pitchFamily="34" charset="0"/>
              </a:rPr>
              <a:t> la </a:t>
            </a:r>
            <a:r>
              <a:rPr lang="en-US" sz="1600" dirty="0" err="1">
                <a:latin typeface="Arial" panose="020B0604020202020204" pitchFamily="34" charset="0"/>
                <a:cs typeface="Arial" panose="020B0604020202020204" pitchFamily="34" charset="0"/>
              </a:rPr>
              <a:t>concentración</a:t>
            </a:r>
            <a:r>
              <a:rPr lang="en-US" sz="1600" dirty="0">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2. </a:t>
            </a:r>
            <a:r>
              <a:rPr lang="en-US" sz="1600" dirty="0" err="1">
                <a:latin typeface="Arial" panose="020B0604020202020204" pitchFamily="34" charset="0"/>
                <a:cs typeface="Arial" panose="020B0604020202020204" pitchFamily="34" charset="0"/>
              </a:rPr>
              <a:t>Revisar</a:t>
            </a:r>
            <a:r>
              <a:rPr lang="en-US" sz="1600" dirty="0">
                <a:latin typeface="Arial" panose="020B0604020202020204" pitchFamily="34" charset="0"/>
                <a:cs typeface="Arial" panose="020B0604020202020204" pitchFamily="34" charset="0"/>
              </a:rPr>
              <a:t> la </a:t>
            </a:r>
            <a:r>
              <a:rPr lang="en-US" sz="1600" dirty="0" err="1">
                <a:solidFill>
                  <a:srgbClr val="FF0000"/>
                </a:solidFill>
                <a:latin typeface="Arial" panose="020B0604020202020204" pitchFamily="34" charset="0"/>
                <a:cs typeface="Arial" panose="020B0604020202020204" pitchFamily="34" charset="0"/>
              </a:rPr>
              <a:t>salmuera</a:t>
            </a:r>
            <a:r>
              <a:rPr lang="en-US" sz="1600" dirty="0">
                <a:solidFill>
                  <a:srgbClr val="FF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del </a:t>
            </a:r>
            <a:r>
              <a:rPr lang="en-US" sz="1600" dirty="0" err="1">
                <a:latin typeface="Arial" panose="020B0604020202020204" pitchFamily="34" charset="0"/>
                <a:cs typeface="Arial" panose="020B0604020202020204" pitchFamily="34" charset="0"/>
              </a:rPr>
              <a:t>tanque</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expansión</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3. </a:t>
            </a:r>
            <a:r>
              <a:rPr lang="en-US" sz="1600" dirty="0" err="1">
                <a:latin typeface="Arial" panose="020B0604020202020204" pitchFamily="34" charset="0"/>
                <a:cs typeface="Arial" panose="020B0604020202020204" pitchFamily="34" charset="0"/>
              </a:rPr>
              <a:t>Comprobar</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nivel</a:t>
            </a:r>
            <a:r>
              <a:rPr lang="en-US" sz="1600" dirty="0">
                <a:latin typeface="Arial" panose="020B0604020202020204" pitchFamily="34" charset="0"/>
                <a:cs typeface="Arial" panose="020B0604020202020204" pitchFamily="34" charset="0"/>
              </a:rPr>
              <a:t> del Sistema de </a:t>
            </a:r>
            <a:r>
              <a:rPr lang="en-US" sz="1600" dirty="0" err="1">
                <a:latin typeface="Arial" panose="020B0604020202020204" pitchFamily="34" charset="0"/>
                <a:cs typeface="Arial" panose="020B0604020202020204" pitchFamily="34" charset="0"/>
              </a:rPr>
              <a:t>salmuera</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rellenarlo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si</a:t>
            </a:r>
            <a:r>
              <a:rPr lang="en-US" sz="1600" dirty="0">
                <a:latin typeface="Arial" panose="020B0604020202020204" pitchFamily="34" charset="0"/>
                <a:cs typeface="Arial" panose="020B0604020202020204" pitchFamily="34" charset="0"/>
              </a:rPr>
              <a:t> es </a:t>
            </a:r>
            <a:r>
              <a:rPr lang="en-US" sz="1600" dirty="0" err="1">
                <a:latin typeface="Arial" panose="020B0604020202020204" pitchFamily="34" charset="0"/>
                <a:cs typeface="Arial" panose="020B0604020202020204" pitchFamily="34" charset="0"/>
              </a:rPr>
              <a:t>necesario</a:t>
            </a:r>
            <a:endParaRPr lang="en-US" sz="1600" dirty="0">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4. </a:t>
            </a:r>
            <a:r>
              <a:rPr lang="en-US" sz="1600" dirty="0" err="1">
                <a:latin typeface="Arial" panose="020B0604020202020204" pitchFamily="34" charset="0"/>
                <a:cs typeface="Arial" panose="020B0604020202020204" pitchFamily="34" charset="0"/>
              </a:rPr>
              <a:t>Comprobación</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funcionamiento</a:t>
            </a:r>
            <a:r>
              <a:rPr lang="en-US" sz="1600" dirty="0">
                <a:latin typeface="Arial" panose="020B0604020202020204" pitchFamily="34" charset="0"/>
                <a:cs typeface="Arial" panose="020B0604020202020204" pitchFamily="34" charset="0"/>
              </a:rPr>
              <a:t> del </a:t>
            </a:r>
            <a:r>
              <a:rPr lang="en-US" sz="1600" dirty="0" err="1">
                <a:latin typeface="Arial" panose="020B0604020202020204" pitchFamily="34" charset="0"/>
                <a:cs typeface="Arial" panose="020B0604020202020204" pitchFamily="34" charset="0"/>
              </a:rPr>
              <a:t>presostato</a:t>
            </a:r>
            <a:r>
              <a:rPr lang="en-US" sz="1600" dirty="0">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5. </a:t>
            </a:r>
            <a:r>
              <a:rPr lang="en-US" sz="1600" dirty="0" err="1">
                <a:latin typeface="Arial" panose="020B0604020202020204" pitchFamily="34" charset="0"/>
                <a:cs typeface="Arial" panose="020B0604020202020204" pitchFamily="34" charset="0"/>
              </a:rPr>
              <a:t>Revisar</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filtro</a:t>
            </a:r>
            <a:r>
              <a:rPr lang="en-US" sz="1600" dirty="0">
                <a:latin typeface="Arial" panose="020B0604020202020204" pitchFamily="34" charset="0"/>
                <a:cs typeface="Arial" panose="020B0604020202020204" pitchFamily="34" charset="0"/>
              </a:rPr>
              <a:t> de </a:t>
            </a:r>
            <a:r>
              <a:rPr lang="en-US" sz="1600" dirty="0" err="1">
                <a:solidFill>
                  <a:srgbClr val="FF0000"/>
                </a:solidFill>
                <a:latin typeface="Arial" panose="020B0604020202020204" pitchFamily="34" charset="0"/>
                <a:cs typeface="Arial" panose="020B0604020202020204" pitchFamily="34" charset="0"/>
              </a:rPr>
              <a:t>salmuera</a:t>
            </a:r>
            <a:endParaRPr lang="en-US" sz="1600" dirty="0">
              <a:solidFill>
                <a:srgbClr val="FF0000"/>
              </a:solidFill>
              <a:latin typeface="Arial" panose="020B0604020202020204" pitchFamily="34" charset="0"/>
              <a:cs typeface="Arial" panose="020B0604020202020204" pitchFamily="34" charset="0"/>
            </a:endParaRPr>
          </a:p>
          <a:p>
            <a:pPr marL="0" indent="0">
              <a:lnSpc>
                <a:spcPct val="150000"/>
              </a:lnSpc>
              <a:spcAft>
                <a:spcPts val="600"/>
              </a:spcAft>
              <a:buNone/>
            </a:pPr>
            <a:r>
              <a:rPr lang="en-US" sz="1600" dirty="0">
                <a:latin typeface="Arial" panose="020B0604020202020204" pitchFamily="34" charset="0"/>
                <a:cs typeface="Arial" panose="020B0604020202020204" pitchFamily="34" charset="0"/>
              </a:rPr>
              <a:t>6. </a:t>
            </a:r>
            <a:r>
              <a:rPr lang="en-US" sz="1600" dirty="0" err="1">
                <a:latin typeface="Arial" panose="020B0604020202020204" pitchFamily="34" charset="0"/>
                <a:cs typeface="Arial" panose="020B0604020202020204" pitchFamily="34" charset="0"/>
              </a:rPr>
              <a:t>Revisar</a:t>
            </a:r>
            <a:r>
              <a:rPr lang="en-US" sz="1600" dirty="0">
                <a:latin typeface="Arial" panose="020B0604020202020204" pitchFamily="34" charset="0"/>
                <a:cs typeface="Arial" panose="020B0604020202020204" pitchFamily="34" charset="0"/>
              </a:rPr>
              <a:t> el </a:t>
            </a:r>
            <a:r>
              <a:rPr lang="en-US" sz="1600" dirty="0" err="1">
                <a:latin typeface="Arial" panose="020B0604020202020204" pitchFamily="34" charset="0"/>
                <a:cs typeface="Arial" panose="020B0604020202020204" pitchFamily="34" charset="0"/>
              </a:rPr>
              <a:t>aislamiento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Acumulación</a:t>
            </a:r>
            <a:r>
              <a:rPr lang="en-US" sz="1600" dirty="0">
                <a:latin typeface="Arial" panose="020B0604020202020204" pitchFamily="34" charset="0"/>
                <a:cs typeface="Arial" panose="020B0604020202020204" pitchFamily="34" charset="0"/>
              </a:rPr>
              <a:t> de </a:t>
            </a:r>
            <a:r>
              <a:rPr lang="en-US" sz="1600" dirty="0" err="1">
                <a:latin typeface="Arial" panose="020B0604020202020204" pitchFamily="34" charset="0"/>
                <a:cs typeface="Arial" panose="020B0604020202020204" pitchFamily="34" charset="0"/>
              </a:rPr>
              <a:t>condensado</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daños</a:t>
            </a:r>
            <a:endParaRPr lang="en-US" sz="1600" dirty="0">
              <a:latin typeface="Arial" panose="020B0604020202020204" pitchFamily="34" charset="0"/>
              <a:cs typeface="Arial" panose="020B0604020202020204" pitchFamily="34" charset="0"/>
            </a:endParaRPr>
          </a:p>
        </p:txBody>
      </p:sp>
      <p:sp>
        <p:nvSpPr>
          <p:cNvPr id="3" name="Foliennummernplatzhalter 2"/>
          <p:cNvSpPr>
            <a:spLocks noGrp="1"/>
          </p:cNvSpPr>
          <p:nvPr>
            <p:ph type="sldNum" sz="quarter" idx="4294967295"/>
          </p:nvPr>
        </p:nvSpPr>
        <p:spPr/>
        <p:txBody>
          <a:bodyPr/>
          <a:lstStyle/>
          <a:p>
            <a:fld id="{173331B2-5D25-4F8C-B28E-854C9248C156}" type="slidenum">
              <a:rPr lang="de-DE" smtClean="0"/>
              <a:t>9</a:t>
            </a:fld>
            <a:endParaRPr lang="de-DE"/>
          </a:p>
        </p:txBody>
      </p:sp>
      <p:sp>
        <p:nvSpPr>
          <p:cNvPr id="4" name="Titel 3"/>
          <p:cNvSpPr>
            <a:spLocks noGrp="1"/>
          </p:cNvSpPr>
          <p:nvPr>
            <p:ph type="title"/>
          </p:nvPr>
        </p:nvSpPr>
        <p:spPr/>
        <p:txBody>
          <a:bodyPr>
            <a:normAutofit/>
          </a:bodyPr>
          <a:lstStyle/>
          <a:p>
            <a:pPr>
              <a:lnSpc>
                <a:spcPct val="150000"/>
              </a:lnSpc>
              <a:spcAft>
                <a:spcPts val="600"/>
              </a:spcAft>
            </a:pPr>
            <a:r>
              <a:rPr lang="en-US" dirty="0" err="1">
                <a:latin typeface="Arial" panose="020B0604020202020204" pitchFamily="34" charset="0"/>
                <a:cs typeface="Arial" panose="020B0604020202020204" pitchFamily="34" charset="0"/>
              </a:rPr>
              <a:t>Mantenimiento</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bomba</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calor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71798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104</TotalTime>
  <Words>3249</Words>
  <Application>Microsoft Office PowerPoint</Application>
  <PresentationFormat>Presentación en pantalla (4:3)</PresentationFormat>
  <Paragraphs>393</Paragraphs>
  <Slides>47</Slides>
  <Notes>38</Notes>
  <HiddenSlides>0</HiddenSlides>
  <MMClips>2</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47</vt:i4>
      </vt:variant>
    </vt:vector>
  </HeadingPairs>
  <TitlesOfParts>
    <vt:vector size="52" baseType="lpstr">
      <vt:lpstr>Arial</vt:lpstr>
      <vt:lpstr>Bahnschrift</vt:lpstr>
      <vt:lpstr>Calibri</vt:lpstr>
      <vt:lpstr>Wingdings</vt:lpstr>
      <vt:lpstr>2_Office Theme</vt:lpstr>
      <vt:lpstr>3.1 Mantenimiento</vt:lpstr>
      <vt:lpstr>Objetivos del módulo</vt:lpstr>
      <vt:lpstr>Mantenimiento de la bomba de calor</vt:lpstr>
      <vt:lpstr>Mantenimiento de la bomba de calor</vt:lpstr>
      <vt:lpstr>Mantenimiento de la bomba de calor</vt:lpstr>
      <vt:lpstr>Mantenimiento de la bomba de calor</vt:lpstr>
      <vt:lpstr>Mantenimiento de la bomba de calor</vt:lpstr>
      <vt:lpstr>Mantenimiento de la bomba de calor</vt:lpstr>
      <vt:lpstr>Mantenimiento de la bomba de calor</vt:lpstr>
      <vt:lpstr>Circuito de refrigeración</vt:lpstr>
      <vt:lpstr>Presentación de PowerPoint</vt:lpstr>
      <vt:lpstr>Presentación de PowerPoint</vt:lpstr>
      <vt:lpstr>Circuito de refrigeración </vt:lpstr>
      <vt:lpstr>Circuito de refrigeración</vt:lpstr>
      <vt:lpstr>Circuito de refrigeración</vt:lpstr>
      <vt:lpstr>Circuito de refrigeración</vt:lpstr>
      <vt:lpstr>Refrigerant circuit</vt:lpstr>
      <vt:lpstr>Comprobar los ajustes del regulador, leer los datos de funcionamiento y la memoria de errores</vt:lpstr>
      <vt:lpstr>Fallo de alta presión de una bomba de calor</vt:lpstr>
      <vt:lpstr>Fallo de alta presión de una bomba de calor</vt:lpstr>
      <vt:lpstr>Fallo de baja presión de una bomba de calor</vt:lpstr>
      <vt:lpstr>Comprobación de la seguridad eléctrica según VDE 0701-0702</vt:lpstr>
      <vt:lpstr>Comprobación de la seguridad eléctrica  según VDE 0701-0702</vt:lpstr>
      <vt:lpstr>Optimización de la planta</vt:lpstr>
      <vt:lpstr>Curva de calentamiento</vt:lpstr>
      <vt:lpstr>Curva de calentamiento</vt:lpstr>
      <vt:lpstr>Curva de calentamiento</vt:lpstr>
      <vt:lpstr>Curva de calentamiento</vt:lpstr>
      <vt:lpstr>Curva de calentamiento</vt:lpstr>
      <vt:lpstr>Heating curve</vt:lpstr>
      <vt:lpstr>Curva de calentamiento</vt:lpstr>
      <vt:lpstr>Curva de calentamiento</vt:lpstr>
      <vt:lpstr>Histéresis</vt:lpstr>
      <vt:lpstr>Histéresis</vt:lpstr>
      <vt:lpstr>Histéresis</vt:lpstr>
      <vt:lpstr>Histéresis</vt:lpstr>
      <vt:lpstr>Histéresis</vt:lpstr>
      <vt:lpstr>Histéresis</vt:lpstr>
      <vt:lpstr>Histéresis</vt:lpstr>
      <vt:lpstr>Temperatura límite de calefacción</vt:lpstr>
      <vt:lpstr>Ajustes de agua caliente</vt:lpstr>
      <vt:lpstr>Concentración de salmuera</vt:lpstr>
      <vt:lpstr>Circuito de salmuera</vt:lpstr>
      <vt:lpstr>Concentración de salmuera</vt:lpstr>
      <vt:lpstr>Concentración de salmuera</vt:lpstr>
      <vt:lpstr>Conclusión</vt:lpstr>
      <vt:lpstr>Final de la unidad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Marta Gómez Echarri</cp:lastModifiedBy>
  <cp:revision>48</cp:revision>
  <dcterms:created xsi:type="dcterms:W3CDTF">2017-12-11T10:59:29Z</dcterms:created>
  <dcterms:modified xsi:type="dcterms:W3CDTF">2019-08-05T19:32:09Z</dcterms:modified>
</cp:coreProperties>
</file>