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2"/>
  </p:notesMasterIdLst>
  <p:sldIdLst>
    <p:sldId id="256" r:id="rId2"/>
    <p:sldId id="257" r:id="rId3"/>
    <p:sldId id="272" r:id="rId4"/>
    <p:sldId id="258" r:id="rId5"/>
    <p:sldId id="273" r:id="rId6"/>
    <p:sldId id="280" r:id="rId7"/>
    <p:sldId id="264" r:id="rId8"/>
    <p:sldId id="274" r:id="rId9"/>
    <p:sldId id="275" r:id="rId10"/>
    <p:sldId id="276" r:id="rId11"/>
    <p:sldId id="277" r:id="rId12"/>
    <p:sldId id="278" r:id="rId13"/>
    <p:sldId id="279" r:id="rId14"/>
    <p:sldId id="281" r:id="rId15"/>
    <p:sldId id="283" r:id="rId16"/>
    <p:sldId id="282" r:id="rId17"/>
    <p:sldId id="290" r:id="rId18"/>
    <p:sldId id="284" r:id="rId19"/>
    <p:sldId id="285" r:id="rId20"/>
    <p:sldId id="286" r:id="rId21"/>
    <p:sldId id="287" r:id="rId22"/>
    <p:sldId id="288" r:id="rId23"/>
    <p:sldId id="289" r:id="rId24"/>
    <p:sldId id="291" r:id="rId25"/>
    <p:sldId id="292" r:id="rId26"/>
    <p:sldId id="293" r:id="rId27"/>
    <p:sldId id="294" r:id="rId28"/>
    <p:sldId id="295" r:id="rId29"/>
    <p:sldId id="296" r:id="rId30"/>
    <p:sldId id="260" r:id="rId31"/>
  </p:sldIdLst>
  <p:sldSz cx="9144000" cy="6858000" type="screen4x3"/>
  <p:notesSz cx="6799263" cy="9931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6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20" autoAdjust="0"/>
  </p:normalViewPr>
  <p:slideViewPr>
    <p:cSldViewPr>
      <p:cViewPr varScale="1">
        <p:scale>
          <a:sx n="102" d="100"/>
          <a:sy n="102" d="100"/>
        </p:scale>
        <p:origin x="756" y="72"/>
      </p:cViewPr>
      <p:guideLst>
        <p:guide orient="horz" pos="1026"/>
        <p:guide pos="3606"/>
      </p:guideLst>
    </p:cSldViewPr>
  </p:slideViewPr>
  <p:notesTextViewPr>
    <p:cViewPr>
      <p:scale>
        <a:sx n="3" d="2"/>
        <a:sy n="3" d="2"/>
      </p:scale>
      <p:origin x="0" y="0"/>
    </p:cViewPr>
  </p:notesTextViewPr>
  <p:sorterViewPr>
    <p:cViewPr>
      <p:scale>
        <a:sx n="100" d="100"/>
        <a:sy n="100" d="100"/>
      </p:scale>
      <p:origin x="0" y="-3684"/>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46347" cy="496570"/>
          </a:xfrm>
          <a:prstGeom prst="rect">
            <a:avLst/>
          </a:prstGeom>
        </p:spPr>
        <p:txBody>
          <a:bodyPr vert="horz" lIns="91467" tIns="45734" rIns="91467" bIns="45734" rtlCol="0"/>
          <a:lstStyle>
            <a:lvl1pPr algn="l">
              <a:defRPr sz="1200"/>
            </a:lvl1pPr>
          </a:lstStyle>
          <a:p>
            <a:endParaRPr lang="el-GR"/>
          </a:p>
        </p:txBody>
      </p:sp>
      <p:sp>
        <p:nvSpPr>
          <p:cNvPr id="3" name="2 - Θέση ημερομηνίας"/>
          <p:cNvSpPr>
            <a:spLocks noGrp="1"/>
          </p:cNvSpPr>
          <p:nvPr>
            <p:ph type="dt" idx="1"/>
          </p:nvPr>
        </p:nvSpPr>
        <p:spPr>
          <a:xfrm>
            <a:off x="3851343" y="0"/>
            <a:ext cx="2946347" cy="496570"/>
          </a:xfrm>
          <a:prstGeom prst="rect">
            <a:avLst/>
          </a:prstGeom>
        </p:spPr>
        <p:txBody>
          <a:bodyPr vert="horz" lIns="91467" tIns="45734" rIns="91467" bIns="45734" rtlCol="0"/>
          <a:lstStyle>
            <a:lvl1pPr algn="r">
              <a:defRPr sz="1200"/>
            </a:lvl1pPr>
          </a:lstStyle>
          <a:p>
            <a:fld id="{E62C10A0-F87B-4BFF-AD3A-8310E448460F}" type="datetimeFigureOut">
              <a:rPr lang="el-GR" smtClean="0"/>
              <a:pPr/>
              <a:t>21/1/2020</a:t>
            </a:fld>
            <a:endParaRPr lang="el-GR"/>
          </a:p>
        </p:txBody>
      </p:sp>
      <p:sp>
        <p:nvSpPr>
          <p:cNvPr id="4" name="3 - Θέση εικόνας διαφάνειας"/>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67" tIns="45734" rIns="91467" bIns="45734" rtlCol="0" anchor="ctr"/>
          <a:lstStyle/>
          <a:p>
            <a:endParaRPr lang="el-GR"/>
          </a:p>
        </p:txBody>
      </p:sp>
      <p:sp>
        <p:nvSpPr>
          <p:cNvPr id="5" name="4 - Θέση σημειώσεων"/>
          <p:cNvSpPr>
            <a:spLocks noGrp="1"/>
          </p:cNvSpPr>
          <p:nvPr>
            <p:ph type="body" sz="quarter" idx="3"/>
          </p:nvPr>
        </p:nvSpPr>
        <p:spPr>
          <a:xfrm>
            <a:off x="679927" y="4717416"/>
            <a:ext cx="5439410" cy="4469130"/>
          </a:xfrm>
          <a:prstGeom prst="rect">
            <a:avLst/>
          </a:prstGeom>
        </p:spPr>
        <p:txBody>
          <a:bodyPr vert="horz" lIns="91467" tIns="45734" rIns="91467" bIns="45734" rtlCol="0">
            <a:normAutofit/>
          </a:bodyPr>
          <a:lstStyle/>
          <a:p>
            <a:pPr lvl="0"/>
            <a:r>
              <a:rPr lang="el-GR"/>
              <a:t>Kλικ για επεξεργασία των στυλ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1" y="9433107"/>
            <a:ext cx="2946347" cy="496570"/>
          </a:xfrm>
          <a:prstGeom prst="rect">
            <a:avLst/>
          </a:prstGeom>
        </p:spPr>
        <p:txBody>
          <a:bodyPr vert="horz" lIns="91467" tIns="45734" rIns="91467" bIns="45734"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1343" y="9433107"/>
            <a:ext cx="2946347" cy="496570"/>
          </a:xfrm>
          <a:prstGeom prst="rect">
            <a:avLst/>
          </a:prstGeom>
        </p:spPr>
        <p:txBody>
          <a:bodyPr vert="horz" lIns="91467" tIns="45734" rIns="91467" bIns="45734" rtlCol="0" anchor="b"/>
          <a:lstStyle>
            <a:lvl1pPr algn="r">
              <a:defRPr sz="1200"/>
            </a:lvl1pPr>
          </a:lstStyle>
          <a:p>
            <a:fld id="{D51933F7-9C1D-42A8-B27F-F697341C8CBF}" type="slidenum">
              <a:rPr lang="el-GR" smtClean="0"/>
              <a:pPr/>
              <a:t>‹Nr.›</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Richtlinien für den Trainer</a:t>
            </a:r>
          </a:p>
          <a:p>
            <a:endParaRPr lang="el-GR" dirty="0"/>
          </a:p>
          <a:p>
            <a:r>
              <a:rPr lang="en-US" dirty="0"/>
              <a:t>Diese . ppt-Datei ist eine Vorlage, die von Berufsbildungsanbietern verwendet werden soll, um das Trainingsmaterial vorzubereiten. </a:t>
            </a:r>
          </a:p>
          <a:p>
            <a:endParaRPr lang="el-GR" dirty="0"/>
          </a:p>
          <a:p>
            <a:r>
              <a:rPr lang="en-US" dirty="0"/>
              <a:t>Wir empfehlen </a:t>
            </a:r>
            <a:r>
              <a:rPr lang="en-US" b="1" dirty="0"/>
              <a:t>30 bis 40 . ppt-Folien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Modulende"</a:t>
            </a:r>
            <a:r>
              <a:rPr lang="en-US" dirty="0"/>
              <a:t>.</a:t>
            </a:r>
            <a:endParaRPr lang="el-GR" dirty="0"/>
          </a:p>
          <a:p>
            <a:endParaRPr lang="en-US" dirty="0"/>
          </a:p>
          <a:p>
            <a:pPr lvl="0"/>
            <a:r>
              <a:rPr lang="en-US" dirty="0"/>
              <a:t>Das Material sollte in editierbarem Format gesendet werden.</a:t>
            </a:r>
            <a:endParaRPr lang="el-GR" dirty="0"/>
          </a:p>
          <a:p>
            <a:pPr lvl="0"/>
            <a:endParaRPr lang="en-US" dirty="0"/>
          </a:p>
          <a:p>
            <a:pPr lvl="0">
              <a:buFont typeface="Wingdings" pitchFamily="2" charset="2"/>
              <a:buChar char="§"/>
            </a:pPr>
            <a:r>
              <a:rPr lang="en-US" dirty="0"/>
              <a:t>Vorgeschlagene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Vorgeschlagener Zeilenabstand: 1,5</a:t>
            </a:r>
            <a:endParaRPr lang="el-GR" dirty="0"/>
          </a:p>
          <a:p>
            <a:pPr lvl="0">
              <a:buFont typeface="Wingdings" pitchFamily="2" charset="2"/>
              <a:buChar char="§"/>
            </a:pPr>
            <a:r>
              <a:rPr lang="en-US" dirty="0"/>
              <a:t>ppt/pptx-Datei sollte eine klare Struktur und definierte Einheiten und eindeutige Folientitel haben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etc. sollten mit einer Beschreibung versehen sein</a:t>
            </a:r>
            <a:endParaRPr lang="el-GR" dirty="0"/>
          </a:p>
          <a:p>
            <a:pPr lvl="0">
              <a:buFont typeface="Wingdings" pitchFamily="2" charset="2"/>
              <a:buChar char="§"/>
            </a:pPr>
            <a:r>
              <a:rPr lang="en-US" dirty="0"/>
              <a:t>Wenn Sie Verständnisfragen (Multiple Choice, Mehrfachantworten, Richtig/Falsch, Matching etc.) einfügen wollen, um das Verständnis der Theorie zu verbessern, sollten Sie diese in der ppt/pptx-Datei verankern.</a:t>
            </a:r>
            <a:endParaRPr lang="el-GR" dirty="0"/>
          </a:p>
          <a:p>
            <a:pPr lvl="0">
              <a:buFont typeface="Wingdings" pitchFamily="2" charset="2"/>
              <a:buChar char="§"/>
            </a:pPr>
            <a:r>
              <a:rPr lang="en-US" dirty="0"/>
              <a:t>Fragen, die für die Selbstbewertung und die abschließenden Bewertungsaufgaben verwendet werden, sollten einem vordefinierten Format folgen, das von SQLearn in einer .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zum Bearbeiten des Master-Titelstils</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zum Bearbeiten von Master-Text-Stilen</a:t>
            </a:r>
          </a:p>
          <a:p>
            <a:pPr lvl="1"/>
            <a:r>
              <a:rPr lang="en-US"/>
              <a:t>Zweite Ebene</a:t>
            </a:r>
          </a:p>
          <a:p>
            <a:pPr lvl="2"/>
            <a:r>
              <a:rPr lang="en-US"/>
              <a:t>Dritte Ebene</a:t>
            </a:r>
          </a:p>
          <a:p>
            <a:pPr lvl="3"/>
            <a:r>
              <a:rPr lang="en-US"/>
              <a:t>Vierte Ebene</a:t>
            </a:r>
          </a:p>
          <a:p>
            <a:pPr lvl="4"/>
            <a:r>
              <a:rPr lang="en-US"/>
              <a:t>Fünfte Ebene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b="1" dirty="0">
                <a:effectLst>
                  <a:outerShdw blurRad="38100" dist="38100" dir="2700000" algn="tl">
                    <a:srgbClr val="000000">
                      <a:alpha val="43137"/>
                    </a:srgbClr>
                  </a:outerShdw>
                </a:effectLst>
              </a:rPr>
              <a:t>Einheit 1.2.</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NATIONALE VORSCHRIFTEN</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a:t>Einführung in die Solarthermie</a:t>
            </a:r>
          </a:p>
          <a:p>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7B5EB7-8AC1-4864-802A-49B28CE3E52F}"/>
              </a:ext>
            </a:extLst>
          </p:cNvPr>
          <p:cNvPicPr>
            <a:picLocks noChangeAspect="1"/>
          </p:cNvPicPr>
          <p:nvPr/>
        </p:nvPicPr>
        <p:blipFill>
          <a:blip r:embed="rId2"/>
          <a:stretch>
            <a:fillRect/>
          </a:stretch>
        </p:blipFill>
        <p:spPr>
          <a:xfrm>
            <a:off x="323999" y="4411289"/>
            <a:ext cx="3190163" cy="1824511"/>
          </a:xfrm>
          <a:prstGeom prst="rect">
            <a:avLst/>
          </a:prstGeom>
        </p:spPr>
      </p:pic>
      <p:pic>
        <p:nvPicPr>
          <p:cNvPr id="11" name="Picture 10">
            <a:extLst>
              <a:ext uri="{FF2B5EF4-FFF2-40B4-BE49-F238E27FC236}">
                <a16:creationId xmlns:a16="http://schemas.microsoft.com/office/drawing/2014/main" id="{4CB4D181-36E5-47E7-B41E-AC34FB68BCB4}"/>
              </a:ext>
            </a:extLst>
          </p:cNvPr>
          <p:cNvPicPr>
            <a:picLocks noChangeAspect="1"/>
          </p:cNvPicPr>
          <p:nvPr/>
        </p:nvPicPr>
        <p:blipFill>
          <a:blip r:embed="rId3"/>
          <a:stretch>
            <a:fillRect/>
          </a:stretch>
        </p:blipFill>
        <p:spPr>
          <a:xfrm rot="19589699">
            <a:off x="3331454" y="4703296"/>
            <a:ext cx="2762250" cy="771525"/>
          </a:xfrm>
          <a:prstGeom prst="rect">
            <a:avLst/>
          </a:prstGeom>
        </p:spPr>
      </p:pic>
      <p:sp>
        <p:nvSpPr>
          <p:cNvPr id="2" name="Título 1">
            <a:extLst>
              <a:ext uri="{FF2B5EF4-FFF2-40B4-BE49-F238E27FC236}">
                <a16:creationId xmlns:a16="http://schemas.microsoft.com/office/drawing/2014/main" id="{4B78ACA9-1B56-4742-955A-0037B20A5522}"/>
              </a:ext>
            </a:extLst>
          </p:cNvPr>
          <p:cNvSpPr>
            <a:spLocks noGrp="1"/>
          </p:cNvSpPr>
          <p:nvPr>
            <p:ph type="title"/>
          </p:nvPr>
        </p:nvSpPr>
        <p:spPr>
          <a:xfrm>
            <a:off x="1979712" y="0"/>
            <a:ext cx="6707088" cy="1124744"/>
          </a:xfrm>
        </p:spPr>
        <p:txBody>
          <a:bodyPr/>
          <a:lstStyle/>
          <a:p>
            <a:r>
              <a:rPr lang="en-US" b="1" dirty="0"/>
              <a:t>2. Der allgemeine Rahmen der europäischen Energie- und Klimapolitik</a:t>
            </a:r>
            <a:endParaRPr lang="es-ES" dirty="0"/>
          </a:p>
        </p:txBody>
      </p:sp>
      <p:sp>
        <p:nvSpPr>
          <p:cNvPr id="8" name="Rectángulo 7">
            <a:extLst>
              <a:ext uri="{FF2B5EF4-FFF2-40B4-BE49-F238E27FC236}">
                <a16:creationId xmlns:a16="http://schemas.microsoft.com/office/drawing/2014/main" id="{7654F619-B50E-4250-9053-7B7447E7CA9D}"/>
              </a:ext>
            </a:extLst>
          </p:cNvPr>
          <p:cNvSpPr/>
          <p:nvPr/>
        </p:nvSpPr>
        <p:spPr>
          <a:xfrm>
            <a:off x="630006" y="1557000"/>
            <a:ext cx="8333994" cy="338554"/>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Richtlinie über die Gesamtenergieeffizienz von Gebäuden -EPBD- </a:t>
            </a:r>
            <a:r>
              <a:rPr lang="en-US" sz="1600" dirty="0">
                <a:latin typeface="Arial" panose="020B0604020202020204" pitchFamily="34" charset="0"/>
                <a:cs typeface="Arial" panose="020B0604020202020204" pitchFamily="34" charset="0"/>
              </a:rPr>
              <a:t>(2010/31/EU).</a:t>
            </a:r>
          </a:p>
        </p:txBody>
      </p:sp>
      <p:sp>
        <p:nvSpPr>
          <p:cNvPr id="9" name="Rectángulo 4">
            <a:extLst>
              <a:ext uri="{FF2B5EF4-FFF2-40B4-BE49-F238E27FC236}">
                <a16:creationId xmlns:a16="http://schemas.microsoft.com/office/drawing/2014/main" id="{82D5E593-2193-4D86-97AA-3759EA4A9E10}"/>
              </a:ext>
            </a:extLst>
          </p:cNvPr>
          <p:cNvSpPr/>
          <p:nvPr/>
        </p:nvSpPr>
        <p:spPr>
          <a:xfrm>
            <a:off x="911682" y="1989000"/>
            <a:ext cx="7908318" cy="2328843"/>
          </a:xfrm>
          <a:prstGeom prst="rect">
            <a:avLst/>
          </a:prstGeom>
        </p:spPr>
        <p:txBody>
          <a:bodyPr wrap="square">
            <a:spAutoFit/>
          </a:bodyPr>
          <a:lstStyle/>
          <a:p>
            <a:pPr marL="285750" indent="-285750">
              <a:spcBef>
                <a:spcPts val="400"/>
              </a:spcBef>
              <a:spcAft>
                <a:spcPts val="400"/>
              </a:spcAft>
              <a:buSzPct val="100000"/>
              <a:buFont typeface="Arial" panose="020B0604020202020204" pitchFamily="34" charset="0"/>
              <a:buChar char="•"/>
            </a:pPr>
            <a:r>
              <a:rPr lang="en-US" sz="1400" dirty="0">
                <a:latin typeface="Arial" panose="020B0604020202020204" pitchFamily="34" charset="0"/>
                <a:cs typeface="Arial" pitchFamily="34" charset="0"/>
              </a:rPr>
              <a:t>Während die EED die Anforderungen an die </a:t>
            </a:r>
            <a:r>
              <a:rPr lang="en-US" sz="1400" b="1" dirty="0">
                <a:latin typeface="Arial" panose="020B0604020202020204" pitchFamily="34" charset="0"/>
                <a:cs typeface="Arial" panose="020B0604020202020204" pitchFamily="34" charset="0"/>
              </a:rPr>
              <a:t>Energieeinsparung in</a:t>
            </a:r>
            <a:r>
              <a:rPr lang="en-US" sz="1400" dirty="0">
                <a:latin typeface="Arial" panose="020B0604020202020204" pitchFamily="34" charset="0"/>
                <a:cs typeface="Arial" panose="020B0604020202020204" pitchFamily="34" charset="0"/>
              </a:rPr>
              <a:t> den Gebäuden der EU-Länder festlegt, konzentriert sich die EPBD auf die </a:t>
            </a:r>
            <a:r>
              <a:rPr lang="en-US" sz="1400" b="1" dirty="0">
                <a:latin typeface="Arial" panose="020B0604020202020204" pitchFamily="34" charset="0"/>
                <a:cs typeface="Arial" panose="020B0604020202020204" pitchFamily="34" charset="0"/>
              </a:rPr>
              <a:t>Verbesserung des</a:t>
            </a:r>
            <a:r>
              <a:rPr lang="en-US" sz="1400" dirty="0">
                <a:latin typeface="Arial" panose="020B0604020202020204" pitchFamily="34" charset="0"/>
                <a:cs typeface="Arial" panose="020B0604020202020204" pitchFamily="34" charset="0"/>
              </a:rPr>
              <a:t> Gebäudebestands</a:t>
            </a:r>
            <a:r>
              <a:rPr lang="en-US" sz="1400" b="1" dirty="0">
                <a:latin typeface="Arial" panose="020B0604020202020204" pitchFamily="34" charset="0"/>
                <a:cs typeface="Arial" panose="020B0604020202020204" pitchFamily="34" charset="0"/>
              </a:rPr>
              <a:t> durch EE</a:t>
            </a:r>
            <a:r>
              <a:rPr lang="en-US" sz="1400" b="1" i="1" dirty="0">
                <a:latin typeface="Arial" panose="020B0604020202020204" pitchFamily="34" charset="0"/>
                <a:cs typeface="Arial" panose="020B0604020202020204" pitchFamily="34" charset="0"/>
              </a:rPr>
              <a:t>.</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Alle Neubauten müssen bis 2020</a:t>
            </a:r>
            <a:r>
              <a:rPr lang="en-US" sz="1400" b="1" dirty="0">
                <a:latin typeface="Arial" panose="020B0604020202020204" pitchFamily="34" charset="0"/>
                <a:ea typeface="Calibri" panose="020F0502020204030204" pitchFamily="34" charset="0"/>
                <a:cs typeface="Arial" panose="020B0604020202020204" pitchFamily="34" charset="0"/>
              </a:rPr>
              <a:t> nahezu NZEB (Near Near Zero-Energy Buildings)</a:t>
            </a:r>
            <a:r>
              <a:rPr lang="en-US" sz="1400" dirty="0">
                <a:latin typeface="Arial" panose="020B0604020202020204" pitchFamily="34" charset="0"/>
                <a:ea typeface="Calibri" panose="020F0502020204030204" pitchFamily="34" charset="0"/>
                <a:cs typeface="Arial" panose="020B0604020202020204" pitchFamily="34" charset="0"/>
              </a:rPr>
              <a:t> sein.</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Energieausweise </a:t>
            </a:r>
            <a:r>
              <a:rPr lang="en-US" sz="1400" dirty="0">
                <a:latin typeface="Arial" panose="020B0604020202020204" pitchFamily="34" charset="0"/>
                <a:ea typeface="Calibri" panose="020F0502020204030204" pitchFamily="34" charset="0"/>
                <a:cs typeface="Arial" panose="020B0604020202020204" pitchFamily="34" charset="0"/>
              </a:rPr>
              <a:t>(EPC). Gebäudeenergie-Audits.</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Inspektionsschemata für Heizung und Kühlung.</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Kostenoptimale Mindestanforderungen an die Energieleistung.</a:t>
            </a:r>
          </a:p>
          <a:p>
            <a:pPr marL="285750" lvl="0" indent="-285750" algn="just">
              <a:spcBef>
                <a:spcPts val="400"/>
              </a:spcBef>
              <a:spcAft>
                <a:spcPts val="400"/>
              </a:spcAft>
              <a:buSzPct val="100000"/>
              <a:buFont typeface="Arial" panose="020B0604020202020204" pitchFamily="34" charset="0"/>
              <a:buChar char="•"/>
              <a:tabLst>
                <a:tab pos="228600" algn="l"/>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Finanzielle Maßnahmen.</a:t>
            </a:r>
            <a:endParaRPr lang="es-ES" sz="14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CC9404C-E1FF-4298-A7B4-08D5DD471027}"/>
              </a:ext>
            </a:extLst>
          </p:cNvPr>
          <p:cNvPicPr>
            <a:picLocks noChangeAspect="1"/>
          </p:cNvPicPr>
          <p:nvPr/>
        </p:nvPicPr>
        <p:blipFill>
          <a:blip r:embed="rId4"/>
          <a:stretch>
            <a:fillRect/>
          </a:stretch>
        </p:blipFill>
        <p:spPr>
          <a:xfrm>
            <a:off x="5965839" y="4005000"/>
            <a:ext cx="2971461" cy="2230800"/>
          </a:xfrm>
          <a:prstGeom prst="rect">
            <a:avLst/>
          </a:prstGeom>
        </p:spPr>
      </p:pic>
    </p:spTree>
    <p:extLst>
      <p:ext uri="{BB962C8B-B14F-4D97-AF65-F5344CB8AC3E}">
        <p14:creationId xmlns:p14="http://schemas.microsoft.com/office/powerpoint/2010/main" val="105844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62D05-8A0A-4AAB-AEEF-F40012400156}"/>
              </a:ext>
            </a:extLst>
          </p:cNvPr>
          <p:cNvSpPr>
            <a:spLocks noGrp="1"/>
          </p:cNvSpPr>
          <p:nvPr>
            <p:ph type="title"/>
          </p:nvPr>
        </p:nvSpPr>
        <p:spPr/>
        <p:txBody>
          <a:bodyPr/>
          <a:lstStyle/>
          <a:p>
            <a:r>
              <a:rPr lang="en-US" b="1" dirty="0"/>
              <a:t>2. Der allgemeine Rahmen der europäischen Energie- und Klimapolitik</a:t>
            </a:r>
            <a:endParaRPr lang="es-ES" dirty="0"/>
          </a:p>
        </p:txBody>
      </p:sp>
      <p:sp>
        <p:nvSpPr>
          <p:cNvPr id="7" name="Rectángulo 6">
            <a:extLst>
              <a:ext uri="{FF2B5EF4-FFF2-40B4-BE49-F238E27FC236}">
                <a16:creationId xmlns:a16="http://schemas.microsoft.com/office/drawing/2014/main" id="{09CEA1DC-64C1-4CD7-A237-B90700F9E248}"/>
              </a:ext>
            </a:extLst>
          </p:cNvPr>
          <p:cNvSpPr/>
          <p:nvPr/>
        </p:nvSpPr>
        <p:spPr>
          <a:xfrm>
            <a:off x="897675" y="2404747"/>
            <a:ext cx="3746325" cy="1918474"/>
          </a:xfrm>
          <a:prstGeom prst="rect">
            <a:avLst/>
          </a:prstGeom>
        </p:spPr>
        <p:txBody>
          <a:bodyPr wrap="square">
            <a:spAutoFit/>
          </a:bodyPr>
          <a:lstStyle/>
          <a:p>
            <a:pPr marL="285750" indent="-285750">
              <a:spcBef>
                <a:spcPts val="400"/>
              </a:spcBef>
              <a:spcAft>
                <a:spcPts val="400"/>
              </a:spcAft>
              <a:buSzPct val="100000"/>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Rechtsrahmen für die </a:t>
            </a:r>
            <a:r>
              <a:rPr lang="en-US" sz="1400" b="1" dirty="0">
                <a:latin typeface="Arial" panose="020B0604020202020204" pitchFamily="34" charset="0"/>
                <a:ea typeface="Calibri" panose="020F0502020204030204" pitchFamily="34" charset="0"/>
                <a:cs typeface="Arial" panose="020B0604020202020204" pitchFamily="34" charset="0"/>
              </a:rPr>
              <a:t>Kennzeichnung und Verbraucherinformation über den Energieverbrauch von energieverbrauchsrelevanten Produkten</a:t>
            </a:r>
            <a:r>
              <a:rPr lang="en-US" sz="1400" dirty="0">
                <a:latin typeface="Arial" panose="020B0604020202020204" pitchFamily="34" charset="0"/>
                <a:ea typeface="Calibri" panose="020F0502020204030204" pitchFamily="34" charset="0"/>
                <a:cs typeface="Arial" panose="020B0604020202020204" pitchFamily="34" charset="0"/>
              </a:rPr>
              <a:t>. </a:t>
            </a:r>
          </a:p>
          <a:p>
            <a:pPr marL="285750" indent="-285750">
              <a:spcBef>
                <a:spcPts val="400"/>
              </a:spcBef>
              <a:spcAft>
                <a:spcPts val="400"/>
              </a:spcAft>
              <a:buSzPct val="100000"/>
              <a:buFont typeface="Arial" panose="020B0604020202020204" pitchFamily="34" charset="0"/>
              <a:buChar char="•"/>
            </a:pPr>
            <a:r>
              <a:rPr lang="en-US" sz="1400" b="1" dirty="0">
                <a:latin typeface="Arial" panose="020B0604020202020204" pitchFamily="34" charset="0"/>
                <a:cs typeface="Arial" panose="020B0604020202020204" pitchFamily="34" charset="0"/>
              </a:rPr>
              <a:t>EU-Energielabels </a:t>
            </a:r>
            <a:r>
              <a:rPr lang="en-US" sz="1400" dirty="0">
                <a:latin typeface="Arial" panose="020B0604020202020204" pitchFamily="34" charset="0"/>
                <a:cs typeface="Arial" panose="020B0604020202020204" pitchFamily="34" charset="0"/>
              </a:rPr>
              <a:t>helfen den Verbrauchern bei der Auswahl energieeffizienter Produkte. </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9" name="Rectángulo 3">
            <a:extLst>
              <a:ext uri="{FF2B5EF4-FFF2-40B4-BE49-F238E27FC236}">
                <a16:creationId xmlns:a16="http://schemas.microsoft.com/office/drawing/2014/main" id="{FAE94DC6-D381-48AF-AD6A-856B2CC871B7}"/>
              </a:ext>
            </a:extLst>
          </p:cNvPr>
          <p:cNvSpPr/>
          <p:nvPr/>
        </p:nvSpPr>
        <p:spPr>
          <a:xfrm>
            <a:off x="570600" y="1557000"/>
            <a:ext cx="8002800" cy="338554"/>
          </a:xfrm>
          <a:prstGeom prst="rect">
            <a:avLst/>
          </a:prstGeom>
        </p:spPr>
        <p:txBody>
          <a:bodyPr wrap="square">
            <a:spAutoFit/>
          </a:bodyPr>
          <a:lstStyle/>
          <a:p>
            <a:pPr marL="285750" indent="-285750">
              <a:spcBef>
                <a:spcPts val="200"/>
              </a:spcBef>
              <a:spcAft>
                <a:spcPts val="2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Rahmenverordnung zur Energiekennzeichnung (</a:t>
            </a:r>
            <a:r>
              <a:rPr lang="en-US" sz="1600" dirty="0">
                <a:latin typeface="Arial" panose="020B0604020202020204" pitchFamily="34" charset="0"/>
                <a:cs typeface="Arial" panose="020B0604020202020204" pitchFamily="34" charset="0"/>
              </a:rPr>
              <a:t>EU 2017/1369) </a:t>
            </a:r>
          </a:p>
        </p:txBody>
      </p:sp>
      <p:sp>
        <p:nvSpPr>
          <p:cNvPr id="10" name="Rectángulo 3">
            <a:extLst>
              <a:ext uri="{FF2B5EF4-FFF2-40B4-BE49-F238E27FC236}">
                <a16:creationId xmlns:a16="http://schemas.microsoft.com/office/drawing/2014/main" id="{B50BBB92-C4B4-48C2-956D-8FB68D81DCF6}"/>
              </a:ext>
            </a:extLst>
          </p:cNvPr>
          <p:cNvSpPr/>
          <p:nvPr/>
        </p:nvSpPr>
        <p:spPr>
          <a:xfrm>
            <a:off x="570600" y="1895554"/>
            <a:ext cx="8002800" cy="338554"/>
          </a:xfrm>
          <a:prstGeom prst="rect">
            <a:avLst/>
          </a:prstGeom>
        </p:spPr>
        <p:txBody>
          <a:bodyPr wrap="square">
            <a:spAutoFit/>
          </a:bodyPr>
          <a:lstStyle/>
          <a:p>
            <a:pPr marL="285750" indent="-285750">
              <a:spcBef>
                <a:spcPts val="200"/>
              </a:spcBef>
              <a:spcAft>
                <a:spcPts val="2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Ökodesign-Richtlinie </a:t>
            </a:r>
            <a:r>
              <a:rPr lang="en-US" sz="1600" dirty="0">
                <a:latin typeface="Arial" panose="020B0604020202020204" pitchFamily="34" charset="0"/>
                <a:cs typeface="Arial" panose="020B0604020202020204" pitchFamily="34" charset="0"/>
              </a:rPr>
              <a:t>(2009/125/EG)</a:t>
            </a:r>
          </a:p>
        </p:txBody>
      </p:sp>
      <p:sp>
        <p:nvSpPr>
          <p:cNvPr id="3" name="TextBox 2">
            <a:extLst>
              <a:ext uri="{FF2B5EF4-FFF2-40B4-BE49-F238E27FC236}">
                <a16:creationId xmlns:a16="http://schemas.microsoft.com/office/drawing/2014/main" id="{122F7A79-0522-4BC5-AAAC-C0744207D845}"/>
              </a:ext>
            </a:extLst>
          </p:cNvPr>
          <p:cNvSpPr txBox="1"/>
          <p:nvPr/>
        </p:nvSpPr>
        <p:spPr>
          <a:xfrm>
            <a:off x="897674" y="4221000"/>
            <a:ext cx="8084475" cy="1805623"/>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Ökodesign bedeutet die Einbeziehung von </a:t>
            </a:r>
            <a:r>
              <a:rPr lang="en-US" sz="1400" b="1" dirty="0">
                <a:latin typeface="Arial" panose="020B0604020202020204" pitchFamily="34" charset="0"/>
                <a:cs typeface="Arial" panose="020B0604020202020204" pitchFamily="34" charset="0"/>
              </a:rPr>
              <a:t>Umweltaspekten</a:t>
            </a:r>
            <a:r>
              <a:rPr lang="en-US" sz="1400" dirty="0">
                <a:latin typeface="Arial" panose="020B0604020202020204" pitchFamily="34" charset="0"/>
                <a:cs typeface="Arial" panose="020B0604020202020204" pitchFamily="34" charset="0"/>
              </a:rPr>
              <a:t> in die Produktgestaltung mit dem Ziel, die Umweltverträglichkeit des Produkts während seines gesamten Lebenszyklus zu verbessern.</a:t>
            </a:r>
          </a:p>
          <a:p>
            <a:pPr marL="285750" indent="-285750">
              <a:spcBef>
                <a:spcPts val="400"/>
              </a:spcBef>
              <a:spcAft>
                <a:spcPts val="4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Ökodesign-Anforderungen für Produktgruppen ermöglichen den Zugang von Produkten zum Binnenmarkt (CE-Kennzeichnung) und eliminieren die am wenigsten leistungsfähigen Produkte.</a:t>
            </a:r>
          </a:p>
          <a:p>
            <a:pPr marL="285750" indent="-285750">
              <a:spcBef>
                <a:spcPts val="400"/>
              </a:spcBef>
              <a:spcAft>
                <a:spcPts val="4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Der Gebäudesektor verbraucht eine Vielzahl von Materialien und Energiesystemen.</a:t>
            </a:r>
            <a:endParaRPr lang="en-US" sz="1400" dirty="0">
              <a:latin typeface="Arial" panose="020B0604020202020204" pitchFamily="34" charset="0"/>
              <a:cs typeface="Arial" panose="020B0604020202020204" pitchFamily="34" charset="0"/>
            </a:endParaRPr>
          </a:p>
        </p:txBody>
      </p:sp>
      <p:pic>
        <p:nvPicPr>
          <p:cNvPr id="14" name="Picture 13" descr="A picture containing text&#10;&#10;Description generated with high confidence">
            <a:extLst>
              <a:ext uri="{FF2B5EF4-FFF2-40B4-BE49-F238E27FC236}">
                <a16:creationId xmlns:a16="http://schemas.microsoft.com/office/drawing/2014/main" id="{DF2710B5-1E54-45B7-9BFB-9DD618C67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150" y="2212727"/>
            <a:ext cx="4248000" cy="1902750"/>
          </a:xfrm>
          <a:prstGeom prst="rect">
            <a:avLst/>
          </a:prstGeom>
          <a:noFill/>
          <a:ln>
            <a:solidFill>
              <a:schemeClr val="accent3">
                <a:lumMod val="50000"/>
              </a:schemeClr>
            </a:solidFill>
          </a:ln>
        </p:spPr>
      </p:pic>
    </p:spTree>
    <p:extLst>
      <p:ext uri="{BB962C8B-B14F-4D97-AF65-F5344CB8AC3E}">
        <p14:creationId xmlns:p14="http://schemas.microsoft.com/office/powerpoint/2010/main" val="136191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F7802-56DA-45C2-9B03-A2474E283D5B}"/>
              </a:ext>
            </a:extLst>
          </p:cNvPr>
          <p:cNvSpPr>
            <a:spLocks noGrp="1"/>
          </p:cNvSpPr>
          <p:nvPr>
            <p:ph type="title"/>
          </p:nvPr>
        </p:nvSpPr>
        <p:spPr/>
        <p:txBody>
          <a:bodyPr/>
          <a:lstStyle/>
          <a:p>
            <a:r>
              <a:rPr lang="en-US" b="1" dirty="0"/>
              <a:t>2. Der allgemeine Rahmen der europäischen Energie- und Klimapolitik</a:t>
            </a:r>
            <a:endParaRPr lang="es-ES" dirty="0"/>
          </a:p>
        </p:txBody>
      </p:sp>
      <p:sp>
        <p:nvSpPr>
          <p:cNvPr id="6" name="Rectángulo 5">
            <a:extLst>
              <a:ext uri="{FF2B5EF4-FFF2-40B4-BE49-F238E27FC236}">
                <a16:creationId xmlns:a16="http://schemas.microsoft.com/office/drawing/2014/main" id="{FF19506A-87BE-4B6E-B5CF-75A9CC3C9A6F}"/>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Forschungs-, Technologie- und Innovationspolitik. Der SET-Plan.</a:t>
            </a:r>
          </a:p>
        </p:txBody>
      </p:sp>
      <p:sp>
        <p:nvSpPr>
          <p:cNvPr id="4" name="Rectangle 3">
            <a:extLst>
              <a:ext uri="{FF2B5EF4-FFF2-40B4-BE49-F238E27FC236}">
                <a16:creationId xmlns:a16="http://schemas.microsoft.com/office/drawing/2014/main" id="{0FF969F8-1566-4B62-A3C6-0650153BB60C}"/>
              </a:ext>
            </a:extLst>
          </p:cNvPr>
          <p:cNvSpPr/>
          <p:nvPr/>
        </p:nvSpPr>
        <p:spPr>
          <a:xfrm>
            <a:off x="900000" y="1921879"/>
            <a:ext cx="7786800" cy="738664"/>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Öffentliche Politik und Investitionen in Partnerschaft mit dem Privatsektor sind notwendig, um die Entwicklung und den Einsatz kohlenstoffarmer Technologien für die Zukunft zu fördern. Der SEP-Plan ist </a:t>
            </a:r>
            <a:r>
              <a:rPr lang="en-US" sz="1400" b="1" dirty="0">
                <a:latin typeface="Arial" panose="020B0604020202020204" pitchFamily="34" charset="0"/>
                <a:cs typeface="Arial" panose="020B0604020202020204" pitchFamily="34" charset="0"/>
              </a:rPr>
              <a:t>die technologische Säule der EU-Energiepolitik</a:t>
            </a:r>
            <a:r>
              <a:rPr lang="en-US" sz="1400" dirty="0">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id="{F0C1C81F-0EC5-4558-94A3-5FBE81377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75" y="2792701"/>
            <a:ext cx="7714800" cy="3322162"/>
          </a:xfrm>
          <a:prstGeom prst="rect">
            <a:avLst/>
          </a:prstGeom>
          <a:ln>
            <a:solidFill>
              <a:schemeClr val="accent3">
                <a:lumMod val="50000"/>
              </a:schemeClr>
            </a:solidFill>
          </a:ln>
        </p:spPr>
      </p:pic>
    </p:spTree>
    <p:extLst>
      <p:ext uri="{BB962C8B-B14F-4D97-AF65-F5344CB8AC3E}">
        <p14:creationId xmlns:p14="http://schemas.microsoft.com/office/powerpoint/2010/main" val="337712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587EF-3D01-4E1D-9F17-C939C85FC377}"/>
              </a:ext>
            </a:extLst>
          </p:cNvPr>
          <p:cNvSpPr>
            <a:spLocks noGrp="1"/>
          </p:cNvSpPr>
          <p:nvPr>
            <p:ph type="title"/>
          </p:nvPr>
        </p:nvSpPr>
        <p:spPr/>
        <p:txBody>
          <a:bodyPr/>
          <a:lstStyle/>
          <a:p>
            <a:r>
              <a:rPr lang="en-US" b="1" dirty="0"/>
              <a:t>2. Solare Begriffe und Grundlagen</a:t>
            </a:r>
            <a:endParaRPr lang="es-ES" dirty="0"/>
          </a:p>
        </p:txBody>
      </p:sp>
      <p:sp>
        <p:nvSpPr>
          <p:cNvPr id="4" name="Rectángulo 3">
            <a:extLst>
              <a:ext uri="{FF2B5EF4-FFF2-40B4-BE49-F238E27FC236}">
                <a16:creationId xmlns:a16="http://schemas.microsoft.com/office/drawing/2014/main" id="{9D60BA87-C15E-4F7A-B06A-A3975E7BBF32}"/>
              </a:ext>
            </a:extLst>
          </p:cNvPr>
          <p:cNvSpPr/>
          <p:nvPr/>
        </p:nvSpPr>
        <p:spPr>
          <a:xfrm>
            <a:off x="630007" y="1557000"/>
            <a:ext cx="3365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Die Finanzierung.</a:t>
            </a:r>
          </a:p>
        </p:txBody>
      </p:sp>
      <p:sp>
        <p:nvSpPr>
          <p:cNvPr id="5" name="Rectángulo 4">
            <a:extLst>
              <a:ext uri="{FF2B5EF4-FFF2-40B4-BE49-F238E27FC236}">
                <a16:creationId xmlns:a16="http://schemas.microsoft.com/office/drawing/2014/main" id="{42243B9B-3BAC-4D73-A935-6547453BBB5F}"/>
              </a:ext>
            </a:extLst>
          </p:cNvPr>
          <p:cNvSpPr/>
          <p:nvPr/>
        </p:nvSpPr>
        <p:spPr>
          <a:xfrm>
            <a:off x="899999" y="1917000"/>
            <a:ext cx="3888001" cy="4180632"/>
          </a:xfrm>
          <a:prstGeom prst="rect">
            <a:avLst/>
          </a:prstGeom>
        </p:spPr>
        <p:txBody>
          <a:bodyPr wrap="square">
            <a:spAutoFit/>
          </a:bodyPr>
          <a:lstStyle/>
          <a:p>
            <a:pPr marL="285750" lvl="0" indent="-285750">
              <a:spcBef>
                <a:spcPts val="400"/>
              </a:spcBef>
              <a:spcAft>
                <a:spcPts val="400"/>
              </a:spcAft>
              <a:buFont typeface="Arial" panose="020B0604020202020204" pitchFamily="34" charset="0"/>
              <a:buChar char="•"/>
            </a:pPr>
            <a:r>
              <a:rPr lang="en-US" sz="1500" dirty="0">
                <a:latin typeface="Arial" panose="020B0604020202020204" pitchFamily="34" charset="0"/>
                <a:cs typeface="Arial" panose="020B0604020202020204" pitchFamily="34" charset="0"/>
              </a:rPr>
              <a:t>Die EU stellt eine Reihe von </a:t>
            </a:r>
            <a:r>
              <a:rPr lang="en-US" sz="1500" b="1" dirty="0">
                <a:latin typeface="Arial" panose="020B0604020202020204" pitchFamily="34" charset="0"/>
                <a:cs typeface="Arial" panose="020B0604020202020204" pitchFamily="34" charset="0"/>
              </a:rPr>
              <a:t>Finanzierungsprogrammen</a:t>
            </a:r>
            <a:r>
              <a:rPr lang="en-US" sz="1500" dirty="0">
                <a:latin typeface="Arial" panose="020B0604020202020204" pitchFamily="34" charset="0"/>
                <a:cs typeface="Arial" panose="020B0604020202020204" pitchFamily="34" charset="0"/>
              </a:rPr>
              <a:t>, Institutionen und Kreditprogrammen zur Verfügung, um Unternehmen, Regionen und Länder bei der erfolgreichen Umsetzung privater und öffentlicher Energieprojekte zu unterstützen, die mit gemeinsamen Energiezielen und Gesetzespaketen in Einklang stehen.</a:t>
            </a:r>
          </a:p>
          <a:p>
            <a:pPr marL="285750" lvl="0" indent="-285750">
              <a:spcBef>
                <a:spcPts val="400"/>
              </a:spcBef>
              <a:spcAft>
                <a:spcPts val="400"/>
              </a:spcAft>
              <a:buFont typeface="Arial" panose="020B0604020202020204" pitchFamily="34" charset="0"/>
              <a:buChar char="•"/>
            </a:pPr>
            <a:r>
              <a:rPr lang="en-US" sz="1500" dirty="0">
                <a:latin typeface="Arial" panose="020B0604020202020204" pitchFamily="34" charset="0"/>
                <a:cs typeface="Arial" panose="020B0604020202020204" pitchFamily="34" charset="0"/>
              </a:rPr>
              <a:t>Diese Unterstützung ergänzt die nationalen Fördermaßnahmen und -programme.</a:t>
            </a:r>
          </a:p>
          <a:p>
            <a:pPr marL="285750" lvl="0" indent="-285750">
              <a:spcBef>
                <a:spcPts val="400"/>
              </a:spcBef>
              <a:spcAft>
                <a:spcPts val="400"/>
              </a:spcAft>
              <a:buFont typeface="Arial" panose="020B0604020202020204" pitchFamily="34" charset="0"/>
              <a:buChar char="•"/>
            </a:pPr>
            <a:r>
              <a:rPr lang="en-US" sz="1500" dirty="0">
                <a:solidFill>
                  <a:prstClr val="black"/>
                </a:solidFill>
                <a:latin typeface="Arial" pitchFamily="34" charset="0"/>
                <a:cs typeface="Arial" pitchFamily="34" charset="0"/>
              </a:rPr>
              <a:t>Beispiele:</a:t>
            </a:r>
          </a:p>
          <a:p>
            <a:pPr marL="552450" lvl="1" indent="-285750">
              <a:spcBef>
                <a:spcPct val="20000"/>
              </a:spcBef>
              <a:buFont typeface="Arial" panose="020B0604020202020204" pitchFamily="34" charset="0"/>
              <a:buChar char="–"/>
            </a:pPr>
            <a:r>
              <a:rPr lang="en-US" sz="1500" dirty="0">
                <a:solidFill>
                  <a:prstClr val="black"/>
                </a:solidFill>
                <a:latin typeface="Arial" pitchFamily="34" charset="0"/>
                <a:cs typeface="Arial" pitchFamily="34" charset="0"/>
              </a:rPr>
              <a:t>Horizont 2020</a:t>
            </a:r>
          </a:p>
          <a:p>
            <a:pPr marL="552450" lvl="1" indent="-285750">
              <a:spcBef>
                <a:spcPct val="20000"/>
              </a:spcBef>
              <a:buFont typeface="Arial" panose="020B0604020202020204" pitchFamily="34" charset="0"/>
              <a:buChar char="–"/>
            </a:pPr>
            <a:r>
              <a:rPr lang="en-US" sz="1500" dirty="0">
                <a:solidFill>
                  <a:prstClr val="black"/>
                </a:solidFill>
                <a:latin typeface="Arial" pitchFamily="34" charset="0"/>
                <a:cs typeface="Arial" pitchFamily="34" charset="0"/>
              </a:rPr>
              <a:t>NER 300</a:t>
            </a:r>
          </a:p>
          <a:p>
            <a:pPr marL="552450" lvl="1" indent="-285750">
              <a:spcBef>
                <a:spcPct val="20000"/>
              </a:spcBef>
              <a:buFont typeface="Arial" panose="020B0604020202020204" pitchFamily="34" charset="0"/>
              <a:buChar char="–"/>
            </a:pPr>
            <a:r>
              <a:rPr lang="en-US" sz="1500" dirty="0">
                <a:solidFill>
                  <a:prstClr val="black"/>
                </a:solidFill>
                <a:latin typeface="Arial" pitchFamily="34" charset="0"/>
                <a:cs typeface="Arial" pitchFamily="34" charset="0"/>
              </a:rPr>
              <a:t>EIB, Kohäsionsfonds und andere.</a:t>
            </a:r>
          </a:p>
        </p:txBody>
      </p:sp>
      <p:pic>
        <p:nvPicPr>
          <p:cNvPr id="15" name="Picture 14" descr="A picture containing screenshot&#10;&#10;Description generated with very high confidence">
            <a:extLst>
              <a:ext uri="{FF2B5EF4-FFF2-40B4-BE49-F238E27FC236}">
                <a16:creationId xmlns:a16="http://schemas.microsoft.com/office/drawing/2014/main" id="{986F7D8D-2A1F-43D0-8A06-A552D3C929A2}"/>
              </a:ext>
            </a:extLst>
          </p:cNvPr>
          <p:cNvPicPr/>
          <p:nvPr/>
        </p:nvPicPr>
        <p:blipFill>
          <a:blip r:embed="rId2">
            <a:extLst>
              <a:ext uri="{28A0092B-C50C-407E-A947-70E740481C1C}">
                <a14:useLocalDpi xmlns:a14="http://schemas.microsoft.com/office/drawing/2010/main" val="0"/>
              </a:ext>
            </a:extLst>
          </a:blip>
          <a:stretch>
            <a:fillRect/>
          </a:stretch>
        </p:blipFill>
        <p:spPr>
          <a:xfrm>
            <a:off x="4860000" y="1485000"/>
            <a:ext cx="3966600" cy="4804800"/>
          </a:xfrm>
          <a:prstGeom prst="rect">
            <a:avLst/>
          </a:prstGeom>
          <a:ln>
            <a:solidFill>
              <a:schemeClr val="accent3">
                <a:lumMod val="50000"/>
              </a:schemeClr>
            </a:solidFill>
          </a:ln>
        </p:spPr>
      </p:pic>
    </p:spTree>
    <p:extLst>
      <p:ext uri="{BB962C8B-B14F-4D97-AF65-F5344CB8AC3E}">
        <p14:creationId xmlns:p14="http://schemas.microsoft.com/office/powerpoint/2010/main" val="251632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E9920-253A-4290-8678-B8466A915821}"/>
              </a:ext>
            </a:extLst>
          </p:cNvPr>
          <p:cNvSpPr>
            <a:spLocks noGrp="1"/>
          </p:cNvSpPr>
          <p:nvPr>
            <p:ph type="title"/>
          </p:nvPr>
        </p:nvSpPr>
        <p:spPr/>
        <p:txBody>
          <a:bodyPr/>
          <a:lstStyle/>
          <a:p>
            <a:r>
              <a:rPr lang="en-US" b="1" dirty="0"/>
              <a:t>3. Europäische Politik für die Heizung und Kühlung mit erneuerbaren Energien</a:t>
            </a:r>
            <a:endParaRPr lang="es-ES" dirty="0"/>
          </a:p>
        </p:txBody>
      </p:sp>
      <p:sp>
        <p:nvSpPr>
          <p:cNvPr id="3" name="Rectángulo 3">
            <a:extLst>
              <a:ext uri="{FF2B5EF4-FFF2-40B4-BE49-F238E27FC236}">
                <a16:creationId xmlns:a16="http://schemas.microsoft.com/office/drawing/2014/main" id="{6B96D2CE-59BC-4530-BAC0-C625DA341541}"/>
              </a:ext>
            </a:extLst>
          </p:cNvPr>
          <p:cNvSpPr/>
          <p:nvPr/>
        </p:nvSpPr>
        <p:spPr>
          <a:xfrm>
            <a:off x="630007" y="1557000"/>
            <a:ext cx="379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Der Sektor Heizung und Kühlung.</a:t>
            </a:r>
          </a:p>
        </p:txBody>
      </p:sp>
      <p:pic>
        <p:nvPicPr>
          <p:cNvPr id="4" name="Picture 3" descr="A screenshot of a cell phone&#10;&#10;Description generated with very high confidence">
            <a:extLst>
              <a:ext uri="{FF2B5EF4-FFF2-40B4-BE49-F238E27FC236}">
                <a16:creationId xmlns:a16="http://schemas.microsoft.com/office/drawing/2014/main" id="{3004EA9E-F5AF-4352-9D28-F812F8079312}"/>
              </a:ext>
            </a:extLst>
          </p:cNvPr>
          <p:cNvPicPr/>
          <p:nvPr/>
        </p:nvPicPr>
        <p:blipFill>
          <a:blip r:embed="rId2">
            <a:extLst>
              <a:ext uri="{28A0092B-C50C-407E-A947-70E740481C1C}">
                <a14:useLocalDpi xmlns:a14="http://schemas.microsoft.com/office/drawing/2010/main" val="0"/>
              </a:ext>
            </a:extLst>
          </a:blip>
          <a:stretch>
            <a:fillRect/>
          </a:stretch>
        </p:blipFill>
        <p:spPr>
          <a:xfrm>
            <a:off x="1062875" y="1989000"/>
            <a:ext cx="7397125" cy="3384000"/>
          </a:xfrm>
          <a:prstGeom prst="rect">
            <a:avLst/>
          </a:prstGeom>
          <a:ln>
            <a:solidFill>
              <a:schemeClr val="accent3">
                <a:lumMod val="50000"/>
              </a:schemeClr>
            </a:solidFill>
          </a:ln>
        </p:spPr>
      </p:pic>
      <p:sp>
        <p:nvSpPr>
          <p:cNvPr id="6" name="Rectangle 5">
            <a:extLst>
              <a:ext uri="{FF2B5EF4-FFF2-40B4-BE49-F238E27FC236}">
                <a16:creationId xmlns:a16="http://schemas.microsoft.com/office/drawing/2014/main" id="{FEA1BA45-4C61-4D94-A904-C0585B100975}"/>
              </a:ext>
            </a:extLst>
          </p:cNvPr>
          <p:cNvSpPr/>
          <p:nvPr/>
        </p:nvSpPr>
        <p:spPr>
          <a:xfrm>
            <a:off x="1062874" y="5373000"/>
            <a:ext cx="7397125" cy="988476"/>
          </a:xfrm>
          <a:prstGeom prst="rect">
            <a:avLst/>
          </a:prstGeom>
        </p:spPr>
        <p:txBody>
          <a:bodyPr wrap="square">
            <a:spAutoFit/>
          </a:bodyPr>
          <a:lstStyle/>
          <a:p>
            <a:pPr marL="342900" lvl="0" indent="-342900" algn="just">
              <a:lnSpc>
                <a:spcPct val="115000"/>
              </a:lnSpc>
              <a:buFont typeface="Calibri" panose="020F0502020204030204" pitchFamily="34" charset="0"/>
              <a:buChar char="-"/>
            </a:pPr>
            <a:r>
              <a:rPr lang="en-US" dirty="0"/>
              <a:t>Die Wertschöpfungskette des Sektors besteht aus Herstellern, Händlern, Wiederverkäufern, Installateuren, Zertifizierungsstellen und Prüflabors sowie aus den</a:t>
            </a:r>
            <a:r>
              <a:rPr lang="en-US" sz="1600" dirty="0">
                <a:latin typeface="Arial" panose="020B0604020202020204" pitchFamily="34" charset="0"/>
                <a:cs typeface="Arial" panose="020B0604020202020204" pitchFamily="34" charset="0"/>
              </a:rPr>
              <a:t> Verbrauchern.</a:t>
            </a:r>
          </a:p>
        </p:txBody>
      </p:sp>
      <p:grpSp>
        <p:nvGrpSpPr>
          <p:cNvPr id="10" name="Group 9">
            <a:extLst>
              <a:ext uri="{FF2B5EF4-FFF2-40B4-BE49-F238E27FC236}">
                <a16:creationId xmlns:a16="http://schemas.microsoft.com/office/drawing/2014/main" id="{26ACDEDD-A45D-4929-AAE8-3E1DCF23DE63}"/>
              </a:ext>
            </a:extLst>
          </p:cNvPr>
          <p:cNvGrpSpPr/>
          <p:nvPr/>
        </p:nvGrpSpPr>
        <p:grpSpPr>
          <a:xfrm>
            <a:off x="-30603" y="3285000"/>
            <a:ext cx="4170603" cy="1317190"/>
            <a:chOff x="-30603" y="3285000"/>
            <a:chExt cx="4170603" cy="1317190"/>
          </a:xfrm>
        </p:grpSpPr>
        <p:sp>
          <p:nvSpPr>
            <p:cNvPr id="5" name="Oval 4">
              <a:extLst>
                <a:ext uri="{FF2B5EF4-FFF2-40B4-BE49-F238E27FC236}">
                  <a16:creationId xmlns:a16="http://schemas.microsoft.com/office/drawing/2014/main" id="{D2D6C306-FEB5-4861-AE1C-6E6D3AE6E0C0}"/>
                </a:ext>
              </a:extLst>
            </p:cNvPr>
            <p:cNvSpPr/>
            <p:nvPr/>
          </p:nvSpPr>
          <p:spPr>
            <a:xfrm>
              <a:off x="972000" y="3285000"/>
              <a:ext cx="3168000" cy="131719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F2F472A-EA3A-4FEF-B5C2-37603D20EFD9}"/>
                </a:ext>
              </a:extLst>
            </p:cNvPr>
            <p:cNvSpPr/>
            <p:nvPr/>
          </p:nvSpPr>
          <p:spPr>
            <a:xfrm rot="19047005">
              <a:off x="-30603" y="3527111"/>
              <a:ext cx="1735924" cy="307777"/>
            </a:xfrm>
            <a:prstGeom prst="rect">
              <a:avLst/>
            </a:prstGeom>
          </p:spPr>
          <p:txBody>
            <a:bodyPr wrap="none">
              <a:spAutoFit/>
            </a:bodyPr>
            <a:lstStyle/>
            <a:p>
              <a:r>
                <a:rPr lang="en-US" sz="1400" b="1" dirty="0"/>
                <a:t>Teilsektoren/Märkte</a:t>
              </a:r>
            </a:p>
          </p:txBody>
        </p:sp>
      </p:grpSp>
    </p:spTree>
    <p:extLst>
      <p:ext uri="{BB962C8B-B14F-4D97-AF65-F5344CB8AC3E}">
        <p14:creationId xmlns:p14="http://schemas.microsoft.com/office/powerpoint/2010/main" val="326693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63038-389F-4748-88B5-16FDFF991B3C}"/>
              </a:ext>
            </a:extLst>
          </p:cNvPr>
          <p:cNvSpPr>
            <a:spLocks noGrp="1"/>
          </p:cNvSpPr>
          <p:nvPr>
            <p:ph type="title"/>
          </p:nvPr>
        </p:nvSpPr>
        <p:spPr/>
        <p:txBody>
          <a:bodyPr/>
          <a:lstStyle/>
          <a:p>
            <a:r>
              <a:rPr lang="en-US" b="1" dirty="0"/>
              <a:t>3. Europäische Politik für die Heizung und Kühlung mit erneuerbaren Energien</a:t>
            </a:r>
            <a:endParaRPr lang="en-US" dirty="0"/>
          </a:p>
        </p:txBody>
      </p:sp>
      <p:sp>
        <p:nvSpPr>
          <p:cNvPr id="16" name="Rectangle 15">
            <a:extLst>
              <a:ext uri="{FF2B5EF4-FFF2-40B4-BE49-F238E27FC236}">
                <a16:creationId xmlns:a16="http://schemas.microsoft.com/office/drawing/2014/main" id="{1F445C9B-6B45-4C93-BB17-77359AA23082}"/>
              </a:ext>
            </a:extLst>
          </p:cNvPr>
          <p:cNvSpPr/>
          <p:nvPr/>
        </p:nvSpPr>
        <p:spPr>
          <a:xfrm>
            <a:off x="972000" y="1922080"/>
            <a:ext cx="3888000" cy="4530920"/>
          </a:xfrm>
          <a:prstGeom prst="rect">
            <a:avLst/>
          </a:prstGeom>
        </p:spPr>
        <p:txBody>
          <a:bodyPr wrap="square">
            <a:spAutoFit/>
          </a:bodyPr>
          <a:lstStyle/>
          <a:p>
            <a:pPr lvl="0">
              <a:lnSpc>
                <a:spcPct val="115000"/>
              </a:lnSpc>
            </a:pPr>
            <a:r>
              <a:rPr lang="en-US" sz="1400" dirty="0">
                <a:latin typeface="Arial" panose="020B0604020202020204" pitchFamily="34" charset="0"/>
                <a:cs typeface="Arial" panose="020B0604020202020204" pitchFamily="34" charset="0"/>
              </a:rPr>
              <a:t>(2015)</a:t>
            </a:r>
          </a:p>
          <a:p>
            <a:pPr marL="285750" lvl="0" indent="-285750">
              <a:lnSpc>
                <a:spcPct val="115000"/>
              </a:lnSpc>
              <a:buFont typeface="Arial" panose="020B0604020202020204" pitchFamily="34" charset="0"/>
              <a:buChar char="•"/>
            </a:pPr>
            <a:r>
              <a:rPr lang="en-US" sz="1400" dirty="0">
                <a:latin typeface="Arial" panose="020B0604020202020204" pitchFamily="34" charset="0"/>
                <a:cs typeface="Arial" panose="020B0604020202020204" pitchFamily="34" charset="0"/>
              </a:rPr>
              <a:t>Gas ist in der EU28 und in den meisten Ländern der dominierende Brennstoff für H&amp;C.</a:t>
            </a:r>
          </a:p>
          <a:p>
            <a:pPr marL="285750" indent="-285750">
              <a:lnSpc>
                <a:spcPct val="115000"/>
              </a:lnSpc>
              <a:buFont typeface="Arial" panose="020B0604020202020204" pitchFamily="34" charset="0"/>
              <a:buChar char="•"/>
            </a:pPr>
            <a:r>
              <a:rPr lang="en-US" sz="1400" dirty="0">
                <a:latin typeface="Arial" panose="020B0604020202020204" pitchFamily="34" charset="0"/>
                <a:cs typeface="Arial" panose="020B0604020202020204" pitchFamily="34" charset="0"/>
              </a:rPr>
              <a:t>Der Anteil fossiler Brennstoffe am Endenergiebedarf (FED) für H&amp;C in der EU28 beträgt &gt;65%.</a:t>
            </a:r>
          </a:p>
          <a:p>
            <a:pPr marL="285750" indent="-285750">
              <a:lnSpc>
                <a:spcPct val="115000"/>
              </a:lnSpc>
              <a:buFont typeface="Arial" panose="020B0604020202020204" pitchFamily="34" charset="0"/>
              <a:buChar char="•"/>
            </a:pPr>
            <a:r>
              <a:rPr lang="en-US" sz="1400" dirty="0">
                <a:latin typeface="Arial" panose="020B0604020202020204" pitchFamily="34" charset="0"/>
                <a:cs typeface="Arial" panose="020B0604020202020204" pitchFamily="34" charset="0"/>
              </a:rPr>
              <a:t>Von den erneuerbaren Energiequellen sind Solarthermie, Geothermie und Wärmepumpen noch marginal.</a:t>
            </a:r>
          </a:p>
          <a:p>
            <a:pPr marL="285750" indent="-285750">
              <a:lnSpc>
                <a:spcPct val="115000"/>
              </a:lnSpc>
              <a:buFont typeface="Arial" panose="020B0604020202020204" pitchFamily="34" charset="0"/>
              <a:buChar char="•"/>
            </a:pPr>
            <a:r>
              <a:rPr lang="en-US" sz="1400" dirty="0">
                <a:latin typeface="Arial" panose="020B0604020202020204" pitchFamily="34" charset="0"/>
                <a:cs typeface="Arial" panose="020B0604020202020204" pitchFamily="34" charset="0"/>
              </a:rPr>
              <a:t>Raumheizung und industrielle Prozesswärme sind die wichtigsten Endanwendungen.</a:t>
            </a:r>
          </a:p>
          <a:p>
            <a:pPr marL="285750" indent="-285750">
              <a:lnSpc>
                <a:spcPct val="115000"/>
              </a:lnSpc>
              <a:buFont typeface="Arial" panose="020B0604020202020204" pitchFamily="34" charset="0"/>
              <a:buChar char="•"/>
            </a:pPr>
            <a:r>
              <a:rPr lang="en-US" sz="1400" dirty="0">
                <a:latin typeface="Arial" panose="020B0604020202020204" pitchFamily="34" charset="0"/>
                <a:cs typeface="Arial" panose="020B0604020202020204" pitchFamily="34" charset="0"/>
              </a:rPr>
              <a:t>Über 120 Millionen Einzelkessel in Gebäuden, meist alt und ineffizient.</a:t>
            </a:r>
          </a:p>
          <a:p>
            <a:pPr marL="285750" indent="-285750">
              <a:lnSpc>
                <a:spcPct val="115000"/>
              </a:lnSpc>
              <a:buFont typeface="Arial" panose="020B0604020202020204" pitchFamily="34" charset="0"/>
              <a:buChar char="•"/>
            </a:pPr>
            <a:r>
              <a:rPr lang="en-US" sz="1400" dirty="0">
                <a:latin typeface="Arial" panose="020B0604020202020204" pitchFamily="34" charset="0"/>
                <a:cs typeface="Arial" panose="020B0604020202020204" pitchFamily="34" charset="0"/>
              </a:rPr>
              <a:t>Die Technologie für EE-H&amp;C ist zwar ausgereift, aber in den EU-Ländern noch nicht weit verbreitet.</a:t>
            </a:r>
          </a:p>
        </p:txBody>
      </p:sp>
      <p:sp>
        <p:nvSpPr>
          <p:cNvPr id="17" name="Rectángulo 3">
            <a:extLst>
              <a:ext uri="{FF2B5EF4-FFF2-40B4-BE49-F238E27FC236}">
                <a16:creationId xmlns:a16="http://schemas.microsoft.com/office/drawing/2014/main" id="{20EFF8C6-E003-4216-85FC-2D473FC3B524}"/>
              </a:ext>
            </a:extLst>
          </p:cNvPr>
          <p:cNvSpPr/>
          <p:nvPr/>
        </p:nvSpPr>
        <p:spPr>
          <a:xfrm>
            <a:off x="630007" y="1557000"/>
            <a:ext cx="379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Der Sektor Heizung und Kühlung.</a:t>
            </a:r>
          </a:p>
        </p:txBody>
      </p:sp>
      <p:pic>
        <p:nvPicPr>
          <p:cNvPr id="3" name="Picture 2">
            <a:extLst>
              <a:ext uri="{FF2B5EF4-FFF2-40B4-BE49-F238E27FC236}">
                <a16:creationId xmlns:a16="http://schemas.microsoft.com/office/drawing/2014/main" id="{7E22B514-E68B-4E43-8199-A85400FC80F2}"/>
              </a:ext>
            </a:extLst>
          </p:cNvPr>
          <p:cNvPicPr>
            <a:picLocks noChangeAspect="1"/>
          </p:cNvPicPr>
          <p:nvPr/>
        </p:nvPicPr>
        <p:blipFill>
          <a:blip r:embed="rId2"/>
          <a:stretch>
            <a:fillRect/>
          </a:stretch>
        </p:blipFill>
        <p:spPr>
          <a:xfrm>
            <a:off x="4878955" y="1628775"/>
            <a:ext cx="3987632" cy="3349358"/>
          </a:xfrm>
          <a:prstGeom prst="rect">
            <a:avLst/>
          </a:prstGeom>
          <a:ln>
            <a:solidFill>
              <a:schemeClr val="accent3">
                <a:lumMod val="50000"/>
              </a:schemeClr>
            </a:solidFill>
          </a:ln>
        </p:spPr>
      </p:pic>
      <p:sp>
        <p:nvSpPr>
          <p:cNvPr id="4" name="TextBox 3">
            <a:extLst>
              <a:ext uri="{FF2B5EF4-FFF2-40B4-BE49-F238E27FC236}">
                <a16:creationId xmlns:a16="http://schemas.microsoft.com/office/drawing/2014/main" id="{0CA7119D-E0B9-4114-9E60-CAA832AECC39}"/>
              </a:ext>
            </a:extLst>
          </p:cNvPr>
          <p:cNvSpPr txBox="1"/>
          <p:nvPr/>
        </p:nvSpPr>
        <p:spPr>
          <a:xfrm>
            <a:off x="4860000" y="4985561"/>
            <a:ext cx="41040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Der Sektor ist der Ansicht, dass der derzeitige Rechtsrahmen und die Marktbedingungen in der gesamten EU nicht ausreichen, damit der (EE)-H&amp;C-Sektor </a:t>
            </a:r>
            <a:r>
              <a:rPr lang="en-US" sz="1400" u="sng" dirty="0">
                <a:latin typeface="Arial" panose="020B0604020202020204" pitchFamily="34" charset="0"/>
                <a:cs typeface="Arial" panose="020B0604020202020204" pitchFamily="34" charset="0"/>
              </a:rPr>
              <a:t>mit </a:t>
            </a:r>
            <a:r>
              <a:rPr lang="en-US" sz="1400" dirty="0">
                <a:latin typeface="Arial" panose="020B0604020202020204" pitchFamily="34" charset="0"/>
                <a:cs typeface="Arial" panose="020B0604020202020204" pitchFamily="34" charset="0"/>
              </a:rPr>
              <a:t>Anlagen, die konventionelle Brennstoffe verwenden,</a:t>
            </a:r>
            <a:r>
              <a:rPr lang="en-US" sz="1400" u="sng" dirty="0">
                <a:latin typeface="Arial" panose="020B0604020202020204" pitchFamily="34" charset="0"/>
                <a:cs typeface="Arial" panose="020B0604020202020204" pitchFamily="34" charset="0"/>
              </a:rPr>
              <a:t> konkurrieren </a:t>
            </a:r>
            <a:r>
              <a:rPr lang="en-US" sz="1400" dirty="0">
                <a:latin typeface="Arial" panose="020B0604020202020204" pitchFamily="34" charset="0"/>
                <a:cs typeface="Arial" panose="020B0604020202020204" pitchFamily="34" charset="0"/>
              </a:rPr>
              <a:t>kann.</a:t>
            </a:r>
          </a:p>
        </p:txBody>
      </p:sp>
    </p:spTree>
    <p:extLst>
      <p:ext uri="{BB962C8B-B14F-4D97-AF65-F5344CB8AC3E}">
        <p14:creationId xmlns:p14="http://schemas.microsoft.com/office/powerpoint/2010/main" val="218719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3E04A-2793-4019-80A8-09C6B11B895A}"/>
              </a:ext>
            </a:extLst>
          </p:cNvPr>
          <p:cNvSpPr>
            <a:spLocks noGrp="1"/>
          </p:cNvSpPr>
          <p:nvPr>
            <p:ph type="title"/>
          </p:nvPr>
        </p:nvSpPr>
        <p:spPr/>
        <p:txBody>
          <a:bodyPr/>
          <a:lstStyle/>
          <a:p>
            <a:r>
              <a:rPr lang="en-US" b="1" dirty="0"/>
              <a:t>3. Europäische Politik für die Heizung und Kühlung mit erneuerbaren Energien</a:t>
            </a:r>
            <a:endParaRPr lang="en-US" dirty="0"/>
          </a:p>
        </p:txBody>
      </p:sp>
      <p:sp>
        <p:nvSpPr>
          <p:cNvPr id="14" name="Rectángulo 3">
            <a:extLst>
              <a:ext uri="{FF2B5EF4-FFF2-40B4-BE49-F238E27FC236}">
                <a16:creationId xmlns:a16="http://schemas.microsoft.com/office/drawing/2014/main" id="{629EEC7B-7FD5-40D4-90DE-9FC0C28D4DEC}"/>
              </a:ext>
            </a:extLst>
          </p:cNvPr>
          <p:cNvSpPr/>
          <p:nvPr/>
        </p:nvSpPr>
        <p:spPr>
          <a:xfrm>
            <a:off x="630007" y="1557000"/>
            <a:ext cx="2789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Solarthermie/(Wärme).</a:t>
            </a:r>
          </a:p>
        </p:txBody>
      </p:sp>
      <p:sp>
        <p:nvSpPr>
          <p:cNvPr id="19" name="Rectangle 18">
            <a:extLst>
              <a:ext uri="{FF2B5EF4-FFF2-40B4-BE49-F238E27FC236}">
                <a16:creationId xmlns:a16="http://schemas.microsoft.com/office/drawing/2014/main" id="{1DDC9FBA-3938-4C2F-90FD-A06DC126A4F9}"/>
              </a:ext>
            </a:extLst>
          </p:cNvPr>
          <p:cNvSpPr/>
          <p:nvPr/>
        </p:nvSpPr>
        <p:spPr>
          <a:xfrm>
            <a:off x="900000" y="1989000"/>
            <a:ext cx="3744000" cy="4462760"/>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Sammeln Sie die Sonnenstrahlung, um bei niedrigen bis mittleren Temperaturen nutzbare Wärme zu erzeugen. </a:t>
            </a:r>
            <a:r>
              <a:rPr lang="en-US" sz="1400" b="1" dirty="0">
                <a:latin typeface="Arial" panose="020B0604020202020204" pitchFamily="34" charset="0"/>
                <a:ea typeface="Calibri" panose="020F0502020204030204" pitchFamily="34" charset="0"/>
                <a:cs typeface="Arial" panose="020B0604020202020204" pitchFamily="34" charset="0"/>
              </a:rPr>
              <a:t>Eine ausgereifte Technologie</a:t>
            </a:r>
            <a:r>
              <a:rPr lang="en-US" sz="1400" dirty="0">
                <a:latin typeface="Arial" panose="020B0604020202020204" pitchFamily="34" charset="0"/>
                <a:ea typeface="Calibri" panose="020F0502020204030204" pitchFamily="34" charset="0"/>
                <a:cs typeface="Arial" panose="020B0604020202020204" pitchFamily="34" charset="0"/>
              </a:rPr>
              <a:t>.</a:t>
            </a:r>
          </a:p>
          <a:p>
            <a:pPr marL="285750"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Muss unterschieden werden von Solar PV und Concentrated Solar Power, die beide auf die Stromerzeugung abzielen.</a:t>
            </a:r>
          </a:p>
          <a:p>
            <a:pPr marL="285750"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Anwendungen:</a:t>
            </a:r>
          </a:p>
          <a:p>
            <a:pPr marL="742950" lvl="1"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Warmwasser</a:t>
            </a:r>
          </a:p>
          <a:p>
            <a:pPr marL="742950" lvl="1"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Heißes Wasser für Pools und andere.</a:t>
            </a:r>
          </a:p>
          <a:p>
            <a:pPr marL="742950" lvl="1"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Raumheizung.</a:t>
            </a:r>
          </a:p>
          <a:p>
            <a:pPr marL="742950" lvl="1"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Klimaanlage und Kühlung.</a:t>
            </a:r>
          </a:p>
          <a:p>
            <a:pPr marL="742950" lvl="1"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Fernwärme.</a:t>
            </a:r>
          </a:p>
          <a:p>
            <a:pPr marL="742950" lvl="1" indent="-285750">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Wärme für industrielle Prozesse.</a:t>
            </a:r>
          </a:p>
          <a:p>
            <a:pPr marL="285750" indent="-285750">
              <a:spcBef>
                <a:spcPts val="400"/>
              </a:spcBef>
              <a:spcAft>
                <a:spcPts val="4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5081D2E-300B-400C-B8CD-8878E4B13D6C}"/>
              </a:ext>
            </a:extLst>
          </p:cNvPr>
          <p:cNvPicPr/>
          <p:nvPr/>
        </p:nvPicPr>
        <p:blipFill>
          <a:blip r:embed="rId2">
            <a:extLst>
              <a:ext uri="{28A0092B-C50C-407E-A947-70E740481C1C}">
                <a14:useLocalDpi xmlns:a14="http://schemas.microsoft.com/office/drawing/2010/main" val="0"/>
              </a:ext>
            </a:extLst>
          </a:blip>
          <a:stretch>
            <a:fillRect/>
          </a:stretch>
        </p:blipFill>
        <p:spPr>
          <a:xfrm>
            <a:off x="4644000" y="1585762"/>
            <a:ext cx="4264025" cy="4579237"/>
          </a:xfrm>
          <a:prstGeom prst="rect">
            <a:avLst/>
          </a:prstGeom>
        </p:spPr>
      </p:pic>
      <p:grpSp>
        <p:nvGrpSpPr>
          <p:cNvPr id="7" name="Group 6">
            <a:extLst>
              <a:ext uri="{FF2B5EF4-FFF2-40B4-BE49-F238E27FC236}">
                <a16:creationId xmlns:a16="http://schemas.microsoft.com/office/drawing/2014/main" id="{A0C62137-3EF2-4CEB-939D-242DF2E0EAF4}"/>
              </a:ext>
            </a:extLst>
          </p:cNvPr>
          <p:cNvGrpSpPr/>
          <p:nvPr/>
        </p:nvGrpSpPr>
        <p:grpSpPr>
          <a:xfrm>
            <a:off x="108000" y="4061675"/>
            <a:ext cx="1152000" cy="2031325"/>
            <a:chOff x="-107939" y="4276498"/>
            <a:chExt cx="1223939" cy="2031325"/>
          </a:xfrm>
        </p:grpSpPr>
        <p:cxnSp>
          <p:nvCxnSpPr>
            <p:cNvPr id="4" name="Straight Arrow Connector 3">
              <a:extLst>
                <a:ext uri="{FF2B5EF4-FFF2-40B4-BE49-F238E27FC236}">
                  <a16:creationId xmlns:a16="http://schemas.microsoft.com/office/drawing/2014/main" id="{7ACB7369-2427-46F7-BBEA-6991CFB3A80C}"/>
                </a:ext>
              </a:extLst>
            </p:cNvPr>
            <p:cNvCxnSpPr/>
            <p:nvPr/>
          </p:nvCxnSpPr>
          <p:spPr>
            <a:xfrm>
              <a:off x="1116000" y="4437000"/>
              <a:ext cx="0" cy="1727999"/>
            </a:xfrm>
            <a:prstGeom prst="straightConnector1">
              <a:avLst/>
            </a:prstGeom>
            <a:ln w="25400">
              <a:headEnd type="oval"/>
              <a:tailEnd type="stealth"/>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04A24557-8DDB-4EEA-A55C-CBE0B7B27328}"/>
                </a:ext>
              </a:extLst>
            </p:cNvPr>
            <p:cNvSpPr/>
            <p:nvPr/>
          </p:nvSpPr>
          <p:spPr>
            <a:xfrm>
              <a:off x="-107939" y="4276498"/>
              <a:ext cx="1148165" cy="2031325"/>
            </a:xfrm>
            <a:prstGeom prst="rect">
              <a:avLst/>
            </a:prstGeom>
          </p:spPr>
          <p:txBody>
            <a:bodyPr wrap="none">
              <a:spAutoFit/>
            </a:bodyPr>
            <a:lstStyle/>
            <a:p>
              <a:r>
                <a:rPr lang="en-US" sz="1400" b="1" dirty="0" err="1">
                  <a:solidFill>
                    <a:prstClr val="black"/>
                  </a:solidFill>
                </a:rPr>
                <a:t>Niedrige</a:t>
              </a:r>
              <a:r>
                <a:rPr lang="en-US" sz="1400" b="1" dirty="0">
                  <a:solidFill>
                    <a:prstClr val="black"/>
                  </a:solidFill>
                </a:rPr>
                <a:t> </a:t>
              </a:r>
              <a:br>
                <a:rPr lang="en-US" sz="1400" b="1" dirty="0">
                  <a:solidFill>
                    <a:prstClr val="black"/>
                  </a:solidFill>
                </a:rPr>
              </a:br>
              <a:r>
                <a:rPr lang="en-US" sz="1400" b="1" dirty="0" err="1">
                  <a:solidFill>
                    <a:prstClr val="black"/>
                  </a:solidFill>
                </a:rPr>
                <a:t>Temperatur</a:t>
              </a:r>
              <a:r>
                <a:rPr lang="en-US" sz="1400" b="1" dirty="0">
                  <a:solidFill>
                    <a:prstClr val="black"/>
                  </a:solidFill>
                </a:rPr>
                <a:t>.</a:t>
              </a:r>
            </a:p>
            <a:p>
              <a:endParaRPr lang="en-US" sz="1400" b="1" dirty="0">
                <a:solidFill>
                  <a:prstClr val="black"/>
                </a:solidFill>
              </a:endParaRPr>
            </a:p>
            <a:p>
              <a:endParaRPr lang="en-US" sz="1400" b="1" dirty="0">
                <a:solidFill>
                  <a:prstClr val="black"/>
                </a:solidFill>
              </a:endParaRPr>
            </a:p>
            <a:p>
              <a:endParaRPr lang="en-US" sz="1400" b="1" dirty="0">
                <a:solidFill>
                  <a:prstClr val="black"/>
                </a:solidFill>
              </a:endParaRPr>
            </a:p>
            <a:p>
              <a:endParaRPr lang="en-US" sz="1400" b="1" dirty="0">
                <a:solidFill>
                  <a:prstClr val="black"/>
                </a:solidFill>
              </a:endParaRPr>
            </a:p>
            <a:p>
              <a:endParaRPr lang="en-US" sz="1400" b="1" dirty="0">
                <a:solidFill>
                  <a:prstClr val="black"/>
                </a:solidFill>
              </a:endParaRPr>
            </a:p>
            <a:p>
              <a:r>
                <a:rPr lang="en-US" sz="1400" b="1" dirty="0" err="1">
                  <a:solidFill>
                    <a:prstClr val="black"/>
                  </a:solidFill>
                </a:rPr>
                <a:t>Hohe</a:t>
              </a:r>
              <a:r>
                <a:rPr lang="en-US" sz="1400" b="1" dirty="0">
                  <a:solidFill>
                    <a:prstClr val="black"/>
                  </a:solidFill>
                </a:rPr>
                <a:t> </a:t>
              </a:r>
              <a:br>
                <a:rPr lang="en-US" sz="1400" b="1" dirty="0">
                  <a:solidFill>
                    <a:prstClr val="black"/>
                  </a:solidFill>
                </a:rPr>
              </a:br>
              <a:r>
                <a:rPr lang="en-US" sz="1400" b="1" dirty="0" err="1">
                  <a:solidFill>
                    <a:prstClr val="black"/>
                  </a:solidFill>
                </a:rPr>
                <a:t>Temperatur</a:t>
              </a:r>
              <a:r>
                <a:rPr lang="en-US" sz="1400" b="1" dirty="0">
                  <a:solidFill>
                    <a:prstClr val="black"/>
                  </a:solidFill>
                </a:rPr>
                <a:t>.</a:t>
              </a:r>
              <a:endParaRPr lang="en-US" dirty="0"/>
            </a:p>
          </p:txBody>
        </p:sp>
      </p:grpSp>
    </p:spTree>
    <p:extLst>
      <p:ext uri="{BB962C8B-B14F-4D97-AF65-F5344CB8AC3E}">
        <p14:creationId xmlns:p14="http://schemas.microsoft.com/office/powerpoint/2010/main" val="160031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E304-6A5C-44A2-9E1E-999418DF6A6F}"/>
              </a:ext>
            </a:extLst>
          </p:cNvPr>
          <p:cNvSpPr>
            <a:spLocks noGrp="1"/>
          </p:cNvSpPr>
          <p:nvPr>
            <p:ph type="title"/>
          </p:nvPr>
        </p:nvSpPr>
        <p:spPr/>
        <p:txBody>
          <a:bodyPr/>
          <a:lstStyle/>
          <a:p>
            <a:r>
              <a:rPr lang="en-US" b="1" dirty="0"/>
              <a:t>3. Europäische Politik für die Heizung und Kühlung mit erneuerbaren Energien</a:t>
            </a:r>
            <a:endParaRPr lang="en-US" dirty="0"/>
          </a:p>
        </p:txBody>
      </p:sp>
      <p:sp>
        <p:nvSpPr>
          <p:cNvPr id="4" name="Rectángulo 3">
            <a:extLst>
              <a:ext uri="{FF2B5EF4-FFF2-40B4-BE49-F238E27FC236}">
                <a16:creationId xmlns:a16="http://schemas.microsoft.com/office/drawing/2014/main" id="{39539828-B0B8-4640-AB7A-1255AFD7D9ED}"/>
              </a:ext>
            </a:extLst>
          </p:cNvPr>
          <p:cNvSpPr/>
          <p:nvPr/>
        </p:nvSpPr>
        <p:spPr>
          <a:xfrm>
            <a:off x="630007" y="1557000"/>
            <a:ext cx="7973993" cy="307777"/>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400" b="1" dirty="0">
                <a:solidFill>
                  <a:prstClr val="black"/>
                </a:solidFill>
                <a:latin typeface="Arial" pitchFamily="34" charset="0"/>
                <a:cs typeface="Arial" pitchFamily="34" charset="0"/>
              </a:rPr>
              <a:t>Solarthermie/(Wärme). Europäische Politik. Aktueller Stand und Probleme des Marktes </a:t>
            </a:r>
          </a:p>
        </p:txBody>
      </p:sp>
      <p:pic>
        <p:nvPicPr>
          <p:cNvPr id="5" name="Picture 4">
            <a:extLst>
              <a:ext uri="{FF2B5EF4-FFF2-40B4-BE49-F238E27FC236}">
                <a16:creationId xmlns:a16="http://schemas.microsoft.com/office/drawing/2014/main" id="{EEC39299-84F5-4A98-960F-1C9B3AD36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000" y="1989000"/>
            <a:ext cx="6339047" cy="3413334"/>
          </a:xfrm>
          <a:prstGeom prst="rect">
            <a:avLst/>
          </a:prstGeom>
          <a:ln>
            <a:noFill/>
          </a:ln>
        </p:spPr>
      </p:pic>
      <p:sp>
        <p:nvSpPr>
          <p:cNvPr id="6" name="Rectangle 5">
            <a:extLst>
              <a:ext uri="{FF2B5EF4-FFF2-40B4-BE49-F238E27FC236}">
                <a16:creationId xmlns:a16="http://schemas.microsoft.com/office/drawing/2014/main" id="{89A2E6B1-687F-452F-B461-6DBFCDA05EC3}"/>
              </a:ext>
            </a:extLst>
          </p:cNvPr>
          <p:cNvSpPr/>
          <p:nvPr/>
        </p:nvSpPr>
        <p:spPr>
          <a:xfrm>
            <a:off x="6804000" y="2205000"/>
            <a:ext cx="2232000" cy="2616101"/>
          </a:xfrm>
          <a:prstGeom prst="rect">
            <a:avLst/>
          </a:prstGeom>
        </p:spPr>
        <p:txBody>
          <a:bodyPr wrap="square">
            <a:spAutoFit/>
          </a:bodyPr>
          <a:lstStyle/>
          <a:p>
            <a:pPr>
              <a:spcBef>
                <a:spcPts val="400"/>
              </a:spcBef>
              <a:spcAft>
                <a:spcPts val="400"/>
              </a:spcAft>
            </a:pPr>
            <a:r>
              <a:rPr lang="en-US" sz="1600" dirty="0">
                <a:latin typeface="Arial" panose="020B0604020202020204" pitchFamily="34" charset="0"/>
                <a:ea typeface="Calibri" panose="020F0502020204030204" pitchFamily="34" charset="0"/>
                <a:cs typeface="Arial" panose="020B0604020202020204" pitchFamily="34" charset="0"/>
              </a:rPr>
              <a:t>(2016)</a:t>
            </a:r>
          </a:p>
          <a:p>
            <a:pPr marL="285750" indent="-285750">
              <a:spcBef>
                <a:spcPts val="400"/>
              </a:spcBef>
              <a:spcAft>
                <a:spcPts val="4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Die installierte Gesamtleistung wächst weiter.</a:t>
            </a:r>
          </a:p>
          <a:p>
            <a:pPr marL="285750" indent="-285750">
              <a:spcBef>
                <a:spcPts val="400"/>
              </a:spcBef>
              <a:spcAft>
                <a:spcPts val="4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Der Jahresumsatz ist rückläufig.</a:t>
            </a:r>
          </a:p>
          <a:p>
            <a:pPr marL="285750" indent="-285750">
              <a:spcBef>
                <a:spcPts val="400"/>
              </a:spcBef>
              <a:spcAft>
                <a:spcPts val="4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Sinkende Tendenz im</a:t>
            </a:r>
            <a:r>
              <a:rPr lang="en-US" sz="1600" baseline="30000" dirty="0">
                <a:latin typeface="Arial" panose="020B0604020202020204" pitchFamily="34" charset="0"/>
                <a:ea typeface="Calibri" panose="020F0502020204030204" pitchFamily="34" charset="0"/>
                <a:cs typeface="Arial" panose="020B0604020202020204" pitchFamily="34" charset="0"/>
              </a:rPr>
              <a:t> 2.</a:t>
            </a:r>
            <a:r>
              <a:rPr lang="en-US" sz="1600" dirty="0">
                <a:latin typeface="Arial" panose="020B0604020202020204" pitchFamily="34" charset="0"/>
                <a:ea typeface="Calibri" panose="020F0502020204030204" pitchFamily="34" charset="0"/>
                <a:cs typeface="Arial" panose="020B0604020202020204" pitchFamily="34" charset="0"/>
              </a:rPr>
              <a:t> Jahrzehnt (Energiepaket 2020)</a:t>
            </a:r>
          </a:p>
        </p:txBody>
      </p:sp>
      <p:sp>
        <p:nvSpPr>
          <p:cNvPr id="7" name="Rectangle 6">
            <a:extLst>
              <a:ext uri="{FF2B5EF4-FFF2-40B4-BE49-F238E27FC236}">
                <a16:creationId xmlns:a16="http://schemas.microsoft.com/office/drawing/2014/main" id="{95508F71-CDC5-4794-AB40-9AB11D6A2430}"/>
              </a:ext>
            </a:extLst>
          </p:cNvPr>
          <p:cNvSpPr/>
          <p:nvPr/>
        </p:nvSpPr>
        <p:spPr>
          <a:xfrm>
            <a:off x="575045" y="5301000"/>
            <a:ext cx="7272000" cy="954107"/>
          </a:xfrm>
          <a:prstGeom prst="rect">
            <a:avLst/>
          </a:prstGeom>
        </p:spPr>
        <p:txBody>
          <a:bodyPr wrap="square">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Probleme:</a:t>
            </a:r>
          </a:p>
          <a:p>
            <a:pPr marL="285750"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Solarthermie auf unterschiedlichen Ebenen der Durchdringung der nationalen H&amp;C-Märkte.</a:t>
            </a:r>
          </a:p>
          <a:p>
            <a:pPr marL="285750"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Versäumnisse bei der öffentlichen Förderung von EE-K&amp;K.</a:t>
            </a:r>
          </a:p>
        </p:txBody>
      </p:sp>
    </p:spTree>
    <p:extLst>
      <p:ext uri="{BB962C8B-B14F-4D97-AF65-F5344CB8AC3E}">
        <p14:creationId xmlns:p14="http://schemas.microsoft.com/office/powerpoint/2010/main" val="211386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837C4-FFD7-43FB-A6EB-C40D65B61155}"/>
              </a:ext>
            </a:extLst>
          </p:cNvPr>
          <p:cNvSpPr>
            <a:spLocks noGrp="1"/>
          </p:cNvSpPr>
          <p:nvPr>
            <p:ph type="title"/>
          </p:nvPr>
        </p:nvSpPr>
        <p:spPr/>
        <p:txBody>
          <a:bodyPr/>
          <a:lstStyle/>
          <a:p>
            <a:r>
              <a:rPr lang="en-US" b="1" dirty="0"/>
              <a:t>3. Europäische Politik für die Heizung und Kühlung mit erneuerbaren Energien</a:t>
            </a:r>
            <a:endParaRPr lang="en-US" dirty="0"/>
          </a:p>
        </p:txBody>
      </p:sp>
      <p:sp>
        <p:nvSpPr>
          <p:cNvPr id="4" name="Rectángulo 3">
            <a:extLst>
              <a:ext uri="{FF2B5EF4-FFF2-40B4-BE49-F238E27FC236}">
                <a16:creationId xmlns:a16="http://schemas.microsoft.com/office/drawing/2014/main" id="{2349E197-F12F-46F7-9C8E-01D229E9E960}"/>
              </a:ext>
            </a:extLst>
          </p:cNvPr>
          <p:cNvSpPr/>
          <p:nvPr/>
        </p:nvSpPr>
        <p:spPr>
          <a:xfrm>
            <a:off x="630007" y="1557000"/>
            <a:ext cx="7757993" cy="307777"/>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400" b="1" dirty="0">
                <a:solidFill>
                  <a:prstClr val="black"/>
                </a:solidFill>
                <a:latin typeface="Arial" pitchFamily="34" charset="0"/>
                <a:cs typeface="Arial" pitchFamily="34" charset="0"/>
              </a:rPr>
              <a:t>Solarthermie/(Wärme). Europäische Politik. Die Rolle von Forschung und Innovation.</a:t>
            </a:r>
          </a:p>
        </p:txBody>
      </p:sp>
      <p:sp>
        <p:nvSpPr>
          <p:cNvPr id="8" name="Rectangle 7">
            <a:extLst>
              <a:ext uri="{FF2B5EF4-FFF2-40B4-BE49-F238E27FC236}">
                <a16:creationId xmlns:a16="http://schemas.microsoft.com/office/drawing/2014/main" id="{7DA688C6-F161-4909-80B4-360A19ABF741}"/>
              </a:ext>
            </a:extLst>
          </p:cNvPr>
          <p:cNvSpPr/>
          <p:nvPr/>
        </p:nvSpPr>
        <p:spPr>
          <a:xfrm>
            <a:off x="1331999" y="2061000"/>
            <a:ext cx="7488001" cy="3429080"/>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sz="1400" b="1" dirty="0">
                <a:latin typeface="Arial" panose="020B0604020202020204" pitchFamily="34" charset="0"/>
                <a:ea typeface="Calibri" panose="020F0502020204030204" pitchFamily="34" charset="0"/>
                <a:cs typeface="Arial" panose="020B0604020202020204" pitchFamily="34" charset="0"/>
              </a:rPr>
              <a:t>RHC-ETIP </a:t>
            </a:r>
            <a:r>
              <a:rPr lang="en-US" sz="1400" dirty="0">
                <a:latin typeface="Arial" panose="020B0604020202020204" pitchFamily="34" charset="0"/>
                <a:cs typeface="Arial" panose="020B0604020202020204" pitchFamily="34" charset="0"/>
              </a:rPr>
              <a:t>hat eine gemeinsame Strategie für die </a:t>
            </a:r>
            <a:r>
              <a:rPr lang="en-US" sz="1400" b="1" dirty="0">
                <a:latin typeface="Arial" panose="020B0604020202020204" pitchFamily="34" charset="0"/>
                <a:cs typeface="Arial" panose="020B0604020202020204" pitchFamily="34" charset="0"/>
              </a:rPr>
              <a:t>verstärkte Nutzung von EE-H&amp;C im Rahmen </a:t>
            </a:r>
            <a:r>
              <a:rPr lang="en-US" sz="1400" dirty="0">
                <a:latin typeface="Arial" panose="020B0604020202020204" pitchFamily="34" charset="0"/>
                <a:cs typeface="Arial" panose="020B0604020202020204" pitchFamily="34" charset="0"/>
              </a:rPr>
              <a:t>des SET-Plans 2020 definiert.</a:t>
            </a:r>
          </a:p>
          <a:p>
            <a:pPr marL="285750" indent="-285750">
              <a:lnSpc>
                <a:spcPct val="115000"/>
              </a:lnSpc>
              <a:spcAft>
                <a:spcPts val="1000"/>
              </a:spcAft>
              <a:buFont typeface="Arial" panose="020B0604020202020204" pitchFamily="34" charset="0"/>
              <a:buChar char="•"/>
            </a:pPr>
            <a:r>
              <a:rPr lang="en-US" sz="1400" dirty="0">
                <a:latin typeface="Arial" panose="020B0604020202020204" pitchFamily="34" charset="0"/>
                <a:cs typeface="Arial" panose="020B0604020202020204" pitchFamily="34" charset="0"/>
              </a:rPr>
              <a:t>Es integriert die ESTTP (</a:t>
            </a:r>
            <a:r>
              <a:rPr lang="en-US" sz="1400" b="1" dirty="0">
                <a:latin typeface="Arial" panose="020B0604020202020204" pitchFamily="34" charset="0"/>
                <a:cs typeface="Arial" panose="020B0604020202020204" pitchFamily="34" charset="0"/>
              </a:rPr>
              <a:t>Europäische Plattform für Solarthermie-Technologie)</a:t>
            </a:r>
            <a:r>
              <a:rPr lang="en-US" sz="1400" dirty="0">
                <a:latin typeface="Arial" panose="020B0604020202020204" pitchFamily="34" charset="0"/>
                <a:cs typeface="Arial" panose="020B0604020202020204" pitchFamily="34" charset="0"/>
              </a:rPr>
              <a:t>, die (2013) die </a:t>
            </a:r>
            <a:r>
              <a:rPr lang="en-US" sz="1400" i="1" dirty="0">
                <a:latin typeface="Arial" panose="020B0604020202020204" pitchFamily="34" charset="0"/>
                <a:cs typeface="Arial" panose="020B0604020202020204" pitchFamily="34" charset="0"/>
              </a:rPr>
              <a:t>strategischen Forschungsprioritäten für die Solarthermie-Technologie</a:t>
            </a:r>
            <a:r>
              <a:rPr lang="en-US" sz="1400" dirty="0">
                <a:latin typeface="Arial" panose="020B0604020202020204" pitchFamily="34" charset="0"/>
                <a:cs typeface="Arial" panose="020B0604020202020204" pitchFamily="34" charset="0"/>
              </a:rPr>
              <a:t> herausgegeben hat. Es umfasste </a:t>
            </a:r>
            <a:r>
              <a:rPr lang="en-US" sz="1400" b="1" dirty="0">
                <a:latin typeface="Arial" panose="020B0604020202020204" pitchFamily="34" charset="0"/>
                <a:cs typeface="Arial" panose="020B0604020202020204" pitchFamily="34" charset="0"/>
              </a:rPr>
              <a:t>Solartechnologien </a:t>
            </a:r>
            <a:r>
              <a:rPr lang="en-US" sz="1400" dirty="0">
                <a:latin typeface="Arial" panose="020B0604020202020204" pitchFamily="34" charset="0"/>
                <a:cs typeface="Arial" panose="020B0604020202020204" pitchFamily="34" charset="0"/>
              </a:rPr>
              <a:t>für nahezu null Energie-Wohngebäude, Fernwärme und andere.</a:t>
            </a:r>
          </a:p>
          <a:p>
            <a:pPr marL="285750" indent="-285750">
              <a:lnSpc>
                <a:spcPct val="115000"/>
              </a:lnSpc>
              <a:spcAft>
                <a:spcPts val="1000"/>
              </a:spcAft>
              <a:buFont typeface="Arial" panose="020B0604020202020204" pitchFamily="34" charset="0"/>
              <a:buChar char="•"/>
            </a:pPr>
            <a:r>
              <a:rPr lang="en-US" sz="1400" b="1" dirty="0">
                <a:effectLst/>
                <a:latin typeface="Arial" panose="020B0604020202020204" pitchFamily="34" charset="0"/>
                <a:ea typeface="Calibri" panose="020F0502020204030204" pitchFamily="34" charset="0"/>
                <a:cs typeface="Arial" panose="020B0604020202020204" pitchFamily="34" charset="0"/>
              </a:rPr>
              <a:t>Forschung und Innovation mit Unterstützung der EU sind ein wichtiger Pfeiler für das Wachstum des Sektors.</a:t>
            </a:r>
          </a:p>
          <a:p>
            <a:pPr marL="285750" indent="-285750">
              <a:lnSpc>
                <a:spcPct val="115000"/>
              </a:lnSpc>
              <a:spcAft>
                <a:spcPts val="1000"/>
              </a:spcAft>
              <a:buFont typeface="Arial" panose="020B0604020202020204" pitchFamily="34" charset="0"/>
              <a:buChar char="•"/>
            </a:pPr>
            <a:r>
              <a:rPr lang="en-US" sz="1400" u="sng" dirty="0">
                <a:latin typeface="Arial" panose="020B0604020202020204" pitchFamily="34" charset="0"/>
                <a:cs typeface="Arial" panose="020B0604020202020204" pitchFamily="34" charset="0"/>
              </a:rPr>
              <a:t>Einschränkung</a:t>
            </a:r>
            <a:r>
              <a:rPr lang="en-US" sz="1400" dirty="0">
                <a:latin typeface="Arial" panose="020B0604020202020204" pitchFamily="34" charset="0"/>
                <a:cs typeface="Arial" panose="020B0604020202020204" pitchFamily="34" charset="0"/>
              </a:rPr>
              <a:t>: Spitzentechnologie und große Energieprojekte (wie z.B. </a:t>
            </a:r>
            <a:r>
              <a:rPr lang="en-US" sz="1400" u="sng" dirty="0">
                <a:latin typeface="Arial" panose="020B0604020202020204" pitchFamily="34" charset="0"/>
                <a:cs typeface="Arial" panose="020B0604020202020204" pitchFamily="34" charset="0"/>
              </a:rPr>
              <a:t>städtische Fernwärme</a:t>
            </a:r>
            <a:r>
              <a:rPr lang="en-US" sz="1400" dirty="0">
                <a:latin typeface="Arial" panose="020B0604020202020204" pitchFamily="34" charset="0"/>
                <a:cs typeface="Arial" panose="020B0604020202020204" pitchFamily="34" charset="0"/>
              </a:rPr>
              <a:t>) mit einem hohen Anteil an erneuerbaren Energien sind notwendig, aber </a:t>
            </a:r>
            <a:r>
              <a:rPr lang="en-US" sz="1400" b="1" dirty="0">
                <a:latin typeface="Arial" panose="020B0604020202020204" pitchFamily="34" charset="0"/>
                <a:cs typeface="Arial" panose="020B0604020202020204" pitchFamily="34" charset="0"/>
              </a:rPr>
              <a:t>sie sind immer noch die Zukunft und noch keine verallgemeinerbare Lösung für den Ersatz alter Technologie in EU-Gebäuden und SFH </a:t>
            </a:r>
            <a:r>
              <a:rPr lang="en-US" sz="1400" dirty="0">
                <a:latin typeface="Arial" panose="020B0604020202020204" pitchFamily="34" charset="0"/>
                <a:cs typeface="Arial" panose="020B0604020202020204" pitchFamily="34" charset="0"/>
              </a:rPr>
              <a:t>und sie sind für KMU unerreichbar.</a:t>
            </a:r>
            <a:endParaRPr lang="es-E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A416E87-D483-4052-A793-ED2A638D6DB7}"/>
              </a:ext>
            </a:extLst>
          </p:cNvPr>
          <p:cNvPicPr>
            <a:picLocks noChangeAspect="1"/>
          </p:cNvPicPr>
          <p:nvPr/>
        </p:nvPicPr>
        <p:blipFill rotWithShape="1">
          <a:blip r:embed="rId2"/>
          <a:srcRect l="-3253" t="-7784" r="-1967" b="-8956"/>
          <a:stretch/>
        </p:blipFill>
        <p:spPr>
          <a:xfrm rot="16200000">
            <a:off x="-1133399" y="3446399"/>
            <a:ext cx="3850799" cy="1080000"/>
          </a:xfrm>
          <a:prstGeom prst="rect">
            <a:avLst/>
          </a:prstGeom>
          <a:ln>
            <a:solidFill>
              <a:schemeClr val="accent3">
                <a:lumMod val="50000"/>
              </a:schemeClr>
            </a:solidFill>
          </a:ln>
        </p:spPr>
      </p:pic>
    </p:spTree>
    <p:extLst>
      <p:ext uri="{BB962C8B-B14F-4D97-AF65-F5344CB8AC3E}">
        <p14:creationId xmlns:p14="http://schemas.microsoft.com/office/powerpoint/2010/main" val="353438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12E7EC-E6A0-42BD-AB1E-E6FCA553F81A}"/>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28984" r="32757"/>
          <a:stretch/>
        </p:blipFill>
        <p:spPr>
          <a:xfrm>
            <a:off x="4032000" y="1413000"/>
            <a:ext cx="5112000" cy="4893181"/>
          </a:xfrm>
          <a:prstGeom prst="rect">
            <a:avLst/>
          </a:prstGeom>
        </p:spPr>
      </p:pic>
      <p:sp>
        <p:nvSpPr>
          <p:cNvPr id="2" name="Título 1">
            <a:extLst>
              <a:ext uri="{FF2B5EF4-FFF2-40B4-BE49-F238E27FC236}">
                <a16:creationId xmlns:a16="http://schemas.microsoft.com/office/drawing/2014/main" id="{129B5276-7042-48FD-AFBA-F59A47408F28}"/>
              </a:ext>
            </a:extLst>
          </p:cNvPr>
          <p:cNvSpPr>
            <a:spLocks noGrp="1"/>
          </p:cNvSpPr>
          <p:nvPr>
            <p:ph type="title"/>
          </p:nvPr>
        </p:nvSpPr>
        <p:spPr/>
        <p:txBody>
          <a:bodyPr/>
          <a:lstStyle/>
          <a:p>
            <a:r>
              <a:rPr lang="en-US" b="1" dirty="0"/>
              <a:t>3. Europäische Politik für die Heizung und Kühlung mit erneuerbaren Energien</a:t>
            </a:r>
            <a:endParaRPr lang="en-US" dirty="0"/>
          </a:p>
        </p:txBody>
      </p:sp>
      <p:sp>
        <p:nvSpPr>
          <p:cNvPr id="21" name="Rectángulo 3">
            <a:extLst>
              <a:ext uri="{FF2B5EF4-FFF2-40B4-BE49-F238E27FC236}">
                <a16:creationId xmlns:a16="http://schemas.microsoft.com/office/drawing/2014/main" id="{E9A83E85-0918-48AC-B9AC-FF7DDCFA0C74}"/>
              </a:ext>
            </a:extLst>
          </p:cNvPr>
          <p:cNvSpPr/>
          <p:nvPr/>
        </p:nvSpPr>
        <p:spPr>
          <a:xfrm>
            <a:off x="630007" y="1557000"/>
            <a:ext cx="8056793" cy="523220"/>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400" b="1" dirty="0">
                <a:solidFill>
                  <a:prstClr val="black"/>
                </a:solidFill>
                <a:latin typeface="Arial" pitchFamily="34" charset="0"/>
                <a:cs typeface="Arial" pitchFamily="34" charset="0"/>
              </a:rPr>
              <a:t>Solarthermie/(Wärme). Europäische Politik. Neue europäische Strategie für Gesundheit und Sicherheit am Arbeitsplatz (2016)</a:t>
            </a:r>
          </a:p>
        </p:txBody>
      </p:sp>
      <p:sp>
        <p:nvSpPr>
          <p:cNvPr id="22" name="Rectangle 21">
            <a:extLst>
              <a:ext uri="{FF2B5EF4-FFF2-40B4-BE49-F238E27FC236}">
                <a16:creationId xmlns:a16="http://schemas.microsoft.com/office/drawing/2014/main" id="{065BBAA4-8E79-4651-93C2-3E2F121339EF}"/>
              </a:ext>
            </a:extLst>
          </p:cNvPr>
          <p:cNvSpPr/>
          <p:nvPr/>
        </p:nvSpPr>
        <p:spPr>
          <a:xfrm>
            <a:off x="900000" y="2091226"/>
            <a:ext cx="7416000" cy="3713774"/>
          </a:xfrm>
          <a:prstGeom prst="rect">
            <a:avLst/>
          </a:prstGeom>
        </p:spPr>
        <p:txBody>
          <a:bodyPr wrap="square">
            <a:spAutoFit/>
          </a:bodyPr>
          <a:lstStyle/>
          <a:p>
            <a:pPr marL="285750" indent="-285750">
              <a:lnSpc>
                <a:spcPct val="115000"/>
              </a:lnSpc>
              <a:spcBef>
                <a:spcPts val="400"/>
              </a:spcBef>
              <a:spcAft>
                <a:spcPts val="400"/>
              </a:spcAft>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Es ist ein Rahmen für die Integration von effizienter Heizung und Kühlung in die EU-Energiepolitik (nach 2020). </a:t>
            </a:r>
          </a:p>
          <a:p>
            <a:pPr marL="285750" indent="-285750">
              <a:lnSpc>
                <a:spcPct val="115000"/>
              </a:lnSpc>
              <a:spcBef>
                <a:spcPts val="400"/>
              </a:spcBef>
              <a:spcAft>
                <a:spcPts val="400"/>
              </a:spcAft>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Insbesondere in der aktualisierten EPBD, RES, RED und </a:t>
            </a:r>
            <a:r>
              <a:rPr lang="en-GB" altLang="en-US" sz="1400" dirty="0" err="1">
                <a:latin typeface="Arial" panose="020B0604020202020204" pitchFamily="34" charset="0"/>
                <a:cs typeface="Arial" panose="020B0604020202020204" pitchFamily="34" charset="0"/>
              </a:rPr>
              <a:t>Ecodesign</a:t>
            </a:r>
            <a:r>
              <a:rPr lang="en-GB" altLang="en-US" sz="1400" dirty="0">
                <a:latin typeface="Arial" panose="020B0604020202020204" pitchFamily="34" charset="0"/>
                <a:cs typeface="Arial" panose="020B0604020202020204" pitchFamily="34" charset="0"/>
              </a:rPr>
              <a:t> D.</a:t>
            </a:r>
            <a:endParaRPr lang="en-US" sz="1400" dirty="0">
              <a:latin typeface="Arial" panose="020B0604020202020204" pitchFamily="34" charset="0"/>
              <a:cs typeface="Arial" panose="020B0604020202020204" pitchFamily="34" charset="0"/>
            </a:endParaRPr>
          </a:p>
          <a:p>
            <a:pPr marL="285750" indent="-285750">
              <a:lnSpc>
                <a:spcPct val="115000"/>
              </a:lnSpc>
              <a:spcBef>
                <a:spcPts val="400"/>
              </a:spcBef>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Sie fördert die Dekarbonisierung des Wärme- und Kältesektors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einschließlich einer</a:t>
            </a:r>
            <a:r>
              <a:rPr lang="en-US" sz="1400" b="1" dirty="0">
                <a:latin typeface="Arial" panose="020B0604020202020204" pitchFamily="34" charset="0"/>
                <a:cs typeface="Arial" panose="020B0604020202020204" pitchFamily="34" charset="0"/>
              </a:rPr>
              <a:t> verstärkten Förderung von Wärme und Kälte aus erneuerbaren Quellen.</a:t>
            </a:r>
          </a:p>
          <a:p>
            <a:pPr marL="285750" indent="-285750">
              <a:spcBef>
                <a:spcPts val="400"/>
              </a:spcBef>
              <a:spcAft>
                <a:spcPts val="400"/>
              </a:spcAft>
              <a:buFont typeface="Arial" panose="020B0604020202020204" pitchFamily="34" charset="0"/>
              <a:buChar char="•"/>
              <a:defRPr/>
            </a:pPr>
            <a:r>
              <a:rPr lang="en-GB" altLang="en-US" sz="1400" dirty="0">
                <a:latin typeface="Arial" panose="020B0604020202020204" pitchFamily="34" charset="0"/>
                <a:cs typeface="Arial" panose="020B0604020202020204" pitchFamily="34" charset="0"/>
              </a:rPr>
              <a:t>Untersucht wurden Hindernisse bei der energetischen Sanierung von Wohngebäuden und Probleme in anderen Bereichen. </a:t>
            </a:r>
          </a:p>
          <a:p>
            <a:pPr marL="285750" indent="-285750">
              <a:spcBef>
                <a:spcPts val="400"/>
              </a:spcBef>
              <a:spcAft>
                <a:spcPts val="4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H&amp;C Industrie, Berufs-, Hochschul-, Forschungs- und Verbraucherverbände arbeiten mit den europäischen Institutionen zusammen und </a:t>
            </a:r>
            <a:r>
              <a:rPr lang="en-US" sz="1400" b="1" dirty="0">
                <a:latin typeface="Arial" panose="020B0604020202020204" pitchFamily="34" charset="0"/>
                <a:cs typeface="Arial" panose="020B0604020202020204" pitchFamily="34" charset="0"/>
              </a:rPr>
              <a:t>setzen sich </a:t>
            </a:r>
            <a:r>
              <a:rPr lang="en-US" sz="1400" dirty="0">
                <a:latin typeface="Arial" panose="020B0604020202020204" pitchFamily="34" charset="0"/>
                <a:cs typeface="Arial" panose="020B0604020202020204" pitchFamily="34" charset="0"/>
              </a:rPr>
              <a:t>insbesondere für eine </a:t>
            </a:r>
            <a:r>
              <a:rPr lang="en-US" sz="1400" b="1" dirty="0">
                <a:latin typeface="Arial" panose="020B0604020202020204" pitchFamily="34" charset="0"/>
                <a:cs typeface="Arial" panose="020B0604020202020204" pitchFamily="34" charset="0"/>
              </a:rPr>
              <a:t>bessere Politik und </a:t>
            </a:r>
            <a:r>
              <a:rPr lang="en-US" sz="1400" dirty="0">
                <a:latin typeface="Arial" panose="020B0604020202020204" pitchFamily="34" charset="0"/>
                <a:cs typeface="Arial" panose="020B0604020202020204" pitchFamily="34" charset="0"/>
              </a:rPr>
              <a:t>Regulierung in bestimmten Sektoren, wie z.B. der Solarwärme,</a:t>
            </a:r>
            <a:r>
              <a:rPr lang="en-US" sz="1400" b="1" dirty="0">
                <a:latin typeface="Arial" panose="020B0604020202020204" pitchFamily="34" charset="0"/>
                <a:cs typeface="Arial" panose="020B0604020202020204" pitchFamily="34" charset="0"/>
              </a:rPr>
              <a:t> ein</a:t>
            </a:r>
            <a:r>
              <a:rPr lang="en-US" sz="1400" dirty="0">
                <a:latin typeface="Arial" panose="020B0604020202020204" pitchFamily="34" charset="0"/>
                <a:cs typeface="Arial" panose="020B0604020202020204" pitchFamily="34" charset="0"/>
              </a:rPr>
              <a:t>:</a:t>
            </a:r>
          </a:p>
          <a:p>
            <a:pPr marL="742950" lvl="1" indent="-285750">
              <a:lnSpc>
                <a:spcPct val="115000"/>
              </a:lnSpc>
              <a:spcBef>
                <a:spcPts val="400"/>
              </a:spcBef>
              <a:spcAft>
                <a:spcPts val="400"/>
              </a:spcAft>
              <a:buFont typeface="Calibri" panose="020F0502020204030204" pitchFamily="34" charset="0"/>
              <a:buChar char="‒"/>
            </a:pPr>
            <a:r>
              <a:rPr lang="en-US" sz="1400" dirty="0">
                <a:latin typeface="Arial" panose="020B0604020202020204" pitchFamily="34" charset="0"/>
                <a:cs typeface="Arial" panose="020B0604020202020204" pitchFamily="34" charset="0"/>
              </a:rPr>
              <a:t>Solarthermie Europa.</a:t>
            </a:r>
          </a:p>
          <a:p>
            <a:pPr marL="742950" lvl="1" indent="-285750">
              <a:lnSpc>
                <a:spcPct val="115000"/>
              </a:lnSpc>
              <a:spcBef>
                <a:spcPts val="400"/>
              </a:spcBef>
              <a:spcAft>
                <a:spcPts val="400"/>
              </a:spcAft>
              <a:buFont typeface="Calibri" panose="020F0502020204030204" pitchFamily="34" charset="0"/>
              <a:buChar char="‒"/>
            </a:pPr>
            <a:r>
              <a:rPr lang="en-US" sz="1400" dirty="0">
                <a:latin typeface="Arial" panose="020B0604020202020204" pitchFamily="34" charset="0"/>
                <a:cs typeface="Arial" panose="020B0604020202020204" pitchFamily="34" charset="0"/>
              </a:rPr>
              <a:t>EEPE.</a:t>
            </a:r>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2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 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r>
              <a:rPr lang="en-US" sz="1600" dirty="0">
                <a:latin typeface="Arial" pitchFamily="34" charset="0"/>
                <a:cs typeface="Arial" pitchFamily="34" charset="0"/>
              </a:rPr>
              <a:t>Am Ende dieser Einheit werden Sie dazu in der Lage sein:</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Das </a:t>
            </a:r>
            <a:r>
              <a:rPr lang="en-US" b="1" dirty="0" err="1"/>
              <a:t>Rechtssystem</a:t>
            </a:r>
            <a:r>
              <a:rPr lang="en-US" b="1" dirty="0"/>
              <a:t> der EU und die </a:t>
            </a:r>
            <a:r>
              <a:rPr lang="en-US" b="1" dirty="0" err="1"/>
              <a:t>wichtigsten</a:t>
            </a:r>
            <a:r>
              <a:rPr lang="en-US" b="1" dirty="0"/>
              <a:t> </a:t>
            </a:r>
            <a:r>
              <a:rPr lang="en-US" b="1" dirty="0" err="1"/>
              <a:t>Rechtsinstrumente</a:t>
            </a:r>
            <a:r>
              <a:rPr lang="en-US" b="1" dirty="0"/>
              <a:t> </a:t>
            </a:r>
            <a:r>
              <a:rPr lang="en-US" b="1" dirty="0" err="1"/>
              <a:t>zu</a:t>
            </a:r>
            <a:r>
              <a:rPr lang="en-US" b="1" dirty="0"/>
              <a:t> </a:t>
            </a:r>
            <a:r>
              <a:rPr lang="en-US" b="1" dirty="0" err="1"/>
              <a:t>ermitteln</a:t>
            </a:r>
            <a:r>
              <a:rPr lang="en-US" b="1" dirty="0"/>
              <a:t>.</a:t>
            </a:r>
            <a:endParaRPr lang="es-ES" dirty="0"/>
          </a:p>
          <a:p>
            <a:pPr lvl="1">
              <a:buFont typeface="+mj-lt"/>
              <a:buAutoNum type="arabicPeriod"/>
            </a:pPr>
            <a:r>
              <a:rPr lang="en-US" b="1" dirty="0"/>
              <a:t>Die </a:t>
            </a:r>
            <a:r>
              <a:rPr lang="en-US" b="1" dirty="0" err="1"/>
              <a:t>Grundsätze</a:t>
            </a:r>
            <a:r>
              <a:rPr lang="en-US" b="1" dirty="0"/>
              <a:t> des Energiemodells und der gemeinsamen Energiepolitik der EU </a:t>
            </a:r>
            <a:r>
              <a:rPr lang="en-US" b="1" dirty="0" err="1"/>
              <a:t>zu</a:t>
            </a:r>
            <a:r>
              <a:rPr lang="en-US" b="1" dirty="0"/>
              <a:t> </a:t>
            </a:r>
            <a:r>
              <a:rPr lang="en-US" b="1" dirty="0" err="1"/>
              <a:t>ermitteln</a:t>
            </a:r>
            <a:r>
              <a:rPr lang="en-US" b="1" dirty="0"/>
              <a:t>.</a:t>
            </a:r>
            <a:endParaRPr lang="es-ES" dirty="0"/>
          </a:p>
          <a:p>
            <a:pPr lvl="1">
              <a:buFont typeface="+mj-lt"/>
              <a:buAutoNum type="arabicPeriod"/>
            </a:pPr>
            <a:r>
              <a:rPr lang="en-US" b="1" dirty="0"/>
              <a:t>Die EU-Richtlinien und </a:t>
            </a:r>
            <a:r>
              <a:rPr lang="en-US" b="1" dirty="0" err="1"/>
              <a:t>wichtigsten</a:t>
            </a:r>
            <a:r>
              <a:rPr lang="en-US" b="1" dirty="0"/>
              <a:t> politischen Maßnahmen im Rahmen der </a:t>
            </a:r>
            <a:r>
              <a:rPr lang="en-US" b="1" dirty="0" err="1"/>
              <a:t>Energiestrategie</a:t>
            </a:r>
            <a:r>
              <a:rPr lang="en-US" b="1" dirty="0"/>
              <a:t> 2020 </a:t>
            </a:r>
            <a:r>
              <a:rPr lang="en-US" b="1" dirty="0" err="1"/>
              <a:t>zu</a:t>
            </a:r>
            <a:r>
              <a:rPr lang="en-US" b="1" dirty="0"/>
              <a:t> </a:t>
            </a:r>
            <a:r>
              <a:rPr lang="en-US" b="1" dirty="0" err="1"/>
              <a:t>ermitteln</a:t>
            </a:r>
            <a:r>
              <a:rPr lang="en-US" b="1" dirty="0"/>
              <a:t>.</a:t>
            </a:r>
            <a:endParaRPr lang="es-ES" dirty="0"/>
          </a:p>
          <a:p>
            <a:pPr lvl="1">
              <a:buFont typeface="+mj-lt"/>
              <a:buAutoNum type="arabicPeriod"/>
            </a:pPr>
            <a:r>
              <a:rPr lang="en-US" b="1" dirty="0"/>
              <a:t>Die europäische Politik für Heizung und Kühlung </a:t>
            </a:r>
            <a:r>
              <a:rPr lang="en-US" b="1" dirty="0" err="1"/>
              <a:t>im</a:t>
            </a:r>
            <a:r>
              <a:rPr lang="en-US" b="1" dirty="0"/>
              <a:t> </a:t>
            </a:r>
            <a:r>
              <a:rPr lang="en-US" b="1" dirty="0" err="1"/>
              <a:t>Gebäudesektor</a:t>
            </a:r>
            <a:r>
              <a:rPr lang="en-US" b="1" dirty="0"/>
              <a:t> </a:t>
            </a:r>
            <a:r>
              <a:rPr lang="en-US" b="1" dirty="0" err="1"/>
              <a:t>zu</a:t>
            </a:r>
            <a:r>
              <a:rPr lang="en-US" b="1" dirty="0"/>
              <a:t> </a:t>
            </a:r>
            <a:r>
              <a:rPr lang="en-US" b="1" dirty="0" err="1"/>
              <a:t>charakterisieren</a:t>
            </a:r>
            <a:r>
              <a:rPr lang="en-US" b="1" dirty="0"/>
              <a:t>.</a:t>
            </a:r>
            <a:endParaRPr lang="es-ES" dirty="0"/>
          </a:p>
          <a:p>
            <a:pPr lvl="1">
              <a:buFont typeface="+mj-lt"/>
              <a:buAutoNum type="arabicPeriod"/>
            </a:pPr>
            <a:r>
              <a:rPr lang="en-US" b="1" dirty="0"/>
              <a:t>Die nationalen gesetzlichen Rahmenbedingungen für (Solar-)Wärmeenergie </a:t>
            </a:r>
            <a:r>
              <a:rPr lang="en-US" b="1" dirty="0" err="1"/>
              <a:t>im</a:t>
            </a:r>
            <a:r>
              <a:rPr lang="en-US" b="1" dirty="0"/>
              <a:t> </a:t>
            </a:r>
            <a:r>
              <a:rPr lang="en-US" b="1" dirty="0" err="1"/>
              <a:t>Gebäudesektor</a:t>
            </a:r>
            <a:r>
              <a:rPr lang="en-US" b="1" dirty="0"/>
              <a:t> </a:t>
            </a:r>
            <a:r>
              <a:rPr lang="en-US" b="1" dirty="0" err="1"/>
              <a:t>zu</a:t>
            </a:r>
            <a:r>
              <a:rPr lang="en-US" b="1" dirty="0"/>
              <a:t> </a:t>
            </a:r>
            <a:r>
              <a:rPr lang="en-US" b="1" dirty="0" err="1"/>
              <a:t>beschreiben</a:t>
            </a:r>
            <a:r>
              <a:rPr lang="en-US" b="1" dirty="0"/>
              <a:t>.</a:t>
            </a:r>
            <a:endParaRPr lang="es-ES"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5700C-109D-4441-9E6F-8F303F08B8F7}"/>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Rectángulo 3">
            <a:extLst>
              <a:ext uri="{FF2B5EF4-FFF2-40B4-BE49-F238E27FC236}">
                <a16:creationId xmlns:a16="http://schemas.microsoft.com/office/drawing/2014/main" id="{9EB7F1B4-8E14-4354-8212-4E2C1038E7C7}"/>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Länderübersicht.</a:t>
            </a:r>
          </a:p>
        </p:txBody>
      </p:sp>
      <p:sp>
        <p:nvSpPr>
          <p:cNvPr id="5" name="Rectángulo 4">
            <a:extLst>
              <a:ext uri="{FF2B5EF4-FFF2-40B4-BE49-F238E27FC236}">
                <a16:creationId xmlns:a16="http://schemas.microsoft.com/office/drawing/2014/main" id="{158E7627-665A-40DC-8425-BB097395D7BA}"/>
              </a:ext>
            </a:extLst>
          </p:cNvPr>
          <p:cNvSpPr/>
          <p:nvPr/>
        </p:nvSpPr>
        <p:spPr>
          <a:xfrm>
            <a:off x="900000" y="1917000"/>
            <a:ext cx="4680000" cy="4031873"/>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Dominantes mediterranes Klima (gemäßigt und heiß) mit hoher Sonneneinstrahlung.</a:t>
            </a:r>
          </a:p>
          <a:p>
            <a:pPr marL="285750"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Hohe externe Energieabhängigkeit (Öl, Gas). Der Verkehr verbraucht 42% der Endenergie.</a:t>
            </a:r>
          </a:p>
          <a:p>
            <a:pPr marL="285750"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Auf den Bausektor entfallen 32% des Verbrauchs (19% Wohnen, 13% Dienstleistungen).</a:t>
            </a:r>
          </a:p>
          <a:p>
            <a:pPr marL="285750"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Politisch-administrative Organisation:</a:t>
            </a:r>
          </a:p>
          <a:p>
            <a:pPr marL="742950" lvl="1"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Hochgradig dezentralisiertes Land.</a:t>
            </a:r>
          </a:p>
          <a:p>
            <a:pPr marL="285750"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Starkes Engagement bei RES (UE aufgereiht):</a:t>
            </a:r>
          </a:p>
          <a:p>
            <a:pPr marL="742950" lvl="1"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50% der Stromerzeugung.</a:t>
            </a:r>
          </a:p>
          <a:p>
            <a:pPr marL="742950" lvl="1"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Wind und Sonne (hauptsächlich für Elektrizität).</a:t>
            </a:r>
          </a:p>
          <a:p>
            <a:pPr marL="742950" lvl="1"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Auf dem Weg zu sauberen Energien.</a:t>
            </a:r>
          </a:p>
          <a:p>
            <a:pPr marL="285750" indent="-285750">
              <a:spcBef>
                <a:spcPts val="400"/>
              </a:spcBef>
              <a:spcAft>
                <a:spcPts val="400"/>
              </a:spcAft>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Die Behörden: Ministerium für Industrie und Energie, IDAE (RES &amp; EE), Autonome Regionen.</a:t>
            </a:r>
          </a:p>
        </p:txBody>
      </p:sp>
      <p:grpSp>
        <p:nvGrpSpPr>
          <p:cNvPr id="7" name="Group 6">
            <a:extLst>
              <a:ext uri="{FF2B5EF4-FFF2-40B4-BE49-F238E27FC236}">
                <a16:creationId xmlns:a16="http://schemas.microsoft.com/office/drawing/2014/main" id="{F8459F51-48A4-4E3E-9A07-12B6B52A91EC}"/>
              </a:ext>
            </a:extLst>
          </p:cNvPr>
          <p:cNvGrpSpPr/>
          <p:nvPr/>
        </p:nvGrpSpPr>
        <p:grpSpPr>
          <a:xfrm>
            <a:off x="5652000" y="1403475"/>
            <a:ext cx="3286125" cy="4912239"/>
            <a:chOff x="5652000" y="1403475"/>
            <a:chExt cx="3286125" cy="4912239"/>
          </a:xfrm>
        </p:grpSpPr>
        <p:pic>
          <p:nvPicPr>
            <p:cNvPr id="8" name="Picture 7" descr="A close up of a map&#10;&#10;Description generated with high confidence">
              <a:extLst>
                <a:ext uri="{FF2B5EF4-FFF2-40B4-BE49-F238E27FC236}">
                  <a16:creationId xmlns:a16="http://schemas.microsoft.com/office/drawing/2014/main" id="{BF0BBCC8-A88D-4C94-B60C-E21658F16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000" y="1403475"/>
              <a:ext cx="3240000" cy="2307692"/>
            </a:xfrm>
            <a:prstGeom prst="rect">
              <a:avLst/>
            </a:prstGeom>
            <a:solidFill>
              <a:schemeClr val="bg1"/>
            </a:solidFill>
            <a:ln>
              <a:solidFill>
                <a:schemeClr val="accent3">
                  <a:lumMod val="50000"/>
                </a:schemeClr>
              </a:solidFill>
            </a:ln>
          </p:spPr>
        </p:pic>
        <p:pic>
          <p:nvPicPr>
            <p:cNvPr id="6" name="Picture 5">
              <a:extLst>
                <a:ext uri="{FF2B5EF4-FFF2-40B4-BE49-F238E27FC236}">
                  <a16:creationId xmlns:a16="http://schemas.microsoft.com/office/drawing/2014/main" id="{50E5D218-C3FD-438F-93F5-14748C9BFBE5}"/>
                </a:ext>
              </a:extLst>
            </p:cNvPr>
            <p:cNvPicPr>
              <a:picLocks noChangeAspect="1"/>
            </p:cNvPicPr>
            <p:nvPr/>
          </p:nvPicPr>
          <p:blipFill>
            <a:blip r:embed="rId3"/>
            <a:stretch>
              <a:fillRect/>
            </a:stretch>
          </p:blipFill>
          <p:spPr>
            <a:xfrm>
              <a:off x="5652000" y="3743964"/>
              <a:ext cx="3286125" cy="2571750"/>
            </a:xfrm>
            <a:prstGeom prst="rect">
              <a:avLst/>
            </a:prstGeom>
          </p:spPr>
        </p:pic>
      </p:grpSp>
    </p:spTree>
    <p:extLst>
      <p:ext uri="{BB962C8B-B14F-4D97-AF65-F5344CB8AC3E}">
        <p14:creationId xmlns:p14="http://schemas.microsoft.com/office/powerpoint/2010/main" val="426596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6BEDC-05F0-498D-90A1-C7A83BE3A543}"/>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Rectángulo 3">
            <a:extLst>
              <a:ext uri="{FF2B5EF4-FFF2-40B4-BE49-F238E27FC236}">
                <a16:creationId xmlns:a16="http://schemas.microsoft.com/office/drawing/2014/main" id="{4681935B-6CEB-4D09-98DB-A12712AA1A4D}"/>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Wichtigste Vorschriften über RE und EE in Gebäuden</a:t>
            </a:r>
          </a:p>
        </p:txBody>
      </p:sp>
      <p:pic>
        <p:nvPicPr>
          <p:cNvPr id="8" name="Picture 7">
            <a:extLst>
              <a:ext uri="{FF2B5EF4-FFF2-40B4-BE49-F238E27FC236}">
                <a16:creationId xmlns:a16="http://schemas.microsoft.com/office/drawing/2014/main" id="{33D94B53-FB76-481E-A0D1-9A64D81E2E2E}"/>
              </a:ext>
            </a:extLst>
          </p:cNvPr>
          <p:cNvPicPr/>
          <p:nvPr/>
        </p:nvPicPr>
        <p:blipFill rotWithShape="1">
          <a:blip r:embed="rId2" cstate="print">
            <a:extLst>
              <a:ext uri="{28A0092B-C50C-407E-A947-70E740481C1C}">
                <a14:useLocalDpi xmlns:a14="http://schemas.microsoft.com/office/drawing/2010/main" val="0"/>
              </a:ext>
            </a:extLst>
          </a:blip>
          <a:srcRect l="-982" t="-1311" r="-1248" b="-1682"/>
          <a:stretch/>
        </p:blipFill>
        <p:spPr bwMode="auto">
          <a:xfrm>
            <a:off x="972000" y="2061000"/>
            <a:ext cx="7560000" cy="3888000"/>
          </a:xfrm>
          <a:prstGeom prst="rect">
            <a:avLst/>
          </a:prstGeom>
          <a:noFill/>
          <a:ln w="9525" cap="flat" cmpd="sng" algn="ctr">
            <a:solidFill>
              <a:srgbClr val="9BBB59">
                <a:lumMod val="50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962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0243A7-1980-42AB-A3B9-E0FE538D662D}"/>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Marcador de contenido 3">
            <a:extLst>
              <a:ext uri="{FF2B5EF4-FFF2-40B4-BE49-F238E27FC236}">
                <a16:creationId xmlns:a16="http://schemas.microsoft.com/office/drawing/2014/main" id="{34518A36-0624-4EF3-856F-7F0642FE8FCC}"/>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Umsetzung der EPBD in Spanien.</a:t>
            </a:r>
          </a:p>
        </p:txBody>
      </p:sp>
      <p:sp>
        <p:nvSpPr>
          <p:cNvPr id="3" name="TextBox 2">
            <a:extLst>
              <a:ext uri="{FF2B5EF4-FFF2-40B4-BE49-F238E27FC236}">
                <a16:creationId xmlns:a16="http://schemas.microsoft.com/office/drawing/2014/main" id="{8C8EDFF9-CFAA-467D-8D25-A0790F923E11}"/>
              </a:ext>
            </a:extLst>
          </p:cNvPr>
          <p:cNvSpPr txBox="1"/>
          <p:nvPr/>
        </p:nvSpPr>
        <p:spPr>
          <a:xfrm>
            <a:off x="684000" y="2051795"/>
            <a:ext cx="4148946" cy="4791055"/>
          </a:xfrm>
          <a:prstGeom prst="rect">
            <a:avLst/>
          </a:prstGeom>
          <a:noFill/>
        </p:spPr>
        <p:txBody>
          <a:bodyPr wrap="square" rtlCol="0">
            <a:spAutoFit/>
          </a:bodyPr>
          <a:lstStyle/>
          <a:p>
            <a:pPr>
              <a:spcBef>
                <a:spcPts val="400"/>
              </a:spcBef>
              <a:spcAft>
                <a:spcPts val="400"/>
              </a:spcAft>
            </a:pPr>
            <a:r>
              <a:rPr lang="en-US" sz="1600" dirty="0">
                <a:latin typeface="Arial" panose="020B0604020202020204" pitchFamily="34" charset="0"/>
                <a:cs typeface="Arial" panose="020B0604020202020204" pitchFamily="34" charset="0"/>
              </a:rPr>
              <a:t>Die EPBD wurde durch drei Königliche Dekrete umgesetzt: </a:t>
            </a:r>
            <a:endParaRPr lang="es-ES" sz="1600" dirty="0">
              <a:latin typeface="Arial" panose="020B0604020202020204" pitchFamily="34" charset="0"/>
              <a:cs typeface="Arial" panose="020B0604020202020204" pitchFamily="34" charset="0"/>
            </a:endParaRPr>
          </a:p>
          <a:p>
            <a:pPr marL="285750" lvl="0" indent="-28575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Königlicher Erlass zur Genehmigung der "</a:t>
            </a:r>
            <a:r>
              <a:rPr lang="en-US" sz="1600" b="1" dirty="0">
                <a:latin typeface="Arial" panose="020B0604020202020204" pitchFamily="34" charset="0"/>
                <a:cs typeface="Arial" panose="020B0604020202020204" pitchFamily="34" charset="0"/>
              </a:rPr>
              <a:t>Technischen Bauordnung (CTE)", </a:t>
            </a:r>
            <a:r>
              <a:rPr lang="en-US" sz="1600" dirty="0">
                <a:latin typeface="Arial" panose="020B0604020202020204" pitchFamily="34" charset="0"/>
                <a:cs typeface="Arial" panose="020B0604020202020204" pitchFamily="34" charset="0"/>
              </a:rPr>
              <a:t>offiziell veröffentlicht im Jahr 2006. </a:t>
            </a:r>
            <a:endParaRPr lang="es-ES" sz="1600" dirty="0">
              <a:latin typeface="Arial" panose="020B0604020202020204" pitchFamily="34" charset="0"/>
              <a:cs typeface="Arial" panose="020B0604020202020204" pitchFamily="34" charset="0"/>
            </a:endParaRPr>
          </a:p>
          <a:p>
            <a:pPr marL="285750" lvl="0" indent="-28575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Königlicher Erlass über das "</a:t>
            </a:r>
            <a:r>
              <a:rPr lang="en-US" sz="1600" b="1" dirty="0">
                <a:latin typeface="Arial" panose="020B0604020202020204" pitchFamily="34" charset="0"/>
                <a:cs typeface="Arial" panose="020B0604020202020204" pitchFamily="34" charset="0"/>
              </a:rPr>
              <a:t>Basisverfahren für die Energieausweise</a:t>
            </a:r>
            <a:r>
              <a:rPr lang="en-US" sz="1600" dirty="0">
                <a:latin typeface="Arial" panose="020B0604020202020204" pitchFamily="34" charset="0"/>
                <a:cs typeface="Arial" panose="020B0604020202020204" pitchFamily="34" charset="0"/>
              </a:rPr>
              <a:t>" von Neubauten, genehmigt im Jahr 2007. </a:t>
            </a:r>
            <a:endParaRPr lang="es-ES" sz="1600" dirty="0">
              <a:latin typeface="Arial" panose="020B0604020202020204" pitchFamily="34" charset="0"/>
              <a:cs typeface="Arial" panose="020B0604020202020204" pitchFamily="34" charset="0"/>
            </a:endParaRPr>
          </a:p>
          <a:p>
            <a:pPr marL="285750" lvl="0" indent="-28575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Königlicher Erlass zur Genehmigung der Überarbeitung der geltenden "</a:t>
            </a:r>
            <a:r>
              <a:rPr lang="en-US" sz="1600" b="1" dirty="0">
                <a:latin typeface="Arial" panose="020B0604020202020204" pitchFamily="34" charset="0"/>
                <a:cs typeface="Arial" panose="020B0604020202020204" pitchFamily="34" charset="0"/>
              </a:rPr>
              <a:t>Verordnung für thermische Anlagen in Gebäuden (RITE)</a:t>
            </a:r>
            <a:r>
              <a:rPr lang="en-US" sz="1600" dirty="0">
                <a:latin typeface="Arial" panose="020B0604020202020204" pitchFamily="34" charset="0"/>
                <a:cs typeface="Arial" panose="020B0604020202020204" pitchFamily="34" charset="0"/>
              </a:rPr>
              <a:t>", die 2007 genehmigt wurde. </a:t>
            </a:r>
          </a:p>
          <a:p>
            <a:pPr algn="ctr">
              <a:spcBef>
                <a:spcPts val="400"/>
              </a:spcBef>
              <a:spcAft>
                <a:spcPts val="400"/>
              </a:spcAft>
            </a:pPr>
            <a:r>
              <a:rPr lang="en-US" sz="1600" u="sng" dirty="0">
                <a:latin typeface="Arial" panose="020B0604020202020204" pitchFamily="34" charset="0"/>
                <a:cs typeface="Arial" panose="020B0604020202020204" pitchFamily="34" charset="0"/>
              </a:rPr>
              <a:t>**Überarbeitet und aktualisiert im Jahr 2013**</a:t>
            </a:r>
            <a:endParaRPr lang="es-ES" sz="1600" u="sng" dirty="0">
              <a:latin typeface="Arial" panose="020B0604020202020204" pitchFamily="34" charset="0"/>
              <a:cs typeface="Arial" panose="020B0604020202020204" pitchFamily="34" charset="0"/>
            </a:endParaRPr>
          </a:p>
          <a:p>
            <a:pPr marL="285750" lvl="0" indent="-285750">
              <a:spcBef>
                <a:spcPts val="400"/>
              </a:spcBef>
              <a:spcAft>
                <a:spcPts val="4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46DB8B8-A05B-475F-B08B-24DBECFAB642}"/>
              </a:ext>
            </a:extLst>
          </p:cNvPr>
          <p:cNvSpPr txBox="1"/>
          <p:nvPr/>
        </p:nvSpPr>
        <p:spPr>
          <a:xfrm>
            <a:off x="5220000" y="4216617"/>
            <a:ext cx="3801388" cy="1918474"/>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spcBef>
                <a:spcPts val="400"/>
              </a:spcBef>
              <a:spcAft>
                <a:spcPts val="400"/>
              </a:spcAft>
            </a:pPr>
            <a:r>
              <a:rPr lang="en-US" sz="1600" dirty="0">
                <a:latin typeface="Arial" panose="020B0604020202020204" pitchFamily="34" charset="0"/>
                <a:cs typeface="Arial" panose="020B0604020202020204" pitchFamily="34" charset="0"/>
              </a:rPr>
              <a:t>Die Verantwortung für die Richtlinie über die Gesamtenergieeffizienz von Gebäuden (EPBD) liegt beim Ministerium für Industrie und Energie, beim Ministerium für öffentliche Arbeiten und Verkehr sowie bei den regionalen (autonomen) Verwaltungen.</a:t>
            </a:r>
            <a:endParaRPr lang="en-US" dirty="0"/>
          </a:p>
        </p:txBody>
      </p:sp>
      <p:grpSp>
        <p:nvGrpSpPr>
          <p:cNvPr id="17" name="Group 16">
            <a:extLst>
              <a:ext uri="{FF2B5EF4-FFF2-40B4-BE49-F238E27FC236}">
                <a16:creationId xmlns:a16="http://schemas.microsoft.com/office/drawing/2014/main" id="{3F0B8982-8EF6-4CBF-993B-FD4FD728A764}"/>
              </a:ext>
            </a:extLst>
          </p:cNvPr>
          <p:cNvGrpSpPr/>
          <p:nvPr/>
        </p:nvGrpSpPr>
        <p:grpSpPr>
          <a:xfrm>
            <a:off x="4832946" y="1483254"/>
            <a:ext cx="4152601" cy="2842901"/>
            <a:chOff x="4832946" y="1483254"/>
            <a:chExt cx="4152601" cy="2842901"/>
          </a:xfrm>
        </p:grpSpPr>
        <p:pic>
          <p:nvPicPr>
            <p:cNvPr id="15" name="Picture 14" descr="A picture containing table, indoor, sitting, sky&#10;&#10;Description generated with high confidence">
              <a:extLst>
                <a:ext uri="{FF2B5EF4-FFF2-40B4-BE49-F238E27FC236}">
                  <a16:creationId xmlns:a16="http://schemas.microsoft.com/office/drawing/2014/main" id="{4181D37B-11ED-4586-8431-E09C90A5F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946" y="2085701"/>
              <a:ext cx="3972056" cy="2240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918710EA-E95A-4582-8AA3-0823E83B09DA}"/>
                </a:ext>
              </a:extLst>
            </p:cNvPr>
            <p:cNvPicPr>
              <a:picLocks noChangeAspect="1"/>
            </p:cNvPicPr>
            <p:nvPr/>
          </p:nvPicPr>
          <p:blipFill>
            <a:blip r:embed="rId3"/>
            <a:stretch>
              <a:fillRect/>
            </a:stretch>
          </p:blipFill>
          <p:spPr>
            <a:xfrm>
              <a:off x="7452000" y="1483254"/>
              <a:ext cx="1533547" cy="2161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414746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03827-59E3-4CF5-9FFC-D8B31EF7EE60}"/>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Marcador de contenido 3">
            <a:extLst>
              <a:ext uri="{FF2B5EF4-FFF2-40B4-BE49-F238E27FC236}">
                <a16:creationId xmlns:a16="http://schemas.microsoft.com/office/drawing/2014/main" id="{EBC4BDBB-E577-4E91-B5F3-AC74CA152628}"/>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Die Technische Bauordnung/Código Técnico de la </a:t>
            </a:r>
            <a:r>
              <a:rPr lang="en-US" sz="1600" b="1" dirty="0" err="1">
                <a:solidFill>
                  <a:prstClr val="black"/>
                </a:solidFill>
                <a:latin typeface="Arial" pitchFamily="34" charset="0"/>
                <a:cs typeface="Arial" pitchFamily="34" charset="0"/>
              </a:rPr>
              <a:t>Edificación</a:t>
            </a:r>
            <a:r>
              <a:rPr lang="en-US" sz="1600" b="1" dirty="0">
                <a:solidFill>
                  <a:prstClr val="black"/>
                </a:solidFill>
                <a:latin typeface="Arial" pitchFamily="34" charset="0"/>
                <a:cs typeface="Arial" pitchFamily="34" charset="0"/>
              </a:rPr>
              <a:t> (TBC/CTE).</a:t>
            </a:r>
          </a:p>
        </p:txBody>
      </p:sp>
      <p:sp>
        <p:nvSpPr>
          <p:cNvPr id="3" name="TextBox 2">
            <a:extLst>
              <a:ext uri="{FF2B5EF4-FFF2-40B4-BE49-F238E27FC236}">
                <a16:creationId xmlns:a16="http://schemas.microsoft.com/office/drawing/2014/main" id="{A1667EE6-CAB4-4457-AC20-8564D033B7D4}"/>
              </a:ext>
            </a:extLst>
          </p:cNvPr>
          <p:cNvSpPr txBox="1"/>
          <p:nvPr/>
        </p:nvSpPr>
        <p:spPr>
          <a:xfrm>
            <a:off x="828000" y="1989000"/>
            <a:ext cx="7920000" cy="332398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Es ist der </a:t>
            </a:r>
            <a:r>
              <a:rPr lang="en-US" sz="1400" u="sng" dirty="0">
                <a:latin typeface="Arial" panose="020B0604020202020204" pitchFamily="34" charset="0"/>
                <a:cs typeface="Arial" panose="020B0604020202020204" pitchFamily="34" charset="0"/>
              </a:rPr>
              <a:t>ordnungspolitische Rahmen </a:t>
            </a:r>
            <a:r>
              <a:rPr lang="en-US" sz="1400" dirty="0">
                <a:latin typeface="Arial" panose="020B0604020202020204" pitchFamily="34" charset="0"/>
                <a:cs typeface="Arial" panose="020B0604020202020204" pitchFamily="34" charset="0"/>
              </a:rPr>
              <a:t>für die grundlegenden </a:t>
            </a:r>
            <a:r>
              <a:rPr lang="en-US" sz="1400" b="1" dirty="0">
                <a:latin typeface="Arial" panose="020B0604020202020204" pitchFamily="34" charset="0"/>
                <a:cs typeface="Arial" panose="020B0604020202020204" pitchFamily="34" charset="0"/>
              </a:rPr>
              <a:t>Qualitätsanforderungen</a:t>
            </a:r>
            <a:r>
              <a:rPr lang="en-US" sz="1400" dirty="0">
                <a:latin typeface="Arial" panose="020B0604020202020204" pitchFamily="34" charset="0"/>
                <a:cs typeface="Arial" panose="020B0604020202020204" pitchFamily="34" charset="0"/>
              </a:rPr>
              <a:t>, die von den Gebäuden, einschließlich ihrer Anlagen, erfüllt werden müssen, um die grundlegenden Sicherheits- und Bewohnbarkeitsvorschriften zu erfüllen, die im Bauordnungsgesetz (Ley </a:t>
            </a:r>
            <a:r>
              <a:rPr lang="en-US" sz="1400" dirty="0" err="1">
                <a:latin typeface="Arial" panose="020B0604020202020204" pitchFamily="34" charset="0"/>
                <a:cs typeface="Arial" panose="020B0604020202020204" pitchFamily="34" charset="0"/>
              </a:rPr>
              <a:t>Orgánica</a:t>
            </a:r>
            <a:r>
              <a:rPr lang="en-US" sz="1400" dirty="0">
                <a:latin typeface="Arial" panose="020B0604020202020204" pitchFamily="34" charset="0"/>
                <a:cs typeface="Arial" panose="020B0604020202020204" pitchFamily="34" charset="0"/>
              </a:rPr>
              <a:t> de la </a:t>
            </a:r>
            <a:r>
              <a:rPr lang="en-US" sz="1400" dirty="0" err="1">
                <a:latin typeface="Arial" panose="020B0604020202020204" pitchFamily="34" charset="0"/>
                <a:cs typeface="Arial" panose="020B0604020202020204" pitchFamily="34" charset="0"/>
              </a:rPr>
              <a:t>Edificación</a:t>
            </a:r>
            <a:r>
              <a:rPr lang="en-US" sz="1400" dirty="0">
                <a:latin typeface="Arial" panose="020B0604020202020204" pitchFamily="34" charset="0"/>
                <a:cs typeface="Arial" panose="020B0604020202020204" pitchFamily="34" charset="0"/>
              </a:rPr>
              <a:t> BOA/LOE) festgelegt sind.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(Teil I). Grundvoraussetzungen für Vorschriften:</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rPr>
              <a:t>Strukturelle Sicherheit.</a:t>
            </a:r>
          </a:p>
          <a:p>
            <a:pPr marL="285750" indent="-285750">
              <a:buFont typeface="Arial" panose="020B0604020202020204" pitchFamily="34" charset="0"/>
              <a:buChar char="•"/>
            </a:pPr>
            <a:r>
              <a:rPr lang="en-US" sz="1400" dirty="0">
                <a:latin typeface="Arial" panose="020B0604020202020204" pitchFamily="34" charset="0"/>
              </a:rPr>
              <a:t>Feuersicherheit.</a:t>
            </a:r>
          </a:p>
          <a:p>
            <a:pPr marL="285750" indent="-285750">
              <a:buFont typeface="Arial" panose="020B0604020202020204" pitchFamily="34" charset="0"/>
              <a:buChar char="•"/>
            </a:pPr>
            <a:r>
              <a:rPr lang="en-US" sz="1400" dirty="0">
                <a:latin typeface="Arial" panose="020B0604020202020204" pitchFamily="34" charset="0"/>
              </a:rPr>
              <a:t>Sichere Anwendung.</a:t>
            </a:r>
          </a:p>
          <a:p>
            <a:pPr marL="285750" indent="-285750">
              <a:buFont typeface="Arial" panose="020B0604020202020204" pitchFamily="34" charset="0"/>
              <a:buChar char="•"/>
            </a:pPr>
            <a:r>
              <a:rPr lang="en-US" sz="1400" dirty="0">
                <a:latin typeface="Arial" panose="020B0604020202020204" pitchFamily="34" charset="0"/>
              </a:rPr>
              <a:t>Gesundheit, Hygiene und Umweltschutz.</a:t>
            </a:r>
          </a:p>
          <a:p>
            <a:pPr marL="285750" indent="-285750">
              <a:buFont typeface="Arial" panose="020B0604020202020204" pitchFamily="34" charset="0"/>
              <a:buChar char="•"/>
            </a:pPr>
            <a:r>
              <a:rPr lang="en-US" sz="1400" dirty="0">
                <a:latin typeface="Arial" panose="020B0604020202020204" pitchFamily="34" charset="0"/>
              </a:rPr>
              <a:t>Schutz gegen Lärm.</a:t>
            </a:r>
          </a:p>
          <a:p>
            <a:pPr marL="285750" indent="-285750">
              <a:buFont typeface="Arial" panose="020B0604020202020204" pitchFamily="34" charset="0"/>
              <a:buChar char="•"/>
            </a:pPr>
            <a:r>
              <a:rPr lang="en-US" sz="1400" b="1" dirty="0">
                <a:latin typeface="Arial" panose="020B0604020202020204" pitchFamily="34" charset="0"/>
              </a:rPr>
              <a:t>ENERGIEEINSPARUNG UND </a:t>
            </a:r>
          </a:p>
          <a:p>
            <a:r>
              <a:rPr lang="en-US" sz="1400" b="1" dirty="0">
                <a:latin typeface="Arial" panose="020B0604020202020204" pitchFamily="34" charset="0"/>
              </a:rPr>
              <a:t>      WÄRMEISOLIERUNG</a:t>
            </a:r>
          </a:p>
          <a:p>
            <a:pPr marL="285750" indent="-285750">
              <a:buFont typeface="Arial" panose="020B0604020202020204" pitchFamily="34" charset="0"/>
              <a:buChar char="•"/>
            </a:pPr>
            <a:endParaRPr lang="en-US" sz="1400" dirty="0">
              <a:latin typeface="Arial" panose="020B0604020202020204" pitchFamily="34" charset="0"/>
            </a:endParaRPr>
          </a:p>
        </p:txBody>
      </p:sp>
      <p:sp>
        <p:nvSpPr>
          <p:cNvPr id="8" name="TextBox 7">
            <a:extLst>
              <a:ext uri="{FF2B5EF4-FFF2-40B4-BE49-F238E27FC236}">
                <a16:creationId xmlns:a16="http://schemas.microsoft.com/office/drawing/2014/main" id="{6FA8E066-8F72-4608-8D0F-37B96CE95CC0}"/>
              </a:ext>
            </a:extLst>
          </p:cNvPr>
          <p:cNvSpPr txBox="1"/>
          <p:nvPr/>
        </p:nvSpPr>
        <p:spPr>
          <a:xfrm>
            <a:off x="5508000" y="3069000"/>
            <a:ext cx="3528000" cy="304698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(Teil II). </a:t>
            </a:r>
            <a:r>
              <a:rPr lang="en-US" sz="1600" b="1" u="sng" dirty="0">
                <a:latin typeface="Arial" panose="020B0604020202020204" pitchFamily="34" charset="0"/>
                <a:cs typeface="Arial" panose="020B0604020202020204" pitchFamily="34" charset="0"/>
              </a:rPr>
              <a:t>BASISDOKUMENTE (BD</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BD "ENERGIEEINSPARUNG" (ES)</a:t>
            </a:r>
          </a:p>
          <a:p>
            <a:pPr marL="447675" indent="-447675"/>
            <a:r>
              <a:rPr lang="en-US" sz="1600" dirty="0">
                <a:latin typeface="Arial" panose="020B0604020202020204" pitchFamily="34" charset="0"/>
                <a:cs typeface="Arial" panose="020B0604020202020204" pitchFamily="34" charset="0"/>
              </a:rPr>
              <a:t>ES 1 Begrenzung des Energiebedarfs </a:t>
            </a:r>
          </a:p>
          <a:p>
            <a:pPr marL="447675" indent="-447675"/>
            <a:r>
              <a:rPr lang="en-US" sz="1600" dirty="0">
                <a:latin typeface="Arial" panose="020B0604020202020204" pitchFamily="34" charset="0"/>
                <a:cs typeface="Arial" panose="020B0604020202020204" pitchFamily="34" charset="0"/>
              </a:rPr>
              <a:t>ES 2 Wirkungsgrad der thermischen Anlagen </a:t>
            </a:r>
          </a:p>
          <a:p>
            <a:pPr marL="447675" indent="-447675"/>
            <a:r>
              <a:rPr lang="en-US" sz="1600" dirty="0">
                <a:latin typeface="Arial" panose="020B0604020202020204" pitchFamily="34" charset="0"/>
                <a:cs typeface="Arial" panose="020B0604020202020204" pitchFamily="34" charset="0"/>
              </a:rPr>
              <a:t>ES 3 Energieeffizienz von Beleuchtungsanlagen </a:t>
            </a:r>
          </a:p>
          <a:p>
            <a:pPr marL="447675" indent="-447675"/>
            <a:r>
              <a:rPr lang="en-US" sz="1600" dirty="0">
                <a:latin typeface="Arial" panose="020B0604020202020204" pitchFamily="34" charset="0"/>
                <a:cs typeface="Arial" panose="020B0604020202020204" pitchFamily="34" charset="0"/>
              </a:rPr>
              <a:t>ES 4 Minimaler Solarbeitrag zur Warmwasserbereitung </a:t>
            </a:r>
          </a:p>
          <a:p>
            <a:pPr marL="447675" indent="-447675"/>
            <a:r>
              <a:rPr lang="en-US" sz="1600" dirty="0">
                <a:latin typeface="Arial" panose="020B0604020202020204" pitchFamily="34" charset="0"/>
                <a:cs typeface="Arial" panose="020B0604020202020204" pitchFamily="34" charset="0"/>
              </a:rPr>
              <a:t>ES 5 Mindestbeitrag der Photovoltaik zur elektrischen Energie </a:t>
            </a:r>
          </a:p>
        </p:txBody>
      </p:sp>
      <p:sp>
        <p:nvSpPr>
          <p:cNvPr id="10" name="Rectangle 9">
            <a:extLst>
              <a:ext uri="{FF2B5EF4-FFF2-40B4-BE49-F238E27FC236}">
                <a16:creationId xmlns:a16="http://schemas.microsoft.com/office/drawing/2014/main" id="{98522109-0DAE-474E-95F4-081E12453B55}"/>
              </a:ext>
            </a:extLst>
          </p:cNvPr>
          <p:cNvSpPr/>
          <p:nvPr/>
        </p:nvSpPr>
        <p:spPr>
          <a:xfrm>
            <a:off x="827999" y="5282336"/>
            <a:ext cx="4608001" cy="738664"/>
          </a:xfrm>
          <a:prstGeom prst="rect">
            <a:avLst/>
          </a:prstGeom>
        </p:spPr>
        <p:txBody>
          <a:bodyPr wrap="square">
            <a:spAutoFit/>
          </a:bodyPr>
          <a:lstStyle/>
          <a:p>
            <a:pPr lvl="0"/>
            <a:r>
              <a:rPr lang="en-US" sz="1400" dirty="0">
                <a:solidFill>
                  <a:prstClr val="black"/>
                </a:solidFill>
                <a:latin typeface="Arial" panose="020B0604020202020204" pitchFamily="34" charset="0"/>
              </a:rPr>
              <a:t>Diese Grundanforderungen müssen bei der Planung, Errichtung, Instandhaltung und Erhaltung der Gebäude und ihrer Anlagen erfüllt werden.</a:t>
            </a:r>
          </a:p>
        </p:txBody>
      </p:sp>
      <p:pic>
        <p:nvPicPr>
          <p:cNvPr id="17" name="Picture 16">
            <a:extLst>
              <a:ext uri="{FF2B5EF4-FFF2-40B4-BE49-F238E27FC236}">
                <a16:creationId xmlns:a16="http://schemas.microsoft.com/office/drawing/2014/main" id="{F71825B6-0D16-44FD-AA3E-80167ECFC0FA}"/>
              </a:ext>
            </a:extLst>
          </p:cNvPr>
          <p:cNvPicPr>
            <a:picLocks noChangeAspect="1"/>
          </p:cNvPicPr>
          <p:nvPr/>
        </p:nvPicPr>
        <p:blipFill>
          <a:blip r:embed="rId2"/>
          <a:stretch>
            <a:fillRect/>
          </a:stretch>
        </p:blipFill>
        <p:spPr>
          <a:xfrm>
            <a:off x="8244000" y="1187669"/>
            <a:ext cx="877297" cy="873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638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0D0E-C0A9-4FA8-BE5E-403E7ABF16EF}"/>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Marcador de contenido 3">
            <a:extLst>
              <a:ext uri="{FF2B5EF4-FFF2-40B4-BE49-F238E27FC236}">
                <a16:creationId xmlns:a16="http://schemas.microsoft.com/office/drawing/2014/main" id="{FE1F5ABB-161F-49E5-B3DC-65D4BD0ACE76}"/>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Das TBC/CTE. Vorschriften zur Energieeinsparung (TBC BD ES/CTE DB HE)</a:t>
            </a:r>
          </a:p>
        </p:txBody>
      </p:sp>
      <p:pic>
        <p:nvPicPr>
          <p:cNvPr id="5" name="Picture 4">
            <a:extLst>
              <a:ext uri="{FF2B5EF4-FFF2-40B4-BE49-F238E27FC236}">
                <a16:creationId xmlns:a16="http://schemas.microsoft.com/office/drawing/2014/main" id="{FFBFD916-69FF-414B-A9C2-EA3341AED68C}"/>
              </a:ext>
            </a:extLst>
          </p:cNvPr>
          <p:cNvPicPr>
            <a:picLocks noChangeAspect="1"/>
          </p:cNvPicPr>
          <p:nvPr/>
        </p:nvPicPr>
        <p:blipFill>
          <a:blip r:embed="rId2"/>
          <a:stretch>
            <a:fillRect/>
          </a:stretch>
        </p:blipFill>
        <p:spPr>
          <a:xfrm>
            <a:off x="8244000" y="1187669"/>
            <a:ext cx="877297" cy="873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21C68DBA-5C16-4B92-BFF7-38745D066E82}"/>
              </a:ext>
            </a:extLst>
          </p:cNvPr>
          <p:cNvSpPr/>
          <p:nvPr/>
        </p:nvSpPr>
        <p:spPr>
          <a:xfrm>
            <a:off x="750675" y="1983139"/>
            <a:ext cx="3865161" cy="338554"/>
          </a:xfrm>
          <a:prstGeom prst="rect">
            <a:avLst/>
          </a:prstGeom>
        </p:spPr>
        <p:txBody>
          <a:bodyPr wrap="none">
            <a:spAutoFit/>
          </a:bodyPr>
          <a:lstStyle/>
          <a:p>
            <a:pPr marL="447675" indent="-447675"/>
            <a:r>
              <a:rPr lang="en-US" sz="1600" u="sng" dirty="0">
                <a:latin typeface="Arial" panose="020B0604020202020204" pitchFamily="34" charset="0"/>
                <a:cs typeface="Arial" panose="020B0604020202020204" pitchFamily="34" charset="0"/>
              </a:rPr>
              <a:t>TBC BD ES 1 Begrenzung des Energiebedarfs </a:t>
            </a:r>
          </a:p>
        </p:txBody>
      </p:sp>
      <p:sp>
        <p:nvSpPr>
          <p:cNvPr id="8" name="Rectangle 7">
            <a:extLst>
              <a:ext uri="{FF2B5EF4-FFF2-40B4-BE49-F238E27FC236}">
                <a16:creationId xmlns:a16="http://schemas.microsoft.com/office/drawing/2014/main" id="{BBF4F0F2-BED0-4B10-B64E-CC32E363B78F}"/>
              </a:ext>
            </a:extLst>
          </p:cNvPr>
          <p:cNvSpPr/>
          <p:nvPr/>
        </p:nvSpPr>
        <p:spPr>
          <a:xfrm>
            <a:off x="750675" y="3397878"/>
            <a:ext cx="4523482" cy="338554"/>
          </a:xfrm>
          <a:prstGeom prst="rect">
            <a:avLst/>
          </a:prstGeom>
        </p:spPr>
        <p:txBody>
          <a:bodyPr wrap="none">
            <a:spAutoFit/>
          </a:bodyPr>
          <a:lstStyle/>
          <a:p>
            <a:pPr marL="447675" indent="-447675"/>
            <a:r>
              <a:rPr lang="en-US" sz="1600" u="sng" dirty="0">
                <a:latin typeface="Arial" panose="020B0604020202020204" pitchFamily="34" charset="0"/>
                <a:cs typeface="Arial" panose="020B0604020202020204" pitchFamily="34" charset="0"/>
              </a:rPr>
              <a:t>TBC BD ES 2 Wirkungsgrad der thermischen Anlagen </a:t>
            </a:r>
          </a:p>
        </p:txBody>
      </p:sp>
      <p:sp>
        <p:nvSpPr>
          <p:cNvPr id="10" name="Rectangle 9">
            <a:extLst>
              <a:ext uri="{FF2B5EF4-FFF2-40B4-BE49-F238E27FC236}">
                <a16:creationId xmlns:a16="http://schemas.microsoft.com/office/drawing/2014/main" id="{49F0459F-4F4E-4531-898A-9DC54D0418C0}"/>
              </a:ext>
            </a:extLst>
          </p:cNvPr>
          <p:cNvSpPr/>
          <p:nvPr/>
        </p:nvSpPr>
        <p:spPr>
          <a:xfrm>
            <a:off x="750675" y="4837876"/>
            <a:ext cx="6013185" cy="338554"/>
          </a:xfrm>
          <a:prstGeom prst="rect">
            <a:avLst/>
          </a:prstGeom>
        </p:spPr>
        <p:txBody>
          <a:bodyPr wrap="none">
            <a:spAutoFit/>
          </a:bodyPr>
          <a:lstStyle/>
          <a:p>
            <a:pPr marL="447675" indent="-447675"/>
            <a:r>
              <a:rPr lang="en-US" sz="1600" u="sng" dirty="0">
                <a:latin typeface="Arial" panose="020B0604020202020204" pitchFamily="34" charset="0"/>
                <a:cs typeface="Arial" panose="020B0604020202020204" pitchFamily="34" charset="0"/>
              </a:rPr>
              <a:t>TBC BD ES 4 Minimaler Solarbeitrag zur Warmwasserbereitung </a:t>
            </a:r>
          </a:p>
        </p:txBody>
      </p:sp>
      <p:sp>
        <p:nvSpPr>
          <p:cNvPr id="14" name="TextBox 13">
            <a:extLst>
              <a:ext uri="{FF2B5EF4-FFF2-40B4-BE49-F238E27FC236}">
                <a16:creationId xmlns:a16="http://schemas.microsoft.com/office/drawing/2014/main" id="{EAAD57ED-8636-4C4D-A9A8-021BC9360EAF}"/>
              </a:ext>
            </a:extLst>
          </p:cNvPr>
          <p:cNvSpPr txBox="1"/>
          <p:nvPr/>
        </p:nvSpPr>
        <p:spPr>
          <a:xfrm>
            <a:off x="750675" y="2356154"/>
            <a:ext cx="797025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Die Gebäude werden den Energiebedarf, der für die Gewährleistung des menschlichen thermischen Komforts notwendig ist, in Übereinstimmung mit </a:t>
            </a:r>
            <a:r>
              <a:rPr lang="en-US" sz="1400" dirty="0">
                <a:latin typeface="Arial" panose="020B0604020202020204" pitchFamily="34" charset="0"/>
              </a:rPr>
              <a:t>dem lokalen Klima, der Nutzung des Gebäudes und dem Sommer- und Winterregime</a:t>
            </a:r>
            <a:r>
              <a:rPr lang="en-US" sz="1400" dirty="0">
                <a:latin typeface="Arial" panose="020B0604020202020204" pitchFamily="34" charset="0"/>
                <a:cs typeface="Arial" panose="020B0604020202020204" pitchFamily="34" charset="0"/>
              </a:rPr>
              <a:t> begrenzen</a:t>
            </a:r>
            <a:r>
              <a:rPr lang="en-US" sz="1400" dirty="0">
                <a:latin typeface="Arial" panose="020B0604020202020204" pitchFamily="34" charset="0"/>
              </a:rPr>
              <a:t>. Das heißt, sie legt Anforderungen an die Gebäudehülle fest.</a:t>
            </a:r>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ABCDE77-485C-4087-84ED-BE4D43C835E3}"/>
              </a:ext>
            </a:extLst>
          </p:cNvPr>
          <p:cNvSpPr txBox="1"/>
          <p:nvPr/>
        </p:nvSpPr>
        <p:spPr>
          <a:xfrm>
            <a:off x="750675" y="3770893"/>
            <a:ext cx="797025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Die Gebäude </a:t>
            </a:r>
            <a:r>
              <a:rPr lang="en-US" sz="1400" dirty="0">
                <a:latin typeface="Arial" panose="020B0604020202020204" pitchFamily="34" charset="0"/>
              </a:rPr>
              <a:t>müssen über geeignete thermische Anlagen verfügen, um den thermischen Komfort der Menschen zu gewährleisten, indem die Effizienz dieser Anlagen und ihrer Ausrüstungen geregelt wird. Diese Anforderung wird derzeit in der Verordnung über thermische Anlagen und Gebäude (RTIB/RITE) entwickelt.</a:t>
            </a:r>
            <a:endParaRPr lang="en-US"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17C2196-27EC-4DAD-9CB6-A6BBB162EFC6}"/>
              </a:ext>
            </a:extLst>
          </p:cNvPr>
          <p:cNvSpPr txBox="1"/>
          <p:nvPr/>
        </p:nvSpPr>
        <p:spPr>
          <a:xfrm>
            <a:off x="750675" y="5210893"/>
            <a:ext cx="797025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 Gebäuden ist ein Teil des Wärmeenergiebedarfs, der sich aus dem voraussichtlichen Warmwasserbedarf ergibt, durch den Einbau von Systemen zur Sammlung, Speicherung und Nutzung von Niedrigtemperatur-Sonnenenergie zu decken, die für die globale Sonneneinstrahlung ihres Standorts geeignet sind. (Mindestanteil der Solarthermie: 30%).</a:t>
            </a:r>
          </a:p>
        </p:txBody>
      </p:sp>
    </p:spTree>
    <p:extLst>
      <p:ext uri="{BB962C8B-B14F-4D97-AF65-F5344CB8AC3E}">
        <p14:creationId xmlns:p14="http://schemas.microsoft.com/office/powerpoint/2010/main" val="259874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B8B1-9DD3-44E3-A3D6-AE673869640F}"/>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Marcador de contenido 3">
            <a:extLst>
              <a:ext uri="{FF2B5EF4-FFF2-40B4-BE49-F238E27FC236}">
                <a16:creationId xmlns:a16="http://schemas.microsoft.com/office/drawing/2014/main" id="{480DC940-A9FA-4AC7-9708-61AB3E05114B}"/>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Das TBC/CTE. Anerkannte Dokumente</a:t>
            </a:r>
          </a:p>
        </p:txBody>
      </p:sp>
      <p:sp>
        <p:nvSpPr>
          <p:cNvPr id="5" name="TextBox 4">
            <a:extLst>
              <a:ext uri="{FF2B5EF4-FFF2-40B4-BE49-F238E27FC236}">
                <a16:creationId xmlns:a16="http://schemas.microsoft.com/office/drawing/2014/main" id="{116FF469-ADF1-4CA4-9052-81BC45C0F1CF}"/>
              </a:ext>
            </a:extLst>
          </p:cNvPr>
          <p:cNvSpPr txBox="1"/>
          <p:nvPr/>
        </p:nvSpPr>
        <p:spPr>
          <a:xfrm>
            <a:off x="828000" y="1917000"/>
            <a:ext cx="7970250"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Sie </a:t>
            </a:r>
            <a:r>
              <a:rPr lang="en-US" sz="1600" dirty="0">
                <a:latin typeface="Arial" panose="020B0604020202020204" pitchFamily="34" charset="0"/>
              </a:rPr>
              <a:t>werden als Ergänzung zu den Grundlagendokumenten für die Anwendung des Kodex erstellt. Es handelt sich im Allgemeinen um dokumentarische Ressourcen oder Software-Tools, die die Einhaltung spezifischer Anforderungen erleichtern und zur Förderung der Qualität des Bauwesens beitragen. Sie werden von Dritten (Industrie usw.) gefördert und vom Ministerium für öffentliche Arbeiten und Verkehr angenommen und offiziell anerkannt. </a:t>
            </a:r>
            <a:endParaRPr lang="en-US" sz="1600" dirty="0">
              <a:latin typeface="Arial" panose="020B0604020202020204" pitchFamily="34" charset="0"/>
              <a:cs typeface="Arial" panose="020B0604020202020204" pitchFamily="34" charset="0"/>
            </a:endParaRPr>
          </a:p>
        </p:txBody>
      </p:sp>
      <p:pic>
        <p:nvPicPr>
          <p:cNvPr id="7" name="Picture 6" descr="A screenshot of a cell phone&#10;&#10;Description generated with very high confidence">
            <a:extLst>
              <a:ext uri="{FF2B5EF4-FFF2-40B4-BE49-F238E27FC236}">
                <a16:creationId xmlns:a16="http://schemas.microsoft.com/office/drawing/2014/main" id="{773DF4D6-D86C-48F3-B010-95FDF836C498}"/>
              </a:ext>
            </a:extLst>
          </p:cNvPr>
          <p:cNvPicPr>
            <a:picLocks noChangeAspect="1"/>
          </p:cNvPicPr>
          <p:nvPr/>
        </p:nvPicPr>
        <p:blipFill rotWithShape="1">
          <a:blip r:embed="rId2">
            <a:extLst>
              <a:ext uri="{28A0092B-C50C-407E-A947-70E740481C1C}">
                <a14:useLocalDpi xmlns:a14="http://schemas.microsoft.com/office/drawing/2010/main" val="0"/>
              </a:ext>
            </a:extLst>
          </a:blip>
          <a:srcRect r="2582" b="1955"/>
          <a:stretch/>
        </p:blipFill>
        <p:spPr>
          <a:xfrm>
            <a:off x="927975" y="3511422"/>
            <a:ext cx="4004025" cy="2485149"/>
          </a:xfrm>
          <a:prstGeom prst="rect">
            <a:avLst/>
          </a:prstGeom>
          <a:noFill/>
          <a:ln w="9525" cap="flat" cmpd="sng" algn="ctr">
            <a:solidFill>
              <a:srgbClr val="9BBB59">
                <a:lumMod val="50000"/>
              </a:srgbClr>
            </a:solidFill>
            <a:prstDash val="solid"/>
            <a:round/>
            <a:headEnd type="none" w="med" len="med"/>
            <a:tailEnd type="none" w="med" len="med"/>
          </a:ln>
        </p:spPr>
      </p:pic>
      <p:pic>
        <p:nvPicPr>
          <p:cNvPr id="11" name="Picture 10" descr="A screenshot of a cell phone&#10;&#10;Description generated with very high confidence">
            <a:extLst>
              <a:ext uri="{FF2B5EF4-FFF2-40B4-BE49-F238E27FC236}">
                <a16:creationId xmlns:a16="http://schemas.microsoft.com/office/drawing/2014/main" id="{E723E6A4-9B9F-4318-B53B-0C02C86FB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000" y="3212999"/>
            <a:ext cx="3408837" cy="2609891"/>
          </a:xfrm>
          <a:prstGeom prst="rect">
            <a:avLst/>
          </a:prstGeom>
        </p:spPr>
      </p:pic>
      <p:pic>
        <p:nvPicPr>
          <p:cNvPr id="9" name="Picture 8" descr="A screenshot of a computer&#10;&#10;Description generated with very high confidence">
            <a:extLst>
              <a:ext uri="{FF2B5EF4-FFF2-40B4-BE49-F238E27FC236}">
                <a16:creationId xmlns:a16="http://schemas.microsoft.com/office/drawing/2014/main" id="{F694F63E-4503-4B94-9329-3B0A95181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90354">
            <a:off x="5377590" y="4168181"/>
            <a:ext cx="3780000" cy="1963828"/>
          </a:xfrm>
          <a:prstGeom prst="rect">
            <a:avLst/>
          </a:prstGeom>
        </p:spPr>
      </p:pic>
    </p:spTree>
    <p:extLst>
      <p:ext uri="{BB962C8B-B14F-4D97-AF65-F5344CB8AC3E}">
        <p14:creationId xmlns:p14="http://schemas.microsoft.com/office/powerpoint/2010/main" val="102607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5F00-C0BB-4C15-81CF-CBC308524EE4}"/>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Marcador de contenido 3">
            <a:extLst>
              <a:ext uri="{FF2B5EF4-FFF2-40B4-BE49-F238E27FC236}">
                <a16:creationId xmlns:a16="http://schemas.microsoft.com/office/drawing/2014/main" id="{9EB2ACC4-1407-472A-9098-28845CC2EC2A}"/>
              </a:ext>
            </a:extLst>
          </p:cNvPr>
          <p:cNvSpPr>
            <a:spLocks noGrp="1"/>
          </p:cNvSpPr>
          <p:nvPr>
            <p:ph idx="1"/>
          </p:nvPr>
        </p:nvSpPr>
        <p:spPr>
          <a:xfrm>
            <a:off x="457200" y="1600200"/>
            <a:ext cx="8229600" cy="584775"/>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Die Verordnung für thermische Anlagen in Gebäuden/Reglamento de las </a:t>
            </a:r>
            <a:r>
              <a:rPr lang="en-US" sz="1600" b="1" dirty="0" err="1">
                <a:solidFill>
                  <a:prstClr val="black"/>
                </a:solidFill>
                <a:latin typeface="Arial" pitchFamily="34" charset="0"/>
                <a:cs typeface="Arial" pitchFamily="34" charset="0"/>
              </a:rPr>
              <a:t>Instalaciones Térmicas</a:t>
            </a:r>
            <a:r>
              <a:rPr lang="en-US" sz="1600" b="1" dirty="0">
                <a:solidFill>
                  <a:prstClr val="black"/>
                </a:solidFill>
                <a:latin typeface="Arial" pitchFamily="34" charset="0"/>
                <a:cs typeface="Arial" pitchFamily="34" charset="0"/>
              </a:rPr>
              <a:t> del </a:t>
            </a:r>
            <a:r>
              <a:rPr lang="en-US" sz="1600" b="1" dirty="0" err="1">
                <a:solidFill>
                  <a:prstClr val="black"/>
                </a:solidFill>
                <a:latin typeface="Arial" pitchFamily="34" charset="0"/>
                <a:cs typeface="Arial" pitchFamily="34" charset="0"/>
              </a:rPr>
              <a:t>Edificio</a:t>
            </a:r>
            <a:r>
              <a:rPr lang="en-US" sz="1600" b="1" dirty="0">
                <a:solidFill>
                  <a:prstClr val="black"/>
                </a:solidFill>
                <a:latin typeface="Arial" pitchFamily="34" charset="0"/>
                <a:cs typeface="Arial" pitchFamily="34" charset="0"/>
              </a:rPr>
              <a:t> (RTIB/RITE).</a:t>
            </a:r>
          </a:p>
        </p:txBody>
      </p:sp>
      <p:pic>
        <p:nvPicPr>
          <p:cNvPr id="5" name="Picture 4" descr="A screenshot of a cell phone&#10;&#10;Description generated with very high confidence">
            <a:extLst>
              <a:ext uri="{FF2B5EF4-FFF2-40B4-BE49-F238E27FC236}">
                <a16:creationId xmlns:a16="http://schemas.microsoft.com/office/drawing/2014/main" id="{3EEB0D63-324C-4D96-893A-9A3C4F4631AC}"/>
              </a:ext>
            </a:extLst>
          </p:cNvPr>
          <p:cNvPicPr/>
          <p:nvPr/>
        </p:nvPicPr>
        <p:blipFill>
          <a:blip r:embed="rId2">
            <a:extLst>
              <a:ext uri="{28A0092B-C50C-407E-A947-70E740481C1C}">
                <a14:useLocalDpi xmlns:a14="http://schemas.microsoft.com/office/drawing/2010/main" val="0"/>
              </a:ext>
            </a:extLst>
          </a:blip>
          <a:stretch>
            <a:fillRect/>
          </a:stretch>
        </p:blipFill>
        <p:spPr>
          <a:xfrm>
            <a:off x="828000" y="3362105"/>
            <a:ext cx="4752525" cy="2802895"/>
          </a:xfrm>
          <a:prstGeom prst="rect">
            <a:avLst/>
          </a:prstGeom>
          <a:noFill/>
          <a:ln w="9525" cap="flat" cmpd="sng" algn="ctr">
            <a:solidFill>
              <a:srgbClr val="9BBB59">
                <a:lumMod val="50000"/>
              </a:srgbClr>
            </a:solidFill>
            <a:prstDash val="solid"/>
            <a:round/>
            <a:headEnd type="none" w="med" len="med"/>
            <a:tailEnd type="none" w="med" len="med"/>
          </a:ln>
        </p:spPr>
      </p:pic>
      <p:sp>
        <p:nvSpPr>
          <p:cNvPr id="6" name="TextBox 5">
            <a:extLst>
              <a:ext uri="{FF2B5EF4-FFF2-40B4-BE49-F238E27FC236}">
                <a16:creationId xmlns:a16="http://schemas.microsoft.com/office/drawing/2014/main" id="{23139FCD-33C5-474A-B284-092D936582F2}"/>
              </a:ext>
            </a:extLst>
          </p:cNvPr>
          <p:cNvSpPr txBox="1"/>
          <p:nvPr/>
        </p:nvSpPr>
        <p:spPr>
          <a:xfrm>
            <a:off x="718312" y="2234931"/>
            <a:ext cx="8229599"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Die RTIB bilden den grundlegenden Regelungsrahmen für die </a:t>
            </a:r>
            <a:r>
              <a:rPr lang="en-US" sz="1400" b="1" dirty="0">
                <a:latin typeface="Arial" panose="020B0604020202020204" pitchFamily="34" charset="0"/>
                <a:cs typeface="Arial" panose="020B0604020202020204" pitchFamily="34" charset="0"/>
              </a:rPr>
              <a:t>Anforderungen an die Energieeffizienz und die Sicherheit, die von thermischen Anlagen in Gebäuden erfüllt werden müssen</a:t>
            </a:r>
            <a:r>
              <a:rPr lang="en-US" sz="1400" dirty="0">
                <a:latin typeface="Arial" panose="020B0604020202020204" pitchFamily="34" charset="0"/>
                <a:cs typeface="Arial" panose="020B0604020202020204" pitchFamily="34" charset="0"/>
              </a:rPr>
              <a:t>, um den Bedürfnissen des Wohlergehens und der Hygiene während der Planung und Dimensionierung, der Installation, der Wartung und der Nutzung zu entsprechen. </a:t>
            </a:r>
          </a:p>
        </p:txBody>
      </p:sp>
      <p:sp>
        <p:nvSpPr>
          <p:cNvPr id="7" name="TextBox 6">
            <a:extLst>
              <a:ext uri="{FF2B5EF4-FFF2-40B4-BE49-F238E27FC236}">
                <a16:creationId xmlns:a16="http://schemas.microsoft.com/office/drawing/2014/main" id="{0DC3909D-C999-4849-A832-D757AB90CF33}"/>
              </a:ext>
            </a:extLst>
          </p:cNvPr>
          <p:cNvSpPr txBox="1"/>
          <p:nvPr/>
        </p:nvSpPr>
        <p:spPr>
          <a:xfrm>
            <a:off x="5724526" y="3159791"/>
            <a:ext cx="3195982"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Die Einhaltung dieser Vorschrift führt zur Erfüllung der Grundanforderungen der "</a:t>
            </a:r>
            <a:r>
              <a:rPr lang="en-US" sz="1600" u="sng" dirty="0">
                <a:latin typeface="Arial" panose="020B0604020202020204" pitchFamily="34" charset="0"/>
                <a:cs typeface="Arial" panose="020B0604020202020204" pitchFamily="34" charset="0"/>
              </a:rPr>
              <a:t>TBC BD ES 2 Effizienz von thermischen Anlagen".</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Die thermischen Anlagen sollten die vorhandenen EE nutzen, die einen Teil des Energieverbrauchs des Gebäudes (laut TBC) decken müssen. </a:t>
            </a:r>
          </a:p>
        </p:txBody>
      </p:sp>
    </p:spTree>
    <p:extLst>
      <p:ext uri="{BB962C8B-B14F-4D97-AF65-F5344CB8AC3E}">
        <p14:creationId xmlns:p14="http://schemas.microsoft.com/office/powerpoint/2010/main" val="139232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A175-AF9F-45B8-82D9-D85C713863E0}"/>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Marcador de contenido 3">
            <a:extLst>
              <a:ext uri="{FF2B5EF4-FFF2-40B4-BE49-F238E27FC236}">
                <a16:creationId xmlns:a16="http://schemas.microsoft.com/office/drawing/2014/main" id="{B4996233-3E94-45B5-A54A-FAA40BBFD676}"/>
              </a:ext>
            </a:extLst>
          </p:cNvPr>
          <p:cNvSpPr>
            <a:spLocks noGrp="1"/>
          </p:cNvSpPr>
          <p:nvPr>
            <p:ph idx="1"/>
          </p:nvPr>
        </p:nvSpPr>
        <p:spPr>
          <a:xfrm>
            <a:off x="457200" y="1600200"/>
            <a:ext cx="8229600" cy="584775"/>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Verfahren für die</a:t>
            </a:r>
            <a:r>
              <a:rPr lang="en-US" sz="1600" b="1" dirty="0" err="1">
                <a:solidFill>
                  <a:prstClr val="black"/>
                </a:solidFill>
                <a:latin typeface="Arial" pitchFamily="34" charset="0"/>
                <a:cs typeface="Arial" pitchFamily="34" charset="0"/>
              </a:rPr>
              <a:t> Energiezertifizierung</a:t>
            </a:r>
            <a:r>
              <a:rPr lang="en-US" sz="1600" b="1" dirty="0">
                <a:solidFill>
                  <a:prstClr val="black"/>
                </a:solidFill>
                <a:latin typeface="Arial" pitchFamily="34" charset="0"/>
                <a:cs typeface="Arial" pitchFamily="34" charset="0"/>
              </a:rPr>
              <a:t> von </a:t>
            </a:r>
            <a:r>
              <a:rPr lang="en-US" sz="1600" b="1" dirty="0" err="1">
                <a:solidFill>
                  <a:prstClr val="black"/>
                </a:solidFill>
                <a:latin typeface="Arial" pitchFamily="34" charset="0"/>
                <a:cs typeface="Arial" pitchFamily="34" charset="0"/>
              </a:rPr>
              <a:t>Gebäuden</a:t>
            </a:r>
            <a:r>
              <a:rPr lang="en-US" sz="1600" b="1" dirty="0">
                <a:solidFill>
                  <a:prstClr val="black"/>
                </a:solidFill>
                <a:latin typeface="Arial" pitchFamily="34" charset="0"/>
                <a:cs typeface="Arial" pitchFamily="34" charset="0"/>
              </a:rPr>
              <a:t> (EPC).</a:t>
            </a:r>
          </a:p>
        </p:txBody>
      </p:sp>
      <p:sp>
        <p:nvSpPr>
          <p:cNvPr id="5" name="TextBox 4">
            <a:extLst>
              <a:ext uri="{FF2B5EF4-FFF2-40B4-BE49-F238E27FC236}">
                <a16:creationId xmlns:a16="http://schemas.microsoft.com/office/drawing/2014/main" id="{02839164-6E01-4021-A113-AC89F56FBAA9}"/>
              </a:ext>
            </a:extLst>
          </p:cNvPr>
          <p:cNvSpPr txBox="1"/>
          <p:nvPr/>
        </p:nvSpPr>
        <p:spPr>
          <a:xfrm>
            <a:off x="457200" y="2061000"/>
            <a:ext cx="2746800"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Nach der EPBD sind die Mitgliedstaaten verpflichtet, </a:t>
            </a:r>
            <a:r>
              <a:rPr lang="en-US" sz="1600" b="1" dirty="0">
                <a:latin typeface="Arial" panose="020B0604020202020204" pitchFamily="34" charset="0"/>
                <a:cs typeface="Arial" panose="020B0604020202020204" pitchFamily="34" charset="0"/>
              </a:rPr>
              <a:t>Energieausweise (EPC) </a:t>
            </a:r>
            <a:r>
              <a:rPr lang="en-US" sz="1600" dirty="0">
                <a:latin typeface="Arial" panose="020B0604020202020204" pitchFamily="34" charset="0"/>
                <a:cs typeface="Arial" panose="020B0604020202020204" pitchFamily="34" charset="0"/>
              </a:rPr>
              <a:t>für Gebäude einzuführen.</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Dieses Gesetz legt das grundsätzliche Verfahren zur Erstellung von Energieausweisen für neue und bestehende Gebäude fest.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Ressourcen sind in Form von anerkannten Dokumenten verfügbar.</a:t>
            </a:r>
          </a:p>
        </p:txBody>
      </p:sp>
      <p:pic>
        <p:nvPicPr>
          <p:cNvPr id="6" name="Picture 5" descr="A screenshot of a cell phone&#10;&#10;Description generated with very high confidence">
            <a:extLst>
              <a:ext uri="{FF2B5EF4-FFF2-40B4-BE49-F238E27FC236}">
                <a16:creationId xmlns:a16="http://schemas.microsoft.com/office/drawing/2014/main" id="{E6491F9F-30E7-42D4-9981-EAC6B0E4DA07}"/>
              </a:ext>
            </a:extLst>
          </p:cNvPr>
          <p:cNvPicPr/>
          <p:nvPr/>
        </p:nvPicPr>
        <p:blipFill rotWithShape="1">
          <a:blip r:embed="rId2">
            <a:extLst>
              <a:ext uri="{28A0092B-C50C-407E-A947-70E740481C1C}">
                <a14:useLocalDpi xmlns:a14="http://schemas.microsoft.com/office/drawing/2010/main" val="0"/>
              </a:ext>
            </a:extLst>
          </a:blip>
          <a:srcRect t="-1202" b="-1262"/>
          <a:stretch/>
        </p:blipFill>
        <p:spPr bwMode="auto">
          <a:xfrm>
            <a:off x="3132000" y="1989000"/>
            <a:ext cx="5706310" cy="4176001"/>
          </a:xfrm>
          <a:prstGeom prst="rect">
            <a:avLst/>
          </a:prstGeom>
          <a:noFill/>
          <a:ln w="9525" cap="flat" cmpd="sng" algn="ctr">
            <a:solidFill>
              <a:srgbClr val="9BBB59">
                <a:lumMod val="50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489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text on a white background&#10;&#10;Description generated with high confidence">
            <a:extLst>
              <a:ext uri="{FF2B5EF4-FFF2-40B4-BE49-F238E27FC236}">
                <a16:creationId xmlns:a16="http://schemas.microsoft.com/office/drawing/2014/main" id="{7B0CB7C2-18BD-48B2-A4D5-D97A6A112D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0100" y="1144502"/>
            <a:ext cx="1620000" cy="1668600"/>
          </a:xfrm>
          <a:prstGeom prst="rect">
            <a:avLst/>
          </a:prstGeom>
          <a:noFill/>
          <a:ln w="9525" cap="flat" cmpd="sng" algn="ctr">
            <a:solidFill>
              <a:srgbClr val="9BBB59">
                <a:lumMod val="50000"/>
              </a:srgbClr>
            </a:solidFill>
            <a:prstDash val="solid"/>
            <a:round/>
            <a:headEnd type="none" w="med" len="med"/>
            <a:tailEnd type="none" w="med" len="med"/>
          </a:ln>
        </p:spPr>
      </p:pic>
      <p:pic>
        <p:nvPicPr>
          <p:cNvPr id="9" name="Picture 8">
            <a:extLst>
              <a:ext uri="{FF2B5EF4-FFF2-40B4-BE49-F238E27FC236}">
                <a16:creationId xmlns:a16="http://schemas.microsoft.com/office/drawing/2014/main" id="{62E2EE8E-B89C-4FC5-BCC4-9BBD1BE11E35}"/>
              </a:ext>
            </a:extLst>
          </p:cNvPr>
          <p:cNvPicPr>
            <a:picLocks noChangeAspect="1"/>
          </p:cNvPicPr>
          <p:nvPr/>
        </p:nvPicPr>
        <p:blipFill>
          <a:blip r:embed="rId3"/>
          <a:stretch>
            <a:fillRect/>
          </a:stretch>
        </p:blipFill>
        <p:spPr>
          <a:xfrm rot="16200000">
            <a:off x="-318782" y="4755785"/>
            <a:ext cx="1825567" cy="1043997"/>
          </a:xfrm>
          <a:prstGeom prst="rect">
            <a:avLst/>
          </a:prstGeom>
          <a:noFill/>
          <a:ln w="9525" cap="flat" cmpd="sng" algn="ctr">
            <a:solidFill>
              <a:srgbClr val="9BBB59">
                <a:lumMod val="50000"/>
              </a:srgbClr>
            </a:solidFill>
            <a:prstDash val="solid"/>
            <a:round/>
            <a:headEnd type="none" w="med" len="med"/>
            <a:tailEnd type="none" w="med" len="med"/>
          </a:ln>
        </p:spPr>
      </p:pic>
      <p:sp>
        <p:nvSpPr>
          <p:cNvPr id="2" name="Title 1">
            <a:extLst>
              <a:ext uri="{FF2B5EF4-FFF2-40B4-BE49-F238E27FC236}">
                <a16:creationId xmlns:a16="http://schemas.microsoft.com/office/drawing/2014/main" id="{BADC965D-EA1B-4595-A615-DC452344CA93}"/>
              </a:ext>
            </a:extLst>
          </p:cNvPr>
          <p:cNvSpPr>
            <a:spLocks noGrp="1"/>
          </p:cNvSpPr>
          <p:nvPr>
            <p:ph type="title"/>
          </p:nvPr>
        </p:nvSpPr>
        <p:spPr/>
        <p:txBody>
          <a:bodyPr/>
          <a:lstStyle/>
          <a:p>
            <a:r>
              <a:rPr lang="en-US" b="1" dirty="0"/>
              <a:t>4. Nationale Energiepolitiken und -normen. </a:t>
            </a:r>
            <a:br>
              <a:rPr lang="en-US" b="1" dirty="0"/>
            </a:br>
            <a:r>
              <a:rPr lang="en-US" b="1" dirty="0"/>
              <a:t>Der Fall Spaniens</a:t>
            </a:r>
            <a:endParaRPr lang="en-US" dirty="0"/>
          </a:p>
        </p:txBody>
      </p:sp>
      <p:sp>
        <p:nvSpPr>
          <p:cNvPr id="4" name="Marcador de contenido 3">
            <a:extLst>
              <a:ext uri="{FF2B5EF4-FFF2-40B4-BE49-F238E27FC236}">
                <a16:creationId xmlns:a16="http://schemas.microsoft.com/office/drawing/2014/main" id="{D5A032A9-F491-4C7E-AB03-2CB1B9E797B0}"/>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Förderung und Unterstützung für energieeffiziente Gebäude</a:t>
            </a:r>
          </a:p>
        </p:txBody>
      </p:sp>
      <p:sp>
        <p:nvSpPr>
          <p:cNvPr id="5" name="TextBox 4">
            <a:extLst>
              <a:ext uri="{FF2B5EF4-FFF2-40B4-BE49-F238E27FC236}">
                <a16:creationId xmlns:a16="http://schemas.microsoft.com/office/drawing/2014/main" id="{FCBA0542-6702-49B3-8A97-FB09BAC79FC4}"/>
              </a:ext>
            </a:extLst>
          </p:cNvPr>
          <p:cNvSpPr txBox="1"/>
          <p:nvPr/>
        </p:nvSpPr>
        <p:spPr>
          <a:xfrm>
            <a:off x="756001" y="2061000"/>
            <a:ext cx="6983999"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Bürger, Sektoren und Fachleute wurden regelmäßig über die Bedeutung von Energieeffizienz, Energieeinsparungen, Gebäudezertifizierung, erneuerbare Energien, neue Technologien, Vorschriften und andere wichtige Themen durch nationale/regionale Informations- und Kommunikationskampagnen, Konferenzen, Bildungsressourcen usw. informiert und aufgeklärt.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Nationale Anreize und Subventionen, auf nationaler und regionaler Ebene. </a:t>
            </a:r>
            <a:r>
              <a:rPr lang="en-US" sz="1400" dirty="0">
                <a:latin typeface="Arial" panose="020B0604020202020204" pitchFamily="34" charset="0"/>
                <a:cs typeface="Arial" panose="020B0604020202020204" pitchFamily="34" charset="0"/>
              </a:rPr>
              <a:t>Programme wie PAEE, PAREER und andere haben finanzielle Anreize zur Verbesserung der Umweltverträglichkeit in Gebäuden und anderen Sektoren vorgesehen. Zum Beispiel:</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Verbesserung des EE bei thermischen Anlagen in bestehenden Gebäuden.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Renove</a:t>
            </a:r>
            <a:r>
              <a:rPr lang="en-US" sz="1400" dirty="0">
                <a:latin typeface="Arial" panose="020B0604020202020204" pitchFamily="34" charset="0"/>
                <a:cs typeface="Arial" panose="020B0604020202020204" pitchFamily="34" charset="0"/>
              </a:rPr>
              <a:t>" Pläne für Fenster, Fassaden oder Heizkessel.</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Öffentliche Subventionen für neue Wohnungen mit hoher Energiebewertung.</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Ermäßigung oder Abzug von Steuern für Erneuerungs- und Reparaturarbeiten am Hauptwohnsitz.</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Spezifische Programme für EE in anderen Sektoren: Hotels, etc.</a:t>
            </a:r>
          </a:p>
          <a:p>
            <a:pPr marL="12001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2"/>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38FD520-AB54-4A5A-9C3B-A92BEAA49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350" y="4259769"/>
            <a:ext cx="1347795" cy="1854238"/>
          </a:xfrm>
          <a:prstGeom prst="rect">
            <a:avLst/>
          </a:prstGeom>
          <a:noFill/>
          <a:ln w="9525" cap="flat" cmpd="sng" algn="ctr">
            <a:solidFill>
              <a:srgbClr val="9BBB59">
                <a:lumMod val="50000"/>
              </a:srgbClr>
            </a:solidFill>
            <a:prstDash val="solid"/>
            <a:round/>
            <a:headEnd type="none" w="med" len="med"/>
            <a:tailEnd type="none" w="med" len="med"/>
          </a:ln>
        </p:spPr>
      </p:pic>
    </p:spTree>
    <p:extLst>
      <p:ext uri="{BB962C8B-B14F-4D97-AF65-F5344CB8AC3E}">
        <p14:creationId xmlns:p14="http://schemas.microsoft.com/office/powerpoint/2010/main" val="236359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C668-45E8-4EB7-98D2-47E2429CD0FC}"/>
              </a:ext>
            </a:extLst>
          </p:cNvPr>
          <p:cNvSpPr>
            <a:spLocks noGrp="1"/>
          </p:cNvSpPr>
          <p:nvPr>
            <p:ph type="title"/>
          </p:nvPr>
        </p:nvSpPr>
        <p:spPr/>
        <p:txBody>
          <a:bodyPr/>
          <a:lstStyle/>
          <a:p>
            <a:r>
              <a:rPr lang="en-US" b="1" dirty="0"/>
              <a:t>Zusammenfassung der Einheit</a:t>
            </a:r>
            <a:endParaRPr lang="en-US" dirty="0"/>
          </a:p>
        </p:txBody>
      </p:sp>
      <p:pic>
        <p:nvPicPr>
          <p:cNvPr id="4" name="Picture 3">
            <a:extLst>
              <a:ext uri="{FF2B5EF4-FFF2-40B4-BE49-F238E27FC236}">
                <a16:creationId xmlns:a16="http://schemas.microsoft.com/office/drawing/2014/main" id="{1EE5F160-ABCD-423C-A949-0C3DA0724EDE}"/>
              </a:ext>
            </a:extLst>
          </p:cNvPr>
          <p:cNvPicPr/>
          <p:nvPr/>
        </p:nvPicPr>
        <p:blipFill rotWithShape="1">
          <a:blip r:embed="rId2" cstate="print">
            <a:extLst>
              <a:ext uri="{28A0092B-C50C-407E-A947-70E740481C1C}">
                <a14:useLocalDpi xmlns:a14="http://schemas.microsoft.com/office/drawing/2010/main" val="0"/>
              </a:ext>
            </a:extLst>
          </a:blip>
          <a:srcRect l="-833" t="-964" r="-857" b="-1619"/>
          <a:stretch/>
        </p:blipFill>
        <p:spPr bwMode="auto">
          <a:xfrm>
            <a:off x="540000" y="1533842"/>
            <a:ext cx="8146800" cy="4703158"/>
          </a:xfrm>
          <a:prstGeom prst="rect">
            <a:avLst/>
          </a:prstGeom>
          <a:ln w="9525" cap="flat" cmpd="sng" algn="ctr">
            <a:solidFill>
              <a:srgbClr val="9BBB59">
                <a:lumMod val="50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440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2E6210-F288-4A09-AC23-8E31F41EDC37}"/>
              </a:ext>
            </a:extLst>
          </p:cNvPr>
          <p:cNvSpPr>
            <a:spLocks noGrp="1"/>
          </p:cNvSpPr>
          <p:nvPr>
            <p:ph type="title"/>
          </p:nvPr>
        </p:nvSpPr>
        <p:spPr/>
        <p:txBody>
          <a:bodyPr/>
          <a:lstStyle/>
          <a:p>
            <a:r>
              <a:rPr lang="en-US" b="1" dirty="0"/>
              <a:t>1. Die Rechtsordnung der Europäischen Union</a:t>
            </a:r>
            <a:endParaRPr lang="es-ES" dirty="0"/>
          </a:p>
        </p:txBody>
      </p:sp>
      <p:sp>
        <p:nvSpPr>
          <p:cNvPr id="16" name="Rectángulo 9">
            <a:extLst>
              <a:ext uri="{FF2B5EF4-FFF2-40B4-BE49-F238E27FC236}">
                <a16:creationId xmlns:a16="http://schemas.microsoft.com/office/drawing/2014/main" id="{32D1C934-BBF9-4788-82E2-A6255181295F}"/>
              </a:ext>
            </a:extLst>
          </p:cNvPr>
          <p:cNvSpPr/>
          <p:nvPr/>
        </p:nvSpPr>
        <p:spPr>
          <a:xfrm>
            <a:off x="396000" y="1557000"/>
            <a:ext cx="8244102" cy="634020"/>
          </a:xfrm>
          <a:prstGeom prst="rect">
            <a:avLst/>
          </a:prstGeom>
        </p:spPr>
        <p:txBody>
          <a:bodyPr wrap="square">
            <a:spAutoFit/>
          </a:bodyPr>
          <a:lstStyle/>
          <a:p>
            <a:pPr marL="285750" indent="-285750" algn="just">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Gemeinsame Politiken sind die Grundelemente des Aufbaus der Europäischen Union.</a:t>
            </a:r>
          </a:p>
          <a:p>
            <a:pPr marL="285750" indent="-285750" algn="just">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Beispiel: EU-Politik in den Bereichen Energie, Klimawandel und Umwelt.</a:t>
            </a:r>
          </a:p>
        </p:txBody>
      </p:sp>
      <p:pic>
        <p:nvPicPr>
          <p:cNvPr id="17" name="Picture 16" descr="A screenshot of a cell phone&#10;&#10;Description generated with very high confidence">
            <a:extLst>
              <a:ext uri="{FF2B5EF4-FFF2-40B4-BE49-F238E27FC236}">
                <a16:creationId xmlns:a16="http://schemas.microsoft.com/office/drawing/2014/main" id="{77C17364-40AB-4EC3-9278-E10F5CABDEF3}"/>
              </a:ext>
            </a:extLst>
          </p:cNvPr>
          <p:cNvPicPr>
            <a:picLocks noChangeAspect="1"/>
          </p:cNvPicPr>
          <p:nvPr/>
        </p:nvPicPr>
        <p:blipFill rotWithShape="1">
          <a:blip r:embed="rId2">
            <a:extLst>
              <a:ext uri="{28A0092B-C50C-407E-A947-70E740481C1C}">
                <a14:useLocalDpi xmlns:a14="http://schemas.microsoft.com/office/drawing/2010/main" val="0"/>
              </a:ext>
            </a:extLst>
          </a:blip>
          <a:srcRect l="-1250" t="-2187" r="-1170" b="-723"/>
          <a:stretch/>
        </p:blipFill>
        <p:spPr>
          <a:xfrm>
            <a:off x="1476000" y="2191020"/>
            <a:ext cx="5904000" cy="4045980"/>
          </a:xfrm>
          <a:prstGeom prst="rect">
            <a:avLst/>
          </a:prstGeom>
          <a:ln>
            <a:noFill/>
          </a:ln>
        </p:spPr>
      </p:pic>
    </p:spTree>
    <p:extLst>
      <p:ext uri="{BB962C8B-B14F-4D97-AF65-F5344CB8AC3E}">
        <p14:creationId xmlns:p14="http://schemas.microsoft.com/office/powerpoint/2010/main" val="424140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Ende der Einheit</a:t>
            </a:r>
            <a:endParaRPr lang="el-GR" dirty="0"/>
          </a:p>
        </p:txBody>
      </p:sp>
      <p:sp>
        <p:nvSpPr>
          <p:cNvPr id="5" name="Subtitle 4"/>
          <p:cNvSpPr>
            <a:spLocks noGrp="1"/>
          </p:cNvSpPr>
          <p:nvPr>
            <p:ph type="subTitle" idx="1"/>
          </p:nvPr>
        </p:nvSpPr>
        <p:spPr/>
        <p:txBody>
          <a:bodyPr/>
          <a:lstStyle/>
          <a:p>
            <a:r>
              <a:rPr lang="en-US" dirty="0"/>
              <a:t>Einheit 1.1. Die Sonnenenergie</a:t>
            </a: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Die Rechtsordnung der Europäischen Union</a:t>
            </a:r>
            <a:endParaRPr lang="el-GR" b="1" dirty="0"/>
          </a:p>
        </p:txBody>
      </p:sp>
      <p:sp>
        <p:nvSpPr>
          <p:cNvPr id="10" name="Rectángulo 9">
            <a:extLst>
              <a:ext uri="{FF2B5EF4-FFF2-40B4-BE49-F238E27FC236}">
                <a16:creationId xmlns:a16="http://schemas.microsoft.com/office/drawing/2014/main" id="{AE0DD625-C3E3-4577-9866-47A93B213A68}"/>
              </a:ext>
            </a:extLst>
          </p:cNvPr>
          <p:cNvSpPr/>
          <p:nvPr/>
        </p:nvSpPr>
        <p:spPr>
          <a:xfrm>
            <a:off x="396000" y="1557000"/>
            <a:ext cx="8244102" cy="566309"/>
          </a:xfrm>
          <a:prstGeom prst="rect">
            <a:avLst/>
          </a:prstGeom>
        </p:spPr>
        <p:txBody>
          <a:bodyPr wrap="square">
            <a:spAutoFit/>
          </a:bodyPr>
          <a:lstStyle/>
          <a:p>
            <a:pPr marL="285750" indent="-285750" algn="just">
              <a:spcBef>
                <a:spcPct val="20000"/>
              </a:spcBef>
              <a:buFont typeface="Arial" panose="020B0604020202020204" pitchFamily="34" charset="0"/>
              <a:buChar char="•"/>
            </a:pPr>
            <a:r>
              <a:rPr lang="en-US" sz="1400" dirty="0">
                <a:solidFill>
                  <a:prstClr val="black"/>
                </a:solidFill>
                <a:latin typeface="Arial" pitchFamily="34" charset="0"/>
                <a:cs typeface="Arial" pitchFamily="34" charset="0"/>
              </a:rPr>
              <a:t>Gemeinsame Politiken basieren auf gemeinsamen Rechtsvorschriften.</a:t>
            </a:r>
          </a:p>
          <a:p>
            <a:pPr marL="285750" indent="-285750" algn="just">
              <a:spcBef>
                <a:spcPct val="20000"/>
              </a:spcBef>
              <a:buFont typeface="Arial" panose="020B0604020202020204" pitchFamily="34" charset="0"/>
              <a:buChar char="•"/>
            </a:pPr>
            <a:r>
              <a:rPr lang="en-US" sz="1400" dirty="0">
                <a:solidFill>
                  <a:prstClr val="black"/>
                </a:solidFill>
                <a:latin typeface="Arial" pitchFamily="34" charset="0"/>
                <a:cs typeface="Arial" pitchFamily="34" charset="0"/>
              </a:rPr>
              <a:t>Der Gesetzgebungsprozess der EU verwendet fünf Arten von Rechtsinstrumenten.</a:t>
            </a:r>
          </a:p>
        </p:txBody>
      </p:sp>
      <p:pic>
        <p:nvPicPr>
          <p:cNvPr id="5" name="Picture 4" descr="A screenshot of a cell phone&#10;&#10;Description generated with very high confidence">
            <a:extLst>
              <a:ext uri="{FF2B5EF4-FFF2-40B4-BE49-F238E27FC236}">
                <a16:creationId xmlns:a16="http://schemas.microsoft.com/office/drawing/2014/main" id="{56020DEA-0CDE-42AA-B20E-6A2F14FE8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35" y="2349000"/>
            <a:ext cx="4966965" cy="3816000"/>
          </a:xfrm>
          <a:prstGeom prst="rect">
            <a:avLst/>
          </a:prstGeom>
          <a:ln w="9525" cap="flat" cmpd="sng" algn="ctr">
            <a:solidFill>
              <a:srgbClr val="9BBB59">
                <a:lumMod val="50000"/>
              </a:srgbClr>
            </a:solidFill>
            <a:prstDash val="solid"/>
            <a:round/>
            <a:headEnd type="none" w="med" len="med"/>
            <a:tailEnd type="none" w="med" len="med"/>
          </a:ln>
        </p:spPr>
      </p:pic>
      <p:pic>
        <p:nvPicPr>
          <p:cNvPr id="4" name="Picture 3">
            <a:extLst>
              <a:ext uri="{FF2B5EF4-FFF2-40B4-BE49-F238E27FC236}">
                <a16:creationId xmlns:a16="http://schemas.microsoft.com/office/drawing/2014/main" id="{01E951F1-951E-41F5-A6E7-9E175252DD94}"/>
              </a:ext>
            </a:extLst>
          </p:cNvPr>
          <p:cNvPicPr>
            <a:picLocks noChangeAspect="1"/>
          </p:cNvPicPr>
          <p:nvPr/>
        </p:nvPicPr>
        <p:blipFill>
          <a:blip r:embed="rId4"/>
          <a:stretch>
            <a:fillRect/>
          </a:stretch>
        </p:blipFill>
        <p:spPr>
          <a:xfrm>
            <a:off x="5796000" y="2166505"/>
            <a:ext cx="2808000" cy="3926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681AA8-C2BF-45C3-90C7-755C9DE32D30}"/>
              </a:ext>
            </a:extLst>
          </p:cNvPr>
          <p:cNvSpPr>
            <a:spLocks noGrp="1"/>
          </p:cNvSpPr>
          <p:nvPr>
            <p:ph type="title"/>
          </p:nvPr>
        </p:nvSpPr>
        <p:spPr/>
        <p:txBody>
          <a:bodyPr/>
          <a:lstStyle/>
          <a:p>
            <a:r>
              <a:rPr lang="en-US" b="1" dirty="0"/>
              <a:t>2. Der allgemeine Rahmen der europäischen Energie- und Klimapolitik</a:t>
            </a:r>
            <a:endParaRPr lang="es-ES" dirty="0"/>
          </a:p>
        </p:txBody>
      </p:sp>
      <p:sp>
        <p:nvSpPr>
          <p:cNvPr id="6" name="Rectángulo 9">
            <a:extLst>
              <a:ext uri="{FF2B5EF4-FFF2-40B4-BE49-F238E27FC236}">
                <a16:creationId xmlns:a16="http://schemas.microsoft.com/office/drawing/2014/main" id="{9F4B9B21-9CD6-43F1-8666-1B109B3382D7}"/>
              </a:ext>
            </a:extLst>
          </p:cNvPr>
          <p:cNvSpPr/>
          <p:nvPr/>
        </p:nvSpPr>
        <p:spPr>
          <a:xfrm>
            <a:off x="396000" y="1557000"/>
            <a:ext cx="8244102" cy="929485"/>
          </a:xfrm>
          <a:prstGeom prst="rect">
            <a:avLst/>
          </a:prstGeom>
        </p:spPr>
        <p:txBody>
          <a:bodyPr wrap="square">
            <a:spAutoFit/>
          </a:bodyPr>
          <a:lstStyle/>
          <a:p>
            <a:pPr marL="285750" indent="-285750" algn="just">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Langfristige Strategie: "Klimaneutrale europäische Wirtschaft" bis 2050</a:t>
            </a:r>
          </a:p>
          <a:p>
            <a:pPr marL="742950" lvl="1" indent="-285750" algn="just">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Sie stützt sich auf die gemeinsame Energiepolitik der EU.</a:t>
            </a:r>
          </a:p>
          <a:p>
            <a:pPr marL="742950" lvl="1" indent="-285750" algn="just">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Das "Dreieck" der gemeinsamen Ziele der EU-Energiepolitik (Greenbook, 2006):</a:t>
            </a:r>
          </a:p>
        </p:txBody>
      </p:sp>
      <p:pic>
        <p:nvPicPr>
          <p:cNvPr id="8" name="Picture 7" descr="A screenshot of a cell phone&#10;&#10;Description generated with very high confidence">
            <a:extLst>
              <a:ext uri="{FF2B5EF4-FFF2-40B4-BE49-F238E27FC236}">
                <a16:creationId xmlns:a16="http://schemas.microsoft.com/office/drawing/2014/main" id="{A27DB122-239C-4304-90C3-1512E60FC2D8}"/>
              </a:ext>
            </a:extLst>
          </p:cNvPr>
          <p:cNvPicPr/>
          <p:nvPr/>
        </p:nvPicPr>
        <p:blipFill>
          <a:blip r:embed="rId2">
            <a:extLst>
              <a:ext uri="{28A0092B-C50C-407E-A947-70E740481C1C}">
                <a14:useLocalDpi xmlns:a14="http://schemas.microsoft.com/office/drawing/2010/main" val="0"/>
              </a:ext>
            </a:extLst>
          </a:blip>
          <a:stretch>
            <a:fillRect/>
          </a:stretch>
        </p:blipFill>
        <p:spPr>
          <a:xfrm>
            <a:off x="1188000" y="2637000"/>
            <a:ext cx="6264000" cy="3456000"/>
          </a:xfrm>
          <a:prstGeom prst="rect">
            <a:avLst/>
          </a:prstGeom>
          <a:ln>
            <a:solidFill>
              <a:schemeClr val="accent3">
                <a:lumMod val="50000"/>
              </a:schemeClr>
            </a:solidFill>
          </a:ln>
        </p:spPr>
      </p:pic>
    </p:spTree>
    <p:extLst>
      <p:ext uri="{BB962C8B-B14F-4D97-AF65-F5344CB8AC3E}">
        <p14:creationId xmlns:p14="http://schemas.microsoft.com/office/powerpoint/2010/main" val="98287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B6C99-EE17-4CF1-9840-47C913A9E210}"/>
              </a:ext>
            </a:extLst>
          </p:cNvPr>
          <p:cNvSpPr>
            <a:spLocks noGrp="1"/>
          </p:cNvSpPr>
          <p:nvPr>
            <p:ph type="title"/>
          </p:nvPr>
        </p:nvSpPr>
        <p:spPr/>
        <p:txBody>
          <a:bodyPr/>
          <a:lstStyle/>
          <a:p>
            <a:r>
              <a:rPr lang="en-US" b="1" dirty="0"/>
              <a:t>2. Der allgemeine Rahmen der europäischen Energie- und Klimapolitik</a:t>
            </a:r>
            <a:endParaRPr lang="es-ES" dirty="0"/>
          </a:p>
        </p:txBody>
      </p:sp>
      <p:sp>
        <p:nvSpPr>
          <p:cNvPr id="13" name="Rectángulo 9">
            <a:extLst>
              <a:ext uri="{FF2B5EF4-FFF2-40B4-BE49-F238E27FC236}">
                <a16:creationId xmlns:a16="http://schemas.microsoft.com/office/drawing/2014/main" id="{25A89399-1A84-4AA8-B5B1-A8DD6AFCE952}"/>
              </a:ext>
            </a:extLst>
          </p:cNvPr>
          <p:cNvSpPr/>
          <p:nvPr/>
        </p:nvSpPr>
        <p:spPr>
          <a:xfrm>
            <a:off x="396000" y="1557000"/>
            <a:ext cx="8244102" cy="880241"/>
          </a:xfrm>
          <a:prstGeom prst="rect">
            <a:avLst/>
          </a:prstGeom>
        </p:spPr>
        <p:txBody>
          <a:bodyPr wrap="square">
            <a:spAutoFit/>
          </a:bodyPr>
          <a:lstStyle/>
          <a:p>
            <a:pPr marL="285750" indent="-285750" algn="just">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Energiestrategien und -ziele für 2020, 2030, 2050.</a:t>
            </a:r>
          </a:p>
          <a:p>
            <a:pPr marL="742950" lvl="1" indent="-285750">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Strategische Bedeutung der nachhaltigen Entwicklung durch </a:t>
            </a:r>
            <a:r>
              <a:rPr lang="en-US" sz="1600" b="1" dirty="0">
                <a:solidFill>
                  <a:prstClr val="black"/>
                </a:solidFill>
                <a:latin typeface="Arial" pitchFamily="34" charset="0"/>
                <a:cs typeface="Arial" pitchFamily="34" charset="0"/>
              </a:rPr>
              <a:t>EE und EE </a:t>
            </a:r>
            <a:r>
              <a:rPr lang="en-US" sz="1600" dirty="0">
                <a:solidFill>
                  <a:prstClr val="black"/>
                </a:solidFill>
                <a:latin typeface="Arial" pitchFamily="34" charset="0"/>
                <a:cs typeface="Arial" pitchFamily="34" charset="0"/>
              </a:rPr>
              <a:t>in allen Sektoren.</a:t>
            </a:r>
          </a:p>
        </p:txBody>
      </p:sp>
      <p:sp>
        <p:nvSpPr>
          <p:cNvPr id="15" name="Rectangle 14">
            <a:extLst>
              <a:ext uri="{FF2B5EF4-FFF2-40B4-BE49-F238E27FC236}">
                <a16:creationId xmlns:a16="http://schemas.microsoft.com/office/drawing/2014/main" id="{A22DB41F-0D84-487E-81C9-D615AEB0F75D}"/>
              </a:ext>
            </a:extLst>
          </p:cNvPr>
          <p:cNvSpPr/>
          <p:nvPr/>
        </p:nvSpPr>
        <p:spPr>
          <a:xfrm>
            <a:off x="298046" y="2691193"/>
            <a:ext cx="1512000" cy="830997"/>
          </a:xfrm>
          <a:prstGeom prst="rect">
            <a:avLst/>
          </a:prstGeom>
        </p:spPr>
        <p:txBody>
          <a:bodyPr wrap="square">
            <a:spAutoFit/>
          </a:bodyPr>
          <a:lstStyle/>
          <a:p>
            <a:r>
              <a:rPr lang="en-US" sz="1600" dirty="0">
                <a:solidFill>
                  <a:prstClr val="black"/>
                </a:solidFill>
                <a:latin typeface="Arial" pitchFamily="34" charset="0"/>
                <a:cs typeface="Arial" pitchFamily="34" charset="0"/>
              </a:rPr>
              <a:t>2020 Energie </a:t>
            </a:r>
          </a:p>
          <a:p>
            <a:r>
              <a:rPr lang="en-US" sz="1600" dirty="0">
                <a:solidFill>
                  <a:prstClr val="black"/>
                </a:solidFill>
                <a:latin typeface="Arial" pitchFamily="34" charset="0"/>
                <a:cs typeface="Arial" pitchFamily="34" charset="0"/>
              </a:rPr>
              <a:t>und Klima </a:t>
            </a:r>
          </a:p>
          <a:p>
            <a:r>
              <a:rPr lang="en-US" sz="1600" dirty="0">
                <a:solidFill>
                  <a:prstClr val="black"/>
                </a:solidFill>
                <a:latin typeface="Arial" pitchFamily="34" charset="0"/>
                <a:cs typeface="Arial" pitchFamily="34" charset="0"/>
              </a:rPr>
              <a:t>Paket</a:t>
            </a:r>
            <a:endParaRPr lang="en-US" dirty="0"/>
          </a:p>
        </p:txBody>
      </p:sp>
      <p:sp>
        <p:nvSpPr>
          <p:cNvPr id="16" name="Rectangle 15">
            <a:extLst>
              <a:ext uri="{FF2B5EF4-FFF2-40B4-BE49-F238E27FC236}">
                <a16:creationId xmlns:a16="http://schemas.microsoft.com/office/drawing/2014/main" id="{52506A6C-1626-461C-94B8-B5FBB0CD4098}"/>
              </a:ext>
            </a:extLst>
          </p:cNvPr>
          <p:cNvSpPr/>
          <p:nvPr/>
        </p:nvSpPr>
        <p:spPr>
          <a:xfrm>
            <a:off x="298046" y="3719426"/>
            <a:ext cx="1753954" cy="1077218"/>
          </a:xfrm>
          <a:prstGeom prst="rect">
            <a:avLst/>
          </a:prstGeom>
        </p:spPr>
        <p:txBody>
          <a:bodyPr wrap="square">
            <a:spAutoFit/>
          </a:bodyPr>
          <a:lstStyle/>
          <a:p>
            <a:r>
              <a:rPr lang="en-US" sz="1600" dirty="0">
                <a:solidFill>
                  <a:prstClr val="black"/>
                </a:solidFill>
                <a:latin typeface="Arial" pitchFamily="34" charset="0"/>
                <a:cs typeface="Arial" pitchFamily="34" charset="0"/>
              </a:rPr>
              <a:t>Energie und Klima </a:t>
            </a:r>
          </a:p>
          <a:p>
            <a:r>
              <a:rPr lang="en-US" sz="1600" dirty="0">
                <a:solidFill>
                  <a:prstClr val="black"/>
                </a:solidFill>
                <a:latin typeface="Arial" pitchFamily="34" charset="0"/>
                <a:cs typeface="Arial" pitchFamily="34" charset="0"/>
              </a:rPr>
              <a:t>Paket </a:t>
            </a:r>
            <a:r>
              <a:rPr lang="en-US" sz="1600" dirty="0" err="1">
                <a:solidFill>
                  <a:prstClr val="black"/>
                </a:solidFill>
                <a:latin typeface="Arial" pitchFamily="34" charset="0"/>
                <a:cs typeface="Arial" pitchFamily="34" charset="0"/>
              </a:rPr>
              <a:t>nach</a:t>
            </a:r>
            <a:r>
              <a:rPr lang="en-US" sz="1600" dirty="0">
                <a:solidFill>
                  <a:prstClr val="black"/>
                </a:solidFill>
                <a:latin typeface="Arial" pitchFamily="34" charset="0"/>
                <a:cs typeface="Arial" pitchFamily="34" charset="0"/>
              </a:rPr>
              <a:t> </a:t>
            </a:r>
          </a:p>
          <a:p>
            <a:r>
              <a:rPr lang="en-US" sz="1600" dirty="0">
                <a:solidFill>
                  <a:prstClr val="black"/>
                </a:solidFill>
                <a:latin typeface="Arial" pitchFamily="34" charset="0"/>
                <a:cs typeface="Arial" pitchFamily="34" charset="0"/>
              </a:rPr>
              <a:t>2020</a:t>
            </a:r>
            <a:endParaRPr lang="en-US" dirty="0"/>
          </a:p>
        </p:txBody>
      </p:sp>
      <p:sp>
        <p:nvSpPr>
          <p:cNvPr id="17" name="Rectangle 16">
            <a:extLst>
              <a:ext uri="{FF2B5EF4-FFF2-40B4-BE49-F238E27FC236}">
                <a16:creationId xmlns:a16="http://schemas.microsoft.com/office/drawing/2014/main" id="{5C7F011F-8B91-4101-A237-BCB0D87FADA3}"/>
              </a:ext>
            </a:extLst>
          </p:cNvPr>
          <p:cNvSpPr/>
          <p:nvPr/>
        </p:nvSpPr>
        <p:spPr>
          <a:xfrm>
            <a:off x="298046" y="4923193"/>
            <a:ext cx="1753954" cy="830997"/>
          </a:xfrm>
          <a:prstGeom prst="rect">
            <a:avLst/>
          </a:prstGeom>
        </p:spPr>
        <p:txBody>
          <a:bodyPr wrap="square">
            <a:spAutoFit/>
          </a:bodyPr>
          <a:lstStyle/>
          <a:p>
            <a:r>
              <a:rPr lang="en-US" sz="1600" dirty="0">
                <a:solidFill>
                  <a:prstClr val="black"/>
                </a:solidFill>
                <a:latin typeface="Arial" pitchFamily="34" charset="0"/>
                <a:cs typeface="Arial" pitchFamily="34" charset="0"/>
              </a:rPr>
              <a:t>Energiefahrplan 2050 (langfristige Vision)</a:t>
            </a:r>
            <a:endParaRPr lang="en-US" dirty="0"/>
          </a:p>
        </p:txBody>
      </p:sp>
      <p:grpSp>
        <p:nvGrpSpPr>
          <p:cNvPr id="5" name="Group 4">
            <a:extLst>
              <a:ext uri="{FF2B5EF4-FFF2-40B4-BE49-F238E27FC236}">
                <a16:creationId xmlns:a16="http://schemas.microsoft.com/office/drawing/2014/main" id="{2C56AC37-1AA3-46F7-9078-8072423E6E7C}"/>
              </a:ext>
            </a:extLst>
          </p:cNvPr>
          <p:cNvGrpSpPr/>
          <p:nvPr/>
        </p:nvGrpSpPr>
        <p:grpSpPr>
          <a:xfrm>
            <a:off x="1836000" y="2493000"/>
            <a:ext cx="6850800" cy="3456980"/>
            <a:chOff x="1836000" y="2327810"/>
            <a:chExt cx="6850800" cy="3456980"/>
          </a:xfrm>
        </p:grpSpPr>
        <p:grpSp>
          <p:nvGrpSpPr>
            <p:cNvPr id="19" name="Group 18">
              <a:extLst>
                <a:ext uri="{FF2B5EF4-FFF2-40B4-BE49-F238E27FC236}">
                  <a16:creationId xmlns:a16="http://schemas.microsoft.com/office/drawing/2014/main" id="{2FE187B5-029B-4C6B-BA5A-0FACF5587D1E}"/>
                </a:ext>
              </a:extLst>
            </p:cNvPr>
            <p:cNvGrpSpPr/>
            <p:nvPr/>
          </p:nvGrpSpPr>
          <p:grpSpPr>
            <a:xfrm>
              <a:off x="1836000" y="2327810"/>
              <a:ext cx="6850800" cy="3456980"/>
              <a:chOff x="1836000" y="2327810"/>
              <a:chExt cx="6850800" cy="3456980"/>
            </a:xfrm>
          </p:grpSpPr>
          <p:sp>
            <p:nvSpPr>
              <p:cNvPr id="18" name="Arrow: Left 17">
                <a:extLst>
                  <a:ext uri="{FF2B5EF4-FFF2-40B4-BE49-F238E27FC236}">
                    <a16:creationId xmlns:a16="http://schemas.microsoft.com/office/drawing/2014/main" id="{BD822654-47FA-46D6-993F-209B17BD0865}"/>
                  </a:ext>
                </a:extLst>
              </p:cNvPr>
              <p:cNvSpPr/>
              <p:nvPr/>
            </p:nvSpPr>
            <p:spPr>
              <a:xfrm>
                <a:off x="1836000" y="2713705"/>
                <a:ext cx="576000" cy="2685190"/>
              </a:xfrm>
              <a:prstGeom prst="leftArrow">
                <a:avLst>
                  <a:gd name="adj1" fmla="val 70574"/>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4" name="Picture 13" descr="A screenshot of a cell phone&#10;&#10;Description generated with high confidence">
                <a:extLst>
                  <a:ext uri="{FF2B5EF4-FFF2-40B4-BE49-F238E27FC236}">
                    <a16:creationId xmlns:a16="http://schemas.microsoft.com/office/drawing/2014/main" id="{92B5AFB9-C487-4F1B-BBE3-C266E970B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000" y="2327810"/>
                <a:ext cx="6274800" cy="3456980"/>
              </a:xfrm>
              <a:prstGeom prst="rect">
                <a:avLst/>
              </a:prstGeom>
              <a:ln>
                <a:solidFill>
                  <a:schemeClr val="accent3">
                    <a:lumMod val="50000"/>
                  </a:schemeClr>
                </a:solidFill>
              </a:ln>
            </p:spPr>
          </p:pic>
        </p:grpSp>
        <p:sp>
          <p:nvSpPr>
            <p:cNvPr id="4" name="Rectangle 3">
              <a:extLst>
                <a:ext uri="{FF2B5EF4-FFF2-40B4-BE49-F238E27FC236}">
                  <a16:creationId xmlns:a16="http://schemas.microsoft.com/office/drawing/2014/main" id="{A0A693A9-3EC9-4B70-96B8-765D5BC78C27}"/>
                </a:ext>
              </a:extLst>
            </p:cNvPr>
            <p:cNvSpPr/>
            <p:nvPr/>
          </p:nvSpPr>
          <p:spPr>
            <a:xfrm rot="16200000">
              <a:off x="1478316" y="3807382"/>
              <a:ext cx="1368000" cy="523220"/>
            </a:xfrm>
            <a:prstGeom prst="rect">
              <a:avLst/>
            </a:prstGeom>
          </p:spPr>
          <p:txBody>
            <a:bodyPr wrap="square">
              <a:spAutoFit/>
            </a:bodyPr>
            <a:lstStyle/>
            <a:p>
              <a:pPr algn="ctr"/>
              <a:r>
                <a:rPr lang="en-US" sz="1400" b="1" dirty="0">
                  <a:solidFill>
                    <a:schemeClr val="bg1"/>
                  </a:solidFill>
                  <a:latin typeface="Arial" pitchFamily="34" charset="0"/>
                  <a:cs typeface="Arial" pitchFamily="34" charset="0"/>
                </a:rPr>
                <a:t>Legislativpakete</a:t>
              </a:r>
              <a:endParaRPr lang="en-US" sz="1400" b="1" dirty="0">
                <a:solidFill>
                  <a:schemeClr val="bg1"/>
                </a:solidFill>
              </a:endParaRPr>
            </a:p>
          </p:txBody>
        </p:sp>
      </p:grpSp>
    </p:spTree>
    <p:extLst>
      <p:ext uri="{BB962C8B-B14F-4D97-AF65-F5344CB8AC3E}">
        <p14:creationId xmlns:p14="http://schemas.microsoft.com/office/powerpoint/2010/main" val="336761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35B0EC4-B15A-450B-B770-2C774CFECCDA}"/>
              </a:ext>
            </a:extLst>
          </p:cNvPr>
          <p:cNvPicPr>
            <a:picLocks noChangeAspect="1"/>
          </p:cNvPicPr>
          <p:nvPr/>
        </p:nvPicPr>
        <p:blipFill>
          <a:blip r:embed="rId3">
            <a:duotone>
              <a:schemeClr val="bg2">
                <a:shade val="45000"/>
                <a:satMod val="135000"/>
              </a:schemeClr>
              <a:prstClr val="white"/>
            </a:duotone>
          </a:blip>
          <a:stretch>
            <a:fillRect/>
          </a:stretch>
        </p:blipFill>
        <p:spPr>
          <a:xfrm rot="20012395">
            <a:off x="297714" y="2329638"/>
            <a:ext cx="8607132" cy="3163703"/>
          </a:xfrm>
          <a:prstGeom prst="ellipse">
            <a:avLst/>
          </a:prstGeom>
          <a:ln>
            <a:noFill/>
          </a:ln>
          <a:effectLst>
            <a:softEdge rad="112500"/>
          </a:effectLst>
        </p:spPr>
      </p:pic>
      <p:sp>
        <p:nvSpPr>
          <p:cNvPr id="11" name="Rectangle: Rounded Corners 10">
            <a:extLst>
              <a:ext uri="{FF2B5EF4-FFF2-40B4-BE49-F238E27FC236}">
                <a16:creationId xmlns:a16="http://schemas.microsoft.com/office/drawing/2014/main" id="{5E8139C0-F405-4DB2-B2F8-FF66BD1B1863}"/>
              </a:ext>
            </a:extLst>
          </p:cNvPr>
          <p:cNvSpPr/>
          <p:nvPr/>
        </p:nvSpPr>
        <p:spPr>
          <a:xfrm>
            <a:off x="5843625" y="2133000"/>
            <a:ext cx="3192375" cy="3980761"/>
          </a:xfrm>
          <a:prstGeom prst="roundRect">
            <a:avLst>
              <a:gd name="adj" fmla="val 3894"/>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C0820CB-C52A-415C-B2DF-B21F4314DAFF}"/>
              </a:ext>
            </a:extLst>
          </p:cNvPr>
          <p:cNvSpPr/>
          <p:nvPr/>
        </p:nvSpPr>
        <p:spPr>
          <a:xfrm>
            <a:off x="396000" y="2402339"/>
            <a:ext cx="4896001" cy="3525088"/>
          </a:xfrm>
          <a:prstGeom prst="roundRect">
            <a:avLst>
              <a:gd name="adj" fmla="val 3894"/>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2. Der allgemeine Rahmen der europäischen Energie- und Klimapolitik</a:t>
            </a:r>
            <a:endParaRPr lang="el-GR" b="1" dirty="0"/>
          </a:p>
        </p:txBody>
      </p:sp>
      <p:sp>
        <p:nvSpPr>
          <p:cNvPr id="15" name="Rectángulo 14">
            <a:extLst>
              <a:ext uri="{FF2B5EF4-FFF2-40B4-BE49-F238E27FC236}">
                <a16:creationId xmlns:a16="http://schemas.microsoft.com/office/drawing/2014/main" id="{8B3BC297-81D4-4014-9C44-EB57B2C6B97B}"/>
              </a:ext>
            </a:extLst>
          </p:cNvPr>
          <p:cNvSpPr/>
          <p:nvPr/>
        </p:nvSpPr>
        <p:spPr>
          <a:xfrm>
            <a:off x="396001" y="1895554"/>
            <a:ext cx="4896000" cy="3754874"/>
          </a:xfrm>
          <a:prstGeom prst="rect">
            <a:avLst/>
          </a:prstGeom>
        </p:spPr>
        <p:txBody>
          <a:bodyPr wrap="square">
            <a:spAutoFit/>
          </a:bodyPr>
          <a:lstStyle/>
          <a:p>
            <a:pPr marL="285750" lvl="0" indent="-285750">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Sie legte fünf strategische Prioritäten fest (2009-2010):</a:t>
            </a:r>
          </a:p>
          <a:p>
            <a:pPr lvl="0"/>
            <a:endParaRPr lang="en-US" sz="1400" dirty="0">
              <a:solidFill>
                <a:prstClr val="black"/>
              </a:solidFill>
              <a:latin typeface="Arial" panose="020B0604020202020204" pitchFamily="34" charset="0"/>
              <a:cs typeface="Arial" pitchFamily="34" charset="0"/>
            </a:endParaRPr>
          </a:p>
          <a:p>
            <a:pPr lvl="0"/>
            <a:endParaRPr lang="en-US" sz="1400" dirty="0">
              <a:solidFill>
                <a:prstClr val="black"/>
              </a:solidFill>
              <a:latin typeface="Arial" panose="020B0604020202020204" pitchFamily="34" charset="0"/>
              <a:cs typeface="Arial" pitchFamily="34" charset="0"/>
            </a:endParaRPr>
          </a:p>
          <a:p>
            <a:pPr marL="361950" indent="-361950">
              <a:buFont typeface="+mj-lt"/>
              <a:buAutoNum type="arabicPeriod"/>
            </a:pPr>
            <a:r>
              <a:rPr lang="en-US" sz="1400" b="1" dirty="0">
                <a:latin typeface="Arial" panose="020B0604020202020204" pitchFamily="34" charset="0"/>
                <a:cs typeface="Arial" panose="020B0604020202020204" pitchFamily="34" charset="0"/>
              </a:rPr>
              <a:t>Europa energieeffizienter zu machen, indem </a:t>
            </a:r>
            <a:r>
              <a:rPr lang="en-US" sz="1400" dirty="0">
                <a:latin typeface="Arial" panose="020B0604020202020204" pitchFamily="34" charset="0"/>
                <a:cs typeface="Arial" panose="020B0604020202020204" pitchFamily="34" charset="0"/>
              </a:rPr>
              <a:t>Investitionen in </a:t>
            </a:r>
            <a:r>
              <a:rPr lang="en-US" sz="1400" b="1" dirty="0">
                <a:latin typeface="Arial" panose="020B0604020202020204" pitchFamily="34" charset="0"/>
                <a:cs typeface="Arial" panose="020B0604020202020204" pitchFamily="34" charset="0"/>
              </a:rPr>
              <a:t>effiziente Gebäude</a:t>
            </a:r>
            <a:r>
              <a:rPr lang="en-US" sz="1400" dirty="0">
                <a:latin typeface="Arial" panose="020B0604020202020204" pitchFamily="34" charset="0"/>
                <a:cs typeface="Arial" panose="020B0604020202020204" pitchFamily="34" charset="0"/>
              </a:rPr>
              <a:t>, Produkte und Verkehrsmittel </a:t>
            </a:r>
            <a:r>
              <a:rPr lang="en-US" sz="1400" b="1" dirty="0">
                <a:latin typeface="Arial" panose="020B0604020202020204" pitchFamily="34" charset="0"/>
                <a:cs typeface="Arial" panose="020B0604020202020204" pitchFamily="34" charset="0"/>
              </a:rPr>
              <a:t>beschleunigt werden, </a:t>
            </a:r>
            <a:endParaRPr lang="es-ES" sz="1400" dirty="0">
              <a:latin typeface="Arial" panose="020B0604020202020204" pitchFamily="34" charset="0"/>
              <a:cs typeface="Arial" panose="020B0604020202020204" pitchFamily="34" charset="0"/>
            </a:endParaRPr>
          </a:p>
          <a:p>
            <a:pPr marL="361950" indent="-361950">
              <a:buFont typeface="+mj-lt"/>
              <a:buAutoNum type="arabicPeriod"/>
            </a:pPr>
            <a:r>
              <a:rPr lang="en-US" sz="1400" b="1" dirty="0">
                <a:latin typeface="Arial" panose="020B0604020202020204" pitchFamily="34" charset="0"/>
                <a:cs typeface="Arial" panose="020B0604020202020204" pitchFamily="34" charset="0"/>
              </a:rPr>
              <a:t>Aufbau eines gesamteuropäischen Energiemarktes </a:t>
            </a:r>
            <a:r>
              <a:rPr lang="en-US" sz="1400" dirty="0">
                <a:latin typeface="Arial" panose="020B0604020202020204" pitchFamily="34" charset="0"/>
                <a:cs typeface="Arial" panose="020B0604020202020204" pitchFamily="34" charset="0"/>
              </a:rPr>
              <a:t>durch den Aufbau der notwendigen Infrastruktur,</a:t>
            </a:r>
          </a:p>
          <a:p>
            <a:pPr marL="361950" indent="-361950">
              <a:buFont typeface="+mj-lt"/>
              <a:buAutoNum type="arabicPeriod"/>
            </a:pPr>
            <a:r>
              <a:rPr lang="en-US" sz="1400" b="1" dirty="0">
                <a:latin typeface="Arial" panose="020B0604020202020204" pitchFamily="34" charset="0"/>
                <a:cs typeface="Arial" panose="020B0604020202020204" pitchFamily="34" charset="0"/>
              </a:rPr>
              <a:t>Schutz der Verbraucherrechte </a:t>
            </a:r>
            <a:r>
              <a:rPr lang="en-US" sz="1400" dirty="0">
                <a:latin typeface="Arial" panose="020B0604020202020204" pitchFamily="34" charset="0"/>
                <a:cs typeface="Arial" panose="020B0604020202020204" pitchFamily="34" charset="0"/>
              </a:rPr>
              <a:t>und Erreichung hoher Sicherheitsstandards im Energiesektor, </a:t>
            </a:r>
          </a:p>
          <a:p>
            <a:pPr marL="361950" indent="-361950">
              <a:buFont typeface="+mj-lt"/>
              <a:buAutoNum type="arabicPeriod"/>
            </a:pPr>
            <a:r>
              <a:rPr lang="en-US" sz="1400" b="1" dirty="0">
                <a:latin typeface="Arial" panose="020B0604020202020204" pitchFamily="34" charset="0"/>
                <a:cs typeface="Arial" panose="020B0604020202020204" pitchFamily="34" charset="0"/>
              </a:rPr>
              <a:t>Umsetzung des "Strategieplans für Energietechnologie"</a:t>
            </a:r>
            <a:r>
              <a:rPr lang="en-US" sz="1400" dirty="0">
                <a:latin typeface="Arial" panose="020B0604020202020204" pitchFamily="34" charset="0"/>
                <a:cs typeface="Arial" panose="020B0604020202020204" pitchFamily="34" charset="0"/>
              </a:rPr>
              <a:t>, um die Entwicklung und Einführung kohlenstoffarmer Technologien zu beschleunigen,</a:t>
            </a:r>
          </a:p>
          <a:p>
            <a:pPr marL="361950" indent="-361950">
              <a:buFont typeface="+mj-lt"/>
              <a:buAutoNum type="arabicPeriod"/>
            </a:pPr>
            <a:r>
              <a:rPr lang="en-US" sz="1400" b="1" dirty="0">
                <a:latin typeface="Arial" panose="020B0604020202020204" pitchFamily="34" charset="0"/>
                <a:cs typeface="Arial" panose="020B0604020202020204" pitchFamily="34" charset="0"/>
              </a:rPr>
              <a:t>Gute Beziehungen zu den externen Energielieferanten der EU </a:t>
            </a:r>
            <a:r>
              <a:rPr lang="en-US" sz="1400" dirty="0">
                <a:latin typeface="Arial" panose="020B0604020202020204" pitchFamily="34" charset="0"/>
                <a:cs typeface="Arial" panose="020B0604020202020204" pitchFamily="34" charset="0"/>
              </a:rPr>
              <a:t>und den Energietransitländern </a:t>
            </a:r>
            <a:r>
              <a:rPr lang="en-US" sz="1400" b="1" dirty="0">
                <a:latin typeface="Arial" panose="020B0604020202020204" pitchFamily="34" charset="0"/>
                <a:cs typeface="Arial" panose="020B0604020202020204" pitchFamily="34" charset="0"/>
              </a:rPr>
              <a:t>verfolgen... </a:t>
            </a:r>
            <a:endParaRPr lang="en-US" sz="1400" dirty="0">
              <a:solidFill>
                <a:prstClr val="black"/>
              </a:solidFill>
              <a:latin typeface="Arial" panose="020B0604020202020204" pitchFamily="34" charset="0"/>
              <a:cs typeface="Arial" pitchFamily="34" charset="0"/>
            </a:endParaRPr>
          </a:p>
        </p:txBody>
      </p:sp>
      <p:sp>
        <p:nvSpPr>
          <p:cNvPr id="19" name="Rectángulo 9">
            <a:extLst>
              <a:ext uri="{FF2B5EF4-FFF2-40B4-BE49-F238E27FC236}">
                <a16:creationId xmlns:a16="http://schemas.microsoft.com/office/drawing/2014/main" id="{701AF668-4428-4734-A143-A0FB2EE8E143}"/>
              </a:ext>
            </a:extLst>
          </p:cNvPr>
          <p:cNvSpPr/>
          <p:nvPr/>
        </p:nvSpPr>
        <p:spPr>
          <a:xfrm>
            <a:off x="396000" y="1557000"/>
            <a:ext cx="8244102" cy="338554"/>
          </a:xfrm>
          <a:prstGeom prst="rect">
            <a:avLst/>
          </a:prstGeom>
        </p:spPr>
        <p:txBody>
          <a:bodyPr wrap="square">
            <a:spAutoFit/>
          </a:bodyPr>
          <a:lstStyle/>
          <a:p>
            <a:pPr marL="285750" indent="-285750" algn="just">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Energie- und Klimapaket 2020.</a:t>
            </a:r>
          </a:p>
        </p:txBody>
      </p:sp>
      <p:sp>
        <p:nvSpPr>
          <p:cNvPr id="5" name="Arrow: Left 4">
            <a:extLst>
              <a:ext uri="{FF2B5EF4-FFF2-40B4-BE49-F238E27FC236}">
                <a16:creationId xmlns:a16="http://schemas.microsoft.com/office/drawing/2014/main" id="{937423E9-AAAB-45D7-B223-B97D3F225066}"/>
              </a:ext>
            </a:extLst>
          </p:cNvPr>
          <p:cNvSpPr/>
          <p:nvPr/>
        </p:nvSpPr>
        <p:spPr>
          <a:xfrm flipH="1">
            <a:off x="5292000" y="2812956"/>
            <a:ext cx="576000" cy="2685190"/>
          </a:xfrm>
          <a:prstGeom prst="leftArrow">
            <a:avLst>
              <a:gd name="adj1" fmla="val 70574"/>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EA0681-86D4-4FE2-A20E-DDEB61DEE807}"/>
              </a:ext>
            </a:extLst>
          </p:cNvPr>
          <p:cNvSpPr/>
          <p:nvPr/>
        </p:nvSpPr>
        <p:spPr>
          <a:xfrm>
            <a:off x="1019625" y="5927427"/>
            <a:ext cx="3888000" cy="357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600" b="1" dirty="0">
                <a:latin typeface="Arial" panose="020B0604020202020204" pitchFamily="34" charset="0"/>
                <a:cs typeface="Arial" panose="020B0604020202020204" pitchFamily="34" charset="0"/>
              </a:rPr>
              <a:t>...um die Ziele für 2020 zu erreichen</a:t>
            </a:r>
          </a:p>
        </p:txBody>
      </p:sp>
      <p:sp>
        <p:nvSpPr>
          <p:cNvPr id="9" name="Rectangle 8">
            <a:extLst>
              <a:ext uri="{FF2B5EF4-FFF2-40B4-BE49-F238E27FC236}">
                <a16:creationId xmlns:a16="http://schemas.microsoft.com/office/drawing/2014/main" id="{1C476E35-E96E-4206-8021-DCF6A77FED5F}"/>
              </a:ext>
            </a:extLst>
          </p:cNvPr>
          <p:cNvSpPr/>
          <p:nvPr/>
        </p:nvSpPr>
        <p:spPr>
          <a:xfrm rot="16200000">
            <a:off x="4754574" y="3893902"/>
            <a:ext cx="1597023" cy="523220"/>
          </a:xfrm>
          <a:prstGeom prst="rect">
            <a:avLst/>
          </a:prstGeom>
        </p:spPr>
        <p:txBody>
          <a:bodyPr wrap="square">
            <a:spAutoFit/>
          </a:bodyPr>
          <a:lstStyle/>
          <a:p>
            <a:pPr algn="ctr"/>
            <a:r>
              <a:rPr lang="en-US" sz="1400" b="1" dirty="0">
                <a:solidFill>
                  <a:schemeClr val="bg1"/>
                </a:solidFill>
                <a:latin typeface="Arial" pitchFamily="34" charset="0"/>
                <a:cs typeface="Arial" pitchFamily="34" charset="0"/>
              </a:rPr>
              <a:t>Legislativpaket 2020</a:t>
            </a:r>
            <a:endParaRPr lang="en-US" sz="1400" b="1" dirty="0">
              <a:solidFill>
                <a:schemeClr val="bg1"/>
              </a:solidFill>
            </a:endParaRPr>
          </a:p>
        </p:txBody>
      </p:sp>
      <p:sp>
        <p:nvSpPr>
          <p:cNvPr id="6" name="TextBox 5">
            <a:extLst>
              <a:ext uri="{FF2B5EF4-FFF2-40B4-BE49-F238E27FC236}">
                <a16:creationId xmlns:a16="http://schemas.microsoft.com/office/drawing/2014/main" id="{445E0AB4-AF9E-4572-86C8-0FB1BF45D79E}"/>
              </a:ext>
            </a:extLst>
          </p:cNvPr>
          <p:cNvSpPr txBox="1"/>
          <p:nvPr/>
        </p:nvSpPr>
        <p:spPr>
          <a:xfrm>
            <a:off x="5915625" y="2205000"/>
            <a:ext cx="3120375" cy="370870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Richtlinie für erneuerbare Energien </a:t>
            </a:r>
            <a:r>
              <a:rPr lang="en-US" sz="1500" dirty="0">
                <a:latin typeface="Arial" panose="020B0604020202020204" pitchFamily="34" charset="0"/>
                <a:cs typeface="Arial" panose="020B0604020202020204" pitchFamily="34" charset="0"/>
              </a:rPr>
              <a:t>-RED- (2009/28/EG).</a:t>
            </a:r>
          </a:p>
          <a:p>
            <a:pPr marL="285750" indent="-285750">
              <a:spcBef>
                <a:spcPts val="600"/>
              </a:spcBef>
              <a:spcAft>
                <a:spcPts val="6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Energieeffizienz-Richtlinie </a:t>
            </a:r>
            <a:r>
              <a:rPr lang="en-US" sz="1500" dirty="0">
                <a:latin typeface="Arial" panose="020B0604020202020204" pitchFamily="34" charset="0"/>
                <a:cs typeface="Arial" panose="020B0604020202020204" pitchFamily="34" charset="0"/>
              </a:rPr>
              <a:t>-EED- (2012/27/EU).</a:t>
            </a:r>
          </a:p>
          <a:p>
            <a:pPr marL="285750" indent="-285750">
              <a:spcBef>
                <a:spcPts val="600"/>
              </a:spcBef>
              <a:spcAft>
                <a:spcPts val="6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Richtlinie über die Gesamtenergieeffizienz von Gebäuden </a:t>
            </a:r>
            <a:r>
              <a:rPr lang="en-US" sz="1500" dirty="0">
                <a:latin typeface="Arial" panose="020B0604020202020204" pitchFamily="34" charset="0"/>
                <a:cs typeface="Arial" panose="020B0604020202020204" pitchFamily="34" charset="0"/>
              </a:rPr>
              <a:t>-EPBD- (2010/31/EU).</a:t>
            </a:r>
          </a:p>
          <a:p>
            <a:pPr marL="285750" indent="-285750">
              <a:spcBef>
                <a:spcPts val="600"/>
              </a:spcBef>
              <a:spcAft>
                <a:spcPts val="6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Rahmenverordnung zur Energiekennzeichnung (</a:t>
            </a:r>
            <a:r>
              <a:rPr lang="en-US" sz="1500" dirty="0">
                <a:latin typeface="Arial" panose="020B0604020202020204" pitchFamily="34" charset="0"/>
                <a:cs typeface="Arial" panose="020B0604020202020204" pitchFamily="34" charset="0"/>
              </a:rPr>
              <a:t>EU 2017/1369).</a:t>
            </a:r>
            <a:endParaRPr lang="es-ES" sz="15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Ökodesign-Richtlinie </a:t>
            </a:r>
            <a:r>
              <a:rPr lang="en-US" sz="1500" dirty="0">
                <a:latin typeface="Arial" panose="020B0604020202020204" pitchFamily="34" charset="0"/>
                <a:cs typeface="Arial" panose="020B0604020202020204" pitchFamily="34" charset="0"/>
              </a:rPr>
              <a:t>(2009/125/EG).</a:t>
            </a:r>
          </a:p>
        </p:txBody>
      </p:sp>
      <p:sp>
        <p:nvSpPr>
          <p:cNvPr id="8" name="TextBox 7">
            <a:extLst>
              <a:ext uri="{FF2B5EF4-FFF2-40B4-BE49-F238E27FC236}">
                <a16:creationId xmlns:a16="http://schemas.microsoft.com/office/drawing/2014/main" id="{5841DE90-46D0-4793-89AF-3BAC48C81C85}"/>
              </a:ext>
            </a:extLst>
          </p:cNvPr>
          <p:cNvSpPr txBox="1"/>
          <p:nvPr/>
        </p:nvSpPr>
        <p:spPr>
          <a:xfrm>
            <a:off x="5627727" y="1535361"/>
            <a:ext cx="3516273" cy="461665"/>
          </a:xfrm>
          <a:prstGeom prst="rect">
            <a:avLst/>
          </a:prstGeom>
          <a:noFill/>
        </p:spPr>
        <p:txBody>
          <a:bodyPr wrap="square" rtlCol="0">
            <a:spAutoFit/>
          </a:bodyPr>
          <a:lstStyle/>
          <a:p>
            <a:pPr algn="ctr"/>
            <a:r>
              <a:rPr lang="en-US" sz="1200" i="1" dirty="0">
                <a:solidFill>
                  <a:prstClr val="black"/>
                </a:solidFill>
                <a:latin typeface="Arial" panose="020B0604020202020204" pitchFamily="34" charset="0"/>
                <a:cs typeface="Arial" pitchFamily="34" charset="0"/>
              </a:rPr>
              <a:t>Politiken und Rechtsakte mit besonderen Auswirkungen auf den Bausektor, EE &amp; RE</a:t>
            </a:r>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 toy&#10;&#10;Description generated with high confidence">
            <a:extLst>
              <a:ext uri="{FF2B5EF4-FFF2-40B4-BE49-F238E27FC236}">
                <a16:creationId xmlns:a16="http://schemas.microsoft.com/office/drawing/2014/main" id="{C1AFF0C9-0D01-4343-9739-82D76B916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949" y="1989000"/>
            <a:ext cx="4303201" cy="1584000"/>
          </a:xfrm>
          <a:prstGeom prst="rect">
            <a:avLst/>
          </a:prstGeom>
        </p:spPr>
      </p:pic>
      <p:sp>
        <p:nvSpPr>
          <p:cNvPr id="2" name="Título 1">
            <a:extLst>
              <a:ext uri="{FF2B5EF4-FFF2-40B4-BE49-F238E27FC236}">
                <a16:creationId xmlns:a16="http://schemas.microsoft.com/office/drawing/2014/main" id="{87644FD9-5F80-4A3B-A927-E9F39500D6D2}"/>
              </a:ext>
            </a:extLst>
          </p:cNvPr>
          <p:cNvSpPr>
            <a:spLocks noGrp="1"/>
          </p:cNvSpPr>
          <p:nvPr>
            <p:ph type="title"/>
          </p:nvPr>
        </p:nvSpPr>
        <p:spPr/>
        <p:txBody>
          <a:bodyPr/>
          <a:lstStyle/>
          <a:p>
            <a:r>
              <a:rPr lang="en-US" b="1" dirty="0"/>
              <a:t>2. Der allgemeine Rahmen der europäischen Energie- und Klimapolitik</a:t>
            </a:r>
            <a:endParaRPr lang="es-ES" dirty="0"/>
          </a:p>
        </p:txBody>
      </p:sp>
      <p:sp>
        <p:nvSpPr>
          <p:cNvPr id="4" name="Rectángulo 3">
            <a:extLst>
              <a:ext uri="{FF2B5EF4-FFF2-40B4-BE49-F238E27FC236}">
                <a16:creationId xmlns:a16="http://schemas.microsoft.com/office/drawing/2014/main" id="{6834B990-334C-4A2F-812E-F3384930BC17}"/>
              </a:ext>
            </a:extLst>
          </p:cNvPr>
          <p:cNvSpPr/>
          <p:nvPr/>
        </p:nvSpPr>
        <p:spPr>
          <a:xfrm>
            <a:off x="630007" y="1557000"/>
            <a:ext cx="5525993" cy="338554"/>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Richtlinie für </a:t>
            </a:r>
            <a:r>
              <a:rPr lang="en-US" sz="1600" b="1" dirty="0">
                <a:solidFill>
                  <a:prstClr val="black"/>
                </a:solidFill>
                <a:latin typeface="Arial" pitchFamily="34" charset="0"/>
                <a:cs typeface="Arial" pitchFamily="34" charset="0"/>
              </a:rPr>
              <a:t>erneuerbare</a:t>
            </a:r>
            <a:r>
              <a:rPr lang="en-US" sz="1600" b="1" dirty="0">
                <a:latin typeface="Arial" panose="020B0604020202020204" pitchFamily="34" charset="0"/>
                <a:cs typeface="Arial" panose="020B0604020202020204" pitchFamily="34" charset="0"/>
              </a:rPr>
              <a:t> Energien -RED- (</a:t>
            </a:r>
            <a:r>
              <a:rPr lang="en-US" sz="1600" dirty="0">
                <a:latin typeface="Arial" panose="020B0604020202020204" pitchFamily="34" charset="0"/>
                <a:cs typeface="Arial" panose="020B0604020202020204" pitchFamily="34" charset="0"/>
              </a:rPr>
              <a:t>2009/28/EG).</a:t>
            </a:r>
          </a:p>
        </p:txBody>
      </p:sp>
      <p:sp>
        <p:nvSpPr>
          <p:cNvPr id="5" name="Rectángulo 4">
            <a:extLst>
              <a:ext uri="{FF2B5EF4-FFF2-40B4-BE49-F238E27FC236}">
                <a16:creationId xmlns:a16="http://schemas.microsoft.com/office/drawing/2014/main" id="{914A479D-994E-45F7-84C1-84BC9710B5C7}"/>
              </a:ext>
            </a:extLst>
          </p:cNvPr>
          <p:cNvSpPr/>
          <p:nvPr/>
        </p:nvSpPr>
        <p:spPr>
          <a:xfrm>
            <a:off x="911681" y="2133000"/>
            <a:ext cx="3686267" cy="1077218"/>
          </a:xfrm>
          <a:prstGeom prst="rect">
            <a:avLst/>
          </a:prstGeom>
        </p:spPr>
        <p:txBody>
          <a:bodyPr wrap="square">
            <a:spAutoFit/>
          </a:bodyPr>
          <a:lstStyle/>
          <a:p>
            <a:pPr marL="285750" indent="-285750">
              <a:spcBef>
                <a:spcPct val="2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Gesamtpolitik für die Erzeugung und Förderung von </a:t>
            </a:r>
            <a:r>
              <a:rPr lang="en-US" sz="1600" b="1" dirty="0">
                <a:latin typeface="Arial" panose="020B0604020202020204" pitchFamily="34" charset="0"/>
                <a:cs typeface="Arial" panose="020B0604020202020204" pitchFamily="34" charset="0"/>
              </a:rPr>
              <a:t>"Energie aus erneuerbaren Quellen" (EE) </a:t>
            </a:r>
            <a:r>
              <a:rPr lang="en-US" sz="1600" dirty="0">
                <a:latin typeface="Arial" panose="020B0604020202020204" pitchFamily="34" charset="0"/>
                <a:cs typeface="Arial" panose="020B0604020202020204" pitchFamily="34" charset="0"/>
              </a:rPr>
              <a:t>in der EU. </a:t>
            </a:r>
          </a:p>
        </p:txBody>
      </p:sp>
      <p:sp>
        <p:nvSpPr>
          <p:cNvPr id="9" name="TextBox 8">
            <a:extLst>
              <a:ext uri="{FF2B5EF4-FFF2-40B4-BE49-F238E27FC236}">
                <a16:creationId xmlns:a16="http://schemas.microsoft.com/office/drawing/2014/main" id="{DFF2A296-E862-4E67-971C-9F79D103A554}"/>
              </a:ext>
            </a:extLst>
          </p:cNvPr>
          <p:cNvSpPr txBox="1"/>
          <p:nvPr/>
        </p:nvSpPr>
        <p:spPr>
          <a:xfrm>
            <a:off x="900000" y="3933000"/>
            <a:ext cx="7776000" cy="2209836"/>
          </a:xfrm>
          <a:prstGeom prst="rect">
            <a:avLst/>
          </a:prstGeom>
          <a:noFill/>
        </p:spPr>
        <p:txBody>
          <a:bodyPr wrap="square" rtlCol="0">
            <a:spAutoFit/>
          </a:bodyPr>
          <a:lstStyle/>
          <a:p>
            <a:pPr marL="266700" lvl="1">
              <a:spcBef>
                <a:spcPct val="20000"/>
              </a:spcBef>
            </a:pPr>
            <a:r>
              <a:rPr lang="en-US" sz="1400" dirty="0">
                <a:latin typeface="Arial" panose="020B0604020202020204" pitchFamily="34" charset="0"/>
                <a:cs typeface="Arial" panose="020B0604020202020204" pitchFamily="34" charset="0"/>
              </a:rPr>
              <a:t>Wasserkraft, Biomasse, Deponiegas, Klärgas und Biogase.</a:t>
            </a:r>
          </a:p>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Verbindliche nationale Einzelziele, die zu einem Anteil von 20 % der EE in der EU (bis 2020) beitragen und sich auf die Sektoren Elektrizität, </a:t>
            </a:r>
            <a:r>
              <a:rPr lang="en-US" sz="1400" b="1" dirty="0">
                <a:latin typeface="Arial" panose="020B0604020202020204" pitchFamily="34" charset="0"/>
                <a:cs typeface="Arial" panose="020B0604020202020204" pitchFamily="34" charset="0"/>
              </a:rPr>
              <a:t>Heizung und Kühlung </a:t>
            </a:r>
            <a:r>
              <a:rPr lang="en-US" sz="1400" dirty="0">
                <a:latin typeface="Arial" panose="020B0604020202020204" pitchFamily="34" charset="0"/>
                <a:cs typeface="Arial" panose="020B0604020202020204" pitchFamily="34" charset="0"/>
              </a:rPr>
              <a:t>sowie Verkehr auswirken.</a:t>
            </a:r>
          </a:p>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Nationale Aktionspläne für erneuerbare Energien (NREAP) zur Erfüllung der nationalen Ziele. Überwachung und Berichterstattung.</a:t>
            </a:r>
          </a:p>
          <a:p>
            <a:pPr marL="285750" lvl="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Beispiel: </a:t>
            </a:r>
            <a:r>
              <a:rPr lang="en-US" sz="1400" b="1" dirty="0">
                <a:latin typeface="Arial" panose="020B0604020202020204" pitchFamily="34" charset="0"/>
                <a:cs typeface="Arial" panose="020B0604020202020204" pitchFamily="34" charset="0"/>
              </a:rPr>
              <a:t>Die Mitgliedstaaten führen in ihren Bauvorschriften und Kodizes geeignete Maßnahmen ein, um den Anteil aller Arten von Energie aus erneuerbaren Quellen im Gebäudesektor zu erhöhen. </a:t>
            </a:r>
            <a:endParaRPr lang="en-US"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D1AFABA-8D78-491A-9344-03F84308A28F}"/>
              </a:ext>
            </a:extLst>
          </p:cNvPr>
          <p:cNvSpPr/>
          <p:nvPr/>
        </p:nvSpPr>
        <p:spPr>
          <a:xfrm>
            <a:off x="911681" y="3285000"/>
            <a:ext cx="4812843" cy="738664"/>
          </a:xfrm>
          <a:prstGeom prst="rect">
            <a:avLst/>
          </a:prstGeom>
        </p:spPr>
        <p:txBody>
          <a:bodyPr wrap="square">
            <a:spAutoFit/>
          </a:bodyPr>
          <a:lstStyle/>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Zu den EE zählen: Wind- und </a:t>
            </a:r>
            <a:r>
              <a:rPr lang="en-US" sz="1400" b="1" dirty="0">
                <a:latin typeface="Arial" panose="020B0604020202020204" pitchFamily="34" charset="0"/>
                <a:cs typeface="Arial" panose="020B0604020202020204" pitchFamily="34" charset="0"/>
              </a:rPr>
              <a:t>Sonnenenergie</a:t>
            </a:r>
            <a:r>
              <a:rPr lang="en-US" sz="1400" dirty="0">
                <a:latin typeface="Arial" panose="020B0604020202020204" pitchFamily="34" charset="0"/>
                <a:cs typeface="Arial" panose="020B0604020202020204" pitchFamily="34" charset="0"/>
              </a:rPr>
              <a:t>, Aerothermie, Geothermie, Hydrothermie und Meeresenergie, </a:t>
            </a:r>
          </a:p>
        </p:txBody>
      </p:sp>
    </p:spTree>
    <p:extLst>
      <p:ext uri="{BB962C8B-B14F-4D97-AF65-F5344CB8AC3E}">
        <p14:creationId xmlns:p14="http://schemas.microsoft.com/office/powerpoint/2010/main" val="144299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7B786-54C7-4873-90D5-CBBA266CEE2B}"/>
              </a:ext>
            </a:extLst>
          </p:cNvPr>
          <p:cNvSpPr>
            <a:spLocks noGrp="1"/>
          </p:cNvSpPr>
          <p:nvPr>
            <p:ph type="title"/>
          </p:nvPr>
        </p:nvSpPr>
        <p:spPr/>
        <p:txBody>
          <a:bodyPr/>
          <a:lstStyle/>
          <a:p>
            <a:r>
              <a:rPr lang="en-US" b="1" dirty="0"/>
              <a:t>2. Der allgemeine Rahmen der europäischen Energie- und Klimapolitik</a:t>
            </a:r>
            <a:endParaRPr lang="es-ES" dirty="0"/>
          </a:p>
        </p:txBody>
      </p:sp>
      <p:sp>
        <p:nvSpPr>
          <p:cNvPr id="4" name="Rectángulo 3">
            <a:extLst>
              <a:ext uri="{FF2B5EF4-FFF2-40B4-BE49-F238E27FC236}">
                <a16:creationId xmlns:a16="http://schemas.microsoft.com/office/drawing/2014/main" id="{E89932BD-4BCC-4BF9-9410-C323C2D611E3}"/>
              </a:ext>
            </a:extLst>
          </p:cNvPr>
          <p:cNvSpPr/>
          <p:nvPr/>
        </p:nvSpPr>
        <p:spPr>
          <a:xfrm>
            <a:off x="630007" y="1557000"/>
            <a:ext cx="5885993" cy="338554"/>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Energieeffizienz-Richtlinie -EED- </a:t>
            </a:r>
            <a:r>
              <a:rPr lang="en-US" sz="1600" dirty="0">
                <a:latin typeface="Arial" panose="020B0604020202020204" pitchFamily="34" charset="0"/>
                <a:cs typeface="Arial" panose="020B0604020202020204" pitchFamily="34" charset="0"/>
              </a:rPr>
              <a:t>(2012/27/EU).</a:t>
            </a:r>
          </a:p>
        </p:txBody>
      </p:sp>
      <p:sp>
        <p:nvSpPr>
          <p:cNvPr id="13" name="Rectángulo 4">
            <a:extLst>
              <a:ext uri="{FF2B5EF4-FFF2-40B4-BE49-F238E27FC236}">
                <a16:creationId xmlns:a16="http://schemas.microsoft.com/office/drawing/2014/main" id="{4C44E16A-0349-48C5-8414-7516F8BFF78D}"/>
              </a:ext>
            </a:extLst>
          </p:cNvPr>
          <p:cNvSpPr/>
          <p:nvPr/>
        </p:nvSpPr>
        <p:spPr>
          <a:xfrm>
            <a:off x="911682" y="2205000"/>
            <a:ext cx="7908318" cy="3668697"/>
          </a:xfrm>
          <a:prstGeom prst="rect">
            <a:avLst/>
          </a:prstGeom>
        </p:spPr>
        <p:txBody>
          <a:bodyPr wrap="square">
            <a:spAutoFit/>
          </a:bodyPr>
          <a:lstStyle/>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Alle EU-Länder sind verpflichtet, </a:t>
            </a:r>
            <a:r>
              <a:rPr lang="en-US" sz="1400" b="1" dirty="0">
                <a:latin typeface="Arial" panose="020B0604020202020204" pitchFamily="34" charset="0"/>
                <a:cs typeface="Arial" panose="020B0604020202020204" pitchFamily="34" charset="0"/>
              </a:rPr>
              <a:t>mehr Energie zu verbrauchen </a:t>
            </a:r>
          </a:p>
          <a:p>
            <a:pPr marL="266700" lvl="1">
              <a:spcBef>
                <a:spcPct val="20000"/>
              </a:spcBef>
            </a:pPr>
            <a:r>
              <a:rPr lang="en-US" sz="1400" b="1" dirty="0">
                <a:latin typeface="Arial" panose="020B0604020202020204" pitchFamily="34" charset="0"/>
                <a:cs typeface="Arial" panose="020B0604020202020204" pitchFamily="34" charset="0"/>
              </a:rPr>
              <a:t>effizient</a:t>
            </a:r>
            <a:r>
              <a:rPr lang="en-US" sz="1400" dirty="0">
                <a:latin typeface="Arial" panose="020B0604020202020204" pitchFamily="34" charset="0"/>
                <a:cs typeface="Arial" panose="020B0604020202020204" pitchFamily="34" charset="0"/>
              </a:rPr>
              <a:t> auf allen Stufen der Energiekette, von der Produktion bis zum Verbrauch.</a:t>
            </a:r>
          </a:p>
          <a:p>
            <a:pPr marL="285750" indent="-285750">
              <a:spcBef>
                <a:spcPct val="2000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Energieeffizienz</a:t>
            </a:r>
            <a:r>
              <a:rPr lang="en-US" sz="1400" dirty="0">
                <a:latin typeface="Arial" panose="020B0604020202020204" pitchFamily="34" charset="0"/>
                <a:cs typeface="Arial" panose="020B0604020202020204" pitchFamily="34" charset="0"/>
              </a:rPr>
              <a:t> ist das Verhältnis von Leistungsabgabe, Dienstleistung, Waren oder Energie zum Energieeinsatz. </a:t>
            </a:r>
          </a:p>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Verbindliche nationale Umweltziele, die der EU helfen sollen, ihr 20 %iges Energieeffizienzziel zu erreichen.</a:t>
            </a:r>
          </a:p>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Nationale Energieeffizienz-Aktionspläne (NEEAP) zur Erfüllung der nationalen Ziele. Überwachung und Berichterstattung.</a:t>
            </a:r>
          </a:p>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Allgemeine Maßnahmen zur Förderung der EE.</a:t>
            </a:r>
          </a:p>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Sektorale Maßnahmen: Haushalte, öffentlicher Sektor, Energieversorgung und Industrie.</a:t>
            </a:r>
          </a:p>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Beispiel: </a:t>
            </a:r>
            <a:r>
              <a:rPr lang="en-US" sz="1400" b="1" dirty="0">
                <a:latin typeface="Arial" panose="020B0604020202020204" pitchFamily="34" charset="0"/>
                <a:cs typeface="Arial" panose="020B0604020202020204" pitchFamily="34" charset="0"/>
              </a:rPr>
              <a:t>Nationale Politiken und Maßnahmen zur Förderung kosteneffizienter Tiefensanierungen von Gebäuden auf der Grundlage von Gebäudetypen und Klimazonen </a:t>
            </a:r>
            <a:r>
              <a:rPr lang="en-US" sz="1400" dirty="0">
                <a:latin typeface="Arial" panose="020B0604020202020204" pitchFamily="34" charset="0"/>
                <a:cs typeface="Arial" panose="020B0604020202020204" pitchFamily="34" charset="0"/>
              </a:rPr>
              <a:t>(Plan für die Renovierung des Gebäudebestands).</a:t>
            </a:r>
          </a:p>
          <a:p>
            <a:pPr marL="285750"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Beispiel: </a:t>
            </a:r>
            <a:r>
              <a:rPr lang="en-US" sz="1400" b="1" dirty="0">
                <a:latin typeface="Arial" panose="020B0604020202020204" pitchFamily="34" charset="0"/>
                <a:cs typeface="Arial" panose="020B0604020202020204" pitchFamily="34" charset="0"/>
              </a:rPr>
              <a:t>Öffentlicher Sektor (mit gutem Beispiel vorangehen)</a:t>
            </a:r>
            <a:r>
              <a:rPr lang="en-US" sz="1400" dirty="0">
                <a:latin typeface="Arial" panose="020B0604020202020204" pitchFamily="34" charset="0"/>
                <a:cs typeface="Arial" panose="020B0604020202020204" pitchFamily="34" charset="0"/>
              </a:rPr>
              <a:t>. Energieeffiziente öffentliche Gebäude und Einkauf von EE-Produkten/Dienstleistungen.</a:t>
            </a:r>
          </a:p>
        </p:txBody>
      </p:sp>
      <p:pic>
        <p:nvPicPr>
          <p:cNvPr id="5" name="Picture 4" descr="A drawing of a cartoon character&#10;&#10;Description generated with high confidence">
            <a:extLst>
              <a:ext uri="{FF2B5EF4-FFF2-40B4-BE49-F238E27FC236}">
                <a16:creationId xmlns:a16="http://schemas.microsoft.com/office/drawing/2014/main" id="{D899228C-FEB6-4907-A77B-49E0EFE1D440}"/>
              </a:ext>
            </a:extLst>
          </p:cNvPr>
          <p:cNvPicPr>
            <a:picLocks noChangeAspect="1"/>
          </p:cNvPicPr>
          <p:nvPr/>
        </p:nvPicPr>
        <p:blipFill rotWithShape="1">
          <a:blip r:embed="rId2">
            <a:extLst>
              <a:ext uri="{28A0092B-C50C-407E-A947-70E740481C1C}">
                <a14:useLocalDpi xmlns:a14="http://schemas.microsoft.com/office/drawing/2010/main" val="0"/>
              </a:ext>
            </a:extLst>
          </a:blip>
          <a:srcRect l="8259" r="7102"/>
          <a:stretch/>
        </p:blipFill>
        <p:spPr>
          <a:xfrm>
            <a:off x="6041721" y="1143794"/>
            <a:ext cx="3102280" cy="1349206"/>
          </a:xfrm>
          <a:prstGeom prst="rect">
            <a:avLst/>
          </a:prstGeom>
        </p:spPr>
      </p:pic>
    </p:spTree>
    <p:extLst>
      <p:ext uri="{BB962C8B-B14F-4D97-AF65-F5344CB8AC3E}">
        <p14:creationId xmlns:p14="http://schemas.microsoft.com/office/powerpoint/2010/main" val="8037018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2914</Words>
  <Application>Microsoft Office PowerPoint</Application>
  <PresentationFormat>Bildschirmpräsentation (4:3)</PresentationFormat>
  <Paragraphs>258</Paragraphs>
  <Slides>30</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Wingdings</vt:lpstr>
      <vt:lpstr>2_Office Theme</vt:lpstr>
      <vt:lpstr>Einheit 1.2. NATIONALE VORSCHRIFTEN</vt:lpstr>
      <vt:lpstr>Modul Ziele</vt:lpstr>
      <vt:lpstr>1. Die Rechtsordnung der Europäischen Union</vt:lpstr>
      <vt:lpstr>1. Die Rechtsordnung der Europäischen Union</vt:lpstr>
      <vt:lpstr>2. Der allgemeine Rahmen der europäischen Energie- und Klimapolitik</vt:lpstr>
      <vt:lpstr>2. Der allgemeine Rahmen der europäischen Energie- und Klimapolitik</vt:lpstr>
      <vt:lpstr>2. Der allgemeine Rahmen der europäischen Energie- und Klimapolitik</vt:lpstr>
      <vt:lpstr>2. Der allgemeine Rahmen der europäischen Energie- und Klimapolitik</vt:lpstr>
      <vt:lpstr>2. Der allgemeine Rahmen der europäischen Energie- und Klimapolitik</vt:lpstr>
      <vt:lpstr>2. Der allgemeine Rahmen der europäischen Energie- und Klimapolitik</vt:lpstr>
      <vt:lpstr>2. Der allgemeine Rahmen der europäischen Energie- und Klimapolitik</vt:lpstr>
      <vt:lpstr>2. Der allgemeine Rahmen der europäischen Energie- und Klimapolitik</vt:lpstr>
      <vt:lpstr>2. Solare Begriffe und Grundlagen</vt:lpstr>
      <vt:lpstr>3. Europäische Politik für die Heizung und Kühlung mit erneuerbaren Energien</vt:lpstr>
      <vt:lpstr>3. Europäische Politik für die Heizung und Kühlung mit erneuerbaren Energien</vt:lpstr>
      <vt:lpstr>3. Europäische Politik für die Heizung und Kühlung mit erneuerbaren Energien</vt:lpstr>
      <vt:lpstr>3. Europäische Politik für die Heizung und Kühlung mit erneuerbaren Energien</vt:lpstr>
      <vt:lpstr>3. Europäische Politik für die Heizung und Kühlung mit erneuerbaren Energien</vt:lpstr>
      <vt:lpstr>3. Europäische Politik für die Heizung und Kühlung mit erneuerbaren Energien</vt:lpstr>
      <vt:lpstr>4. Nationale Energiepolitiken und -normen.  Der Fall Spaniens</vt:lpstr>
      <vt:lpstr>4. Nationale Energiepolitiken und -normen.  Der Fall Spaniens</vt:lpstr>
      <vt:lpstr>4. Nationale Energiepolitiken und -normen.  Der Fall Spaniens</vt:lpstr>
      <vt:lpstr>4. Nationale Energiepolitiken und -normen.  Der Fall Spaniens</vt:lpstr>
      <vt:lpstr>4. Nationale Energiepolitiken und -normen.  Der Fall Spaniens</vt:lpstr>
      <vt:lpstr>4. Nationale Energiepolitiken und -normen.  Der Fall Spaniens</vt:lpstr>
      <vt:lpstr>4. Nationale Energiepolitiken und -normen.  Der Fall Spaniens</vt:lpstr>
      <vt:lpstr>4. Nationale Energiepolitiken und -normen.  Der Fall Spaniens</vt:lpstr>
      <vt:lpstr>4. Nationale Energiepolitiken und -normen.  Der Fall Spaniens</vt:lpstr>
      <vt:lpstr>Zusammenfassung der Einheit</vt:lpstr>
      <vt:lpstr>Ende der Einheit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IGA International Geothermal Association</cp:lastModifiedBy>
  <cp:revision>234</cp:revision>
  <cp:lastPrinted>2018-11-26T14:23:43Z</cp:lastPrinted>
  <dcterms:created xsi:type="dcterms:W3CDTF">2017-12-11T10:59:29Z</dcterms:created>
  <dcterms:modified xsi:type="dcterms:W3CDTF">2020-01-21T21:42:19Z</dcterms:modified>
</cp:coreProperties>
</file>