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83" r:id="rId11"/>
    <p:sldId id="267" r:id="rId12"/>
    <p:sldId id="271" r:id="rId13"/>
    <p:sldId id="272" r:id="rId14"/>
    <p:sldId id="273" r:id="rId15"/>
    <p:sldId id="274" r:id="rId16"/>
    <p:sldId id="275" r:id="rId17"/>
    <p:sldId id="268" r:id="rId18"/>
    <p:sldId id="277" r:id="rId19"/>
    <p:sldId id="276" r:id="rId20"/>
    <p:sldId id="280" r:id="rId21"/>
    <p:sldId id="281" r:id="rId22"/>
    <p:sldId id="282" r:id="rId23"/>
    <p:sldId id="279" r:id="rId24"/>
    <p:sldId id="269" r:id="rId25"/>
    <p:sldId id="284" r:id="rId26"/>
    <p:sldId id="286" r:id="rId27"/>
    <p:sldId id="287" r:id="rId28"/>
    <p:sldId id="288" r:id="rId29"/>
    <p:sldId id="278" r:id="rId30"/>
    <p:sldId id="270" r:id="rId31"/>
    <p:sldId id="259" r:id="rId32"/>
    <p:sldId id="26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51D"/>
    <a:srgbClr val="25136D"/>
    <a:srgbClr val="27156E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6357" autoAdjust="0"/>
  </p:normalViewPr>
  <p:slideViewPr>
    <p:cSldViewPr>
      <p:cViewPr varScale="1">
        <p:scale>
          <a:sx n="90" d="100"/>
          <a:sy n="90" d="100"/>
        </p:scale>
        <p:origin x="1283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15/12/2019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27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Foto: Max Weishaupt GmbH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46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Foto: </a:t>
            </a:r>
            <a:r>
              <a:rPr lang="de-DE" dirty="0" err="1"/>
              <a:t>shutterstock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70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2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Foto: </a:t>
            </a:r>
            <a:r>
              <a:rPr lang="de-DE" dirty="0" err="1"/>
              <a:t>shutterstock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15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43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97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92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603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66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  <a:p>
            <a:endParaRPr lang="de-DE" dirty="0"/>
          </a:p>
          <a:p>
            <a:r>
              <a:rPr lang="de-DE" dirty="0"/>
              <a:t>Link </a:t>
            </a:r>
            <a:r>
              <a:rPr lang="de-DE" dirty="0" err="1"/>
              <a:t>ingerman</a:t>
            </a:r>
            <a:r>
              <a:rPr lang="de-DE" dirty="0"/>
              <a:t> https://www.vaillant.de/downloads-1/anleitungen-1/flexotherm-compact/0020196687-01-1443091.pdf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716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435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Puic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849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947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647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348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gemeinfrei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585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310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566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575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552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8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56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29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61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29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8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illant.co.uk/downloads/flexotherm/flexotherm-5-11kw-230v-installation-manual-91986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των αντλιών θερμότητας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2: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γεωθερμικών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των σωληνώσεων σύμφωνα με τη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τις συνδέσεις των  σχεδίων.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Σύνδεση των αντλιών θερμότητας στο δίκτυο θέρμανσης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34" y="3017912"/>
            <a:ext cx="5760132" cy="38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3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των σωληνώσεων σύμφωνα με τη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τις συνδέσεις των  σχεδίων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Σύνδεση της αντλίας θερμότητας στο κύκλωμα αλμυρού νερού ή νερού με αντιψυκτικό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των γραμμών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αλμυρού νερού ή αντιψυκτικού στην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Μόνωση όλων των γραμμών και των συνδέσεων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ενός δοχείου διαστολής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Τοποθέτηση μιας βαλβίδας εξαερισμού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Τοποθέτηση μιας μόνιμης βαλβίδας εξαερισμού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μια παγίδας ακαθαρσιών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4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Κύκλωμα αλμυρού νερού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ακόλουθα εξαρτήματα και βήματα εργασιών είναι απαραίτητα για τη σωστή λειτουργία του κυκλώματος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Αντλία κυκλοφορίας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όχι στο κύκλωμα θέρμανσης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Δοχείο διαστολής για το κύκλωμα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Σύνθεση του υγρού για το κύκλωμα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Γέμισμα της εγκατάστασης/ δικτύου  με το υγρό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2433" y="1412776"/>
            <a:ext cx="4618856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Κύκλωμα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αλμυρού ή αντιψυκτικού νερού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αντλίες κυκλοφορίας για το κύκλωμα συχνά είναι ενσωματωμένες στην αντλία θερμότητας , από το εργοστάσιο. Αυτές οι αντλίες είναι επαρκείς για τις περισσότερες εφαρμογές.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Πρέπει όμως να εξασφαλιστούν τα ακόλουθα σημεία: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Μπορούν οι αντλίες να εξασφαλίσουν την απαραίτητο ροή και πίεση ώστε στο κύκλωμα αλμυρού νερού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επαρκή η ισχύς τους;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η αντλία αρκετά αποδοτική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ελεγχόμενη και μη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υπερδιαστασιολογημένη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3738685" cy="26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63260"/>
            <a:ext cx="8676456" cy="50180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Κύκλωμα άλμης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εγχειρίδιο του κατασκευαστή παρέχει σχεδιαστικές παραμέτρους και πληροφορίες σχετικά με την απόδοση της αντλίας κυκλοφορητή.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ταν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διαστασιολογείται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αντλία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πρέπει να λαμβάνονται  υπόψη απώλειες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1.5 - 1.7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φορές μεγαλύτερες για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25 % - 30 %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αλμυρό νερό σε σχέση με το καθαρό νερό.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Καθώς και η χαρακτηριστική καμπύλη ροής είναι περίπου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10 %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κάτω από την αντίστοιχη για καθαρό νερό.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Book as knowledge base - User guide manual conce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49" y="3068960"/>
            <a:ext cx="180510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77613" y="3825832"/>
            <a:ext cx="669159" cy="4750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38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Κύκλωμα άλμης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Γιατί είναι σημαντικό η αντλία κυκλοφορίας στο κύκλωμα του αλμυρού νερού να ρυθμιστεί και να λειτουργεί με τον καλύτερο δυνατό τρόπο;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ρυθμός κυκλοφορίας του αλμυρού νερού καθορίζει τη διαφορά μεταξύ της ροής της γραμμής παροχής και της επιστροφής.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Εφόσον η ικανότητα εξάτμισης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δεν  μπορεί να αλλάξει, η ροή του αλμυρού νερού πρέπει να είναι σε θέση να λειτουργεί σε αυτή την ικανότητα.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 η ποσότητα είναι πολύ μικρότερη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πίεση της αντλίας δεν είναι αρκετή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αυτό οδηγεί σε δυσλειτουργία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5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Κύκλωμα άλμης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διαφορετική περίπτωση η ροή είναι πολύ μεγαλύτερη,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δεν επηρεάζει τη λειτουργία της αντλίας θερμότητας. Όμως, η κατανάλωση της ηλεκτρικής ενέργειας είναι μεγαλύτερη από την απαραίτητη.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μια ελεγχόμενη αντλία κυκλοφορίας, πρέπει                 να γίνουν οι κατάλληλες ρυθμίσεις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.</a:t>
            </a:r>
          </a:p>
        </p:txBody>
      </p:sp>
      <p:pic>
        <p:nvPicPr>
          <p:cNvPr id="4" name="Picture 2" descr="exclam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71" y="4293096"/>
            <a:ext cx="1472481" cy="15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μόνιμη βαλβίδα εξαερισμού πρέπει να τοποθετηθεί στο υψηλότερο σημείο του συστήματος.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προστασία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εξατμιστή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από ακαθαρσίες στο δίκτυο από τη φάση της κατασκευής, προτείνεται να εγκατασταθεί ένα φίλτρο  διατομών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0,5 mm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μέχρι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mm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πριν την είσοδο της άλμης στην αντλία θερμότητας. Το φίλτρο καθαρίζεται όπως απαιτείται κατά τον πρώτο χρόνο λειτουργίας του συστήματος.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Μετά τον χρόνο αυτό οι ακαθαρσίες θα έχουν  αφαιρεθεί από το κύκλωμα. Τότε το φίλτρο μπορεί να αφαιρεθεί ώστε να μειωθούν οι απώλειες πίεσης.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5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σύστημα του συλλέκτη είναι ένα κλειστό κύκλωμα στο οποίο ο όγκος αλλάζει εξαιτίας των θερμοκρασιακών μεταβολών. Αυτό μπορεί να αντισταθμιστεί  με τη χρήση ενός δοχείου διαστολής μεμβράνης σύμφωνα με 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DIN 4807.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αποτροπή της υπερπλήρωσης, τοποθετείται μια βαλβίδα ασφαλείας, με απόκριση πίεσης στα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 bar.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έξοδος πρέπει να οδηγεί σε ένα δοχείο συλλογής.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άλμη δεν πρέπει να εκκενωθεί στο δίκτυο αποχέτευσης.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Πλήρωση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εξαέρωση και καθαρισμός του κυκλώματος θέρμανσης.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Πριν την πλήρωση ή την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επαναπλήρωση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γίνεται έλεγχος της ποιότητας του νερού θέρμανσης.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Συγκεκριμένα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παρατηρήστε τις οδηγίες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VDI 2035, sheets 1 and 2.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Δείτε την ενότητα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2.2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2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τέλος της ενότητας θα μπορείτε να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Συνδέετε και να εγκαθιστάτε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διανομή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συνήθη λάθη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πως να τα αποφεύγετε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Πλήρωση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εξαέρωση και καθαρισμός του κυκλώματος αλμυρού νερού.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 διάλυμα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αποτελείται από νερό αναμιγμένο με ψυκτικό συμπλήρωμα.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αρμόδιες αρχές καθορίζουν ποιο υγρό μπορεί να χρησιμοποιηθεί.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κατασκευαστές των αντλιών θερμότητας συχνά απαιτούν τη χρήση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λμυρού νερού.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Δείτε την ενότητα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3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Πλήρωση του κυκλώματος άλμης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Προετοιμασία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Καλή ανάμιξη του αντιψυκτικού σε κατάλληλη αναλογία με το νερό πριν το γέμισμα της πηγής θερμότητας.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της συγκέντρωσης ψυκτικού /νερού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(--&gt;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Διαθλασιόμετρο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fract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62771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1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Πλήρωση του κυκλώματος άλμης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Μετά γεμίστε το κύκλωμα με το ψυκτικό υγρό. 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ποσότητα/ η πίεση και οι συνδέσεις υπάρχουν στο εγχειρίδιο της αντλίας θερμότητας.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πλήρωση  χρησιμοποιείται αντλία πλήρωσης ( χειροκίνητη ή ηλεκτρική)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Ξεπλύνετε το σύστημα θερμότητας μέχρι το σύστημα να είναι ελεύθερο από αέρα.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2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Προαιρετικό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πρόσθετων εξαρτημάτων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Μερικές φορές πρέπει να εγκατασταθούνε πρόσθετα εξαρτήματα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Αυτά μπορεί να είναι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Ένας πίνακας ελέγχου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μονάδα ψύξης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3212976"/>
            <a:ext cx="4896036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Ηλεκτρική σύνδεση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ηλεκτρική σύνδεση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δείτε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ενότητα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44" y="2564904"/>
            <a:ext cx="5076056" cy="33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6923112" cy="11247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Μετά την υδραυλική και την ηλεκτρική σύνδεση της μονάδας, η αντλία μπορεί να τεθεί σε λειτουργία για πρώτη φορά.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Πολλές αντλίες θερμότητας έχουν ξεχωριστό εγχειρίδιο για αυτό. Μόνο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ειδικά εκπαιδευμένο προσωπικό μπορεί να κάνει αυτές τα ρυθμίσεις.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67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6923112" cy="11247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Τυπικές ρυθμίσεις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Ώρα /Ημερομηνία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Γλώσσα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Επί πρόσθετα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υπάρχουν βασικά χαρακτηριστικά το συστήματος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Πηγή θερμότητας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αέρας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Λειτουργία θέρμανσης και /η  ζεστού νερού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Ψύξη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ενεργή /παθητική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8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6923112" cy="11247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Τυπικές  ρυθμίσεις που πρέπει να γίνουν: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θερμοκρασίας ροής κατά τη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λειτουργία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Καμπύλες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Υστέρηση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Κεντρικές ρυθμίσεις για την αποδοτική λειτουργία του συστήματος θέρμανσης. Υπάρχουν  ποικίλες ρυθμίσεις, των οποίων οι προσαρμογές και οι συνέπειες περιγράφονται στην ενότητα 3.3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upload.wikimedia.org/wikipedia/de/thumb/2/2f/Heizkurve.svg/1024px-Heizkurv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80807"/>
            <a:ext cx="3672408" cy="33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4747252" y="2954494"/>
            <a:ext cx="1479892" cy="246221"/>
          </a:xfrm>
          <a:prstGeom prst="rect">
            <a:avLst/>
          </a:prstGeom>
          <a:solidFill>
            <a:srgbClr val="DEDEDD"/>
          </a:solidFill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Bahnschrift" panose="020B0502040204020203" pitchFamily="34" charset="0"/>
              </a:rPr>
              <a:t>Flow </a:t>
            </a:r>
            <a:r>
              <a:rPr lang="de-DE" sz="1000" dirty="0" err="1">
                <a:latin typeface="Bahnschrift" panose="020B0502040204020203" pitchFamily="34" charset="0"/>
              </a:rPr>
              <a:t>temperature</a:t>
            </a:r>
            <a:r>
              <a:rPr lang="de-DE" sz="1000" dirty="0">
                <a:latin typeface="Bahnschrift" panose="020B0502040204020203" pitchFamily="34" charset="0"/>
              </a:rPr>
              <a:t> in °C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84168" y="4702211"/>
            <a:ext cx="163217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Bahnschrift" panose="020B0502040204020203" pitchFamily="34" charset="0"/>
              </a:rPr>
              <a:t>Outside </a:t>
            </a:r>
            <a:r>
              <a:rPr lang="de-DE" sz="1000" dirty="0" err="1">
                <a:latin typeface="Bahnschrift" panose="020B0502040204020203" pitchFamily="34" charset="0"/>
              </a:rPr>
              <a:t>temperature</a:t>
            </a:r>
            <a:r>
              <a:rPr lang="de-DE" sz="1000" dirty="0">
                <a:latin typeface="Bahnschrift" panose="020B0502040204020203" pitchFamily="34" charset="0"/>
              </a:rPr>
              <a:t> in °C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37638" y="4527360"/>
            <a:ext cx="1296144" cy="211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900" dirty="0">
                <a:solidFill>
                  <a:srgbClr val="DA251D"/>
                </a:solidFill>
                <a:latin typeface="Bahnschrift" panose="020B0502040204020203" pitchFamily="34" charset="0"/>
              </a:rPr>
              <a:t>Parallel </a:t>
            </a:r>
            <a:r>
              <a:rPr lang="de-DE" sz="900" dirty="0" err="1">
                <a:solidFill>
                  <a:srgbClr val="DA251D"/>
                </a:solidFill>
                <a:latin typeface="Bahnschrift" panose="020B0502040204020203" pitchFamily="34" charset="0"/>
              </a:rPr>
              <a:t>shift</a:t>
            </a:r>
            <a:endParaRPr lang="de-DE" sz="900" dirty="0">
              <a:solidFill>
                <a:srgbClr val="DA251D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46534" y="1701996"/>
            <a:ext cx="738068" cy="211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900" dirty="0" err="1">
                <a:solidFill>
                  <a:srgbClr val="25136D"/>
                </a:solidFill>
                <a:latin typeface="Bahnschrift" panose="020B0502040204020203" pitchFamily="34" charset="0"/>
              </a:rPr>
              <a:t>Steepness</a:t>
            </a:r>
            <a:endParaRPr lang="de-DE" sz="900" dirty="0">
              <a:solidFill>
                <a:srgbClr val="25136D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8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247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772816"/>
            <a:ext cx="5472608" cy="12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Αρχική θέση λειτουργίας της αντλίας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Οδηγίες στον πελάτη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Σύνολο των εγγράφων της εγκατάστασης</a:t>
            </a:r>
            <a:endParaRPr lang="de-DE" sz="1600" dirty="0"/>
          </a:p>
        </p:txBody>
      </p:sp>
      <p:pic>
        <p:nvPicPr>
          <p:cNvPr id="27650" name="Picture 2" descr="Happy satisfied black client shaking hands thanking manager for good financial deal, african american businessman handshaking partner after successful business negotiations, hiring, buying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05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Απενεργοποίηση του στοιχείου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Απενεργοποίηση του στοιχείου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			-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3472408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γίνεται για τη ρύθμιση της αντλίας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Δείτε 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την ενότητα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1.3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13314" name="Picture 2" descr="Deactivated Rubber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0798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ld weather thermometer icon vector illustration on white background. Flat web design element for website, app or infographics material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31" y="3267075"/>
            <a:ext cx="2966169" cy="30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σωστή εγκατάσταση μιας αντλίας θερμότητας είναι πολύ σημαντική για την εγγυημένα ελεγχόμενη μετέπειτα λειτουργία.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Πριν την εγκατάσταση: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Διαβάστε προσεχτικά τις οδηγίες εγκατάστασης του κατασκευαστή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διαθέτετε όλα τα απαραίτητα εργαλεία και εξαρτήματα.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 ότι λαμβάνονται όλα τα απαραίτητα μέτρα ασφαλείας.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Περισσότερες πληροφορίες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BWP Guide - Hydraulic Diagram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Leitfaden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BWP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Hydraulikschema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https://www.waermepumpe.de/fileadmin/user_upload/waermepumpe/07_Publikationen/BWP_LF_HYD_2019_DRUCK_final.pdf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08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Τώρα μπορείτε να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Συνδέετε και να εγκαθιστάτε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διανομή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συνηθισμένα λάθη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πως να τα αποφεύγετε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της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της αντλίας θερμότητας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Κάθε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κατασκευαστής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παρέχει τις δικές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οδηγίες εγκατάστασης για κάθε συγκεκριμένη αντλία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ector illustration safety sign REFER INSTRUCTION MANUAL AND BOOKLET. Refer to instruction manual/book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56" y="2852936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6145" y="2630018"/>
            <a:ext cx="4783927" cy="11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Παραδείγματα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(Vaillant heat pump)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https://www.vaillant.co.uk/downloads/flexotherm/flexotherm-5-11kw-230v-installation-manual-919861.pdf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Προσεκτική ανάγνωση πριν προχωρήσετε παρακάτω.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8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Απαιτήσεις για τον τόπο εγκατάστασης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Απαιτήσεις για τον τόπο εγκατάστασης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ξηρό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Ανθεκτικό στον πάγο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Ομοιόμορφος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Επιτρεπόμενη θερμοκρασία περιβάλλοντος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7 … 25 ℃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Επιτρεπόμενα επίπεδα υγρασίας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40 … 75 %</a:t>
            </a:r>
          </a:p>
        </p:txBody>
      </p:sp>
    </p:spTree>
    <p:extLst>
      <p:ext uri="{BB962C8B-B14F-4D97-AF65-F5344CB8AC3E}">
        <p14:creationId xmlns:p14="http://schemas.microsoft.com/office/powerpoint/2010/main" val="3277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Μεταφορά της αντλίας θερμότητας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108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αντλίες θερμότητας έχουν ένα μη αμελητέο βάρος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Αναλόγως της ισχύος της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αντλίας,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ζυγίζει μέχρι και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 kg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συμπεριλαμβανομένου συστημάτων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μονοκατοικίες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Κάποιοι κατασκευαστές προσφέρουν τις αντλίες σε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τμήματα,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οποίες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συναρμολογούνται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στο τόπο εγκατάστασης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Επίσης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κεντρικό τμήμα ζυγίζει περίπου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~100kg.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Γι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΄ αυτό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απαιτείται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προσεκτική μεταφορά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από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κατάλληλο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προσωπικό. Επίσης πρέπει να δοθεί προσοχή στις διαδρομές μεταφοράς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προς και μέσα στο κτίριο.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7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Ελάχιστες αποστάσεις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5980176" cy="51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Χώρος τοποθέτησης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Υπάρχει αρκετός διαθέσιμος χώρος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αντλία θερμότητας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εγκατάσταση και τις συνδέσεις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πιθανή προσωρινή αποθήκευση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η πρόσβαση στον τόπο εγκατάστασης αρκετά μεγάλη για τη μεταφορά της αντλίας θερμότητας στο χώρο;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7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εγκατάσταση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των σωληνώσεων σύμφωνα με τη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τις συνδέσεις των  σχεδίων.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Συνδέοντας την αντλία θερμότητας στο σύστημα θέρμανσης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βαλβίδας ασφάλειας με πιεσόμετρο.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διαχωριστή αερίων/σκόνης στη γραμμή επιστροφής του κυκλώματος θέρμανσης.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της γραμμής θερμότητας στην αντλία θερμότητας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Connect the heating flow to the heating flow connection of the heat pump.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της γραμμής επιστροφής θερμότητας στην αντλία θερμότητας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Μόνωση όλων των σωληνώσεων του δικτύου θέρμανσης, όπως και όλων των συνδέσεων στην αντλία θερμότητας.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982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1672</Words>
  <Application>Microsoft Office PowerPoint</Application>
  <PresentationFormat>On-screen Show (4:3)</PresentationFormat>
  <Paragraphs>263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Bahnschrift</vt:lpstr>
      <vt:lpstr>Calibri</vt:lpstr>
      <vt:lpstr>Wingdings</vt:lpstr>
      <vt:lpstr>2_Office Theme</vt:lpstr>
      <vt:lpstr>2.1 Εγκατάσταση των αντλιών θερμότητας</vt:lpstr>
      <vt:lpstr>Στόχοι</vt:lpstr>
      <vt:lpstr>Εισαγωγή</vt:lpstr>
      <vt:lpstr>Εισαγωγή</vt:lpstr>
      <vt:lpstr>Απαιτήσεις για τον τόπο εγκατάστασης</vt:lpstr>
      <vt:lpstr>Μεταφορά της αντλίας θερμότητας</vt:lpstr>
      <vt:lpstr>Ελάχιστες αποστάσεις</vt:lpstr>
      <vt:lpstr>Χώρος τοποθέτησης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Υδραυλική εγκατάσταση</vt:lpstr>
      <vt:lpstr>Ηλεκτρική σύνδεση </vt:lpstr>
      <vt:lpstr>Αρχική θέση λειτουργίας της αντλίας θερμότητας</vt:lpstr>
      <vt:lpstr>Αρχική θέση λειτουργίας της αντλίας θερμότητας</vt:lpstr>
      <vt:lpstr>Αρχική θέση λειτουργίας της αντλίας θερμότητας</vt:lpstr>
      <vt:lpstr>Αρχική θέση λειτουργίας της αντλίας θερμότητας</vt:lpstr>
      <vt:lpstr>Απενεργοποίηση του στοιχείου θερμότητας</vt:lpstr>
      <vt:lpstr>Περισσότερες πληροφορίες</vt:lpstr>
      <vt:lpstr>Συμπεράσματα</vt:lpstr>
      <vt:lpstr>Τέλος της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fdm</cp:lastModifiedBy>
  <cp:revision>95</cp:revision>
  <dcterms:created xsi:type="dcterms:W3CDTF">2017-12-11T10:59:29Z</dcterms:created>
  <dcterms:modified xsi:type="dcterms:W3CDTF">2019-12-15T19:34:48Z</dcterms:modified>
</cp:coreProperties>
</file>