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75"/>
  </p:notesMasterIdLst>
  <p:sldIdLst>
    <p:sldId id="256" r:id="rId2"/>
    <p:sldId id="257" r:id="rId3"/>
    <p:sldId id="297" r:id="rId4"/>
    <p:sldId id="272" r:id="rId5"/>
    <p:sldId id="337" r:id="rId6"/>
    <p:sldId id="371" r:id="rId7"/>
    <p:sldId id="335" r:id="rId8"/>
    <p:sldId id="336" r:id="rId9"/>
    <p:sldId id="338" r:id="rId10"/>
    <p:sldId id="339" r:id="rId11"/>
    <p:sldId id="340" r:id="rId12"/>
    <p:sldId id="341" r:id="rId13"/>
    <p:sldId id="342" r:id="rId14"/>
    <p:sldId id="344" r:id="rId15"/>
    <p:sldId id="372" r:id="rId16"/>
    <p:sldId id="362" r:id="rId17"/>
    <p:sldId id="363" r:id="rId18"/>
    <p:sldId id="364" r:id="rId19"/>
    <p:sldId id="343" r:id="rId20"/>
    <p:sldId id="345" r:id="rId21"/>
    <p:sldId id="346" r:id="rId22"/>
    <p:sldId id="347" r:id="rId23"/>
    <p:sldId id="373" r:id="rId24"/>
    <p:sldId id="348" r:id="rId25"/>
    <p:sldId id="349" r:id="rId26"/>
    <p:sldId id="350" r:id="rId27"/>
    <p:sldId id="351" r:id="rId28"/>
    <p:sldId id="352" r:id="rId29"/>
    <p:sldId id="357" r:id="rId30"/>
    <p:sldId id="356" r:id="rId31"/>
    <p:sldId id="374" r:id="rId32"/>
    <p:sldId id="375" r:id="rId33"/>
    <p:sldId id="376" r:id="rId34"/>
    <p:sldId id="360" r:id="rId35"/>
    <p:sldId id="353" r:id="rId36"/>
    <p:sldId id="354" r:id="rId37"/>
    <p:sldId id="361" r:id="rId38"/>
    <p:sldId id="358" r:id="rId39"/>
    <p:sldId id="367" r:id="rId40"/>
    <p:sldId id="368" r:id="rId41"/>
    <p:sldId id="369" r:id="rId42"/>
    <p:sldId id="366" r:id="rId43"/>
    <p:sldId id="370" r:id="rId44"/>
    <p:sldId id="393" r:id="rId45"/>
    <p:sldId id="377" r:id="rId46"/>
    <p:sldId id="378" r:id="rId47"/>
    <p:sldId id="379" r:id="rId48"/>
    <p:sldId id="380" r:id="rId49"/>
    <p:sldId id="381" r:id="rId50"/>
    <p:sldId id="382" r:id="rId51"/>
    <p:sldId id="383" r:id="rId52"/>
    <p:sldId id="387" r:id="rId53"/>
    <p:sldId id="384" r:id="rId54"/>
    <p:sldId id="388" r:id="rId55"/>
    <p:sldId id="385" r:id="rId56"/>
    <p:sldId id="386" r:id="rId57"/>
    <p:sldId id="389" r:id="rId58"/>
    <p:sldId id="390" r:id="rId59"/>
    <p:sldId id="391" r:id="rId60"/>
    <p:sldId id="392" r:id="rId61"/>
    <p:sldId id="394" r:id="rId62"/>
    <p:sldId id="395" r:id="rId63"/>
    <p:sldId id="396" r:id="rId64"/>
    <p:sldId id="397" r:id="rId65"/>
    <p:sldId id="398" r:id="rId66"/>
    <p:sldId id="399" r:id="rId67"/>
    <p:sldId id="400" r:id="rId68"/>
    <p:sldId id="402" r:id="rId69"/>
    <p:sldId id="403" r:id="rId70"/>
    <p:sldId id="404" r:id="rId71"/>
    <p:sldId id="333" r:id="rId72"/>
    <p:sldId id="334" r:id="rId73"/>
    <p:sldId id="260" r:id="rId74"/>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xmlns=""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120" autoAdjust="0"/>
  </p:normalViewPr>
  <p:slideViewPr>
    <p:cSldViewPr>
      <p:cViewPr>
        <p:scale>
          <a:sx n="81" d="100"/>
          <a:sy n="81" d="100"/>
        </p:scale>
        <p:origin x="-1056" y="-72"/>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4" y="0"/>
            <a:ext cx="2945659" cy="496332"/>
          </a:xfrm>
          <a:prstGeom prst="rect">
            <a:avLst/>
          </a:prstGeom>
        </p:spPr>
        <p:txBody>
          <a:bodyPr vert="horz" lIns="91400" tIns="45704" rIns="91400" bIns="45704" rtlCol="0"/>
          <a:lstStyle>
            <a:lvl1pPr algn="l">
              <a:defRPr sz="1200"/>
            </a:lvl1pPr>
          </a:lstStyle>
          <a:p>
            <a:endParaRPr lang="el-GR"/>
          </a:p>
        </p:txBody>
      </p:sp>
      <p:sp>
        <p:nvSpPr>
          <p:cNvPr id="3" name="2 - Θέση ημερομηνίας"/>
          <p:cNvSpPr>
            <a:spLocks noGrp="1"/>
          </p:cNvSpPr>
          <p:nvPr>
            <p:ph type="dt" idx="1"/>
          </p:nvPr>
        </p:nvSpPr>
        <p:spPr>
          <a:xfrm>
            <a:off x="3850447" y="0"/>
            <a:ext cx="2945659" cy="496332"/>
          </a:xfrm>
          <a:prstGeom prst="rect">
            <a:avLst/>
          </a:prstGeom>
        </p:spPr>
        <p:txBody>
          <a:bodyPr vert="horz" lIns="91400" tIns="45704" rIns="91400" bIns="45704" rtlCol="0"/>
          <a:lstStyle>
            <a:lvl1pPr algn="r">
              <a:defRPr sz="1200"/>
            </a:lvl1pPr>
          </a:lstStyle>
          <a:p>
            <a:fld id="{E62C10A0-F87B-4BFF-AD3A-8310E448460F}" type="datetimeFigureOut">
              <a:rPr lang="el-GR" smtClean="0"/>
              <a:pPr/>
              <a:t>2/10/2019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00" tIns="45704" rIns="91400" bIns="45704"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400" tIns="45704" rIns="91400" bIns="45704"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4" y="9428584"/>
            <a:ext cx="2945659" cy="496332"/>
          </a:xfrm>
          <a:prstGeom prst="rect">
            <a:avLst/>
          </a:prstGeom>
        </p:spPr>
        <p:txBody>
          <a:bodyPr vert="horz" lIns="91400" tIns="45704" rIns="91400" bIns="45704"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7" y="9428584"/>
            <a:ext cx="2945659" cy="496332"/>
          </a:xfrm>
          <a:prstGeom prst="rect">
            <a:avLst/>
          </a:prstGeom>
        </p:spPr>
        <p:txBody>
          <a:bodyPr vert="horz" lIns="91400" tIns="45704" rIns="91400" bIns="45704" rtlCol="0" anchor="b"/>
          <a:lstStyle>
            <a:lvl1pPr algn="r">
              <a:defRPr sz="1200"/>
            </a:lvl1pPr>
          </a:lstStyle>
          <a:p>
            <a:fld id="{D51933F7-9C1D-42A8-B27F-F697341C8CBF}" type="slidenum">
              <a:rPr lang="el-GR" smtClean="0"/>
              <a:pPr/>
              <a:t>‹#›</a:t>
            </a:fld>
            <a:endParaRPr lang="el-GR"/>
          </a:p>
        </p:txBody>
      </p:sp>
    </p:spTree>
    <p:extLst>
      <p:ext uri="{BB962C8B-B14F-4D97-AF65-F5344CB8AC3E}">
        <p14:creationId xmlns:p14="http://schemas.microsoft.com/office/powerpoint/2010/main" val="19428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fontScale="90000"/>
          </a:bodyPr>
          <a:lstStyle/>
          <a:p>
            <a:r>
              <a:rPr lang="bg-BG" b="1" dirty="0" smtClean="0">
                <a:effectLst>
                  <a:outerShdw blurRad="38100" dist="38100" dir="2700000" algn="tl">
                    <a:srgbClr val="000000">
                      <a:alpha val="43137"/>
                    </a:srgbClr>
                  </a:outerShdw>
                </a:effectLst>
              </a:rPr>
              <a:t>Част</a:t>
            </a:r>
            <a:r>
              <a:rPr lang="en-US" b="1" dirty="0" smtClean="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1.5.</a:t>
            </a:r>
            <a:br>
              <a:rPr lang="en-US" b="1" dirty="0">
                <a:effectLst>
                  <a:outerShdw blurRad="38100" dist="38100" dir="2700000" algn="tl">
                    <a:srgbClr val="000000">
                      <a:alpha val="43137"/>
                    </a:srgbClr>
                  </a:outerShdw>
                </a:effectLst>
              </a:rPr>
            </a:br>
            <a:r>
              <a:rPr lang="ru-RU" b="1" dirty="0">
                <a:effectLst>
                  <a:outerShdw blurRad="38100" dist="38100" dir="2700000" algn="tl">
                    <a:srgbClr val="000000">
                      <a:alpha val="43137"/>
                    </a:srgbClr>
                  </a:outerShdw>
                </a:effectLst>
              </a:rPr>
              <a:t>ОСНОВНА КОНФИГУРАЦИЯ НА СЛЪНЧЕВИТЕ ТЕРМИЧНИ </a:t>
            </a:r>
            <a:r>
              <a:rPr lang="ru-RU" b="1" dirty="0" smtClean="0">
                <a:effectLst>
                  <a:outerShdw blurRad="38100" dist="38100" dir="2700000" algn="tl">
                    <a:srgbClr val="000000">
                      <a:alpha val="43137"/>
                    </a:srgbClr>
                  </a:outerShdw>
                </a:effectLst>
              </a:rPr>
              <a:t>ИНСТАЛАЦИИ</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pPr algn="l"/>
            <a:r>
              <a:rPr lang="bg-BG" dirty="0" smtClean="0"/>
              <a:t>Блок</a:t>
            </a:r>
            <a:r>
              <a:rPr lang="en-US" dirty="0" smtClean="0"/>
              <a:t> </a:t>
            </a:r>
            <a:r>
              <a:rPr lang="en-US" dirty="0" smtClean="0"/>
              <a:t>1</a:t>
            </a:r>
            <a:r>
              <a:rPr lang="en-US" dirty="0"/>
              <a:t/>
            </a:r>
            <a:br>
              <a:rPr lang="en-US" dirty="0"/>
            </a:br>
            <a:r>
              <a:rPr lang="ru-RU" dirty="0"/>
              <a:t>Въведение в слънчевата топлинна </a:t>
            </a:r>
            <a:r>
              <a:rPr lang="ru-RU" dirty="0" smtClean="0"/>
              <a:t>енергия</a:t>
            </a:r>
            <a:endParaRPr lang="en-US" dirty="0"/>
          </a:p>
          <a:p>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A1C831-EB6F-46D3-BFE0-BB94501BB884}"/>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b="1" dirty="0"/>
          </a:p>
        </p:txBody>
      </p:sp>
      <p:sp>
        <p:nvSpPr>
          <p:cNvPr id="5" name="Rectangle 4">
            <a:extLst>
              <a:ext uri="{FF2B5EF4-FFF2-40B4-BE49-F238E27FC236}">
                <a16:creationId xmlns:a16="http://schemas.microsoft.com/office/drawing/2014/main" xmlns="" id="{0D139A56-D53C-4DBD-A973-008ADF3E36B6}"/>
              </a:ext>
            </a:extLst>
          </p:cNvPr>
          <p:cNvSpPr/>
          <p:nvPr/>
        </p:nvSpPr>
        <p:spPr>
          <a:xfrm>
            <a:off x="432916" y="1832417"/>
            <a:ext cx="6246635" cy="4401205"/>
          </a:xfrm>
          <a:prstGeom prst="rect">
            <a:avLst/>
          </a:prstGeom>
        </p:spPr>
        <p:txBody>
          <a:bodyPr wrap="square">
            <a:spAutoFit/>
          </a:bodyPr>
          <a:lstStyle/>
          <a:p>
            <a:pPr marL="285750" indent="-285750">
              <a:buFont typeface="Wingdings" panose="05000000000000000000" pitchFamily="2" charset="2"/>
              <a:buChar char="§"/>
            </a:pPr>
            <a:r>
              <a:rPr lang="ru-RU" sz="1400" b="1" dirty="0">
                <a:solidFill>
                  <a:prstClr val="black"/>
                </a:solidFill>
              </a:rPr>
              <a:t>Пасивна </a:t>
            </a:r>
            <a:r>
              <a:rPr lang="bg-BG" sz="1400" b="1" dirty="0" smtClean="0">
                <a:solidFill>
                  <a:prstClr val="black"/>
                </a:solidFill>
              </a:rPr>
              <a:t>система</a:t>
            </a:r>
            <a:r>
              <a:rPr lang="ru-RU" sz="1400" b="1" dirty="0" smtClean="0">
                <a:solidFill>
                  <a:prstClr val="black"/>
                </a:solidFill>
              </a:rPr>
              <a:t> </a:t>
            </a:r>
            <a:r>
              <a:rPr lang="ru-RU" sz="1400" b="1" dirty="0">
                <a:solidFill>
                  <a:prstClr val="black"/>
                </a:solidFill>
              </a:rPr>
              <a:t>и ICS </a:t>
            </a:r>
            <a:r>
              <a:rPr lang="ru-RU" sz="1400" b="1" dirty="0" smtClean="0">
                <a:solidFill>
                  <a:prstClr val="black"/>
                </a:solidFill>
              </a:rPr>
              <a:t>SWH</a:t>
            </a:r>
            <a:r>
              <a:rPr lang="en-US" sz="1400" b="1" dirty="0" smtClean="0">
                <a:solidFill>
                  <a:prstClr val="black"/>
                </a:solidFill>
              </a:rPr>
              <a:t>. </a:t>
            </a:r>
            <a:endParaRPr lang="en-US" sz="1400" b="1" dirty="0">
              <a:solidFill>
                <a:prstClr val="black"/>
              </a:solidFill>
            </a:endParaRPr>
          </a:p>
          <a:p>
            <a:pPr marL="555625" indent="-285750">
              <a:buFontTx/>
              <a:buChar char="‒"/>
            </a:pPr>
            <a:r>
              <a:rPr lang="ru-RU" sz="1400" dirty="0">
                <a:solidFill>
                  <a:srgbClr val="000000"/>
                </a:solidFill>
              </a:rPr>
              <a:t>Интегрални колекторни системи за съхранение (ICS SWH) съчетават </a:t>
            </a:r>
            <a:r>
              <a:rPr lang="ru-RU" sz="1400" dirty="0" smtClean="0">
                <a:solidFill>
                  <a:srgbClr val="000000"/>
                </a:solidFill>
              </a:rPr>
              <a:t>термичното </a:t>
            </a:r>
            <a:r>
              <a:rPr lang="ru-RU" sz="1400" dirty="0">
                <a:solidFill>
                  <a:srgbClr val="000000"/>
                </a:solidFill>
              </a:rPr>
              <a:t>събиране и съхранение в </a:t>
            </a:r>
            <a:r>
              <a:rPr lang="ru-RU" sz="1400" dirty="0" smtClean="0">
                <a:solidFill>
                  <a:srgbClr val="000000"/>
                </a:solidFill>
              </a:rPr>
              <a:t>едно.</a:t>
            </a:r>
            <a:r>
              <a:rPr lang="en-US" sz="1400" dirty="0" smtClean="0">
                <a:solidFill>
                  <a:srgbClr val="000000"/>
                </a:solidFill>
              </a:rPr>
              <a:t>  </a:t>
            </a:r>
            <a:endParaRPr lang="en-US" sz="1400" dirty="0">
              <a:solidFill>
                <a:srgbClr val="000000"/>
              </a:solidFill>
            </a:endParaRPr>
          </a:p>
          <a:p>
            <a:pPr marL="555625" indent="-285750">
              <a:buFontTx/>
              <a:buChar char="‒"/>
            </a:pPr>
            <a:r>
              <a:rPr lang="ru-RU" sz="1400" dirty="0">
                <a:solidFill>
                  <a:srgbClr val="000000"/>
                </a:solidFill>
              </a:rPr>
              <a:t>Издръжливи, прости, надеждни, евтини, пасивни и директни DSWH системи. Инсталациите многократно служат като слънчеви </a:t>
            </a:r>
            <a:r>
              <a:rPr lang="ru-RU" sz="1400" dirty="0" smtClean="0">
                <a:solidFill>
                  <a:srgbClr val="000000"/>
                </a:solidFill>
              </a:rPr>
              <a:t>подгреватели.</a:t>
            </a:r>
            <a:endParaRPr lang="en-US" sz="1400" dirty="0">
              <a:solidFill>
                <a:srgbClr val="000000"/>
              </a:solidFill>
            </a:endParaRPr>
          </a:p>
          <a:p>
            <a:pPr marL="555625" indent="-285750">
              <a:buFontTx/>
              <a:buChar char="‒"/>
            </a:pPr>
            <a:r>
              <a:rPr lang="ru-RU" sz="1400" dirty="0">
                <a:solidFill>
                  <a:srgbClr val="000000"/>
                </a:solidFill>
              </a:rPr>
              <a:t>Използва се в горещи, слънчеви, незамръзващи климатични </a:t>
            </a:r>
            <a:r>
              <a:rPr lang="ru-RU" sz="1400" dirty="0" smtClean="0">
                <a:solidFill>
                  <a:srgbClr val="000000"/>
                </a:solidFill>
              </a:rPr>
              <a:t>условия, </a:t>
            </a:r>
            <a:r>
              <a:rPr lang="ru-RU" sz="1400" dirty="0">
                <a:solidFill>
                  <a:srgbClr val="000000"/>
                </a:solidFill>
              </a:rPr>
              <a:t>малки размери </a:t>
            </a:r>
            <a:r>
              <a:rPr lang="ru-RU" sz="1400" dirty="0" smtClean="0">
                <a:solidFill>
                  <a:srgbClr val="000000"/>
                </a:solidFill>
              </a:rPr>
              <a:t>SWH, </a:t>
            </a:r>
            <a:r>
              <a:rPr lang="ru-RU" sz="1400" dirty="0">
                <a:solidFill>
                  <a:srgbClr val="000000"/>
                </a:solidFill>
              </a:rPr>
              <a:t>случайна или сезонна </a:t>
            </a:r>
            <a:r>
              <a:rPr lang="ru-RU" sz="1400" dirty="0" smtClean="0">
                <a:solidFill>
                  <a:srgbClr val="000000"/>
                </a:solidFill>
              </a:rPr>
              <a:t>употреба.</a:t>
            </a:r>
            <a:endParaRPr lang="en-US" sz="1400" dirty="0">
              <a:solidFill>
                <a:srgbClr val="000000"/>
              </a:solidFill>
            </a:endParaRPr>
          </a:p>
          <a:p>
            <a:pPr marL="555625" indent="-285750">
              <a:buFontTx/>
              <a:buChar char="‒"/>
            </a:pPr>
            <a:r>
              <a:rPr lang="ru-RU" sz="1400" dirty="0">
                <a:solidFill>
                  <a:srgbClr val="000000"/>
                </a:solidFill>
              </a:rPr>
              <a:t>Под налягане. Много ниска защита срещу екстремни климатични условия и повишени загуби. </a:t>
            </a:r>
            <a:r>
              <a:rPr lang="ru-RU" sz="1400" b="1" dirty="0" smtClean="0">
                <a:solidFill>
                  <a:srgbClr val="000000"/>
                </a:solidFill>
              </a:rPr>
              <a:t>Ограничена употреба, </a:t>
            </a:r>
            <a:r>
              <a:rPr lang="ru-RU" sz="1400" b="1" dirty="0">
                <a:solidFill>
                  <a:srgbClr val="000000"/>
                </a:solidFill>
              </a:rPr>
              <a:t>остарели</a:t>
            </a:r>
            <a:r>
              <a:rPr lang="ru-RU" sz="1400" dirty="0">
                <a:solidFill>
                  <a:srgbClr val="000000"/>
                </a:solidFill>
              </a:rPr>
              <a:t> </a:t>
            </a:r>
            <a:r>
              <a:rPr lang="ru-RU" sz="1400" dirty="0" smtClean="0">
                <a:solidFill>
                  <a:srgbClr val="000000"/>
                </a:solidFill>
              </a:rPr>
              <a:t>.</a:t>
            </a:r>
            <a:endParaRPr lang="en-US" sz="1400" b="1" dirty="0">
              <a:solidFill>
                <a:prstClr val="black"/>
              </a:solidFill>
            </a:endParaRPr>
          </a:p>
          <a:p>
            <a:pPr marL="285750" indent="-285750">
              <a:buFont typeface="Wingdings" panose="05000000000000000000" pitchFamily="2" charset="2"/>
              <a:buChar char="§"/>
            </a:pPr>
            <a:r>
              <a:rPr lang="bg-BG" sz="1400" b="1" dirty="0">
                <a:solidFill>
                  <a:prstClr val="black"/>
                </a:solidFill>
              </a:rPr>
              <a:t>Пасивен термосифон </a:t>
            </a:r>
            <a:r>
              <a:rPr lang="en-US" sz="1400" b="1" dirty="0" smtClean="0">
                <a:solidFill>
                  <a:prstClr val="black"/>
                </a:solidFill>
              </a:rPr>
              <a:t>SWH.</a:t>
            </a:r>
            <a:endParaRPr lang="en-US" sz="1400" b="1" dirty="0">
              <a:solidFill>
                <a:prstClr val="black"/>
              </a:solidFill>
            </a:endParaRPr>
          </a:p>
          <a:p>
            <a:pPr marL="555625" indent="-285750">
              <a:buFontTx/>
              <a:buChar char="‒"/>
            </a:pPr>
            <a:r>
              <a:rPr lang="ru-RU" sz="1400" dirty="0">
                <a:solidFill>
                  <a:srgbClr val="000000"/>
                </a:solidFill>
              </a:rPr>
              <a:t>За малки приложения (до 3000 </a:t>
            </a:r>
            <a:r>
              <a:rPr lang="ru-RU" sz="1400" dirty="0" smtClean="0">
                <a:solidFill>
                  <a:srgbClr val="000000"/>
                </a:solidFill>
              </a:rPr>
              <a:t>л), </a:t>
            </a:r>
            <a:r>
              <a:rPr lang="ru-RU" sz="1400" dirty="0">
                <a:solidFill>
                  <a:srgbClr val="000000"/>
                </a:solidFill>
              </a:rPr>
              <a:t>термосифонните системи са предпочитани заради простотата му (без помпи, естествена циркулация на водата), компактен дизайн, лесна инсталация и експлоатация и подобрена </a:t>
            </a:r>
            <a:r>
              <a:rPr lang="ru-RU" sz="1400" dirty="0" smtClean="0">
                <a:solidFill>
                  <a:srgbClr val="000000"/>
                </a:solidFill>
              </a:rPr>
              <a:t>производителност.</a:t>
            </a:r>
            <a:endParaRPr lang="en-US" sz="1400" dirty="0">
              <a:solidFill>
                <a:srgbClr val="000000"/>
              </a:solidFill>
            </a:endParaRPr>
          </a:p>
          <a:p>
            <a:pPr marL="555625" indent="-285750">
              <a:buFontTx/>
              <a:buChar char="‒"/>
            </a:pPr>
            <a:r>
              <a:rPr lang="ru-RU" sz="1400" dirty="0">
                <a:solidFill>
                  <a:srgbClr val="000000"/>
                </a:solidFill>
              </a:rPr>
              <a:t>Използвани в горещ и мек климат, </a:t>
            </a:r>
            <a:r>
              <a:rPr lang="ru-RU" sz="1400" dirty="0" smtClean="0">
                <a:solidFill>
                  <a:srgbClr val="000000"/>
                </a:solidFill>
              </a:rPr>
              <a:t>строги </a:t>
            </a:r>
            <a:r>
              <a:rPr lang="ru-RU" sz="1400" dirty="0">
                <a:solidFill>
                  <a:srgbClr val="000000"/>
                </a:solidFill>
              </a:rPr>
              <a:t>изисквания за монтаж (</a:t>
            </a:r>
            <a:r>
              <a:rPr lang="ru-RU" sz="1400" b="1" dirty="0">
                <a:solidFill>
                  <a:srgbClr val="000000"/>
                </a:solidFill>
              </a:rPr>
              <a:t>резервоар за гореща вода над </a:t>
            </a:r>
            <a:r>
              <a:rPr lang="ru-RU" sz="1400" b="1" dirty="0" smtClean="0">
                <a:solidFill>
                  <a:srgbClr val="000000"/>
                </a:solidFill>
              </a:rPr>
              <a:t>слънчевия колектор</a:t>
            </a:r>
            <a:r>
              <a:rPr lang="ru-RU" sz="1400" dirty="0" smtClean="0">
                <a:solidFill>
                  <a:srgbClr val="000000"/>
                </a:solidFill>
              </a:rPr>
              <a:t>).</a:t>
            </a:r>
            <a:endParaRPr lang="en-US" sz="1400" dirty="0">
              <a:solidFill>
                <a:srgbClr val="000000"/>
              </a:solidFill>
            </a:endParaRPr>
          </a:p>
          <a:p>
            <a:pPr marL="555625" indent="-285750">
              <a:buFontTx/>
              <a:buChar char="‒"/>
            </a:pPr>
            <a:r>
              <a:rPr lang="ru-RU" sz="1400" dirty="0" smtClean="0">
                <a:solidFill>
                  <a:srgbClr val="000000"/>
                </a:solidFill>
              </a:rPr>
              <a:t>Предлагат </a:t>
            </a:r>
            <a:r>
              <a:rPr lang="ru-RU" sz="1400" dirty="0">
                <a:solidFill>
                  <a:srgbClr val="000000"/>
                </a:solidFill>
              </a:rPr>
              <a:t>се </a:t>
            </a:r>
            <a:r>
              <a:rPr lang="ru-RU" sz="1400" dirty="0" smtClean="0">
                <a:solidFill>
                  <a:srgbClr val="000000"/>
                </a:solidFill>
              </a:rPr>
              <a:t>директни </a:t>
            </a:r>
            <a:r>
              <a:rPr lang="ru-RU" sz="1400" dirty="0">
                <a:solidFill>
                  <a:srgbClr val="000000"/>
                </a:solidFill>
              </a:rPr>
              <a:t>и индиректни, под налягане и атмосферни версии. </a:t>
            </a:r>
            <a:r>
              <a:rPr lang="ru-RU" sz="1400" dirty="0" smtClean="0">
                <a:solidFill>
                  <a:srgbClr val="000000"/>
                </a:solidFill>
              </a:rPr>
              <a:t>Индиректните </a:t>
            </a:r>
            <a:r>
              <a:rPr lang="ru-RU" sz="1400" dirty="0">
                <a:solidFill>
                  <a:srgbClr val="000000"/>
                </a:solidFill>
              </a:rPr>
              <a:t>системи могат да осигурят защита от </a:t>
            </a:r>
            <a:r>
              <a:rPr lang="ru-RU" sz="1400" dirty="0" smtClean="0">
                <a:solidFill>
                  <a:srgbClr val="000000"/>
                </a:solidFill>
              </a:rPr>
              <a:t>замръзване.</a:t>
            </a:r>
            <a:endParaRPr lang="en-US" sz="1400" dirty="0">
              <a:solidFill>
                <a:srgbClr val="000000"/>
              </a:solidFill>
            </a:endParaRPr>
          </a:p>
        </p:txBody>
      </p:sp>
      <p:pic>
        <p:nvPicPr>
          <p:cNvPr id="9" name="Picture 8">
            <a:extLst>
              <a:ext uri="{FF2B5EF4-FFF2-40B4-BE49-F238E27FC236}">
                <a16:creationId xmlns:a16="http://schemas.microsoft.com/office/drawing/2014/main" xmlns="" id="{3C341F23-67C9-4B02-B4A0-6398401E2275}"/>
              </a:ext>
            </a:extLst>
          </p:cNvPr>
          <p:cNvPicPr>
            <a:picLocks noChangeAspect="1"/>
          </p:cNvPicPr>
          <p:nvPr/>
        </p:nvPicPr>
        <p:blipFill>
          <a:blip r:embed="rId2"/>
          <a:stretch>
            <a:fillRect/>
          </a:stretch>
        </p:blipFill>
        <p:spPr>
          <a:xfrm>
            <a:off x="6679551" y="1701000"/>
            <a:ext cx="2066064" cy="4664041"/>
          </a:xfrm>
          <a:prstGeom prst="rect">
            <a:avLst/>
          </a:prstGeom>
        </p:spPr>
      </p:pic>
      <p:sp>
        <p:nvSpPr>
          <p:cNvPr id="6" name="Rectangle 5">
            <a:extLst>
              <a:ext uri="{FF2B5EF4-FFF2-40B4-BE49-F238E27FC236}">
                <a16:creationId xmlns:a16="http://schemas.microsoft.com/office/drawing/2014/main" xmlns="" id="{CC731967-97F1-49DB-BA63-46D3D8884597}"/>
              </a:ext>
            </a:extLst>
          </p:cNvPr>
          <p:cNvSpPr/>
          <p:nvPr/>
        </p:nvSpPr>
        <p:spPr>
          <a:xfrm>
            <a:off x="432916" y="1329499"/>
            <a:ext cx="6246635"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SWH системи. 5 основни </a:t>
            </a:r>
            <a:r>
              <a:rPr lang="ru-RU" b="1" dirty="0" smtClean="0">
                <a:solidFill>
                  <a:prstClr val="black"/>
                </a:solidFill>
                <a:cs typeface="Arial" pitchFamily="34" charset="0"/>
              </a:rPr>
              <a:t>технологии.</a:t>
            </a:r>
            <a:endParaRPr lang="en-US" b="1" dirty="0"/>
          </a:p>
        </p:txBody>
      </p:sp>
    </p:spTree>
    <p:extLst>
      <p:ext uri="{BB962C8B-B14F-4D97-AF65-F5344CB8AC3E}">
        <p14:creationId xmlns:p14="http://schemas.microsoft.com/office/powerpoint/2010/main" val="174964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A26A44-2082-4BCF-AA61-4223FFD3ACBC}"/>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5" name="Rectangle 4">
            <a:extLst>
              <a:ext uri="{FF2B5EF4-FFF2-40B4-BE49-F238E27FC236}">
                <a16:creationId xmlns:a16="http://schemas.microsoft.com/office/drawing/2014/main" xmlns="" id="{59F03F6A-FBAB-480B-87C0-3B32FC8A6B3D}"/>
              </a:ext>
            </a:extLst>
          </p:cNvPr>
          <p:cNvSpPr/>
          <p:nvPr/>
        </p:nvSpPr>
        <p:spPr>
          <a:xfrm>
            <a:off x="624714" y="1845000"/>
            <a:ext cx="5213716" cy="4185761"/>
          </a:xfrm>
          <a:prstGeom prst="rect">
            <a:avLst/>
          </a:prstGeom>
        </p:spPr>
        <p:txBody>
          <a:bodyPr wrap="square">
            <a:spAutoFit/>
          </a:bodyPr>
          <a:lstStyle/>
          <a:p>
            <a:pPr marL="285750" indent="-285750">
              <a:buFont typeface="Wingdings" panose="05000000000000000000" pitchFamily="2" charset="2"/>
              <a:buChar char="§"/>
            </a:pPr>
            <a:r>
              <a:rPr lang="ru-RU" sz="1400" b="1" dirty="0">
                <a:solidFill>
                  <a:prstClr val="black"/>
                </a:solidFill>
              </a:rPr>
              <a:t>SWH с активна или </a:t>
            </a:r>
            <a:r>
              <a:rPr lang="ru-RU" sz="1400" b="1" dirty="0" smtClean="0">
                <a:solidFill>
                  <a:prstClr val="black"/>
                </a:solidFill>
              </a:rPr>
              <a:t>принудителна </a:t>
            </a:r>
            <a:r>
              <a:rPr lang="ru-RU" sz="1400" b="1" dirty="0">
                <a:solidFill>
                  <a:prstClr val="black"/>
                </a:solidFill>
              </a:rPr>
              <a:t>циркулация. Директно </a:t>
            </a:r>
            <a:r>
              <a:rPr lang="ru-RU" sz="1400" b="1" dirty="0" smtClean="0">
                <a:solidFill>
                  <a:prstClr val="black"/>
                </a:solidFill>
              </a:rPr>
              <a:t>конфигуриране</a:t>
            </a:r>
            <a:r>
              <a:rPr lang="en-US" sz="1400" b="1" dirty="0" smtClean="0">
                <a:solidFill>
                  <a:prstClr val="black"/>
                </a:solidFill>
              </a:rPr>
              <a:t>.</a:t>
            </a:r>
            <a:endParaRPr lang="en-US" sz="1400" b="1" dirty="0">
              <a:solidFill>
                <a:prstClr val="black"/>
              </a:solidFill>
            </a:endParaRPr>
          </a:p>
          <a:p>
            <a:pPr marL="555625" indent="-285750">
              <a:buFontTx/>
              <a:buChar char="‒"/>
            </a:pPr>
            <a:r>
              <a:rPr lang="ru-RU" sz="1400" dirty="0">
                <a:solidFill>
                  <a:srgbClr val="000000"/>
                </a:solidFill>
              </a:rPr>
              <a:t>Сплит системи. Соларният резервоар </a:t>
            </a:r>
            <a:r>
              <a:rPr lang="ru-RU" sz="1400" dirty="0" smtClean="0">
                <a:solidFill>
                  <a:srgbClr val="000000"/>
                </a:solidFill>
              </a:rPr>
              <a:t>е </a:t>
            </a:r>
            <a:r>
              <a:rPr lang="ru-RU" sz="1400" dirty="0">
                <a:solidFill>
                  <a:srgbClr val="000000"/>
                </a:solidFill>
              </a:rPr>
              <a:t>във вътрешността на сградата, намалявайки топлинните </a:t>
            </a:r>
            <a:r>
              <a:rPr lang="ru-RU" sz="1400" dirty="0" smtClean="0">
                <a:solidFill>
                  <a:srgbClr val="000000"/>
                </a:solidFill>
              </a:rPr>
              <a:t>загуби.</a:t>
            </a:r>
            <a:r>
              <a:rPr lang="en-US" sz="1400" dirty="0" smtClean="0">
                <a:solidFill>
                  <a:srgbClr val="000000"/>
                </a:solidFill>
              </a:rPr>
              <a:t> </a:t>
            </a:r>
            <a:endParaRPr lang="en-US" sz="1400" dirty="0">
              <a:solidFill>
                <a:srgbClr val="000000"/>
              </a:solidFill>
            </a:endParaRPr>
          </a:p>
          <a:p>
            <a:pPr marL="555625" indent="-285750">
              <a:buFontTx/>
              <a:buChar char="‒"/>
            </a:pPr>
            <a:r>
              <a:rPr lang="ru-RU" sz="1400" dirty="0">
                <a:solidFill>
                  <a:srgbClr val="000000"/>
                </a:solidFill>
              </a:rPr>
              <a:t>Тези системи могат да заменят термосифонните SWH системи за преодоляване на недостатъците </a:t>
            </a:r>
            <a:r>
              <a:rPr lang="ru-RU" sz="1400" dirty="0" smtClean="0">
                <a:solidFill>
                  <a:srgbClr val="000000"/>
                </a:solidFill>
              </a:rPr>
              <a:t>им: </a:t>
            </a:r>
            <a:r>
              <a:rPr lang="ru-RU" sz="1400" dirty="0">
                <a:solidFill>
                  <a:srgbClr val="000000"/>
                </a:solidFill>
              </a:rPr>
              <a:t>ограничаване </a:t>
            </a:r>
            <a:r>
              <a:rPr lang="ru-RU" sz="1400" dirty="0" smtClean="0">
                <a:solidFill>
                  <a:srgbClr val="000000"/>
                </a:solidFill>
              </a:rPr>
              <a:t>височината </a:t>
            </a:r>
            <a:r>
              <a:rPr lang="ru-RU" sz="1400" dirty="0">
                <a:solidFill>
                  <a:srgbClr val="000000"/>
                </a:solidFill>
              </a:rPr>
              <a:t>на резервоара за студена вода, нестабилно подаване на гореща вода, загуба на топлина и </a:t>
            </a:r>
            <a:r>
              <a:rPr lang="ru-RU" sz="1400" dirty="0" smtClean="0">
                <a:solidFill>
                  <a:srgbClr val="000000"/>
                </a:solidFill>
              </a:rPr>
              <a:t>др.</a:t>
            </a:r>
            <a:endParaRPr lang="en-US" sz="1400" dirty="0">
              <a:solidFill>
                <a:srgbClr val="000000"/>
              </a:solidFill>
            </a:endParaRPr>
          </a:p>
          <a:p>
            <a:pPr marL="555625" indent="-285750">
              <a:buFontTx/>
              <a:buChar char="‒"/>
            </a:pPr>
            <a:r>
              <a:rPr lang="ru-RU" sz="1400" dirty="0">
                <a:solidFill>
                  <a:srgbClr val="000000"/>
                </a:solidFill>
              </a:rPr>
              <a:t>За по-големите системи за битови </a:t>
            </a:r>
            <a:r>
              <a:rPr lang="ru-RU" sz="1400" dirty="0" smtClean="0">
                <a:solidFill>
                  <a:srgbClr val="000000"/>
                </a:solidFill>
              </a:rPr>
              <a:t>нужди </a:t>
            </a:r>
            <a:r>
              <a:rPr lang="ru-RU" sz="1400" dirty="0">
                <a:solidFill>
                  <a:srgbClr val="000000"/>
                </a:solidFill>
              </a:rPr>
              <a:t>(повече от 3000 </a:t>
            </a:r>
            <a:r>
              <a:rPr lang="ru-RU" sz="1400" dirty="0" smtClean="0">
                <a:solidFill>
                  <a:srgbClr val="000000"/>
                </a:solidFill>
              </a:rPr>
              <a:t>л./ден</a:t>
            </a:r>
            <a:r>
              <a:rPr lang="ru-RU" sz="1400" dirty="0">
                <a:solidFill>
                  <a:srgbClr val="000000"/>
                </a:solidFill>
              </a:rPr>
              <a:t>) това </a:t>
            </a:r>
            <a:r>
              <a:rPr lang="ru-RU" sz="1400" dirty="0" smtClean="0">
                <a:solidFill>
                  <a:srgbClr val="000000"/>
                </a:solidFill>
              </a:rPr>
              <a:t>е </a:t>
            </a:r>
            <a:r>
              <a:rPr lang="ru-RU" sz="1400" dirty="0">
                <a:solidFill>
                  <a:srgbClr val="000000"/>
                </a:solidFill>
              </a:rPr>
              <a:t>единствената </a:t>
            </a:r>
            <a:r>
              <a:rPr lang="ru-RU" sz="1400" dirty="0" smtClean="0">
                <a:solidFill>
                  <a:srgbClr val="000000"/>
                </a:solidFill>
              </a:rPr>
              <a:t>възможност.</a:t>
            </a:r>
            <a:endParaRPr lang="en-US" sz="1400" dirty="0">
              <a:solidFill>
                <a:srgbClr val="000000"/>
              </a:solidFill>
            </a:endParaRPr>
          </a:p>
          <a:p>
            <a:pPr marL="555625" indent="-285750">
              <a:buFontTx/>
              <a:buChar char="‒"/>
            </a:pPr>
            <a:r>
              <a:rPr lang="ru-RU" sz="1400" b="1" dirty="0">
                <a:solidFill>
                  <a:srgbClr val="000000"/>
                </a:solidFill>
              </a:rPr>
              <a:t>Обикновено се използва в мек </a:t>
            </a:r>
            <a:r>
              <a:rPr lang="ru-RU" sz="1400" b="1" dirty="0" smtClean="0">
                <a:solidFill>
                  <a:srgbClr val="000000"/>
                </a:solidFill>
              </a:rPr>
              <a:t>климат</a:t>
            </a:r>
            <a:r>
              <a:rPr lang="en-US" sz="1400" b="1" dirty="0" smtClean="0">
                <a:solidFill>
                  <a:srgbClr val="000000"/>
                </a:solidFill>
              </a:rPr>
              <a:t>.</a:t>
            </a:r>
            <a:endParaRPr lang="en-US" sz="1400" b="1" dirty="0">
              <a:solidFill>
                <a:srgbClr val="000000"/>
              </a:solidFill>
            </a:endParaRPr>
          </a:p>
          <a:p>
            <a:pPr marL="555625" indent="-285750">
              <a:buFontTx/>
              <a:buChar char="‒"/>
            </a:pPr>
            <a:r>
              <a:rPr lang="ru-RU" sz="1400" dirty="0">
                <a:solidFill>
                  <a:srgbClr val="000000"/>
                </a:solidFill>
              </a:rPr>
              <a:t>Директно загряване на питейна вода. Сравнително по-ефективни от </a:t>
            </a:r>
            <a:r>
              <a:rPr lang="ru-RU" sz="1400" dirty="0" smtClean="0">
                <a:solidFill>
                  <a:srgbClr val="000000"/>
                </a:solidFill>
              </a:rPr>
              <a:t>непреките системи.</a:t>
            </a:r>
            <a:endParaRPr lang="en-US" sz="1400" dirty="0">
              <a:solidFill>
                <a:srgbClr val="000000"/>
              </a:solidFill>
            </a:endParaRPr>
          </a:p>
          <a:p>
            <a:pPr marL="555625" indent="-285750">
              <a:buFontTx/>
              <a:buChar char="‒"/>
            </a:pPr>
            <a:r>
              <a:rPr lang="ru-RU" sz="1400" dirty="0">
                <a:solidFill>
                  <a:srgbClr val="000000"/>
                </a:solidFill>
              </a:rPr>
              <a:t>Малка защита срещу замръзване и </a:t>
            </a:r>
            <a:r>
              <a:rPr lang="ru-RU" sz="1400" dirty="0" smtClean="0">
                <a:solidFill>
                  <a:srgbClr val="000000"/>
                </a:solidFill>
              </a:rPr>
              <a:t>прегряване.</a:t>
            </a:r>
            <a:r>
              <a:rPr lang="en-US" sz="1400" dirty="0" smtClean="0">
                <a:solidFill>
                  <a:srgbClr val="000000"/>
                </a:solidFill>
              </a:rPr>
              <a:t> </a:t>
            </a:r>
            <a:endParaRPr lang="en-US" sz="1400" dirty="0">
              <a:solidFill>
                <a:srgbClr val="000000"/>
              </a:solidFill>
            </a:endParaRPr>
          </a:p>
          <a:p>
            <a:pPr marL="555625" indent="-285750">
              <a:buFontTx/>
              <a:buChar char="‒"/>
            </a:pPr>
            <a:r>
              <a:rPr lang="ru-RU" sz="1400" dirty="0">
                <a:solidFill>
                  <a:srgbClr val="000000"/>
                </a:solidFill>
              </a:rPr>
              <a:t>Диференциален контрол и мониторинг на </a:t>
            </a:r>
            <a:r>
              <a:rPr lang="ru-RU" sz="1400" dirty="0" smtClean="0">
                <a:solidFill>
                  <a:srgbClr val="000000"/>
                </a:solidFill>
              </a:rPr>
              <a:t>изпълнението</a:t>
            </a:r>
            <a:r>
              <a:rPr lang="en-US" sz="1400" dirty="0" smtClean="0">
                <a:solidFill>
                  <a:srgbClr val="000000"/>
                </a:solidFill>
              </a:rPr>
              <a:t>.</a:t>
            </a:r>
            <a:endParaRPr lang="en-US" sz="1400" dirty="0">
              <a:solidFill>
                <a:srgbClr val="000000"/>
              </a:solidFill>
            </a:endParaRPr>
          </a:p>
          <a:p>
            <a:pPr marL="555625" indent="-285750">
              <a:buFontTx/>
              <a:buChar char="‒"/>
            </a:pPr>
            <a:r>
              <a:rPr lang="ru-RU" sz="1400" dirty="0" smtClean="0">
                <a:solidFill>
                  <a:srgbClr val="000000"/>
                </a:solidFill>
              </a:rPr>
              <a:t>Системите </a:t>
            </a:r>
            <a:r>
              <a:rPr lang="ru-RU" sz="1400" dirty="0">
                <a:solidFill>
                  <a:srgbClr val="000000"/>
                </a:solidFill>
              </a:rPr>
              <a:t>SWH са структурно прости и достъпни.</a:t>
            </a:r>
          </a:p>
          <a:p>
            <a:pPr marL="555625" indent="-285750">
              <a:buFontTx/>
              <a:buChar char="‒"/>
            </a:pPr>
            <a:r>
              <a:rPr lang="ru-RU" sz="1400" dirty="0">
                <a:solidFill>
                  <a:srgbClr val="000000"/>
                </a:solidFill>
              </a:rPr>
              <a:t>Системата не може да работи с определени води.</a:t>
            </a:r>
          </a:p>
          <a:p>
            <a:pPr marL="555625" indent="-285750">
              <a:buFontTx/>
              <a:buChar char="‒"/>
            </a:pPr>
            <a:r>
              <a:rPr lang="ru-RU" sz="1400" dirty="0">
                <a:solidFill>
                  <a:srgbClr val="000000"/>
                </a:solidFill>
              </a:rPr>
              <a:t>По-добра естетическа интеграция в </a:t>
            </a:r>
            <a:r>
              <a:rPr lang="ru-RU" sz="1400" dirty="0" smtClean="0">
                <a:solidFill>
                  <a:srgbClr val="000000"/>
                </a:solidFill>
              </a:rPr>
              <a:t>сградата.</a:t>
            </a:r>
            <a:endParaRPr lang="en-US" sz="1400" dirty="0">
              <a:solidFill>
                <a:srgbClr val="000000"/>
              </a:solidFill>
            </a:endParaRPr>
          </a:p>
        </p:txBody>
      </p:sp>
      <p:pic>
        <p:nvPicPr>
          <p:cNvPr id="3" name="Picture 2"/>
          <p:cNvPicPr>
            <a:picLocks noChangeAspect="1"/>
          </p:cNvPicPr>
          <p:nvPr/>
        </p:nvPicPr>
        <p:blipFill>
          <a:blip r:embed="rId2"/>
          <a:stretch>
            <a:fillRect/>
          </a:stretch>
        </p:blipFill>
        <p:spPr>
          <a:xfrm>
            <a:off x="5838430" y="2120920"/>
            <a:ext cx="2909569" cy="4247725"/>
          </a:xfrm>
          <a:prstGeom prst="rect">
            <a:avLst/>
          </a:prstGeom>
          <a:ln>
            <a:solidFill>
              <a:schemeClr val="tx1"/>
            </a:solidFill>
          </a:ln>
        </p:spPr>
      </p:pic>
      <p:sp>
        <p:nvSpPr>
          <p:cNvPr id="8" name="Rectangle 7">
            <a:extLst>
              <a:ext uri="{FF2B5EF4-FFF2-40B4-BE49-F238E27FC236}">
                <a16:creationId xmlns:a16="http://schemas.microsoft.com/office/drawing/2014/main" xmlns="" id="{E75A74C5-38E6-4D4B-B677-0599234F5EFA}"/>
              </a:ext>
            </a:extLst>
          </p:cNvPr>
          <p:cNvSpPr/>
          <p:nvPr/>
        </p:nvSpPr>
        <p:spPr>
          <a:xfrm>
            <a:off x="432916" y="1323272"/>
            <a:ext cx="6659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SWH системи. 5 основни </a:t>
            </a:r>
            <a:r>
              <a:rPr lang="ru-RU" b="1" dirty="0" smtClean="0">
                <a:solidFill>
                  <a:prstClr val="black"/>
                </a:solidFill>
                <a:cs typeface="Arial" pitchFamily="34" charset="0"/>
              </a:rPr>
              <a:t>технологии</a:t>
            </a:r>
            <a:endParaRPr lang="en-US" b="1" dirty="0"/>
          </a:p>
        </p:txBody>
      </p:sp>
    </p:spTree>
    <p:extLst>
      <p:ext uri="{BB962C8B-B14F-4D97-AF65-F5344CB8AC3E}">
        <p14:creationId xmlns:p14="http://schemas.microsoft.com/office/powerpoint/2010/main" val="1575067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s-ES" dirty="0"/>
          </a:p>
        </p:txBody>
      </p:sp>
      <p:sp>
        <p:nvSpPr>
          <p:cNvPr id="5" name="Rectangle 4">
            <a:extLst>
              <a:ext uri="{FF2B5EF4-FFF2-40B4-BE49-F238E27FC236}">
                <a16:creationId xmlns:a16="http://schemas.microsoft.com/office/drawing/2014/main" xmlns="" id="{59F03F6A-FBAB-480B-87C0-3B32FC8A6B3D}"/>
              </a:ext>
            </a:extLst>
          </p:cNvPr>
          <p:cNvSpPr/>
          <p:nvPr/>
        </p:nvSpPr>
        <p:spPr>
          <a:xfrm>
            <a:off x="432914" y="1704328"/>
            <a:ext cx="5867086" cy="4185761"/>
          </a:xfrm>
          <a:prstGeom prst="rect">
            <a:avLst/>
          </a:prstGeom>
        </p:spPr>
        <p:txBody>
          <a:bodyPr wrap="square">
            <a:spAutoFit/>
          </a:bodyPr>
          <a:lstStyle/>
          <a:p>
            <a:pPr marL="285750" indent="-285750">
              <a:buFont typeface="Wingdings" panose="05000000000000000000" pitchFamily="2" charset="2"/>
              <a:buChar char="§"/>
            </a:pPr>
            <a:r>
              <a:rPr lang="ru-RU" sz="1400" b="1" dirty="0" smtClean="0">
                <a:solidFill>
                  <a:prstClr val="black"/>
                </a:solidFill>
              </a:rPr>
              <a:t>Активна </a:t>
            </a:r>
            <a:r>
              <a:rPr lang="ru-RU" sz="1400" b="1" dirty="0">
                <a:solidFill>
                  <a:prstClr val="black"/>
                </a:solidFill>
              </a:rPr>
              <a:t>SWH. Индиректна </a:t>
            </a:r>
            <a:r>
              <a:rPr lang="ru-RU" sz="1400" b="1" dirty="0" smtClean="0">
                <a:solidFill>
                  <a:prstClr val="black"/>
                </a:solidFill>
              </a:rPr>
              <a:t>система </a:t>
            </a:r>
            <a:r>
              <a:rPr lang="ru-RU" sz="1400" b="1" dirty="0">
                <a:solidFill>
                  <a:prstClr val="black"/>
                </a:solidFill>
              </a:rPr>
              <a:t>за </a:t>
            </a:r>
            <a:r>
              <a:rPr lang="ru-RU" sz="1400" b="1" dirty="0" smtClean="0">
                <a:solidFill>
                  <a:prstClr val="black"/>
                </a:solidFill>
              </a:rPr>
              <a:t>оттичане/</a:t>
            </a:r>
            <a:r>
              <a:rPr lang="en-US" sz="1400" b="1" dirty="0" smtClean="0">
                <a:solidFill>
                  <a:prstClr val="black"/>
                </a:solidFill>
              </a:rPr>
              <a:t> Drain</a:t>
            </a:r>
            <a:r>
              <a:rPr lang="bg-BG" sz="1400" b="1" dirty="0" smtClean="0">
                <a:solidFill>
                  <a:prstClr val="black"/>
                </a:solidFill>
              </a:rPr>
              <a:t> В</a:t>
            </a:r>
            <a:r>
              <a:rPr lang="en-US" sz="1400" b="1" dirty="0" err="1" smtClean="0">
                <a:solidFill>
                  <a:prstClr val="black"/>
                </a:solidFill>
              </a:rPr>
              <a:t>ack</a:t>
            </a:r>
            <a:r>
              <a:rPr lang="bg-BG" sz="1400" b="1" dirty="0" smtClean="0">
                <a:solidFill>
                  <a:prstClr val="black"/>
                </a:solidFill>
              </a:rPr>
              <a:t> система/</a:t>
            </a:r>
            <a:endParaRPr lang="en-US" sz="1400" b="1" dirty="0">
              <a:solidFill>
                <a:prstClr val="black"/>
              </a:solidFill>
            </a:endParaRPr>
          </a:p>
          <a:p>
            <a:pPr marL="555625" indent="-285750">
              <a:buFontTx/>
              <a:buChar char="‒"/>
            </a:pPr>
            <a:r>
              <a:rPr lang="ru-RU" sz="1400" b="1" dirty="0">
                <a:solidFill>
                  <a:srgbClr val="000000"/>
                </a:solidFill>
              </a:rPr>
              <a:t>Подобрена защита срещу замръзване чрез източване на колекторите, когато помпата не работи. За всички </a:t>
            </a:r>
            <a:r>
              <a:rPr lang="ru-RU" sz="1400" b="1" dirty="0" smtClean="0">
                <a:solidFill>
                  <a:srgbClr val="000000"/>
                </a:solidFill>
              </a:rPr>
              <a:t>климати.</a:t>
            </a:r>
            <a:endParaRPr lang="en-US" sz="1400" b="1" dirty="0">
              <a:solidFill>
                <a:srgbClr val="000000"/>
              </a:solidFill>
            </a:endParaRPr>
          </a:p>
          <a:p>
            <a:pPr marL="555625" indent="-285750">
              <a:buFontTx/>
              <a:buChar char="‒"/>
            </a:pPr>
            <a:r>
              <a:rPr lang="ru-RU" sz="1400" dirty="0" smtClean="0">
                <a:solidFill>
                  <a:srgbClr val="000000"/>
                </a:solidFill>
              </a:rPr>
              <a:t>Простота </a:t>
            </a:r>
            <a:r>
              <a:rPr lang="ru-RU" sz="1400" dirty="0">
                <a:solidFill>
                  <a:srgbClr val="000000"/>
                </a:solidFill>
              </a:rPr>
              <a:t>на системата и ниската поддръжка.</a:t>
            </a:r>
          </a:p>
          <a:p>
            <a:pPr marL="555625" indent="-285750">
              <a:buFontTx/>
              <a:buChar char="‒"/>
            </a:pPr>
            <a:r>
              <a:rPr lang="ru-RU" sz="1400" dirty="0" smtClean="0">
                <a:solidFill>
                  <a:srgbClr val="000000"/>
                </a:solidFill>
              </a:rPr>
              <a:t>По-евтино </a:t>
            </a:r>
            <a:r>
              <a:rPr lang="ru-RU" sz="1400" dirty="0">
                <a:solidFill>
                  <a:srgbClr val="000000"/>
                </a:solidFill>
              </a:rPr>
              <a:t>от системата </a:t>
            </a:r>
            <a:r>
              <a:rPr lang="ru-RU" sz="1400" dirty="0" smtClean="0">
                <a:solidFill>
                  <a:srgbClr val="000000"/>
                </a:solidFill>
              </a:rPr>
              <a:t>антифриз </a:t>
            </a:r>
            <a:r>
              <a:rPr lang="ru-RU" sz="1400" dirty="0">
                <a:solidFill>
                  <a:srgbClr val="000000"/>
                </a:solidFill>
              </a:rPr>
              <a:t>SHW, но </a:t>
            </a:r>
            <a:r>
              <a:rPr lang="ru-RU" sz="1400" dirty="0" smtClean="0">
                <a:solidFill>
                  <a:srgbClr val="000000"/>
                </a:solidFill>
              </a:rPr>
              <a:t>по-скъпо </a:t>
            </a:r>
            <a:r>
              <a:rPr lang="ru-RU" sz="1400" dirty="0">
                <a:solidFill>
                  <a:srgbClr val="000000"/>
                </a:solidFill>
              </a:rPr>
              <a:t>от директните системи.</a:t>
            </a:r>
          </a:p>
          <a:p>
            <a:pPr marL="555625" indent="-285750">
              <a:buFontTx/>
              <a:buChar char="‒"/>
            </a:pPr>
            <a:r>
              <a:rPr lang="ru-RU" sz="1400" dirty="0">
                <a:solidFill>
                  <a:srgbClr val="000000"/>
                </a:solidFill>
              </a:rPr>
              <a:t>Рискът от кипяща вода, високи налягания, замръзване и разрушаване на тръбите е доста нисък, стига тръбата за отвеждане да е достатъчно голяма и флуидният контур в слънчевите колектори и тръбите да </a:t>
            </a:r>
            <a:r>
              <a:rPr lang="ru-RU" sz="1400" dirty="0" smtClean="0">
                <a:solidFill>
                  <a:srgbClr val="000000"/>
                </a:solidFill>
              </a:rPr>
              <a:t>са с адекватни  </a:t>
            </a:r>
            <a:r>
              <a:rPr lang="ru-RU" sz="1400" dirty="0">
                <a:solidFill>
                  <a:srgbClr val="000000"/>
                </a:solidFill>
              </a:rPr>
              <a:t>наклони </a:t>
            </a:r>
            <a:r>
              <a:rPr lang="ru-RU" sz="1400" dirty="0" smtClean="0">
                <a:solidFill>
                  <a:srgbClr val="000000"/>
                </a:solidFill>
              </a:rPr>
              <a:t>за </a:t>
            </a:r>
            <a:r>
              <a:rPr lang="ru-RU" sz="1400" dirty="0">
                <a:solidFill>
                  <a:srgbClr val="000000"/>
                </a:solidFill>
              </a:rPr>
              <a:t>бързо източване. Колекторите са само частично запълнени (по-ниско работно налягане</a:t>
            </a:r>
            <a:r>
              <a:rPr lang="ru-RU" sz="1400" dirty="0" smtClean="0">
                <a:solidFill>
                  <a:srgbClr val="000000"/>
                </a:solidFill>
              </a:rPr>
              <a:t>).</a:t>
            </a:r>
            <a:endParaRPr lang="en-US" sz="1400" dirty="0">
              <a:solidFill>
                <a:srgbClr val="000000"/>
              </a:solidFill>
            </a:endParaRPr>
          </a:p>
          <a:p>
            <a:pPr marL="555625" indent="-285750">
              <a:buFontTx/>
              <a:buChar char="‒"/>
            </a:pPr>
            <a:r>
              <a:rPr lang="ru-RU" sz="1400" b="1" dirty="0">
                <a:solidFill>
                  <a:srgbClr val="000000"/>
                </a:solidFill>
              </a:rPr>
              <a:t>Технологията Drain Back използва вода като HTF, </a:t>
            </a:r>
            <a:r>
              <a:rPr lang="ru-RU" sz="1400" dirty="0">
                <a:solidFill>
                  <a:srgbClr val="000000"/>
                </a:solidFill>
              </a:rPr>
              <a:t>която не разяжда тръбите и другите метални части или </a:t>
            </a:r>
            <a:r>
              <a:rPr lang="ru-RU" sz="1400" dirty="0" smtClean="0">
                <a:solidFill>
                  <a:srgbClr val="000000"/>
                </a:solidFill>
              </a:rPr>
              <a:t>влошава качествата си, </a:t>
            </a:r>
            <a:r>
              <a:rPr lang="ru-RU" sz="1400" dirty="0">
                <a:solidFill>
                  <a:srgbClr val="000000"/>
                </a:solidFill>
              </a:rPr>
              <a:t>както се случва с гликол + добавки. Това означава по-дълъг живот и по-малко </a:t>
            </a:r>
            <a:r>
              <a:rPr lang="ru-RU" sz="1400" dirty="0" smtClean="0">
                <a:solidFill>
                  <a:srgbClr val="000000"/>
                </a:solidFill>
              </a:rPr>
              <a:t>поддръжка.</a:t>
            </a:r>
            <a:endParaRPr lang="en-US" sz="1400" dirty="0">
              <a:solidFill>
                <a:srgbClr val="000000"/>
              </a:solidFill>
            </a:endParaRPr>
          </a:p>
          <a:p>
            <a:pPr marL="555625" indent="-285750">
              <a:buFontTx/>
              <a:buChar char="‒"/>
            </a:pPr>
            <a:r>
              <a:rPr lang="ru-RU" sz="1400" dirty="0">
                <a:solidFill>
                  <a:srgbClr val="000000"/>
                </a:solidFill>
              </a:rPr>
              <a:t>Системата има важни изисквания за монтаж: наклон на тръбопровода </a:t>
            </a:r>
            <a:r>
              <a:rPr lang="ru-RU" sz="1400" dirty="0" smtClean="0">
                <a:solidFill>
                  <a:srgbClr val="000000"/>
                </a:solidFill>
              </a:rPr>
              <a:t>на слънчевата </a:t>
            </a:r>
            <a:r>
              <a:rPr lang="ru-RU" sz="1400" dirty="0">
                <a:solidFill>
                  <a:srgbClr val="000000"/>
                </a:solidFill>
              </a:rPr>
              <a:t>верига, оттичане на резервоара (издигнат), най-голямата помпа от всички системи </a:t>
            </a:r>
            <a:r>
              <a:rPr lang="ru-RU" sz="1400" dirty="0" smtClean="0">
                <a:solidFill>
                  <a:srgbClr val="000000"/>
                </a:solidFill>
              </a:rPr>
              <a:t>SWH.</a:t>
            </a:r>
            <a:endParaRPr lang="en-US" sz="1400" dirty="0">
              <a:solidFill>
                <a:srgbClr val="000000"/>
              </a:solidFill>
            </a:endParaRPr>
          </a:p>
        </p:txBody>
      </p:sp>
      <p:pic>
        <p:nvPicPr>
          <p:cNvPr id="7" name="Picture 6"/>
          <p:cNvPicPr>
            <a:picLocks noChangeAspect="1"/>
          </p:cNvPicPr>
          <p:nvPr/>
        </p:nvPicPr>
        <p:blipFill>
          <a:blip r:embed="rId2"/>
          <a:stretch>
            <a:fillRect/>
          </a:stretch>
        </p:blipFill>
        <p:spPr>
          <a:xfrm>
            <a:off x="6300000" y="2133000"/>
            <a:ext cx="2393333" cy="4185159"/>
          </a:xfrm>
          <a:prstGeom prst="rect">
            <a:avLst/>
          </a:prstGeom>
          <a:ln>
            <a:solidFill>
              <a:schemeClr val="tx1"/>
            </a:solidFill>
          </a:ln>
        </p:spPr>
      </p:pic>
      <p:sp>
        <p:nvSpPr>
          <p:cNvPr id="8" name="Rectangle 7">
            <a:extLst>
              <a:ext uri="{FF2B5EF4-FFF2-40B4-BE49-F238E27FC236}">
                <a16:creationId xmlns:a16="http://schemas.microsoft.com/office/drawing/2014/main" xmlns="" id="{4BBDA054-5A1C-4809-8520-77FA44586F91}"/>
              </a:ext>
            </a:extLst>
          </p:cNvPr>
          <p:cNvSpPr/>
          <p:nvPr/>
        </p:nvSpPr>
        <p:spPr>
          <a:xfrm>
            <a:off x="432914" y="1334996"/>
            <a:ext cx="5723083"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SWH системи. 5 основни </a:t>
            </a:r>
            <a:r>
              <a:rPr lang="ru-RU" b="1" dirty="0" smtClean="0">
                <a:solidFill>
                  <a:prstClr val="black"/>
                </a:solidFill>
                <a:cs typeface="Arial" pitchFamily="34" charset="0"/>
              </a:rPr>
              <a:t>технологии</a:t>
            </a:r>
            <a:endParaRPr lang="ru-RU" b="1" dirty="0">
              <a:solidFill>
                <a:prstClr val="black"/>
              </a:solidFill>
              <a:cs typeface="Arial" pitchFamily="34" charset="0"/>
            </a:endParaRPr>
          </a:p>
        </p:txBody>
      </p:sp>
    </p:spTree>
    <p:extLst>
      <p:ext uri="{BB962C8B-B14F-4D97-AF65-F5344CB8AC3E}">
        <p14:creationId xmlns:p14="http://schemas.microsoft.com/office/powerpoint/2010/main" val="329686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s-ES" dirty="0"/>
          </a:p>
        </p:txBody>
      </p:sp>
      <p:sp>
        <p:nvSpPr>
          <p:cNvPr id="5" name="Rectangle 4">
            <a:extLst>
              <a:ext uri="{FF2B5EF4-FFF2-40B4-BE49-F238E27FC236}">
                <a16:creationId xmlns:a16="http://schemas.microsoft.com/office/drawing/2014/main" xmlns="" id="{59F03F6A-FBAB-480B-87C0-3B32FC8A6B3D}"/>
              </a:ext>
            </a:extLst>
          </p:cNvPr>
          <p:cNvSpPr/>
          <p:nvPr/>
        </p:nvSpPr>
        <p:spPr>
          <a:xfrm>
            <a:off x="726284" y="1844389"/>
            <a:ext cx="5357716" cy="3323987"/>
          </a:xfrm>
          <a:prstGeom prst="rect">
            <a:avLst/>
          </a:prstGeom>
        </p:spPr>
        <p:txBody>
          <a:bodyPr wrap="square">
            <a:spAutoFit/>
          </a:bodyPr>
          <a:lstStyle/>
          <a:p>
            <a:pPr marL="285750" indent="-285750">
              <a:buFont typeface="Wingdings" panose="05000000000000000000" pitchFamily="2" charset="2"/>
              <a:buChar char="§"/>
            </a:pPr>
            <a:r>
              <a:rPr lang="ru-RU" sz="1400" b="1" dirty="0" smtClean="0">
                <a:solidFill>
                  <a:prstClr val="black"/>
                </a:solidFill>
              </a:rPr>
              <a:t>Активна </a:t>
            </a:r>
            <a:r>
              <a:rPr lang="ru-RU" sz="1400" b="1" dirty="0">
                <a:solidFill>
                  <a:prstClr val="black"/>
                </a:solidFill>
              </a:rPr>
              <a:t>SWH. </a:t>
            </a:r>
            <a:r>
              <a:rPr lang="ru-RU" sz="1400" b="1" dirty="0" smtClean="0">
                <a:solidFill>
                  <a:prstClr val="black"/>
                </a:solidFill>
              </a:rPr>
              <a:t>Индиректна конфигурация с антифриз</a:t>
            </a:r>
            <a:endParaRPr lang="en-US" sz="1400" b="1" dirty="0">
              <a:solidFill>
                <a:prstClr val="black"/>
              </a:solidFill>
            </a:endParaRPr>
          </a:p>
          <a:p>
            <a:pPr marL="555625" indent="-285750">
              <a:buFontTx/>
              <a:buChar char="‒"/>
            </a:pPr>
            <a:r>
              <a:rPr lang="ru-RU" sz="1400" dirty="0" smtClean="0">
                <a:solidFill>
                  <a:srgbClr val="000000"/>
                </a:solidFill>
              </a:rPr>
              <a:t>Активната индиректна </a:t>
            </a:r>
            <a:r>
              <a:rPr lang="ru-RU" sz="1400" dirty="0">
                <a:solidFill>
                  <a:srgbClr val="000000"/>
                </a:solidFill>
              </a:rPr>
              <a:t>SWH </a:t>
            </a:r>
            <a:r>
              <a:rPr lang="ru-RU" sz="1400" dirty="0" smtClean="0">
                <a:solidFill>
                  <a:srgbClr val="000000"/>
                </a:solidFill>
              </a:rPr>
              <a:t>заменя </a:t>
            </a:r>
            <a:r>
              <a:rPr lang="ru-RU" sz="1400" dirty="0">
                <a:solidFill>
                  <a:srgbClr val="000000"/>
                </a:solidFill>
              </a:rPr>
              <a:t>директното използване на вода в слънчевия колектор, където качеството на водата не е подходящо.</a:t>
            </a:r>
          </a:p>
          <a:p>
            <a:pPr marL="555625" indent="-285750">
              <a:buFontTx/>
              <a:buChar char="‒"/>
            </a:pPr>
            <a:r>
              <a:rPr lang="ru-RU" sz="1400" dirty="0">
                <a:solidFill>
                  <a:srgbClr val="000000"/>
                </a:solidFill>
              </a:rPr>
              <a:t>Непрякото отопление предполага използването на топлообменници.</a:t>
            </a:r>
          </a:p>
          <a:p>
            <a:pPr marL="555625" indent="-285750">
              <a:buFontTx/>
              <a:buChar char="‒"/>
            </a:pPr>
            <a:r>
              <a:rPr lang="ru-RU" sz="1400" b="1" dirty="0">
                <a:solidFill>
                  <a:srgbClr val="000000"/>
                </a:solidFill>
              </a:rPr>
              <a:t>Потребителите, разположени в нискотемпературни зони (минимална нощна температура от 2 ° C и по-ниска), трябва да използват SWH с индиректно отопление и антифриз като течност за пренос на топлина.</a:t>
            </a:r>
          </a:p>
          <a:p>
            <a:pPr marL="555625" indent="-285750">
              <a:buFontTx/>
              <a:buChar char="‒"/>
            </a:pPr>
            <a:r>
              <a:rPr lang="ru-RU" sz="1400" dirty="0">
                <a:solidFill>
                  <a:srgbClr val="000000"/>
                </a:solidFill>
              </a:rPr>
              <a:t>Използват се разтвори на пропилен гликол.</a:t>
            </a:r>
          </a:p>
          <a:p>
            <a:pPr marL="555625" indent="-285750">
              <a:buFontTx/>
              <a:buChar char="‒"/>
            </a:pPr>
            <a:r>
              <a:rPr lang="ru-RU" sz="1400" dirty="0">
                <a:solidFill>
                  <a:srgbClr val="000000"/>
                </a:solidFill>
              </a:rPr>
              <a:t>Вътре в резервоара за гореща вода или разположен извън резервоара, обменът на топлина означава известна загуба на топлина (което влияе върху общата ефективност).</a:t>
            </a:r>
          </a:p>
          <a:p>
            <a:pPr marL="555625" indent="-285750">
              <a:buFontTx/>
              <a:buChar char="‒"/>
            </a:pPr>
            <a:r>
              <a:rPr lang="ru-RU" sz="1400" b="1" dirty="0">
                <a:solidFill>
                  <a:srgbClr val="000000"/>
                </a:solidFill>
              </a:rPr>
              <a:t>Непреките антифриз SWH са </a:t>
            </a:r>
            <a:r>
              <a:rPr lang="ru-RU" sz="1400" b="1" dirty="0" smtClean="0">
                <a:solidFill>
                  <a:srgbClr val="000000"/>
                </a:solidFill>
              </a:rPr>
              <a:t>най-гъвкавите.</a:t>
            </a:r>
            <a:endParaRPr lang="en-US" sz="1400" b="1" dirty="0">
              <a:solidFill>
                <a:srgbClr val="000000"/>
              </a:solidFill>
            </a:endParaRPr>
          </a:p>
        </p:txBody>
      </p:sp>
      <p:sp>
        <p:nvSpPr>
          <p:cNvPr id="7" name="Rectangle 6"/>
          <p:cNvSpPr/>
          <p:nvPr/>
        </p:nvSpPr>
        <p:spPr>
          <a:xfrm>
            <a:off x="740863" y="5128684"/>
            <a:ext cx="7949403" cy="954107"/>
          </a:xfrm>
          <a:prstGeom prst="rect">
            <a:avLst/>
          </a:prstGeom>
        </p:spPr>
        <p:txBody>
          <a:bodyPr wrap="square">
            <a:spAutoFit/>
          </a:bodyPr>
          <a:lstStyle/>
          <a:p>
            <a:pPr marL="555625" indent="-285750">
              <a:buFontTx/>
              <a:buChar char="‒"/>
            </a:pPr>
            <a:r>
              <a:rPr lang="ru-RU" sz="1400" b="1" dirty="0">
                <a:solidFill>
                  <a:srgbClr val="000000"/>
                </a:solidFill>
              </a:rPr>
              <a:t>Те са предназначени за всички климатични </a:t>
            </a:r>
            <a:r>
              <a:rPr lang="ru-RU" sz="1400" b="1" dirty="0" smtClean="0">
                <a:solidFill>
                  <a:srgbClr val="000000"/>
                </a:solidFill>
              </a:rPr>
              <a:t>условия, </a:t>
            </a:r>
          </a:p>
          <a:p>
            <a:pPr marL="269875"/>
            <a:r>
              <a:rPr lang="ru-RU" sz="1400" b="1" dirty="0" smtClean="0">
                <a:solidFill>
                  <a:srgbClr val="000000"/>
                </a:solidFill>
              </a:rPr>
              <a:t>малки </a:t>
            </a:r>
            <a:r>
              <a:rPr lang="ru-RU" sz="1400" b="1" dirty="0">
                <a:solidFill>
                  <a:srgbClr val="000000"/>
                </a:solidFill>
              </a:rPr>
              <a:t>и големи SWH системи.</a:t>
            </a:r>
          </a:p>
          <a:p>
            <a:pPr marL="555625" indent="-285750">
              <a:buFontTx/>
              <a:buChar char="‒"/>
            </a:pPr>
            <a:r>
              <a:rPr lang="ru-RU" sz="1400" dirty="0">
                <a:solidFill>
                  <a:srgbClr val="000000"/>
                </a:solidFill>
              </a:rPr>
              <a:t>Те се контролират по-добре и могат да бъдат защитени от прегряване.</a:t>
            </a:r>
          </a:p>
          <a:p>
            <a:pPr marL="555625" indent="-285750">
              <a:buFontTx/>
              <a:buChar char="‒"/>
            </a:pPr>
            <a:r>
              <a:rPr lang="ru-RU" sz="1400" dirty="0">
                <a:solidFill>
                  <a:srgbClr val="000000"/>
                </a:solidFill>
              </a:rPr>
              <a:t>Те са по-скъпи, работят под налягане и изискват </a:t>
            </a:r>
            <a:r>
              <a:rPr lang="ru-RU" sz="1400" dirty="0" smtClean="0">
                <a:solidFill>
                  <a:srgbClr val="000000"/>
                </a:solidFill>
              </a:rPr>
              <a:t>поддръжка.</a:t>
            </a:r>
            <a:endParaRPr lang="en-US" sz="1400" dirty="0">
              <a:solidFill>
                <a:srgbClr val="000000"/>
              </a:solidFill>
            </a:endParaRPr>
          </a:p>
        </p:txBody>
      </p:sp>
      <p:pic>
        <p:nvPicPr>
          <p:cNvPr id="3" name="Picture 2">
            <a:extLst>
              <a:ext uri="{FF2B5EF4-FFF2-40B4-BE49-F238E27FC236}">
                <a16:creationId xmlns:a16="http://schemas.microsoft.com/office/drawing/2014/main" xmlns="" id="{7923C6AA-7422-4D0A-A1DE-56EE45F27DC3}"/>
              </a:ext>
            </a:extLst>
          </p:cNvPr>
          <p:cNvPicPr>
            <a:picLocks noChangeAspect="1"/>
          </p:cNvPicPr>
          <p:nvPr/>
        </p:nvPicPr>
        <p:blipFill>
          <a:blip r:embed="rId2"/>
          <a:stretch>
            <a:fillRect/>
          </a:stretch>
        </p:blipFill>
        <p:spPr>
          <a:xfrm>
            <a:off x="5940000" y="1568176"/>
            <a:ext cx="2808000" cy="3838913"/>
          </a:xfrm>
          <a:prstGeom prst="rect">
            <a:avLst/>
          </a:prstGeom>
          <a:ln>
            <a:solidFill>
              <a:schemeClr val="tx1"/>
            </a:solidFill>
          </a:ln>
        </p:spPr>
      </p:pic>
      <p:sp>
        <p:nvSpPr>
          <p:cNvPr id="10" name="Rectangle 9">
            <a:extLst>
              <a:ext uri="{FF2B5EF4-FFF2-40B4-BE49-F238E27FC236}">
                <a16:creationId xmlns:a16="http://schemas.microsoft.com/office/drawing/2014/main" xmlns="" id="{A041781E-2C61-4694-9881-CEAA319ABDB0}"/>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Избор на подходяща технология</a:t>
            </a:r>
          </a:p>
        </p:txBody>
      </p:sp>
    </p:spTree>
    <p:extLst>
      <p:ext uri="{BB962C8B-B14F-4D97-AF65-F5344CB8AC3E}">
        <p14:creationId xmlns:p14="http://schemas.microsoft.com/office/powerpoint/2010/main" val="1127914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236289C-B98A-4908-9407-6CABE3ED42D6}"/>
              </a:ext>
            </a:extLst>
          </p:cNvPr>
          <p:cNvPicPr>
            <a:picLocks noChangeAspect="1"/>
          </p:cNvPicPr>
          <p:nvPr/>
        </p:nvPicPr>
        <p:blipFill rotWithShape="1">
          <a:blip r:embed="rId2"/>
          <a:srcRect b="19485"/>
          <a:stretch/>
        </p:blipFill>
        <p:spPr>
          <a:xfrm>
            <a:off x="7524000" y="817442"/>
            <a:ext cx="1597699" cy="1468399"/>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xmlns="" id="{076E9847-63CE-46E9-9C63-9E43D127FB6E}"/>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5" name="Rectangle 4">
            <a:extLst>
              <a:ext uri="{FF2B5EF4-FFF2-40B4-BE49-F238E27FC236}">
                <a16:creationId xmlns:a16="http://schemas.microsoft.com/office/drawing/2014/main" xmlns="" id="{FF3A0F6A-B9F8-4A81-9481-21BAB7796CD4}"/>
              </a:ext>
            </a:extLst>
          </p:cNvPr>
          <p:cNvSpPr/>
          <p:nvPr/>
        </p:nvSpPr>
        <p:spPr>
          <a:xfrm>
            <a:off x="726284" y="1910980"/>
            <a:ext cx="7984799" cy="4401205"/>
          </a:xfrm>
          <a:prstGeom prst="rect">
            <a:avLst/>
          </a:prstGeom>
        </p:spPr>
        <p:txBody>
          <a:bodyPr wrap="square">
            <a:spAutoFit/>
          </a:bodyPr>
          <a:lstStyle/>
          <a:p>
            <a:pPr marL="285750" indent="-285750">
              <a:buFont typeface="Wingdings" panose="05000000000000000000" pitchFamily="2" charset="2"/>
              <a:buChar char="§"/>
            </a:pPr>
            <a:r>
              <a:rPr lang="ru-RU" sz="1400" b="1" dirty="0" smtClean="0">
                <a:solidFill>
                  <a:prstClr val="black"/>
                </a:solidFill>
              </a:rPr>
              <a:t>Активна </a:t>
            </a:r>
            <a:r>
              <a:rPr lang="ru-RU" sz="1400" b="1" dirty="0">
                <a:solidFill>
                  <a:prstClr val="black"/>
                </a:solidFill>
              </a:rPr>
              <a:t>SWH. </a:t>
            </a:r>
            <a:r>
              <a:rPr lang="ru-RU" sz="1400" b="1" dirty="0" smtClean="0">
                <a:solidFill>
                  <a:prstClr val="black"/>
                </a:solidFill>
              </a:rPr>
              <a:t>Индиректна конфигурация с </a:t>
            </a:r>
            <a:r>
              <a:rPr lang="ru-RU" sz="1400" b="1" dirty="0">
                <a:solidFill>
                  <a:prstClr val="black"/>
                </a:solidFill>
              </a:rPr>
              <a:t>антифриз. </a:t>
            </a:r>
            <a:r>
              <a:rPr lang="ru-RU" sz="1400" b="1" dirty="0" smtClean="0">
                <a:solidFill>
                  <a:prstClr val="black"/>
                </a:solidFill>
              </a:rPr>
              <a:t>Операции</a:t>
            </a:r>
            <a:r>
              <a:rPr lang="en-US" sz="1400" b="1" dirty="0" smtClean="0">
                <a:solidFill>
                  <a:prstClr val="black"/>
                </a:solidFill>
              </a:rPr>
              <a:t>.</a:t>
            </a:r>
            <a:endParaRPr lang="en-US" sz="1400" b="1" dirty="0">
              <a:solidFill>
                <a:prstClr val="black"/>
              </a:solidFill>
            </a:endParaRPr>
          </a:p>
          <a:p>
            <a:pPr marL="541338" indent="-285750">
              <a:buFont typeface="Calibri" panose="020F0502020204030204" pitchFamily="34" charset="0"/>
              <a:buChar char="‒"/>
            </a:pPr>
            <a:r>
              <a:rPr lang="ru-RU" sz="1400" dirty="0"/>
              <a:t>Слънчевите колектори се нагряват от действието на слънчевите лъчи. Част от тази топлина се прехвърля към циркулиращия HTF (разтвор на гликол), достигащ до соларния резервоар, където може да се съхранява обикновено за по-късна употреба под формата на гореща вода. Докато течността в колекторите е по-топла от дъното на резервоара, помпата се активира и HTF циркулира.</a:t>
            </a:r>
          </a:p>
          <a:p>
            <a:pPr marL="541338" indent="-285750">
              <a:buFont typeface="Calibri" panose="020F0502020204030204" pitchFamily="34" charset="0"/>
              <a:buChar char="‒"/>
            </a:pPr>
            <a:r>
              <a:rPr lang="ru-RU" sz="1400" dirty="0"/>
              <a:t>Колекторите, помпената станция и резервоарът са свързани с тръбопроводи за подаване и връщане, които са изолирани, за да се намалят загубите.</a:t>
            </a:r>
          </a:p>
          <a:p>
            <a:pPr marL="541338" indent="-285750">
              <a:buFont typeface="Calibri" panose="020F0502020204030204" pitchFamily="34" charset="0"/>
              <a:buChar char="‒"/>
            </a:pPr>
            <a:r>
              <a:rPr lang="ru-RU" sz="1400" dirty="0"/>
              <a:t>Системата обикновено е оборудвана с устройства за превишаване на температурата и налягането, които предотвратяват опасни условия на работа. Тези устройства за безопасност са предимно механични (работят дори по време на прекъсване на захранването).</a:t>
            </a:r>
          </a:p>
          <a:p>
            <a:pPr marL="541338" indent="-285750">
              <a:buFont typeface="Calibri" panose="020F0502020204030204" pitchFamily="34" charset="0"/>
              <a:buChar char="‒"/>
            </a:pPr>
            <a:r>
              <a:rPr lang="ru-RU" sz="1400" dirty="0"/>
              <a:t>Тъй като системата се загрява или охлажда, разширителният съд отчита разширение и свиване на HTF (и може би вода във вторичната верига). Това е особено важно, когато резервоарът е </a:t>
            </a:r>
            <a:r>
              <a:rPr lang="ru-RU" sz="1400" dirty="0" smtClean="0"/>
              <a:t>пълен </a:t>
            </a:r>
            <a:r>
              <a:rPr lang="ru-RU" sz="1400" dirty="0"/>
              <a:t>и не може да приеме повече топлина. След това системата спира (стагнация), но температурата на колектора бързо се повишава и водата в HTF се превръща в пара и принуждава всички течности да излизат от колекторите.</a:t>
            </a:r>
          </a:p>
          <a:p>
            <a:pPr marL="541338" indent="-285750">
              <a:buFont typeface="Calibri" panose="020F0502020204030204" pitchFamily="34" charset="0"/>
              <a:buChar char="‒"/>
            </a:pPr>
            <a:r>
              <a:rPr lang="ru-RU" sz="1400" dirty="0"/>
              <a:t>В дните, когато се използва повече БГВ, отколкото може да бъде осигурена от слънчевата система (облачно време, повече хора и т.н.), резервният нагревател ще осигури допълнителен комфорт. Тази система ще може да осигури 100% от търсенето, за да се гарантира, че комфортът никога не е </a:t>
            </a:r>
            <a:r>
              <a:rPr lang="ru-RU" sz="1400" dirty="0" smtClean="0"/>
              <a:t>компрометиран.</a:t>
            </a:r>
            <a:r>
              <a:rPr lang="en-US" sz="1400" dirty="0" smtClean="0"/>
              <a:t> </a:t>
            </a:r>
            <a:endParaRPr lang="en-US" sz="1400" dirty="0">
              <a:solidFill>
                <a:srgbClr val="000000"/>
              </a:solidFill>
            </a:endParaRPr>
          </a:p>
        </p:txBody>
      </p:sp>
      <p:sp>
        <p:nvSpPr>
          <p:cNvPr id="8" name="Rectangle 7">
            <a:extLst>
              <a:ext uri="{FF2B5EF4-FFF2-40B4-BE49-F238E27FC236}">
                <a16:creationId xmlns:a16="http://schemas.microsoft.com/office/drawing/2014/main" xmlns="" id="{E51789EA-166B-49EC-9B25-DB24A61343C5}"/>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bg-BG" b="1" dirty="0">
                <a:solidFill>
                  <a:prstClr val="black"/>
                </a:solidFill>
                <a:cs typeface="Arial" pitchFamily="34" charset="0"/>
              </a:rPr>
              <a:t>Избор на подходяща </a:t>
            </a:r>
            <a:r>
              <a:rPr lang="bg-BG" b="1" dirty="0" smtClean="0">
                <a:solidFill>
                  <a:prstClr val="black"/>
                </a:solidFill>
                <a:cs typeface="Arial" pitchFamily="34" charset="0"/>
              </a:rPr>
              <a:t>технология</a:t>
            </a:r>
            <a:endParaRPr lang="bg-BG" b="1" dirty="0">
              <a:solidFill>
                <a:prstClr val="black"/>
              </a:solidFill>
              <a:cs typeface="Arial" pitchFamily="34" charset="0"/>
            </a:endParaRPr>
          </a:p>
        </p:txBody>
      </p:sp>
    </p:spTree>
    <p:extLst>
      <p:ext uri="{BB962C8B-B14F-4D97-AF65-F5344CB8AC3E}">
        <p14:creationId xmlns:p14="http://schemas.microsoft.com/office/powerpoint/2010/main" val="1218607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7AB4C2-9C72-48D6-8325-FC93D36A963E}"/>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F569400E-AAA8-46CC-91B2-614C30AAFC28}"/>
              </a:ext>
            </a:extLst>
          </p:cNvPr>
          <p:cNvSpPr/>
          <p:nvPr/>
        </p:nvSpPr>
        <p:spPr>
          <a:xfrm>
            <a:off x="373463" y="1372334"/>
            <a:ext cx="6371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Дизайн варианти </a:t>
            </a:r>
            <a:r>
              <a:rPr lang="ru-RU" b="1" dirty="0" smtClean="0">
                <a:solidFill>
                  <a:prstClr val="black"/>
                </a:solidFill>
                <a:cs typeface="Arial" pitchFamily="34" charset="0"/>
              </a:rPr>
              <a:t>при различни приложения</a:t>
            </a:r>
            <a:endParaRPr lang="en-US" b="1" dirty="0"/>
          </a:p>
        </p:txBody>
      </p:sp>
      <p:sp>
        <p:nvSpPr>
          <p:cNvPr id="5" name="Rectangle 4">
            <a:extLst>
              <a:ext uri="{FF2B5EF4-FFF2-40B4-BE49-F238E27FC236}">
                <a16:creationId xmlns:a16="http://schemas.microsoft.com/office/drawing/2014/main" xmlns="" id="{97C0B250-BD29-4CB7-B682-0D29E7977647}"/>
              </a:ext>
            </a:extLst>
          </p:cNvPr>
          <p:cNvSpPr/>
          <p:nvPr/>
        </p:nvSpPr>
        <p:spPr>
          <a:xfrm>
            <a:off x="726284" y="1667404"/>
            <a:ext cx="7941986" cy="1323439"/>
          </a:xfrm>
          <a:prstGeom prst="rect">
            <a:avLst/>
          </a:prstGeom>
        </p:spPr>
        <p:txBody>
          <a:bodyPr wrap="square">
            <a:spAutoFit/>
          </a:bodyPr>
          <a:lstStyle/>
          <a:p>
            <a:pPr marL="285750" indent="-285750">
              <a:buFont typeface="Wingdings" panose="05000000000000000000" pitchFamily="2" charset="2"/>
              <a:buChar char="§"/>
            </a:pPr>
            <a:r>
              <a:rPr lang="ru-RU" sz="1600" dirty="0"/>
              <a:t>На практика, всяка основна технология на SWH </a:t>
            </a:r>
            <a:r>
              <a:rPr lang="ru-RU" sz="1600" dirty="0" smtClean="0"/>
              <a:t>има </a:t>
            </a:r>
            <a:r>
              <a:rPr lang="ru-RU" sz="1600" dirty="0"/>
              <a:t>варианти на дизайна </a:t>
            </a:r>
            <a:r>
              <a:rPr lang="ru-RU" sz="1600" dirty="0" smtClean="0"/>
              <a:t>при </a:t>
            </a:r>
            <a:r>
              <a:rPr lang="ru-RU" sz="1600" dirty="0"/>
              <a:t>специфични нужди или приложения. Такива варианти водят до значителен брой инсталации SWH, с които монтажникът / проектантът трябва да бъде запознат (местен </a:t>
            </a:r>
            <a:r>
              <a:rPr lang="ru-RU" sz="1600" dirty="0" smtClean="0"/>
              <a:t>опит- </a:t>
            </a:r>
            <a:r>
              <a:rPr lang="ru-RU" sz="1600" dirty="0"/>
              <a:t>някои системи и инсталации са предпочитани на местно ниво, а други може да са </a:t>
            </a:r>
            <a:r>
              <a:rPr lang="ru-RU" sz="1600" dirty="0" smtClean="0"/>
              <a:t>необичайни)</a:t>
            </a:r>
            <a:r>
              <a:rPr lang="en-US" sz="1600" dirty="0" smtClean="0">
                <a:solidFill>
                  <a:srgbClr val="000000"/>
                </a:solidFill>
              </a:rPr>
              <a:t>. </a:t>
            </a:r>
            <a:endParaRPr lang="en-US" sz="1600" dirty="0">
              <a:solidFill>
                <a:srgbClr val="000000"/>
              </a:solidFill>
            </a:endParaRPr>
          </a:p>
        </p:txBody>
      </p:sp>
      <p:pic>
        <p:nvPicPr>
          <p:cNvPr id="6" name="Picture 5">
            <a:extLst>
              <a:ext uri="{FF2B5EF4-FFF2-40B4-BE49-F238E27FC236}">
                <a16:creationId xmlns:a16="http://schemas.microsoft.com/office/drawing/2014/main" xmlns="" id="{26B90F62-1AB8-47D4-A888-480E1BA76398}"/>
              </a:ext>
            </a:extLst>
          </p:cNvPr>
          <p:cNvPicPr>
            <a:picLocks noChangeAspect="1"/>
          </p:cNvPicPr>
          <p:nvPr/>
        </p:nvPicPr>
        <p:blipFill>
          <a:blip r:embed="rId2"/>
          <a:stretch>
            <a:fillRect/>
          </a:stretch>
        </p:blipFill>
        <p:spPr>
          <a:xfrm>
            <a:off x="4697276" y="2929781"/>
            <a:ext cx="3970993" cy="3235219"/>
          </a:xfrm>
          <a:prstGeom prst="rect">
            <a:avLst/>
          </a:prstGeom>
        </p:spPr>
      </p:pic>
      <p:sp>
        <p:nvSpPr>
          <p:cNvPr id="7" name="Rectangle 6">
            <a:extLst>
              <a:ext uri="{FF2B5EF4-FFF2-40B4-BE49-F238E27FC236}">
                <a16:creationId xmlns:a16="http://schemas.microsoft.com/office/drawing/2014/main" xmlns="" id="{3DAACEC4-1144-4D6A-A8F0-09D24A73D513}"/>
              </a:ext>
            </a:extLst>
          </p:cNvPr>
          <p:cNvSpPr/>
          <p:nvPr/>
        </p:nvSpPr>
        <p:spPr>
          <a:xfrm>
            <a:off x="708400" y="2929781"/>
            <a:ext cx="3863600" cy="3293209"/>
          </a:xfrm>
          <a:prstGeom prst="rect">
            <a:avLst/>
          </a:prstGeom>
        </p:spPr>
        <p:txBody>
          <a:bodyPr wrap="square">
            <a:spAutoFit/>
          </a:bodyPr>
          <a:lstStyle/>
          <a:p>
            <a:pPr marL="285750" indent="-285750">
              <a:buFont typeface="Wingdings" panose="05000000000000000000" pitchFamily="2" charset="2"/>
              <a:buChar char="§"/>
            </a:pPr>
            <a:r>
              <a:rPr lang="ru-RU" sz="1600" dirty="0">
                <a:solidFill>
                  <a:srgbClr val="000000"/>
                </a:solidFill>
              </a:rPr>
              <a:t>Тези варианти се различават по това, как системните вериги са конфигурирани и интегрирани. Например, как се </a:t>
            </a:r>
            <a:r>
              <a:rPr lang="ru-RU" sz="1600" dirty="0" smtClean="0">
                <a:solidFill>
                  <a:srgbClr val="000000"/>
                </a:solidFill>
              </a:rPr>
              <a:t>решава </a:t>
            </a:r>
            <a:r>
              <a:rPr lang="ru-RU" sz="1600" dirty="0">
                <a:solidFill>
                  <a:srgbClr val="000000"/>
                </a:solidFill>
              </a:rPr>
              <a:t>съхранението на топла вода (един или два резервоара, специфични цели на </a:t>
            </a:r>
            <a:r>
              <a:rPr lang="ru-RU" sz="1600" dirty="0" smtClean="0">
                <a:solidFill>
                  <a:srgbClr val="000000"/>
                </a:solidFill>
              </a:rPr>
              <a:t>резервоарите), </a:t>
            </a:r>
            <a:r>
              <a:rPr lang="ru-RU" sz="1600" dirty="0">
                <a:solidFill>
                  <a:srgbClr val="000000"/>
                </a:solidFill>
              </a:rPr>
              <a:t>тип и интегриране на резервното отопление или използване на външни или вътрешни </a:t>
            </a:r>
            <a:r>
              <a:rPr lang="ru-RU" sz="1600" dirty="0" smtClean="0">
                <a:solidFill>
                  <a:srgbClr val="000000"/>
                </a:solidFill>
              </a:rPr>
              <a:t>топлообменници.</a:t>
            </a:r>
            <a:endParaRPr lang="en-US" sz="1600" dirty="0">
              <a:solidFill>
                <a:srgbClr val="000000"/>
              </a:solidFill>
            </a:endParaRPr>
          </a:p>
          <a:p>
            <a:pPr marL="285750" indent="-285750">
              <a:buFont typeface="Wingdings" panose="05000000000000000000" pitchFamily="2" charset="2"/>
              <a:buChar char="§"/>
            </a:pPr>
            <a:r>
              <a:rPr lang="ru-RU" sz="1600" u="sng" dirty="0">
                <a:solidFill>
                  <a:srgbClr val="000000"/>
                </a:solidFill>
              </a:rPr>
              <a:t>Пример: </a:t>
            </a:r>
            <a:r>
              <a:rPr lang="ru-RU" sz="1600" dirty="0">
                <a:solidFill>
                  <a:srgbClr val="000000"/>
                </a:solidFill>
              </a:rPr>
              <a:t>това са SWH типовете, предлагани в соларния софтуер </a:t>
            </a:r>
            <a:r>
              <a:rPr lang="ru-RU" sz="1600" dirty="0" smtClean="0">
                <a:solidFill>
                  <a:srgbClr val="000000"/>
                </a:solidFill>
              </a:rPr>
              <a:t>POLYSUN.</a:t>
            </a:r>
            <a:endParaRPr lang="en-US" sz="1600" dirty="0">
              <a:solidFill>
                <a:srgbClr val="000000"/>
              </a:solidFill>
            </a:endParaRPr>
          </a:p>
        </p:txBody>
      </p:sp>
      <p:sp>
        <p:nvSpPr>
          <p:cNvPr id="8" name="Rectangle 7">
            <a:extLst>
              <a:ext uri="{FF2B5EF4-FFF2-40B4-BE49-F238E27FC236}">
                <a16:creationId xmlns:a16="http://schemas.microsoft.com/office/drawing/2014/main" xmlns="" id="{6817781E-180A-4C78-B56A-353C835A68BA}"/>
              </a:ext>
            </a:extLst>
          </p:cNvPr>
          <p:cNvSpPr/>
          <p:nvPr/>
        </p:nvSpPr>
        <p:spPr>
          <a:xfrm>
            <a:off x="4697276" y="537624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292670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BDBD99-FA26-4908-85BE-BEE86E81BF99}"/>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DE14FBDE-DD62-4618-9419-744F12472B2D}"/>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Дизайн варианти при различни </a:t>
            </a:r>
            <a:r>
              <a:rPr lang="ru-RU" b="1" dirty="0" smtClean="0">
                <a:solidFill>
                  <a:prstClr val="black"/>
                </a:solidFill>
                <a:cs typeface="Arial" pitchFamily="34" charset="0"/>
              </a:rPr>
              <a:t>приложения</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EA67B0EC-80CC-4D20-A19F-2CB71B53B320}"/>
              </a:ext>
            </a:extLst>
          </p:cNvPr>
          <p:cNvSpPr/>
          <p:nvPr/>
        </p:nvSpPr>
        <p:spPr>
          <a:xfrm>
            <a:off x="726284" y="1989000"/>
            <a:ext cx="3701716" cy="3539430"/>
          </a:xfrm>
          <a:prstGeom prst="rect">
            <a:avLst/>
          </a:prstGeom>
        </p:spPr>
        <p:txBody>
          <a:bodyPr wrap="square">
            <a:spAutoFit/>
          </a:bodyPr>
          <a:lstStyle/>
          <a:p>
            <a:pPr marL="285750" indent="-285750">
              <a:buFont typeface="Wingdings" panose="05000000000000000000" pitchFamily="2" charset="2"/>
              <a:buChar char="§"/>
            </a:pPr>
            <a:r>
              <a:rPr lang="ru-RU" sz="1600" dirty="0">
                <a:solidFill>
                  <a:srgbClr val="000000"/>
                </a:solidFill>
              </a:rPr>
              <a:t>Това са варианти на малки </a:t>
            </a:r>
            <a:r>
              <a:rPr lang="ru-RU" sz="1600" dirty="0" smtClean="0">
                <a:solidFill>
                  <a:srgbClr val="000000"/>
                </a:solidFill>
              </a:rPr>
              <a:t>АКТИВНИ,ИНДИРЕКТНИ,НЕЗАМРЪЗВАЩИ </a:t>
            </a:r>
            <a:r>
              <a:rPr lang="ru-RU" sz="1600" dirty="0">
                <a:solidFill>
                  <a:srgbClr val="000000"/>
                </a:solidFill>
              </a:rPr>
              <a:t>SWH системи, които се използват най-често в къщи в умерен и студен климат, предлагани от конкретен </a:t>
            </a:r>
            <a:r>
              <a:rPr lang="ru-RU" sz="1600" dirty="0" smtClean="0">
                <a:solidFill>
                  <a:srgbClr val="000000"/>
                </a:solidFill>
              </a:rPr>
              <a:t>производител.</a:t>
            </a:r>
            <a:endParaRPr lang="en-US" sz="1600" dirty="0">
              <a:solidFill>
                <a:srgbClr val="000000"/>
              </a:solidFill>
            </a:endParaRPr>
          </a:p>
          <a:p>
            <a:endParaRPr lang="en-US" sz="1600" dirty="0">
              <a:solidFill>
                <a:srgbClr val="000000"/>
              </a:solidFill>
            </a:endParaRPr>
          </a:p>
          <a:p>
            <a:pPr marL="285750" indent="-285750">
              <a:buFont typeface="Wingdings" panose="05000000000000000000" pitchFamily="2" charset="2"/>
              <a:buChar char="§"/>
            </a:pPr>
            <a:r>
              <a:rPr lang="ru-RU" sz="1600" u="sng" dirty="0">
                <a:solidFill>
                  <a:srgbClr val="000000"/>
                </a:solidFill>
              </a:rPr>
              <a:t>Пример: </a:t>
            </a:r>
            <a:r>
              <a:rPr lang="ru-RU" sz="1600" dirty="0">
                <a:solidFill>
                  <a:srgbClr val="000000"/>
                </a:solidFill>
              </a:rPr>
              <a:t>Един соларен резервоар с автоматично задействан резервен газов бойлер (сензор за резервоар или „Aquastat“). Резервният нагревател активира зареждането на резервоара с допълнителна гореща вода, когато е </a:t>
            </a:r>
            <a:r>
              <a:rPr lang="ru-RU" sz="1600" dirty="0" smtClean="0">
                <a:solidFill>
                  <a:srgbClr val="000000"/>
                </a:solidFill>
              </a:rPr>
              <a:t>необходимо.</a:t>
            </a:r>
            <a:endParaRPr lang="en-US" sz="1600" dirty="0">
              <a:solidFill>
                <a:srgbClr val="000000"/>
              </a:solidFill>
            </a:endParaRPr>
          </a:p>
        </p:txBody>
      </p:sp>
      <p:pic>
        <p:nvPicPr>
          <p:cNvPr id="7" name="Picture 6">
            <a:extLst>
              <a:ext uri="{FF2B5EF4-FFF2-40B4-BE49-F238E27FC236}">
                <a16:creationId xmlns:a16="http://schemas.microsoft.com/office/drawing/2014/main" xmlns="" id="{D3D7F113-483B-473F-835E-ACBE21ECDCD3}"/>
              </a:ext>
            </a:extLst>
          </p:cNvPr>
          <p:cNvPicPr>
            <a:picLocks noChangeAspect="1"/>
          </p:cNvPicPr>
          <p:nvPr/>
        </p:nvPicPr>
        <p:blipFill>
          <a:blip r:embed="rId2"/>
          <a:stretch>
            <a:fillRect/>
          </a:stretch>
        </p:blipFill>
        <p:spPr>
          <a:xfrm>
            <a:off x="4500000" y="2133000"/>
            <a:ext cx="4148944" cy="4165366"/>
          </a:xfrm>
          <a:prstGeom prst="rect">
            <a:avLst/>
          </a:prstGeom>
          <a:ln>
            <a:solidFill>
              <a:schemeClr val="tx1"/>
            </a:solidFill>
          </a:ln>
        </p:spPr>
      </p:pic>
      <p:sp>
        <p:nvSpPr>
          <p:cNvPr id="8" name="Rectangle 7">
            <a:extLst>
              <a:ext uri="{FF2B5EF4-FFF2-40B4-BE49-F238E27FC236}">
                <a16:creationId xmlns:a16="http://schemas.microsoft.com/office/drawing/2014/main" xmlns="" id="{546D836E-1995-49C8-A206-C9EEA1BEDBC2}"/>
              </a:ext>
            </a:extLst>
          </p:cNvPr>
          <p:cNvSpPr/>
          <p:nvPr/>
        </p:nvSpPr>
        <p:spPr>
          <a:xfrm>
            <a:off x="7452000" y="1938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1858839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0CAD7-3CC4-435D-9AAD-A770A765D7BC}"/>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pic>
        <p:nvPicPr>
          <p:cNvPr id="8" name="Picture 7">
            <a:extLst>
              <a:ext uri="{FF2B5EF4-FFF2-40B4-BE49-F238E27FC236}">
                <a16:creationId xmlns:a16="http://schemas.microsoft.com/office/drawing/2014/main" xmlns="" id="{2F4D71F3-E892-4856-A697-FBC39DAB66F5}"/>
              </a:ext>
            </a:extLst>
          </p:cNvPr>
          <p:cNvPicPr>
            <a:picLocks noChangeAspect="1"/>
          </p:cNvPicPr>
          <p:nvPr/>
        </p:nvPicPr>
        <p:blipFill>
          <a:blip r:embed="rId2"/>
          <a:stretch>
            <a:fillRect/>
          </a:stretch>
        </p:blipFill>
        <p:spPr>
          <a:xfrm>
            <a:off x="3420000" y="2133000"/>
            <a:ext cx="5255688" cy="4175725"/>
          </a:xfrm>
          <a:prstGeom prst="rect">
            <a:avLst/>
          </a:prstGeom>
          <a:ln>
            <a:solidFill>
              <a:schemeClr val="tx1"/>
            </a:solidFill>
          </a:ln>
        </p:spPr>
      </p:pic>
      <p:sp>
        <p:nvSpPr>
          <p:cNvPr id="10" name="Rectangle 9">
            <a:extLst>
              <a:ext uri="{FF2B5EF4-FFF2-40B4-BE49-F238E27FC236}">
                <a16:creationId xmlns:a16="http://schemas.microsoft.com/office/drawing/2014/main" xmlns="" id="{2F325A20-128E-421C-83CD-ADBE10C01ABE}"/>
              </a:ext>
            </a:extLst>
          </p:cNvPr>
          <p:cNvSpPr/>
          <p:nvPr/>
        </p:nvSpPr>
        <p:spPr>
          <a:xfrm>
            <a:off x="756000" y="2061000"/>
            <a:ext cx="2519999" cy="3539430"/>
          </a:xfrm>
          <a:prstGeom prst="rect">
            <a:avLst/>
          </a:prstGeom>
        </p:spPr>
        <p:txBody>
          <a:bodyPr wrap="square">
            <a:spAutoFit/>
          </a:bodyPr>
          <a:lstStyle/>
          <a:p>
            <a:pPr marL="285750" indent="-285750">
              <a:buFont typeface="Wingdings" panose="05000000000000000000" pitchFamily="2" charset="2"/>
              <a:buChar char="§"/>
            </a:pPr>
            <a:r>
              <a:rPr lang="ru-RU" sz="1600" u="sng" dirty="0"/>
              <a:t>Пример</a:t>
            </a:r>
            <a:r>
              <a:rPr lang="ru-RU" sz="1600" dirty="0"/>
              <a:t>: Един резервоар за съхранение с резервен газов бойлер </a:t>
            </a:r>
            <a:r>
              <a:rPr lang="ru-RU" sz="1600" dirty="0" smtClean="0"/>
              <a:t>от </a:t>
            </a:r>
            <a:r>
              <a:rPr lang="ru-RU" sz="1600" dirty="0"/>
              <a:t>страната за консумация на гореща </a:t>
            </a:r>
            <a:r>
              <a:rPr lang="ru-RU" sz="1600" dirty="0" smtClean="0"/>
              <a:t>вода.</a:t>
            </a:r>
            <a:endParaRPr lang="en-US" sz="1600" dirty="0"/>
          </a:p>
          <a:p>
            <a:pPr marL="285750" indent="-285750">
              <a:buFont typeface="Wingdings" panose="05000000000000000000" pitchFamily="2" charset="2"/>
              <a:buChar char="§"/>
            </a:pPr>
            <a:r>
              <a:rPr lang="ru-RU" sz="1600" dirty="0"/>
              <a:t>Допълнителният воден нагревател работи само когато горещата вода, която се </a:t>
            </a:r>
            <a:r>
              <a:rPr lang="ru-RU" sz="1600" dirty="0" smtClean="0"/>
              <a:t>доставя, </a:t>
            </a:r>
            <a:r>
              <a:rPr lang="ru-RU" sz="1600" dirty="0"/>
              <a:t>се нуждае от </a:t>
            </a:r>
            <a:r>
              <a:rPr lang="ru-RU" sz="1600" dirty="0" smtClean="0"/>
              <a:t>допълнително подгряване.</a:t>
            </a:r>
            <a:endParaRPr lang="en-US" sz="1600" dirty="0"/>
          </a:p>
        </p:txBody>
      </p:sp>
      <p:sp>
        <p:nvSpPr>
          <p:cNvPr id="11" name="Rectangle 10">
            <a:extLst>
              <a:ext uri="{FF2B5EF4-FFF2-40B4-BE49-F238E27FC236}">
                <a16:creationId xmlns:a16="http://schemas.microsoft.com/office/drawing/2014/main" xmlns="" id="{51C6A1A7-9EC4-4FF8-8501-B6644623C6F7}"/>
              </a:ext>
            </a:extLst>
          </p:cNvPr>
          <p:cNvSpPr/>
          <p:nvPr/>
        </p:nvSpPr>
        <p:spPr>
          <a:xfrm>
            <a:off x="5692119" y="195874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
        <p:nvSpPr>
          <p:cNvPr id="12" name="Rectangle 11">
            <a:extLst>
              <a:ext uri="{FF2B5EF4-FFF2-40B4-BE49-F238E27FC236}">
                <a16:creationId xmlns:a16="http://schemas.microsoft.com/office/drawing/2014/main" xmlns="" id="{CC1F24F2-5AE2-496C-917B-4A9F5CDE535C}"/>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Дизайн варианти при различни </a:t>
            </a:r>
            <a:r>
              <a:rPr lang="ru-RU" b="1" dirty="0" smtClean="0">
                <a:solidFill>
                  <a:prstClr val="black"/>
                </a:solidFill>
                <a:cs typeface="Arial" pitchFamily="34" charset="0"/>
              </a:rPr>
              <a:t>приложения</a:t>
            </a:r>
            <a:endParaRPr lang="ru-RU" b="1" dirty="0">
              <a:solidFill>
                <a:prstClr val="black"/>
              </a:solidFill>
              <a:cs typeface="Arial" pitchFamily="34" charset="0"/>
            </a:endParaRPr>
          </a:p>
        </p:txBody>
      </p:sp>
    </p:spTree>
    <p:extLst>
      <p:ext uri="{BB962C8B-B14F-4D97-AF65-F5344CB8AC3E}">
        <p14:creationId xmlns:p14="http://schemas.microsoft.com/office/powerpoint/2010/main" val="1424897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9C13D-85C7-477E-A9A8-FF21136F5581}"/>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6" name="Rectangle 5">
            <a:extLst>
              <a:ext uri="{FF2B5EF4-FFF2-40B4-BE49-F238E27FC236}">
                <a16:creationId xmlns:a16="http://schemas.microsoft.com/office/drawing/2014/main" xmlns="" id="{084BADF3-2633-48C0-A60B-68DA38B3C1F6}"/>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Дизайн варианти при различни </a:t>
            </a:r>
            <a:r>
              <a:rPr lang="ru-RU" b="1" dirty="0" smtClean="0">
                <a:solidFill>
                  <a:prstClr val="black"/>
                </a:solidFill>
                <a:cs typeface="Arial" pitchFamily="34" charset="0"/>
              </a:rPr>
              <a:t>приложения</a:t>
            </a:r>
            <a:endParaRPr lang="ru-RU" b="1" dirty="0">
              <a:solidFill>
                <a:prstClr val="black"/>
              </a:solidFill>
              <a:cs typeface="Arial" pitchFamily="34" charset="0"/>
            </a:endParaRPr>
          </a:p>
        </p:txBody>
      </p:sp>
      <p:pic>
        <p:nvPicPr>
          <p:cNvPr id="7" name="Picture 6">
            <a:extLst>
              <a:ext uri="{FF2B5EF4-FFF2-40B4-BE49-F238E27FC236}">
                <a16:creationId xmlns:a16="http://schemas.microsoft.com/office/drawing/2014/main" xmlns="" id="{02C2D443-CB2C-4494-AAC5-7B541E8F45D6}"/>
              </a:ext>
            </a:extLst>
          </p:cNvPr>
          <p:cNvPicPr>
            <a:picLocks noChangeAspect="1"/>
          </p:cNvPicPr>
          <p:nvPr/>
        </p:nvPicPr>
        <p:blipFill>
          <a:blip r:embed="rId2"/>
          <a:stretch>
            <a:fillRect/>
          </a:stretch>
        </p:blipFill>
        <p:spPr>
          <a:xfrm>
            <a:off x="432916" y="2046952"/>
            <a:ext cx="8387084" cy="3182048"/>
          </a:xfrm>
          <a:prstGeom prst="rect">
            <a:avLst/>
          </a:prstGeom>
          <a:ln>
            <a:solidFill>
              <a:schemeClr val="tx1"/>
            </a:solidFill>
          </a:ln>
        </p:spPr>
      </p:pic>
      <p:sp>
        <p:nvSpPr>
          <p:cNvPr id="8" name="Rectangle 7">
            <a:extLst>
              <a:ext uri="{FF2B5EF4-FFF2-40B4-BE49-F238E27FC236}">
                <a16:creationId xmlns:a16="http://schemas.microsoft.com/office/drawing/2014/main" xmlns="" id="{1E674347-CC66-44BB-965C-EBEE99F49ACF}"/>
              </a:ext>
            </a:extLst>
          </p:cNvPr>
          <p:cNvSpPr/>
          <p:nvPr/>
        </p:nvSpPr>
        <p:spPr>
          <a:xfrm>
            <a:off x="7020000" y="181736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
        <p:nvSpPr>
          <p:cNvPr id="9" name="Rectangle 8">
            <a:extLst>
              <a:ext uri="{FF2B5EF4-FFF2-40B4-BE49-F238E27FC236}">
                <a16:creationId xmlns:a16="http://schemas.microsoft.com/office/drawing/2014/main" xmlns="" id="{AD6DC21B-FA5E-4464-ACB6-F029AA3D8A3F}"/>
              </a:ext>
            </a:extLst>
          </p:cNvPr>
          <p:cNvSpPr/>
          <p:nvPr/>
        </p:nvSpPr>
        <p:spPr>
          <a:xfrm>
            <a:off x="756000" y="5301000"/>
            <a:ext cx="7919687" cy="1077218"/>
          </a:xfrm>
          <a:prstGeom prst="rect">
            <a:avLst/>
          </a:prstGeom>
        </p:spPr>
        <p:txBody>
          <a:bodyPr wrap="square">
            <a:spAutoFit/>
          </a:bodyPr>
          <a:lstStyle/>
          <a:p>
            <a:pPr marL="285750" indent="-285750">
              <a:buFont typeface="Wingdings" panose="05000000000000000000" pitchFamily="2" charset="2"/>
              <a:buChar char="§"/>
            </a:pPr>
            <a:r>
              <a:rPr lang="ru-RU" sz="1600" u="sng" dirty="0"/>
              <a:t>Пример: </a:t>
            </a:r>
            <a:r>
              <a:rPr lang="ru-RU" sz="1600" dirty="0"/>
              <a:t>SWH със соларен резервоар и спомагателен резервоар за гореща вода. Често слънчевият резервоар предварително загрява водата, а вторият резервоар съдържа електрически (или газови) резервен нагревател. Възможни са обаче и други мерки и </a:t>
            </a:r>
            <a:r>
              <a:rPr lang="ru-RU" sz="1600" dirty="0" smtClean="0"/>
              <a:t>компоненти.</a:t>
            </a:r>
            <a:endParaRPr lang="en-US" sz="1600" dirty="0"/>
          </a:p>
        </p:txBody>
      </p:sp>
    </p:spTree>
    <p:extLst>
      <p:ext uri="{BB962C8B-B14F-4D97-AF65-F5344CB8AC3E}">
        <p14:creationId xmlns:p14="http://schemas.microsoft.com/office/powerpoint/2010/main" val="283274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12AFA3D8-795B-41E8-AA76-30EF19D3E52A}"/>
              </a:ext>
            </a:extLst>
          </p:cNvPr>
          <p:cNvPicPr>
            <a:picLocks noChangeAspect="1"/>
          </p:cNvPicPr>
          <p:nvPr/>
        </p:nvPicPr>
        <p:blipFill>
          <a:blip r:embed="rId2"/>
          <a:stretch>
            <a:fillRect/>
          </a:stretch>
        </p:blipFill>
        <p:spPr>
          <a:xfrm>
            <a:off x="4356000" y="3621607"/>
            <a:ext cx="4489603" cy="1391393"/>
          </a:xfrm>
          <a:prstGeom prst="rect">
            <a:avLst/>
          </a:prstGeom>
        </p:spPr>
      </p:pic>
      <p:sp>
        <p:nvSpPr>
          <p:cNvPr id="2" name="Title 1">
            <a:extLst>
              <a:ext uri="{FF2B5EF4-FFF2-40B4-BE49-F238E27FC236}">
                <a16:creationId xmlns:a16="http://schemas.microsoft.com/office/drawing/2014/main" xmlns="" id="{2406C589-C7A2-47A7-9E27-831EF5EE0E8F}"/>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0E8F57B4-A47B-498B-A5CB-C176446D7015}"/>
              </a:ext>
            </a:extLst>
          </p:cNvPr>
          <p:cNvSpPr/>
          <p:nvPr/>
        </p:nvSpPr>
        <p:spPr>
          <a:xfrm>
            <a:off x="432916" y="1360103"/>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en-US" b="1" dirty="0"/>
          </a:p>
        </p:txBody>
      </p:sp>
      <p:sp>
        <p:nvSpPr>
          <p:cNvPr id="5" name="Rectangle 4">
            <a:extLst>
              <a:ext uri="{FF2B5EF4-FFF2-40B4-BE49-F238E27FC236}">
                <a16:creationId xmlns:a16="http://schemas.microsoft.com/office/drawing/2014/main" xmlns="" id="{B3544F8E-1F5F-4292-A399-197F967B6468}"/>
              </a:ext>
            </a:extLst>
          </p:cNvPr>
          <p:cNvSpPr/>
          <p:nvPr/>
        </p:nvSpPr>
        <p:spPr>
          <a:xfrm>
            <a:off x="726285" y="1659215"/>
            <a:ext cx="4900605" cy="4770537"/>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Основни компоненти </a:t>
            </a:r>
            <a:r>
              <a:rPr lang="bg-BG" sz="1600" b="1" dirty="0" smtClean="0">
                <a:solidFill>
                  <a:prstClr val="black"/>
                </a:solidFill>
              </a:rPr>
              <a:t>(Противозамръзваща </a:t>
            </a:r>
            <a:r>
              <a:rPr lang="en-US" sz="1600" b="1" dirty="0" smtClean="0">
                <a:solidFill>
                  <a:prstClr val="black"/>
                </a:solidFill>
              </a:rPr>
              <a:t>SWH).</a:t>
            </a:r>
            <a:endParaRPr lang="en-US" sz="1600" b="1" dirty="0">
              <a:solidFill>
                <a:prstClr val="black"/>
              </a:solidFill>
            </a:endParaRPr>
          </a:p>
          <a:p>
            <a:pPr marL="541338" lvl="1" indent="-285750">
              <a:buFont typeface="Calibri" panose="020F0502020204030204" pitchFamily="34" charset="0"/>
              <a:buChar char="‒"/>
            </a:pPr>
            <a:r>
              <a:rPr lang="ru-RU" sz="1600" dirty="0"/>
              <a:t>Малките форсирани </a:t>
            </a:r>
            <a:r>
              <a:rPr lang="ru-RU" sz="1600" dirty="0" smtClean="0"/>
              <a:t>индиректни </a:t>
            </a:r>
            <a:r>
              <a:rPr lang="ru-RU" sz="1600" dirty="0"/>
              <a:t>SWH </a:t>
            </a:r>
            <a:r>
              <a:rPr lang="ru-RU" sz="1600" dirty="0" smtClean="0"/>
              <a:t>и </a:t>
            </a:r>
            <a:r>
              <a:rPr lang="ru-RU" sz="1600" dirty="0"/>
              <a:t>техните варианти на дизайна се състоят от няколко компонента, които трябва да бъдат </a:t>
            </a:r>
            <a:r>
              <a:rPr lang="ru-RU" sz="1600" b="1" dirty="0"/>
              <a:t>планирани и избрани да работят заедно</a:t>
            </a:r>
            <a:r>
              <a:rPr lang="ru-RU" sz="1600" dirty="0"/>
              <a:t>. Инсталаторите и дизайнерите трябва да разберат </a:t>
            </a:r>
            <a:r>
              <a:rPr lang="ru-RU" sz="1600" dirty="0" smtClean="0"/>
              <a:t>основните компоненти, </a:t>
            </a:r>
            <a:r>
              <a:rPr lang="ru-RU" sz="1600" dirty="0"/>
              <a:t>които определят ефективността </a:t>
            </a:r>
            <a:r>
              <a:rPr lang="ru-RU" sz="1600" dirty="0" smtClean="0"/>
              <a:t>на системата:</a:t>
            </a:r>
            <a:endParaRPr lang="en-US" sz="1600" dirty="0"/>
          </a:p>
          <a:p>
            <a:pPr marL="990600" lvl="2" indent="-285750">
              <a:buFont typeface="Arial" panose="020B0604020202020204" pitchFamily="34" charset="0"/>
              <a:buChar char="."/>
            </a:pPr>
            <a:r>
              <a:rPr lang="ru-RU" sz="1600" b="1" dirty="0"/>
              <a:t>Колектори.</a:t>
            </a:r>
          </a:p>
          <a:p>
            <a:pPr marL="990600" lvl="2" indent="-285750">
              <a:buFont typeface="Arial" panose="020B0604020202020204" pitchFamily="34" charset="0"/>
              <a:buChar char="."/>
            </a:pPr>
            <a:r>
              <a:rPr lang="ru-RU" sz="1600" b="1" dirty="0"/>
              <a:t>Резервоари за съхранение.</a:t>
            </a:r>
          </a:p>
          <a:p>
            <a:pPr marL="990600" lvl="2" indent="-285750">
              <a:buFont typeface="Arial" panose="020B0604020202020204" pitchFamily="34" charset="0"/>
              <a:buChar char="."/>
            </a:pPr>
            <a:r>
              <a:rPr lang="ru-RU" sz="1600" b="1" dirty="0"/>
              <a:t>Помпени станции.</a:t>
            </a:r>
          </a:p>
          <a:p>
            <a:pPr marL="990600" lvl="2" indent="-285750">
              <a:buFont typeface="Arial" panose="020B0604020202020204" pitchFamily="34" charset="0"/>
              <a:buChar char="."/>
            </a:pPr>
            <a:r>
              <a:rPr lang="ru-RU" sz="1600" b="1" dirty="0"/>
              <a:t>Тръби и тръбни системи.</a:t>
            </a:r>
          </a:p>
          <a:p>
            <a:pPr marL="990600" lvl="2" indent="-285750">
              <a:buFont typeface="Arial" panose="020B0604020202020204" pitchFamily="34" charset="0"/>
              <a:buChar char="."/>
            </a:pPr>
            <a:r>
              <a:rPr lang="ru-RU" sz="1600" b="1" dirty="0"/>
              <a:t>Клапани.</a:t>
            </a:r>
          </a:p>
          <a:p>
            <a:pPr marL="990600" lvl="2" indent="-285750">
              <a:buFont typeface="Arial" panose="020B0604020202020204" pitchFamily="34" charset="0"/>
              <a:buChar char="."/>
            </a:pPr>
            <a:r>
              <a:rPr lang="ru-RU" sz="1600" b="1" dirty="0"/>
              <a:t>Контролери.</a:t>
            </a:r>
          </a:p>
          <a:p>
            <a:pPr marL="990600" lvl="2" indent="-285750">
              <a:buFont typeface="Arial" panose="020B0604020202020204" pitchFamily="34" charset="0"/>
              <a:buChar char="."/>
            </a:pPr>
            <a:r>
              <a:rPr lang="ru-RU" sz="1600" b="1" dirty="0"/>
              <a:t>Резервни </a:t>
            </a:r>
            <a:r>
              <a:rPr lang="ru-RU" sz="1600" b="1" dirty="0" smtClean="0"/>
              <a:t>нагреватели.</a:t>
            </a:r>
            <a:endParaRPr lang="en-US" sz="1600" b="1" dirty="0"/>
          </a:p>
          <a:p>
            <a:pPr marL="723900" lvl="2" indent="-285750">
              <a:buFont typeface="Calibri" panose="020F0502020204030204" pitchFamily="34" charset="0"/>
              <a:buChar char="‒"/>
            </a:pPr>
            <a:r>
              <a:rPr lang="bg-BG" sz="1600" dirty="0">
                <a:solidFill>
                  <a:prstClr val="black"/>
                </a:solidFill>
              </a:rPr>
              <a:t>Други компоненти </a:t>
            </a:r>
            <a:r>
              <a:rPr lang="bg-BG" sz="1600" dirty="0" smtClean="0">
                <a:solidFill>
                  <a:prstClr val="black"/>
                </a:solidFill>
              </a:rPr>
              <a:t>са</a:t>
            </a:r>
            <a:r>
              <a:rPr lang="en-US" sz="1600" dirty="0" smtClean="0">
                <a:solidFill>
                  <a:prstClr val="black"/>
                </a:solidFill>
              </a:rPr>
              <a:t>:</a:t>
            </a:r>
            <a:endParaRPr lang="en-US" sz="1600" dirty="0">
              <a:solidFill>
                <a:prstClr val="black"/>
              </a:solidFill>
            </a:endParaRPr>
          </a:p>
          <a:p>
            <a:pPr marL="990600" lvl="1" indent="-285750">
              <a:buFont typeface="Arial" panose="020B0604020202020204" pitchFamily="34" charset="0"/>
              <a:buChar char="."/>
            </a:pPr>
            <a:r>
              <a:rPr lang="ru-RU" sz="1600" b="1" dirty="0"/>
              <a:t>Течности за пренос на топлина.</a:t>
            </a:r>
          </a:p>
          <a:p>
            <a:pPr marL="990600" lvl="1" indent="-285750">
              <a:buFont typeface="Arial" panose="020B0604020202020204" pitchFamily="34" charset="0"/>
              <a:buChar char="."/>
            </a:pPr>
            <a:r>
              <a:rPr lang="ru-RU" sz="1600" b="1" dirty="0"/>
              <a:t>Системи за фиксиране на колектори.</a:t>
            </a:r>
          </a:p>
          <a:p>
            <a:pPr marL="990600" lvl="1" indent="-285750">
              <a:buFont typeface="Arial" panose="020B0604020202020204" pitchFamily="34" charset="0"/>
              <a:buChar char="."/>
            </a:pPr>
            <a:r>
              <a:rPr lang="ru-RU" sz="1600" b="1" dirty="0" smtClean="0"/>
              <a:t>Аксесоари.</a:t>
            </a:r>
            <a:endParaRPr lang="en-US" sz="1600" b="1" dirty="0"/>
          </a:p>
        </p:txBody>
      </p:sp>
      <p:pic>
        <p:nvPicPr>
          <p:cNvPr id="25" name="Picture 24">
            <a:extLst>
              <a:ext uri="{FF2B5EF4-FFF2-40B4-BE49-F238E27FC236}">
                <a16:creationId xmlns:a16="http://schemas.microsoft.com/office/drawing/2014/main" xmlns="" id="{B31D2376-0B86-4C5E-A5CE-3E3AA9BD5866}"/>
              </a:ext>
            </a:extLst>
          </p:cNvPr>
          <p:cNvPicPr>
            <a:picLocks noChangeAspect="1"/>
          </p:cNvPicPr>
          <p:nvPr/>
        </p:nvPicPr>
        <p:blipFill>
          <a:blip r:embed="rId3"/>
          <a:stretch>
            <a:fillRect/>
          </a:stretch>
        </p:blipFill>
        <p:spPr>
          <a:xfrm>
            <a:off x="5076000" y="4966009"/>
            <a:ext cx="3341715" cy="1197543"/>
          </a:xfrm>
          <a:prstGeom prst="rect">
            <a:avLst/>
          </a:prstGeom>
        </p:spPr>
      </p:pic>
      <p:pic>
        <p:nvPicPr>
          <p:cNvPr id="3" name="Picture 2">
            <a:extLst>
              <a:ext uri="{FF2B5EF4-FFF2-40B4-BE49-F238E27FC236}">
                <a16:creationId xmlns:a16="http://schemas.microsoft.com/office/drawing/2014/main" xmlns="" id="{AD08A9E8-AB6B-4745-BBF2-491204BA41E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5626890" y="1557000"/>
            <a:ext cx="2633099" cy="2373750"/>
          </a:xfrm>
          <a:prstGeom prst="ellipse">
            <a:avLst/>
          </a:prstGeom>
          <a:ln>
            <a:noFill/>
          </a:ln>
          <a:effectLst>
            <a:softEdge rad="112500"/>
          </a:effectLst>
        </p:spPr>
      </p:pic>
    </p:spTree>
    <p:extLst>
      <p:ext uri="{BB962C8B-B14F-4D97-AF65-F5344CB8AC3E}">
        <p14:creationId xmlns:p14="http://schemas.microsoft.com/office/powerpoint/2010/main" val="2296959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bg-BG" b="1" dirty="0"/>
              <a:t>Цели на </a:t>
            </a:r>
            <a:r>
              <a:rPr lang="bg-BG" b="1" dirty="0" smtClean="0"/>
              <a:t>модула</a:t>
            </a:r>
            <a:endParaRPr lang="el-GR" b="1" dirty="0"/>
          </a:p>
        </p:txBody>
      </p:sp>
      <p:sp>
        <p:nvSpPr>
          <p:cNvPr id="9" name="Content Placeholder 8"/>
          <p:cNvSpPr>
            <a:spLocks noGrp="1"/>
          </p:cNvSpPr>
          <p:nvPr>
            <p:ph idx="1"/>
          </p:nvPr>
        </p:nvSpPr>
        <p:spPr>
          <a:xfrm>
            <a:off x="261758" y="1485000"/>
            <a:ext cx="8413930" cy="4680000"/>
          </a:xfrm>
        </p:spPr>
        <p:txBody>
          <a:bodyPr>
            <a:noAutofit/>
          </a:bodyPr>
          <a:lstStyle/>
          <a:p>
            <a:pPr marL="0" indent="0" algn="just">
              <a:buNone/>
            </a:pPr>
            <a:r>
              <a:rPr lang="ru-RU" dirty="0" smtClean="0">
                <a:latin typeface="+mj-lt"/>
                <a:cs typeface="Arial" pitchFamily="34" charset="0"/>
              </a:rPr>
              <a:t>До </a:t>
            </a:r>
            <a:r>
              <a:rPr lang="ru-RU" dirty="0">
                <a:latin typeface="+mj-lt"/>
                <a:cs typeface="Arial" pitchFamily="34" charset="0"/>
              </a:rPr>
              <a:t>края на </a:t>
            </a:r>
            <a:r>
              <a:rPr lang="ru-RU" dirty="0" smtClean="0">
                <a:latin typeface="+mj-lt"/>
                <a:cs typeface="Arial" pitchFamily="34" charset="0"/>
              </a:rPr>
              <a:t>този модул </a:t>
            </a:r>
            <a:r>
              <a:rPr lang="ru-RU" dirty="0">
                <a:latin typeface="+mj-lt"/>
                <a:cs typeface="Arial" pitchFamily="34" charset="0"/>
              </a:rPr>
              <a:t>ще </a:t>
            </a:r>
            <a:r>
              <a:rPr lang="ru-RU" dirty="0" smtClean="0">
                <a:latin typeface="+mj-lt"/>
                <a:cs typeface="Arial" pitchFamily="34" charset="0"/>
              </a:rPr>
              <a:t>можете да</a:t>
            </a:r>
            <a:r>
              <a:rPr lang="en-US" dirty="0" smtClean="0">
                <a:latin typeface="+mj-lt"/>
                <a:cs typeface="Arial" pitchFamily="34" charset="0"/>
              </a:rPr>
              <a:t>:</a:t>
            </a:r>
            <a:endParaRPr lang="en-US" dirty="0">
              <a:latin typeface="+mj-lt"/>
              <a:cs typeface="Arial" pitchFamily="34" charset="0"/>
            </a:endParaRPr>
          </a:p>
          <a:p>
            <a:pPr lvl="1">
              <a:buFont typeface="+mj-lt"/>
              <a:buAutoNum type="arabicPeriod"/>
            </a:pPr>
            <a:r>
              <a:rPr lang="ru-RU" sz="1600" b="1" dirty="0" smtClean="0"/>
              <a:t>Обяснете </a:t>
            </a:r>
            <a:r>
              <a:rPr lang="ru-RU" sz="1600" b="1" dirty="0"/>
              <a:t>принципите на проектиране и общата техническа спецификация за проектиране и усъвършенстване на „малките” системи SWH, като тези, използвани в еднофамилни </a:t>
            </a:r>
            <a:r>
              <a:rPr lang="ru-RU" sz="1600" b="1" dirty="0" smtClean="0"/>
              <a:t>къщи.</a:t>
            </a:r>
            <a:endParaRPr lang="en-GB" sz="1600" b="1" dirty="0"/>
          </a:p>
          <a:p>
            <a:pPr lvl="1">
              <a:buFont typeface="+mj-lt"/>
              <a:buAutoNum type="arabicPeriod"/>
            </a:pPr>
            <a:r>
              <a:rPr lang="ru-RU" sz="1600" b="1" dirty="0"/>
              <a:t>Дадени варианти (реални / търговски системи) на основните SWH технологии (включително пасивни и активни, директни и индиректни), </a:t>
            </a:r>
            <a:r>
              <a:rPr lang="ru-RU" sz="1600" b="1" dirty="0" smtClean="0"/>
              <a:t>да тълкувате </a:t>
            </a:r>
            <a:r>
              <a:rPr lang="ru-RU" sz="1600" b="1" dirty="0"/>
              <a:t>документираното им функциониране, изпълнение и </a:t>
            </a:r>
            <a:r>
              <a:rPr lang="ru-RU" sz="1600" b="1" dirty="0" smtClean="0"/>
              <a:t>ефективност.</a:t>
            </a:r>
            <a:endParaRPr lang="en-GB" sz="1600" b="1" dirty="0"/>
          </a:p>
          <a:p>
            <a:pPr lvl="1">
              <a:buFont typeface="+mj-lt"/>
              <a:buAutoNum type="arabicPeriod"/>
            </a:pPr>
            <a:r>
              <a:rPr lang="ru-RU" sz="1600" b="1" dirty="0" smtClean="0"/>
              <a:t>Обяснявате работата на </a:t>
            </a:r>
            <a:r>
              <a:rPr lang="ru-RU" sz="1600" b="1" dirty="0"/>
              <a:t>SWH системата и </a:t>
            </a:r>
            <a:r>
              <a:rPr lang="ru-RU" sz="1600" b="1" dirty="0" smtClean="0"/>
              <a:t>определяте </a:t>
            </a:r>
            <a:r>
              <a:rPr lang="ru-RU" sz="1600" b="1" dirty="0"/>
              <a:t>техническите параметри на компонентите на </a:t>
            </a:r>
            <a:r>
              <a:rPr lang="ru-RU" sz="1600" b="1" dirty="0" smtClean="0"/>
              <a:t>SWH.</a:t>
            </a:r>
            <a:endParaRPr lang="en-GB" sz="1600" b="1" dirty="0" smtClean="0"/>
          </a:p>
          <a:p>
            <a:pPr lvl="1">
              <a:buFont typeface="+mj-lt"/>
              <a:buAutoNum type="arabicPeriod"/>
            </a:pPr>
            <a:r>
              <a:rPr lang="ru-RU" sz="1600" b="1" dirty="0"/>
              <a:t>Изберете SWH компоненти на базата на спецификации за дадена </a:t>
            </a:r>
            <a:r>
              <a:rPr lang="ru-RU" sz="1600" b="1" dirty="0" smtClean="0"/>
              <a:t>цел.</a:t>
            </a:r>
            <a:endParaRPr lang="en-GB" sz="1600" b="1" dirty="0" smtClean="0"/>
          </a:p>
          <a:p>
            <a:pPr lvl="1">
              <a:buFont typeface="+mj-lt"/>
              <a:buAutoNum type="arabicPeriod"/>
            </a:pPr>
            <a:r>
              <a:rPr lang="ru-RU" sz="1600" b="1" dirty="0" smtClean="0"/>
              <a:t>Обобщите </a:t>
            </a:r>
            <a:r>
              <a:rPr lang="ru-RU" sz="1600" b="1" dirty="0"/>
              <a:t>общия процес на оразмеряване на малка и прототипна SWH </a:t>
            </a:r>
            <a:r>
              <a:rPr lang="ru-RU" sz="1600" b="1" dirty="0" smtClean="0"/>
              <a:t>система</a:t>
            </a:r>
            <a:r>
              <a:rPr lang="en-GB" sz="1600" b="1" dirty="0" smtClean="0"/>
              <a:t>.</a:t>
            </a:r>
            <a:endParaRPr lang="en-GB" sz="1600" b="1" dirty="0"/>
          </a:p>
          <a:p>
            <a:pPr lvl="1">
              <a:buFont typeface="+mj-lt"/>
              <a:buAutoNum type="arabicPeriod"/>
            </a:pPr>
            <a:r>
              <a:rPr lang="ru-RU" sz="1600" b="1" dirty="0" smtClean="0"/>
              <a:t>Обосновавате </a:t>
            </a:r>
            <a:r>
              <a:rPr lang="ru-RU" sz="1600" b="1" dirty="0"/>
              <a:t>и </a:t>
            </a:r>
            <a:r>
              <a:rPr lang="ru-RU" sz="1600" b="1" dirty="0" smtClean="0"/>
              <a:t>обяснявате </a:t>
            </a:r>
            <a:r>
              <a:rPr lang="ru-RU" sz="1600" b="1" dirty="0"/>
              <a:t>принципите за оценка на разходите на инсталацията на </a:t>
            </a:r>
            <a:r>
              <a:rPr lang="ru-RU" sz="1600" b="1" dirty="0" smtClean="0"/>
              <a:t>SWH</a:t>
            </a:r>
            <a:r>
              <a:rPr lang="en-GB" sz="1600" b="1" dirty="0" smtClean="0"/>
              <a:t>.</a:t>
            </a:r>
            <a:endParaRPr lang="en-GB" sz="1600" b="1" dirty="0"/>
          </a:p>
          <a:p>
            <a:pPr lvl="1">
              <a:buFont typeface="+mj-lt"/>
              <a:buAutoNum type="arabicPeriod"/>
            </a:pPr>
            <a:r>
              <a:rPr lang="ru-RU" sz="1600" b="1" dirty="0" smtClean="0"/>
              <a:t>Използвате </a:t>
            </a:r>
            <a:r>
              <a:rPr lang="ru-RU" sz="1600" b="1" dirty="0"/>
              <a:t>основно соларен термичен симулационен софтуер, за да замислите или модифицирате проста система за SWH, включително </a:t>
            </a:r>
            <a:r>
              <a:rPr lang="ru-RU" sz="1600" b="1" dirty="0" smtClean="0"/>
              <a:t>в технически </a:t>
            </a:r>
            <a:r>
              <a:rPr lang="ru-RU" sz="1600" b="1" dirty="0"/>
              <a:t>и икономически </a:t>
            </a:r>
            <a:r>
              <a:rPr lang="ru-RU" sz="1600" b="1" dirty="0" smtClean="0"/>
              <a:t>аспект.</a:t>
            </a:r>
            <a:endParaRPr lang="en-GB" sz="1600" b="1"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93A56B-84ED-422E-BFC9-8FBA23A51460}"/>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465869A0-2490-4FB6-9EB5-054D356F9152}"/>
              </a:ext>
            </a:extLst>
          </p:cNvPr>
          <p:cNvSpPr/>
          <p:nvPr/>
        </p:nvSpPr>
        <p:spPr>
          <a:xfrm>
            <a:off x="457101" y="1372334"/>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0A58324C-39C2-4B05-96DB-B3EFA289E342}"/>
              </a:ext>
            </a:extLst>
          </p:cNvPr>
          <p:cNvSpPr/>
          <p:nvPr/>
        </p:nvSpPr>
        <p:spPr>
          <a:xfrm>
            <a:off x="756000" y="1669991"/>
            <a:ext cx="3485715"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solidFill>
                  <a:prstClr val="black"/>
                </a:solidFill>
              </a:rPr>
              <a:t>СЛЪНЧЕВ КОЛЕКТОР</a:t>
            </a:r>
            <a:endParaRPr lang="en-US" sz="1600" b="1" dirty="0">
              <a:solidFill>
                <a:prstClr val="black"/>
              </a:solidFill>
            </a:endParaRPr>
          </a:p>
        </p:txBody>
      </p:sp>
      <p:sp>
        <p:nvSpPr>
          <p:cNvPr id="6" name="Rectangle 5">
            <a:extLst>
              <a:ext uri="{FF2B5EF4-FFF2-40B4-BE49-F238E27FC236}">
                <a16:creationId xmlns:a16="http://schemas.microsoft.com/office/drawing/2014/main" xmlns="" id="{BD84477E-0F1F-4A4E-9ECB-9D77CDA18B02}"/>
              </a:ext>
            </a:extLst>
          </p:cNvPr>
          <p:cNvSpPr/>
          <p:nvPr/>
        </p:nvSpPr>
        <p:spPr>
          <a:xfrm>
            <a:off x="756001" y="1925046"/>
            <a:ext cx="4679999" cy="4278094"/>
          </a:xfrm>
          <a:prstGeom prst="rect">
            <a:avLst/>
          </a:prstGeom>
        </p:spPr>
        <p:txBody>
          <a:bodyPr wrap="square">
            <a:spAutoFit/>
          </a:bodyPr>
          <a:lstStyle/>
          <a:p>
            <a:pPr marL="285750" indent="-285750">
              <a:buFont typeface="Calibri" panose="020F0502020204030204" pitchFamily="34" charset="0"/>
              <a:buChar char="‒"/>
            </a:pPr>
            <a:r>
              <a:rPr lang="ru-RU" sz="1600" b="1" dirty="0" smtClean="0"/>
              <a:t>Плоски колектори (FPC</a:t>
            </a:r>
            <a:r>
              <a:rPr lang="en-US" sz="1600" b="1" dirty="0" smtClean="0"/>
              <a:t>)</a:t>
            </a:r>
            <a:endParaRPr lang="en-US" sz="1600" b="1" dirty="0"/>
          </a:p>
          <a:p>
            <a:pPr marL="541338" lvl="1" indent="-285750">
              <a:buFont typeface="Arial" panose="020B0604020202020204" pitchFamily="34" charset="0"/>
              <a:buChar char="."/>
            </a:pPr>
            <a:r>
              <a:rPr lang="ru-RU" sz="1600" dirty="0" smtClean="0"/>
              <a:t>Събиране </a:t>
            </a:r>
            <a:r>
              <a:rPr lang="ru-RU" sz="1600" dirty="0"/>
              <a:t>слънчевата радиация и </a:t>
            </a:r>
            <a:r>
              <a:rPr lang="ru-RU" sz="1600" dirty="0" smtClean="0"/>
              <a:t>прехвърляне </a:t>
            </a:r>
            <a:r>
              <a:rPr lang="ru-RU" sz="1600" dirty="0"/>
              <a:t>топлината към тръбна система </a:t>
            </a:r>
            <a:r>
              <a:rPr lang="ru-RU" sz="1600" dirty="0" smtClean="0"/>
              <a:t>(тип «арфа» </a:t>
            </a:r>
            <a:r>
              <a:rPr lang="ru-RU" sz="1600" dirty="0"/>
              <a:t>или </a:t>
            </a:r>
            <a:r>
              <a:rPr lang="ru-RU" sz="1600" dirty="0" smtClean="0"/>
              <a:t>«серпентина»), </a:t>
            </a:r>
            <a:r>
              <a:rPr lang="ru-RU" sz="1600" dirty="0"/>
              <a:t>напълнена с HTF.</a:t>
            </a:r>
          </a:p>
          <a:p>
            <a:pPr marL="541338" lvl="1" indent="-285750">
              <a:buFont typeface="Arial" panose="020B0604020202020204" pitchFamily="34" charset="0"/>
              <a:buChar char="."/>
            </a:pPr>
            <a:r>
              <a:rPr lang="ru-RU" sz="1600" dirty="0"/>
              <a:t>FPC трябва да бъде надежден, траен с полезен живот </a:t>
            </a:r>
            <a:r>
              <a:rPr lang="ru-RU" sz="1600" dirty="0" smtClean="0"/>
              <a:t>над </a:t>
            </a:r>
            <a:r>
              <a:rPr lang="ru-RU" sz="1600" dirty="0"/>
              <a:t>15 години </a:t>
            </a:r>
            <a:r>
              <a:rPr lang="ru-RU" sz="1600" dirty="0" smtClean="0"/>
              <a:t>. </a:t>
            </a:r>
            <a:r>
              <a:rPr lang="ru-RU" sz="1600" dirty="0"/>
              <a:t>Сертифицираното FPC </a:t>
            </a:r>
            <a:r>
              <a:rPr lang="ru-RU" sz="1600" dirty="0" smtClean="0"/>
              <a:t>отговаря на:</a:t>
            </a:r>
            <a:endParaRPr lang="en-US" sz="1600" dirty="0"/>
          </a:p>
          <a:p>
            <a:pPr marL="801688" lvl="2" indent="-285750">
              <a:buFont typeface="Arial" panose="020B0604020202020204" pitchFamily="34" charset="0"/>
              <a:buChar char="."/>
            </a:pPr>
            <a:r>
              <a:rPr lang="ru-RU" sz="1600" dirty="0"/>
              <a:t>Устойчив на </a:t>
            </a:r>
            <a:r>
              <a:rPr lang="ru-RU" sz="1600" dirty="0" smtClean="0"/>
              <a:t>условията </a:t>
            </a:r>
            <a:r>
              <a:rPr lang="ru-RU" sz="1600" dirty="0"/>
              <a:t>на околната среда.</a:t>
            </a:r>
          </a:p>
          <a:p>
            <a:pPr marL="801688" lvl="2" indent="-285750">
              <a:buFont typeface="Arial" panose="020B0604020202020204" pitchFamily="34" charset="0"/>
              <a:buChar char="."/>
            </a:pPr>
            <a:r>
              <a:rPr lang="ru-RU" sz="1600" dirty="0"/>
              <a:t>Устойчив на промени в температурата.</a:t>
            </a:r>
          </a:p>
          <a:p>
            <a:pPr marL="801688" lvl="2" indent="-285750">
              <a:buFont typeface="Arial" panose="020B0604020202020204" pitchFamily="34" charset="0"/>
              <a:buChar char="."/>
            </a:pPr>
            <a:r>
              <a:rPr lang="ru-RU" sz="1600" dirty="0"/>
              <a:t>Устойчивост на изтичане във всяка част.</a:t>
            </a:r>
          </a:p>
          <a:p>
            <a:pPr marL="801688" lvl="2" indent="-285750">
              <a:buFont typeface="Arial" panose="020B0604020202020204" pitchFamily="34" charset="0"/>
              <a:buChar char="."/>
            </a:pPr>
            <a:r>
              <a:rPr lang="ru-RU" sz="1600" dirty="0"/>
              <a:t>Стабилен и издръжлив.</a:t>
            </a:r>
          </a:p>
          <a:p>
            <a:pPr marL="801688" lvl="2" indent="-285750">
              <a:buFont typeface="Arial" panose="020B0604020202020204" pitchFamily="34" charset="0"/>
              <a:buChar char="."/>
            </a:pPr>
            <a:r>
              <a:rPr lang="ru-RU" sz="1600" dirty="0"/>
              <a:t>Лесен за инсталиране и управление.</a:t>
            </a:r>
          </a:p>
          <a:p>
            <a:pPr marL="801688" lvl="2" indent="-285750">
              <a:buFont typeface="Arial" panose="020B0604020202020204" pitchFamily="34" charset="0"/>
              <a:buChar char="."/>
            </a:pPr>
            <a:r>
              <a:rPr lang="ru-RU" sz="1600" dirty="0"/>
              <a:t>Ефективно преобразуване на </a:t>
            </a:r>
            <a:r>
              <a:rPr lang="ru-RU" sz="1600" dirty="0" smtClean="0"/>
              <a:t>енергията.</a:t>
            </a:r>
            <a:endParaRPr lang="en-US" sz="1600" dirty="0"/>
          </a:p>
          <a:p>
            <a:pPr marL="541338" lvl="1" indent="-285750">
              <a:buFont typeface="Arial" panose="020B0604020202020204" pitchFamily="34" charset="0"/>
              <a:buChar char="."/>
            </a:pPr>
            <a:r>
              <a:rPr lang="ru-RU" sz="1600" dirty="0">
                <a:solidFill>
                  <a:prstClr val="black"/>
                </a:solidFill>
              </a:rPr>
              <a:t>Важни части и материали, определящи </a:t>
            </a:r>
            <a:r>
              <a:rPr lang="ru-RU" sz="1600" b="1" dirty="0">
                <a:solidFill>
                  <a:prstClr val="black"/>
                </a:solidFill>
              </a:rPr>
              <a:t>ефективността</a:t>
            </a:r>
            <a:r>
              <a:rPr lang="ru-RU" sz="1600" dirty="0">
                <a:solidFill>
                  <a:prstClr val="black"/>
                </a:solidFill>
              </a:rPr>
              <a:t>: </a:t>
            </a:r>
            <a:r>
              <a:rPr lang="ru-RU" sz="1600" dirty="0" smtClean="0">
                <a:solidFill>
                  <a:prstClr val="black"/>
                </a:solidFill>
              </a:rPr>
              <a:t>рамка, </a:t>
            </a:r>
            <a:r>
              <a:rPr lang="ru-RU" sz="1600" dirty="0">
                <a:solidFill>
                  <a:prstClr val="black"/>
                </a:solidFill>
              </a:rPr>
              <a:t>уплътнение, остъкляване, изолация, абсорбент и </a:t>
            </a:r>
            <a:r>
              <a:rPr lang="ru-RU" sz="1600" dirty="0" smtClean="0">
                <a:solidFill>
                  <a:prstClr val="black"/>
                </a:solidFill>
              </a:rPr>
              <a:t>тръби.</a:t>
            </a:r>
            <a:endParaRPr lang="en-US" sz="1600" dirty="0">
              <a:solidFill>
                <a:prstClr val="black"/>
              </a:solidFill>
            </a:endParaRPr>
          </a:p>
        </p:txBody>
      </p:sp>
      <p:pic>
        <p:nvPicPr>
          <p:cNvPr id="9" name="Picture 8">
            <a:extLst>
              <a:ext uri="{FF2B5EF4-FFF2-40B4-BE49-F238E27FC236}">
                <a16:creationId xmlns:a16="http://schemas.microsoft.com/office/drawing/2014/main" xmlns="" id="{A4BB7D0F-4440-4C88-A398-F0639F865EDD}"/>
              </a:ext>
            </a:extLst>
          </p:cNvPr>
          <p:cNvPicPr>
            <a:picLocks noChangeAspect="1"/>
          </p:cNvPicPr>
          <p:nvPr/>
        </p:nvPicPr>
        <p:blipFill>
          <a:blip r:embed="rId2"/>
          <a:stretch>
            <a:fillRect/>
          </a:stretch>
        </p:blipFill>
        <p:spPr>
          <a:xfrm>
            <a:off x="5436000" y="1669991"/>
            <a:ext cx="3296537" cy="4684009"/>
          </a:xfrm>
          <a:prstGeom prst="rect">
            <a:avLst/>
          </a:prstGeom>
        </p:spPr>
      </p:pic>
      <p:sp>
        <p:nvSpPr>
          <p:cNvPr id="10" name="Rectangle 9">
            <a:extLst>
              <a:ext uri="{FF2B5EF4-FFF2-40B4-BE49-F238E27FC236}">
                <a16:creationId xmlns:a16="http://schemas.microsoft.com/office/drawing/2014/main" xmlns="" id="{21A257C3-B8E1-45FF-96F6-1A5E5F4E0707}"/>
              </a:ext>
            </a:extLst>
          </p:cNvPr>
          <p:cNvSpPr/>
          <p:nvPr/>
        </p:nvSpPr>
        <p:spPr>
          <a:xfrm>
            <a:off x="7596000" y="155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1254331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E6648-41AA-4542-AC62-EF4A1B7BB1D0}"/>
              </a:ext>
            </a:extLst>
          </p:cNvPr>
          <p:cNvSpPr>
            <a:spLocks noGrp="1"/>
          </p:cNvSpPr>
          <p:nvPr>
            <p:ph type="title"/>
          </p:nvPr>
        </p:nvSpPr>
        <p:spPr/>
        <p:txBody>
          <a:bodyPr/>
          <a:lstStyle/>
          <a:p>
            <a:r>
              <a:rPr lang="en-US" b="1" dirty="0"/>
              <a:t>2</a:t>
            </a:r>
            <a:r>
              <a:rPr lang="en-US" b="1" dirty="0" smtClean="0"/>
              <a:t>.</a:t>
            </a:r>
            <a:r>
              <a:rPr lang="bg-BG" b="1" dirty="0"/>
              <a:t> Избор на подходяща </a:t>
            </a:r>
            <a:r>
              <a:rPr lang="bg-BG" b="1" dirty="0" smtClean="0"/>
              <a:t>технология</a:t>
            </a:r>
            <a:endParaRPr lang="en-US" dirty="0"/>
          </a:p>
        </p:txBody>
      </p:sp>
      <p:sp>
        <p:nvSpPr>
          <p:cNvPr id="5" name="Rectangle 4">
            <a:extLst>
              <a:ext uri="{FF2B5EF4-FFF2-40B4-BE49-F238E27FC236}">
                <a16:creationId xmlns:a16="http://schemas.microsoft.com/office/drawing/2014/main" xmlns="" id="{179A8F2F-6DB3-4505-9FE7-B53AA758B5E2}"/>
              </a:ext>
            </a:extLst>
          </p:cNvPr>
          <p:cNvSpPr/>
          <p:nvPr/>
        </p:nvSpPr>
        <p:spPr>
          <a:xfrm>
            <a:off x="432916" y="1348380"/>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6" name="Rectangle 5">
            <a:extLst>
              <a:ext uri="{FF2B5EF4-FFF2-40B4-BE49-F238E27FC236}">
                <a16:creationId xmlns:a16="http://schemas.microsoft.com/office/drawing/2014/main" xmlns="" id="{B700501A-35C7-4EDB-9262-301B86779559}"/>
              </a:ext>
            </a:extLst>
          </p:cNvPr>
          <p:cNvSpPr/>
          <p:nvPr/>
        </p:nvSpPr>
        <p:spPr>
          <a:xfrm>
            <a:off x="655401" y="1717712"/>
            <a:ext cx="2477715"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СЛЪНЧЕВ </a:t>
            </a:r>
            <a:r>
              <a:rPr lang="bg-BG" sz="1600" b="1" dirty="0" smtClean="0">
                <a:solidFill>
                  <a:prstClr val="black"/>
                </a:solidFill>
              </a:rPr>
              <a:t>КОЛЕКТОР</a:t>
            </a:r>
            <a:endParaRPr lang="bg-BG" sz="1600" b="1" dirty="0">
              <a:solidFill>
                <a:prstClr val="black"/>
              </a:solidFill>
            </a:endParaRPr>
          </a:p>
        </p:txBody>
      </p:sp>
      <p:sp>
        <p:nvSpPr>
          <p:cNvPr id="7" name="Rectangle 6">
            <a:extLst>
              <a:ext uri="{FF2B5EF4-FFF2-40B4-BE49-F238E27FC236}">
                <a16:creationId xmlns:a16="http://schemas.microsoft.com/office/drawing/2014/main" xmlns="" id="{E03558A5-032C-4B2C-B322-20FC7AECD944}"/>
              </a:ext>
            </a:extLst>
          </p:cNvPr>
          <p:cNvSpPr/>
          <p:nvPr/>
        </p:nvSpPr>
        <p:spPr>
          <a:xfrm>
            <a:off x="222646" y="1984989"/>
            <a:ext cx="6552000" cy="4524315"/>
          </a:xfrm>
          <a:prstGeom prst="rect">
            <a:avLst/>
          </a:prstGeom>
        </p:spPr>
        <p:txBody>
          <a:bodyPr wrap="square">
            <a:spAutoFit/>
          </a:bodyPr>
          <a:lstStyle/>
          <a:p>
            <a:pPr marL="285750" indent="-285750">
              <a:buFont typeface="Calibri" panose="020F0502020204030204" pitchFamily="34" charset="0"/>
              <a:buChar char="‒"/>
            </a:pPr>
            <a:r>
              <a:rPr lang="bg-BG" sz="1600" b="1" dirty="0">
                <a:latin typeface="+mj-lt"/>
              </a:rPr>
              <a:t>Вакуумни тръбни колектори (</a:t>
            </a:r>
            <a:r>
              <a:rPr lang="en-US" sz="1600" b="1" dirty="0" smtClean="0">
                <a:latin typeface="+mj-lt"/>
              </a:rPr>
              <a:t>ETC)</a:t>
            </a:r>
            <a:endParaRPr lang="en-US" sz="1600" dirty="0">
              <a:latin typeface="+mj-lt"/>
            </a:endParaRPr>
          </a:p>
          <a:p>
            <a:pPr marL="541338" lvl="1" indent="-285750">
              <a:buFont typeface="Arial" panose="020B0604020202020204" pitchFamily="34" charset="0"/>
              <a:buChar char="."/>
            </a:pPr>
            <a:r>
              <a:rPr lang="ru-RU" sz="1600" dirty="0">
                <a:latin typeface="+mj-lt"/>
              </a:rPr>
              <a:t>ETC използва слънчева енергия за нагряване на флуида във вътрешността на тръбите чрез поглъщане на радиация, но намалява загубата на топлина в атмосферата, дължаща се на вакуум във вътрешността на тръбите.</a:t>
            </a:r>
          </a:p>
          <a:p>
            <a:pPr marL="541338" lvl="1" indent="-285750">
              <a:buFont typeface="Arial" panose="020B0604020202020204" pitchFamily="34" charset="0"/>
              <a:buChar char="."/>
            </a:pPr>
            <a:r>
              <a:rPr lang="ru-RU" sz="1600" dirty="0">
                <a:latin typeface="+mj-lt"/>
              </a:rPr>
              <a:t>Два вида: </a:t>
            </a:r>
            <a:r>
              <a:rPr lang="ru-RU" sz="1600" dirty="0" smtClean="0">
                <a:latin typeface="+mj-lt"/>
              </a:rPr>
              <a:t>U-тип </a:t>
            </a:r>
            <a:r>
              <a:rPr lang="ru-RU" sz="1600" dirty="0">
                <a:latin typeface="+mj-lt"/>
              </a:rPr>
              <a:t>и топлинна тръба (суха връзка). В ETC </a:t>
            </a:r>
            <a:r>
              <a:rPr lang="en-US" sz="1600" dirty="0">
                <a:latin typeface="+mj-lt"/>
              </a:rPr>
              <a:t>U-</a:t>
            </a:r>
            <a:r>
              <a:rPr lang="ru-RU" sz="1600" dirty="0" smtClean="0">
                <a:latin typeface="+mj-lt"/>
              </a:rPr>
              <a:t>тип </a:t>
            </a:r>
            <a:r>
              <a:rPr lang="ru-RU" sz="1600" dirty="0">
                <a:latin typeface="+mj-lt"/>
              </a:rPr>
              <a:t>HTF обикновено е вода (директно SWH) под налягане. В ЕТС тип отоплителна тръба HTF (антифриз) е затворен в тръбите с естествена циркулация (пара).</a:t>
            </a:r>
          </a:p>
          <a:p>
            <a:pPr marL="541338" lvl="1" indent="-285750">
              <a:buFont typeface="Arial" panose="020B0604020202020204" pitchFamily="34" charset="0"/>
              <a:buChar char="."/>
            </a:pPr>
            <a:r>
              <a:rPr lang="ru-RU" sz="1600" dirty="0">
                <a:latin typeface="+mj-lt"/>
              </a:rPr>
              <a:t>Живот на ЕТС: </a:t>
            </a:r>
            <a:r>
              <a:rPr lang="ru-RU" sz="1600" dirty="0" smtClean="0">
                <a:latin typeface="+mj-lt"/>
              </a:rPr>
              <a:t>5  </a:t>
            </a:r>
            <a:r>
              <a:rPr lang="ru-RU" sz="1600" dirty="0">
                <a:latin typeface="+mj-lt"/>
              </a:rPr>
              <a:t>до 15 години.</a:t>
            </a:r>
          </a:p>
          <a:p>
            <a:pPr marL="541338" lvl="1" indent="-285750">
              <a:buFont typeface="Arial" panose="020B0604020202020204" pitchFamily="34" charset="0"/>
              <a:buChar char="."/>
            </a:pPr>
            <a:r>
              <a:rPr lang="ru-RU" sz="1600" dirty="0" smtClean="0">
                <a:latin typeface="+mj-lt"/>
              </a:rPr>
              <a:t>Сертификатите за  </a:t>
            </a:r>
            <a:r>
              <a:rPr lang="ru-RU" sz="1600" dirty="0">
                <a:latin typeface="+mj-lt"/>
              </a:rPr>
              <a:t>ETC са минимално: </a:t>
            </a:r>
            <a:r>
              <a:rPr lang="ru-RU" sz="1600" dirty="0" smtClean="0">
                <a:latin typeface="+mj-lt"/>
              </a:rPr>
              <a:t>устойчиви </a:t>
            </a:r>
            <a:r>
              <a:rPr lang="ru-RU" sz="1600" dirty="0">
                <a:latin typeface="+mj-lt"/>
              </a:rPr>
              <a:t>на </a:t>
            </a:r>
            <a:r>
              <a:rPr lang="ru-RU" sz="1600" dirty="0" smtClean="0">
                <a:latin typeface="+mj-lt"/>
              </a:rPr>
              <a:t>околната </a:t>
            </a:r>
            <a:r>
              <a:rPr lang="ru-RU" sz="1600" dirty="0">
                <a:latin typeface="+mj-lt"/>
              </a:rPr>
              <a:t>среда и температурни градиенти, без течове, трайни, лесни за инсталиране и </a:t>
            </a:r>
            <a:r>
              <a:rPr lang="ru-RU" sz="1600" dirty="0" smtClean="0">
                <a:latin typeface="+mj-lt"/>
              </a:rPr>
              <a:t>достатъчна ефективност при </a:t>
            </a:r>
            <a:r>
              <a:rPr lang="ru-RU" sz="1600" dirty="0">
                <a:latin typeface="+mj-lt"/>
              </a:rPr>
              <a:t>преобразуване на енергия.</a:t>
            </a:r>
          </a:p>
          <a:p>
            <a:pPr marL="541338" lvl="1" indent="-285750">
              <a:buFont typeface="Arial" panose="020B0604020202020204" pitchFamily="34" charset="0"/>
              <a:buChar char="."/>
            </a:pPr>
            <a:r>
              <a:rPr lang="ru-RU" sz="1600" dirty="0">
                <a:latin typeface="+mj-lt"/>
              </a:rPr>
              <a:t>Важни части, определящи ефективността: </a:t>
            </a:r>
            <a:r>
              <a:rPr lang="ru-RU" sz="1600" dirty="0" smtClean="0">
                <a:latin typeface="+mj-lt"/>
              </a:rPr>
              <a:t>стъкло</a:t>
            </a:r>
            <a:r>
              <a:rPr lang="ru-RU" sz="1600" dirty="0">
                <a:latin typeface="+mj-lt"/>
              </a:rPr>
              <a:t>, абсорбиращо покритие и уплътнение.</a:t>
            </a:r>
          </a:p>
          <a:p>
            <a:pPr marL="541338" lvl="1" indent="-285750">
              <a:buFont typeface="Arial" panose="020B0604020202020204" pitchFamily="34" charset="0"/>
              <a:buChar char="."/>
            </a:pPr>
            <a:r>
              <a:rPr lang="ru-RU" sz="1600" b="1" dirty="0">
                <a:latin typeface="+mj-lt"/>
              </a:rPr>
              <a:t>ETC имат по-добра производителност от FPC при големи градиенти на температурите</a:t>
            </a:r>
            <a:r>
              <a:rPr lang="ru-RU" sz="1600" dirty="0">
                <a:latin typeface="+mj-lt"/>
              </a:rPr>
              <a:t> (както се случва при студен климат</a:t>
            </a:r>
            <a:r>
              <a:rPr lang="ru-RU" sz="1600" dirty="0" smtClean="0">
                <a:latin typeface="+mj-lt"/>
              </a:rPr>
              <a:t>).</a:t>
            </a:r>
            <a:endParaRPr lang="en-US" sz="1600" dirty="0">
              <a:latin typeface="+mj-lt"/>
            </a:endParaRPr>
          </a:p>
        </p:txBody>
      </p:sp>
      <p:pic>
        <p:nvPicPr>
          <p:cNvPr id="11" name="Picture 10">
            <a:extLst>
              <a:ext uri="{FF2B5EF4-FFF2-40B4-BE49-F238E27FC236}">
                <a16:creationId xmlns:a16="http://schemas.microsoft.com/office/drawing/2014/main" xmlns="" id="{238E9DEF-C21B-4AB2-83FB-47E0E74AC4F3}"/>
              </a:ext>
            </a:extLst>
          </p:cNvPr>
          <p:cNvPicPr>
            <a:picLocks noChangeAspect="1"/>
          </p:cNvPicPr>
          <p:nvPr/>
        </p:nvPicPr>
        <p:blipFill>
          <a:blip r:embed="rId2"/>
          <a:stretch>
            <a:fillRect/>
          </a:stretch>
        </p:blipFill>
        <p:spPr>
          <a:xfrm>
            <a:off x="6804000" y="1557778"/>
            <a:ext cx="1944000" cy="4779798"/>
          </a:xfrm>
          <a:prstGeom prst="rect">
            <a:avLst/>
          </a:prstGeom>
        </p:spPr>
      </p:pic>
    </p:spTree>
    <p:extLst>
      <p:ext uri="{BB962C8B-B14F-4D97-AF65-F5344CB8AC3E}">
        <p14:creationId xmlns:p14="http://schemas.microsoft.com/office/powerpoint/2010/main" val="563444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353C05-D465-4626-88E5-D639E7B57E50}"/>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5" name="Rectangle 4">
            <a:extLst>
              <a:ext uri="{FF2B5EF4-FFF2-40B4-BE49-F238E27FC236}">
                <a16:creationId xmlns:a16="http://schemas.microsoft.com/office/drawing/2014/main" xmlns="" id="{69A461EF-9878-44B1-8A81-2010BD74FC76}"/>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6" name="Rectangle 5">
            <a:extLst>
              <a:ext uri="{FF2B5EF4-FFF2-40B4-BE49-F238E27FC236}">
                <a16:creationId xmlns:a16="http://schemas.microsoft.com/office/drawing/2014/main" xmlns="" id="{CC265CF7-AA4C-4A11-95DF-B91154CB0A13}"/>
              </a:ext>
            </a:extLst>
          </p:cNvPr>
          <p:cNvSpPr/>
          <p:nvPr/>
        </p:nvSpPr>
        <p:spPr>
          <a:xfrm>
            <a:off x="726285" y="1910980"/>
            <a:ext cx="965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ETC</a:t>
            </a:r>
          </a:p>
        </p:txBody>
      </p:sp>
      <p:pic>
        <p:nvPicPr>
          <p:cNvPr id="7" name="Picture 6">
            <a:extLst>
              <a:ext uri="{FF2B5EF4-FFF2-40B4-BE49-F238E27FC236}">
                <a16:creationId xmlns:a16="http://schemas.microsoft.com/office/drawing/2014/main" xmlns="" id="{561064CC-DE1D-4AB6-AA9A-4AD259E4AFF6}"/>
              </a:ext>
            </a:extLst>
          </p:cNvPr>
          <p:cNvPicPr>
            <a:picLocks noChangeAspect="1"/>
          </p:cNvPicPr>
          <p:nvPr/>
        </p:nvPicPr>
        <p:blipFill>
          <a:blip r:embed="rId2"/>
          <a:stretch>
            <a:fillRect/>
          </a:stretch>
        </p:blipFill>
        <p:spPr>
          <a:xfrm>
            <a:off x="1836000" y="1933218"/>
            <a:ext cx="6857313" cy="4419157"/>
          </a:xfrm>
          <a:prstGeom prst="rect">
            <a:avLst/>
          </a:prstGeom>
        </p:spPr>
      </p:pic>
      <p:sp>
        <p:nvSpPr>
          <p:cNvPr id="8" name="Rectangle 7">
            <a:extLst>
              <a:ext uri="{FF2B5EF4-FFF2-40B4-BE49-F238E27FC236}">
                <a16:creationId xmlns:a16="http://schemas.microsoft.com/office/drawing/2014/main" xmlns="" id="{7AF3A2B6-6729-49DC-8274-0A812851C650}"/>
              </a:ext>
            </a:extLst>
          </p:cNvPr>
          <p:cNvSpPr/>
          <p:nvPr/>
        </p:nvSpPr>
        <p:spPr>
          <a:xfrm>
            <a:off x="900000" y="5733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387410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5E283C-42B7-4A47-BB1E-1AD527354AD0}"/>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66E26B37-AB7F-4CBD-853A-3DF9E59C9F8C}"/>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E94BD28F-9E3D-40B3-9C7C-FFBE59118BFE}"/>
              </a:ext>
            </a:extLst>
          </p:cNvPr>
          <p:cNvSpPr/>
          <p:nvPr/>
        </p:nvSpPr>
        <p:spPr>
          <a:xfrm>
            <a:off x="726285" y="1880202"/>
            <a:ext cx="6941715" cy="338554"/>
          </a:xfrm>
          <a:prstGeom prst="rect">
            <a:avLst/>
          </a:prstGeom>
        </p:spPr>
        <p:txBody>
          <a:bodyPr wrap="square">
            <a:spAutoFit/>
          </a:bodyPr>
          <a:lstStyle/>
          <a:p>
            <a:pPr marL="285750" indent="-285750">
              <a:buFont typeface="Wingdings" panose="05000000000000000000" pitchFamily="2" charset="2"/>
              <a:buChar char="§"/>
            </a:pPr>
            <a:r>
              <a:rPr lang="ru-RU" sz="1600" b="1" dirty="0">
                <a:solidFill>
                  <a:prstClr val="black"/>
                </a:solidFill>
              </a:rPr>
              <a:t>НЯКОИ ВАЖНИ ПАРАМЕТРИ НА КОЛЕКТОРИТЕ, </a:t>
            </a:r>
            <a:r>
              <a:rPr lang="ru-RU" sz="1600" b="1" dirty="0" smtClean="0">
                <a:solidFill>
                  <a:prstClr val="black"/>
                </a:solidFill>
              </a:rPr>
              <a:t>ПОМЕСТЕНИ </a:t>
            </a:r>
            <a:r>
              <a:rPr lang="ru-RU" sz="1600" b="1" dirty="0">
                <a:solidFill>
                  <a:prstClr val="black"/>
                </a:solidFill>
              </a:rPr>
              <a:t>В </a:t>
            </a:r>
            <a:r>
              <a:rPr lang="ru-RU" sz="1600" b="1" dirty="0" smtClean="0">
                <a:solidFill>
                  <a:prstClr val="black"/>
                </a:solidFill>
              </a:rPr>
              <a:t>ДАННИТЕ</a:t>
            </a:r>
            <a:endParaRPr lang="en-US" sz="1600" b="1" dirty="0">
              <a:solidFill>
                <a:prstClr val="black"/>
              </a:solidFill>
            </a:endParaRPr>
          </a:p>
        </p:txBody>
      </p:sp>
      <p:sp>
        <p:nvSpPr>
          <p:cNvPr id="6" name="Rectangle 5">
            <a:extLst>
              <a:ext uri="{FF2B5EF4-FFF2-40B4-BE49-F238E27FC236}">
                <a16:creationId xmlns:a16="http://schemas.microsoft.com/office/drawing/2014/main" xmlns="" id="{66FB4BEA-C551-469C-B408-D1A2E07CBD96}"/>
              </a:ext>
            </a:extLst>
          </p:cNvPr>
          <p:cNvSpPr/>
          <p:nvPr/>
        </p:nvSpPr>
        <p:spPr>
          <a:xfrm>
            <a:off x="756000" y="2213746"/>
            <a:ext cx="4608000" cy="4031873"/>
          </a:xfrm>
          <a:prstGeom prst="rect">
            <a:avLst/>
          </a:prstGeom>
        </p:spPr>
        <p:txBody>
          <a:bodyPr wrap="square">
            <a:spAutoFit/>
          </a:bodyPr>
          <a:lstStyle/>
          <a:p>
            <a:pPr marL="285750" indent="-285750">
              <a:buFont typeface="Calibri" panose="020F0502020204030204" pitchFamily="34" charset="0"/>
              <a:buChar char="‒"/>
            </a:pPr>
            <a:r>
              <a:rPr lang="bg-BG" sz="1600" b="1" dirty="0" smtClean="0">
                <a:latin typeface="+mj-lt"/>
              </a:rPr>
              <a:t>Размер</a:t>
            </a:r>
            <a:r>
              <a:rPr lang="en-US" sz="1600" b="1" dirty="0" smtClean="0">
                <a:latin typeface="+mj-lt"/>
              </a:rPr>
              <a:t>, </a:t>
            </a:r>
            <a:r>
              <a:rPr lang="bg-BG" sz="1600" b="1" dirty="0" smtClean="0">
                <a:latin typeface="+mj-lt"/>
              </a:rPr>
              <a:t>Действителни размери, Абсорбатор</a:t>
            </a:r>
            <a:r>
              <a:rPr lang="en-US" sz="1600" b="1" dirty="0" smtClean="0">
                <a:latin typeface="+mj-lt"/>
              </a:rPr>
              <a:t>.</a:t>
            </a:r>
            <a:endParaRPr lang="en-US" sz="1600" dirty="0">
              <a:latin typeface="+mj-lt"/>
            </a:endParaRPr>
          </a:p>
          <a:p>
            <a:pPr marL="541338" lvl="1" indent="-285750">
              <a:buFont typeface="Arial" panose="020B0604020202020204" pitchFamily="34" charset="0"/>
              <a:buChar char="."/>
            </a:pPr>
            <a:r>
              <a:rPr lang="ru-RU" sz="1600" dirty="0" smtClean="0">
                <a:latin typeface="+mj-lt"/>
              </a:rPr>
              <a:t>Размер- ширина Х </a:t>
            </a:r>
            <a:r>
              <a:rPr lang="ru-RU" sz="1600" dirty="0">
                <a:latin typeface="+mj-lt"/>
              </a:rPr>
              <a:t>височина. Добре е да </a:t>
            </a:r>
            <a:r>
              <a:rPr lang="ru-RU" sz="1600" dirty="0" smtClean="0">
                <a:latin typeface="+mj-lt"/>
              </a:rPr>
              <a:t>се прецени, </a:t>
            </a:r>
            <a:r>
              <a:rPr lang="ru-RU" sz="1600" dirty="0">
                <a:latin typeface="+mj-lt"/>
              </a:rPr>
              <a:t>дали ще се побере на покрив. Не е полезно за </a:t>
            </a:r>
            <a:r>
              <a:rPr lang="ru-RU" sz="1600" dirty="0" smtClean="0">
                <a:latin typeface="+mj-lt"/>
              </a:rPr>
              <a:t>ефективността</a:t>
            </a:r>
            <a:r>
              <a:rPr lang="ru-RU" sz="1600" dirty="0">
                <a:latin typeface="+mj-lt"/>
              </a:rPr>
              <a:t>.</a:t>
            </a:r>
          </a:p>
          <a:p>
            <a:pPr marL="541338" lvl="1" indent="-285750">
              <a:buFont typeface="Arial" panose="020B0604020202020204" pitchFamily="34" charset="0"/>
              <a:buChar char="."/>
            </a:pPr>
            <a:r>
              <a:rPr lang="ru-RU" sz="1600" dirty="0" smtClean="0">
                <a:latin typeface="+mj-lt"/>
              </a:rPr>
              <a:t>Действителни размери- зоните, </a:t>
            </a:r>
            <a:r>
              <a:rPr lang="ru-RU" sz="1600" dirty="0">
                <a:latin typeface="+mj-lt"/>
              </a:rPr>
              <a:t>изложени на слънчева светлина в FPC (</a:t>
            </a:r>
            <a:r>
              <a:rPr lang="ru-RU" sz="1600" dirty="0" smtClean="0">
                <a:latin typeface="+mj-lt"/>
              </a:rPr>
              <a:t>плосък) </a:t>
            </a:r>
            <a:r>
              <a:rPr lang="ru-RU" sz="1600" dirty="0">
                <a:latin typeface="+mj-lt"/>
              </a:rPr>
              <a:t>и ETC (тръба). На практика това е стандартът.</a:t>
            </a:r>
          </a:p>
          <a:p>
            <a:pPr marL="541338" lvl="1" indent="-285750">
              <a:buFont typeface="Arial" panose="020B0604020202020204" pitchFamily="34" charset="0"/>
              <a:buChar char="."/>
            </a:pPr>
            <a:r>
              <a:rPr lang="ru-RU" sz="1600" dirty="0">
                <a:latin typeface="+mj-lt"/>
              </a:rPr>
              <a:t>Абсорбатор. Точни открити </a:t>
            </a:r>
            <a:r>
              <a:rPr lang="ru-RU" sz="1600" dirty="0" smtClean="0">
                <a:latin typeface="+mj-lt"/>
              </a:rPr>
              <a:t>участъци.</a:t>
            </a:r>
            <a:endParaRPr lang="en-US" sz="1600" dirty="0">
              <a:latin typeface="+mj-lt"/>
            </a:endParaRPr>
          </a:p>
          <a:p>
            <a:pPr marL="285750" indent="-285750">
              <a:buFont typeface="Calibri" panose="020F0502020204030204" pitchFamily="34" charset="0"/>
              <a:buChar char="‒"/>
            </a:pPr>
            <a:r>
              <a:rPr lang="ru-RU" sz="1600" b="1" dirty="0"/>
              <a:t>Номинален дебит. Работен натиск.</a:t>
            </a:r>
          </a:p>
          <a:p>
            <a:pPr marL="285750" indent="-285750">
              <a:buFont typeface="Calibri" panose="020F0502020204030204" pitchFamily="34" charset="0"/>
              <a:buChar char="‒"/>
            </a:pPr>
            <a:r>
              <a:rPr lang="ru-RU" sz="1600" b="1" dirty="0"/>
              <a:t>Загуби, оптична / термична ефективност.</a:t>
            </a:r>
          </a:p>
          <a:p>
            <a:pPr marL="285750" indent="-285750">
              <a:buFont typeface="Calibri" panose="020F0502020204030204" pitchFamily="34" charset="0"/>
              <a:buChar char="‒"/>
            </a:pPr>
            <a:r>
              <a:rPr lang="ru-RU" sz="1600" b="1" dirty="0"/>
              <a:t>Тип колектор.</a:t>
            </a:r>
          </a:p>
          <a:p>
            <a:pPr marL="285750" indent="-285750">
              <a:buFont typeface="Calibri" panose="020F0502020204030204" pitchFamily="34" charset="0"/>
              <a:buChar char="‒"/>
            </a:pPr>
            <a:r>
              <a:rPr lang="ru-RU" sz="1600" b="1" dirty="0"/>
              <a:t>Размери. Данни за изолацията.</a:t>
            </a:r>
          </a:p>
          <a:p>
            <a:pPr marL="285750" indent="-285750">
              <a:buFont typeface="Calibri" panose="020F0502020204030204" pitchFamily="34" charset="0"/>
              <a:buChar char="‒"/>
            </a:pPr>
            <a:r>
              <a:rPr lang="ru-RU" sz="1600" b="1" dirty="0"/>
              <a:t>Работни температури.</a:t>
            </a:r>
          </a:p>
          <a:p>
            <a:pPr marL="285750" indent="-285750">
              <a:buFont typeface="Calibri" panose="020F0502020204030204" pitchFamily="34" charset="0"/>
              <a:buChar char="‒"/>
            </a:pPr>
            <a:r>
              <a:rPr lang="ru-RU" sz="1600" b="1" dirty="0"/>
              <a:t>Инсталация.</a:t>
            </a:r>
          </a:p>
          <a:p>
            <a:pPr marL="285750" indent="-285750">
              <a:buFont typeface="Calibri" panose="020F0502020204030204" pitchFamily="34" charset="0"/>
              <a:buChar char="‒"/>
            </a:pPr>
            <a:r>
              <a:rPr lang="ru-RU" sz="1600" b="1" dirty="0"/>
              <a:t>Данни за ефективността</a:t>
            </a:r>
            <a:r>
              <a:rPr lang="ru-RU" sz="1600" dirty="0"/>
              <a:t>. Мощност, ефективност, спад на </a:t>
            </a:r>
            <a:r>
              <a:rPr lang="ru-RU" sz="1600" dirty="0" smtClean="0"/>
              <a:t>налягането.</a:t>
            </a:r>
            <a:endParaRPr lang="en-US" sz="1600" dirty="0"/>
          </a:p>
        </p:txBody>
      </p:sp>
      <p:pic>
        <p:nvPicPr>
          <p:cNvPr id="14" name="Picture 13">
            <a:extLst>
              <a:ext uri="{FF2B5EF4-FFF2-40B4-BE49-F238E27FC236}">
                <a16:creationId xmlns:a16="http://schemas.microsoft.com/office/drawing/2014/main" xmlns="" id="{92EAECB7-1E09-4E1C-8586-EB7CD7D5C74D}"/>
              </a:ext>
            </a:extLst>
          </p:cNvPr>
          <p:cNvPicPr>
            <a:picLocks noChangeAspect="1"/>
          </p:cNvPicPr>
          <p:nvPr/>
        </p:nvPicPr>
        <p:blipFill>
          <a:blip r:embed="rId2"/>
          <a:stretch>
            <a:fillRect/>
          </a:stretch>
        </p:blipFill>
        <p:spPr>
          <a:xfrm>
            <a:off x="5364000" y="2207363"/>
            <a:ext cx="3426286" cy="4194970"/>
          </a:xfrm>
          <a:prstGeom prst="rect">
            <a:avLst/>
          </a:prstGeom>
        </p:spPr>
      </p:pic>
      <p:sp>
        <p:nvSpPr>
          <p:cNvPr id="7" name="Rectangle 6">
            <a:extLst>
              <a:ext uri="{FF2B5EF4-FFF2-40B4-BE49-F238E27FC236}">
                <a16:creationId xmlns:a16="http://schemas.microsoft.com/office/drawing/2014/main" xmlns="" id="{87507E02-60E0-46FB-8FFA-9A7E42A2818E}"/>
              </a:ext>
            </a:extLst>
          </p:cNvPr>
          <p:cNvSpPr/>
          <p:nvPr/>
        </p:nvSpPr>
        <p:spPr>
          <a:xfrm>
            <a:off x="7481161" y="192633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2070018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C084CDB1-6244-4028-BE09-F15B9EFF91EA}"/>
              </a:ext>
            </a:extLst>
          </p:cNvPr>
          <p:cNvPicPr>
            <a:picLocks noChangeAspect="1"/>
          </p:cNvPicPr>
          <p:nvPr/>
        </p:nvPicPr>
        <p:blipFill>
          <a:blip r:embed="rId2"/>
          <a:stretch>
            <a:fillRect/>
          </a:stretch>
        </p:blipFill>
        <p:spPr>
          <a:xfrm>
            <a:off x="5652000" y="1917001"/>
            <a:ext cx="3024000" cy="2592000"/>
          </a:xfrm>
          <a:prstGeom prst="rect">
            <a:avLst/>
          </a:prstGeom>
          <a:ln>
            <a:solidFill>
              <a:schemeClr val="tx1"/>
            </a:solidFill>
          </a:ln>
        </p:spPr>
      </p:pic>
      <p:sp>
        <p:nvSpPr>
          <p:cNvPr id="2" name="Title 1">
            <a:extLst>
              <a:ext uri="{FF2B5EF4-FFF2-40B4-BE49-F238E27FC236}">
                <a16:creationId xmlns:a16="http://schemas.microsoft.com/office/drawing/2014/main" xmlns="" id="{A86F3795-7E23-4E30-A46A-3EBED0C341D3}"/>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B1DEEF56-F0EC-4629-B699-026D557FBC3D}"/>
              </a:ext>
            </a:extLst>
          </p:cNvPr>
          <p:cNvSpPr/>
          <p:nvPr/>
        </p:nvSpPr>
        <p:spPr>
          <a:xfrm>
            <a:off x="432916" y="1372334"/>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ABD823E6-5B94-4C90-9C8A-1672DF485E2D}"/>
              </a:ext>
            </a:extLst>
          </p:cNvPr>
          <p:cNvSpPr/>
          <p:nvPr/>
        </p:nvSpPr>
        <p:spPr>
          <a:xfrm>
            <a:off x="726285" y="1677466"/>
            <a:ext cx="2477715"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solidFill>
                  <a:prstClr val="black"/>
                </a:solidFill>
              </a:rPr>
              <a:t>СЛЪНЧЕВ КОЛЕКТОР</a:t>
            </a:r>
            <a:endParaRPr lang="en-US" sz="1600" b="1" dirty="0">
              <a:solidFill>
                <a:prstClr val="black"/>
              </a:solidFill>
            </a:endParaRPr>
          </a:p>
        </p:txBody>
      </p:sp>
      <p:sp>
        <p:nvSpPr>
          <p:cNvPr id="6" name="Rectangle 5">
            <a:extLst>
              <a:ext uri="{FF2B5EF4-FFF2-40B4-BE49-F238E27FC236}">
                <a16:creationId xmlns:a16="http://schemas.microsoft.com/office/drawing/2014/main" xmlns="" id="{1F5D19C9-A3C5-429D-9451-174F29740F7E}"/>
              </a:ext>
            </a:extLst>
          </p:cNvPr>
          <p:cNvSpPr/>
          <p:nvPr/>
        </p:nvSpPr>
        <p:spPr>
          <a:xfrm>
            <a:off x="900000" y="1919262"/>
            <a:ext cx="4752000" cy="2800767"/>
          </a:xfrm>
          <a:prstGeom prst="rect">
            <a:avLst/>
          </a:prstGeom>
        </p:spPr>
        <p:txBody>
          <a:bodyPr wrap="square">
            <a:spAutoFit/>
          </a:bodyPr>
          <a:lstStyle/>
          <a:p>
            <a:pPr marL="285750" indent="-285750">
              <a:buFont typeface="Calibri" panose="020F0502020204030204" pitchFamily="34" charset="0"/>
              <a:buChar char="‒"/>
            </a:pPr>
            <a:r>
              <a:rPr lang="ru-RU" sz="1600" b="1" dirty="0">
                <a:latin typeface="+mj-lt"/>
              </a:rPr>
              <a:t>Основен подход към производителността на колектора, ефективност и сравнение на </a:t>
            </a:r>
            <a:r>
              <a:rPr lang="ru-RU" sz="1600" b="1" dirty="0" smtClean="0">
                <a:latin typeface="+mj-lt"/>
              </a:rPr>
              <a:t>колекторите.</a:t>
            </a:r>
            <a:endParaRPr lang="en-US" sz="1600" b="1" dirty="0">
              <a:latin typeface="+mj-lt"/>
            </a:endParaRPr>
          </a:p>
          <a:p>
            <a:pPr marL="541338" lvl="1" indent="-285750">
              <a:buFont typeface="Arial" panose="020B0604020202020204" pitchFamily="34" charset="0"/>
              <a:buChar char="."/>
            </a:pPr>
            <a:r>
              <a:rPr lang="ru-RU" sz="1600" dirty="0" smtClean="0">
                <a:latin typeface="+mj-lt"/>
              </a:rPr>
              <a:t>Слънчевият </a:t>
            </a:r>
            <a:r>
              <a:rPr lang="ru-RU" sz="1600" dirty="0">
                <a:latin typeface="+mj-lt"/>
              </a:rPr>
              <a:t>колектор се състои от абсорбираща / колекторна плоча, която абсорбира слънчевата енергия, създавайки топлина, която се пренася към HTF носещи тръби.</a:t>
            </a:r>
          </a:p>
          <a:p>
            <a:pPr marL="541338" lvl="1" indent="-285750">
              <a:buFont typeface="Arial" panose="020B0604020202020204" pitchFamily="34" charset="0"/>
              <a:buChar char="."/>
            </a:pPr>
            <a:r>
              <a:rPr lang="ru-RU" sz="1600" dirty="0">
                <a:latin typeface="+mj-lt"/>
              </a:rPr>
              <a:t>За да се увеличи максимално количеството </a:t>
            </a:r>
            <a:r>
              <a:rPr lang="ru-RU" sz="1600" dirty="0" smtClean="0">
                <a:latin typeface="+mj-lt"/>
              </a:rPr>
              <a:t>събрана слънчева </a:t>
            </a:r>
            <a:r>
              <a:rPr lang="ru-RU" sz="1600" dirty="0">
                <a:latin typeface="+mj-lt"/>
              </a:rPr>
              <a:t>енергия, </a:t>
            </a:r>
            <a:r>
              <a:rPr lang="ru-RU" sz="1600" dirty="0" smtClean="0">
                <a:latin typeface="+mj-lt"/>
              </a:rPr>
              <a:t>тази </a:t>
            </a:r>
            <a:r>
              <a:rPr lang="ru-RU" sz="1600" dirty="0">
                <a:latin typeface="+mj-lt"/>
              </a:rPr>
              <a:t>плоча или материал трябва да </a:t>
            </a:r>
            <a:r>
              <a:rPr lang="ru-RU" sz="1600" dirty="0" smtClean="0">
                <a:latin typeface="+mj-lt"/>
              </a:rPr>
              <a:t>имат:</a:t>
            </a:r>
            <a:endParaRPr lang="en-US" sz="1600" dirty="0">
              <a:latin typeface="+mj-lt"/>
            </a:endParaRPr>
          </a:p>
        </p:txBody>
      </p:sp>
      <p:sp>
        <p:nvSpPr>
          <p:cNvPr id="19" name="Rectangle 18">
            <a:extLst>
              <a:ext uri="{FF2B5EF4-FFF2-40B4-BE49-F238E27FC236}">
                <a16:creationId xmlns:a16="http://schemas.microsoft.com/office/drawing/2014/main" xmlns="" id="{214025AD-66BD-4E2B-9E92-06DD29C235BC}"/>
              </a:ext>
            </a:extLst>
          </p:cNvPr>
          <p:cNvSpPr/>
          <p:nvPr/>
        </p:nvSpPr>
        <p:spPr>
          <a:xfrm>
            <a:off x="900000" y="4549676"/>
            <a:ext cx="8136000" cy="1815882"/>
          </a:xfrm>
          <a:prstGeom prst="rect">
            <a:avLst/>
          </a:prstGeom>
        </p:spPr>
        <p:txBody>
          <a:bodyPr wrap="square">
            <a:spAutoFit/>
          </a:bodyPr>
          <a:lstStyle/>
          <a:p>
            <a:pPr marL="998538" lvl="2" indent="-285750">
              <a:buFont typeface="Arial" panose="020B0604020202020204" pitchFamily="34" charset="0"/>
              <a:buChar char="."/>
            </a:pPr>
            <a:r>
              <a:rPr lang="ru-RU" sz="1600" dirty="0"/>
              <a:t>Висока стойност на абсорбция (а). </a:t>
            </a:r>
            <a:r>
              <a:rPr lang="ru-RU" sz="1600" dirty="0" smtClean="0"/>
              <a:t>Показва </a:t>
            </a:r>
            <a:r>
              <a:rPr lang="ru-RU" sz="1600" dirty="0"/>
              <a:t>колко добре колекторът е поглъщащ.</a:t>
            </a:r>
          </a:p>
          <a:p>
            <a:pPr marL="998538" lvl="2" indent="-285750">
              <a:buFont typeface="Arial" panose="020B0604020202020204" pitchFamily="34" charset="0"/>
              <a:buChar char="."/>
            </a:pPr>
            <a:r>
              <a:rPr lang="ru-RU" sz="1600" dirty="0"/>
              <a:t>Много ниска стойност на отражение (r). Топлината не се отразява от колектора.</a:t>
            </a:r>
          </a:p>
          <a:p>
            <a:pPr marL="998538" lvl="2" indent="-285750">
              <a:buFont typeface="Arial" panose="020B0604020202020204" pitchFamily="34" charset="0"/>
              <a:buChar char="."/>
            </a:pPr>
            <a:r>
              <a:rPr lang="ru-RU" sz="1600" dirty="0"/>
              <a:t>Нулева стойност на предаване (t). Пластината предава цялата абсорбирана топлина на </a:t>
            </a:r>
            <a:r>
              <a:rPr lang="ru-RU" sz="1600" dirty="0" smtClean="0"/>
              <a:t>тръбите.</a:t>
            </a:r>
            <a:endParaRPr lang="en-US" sz="1600" dirty="0" smtClean="0"/>
          </a:p>
          <a:p>
            <a:pPr marL="541338" lvl="1" indent="-285750">
              <a:buFont typeface="Arial" panose="020B0604020202020204" pitchFamily="34" charset="0"/>
              <a:buChar char="."/>
            </a:pPr>
            <a:r>
              <a:rPr lang="ru-RU" sz="1600" dirty="0"/>
              <a:t>Това е </a:t>
            </a:r>
            <a:r>
              <a:rPr lang="ru-RU" sz="1600" dirty="0" smtClean="0"/>
              <a:t>идеален случай, задисящ от фактори </a:t>
            </a:r>
            <a:r>
              <a:rPr lang="ru-RU" sz="1600" dirty="0"/>
              <a:t>на </a:t>
            </a:r>
            <a:r>
              <a:rPr lang="ru-RU" sz="1600" dirty="0" smtClean="0"/>
              <a:t>дизайна- конкретни </a:t>
            </a:r>
            <a:r>
              <a:rPr lang="ru-RU" sz="1600" dirty="0"/>
              <a:t>изпълнения. На практика стойностите на излъчвателната способност </a:t>
            </a:r>
            <a:r>
              <a:rPr lang="ru-RU" sz="1600" dirty="0" smtClean="0"/>
              <a:t>и абсорбцията са други.</a:t>
            </a:r>
            <a:endParaRPr lang="en-US" sz="1600" dirty="0"/>
          </a:p>
        </p:txBody>
      </p:sp>
    </p:spTree>
    <p:extLst>
      <p:ext uri="{BB962C8B-B14F-4D97-AF65-F5344CB8AC3E}">
        <p14:creationId xmlns:p14="http://schemas.microsoft.com/office/powerpoint/2010/main" val="416479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A7E2F9-1D23-4EAD-9C6F-B40D32FA681E}"/>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5" name="Rectangle 4">
            <a:extLst>
              <a:ext uri="{FF2B5EF4-FFF2-40B4-BE49-F238E27FC236}">
                <a16:creationId xmlns:a16="http://schemas.microsoft.com/office/drawing/2014/main" xmlns="" id="{2BA6F82F-046D-4D16-922E-6856CA515C38}"/>
              </a:ext>
            </a:extLst>
          </p:cNvPr>
          <p:cNvSpPr/>
          <p:nvPr/>
        </p:nvSpPr>
        <p:spPr>
          <a:xfrm>
            <a:off x="432916" y="1346719"/>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6" name="Rectangle 5">
            <a:extLst>
              <a:ext uri="{FF2B5EF4-FFF2-40B4-BE49-F238E27FC236}">
                <a16:creationId xmlns:a16="http://schemas.microsoft.com/office/drawing/2014/main" xmlns="" id="{0A4F0BE7-7BCD-4BE8-BE42-20E61439AF5F}"/>
              </a:ext>
            </a:extLst>
          </p:cNvPr>
          <p:cNvSpPr/>
          <p:nvPr/>
        </p:nvSpPr>
        <p:spPr>
          <a:xfrm>
            <a:off x="726285" y="1640677"/>
            <a:ext cx="2621715"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solidFill>
                  <a:prstClr val="black"/>
                </a:solidFill>
              </a:rPr>
              <a:t>СЛЪНЧЕВ КОЛЕКТОР</a:t>
            </a:r>
            <a:endParaRPr lang="en-US" sz="1600" b="1" dirty="0">
              <a:solidFill>
                <a:prstClr val="black"/>
              </a:solidFill>
            </a:endParaRPr>
          </a:p>
        </p:txBody>
      </p:sp>
      <p:graphicFrame>
        <p:nvGraphicFramePr>
          <p:cNvPr id="8" name="Table 7">
            <a:extLst>
              <a:ext uri="{FF2B5EF4-FFF2-40B4-BE49-F238E27FC236}">
                <a16:creationId xmlns:a16="http://schemas.microsoft.com/office/drawing/2014/main" xmlns="" id="{2314A0F3-1B46-46CF-880C-73856779EA71}"/>
              </a:ext>
            </a:extLst>
          </p:cNvPr>
          <p:cNvGraphicFramePr>
            <a:graphicFrameLocks noGrp="1"/>
          </p:cNvGraphicFramePr>
          <p:nvPr>
            <p:extLst>
              <p:ext uri="{D42A27DB-BD31-4B8C-83A1-F6EECF244321}">
                <p14:modId xmlns:p14="http://schemas.microsoft.com/office/powerpoint/2010/main" val="3828971585"/>
              </p:ext>
            </p:extLst>
          </p:nvPr>
        </p:nvGraphicFramePr>
        <p:xfrm>
          <a:off x="684000" y="3756814"/>
          <a:ext cx="7992000" cy="3139440"/>
        </p:xfrm>
        <a:graphic>
          <a:graphicData uri="http://schemas.openxmlformats.org/drawingml/2006/table">
            <a:tbl>
              <a:tblPr firstRow="1" bandRow="1">
                <a:tableStyleId>{D7AC3CCA-C797-4891-BE02-D94E43425B78}</a:tableStyleId>
              </a:tblPr>
              <a:tblGrid>
                <a:gridCol w="2736000">
                  <a:extLst>
                    <a:ext uri="{9D8B030D-6E8A-4147-A177-3AD203B41FA5}">
                      <a16:colId xmlns:a16="http://schemas.microsoft.com/office/drawing/2014/main" xmlns="" val="2916927692"/>
                    </a:ext>
                  </a:extLst>
                </a:gridCol>
                <a:gridCol w="2808000">
                  <a:extLst>
                    <a:ext uri="{9D8B030D-6E8A-4147-A177-3AD203B41FA5}">
                      <a16:colId xmlns:a16="http://schemas.microsoft.com/office/drawing/2014/main" xmlns="" val="2137138938"/>
                    </a:ext>
                  </a:extLst>
                </a:gridCol>
                <a:gridCol w="2448000">
                  <a:extLst>
                    <a:ext uri="{9D8B030D-6E8A-4147-A177-3AD203B41FA5}">
                      <a16:colId xmlns:a16="http://schemas.microsoft.com/office/drawing/2014/main" xmlns="" val="3836315079"/>
                    </a:ext>
                  </a:extLst>
                </a:gridCol>
              </a:tblGrid>
              <a:tr h="5527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002060"/>
                          </a:solidFill>
                          <a:effectLst/>
                          <a:uLnTx/>
                          <a:uFillTx/>
                          <a:latin typeface="+mn-lt"/>
                          <a:ea typeface="+mn-ea"/>
                          <a:cs typeface="+mn-cs"/>
                        </a:rPr>
                        <a:t>Погълнатата мощност в колектора (Qp) е:</a:t>
                      </a:r>
                      <a:endParaRPr lang="en-US" sz="1600" dirty="0">
                        <a:solidFill>
                          <a:srgbClr val="002060"/>
                        </a:solidFill>
                      </a:endParaRPr>
                    </a:p>
                  </a:txBody>
                  <a:tcPr>
                    <a:lnB w="12700" cmpd="sng">
                      <a:no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002060"/>
                          </a:solidFill>
                          <a:effectLst/>
                          <a:uLnTx/>
                          <a:uFillTx/>
                          <a:latin typeface="+mn-lt"/>
                          <a:ea typeface="+mn-ea"/>
                          <a:cs typeface="+mn-cs"/>
                        </a:rPr>
                        <a:t>Загубата на мощност от колектора (QL) се дава от:</a:t>
                      </a:r>
                      <a:endParaRPr lang="en-US" sz="1600" dirty="0">
                        <a:solidFill>
                          <a:srgbClr val="002060"/>
                        </a:solidFill>
                      </a:endParaRPr>
                    </a:p>
                  </a:txBody>
                  <a:tcPr>
                    <a:lnB w="12700" cmpd="sng">
                      <a:no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dirty="0" smtClean="0">
                          <a:ln>
                            <a:noFill/>
                          </a:ln>
                          <a:solidFill>
                            <a:srgbClr val="002060"/>
                          </a:solidFill>
                          <a:effectLst/>
                          <a:uLnTx/>
                          <a:uFillTx/>
                          <a:latin typeface="+mn-lt"/>
                          <a:ea typeface="+mn-ea"/>
                          <a:cs typeface="+mn-cs"/>
                        </a:rPr>
                        <a:t>Полезната мощност, подавана от колектора (W), се дава от:</a:t>
                      </a:r>
                      <a:endParaRPr lang="en-US" sz="1600" dirty="0">
                        <a:solidFill>
                          <a:srgbClr val="002060"/>
                        </a:solidFill>
                      </a:endParaRP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65695941"/>
                  </a:ext>
                </a:extLst>
              </a:tr>
              <a:tr h="3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2060"/>
                          </a:solidFill>
                          <a:effectLst/>
                          <a:uLnTx/>
                          <a:uFillTx/>
                          <a:latin typeface="+mn-lt"/>
                          <a:ea typeface="+mn-ea"/>
                          <a:cs typeface="+mn-cs"/>
                        </a:rPr>
                        <a:t>Q</a:t>
                      </a:r>
                      <a:r>
                        <a:rPr kumimoji="0" lang="en-US" sz="1600" b="1" i="0" u="none" strike="noStrike" kern="1200" cap="none" spc="0" normalizeH="0" baseline="-25000" noProof="0" dirty="0" err="1">
                          <a:ln>
                            <a:noFill/>
                          </a:ln>
                          <a:solidFill>
                            <a:srgbClr val="002060"/>
                          </a:solidFill>
                          <a:effectLst/>
                          <a:uLnTx/>
                          <a:uFillTx/>
                          <a:latin typeface="+mn-lt"/>
                          <a:ea typeface="+mn-ea"/>
                          <a:cs typeface="+mn-cs"/>
                        </a:rPr>
                        <a:t>p</a:t>
                      </a:r>
                      <a:r>
                        <a:rPr kumimoji="0" lang="en-US" sz="1600" b="1" i="0" u="none" strike="noStrike" kern="1200" cap="none" spc="0" normalizeH="0" baseline="0" noProof="0" dirty="0">
                          <a:ln>
                            <a:noFill/>
                          </a:ln>
                          <a:solidFill>
                            <a:srgbClr val="002060"/>
                          </a:solidFill>
                          <a:effectLst/>
                          <a:uLnTx/>
                          <a:uFillTx/>
                          <a:latin typeface="+mn-lt"/>
                          <a:ea typeface="+mn-ea"/>
                          <a:cs typeface="+mn-cs"/>
                        </a:rPr>
                        <a:t> = GA(</a:t>
                      </a:r>
                      <a:r>
                        <a:rPr kumimoji="0" lang="en-US" sz="1600" b="1" i="0" u="none" strike="noStrike" kern="1200" cap="none" spc="0" normalizeH="0" baseline="0" noProof="0" dirty="0" err="1">
                          <a:ln>
                            <a:noFill/>
                          </a:ln>
                          <a:solidFill>
                            <a:srgbClr val="002060"/>
                          </a:solidFill>
                          <a:effectLst/>
                          <a:uLnTx/>
                          <a:uFillTx/>
                          <a:latin typeface="+mn-lt"/>
                          <a:ea typeface="+mn-ea"/>
                          <a:cs typeface="+mn-cs"/>
                        </a:rPr>
                        <a:t>tc</a:t>
                      </a:r>
                      <a:r>
                        <a:rPr kumimoji="0" lang="en-US" sz="1600" b="1" i="0" u="none" strike="noStrike" kern="1200" cap="none" spc="0" normalizeH="0" baseline="0" noProof="0" dirty="0">
                          <a:ln>
                            <a:noFill/>
                          </a:ln>
                          <a:solidFill>
                            <a:srgbClr val="002060"/>
                          </a:solidFill>
                          <a:effectLst/>
                          <a:uLnTx/>
                          <a:uFillTx/>
                          <a:latin typeface="+mn-lt"/>
                          <a:ea typeface="+mn-ea"/>
                          <a:cs typeface="+mn-cs"/>
                        </a:rPr>
                        <a:t> + ap)</a:t>
                      </a:r>
                      <a:endParaRPr kumimoji="0" lang="en-US" sz="1600" b="0" i="0" u="none" strike="noStrike" kern="1200" cap="none" spc="0" normalizeH="0" baseline="0" noProof="0" dirty="0">
                        <a:ln>
                          <a:noFill/>
                        </a:ln>
                        <a:solidFill>
                          <a:srgbClr val="002060"/>
                        </a:solidFill>
                        <a:effectLst/>
                        <a:uLnTx/>
                        <a:uFillTx/>
                        <a:latin typeface="+mn-lt"/>
                        <a:ea typeface="+mn-ea"/>
                        <a:cs typeface="+mn-cs"/>
                      </a:endParaRPr>
                    </a:p>
                  </a:txBody>
                  <a:tcPr>
                    <a:lnT w="12700" cmpd="sng">
                      <a:noFill/>
                    </a:lnT>
                    <a:lnB w="12700" cmpd="sng">
                      <a:noFill/>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mn-lt"/>
                          <a:ea typeface="+mn-ea"/>
                          <a:cs typeface="+mn-cs"/>
                        </a:rPr>
                        <a:t>QL = UA(Tc - Ta)</a:t>
                      </a:r>
                      <a:endParaRPr lang="en-US" sz="1600" dirty="0">
                        <a:solidFill>
                          <a:srgbClr val="002060"/>
                        </a:solidFill>
                      </a:endParaRPr>
                    </a:p>
                  </a:txBody>
                  <a:tcPr>
                    <a:lnT w="12700" cmpd="sng">
                      <a:noFill/>
                    </a:lnT>
                    <a:lnB w="12700" cmpd="sng">
                      <a:noFill/>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a:ln>
                            <a:noFill/>
                          </a:ln>
                          <a:solidFill>
                            <a:srgbClr val="002060"/>
                          </a:solidFill>
                          <a:effectLst/>
                          <a:uLnTx/>
                          <a:uFillTx/>
                          <a:latin typeface="+mn-lt"/>
                          <a:ea typeface="+mn-ea"/>
                          <a:cs typeface="+mn-cs"/>
                        </a:rPr>
                        <a:t>Qs = GA(</a:t>
                      </a:r>
                      <a:r>
                        <a:rPr kumimoji="0" lang="en-US" sz="1600" b="1" i="0" u="none" strike="noStrike" kern="1200" cap="none" spc="0" normalizeH="0" baseline="0" dirty="0" err="1">
                          <a:ln>
                            <a:noFill/>
                          </a:ln>
                          <a:solidFill>
                            <a:srgbClr val="002060"/>
                          </a:solidFill>
                          <a:effectLst/>
                          <a:uLnTx/>
                          <a:uFillTx/>
                          <a:latin typeface="+mn-lt"/>
                          <a:ea typeface="+mn-ea"/>
                          <a:cs typeface="+mn-cs"/>
                        </a:rPr>
                        <a:t>tc</a:t>
                      </a:r>
                      <a:r>
                        <a:rPr kumimoji="0" lang="en-US" sz="1600" b="1" i="0" u="none" strike="noStrike" kern="1200" cap="none" spc="0" normalizeH="0" baseline="0" dirty="0">
                          <a:ln>
                            <a:noFill/>
                          </a:ln>
                          <a:solidFill>
                            <a:srgbClr val="002060"/>
                          </a:solidFill>
                          <a:effectLst/>
                          <a:uLnTx/>
                          <a:uFillTx/>
                          <a:latin typeface="+mn-lt"/>
                          <a:ea typeface="+mn-ea"/>
                          <a:cs typeface="+mn-cs"/>
                        </a:rPr>
                        <a:t> + ap) - UA(Tc - Ta)</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760149691"/>
                  </a:ext>
                </a:extLst>
              </a:tr>
              <a:tr h="1393946">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002060"/>
                          </a:solidFill>
                          <a:effectLst/>
                          <a:uLnTx/>
                          <a:uFillTx/>
                          <a:latin typeface="+mn-lt"/>
                          <a:ea typeface="+mn-ea"/>
                          <a:cs typeface="+mn-cs"/>
                        </a:rPr>
                        <a:t>Qp = абсорбираната мощност (W)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002060"/>
                          </a:solidFill>
                          <a:effectLst/>
                          <a:uLnTx/>
                          <a:uFillTx/>
                          <a:latin typeface="+mn-lt"/>
                          <a:ea typeface="+mn-ea"/>
                          <a:cs typeface="+mn-cs"/>
                        </a:rPr>
                        <a:t>G = общо излъчване (W / 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002060"/>
                          </a:solidFill>
                          <a:effectLst/>
                          <a:uLnTx/>
                          <a:uFillTx/>
                          <a:latin typeface="+mn-lt"/>
                          <a:ea typeface="+mn-ea"/>
                          <a:cs typeface="+mn-cs"/>
                        </a:rPr>
                        <a:t>А = площ на слънчевия колектор (m2)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002060"/>
                          </a:solidFill>
                          <a:effectLst/>
                          <a:uLnTx/>
                          <a:uFillTx/>
                          <a:latin typeface="+mn-lt"/>
                          <a:ea typeface="+mn-ea"/>
                          <a:cs typeface="+mn-cs"/>
                        </a:rPr>
                        <a:t>tc = коефициент на предаване на покритието</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002060"/>
                          </a:solidFill>
                          <a:effectLst/>
                          <a:uLnTx/>
                          <a:uFillTx/>
                          <a:latin typeface="+mn-lt"/>
                          <a:ea typeface="+mn-ea"/>
                          <a:cs typeface="+mn-cs"/>
                        </a:rPr>
                        <a:t>ap = коефициент на поглъщане на колекторната плоча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002060"/>
                          </a:solidFill>
                          <a:effectLst/>
                          <a:uLnTx/>
                          <a:uFillTx/>
                          <a:latin typeface="+mn-lt"/>
                          <a:ea typeface="+mn-ea"/>
                          <a:cs typeface="+mn-cs"/>
                        </a:rPr>
                        <a:t>tc + ap &lt;1</a:t>
                      </a:r>
                      <a:endParaRPr kumimoji="0" lang="en-US" sz="1200" b="0" i="0" u="none" strike="noStrike" kern="1200" cap="none" spc="0" normalizeH="0" baseline="0" noProof="0" dirty="0">
                        <a:ln>
                          <a:noFill/>
                        </a:ln>
                        <a:solidFill>
                          <a:srgbClr val="002060"/>
                        </a:solidFill>
                        <a:effectLst/>
                        <a:uLnTx/>
                        <a:uFillTx/>
                        <a:latin typeface="+mn-lt"/>
                        <a:ea typeface="+mn-ea"/>
                        <a:cs typeface="+mn-cs"/>
                      </a:endParaRPr>
                    </a:p>
                  </a:txBody>
                  <a:tcPr>
                    <a:lnT w="12700" cmpd="sng">
                      <a:noFill/>
                    </a:lnT>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002060"/>
                          </a:solidFill>
                          <a:effectLst/>
                          <a:uLnTx/>
                          <a:uFillTx/>
                          <a:latin typeface="+mn-lt"/>
                          <a:ea typeface="+mn-ea"/>
                          <a:cs typeface="+mn-cs"/>
                        </a:rPr>
                        <a:t>QL = загуба на мощност от колектор (W)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002060"/>
                          </a:solidFill>
                          <a:effectLst/>
                          <a:uLnTx/>
                          <a:uFillTx/>
                          <a:latin typeface="+mn-lt"/>
                          <a:ea typeface="+mn-ea"/>
                          <a:cs typeface="+mn-cs"/>
                        </a:rPr>
                        <a:t>U = стойност на U колектора (термично съпротивление) (W / m2K)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002060"/>
                          </a:solidFill>
                          <a:effectLst/>
                          <a:uLnTx/>
                          <a:uFillTx/>
                          <a:latin typeface="+mn-lt"/>
                          <a:ea typeface="+mn-ea"/>
                          <a:cs typeface="+mn-cs"/>
                        </a:rPr>
                        <a:t>А = площ на слънчевия колектор (m2)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002060"/>
                          </a:solidFill>
                          <a:effectLst/>
                          <a:uLnTx/>
                          <a:uFillTx/>
                          <a:latin typeface="+mn-lt"/>
                          <a:ea typeface="+mn-ea"/>
                          <a:cs typeface="+mn-cs"/>
                        </a:rPr>
                        <a:t>Tc = температура на колекторната плоча (K)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002060"/>
                          </a:solidFill>
                          <a:effectLst/>
                          <a:uLnTx/>
                          <a:uFillTx/>
                          <a:latin typeface="+mn-lt"/>
                          <a:ea typeface="+mn-ea"/>
                          <a:cs typeface="+mn-cs"/>
                        </a:rPr>
                        <a:t>Ta = температура на околния въздух </a:t>
                      </a:r>
                      <a:endParaRPr kumimoji="0" lang="en-US" sz="1200" b="0" i="0" u="none" strike="noStrike" kern="1200" cap="none" spc="0" normalizeH="0" baseline="0" noProof="0" dirty="0">
                        <a:ln>
                          <a:noFill/>
                        </a:ln>
                        <a:solidFill>
                          <a:srgbClr val="002060"/>
                        </a:solidFill>
                        <a:effectLst/>
                        <a:uLnTx/>
                        <a:uFillTx/>
                        <a:latin typeface="+mn-lt"/>
                        <a:ea typeface="+mn-ea"/>
                        <a:cs typeface="+mn-cs"/>
                      </a:endParaRPr>
                    </a:p>
                  </a:txBody>
                  <a:tcPr>
                    <a:lnT w="12700" cmpd="sng">
                      <a:noFill/>
                    </a:lnT>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2060"/>
                          </a:solidFill>
                          <a:effectLst/>
                          <a:uLnTx/>
                          <a:uFillTx/>
                          <a:latin typeface="+mn-lt"/>
                          <a:ea typeface="+mn-ea"/>
                          <a:cs typeface="+mn-cs"/>
                        </a:rPr>
                        <a:t>(</a:t>
                      </a:r>
                      <a:r>
                        <a:rPr kumimoji="0" lang="ru-RU" sz="1200" b="0" i="0" u="none" strike="noStrike" kern="1200" cap="none" spc="0" normalizeH="0" baseline="0" noProof="0" dirty="0" smtClean="0">
                          <a:ln>
                            <a:noFill/>
                          </a:ln>
                          <a:solidFill>
                            <a:srgbClr val="002060"/>
                          </a:solidFill>
                          <a:effectLst/>
                          <a:uLnTx/>
                          <a:uFillTx/>
                          <a:latin typeface="+mn-lt"/>
                          <a:ea typeface="+mn-ea"/>
                          <a:cs typeface="+mn-cs"/>
                        </a:rPr>
                        <a:t>(tc + ap) представлява вътрешен или проектен фактор за изпълнение.</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002060"/>
                          </a:solidFill>
                          <a:effectLst/>
                          <a:uLnTx/>
                          <a:uFillTx/>
                          <a:latin typeface="+mn-lt"/>
                          <a:ea typeface="+mn-ea"/>
                          <a:cs typeface="+mn-cs"/>
                        </a:rPr>
                        <a:t>(Tc-Ta) представляват външен фактор за изпълнение.</a:t>
                      </a:r>
                      <a:endParaRPr kumimoji="0" lang="en-US" sz="1200" b="0" i="0" u="none" strike="noStrike" kern="1200" cap="none" spc="0" normalizeH="0" baseline="0" noProof="0" dirty="0">
                        <a:ln>
                          <a:noFill/>
                        </a:ln>
                        <a:solidFill>
                          <a:srgbClr val="002060"/>
                        </a:solidFill>
                        <a:effectLst/>
                        <a:uLnTx/>
                        <a:uFillTx/>
                        <a:latin typeface="+mn-lt"/>
                        <a:ea typeface="+mn-ea"/>
                        <a:cs typeface="+mn-cs"/>
                      </a:endParaRPr>
                    </a:p>
                  </a:txBody>
                  <a:tcPr>
                    <a:solidFill>
                      <a:schemeClr val="bg1"/>
                    </a:solidFill>
                  </a:tcPr>
                </a:tc>
                <a:extLst>
                  <a:ext uri="{0D108BD9-81ED-4DB2-BD59-A6C34878D82A}">
                    <a16:rowId xmlns:a16="http://schemas.microsoft.com/office/drawing/2014/main" xmlns="" val="754426455"/>
                  </a:ext>
                </a:extLst>
              </a:tr>
            </a:tbl>
          </a:graphicData>
        </a:graphic>
      </p:graphicFrame>
      <p:sp>
        <p:nvSpPr>
          <p:cNvPr id="7" name="Rectangle 6">
            <a:extLst>
              <a:ext uri="{FF2B5EF4-FFF2-40B4-BE49-F238E27FC236}">
                <a16:creationId xmlns:a16="http://schemas.microsoft.com/office/drawing/2014/main" xmlns="" id="{F162F79E-8A76-49FA-9F1F-5F39296F241E}"/>
              </a:ext>
            </a:extLst>
          </p:cNvPr>
          <p:cNvSpPr/>
          <p:nvPr/>
        </p:nvSpPr>
        <p:spPr>
          <a:xfrm>
            <a:off x="726285" y="1907954"/>
            <a:ext cx="8165715" cy="1815882"/>
          </a:xfrm>
          <a:prstGeom prst="rect">
            <a:avLst/>
          </a:prstGeom>
        </p:spPr>
        <p:txBody>
          <a:bodyPr wrap="square">
            <a:spAutoFit/>
          </a:bodyPr>
          <a:lstStyle/>
          <a:p>
            <a:pPr marL="285750" indent="-285750">
              <a:buFont typeface="Calibri" panose="020F0502020204030204" pitchFamily="34" charset="0"/>
              <a:buChar char="‒"/>
            </a:pPr>
            <a:r>
              <a:rPr lang="ru-RU" sz="1600" b="1" dirty="0">
                <a:latin typeface="+mj-lt"/>
              </a:rPr>
              <a:t>Основен подход към производителността на колектора, ефективност и сравнение на </a:t>
            </a:r>
            <a:r>
              <a:rPr lang="ru-RU" sz="1600" b="1" dirty="0" smtClean="0">
                <a:latin typeface="+mj-lt"/>
              </a:rPr>
              <a:t>колекторите</a:t>
            </a:r>
            <a:r>
              <a:rPr lang="en-US" sz="1600" b="1" dirty="0" smtClean="0">
                <a:latin typeface="+mj-lt"/>
              </a:rPr>
              <a:t>.</a:t>
            </a:r>
            <a:endParaRPr lang="en-US" sz="1600" b="1" dirty="0">
              <a:latin typeface="+mj-lt"/>
            </a:endParaRPr>
          </a:p>
          <a:p>
            <a:pPr marL="541338" lvl="1" indent="-285750">
              <a:buFont typeface="Arial" panose="020B0604020202020204" pitchFamily="34" charset="0"/>
              <a:buChar char="."/>
            </a:pPr>
            <a:r>
              <a:rPr lang="ru-RU" sz="1600" dirty="0" smtClean="0">
                <a:latin typeface="+mj-lt"/>
              </a:rPr>
              <a:t>Оптимална </a:t>
            </a:r>
            <a:r>
              <a:rPr lang="ru-RU" sz="1600" dirty="0">
                <a:latin typeface="+mj-lt"/>
              </a:rPr>
              <a:t>производителност и ефективност на слънчевите колектори се получава, когато температурата на входа на флуида е равна на температурата на околната среда. </a:t>
            </a:r>
            <a:r>
              <a:rPr lang="ru-RU" sz="1600" dirty="0" smtClean="0">
                <a:latin typeface="+mj-lt"/>
              </a:rPr>
              <a:t>Топлинните </a:t>
            </a:r>
            <a:r>
              <a:rPr lang="ru-RU" sz="1600" dirty="0">
                <a:latin typeface="+mj-lt"/>
              </a:rPr>
              <a:t>загуби нарастват с увеличаване на градиента на температурите. </a:t>
            </a:r>
            <a:r>
              <a:rPr lang="ru-RU" sz="1600" dirty="0" smtClean="0">
                <a:latin typeface="+mj-lt"/>
              </a:rPr>
              <a:t>Т.е </a:t>
            </a:r>
            <a:r>
              <a:rPr lang="ru-RU" sz="1600" dirty="0">
                <a:latin typeface="+mj-lt"/>
              </a:rPr>
              <a:t>ефективността на колекторите </a:t>
            </a:r>
            <a:r>
              <a:rPr lang="ru-RU" sz="1600" dirty="0" smtClean="0">
                <a:latin typeface="+mj-lt"/>
              </a:rPr>
              <a:t>се </a:t>
            </a:r>
            <a:r>
              <a:rPr lang="ru-RU" sz="1600" dirty="0">
                <a:latin typeface="+mj-lt"/>
              </a:rPr>
              <a:t>влияе от външни фактори: разликата в температурите между абсорбера </a:t>
            </a:r>
            <a:r>
              <a:rPr lang="ru-RU" sz="1600" dirty="0" smtClean="0">
                <a:latin typeface="+mj-lt"/>
              </a:rPr>
              <a:t>/или HTF/ </a:t>
            </a:r>
            <a:r>
              <a:rPr lang="ru-RU" sz="1600" dirty="0">
                <a:latin typeface="+mj-lt"/>
              </a:rPr>
              <a:t>и околния </a:t>
            </a:r>
            <a:r>
              <a:rPr lang="ru-RU" sz="1600" dirty="0" smtClean="0">
                <a:latin typeface="+mj-lt"/>
              </a:rPr>
              <a:t>въздух.</a:t>
            </a:r>
            <a:endParaRPr lang="en-US" sz="1600" dirty="0">
              <a:latin typeface="+mj-lt"/>
            </a:endParaRPr>
          </a:p>
        </p:txBody>
      </p:sp>
    </p:spTree>
    <p:extLst>
      <p:ext uri="{BB962C8B-B14F-4D97-AF65-F5344CB8AC3E}">
        <p14:creationId xmlns:p14="http://schemas.microsoft.com/office/powerpoint/2010/main" val="355721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F63CB-BDAB-4FAC-85A4-63B6B22A7FDF}"/>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7" name="Rectangle 6">
            <a:extLst>
              <a:ext uri="{FF2B5EF4-FFF2-40B4-BE49-F238E27FC236}">
                <a16:creationId xmlns:a16="http://schemas.microsoft.com/office/drawing/2014/main" xmlns="" id="{480D5A78-CA16-49E8-AF96-6A8AAC2632D9}"/>
              </a:ext>
            </a:extLst>
          </p:cNvPr>
          <p:cNvSpPr/>
          <p:nvPr/>
        </p:nvSpPr>
        <p:spPr>
          <a:xfrm>
            <a:off x="432916" y="1372334"/>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8" name="Rectangle 7">
            <a:extLst>
              <a:ext uri="{FF2B5EF4-FFF2-40B4-BE49-F238E27FC236}">
                <a16:creationId xmlns:a16="http://schemas.microsoft.com/office/drawing/2014/main" xmlns="" id="{0CFB91D5-EF4C-436D-B9A0-F798FDD041E9}"/>
              </a:ext>
            </a:extLst>
          </p:cNvPr>
          <p:cNvSpPr/>
          <p:nvPr/>
        </p:nvSpPr>
        <p:spPr>
          <a:xfrm>
            <a:off x="733670" y="1706615"/>
            <a:ext cx="2549715"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СЛЪНЧЕВ </a:t>
            </a:r>
            <a:r>
              <a:rPr lang="bg-BG" sz="1600" b="1" dirty="0" smtClean="0">
                <a:solidFill>
                  <a:prstClr val="black"/>
                </a:solidFill>
              </a:rPr>
              <a:t>КОЛЕКТОР</a:t>
            </a:r>
            <a:endParaRPr lang="bg-BG" sz="1600" b="1" dirty="0">
              <a:solidFill>
                <a:prstClr val="black"/>
              </a:solidFill>
            </a:endParaRPr>
          </a:p>
        </p:txBody>
      </p:sp>
      <p:sp>
        <p:nvSpPr>
          <p:cNvPr id="9" name="Rectangle 8">
            <a:extLst>
              <a:ext uri="{FF2B5EF4-FFF2-40B4-BE49-F238E27FC236}">
                <a16:creationId xmlns:a16="http://schemas.microsoft.com/office/drawing/2014/main" xmlns="" id="{27BC3A5D-E0C2-45CC-98E6-4E05083E84B2}"/>
              </a:ext>
            </a:extLst>
          </p:cNvPr>
          <p:cNvSpPr/>
          <p:nvPr/>
        </p:nvSpPr>
        <p:spPr>
          <a:xfrm>
            <a:off x="972000" y="1959354"/>
            <a:ext cx="7631376" cy="4524315"/>
          </a:xfrm>
          <a:prstGeom prst="rect">
            <a:avLst/>
          </a:prstGeom>
        </p:spPr>
        <p:txBody>
          <a:bodyPr wrap="square">
            <a:spAutoFit/>
          </a:bodyPr>
          <a:lstStyle/>
          <a:p>
            <a:pPr marL="285750" indent="-285750">
              <a:buFont typeface="Calibri" panose="020F0502020204030204" pitchFamily="34" charset="0"/>
              <a:buChar char="‒"/>
            </a:pPr>
            <a:r>
              <a:rPr lang="ru-RU" sz="1600" b="1" dirty="0">
                <a:latin typeface="+mj-lt"/>
              </a:rPr>
              <a:t>Основен подход към производителността на колектора, ефективност и сравнение на </a:t>
            </a:r>
            <a:r>
              <a:rPr lang="ru-RU" sz="1600" b="1" dirty="0" smtClean="0">
                <a:latin typeface="+mj-lt"/>
              </a:rPr>
              <a:t>колекторите.</a:t>
            </a:r>
            <a:endParaRPr lang="en-US" sz="1600" b="1" dirty="0">
              <a:latin typeface="+mj-lt"/>
            </a:endParaRPr>
          </a:p>
          <a:p>
            <a:pPr marL="541338" lvl="1" indent="-285750">
              <a:buFont typeface="Arial" panose="020B0604020202020204" pitchFamily="34" charset="0"/>
              <a:buChar char="."/>
            </a:pPr>
            <a:r>
              <a:rPr lang="ru-RU" sz="1600" dirty="0" smtClean="0">
                <a:latin typeface="+mj-lt"/>
              </a:rPr>
              <a:t>Ос </a:t>
            </a:r>
            <a:r>
              <a:rPr lang="ru-RU" sz="1600" dirty="0">
                <a:latin typeface="+mj-lt"/>
              </a:rPr>
              <a:t>Y представлява ефективността на слънчевия колектор, а </a:t>
            </a:r>
            <a:r>
              <a:rPr lang="ru-RU" sz="1600" dirty="0" smtClean="0">
                <a:latin typeface="+mj-lt"/>
              </a:rPr>
              <a:t>ос </a:t>
            </a:r>
            <a:r>
              <a:rPr lang="ru-RU" sz="1600" dirty="0">
                <a:latin typeface="+mj-lt"/>
              </a:rPr>
              <a:t>Х </a:t>
            </a:r>
            <a:r>
              <a:rPr lang="ru-RU" sz="1600" dirty="0" smtClean="0">
                <a:latin typeface="+mj-lt"/>
              </a:rPr>
              <a:t>- съотношението </a:t>
            </a:r>
            <a:r>
              <a:rPr lang="ru-RU" sz="1600" dirty="0">
                <a:latin typeface="+mj-lt"/>
              </a:rPr>
              <a:t>на температурната разлика към слънчевата радиация.</a:t>
            </a:r>
          </a:p>
          <a:p>
            <a:pPr marL="541338" lvl="1" indent="-285750">
              <a:buFont typeface="Arial" panose="020B0604020202020204" pitchFamily="34" charset="0"/>
              <a:buChar char="."/>
            </a:pPr>
            <a:r>
              <a:rPr lang="ru-RU" sz="1600" dirty="0">
                <a:latin typeface="+mj-lt"/>
              </a:rPr>
              <a:t>Вижда се, че в точка А изпълнението на FPC и ETC е същото.</a:t>
            </a:r>
          </a:p>
          <a:p>
            <a:pPr marL="541338" lvl="1" indent="-285750">
              <a:buFont typeface="Arial" panose="020B0604020202020204" pitchFamily="34" charset="0"/>
              <a:buChar char="."/>
            </a:pPr>
            <a:r>
              <a:rPr lang="ru-RU" sz="1600" dirty="0">
                <a:latin typeface="+mj-lt"/>
              </a:rPr>
              <a:t>Тъй като </a:t>
            </a:r>
            <a:r>
              <a:rPr lang="ru-RU" sz="1600" dirty="0" smtClean="0">
                <a:latin typeface="+mj-lt"/>
              </a:rPr>
              <a:t>T </a:t>
            </a:r>
            <a:r>
              <a:rPr lang="ru-RU" sz="1600" dirty="0">
                <a:latin typeface="+mj-lt"/>
              </a:rPr>
              <a:t>се увеличава от референтната точка </a:t>
            </a:r>
            <a:r>
              <a:rPr lang="ru-RU" sz="1600" dirty="0" smtClean="0">
                <a:latin typeface="+mj-lt"/>
              </a:rPr>
              <a:t>A,ETC се</a:t>
            </a:r>
          </a:p>
          <a:p>
            <a:pPr marL="255588" lvl="1"/>
            <a:r>
              <a:rPr lang="ru-RU" sz="1600" dirty="0" smtClean="0">
                <a:latin typeface="+mj-lt"/>
              </a:rPr>
              <a:t>представя </a:t>
            </a:r>
            <a:r>
              <a:rPr lang="ru-RU" sz="1600" dirty="0">
                <a:latin typeface="+mj-lt"/>
              </a:rPr>
              <a:t>по-добре от FPC, докато </a:t>
            </a:r>
            <a:r>
              <a:rPr lang="ru-RU" sz="1600" dirty="0" smtClean="0">
                <a:latin typeface="+mj-lt"/>
              </a:rPr>
              <a:t>с намаляване</a:t>
            </a:r>
          </a:p>
          <a:p>
            <a:pPr marL="255588" lvl="1"/>
            <a:r>
              <a:rPr lang="ru-RU" sz="1600" dirty="0" smtClean="0">
                <a:latin typeface="+mj-lt"/>
              </a:rPr>
              <a:t>на </a:t>
            </a:r>
            <a:r>
              <a:rPr lang="ru-RU" sz="1600" dirty="0">
                <a:latin typeface="+mj-lt"/>
              </a:rPr>
              <a:t>Т от </a:t>
            </a:r>
            <a:r>
              <a:rPr lang="ru-RU" sz="1600" dirty="0" smtClean="0">
                <a:latin typeface="+mj-lt"/>
              </a:rPr>
              <a:t>референтната </a:t>
            </a:r>
            <a:r>
              <a:rPr lang="ru-RU" sz="1600" dirty="0">
                <a:latin typeface="+mj-lt"/>
              </a:rPr>
              <a:t>точка </a:t>
            </a:r>
            <a:r>
              <a:rPr lang="ru-RU" sz="1600" dirty="0" smtClean="0">
                <a:latin typeface="+mj-lt"/>
              </a:rPr>
              <a:t>А,FPC </a:t>
            </a:r>
            <a:r>
              <a:rPr lang="ru-RU" sz="1600" dirty="0">
                <a:latin typeface="+mj-lt"/>
              </a:rPr>
              <a:t>се представя </a:t>
            </a:r>
            <a:endParaRPr lang="ru-RU" sz="1600" dirty="0" smtClean="0">
              <a:latin typeface="+mj-lt"/>
            </a:endParaRPr>
          </a:p>
          <a:p>
            <a:pPr marL="255588" lvl="1"/>
            <a:r>
              <a:rPr lang="ru-RU" sz="1600" dirty="0" smtClean="0">
                <a:latin typeface="+mj-lt"/>
              </a:rPr>
              <a:t>по-добре </a:t>
            </a:r>
            <a:r>
              <a:rPr lang="ru-RU" sz="1600" dirty="0">
                <a:latin typeface="+mj-lt"/>
              </a:rPr>
              <a:t>от ETC.</a:t>
            </a:r>
          </a:p>
          <a:p>
            <a:pPr marL="541338" lvl="1" indent="-285750">
              <a:buFont typeface="Arial" panose="020B0604020202020204" pitchFamily="34" charset="0"/>
              <a:buChar char="."/>
            </a:pPr>
            <a:r>
              <a:rPr lang="ru-RU" sz="1600" dirty="0" smtClean="0">
                <a:latin typeface="+mj-lt"/>
              </a:rPr>
              <a:t>В заключение- FPC </a:t>
            </a:r>
            <a:r>
              <a:rPr lang="ru-RU" sz="1600" dirty="0">
                <a:latin typeface="+mj-lt"/>
              </a:rPr>
              <a:t>ще </a:t>
            </a:r>
            <a:r>
              <a:rPr lang="ru-RU" sz="1600" dirty="0" smtClean="0">
                <a:latin typeface="+mj-lt"/>
              </a:rPr>
              <a:t>изпълнява по-добре</a:t>
            </a:r>
          </a:p>
          <a:p>
            <a:pPr marL="255588" lvl="1"/>
            <a:r>
              <a:rPr lang="ru-RU" sz="1600" dirty="0" smtClean="0">
                <a:latin typeface="+mj-lt"/>
              </a:rPr>
              <a:t>в </a:t>
            </a:r>
            <a:r>
              <a:rPr lang="ru-RU" sz="1600" dirty="0">
                <a:latin typeface="+mj-lt"/>
              </a:rPr>
              <a:t>горещи </a:t>
            </a:r>
            <a:r>
              <a:rPr lang="ru-RU" sz="1600" dirty="0" smtClean="0">
                <a:latin typeface="+mj-lt"/>
              </a:rPr>
              <a:t>климатични </a:t>
            </a:r>
            <a:r>
              <a:rPr lang="ru-RU" sz="1600" dirty="0">
                <a:latin typeface="+mj-lt"/>
              </a:rPr>
              <a:t>условия, </a:t>
            </a:r>
            <a:r>
              <a:rPr lang="ru-RU" sz="1600" dirty="0" smtClean="0">
                <a:latin typeface="+mj-lt"/>
              </a:rPr>
              <a:t>докато ЕТС се </a:t>
            </a:r>
          </a:p>
          <a:p>
            <a:pPr marL="255588" lvl="1"/>
            <a:r>
              <a:rPr lang="ru-RU" sz="1600" dirty="0" smtClean="0">
                <a:latin typeface="+mj-lt"/>
              </a:rPr>
              <a:t>представя по-добре при </a:t>
            </a:r>
            <a:r>
              <a:rPr lang="ru-RU" sz="1600" dirty="0">
                <a:latin typeface="+mj-lt"/>
              </a:rPr>
              <a:t>студен </a:t>
            </a:r>
            <a:r>
              <a:rPr lang="ru-RU" sz="1600" dirty="0" smtClean="0">
                <a:latin typeface="+mj-lt"/>
              </a:rPr>
              <a:t>климат. </a:t>
            </a:r>
            <a:r>
              <a:rPr lang="ru-RU" sz="1600" dirty="0">
                <a:latin typeface="+mj-lt"/>
              </a:rPr>
              <a:t>Това </a:t>
            </a:r>
            <a:endParaRPr lang="ru-RU" sz="1600" dirty="0" smtClean="0">
              <a:latin typeface="+mj-lt"/>
            </a:endParaRPr>
          </a:p>
          <a:p>
            <a:pPr marL="255588" lvl="1"/>
            <a:r>
              <a:rPr lang="ru-RU" sz="1600" dirty="0" smtClean="0">
                <a:latin typeface="+mj-lt"/>
              </a:rPr>
              <a:t>се </a:t>
            </a:r>
            <a:r>
              <a:rPr lang="ru-RU" sz="1600" dirty="0">
                <a:latin typeface="+mj-lt"/>
              </a:rPr>
              <a:t>случва на практика.</a:t>
            </a:r>
          </a:p>
          <a:p>
            <a:pPr marL="541338" lvl="1" indent="-285750">
              <a:buFont typeface="Arial" panose="020B0604020202020204" pitchFamily="34" charset="0"/>
              <a:buChar char="."/>
            </a:pPr>
            <a:r>
              <a:rPr lang="ru-RU" sz="1600" dirty="0">
                <a:latin typeface="+mj-lt"/>
              </a:rPr>
              <a:t>Слънчевите колектори се </a:t>
            </a:r>
            <a:r>
              <a:rPr lang="ru-RU" sz="1600" dirty="0" smtClean="0">
                <a:latin typeface="+mj-lt"/>
              </a:rPr>
              <a:t>характеризират</a:t>
            </a:r>
          </a:p>
          <a:p>
            <a:pPr marL="255588" lvl="1"/>
            <a:r>
              <a:rPr lang="ru-RU" sz="1600" dirty="0" smtClean="0">
                <a:latin typeface="+mj-lt"/>
              </a:rPr>
              <a:t>и се сравняват с </a:t>
            </a:r>
            <a:r>
              <a:rPr lang="ru-RU" sz="1600" dirty="0">
                <a:latin typeface="+mj-lt"/>
              </a:rPr>
              <a:t>кривите им на </a:t>
            </a:r>
            <a:r>
              <a:rPr lang="ru-RU" sz="1600" dirty="0" smtClean="0">
                <a:latin typeface="+mj-lt"/>
              </a:rPr>
              <a:t>ефективност,</a:t>
            </a:r>
          </a:p>
          <a:p>
            <a:pPr marL="255588" lvl="1"/>
            <a:r>
              <a:rPr lang="ru-RU" sz="1600" dirty="0" smtClean="0">
                <a:latin typeface="+mj-lt"/>
              </a:rPr>
              <a:t>които </a:t>
            </a:r>
            <a:r>
              <a:rPr lang="ru-RU" sz="1600" dirty="0">
                <a:latin typeface="+mj-lt"/>
              </a:rPr>
              <a:t>се получават за дадени </a:t>
            </a:r>
            <a:r>
              <a:rPr lang="ru-RU" sz="1600" dirty="0" smtClean="0">
                <a:latin typeface="+mj-lt"/>
              </a:rPr>
              <a:t>стойности </a:t>
            </a:r>
            <a:r>
              <a:rPr lang="ru-RU" sz="1600" dirty="0">
                <a:latin typeface="+mj-lt"/>
              </a:rPr>
              <a:t>на </a:t>
            </a:r>
            <a:endParaRPr lang="ru-RU" sz="1600" dirty="0" smtClean="0">
              <a:latin typeface="+mj-lt"/>
            </a:endParaRPr>
          </a:p>
          <a:p>
            <a:pPr marL="255588" lvl="1"/>
            <a:r>
              <a:rPr lang="ru-RU" sz="1600" dirty="0" smtClean="0">
                <a:latin typeface="+mj-lt"/>
              </a:rPr>
              <a:t>слънчевата радиация </a:t>
            </a:r>
            <a:r>
              <a:rPr lang="ru-RU" sz="1600" dirty="0">
                <a:latin typeface="+mj-lt"/>
              </a:rPr>
              <a:t>(и други </a:t>
            </a:r>
            <a:r>
              <a:rPr lang="ru-RU" sz="1600" dirty="0" smtClean="0">
                <a:latin typeface="+mj-lt"/>
              </a:rPr>
              <a:t>стандартизирани</a:t>
            </a:r>
          </a:p>
          <a:p>
            <a:pPr marL="255588" lvl="1"/>
            <a:r>
              <a:rPr lang="ru-RU" sz="1600" dirty="0" smtClean="0">
                <a:latin typeface="+mj-lt"/>
              </a:rPr>
              <a:t>фактори).</a:t>
            </a:r>
            <a:endParaRPr lang="en-US" sz="1600" dirty="0">
              <a:latin typeface="+mj-lt"/>
            </a:endParaRPr>
          </a:p>
        </p:txBody>
      </p:sp>
      <p:pic>
        <p:nvPicPr>
          <p:cNvPr id="13" name="Picture 12">
            <a:extLst>
              <a:ext uri="{FF2B5EF4-FFF2-40B4-BE49-F238E27FC236}">
                <a16:creationId xmlns:a16="http://schemas.microsoft.com/office/drawing/2014/main" xmlns="" id="{A546C453-4D26-4504-87E4-15CCF0F0234B}"/>
              </a:ext>
            </a:extLst>
          </p:cNvPr>
          <p:cNvPicPr>
            <a:picLocks noChangeAspect="1"/>
          </p:cNvPicPr>
          <p:nvPr/>
        </p:nvPicPr>
        <p:blipFill>
          <a:blip r:embed="rId2"/>
          <a:stretch>
            <a:fillRect/>
          </a:stretch>
        </p:blipFill>
        <p:spPr>
          <a:xfrm>
            <a:off x="5508000" y="3572999"/>
            <a:ext cx="3195785" cy="2735725"/>
          </a:xfrm>
          <a:prstGeom prst="rect">
            <a:avLst/>
          </a:prstGeom>
          <a:ln>
            <a:solidFill>
              <a:schemeClr val="tx1"/>
            </a:solidFill>
          </a:ln>
        </p:spPr>
      </p:pic>
    </p:spTree>
    <p:extLst>
      <p:ext uri="{BB962C8B-B14F-4D97-AF65-F5344CB8AC3E}">
        <p14:creationId xmlns:p14="http://schemas.microsoft.com/office/powerpoint/2010/main" val="2889841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E67CAE-8EAC-49CF-B63E-FF8B09719D3D}"/>
              </a:ext>
            </a:extLst>
          </p:cNvPr>
          <p:cNvSpPr>
            <a:spLocks noGrp="1"/>
          </p:cNvSpPr>
          <p:nvPr>
            <p:ph type="title"/>
          </p:nvPr>
        </p:nvSpPr>
        <p:spPr/>
        <p:txBody>
          <a:bodyPr/>
          <a:lstStyle/>
          <a:p>
            <a:r>
              <a:rPr lang="en-US" b="1" dirty="0"/>
              <a:t>2. </a:t>
            </a:r>
            <a:r>
              <a:rPr lang="bg-BG" b="1" dirty="0" smtClean="0"/>
              <a:t>Избор </a:t>
            </a:r>
            <a:r>
              <a:rPr lang="bg-BG" b="1" dirty="0"/>
              <a:t>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5FDDBE53-6C0F-4E2F-B442-2E95D0541494}"/>
              </a:ext>
            </a:extLst>
          </p:cNvPr>
          <p:cNvSpPr/>
          <p:nvPr/>
        </p:nvSpPr>
        <p:spPr>
          <a:xfrm>
            <a:off x="726285" y="1910980"/>
            <a:ext cx="2405715"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СЛЪНЧЕВ </a:t>
            </a:r>
            <a:r>
              <a:rPr lang="bg-BG" sz="1600" b="1" dirty="0" smtClean="0">
                <a:solidFill>
                  <a:prstClr val="black"/>
                </a:solidFill>
              </a:rPr>
              <a:t>КОЛЕКТОР</a:t>
            </a:r>
            <a:endParaRPr lang="bg-BG" sz="1600" b="1" dirty="0">
              <a:solidFill>
                <a:prstClr val="black"/>
              </a:solidFill>
            </a:endParaRPr>
          </a:p>
        </p:txBody>
      </p:sp>
      <p:sp>
        <p:nvSpPr>
          <p:cNvPr id="5" name="Rectangle 4">
            <a:extLst>
              <a:ext uri="{FF2B5EF4-FFF2-40B4-BE49-F238E27FC236}">
                <a16:creationId xmlns:a16="http://schemas.microsoft.com/office/drawing/2014/main" xmlns="" id="{E9337B3D-B076-49A7-96DA-07DFD37DC99A}"/>
              </a:ext>
            </a:extLst>
          </p:cNvPr>
          <p:cNvSpPr/>
          <p:nvPr/>
        </p:nvSpPr>
        <p:spPr>
          <a:xfrm>
            <a:off x="972000" y="2226446"/>
            <a:ext cx="2448000" cy="4031873"/>
          </a:xfrm>
          <a:prstGeom prst="rect">
            <a:avLst/>
          </a:prstGeom>
        </p:spPr>
        <p:txBody>
          <a:bodyPr wrap="square">
            <a:spAutoFit/>
          </a:bodyPr>
          <a:lstStyle/>
          <a:p>
            <a:pPr marL="285750" indent="-285750">
              <a:buFont typeface="Calibri" panose="020F0502020204030204" pitchFamily="34" charset="0"/>
              <a:buChar char="‒"/>
            </a:pPr>
            <a:r>
              <a:rPr lang="ru-RU" sz="1600" b="1" dirty="0">
                <a:latin typeface="+mj-lt"/>
              </a:rPr>
              <a:t>Основен подход към производителността на колектора, ефективност и сравнение на </a:t>
            </a:r>
            <a:r>
              <a:rPr lang="ru-RU" sz="1600" b="1" dirty="0" smtClean="0">
                <a:latin typeface="+mj-lt"/>
              </a:rPr>
              <a:t>колекторите.</a:t>
            </a:r>
            <a:endParaRPr lang="en-US" sz="1600" b="1" dirty="0">
              <a:latin typeface="+mj-lt"/>
            </a:endParaRPr>
          </a:p>
          <a:p>
            <a:pPr marL="285750" indent="-285750">
              <a:buFont typeface="Calibri" panose="020F0502020204030204" pitchFamily="34" charset="0"/>
              <a:buChar char="‒"/>
            </a:pPr>
            <a:r>
              <a:rPr lang="ru-RU" sz="1600" dirty="0">
                <a:latin typeface="+mj-lt"/>
              </a:rPr>
              <a:t>Качеството на водата също е важно при избора на FPC или ETC SWH. </a:t>
            </a:r>
            <a:r>
              <a:rPr lang="ru-RU" sz="1600" b="1" dirty="0">
                <a:latin typeface="+mj-lt"/>
              </a:rPr>
              <a:t>Твърдите, алкалните или киселинните води </a:t>
            </a:r>
            <a:r>
              <a:rPr lang="ru-RU" sz="1600" dirty="0">
                <a:latin typeface="+mj-lt"/>
              </a:rPr>
              <a:t>имат различно въздействие върху тръбите и </a:t>
            </a:r>
            <a:r>
              <a:rPr lang="ru-RU" sz="1600" dirty="0" smtClean="0">
                <a:latin typeface="+mj-lt"/>
              </a:rPr>
              <a:t>материалите.</a:t>
            </a:r>
            <a:endParaRPr lang="en-US" sz="1600" dirty="0">
              <a:latin typeface="+mj-lt"/>
            </a:endParaRPr>
          </a:p>
        </p:txBody>
      </p:sp>
      <p:pic>
        <p:nvPicPr>
          <p:cNvPr id="6" name="Picture 5">
            <a:extLst>
              <a:ext uri="{FF2B5EF4-FFF2-40B4-BE49-F238E27FC236}">
                <a16:creationId xmlns:a16="http://schemas.microsoft.com/office/drawing/2014/main" xmlns="" id="{38003C35-D841-48A5-9D18-9E3EE8D2F3C9}"/>
              </a:ext>
            </a:extLst>
          </p:cNvPr>
          <p:cNvPicPr>
            <a:picLocks noChangeAspect="1"/>
          </p:cNvPicPr>
          <p:nvPr/>
        </p:nvPicPr>
        <p:blipFill>
          <a:blip r:embed="rId2"/>
          <a:stretch>
            <a:fillRect/>
          </a:stretch>
        </p:blipFill>
        <p:spPr>
          <a:xfrm>
            <a:off x="3420000" y="2277000"/>
            <a:ext cx="5400000" cy="4072471"/>
          </a:xfrm>
          <a:prstGeom prst="rect">
            <a:avLst/>
          </a:prstGeom>
        </p:spPr>
      </p:pic>
      <p:sp>
        <p:nvSpPr>
          <p:cNvPr id="7" name="Rectangle 6">
            <a:extLst>
              <a:ext uri="{FF2B5EF4-FFF2-40B4-BE49-F238E27FC236}">
                <a16:creationId xmlns:a16="http://schemas.microsoft.com/office/drawing/2014/main" xmlns="" id="{432DE8E2-34AB-4279-AB6A-83C525B9ED07}"/>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8" name="Rectangle 7">
            <a:extLst>
              <a:ext uri="{FF2B5EF4-FFF2-40B4-BE49-F238E27FC236}">
                <a16:creationId xmlns:a16="http://schemas.microsoft.com/office/drawing/2014/main" xmlns="" id="{A3B42213-B65D-4BC8-9689-C6125B1FBBE5}"/>
              </a:ext>
            </a:extLst>
          </p:cNvPr>
          <p:cNvSpPr/>
          <p:nvPr/>
        </p:nvSpPr>
        <p:spPr>
          <a:xfrm>
            <a:off x="5101861" y="205716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2238327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96E1C0-0318-4285-9EE4-F0C4173C34E2}"/>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2D7F756D-F665-4CEC-9ACB-1C6F4F85920D}"/>
              </a:ext>
            </a:extLst>
          </p:cNvPr>
          <p:cNvSpPr/>
          <p:nvPr/>
        </p:nvSpPr>
        <p:spPr>
          <a:xfrm>
            <a:off x="457101" y="1323272"/>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B850A7BA-B41C-4A38-87C9-9DC6814BE27A}"/>
              </a:ext>
            </a:extLst>
          </p:cNvPr>
          <p:cNvSpPr/>
          <p:nvPr/>
        </p:nvSpPr>
        <p:spPr>
          <a:xfrm>
            <a:off x="540000" y="1669276"/>
            <a:ext cx="6839999" cy="4832092"/>
          </a:xfrm>
          <a:prstGeom prst="rect">
            <a:avLst/>
          </a:prstGeom>
        </p:spPr>
        <p:txBody>
          <a:bodyPr wrap="square">
            <a:spAutoFit/>
          </a:bodyPr>
          <a:lstStyle/>
          <a:p>
            <a:pPr marL="285750" indent="-285750">
              <a:buFont typeface="Wingdings" panose="05000000000000000000" pitchFamily="2" charset="2"/>
              <a:buChar char="§"/>
            </a:pPr>
            <a:r>
              <a:rPr lang="bg-BG" sz="1400" b="1" dirty="0" smtClean="0">
                <a:solidFill>
                  <a:prstClr val="black"/>
                </a:solidFill>
              </a:rPr>
              <a:t>РЕЗЕРВОАРИ ЗА СЪХРАНЕНИЕ НА ВОДАТА</a:t>
            </a:r>
            <a:endParaRPr lang="en-US" sz="1400" b="1" dirty="0">
              <a:solidFill>
                <a:prstClr val="black"/>
              </a:solidFill>
            </a:endParaRPr>
          </a:p>
          <a:p>
            <a:pPr marL="541338" indent="-285750">
              <a:buFont typeface="Calibri" panose="020F0502020204030204" pitchFamily="34" charset="0"/>
              <a:buChar char="‒"/>
            </a:pPr>
            <a:r>
              <a:rPr lang="ru-RU" sz="1400" dirty="0"/>
              <a:t>Налични са много видове и </a:t>
            </a:r>
            <a:r>
              <a:rPr lang="ru-RU" sz="1400" dirty="0" smtClean="0"/>
              <a:t>обеми- напр. малък </a:t>
            </a:r>
            <a:r>
              <a:rPr lang="ru-RU" sz="1400" dirty="0"/>
              <a:t>активен индиректен SWH</a:t>
            </a:r>
          </a:p>
          <a:p>
            <a:pPr marL="541338" indent="-285750">
              <a:buFont typeface="Calibri" panose="020F0502020204030204" pitchFamily="34" charset="0"/>
              <a:buChar char="‒"/>
            </a:pPr>
            <a:r>
              <a:rPr lang="ru-RU" sz="1400" dirty="0" smtClean="0"/>
              <a:t>Да се използват </a:t>
            </a:r>
            <a:r>
              <a:rPr lang="ru-RU" sz="1400" dirty="0"/>
              <a:t>слънчеви резервоари под налягане с единични и двойни бобини </a:t>
            </a:r>
          </a:p>
          <a:p>
            <a:pPr marL="541338" indent="-285750">
              <a:buFont typeface="Calibri" panose="020F0502020204030204" pitchFamily="34" charset="0"/>
              <a:buChar char="‒"/>
            </a:pPr>
            <a:r>
              <a:rPr lang="ru-RU" sz="1400" dirty="0"/>
              <a:t>Топлообменник: медни тръби, увити </a:t>
            </a:r>
            <a:r>
              <a:rPr lang="ru-RU" sz="1400" dirty="0" smtClean="0"/>
              <a:t> </a:t>
            </a:r>
            <a:r>
              <a:rPr lang="ru-RU" sz="1400" dirty="0"/>
              <a:t>или </a:t>
            </a:r>
            <a:r>
              <a:rPr lang="ru-RU" sz="1400" dirty="0" smtClean="0"/>
              <a:t>потопени</a:t>
            </a:r>
            <a:endParaRPr lang="ru-RU" sz="1400" dirty="0"/>
          </a:p>
          <a:p>
            <a:pPr marL="541338" indent="-285750">
              <a:buFont typeface="Calibri" panose="020F0502020204030204" pitchFamily="34" charset="0"/>
              <a:buChar char="‒"/>
            </a:pPr>
            <a:r>
              <a:rPr lang="ru-RU" sz="1400" dirty="0" smtClean="0"/>
              <a:t>Вентил </a:t>
            </a:r>
            <a:r>
              <a:rPr lang="ru-RU" sz="1400" dirty="0"/>
              <a:t>за понижаване на температурата и налягането.</a:t>
            </a:r>
          </a:p>
          <a:p>
            <a:pPr marL="541338" indent="-285750">
              <a:buFont typeface="Calibri" panose="020F0502020204030204" pitchFamily="34" charset="0"/>
              <a:buChar char="‒"/>
            </a:pPr>
            <a:r>
              <a:rPr lang="ru-RU" sz="1400" dirty="0"/>
              <a:t>Аноден прът </a:t>
            </a:r>
            <a:r>
              <a:rPr lang="ru-RU" sz="1400" dirty="0" smtClean="0"/>
              <a:t>против </a:t>
            </a:r>
            <a:r>
              <a:rPr lang="ru-RU" sz="1400" dirty="0"/>
              <a:t>агресивното действие на водата. Откриване на течове.</a:t>
            </a:r>
          </a:p>
          <a:p>
            <a:pPr marL="541338" indent="-285750">
              <a:buFont typeface="Calibri" panose="020F0502020204030204" pitchFamily="34" charset="0"/>
              <a:buChar char="‒"/>
            </a:pPr>
            <a:r>
              <a:rPr lang="ru-RU" sz="1400" dirty="0"/>
              <a:t>Възможност за нагряване на </a:t>
            </a:r>
            <a:r>
              <a:rPr lang="ru-RU" sz="1400" dirty="0" smtClean="0"/>
              <a:t>елементи.Изолиране. </a:t>
            </a:r>
            <a:r>
              <a:rPr lang="ru-RU" sz="1400" dirty="0"/>
              <a:t>Изолационен материал и дебелина.</a:t>
            </a:r>
          </a:p>
          <a:p>
            <a:pPr marL="541338" indent="-285750">
              <a:buFont typeface="Calibri" panose="020F0502020204030204" pitchFamily="34" charset="0"/>
              <a:buChar char="‒"/>
            </a:pPr>
            <a:r>
              <a:rPr lang="ru-RU" sz="1400" dirty="0"/>
              <a:t>Качествен резервоар за издържане на корозия.</a:t>
            </a:r>
          </a:p>
          <a:p>
            <a:pPr marL="541338" indent="-285750">
              <a:buFont typeface="Calibri" panose="020F0502020204030204" pitchFamily="34" charset="0"/>
              <a:buChar char="‒"/>
            </a:pPr>
            <a:r>
              <a:rPr lang="ru-RU" sz="1400" dirty="0"/>
              <a:t>Проектиран да благоприятства разслояването на гореща вода (място на входа / изхода).</a:t>
            </a:r>
          </a:p>
          <a:p>
            <a:pPr marL="541338" indent="-285750">
              <a:buFont typeface="Calibri" panose="020F0502020204030204" pitchFamily="34" charset="0"/>
              <a:buChar char="‒"/>
            </a:pPr>
            <a:r>
              <a:rPr lang="ru-RU" sz="1400" dirty="0"/>
              <a:t>Температурни сензори и защитни прегради.</a:t>
            </a:r>
          </a:p>
          <a:p>
            <a:pPr marL="541338" indent="-285750">
              <a:buFont typeface="Calibri" panose="020F0502020204030204" pitchFamily="34" charset="0"/>
              <a:buChar char="‒"/>
            </a:pPr>
            <a:r>
              <a:rPr lang="ru-RU" sz="1400" dirty="0"/>
              <a:t>Гъвкавост на инсталацията (видове връзки и местоположения).</a:t>
            </a:r>
          </a:p>
          <a:p>
            <a:pPr marL="541338" indent="-285750">
              <a:buFont typeface="Calibri" panose="020F0502020204030204" pitchFamily="34" charset="0"/>
              <a:buChar char="‒"/>
            </a:pPr>
            <a:r>
              <a:rPr lang="ru-RU" sz="1400" dirty="0"/>
              <a:t>Параметри на производителността на някои резервоари, които се намират в техническите </a:t>
            </a:r>
            <a:r>
              <a:rPr lang="ru-RU" sz="1400" dirty="0" smtClean="0"/>
              <a:t>спецификации:</a:t>
            </a:r>
            <a:endParaRPr lang="en-US" sz="1400" b="1" dirty="0"/>
          </a:p>
          <a:p>
            <a:pPr marL="801688" lvl="1" indent="-285750">
              <a:buFont typeface="Arial" panose="020B0604020202020204" pitchFamily="34" charset="0"/>
              <a:buChar char="."/>
            </a:pPr>
            <a:r>
              <a:rPr lang="ru-RU" sz="1400" dirty="0"/>
              <a:t>Капацитет на резервоара, размери, местоположение на елементите, тегла.</a:t>
            </a:r>
          </a:p>
          <a:p>
            <a:pPr marL="801688" lvl="1" indent="-285750">
              <a:buFont typeface="Arial" panose="020B0604020202020204" pitchFamily="34" charset="0"/>
              <a:buChar char="."/>
            </a:pPr>
            <a:r>
              <a:rPr lang="ru-RU" sz="1400" dirty="0"/>
              <a:t>Загуби от топлина. Устойчивост на топлинен поток (R-стойности или подобни).</a:t>
            </a:r>
          </a:p>
          <a:p>
            <a:pPr marL="801688" lvl="1" indent="-285750">
              <a:buFont typeface="Arial" panose="020B0604020202020204" pitchFamily="34" charset="0"/>
              <a:buChar char="."/>
            </a:pPr>
            <a:r>
              <a:rPr lang="ru-RU" sz="1400" dirty="0"/>
              <a:t>Работно налягане и </a:t>
            </a:r>
            <a:r>
              <a:rPr lang="ru-RU" sz="1400" dirty="0" smtClean="0"/>
              <a:t>при </a:t>
            </a:r>
            <a:r>
              <a:rPr lang="ru-RU" sz="1400" dirty="0"/>
              <a:t>промяна на дебита (крива).</a:t>
            </a:r>
          </a:p>
          <a:p>
            <a:pPr marL="801688" lvl="1" indent="-285750">
              <a:buFont typeface="Arial" panose="020B0604020202020204" pitchFamily="34" charset="0"/>
              <a:buChar char="."/>
            </a:pPr>
            <a:r>
              <a:rPr lang="ru-RU" sz="1400" dirty="0"/>
              <a:t>Повърхност и капацитет на топлообменници.</a:t>
            </a:r>
          </a:p>
          <a:p>
            <a:pPr marL="801688" lvl="1" indent="-285750">
              <a:buFont typeface="Arial" panose="020B0604020202020204" pitchFamily="34" charset="0"/>
              <a:buChar char="."/>
            </a:pPr>
            <a:r>
              <a:rPr lang="ru-RU" sz="1400" dirty="0"/>
              <a:t>Спад на </a:t>
            </a:r>
            <a:r>
              <a:rPr lang="ru-RU" sz="1400" dirty="0" smtClean="0"/>
              <a:t>налягането.</a:t>
            </a:r>
            <a:endParaRPr lang="en-US" sz="1400" dirty="0">
              <a:solidFill>
                <a:prstClr val="black"/>
              </a:solidFill>
            </a:endParaRPr>
          </a:p>
        </p:txBody>
      </p:sp>
      <p:sp>
        <p:nvSpPr>
          <p:cNvPr id="9" name="Rectangle 8">
            <a:extLst>
              <a:ext uri="{FF2B5EF4-FFF2-40B4-BE49-F238E27FC236}">
                <a16:creationId xmlns:a16="http://schemas.microsoft.com/office/drawing/2014/main" xmlns="" id="{6123721A-46BE-41F8-A5AE-29E846B8EC04}"/>
              </a:ext>
            </a:extLst>
          </p:cNvPr>
          <p:cNvSpPr/>
          <p:nvPr/>
        </p:nvSpPr>
        <p:spPr>
          <a:xfrm>
            <a:off x="7451686" y="198022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pic>
        <p:nvPicPr>
          <p:cNvPr id="11" name="Picture 10">
            <a:extLst>
              <a:ext uri="{FF2B5EF4-FFF2-40B4-BE49-F238E27FC236}">
                <a16:creationId xmlns:a16="http://schemas.microsoft.com/office/drawing/2014/main" xmlns="" id="{33AC7A91-E239-4F39-8AE5-492D06FF63F0}"/>
              </a:ext>
            </a:extLst>
          </p:cNvPr>
          <p:cNvPicPr>
            <a:picLocks noChangeAspect="1"/>
          </p:cNvPicPr>
          <p:nvPr/>
        </p:nvPicPr>
        <p:blipFill>
          <a:blip r:embed="rId2"/>
          <a:stretch>
            <a:fillRect/>
          </a:stretch>
        </p:blipFill>
        <p:spPr>
          <a:xfrm>
            <a:off x="7379999" y="2565000"/>
            <a:ext cx="1367687" cy="3312000"/>
          </a:xfrm>
          <a:prstGeom prst="rect">
            <a:avLst/>
          </a:prstGeom>
          <a:ln>
            <a:solidFill>
              <a:schemeClr val="tx1"/>
            </a:solidFill>
          </a:ln>
        </p:spPr>
      </p:pic>
    </p:spTree>
    <p:extLst>
      <p:ext uri="{BB962C8B-B14F-4D97-AF65-F5344CB8AC3E}">
        <p14:creationId xmlns:p14="http://schemas.microsoft.com/office/powerpoint/2010/main" val="671711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s-ES" dirty="0"/>
          </a:p>
        </p:txBody>
      </p:sp>
      <p:sp>
        <p:nvSpPr>
          <p:cNvPr id="4" name="Rectangle 3">
            <a:extLst>
              <a:ext uri="{FF2B5EF4-FFF2-40B4-BE49-F238E27FC236}">
                <a16:creationId xmlns:a16="http://schemas.microsoft.com/office/drawing/2014/main" xmlns="" id="{417BEA1C-C9EB-4F32-B461-5B1D763525F5}"/>
              </a:ext>
            </a:extLst>
          </p:cNvPr>
          <p:cNvSpPr/>
          <p:nvPr/>
        </p:nvSpPr>
        <p:spPr>
          <a:xfrm>
            <a:off x="540000" y="1653852"/>
            <a:ext cx="5904000" cy="4524315"/>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ПОМПЕНИ </a:t>
            </a:r>
            <a:r>
              <a:rPr lang="bg-BG" sz="1600" b="1" dirty="0" smtClean="0">
                <a:solidFill>
                  <a:prstClr val="black"/>
                </a:solidFill>
              </a:rPr>
              <a:t>СТАНЦИИ</a:t>
            </a:r>
            <a:endParaRPr lang="en-US" sz="1600" b="1" dirty="0">
              <a:solidFill>
                <a:prstClr val="black"/>
              </a:solidFill>
            </a:endParaRPr>
          </a:p>
          <a:p>
            <a:pPr marL="541338" indent="-285750">
              <a:buFont typeface="Calibri" panose="020F0502020204030204" pitchFamily="34" charset="0"/>
              <a:buChar char="‒"/>
            </a:pPr>
            <a:r>
              <a:rPr lang="ru-RU" sz="1600" dirty="0" smtClean="0"/>
              <a:t>Малките </a:t>
            </a:r>
            <a:r>
              <a:rPr lang="ru-RU" sz="1600" dirty="0"/>
              <a:t>пакетирани активни и индиректни SWH </a:t>
            </a:r>
            <a:r>
              <a:rPr lang="ru-RU" sz="1600" dirty="0" smtClean="0"/>
              <a:t> използват </a:t>
            </a:r>
            <a:r>
              <a:rPr lang="ru-RU" sz="1600" dirty="0"/>
              <a:t>помпени станции. Те се състоят от всички необходими компоненти за соларния </a:t>
            </a:r>
            <a:r>
              <a:rPr lang="ru-RU" sz="1600" dirty="0" smtClean="0"/>
              <a:t>/първи контур: слънчева </a:t>
            </a:r>
            <a:r>
              <a:rPr lang="ru-RU" sz="1600" dirty="0"/>
              <a:t>циркулационна помпа или </a:t>
            </a:r>
            <a:r>
              <a:rPr lang="ru-RU" sz="1600" dirty="0" smtClean="0"/>
              <a:t>помпата-  гравитационн </a:t>
            </a:r>
            <a:r>
              <a:rPr lang="ru-RU" sz="1600" dirty="0"/>
              <a:t>спирачка, </a:t>
            </a:r>
            <a:r>
              <a:rPr lang="ru-RU" sz="1600" dirty="0" smtClean="0"/>
              <a:t>предпазен </a:t>
            </a:r>
            <a:r>
              <a:rPr lang="ru-RU" sz="1600" dirty="0"/>
              <a:t>клапан, манометър, сферичните кранове в потока </a:t>
            </a:r>
            <a:r>
              <a:rPr lang="ru-RU" sz="1600" dirty="0" smtClean="0"/>
              <a:t>/и обратния </a:t>
            </a:r>
            <a:r>
              <a:rPr lang="ru-RU" sz="1600" dirty="0"/>
              <a:t>с вграден термометър, регулируем ограничител на дебита и термична защита.</a:t>
            </a:r>
          </a:p>
          <a:p>
            <a:pPr marL="541338" indent="-285750">
              <a:buFont typeface="Calibri" panose="020F0502020204030204" pitchFamily="34" charset="0"/>
              <a:buChar char="‒"/>
            </a:pPr>
            <a:r>
              <a:rPr lang="ru-RU" sz="1600" dirty="0"/>
              <a:t>Промени в проекта: други помпени станции, използвани в SWH, могат да включват </a:t>
            </a:r>
            <a:r>
              <a:rPr lang="ru-RU" sz="1600" dirty="0" smtClean="0"/>
              <a:t>и контролер.</a:t>
            </a:r>
            <a:endParaRPr lang="ru-RU" sz="1600" dirty="0"/>
          </a:p>
          <a:p>
            <a:pPr marL="541338" indent="-285750">
              <a:buFont typeface="Calibri" panose="020F0502020204030204" pitchFamily="34" charset="0"/>
              <a:buChar char="‒"/>
            </a:pPr>
            <a:r>
              <a:rPr lang="ru-RU" sz="1600" dirty="0"/>
              <a:t>Помпата трябва да има подходящ дебит и мощност за преодоляване на спада в налягането в колекторите, тръбопроводите, резервоарите, клапаните и </a:t>
            </a:r>
            <a:r>
              <a:rPr lang="ru-RU" sz="1600" dirty="0" smtClean="0"/>
              <a:t>фитингите.</a:t>
            </a:r>
          </a:p>
          <a:p>
            <a:pPr marL="541338" indent="-285750">
              <a:buFont typeface="Calibri" panose="020F0502020204030204" pitchFamily="34" charset="0"/>
              <a:buChar char="‒"/>
            </a:pPr>
            <a:r>
              <a:rPr lang="ru-RU" sz="1600" dirty="0">
                <a:solidFill>
                  <a:prstClr val="black"/>
                </a:solidFill>
              </a:rPr>
              <a:t>Станциите обикновено са проектирани за </a:t>
            </a:r>
            <a:r>
              <a:rPr lang="ru-RU" sz="1600" dirty="0" smtClean="0">
                <a:solidFill>
                  <a:prstClr val="black"/>
                </a:solidFill>
              </a:rPr>
              <a:t>един резервоар </a:t>
            </a:r>
            <a:r>
              <a:rPr lang="ru-RU" sz="1600" dirty="0">
                <a:solidFill>
                  <a:prstClr val="black"/>
                </a:solidFill>
              </a:rPr>
              <a:t>за </a:t>
            </a:r>
            <a:r>
              <a:rPr lang="ru-RU" sz="1600" dirty="0" smtClean="0">
                <a:solidFill>
                  <a:prstClr val="black"/>
                </a:solidFill>
              </a:rPr>
              <a:t>съхранение. </a:t>
            </a:r>
            <a:r>
              <a:rPr lang="ru-RU" sz="1600" dirty="0">
                <a:solidFill>
                  <a:prstClr val="black"/>
                </a:solidFill>
              </a:rPr>
              <a:t>Въпреки това, комбинираните </a:t>
            </a:r>
            <a:r>
              <a:rPr lang="ru-RU" sz="1600" dirty="0" smtClean="0">
                <a:solidFill>
                  <a:prstClr val="black"/>
                </a:solidFill>
              </a:rPr>
              <a:t>станции с </a:t>
            </a:r>
            <a:r>
              <a:rPr lang="ru-RU" sz="1600" dirty="0">
                <a:solidFill>
                  <a:prstClr val="black"/>
                </a:solidFill>
              </a:rPr>
              <a:t>по-сложни инсталации SWH могат да бъдат "</a:t>
            </a:r>
            <a:r>
              <a:rPr lang="ru-RU" sz="1600" dirty="0" smtClean="0">
                <a:solidFill>
                  <a:prstClr val="black"/>
                </a:solidFill>
              </a:rPr>
              <a:t>решени"с </a:t>
            </a:r>
            <a:r>
              <a:rPr lang="ru-RU" sz="1600" dirty="0">
                <a:solidFill>
                  <a:prstClr val="black"/>
                </a:solidFill>
              </a:rPr>
              <a:t>два резервоара, с две колекторни масиви и др. </a:t>
            </a:r>
            <a:endParaRPr lang="en-US" sz="1600" dirty="0"/>
          </a:p>
        </p:txBody>
      </p:sp>
      <p:sp>
        <p:nvSpPr>
          <p:cNvPr id="5" name="Rectangle 4">
            <a:extLst>
              <a:ext uri="{FF2B5EF4-FFF2-40B4-BE49-F238E27FC236}">
                <a16:creationId xmlns:a16="http://schemas.microsoft.com/office/drawing/2014/main" xmlns="" id="{67CFE625-2647-4FF7-B483-F36C74951545}"/>
              </a:ext>
            </a:extLst>
          </p:cNvPr>
          <p:cNvSpPr/>
          <p:nvPr/>
        </p:nvSpPr>
        <p:spPr>
          <a:xfrm>
            <a:off x="540000" y="1351927"/>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pic>
        <p:nvPicPr>
          <p:cNvPr id="9" name="Picture 8"/>
          <p:cNvPicPr>
            <a:picLocks noChangeAspect="1"/>
          </p:cNvPicPr>
          <p:nvPr/>
        </p:nvPicPr>
        <p:blipFill>
          <a:blip r:embed="rId2"/>
          <a:stretch>
            <a:fillRect/>
          </a:stretch>
        </p:blipFill>
        <p:spPr>
          <a:xfrm>
            <a:off x="6516000" y="1733403"/>
            <a:ext cx="2148680" cy="3823951"/>
          </a:xfrm>
          <a:prstGeom prst="rect">
            <a:avLst/>
          </a:prstGeom>
          <a:ln>
            <a:solidFill>
              <a:schemeClr val="tx1"/>
            </a:solidFill>
          </a:ln>
        </p:spPr>
      </p:pic>
      <p:sp>
        <p:nvSpPr>
          <p:cNvPr id="13" name="Rectangle 12">
            <a:extLst>
              <a:ext uri="{FF2B5EF4-FFF2-40B4-BE49-F238E27FC236}">
                <a16:creationId xmlns:a16="http://schemas.microsoft.com/office/drawing/2014/main" xmlns="" id="{6123721A-46BE-41F8-A5AE-29E846B8EC04}"/>
              </a:ext>
            </a:extLst>
          </p:cNvPr>
          <p:cNvSpPr/>
          <p:nvPr/>
        </p:nvSpPr>
        <p:spPr>
          <a:xfrm>
            <a:off x="7201887" y="153659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430360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D65A0F-9674-4A47-9F93-1A019CC47357}"/>
              </a:ext>
            </a:extLst>
          </p:cNvPr>
          <p:cNvSpPr>
            <a:spLocks noGrp="1"/>
          </p:cNvSpPr>
          <p:nvPr>
            <p:ph type="title"/>
          </p:nvPr>
        </p:nvSpPr>
        <p:spPr/>
        <p:txBody>
          <a:bodyPr>
            <a:normAutofit/>
          </a:bodyPr>
          <a:lstStyle/>
          <a:p>
            <a:r>
              <a:rPr lang="bg-BG" b="1" dirty="0" smtClean="0"/>
              <a:t>съдържание</a:t>
            </a:r>
            <a:endParaRPr lang="en-US" b="1" dirty="0"/>
          </a:p>
        </p:txBody>
      </p:sp>
      <p:sp>
        <p:nvSpPr>
          <p:cNvPr id="4" name="Rectangle 3">
            <a:extLst>
              <a:ext uri="{FF2B5EF4-FFF2-40B4-BE49-F238E27FC236}">
                <a16:creationId xmlns:a16="http://schemas.microsoft.com/office/drawing/2014/main" xmlns="" id="{255624FF-ED07-4B3A-835B-B204D00828A4}"/>
              </a:ext>
            </a:extLst>
          </p:cNvPr>
          <p:cNvSpPr/>
          <p:nvPr/>
        </p:nvSpPr>
        <p:spPr>
          <a:xfrm>
            <a:off x="684000" y="1557000"/>
            <a:ext cx="7991688" cy="4031873"/>
          </a:xfrm>
          <a:prstGeom prst="rect">
            <a:avLst/>
          </a:prstGeom>
        </p:spPr>
        <p:txBody>
          <a:bodyPr wrap="square">
            <a:spAutoFit/>
          </a:bodyPr>
          <a:lstStyle/>
          <a:p>
            <a:r>
              <a:rPr lang="ru-RU" sz="1600" dirty="0" smtClean="0">
                <a:latin typeface="+mj-lt"/>
                <a:cs typeface="Arial" pitchFamily="34" charset="0"/>
              </a:rPr>
              <a:t>Това съдържание ще се покрие чрез следните подраздела:</a:t>
            </a:r>
            <a:endParaRPr lang="en-US" sz="1600" dirty="0">
              <a:latin typeface="+mj-lt"/>
              <a:cs typeface="Arial" pitchFamily="34" charset="0"/>
            </a:endParaRPr>
          </a:p>
          <a:p>
            <a:endParaRPr lang="en-US" sz="1600" b="1" dirty="0">
              <a:solidFill>
                <a:prstClr val="black"/>
              </a:solidFill>
              <a:latin typeface="+mj-lt"/>
              <a:cs typeface="Arial" pitchFamily="34" charset="0"/>
            </a:endParaRPr>
          </a:p>
          <a:p>
            <a:pPr marL="342900" indent="-342900">
              <a:buFont typeface="+mj-lt"/>
              <a:buAutoNum type="arabicPeriod"/>
            </a:pPr>
            <a:r>
              <a:rPr lang="ru-RU" sz="1600" b="1" dirty="0">
                <a:solidFill>
                  <a:prstClr val="black"/>
                </a:solidFill>
                <a:latin typeface="+mj-lt"/>
                <a:cs typeface="Arial" pitchFamily="34" charset="0"/>
              </a:rPr>
              <a:t>ВЪТРЕШНИ ВОДНИ ОТОПЛИТЕЛИ (DSWH). ОБЩА ТЕХНИЧЕСКА </a:t>
            </a:r>
            <a:r>
              <a:rPr lang="ru-RU" sz="1600" b="1" dirty="0" smtClean="0">
                <a:solidFill>
                  <a:prstClr val="black"/>
                </a:solidFill>
                <a:latin typeface="+mj-lt"/>
                <a:cs typeface="Arial" pitchFamily="34" charset="0"/>
              </a:rPr>
              <a:t>СПЕЦИФИКАЦИЯ</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bg-BG" sz="1600" dirty="0" smtClean="0">
                <a:solidFill>
                  <a:prstClr val="black"/>
                </a:solidFill>
                <a:latin typeface="+mj-lt"/>
                <a:cs typeface="Arial" pitchFamily="34" charset="0"/>
              </a:rPr>
              <a:t>Принципи</a:t>
            </a:r>
            <a:r>
              <a:rPr lang="en-US" sz="1600" dirty="0" smtClean="0">
                <a:solidFill>
                  <a:prstClr val="black"/>
                </a:solidFill>
                <a:latin typeface="+mj-lt"/>
                <a:cs typeface="Arial" pitchFamily="34" charset="0"/>
              </a:rPr>
              <a:t>.</a:t>
            </a:r>
            <a:endParaRPr lang="en-US" sz="1600" dirty="0">
              <a:solidFill>
                <a:prstClr val="black"/>
              </a:solidFill>
              <a:latin typeface="+mj-lt"/>
              <a:cs typeface="Arial" pitchFamily="34" charset="0"/>
            </a:endParaRPr>
          </a:p>
          <a:p>
            <a:pPr marL="742950" lvl="1" indent="-285750">
              <a:buFont typeface="Wingdings" panose="05000000000000000000" pitchFamily="2" charset="2"/>
              <a:buChar char="Ø"/>
            </a:pPr>
            <a:r>
              <a:rPr lang="ru-RU" sz="1600" dirty="0">
                <a:solidFill>
                  <a:prstClr val="black"/>
                </a:solidFill>
                <a:latin typeface="+mj-lt"/>
                <a:cs typeface="Arial" pitchFamily="34" charset="0"/>
              </a:rPr>
              <a:t>Общи спецификации за малките SWH </a:t>
            </a:r>
            <a:r>
              <a:rPr lang="ru-RU" sz="1600" dirty="0" smtClean="0">
                <a:solidFill>
                  <a:prstClr val="black"/>
                </a:solidFill>
                <a:latin typeface="+mj-lt"/>
                <a:cs typeface="Arial" pitchFamily="34" charset="0"/>
              </a:rPr>
              <a:t>системи</a:t>
            </a:r>
            <a:r>
              <a:rPr lang="en-US" sz="1600" dirty="0" smtClean="0">
                <a:solidFill>
                  <a:prstClr val="black"/>
                </a:solidFill>
                <a:latin typeface="+mj-lt"/>
                <a:cs typeface="Arial" pitchFamily="34" charset="0"/>
              </a:rPr>
              <a:t>.</a:t>
            </a:r>
            <a:endParaRPr lang="en-US" sz="1600" dirty="0">
              <a:solidFill>
                <a:prstClr val="black"/>
              </a:solidFill>
              <a:latin typeface="+mj-lt"/>
              <a:cs typeface="Arial" pitchFamily="34" charset="0"/>
            </a:endParaRPr>
          </a:p>
          <a:p>
            <a:pPr marL="342900" indent="-342900">
              <a:buFont typeface="+mj-lt"/>
              <a:buAutoNum type="arabicPeriod"/>
            </a:pPr>
            <a:r>
              <a:rPr lang="bg-BG" sz="1600" b="1" dirty="0">
                <a:solidFill>
                  <a:prstClr val="black"/>
                </a:solidFill>
                <a:latin typeface="+mj-lt"/>
                <a:cs typeface="Arial" pitchFamily="34" charset="0"/>
              </a:rPr>
              <a:t>ИЗБОР НА ПРАВНИ </a:t>
            </a:r>
            <a:r>
              <a:rPr lang="bg-BG" sz="1600" b="1" dirty="0" smtClean="0">
                <a:solidFill>
                  <a:prstClr val="black"/>
                </a:solidFill>
                <a:latin typeface="+mj-lt"/>
                <a:cs typeface="Arial" pitchFamily="34" charset="0"/>
              </a:rPr>
              <a:t>ТЕХНОЛОГИИ</a:t>
            </a:r>
            <a:endParaRPr lang="en-US" sz="1600" b="1" dirty="0" smtClean="0">
              <a:solidFill>
                <a:prstClr val="black"/>
              </a:solidFill>
              <a:latin typeface="+mj-lt"/>
              <a:cs typeface="Arial" pitchFamily="34" charset="0"/>
            </a:endParaRPr>
          </a:p>
          <a:p>
            <a:pPr marL="742950" lvl="1" indent="-285750">
              <a:buFont typeface="Wingdings" panose="05000000000000000000" pitchFamily="2" charset="2"/>
              <a:buChar char="Ø"/>
            </a:pPr>
            <a:r>
              <a:rPr lang="ru-RU" sz="1600" dirty="0">
                <a:solidFill>
                  <a:prstClr val="black"/>
                </a:solidFill>
                <a:latin typeface="+mj-lt"/>
                <a:cs typeface="Arial" pitchFamily="34" charset="0"/>
              </a:rPr>
              <a:t>SWH системи. 5 Основни </a:t>
            </a:r>
            <a:r>
              <a:rPr lang="ru-RU" sz="1600" dirty="0" smtClean="0">
                <a:solidFill>
                  <a:prstClr val="black"/>
                </a:solidFill>
                <a:latin typeface="+mj-lt"/>
                <a:cs typeface="Arial" pitchFamily="34" charset="0"/>
              </a:rPr>
              <a:t>технологии</a:t>
            </a:r>
            <a:r>
              <a:rPr lang="en-US" sz="1600" dirty="0" smtClean="0">
                <a:solidFill>
                  <a:prstClr val="black"/>
                </a:solidFill>
                <a:latin typeface="+mj-lt"/>
                <a:cs typeface="Arial" pitchFamily="34" charset="0"/>
              </a:rPr>
              <a:t>.</a:t>
            </a:r>
          </a:p>
          <a:p>
            <a:pPr marL="742950" lvl="1" indent="-285750">
              <a:buFont typeface="Wingdings" panose="05000000000000000000" pitchFamily="2" charset="2"/>
              <a:buChar char="Ø"/>
            </a:pPr>
            <a:r>
              <a:rPr lang="ru-RU" sz="1600" dirty="0">
                <a:solidFill>
                  <a:prstClr val="black"/>
                </a:solidFill>
                <a:latin typeface="+mj-lt"/>
                <a:cs typeface="Arial" pitchFamily="34" charset="0"/>
              </a:rPr>
              <a:t>Дизайн </a:t>
            </a:r>
            <a:r>
              <a:rPr lang="ru-RU" sz="1600" dirty="0" smtClean="0">
                <a:solidFill>
                  <a:prstClr val="black"/>
                </a:solidFill>
                <a:latin typeface="+mj-lt"/>
                <a:cs typeface="Arial" pitchFamily="34" charset="0"/>
              </a:rPr>
              <a:t>варианти, </a:t>
            </a:r>
            <a:r>
              <a:rPr lang="ru-RU" sz="1600" dirty="0">
                <a:solidFill>
                  <a:prstClr val="black"/>
                </a:solidFill>
                <a:latin typeface="+mj-lt"/>
                <a:cs typeface="Arial" pitchFamily="34" charset="0"/>
              </a:rPr>
              <a:t>разнообразие от </a:t>
            </a:r>
            <a:r>
              <a:rPr lang="ru-RU" sz="1600" dirty="0" smtClean="0">
                <a:solidFill>
                  <a:prstClr val="black"/>
                </a:solidFill>
                <a:latin typeface="+mj-lt"/>
                <a:cs typeface="Arial" pitchFamily="34" charset="0"/>
              </a:rPr>
              <a:t>приложения</a:t>
            </a:r>
            <a:r>
              <a:rPr lang="en-US" sz="1600" dirty="0" smtClean="0">
                <a:solidFill>
                  <a:prstClr val="black"/>
                </a:solidFill>
                <a:latin typeface="+mj-lt"/>
                <a:cs typeface="Arial" pitchFamily="34" charset="0"/>
              </a:rPr>
              <a:t>.</a:t>
            </a:r>
            <a:endParaRPr lang="en-US" sz="1600" dirty="0">
              <a:solidFill>
                <a:prstClr val="black"/>
              </a:solidFill>
              <a:latin typeface="+mj-lt"/>
              <a:cs typeface="Arial" pitchFamily="34" charset="0"/>
            </a:endParaRPr>
          </a:p>
          <a:p>
            <a:pPr marL="742950" lvl="1" indent="-285750">
              <a:buFont typeface="Wingdings" panose="05000000000000000000" pitchFamily="2" charset="2"/>
              <a:buChar char="Ø"/>
            </a:pPr>
            <a:r>
              <a:rPr lang="ru-RU" sz="1600" dirty="0">
                <a:solidFill>
                  <a:prstClr val="black"/>
                </a:solidFill>
                <a:latin typeface="+mj-lt"/>
                <a:cs typeface="Arial" pitchFamily="34" charset="0"/>
              </a:rPr>
              <a:t>Характеристики на компонентите и </a:t>
            </a:r>
            <a:r>
              <a:rPr lang="ru-RU" sz="1600" dirty="0" smtClean="0">
                <a:solidFill>
                  <a:prstClr val="black"/>
                </a:solidFill>
                <a:latin typeface="+mj-lt"/>
                <a:cs typeface="Arial" pitchFamily="34" charset="0"/>
              </a:rPr>
              <a:t>избор</a:t>
            </a:r>
            <a:r>
              <a:rPr lang="en-US" sz="1600" dirty="0" smtClean="0">
                <a:solidFill>
                  <a:prstClr val="black"/>
                </a:solidFill>
                <a:latin typeface="+mj-lt"/>
                <a:cs typeface="Arial" pitchFamily="34" charset="0"/>
              </a:rPr>
              <a:t>.</a:t>
            </a:r>
            <a:endParaRPr lang="en-US" sz="1600" dirty="0">
              <a:solidFill>
                <a:prstClr val="black"/>
              </a:solidFill>
              <a:latin typeface="+mj-lt"/>
              <a:cs typeface="Arial" pitchFamily="34" charset="0"/>
            </a:endParaRPr>
          </a:p>
          <a:p>
            <a:pPr marL="342900" indent="-342900">
              <a:buFont typeface="+mj-lt"/>
              <a:buAutoNum type="arabicPeriod"/>
            </a:pPr>
            <a:r>
              <a:rPr lang="bg-BG" sz="1600" b="1" dirty="0">
                <a:solidFill>
                  <a:prstClr val="black"/>
                </a:solidFill>
                <a:latin typeface="+mj-lt"/>
                <a:cs typeface="Arial" pitchFamily="34" charset="0"/>
              </a:rPr>
              <a:t>РАЗМЕР НА </a:t>
            </a:r>
            <a:r>
              <a:rPr lang="bg-BG" sz="1600" b="1" dirty="0" smtClean="0">
                <a:solidFill>
                  <a:prstClr val="black"/>
                </a:solidFill>
                <a:latin typeface="+mj-lt"/>
                <a:cs typeface="Arial" pitchFamily="34" charset="0"/>
              </a:rPr>
              <a:t>СИСТЕМАТА</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bg-BG" sz="1600" dirty="0">
                <a:solidFill>
                  <a:prstClr val="black"/>
                </a:solidFill>
                <a:latin typeface="+mj-lt"/>
                <a:cs typeface="Arial" pitchFamily="34" charset="0"/>
              </a:rPr>
              <a:t>Принципи за </a:t>
            </a:r>
            <a:r>
              <a:rPr lang="bg-BG" sz="1600" dirty="0" smtClean="0">
                <a:solidFill>
                  <a:prstClr val="black"/>
                </a:solidFill>
                <a:latin typeface="+mj-lt"/>
                <a:cs typeface="Arial" pitchFamily="34" charset="0"/>
              </a:rPr>
              <a:t>оразмеряване</a:t>
            </a:r>
            <a:r>
              <a:rPr lang="en-US" sz="1600" dirty="0" smtClean="0">
                <a:solidFill>
                  <a:prstClr val="black"/>
                </a:solidFill>
                <a:latin typeface="+mj-lt"/>
                <a:cs typeface="Arial" pitchFamily="34" charset="0"/>
              </a:rPr>
              <a:t>.</a:t>
            </a:r>
            <a:endParaRPr lang="en-US" sz="1600" dirty="0">
              <a:solidFill>
                <a:prstClr val="black"/>
              </a:solidFill>
              <a:latin typeface="+mj-lt"/>
              <a:cs typeface="Arial" pitchFamily="34" charset="0"/>
            </a:endParaRPr>
          </a:p>
          <a:p>
            <a:pPr marL="742950" lvl="1" indent="-285750">
              <a:buFont typeface="Wingdings" panose="05000000000000000000" pitchFamily="2" charset="2"/>
              <a:buChar char="Ø"/>
            </a:pPr>
            <a:r>
              <a:rPr lang="ru-RU" sz="1600" dirty="0">
                <a:solidFill>
                  <a:prstClr val="black"/>
                </a:solidFill>
                <a:latin typeface="+mj-lt"/>
                <a:cs typeface="Arial" pitchFamily="34" charset="0"/>
              </a:rPr>
              <a:t>Използване на софтуер за симулация за бърз анализ и оразмеряване на SWH </a:t>
            </a:r>
            <a:r>
              <a:rPr lang="ru-RU" sz="1600" dirty="0" smtClean="0">
                <a:solidFill>
                  <a:prstClr val="black"/>
                </a:solidFill>
                <a:latin typeface="+mj-lt"/>
                <a:cs typeface="Arial" pitchFamily="34" charset="0"/>
              </a:rPr>
              <a:t>системи</a:t>
            </a:r>
            <a:r>
              <a:rPr lang="en-US" sz="1600" dirty="0" smtClean="0">
                <a:solidFill>
                  <a:prstClr val="black"/>
                </a:solidFill>
                <a:latin typeface="+mj-lt"/>
                <a:cs typeface="Arial" pitchFamily="34" charset="0"/>
              </a:rPr>
              <a:t>.</a:t>
            </a:r>
            <a:endParaRPr lang="en-US" sz="1600" dirty="0">
              <a:solidFill>
                <a:prstClr val="black"/>
              </a:solidFill>
              <a:latin typeface="+mj-lt"/>
              <a:cs typeface="Arial" pitchFamily="34" charset="0"/>
            </a:endParaRPr>
          </a:p>
          <a:p>
            <a:pPr marL="342900" indent="-342900">
              <a:buFont typeface="+mj-lt"/>
              <a:buAutoNum type="arabicPeriod"/>
            </a:pPr>
            <a:r>
              <a:rPr lang="bg-BG" sz="1600" b="1" dirty="0">
                <a:solidFill>
                  <a:prstClr val="black"/>
                </a:solidFill>
                <a:cs typeface="Arial" pitchFamily="34" charset="0"/>
              </a:rPr>
              <a:t>ОЦЕНКА НА </a:t>
            </a:r>
            <a:r>
              <a:rPr lang="bg-BG" sz="1600" b="1" dirty="0" smtClean="0">
                <a:solidFill>
                  <a:prstClr val="black"/>
                </a:solidFill>
                <a:cs typeface="Arial" pitchFamily="34" charset="0"/>
              </a:rPr>
              <a:t>РАЗХОДИТЕ</a:t>
            </a:r>
            <a:endParaRPr lang="en-US" sz="1600" b="1" dirty="0" smtClean="0">
              <a:solidFill>
                <a:prstClr val="black"/>
              </a:solidFill>
              <a:cs typeface="Arial" pitchFamily="34" charset="0"/>
            </a:endParaRPr>
          </a:p>
          <a:p>
            <a:pPr marL="742950" lvl="1" indent="-285750">
              <a:buFont typeface="Wingdings" panose="05000000000000000000" pitchFamily="2" charset="2"/>
              <a:buChar char="Ø"/>
            </a:pPr>
            <a:r>
              <a:rPr lang="ru-RU" sz="1600" dirty="0">
                <a:solidFill>
                  <a:prstClr val="black"/>
                </a:solidFill>
                <a:cs typeface="Arial" pitchFamily="34" charset="0"/>
              </a:rPr>
              <a:t>Основи на финансовия анализ на системата </a:t>
            </a:r>
            <a:r>
              <a:rPr lang="ru-RU" sz="1600" dirty="0" smtClean="0">
                <a:solidFill>
                  <a:prstClr val="black"/>
                </a:solidFill>
                <a:cs typeface="Arial" pitchFamily="34" charset="0"/>
              </a:rPr>
              <a:t>SWH</a:t>
            </a:r>
            <a:r>
              <a:rPr lang="en-US" sz="1600" dirty="0" smtClean="0">
                <a:solidFill>
                  <a:prstClr val="black"/>
                </a:solidFill>
                <a:cs typeface="Arial" pitchFamily="34" charset="0"/>
              </a:rPr>
              <a:t>.</a:t>
            </a:r>
          </a:p>
          <a:p>
            <a:pPr marL="742950" lvl="1" indent="-285750">
              <a:buFont typeface="Wingdings" panose="05000000000000000000" pitchFamily="2" charset="2"/>
              <a:buChar char="Ø"/>
            </a:pPr>
            <a:r>
              <a:rPr lang="ru-RU" sz="1600" dirty="0">
                <a:solidFill>
                  <a:prstClr val="black"/>
                </a:solidFill>
                <a:cs typeface="Arial" pitchFamily="34" charset="0"/>
              </a:rPr>
              <a:t>Пример с помощта на софтуер за </a:t>
            </a:r>
            <a:r>
              <a:rPr lang="ru-RU" sz="1600" dirty="0" smtClean="0">
                <a:solidFill>
                  <a:prstClr val="black"/>
                </a:solidFill>
                <a:cs typeface="Arial" pitchFamily="34" charset="0"/>
              </a:rPr>
              <a:t>симулация</a:t>
            </a:r>
            <a:r>
              <a:rPr lang="en-US" sz="1600" dirty="0" smtClean="0">
                <a:solidFill>
                  <a:prstClr val="black"/>
                </a:solidFill>
                <a:cs typeface="Arial" pitchFamily="34" charset="0"/>
              </a:rPr>
              <a:t>.</a:t>
            </a:r>
            <a:endParaRPr lang="en-US" sz="1600" dirty="0">
              <a:solidFill>
                <a:prstClr val="black"/>
              </a:solidFill>
              <a:cs typeface="Arial" pitchFamily="34" charset="0"/>
            </a:endParaRP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04000" y="2125560"/>
            <a:ext cx="5616000" cy="4255440"/>
          </a:xfrm>
          <a:prstGeom prst="rect">
            <a:avLst/>
          </a:prstGeom>
        </p:spPr>
      </p:pic>
      <p:sp>
        <p:nvSpPr>
          <p:cNvPr id="2" name="Title 1"/>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s-ES" dirty="0"/>
          </a:p>
        </p:txBody>
      </p:sp>
      <p:sp>
        <p:nvSpPr>
          <p:cNvPr id="4" name="Rectangle 3">
            <a:extLst>
              <a:ext uri="{FF2B5EF4-FFF2-40B4-BE49-F238E27FC236}">
                <a16:creationId xmlns:a16="http://schemas.microsoft.com/office/drawing/2014/main" xmlns="" id="{67CFE625-2647-4FF7-B483-F36C74951545}"/>
              </a:ext>
            </a:extLst>
          </p:cNvPr>
          <p:cNvSpPr/>
          <p:nvPr/>
        </p:nvSpPr>
        <p:spPr>
          <a:xfrm>
            <a:off x="432916" y="1372334"/>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417BEA1C-C9EB-4F32-B461-5B1D763525F5}"/>
              </a:ext>
            </a:extLst>
          </p:cNvPr>
          <p:cNvSpPr/>
          <p:nvPr/>
        </p:nvSpPr>
        <p:spPr>
          <a:xfrm>
            <a:off x="726284" y="1639704"/>
            <a:ext cx="5168406"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ПОМПЕНИ </a:t>
            </a:r>
            <a:r>
              <a:rPr lang="bg-BG" sz="1600" b="1" dirty="0" smtClean="0">
                <a:solidFill>
                  <a:prstClr val="black"/>
                </a:solidFill>
              </a:rPr>
              <a:t>СТАНЦИИ</a:t>
            </a:r>
            <a:endParaRPr lang="bg-BG" sz="1600" b="1" dirty="0">
              <a:solidFill>
                <a:prstClr val="black"/>
              </a:solidFill>
            </a:endParaRPr>
          </a:p>
        </p:txBody>
      </p:sp>
      <p:sp>
        <p:nvSpPr>
          <p:cNvPr id="7" name="Rectangle 6">
            <a:extLst>
              <a:ext uri="{FF2B5EF4-FFF2-40B4-BE49-F238E27FC236}">
                <a16:creationId xmlns:a16="http://schemas.microsoft.com/office/drawing/2014/main" xmlns="" id="{6123721A-46BE-41F8-A5AE-29E846B8EC04}"/>
              </a:ext>
            </a:extLst>
          </p:cNvPr>
          <p:cNvSpPr/>
          <p:nvPr/>
        </p:nvSpPr>
        <p:spPr>
          <a:xfrm>
            <a:off x="5380936" y="195628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
        <p:nvSpPr>
          <p:cNvPr id="8" name="Rectangle 7">
            <a:extLst>
              <a:ext uri="{FF2B5EF4-FFF2-40B4-BE49-F238E27FC236}">
                <a16:creationId xmlns:a16="http://schemas.microsoft.com/office/drawing/2014/main" xmlns="" id="{364DF4F0-3AE7-492D-8638-A02720D46E16}"/>
              </a:ext>
            </a:extLst>
          </p:cNvPr>
          <p:cNvSpPr/>
          <p:nvPr/>
        </p:nvSpPr>
        <p:spPr>
          <a:xfrm>
            <a:off x="756000" y="2109268"/>
            <a:ext cx="2232000" cy="3785652"/>
          </a:xfrm>
          <a:prstGeom prst="rect">
            <a:avLst/>
          </a:prstGeom>
        </p:spPr>
        <p:txBody>
          <a:bodyPr wrap="square">
            <a:spAutoFit/>
          </a:bodyPr>
          <a:lstStyle/>
          <a:p>
            <a:pPr marL="285750" indent="-285750">
              <a:buFont typeface="Calibri" panose="020F0502020204030204" pitchFamily="34" charset="0"/>
              <a:buChar char="‒"/>
            </a:pPr>
            <a:r>
              <a:rPr lang="ru-RU" sz="1600" b="1" dirty="0"/>
              <a:t>Работни параметри в техническите данни на помпите и помпените </a:t>
            </a:r>
            <a:r>
              <a:rPr lang="ru-RU" sz="1600" b="1" dirty="0" smtClean="0"/>
              <a:t>станции:</a:t>
            </a:r>
            <a:endParaRPr lang="en-US" sz="1600" b="1" dirty="0"/>
          </a:p>
          <a:p>
            <a:pPr marL="285750" indent="-285750">
              <a:buFont typeface="Arial" panose="020B0604020202020204" pitchFamily="34" charset="0"/>
              <a:buChar char="."/>
            </a:pPr>
            <a:r>
              <a:rPr lang="ru-RU" sz="1600" dirty="0" smtClean="0"/>
              <a:t>Големина </a:t>
            </a:r>
            <a:r>
              <a:rPr lang="ru-RU" sz="1600" dirty="0"/>
              <a:t>на потока.</a:t>
            </a:r>
          </a:p>
          <a:p>
            <a:pPr marL="285750" indent="-285750">
              <a:buFont typeface="Arial" panose="020B0604020202020204" pitchFamily="34" charset="0"/>
              <a:buChar char="."/>
            </a:pPr>
            <a:r>
              <a:rPr lang="ru-RU" sz="1600" dirty="0"/>
              <a:t>Диапазон </a:t>
            </a:r>
            <a:r>
              <a:rPr lang="ru-RU" sz="1600" dirty="0" smtClean="0"/>
              <a:t>нарегулиране.</a:t>
            </a:r>
            <a:endParaRPr lang="ru-RU" sz="1600" dirty="0"/>
          </a:p>
          <a:p>
            <a:pPr marL="285750" indent="-285750">
              <a:buFont typeface="Arial" panose="020B0604020202020204" pitchFamily="34" charset="0"/>
              <a:buChar char="."/>
            </a:pPr>
            <a:r>
              <a:rPr lang="ru-RU" sz="1600" dirty="0" smtClean="0"/>
              <a:t>Потребление.</a:t>
            </a:r>
            <a:endParaRPr lang="ru-RU" sz="1600" dirty="0"/>
          </a:p>
          <a:p>
            <a:pPr marL="285750" indent="-285750">
              <a:buFont typeface="Arial" panose="020B0604020202020204" pitchFamily="34" charset="0"/>
              <a:buChar char="."/>
            </a:pPr>
            <a:r>
              <a:rPr lang="ru-RU" sz="1600" dirty="0"/>
              <a:t>Максимални стойности на налягане и температури.</a:t>
            </a:r>
          </a:p>
          <a:p>
            <a:pPr marL="285750" indent="-285750">
              <a:buFont typeface="Arial" panose="020B0604020202020204" pitchFamily="34" charset="0"/>
              <a:buChar char="."/>
            </a:pPr>
            <a:r>
              <a:rPr lang="ru-RU" sz="1600" dirty="0"/>
              <a:t>Работни криви.</a:t>
            </a:r>
          </a:p>
          <a:p>
            <a:pPr marL="285750" indent="-285750">
              <a:buFont typeface="Arial" panose="020B0604020202020204" pitchFamily="34" charset="0"/>
              <a:buChar char="."/>
            </a:pPr>
            <a:r>
              <a:rPr lang="ru-RU" sz="1600" dirty="0" smtClean="0"/>
              <a:t>Размери.</a:t>
            </a:r>
            <a:endParaRPr lang="en-US" sz="1600" dirty="0">
              <a:solidFill>
                <a:prstClr val="black"/>
              </a:solidFill>
            </a:endParaRPr>
          </a:p>
        </p:txBody>
      </p:sp>
    </p:spTree>
    <p:extLst>
      <p:ext uri="{BB962C8B-B14F-4D97-AF65-F5344CB8AC3E}">
        <p14:creationId xmlns:p14="http://schemas.microsoft.com/office/powerpoint/2010/main" val="1176462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D50E25-541A-44BC-B5BE-47423EEEABAE}"/>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B9A76B7B-861C-474B-8E99-BEA7B463EDFF}"/>
              </a:ext>
            </a:extLst>
          </p:cNvPr>
          <p:cNvSpPr/>
          <p:nvPr/>
        </p:nvSpPr>
        <p:spPr>
          <a:xfrm>
            <a:off x="432916" y="1372334"/>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F560DBA1-3CFA-48B2-BFC2-629E8648D222}"/>
              </a:ext>
            </a:extLst>
          </p:cNvPr>
          <p:cNvSpPr/>
          <p:nvPr/>
        </p:nvSpPr>
        <p:spPr>
          <a:xfrm>
            <a:off x="252000" y="1629000"/>
            <a:ext cx="6984000" cy="4524315"/>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Тръби и тръбни </a:t>
            </a:r>
            <a:r>
              <a:rPr lang="bg-BG" sz="1600" b="1" dirty="0" smtClean="0">
                <a:solidFill>
                  <a:prstClr val="black"/>
                </a:solidFill>
              </a:rPr>
              <a:t>системи</a:t>
            </a:r>
            <a:r>
              <a:rPr lang="en-US" sz="1600" b="1" dirty="0" smtClean="0">
                <a:solidFill>
                  <a:prstClr val="black"/>
                </a:solidFill>
              </a:rPr>
              <a:t>.</a:t>
            </a:r>
            <a:endParaRPr lang="en-US" sz="1600" b="1" dirty="0">
              <a:solidFill>
                <a:prstClr val="black"/>
              </a:solidFill>
            </a:endParaRPr>
          </a:p>
          <a:p>
            <a:pPr marL="541338" indent="-285750">
              <a:buFont typeface="Calibri" panose="020F0502020204030204" pitchFamily="34" charset="0"/>
              <a:buChar char="‒"/>
            </a:pPr>
            <a:r>
              <a:rPr lang="ru-RU" sz="1600" dirty="0">
                <a:solidFill>
                  <a:prstClr val="black"/>
                </a:solidFill>
              </a:rPr>
              <a:t>Основният материал, използван за тръбопроводните системи DSHW, е стандартизиран меден и </a:t>
            </a:r>
            <a:r>
              <a:rPr lang="ru-RU" sz="1600" dirty="0" smtClean="0">
                <a:solidFill>
                  <a:prstClr val="black"/>
                </a:solidFill>
              </a:rPr>
              <a:t>медни </a:t>
            </a:r>
            <a:r>
              <a:rPr lang="ru-RU" sz="1600" dirty="0">
                <a:solidFill>
                  <a:prstClr val="black"/>
                </a:solidFill>
              </a:rPr>
              <a:t>фитинги, предназначени за санитарни цели. </a:t>
            </a:r>
            <a:r>
              <a:rPr lang="ru-RU" sz="1600" dirty="0" smtClean="0">
                <a:solidFill>
                  <a:prstClr val="black"/>
                </a:solidFill>
              </a:rPr>
              <a:t>Предимствата </a:t>
            </a:r>
            <a:r>
              <a:rPr lang="ru-RU" sz="1600" dirty="0">
                <a:solidFill>
                  <a:prstClr val="black"/>
                </a:solidFill>
              </a:rPr>
              <a:t>са: отлична топлопроводимост, издръжливост и устойчивост на атмосферни и галванични корозии, </a:t>
            </a:r>
            <a:r>
              <a:rPr lang="ru-RU" sz="1600" dirty="0" smtClean="0">
                <a:solidFill>
                  <a:prstClr val="black"/>
                </a:solidFill>
              </a:rPr>
              <a:t>устойчив </a:t>
            </a:r>
            <a:r>
              <a:rPr lang="ru-RU" sz="1600" dirty="0">
                <a:solidFill>
                  <a:prstClr val="black"/>
                </a:solidFill>
              </a:rPr>
              <a:t>на високи температури, </a:t>
            </a:r>
            <a:r>
              <a:rPr lang="ru-RU" sz="1600" dirty="0" smtClean="0">
                <a:solidFill>
                  <a:prstClr val="black"/>
                </a:solidFill>
              </a:rPr>
              <a:t>работни </a:t>
            </a:r>
            <a:r>
              <a:rPr lang="ru-RU" sz="1600" dirty="0">
                <a:solidFill>
                  <a:prstClr val="black"/>
                </a:solidFill>
              </a:rPr>
              <a:t>(огъване, съединяване) и „антимикробни” (медицински или санитарни цели).</a:t>
            </a:r>
          </a:p>
          <a:p>
            <a:pPr marL="541338" indent="-285750">
              <a:buFont typeface="Calibri" panose="020F0502020204030204" pitchFamily="34" charset="0"/>
              <a:buChar char="‒"/>
            </a:pPr>
            <a:r>
              <a:rPr lang="ru-RU" sz="1600" dirty="0">
                <a:solidFill>
                  <a:prstClr val="black"/>
                </a:solidFill>
              </a:rPr>
              <a:t>Тръбите </a:t>
            </a:r>
            <a:r>
              <a:rPr lang="ru-RU" sz="1600" dirty="0" smtClean="0">
                <a:solidFill>
                  <a:prstClr val="black"/>
                </a:solidFill>
              </a:rPr>
              <a:t>се </a:t>
            </a:r>
            <a:r>
              <a:rPr lang="ru-RU" sz="1600" dirty="0">
                <a:solidFill>
                  <a:prstClr val="black"/>
                </a:solidFill>
              </a:rPr>
              <a:t>използват вътре и отвън. </a:t>
            </a:r>
            <a:r>
              <a:rPr lang="ru-RU" sz="1600" dirty="0" smtClean="0">
                <a:solidFill>
                  <a:prstClr val="black"/>
                </a:solidFill>
              </a:rPr>
              <a:t>Те </a:t>
            </a:r>
            <a:r>
              <a:rPr lang="ru-RU" sz="1600" dirty="0">
                <a:solidFill>
                  <a:prstClr val="black"/>
                </a:solidFill>
              </a:rPr>
              <a:t>трябва да бъдат изолирани. Външната работа изисква допълнителна защита, за да се предотврати </a:t>
            </a:r>
            <a:r>
              <a:rPr lang="ru-RU" sz="1600" dirty="0" smtClean="0">
                <a:solidFill>
                  <a:prstClr val="black"/>
                </a:solidFill>
              </a:rPr>
              <a:t>действието на </a:t>
            </a:r>
            <a:r>
              <a:rPr lang="ru-RU" sz="1600" dirty="0">
                <a:solidFill>
                  <a:prstClr val="black"/>
                </a:solidFill>
              </a:rPr>
              <a:t>слънчевата </a:t>
            </a:r>
            <a:r>
              <a:rPr lang="ru-RU" sz="1600" dirty="0" smtClean="0">
                <a:solidFill>
                  <a:prstClr val="black"/>
                </a:solidFill>
              </a:rPr>
              <a:t>светлина- </a:t>
            </a:r>
            <a:r>
              <a:rPr lang="ru-RU" sz="1600" dirty="0">
                <a:solidFill>
                  <a:prstClr val="black"/>
                </a:solidFill>
              </a:rPr>
              <a:t>(UV) </a:t>
            </a:r>
            <a:r>
              <a:rPr lang="ru-RU" sz="1600" dirty="0" smtClean="0">
                <a:solidFill>
                  <a:prstClr val="black"/>
                </a:solidFill>
              </a:rPr>
              <a:t>покритие </a:t>
            </a:r>
            <a:r>
              <a:rPr lang="ru-RU" sz="1600" dirty="0">
                <a:solidFill>
                  <a:prstClr val="black"/>
                </a:solidFill>
              </a:rPr>
              <a:t>и др</a:t>
            </a:r>
            <a:r>
              <a:rPr lang="ru-RU" sz="1600" dirty="0" smtClean="0">
                <a:solidFill>
                  <a:prstClr val="black"/>
                </a:solidFill>
              </a:rPr>
              <a:t>.</a:t>
            </a:r>
            <a:endParaRPr lang="ru-RU" sz="1600" dirty="0">
              <a:solidFill>
                <a:prstClr val="black"/>
              </a:solidFill>
            </a:endParaRPr>
          </a:p>
          <a:p>
            <a:pPr marL="541338" indent="-285750">
              <a:buFont typeface="Calibri" panose="020F0502020204030204" pitchFamily="34" charset="0"/>
              <a:buChar char="‒"/>
            </a:pPr>
            <a:r>
              <a:rPr lang="ru-RU" sz="1600" dirty="0">
                <a:solidFill>
                  <a:prstClr val="black"/>
                </a:solidFill>
              </a:rPr>
              <a:t>Пластмасови тръби не се допускат във водопроводни соларни и акумулаторни вериги.</a:t>
            </a:r>
          </a:p>
          <a:p>
            <a:pPr marL="541338" indent="-285750">
              <a:buFont typeface="Calibri" panose="020F0502020204030204" pitchFamily="34" charset="0"/>
              <a:buChar char="‒"/>
            </a:pPr>
            <a:r>
              <a:rPr lang="ru-RU" sz="1600" dirty="0">
                <a:solidFill>
                  <a:prstClr val="black"/>
                </a:solidFill>
              </a:rPr>
              <a:t>Неръждаемата стомана се използва алтернативно в много малки SWH системи. </a:t>
            </a:r>
            <a:r>
              <a:rPr lang="ru-RU" sz="1600" dirty="0" smtClean="0">
                <a:solidFill>
                  <a:prstClr val="black"/>
                </a:solidFill>
              </a:rPr>
              <a:t>Използват се гъвкави </a:t>
            </a:r>
            <a:r>
              <a:rPr lang="ru-RU" sz="1600" dirty="0">
                <a:solidFill>
                  <a:prstClr val="black"/>
                </a:solidFill>
              </a:rPr>
              <a:t>тръби от неръждаема стомана, известни като „соларни маркучи“ и предлагани в търговската мрежа като еднотръбни или двутръбни </a:t>
            </a:r>
            <a:r>
              <a:rPr lang="ru-RU" sz="1600" dirty="0" smtClean="0">
                <a:solidFill>
                  <a:prstClr val="black"/>
                </a:solidFill>
              </a:rPr>
              <a:t>системи </a:t>
            </a:r>
            <a:r>
              <a:rPr lang="ru-RU" sz="1600" dirty="0">
                <a:solidFill>
                  <a:prstClr val="black"/>
                </a:solidFill>
              </a:rPr>
              <a:t>(за слънчеви вериги). Те са топлоизолирани, евентуално </a:t>
            </a:r>
            <a:r>
              <a:rPr lang="ru-RU" sz="1600" dirty="0" smtClean="0">
                <a:solidFill>
                  <a:prstClr val="black"/>
                </a:solidFill>
              </a:rPr>
              <a:t>двойна тръба- </a:t>
            </a:r>
            <a:r>
              <a:rPr lang="ru-RU" sz="1600" dirty="0">
                <a:solidFill>
                  <a:prstClr val="black"/>
                </a:solidFill>
              </a:rPr>
              <a:t>за соларно захранване и обратен тръбопровод, UV </a:t>
            </a:r>
            <a:r>
              <a:rPr lang="ru-RU" sz="1600" dirty="0" smtClean="0">
                <a:solidFill>
                  <a:prstClr val="black"/>
                </a:solidFill>
              </a:rPr>
              <a:t>защита </a:t>
            </a:r>
            <a:r>
              <a:rPr lang="ru-RU" sz="1600" dirty="0">
                <a:solidFill>
                  <a:prstClr val="black"/>
                </a:solidFill>
              </a:rPr>
              <a:t>и вграден сензорен </a:t>
            </a:r>
            <a:r>
              <a:rPr lang="ru-RU" sz="1600" dirty="0" smtClean="0">
                <a:solidFill>
                  <a:prstClr val="black"/>
                </a:solidFill>
              </a:rPr>
              <a:t>проводник.</a:t>
            </a:r>
            <a:r>
              <a:rPr lang="en-US" sz="1600" dirty="0" smtClean="0">
                <a:solidFill>
                  <a:prstClr val="black"/>
                </a:solidFill>
              </a:rPr>
              <a:t> </a:t>
            </a:r>
            <a:endParaRPr lang="en-US" sz="1600" dirty="0">
              <a:solidFill>
                <a:prstClr val="black"/>
              </a:solidFill>
            </a:endParaRPr>
          </a:p>
        </p:txBody>
      </p:sp>
      <p:grpSp>
        <p:nvGrpSpPr>
          <p:cNvPr id="10" name="Group 9">
            <a:extLst>
              <a:ext uri="{FF2B5EF4-FFF2-40B4-BE49-F238E27FC236}">
                <a16:creationId xmlns:a16="http://schemas.microsoft.com/office/drawing/2014/main" xmlns="" id="{B4C35D56-7688-4DCC-A5A8-359A57E387A5}"/>
              </a:ext>
            </a:extLst>
          </p:cNvPr>
          <p:cNvGrpSpPr/>
          <p:nvPr/>
        </p:nvGrpSpPr>
        <p:grpSpPr>
          <a:xfrm>
            <a:off x="7236000" y="1629000"/>
            <a:ext cx="1439688" cy="4687849"/>
            <a:chOff x="6815403" y="1629000"/>
            <a:chExt cx="1860285" cy="4687849"/>
          </a:xfrm>
        </p:grpSpPr>
        <p:pic>
          <p:nvPicPr>
            <p:cNvPr id="7" name="Picture 6">
              <a:extLst>
                <a:ext uri="{FF2B5EF4-FFF2-40B4-BE49-F238E27FC236}">
                  <a16:creationId xmlns:a16="http://schemas.microsoft.com/office/drawing/2014/main" xmlns="" id="{9031FF9F-4F7B-476C-970A-C4EEF3F4CC25}"/>
                </a:ext>
              </a:extLst>
            </p:cNvPr>
            <p:cNvPicPr>
              <a:picLocks noChangeAspect="1"/>
            </p:cNvPicPr>
            <p:nvPr/>
          </p:nvPicPr>
          <p:blipFill>
            <a:blip r:embed="rId2"/>
            <a:stretch>
              <a:fillRect/>
            </a:stretch>
          </p:blipFill>
          <p:spPr>
            <a:xfrm>
              <a:off x="6819591" y="1629000"/>
              <a:ext cx="1856097" cy="1440000"/>
            </a:xfrm>
            <a:prstGeom prst="rect">
              <a:avLst/>
            </a:prstGeom>
            <a:ln>
              <a:solidFill>
                <a:schemeClr val="tx1"/>
              </a:solidFill>
            </a:ln>
          </p:spPr>
        </p:pic>
        <p:pic>
          <p:nvPicPr>
            <p:cNvPr id="8" name="Picture 7">
              <a:extLst>
                <a:ext uri="{FF2B5EF4-FFF2-40B4-BE49-F238E27FC236}">
                  <a16:creationId xmlns:a16="http://schemas.microsoft.com/office/drawing/2014/main" xmlns="" id="{0CD3DB29-FA78-4C1A-8CBB-B1852F2E3B99}"/>
                </a:ext>
              </a:extLst>
            </p:cNvPr>
            <p:cNvPicPr>
              <a:picLocks noChangeAspect="1"/>
            </p:cNvPicPr>
            <p:nvPr/>
          </p:nvPicPr>
          <p:blipFill>
            <a:blip r:embed="rId3"/>
            <a:stretch>
              <a:fillRect/>
            </a:stretch>
          </p:blipFill>
          <p:spPr>
            <a:xfrm>
              <a:off x="6815403" y="3076575"/>
              <a:ext cx="1856097" cy="1440000"/>
            </a:xfrm>
            <a:prstGeom prst="rect">
              <a:avLst/>
            </a:prstGeom>
            <a:ln>
              <a:solidFill>
                <a:schemeClr val="tx1"/>
              </a:solidFill>
            </a:ln>
          </p:spPr>
        </p:pic>
        <p:pic>
          <p:nvPicPr>
            <p:cNvPr id="9" name="Picture 8">
              <a:extLst>
                <a:ext uri="{FF2B5EF4-FFF2-40B4-BE49-F238E27FC236}">
                  <a16:creationId xmlns:a16="http://schemas.microsoft.com/office/drawing/2014/main" xmlns="" id="{00F70B29-A358-4588-B6C4-EE888BDA5F6B}"/>
                </a:ext>
              </a:extLst>
            </p:cNvPr>
            <p:cNvPicPr>
              <a:picLocks noChangeAspect="1"/>
            </p:cNvPicPr>
            <p:nvPr/>
          </p:nvPicPr>
          <p:blipFill>
            <a:blip r:embed="rId4"/>
            <a:stretch>
              <a:fillRect/>
            </a:stretch>
          </p:blipFill>
          <p:spPr>
            <a:xfrm>
              <a:off x="6815403" y="4516574"/>
              <a:ext cx="1856098" cy="1800275"/>
            </a:xfrm>
            <a:prstGeom prst="rect">
              <a:avLst/>
            </a:prstGeom>
            <a:ln>
              <a:solidFill>
                <a:schemeClr val="tx1"/>
              </a:solidFill>
            </a:ln>
          </p:spPr>
        </p:pic>
      </p:grpSp>
    </p:spTree>
    <p:extLst>
      <p:ext uri="{BB962C8B-B14F-4D97-AF65-F5344CB8AC3E}">
        <p14:creationId xmlns:p14="http://schemas.microsoft.com/office/powerpoint/2010/main" val="277396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CB4097-AF62-41F4-8E0B-320DE5D0E4FC}"/>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A1829EF9-CA66-4215-9C3B-8DCFB0F48CD8}"/>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D8D23688-4E40-4C36-994B-C3354245B145}"/>
              </a:ext>
            </a:extLst>
          </p:cNvPr>
          <p:cNvSpPr/>
          <p:nvPr/>
        </p:nvSpPr>
        <p:spPr>
          <a:xfrm>
            <a:off x="432917" y="1926332"/>
            <a:ext cx="4715084" cy="2554545"/>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Тръби и тръбни </a:t>
            </a:r>
            <a:r>
              <a:rPr lang="bg-BG" sz="1600" b="1" dirty="0" smtClean="0">
                <a:solidFill>
                  <a:prstClr val="black"/>
                </a:solidFill>
              </a:rPr>
              <a:t>системи</a:t>
            </a:r>
            <a:r>
              <a:rPr lang="en-US" sz="1600" b="1" dirty="0" smtClean="0">
                <a:solidFill>
                  <a:prstClr val="black"/>
                </a:solidFill>
              </a:rPr>
              <a:t>.</a:t>
            </a:r>
            <a:endParaRPr lang="en-US" sz="1600" b="1" dirty="0">
              <a:solidFill>
                <a:prstClr val="black"/>
              </a:solidFill>
            </a:endParaRPr>
          </a:p>
          <a:p>
            <a:pPr marL="541338" indent="-285750">
              <a:buFont typeface="Calibri" panose="020F0502020204030204" pitchFamily="34" charset="0"/>
              <a:buChar char="‒"/>
            </a:pPr>
            <a:r>
              <a:rPr lang="ru-RU" sz="1600" b="1" dirty="0">
                <a:solidFill>
                  <a:prstClr val="black"/>
                </a:solidFill>
              </a:rPr>
              <a:t>Важни </a:t>
            </a:r>
            <a:r>
              <a:rPr lang="ru-RU" sz="1600" b="1" dirty="0" smtClean="0">
                <a:solidFill>
                  <a:prstClr val="black"/>
                </a:solidFill>
              </a:rPr>
              <a:t>стойности </a:t>
            </a:r>
            <a:r>
              <a:rPr lang="ru-RU" sz="1600" b="1" dirty="0">
                <a:solidFill>
                  <a:prstClr val="black"/>
                </a:solidFill>
              </a:rPr>
              <a:t>на производителността на </a:t>
            </a:r>
            <a:r>
              <a:rPr lang="ru-RU" sz="1600" b="1" dirty="0" smtClean="0">
                <a:solidFill>
                  <a:prstClr val="black"/>
                </a:solidFill>
              </a:rPr>
              <a:t>тръбите в </a:t>
            </a:r>
            <a:r>
              <a:rPr lang="ru-RU" sz="1600" b="1" dirty="0">
                <a:solidFill>
                  <a:prstClr val="black"/>
                </a:solidFill>
              </a:rPr>
              <a:t>техническите </a:t>
            </a:r>
            <a:r>
              <a:rPr lang="ru-RU" sz="1600" b="1" dirty="0" smtClean="0">
                <a:solidFill>
                  <a:prstClr val="black"/>
                </a:solidFill>
              </a:rPr>
              <a:t>документации.</a:t>
            </a:r>
            <a:endParaRPr lang="en-US" sz="1600" b="1" dirty="0">
              <a:solidFill>
                <a:prstClr val="black"/>
              </a:solidFill>
            </a:endParaRPr>
          </a:p>
          <a:p>
            <a:pPr marL="714375" lvl="1" indent="-285750">
              <a:buFont typeface="Arial" panose="020B0604020202020204" pitchFamily="34" charset="0"/>
              <a:buChar char="."/>
            </a:pPr>
            <a:r>
              <a:rPr lang="ru-RU" sz="1600" dirty="0">
                <a:solidFill>
                  <a:prstClr val="black"/>
                </a:solidFill>
              </a:rPr>
              <a:t>HTF преминава през тръби, фитинги и </a:t>
            </a:r>
            <a:r>
              <a:rPr lang="ru-RU" sz="1600" dirty="0" smtClean="0">
                <a:solidFill>
                  <a:prstClr val="black"/>
                </a:solidFill>
              </a:rPr>
              <a:t>клапани-  </a:t>
            </a:r>
            <a:r>
              <a:rPr lang="ru-RU" sz="1600" dirty="0">
                <a:solidFill>
                  <a:prstClr val="black"/>
                </a:solidFill>
              </a:rPr>
              <a:t>загуба на налягане </a:t>
            </a:r>
            <a:r>
              <a:rPr lang="ru-RU" sz="1600" dirty="0" smtClean="0">
                <a:solidFill>
                  <a:prstClr val="black"/>
                </a:solidFill>
              </a:rPr>
              <a:t>при </a:t>
            </a:r>
            <a:r>
              <a:rPr lang="ru-RU" sz="1600" dirty="0">
                <a:solidFill>
                  <a:prstClr val="black"/>
                </a:solidFill>
              </a:rPr>
              <a:t>триене </a:t>
            </a:r>
            <a:r>
              <a:rPr lang="ru-RU" sz="1600" dirty="0" smtClean="0">
                <a:solidFill>
                  <a:prstClr val="black"/>
                </a:solidFill>
              </a:rPr>
              <a:t>между </a:t>
            </a:r>
            <a:r>
              <a:rPr lang="ru-RU" sz="1600" dirty="0">
                <a:solidFill>
                  <a:prstClr val="black"/>
                </a:solidFill>
              </a:rPr>
              <a:t>стени и материали, които трябва да бъдат компенсирани от помпата. Така, </a:t>
            </a:r>
            <a:r>
              <a:rPr lang="ru-RU" sz="1600" b="1" dirty="0">
                <a:solidFill>
                  <a:prstClr val="black"/>
                </a:solidFill>
              </a:rPr>
              <a:t>проектирането на тръбопроводите може да има значително въздействие върху ефективността на цялата </a:t>
            </a:r>
            <a:r>
              <a:rPr lang="ru-RU" sz="1600" b="1" dirty="0" smtClean="0">
                <a:solidFill>
                  <a:prstClr val="black"/>
                </a:solidFill>
              </a:rPr>
              <a:t>система</a:t>
            </a:r>
            <a:r>
              <a:rPr lang="ru-RU" sz="1600" dirty="0" smtClean="0">
                <a:solidFill>
                  <a:prstClr val="black"/>
                </a:solidFill>
              </a:rPr>
              <a:t>.</a:t>
            </a:r>
            <a:endParaRPr lang="en-US" sz="1600" dirty="0">
              <a:solidFill>
                <a:prstClr val="black"/>
              </a:solidFill>
            </a:endParaRPr>
          </a:p>
        </p:txBody>
      </p:sp>
      <p:pic>
        <p:nvPicPr>
          <p:cNvPr id="6" name="Picture 5">
            <a:extLst>
              <a:ext uri="{FF2B5EF4-FFF2-40B4-BE49-F238E27FC236}">
                <a16:creationId xmlns:a16="http://schemas.microsoft.com/office/drawing/2014/main" xmlns="" id="{7E29825A-1567-4F8F-851F-540F75F897DA}"/>
              </a:ext>
            </a:extLst>
          </p:cNvPr>
          <p:cNvPicPr>
            <a:picLocks noChangeAspect="1"/>
          </p:cNvPicPr>
          <p:nvPr/>
        </p:nvPicPr>
        <p:blipFill>
          <a:blip r:embed="rId2"/>
          <a:stretch>
            <a:fillRect/>
          </a:stretch>
        </p:blipFill>
        <p:spPr>
          <a:xfrm>
            <a:off x="5292000" y="1989000"/>
            <a:ext cx="3383688" cy="2376000"/>
          </a:xfrm>
          <a:prstGeom prst="rect">
            <a:avLst/>
          </a:prstGeom>
          <a:ln>
            <a:solidFill>
              <a:schemeClr val="tx1"/>
            </a:solidFill>
          </a:ln>
        </p:spPr>
      </p:pic>
      <p:sp>
        <p:nvSpPr>
          <p:cNvPr id="7" name="Rectangle 6">
            <a:extLst>
              <a:ext uri="{FF2B5EF4-FFF2-40B4-BE49-F238E27FC236}">
                <a16:creationId xmlns:a16="http://schemas.microsoft.com/office/drawing/2014/main" xmlns="" id="{E4A0C08E-F6ED-44C2-BDF4-2E9DF41FF910}"/>
              </a:ext>
            </a:extLst>
          </p:cNvPr>
          <p:cNvSpPr/>
          <p:nvPr/>
        </p:nvSpPr>
        <p:spPr>
          <a:xfrm>
            <a:off x="432916" y="4426472"/>
            <a:ext cx="7949403" cy="2062103"/>
          </a:xfrm>
          <a:prstGeom prst="rect">
            <a:avLst/>
          </a:prstGeom>
        </p:spPr>
        <p:txBody>
          <a:bodyPr wrap="square">
            <a:spAutoFit/>
          </a:bodyPr>
          <a:lstStyle/>
          <a:p>
            <a:pPr marL="714375" lvl="1" indent="-285750">
              <a:buFont typeface="Arial" panose="020B0604020202020204" pitchFamily="34" charset="0"/>
              <a:buChar char="."/>
            </a:pPr>
            <a:r>
              <a:rPr lang="ru-RU" sz="1600" b="1" dirty="0">
                <a:solidFill>
                  <a:prstClr val="black"/>
                </a:solidFill>
              </a:rPr>
              <a:t>Загубите на налягане </a:t>
            </a:r>
            <a:r>
              <a:rPr lang="ru-RU" sz="1600" dirty="0">
                <a:solidFill>
                  <a:prstClr val="black"/>
                </a:solidFill>
              </a:rPr>
              <a:t>зависят от плътността на циркулиращите флуиди, </a:t>
            </a:r>
            <a:r>
              <a:rPr lang="ru-RU" sz="1600" dirty="0" smtClean="0">
                <a:solidFill>
                  <a:prstClr val="black"/>
                </a:solidFill>
              </a:rPr>
              <a:t>от </a:t>
            </a:r>
            <a:r>
              <a:rPr lang="ru-RU" sz="1600" dirty="0">
                <a:solidFill>
                  <a:prstClr val="black"/>
                </a:solidFill>
              </a:rPr>
              <a:t>дължините на тръбите, материалите, диаметрите и конструкциите на тръбите. Колкото по-дълга е тръбата, толкова повече налягането пада, </a:t>
            </a:r>
            <a:r>
              <a:rPr lang="ru-RU" sz="1600" dirty="0" smtClean="0">
                <a:solidFill>
                  <a:prstClr val="black"/>
                </a:solidFill>
              </a:rPr>
              <a:t>колкото е по-голям  </a:t>
            </a:r>
            <a:r>
              <a:rPr lang="ru-RU" sz="1600" dirty="0">
                <a:solidFill>
                  <a:prstClr val="black"/>
                </a:solidFill>
              </a:rPr>
              <a:t>вътрешният диаметър, </a:t>
            </a:r>
            <a:r>
              <a:rPr lang="ru-RU" sz="1600" dirty="0" smtClean="0">
                <a:solidFill>
                  <a:prstClr val="black"/>
                </a:solidFill>
              </a:rPr>
              <a:t>толкова </a:t>
            </a:r>
            <a:r>
              <a:rPr lang="ru-RU" sz="1600" dirty="0">
                <a:solidFill>
                  <a:prstClr val="black"/>
                </a:solidFill>
              </a:rPr>
              <a:t>по-малко пада налягането. Дизайнът на тръбите влияе върху дебита (дългите </a:t>
            </a:r>
            <a:r>
              <a:rPr lang="ru-RU" sz="1600" dirty="0" smtClean="0">
                <a:solidFill>
                  <a:prstClr val="black"/>
                </a:solidFill>
              </a:rPr>
              <a:t>преходи</a:t>
            </a:r>
            <a:r>
              <a:rPr lang="ru-RU" sz="1600" dirty="0">
                <a:solidFill>
                  <a:prstClr val="black"/>
                </a:solidFill>
              </a:rPr>
              <a:t>, завоите…). Колкото по-голям е дебитът, толкова повече налягането пада.</a:t>
            </a:r>
          </a:p>
          <a:p>
            <a:pPr marL="714375" lvl="1" indent="-285750">
              <a:buFont typeface="Arial" panose="020B0604020202020204" pitchFamily="34" charset="0"/>
              <a:buChar char="."/>
            </a:pPr>
            <a:r>
              <a:rPr lang="ru-RU" sz="1600" dirty="0">
                <a:solidFill>
                  <a:prstClr val="black"/>
                </a:solidFill>
              </a:rPr>
              <a:t>В реалния тръбопровод спадът на налягането е с 30-50% по-висок от спада на налягането </a:t>
            </a:r>
            <a:r>
              <a:rPr lang="ru-RU" sz="1600" dirty="0" smtClean="0">
                <a:solidFill>
                  <a:prstClr val="black"/>
                </a:solidFill>
              </a:rPr>
              <a:t>в </a:t>
            </a:r>
            <a:r>
              <a:rPr lang="ru-RU" sz="1600" dirty="0">
                <a:solidFill>
                  <a:prstClr val="black"/>
                </a:solidFill>
              </a:rPr>
              <a:t>правите </a:t>
            </a:r>
            <a:r>
              <a:rPr lang="ru-RU" sz="1600" dirty="0" smtClean="0">
                <a:solidFill>
                  <a:prstClr val="black"/>
                </a:solidFill>
              </a:rPr>
              <a:t>тръби.</a:t>
            </a:r>
            <a:endParaRPr lang="en-US" sz="1600" dirty="0">
              <a:solidFill>
                <a:prstClr val="black"/>
              </a:solidFill>
            </a:endParaRPr>
          </a:p>
        </p:txBody>
      </p:sp>
    </p:spTree>
    <p:extLst>
      <p:ext uri="{BB962C8B-B14F-4D97-AF65-F5344CB8AC3E}">
        <p14:creationId xmlns:p14="http://schemas.microsoft.com/office/powerpoint/2010/main" val="3226048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AAAB3C-DDD3-44B4-9EDB-249DE9C48222}"/>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5" name="Rectangle 4">
            <a:extLst>
              <a:ext uri="{FF2B5EF4-FFF2-40B4-BE49-F238E27FC236}">
                <a16:creationId xmlns:a16="http://schemas.microsoft.com/office/drawing/2014/main" xmlns="" id="{FB06352F-6B99-4D02-8DE3-B91EE54150DB}"/>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8" name="Rectangle 7">
            <a:extLst>
              <a:ext uri="{FF2B5EF4-FFF2-40B4-BE49-F238E27FC236}">
                <a16:creationId xmlns:a16="http://schemas.microsoft.com/office/drawing/2014/main" xmlns="" id="{80F53860-CF7B-4B08-9833-0C50E841EB77}"/>
              </a:ext>
            </a:extLst>
          </p:cNvPr>
          <p:cNvSpPr/>
          <p:nvPr/>
        </p:nvSpPr>
        <p:spPr>
          <a:xfrm>
            <a:off x="726283" y="1917000"/>
            <a:ext cx="7947387" cy="4278094"/>
          </a:xfrm>
          <a:prstGeom prst="rect">
            <a:avLst/>
          </a:prstGeom>
        </p:spPr>
        <p:txBody>
          <a:bodyPr wrap="square">
            <a:spAutoFit/>
          </a:bodyPr>
          <a:lstStyle/>
          <a:p>
            <a:pPr marL="285750" lvl="0" indent="-285750">
              <a:buFont typeface="Wingdings" panose="05000000000000000000" pitchFamily="2" charset="2"/>
              <a:buChar char="§"/>
            </a:pPr>
            <a:r>
              <a:rPr lang="bg-BG" sz="1600" b="1" dirty="0" smtClean="0">
                <a:solidFill>
                  <a:prstClr val="black"/>
                </a:solidFill>
              </a:rPr>
              <a:t>ВЕНТИЛИ</a:t>
            </a:r>
            <a:r>
              <a:rPr lang="en-US" sz="1600" b="1" dirty="0" smtClean="0">
                <a:solidFill>
                  <a:prstClr val="black"/>
                </a:solidFill>
              </a:rPr>
              <a:t>. </a:t>
            </a:r>
            <a:r>
              <a:rPr lang="en-US" sz="1600" dirty="0" smtClean="0">
                <a:solidFill>
                  <a:prstClr val="black"/>
                </a:solidFill>
              </a:rPr>
              <a:t>I</a:t>
            </a:r>
            <a:r>
              <a:rPr lang="ru-RU" sz="1600" dirty="0">
                <a:solidFill>
                  <a:prstClr val="black"/>
                </a:solidFill>
              </a:rPr>
              <a:t>Като цяло, малките DSWH системи </a:t>
            </a:r>
            <a:r>
              <a:rPr lang="ru-RU" sz="1600" dirty="0" smtClean="0">
                <a:solidFill>
                  <a:prstClr val="black"/>
                </a:solidFill>
              </a:rPr>
              <a:t>включват</a:t>
            </a:r>
            <a:r>
              <a:rPr lang="en-US" sz="1600" dirty="0" smtClean="0">
                <a:solidFill>
                  <a:prstClr val="black"/>
                </a:solidFill>
              </a:rPr>
              <a:t>:</a:t>
            </a:r>
            <a:endParaRPr lang="en-US" sz="1600" dirty="0">
              <a:solidFill>
                <a:prstClr val="black"/>
              </a:solidFill>
            </a:endParaRPr>
          </a:p>
          <a:p>
            <a:pPr marL="542925" lvl="1" indent="-285750">
              <a:buFont typeface="Symbol" panose="05050102010706020507" pitchFamily="18" charset="2"/>
              <a:buChar char=""/>
            </a:pPr>
            <a:r>
              <a:rPr lang="ru-RU" sz="1600" b="1" dirty="0">
                <a:solidFill>
                  <a:prstClr val="black"/>
                </a:solidFill>
              </a:rPr>
              <a:t>Ръчни / автоматични вентилационни комплекти. </a:t>
            </a:r>
            <a:r>
              <a:rPr lang="ru-RU" sz="1600" dirty="0">
                <a:solidFill>
                  <a:prstClr val="black"/>
                </a:solidFill>
              </a:rPr>
              <a:t>За прочистване на въздуха</a:t>
            </a:r>
            <a:r>
              <a:rPr lang="ru-RU" sz="1600" b="1" dirty="0">
                <a:solidFill>
                  <a:prstClr val="black"/>
                </a:solidFill>
              </a:rPr>
              <a:t>.</a:t>
            </a:r>
          </a:p>
          <a:p>
            <a:pPr marL="542925" lvl="1" indent="-285750">
              <a:buFont typeface="Symbol" panose="05050102010706020507" pitchFamily="18" charset="2"/>
              <a:buChar char=""/>
            </a:pPr>
            <a:r>
              <a:rPr lang="ru-RU" sz="1600" b="1" dirty="0">
                <a:solidFill>
                  <a:prstClr val="black"/>
                </a:solidFill>
              </a:rPr>
              <a:t>Сервизни клапани. </a:t>
            </a:r>
            <a:r>
              <a:rPr lang="ru-RU" sz="1600" dirty="0">
                <a:solidFill>
                  <a:prstClr val="black"/>
                </a:solidFill>
              </a:rPr>
              <a:t>Те изпълняват различни функции: изолация (за периоди на поддръжка или различни режими на работа), дренаж, пълнене на системата</a:t>
            </a:r>
            <a:r>
              <a:rPr lang="ru-RU" sz="1600" b="1" dirty="0">
                <a:solidFill>
                  <a:prstClr val="black"/>
                </a:solidFill>
              </a:rPr>
              <a:t>.</a:t>
            </a:r>
          </a:p>
          <a:p>
            <a:pPr marL="542925" lvl="1" indent="-285750">
              <a:buFont typeface="Symbol" panose="05050102010706020507" pitchFamily="18" charset="2"/>
              <a:buChar char=""/>
            </a:pPr>
            <a:r>
              <a:rPr lang="ru-RU" sz="1600" b="1" dirty="0">
                <a:solidFill>
                  <a:prstClr val="black"/>
                </a:solidFill>
              </a:rPr>
              <a:t>Възвратни вентили. </a:t>
            </a:r>
            <a:r>
              <a:rPr lang="ru-RU" sz="1600" dirty="0">
                <a:solidFill>
                  <a:prstClr val="black"/>
                </a:solidFill>
              </a:rPr>
              <a:t>За определяне на </a:t>
            </a:r>
            <a:r>
              <a:rPr lang="ru-RU" sz="1600" dirty="0" smtClean="0">
                <a:solidFill>
                  <a:prstClr val="black"/>
                </a:solidFill>
              </a:rPr>
              <a:t>посоката </a:t>
            </a:r>
          </a:p>
          <a:p>
            <a:pPr marL="257175" lvl="1"/>
            <a:r>
              <a:rPr lang="ru-RU" sz="1600" dirty="0" smtClean="0">
                <a:solidFill>
                  <a:prstClr val="black"/>
                </a:solidFill>
              </a:rPr>
              <a:t>на поток. </a:t>
            </a:r>
            <a:r>
              <a:rPr lang="ru-RU" sz="1600" dirty="0">
                <a:solidFill>
                  <a:prstClr val="black"/>
                </a:solidFill>
              </a:rPr>
              <a:t>За </a:t>
            </a:r>
            <a:r>
              <a:rPr lang="ru-RU" sz="1600" dirty="0" smtClean="0">
                <a:solidFill>
                  <a:prstClr val="black"/>
                </a:solidFill>
              </a:rPr>
              <a:t>предотвратяване </a:t>
            </a:r>
            <a:r>
              <a:rPr lang="ru-RU" sz="1600" dirty="0">
                <a:solidFill>
                  <a:prstClr val="black"/>
                </a:solidFill>
              </a:rPr>
              <a:t>обратното термосифониране.</a:t>
            </a:r>
          </a:p>
          <a:p>
            <a:pPr marL="542925" lvl="1" indent="-285750">
              <a:buFont typeface="Symbol" panose="05050102010706020507" pitchFamily="18" charset="2"/>
              <a:buChar char=""/>
            </a:pPr>
            <a:r>
              <a:rPr lang="ru-RU" sz="1600" b="1" dirty="0">
                <a:solidFill>
                  <a:prstClr val="black"/>
                </a:solidFill>
              </a:rPr>
              <a:t>Първичен предпазен клапан. </a:t>
            </a:r>
            <a:r>
              <a:rPr lang="ru-RU" sz="1600" dirty="0">
                <a:solidFill>
                  <a:prstClr val="black"/>
                </a:solidFill>
              </a:rPr>
              <a:t>За </a:t>
            </a:r>
            <a:r>
              <a:rPr lang="ru-RU" sz="1600" dirty="0" smtClean="0">
                <a:solidFill>
                  <a:prstClr val="black"/>
                </a:solidFill>
              </a:rPr>
              <a:t>избягване свръхналягането</a:t>
            </a:r>
            <a:r>
              <a:rPr lang="ru-RU" sz="1600" b="1" dirty="0" smtClean="0">
                <a:solidFill>
                  <a:prstClr val="black"/>
                </a:solidFill>
              </a:rPr>
              <a:t>.</a:t>
            </a:r>
            <a:endParaRPr lang="ru-RU" sz="1600" b="1" dirty="0">
              <a:solidFill>
                <a:prstClr val="black"/>
              </a:solidFill>
            </a:endParaRPr>
          </a:p>
          <a:p>
            <a:pPr marL="542925" lvl="1" indent="-285750">
              <a:buFont typeface="Symbol" panose="05050102010706020507" pitchFamily="18" charset="2"/>
              <a:buChar char=""/>
            </a:pPr>
            <a:r>
              <a:rPr lang="ru-RU" sz="1600" b="1" dirty="0">
                <a:solidFill>
                  <a:prstClr val="black"/>
                </a:solidFill>
              </a:rPr>
              <a:t>Предпазен клапан TP. </a:t>
            </a:r>
            <a:r>
              <a:rPr lang="ru-RU" sz="1600" b="1" dirty="0" smtClean="0">
                <a:solidFill>
                  <a:prstClr val="black"/>
                </a:solidFill>
              </a:rPr>
              <a:t>/</a:t>
            </a:r>
            <a:r>
              <a:rPr lang="ru-RU" sz="1600" dirty="0" smtClean="0">
                <a:solidFill>
                  <a:prstClr val="black"/>
                </a:solidFill>
              </a:rPr>
              <a:t>Температура </a:t>
            </a:r>
            <a:r>
              <a:rPr lang="ru-RU" sz="1600" dirty="0">
                <a:solidFill>
                  <a:prstClr val="black"/>
                </a:solidFill>
              </a:rPr>
              <a:t>и </a:t>
            </a:r>
            <a:r>
              <a:rPr lang="ru-RU" sz="1600" dirty="0" smtClean="0">
                <a:solidFill>
                  <a:prstClr val="black"/>
                </a:solidFill>
              </a:rPr>
              <a:t>налягане/- </a:t>
            </a:r>
          </a:p>
          <a:p>
            <a:pPr marL="257175" lvl="1"/>
            <a:r>
              <a:rPr lang="ru-RU" sz="1600" dirty="0" smtClean="0">
                <a:solidFill>
                  <a:prstClr val="black"/>
                </a:solidFill>
              </a:rPr>
              <a:t>Управление на резервоара </a:t>
            </a:r>
            <a:r>
              <a:rPr lang="ru-RU" sz="1600" dirty="0">
                <a:solidFill>
                  <a:prstClr val="black"/>
                </a:solidFill>
              </a:rPr>
              <a:t>за БГВ.</a:t>
            </a:r>
          </a:p>
          <a:p>
            <a:pPr marL="542925" lvl="1" indent="-285750">
              <a:buFont typeface="Symbol" panose="05050102010706020507" pitchFamily="18" charset="2"/>
              <a:buChar char=""/>
            </a:pPr>
            <a:r>
              <a:rPr lang="ru-RU" sz="1600" b="1" dirty="0">
                <a:solidFill>
                  <a:prstClr val="black"/>
                </a:solidFill>
              </a:rPr>
              <a:t>Термостатични превключващи вентили. За котли.</a:t>
            </a:r>
          </a:p>
          <a:p>
            <a:pPr marL="542925" lvl="1" indent="-285750">
              <a:buFont typeface="Symbol" panose="05050102010706020507" pitchFamily="18" charset="2"/>
              <a:buChar char=""/>
            </a:pPr>
            <a:r>
              <a:rPr lang="ru-RU" sz="1600" b="1" dirty="0">
                <a:solidFill>
                  <a:prstClr val="black"/>
                </a:solidFill>
              </a:rPr>
              <a:t>Защита срещу </a:t>
            </a:r>
            <a:r>
              <a:rPr lang="ru-RU" sz="1600" b="1" dirty="0" smtClean="0">
                <a:solidFill>
                  <a:prstClr val="black"/>
                </a:solidFill>
              </a:rPr>
              <a:t>прегряване (клапан </a:t>
            </a:r>
            <a:r>
              <a:rPr lang="ru-RU" sz="1600" b="1" dirty="0">
                <a:solidFill>
                  <a:prstClr val="black"/>
                </a:solidFill>
              </a:rPr>
              <a:t>за </a:t>
            </a:r>
            <a:r>
              <a:rPr lang="ru-RU" sz="1600" b="1" dirty="0" smtClean="0">
                <a:solidFill>
                  <a:prstClr val="black"/>
                </a:solidFill>
              </a:rPr>
              <a:t>прегряване) –</a:t>
            </a:r>
          </a:p>
          <a:p>
            <a:pPr marL="257175" lvl="1"/>
            <a:r>
              <a:rPr lang="ru-RU" sz="1600" dirty="0" smtClean="0">
                <a:solidFill>
                  <a:prstClr val="black"/>
                </a:solidFill>
              </a:rPr>
              <a:t>често </a:t>
            </a:r>
            <a:r>
              <a:rPr lang="ru-RU" sz="1600" dirty="0">
                <a:solidFill>
                  <a:prstClr val="black"/>
                </a:solidFill>
              </a:rPr>
              <a:t>се задава </a:t>
            </a:r>
            <a:r>
              <a:rPr lang="ru-RU" sz="1600" dirty="0" smtClean="0">
                <a:solidFill>
                  <a:prstClr val="black"/>
                </a:solidFill>
              </a:rPr>
              <a:t>на </a:t>
            </a:r>
            <a:r>
              <a:rPr lang="ru-RU" sz="1600" dirty="0">
                <a:solidFill>
                  <a:prstClr val="black"/>
                </a:solidFill>
              </a:rPr>
              <a:t>резервоар за </a:t>
            </a:r>
            <a:r>
              <a:rPr lang="ru-RU" sz="1600" dirty="0" smtClean="0">
                <a:solidFill>
                  <a:prstClr val="black"/>
                </a:solidFill>
              </a:rPr>
              <a:t>съхранение температура</a:t>
            </a:r>
          </a:p>
          <a:p>
            <a:pPr marL="257175" lvl="1"/>
            <a:r>
              <a:rPr lang="ru-RU" sz="1600" dirty="0" smtClean="0">
                <a:solidFill>
                  <a:prstClr val="black"/>
                </a:solidFill>
              </a:rPr>
              <a:t>над </a:t>
            </a:r>
            <a:r>
              <a:rPr lang="ru-RU" sz="1600" dirty="0">
                <a:solidFill>
                  <a:prstClr val="black"/>
                </a:solidFill>
              </a:rPr>
              <a:t>50 ° C. </a:t>
            </a:r>
            <a:r>
              <a:rPr lang="ru-RU" sz="1600" dirty="0" smtClean="0">
                <a:solidFill>
                  <a:prstClr val="black"/>
                </a:solidFill>
              </a:rPr>
              <a:t>Термостатична защита</a:t>
            </a:r>
            <a:endParaRPr lang="ru-RU" sz="1600" dirty="0">
              <a:solidFill>
                <a:prstClr val="black"/>
              </a:solidFill>
            </a:endParaRPr>
          </a:p>
          <a:p>
            <a:pPr marL="542925" lvl="1" indent="-285750">
              <a:buFont typeface="Symbol" panose="05050102010706020507" pitchFamily="18" charset="2"/>
              <a:buChar char=""/>
            </a:pPr>
            <a:r>
              <a:rPr lang="ru-RU" sz="1600" b="1" dirty="0" smtClean="0">
                <a:solidFill>
                  <a:prstClr val="black"/>
                </a:solidFill>
              </a:rPr>
              <a:t>Контролиран </a:t>
            </a:r>
            <a:r>
              <a:rPr lang="ru-RU" sz="1600" b="1" dirty="0">
                <a:solidFill>
                  <a:prstClr val="black"/>
                </a:solidFill>
              </a:rPr>
              <a:t>смесителен вентил за </a:t>
            </a:r>
            <a:r>
              <a:rPr lang="ru-RU" sz="1600" b="1" dirty="0" smtClean="0">
                <a:solidFill>
                  <a:prstClr val="black"/>
                </a:solidFill>
              </a:rPr>
              <a:t>БГВ- </a:t>
            </a:r>
            <a:r>
              <a:rPr lang="ru-RU" sz="1600" dirty="0" smtClean="0">
                <a:solidFill>
                  <a:prstClr val="black"/>
                </a:solidFill>
              </a:rPr>
              <a:t>след</a:t>
            </a:r>
            <a:endParaRPr lang="ru-RU" sz="1600" dirty="0">
              <a:solidFill>
                <a:prstClr val="black"/>
              </a:solidFill>
            </a:endParaRPr>
          </a:p>
          <a:p>
            <a:pPr marL="257175" lvl="1"/>
            <a:r>
              <a:rPr lang="ru-RU" sz="1600" dirty="0">
                <a:solidFill>
                  <a:prstClr val="black"/>
                </a:solidFill>
              </a:rPr>
              <a:t>връзката за гореща вода на резервоара.</a:t>
            </a:r>
          </a:p>
          <a:p>
            <a:pPr marL="542925" lvl="1" indent="-285750">
              <a:buFont typeface="Symbol" panose="05050102010706020507" pitchFamily="18" charset="2"/>
              <a:buChar char=""/>
            </a:pPr>
            <a:r>
              <a:rPr lang="ru-RU" sz="1600" b="1" dirty="0">
                <a:solidFill>
                  <a:prstClr val="black"/>
                </a:solidFill>
              </a:rPr>
              <a:t>Други: </a:t>
            </a:r>
            <a:r>
              <a:rPr lang="ru-RU" sz="1600" dirty="0">
                <a:solidFill>
                  <a:prstClr val="black"/>
                </a:solidFill>
              </a:rPr>
              <a:t>Адаптери за налягане, Регулатори на потока,</a:t>
            </a:r>
          </a:p>
          <a:p>
            <a:pPr marL="257175" lvl="1"/>
            <a:r>
              <a:rPr lang="ru-RU" sz="1600" dirty="0">
                <a:solidFill>
                  <a:prstClr val="black"/>
                </a:solidFill>
              </a:rPr>
              <a:t>балансиращи вентили (колекторна решетка), </a:t>
            </a:r>
            <a:r>
              <a:rPr lang="ru-RU" sz="1600" dirty="0" smtClean="0">
                <a:solidFill>
                  <a:prstClr val="black"/>
                </a:solidFill>
              </a:rPr>
              <a:t>габарити.</a:t>
            </a:r>
            <a:endParaRPr lang="en-US" sz="1600" dirty="0">
              <a:solidFill>
                <a:prstClr val="black"/>
              </a:solidFill>
            </a:endParaRPr>
          </a:p>
        </p:txBody>
      </p:sp>
      <p:pic>
        <p:nvPicPr>
          <p:cNvPr id="12" name="Picture 11">
            <a:extLst>
              <a:ext uri="{FF2B5EF4-FFF2-40B4-BE49-F238E27FC236}">
                <a16:creationId xmlns:a16="http://schemas.microsoft.com/office/drawing/2014/main" xmlns="" id="{19ADA1DD-AD3A-46AC-9BBB-569FD7E8D490}"/>
              </a:ext>
            </a:extLst>
          </p:cNvPr>
          <p:cNvPicPr>
            <a:picLocks noChangeAspect="1"/>
          </p:cNvPicPr>
          <p:nvPr/>
        </p:nvPicPr>
        <p:blipFill>
          <a:blip r:embed="rId2"/>
          <a:stretch>
            <a:fillRect/>
          </a:stretch>
        </p:blipFill>
        <p:spPr>
          <a:xfrm>
            <a:off x="6660000" y="3357000"/>
            <a:ext cx="2013671" cy="2929673"/>
          </a:xfrm>
          <a:prstGeom prst="rect">
            <a:avLst/>
          </a:prstGeom>
          <a:ln>
            <a:solidFill>
              <a:schemeClr val="tx1"/>
            </a:solidFill>
          </a:ln>
        </p:spPr>
      </p:pic>
      <p:sp>
        <p:nvSpPr>
          <p:cNvPr id="13" name="Rectangle 12">
            <a:extLst>
              <a:ext uri="{FF2B5EF4-FFF2-40B4-BE49-F238E27FC236}">
                <a16:creationId xmlns:a16="http://schemas.microsoft.com/office/drawing/2014/main" xmlns="" id="{D9349F89-2821-439B-8D02-45A285C88B7D}"/>
              </a:ext>
            </a:extLst>
          </p:cNvPr>
          <p:cNvSpPr/>
          <p:nvPr/>
        </p:nvSpPr>
        <p:spPr>
          <a:xfrm>
            <a:off x="7377671" y="2973727"/>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31832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CD1E17D5-671F-4D89-A9A3-DA19EFD15B7E}"/>
              </a:ext>
            </a:extLst>
          </p:cNvPr>
          <p:cNvPicPr>
            <a:picLocks noChangeAspect="1"/>
          </p:cNvPicPr>
          <p:nvPr/>
        </p:nvPicPr>
        <p:blipFill>
          <a:blip r:embed="rId2"/>
          <a:stretch>
            <a:fillRect/>
          </a:stretch>
        </p:blipFill>
        <p:spPr>
          <a:xfrm>
            <a:off x="2915999" y="4941001"/>
            <a:ext cx="4056993" cy="1368392"/>
          </a:xfrm>
          <a:prstGeom prst="rect">
            <a:avLst/>
          </a:prstGeom>
          <a:ln>
            <a:solidFill>
              <a:schemeClr val="tx1"/>
            </a:solidFill>
          </a:ln>
        </p:spPr>
      </p:pic>
      <p:sp>
        <p:nvSpPr>
          <p:cNvPr id="2" name="Title 1">
            <a:extLst>
              <a:ext uri="{FF2B5EF4-FFF2-40B4-BE49-F238E27FC236}">
                <a16:creationId xmlns:a16="http://schemas.microsoft.com/office/drawing/2014/main" xmlns="" id="{EF8C47A3-C9E2-44EA-B229-EF424CC48F46}"/>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0EA1D581-8484-4B99-B768-2EEC219D921C}"/>
              </a:ext>
            </a:extLst>
          </p:cNvPr>
          <p:cNvSpPr/>
          <p:nvPr/>
        </p:nvSpPr>
        <p:spPr>
          <a:xfrm>
            <a:off x="432916" y="1358442"/>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8F3D53EF-3741-4183-910C-2EF91DE00882}"/>
              </a:ext>
            </a:extLst>
          </p:cNvPr>
          <p:cNvSpPr/>
          <p:nvPr/>
        </p:nvSpPr>
        <p:spPr>
          <a:xfrm>
            <a:off x="726284" y="1671669"/>
            <a:ext cx="3269716"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solidFill>
                  <a:prstClr val="black"/>
                </a:solidFill>
              </a:rPr>
              <a:t>ВЕНТИЛИ</a:t>
            </a:r>
            <a:endParaRPr lang="en-US" sz="1600" b="1" dirty="0">
              <a:solidFill>
                <a:prstClr val="black"/>
              </a:solidFill>
            </a:endParaRPr>
          </a:p>
        </p:txBody>
      </p:sp>
      <p:sp>
        <p:nvSpPr>
          <p:cNvPr id="7" name="Rectangle 6">
            <a:extLst>
              <a:ext uri="{FF2B5EF4-FFF2-40B4-BE49-F238E27FC236}">
                <a16:creationId xmlns:a16="http://schemas.microsoft.com/office/drawing/2014/main" xmlns="" id="{E8B614F4-CEC2-4776-AC70-587279DF4E18}"/>
              </a:ext>
            </a:extLst>
          </p:cNvPr>
          <p:cNvSpPr/>
          <p:nvPr/>
        </p:nvSpPr>
        <p:spPr>
          <a:xfrm>
            <a:off x="726284" y="1953854"/>
            <a:ext cx="7949404" cy="3293209"/>
          </a:xfrm>
          <a:prstGeom prst="rect">
            <a:avLst/>
          </a:prstGeom>
        </p:spPr>
        <p:txBody>
          <a:bodyPr wrap="square">
            <a:spAutoFit/>
          </a:bodyPr>
          <a:lstStyle/>
          <a:p>
            <a:pPr marL="285750" indent="-285750">
              <a:buFont typeface="Symbol" panose="05050102010706020507" pitchFamily="18" charset="2"/>
              <a:buChar char=""/>
            </a:pPr>
            <a:r>
              <a:rPr lang="ru-RU" sz="1600" b="1" dirty="0">
                <a:solidFill>
                  <a:prstClr val="black"/>
                </a:solidFill>
              </a:rPr>
              <a:t>Комплекти за разширителни съдове </a:t>
            </a:r>
            <a:endParaRPr lang="en-US" sz="1600" b="1" dirty="0">
              <a:solidFill>
                <a:prstClr val="black"/>
              </a:solidFill>
            </a:endParaRPr>
          </a:p>
          <a:p>
            <a:pPr marL="541338" lvl="1" indent="-285750">
              <a:buFont typeface="Arial" panose="020B0604020202020204" pitchFamily="34" charset="0"/>
              <a:buChar char="."/>
            </a:pPr>
            <a:r>
              <a:rPr lang="ru-RU" sz="1600" dirty="0">
                <a:solidFill>
                  <a:prstClr val="black"/>
                </a:solidFill>
              </a:rPr>
              <a:t>Разширителните </a:t>
            </a:r>
            <a:r>
              <a:rPr lang="ru-RU" sz="1600" dirty="0" smtClean="0">
                <a:solidFill>
                  <a:prstClr val="black"/>
                </a:solidFill>
              </a:rPr>
              <a:t>съдове </a:t>
            </a:r>
            <a:r>
              <a:rPr lang="ru-RU" sz="1600" dirty="0">
                <a:solidFill>
                  <a:prstClr val="black"/>
                </a:solidFill>
              </a:rPr>
              <a:t>абсорбират налягания, които се натрупват в резултат на повишаване </a:t>
            </a:r>
            <a:r>
              <a:rPr lang="ru-RU" sz="1600" dirty="0" smtClean="0">
                <a:solidFill>
                  <a:prstClr val="black"/>
                </a:solidFill>
              </a:rPr>
              <a:t>температурата </a:t>
            </a:r>
            <a:r>
              <a:rPr lang="ru-RU" sz="1600" dirty="0">
                <a:solidFill>
                  <a:prstClr val="black"/>
                </a:solidFill>
              </a:rPr>
              <a:t>в системата. Те </a:t>
            </a:r>
            <a:r>
              <a:rPr lang="ru-RU" sz="1600" dirty="0" smtClean="0">
                <a:solidFill>
                  <a:prstClr val="black"/>
                </a:solidFill>
              </a:rPr>
              <a:t>компенсират </a:t>
            </a:r>
            <a:r>
              <a:rPr lang="ru-RU" sz="1600" dirty="0">
                <a:solidFill>
                  <a:prstClr val="black"/>
                </a:solidFill>
              </a:rPr>
              <a:t>повишените налягания на системите, така че предпазните клапани не трябва да се отварят при всяко </a:t>
            </a:r>
            <a:r>
              <a:rPr lang="ru-RU" sz="1600" dirty="0" smtClean="0">
                <a:solidFill>
                  <a:prstClr val="black"/>
                </a:solidFill>
              </a:rPr>
              <a:t> </a:t>
            </a:r>
            <a:r>
              <a:rPr lang="ru-RU" sz="1600" dirty="0">
                <a:solidFill>
                  <a:prstClr val="black"/>
                </a:solidFill>
              </a:rPr>
              <a:t>високо налягане. В гликолните системи веригата трябва да се </a:t>
            </a:r>
            <a:r>
              <a:rPr lang="ru-RU" sz="1600" dirty="0" smtClean="0">
                <a:solidFill>
                  <a:prstClr val="black"/>
                </a:solidFill>
              </a:rPr>
              <a:t>напълни </a:t>
            </a:r>
            <a:r>
              <a:rPr lang="ru-RU" sz="1600" dirty="0">
                <a:solidFill>
                  <a:prstClr val="black"/>
                </a:solidFill>
              </a:rPr>
              <a:t>отново </a:t>
            </a:r>
            <a:r>
              <a:rPr lang="ru-RU" sz="1600" dirty="0" smtClean="0">
                <a:solidFill>
                  <a:prstClr val="black"/>
                </a:solidFill>
              </a:rPr>
              <a:t> </a:t>
            </a:r>
            <a:r>
              <a:rPr lang="ru-RU" sz="1600" dirty="0">
                <a:solidFill>
                  <a:prstClr val="black"/>
                </a:solidFill>
              </a:rPr>
              <a:t>ръчно след отваряне на предпазните клапани.</a:t>
            </a:r>
          </a:p>
          <a:p>
            <a:pPr marL="541338" lvl="1" indent="-285750">
              <a:buFont typeface="Arial" panose="020B0604020202020204" pitchFamily="34" charset="0"/>
              <a:buChar char="."/>
            </a:pPr>
            <a:r>
              <a:rPr lang="ru-RU" sz="1600" dirty="0">
                <a:solidFill>
                  <a:prstClr val="black"/>
                </a:solidFill>
              </a:rPr>
              <a:t>Първата стъпка за правилно оразмеряване и избор на разширителен </a:t>
            </a:r>
            <a:r>
              <a:rPr lang="ru-RU" sz="1600" dirty="0" smtClean="0">
                <a:solidFill>
                  <a:prstClr val="black"/>
                </a:solidFill>
              </a:rPr>
              <a:t>съд </a:t>
            </a:r>
            <a:r>
              <a:rPr lang="ru-RU" sz="1600" dirty="0">
                <a:solidFill>
                  <a:prstClr val="black"/>
                </a:solidFill>
              </a:rPr>
              <a:t>е да се определи общият обем на течността в слънчевия контур. Това включва обемите на тръбопроводите, колекторите, топлообменниците и помпата. След това работното налягане се избира </a:t>
            </a:r>
            <a:r>
              <a:rPr lang="ru-RU" sz="1600" dirty="0" smtClean="0">
                <a:solidFill>
                  <a:prstClr val="black"/>
                </a:solidFill>
              </a:rPr>
              <a:t>по-ниско </a:t>
            </a:r>
            <a:r>
              <a:rPr lang="ru-RU" sz="1600" dirty="0">
                <a:solidFill>
                  <a:prstClr val="black"/>
                </a:solidFill>
              </a:rPr>
              <a:t>от налягането на </a:t>
            </a:r>
            <a:r>
              <a:rPr lang="ru-RU" sz="1600" dirty="0" smtClean="0">
                <a:solidFill>
                  <a:prstClr val="black"/>
                </a:solidFill>
              </a:rPr>
              <a:t>а предпазния </a:t>
            </a:r>
            <a:r>
              <a:rPr lang="ru-RU" sz="1600" dirty="0">
                <a:solidFill>
                  <a:prstClr val="black"/>
                </a:solidFill>
              </a:rPr>
              <a:t>вентил.</a:t>
            </a:r>
          </a:p>
          <a:p>
            <a:pPr marL="541338" lvl="1" indent="-285750">
              <a:buFont typeface="Arial" panose="020B0604020202020204" pitchFamily="34" charset="0"/>
              <a:buChar char="."/>
            </a:pPr>
            <a:r>
              <a:rPr lang="ru-RU" sz="1600" dirty="0">
                <a:solidFill>
                  <a:prstClr val="black"/>
                </a:solidFill>
              </a:rPr>
              <a:t>Комплектите DEV включват: разширителен съд, гъвкава тръба, фиксираща скоба и фитинги за </a:t>
            </a:r>
            <a:r>
              <a:rPr lang="ru-RU" sz="1600" dirty="0" smtClean="0">
                <a:solidFill>
                  <a:prstClr val="black"/>
                </a:solidFill>
              </a:rPr>
              <a:t>тръби.</a:t>
            </a:r>
            <a:endParaRPr lang="en-US" sz="1600" dirty="0"/>
          </a:p>
          <a:p>
            <a:r>
              <a:rPr lang="bg-BG" sz="1600" b="1" dirty="0" smtClean="0">
                <a:solidFill>
                  <a:prstClr val="black"/>
                </a:solidFill>
              </a:rPr>
              <a:t>                       ПРИМЕР</a:t>
            </a:r>
            <a:endParaRPr lang="en-US" sz="1600" b="1" dirty="0">
              <a:solidFill>
                <a:prstClr val="black"/>
              </a:solidFill>
            </a:endParaRPr>
          </a:p>
        </p:txBody>
      </p:sp>
    </p:spTree>
    <p:extLst>
      <p:ext uri="{BB962C8B-B14F-4D97-AF65-F5344CB8AC3E}">
        <p14:creationId xmlns:p14="http://schemas.microsoft.com/office/powerpoint/2010/main" val="2076908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0DA85-371C-45B4-A9CF-827BACA25215}"/>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88A2FC5F-55EE-49C2-BEE5-91B0A0AB0747}"/>
              </a:ext>
            </a:extLst>
          </p:cNvPr>
          <p:cNvSpPr/>
          <p:nvPr/>
        </p:nvSpPr>
        <p:spPr>
          <a:xfrm>
            <a:off x="726285" y="1910980"/>
            <a:ext cx="7373715" cy="3785652"/>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Соларни </a:t>
            </a:r>
            <a:r>
              <a:rPr lang="bg-BG" sz="1600" b="1" dirty="0" smtClean="0">
                <a:solidFill>
                  <a:prstClr val="black"/>
                </a:solidFill>
              </a:rPr>
              <a:t>контролери</a:t>
            </a:r>
            <a:endParaRPr lang="en-US" sz="1600" b="1" dirty="0">
              <a:solidFill>
                <a:prstClr val="black"/>
              </a:solidFill>
            </a:endParaRPr>
          </a:p>
          <a:p>
            <a:pPr marL="541338" indent="-285750">
              <a:buFont typeface="Calibri" panose="020F0502020204030204" pitchFamily="34" charset="0"/>
              <a:buChar char="‒"/>
            </a:pPr>
            <a:r>
              <a:rPr lang="ru-RU" sz="1600" dirty="0"/>
              <a:t>(Автоматичен режим) Соларният контролер следи дали има </a:t>
            </a:r>
            <a:r>
              <a:rPr lang="ru-RU" sz="1600" dirty="0" smtClean="0"/>
              <a:t>достатъчно слънчева радиация </a:t>
            </a:r>
            <a:r>
              <a:rPr lang="ru-RU" sz="1600" dirty="0"/>
              <a:t>за нагряване на слънчевия резервоар, сравнявайки температурата на колектора с колекторните и </a:t>
            </a:r>
            <a:r>
              <a:rPr lang="ru-RU" sz="1600" dirty="0" smtClean="0"/>
              <a:t>резервоарни </a:t>
            </a:r>
            <a:r>
              <a:rPr lang="ru-RU" sz="1600" dirty="0"/>
              <a:t>сензори.</a:t>
            </a:r>
          </a:p>
          <a:p>
            <a:pPr marL="541338" indent="-285750">
              <a:buFont typeface="Calibri" panose="020F0502020204030204" pitchFamily="34" charset="0"/>
              <a:buChar char="‒"/>
            </a:pPr>
            <a:r>
              <a:rPr lang="ru-RU" sz="1600" dirty="0"/>
              <a:t>Ако има адекватно слънчево </a:t>
            </a:r>
            <a:r>
              <a:rPr lang="ru-RU" sz="1600" dirty="0" smtClean="0"/>
              <a:t>облъчване,</a:t>
            </a:r>
            <a:r>
              <a:rPr lang="en-US" sz="1600" dirty="0" smtClean="0"/>
              <a:t> </a:t>
            </a:r>
            <a:r>
              <a:rPr lang="ru-RU" sz="1600" dirty="0" smtClean="0"/>
              <a:t>помпата </a:t>
            </a:r>
          </a:p>
          <a:p>
            <a:pPr marL="255588"/>
            <a:r>
              <a:rPr lang="ru-RU" sz="1600" dirty="0" smtClean="0"/>
              <a:t>      на </a:t>
            </a:r>
            <a:r>
              <a:rPr lang="ru-RU" sz="1600" dirty="0"/>
              <a:t>соларния кръг </a:t>
            </a:r>
            <a:r>
              <a:rPr lang="ru-RU" sz="1600" dirty="0" smtClean="0"/>
              <a:t>се включвава и </a:t>
            </a:r>
            <a:r>
              <a:rPr lang="ru-RU" sz="1600" dirty="0"/>
              <a:t>резервоарът </a:t>
            </a:r>
            <a:endParaRPr lang="ru-RU" sz="1600" dirty="0" smtClean="0"/>
          </a:p>
          <a:p>
            <a:pPr marL="255588"/>
            <a:r>
              <a:rPr lang="ru-RU" sz="1600" dirty="0" smtClean="0"/>
              <a:t>      за </a:t>
            </a:r>
            <a:r>
              <a:rPr lang="ru-RU" sz="1600" dirty="0"/>
              <a:t>съхранение се нагрява.</a:t>
            </a:r>
          </a:p>
          <a:p>
            <a:pPr marL="541338" indent="-285750">
              <a:buFont typeface="Calibri" panose="020F0502020204030204" pitchFamily="34" charset="0"/>
              <a:buChar char="‒"/>
            </a:pPr>
            <a:r>
              <a:rPr lang="ru-RU" sz="1600" dirty="0"/>
              <a:t>След </a:t>
            </a:r>
            <a:r>
              <a:rPr lang="ru-RU" sz="1600" dirty="0" smtClean="0"/>
              <a:t>известен </a:t>
            </a:r>
            <a:r>
              <a:rPr lang="ru-RU" sz="1600" dirty="0"/>
              <a:t>период </a:t>
            </a:r>
            <a:r>
              <a:rPr lang="ru-RU" sz="1600" dirty="0" smtClean="0"/>
              <a:t>слънцигреене </a:t>
            </a:r>
            <a:r>
              <a:rPr lang="ru-RU" sz="1600" dirty="0"/>
              <a:t>и </a:t>
            </a:r>
            <a:r>
              <a:rPr lang="ru-RU" sz="1600" dirty="0" smtClean="0"/>
              <a:t>ниско </a:t>
            </a:r>
            <a:r>
              <a:rPr lang="ru-RU" sz="1600" dirty="0"/>
              <a:t>БГВ</a:t>
            </a:r>
          </a:p>
          <a:p>
            <a:pPr marL="255588"/>
            <a:r>
              <a:rPr lang="ru-RU" sz="1600" dirty="0" smtClean="0"/>
              <a:t>      потребление</a:t>
            </a:r>
            <a:r>
              <a:rPr lang="ru-RU" sz="1600" dirty="0"/>
              <a:t>, </a:t>
            </a:r>
            <a:r>
              <a:rPr lang="ru-RU" sz="1600" dirty="0" smtClean="0"/>
              <a:t>температурата в резервоар </a:t>
            </a:r>
            <a:r>
              <a:rPr lang="ru-RU" sz="1600" dirty="0"/>
              <a:t>за </a:t>
            </a:r>
            <a:endParaRPr lang="ru-RU" sz="1600" dirty="0" smtClean="0"/>
          </a:p>
          <a:p>
            <a:pPr marL="255588"/>
            <a:r>
              <a:rPr lang="ru-RU" sz="1600" dirty="0" smtClean="0"/>
              <a:t>      съхранение се повишава- контролерът изключва</a:t>
            </a:r>
          </a:p>
          <a:p>
            <a:pPr marL="255588"/>
            <a:r>
              <a:rPr lang="ru-RU" sz="1600" dirty="0"/>
              <a:t> </a:t>
            </a:r>
            <a:r>
              <a:rPr lang="ru-RU" sz="1600" dirty="0" smtClean="0"/>
              <a:t>      </a:t>
            </a:r>
            <a:r>
              <a:rPr lang="ru-RU" sz="1600" dirty="0"/>
              <a:t>помпата.</a:t>
            </a:r>
          </a:p>
          <a:p>
            <a:pPr marL="541338" indent="-285750">
              <a:buFont typeface="Calibri" panose="020F0502020204030204" pitchFamily="34" charset="0"/>
              <a:buChar char="‒"/>
            </a:pPr>
            <a:r>
              <a:rPr lang="ru-RU" sz="1600" dirty="0" smtClean="0"/>
              <a:t>Максималната температура в </a:t>
            </a:r>
            <a:r>
              <a:rPr lang="ru-RU" sz="1600" dirty="0"/>
              <a:t>резервоар за </a:t>
            </a:r>
            <a:endParaRPr lang="ru-RU" sz="1600" dirty="0" smtClean="0"/>
          </a:p>
          <a:p>
            <a:pPr marL="255588"/>
            <a:r>
              <a:rPr lang="ru-RU" sz="1600" dirty="0" smtClean="0"/>
              <a:t>      съхранение може </a:t>
            </a:r>
            <a:r>
              <a:rPr lang="ru-RU" sz="1600" dirty="0"/>
              <a:t>да бъде зададена </a:t>
            </a:r>
            <a:r>
              <a:rPr lang="ru-RU" sz="1600" dirty="0" smtClean="0"/>
              <a:t>в t- контролер</a:t>
            </a:r>
            <a:r>
              <a:rPr lang="ru-RU" sz="1600" dirty="0"/>
              <a:t>, </a:t>
            </a:r>
            <a:endParaRPr lang="ru-RU" sz="1600" dirty="0" smtClean="0"/>
          </a:p>
          <a:p>
            <a:pPr marL="255588"/>
            <a:r>
              <a:rPr lang="ru-RU" sz="1600" dirty="0" smtClean="0"/>
              <a:t>       който </a:t>
            </a:r>
            <a:r>
              <a:rPr lang="ru-RU" sz="1600" dirty="0"/>
              <a:t>може да се </a:t>
            </a:r>
            <a:r>
              <a:rPr lang="ru-RU" sz="1600" dirty="0" smtClean="0"/>
              <a:t>използва за </a:t>
            </a:r>
            <a:r>
              <a:rPr lang="ru-RU" sz="1600" dirty="0"/>
              <a:t>контрол на </a:t>
            </a:r>
            <a:endParaRPr lang="ru-RU" sz="1600" dirty="0" smtClean="0"/>
          </a:p>
          <a:p>
            <a:pPr marL="255588"/>
            <a:r>
              <a:rPr lang="ru-RU" sz="1600" dirty="0"/>
              <a:t> </a:t>
            </a:r>
            <a:r>
              <a:rPr lang="ru-RU" sz="1600" dirty="0" smtClean="0"/>
              <a:t>     резервното отопление и пускане.</a:t>
            </a:r>
            <a:endParaRPr lang="en-US" sz="1600" b="1" dirty="0"/>
          </a:p>
        </p:txBody>
      </p:sp>
      <p:sp>
        <p:nvSpPr>
          <p:cNvPr id="5" name="Rectangle 4">
            <a:extLst>
              <a:ext uri="{FF2B5EF4-FFF2-40B4-BE49-F238E27FC236}">
                <a16:creationId xmlns:a16="http://schemas.microsoft.com/office/drawing/2014/main" xmlns="" id="{6D187D1A-1EDF-46C3-A4F4-55EC4E059534}"/>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pic>
        <p:nvPicPr>
          <p:cNvPr id="6" name="Picture 5">
            <a:extLst>
              <a:ext uri="{FF2B5EF4-FFF2-40B4-BE49-F238E27FC236}">
                <a16:creationId xmlns:a16="http://schemas.microsoft.com/office/drawing/2014/main" xmlns="" id="{827F6E24-8C66-4BE5-BDD2-A20A8690813D}"/>
              </a:ext>
            </a:extLst>
          </p:cNvPr>
          <p:cNvPicPr>
            <a:picLocks noChangeAspect="1"/>
          </p:cNvPicPr>
          <p:nvPr/>
        </p:nvPicPr>
        <p:blipFill>
          <a:blip r:embed="rId2"/>
          <a:stretch>
            <a:fillRect/>
          </a:stretch>
        </p:blipFill>
        <p:spPr>
          <a:xfrm>
            <a:off x="5868000" y="2925000"/>
            <a:ext cx="2880000" cy="3412091"/>
          </a:xfrm>
          <a:prstGeom prst="rect">
            <a:avLst/>
          </a:prstGeom>
        </p:spPr>
      </p:pic>
    </p:spTree>
    <p:extLst>
      <p:ext uri="{BB962C8B-B14F-4D97-AF65-F5344CB8AC3E}">
        <p14:creationId xmlns:p14="http://schemas.microsoft.com/office/powerpoint/2010/main" val="2372023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C0CEED-E592-4F99-B404-AB0F8D2D1DBD}"/>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417BEA1C-C9EB-4F32-B461-5B1D763525F5}"/>
              </a:ext>
            </a:extLst>
          </p:cNvPr>
          <p:cNvSpPr/>
          <p:nvPr/>
        </p:nvSpPr>
        <p:spPr>
          <a:xfrm>
            <a:off x="432916" y="1638303"/>
            <a:ext cx="6299084" cy="4832092"/>
          </a:xfrm>
          <a:prstGeom prst="rect">
            <a:avLst/>
          </a:prstGeom>
        </p:spPr>
        <p:txBody>
          <a:bodyPr wrap="square">
            <a:spAutoFit/>
          </a:bodyPr>
          <a:lstStyle/>
          <a:p>
            <a:pPr marL="285750" indent="-285750">
              <a:buFont typeface="Wingdings" panose="05000000000000000000" pitchFamily="2" charset="2"/>
              <a:buChar char="§"/>
            </a:pPr>
            <a:r>
              <a:rPr lang="bg-BG" sz="1400" b="1" dirty="0">
                <a:solidFill>
                  <a:prstClr val="black"/>
                </a:solidFill>
              </a:rPr>
              <a:t>Соларни </a:t>
            </a:r>
            <a:r>
              <a:rPr lang="bg-BG" sz="1400" b="1" dirty="0" smtClean="0">
                <a:solidFill>
                  <a:prstClr val="black"/>
                </a:solidFill>
              </a:rPr>
              <a:t>контролери</a:t>
            </a:r>
            <a:endParaRPr lang="en-US" sz="1400" b="1" dirty="0" smtClean="0">
              <a:solidFill>
                <a:prstClr val="black"/>
              </a:solidFill>
            </a:endParaRPr>
          </a:p>
          <a:p>
            <a:pPr marL="541338" indent="-285750">
              <a:buFont typeface="Calibri" panose="020F0502020204030204" pitchFamily="34" charset="0"/>
              <a:buChar char="‒"/>
            </a:pPr>
            <a:r>
              <a:rPr lang="ru-RU" sz="1400" dirty="0"/>
              <a:t>Системите SWH използват универсални цифрови контролери, някои от които с интерфейсна връзка към компютър.</a:t>
            </a:r>
          </a:p>
          <a:p>
            <a:pPr marL="541338" indent="-285750">
              <a:buFont typeface="Calibri" panose="020F0502020204030204" pitchFamily="34" charset="0"/>
              <a:buChar char="‒"/>
            </a:pPr>
            <a:r>
              <a:rPr lang="ru-RU" sz="1400" dirty="0"/>
              <a:t>Слънчевите контролери се доставят с жични сензори за температура (колектор и резервоар тип PT1000).</a:t>
            </a:r>
          </a:p>
          <a:p>
            <a:pPr marL="541338" indent="-285750">
              <a:buFont typeface="Calibri" panose="020F0502020204030204" pitchFamily="34" charset="0"/>
              <a:buChar char="‒"/>
            </a:pPr>
            <a:r>
              <a:rPr lang="ru-RU" sz="1400" dirty="0"/>
              <a:t>Основните функции </a:t>
            </a:r>
            <a:r>
              <a:rPr lang="ru-RU" sz="1400" dirty="0" smtClean="0"/>
              <a:t>са:</a:t>
            </a:r>
            <a:endParaRPr lang="en-US" sz="1400" dirty="0"/>
          </a:p>
          <a:p>
            <a:pPr marL="801688" indent="-285750">
              <a:buFont typeface="Arial" panose="020B0604020202020204" pitchFamily="34" charset="0"/>
              <a:buChar char="."/>
            </a:pPr>
            <a:r>
              <a:rPr lang="ru-RU" sz="1400" b="1" dirty="0"/>
              <a:t>Aut. Резервоар за съхранение Loading. </a:t>
            </a:r>
            <a:r>
              <a:rPr lang="ru-RU" sz="1400" dirty="0"/>
              <a:t>Диференциална темп. контрол.</a:t>
            </a:r>
          </a:p>
          <a:p>
            <a:pPr marL="801688" indent="-285750">
              <a:buFont typeface="Arial" panose="020B0604020202020204" pitchFamily="34" charset="0"/>
              <a:buChar char="."/>
            </a:pPr>
            <a:r>
              <a:rPr lang="ru-RU" sz="1400" b="1" dirty="0"/>
              <a:t>Aut. </a:t>
            </a:r>
            <a:r>
              <a:rPr lang="ru-RU" sz="1400" b="1" dirty="0" smtClean="0"/>
              <a:t>Стагнация. </a:t>
            </a:r>
            <a:r>
              <a:rPr lang="ru-RU" sz="1400" dirty="0" smtClean="0"/>
              <a:t>Да се спре, </a:t>
            </a:r>
            <a:r>
              <a:rPr lang="ru-RU" sz="1400" dirty="0"/>
              <a:t>ако резервоарът достигне макс. темп.</a:t>
            </a:r>
          </a:p>
          <a:p>
            <a:pPr marL="801688" indent="-285750">
              <a:buFont typeface="Arial" panose="020B0604020202020204" pitchFamily="34" charset="0"/>
              <a:buChar char="."/>
            </a:pPr>
            <a:r>
              <a:rPr lang="ru-RU" sz="1400" b="1" dirty="0"/>
              <a:t>Aut. Защита на помпата. </a:t>
            </a:r>
            <a:r>
              <a:rPr lang="ru-RU" sz="1400" dirty="0"/>
              <a:t>Спира помпата </a:t>
            </a:r>
            <a:r>
              <a:rPr lang="ru-RU" sz="1400" dirty="0" smtClean="0"/>
              <a:t>при </a:t>
            </a:r>
            <a:r>
              <a:rPr lang="ru-RU" sz="1400" dirty="0"/>
              <a:t>много горещ HTF.</a:t>
            </a:r>
          </a:p>
          <a:p>
            <a:pPr marL="801688" indent="-285750">
              <a:buFont typeface="Arial" panose="020B0604020202020204" pitchFamily="34" charset="0"/>
              <a:buChar char="."/>
            </a:pPr>
            <a:r>
              <a:rPr lang="ru-RU" sz="1400" b="1" dirty="0"/>
              <a:t>Ваканционна функция. </a:t>
            </a:r>
            <a:r>
              <a:rPr lang="ru-RU" sz="1400" dirty="0"/>
              <a:t>Използвайте колектори през нощта, за да се охлади.</a:t>
            </a:r>
          </a:p>
          <a:p>
            <a:pPr marL="801688" indent="-285750">
              <a:buFont typeface="Arial" panose="020B0604020202020204" pitchFamily="34" charset="0"/>
              <a:buChar char="."/>
            </a:pPr>
            <a:r>
              <a:rPr lang="ru-RU" sz="1400" b="1" dirty="0"/>
              <a:t>Функция против замръзване. </a:t>
            </a:r>
            <a:r>
              <a:rPr lang="ru-RU" sz="1400" dirty="0"/>
              <a:t>HTF се изпомпва по време на </a:t>
            </a:r>
            <a:r>
              <a:rPr lang="ru-RU" sz="1400" dirty="0" smtClean="0"/>
              <a:t>замръзване.</a:t>
            </a:r>
            <a:endParaRPr lang="en-US" sz="1400" dirty="0"/>
          </a:p>
          <a:p>
            <a:pPr marL="541338" indent="-285750">
              <a:buFont typeface="Calibri" panose="020F0502020204030204" pitchFamily="34" charset="0"/>
              <a:buChar char="‒"/>
            </a:pPr>
            <a:r>
              <a:rPr lang="ru-RU" sz="1400" dirty="0"/>
              <a:t>Налични са </a:t>
            </a:r>
            <a:r>
              <a:rPr lang="ru-RU" sz="1400" dirty="0" smtClean="0"/>
              <a:t>и други функции:</a:t>
            </a:r>
            <a:endParaRPr lang="en-US" sz="1400" dirty="0"/>
          </a:p>
          <a:p>
            <a:pPr marL="801688" indent="-285750">
              <a:buFont typeface="Arial" panose="020B0604020202020204" pitchFamily="34" charset="0"/>
              <a:buChar char="."/>
            </a:pPr>
            <a:r>
              <a:rPr lang="ru-RU" sz="1400" dirty="0"/>
              <a:t>Повече сензори (т.е. входове) и изходи (за клапани и допълнително управление на помпата за резервно отопление и др</a:t>
            </a:r>
            <a:r>
              <a:rPr lang="ru-RU" sz="1400" dirty="0" smtClean="0"/>
              <a:t>.</a:t>
            </a:r>
            <a:endParaRPr lang="ru-RU" sz="1400" dirty="0"/>
          </a:p>
          <a:p>
            <a:pPr marL="801688" indent="-285750">
              <a:buFont typeface="Arial" panose="020B0604020202020204" pitchFamily="34" charset="0"/>
              <a:buChar char="."/>
            </a:pPr>
            <a:r>
              <a:rPr lang="ru-RU" sz="1400" dirty="0"/>
              <a:t>Анти-легионелна функция.</a:t>
            </a:r>
          </a:p>
          <a:p>
            <a:pPr marL="801688" indent="-285750">
              <a:buFont typeface="Arial" panose="020B0604020202020204" pitchFamily="34" charset="0"/>
              <a:buChar char="."/>
            </a:pPr>
            <a:r>
              <a:rPr lang="ru-RU" sz="1400" dirty="0"/>
              <a:t>Диагностика на неизправности и изход за докладване на неизправности.</a:t>
            </a:r>
          </a:p>
          <a:p>
            <a:pPr marL="801688" indent="-285750">
              <a:buFont typeface="Arial" panose="020B0604020202020204" pitchFamily="34" charset="0"/>
              <a:buChar char="."/>
            </a:pPr>
            <a:r>
              <a:rPr lang="ru-RU" sz="1400" dirty="0"/>
              <a:t>Сезонни системи: зареждане на басейн и др.</a:t>
            </a:r>
          </a:p>
          <a:p>
            <a:pPr marL="801688" indent="-285750">
              <a:buFont typeface="Arial" panose="020B0604020202020204" pitchFamily="34" charset="0"/>
              <a:buChar char="."/>
            </a:pPr>
            <a:r>
              <a:rPr lang="ru-RU" sz="1400" dirty="0"/>
              <a:t>Записване на данни (на SD карта и др</a:t>
            </a:r>
            <a:r>
              <a:rPr lang="ru-RU" sz="1400" dirty="0" smtClean="0"/>
              <a:t>.).</a:t>
            </a:r>
            <a:endParaRPr lang="en-US" sz="1400" dirty="0"/>
          </a:p>
        </p:txBody>
      </p:sp>
      <p:sp>
        <p:nvSpPr>
          <p:cNvPr id="5" name="Rectangle 4">
            <a:extLst>
              <a:ext uri="{FF2B5EF4-FFF2-40B4-BE49-F238E27FC236}">
                <a16:creationId xmlns:a16="http://schemas.microsoft.com/office/drawing/2014/main" xmlns="" id="{67CFE625-2647-4FF7-B483-F36C74951545}"/>
              </a:ext>
            </a:extLst>
          </p:cNvPr>
          <p:cNvSpPr/>
          <p:nvPr/>
        </p:nvSpPr>
        <p:spPr>
          <a:xfrm>
            <a:off x="432916" y="1423216"/>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a:t>
            </a:r>
            <a:endParaRPr lang="ru-RU" b="1" dirty="0">
              <a:solidFill>
                <a:prstClr val="black"/>
              </a:solidFill>
              <a:cs typeface="Arial" pitchFamily="34" charset="0"/>
            </a:endParaRPr>
          </a:p>
        </p:txBody>
      </p:sp>
      <p:pic>
        <p:nvPicPr>
          <p:cNvPr id="8" name="Picture 7">
            <a:extLst>
              <a:ext uri="{FF2B5EF4-FFF2-40B4-BE49-F238E27FC236}">
                <a16:creationId xmlns:a16="http://schemas.microsoft.com/office/drawing/2014/main" xmlns="" id="{4A738435-FF39-4262-814E-F654641E8789}"/>
              </a:ext>
            </a:extLst>
          </p:cNvPr>
          <p:cNvPicPr>
            <a:picLocks noChangeAspect="1"/>
          </p:cNvPicPr>
          <p:nvPr/>
        </p:nvPicPr>
        <p:blipFill>
          <a:blip r:embed="rId2"/>
          <a:stretch>
            <a:fillRect/>
          </a:stretch>
        </p:blipFill>
        <p:spPr>
          <a:xfrm>
            <a:off x="6804000" y="1784409"/>
            <a:ext cx="1871688" cy="4524316"/>
          </a:xfrm>
          <a:prstGeom prst="rect">
            <a:avLst/>
          </a:prstGeom>
          <a:ln>
            <a:solidFill>
              <a:schemeClr val="tx1"/>
            </a:solidFill>
          </a:ln>
        </p:spPr>
      </p:pic>
      <p:sp>
        <p:nvSpPr>
          <p:cNvPr id="6" name="Rectangle 5">
            <a:extLst>
              <a:ext uri="{FF2B5EF4-FFF2-40B4-BE49-F238E27FC236}">
                <a16:creationId xmlns:a16="http://schemas.microsoft.com/office/drawing/2014/main" xmlns="" id="{6123721A-46BE-41F8-A5AE-29E846B8EC04}"/>
              </a:ext>
            </a:extLst>
          </p:cNvPr>
          <p:cNvSpPr/>
          <p:nvPr/>
        </p:nvSpPr>
        <p:spPr>
          <a:xfrm>
            <a:off x="6611262" y="143860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1004207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129239-D666-4EE4-914A-E28963D27DA1}"/>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A3176EC1-41DB-4B1C-8878-61FBE5D66EB6}"/>
              </a:ext>
            </a:extLst>
          </p:cNvPr>
          <p:cNvSpPr/>
          <p:nvPr/>
        </p:nvSpPr>
        <p:spPr>
          <a:xfrm>
            <a:off x="432915" y="1557000"/>
            <a:ext cx="7042857" cy="646331"/>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a:t>
            </a:r>
            <a:r>
              <a:rPr lang="ru-RU" b="1" dirty="0" smtClean="0">
                <a:solidFill>
                  <a:prstClr val="black"/>
                </a:solidFill>
                <a:cs typeface="Arial" pitchFamily="34" charset="0"/>
              </a:rPr>
              <a:t>избор                       пример</a:t>
            </a:r>
          </a:p>
          <a:p>
            <a:endParaRPr lang="en-US" b="1" dirty="0"/>
          </a:p>
        </p:txBody>
      </p:sp>
      <p:sp>
        <p:nvSpPr>
          <p:cNvPr id="5" name="Rectangle 4">
            <a:extLst>
              <a:ext uri="{FF2B5EF4-FFF2-40B4-BE49-F238E27FC236}">
                <a16:creationId xmlns:a16="http://schemas.microsoft.com/office/drawing/2014/main" xmlns="" id="{E0DE0E7E-3539-4B74-BEC1-BCCFA0C779C0}"/>
              </a:ext>
            </a:extLst>
          </p:cNvPr>
          <p:cNvSpPr/>
          <p:nvPr/>
        </p:nvSpPr>
        <p:spPr>
          <a:xfrm>
            <a:off x="726284" y="1901649"/>
            <a:ext cx="3269716"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РЕЗЕРВНИ </a:t>
            </a:r>
            <a:r>
              <a:rPr lang="bg-BG" sz="1600" b="1" dirty="0" smtClean="0">
                <a:solidFill>
                  <a:prstClr val="black"/>
                </a:solidFill>
              </a:rPr>
              <a:t>ОТОПЛИТЕЛИ</a:t>
            </a:r>
            <a:r>
              <a:rPr lang="en-US" sz="1600" b="1" dirty="0" smtClean="0">
                <a:solidFill>
                  <a:prstClr val="black"/>
                </a:solidFill>
              </a:rPr>
              <a:t>.</a:t>
            </a:r>
            <a:endParaRPr lang="en-US" sz="1600" b="1" dirty="0">
              <a:solidFill>
                <a:prstClr val="black"/>
              </a:solidFill>
            </a:endParaRPr>
          </a:p>
        </p:txBody>
      </p:sp>
      <p:sp>
        <p:nvSpPr>
          <p:cNvPr id="6" name="Rectangle 5">
            <a:extLst>
              <a:ext uri="{FF2B5EF4-FFF2-40B4-BE49-F238E27FC236}">
                <a16:creationId xmlns:a16="http://schemas.microsoft.com/office/drawing/2014/main" xmlns="" id="{070D40EB-1D47-4DB3-B8BC-7CA9C5B7C011}"/>
              </a:ext>
            </a:extLst>
          </p:cNvPr>
          <p:cNvSpPr/>
          <p:nvPr/>
        </p:nvSpPr>
        <p:spPr>
          <a:xfrm>
            <a:off x="1044000" y="2249359"/>
            <a:ext cx="5112000" cy="4278094"/>
          </a:xfrm>
          <a:prstGeom prst="rect">
            <a:avLst/>
          </a:prstGeom>
        </p:spPr>
        <p:txBody>
          <a:bodyPr wrap="square">
            <a:spAutoFit/>
          </a:bodyPr>
          <a:lstStyle/>
          <a:p>
            <a:pPr marL="285750" indent="-285750">
              <a:buFont typeface="Calibri" panose="020F0502020204030204" pitchFamily="34" charset="0"/>
              <a:buChar char="‒"/>
            </a:pPr>
            <a:r>
              <a:rPr lang="ru-RU" sz="1600" dirty="0" smtClean="0">
                <a:solidFill>
                  <a:prstClr val="black"/>
                </a:solidFill>
              </a:rPr>
              <a:t>Най-използваните </a:t>
            </a:r>
            <a:r>
              <a:rPr lang="ru-RU" sz="1600" dirty="0">
                <a:solidFill>
                  <a:prstClr val="black"/>
                </a:solidFill>
              </a:rPr>
              <a:t>при </a:t>
            </a:r>
            <a:r>
              <a:rPr lang="en-US" sz="1600" dirty="0" smtClean="0">
                <a:solidFill>
                  <a:prstClr val="black"/>
                </a:solidFill>
              </a:rPr>
              <a:t>DSWH</a:t>
            </a:r>
            <a:r>
              <a:rPr lang="bg-BG" sz="1600" dirty="0" smtClean="0">
                <a:solidFill>
                  <a:prstClr val="black"/>
                </a:solidFill>
              </a:rPr>
              <a:t> са е</a:t>
            </a:r>
            <a:r>
              <a:rPr lang="ru-RU" sz="1600" dirty="0" smtClean="0">
                <a:solidFill>
                  <a:prstClr val="black"/>
                </a:solidFill>
              </a:rPr>
              <a:t>лектрическите </a:t>
            </a:r>
            <a:r>
              <a:rPr lang="ru-RU" sz="1600" dirty="0">
                <a:solidFill>
                  <a:prstClr val="black"/>
                </a:solidFill>
              </a:rPr>
              <a:t>водонагреватели и котлите с газови резервоари </a:t>
            </a:r>
            <a:r>
              <a:rPr lang="ru-RU" sz="1600" dirty="0" smtClean="0">
                <a:solidFill>
                  <a:prstClr val="black"/>
                </a:solidFill>
              </a:rPr>
              <a:t>.</a:t>
            </a:r>
            <a:endParaRPr lang="en-US" sz="1600" dirty="0">
              <a:solidFill>
                <a:prstClr val="black"/>
              </a:solidFill>
            </a:endParaRPr>
          </a:p>
          <a:p>
            <a:pPr marL="285750" indent="-285750">
              <a:buFont typeface="Calibri" panose="020F0502020204030204" pitchFamily="34" charset="0"/>
              <a:buChar char="‒"/>
            </a:pPr>
            <a:r>
              <a:rPr lang="ru-RU" sz="1600" dirty="0">
                <a:solidFill>
                  <a:prstClr val="black"/>
                </a:solidFill>
              </a:rPr>
              <a:t>Електрическите нагреватели с подходяща мощност </a:t>
            </a:r>
            <a:r>
              <a:rPr lang="ru-RU" sz="1600" dirty="0" smtClean="0">
                <a:solidFill>
                  <a:prstClr val="black"/>
                </a:solidFill>
              </a:rPr>
              <a:t> </a:t>
            </a:r>
            <a:r>
              <a:rPr lang="ru-RU" sz="1600" dirty="0">
                <a:solidFill>
                  <a:prstClr val="black"/>
                </a:solidFill>
              </a:rPr>
              <a:t>са включени </a:t>
            </a:r>
            <a:r>
              <a:rPr lang="ru-RU" sz="1600" dirty="0" smtClean="0">
                <a:solidFill>
                  <a:prstClr val="black"/>
                </a:solidFill>
              </a:rPr>
              <a:t>в резервоара </a:t>
            </a:r>
            <a:r>
              <a:rPr lang="ru-RU" sz="1600" dirty="0">
                <a:solidFill>
                  <a:prstClr val="black"/>
                </a:solidFill>
              </a:rPr>
              <a:t>за гореща вода. Има на разположение </a:t>
            </a:r>
            <a:r>
              <a:rPr lang="ru-RU" sz="1600" dirty="0" smtClean="0">
                <a:solidFill>
                  <a:prstClr val="black"/>
                </a:solidFill>
              </a:rPr>
              <a:t>и електрически </a:t>
            </a:r>
            <a:r>
              <a:rPr lang="ru-RU" sz="1600" dirty="0">
                <a:solidFill>
                  <a:prstClr val="black"/>
                </a:solidFill>
              </a:rPr>
              <a:t>бойлер без резервоар, за да се осигури мигновено гореща </a:t>
            </a:r>
            <a:r>
              <a:rPr lang="ru-RU" sz="1600" dirty="0" smtClean="0">
                <a:solidFill>
                  <a:prstClr val="black"/>
                </a:solidFill>
              </a:rPr>
              <a:t>вода.</a:t>
            </a:r>
            <a:endParaRPr lang="en-US" sz="1600" dirty="0">
              <a:solidFill>
                <a:prstClr val="black"/>
              </a:solidFill>
            </a:endParaRPr>
          </a:p>
          <a:p>
            <a:pPr marL="285750" indent="-285750">
              <a:buFont typeface="Calibri" panose="020F0502020204030204" pitchFamily="34" charset="0"/>
              <a:buChar char="‒"/>
            </a:pPr>
            <a:r>
              <a:rPr lang="ru-RU" sz="1600" dirty="0">
                <a:solidFill>
                  <a:prstClr val="black"/>
                </a:solidFill>
              </a:rPr>
              <a:t>Газовите котли обикновено </a:t>
            </a:r>
            <a:r>
              <a:rPr lang="ru-RU" sz="1600" dirty="0" smtClean="0">
                <a:solidFill>
                  <a:prstClr val="black"/>
                </a:solidFill>
              </a:rPr>
              <a:t>са с електронно </a:t>
            </a:r>
            <a:r>
              <a:rPr lang="ru-RU" sz="1600" dirty="0">
                <a:solidFill>
                  <a:prstClr val="black"/>
                </a:solidFill>
              </a:rPr>
              <a:t>запалване, запечатано гориво и рециркулиращи; те са проектирани и одобрени за отопление и рециркулация на питейна вода заедно с непряк резервоар за съхранение. Те трябва да имат подходящ дебит, мощност и </a:t>
            </a:r>
            <a:r>
              <a:rPr lang="ru-RU" sz="1600" dirty="0" smtClean="0">
                <a:solidFill>
                  <a:prstClr val="black"/>
                </a:solidFill>
              </a:rPr>
              <a:t>ефективност.</a:t>
            </a:r>
            <a:endParaRPr lang="en-US" sz="1600" dirty="0">
              <a:solidFill>
                <a:prstClr val="black"/>
              </a:solidFill>
            </a:endParaRPr>
          </a:p>
          <a:p>
            <a:pPr marL="285750" indent="-285750">
              <a:buFont typeface="Calibri" panose="020F0502020204030204" pitchFamily="34" charset="0"/>
              <a:buChar char="‒"/>
            </a:pPr>
            <a:r>
              <a:rPr lang="ru-RU" sz="1600" b="1" dirty="0">
                <a:solidFill>
                  <a:prstClr val="black"/>
                </a:solidFill>
              </a:rPr>
              <a:t>Температурните сензори </a:t>
            </a:r>
            <a:r>
              <a:rPr lang="ru-RU" sz="1600" b="1" dirty="0" smtClean="0">
                <a:solidFill>
                  <a:prstClr val="black"/>
                </a:solidFill>
              </a:rPr>
              <a:t> </a:t>
            </a:r>
            <a:r>
              <a:rPr lang="ru-RU" sz="1600" dirty="0" smtClean="0">
                <a:solidFill>
                  <a:prstClr val="black"/>
                </a:solidFill>
              </a:rPr>
              <a:t>и термостатичния контрол, </a:t>
            </a:r>
            <a:r>
              <a:rPr lang="ru-RU" sz="1600" dirty="0">
                <a:solidFill>
                  <a:prstClr val="black"/>
                </a:solidFill>
              </a:rPr>
              <a:t>монтирани в </a:t>
            </a:r>
            <a:r>
              <a:rPr lang="ru-RU" sz="1600" dirty="0" smtClean="0">
                <a:solidFill>
                  <a:prstClr val="black"/>
                </a:solidFill>
              </a:rPr>
              <a:t>резервоара, </a:t>
            </a:r>
            <a:r>
              <a:rPr lang="ru-RU" sz="1600" dirty="0">
                <a:solidFill>
                  <a:prstClr val="black"/>
                </a:solidFill>
              </a:rPr>
              <a:t>се използват за автоматично </a:t>
            </a:r>
            <a:r>
              <a:rPr lang="ru-RU" sz="1600" dirty="0" smtClean="0">
                <a:solidFill>
                  <a:prstClr val="black"/>
                </a:solidFill>
              </a:rPr>
              <a:t>управление.</a:t>
            </a:r>
            <a:r>
              <a:rPr lang="en-US" sz="1600" dirty="0" smtClean="0">
                <a:solidFill>
                  <a:prstClr val="black"/>
                </a:solidFill>
              </a:rPr>
              <a:t> </a:t>
            </a:r>
            <a:endParaRPr lang="en-US" sz="1600" dirty="0">
              <a:solidFill>
                <a:prstClr val="black"/>
              </a:solidFill>
            </a:endParaRPr>
          </a:p>
          <a:p>
            <a:pPr marL="285750" indent="-285750">
              <a:buFont typeface="Calibri" panose="020F0502020204030204" pitchFamily="34" charset="0"/>
              <a:buChar char="‒"/>
            </a:pPr>
            <a:r>
              <a:rPr lang="ru-RU" sz="1600" dirty="0">
                <a:solidFill>
                  <a:prstClr val="black"/>
                </a:solidFill>
              </a:rPr>
              <a:t>Газовите котли, използвани в слънчевата </a:t>
            </a:r>
            <a:r>
              <a:rPr lang="ru-RU" sz="1600" dirty="0" smtClean="0">
                <a:solidFill>
                  <a:prstClr val="black"/>
                </a:solidFill>
              </a:rPr>
              <a:t>система, </a:t>
            </a:r>
            <a:r>
              <a:rPr lang="ru-RU" sz="1600" dirty="0">
                <a:solidFill>
                  <a:prstClr val="black"/>
                </a:solidFill>
              </a:rPr>
              <a:t>са </a:t>
            </a:r>
            <a:r>
              <a:rPr lang="ru-RU" sz="1600" dirty="0" smtClean="0">
                <a:solidFill>
                  <a:prstClr val="black"/>
                </a:solidFill>
              </a:rPr>
              <a:t> специфични- те не </a:t>
            </a:r>
            <a:r>
              <a:rPr lang="ru-RU" sz="1600" dirty="0">
                <a:solidFill>
                  <a:prstClr val="black"/>
                </a:solidFill>
              </a:rPr>
              <a:t>реагират на водния </a:t>
            </a:r>
            <a:r>
              <a:rPr lang="ru-RU" sz="1600" dirty="0" smtClean="0">
                <a:solidFill>
                  <a:prstClr val="black"/>
                </a:solidFill>
              </a:rPr>
              <a:t>поток.</a:t>
            </a:r>
            <a:endParaRPr lang="en-US" sz="1600" dirty="0">
              <a:solidFill>
                <a:prstClr val="black"/>
              </a:solidFill>
            </a:endParaRPr>
          </a:p>
        </p:txBody>
      </p:sp>
      <p:pic>
        <p:nvPicPr>
          <p:cNvPr id="9" name="Picture 8">
            <a:extLst>
              <a:ext uri="{FF2B5EF4-FFF2-40B4-BE49-F238E27FC236}">
                <a16:creationId xmlns:a16="http://schemas.microsoft.com/office/drawing/2014/main" xmlns="" id="{720B3502-875C-4CC5-9287-2480000DD35E}"/>
              </a:ext>
            </a:extLst>
          </p:cNvPr>
          <p:cNvPicPr>
            <a:picLocks noChangeAspect="1"/>
          </p:cNvPicPr>
          <p:nvPr/>
        </p:nvPicPr>
        <p:blipFill>
          <a:blip r:embed="rId2"/>
          <a:stretch>
            <a:fillRect/>
          </a:stretch>
        </p:blipFill>
        <p:spPr>
          <a:xfrm>
            <a:off x="6203546" y="2070525"/>
            <a:ext cx="2544454" cy="4221000"/>
          </a:xfrm>
          <a:prstGeom prst="rect">
            <a:avLst/>
          </a:prstGeom>
          <a:ln>
            <a:solidFill>
              <a:schemeClr val="tx1"/>
            </a:solidFill>
          </a:ln>
        </p:spPr>
      </p:pic>
    </p:spTree>
    <p:extLst>
      <p:ext uri="{BB962C8B-B14F-4D97-AF65-F5344CB8AC3E}">
        <p14:creationId xmlns:p14="http://schemas.microsoft.com/office/powerpoint/2010/main" val="427432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s-ES" dirty="0"/>
          </a:p>
        </p:txBody>
      </p:sp>
      <p:sp>
        <p:nvSpPr>
          <p:cNvPr id="4" name="Rectangle 3">
            <a:extLst>
              <a:ext uri="{FF2B5EF4-FFF2-40B4-BE49-F238E27FC236}">
                <a16:creationId xmlns:a16="http://schemas.microsoft.com/office/drawing/2014/main" xmlns="" id="{67CFE625-2647-4FF7-B483-F36C74951545}"/>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избор </a:t>
            </a:r>
            <a:endParaRPr lang="en-US" b="1" dirty="0"/>
          </a:p>
        </p:txBody>
      </p:sp>
      <p:sp>
        <p:nvSpPr>
          <p:cNvPr id="5" name="Rectangle 4">
            <a:extLst>
              <a:ext uri="{FF2B5EF4-FFF2-40B4-BE49-F238E27FC236}">
                <a16:creationId xmlns:a16="http://schemas.microsoft.com/office/drawing/2014/main" xmlns="" id="{417BEA1C-C9EB-4F32-B461-5B1D763525F5}"/>
              </a:ext>
            </a:extLst>
          </p:cNvPr>
          <p:cNvSpPr/>
          <p:nvPr/>
        </p:nvSpPr>
        <p:spPr>
          <a:xfrm>
            <a:off x="726284" y="1901649"/>
            <a:ext cx="3938858"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ДРУГИ СИСТЕМНИ </a:t>
            </a:r>
            <a:r>
              <a:rPr lang="bg-BG" sz="1600" b="1" dirty="0" smtClean="0">
                <a:solidFill>
                  <a:prstClr val="black"/>
                </a:solidFill>
              </a:rPr>
              <a:t>КОМПОНЕНТИ</a:t>
            </a:r>
            <a:endParaRPr lang="en-US" sz="1600" b="1" dirty="0">
              <a:solidFill>
                <a:prstClr val="black"/>
              </a:solidFill>
            </a:endParaRPr>
          </a:p>
        </p:txBody>
      </p:sp>
      <p:sp>
        <p:nvSpPr>
          <p:cNvPr id="19" name="Rectangle 18"/>
          <p:cNvSpPr/>
          <p:nvPr/>
        </p:nvSpPr>
        <p:spPr>
          <a:xfrm>
            <a:off x="726284" y="2227903"/>
            <a:ext cx="7877716" cy="2800767"/>
          </a:xfrm>
          <a:prstGeom prst="rect">
            <a:avLst/>
          </a:prstGeom>
        </p:spPr>
        <p:txBody>
          <a:bodyPr wrap="square">
            <a:spAutoFit/>
          </a:bodyPr>
          <a:lstStyle/>
          <a:p>
            <a:pPr marL="285750" indent="-285750">
              <a:buFont typeface="Symbol" panose="05050102010706020507" pitchFamily="18" charset="2"/>
              <a:buChar char=""/>
            </a:pPr>
            <a:r>
              <a:rPr lang="ru-RU" sz="1600" b="1" dirty="0">
                <a:solidFill>
                  <a:prstClr val="black"/>
                </a:solidFill>
              </a:rPr>
              <a:t>Течност за пренос на </a:t>
            </a:r>
            <a:r>
              <a:rPr lang="ru-RU" sz="1600" b="1" dirty="0" smtClean="0">
                <a:solidFill>
                  <a:prstClr val="black"/>
                </a:solidFill>
              </a:rPr>
              <a:t>топлина</a:t>
            </a:r>
            <a:r>
              <a:rPr lang="en-US" sz="1600" b="1" dirty="0" smtClean="0">
                <a:solidFill>
                  <a:prstClr val="black"/>
                </a:solidFill>
              </a:rPr>
              <a:t>. </a:t>
            </a:r>
            <a:endParaRPr lang="en-US" sz="1600" b="1" dirty="0">
              <a:solidFill>
                <a:prstClr val="black"/>
              </a:solidFill>
            </a:endParaRPr>
          </a:p>
          <a:p>
            <a:pPr marL="552450" lvl="1" indent="-285750">
              <a:buFont typeface="Arial" panose="020B0604020202020204" pitchFamily="34" charset="0"/>
              <a:buChar char="."/>
            </a:pPr>
            <a:r>
              <a:rPr lang="ru-RU" sz="1600" dirty="0">
                <a:solidFill>
                  <a:prstClr val="black"/>
                </a:solidFill>
              </a:rPr>
              <a:t>Смеси от пропиленгликол и вода (Tyfocor® L - 45% гликол, 55% вода, G и други) осигуряват защита от замръзване и са прозрачни, нетоксични, биоразградими и </a:t>
            </a:r>
            <a:r>
              <a:rPr lang="ru-RU" sz="1600" dirty="0" smtClean="0">
                <a:solidFill>
                  <a:prstClr val="black"/>
                </a:solidFill>
              </a:rPr>
              <a:t> </a:t>
            </a:r>
            <a:r>
              <a:rPr lang="ru-RU" sz="1600" dirty="0">
                <a:solidFill>
                  <a:prstClr val="black"/>
                </a:solidFill>
              </a:rPr>
              <a:t>предпазват системата от </a:t>
            </a:r>
            <a:r>
              <a:rPr lang="ru-RU" sz="1600" dirty="0" smtClean="0">
                <a:solidFill>
                  <a:prstClr val="black"/>
                </a:solidFill>
              </a:rPr>
              <a:t>корозия.</a:t>
            </a:r>
            <a:r>
              <a:rPr lang="en-US" sz="1600" dirty="0" smtClean="0">
                <a:solidFill>
                  <a:prstClr val="black"/>
                </a:solidFill>
              </a:rPr>
              <a:t> </a:t>
            </a:r>
            <a:endParaRPr lang="en-US" sz="1600" dirty="0">
              <a:solidFill>
                <a:prstClr val="black"/>
              </a:solidFill>
            </a:endParaRPr>
          </a:p>
          <a:p>
            <a:pPr marL="552450" lvl="1" indent="-285750">
              <a:buFont typeface="Arial" panose="020B0604020202020204" pitchFamily="34" charset="0"/>
              <a:buChar char="."/>
            </a:pPr>
            <a:r>
              <a:rPr lang="ru-RU" sz="1600" dirty="0">
                <a:solidFill>
                  <a:prstClr val="black"/>
                </a:solidFill>
              </a:rPr>
              <a:t>Бързото стареене на смесите се причинява от многократно прегряване и прекомерно налягане, кислород и </a:t>
            </a:r>
            <a:r>
              <a:rPr lang="ru-RU" sz="1600" dirty="0" smtClean="0">
                <a:solidFill>
                  <a:prstClr val="black"/>
                </a:solidFill>
              </a:rPr>
              <a:t>примеси.</a:t>
            </a:r>
            <a:r>
              <a:rPr lang="en-US" sz="1600" dirty="0" smtClean="0">
                <a:solidFill>
                  <a:prstClr val="black"/>
                </a:solidFill>
              </a:rPr>
              <a:t> </a:t>
            </a:r>
            <a:endParaRPr lang="en-US" sz="1600" dirty="0">
              <a:solidFill>
                <a:prstClr val="black"/>
              </a:solidFill>
            </a:endParaRPr>
          </a:p>
          <a:p>
            <a:pPr marL="552450" lvl="1" indent="-285750">
              <a:buFont typeface="Arial" panose="020B0604020202020204" pitchFamily="34" charset="0"/>
              <a:buChar char="."/>
            </a:pPr>
            <a:r>
              <a:rPr lang="ru-RU" sz="1600" dirty="0">
                <a:solidFill>
                  <a:prstClr val="black"/>
                </a:solidFill>
              </a:rPr>
              <a:t>HTF течността се проверява чрез </a:t>
            </a:r>
            <a:r>
              <a:rPr lang="ru-RU" sz="1600" dirty="0" smtClean="0">
                <a:solidFill>
                  <a:prstClr val="black"/>
                </a:solidFill>
              </a:rPr>
              <a:t>измерване</a:t>
            </a:r>
          </a:p>
          <a:p>
            <a:pPr marL="266700" lvl="1"/>
            <a:r>
              <a:rPr lang="ru-RU" sz="1600" dirty="0" smtClean="0">
                <a:solidFill>
                  <a:prstClr val="black"/>
                </a:solidFill>
              </a:rPr>
              <a:t>на рН рефрактометър </a:t>
            </a:r>
            <a:r>
              <a:rPr lang="ru-RU" sz="1600" dirty="0">
                <a:solidFill>
                  <a:prstClr val="black"/>
                </a:solidFill>
              </a:rPr>
              <a:t>и рН индикаторни ленти </a:t>
            </a:r>
            <a:r>
              <a:rPr lang="ru-RU" sz="1600" dirty="0" smtClean="0">
                <a:solidFill>
                  <a:prstClr val="black"/>
                </a:solidFill>
              </a:rPr>
              <a:t>-</a:t>
            </a:r>
          </a:p>
          <a:p>
            <a:pPr marL="266700" lvl="1"/>
            <a:r>
              <a:rPr lang="ru-RU" sz="1600" dirty="0" smtClean="0">
                <a:solidFill>
                  <a:prstClr val="black"/>
                </a:solidFill>
              </a:rPr>
              <a:t>“</a:t>
            </a:r>
            <a:r>
              <a:rPr lang="ru-RU" sz="1600" dirty="0">
                <a:solidFill>
                  <a:prstClr val="black"/>
                </a:solidFill>
              </a:rPr>
              <a:t>комплекти за слънчева енергия</a:t>
            </a:r>
            <a:r>
              <a:rPr lang="ru-RU" sz="1600" dirty="0" smtClean="0">
                <a:solidFill>
                  <a:prstClr val="black"/>
                </a:solidFill>
              </a:rPr>
              <a:t>”.</a:t>
            </a:r>
            <a:endParaRPr lang="en-US" sz="1600" dirty="0">
              <a:solidFill>
                <a:prstClr val="black"/>
              </a:solidFill>
            </a:endParaRPr>
          </a:p>
          <a:p>
            <a:pPr marL="552450" lvl="1" indent="-285750">
              <a:buFont typeface="Arial" panose="020B0604020202020204" pitchFamily="34" charset="0"/>
              <a:buChar char="."/>
            </a:pPr>
            <a:r>
              <a:rPr lang="ru-RU" sz="1600" dirty="0" smtClean="0">
                <a:solidFill>
                  <a:prstClr val="black"/>
                </a:solidFill>
              </a:rPr>
              <a:t>Защитата </a:t>
            </a:r>
            <a:r>
              <a:rPr lang="ru-RU" sz="1600" dirty="0">
                <a:solidFill>
                  <a:prstClr val="black"/>
                </a:solidFill>
              </a:rPr>
              <a:t>и </a:t>
            </a:r>
            <a:r>
              <a:rPr lang="ru-RU" sz="1600" dirty="0" smtClean="0">
                <a:solidFill>
                  <a:prstClr val="black"/>
                </a:solidFill>
              </a:rPr>
              <a:t>работната температура </a:t>
            </a:r>
            <a:r>
              <a:rPr lang="ru-RU" sz="1600" dirty="0">
                <a:solidFill>
                  <a:prstClr val="black"/>
                </a:solidFill>
              </a:rPr>
              <a:t>на </a:t>
            </a:r>
            <a:r>
              <a:rPr lang="ru-RU" sz="1600" dirty="0" smtClean="0">
                <a:solidFill>
                  <a:prstClr val="black"/>
                </a:solidFill>
              </a:rPr>
              <a:t>тези </a:t>
            </a:r>
          </a:p>
          <a:p>
            <a:pPr marL="266700" lvl="1"/>
            <a:r>
              <a:rPr lang="ru-RU" sz="1600" dirty="0" smtClean="0">
                <a:solidFill>
                  <a:prstClr val="black"/>
                </a:solidFill>
              </a:rPr>
              <a:t>смеси варират </a:t>
            </a:r>
            <a:r>
              <a:rPr lang="ru-RU" sz="1600" dirty="0">
                <a:solidFill>
                  <a:prstClr val="black"/>
                </a:solidFill>
              </a:rPr>
              <a:t>от -30 ° C до +170 ° </a:t>
            </a:r>
            <a:r>
              <a:rPr lang="ru-RU" sz="1600" dirty="0" smtClean="0">
                <a:solidFill>
                  <a:prstClr val="black"/>
                </a:solidFill>
              </a:rPr>
              <a:t>C.</a:t>
            </a:r>
            <a:endParaRPr lang="en-US" sz="1600" dirty="0">
              <a:solidFill>
                <a:prstClr val="black"/>
              </a:solidFill>
            </a:endParaRPr>
          </a:p>
        </p:txBody>
      </p:sp>
      <p:grpSp>
        <p:nvGrpSpPr>
          <p:cNvPr id="6" name="Group 5">
            <a:extLst>
              <a:ext uri="{FF2B5EF4-FFF2-40B4-BE49-F238E27FC236}">
                <a16:creationId xmlns:a16="http://schemas.microsoft.com/office/drawing/2014/main" xmlns="" id="{04B40D6E-1009-4AEA-8063-A97951AA6E71}"/>
              </a:ext>
            </a:extLst>
          </p:cNvPr>
          <p:cNvGrpSpPr/>
          <p:nvPr/>
        </p:nvGrpSpPr>
        <p:grpSpPr>
          <a:xfrm>
            <a:off x="2754458" y="3645000"/>
            <a:ext cx="5915427" cy="2634899"/>
            <a:chOff x="2438266" y="3645000"/>
            <a:chExt cx="6231619" cy="2634899"/>
          </a:xfrm>
        </p:grpSpPr>
        <p:pic>
          <p:nvPicPr>
            <p:cNvPr id="21" name="Picture 20"/>
            <p:cNvPicPr>
              <a:picLocks noChangeAspect="1"/>
            </p:cNvPicPr>
            <p:nvPr/>
          </p:nvPicPr>
          <p:blipFill>
            <a:blip r:embed="rId2"/>
            <a:stretch>
              <a:fillRect/>
            </a:stretch>
          </p:blipFill>
          <p:spPr>
            <a:xfrm>
              <a:off x="5540500" y="3645000"/>
              <a:ext cx="3129385" cy="2634899"/>
            </a:xfrm>
            <a:prstGeom prst="rect">
              <a:avLst/>
            </a:prstGeom>
            <a:ln>
              <a:solidFill>
                <a:schemeClr val="tx1"/>
              </a:solidFill>
            </a:ln>
          </p:spPr>
        </p:pic>
        <p:pic>
          <p:nvPicPr>
            <p:cNvPr id="3" name="Picture 2">
              <a:extLst>
                <a:ext uri="{FF2B5EF4-FFF2-40B4-BE49-F238E27FC236}">
                  <a16:creationId xmlns:a16="http://schemas.microsoft.com/office/drawing/2014/main" xmlns="" id="{EC378ACE-2AA9-4DA0-8C58-B2A39E88E6FA}"/>
                </a:ext>
              </a:extLst>
            </p:cNvPr>
            <p:cNvPicPr>
              <a:picLocks noChangeAspect="1"/>
            </p:cNvPicPr>
            <p:nvPr/>
          </p:nvPicPr>
          <p:blipFill>
            <a:blip r:embed="rId3"/>
            <a:stretch>
              <a:fillRect/>
            </a:stretch>
          </p:blipFill>
          <p:spPr>
            <a:xfrm>
              <a:off x="2438266" y="5011655"/>
              <a:ext cx="3092709" cy="1266209"/>
            </a:xfrm>
            <a:prstGeom prst="rect">
              <a:avLst/>
            </a:prstGeom>
            <a:ln>
              <a:solidFill>
                <a:schemeClr val="tx1"/>
              </a:solidFill>
            </a:ln>
          </p:spPr>
        </p:pic>
      </p:grpSp>
      <p:sp>
        <p:nvSpPr>
          <p:cNvPr id="12" name="Rectangle 11">
            <a:extLst>
              <a:ext uri="{FF2B5EF4-FFF2-40B4-BE49-F238E27FC236}">
                <a16:creationId xmlns:a16="http://schemas.microsoft.com/office/drawing/2014/main" xmlns="" id="{9F6FABBD-F8AA-41FE-972E-5420116312D8}"/>
              </a:ext>
            </a:extLst>
          </p:cNvPr>
          <p:cNvSpPr/>
          <p:nvPr/>
        </p:nvSpPr>
        <p:spPr>
          <a:xfrm>
            <a:off x="1419725" y="587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979867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9547A1-4DE5-4341-AF2A-7FF1851E1418}"/>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D941D3BD-CE2C-4320-9D23-CB67C9D6BA4D}"/>
              </a:ext>
            </a:extLst>
          </p:cNvPr>
          <p:cNvSpPr/>
          <p:nvPr/>
        </p:nvSpPr>
        <p:spPr>
          <a:xfrm>
            <a:off x="432916" y="1557000"/>
            <a:ext cx="4643084" cy="646331"/>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избор </a:t>
            </a:r>
          </a:p>
          <a:p>
            <a:endParaRPr lang="en-US" b="1" dirty="0"/>
          </a:p>
        </p:txBody>
      </p:sp>
      <p:sp>
        <p:nvSpPr>
          <p:cNvPr id="5" name="Rectangle 4">
            <a:extLst>
              <a:ext uri="{FF2B5EF4-FFF2-40B4-BE49-F238E27FC236}">
                <a16:creationId xmlns:a16="http://schemas.microsoft.com/office/drawing/2014/main" xmlns="" id="{C3C31A7A-8B7E-40C0-B100-630869601DFA}"/>
              </a:ext>
            </a:extLst>
          </p:cNvPr>
          <p:cNvSpPr/>
          <p:nvPr/>
        </p:nvSpPr>
        <p:spPr>
          <a:xfrm>
            <a:off x="1476000" y="756247"/>
            <a:ext cx="4068000"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КОЛЕКТОРИ, СВЪРЗВАЩИ </a:t>
            </a:r>
            <a:r>
              <a:rPr lang="bg-BG" sz="1600" b="1" dirty="0" smtClean="0">
                <a:solidFill>
                  <a:prstClr val="black"/>
                </a:solidFill>
              </a:rPr>
              <a:t>СИСТЕМИ</a:t>
            </a:r>
            <a:endParaRPr lang="en-US" sz="1600" b="1" dirty="0">
              <a:solidFill>
                <a:prstClr val="black"/>
              </a:solidFill>
            </a:endParaRPr>
          </a:p>
        </p:txBody>
      </p:sp>
      <p:sp>
        <p:nvSpPr>
          <p:cNvPr id="6" name="Rectangle 5">
            <a:extLst>
              <a:ext uri="{FF2B5EF4-FFF2-40B4-BE49-F238E27FC236}">
                <a16:creationId xmlns:a16="http://schemas.microsoft.com/office/drawing/2014/main" xmlns="" id="{6C43A7C9-4B28-410B-855B-301A479C6882}"/>
              </a:ext>
            </a:extLst>
          </p:cNvPr>
          <p:cNvSpPr/>
          <p:nvPr/>
        </p:nvSpPr>
        <p:spPr>
          <a:xfrm>
            <a:off x="3204884" y="3501000"/>
            <a:ext cx="5399115" cy="3046988"/>
          </a:xfrm>
          <a:prstGeom prst="rect">
            <a:avLst/>
          </a:prstGeom>
        </p:spPr>
        <p:txBody>
          <a:bodyPr wrap="square">
            <a:spAutoFit/>
          </a:bodyPr>
          <a:lstStyle/>
          <a:p>
            <a:pPr marL="541338" lvl="1" indent="-285750">
              <a:buFont typeface="Arial" panose="020B0604020202020204" pitchFamily="34" charset="0"/>
              <a:buChar char="."/>
            </a:pPr>
            <a:r>
              <a:rPr lang="ru-RU" sz="1600" dirty="0">
                <a:latin typeface="+mj-lt"/>
              </a:rPr>
              <a:t>Възможни са </a:t>
            </a:r>
            <a:r>
              <a:rPr lang="ru-RU" sz="1600" dirty="0" smtClean="0">
                <a:latin typeface="+mj-lt"/>
              </a:rPr>
              <a:t>варианти </a:t>
            </a:r>
            <a:r>
              <a:rPr lang="ru-RU" sz="1600" dirty="0">
                <a:latin typeface="+mj-lt"/>
              </a:rPr>
              <a:t>за всяка опция с предимства и недостатъци. Например, вертикални / хоризонтални </a:t>
            </a:r>
            <a:r>
              <a:rPr lang="ru-RU" sz="1600" dirty="0" smtClean="0">
                <a:latin typeface="+mj-lt"/>
              </a:rPr>
              <a:t>вградени колектори са по-естетични, </a:t>
            </a:r>
            <a:r>
              <a:rPr lang="ru-RU" sz="1600" dirty="0">
                <a:latin typeface="+mj-lt"/>
              </a:rPr>
              <a:t>отколкото </a:t>
            </a:r>
            <a:r>
              <a:rPr lang="ru-RU" sz="1600" dirty="0" smtClean="0">
                <a:latin typeface="+mj-lt"/>
              </a:rPr>
              <a:t>върху покрив, но са по-достъпни.</a:t>
            </a:r>
            <a:endParaRPr lang="en-US" sz="1600" dirty="0">
              <a:latin typeface="+mj-lt"/>
            </a:endParaRPr>
          </a:p>
          <a:p>
            <a:pPr marL="541338" lvl="1" indent="-285750">
              <a:buFont typeface="Arial" panose="020B0604020202020204" pitchFamily="34" charset="0"/>
              <a:buChar char="."/>
            </a:pPr>
            <a:r>
              <a:rPr lang="ru-RU" sz="1600" dirty="0">
                <a:latin typeface="+mj-lt"/>
              </a:rPr>
              <a:t>Инсталаторът трябва да </a:t>
            </a:r>
            <a:r>
              <a:rPr lang="ru-RU" sz="1600" dirty="0" smtClean="0">
                <a:latin typeface="+mj-lt"/>
              </a:rPr>
              <a:t>избере </a:t>
            </a:r>
            <a:r>
              <a:rPr lang="ru-RU" sz="1600" dirty="0">
                <a:latin typeface="+mj-lt"/>
              </a:rPr>
              <a:t>или адаптира </a:t>
            </a:r>
            <a:r>
              <a:rPr lang="ru-RU" sz="1600" dirty="0" smtClean="0">
                <a:latin typeface="+mj-lt"/>
              </a:rPr>
              <a:t>монтажните </a:t>
            </a:r>
            <a:r>
              <a:rPr lang="ru-RU" sz="1600" dirty="0">
                <a:latin typeface="+mj-lt"/>
              </a:rPr>
              <a:t>системи </a:t>
            </a:r>
            <a:r>
              <a:rPr lang="ru-RU" sz="1600" dirty="0" smtClean="0">
                <a:latin typeface="+mj-lt"/>
              </a:rPr>
              <a:t>по </a:t>
            </a:r>
            <a:r>
              <a:rPr lang="ru-RU" sz="1600" dirty="0">
                <a:latin typeface="+mj-lt"/>
              </a:rPr>
              <a:t>време на етапа на планиране на </a:t>
            </a:r>
            <a:r>
              <a:rPr lang="ru-RU" sz="1600" dirty="0" smtClean="0">
                <a:latin typeface="+mj-lt"/>
              </a:rPr>
              <a:t>проекта за </a:t>
            </a:r>
            <a:r>
              <a:rPr lang="ru-RU" sz="1600" dirty="0">
                <a:latin typeface="+mj-lt"/>
              </a:rPr>
              <a:t>SWH. </a:t>
            </a:r>
            <a:r>
              <a:rPr lang="ru-RU" sz="1600" dirty="0" smtClean="0">
                <a:latin typeface="+mj-lt"/>
              </a:rPr>
              <a:t>Различните </a:t>
            </a:r>
            <a:r>
              <a:rPr lang="ru-RU" sz="1600" dirty="0">
                <a:latin typeface="+mj-lt"/>
              </a:rPr>
              <a:t>варианти за монтаж ще бъдат </a:t>
            </a:r>
            <a:r>
              <a:rPr lang="ru-RU" sz="1600" dirty="0" smtClean="0">
                <a:latin typeface="+mj-lt"/>
              </a:rPr>
              <a:t>обусловени </a:t>
            </a:r>
            <a:r>
              <a:rPr lang="ru-RU" sz="1600" dirty="0">
                <a:latin typeface="+mj-lt"/>
              </a:rPr>
              <a:t>от </a:t>
            </a:r>
            <a:r>
              <a:rPr lang="ru-RU" sz="1600" dirty="0" smtClean="0">
                <a:latin typeface="+mj-lt"/>
              </a:rPr>
              <a:t>строителните </a:t>
            </a:r>
            <a:r>
              <a:rPr lang="ru-RU" sz="1600" dirty="0">
                <a:latin typeface="+mj-lt"/>
              </a:rPr>
              <a:t>норми, </a:t>
            </a:r>
            <a:r>
              <a:rPr lang="ru-RU" sz="1600" dirty="0" smtClean="0">
                <a:latin typeface="+mj-lt"/>
              </a:rPr>
              <a:t>определящи </a:t>
            </a:r>
            <a:r>
              <a:rPr lang="ru-RU" sz="1600" dirty="0">
                <a:latin typeface="+mj-lt"/>
              </a:rPr>
              <a:t>максималните височини на сградите, височините на покрива, скоростите на вятъра или натоварванията от сняг. В крайна сметка някои опции могат да станат </a:t>
            </a:r>
            <a:r>
              <a:rPr lang="ru-RU" sz="1600" dirty="0" smtClean="0">
                <a:latin typeface="+mj-lt"/>
              </a:rPr>
              <a:t>недопустими.</a:t>
            </a:r>
            <a:endParaRPr lang="en-US" sz="1600" dirty="0">
              <a:latin typeface="+mj-lt"/>
            </a:endParaRPr>
          </a:p>
        </p:txBody>
      </p:sp>
      <p:pic>
        <p:nvPicPr>
          <p:cNvPr id="14" name="Picture 13">
            <a:extLst>
              <a:ext uri="{FF2B5EF4-FFF2-40B4-BE49-F238E27FC236}">
                <a16:creationId xmlns:a16="http://schemas.microsoft.com/office/drawing/2014/main" xmlns="" id="{36D73CCD-EC5F-4BFA-90B0-CB8BF46351B5}"/>
              </a:ext>
            </a:extLst>
          </p:cNvPr>
          <p:cNvPicPr>
            <a:picLocks noChangeAspect="1"/>
          </p:cNvPicPr>
          <p:nvPr/>
        </p:nvPicPr>
        <p:blipFill>
          <a:blip r:embed="rId2"/>
          <a:stretch>
            <a:fillRect/>
          </a:stretch>
        </p:blipFill>
        <p:spPr>
          <a:xfrm>
            <a:off x="726285" y="2221421"/>
            <a:ext cx="2736885" cy="4031873"/>
          </a:xfrm>
          <a:prstGeom prst="rect">
            <a:avLst/>
          </a:prstGeom>
        </p:spPr>
      </p:pic>
      <p:sp>
        <p:nvSpPr>
          <p:cNvPr id="15" name="Rectangle 14">
            <a:extLst>
              <a:ext uri="{FF2B5EF4-FFF2-40B4-BE49-F238E27FC236}">
                <a16:creationId xmlns:a16="http://schemas.microsoft.com/office/drawing/2014/main" xmlns="" id="{CEA2627D-7CF8-4DDD-A071-DE2693483ECF}"/>
              </a:ext>
            </a:extLst>
          </p:cNvPr>
          <p:cNvSpPr/>
          <p:nvPr/>
        </p:nvSpPr>
        <p:spPr>
          <a:xfrm>
            <a:off x="2124000" y="2205000"/>
            <a:ext cx="6840000" cy="1323439"/>
          </a:xfrm>
          <a:prstGeom prst="rect">
            <a:avLst/>
          </a:prstGeom>
        </p:spPr>
        <p:txBody>
          <a:bodyPr wrap="square">
            <a:spAutoFit/>
          </a:bodyPr>
          <a:lstStyle/>
          <a:p>
            <a:pPr marL="285750" indent="-285750">
              <a:buFont typeface="Calibri" panose="020F0502020204030204" pitchFamily="34" charset="0"/>
              <a:buChar char="‒"/>
            </a:pPr>
            <a:r>
              <a:rPr lang="ru-RU" sz="1600" b="1" dirty="0" smtClean="0"/>
              <a:t>Системи </a:t>
            </a:r>
            <a:r>
              <a:rPr lang="ru-RU" sz="1600" b="1" dirty="0"/>
              <a:t>за фиксиране на колектори. </a:t>
            </a:r>
            <a:r>
              <a:rPr lang="ru-RU" sz="1600" dirty="0"/>
              <a:t>Слънчевите колектори в къщи са инсталирани на базата на три основни варианта </a:t>
            </a:r>
            <a:r>
              <a:rPr lang="ru-RU" sz="1600" dirty="0" smtClean="0"/>
              <a:t>:</a:t>
            </a:r>
            <a:endParaRPr lang="en-US" sz="1600" dirty="0"/>
          </a:p>
          <a:p>
            <a:pPr marL="895350" lvl="2" indent="-285750">
              <a:buFont typeface="Arial" panose="020B0604020202020204" pitchFamily="34" charset="0"/>
              <a:buChar char="."/>
            </a:pPr>
            <a:r>
              <a:rPr lang="ru-RU" sz="1600" b="1" dirty="0"/>
              <a:t>Монтаж на покрива. </a:t>
            </a:r>
            <a:r>
              <a:rPr lang="ru-RU" sz="1600" dirty="0"/>
              <a:t>Включително </a:t>
            </a:r>
            <a:r>
              <a:rPr lang="ru-RU" sz="1600" dirty="0" smtClean="0"/>
              <a:t>върху покрив</a:t>
            </a:r>
            <a:r>
              <a:rPr lang="ru-RU" sz="1600" dirty="0"/>
              <a:t>, </a:t>
            </a:r>
            <a:r>
              <a:rPr lang="ru-RU" sz="1600" dirty="0" smtClean="0"/>
              <a:t>част от покрив</a:t>
            </a:r>
            <a:r>
              <a:rPr lang="en-US" sz="1600" dirty="0" smtClean="0"/>
              <a:t>.</a:t>
            </a:r>
            <a:endParaRPr lang="en-US" sz="1600" dirty="0"/>
          </a:p>
          <a:p>
            <a:pPr marL="895350" lvl="2" indent="-285750">
              <a:buFont typeface="Arial" panose="020B0604020202020204" pitchFamily="34" charset="0"/>
              <a:buChar char="."/>
            </a:pPr>
            <a:r>
              <a:rPr lang="ru-RU" sz="1600" b="1" dirty="0"/>
              <a:t>Монтаж на плосък покрив</a:t>
            </a:r>
            <a:r>
              <a:rPr lang="ru-RU" sz="1600" dirty="0"/>
              <a:t>. Включително земната </a:t>
            </a:r>
            <a:r>
              <a:rPr lang="ru-RU" sz="1600" dirty="0" smtClean="0"/>
              <a:t>инсталация</a:t>
            </a:r>
            <a:r>
              <a:rPr lang="en-US" sz="1600" dirty="0" smtClean="0"/>
              <a:t>.</a:t>
            </a:r>
            <a:endParaRPr lang="en-US" sz="1600" dirty="0"/>
          </a:p>
          <a:p>
            <a:pPr marL="895350" lvl="2" indent="-285750">
              <a:buFont typeface="Arial" panose="020B0604020202020204" pitchFamily="34" charset="0"/>
              <a:buChar char="."/>
            </a:pPr>
            <a:r>
              <a:rPr lang="bg-BG" sz="1600" b="1" dirty="0"/>
              <a:t>Монтаж на </a:t>
            </a:r>
            <a:r>
              <a:rPr lang="bg-BG" sz="1600" b="1" dirty="0" smtClean="0"/>
              <a:t>стена</a:t>
            </a:r>
            <a:r>
              <a:rPr lang="en-US" sz="1600" b="1" dirty="0" smtClean="0"/>
              <a:t>.</a:t>
            </a:r>
            <a:endParaRPr lang="en-US" sz="1600" b="1" dirty="0"/>
          </a:p>
        </p:txBody>
      </p:sp>
      <p:sp>
        <p:nvSpPr>
          <p:cNvPr id="11" name="Rectangle 10">
            <a:extLst>
              <a:ext uri="{FF2B5EF4-FFF2-40B4-BE49-F238E27FC236}">
                <a16:creationId xmlns:a16="http://schemas.microsoft.com/office/drawing/2014/main" xmlns="" id="{1F86795D-2859-42E9-BECC-5384F7C01588}"/>
              </a:ext>
            </a:extLst>
          </p:cNvPr>
          <p:cNvSpPr/>
          <p:nvPr/>
        </p:nvSpPr>
        <p:spPr>
          <a:xfrm>
            <a:off x="726284" y="1901649"/>
            <a:ext cx="4421716"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ДРУГИ СИСТЕМНИ </a:t>
            </a:r>
            <a:r>
              <a:rPr lang="bg-BG" sz="1600" b="1" dirty="0" smtClean="0">
                <a:solidFill>
                  <a:prstClr val="black"/>
                </a:solidFill>
              </a:rPr>
              <a:t>КОМПОНЕНТИ</a:t>
            </a:r>
            <a:endParaRPr lang="en-US" sz="1600" b="1" dirty="0">
              <a:solidFill>
                <a:prstClr val="black"/>
              </a:solidFill>
            </a:endParaRPr>
          </a:p>
        </p:txBody>
      </p:sp>
    </p:spTree>
    <p:extLst>
      <p:ext uri="{BB962C8B-B14F-4D97-AF65-F5344CB8AC3E}">
        <p14:creationId xmlns:p14="http://schemas.microsoft.com/office/powerpoint/2010/main" val="258064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D2E6210-F288-4A09-AC23-8E31F41EDC37}"/>
              </a:ext>
            </a:extLst>
          </p:cNvPr>
          <p:cNvSpPr>
            <a:spLocks noGrp="1"/>
          </p:cNvSpPr>
          <p:nvPr>
            <p:ph type="title"/>
          </p:nvPr>
        </p:nvSpPr>
        <p:spPr/>
        <p:txBody>
          <a:bodyPr>
            <a:normAutofit/>
          </a:bodyPr>
          <a:lstStyle/>
          <a:p>
            <a:r>
              <a:rPr lang="en-US" b="1" dirty="0"/>
              <a:t>1. DSHW. </a:t>
            </a:r>
            <a:r>
              <a:rPr lang="bg-BG" b="1" dirty="0"/>
              <a:t>Обща техническа </a:t>
            </a:r>
            <a:r>
              <a:rPr lang="bg-BG" b="1" dirty="0" smtClean="0"/>
              <a:t>спецификация</a:t>
            </a:r>
            <a:endParaRPr lang="es-ES" dirty="0"/>
          </a:p>
        </p:txBody>
      </p:sp>
      <p:sp>
        <p:nvSpPr>
          <p:cNvPr id="7" name="Rectangle 6">
            <a:extLst>
              <a:ext uri="{FF2B5EF4-FFF2-40B4-BE49-F238E27FC236}">
                <a16:creationId xmlns:a16="http://schemas.microsoft.com/office/drawing/2014/main" xmlns="" id="{506C19FD-33A5-4C5B-894A-A7B904E82A55}"/>
              </a:ext>
            </a:extLst>
          </p:cNvPr>
          <p:cNvSpPr/>
          <p:nvPr/>
        </p:nvSpPr>
        <p:spPr>
          <a:xfrm>
            <a:off x="432916" y="1372334"/>
            <a:ext cx="8171084" cy="369332"/>
          </a:xfrm>
          <a:prstGeom prst="rect">
            <a:avLst/>
          </a:prstGeom>
        </p:spPr>
        <p:txBody>
          <a:bodyPr wrap="square">
            <a:spAutoFit/>
          </a:bodyPr>
          <a:lstStyle/>
          <a:p>
            <a:pPr marL="285750" indent="-285750">
              <a:buFont typeface="Wingdings" panose="05000000000000000000" pitchFamily="2" charset="2"/>
              <a:buChar char="Ø"/>
            </a:pPr>
            <a:r>
              <a:rPr lang="bg-BG" b="1" dirty="0" smtClean="0">
                <a:solidFill>
                  <a:prstClr val="black"/>
                </a:solidFill>
                <a:cs typeface="Arial" pitchFamily="34" charset="0"/>
              </a:rPr>
              <a:t>Принципи.</a:t>
            </a:r>
            <a:endParaRPr lang="en-US" b="1" dirty="0"/>
          </a:p>
        </p:txBody>
      </p:sp>
      <p:sp>
        <p:nvSpPr>
          <p:cNvPr id="13" name="TextBox 12">
            <a:extLst>
              <a:ext uri="{FF2B5EF4-FFF2-40B4-BE49-F238E27FC236}">
                <a16:creationId xmlns:a16="http://schemas.microsoft.com/office/drawing/2014/main" xmlns="" id="{7A4ABA6D-9E6E-4B0F-B9F2-4F0B51E94653}"/>
              </a:ext>
            </a:extLst>
          </p:cNvPr>
          <p:cNvSpPr txBox="1"/>
          <p:nvPr/>
        </p:nvSpPr>
        <p:spPr>
          <a:xfrm>
            <a:off x="756000" y="1660757"/>
            <a:ext cx="7955084" cy="4524315"/>
          </a:xfrm>
          <a:prstGeom prst="rect">
            <a:avLst/>
          </a:prstGeom>
          <a:noFill/>
        </p:spPr>
        <p:txBody>
          <a:bodyPr wrap="square" rtlCol="0">
            <a:spAutoFit/>
          </a:bodyPr>
          <a:lstStyle/>
          <a:p>
            <a:pPr marL="285750" indent="-285750">
              <a:buFont typeface="Wingdings" panose="05000000000000000000" pitchFamily="2" charset="2"/>
              <a:buChar char="§"/>
            </a:pPr>
            <a:r>
              <a:rPr lang="ru-RU" sz="1600" b="1" dirty="0"/>
              <a:t>Слънчеви топлинни системи</a:t>
            </a:r>
            <a:r>
              <a:rPr lang="ru-RU" sz="1600" dirty="0"/>
              <a:t>. Те са станали част от съвременните отоплителни технологии и намаляват потреблението на изкопаеми горива. Това предпазва околната среда и намалява разходите за енергия. Включително голямо разнообразие </a:t>
            </a:r>
            <a:r>
              <a:rPr lang="ru-RU" sz="1600" dirty="0" smtClean="0"/>
              <a:t>от </a:t>
            </a:r>
            <a:r>
              <a:rPr lang="ru-RU" sz="1600" dirty="0"/>
              <a:t>системи </a:t>
            </a:r>
            <a:r>
              <a:rPr lang="ru-RU" sz="1600" dirty="0" smtClean="0"/>
              <a:t>за</a:t>
            </a:r>
            <a:r>
              <a:rPr lang="en-US" sz="1600" dirty="0"/>
              <a:t>:</a:t>
            </a:r>
            <a:r>
              <a:rPr lang="ru-RU" sz="1600" dirty="0" smtClean="0"/>
              <a:t> </a:t>
            </a:r>
            <a:r>
              <a:rPr lang="ru-RU" sz="1600" dirty="0"/>
              <a:t>отопление на вода, пространство, поддръжка и </a:t>
            </a:r>
            <a:r>
              <a:rPr lang="ru-RU" sz="1600" dirty="0" smtClean="0"/>
              <a:t>охлаждане.</a:t>
            </a:r>
            <a:endParaRPr lang="en-US" sz="1600" dirty="0" smtClean="0"/>
          </a:p>
          <a:p>
            <a:pPr marL="285750" indent="-285750">
              <a:buFont typeface="Wingdings" panose="05000000000000000000" pitchFamily="2" charset="2"/>
              <a:buChar char="§"/>
            </a:pPr>
            <a:r>
              <a:rPr lang="bg-BG" sz="1600" b="1" dirty="0"/>
              <a:t>Свободна </a:t>
            </a:r>
            <a:r>
              <a:rPr lang="bg-BG" sz="1600" b="1" dirty="0" smtClean="0"/>
              <a:t>енергия</a:t>
            </a:r>
            <a:r>
              <a:rPr lang="en-US" sz="1600" b="1" dirty="0" smtClean="0"/>
              <a:t>. </a:t>
            </a:r>
            <a:r>
              <a:rPr lang="ru-RU" sz="1600" dirty="0"/>
              <a:t>Всички те използват </a:t>
            </a:r>
            <a:r>
              <a:rPr lang="ru-RU" sz="1600" dirty="0" smtClean="0"/>
              <a:t>енергията</a:t>
            </a:r>
            <a:endParaRPr lang="en-US" sz="1600" dirty="0" smtClean="0"/>
          </a:p>
          <a:p>
            <a:r>
              <a:rPr lang="ru-RU" sz="1600" dirty="0" smtClean="0"/>
              <a:t>       на</a:t>
            </a:r>
            <a:r>
              <a:rPr lang="en-US" sz="1600" dirty="0" smtClean="0"/>
              <a:t> </a:t>
            </a:r>
            <a:r>
              <a:rPr lang="ru-RU" sz="1600" dirty="0" smtClean="0"/>
              <a:t>слънцето </a:t>
            </a:r>
            <a:r>
              <a:rPr lang="bg-BG" sz="1600" dirty="0" smtClean="0"/>
              <a:t>за о</a:t>
            </a:r>
            <a:r>
              <a:rPr lang="ru-RU" sz="1600" dirty="0" smtClean="0"/>
              <a:t>топление/ охлаждане- </a:t>
            </a:r>
            <a:endParaRPr lang="ru-RU" sz="1600" dirty="0"/>
          </a:p>
          <a:p>
            <a:r>
              <a:rPr lang="ru-RU" sz="1600" dirty="0" smtClean="0"/>
              <a:t>       някакъв </a:t>
            </a:r>
            <a:r>
              <a:rPr lang="ru-RU" sz="1600" dirty="0"/>
              <a:t>тип слънчев колектор или </a:t>
            </a:r>
            <a:r>
              <a:rPr lang="ru-RU" sz="1600" dirty="0" smtClean="0"/>
              <a:t>абсорбер.</a:t>
            </a:r>
            <a:r>
              <a:rPr lang="en-US" sz="1600" dirty="0" smtClean="0"/>
              <a:t> </a:t>
            </a:r>
            <a:endParaRPr lang="en-US" sz="1600" dirty="0"/>
          </a:p>
          <a:p>
            <a:pPr marL="269875" lvl="1"/>
            <a:r>
              <a:rPr lang="ru-RU" sz="1600" b="1" dirty="0"/>
              <a:t>Слънчеви бойлери в домове </a:t>
            </a:r>
            <a:r>
              <a:rPr lang="ru-RU" sz="1600" b="1" dirty="0" smtClean="0"/>
              <a:t>и</a:t>
            </a:r>
            <a:endParaRPr lang="ru-RU" sz="1600" b="1" dirty="0"/>
          </a:p>
          <a:p>
            <a:pPr marL="269875" lvl="1"/>
            <a:r>
              <a:rPr lang="ru-RU" sz="1600" b="1" dirty="0"/>
              <a:t>сградите са най-основното </a:t>
            </a:r>
            <a:r>
              <a:rPr lang="ru-RU" sz="1600" b="1" dirty="0" smtClean="0"/>
              <a:t>приложение</a:t>
            </a:r>
            <a:r>
              <a:rPr lang="en-US" sz="1600" b="1" dirty="0" smtClean="0">
                <a:solidFill>
                  <a:srgbClr val="000000"/>
                </a:solidFill>
              </a:rPr>
              <a:t>.</a:t>
            </a:r>
            <a:endParaRPr lang="bg-BG" sz="1600" b="1" dirty="0">
              <a:solidFill>
                <a:srgbClr val="000000"/>
              </a:solidFill>
            </a:endParaRPr>
          </a:p>
          <a:p>
            <a:pPr marL="269875" lvl="1"/>
            <a:r>
              <a:rPr lang="ru-RU" sz="1600" dirty="0" smtClean="0"/>
              <a:t>Често </a:t>
            </a:r>
            <a:r>
              <a:rPr lang="ru-RU" sz="1600" dirty="0"/>
              <a:t>хората не са наясно с </a:t>
            </a:r>
            <a:r>
              <a:rPr lang="ru-RU" sz="1600" dirty="0" smtClean="0"/>
              <a:t>това, че решават</a:t>
            </a:r>
            <a:endParaRPr lang="ru-RU" sz="1600" dirty="0"/>
          </a:p>
          <a:p>
            <a:pPr marL="269875" lvl="1"/>
            <a:r>
              <a:rPr lang="ru-RU" sz="1600" dirty="0"/>
              <a:t>голяма част от </a:t>
            </a:r>
            <a:r>
              <a:rPr lang="ru-RU" sz="1600" dirty="0" smtClean="0"/>
              <a:t>отоплението- тези </a:t>
            </a:r>
            <a:r>
              <a:rPr lang="ru-RU" sz="1600" dirty="0"/>
              <a:t>системи </a:t>
            </a:r>
            <a:endParaRPr lang="ru-RU" sz="1600" dirty="0" smtClean="0"/>
          </a:p>
          <a:p>
            <a:pPr marL="269875" lvl="1"/>
            <a:r>
              <a:rPr lang="ru-RU" sz="1600" dirty="0" smtClean="0"/>
              <a:t>могат </a:t>
            </a:r>
            <a:r>
              <a:rPr lang="ru-RU" sz="1600" dirty="0"/>
              <a:t>да предоставят и безплатно</a:t>
            </a:r>
          </a:p>
          <a:p>
            <a:pPr marL="269875" lvl="1"/>
            <a:r>
              <a:rPr lang="ru-RU" sz="1600" dirty="0" smtClean="0"/>
              <a:t>бъдат печеливши инвестиции.</a:t>
            </a:r>
            <a:endParaRPr lang="en-US" sz="1600" dirty="0"/>
          </a:p>
          <a:p>
            <a:pPr marL="98425" indent="-285750">
              <a:buFont typeface="Wingdings" panose="05000000000000000000" pitchFamily="2" charset="2"/>
              <a:buChar char="§"/>
            </a:pPr>
            <a:r>
              <a:rPr lang="ru-RU" sz="1600" b="1" dirty="0" smtClean="0"/>
              <a:t>Цели </a:t>
            </a:r>
            <a:r>
              <a:rPr lang="ru-RU" sz="1600" b="1" dirty="0"/>
              <a:t>на системата SDHW: </a:t>
            </a:r>
            <a:r>
              <a:rPr lang="ru-RU" sz="1600" dirty="0"/>
              <a:t>комфорт, простота,</a:t>
            </a:r>
          </a:p>
          <a:p>
            <a:r>
              <a:rPr lang="ru-RU" sz="1600" dirty="0" smtClean="0"/>
              <a:t>      икономия </a:t>
            </a:r>
            <a:r>
              <a:rPr lang="ru-RU" sz="1600" dirty="0"/>
              <a:t>на енергия и ефективност на </a:t>
            </a:r>
            <a:r>
              <a:rPr lang="ru-RU" sz="1600" dirty="0" smtClean="0"/>
              <a:t>разходите.</a:t>
            </a:r>
            <a:endParaRPr lang="en-US" sz="1600" dirty="0"/>
          </a:p>
          <a:p>
            <a:pPr marL="98425" indent="-285750">
              <a:buFont typeface="Wingdings" panose="05000000000000000000" pitchFamily="2" charset="2"/>
              <a:buChar char="§"/>
            </a:pPr>
            <a:r>
              <a:rPr lang="ru-RU" sz="1600" b="1" dirty="0"/>
              <a:t>Основната техническа база на SDHW системата:</a:t>
            </a:r>
          </a:p>
          <a:p>
            <a:r>
              <a:rPr lang="ru-RU" sz="1600" dirty="0" smtClean="0"/>
              <a:t>       задоволява </a:t>
            </a:r>
            <a:r>
              <a:rPr lang="ru-RU" sz="1600" dirty="0"/>
              <a:t>нуждите на къщата от гореща </a:t>
            </a:r>
            <a:r>
              <a:rPr lang="ru-RU" sz="1600" dirty="0" smtClean="0"/>
              <a:t>вода за </a:t>
            </a:r>
          </a:p>
          <a:p>
            <a:r>
              <a:rPr lang="ru-RU" sz="1600" dirty="0" smtClean="0"/>
              <a:t>     годината в зависимост от местоположение </a:t>
            </a:r>
            <a:r>
              <a:rPr lang="ru-RU" sz="1600" dirty="0"/>
              <a:t>и </a:t>
            </a:r>
            <a:r>
              <a:rPr lang="ru-RU" sz="1600" dirty="0" smtClean="0"/>
              <a:t>място.</a:t>
            </a:r>
            <a:endParaRPr lang="en-US" sz="1600" dirty="0"/>
          </a:p>
        </p:txBody>
      </p:sp>
      <p:pic>
        <p:nvPicPr>
          <p:cNvPr id="8" name="Picture 7" descr="A picture containing text, map&#10;&#10;Description generated with very high confidence">
            <a:extLst>
              <a:ext uri="{FF2B5EF4-FFF2-40B4-BE49-F238E27FC236}">
                <a16:creationId xmlns:a16="http://schemas.microsoft.com/office/drawing/2014/main" xmlns="" id="{6E9F21FF-589B-4F0E-AD9F-E683CA6CF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000" y="2781000"/>
            <a:ext cx="3168000" cy="3384000"/>
          </a:xfrm>
          <a:prstGeom prst="rect">
            <a:avLst/>
          </a:prstGeom>
        </p:spPr>
      </p:pic>
    </p:spTree>
    <p:extLst>
      <p:ext uri="{BB962C8B-B14F-4D97-AF65-F5344CB8AC3E}">
        <p14:creationId xmlns:p14="http://schemas.microsoft.com/office/powerpoint/2010/main" val="424140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856397A-D0B2-4E5A-B43C-313BDC72D0CD}"/>
              </a:ext>
            </a:extLst>
          </p:cNvPr>
          <p:cNvPicPr>
            <a:picLocks noChangeAspect="1"/>
          </p:cNvPicPr>
          <p:nvPr/>
        </p:nvPicPr>
        <p:blipFill>
          <a:blip r:embed="rId2"/>
          <a:stretch>
            <a:fillRect/>
          </a:stretch>
        </p:blipFill>
        <p:spPr>
          <a:xfrm>
            <a:off x="5369369" y="1506702"/>
            <a:ext cx="3434899" cy="3989007"/>
          </a:xfrm>
          <a:prstGeom prst="rect">
            <a:avLst/>
          </a:prstGeom>
        </p:spPr>
      </p:pic>
      <p:sp>
        <p:nvSpPr>
          <p:cNvPr id="2" name="Title 1">
            <a:extLst>
              <a:ext uri="{FF2B5EF4-FFF2-40B4-BE49-F238E27FC236}">
                <a16:creationId xmlns:a16="http://schemas.microsoft.com/office/drawing/2014/main" xmlns="" id="{59E8DF70-B0FB-4C32-A53D-2612A3A3011B}"/>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002EDE25-C634-4BDA-8158-ED0A7ADCF94D}"/>
              </a:ext>
            </a:extLst>
          </p:cNvPr>
          <p:cNvSpPr/>
          <p:nvPr/>
        </p:nvSpPr>
        <p:spPr>
          <a:xfrm>
            <a:off x="432916" y="1322036"/>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избор </a:t>
            </a:r>
          </a:p>
        </p:txBody>
      </p:sp>
      <p:sp>
        <p:nvSpPr>
          <p:cNvPr id="5" name="Rectangle 4">
            <a:extLst>
              <a:ext uri="{FF2B5EF4-FFF2-40B4-BE49-F238E27FC236}">
                <a16:creationId xmlns:a16="http://schemas.microsoft.com/office/drawing/2014/main" xmlns="" id="{97735E75-8B18-4074-AD69-0F8BC080A22D}"/>
              </a:ext>
            </a:extLst>
          </p:cNvPr>
          <p:cNvSpPr/>
          <p:nvPr/>
        </p:nvSpPr>
        <p:spPr>
          <a:xfrm>
            <a:off x="726284" y="1578446"/>
            <a:ext cx="4421715"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ДРУГИ СИСТЕМНИ </a:t>
            </a:r>
            <a:r>
              <a:rPr lang="bg-BG" sz="1600" b="1" dirty="0" smtClean="0">
                <a:solidFill>
                  <a:prstClr val="black"/>
                </a:solidFill>
              </a:rPr>
              <a:t>КОМПОНЕНТИ</a:t>
            </a:r>
            <a:endParaRPr lang="bg-BG" sz="1600" b="1" dirty="0">
              <a:solidFill>
                <a:prstClr val="black"/>
              </a:solidFill>
            </a:endParaRPr>
          </a:p>
        </p:txBody>
      </p:sp>
      <p:sp>
        <p:nvSpPr>
          <p:cNvPr id="6" name="Rectangle 5">
            <a:extLst>
              <a:ext uri="{FF2B5EF4-FFF2-40B4-BE49-F238E27FC236}">
                <a16:creationId xmlns:a16="http://schemas.microsoft.com/office/drawing/2014/main" xmlns="" id="{12543CB4-1F0C-45BF-81A1-2425A833423B}"/>
              </a:ext>
            </a:extLst>
          </p:cNvPr>
          <p:cNvSpPr/>
          <p:nvPr/>
        </p:nvSpPr>
        <p:spPr>
          <a:xfrm>
            <a:off x="873877" y="1886215"/>
            <a:ext cx="4752000" cy="3539430"/>
          </a:xfrm>
          <a:prstGeom prst="rect">
            <a:avLst/>
          </a:prstGeom>
        </p:spPr>
        <p:txBody>
          <a:bodyPr wrap="square">
            <a:spAutoFit/>
          </a:bodyPr>
          <a:lstStyle/>
          <a:p>
            <a:pPr marL="285750" indent="-285750">
              <a:buFont typeface="Calibri" panose="020F0502020204030204" pitchFamily="34" charset="0"/>
              <a:buChar char="‒"/>
            </a:pPr>
            <a:r>
              <a:rPr lang="ru-RU" sz="1600" b="1" dirty="0"/>
              <a:t>Системи за фиксиране на колектори. Инсталации на </a:t>
            </a:r>
            <a:r>
              <a:rPr lang="ru-RU" sz="1600" b="1" dirty="0" smtClean="0"/>
              <a:t>покрива</a:t>
            </a:r>
            <a:r>
              <a:rPr lang="en-US" sz="1600" b="1" dirty="0" smtClean="0"/>
              <a:t>.</a:t>
            </a:r>
            <a:endParaRPr lang="en-US" sz="1600" b="1" dirty="0"/>
          </a:p>
          <a:p>
            <a:pPr marL="541338" lvl="1" indent="-285750">
              <a:buFont typeface="Arial" panose="020B0604020202020204" pitchFamily="34" charset="0"/>
              <a:buChar char="."/>
            </a:pPr>
            <a:r>
              <a:rPr lang="ru-RU" sz="1600" dirty="0"/>
              <a:t>Колекторите (FPC или ETC) са закрепени директно към покрива на една и съща височина </a:t>
            </a:r>
            <a:r>
              <a:rPr lang="ru-RU" sz="1600" dirty="0" smtClean="0"/>
              <a:t>, </a:t>
            </a:r>
            <a:r>
              <a:rPr lang="ru-RU" sz="1600" dirty="0"/>
              <a:t>въпреки че може да се изисква друг различен </a:t>
            </a:r>
            <a:r>
              <a:rPr lang="ru-RU" sz="1600" dirty="0" smtClean="0"/>
              <a:t>наклон.</a:t>
            </a:r>
            <a:endParaRPr lang="en-US" sz="1600" dirty="0"/>
          </a:p>
          <a:p>
            <a:pPr marL="541338" lvl="1" indent="-285750">
              <a:buFont typeface="Arial" panose="020B0604020202020204" pitchFamily="34" charset="0"/>
              <a:buChar char="."/>
            </a:pPr>
            <a:r>
              <a:rPr lang="ru-RU" sz="1600" dirty="0"/>
              <a:t>Колекторите са монтирани в профилни шини и редове. Покривът и </a:t>
            </a:r>
            <a:r>
              <a:rPr lang="ru-RU" sz="1600" dirty="0" smtClean="0"/>
              <a:t>носещата конструкцията </a:t>
            </a:r>
            <a:r>
              <a:rPr lang="ru-RU" sz="1600" dirty="0"/>
              <a:t>трябва да имат адекватна товароносимост </a:t>
            </a:r>
            <a:r>
              <a:rPr lang="ru-RU" sz="1600" dirty="0" smtClean="0"/>
              <a:t>.</a:t>
            </a:r>
            <a:endParaRPr lang="en-US" sz="1600" dirty="0"/>
          </a:p>
          <a:p>
            <a:pPr marL="541338" lvl="1" indent="-285750">
              <a:buFont typeface="Arial" panose="020B0604020202020204" pitchFamily="34" charset="0"/>
              <a:buChar char="."/>
            </a:pPr>
            <a:r>
              <a:rPr lang="ru-RU" sz="1600" dirty="0"/>
              <a:t>Инсталационните комплекти на покривите за дадени видове колектори </a:t>
            </a:r>
            <a:r>
              <a:rPr lang="ru-RU" sz="1600" dirty="0" smtClean="0"/>
              <a:t>се </a:t>
            </a:r>
            <a:r>
              <a:rPr lang="ru-RU" sz="1600" dirty="0"/>
              <a:t>различават по начина, по който носещата рамка ще бъде закачена към различни покривни </a:t>
            </a:r>
            <a:r>
              <a:rPr lang="ru-RU" sz="1600" dirty="0" smtClean="0"/>
              <a:t>покрития: </a:t>
            </a:r>
            <a:r>
              <a:rPr lang="ru-RU" sz="1600" dirty="0"/>
              <a:t>керемиди, плочки, </a:t>
            </a:r>
            <a:r>
              <a:rPr lang="ru-RU" sz="1600" dirty="0" smtClean="0"/>
              <a:t>листова </a:t>
            </a:r>
            <a:r>
              <a:rPr lang="ru-RU" sz="1600" dirty="0"/>
              <a:t>стомана и </a:t>
            </a:r>
            <a:r>
              <a:rPr lang="ru-RU" sz="1600" dirty="0" smtClean="0"/>
              <a:t>др.</a:t>
            </a:r>
            <a:endParaRPr lang="en-US" sz="1600" dirty="0"/>
          </a:p>
        </p:txBody>
      </p:sp>
      <p:sp>
        <p:nvSpPr>
          <p:cNvPr id="8" name="Rectangle 7">
            <a:extLst>
              <a:ext uri="{FF2B5EF4-FFF2-40B4-BE49-F238E27FC236}">
                <a16:creationId xmlns:a16="http://schemas.microsoft.com/office/drawing/2014/main" xmlns="" id="{468EA81E-F2EC-4595-A448-F601E0AC7CB9}"/>
              </a:ext>
            </a:extLst>
          </p:cNvPr>
          <p:cNvSpPr/>
          <p:nvPr/>
        </p:nvSpPr>
        <p:spPr>
          <a:xfrm>
            <a:off x="873877" y="5425645"/>
            <a:ext cx="7786800" cy="830997"/>
          </a:xfrm>
          <a:prstGeom prst="rect">
            <a:avLst/>
          </a:prstGeom>
        </p:spPr>
        <p:txBody>
          <a:bodyPr wrap="square">
            <a:spAutoFit/>
          </a:bodyPr>
          <a:lstStyle/>
          <a:p>
            <a:pPr marL="541338" lvl="1" indent="-285750">
              <a:buFont typeface="Arial" panose="020B0604020202020204" pitchFamily="34" charset="0"/>
              <a:buChar char="."/>
            </a:pPr>
            <a:r>
              <a:rPr lang="ru-RU" sz="1600" b="1" dirty="0"/>
              <a:t>Хидравлични връзки. </a:t>
            </a:r>
            <a:r>
              <a:rPr lang="ru-RU" sz="1600" dirty="0"/>
              <a:t>Комплектите също препоръчват как да </a:t>
            </a:r>
            <a:r>
              <a:rPr lang="ru-RU" sz="1600" dirty="0" smtClean="0"/>
              <a:t>се прониква в </a:t>
            </a:r>
            <a:r>
              <a:rPr lang="ru-RU" sz="1600" dirty="0"/>
              <a:t>различни типове покривни покрития, тръби, уплътнения и свързване на </a:t>
            </a:r>
            <a:r>
              <a:rPr lang="ru-RU" sz="1600" dirty="0" smtClean="0"/>
              <a:t>колекторите.</a:t>
            </a:r>
            <a:r>
              <a:rPr lang="en-US" sz="1600" dirty="0" smtClean="0"/>
              <a:t> </a:t>
            </a:r>
            <a:endParaRPr lang="en-US" sz="1600" dirty="0"/>
          </a:p>
        </p:txBody>
      </p:sp>
      <p:sp>
        <p:nvSpPr>
          <p:cNvPr id="9" name="Rectangle 8">
            <a:extLst>
              <a:ext uri="{FF2B5EF4-FFF2-40B4-BE49-F238E27FC236}">
                <a16:creationId xmlns:a16="http://schemas.microsoft.com/office/drawing/2014/main" xmlns="" id="{65CE52E6-4B6C-4E29-81DD-B4602C1E6AFA}"/>
              </a:ext>
            </a:extLst>
          </p:cNvPr>
          <p:cNvSpPr/>
          <p:nvPr/>
        </p:nvSpPr>
        <p:spPr>
          <a:xfrm>
            <a:off x="7236000" y="1578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Tree>
    <p:extLst>
      <p:ext uri="{BB962C8B-B14F-4D97-AF65-F5344CB8AC3E}">
        <p14:creationId xmlns:p14="http://schemas.microsoft.com/office/powerpoint/2010/main" val="240947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187DD3-F707-48DB-A5D3-844A16DEDB25}"/>
              </a:ext>
            </a:extLst>
          </p:cNvPr>
          <p:cNvSpPr>
            <a:spLocks noGrp="1"/>
          </p:cNvSpPr>
          <p:nvPr>
            <p:ph type="title"/>
          </p:nvPr>
        </p:nvSpPr>
        <p:spPr/>
        <p:txBody>
          <a:bodyPr/>
          <a:lstStyle/>
          <a:p>
            <a:r>
              <a:rPr lang="en-US" b="1" dirty="0"/>
              <a:t>2. </a:t>
            </a:r>
            <a:r>
              <a:rPr lang="bg-BG" b="1" dirty="0"/>
              <a:t>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4BFFC480-F670-4B30-A314-CDC7EAB9AA93}"/>
              </a:ext>
            </a:extLst>
          </p:cNvPr>
          <p:cNvSpPr/>
          <p:nvPr/>
        </p:nvSpPr>
        <p:spPr>
          <a:xfrm>
            <a:off x="432916" y="1372334"/>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избор </a:t>
            </a:r>
          </a:p>
        </p:txBody>
      </p:sp>
      <p:sp>
        <p:nvSpPr>
          <p:cNvPr id="6" name="Rectangle 5">
            <a:extLst>
              <a:ext uri="{FF2B5EF4-FFF2-40B4-BE49-F238E27FC236}">
                <a16:creationId xmlns:a16="http://schemas.microsoft.com/office/drawing/2014/main" xmlns="" id="{2C78A018-D780-4F15-8EE8-E224DB50A184}"/>
              </a:ext>
            </a:extLst>
          </p:cNvPr>
          <p:cNvSpPr/>
          <p:nvPr/>
        </p:nvSpPr>
        <p:spPr>
          <a:xfrm>
            <a:off x="612000" y="2009436"/>
            <a:ext cx="5256000" cy="4524315"/>
          </a:xfrm>
          <a:prstGeom prst="rect">
            <a:avLst/>
          </a:prstGeom>
        </p:spPr>
        <p:txBody>
          <a:bodyPr wrap="square">
            <a:spAutoFit/>
          </a:bodyPr>
          <a:lstStyle/>
          <a:p>
            <a:pPr marL="285750" indent="-285750">
              <a:buFont typeface="Calibri" panose="020F0502020204030204" pitchFamily="34" charset="0"/>
              <a:buChar char="‒"/>
            </a:pPr>
            <a:r>
              <a:rPr lang="ru-RU" sz="1600" b="1" dirty="0"/>
              <a:t>Системи за фиксиране на колектори. Плосък покрив / </a:t>
            </a:r>
            <a:r>
              <a:rPr lang="ru-RU" sz="1600" b="1" dirty="0" smtClean="0"/>
              <a:t>земя</a:t>
            </a:r>
            <a:r>
              <a:rPr lang="en-US" sz="1600" b="1" dirty="0" smtClean="0"/>
              <a:t>.</a:t>
            </a:r>
            <a:endParaRPr lang="en-US" sz="1600" b="1" dirty="0"/>
          </a:p>
          <a:p>
            <a:pPr marL="541338" lvl="1" indent="-285750">
              <a:buFont typeface="Arial" panose="020B0604020202020204" pitchFamily="34" charset="0"/>
              <a:buChar char="."/>
            </a:pPr>
            <a:r>
              <a:rPr lang="ru-RU" sz="1600" dirty="0" smtClean="0"/>
              <a:t>Предназначени са за </a:t>
            </a:r>
            <a:r>
              <a:rPr lang="ru-RU" sz="1600" dirty="0"/>
              <a:t>покривни </a:t>
            </a:r>
            <a:r>
              <a:rPr lang="ru-RU" sz="1600" dirty="0" smtClean="0"/>
              <a:t>повърхности, </a:t>
            </a:r>
            <a:r>
              <a:rPr lang="ru-RU" sz="1600" dirty="0"/>
              <a:t>където колекторите трябва да бъдат поставени под </a:t>
            </a:r>
            <a:r>
              <a:rPr lang="ru-RU" sz="1600" dirty="0" smtClean="0"/>
              <a:t>ъгъл, различен от ъгъла на покрива, </a:t>
            </a:r>
            <a:r>
              <a:rPr lang="ru-RU" sz="1600" dirty="0"/>
              <a:t>или на </a:t>
            </a:r>
            <a:r>
              <a:rPr lang="ru-RU" sz="1600" dirty="0" smtClean="0"/>
              <a:t>земята.</a:t>
            </a:r>
            <a:endParaRPr lang="en-US" sz="1600" dirty="0"/>
          </a:p>
          <a:p>
            <a:pPr marL="541338" lvl="1" indent="-285750">
              <a:buFont typeface="Arial" panose="020B0604020202020204" pitchFamily="34" charset="0"/>
              <a:buChar char="."/>
            </a:pPr>
            <a:r>
              <a:rPr lang="ru-RU" sz="1600" dirty="0"/>
              <a:t>Плоските покривни опори могат да бъдат монтирани </a:t>
            </a:r>
            <a:r>
              <a:rPr lang="ru-RU" sz="1600" dirty="0" smtClean="0"/>
              <a:t>на място, </a:t>
            </a:r>
            <a:r>
              <a:rPr lang="ru-RU" sz="1600" dirty="0"/>
              <a:t>състоящи се </a:t>
            </a:r>
            <a:r>
              <a:rPr lang="ru-RU" sz="1600" dirty="0" smtClean="0"/>
              <a:t>от </a:t>
            </a:r>
            <a:r>
              <a:rPr lang="ru-RU" sz="1600" dirty="0"/>
              <a:t>предварително </a:t>
            </a:r>
            <a:r>
              <a:rPr lang="ru-RU" sz="1600" dirty="0" smtClean="0"/>
              <a:t>пробити елементи. Конструкциите </a:t>
            </a:r>
            <a:r>
              <a:rPr lang="ru-RU" sz="1600" dirty="0"/>
              <a:t>на място трябва да бъдат проектирани </a:t>
            </a:r>
            <a:r>
              <a:rPr lang="ru-RU" sz="1600" dirty="0" smtClean="0"/>
              <a:t>по </a:t>
            </a:r>
            <a:r>
              <a:rPr lang="ru-RU" sz="1600" dirty="0"/>
              <a:t>такъв начин, че </a:t>
            </a:r>
            <a:r>
              <a:rPr lang="ru-RU" sz="1600" dirty="0" smtClean="0"/>
              <a:t>да издържат на силата </a:t>
            </a:r>
            <a:r>
              <a:rPr lang="ru-RU" sz="1600" dirty="0"/>
              <a:t>на </a:t>
            </a:r>
            <a:r>
              <a:rPr lang="ru-RU" sz="1600" dirty="0" smtClean="0"/>
              <a:t>вятъра/снега действащи </a:t>
            </a:r>
            <a:r>
              <a:rPr lang="ru-RU" sz="1600" dirty="0"/>
              <a:t>върху </a:t>
            </a:r>
            <a:r>
              <a:rPr lang="ru-RU" sz="1600" dirty="0" smtClean="0"/>
              <a:t>колекторите</a:t>
            </a:r>
            <a:r>
              <a:rPr lang="en-US" sz="1600" dirty="0" smtClean="0"/>
              <a:t> </a:t>
            </a:r>
            <a:endParaRPr lang="en-US" sz="1600" dirty="0"/>
          </a:p>
          <a:p>
            <a:pPr marL="541338" lvl="1" indent="-285750">
              <a:buFont typeface="Arial" panose="020B0604020202020204" pitchFamily="34" charset="0"/>
              <a:buChar char="."/>
            </a:pPr>
            <a:r>
              <a:rPr lang="ru-RU" sz="1600" dirty="0"/>
              <a:t>Рамката е прикрепена към земята или плоска повърхност с помощта на </a:t>
            </a:r>
            <a:r>
              <a:rPr lang="ru-RU" sz="1600" dirty="0" smtClean="0"/>
              <a:t>бетонов постамент, или др.</a:t>
            </a:r>
            <a:endParaRPr lang="en-US" sz="1600" dirty="0"/>
          </a:p>
          <a:p>
            <a:pPr marL="285750" lvl="1" indent="-285750">
              <a:buFont typeface="Calibri" panose="020F0502020204030204" pitchFamily="34" charset="0"/>
              <a:buChar char="‒"/>
            </a:pPr>
            <a:r>
              <a:rPr lang="bg-BG" sz="1600" b="1" dirty="0"/>
              <a:t>Стенна </a:t>
            </a:r>
            <a:r>
              <a:rPr lang="bg-BG" sz="1600" b="1" dirty="0" smtClean="0"/>
              <a:t>инсталация</a:t>
            </a:r>
            <a:r>
              <a:rPr lang="en-US" sz="1600" b="1" dirty="0" smtClean="0"/>
              <a:t>.</a:t>
            </a:r>
            <a:endParaRPr lang="en-US" sz="1600" b="1" dirty="0"/>
          </a:p>
          <a:p>
            <a:pPr marL="541338" lvl="1" indent="-285750">
              <a:buFont typeface="Arial" panose="020B0604020202020204" pitchFamily="34" charset="0"/>
              <a:buChar char="."/>
            </a:pPr>
            <a:r>
              <a:rPr lang="ru-RU" sz="1600" dirty="0"/>
              <a:t>Много по-рядко </a:t>
            </a:r>
            <a:r>
              <a:rPr lang="ru-RU" sz="1600" dirty="0" smtClean="0"/>
              <a:t>се използват,отколкото тези </a:t>
            </a:r>
            <a:r>
              <a:rPr lang="ru-RU" sz="1600" dirty="0"/>
              <a:t>при плоския </a:t>
            </a:r>
            <a:r>
              <a:rPr lang="ru-RU" sz="1600" dirty="0" smtClean="0"/>
              <a:t>покрив.</a:t>
            </a:r>
            <a:endParaRPr lang="en-US" sz="1600" b="1" dirty="0"/>
          </a:p>
          <a:p>
            <a:pPr marL="255588" lvl="1"/>
            <a:endParaRPr lang="en-US" sz="1600" dirty="0"/>
          </a:p>
        </p:txBody>
      </p:sp>
      <p:pic>
        <p:nvPicPr>
          <p:cNvPr id="7" name="Picture 6">
            <a:extLst>
              <a:ext uri="{FF2B5EF4-FFF2-40B4-BE49-F238E27FC236}">
                <a16:creationId xmlns:a16="http://schemas.microsoft.com/office/drawing/2014/main" xmlns="" id="{4618A8D1-4C1B-4A3E-A971-4E66243B09DF}"/>
              </a:ext>
            </a:extLst>
          </p:cNvPr>
          <p:cNvPicPr>
            <a:picLocks noChangeAspect="1"/>
          </p:cNvPicPr>
          <p:nvPr/>
        </p:nvPicPr>
        <p:blipFill>
          <a:blip r:embed="rId2"/>
          <a:stretch>
            <a:fillRect/>
          </a:stretch>
        </p:blipFill>
        <p:spPr>
          <a:xfrm>
            <a:off x="5868000" y="1659803"/>
            <a:ext cx="2819763" cy="4656882"/>
          </a:xfrm>
          <a:prstGeom prst="rect">
            <a:avLst/>
          </a:prstGeom>
        </p:spPr>
      </p:pic>
      <p:sp>
        <p:nvSpPr>
          <p:cNvPr id="8" name="Rectangle 7">
            <a:extLst>
              <a:ext uri="{FF2B5EF4-FFF2-40B4-BE49-F238E27FC236}">
                <a16:creationId xmlns:a16="http://schemas.microsoft.com/office/drawing/2014/main" xmlns="" id="{8BD41DE1-96A4-49D9-8189-2DD7ADB19526}"/>
              </a:ext>
            </a:extLst>
          </p:cNvPr>
          <p:cNvSpPr/>
          <p:nvPr/>
        </p:nvSpPr>
        <p:spPr>
          <a:xfrm>
            <a:off x="4572000" y="167088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bg-BG" sz="1600" b="1" dirty="0" smtClean="0">
                <a:solidFill>
                  <a:prstClr val="black"/>
                </a:solidFill>
              </a:rPr>
              <a:t>ПРИМЕР</a:t>
            </a:r>
            <a:endParaRPr lang="en-US" sz="1600" b="1" dirty="0">
              <a:solidFill>
                <a:prstClr val="black"/>
              </a:solidFill>
            </a:endParaRPr>
          </a:p>
        </p:txBody>
      </p:sp>
      <p:sp>
        <p:nvSpPr>
          <p:cNvPr id="9" name="Rectangle 8">
            <a:extLst>
              <a:ext uri="{FF2B5EF4-FFF2-40B4-BE49-F238E27FC236}">
                <a16:creationId xmlns:a16="http://schemas.microsoft.com/office/drawing/2014/main" xmlns="" id="{9DC21A3C-196D-41E6-9FD2-DE6323A8AF01}"/>
              </a:ext>
            </a:extLst>
          </p:cNvPr>
          <p:cNvSpPr/>
          <p:nvPr/>
        </p:nvSpPr>
        <p:spPr>
          <a:xfrm>
            <a:off x="726285" y="1670882"/>
            <a:ext cx="3701715"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ДРУГИ СИСТЕМНИ </a:t>
            </a:r>
            <a:r>
              <a:rPr lang="bg-BG" sz="1600" b="1" dirty="0" smtClean="0">
                <a:solidFill>
                  <a:prstClr val="black"/>
                </a:solidFill>
              </a:rPr>
              <a:t>КОМПОНЕНТИ</a:t>
            </a:r>
            <a:endParaRPr lang="bg-BG" sz="1600" b="1" dirty="0">
              <a:solidFill>
                <a:prstClr val="black"/>
              </a:solidFill>
            </a:endParaRPr>
          </a:p>
        </p:txBody>
      </p:sp>
    </p:spTree>
    <p:extLst>
      <p:ext uri="{BB962C8B-B14F-4D97-AF65-F5344CB8AC3E}">
        <p14:creationId xmlns:p14="http://schemas.microsoft.com/office/powerpoint/2010/main" val="2005818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87F5C-A38F-417D-9BEB-E8B1D3018FD4}"/>
              </a:ext>
            </a:extLst>
          </p:cNvPr>
          <p:cNvSpPr>
            <a:spLocks noGrp="1"/>
          </p:cNvSpPr>
          <p:nvPr>
            <p:ph type="title"/>
          </p:nvPr>
        </p:nvSpPr>
        <p:spPr/>
        <p:txBody>
          <a:bodyPr/>
          <a:lstStyle/>
          <a:p>
            <a:r>
              <a:rPr lang="en-US" b="1" dirty="0"/>
              <a:t>2</a:t>
            </a:r>
            <a:r>
              <a:rPr lang="en-US" b="1" dirty="0" smtClean="0"/>
              <a:t>.</a:t>
            </a:r>
            <a:r>
              <a:rPr lang="bg-BG" b="1" dirty="0"/>
              <a:t> Избор на подходяща </a:t>
            </a:r>
            <a:r>
              <a:rPr lang="bg-BG" b="1" dirty="0" smtClean="0"/>
              <a:t>технология</a:t>
            </a:r>
            <a:endParaRPr lang="en-US" dirty="0"/>
          </a:p>
        </p:txBody>
      </p:sp>
      <p:sp>
        <p:nvSpPr>
          <p:cNvPr id="4" name="Rectangle 3">
            <a:extLst>
              <a:ext uri="{FF2B5EF4-FFF2-40B4-BE49-F238E27FC236}">
                <a16:creationId xmlns:a16="http://schemas.microsoft.com/office/drawing/2014/main" xmlns="" id="{203203A2-6134-48E7-9C8D-6DF93DC21F27}"/>
              </a:ext>
            </a:extLst>
          </p:cNvPr>
          <p:cNvSpPr/>
          <p:nvPr/>
        </p:nvSpPr>
        <p:spPr>
          <a:xfrm>
            <a:off x="432916" y="1346719"/>
            <a:ext cx="464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Характеристики на компонентите и избор </a:t>
            </a:r>
          </a:p>
        </p:txBody>
      </p:sp>
      <p:sp>
        <p:nvSpPr>
          <p:cNvPr id="5" name="Rectangle 4">
            <a:extLst>
              <a:ext uri="{FF2B5EF4-FFF2-40B4-BE49-F238E27FC236}">
                <a16:creationId xmlns:a16="http://schemas.microsoft.com/office/drawing/2014/main" xmlns="" id="{3CBF8951-9674-4B71-B95A-46C21F1E2D28}"/>
              </a:ext>
            </a:extLst>
          </p:cNvPr>
          <p:cNvSpPr/>
          <p:nvPr/>
        </p:nvSpPr>
        <p:spPr>
          <a:xfrm>
            <a:off x="678845" y="1606774"/>
            <a:ext cx="6653716"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ДРУГИ СИСТЕМНИ </a:t>
            </a:r>
            <a:r>
              <a:rPr lang="bg-BG" sz="1600" b="1" dirty="0" smtClean="0">
                <a:solidFill>
                  <a:prstClr val="black"/>
                </a:solidFill>
              </a:rPr>
              <a:t>КОМПОНЕНТИ                                          ПРИМЕР</a:t>
            </a:r>
            <a:endParaRPr lang="bg-BG" sz="1600" b="1" dirty="0">
              <a:solidFill>
                <a:prstClr val="black"/>
              </a:solidFill>
            </a:endParaRPr>
          </a:p>
        </p:txBody>
      </p:sp>
      <p:sp>
        <p:nvSpPr>
          <p:cNvPr id="6" name="Rectangle 5">
            <a:extLst>
              <a:ext uri="{FF2B5EF4-FFF2-40B4-BE49-F238E27FC236}">
                <a16:creationId xmlns:a16="http://schemas.microsoft.com/office/drawing/2014/main" xmlns="" id="{C5349A0C-72FA-4690-A2FD-62C027B83316}"/>
              </a:ext>
            </a:extLst>
          </p:cNvPr>
          <p:cNvSpPr/>
          <p:nvPr/>
        </p:nvSpPr>
        <p:spPr>
          <a:xfrm>
            <a:off x="432917" y="1873494"/>
            <a:ext cx="6371084" cy="4770537"/>
          </a:xfrm>
          <a:prstGeom prst="rect">
            <a:avLst/>
          </a:prstGeom>
        </p:spPr>
        <p:txBody>
          <a:bodyPr wrap="square">
            <a:spAutoFit/>
          </a:bodyPr>
          <a:lstStyle/>
          <a:p>
            <a:pPr marL="285750" indent="-285750">
              <a:buFont typeface="Symbol" panose="05050102010706020507" pitchFamily="18" charset="2"/>
              <a:buChar char=""/>
            </a:pPr>
            <a:r>
              <a:rPr lang="bg-BG" sz="1600" b="1" dirty="0">
                <a:solidFill>
                  <a:prstClr val="black"/>
                </a:solidFill>
              </a:rPr>
              <a:t>Аксесоари и резервни </a:t>
            </a:r>
            <a:r>
              <a:rPr lang="bg-BG" sz="1600" b="1" dirty="0" smtClean="0">
                <a:solidFill>
                  <a:prstClr val="black"/>
                </a:solidFill>
              </a:rPr>
              <a:t>части</a:t>
            </a:r>
            <a:r>
              <a:rPr lang="en-US" sz="1600" b="1" dirty="0" smtClean="0">
                <a:solidFill>
                  <a:prstClr val="black"/>
                </a:solidFill>
              </a:rPr>
              <a:t>.</a:t>
            </a:r>
            <a:endParaRPr lang="en-US" sz="1600" b="1" dirty="0">
              <a:solidFill>
                <a:prstClr val="black"/>
              </a:solidFill>
            </a:endParaRPr>
          </a:p>
          <a:p>
            <a:pPr marL="541338" lvl="1" indent="-285750">
              <a:buFont typeface="Arial" panose="020B0604020202020204" pitchFamily="34" charset="0"/>
              <a:buChar char="."/>
            </a:pPr>
            <a:r>
              <a:rPr lang="ru-RU" sz="1600" dirty="0">
                <a:solidFill>
                  <a:prstClr val="black"/>
                </a:solidFill>
              </a:rPr>
              <a:t>Налице са голям брой допълнителни</a:t>
            </a:r>
          </a:p>
          <a:p>
            <a:pPr marL="255588" lvl="1"/>
            <a:r>
              <a:rPr lang="ru-RU" sz="1600" dirty="0">
                <a:solidFill>
                  <a:prstClr val="black"/>
                </a:solidFill>
              </a:rPr>
              <a:t>компоненти и аксесоари. </a:t>
            </a:r>
            <a:r>
              <a:rPr lang="ru-RU" sz="1600" dirty="0" smtClean="0">
                <a:solidFill>
                  <a:prstClr val="black"/>
                </a:solidFill>
              </a:rPr>
              <a:t>Инсталаторът трябва</a:t>
            </a:r>
          </a:p>
          <a:p>
            <a:pPr marL="255588" lvl="1"/>
            <a:r>
              <a:rPr lang="ru-RU" sz="1600" dirty="0" smtClean="0">
                <a:solidFill>
                  <a:prstClr val="black"/>
                </a:solidFill>
              </a:rPr>
              <a:t>да </a:t>
            </a:r>
            <a:r>
              <a:rPr lang="ru-RU" sz="1600" dirty="0">
                <a:solidFill>
                  <a:prstClr val="black"/>
                </a:solidFill>
              </a:rPr>
              <a:t>се запознаете с </a:t>
            </a:r>
            <a:r>
              <a:rPr lang="ru-RU" sz="1600" dirty="0" smtClean="0">
                <a:solidFill>
                  <a:prstClr val="black"/>
                </a:solidFill>
              </a:rPr>
              <a:t>универсалните </a:t>
            </a:r>
            <a:r>
              <a:rPr lang="ru-RU" sz="1600" dirty="0">
                <a:solidFill>
                  <a:prstClr val="black"/>
                </a:solidFill>
              </a:rPr>
              <a:t>(за всички системи</a:t>
            </a:r>
            <a:r>
              <a:rPr lang="ru-RU" sz="1600" dirty="0" smtClean="0">
                <a:solidFill>
                  <a:prstClr val="black"/>
                </a:solidFill>
              </a:rPr>
              <a:t>), </a:t>
            </a:r>
            <a:r>
              <a:rPr lang="ru-RU" sz="1600" dirty="0">
                <a:solidFill>
                  <a:prstClr val="black"/>
                </a:solidFill>
              </a:rPr>
              <a:t>и</a:t>
            </a:r>
          </a:p>
          <a:p>
            <a:pPr marL="255588" lvl="1"/>
            <a:r>
              <a:rPr lang="ru-RU" sz="1600" dirty="0" smtClean="0">
                <a:solidFill>
                  <a:prstClr val="black"/>
                </a:solidFill>
              </a:rPr>
              <a:t>специфичните </a:t>
            </a:r>
            <a:r>
              <a:rPr lang="ru-RU" sz="1600" dirty="0">
                <a:solidFill>
                  <a:prstClr val="black"/>
                </a:solidFill>
              </a:rPr>
              <a:t>резервни части (патентовани или </a:t>
            </a:r>
            <a:r>
              <a:rPr lang="ru-RU" sz="1600" dirty="0" smtClean="0">
                <a:solidFill>
                  <a:prstClr val="black"/>
                </a:solidFill>
              </a:rPr>
              <a:t>много</a:t>
            </a:r>
          </a:p>
          <a:p>
            <a:pPr marL="255588" lvl="1"/>
            <a:r>
              <a:rPr lang="ru-RU" sz="1600" dirty="0" smtClean="0">
                <a:solidFill>
                  <a:prstClr val="black"/>
                </a:solidFill>
              </a:rPr>
              <a:t>специфични).</a:t>
            </a:r>
            <a:endParaRPr lang="en-US" sz="1600" dirty="0">
              <a:solidFill>
                <a:prstClr val="black"/>
              </a:solidFill>
            </a:endParaRPr>
          </a:p>
          <a:p>
            <a:pPr marL="541338" lvl="1" indent="-285750">
              <a:buFont typeface="Arial" panose="020B0604020202020204" pitchFamily="34" charset="0"/>
              <a:buChar char="."/>
            </a:pPr>
            <a:r>
              <a:rPr lang="ru-RU" sz="1600" dirty="0">
                <a:solidFill>
                  <a:prstClr val="black"/>
                </a:solidFill>
              </a:rPr>
              <a:t>Пример за такива </a:t>
            </a:r>
            <a:r>
              <a:rPr lang="ru-RU" sz="1600" dirty="0" smtClean="0">
                <a:solidFill>
                  <a:prstClr val="black"/>
                </a:solidFill>
              </a:rPr>
              <a:t>компоненти</a:t>
            </a:r>
            <a:r>
              <a:rPr lang="en-US" sz="1600" dirty="0" smtClean="0">
                <a:solidFill>
                  <a:prstClr val="black"/>
                </a:solidFill>
              </a:rPr>
              <a:t>:</a:t>
            </a:r>
            <a:endParaRPr lang="en-US" sz="1600" dirty="0">
              <a:solidFill>
                <a:prstClr val="black"/>
              </a:solidFill>
            </a:endParaRPr>
          </a:p>
          <a:p>
            <a:pPr marL="809625" lvl="2" indent="-285750">
              <a:buFont typeface="Arial" panose="020B0604020202020204" pitchFamily="34" charset="0"/>
              <a:buChar char="."/>
            </a:pPr>
            <a:r>
              <a:rPr lang="ru-RU" sz="1600" b="1" dirty="0">
                <a:solidFill>
                  <a:prstClr val="black"/>
                </a:solidFill>
              </a:rPr>
              <a:t>Външни топлообменници.</a:t>
            </a:r>
          </a:p>
          <a:p>
            <a:pPr marL="809625" lvl="2" indent="-285750">
              <a:buFont typeface="Arial" panose="020B0604020202020204" pitchFamily="34" charset="0"/>
              <a:buChar char="."/>
            </a:pPr>
            <a:r>
              <a:rPr lang="ru-RU" sz="1600" b="1" dirty="0" smtClean="0">
                <a:solidFill>
                  <a:prstClr val="black"/>
                </a:solidFill>
              </a:rPr>
              <a:t>Разрядници за пренапрежение и </a:t>
            </a:r>
            <a:r>
              <a:rPr lang="ru-RU" sz="1600" b="1" dirty="0">
                <a:solidFill>
                  <a:prstClr val="black"/>
                </a:solidFill>
              </a:rPr>
              <a:t>заземяване.</a:t>
            </a:r>
          </a:p>
          <a:p>
            <a:pPr marL="809625" lvl="2" indent="-285750">
              <a:buFont typeface="Arial" panose="020B0604020202020204" pitchFamily="34" charset="0"/>
              <a:buChar char="."/>
            </a:pPr>
            <a:r>
              <a:rPr lang="ru-RU" sz="1600" b="1" dirty="0">
                <a:solidFill>
                  <a:prstClr val="black"/>
                </a:solidFill>
              </a:rPr>
              <a:t>Комплекти тръби, фитинги, електрически </a:t>
            </a:r>
            <a:endParaRPr lang="ru-RU" sz="1600" b="1" dirty="0" smtClean="0">
              <a:solidFill>
                <a:prstClr val="black"/>
              </a:solidFill>
            </a:endParaRPr>
          </a:p>
          <a:p>
            <a:pPr marL="523875" lvl="2"/>
            <a:r>
              <a:rPr lang="ru-RU" sz="1600" b="1" dirty="0" smtClean="0">
                <a:solidFill>
                  <a:prstClr val="black"/>
                </a:solidFill>
              </a:rPr>
              <a:t>проводници</a:t>
            </a:r>
            <a:r>
              <a:rPr lang="ru-RU" sz="1600" b="1" dirty="0">
                <a:solidFill>
                  <a:prstClr val="black"/>
                </a:solidFill>
              </a:rPr>
              <a:t>, разпределителни кутии.</a:t>
            </a:r>
          </a:p>
          <a:p>
            <a:pPr marL="809625" lvl="2" indent="-285750">
              <a:buFont typeface="Arial" panose="020B0604020202020204" pitchFamily="34" charset="0"/>
              <a:buChar char="."/>
            </a:pPr>
            <a:r>
              <a:rPr lang="ru-RU" sz="1600" b="1" dirty="0">
                <a:solidFill>
                  <a:prstClr val="black"/>
                </a:solidFill>
              </a:rPr>
              <a:t>PVC защитни капаци за слънчеви колектори.</a:t>
            </a:r>
          </a:p>
          <a:p>
            <a:pPr marL="809625" lvl="2" indent="-285750">
              <a:buFont typeface="Arial" panose="020B0604020202020204" pitchFamily="34" charset="0"/>
              <a:buChar char="."/>
            </a:pPr>
            <a:r>
              <a:rPr lang="ru-RU" sz="1600" b="1" dirty="0">
                <a:solidFill>
                  <a:prstClr val="black"/>
                </a:solidFill>
              </a:rPr>
              <a:t>Електрически и </a:t>
            </a:r>
            <a:r>
              <a:rPr lang="ru-RU" sz="1600" b="1" dirty="0" smtClean="0">
                <a:solidFill>
                  <a:prstClr val="black"/>
                </a:solidFill>
              </a:rPr>
              <a:t>антизамръзващи комплекти.</a:t>
            </a:r>
            <a:endParaRPr lang="ru-RU" sz="1600" b="1" dirty="0">
              <a:solidFill>
                <a:prstClr val="black"/>
              </a:solidFill>
            </a:endParaRPr>
          </a:p>
          <a:p>
            <a:pPr marL="809625" lvl="2" indent="-285750">
              <a:buFont typeface="Arial" panose="020B0604020202020204" pitchFamily="34" charset="0"/>
              <a:buChar char="."/>
            </a:pPr>
            <a:r>
              <a:rPr lang="ru-RU" sz="1600" b="1" dirty="0">
                <a:solidFill>
                  <a:prstClr val="black"/>
                </a:solidFill>
              </a:rPr>
              <a:t>Отоплителни кабели (защита от замръзване на тръби).</a:t>
            </a:r>
          </a:p>
          <a:p>
            <a:pPr marL="809625" lvl="2" indent="-285750">
              <a:buFont typeface="Arial" panose="020B0604020202020204" pitchFamily="34" charset="0"/>
              <a:buChar char="."/>
            </a:pPr>
            <a:r>
              <a:rPr lang="ru-RU" sz="1600" b="1" dirty="0">
                <a:solidFill>
                  <a:prstClr val="black"/>
                </a:solidFill>
              </a:rPr>
              <a:t>Анодни пръчки за защита на резервоара.</a:t>
            </a:r>
          </a:p>
          <a:p>
            <a:pPr marL="809625" lvl="2" indent="-285750">
              <a:buFont typeface="Arial" panose="020B0604020202020204" pitchFamily="34" charset="0"/>
              <a:buChar char="."/>
            </a:pPr>
            <a:r>
              <a:rPr lang="ru-RU" sz="1600" b="1" dirty="0">
                <a:solidFill>
                  <a:prstClr val="black"/>
                </a:solidFill>
              </a:rPr>
              <a:t>Температурни сонди и контакти.</a:t>
            </a:r>
          </a:p>
          <a:p>
            <a:pPr marL="809625" lvl="2" indent="-285750">
              <a:buFont typeface="Arial" panose="020B0604020202020204" pitchFamily="34" charset="0"/>
              <a:buChar char="."/>
            </a:pPr>
            <a:r>
              <a:rPr lang="ru-RU" sz="1600" b="1" dirty="0">
                <a:solidFill>
                  <a:prstClr val="black"/>
                </a:solidFill>
              </a:rPr>
              <a:t>Изолационни материали за тръби и </a:t>
            </a:r>
            <a:r>
              <a:rPr lang="ru-RU" sz="1600" b="1" dirty="0" smtClean="0">
                <a:solidFill>
                  <a:prstClr val="black"/>
                </a:solidFill>
              </a:rPr>
              <a:t>резервоари.</a:t>
            </a:r>
            <a:endParaRPr lang="en-US" sz="1600" b="1" dirty="0">
              <a:solidFill>
                <a:prstClr val="black"/>
              </a:solidFill>
            </a:endParaRPr>
          </a:p>
          <a:p>
            <a:pPr marL="541338" lvl="1" indent="-285750">
              <a:buFont typeface="Arial" panose="020B0604020202020204" pitchFamily="34" charset="0"/>
              <a:buChar char="."/>
            </a:pPr>
            <a:r>
              <a:rPr lang="ru-RU" sz="1600" dirty="0">
                <a:solidFill>
                  <a:prstClr val="black"/>
                </a:solidFill>
              </a:rPr>
              <a:t>Основните препоръки са списъците на компонентите на </a:t>
            </a:r>
            <a:endParaRPr lang="ru-RU" sz="1600" dirty="0" smtClean="0">
              <a:solidFill>
                <a:prstClr val="black"/>
              </a:solidFill>
            </a:endParaRPr>
          </a:p>
          <a:p>
            <a:pPr marL="255588" lvl="1"/>
            <a:r>
              <a:rPr lang="ru-RU" sz="1600" dirty="0" smtClean="0">
                <a:solidFill>
                  <a:prstClr val="black"/>
                </a:solidFill>
              </a:rPr>
              <a:t>производителя </a:t>
            </a:r>
            <a:r>
              <a:rPr lang="ru-RU" sz="1600" dirty="0">
                <a:solidFill>
                  <a:prstClr val="black"/>
                </a:solidFill>
              </a:rPr>
              <a:t>и техническите </a:t>
            </a:r>
            <a:r>
              <a:rPr lang="ru-RU" sz="1600" dirty="0" smtClean="0">
                <a:solidFill>
                  <a:prstClr val="black"/>
                </a:solidFill>
              </a:rPr>
              <a:t>спецификации</a:t>
            </a:r>
            <a:r>
              <a:rPr lang="en-US" sz="1600" dirty="0" smtClean="0">
                <a:solidFill>
                  <a:prstClr val="black"/>
                </a:solidFill>
              </a:rPr>
              <a:t>.</a:t>
            </a:r>
            <a:endParaRPr lang="en-US" sz="1600" dirty="0">
              <a:solidFill>
                <a:prstClr val="black"/>
              </a:solidFill>
            </a:endParaRPr>
          </a:p>
        </p:txBody>
      </p:sp>
      <p:pic>
        <p:nvPicPr>
          <p:cNvPr id="7" name="Picture 6">
            <a:extLst>
              <a:ext uri="{FF2B5EF4-FFF2-40B4-BE49-F238E27FC236}">
                <a16:creationId xmlns:a16="http://schemas.microsoft.com/office/drawing/2014/main" xmlns="" id="{5C64B3A2-DE81-4394-90CC-3C455011EE53}"/>
              </a:ext>
            </a:extLst>
          </p:cNvPr>
          <p:cNvPicPr>
            <a:picLocks noChangeAspect="1"/>
          </p:cNvPicPr>
          <p:nvPr/>
        </p:nvPicPr>
        <p:blipFill>
          <a:blip r:embed="rId2"/>
          <a:stretch>
            <a:fillRect/>
          </a:stretch>
        </p:blipFill>
        <p:spPr>
          <a:xfrm>
            <a:off x="6156001" y="2240202"/>
            <a:ext cx="2530800" cy="4068797"/>
          </a:xfrm>
          <a:prstGeom prst="rect">
            <a:avLst/>
          </a:prstGeom>
        </p:spPr>
      </p:pic>
    </p:spTree>
    <p:extLst>
      <p:ext uri="{BB962C8B-B14F-4D97-AF65-F5344CB8AC3E}">
        <p14:creationId xmlns:p14="http://schemas.microsoft.com/office/powerpoint/2010/main" val="3282561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5B650-81B6-47F7-8C9E-1D1869111985}"/>
              </a:ext>
            </a:extLst>
          </p:cNvPr>
          <p:cNvSpPr>
            <a:spLocks noGrp="1"/>
          </p:cNvSpPr>
          <p:nvPr>
            <p:ph type="title"/>
          </p:nvPr>
        </p:nvSpPr>
        <p:spPr/>
        <p:txBody>
          <a:bodyPr/>
          <a:lstStyle/>
          <a:p>
            <a:r>
              <a:rPr lang="en-US" b="1" dirty="0"/>
              <a:t>3. </a:t>
            </a:r>
            <a:r>
              <a:rPr lang="ru-RU" b="1" dirty="0" smtClean="0"/>
              <a:t>Оразмеряване на системата</a:t>
            </a:r>
            <a:endParaRPr lang="en-US" dirty="0"/>
          </a:p>
        </p:txBody>
      </p:sp>
      <p:sp>
        <p:nvSpPr>
          <p:cNvPr id="3" name="Rectangle 2">
            <a:extLst>
              <a:ext uri="{FF2B5EF4-FFF2-40B4-BE49-F238E27FC236}">
                <a16:creationId xmlns:a16="http://schemas.microsoft.com/office/drawing/2014/main" xmlns="" id="{C88E85B7-9837-40C1-BCC2-9E386AD023B8}"/>
              </a:ext>
            </a:extLst>
          </p:cNvPr>
          <p:cNvSpPr/>
          <p:nvPr/>
        </p:nvSpPr>
        <p:spPr>
          <a:xfrm>
            <a:off x="432916" y="1346719"/>
            <a:ext cx="4643084" cy="369332"/>
          </a:xfrm>
          <a:prstGeom prst="rect">
            <a:avLst/>
          </a:prstGeom>
        </p:spPr>
        <p:txBody>
          <a:bodyPr wrap="square">
            <a:spAutoFit/>
          </a:bodyPr>
          <a:lstStyle/>
          <a:p>
            <a:pPr marL="285750" indent="-285750">
              <a:buFont typeface="Wingdings" panose="05000000000000000000" pitchFamily="2" charset="2"/>
              <a:buChar char="Ø"/>
            </a:pPr>
            <a:r>
              <a:rPr lang="bg-BG" b="1" dirty="0">
                <a:solidFill>
                  <a:prstClr val="black"/>
                </a:solidFill>
                <a:cs typeface="Arial" pitchFamily="34" charset="0"/>
              </a:rPr>
              <a:t>Принципи за </a:t>
            </a:r>
            <a:r>
              <a:rPr lang="bg-BG" b="1" dirty="0" smtClean="0">
                <a:solidFill>
                  <a:prstClr val="black"/>
                </a:solidFill>
                <a:cs typeface="Arial" pitchFamily="34" charset="0"/>
              </a:rPr>
              <a:t>оразмеряване</a:t>
            </a:r>
            <a:r>
              <a:rPr lang="en-US" b="1" dirty="0" smtClean="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8A3CC663-018D-4A9F-9C9D-D974788D4412}"/>
              </a:ext>
            </a:extLst>
          </p:cNvPr>
          <p:cNvSpPr/>
          <p:nvPr/>
        </p:nvSpPr>
        <p:spPr>
          <a:xfrm>
            <a:off x="702291" y="1651978"/>
            <a:ext cx="7949404" cy="2062103"/>
          </a:xfrm>
          <a:prstGeom prst="rect">
            <a:avLst/>
          </a:prstGeom>
        </p:spPr>
        <p:txBody>
          <a:bodyPr wrap="square">
            <a:spAutoFit/>
          </a:bodyPr>
          <a:lstStyle/>
          <a:p>
            <a:pPr marL="285750" indent="-285750">
              <a:buFont typeface="Wingdings" panose="05000000000000000000" pitchFamily="2" charset="2"/>
              <a:buChar char="§"/>
            </a:pPr>
            <a:r>
              <a:rPr lang="ru-RU" sz="1600" dirty="0" smtClean="0">
                <a:solidFill>
                  <a:prstClr val="black"/>
                </a:solidFill>
              </a:rPr>
              <a:t>Важно е да се избере </a:t>
            </a:r>
            <a:r>
              <a:rPr lang="ru-RU" sz="1600" dirty="0">
                <a:solidFill>
                  <a:prstClr val="black"/>
                </a:solidFill>
              </a:rPr>
              <a:t>правилния размер на </a:t>
            </a:r>
            <a:r>
              <a:rPr lang="ru-RU" sz="1600" dirty="0" smtClean="0">
                <a:solidFill>
                  <a:prstClr val="black"/>
                </a:solidFill>
              </a:rPr>
              <a:t>SWH </a:t>
            </a:r>
            <a:r>
              <a:rPr lang="ru-RU" sz="1600" dirty="0">
                <a:solidFill>
                  <a:prstClr val="black"/>
                </a:solidFill>
              </a:rPr>
              <a:t>(</a:t>
            </a:r>
            <a:r>
              <a:rPr lang="ru-RU" sz="1600" dirty="0" smtClean="0">
                <a:solidFill>
                  <a:prstClr val="black"/>
                </a:solidFill>
              </a:rPr>
              <a:t>веригите </a:t>
            </a:r>
            <a:r>
              <a:rPr lang="ru-RU" sz="1600" dirty="0">
                <a:solidFill>
                  <a:prstClr val="black"/>
                </a:solidFill>
              </a:rPr>
              <a:t>за слънчева енергия, съхранение и консумация) за </a:t>
            </a:r>
            <a:r>
              <a:rPr lang="ru-RU" sz="1600" dirty="0" smtClean="0">
                <a:solidFill>
                  <a:prstClr val="black"/>
                </a:solidFill>
              </a:rPr>
              <a:t>добри: производителност, </a:t>
            </a:r>
            <a:r>
              <a:rPr lang="ru-RU" sz="1600" dirty="0">
                <a:solidFill>
                  <a:prstClr val="black"/>
                </a:solidFill>
              </a:rPr>
              <a:t>комфорт, икономия на гориво и дълъг експлоатационен </a:t>
            </a:r>
            <a:r>
              <a:rPr lang="ru-RU" sz="1600" dirty="0" smtClean="0">
                <a:solidFill>
                  <a:prstClr val="black"/>
                </a:solidFill>
              </a:rPr>
              <a:t>живот.</a:t>
            </a:r>
            <a:r>
              <a:rPr lang="en-US" sz="1600" b="1" dirty="0" smtClean="0">
                <a:solidFill>
                  <a:prstClr val="black"/>
                </a:solidFill>
              </a:rPr>
              <a:t> </a:t>
            </a:r>
            <a:endParaRPr lang="en-US" sz="1600" b="1" dirty="0">
              <a:solidFill>
                <a:prstClr val="black"/>
              </a:solidFill>
            </a:endParaRPr>
          </a:p>
          <a:p>
            <a:pPr marL="285750" indent="-285750">
              <a:buFont typeface="Wingdings" panose="05000000000000000000" pitchFamily="2" charset="2"/>
              <a:buChar char="§"/>
            </a:pPr>
            <a:r>
              <a:rPr lang="ru-RU" sz="1600" dirty="0">
                <a:solidFill>
                  <a:srgbClr val="000000"/>
                </a:solidFill>
                <a:latin typeface="Bosch Sans Regular"/>
              </a:rPr>
              <a:t>За </a:t>
            </a:r>
            <a:r>
              <a:rPr lang="ru-RU" sz="1600" dirty="0" smtClean="0">
                <a:solidFill>
                  <a:srgbClr val="000000"/>
                </a:solidFill>
                <a:latin typeface="Bosch Sans Regular"/>
              </a:rPr>
              <a:t>удобство и </a:t>
            </a:r>
            <a:r>
              <a:rPr lang="ru-RU" sz="1600" dirty="0">
                <a:solidFill>
                  <a:srgbClr val="000000"/>
                </a:solidFill>
                <a:latin typeface="Bosch Sans Regular"/>
              </a:rPr>
              <a:t>спестявания, конвенционалният източник на топлина трябва да </a:t>
            </a:r>
            <a:r>
              <a:rPr lang="ru-RU" sz="1600" dirty="0" smtClean="0">
                <a:solidFill>
                  <a:srgbClr val="000000"/>
                </a:solidFill>
                <a:latin typeface="Bosch Sans Regular"/>
              </a:rPr>
              <a:t> </a:t>
            </a:r>
            <a:r>
              <a:rPr lang="ru-RU" sz="1600" dirty="0">
                <a:solidFill>
                  <a:srgbClr val="000000"/>
                </a:solidFill>
                <a:latin typeface="Bosch Sans Regular"/>
              </a:rPr>
              <a:t>осигури 100% от </a:t>
            </a:r>
            <a:r>
              <a:rPr lang="ru-RU" sz="1600" dirty="0" smtClean="0">
                <a:solidFill>
                  <a:srgbClr val="000000"/>
                </a:solidFill>
                <a:latin typeface="Bosch Sans Regular"/>
              </a:rPr>
              <a:t>гореща </a:t>
            </a:r>
            <a:r>
              <a:rPr lang="ru-RU" sz="1600" dirty="0">
                <a:solidFill>
                  <a:srgbClr val="000000"/>
                </a:solidFill>
                <a:latin typeface="Bosch Sans Regular"/>
              </a:rPr>
              <a:t>вода в </a:t>
            </a:r>
            <a:r>
              <a:rPr lang="ru-RU" sz="1600" dirty="0" smtClean="0">
                <a:solidFill>
                  <a:srgbClr val="000000"/>
                </a:solidFill>
                <a:latin typeface="Bosch Sans Regular"/>
              </a:rPr>
              <a:t>къщата </a:t>
            </a:r>
            <a:r>
              <a:rPr lang="ru-RU" sz="1600" dirty="0">
                <a:solidFill>
                  <a:srgbClr val="000000"/>
                </a:solidFill>
                <a:latin typeface="Bosch Sans Regular"/>
              </a:rPr>
              <a:t>независимо от </a:t>
            </a:r>
            <a:r>
              <a:rPr lang="ru-RU" sz="1600" dirty="0" smtClean="0">
                <a:solidFill>
                  <a:srgbClr val="000000"/>
                </a:solidFill>
                <a:latin typeface="Bosch Sans Regular"/>
              </a:rPr>
              <a:t>слънчевата система.</a:t>
            </a:r>
            <a:r>
              <a:rPr lang="en-US" sz="1600" dirty="0" smtClean="0">
                <a:solidFill>
                  <a:srgbClr val="000000"/>
                </a:solidFill>
                <a:latin typeface="Bosch Sans Regular"/>
              </a:rPr>
              <a:t> </a:t>
            </a:r>
            <a:endParaRPr lang="en-US" sz="1600" dirty="0">
              <a:solidFill>
                <a:srgbClr val="000000"/>
              </a:solidFill>
              <a:latin typeface="Bosch Sans Regular"/>
            </a:endParaRPr>
          </a:p>
          <a:p>
            <a:pPr marL="285750" indent="-285750">
              <a:buFont typeface="Wingdings" panose="05000000000000000000" pitchFamily="2" charset="2"/>
              <a:buChar char="§"/>
            </a:pPr>
            <a:r>
              <a:rPr lang="ru-RU" sz="1600" dirty="0">
                <a:solidFill>
                  <a:srgbClr val="000000"/>
                </a:solidFill>
                <a:latin typeface="Bosch Sans Regular"/>
              </a:rPr>
              <a:t>За </a:t>
            </a:r>
            <a:r>
              <a:rPr lang="ru-RU" sz="1600" dirty="0" smtClean="0">
                <a:solidFill>
                  <a:srgbClr val="000000"/>
                </a:solidFill>
                <a:latin typeface="Bosch Sans Regular"/>
              </a:rPr>
              <a:t>ориентир: </a:t>
            </a:r>
            <a:r>
              <a:rPr lang="ru-RU" sz="1600" dirty="0">
                <a:solidFill>
                  <a:srgbClr val="000000"/>
                </a:solidFill>
                <a:latin typeface="Bosch Sans Regular"/>
              </a:rPr>
              <a:t>желателно е покритие от 60% в течение на цялата година за отоплителни системи за БГВ за еднофамилни къщи в умерен климат. </a:t>
            </a:r>
            <a:r>
              <a:rPr lang="ru-RU" sz="1600" dirty="0" smtClean="0">
                <a:solidFill>
                  <a:srgbClr val="000000"/>
                </a:solidFill>
                <a:latin typeface="Bosch Sans Regular"/>
              </a:rPr>
              <a:t>По-малко </a:t>
            </a:r>
            <a:r>
              <a:rPr lang="ru-RU" sz="1600" dirty="0">
                <a:solidFill>
                  <a:srgbClr val="000000"/>
                </a:solidFill>
                <a:latin typeface="Bosch Sans Regular"/>
              </a:rPr>
              <a:t>от 50% също е приемливо </a:t>
            </a:r>
            <a:r>
              <a:rPr lang="ru-RU" sz="1600" dirty="0" smtClean="0">
                <a:solidFill>
                  <a:srgbClr val="000000"/>
                </a:solidFill>
                <a:latin typeface="Bosch Sans Regular"/>
              </a:rPr>
              <a:t>за </a:t>
            </a:r>
            <a:r>
              <a:rPr lang="ru-RU" sz="1600" dirty="0">
                <a:solidFill>
                  <a:srgbClr val="000000"/>
                </a:solidFill>
                <a:latin typeface="Bosch Sans Regular"/>
              </a:rPr>
              <a:t>многофамилни </a:t>
            </a:r>
            <a:r>
              <a:rPr lang="ru-RU" sz="1600" dirty="0" smtClean="0">
                <a:solidFill>
                  <a:srgbClr val="000000"/>
                </a:solidFill>
                <a:latin typeface="Bosch Sans Regular"/>
              </a:rPr>
              <a:t>сгради/централизирани</a:t>
            </a:r>
            <a:r>
              <a:rPr lang="en-US" sz="1600" dirty="0" smtClean="0">
                <a:solidFill>
                  <a:srgbClr val="000000"/>
                </a:solidFill>
                <a:latin typeface="Bosch Sans Regular"/>
              </a:rPr>
              <a:t>.</a:t>
            </a:r>
            <a:endParaRPr lang="en-US" sz="1600" dirty="0">
              <a:solidFill>
                <a:srgbClr val="000000"/>
              </a:solidFill>
              <a:latin typeface="Bosch Sans Regular"/>
            </a:endParaRPr>
          </a:p>
        </p:txBody>
      </p:sp>
      <p:pic>
        <p:nvPicPr>
          <p:cNvPr id="7" name="Picture 6" descr="A close up of a device&#10;&#10;Description generated with very high confidence">
            <a:extLst>
              <a:ext uri="{FF2B5EF4-FFF2-40B4-BE49-F238E27FC236}">
                <a16:creationId xmlns:a16="http://schemas.microsoft.com/office/drawing/2014/main" xmlns="" id="{19993349-7558-4376-8ABE-A089A5A2F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000" y="3861000"/>
            <a:ext cx="2170800" cy="2448250"/>
          </a:xfrm>
          <a:prstGeom prst="rect">
            <a:avLst/>
          </a:prstGeom>
          <a:ln>
            <a:solidFill>
              <a:schemeClr val="tx1"/>
            </a:solidFill>
          </a:ln>
        </p:spPr>
      </p:pic>
      <p:sp>
        <p:nvSpPr>
          <p:cNvPr id="8" name="Rectangle 7">
            <a:extLst>
              <a:ext uri="{FF2B5EF4-FFF2-40B4-BE49-F238E27FC236}">
                <a16:creationId xmlns:a16="http://schemas.microsoft.com/office/drawing/2014/main" xmlns="" id="{9359C9E8-4817-46C1-BA3B-D0908C6927D9}"/>
              </a:ext>
            </a:extLst>
          </p:cNvPr>
          <p:cNvSpPr/>
          <p:nvPr/>
        </p:nvSpPr>
        <p:spPr>
          <a:xfrm>
            <a:off x="726284" y="3653943"/>
            <a:ext cx="5717716" cy="2554545"/>
          </a:xfrm>
          <a:prstGeom prst="rect">
            <a:avLst/>
          </a:prstGeom>
        </p:spPr>
        <p:txBody>
          <a:bodyPr wrap="square">
            <a:spAutoFit/>
          </a:bodyPr>
          <a:lstStyle/>
          <a:p>
            <a:pPr marL="285750" indent="-285750">
              <a:buFont typeface="Wingdings" panose="05000000000000000000" pitchFamily="2" charset="2"/>
              <a:buChar char="§"/>
            </a:pPr>
            <a:r>
              <a:rPr lang="ru-RU" sz="1600" dirty="0">
                <a:solidFill>
                  <a:prstClr val="black"/>
                </a:solidFill>
              </a:rPr>
              <a:t>Големите SWH </a:t>
            </a:r>
            <a:r>
              <a:rPr lang="ru-RU" sz="1600" dirty="0" smtClean="0">
                <a:solidFill>
                  <a:prstClr val="black"/>
                </a:solidFill>
              </a:rPr>
              <a:t>имат </a:t>
            </a:r>
            <a:r>
              <a:rPr lang="ru-RU" sz="1600" dirty="0">
                <a:solidFill>
                  <a:prstClr val="black"/>
                </a:solidFill>
              </a:rPr>
              <a:t>сложна термична динамика и изискват сложни изчисления. </a:t>
            </a:r>
            <a:r>
              <a:rPr lang="ru-RU" sz="1600" dirty="0" smtClean="0">
                <a:solidFill>
                  <a:prstClr val="black"/>
                </a:solidFill>
              </a:rPr>
              <a:t>Оразмеряването </a:t>
            </a:r>
            <a:r>
              <a:rPr lang="ru-RU" sz="1600" dirty="0">
                <a:solidFill>
                  <a:prstClr val="black"/>
                </a:solidFill>
              </a:rPr>
              <a:t>на малки SWH </a:t>
            </a:r>
            <a:r>
              <a:rPr lang="ru-RU" sz="1600" dirty="0" smtClean="0">
                <a:solidFill>
                  <a:prstClr val="black"/>
                </a:solidFill>
              </a:rPr>
              <a:t>може </a:t>
            </a:r>
            <a:r>
              <a:rPr lang="ru-RU" sz="1600" dirty="0">
                <a:solidFill>
                  <a:prstClr val="black"/>
                </a:solidFill>
              </a:rPr>
              <a:t>да се основава на опростени методи, инструменти и </a:t>
            </a:r>
            <a:r>
              <a:rPr lang="ru-RU" sz="1600" dirty="0" smtClean="0">
                <a:solidFill>
                  <a:prstClr val="black"/>
                </a:solidFill>
              </a:rPr>
              <a:t>насоки.</a:t>
            </a:r>
            <a:endParaRPr lang="en-US" sz="1600" dirty="0">
              <a:solidFill>
                <a:prstClr val="black"/>
              </a:solidFill>
            </a:endParaRPr>
          </a:p>
          <a:p>
            <a:pPr marL="285750" indent="-285750">
              <a:buFont typeface="Wingdings" panose="05000000000000000000" pitchFamily="2" charset="2"/>
              <a:buChar char="§"/>
            </a:pPr>
            <a:r>
              <a:rPr lang="ru-RU" sz="1600" dirty="0">
                <a:solidFill>
                  <a:prstClr val="black"/>
                </a:solidFill>
              </a:rPr>
              <a:t>Инсталаторите трябва да могат правилно да избират, да изменят, конфигурират или адаптират </a:t>
            </a:r>
            <a:r>
              <a:rPr lang="ru-RU" sz="1600" dirty="0" smtClean="0">
                <a:solidFill>
                  <a:prstClr val="black"/>
                </a:solidFill>
              </a:rPr>
              <a:t>малки </a:t>
            </a:r>
            <a:r>
              <a:rPr lang="ru-RU" sz="1600" dirty="0">
                <a:solidFill>
                  <a:prstClr val="black"/>
                </a:solidFill>
              </a:rPr>
              <a:t>SWH </a:t>
            </a:r>
            <a:r>
              <a:rPr lang="ru-RU" sz="1600" dirty="0" smtClean="0">
                <a:solidFill>
                  <a:prstClr val="black"/>
                </a:solidFill>
              </a:rPr>
              <a:t>, </a:t>
            </a:r>
            <a:r>
              <a:rPr lang="ru-RU" sz="1600" dirty="0">
                <a:solidFill>
                  <a:prstClr val="black"/>
                </a:solidFill>
              </a:rPr>
              <a:t>за да отговорят на нуждите на </a:t>
            </a:r>
            <a:r>
              <a:rPr lang="ru-RU" sz="1600" dirty="0" smtClean="0">
                <a:solidFill>
                  <a:prstClr val="black"/>
                </a:solidFill>
              </a:rPr>
              <a:t>клиента.</a:t>
            </a:r>
            <a:endParaRPr lang="en-US" sz="1600" dirty="0">
              <a:solidFill>
                <a:prstClr val="black"/>
              </a:solidFill>
            </a:endParaRPr>
          </a:p>
          <a:p>
            <a:pPr marL="285750" indent="-285750">
              <a:buFont typeface="Wingdings" panose="05000000000000000000" pitchFamily="2" charset="2"/>
              <a:buChar char="§"/>
            </a:pPr>
            <a:r>
              <a:rPr lang="ru-RU" sz="1600" dirty="0">
                <a:solidFill>
                  <a:prstClr val="black"/>
                </a:solidFill>
              </a:rPr>
              <a:t>Всеки процес на оразмеряване на SHW започва с анализ на </a:t>
            </a:r>
            <a:r>
              <a:rPr lang="ru-RU" sz="1600" dirty="0" smtClean="0">
                <a:solidFill>
                  <a:prstClr val="black"/>
                </a:solidFill>
              </a:rPr>
              <a:t>нуждите </a:t>
            </a:r>
            <a:r>
              <a:rPr lang="ru-RU" sz="1600" dirty="0">
                <a:solidFill>
                  <a:prstClr val="black"/>
                </a:solidFill>
              </a:rPr>
              <a:t>от гореща вода, </a:t>
            </a:r>
            <a:r>
              <a:rPr lang="ru-RU" sz="1600" dirty="0" smtClean="0">
                <a:solidFill>
                  <a:prstClr val="black"/>
                </a:solidFill>
              </a:rPr>
              <a:t> идентифициране </a:t>
            </a:r>
            <a:r>
              <a:rPr lang="ru-RU" sz="1600" dirty="0">
                <a:solidFill>
                  <a:prstClr val="black"/>
                </a:solidFill>
              </a:rPr>
              <a:t>условията на площадката </a:t>
            </a:r>
            <a:r>
              <a:rPr lang="ru-RU" sz="1600" dirty="0" smtClean="0">
                <a:solidFill>
                  <a:prstClr val="black"/>
                </a:solidFill>
              </a:rPr>
              <a:t>и </a:t>
            </a:r>
            <a:r>
              <a:rPr lang="ru-RU" sz="1600" dirty="0">
                <a:solidFill>
                  <a:prstClr val="black"/>
                </a:solidFill>
              </a:rPr>
              <a:t>се определи възможна слънчева </a:t>
            </a:r>
            <a:r>
              <a:rPr lang="ru-RU" sz="1600" dirty="0" smtClean="0">
                <a:solidFill>
                  <a:prstClr val="black"/>
                </a:solidFill>
              </a:rPr>
              <a:t>конфигурация.</a:t>
            </a:r>
            <a:endParaRPr lang="en-US" sz="1600" dirty="0">
              <a:solidFill>
                <a:prstClr val="black"/>
              </a:solidFill>
            </a:endParaRPr>
          </a:p>
        </p:txBody>
      </p:sp>
    </p:spTree>
    <p:extLst>
      <p:ext uri="{BB962C8B-B14F-4D97-AF65-F5344CB8AC3E}">
        <p14:creationId xmlns:p14="http://schemas.microsoft.com/office/powerpoint/2010/main" val="209823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26FCCE-C2FC-4B7B-AC31-8A855901D292}"/>
              </a:ext>
            </a:extLst>
          </p:cNvPr>
          <p:cNvSpPr>
            <a:spLocks noGrp="1"/>
          </p:cNvSpPr>
          <p:nvPr>
            <p:ph type="title"/>
          </p:nvPr>
        </p:nvSpPr>
        <p:spPr/>
        <p:txBody>
          <a:bodyPr/>
          <a:lstStyle/>
          <a:p>
            <a:r>
              <a:rPr lang="en-US" b="1" dirty="0"/>
              <a:t>3. </a:t>
            </a:r>
            <a:r>
              <a:rPr lang="bg-BG" b="1" dirty="0"/>
              <a:t>Оразмеряване 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9AEBD3A3-6DFB-4748-BF74-B7AE6134854B}"/>
              </a:ext>
            </a:extLst>
          </p:cNvPr>
          <p:cNvSpPr/>
          <p:nvPr/>
        </p:nvSpPr>
        <p:spPr>
          <a:xfrm>
            <a:off x="432916" y="1376685"/>
            <a:ext cx="4643084" cy="369332"/>
          </a:xfrm>
          <a:prstGeom prst="rect">
            <a:avLst/>
          </a:prstGeom>
        </p:spPr>
        <p:txBody>
          <a:bodyPr wrap="square">
            <a:spAutoFit/>
          </a:bodyPr>
          <a:lstStyle/>
          <a:p>
            <a:pPr marL="285750" indent="-285750">
              <a:buFont typeface="Wingdings" panose="05000000000000000000" pitchFamily="2" charset="2"/>
              <a:buChar char="Ø"/>
            </a:pPr>
            <a:r>
              <a:rPr lang="bg-BG" b="1" dirty="0">
                <a:solidFill>
                  <a:prstClr val="black"/>
                </a:solidFill>
                <a:cs typeface="Arial" pitchFamily="34" charset="0"/>
              </a:rPr>
              <a:t>Принципи за </a:t>
            </a:r>
            <a:r>
              <a:rPr lang="bg-BG" b="1" dirty="0" smtClean="0">
                <a:solidFill>
                  <a:prstClr val="black"/>
                </a:solidFill>
                <a:cs typeface="Arial" pitchFamily="34" charset="0"/>
              </a:rPr>
              <a:t>оразмеряване</a:t>
            </a:r>
            <a:r>
              <a:rPr lang="en-US" b="1" dirty="0" smtClean="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D23C822A-78E1-447D-A0A2-973F3E073ADA}"/>
              </a:ext>
            </a:extLst>
          </p:cNvPr>
          <p:cNvSpPr/>
          <p:nvPr/>
        </p:nvSpPr>
        <p:spPr>
          <a:xfrm>
            <a:off x="726284" y="1681944"/>
            <a:ext cx="6581716" cy="338554"/>
          </a:xfrm>
          <a:prstGeom prst="rect">
            <a:avLst/>
          </a:prstGeom>
        </p:spPr>
        <p:txBody>
          <a:bodyPr wrap="square">
            <a:spAutoFit/>
          </a:bodyPr>
          <a:lstStyle/>
          <a:p>
            <a:pPr marL="285750" indent="-285750">
              <a:buFont typeface="Wingdings" panose="05000000000000000000" pitchFamily="2" charset="2"/>
              <a:buChar char="§"/>
            </a:pPr>
            <a:r>
              <a:rPr lang="ru-RU" sz="1600" b="1" dirty="0" smtClean="0">
                <a:solidFill>
                  <a:prstClr val="black"/>
                </a:solidFill>
                <a:latin typeface="Bosch Sans Regular"/>
              </a:rPr>
              <a:t>ПРАВИЛА </a:t>
            </a:r>
            <a:r>
              <a:rPr lang="ru-RU" sz="1600" b="1" dirty="0">
                <a:solidFill>
                  <a:prstClr val="black"/>
                </a:solidFill>
                <a:latin typeface="Bosch Sans Regular"/>
              </a:rPr>
              <a:t>ЗА </a:t>
            </a:r>
            <a:r>
              <a:rPr lang="ru-RU" sz="1600" b="1" dirty="0" smtClean="0">
                <a:solidFill>
                  <a:prstClr val="black"/>
                </a:solidFill>
                <a:latin typeface="Bosch Sans Regular"/>
              </a:rPr>
              <a:t>ДИЗАЙНА НА ТЯЛОТО </a:t>
            </a:r>
            <a:r>
              <a:rPr lang="ru-RU" sz="1600" b="1" dirty="0">
                <a:solidFill>
                  <a:prstClr val="black"/>
                </a:solidFill>
                <a:latin typeface="Bosch Sans Regular"/>
              </a:rPr>
              <a:t>ЗА МАЛКИ </a:t>
            </a:r>
            <a:r>
              <a:rPr lang="ru-RU" sz="1600" b="1" dirty="0" smtClean="0">
                <a:solidFill>
                  <a:prstClr val="black"/>
                </a:solidFill>
                <a:latin typeface="Bosch Sans Regular"/>
              </a:rPr>
              <a:t>SWH</a:t>
            </a:r>
            <a:r>
              <a:rPr lang="en-US" sz="1600" b="1" dirty="0" smtClean="0">
                <a:solidFill>
                  <a:prstClr val="black"/>
                </a:solidFill>
                <a:latin typeface="Bosch Sans Regular"/>
              </a:rPr>
              <a:t>.</a:t>
            </a:r>
            <a:endParaRPr lang="en-US" sz="1600" b="1" dirty="0">
              <a:solidFill>
                <a:srgbClr val="000000"/>
              </a:solidFill>
              <a:latin typeface="Bosch Sans Regular"/>
            </a:endParaRPr>
          </a:p>
        </p:txBody>
      </p:sp>
      <p:sp>
        <p:nvSpPr>
          <p:cNvPr id="6" name="Rectangle 5">
            <a:extLst>
              <a:ext uri="{FF2B5EF4-FFF2-40B4-BE49-F238E27FC236}">
                <a16:creationId xmlns:a16="http://schemas.microsoft.com/office/drawing/2014/main" xmlns="" id="{ECF37354-C395-4558-A5A1-2B0F4F4E088C}"/>
              </a:ext>
            </a:extLst>
          </p:cNvPr>
          <p:cNvSpPr/>
          <p:nvPr/>
        </p:nvSpPr>
        <p:spPr>
          <a:xfrm>
            <a:off x="742952" y="1906696"/>
            <a:ext cx="7949404" cy="4401205"/>
          </a:xfrm>
          <a:prstGeom prst="rect">
            <a:avLst/>
          </a:prstGeom>
        </p:spPr>
        <p:txBody>
          <a:bodyPr wrap="square">
            <a:spAutoFit/>
          </a:bodyPr>
          <a:lstStyle/>
          <a:p>
            <a:pPr marL="541338" lvl="1" indent="-285750">
              <a:buFontTx/>
              <a:buChar char="‒"/>
            </a:pPr>
            <a:r>
              <a:rPr lang="ru-RU" sz="1400" dirty="0">
                <a:solidFill>
                  <a:prstClr val="black"/>
                </a:solidFill>
                <a:latin typeface="Bosch Sans Regular"/>
              </a:rPr>
              <a:t>За доставката на DSWH в жилищни помещения се отчита </a:t>
            </a:r>
            <a:r>
              <a:rPr lang="ru-RU" sz="1400" dirty="0" smtClean="0">
                <a:solidFill>
                  <a:prstClr val="black"/>
                </a:solidFill>
                <a:latin typeface="Bosch Sans Regular"/>
              </a:rPr>
              <a:t>постоянна</a:t>
            </a:r>
          </a:p>
          <a:p>
            <a:pPr marL="255588" lvl="1"/>
            <a:r>
              <a:rPr lang="ru-RU" sz="1400" dirty="0" smtClean="0">
                <a:solidFill>
                  <a:prstClr val="black"/>
                </a:solidFill>
                <a:latin typeface="Bosch Sans Regular"/>
              </a:rPr>
              <a:t> </a:t>
            </a:r>
            <a:r>
              <a:rPr lang="ru-RU" sz="1400" dirty="0">
                <a:solidFill>
                  <a:prstClr val="black"/>
                </a:solidFill>
                <a:latin typeface="Bosch Sans Regular"/>
              </a:rPr>
              <a:t>целогодишна употреба.</a:t>
            </a:r>
          </a:p>
          <a:p>
            <a:pPr marL="541338" lvl="1" indent="-285750">
              <a:buFontTx/>
              <a:buChar char="‒"/>
            </a:pPr>
            <a:r>
              <a:rPr lang="ru-RU" sz="1400" dirty="0" smtClean="0">
                <a:solidFill>
                  <a:prstClr val="black"/>
                </a:solidFill>
                <a:latin typeface="Bosch Sans Regular"/>
              </a:rPr>
              <a:t>Използват се усреднени </a:t>
            </a:r>
            <a:r>
              <a:rPr lang="ru-RU" sz="1400" dirty="0">
                <a:solidFill>
                  <a:prstClr val="black"/>
                </a:solidFill>
                <a:latin typeface="Bosch Sans Regular"/>
              </a:rPr>
              <a:t>стойности, за да </a:t>
            </a:r>
            <a:r>
              <a:rPr lang="ru-RU" sz="1400" dirty="0" smtClean="0">
                <a:solidFill>
                  <a:prstClr val="black"/>
                </a:solidFill>
                <a:latin typeface="Bosch Sans Regular"/>
              </a:rPr>
              <a:t>определи нуждата </a:t>
            </a:r>
            <a:r>
              <a:rPr lang="ru-RU" sz="1400" dirty="0">
                <a:solidFill>
                  <a:prstClr val="black"/>
                </a:solidFill>
                <a:latin typeface="Bosch Sans Regular"/>
              </a:rPr>
              <a:t>от гореща вода (ниска</a:t>
            </a:r>
            <a:r>
              <a:rPr lang="ru-RU" sz="1400" dirty="0" smtClean="0">
                <a:solidFill>
                  <a:prstClr val="black"/>
                </a:solidFill>
                <a:latin typeface="Bosch Sans Regular"/>
              </a:rPr>
              <a:t>,</a:t>
            </a:r>
          </a:p>
          <a:p>
            <a:pPr marL="255588" lvl="1"/>
            <a:r>
              <a:rPr lang="ru-RU" sz="1400" dirty="0" smtClean="0">
                <a:solidFill>
                  <a:prstClr val="black"/>
                </a:solidFill>
                <a:latin typeface="Bosch Sans Regular"/>
              </a:rPr>
              <a:t>средна </a:t>
            </a:r>
            <a:r>
              <a:rPr lang="ru-RU" sz="1400" dirty="0">
                <a:solidFill>
                  <a:prstClr val="black"/>
                </a:solidFill>
                <a:latin typeface="Bosch Sans Regular"/>
              </a:rPr>
              <a:t>или висока дневна консумация на човек). </a:t>
            </a:r>
            <a:r>
              <a:rPr lang="ru-RU" sz="1400" dirty="0" smtClean="0">
                <a:solidFill>
                  <a:prstClr val="black"/>
                </a:solidFill>
                <a:latin typeface="Bosch Sans Regular"/>
              </a:rPr>
              <a:t>Да се направи </a:t>
            </a:r>
            <a:r>
              <a:rPr lang="ru-RU" sz="1400" dirty="0">
                <a:solidFill>
                  <a:prstClr val="black"/>
                </a:solidFill>
                <a:latin typeface="Bosch Sans Regular"/>
              </a:rPr>
              <a:t>профил на </a:t>
            </a:r>
            <a:r>
              <a:rPr lang="ru-RU" sz="1400" dirty="0" smtClean="0">
                <a:solidFill>
                  <a:prstClr val="black"/>
                </a:solidFill>
                <a:latin typeface="Bosch Sans Regular"/>
              </a:rPr>
              <a:t>потребление </a:t>
            </a:r>
            <a:r>
              <a:rPr lang="ru-RU" sz="1400" dirty="0">
                <a:solidFill>
                  <a:prstClr val="black"/>
                </a:solidFill>
                <a:latin typeface="Bosch Sans Regular"/>
              </a:rPr>
              <a:t>за </a:t>
            </a:r>
            <a:r>
              <a:rPr lang="ru-RU" sz="1400" dirty="0" smtClean="0">
                <a:solidFill>
                  <a:prstClr val="black"/>
                </a:solidFill>
                <a:latin typeface="Bosch Sans Regular"/>
              </a:rPr>
              <a:t>по-точни </a:t>
            </a:r>
            <a:r>
              <a:rPr lang="ru-RU" sz="1400" dirty="0">
                <a:solidFill>
                  <a:prstClr val="black"/>
                </a:solidFill>
                <a:latin typeface="Bosch Sans Regular"/>
              </a:rPr>
              <a:t>предположения.</a:t>
            </a:r>
          </a:p>
          <a:p>
            <a:pPr marL="541338" lvl="1" indent="-285750">
              <a:buFontTx/>
              <a:buChar char="‒"/>
            </a:pPr>
            <a:r>
              <a:rPr lang="ru-RU" sz="1400" dirty="0" smtClean="0">
                <a:solidFill>
                  <a:prstClr val="black"/>
                </a:solidFill>
                <a:latin typeface="Bosch Sans Regular"/>
              </a:rPr>
              <a:t>Ориентиране </a:t>
            </a:r>
            <a:r>
              <a:rPr lang="ru-RU" sz="1400" dirty="0">
                <a:solidFill>
                  <a:prstClr val="black"/>
                </a:solidFill>
                <a:latin typeface="Bosch Sans Regular"/>
              </a:rPr>
              <a:t>колекторите на юг с ъгъл на наклон, отразяващ географската ширина </a:t>
            </a:r>
            <a:endParaRPr lang="ru-RU" sz="1400" dirty="0" smtClean="0">
              <a:solidFill>
                <a:prstClr val="black"/>
              </a:solidFill>
              <a:latin typeface="Bosch Sans Regular"/>
            </a:endParaRPr>
          </a:p>
          <a:p>
            <a:pPr marL="255588" lvl="1"/>
            <a:r>
              <a:rPr lang="ru-RU" sz="1400" dirty="0" smtClean="0">
                <a:solidFill>
                  <a:prstClr val="black"/>
                </a:solidFill>
                <a:latin typeface="Bosch Sans Regular"/>
              </a:rPr>
              <a:t>на </a:t>
            </a:r>
            <a:r>
              <a:rPr lang="ru-RU" sz="1400" dirty="0">
                <a:solidFill>
                  <a:prstClr val="black"/>
                </a:solidFill>
                <a:latin typeface="Bosch Sans Regular"/>
              </a:rPr>
              <a:t>обекта.</a:t>
            </a:r>
          </a:p>
          <a:p>
            <a:pPr marL="541338" lvl="1" indent="-285750">
              <a:buFontTx/>
              <a:buChar char="‒"/>
            </a:pPr>
            <a:r>
              <a:rPr lang="ru-RU" sz="1400" dirty="0">
                <a:solidFill>
                  <a:prstClr val="black"/>
                </a:solidFill>
                <a:latin typeface="Bosch Sans Regular"/>
              </a:rPr>
              <a:t>Обемът на </a:t>
            </a:r>
            <a:r>
              <a:rPr lang="ru-RU" sz="1400" dirty="0" smtClean="0">
                <a:solidFill>
                  <a:prstClr val="black"/>
                </a:solidFill>
                <a:latin typeface="Bosch Sans Regular"/>
              </a:rPr>
              <a:t>резервоар </a:t>
            </a:r>
            <a:r>
              <a:rPr lang="ru-RU" sz="1400" dirty="0">
                <a:solidFill>
                  <a:prstClr val="black"/>
                </a:solidFill>
                <a:latin typeface="Bosch Sans Regular"/>
              </a:rPr>
              <a:t>за </a:t>
            </a:r>
            <a:r>
              <a:rPr lang="ru-RU" sz="1400" dirty="0" smtClean="0">
                <a:solidFill>
                  <a:prstClr val="black"/>
                </a:solidFill>
                <a:latin typeface="Bosch Sans Regular"/>
              </a:rPr>
              <a:t>съхранение, </a:t>
            </a:r>
            <a:r>
              <a:rPr lang="ru-RU" sz="1400" dirty="0">
                <a:solidFill>
                  <a:prstClr val="black"/>
                </a:solidFill>
                <a:latin typeface="Bosch Sans Regular"/>
              </a:rPr>
              <a:t>два пъти </a:t>
            </a:r>
            <a:r>
              <a:rPr lang="ru-RU" sz="1400" dirty="0" smtClean="0">
                <a:solidFill>
                  <a:prstClr val="black"/>
                </a:solidFill>
                <a:latin typeface="Bosch Sans Regular"/>
              </a:rPr>
              <a:t>по-голям </a:t>
            </a:r>
            <a:r>
              <a:rPr lang="ru-RU" sz="1400" dirty="0">
                <a:solidFill>
                  <a:prstClr val="black"/>
                </a:solidFill>
                <a:latin typeface="Bosch Sans Regular"/>
              </a:rPr>
              <a:t>от прогнозираното (дневно</a:t>
            </a:r>
            <a:r>
              <a:rPr lang="ru-RU" sz="1400" dirty="0" smtClean="0">
                <a:solidFill>
                  <a:prstClr val="black"/>
                </a:solidFill>
                <a:latin typeface="Bosch Sans Regular"/>
              </a:rPr>
              <a:t>)</a:t>
            </a:r>
          </a:p>
          <a:p>
            <a:pPr marL="255588" lvl="1"/>
            <a:r>
              <a:rPr lang="ru-RU" sz="1400" dirty="0" smtClean="0">
                <a:solidFill>
                  <a:prstClr val="black"/>
                </a:solidFill>
                <a:latin typeface="Bosch Sans Regular"/>
              </a:rPr>
              <a:t>търсене</a:t>
            </a:r>
            <a:r>
              <a:rPr lang="ru-RU" sz="1400" dirty="0">
                <a:solidFill>
                  <a:prstClr val="black"/>
                </a:solidFill>
                <a:latin typeface="Bosch Sans Regular"/>
              </a:rPr>
              <a:t>, се оказа адекватен; температурата на съхранение е </a:t>
            </a:r>
            <a:r>
              <a:rPr lang="ru-RU" sz="1400" dirty="0" smtClean="0">
                <a:solidFill>
                  <a:prstClr val="black"/>
                </a:solidFill>
                <a:latin typeface="Bosch Sans Regular"/>
              </a:rPr>
              <a:t>60ºC, </a:t>
            </a:r>
            <a:r>
              <a:rPr lang="ru-RU" sz="1400" dirty="0">
                <a:solidFill>
                  <a:prstClr val="black"/>
                </a:solidFill>
                <a:latin typeface="Bosch Sans Regular"/>
              </a:rPr>
              <a:t>температурата на </a:t>
            </a:r>
            <a:r>
              <a:rPr lang="ru-RU" sz="1400" dirty="0" smtClean="0">
                <a:solidFill>
                  <a:prstClr val="black"/>
                </a:solidFill>
                <a:latin typeface="Bosch Sans Regular"/>
              </a:rPr>
              <a:t>потребление- </a:t>
            </a:r>
            <a:r>
              <a:rPr lang="ru-RU" sz="1400" dirty="0">
                <a:solidFill>
                  <a:prstClr val="black"/>
                </a:solidFill>
                <a:latin typeface="Bosch Sans Regular"/>
              </a:rPr>
              <a:t>45ºC.</a:t>
            </a:r>
          </a:p>
          <a:p>
            <a:pPr marL="541338" lvl="1" indent="-285750">
              <a:buFontTx/>
              <a:buChar char="‒"/>
            </a:pPr>
            <a:r>
              <a:rPr lang="ru-RU" sz="1400" dirty="0">
                <a:solidFill>
                  <a:prstClr val="black"/>
                </a:solidFill>
                <a:latin typeface="Bosch Sans Regular"/>
              </a:rPr>
              <a:t>Броят на колекторите </a:t>
            </a:r>
            <a:r>
              <a:rPr lang="ru-RU" sz="1400" dirty="0" smtClean="0">
                <a:solidFill>
                  <a:prstClr val="black"/>
                </a:solidFill>
                <a:latin typeface="Bosch Sans Regular"/>
              </a:rPr>
              <a:t>е </a:t>
            </a:r>
            <a:r>
              <a:rPr lang="ru-RU" sz="1400" dirty="0">
                <a:solidFill>
                  <a:prstClr val="black"/>
                </a:solidFill>
                <a:latin typeface="Bosch Sans Regular"/>
              </a:rPr>
              <a:t>равна на </a:t>
            </a:r>
            <a:r>
              <a:rPr lang="ru-RU" sz="1400" dirty="0" smtClean="0">
                <a:solidFill>
                  <a:prstClr val="black"/>
                </a:solidFill>
                <a:latin typeface="Bosch Sans Regular"/>
              </a:rPr>
              <a:t>броя </a:t>
            </a:r>
            <a:r>
              <a:rPr lang="ru-RU" sz="1400" dirty="0">
                <a:solidFill>
                  <a:prstClr val="black"/>
                </a:solidFill>
                <a:latin typeface="Bosch Sans Regular"/>
              </a:rPr>
              <a:t>на лицата </a:t>
            </a:r>
            <a:r>
              <a:rPr lang="ru-RU" sz="1400" dirty="0" smtClean="0">
                <a:solidFill>
                  <a:prstClr val="black"/>
                </a:solidFill>
                <a:latin typeface="Bosch Sans Regular"/>
              </a:rPr>
              <a:t>по 0,7</a:t>
            </a:r>
            <a:r>
              <a:rPr lang="ru-RU" sz="1400" dirty="0">
                <a:solidFill>
                  <a:prstClr val="black"/>
                </a:solidFill>
                <a:latin typeface="Bosch Sans Regular"/>
              </a:rPr>
              <a:t>.</a:t>
            </a:r>
          </a:p>
          <a:p>
            <a:pPr marL="541338" lvl="1" indent="-285750">
              <a:buFontTx/>
              <a:buChar char="‒"/>
            </a:pPr>
            <a:r>
              <a:rPr lang="ru-RU" sz="1400" dirty="0">
                <a:solidFill>
                  <a:prstClr val="black"/>
                </a:solidFill>
                <a:latin typeface="Bosch Sans Regular"/>
              </a:rPr>
              <a:t>Колекторните </a:t>
            </a:r>
            <a:r>
              <a:rPr lang="ru-RU" sz="1400" dirty="0" smtClean="0">
                <a:solidFill>
                  <a:prstClr val="black"/>
                </a:solidFill>
                <a:latin typeface="Bosch Sans Regular"/>
              </a:rPr>
              <a:t>площи </a:t>
            </a:r>
            <a:r>
              <a:rPr lang="ru-RU" sz="1400" dirty="0">
                <a:solidFill>
                  <a:prstClr val="black"/>
                </a:solidFill>
                <a:latin typeface="Bosch Sans Regular"/>
              </a:rPr>
              <a:t>трябва да се състоят от един и същ тип колектори и да </a:t>
            </a:r>
            <a:r>
              <a:rPr lang="ru-RU" sz="1400" dirty="0" smtClean="0">
                <a:solidFill>
                  <a:prstClr val="black"/>
                </a:solidFill>
                <a:latin typeface="Bosch Sans Regular"/>
              </a:rPr>
              <a:t>имат</a:t>
            </a:r>
          </a:p>
          <a:p>
            <a:pPr marL="255588" lvl="1"/>
            <a:r>
              <a:rPr lang="ru-RU" sz="1400" dirty="0" smtClean="0">
                <a:solidFill>
                  <a:prstClr val="black"/>
                </a:solidFill>
                <a:latin typeface="Bosch Sans Regular"/>
              </a:rPr>
              <a:t>еднаква </a:t>
            </a:r>
            <a:r>
              <a:rPr lang="ru-RU" sz="1400" dirty="0">
                <a:solidFill>
                  <a:prstClr val="black"/>
                </a:solidFill>
                <a:latin typeface="Bosch Sans Regular"/>
              </a:rPr>
              <a:t>ориентация (вертикална / хоризонтална) за равномерното разпределение на потока. Те могат да бъдат свързани паралелно (по-малък </a:t>
            </a:r>
            <a:r>
              <a:rPr lang="ru-RU" sz="1400" dirty="0" smtClean="0">
                <a:solidFill>
                  <a:prstClr val="black"/>
                </a:solidFill>
                <a:latin typeface="Bosch Sans Regular"/>
              </a:rPr>
              <a:t>пад </a:t>
            </a:r>
            <a:r>
              <a:rPr lang="ru-RU" sz="1400" dirty="0">
                <a:solidFill>
                  <a:prstClr val="black"/>
                </a:solidFill>
                <a:latin typeface="Bosch Sans Regular"/>
              </a:rPr>
              <a:t>на налягането) или последователно (голям </a:t>
            </a:r>
            <a:r>
              <a:rPr lang="ru-RU" sz="1400" dirty="0" smtClean="0">
                <a:solidFill>
                  <a:prstClr val="black"/>
                </a:solidFill>
                <a:latin typeface="Bosch Sans Regular"/>
              </a:rPr>
              <a:t>пад </a:t>
            </a:r>
            <a:r>
              <a:rPr lang="ru-RU" sz="1400" dirty="0">
                <a:solidFill>
                  <a:prstClr val="black"/>
                </a:solidFill>
                <a:latin typeface="Bosch Sans Regular"/>
              </a:rPr>
              <a:t>на налягането).</a:t>
            </a:r>
          </a:p>
          <a:p>
            <a:pPr marL="541338" lvl="1" indent="-285750">
              <a:buFontTx/>
              <a:buChar char="‒"/>
            </a:pPr>
            <a:r>
              <a:rPr lang="ru-RU" sz="1400" dirty="0">
                <a:solidFill>
                  <a:prstClr val="black"/>
                </a:solidFill>
                <a:latin typeface="Bosch Sans Regular"/>
              </a:rPr>
              <a:t>Номиналният дебит за проектиране на малки SWH </a:t>
            </a:r>
            <a:r>
              <a:rPr lang="ru-RU" sz="1400" dirty="0" smtClean="0">
                <a:solidFill>
                  <a:prstClr val="black"/>
                </a:solidFill>
                <a:latin typeface="Bosch Sans Regular"/>
              </a:rPr>
              <a:t> </a:t>
            </a:r>
            <a:r>
              <a:rPr lang="ru-RU" sz="1400" dirty="0">
                <a:solidFill>
                  <a:prstClr val="black"/>
                </a:solidFill>
                <a:latin typeface="Bosch Sans Regular"/>
              </a:rPr>
              <a:t>е 50L / h на колектор. </a:t>
            </a:r>
            <a:r>
              <a:rPr lang="ru-RU" sz="1400" dirty="0" smtClean="0">
                <a:solidFill>
                  <a:prstClr val="black"/>
                </a:solidFill>
                <a:latin typeface="Bosch Sans Regular"/>
              </a:rPr>
              <a:t>Общият</a:t>
            </a:r>
          </a:p>
          <a:p>
            <a:pPr marL="255588" lvl="1"/>
            <a:r>
              <a:rPr lang="ru-RU" sz="1400" dirty="0" smtClean="0">
                <a:solidFill>
                  <a:prstClr val="black"/>
                </a:solidFill>
                <a:latin typeface="Bosch Sans Regular"/>
              </a:rPr>
              <a:t>поток </a:t>
            </a:r>
            <a:r>
              <a:rPr lang="ru-RU" sz="1400" dirty="0">
                <a:solidFill>
                  <a:prstClr val="black"/>
                </a:solidFill>
                <a:latin typeface="Bosch Sans Regular"/>
              </a:rPr>
              <a:t>в масива се получава, умножен по количеството колектори.</a:t>
            </a:r>
          </a:p>
          <a:p>
            <a:pPr marL="541338" lvl="1" indent="-285750">
              <a:buFontTx/>
              <a:buChar char="‒"/>
            </a:pPr>
            <a:r>
              <a:rPr lang="ru-RU" sz="1400" dirty="0">
                <a:solidFill>
                  <a:prstClr val="black"/>
                </a:solidFill>
                <a:latin typeface="Bosch Sans Regular"/>
              </a:rPr>
              <a:t>Други правила и опростени процедури: оценка на спада в налягането за </a:t>
            </a:r>
            <a:r>
              <a:rPr lang="ru-RU" sz="1400" dirty="0" smtClean="0">
                <a:solidFill>
                  <a:prstClr val="black"/>
                </a:solidFill>
                <a:latin typeface="Bosch Sans Regular"/>
              </a:rPr>
              <a:t>колекторните</a:t>
            </a:r>
          </a:p>
          <a:p>
            <a:pPr marL="255588" lvl="1"/>
            <a:r>
              <a:rPr lang="ru-RU" sz="1400" dirty="0" smtClean="0">
                <a:solidFill>
                  <a:prstClr val="black"/>
                </a:solidFill>
                <a:latin typeface="Bosch Sans Regular"/>
              </a:rPr>
              <a:t>вериги, </a:t>
            </a:r>
            <a:r>
              <a:rPr lang="ru-RU" sz="1400" dirty="0">
                <a:solidFill>
                  <a:prstClr val="black"/>
                </a:solidFill>
                <a:latin typeface="Bosch Sans Regular"/>
              </a:rPr>
              <a:t>тръбопроводи и резервоари за съхранение; избор на помпа; изчисляване на DEV; избор на други клапани; настройка на </a:t>
            </a:r>
            <a:r>
              <a:rPr lang="ru-RU" sz="1400" dirty="0" smtClean="0">
                <a:solidFill>
                  <a:prstClr val="black"/>
                </a:solidFill>
                <a:latin typeface="Bosch Sans Regular"/>
              </a:rPr>
              <a:t>контролите.</a:t>
            </a:r>
            <a:endParaRPr lang="en-US" sz="1400" dirty="0">
              <a:solidFill>
                <a:srgbClr val="000000"/>
              </a:solidFill>
              <a:latin typeface="Bosch Sans Regular"/>
            </a:endParaRPr>
          </a:p>
        </p:txBody>
      </p:sp>
      <p:pic>
        <p:nvPicPr>
          <p:cNvPr id="8" name="Picture 7" descr="A close up of a sign&#10;&#10;Description generated with high confidence">
            <a:extLst>
              <a:ext uri="{FF2B5EF4-FFF2-40B4-BE49-F238E27FC236}">
                <a16:creationId xmlns:a16="http://schemas.microsoft.com/office/drawing/2014/main" xmlns="" id="{CF59813F-7B4C-4346-B83F-107E795D0544}"/>
              </a:ext>
            </a:extLst>
          </p:cNvPr>
          <p:cNvPicPr>
            <a:picLocks noChangeAspect="1"/>
          </p:cNvPicPr>
          <p:nvPr/>
        </p:nvPicPr>
        <p:blipFill rotWithShape="1">
          <a:blip r:embed="rId2">
            <a:extLst>
              <a:ext uri="{28A0092B-C50C-407E-A947-70E740481C1C}">
                <a14:useLocalDpi xmlns:a14="http://schemas.microsoft.com/office/drawing/2010/main" val="0"/>
              </a:ext>
            </a:extLst>
          </a:blip>
          <a:srcRect l="9456" t="19638" b="30300"/>
          <a:stretch/>
        </p:blipFill>
        <p:spPr>
          <a:xfrm>
            <a:off x="7236000" y="1561351"/>
            <a:ext cx="1728000" cy="635029"/>
          </a:xfrm>
          <a:prstGeom prst="rect">
            <a:avLst/>
          </a:prstGeom>
        </p:spPr>
      </p:pic>
    </p:spTree>
    <p:extLst>
      <p:ext uri="{BB962C8B-B14F-4D97-AF65-F5344CB8AC3E}">
        <p14:creationId xmlns:p14="http://schemas.microsoft.com/office/powerpoint/2010/main" val="1671460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A1E001-60F9-401C-BA4E-0AA1D36EEB0A}"/>
              </a:ext>
            </a:extLst>
          </p:cNvPr>
          <p:cNvSpPr>
            <a:spLocks noGrp="1"/>
          </p:cNvSpPr>
          <p:nvPr>
            <p:ph type="title"/>
          </p:nvPr>
        </p:nvSpPr>
        <p:spPr/>
        <p:txBody>
          <a:bodyPr/>
          <a:lstStyle/>
          <a:p>
            <a:r>
              <a:rPr lang="en-US" b="1" dirty="0"/>
              <a:t>3. </a:t>
            </a:r>
            <a:r>
              <a:rPr lang="bg-BG" b="1" dirty="0"/>
              <a:t>Оразмеряване 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7332FD0C-D7A9-4A3D-8D23-313C83926977}"/>
              </a:ext>
            </a:extLst>
          </p:cNvPr>
          <p:cNvSpPr/>
          <p:nvPr/>
        </p:nvSpPr>
        <p:spPr>
          <a:xfrm>
            <a:off x="432916" y="1299826"/>
            <a:ext cx="8387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en-US" b="1" dirty="0"/>
          </a:p>
        </p:txBody>
      </p:sp>
      <p:sp>
        <p:nvSpPr>
          <p:cNvPr id="6" name="Rectangle 5">
            <a:extLst>
              <a:ext uri="{FF2B5EF4-FFF2-40B4-BE49-F238E27FC236}">
                <a16:creationId xmlns:a16="http://schemas.microsoft.com/office/drawing/2014/main" xmlns="" id="{00B96721-6746-4C2F-BE18-80A435EB912C}"/>
              </a:ext>
            </a:extLst>
          </p:cNvPr>
          <p:cNvSpPr/>
          <p:nvPr/>
        </p:nvSpPr>
        <p:spPr>
          <a:xfrm>
            <a:off x="775953" y="1845000"/>
            <a:ext cx="5501716" cy="4278094"/>
          </a:xfrm>
          <a:prstGeom prst="rect">
            <a:avLst/>
          </a:prstGeom>
        </p:spPr>
        <p:txBody>
          <a:bodyPr wrap="square">
            <a:spAutoFit/>
          </a:bodyPr>
          <a:lstStyle/>
          <a:p>
            <a:pPr marL="285750" indent="-285750">
              <a:buFont typeface="Wingdings" panose="05000000000000000000" pitchFamily="2" charset="2"/>
              <a:buChar char="§"/>
            </a:pPr>
            <a:r>
              <a:rPr lang="ru-RU" sz="1600" dirty="0" smtClean="0">
                <a:solidFill>
                  <a:prstClr val="black"/>
                </a:solidFill>
              </a:rPr>
              <a:t>Компютърните </a:t>
            </a:r>
            <a:r>
              <a:rPr lang="ru-RU" sz="1600" dirty="0">
                <a:solidFill>
                  <a:prstClr val="black"/>
                </a:solidFill>
              </a:rPr>
              <a:t>симулации за слънчеви топлинни системи работят на базата на точни модели на </a:t>
            </a:r>
            <a:r>
              <a:rPr lang="ru-RU" sz="1600" dirty="0" smtClean="0">
                <a:solidFill>
                  <a:prstClr val="black"/>
                </a:solidFill>
              </a:rPr>
              <a:t>прототипи, </a:t>
            </a:r>
            <a:r>
              <a:rPr lang="ru-RU" sz="1600" dirty="0">
                <a:solidFill>
                  <a:prstClr val="black"/>
                </a:solidFill>
              </a:rPr>
              <a:t>системи, компоненти и </a:t>
            </a:r>
            <a:r>
              <a:rPr lang="ru-RU" sz="1600" dirty="0" smtClean="0">
                <a:solidFill>
                  <a:prstClr val="black"/>
                </a:solidFill>
              </a:rPr>
              <a:t>външни фактори </a:t>
            </a:r>
            <a:r>
              <a:rPr lang="ru-RU" sz="1600" dirty="0">
                <a:solidFill>
                  <a:prstClr val="black"/>
                </a:solidFill>
              </a:rPr>
              <a:t>и предоставят глобални теоретични характеристики на системата, които се използват при вземането на </a:t>
            </a:r>
            <a:r>
              <a:rPr lang="ru-RU" sz="1600" dirty="0" smtClean="0">
                <a:solidFill>
                  <a:prstClr val="black"/>
                </a:solidFill>
              </a:rPr>
              <a:t>решения.</a:t>
            </a:r>
            <a:r>
              <a:rPr lang="en-US" sz="1600" dirty="0" smtClean="0">
                <a:solidFill>
                  <a:prstClr val="black"/>
                </a:solidFill>
              </a:rPr>
              <a:t> </a:t>
            </a:r>
            <a:endParaRPr lang="en-US" sz="1600" dirty="0">
              <a:solidFill>
                <a:prstClr val="black"/>
              </a:solidFill>
            </a:endParaRPr>
          </a:p>
          <a:p>
            <a:pPr marL="285750" indent="-285750">
              <a:buFont typeface="Wingdings" panose="05000000000000000000" pitchFamily="2" charset="2"/>
              <a:buChar char="§"/>
            </a:pPr>
            <a:r>
              <a:rPr lang="ru-RU" sz="1600" dirty="0" smtClean="0">
                <a:solidFill>
                  <a:prstClr val="black"/>
                </a:solidFill>
              </a:rPr>
              <a:t>Детайлите </a:t>
            </a:r>
            <a:r>
              <a:rPr lang="ru-RU" sz="1600" dirty="0">
                <a:solidFill>
                  <a:prstClr val="black"/>
                </a:solidFill>
              </a:rPr>
              <a:t>на моделите са </a:t>
            </a:r>
            <a:r>
              <a:rPr lang="ru-RU" sz="1600" dirty="0" smtClean="0">
                <a:solidFill>
                  <a:prstClr val="black"/>
                </a:solidFill>
              </a:rPr>
              <a:t>познати </a:t>
            </a:r>
            <a:r>
              <a:rPr lang="ru-RU" sz="1600" dirty="0">
                <a:solidFill>
                  <a:prstClr val="black"/>
                </a:solidFill>
              </a:rPr>
              <a:t>за </a:t>
            </a:r>
            <a:r>
              <a:rPr lang="ru-RU" sz="1600" dirty="0" smtClean="0">
                <a:solidFill>
                  <a:prstClr val="black"/>
                </a:solidFill>
              </a:rPr>
              <a:t>инженерите и трябва </a:t>
            </a:r>
            <a:r>
              <a:rPr lang="ru-RU" sz="1600" dirty="0">
                <a:solidFill>
                  <a:prstClr val="black"/>
                </a:solidFill>
              </a:rPr>
              <a:t>просто </a:t>
            </a:r>
            <a:r>
              <a:rPr lang="ru-RU" sz="1600" dirty="0" smtClean="0">
                <a:solidFill>
                  <a:prstClr val="black"/>
                </a:solidFill>
              </a:rPr>
              <a:t> </a:t>
            </a:r>
            <a:r>
              <a:rPr lang="ru-RU" sz="1600" dirty="0">
                <a:solidFill>
                  <a:prstClr val="black"/>
                </a:solidFill>
              </a:rPr>
              <a:t>да </a:t>
            </a:r>
            <a:r>
              <a:rPr lang="ru-RU" sz="1600" dirty="0" smtClean="0">
                <a:solidFill>
                  <a:prstClr val="black"/>
                </a:solidFill>
              </a:rPr>
              <a:t>се въведат </a:t>
            </a:r>
            <a:r>
              <a:rPr lang="ru-RU" sz="1600" dirty="0">
                <a:solidFill>
                  <a:prstClr val="black"/>
                </a:solidFill>
              </a:rPr>
              <a:t>данни или да </a:t>
            </a:r>
            <a:r>
              <a:rPr lang="ru-RU" sz="1600" dirty="0" smtClean="0">
                <a:solidFill>
                  <a:prstClr val="black"/>
                </a:solidFill>
              </a:rPr>
              <a:t>се изберат </a:t>
            </a:r>
            <a:r>
              <a:rPr lang="ru-RU" sz="1600" dirty="0">
                <a:solidFill>
                  <a:prstClr val="black"/>
                </a:solidFill>
              </a:rPr>
              <a:t>компоненти от базите </a:t>
            </a:r>
            <a:r>
              <a:rPr lang="ru-RU" sz="1600" dirty="0" smtClean="0">
                <a:solidFill>
                  <a:prstClr val="black"/>
                </a:solidFill>
              </a:rPr>
              <a:t>данни-  </a:t>
            </a:r>
            <a:r>
              <a:rPr lang="ru-RU" sz="1600" dirty="0">
                <a:solidFill>
                  <a:prstClr val="black"/>
                </a:solidFill>
              </a:rPr>
              <a:t>изчислителната работа е </a:t>
            </a:r>
            <a:r>
              <a:rPr lang="ru-RU" sz="1600" dirty="0" smtClean="0">
                <a:solidFill>
                  <a:prstClr val="black"/>
                </a:solidFill>
              </a:rPr>
              <a:t>опростена </a:t>
            </a:r>
            <a:r>
              <a:rPr lang="ru-RU" sz="1600" dirty="0">
                <a:solidFill>
                  <a:prstClr val="black"/>
                </a:solidFill>
              </a:rPr>
              <a:t>и бърза. </a:t>
            </a:r>
            <a:r>
              <a:rPr lang="ru-RU" sz="1600" dirty="0" smtClean="0">
                <a:solidFill>
                  <a:prstClr val="black"/>
                </a:solidFill>
              </a:rPr>
              <a:t>Инсталаторите, при </a:t>
            </a:r>
            <a:r>
              <a:rPr lang="ru-RU" sz="1600" dirty="0">
                <a:solidFill>
                  <a:prstClr val="black"/>
                </a:solidFill>
              </a:rPr>
              <a:t>задачи с малки размери на системите, също могат да се възползват от тези </a:t>
            </a:r>
            <a:r>
              <a:rPr lang="ru-RU" sz="1600" dirty="0" smtClean="0">
                <a:solidFill>
                  <a:prstClr val="black"/>
                </a:solidFill>
              </a:rPr>
              <a:t>предимства.</a:t>
            </a:r>
            <a:endParaRPr lang="en-US" sz="1600" dirty="0">
              <a:solidFill>
                <a:prstClr val="black"/>
              </a:solidFill>
            </a:endParaRPr>
          </a:p>
          <a:p>
            <a:pPr marL="285750" indent="-285750">
              <a:buFont typeface="Wingdings" panose="05000000000000000000" pitchFamily="2" charset="2"/>
              <a:buChar char="§"/>
            </a:pPr>
            <a:r>
              <a:rPr lang="ru-RU" sz="1600" dirty="0">
                <a:solidFill>
                  <a:prstClr val="black"/>
                </a:solidFill>
                <a:latin typeface="Bosch Sans Regular"/>
              </a:rPr>
              <a:t>Соларните софтуерни инструменти за симулация за термични, PV и възобновяеми като цяло са:</a:t>
            </a:r>
          </a:p>
          <a:p>
            <a:r>
              <a:rPr lang="ru-RU" sz="1600" dirty="0" smtClean="0">
                <a:solidFill>
                  <a:prstClr val="black"/>
                </a:solidFill>
                <a:latin typeface="Bosch Sans Regular"/>
              </a:rPr>
              <a:t>           Polysun </a:t>
            </a:r>
            <a:r>
              <a:rPr lang="ru-RU" sz="1600" dirty="0">
                <a:solidFill>
                  <a:prstClr val="black"/>
                </a:solidFill>
                <a:latin typeface="Bosch Sans Regular"/>
              </a:rPr>
              <a:t>(Vela Solaris)</a:t>
            </a:r>
          </a:p>
          <a:p>
            <a:r>
              <a:rPr lang="ru-RU" sz="1600" dirty="0" smtClean="0">
                <a:solidFill>
                  <a:prstClr val="black"/>
                </a:solidFill>
                <a:latin typeface="Bosch Sans Regular"/>
              </a:rPr>
              <a:t>           T </a:t>
            </a:r>
            <a:r>
              <a:rPr lang="ru-RU" sz="1600" dirty="0">
                <a:solidFill>
                  <a:prstClr val="black"/>
                </a:solidFill>
                <a:latin typeface="Bosch Sans Regular"/>
              </a:rPr>
              <a:t>* SOL (Софтуер на </a:t>
            </a:r>
            <a:r>
              <a:rPr lang="ru-RU" sz="1600" dirty="0" smtClean="0">
                <a:solidFill>
                  <a:prstClr val="black"/>
                </a:solidFill>
                <a:latin typeface="Bosch Sans Regular"/>
              </a:rPr>
              <a:t>Валентин)</a:t>
            </a:r>
            <a:r>
              <a:rPr lang="en-US" sz="1600" dirty="0" smtClean="0">
                <a:solidFill>
                  <a:prstClr val="black"/>
                </a:solidFill>
              </a:rPr>
              <a:t>.</a:t>
            </a:r>
          </a:p>
          <a:p>
            <a:pPr marL="295275" indent="-295275">
              <a:buFont typeface="Wingdings" panose="05000000000000000000" pitchFamily="2" charset="2"/>
              <a:buChar char="§"/>
            </a:pPr>
            <a:r>
              <a:rPr lang="ru-RU" sz="1600" b="1" dirty="0">
                <a:solidFill>
                  <a:prstClr val="black"/>
                </a:solidFill>
              </a:rPr>
              <a:t>Тези инструменти все още изискват да </a:t>
            </a:r>
            <a:r>
              <a:rPr lang="ru-RU" sz="1600" b="1" dirty="0" smtClean="0">
                <a:solidFill>
                  <a:prstClr val="black"/>
                </a:solidFill>
              </a:rPr>
              <a:t>има </a:t>
            </a:r>
            <a:r>
              <a:rPr lang="ru-RU" sz="1600" b="1" dirty="0">
                <a:solidFill>
                  <a:prstClr val="black"/>
                </a:solidFill>
              </a:rPr>
              <a:t>известно разбиране за динамиката и компонентите на </a:t>
            </a:r>
            <a:r>
              <a:rPr lang="ru-RU" sz="1600" b="1" dirty="0" smtClean="0">
                <a:solidFill>
                  <a:prstClr val="black"/>
                </a:solidFill>
              </a:rPr>
              <a:t>SWH.</a:t>
            </a:r>
            <a:endParaRPr lang="en-US" sz="1600" b="1" dirty="0">
              <a:solidFill>
                <a:prstClr val="black"/>
              </a:solidFill>
            </a:endParaRPr>
          </a:p>
        </p:txBody>
      </p:sp>
      <p:pic>
        <p:nvPicPr>
          <p:cNvPr id="11" name="Picture 10">
            <a:extLst>
              <a:ext uri="{FF2B5EF4-FFF2-40B4-BE49-F238E27FC236}">
                <a16:creationId xmlns:a16="http://schemas.microsoft.com/office/drawing/2014/main" xmlns="" id="{6565ACA9-0E70-4B2B-BFF5-6C046978BCDD}"/>
              </a:ext>
            </a:extLst>
          </p:cNvPr>
          <p:cNvPicPr>
            <a:picLocks noChangeAspect="1"/>
          </p:cNvPicPr>
          <p:nvPr/>
        </p:nvPicPr>
        <p:blipFill>
          <a:blip r:embed="rId2"/>
          <a:stretch>
            <a:fillRect/>
          </a:stretch>
        </p:blipFill>
        <p:spPr>
          <a:xfrm>
            <a:off x="6300000" y="1926332"/>
            <a:ext cx="2375688" cy="4355668"/>
          </a:xfrm>
          <a:prstGeom prst="rect">
            <a:avLst/>
          </a:prstGeom>
        </p:spPr>
      </p:pic>
    </p:spTree>
    <p:extLst>
      <p:ext uri="{BB962C8B-B14F-4D97-AF65-F5344CB8AC3E}">
        <p14:creationId xmlns:p14="http://schemas.microsoft.com/office/powerpoint/2010/main" val="3237964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7A30BE-1459-4A64-A5C3-955DAD0DE3EF}"/>
              </a:ext>
            </a:extLst>
          </p:cNvPr>
          <p:cNvSpPr>
            <a:spLocks noGrp="1"/>
          </p:cNvSpPr>
          <p:nvPr>
            <p:ph type="title"/>
          </p:nvPr>
        </p:nvSpPr>
        <p:spPr/>
        <p:txBody>
          <a:bodyPr/>
          <a:lstStyle/>
          <a:p>
            <a:r>
              <a:rPr lang="en-US" b="1" dirty="0"/>
              <a:t>3. </a:t>
            </a:r>
            <a:r>
              <a:rPr lang="bg-BG" b="1" dirty="0"/>
              <a:t>Оразмеряване 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E69CABFB-CFAF-4001-96A4-3181B051B2F9}"/>
              </a:ext>
            </a:extLst>
          </p:cNvPr>
          <p:cNvSpPr/>
          <p:nvPr/>
        </p:nvSpPr>
        <p:spPr>
          <a:xfrm>
            <a:off x="432916" y="1557000"/>
            <a:ext cx="860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A4170CB2-63BC-40F3-A570-665438C987E9}"/>
              </a:ext>
            </a:extLst>
          </p:cNvPr>
          <p:cNvSpPr/>
          <p:nvPr/>
        </p:nvSpPr>
        <p:spPr>
          <a:xfrm>
            <a:off x="726284" y="1931850"/>
            <a:ext cx="3629716"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ОСНОВЕН </a:t>
            </a:r>
            <a:r>
              <a:rPr lang="bg-BG" sz="1600" b="1" dirty="0" smtClean="0">
                <a:solidFill>
                  <a:prstClr val="black"/>
                </a:solidFill>
              </a:rPr>
              <a:t>РАБОТЕН ПРОЦЕС </a:t>
            </a:r>
            <a:r>
              <a:rPr lang="en-US" sz="1600" b="1" dirty="0" smtClean="0">
                <a:solidFill>
                  <a:prstClr val="black"/>
                </a:solidFill>
              </a:rPr>
              <a:t>.</a:t>
            </a:r>
            <a:endParaRPr lang="en-US" sz="1600" b="1" dirty="0">
              <a:solidFill>
                <a:prstClr val="black"/>
              </a:solidFill>
            </a:endParaRPr>
          </a:p>
        </p:txBody>
      </p:sp>
      <p:sp>
        <p:nvSpPr>
          <p:cNvPr id="6" name="Rectangle 5">
            <a:extLst>
              <a:ext uri="{FF2B5EF4-FFF2-40B4-BE49-F238E27FC236}">
                <a16:creationId xmlns:a16="http://schemas.microsoft.com/office/drawing/2014/main" xmlns="" id="{403CB190-AF01-45FD-98F1-EB7FD1C9E548}"/>
              </a:ext>
            </a:extLst>
          </p:cNvPr>
          <p:cNvSpPr/>
          <p:nvPr/>
        </p:nvSpPr>
        <p:spPr>
          <a:xfrm>
            <a:off x="972000" y="2270404"/>
            <a:ext cx="7703688" cy="584775"/>
          </a:xfrm>
          <a:prstGeom prst="rect">
            <a:avLst/>
          </a:prstGeom>
        </p:spPr>
        <p:txBody>
          <a:bodyPr wrap="square">
            <a:spAutoFit/>
          </a:bodyPr>
          <a:lstStyle/>
          <a:p>
            <a:pPr marL="285750" indent="-285750">
              <a:buFont typeface="Calibri" panose="020F0502020204030204" pitchFamily="34" charset="0"/>
              <a:buChar char="‒"/>
            </a:pPr>
            <a:r>
              <a:rPr lang="ru-RU" sz="1600" dirty="0">
                <a:solidFill>
                  <a:prstClr val="black"/>
                </a:solidFill>
              </a:rPr>
              <a:t>С </a:t>
            </a:r>
            <a:r>
              <a:rPr lang="ru-RU" sz="1600" dirty="0" smtClean="0">
                <a:solidFill>
                  <a:prstClr val="black"/>
                </a:solidFill>
              </a:rPr>
              <a:t>оглед на специфичните </a:t>
            </a:r>
            <a:r>
              <a:rPr lang="ru-RU" sz="1600" dirty="0">
                <a:solidFill>
                  <a:prstClr val="black"/>
                </a:solidFill>
              </a:rPr>
              <a:t>детайли, типичната последователност на работа със соларния термален симулатор е както </a:t>
            </a:r>
            <a:r>
              <a:rPr lang="ru-RU" sz="1600" dirty="0" smtClean="0">
                <a:solidFill>
                  <a:prstClr val="black"/>
                </a:solidFill>
              </a:rPr>
              <a:t>следва:</a:t>
            </a:r>
            <a:endParaRPr lang="en-US" sz="1600" dirty="0">
              <a:solidFill>
                <a:prstClr val="black"/>
              </a:solidFill>
            </a:endParaRPr>
          </a:p>
        </p:txBody>
      </p:sp>
      <p:grpSp>
        <p:nvGrpSpPr>
          <p:cNvPr id="42" name="Group 41">
            <a:extLst>
              <a:ext uri="{FF2B5EF4-FFF2-40B4-BE49-F238E27FC236}">
                <a16:creationId xmlns:a16="http://schemas.microsoft.com/office/drawing/2014/main" xmlns="" id="{B99D2086-CDAE-4D90-AC0E-E014D9308498}"/>
              </a:ext>
            </a:extLst>
          </p:cNvPr>
          <p:cNvGrpSpPr/>
          <p:nvPr/>
        </p:nvGrpSpPr>
        <p:grpSpPr>
          <a:xfrm>
            <a:off x="772399" y="2925000"/>
            <a:ext cx="7914401" cy="3269144"/>
            <a:chOff x="772399" y="3039856"/>
            <a:chExt cx="7914401" cy="3269144"/>
          </a:xfrm>
        </p:grpSpPr>
        <p:sp>
          <p:nvSpPr>
            <p:cNvPr id="7" name="Rectangle 6">
              <a:extLst>
                <a:ext uri="{FF2B5EF4-FFF2-40B4-BE49-F238E27FC236}">
                  <a16:creationId xmlns:a16="http://schemas.microsoft.com/office/drawing/2014/main" xmlns="" id="{2A279B60-6506-47C0-AA99-D08FFAB73DEA}"/>
                </a:ext>
              </a:extLst>
            </p:cNvPr>
            <p:cNvSpPr/>
            <p:nvPr/>
          </p:nvSpPr>
          <p:spPr>
            <a:xfrm>
              <a:off x="772399" y="3078560"/>
              <a:ext cx="1613716" cy="9698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1.</a:t>
              </a:r>
            </a:p>
            <a:p>
              <a:pPr algn="ctr"/>
              <a:r>
                <a:rPr lang="ru-RU" sz="1400" b="1" dirty="0" smtClean="0"/>
                <a:t>СЪЗДАВАНЕ </a:t>
              </a:r>
              <a:r>
                <a:rPr lang="ru-RU" sz="1400" b="1" dirty="0"/>
                <a:t>НОВ ПРОЕКТ И </a:t>
              </a:r>
              <a:r>
                <a:rPr lang="ru-RU" sz="1400" b="1" dirty="0" smtClean="0"/>
                <a:t>НАСТРОЙВАНЕ ОБЩИТЕ ДАННИ</a:t>
              </a:r>
              <a:endParaRPr lang="en-US" sz="1400" b="1" dirty="0"/>
            </a:p>
          </p:txBody>
        </p:sp>
        <p:sp>
          <p:nvSpPr>
            <p:cNvPr id="8" name="Rectangle 7">
              <a:extLst>
                <a:ext uri="{FF2B5EF4-FFF2-40B4-BE49-F238E27FC236}">
                  <a16:creationId xmlns:a16="http://schemas.microsoft.com/office/drawing/2014/main" xmlns="" id="{D5D0333C-F10A-4C40-806B-1E7D78860562}"/>
                </a:ext>
              </a:extLst>
            </p:cNvPr>
            <p:cNvSpPr/>
            <p:nvPr/>
          </p:nvSpPr>
          <p:spPr>
            <a:xfrm>
              <a:off x="2931902"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2.</a:t>
              </a:r>
            </a:p>
            <a:p>
              <a:pPr algn="ctr"/>
              <a:r>
                <a:rPr lang="bg-BG" sz="1400" b="1" dirty="0" smtClean="0"/>
                <a:t>ИЗБОР НА </a:t>
              </a:r>
              <a:r>
                <a:rPr lang="bg-BG" sz="1400" b="1" dirty="0"/>
                <a:t>СИСТЕМА ИЛИ </a:t>
              </a:r>
              <a:r>
                <a:rPr lang="bg-BG" sz="1400" b="1" dirty="0" smtClean="0"/>
                <a:t>ВАРИАНТ</a:t>
              </a:r>
              <a:endParaRPr lang="en-US" sz="1400" b="1" dirty="0"/>
            </a:p>
          </p:txBody>
        </p:sp>
        <p:sp>
          <p:nvSpPr>
            <p:cNvPr id="9" name="Rectangle 8">
              <a:extLst>
                <a:ext uri="{FF2B5EF4-FFF2-40B4-BE49-F238E27FC236}">
                  <a16:creationId xmlns:a16="http://schemas.microsoft.com/office/drawing/2014/main" xmlns="" id="{9EDBDE13-99FB-4067-9588-632028D20C1C}"/>
                </a:ext>
              </a:extLst>
            </p:cNvPr>
            <p:cNvSpPr/>
            <p:nvPr/>
          </p:nvSpPr>
          <p:spPr>
            <a:xfrm>
              <a:off x="4932000" y="3039856"/>
              <a:ext cx="1653673"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3.</a:t>
              </a:r>
            </a:p>
            <a:p>
              <a:pPr algn="ctr"/>
              <a:r>
                <a:rPr lang="bg-BG" sz="1400" b="1" dirty="0" smtClean="0"/>
                <a:t>ОПРЕДЕЛЯНЕ </a:t>
              </a:r>
              <a:r>
                <a:rPr lang="bg-BG" sz="1400" b="1" dirty="0"/>
                <a:t>ПАРАМЕТРИТЕ НА </a:t>
              </a:r>
              <a:r>
                <a:rPr lang="bg-BG" sz="1400" b="1" dirty="0" smtClean="0"/>
                <a:t>КОМПОНЕНТИТЕ</a:t>
              </a:r>
              <a:endParaRPr lang="en-US" sz="1400" b="1" dirty="0"/>
            </a:p>
          </p:txBody>
        </p:sp>
        <p:sp>
          <p:nvSpPr>
            <p:cNvPr id="10" name="Rectangle 9">
              <a:extLst>
                <a:ext uri="{FF2B5EF4-FFF2-40B4-BE49-F238E27FC236}">
                  <a16:creationId xmlns:a16="http://schemas.microsoft.com/office/drawing/2014/main" xmlns="" id="{03B1D773-4A20-4EAF-A6A1-836C30CBA829}"/>
                </a:ext>
              </a:extLst>
            </p:cNvPr>
            <p:cNvSpPr/>
            <p:nvPr/>
          </p:nvSpPr>
          <p:spPr>
            <a:xfrm>
              <a:off x="7139706"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4.</a:t>
              </a:r>
            </a:p>
            <a:p>
              <a:pPr algn="ctr"/>
              <a:r>
                <a:rPr lang="bg-BG" sz="1400" b="1" dirty="0" smtClean="0"/>
                <a:t>ВКЛЮЧВАНЕ  СИМУЛАЦИЯТА</a:t>
              </a:r>
              <a:endParaRPr lang="en-US" sz="1400" b="1" dirty="0"/>
            </a:p>
          </p:txBody>
        </p:sp>
        <p:sp>
          <p:nvSpPr>
            <p:cNvPr id="11" name="Rectangle 10">
              <a:extLst>
                <a:ext uri="{FF2B5EF4-FFF2-40B4-BE49-F238E27FC236}">
                  <a16:creationId xmlns:a16="http://schemas.microsoft.com/office/drawing/2014/main" xmlns="" id="{8258E4FD-81E3-473F-9128-B69B41A31525}"/>
                </a:ext>
              </a:extLst>
            </p:cNvPr>
            <p:cNvSpPr/>
            <p:nvPr/>
          </p:nvSpPr>
          <p:spPr>
            <a:xfrm>
              <a:off x="2931902" y="4473000"/>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6.</a:t>
              </a:r>
            </a:p>
            <a:p>
              <a:pPr algn="ctr"/>
              <a:r>
                <a:rPr lang="bg-BG" sz="1400" b="1" dirty="0"/>
                <a:t>РЕЗУЛТАТИ ОТ </a:t>
              </a:r>
              <a:r>
                <a:rPr lang="bg-BG" sz="1400" b="1" dirty="0" smtClean="0"/>
                <a:t>АНАЛИЗА</a:t>
              </a:r>
              <a:endParaRPr lang="en-US" sz="1400" b="1" dirty="0"/>
            </a:p>
          </p:txBody>
        </p:sp>
        <p:sp>
          <p:nvSpPr>
            <p:cNvPr id="12" name="Rectangle 11">
              <a:extLst>
                <a:ext uri="{FF2B5EF4-FFF2-40B4-BE49-F238E27FC236}">
                  <a16:creationId xmlns:a16="http://schemas.microsoft.com/office/drawing/2014/main" xmlns="" id="{B682E735-4C96-4A22-9CDB-B8E183C677B4}"/>
                </a:ext>
              </a:extLst>
            </p:cNvPr>
            <p:cNvSpPr/>
            <p:nvPr/>
          </p:nvSpPr>
          <p:spPr>
            <a:xfrm>
              <a:off x="823256" y="4473000"/>
              <a:ext cx="1717885"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5.</a:t>
              </a:r>
            </a:p>
            <a:p>
              <a:pPr algn="ctr"/>
              <a:r>
                <a:rPr lang="bg-BG" sz="1400" b="1" dirty="0" smtClean="0"/>
                <a:t>ИЗЧИСЛЯВАНЕ </a:t>
              </a:r>
              <a:r>
                <a:rPr lang="bg-BG" sz="1400" b="1" dirty="0"/>
                <a:t>ИКОНОМИЧЕСКАТА </a:t>
              </a:r>
              <a:r>
                <a:rPr lang="bg-BG" sz="1400" b="1" dirty="0" smtClean="0"/>
                <a:t>ЕФЕКТИВНОСТ</a:t>
              </a:r>
              <a:endParaRPr lang="en-US" sz="1400" b="1" dirty="0"/>
            </a:p>
          </p:txBody>
        </p:sp>
        <p:sp>
          <p:nvSpPr>
            <p:cNvPr id="14" name="Diamond 13">
              <a:extLst>
                <a:ext uri="{FF2B5EF4-FFF2-40B4-BE49-F238E27FC236}">
                  <a16:creationId xmlns:a16="http://schemas.microsoft.com/office/drawing/2014/main" xmlns="" id="{F6500F93-FBB6-4814-BB62-98C85AA24013}"/>
                </a:ext>
              </a:extLst>
            </p:cNvPr>
            <p:cNvSpPr/>
            <p:nvPr/>
          </p:nvSpPr>
          <p:spPr>
            <a:xfrm>
              <a:off x="5109673" y="4473000"/>
              <a:ext cx="1440000" cy="900000"/>
            </a:xfrm>
            <a:prstGeom prst="diamond">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bg-BG" sz="1400" b="1" dirty="0" smtClean="0"/>
                <a:t>Валидиране-те</a:t>
              </a:r>
              <a:endParaRPr lang="en-US" sz="1400" b="1" dirty="0">
                <a:solidFill>
                  <a:schemeClr val="dk1"/>
                </a:solidFill>
              </a:endParaRPr>
            </a:p>
          </p:txBody>
        </p:sp>
        <p:sp>
          <p:nvSpPr>
            <p:cNvPr id="15" name="Rectangle 14">
              <a:extLst>
                <a:ext uri="{FF2B5EF4-FFF2-40B4-BE49-F238E27FC236}">
                  <a16:creationId xmlns:a16="http://schemas.microsoft.com/office/drawing/2014/main" xmlns="" id="{8DC9B50E-1C7C-466E-BCE1-D5A9B1A7F28A}"/>
                </a:ext>
              </a:extLst>
            </p:cNvPr>
            <p:cNvSpPr/>
            <p:nvPr/>
          </p:nvSpPr>
          <p:spPr>
            <a:xfrm>
              <a:off x="4423347" y="5661000"/>
              <a:ext cx="2812653" cy="64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7.</a:t>
              </a:r>
            </a:p>
            <a:p>
              <a:pPr algn="ctr"/>
              <a:r>
                <a:rPr lang="ru-RU" sz="1400" b="1" dirty="0"/>
                <a:t>ПРОМЯНА ПАРАМЕТРИТЕ ИЛИ СИСТЕМАТА И </a:t>
              </a:r>
              <a:r>
                <a:rPr lang="ru-RU" sz="1400" b="1" dirty="0" smtClean="0"/>
                <a:t>РЕКАКУЛИРАНЕ</a:t>
              </a:r>
              <a:endParaRPr lang="en-US" sz="1400" b="1" dirty="0"/>
            </a:p>
          </p:txBody>
        </p:sp>
        <p:sp>
          <p:nvSpPr>
            <p:cNvPr id="16" name="Rectangle 15">
              <a:extLst>
                <a:ext uri="{FF2B5EF4-FFF2-40B4-BE49-F238E27FC236}">
                  <a16:creationId xmlns:a16="http://schemas.microsoft.com/office/drawing/2014/main" xmlns="" id="{60C74A09-1039-4D12-BB80-355F27046AEE}"/>
                </a:ext>
              </a:extLst>
            </p:cNvPr>
            <p:cNvSpPr/>
            <p:nvPr/>
          </p:nvSpPr>
          <p:spPr>
            <a:xfrm>
              <a:off x="7174800" y="4473000"/>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8.</a:t>
              </a:r>
            </a:p>
            <a:p>
              <a:pPr algn="ctr"/>
              <a:r>
                <a:rPr lang="ru-RU" sz="1400" b="1" dirty="0" smtClean="0"/>
                <a:t> ДОКЛАД </a:t>
              </a:r>
              <a:r>
                <a:rPr lang="ru-RU" sz="1400" b="1" dirty="0"/>
                <a:t>ЗА </a:t>
              </a:r>
              <a:r>
                <a:rPr lang="ru-RU" sz="1400" b="1" dirty="0" smtClean="0"/>
                <a:t>ПРОЕКТА</a:t>
              </a:r>
              <a:endParaRPr lang="en-US" sz="1400" b="1" dirty="0"/>
            </a:p>
          </p:txBody>
        </p:sp>
        <p:cxnSp>
          <p:nvCxnSpPr>
            <p:cNvPr id="18" name="Straight Arrow Connector 17">
              <a:extLst>
                <a:ext uri="{FF2B5EF4-FFF2-40B4-BE49-F238E27FC236}">
                  <a16:creationId xmlns:a16="http://schemas.microsoft.com/office/drawing/2014/main" xmlns="" id="{C6A2A365-375F-44E8-AEBA-2A5310DC8207}"/>
                </a:ext>
              </a:extLst>
            </p:cNvPr>
            <p:cNvCxnSpPr>
              <a:cxnSpLocks/>
              <a:stCxn id="7" idx="3"/>
              <a:endCxn id="8" idx="1"/>
            </p:cNvCxnSpPr>
            <p:nvPr/>
          </p:nvCxnSpPr>
          <p:spPr>
            <a:xfrm flipV="1">
              <a:off x="2386115" y="3489856"/>
              <a:ext cx="545787" cy="736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xmlns="" id="{B99AA907-0E97-442B-850A-A602F62E98A1}"/>
                </a:ext>
              </a:extLst>
            </p:cNvPr>
            <p:cNvCxnSpPr>
              <a:stCxn id="8" idx="3"/>
              <a:endCxn id="9" idx="1"/>
            </p:cNvCxnSpPr>
            <p:nvPr/>
          </p:nvCxnSpPr>
          <p:spPr>
            <a:xfrm>
              <a:off x="4443902" y="3489856"/>
              <a:ext cx="48809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xmlns="" id="{4FFE9AE5-7489-48D8-B35A-A5F57972DFA5}"/>
                </a:ext>
              </a:extLst>
            </p:cNvPr>
            <p:cNvCxnSpPr>
              <a:stCxn id="9" idx="3"/>
              <a:endCxn id="10" idx="1"/>
            </p:cNvCxnSpPr>
            <p:nvPr/>
          </p:nvCxnSpPr>
          <p:spPr>
            <a:xfrm>
              <a:off x="6585673" y="3489856"/>
              <a:ext cx="55403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Connector: Elbow 24">
              <a:extLst>
                <a:ext uri="{FF2B5EF4-FFF2-40B4-BE49-F238E27FC236}">
                  <a16:creationId xmlns:a16="http://schemas.microsoft.com/office/drawing/2014/main" xmlns="" id="{624A41F7-F652-403D-9C02-759B27418772}"/>
                </a:ext>
              </a:extLst>
            </p:cNvPr>
            <p:cNvCxnSpPr>
              <a:stCxn id="10" idx="2"/>
              <a:endCxn id="12" idx="0"/>
            </p:cNvCxnSpPr>
            <p:nvPr/>
          </p:nvCxnSpPr>
          <p:spPr>
            <a:xfrm rot="5400000">
              <a:off x="4522381" y="1099675"/>
              <a:ext cx="533144" cy="6213507"/>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xmlns="" id="{BE50AD59-0968-489E-8455-19A115FEC2AC}"/>
                </a:ext>
              </a:extLst>
            </p:cNvPr>
            <p:cNvCxnSpPr>
              <a:stCxn id="12" idx="3"/>
              <a:endCxn id="11" idx="1"/>
            </p:cNvCxnSpPr>
            <p:nvPr/>
          </p:nvCxnSpPr>
          <p:spPr>
            <a:xfrm>
              <a:off x="2541141" y="4923000"/>
              <a:ext cx="3907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xmlns="" id="{14989370-95CD-4018-AAE8-8B4DC9415051}"/>
                </a:ext>
              </a:extLst>
            </p:cNvPr>
            <p:cNvCxnSpPr>
              <a:stCxn id="11" idx="3"/>
              <a:endCxn id="14" idx="1"/>
            </p:cNvCxnSpPr>
            <p:nvPr/>
          </p:nvCxnSpPr>
          <p:spPr>
            <a:xfrm>
              <a:off x="4443902" y="4923000"/>
              <a:ext cx="6657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xmlns="" id="{5149F94F-840F-49AB-B31F-527FC7A67012}"/>
                </a:ext>
              </a:extLst>
            </p:cNvPr>
            <p:cNvCxnSpPr>
              <a:stCxn id="14" idx="3"/>
              <a:endCxn id="16" idx="1"/>
            </p:cNvCxnSpPr>
            <p:nvPr/>
          </p:nvCxnSpPr>
          <p:spPr>
            <a:xfrm>
              <a:off x="6549673" y="4923000"/>
              <a:ext cx="62512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xmlns="" id="{F309A719-B235-46E6-867D-F93F2247EF08}"/>
                </a:ext>
              </a:extLst>
            </p:cNvPr>
            <p:cNvCxnSpPr>
              <a:stCxn id="14" idx="2"/>
              <a:endCxn id="15" idx="0"/>
            </p:cNvCxnSpPr>
            <p:nvPr/>
          </p:nvCxnSpPr>
          <p:spPr>
            <a:xfrm>
              <a:off x="5829673" y="5373000"/>
              <a:ext cx="1" cy="288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Connector: Elbow 39">
              <a:extLst>
                <a:ext uri="{FF2B5EF4-FFF2-40B4-BE49-F238E27FC236}">
                  <a16:creationId xmlns:a16="http://schemas.microsoft.com/office/drawing/2014/main" xmlns="" id="{CAB680A2-B311-4FD1-B159-417E79CA17FF}"/>
                </a:ext>
              </a:extLst>
            </p:cNvPr>
            <p:cNvCxnSpPr>
              <a:stCxn id="15" idx="1"/>
              <a:endCxn id="11" idx="2"/>
            </p:cNvCxnSpPr>
            <p:nvPr/>
          </p:nvCxnSpPr>
          <p:spPr>
            <a:xfrm rot="10800000">
              <a:off x="3687903" y="5373000"/>
              <a:ext cx="735445" cy="61200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grpSp>
      <p:pic>
        <p:nvPicPr>
          <p:cNvPr id="41" name="Picture 40">
            <a:extLst>
              <a:ext uri="{FF2B5EF4-FFF2-40B4-BE49-F238E27FC236}">
                <a16:creationId xmlns:a16="http://schemas.microsoft.com/office/drawing/2014/main" xmlns="" id="{31FF6894-B675-43C4-9E2C-6B22A8F348FF}"/>
              </a:ext>
            </a:extLst>
          </p:cNvPr>
          <p:cNvPicPr>
            <a:picLocks noChangeAspect="1"/>
          </p:cNvPicPr>
          <p:nvPr/>
        </p:nvPicPr>
        <p:blipFill>
          <a:blip r:embed="rId2"/>
          <a:stretch>
            <a:fillRect/>
          </a:stretch>
        </p:blipFill>
        <p:spPr>
          <a:xfrm>
            <a:off x="875250" y="5405624"/>
            <a:ext cx="2266962" cy="869476"/>
          </a:xfrm>
          <a:prstGeom prst="rect">
            <a:avLst/>
          </a:prstGeom>
        </p:spPr>
      </p:pic>
      <p:sp>
        <p:nvSpPr>
          <p:cNvPr id="13" name="Rectangle 12">
            <a:extLst>
              <a:ext uri="{FF2B5EF4-FFF2-40B4-BE49-F238E27FC236}">
                <a16:creationId xmlns:a16="http://schemas.microsoft.com/office/drawing/2014/main" xmlns="" id="{FB2D989C-A0E2-48D8-BAA5-3703A693135C}"/>
              </a:ext>
            </a:extLst>
          </p:cNvPr>
          <p:cNvSpPr/>
          <p:nvPr/>
        </p:nvSpPr>
        <p:spPr>
          <a:xfrm>
            <a:off x="6586881" y="4492256"/>
            <a:ext cx="393056" cy="307777"/>
          </a:xfrm>
          <a:prstGeom prst="rect">
            <a:avLst/>
          </a:prstGeom>
        </p:spPr>
        <p:txBody>
          <a:bodyPr wrap="none">
            <a:spAutoFit/>
          </a:bodyPr>
          <a:lstStyle/>
          <a:p>
            <a:r>
              <a:rPr lang="bg-BG" sz="1400" b="1" dirty="0" smtClean="0">
                <a:solidFill>
                  <a:prstClr val="black"/>
                </a:solidFill>
              </a:rPr>
              <a:t>Да</a:t>
            </a:r>
            <a:endParaRPr lang="en-US" dirty="0"/>
          </a:p>
        </p:txBody>
      </p:sp>
      <p:sp>
        <p:nvSpPr>
          <p:cNvPr id="19" name="Rectangle 18">
            <a:extLst>
              <a:ext uri="{FF2B5EF4-FFF2-40B4-BE49-F238E27FC236}">
                <a16:creationId xmlns:a16="http://schemas.microsoft.com/office/drawing/2014/main" xmlns="" id="{CD3A5508-BAEA-4A2B-9112-BC24866EE040}"/>
              </a:ext>
            </a:extLst>
          </p:cNvPr>
          <p:cNvSpPr/>
          <p:nvPr/>
        </p:nvSpPr>
        <p:spPr>
          <a:xfrm>
            <a:off x="5872512" y="5238367"/>
            <a:ext cx="388248" cy="307777"/>
          </a:xfrm>
          <a:prstGeom prst="rect">
            <a:avLst/>
          </a:prstGeom>
        </p:spPr>
        <p:txBody>
          <a:bodyPr wrap="none">
            <a:spAutoFit/>
          </a:bodyPr>
          <a:lstStyle/>
          <a:p>
            <a:r>
              <a:rPr lang="bg-BG" sz="1400" b="1" dirty="0" smtClean="0">
                <a:solidFill>
                  <a:prstClr val="black"/>
                </a:solidFill>
              </a:rPr>
              <a:t>Не</a:t>
            </a:r>
            <a:endParaRPr lang="en-US" dirty="0"/>
          </a:p>
        </p:txBody>
      </p:sp>
    </p:spTree>
    <p:extLst>
      <p:ext uri="{BB962C8B-B14F-4D97-AF65-F5344CB8AC3E}">
        <p14:creationId xmlns:p14="http://schemas.microsoft.com/office/powerpoint/2010/main" val="3735422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32108ED-1371-4431-88F7-04A5ABB9B630}"/>
              </a:ext>
            </a:extLst>
          </p:cNvPr>
          <p:cNvPicPr>
            <a:picLocks noChangeAspect="1"/>
          </p:cNvPicPr>
          <p:nvPr/>
        </p:nvPicPr>
        <p:blipFill>
          <a:blip r:embed="rId2"/>
          <a:stretch>
            <a:fillRect/>
          </a:stretch>
        </p:blipFill>
        <p:spPr>
          <a:xfrm>
            <a:off x="4284000" y="1947538"/>
            <a:ext cx="4425018" cy="4392330"/>
          </a:xfrm>
          <a:prstGeom prst="rect">
            <a:avLst/>
          </a:prstGeom>
        </p:spPr>
      </p:pic>
      <p:sp>
        <p:nvSpPr>
          <p:cNvPr id="2" name="Title 1">
            <a:extLst>
              <a:ext uri="{FF2B5EF4-FFF2-40B4-BE49-F238E27FC236}">
                <a16:creationId xmlns:a16="http://schemas.microsoft.com/office/drawing/2014/main" xmlns="" id="{ADC38797-94D5-4DC3-822E-080D02C41A3C}"/>
              </a:ext>
            </a:extLst>
          </p:cNvPr>
          <p:cNvSpPr>
            <a:spLocks noGrp="1"/>
          </p:cNvSpPr>
          <p:nvPr>
            <p:ph type="title"/>
          </p:nvPr>
        </p:nvSpPr>
        <p:spPr/>
        <p:txBody>
          <a:bodyPr/>
          <a:lstStyle/>
          <a:p>
            <a:r>
              <a:rPr lang="en-US" b="1" dirty="0"/>
              <a:t>3. </a:t>
            </a:r>
            <a:r>
              <a:rPr lang="bg-BG" b="1" dirty="0"/>
              <a:t>Оразмеряване 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0C243268-62D4-4356-B780-E893474B2F54}"/>
              </a:ext>
            </a:extLst>
          </p:cNvPr>
          <p:cNvSpPr/>
          <p:nvPr/>
        </p:nvSpPr>
        <p:spPr>
          <a:xfrm>
            <a:off x="432916" y="1557000"/>
            <a:ext cx="860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1777328B-EF4E-4138-BCB2-FAD8F264C40A}"/>
              </a:ext>
            </a:extLst>
          </p:cNvPr>
          <p:cNvSpPr/>
          <p:nvPr/>
        </p:nvSpPr>
        <p:spPr>
          <a:xfrm>
            <a:off x="726284" y="1931850"/>
            <a:ext cx="3125716"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СЪЗДАВАНЕ НА НОВ </a:t>
            </a:r>
            <a:r>
              <a:rPr lang="bg-BG" sz="1600" b="1" dirty="0" smtClean="0">
                <a:solidFill>
                  <a:prstClr val="black"/>
                </a:solidFill>
              </a:rPr>
              <a:t>ПРОЕКТ</a:t>
            </a:r>
            <a:r>
              <a:rPr lang="en-US" sz="1600" b="1" dirty="0" smtClean="0">
                <a:solidFill>
                  <a:prstClr val="black"/>
                </a:solidFill>
              </a:rPr>
              <a:t>.</a:t>
            </a:r>
            <a:endParaRPr lang="en-US" sz="1600" b="1" dirty="0">
              <a:solidFill>
                <a:prstClr val="black"/>
              </a:solidFill>
            </a:endParaRPr>
          </a:p>
        </p:txBody>
      </p:sp>
      <p:sp>
        <p:nvSpPr>
          <p:cNvPr id="6" name="Rectangle 5">
            <a:extLst>
              <a:ext uri="{FF2B5EF4-FFF2-40B4-BE49-F238E27FC236}">
                <a16:creationId xmlns:a16="http://schemas.microsoft.com/office/drawing/2014/main" xmlns="" id="{DFABFA83-6574-48DA-81AD-7A76CA9EAB33}"/>
              </a:ext>
            </a:extLst>
          </p:cNvPr>
          <p:cNvSpPr/>
          <p:nvPr/>
        </p:nvSpPr>
        <p:spPr>
          <a:xfrm>
            <a:off x="993297" y="2288029"/>
            <a:ext cx="3276527" cy="3293209"/>
          </a:xfrm>
          <a:prstGeom prst="rect">
            <a:avLst/>
          </a:prstGeom>
        </p:spPr>
        <p:txBody>
          <a:bodyPr wrap="square">
            <a:spAutoFit/>
          </a:bodyPr>
          <a:lstStyle/>
          <a:p>
            <a:pPr marL="285750" indent="-285750">
              <a:buFont typeface="Calibri" panose="020F0502020204030204" pitchFamily="34" charset="0"/>
              <a:buChar char="‒"/>
            </a:pPr>
            <a:r>
              <a:rPr lang="ru-RU" sz="1600" dirty="0">
                <a:solidFill>
                  <a:prstClr val="black"/>
                </a:solidFill>
              </a:rPr>
              <a:t>Възможно е да се създаде нов проект, свързан с „Вариант 1“, а по-късно или в същото време да се използват други варианти (2, 3 и т.н.) за различни технически опции и </a:t>
            </a:r>
            <a:r>
              <a:rPr lang="ru-RU" sz="1600" dirty="0" smtClean="0">
                <a:solidFill>
                  <a:prstClr val="black"/>
                </a:solidFill>
              </a:rPr>
              <a:t>сравнения.</a:t>
            </a:r>
            <a:endParaRPr lang="en-US" sz="1600" dirty="0">
              <a:solidFill>
                <a:prstClr val="black"/>
              </a:solidFill>
            </a:endParaRPr>
          </a:p>
          <a:p>
            <a:endParaRPr lang="en-US" sz="1600" dirty="0">
              <a:solidFill>
                <a:prstClr val="black"/>
              </a:solidFill>
            </a:endParaRPr>
          </a:p>
          <a:p>
            <a:pPr marL="285750" indent="-285750">
              <a:buFont typeface="Calibri" panose="020F0502020204030204" pitchFamily="34" charset="0"/>
              <a:buChar char="‒"/>
            </a:pPr>
            <a:r>
              <a:rPr lang="ru-RU" sz="1600" dirty="0">
                <a:solidFill>
                  <a:prstClr val="black"/>
                </a:solidFill>
              </a:rPr>
              <a:t>Проектът съдържа всички идентифициращи данни на клиента, нужда / система (включително планове или снимки</a:t>
            </a:r>
            <a:r>
              <a:rPr lang="ru-RU" sz="1600" dirty="0" smtClean="0">
                <a:solidFill>
                  <a:prstClr val="black"/>
                </a:solidFill>
              </a:rPr>
              <a:t>),  </a:t>
            </a:r>
            <a:r>
              <a:rPr lang="ru-RU" sz="1600" dirty="0">
                <a:solidFill>
                  <a:prstClr val="black"/>
                </a:solidFill>
              </a:rPr>
              <a:t>инсталационна фирма и </a:t>
            </a:r>
            <a:r>
              <a:rPr lang="ru-RU" sz="1600" dirty="0" smtClean="0">
                <a:solidFill>
                  <a:prstClr val="black"/>
                </a:solidFill>
              </a:rPr>
              <a:t>проектант.</a:t>
            </a:r>
            <a:endParaRPr lang="en-US" sz="1600" dirty="0">
              <a:solidFill>
                <a:prstClr val="black"/>
              </a:solidFill>
            </a:endParaRPr>
          </a:p>
        </p:txBody>
      </p:sp>
      <p:pic>
        <p:nvPicPr>
          <p:cNvPr id="8" name="Picture 7">
            <a:extLst>
              <a:ext uri="{FF2B5EF4-FFF2-40B4-BE49-F238E27FC236}">
                <a16:creationId xmlns:a16="http://schemas.microsoft.com/office/drawing/2014/main" xmlns="" id="{91CB783C-8F18-4357-864A-D62BF02880AB}"/>
              </a:ext>
            </a:extLst>
          </p:cNvPr>
          <p:cNvPicPr>
            <a:picLocks noChangeAspect="1"/>
          </p:cNvPicPr>
          <p:nvPr/>
        </p:nvPicPr>
        <p:blipFill rotWithShape="1">
          <a:blip r:embed="rId3"/>
          <a:srcRect r="70324"/>
          <a:stretch/>
        </p:blipFill>
        <p:spPr>
          <a:xfrm>
            <a:off x="8022093" y="1926332"/>
            <a:ext cx="672750" cy="869476"/>
          </a:xfrm>
          <a:prstGeom prst="rect">
            <a:avLst/>
          </a:prstGeom>
        </p:spPr>
      </p:pic>
    </p:spTree>
    <p:extLst>
      <p:ext uri="{BB962C8B-B14F-4D97-AF65-F5344CB8AC3E}">
        <p14:creationId xmlns:p14="http://schemas.microsoft.com/office/powerpoint/2010/main" val="2691282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3650A8-6012-4095-907F-BED6B6FC74BC}"/>
              </a:ext>
            </a:extLst>
          </p:cNvPr>
          <p:cNvSpPr>
            <a:spLocks noGrp="1"/>
          </p:cNvSpPr>
          <p:nvPr>
            <p:ph type="title"/>
          </p:nvPr>
        </p:nvSpPr>
        <p:spPr/>
        <p:txBody>
          <a:bodyPr/>
          <a:lstStyle/>
          <a:p>
            <a:r>
              <a:rPr lang="en-US" b="1" dirty="0"/>
              <a:t>3. </a:t>
            </a:r>
            <a:r>
              <a:rPr lang="bg-BG" b="1" dirty="0"/>
              <a:t>Оразмеряване 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D89AD0BB-DBBC-4176-B461-F60D962E2F4C}"/>
              </a:ext>
            </a:extLst>
          </p:cNvPr>
          <p:cNvSpPr/>
          <p:nvPr/>
        </p:nvSpPr>
        <p:spPr>
          <a:xfrm>
            <a:off x="432916" y="1557000"/>
            <a:ext cx="8459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2BD56997-5CEA-4536-AC13-3D2C86B093A5}"/>
              </a:ext>
            </a:extLst>
          </p:cNvPr>
          <p:cNvSpPr/>
          <p:nvPr/>
        </p:nvSpPr>
        <p:spPr>
          <a:xfrm>
            <a:off x="432916" y="1931850"/>
            <a:ext cx="2520827" cy="584775"/>
          </a:xfrm>
          <a:prstGeom prst="rect">
            <a:avLst/>
          </a:prstGeom>
        </p:spPr>
        <p:txBody>
          <a:bodyPr wrap="square">
            <a:spAutoFit/>
          </a:bodyPr>
          <a:lstStyle/>
          <a:p>
            <a:pPr marL="285750" indent="-285750">
              <a:buFont typeface="Wingdings" panose="05000000000000000000" pitchFamily="2" charset="2"/>
              <a:buChar char="§"/>
            </a:pPr>
            <a:r>
              <a:rPr lang="ru-RU" sz="1600" b="1" dirty="0">
                <a:solidFill>
                  <a:prstClr val="black"/>
                </a:solidFill>
              </a:rPr>
              <a:t>ИЗБОР НА СИСТЕМИ И </a:t>
            </a:r>
            <a:r>
              <a:rPr lang="ru-RU" sz="1600" b="1" dirty="0" smtClean="0">
                <a:solidFill>
                  <a:prstClr val="black"/>
                </a:solidFill>
              </a:rPr>
              <a:t>ВАРИАНТИ</a:t>
            </a:r>
            <a:endParaRPr lang="en-US" sz="1600" b="1" dirty="0">
              <a:solidFill>
                <a:prstClr val="black"/>
              </a:solidFill>
            </a:endParaRPr>
          </a:p>
        </p:txBody>
      </p:sp>
      <p:pic>
        <p:nvPicPr>
          <p:cNvPr id="6" name="Picture 5">
            <a:extLst>
              <a:ext uri="{FF2B5EF4-FFF2-40B4-BE49-F238E27FC236}">
                <a16:creationId xmlns:a16="http://schemas.microsoft.com/office/drawing/2014/main" xmlns="" id="{0816737D-562E-4FA1-AE11-FEFA684D4D7C}"/>
              </a:ext>
            </a:extLst>
          </p:cNvPr>
          <p:cNvPicPr>
            <a:picLocks noChangeAspect="1"/>
          </p:cNvPicPr>
          <p:nvPr/>
        </p:nvPicPr>
        <p:blipFill>
          <a:blip r:embed="rId2"/>
          <a:stretch>
            <a:fillRect/>
          </a:stretch>
        </p:blipFill>
        <p:spPr>
          <a:xfrm>
            <a:off x="3852000" y="1926332"/>
            <a:ext cx="4896045" cy="4399193"/>
          </a:xfrm>
          <a:prstGeom prst="rect">
            <a:avLst/>
          </a:prstGeom>
        </p:spPr>
      </p:pic>
      <p:sp>
        <p:nvSpPr>
          <p:cNvPr id="7" name="Rectangle 6">
            <a:extLst>
              <a:ext uri="{FF2B5EF4-FFF2-40B4-BE49-F238E27FC236}">
                <a16:creationId xmlns:a16="http://schemas.microsoft.com/office/drawing/2014/main" xmlns="" id="{5B02112B-F404-4215-A5E9-4610AB9E0037}"/>
              </a:ext>
            </a:extLst>
          </p:cNvPr>
          <p:cNvSpPr/>
          <p:nvPr/>
        </p:nvSpPr>
        <p:spPr>
          <a:xfrm>
            <a:off x="993296" y="2542012"/>
            <a:ext cx="2786703" cy="3046988"/>
          </a:xfrm>
          <a:prstGeom prst="rect">
            <a:avLst/>
          </a:prstGeom>
        </p:spPr>
        <p:txBody>
          <a:bodyPr wrap="square">
            <a:spAutoFit/>
          </a:bodyPr>
          <a:lstStyle/>
          <a:p>
            <a:pPr marL="285750" indent="-285750">
              <a:buFont typeface="Calibri" panose="020F0502020204030204" pitchFamily="34" charset="0"/>
              <a:buChar char="‒"/>
            </a:pPr>
            <a:r>
              <a:rPr lang="ru-RU" sz="1600" dirty="0">
                <a:solidFill>
                  <a:prstClr val="black"/>
                </a:solidFill>
              </a:rPr>
              <a:t>Моделирането на DSWH приложенията е само една от възможностите на тези мощни софтуерни инструменти.</a:t>
            </a:r>
          </a:p>
          <a:p>
            <a:pPr marL="285750" indent="-285750">
              <a:buFont typeface="Calibri" panose="020F0502020204030204" pitchFamily="34" charset="0"/>
              <a:buChar char="‒"/>
            </a:pPr>
            <a:r>
              <a:rPr lang="ru-RU" sz="1600" dirty="0">
                <a:solidFill>
                  <a:prstClr val="black"/>
                </a:solidFill>
              </a:rPr>
              <a:t>Потребителят може да избере да създаде система от </a:t>
            </a:r>
            <a:r>
              <a:rPr lang="ru-RU" sz="1600" dirty="0" smtClean="0">
                <a:solidFill>
                  <a:prstClr val="black"/>
                </a:solidFill>
              </a:rPr>
              <a:t>самото начало </a:t>
            </a:r>
            <a:r>
              <a:rPr lang="ru-RU" sz="1600" dirty="0">
                <a:solidFill>
                  <a:prstClr val="black"/>
                </a:solidFill>
              </a:rPr>
              <a:t>въз основа на стандартни модели или да избере свой собствен модел (от реални производители</a:t>
            </a:r>
            <a:r>
              <a:rPr lang="ru-RU" sz="1600" dirty="0" smtClean="0">
                <a:solidFill>
                  <a:prstClr val="black"/>
                </a:solidFill>
              </a:rPr>
              <a:t>).</a:t>
            </a:r>
            <a:endParaRPr lang="en-US" sz="1600" dirty="0">
              <a:solidFill>
                <a:prstClr val="black"/>
              </a:solidFill>
            </a:endParaRPr>
          </a:p>
        </p:txBody>
      </p:sp>
      <p:pic>
        <p:nvPicPr>
          <p:cNvPr id="8" name="Picture 7">
            <a:extLst>
              <a:ext uri="{FF2B5EF4-FFF2-40B4-BE49-F238E27FC236}">
                <a16:creationId xmlns:a16="http://schemas.microsoft.com/office/drawing/2014/main" xmlns="" id="{954BA400-419C-441F-BF8F-472AECCDE2EB}"/>
              </a:ext>
            </a:extLst>
          </p:cNvPr>
          <p:cNvPicPr>
            <a:picLocks noChangeAspect="1"/>
          </p:cNvPicPr>
          <p:nvPr/>
        </p:nvPicPr>
        <p:blipFill rotWithShape="1">
          <a:blip r:embed="rId3"/>
          <a:srcRect r="70324"/>
          <a:stretch/>
        </p:blipFill>
        <p:spPr>
          <a:xfrm>
            <a:off x="3989708" y="5090779"/>
            <a:ext cx="672750" cy="869476"/>
          </a:xfrm>
          <a:prstGeom prst="rect">
            <a:avLst/>
          </a:prstGeom>
        </p:spPr>
      </p:pic>
      <p:sp>
        <p:nvSpPr>
          <p:cNvPr id="9" name="Rectangle 8">
            <a:extLst>
              <a:ext uri="{FF2B5EF4-FFF2-40B4-BE49-F238E27FC236}">
                <a16:creationId xmlns:a16="http://schemas.microsoft.com/office/drawing/2014/main" xmlns="" id="{8B27D441-485B-4E0D-B5E1-9731E11D90D7}"/>
              </a:ext>
            </a:extLst>
          </p:cNvPr>
          <p:cNvSpPr/>
          <p:nvPr/>
        </p:nvSpPr>
        <p:spPr>
          <a:xfrm>
            <a:off x="5724000" y="5306770"/>
            <a:ext cx="2880000"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ru-RU" sz="1200" b="1" i="1" dirty="0">
                <a:solidFill>
                  <a:prstClr val="black"/>
                </a:solidFill>
              </a:rPr>
              <a:t>Избор: Стандартно SWH “Антифриз” със соларен резервоар и газов резервен </a:t>
            </a:r>
            <a:r>
              <a:rPr lang="ru-RU" sz="1200" b="1" i="1" dirty="0" smtClean="0">
                <a:solidFill>
                  <a:prstClr val="black"/>
                </a:solidFill>
              </a:rPr>
              <a:t>водонагревател.</a:t>
            </a:r>
            <a:endParaRPr lang="en-US" sz="1200" b="1" i="1" dirty="0">
              <a:solidFill>
                <a:prstClr val="black"/>
              </a:solidFill>
            </a:endParaRPr>
          </a:p>
        </p:txBody>
      </p:sp>
    </p:spTree>
    <p:extLst>
      <p:ext uri="{BB962C8B-B14F-4D97-AF65-F5344CB8AC3E}">
        <p14:creationId xmlns:p14="http://schemas.microsoft.com/office/powerpoint/2010/main" val="141180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0BF17F-C0FA-4B7F-8D50-B97C5DAE243D}"/>
              </a:ext>
            </a:extLst>
          </p:cNvPr>
          <p:cNvSpPr>
            <a:spLocks noGrp="1"/>
          </p:cNvSpPr>
          <p:nvPr>
            <p:ph type="title"/>
          </p:nvPr>
        </p:nvSpPr>
        <p:spPr/>
        <p:txBody>
          <a:bodyPr/>
          <a:lstStyle/>
          <a:p>
            <a:r>
              <a:rPr lang="en-US" b="1" dirty="0"/>
              <a:t>3. </a:t>
            </a:r>
            <a:r>
              <a:rPr lang="bg-BG" b="1" dirty="0"/>
              <a:t>Оразмеряване 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510D1FE4-C4BF-4BB8-A809-3DCD39587592}"/>
              </a:ext>
            </a:extLst>
          </p:cNvPr>
          <p:cNvSpPr/>
          <p:nvPr/>
        </p:nvSpPr>
        <p:spPr>
          <a:xfrm>
            <a:off x="432916" y="1330081"/>
            <a:ext cx="8459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r>
              <a:rPr lang="en-US" b="1" dirty="0" smtClean="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67937DF5-8A38-4E50-8324-52E715CAC0AE}"/>
              </a:ext>
            </a:extLst>
          </p:cNvPr>
          <p:cNvSpPr/>
          <p:nvPr/>
        </p:nvSpPr>
        <p:spPr>
          <a:xfrm>
            <a:off x="611999" y="1732321"/>
            <a:ext cx="2198941" cy="830997"/>
          </a:xfrm>
          <a:prstGeom prst="rect">
            <a:avLst/>
          </a:prstGeom>
        </p:spPr>
        <p:txBody>
          <a:bodyPr wrap="square">
            <a:spAutoFit/>
          </a:bodyPr>
          <a:lstStyle/>
          <a:p>
            <a:pPr marL="285750" indent="-285750">
              <a:buFont typeface="Wingdings" panose="05000000000000000000" pitchFamily="2" charset="2"/>
              <a:buChar char="§"/>
            </a:pPr>
            <a:r>
              <a:rPr lang="ru-RU" sz="1600" b="1" dirty="0">
                <a:solidFill>
                  <a:prstClr val="black"/>
                </a:solidFill>
              </a:rPr>
              <a:t>ПАРАМЕТРИ ЗА ДЕФИНИРАНЕ НА </a:t>
            </a:r>
            <a:r>
              <a:rPr lang="ru-RU" sz="1600" b="1" dirty="0" smtClean="0">
                <a:solidFill>
                  <a:prstClr val="black"/>
                </a:solidFill>
              </a:rPr>
              <a:t>СИСТЕМАТА.</a:t>
            </a:r>
            <a:endParaRPr lang="en-US" sz="1600" b="1" dirty="0">
              <a:solidFill>
                <a:prstClr val="black"/>
              </a:solidFill>
            </a:endParaRPr>
          </a:p>
        </p:txBody>
      </p:sp>
      <p:sp>
        <p:nvSpPr>
          <p:cNvPr id="6" name="Rectangle 5">
            <a:extLst>
              <a:ext uri="{FF2B5EF4-FFF2-40B4-BE49-F238E27FC236}">
                <a16:creationId xmlns:a16="http://schemas.microsoft.com/office/drawing/2014/main" xmlns="" id="{FCB176DD-8E59-4A39-80C2-8F9357641F04}"/>
              </a:ext>
            </a:extLst>
          </p:cNvPr>
          <p:cNvSpPr/>
          <p:nvPr/>
        </p:nvSpPr>
        <p:spPr>
          <a:xfrm>
            <a:off x="993296" y="2514446"/>
            <a:ext cx="2714704" cy="1569660"/>
          </a:xfrm>
          <a:prstGeom prst="rect">
            <a:avLst/>
          </a:prstGeom>
        </p:spPr>
        <p:txBody>
          <a:bodyPr wrap="square">
            <a:spAutoFit/>
          </a:bodyPr>
          <a:lstStyle/>
          <a:p>
            <a:pPr marL="285750" indent="-285750">
              <a:buFont typeface="Calibri" panose="020F0502020204030204" pitchFamily="34" charset="0"/>
              <a:buChar char="‒"/>
            </a:pPr>
            <a:r>
              <a:rPr lang="ru-RU" sz="1600" b="1" dirty="0">
                <a:solidFill>
                  <a:prstClr val="black"/>
                </a:solidFill>
              </a:rPr>
              <a:t>Данни за обекта: </a:t>
            </a:r>
            <a:r>
              <a:rPr lang="ru-RU" sz="1600" dirty="0">
                <a:solidFill>
                  <a:prstClr val="black"/>
                </a:solidFill>
              </a:rPr>
              <a:t>Климат и слънчеви </a:t>
            </a:r>
            <a:r>
              <a:rPr lang="ru-RU" sz="1600" dirty="0" smtClean="0">
                <a:solidFill>
                  <a:prstClr val="black"/>
                </a:solidFill>
              </a:rPr>
              <a:t>ресурси.</a:t>
            </a:r>
            <a:endParaRPr lang="en-US" sz="1600" dirty="0">
              <a:solidFill>
                <a:prstClr val="black"/>
              </a:solidFill>
            </a:endParaRPr>
          </a:p>
          <a:p>
            <a:pPr marL="542925" lvl="1" indent="-285750">
              <a:buFont typeface="Arial" panose="020B0604020202020204" pitchFamily="34" charset="0"/>
              <a:buChar char="."/>
            </a:pPr>
            <a:r>
              <a:rPr lang="ru-RU" sz="1600" dirty="0">
                <a:solidFill>
                  <a:prstClr val="black"/>
                </a:solidFill>
              </a:rPr>
              <a:t>Климатичните данни се получават лесно от специфични </a:t>
            </a:r>
            <a:r>
              <a:rPr lang="ru-RU" sz="1600" dirty="0" smtClean="0">
                <a:solidFill>
                  <a:prstClr val="black"/>
                </a:solidFill>
              </a:rPr>
              <a:t>приложения.</a:t>
            </a:r>
            <a:endParaRPr lang="en-US" sz="1600" dirty="0">
              <a:solidFill>
                <a:prstClr val="black"/>
              </a:solidFill>
            </a:endParaRPr>
          </a:p>
        </p:txBody>
      </p:sp>
      <p:pic>
        <p:nvPicPr>
          <p:cNvPr id="7" name="Picture 6">
            <a:extLst>
              <a:ext uri="{FF2B5EF4-FFF2-40B4-BE49-F238E27FC236}">
                <a16:creationId xmlns:a16="http://schemas.microsoft.com/office/drawing/2014/main" xmlns="" id="{D7AFC008-FD66-4910-8856-D14B04E43256}"/>
              </a:ext>
            </a:extLst>
          </p:cNvPr>
          <p:cNvPicPr>
            <a:picLocks noChangeAspect="1"/>
          </p:cNvPicPr>
          <p:nvPr/>
        </p:nvPicPr>
        <p:blipFill>
          <a:blip r:embed="rId2"/>
          <a:stretch>
            <a:fillRect/>
          </a:stretch>
        </p:blipFill>
        <p:spPr>
          <a:xfrm>
            <a:off x="3708000" y="1926333"/>
            <a:ext cx="4978800" cy="4392218"/>
          </a:xfrm>
          <a:prstGeom prst="rect">
            <a:avLst/>
          </a:prstGeom>
        </p:spPr>
      </p:pic>
      <p:sp>
        <p:nvSpPr>
          <p:cNvPr id="8" name="Rectangle 7">
            <a:extLst>
              <a:ext uri="{FF2B5EF4-FFF2-40B4-BE49-F238E27FC236}">
                <a16:creationId xmlns:a16="http://schemas.microsoft.com/office/drawing/2014/main" xmlns="" id="{0CAC06F6-1904-4D25-8682-6BF277CC18CD}"/>
              </a:ext>
            </a:extLst>
          </p:cNvPr>
          <p:cNvSpPr/>
          <p:nvPr/>
        </p:nvSpPr>
        <p:spPr>
          <a:xfrm>
            <a:off x="896546" y="4084106"/>
            <a:ext cx="2811454" cy="1569660"/>
          </a:xfrm>
          <a:prstGeom prst="rect">
            <a:avLst/>
          </a:prstGeom>
        </p:spPr>
        <p:txBody>
          <a:bodyPr wrap="square">
            <a:spAutoFit/>
          </a:bodyPr>
          <a:lstStyle/>
          <a:p>
            <a:pPr marL="542925" lvl="1" indent="-285750">
              <a:buFont typeface="Arial" panose="020B0604020202020204" pitchFamily="34" charset="0"/>
              <a:buChar char="."/>
            </a:pPr>
            <a:r>
              <a:rPr lang="ru-RU" sz="1600" dirty="0">
                <a:solidFill>
                  <a:prstClr val="black"/>
                </a:solidFill>
              </a:rPr>
              <a:t>Всички съответни средни климатични и радиационни данни за изчисленията се предоставят с </a:t>
            </a:r>
            <a:r>
              <a:rPr lang="ru-RU" sz="1600" dirty="0" smtClean="0">
                <a:solidFill>
                  <a:prstClr val="black"/>
                </a:solidFill>
              </a:rPr>
              <a:t>голяма точност.</a:t>
            </a:r>
            <a:endParaRPr lang="en-US" sz="1600" dirty="0">
              <a:solidFill>
                <a:prstClr val="black"/>
              </a:solidFill>
            </a:endParaRPr>
          </a:p>
        </p:txBody>
      </p:sp>
      <p:pic>
        <p:nvPicPr>
          <p:cNvPr id="9" name="Picture 8">
            <a:extLst>
              <a:ext uri="{FF2B5EF4-FFF2-40B4-BE49-F238E27FC236}">
                <a16:creationId xmlns:a16="http://schemas.microsoft.com/office/drawing/2014/main" xmlns="" id="{4D476367-9050-4237-BCCE-1AFF222F6CE0}"/>
              </a:ext>
            </a:extLst>
          </p:cNvPr>
          <p:cNvPicPr>
            <a:picLocks noChangeAspect="1"/>
          </p:cNvPicPr>
          <p:nvPr/>
        </p:nvPicPr>
        <p:blipFill rotWithShape="1">
          <a:blip r:embed="rId3"/>
          <a:srcRect r="70324"/>
          <a:stretch/>
        </p:blipFill>
        <p:spPr>
          <a:xfrm>
            <a:off x="4259250" y="5439249"/>
            <a:ext cx="672750" cy="869476"/>
          </a:xfrm>
          <a:prstGeom prst="rect">
            <a:avLst/>
          </a:prstGeom>
        </p:spPr>
      </p:pic>
    </p:spTree>
    <p:extLst>
      <p:ext uri="{BB962C8B-B14F-4D97-AF65-F5344CB8AC3E}">
        <p14:creationId xmlns:p14="http://schemas.microsoft.com/office/powerpoint/2010/main" val="268544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476634-143E-42DA-8E1E-FD510DC5DB73}"/>
              </a:ext>
            </a:extLst>
          </p:cNvPr>
          <p:cNvSpPr>
            <a:spLocks noGrp="1"/>
          </p:cNvSpPr>
          <p:nvPr>
            <p:ph type="title"/>
          </p:nvPr>
        </p:nvSpPr>
        <p:spPr/>
        <p:txBody>
          <a:bodyPr/>
          <a:lstStyle/>
          <a:p>
            <a:r>
              <a:rPr lang="en-US" b="1" dirty="0"/>
              <a:t>1. DSHW. </a:t>
            </a:r>
            <a:r>
              <a:rPr lang="bg-BG" b="1" dirty="0"/>
              <a:t>Обща техническа </a:t>
            </a:r>
            <a:r>
              <a:rPr lang="bg-BG" b="1" dirty="0" smtClean="0"/>
              <a:t>спецификация</a:t>
            </a:r>
            <a:endParaRPr lang="en-US" dirty="0"/>
          </a:p>
        </p:txBody>
      </p:sp>
      <p:sp>
        <p:nvSpPr>
          <p:cNvPr id="4" name="Rectangle 3">
            <a:extLst>
              <a:ext uri="{FF2B5EF4-FFF2-40B4-BE49-F238E27FC236}">
                <a16:creationId xmlns:a16="http://schemas.microsoft.com/office/drawing/2014/main" xmlns="" id="{9B35C2F0-A9A4-42CF-BCB0-D3A3FE79949C}"/>
              </a:ext>
            </a:extLst>
          </p:cNvPr>
          <p:cNvSpPr/>
          <p:nvPr/>
        </p:nvSpPr>
        <p:spPr>
          <a:xfrm>
            <a:off x="432916" y="1323272"/>
            <a:ext cx="8171084" cy="369332"/>
          </a:xfrm>
          <a:prstGeom prst="rect">
            <a:avLst/>
          </a:prstGeom>
        </p:spPr>
        <p:txBody>
          <a:bodyPr wrap="square">
            <a:spAutoFit/>
          </a:bodyPr>
          <a:lstStyle/>
          <a:p>
            <a:pPr marL="285750" indent="-285750">
              <a:buFont typeface="Wingdings" panose="05000000000000000000" pitchFamily="2" charset="2"/>
              <a:buChar char="Ø"/>
            </a:pPr>
            <a:r>
              <a:rPr lang="bg-BG" b="1" dirty="0" smtClean="0">
                <a:solidFill>
                  <a:prstClr val="black"/>
                </a:solidFill>
                <a:cs typeface="Arial" pitchFamily="34" charset="0"/>
              </a:rPr>
              <a:t>Принципи</a:t>
            </a:r>
            <a:r>
              <a:rPr lang="en-US" b="1" dirty="0" smtClean="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xmlns="" id="{359BB992-58D3-4C30-99D6-CE3782D569AB}"/>
              </a:ext>
            </a:extLst>
          </p:cNvPr>
          <p:cNvSpPr txBox="1"/>
          <p:nvPr/>
        </p:nvSpPr>
        <p:spPr>
          <a:xfrm>
            <a:off x="432916" y="1567618"/>
            <a:ext cx="6257915" cy="3785652"/>
          </a:xfrm>
          <a:prstGeom prst="rect">
            <a:avLst/>
          </a:prstGeom>
          <a:noFill/>
        </p:spPr>
        <p:txBody>
          <a:bodyPr wrap="square" rtlCol="0">
            <a:spAutoFit/>
          </a:bodyPr>
          <a:lstStyle/>
          <a:p>
            <a:pPr marL="285750" indent="-285750">
              <a:buFont typeface="Wingdings" panose="05000000000000000000" pitchFamily="2" charset="2"/>
              <a:buChar char="§"/>
            </a:pPr>
            <a:r>
              <a:rPr lang="ru-RU" sz="1600" b="1" dirty="0"/>
              <a:t>Фокусирайте се върху „малките” SWH системи. </a:t>
            </a:r>
            <a:r>
              <a:rPr lang="ru-RU" sz="1600" dirty="0"/>
              <a:t>Това е донякъде </a:t>
            </a:r>
            <a:r>
              <a:rPr lang="ru-RU" sz="1600" dirty="0" smtClean="0"/>
              <a:t>обща </a:t>
            </a:r>
            <a:r>
              <a:rPr lang="ru-RU" sz="1600" dirty="0"/>
              <a:t>концепция с различни значения в </a:t>
            </a:r>
            <a:r>
              <a:rPr lang="ru-RU" sz="1600" dirty="0" smtClean="0"/>
              <a:t>страните:</a:t>
            </a:r>
            <a:endParaRPr lang="en-US" sz="1600" dirty="0"/>
          </a:p>
          <a:p>
            <a:pPr marL="742950" lvl="1" indent="-285750">
              <a:buFont typeface="Calibri" panose="020F0502020204030204" pitchFamily="34" charset="0"/>
              <a:buChar char="‒"/>
            </a:pPr>
            <a:r>
              <a:rPr lang="ru-RU" sz="1600" dirty="0"/>
              <a:t>Използва се в еднофамилни къщи и други жилищни сгради (търговски, обществени) за индивидуално </a:t>
            </a:r>
            <a:r>
              <a:rPr lang="ru-RU" sz="1600" dirty="0" smtClean="0"/>
              <a:t>ползване.</a:t>
            </a:r>
            <a:endParaRPr lang="en-US" sz="1600" dirty="0"/>
          </a:p>
          <a:p>
            <a:pPr marL="742950" lvl="1" indent="-285750">
              <a:buFont typeface="Calibri" panose="020F0502020204030204" pitchFamily="34" charset="0"/>
              <a:buChar char="‒"/>
            </a:pPr>
            <a:r>
              <a:rPr lang="ru-RU" sz="1600" dirty="0"/>
              <a:t>Не се отнася строго за системите SWH, а за слънчевите топлинни приложения като </a:t>
            </a:r>
            <a:r>
              <a:rPr lang="ru-RU" sz="1600" dirty="0" smtClean="0"/>
              <a:t>цяло.</a:t>
            </a:r>
            <a:endParaRPr lang="en-US" sz="1600" dirty="0"/>
          </a:p>
          <a:p>
            <a:pPr marL="742950" lvl="1" indent="-285750">
              <a:buFont typeface="Calibri" panose="020F0502020204030204" pitchFamily="34" charset="0"/>
              <a:buChar char="‒"/>
            </a:pPr>
            <a:r>
              <a:rPr lang="ru-RU" sz="1600" dirty="0"/>
              <a:t>До 3000 литра гореща </a:t>
            </a:r>
            <a:r>
              <a:rPr lang="ru-RU" sz="1600" dirty="0" smtClean="0"/>
              <a:t>вода според </a:t>
            </a:r>
            <a:r>
              <a:rPr lang="ru-RU" sz="1600" dirty="0"/>
              <a:t>професионалната практика (проекти и др.) </a:t>
            </a:r>
            <a:r>
              <a:rPr lang="ru-RU" sz="1600" dirty="0" smtClean="0"/>
              <a:t>и строителни </a:t>
            </a:r>
            <a:r>
              <a:rPr lang="ru-RU" sz="1600" dirty="0"/>
              <a:t>норми. Покриване на жилищни и леки търговски </a:t>
            </a:r>
            <a:r>
              <a:rPr lang="ru-RU" sz="1600" dirty="0" smtClean="0"/>
              <a:t>обекти.</a:t>
            </a:r>
            <a:endParaRPr lang="en-US" sz="1600" dirty="0"/>
          </a:p>
          <a:p>
            <a:pPr marL="742950" lvl="1" indent="-285750">
              <a:buFont typeface="Calibri" panose="020F0502020204030204" pitchFamily="34" charset="0"/>
              <a:buChar char="‒"/>
            </a:pPr>
            <a:r>
              <a:rPr lang="ru-RU" sz="1600" dirty="0"/>
              <a:t>Или до 5kW. Това съответства на </a:t>
            </a:r>
            <a:r>
              <a:rPr lang="ru-RU" sz="1600" dirty="0" smtClean="0"/>
              <a:t>дефиницията за малка  </a:t>
            </a:r>
            <a:r>
              <a:rPr lang="ru-RU" sz="1600" dirty="0"/>
              <a:t>топлинна система в някои строителни </a:t>
            </a:r>
            <a:r>
              <a:rPr lang="ru-RU" sz="1600" dirty="0" smtClean="0"/>
              <a:t>нормативи.</a:t>
            </a:r>
            <a:endParaRPr lang="en-US" sz="1600" dirty="0"/>
          </a:p>
          <a:p>
            <a:pPr marL="742950" lvl="1" indent="-285750">
              <a:buFont typeface="Calibri" panose="020F0502020204030204" pitchFamily="34" charset="0"/>
              <a:buChar char="‒"/>
            </a:pPr>
            <a:r>
              <a:rPr lang="ru-RU" sz="1600" dirty="0"/>
              <a:t>Различни технологии (пасивно / активно, пряко / непряко SWH) и значително количество варианти на дизайна (от производители, местни инсталационни практики </a:t>
            </a:r>
            <a:endParaRPr lang="ru-RU" sz="1600" dirty="0" smtClean="0"/>
          </a:p>
          <a:p>
            <a:pPr marL="742950" lvl="1" indent="-285750">
              <a:buFont typeface="Calibri" panose="020F0502020204030204" pitchFamily="34" charset="0"/>
              <a:buChar char="‒"/>
            </a:pPr>
            <a:endParaRPr lang="en-US" sz="1600" dirty="0"/>
          </a:p>
        </p:txBody>
      </p:sp>
      <p:pic>
        <p:nvPicPr>
          <p:cNvPr id="7" name="Picture 6" descr="The roof of a building&#10;&#10;Description generated with very high confidence">
            <a:extLst>
              <a:ext uri="{FF2B5EF4-FFF2-40B4-BE49-F238E27FC236}">
                <a16:creationId xmlns:a16="http://schemas.microsoft.com/office/drawing/2014/main" xmlns="" id="{B74FE79D-F37D-4CC2-88E1-9ED7E88AF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000" y="2061000"/>
            <a:ext cx="1943688" cy="3045111"/>
          </a:xfrm>
          <a:prstGeom prst="rect">
            <a:avLst/>
          </a:prstGeom>
          <a:ln>
            <a:solidFill>
              <a:schemeClr val="tx1"/>
            </a:solidFill>
          </a:ln>
        </p:spPr>
      </p:pic>
      <p:sp>
        <p:nvSpPr>
          <p:cNvPr id="6" name="Rectangle 5">
            <a:extLst>
              <a:ext uri="{FF2B5EF4-FFF2-40B4-BE49-F238E27FC236}">
                <a16:creationId xmlns:a16="http://schemas.microsoft.com/office/drawing/2014/main" xmlns="" id="{6CF92C45-88BA-4FEE-B465-BC435EBA78C9}"/>
              </a:ext>
            </a:extLst>
          </p:cNvPr>
          <p:cNvSpPr/>
          <p:nvPr/>
        </p:nvSpPr>
        <p:spPr>
          <a:xfrm>
            <a:off x="432916" y="5106111"/>
            <a:ext cx="7919688" cy="830997"/>
          </a:xfrm>
          <a:prstGeom prst="rect">
            <a:avLst/>
          </a:prstGeom>
        </p:spPr>
        <p:txBody>
          <a:bodyPr wrap="square">
            <a:spAutoFit/>
          </a:bodyPr>
          <a:lstStyle/>
          <a:p>
            <a:pPr marL="742950" lvl="1" indent="-285750">
              <a:buFont typeface="Calibri" panose="020F0502020204030204" pitchFamily="34" charset="0"/>
              <a:buChar char="‒"/>
            </a:pPr>
            <a:r>
              <a:rPr lang="ru-RU" sz="1600" dirty="0"/>
              <a:t>Сравнително по-малко реквизити: </a:t>
            </a:r>
            <a:r>
              <a:rPr lang="ru-RU" sz="1600" dirty="0" smtClean="0"/>
              <a:t>предварително </a:t>
            </a:r>
            <a:r>
              <a:rPr lang="ru-RU" sz="1600" dirty="0"/>
              <a:t>изчислени </a:t>
            </a:r>
            <a:r>
              <a:rPr lang="ru-RU" sz="1600" dirty="0" smtClean="0"/>
              <a:t>проекти, SWH комплекти, </a:t>
            </a:r>
            <a:r>
              <a:rPr lang="ru-RU" sz="1600" dirty="0"/>
              <a:t>не се изисква “легализация” (регистрация). Достъпни, </a:t>
            </a:r>
            <a:r>
              <a:rPr lang="ru-RU" sz="1600" dirty="0" smtClean="0"/>
              <a:t>лесен </a:t>
            </a:r>
            <a:r>
              <a:rPr lang="ru-RU" sz="1600" dirty="0"/>
              <a:t>монтаж и </a:t>
            </a:r>
            <a:r>
              <a:rPr lang="ru-RU" sz="1600" dirty="0" smtClean="0"/>
              <a:t>поддръжка.</a:t>
            </a:r>
            <a:endParaRPr lang="en-US" sz="1600" dirty="0"/>
          </a:p>
        </p:txBody>
      </p:sp>
    </p:spTree>
    <p:extLst>
      <p:ext uri="{BB962C8B-B14F-4D97-AF65-F5344CB8AC3E}">
        <p14:creationId xmlns:p14="http://schemas.microsoft.com/office/powerpoint/2010/main" val="2092424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91B04-B766-4EFF-A784-1810FF0BA2A1}"/>
              </a:ext>
            </a:extLst>
          </p:cNvPr>
          <p:cNvSpPr>
            <a:spLocks noGrp="1"/>
          </p:cNvSpPr>
          <p:nvPr>
            <p:ph type="title"/>
          </p:nvPr>
        </p:nvSpPr>
        <p:spPr/>
        <p:txBody>
          <a:bodyPr/>
          <a:lstStyle/>
          <a:p>
            <a:r>
              <a:rPr lang="en-US" b="1" dirty="0"/>
              <a:t>3. </a:t>
            </a:r>
            <a:r>
              <a:rPr lang="bg-BG" b="1" dirty="0"/>
              <a:t>Оразмеряване 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177CAC92-50B3-4ECC-98E5-60D48135E3F7}"/>
              </a:ext>
            </a:extLst>
          </p:cNvPr>
          <p:cNvSpPr/>
          <p:nvPr/>
        </p:nvSpPr>
        <p:spPr>
          <a:xfrm>
            <a:off x="408632" y="1372334"/>
            <a:ext cx="8387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en-US" b="1" dirty="0"/>
          </a:p>
        </p:txBody>
      </p:sp>
      <p:sp>
        <p:nvSpPr>
          <p:cNvPr id="5" name="Rectangle 4">
            <a:extLst>
              <a:ext uri="{FF2B5EF4-FFF2-40B4-BE49-F238E27FC236}">
                <a16:creationId xmlns:a16="http://schemas.microsoft.com/office/drawing/2014/main" xmlns="" id="{32533B5F-2A93-4E20-A328-CD66110B8C8B}"/>
              </a:ext>
            </a:extLst>
          </p:cNvPr>
          <p:cNvSpPr/>
          <p:nvPr/>
        </p:nvSpPr>
        <p:spPr>
          <a:xfrm>
            <a:off x="725737" y="1653183"/>
            <a:ext cx="3269716" cy="584775"/>
          </a:xfrm>
          <a:prstGeom prst="rect">
            <a:avLst/>
          </a:prstGeom>
        </p:spPr>
        <p:txBody>
          <a:bodyPr wrap="square">
            <a:spAutoFit/>
          </a:bodyPr>
          <a:lstStyle/>
          <a:p>
            <a:pPr marL="285750" indent="-285750">
              <a:buFont typeface="Wingdings" panose="05000000000000000000" pitchFamily="2" charset="2"/>
              <a:buChar char="§"/>
            </a:pPr>
            <a:r>
              <a:rPr lang="ru-RU" sz="1600" b="1" dirty="0">
                <a:solidFill>
                  <a:prstClr val="black"/>
                </a:solidFill>
              </a:rPr>
              <a:t>ПАРАМЕТРИ ЗА ДЕФИНИРАНЕ НА </a:t>
            </a:r>
            <a:r>
              <a:rPr lang="ru-RU" sz="1600" b="1" dirty="0" smtClean="0">
                <a:solidFill>
                  <a:prstClr val="black"/>
                </a:solidFill>
              </a:rPr>
              <a:t>СИСТЕМАТА.</a:t>
            </a:r>
            <a:endParaRPr lang="en-US" sz="1600" b="1" dirty="0">
              <a:solidFill>
                <a:prstClr val="black"/>
              </a:solidFill>
            </a:endParaRPr>
          </a:p>
        </p:txBody>
      </p:sp>
      <p:sp>
        <p:nvSpPr>
          <p:cNvPr id="6" name="Rectangle 5">
            <a:extLst>
              <a:ext uri="{FF2B5EF4-FFF2-40B4-BE49-F238E27FC236}">
                <a16:creationId xmlns:a16="http://schemas.microsoft.com/office/drawing/2014/main" xmlns="" id="{2B25027D-9192-4409-AABF-703601CD3B4F}"/>
              </a:ext>
            </a:extLst>
          </p:cNvPr>
          <p:cNvSpPr/>
          <p:nvPr/>
        </p:nvSpPr>
        <p:spPr>
          <a:xfrm>
            <a:off x="408632" y="2176403"/>
            <a:ext cx="2852479" cy="3046988"/>
          </a:xfrm>
          <a:prstGeom prst="rect">
            <a:avLst/>
          </a:prstGeom>
        </p:spPr>
        <p:txBody>
          <a:bodyPr wrap="square">
            <a:spAutoFit/>
          </a:bodyPr>
          <a:lstStyle/>
          <a:p>
            <a:pPr marL="285750" indent="-285750">
              <a:buFont typeface="Calibri" panose="020F0502020204030204" pitchFamily="34" charset="0"/>
              <a:buChar char="‒"/>
            </a:pPr>
            <a:r>
              <a:rPr lang="ru-RU" sz="1600" b="1" dirty="0">
                <a:solidFill>
                  <a:prstClr val="black"/>
                </a:solidFill>
              </a:rPr>
              <a:t>Данни за обекта: Консумация на топла </a:t>
            </a:r>
            <a:r>
              <a:rPr lang="ru-RU" sz="1600" b="1" dirty="0" smtClean="0">
                <a:solidFill>
                  <a:prstClr val="black"/>
                </a:solidFill>
              </a:rPr>
              <a:t>вода.</a:t>
            </a:r>
            <a:endParaRPr lang="en-US" sz="1600" b="1" dirty="0">
              <a:solidFill>
                <a:prstClr val="black"/>
              </a:solidFill>
            </a:endParaRPr>
          </a:p>
          <a:p>
            <a:pPr marL="542925" lvl="1" indent="-285750">
              <a:buFont typeface="Arial" panose="020B0604020202020204" pitchFamily="34" charset="0"/>
              <a:buChar char="."/>
            </a:pPr>
            <a:r>
              <a:rPr lang="ru-RU" sz="1600" dirty="0">
                <a:solidFill>
                  <a:prstClr val="black"/>
                </a:solidFill>
              </a:rPr>
              <a:t>Много точни профили на потребление на топла вода могат да бъдат създадени въз основа на анализ на нуждите и навиците на клиента (включително време на работа, модели и т.н</a:t>
            </a:r>
            <a:r>
              <a:rPr lang="ru-RU" sz="1600" dirty="0" smtClean="0">
                <a:solidFill>
                  <a:prstClr val="black"/>
                </a:solidFill>
              </a:rPr>
              <a:t>.).</a:t>
            </a:r>
            <a:endParaRPr lang="en-US" sz="1600" dirty="0">
              <a:solidFill>
                <a:prstClr val="black"/>
              </a:solidFill>
            </a:endParaRPr>
          </a:p>
        </p:txBody>
      </p:sp>
      <p:pic>
        <p:nvPicPr>
          <p:cNvPr id="8" name="Picture 7">
            <a:extLst>
              <a:ext uri="{FF2B5EF4-FFF2-40B4-BE49-F238E27FC236}">
                <a16:creationId xmlns:a16="http://schemas.microsoft.com/office/drawing/2014/main" xmlns="" id="{434CA149-71E3-4D35-A74A-B078AD3F0EB7}"/>
              </a:ext>
            </a:extLst>
          </p:cNvPr>
          <p:cNvPicPr>
            <a:picLocks noChangeAspect="1"/>
          </p:cNvPicPr>
          <p:nvPr/>
        </p:nvPicPr>
        <p:blipFill>
          <a:blip r:embed="rId2"/>
          <a:stretch>
            <a:fillRect/>
          </a:stretch>
        </p:blipFill>
        <p:spPr>
          <a:xfrm>
            <a:off x="3635999" y="1926332"/>
            <a:ext cx="5094041" cy="4389383"/>
          </a:xfrm>
          <a:prstGeom prst="rect">
            <a:avLst/>
          </a:prstGeom>
        </p:spPr>
      </p:pic>
      <p:sp>
        <p:nvSpPr>
          <p:cNvPr id="9" name="Rectangle 8">
            <a:extLst>
              <a:ext uri="{FF2B5EF4-FFF2-40B4-BE49-F238E27FC236}">
                <a16:creationId xmlns:a16="http://schemas.microsoft.com/office/drawing/2014/main" xmlns="" id="{FFC86694-DBF5-43AB-A84F-8189F560016E}"/>
              </a:ext>
            </a:extLst>
          </p:cNvPr>
          <p:cNvSpPr/>
          <p:nvPr/>
        </p:nvSpPr>
        <p:spPr>
          <a:xfrm>
            <a:off x="408632" y="5223391"/>
            <a:ext cx="4514704" cy="830997"/>
          </a:xfrm>
          <a:prstGeom prst="rect">
            <a:avLst/>
          </a:prstGeom>
        </p:spPr>
        <p:txBody>
          <a:bodyPr wrap="square">
            <a:spAutoFit/>
          </a:bodyPr>
          <a:lstStyle/>
          <a:p>
            <a:pPr marL="542925" lvl="1" indent="-285750">
              <a:buFont typeface="Arial" panose="020B0604020202020204" pitchFamily="34" charset="0"/>
              <a:buChar char="."/>
            </a:pPr>
            <a:r>
              <a:rPr lang="ru-RU" sz="1600" dirty="0">
                <a:solidFill>
                  <a:prstClr val="black"/>
                </a:solidFill>
              </a:rPr>
              <a:t>Вместо това могат да се използват насоки за нуждите от гореща вода и средни </a:t>
            </a:r>
            <a:r>
              <a:rPr lang="ru-RU" sz="1600" dirty="0" smtClean="0">
                <a:solidFill>
                  <a:prstClr val="black"/>
                </a:solidFill>
              </a:rPr>
              <a:t>данни.</a:t>
            </a:r>
            <a:endParaRPr lang="en-US" sz="1600" dirty="0">
              <a:solidFill>
                <a:prstClr val="black"/>
              </a:solidFill>
            </a:endParaRPr>
          </a:p>
        </p:txBody>
      </p:sp>
      <p:pic>
        <p:nvPicPr>
          <p:cNvPr id="10" name="Picture 9">
            <a:extLst>
              <a:ext uri="{FF2B5EF4-FFF2-40B4-BE49-F238E27FC236}">
                <a16:creationId xmlns:a16="http://schemas.microsoft.com/office/drawing/2014/main" xmlns="" id="{4A557200-03DF-4B55-8C9F-B0AA4996BC02}"/>
              </a:ext>
            </a:extLst>
          </p:cNvPr>
          <p:cNvPicPr>
            <a:picLocks noChangeAspect="1"/>
          </p:cNvPicPr>
          <p:nvPr/>
        </p:nvPicPr>
        <p:blipFill rotWithShape="1">
          <a:blip r:embed="rId3"/>
          <a:srcRect r="70324"/>
          <a:stretch/>
        </p:blipFill>
        <p:spPr>
          <a:xfrm>
            <a:off x="7481627" y="2426475"/>
            <a:ext cx="672750" cy="869476"/>
          </a:xfrm>
          <a:prstGeom prst="rect">
            <a:avLst/>
          </a:prstGeom>
        </p:spPr>
      </p:pic>
      <p:sp>
        <p:nvSpPr>
          <p:cNvPr id="11" name="Rectangle 10">
            <a:extLst>
              <a:ext uri="{FF2B5EF4-FFF2-40B4-BE49-F238E27FC236}">
                <a16:creationId xmlns:a16="http://schemas.microsoft.com/office/drawing/2014/main" xmlns="" id="{8A07CBD8-16DA-45B0-BCB2-C5D69642D605}"/>
              </a:ext>
            </a:extLst>
          </p:cNvPr>
          <p:cNvSpPr/>
          <p:nvPr/>
        </p:nvSpPr>
        <p:spPr>
          <a:xfrm>
            <a:off x="3048645" y="4207728"/>
            <a:ext cx="2663999" cy="1015663"/>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ru-RU" sz="1200" b="1" i="1" dirty="0">
                <a:solidFill>
                  <a:prstClr val="black"/>
                </a:solidFill>
              </a:rPr>
              <a:t>Данни: Дневна консумация: 160L, Желана температура на БГВ: 60ºC</a:t>
            </a:r>
          </a:p>
          <a:p>
            <a:pPr marL="228600" indent="-228600">
              <a:buFont typeface="+mj-lt"/>
              <a:buAutoNum type="arabicPeriod"/>
            </a:pPr>
            <a:r>
              <a:rPr lang="ru-RU" sz="1200" b="1" i="1" dirty="0">
                <a:solidFill>
                  <a:prstClr val="black"/>
                </a:solidFill>
              </a:rPr>
              <a:t>Потребителски профил: вечер </a:t>
            </a:r>
            <a:r>
              <a:rPr lang="ru-RU" sz="1200" b="1" i="1" dirty="0" smtClean="0">
                <a:solidFill>
                  <a:prstClr val="black"/>
                </a:solidFill>
              </a:rPr>
              <a:t>макс.</a:t>
            </a:r>
            <a:endParaRPr lang="en-US" sz="1200" b="1" i="1" dirty="0">
              <a:solidFill>
                <a:prstClr val="black"/>
              </a:solidFill>
            </a:endParaRPr>
          </a:p>
        </p:txBody>
      </p:sp>
      <p:sp>
        <p:nvSpPr>
          <p:cNvPr id="12" name="Rectangle 11">
            <a:extLst>
              <a:ext uri="{FF2B5EF4-FFF2-40B4-BE49-F238E27FC236}">
                <a16:creationId xmlns:a16="http://schemas.microsoft.com/office/drawing/2014/main" xmlns="" id="{533FC9ED-5FF7-45EE-BAFF-09EC1747C9A1}"/>
              </a:ext>
            </a:extLst>
          </p:cNvPr>
          <p:cNvSpPr/>
          <p:nvPr/>
        </p:nvSpPr>
        <p:spPr>
          <a:xfrm>
            <a:off x="5950794" y="1741666"/>
            <a:ext cx="2941206"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ru-RU" sz="1200" b="1" i="1" dirty="0">
                <a:solidFill>
                  <a:prstClr val="black"/>
                </a:solidFill>
              </a:rPr>
              <a:t>Време на работа. Цялата година, през цялото време, с 1 месец почивка (334 </a:t>
            </a:r>
            <a:r>
              <a:rPr lang="ru-RU" sz="1200" b="1" i="1" dirty="0" smtClean="0">
                <a:solidFill>
                  <a:prstClr val="black"/>
                </a:solidFill>
              </a:rPr>
              <a:t>дни)</a:t>
            </a:r>
            <a:endParaRPr lang="en-US" sz="1200" b="1" i="1" dirty="0">
              <a:solidFill>
                <a:prstClr val="black"/>
              </a:solidFill>
            </a:endParaRPr>
          </a:p>
        </p:txBody>
      </p:sp>
    </p:spTree>
    <p:extLst>
      <p:ext uri="{BB962C8B-B14F-4D97-AF65-F5344CB8AC3E}">
        <p14:creationId xmlns:p14="http://schemas.microsoft.com/office/powerpoint/2010/main" val="521109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945AC3-9459-4900-A2F2-4CB32FCA8906}"/>
              </a:ext>
            </a:extLst>
          </p:cNvPr>
          <p:cNvSpPr>
            <a:spLocks noGrp="1"/>
          </p:cNvSpPr>
          <p:nvPr>
            <p:ph type="title"/>
          </p:nvPr>
        </p:nvSpPr>
        <p:spPr/>
        <p:txBody>
          <a:bodyPr/>
          <a:lstStyle/>
          <a:p>
            <a:r>
              <a:rPr lang="en-US" b="1" dirty="0"/>
              <a:t>3. </a:t>
            </a:r>
            <a:r>
              <a:rPr lang="bg-BG" b="1" dirty="0"/>
              <a:t>Оразмеряване 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4EED842C-45B1-4E37-ADB5-8C69BBDBEF99}"/>
              </a:ext>
            </a:extLst>
          </p:cNvPr>
          <p:cNvSpPr/>
          <p:nvPr/>
        </p:nvSpPr>
        <p:spPr>
          <a:xfrm>
            <a:off x="756000" y="1704039"/>
            <a:ext cx="4781716" cy="338554"/>
          </a:xfrm>
          <a:prstGeom prst="rect">
            <a:avLst/>
          </a:prstGeom>
        </p:spPr>
        <p:txBody>
          <a:bodyPr wrap="square">
            <a:spAutoFit/>
          </a:bodyPr>
          <a:lstStyle/>
          <a:p>
            <a:pPr marL="285750" indent="-285750">
              <a:buFont typeface="Wingdings" panose="05000000000000000000" pitchFamily="2" charset="2"/>
              <a:buChar char="§"/>
            </a:pPr>
            <a:r>
              <a:rPr lang="ru-RU" sz="1600" b="1" dirty="0">
                <a:solidFill>
                  <a:prstClr val="black"/>
                </a:solidFill>
              </a:rPr>
              <a:t>ПАРАМЕТРИ ЗА ДЕФИНИРАНЕ НА СИСТЕМАТА</a:t>
            </a:r>
            <a:r>
              <a:rPr lang="ru-RU" sz="1600" b="1" dirty="0" smtClean="0">
                <a:solidFill>
                  <a:prstClr val="black"/>
                </a:solidFill>
              </a:rPr>
              <a:t>.</a:t>
            </a:r>
            <a:endParaRPr lang="ru-RU" sz="1600" b="1" dirty="0">
              <a:solidFill>
                <a:prstClr val="black"/>
              </a:solidFill>
            </a:endParaRPr>
          </a:p>
        </p:txBody>
      </p:sp>
      <p:sp>
        <p:nvSpPr>
          <p:cNvPr id="5" name="Rectangle 4">
            <a:extLst>
              <a:ext uri="{FF2B5EF4-FFF2-40B4-BE49-F238E27FC236}">
                <a16:creationId xmlns:a16="http://schemas.microsoft.com/office/drawing/2014/main" xmlns="" id="{3E63EC86-30B3-4E4D-9841-2A78C980023B}"/>
              </a:ext>
            </a:extLst>
          </p:cNvPr>
          <p:cNvSpPr/>
          <p:nvPr/>
        </p:nvSpPr>
        <p:spPr>
          <a:xfrm>
            <a:off x="432916" y="1372334"/>
            <a:ext cx="8603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ru-RU" b="1" dirty="0">
              <a:solidFill>
                <a:prstClr val="black"/>
              </a:solidFill>
              <a:cs typeface="Arial" pitchFamily="34" charset="0"/>
            </a:endParaRPr>
          </a:p>
        </p:txBody>
      </p:sp>
      <p:sp>
        <p:nvSpPr>
          <p:cNvPr id="8" name="Rectangle 7">
            <a:extLst>
              <a:ext uri="{FF2B5EF4-FFF2-40B4-BE49-F238E27FC236}">
                <a16:creationId xmlns:a16="http://schemas.microsoft.com/office/drawing/2014/main" xmlns="" id="{B23614EC-3030-4C73-A106-8D79E61A8EA4}"/>
              </a:ext>
            </a:extLst>
          </p:cNvPr>
          <p:cNvSpPr/>
          <p:nvPr/>
        </p:nvSpPr>
        <p:spPr>
          <a:xfrm>
            <a:off x="993296" y="2028385"/>
            <a:ext cx="1778704" cy="338554"/>
          </a:xfrm>
          <a:prstGeom prst="rect">
            <a:avLst/>
          </a:prstGeom>
        </p:spPr>
        <p:txBody>
          <a:bodyPr wrap="square">
            <a:spAutoFit/>
          </a:bodyPr>
          <a:lstStyle/>
          <a:p>
            <a:pPr marL="285750" indent="-285750">
              <a:buFont typeface="Calibri" panose="020F0502020204030204" pitchFamily="34" charset="0"/>
              <a:buChar char="‒"/>
            </a:pPr>
            <a:r>
              <a:rPr lang="bg-BG" sz="1600" b="1" dirty="0" smtClean="0">
                <a:solidFill>
                  <a:prstClr val="black"/>
                </a:solidFill>
              </a:rPr>
              <a:t>елементи</a:t>
            </a:r>
            <a:r>
              <a:rPr lang="en-US" sz="1600" b="1" dirty="0" smtClean="0">
                <a:solidFill>
                  <a:prstClr val="black"/>
                </a:solidFill>
              </a:rPr>
              <a:t>. </a:t>
            </a:r>
            <a:endParaRPr lang="en-US" sz="1600" b="1" dirty="0">
              <a:solidFill>
                <a:prstClr val="black"/>
              </a:solidFill>
            </a:endParaRPr>
          </a:p>
        </p:txBody>
      </p:sp>
      <p:pic>
        <p:nvPicPr>
          <p:cNvPr id="3" name="Picture 2">
            <a:extLst>
              <a:ext uri="{FF2B5EF4-FFF2-40B4-BE49-F238E27FC236}">
                <a16:creationId xmlns:a16="http://schemas.microsoft.com/office/drawing/2014/main" xmlns="" id="{CFB9A31A-350F-4EC5-B95A-130B6C4E57A8}"/>
              </a:ext>
            </a:extLst>
          </p:cNvPr>
          <p:cNvPicPr>
            <a:picLocks noChangeAspect="1"/>
          </p:cNvPicPr>
          <p:nvPr/>
        </p:nvPicPr>
        <p:blipFill>
          <a:blip r:embed="rId2"/>
          <a:stretch>
            <a:fillRect/>
          </a:stretch>
        </p:blipFill>
        <p:spPr>
          <a:xfrm>
            <a:off x="3420000" y="2642809"/>
            <a:ext cx="5328000" cy="3703240"/>
          </a:xfrm>
          <a:prstGeom prst="rect">
            <a:avLst/>
          </a:prstGeom>
        </p:spPr>
      </p:pic>
      <p:sp>
        <p:nvSpPr>
          <p:cNvPr id="10" name="Rectangle 9">
            <a:extLst>
              <a:ext uri="{FF2B5EF4-FFF2-40B4-BE49-F238E27FC236}">
                <a16:creationId xmlns:a16="http://schemas.microsoft.com/office/drawing/2014/main" xmlns="" id="{5F6CB3CF-2844-4B56-9BA0-752C8DEC659E}"/>
              </a:ext>
            </a:extLst>
          </p:cNvPr>
          <p:cNvSpPr/>
          <p:nvPr/>
        </p:nvSpPr>
        <p:spPr>
          <a:xfrm>
            <a:off x="432916" y="2298028"/>
            <a:ext cx="2987084" cy="2308324"/>
          </a:xfrm>
          <a:prstGeom prst="rect">
            <a:avLst/>
          </a:prstGeom>
        </p:spPr>
        <p:txBody>
          <a:bodyPr wrap="square">
            <a:spAutoFit/>
          </a:bodyPr>
          <a:lstStyle/>
          <a:p>
            <a:pPr marL="285750" indent="-285750">
              <a:buFont typeface="Arial" panose="020B0604020202020204" pitchFamily="34" charset="0"/>
              <a:buChar char="."/>
            </a:pPr>
            <a:r>
              <a:rPr lang="ru-RU" sz="1600" dirty="0">
                <a:solidFill>
                  <a:prstClr val="black"/>
                </a:solidFill>
              </a:rPr>
              <a:t>Системата включва само един колекторен контур </a:t>
            </a:r>
            <a:r>
              <a:rPr lang="ru-RU" sz="1600" dirty="0" smtClean="0">
                <a:solidFill>
                  <a:prstClr val="black"/>
                </a:solidFill>
              </a:rPr>
              <a:t>(колект. + помпа), </a:t>
            </a:r>
            <a:r>
              <a:rPr lang="ru-RU" sz="1600" dirty="0">
                <a:solidFill>
                  <a:prstClr val="black"/>
                </a:solidFill>
              </a:rPr>
              <a:t>непряк резервоар с двойна серпентина, газов котел и контролни уреди.</a:t>
            </a:r>
          </a:p>
          <a:p>
            <a:pPr marL="285750" indent="-285750">
              <a:buFont typeface="Arial" panose="020B0604020202020204" pitchFamily="34" charset="0"/>
              <a:buChar char="."/>
            </a:pPr>
            <a:r>
              <a:rPr lang="ru-RU" sz="1600" dirty="0">
                <a:solidFill>
                  <a:prstClr val="black"/>
                </a:solidFill>
              </a:rPr>
              <a:t>Всички тези компоненти трябва да бъдат моделирани с </a:t>
            </a:r>
            <a:r>
              <a:rPr lang="ru-RU" sz="1600" dirty="0" smtClean="0">
                <a:solidFill>
                  <a:prstClr val="black"/>
                </a:solidFill>
              </a:rPr>
              <a:t>въвеждане</a:t>
            </a:r>
            <a:endParaRPr lang="en-US" sz="1600" dirty="0">
              <a:solidFill>
                <a:prstClr val="black"/>
              </a:solidFill>
            </a:endParaRPr>
          </a:p>
        </p:txBody>
      </p:sp>
      <p:sp>
        <p:nvSpPr>
          <p:cNvPr id="12" name="Rectangle 11">
            <a:extLst>
              <a:ext uri="{FF2B5EF4-FFF2-40B4-BE49-F238E27FC236}">
                <a16:creationId xmlns:a16="http://schemas.microsoft.com/office/drawing/2014/main" xmlns="" id="{834A8FFD-2D31-4186-86A7-7AA5C637F681}"/>
              </a:ext>
            </a:extLst>
          </p:cNvPr>
          <p:cNvSpPr/>
          <p:nvPr/>
        </p:nvSpPr>
        <p:spPr>
          <a:xfrm>
            <a:off x="719494" y="4546919"/>
            <a:ext cx="2977429" cy="584775"/>
          </a:xfrm>
          <a:prstGeom prst="rect">
            <a:avLst/>
          </a:prstGeom>
        </p:spPr>
        <p:txBody>
          <a:bodyPr wrap="square">
            <a:spAutoFit/>
          </a:bodyPr>
          <a:lstStyle/>
          <a:p>
            <a:r>
              <a:rPr lang="ru-RU" sz="1600" dirty="0">
                <a:solidFill>
                  <a:prstClr val="black"/>
                </a:solidFill>
              </a:rPr>
              <a:t>параметри и условия за </a:t>
            </a:r>
            <a:r>
              <a:rPr lang="ru-RU" sz="1600" dirty="0" smtClean="0">
                <a:solidFill>
                  <a:prstClr val="black"/>
                </a:solidFill>
              </a:rPr>
              <a:t>контрол.</a:t>
            </a:r>
            <a:r>
              <a:rPr lang="en-US" sz="1600" dirty="0" smtClean="0">
                <a:solidFill>
                  <a:prstClr val="black"/>
                </a:solidFill>
              </a:rPr>
              <a:t> </a:t>
            </a:r>
            <a:endParaRPr lang="en-US" dirty="0"/>
          </a:p>
        </p:txBody>
      </p:sp>
      <p:pic>
        <p:nvPicPr>
          <p:cNvPr id="13" name="Picture 12">
            <a:extLst>
              <a:ext uri="{FF2B5EF4-FFF2-40B4-BE49-F238E27FC236}">
                <a16:creationId xmlns:a16="http://schemas.microsoft.com/office/drawing/2014/main" xmlns="" id="{8A82EDA1-3EFA-4992-A860-05963FD0F6F5}"/>
              </a:ext>
            </a:extLst>
          </p:cNvPr>
          <p:cNvPicPr>
            <a:picLocks noChangeAspect="1"/>
          </p:cNvPicPr>
          <p:nvPr/>
        </p:nvPicPr>
        <p:blipFill rotWithShape="1">
          <a:blip r:embed="rId3"/>
          <a:srcRect r="70324"/>
          <a:stretch/>
        </p:blipFill>
        <p:spPr>
          <a:xfrm>
            <a:off x="4200139" y="5457911"/>
            <a:ext cx="672750" cy="869476"/>
          </a:xfrm>
          <a:prstGeom prst="rect">
            <a:avLst/>
          </a:prstGeom>
        </p:spPr>
      </p:pic>
      <p:sp>
        <p:nvSpPr>
          <p:cNvPr id="14" name="Rectangle 13">
            <a:extLst>
              <a:ext uri="{FF2B5EF4-FFF2-40B4-BE49-F238E27FC236}">
                <a16:creationId xmlns:a16="http://schemas.microsoft.com/office/drawing/2014/main" xmlns="" id="{C9E6595C-E154-40AD-95CF-7D4CF5935590}"/>
              </a:ext>
            </a:extLst>
          </p:cNvPr>
          <p:cNvSpPr/>
          <p:nvPr/>
        </p:nvSpPr>
        <p:spPr>
          <a:xfrm>
            <a:off x="5689332" y="2270404"/>
            <a:ext cx="3073078" cy="1569660"/>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ru-RU" sz="1200" b="1" i="1" dirty="0">
                <a:solidFill>
                  <a:prstClr val="black"/>
                </a:solidFill>
              </a:rPr>
              <a:t>Определение на системата: търговските компоненти имат свързани параметри на производителността на базата на модели на производители. Параметрите на стандартните модели могат да се променят.</a:t>
            </a:r>
          </a:p>
          <a:p>
            <a:pPr marL="228600" indent="-228600">
              <a:buFont typeface="+mj-lt"/>
              <a:buAutoNum type="arabicPeriod"/>
            </a:pPr>
            <a:r>
              <a:rPr lang="ru-RU" sz="1200" b="1" i="1" dirty="0">
                <a:solidFill>
                  <a:prstClr val="black"/>
                </a:solidFill>
              </a:rPr>
              <a:t>Един колекторен контур, </a:t>
            </a:r>
            <a:r>
              <a:rPr lang="ru-RU" sz="1200" b="1" i="1" dirty="0" smtClean="0">
                <a:solidFill>
                  <a:prstClr val="black"/>
                </a:solidFill>
              </a:rPr>
              <a:t>избран.</a:t>
            </a:r>
            <a:endParaRPr lang="en-US" sz="1200" b="1" i="1" dirty="0">
              <a:solidFill>
                <a:prstClr val="black"/>
              </a:solidFill>
            </a:endParaRPr>
          </a:p>
        </p:txBody>
      </p:sp>
    </p:spTree>
    <p:extLst>
      <p:ext uri="{BB962C8B-B14F-4D97-AF65-F5344CB8AC3E}">
        <p14:creationId xmlns:p14="http://schemas.microsoft.com/office/powerpoint/2010/main" val="491866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B2E4F-8A9E-4D4E-B70D-AD6C98D3AF60}"/>
              </a:ext>
            </a:extLst>
          </p:cNvPr>
          <p:cNvSpPr>
            <a:spLocks noGrp="1"/>
          </p:cNvSpPr>
          <p:nvPr>
            <p:ph type="title"/>
          </p:nvPr>
        </p:nvSpPr>
        <p:spPr/>
        <p:txBody>
          <a:bodyPr/>
          <a:lstStyle/>
          <a:p>
            <a:r>
              <a:rPr lang="en-US" b="1" dirty="0"/>
              <a:t>3. </a:t>
            </a:r>
            <a:r>
              <a:rPr lang="bg-BG" b="1" dirty="0"/>
              <a:t>Оразмеряване 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D25F4E58-0FB6-4B32-8E19-9BC3E483292A}"/>
              </a:ext>
            </a:extLst>
          </p:cNvPr>
          <p:cNvSpPr/>
          <p:nvPr/>
        </p:nvSpPr>
        <p:spPr>
          <a:xfrm>
            <a:off x="726283" y="1931850"/>
            <a:ext cx="4891413" cy="338554"/>
          </a:xfrm>
          <a:prstGeom prst="rect">
            <a:avLst/>
          </a:prstGeom>
        </p:spPr>
        <p:txBody>
          <a:bodyPr wrap="square">
            <a:spAutoFit/>
          </a:bodyPr>
          <a:lstStyle/>
          <a:p>
            <a:pPr marL="285750" indent="-285750">
              <a:buFont typeface="Wingdings" panose="05000000000000000000" pitchFamily="2" charset="2"/>
              <a:buChar char="§"/>
            </a:pPr>
            <a:r>
              <a:rPr lang="ru-RU" sz="1600" b="1" dirty="0">
                <a:solidFill>
                  <a:prstClr val="black"/>
                </a:solidFill>
              </a:rPr>
              <a:t>ПАРАМЕТРИ ЗА ДЕФИНИРАНЕ НА </a:t>
            </a:r>
            <a:r>
              <a:rPr lang="ru-RU" sz="1600" b="1" dirty="0" smtClean="0">
                <a:solidFill>
                  <a:prstClr val="black"/>
                </a:solidFill>
              </a:rPr>
              <a:t>СИСТЕМАТА</a:t>
            </a:r>
            <a:endParaRPr lang="en-US" sz="1600" b="1" dirty="0">
              <a:solidFill>
                <a:prstClr val="black"/>
              </a:solidFill>
            </a:endParaRPr>
          </a:p>
        </p:txBody>
      </p:sp>
      <p:sp>
        <p:nvSpPr>
          <p:cNvPr id="5" name="Rectangle 4">
            <a:extLst>
              <a:ext uri="{FF2B5EF4-FFF2-40B4-BE49-F238E27FC236}">
                <a16:creationId xmlns:a16="http://schemas.microsoft.com/office/drawing/2014/main" xmlns="" id="{E915D7E1-A2E3-40FF-87D2-AE3C190CF593}"/>
              </a:ext>
            </a:extLst>
          </p:cNvPr>
          <p:cNvSpPr/>
          <p:nvPr/>
        </p:nvSpPr>
        <p:spPr>
          <a:xfrm>
            <a:off x="432916" y="1557000"/>
            <a:ext cx="8387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ru-RU" b="1" dirty="0">
              <a:solidFill>
                <a:prstClr val="black"/>
              </a:solidFill>
              <a:cs typeface="Arial" pitchFamily="34" charset="0"/>
            </a:endParaRPr>
          </a:p>
        </p:txBody>
      </p:sp>
      <p:sp>
        <p:nvSpPr>
          <p:cNvPr id="6" name="Rectangle 5">
            <a:extLst>
              <a:ext uri="{FF2B5EF4-FFF2-40B4-BE49-F238E27FC236}">
                <a16:creationId xmlns:a16="http://schemas.microsoft.com/office/drawing/2014/main" xmlns="" id="{94F58AA2-244D-46AF-BB00-0C50F365B55F}"/>
              </a:ext>
            </a:extLst>
          </p:cNvPr>
          <p:cNvSpPr/>
          <p:nvPr/>
        </p:nvSpPr>
        <p:spPr>
          <a:xfrm>
            <a:off x="1016292" y="2249428"/>
            <a:ext cx="3195708" cy="338554"/>
          </a:xfrm>
          <a:prstGeom prst="rect">
            <a:avLst/>
          </a:prstGeom>
        </p:spPr>
        <p:txBody>
          <a:bodyPr wrap="square">
            <a:spAutoFit/>
          </a:bodyPr>
          <a:lstStyle/>
          <a:p>
            <a:pPr marL="285750" indent="-285750">
              <a:buFont typeface="Calibri" panose="020F0502020204030204" pitchFamily="34" charset="0"/>
              <a:buChar char="‒"/>
            </a:pPr>
            <a:r>
              <a:rPr lang="bg-BG" sz="1600" b="1" dirty="0">
                <a:solidFill>
                  <a:prstClr val="black"/>
                </a:solidFill>
              </a:rPr>
              <a:t>Компоненти. </a:t>
            </a:r>
            <a:r>
              <a:rPr lang="bg-BG" sz="1600" b="1" dirty="0" smtClean="0">
                <a:solidFill>
                  <a:prstClr val="black"/>
                </a:solidFill>
              </a:rPr>
              <a:t>Брой колектори</a:t>
            </a:r>
            <a:endParaRPr lang="en-US" sz="1600" b="1" dirty="0">
              <a:solidFill>
                <a:prstClr val="black"/>
              </a:solidFill>
            </a:endParaRPr>
          </a:p>
        </p:txBody>
      </p:sp>
      <p:pic>
        <p:nvPicPr>
          <p:cNvPr id="7" name="Picture 6">
            <a:extLst>
              <a:ext uri="{FF2B5EF4-FFF2-40B4-BE49-F238E27FC236}">
                <a16:creationId xmlns:a16="http://schemas.microsoft.com/office/drawing/2014/main" xmlns="" id="{3CE8DEAB-C726-455F-8317-E17431E819E4}"/>
              </a:ext>
            </a:extLst>
          </p:cNvPr>
          <p:cNvPicPr>
            <a:picLocks noChangeAspect="1"/>
          </p:cNvPicPr>
          <p:nvPr/>
        </p:nvPicPr>
        <p:blipFill>
          <a:blip r:embed="rId2"/>
          <a:stretch>
            <a:fillRect/>
          </a:stretch>
        </p:blipFill>
        <p:spPr>
          <a:xfrm>
            <a:off x="612000" y="2778067"/>
            <a:ext cx="8074800" cy="3551193"/>
          </a:xfrm>
          <a:prstGeom prst="rect">
            <a:avLst/>
          </a:prstGeom>
        </p:spPr>
      </p:pic>
      <p:pic>
        <p:nvPicPr>
          <p:cNvPr id="8" name="Picture 7">
            <a:extLst>
              <a:ext uri="{FF2B5EF4-FFF2-40B4-BE49-F238E27FC236}">
                <a16:creationId xmlns:a16="http://schemas.microsoft.com/office/drawing/2014/main" xmlns="" id="{74809F5E-D0F6-4A00-9320-BC2398B123D1}"/>
              </a:ext>
            </a:extLst>
          </p:cNvPr>
          <p:cNvPicPr>
            <a:picLocks noChangeAspect="1"/>
          </p:cNvPicPr>
          <p:nvPr/>
        </p:nvPicPr>
        <p:blipFill rotWithShape="1">
          <a:blip r:embed="rId3"/>
          <a:srcRect r="70324"/>
          <a:stretch/>
        </p:blipFill>
        <p:spPr>
          <a:xfrm>
            <a:off x="679917" y="5429799"/>
            <a:ext cx="672750" cy="869476"/>
          </a:xfrm>
          <a:prstGeom prst="rect">
            <a:avLst/>
          </a:prstGeom>
        </p:spPr>
      </p:pic>
      <p:sp>
        <p:nvSpPr>
          <p:cNvPr id="9" name="Rectangle 8">
            <a:extLst>
              <a:ext uri="{FF2B5EF4-FFF2-40B4-BE49-F238E27FC236}">
                <a16:creationId xmlns:a16="http://schemas.microsoft.com/office/drawing/2014/main" xmlns="" id="{43008D10-0380-4696-B51C-CCADD7244112}"/>
              </a:ext>
            </a:extLst>
          </p:cNvPr>
          <p:cNvSpPr/>
          <p:nvPr/>
        </p:nvSpPr>
        <p:spPr>
          <a:xfrm>
            <a:off x="5617697" y="2194660"/>
            <a:ext cx="3073078" cy="1754326"/>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ru-RU" sz="1200" b="1" i="1" dirty="0">
                <a:solidFill>
                  <a:prstClr val="black"/>
                </a:solidFill>
              </a:rPr>
              <a:t>Избор на колектор с плосък панел.</a:t>
            </a:r>
          </a:p>
          <a:p>
            <a:pPr marL="228600" indent="-228600">
              <a:buFont typeface="+mj-lt"/>
              <a:buAutoNum type="arabicPeriod"/>
            </a:pPr>
            <a:r>
              <a:rPr lang="ru-RU" sz="1200" b="1" i="1" dirty="0">
                <a:solidFill>
                  <a:prstClr val="black"/>
                </a:solidFill>
              </a:rPr>
              <a:t>Целева (слънчева фракция): средни стойности</a:t>
            </a:r>
          </a:p>
          <a:p>
            <a:pPr marL="228600" indent="-228600">
              <a:buFont typeface="+mj-lt"/>
              <a:buAutoNum type="arabicPeriod"/>
            </a:pPr>
            <a:r>
              <a:rPr lang="ru-RU" sz="1200" b="1" i="1" dirty="0">
                <a:solidFill>
                  <a:prstClr val="black"/>
                </a:solidFill>
              </a:rPr>
              <a:t>Предложение: брой колектори (масиви) в зависимост от целта, повърхността на събиране и засенчването. Дизайнерът може да приеме или не тази оценка.</a:t>
            </a:r>
          </a:p>
          <a:p>
            <a:pPr marL="228600" indent="-228600">
              <a:buFont typeface="+mj-lt"/>
              <a:buAutoNum type="arabicPeriod"/>
            </a:pPr>
            <a:r>
              <a:rPr lang="ru-RU" sz="1200" b="1" i="1" dirty="0">
                <a:solidFill>
                  <a:prstClr val="black"/>
                </a:solidFill>
              </a:rPr>
              <a:t>Не се разглеждат </a:t>
            </a:r>
            <a:r>
              <a:rPr lang="ru-RU" sz="1200" b="1" i="1" dirty="0" smtClean="0">
                <a:solidFill>
                  <a:prstClr val="black"/>
                </a:solidFill>
              </a:rPr>
              <a:t>сенки.</a:t>
            </a:r>
            <a:endParaRPr lang="en-US" sz="1200" b="1" i="1" dirty="0">
              <a:solidFill>
                <a:prstClr val="black"/>
              </a:solidFill>
            </a:endParaRPr>
          </a:p>
        </p:txBody>
      </p:sp>
    </p:spTree>
    <p:extLst>
      <p:ext uri="{BB962C8B-B14F-4D97-AF65-F5344CB8AC3E}">
        <p14:creationId xmlns:p14="http://schemas.microsoft.com/office/powerpoint/2010/main" val="439362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61340D-F636-4621-99AF-BCD006C2443D}"/>
              </a:ext>
            </a:extLst>
          </p:cNvPr>
          <p:cNvSpPr>
            <a:spLocks noGrp="1"/>
          </p:cNvSpPr>
          <p:nvPr>
            <p:ph type="title"/>
          </p:nvPr>
        </p:nvSpPr>
        <p:spPr/>
        <p:txBody>
          <a:bodyPr/>
          <a:lstStyle/>
          <a:p>
            <a:r>
              <a:rPr lang="en-US" b="1" dirty="0"/>
              <a:t>3</a:t>
            </a:r>
            <a:r>
              <a:rPr lang="en-US" b="1" dirty="0" smtClean="0"/>
              <a:t>.</a:t>
            </a:r>
            <a:r>
              <a:rPr lang="bg-BG" b="1" dirty="0"/>
              <a:t> Оразмеряване на </a:t>
            </a:r>
            <a:r>
              <a:rPr lang="bg-BG" b="1" dirty="0" smtClean="0"/>
              <a:t>системата</a:t>
            </a:r>
            <a:endParaRPr lang="en-US" dirty="0"/>
          </a:p>
        </p:txBody>
      </p:sp>
      <p:sp>
        <p:nvSpPr>
          <p:cNvPr id="14" name="Rectangle 13">
            <a:extLst>
              <a:ext uri="{FF2B5EF4-FFF2-40B4-BE49-F238E27FC236}">
                <a16:creationId xmlns:a16="http://schemas.microsoft.com/office/drawing/2014/main" xmlns="" id="{E61D8E21-F7ED-40C1-B05F-4F7A3ED990A9}"/>
              </a:ext>
            </a:extLst>
          </p:cNvPr>
          <p:cNvSpPr/>
          <p:nvPr/>
        </p:nvSpPr>
        <p:spPr>
          <a:xfrm>
            <a:off x="726284" y="1931850"/>
            <a:ext cx="5717716" cy="338554"/>
          </a:xfrm>
          <a:prstGeom prst="rect">
            <a:avLst/>
          </a:prstGeom>
        </p:spPr>
        <p:txBody>
          <a:bodyPr wrap="square">
            <a:spAutoFit/>
          </a:bodyPr>
          <a:lstStyle/>
          <a:p>
            <a:pPr marL="285750" indent="-285750">
              <a:buFont typeface="Wingdings" panose="05000000000000000000" pitchFamily="2" charset="2"/>
              <a:buChar char="§"/>
            </a:pPr>
            <a:r>
              <a:rPr lang="ru-RU" sz="1600" b="1" dirty="0">
                <a:solidFill>
                  <a:prstClr val="black"/>
                </a:solidFill>
              </a:rPr>
              <a:t>ПАРАМЕТРИ ЗА ДЕФИНИРАНЕ НА </a:t>
            </a:r>
            <a:r>
              <a:rPr lang="ru-RU" sz="1600" b="1" dirty="0" smtClean="0">
                <a:solidFill>
                  <a:prstClr val="black"/>
                </a:solidFill>
              </a:rPr>
              <a:t>СИСТЕМАТА</a:t>
            </a:r>
            <a:endParaRPr lang="en-US" sz="1600" b="1" dirty="0">
              <a:solidFill>
                <a:prstClr val="black"/>
              </a:solidFill>
            </a:endParaRPr>
          </a:p>
        </p:txBody>
      </p:sp>
      <p:sp>
        <p:nvSpPr>
          <p:cNvPr id="15" name="Rectangle 14">
            <a:extLst>
              <a:ext uri="{FF2B5EF4-FFF2-40B4-BE49-F238E27FC236}">
                <a16:creationId xmlns:a16="http://schemas.microsoft.com/office/drawing/2014/main" xmlns="" id="{2777DBE8-496B-4631-9B76-497041B4B21A}"/>
              </a:ext>
            </a:extLst>
          </p:cNvPr>
          <p:cNvSpPr/>
          <p:nvPr/>
        </p:nvSpPr>
        <p:spPr>
          <a:xfrm>
            <a:off x="432916" y="1557000"/>
            <a:ext cx="82538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ru-RU" b="1" dirty="0">
              <a:solidFill>
                <a:prstClr val="black"/>
              </a:solidFill>
              <a:cs typeface="Arial" pitchFamily="34" charset="0"/>
            </a:endParaRPr>
          </a:p>
        </p:txBody>
      </p:sp>
      <p:sp>
        <p:nvSpPr>
          <p:cNvPr id="16" name="Rectangle 15">
            <a:extLst>
              <a:ext uri="{FF2B5EF4-FFF2-40B4-BE49-F238E27FC236}">
                <a16:creationId xmlns:a16="http://schemas.microsoft.com/office/drawing/2014/main" xmlns="" id="{1006FE2E-3FB0-4D35-8231-960CC2FCD6C7}"/>
              </a:ext>
            </a:extLst>
          </p:cNvPr>
          <p:cNvSpPr/>
          <p:nvPr/>
        </p:nvSpPr>
        <p:spPr>
          <a:xfrm>
            <a:off x="1016292" y="2249428"/>
            <a:ext cx="3411708" cy="338554"/>
          </a:xfrm>
          <a:prstGeom prst="rect">
            <a:avLst/>
          </a:prstGeom>
        </p:spPr>
        <p:txBody>
          <a:bodyPr wrap="square">
            <a:spAutoFit/>
          </a:bodyPr>
          <a:lstStyle/>
          <a:p>
            <a:pPr marL="285750" indent="-285750">
              <a:buFont typeface="Calibri" panose="020F0502020204030204" pitchFamily="34" charset="0"/>
              <a:buChar char="‒"/>
            </a:pPr>
            <a:r>
              <a:rPr lang="bg-BG" sz="1600" b="1" dirty="0">
                <a:solidFill>
                  <a:prstClr val="black"/>
                </a:solidFill>
              </a:rPr>
              <a:t>Компоненти. Брой </a:t>
            </a:r>
            <a:r>
              <a:rPr lang="bg-BG" sz="1600" b="1" dirty="0" smtClean="0">
                <a:solidFill>
                  <a:prstClr val="black"/>
                </a:solidFill>
              </a:rPr>
              <a:t>колектори</a:t>
            </a:r>
            <a:endParaRPr lang="en-US" sz="1600" b="1" dirty="0">
              <a:solidFill>
                <a:prstClr val="black"/>
              </a:solidFill>
            </a:endParaRPr>
          </a:p>
        </p:txBody>
      </p:sp>
      <p:pic>
        <p:nvPicPr>
          <p:cNvPr id="17" name="Picture 16">
            <a:extLst>
              <a:ext uri="{FF2B5EF4-FFF2-40B4-BE49-F238E27FC236}">
                <a16:creationId xmlns:a16="http://schemas.microsoft.com/office/drawing/2014/main" xmlns="" id="{9331AA0E-D047-4528-8BAB-6213E4DBA31C}"/>
              </a:ext>
            </a:extLst>
          </p:cNvPr>
          <p:cNvPicPr>
            <a:picLocks noChangeAspect="1"/>
          </p:cNvPicPr>
          <p:nvPr/>
        </p:nvPicPr>
        <p:blipFill>
          <a:blip r:embed="rId2"/>
          <a:stretch>
            <a:fillRect/>
          </a:stretch>
        </p:blipFill>
        <p:spPr>
          <a:xfrm>
            <a:off x="796228" y="2516579"/>
            <a:ext cx="7890572" cy="2892273"/>
          </a:xfrm>
          <a:prstGeom prst="rect">
            <a:avLst/>
          </a:prstGeom>
        </p:spPr>
      </p:pic>
      <p:sp>
        <p:nvSpPr>
          <p:cNvPr id="18" name="Rectangle 17">
            <a:extLst>
              <a:ext uri="{FF2B5EF4-FFF2-40B4-BE49-F238E27FC236}">
                <a16:creationId xmlns:a16="http://schemas.microsoft.com/office/drawing/2014/main" xmlns="" id="{0D3CB247-EF7D-46E0-AD0A-5BB8A6BE8208}"/>
              </a:ext>
            </a:extLst>
          </p:cNvPr>
          <p:cNvSpPr/>
          <p:nvPr/>
        </p:nvSpPr>
        <p:spPr>
          <a:xfrm>
            <a:off x="824602" y="5408852"/>
            <a:ext cx="3819397" cy="830997"/>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ru-RU" sz="1200" b="1" i="1" dirty="0">
                <a:solidFill>
                  <a:prstClr val="black"/>
                </a:solidFill>
              </a:rPr>
              <a:t>Ориентация на колектора. Южна. Наклон: 40º</a:t>
            </a:r>
          </a:p>
          <a:p>
            <a:pPr marL="228600" indent="-228600">
              <a:buFont typeface="+mj-lt"/>
              <a:buAutoNum type="arabicPeriod"/>
            </a:pPr>
            <a:r>
              <a:rPr lang="ru-RU" sz="1200" b="1" i="1" dirty="0">
                <a:solidFill>
                  <a:prstClr val="black"/>
                </a:solidFill>
              </a:rPr>
              <a:t>Годишното облъчване върху </a:t>
            </a:r>
            <a:r>
              <a:rPr lang="ru-RU" sz="1200" b="1" i="1" dirty="0" smtClean="0">
                <a:solidFill>
                  <a:prstClr val="black"/>
                </a:solidFill>
              </a:rPr>
              <a:t>колекторната </a:t>
            </a:r>
            <a:r>
              <a:rPr lang="ru-RU" sz="1200" b="1" i="1" dirty="0">
                <a:solidFill>
                  <a:prstClr val="black"/>
                </a:solidFill>
              </a:rPr>
              <a:t>повърхност се оценява като се вземат предвид оптичните </a:t>
            </a:r>
            <a:r>
              <a:rPr lang="ru-RU" sz="1200" b="1" i="1" dirty="0" smtClean="0">
                <a:solidFill>
                  <a:prstClr val="black"/>
                </a:solidFill>
              </a:rPr>
              <a:t>загуби </a:t>
            </a:r>
            <a:r>
              <a:rPr lang="ru-RU" sz="1200" b="1" i="1" dirty="0">
                <a:solidFill>
                  <a:prstClr val="black"/>
                </a:solidFill>
              </a:rPr>
              <a:t>от данните за </a:t>
            </a:r>
            <a:r>
              <a:rPr lang="ru-RU" sz="1200" b="1" i="1" dirty="0" smtClean="0">
                <a:solidFill>
                  <a:prstClr val="black"/>
                </a:solidFill>
              </a:rPr>
              <a:t>колектора.</a:t>
            </a:r>
            <a:endParaRPr lang="en-US" sz="1200" b="1" i="1" dirty="0">
              <a:solidFill>
                <a:prstClr val="black"/>
              </a:solidFill>
            </a:endParaRPr>
          </a:p>
        </p:txBody>
      </p:sp>
      <p:sp>
        <p:nvSpPr>
          <p:cNvPr id="19" name="Rectangle 18">
            <a:extLst>
              <a:ext uri="{FF2B5EF4-FFF2-40B4-BE49-F238E27FC236}">
                <a16:creationId xmlns:a16="http://schemas.microsoft.com/office/drawing/2014/main" xmlns="" id="{3145C611-FFFB-40AA-9550-61D718809ED3}"/>
              </a:ext>
            </a:extLst>
          </p:cNvPr>
          <p:cNvSpPr/>
          <p:nvPr/>
        </p:nvSpPr>
        <p:spPr>
          <a:xfrm>
            <a:off x="4741514" y="5408851"/>
            <a:ext cx="3819397" cy="830997"/>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ru-RU" sz="1200" b="1" i="1" dirty="0">
                <a:solidFill>
                  <a:prstClr val="black"/>
                </a:solidFill>
              </a:rPr>
              <a:t>Необходимо е да се </a:t>
            </a:r>
            <a:r>
              <a:rPr lang="ru-RU" sz="1200" b="1" i="1" dirty="0" smtClean="0">
                <a:solidFill>
                  <a:prstClr val="black"/>
                </a:solidFill>
              </a:rPr>
              <a:t>изчислят </a:t>
            </a:r>
            <a:r>
              <a:rPr lang="ru-RU" sz="1200" b="1" i="1" dirty="0">
                <a:solidFill>
                  <a:prstClr val="black"/>
                </a:solidFill>
              </a:rPr>
              <a:t>тръбопроводите за </a:t>
            </a:r>
            <a:r>
              <a:rPr lang="ru-RU" sz="1200" b="1" i="1" dirty="0" smtClean="0">
                <a:solidFill>
                  <a:prstClr val="black"/>
                </a:solidFill>
              </a:rPr>
              <a:t>слънчевата </a:t>
            </a:r>
            <a:r>
              <a:rPr lang="ru-RU" sz="1200" b="1" i="1" dirty="0">
                <a:solidFill>
                  <a:prstClr val="black"/>
                </a:solidFill>
              </a:rPr>
              <a:t>верига. Реалните дължини ще </a:t>
            </a:r>
            <a:r>
              <a:rPr lang="ru-RU" sz="1200" b="1" i="1" dirty="0" smtClean="0">
                <a:solidFill>
                  <a:prstClr val="black"/>
                </a:solidFill>
              </a:rPr>
              <a:t>се получат </a:t>
            </a:r>
            <a:r>
              <a:rPr lang="ru-RU" sz="1200" b="1" i="1" dirty="0">
                <a:solidFill>
                  <a:prstClr val="black"/>
                </a:solidFill>
              </a:rPr>
              <a:t>от инспекция на място. Приложението предлага някои типични стойности за </a:t>
            </a:r>
            <a:r>
              <a:rPr lang="ru-RU" sz="1200" b="1" i="1" dirty="0" smtClean="0">
                <a:solidFill>
                  <a:prstClr val="black"/>
                </a:solidFill>
              </a:rPr>
              <a:t>изолация.</a:t>
            </a:r>
            <a:endParaRPr lang="en-US" sz="1200" b="1" i="1" dirty="0">
              <a:solidFill>
                <a:prstClr val="black"/>
              </a:solidFill>
            </a:endParaRPr>
          </a:p>
        </p:txBody>
      </p:sp>
      <p:pic>
        <p:nvPicPr>
          <p:cNvPr id="20" name="Picture 19">
            <a:extLst>
              <a:ext uri="{FF2B5EF4-FFF2-40B4-BE49-F238E27FC236}">
                <a16:creationId xmlns:a16="http://schemas.microsoft.com/office/drawing/2014/main" xmlns="" id="{260ACC7A-E01D-4974-8743-C1D0B708EDC6}"/>
              </a:ext>
            </a:extLst>
          </p:cNvPr>
          <p:cNvPicPr>
            <a:picLocks noChangeAspect="1"/>
          </p:cNvPicPr>
          <p:nvPr/>
        </p:nvPicPr>
        <p:blipFill rotWithShape="1">
          <a:blip r:embed="rId3"/>
          <a:srcRect r="70324"/>
          <a:stretch/>
        </p:blipFill>
        <p:spPr>
          <a:xfrm>
            <a:off x="7164000" y="2058026"/>
            <a:ext cx="672750" cy="869476"/>
          </a:xfrm>
          <a:prstGeom prst="rect">
            <a:avLst/>
          </a:prstGeom>
        </p:spPr>
      </p:pic>
    </p:spTree>
    <p:extLst>
      <p:ext uri="{BB962C8B-B14F-4D97-AF65-F5344CB8AC3E}">
        <p14:creationId xmlns:p14="http://schemas.microsoft.com/office/powerpoint/2010/main" val="94552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E399B4-C58C-464A-A23E-93130384F69A}"/>
              </a:ext>
            </a:extLst>
          </p:cNvPr>
          <p:cNvSpPr>
            <a:spLocks noGrp="1"/>
          </p:cNvSpPr>
          <p:nvPr>
            <p:ph type="title"/>
          </p:nvPr>
        </p:nvSpPr>
        <p:spPr/>
        <p:txBody>
          <a:bodyPr/>
          <a:lstStyle/>
          <a:p>
            <a:r>
              <a:rPr lang="bg-BG" b="1" dirty="0"/>
              <a:t>3. Оразмеряване на системата</a:t>
            </a:r>
            <a:endParaRPr lang="en-US" b="1" dirty="0"/>
          </a:p>
        </p:txBody>
      </p:sp>
      <p:sp>
        <p:nvSpPr>
          <p:cNvPr id="4" name="Rectangle 3">
            <a:extLst>
              <a:ext uri="{FF2B5EF4-FFF2-40B4-BE49-F238E27FC236}">
                <a16:creationId xmlns:a16="http://schemas.microsoft.com/office/drawing/2014/main" xmlns="" id="{E695B0AD-C1E0-4196-AEF7-9DDBE21AD335}"/>
              </a:ext>
            </a:extLst>
          </p:cNvPr>
          <p:cNvSpPr/>
          <p:nvPr/>
        </p:nvSpPr>
        <p:spPr>
          <a:xfrm>
            <a:off x="726283" y="1931850"/>
            <a:ext cx="6110493" cy="338554"/>
          </a:xfrm>
          <a:prstGeom prst="rect">
            <a:avLst/>
          </a:prstGeom>
        </p:spPr>
        <p:txBody>
          <a:bodyPr wrap="square">
            <a:spAutoFit/>
          </a:bodyPr>
          <a:lstStyle/>
          <a:p>
            <a:pPr marL="285750" indent="-285750">
              <a:buFont typeface="Wingdings" panose="05000000000000000000" pitchFamily="2" charset="2"/>
              <a:buChar char="§"/>
            </a:pPr>
            <a:r>
              <a:rPr lang="ru-RU" sz="1600" b="1" dirty="0">
                <a:solidFill>
                  <a:prstClr val="black"/>
                </a:solidFill>
              </a:rPr>
              <a:t>ПАРАМЕТРИ ЗА ДЕФИНИРАНЕ НА </a:t>
            </a:r>
            <a:r>
              <a:rPr lang="ru-RU" sz="1600" b="1" dirty="0" smtClean="0">
                <a:solidFill>
                  <a:prstClr val="black"/>
                </a:solidFill>
              </a:rPr>
              <a:t>СИСТЕМАТА</a:t>
            </a:r>
            <a:endParaRPr lang="ru-RU" sz="1600" b="1" dirty="0">
              <a:solidFill>
                <a:prstClr val="black"/>
              </a:solidFill>
            </a:endParaRPr>
          </a:p>
        </p:txBody>
      </p:sp>
      <p:sp>
        <p:nvSpPr>
          <p:cNvPr id="5" name="Rectangle 4">
            <a:extLst>
              <a:ext uri="{FF2B5EF4-FFF2-40B4-BE49-F238E27FC236}">
                <a16:creationId xmlns:a16="http://schemas.microsoft.com/office/drawing/2014/main" xmlns="" id="{B3A8A2C9-7EB6-47ED-98F5-CD1951AC6CED}"/>
              </a:ext>
            </a:extLst>
          </p:cNvPr>
          <p:cNvSpPr/>
          <p:nvPr/>
        </p:nvSpPr>
        <p:spPr>
          <a:xfrm>
            <a:off x="432916" y="1557000"/>
            <a:ext cx="8315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ru-RU" b="1" dirty="0">
              <a:solidFill>
                <a:prstClr val="black"/>
              </a:solidFill>
              <a:cs typeface="Arial" pitchFamily="34" charset="0"/>
            </a:endParaRPr>
          </a:p>
        </p:txBody>
      </p:sp>
      <p:sp>
        <p:nvSpPr>
          <p:cNvPr id="6" name="Rectangle 5">
            <a:extLst>
              <a:ext uri="{FF2B5EF4-FFF2-40B4-BE49-F238E27FC236}">
                <a16:creationId xmlns:a16="http://schemas.microsoft.com/office/drawing/2014/main" xmlns="" id="{22DD0319-D0E5-48F9-8131-66ABEF48C1E5}"/>
              </a:ext>
            </a:extLst>
          </p:cNvPr>
          <p:cNvSpPr/>
          <p:nvPr/>
        </p:nvSpPr>
        <p:spPr>
          <a:xfrm>
            <a:off x="1016292" y="2249428"/>
            <a:ext cx="5571708" cy="338554"/>
          </a:xfrm>
          <a:prstGeom prst="rect">
            <a:avLst/>
          </a:prstGeom>
        </p:spPr>
        <p:txBody>
          <a:bodyPr wrap="square">
            <a:spAutoFit/>
          </a:bodyPr>
          <a:lstStyle/>
          <a:p>
            <a:pPr marL="285750" indent="-285750">
              <a:buFont typeface="Calibri" panose="020F0502020204030204" pitchFamily="34" charset="0"/>
              <a:buChar char="‒"/>
            </a:pPr>
            <a:r>
              <a:rPr lang="ru-RU" sz="1600" b="1" dirty="0">
                <a:solidFill>
                  <a:prstClr val="black"/>
                </a:solidFill>
              </a:rPr>
              <a:t>Компоненти. Колекторна верига (помпа + </a:t>
            </a:r>
            <a:r>
              <a:rPr lang="ru-RU" sz="1600" b="1" dirty="0" smtClean="0">
                <a:solidFill>
                  <a:prstClr val="black"/>
                </a:solidFill>
              </a:rPr>
              <a:t>управление)</a:t>
            </a:r>
            <a:endParaRPr lang="en-US" sz="1600" b="1" dirty="0">
              <a:solidFill>
                <a:prstClr val="black"/>
              </a:solidFill>
            </a:endParaRPr>
          </a:p>
        </p:txBody>
      </p:sp>
      <p:pic>
        <p:nvPicPr>
          <p:cNvPr id="7" name="Picture 6">
            <a:extLst>
              <a:ext uri="{FF2B5EF4-FFF2-40B4-BE49-F238E27FC236}">
                <a16:creationId xmlns:a16="http://schemas.microsoft.com/office/drawing/2014/main" xmlns="" id="{9A3B988C-9353-4991-8270-D2A9F7CDA75B}"/>
              </a:ext>
            </a:extLst>
          </p:cNvPr>
          <p:cNvPicPr>
            <a:picLocks noChangeAspect="1"/>
          </p:cNvPicPr>
          <p:nvPr/>
        </p:nvPicPr>
        <p:blipFill>
          <a:blip r:embed="rId2"/>
          <a:stretch>
            <a:fillRect/>
          </a:stretch>
        </p:blipFill>
        <p:spPr>
          <a:xfrm>
            <a:off x="1026725" y="2625773"/>
            <a:ext cx="7721275" cy="2819227"/>
          </a:xfrm>
          <a:prstGeom prst="rect">
            <a:avLst/>
          </a:prstGeom>
        </p:spPr>
      </p:pic>
      <p:sp>
        <p:nvSpPr>
          <p:cNvPr id="8" name="Rectangle 7">
            <a:extLst>
              <a:ext uri="{FF2B5EF4-FFF2-40B4-BE49-F238E27FC236}">
                <a16:creationId xmlns:a16="http://schemas.microsoft.com/office/drawing/2014/main" xmlns="" id="{89A0F990-3D40-4C85-8296-3DCDDA7685D4}"/>
              </a:ext>
            </a:extLst>
          </p:cNvPr>
          <p:cNvSpPr/>
          <p:nvPr/>
        </p:nvSpPr>
        <p:spPr>
          <a:xfrm>
            <a:off x="1115999" y="5517000"/>
            <a:ext cx="3744001"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ru-RU" sz="1200" b="1" i="1" dirty="0">
                <a:solidFill>
                  <a:prstClr val="black"/>
                </a:solidFill>
              </a:rPr>
              <a:t>Поток на HTF определя капацитета на помпата.</a:t>
            </a:r>
          </a:p>
          <a:p>
            <a:pPr marL="228600" indent="-228600">
              <a:buFont typeface="+mj-lt"/>
              <a:buAutoNum type="arabicPeriod"/>
            </a:pPr>
            <a:r>
              <a:rPr lang="ru-RU" sz="1200" b="1" i="1" dirty="0">
                <a:solidFill>
                  <a:prstClr val="black"/>
                </a:solidFill>
              </a:rPr>
              <a:t>Тип на HTF: Гликол </a:t>
            </a:r>
            <a:r>
              <a:rPr lang="ru-RU" sz="1200" b="1" i="1" dirty="0" smtClean="0">
                <a:solidFill>
                  <a:prstClr val="black"/>
                </a:solidFill>
              </a:rPr>
              <a:t>40%</a:t>
            </a:r>
            <a:endParaRPr lang="en-US" sz="1200" b="1" i="1" dirty="0">
              <a:solidFill>
                <a:prstClr val="black"/>
              </a:solidFill>
            </a:endParaRPr>
          </a:p>
        </p:txBody>
      </p:sp>
      <p:sp>
        <p:nvSpPr>
          <p:cNvPr id="9" name="Rectangle 8">
            <a:extLst>
              <a:ext uri="{FF2B5EF4-FFF2-40B4-BE49-F238E27FC236}">
                <a16:creationId xmlns:a16="http://schemas.microsoft.com/office/drawing/2014/main" xmlns="" id="{69D8927A-6367-4FD5-97D7-CF58A5711DFA}"/>
              </a:ext>
            </a:extLst>
          </p:cNvPr>
          <p:cNvSpPr/>
          <p:nvPr/>
        </p:nvSpPr>
        <p:spPr>
          <a:xfrm>
            <a:off x="4997867" y="5517000"/>
            <a:ext cx="3677821"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ru-RU" sz="1200" b="1" i="1" dirty="0">
                <a:solidFill>
                  <a:prstClr val="black"/>
                </a:solidFill>
              </a:rPr>
              <a:t>Настройка на температурни разлики за управление </a:t>
            </a:r>
            <a:r>
              <a:rPr lang="ru-RU" sz="1200" b="1" i="1" dirty="0" smtClean="0">
                <a:solidFill>
                  <a:prstClr val="black"/>
                </a:solidFill>
              </a:rPr>
              <a:t>пускането </a:t>
            </a:r>
            <a:r>
              <a:rPr lang="ru-RU" sz="1200" b="1" i="1" dirty="0">
                <a:solidFill>
                  <a:prstClr val="black"/>
                </a:solidFill>
              </a:rPr>
              <a:t>на </a:t>
            </a:r>
            <a:r>
              <a:rPr lang="ru-RU" sz="1200" b="1" i="1" dirty="0" smtClean="0">
                <a:solidFill>
                  <a:prstClr val="black"/>
                </a:solidFill>
              </a:rPr>
              <a:t>помпата.</a:t>
            </a:r>
            <a:endParaRPr lang="en-US" sz="1200" b="1" i="1" dirty="0">
              <a:solidFill>
                <a:prstClr val="black"/>
              </a:solidFill>
            </a:endParaRPr>
          </a:p>
        </p:txBody>
      </p:sp>
      <p:pic>
        <p:nvPicPr>
          <p:cNvPr id="10" name="Picture 9">
            <a:extLst>
              <a:ext uri="{FF2B5EF4-FFF2-40B4-BE49-F238E27FC236}">
                <a16:creationId xmlns:a16="http://schemas.microsoft.com/office/drawing/2014/main" xmlns="" id="{250F21BB-D9D6-4B68-B000-502717E15AF0}"/>
              </a:ext>
            </a:extLst>
          </p:cNvPr>
          <p:cNvPicPr>
            <a:picLocks noChangeAspect="1"/>
          </p:cNvPicPr>
          <p:nvPr/>
        </p:nvPicPr>
        <p:blipFill rotWithShape="1">
          <a:blip r:embed="rId3"/>
          <a:srcRect r="70324"/>
          <a:stretch/>
        </p:blipFill>
        <p:spPr>
          <a:xfrm>
            <a:off x="7067250" y="2001482"/>
            <a:ext cx="672750" cy="869476"/>
          </a:xfrm>
          <a:prstGeom prst="rect">
            <a:avLst/>
          </a:prstGeom>
        </p:spPr>
      </p:pic>
    </p:spTree>
    <p:extLst>
      <p:ext uri="{BB962C8B-B14F-4D97-AF65-F5344CB8AC3E}">
        <p14:creationId xmlns:p14="http://schemas.microsoft.com/office/powerpoint/2010/main" val="653811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A87CD38-D57B-4AD3-B3B8-E09D05768C9D}"/>
              </a:ext>
            </a:extLst>
          </p:cNvPr>
          <p:cNvPicPr>
            <a:picLocks noChangeAspect="1"/>
          </p:cNvPicPr>
          <p:nvPr/>
        </p:nvPicPr>
        <p:blipFill>
          <a:blip r:embed="rId2"/>
          <a:stretch>
            <a:fillRect/>
          </a:stretch>
        </p:blipFill>
        <p:spPr>
          <a:xfrm>
            <a:off x="900000" y="2614872"/>
            <a:ext cx="7825763" cy="3703184"/>
          </a:xfrm>
          <a:prstGeom prst="rect">
            <a:avLst/>
          </a:prstGeom>
          <a:solidFill>
            <a:srgbClr val="FFFF00"/>
          </a:solidFill>
          <a:ln>
            <a:solidFill>
              <a:schemeClr val="tx1"/>
            </a:solidFill>
          </a:ln>
        </p:spPr>
      </p:pic>
      <p:sp>
        <p:nvSpPr>
          <p:cNvPr id="2" name="Title 1">
            <a:extLst>
              <a:ext uri="{FF2B5EF4-FFF2-40B4-BE49-F238E27FC236}">
                <a16:creationId xmlns:a16="http://schemas.microsoft.com/office/drawing/2014/main" xmlns="" id="{BBBF9352-43A6-4D15-90DB-EA2DB925262E}"/>
              </a:ext>
            </a:extLst>
          </p:cNvPr>
          <p:cNvSpPr>
            <a:spLocks noGrp="1"/>
          </p:cNvSpPr>
          <p:nvPr>
            <p:ph type="title"/>
          </p:nvPr>
        </p:nvSpPr>
        <p:spPr/>
        <p:txBody>
          <a:bodyPr/>
          <a:lstStyle/>
          <a:p>
            <a:r>
              <a:rPr lang="en-US" b="1" dirty="0"/>
              <a:t>3. </a:t>
            </a:r>
            <a:r>
              <a:rPr lang="bg-BG" b="1" dirty="0" smtClean="0"/>
              <a:t>Оразмеряване </a:t>
            </a:r>
            <a:r>
              <a:rPr lang="bg-BG" b="1" dirty="0"/>
              <a:t>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AC67F1D2-5EA2-4D54-98EE-D516625D9659}"/>
              </a:ext>
            </a:extLst>
          </p:cNvPr>
          <p:cNvSpPr/>
          <p:nvPr/>
        </p:nvSpPr>
        <p:spPr>
          <a:xfrm>
            <a:off x="726284" y="1931850"/>
            <a:ext cx="5069716" cy="338554"/>
          </a:xfrm>
          <a:prstGeom prst="rect">
            <a:avLst/>
          </a:prstGeom>
        </p:spPr>
        <p:txBody>
          <a:bodyPr wrap="square">
            <a:spAutoFit/>
          </a:bodyPr>
          <a:lstStyle/>
          <a:p>
            <a:pPr marL="285750" indent="-285750">
              <a:buFont typeface="Wingdings" panose="05000000000000000000" pitchFamily="2" charset="2"/>
              <a:buChar char="§"/>
            </a:pPr>
            <a:r>
              <a:rPr lang="ru-RU" sz="1600" b="1" dirty="0">
                <a:solidFill>
                  <a:prstClr val="black"/>
                </a:solidFill>
              </a:rPr>
              <a:t>ПАРАМЕТРИ ЗА ДЕФИНИРАНЕ НА </a:t>
            </a:r>
            <a:r>
              <a:rPr lang="ru-RU" sz="1600" b="1" dirty="0" smtClean="0">
                <a:solidFill>
                  <a:prstClr val="black"/>
                </a:solidFill>
              </a:rPr>
              <a:t>СИСТЕМАТА</a:t>
            </a:r>
            <a:endParaRPr lang="ru-RU" sz="1600" b="1" dirty="0">
              <a:solidFill>
                <a:prstClr val="black"/>
              </a:solidFill>
            </a:endParaRPr>
          </a:p>
        </p:txBody>
      </p:sp>
      <p:sp>
        <p:nvSpPr>
          <p:cNvPr id="5" name="Rectangle 4">
            <a:extLst>
              <a:ext uri="{FF2B5EF4-FFF2-40B4-BE49-F238E27FC236}">
                <a16:creationId xmlns:a16="http://schemas.microsoft.com/office/drawing/2014/main" xmlns="" id="{193532EF-9845-4F45-B7BD-B99E189F0068}"/>
              </a:ext>
            </a:extLst>
          </p:cNvPr>
          <p:cNvSpPr/>
          <p:nvPr/>
        </p:nvSpPr>
        <p:spPr>
          <a:xfrm>
            <a:off x="432915" y="1557000"/>
            <a:ext cx="8292847"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ru-RU" b="1" dirty="0">
              <a:solidFill>
                <a:prstClr val="black"/>
              </a:solidFill>
              <a:cs typeface="Arial" pitchFamily="34" charset="0"/>
            </a:endParaRPr>
          </a:p>
        </p:txBody>
      </p:sp>
      <p:sp>
        <p:nvSpPr>
          <p:cNvPr id="6" name="Rectangle 5">
            <a:extLst>
              <a:ext uri="{FF2B5EF4-FFF2-40B4-BE49-F238E27FC236}">
                <a16:creationId xmlns:a16="http://schemas.microsoft.com/office/drawing/2014/main" xmlns="" id="{1D663B11-D132-4F85-A539-E29346535485}"/>
              </a:ext>
            </a:extLst>
          </p:cNvPr>
          <p:cNvSpPr/>
          <p:nvPr/>
        </p:nvSpPr>
        <p:spPr>
          <a:xfrm>
            <a:off x="993296" y="2276317"/>
            <a:ext cx="4802704" cy="338554"/>
          </a:xfrm>
          <a:prstGeom prst="rect">
            <a:avLst/>
          </a:prstGeom>
        </p:spPr>
        <p:txBody>
          <a:bodyPr wrap="square">
            <a:spAutoFit/>
          </a:bodyPr>
          <a:lstStyle/>
          <a:p>
            <a:pPr marL="285750" indent="-285750">
              <a:buFont typeface="Calibri" panose="020F0502020204030204" pitchFamily="34" charset="0"/>
              <a:buChar char="‒"/>
            </a:pPr>
            <a:r>
              <a:rPr lang="bg-BG" sz="1600" b="1" dirty="0">
                <a:solidFill>
                  <a:prstClr val="black"/>
                </a:solidFill>
              </a:rPr>
              <a:t>Компоненти. Резервоар за </a:t>
            </a:r>
            <a:r>
              <a:rPr lang="bg-BG" sz="1600" b="1" dirty="0" smtClean="0">
                <a:solidFill>
                  <a:prstClr val="black"/>
                </a:solidFill>
              </a:rPr>
              <a:t>съхранение.</a:t>
            </a:r>
            <a:endParaRPr lang="en-US" sz="1600" b="1" dirty="0">
              <a:solidFill>
                <a:prstClr val="black"/>
              </a:solidFill>
            </a:endParaRPr>
          </a:p>
        </p:txBody>
      </p:sp>
      <p:sp>
        <p:nvSpPr>
          <p:cNvPr id="14" name="Rectangle 13">
            <a:extLst>
              <a:ext uri="{FF2B5EF4-FFF2-40B4-BE49-F238E27FC236}">
                <a16:creationId xmlns:a16="http://schemas.microsoft.com/office/drawing/2014/main" xmlns="" id="{9DC708B8-15D5-4908-8949-225A66B59C41}"/>
              </a:ext>
            </a:extLst>
          </p:cNvPr>
          <p:cNvSpPr/>
          <p:nvPr/>
        </p:nvSpPr>
        <p:spPr>
          <a:xfrm>
            <a:off x="2910651" y="4550470"/>
            <a:ext cx="1893854" cy="1569660"/>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ru-RU" sz="1200" b="1" i="1" dirty="0">
                <a:solidFill>
                  <a:prstClr val="black"/>
                </a:solidFill>
              </a:rPr>
              <a:t>Избор от база данни.</a:t>
            </a:r>
          </a:p>
          <a:p>
            <a:pPr marL="228600" indent="-228600">
              <a:buFont typeface="+mj-lt"/>
              <a:buAutoNum type="arabicPeriod"/>
            </a:pPr>
            <a:r>
              <a:rPr lang="ru-RU" sz="1200" b="1" i="1" dirty="0" smtClean="0">
                <a:solidFill>
                  <a:prstClr val="black"/>
                </a:solidFill>
              </a:rPr>
              <a:t>Входове </a:t>
            </a:r>
            <a:r>
              <a:rPr lang="ru-RU" sz="1200" b="1" i="1" dirty="0">
                <a:solidFill>
                  <a:prstClr val="black"/>
                </a:solidFill>
              </a:rPr>
              <a:t>на резервоара.</a:t>
            </a:r>
          </a:p>
          <a:p>
            <a:pPr marL="228600" indent="-228600">
              <a:buFont typeface="+mj-lt"/>
              <a:buAutoNum type="arabicPeriod"/>
            </a:pPr>
            <a:r>
              <a:rPr lang="ru-RU" sz="1200" b="1" i="1" dirty="0">
                <a:solidFill>
                  <a:prstClr val="black"/>
                </a:solidFill>
              </a:rPr>
              <a:t>Преглед на данните за изпълнението (загуби).</a:t>
            </a:r>
          </a:p>
          <a:p>
            <a:pPr marL="228600" indent="-228600">
              <a:buFont typeface="+mj-lt"/>
              <a:buAutoNum type="arabicPeriod"/>
            </a:pPr>
            <a:r>
              <a:rPr lang="ru-RU" sz="1200" b="1" i="1" dirty="0">
                <a:solidFill>
                  <a:prstClr val="black"/>
                </a:solidFill>
              </a:rPr>
              <a:t>Опции (електрически елемент</a:t>
            </a:r>
            <a:r>
              <a:rPr lang="ru-RU" sz="1200" b="1" i="1" dirty="0" smtClean="0">
                <a:solidFill>
                  <a:prstClr val="black"/>
                </a:solidFill>
              </a:rPr>
              <a:t>).</a:t>
            </a:r>
            <a:endParaRPr lang="en-US" sz="1200" b="1" i="1" dirty="0">
              <a:solidFill>
                <a:prstClr val="black"/>
              </a:solidFill>
            </a:endParaRPr>
          </a:p>
        </p:txBody>
      </p:sp>
      <p:sp>
        <p:nvSpPr>
          <p:cNvPr id="16" name="Rectangle 15">
            <a:extLst>
              <a:ext uri="{FF2B5EF4-FFF2-40B4-BE49-F238E27FC236}">
                <a16:creationId xmlns:a16="http://schemas.microsoft.com/office/drawing/2014/main" xmlns="" id="{31CE9DA9-B4B7-4303-A849-92CA9615AD34}"/>
              </a:ext>
            </a:extLst>
          </p:cNvPr>
          <p:cNvSpPr/>
          <p:nvPr/>
        </p:nvSpPr>
        <p:spPr>
          <a:xfrm>
            <a:off x="5280612" y="5242967"/>
            <a:ext cx="3383688" cy="1015663"/>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5"/>
            </a:pPr>
            <a:r>
              <a:rPr lang="ru-RU" sz="1200" b="1" i="1" dirty="0">
                <a:solidFill>
                  <a:prstClr val="black"/>
                </a:solidFill>
              </a:rPr>
              <a:t>Контрол на резервоара. Избор на температура на БГВ, </a:t>
            </a:r>
            <a:r>
              <a:rPr lang="ru-RU" sz="1200" b="1" i="1" dirty="0" smtClean="0">
                <a:solidFill>
                  <a:prstClr val="black"/>
                </a:solidFill>
              </a:rPr>
              <a:t>температура </a:t>
            </a:r>
            <a:r>
              <a:rPr lang="ru-RU" sz="1200" b="1" i="1" dirty="0">
                <a:solidFill>
                  <a:prstClr val="black"/>
                </a:solidFill>
              </a:rPr>
              <a:t>за активиране на допълнителното отопление (възможно е и контрол на часа) и макс. темп. </a:t>
            </a:r>
            <a:r>
              <a:rPr lang="ru-RU" sz="1200" b="1" i="1" dirty="0" smtClean="0">
                <a:solidFill>
                  <a:prstClr val="black"/>
                </a:solidFill>
              </a:rPr>
              <a:t>лимит.</a:t>
            </a:r>
            <a:endParaRPr lang="en-US" sz="1200" b="1" i="1" dirty="0">
              <a:solidFill>
                <a:prstClr val="black"/>
              </a:solidFill>
            </a:endParaRPr>
          </a:p>
        </p:txBody>
      </p:sp>
      <p:pic>
        <p:nvPicPr>
          <p:cNvPr id="17" name="Picture 16">
            <a:extLst>
              <a:ext uri="{FF2B5EF4-FFF2-40B4-BE49-F238E27FC236}">
                <a16:creationId xmlns:a16="http://schemas.microsoft.com/office/drawing/2014/main" xmlns="" id="{6FF0186B-9837-4731-8B56-8240056D469B}"/>
              </a:ext>
            </a:extLst>
          </p:cNvPr>
          <p:cNvPicPr>
            <a:picLocks noChangeAspect="1"/>
          </p:cNvPicPr>
          <p:nvPr/>
        </p:nvPicPr>
        <p:blipFill rotWithShape="1">
          <a:blip r:embed="rId3"/>
          <a:srcRect r="70324"/>
          <a:stretch/>
        </p:blipFill>
        <p:spPr>
          <a:xfrm>
            <a:off x="7236000" y="2010856"/>
            <a:ext cx="672750" cy="869476"/>
          </a:xfrm>
          <a:prstGeom prst="rect">
            <a:avLst/>
          </a:prstGeom>
        </p:spPr>
      </p:pic>
    </p:spTree>
    <p:extLst>
      <p:ext uri="{BB962C8B-B14F-4D97-AF65-F5344CB8AC3E}">
        <p14:creationId xmlns:p14="http://schemas.microsoft.com/office/powerpoint/2010/main" val="1174979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F0E124-C667-4075-906F-50AD469BFB73}"/>
              </a:ext>
            </a:extLst>
          </p:cNvPr>
          <p:cNvSpPr>
            <a:spLocks noGrp="1"/>
          </p:cNvSpPr>
          <p:nvPr>
            <p:ph type="title"/>
          </p:nvPr>
        </p:nvSpPr>
        <p:spPr/>
        <p:txBody>
          <a:bodyPr/>
          <a:lstStyle/>
          <a:p>
            <a:r>
              <a:rPr lang="en-US" b="1" dirty="0"/>
              <a:t>3. </a:t>
            </a:r>
            <a:r>
              <a:rPr lang="bg-BG" b="1" dirty="0" smtClean="0"/>
              <a:t>Оразмеряване </a:t>
            </a:r>
            <a:r>
              <a:rPr lang="bg-BG" b="1" dirty="0"/>
              <a:t>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0730DE7E-82C0-4DB2-81B9-68A89CCDC418}"/>
              </a:ext>
            </a:extLst>
          </p:cNvPr>
          <p:cNvSpPr/>
          <p:nvPr/>
        </p:nvSpPr>
        <p:spPr>
          <a:xfrm>
            <a:off x="726284" y="1931850"/>
            <a:ext cx="6077716" cy="338554"/>
          </a:xfrm>
          <a:prstGeom prst="rect">
            <a:avLst/>
          </a:prstGeom>
        </p:spPr>
        <p:txBody>
          <a:bodyPr wrap="square">
            <a:spAutoFit/>
          </a:bodyPr>
          <a:lstStyle/>
          <a:p>
            <a:pPr marL="285750" indent="-285750">
              <a:buFont typeface="Wingdings" panose="05000000000000000000" pitchFamily="2" charset="2"/>
              <a:buChar char="§"/>
            </a:pPr>
            <a:r>
              <a:rPr lang="ru-RU" sz="1600" b="1" dirty="0">
                <a:solidFill>
                  <a:prstClr val="black"/>
                </a:solidFill>
              </a:rPr>
              <a:t>ПАРАМЕТРИ ЗА ДЕФИНИРАНЕ НА </a:t>
            </a:r>
            <a:r>
              <a:rPr lang="ru-RU" sz="1600" b="1" dirty="0" smtClean="0">
                <a:solidFill>
                  <a:prstClr val="black"/>
                </a:solidFill>
              </a:rPr>
              <a:t>СИСТЕМАТА</a:t>
            </a:r>
            <a:endParaRPr lang="ru-RU" sz="1600" b="1" dirty="0">
              <a:solidFill>
                <a:prstClr val="black"/>
              </a:solidFill>
            </a:endParaRPr>
          </a:p>
        </p:txBody>
      </p:sp>
      <p:sp>
        <p:nvSpPr>
          <p:cNvPr id="5" name="Rectangle 4">
            <a:extLst>
              <a:ext uri="{FF2B5EF4-FFF2-40B4-BE49-F238E27FC236}">
                <a16:creationId xmlns:a16="http://schemas.microsoft.com/office/drawing/2014/main" xmlns="" id="{9D46D7DD-D69F-4E7D-B7E2-197A5C5AACF2}"/>
              </a:ext>
            </a:extLst>
          </p:cNvPr>
          <p:cNvSpPr/>
          <p:nvPr/>
        </p:nvSpPr>
        <p:spPr>
          <a:xfrm>
            <a:off x="432916" y="1557000"/>
            <a:ext cx="8459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ru-RU" b="1" dirty="0">
              <a:solidFill>
                <a:prstClr val="black"/>
              </a:solidFill>
              <a:cs typeface="Arial" pitchFamily="34" charset="0"/>
            </a:endParaRPr>
          </a:p>
        </p:txBody>
      </p:sp>
      <p:sp>
        <p:nvSpPr>
          <p:cNvPr id="6" name="Rectangle 5">
            <a:extLst>
              <a:ext uri="{FF2B5EF4-FFF2-40B4-BE49-F238E27FC236}">
                <a16:creationId xmlns:a16="http://schemas.microsoft.com/office/drawing/2014/main" xmlns="" id="{B1A5014F-119A-4EF0-A8D3-AB497DEC0DDA}"/>
              </a:ext>
            </a:extLst>
          </p:cNvPr>
          <p:cNvSpPr/>
          <p:nvPr/>
        </p:nvSpPr>
        <p:spPr>
          <a:xfrm>
            <a:off x="993296" y="2276317"/>
            <a:ext cx="3578704" cy="338554"/>
          </a:xfrm>
          <a:prstGeom prst="rect">
            <a:avLst/>
          </a:prstGeom>
        </p:spPr>
        <p:txBody>
          <a:bodyPr wrap="square">
            <a:spAutoFit/>
          </a:bodyPr>
          <a:lstStyle/>
          <a:p>
            <a:pPr marL="285750" indent="-285750">
              <a:buFont typeface="Calibri" panose="020F0502020204030204" pitchFamily="34" charset="0"/>
              <a:buChar char="‒"/>
            </a:pPr>
            <a:r>
              <a:rPr lang="bg-BG" sz="1600" b="1" dirty="0">
                <a:solidFill>
                  <a:prstClr val="black"/>
                </a:solidFill>
              </a:rPr>
              <a:t>Компоненти. Резервен </a:t>
            </a:r>
            <a:r>
              <a:rPr lang="bg-BG" sz="1600" b="1" dirty="0" smtClean="0">
                <a:solidFill>
                  <a:prstClr val="black"/>
                </a:solidFill>
              </a:rPr>
              <a:t>бойлер.</a:t>
            </a:r>
            <a:endParaRPr lang="en-US" sz="1600" b="1" dirty="0">
              <a:solidFill>
                <a:prstClr val="black"/>
              </a:solidFill>
            </a:endParaRPr>
          </a:p>
        </p:txBody>
      </p:sp>
      <p:sp>
        <p:nvSpPr>
          <p:cNvPr id="10" name="Rectangle 9">
            <a:extLst>
              <a:ext uri="{FF2B5EF4-FFF2-40B4-BE49-F238E27FC236}">
                <a16:creationId xmlns:a16="http://schemas.microsoft.com/office/drawing/2014/main" xmlns="" id="{176448D5-79BC-4DA9-AF1E-64E8B9F6A953}"/>
              </a:ext>
            </a:extLst>
          </p:cNvPr>
          <p:cNvSpPr/>
          <p:nvPr/>
        </p:nvSpPr>
        <p:spPr>
          <a:xfrm>
            <a:off x="727033" y="5588999"/>
            <a:ext cx="4103688" cy="830997"/>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ru-RU" sz="1200" b="1" i="1" dirty="0">
                <a:solidFill>
                  <a:prstClr val="black"/>
                </a:solidFill>
              </a:rPr>
              <a:t>Избор от база данни (търговски модел) въз основа на предложение за мощност: газови котли</a:t>
            </a:r>
          </a:p>
          <a:p>
            <a:pPr marL="228600" indent="-228600">
              <a:buFont typeface="+mj-lt"/>
              <a:buAutoNum type="arabicPeriod"/>
            </a:pPr>
            <a:r>
              <a:rPr lang="ru-RU" sz="1200" b="1" i="1" dirty="0">
                <a:solidFill>
                  <a:prstClr val="black"/>
                </a:solidFill>
              </a:rPr>
              <a:t>Настройване на времето за работа </a:t>
            </a:r>
            <a:r>
              <a:rPr lang="ru-RU" sz="1200" b="1" i="1" dirty="0" smtClean="0">
                <a:solidFill>
                  <a:prstClr val="black"/>
                </a:solidFill>
              </a:rPr>
              <a:t>(почивка, </a:t>
            </a:r>
            <a:r>
              <a:rPr lang="ru-RU" sz="1200" b="1" i="1" dirty="0">
                <a:solidFill>
                  <a:prstClr val="black"/>
                </a:solidFill>
              </a:rPr>
              <a:t>часове и др</a:t>
            </a:r>
            <a:r>
              <a:rPr lang="ru-RU" sz="1200" b="1" i="1" dirty="0" smtClean="0">
                <a:solidFill>
                  <a:prstClr val="black"/>
                </a:solidFill>
              </a:rPr>
              <a:t>.).</a:t>
            </a:r>
            <a:endParaRPr lang="en-US" sz="1200" b="1" i="1" dirty="0">
              <a:solidFill>
                <a:prstClr val="black"/>
              </a:solidFill>
            </a:endParaRPr>
          </a:p>
        </p:txBody>
      </p:sp>
      <p:pic>
        <p:nvPicPr>
          <p:cNvPr id="13" name="Picture 12">
            <a:extLst>
              <a:ext uri="{FF2B5EF4-FFF2-40B4-BE49-F238E27FC236}">
                <a16:creationId xmlns:a16="http://schemas.microsoft.com/office/drawing/2014/main" xmlns="" id="{12585865-30E3-4DF0-A8D1-BE3EAD49BFC8}"/>
              </a:ext>
            </a:extLst>
          </p:cNvPr>
          <p:cNvPicPr>
            <a:picLocks noChangeAspect="1"/>
          </p:cNvPicPr>
          <p:nvPr/>
        </p:nvPicPr>
        <p:blipFill>
          <a:blip r:embed="rId2"/>
          <a:stretch>
            <a:fillRect/>
          </a:stretch>
        </p:blipFill>
        <p:spPr>
          <a:xfrm>
            <a:off x="726284" y="2644148"/>
            <a:ext cx="7949404" cy="2882010"/>
          </a:xfrm>
          <a:prstGeom prst="rect">
            <a:avLst/>
          </a:prstGeom>
        </p:spPr>
      </p:pic>
      <p:sp>
        <p:nvSpPr>
          <p:cNvPr id="14" name="Rectangle 13">
            <a:extLst>
              <a:ext uri="{FF2B5EF4-FFF2-40B4-BE49-F238E27FC236}">
                <a16:creationId xmlns:a16="http://schemas.microsoft.com/office/drawing/2014/main" xmlns="" id="{D18A75E3-B5DA-484C-B0F6-7C51402FD6F9}"/>
              </a:ext>
            </a:extLst>
          </p:cNvPr>
          <p:cNvSpPr/>
          <p:nvPr/>
        </p:nvSpPr>
        <p:spPr>
          <a:xfrm>
            <a:off x="4830721" y="5588998"/>
            <a:ext cx="3773279"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ru-RU" sz="1200" b="1" i="1" dirty="0">
                <a:solidFill>
                  <a:prstClr val="black"/>
                </a:solidFill>
              </a:rPr>
              <a:t>Проверка на ефективността на допълнителния </a:t>
            </a:r>
            <a:r>
              <a:rPr lang="ru-RU" sz="1200" b="1" i="1" dirty="0" smtClean="0">
                <a:solidFill>
                  <a:prstClr val="black"/>
                </a:solidFill>
              </a:rPr>
              <a:t>водонагревател</a:t>
            </a:r>
            <a:endParaRPr lang="en-US" sz="1200" b="1" i="1" dirty="0">
              <a:solidFill>
                <a:prstClr val="black"/>
              </a:solidFill>
            </a:endParaRPr>
          </a:p>
        </p:txBody>
      </p:sp>
      <p:pic>
        <p:nvPicPr>
          <p:cNvPr id="15" name="Picture 14">
            <a:extLst>
              <a:ext uri="{FF2B5EF4-FFF2-40B4-BE49-F238E27FC236}">
                <a16:creationId xmlns:a16="http://schemas.microsoft.com/office/drawing/2014/main" xmlns="" id="{1D52F0B3-33B3-4CFB-92EC-9D40DEF94223}"/>
              </a:ext>
            </a:extLst>
          </p:cNvPr>
          <p:cNvPicPr>
            <a:picLocks noChangeAspect="1"/>
          </p:cNvPicPr>
          <p:nvPr/>
        </p:nvPicPr>
        <p:blipFill rotWithShape="1">
          <a:blip r:embed="rId3"/>
          <a:srcRect r="70324"/>
          <a:stretch/>
        </p:blipFill>
        <p:spPr>
          <a:xfrm>
            <a:off x="7087425" y="2118663"/>
            <a:ext cx="672750" cy="869476"/>
          </a:xfrm>
          <a:prstGeom prst="rect">
            <a:avLst/>
          </a:prstGeom>
        </p:spPr>
      </p:pic>
    </p:spTree>
    <p:extLst>
      <p:ext uri="{BB962C8B-B14F-4D97-AF65-F5344CB8AC3E}">
        <p14:creationId xmlns:p14="http://schemas.microsoft.com/office/powerpoint/2010/main" val="1750981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7F5ED428-B36B-4A94-81B2-9C601734B6F2}"/>
              </a:ext>
            </a:extLst>
          </p:cNvPr>
          <p:cNvPicPr>
            <a:picLocks noChangeAspect="1"/>
          </p:cNvPicPr>
          <p:nvPr/>
        </p:nvPicPr>
        <p:blipFill>
          <a:blip r:embed="rId2"/>
          <a:stretch>
            <a:fillRect/>
          </a:stretch>
        </p:blipFill>
        <p:spPr>
          <a:xfrm>
            <a:off x="2543625" y="2100609"/>
            <a:ext cx="6132376" cy="4225240"/>
          </a:xfrm>
          <a:prstGeom prst="rect">
            <a:avLst/>
          </a:prstGeom>
        </p:spPr>
      </p:pic>
      <p:sp>
        <p:nvSpPr>
          <p:cNvPr id="2" name="Title 1">
            <a:extLst>
              <a:ext uri="{FF2B5EF4-FFF2-40B4-BE49-F238E27FC236}">
                <a16:creationId xmlns:a16="http://schemas.microsoft.com/office/drawing/2014/main" xmlns="" id="{AD3B75D4-7F91-4836-A94D-27665282D61C}"/>
              </a:ext>
            </a:extLst>
          </p:cNvPr>
          <p:cNvSpPr>
            <a:spLocks noGrp="1"/>
          </p:cNvSpPr>
          <p:nvPr>
            <p:ph type="title"/>
          </p:nvPr>
        </p:nvSpPr>
        <p:spPr/>
        <p:txBody>
          <a:bodyPr/>
          <a:lstStyle/>
          <a:p>
            <a:r>
              <a:rPr lang="en-US" b="1" dirty="0"/>
              <a:t>3</a:t>
            </a:r>
            <a:r>
              <a:rPr lang="en-US" b="1" dirty="0" smtClean="0"/>
              <a:t>.</a:t>
            </a:r>
            <a:r>
              <a:rPr lang="bg-BG" b="1" dirty="0"/>
              <a:t> Оразмеряване 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782B0C48-7461-4345-A2E6-4F5C16CF92E7}"/>
              </a:ext>
            </a:extLst>
          </p:cNvPr>
          <p:cNvSpPr/>
          <p:nvPr/>
        </p:nvSpPr>
        <p:spPr>
          <a:xfrm>
            <a:off x="432916" y="1931850"/>
            <a:ext cx="3100267" cy="338554"/>
          </a:xfrm>
          <a:prstGeom prst="rect">
            <a:avLst/>
          </a:prstGeom>
        </p:spPr>
        <p:txBody>
          <a:bodyPr wrap="square">
            <a:spAutoFit/>
          </a:bodyPr>
          <a:lstStyle/>
          <a:p>
            <a:pPr marL="285750" indent="-285750">
              <a:buFont typeface="Wingdings" panose="05000000000000000000" pitchFamily="2" charset="2"/>
              <a:buChar char="§"/>
            </a:pPr>
            <a:r>
              <a:rPr lang="bg-BG" sz="1600" b="1" dirty="0" smtClean="0">
                <a:solidFill>
                  <a:prstClr val="black"/>
                </a:solidFill>
              </a:rPr>
              <a:t>СТАРТ НА СИМУЛАЦИЯТА</a:t>
            </a:r>
            <a:endParaRPr lang="en-US" sz="1600" b="1" dirty="0">
              <a:solidFill>
                <a:prstClr val="black"/>
              </a:solidFill>
            </a:endParaRPr>
          </a:p>
        </p:txBody>
      </p:sp>
      <p:sp>
        <p:nvSpPr>
          <p:cNvPr id="5" name="Rectangle 4">
            <a:extLst>
              <a:ext uri="{FF2B5EF4-FFF2-40B4-BE49-F238E27FC236}">
                <a16:creationId xmlns:a16="http://schemas.microsoft.com/office/drawing/2014/main" xmlns="" id="{40BFF807-D08E-4168-B4E7-03E6C4B19D0F}"/>
              </a:ext>
            </a:extLst>
          </p:cNvPr>
          <p:cNvSpPr/>
          <p:nvPr/>
        </p:nvSpPr>
        <p:spPr>
          <a:xfrm>
            <a:off x="432916" y="1557000"/>
            <a:ext cx="8387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ru-RU" b="1" dirty="0">
              <a:solidFill>
                <a:prstClr val="black"/>
              </a:solidFill>
              <a:cs typeface="Arial" pitchFamily="34" charset="0"/>
            </a:endParaRPr>
          </a:p>
        </p:txBody>
      </p:sp>
      <p:pic>
        <p:nvPicPr>
          <p:cNvPr id="9" name="Picture 8">
            <a:extLst>
              <a:ext uri="{FF2B5EF4-FFF2-40B4-BE49-F238E27FC236}">
                <a16:creationId xmlns:a16="http://schemas.microsoft.com/office/drawing/2014/main" xmlns="" id="{2892A3F7-63C9-41A6-B68B-528460973533}"/>
              </a:ext>
            </a:extLst>
          </p:cNvPr>
          <p:cNvPicPr>
            <a:picLocks noChangeAspect="1"/>
          </p:cNvPicPr>
          <p:nvPr/>
        </p:nvPicPr>
        <p:blipFill rotWithShape="1">
          <a:blip r:embed="rId3"/>
          <a:srcRect r="70324"/>
          <a:stretch/>
        </p:blipFill>
        <p:spPr>
          <a:xfrm>
            <a:off x="7814329" y="2100608"/>
            <a:ext cx="672750" cy="869476"/>
          </a:xfrm>
          <a:prstGeom prst="rect">
            <a:avLst/>
          </a:prstGeom>
        </p:spPr>
      </p:pic>
      <p:sp>
        <p:nvSpPr>
          <p:cNvPr id="10" name="Rectangle 9">
            <a:extLst>
              <a:ext uri="{FF2B5EF4-FFF2-40B4-BE49-F238E27FC236}">
                <a16:creationId xmlns:a16="http://schemas.microsoft.com/office/drawing/2014/main" xmlns="" id="{0EBE226E-05E3-46A5-92CB-1EB1001FD39C}"/>
              </a:ext>
            </a:extLst>
          </p:cNvPr>
          <p:cNvSpPr/>
          <p:nvPr/>
        </p:nvSpPr>
        <p:spPr>
          <a:xfrm>
            <a:off x="540000" y="2320425"/>
            <a:ext cx="2993183" cy="2062103"/>
          </a:xfrm>
          <a:prstGeom prst="rect">
            <a:avLst/>
          </a:prstGeom>
        </p:spPr>
        <p:txBody>
          <a:bodyPr wrap="square">
            <a:spAutoFit/>
          </a:bodyPr>
          <a:lstStyle/>
          <a:p>
            <a:pPr marL="285750" indent="-285750">
              <a:buFont typeface="Calibri" panose="020F0502020204030204" pitchFamily="34" charset="0"/>
              <a:buChar char="‒"/>
            </a:pPr>
            <a:r>
              <a:rPr lang="ru-RU" sz="1600" dirty="0">
                <a:solidFill>
                  <a:prstClr val="black"/>
                </a:solidFill>
              </a:rPr>
              <a:t>След като бъдат установени всички компоненти, параметри и условия, може да се направи симулация.</a:t>
            </a:r>
          </a:p>
          <a:p>
            <a:pPr marL="285750" indent="-285750">
              <a:buFont typeface="Calibri" panose="020F0502020204030204" pitchFamily="34" charset="0"/>
              <a:buChar char="‒"/>
            </a:pPr>
            <a:r>
              <a:rPr lang="ru-RU" sz="1600" dirty="0">
                <a:solidFill>
                  <a:prstClr val="black"/>
                </a:solidFill>
              </a:rPr>
              <a:t>Софтуерът предлага няколко опции: периоди на симулация, интервали за изчисление и </a:t>
            </a:r>
            <a:r>
              <a:rPr lang="ru-RU" sz="1600" dirty="0" smtClean="0">
                <a:solidFill>
                  <a:prstClr val="black"/>
                </a:solidFill>
              </a:rPr>
              <a:t>др.</a:t>
            </a:r>
            <a:endParaRPr lang="en-US" sz="1600" dirty="0">
              <a:solidFill>
                <a:prstClr val="black"/>
              </a:solidFill>
            </a:endParaRPr>
          </a:p>
        </p:txBody>
      </p:sp>
    </p:spTree>
    <p:extLst>
      <p:ext uri="{BB962C8B-B14F-4D97-AF65-F5344CB8AC3E}">
        <p14:creationId xmlns:p14="http://schemas.microsoft.com/office/powerpoint/2010/main" val="3604212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2178AA-B12A-465D-8874-62F4F7D047FB}"/>
              </a:ext>
            </a:extLst>
          </p:cNvPr>
          <p:cNvSpPr>
            <a:spLocks noGrp="1"/>
          </p:cNvSpPr>
          <p:nvPr>
            <p:ph type="title"/>
          </p:nvPr>
        </p:nvSpPr>
        <p:spPr/>
        <p:txBody>
          <a:bodyPr/>
          <a:lstStyle/>
          <a:p>
            <a:r>
              <a:rPr lang="en-US" b="1" dirty="0"/>
              <a:t>3. </a:t>
            </a:r>
            <a:r>
              <a:rPr lang="bg-BG" b="1" dirty="0"/>
              <a:t>Оразмеряване 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28832B22-1114-4F63-8B15-3BD34F9CABF7}"/>
              </a:ext>
            </a:extLst>
          </p:cNvPr>
          <p:cNvSpPr/>
          <p:nvPr/>
        </p:nvSpPr>
        <p:spPr>
          <a:xfrm>
            <a:off x="726284" y="1931850"/>
            <a:ext cx="3485716" cy="338554"/>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АНАЛИЗ НА </a:t>
            </a:r>
            <a:r>
              <a:rPr lang="bg-BG" sz="1600" b="1" dirty="0" smtClean="0">
                <a:solidFill>
                  <a:prstClr val="black"/>
                </a:solidFill>
              </a:rPr>
              <a:t>РЕЗУЛТАТИТЕ</a:t>
            </a:r>
            <a:endParaRPr lang="en-US" sz="1600" b="1" dirty="0">
              <a:solidFill>
                <a:prstClr val="black"/>
              </a:solidFill>
            </a:endParaRPr>
          </a:p>
        </p:txBody>
      </p:sp>
      <p:sp>
        <p:nvSpPr>
          <p:cNvPr id="5" name="Rectangle 4">
            <a:extLst>
              <a:ext uri="{FF2B5EF4-FFF2-40B4-BE49-F238E27FC236}">
                <a16:creationId xmlns:a16="http://schemas.microsoft.com/office/drawing/2014/main" xmlns="" id="{3DF7700B-2CDA-415E-A9C9-9F7C7E87F6F7}"/>
              </a:ext>
            </a:extLst>
          </p:cNvPr>
          <p:cNvSpPr/>
          <p:nvPr/>
        </p:nvSpPr>
        <p:spPr>
          <a:xfrm>
            <a:off x="432916" y="1557000"/>
            <a:ext cx="8387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endParaRPr lang="ru-RU" b="1" dirty="0">
              <a:solidFill>
                <a:prstClr val="black"/>
              </a:solidFill>
              <a:cs typeface="Arial" pitchFamily="34" charset="0"/>
            </a:endParaRPr>
          </a:p>
        </p:txBody>
      </p:sp>
      <p:sp>
        <p:nvSpPr>
          <p:cNvPr id="6" name="Rectangle 5">
            <a:extLst>
              <a:ext uri="{FF2B5EF4-FFF2-40B4-BE49-F238E27FC236}">
                <a16:creationId xmlns:a16="http://schemas.microsoft.com/office/drawing/2014/main" xmlns="" id="{7CC69739-E5BE-4BEE-99D2-3601D7E742BA}"/>
              </a:ext>
            </a:extLst>
          </p:cNvPr>
          <p:cNvSpPr/>
          <p:nvPr/>
        </p:nvSpPr>
        <p:spPr>
          <a:xfrm>
            <a:off x="540000" y="2349000"/>
            <a:ext cx="1917434" cy="2800767"/>
          </a:xfrm>
          <a:prstGeom prst="rect">
            <a:avLst/>
          </a:prstGeom>
        </p:spPr>
        <p:txBody>
          <a:bodyPr wrap="square">
            <a:spAutoFit/>
          </a:bodyPr>
          <a:lstStyle/>
          <a:p>
            <a:pPr marL="285750" indent="-285750">
              <a:buFont typeface="Calibri" panose="020F0502020204030204" pitchFamily="34" charset="0"/>
              <a:buChar char="‒"/>
            </a:pPr>
            <a:r>
              <a:rPr lang="ru-RU" sz="1600" dirty="0">
                <a:solidFill>
                  <a:prstClr val="black"/>
                </a:solidFill>
              </a:rPr>
              <a:t>Резултатите могат да бъдат представени на екрана или чрез автоматично генериране на отчети за оценка.</a:t>
            </a:r>
          </a:p>
          <a:p>
            <a:pPr marL="285750" indent="-285750">
              <a:buFont typeface="Calibri" panose="020F0502020204030204" pitchFamily="34" charset="0"/>
              <a:buChar char="‒"/>
            </a:pPr>
            <a:r>
              <a:rPr lang="ru-RU" sz="1600" dirty="0">
                <a:solidFill>
                  <a:prstClr val="black"/>
                </a:solidFill>
              </a:rPr>
              <a:t>Извлечения от симулационния </a:t>
            </a:r>
            <a:r>
              <a:rPr lang="ru-RU" sz="1600" dirty="0" smtClean="0">
                <a:solidFill>
                  <a:prstClr val="black"/>
                </a:solidFill>
              </a:rPr>
              <a:t>доклад.</a:t>
            </a:r>
            <a:r>
              <a:rPr lang="en-US" sz="1600" dirty="0" smtClean="0">
                <a:solidFill>
                  <a:prstClr val="black"/>
                </a:solidFill>
              </a:rPr>
              <a:t>.</a:t>
            </a:r>
            <a:endParaRPr lang="en-US" sz="1600" dirty="0">
              <a:solidFill>
                <a:prstClr val="black"/>
              </a:solidFill>
            </a:endParaRPr>
          </a:p>
        </p:txBody>
      </p:sp>
      <p:pic>
        <p:nvPicPr>
          <p:cNvPr id="7" name="Picture 6">
            <a:extLst>
              <a:ext uri="{FF2B5EF4-FFF2-40B4-BE49-F238E27FC236}">
                <a16:creationId xmlns:a16="http://schemas.microsoft.com/office/drawing/2014/main" xmlns="" id="{AD8262AC-373F-4B37-8763-47DAEE2256A2}"/>
              </a:ext>
            </a:extLst>
          </p:cNvPr>
          <p:cNvPicPr>
            <a:picLocks noChangeAspect="1"/>
          </p:cNvPicPr>
          <p:nvPr/>
        </p:nvPicPr>
        <p:blipFill>
          <a:blip r:embed="rId2"/>
          <a:stretch>
            <a:fillRect/>
          </a:stretch>
        </p:blipFill>
        <p:spPr>
          <a:xfrm>
            <a:off x="2457434" y="2270404"/>
            <a:ext cx="6195651" cy="4068846"/>
          </a:xfrm>
          <a:prstGeom prst="rect">
            <a:avLst/>
          </a:prstGeom>
        </p:spPr>
      </p:pic>
      <p:pic>
        <p:nvPicPr>
          <p:cNvPr id="8" name="Picture 7">
            <a:extLst>
              <a:ext uri="{FF2B5EF4-FFF2-40B4-BE49-F238E27FC236}">
                <a16:creationId xmlns:a16="http://schemas.microsoft.com/office/drawing/2014/main" xmlns="" id="{AC5349BE-F737-4060-94CF-6CC2AAAAA196}"/>
              </a:ext>
            </a:extLst>
          </p:cNvPr>
          <p:cNvPicPr>
            <a:picLocks noChangeAspect="1"/>
          </p:cNvPicPr>
          <p:nvPr/>
        </p:nvPicPr>
        <p:blipFill rotWithShape="1">
          <a:blip r:embed="rId3"/>
          <a:srcRect r="70324"/>
          <a:stretch/>
        </p:blipFill>
        <p:spPr>
          <a:xfrm>
            <a:off x="1784684" y="5436249"/>
            <a:ext cx="672750" cy="869476"/>
          </a:xfrm>
          <a:prstGeom prst="rect">
            <a:avLst/>
          </a:prstGeom>
        </p:spPr>
      </p:pic>
    </p:spTree>
    <p:extLst>
      <p:ext uri="{BB962C8B-B14F-4D97-AF65-F5344CB8AC3E}">
        <p14:creationId xmlns:p14="http://schemas.microsoft.com/office/powerpoint/2010/main" val="1910056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F3870-0690-404F-AA91-0D7497F8D67D}"/>
              </a:ext>
            </a:extLst>
          </p:cNvPr>
          <p:cNvSpPr>
            <a:spLocks noGrp="1"/>
          </p:cNvSpPr>
          <p:nvPr>
            <p:ph type="title"/>
          </p:nvPr>
        </p:nvSpPr>
        <p:spPr/>
        <p:txBody>
          <a:bodyPr/>
          <a:lstStyle/>
          <a:p>
            <a:r>
              <a:rPr lang="en-US" b="1" dirty="0"/>
              <a:t>3</a:t>
            </a:r>
            <a:r>
              <a:rPr lang="en-US" b="1" dirty="0" smtClean="0"/>
              <a:t>.</a:t>
            </a:r>
            <a:r>
              <a:rPr lang="bg-BG" b="1" dirty="0"/>
              <a:t> </a:t>
            </a:r>
            <a:r>
              <a:rPr lang="bg-BG" b="1" dirty="0" smtClean="0"/>
              <a:t>Оразмеряване </a:t>
            </a:r>
            <a:r>
              <a:rPr lang="bg-BG" b="1" dirty="0"/>
              <a:t>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0C2CBEF1-1F3F-4D6D-B31B-7808F45C7AD0}"/>
              </a:ext>
            </a:extLst>
          </p:cNvPr>
          <p:cNvSpPr/>
          <p:nvPr/>
        </p:nvSpPr>
        <p:spPr>
          <a:xfrm>
            <a:off x="726284" y="1931850"/>
            <a:ext cx="3485716" cy="584775"/>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АНАЛИЗ НА РЕЗУЛТАТИТЕ</a:t>
            </a:r>
          </a:p>
          <a:p>
            <a:pPr marL="285750" indent="-285750">
              <a:buFont typeface="Wingdings" panose="05000000000000000000" pitchFamily="2" charset="2"/>
              <a:buChar char="§"/>
            </a:pPr>
            <a:endParaRPr lang="en-US" sz="1600" b="1" dirty="0">
              <a:solidFill>
                <a:prstClr val="black"/>
              </a:solidFill>
            </a:endParaRPr>
          </a:p>
        </p:txBody>
      </p:sp>
      <p:sp>
        <p:nvSpPr>
          <p:cNvPr id="5" name="Rectangle 4">
            <a:extLst>
              <a:ext uri="{FF2B5EF4-FFF2-40B4-BE49-F238E27FC236}">
                <a16:creationId xmlns:a16="http://schemas.microsoft.com/office/drawing/2014/main" xmlns="" id="{B67842B3-69EC-4713-91BB-10672587971B}"/>
              </a:ext>
            </a:extLst>
          </p:cNvPr>
          <p:cNvSpPr/>
          <p:nvPr/>
        </p:nvSpPr>
        <p:spPr>
          <a:xfrm>
            <a:off x="432916" y="1557000"/>
            <a:ext cx="8387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a:t>
            </a:r>
            <a:r>
              <a:rPr lang="ru-RU" b="1" dirty="0" smtClean="0">
                <a:solidFill>
                  <a:prstClr val="black"/>
                </a:solidFill>
                <a:cs typeface="Arial" pitchFamily="34" charset="0"/>
              </a:rPr>
              <a:t>SWH</a:t>
            </a:r>
            <a:r>
              <a:rPr lang="en-US" b="1" dirty="0" smtClean="0">
                <a:solidFill>
                  <a:prstClr val="black"/>
                </a:solidFill>
                <a:cs typeface="Arial" pitchFamily="34" charset="0"/>
              </a:rPr>
              <a:t>.</a:t>
            </a:r>
            <a:endParaRPr lang="en-US" b="1" dirty="0"/>
          </a:p>
        </p:txBody>
      </p:sp>
      <p:pic>
        <p:nvPicPr>
          <p:cNvPr id="6" name="Picture 5">
            <a:extLst>
              <a:ext uri="{FF2B5EF4-FFF2-40B4-BE49-F238E27FC236}">
                <a16:creationId xmlns:a16="http://schemas.microsoft.com/office/drawing/2014/main" xmlns="" id="{A5707A0A-2E45-4428-B1B5-16C9A336ADB6}"/>
              </a:ext>
            </a:extLst>
          </p:cNvPr>
          <p:cNvPicPr>
            <a:picLocks noChangeAspect="1"/>
          </p:cNvPicPr>
          <p:nvPr/>
        </p:nvPicPr>
        <p:blipFill>
          <a:blip r:embed="rId2"/>
          <a:stretch>
            <a:fillRect/>
          </a:stretch>
        </p:blipFill>
        <p:spPr>
          <a:xfrm>
            <a:off x="726284" y="2239879"/>
            <a:ext cx="6300000" cy="4100142"/>
          </a:xfrm>
          <a:prstGeom prst="rect">
            <a:avLst/>
          </a:prstGeom>
        </p:spPr>
      </p:pic>
      <p:sp>
        <p:nvSpPr>
          <p:cNvPr id="7" name="Rectangle 6">
            <a:extLst>
              <a:ext uri="{FF2B5EF4-FFF2-40B4-BE49-F238E27FC236}">
                <a16:creationId xmlns:a16="http://schemas.microsoft.com/office/drawing/2014/main" xmlns="" id="{D434F9C4-2E38-4E3D-8568-A80639F0B1C3}"/>
              </a:ext>
            </a:extLst>
          </p:cNvPr>
          <p:cNvSpPr/>
          <p:nvPr/>
        </p:nvSpPr>
        <p:spPr>
          <a:xfrm>
            <a:off x="7001159" y="2358588"/>
            <a:ext cx="1890841" cy="830997"/>
          </a:xfrm>
          <a:prstGeom prst="rect">
            <a:avLst/>
          </a:prstGeom>
        </p:spPr>
        <p:txBody>
          <a:bodyPr wrap="square">
            <a:spAutoFit/>
          </a:bodyPr>
          <a:lstStyle/>
          <a:p>
            <a:pPr marL="285750" indent="-285750">
              <a:buFont typeface="Calibri" panose="020F0502020204030204" pitchFamily="34" charset="0"/>
              <a:buChar char="‒"/>
            </a:pPr>
            <a:r>
              <a:rPr lang="bg-BG" sz="1600" dirty="0">
                <a:solidFill>
                  <a:prstClr val="black"/>
                </a:solidFill>
              </a:rPr>
              <a:t>Извлечения от симулационния </a:t>
            </a:r>
            <a:r>
              <a:rPr lang="bg-BG" sz="1600" dirty="0" smtClean="0">
                <a:solidFill>
                  <a:prstClr val="black"/>
                </a:solidFill>
              </a:rPr>
              <a:t>доклад</a:t>
            </a:r>
            <a:endParaRPr lang="en-US" sz="1600" dirty="0">
              <a:solidFill>
                <a:prstClr val="black"/>
              </a:solidFill>
            </a:endParaRPr>
          </a:p>
        </p:txBody>
      </p:sp>
      <p:pic>
        <p:nvPicPr>
          <p:cNvPr id="8" name="Picture 7">
            <a:extLst>
              <a:ext uri="{FF2B5EF4-FFF2-40B4-BE49-F238E27FC236}">
                <a16:creationId xmlns:a16="http://schemas.microsoft.com/office/drawing/2014/main" xmlns="" id="{3BBA21A6-1F3F-42B4-8096-7AD27D797962}"/>
              </a:ext>
            </a:extLst>
          </p:cNvPr>
          <p:cNvPicPr>
            <a:picLocks noChangeAspect="1"/>
          </p:cNvPicPr>
          <p:nvPr/>
        </p:nvPicPr>
        <p:blipFill rotWithShape="1">
          <a:blip r:embed="rId3"/>
          <a:srcRect r="70324"/>
          <a:stretch/>
        </p:blipFill>
        <p:spPr>
          <a:xfrm>
            <a:off x="6973634" y="5439249"/>
            <a:ext cx="672750" cy="869476"/>
          </a:xfrm>
          <a:prstGeom prst="rect">
            <a:avLst/>
          </a:prstGeom>
        </p:spPr>
      </p:pic>
    </p:spTree>
    <p:extLst>
      <p:ext uri="{BB962C8B-B14F-4D97-AF65-F5344CB8AC3E}">
        <p14:creationId xmlns:p14="http://schemas.microsoft.com/office/powerpoint/2010/main" val="208866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FD1EC2-70D7-45BC-A479-0C0EA3216781}"/>
              </a:ext>
            </a:extLst>
          </p:cNvPr>
          <p:cNvSpPr>
            <a:spLocks noGrp="1"/>
          </p:cNvSpPr>
          <p:nvPr>
            <p:ph type="title"/>
          </p:nvPr>
        </p:nvSpPr>
        <p:spPr/>
        <p:txBody>
          <a:bodyPr/>
          <a:lstStyle/>
          <a:p>
            <a:r>
              <a:rPr lang="en-US" b="1" dirty="0"/>
              <a:t>1. DSHW. </a:t>
            </a:r>
            <a:r>
              <a:rPr lang="bg-BG" b="1" dirty="0"/>
              <a:t>Обща техническа </a:t>
            </a:r>
            <a:r>
              <a:rPr lang="bg-BG" b="1" dirty="0" smtClean="0"/>
              <a:t>спецификация</a:t>
            </a:r>
            <a:endParaRPr lang="en-US" dirty="0"/>
          </a:p>
        </p:txBody>
      </p:sp>
      <p:sp>
        <p:nvSpPr>
          <p:cNvPr id="4" name="TextBox 3">
            <a:extLst>
              <a:ext uri="{FF2B5EF4-FFF2-40B4-BE49-F238E27FC236}">
                <a16:creationId xmlns:a16="http://schemas.microsoft.com/office/drawing/2014/main" xmlns="" id="{BC43FB0B-5053-467E-B44A-8951E144EABF}"/>
              </a:ext>
            </a:extLst>
          </p:cNvPr>
          <p:cNvSpPr txBox="1"/>
          <p:nvPr/>
        </p:nvSpPr>
        <p:spPr>
          <a:xfrm>
            <a:off x="756000" y="1663352"/>
            <a:ext cx="7955084" cy="4770537"/>
          </a:xfrm>
          <a:prstGeom prst="rect">
            <a:avLst/>
          </a:prstGeom>
          <a:noFill/>
        </p:spPr>
        <p:txBody>
          <a:bodyPr wrap="square" rtlCol="0">
            <a:spAutoFit/>
          </a:bodyPr>
          <a:lstStyle/>
          <a:p>
            <a:pPr marL="285750" indent="-285750">
              <a:buFont typeface="Wingdings" panose="05000000000000000000" pitchFamily="2" charset="2"/>
              <a:buChar char="§"/>
            </a:pPr>
            <a:r>
              <a:rPr lang="ru-RU" sz="1600" b="1" dirty="0"/>
              <a:t>Ориентация. </a:t>
            </a:r>
            <a:r>
              <a:rPr lang="ru-RU" sz="1600" dirty="0"/>
              <a:t>От изследвания и опит на индустрията, професионалистите и публичните агенции на национално или регионално ниво (влияят на местоположението, климата и навиците на потребление</a:t>
            </a:r>
            <a:r>
              <a:rPr lang="ru-RU" sz="1600" dirty="0" smtClean="0"/>
              <a:t>):</a:t>
            </a:r>
            <a:endParaRPr lang="en-US" sz="1600" dirty="0"/>
          </a:p>
          <a:p>
            <a:pPr marL="742950" lvl="1" indent="-285750">
              <a:buFont typeface="Calibri" panose="020F0502020204030204" pitchFamily="34" charset="0"/>
              <a:buChar char="‒"/>
            </a:pPr>
            <a:r>
              <a:rPr lang="ru-RU" sz="1600" dirty="0"/>
              <a:t>Полезно сравнение. Традиционният електрически бойлер </a:t>
            </a:r>
            <a:r>
              <a:rPr lang="ru-RU" sz="1600" dirty="0" smtClean="0"/>
              <a:t>от </a:t>
            </a:r>
            <a:r>
              <a:rPr lang="ru-RU" sz="1600" dirty="0"/>
              <a:t>300 L има максимална </a:t>
            </a:r>
            <a:r>
              <a:rPr lang="ru-RU" sz="1600" dirty="0" smtClean="0"/>
              <a:t>мощност </a:t>
            </a:r>
            <a:r>
              <a:rPr lang="ru-RU" sz="1600" dirty="0"/>
              <a:t>4-5kW. </a:t>
            </a:r>
            <a:r>
              <a:rPr lang="ru-RU" sz="1600" dirty="0" smtClean="0"/>
              <a:t>Той </a:t>
            </a:r>
            <a:r>
              <a:rPr lang="ru-RU" sz="1600" dirty="0"/>
              <a:t>обслужва къщи (или </a:t>
            </a:r>
            <a:r>
              <a:rPr lang="ru-RU" sz="1600" dirty="0" smtClean="0"/>
              <a:t>офиси) със 6 члена.</a:t>
            </a:r>
            <a:r>
              <a:rPr lang="en-US" sz="1600" dirty="0" smtClean="0"/>
              <a:t> </a:t>
            </a:r>
            <a:endParaRPr lang="en-US" sz="1600" dirty="0"/>
          </a:p>
          <a:p>
            <a:pPr marL="742950" lvl="1" indent="-285750">
              <a:buFont typeface="Calibri" panose="020F0502020204030204" pitchFamily="34" charset="0"/>
              <a:buChar char="‒"/>
            </a:pPr>
            <a:r>
              <a:rPr lang="ru-RU" sz="1600" dirty="0" smtClean="0"/>
              <a:t>Малка </a:t>
            </a:r>
            <a:r>
              <a:rPr lang="ru-RU" sz="1600" dirty="0"/>
              <a:t>DSWH </a:t>
            </a:r>
            <a:r>
              <a:rPr lang="ru-RU" sz="1600" dirty="0" smtClean="0"/>
              <a:t>система: капацитет</a:t>
            </a:r>
            <a:r>
              <a:rPr lang="ru-RU" sz="1600" dirty="0"/>
              <a:t>: 100 до 150 </a:t>
            </a:r>
            <a:r>
              <a:rPr lang="ru-RU" sz="1600" dirty="0" smtClean="0"/>
              <a:t>л/ ден, т.е. </a:t>
            </a:r>
            <a:r>
              <a:rPr lang="ru-RU" sz="1600" dirty="0"/>
              <a:t>може да достави 100 до 150 литра гореща /60 </a:t>
            </a:r>
            <a:r>
              <a:rPr lang="ru-RU" sz="1600" dirty="0" smtClean="0"/>
              <a:t>°/вода </a:t>
            </a:r>
            <a:r>
              <a:rPr lang="ru-RU" sz="1600" dirty="0"/>
              <a:t>за един </a:t>
            </a:r>
            <a:r>
              <a:rPr lang="ru-RU" sz="1600" dirty="0" smtClean="0"/>
              <a:t>ден. </a:t>
            </a:r>
            <a:r>
              <a:rPr lang="ru-RU" sz="1600" dirty="0"/>
              <a:t>Тази система може да се използва в самостоятелни къщи или еквивалентни съоръжения, достатъчни за 3 до 4 </a:t>
            </a:r>
            <a:r>
              <a:rPr lang="ru-RU" sz="1600" dirty="0" smtClean="0"/>
              <a:t>члена.</a:t>
            </a:r>
            <a:endParaRPr lang="en-US" sz="1600" dirty="0"/>
          </a:p>
          <a:p>
            <a:pPr marL="742950" lvl="1" indent="-285750">
              <a:buFont typeface="Calibri" panose="020F0502020204030204" pitchFamily="34" charset="0"/>
              <a:buChar char="‒"/>
            </a:pPr>
            <a:r>
              <a:rPr lang="ru-RU" sz="1600" dirty="0" smtClean="0"/>
              <a:t>Голяма DSWH система: </a:t>
            </a:r>
            <a:r>
              <a:rPr lang="ru-RU" sz="1600" dirty="0"/>
              <a:t>300 до 500 л / ден, </a:t>
            </a:r>
            <a:r>
              <a:rPr lang="ru-RU" sz="1600" dirty="0" smtClean="0"/>
              <a:t>т.е. </a:t>
            </a:r>
            <a:r>
              <a:rPr lang="ru-RU" sz="1600" dirty="0"/>
              <a:t>гореща вода </a:t>
            </a:r>
            <a:r>
              <a:rPr lang="ru-RU" sz="1600" dirty="0" smtClean="0"/>
              <a:t>за 6-10 членове</a:t>
            </a:r>
            <a:r>
              <a:rPr lang="en-US" sz="1600" dirty="0" smtClean="0"/>
              <a:t>.</a:t>
            </a:r>
            <a:endParaRPr lang="en-US" sz="1600" dirty="0"/>
          </a:p>
          <a:p>
            <a:pPr marL="742950" lvl="1" indent="-285750">
              <a:buFont typeface="Calibri" panose="020F0502020204030204" pitchFamily="34" charset="0"/>
              <a:buChar char="‒"/>
            </a:pPr>
            <a:r>
              <a:rPr lang="ru-RU" sz="1600" dirty="0" smtClean="0"/>
              <a:t>Слънчев колектор </a:t>
            </a:r>
            <a:r>
              <a:rPr lang="ru-RU" sz="1600" dirty="0"/>
              <a:t>(активната част). </a:t>
            </a:r>
            <a:r>
              <a:rPr lang="ru-RU" sz="1600" dirty="0" smtClean="0"/>
              <a:t>Използват се плоски</a:t>
            </a:r>
          </a:p>
          <a:p>
            <a:pPr lvl="1"/>
            <a:r>
              <a:rPr lang="ru-RU" sz="1600" dirty="0" smtClean="0"/>
              <a:t>или вакуумно-тръбни. </a:t>
            </a:r>
          </a:p>
          <a:p>
            <a:pPr marL="742950" lvl="1" indent="-285750">
              <a:buFontTx/>
              <a:buChar char="-"/>
            </a:pPr>
            <a:r>
              <a:rPr lang="ru-RU" sz="1600" dirty="0" smtClean="0"/>
              <a:t>Система SWH </a:t>
            </a:r>
            <a:r>
              <a:rPr lang="ru-RU" sz="1600" dirty="0"/>
              <a:t>за типично семейство (</a:t>
            </a:r>
            <a:r>
              <a:rPr lang="ru-RU" sz="1600" dirty="0" smtClean="0"/>
              <a:t>4 членно) </a:t>
            </a:r>
          </a:p>
          <a:p>
            <a:pPr lvl="1"/>
            <a:r>
              <a:rPr lang="ru-RU" sz="1600" dirty="0" smtClean="0"/>
              <a:t>може </a:t>
            </a:r>
            <a:r>
              <a:rPr lang="ru-RU" sz="1600" dirty="0"/>
              <a:t>да има 3-4 квадратни метра </a:t>
            </a:r>
            <a:r>
              <a:rPr lang="ru-RU" sz="1600" dirty="0" smtClean="0"/>
              <a:t>колекторна повърхност,</a:t>
            </a:r>
          </a:p>
          <a:p>
            <a:pPr lvl="1"/>
            <a:r>
              <a:rPr lang="ru-RU" sz="1600" dirty="0" smtClean="0"/>
              <a:t> </a:t>
            </a:r>
            <a:r>
              <a:rPr lang="ru-RU" sz="1600" dirty="0"/>
              <a:t>резервоар с вместимост 150 </a:t>
            </a:r>
            <a:r>
              <a:rPr lang="ru-RU" sz="1600" dirty="0" smtClean="0"/>
              <a:t>л</a:t>
            </a:r>
            <a:endParaRPr lang="ru-RU" sz="1600" dirty="0"/>
          </a:p>
          <a:p>
            <a:pPr marL="742950" lvl="1" indent="-285750">
              <a:buFont typeface="Calibri" panose="020F0502020204030204" pitchFamily="34" charset="0"/>
              <a:buChar char="‒"/>
            </a:pPr>
            <a:r>
              <a:rPr lang="ru-RU" sz="1600" dirty="0" smtClean="0"/>
              <a:t>Събират се до </a:t>
            </a:r>
            <a:r>
              <a:rPr lang="ru-RU" sz="1600" dirty="0"/>
              <a:t>1000 - 1500 kWh годишно.</a:t>
            </a:r>
          </a:p>
          <a:p>
            <a:pPr marL="742950" lvl="1" indent="-285750">
              <a:buFont typeface="Calibri" panose="020F0502020204030204" pitchFamily="34" charset="0"/>
              <a:buChar char="‒"/>
            </a:pPr>
            <a:r>
              <a:rPr lang="ru-RU" sz="1600" dirty="0"/>
              <a:t>Размерите на </a:t>
            </a:r>
            <a:r>
              <a:rPr lang="ru-RU" sz="1600" dirty="0" smtClean="0"/>
              <a:t>вакуумните тръби на </a:t>
            </a:r>
            <a:r>
              <a:rPr lang="ru-RU" sz="1600" dirty="0"/>
              <a:t>колектори зависят </a:t>
            </a:r>
            <a:endParaRPr lang="ru-RU" sz="1600" dirty="0" smtClean="0"/>
          </a:p>
          <a:p>
            <a:pPr lvl="1"/>
            <a:r>
              <a:rPr lang="ru-RU" sz="1600" dirty="0" smtClean="0"/>
              <a:t>от броя </a:t>
            </a:r>
            <a:r>
              <a:rPr lang="ru-RU" sz="1600" dirty="0"/>
              <a:t>използвани тръби. Колектор с 20 тръби</a:t>
            </a:r>
          </a:p>
          <a:p>
            <a:pPr lvl="1"/>
            <a:r>
              <a:rPr lang="ru-RU" sz="1600" dirty="0"/>
              <a:t>осигуряват топла вода за 1 до 3 </a:t>
            </a:r>
            <a:r>
              <a:rPr lang="ru-RU" sz="1600" dirty="0" smtClean="0"/>
              <a:t>души.</a:t>
            </a:r>
            <a:r>
              <a:rPr lang="en-US" sz="1600" dirty="0" smtClean="0"/>
              <a:t> </a:t>
            </a:r>
            <a:endParaRPr lang="en-US" sz="1600" dirty="0"/>
          </a:p>
          <a:p>
            <a:pPr marL="742950" lvl="1" indent="-285750">
              <a:buFont typeface="Calibri" panose="020F0502020204030204" pitchFamily="34" charset="0"/>
              <a:buChar char="‒"/>
            </a:pPr>
            <a:endParaRPr lang="en-US" sz="1600" b="1" dirty="0"/>
          </a:p>
        </p:txBody>
      </p:sp>
      <p:sp>
        <p:nvSpPr>
          <p:cNvPr id="6" name="Rectangle 5">
            <a:extLst>
              <a:ext uri="{FF2B5EF4-FFF2-40B4-BE49-F238E27FC236}">
                <a16:creationId xmlns:a16="http://schemas.microsoft.com/office/drawing/2014/main" xmlns="" id="{26EB0D7F-3C07-447C-BB9C-37C48513E4F0}"/>
              </a:ext>
            </a:extLst>
          </p:cNvPr>
          <p:cNvSpPr/>
          <p:nvPr/>
        </p:nvSpPr>
        <p:spPr>
          <a:xfrm>
            <a:off x="467986" y="1372334"/>
            <a:ext cx="8171084" cy="369332"/>
          </a:xfrm>
          <a:prstGeom prst="rect">
            <a:avLst/>
          </a:prstGeom>
        </p:spPr>
        <p:txBody>
          <a:bodyPr wrap="square">
            <a:spAutoFit/>
          </a:bodyPr>
          <a:lstStyle/>
          <a:p>
            <a:pPr marL="285750" indent="-285750">
              <a:buFont typeface="Wingdings" panose="05000000000000000000" pitchFamily="2" charset="2"/>
              <a:buChar char="Ø"/>
            </a:pPr>
            <a:r>
              <a:rPr lang="bg-BG" b="1" dirty="0">
                <a:solidFill>
                  <a:prstClr val="black"/>
                </a:solidFill>
                <a:cs typeface="Arial" pitchFamily="34" charset="0"/>
              </a:rPr>
              <a:t>Принципи</a:t>
            </a:r>
            <a:r>
              <a:rPr lang="bg-BG" b="1" dirty="0" smtClean="0">
                <a:solidFill>
                  <a:prstClr val="black"/>
                </a:solidFill>
                <a:cs typeface="Arial" pitchFamily="34" charset="0"/>
              </a:rPr>
              <a:t>.</a:t>
            </a:r>
            <a:endParaRPr lang="bg-BG" b="1" dirty="0">
              <a:solidFill>
                <a:prstClr val="black"/>
              </a:solidFill>
              <a:cs typeface="Arial" pitchFamily="34" charset="0"/>
            </a:endParaRPr>
          </a:p>
        </p:txBody>
      </p:sp>
      <p:pic>
        <p:nvPicPr>
          <p:cNvPr id="8" name="Picture 7" descr="The roof of a building&#10;&#10;Description generated with very high confidence">
            <a:extLst>
              <a:ext uri="{FF2B5EF4-FFF2-40B4-BE49-F238E27FC236}">
                <a16:creationId xmlns:a16="http://schemas.microsoft.com/office/drawing/2014/main" xmlns="" id="{59D929EA-7CEE-4E30-8417-D806F4A43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001" y="4311600"/>
            <a:ext cx="2314800" cy="1997126"/>
          </a:xfrm>
          <a:prstGeom prst="rect">
            <a:avLst/>
          </a:prstGeom>
          <a:ln>
            <a:solidFill>
              <a:schemeClr val="tx1"/>
            </a:solidFill>
          </a:ln>
        </p:spPr>
      </p:pic>
    </p:spTree>
    <p:extLst>
      <p:ext uri="{BB962C8B-B14F-4D97-AF65-F5344CB8AC3E}">
        <p14:creationId xmlns:p14="http://schemas.microsoft.com/office/powerpoint/2010/main" val="2484172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543A46-A0CA-4BC0-88AB-FACFCE864462}"/>
              </a:ext>
            </a:extLst>
          </p:cNvPr>
          <p:cNvSpPr>
            <a:spLocks noGrp="1"/>
          </p:cNvSpPr>
          <p:nvPr>
            <p:ph type="title"/>
          </p:nvPr>
        </p:nvSpPr>
        <p:spPr/>
        <p:txBody>
          <a:bodyPr/>
          <a:lstStyle/>
          <a:p>
            <a:r>
              <a:rPr lang="en-US" b="1" dirty="0"/>
              <a:t>3. </a:t>
            </a:r>
            <a:r>
              <a:rPr lang="bg-BG" b="1" dirty="0"/>
              <a:t>Оразмеряване на </a:t>
            </a:r>
            <a:r>
              <a:rPr lang="bg-BG" b="1" dirty="0" smtClean="0"/>
              <a:t>системата</a:t>
            </a:r>
            <a:endParaRPr lang="en-US" dirty="0"/>
          </a:p>
        </p:txBody>
      </p:sp>
      <p:sp>
        <p:nvSpPr>
          <p:cNvPr id="4" name="Rectangle 3">
            <a:extLst>
              <a:ext uri="{FF2B5EF4-FFF2-40B4-BE49-F238E27FC236}">
                <a16:creationId xmlns:a16="http://schemas.microsoft.com/office/drawing/2014/main" xmlns="" id="{611E50E1-34FE-4D3E-A026-2F6D2A680D38}"/>
              </a:ext>
            </a:extLst>
          </p:cNvPr>
          <p:cNvSpPr/>
          <p:nvPr/>
        </p:nvSpPr>
        <p:spPr>
          <a:xfrm>
            <a:off x="726284" y="1931850"/>
            <a:ext cx="4133716" cy="584775"/>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АНАЛИЗ НА </a:t>
            </a:r>
            <a:r>
              <a:rPr lang="bg-BG" sz="1600" b="1" dirty="0" smtClean="0">
                <a:solidFill>
                  <a:prstClr val="black"/>
                </a:solidFill>
              </a:rPr>
              <a:t>РЕЗУЛТАТИТЕ</a:t>
            </a:r>
          </a:p>
          <a:p>
            <a:endParaRPr lang="en-US" sz="1600" b="1" dirty="0">
              <a:solidFill>
                <a:prstClr val="black"/>
              </a:solidFill>
            </a:endParaRPr>
          </a:p>
        </p:txBody>
      </p:sp>
      <p:sp>
        <p:nvSpPr>
          <p:cNvPr id="5" name="Rectangle 4">
            <a:extLst>
              <a:ext uri="{FF2B5EF4-FFF2-40B4-BE49-F238E27FC236}">
                <a16:creationId xmlns:a16="http://schemas.microsoft.com/office/drawing/2014/main" xmlns="" id="{0729B059-7B87-4EE6-A28F-18349B5DAD57}"/>
              </a:ext>
            </a:extLst>
          </p:cNvPr>
          <p:cNvSpPr/>
          <p:nvPr/>
        </p:nvSpPr>
        <p:spPr>
          <a:xfrm>
            <a:off x="432916" y="1557000"/>
            <a:ext cx="8459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Използване на софтуер за симулация за бърз анализ и оразмеряване на SWH</a:t>
            </a:r>
            <a:r>
              <a:rPr lang="ru-RU" b="1" dirty="0" smtClean="0">
                <a:solidFill>
                  <a:prstClr val="black"/>
                </a:solidFill>
                <a:cs typeface="Arial" pitchFamily="34" charset="0"/>
              </a:rPr>
              <a:t>.</a:t>
            </a:r>
            <a:endParaRPr lang="ru-RU" b="1" dirty="0">
              <a:solidFill>
                <a:prstClr val="black"/>
              </a:solidFill>
              <a:cs typeface="Arial" pitchFamily="34" charset="0"/>
            </a:endParaRPr>
          </a:p>
        </p:txBody>
      </p:sp>
      <p:sp>
        <p:nvSpPr>
          <p:cNvPr id="6" name="Rectangle 5">
            <a:extLst>
              <a:ext uri="{FF2B5EF4-FFF2-40B4-BE49-F238E27FC236}">
                <a16:creationId xmlns:a16="http://schemas.microsoft.com/office/drawing/2014/main" xmlns="" id="{9773A066-5298-4701-BB40-DF31A6316B47}"/>
              </a:ext>
            </a:extLst>
          </p:cNvPr>
          <p:cNvSpPr/>
          <p:nvPr/>
        </p:nvSpPr>
        <p:spPr>
          <a:xfrm>
            <a:off x="827999" y="2349000"/>
            <a:ext cx="4248001" cy="3293209"/>
          </a:xfrm>
          <a:prstGeom prst="rect">
            <a:avLst/>
          </a:prstGeom>
        </p:spPr>
        <p:txBody>
          <a:bodyPr wrap="square">
            <a:spAutoFit/>
          </a:bodyPr>
          <a:lstStyle/>
          <a:p>
            <a:pPr marL="285750" indent="-285750">
              <a:buFont typeface="Calibri" panose="020F0502020204030204" pitchFamily="34" charset="0"/>
              <a:buChar char="‒"/>
            </a:pPr>
            <a:r>
              <a:rPr lang="ru-RU" sz="1600" dirty="0">
                <a:solidFill>
                  <a:prstClr val="black"/>
                </a:solidFill>
              </a:rPr>
              <a:t>Системата може да бъде тествана (симулационни повторения) толкова време, колкото се изисква, въз основа на оценката.</a:t>
            </a:r>
          </a:p>
          <a:p>
            <a:pPr marL="285750" indent="-285750">
              <a:buFont typeface="Calibri" panose="020F0502020204030204" pitchFamily="34" charset="0"/>
              <a:buChar char="‒"/>
            </a:pPr>
            <a:r>
              <a:rPr lang="ru-RU" sz="1600" dirty="0">
                <a:solidFill>
                  <a:prstClr val="black"/>
                </a:solidFill>
              </a:rPr>
              <a:t>Дизайнерът може да променя параметрите или компонентите, за да регулира системата и да постигне целите си.</a:t>
            </a:r>
          </a:p>
          <a:p>
            <a:pPr marL="285750" indent="-285750">
              <a:buFont typeface="Calibri" panose="020F0502020204030204" pitchFamily="34" charset="0"/>
              <a:buChar char="‒"/>
            </a:pPr>
            <a:r>
              <a:rPr lang="ru-RU" sz="1600" dirty="0" smtClean="0">
                <a:solidFill>
                  <a:prstClr val="black"/>
                </a:solidFill>
              </a:rPr>
              <a:t>Пример</a:t>
            </a:r>
            <a:r>
              <a:rPr lang="ru-RU" sz="1600" dirty="0">
                <a:solidFill>
                  <a:prstClr val="black"/>
                </a:solidFill>
              </a:rPr>
              <a:t>: системата остава непроменена, но желаната температура на БГВ е установена при 50 ºC. Тази уникална промяна повишава слънчевото покритие от 61% на 73</a:t>
            </a:r>
            <a:r>
              <a:rPr lang="ru-RU" sz="1600" dirty="0" smtClean="0">
                <a:solidFill>
                  <a:prstClr val="black"/>
                </a:solidFill>
              </a:rPr>
              <a:t>%.</a:t>
            </a:r>
            <a:endParaRPr lang="en-US" sz="1600" dirty="0">
              <a:solidFill>
                <a:prstClr val="black"/>
              </a:solidFill>
            </a:endParaRPr>
          </a:p>
        </p:txBody>
      </p:sp>
      <p:pic>
        <p:nvPicPr>
          <p:cNvPr id="7" name="Picture 6">
            <a:extLst>
              <a:ext uri="{FF2B5EF4-FFF2-40B4-BE49-F238E27FC236}">
                <a16:creationId xmlns:a16="http://schemas.microsoft.com/office/drawing/2014/main" xmlns="" id="{93E9A375-7E5B-496D-B8D4-7DB05C5A9255}"/>
              </a:ext>
            </a:extLst>
          </p:cNvPr>
          <p:cNvPicPr>
            <a:picLocks noChangeAspect="1"/>
          </p:cNvPicPr>
          <p:nvPr/>
        </p:nvPicPr>
        <p:blipFill>
          <a:blip r:embed="rId2"/>
          <a:stretch>
            <a:fillRect/>
          </a:stretch>
        </p:blipFill>
        <p:spPr>
          <a:xfrm>
            <a:off x="5160277" y="2015725"/>
            <a:ext cx="3496361" cy="4293000"/>
          </a:xfrm>
          <a:prstGeom prst="rect">
            <a:avLst/>
          </a:prstGeom>
        </p:spPr>
      </p:pic>
      <p:pic>
        <p:nvPicPr>
          <p:cNvPr id="8" name="Picture 7">
            <a:extLst>
              <a:ext uri="{FF2B5EF4-FFF2-40B4-BE49-F238E27FC236}">
                <a16:creationId xmlns:a16="http://schemas.microsoft.com/office/drawing/2014/main" xmlns="" id="{BB9371DE-AD56-4D65-8BB9-3C50B076F0D3}"/>
              </a:ext>
            </a:extLst>
          </p:cNvPr>
          <p:cNvPicPr>
            <a:picLocks noChangeAspect="1"/>
          </p:cNvPicPr>
          <p:nvPr/>
        </p:nvPicPr>
        <p:blipFill rotWithShape="1">
          <a:blip r:embed="rId3"/>
          <a:srcRect r="70324"/>
          <a:stretch/>
        </p:blipFill>
        <p:spPr>
          <a:xfrm>
            <a:off x="4406752" y="5301000"/>
            <a:ext cx="672750" cy="869476"/>
          </a:xfrm>
          <a:prstGeom prst="rect">
            <a:avLst/>
          </a:prstGeom>
        </p:spPr>
      </p:pic>
    </p:spTree>
    <p:extLst>
      <p:ext uri="{BB962C8B-B14F-4D97-AF65-F5344CB8AC3E}">
        <p14:creationId xmlns:p14="http://schemas.microsoft.com/office/powerpoint/2010/main" val="222938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01756-FEBD-473C-8C06-5666D43278B7}"/>
              </a:ext>
            </a:extLst>
          </p:cNvPr>
          <p:cNvSpPr>
            <a:spLocks noGrp="1"/>
          </p:cNvSpPr>
          <p:nvPr>
            <p:ph type="title"/>
          </p:nvPr>
        </p:nvSpPr>
        <p:spPr/>
        <p:txBody>
          <a:bodyPr/>
          <a:lstStyle/>
          <a:p>
            <a:r>
              <a:rPr lang="en-US" b="1" dirty="0"/>
              <a:t>3. </a:t>
            </a:r>
            <a:r>
              <a:rPr lang="bg-BG" b="1" dirty="0"/>
              <a:t>Оценка на </a:t>
            </a:r>
            <a:r>
              <a:rPr lang="bg-BG" b="1" dirty="0" smtClean="0"/>
              <a:t>разходите</a:t>
            </a:r>
            <a:endParaRPr lang="en-US" dirty="0"/>
          </a:p>
        </p:txBody>
      </p:sp>
      <p:sp>
        <p:nvSpPr>
          <p:cNvPr id="4" name="Rectangle 3">
            <a:extLst>
              <a:ext uri="{FF2B5EF4-FFF2-40B4-BE49-F238E27FC236}">
                <a16:creationId xmlns:a16="http://schemas.microsoft.com/office/drawing/2014/main" xmlns="" id="{E9E0270F-721B-4F0A-B61C-EBD8EB11990B}"/>
              </a:ext>
            </a:extLst>
          </p:cNvPr>
          <p:cNvSpPr/>
          <p:nvPr/>
        </p:nvSpPr>
        <p:spPr>
          <a:xfrm>
            <a:off x="432916" y="1372334"/>
            <a:ext cx="5147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Основи на финансовия анализ на </a:t>
            </a:r>
            <a:r>
              <a:rPr lang="ru-RU" b="1" dirty="0" smtClean="0">
                <a:solidFill>
                  <a:prstClr val="black"/>
                </a:solidFill>
                <a:cs typeface="Arial" pitchFamily="34" charset="0"/>
              </a:rPr>
              <a:t>SWH.</a:t>
            </a:r>
            <a:endParaRPr lang="en-US" b="1" dirty="0"/>
          </a:p>
        </p:txBody>
      </p:sp>
      <p:sp>
        <p:nvSpPr>
          <p:cNvPr id="5" name="Rectangle 4">
            <a:extLst>
              <a:ext uri="{FF2B5EF4-FFF2-40B4-BE49-F238E27FC236}">
                <a16:creationId xmlns:a16="http://schemas.microsoft.com/office/drawing/2014/main" xmlns="" id="{05C7CD04-768C-4AA4-A38C-CEB5E5F30DEC}"/>
              </a:ext>
            </a:extLst>
          </p:cNvPr>
          <p:cNvSpPr/>
          <p:nvPr/>
        </p:nvSpPr>
        <p:spPr>
          <a:xfrm>
            <a:off x="432916" y="1690384"/>
            <a:ext cx="8459084" cy="4185761"/>
          </a:xfrm>
          <a:prstGeom prst="rect">
            <a:avLst/>
          </a:prstGeom>
        </p:spPr>
        <p:txBody>
          <a:bodyPr wrap="square">
            <a:spAutoFit/>
          </a:bodyPr>
          <a:lstStyle/>
          <a:p>
            <a:pPr marL="285750" indent="-285750">
              <a:buFont typeface="Wingdings" panose="05000000000000000000" pitchFamily="2" charset="2"/>
              <a:buChar char="§"/>
            </a:pPr>
            <a:r>
              <a:rPr lang="ru-RU" sz="1400" dirty="0" smtClean="0">
                <a:solidFill>
                  <a:prstClr val="black"/>
                </a:solidFill>
              </a:rPr>
              <a:t>SWH </a:t>
            </a:r>
            <a:r>
              <a:rPr lang="ru-RU" sz="1400" dirty="0">
                <a:solidFill>
                  <a:prstClr val="black"/>
                </a:solidFill>
              </a:rPr>
              <a:t>представлява инвестиция за собственика (</a:t>
            </a:r>
            <a:r>
              <a:rPr lang="ru-RU" sz="1400" dirty="0" smtClean="0">
                <a:solidFill>
                  <a:prstClr val="black"/>
                </a:solidFill>
              </a:rPr>
              <a:t>или T-инвеститори</a:t>
            </a:r>
          </a:p>
          <a:p>
            <a:r>
              <a:rPr lang="ru-RU" sz="1400" dirty="0" smtClean="0">
                <a:solidFill>
                  <a:prstClr val="black"/>
                </a:solidFill>
              </a:rPr>
              <a:t>в </a:t>
            </a:r>
            <a:r>
              <a:rPr lang="ru-RU" sz="1400" dirty="0">
                <a:solidFill>
                  <a:prstClr val="black"/>
                </a:solidFill>
              </a:rPr>
              <a:t>голяма слънчева топлинна система, като централно отопление),</a:t>
            </a:r>
          </a:p>
          <a:p>
            <a:r>
              <a:rPr lang="ru-RU" sz="1400" dirty="0" smtClean="0">
                <a:solidFill>
                  <a:prstClr val="black"/>
                </a:solidFill>
              </a:rPr>
              <a:t>чиято икономическа </a:t>
            </a:r>
            <a:r>
              <a:rPr lang="ru-RU" sz="1400" dirty="0">
                <a:solidFill>
                  <a:prstClr val="black"/>
                </a:solidFill>
              </a:rPr>
              <a:t>жизнеспособност трябва да бъде </a:t>
            </a:r>
            <a:r>
              <a:rPr lang="ru-RU" sz="1400" dirty="0" smtClean="0">
                <a:solidFill>
                  <a:prstClr val="black"/>
                </a:solidFill>
              </a:rPr>
              <a:t>проверена.</a:t>
            </a:r>
            <a:endParaRPr lang="en-US" sz="1400" dirty="0" smtClean="0">
              <a:solidFill>
                <a:prstClr val="black"/>
              </a:solidFill>
            </a:endParaRPr>
          </a:p>
          <a:p>
            <a:pPr marL="285750" indent="-285750">
              <a:buFont typeface="Wingdings" panose="05000000000000000000" pitchFamily="2" charset="2"/>
              <a:buChar char="§"/>
            </a:pPr>
            <a:r>
              <a:rPr lang="ru-RU" sz="1400" dirty="0">
                <a:solidFill>
                  <a:prstClr val="black"/>
                </a:solidFill>
              </a:rPr>
              <a:t>За да се направи това, </a:t>
            </a:r>
            <a:r>
              <a:rPr lang="ru-RU" sz="1400" dirty="0" smtClean="0">
                <a:solidFill>
                  <a:prstClr val="black"/>
                </a:solidFill>
              </a:rPr>
              <a:t>финансовият </a:t>
            </a:r>
            <a:r>
              <a:rPr lang="ru-RU" sz="1400" dirty="0">
                <a:solidFill>
                  <a:prstClr val="black"/>
                </a:solidFill>
              </a:rPr>
              <a:t>анализ предполага оценка на разходите </a:t>
            </a:r>
            <a:r>
              <a:rPr lang="ru-RU" sz="1400" dirty="0" smtClean="0">
                <a:solidFill>
                  <a:prstClr val="black"/>
                </a:solidFill>
              </a:rPr>
              <a:t>за</a:t>
            </a:r>
          </a:p>
          <a:p>
            <a:r>
              <a:rPr lang="ru-RU" sz="1400" dirty="0" smtClean="0">
                <a:solidFill>
                  <a:prstClr val="black"/>
                </a:solidFill>
              </a:rPr>
              <a:t>слънчевия </a:t>
            </a:r>
            <a:r>
              <a:rPr lang="ru-RU" sz="1400" dirty="0">
                <a:solidFill>
                  <a:prstClr val="black"/>
                </a:solidFill>
              </a:rPr>
              <a:t>топлинен цикъл през целия жизнен цикъл. Въз основа на това проучване, собственикът </a:t>
            </a:r>
            <a:r>
              <a:rPr lang="ru-RU" sz="1400" dirty="0" smtClean="0">
                <a:solidFill>
                  <a:prstClr val="black"/>
                </a:solidFill>
              </a:rPr>
              <a:t>(</a:t>
            </a:r>
            <a:r>
              <a:rPr lang="ru-RU" sz="1400" dirty="0">
                <a:solidFill>
                  <a:prstClr val="black"/>
                </a:solidFill>
              </a:rPr>
              <a:t>инвеститорът) ще вземе </a:t>
            </a:r>
            <a:r>
              <a:rPr lang="ru-RU" sz="1400" dirty="0" smtClean="0">
                <a:solidFill>
                  <a:prstClr val="black"/>
                </a:solidFill>
              </a:rPr>
              <a:t>информирано </a:t>
            </a:r>
            <a:r>
              <a:rPr lang="ru-RU" sz="1400" dirty="0">
                <a:solidFill>
                  <a:prstClr val="black"/>
                </a:solidFill>
              </a:rPr>
              <a:t>решение за покупка / </a:t>
            </a:r>
            <a:r>
              <a:rPr lang="ru-RU" sz="1400" dirty="0" smtClean="0">
                <a:solidFill>
                  <a:prstClr val="black"/>
                </a:solidFill>
              </a:rPr>
              <a:t>участие.</a:t>
            </a:r>
            <a:endParaRPr lang="en-US" sz="1400" dirty="0" smtClean="0">
              <a:solidFill>
                <a:prstClr val="black"/>
              </a:solidFill>
            </a:endParaRPr>
          </a:p>
          <a:p>
            <a:pPr marL="285750" indent="-285750">
              <a:buFont typeface="Wingdings" panose="05000000000000000000" pitchFamily="2" charset="2"/>
              <a:buChar char="§"/>
            </a:pPr>
            <a:r>
              <a:rPr lang="ru-RU" sz="1400" dirty="0">
                <a:solidFill>
                  <a:prstClr val="black"/>
                </a:solidFill>
              </a:rPr>
              <a:t>По отношение на този процес има много фактори, които трябва да се вземат предвид:</a:t>
            </a:r>
          </a:p>
          <a:p>
            <a:r>
              <a:rPr lang="ru-RU" sz="1400" dirty="0" smtClean="0">
                <a:solidFill>
                  <a:prstClr val="black"/>
                </a:solidFill>
              </a:rPr>
              <a:t>- Първоначални </a:t>
            </a:r>
            <a:r>
              <a:rPr lang="ru-RU" sz="1400" dirty="0">
                <a:solidFill>
                  <a:prstClr val="black"/>
                </a:solidFill>
              </a:rPr>
              <a:t>разходи. </a:t>
            </a:r>
            <a:r>
              <a:rPr lang="ru-RU" sz="1400" dirty="0" smtClean="0">
                <a:solidFill>
                  <a:prstClr val="black"/>
                </a:solidFill>
              </a:rPr>
              <a:t>Те са свързани </a:t>
            </a:r>
            <a:r>
              <a:rPr lang="ru-RU" sz="1400" dirty="0">
                <a:solidFill>
                  <a:prstClr val="black"/>
                </a:solidFill>
              </a:rPr>
              <a:t>с наличните SWH технологии и разходите за инсталация на системата.</a:t>
            </a:r>
          </a:p>
          <a:p>
            <a:r>
              <a:rPr lang="ru-RU" sz="1400" dirty="0" smtClean="0">
                <a:solidFill>
                  <a:prstClr val="black"/>
                </a:solidFill>
              </a:rPr>
              <a:t>- Лихвени </a:t>
            </a:r>
            <a:r>
              <a:rPr lang="ru-RU" sz="1400" dirty="0">
                <a:solidFill>
                  <a:prstClr val="black"/>
                </a:solidFill>
              </a:rPr>
              <a:t>проценти. Важна част от банковите заеми, наред с условията по кредита.</a:t>
            </a:r>
          </a:p>
          <a:p>
            <a:r>
              <a:rPr lang="ru-RU" sz="1400" dirty="0" smtClean="0">
                <a:solidFill>
                  <a:prstClr val="black"/>
                </a:solidFill>
              </a:rPr>
              <a:t>- Инфлация</a:t>
            </a:r>
            <a:r>
              <a:rPr lang="ru-RU" sz="1400" dirty="0">
                <a:solidFill>
                  <a:prstClr val="black"/>
                </a:solidFill>
              </a:rPr>
              <a:t>. Засяга стойността на парите и цената на стоките (системите на SWH).</a:t>
            </a:r>
          </a:p>
          <a:p>
            <a:r>
              <a:rPr lang="ru-RU" sz="1400" dirty="0" smtClean="0">
                <a:solidFill>
                  <a:prstClr val="black"/>
                </a:solidFill>
              </a:rPr>
              <a:t>- Разход </a:t>
            </a:r>
            <a:r>
              <a:rPr lang="ru-RU" sz="1400" dirty="0">
                <a:solidFill>
                  <a:prstClr val="black"/>
                </a:solidFill>
              </a:rPr>
              <a:t>на електричество / гориво. </a:t>
            </a:r>
            <a:r>
              <a:rPr lang="ru-RU" sz="1400" dirty="0" smtClean="0">
                <a:solidFill>
                  <a:prstClr val="black"/>
                </a:solidFill>
              </a:rPr>
              <a:t>SWH </a:t>
            </a:r>
            <a:r>
              <a:rPr lang="ru-RU" sz="1400" dirty="0">
                <a:solidFill>
                  <a:prstClr val="black"/>
                </a:solidFill>
              </a:rPr>
              <a:t>намаляват </a:t>
            </a:r>
            <a:r>
              <a:rPr lang="ru-RU" sz="1400" dirty="0" smtClean="0">
                <a:solidFill>
                  <a:prstClr val="black"/>
                </a:solidFill>
              </a:rPr>
              <a:t>цените </a:t>
            </a:r>
            <a:r>
              <a:rPr lang="ru-RU" sz="1400" dirty="0">
                <a:solidFill>
                  <a:prstClr val="black"/>
                </a:solidFill>
              </a:rPr>
              <a:t>на електроенергията и горивата.</a:t>
            </a:r>
          </a:p>
          <a:p>
            <a:r>
              <a:rPr lang="ru-RU" sz="1400" dirty="0" smtClean="0">
                <a:solidFill>
                  <a:prstClr val="black"/>
                </a:solidFill>
              </a:rPr>
              <a:t>- Продължителност </a:t>
            </a:r>
            <a:r>
              <a:rPr lang="ru-RU" sz="1400" dirty="0">
                <a:solidFill>
                  <a:prstClr val="black"/>
                </a:solidFill>
              </a:rPr>
              <a:t>на живота на системата. С подходящи грижи, SWH </a:t>
            </a:r>
            <a:r>
              <a:rPr lang="ru-RU" sz="1400" dirty="0" smtClean="0">
                <a:solidFill>
                  <a:prstClr val="black"/>
                </a:solidFill>
              </a:rPr>
              <a:t>са </a:t>
            </a:r>
            <a:r>
              <a:rPr lang="ru-RU" sz="1400" dirty="0">
                <a:solidFill>
                  <a:prstClr val="black"/>
                </a:solidFill>
              </a:rPr>
              <a:t>в експлоатация средно 15 години.</a:t>
            </a:r>
          </a:p>
          <a:p>
            <a:r>
              <a:rPr lang="ru-RU" sz="1400" dirty="0" smtClean="0">
                <a:solidFill>
                  <a:prstClr val="black"/>
                </a:solidFill>
              </a:rPr>
              <a:t>- Разходи </a:t>
            </a:r>
            <a:r>
              <a:rPr lang="ru-RU" sz="1400" dirty="0">
                <a:solidFill>
                  <a:prstClr val="black"/>
                </a:solidFill>
              </a:rPr>
              <a:t>за експлоатация и поддръжка. Редовни и периодични разходи за поддръжка.</a:t>
            </a:r>
          </a:p>
          <a:p>
            <a:pPr marL="285750" indent="-285750">
              <a:buFont typeface="Wingdings" panose="05000000000000000000" pitchFamily="2" charset="2"/>
              <a:buChar char="§"/>
            </a:pPr>
            <a:r>
              <a:rPr lang="ru-RU" sz="1400" dirty="0" smtClean="0">
                <a:solidFill>
                  <a:prstClr val="black"/>
                </a:solidFill>
              </a:rPr>
              <a:t>Всички </a:t>
            </a:r>
            <a:r>
              <a:rPr lang="ru-RU" sz="1400" dirty="0">
                <a:solidFill>
                  <a:prstClr val="black"/>
                </a:solidFill>
              </a:rPr>
              <a:t>видове субсидии, безвъзмездни помощи, надбавки, приложими за продукта / </a:t>
            </a:r>
            <a:r>
              <a:rPr lang="ru-RU" sz="1400" dirty="0" smtClean="0">
                <a:solidFill>
                  <a:prstClr val="black"/>
                </a:solidFill>
              </a:rPr>
              <a:t>проекта.</a:t>
            </a:r>
            <a:endParaRPr lang="en-US" sz="1400" dirty="0">
              <a:solidFill>
                <a:prstClr val="black"/>
              </a:solidFill>
            </a:endParaRPr>
          </a:p>
          <a:p>
            <a:pPr marL="541338" lvl="1" indent="-285750">
              <a:buFont typeface="Wingdings" panose="05000000000000000000" pitchFamily="2" charset="2"/>
              <a:buChar char="§"/>
            </a:pPr>
            <a:r>
              <a:rPr lang="ru-RU" sz="1400" dirty="0">
                <a:solidFill>
                  <a:prstClr val="black"/>
                </a:solidFill>
              </a:rPr>
              <a:t>Всички тези фактори се влияят от колебанията в икономиката, правителствените политики, тарифите за електроенергия и т.н. на национално или местно </a:t>
            </a:r>
            <a:r>
              <a:rPr lang="ru-RU" sz="1400" dirty="0" smtClean="0">
                <a:solidFill>
                  <a:prstClr val="black"/>
                </a:solidFill>
              </a:rPr>
              <a:t>ниво.</a:t>
            </a:r>
            <a:endParaRPr lang="en-US" sz="1400" dirty="0">
              <a:solidFill>
                <a:prstClr val="black"/>
              </a:solidFill>
            </a:endParaRPr>
          </a:p>
          <a:p>
            <a:pPr marL="541338" lvl="1" indent="-285750">
              <a:buFont typeface="Wingdings" panose="05000000000000000000" pitchFamily="2" charset="2"/>
              <a:buChar char="§"/>
            </a:pPr>
            <a:r>
              <a:rPr lang="ru-RU" sz="1400" b="1" dirty="0">
                <a:solidFill>
                  <a:prstClr val="black"/>
                </a:solidFill>
              </a:rPr>
              <a:t>Инсталационните компании и монтажниците също могат да помогнат на своите клиенти да изяснят икономическите аспекти на проектите за SWH, включително очакваната им </a:t>
            </a:r>
            <a:r>
              <a:rPr lang="ru-RU" sz="1400" b="1" dirty="0" smtClean="0">
                <a:solidFill>
                  <a:prstClr val="black"/>
                </a:solidFill>
              </a:rPr>
              <a:t>рентабилност.</a:t>
            </a:r>
            <a:endParaRPr lang="en-US" sz="1400" b="1" dirty="0">
              <a:solidFill>
                <a:prstClr val="black"/>
              </a:solidFill>
            </a:endParaRPr>
          </a:p>
        </p:txBody>
      </p:sp>
      <p:pic>
        <p:nvPicPr>
          <p:cNvPr id="7" name="Picture 6" descr="A group of people sitting at a table&#10;&#10;Description generated with high confidence">
            <a:extLst>
              <a:ext uri="{FF2B5EF4-FFF2-40B4-BE49-F238E27FC236}">
                <a16:creationId xmlns:a16="http://schemas.microsoft.com/office/drawing/2014/main" xmlns="" id="{41E0CDF4-A49E-4412-A754-4487B6CA5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000" y="1116968"/>
            <a:ext cx="961823" cy="1196263"/>
          </a:xfrm>
          <a:prstGeom prst="rect">
            <a:avLst/>
          </a:prstGeom>
          <a:ln>
            <a:solidFill>
              <a:schemeClr val="tx1"/>
            </a:solidFill>
          </a:ln>
        </p:spPr>
      </p:pic>
    </p:spTree>
    <p:extLst>
      <p:ext uri="{BB962C8B-B14F-4D97-AF65-F5344CB8AC3E}">
        <p14:creationId xmlns:p14="http://schemas.microsoft.com/office/powerpoint/2010/main" val="331817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FBD04A-E43B-4795-A3C6-F0857629534F}"/>
              </a:ext>
            </a:extLst>
          </p:cNvPr>
          <p:cNvSpPr>
            <a:spLocks noGrp="1"/>
          </p:cNvSpPr>
          <p:nvPr>
            <p:ph type="title"/>
          </p:nvPr>
        </p:nvSpPr>
        <p:spPr/>
        <p:txBody>
          <a:bodyPr/>
          <a:lstStyle/>
          <a:p>
            <a:r>
              <a:rPr lang="en-US" b="1" dirty="0"/>
              <a:t>3. </a:t>
            </a:r>
            <a:r>
              <a:rPr lang="bg-BG" b="1" dirty="0"/>
              <a:t>Оценка на </a:t>
            </a:r>
            <a:r>
              <a:rPr lang="bg-BG" b="1" dirty="0" smtClean="0"/>
              <a:t>разходите</a:t>
            </a:r>
            <a:endParaRPr lang="en-US" dirty="0"/>
          </a:p>
        </p:txBody>
      </p:sp>
      <p:sp>
        <p:nvSpPr>
          <p:cNvPr id="4" name="Rectangle 3">
            <a:extLst>
              <a:ext uri="{FF2B5EF4-FFF2-40B4-BE49-F238E27FC236}">
                <a16:creationId xmlns:a16="http://schemas.microsoft.com/office/drawing/2014/main" xmlns="" id="{7A10ED87-077E-4ADA-B02C-0A29065BDD5E}"/>
              </a:ext>
            </a:extLst>
          </p:cNvPr>
          <p:cNvSpPr/>
          <p:nvPr/>
        </p:nvSpPr>
        <p:spPr>
          <a:xfrm>
            <a:off x="432916" y="1372334"/>
            <a:ext cx="5147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Основи на финансовия анализ на </a:t>
            </a:r>
            <a:r>
              <a:rPr lang="ru-RU" b="1" dirty="0" smtClean="0">
                <a:solidFill>
                  <a:prstClr val="black"/>
                </a:solidFill>
                <a:cs typeface="Arial" pitchFamily="34" charset="0"/>
              </a:rPr>
              <a:t>SWH</a:t>
            </a:r>
            <a:r>
              <a:rPr lang="en-US" b="1" dirty="0" smtClean="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3BB95E70-276D-498D-BE30-C192157F2A36}"/>
              </a:ext>
            </a:extLst>
          </p:cNvPr>
          <p:cNvSpPr/>
          <p:nvPr/>
        </p:nvSpPr>
        <p:spPr>
          <a:xfrm>
            <a:off x="432916" y="1725918"/>
            <a:ext cx="6174002" cy="4524315"/>
          </a:xfrm>
          <a:prstGeom prst="rect">
            <a:avLst/>
          </a:prstGeom>
        </p:spPr>
        <p:txBody>
          <a:bodyPr wrap="square">
            <a:spAutoFit/>
          </a:bodyPr>
          <a:lstStyle/>
          <a:p>
            <a:pPr marL="285750" indent="-285750">
              <a:buFont typeface="Wingdings" panose="05000000000000000000" pitchFamily="2" charset="2"/>
              <a:buChar char="§"/>
            </a:pPr>
            <a:r>
              <a:rPr lang="ru-RU" sz="1600" dirty="0">
                <a:solidFill>
                  <a:prstClr val="black"/>
                </a:solidFill>
              </a:rPr>
              <a:t>Собственици / потребители на малки слънчеви топлинни </a:t>
            </a:r>
            <a:r>
              <a:rPr lang="ru-RU" sz="1600" dirty="0" smtClean="0">
                <a:solidFill>
                  <a:prstClr val="black"/>
                </a:solidFill>
              </a:rPr>
              <a:t>системи:</a:t>
            </a:r>
            <a:endParaRPr lang="en-US" sz="1600" dirty="0">
              <a:solidFill>
                <a:prstClr val="black"/>
              </a:solidFill>
            </a:endParaRPr>
          </a:p>
          <a:p>
            <a:pPr marL="541338" lvl="1" indent="-285750">
              <a:buFont typeface="Calibri" panose="020F0502020204030204" pitchFamily="34" charset="0"/>
              <a:buChar char="‒"/>
            </a:pPr>
            <a:r>
              <a:rPr lang="ru-RU" sz="1600" dirty="0">
                <a:solidFill>
                  <a:prstClr val="black"/>
                </a:solidFill>
              </a:rPr>
              <a:t>Повече се интересуват от спестяванията, </a:t>
            </a:r>
            <a:r>
              <a:rPr lang="ru-RU" sz="1600" dirty="0" smtClean="0">
                <a:solidFill>
                  <a:prstClr val="black"/>
                </a:solidFill>
              </a:rPr>
              <a:t>т.е. </a:t>
            </a:r>
            <a:r>
              <a:rPr lang="ru-RU" sz="1600" dirty="0">
                <a:solidFill>
                  <a:prstClr val="black"/>
                </a:solidFill>
              </a:rPr>
              <a:t>заместване на природния газ или електричество със слънчева енергия.</a:t>
            </a:r>
          </a:p>
          <a:p>
            <a:pPr marL="541338" lvl="1" indent="-285750">
              <a:buFont typeface="Calibri" panose="020F0502020204030204" pitchFamily="34" charset="0"/>
              <a:buChar char="‒"/>
            </a:pPr>
            <a:r>
              <a:rPr lang="ru-RU" sz="1600" dirty="0" smtClean="0">
                <a:solidFill>
                  <a:prstClr val="black"/>
                </a:solidFill>
              </a:rPr>
              <a:t>Имат сравнително </a:t>
            </a:r>
            <a:r>
              <a:rPr lang="ru-RU" sz="1600" dirty="0">
                <a:solidFill>
                  <a:prstClr val="black"/>
                </a:solidFill>
              </a:rPr>
              <a:t>висок процент от капитала, необходим за закупуване на системата и инсталационния проект, </a:t>
            </a:r>
            <a:r>
              <a:rPr lang="ru-RU" sz="1600" dirty="0" smtClean="0">
                <a:solidFill>
                  <a:prstClr val="black"/>
                </a:solidFill>
              </a:rPr>
              <a:t>и малък заем. Затова </a:t>
            </a:r>
            <a:r>
              <a:rPr lang="ru-RU" sz="1600" dirty="0">
                <a:solidFill>
                  <a:prstClr val="black"/>
                </a:solidFill>
              </a:rPr>
              <a:t>останалите инвестиции са сравнително </a:t>
            </a:r>
            <a:r>
              <a:rPr lang="ru-RU" sz="1600" dirty="0" smtClean="0">
                <a:solidFill>
                  <a:prstClr val="black"/>
                </a:solidFill>
              </a:rPr>
              <a:t>високи.</a:t>
            </a:r>
            <a:endParaRPr lang="en-US" sz="1600" dirty="0">
              <a:solidFill>
                <a:prstClr val="black"/>
              </a:solidFill>
            </a:endParaRPr>
          </a:p>
          <a:p>
            <a:pPr marL="285750" indent="-285750">
              <a:buFont typeface="Wingdings" panose="05000000000000000000" pitchFamily="2" charset="2"/>
              <a:buChar char="§"/>
            </a:pPr>
            <a:r>
              <a:rPr lang="ru-RU" sz="1600" dirty="0">
                <a:solidFill>
                  <a:prstClr val="black"/>
                </a:solidFill>
              </a:rPr>
              <a:t>Финансовият анализ обикновено се прави подобно на банкова сметка, в която се изплащат спестяванията и се добавят лихви. След края на срока за анализ, резултатът от баланса, от който може да се определи доход (лихва) (така нареченият модифициран вътрешен лихвен </a:t>
            </a:r>
            <a:r>
              <a:rPr lang="ru-RU" sz="1600" dirty="0" smtClean="0">
                <a:solidFill>
                  <a:prstClr val="black"/>
                </a:solidFill>
              </a:rPr>
              <a:t>процент), </a:t>
            </a:r>
            <a:r>
              <a:rPr lang="ru-RU" sz="1600" dirty="0">
                <a:solidFill>
                  <a:prstClr val="black"/>
                </a:solidFill>
              </a:rPr>
              <a:t>който банката ще трябва да предложи, ако клиентът не е инвестирал в слънчевата система , но вместо това са депозирали общата сума в </a:t>
            </a:r>
            <a:r>
              <a:rPr lang="ru-RU" sz="1600" dirty="0" smtClean="0">
                <a:solidFill>
                  <a:prstClr val="black"/>
                </a:solidFill>
              </a:rPr>
              <a:t>банката.</a:t>
            </a:r>
            <a:endParaRPr lang="en-US" sz="1600" dirty="0">
              <a:solidFill>
                <a:prstClr val="black"/>
              </a:solidFill>
            </a:endParaRPr>
          </a:p>
          <a:p>
            <a:pPr marL="285750" indent="-285750">
              <a:buFont typeface="Wingdings" panose="05000000000000000000" pitchFamily="2" charset="2"/>
              <a:buChar char="§"/>
            </a:pPr>
            <a:r>
              <a:rPr lang="ru-RU" sz="1600" dirty="0">
                <a:solidFill>
                  <a:prstClr val="black"/>
                </a:solidFill>
              </a:rPr>
              <a:t>Соларният софтуер за симулация включва </a:t>
            </a:r>
            <a:r>
              <a:rPr lang="ru-RU" sz="1600" dirty="0" smtClean="0">
                <a:solidFill>
                  <a:prstClr val="black"/>
                </a:solidFill>
              </a:rPr>
              <a:t>дейности по </a:t>
            </a:r>
            <a:r>
              <a:rPr lang="ru-RU" sz="1600" dirty="0">
                <a:solidFill>
                  <a:prstClr val="black"/>
                </a:solidFill>
              </a:rPr>
              <a:t>предварително изчисляване на финансовия анализ, който допълва докладите за проектиране на </a:t>
            </a:r>
            <a:r>
              <a:rPr lang="ru-RU" sz="1600" dirty="0" smtClean="0">
                <a:solidFill>
                  <a:prstClr val="black"/>
                </a:solidFill>
              </a:rPr>
              <a:t>системите </a:t>
            </a:r>
            <a:r>
              <a:rPr lang="ru-RU" sz="1600" dirty="0">
                <a:solidFill>
                  <a:prstClr val="black"/>
                </a:solidFill>
              </a:rPr>
              <a:t>и процесите на продажба и </a:t>
            </a:r>
            <a:r>
              <a:rPr lang="ru-RU" sz="1600" dirty="0" smtClean="0">
                <a:solidFill>
                  <a:prstClr val="black"/>
                </a:solidFill>
              </a:rPr>
              <a:t>консултиране.</a:t>
            </a:r>
            <a:endParaRPr lang="en-US" sz="1600" dirty="0">
              <a:solidFill>
                <a:prstClr val="black"/>
              </a:solidFill>
            </a:endParaRPr>
          </a:p>
        </p:txBody>
      </p:sp>
      <p:sp>
        <p:nvSpPr>
          <p:cNvPr id="6" name="Rectangle 5">
            <a:extLst>
              <a:ext uri="{FF2B5EF4-FFF2-40B4-BE49-F238E27FC236}">
                <a16:creationId xmlns:a16="http://schemas.microsoft.com/office/drawing/2014/main" xmlns="" id="{AE7FC1E5-9F19-4DFA-AD60-AA6CA65A8E83}"/>
              </a:ext>
            </a:extLst>
          </p:cNvPr>
          <p:cNvSpPr/>
          <p:nvPr/>
        </p:nvSpPr>
        <p:spPr>
          <a:xfrm>
            <a:off x="6606918" y="24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bg-BG" sz="1400" b="1" dirty="0" smtClean="0"/>
              <a:t>ПАРАМЕТРИ</a:t>
            </a:r>
            <a:endParaRPr lang="en-US" sz="1400" b="1" dirty="0"/>
          </a:p>
        </p:txBody>
      </p:sp>
      <p:sp>
        <p:nvSpPr>
          <p:cNvPr id="7" name="Rectangle 6">
            <a:extLst>
              <a:ext uri="{FF2B5EF4-FFF2-40B4-BE49-F238E27FC236}">
                <a16:creationId xmlns:a16="http://schemas.microsoft.com/office/drawing/2014/main" xmlns="" id="{C4078B67-D068-4C26-8F1F-D3886D98F4E9}"/>
              </a:ext>
            </a:extLst>
          </p:cNvPr>
          <p:cNvSpPr/>
          <p:nvPr/>
        </p:nvSpPr>
        <p:spPr>
          <a:xfrm>
            <a:off x="6606918" y="30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bg-BG" sz="1400" b="1" dirty="0" smtClean="0"/>
              <a:t>ИНВЕСТИЦИИ</a:t>
            </a:r>
            <a:endParaRPr lang="en-US" sz="1400" b="1" dirty="0"/>
          </a:p>
        </p:txBody>
      </p:sp>
      <p:sp>
        <p:nvSpPr>
          <p:cNvPr id="9" name="Rectangle 8">
            <a:extLst>
              <a:ext uri="{FF2B5EF4-FFF2-40B4-BE49-F238E27FC236}">
                <a16:creationId xmlns:a16="http://schemas.microsoft.com/office/drawing/2014/main" xmlns="" id="{5109AAF5-EC73-4A9E-9219-A5384A53A5BC}"/>
              </a:ext>
            </a:extLst>
          </p:cNvPr>
          <p:cNvSpPr/>
          <p:nvPr/>
        </p:nvSpPr>
        <p:spPr>
          <a:xfrm>
            <a:off x="6606918" y="36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bg-BG" sz="1400" b="1" dirty="0"/>
              <a:t>ОПЕРАТИВНИ </a:t>
            </a:r>
            <a:r>
              <a:rPr lang="bg-BG" sz="1400" b="1" dirty="0" smtClean="0"/>
              <a:t>РАЗХОДИ</a:t>
            </a:r>
            <a:endParaRPr lang="en-US" sz="1400" b="1" dirty="0"/>
          </a:p>
        </p:txBody>
      </p:sp>
      <p:sp>
        <p:nvSpPr>
          <p:cNvPr id="10" name="Rectangle 9">
            <a:extLst>
              <a:ext uri="{FF2B5EF4-FFF2-40B4-BE49-F238E27FC236}">
                <a16:creationId xmlns:a16="http://schemas.microsoft.com/office/drawing/2014/main" xmlns="" id="{FA8F4B00-B9B7-49DF-AA40-FD3A108F7647}"/>
              </a:ext>
            </a:extLst>
          </p:cNvPr>
          <p:cNvSpPr/>
          <p:nvPr/>
        </p:nvSpPr>
        <p:spPr>
          <a:xfrm>
            <a:off x="6606918" y="42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bg-BG" sz="1400" b="1" dirty="0"/>
              <a:t>ИКОНОМИИ</a:t>
            </a:r>
            <a:endParaRPr lang="en-US" sz="1400" b="1" dirty="0"/>
          </a:p>
        </p:txBody>
      </p:sp>
      <p:sp>
        <p:nvSpPr>
          <p:cNvPr id="11" name="Rectangle 10">
            <a:extLst>
              <a:ext uri="{FF2B5EF4-FFF2-40B4-BE49-F238E27FC236}">
                <a16:creationId xmlns:a16="http://schemas.microsoft.com/office/drawing/2014/main" xmlns="" id="{C4A369D8-46FE-4532-B2BF-DA4C66597ADC}"/>
              </a:ext>
            </a:extLst>
          </p:cNvPr>
          <p:cNvSpPr/>
          <p:nvPr/>
        </p:nvSpPr>
        <p:spPr>
          <a:xfrm>
            <a:off x="6606918" y="48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bg-BG" sz="1400" b="1" dirty="0"/>
              <a:t>ФИНАНСИРАНЕ</a:t>
            </a:r>
            <a:endParaRPr lang="en-US" sz="1400" b="1" dirty="0"/>
          </a:p>
        </p:txBody>
      </p:sp>
      <p:sp>
        <p:nvSpPr>
          <p:cNvPr id="12" name="Rectangle 11">
            <a:extLst>
              <a:ext uri="{FF2B5EF4-FFF2-40B4-BE49-F238E27FC236}">
                <a16:creationId xmlns:a16="http://schemas.microsoft.com/office/drawing/2014/main" xmlns="" id="{1A78DFA3-96AD-4B1D-B20D-36DBFF0DE5EB}"/>
              </a:ext>
            </a:extLst>
          </p:cNvPr>
          <p:cNvSpPr/>
          <p:nvPr/>
        </p:nvSpPr>
        <p:spPr>
          <a:xfrm>
            <a:off x="6606918" y="5435668"/>
            <a:ext cx="1800000" cy="3693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bg-BG" sz="1400" b="1" dirty="0"/>
              <a:t>РЕЗУЛТАТИ И </a:t>
            </a:r>
            <a:r>
              <a:rPr lang="bg-BG" sz="1400" b="1" dirty="0" smtClean="0"/>
              <a:t>АНАЛИЗ</a:t>
            </a:r>
            <a:endParaRPr lang="en-US" sz="1400" b="1" dirty="0"/>
          </a:p>
        </p:txBody>
      </p:sp>
      <p:sp>
        <p:nvSpPr>
          <p:cNvPr id="13" name="Flowchart: Terminator 12">
            <a:extLst>
              <a:ext uri="{FF2B5EF4-FFF2-40B4-BE49-F238E27FC236}">
                <a16:creationId xmlns:a16="http://schemas.microsoft.com/office/drawing/2014/main" xmlns="" id="{9B26F9C8-BF96-42EB-B8F7-9FE794901969}"/>
              </a:ext>
            </a:extLst>
          </p:cNvPr>
          <p:cNvSpPr/>
          <p:nvPr/>
        </p:nvSpPr>
        <p:spPr>
          <a:xfrm>
            <a:off x="6426918" y="1817734"/>
            <a:ext cx="2160000" cy="387266"/>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bg-BG" sz="1400" b="1" dirty="0"/>
              <a:t>ФИНАНСОВ </a:t>
            </a:r>
            <a:r>
              <a:rPr lang="bg-BG" sz="1400" b="1" dirty="0" smtClean="0"/>
              <a:t>АНАЛИЗ</a:t>
            </a:r>
            <a:endParaRPr lang="en-US" sz="1400" b="1" dirty="0">
              <a:solidFill>
                <a:schemeClr val="dk1"/>
              </a:solidFill>
            </a:endParaRPr>
          </a:p>
        </p:txBody>
      </p:sp>
      <p:cxnSp>
        <p:nvCxnSpPr>
          <p:cNvPr id="15" name="Straight Arrow Connector 14">
            <a:extLst>
              <a:ext uri="{FF2B5EF4-FFF2-40B4-BE49-F238E27FC236}">
                <a16:creationId xmlns:a16="http://schemas.microsoft.com/office/drawing/2014/main" xmlns="" id="{02F764AC-9DCF-40D6-839D-5B0406A6CAD7}"/>
              </a:ext>
            </a:extLst>
          </p:cNvPr>
          <p:cNvCxnSpPr>
            <a:cxnSpLocks/>
            <a:stCxn id="13" idx="2"/>
            <a:endCxn id="6" idx="0"/>
          </p:cNvCxnSpPr>
          <p:nvPr/>
        </p:nvCxnSpPr>
        <p:spPr>
          <a:xfrm>
            <a:off x="7506918" y="22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xmlns="" id="{14617369-7F65-4503-BDC9-730A7CA632F9}"/>
              </a:ext>
            </a:extLst>
          </p:cNvPr>
          <p:cNvCxnSpPr>
            <a:stCxn id="6" idx="2"/>
            <a:endCxn id="7" idx="0"/>
          </p:cNvCxnSpPr>
          <p:nvPr/>
        </p:nvCxnSpPr>
        <p:spPr>
          <a:xfrm>
            <a:off x="7506918" y="28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xmlns="" id="{49D69D8D-D1EE-4DBD-A516-6BA4B45F6C13}"/>
              </a:ext>
            </a:extLst>
          </p:cNvPr>
          <p:cNvCxnSpPr>
            <a:cxnSpLocks/>
            <a:stCxn id="7" idx="2"/>
            <a:endCxn id="9" idx="0"/>
          </p:cNvCxnSpPr>
          <p:nvPr/>
        </p:nvCxnSpPr>
        <p:spPr>
          <a:xfrm>
            <a:off x="7506918" y="34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xmlns="" id="{DC640610-60C0-4019-A35D-A89C27D722B5}"/>
              </a:ext>
            </a:extLst>
          </p:cNvPr>
          <p:cNvCxnSpPr>
            <a:stCxn id="9" idx="2"/>
            <a:endCxn id="10" idx="0"/>
          </p:cNvCxnSpPr>
          <p:nvPr/>
        </p:nvCxnSpPr>
        <p:spPr>
          <a:xfrm>
            <a:off x="7506918" y="40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xmlns="" id="{1AD2F12B-4ED0-405C-ACDD-ADC69334307A}"/>
              </a:ext>
            </a:extLst>
          </p:cNvPr>
          <p:cNvCxnSpPr>
            <a:stCxn id="10" idx="2"/>
            <a:endCxn id="11" idx="0"/>
          </p:cNvCxnSpPr>
          <p:nvPr/>
        </p:nvCxnSpPr>
        <p:spPr>
          <a:xfrm>
            <a:off x="7506918" y="46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xmlns="" id="{78DA2FA0-C515-4C8A-9C39-85345DAB0B67}"/>
              </a:ext>
            </a:extLst>
          </p:cNvPr>
          <p:cNvCxnSpPr>
            <a:stCxn id="11" idx="2"/>
            <a:endCxn id="12" idx="0"/>
          </p:cNvCxnSpPr>
          <p:nvPr/>
        </p:nvCxnSpPr>
        <p:spPr>
          <a:xfrm>
            <a:off x="7506918" y="52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8" name="Picture 27">
            <a:extLst>
              <a:ext uri="{FF2B5EF4-FFF2-40B4-BE49-F238E27FC236}">
                <a16:creationId xmlns:a16="http://schemas.microsoft.com/office/drawing/2014/main" xmlns="" id="{72E81489-8C73-48EE-B115-EFC3BDC8EB8D}"/>
              </a:ext>
            </a:extLst>
          </p:cNvPr>
          <p:cNvPicPr>
            <a:picLocks noChangeAspect="1"/>
          </p:cNvPicPr>
          <p:nvPr/>
        </p:nvPicPr>
        <p:blipFill rotWithShape="1">
          <a:blip r:embed="rId2"/>
          <a:srcRect r="70324"/>
          <a:stretch/>
        </p:blipFill>
        <p:spPr>
          <a:xfrm>
            <a:off x="5982078" y="1335524"/>
            <a:ext cx="672750" cy="869476"/>
          </a:xfrm>
          <a:prstGeom prst="rect">
            <a:avLst/>
          </a:prstGeom>
        </p:spPr>
      </p:pic>
    </p:spTree>
    <p:extLst>
      <p:ext uri="{BB962C8B-B14F-4D97-AF65-F5344CB8AC3E}">
        <p14:creationId xmlns:p14="http://schemas.microsoft.com/office/powerpoint/2010/main" val="2888178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0768A8F-0C72-4D12-A419-B234B8AE27DE}"/>
              </a:ext>
            </a:extLst>
          </p:cNvPr>
          <p:cNvPicPr>
            <a:picLocks noChangeAspect="1"/>
          </p:cNvPicPr>
          <p:nvPr/>
        </p:nvPicPr>
        <p:blipFill>
          <a:blip/>
          <a:stretch>
            <a:fillRect/>
          </a:stretch>
        </p:blipFill>
        <p:spPr>
          <a:xfrm>
            <a:off x="536975" y="1961633"/>
            <a:ext cx="4755025" cy="4335681"/>
          </a:xfrm>
          <a:prstGeom prst="rect">
            <a:avLst/>
          </a:prstGeom>
        </p:spPr>
      </p:pic>
      <p:sp>
        <p:nvSpPr>
          <p:cNvPr id="2" name="Title 1">
            <a:extLst>
              <a:ext uri="{FF2B5EF4-FFF2-40B4-BE49-F238E27FC236}">
                <a16:creationId xmlns:a16="http://schemas.microsoft.com/office/drawing/2014/main" xmlns="" id="{FD0C25F4-5245-493B-9E46-A2B24B7BC8B1}"/>
              </a:ext>
            </a:extLst>
          </p:cNvPr>
          <p:cNvSpPr>
            <a:spLocks noGrp="1"/>
          </p:cNvSpPr>
          <p:nvPr>
            <p:ph type="title"/>
          </p:nvPr>
        </p:nvSpPr>
        <p:spPr/>
        <p:txBody>
          <a:bodyPr/>
          <a:lstStyle/>
          <a:p>
            <a:r>
              <a:rPr lang="en-US" b="1" dirty="0"/>
              <a:t>3</a:t>
            </a:r>
            <a:r>
              <a:rPr lang="en-US" b="1" dirty="0" smtClean="0"/>
              <a:t>.</a:t>
            </a:r>
            <a:r>
              <a:rPr lang="bg-BG" b="1" dirty="0"/>
              <a:t> Оценка на </a:t>
            </a:r>
            <a:r>
              <a:rPr lang="bg-BG" b="1" dirty="0" smtClean="0"/>
              <a:t>разходите</a:t>
            </a:r>
            <a:endParaRPr lang="en-US" dirty="0"/>
          </a:p>
        </p:txBody>
      </p:sp>
      <p:sp>
        <p:nvSpPr>
          <p:cNvPr id="4" name="Rectangle 3">
            <a:extLst>
              <a:ext uri="{FF2B5EF4-FFF2-40B4-BE49-F238E27FC236}">
                <a16:creationId xmlns:a16="http://schemas.microsoft.com/office/drawing/2014/main" xmlns="" id="{2DC9F25C-C6CD-49EF-994C-5D15B0DC03E0}"/>
              </a:ext>
            </a:extLst>
          </p:cNvPr>
          <p:cNvSpPr/>
          <p:nvPr/>
        </p:nvSpPr>
        <p:spPr>
          <a:xfrm>
            <a:off x="432916" y="1557000"/>
            <a:ext cx="5556966"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Пример с помощта на софтуер за </a:t>
            </a:r>
            <a:r>
              <a:rPr lang="ru-RU" b="1" dirty="0" smtClean="0">
                <a:solidFill>
                  <a:prstClr val="black"/>
                </a:solidFill>
                <a:cs typeface="Arial" pitchFamily="34" charset="0"/>
              </a:rPr>
              <a:t>симулация</a:t>
            </a:r>
            <a:r>
              <a:rPr lang="en-US" b="1" dirty="0" smtClean="0">
                <a:solidFill>
                  <a:prstClr val="black"/>
                </a:solidFill>
                <a:cs typeface="Arial" pitchFamily="34" charset="0"/>
              </a:rPr>
              <a:t>.</a:t>
            </a:r>
            <a:endParaRPr lang="en-US" b="1" dirty="0"/>
          </a:p>
        </p:txBody>
      </p:sp>
      <p:sp>
        <p:nvSpPr>
          <p:cNvPr id="6" name="TextBox 5">
            <a:extLst>
              <a:ext uri="{FF2B5EF4-FFF2-40B4-BE49-F238E27FC236}">
                <a16:creationId xmlns:a16="http://schemas.microsoft.com/office/drawing/2014/main" xmlns="" id="{C6D87283-7F82-41B8-828B-3303F12E4F02}"/>
              </a:ext>
            </a:extLst>
          </p:cNvPr>
          <p:cNvSpPr txBox="1"/>
          <p:nvPr/>
        </p:nvSpPr>
        <p:spPr>
          <a:xfrm>
            <a:off x="5364000" y="1773000"/>
            <a:ext cx="3455999" cy="4031873"/>
          </a:xfrm>
          <a:prstGeom prst="rect">
            <a:avLst/>
          </a:prstGeom>
          <a:noFill/>
        </p:spPr>
        <p:txBody>
          <a:bodyPr wrap="square" rtlCol="0">
            <a:spAutoFit/>
          </a:bodyPr>
          <a:lstStyle/>
          <a:p>
            <a:pPr marL="285750" indent="-285750">
              <a:buFont typeface="Wingdings" panose="05000000000000000000" pitchFamily="2" charset="2"/>
              <a:buChar char="§"/>
            </a:pPr>
            <a:r>
              <a:rPr lang="bg-BG" sz="1600" b="1" dirty="0" smtClean="0"/>
              <a:t>ПАРАМЕТРИ</a:t>
            </a:r>
            <a:endParaRPr lang="en-US" sz="1600" b="1" dirty="0"/>
          </a:p>
          <a:p>
            <a:pPr marL="285750" indent="-285750">
              <a:buFont typeface="Calibri" panose="020F0502020204030204" pitchFamily="34" charset="0"/>
              <a:buChar char="–"/>
            </a:pPr>
            <a:r>
              <a:rPr lang="ru-RU" sz="1600" b="1" dirty="0"/>
              <a:t>Продължителност на живота. </a:t>
            </a:r>
            <a:r>
              <a:rPr lang="ru-RU" sz="1600" dirty="0"/>
              <a:t>Използват се средни данни или данни от производители.</a:t>
            </a:r>
          </a:p>
          <a:p>
            <a:pPr marL="285750" indent="-285750">
              <a:buFont typeface="Calibri" panose="020F0502020204030204" pitchFamily="34" charset="0"/>
              <a:buChar char="–"/>
            </a:pPr>
            <a:r>
              <a:rPr lang="ru-RU" sz="1600" b="1" dirty="0"/>
              <a:t>Лихвени проценти. </a:t>
            </a:r>
            <a:r>
              <a:rPr lang="ru-RU" sz="1600" dirty="0"/>
              <a:t>За определяне на капиталовата стойност. Положителните парични потоци печелят лихви по тази ставка (възвръщаемост).</a:t>
            </a:r>
          </a:p>
          <a:p>
            <a:pPr marL="285750" indent="-285750">
              <a:buFont typeface="Calibri" panose="020F0502020204030204" pitchFamily="34" charset="0"/>
              <a:buChar char="–"/>
            </a:pPr>
            <a:r>
              <a:rPr lang="ru-RU" sz="1600" b="1" dirty="0"/>
              <a:t>Специфични разходи за гориво. </a:t>
            </a:r>
            <a:r>
              <a:rPr lang="ru-RU" sz="1600" dirty="0"/>
              <a:t>За определяне на спестяванията.</a:t>
            </a:r>
          </a:p>
          <a:p>
            <a:pPr marL="285750" indent="-285750">
              <a:buFont typeface="Calibri" panose="020F0502020204030204" pitchFamily="34" charset="0"/>
              <a:buChar char="–"/>
            </a:pPr>
            <a:r>
              <a:rPr lang="ru-RU" sz="1600" b="1" dirty="0"/>
              <a:t>Разходи за електроенергия. </a:t>
            </a:r>
            <a:r>
              <a:rPr lang="ru-RU" sz="1600" dirty="0"/>
              <a:t>Засягат оперативните разходи</a:t>
            </a:r>
            <a:r>
              <a:rPr lang="ru-RU" sz="1600" b="1" dirty="0"/>
              <a:t>.</a:t>
            </a:r>
          </a:p>
          <a:p>
            <a:pPr marL="285750" indent="-285750">
              <a:buFont typeface="Calibri" panose="020F0502020204030204" pitchFamily="34" charset="0"/>
              <a:buChar char="–"/>
            </a:pPr>
            <a:r>
              <a:rPr lang="ru-RU" sz="1600" b="1" dirty="0"/>
              <a:t>Повишаване на цените. </a:t>
            </a:r>
            <a:r>
              <a:rPr lang="ru-RU" sz="1600" dirty="0"/>
              <a:t>За енергия и експлоатационни </a:t>
            </a:r>
            <a:r>
              <a:rPr lang="ru-RU" sz="1600" dirty="0" smtClean="0"/>
              <a:t>разходи.</a:t>
            </a:r>
            <a:endParaRPr lang="en-US" sz="1600" dirty="0"/>
          </a:p>
        </p:txBody>
      </p:sp>
      <p:sp>
        <p:nvSpPr>
          <p:cNvPr id="7" name="Rectangle 6">
            <a:extLst>
              <a:ext uri="{FF2B5EF4-FFF2-40B4-BE49-F238E27FC236}">
                <a16:creationId xmlns:a16="http://schemas.microsoft.com/office/drawing/2014/main" xmlns="" id="{72BC80AC-AC1C-460F-BFFF-FD9B00E8B88B}"/>
              </a:ext>
            </a:extLst>
          </p:cNvPr>
          <p:cNvSpPr/>
          <p:nvPr/>
        </p:nvSpPr>
        <p:spPr>
          <a:xfrm>
            <a:off x="638910" y="5129007"/>
            <a:ext cx="2383765" cy="1015663"/>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ru-RU" sz="1200" b="1" i="1" dirty="0">
                <a:solidFill>
                  <a:prstClr val="black"/>
                </a:solidFill>
              </a:rPr>
              <a:t>Въведете общи параметри за финансов анализ на базата на текущи стойности и разумни </a:t>
            </a:r>
            <a:r>
              <a:rPr lang="ru-RU" sz="1200" b="1" i="1" dirty="0" smtClean="0">
                <a:solidFill>
                  <a:prstClr val="black"/>
                </a:solidFill>
              </a:rPr>
              <a:t>предположения</a:t>
            </a:r>
            <a:endParaRPr lang="en-US" sz="1200" b="1" i="1" dirty="0">
              <a:solidFill>
                <a:prstClr val="black"/>
              </a:solidFill>
            </a:endParaRPr>
          </a:p>
        </p:txBody>
      </p:sp>
      <p:pic>
        <p:nvPicPr>
          <p:cNvPr id="8" name="Picture 7">
            <a:extLst>
              <a:ext uri="{FF2B5EF4-FFF2-40B4-BE49-F238E27FC236}">
                <a16:creationId xmlns:a16="http://schemas.microsoft.com/office/drawing/2014/main" xmlns="" id="{E9BF9F79-3992-4506-BF9C-10C6E1A0EFFD}"/>
              </a:ext>
            </a:extLst>
          </p:cNvPr>
          <p:cNvPicPr>
            <a:picLocks noChangeAspect="1"/>
          </p:cNvPicPr>
          <p:nvPr/>
        </p:nvPicPr>
        <p:blipFill rotWithShape="1">
          <a:blip r:embed="rId2"/>
          <a:srcRect r="70324"/>
          <a:stretch/>
        </p:blipFill>
        <p:spPr>
          <a:xfrm>
            <a:off x="4500000" y="4801440"/>
            <a:ext cx="672750" cy="869476"/>
          </a:xfrm>
          <a:prstGeom prst="rect">
            <a:avLst/>
          </a:prstGeom>
        </p:spPr>
      </p:pic>
    </p:spTree>
    <p:extLst>
      <p:ext uri="{BB962C8B-B14F-4D97-AF65-F5344CB8AC3E}">
        <p14:creationId xmlns:p14="http://schemas.microsoft.com/office/powerpoint/2010/main" val="770679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9499B71-CD46-4B8A-9F76-29D856481B6B}"/>
              </a:ext>
            </a:extLst>
          </p:cNvPr>
          <p:cNvPicPr>
            <a:picLocks noChangeAspect="1"/>
          </p:cNvPicPr>
          <p:nvPr/>
        </p:nvPicPr>
        <p:blipFill>
          <a:blip/>
          <a:stretch>
            <a:fillRect/>
          </a:stretch>
        </p:blipFill>
        <p:spPr>
          <a:xfrm>
            <a:off x="537983" y="1979733"/>
            <a:ext cx="4826018" cy="4303436"/>
          </a:xfrm>
          <a:prstGeom prst="rect">
            <a:avLst/>
          </a:prstGeom>
        </p:spPr>
      </p:pic>
      <p:sp>
        <p:nvSpPr>
          <p:cNvPr id="2" name="Title 1">
            <a:extLst>
              <a:ext uri="{FF2B5EF4-FFF2-40B4-BE49-F238E27FC236}">
                <a16:creationId xmlns:a16="http://schemas.microsoft.com/office/drawing/2014/main" xmlns="" id="{F59A7ABB-824B-4049-9CF7-F5850B326914}"/>
              </a:ext>
            </a:extLst>
          </p:cNvPr>
          <p:cNvSpPr>
            <a:spLocks noGrp="1"/>
          </p:cNvSpPr>
          <p:nvPr>
            <p:ph type="title"/>
          </p:nvPr>
        </p:nvSpPr>
        <p:spPr/>
        <p:txBody>
          <a:bodyPr/>
          <a:lstStyle/>
          <a:p>
            <a:r>
              <a:rPr lang="en-US" b="1" dirty="0"/>
              <a:t>3. </a:t>
            </a:r>
            <a:r>
              <a:rPr lang="bg-BG" b="1" dirty="0"/>
              <a:t>Оценка на </a:t>
            </a:r>
            <a:r>
              <a:rPr lang="bg-BG" b="1" dirty="0" smtClean="0"/>
              <a:t>разходите</a:t>
            </a:r>
            <a:endParaRPr lang="en-US" dirty="0"/>
          </a:p>
        </p:txBody>
      </p:sp>
      <p:sp>
        <p:nvSpPr>
          <p:cNvPr id="4" name="Rectangle 3">
            <a:extLst>
              <a:ext uri="{FF2B5EF4-FFF2-40B4-BE49-F238E27FC236}">
                <a16:creationId xmlns:a16="http://schemas.microsoft.com/office/drawing/2014/main" xmlns="" id="{A012C89E-B008-4E72-A24E-046888CEED40}"/>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Пример с помощта на софтуер за </a:t>
            </a:r>
            <a:r>
              <a:rPr lang="ru-RU" b="1" dirty="0" smtClean="0">
                <a:solidFill>
                  <a:prstClr val="black"/>
                </a:solidFill>
                <a:cs typeface="Arial" pitchFamily="34" charset="0"/>
              </a:rPr>
              <a:t>симулация</a:t>
            </a:r>
            <a:r>
              <a:rPr lang="en-US" b="1" dirty="0" smtClean="0">
                <a:solidFill>
                  <a:prstClr val="black"/>
                </a:solidFill>
                <a:cs typeface="Arial" pitchFamily="34" charset="0"/>
              </a:rPr>
              <a:t>.</a:t>
            </a:r>
            <a:endParaRPr lang="en-US" b="1" dirty="0"/>
          </a:p>
        </p:txBody>
      </p:sp>
      <p:sp>
        <p:nvSpPr>
          <p:cNvPr id="6" name="TextBox 5">
            <a:extLst>
              <a:ext uri="{FF2B5EF4-FFF2-40B4-BE49-F238E27FC236}">
                <a16:creationId xmlns:a16="http://schemas.microsoft.com/office/drawing/2014/main" xmlns="" id="{95BFEFAB-B38B-4AE4-93C2-37D23BFE2151}"/>
              </a:ext>
            </a:extLst>
          </p:cNvPr>
          <p:cNvSpPr txBox="1"/>
          <p:nvPr/>
        </p:nvSpPr>
        <p:spPr>
          <a:xfrm>
            <a:off x="5508000" y="1773000"/>
            <a:ext cx="3383999" cy="3785652"/>
          </a:xfrm>
          <a:prstGeom prst="rect">
            <a:avLst/>
          </a:prstGeom>
          <a:noFill/>
        </p:spPr>
        <p:txBody>
          <a:bodyPr wrap="square" rtlCol="0">
            <a:spAutoFit/>
          </a:bodyPr>
          <a:lstStyle/>
          <a:p>
            <a:pPr marL="285750" indent="-285750">
              <a:buFont typeface="Wingdings" panose="05000000000000000000" pitchFamily="2" charset="2"/>
              <a:buChar char="§"/>
            </a:pPr>
            <a:r>
              <a:rPr lang="bg-BG" sz="1600" b="1" dirty="0" smtClean="0"/>
              <a:t>ИНВЕСТИЦИИ</a:t>
            </a:r>
            <a:endParaRPr lang="en-US" sz="1600" b="1" dirty="0"/>
          </a:p>
          <a:p>
            <a:pPr marL="447675" lvl="1" indent="-285750">
              <a:buFont typeface="Calibri" panose="020F0502020204030204" pitchFamily="34" charset="0"/>
              <a:buChar char="–"/>
            </a:pPr>
            <a:r>
              <a:rPr lang="ru-RU" sz="1600" b="1" dirty="0"/>
              <a:t>Инвестиции. </a:t>
            </a:r>
            <a:r>
              <a:rPr lang="ru-RU" sz="1600" dirty="0"/>
              <a:t>Въведена е “специфична” инвестиция от 400 € / m2 (площ за събиране).</a:t>
            </a:r>
          </a:p>
          <a:p>
            <a:pPr marL="447675" lvl="1" indent="-285750">
              <a:buFont typeface="Calibri" panose="020F0502020204030204" pitchFamily="34" charset="0"/>
              <a:buChar char="–"/>
            </a:pPr>
            <a:r>
              <a:rPr lang="ru-RU" sz="1600" b="1" dirty="0"/>
              <a:t>Субсидии или безвъзмездни средства. </a:t>
            </a:r>
            <a:r>
              <a:rPr lang="ru-RU" sz="1600" dirty="0"/>
              <a:t>Въведена е пропорционална публична субсидия от 20% от общата инвестиция.</a:t>
            </a:r>
          </a:p>
          <a:p>
            <a:pPr marL="447675" lvl="1" indent="-285750">
              <a:buFont typeface="Calibri" panose="020F0502020204030204" pitchFamily="34" charset="0"/>
              <a:buChar char="–"/>
            </a:pPr>
            <a:r>
              <a:rPr lang="ru-RU" sz="1600" b="1" dirty="0"/>
              <a:t>Оставащи инвестиции. </a:t>
            </a:r>
            <a:r>
              <a:rPr lang="ru-RU" sz="1600" dirty="0"/>
              <a:t>Това е капиталът на собственика (Инвестиции - Кредити за субсидии).</a:t>
            </a:r>
          </a:p>
          <a:p>
            <a:pPr marL="447675" lvl="1" indent="-285750">
              <a:buFont typeface="Calibri" panose="020F0502020204030204" pitchFamily="34" charset="0"/>
              <a:buChar char="–"/>
            </a:pPr>
            <a:r>
              <a:rPr lang="ru-RU" sz="1600" b="1" dirty="0"/>
              <a:t>Рента. </a:t>
            </a:r>
            <a:r>
              <a:rPr lang="ru-RU" sz="1600" dirty="0"/>
              <a:t>Сумата, която трябва да платите </a:t>
            </a:r>
            <a:r>
              <a:rPr lang="ru-RU" sz="1600" dirty="0" smtClean="0"/>
              <a:t>годишно.</a:t>
            </a:r>
            <a:endParaRPr lang="en-US" sz="1600" dirty="0"/>
          </a:p>
        </p:txBody>
      </p:sp>
      <p:sp>
        <p:nvSpPr>
          <p:cNvPr id="7" name="Rectangle 6">
            <a:extLst>
              <a:ext uri="{FF2B5EF4-FFF2-40B4-BE49-F238E27FC236}">
                <a16:creationId xmlns:a16="http://schemas.microsoft.com/office/drawing/2014/main" xmlns="" id="{1576A2BC-38FC-47D8-B11F-AB67BE06CA04}"/>
              </a:ext>
            </a:extLst>
          </p:cNvPr>
          <p:cNvSpPr/>
          <p:nvPr/>
        </p:nvSpPr>
        <p:spPr>
          <a:xfrm>
            <a:off x="684000" y="4717337"/>
            <a:ext cx="3298833" cy="1200329"/>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ru-RU" sz="1200" b="1" i="1" dirty="0">
                <a:solidFill>
                  <a:prstClr val="black"/>
                </a:solidFill>
              </a:rPr>
              <a:t>Въведете общата инвестиция въз основа на оценките на проекта.</a:t>
            </a:r>
          </a:p>
          <a:p>
            <a:pPr marL="228600" indent="-228600">
              <a:buFont typeface="+mj-lt"/>
              <a:buAutoNum type="arabicPeriod"/>
            </a:pPr>
            <a:r>
              <a:rPr lang="ru-RU" sz="1200" b="1" i="1" dirty="0" smtClean="0">
                <a:solidFill>
                  <a:prstClr val="black"/>
                </a:solidFill>
              </a:rPr>
              <a:t>Кандидатствайте </a:t>
            </a:r>
            <a:r>
              <a:rPr lang="ru-RU" sz="1200" b="1" i="1" dirty="0">
                <a:solidFill>
                  <a:prstClr val="black"/>
                </a:solidFill>
              </a:rPr>
              <a:t>за субсидии въз основа на слънчеви топлинни, </a:t>
            </a:r>
            <a:r>
              <a:rPr lang="ru-RU" sz="1200" b="1" i="1" dirty="0" smtClean="0">
                <a:solidFill>
                  <a:prstClr val="black"/>
                </a:solidFill>
              </a:rPr>
              <a:t>по енергийната </a:t>
            </a:r>
            <a:r>
              <a:rPr lang="ru-RU" sz="1200" b="1" i="1" dirty="0">
                <a:solidFill>
                  <a:prstClr val="black"/>
                </a:solidFill>
              </a:rPr>
              <a:t>ефективност u други обществени </a:t>
            </a:r>
            <a:r>
              <a:rPr lang="ru-RU" sz="1200" b="1" i="1" dirty="0" smtClean="0">
                <a:solidFill>
                  <a:prstClr val="black"/>
                </a:solidFill>
              </a:rPr>
              <a:t>програми.</a:t>
            </a:r>
            <a:endParaRPr lang="en-US" sz="1200" b="1" i="1" dirty="0">
              <a:solidFill>
                <a:prstClr val="black"/>
              </a:solidFill>
            </a:endParaRPr>
          </a:p>
        </p:txBody>
      </p:sp>
      <p:pic>
        <p:nvPicPr>
          <p:cNvPr id="8" name="Picture 7">
            <a:extLst>
              <a:ext uri="{FF2B5EF4-FFF2-40B4-BE49-F238E27FC236}">
                <a16:creationId xmlns:a16="http://schemas.microsoft.com/office/drawing/2014/main" xmlns="" id="{31E21AF0-0B68-4069-9F71-3A93C77AD08E}"/>
              </a:ext>
            </a:extLst>
          </p:cNvPr>
          <p:cNvPicPr>
            <a:picLocks noChangeAspect="1"/>
          </p:cNvPicPr>
          <p:nvPr/>
        </p:nvPicPr>
        <p:blipFill rotWithShape="1">
          <a:blip r:embed="rId2"/>
          <a:srcRect r="70324"/>
          <a:stretch/>
        </p:blipFill>
        <p:spPr>
          <a:xfrm>
            <a:off x="4428000" y="4517272"/>
            <a:ext cx="672750" cy="869476"/>
          </a:xfrm>
          <a:prstGeom prst="rect">
            <a:avLst/>
          </a:prstGeom>
        </p:spPr>
      </p:pic>
    </p:spTree>
    <p:extLst>
      <p:ext uri="{BB962C8B-B14F-4D97-AF65-F5344CB8AC3E}">
        <p14:creationId xmlns:p14="http://schemas.microsoft.com/office/powerpoint/2010/main" val="1849913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1F6A8CE-5481-4095-9C61-77B5090D29B4}"/>
              </a:ext>
            </a:extLst>
          </p:cNvPr>
          <p:cNvPicPr>
            <a:picLocks noChangeAspect="1"/>
          </p:cNvPicPr>
          <p:nvPr/>
        </p:nvPicPr>
        <p:blipFill>
          <a:blip/>
          <a:stretch>
            <a:fillRect/>
          </a:stretch>
        </p:blipFill>
        <p:spPr>
          <a:xfrm>
            <a:off x="497165" y="2049799"/>
            <a:ext cx="4794836" cy="4259201"/>
          </a:xfrm>
          <a:prstGeom prst="rect">
            <a:avLst/>
          </a:prstGeom>
        </p:spPr>
      </p:pic>
      <p:sp>
        <p:nvSpPr>
          <p:cNvPr id="2" name="Title 1">
            <a:extLst>
              <a:ext uri="{FF2B5EF4-FFF2-40B4-BE49-F238E27FC236}">
                <a16:creationId xmlns:a16="http://schemas.microsoft.com/office/drawing/2014/main" xmlns="" id="{76050713-2CBA-4BC8-B730-EFDB49441028}"/>
              </a:ext>
            </a:extLst>
          </p:cNvPr>
          <p:cNvSpPr>
            <a:spLocks noGrp="1"/>
          </p:cNvSpPr>
          <p:nvPr>
            <p:ph type="title"/>
          </p:nvPr>
        </p:nvSpPr>
        <p:spPr/>
        <p:txBody>
          <a:bodyPr/>
          <a:lstStyle/>
          <a:p>
            <a:r>
              <a:rPr lang="en-US" b="1" dirty="0"/>
              <a:t>3</a:t>
            </a:r>
            <a:r>
              <a:rPr lang="en-US" b="1" dirty="0" smtClean="0"/>
              <a:t>.</a:t>
            </a:r>
            <a:r>
              <a:rPr lang="bg-BG" b="1" dirty="0"/>
              <a:t> Оценка на </a:t>
            </a:r>
            <a:r>
              <a:rPr lang="bg-BG" b="1" dirty="0" smtClean="0"/>
              <a:t>разходите</a:t>
            </a:r>
            <a:endParaRPr lang="en-US" dirty="0"/>
          </a:p>
        </p:txBody>
      </p:sp>
      <p:sp>
        <p:nvSpPr>
          <p:cNvPr id="4" name="Rectangle 3">
            <a:extLst>
              <a:ext uri="{FF2B5EF4-FFF2-40B4-BE49-F238E27FC236}">
                <a16:creationId xmlns:a16="http://schemas.microsoft.com/office/drawing/2014/main" xmlns="" id="{09AA1956-64F4-49D6-B901-B87666E5BFF1}"/>
              </a:ext>
            </a:extLst>
          </p:cNvPr>
          <p:cNvSpPr/>
          <p:nvPr/>
        </p:nvSpPr>
        <p:spPr>
          <a:xfrm>
            <a:off x="432916" y="1557000"/>
            <a:ext cx="5291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Пример с помощта на софтуер за </a:t>
            </a:r>
            <a:r>
              <a:rPr lang="ru-RU" b="1" dirty="0" smtClean="0">
                <a:solidFill>
                  <a:prstClr val="black"/>
                </a:solidFill>
                <a:cs typeface="Arial" pitchFamily="34" charset="0"/>
              </a:rPr>
              <a:t>симулация</a:t>
            </a:r>
            <a:r>
              <a:rPr lang="en-US" b="1" dirty="0" smtClean="0">
                <a:solidFill>
                  <a:prstClr val="black"/>
                </a:solidFill>
                <a:cs typeface="Arial" pitchFamily="34" charset="0"/>
              </a:rPr>
              <a:t>.</a:t>
            </a:r>
            <a:endParaRPr lang="en-US" b="1" dirty="0"/>
          </a:p>
        </p:txBody>
      </p:sp>
      <p:sp>
        <p:nvSpPr>
          <p:cNvPr id="6" name="TextBox 5">
            <a:extLst>
              <a:ext uri="{FF2B5EF4-FFF2-40B4-BE49-F238E27FC236}">
                <a16:creationId xmlns:a16="http://schemas.microsoft.com/office/drawing/2014/main" xmlns="" id="{31A85103-44B5-4EEA-AE84-AE1B1060499C}"/>
              </a:ext>
            </a:extLst>
          </p:cNvPr>
          <p:cNvSpPr txBox="1"/>
          <p:nvPr/>
        </p:nvSpPr>
        <p:spPr>
          <a:xfrm>
            <a:off x="5292000" y="1773000"/>
            <a:ext cx="3599999" cy="3293209"/>
          </a:xfrm>
          <a:prstGeom prst="rect">
            <a:avLst/>
          </a:prstGeom>
          <a:noFill/>
        </p:spPr>
        <p:txBody>
          <a:bodyPr wrap="square" rtlCol="0">
            <a:spAutoFit/>
          </a:bodyPr>
          <a:lstStyle/>
          <a:p>
            <a:pPr marL="285750" indent="-285750">
              <a:buFont typeface="Wingdings" panose="05000000000000000000" pitchFamily="2" charset="2"/>
              <a:buChar char="§"/>
            </a:pPr>
            <a:r>
              <a:rPr lang="bg-BG" sz="1600" b="1" dirty="0" smtClean="0"/>
              <a:t>НАДБАВКИ</a:t>
            </a:r>
            <a:r>
              <a:rPr lang="en-US" sz="1600" b="1" dirty="0" smtClean="0"/>
              <a:t>.</a:t>
            </a:r>
            <a:endParaRPr lang="en-US" sz="1600" b="1" dirty="0"/>
          </a:p>
          <a:p>
            <a:pPr marL="285750" indent="-285750">
              <a:buFont typeface="Calibri" panose="020F0502020204030204" pitchFamily="34" charset="0"/>
              <a:buChar char="–"/>
            </a:pPr>
            <a:r>
              <a:rPr lang="ru-RU" sz="1600" dirty="0"/>
              <a:t>Не за слънчева топлина. Те се заплащат за слънчева енергия, произведена в kWh (в PV системи) по време на живота на </a:t>
            </a:r>
            <a:r>
              <a:rPr lang="ru-RU" sz="1600" dirty="0" smtClean="0"/>
              <a:t>системата.</a:t>
            </a:r>
            <a:endParaRPr lang="en-US" sz="1600" dirty="0"/>
          </a:p>
          <a:p>
            <a:pPr marL="285750" lvl="0" indent="-285750">
              <a:buFont typeface="Wingdings" panose="05000000000000000000" pitchFamily="2" charset="2"/>
              <a:buChar char="§"/>
            </a:pPr>
            <a:r>
              <a:rPr lang="bg-BG" sz="1600" b="1" dirty="0">
                <a:solidFill>
                  <a:prstClr val="black"/>
                </a:solidFill>
              </a:rPr>
              <a:t>ТЕКУЩИ </a:t>
            </a:r>
            <a:r>
              <a:rPr lang="bg-BG" sz="1600" b="1" dirty="0" smtClean="0">
                <a:solidFill>
                  <a:prstClr val="black"/>
                </a:solidFill>
              </a:rPr>
              <a:t>РАЗХОДИ</a:t>
            </a:r>
            <a:r>
              <a:rPr lang="en-US" sz="1600" b="1" dirty="0" smtClean="0">
                <a:solidFill>
                  <a:prstClr val="black"/>
                </a:solidFill>
              </a:rPr>
              <a:t>.</a:t>
            </a:r>
            <a:endParaRPr lang="en-US" sz="1600" b="1" dirty="0">
              <a:solidFill>
                <a:prstClr val="black"/>
              </a:solidFill>
            </a:endParaRPr>
          </a:p>
          <a:p>
            <a:pPr marL="285750" indent="-285750">
              <a:buFont typeface="Calibri" panose="020F0502020204030204" pitchFamily="34" charset="0"/>
              <a:buChar char="–"/>
            </a:pPr>
            <a:r>
              <a:rPr lang="ru-RU" sz="1600" b="1" dirty="0"/>
              <a:t>Фиксирана. </a:t>
            </a:r>
            <a:r>
              <a:rPr lang="ru-RU" sz="1600" dirty="0" smtClean="0"/>
              <a:t>Процент </a:t>
            </a:r>
            <a:r>
              <a:rPr lang="ru-RU" sz="1600" dirty="0"/>
              <a:t>от инвестициите на година (2%).</a:t>
            </a:r>
          </a:p>
          <a:p>
            <a:pPr marL="285750" indent="-285750">
              <a:buFont typeface="Calibri" panose="020F0502020204030204" pitchFamily="34" charset="0"/>
              <a:buChar char="–"/>
            </a:pPr>
            <a:r>
              <a:rPr lang="ru-RU" sz="1600" b="1" dirty="0"/>
              <a:t>Разходи за допълнителна енергия. </a:t>
            </a:r>
            <a:r>
              <a:rPr lang="ru-RU" sz="1600" dirty="0"/>
              <a:t>Електричество, консумирано главно от </a:t>
            </a:r>
            <a:r>
              <a:rPr lang="ru-RU" sz="1600" dirty="0" smtClean="0"/>
              <a:t>помпата, </a:t>
            </a:r>
            <a:r>
              <a:rPr lang="ru-RU" sz="1600" dirty="0"/>
              <a:t>въз основа на изчисленото време за </a:t>
            </a:r>
            <a:r>
              <a:rPr lang="ru-RU" sz="1600" dirty="0" smtClean="0"/>
              <a:t>работа. Други разходи </a:t>
            </a:r>
            <a:r>
              <a:rPr lang="ru-RU" sz="1600" dirty="0"/>
              <a:t>за електричество </a:t>
            </a:r>
            <a:r>
              <a:rPr lang="ru-RU" sz="1600" dirty="0" smtClean="0"/>
              <a:t>.</a:t>
            </a:r>
            <a:endParaRPr lang="en-US" sz="1600" dirty="0"/>
          </a:p>
        </p:txBody>
      </p:sp>
      <p:sp>
        <p:nvSpPr>
          <p:cNvPr id="8" name="Rectangle 7">
            <a:extLst>
              <a:ext uri="{FF2B5EF4-FFF2-40B4-BE49-F238E27FC236}">
                <a16:creationId xmlns:a16="http://schemas.microsoft.com/office/drawing/2014/main" xmlns="" id="{4FAF2F67-66C0-4814-A8AF-E983C956F3A8}"/>
              </a:ext>
            </a:extLst>
          </p:cNvPr>
          <p:cNvSpPr/>
          <p:nvPr/>
        </p:nvSpPr>
        <p:spPr>
          <a:xfrm>
            <a:off x="756001" y="4797000"/>
            <a:ext cx="2879999" cy="1015663"/>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ru-RU" sz="1200" b="1" i="1" dirty="0">
                <a:solidFill>
                  <a:prstClr val="black"/>
                </a:solidFill>
              </a:rPr>
              <a:t>Оценете текущите разходи, включително поддръжката и обслужването на системата и допълнителната енергия (електроенергия</a:t>
            </a:r>
            <a:r>
              <a:rPr lang="ru-RU" sz="1200" b="1" i="1" dirty="0" smtClean="0">
                <a:solidFill>
                  <a:prstClr val="black"/>
                </a:solidFill>
              </a:rPr>
              <a:t>).</a:t>
            </a:r>
            <a:endParaRPr lang="en-US" sz="1200" b="1" i="1" dirty="0">
              <a:solidFill>
                <a:prstClr val="black"/>
              </a:solidFill>
            </a:endParaRPr>
          </a:p>
        </p:txBody>
      </p:sp>
      <p:pic>
        <p:nvPicPr>
          <p:cNvPr id="9" name="Picture 8">
            <a:extLst>
              <a:ext uri="{FF2B5EF4-FFF2-40B4-BE49-F238E27FC236}">
                <a16:creationId xmlns:a16="http://schemas.microsoft.com/office/drawing/2014/main" xmlns="" id="{9B704546-1794-4ADF-BA96-7702F367DED2}"/>
              </a:ext>
            </a:extLst>
          </p:cNvPr>
          <p:cNvPicPr>
            <a:picLocks noChangeAspect="1"/>
          </p:cNvPicPr>
          <p:nvPr/>
        </p:nvPicPr>
        <p:blipFill rotWithShape="1">
          <a:blip r:embed="rId2"/>
          <a:srcRect r="70324"/>
          <a:stretch/>
        </p:blipFill>
        <p:spPr>
          <a:xfrm>
            <a:off x="4428000" y="5120909"/>
            <a:ext cx="672750" cy="869476"/>
          </a:xfrm>
          <a:prstGeom prst="rect">
            <a:avLst/>
          </a:prstGeom>
        </p:spPr>
      </p:pic>
    </p:spTree>
    <p:extLst>
      <p:ext uri="{BB962C8B-B14F-4D97-AF65-F5344CB8AC3E}">
        <p14:creationId xmlns:p14="http://schemas.microsoft.com/office/powerpoint/2010/main" val="8888743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798B150-B8C7-4B7E-B5CC-E575BE362744}"/>
              </a:ext>
            </a:extLst>
          </p:cNvPr>
          <p:cNvPicPr>
            <a:picLocks noChangeAspect="1"/>
          </p:cNvPicPr>
          <p:nvPr/>
        </p:nvPicPr>
        <p:blipFill>
          <a:blip/>
          <a:stretch>
            <a:fillRect/>
          </a:stretch>
        </p:blipFill>
        <p:spPr>
          <a:xfrm>
            <a:off x="611169" y="2061000"/>
            <a:ext cx="4536831" cy="4277215"/>
          </a:xfrm>
          <a:prstGeom prst="rect">
            <a:avLst/>
          </a:prstGeom>
        </p:spPr>
      </p:pic>
      <p:sp>
        <p:nvSpPr>
          <p:cNvPr id="2" name="Title 1">
            <a:extLst>
              <a:ext uri="{FF2B5EF4-FFF2-40B4-BE49-F238E27FC236}">
                <a16:creationId xmlns:a16="http://schemas.microsoft.com/office/drawing/2014/main" xmlns="" id="{78C72528-8672-4BF6-B3F2-8F37FA1D71CB}"/>
              </a:ext>
            </a:extLst>
          </p:cNvPr>
          <p:cNvSpPr>
            <a:spLocks noGrp="1"/>
          </p:cNvSpPr>
          <p:nvPr>
            <p:ph type="title"/>
          </p:nvPr>
        </p:nvSpPr>
        <p:spPr/>
        <p:txBody>
          <a:bodyPr/>
          <a:lstStyle/>
          <a:p>
            <a:r>
              <a:rPr lang="en-US" b="1" dirty="0"/>
              <a:t>3. </a:t>
            </a:r>
            <a:r>
              <a:rPr lang="bg-BG" b="1" dirty="0"/>
              <a:t>Оценка на </a:t>
            </a:r>
            <a:r>
              <a:rPr lang="bg-BG" b="1" dirty="0" smtClean="0"/>
              <a:t>разходите</a:t>
            </a:r>
            <a:endParaRPr lang="en-US" dirty="0"/>
          </a:p>
        </p:txBody>
      </p:sp>
      <p:sp>
        <p:nvSpPr>
          <p:cNvPr id="4" name="Rectangle 3">
            <a:extLst>
              <a:ext uri="{FF2B5EF4-FFF2-40B4-BE49-F238E27FC236}">
                <a16:creationId xmlns:a16="http://schemas.microsoft.com/office/drawing/2014/main" xmlns="" id="{B703D070-2F9D-4343-BAA1-0D500F77F5CC}"/>
              </a:ext>
            </a:extLst>
          </p:cNvPr>
          <p:cNvSpPr/>
          <p:nvPr/>
        </p:nvSpPr>
        <p:spPr>
          <a:xfrm>
            <a:off x="432915" y="1557000"/>
            <a:ext cx="5220591"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Пример с помощта на софтуер за </a:t>
            </a:r>
            <a:r>
              <a:rPr lang="ru-RU" b="1" dirty="0" smtClean="0">
                <a:solidFill>
                  <a:prstClr val="black"/>
                </a:solidFill>
                <a:cs typeface="Arial" pitchFamily="34" charset="0"/>
              </a:rPr>
              <a:t>симулация</a:t>
            </a:r>
            <a:endParaRPr lang="en-US" b="1" dirty="0"/>
          </a:p>
        </p:txBody>
      </p:sp>
      <p:sp>
        <p:nvSpPr>
          <p:cNvPr id="5" name="TextBox 4">
            <a:extLst>
              <a:ext uri="{FF2B5EF4-FFF2-40B4-BE49-F238E27FC236}">
                <a16:creationId xmlns:a16="http://schemas.microsoft.com/office/drawing/2014/main" xmlns="" id="{686A40E8-59D1-4305-870E-8A837BB7BC23}"/>
              </a:ext>
            </a:extLst>
          </p:cNvPr>
          <p:cNvSpPr txBox="1"/>
          <p:nvPr/>
        </p:nvSpPr>
        <p:spPr>
          <a:xfrm>
            <a:off x="5653506" y="1773000"/>
            <a:ext cx="3022183" cy="4031873"/>
          </a:xfrm>
          <a:prstGeom prst="rect">
            <a:avLst/>
          </a:prstGeom>
          <a:noFill/>
        </p:spPr>
        <p:txBody>
          <a:bodyPr wrap="square" rtlCol="0">
            <a:spAutoFit/>
          </a:bodyPr>
          <a:lstStyle/>
          <a:p>
            <a:pPr marL="285750" indent="-285750">
              <a:buFont typeface="Wingdings" panose="05000000000000000000" pitchFamily="2" charset="2"/>
              <a:buChar char="§"/>
            </a:pPr>
            <a:r>
              <a:rPr lang="bg-BG" sz="1600" b="1" dirty="0" smtClean="0"/>
              <a:t>ИКОНОМИИ</a:t>
            </a:r>
            <a:endParaRPr lang="en-US" sz="1600" b="1" dirty="0"/>
          </a:p>
          <a:p>
            <a:pPr marL="285750" indent="-285750">
              <a:buFont typeface="Calibri" panose="020F0502020204030204" pitchFamily="34" charset="0"/>
              <a:buChar char="–"/>
            </a:pPr>
            <a:r>
              <a:rPr lang="ru-RU" sz="1600" dirty="0"/>
              <a:t>Икономия на гориво, изчислена от софтуера въз основа на въведените преди това системни данни.</a:t>
            </a:r>
          </a:p>
          <a:p>
            <a:pPr marL="285750" indent="-285750">
              <a:buFont typeface="Calibri" panose="020F0502020204030204" pitchFamily="34" charset="0"/>
              <a:buChar char="–"/>
            </a:pPr>
            <a:endParaRPr lang="ru-RU" sz="1600" dirty="0"/>
          </a:p>
          <a:p>
            <a:pPr marL="285750" indent="-285750">
              <a:buFont typeface="Calibri" panose="020F0502020204030204" pitchFamily="34" charset="0"/>
              <a:buChar char="–"/>
            </a:pPr>
            <a:r>
              <a:rPr lang="ru-RU" sz="1600" dirty="0"/>
              <a:t>Системата може да бъде икономически ефективна, ако цените на горивата се увеличат или ако системата генерира повече енергия.</a:t>
            </a:r>
          </a:p>
          <a:p>
            <a:pPr marL="285750" indent="-285750">
              <a:buFont typeface="Calibri" panose="020F0502020204030204" pitchFamily="34" charset="0"/>
              <a:buChar char="–"/>
            </a:pPr>
            <a:endParaRPr lang="ru-RU" sz="1600" dirty="0"/>
          </a:p>
          <a:p>
            <a:pPr marL="285750" indent="-285750">
              <a:buFont typeface="Calibri" panose="020F0502020204030204" pitchFamily="34" charset="0"/>
              <a:buChar char="–"/>
            </a:pPr>
            <a:r>
              <a:rPr lang="ru-RU" sz="1600" dirty="0"/>
              <a:t>Това са фактори, които трябва да се вземат под внимание при проектирането </a:t>
            </a:r>
            <a:r>
              <a:rPr lang="ru-RU" sz="1600" dirty="0" smtClean="0"/>
              <a:t>.</a:t>
            </a:r>
            <a:endParaRPr lang="en-US" sz="1600" dirty="0"/>
          </a:p>
        </p:txBody>
      </p:sp>
      <p:pic>
        <p:nvPicPr>
          <p:cNvPr id="7" name="Picture 6">
            <a:extLst>
              <a:ext uri="{FF2B5EF4-FFF2-40B4-BE49-F238E27FC236}">
                <a16:creationId xmlns:a16="http://schemas.microsoft.com/office/drawing/2014/main" xmlns="" id="{FFA2366F-9671-42C0-9BA6-72AF89A167D4}"/>
              </a:ext>
            </a:extLst>
          </p:cNvPr>
          <p:cNvPicPr>
            <a:picLocks noChangeAspect="1"/>
          </p:cNvPicPr>
          <p:nvPr/>
        </p:nvPicPr>
        <p:blipFill rotWithShape="1">
          <a:blip r:embed="rId2"/>
          <a:srcRect r="70324"/>
          <a:stretch/>
        </p:blipFill>
        <p:spPr>
          <a:xfrm>
            <a:off x="3708000" y="5008593"/>
            <a:ext cx="672750" cy="869476"/>
          </a:xfrm>
          <a:prstGeom prst="rect">
            <a:avLst/>
          </a:prstGeom>
        </p:spPr>
      </p:pic>
      <p:sp>
        <p:nvSpPr>
          <p:cNvPr id="8" name="Rectangle 7">
            <a:extLst>
              <a:ext uri="{FF2B5EF4-FFF2-40B4-BE49-F238E27FC236}">
                <a16:creationId xmlns:a16="http://schemas.microsoft.com/office/drawing/2014/main" xmlns="" id="{112CBDCF-47DA-4321-B789-1A3A9BAD2BD1}"/>
              </a:ext>
            </a:extLst>
          </p:cNvPr>
          <p:cNvSpPr/>
          <p:nvPr/>
        </p:nvSpPr>
        <p:spPr>
          <a:xfrm>
            <a:off x="756001" y="4797000"/>
            <a:ext cx="2087999"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ru-RU" sz="1200" b="1" i="1" dirty="0">
                <a:solidFill>
                  <a:prstClr val="black"/>
                </a:solidFill>
              </a:rPr>
              <a:t>Инструментът изчислява и представя годишни </a:t>
            </a:r>
            <a:r>
              <a:rPr lang="ru-RU" sz="1200" b="1" i="1" dirty="0" smtClean="0">
                <a:solidFill>
                  <a:prstClr val="black"/>
                </a:solidFill>
              </a:rPr>
              <a:t>спестявания</a:t>
            </a:r>
            <a:endParaRPr lang="en-US" sz="1200" b="1" i="1" dirty="0">
              <a:solidFill>
                <a:prstClr val="black"/>
              </a:solidFill>
            </a:endParaRPr>
          </a:p>
        </p:txBody>
      </p:sp>
    </p:spTree>
    <p:extLst>
      <p:ext uri="{BB962C8B-B14F-4D97-AF65-F5344CB8AC3E}">
        <p14:creationId xmlns:p14="http://schemas.microsoft.com/office/powerpoint/2010/main" val="2293452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098D72C-7E81-48B8-900D-AD3B968D6192}"/>
              </a:ext>
            </a:extLst>
          </p:cNvPr>
          <p:cNvPicPr>
            <a:picLocks noChangeAspect="1"/>
          </p:cNvPicPr>
          <p:nvPr/>
        </p:nvPicPr>
        <p:blipFill>
          <a:blip/>
          <a:stretch>
            <a:fillRect/>
          </a:stretch>
        </p:blipFill>
        <p:spPr>
          <a:xfrm>
            <a:off x="612000" y="2021494"/>
            <a:ext cx="5041508" cy="4258814"/>
          </a:xfrm>
          <a:prstGeom prst="rect">
            <a:avLst/>
          </a:prstGeom>
        </p:spPr>
      </p:pic>
      <p:sp>
        <p:nvSpPr>
          <p:cNvPr id="2" name="Title 1">
            <a:extLst>
              <a:ext uri="{FF2B5EF4-FFF2-40B4-BE49-F238E27FC236}">
                <a16:creationId xmlns:a16="http://schemas.microsoft.com/office/drawing/2014/main" xmlns="" id="{B5787B09-AFC0-4065-A0E0-0589F1AE4738}"/>
              </a:ext>
            </a:extLst>
          </p:cNvPr>
          <p:cNvSpPr>
            <a:spLocks noGrp="1"/>
          </p:cNvSpPr>
          <p:nvPr>
            <p:ph type="title"/>
          </p:nvPr>
        </p:nvSpPr>
        <p:spPr/>
        <p:txBody>
          <a:bodyPr/>
          <a:lstStyle/>
          <a:p>
            <a:r>
              <a:rPr lang="en-US" b="1" dirty="0"/>
              <a:t>3. </a:t>
            </a:r>
            <a:r>
              <a:rPr lang="bg-BG" b="1" dirty="0"/>
              <a:t>Оценка на </a:t>
            </a:r>
            <a:r>
              <a:rPr lang="bg-BG" b="1" dirty="0" smtClean="0"/>
              <a:t>разходите</a:t>
            </a:r>
            <a:endParaRPr lang="en-US" dirty="0"/>
          </a:p>
        </p:txBody>
      </p:sp>
      <p:sp>
        <p:nvSpPr>
          <p:cNvPr id="4" name="Rectangle 3">
            <a:extLst>
              <a:ext uri="{FF2B5EF4-FFF2-40B4-BE49-F238E27FC236}">
                <a16:creationId xmlns:a16="http://schemas.microsoft.com/office/drawing/2014/main" xmlns="" id="{7B9240C9-1A09-46C8-BD56-D38F12B298B8}"/>
              </a:ext>
            </a:extLst>
          </p:cNvPr>
          <p:cNvSpPr/>
          <p:nvPr/>
        </p:nvSpPr>
        <p:spPr>
          <a:xfrm>
            <a:off x="432916" y="1557000"/>
            <a:ext cx="5755772" cy="646331"/>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Пример с помощта на софтуер за симулация</a:t>
            </a:r>
          </a:p>
          <a:p>
            <a:endParaRPr lang="en-US" b="1" dirty="0"/>
          </a:p>
        </p:txBody>
      </p:sp>
      <p:sp>
        <p:nvSpPr>
          <p:cNvPr id="6" name="TextBox 5">
            <a:extLst>
              <a:ext uri="{FF2B5EF4-FFF2-40B4-BE49-F238E27FC236}">
                <a16:creationId xmlns:a16="http://schemas.microsoft.com/office/drawing/2014/main" xmlns="" id="{72992F61-5CB8-428F-AF84-73CEB6D7A0FF}"/>
              </a:ext>
            </a:extLst>
          </p:cNvPr>
          <p:cNvSpPr txBox="1"/>
          <p:nvPr/>
        </p:nvSpPr>
        <p:spPr>
          <a:xfrm>
            <a:off x="5724000" y="1773000"/>
            <a:ext cx="2951689" cy="3785652"/>
          </a:xfrm>
          <a:prstGeom prst="rect">
            <a:avLst/>
          </a:prstGeom>
          <a:noFill/>
        </p:spPr>
        <p:txBody>
          <a:bodyPr wrap="square" rtlCol="0">
            <a:spAutoFit/>
          </a:bodyPr>
          <a:lstStyle/>
          <a:p>
            <a:pPr marL="285750" indent="-285750">
              <a:buFont typeface="Wingdings" panose="05000000000000000000" pitchFamily="2" charset="2"/>
              <a:buChar char="§"/>
            </a:pPr>
            <a:r>
              <a:rPr lang="bg-BG" sz="1600" b="1" dirty="0" smtClean="0"/>
              <a:t>КРЕДИТИ</a:t>
            </a:r>
            <a:endParaRPr lang="en-US" sz="1600" b="1" dirty="0"/>
          </a:p>
          <a:p>
            <a:pPr marL="285750" indent="-285750">
              <a:buFont typeface="Calibri" panose="020F0502020204030204" pitchFamily="34" charset="0"/>
              <a:buChar char="–"/>
            </a:pPr>
            <a:r>
              <a:rPr lang="ru-RU" sz="1600" dirty="0"/>
              <a:t>Пример за банков заем, с посочения капитал и който трябва да бъде върнат в срока и с вписания лихвен процент.</a:t>
            </a:r>
          </a:p>
          <a:p>
            <a:pPr marL="285750" indent="-285750">
              <a:buFont typeface="Calibri" panose="020F0502020204030204" pitchFamily="34" charset="0"/>
              <a:buChar char="–"/>
            </a:pPr>
            <a:endParaRPr lang="ru-RU" sz="1600" dirty="0"/>
          </a:p>
          <a:p>
            <a:pPr marL="285750" indent="-285750">
              <a:buFont typeface="Calibri" panose="020F0502020204030204" pitchFamily="34" charset="0"/>
              <a:buChar char="–"/>
            </a:pPr>
            <a:r>
              <a:rPr lang="ru-RU" sz="1600" dirty="0"/>
              <a:t>Това със сигурност не е реалистично, но заемите могат да бъдат симулирани, за да се ориентират клиентите и да се направи проучване за жизнеспособността на проекта и </a:t>
            </a:r>
            <a:r>
              <a:rPr lang="ru-RU" sz="1600" dirty="0" smtClean="0"/>
              <a:t>икономиката.</a:t>
            </a:r>
            <a:endParaRPr lang="en-US" sz="1600" dirty="0"/>
          </a:p>
        </p:txBody>
      </p:sp>
      <p:pic>
        <p:nvPicPr>
          <p:cNvPr id="7" name="Picture 6">
            <a:extLst>
              <a:ext uri="{FF2B5EF4-FFF2-40B4-BE49-F238E27FC236}">
                <a16:creationId xmlns:a16="http://schemas.microsoft.com/office/drawing/2014/main" xmlns="" id="{B219774A-B8AC-41F9-9B37-FEB8057E8AEF}"/>
              </a:ext>
            </a:extLst>
          </p:cNvPr>
          <p:cNvPicPr>
            <a:picLocks noChangeAspect="1"/>
          </p:cNvPicPr>
          <p:nvPr/>
        </p:nvPicPr>
        <p:blipFill rotWithShape="1">
          <a:blip r:embed="rId2"/>
          <a:srcRect r="70324"/>
          <a:stretch/>
        </p:blipFill>
        <p:spPr>
          <a:xfrm>
            <a:off x="4788000" y="5120909"/>
            <a:ext cx="672750" cy="869476"/>
          </a:xfrm>
          <a:prstGeom prst="rect">
            <a:avLst/>
          </a:prstGeom>
        </p:spPr>
      </p:pic>
    </p:spTree>
    <p:extLst>
      <p:ext uri="{BB962C8B-B14F-4D97-AF65-F5344CB8AC3E}">
        <p14:creationId xmlns:p14="http://schemas.microsoft.com/office/powerpoint/2010/main" val="3179756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D7D2D8-A8B9-44AD-A0A2-E5F52CC14E17}"/>
              </a:ext>
            </a:extLst>
          </p:cNvPr>
          <p:cNvSpPr>
            <a:spLocks noGrp="1"/>
          </p:cNvSpPr>
          <p:nvPr>
            <p:ph type="title"/>
          </p:nvPr>
        </p:nvSpPr>
        <p:spPr/>
        <p:txBody>
          <a:bodyPr/>
          <a:lstStyle/>
          <a:p>
            <a:r>
              <a:rPr lang="en-US" b="1" dirty="0"/>
              <a:t>3. </a:t>
            </a:r>
            <a:r>
              <a:rPr lang="bg-BG" b="1" dirty="0"/>
              <a:t>Оценка на </a:t>
            </a:r>
            <a:r>
              <a:rPr lang="bg-BG" b="1" dirty="0" smtClean="0"/>
              <a:t>разходите</a:t>
            </a:r>
            <a:endParaRPr lang="en-US" dirty="0"/>
          </a:p>
        </p:txBody>
      </p:sp>
      <p:sp>
        <p:nvSpPr>
          <p:cNvPr id="4" name="Rectangle 3">
            <a:extLst>
              <a:ext uri="{FF2B5EF4-FFF2-40B4-BE49-F238E27FC236}">
                <a16:creationId xmlns:a16="http://schemas.microsoft.com/office/drawing/2014/main" xmlns="" id="{8BFD7EBF-6CF1-45CA-AFEA-B09A6E742D15}"/>
              </a:ext>
            </a:extLst>
          </p:cNvPr>
          <p:cNvSpPr/>
          <p:nvPr/>
        </p:nvSpPr>
        <p:spPr>
          <a:xfrm>
            <a:off x="432915" y="1557000"/>
            <a:ext cx="5627459" cy="646331"/>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Пример с помощта на софтуер за симулация</a:t>
            </a:r>
          </a:p>
          <a:p>
            <a:endParaRPr lang="en-US" b="1" dirty="0"/>
          </a:p>
        </p:txBody>
      </p:sp>
      <p:pic>
        <p:nvPicPr>
          <p:cNvPr id="5" name="Picture 4">
            <a:extLst>
              <a:ext uri="{FF2B5EF4-FFF2-40B4-BE49-F238E27FC236}">
                <a16:creationId xmlns:a16="http://schemas.microsoft.com/office/drawing/2014/main" xmlns="" id="{25390ACA-08FF-4754-AF05-7A9DE24F812F}"/>
              </a:ext>
            </a:extLst>
          </p:cNvPr>
          <p:cNvPicPr>
            <a:picLocks noChangeAspect="1"/>
          </p:cNvPicPr>
          <p:nvPr/>
        </p:nvPicPr>
        <p:blipFill>
          <a:blip/>
          <a:stretch>
            <a:fillRect/>
          </a:stretch>
        </p:blipFill>
        <p:spPr>
          <a:xfrm>
            <a:off x="540000" y="1981359"/>
            <a:ext cx="4752000" cy="4318513"/>
          </a:xfrm>
          <a:prstGeom prst="rect">
            <a:avLst/>
          </a:prstGeom>
        </p:spPr>
      </p:pic>
      <p:sp>
        <p:nvSpPr>
          <p:cNvPr id="6" name="TextBox 5">
            <a:extLst>
              <a:ext uri="{FF2B5EF4-FFF2-40B4-BE49-F238E27FC236}">
                <a16:creationId xmlns:a16="http://schemas.microsoft.com/office/drawing/2014/main" xmlns="" id="{9C89C0AF-22B1-4AB6-8F60-AF5321663B28}"/>
              </a:ext>
            </a:extLst>
          </p:cNvPr>
          <p:cNvSpPr txBox="1"/>
          <p:nvPr/>
        </p:nvSpPr>
        <p:spPr>
          <a:xfrm>
            <a:off x="5292000" y="1773000"/>
            <a:ext cx="3383689" cy="3785652"/>
          </a:xfrm>
          <a:prstGeom prst="rect">
            <a:avLst/>
          </a:prstGeom>
          <a:noFill/>
        </p:spPr>
        <p:txBody>
          <a:bodyPr wrap="square" rtlCol="0">
            <a:spAutoFit/>
          </a:bodyPr>
          <a:lstStyle/>
          <a:p>
            <a:pPr marL="285750" indent="-285750">
              <a:buFont typeface="Wingdings" panose="05000000000000000000" pitchFamily="2" charset="2"/>
              <a:buChar char="§"/>
            </a:pPr>
            <a:r>
              <a:rPr lang="bg-BG" sz="1600" b="1" dirty="0"/>
              <a:t>АНАЛИЗ НА РЕЗУЛТАТИТЕ</a:t>
            </a:r>
          </a:p>
          <a:p>
            <a:pPr marL="285750" indent="-285750">
              <a:buFont typeface="Calibri" panose="020F0502020204030204" pitchFamily="34" charset="0"/>
              <a:buChar char="–"/>
            </a:pPr>
            <a:r>
              <a:rPr lang="ru-RU" sz="1600" b="1" dirty="0"/>
              <a:t>Финансов анализ. </a:t>
            </a:r>
            <a:r>
              <a:rPr lang="ru-RU" sz="1600" dirty="0"/>
              <a:t>Останалата инвестиция (646 €) е частният капитал, който трябва да бъде предоставен от клиента. Доходността на капитала е изтеклото време, когато натрупаните парични потоци са равни на инвестицията. Останалата част от живота е печалба (479 €).</a:t>
            </a:r>
          </a:p>
          <a:p>
            <a:pPr marL="285750" indent="-285750">
              <a:buFont typeface="Calibri" panose="020F0502020204030204" pitchFamily="34" charset="0"/>
              <a:buChar char="–"/>
            </a:pPr>
            <a:r>
              <a:rPr lang="ru-RU" sz="1600" b="1" dirty="0"/>
              <a:t>Доходност. </a:t>
            </a:r>
            <a:r>
              <a:rPr lang="ru-RU" sz="1600" dirty="0"/>
              <a:t>В края на жизнения цикъл, банкова сметка със същия краен баланс би спечелила доходност от 2,81% </a:t>
            </a:r>
            <a:endParaRPr lang="en-US" sz="1600" dirty="0"/>
          </a:p>
        </p:txBody>
      </p:sp>
      <p:pic>
        <p:nvPicPr>
          <p:cNvPr id="7" name="Picture 6">
            <a:extLst>
              <a:ext uri="{FF2B5EF4-FFF2-40B4-BE49-F238E27FC236}">
                <a16:creationId xmlns:a16="http://schemas.microsoft.com/office/drawing/2014/main" xmlns="" id="{1D9E79C8-A137-4D38-B3AF-F41FAB600DAB}"/>
              </a:ext>
            </a:extLst>
          </p:cNvPr>
          <p:cNvPicPr>
            <a:picLocks noChangeAspect="1"/>
          </p:cNvPicPr>
          <p:nvPr/>
        </p:nvPicPr>
        <p:blipFill rotWithShape="1">
          <a:blip r:embed="rId2"/>
          <a:srcRect r="70324"/>
          <a:stretch/>
        </p:blipFill>
        <p:spPr>
          <a:xfrm>
            <a:off x="4284000" y="3614511"/>
            <a:ext cx="672750" cy="869476"/>
          </a:xfrm>
          <a:prstGeom prst="rect">
            <a:avLst/>
          </a:prstGeom>
        </p:spPr>
      </p:pic>
    </p:spTree>
    <p:extLst>
      <p:ext uri="{BB962C8B-B14F-4D97-AF65-F5344CB8AC3E}">
        <p14:creationId xmlns:p14="http://schemas.microsoft.com/office/powerpoint/2010/main" val="31955674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A8439D-02B1-44F8-91E3-4C42E2A4F5B2}"/>
              </a:ext>
            </a:extLst>
          </p:cNvPr>
          <p:cNvSpPr>
            <a:spLocks noGrp="1"/>
          </p:cNvSpPr>
          <p:nvPr>
            <p:ph type="title"/>
          </p:nvPr>
        </p:nvSpPr>
        <p:spPr/>
        <p:txBody>
          <a:bodyPr/>
          <a:lstStyle/>
          <a:p>
            <a:r>
              <a:rPr lang="en-US" b="1" dirty="0"/>
              <a:t>3. </a:t>
            </a:r>
            <a:r>
              <a:rPr lang="bg-BG" b="1" dirty="0"/>
              <a:t>Оценка на </a:t>
            </a:r>
            <a:r>
              <a:rPr lang="bg-BG" b="1" dirty="0" smtClean="0"/>
              <a:t>разходите</a:t>
            </a:r>
            <a:endParaRPr lang="en-US" dirty="0"/>
          </a:p>
        </p:txBody>
      </p:sp>
      <p:sp>
        <p:nvSpPr>
          <p:cNvPr id="4" name="Rectangle 3">
            <a:extLst>
              <a:ext uri="{FF2B5EF4-FFF2-40B4-BE49-F238E27FC236}">
                <a16:creationId xmlns:a16="http://schemas.microsoft.com/office/drawing/2014/main" xmlns="" id="{41A9DADF-0630-44E5-8789-29F88422E7A5}"/>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Пример с помощта на софтуер за </a:t>
            </a:r>
            <a:r>
              <a:rPr lang="ru-RU" b="1" dirty="0" smtClean="0">
                <a:solidFill>
                  <a:prstClr val="black"/>
                </a:solidFill>
                <a:cs typeface="Arial" pitchFamily="34" charset="0"/>
              </a:rPr>
              <a:t>симулаци</a:t>
            </a:r>
            <a:endParaRPr lang="ru-RU" b="1" dirty="0">
              <a:solidFill>
                <a:prstClr val="black"/>
              </a:solidFill>
              <a:cs typeface="Arial" pitchFamily="34" charset="0"/>
            </a:endParaRPr>
          </a:p>
        </p:txBody>
      </p:sp>
      <p:pic>
        <p:nvPicPr>
          <p:cNvPr id="6" name="Picture 5">
            <a:extLst>
              <a:ext uri="{FF2B5EF4-FFF2-40B4-BE49-F238E27FC236}">
                <a16:creationId xmlns:a16="http://schemas.microsoft.com/office/drawing/2014/main" xmlns="" id="{D534230B-E655-4E37-86C4-74B79804CC35}"/>
              </a:ext>
            </a:extLst>
          </p:cNvPr>
          <p:cNvPicPr>
            <a:picLocks noChangeAspect="1"/>
          </p:cNvPicPr>
          <p:nvPr/>
        </p:nvPicPr>
        <p:blipFill>
          <a:blip r:embed="rId2"/>
          <a:stretch>
            <a:fillRect/>
          </a:stretch>
        </p:blipFill>
        <p:spPr>
          <a:xfrm>
            <a:off x="770977" y="1952569"/>
            <a:ext cx="5889023" cy="4356156"/>
          </a:xfrm>
          <a:prstGeom prst="rect">
            <a:avLst/>
          </a:prstGeom>
        </p:spPr>
      </p:pic>
      <p:sp>
        <p:nvSpPr>
          <p:cNvPr id="7" name="TextBox 6">
            <a:extLst>
              <a:ext uri="{FF2B5EF4-FFF2-40B4-BE49-F238E27FC236}">
                <a16:creationId xmlns:a16="http://schemas.microsoft.com/office/drawing/2014/main" xmlns="" id="{14AA2C74-D665-44EB-BF6B-3D047E353EB9}"/>
              </a:ext>
            </a:extLst>
          </p:cNvPr>
          <p:cNvSpPr txBox="1"/>
          <p:nvPr/>
        </p:nvSpPr>
        <p:spPr>
          <a:xfrm>
            <a:off x="6731999" y="1773000"/>
            <a:ext cx="1943689" cy="3539430"/>
          </a:xfrm>
          <a:prstGeom prst="rect">
            <a:avLst/>
          </a:prstGeom>
          <a:noFill/>
        </p:spPr>
        <p:txBody>
          <a:bodyPr wrap="square" rtlCol="0">
            <a:spAutoFit/>
          </a:bodyPr>
          <a:lstStyle/>
          <a:p>
            <a:pPr marL="285750" indent="-285750">
              <a:buFont typeface="Wingdings" panose="05000000000000000000" pitchFamily="2" charset="2"/>
              <a:buChar char="§"/>
            </a:pPr>
            <a:r>
              <a:rPr lang="bg-BG" sz="1600" b="1" dirty="0" smtClean="0"/>
              <a:t>АНАЛИЗ НА РЕЗУЛТАТИТЕ</a:t>
            </a:r>
            <a:endParaRPr lang="en-US" sz="1600" b="1" dirty="0"/>
          </a:p>
          <a:p>
            <a:endParaRPr lang="en-US" sz="1600" b="1" dirty="0"/>
          </a:p>
          <a:p>
            <a:pPr marL="285750" indent="-285750">
              <a:buFont typeface="Calibri" panose="020F0502020204030204" pitchFamily="34" charset="0"/>
              <a:buChar char="–"/>
            </a:pPr>
            <a:r>
              <a:rPr lang="ru-RU" sz="1600" dirty="0"/>
              <a:t>Подробен анализ </a:t>
            </a:r>
            <a:r>
              <a:rPr lang="ru-RU" sz="1600" dirty="0" smtClean="0"/>
              <a:t>за </a:t>
            </a:r>
            <a:r>
              <a:rPr lang="ru-RU" sz="1600" dirty="0"/>
              <a:t>година на спестявания, оперативни разходи, кредити, парични потоци, баланс и банкова </a:t>
            </a:r>
            <a:r>
              <a:rPr lang="ru-RU" sz="1600" dirty="0" smtClean="0"/>
              <a:t>сметка.</a:t>
            </a:r>
            <a:endParaRPr lang="en-US" sz="1600" dirty="0"/>
          </a:p>
          <a:p>
            <a:pPr marL="285750" indent="-285750">
              <a:buFont typeface="Calibri" panose="020F0502020204030204" pitchFamily="34" charset="0"/>
              <a:buChar char="–"/>
            </a:pPr>
            <a:endParaRPr lang="en-US" sz="1600" dirty="0"/>
          </a:p>
          <a:p>
            <a:pPr marL="285750" indent="-285750">
              <a:buFont typeface="Calibri" panose="020F0502020204030204" pitchFamily="34" charset="0"/>
              <a:buChar char="–"/>
            </a:pPr>
            <a:endParaRPr lang="en-US" sz="1600" dirty="0"/>
          </a:p>
        </p:txBody>
      </p:sp>
      <p:pic>
        <p:nvPicPr>
          <p:cNvPr id="8" name="Picture 7">
            <a:extLst>
              <a:ext uri="{FF2B5EF4-FFF2-40B4-BE49-F238E27FC236}">
                <a16:creationId xmlns:a16="http://schemas.microsoft.com/office/drawing/2014/main" xmlns="" id="{80B7C5BB-A3A4-46FA-A1E7-0BD2E3EAF4B1}"/>
              </a:ext>
            </a:extLst>
          </p:cNvPr>
          <p:cNvPicPr>
            <a:picLocks noChangeAspect="1"/>
          </p:cNvPicPr>
          <p:nvPr/>
        </p:nvPicPr>
        <p:blipFill rotWithShape="1">
          <a:blip r:embed="rId3"/>
          <a:srcRect r="70324"/>
          <a:stretch/>
        </p:blipFill>
        <p:spPr>
          <a:xfrm>
            <a:off x="6660000" y="5416510"/>
            <a:ext cx="672750" cy="869476"/>
          </a:xfrm>
          <a:prstGeom prst="rect">
            <a:avLst/>
          </a:prstGeom>
        </p:spPr>
      </p:pic>
    </p:spTree>
    <p:extLst>
      <p:ext uri="{BB962C8B-B14F-4D97-AF65-F5344CB8AC3E}">
        <p14:creationId xmlns:p14="http://schemas.microsoft.com/office/powerpoint/2010/main" val="4186516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976677-0CF1-48A0-971F-FB1A55F36CE0}"/>
              </a:ext>
            </a:extLst>
          </p:cNvPr>
          <p:cNvSpPr>
            <a:spLocks noGrp="1"/>
          </p:cNvSpPr>
          <p:nvPr>
            <p:ph type="title"/>
          </p:nvPr>
        </p:nvSpPr>
        <p:spPr/>
        <p:txBody>
          <a:bodyPr/>
          <a:lstStyle/>
          <a:p>
            <a:r>
              <a:rPr lang="en-US" b="1" dirty="0"/>
              <a:t>1. DSHW. </a:t>
            </a:r>
            <a:r>
              <a:rPr lang="bg-BG" b="1" dirty="0"/>
              <a:t>Обща техническа </a:t>
            </a:r>
            <a:r>
              <a:rPr lang="bg-BG" b="1" dirty="0" smtClean="0"/>
              <a:t>спецификация</a:t>
            </a:r>
            <a:endParaRPr lang="en-US" dirty="0"/>
          </a:p>
        </p:txBody>
      </p:sp>
      <p:sp>
        <p:nvSpPr>
          <p:cNvPr id="7" name="Rectangle 6">
            <a:extLst>
              <a:ext uri="{FF2B5EF4-FFF2-40B4-BE49-F238E27FC236}">
                <a16:creationId xmlns:a16="http://schemas.microsoft.com/office/drawing/2014/main" xmlns="" id="{54B4764A-8300-4FDA-BF0A-1322A45B4983}"/>
              </a:ext>
            </a:extLst>
          </p:cNvPr>
          <p:cNvSpPr/>
          <p:nvPr/>
        </p:nvSpPr>
        <p:spPr>
          <a:xfrm>
            <a:off x="726284" y="1989000"/>
            <a:ext cx="7960515" cy="4524315"/>
          </a:xfrm>
          <a:prstGeom prst="rect">
            <a:avLst/>
          </a:prstGeom>
        </p:spPr>
        <p:txBody>
          <a:bodyPr wrap="square">
            <a:spAutoFit/>
          </a:bodyPr>
          <a:lstStyle/>
          <a:p>
            <a:pPr marL="285750" indent="-285750">
              <a:buFont typeface="Wingdings" panose="05000000000000000000" pitchFamily="2" charset="2"/>
              <a:buChar char="§"/>
            </a:pPr>
            <a:r>
              <a:rPr lang="ru-RU" sz="1600" b="1" dirty="0">
                <a:solidFill>
                  <a:prstClr val="black"/>
                </a:solidFill>
              </a:rPr>
              <a:t>Слънчевият дял в жилищни </a:t>
            </a:r>
            <a:r>
              <a:rPr lang="ru-RU" sz="1600" b="1" dirty="0" smtClean="0">
                <a:solidFill>
                  <a:prstClr val="black"/>
                </a:solidFill>
              </a:rPr>
              <a:t>приложения</a:t>
            </a:r>
            <a:r>
              <a:rPr lang="en-US" sz="1600" b="1" dirty="0" smtClean="0">
                <a:solidFill>
                  <a:prstClr val="black"/>
                </a:solidFill>
              </a:rPr>
              <a:t>.</a:t>
            </a:r>
            <a:endParaRPr lang="en-US" sz="1600" b="1" dirty="0">
              <a:solidFill>
                <a:prstClr val="black"/>
              </a:solidFill>
            </a:endParaRPr>
          </a:p>
          <a:p>
            <a:pPr marL="269875"/>
            <a:r>
              <a:rPr lang="ru-RU" sz="1600" dirty="0" smtClean="0">
                <a:solidFill>
                  <a:srgbClr val="000000"/>
                </a:solidFill>
              </a:rPr>
              <a:t>Постоянното </a:t>
            </a:r>
            <a:r>
              <a:rPr lang="ru-RU" sz="1600" dirty="0">
                <a:solidFill>
                  <a:srgbClr val="000000"/>
                </a:solidFill>
              </a:rPr>
              <a:t>търсене на топла вода</a:t>
            </a:r>
          </a:p>
          <a:p>
            <a:pPr marL="269875"/>
            <a:r>
              <a:rPr lang="ru-RU" sz="1600" dirty="0">
                <a:solidFill>
                  <a:srgbClr val="000000"/>
                </a:solidFill>
              </a:rPr>
              <a:t>целогодишно е </a:t>
            </a:r>
            <a:r>
              <a:rPr lang="ru-RU" sz="1600" dirty="0" smtClean="0">
                <a:solidFill>
                  <a:srgbClr val="000000"/>
                </a:solidFill>
              </a:rPr>
              <a:t>добре </a:t>
            </a:r>
            <a:r>
              <a:rPr lang="ru-RU" sz="1600" dirty="0">
                <a:solidFill>
                  <a:srgbClr val="000000"/>
                </a:solidFill>
              </a:rPr>
              <a:t>за слънчевата енергия.</a:t>
            </a:r>
          </a:p>
          <a:p>
            <a:pPr marL="269875"/>
            <a:r>
              <a:rPr lang="ru-RU" sz="1600" dirty="0">
                <a:solidFill>
                  <a:srgbClr val="000000"/>
                </a:solidFill>
              </a:rPr>
              <a:t>Почти 100% от потреблението на енергия за БГВ</a:t>
            </a:r>
          </a:p>
          <a:p>
            <a:pPr marL="269875"/>
            <a:r>
              <a:rPr lang="ru-RU" sz="1600" dirty="0">
                <a:solidFill>
                  <a:srgbClr val="000000"/>
                </a:solidFill>
              </a:rPr>
              <a:t>отопление през </a:t>
            </a:r>
            <a:r>
              <a:rPr lang="ru-RU" sz="1600" dirty="0" smtClean="0">
                <a:solidFill>
                  <a:srgbClr val="000000"/>
                </a:solidFill>
              </a:rPr>
              <a:t>лятото идва от слънчева </a:t>
            </a:r>
            <a:r>
              <a:rPr lang="ru-RU" sz="1600" dirty="0">
                <a:solidFill>
                  <a:srgbClr val="000000"/>
                </a:solidFill>
              </a:rPr>
              <a:t>система. </a:t>
            </a:r>
            <a:endParaRPr lang="ru-RU" sz="1600" dirty="0" smtClean="0">
              <a:solidFill>
                <a:srgbClr val="000000"/>
              </a:solidFill>
            </a:endParaRPr>
          </a:p>
          <a:p>
            <a:pPr marL="269875"/>
            <a:r>
              <a:rPr lang="ru-RU" sz="1600" dirty="0" smtClean="0">
                <a:solidFill>
                  <a:srgbClr val="000000"/>
                </a:solidFill>
              </a:rPr>
              <a:t>Въпреки </a:t>
            </a:r>
            <a:r>
              <a:rPr lang="ru-RU" sz="1600" dirty="0">
                <a:solidFill>
                  <a:srgbClr val="000000"/>
                </a:solidFill>
              </a:rPr>
              <a:t>това, повечето </a:t>
            </a:r>
            <a:r>
              <a:rPr lang="ru-RU" sz="1600" dirty="0" smtClean="0">
                <a:solidFill>
                  <a:srgbClr val="000000"/>
                </a:solidFill>
              </a:rPr>
              <a:t>DSWH системи </a:t>
            </a:r>
            <a:r>
              <a:rPr lang="ru-RU" sz="1600" dirty="0">
                <a:solidFill>
                  <a:srgbClr val="000000"/>
                </a:solidFill>
              </a:rPr>
              <a:t>се </a:t>
            </a:r>
            <a:r>
              <a:rPr lang="ru-RU" sz="1600" dirty="0" smtClean="0">
                <a:solidFill>
                  <a:srgbClr val="000000"/>
                </a:solidFill>
              </a:rPr>
              <a:t>нуждаят</a:t>
            </a:r>
          </a:p>
          <a:p>
            <a:pPr marL="269875"/>
            <a:r>
              <a:rPr lang="ru-RU" sz="1600" dirty="0" smtClean="0">
                <a:solidFill>
                  <a:srgbClr val="000000"/>
                </a:solidFill>
              </a:rPr>
              <a:t> </a:t>
            </a:r>
            <a:r>
              <a:rPr lang="ru-RU" sz="1600" dirty="0">
                <a:solidFill>
                  <a:srgbClr val="000000"/>
                </a:solidFill>
              </a:rPr>
              <a:t>от конвенционални резервни </a:t>
            </a:r>
            <a:r>
              <a:rPr lang="ru-RU" sz="1600" dirty="0" smtClean="0">
                <a:solidFill>
                  <a:srgbClr val="000000"/>
                </a:solidFill>
              </a:rPr>
              <a:t>системи,</a:t>
            </a:r>
            <a:endParaRPr lang="ru-RU" sz="1600" dirty="0">
              <a:solidFill>
                <a:srgbClr val="000000"/>
              </a:solidFill>
            </a:endParaRPr>
          </a:p>
          <a:p>
            <a:pPr marL="269875"/>
            <a:r>
              <a:rPr lang="ru-RU" sz="1600" dirty="0">
                <a:solidFill>
                  <a:srgbClr val="000000"/>
                </a:solidFill>
              </a:rPr>
              <a:t>защото те могат да покрият търсенето на БГВ: (1)</a:t>
            </a:r>
          </a:p>
          <a:p>
            <a:pPr marL="269875"/>
            <a:r>
              <a:rPr lang="ru-RU" sz="1600" dirty="0">
                <a:solidFill>
                  <a:srgbClr val="000000"/>
                </a:solidFill>
              </a:rPr>
              <a:t>независимо от слънчевото отопление и (2) </a:t>
            </a:r>
            <a:r>
              <a:rPr lang="ru-RU" sz="1600" dirty="0" smtClean="0">
                <a:solidFill>
                  <a:srgbClr val="000000"/>
                </a:solidFill>
              </a:rPr>
              <a:t> </a:t>
            </a:r>
          </a:p>
          <a:p>
            <a:pPr marL="269875"/>
            <a:r>
              <a:rPr lang="ru-RU" sz="1600" dirty="0" smtClean="0">
                <a:solidFill>
                  <a:srgbClr val="000000"/>
                </a:solidFill>
              </a:rPr>
              <a:t>включително при облачно </a:t>
            </a:r>
            <a:r>
              <a:rPr lang="ru-RU" sz="1600" dirty="0">
                <a:solidFill>
                  <a:srgbClr val="000000"/>
                </a:solidFill>
              </a:rPr>
              <a:t>и зимно </a:t>
            </a:r>
            <a:r>
              <a:rPr lang="ru-RU" sz="1600" dirty="0" smtClean="0">
                <a:solidFill>
                  <a:srgbClr val="000000"/>
                </a:solidFill>
              </a:rPr>
              <a:t>време. </a:t>
            </a:r>
          </a:p>
          <a:p>
            <a:pPr marL="269875"/>
            <a:r>
              <a:rPr lang="ru-RU" sz="1600" dirty="0" smtClean="0">
                <a:solidFill>
                  <a:srgbClr val="000000"/>
                </a:solidFill>
              </a:rPr>
              <a:t>В обобщение:търсенето на топла вода </a:t>
            </a:r>
            <a:r>
              <a:rPr lang="ru-RU" sz="1600" dirty="0">
                <a:solidFill>
                  <a:srgbClr val="000000"/>
                </a:solidFill>
              </a:rPr>
              <a:t>трябва </a:t>
            </a:r>
            <a:r>
              <a:rPr lang="ru-RU" sz="1600" dirty="0" smtClean="0">
                <a:solidFill>
                  <a:srgbClr val="000000"/>
                </a:solidFill>
              </a:rPr>
              <a:t>да</a:t>
            </a:r>
          </a:p>
          <a:p>
            <a:pPr marL="269875"/>
            <a:r>
              <a:rPr lang="ru-RU" sz="1600" dirty="0" smtClean="0">
                <a:solidFill>
                  <a:srgbClr val="000000"/>
                </a:solidFill>
              </a:rPr>
              <a:t> </a:t>
            </a:r>
            <a:r>
              <a:rPr lang="ru-RU" sz="1600" dirty="0">
                <a:solidFill>
                  <a:srgbClr val="000000"/>
                </a:solidFill>
              </a:rPr>
              <a:t>бъде </a:t>
            </a:r>
            <a:r>
              <a:rPr lang="ru-RU" sz="1600" dirty="0" smtClean="0">
                <a:solidFill>
                  <a:srgbClr val="000000"/>
                </a:solidFill>
              </a:rPr>
              <a:t>винаги гарантирано.</a:t>
            </a:r>
            <a:endParaRPr lang="en-US" sz="1600" dirty="0">
              <a:solidFill>
                <a:srgbClr val="000000"/>
              </a:solidFill>
            </a:endParaRPr>
          </a:p>
          <a:p>
            <a:pPr marL="285750" indent="-285750">
              <a:buFont typeface="Wingdings" panose="05000000000000000000" pitchFamily="2" charset="2"/>
              <a:buChar char="§"/>
            </a:pPr>
            <a:r>
              <a:rPr lang="ru-RU" sz="1600" dirty="0">
                <a:solidFill>
                  <a:srgbClr val="000000"/>
                </a:solidFill>
              </a:rPr>
              <a:t>В зависимост от географската ширина, климата </a:t>
            </a:r>
            <a:endParaRPr lang="ru-RU" sz="1600" dirty="0" smtClean="0">
              <a:solidFill>
                <a:srgbClr val="000000"/>
              </a:solidFill>
            </a:endParaRPr>
          </a:p>
          <a:p>
            <a:r>
              <a:rPr lang="ru-RU" sz="1600" dirty="0">
                <a:solidFill>
                  <a:srgbClr val="000000"/>
                </a:solidFill>
              </a:rPr>
              <a:t> </a:t>
            </a:r>
            <a:r>
              <a:rPr lang="ru-RU" sz="1600" dirty="0" smtClean="0">
                <a:solidFill>
                  <a:srgbClr val="000000"/>
                </a:solidFill>
              </a:rPr>
              <a:t>     и спецификата много </a:t>
            </a:r>
            <a:r>
              <a:rPr lang="ru-RU" sz="1600" dirty="0">
                <a:solidFill>
                  <a:srgbClr val="000000"/>
                </a:solidFill>
              </a:rPr>
              <a:t>малки SWH </a:t>
            </a:r>
            <a:r>
              <a:rPr lang="ru-RU" sz="1600" dirty="0" smtClean="0">
                <a:solidFill>
                  <a:srgbClr val="000000"/>
                </a:solidFill>
              </a:rPr>
              <a:t>проекти са </a:t>
            </a:r>
          </a:p>
          <a:p>
            <a:r>
              <a:rPr lang="ru-RU" sz="1600" dirty="0">
                <a:solidFill>
                  <a:srgbClr val="000000"/>
                </a:solidFill>
              </a:rPr>
              <a:t> </a:t>
            </a:r>
            <a:r>
              <a:rPr lang="ru-RU" sz="1600" dirty="0" smtClean="0">
                <a:solidFill>
                  <a:srgbClr val="000000"/>
                </a:solidFill>
              </a:rPr>
              <a:t>     ориентирани </a:t>
            </a:r>
            <a:r>
              <a:rPr lang="ru-RU" sz="1600" dirty="0">
                <a:solidFill>
                  <a:srgbClr val="000000"/>
                </a:solidFill>
              </a:rPr>
              <a:t>да получат </a:t>
            </a:r>
            <a:r>
              <a:rPr lang="ru-RU" sz="1600" dirty="0" smtClean="0">
                <a:solidFill>
                  <a:srgbClr val="000000"/>
                </a:solidFill>
              </a:rPr>
              <a:t> слънчева </a:t>
            </a:r>
            <a:r>
              <a:rPr lang="ru-RU" sz="1600" dirty="0">
                <a:solidFill>
                  <a:srgbClr val="000000"/>
                </a:solidFill>
              </a:rPr>
              <a:t>фракция от 60 </a:t>
            </a:r>
            <a:endParaRPr lang="ru-RU" sz="1600" dirty="0" smtClean="0">
              <a:solidFill>
                <a:srgbClr val="000000"/>
              </a:solidFill>
            </a:endParaRPr>
          </a:p>
          <a:p>
            <a:r>
              <a:rPr lang="ru-RU" sz="1600" dirty="0">
                <a:solidFill>
                  <a:srgbClr val="000000"/>
                </a:solidFill>
              </a:rPr>
              <a:t> </a:t>
            </a:r>
            <a:r>
              <a:rPr lang="ru-RU" sz="1600" dirty="0" smtClean="0">
                <a:solidFill>
                  <a:srgbClr val="000000"/>
                </a:solidFill>
              </a:rPr>
              <a:t>     до </a:t>
            </a:r>
            <a:r>
              <a:rPr lang="ru-RU" sz="1600" dirty="0">
                <a:solidFill>
                  <a:srgbClr val="000000"/>
                </a:solidFill>
              </a:rPr>
              <a:t>85% </a:t>
            </a:r>
            <a:r>
              <a:rPr lang="ru-RU" sz="1600" dirty="0" smtClean="0">
                <a:solidFill>
                  <a:srgbClr val="000000"/>
                </a:solidFill>
              </a:rPr>
              <a:t>от годишно общо енергийно </a:t>
            </a:r>
            <a:r>
              <a:rPr lang="ru-RU" sz="1600" dirty="0">
                <a:solidFill>
                  <a:srgbClr val="000000"/>
                </a:solidFill>
              </a:rPr>
              <a:t>потребление </a:t>
            </a:r>
            <a:endParaRPr lang="ru-RU" sz="1600" dirty="0" smtClean="0">
              <a:solidFill>
                <a:srgbClr val="000000"/>
              </a:solidFill>
            </a:endParaRPr>
          </a:p>
          <a:p>
            <a:r>
              <a:rPr lang="ru-RU" sz="1600" dirty="0">
                <a:solidFill>
                  <a:srgbClr val="000000"/>
                </a:solidFill>
              </a:rPr>
              <a:t> </a:t>
            </a:r>
            <a:r>
              <a:rPr lang="ru-RU" sz="1600" dirty="0" smtClean="0">
                <a:solidFill>
                  <a:srgbClr val="000000"/>
                </a:solidFill>
              </a:rPr>
              <a:t>     в </a:t>
            </a:r>
            <a:r>
              <a:rPr lang="ru-RU" sz="1600" dirty="0">
                <a:solidFill>
                  <a:srgbClr val="000000"/>
                </a:solidFill>
              </a:rPr>
              <a:t>жилищни </a:t>
            </a:r>
            <a:r>
              <a:rPr lang="ru-RU" sz="1600" dirty="0" smtClean="0">
                <a:solidFill>
                  <a:srgbClr val="000000"/>
                </a:solidFill>
              </a:rPr>
              <a:t>сгради и </a:t>
            </a:r>
            <a:r>
              <a:rPr lang="ru-RU" sz="1600" dirty="0">
                <a:solidFill>
                  <a:srgbClr val="000000"/>
                </a:solidFill>
              </a:rPr>
              <a:t>други аналогични </a:t>
            </a:r>
            <a:r>
              <a:rPr lang="ru-RU" sz="1600" dirty="0" smtClean="0">
                <a:solidFill>
                  <a:srgbClr val="000000"/>
                </a:solidFill>
              </a:rPr>
              <a:t>постройки.</a:t>
            </a:r>
            <a:r>
              <a:rPr lang="en-US" sz="1600" dirty="0" smtClean="0">
                <a:solidFill>
                  <a:srgbClr val="000000"/>
                </a:solidFill>
              </a:rPr>
              <a:t> </a:t>
            </a:r>
            <a:endParaRPr lang="en-US" sz="1600" dirty="0">
              <a:solidFill>
                <a:srgbClr val="000000"/>
              </a:solidFill>
            </a:endParaRPr>
          </a:p>
          <a:p>
            <a:pPr marL="269875" lvl="1"/>
            <a:endParaRPr lang="en-US" sz="1600" dirty="0">
              <a:solidFill>
                <a:srgbClr val="000000"/>
              </a:solidFill>
            </a:endParaRPr>
          </a:p>
        </p:txBody>
      </p:sp>
      <p:pic>
        <p:nvPicPr>
          <p:cNvPr id="9" name="Picture 8" descr="A screenshot of a cell phone&#10;&#10;Description generated with very high confidence">
            <a:extLst>
              <a:ext uri="{FF2B5EF4-FFF2-40B4-BE49-F238E27FC236}">
                <a16:creationId xmlns:a16="http://schemas.microsoft.com/office/drawing/2014/main" xmlns="" id="{E817A96C-9370-46ED-ADBE-2BA6F638D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00" y="2099583"/>
            <a:ext cx="3312000" cy="4209141"/>
          </a:xfrm>
          <a:prstGeom prst="rect">
            <a:avLst/>
          </a:prstGeom>
          <a:ln>
            <a:solidFill>
              <a:schemeClr val="tx1"/>
            </a:solidFill>
          </a:ln>
        </p:spPr>
      </p:pic>
      <p:sp>
        <p:nvSpPr>
          <p:cNvPr id="6" name="Rectangle 5">
            <a:extLst>
              <a:ext uri="{FF2B5EF4-FFF2-40B4-BE49-F238E27FC236}">
                <a16:creationId xmlns:a16="http://schemas.microsoft.com/office/drawing/2014/main" xmlns="" id="{6D1984E4-2D70-44A2-8A6F-231A771AAF40}"/>
              </a:ext>
            </a:extLst>
          </p:cNvPr>
          <p:cNvSpPr/>
          <p:nvPr/>
        </p:nvSpPr>
        <p:spPr>
          <a:xfrm>
            <a:off x="432916" y="1557000"/>
            <a:ext cx="7955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Общи спецификации за малките системи за слънчево водно </a:t>
            </a:r>
            <a:r>
              <a:rPr lang="ru-RU" b="1" dirty="0" smtClean="0">
                <a:solidFill>
                  <a:prstClr val="black"/>
                </a:solidFill>
                <a:cs typeface="Arial" pitchFamily="34" charset="0"/>
              </a:rPr>
              <a:t>отопление</a:t>
            </a:r>
            <a:endParaRPr lang="en-US" b="1" dirty="0"/>
          </a:p>
        </p:txBody>
      </p:sp>
    </p:spTree>
    <p:extLst>
      <p:ext uri="{BB962C8B-B14F-4D97-AF65-F5344CB8AC3E}">
        <p14:creationId xmlns:p14="http://schemas.microsoft.com/office/powerpoint/2010/main" val="3486667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4A77AE-8C02-4DB7-8DFE-FFE29CF8C0CD}"/>
              </a:ext>
            </a:extLst>
          </p:cNvPr>
          <p:cNvSpPr>
            <a:spLocks noGrp="1"/>
          </p:cNvSpPr>
          <p:nvPr>
            <p:ph type="title"/>
          </p:nvPr>
        </p:nvSpPr>
        <p:spPr/>
        <p:txBody>
          <a:bodyPr/>
          <a:lstStyle/>
          <a:p>
            <a:r>
              <a:rPr lang="en-US" b="1" dirty="0"/>
              <a:t>3. </a:t>
            </a:r>
            <a:r>
              <a:rPr lang="bg-BG" b="1" dirty="0"/>
              <a:t>Оценка на </a:t>
            </a:r>
            <a:r>
              <a:rPr lang="bg-BG" b="1" dirty="0" smtClean="0"/>
              <a:t>разходите</a:t>
            </a:r>
            <a:endParaRPr lang="en-US" dirty="0"/>
          </a:p>
        </p:txBody>
      </p:sp>
      <p:sp>
        <p:nvSpPr>
          <p:cNvPr id="4" name="Rectangle 3">
            <a:extLst>
              <a:ext uri="{FF2B5EF4-FFF2-40B4-BE49-F238E27FC236}">
                <a16:creationId xmlns:a16="http://schemas.microsoft.com/office/drawing/2014/main" xmlns="" id="{0BE94961-9EA0-4E3C-BC37-930D9F0BA8B1}"/>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ru-RU" b="1" dirty="0" smtClean="0">
                <a:solidFill>
                  <a:prstClr val="black"/>
                </a:solidFill>
                <a:cs typeface="Arial" pitchFamily="34" charset="0"/>
              </a:rPr>
              <a:t>Пример </a:t>
            </a:r>
            <a:r>
              <a:rPr lang="ru-RU" b="1" dirty="0">
                <a:solidFill>
                  <a:prstClr val="black"/>
                </a:solidFill>
                <a:cs typeface="Arial" pitchFamily="34" charset="0"/>
              </a:rPr>
              <a:t>с помощта на софтуер за </a:t>
            </a:r>
            <a:r>
              <a:rPr lang="ru-RU" b="1" dirty="0" smtClean="0">
                <a:solidFill>
                  <a:prstClr val="black"/>
                </a:solidFill>
                <a:cs typeface="Arial" pitchFamily="34" charset="0"/>
              </a:rPr>
              <a:t>симулация</a:t>
            </a:r>
            <a:endParaRPr lang="ru-RU" b="1" dirty="0">
              <a:solidFill>
                <a:prstClr val="black"/>
              </a:solidFill>
              <a:cs typeface="Arial" pitchFamily="34" charset="0"/>
            </a:endParaRPr>
          </a:p>
        </p:txBody>
      </p:sp>
      <p:pic>
        <p:nvPicPr>
          <p:cNvPr id="5" name="Picture 4">
            <a:extLst>
              <a:ext uri="{FF2B5EF4-FFF2-40B4-BE49-F238E27FC236}">
                <a16:creationId xmlns:a16="http://schemas.microsoft.com/office/drawing/2014/main" xmlns="" id="{2C809424-272D-4354-A7EC-7A5DB4DCB005}"/>
              </a:ext>
            </a:extLst>
          </p:cNvPr>
          <p:cNvPicPr>
            <a:picLocks noChangeAspect="1"/>
          </p:cNvPicPr>
          <p:nvPr/>
        </p:nvPicPr>
        <p:blipFill>
          <a:blip r:embed="rId2"/>
          <a:stretch>
            <a:fillRect/>
          </a:stretch>
        </p:blipFill>
        <p:spPr>
          <a:xfrm>
            <a:off x="828000" y="1931657"/>
            <a:ext cx="5719464" cy="4377068"/>
          </a:xfrm>
          <a:prstGeom prst="rect">
            <a:avLst/>
          </a:prstGeom>
        </p:spPr>
      </p:pic>
      <p:sp>
        <p:nvSpPr>
          <p:cNvPr id="6" name="TextBox 5">
            <a:extLst>
              <a:ext uri="{FF2B5EF4-FFF2-40B4-BE49-F238E27FC236}">
                <a16:creationId xmlns:a16="http://schemas.microsoft.com/office/drawing/2014/main" xmlns="" id="{2E4ECE2D-BA13-4EBE-B370-AB11484F25C8}"/>
              </a:ext>
            </a:extLst>
          </p:cNvPr>
          <p:cNvSpPr txBox="1"/>
          <p:nvPr/>
        </p:nvSpPr>
        <p:spPr>
          <a:xfrm>
            <a:off x="6547465" y="1773000"/>
            <a:ext cx="2128224" cy="3046988"/>
          </a:xfrm>
          <a:prstGeom prst="rect">
            <a:avLst/>
          </a:prstGeom>
          <a:noFill/>
        </p:spPr>
        <p:txBody>
          <a:bodyPr wrap="square" rtlCol="0">
            <a:spAutoFit/>
          </a:bodyPr>
          <a:lstStyle/>
          <a:p>
            <a:pPr marL="285750" indent="-285750">
              <a:buFont typeface="Wingdings" panose="05000000000000000000" pitchFamily="2" charset="2"/>
              <a:buChar char="§"/>
            </a:pPr>
            <a:r>
              <a:rPr lang="bg-BG" sz="1600" b="1" dirty="0"/>
              <a:t>АНАЛИЗ НА </a:t>
            </a:r>
            <a:r>
              <a:rPr lang="bg-BG" sz="1600" b="1" dirty="0" smtClean="0"/>
              <a:t>РЕЗУЛТАТИТЕ</a:t>
            </a:r>
            <a:endParaRPr lang="en-US" sz="1600" b="1" dirty="0"/>
          </a:p>
          <a:p>
            <a:endParaRPr lang="en-US" sz="1600" b="1" dirty="0"/>
          </a:p>
          <a:p>
            <a:pPr marL="285750" indent="-285750">
              <a:buFont typeface="Calibri" panose="020F0502020204030204" pitchFamily="34" charset="0"/>
              <a:buChar char="–"/>
            </a:pPr>
            <a:r>
              <a:rPr lang="ru-RU" sz="1600" dirty="0" smtClean="0"/>
              <a:t>Липсата </a:t>
            </a:r>
            <a:r>
              <a:rPr lang="ru-RU" sz="1600" dirty="0"/>
              <a:t>на изплащане на банков заем.</a:t>
            </a:r>
          </a:p>
          <a:p>
            <a:pPr marL="285750" indent="-285750">
              <a:buFont typeface="Calibri" panose="020F0502020204030204" pitchFamily="34" charset="0"/>
              <a:buChar char="–"/>
            </a:pPr>
            <a:r>
              <a:rPr lang="ru-RU" sz="1600" dirty="0"/>
              <a:t>Системата ще осигури положителни парични потоци през целия си </a:t>
            </a:r>
            <a:r>
              <a:rPr lang="ru-RU" sz="1600" dirty="0" smtClean="0"/>
              <a:t>живот.</a:t>
            </a:r>
            <a:endParaRPr lang="en-US" sz="1600" dirty="0"/>
          </a:p>
        </p:txBody>
      </p:sp>
    </p:spTree>
    <p:extLst>
      <p:ext uri="{BB962C8B-B14F-4D97-AF65-F5344CB8AC3E}">
        <p14:creationId xmlns:p14="http://schemas.microsoft.com/office/powerpoint/2010/main" val="4205909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084C1F-6B64-4FC1-860F-B2FC8CE830DD}"/>
              </a:ext>
            </a:extLst>
          </p:cNvPr>
          <p:cNvSpPr>
            <a:spLocks noGrp="1"/>
          </p:cNvSpPr>
          <p:nvPr>
            <p:ph type="title"/>
          </p:nvPr>
        </p:nvSpPr>
        <p:spPr/>
        <p:txBody>
          <a:bodyPr/>
          <a:lstStyle/>
          <a:p>
            <a:r>
              <a:rPr lang="bg-BG" b="1" dirty="0" smtClean="0">
                <a:solidFill>
                  <a:prstClr val="black"/>
                </a:solidFill>
                <a:cs typeface="Arial" pitchFamily="34" charset="0"/>
              </a:rPr>
              <a:t>резюме</a:t>
            </a:r>
            <a:endParaRPr lang="en-US" dirty="0"/>
          </a:p>
        </p:txBody>
      </p:sp>
      <p:sp>
        <p:nvSpPr>
          <p:cNvPr id="4" name="Rectangle 3">
            <a:extLst>
              <a:ext uri="{FF2B5EF4-FFF2-40B4-BE49-F238E27FC236}">
                <a16:creationId xmlns:a16="http://schemas.microsoft.com/office/drawing/2014/main" xmlns="" id="{2A37C0C2-6F11-4BE1-99A9-DF156C30BE5D}"/>
              </a:ext>
            </a:extLst>
          </p:cNvPr>
          <p:cNvSpPr/>
          <p:nvPr/>
        </p:nvSpPr>
        <p:spPr>
          <a:xfrm>
            <a:off x="324000" y="1413000"/>
            <a:ext cx="8640000" cy="5047536"/>
          </a:xfrm>
          <a:prstGeom prst="rect">
            <a:avLst/>
          </a:prstGeom>
        </p:spPr>
        <p:txBody>
          <a:bodyPr wrap="square">
            <a:spAutoFit/>
          </a:bodyPr>
          <a:lstStyle/>
          <a:p>
            <a:r>
              <a:rPr lang="ru-RU" dirty="0" smtClean="0">
                <a:solidFill>
                  <a:prstClr val="black"/>
                </a:solidFill>
                <a:cs typeface="Arial" pitchFamily="34" charset="0"/>
              </a:rPr>
              <a:t>Важните изводи са:</a:t>
            </a:r>
            <a:endParaRPr lang="en-US" dirty="0">
              <a:solidFill>
                <a:prstClr val="black"/>
              </a:solidFill>
              <a:cs typeface="Arial" pitchFamily="34" charset="0"/>
            </a:endParaRPr>
          </a:p>
          <a:p>
            <a:pPr marL="285750" indent="-285750">
              <a:buFont typeface="Wingdings" panose="05000000000000000000" pitchFamily="2" charset="2"/>
              <a:buChar char="§"/>
            </a:pPr>
            <a:r>
              <a:rPr lang="ru-RU" sz="1600" b="1" dirty="0" smtClean="0"/>
              <a:t>SHW </a:t>
            </a:r>
            <a:r>
              <a:rPr lang="ru-RU" sz="1600" b="1" dirty="0"/>
              <a:t>представляват най-широкото </a:t>
            </a:r>
            <a:r>
              <a:rPr lang="ru-RU" sz="1600" b="1" dirty="0" smtClean="0"/>
              <a:t>приложимите </a:t>
            </a:r>
            <a:r>
              <a:rPr lang="ru-RU" sz="1600" b="1" dirty="0"/>
              <a:t>слънчеви топлинни системи. </a:t>
            </a:r>
            <a:r>
              <a:rPr lang="ru-RU" sz="1600" b="1" dirty="0" smtClean="0"/>
              <a:t>Инсталирани </a:t>
            </a:r>
            <a:r>
              <a:rPr lang="ru-RU" sz="1600" b="1" dirty="0"/>
              <a:t>в къщи, те </a:t>
            </a:r>
            <a:r>
              <a:rPr lang="ru-RU" sz="1600" b="1" dirty="0" smtClean="0"/>
              <a:t>осигуряват </a:t>
            </a:r>
            <a:r>
              <a:rPr lang="ru-RU" sz="1600" b="1" dirty="0"/>
              <a:t>комфорт, простота, икономия на енергия и ефективност на разходите чрез посрещане </a:t>
            </a:r>
            <a:r>
              <a:rPr lang="ru-RU" sz="1600" b="1" dirty="0" smtClean="0"/>
              <a:t>нуждите </a:t>
            </a:r>
            <a:r>
              <a:rPr lang="ru-RU" sz="1600" b="1" dirty="0"/>
              <a:t>на потребителите от гореща вода през цялата </a:t>
            </a:r>
            <a:r>
              <a:rPr lang="ru-RU" sz="1600" b="1" dirty="0" smtClean="0"/>
              <a:t>година.</a:t>
            </a:r>
            <a:endParaRPr lang="en-US" sz="1600" b="1" dirty="0"/>
          </a:p>
          <a:p>
            <a:pPr marL="285750" indent="-285750">
              <a:buFont typeface="Wingdings" panose="05000000000000000000" pitchFamily="2" charset="2"/>
              <a:buChar char="§"/>
            </a:pPr>
            <a:r>
              <a:rPr lang="ru-RU" sz="1600" b="1" dirty="0" smtClean="0"/>
              <a:t>SWH </a:t>
            </a:r>
            <a:r>
              <a:rPr lang="ru-RU" sz="1600" b="1" dirty="0"/>
              <a:t>имат </a:t>
            </a:r>
            <a:r>
              <a:rPr lang="ru-RU" sz="1600" b="1" dirty="0" smtClean="0"/>
              <a:t>сложна </a:t>
            </a:r>
            <a:r>
              <a:rPr lang="ru-RU" sz="1600" b="1" dirty="0"/>
              <a:t>динамика с много фактори </a:t>
            </a:r>
            <a:r>
              <a:rPr lang="ru-RU" sz="1600" b="1" dirty="0" smtClean="0"/>
              <a:t>(профили </a:t>
            </a:r>
            <a:r>
              <a:rPr lang="ru-RU" sz="1600" b="1" dirty="0"/>
              <a:t>на търсенето, климатични данни и технологични променливи). От ключово значение е да </a:t>
            </a:r>
            <a:r>
              <a:rPr lang="ru-RU" sz="1600" b="1" dirty="0" smtClean="0"/>
              <a:t>се разберат </a:t>
            </a:r>
            <a:r>
              <a:rPr lang="ru-RU" sz="1600" b="1" dirty="0"/>
              <a:t>основните </a:t>
            </a:r>
            <a:r>
              <a:rPr lang="ru-RU" sz="1600" b="1" dirty="0" smtClean="0"/>
              <a:t>технологии: пасивни </a:t>
            </a:r>
            <a:r>
              <a:rPr lang="ru-RU" sz="1600" b="1" dirty="0"/>
              <a:t>/ активни, директни / индиректни), варианти и компоненти, включени в реални SWH </a:t>
            </a:r>
            <a:r>
              <a:rPr lang="ru-RU" sz="1600" b="1" dirty="0" smtClean="0"/>
              <a:t>.</a:t>
            </a:r>
            <a:r>
              <a:rPr lang="en-US" sz="1600" b="1" dirty="0" smtClean="0"/>
              <a:t> </a:t>
            </a:r>
            <a:endParaRPr lang="en-US" sz="1600" b="1" dirty="0"/>
          </a:p>
          <a:p>
            <a:pPr marL="285750" indent="-285750">
              <a:buFont typeface="Wingdings" panose="05000000000000000000" pitchFamily="2" charset="2"/>
              <a:buChar char="§"/>
            </a:pPr>
            <a:r>
              <a:rPr lang="ru-RU" sz="1600" b="1" dirty="0" smtClean="0"/>
              <a:t>Определянето </a:t>
            </a:r>
            <a:r>
              <a:rPr lang="ru-RU" sz="1600" b="1" dirty="0"/>
              <a:t>на малка </a:t>
            </a:r>
            <a:r>
              <a:rPr lang="ru-RU" sz="1600" b="1" dirty="0" smtClean="0"/>
              <a:t>SWH </a:t>
            </a:r>
            <a:r>
              <a:rPr lang="ru-RU" sz="1600" b="1" dirty="0"/>
              <a:t>започва с (1) анализ на нуждите и инспекция на обекта, (2) изграждане на достатъчен (целогодишен) профил на гореща вода, (3) определяне на наличния слънчев ресурс и създаване на разумна слънчева фракция, (4) изчисляване на повърхността за събиране, необходима за генериране на необходимата мощност и (5) оразмеряване на системата </a:t>
            </a:r>
            <a:r>
              <a:rPr lang="ru-RU" sz="1600" b="1" dirty="0" smtClean="0"/>
              <a:t>SWH.</a:t>
            </a:r>
            <a:endParaRPr lang="en-US" sz="1600" b="1" dirty="0"/>
          </a:p>
          <a:p>
            <a:pPr marL="285750" indent="-285750">
              <a:buFont typeface="Wingdings" panose="05000000000000000000" pitchFamily="2" charset="2"/>
              <a:buChar char="§"/>
            </a:pPr>
            <a:r>
              <a:rPr lang="ru-RU" sz="1600" b="1" dirty="0"/>
              <a:t>За </a:t>
            </a:r>
            <a:r>
              <a:rPr lang="ru-RU" sz="1600" b="1" dirty="0" smtClean="0"/>
              <a:t>собствениците </a:t>
            </a:r>
            <a:r>
              <a:rPr lang="ru-RU" sz="1600" b="1" dirty="0"/>
              <a:t>една малка SWH </a:t>
            </a:r>
            <a:r>
              <a:rPr lang="ru-RU" sz="1600" b="1" dirty="0" smtClean="0"/>
              <a:t>трябва </a:t>
            </a:r>
            <a:r>
              <a:rPr lang="ru-RU" sz="1600" b="1" dirty="0"/>
              <a:t>да осигури достатъчни енергийни спестявания, за да може поне да изплати първоначалната инвестиция в рамките на жизнения цикъл на системата. Това означава жизнеспособна </a:t>
            </a:r>
            <a:r>
              <a:rPr lang="ru-RU" sz="1600" b="1" dirty="0" smtClean="0"/>
              <a:t>SWH.</a:t>
            </a:r>
            <a:endParaRPr lang="en-US" sz="1600" b="1" dirty="0"/>
          </a:p>
          <a:p>
            <a:pPr marL="285750" indent="-285750">
              <a:buFont typeface="Wingdings" panose="05000000000000000000" pitchFamily="2" charset="2"/>
              <a:buChar char="§"/>
            </a:pPr>
            <a:r>
              <a:rPr lang="ru-RU" sz="1600" b="1" dirty="0"/>
              <a:t>Соларният термичен симулационен софтуер съдържа големи бази данни и изчислителни модели за улесняване на процесите на оразмеряване на SWH на инженерите и финансов анализ. Инсталаторите също могат да използват опростено използването на такива инструменти за </a:t>
            </a:r>
            <a:r>
              <a:rPr lang="ru-RU" sz="1600" b="1" dirty="0" smtClean="0"/>
              <a:t>проектиране </a:t>
            </a:r>
            <a:r>
              <a:rPr lang="ru-RU" sz="1600" b="1" dirty="0"/>
              <a:t>на малки SWH </a:t>
            </a:r>
            <a:r>
              <a:rPr lang="ru-RU" sz="1600" b="1" dirty="0" smtClean="0"/>
              <a:t>и </a:t>
            </a:r>
            <a:r>
              <a:rPr lang="ru-RU" sz="1600" b="1" dirty="0"/>
              <a:t>консултиране на техните </a:t>
            </a:r>
            <a:r>
              <a:rPr lang="ru-RU" sz="1600" b="1" dirty="0" smtClean="0"/>
              <a:t>клиенти.</a:t>
            </a:r>
            <a:endParaRPr lang="en-US" sz="1600" b="1" dirty="0"/>
          </a:p>
        </p:txBody>
      </p:sp>
    </p:spTree>
    <p:extLst>
      <p:ext uri="{BB962C8B-B14F-4D97-AF65-F5344CB8AC3E}">
        <p14:creationId xmlns:p14="http://schemas.microsoft.com/office/powerpoint/2010/main" val="3652837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6FB6C6-45F2-43ED-8B5E-E17C2B7FB35D}"/>
              </a:ext>
            </a:extLst>
          </p:cNvPr>
          <p:cNvSpPr>
            <a:spLocks noGrp="1"/>
          </p:cNvSpPr>
          <p:nvPr>
            <p:ph type="title"/>
          </p:nvPr>
        </p:nvSpPr>
        <p:spPr/>
        <p:txBody>
          <a:bodyPr/>
          <a:lstStyle/>
          <a:p>
            <a:r>
              <a:rPr lang="bg-BG" dirty="0" smtClean="0"/>
              <a:t>библиография</a:t>
            </a:r>
            <a:endParaRPr lang="en-US" dirty="0"/>
          </a:p>
        </p:txBody>
      </p:sp>
      <p:sp>
        <p:nvSpPr>
          <p:cNvPr id="4" name="Rectangle 3">
            <a:extLst>
              <a:ext uri="{FF2B5EF4-FFF2-40B4-BE49-F238E27FC236}">
                <a16:creationId xmlns:a16="http://schemas.microsoft.com/office/drawing/2014/main" xmlns="" id="{76916603-A31C-4125-B814-8BD241D2EAB5}"/>
              </a:ext>
            </a:extLst>
          </p:cNvPr>
          <p:cNvSpPr/>
          <p:nvPr/>
        </p:nvSpPr>
        <p:spPr>
          <a:xfrm>
            <a:off x="395288" y="1629000"/>
            <a:ext cx="8291512" cy="1815882"/>
          </a:xfrm>
          <a:prstGeom prst="rect">
            <a:avLst/>
          </a:prstGeom>
        </p:spPr>
        <p:txBody>
          <a:bodyPr wrap="square">
            <a:spAutoFit/>
          </a:bodyPr>
          <a:lstStyle/>
          <a:p>
            <a:pPr marL="285750" indent="-285750">
              <a:buFont typeface="Wingdings" panose="05000000000000000000" pitchFamily="2" charset="2"/>
              <a:buChar char="§"/>
            </a:pPr>
            <a:r>
              <a:rPr lang="bg-BG" sz="1600" dirty="0">
                <a:solidFill>
                  <a:prstClr val="black"/>
                </a:solidFill>
                <a:cs typeface="Arial" pitchFamily="34" charset="0"/>
              </a:rPr>
              <a:t>Допълнителна информация и </a:t>
            </a:r>
            <a:r>
              <a:rPr lang="bg-BG" sz="1600" dirty="0" smtClean="0">
                <a:solidFill>
                  <a:prstClr val="black"/>
                </a:solidFill>
                <a:cs typeface="Arial" pitchFamily="34" charset="0"/>
              </a:rPr>
              <a:t>ресурси</a:t>
            </a:r>
            <a:r>
              <a:rPr lang="en-US" sz="1600" dirty="0" smtClean="0">
                <a:solidFill>
                  <a:prstClr val="black"/>
                </a:solidFill>
                <a:cs typeface="Arial" pitchFamily="34" charset="0"/>
              </a:rPr>
              <a:t>:</a:t>
            </a:r>
            <a:endParaRPr lang="en-US" sz="1600" dirty="0">
              <a:solidFill>
                <a:prstClr val="black"/>
              </a:solidFill>
              <a:cs typeface="Arial" pitchFamily="34" charset="0"/>
            </a:endParaRPr>
          </a:p>
          <a:p>
            <a:pPr marL="285750" indent="-285750">
              <a:buFont typeface="Arial" panose="020B0604020202020204" pitchFamily="34" charset="0"/>
              <a:buChar char="•"/>
            </a:pPr>
            <a:endParaRPr lang="en-US" sz="1600" dirty="0">
              <a:solidFill>
                <a:prstClr val="black"/>
              </a:solidFill>
              <a:cs typeface="Arial" pitchFamily="34" charset="0"/>
            </a:endParaRPr>
          </a:p>
          <a:p>
            <a:pPr lvl="1"/>
            <a:r>
              <a:rPr lang="ru-RU" sz="1600" dirty="0">
                <a:solidFill>
                  <a:prstClr val="black"/>
                </a:solidFill>
                <a:cs typeface="Arial" pitchFamily="34" charset="0"/>
              </a:rPr>
              <a:t>Соларен термален симулационен софтуер, с демонстрации и документация за практики и </a:t>
            </a:r>
            <a:r>
              <a:rPr lang="ru-RU" sz="1600" dirty="0" smtClean="0">
                <a:solidFill>
                  <a:prstClr val="black"/>
                </a:solidFill>
                <a:cs typeface="Arial" pitchFamily="34" charset="0"/>
              </a:rPr>
              <a:t>демонстрации:</a:t>
            </a:r>
            <a:endParaRPr lang="en-US" sz="1600" dirty="0">
              <a:solidFill>
                <a:prstClr val="black"/>
              </a:solidFill>
              <a:cs typeface="Arial" pitchFamily="34" charset="0"/>
            </a:endParaRPr>
          </a:p>
          <a:p>
            <a:pPr lvl="1"/>
            <a:endParaRPr lang="en-US" sz="1600" dirty="0">
              <a:solidFill>
                <a:prstClr val="black"/>
              </a:solidFill>
              <a:cs typeface="Arial" pitchFamily="34" charset="0"/>
            </a:endParaRPr>
          </a:p>
          <a:p>
            <a:pPr marL="742950" lvl="1" indent="-285750">
              <a:buFont typeface="Calibri" panose="020F0502020204030204" pitchFamily="34" charset="0"/>
              <a:buChar char="‒"/>
            </a:pPr>
            <a:r>
              <a:rPr lang="ru-RU" sz="1600" b="1" i="1" dirty="0">
                <a:solidFill>
                  <a:prstClr val="black"/>
                </a:solidFill>
                <a:cs typeface="Arial" pitchFamily="34" charset="0"/>
              </a:rPr>
              <a:t>Софтуер T * SOL. </a:t>
            </a:r>
          </a:p>
          <a:p>
            <a:pPr marL="742950" lvl="1" indent="-285750">
              <a:buFont typeface="Calibri" panose="020F0502020204030204" pitchFamily="34" charset="0"/>
              <a:buChar char="‒"/>
            </a:pPr>
            <a:r>
              <a:rPr lang="ru-RU" sz="1600" b="1" i="1" dirty="0">
                <a:solidFill>
                  <a:prstClr val="black"/>
                </a:solidFill>
                <a:cs typeface="Arial" pitchFamily="34" charset="0"/>
              </a:rPr>
              <a:t>PolySun Софтуер. </a:t>
            </a:r>
            <a:endParaRPr lang="en-US" sz="1600" dirty="0">
              <a:solidFill>
                <a:prstClr val="black"/>
              </a:solidFill>
              <a:cs typeface="Arial" pitchFamily="34" charset="0"/>
            </a:endParaRPr>
          </a:p>
        </p:txBody>
      </p:sp>
    </p:spTree>
    <p:extLst>
      <p:ext uri="{BB962C8B-B14F-4D97-AF65-F5344CB8AC3E}">
        <p14:creationId xmlns:p14="http://schemas.microsoft.com/office/powerpoint/2010/main" val="8095169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bg-BG" dirty="0" smtClean="0"/>
              <a:t>Край на модула</a:t>
            </a:r>
            <a:endParaRPr lang="el-GR" dirty="0"/>
          </a:p>
        </p:txBody>
      </p:sp>
      <p:sp>
        <p:nvSpPr>
          <p:cNvPr id="5" name="Subtitle 4"/>
          <p:cNvSpPr>
            <a:spLocks noGrp="1"/>
          </p:cNvSpPr>
          <p:nvPr>
            <p:ph type="subTitle" idx="1"/>
          </p:nvPr>
        </p:nvSpPr>
        <p:spPr/>
        <p:txBody>
          <a:bodyPr/>
          <a:lstStyle/>
          <a:p>
            <a:r>
              <a:rPr lang="ru-RU" dirty="0" smtClean="0"/>
              <a:t>Част </a:t>
            </a:r>
            <a:r>
              <a:rPr lang="ru-RU" dirty="0"/>
              <a:t>1.5. </a:t>
            </a:r>
            <a:r>
              <a:rPr lang="ru-RU" dirty="0" smtClean="0"/>
              <a:t>Основни конфигурации </a:t>
            </a:r>
            <a:r>
              <a:rPr lang="ru-RU" dirty="0"/>
              <a:t>на </a:t>
            </a:r>
            <a:r>
              <a:rPr lang="ru-RU" dirty="0" smtClean="0"/>
              <a:t>слънчевите </a:t>
            </a:r>
            <a:r>
              <a:rPr lang="ru-RU" dirty="0"/>
              <a:t>топлинни </a:t>
            </a:r>
            <a:r>
              <a:rPr lang="ru-RU" dirty="0" smtClean="0"/>
              <a:t>инсталации</a:t>
            </a:r>
            <a:endParaRPr lang="en-US" dirty="0"/>
          </a:p>
        </p:txBody>
      </p:sp>
    </p:spTree>
    <p:extLst>
      <p:ext uri="{BB962C8B-B14F-4D97-AF65-F5344CB8AC3E}">
        <p14:creationId xmlns:p14="http://schemas.microsoft.com/office/powerpoint/2010/main" val="12922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0F1A5-25D7-4DB2-8F99-2D65B27BDBCD}"/>
              </a:ext>
            </a:extLst>
          </p:cNvPr>
          <p:cNvSpPr>
            <a:spLocks noGrp="1"/>
          </p:cNvSpPr>
          <p:nvPr>
            <p:ph type="title"/>
          </p:nvPr>
        </p:nvSpPr>
        <p:spPr/>
        <p:txBody>
          <a:bodyPr/>
          <a:lstStyle/>
          <a:p>
            <a:r>
              <a:rPr lang="en-US" b="1" dirty="0"/>
              <a:t>1. DSHW. </a:t>
            </a:r>
            <a:r>
              <a:rPr lang="bg-BG" b="1" dirty="0"/>
              <a:t>Обща техническа </a:t>
            </a:r>
            <a:r>
              <a:rPr lang="bg-BG" b="1" dirty="0" smtClean="0"/>
              <a:t>спецификация</a:t>
            </a:r>
            <a:endParaRPr lang="en-US" dirty="0"/>
          </a:p>
        </p:txBody>
      </p:sp>
      <p:sp>
        <p:nvSpPr>
          <p:cNvPr id="4" name="Rectangle 3">
            <a:extLst>
              <a:ext uri="{FF2B5EF4-FFF2-40B4-BE49-F238E27FC236}">
                <a16:creationId xmlns:a16="http://schemas.microsoft.com/office/drawing/2014/main" xmlns="" id="{455EE6DD-3FAE-4119-B043-7C3B6379D523}"/>
              </a:ext>
            </a:extLst>
          </p:cNvPr>
          <p:cNvSpPr/>
          <p:nvPr/>
        </p:nvSpPr>
        <p:spPr>
          <a:xfrm>
            <a:off x="420355" y="1372334"/>
            <a:ext cx="8531084"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Общи спецификации за малките системи за слънчево водно </a:t>
            </a:r>
            <a:r>
              <a:rPr lang="ru-RU" b="1" dirty="0" smtClean="0">
                <a:solidFill>
                  <a:prstClr val="black"/>
                </a:solidFill>
                <a:cs typeface="Arial" pitchFamily="34" charset="0"/>
              </a:rPr>
              <a:t>отопление</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0E60A2C7-59C5-4874-A390-9C176FD1A7B9}"/>
              </a:ext>
            </a:extLst>
          </p:cNvPr>
          <p:cNvSpPr/>
          <p:nvPr/>
        </p:nvSpPr>
        <p:spPr>
          <a:xfrm>
            <a:off x="420355" y="1638907"/>
            <a:ext cx="5375643" cy="3785652"/>
          </a:xfrm>
          <a:prstGeom prst="rect">
            <a:avLst/>
          </a:prstGeom>
        </p:spPr>
        <p:txBody>
          <a:bodyPr wrap="square">
            <a:spAutoFit/>
          </a:bodyPr>
          <a:lstStyle/>
          <a:p>
            <a:pPr marL="285750" indent="-285750">
              <a:buFont typeface="Wingdings" panose="05000000000000000000" pitchFamily="2" charset="2"/>
              <a:buChar char="§"/>
            </a:pPr>
            <a:r>
              <a:rPr lang="ru-RU" sz="1600" b="1" dirty="0">
                <a:solidFill>
                  <a:prstClr val="black"/>
                </a:solidFill>
              </a:rPr>
              <a:t>Условия на площадката и </a:t>
            </a:r>
            <a:r>
              <a:rPr lang="ru-RU" sz="1600" b="1" dirty="0" smtClean="0">
                <a:solidFill>
                  <a:prstClr val="black"/>
                </a:solidFill>
              </a:rPr>
              <a:t>обслужването</a:t>
            </a:r>
            <a:r>
              <a:rPr lang="en-US" sz="1600" b="1" dirty="0" smtClean="0">
                <a:solidFill>
                  <a:prstClr val="black"/>
                </a:solidFill>
              </a:rPr>
              <a:t>.</a:t>
            </a:r>
            <a:endParaRPr lang="en-US" sz="1600" b="1" dirty="0">
              <a:solidFill>
                <a:prstClr val="black"/>
              </a:solidFill>
            </a:endParaRPr>
          </a:p>
          <a:p>
            <a:pPr marL="555625" indent="-285750">
              <a:buFontTx/>
              <a:buChar char="‒"/>
            </a:pPr>
            <a:r>
              <a:rPr lang="ru-RU" sz="1600" dirty="0">
                <a:solidFill>
                  <a:srgbClr val="000000"/>
                </a:solidFill>
              </a:rPr>
              <a:t>Системата SWH ще трябва да отговаря на климатичните и екологични условия: качество на водата, температура, надморска височина, влажност, вятър… Това ще определи вида на избраната система. Очаквана </a:t>
            </a:r>
            <a:r>
              <a:rPr lang="ru-RU" sz="1600" dirty="0" smtClean="0">
                <a:solidFill>
                  <a:srgbClr val="000000"/>
                </a:solidFill>
              </a:rPr>
              <a:t>продължителност </a:t>
            </a:r>
            <a:r>
              <a:rPr lang="ru-RU" sz="1600" dirty="0">
                <a:solidFill>
                  <a:srgbClr val="000000"/>
                </a:solidFill>
              </a:rPr>
              <a:t>на живота на системата: 15 до 25 </a:t>
            </a:r>
            <a:r>
              <a:rPr lang="ru-RU" sz="1600" dirty="0" smtClean="0">
                <a:solidFill>
                  <a:srgbClr val="000000"/>
                </a:solidFill>
              </a:rPr>
              <a:t>години.</a:t>
            </a:r>
            <a:endParaRPr lang="en-US" sz="1600" dirty="0">
              <a:solidFill>
                <a:srgbClr val="000000"/>
              </a:solidFill>
            </a:endParaRPr>
          </a:p>
          <a:p>
            <a:pPr marL="285750" indent="-285750">
              <a:buFont typeface="Wingdings" panose="05000000000000000000" pitchFamily="2" charset="2"/>
              <a:buChar char="§"/>
            </a:pPr>
            <a:r>
              <a:rPr lang="bg-BG" sz="1600" b="1" dirty="0">
                <a:solidFill>
                  <a:prstClr val="black"/>
                </a:solidFill>
              </a:rPr>
              <a:t>Регламенти и </a:t>
            </a:r>
            <a:r>
              <a:rPr lang="bg-BG" sz="1600" b="1" dirty="0" smtClean="0">
                <a:solidFill>
                  <a:prstClr val="black"/>
                </a:solidFill>
              </a:rPr>
              <a:t>насоки</a:t>
            </a:r>
            <a:r>
              <a:rPr lang="en-US" sz="1600" b="1" dirty="0" smtClean="0">
                <a:solidFill>
                  <a:prstClr val="black"/>
                </a:solidFill>
              </a:rPr>
              <a:t>.</a:t>
            </a:r>
            <a:endParaRPr lang="en-US" sz="1600" b="1" dirty="0">
              <a:solidFill>
                <a:prstClr val="black"/>
              </a:solidFill>
            </a:endParaRPr>
          </a:p>
          <a:p>
            <a:pPr marL="555625" indent="-285750">
              <a:buFontTx/>
              <a:buChar char="‒"/>
            </a:pPr>
            <a:r>
              <a:rPr lang="ru-RU" sz="1600" dirty="0">
                <a:solidFill>
                  <a:srgbClr val="000000"/>
                </a:solidFill>
              </a:rPr>
              <a:t>Инсталирането и въвеждането в експлоатация трябва да се извършва от лицензиран изпълнител. Отговорност на монтажника е да спазва действащите кодекси на сградата и инсталациите и всички разпоредби, които се прилагат локално за слънчеви системи за гореща вода (по-специално малките SWH</a:t>
            </a:r>
            <a:r>
              <a:rPr lang="ru-RU" sz="1600" dirty="0" smtClean="0">
                <a:solidFill>
                  <a:srgbClr val="000000"/>
                </a:solidFill>
              </a:rPr>
              <a:t>).</a:t>
            </a:r>
            <a:endParaRPr lang="en-US" sz="1600" dirty="0">
              <a:solidFill>
                <a:srgbClr val="000000"/>
              </a:solidFill>
            </a:endParaRPr>
          </a:p>
        </p:txBody>
      </p:sp>
      <p:sp>
        <p:nvSpPr>
          <p:cNvPr id="9" name="Rectangle 8">
            <a:extLst>
              <a:ext uri="{FF2B5EF4-FFF2-40B4-BE49-F238E27FC236}">
                <a16:creationId xmlns:a16="http://schemas.microsoft.com/office/drawing/2014/main" xmlns="" id="{893A024F-C280-4C87-B213-6CB90C958ED1}"/>
              </a:ext>
            </a:extLst>
          </p:cNvPr>
          <p:cNvSpPr/>
          <p:nvPr/>
        </p:nvSpPr>
        <p:spPr>
          <a:xfrm>
            <a:off x="420355" y="5229000"/>
            <a:ext cx="8327645" cy="1323439"/>
          </a:xfrm>
          <a:prstGeom prst="rect">
            <a:avLst/>
          </a:prstGeom>
        </p:spPr>
        <p:txBody>
          <a:bodyPr wrap="square">
            <a:spAutoFit/>
          </a:bodyPr>
          <a:lstStyle/>
          <a:p>
            <a:pPr marL="285750" indent="-285750">
              <a:buFont typeface="Wingdings" panose="05000000000000000000" pitchFamily="2" charset="2"/>
              <a:buChar char="§"/>
            </a:pPr>
            <a:r>
              <a:rPr lang="bg-BG" sz="1600" b="1" dirty="0" smtClean="0">
                <a:solidFill>
                  <a:prstClr val="black"/>
                </a:solidFill>
              </a:rPr>
              <a:t>Дизайн.</a:t>
            </a:r>
            <a:endParaRPr lang="en-US" sz="1600" b="1" dirty="0">
              <a:solidFill>
                <a:prstClr val="black"/>
              </a:solidFill>
            </a:endParaRPr>
          </a:p>
          <a:p>
            <a:pPr marL="555625" indent="-285750">
              <a:buFontTx/>
              <a:buChar char="‒"/>
            </a:pPr>
            <a:r>
              <a:rPr lang="ru-RU" sz="1600" dirty="0">
                <a:solidFill>
                  <a:srgbClr val="000000"/>
                </a:solidFill>
              </a:rPr>
              <a:t>Малките SWH </a:t>
            </a:r>
            <a:r>
              <a:rPr lang="ru-RU" sz="1600" dirty="0" smtClean="0">
                <a:solidFill>
                  <a:srgbClr val="000000"/>
                </a:solidFill>
              </a:rPr>
              <a:t>системи </a:t>
            </a:r>
            <a:r>
              <a:rPr lang="ru-RU" sz="1600" dirty="0">
                <a:solidFill>
                  <a:srgbClr val="000000"/>
                </a:solidFill>
              </a:rPr>
              <a:t>обикновено предварително </a:t>
            </a:r>
            <a:r>
              <a:rPr lang="ru-RU" sz="1600" dirty="0" smtClean="0">
                <a:solidFill>
                  <a:srgbClr val="000000"/>
                </a:solidFill>
              </a:rPr>
              <a:t>са проектирани </a:t>
            </a:r>
            <a:r>
              <a:rPr lang="ru-RU" sz="1600" dirty="0">
                <a:solidFill>
                  <a:srgbClr val="000000"/>
                </a:solidFill>
              </a:rPr>
              <a:t>и тествани </a:t>
            </a:r>
            <a:r>
              <a:rPr lang="ru-RU" sz="1600" dirty="0" smtClean="0">
                <a:solidFill>
                  <a:srgbClr val="000000"/>
                </a:solidFill>
              </a:rPr>
              <a:t>и не </a:t>
            </a:r>
            <a:r>
              <a:rPr lang="ru-RU" sz="1600" dirty="0">
                <a:solidFill>
                  <a:srgbClr val="000000"/>
                </a:solidFill>
              </a:rPr>
              <a:t>е необходимо да бъдат проектирани. Лицензираните и опитни монтажници ще могат да интерпретират техническата документация, да адаптират инсталациите, да правят прости изчисления и да </a:t>
            </a:r>
            <a:r>
              <a:rPr lang="ru-RU" sz="1600" dirty="0" smtClean="0">
                <a:solidFill>
                  <a:srgbClr val="000000"/>
                </a:solidFill>
              </a:rPr>
              <a:t>съветват.</a:t>
            </a:r>
            <a:endParaRPr lang="en-US" sz="1600" b="1" dirty="0">
              <a:solidFill>
                <a:srgbClr val="000000"/>
              </a:solidFill>
            </a:endParaRPr>
          </a:p>
        </p:txBody>
      </p:sp>
      <p:pic>
        <p:nvPicPr>
          <p:cNvPr id="23" name="Picture 22">
            <a:extLst>
              <a:ext uri="{FF2B5EF4-FFF2-40B4-BE49-F238E27FC236}">
                <a16:creationId xmlns:a16="http://schemas.microsoft.com/office/drawing/2014/main" xmlns="" id="{3288D719-0AB2-4C83-9AD5-400787A2488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867999" y="2091444"/>
            <a:ext cx="2807689" cy="3293209"/>
          </a:xfrm>
          <a:prstGeom prst="rect">
            <a:avLst/>
          </a:prstGeom>
          <a:ln>
            <a:solidFill>
              <a:schemeClr val="tx1"/>
            </a:solidFill>
          </a:ln>
        </p:spPr>
      </p:pic>
    </p:spTree>
    <p:extLst>
      <p:ext uri="{BB962C8B-B14F-4D97-AF65-F5344CB8AC3E}">
        <p14:creationId xmlns:p14="http://schemas.microsoft.com/office/powerpoint/2010/main" val="1824536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1E1681-2C12-4F6F-9EC9-9AFBC973DE3D}"/>
              </a:ext>
            </a:extLst>
          </p:cNvPr>
          <p:cNvSpPr>
            <a:spLocks noGrp="1"/>
          </p:cNvSpPr>
          <p:nvPr>
            <p:ph type="title"/>
          </p:nvPr>
        </p:nvSpPr>
        <p:spPr/>
        <p:txBody>
          <a:bodyPr/>
          <a:lstStyle/>
          <a:p>
            <a:r>
              <a:rPr lang="en-US" b="1" dirty="0"/>
              <a:t>1. DSHW. </a:t>
            </a:r>
            <a:r>
              <a:rPr lang="bg-BG" b="1" dirty="0"/>
              <a:t>Обща техническа </a:t>
            </a:r>
            <a:r>
              <a:rPr lang="bg-BG" b="1" dirty="0" smtClean="0"/>
              <a:t>спецификация</a:t>
            </a:r>
            <a:endParaRPr lang="en-US" dirty="0"/>
          </a:p>
        </p:txBody>
      </p:sp>
      <p:sp>
        <p:nvSpPr>
          <p:cNvPr id="4" name="Rectangle 3">
            <a:extLst>
              <a:ext uri="{FF2B5EF4-FFF2-40B4-BE49-F238E27FC236}">
                <a16:creationId xmlns:a16="http://schemas.microsoft.com/office/drawing/2014/main" xmlns="" id="{39B85FF8-A559-4B75-ACF5-A06070CC5429}"/>
              </a:ext>
            </a:extLst>
          </p:cNvPr>
          <p:cNvSpPr/>
          <p:nvPr/>
        </p:nvSpPr>
        <p:spPr>
          <a:xfrm>
            <a:off x="432916" y="1557000"/>
            <a:ext cx="8242772" cy="369332"/>
          </a:xfrm>
          <a:prstGeom prst="rect">
            <a:avLst/>
          </a:prstGeom>
        </p:spPr>
        <p:txBody>
          <a:bodyPr wrap="square">
            <a:spAutoFit/>
          </a:bodyPr>
          <a:lstStyle/>
          <a:p>
            <a:pPr marL="285750" indent="-285750">
              <a:buFont typeface="Wingdings" panose="05000000000000000000" pitchFamily="2" charset="2"/>
              <a:buChar char="Ø"/>
            </a:pPr>
            <a:r>
              <a:rPr lang="ru-RU" b="1" dirty="0">
                <a:solidFill>
                  <a:prstClr val="black"/>
                </a:solidFill>
                <a:cs typeface="Arial" pitchFamily="34" charset="0"/>
              </a:rPr>
              <a:t>Общи спецификации за малките системи за слънчево водно </a:t>
            </a:r>
            <a:r>
              <a:rPr lang="ru-RU" b="1" dirty="0" smtClean="0">
                <a:solidFill>
                  <a:prstClr val="black"/>
                </a:solidFill>
                <a:cs typeface="Arial" pitchFamily="34" charset="0"/>
              </a:rPr>
              <a:t>отопление</a:t>
            </a:r>
            <a:endParaRPr lang="ru-RU" b="1" dirty="0">
              <a:solidFill>
                <a:prstClr val="black"/>
              </a:solidFill>
              <a:cs typeface="Arial" pitchFamily="34" charset="0"/>
            </a:endParaRPr>
          </a:p>
        </p:txBody>
      </p:sp>
      <p:sp>
        <p:nvSpPr>
          <p:cNvPr id="5" name="Rectangle 4">
            <a:extLst>
              <a:ext uri="{FF2B5EF4-FFF2-40B4-BE49-F238E27FC236}">
                <a16:creationId xmlns:a16="http://schemas.microsoft.com/office/drawing/2014/main" xmlns="" id="{57627190-A601-456B-ACF5-3579C3A89AD1}"/>
              </a:ext>
            </a:extLst>
          </p:cNvPr>
          <p:cNvSpPr/>
          <p:nvPr/>
        </p:nvSpPr>
        <p:spPr>
          <a:xfrm>
            <a:off x="726284" y="1961007"/>
            <a:ext cx="7960515" cy="4031873"/>
          </a:xfrm>
          <a:prstGeom prst="rect">
            <a:avLst/>
          </a:prstGeom>
        </p:spPr>
        <p:txBody>
          <a:bodyPr wrap="square">
            <a:spAutoFit/>
          </a:bodyPr>
          <a:lstStyle/>
          <a:p>
            <a:pPr marL="285750" indent="-285750">
              <a:buFont typeface="Wingdings" panose="05000000000000000000" pitchFamily="2" charset="2"/>
              <a:buChar char="§"/>
            </a:pPr>
            <a:r>
              <a:rPr lang="bg-BG" sz="1600" b="1" dirty="0">
                <a:solidFill>
                  <a:prstClr val="black"/>
                </a:solidFill>
              </a:rPr>
              <a:t>Чертежи и </a:t>
            </a:r>
            <a:r>
              <a:rPr lang="bg-BG" sz="1600" b="1" dirty="0" smtClean="0">
                <a:solidFill>
                  <a:prstClr val="black"/>
                </a:solidFill>
              </a:rPr>
              <a:t>инструкции.</a:t>
            </a:r>
            <a:endParaRPr lang="en-US" sz="1600" b="1" dirty="0">
              <a:solidFill>
                <a:prstClr val="black"/>
              </a:solidFill>
            </a:endParaRPr>
          </a:p>
          <a:p>
            <a:pPr marL="555625" indent="-285750">
              <a:buFontTx/>
              <a:buChar char="‒"/>
            </a:pPr>
            <a:r>
              <a:rPr lang="ru-RU" sz="1600" dirty="0" smtClean="0">
                <a:solidFill>
                  <a:srgbClr val="000000"/>
                </a:solidFill>
              </a:rPr>
              <a:t>Трябва </a:t>
            </a:r>
            <a:r>
              <a:rPr lang="ru-RU" sz="1600" dirty="0">
                <a:solidFill>
                  <a:srgbClr val="000000"/>
                </a:solidFill>
              </a:rPr>
              <a:t>да бъдат </a:t>
            </a:r>
            <a:r>
              <a:rPr lang="ru-RU" sz="1600" dirty="0" smtClean="0">
                <a:solidFill>
                  <a:srgbClr val="000000"/>
                </a:solidFill>
              </a:rPr>
              <a:t>представени всички </a:t>
            </a:r>
            <a:r>
              <a:rPr lang="ru-RU" sz="1600" dirty="0">
                <a:solidFill>
                  <a:srgbClr val="000000"/>
                </a:solidFill>
              </a:rPr>
              <a:t>диаграми на </a:t>
            </a:r>
            <a:r>
              <a:rPr lang="ru-RU" sz="1600" dirty="0" smtClean="0">
                <a:solidFill>
                  <a:srgbClr val="000000"/>
                </a:solidFill>
              </a:rPr>
              <a:t>системите, </a:t>
            </a:r>
            <a:r>
              <a:rPr lang="ru-RU" sz="1600" dirty="0">
                <a:solidFill>
                  <a:srgbClr val="000000"/>
                </a:solidFill>
              </a:rPr>
              <a:t>за да илюстрират структурата, работата и важните компоненти с </a:t>
            </a:r>
            <a:r>
              <a:rPr lang="ru-RU" sz="1600" dirty="0" smtClean="0">
                <a:solidFill>
                  <a:srgbClr val="000000"/>
                </a:solidFill>
              </a:rPr>
              <a:t>инструкции </a:t>
            </a:r>
            <a:r>
              <a:rPr lang="ru-RU" sz="1600" dirty="0">
                <a:solidFill>
                  <a:srgbClr val="000000"/>
                </a:solidFill>
              </a:rPr>
              <a:t>за монтаж и пускане в експлоатация, </a:t>
            </a:r>
            <a:r>
              <a:rPr lang="ru-RU" sz="1600" dirty="0" smtClean="0">
                <a:solidFill>
                  <a:srgbClr val="000000"/>
                </a:solidFill>
              </a:rPr>
              <a:t>необходимите </a:t>
            </a:r>
            <a:r>
              <a:rPr lang="ru-RU" sz="1600" dirty="0">
                <a:solidFill>
                  <a:srgbClr val="000000"/>
                </a:solidFill>
              </a:rPr>
              <a:t>чертежи, инструкции за </a:t>
            </a:r>
            <a:r>
              <a:rPr lang="ru-RU" sz="1600" dirty="0" smtClean="0">
                <a:solidFill>
                  <a:srgbClr val="000000"/>
                </a:solidFill>
              </a:rPr>
              <a:t>водопровод и за безопасност, рутинни </a:t>
            </a:r>
            <a:r>
              <a:rPr lang="ru-RU" sz="1600" dirty="0">
                <a:solidFill>
                  <a:srgbClr val="000000"/>
                </a:solidFill>
              </a:rPr>
              <a:t>инструкции за отстраняване на </a:t>
            </a:r>
            <a:r>
              <a:rPr lang="ru-RU" sz="1600" dirty="0" smtClean="0">
                <a:solidFill>
                  <a:srgbClr val="000000"/>
                </a:solidFill>
              </a:rPr>
              <a:t>неизправности.</a:t>
            </a:r>
            <a:r>
              <a:rPr lang="en-US" sz="1600" dirty="0" smtClean="0">
                <a:solidFill>
                  <a:srgbClr val="000000"/>
                </a:solidFill>
              </a:rPr>
              <a:t> </a:t>
            </a:r>
            <a:endParaRPr lang="en-US" sz="1600" b="1" dirty="0">
              <a:solidFill>
                <a:prstClr val="black"/>
              </a:solidFill>
            </a:endParaRPr>
          </a:p>
          <a:p>
            <a:pPr marL="285750" indent="-285750">
              <a:buFont typeface="Wingdings" panose="05000000000000000000" pitchFamily="2" charset="2"/>
              <a:buChar char="§"/>
            </a:pPr>
            <a:r>
              <a:rPr lang="bg-BG" sz="1600" b="1" dirty="0">
                <a:solidFill>
                  <a:prstClr val="black"/>
                </a:solidFill>
              </a:rPr>
              <a:t>Оценки и </a:t>
            </a:r>
            <a:r>
              <a:rPr lang="bg-BG" sz="1600" b="1" dirty="0" smtClean="0">
                <a:solidFill>
                  <a:prstClr val="black"/>
                </a:solidFill>
              </a:rPr>
              <a:t>характеристики</a:t>
            </a:r>
            <a:r>
              <a:rPr lang="en-US" sz="1600" b="1" dirty="0" smtClean="0">
                <a:solidFill>
                  <a:prstClr val="black"/>
                </a:solidFill>
              </a:rPr>
              <a:t>.</a:t>
            </a:r>
            <a:endParaRPr lang="en-US" sz="1600" b="1" dirty="0">
              <a:solidFill>
                <a:prstClr val="black"/>
              </a:solidFill>
            </a:endParaRPr>
          </a:p>
          <a:p>
            <a:pPr marL="555625" indent="-285750">
              <a:buFontTx/>
              <a:buChar char="‒"/>
            </a:pPr>
            <a:r>
              <a:rPr lang="ru-RU" sz="1600" dirty="0">
                <a:solidFill>
                  <a:srgbClr val="000000"/>
                </a:solidFill>
              </a:rPr>
              <a:t>Капацитетът на системата и всички основни характеристики трябва да бъдат посочени на „фирмената табелка“ на основните компоненти и да станат видими и за монтажниците. Системата трябва </a:t>
            </a:r>
            <a:r>
              <a:rPr lang="ru-RU" sz="1600" dirty="0" smtClean="0">
                <a:solidFill>
                  <a:srgbClr val="000000"/>
                </a:solidFill>
              </a:rPr>
              <a:t>да </a:t>
            </a:r>
            <a:r>
              <a:rPr lang="ru-RU" sz="1600" dirty="0">
                <a:solidFill>
                  <a:srgbClr val="000000"/>
                </a:solidFill>
              </a:rPr>
              <a:t>съдържа подробна спецификация на важни параметри в ръководството за потребителя за справка от </a:t>
            </a:r>
            <a:r>
              <a:rPr lang="ru-RU" sz="1600" dirty="0" smtClean="0">
                <a:solidFill>
                  <a:srgbClr val="000000"/>
                </a:solidFill>
              </a:rPr>
              <a:t>клиента.</a:t>
            </a:r>
            <a:r>
              <a:rPr lang="en-US" sz="1600" dirty="0" smtClean="0">
                <a:solidFill>
                  <a:srgbClr val="000000"/>
                </a:solidFill>
              </a:rPr>
              <a:t> </a:t>
            </a:r>
            <a:endParaRPr lang="en-US" sz="1600" dirty="0">
              <a:solidFill>
                <a:srgbClr val="000000"/>
              </a:solidFill>
            </a:endParaRPr>
          </a:p>
          <a:p>
            <a:pPr marL="285750" indent="-285750">
              <a:buFont typeface="Wingdings" panose="05000000000000000000" pitchFamily="2" charset="2"/>
              <a:buChar char="§"/>
            </a:pPr>
            <a:r>
              <a:rPr lang="bg-BG" sz="1600" b="1" dirty="0">
                <a:solidFill>
                  <a:prstClr val="black"/>
                </a:solidFill>
              </a:rPr>
              <a:t>Допълнителни </a:t>
            </a:r>
            <a:r>
              <a:rPr lang="bg-BG" sz="1600" b="1" dirty="0" smtClean="0">
                <a:solidFill>
                  <a:prstClr val="black"/>
                </a:solidFill>
              </a:rPr>
              <a:t>изисквания</a:t>
            </a:r>
            <a:r>
              <a:rPr lang="en-US" sz="1600" b="1" dirty="0" smtClean="0">
                <a:solidFill>
                  <a:prstClr val="black"/>
                </a:solidFill>
              </a:rPr>
              <a:t>.</a:t>
            </a:r>
            <a:endParaRPr lang="en-US" sz="1600" b="1" dirty="0">
              <a:solidFill>
                <a:prstClr val="black"/>
              </a:solidFill>
            </a:endParaRPr>
          </a:p>
          <a:p>
            <a:pPr marL="555625" indent="-285750">
              <a:buFontTx/>
              <a:buChar char="‒"/>
            </a:pPr>
            <a:r>
              <a:rPr lang="ru-RU" sz="1600" dirty="0">
                <a:solidFill>
                  <a:srgbClr val="000000"/>
                </a:solidFill>
              </a:rPr>
              <a:t>Всяко друго изискване, което </a:t>
            </a:r>
            <a:r>
              <a:rPr lang="ru-RU" sz="1600" dirty="0" smtClean="0">
                <a:solidFill>
                  <a:srgbClr val="000000"/>
                </a:solidFill>
              </a:rPr>
              <a:t>може</a:t>
            </a:r>
          </a:p>
          <a:p>
            <a:pPr marL="269875"/>
            <a:r>
              <a:rPr lang="ru-RU" sz="1600" dirty="0" smtClean="0">
                <a:solidFill>
                  <a:srgbClr val="000000"/>
                </a:solidFill>
              </a:rPr>
              <a:t>правилно да послужи за </a:t>
            </a:r>
            <a:r>
              <a:rPr lang="ru-RU" sz="1600" dirty="0">
                <a:solidFill>
                  <a:srgbClr val="000000"/>
                </a:solidFill>
              </a:rPr>
              <a:t>избора на </a:t>
            </a:r>
            <a:r>
              <a:rPr lang="ru-RU" sz="1600" dirty="0" smtClean="0">
                <a:solidFill>
                  <a:srgbClr val="000000"/>
                </a:solidFill>
              </a:rPr>
              <a:t>SWH</a:t>
            </a:r>
          </a:p>
          <a:p>
            <a:pPr marL="269875"/>
            <a:r>
              <a:rPr lang="ru-RU" sz="1600" dirty="0" smtClean="0">
                <a:solidFill>
                  <a:srgbClr val="000000"/>
                </a:solidFill>
              </a:rPr>
              <a:t>или адаптации: аксесоари</a:t>
            </a:r>
            <a:r>
              <a:rPr lang="ru-RU" sz="1600" dirty="0">
                <a:solidFill>
                  <a:srgbClr val="000000"/>
                </a:solidFill>
              </a:rPr>
              <a:t>, специфични </a:t>
            </a:r>
            <a:endParaRPr lang="ru-RU" sz="1600" dirty="0" smtClean="0">
              <a:solidFill>
                <a:srgbClr val="000000"/>
              </a:solidFill>
            </a:endParaRPr>
          </a:p>
          <a:p>
            <a:pPr marL="269875"/>
            <a:r>
              <a:rPr lang="ru-RU" sz="1600" dirty="0" smtClean="0">
                <a:solidFill>
                  <a:srgbClr val="000000"/>
                </a:solidFill>
              </a:rPr>
              <a:t>режими,проекти</a:t>
            </a:r>
            <a:r>
              <a:rPr lang="ru-RU" sz="1600" dirty="0">
                <a:solidFill>
                  <a:srgbClr val="000000"/>
                </a:solidFill>
              </a:rPr>
              <a:t>, </a:t>
            </a:r>
            <a:r>
              <a:rPr lang="ru-RU" sz="1600" dirty="0" smtClean="0">
                <a:solidFill>
                  <a:srgbClr val="000000"/>
                </a:solidFill>
              </a:rPr>
              <a:t>реконструкция на </a:t>
            </a:r>
          </a:p>
          <a:p>
            <a:pPr marL="269875"/>
            <a:r>
              <a:rPr lang="ru-RU" sz="1600" dirty="0" smtClean="0">
                <a:solidFill>
                  <a:srgbClr val="000000"/>
                </a:solidFill>
              </a:rPr>
              <a:t>съществуващи бойлери </a:t>
            </a:r>
            <a:r>
              <a:rPr lang="ru-RU" sz="1600" dirty="0">
                <a:solidFill>
                  <a:srgbClr val="000000"/>
                </a:solidFill>
              </a:rPr>
              <a:t>и </a:t>
            </a:r>
            <a:r>
              <a:rPr lang="ru-RU" sz="1600" dirty="0" smtClean="0">
                <a:solidFill>
                  <a:srgbClr val="000000"/>
                </a:solidFill>
              </a:rPr>
              <a:t>т.н.</a:t>
            </a:r>
            <a:endParaRPr lang="en-US" sz="1600" dirty="0">
              <a:solidFill>
                <a:srgbClr val="000000"/>
              </a:solidFill>
            </a:endParaRPr>
          </a:p>
        </p:txBody>
      </p:sp>
      <p:pic>
        <p:nvPicPr>
          <p:cNvPr id="6" name="Picture 5">
            <a:extLst>
              <a:ext uri="{FF2B5EF4-FFF2-40B4-BE49-F238E27FC236}">
                <a16:creationId xmlns:a16="http://schemas.microsoft.com/office/drawing/2014/main" xmlns="" id="{A4FF1B63-FDA7-43F5-99F9-700CAFB58B6B}"/>
              </a:ext>
            </a:extLst>
          </p:cNvPr>
          <p:cNvPicPr>
            <a:picLocks noChangeAspect="1"/>
          </p:cNvPicPr>
          <p:nvPr/>
        </p:nvPicPr>
        <p:blipFill>
          <a:blip r:embed="rId2"/>
          <a:stretch>
            <a:fillRect/>
          </a:stretch>
        </p:blipFill>
        <p:spPr>
          <a:xfrm>
            <a:off x="4706541" y="4437000"/>
            <a:ext cx="3969147" cy="1862394"/>
          </a:xfrm>
          <a:prstGeom prst="rect">
            <a:avLst/>
          </a:prstGeom>
          <a:ln>
            <a:solidFill>
              <a:schemeClr val="tx1"/>
            </a:solidFill>
          </a:ln>
        </p:spPr>
      </p:pic>
    </p:spTree>
    <p:extLst>
      <p:ext uri="{BB962C8B-B14F-4D97-AF65-F5344CB8AC3E}">
        <p14:creationId xmlns:p14="http://schemas.microsoft.com/office/powerpoint/2010/main" val="301212062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15470</TotalTime>
  <Words>8734</Words>
  <Application>Microsoft Office PowerPoint</Application>
  <PresentationFormat>On-screen Show (4:3)</PresentationFormat>
  <Paragraphs>758</Paragraphs>
  <Slides>73</Slides>
  <Notes>2</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2_Office Theme</vt:lpstr>
      <vt:lpstr>Част 1.5. ОСНОВНА КОНФИГУРАЦИЯ НА СЛЪНЧЕВИТЕ ТЕРМИЧНИ ИНСТАЛАЦИИ</vt:lpstr>
      <vt:lpstr>Цели на модула</vt:lpstr>
      <vt:lpstr>съдържание</vt:lpstr>
      <vt:lpstr>1. DSHW. Обща техническа спецификация</vt:lpstr>
      <vt:lpstr>1. DSHW. Обща техническа спецификация</vt:lpstr>
      <vt:lpstr>1. DSHW. Обща техническа спецификация</vt:lpstr>
      <vt:lpstr>1. DSHW. Обща техническа спецификация</vt:lpstr>
      <vt:lpstr>1. DSHW. Обща техническа спецификация</vt:lpstr>
      <vt:lpstr>1. DSHW. Обща техническа спецификация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2. Избор на подходяща технология</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Оразмеряване на системата</vt:lpstr>
      <vt:lpstr>3. Оценка на разходите</vt:lpstr>
      <vt:lpstr>3. Оценка на разходите</vt:lpstr>
      <vt:lpstr>3. Оценка на разходите</vt:lpstr>
      <vt:lpstr>3. Оценка на разходите</vt:lpstr>
      <vt:lpstr>3. Оценка на разходите</vt:lpstr>
      <vt:lpstr>3. Оценка на разходите</vt:lpstr>
      <vt:lpstr>3. Оценка на разходите</vt:lpstr>
      <vt:lpstr>3. Оценка на разходите</vt:lpstr>
      <vt:lpstr>3. Оценка на разходите</vt:lpstr>
      <vt:lpstr>3. Оценка на разходите</vt:lpstr>
      <vt:lpstr>резюме</vt:lpstr>
      <vt:lpstr>библиография</vt:lpstr>
      <vt:lpstr>Край на модула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PC Home</cp:lastModifiedBy>
  <cp:revision>634</cp:revision>
  <cp:lastPrinted>2019-05-14T13:30:41Z</cp:lastPrinted>
  <dcterms:created xsi:type="dcterms:W3CDTF">2017-12-11T10:59:29Z</dcterms:created>
  <dcterms:modified xsi:type="dcterms:W3CDTF">2019-10-02T13:45:23Z</dcterms:modified>
</cp:coreProperties>
</file>