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61" r:id="rId2"/>
    <p:sldId id="374" r:id="rId3"/>
    <p:sldId id="364" r:id="rId4"/>
    <p:sldId id="365" r:id="rId5"/>
    <p:sldId id="371" r:id="rId6"/>
    <p:sldId id="372" r:id="rId7"/>
    <p:sldId id="360" r:id="rId8"/>
    <p:sldId id="369" r:id="rId9"/>
    <p:sldId id="326" r:id="rId10"/>
    <p:sldId id="327" r:id="rId11"/>
    <p:sldId id="328" r:id="rId12"/>
    <p:sldId id="329" r:id="rId13"/>
    <p:sldId id="368" r:id="rId14"/>
    <p:sldId id="330" r:id="rId15"/>
    <p:sldId id="302" r:id="rId16"/>
    <p:sldId id="370" r:id="rId17"/>
    <p:sldId id="362" r:id="rId18"/>
    <p:sldId id="363" r:id="rId19"/>
    <p:sldId id="314" r:id="rId20"/>
    <p:sldId id="361" r:id="rId21"/>
    <p:sldId id="313" r:id="rId22"/>
    <p:sldId id="331" r:id="rId23"/>
    <p:sldId id="332" r:id="rId24"/>
    <p:sldId id="333" r:id="rId25"/>
    <p:sldId id="334" r:id="rId26"/>
    <p:sldId id="338" r:id="rId27"/>
    <p:sldId id="340" r:id="rId28"/>
    <p:sldId id="343" r:id="rId29"/>
    <p:sldId id="350" r:id="rId30"/>
    <p:sldId id="345" r:id="rId31"/>
    <p:sldId id="346" r:id="rId32"/>
    <p:sldId id="347" r:id="rId33"/>
    <p:sldId id="373" r:id="rId34"/>
    <p:sldId id="359" r:id="rId35"/>
    <p:sldId id="375" r:id="rId36"/>
    <p:sldId id="296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2" autoAdjust="0"/>
    <p:restoredTop sz="86323" autoAdjust="0"/>
  </p:normalViewPr>
  <p:slideViewPr>
    <p:cSldViewPr>
      <p:cViewPr varScale="1">
        <p:scale>
          <a:sx n="92" d="100"/>
          <a:sy n="92" d="100"/>
        </p:scale>
        <p:origin x="11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563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21/10/2019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80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03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32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16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21/10/2019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bg-BG" dirty="0" smtClean="0"/>
              <a:t>МОДУЛ </a:t>
            </a:r>
            <a:r>
              <a:rPr lang="en-US" dirty="0" smtClean="0"/>
              <a:t>3: </a:t>
            </a:r>
            <a:r>
              <a:rPr lang="bg-BG" dirty="0" smtClean="0"/>
              <a:t>МОНТАЖ И ПОДДРЪЖКА НА</a:t>
            </a:r>
            <a:r>
              <a:rPr lang="en-US" dirty="0" smtClean="0"/>
              <a:t> PV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TEI of CRETE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600" dirty="0" smtClean="0"/>
              <a:t>Монтаж на </a:t>
            </a:r>
            <a:r>
              <a:rPr lang="en-US" sz="2600" dirty="0" smtClean="0"/>
              <a:t>PV</a:t>
            </a:r>
            <a:r>
              <a:rPr lang="bg-BG" sz="2600" dirty="0" smtClean="0"/>
              <a:t> системи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bg-BG" dirty="0" smtClean="0"/>
              <a:t>кабел – женски/мъжки конектори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200000" cy="32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bg-BG" dirty="0" smtClean="0"/>
              <a:t>панелна кутия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2060848"/>
            <a:ext cx="3250704" cy="464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1600" dirty="0" smtClean="0"/>
              <a:t>Включва обратни (байпас) диоди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484784"/>
            <a:ext cx="266913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bg-BG" dirty="0" smtClean="0"/>
              <a:t>кабелен сплитер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47862"/>
            <a:ext cx="405144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Необходим инструмент за правилно завършване на конектори</a:t>
            </a:r>
            <a:endParaRPr lang="el-G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314" y="2061248"/>
            <a:ext cx="446896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bg-BG" dirty="0" smtClean="0"/>
              <a:t>проверка на заземяването поради неизправност</a:t>
            </a:r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40000" cy="368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Интегриране на </a:t>
            </a:r>
            <a:r>
              <a:rPr lang="en-US" dirty="0" smtClean="0"/>
              <a:t>PV </a:t>
            </a:r>
            <a:r>
              <a:rPr lang="bg-BG" dirty="0" smtClean="0"/>
              <a:t>системи върху сгради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61" y="1557312"/>
            <a:ext cx="735554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Свързване на акумулаторните батерии</a:t>
            </a:r>
            <a:endParaRPr lang="el-G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r="4118"/>
          <a:stretch>
            <a:fillRect/>
          </a:stretch>
        </p:blipFill>
        <p:spPr bwMode="auto">
          <a:xfrm>
            <a:off x="1915642" y="1844824"/>
            <a:ext cx="589671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39552" y="5445224"/>
            <a:ext cx="819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Конкретен случай</a:t>
            </a:r>
            <a:r>
              <a:rPr lang="en-US" dirty="0" smtClean="0"/>
              <a:t>: 2 </a:t>
            </a:r>
            <a:r>
              <a:rPr lang="bg-BG" dirty="0" smtClean="0"/>
              <a:t>паралелни серии от по </a:t>
            </a:r>
            <a:r>
              <a:rPr lang="en-US" dirty="0" smtClean="0"/>
              <a:t>2 </a:t>
            </a:r>
            <a:r>
              <a:rPr lang="bg-BG" dirty="0" smtClean="0"/>
              <a:t>батерии всяка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Еднофазна </a:t>
            </a:r>
            <a:r>
              <a:rPr lang="en-US" dirty="0" smtClean="0"/>
              <a:t>PV </a:t>
            </a:r>
            <a:r>
              <a:rPr lang="bg-BG" dirty="0" smtClean="0"/>
              <a:t>система </a:t>
            </a:r>
            <a:r>
              <a:rPr lang="en-US" dirty="0" smtClean="0"/>
              <a:t>(&lt; 5kW</a:t>
            </a:r>
            <a:r>
              <a:rPr lang="en-US" baseline="-25000" dirty="0" smtClean="0"/>
              <a:t>p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159" y="1557312"/>
            <a:ext cx="48971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Трифазна </a:t>
            </a:r>
            <a:r>
              <a:rPr lang="en-US" dirty="0" smtClean="0"/>
              <a:t>PV </a:t>
            </a:r>
            <a:r>
              <a:rPr lang="bg-BG" dirty="0" smtClean="0"/>
              <a:t>система </a:t>
            </a:r>
            <a:r>
              <a:rPr lang="en-US" dirty="0" smtClean="0"/>
              <a:t>(&lt; 5kW</a:t>
            </a:r>
            <a:r>
              <a:rPr lang="en-US" baseline="-25000" dirty="0" smtClean="0"/>
              <a:t>p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627" y="1485304"/>
            <a:ext cx="518766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Блоксхема на инсталация със средно напрежение (СН)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482" y="1556792"/>
            <a:ext cx="534482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До края на този раздел, вие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най-добрите практики, както и с „клопки“, които трябва да се избягват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основните правила по отношение на електрическите и структурни въпроси</a:t>
            </a:r>
            <a:r>
              <a:rPr lang="en-US" b="1" dirty="0" smtClean="0"/>
              <a:t> 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познавате основните стандарти и правила за безопасност при монтаж на </a:t>
            </a:r>
            <a:r>
              <a:rPr lang="en-US" b="1" dirty="0" smtClean="0"/>
              <a:t>PV </a:t>
            </a:r>
            <a:r>
              <a:rPr lang="bg-BG" b="1" dirty="0" smtClean="0"/>
              <a:t>система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сте запознати с основните грешки и откази по време на монтаж на</a:t>
            </a:r>
            <a:r>
              <a:rPr lang="en-US" b="1" dirty="0" smtClean="0"/>
              <a:t> </a:t>
            </a:r>
            <a:r>
              <a:rPr lang="en-US" b="1" dirty="0"/>
              <a:t>PV </a:t>
            </a:r>
            <a:r>
              <a:rPr lang="bg-BG" b="1" dirty="0" smtClean="0"/>
              <a:t>системата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идентифицирате различните компоненти на една</a:t>
            </a:r>
            <a:r>
              <a:rPr lang="bg-BG" b="1" baseline="0" dirty="0" smtClean="0"/>
              <a:t> </a:t>
            </a:r>
            <a:r>
              <a:rPr lang="en-US" b="1" dirty="0" smtClean="0"/>
              <a:t>PV </a:t>
            </a:r>
            <a:r>
              <a:rPr lang="bg-BG" b="1" dirty="0" smtClean="0"/>
              <a:t>система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инсталирате и монтирате различните компоненти на една</a:t>
            </a:r>
            <a:r>
              <a:rPr lang="en-US" b="1" dirty="0" smtClean="0"/>
              <a:t> </a:t>
            </a:r>
            <a:r>
              <a:rPr lang="en-US" b="1" dirty="0"/>
              <a:t>PV </a:t>
            </a:r>
            <a:r>
              <a:rPr lang="bg-BG" b="1" dirty="0" smtClean="0"/>
              <a:t>система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bg-BG" b="1" dirty="0" smtClean="0"/>
              <a:t>Ще можете да изследвате и експериментирате с различни начини за комбиниране на</a:t>
            </a:r>
            <a:r>
              <a:rPr lang="bg-BG" b="1" baseline="0" dirty="0" smtClean="0"/>
              <a:t> системните компоненти.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73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Изграждане на голяма обществена </a:t>
            </a:r>
            <a:r>
              <a:rPr lang="en-US" dirty="0" smtClean="0"/>
              <a:t>PV </a:t>
            </a:r>
            <a:r>
              <a:rPr lang="bg-BG" dirty="0" smtClean="0"/>
              <a:t>централа</a:t>
            </a:r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6723"/>
            <a:ext cx="8640000" cy="416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Проверка на конекторите на </a:t>
            </a:r>
            <a:r>
              <a:rPr lang="en-US" dirty="0" smtClean="0"/>
              <a:t>PV </a:t>
            </a:r>
            <a:r>
              <a:rPr lang="bg-BG" dirty="0" smtClean="0"/>
              <a:t>инвертора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bg-BG" sz="1600" dirty="0" smtClean="0"/>
              <a:t>По-ниско</a:t>
            </a:r>
            <a:r>
              <a:rPr lang="en-US" sz="1600" dirty="0" smtClean="0"/>
              <a:t> PV</a:t>
            </a:r>
            <a:r>
              <a:rPr lang="bg-BG" sz="1600" dirty="0" smtClean="0"/>
              <a:t> изходно напрежение на точката</a:t>
            </a:r>
            <a:r>
              <a:rPr lang="bg-BG" sz="1600" baseline="0" dirty="0" smtClean="0"/>
              <a:t> на максимална мощност </a:t>
            </a:r>
            <a:r>
              <a:rPr lang="en-US" sz="1600" dirty="0" smtClean="0"/>
              <a:t>(MPP) </a:t>
            </a:r>
            <a:r>
              <a:rPr lang="bg-BG" sz="1600" dirty="0" smtClean="0"/>
              <a:t>отколкото входното напрежение на инвертора: не критичен резултат за работата на инвертора.</a:t>
            </a:r>
            <a:endParaRPr lang="en-US" sz="1600" dirty="0" smtClean="0"/>
          </a:p>
          <a:p>
            <a:pPr fontAlgn="base"/>
            <a:r>
              <a:rPr lang="bg-BG" sz="1600" dirty="0" smtClean="0"/>
              <a:t>По-висок </a:t>
            </a:r>
            <a:r>
              <a:rPr lang="en-US" sz="1600" dirty="0" smtClean="0"/>
              <a:t>PV </a:t>
            </a:r>
            <a:r>
              <a:rPr lang="bg-BG" sz="1600" dirty="0" smtClean="0"/>
              <a:t>ток от максималния ток на инвертора: не критичен резултат за работата на инвертора. </a:t>
            </a:r>
          </a:p>
          <a:p>
            <a:pPr fontAlgn="base"/>
            <a:r>
              <a:rPr lang="bg-BG" sz="1600" dirty="0" smtClean="0"/>
              <a:t>По-високо напрежение при отворена схема (празен ход) на </a:t>
            </a:r>
            <a:r>
              <a:rPr lang="en-US" sz="1600" dirty="0" smtClean="0"/>
              <a:t>PV </a:t>
            </a:r>
            <a:r>
              <a:rPr lang="bg-BG" sz="1600" dirty="0" smtClean="0"/>
              <a:t>отколкото е максималното входно напрежение на инвертора</a:t>
            </a:r>
            <a:r>
              <a:rPr lang="en-US" sz="1600" dirty="0" smtClean="0"/>
              <a:t>: </a:t>
            </a:r>
            <a:r>
              <a:rPr lang="bg-BG" sz="1600" u="sng" dirty="0" smtClean="0"/>
              <a:t>Критичен</a:t>
            </a:r>
            <a:r>
              <a:rPr lang="bg-BG" sz="1600" u="none" dirty="0" smtClean="0"/>
              <a:t> </a:t>
            </a:r>
            <a:r>
              <a:rPr lang="bg-BG" sz="1600" dirty="0" smtClean="0"/>
              <a:t>резултат за работата на инвертора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По-ниско напрежение на точката на максималната мощност </a:t>
            </a:r>
            <a:r>
              <a:rPr lang="en-US" dirty="0" smtClean="0"/>
              <a:t>MPP </a:t>
            </a:r>
            <a:endParaRPr lang="el-GR" dirty="0"/>
          </a:p>
        </p:txBody>
      </p:sp>
      <p:pic>
        <p:nvPicPr>
          <p:cNvPr id="7170" name="Picture 2" descr="Inverter_probl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65427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По-висок </a:t>
            </a:r>
            <a:r>
              <a:rPr lang="en-US" dirty="0" smtClean="0"/>
              <a:t>PV </a:t>
            </a:r>
            <a:r>
              <a:rPr lang="bg-BG" dirty="0" smtClean="0"/>
              <a:t>ток</a:t>
            </a:r>
            <a:endParaRPr lang="el-GR" dirty="0"/>
          </a:p>
        </p:txBody>
      </p:sp>
      <p:pic>
        <p:nvPicPr>
          <p:cNvPr id="8194" name="Picture 2" descr="Inverter_proble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06735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По-високо напрежение при отворена схема </a:t>
            </a:r>
            <a:r>
              <a:rPr lang="en-US" dirty="0" smtClean="0"/>
              <a:t>(*)</a:t>
            </a:r>
            <a:endParaRPr lang="el-GR" dirty="0"/>
          </a:p>
        </p:txBody>
      </p:sp>
      <p:pic>
        <p:nvPicPr>
          <p:cNvPr id="9218" name="Picture 2" descr="Inverter_proble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14470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Изчисляване на площта на напречното сечение на </a:t>
            </a:r>
            <a:r>
              <a:rPr lang="en-US" dirty="0" smtClean="0"/>
              <a:t>PV </a:t>
            </a:r>
            <a:r>
              <a:rPr lang="bg-BG" dirty="0" smtClean="0"/>
              <a:t>кабела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При изчисляването трябва да се вземат предвид:</a:t>
            </a:r>
            <a:r>
              <a:rPr lang="el-GR" dirty="0" smtClean="0"/>
              <a:t> </a:t>
            </a:r>
          </a:p>
          <a:p>
            <a:r>
              <a:rPr lang="bg-BG" dirty="0" smtClean="0"/>
              <a:t>Максимален спад на напрежението</a:t>
            </a:r>
            <a:endParaRPr lang="el-GR" dirty="0" smtClean="0"/>
          </a:p>
          <a:p>
            <a:r>
              <a:rPr lang="bg-BG" dirty="0" smtClean="0"/>
              <a:t>Максимален ток</a:t>
            </a:r>
            <a:endParaRPr lang="el-GR" dirty="0" smtClean="0"/>
          </a:p>
          <a:p>
            <a:r>
              <a:rPr lang="bg-BG" dirty="0" smtClean="0"/>
              <a:t>Дължина на кабела</a:t>
            </a:r>
            <a:endParaRPr lang="el-GR" dirty="0" smtClean="0"/>
          </a:p>
          <a:p>
            <a:r>
              <a:rPr lang="bg-BG" dirty="0" smtClean="0"/>
              <a:t>Натоварване на системата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Характеристики на </a:t>
            </a:r>
            <a:r>
              <a:rPr lang="en-US" dirty="0" smtClean="0"/>
              <a:t>PV</a:t>
            </a:r>
            <a:r>
              <a:rPr lang="bg-BG" dirty="0" smtClean="0"/>
              <a:t> кабелите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80" y="2027020"/>
            <a:ext cx="8640000" cy="3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Изчисляване на спада на напрежението </a:t>
            </a:r>
            <a:r>
              <a:rPr lang="en-US" dirty="0" smtClean="0"/>
              <a:t>(DC)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2643182"/>
            <a:ext cx="8229600" cy="3429024"/>
          </a:xfrm>
        </p:spPr>
        <p:txBody>
          <a:bodyPr>
            <a:normAutofit/>
          </a:bodyPr>
          <a:lstStyle/>
          <a:p>
            <a:r>
              <a:rPr lang="el-GR" dirty="0" smtClean="0"/>
              <a:t>Δ</a:t>
            </a:r>
            <a:r>
              <a:rPr lang="en-US" i="1" dirty="0" smtClean="0"/>
              <a:t>V</a:t>
            </a:r>
            <a:r>
              <a:rPr lang="en-US" dirty="0" smtClean="0"/>
              <a:t>: </a:t>
            </a:r>
            <a:r>
              <a:rPr lang="bg-BG" dirty="0" smtClean="0"/>
              <a:t>спад на напрежението </a:t>
            </a:r>
            <a:r>
              <a:rPr lang="en-US" dirty="0" smtClean="0"/>
              <a:t>(V)</a:t>
            </a:r>
            <a:endParaRPr lang="el-GR" dirty="0" smtClean="0"/>
          </a:p>
          <a:p>
            <a:r>
              <a:rPr lang="en-US" i="1" dirty="0" smtClean="0"/>
              <a:t>V</a:t>
            </a:r>
            <a:r>
              <a:rPr lang="en-US" dirty="0" smtClean="0"/>
              <a:t>: </a:t>
            </a:r>
            <a:r>
              <a:rPr lang="bg-BG" dirty="0" smtClean="0"/>
              <a:t>напрежение </a:t>
            </a:r>
            <a:r>
              <a:rPr lang="en-US" dirty="0" smtClean="0"/>
              <a:t>(V)</a:t>
            </a:r>
          </a:p>
          <a:p>
            <a:r>
              <a:rPr lang="en-US" i="1" dirty="0" smtClean="0"/>
              <a:t>ℓ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bg-BG" dirty="0" smtClean="0"/>
              <a:t>дължина на кабела </a:t>
            </a:r>
            <a:r>
              <a:rPr lang="en-US" dirty="0" smtClean="0"/>
              <a:t>(m)</a:t>
            </a:r>
          </a:p>
          <a:p>
            <a:r>
              <a:rPr lang="en-US" i="1" dirty="0" smtClean="0"/>
              <a:t>I</a:t>
            </a:r>
            <a:r>
              <a:rPr lang="el-GR" dirty="0" smtClean="0"/>
              <a:t>: </a:t>
            </a:r>
            <a:r>
              <a:rPr lang="bg-BG" dirty="0" smtClean="0"/>
              <a:t>ток </a:t>
            </a:r>
            <a:r>
              <a:rPr lang="en-US" dirty="0" smtClean="0"/>
              <a:t>(A)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: </a:t>
            </a:r>
            <a:r>
              <a:rPr lang="bg-BG" dirty="0" smtClean="0"/>
              <a:t>Проводимост на кабела, която е равна на</a:t>
            </a:r>
            <a:r>
              <a:rPr lang="el-GR" dirty="0" smtClean="0"/>
              <a:t>:</a:t>
            </a:r>
          </a:p>
          <a:p>
            <a:pPr lvl="1"/>
            <a:r>
              <a:rPr lang="bg-BG" i="1" dirty="0" smtClean="0"/>
              <a:t>Мед</a:t>
            </a:r>
            <a:r>
              <a:rPr lang="el-GR" dirty="0" smtClean="0"/>
              <a:t>: </a:t>
            </a:r>
            <a:r>
              <a:rPr lang="el-GR" i="1" dirty="0" smtClean="0"/>
              <a:t>Κ</a:t>
            </a:r>
            <a:r>
              <a:rPr lang="en-US" i="1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58 m/Ω∙mm</a:t>
            </a:r>
            <a:r>
              <a:rPr lang="el-GR" baseline="30000" dirty="0" smtClean="0"/>
              <a:t>2</a:t>
            </a:r>
            <a:endParaRPr lang="el-GR" dirty="0" smtClean="0"/>
          </a:p>
          <a:p>
            <a:pPr lvl="1"/>
            <a:r>
              <a:rPr lang="bg-BG" i="1" dirty="0" smtClean="0"/>
              <a:t>Алуминий</a:t>
            </a:r>
            <a:r>
              <a:rPr lang="el-GR" dirty="0" smtClean="0"/>
              <a:t>: </a:t>
            </a:r>
            <a:r>
              <a:rPr lang="el-GR" i="1" dirty="0" smtClean="0"/>
              <a:t>Κ</a:t>
            </a:r>
            <a:r>
              <a:rPr lang="en-US" i="1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36</a:t>
            </a:r>
            <a:r>
              <a:rPr lang="el-GR" dirty="0" smtClean="0"/>
              <a:t> m/Ω∙mm</a:t>
            </a:r>
            <a:r>
              <a:rPr lang="el-GR" baseline="30000" dirty="0" smtClean="0"/>
              <a:t>2</a:t>
            </a:r>
            <a:endParaRPr lang="el-GR" dirty="0" smtClean="0"/>
          </a:p>
          <a:p>
            <a:r>
              <a:rPr lang="el-GR" i="1" dirty="0" smtClean="0"/>
              <a:t>Α</a:t>
            </a:r>
            <a:r>
              <a:rPr lang="el-GR" dirty="0" smtClean="0"/>
              <a:t>: </a:t>
            </a:r>
            <a:r>
              <a:rPr lang="bg-BG" dirty="0" smtClean="0"/>
              <a:t>площ на сечението </a:t>
            </a:r>
            <a:r>
              <a:rPr lang="el-GR" dirty="0" smtClean="0"/>
              <a:t>(</a:t>
            </a:r>
            <a:r>
              <a:rPr lang="en-US" dirty="0" smtClean="0"/>
              <a:t>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438525" y="1571612"/>
          <a:ext cx="20145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571612"/>
                        <a:ext cx="2014538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Влияние на температурата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Максималната температура на </a:t>
            </a:r>
            <a:r>
              <a:rPr lang="en-US" dirty="0" smtClean="0"/>
              <a:t>PV</a:t>
            </a:r>
            <a:r>
              <a:rPr lang="bg-BG" dirty="0" smtClean="0"/>
              <a:t> модулите може да достигне</a:t>
            </a:r>
            <a:r>
              <a:rPr lang="en-US" dirty="0" smtClean="0"/>
              <a:t> 70°C</a:t>
            </a:r>
            <a:r>
              <a:rPr lang="bg-BG" dirty="0" smtClean="0"/>
              <a:t> при конструкции, които позволяват свободна циркулация на въздух в задната част на модулите 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bg-BG" dirty="0" smtClean="0"/>
              <a:t>В случаи, при които свободната циркулация на въздух е възпрепятствана, могат да се достигнат по-високи температури до </a:t>
            </a:r>
            <a:r>
              <a:rPr lang="en-US" dirty="0" smtClean="0"/>
              <a:t>80-90°C </a:t>
            </a:r>
            <a:endParaRPr lang="bg-BG" dirty="0" smtClean="0"/>
          </a:p>
          <a:p>
            <a:r>
              <a:rPr lang="bg-BG" dirty="0" smtClean="0"/>
              <a:t>Когато кабелите на </a:t>
            </a:r>
            <a:r>
              <a:rPr lang="en-US" dirty="0" smtClean="0"/>
              <a:t>PV</a:t>
            </a:r>
            <a:r>
              <a:rPr lang="bg-BG" dirty="0" smtClean="0"/>
              <a:t> системата са (близо) до </a:t>
            </a:r>
            <a:r>
              <a:rPr lang="en-US" dirty="0" smtClean="0"/>
              <a:t>PV</a:t>
            </a:r>
            <a:r>
              <a:rPr lang="bg-BG" dirty="0" smtClean="0"/>
              <a:t> модулите, температурата на модулите трябва да се вземе предвид,</a:t>
            </a:r>
            <a:r>
              <a:rPr lang="bg-BG" baseline="0" dirty="0" smtClean="0"/>
              <a:t> за да се избере подходящо напречно сечение и изолация на кабелите 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на кабелите </a:t>
            </a:r>
            <a:r>
              <a:rPr lang="en-US" dirty="0" smtClean="0"/>
              <a:t>(</a:t>
            </a:r>
            <a:r>
              <a:rPr lang="bg-BG" dirty="0" smtClean="0"/>
              <a:t>Таблица </a:t>
            </a:r>
            <a:r>
              <a:rPr lang="en-US" dirty="0" smtClean="0"/>
              <a:t>1)</a:t>
            </a:r>
            <a:endParaRPr lang="el-G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7312"/>
            <a:ext cx="551520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bg-BG" dirty="0" smtClean="0"/>
              <a:t>монтажни системи: скатни /наклонени/ покриви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63" y="1484784"/>
            <a:ext cx="312647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35" y="1449040"/>
            <a:ext cx="340888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57768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Коефициент за коригиране спрямо температурата за </a:t>
            </a:r>
            <a:r>
              <a:rPr lang="en-US" dirty="0" smtClean="0"/>
              <a:t>PV </a:t>
            </a:r>
            <a:r>
              <a:rPr lang="bg-BG" dirty="0" smtClean="0"/>
              <a:t>кабели </a:t>
            </a:r>
            <a:r>
              <a:rPr lang="en-US" dirty="0" smtClean="0"/>
              <a:t>(</a:t>
            </a:r>
            <a:r>
              <a:rPr lang="bg-BG" dirty="0" smtClean="0"/>
              <a:t>Таблица </a:t>
            </a:r>
            <a:r>
              <a:rPr lang="en-US" dirty="0" smtClean="0"/>
              <a:t>2) 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304575"/>
              </p:ext>
            </p:extLst>
          </p:nvPr>
        </p:nvGraphicFramePr>
        <p:xfrm>
          <a:off x="457200" y="1600200"/>
          <a:ext cx="8229600" cy="4251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26568"/>
                <a:gridCol w="3168352"/>
                <a:gridCol w="3034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Температура на околната среда</a:t>
                      </a:r>
                      <a:r>
                        <a:rPr lang="en-US" b="1" dirty="0" smtClean="0"/>
                        <a:t>°C</a:t>
                      </a:r>
                      <a:r>
                        <a:rPr lang="el-GR" b="1" dirty="0" smtClean="0"/>
                        <a:t>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Температурен коефициент за изолирани кабели до</a:t>
                      </a:r>
                      <a:r>
                        <a:rPr lang="en-US" b="1" dirty="0" smtClean="0"/>
                        <a:t> </a:t>
                      </a:r>
                      <a:r>
                        <a:rPr lang="el-GR" b="1" dirty="0" smtClean="0"/>
                        <a:t>90°C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Температурен коефициент за изолирани кабели до</a:t>
                      </a:r>
                      <a:r>
                        <a:rPr lang="en-US" b="1" dirty="0" smtClean="0"/>
                        <a:t> </a:t>
                      </a:r>
                      <a:r>
                        <a:rPr lang="el-GR" b="1" dirty="0" smtClean="0"/>
                        <a:t>105°C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1.00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0.96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36-40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0.91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41-45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0.87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56-50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0.82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51-55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0.76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56-60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0.71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61-70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0.58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71-80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0.41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Пример</a:t>
            </a:r>
            <a:r>
              <a:rPr lang="bg-BG" baseline="0" dirty="0" smtClean="0"/>
              <a:t> за избор на кабели </a:t>
            </a:r>
            <a:r>
              <a:rPr lang="en-US" dirty="0" smtClean="0"/>
              <a:t>(PV-</a:t>
            </a:r>
            <a:r>
              <a:rPr lang="bg-BG" dirty="0" smtClean="0"/>
              <a:t>инвертор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Характеристики на </a:t>
            </a:r>
            <a:r>
              <a:rPr lang="en-US" dirty="0" smtClean="0"/>
              <a:t>PV</a:t>
            </a:r>
            <a:r>
              <a:rPr lang="bg-BG" dirty="0" smtClean="0"/>
              <a:t> модулите</a:t>
            </a:r>
            <a:r>
              <a:rPr lang="el-GR" dirty="0" smtClean="0"/>
              <a:t>:</a:t>
            </a:r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m</a:t>
            </a:r>
            <a:r>
              <a:rPr lang="en-US" dirty="0" smtClean="0"/>
              <a:t> = 200 W</a:t>
            </a:r>
          </a:p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m</a:t>
            </a:r>
            <a:r>
              <a:rPr lang="en-US" dirty="0" smtClean="0"/>
              <a:t> = 28.10 V</a:t>
            </a:r>
          </a:p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m</a:t>
            </a:r>
            <a:r>
              <a:rPr lang="en-US" dirty="0" smtClean="0"/>
              <a:t> = 7.20 A</a:t>
            </a:r>
          </a:p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sc</a:t>
            </a:r>
            <a:r>
              <a:rPr lang="en-US" dirty="0" smtClean="0"/>
              <a:t> = 7.78 A</a:t>
            </a:r>
          </a:p>
          <a:p>
            <a:r>
              <a:rPr lang="en-US" i="1" dirty="0" smtClean="0"/>
              <a:t>V</a:t>
            </a:r>
            <a:r>
              <a:rPr lang="en-US" i="1" baseline="-25000" dirty="0" smtClean="0"/>
              <a:t>oc</a:t>
            </a:r>
            <a:r>
              <a:rPr lang="en-US" dirty="0" smtClean="0"/>
              <a:t> = 36.00 V</a:t>
            </a:r>
          </a:p>
          <a:p>
            <a:pPr>
              <a:spcBef>
                <a:spcPts val="1800"/>
              </a:spcBef>
              <a:buNone/>
            </a:pPr>
            <a:r>
              <a:rPr lang="bg-BG" dirty="0" smtClean="0"/>
              <a:t>Характеристики на </a:t>
            </a:r>
            <a:r>
              <a:rPr lang="en-US" dirty="0" smtClean="0"/>
              <a:t>PV</a:t>
            </a:r>
            <a:r>
              <a:rPr lang="bg-BG" dirty="0" smtClean="0"/>
              <a:t> модулите</a:t>
            </a:r>
            <a:r>
              <a:rPr lang="el-GR" dirty="0" smtClean="0"/>
              <a:t>:</a:t>
            </a:r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DC</a:t>
            </a:r>
            <a:r>
              <a:rPr lang="en-US" dirty="0" smtClean="0"/>
              <a:t> = 2.10 kW</a:t>
            </a:r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AC</a:t>
            </a:r>
            <a:r>
              <a:rPr lang="en-US" dirty="0" smtClean="0"/>
              <a:t> = 2.00 kW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10 PV </a:t>
            </a:r>
            <a:r>
              <a:rPr lang="bg-BG" dirty="0" smtClean="0"/>
              <a:t>модула, свързани последователно</a:t>
            </a:r>
            <a:endParaRPr lang="el-G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Пример за избор на кабел </a:t>
            </a:r>
            <a:r>
              <a:rPr lang="en-US" dirty="0" smtClean="0"/>
              <a:t>(PV-</a:t>
            </a:r>
            <a:r>
              <a:rPr lang="bg-BG" dirty="0" smtClean="0"/>
              <a:t>инвертор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/>
          </a:bodyPr>
          <a:lstStyle/>
          <a:p>
            <a:r>
              <a:rPr lang="bg-BG" dirty="0" smtClean="0"/>
              <a:t>Медни кабели </a:t>
            </a:r>
            <a:r>
              <a:rPr lang="en-US" dirty="0" smtClean="0"/>
              <a:t>(</a:t>
            </a:r>
            <a:r>
              <a:rPr lang="bg-BG" dirty="0" smtClean="0"/>
              <a:t>специфична проводимост</a:t>
            </a:r>
            <a:r>
              <a:rPr lang="bg-BG" baseline="0" dirty="0" smtClean="0"/>
              <a:t> </a:t>
            </a:r>
            <a:r>
              <a:rPr lang="el-GR" i="1" dirty="0" smtClean="0"/>
              <a:t>Κ</a:t>
            </a:r>
            <a:r>
              <a:rPr lang="el-GR" dirty="0" smtClean="0"/>
              <a:t>=58 m/Ω∙mm</a:t>
            </a:r>
            <a:r>
              <a:rPr lang="el-GR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bg-BG" dirty="0" smtClean="0"/>
              <a:t>Дължина на кабела </a:t>
            </a:r>
            <a:r>
              <a:rPr lang="el-GR" dirty="0" smtClean="0"/>
              <a:t>(</a:t>
            </a:r>
            <a:r>
              <a:rPr lang="en-US" dirty="0" smtClean="0"/>
              <a:t>PV-</a:t>
            </a:r>
            <a:r>
              <a:rPr lang="bg-BG" dirty="0" smtClean="0"/>
              <a:t>инвертор</a:t>
            </a:r>
            <a:r>
              <a:rPr lang="el-GR" dirty="0" smtClean="0"/>
              <a:t>): </a:t>
            </a:r>
            <a:r>
              <a:rPr lang="el-GR" i="1" dirty="0" smtClean="0"/>
              <a:t>ℓ</a:t>
            </a:r>
            <a:r>
              <a:rPr lang="en-US" dirty="0" smtClean="0"/>
              <a:t> = </a:t>
            </a:r>
            <a:r>
              <a:rPr lang="el-GR" dirty="0" smtClean="0"/>
              <a:t>40</a:t>
            </a:r>
            <a:r>
              <a:rPr lang="en-US" dirty="0" smtClean="0"/>
              <a:t>m</a:t>
            </a:r>
            <a:endParaRPr lang="el-GR" dirty="0" smtClean="0"/>
          </a:p>
          <a:p>
            <a:r>
              <a:rPr lang="en-US" i="1" dirty="0" smtClean="0"/>
              <a:t>I</a:t>
            </a:r>
            <a:r>
              <a:rPr lang="en-US" baseline="-25000" dirty="0" smtClean="0"/>
              <a:t>max</a:t>
            </a:r>
            <a:r>
              <a:rPr lang="en-US" dirty="0" smtClean="0"/>
              <a:t> = 1.25 </a:t>
            </a:r>
            <a:r>
              <a:rPr lang="el-GR" dirty="0" smtClean="0"/>
              <a:t>∙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sc</a:t>
            </a:r>
            <a:r>
              <a:rPr lang="en-US" dirty="0" smtClean="0"/>
              <a:t> = 9.725 A</a:t>
            </a:r>
          </a:p>
          <a:p>
            <a:pPr>
              <a:buNone/>
            </a:pPr>
            <a:r>
              <a:rPr lang="en-US" dirty="0" smtClean="0"/>
              <a:t>	(1.25 </a:t>
            </a:r>
            <a:r>
              <a:rPr lang="bg-BG" dirty="0" smtClean="0"/>
              <a:t>се използва като коефициент за безопасност за случаи на екстремно слънчево лъчение)</a:t>
            </a:r>
            <a:endParaRPr lang="en-US" dirty="0" smtClean="0"/>
          </a:p>
          <a:p>
            <a:r>
              <a:rPr lang="el-GR" b="1" dirty="0" smtClean="0"/>
              <a:t>Σ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m</a:t>
            </a:r>
            <a:r>
              <a:rPr lang="en-US" dirty="0" smtClean="0"/>
              <a:t> = </a:t>
            </a:r>
            <a:r>
              <a:rPr lang="el-GR" dirty="0" smtClean="0"/>
              <a:t>10 ∙ </a:t>
            </a:r>
            <a:r>
              <a:rPr lang="en-US" dirty="0" smtClean="0"/>
              <a:t>28.10 V</a:t>
            </a:r>
            <a:r>
              <a:rPr lang="el-GR" dirty="0" smtClean="0"/>
              <a:t> = 281 </a:t>
            </a:r>
            <a:r>
              <a:rPr lang="en-US" dirty="0" smtClean="0"/>
              <a:t>V</a:t>
            </a:r>
          </a:p>
          <a:p>
            <a:r>
              <a:rPr lang="bg-BG" dirty="0" smtClean="0"/>
              <a:t>Максимален спад на напрежението </a:t>
            </a:r>
            <a:r>
              <a:rPr lang="el-GR" dirty="0" smtClean="0"/>
              <a:t>Δ</a:t>
            </a:r>
            <a:r>
              <a:rPr lang="en-US" i="1" dirty="0" smtClean="0"/>
              <a:t>V</a:t>
            </a:r>
            <a:r>
              <a:rPr lang="en-US" dirty="0" smtClean="0"/>
              <a:t>/</a:t>
            </a:r>
            <a:r>
              <a:rPr lang="en-US" i="1" dirty="0" smtClean="0"/>
              <a:t>V</a:t>
            </a:r>
            <a:r>
              <a:rPr lang="en-US" dirty="0" smtClean="0"/>
              <a:t> = 1%</a:t>
            </a:r>
          </a:p>
          <a:p>
            <a:r>
              <a:rPr lang="bg-BG" dirty="0" smtClean="0"/>
              <a:t>Инсталация на изолиран кабел до</a:t>
            </a:r>
            <a:r>
              <a:rPr lang="en-US" dirty="0" smtClean="0"/>
              <a:t> 90°C</a:t>
            </a:r>
          </a:p>
          <a:p>
            <a:r>
              <a:rPr lang="bg-BG" dirty="0" smtClean="0"/>
              <a:t>Максимална температура на кабела</a:t>
            </a:r>
            <a:r>
              <a:rPr lang="en-US" dirty="0" smtClean="0"/>
              <a:t>: 70°C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за избор на кабел </a:t>
            </a:r>
            <a:r>
              <a:rPr lang="en-US" dirty="0" smtClean="0"/>
              <a:t>(PV-</a:t>
            </a:r>
            <a:r>
              <a:rPr lang="bg-BG" dirty="0" smtClean="0"/>
              <a:t>инвертор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1. </a:t>
            </a:r>
            <a:r>
              <a:rPr lang="bg-BG" sz="1600" dirty="0" smtClean="0"/>
              <a:t>Проверка на спада на напрежението 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2. </a:t>
            </a:r>
            <a:r>
              <a:rPr lang="bg-BG" sz="1600" dirty="0" smtClean="0"/>
              <a:t>Проверка на максималния ток</a:t>
            </a:r>
            <a:endParaRPr lang="en-US" sz="1600" dirty="0" smtClean="0"/>
          </a:p>
          <a:p>
            <a:r>
              <a:rPr lang="bg-BG" dirty="0" smtClean="0"/>
              <a:t>За кабел </a:t>
            </a:r>
            <a:r>
              <a:rPr lang="en-US" dirty="0" smtClean="0"/>
              <a:t>6 </a:t>
            </a:r>
            <a:r>
              <a:rPr lang="el-GR" dirty="0" smtClean="0"/>
              <a:t>mm</a:t>
            </a:r>
            <a:r>
              <a:rPr lang="el-GR" baseline="30000" dirty="0" smtClean="0"/>
              <a:t>2</a:t>
            </a:r>
            <a:r>
              <a:rPr lang="en-US" dirty="0" smtClean="0"/>
              <a:t>, </a:t>
            </a:r>
            <a:r>
              <a:rPr lang="bg-BG" dirty="0" smtClean="0"/>
              <a:t>максималният ток е </a:t>
            </a:r>
            <a:r>
              <a:rPr lang="en-US" dirty="0" smtClean="0"/>
              <a:t>41 A (</a:t>
            </a:r>
            <a:r>
              <a:rPr lang="bg-BG" dirty="0" smtClean="0"/>
              <a:t>вижте Таблица</a:t>
            </a:r>
            <a:r>
              <a:rPr lang="en-US" dirty="0" smtClean="0"/>
              <a:t> 1)</a:t>
            </a:r>
          </a:p>
          <a:p>
            <a:r>
              <a:rPr lang="bg-BG" dirty="0" smtClean="0"/>
              <a:t>За изолиран кабел до </a:t>
            </a:r>
            <a:r>
              <a:rPr lang="en-US" dirty="0" smtClean="0"/>
              <a:t>90°C </a:t>
            </a:r>
            <a:r>
              <a:rPr lang="bg-BG" dirty="0" smtClean="0"/>
              <a:t>и кабелна температура </a:t>
            </a:r>
            <a:r>
              <a:rPr lang="en-US" dirty="0" smtClean="0"/>
              <a:t>70°C, </a:t>
            </a:r>
            <a:r>
              <a:rPr lang="bg-BG" dirty="0" smtClean="0"/>
              <a:t>температурният коефициент е </a:t>
            </a:r>
            <a:r>
              <a:rPr lang="en-US" dirty="0" smtClean="0"/>
              <a:t>0.58 (</a:t>
            </a:r>
            <a:r>
              <a:rPr lang="bg-BG" dirty="0" smtClean="0"/>
              <a:t>вижте Таблица </a:t>
            </a:r>
            <a:r>
              <a:rPr lang="en-US" dirty="0" smtClean="0"/>
              <a:t>2)</a:t>
            </a:r>
          </a:p>
          <a:p>
            <a:r>
              <a:rPr lang="bg-BG" dirty="0" smtClean="0"/>
              <a:t>Максималният ток при </a:t>
            </a:r>
            <a:r>
              <a:rPr lang="en-US" dirty="0" smtClean="0"/>
              <a:t>70°C </a:t>
            </a:r>
            <a:r>
              <a:rPr lang="bg-BG" dirty="0" smtClean="0"/>
              <a:t>е</a:t>
            </a:r>
            <a:r>
              <a:rPr lang="en-US" dirty="0" smtClean="0"/>
              <a:t>:   </a:t>
            </a:r>
            <a:r>
              <a:rPr lang="el-GR" dirty="0" smtClean="0"/>
              <a:t>0.58 ∙ 41 Α = 23.78 Α</a:t>
            </a:r>
            <a:endParaRPr lang="en-US" dirty="0" smtClean="0"/>
          </a:p>
          <a:p>
            <a:r>
              <a:rPr lang="en-US" i="1" dirty="0" smtClean="0"/>
              <a:t>I</a:t>
            </a:r>
            <a:r>
              <a:rPr lang="en-US" baseline="-25000" dirty="0" smtClean="0"/>
              <a:t>max</a:t>
            </a:r>
            <a:r>
              <a:rPr lang="el-GR" dirty="0" smtClean="0"/>
              <a:t> = 9.725 </a:t>
            </a:r>
            <a:r>
              <a:rPr lang="en-US" dirty="0" smtClean="0"/>
              <a:t>A</a:t>
            </a:r>
            <a:r>
              <a:rPr lang="el-GR" dirty="0" smtClean="0"/>
              <a:t> &lt; 23.78 Α,</a:t>
            </a:r>
            <a:r>
              <a:rPr lang="en-US" dirty="0" smtClean="0"/>
              <a:t> </a:t>
            </a:r>
            <a:r>
              <a:rPr lang="bg-BG" dirty="0" smtClean="0"/>
              <a:t>така че няма проблем със свръхток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bg-BG" b="1" dirty="0" smtClean="0"/>
              <a:t>Избор на кабел</a:t>
            </a:r>
            <a:r>
              <a:rPr lang="en-US" b="1" dirty="0" smtClean="0"/>
              <a:t>: 6 </a:t>
            </a:r>
            <a:r>
              <a:rPr lang="el-GR" b="1" dirty="0" smtClean="0"/>
              <a:t>mm</a:t>
            </a:r>
            <a:r>
              <a:rPr lang="el-GR" b="1" baseline="30000" dirty="0" smtClean="0"/>
              <a:t>2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sz="1600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43006" y="2073969"/>
          <a:ext cx="4758783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Εξίσωση" r:id="rId3" imgW="2895480" imgH="761760" progId="Equation.3">
                  <p:embed/>
                </p:oleObj>
              </mc:Choice>
              <mc:Fallback>
                <p:oleObj name="Εξίσωση" r:id="rId3" imgW="289548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6" y="2073969"/>
                        <a:ext cx="4758783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Документ </a:t>
            </a:r>
            <a:r>
              <a:rPr lang="en-US" dirty="0" smtClean="0"/>
              <a:t>IEC 62548:2016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В документа </a:t>
            </a:r>
            <a:r>
              <a:rPr lang="en-US" sz="1600" dirty="0" smtClean="0"/>
              <a:t>IEC 62548:2016 </a:t>
            </a:r>
            <a:r>
              <a:rPr lang="bg-BG" sz="1600" dirty="0" smtClean="0"/>
              <a:t>са изложени изискванията при проектиране на </a:t>
            </a:r>
            <a:r>
              <a:rPr lang="en-US" sz="1600" dirty="0" smtClean="0"/>
              <a:t>PV </a:t>
            </a:r>
            <a:r>
              <a:rPr lang="bg-BG" sz="1600" dirty="0" smtClean="0"/>
              <a:t>решетки, включително</a:t>
            </a:r>
            <a:r>
              <a:rPr lang="bg-BG" sz="1600" baseline="0" dirty="0" smtClean="0"/>
              <a:t> </a:t>
            </a:r>
            <a:r>
              <a:rPr lang="en-US" sz="1600" dirty="0" smtClean="0"/>
              <a:t>DC</a:t>
            </a:r>
            <a:r>
              <a:rPr lang="bg-BG" sz="1600" dirty="0" smtClean="0"/>
              <a:t> електрическата мрежа на решетката, устройства за електрическа защита, мероприятия и средства за превключване,</a:t>
            </a:r>
            <a:r>
              <a:rPr lang="bg-BG" sz="1600" baseline="0" dirty="0" smtClean="0"/>
              <a:t> изключване и заземяване</a:t>
            </a:r>
            <a:r>
              <a:rPr lang="en-US" sz="1600" dirty="0" smtClean="0"/>
              <a:t> </a:t>
            </a:r>
            <a:endParaRPr lang="bg-BG" sz="1600" dirty="0" smtClean="0"/>
          </a:p>
          <a:p>
            <a:r>
              <a:rPr lang="bg-BG" sz="1600" dirty="0" smtClean="0"/>
              <a:t>Целта на този документ е да отговори на изискванията за проектна безопасност, произтичащи от специфичните характеристики на </a:t>
            </a:r>
            <a:r>
              <a:rPr lang="en-US" sz="1600" dirty="0" smtClean="0"/>
              <a:t>PV</a:t>
            </a:r>
            <a:r>
              <a:rPr lang="bg-BG" sz="1600" dirty="0" smtClean="0"/>
              <a:t> системите </a:t>
            </a:r>
          </a:p>
          <a:p>
            <a:r>
              <a:rPr lang="bg-BG" sz="1600" dirty="0" smtClean="0"/>
              <a:t>Той обхваща всички части на </a:t>
            </a:r>
            <a:r>
              <a:rPr lang="en-US" sz="1600" dirty="0" smtClean="0"/>
              <a:t>PV</a:t>
            </a:r>
            <a:r>
              <a:rPr lang="bg-BG" sz="1600" dirty="0" smtClean="0"/>
              <a:t> решетката, до, но без да включва, устройства за съхранение на електроенергия, оборудване за запазване</a:t>
            </a:r>
            <a:r>
              <a:rPr lang="bg-BG" sz="1600" baseline="0" dirty="0" smtClean="0"/>
              <a:t> на електроенергията или товарите. </a:t>
            </a:r>
          </a:p>
          <a:p>
            <a:r>
              <a:rPr lang="bg-BG" sz="1600" baseline="0" dirty="0" smtClean="0"/>
              <a:t>Като изключение, разпоредбите, свързани с оборудване за съхранение на електроенергия, са обхванати единствено когато се касае за </a:t>
            </a:r>
            <a:r>
              <a:rPr lang="en-US" sz="1600" dirty="0" smtClean="0"/>
              <a:t>DC </a:t>
            </a:r>
            <a:r>
              <a:rPr lang="bg-BG" sz="1600" dirty="0" smtClean="0"/>
              <a:t>безопасност</a:t>
            </a:r>
            <a:endParaRPr lang="en-US" sz="1600" dirty="0" smtClean="0"/>
          </a:p>
          <a:p>
            <a:r>
              <a:rPr lang="bg-BG" sz="1600" dirty="0" smtClean="0"/>
              <a:t>Също е включено взаимното свързване на малки </a:t>
            </a:r>
            <a:r>
              <a:rPr lang="en-US" sz="1600" dirty="0" smtClean="0"/>
              <a:t>DC</a:t>
            </a:r>
            <a:r>
              <a:rPr lang="bg-BG" sz="1600" dirty="0" smtClean="0"/>
              <a:t> климатични агрегати,</a:t>
            </a:r>
            <a:r>
              <a:rPr lang="bg-BG" sz="1600" baseline="0" dirty="0" smtClean="0"/>
              <a:t> предназначени за свързване с</a:t>
            </a:r>
            <a:r>
              <a:rPr lang="en-US" sz="1600" dirty="0" smtClean="0"/>
              <a:t> PV </a:t>
            </a:r>
            <a:r>
              <a:rPr lang="bg-BG" sz="1600" dirty="0" smtClean="0"/>
              <a:t>модули.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dirty="0" smtClean="0">
                <a:latin typeface="+mj-lt"/>
                <a:cs typeface="Arial" pitchFamily="34" charset="0"/>
              </a:rPr>
              <a:t>Сега,</a:t>
            </a:r>
            <a:r>
              <a:rPr lang="bg-BG" baseline="0" dirty="0" smtClean="0">
                <a:latin typeface="+mj-lt"/>
                <a:cs typeface="Arial" pitchFamily="34" charset="0"/>
              </a:rPr>
              <a:t> след като завършихте модул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3.1 </a:t>
            </a:r>
            <a:r>
              <a:rPr lang="en-US" dirty="0" smtClean="0">
                <a:latin typeface="+mj-lt"/>
                <a:cs typeface="Arial" pitchFamily="34" charset="0"/>
              </a:rPr>
              <a:t>“</a:t>
            </a:r>
            <a:r>
              <a:rPr lang="bg-BG" dirty="0" smtClean="0">
                <a:latin typeface="+mj-lt"/>
                <a:cs typeface="Arial" pitchFamily="34" charset="0"/>
              </a:rPr>
              <a:t>Монтаж на </a:t>
            </a:r>
            <a:r>
              <a:rPr lang="en-US" dirty="0" smtClean="0">
                <a:latin typeface="+mj-lt"/>
                <a:cs typeface="Arial" pitchFamily="34" charset="0"/>
              </a:rPr>
              <a:t>PV </a:t>
            </a:r>
            <a:r>
              <a:rPr lang="bg-BG" dirty="0" smtClean="0">
                <a:latin typeface="+mj-lt"/>
                <a:cs typeface="Arial" pitchFamily="34" charset="0"/>
              </a:rPr>
              <a:t>системи</a:t>
            </a:r>
            <a:r>
              <a:rPr lang="en-US" dirty="0" smtClean="0">
                <a:latin typeface="+mj-lt"/>
                <a:cs typeface="Arial" pitchFamily="34" charset="0"/>
              </a:rPr>
              <a:t>”</a:t>
            </a:r>
            <a:r>
              <a:rPr lang="bg-BG" dirty="0" smtClean="0">
                <a:latin typeface="+mj-lt"/>
                <a:cs typeface="Arial" pitchFamily="34" charset="0"/>
              </a:rPr>
              <a:t>, вие: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 запознати с най-добрите практики, както и с „клопки“, които трябва да се избягват</a:t>
            </a:r>
            <a:endParaRPr lang="bg-BG" sz="1800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 запознати с основните правила по отношение на електрическите и структурни въпроси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Познавате основните стандарти и правила за безопасност при монтаж на 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 запознати с основните грешки и откази по време на монтаж на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системата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идентифицирате различните компоненти на една</a:t>
            </a:r>
            <a:r>
              <a:rPr lang="bg-BG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инсталирате и монтирате различните компоненти на една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PV </a:t>
            </a: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</a:t>
            </a:r>
            <a:endParaRPr lang="bg-BG" dirty="0" smtClean="0">
              <a:effectLst/>
            </a:endParaRPr>
          </a:p>
          <a:p>
            <a:pPr rtl="0" eaLnBrk="1" latinLnBrk="0" hangingPunct="1">
              <a:buFont typeface="+mj-lt"/>
              <a:buAutoNum type="arabicPeriod"/>
            </a:pPr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да изследвате и експериментирате с различни начини за комбиниране на</a:t>
            </a:r>
            <a:r>
              <a:rPr lang="bg-BG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системните компоненти. </a:t>
            </a:r>
            <a:endParaRPr lang="bg-B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414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ви за вниманието!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 </a:t>
            </a:r>
            <a:r>
              <a:rPr lang="bg-BG" dirty="0" smtClean="0"/>
              <a:t>монтажни системи</a:t>
            </a:r>
            <a:r>
              <a:rPr lang="en-US" dirty="0" smtClean="0"/>
              <a:t>: </a:t>
            </a:r>
            <a:r>
              <a:rPr lang="bg-BG" dirty="0" smtClean="0"/>
              <a:t>баластиран монтаж </a:t>
            </a:r>
            <a:r>
              <a:rPr lang="en-US" dirty="0" smtClean="0"/>
              <a:t>(</a:t>
            </a:r>
            <a:r>
              <a:rPr lang="bg-BG" dirty="0" smtClean="0"/>
              <a:t>мащабни търговски проекти с плосък покрив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08" y="1484784"/>
            <a:ext cx="4185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461" y="1449040"/>
            <a:ext cx="360000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897312"/>
            <a:ext cx="5175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 </a:t>
            </a:r>
            <a:r>
              <a:rPr lang="bg-BG" dirty="0" smtClean="0"/>
              <a:t>монтажни системи</a:t>
            </a:r>
            <a:r>
              <a:rPr lang="en-US" dirty="0" smtClean="0"/>
              <a:t>: </a:t>
            </a:r>
            <a:r>
              <a:rPr lang="bg-BG" dirty="0" smtClean="0"/>
              <a:t>монтирани на стълбове решетки (фиксирани, регулируеми, или проследяващи слънцето решетки) </a:t>
            </a:r>
            <a:endParaRPr lang="el-G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7232"/>
            <a:ext cx="408994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4576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 </a:t>
            </a:r>
            <a:r>
              <a:rPr lang="bg-BG" dirty="0" smtClean="0"/>
              <a:t>монтажни системи</a:t>
            </a:r>
            <a:r>
              <a:rPr lang="en-US" dirty="0" smtClean="0"/>
              <a:t>:</a:t>
            </a:r>
            <a:r>
              <a:rPr lang="bg-BG" baseline="0" dirty="0" smtClean="0"/>
              <a:t> Решетки, проследяващи слънцето</a:t>
            </a:r>
            <a:endParaRPr lang="el-G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t="2503"/>
          <a:stretch>
            <a:fillRect/>
          </a:stretch>
        </p:blipFill>
        <p:spPr bwMode="auto">
          <a:xfrm>
            <a:off x="251508" y="2205224"/>
            <a:ext cx="410446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3090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Минимално разстояние между </a:t>
            </a:r>
            <a:r>
              <a:rPr lang="en-US" dirty="0" smtClean="0"/>
              <a:t>PV </a:t>
            </a:r>
            <a:r>
              <a:rPr lang="bg-BG" dirty="0" smtClean="0"/>
              <a:t>панелите за избягване на засенчване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46856" y="5772397"/>
            <a:ext cx="8229600" cy="464915"/>
          </a:xfrm>
        </p:spPr>
        <p:txBody>
          <a:bodyPr/>
          <a:lstStyle/>
          <a:p>
            <a:pPr algn="ctr">
              <a:buNone/>
            </a:pPr>
            <a:r>
              <a:rPr lang="bg-BG" dirty="0" smtClean="0"/>
              <a:t>Критерий</a:t>
            </a:r>
            <a:r>
              <a:rPr lang="en-US" dirty="0" smtClean="0"/>
              <a:t>: </a:t>
            </a:r>
            <a:r>
              <a:rPr lang="en-US" i="1" dirty="0" smtClean="0"/>
              <a:t>d</a:t>
            </a:r>
            <a:r>
              <a:rPr lang="en-US" i="1" baseline="-25000" dirty="0" smtClean="0"/>
              <a:t>1</a:t>
            </a:r>
            <a:r>
              <a:rPr lang="en-US" dirty="0" smtClean="0"/>
              <a:t> &gt; 2</a:t>
            </a:r>
            <a:r>
              <a:rPr lang="en-US" i="1" dirty="0" smtClean="0"/>
              <a:t>h</a:t>
            </a:r>
            <a:endParaRPr lang="el-GR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291" y="1485264"/>
            <a:ext cx="492498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Блокиращи и обратни (байпасни) диоди в една</a:t>
            </a:r>
            <a:r>
              <a:rPr lang="en-US" dirty="0" smtClean="0"/>
              <a:t> PV </a:t>
            </a:r>
            <a:r>
              <a:rPr lang="bg-BG" dirty="0" smtClean="0"/>
              <a:t>решетка</a:t>
            </a:r>
            <a:endParaRPr lang="el-G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541487"/>
            <a:ext cx="31813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Окабеляване на </a:t>
            </a:r>
            <a:r>
              <a:rPr lang="en-US" dirty="0" smtClean="0"/>
              <a:t>PV </a:t>
            </a:r>
            <a:r>
              <a:rPr lang="bg-BG" dirty="0" smtClean="0"/>
              <a:t>система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40004"/>
          <a:stretch>
            <a:fillRect/>
          </a:stretch>
        </p:blipFill>
        <p:spPr bwMode="auto">
          <a:xfrm>
            <a:off x="1199880" y="1557312"/>
            <a:ext cx="690051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1042</Words>
  <Application>Microsoft Office PowerPoint</Application>
  <PresentationFormat>Προβολή στην οθόνη (4:3)</PresentationFormat>
  <Paragraphs>145</Paragraphs>
  <Slides>36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Arial</vt:lpstr>
      <vt:lpstr>Calibri</vt:lpstr>
      <vt:lpstr>2_Office Theme</vt:lpstr>
      <vt:lpstr>Equation</vt:lpstr>
      <vt:lpstr>Εξίσωση</vt:lpstr>
      <vt:lpstr>МОДУЛ 3: МОНТАЖ И ПОДДРЪЖКА НА PV СИСТЕМИ</vt:lpstr>
      <vt:lpstr>Цели на модула</vt:lpstr>
      <vt:lpstr>PV монтажни системи: скатни /наклонени/ покриви</vt:lpstr>
      <vt:lpstr>PV монтажни системи: баластиран монтаж (мащабни търговски проекти с плосък покрив)</vt:lpstr>
      <vt:lpstr>PV монтажни системи: монтирани на стълбове решетки (фиксирани, регулируеми, или проследяващи слънцето решетки) </vt:lpstr>
      <vt:lpstr>PV монтажни системи: Решетки, проследяващи слънцето</vt:lpstr>
      <vt:lpstr>Минимално разстояние между PV панелите за избягване на засенчване</vt:lpstr>
      <vt:lpstr>Блокиращи и обратни (байпасни) диоди в една PV решетка</vt:lpstr>
      <vt:lpstr>Окабеляване на PV система</vt:lpstr>
      <vt:lpstr>PV кабел – женски/мъжки конектори</vt:lpstr>
      <vt:lpstr>PV панелна кутия</vt:lpstr>
      <vt:lpstr>PV кабелен сплитер</vt:lpstr>
      <vt:lpstr>Необходим инструмент за правилно завършване на конектори</vt:lpstr>
      <vt:lpstr>PV проверка на заземяването поради неизправност</vt:lpstr>
      <vt:lpstr>Интегриране на PV системи върху сгради</vt:lpstr>
      <vt:lpstr>Свързване на акумулаторните батерии</vt:lpstr>
      <vt:lpstr>Еднофазна PV система (&lt; 5kWp)</vt:lpstr>
      <vt:lpstr>Трифазна PV система (&lt; 5kWp)</vt:lpstr>
      <vt:lpstr>Блоксхема на инсталация със средно напрежение (СН)</vt:lpstr>
      <vt:lpstr>Изграждане на голяма обществена PV централа</vt:lpstr>
      <vt:lpstr>Проверка на конекторите на PV инвертора</vt:lpstr>
      <vt:lpstr>По-ниско напрежение на точката на максималната мощност MPP </vt:lpstr>
      <vt:lpstr>По-висок PV ток</vt:lpstr>
      <vt:lpstr>По-високо напрежение при отворена схема (*)</vt:lpstr>
      <vt:lpstr>Изчисляване на площта на напречното сечение на PV кабела</vt:lpstr>
      <vt:lpstr>Характеристики на PV кабелите</vt:lpstr>
      <vt:lpstr>Изчисляване на спада на напрежението (DC)</vt:lpstr>
      <vt:lpstr>Влияние на температурата</vt:lpstr>
      <vt:lpstr>Характеристики на кабелите (Таблица 1)</vt:lpstr>
      <vt:lpstr>Коефициент за коригиране спрямо температурата за PV кабели (Таблица 2) </vt:lpstr>
      <vt:lpstr>Пример за избор на кабели (PV-инвертор)</vt:lpstr>
      <vt:lpstr>Пример за избор на кабел (PV-инвертор)</vt:lpstr>
      <vt:lpstr>Пример за избор на кабел (PV-инвертор)</vt:lpstr>
      <vt:lpstr>Документ IEC 62548:2016 </vt:lpstr>
      <vt:lpstr>Цели на модула</vt:lpstr>
      <vt:lpstr>Благодаря ви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Maria Zisiadou</cp:lastModifiedBy>
  <cp:revision>265</cp:revision>
  <dcterms:created xsi:type="dcterms:W3CDTF">2017-12-11T10:59:29Z</dcterms:created>
  <dcterms:modified xsi:type="dcterms:W3CDTF">2019-10-21T08:56:57Z</dcterms:modified>
</cp:coreProperties>
</file>