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7" r:id="rId3"/>
    <p:sldId id="261" r:id="rId4"/>
    <p:sldId id="271" r:id="rId5"/>
    <p:sldId id="318" r:id="rId6"/>
    <p:sldId id="319" r:id="rId7"/>
    <p:sldId id="320" r:id="rId8"/>
    <p:sldId id="274" r:id="rId9"/>
    <p:sldId id="270" r:id="rId10"/>
    <p:sldId id="273" r:id="rId11"/>
    <p:sldId id="264" r:id="rId12"/>
    <p:sldId id="293" r:id="rId13"/>
    <p:sldId id="294" r:id="rId14"/>
    <p:sldId id="296" r:id="rId15"/>
    <p:sldId id="286" r:id="rId16"/>
    <p:sldId id="288" r:id="rId17"/>
    <p:sldId id="290" r:id="rId18"/>
    <p:sldId id="291" r:id="rId19"/>
    <p:sldId id="302" r:id="rId20"/>
    <p:sldId id="305" r:id="rId21"/>
    <p:sldId id="304" r:id="rId22"/>
    <p:sldId id="307" r:id="rId23"/>
    <p:sldId id="313" r:id="rId24"/>
    <p:sldId id="316" r:id="rId25"/>
    <p:sldId id="312" r:id="rId26"/>
    <p:sldId id="299" r:id="rId27"/>
    <p:sldId id="268" r:id="rId28"/>
    <p:sldId id="266" r:id="rId29"/>
    <p:sldId id="322" r:id="rId30"/>
    <p:sldId id="321" r:id="rId31"/>
    <p:sldId id="323" r:id="rId32"/>
    <p:sldId id="324" r:id="rId33"/>
    <p:sldId id="325" r:id="rId34"/>
    <p:sldId id="326" r:id="rId35"/>
    <p:sldId id="327" r:id="rId36"/>
    <p:sldId id="328" r:id="rId37"/>
    <p:sldId id="329" r:id="rId38"/>
    <p:sldId id="269" r:id="rId39"/>
    <p:sldId id="333" r:id="rId40"/>
    <p:sldId id="330" r:id="rId41"/>
    <p:sldId id="334" r:id="rId42"/>
    <p:sldId id="331" r:id="rId43"/>
    <p:sldId id="259" r:id="rId44"/>
    <p:sldId id="26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19">
          <p15:clr>
            <a:srgbClr val="A4A3A4"/>
          </p15:clr>
        </p15:guide>
        <p15:guide id="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8" autoAdjust="0"/>
    <p:restoredTop sz="96437" autoAdjust="0"/>
  </p:normalViewPr>
  <p:slideViewPr>
    <p:cSldViewPr>
      <p:cViewPr varScale="1">
        <p:scale>
          <a:sx n="98" d="100"/>
          <a:sy n="98" d="100"/>
        </p:scale>
        <p:origin x="1084" y="52"/>
      </p:cViewPr>
      <p:guideLst>
        <p:guide orient="horz" pos="2160"/>
        <p:guide pos="2880"/>
        <p:guide orient="horz" pos="4319"/>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21/1/2020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‹Nr.›</a:t>
            </a:fld>
            <a:endParaRPr lang="el-GR"/>
          </a:p>
        </p:txBody>
      </p:sp>
    </p:spTree>
    <p:extLst>
      <p:ext uri="{BB962C8B-B14F-4D97-AF65-F5344CB8AC3E}">
        <p14:creationId xmlns:p14="http://schemas.microsoft.com/office/powerpoint/2010/main" val="17517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 ppt-Datei ist eine Vorlage, die von</a:t>
            </a:r>
            <a:r>
              <a:rPr lang="en-US" sz="1200" kern="1200" baseline="0" dirty="0">
                <a:solidFill>
                  <a:schemeClr val="tx1"/>
                </a:solidFill>
                <a:latin typeface="+mn-lt"/>
                <a:ea typeface="+mn-ea"/>
                <a:cs typeface="+mn-cs"/>
              </a:rPr>
              <a:t> Berufsbildungsanbietern </a:t>
            </a:r>
            <a:r>
              <a:rPr lang="en-US" sz="1200" kern="1200" dirty="0">
                <a:solidFill>
                  <a:schemeClr val="tx1"/>
                </a:solidFill>
                <a:latin typeface="+mn-lt"/>
                <a:ea typeface="+mn-ea"/>
                <a:cs typeface="+mn-cs"/>
              </a:rPr>
              <a:t>verwendet werden soll, um</a:t>
            </a:r>
            <a:r>
              <a:rPr lang="en-US" sz="1200" kern="1200" baseline="0" dirty="0">
                <a:solidFill>
                  <a:schemeClr val="tx1"/>
                </a:solidFill>
                <a:latin typeface="+mn-lt"/>
                <a:ea typeface="+mn-ea"/>
                <a:cs typeface="+mn-cs"/>
              </a:rPr>
              <a:t> das Trainingsmaterial vorzubereiten.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 . ppt-Folien </a:t>
            </a:r>
            <a:r>
              <a:rPr lang="en-US" sz="1200" kern="1200" dirty="0">
                <a:solidFill>
                  <a:schemeClr val="tx1"/>
                </a:solidFill>
                <a:latin typeface="+mn-lt"/>
                <a:ea typeface="+mn-ea"/>
                <a:cs typeface="+mn-cs"/>
              </a:rPr>
              <a:t>für eine (1)</a:t>
            </a:r>
            <a:r>
              <a:rPr lang="en-US" sz="1200" kern="1200">
                <a:solidFill>
                  <a:schemeClr val="tx1"/>
                </a:solidFill>
                <a:latin typeface="+mn-lt"/>
                <a:ea typeface="+mn-ea"/>
                <a:cs typeface="+mn-cs"/>
              </a:rPr>
              <a:t> Stunde des </a:t>
            </a:r>
            <a:r>
              <a:rPr lang="en-US" sz="1200" kern="1200" dirty="0">
                <a:solidFill>
                  <a:schemeClr val="tx1"/>
                </a:solidFill>
                <a:latin typeface="+mn-lt"/>
                <a:ea typeface="+mn-ea"/>
                <a:cs typeface="+mn-cs"/>
              </a:rPr>
              <a:t>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Modulende"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editierbarem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Vorgeschlagener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ppt/pptx-Datei sollte eine klare Struktur und definierte Einheiten und eindeutige Folientitel haben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etc.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Mehrfachantworten, Richtig/Falsch, Matching etc.) einfügen wollen, um das Verständnis der Theorie zu verbessern, sollten Sie diese in der ppt/pptx-Datei verankern.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Selbstbewertung und die abschließenden Bewertungsaufgaben verwendet werden, sollten einem vordefinierten Format folgen, das von SQLearn in einer .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43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zum Bearbeiten des Master-Titelstils</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zum Bearbeiten von Master-Text-Stilen</a:t>
            </a:r>
          </a:p>
          <a:p>
            <a:pPr lvl="1"/>
            <a:r>
              <a:rPr lang="en-US"/>
              <a:t>Zweite Ebene</a:t>
            </a:r>
          </a:p>
          <a:p>
            <a:pPr lvl="2"/>
            <a:r>
              <a:rPr lang="en-US"/>
              <a:t>Dritte Ebene</a:t>
            </a:r>
          </a:p>
          <a:p>
            <a:pPr lvl="3"/>
            <a:r>
              <a:rPr lang="en-US"/>
              <a:t>Vierte Ebene</a:t>
            </a:r>
          </a:p>
          <a:p>
            <a:pPr lvl="4"/>
            <a:r>
              <a:rPr lang="en-US"/>
              <a:t>Fünfte Ebene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21/1/2020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dirty="0"/>
              <a:t>Solarthermische Anlagen zur Warmwasserbereitung und Raumheizung im Einfamilienhaus</a:t>
            </a:r>
            <a:endParaRPr lang="el-GR" dirty="0"/>
          </a:p>
        </p:txBody>
      </p:sp>
      <p:sp>
        <p:nvSpPr>
          <p:cNvPr id="3" name="Subtitle 2"/>
          <p:cNvSpPr>
            <a:spLocks noGrp="1"/>
          </p:cNvSpPr>
          <p:nvPr>
            <p:ph type="subTitle" idx="1"/>
          </p:nvPr>
        </p:nvSpPr>
        <p:spPr/>
        <p:txBody>
          <a:bodyPr/>
          <a:lstStyle/>
          <a:p>
            <a:r>
              <a:rPr lang="en-US" dirty="0"/>
              <a:t>Das Regelungs- und Steuerungssystem</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Das beispielhafte System mit dem Regler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53738" y="5539254"/>
            <a:ext cx="2592288"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Solaranlage mit Wärmeaustausch</a:t>
            </a:r>
          </a:p>
        </p:txBody>
      </p:sp>
      <p:pic>
        <p:nvPicPr>
          <p:cNvPr id="7" name="Picture 6"/>
          <p:cNvPicPr>
            <a:picLocks noChangeAspect="1"/>
          </p:cNvPicPr>
          <p:nvPr/>
        </p:nvPicPr>
        <p:blipFill>
          <a:blip r:embed="rId2" cstate="print"/>
          <a:stretch>
            <a:fillRect/>
          </a:stretch>
        </p:blipFill>
        <p:spPr>
          <a:xfrm>
            <a:off x="2843808" y="2132856"/>
            <a:ext cx="5712531" cy="4032448"/>
          </a:xfrm>
          <a:prstGeom prst="rect">
            <a:avLst/>
          </a:prstGeom>
        </p:spPr>
      </p:pic>
    </p:spTree>
    <p:extLst>
      <p:ext uri="{BB962C8B-B14F-4D97-AF65-F5344CB8AC3E}">
        <p14:creationId xmlns:p14="http://schemas.microsoft.com/office/powerpoint/2010/main" val="117177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Regelungsprinzipien für die Temperaturdifferenzregelung</a:t>
            </a:r>
          </a:p>
          <a:p>
            <a:pPr marL="0" indent="0">
              <a:buNone/>
            </a:pPr>
            <a:r>
              <a:rPr lang="en-US" sz="1600" dirty="0">
                <a:latin typeface="Arial" panose="020B0604020202020204" pitchFamily="34" charset="0"/>
                <a:cs typeface="Arial" panose="020B0604020202020204" pitchFamily="34" charset="0"/>
              </a:rPr>
              <a:t>Für die Standard-Temperaturdifferenzregelung werden zwei Temperaturfühler benötigt. Einer misst die Temperatur am wärmsten Teil des Solarkreises vor dem Kollektorausgang (Vorlauf), der andere misst die Temperatur im Speicher auf Höhe des Wärmetauschers des Solarkreises. Die Temperatursignale der Sensoren (Widerstandswerte) werden in einem Steuergerät verglichen. Die Pumpe wird über ein Relais eingeschaltet, wenn die Einschalttemperatur erreicht ist.</a:t>
            </a:r>
          </a:p>
        </p:txBody>
      </p:sp>
      <p:pic>
        <p:nvPicPr>
          <p:cNvPr id="4" name="Picture 3"/>
          <p:cNvPicPr>
            <a:picLocks noChangeAspect="1"/>
          </p:cNvPicPr>
          <p:nvPr/>
        </p:nvPicPr>
        <p:blipFill>
          <a:blip r:embed="rId2" cstate="print"/>
          <a:stretch>
            <a:fillRect/>
          </a:stretch>
        </p:blipFill>
        <p:spPr>
          <a:xfrm>
            <a:off x="2772944" y="3450952"/>
            <a:ext cx="5579284" cy="2498328"/>
          </a:xfrm>
          <a:prstGeom prst="rect">
            <a:avLst/>
          </a:prstGeom>
        </p:spPr>
      </p:pic>
    </p:spTree>
    <p:extLst>
      <p:ext uri="{BB962C8B-B14F-4D97-AF65-F5344CB8AC3E}">
        <p14:creationId xmlns:p14="http://schemas.microsoft.com/office/powerpoint/2010/main" val="192851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Ertragskontrolle</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Der Ertrag kann entweder über einen oder mehrere separate Wärmezähler oder einen bereits im Regler integrierten Wärmezähler erfasst werden.</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Ein Wärmezähler besteht aus:</a:t>
            </a:r>
          </a:p>
          <a:p>
            <a:pPr marL="0" indent="0">
              <a:buNone/>
            </a:pPr>
            <a:r>
              <a:rPr lang="en-US" sz="1600" dirty="0">
                <a:latin typeface="Arial" panose="020B0604020202020204" pitchFamily="34" charset="0"/>
                <a:cs typeface="Arial" panose="020B0604020202020204" pitchFamily="34" charset="0"/>
              </a:rPr>
              <a:t>■ ein Durchflussmesser (Turbinen- oder Flügelradwasserzähler, der in der Nähe des Rücklaufspeichers eingesetzt wird, seltener magnetisch-induktiv);</a:t>
            </a:r>
          </a:p>
          <a:p>
            <a:pPr marL="0" indent="0">
              <a:buNone/>
            </a:pPr>
            <a:r>
              <a:rPr lang="en-US" sz="1600" dirty="0">
                <a:latin typeface="Arial" panose="020B0604020202020204" pitchFamily="34" charset="0"/>
                <a:cs typeface="Arial" panose="020B0604020202020204" pitchFamily="34" charset="0"/>
              </a:rPr>
              <a:t>■ je ein Temperaturfühler im Vor- und Rücklauf; sowie</a:t>
            </a:r>
          </a:p>
          <a:p>
            <a:pPr marL="0" indent="0">
              <a:buNone/>
            </a:pPr>
            <a:r>
              <a:rPr lang="en-US" sz="1600" dirty="0">
                <a:latin typeface="Arial" panose="020B0604020202020204" pitchFamily="34" charset="0"/>
                <a:cs typeface="Arial" panose="020B0604020202020204" pitchFamily="34" charset="0"/>
              </a:rPr>
              <a:t>■ Elektronik für die Berechnung des Wärmeertrages.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289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Ertragskontrolle</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187624" y="4896309"/>
            <a:ext cx="193630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Durchflussmesser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3763075" y="1840490"/>
            <a:ext cx="5160875" cy="1756181"/>
          </a:xfrm>
          <a:prstGeom prst="rect">
            <a:avLst/>
          </a:prstGeom>
        </p:spPr>
      </p:pic>
      <p:pic>
        <p:nvPicPr>
          <p:cNvPr id="6" name="Picture 5"/>
          <p:cNvPicPr>
            <a:picLocks noChangeAspect="1"/>
          </p:cNvPicPr>
          <p:nvPr/>
        </p:nvPicPr>
        <p:blipFill>
          <a:blip r:embed="rId3" cstate="print"/>
          <a:stretch>
            <a:fillRect/>
          </a:stretch>
        </p:blipFill>
        <p:spPr>
          <a:xfrm>
            <a:off x="4834591" y="3902322"/>
            <a:ext cx="3970784" cy="2157192"/>
          </a:xfrm>
          <a:prstGeom prst="rect">
            <a:avLst/>
          </a:prstGeom>
        </p:spPr>
      </p:pic>
      <p:pic>
        <p:nvPicPr>
          <p:cNvPr id="7" name="Picture 6"/>
          <p:cNvPicPr>
            <a:picLocks noChangeAspect="1"/>
          </p:cNvPicPr>
          <p:nvPr/>
        </p:nvPicPr>
        <p:blipFill>
          <a:blip r:embed="rId4" cstate="print"/>
          <a:stretch>
            <a:fillRect/>
          </a:stretch>
        </p:blipFill>
        <p:spPr>
          <a:xfrm>
            <a:off x="351664" y="3212976"/>
            <a:ext cx="3256095" cy="1683333"/>
          </a:xfrm>
          <a:prstGeom prst="rect">
            <a:avLst/>
          </a:prstGeom>
        </p:spPr>
      </p:pic>
      <p:sp>
        <p:nvSpPr>
          <p:cNvPr id="8" name="Rectangle 7"/>
          <p:cNvSpPr/>
          <p:nvPr/>
        </p:nvSpPr>
        <p:spPr>
          <a:xfrm>
            <a:off x="6353516" y="3306470"/>
            <a:ext cx="218046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Temperaturfühler</a:t>
            </a:r>
            <a:endParaRPr lang="bg-BG" sz="1600" dirty="0">
              <a:latin typeface="Arial" panose="020B0604020202020204" pitchFamily="34" charset="0"/>
              <a:cs typeface="Arial" panose="020B0604020202020204" pitchFamily="34" charset="0"/>
            </a:endParaRPr>
          </a:p>
        </p:txBody>
      </p:sp>
      <p:sp>
        <p:nvSpPr>
          <p:cNvPr id="9" name="Rectangle 8"/>
          <p:cNvSpPr/>
          <p:nvPr/>
        </p:nvSpPr>
        <p:spPr>
          <a:xfrm>
            <a:off x="5731444" y="5890237"/>
            <a:ext cx="122413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Wärmezähler</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63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Ertragskontrolle</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 Komponenten des Wärmezählers im Kollektorkreislauf</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627784" y="2276872"/>
            <a:ext cx="4267354" cy="3082434"/>
          </a:xfrm>
          <a:prstGeom prst="rect">
            <a:avLst/>
          </a:prstGeom>
        </p:spPr>
      </p:pic>
    </p:spTree>
    <p:extLst>
      <p:ext uri="{BB962C8B-B14F-4D97-AF65-F5344CB8AC3E}">
        <p14:creationId xmlns:p14="http://schemas.microsoft.com/office/powerpoint/2010/main" val="87170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Ein-/Ausgabe-Controller (IOC)</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Schema der vom IOC von RESOL überwachten Komponenten</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087724" y="2492896"/>
            <a:ext cx="4968552" cy="2968742"/>
          </a:xfrm>
          <a:prstGeom prst="rect">
            <a:avLst/>
          </a:prstGeom>
        </p:spPr>
      </p:pic>
    </p:spTree>
    <p:extLst>
      <p:ext uri="{BB962C8B-B14F-4D97-AF65-F5344CB8AC3E}">
        <p14:creationId xmlns:p14="http://schemas.microsoft.com/office/powerpoint/2010/main" val="860695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Ein-/Ausgabe-Controller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IO-Diagramm eines überwachten Systems</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763688" y="2420888"/>
            <a:ext cx="5832648" cy="3172911"/>
          </a:xfrm>
          <a:prstGeom prst="rect">
            <a:avLst/>
          </a:prstGeom>
        </p:spPr>
      </p:pic>
    </p:spTree>
    <p:extLst>
      <p:ext uri="{BB962C8B-B14F-4D97-AF65-F5344CB8AC3E}">
        <p14:creationId xmlns:p14="http://schemas.microsoft.com/office/powerpoint/2010/main" val="337199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41202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Ein-/Ausgabe-Controller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3667564" y="2132856"/>
            <a:ext cx="5201660" cy="4130967"/>
          </a:xfrm>
          <a:prstGeom prst="rect">
            <a:avLst/>
          </a:prstGeom>
        </p:spPr>
      </p:pic>
      <p:sp>
        <p:nvSpPr>
          <p:cNvPr id="5" name="Rectangle 4"/>
          <p:cNvSpPr/>
          <p:nvPr/>
        </p:nvSpPr>
        <p:spPr>
          <a:xfrm>
            <a:off x="457200" y="2378828"/>
            <a:ext cx="2853433" cy="304698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Durch Anklicken des Ertrags dieses Tages öffnet sich im unteren Bereich des Displays das Tagesdiagramm, in dem die Messdaten über die Zeit dargestellt werden.</a:t>
            </a:r>
          </a:p>
          <a:p>
            <a:r>
              <a:rPr lang="en-US" sz="1600" dirty="0">
                <a:latin typeface="Arial" panose="020B0604020202020204" pitchFamily="34" charset="0"/>
                <a:cs typeface="Arial" panose="020B0604020202020204" pitchFamily="34" charset="0"/>
              </a:rPr>
              <a:t>Durch Anklicken des Ertrags dieses Tages öffnet sich im unteren Bereich des Displays das Tagesdiagramm, in dem die Messdaten über die Zeit dargestellt werden.</a:t>
            </a:r>
          </a:p>
        </p:txBody>
      </p:sp>
    </p:spTree>
    <p:extLst>
      <p:ext uri="{BB962C8B-B14F-4D97-AF65-F5344CB8AC3E}">
        <p14:creationId xmlns:p14="http://schemas.microsoft.com/office/powerpoint/2010/main" val="11621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29913"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r>
              <a:rPr lang="en-US" sz="1600" b="1" dirty="0">
                <a:latin typeface="Arial" panose="020B0604020202020204" pitchFamily="34" charset="0"/>
                <a:cs typeface="Arial" panose="020B0604020202020204" pitchFamily="34" charset="0"/>
              </a:rPr>
              <a:t>Ein-/Ausgabe-Controller (IOC)</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2051720" y="2204864"/>
            <a:ext cx="5904656" cy="3972076"/>
          </a:xfrm>
          <a:prstGeom prst="rect">
            <a:avLst/>
          </a:prstGeom>
        </p:spPr>
      </p:pic>
    </p:spTree>
    <p:extLst>
      <p:ext uri="{BB962C8B-B14F-4D97-AF65-F5344CB8AC3E}">
        <p14:creationId xmlns:p14="http://schemas.microsoft.com/office/powerpoint/2010/main" val="92492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Basistheorie der Temperaturmessung und Arten von Temperatursensoren</a:t>
            </a:r>
          </a:p>
          <a:p>
            <a:pPr marL="0" indent="0">
              <a:buNone/>
            </a:pPr>
            <a:r>
              <a:rPr lang="en-US" sz="1600" b="1" dirty="0">
                <a:latin typeface="Arial" panose="020B0604020202020204" pitchFamily="34" charset="0"/>
                <a:cs typeface="Arial" panose="020B0604020202020204" pitchFamily="34" charset="0"/>
              </a:rPr>
              <a:t>Widerstands-Temperatur-Detektoren (RTD)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343125"/>
            <a:ext cx="4642649"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t1000 RTD Sensor Solar Water Heater Collector Temperature Sensing Controller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851721"/>
            <a:ext cx="3511396" cy="18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53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 Ziele</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Willkommen im Modul </a:t>
            </a:r>
            <a:r>
              <a:rPr lang="el-GR" sz="1600" dirty="0">
                <a:latin typeface="Arial" panose="020B0604020202020204" pitchFamily="34" charset="0"/>
                <a:cs typeface="Arial" panose="020B0604020202020204" pitchFamily="34" charset="0"/>
              </a:rPr>
              <a:t>: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Das Regel- und Steuerungssystem</a:t>
            </a:r>
            <a:r>
              <a:rPr lang="el-GR" sz="1600" i="1"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 Ende dieses Moduls werden Sie dazu in der Lage sein:</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Typen und Parameter der verschiedenen Regler für </a:t>
            </a:r>
            <a:r>
              <a:rPr lang="en-US" sz="1600" dirty="0" err="1">
                <a:latin typeface="Arial" panose="020B0604020202020204" pitchFamily="34" charset="0"/>
                <a:cs typeface="Arial" panose="020B0604020202020204" pitchFamily="34" charset="0"/>
              </a:rPr>
              <a:t>Solaranlagen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nennen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Funktionsweise und die technischen Daten der </a:t>
            </a:r>
            <a:r>
              <a:rPr lang="en-US" sz="1600" dirty="0" err="1">
                <a:latin typeface="Arial" panose="020B0604020202020204" pitchFamily="34" charset="0"/>
                <a:cs typeface="Arial" panose="020B0604020202020204" pitchFamily="34" charset="0"/>
              </a:rPr>
              <a:t>Sensoren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verstehen</a:t>
            </a:r>
          </a:p>
          <a:p>
            <a:pPr>
              <a:buFont typeface="+mj-lt"/>
              <a:buAutoNum type="arabicPeriod"/>
            </a:pPr>
            <a:r>
              <a:rPr lang="en-US" sz="1600" dirty="0">
                <a:latin typeface="Arial" panose="020B0604020202020204" pitchFamily="34" charset="0"/>
                <a:cs typeface="Arial" panose="020B0604020202020204" pitchFamily="34" charset="0"/>
              </a:rPr>
              <a:t>Das Prinzip der Steuerung und </a:t>
            </a:r>
            <a:r>
              <a:rPr lang="en-US" sz="1600" dirty="0" err="1">
                <a:latin typeface="Arial" panose="020B0604020202020204" pitchFamily="34" charset="0"/>
                <a:cs typeface="Arial" panose="020B0604020202020204" pitchFamily="34" charset="0"/>
              </a:rPr>
              <a:t>Regelung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erklären</a:t>
            </a:r>
            <a:endParaRPr lang="en-US" sz="1600" dirty="0">
              <a:latin typeface="Arial" panose="020B0604020202020204" pitchFamily="34" charset="0"/>
              <a:cs typeface="Arial" panose="020B0604020202020204" pitchFamily="34" charset="0"/>
            </a:endParaRP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Basistheorie der Temperaturmessung und Arten von Temperatursensoren</a:t>
            </a:r>
          </a:p>
          <a:p>
            <a:pPr marL="0" indent="0">
              <a:buNone/>
            </a:pPr>
            <a:r>
              <a:rPr lang="en-US" sz="1600" b="1" dirty="0">
                <a:latin typeface="Arial" panose="020B0604020202020204" pitchFamily="34" charset="0"/>
                <a:cs typeface="Arial" panose="020B0604020202020204" pitchFamily="34" charset="0"/>
              </a:rPr>
              <a:t>Thermistor mit negativem Temperaturkoeffizienten (NTC)</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6148" name="Picture 4" descr="https://www.picclickimg.com/d/w1600/pict/181779523834_/Solar-Temperature-Sensor-Sas-10-Sb-10-Goldline-Heliotro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960" y="2564904"/>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5193636"/>
            <a:ext cx="3816424"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Solar-Temperaturfühler Sas-10 Sb-10 </a:t>
            </a:r>
            <a:r>
              <a:rPr lang="en-US" sz="1600" dirty="0" err="1">
                <a:latin typeface="Arial" panose="020B0604020202020204" pitchFamily="34" charset="0"/>
                <a:cs typeface="Arial" panose="020B0604020202020204" pitchFamily="34" charset="0"/>
              </a:rPr>
              <a:t>Goldline</a:t>
            </a:r>
            <a:r>
              <a:rPr lang="en-US" sz="1600" dirty="0">
                <a:latin typeface="Arial" panose="020B0604020202020204" pitchFamily="34" charset="0"/>
                <a:cs typeface="Arial" panose="020B0604020202020204" pitchFamily="34" charset="0"/>
              </a:rPr>
              <a:t> Heliotrope</a:t>
            </a:r>
          </a:p>
        </p:txBody>
      </p:sp>
    </p:spTree>
    <p:extLst>
      <p:ext uri="{BB962C8B-B14F-4D97-AF65-F5344CB8AC3E}">
        <p14:creationId xmlns:p14="http://schemas.microsoft.com/office/powerpoint/2010/main" val="371605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Basistheorie der Temperaturmessung und Arten von Temperatursensoren</a:t>
            </a:r>
          </a:p>
          <a:p>
            <a:pPr marL="0" indent="0">
              <a:buNone/>
            </a:pPr>
            <a:r>
              <a:rPr lang="en-US" sz="1600" b="1" dirty="0">
                <a:latin typeface="Arial" panose="020B0604020202020204" pitchFamily="34" charset="0"/>
                <a:cs typeface="Arial" panose="020B0604020202020204" pitchFamily="34" charset="0"/>
              </a:rPr>
              <a:t>Thermoelement</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Dieser Temperatursensortyp besteht aus zwei Drähten aus unterschiedlichen Metallen, die an zwei Punkten verbunden sind. Die wechselnde Spannung zwischen diesen beiden Punkten spiegelt proportionale Temperaturänderungen wider. </a:t>
            </a:r>
          </a:p>
        </p:txBody>
      </p:sp>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005064"/>
            <a:ext cx="364328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670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251520" y="1541487"/>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Durchflusssensoren (Inline-Ausgleichsdurchflussmesser)</a:t>
            </a:r>
          </a:p>
          <a:p>
            <a:pPr marL="0" indent="0">
              <a:buNone/>
            </a:pPr>
            <a:r>
              <a:rPr lang="en-US" sz="1600" b="1" dirty="0">
                <a:latin typeface="Arial" panose="020B0604020202020204" pitchFamily="34" charset="0"/>
                <a:cs typeface="Arial" panose="020B0604020202020204" pitchFamily="34" charset="0"/>
              </a:rPr>
              <a:t>Strangregulierventil mit Durchflussmesser für Solaranlagen Serie 258</a:t>
            </a:r>
          </a:p>
          <a:p>
            <a:pPr marL="0" indent="0">
              <a:buNone/>
            </a:pPr>
            <a:r>
              <a:rPr lang="en-US" sz="1600" b="1" i="1" dirty="0">
                <a:latin typeface="Arial" panose="020B0604020202020204" pitchFamily="34" charset="0"/>
                <a:cs typeface="Arial" panose="020B0604020202020204" pitchFamily="34" charset="0"/>
              </a:rPr>
              <a:t>Das Funktionsprinzip</a:t>
            </a:r>
          </a:p>
          <a:p>
            <a:pPr marL="0" indent="0">
              <a:buNone/>
            </a:pPr>
            <a:r>
              <a:rPr lang="en-US" sz="1600" dirty="0">
                <a:latin typeface="Arial" panose="020B0604020202020204" pitchFamily="34" charset="0"/>
                <a:cs typeface="Arial" panose="020B0604020202020204" pitchFamily="34" charset="0"/>
              </a:rPr>
              <a:t>Das Abgleichventil ist eine hydraulische Vorrichtung, die es ermöglicht, den durchfließenden Mediumsdurchsatz zu regulieren. Die Regelung erfolgt durch einen </a:t>
            </a:r>
            <a:r>
              <a:rPr lang="en-US" sz="1600" dirty="0" err="1">
                <a:latin typeface="Arial" panose="020B0604020202020204" pitchFamily="34" charset="0"/>
                <a:cs typeface="Arial" panose="020B0604020202020204" pitchFamily="34" charset="0"/>
              </a:rPr>
              <a:t>Kugelschieber</a:t>
            </a:r>
            <a:r>
              <a:rPr lang="en-US" sz="1600" dirty="0">
                <a:latin typeface="Arial" panose="020B0604020202020204" pitchFamily="34" charset="0"/>
                <a:cs typeface="Arial" panose="020B0604020202020204" pitchFamily="34" charset="0"/>
              </a:rPr>
              <a:t> (1), der von einer Steuerspindel (2) betätigt wird. Die Durchflussmenge wird durch einen Durchflussmesser (3) kontrolliert, der in einem Bypass-Kreislauf am Ventilgehäuse untergebracht ist und während des normalen Betriebs abgesperrt werden kann. Der Durchflusswert wird durch eine Metallkugel (4) angezeigt, die in einer transparenten Führung (5) gleitet und an der Seite durch eine Skala (6) gekennzeichnet ist.</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844824"/>
            <a:ext cx="4000748" cy="415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38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43528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Durchflusssensoren (Inline-Ausgleichsdurchflussmesser)</a:t>
            </a:r>
          </a:p>
          <a:p>
            <a:pPr marL="0" indent="0">
              <a:buNone/>
            </a:pPr>
            <a:r>
              <a:rPr lang="en-US" sz="1600" b="1" dirty="0">
                <a:latin typeface="Arial" panose="020B0604020202020204" pitchFamily="34" charset="0"/>
                <a:cs typeface="Arial" panose="020B0604020202020204" pitchFamily="34" charset="0"/>
              </a:rPr>
              <a:t>Strangregulierventil mit Durchflussmesser für Solaranlagen Serie 258</a:t>
            </a:r>
          </a:p>
          <a:p>
            <a:pPr marL="0" indent="0">
              <a:buNone/>
            </a:pPr>
            <a:r>
              <a:rPr lang="en-US" sz="1600" b="1" i="1" dirty="0">
                <a:latin typeface="Arial" panose="020B0604020202020204" pitchFamily="34" charset="0"/>
                <a:cs typeface="Arial" panose="020B0604020202020204" pitchFamily="34" charset="0"/>
              </a:rPr>
              <a:t>Anpassung der Durchflussmenge</a:t>
            </a:r>
          </a:p>
          <a:p>
            <a:pPr marL="0" indent="0">
              <a:buNone/>
            </a:pPr>
            <a:r>
              <a:rPr lang="en-US" sz="1600" dirty="0">
                <a:latin typeface="Arial" panose="020B0604020202020204" pitchFamily="34" charset="0"/>
                <a:cs typeface="Arial" panose="020B0604020202020204" pitchFamily="34" charset="0"/>
              </a:rPr>
              <a:t>Die Durchflussmenge wird durch die folgenden Operationen eingestellt:</a:t>
            </a:r>
          </a:p>
          <a:p>
            <a:pPr marL="0" indent="0">
              <a:buNone/>
            </a:pPr>
            <a:r>
              <a:rPr lang="en-US" sz="1600" dirty="0">
                <a:latin typeface="Arial" panose="020B0604020202020204" pitchFamily="34" charset="0"/>
                <a:cs typeface="Arial" panose="020B0604020202020204" pitchFamily="34" charset="0"/>
              </a:rPr>
              <a:t>A. Markieren Sie mit Hilfe des Anzeigers (1) den Referenzdurchfluss, auf den das Ventil eingestellt werden soll.</a:t>
            </a:r>
          </a:p>
          <a:p>
            <a:pPr marL="0" indent="0">
              <a:buNone/>
            </a:pPr>
            <a:r>
              <a:rPr lang="en-US" sz="1600" dirty="0">
                <a:latin typeface="Arial" panose="020B0604020202020204" pitchFamily="34" charset="0"/>
                <a:cs typeface="Arial" panose="020B0604020202020204" pitchFamily="34" charset="0"/>
              </a:rPr>
              <a:t>B. Mit dem Ring (2) öffnen Sie das Absperrorgan, das unter normalen Betriebsbedingungen den Durchfluss des Mediums im Durchflussmesser (3) absperrt.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4013246"/>
            <a:ext cx="1728192" cy="211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022948"/>
            <a:ext cx="1728192" cy="209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20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43528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Durchflusssensoren (Inline-Ausgleichsdurchflussmesser)</a:t>
            </a:r>
          </a:p>
          <a:p>
            <a:pPr marL="0" indent="0">
              <a:buNone/>
            </a:pPr>
            <a:r>
              <a:rPr lang="en-US" sz="1600" b="1" dirty="0">
                <a:latin typeface="Arial" panose="020B0604020202020204" pitchFamily="34" charset="0"/>
                <a:cs typeface="Arial" panose="020B0604020202020204" pitchFamily="34" charset="0"/>
              </a:rPr>
              <a:t>Strangregulierventil mit Durchflussmesser für Solaranlagen Serie 258</a:t>
            </a:r>
          </a:p>
          <a:p>
            <a:pPr marL="0" indent="0">
              <a:buNone/>
            </a:pPr>
            <a:r>
              <a:rPr lang="en-US" sz="1600" b="1" i="1" dirty="0">
                <a:latin typeface="Arial" panose="020B0604020202020204" pitchFamily="34" charset="0"/>
                <a:cs typeface="Arial" panose="020B0604020202020204" pitchFamily="34" charset="0"/>
              </a:rPr>
              <a:t>Anpassung der Durchflussmenge</a:t>
            </a:r>
          </a:p>
          <a:p>
            <a:pPr marL="0" indent="0">
              <a:buNone/>
            </a:pPr>
            <a:r>
              <a:rPr lang="en-US" sz="1600" dirty="0">
                <a:latin typeface="Arial" panose="020B0604020202020204" pitchFamily="34" charset="0"/>
                <a:cs typeface="Arial" panose="020B0604020202020204" pitchFamily="34" charset="0"/>
              </a:rPr>
              <a:t>C. Bei geöffnetem </a:t>
            </a:r>
            <a:r>
              <a:rPr lang="en-US" sz="1600" dirty="0" err="1">
                <a:latin typeface="Arial" panose="020B0604020202020204" pitchFamily="34" charset="0"/>
                <a:cs typeface="Arial" panose="020B0604020202020204" pitchFamily="34" charset="0"/>
              </a:rPr>
              <a:t>Schieber wird</a:t>
            </a:r>
            <a:r>
              <a:rPr lang="en-US" sz="1600" dirty="0">
                <a:latin typeface="Arial" panose="020B0604020202020204" pitchFamily="34" charset="0"/>
                <a:cs typeface="Arial" panose="020B0604020202020204" pitchFamily="34" charset="0"/>
              </a:rPr>
              <a:t> mit einem Schraubenschlüssel an der Steuerspindel des Ventils (4) die Durchflussmenge eingestellt. Sie wird durch eine Metallkugel (5) angezeigt, die in einer durchsichtigen Führung (6) läuft, die durch eine Skala in l/min gekennzeichnet ist. </a:t>
            </a:r>
          </a:p>
          <a:p>
            <a:pPr marL="0" indent="0">
              <a:buNone/>
            </a:pPr>
            <a:r>
              <a:rPr lang="en-US" sz="1600" dirty="0">
                <a:latin typeface="Arial" panose="020B0604020202020204" pitchFamily="34" charset="0"/>
                <a:cs typeface="Arial" panose="020B0604020202020204" pitchFamily="34" charset="0"/>
              </a:rPr>
              <a:t>D. Nach Abschluss des Abgleichs den Ring des </a:t>
            </a:r>
            <a:r>
              <a:rPr lang="en-US" sz="1600" dirty="0" err="1">
                <a:latin typeface="Arial" panose="020B0604020202020204" pitchFamily="34" charset="0"/>
                <a:cs typeface="Arial" panose="020B0604020202020204" pitchFamily="34" charset="0"/>
              </a:rPr>
              <a:t>Durchflussmessers</a:t>
            </a:r>
            <a:r>
              <a:rPr lang="en-US" sz="1600" dirty="0">
                <a:latin typeface="Arial" panose="020B0604020202020204" pitchFamily="34" charset="0"/>
                <a:cs typeface="Arial" panose="020B0604020202020204" pitchFamily="34" charset="0"/>
              </a:rPr>
              <a:t> freigeben, der dank eines internen </a:t>
            </a:r>
            <a:r>
              <a:rPr lang="en-US" sz="1600" dirty="0" err="1">
                <a:latin typeface="Arial" panose="020B0604020202020204" pitchFamily="34" charset="0"/>
                <a:cs typeface="Arial" panose="020B0604020202020204" pitchFamily="34" charset="0"/>
              </a:rPr>
              <a:t>Prings</a:t>
            </a:r>
            <a:r>
              <a:rPr lang="en-US" sz="1600" dirty="0">
                <a:latin typeface="Arial" panose="020B0604020202020204" pitchFamily="34" charset="0"/>
                <a:cs typeface="Arial" panose="020B0604020202020204" pitchFamily="34" charset="0"/>
              </a:rPr>
              <a:t> automatisch in die geschlossene Position</a:t>
            </a:r>
            <a:r>
              <a:rPr lang="en-US" sz="1600" dirty="0" err="1">
                <a:latin typeface="Arial" panose="020B0604020202020204" pitchFamily="34" charset="0"/>
                <a:cs typeface="Arial" panose="020B0604020202020204" pitchFamily="34" charset="0"/>
              </a:rPr>
              <a:t> zurückkehrt</a:t>
            </a:r>
            <a:r>
              <a:rPr lang="en-US" sz="1600" dirty="0">
                <a:latin typeface="Arial" panose="020B0604020202020204" pitchFamily="34" charset="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4058037"/>
            <a:ext cx="1584176" cy="191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4059976"/>
            <a:ext cx="1296144" cy="191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37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21925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2.2. Durchflusssensoren (Inline-Ausgleichsdurchflussmesser)</a:t>
            </a:r>
          </a:p>
          <a:p>
            <a:pPr marL="0" indent="0">
              <a:buNone/>
            </a:pPr>
            <a:r>
              <a:rPr lang="en-US" sz="1600" b="1" dirty="0">
                <a:latin typeface="Arial" panose="020B0604020202020204" pitchFamily="34" charset="0"/>
                <a:cs typeface="Arial" panose="020B0604020202020204" pitchFamily="34" charset="0"/>
              </a:rPr>
              <a:t>Strangregulierventil mit Durchflussmesser für Solaranlagen Serie 258</a:t>
            </a:r>
          </a:p>
          <a:p>
            <a:pPr marL="0" indent="0">
              <a:buNone/>
            </a:pPr>
            <a:r>
              <a:rPr lang="en-US" sz="1600" b="1" i="1" dirty="0">
                <a:latin typeface="Arial" panose="020B0604020202020204" pitchFamily="34" charset="0"/>
                <a:cs typeface="Arial" panose="020B0604020202020204" pitchFamily="34" charset="0"/>
              </a:rPr>
              <a:t>Anwendungsdiagramme - Durchflusseinstellung an einem einzelnen Solarkreis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564904"/>
            <a:ext cx="7416824" cy="36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09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Messung der Sonneneinstrahlung</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098" name="Picture 2" descr="RESOL CS10 Solar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0934" y="2480008"/>
            <a:ext cx="3316213" cy="3316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2064510"/>
            <a:ext cx="5184576" cy="830997"/>
          </a:xfrm>
          <a:prstGeom prst="rect">
            <a:avLst/>
          </a:prstGeom>
        </p:spPr>
        <p:txBody>
          <a:bodyPr wrap="square">
            <a:spAutoFit/>
          </a:bodyPr>
          <a:lstStyle/>
          <a:p>
            <a:pPr lvl="0">
              <a:spcBef>
                <a:spcPct val="20000"/>
              </a:spcBef>
            </a:pPr>
            <a:r>
              <a:rPr lang="en-US" sz="1600" dirty="0">
                <a:solidFill>
                  <a:prstClr val="black"/>
                </a:solidFill>
                <a:latin typeface="Arial" panose="020B0604020202020204" pitchFamily="34" charset="0"/>
                <a:cs typeface="Arial" panose="020B0604020202020204" pitchFamily="34" charset="0"/>
              </a:rPr>
              <a:t>Bei Reglern, deren Programmierung auf die Messung der Sonneneinstrahlung angewiesen ist, werden in der Regel </a:t>
            </a:r>
            <a:r>
              <a:rPr lang="en-US" sz="1600" b="1" i="1" dirty="0">
                <a:solidFill>
                  <a:prstClr val="black"/>
                </a:solidFill>
                <a:latin typeface="Arial" panose="020B0604020202020204" pitchFamily="34" charset="0"/>
                <a:cs typeface="Arial" panose="020B0604020202020204" pitchFamily="34" charset="0"/>
              </a:rPr>
              <a:t>gekapselte PV-Zellen </a:t>
            </a:r>
            <a:r>
              <a:rPr lang="en-US" sz="1600" dirty="0">
                <a:solidFill>
                  <a:prstClr val="black"/>
                </a:solidFill>
                <a:latin typeface="Arial" panose="020B0604020202020204" pitchFamily="34" charset="0"/>
                <a:cs typeface="Arial" panose="020B0604020202020204" pitchFamily="34" charset="0"/>
              </a:rPr>
              <a:t>verwendet. </a:t>
            </a:r>
          </a:p>
        </p:txBody>
      </p:sp>
    </p:spTree>
    <p:extLst>
      <p:ext uri="{BB962C8B-B14F-4D97-AF65-F5344CB8AC3E}">
        <p14:creationId xmlns:p14="http://schemas.microsoft.com/office/powerpoint/2010/main" val="263104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Temperatur- und Durchflusssensoren</a:t>
            </a:r>
            <a:endParaRPr lang="el-GR" dirty="0"/>
          </a:p>
        </p:txBody>
      </p:sp>
      <p:sp>
        <p:nvSpPr>
          <p:cNvPr id="3" name="Content Placeholder 2"/>
          <p:cNvSpPr>
            <a:spLocks noGrp="1"/>
          </p:cNvSpPr>
          <p:nvPr>
            <p:ph idx="1"/>
          </p:nvPr>
        </p:nvSpPr>
        <p:spPr>
          <a:xfrm>
            <a:off x="405880" y="1628800"/>
            <a:ext cx="828092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Temperatur- und Durchflusssensoren</a:t>
            </a:r>
          </a:p>
          <a:p>
            <a:pPr marL="0" indent="0">
              <a:buNone/>
            </a:pPr>
            <a:r>
              <a:rPr lang="en-US" sz="1600" dirty="0">
                <a:latin typeface="Arial" panose="020B0604020202020204" pitchFamily="34" charset="0"/>
                <a:cs typeface="Arial" panose="020B0604020202020204" pitchFamily="34" charset="0"/>
              </a:rPr>
              <a:t>2.4. Sensoranschluss und Gehäuse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Das Sensorgehäuse schützt das Sensorelement vor Beschädigung und Witterungseinflüssen und muss temperatur- und korrosionsbeständig sein. </a:t>
            </a:r>
          </a:p>
          <a:p>
            <a:pPr marL="0" indent="0">
              <a:buNone/>
            </a:pPr>
            <a:r>
              <a:rPr lang="en-US" sz="1600" dirty="0">
                <a:latin typeface="Arial" panose="020B0604020202020204" pitchFamily="34" charset="0"/>
                <a:cs typeface="Arial" panose="020B0604020202020204" pitchFamily="34" charset="0"/>
              </a:rPr>
              <a:t>Die Verbindungsleitungen zum Sensor sind in der Regel PVC- oder Silikonmantel-Leitungen. Im Hochtemperaturbereich werden auch PTFE-Kabel eingesetzt. </a:t>
            </a:r>
          </a:p>
          <a:p>
            <a:pPr marL="0" indent="0">
              <a:buNone/>
            </a:pPr>
            <a:r>
              <a:rPr lang="en-US" sz="1600" dirty="0">
                <a:latin typeface="Arial" panose="020B0604020202020204" pitchFamily="34" charset="0"/>
                <a:cs typeface="Arial" panose="020B0604020202020204" pitchFamily="34" charset="0"/>
              </a:rPr>
              <a:t>Um eine Beschädigung der Kabel des Kollektorfühlers zu vermeiden, werden im Außenbereich Schutzrohre aus Edelstahl oder ähnlichem Material verwendet.</a:t>
            </a:r>
          </a:p>
        </p:txBody>
      </p:sp>
    </p:spTree>
    <p:extLst>
      <p:ext uri="{BB962C8B-B14F-4D97-AF65-F5344CB8AC3E}">
        <p14:creationId xmlns:p14="http://schemas.microsoft.com/office/powerpoint/2010/main" val="367732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925563"/>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Blockschaltbild eines Prozesses unter Leitsystem</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45060" name="Picture 4"/>
          <p:cNvPicPr>
            <a:picLocks noChangeAspect="1" noChangeArrowheads="1"/>
          </p:cNvPicPr>
          <p:nvPr/>
        </p:nvPicPr>
        <p:blipFill>
          <a:blip r:embed="rId2" cstate="print"/>
          <a:srcRect/>
          <a:stretch>
            <a:fillRect/>
          </a:stretch>
        </p:blipFill>
        <p:spPr bwMode="auto">
          <a:xfrm>
            <a:off x="467544" y="2420888"/>
            <a:ext cx="8295322" cy="3456384"/>
          </a:xfrm>
          <a:prstGeom prst="rect">
            <a:avLst/>
          </a:prstGeom>
          <a:noFill/>
          <a:ln w="9525">
            <a:noFill/>
            <a:miter lim="800000"/>
            <a:headEnd/>
            <a:tailEnd/>
          </a:ln>
        </p:spPr>
      </p:pic>
    </p:spTree>
    <p:extLst>
      <p:ext uri="{BB962C8B-B14F-4D97-AF65-F5344CB8AC3E}">
        <p14:creationId xmlns:p14="http://schemas.microsoft.com/office/powerpoint/2010/main" val="889944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1357611"/>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Verschiedene Arten der Rückkopplungskontrolle</a:t>
            </a:r>
          </a:p>
          <a:p>
            <a:pPr marL="0" indent="0">
              <a:buNone/>
            </a:pPr>
            <a:r>
              <a:rPr lang="en-US" sz="1600" dirty="0">
                <a:latin typeface="Arial" panose="020B0604020202020204" pitchFamily="34" charset="0"/>
                <a:cs typeface="Arial" panose="020B0604020202020204" pitchFamily="34" charset="0"/>
              </a:rPr>
              <a:t>Ein-Aus-Steuerung</a:t>
            </a:r>
          </a:p>
          <a:p>
            <a:pPr marL="0" indent="0">
              <a:buNone/>
            </a:pPr>
            <a:r>
              <a:rPr lang="en-US" sz="1600" dirty="0">
                <a:latin typeface="Arial" panose="020B0604020202020204" pitchFamily="34" charset="0"/>
                <a:cs typeface="Arial" panose="020B0604020202020204" pitchFamily="34" charset="0"/>
              </a:rPr>
              <a:t>Dies ist die einfachste Form der Kontrolle. </a:t>
            </a: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963688" y="2924944"/>
            <a:ext cx="5216624" cy="2973165"/>
          </a:xfrm>
          <a:prstGeom prst="rect">
            <a:avLst/>
          </a:prstGeom>
          <a:noFill/>
        </p:spPr>
      </p:pic>
    </p:spTree>
    <p:extLst>
      <p:ext uri="{BB962C8B-B14F-4D97-AF65-F5344CB8AC3E}">
        <p14:creationId xmlns:p14="http://schemas.microsoft.com/office/powerpoint/2010/main" val="88994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Inhalt</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Typen und Übersicht der Solarregler</a:t>
            </a:r>
          </a:p>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dirty="0">
                <a:latin typeface="Arial" panose="020B0604020202020204" pitchFamily="34" charset="0"/>
                <a:cs typeface="Arial" panose="020B0604020202020204" pitchFamily="34" charset="0"/>
              </a:rPr>
              <a:t>1.2. Regelungsprinzipien für die Temperaturdifferenzregelung</a:t>
            </a:r>
          </a:p>
          <a:p>
            <a:pPr marL="0" indent="0">
              <a:buNone/>
            </a:pPr>
            <a:r>
              <a:rPr lang="en-US" sz="1600" dirty="0">
                <a:latin typeface="Arial" panose="020B0604020202020204" pitchFamily="34" charset="0"/>
                <a:cs typeface="Arial" panose="020B0604020202020204" pitchFamily="34" charset="0"/>
              </a:rPr>
              <a:t>1.3. Ertragskontrolle und Fehleranalyse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Temperatur- und Durchflusssensoren</a:t>
            </a:r>
          </a:p>
          <a:p>
            <a:pPr marL="0" indent="0">
              <a:buNone/>
            </a:pPr>
            <a:r>
              <a:rPr lang="en-US" sz="1600" dirty="0">
                <a:latin typeface="Arial" panose="020B0604020202020204" pitchFamily="34" charset="0"/>
                <a:cs typeface="Arial" panose="020B0604020202020204" pitchFamily="34" charset="0"/>
              </a:rPr>
              <a:t>2.1. Basistheorie der Temperaturmessung und Arten von Temperatursensoren</a:t>
            </a:r>
          </a:p>
          <a:p>
            <a:pPr marL="0" indent="0">
              <a:buNone/>
            </a:pPr>
            <a:r>
              <a:rPr lang="en-US" sz="1600" dirty="0">
                <a:latin typeface="Arial" panose="020B0604020202020204" pitchFamily="34" charset="0"/>
                <a:cs typeface="Arial" panose="020B0604020202020204" pitchFamily="34" charset="0"/>
              </a:rPr>
              <a:t>2.2. Durchflusssensoren</a:t>
            </a:r>
          </a:p>
          <a:p>
            <a:pPr marL="0" indent="0">
              <a:buNone/>
            </a:pPr>
            <a:r>
              <a:rPr lang="en-US" sz="1600" dirty="0">
                <a:latin typeface="Arial" panose="020B0604020202020204" pitchFamily="34" charset="0"/>
                <a:cs typeface="Arial" panose="020B0604020202020204" pitchFamily="34" charset="0"/>
              </a:rPr>
              <a:t>2.3. Messung der Sonneneinstrahlung</a:t>
            </a:r>
          </a:p>
          <a:p>
            <a:pPr marL="0" indent="0">
              <a:buNone/>
            </a:pPr>
            <a:r>
              <a:rPr lang="en-US" sz="1600" dirty="0">
                <a:latin typeface="Arial" panose="020B0604020202020204" pitchFamily="34" charset="0"/>
                <a:cs typeface="Arial" panose="020B0604020202020204" pitchFamily="34" charset="0"/>
              </a:rPr>
              <a:t>2.4. Sensoranschluss und Gehäuse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3.1. PID-Steuerung</a:t>
            </a:r>
          </a:p>
          <a:p>
            <a:pPr marL="0" indent="0">
              <a:buNone/>
            </a:pPr>
            <a:r>
              <a:rPr lang="en-US" sz="1600" dirty="0">
                <a:latin typeface="Arial" panose="020B0604020202020204" pitchFamily="34" charset="0"/>
                <a:cs typeface="Arial" panose="020B0604020202020204" pitchFamily="34" charset="0"/>
              </a:rPr>
              <a:t>3.2. Fuzzy-Logik-Steuerung</a:t>
            </a: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3826768" cy="2005683"/>
          </a:xfrm>
        </p:spPr>
        <p:txBody>
          <a:bodyPr>
            <a:noAutofit/>
          </a:bodyPr>
          <a:lstStyle/>
          <a:p>
            <a:pPr marL="0" indent="0">
              <a:buNone/>
            </a:pPr>
            <a:r>
              <a:rPr lang="en-US" sz="1600" dirty="0">
                <a:latin typeface="Arial" panose="020B0604020202020204" pitchFamily="34" charset="0"/>
                <a:cs typeface="Arial" panose="020B0604020202020204" pitchFamily="34" charset="0"/>
              </a:rPr>
              <a:t>3.1. PID-Steuerung</a:t>
            </a:r>
          </a:p>
          <a:p>
            <a:pPr marL="0" indent="0">
              <a:buNone/>
            </a:pPr>
            <a:r>
              <a:rPr lang="en-US" sz="1600" dirty="0">
                <a:latin typeface="Arial" panose="020B0604020202020204" pitchFamily="34" charset="0"/>
                <a:cs typeface="Arial" panose="020B0604020202020204" pitchFamily="34" charset="0"/>
              </a:rPr>
              <a:t>PID-Regler</a:t>
            </a:r>
          </a:p>
          <a:p>
            <a:pPr marL="0" indent="0">
              <a:buNone/>
            </a:pPr>
            <a:r>
              <a:rPr lang="en-US" sz="1600" dirty="0">
                <a:latin typeface="Arial" panose="020B0604020202020204" pitchFamily="34" charset="0"/>
                <a:cs typeface="Arial" panose="020B0604020202020204" pitchFamily="34" charset="0"/>
              </a:rPr>
              <a:t>Ein Proportional-Integral-Derivativ-Regler (PID-Regler) ist ein Regelkreisrückführungsmechanismus.</a:t>
            </a:r>
          </a:p>
          <a:p>
            <a:pPr marL="0" indent="0">
              <a:buNone/>
            </a:pPr>
            <a:r>
              <a:rPr lang="en-US" sz="1600" dirty="0">
                <a:latin typeface="Arial" panose="020B0604020202020204" pitchFamily="34" charset="0"/>
                <a:cs typeface="Arial" panose="020B0604020202020204" pitchFamily="34" charset="0"/>
              </a:rPr>
              <a:t>Wie der Name schon sagt, besteht der PID-Algorithmus aus drei Grundkoeffizienten: Proportional, Integral und Ableitung, die variiert werden, um eine optimale Antwort zu erhalten. </a:t>
            </a:r>
          </a:p>
          <a:p>
            <a:pPr marL="0" indent="0">
              <a:buNone/>
            </a:pPr>
            <a:endParaRPr lang="en-US" sz="1600" dirty="0">
              <a:latin typeface="Arial" panose="020B0604020202020204" pitchFamily="34" charset="0"/>
              <a:cs typeface="Arial" panose="020B0604020202020204"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4283968" y="2132856"/>
            <a:ext cx="4596338" cy="3090838"/>
          </a:xfrm>
          <a:prstGeom prst="rect">
            <a:avLst/>
          </a:prstGeom>
          <a:noFill/>
          <a:ln w="9525">
            <a:noFill/>
            <a:miter lim="800000"/>
            <a:headEnd/>
            <a:tailEnd/>
          </a:ln>
        </p:spPr>
      </p:pic>
    </p:spTree>
    <p:extLst>
      <p:ext uri="{BB962C8B-B14F-4D97-AF65-F5344CB8AC3E}">
        <p14:creationId xmlns:p14="http://schemas.microsoft.com/office/powerpoint/2010/main" val="88994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363272" cy="3301827"/>
          </a:xfrm>
        </p:spPr>
        <p:txBody>
          <a:bodyPr>
            <a:noAutofit/>
          </a:bodyPr>
          <a:lstStyle/>
          <a:p>
            <a:pPr marL="0" indent="0">
              <a:buNone/>
            </a:pPr>
            <a:r>
              <a:rPr lang="en-US" sz="1600" dirty="0">
                <a:latin typeface="Arial" panose="020B0604020202020204" pitchFamily="34" charset="0"/>
                <a:cs typeface="Arial" panose="020B0604020202020204" pitchFamily="34" charset="0"/>
              </a:rPr>
              <a:t>3.1. PID-Steuerung</a:t>
            </a:r>
          </a:p>
          <a:p>
            <a:pPr marL="0" indent="0">
              <a:buNone/>
            </a:pPr>
            <a:r>
              <a:rPr lang="en-US" sz="1600" dirty="0">
                <a:latin typeface="Arial" panose="020B0604020202020204" pitchFamily="34" charset="0"/>
                <a:cs typeface="Arial" panose="020B0604020202020204" pitchFamily="34" charset="0"/>
              </a:rPr>
              <a:t>Die ganze Idee dieses Algorithmus dreht sich um die Manipulation des Fehlers. Der Fehler </a:t>
            </a:r>
          </a:p>
          <a:p>
            <a:pPr marL="0" indent="0">
              <a:buNone/>
            </a:pPr>
            <a:r>
              <a:rPr lang="en-US" sz="1600" dirty="0">
                <a:latin typeface="Arial" panose="020B0604020202020204" pitchFamily="34" charset="0"/>
                <a:cs typeface="Arial" panose="020B0604020202020204" pitchFamily="34" charset="0"/>
              </a:rPr>
              <a:t>Wie man sieht, besteht der Unterschied zwischen der Prozessvariablen (PV) und dem </a:t>
            </a:r>
            <a:r>
              <a:rPr lang="en-US" sz="1600" dirty="0" err="1">
                <a:latin typeface="Arial" panose="020B0604020202020204" pitchFamily="34" charset="0"/>
                <a:cs typeface="Arial" panose="020B0604020202020204" pitchFamily="34" charset="0"/>
              </a:rPr>
              <a:t>Sollwert</a:t>
            </a:r>
            <a:r>
              <a:rPr lang="en-US" sz="1600" dirty="0">
                <a:latin typeface="Arial" panose="020B0604020202020204" pitchFamily="34" charset="0"/>
                <a:cs typeface="Arial" panose="020B0604020202020204" pitchFamily="34" charset="0"/>
              </a:rPr>
              <a:t> (SP).</a:t>
            </a:r>
          </a:p>
          <a:p>
            <a:pPr marL="0" indent="0">
              <a:buNone/>
            </a:pPr>
            <a:r>
              <a:rPr lang="en-US" sz="1600" dirty="0">
                <a:latin typeface="Arial" panose="020B0604020202020204" pitchFamily="34" charset="0"/>
                <a:cs typeface="Arial" panose="020B0604020202020204" pitchFamily="34" charset="0"/>
              </a:rPr>
              <a:t>			FEHLER = PV - SP</a:t>
            </a:r>
          </a:p>
          <a:p>
            <a:pPr marL="0" indent="0">
              <a:buNone/>
            </a:pPr>
            <a:r>
              <a:rPr lang="en-US" sz="1600" dirty="0">
                <a:latin typeface="Arial" panose="020B0604020202020204" pitchFamily="34" charset="0"/>
                <a:cs typeface="Arial" panose="020B0604020202020204" pitchFamily="34" charset="0"/>
              </a:rPr>
              <a:t>Diese 3 Modi - Proportional (P), Integral (I) und Ableitung (D) - werden in verschiedenen Kombinationen verwendet:</a:t>
            </a:r>
          </a:p>
          <a:p>
            <a:pPr marL="0" indent="0">
              <a:buNone/>
            </a:pPr>
            <a:r>
              <a:rPr lang="en-US" sz="1600" dirty="0">
                <a:latin typeface="Arial" panose="020B0604020202020204" pitchFamily="34" charset="0"/>
                <a:cs typeface="Arial" panose="020B0604020202020204" pitchFamily="34" charset="0"/>
              </a:rPr>
              <a:t>● P - Manchmal verwendet</a:t>
            </a:r>
          </a:p>
          <a:p>
            <a:pPr marL="0" indent="0">
              <a:buNone/>
            </a:pPr>
            <a:r>
              <a:rPr lang="en-US" sz="1600" dirty="0">
                <a:latin typeface="Arial" panose="020B0604020202020204" pitchFamily="34" charset="0"/>
                <a:cs typeface="Arial" panose="020B0604020202020204" pitchFamily="34" charset="0"/>
              </a:rPr>
              <a:t>● PI - Meist verwendet</a:t>
            </a:r>
          </a:p>
          <a:p>
            <a:pPr marL="0" indent="0">
              <a:buNone/>
            </a:pPr>
            <a:r>
              <a:rPr lang="en-US" sz="1600" dirty="0">
                <a:latin typeface="Arial" panose="020B0604020202020204" pitchFamily="34" charset="0"/>
                <a:cs typeface="Arial" panose="020B0604020202020204" pitchFamily="34" charset="0"/>
              </a:rPr>
              <a:t>● PID - Manchmal verwendet</a:t>
            </a:r>
          </a:p>
          <a:p>
            <a:pPr marL="0" indent="0">
              <a:buNone/>
            </a:pPr>
            <a:r>
              <a:rPr lang="en-US" sz="1600" dirty="0">
                <a:latin typeface="Arial" panose="020B0604020202020204" pitchFamily="34" charset="0"/>
                <a:cs typeface="Arial" panose="020B0604020202020204" pitchFamily="34" charset="0"/>
              </a:rPr>
              <a:t>● PD - Sehr selten, nützlich für die Steuerung von Servomotoren.</a:t>
            </a:r>
          </a:p>
        </p:txBody>
      </p:sp>
    </p:spTree>
    <p:extLst>
      <p:ext uri="{BB962C8B-B14F-4D97-AF65-F5344CB8AC3E}">
        <p14:creationId xmlns:p14="http://schemas.microsoft.com/office/powerpoint/2010/main" val="889944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3538736"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3.1.1 P-Regelung</a:t>
            </a:r>
          </a:p>
          <a:p>
            <a:pPr marL="0" indent="0">
              <a:buNone/>
            </a:pPr>
            <a:r>
              <a:rPr lang="en-US" sz="1600" dirty="0">
                <a:latin typeface="Arial" panose="020B0604020202020204" pitchFamily="34" charset="0"/>
                <a:cs typeface="Arial" panose="020B0604020202020204" pitchFamily="34" charset="0"/>
              </a:rPr>
              <a:t>Im Modus "Nur Proportional" wird die </a:t>
            </a:r>
          </a:p>
          <a:p>
            <a:pPr marL="0" indent="0">
              <a:buNone/>
            </a:pPr>
            <a:r>
              <a:rPr lang="en-US" sz="1600" dirty="0">
                <a:latin typeface="Arial" panose="020B0604020202020204" pitchFamily="34" charset="0"/>
                <a:cs typeface="Arial" panose="020B0604020202020204" pitchFamily="34" charset="0"/>
              </a:rPr>
              <a:t>Regler multipliziert einfach die </a:t>
            </a:r>
          </a:p>
          <a:p>
            <a:pPr marL="0" indent="0">
              <a:buNone/>
            </a:pPr>
            <a:r>
              <a:rPr lang="en-US" sz="1600" dirty="0">
                <a:latin typeface="Arial" panose="020B0604020202020204" pitchFamily="34" charset="0"/>
                <a:cs typeface="Arial" panose="020B0604020202020204" pitchFamily="34" charset="0"/>
              </a:rPr>
              <a:t>Fehler durch die Proportionalverstärkung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um den Reglerausgang zu erhalten.</a:t>
            </a:r>
          </a:p>
          <a:p>
            <a:pPr marL="0" indent="0">
              <a:buNone/>
            </a:pPr>
            <a:r>
              <a:rPr lang="en-US" sz="1600" dirty="0">
                <a:latin typeface="Arial" panose="020B0604020202020204" pitchFamily="34" charset="0"/>
                <a:cs typeface="Arial" panose="020B0604020202020204" pitchFamily="34" charset="0"/>
              </a:rPr>
              <a:t>Der Proportional Gain ist der </a:t>
            </a:r>
          </a:p>
          <a:p>
            <a:pPr marL="0" indent="0">
              <a:buNone/>
            </a:pPr>
            <a:r>
              <a:rPr lang="en-US" sz="1600" dirty="0">
                <a:latin typeface="Arial" panose="020B0604020202020204" pitchFamily="34" charset="0"/>
                <a:cs typeface="Arial" panose="020B0604020202020204" pitchFamily="34" charset="0"/>
              </a:rPr>
              <a:t>Einstellung, die wir so abstimmen, dass wir unsere </a:t>
            </a:r>
          </a:p>
          <a:p>
            <a:pPr marL="0" indent="0">
              <a:buNone/>
            </a:pPr>
            <a:r>
              <a:rPr lang="en-US" sz="1600" dirty="0">
                <a:latin typeface="Arial" panose="020B0604020202020204" pitchFamily="34" charset="0"/>
                <a:cs typeface="Arial" panose="020B0604020202020204" pitchFamily="34" charset="0"/>
              </a:rPr>
              <a:t>gewünschte Leistung aus einem "P </a:t>
            </a:r>
          </a:p>
          <a:p>
            <a:pPr marL="0" indent="0">
              <a:buNone/>
            </a:pPr>
            <a:r>
              <a:rPr lang="en-US" sz="1600" dirty="0">
                <a:latin typeface="Arial" panose="020B0604020202020204" pitchFamily="34" charset="0"/>
                <a:cs typeface="Arial" panose="020B0604020202020204" pitchFamily="34" charset="0"/>
              </a:rPr>
              <a:t>nur" Controller.</a:t>
            </a:r>
          </a:p>
          <a:p>
            <a:pPr marL="0" indent="0">
              <a:buNone/>
            </a:pPr>
            <a:r>
              <a:rPr lang="en-US" sz="1600" dirty="0">
                <a:latin typeface="Arial" panose="020B0604020202020204" pitchFamily="34" charset="0"/>
                <a:cs typeface="Arial" panose="020B0604020202020204" pitchFamily="34" charset="0"/>
              </a:rPr>
              <a:t>Die verwendete Proportionalitätskonstante </a:t>
            </a:r>
          </a:p>
          <a:p>
            <a:pPr marL="0" indent="0">
              <a:buNone/>
            </a:pPr>
            <a:r>
              <a:rPr lang="en-US" sz="1600" dirty="0">
                <a:latin typeface="Arial" panose="020B0604020202020204" pitchFamily="34" charset="0"/>
                <a:cs typeface="Arial" panose="020B0604020202020204" pitchFamily="34" charset="0"/>
              </a:rPr>
              <a:t>für P-Control ist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a:t>
            </a:r>
          </a:p>
        </p:txBody>
      </p:sp>
      <p:pic>
        <p:nvPicPr>
          <p:cNvPr id="48131" name="Picture 3"/>
          <p:cNvPicPr>
            <a:picLocks noChangeAspect="1" noChangeArrowheads="1"/>
          </p:cNvPicPr>
          <p:nvPr/>
        </p:nvPicPr>
        <p:blipFill>
          <a:blip r:embed="rId2" cstate="print"/>
          <a:srcRect/>
          <a:stretch>
            <a:fillRect/>
          </a:stretch>
        </p:blipFill>
        <p:spPr bwMode="auto">
          <a:xfrm>
            <a:off x="4572000" y="1556792"/>
            <a:ext cx="3549774" cy="2211002"/>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427984" y="3789040"/>
            <a:ext cx="4197719" cy="2487959"/>
          </a:xfrm>
          <a:prstGeom prst="rect">
            <a:avLst/>
          </a:prstGeom>
          <a:noFill/>
        </p:spPr>
      </p:pic>
    </p:spTree>
    <p:extLst>
      <p:ext uri="{BB962C8B-B14F-4D97-AF65-F5344CB8AC3E}">
        <p14:creationId xmlns:p14="http://schemas.microsoft.com/office/powerpoint/2010/main" val="889944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7931224"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3.1.1 P-Regelung</a:t>
            </a:r>
          </a:p>
          <a:p>
            <a:pPr marL="0" indent="0">
              <a:buNone/>
            </a:pPr>
            <a:r>
              <a:rPr lang="en-US" sz="1600" dirty="0">
                <a:latin typeface="Arial" panose="020B0604020202020204" pitchFamily="34" charset="0"/>
                <a:cs typeface="Arial" panose="020B0604020202020204" pitchFamily="34" charset="0"/>
              </a:rPr>
              <a:t>Nachteile von P-Control</a:t>
            </a:r>
          </a:p>
          <a:p>
            <a:pPr marL="0" indent="0">
              <a:buNone/>
            </a:pPr>
            <a:r>
              <a:rPr lang="en-US" sz="1600" dirty="0">
                <a:latin typeface="Arial" panose="020B0604020202020204" pitchFamily="34" charset="0"/>
                <a:cs typeface="Arial" panose="020B0604020202020204" pitchFamily="34" charset="0"/>
              </a:rPr>
              <a:t> ● Ein zu hoher Wert von </a:t>
            </a:r>
            <a:r>
              <a:rPr lang="en-US" sz="1600" dirty="0" err="1">
                <a:latin typeface="Arial" panose="020B0604020202020204" pitchFamily="34" charset="0"/>
                <a:cs typeface="Arial" panose="020B0604020202020204" pitchFamily="34" charset="0"/>
              </a:rPr>
              <a:t>Kp</a:t>
            </a:r>
            <a:r>
              <a:rPr lang="en-US" sz="1600" dirty="0">
                <a:latin typeface="Arial" panose="020B0604020202020204" pitchFamily="34" charset="0"/>
                <a:cs typeface="Arial" panose="020B0604020202020204" pitchFamily="34" charset="0"/>
              </a:rPr>
              <a:t> führt zu einer Schwingung von PV.</a:t>
            </a:r>
          </a:p>
          <a:p>
            <a:pPr marL="0" indent="0">
              <a:buNone/>
            </a:pPr>
            <a:r>
              <a:rPr lang="en-US" sz="1600" dirty="0">
                <a:latin typeface="Arial" panose="020B0604020202020204" pitchFamily="34" charset="0"/>
                <a:cs typeface="Arial" panose="020B0604020202020204" pitchFamily="34" charset="0"/>
              </a:rPr>
              <a:t> ● Außerdem neigt der P-Regler dazu, einen Offset-Wert zu erzeugen.</a:t>
            </a:r>
          </a:p>
          <a:p>
            <a:pPr marL="0" indent="0">
              <a:buNone/>
            </a:pPr>
            <a:r>
              <a:rPr lang="en-US" sz="1600" dirty="0">
                <a:latin typeface="Arial" panose="020B0604020202020204" pitchFamily="34" charset="0"/>
                <a:cs typeface="Arial" panose="020B0604020202020204" pitchFamily="34" charset="0"/>
              </a:rPr>
              <a:t> ● Proportionalregler erhöhen auch die maximale </a:t>
            </a:r>
          </a:p>
          <a:p>
            <a:pPr marL="0" indent="0">
              <a:buNone/>
            </a:pPr>
            <a:r>
              <a:rPr lang="en-US" sz="1600" dirty="0">
                <a:latin typeface="Arial" panose="020B0604020202020204" pitchFamily="34" charset="0"/>
                <a:cs typeface="Arial" panose="020B0604020202020204" pitchFamily="34" charset="0"/>
              </a:rPr>
              <a:t>Überschwingen des Systems.</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944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4114800" cy="3877891"/>
          </a:xfrm>
        </p:spPr>
        <p:txBody>
          <a:bodyPr>
            <a:noAutofit/>
          </a:bodyPr>
          <a:lstStyle/>
          <a:p>
            <a:pPr marL="0" indent="0">
              <a:buNone/>
            </a:pPr>
            <a:r>
              <a:rPr lang="en-US" sz="1600" dirty="0">
                <a:latin typeface="Arial" panose="020B0604020202020204" pitchFamily="34" charset="0"/>
                <a:cs typeface="Arial" panose="020B0604020202020204" pitchFamily="34" charset="0"/>
              </a:rPr>
              <a:t>3.1.2 Die PI-Regelung</a:t>
            </a:r>
          </a:p>
          <a:p>
            <a:pPr marL="0" indent="0">
              <a:buNone/>
            </a:pPr>
            <a:r>
              <a:rPr lang="en-US" sz="1600" dirty="0">
                <a:latin typeface="Arial" panose="020B0604020202020204" pitchFamily="34" charset="0"/>
                <a:cs typeface="Arial" panose="020B0604020202020204" pitchFamily="34" charset="0"/>
              </a:rPr>
              <a:t>Wenn der Fehler wächst oder schrumpft, wird der Betrag </a:t>
            </a:r>
          </a:p>
          <a:p>
            <a:pPr marL="0" indent="0">
              <a:buNone/>
            </a:pPr>
            <a:r>
              <a:rPr lang="en-US" sz="1600" dirty="0">
                <a:latin typeface="Arial" panose="020B0604020202020204" pitchFamily="34" charset="0"/>
                <a:cs typeface="Arial" panose="020B0604020202020204" pitchFamily="34" charset="0"/>
              </a:rPr>
              <a:t>die zum Reglerausgang hinzukommen, wächst oder schrumpft </a:t>
            </a:r>
          </a:p>
          <a:p>
            <a:pPr marL="0" indent="0">
              <a:buNone/>
            </a:pPr>
            <a:r>
              <a:rPr lang="en-US" sz="1600" dirty="0">
                <a:latin typeface="Arial" panose="020B0604020202020204" pitchFamily="34" charset="0"/>
                <a:cs typeface="Arial" panose="020B0604020202020204" pitchFamily="34" charset="0"/>
              </a:rPr>
              <a:t>sofort und anteilig. Die </a:t>
            </a:r>
          </a:p>
          <a:p>
            <a:pPr marL="0" indent="0">
              <a:buNone/>
            </a:pPr>
            <a:r>
              <a:rPr lang="en-US" sz="1600" dirty="0">
                <a:latin typeface="Arial" panose="020B0604020202020204" pitchFamily="34" charset="0"/>
                <a:cs typeface="Arial" panose="020B0604020202020204" pitchFamily="34" charset="0"/>
              </a:rPr>
              <a:t>Vergangenheit und aktuelle Entwicklung der </a:t>
            </a:r>
          </a:p>
          <a:p>
            <a:pPr marL="0" indent="0">
              <a:buNone/>
            </a:pPr>
            <a:r>
              <a:rPr lang="en-US" sz="1600" dirty="0">
                <a:latin typeface="Arial" panose="020B0604020202020204" pitchFamily="34" charset="0"/>
                <a:cs typeface="Arial" panose="020B0604020202020204" pitchFamily="34" charset="0"/>
              </a:rPr>
              <a:t>Reglerfehler haben keinen Einfluss auf die </a:t>
            </a:r>
          </a:p>
          <a:p>
            <a:pPr marL="0" indent="0">
              <a:buNone/>
            </a:pPr>
            <a:r>
              <a:rPr lang="en-US" sz="1600" dirty="0">
                <a:latin typeface="Arial" panose="020B0604020202020204" pitchFamily="34" charset="0"/>
                <a:cs typeface="Arial" panose="020B0604020202020204" pitchFamily="34" charset="0"/>
              </a:rPr>
              <a:t>proportionale Term-Berechnung.</a:t>
            </a:r>
          </a:p>
          <a:p>
            <a:pPr marL="0" indent="0">
              <a:buNone/>
            </a:pPr>
            <a:r>
              <a:rPr lang="en-US" sz="1600" dirty="0">
                <a:latin typeface="Arial" panose="020B0604020202020204" pitchFamily="34" charset="0"/>
                <a:cs typeface="Arial" panose="020B0604020202020204" pitchFamily="34" charset="0"/>
              </a:rPr>
              <a:t>Integrale Aktion Eliminiert den Versatz.</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5059" name="Picture 3"/>
          <p:cNvPicPr>
            <a:picLocks noChangeAspect="1" noChangeArrowheads="1"/>
          </p:cNvPicPr>
          <p:nvPr/>
        </p:nvPicPr>
        <p:blipFill>
          <a:blip r:embed="rId2" cstate="print"/>
          <a:srcRect/>
          <a:stretch>
            <a:fillRect/>
          </a:stretch>
        </p:blipFill>
        <p:spPr bwMode="auto">
          <a:xfrm>
            <a:off x="4572000" y="1412776"/>
            <a:ext cx="4104456" cy="2696876"/>
          </a:xfrm>
          <a:prstGeom prst="rect">
            <a:avLst/>
          </a:prstGeom>
          <a:noFill/>
          <a:ln w="9525">
            <a:noFill/>
            <a:miter lim="800000"/>
            <a:headEnd/>
            <a:tailEnd/>
          </a:ln>
        </p:spPr>
      </p:pic>
      <p:pic>
        <p:nvPicPr>
          <p:cNvPr id="45060" name="Picture 4"/>
          <p:cNvPicPr>
            <a:picLocks noChangeAspect="1" noChangeArrowheads="1"/>
          </p:cNvPicPr>
          <p:nvPr/>
        </p:nvPicPr>
        <p:blipFill>
          <a:blip r:embed="rId3" cstate="print"/>
          <a:srcRect/>
          <a:stretch>
            <a:fillRect/>
          </a:stretch>
        </p:blipFill>
        <p:spPr bwMode="auto">
          <a:xfrm>
            <a:off x="5868144" y="3429000"/>
            <a:ext cx="3028950" cy="2324100"/>
          </a:xfrm>
          <a:prstGeom prst="rect">
            <a:avLst/>
          </a:prstGeom>
          <a:noFill/>
          <a:ln w="9525">
            <a:noFill/>
            <a:miter lim="800000"/>
            <a:headEnd/>
            <a:tailEnd/>
          </a:ln>
        </p:spPr>
      </p:pic>
    </p:spTree>
    <p:extLst>
      <p:ext uri="{BB962C8B-B14F-4D97-AF65-F5344CB8AC3E}">
        <p14:creationId xmlns:p14="http://schemas.microsoft.com/office/powerpoint/2010/main" val="889944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91264" cy="4381947"/>
          </a:xfrm>
        </p:spPr>
        <p:txBody>
          <a:bodyPr>
            <a:noAutofit/>
          </a:bodyPr>
          <a:lstStyle/>
          <a:p>
            <a:pPr marL="0" indent="0">
              <a:buNone/>
            </a:pPr>
            <a:r>
              <a:rPr lang="en-US" sz="1600" dirty="0">
                <a:latin typeface="Arial" panose="020B0604020202020204" pitchFamily="34" charset="0"/>
                <a:cs typeface="Arial" panose="020B0604020202020204" pitchFamily="34" charset="0"/>
              </a:rPr>
              <a:t>3.1.3 Die PID-Regelung</a:t>
            </a:r>
          </a:p>
          <a:p>
            <a:pPr marL="0" indent="0">
              <a:buNone/>
            </a:pPr>
            <a:r>
              <a:rPr lang="en-US" sz="1600" dirty="0">
                <a:latin typeface="Arial" panose="020B0604020202020204" pitchFamily="34" charset="0"/>
                <a:cs typeface="Arial" panose="020B0604020202020204" pitchFamily="34" charset="0"/>
              </a:rPr>
              <a:t>PID-Regelung - das Beste von allem</a:t>
            </a:r>
          </a:p>
          <a:p>
            <a:pPr marL="0" indent="0">
              <a:buNone/>
            </a:pPr>
            <a:r>
              <a:rPr lang="en-US" sz="1600" dirty="0">
                <a:latin typeface="Arial" panose="020B0604020202020204" pitchFamily="34" charset="0"/>
                <a:cs typeface="Arial" panose="020B0604020202020204" pitchFamily="34" charset="0"/>
              </a:rPr>
              <a:t>Die proportionale korrigiert Fehlerfälle, die integrale korrigiert die Akkumulation von </a:t>
            </a:r>
          </a:p>
          <a:p>
            <a:pPr marL="0" indent="0">
              <a:buNone/>
            </a:pPr>
            <a:r>
              <a:rPr lang="en-US" sz="1600" dirty="0">
                <a:latin typeface="Arial" panose="020B0604020202020204" pitchFamily="34" charset="0"/>
                <a:cs typeface="Arial" panose="020B0604020202020204" pitchFamily="34" charset="0"/>
              </a:rPr>
              <a:t>Fehler, und die Ableitung korrigiert den aktuellen Fehler gegenüber dem Fehler beim letzten Mal. </a:t>
            </a:r>
          </a:p>
          <a:p>
            <a:pPr marL="0" indent="0">
              <a:buNone/>
            </a:pPr>
            <a:r>
              <a:rPr lang="en-US" sz="1600" dirty="0">
                <a:latin typeface="Arial" panose="020B0604020202020204" pitchFamily="34" charset="0"/>
                <a:cs typeface="Arial" panose="020B0604020202020204" pitchFamily="34" charset="0"/>
              </a:rPr>
              <a:t>überprüft.</a:t>
            </a:r>
          </a:p>
          <a:p>
            <a:pPr marL="0" indent="0">
              <a:buNone/>
            </a:pPr>
            <a:endParaRPr lang="en-US" sz="1600" dirty="0">
              <a:latin typeface="Arial" panose="020B0604020202020204" pitchFamily="34" charset="0"/>
              <a:cs typeface="Arial" panose="020B0604020202020204" pitchFamily="34" charset="0"/>
            </a:endParaRPr>
          </a:p>
        </p:txBody>
      </p:sp>
      <p:pic>
        <p:nvPicPr>
          <p:cNvPr id="46082" name="Picture 2"/>
          <p:cNvPicPr>
            <a:picLocks noChangeAspect="1" noChangeArrowheads="1"/>
          </p:cNvPicPr>
          <p:nvPr/>
        </p:nvPicPr>
        <p:blipFill>
          <a:blip r:embed="rId2" cstate="print"/>
          <a:srcRect/>
          <a:stretch>
            <a:fillRect/>
          </a:stretch>
        </p:blipFill>
        <p:spPr bwMode="auto">
          <a:xfrm>
            <a:off x="1691680" y="3028156"/>
            <a:ext cx="6057900" cy="2705100"/>
          </a:xfrm>
          <a:prstGeom prst="rect">
            <a:avLst/>
          </a:prstGeom>
          <a:noFill/>
          <a:ln w="9525">
            <a:noFill/>
            <a:miter lim="800000"/>
            <a:headEnd/>
            <a:tailEnd/>
          </a:ln>
        </p:spPr>
      </p:pic>
    </p:spTree>
    <p:extLst>
      <p:ext uri="{BB962C8B-B14F-4D97-AF65-F5344CB8AC3E}">
        <p14:creationId xmlns:p14="http://schemas.microsoft.com/office/powerpoint/2010/main" val="889944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4381947"/>
          </a:xfrm>
        </p:spPr>
        <p:txBody>
          <a:bodyPr>
            <a:noAutofit/>
          </a:bodyPr>
          <a:lstStyle/>
          <a:p>
            <a:pPr marL="0" indent="0">
              <a:buNone/>
            </a:pPr>
            <a:r>
              <a:rPr lang="en-US" sz="1400" dirty="0">
                <a:latin typeface="Arial" panose="020B0604020202020204" pitchFamily="34" charset="0"/>
                <a:cs typeface="Arial" panose="020B0604020202020204" pitchFamily="34" charset="0"/>
              </a:rPr>
              <a:t>3.1.3 Die PID-Regelung</a:t>
            </a:r>
          </a:p>
          <a:p>
            <a:pPr marL="0" indent="0">
              <a:buNone/>
            </a:pPr>
            <a:r>
              <a:rPr lang="en-US" sz="1400" dirty="0">
                <a:latin typeface="Arial" panose="020B0604020202020204" pitchFamily="34" charset="0"/>
                <a:cs typeface="Arial" panose="020B0604020202020204" pitchFamily="34" charset="0"/>
              </a:rPr>
              <a:t>Die Wirkung der Ableitung besteht darin, dem durch P und I verursachten Überschwingen entgegenzuwirken. </a:t>
            </a:r>
          </a:p>
          <a:p>
            <a:pPr marL="0" indent="0">
              <a:buNone/>
            </a:pPr>
            <a:r>
              <a:rPr lang="en-US" sz="1400" dirty="0">
                <a:latin typeface="Arial" panose="020B0604020202020204" pitchFamily="34" charset="0"/>
                <a:cs typeface="Arial" panose="020B0604020202020204" pitchFamily="34" charset="0"/>
              </a:rPr>
              <a:t>Wenn der Fehler groß ist, drücken P und I den Reglerausgang. Diese </a:t>
            </a:r>
          </a:p>
          <a:p>
            <a:pPr marL="0" indent="0">
              <a:buNone/>
            </a:pPr>
            <a:r>
              <a:rPr lang="de-DE" sz="1400" dirty="0">
                <a:latin typeface="Arial" panose="020B0604020202020204" pitchFamily="34" charset="0"/>
                <a:cs typeface="Arial" panose="020B0604020202020204" pitchFamily="34" charset="0"/>
              </a:rPr>
              <a:t>Diese Reaktion des Reglers bewirkt eine schnelle Fehleränderung, was wiederum bewirkt, dass die Ableitung dem P und dem I aggressiver entgegenwirkt. </a:t>
            </a:r>
          </a:p>
          <a:p>
            <a:pPr marL="0" indent="0">
              <a:buNone/>
            </a:pPr>
            <a:r>
              <a:rPr lang="en-US" sz="1400" dirty="0">
                <a:latin typeface="Arial" panose="020B0604020202020204" pitchFamily="34" charset="0"/>
                <a:cs typeface="Arial" panose="020B0604020202020204" pitchFamily="34" charset="0"/>
              </a:rPr>
              <a:t> </a:t>
            </a:r>
          </a:p>
          <a:p>
            <a:pPr marL="0" indent="0">
              <a:buNone/>
            </a:pPr>
            <a:endParaRPr lang="en-US" sz="1400" dirty="0">
              <a:latin typeface="Arial" panose="020B0604020202020204" pitchFamily="34" charset="0"/>
              <a:cs typeface="Arial" panose="020B0604020202020204" pitchFamily="34" charset="0"/>
            </a:endParaRPr>
          </a:p>
        </p:txBody>
      </p:sp>
      <p:pic>
        <p:nvPicPr>
          <p:cNvPr id="5" name="Picture 1029" descr="PID control graph (4kB)"/>
          <p:cNvPicPr>
            <a:picLocks noChangeAspect="1" noChangeArrowheads="1"/>
          </p:cNvPicPr>
          <p:nvPr/>
        </p:nvPicPr>
        <p:blipFill>
          <a:blip r:embed="rId2" cstate="print"/>
          <a:srcRect/>
          <a:stretch>
            <a:fillRect/>
          </a:stretch>
        </p:blipFill>
        <p:spPr bwMode="auto">
          <a:xfrm>
            <a:off x="2483768" y="3212976"/>
            <a:ext cx="4996408" cy="2922682"/>
          </a:xfrm>
          <a:prstGeom prst="rect">
            <a:avLst/>
          </a:prstGeom>
          <a:noFill/>
        </p:spPr>
      </p:pic>
    </p:spTree>
    <p:extLst>
      <p:ext uri="{BB962C8B-B14F-4D97-AF65-F5344CB8AC3E}">
        <p14:creationId xmlns:p14="http://schemas.microsoft.com/office/powerpoint/2010/main" val="889944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91264" cy="4381947"/>
          </a:xfrm>
        </p:spPr>
        <p:txBody>
          <a:bodyPr>
            <a:noAutofit/>
          </a:bodyPr>
          <a:lstStyle/>
          <a:p>
            <a:pPr marL="0" indent="0">
              <a:buNone/>
            </a:pPr>
            <a:r>
              <a:rPr lang="en-US" sz="1600" dirty="0">
                <a:latin typeface="Arial" panose="020B0604020202020204" pitchFamily="34" charset="0"/>
                <a:cs typeface="Arial" panose="020B0604020202020204" pitchFamily="34" charset="0"/>
              </a:rPr>
              <a:t>3.1.4 Einstellen eines PID-Reglers</a:t>
            </a:r>
          </a:p>
          <a:p>
            <a:pPr marL="0" indent="0">
              <a:buNone/>
            </a:pPr>
            <a:r>
              <a:rPr lang="en-US" sz="1600" dirty="0">
                <a:latin typeface="Arial" panose="020B0604020202020204" pitchFamily="34" charset="0"/>
                <a:cs typeface="Arial" panose="020B0604020202020204" pitchFamily="34" charset="0"/>
              </a:rPr>
              <a:t>Unter Tuning eines Regelkreises versteht man die Einstellung seiner Regelparameter (Verstärkung/Proportional </a:t>
            </a:r>
          </a:p>
          <a:p>
            <a:pPr marL="0" indent="0">
              <a:buNone/>
            </a:pPr>
            <a:r>
              <a:rPr lang="en-US" sz="1600" dirty="0">
                <a:latin typeface="Arial" panose="020B0604020202020204" pitchFamily="34" charset="0"/>
                <a:cs typeface="Arial" panose="020B0604020202020204" pitchFamily="34" charset="0"/>
              </a:rPr>
              <a:t>Band, integrale Verstärkung/Reset, derivative Verstärkung/Rate) auf optimale Werte für ein Ziel </a:t>
            </a:r>
          </a:p>
          <a:p>
            <a:pPr marL="0" indent="0">
              <a:buNone/>
            </a:pPr>
            <a:r>
              <a:rPr lang="en-US" sz="1600" dirty="0">
                <a:latin typeface="Arial" panose="020B0604020202020204" pitchFamily="34" charset="0"/>
                <a:cs typeface="Arial" panose="020B0604020202020204" pitchFamily="34" charset="0"/>
              </a:rPr>
              <a:t>Antwort.</a:t>
            </a:r>
          </a:p>
          <a:p>
            <a:pPr marL="0" indent="0">
              <a:buNone/>
            </a:pPr>
            <a:r>
              <a:rPr lang="en-US" sz="1600" dirty="0">
                <a:latin typeface="Arial" panose="020B0604020202020204" pitchFamily="34" charset="0"/>
                <a:cs typeface="Arial" panose="020B0604020202020204" pitchFamily="34" charset="0"/>
              </a:rPr>
              <a:t>● Bump-Test und </a:t>
            </a:r>
            <a:r>
              <a:rPr lang="en-US" sz="1600" dirty="0" err="1">
                <a:latin typeface="Arial" panose="020B0604020202020204" pitchFamily="34" charset="0"/>
                <a:cs typeface="Arial" panose="020B0604020202020204" pitchFamily="34" charset="0"/>
              </a:rPr>
              <a:t>Modellierung</a:t>
            </a:r>
            <a:r>
              <a:rPr lang="en-US" sz="1600" dirty="0">
                <a:latin typeface="Arial" panose="020B0604020202020204" pitchFamily="34" charset="0"/>
                <a:cs typeface="Arial" panose="020B0604020202020204" pitchFamily="34" charset="0"/>
              </a:rPr>
              <a:t> (manuelle Steuerung)</a:t>
            </a:r>
          </a:p>
          <a:p>
            <a:pPr marL="0" indent="0">
              <a:buNone/>
            </a:pPr>
            <a:r>
              <a:rPr lang="en-US" sz="1600" dirty="0">
                <a:latin typeface="Arial" panose="020B0604020202020204" pitchFamily="34" charset="0"/>
                <a:cs typeface="Arial" panose="020B0604020202020204" pitchFamily="34" charset="0"/>
              </a:rPr>
              <a:t>● Abstimmung</a:t>
            </a:r>
          </a:p>
          <a:p>
            <a:pPr marL="0" indent="0">
              <a:buNone/>
            </a:pPr>
            <a:r>
              <a:rPr lang="en-US" sz="1600" dirty="0">
                <a:latin typeface="Arial" panose="020B0604020202020204" pitchFamily="34" charset="0"/>
                <a:cs typeface="Arial" panose="020B0604020202020204" pitchFamily="34" charset="0"/>
              </a:rPr>
              <a:t>● Simulation</a:t>
            </a:r>
          </a:p>
          <a:p>
            <a:pPr marL="0" indent="0">
              <a:buNone/>
            </a:pPr>
            <a:r>
              <a:rPr lang="en-US" sz="1600" dirty="0">
                <a:latin typeface="Arial" panose="020B0604020202020204" pitchFamily="34" charset="0"/>
                <a:cs typeface="Arial" panose="020B0604020202020204" pitchFamily="34" charset="0"/>
              </a:rPr>
              <a:t>Ein zu hoher</a:t>
            </a:r>
            <a:r>
              <a:rPr lang="en-US" sz="1600" baseline="-25000" dirty="0">
                <a:latin typeface="Arial" panose="020B0604020202020204" pitchFamily="34" charset="0"/>
                <a:cs typeface="Arial" panose="020B0604020202020204" pitchFamily="34" charset="0"/>
              </a:rPr>
              <a:t> KP</a:t>
            </a:r>
            <a:r>
              <a:rPr lang="en-US" sz="1600" dirty="0">
                <a:latin typeface="Arial" panose="020B0604020202020204" pitchFamily="34" charset="0"/>
                <a:cs typeface="Arial" panose="020B0604020202020204" pitchFamily="34" charset="0"/>
              </a:rPr>
              <a:t> führt zu Wertschwankungen und erzeugt tendenziell einen Offset.</a:t>
            </a:r>
          </a:p>
          <a:p>
            <a:pPr marL="0" indent="0">
              <a:buNone/>
            </a:pPr>
            <a:r>
              <a:rPr lang="en-US" sz="1600" dirty="0">
                <a:latin typeface="Arial" panose="020B0604020202020204" pitchFamily="34" charset="0"/>
                <a:cs typeface="Arial" panose="020B0604020202020204" pitchFamily="34" charset="0"/>
              </a:rPr>
              <a:t>KI wird der Verrechnung entgegenwirken. Ein höherer Wert von KI impliziert, dass die</a:t>
            </a:r>
          </a:p>
          <a:p>
            <a:pPr marL="0" indent="0">
              <a:buNone/>
            </a:pPr>
            <a:r>
              <a:rPr lang="en-US" sz="1600" dirty="0" err="1">
                <a:latin typeface="Arial" panose="020B0604020202020204" pitchFamily="34" charset="0"/>
                <a:cs typeface="Arial" panose="020B0604020202020204" pitchFamily="34" charset="0"/>
              </a:rPr>
              <a:t>Sollwert</a:t>
            </a:r>
            <a:r>
              <a:rPr lang="en-US" sz="1600" dirty="0">
                <a:latin typeface="Arial" panose="020B0604020202020204" pitchFamily="34" charset="0"/>
                <a:cs typeface="Arial" panose="020B0604020202020204" pitchFamily="34" charset="0"/>
              </a:rPr>
              <a:t> erreicht den PV zu schnell Wenn diese Aktion sehr schnell erfolgt, neigt die Prozessvariable dazu, unruhig zu werden. </a:t>
            </a:r>
          </a:p>
          <a:p>
            <a:pPr marL="0" indent="0">
              <a:buNone/>
            </a:pPr>
            <a:r>
              <a:rPr lang="en-US" sz="1600" dirty="0">
                <a:latin typeface="Arial" panose="020B0604020202020204" pitchFamily="34" charset="0"/>
                <a:cs typeface="Arial" panose="020B0604020202020204" pitchFamily="34" charset="0"/>
              </a:rPr>
              <a:t>KD hält das unter Kontrolle.</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944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3.2. Fuzzy-Logik-Steuerung</a:t>
            </a:r>
          </a:p>
          <a:p>
            <a:pPr marL="0" indent="0">
              <a:buNone/>
            </a:pPr>
            <a:r>
              <a:rPr lang="en-US" sz="1600" dirty="0">
                <a:latin typeface="Arial" panose="020B0604020202020204" pitchFamily="34" charset="0"/>
                <a:cs typeface="Arial" panose="020B0604020202020204" pitchFamily="34" charset="0"/>
              </a:rPr>
              <a:t>Unsicherheitsarten und die Modellierung der Unsicherheit </a:t>
            </a:r>
          </a:p>
          <a:p>
            <a:pPr marL="0" indent="0">
              <a:buNone/>
            </a:pPr>
            <a:r>
              <a:rPr lang="en-US" sz="1600" dirty="0">
                <a:latin typeface="Arial" panose="020B0604020202020204" pitchFamily="34" charset="0"/>
                <a:cs typeface="Arial" panose="020B0604020202020204" pitchFamily="34" charset="0"/>
              </a:rPr>
              <a:t>Stochastische </a:t>
            </a:r>
            <a:r>
              <a:rPr lang="en-US" sz="1600" dirty="0" err="1">
                <a:latin typeface="Arial" panose="020B0604020202020204" pitchFamily="34" charset="0"/>
                <a:cs typeface="Arial" panose="020B0604020202020204" pitchFamily="34" charset="0"/>
              </a:rPr>
              <a:t>Unsicherheit: Die</a:t>
            </a:r>
            <a:r>
              <a:rPr lang="en-US" sz="1600" dirty="0">
                <a:latin typeface="Arial" panose="020B0604020202020204" pitchFamily="34" charset="0"/>
                <a:cs typeface="Arial" panose="020B0604020202020204" pitchFamily="34" charset="0"/>
              </a:rPr>
              <a:t> Wahrscheinlichkeit, das Ziel zu treffen, beträgt 0,8</a:t>
            </a:r>
          </a:p>
          <a:p>
            <a:pPr marL="0" indent="0">
              <a:buNone/>
            </a:pPr>
            <a:r>
              <a:rPr lang="en-US" sz="1600" dirty="0">
                <a:latin typeface="Arial" panose="020B0604020202020204" pitchFamily="34" charset="0"/>
                <a:cs typeface="Arial" panose="020B0604020202020204" pitchFamily="34" charset="0"/>
              </a:rPr>
              <a:t>Lexikalische Ungewissheit: "Große Männer", "Heiße Tage" oder "Stabile Währungen".</a:t>
            </a:r>
          </a:p>
          <a:p>
            <a:pPr marL="0" indent="0">
              <a:buNone/>
            </a:pPr>
            <a:r>
              <a:rPr lang="en-US" sz="1600" dirty="0">
                <a:latin typeface="Arial" panose="020B0604020202020204" pitchFamily="34" charset="0"/>
                <a:cs typeface="Arial" panose="020B0604020202020204" pitchFamily="34" charset="0"/>
              </a:rPr>
              <a:t>Wir werden wahrscheinlich ein erfolgreiches Geschäftsjahr haben.</a:t>
            </a:r>
          </a:p>
          <a:p>
            <a:pPr marL="0" indent="0">
              <a:buNone/>
            </a:pPr>
            <a:r>
              <a:rPr lang="en-US" sz="1600" dirty="0">
                <a:latin typeface="Arial" panose="020B0604020202020204" pitchFamily="34" charset="0"/>
                <a:cs typeface="Arial" panose="020B0604020202020204" pitchFamily="34" charset="0"/>
              </a:rPr>
              <a:t>Die Erfahrung von Experte A zeigt, dass B wahrscheinlich auftreten wird. Der Experte C ist jedoch überzeugt, dass dies nicht wahr ist.</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solidFill>
                  <a:srgbClr val="C00000"/>
                </a:solidFill>
                <a:latin typeface="Arial" panose="020B0604020202020204" pitchFamily="34" charset="0"/>
                <a:cs typeface="Arial" panose="020B0604020202020204" pitchFamily="34" charset="0"/>
              </a:rPr>
              <a:t>Die meisten Wörter und Bewertungen, die wir in unserem täglichen Denken verwenden, sind nicht klar mathematisch definiert. Dies erlaubt den Menschen, auf einer abstrakten Ebene zu argumentieren!</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96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3.2. Fuzzy-Logik-Steuerung</a:t>
            </a:r>
          </a:p>
          <a:p>
            <a:pPr marL="0" indent="0">
              <a:buNone/>
            </a:pPr>
            <a:r>
              <a:rPr lang="en-US" sz="1600" dirty="0">
                <a:latin typeface="Arial" panose="020B0604020202020204" pitchFamily="34" charset="0"/>
                <a:cs typeface="Arial" panose="020B0604020202020204" pitchFamily="34" charset="0"/>
              </a:rPr>
              <a:t>Vorteile der Fuzzy-Regler</a:t>
            </a:r>
          </a:p>
          <a:p>
            <a:pPr marL="400050" lvl="1" indent="0">
              <a:buNone/>
            </a:pPr>
            <a:r>
              <a:rPr lang="en-US" sz="1600" dirty="0">
                <a:latin typeface="Arial" panose="020B0604020202020204" pitchFamily="34" charset="0"/>
                <a:cs typeface="Arial" panose="020B0604020202020204" pitchFamily="34" charset="0"/>
              </a:rPr>
              <a:t>- Sehr robust</a:t>
            </a:r>
          </a:p>
          <a:p>
            <a:pPr marL="400050" lvl="1" indent="0">
              <a:buNone/>
            </a:pPr>
            <a:r>
              <a:rPr lang="en-US" sz="1600" dirty="0">
                <a:latin typeface="Arial" panose="020B0604020202020204" pitchFamily="34" charset="0"/>
                <a:cs typeface="Arial" panose="020B0604020202020204" pitchFamily="34" charset="0"/>
              </a:rPr>
              <a:t>- Kann leicht modifiziert werden</a:t>
            </a:r>
          </a:p>
          <a:p>
            <a:pPr marL="400050" lvl="1" indent="0">
              <a:buNone/>
            </a:pPr>
            <a:r>
              <a:rPr lang="en-US" sz="1600" dirty="0">
                <a:latin typeface="Arial" panose="020B0604020202020204" pitchFamily="34" charset="0"/>
                <a:cs typeface="Arial" panose="020B0604020202020204" pitchFamily="34" charset="0"/>
              </a:rPr>
              <a:t>- Kann mehrere Ein- und Ausgangsquellen nutzen</a:t>
            </a:r>
          </a:p>
          <a:p>
            <a:pPr marL="400050" lvl="1" indent="0">
              <a:buNone/>
            </a:pPr>
            <a:r>
              <a:rPr lang="en-US" sz="1600" dirty="0">
                <a:latin typeface="Arial" panose="020B0604020202020204" pitchFamily="34" charset="0"/>
                <a:cs typeface="Arial" panose="020B0604020202020204" pitchFamily="34" charset="0"/>
              </a:rPr>
              <a:t>- Viel einfacher als seine Vorgänger (lineare algebraische Gleichungen)</a:t>
            </a:r>
          </a:p>
          <a:p>
            <a:pPr marL="400050" lvl="1" indent="0">
              <a:buNone/>
            </a:pPr>
            <a:r>
              <a:rPr lang="en-US" sz="1600" dirty="0">
                <a:latin typeface="Arial" panose="020B0604020202020204" pitchFamily="34" charset="0"/>
                <a:cs typeface="Arial" panose="020B0604020202020204" pitchFamily="34" charset="0"/>
              </a:rPr>
              <a:t>- Sehr schnell und kostengünstig zu implementieren</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9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Produktübersicht der Regler für Solar-Warmwasseranlagen</a:t>
            </a:r>
          </a:p>
        </p:txBody>
      </p:sp>
      <p:graphicFrame>
        <p:nvGraphicFramePr>
          <p:cNvPr id="6" name="Table 5"/>
          <p:cNvGraphicFramePr>
            <a:graphicFrameLocks noGrp="1"/>
          </p:cNvGraphicFramePr>
          <p:nvPr>
            <p:extLst>
              <p:ext uri="{D42A27DB-BD31-4B8C-83A1-F6EECF244321}">
                <p14:modId xmlns:p14="http://schemas.microsoft.com/office/powerpoint/2010/main" val="2558146208"/>
              </p:ext>
            </p:extLst>
          </p:nvPr>
        </p:nvGraphicFramePr>
        <p:xfrm>
          <a:off x="422338" y="2348880"/>
          <a:ext cx="8363273" cy="3236950"/>
        </p:xfrm>
        <a:graphic>
          <a:graphicData uri="http://schemas.openxmlformats.org/drawingml/2006/table">
            <a:tbl>
              <a:tblPr firstRow="1" firstCol="1" bandRow="1">
                <a:tableStyleId>{5C22544A-7EE6-4342-B048-85BDC9FD1C3A}</a:tableStyleId>
              </a:tblPr>
              <a:tblGrid>
                <a:gridCol w="1192382">
                  <a:extLst>
                    <a:ext uri="{9D8B030D-6E8A-4147-A177-3AD203B41FA5}">
                      <a16:colId xmlns:a16="http://schemas.microsoft.com/office/drawing/2014/main" val="251707360"/>
                    </a:ext>
                  </a:extLst>
                </a:gridCol>
                <a:gridCol w="1013064">
                  <a:extLst>
                    <a:ext uri="{9D8B030D-6E8A-4147-A177-3AD203B41FA5}">
                      <a16:colId xmlns:a16="http://schemas.microsoft.com/office/drawing/2014/main" val="1425527912"/>
                    </a:ext>
                  </a:extLst>
                </a:gridCol>
                <a:gridCol w="397187">
                  <a:extLst>
                    <a:ext uri="{9D8B030D-6E8A-4147-A177-3AD203B41FA5}">
                      <a16:colId xmlns:a16="http://schemas.microsoft.com/office/drawing/2014/main" val="3937807970"/>
                    </a:ext>
                  </a:extLst>
                </a:gridCol>
                <a:gridCol w="360040">
                  <a:extLst>
                    <a:ext uri="{9D8B030D-6E8A-4147-A177-3AD203B41FA5}">
                      <a16:colId xmlns:a16="http://schemas.microsoft.com/office/drawing/2014/main" val="479496150"/>
                    </a:ext>
                  </a:extLst>
                </a:gridCol>
                <a:gridCol w="864096">
                  <a:extLst>
                    <a:ext uri="{9D8B030D-6E8A-4147-A177-3AD203B41FA5}">
                      <a16:colId xmlns:a16="http://schemas.microsoft.com/office/drawing/2014/main" val="3472804486"/>
                    </a:ext>
                  </a:extLst>
                </a:gridCol>
                <a:gridCol w="1080120">
                  <a:extLst>
                    <a:ext uri="{9D8B030D-6E8A-4147-A177-3AD203B41FA5}">
                      <a16:colId xmlns:a16="http://schemas.microsoft.com/office/drawing/2014/main" val="3666385221"/>
                    </a:ext>
                  </a:extLst>
                </a:gridCol>
                <a:gridCol w="936104">
                  <a:extLst>
                    <a:ext uri="{9D8B030D-6E8A-4147-A177-3AD203B41FA5}">
                      <a16:colId xmlns:a16="http://schemas.microsoft.com/office/drawing/2014/main" val="1178863967"/>
                    </a:ext>
                  </a:extLst>
                </a:gridCol>
                <a:gridCol w="533965">
                  <a:extLst>
                    <a:ext uri="{9D8B030D-6E8A-4147-A177-3AD203B41FA5}">
                      <a16:colId xmlns:a16="http://schemas.microsoft.com/office/drawing/2014/main" val="4228859498"/>
                    </a:ext>
                  </a:extLst>
                </a:gridCol>
                <a:gridCol w="618163">
                  <a:extLst>
                    <a:ext uri="{9D8B030D-6E8A-4147-A177-3AD203B41FA5}">
                      <a16:colId xmlns:a16="http://schemas.microsoft.com/office/drawing/2014/main" val="2897115957"/>
                    </a:ext>
                  </a:extLst>
                </a:gridCol>
                <a:gridCol w="1368152">
                  <a:extLst>
                    <a:ext uri="{9D8B030D-6E8A-4147-A177-3AD203B41FA5}">
                      <a16:colId xmlns:a16="http://schemas.microsoft.com/office/drawing/2014/main" val="4290293385"/>
                    </a:ext>
                  </a:extLst>
                </a:gridCol>
              </a:tblGrid>
              <a:tr h="297942">
                <a:tc>
                  <a:txBody>
                    <a:bodyPr/>
                    <a:lstStyle/>
                    <a:p>
                      <a:pPr>
                        <a:spcAft>
                          <a:spcPts val="0"/>
                        </a:spcAft>
                      </a:pPr>
                      <a:r>
                        <a:rPr lang="en-US" sz="1000" dirty="0">
                          <a:effectLst/>
                        </a:rPr>
                        <a:t>Hersteller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Typ</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In</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Anzeige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Verbrauch (W)</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Hydraulische Systeme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Wärmezähler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Datenlogger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Schnittstellen</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89139898"/>
                  </a:ext>
                </a:extLst>
              </a:tr>
              <a:tr h="297942">
                <a:tc>
                  <a:txBody>
                    <a:bodyPr/>
                    <a:lstStyle/>
                    <a:p>
                      <a:pPr>
                        <a:spcAft>
                          <a:spcPts val="0"/>
                        </a:spcAft>
                      </a:pPr>
                      <a:r>
                        <a:rPr lang="en-US" sz="1000">
                          <a:effectLst/>
                        </a:rPr>
                        <a:t>Allsun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T80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8</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8</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LCD1</a:t>
                      </a:r>
                      <a:r>
                        <a:rPr lang="en-US" sz="1000" baseline="30000" dirty="0">
                          <a:effectLst/>
                        </a:rPr>
                        <a:t>)</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 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Kundenanfrage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wahlweise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keine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203998264"/>
                  </a:ext>
                </a:extLst>
              </a:tr>
              <a:tr h="297942">
                <a:tc>
                  <a:txBody>
                    <a:bodyPr/>
                    <a:lstStyle/>
                    <a:p>
                      <a:pPr>
                        <a:spcAft>
                          <a:spcPts val="0"/>
                        </a:spcAft>
                      </a:pPr>
                      <a:r>
                        <a:rPr lang="en-US" sz="1000">
                          <a:effectLst/>
                        </a:rPr>
                        <a:t>Bosch (Buderus)</a:t>
                      </a:r>
                      <a:r>
                        <a:rPr lang="en-US" sz="1000" baseline="30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Logamatic SC20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 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58426143"/>
                  </a:ext>
                </a:extLst>
              </a:tr>
              <a:tr h="148971">
                <a:tc>
                  <a:txBody>
                    <a:bodyPr/>
                    <a:lstStyle/>
                    <a:p>
                      <a:pPr>
                        <a:spcAft>
                          <a:spcPts val="0"/>
                        </a:spcAft>
                      </a:pPr>
                      <a:r>
                        <a:rPr lang="en-US" sz="1000">
                          <a:effectLst/>
                        </a:rPr>
                        <a:t>Konsolare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Control 300</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 + LED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keine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3696215"/>
                  </a:ext>
                </a:extLst>
              </a:tr>
              <a:tr h="148971">
                <a:tc>
                  <a:txBody>
                    <a:bodyPr/>
                    <a:lstStyle/>
                    <a:p>
                      <a:pPr>
                        <a:spcAft>
                          <a:spcPts val="0"/>
                        </a:spcAft>
                      </a:pPr>
                      <a:r>
                        <a:rPr lang="en-US" sz="1000">
                          <a:effectLst/>
                        </a:rPr>
                        <a:t>Dolder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Sora-WL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193290713"/>
                  </a:ext>
                </a:extLst>
              </a:tr>
              <a:tr h="148971">
                <a:tc>
                  <a:txBody>
                    <a:bodyPr/>
                    <a:lstStyle/>
                    <a:p>
                      <a:pPr>
                        <a:spcAft>
                          <a:spcPts val="0"/>
                        </a:spcAft>
                      </a:pPr>
                      <a:r>
                        <a:rPr lang="en-US" sz="1000">
                          <a:effectLst/>
                        </a:rPr>
                        <a:t>IMC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Basis-Mini 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&lt; 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erweiterbar</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938447793"/>
                  </a:ext>
                </a:extLst>
              </a:tr>
              <a:tr h="148971">
                <a:tc>
                  <a:txBody>
                    <a:bodyPr/>
                    <a:lstStyle/>
                    <a:p>
                      <a:pPr>
                        <a:spcAft>
                          <a:spcPts val="0"/>
                        </a:spcAft>
                      </a:pPr>
                      <a:r>
                        <a:rPr lang="en-US" sz="1000">
                          <a:effectLst/>
                        </a:rPr>
                        <a:t>Prozeda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Basic</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0.5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786024683"/>
                  </a:ext>
                </a:extLst>
              </a:tr>
              <a:tr h="148971">
                <a:tc>
                  <a:txBody>
                    <a:bodyPr/>
                    <a:lstStyle/>
                    <a:p>
                      <a:pPr>
                        <a:spcAft>
                          <a:spcPts val="0"/>
                        </a:spcAft>
                      </a:pPr>
                      <a:r>
                        <a:rPr lang="en-US" sz="1000">
                          <a:effectLst/>
                        </a:rPr>
                        <a:t>Resol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Deltasol</a:t>
                      </a:r>
                      <a:r>
                        <a:rPr lang="en-US" sz="1000" dirty="0">
                          <a:effectLst/>
                        </a:rPr>
                        <a:t> BS</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nein4</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Resol V 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54136215"/>
                  </a:ext>
                </a:extLst>
              </a:tr>
              <a:tr h="195808">
                <a:tc>
                  <a:txBody>
                    <a:bodyPr/>
                    <a:lstStyle/>
                    <a:p>
                      <a:pPr>
                        <a:spcAft>
                          <a:spcPts val="0"/>
                        </a:spcAft>
                      </a:pPr>
                      <a:r>
                        <a:rPr lang="en-US" sz="1000" dirty="0">
                          <a:effectLst/>
                        </a:rPr>
                        <a:t>Sorel</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TDC2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ja</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USB, Ethernet optional</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21088356"/>
                  </a:ext>
                </a:extLst>
              </a:tr>
              <a:tr h="148971">
                <a:tc>
                  <a:txBody>
                    <a:bodyPr/>
                    <a:lstStyle/>
                    <a:p>
                      <a:pPr>
                        <a:spcAft>
                          <a:spcPts val="0"/>
                        </a:spcAft>
                      </a:pPr>
                      <a:r>
                        <a:rPr lang="en-US" sz="1000">
                          <a:effectLst/>
                        </a:rPr>
                        <a:t>Steca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TR 0301sc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521811008"/>
                  </a:ext>
                </a:extLst>
              </a:tr>
              <a:tr h="297942">
                <a:tc>
                  <a:txBody>
                    <a:bodyPr/>
                    <a:lstStyle/>
                    <a:p>
                      <a:pPr>
                        <a:spcAft>
                          <a:spcPts val="0"/>
                        </a:spcAft>
                      </a:pPr>
                      <a:r>
                        <a:rPr lang="en-US" sz="1000">
                          <a:effectLst/>
                        </a:rPr>
                        <a:t>Technische Alternative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ESR 21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45)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66997853"/>
                  </a:ext>
                </a:extLst>
              </a:tr>
              <a:tr h="148971">
                <a:tc>
                  <a:txBody>
                    <a:bodyPr/>
                    <a:lstStyle/>
                    <a:p>
                      <a:pPr>
                        <a:spcAft>
                          <a:spcPts val="0"/>
                        </a:spcAft>
                      </a:pPr>
                      <a:r>
                        <a:rPr lang="en-US" sz="1000">
                          <a:effectLst/>
                        </a:rPr>
                        <a:t>Tem</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ES 5910S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eBus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096573749"/>
                  </a:ext>
                </a:extLst>
              </a:tr>
              <a:tr h="148971">
                <a:tc>
                  <a:txBody>
                    <a:bodyPr/>
                    <a:lstStyle/>
                    <a:p>
                      <a:pPr>
                        <a:spcAft>
                          <a:spcPts val="0"/>
                        </a:spcAft>
                      </a:pPr>
                      <a:r>
                        <a:rPr lang="en-US" sz="1000">
                          <a:effectLst/>
                        </a:rPr>
                        <a:t>Wagner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Sungo 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0.5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69388340"/>
                  </a:ext>
                </a:extLst>
              </a:tr>
              <a:tr h="148971">
                <a:tc>
                  <a:txBody>
                    <a:bodyPr/>
                    <a:lstStyle/>
                    <a:p>
                      <a:pPr>
                        <a:spcAft>
                          <a:spcPts val="0"/>
                        </a:spcAft>
                      </a:pPr>
                      <a:r>
                        <a:rPr lang="en-US" sz="1000">
                          <a:effectLst/>
                        </a:rPr>
                        <a:t>Watt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Advanced Solar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wahlweise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wahlweise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068375618"/>
                  </a:ext>
                </a:extLst>
              </a:tr>
              <a:tr h="148971">
                <a:tc>
                  <a:txBody>
                    <a:bodyPr/>
                    <a:lstStyle/>
                    <a:p>
                      <a:pPr>
                        <a:spcAft>
                          <a:spcPts val="0"/>
                        </a:spcAft>
                      </a:pPr>
                      <a:r>
                        <a:rPr lang="en-US" sz="1000">
                          <a:effectLst/>
                        </a:rPr>
                        <a:t>Vaillant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Auromatic</a:t>
                      </a:r>
                      <a:r>
                        <a:rPr lang="en-US" sz="1000" dirty="0">
                          <a:effectLst/>
                        </a:rPr>
                        <a:t> 560</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vrDialog</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975105462"/>
                  </a:ext>
                </a:extLst>
              </a:tr>
              <a:tr h="148971">
                <a:tc>
                  <a:txBody>
                    <a:bodyPr/>
                    <a:lstStyle/>
                    <a:p>
                      <a:pPr>
                        <a:spcAft>
                          <a:spcPts val="0"/>
                        </a:spcAft>
                      </a:pPr>
                      <a:r>
                        <a:rPr lang="en-US" sz="1000">
                          <a:effectLst/>
                        </a:rPr>
                        <a:t>Varmeco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Vario fresch-pur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16)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ja</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1220604"/>
                  </a:ext>
                </a:extLst>
              </a:tr>
            </a:tbl>
          </a:graphicData>
        </a:graphic>
      </p:graphicFrame>
      <p:sp>
        <p:nvSpPr>
          <p:cNvPr id="7" name="Rectangle 6"/>
          <p:cNvSpPr/>
          <p:nvPr/>
        </p:nvSpPr>
        <p:spPr>
          <a:xfrm>
            <a:off x="539552" y="5661248"/>
            <a:ext cx="7416824" cy="553998"/>
          </a:xfrm>
          <a:prstGeom prst="rect">
            <a:avLst/>
          </a:prstGeom>
        </p:spPr>
        <p:txBody>
          <a:bodyPr wrap="square">
            <a:spAutoFit/>
          </a:bodyPr>
          <a:lstStyle/>
          <a:p>
            <a:r>
              <a:rPr lang="en-US" sz="1000" baseline="30000" dirty="0">
                <a:latin typeface="+mj-lt"/>
                <a:ea typeface="Calibri" panose="020F0502020204030204" pitchFamily="34" charset="0"/>
              </a:rPr>
              <a:t>1)</a:t>
            </a:r>
            <a:r>
              <a:rPr lang="en-US" sz="1000" dirty="0">
                <a:latin typeface="+mj-lt"/>
                <a:ea typeface="Calibri" panose="020F0502020204030204" pitchFamily="34" charset="0"/>
              </a:rPr>
              <a:t> grafisches Display2</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ähnliche Modelle auch mit Bosch-Marke Junkers</a:t>
            </a:r>
            <a:endParaRPr lang="bg-BG" sz="1000" dirty="0">
              <a:latin typeface="+mj-lt"/>
              <a:ea typeface="Calibri" panose="020F0502020204030204" pitchFamily="34" charset="0"/>
            </a:endParaRPr>
          </a:p>
          <a:p>
            <a:r>
              <a:rPr lang="en-US" sz="1000" baseline="30000" dirty="0">
                <a:latin typeface="+mj-lt"/>
                <a:ea typeface="Calibri" panose="020F0502020204030204" pitchFamily="34" charset="0"/>
              </a:rPr>
              <a:t>3)</a:t>
            </a:r>
            <a:r>
              <a:rPr lang="en-US" sz="1000" dirty="0">
                <a:latin typeface="+mj-lt"/>
                <a:ea typeface="Calibri" panose="020F0502020204030204" pitchFamily="34" charset="0"/>
              </a:rPr>
              <a:t> hinterleuchtete Punkt-Matrix4</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extern über Kreuzung anschließbar</a:t>
            </a:r>
            <a:endParaRPr lang="bg-BG" sz="1000" dirty="0">
              <a:latin typeface="+mj-lt"/>
              <a:ea typeface="Calibri" panose="020F0502020204030204" pitchFamily="34" charset="0"/>
            </a:endParaRPr>
          </a:p>
          <a:p>
            <a:r>
              <a:rPr lang="en-US" sz="1000" baseline="30000" dirty="0">
                <a:latin typeface="+mj-lt"/>
                <a:ea typeface="Calibri" panose="020F0502020204030204" pitchFamily="34" charset="0"/>
              </a:rPr>
              <a:t>5)</a:t>
            </a:r>
            <a:r>
              <a:rPr lang="en-US" sz="1000" dirty="0">
                <a:latin typeface="+mj-lt"/>
                <a:ea typeface="Calibri" panose="020F0502020204030204" pitchFamily="34" charset="0"/>
              </a:rPr>
              <a:t> mit 10 verschiedenen Programmen6</a:t>
            </a:r>
            <a:r>
              <a:rPr lang="en-US" sz="1000" baseline="30000" dirty="0">
                <a:latin typeface="+mj-lt"/>
                <a:ea typeface="Calibri" panose="020F0502020204030204" pitchFamily="34" charset="0"/>
              </a:rPr>
              <a:t>)</a:t>
            </a:r>
            <a:r>
              <a:rPr lang="en-US" sz="1000" dirty="0">
                <a:latin typeface="+mj-lt"/>
                <a:ea typeface="Calibri" panose="020F0502020204030204" pitchFamily="34" charset="0"/>
              </a:rPr>
              <a:t> erweiterbar</a:t>
            </a:r>
            <a:endParaRPr lang="bg-BG" sz="1000" dirty="0">
              <a:effectLst/>
              <a:latin typeface="+mj-lt"/>
              <a:ea typeface="Calibri" panose="020F0502020204030204" pitchFamily="34" charset="0"/>
            </a:endParaRPr>
          </a:p>
        </p:txBody>
      </p:sp>
    </p:spTree>
    <p:extLst>
      <p:ext uri="{BB962C8B-B14F-4D97-AF65-F5344CB8AC3E}">
        <p14:creationId xmlns:p14="http://schemas.microsoft.com/office/powerpoint/2010/main" val="336886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1069579"/>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3.2. Fuzzy-Logik-Steuerung</a:t>
            </a:r>
          </a:p>
          <a:p>
            <a:pPr marL="0" indent="0">
              <a:buNone/>
            </a:pPr>
            <a:r>
              <a:rPr lang="en-US" sz="1600" b="1" dirty="0" err="1">
                <a:solidFill>
                  <a:srgbClr val="C00000"/>
                </a:solidFill>
                <a:latin typeface="Arial" panose="020B0604020202020204" pitchFamily="34" charset="0"/>
                <a:cs typeface="Arial" panose="020B0604020202020204" pitchFamily="34" charset="0"/>
              </a:rPr>
              <a:t>Eher</a:t>
            </a:r>
            <a:r>
              <a:rPr lang="en-US" sz="1600" b="1" dirty="0">
                <a:solidFill>
                  <a:srgbClr val="C00000"/>
                </a:solidFill>
                <a:latin typeface="Arial" panose="020B0604020202020204" pitchFamily="34" charset="0"/>
                <a:cs typeface="Arial" panose="020B0604020202020204" pitchFamily="34" charset="0"/>
              </a:rPr>
              <a:t> "Mehr oder weniger" </a:t>
            </a:r>
            <a:r>
              <a:rPr lang="en-US" sz="1600" b="1" dirty="0" err="1">
                <a:solidFill>
                  <a:srgbClr val="C00000"/>
                </a:solidFill>
                <a:latin typeface="Arial" panose="020B0604020202020204" pitchFamily="34" charset="0"/>
                <a:cs typeface="Arial" panose="020B0604020202020204" pitchFamily="34" charset="0"/>
              </a:rPr>
              <a:t>als</a:t>
            </a:r>
            <a:r>
              <a:rPr lang="en-US" sz="1600" b="1" dirty="0">
                <a:solidFill>
                  <a:srgbClr val="C00000"/>
                </a:solidFill>
                <a:latin typeface="Arial" panose="020B0604020202020204" pitchFamily="34" charset="0"/>
                <a:cs typeface="Arial" panose="020B0604020202020204" pitchFamily="34" charset="0"/>
              </a:rPr>
              <a:t> "Entweder-oder" !</a:t>
            </a:r>
          </a:p>
          <a:p>
            <a:pPr marL="0" indent="0">
              <a:buNone/>
            </a:pPr>
            <a:endParaRPr lang="en-US" sz="1600" b="1" dirty="0">
              <a:solidFill>
                <a:srgbClr val="C00000"/>
              </a:solidFill>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304800" y="2708920"/>
            <a:ext cx="4267200" cy="2514600"/>
          </a:xfrm>
          <a:prstGeom prst="rect">
            <a:avLst/>
          </a:prstGeom>
          <a:solidFill>
            <a:schemeClr val="bg1"/>
          </a:solidFill>
          <a:ln w="12700">
            <a:solidFill>
              <a:schemeClr val="tx1"/>
            </a:solidFill>
            <a:miter lim="800000"/>
            <a:headEnd/>
            <a:tailEnd/>
          </a:ln>
          <a:effectLst/>
        </p:spPr>
        <p:txBody>
          <a:bodyPr wrap="none" anchor="ctr"/>
          <a:lstStyle/>
          <a:p>
            <a:endParaRPr lang="en-US"/>
          </a:p>
        </p:txBody>
      </p:sp>
      <p:grpSp>
        <p:nvGrpSpPr>
          <p:cNvPr id="8" name="Group 12"/>
          <p:cNvGrpSpPr>
            <a:grpSpLocks/>
          </p:cNvGrpSpPr>
          <p:nvPr/>
        </p:nvGrpSpPr>
        <p:grpSpPr bwMode="auto">
          <a:xfrm>
            <a:off x="387350" y="3020070"/>
            <a:ext cx="4025900" cy="2073275"/>
            <a:chOff x="196" y="1684"/>
            <a:chExt cx="2536" cy="1306"/>
          </a:xfrm>
        </p:grpSpPr>
        <p:sp>
          <p:nvSpPr>
            <p:cNvPr id="9" name="Oval 10"/>
            <p:cNvSpPr>
              <a:spLocks noChangeArrowheads="1"/>
            </p:cNvSpPr>
            <p:nvPr/>
          </p:nvSpPr>
          <p:spPr bwMode="auto">
            <a:xfrm>
              <a:off x="196" y="1684"/>
              <a:ext cx="2536" cy="1144"/>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10" name="Rectangle 11"/>
            <p:cNvSpPr>
              <a:spLocks noChangeArrowheads="1"/>
            </p:cNvSpPr>
            <p:nvPr/>
          </p:nvSpPr>
          <p:spPr bwMode="auto">
            <a:xfrm>
              <a:off x="624" y="2593"/>
              <a:ext cx="1632" cy="397"/>
            </a:xfrm>
            <a:prstGeom prst="rect">
              <a:avLst/>
            </a:prstGeom>
            <a:noFill/>
            <a:ln w="9525">
              <a:noFill/>
              <a:miter lim="800000"/>
              <a:headEnd/>
              <a:tailEnd/>
            </a:ln>
            <a:effectLst/>
          </p:spPr>
          <p:txBody>
            <a:bodyPr lIns="92075" tIns="46038" rIns="92075" bIns="46038">
              <a:spAutoFit/>
            </a:bodyPr>
            <a:lstStyle/>
            <a:p>
              <a:pPr marL="288925" indent="-288925" algn="ctr" defTabSz="762000" eaLnBrk="0" hangingPunct="0">
                <a:spcBef>
                  <a:spcPct val="20000"/>
                </a:spcBef>
              </a:pPr>
              <a:r>
                <a:rPr lang="en-US" sz="1600" b="1">
                  <a:solidFill>
                    <a:srgbClr val="99FFFF"/>
                  </a:solidFill>
                  <a:effectLst/>
                  <a:latin typeface="Arial" charset="0"/>
                </a:rPr>
                <a:t>"Starkes Fieber"</a:t>
              </a:r>
            </a:p>
            <a:p>
              <a:pPr marL="288925" indent="-288925" algn="ctr" defTabSz="762000" eaLnBrk="0" hangingPunct="0">
                <a:spcBef>
                  <a:spcPct val="20000"/>
                </a:spcBef>
              </a:pPr>
              <a:endParaRPr lang="en-US" sz="1600" b="1">
                <a:solidFill>
                  <a:srgbClr val="99FFFF"/>
                </a:solidFill>
                <a:effectLst/>
                <a:latin typeface="Arial" charset="0"/>
              </a:endParaRPr>
            </a:p>
          </p:txBody>
        </p:sp>
      </p:grpSp>
      <p:sp>
        <p:nvSpPr>
          <p:cNvPr id="11" name="Rectangle 13"/>
          <p:cNvSpPr>
            <a:spLocks noChangeArrowheads="1"/>
          </p:cNvSpPr>
          <p:nvPr/>
        </p:nvSpPr>
        <p:spPr bwMode="auto">
          <a:xfrm>
            <a:off x="1447800" y="33947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40.1°C</a:t>
            </a:r>
          </a:p>
        </p:txBody>
      </p:sp>
      <p:sp>
        <p:nvSpPr>
          <p:cNvPr id="12" name="Rectangle 14"/>
          <p:cNvSpPr>
            <a:spLocks noChangeArrowheads="1"/>
          </p:cNvSpPr>
          <p:nvPr/>
        </p:nvSpPr>
        <p:spPr bwMode="auto">
          <a:xfrm>
            <a:off x="1828800" y="4004320"/>
            <a:ext cx="7620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42°C</a:t>
            </a:r>
          </a:p>
        </p:txBody>
      </p:sp>
      <p:sp>
        <p:nvSpPr>
          <p:cNvPr id="13" name="Rectangle 15"/>
          <p:cNvSpPr>
            <a:spLocks noChangeArrowheads="1"/>
          </p:cNvSpPr>
          <p:nvPr/>
        </p:nvSpPr>
        <p:spPr bwMode="auto">
          <a:xfrm>
            <a:off x="2819400" y="34709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41.4°C</a:t>
            </a:r>
          </a:p>
        </p:txBody>
      </p:sp>
      <p:sp>
        <p:nvSpPr>
          <p:cNvPr id="14" name="Rectangle 16"/>
          <p:cNvSpPr>
            <a:spLocks noChangeArrowheads="1"/>
          </p:cNvSpPr>
          <p:nvPr/>
        </p:nvSpPr>
        <p:spPr bwMode="auto">
          <a:xfrm>
            <a:off x="533400" y="4156720"/>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39.3°C</a:t>
            </a:r>
          </a:p>
        </p:txBody>
      </p:sp>
      <p:sp>
        <p:nvSpPr>
          <p:cNvPr id="15" name="Rectangle 17"/>
          <p:cNvSpPr>
            <a:spLocks noChangeArrowheads="1"/>
          </p:cNvSpPr>
          <p:nvPr/>
        </p:nvSpPr>
        <p:spPr bwMode="auto">
          <a:xfrm>
            <a:off x="3276600" y="2861320"/>
            <a:ext cx="9144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38.7°C</a:t>
            </a:r>
          </a:p>
        </p:txBody>
      </p:sp>
      <p:sp>
        <p:nvSpPr>
          <p:cNvPr id="16" name="Rectangle 18"/>
          <p:cNvSpPr>
            <a:spLocks noChangeArrowheads="1"/>
          </p:cNvSpPr>
          <p:nvPr/>
        </p:nvSpPr>
        <p:spPr bwMode="auto">
          <a:xfrm>
            <a:off x="381000" y="4766320"/>
            <a:ext cx="9906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37.2°C</a:t>
            </a:r>
          </a:p>
        </p:txBody>
      </p:sp>
      <p:sp>
        <p:nvSpPr>
          <p:cNvPr id="17" name="Rectangle 19"/>
          <p:cNvSpPr>
            <a:spLocks noChangeArrowheads="1"/>
          </p:cNvSpPr>
          <p:nvPr/>
        </p:nvSpPr>
        <p:spPr bwMode="auto">
          <a:xfrm>
            <a:off x="304800" y="3013720"/>
            <a:ext cx="7620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outerShdw blurRad="38100" dist="38100" dir="2700000" algn="tl">
                    <a:srgbClr val="C0C0C0"/>
                  </a:outerShdw>
                </a:effectLst>
                <a:latin typeface="Arial" charset="0"/>
              </a:rPr>
              <a:t>38°C</a:t>
            </a:r>
          </a:p>
        </p:txBody>
      </p:sp>
      <p:sp>
        <p:nvSpPr>
          <p:cNvPr id="18" name="Rectangle 17"/>
          <p:cNvSpPr/>
          <p:nvPr/>
        </p:nvSpPr>
        <p:spPr>
          <a:xfrm>
            <a:off x="827584" y="5445224"/>
            <a:ext cx="3223959" cy="307777"/>
          </a:xfrm>
          <a:prstGeom prst="rect">
            <a:avLst/>
          </a:prstGeom>
        </p:spPr>
        <p:txBody>
          <a:bodyPr wrap="none">
            <a:spAutoFit/>
          </a:bodyPr>
          <a:lstStyle/>
          <a:p>
            <a:pPr marL="288925" indent="-288925" defTabSz="762000" eaLnBrk="0" hangingPunct="0">
              <a:spcBef>
                <a:spcPct val="20000"/>
              </a:spcBef>
            </a:pPr>
            <a:r>
              <a:rPr lang="en-US" sz="1400" b="1" dirty="0">
                <a:latin typeface="Arial" charset="0"/>
              </a:rPr>
              <a:t>Konventionelle (boolesche) Mengenlehre</a:t>
            </a:r>
          </a:p>
        </p:txBody>
      </p:sp>
      <p:sp>
        <p:nvSpPr>
          <p:cNvPr id="19" name="Rectangle 2"/>
          <p:cNvSpPr>
            <a:spLocks noChangeArrowheads="1"/>
          </p:cNvSpPr>
          <p:nvPr/>
        </p:nvSpPr>
        <p:spPr bwMode="auto">
          <a:xfrm>
            <a:off x="4724400" y="2657872"/>
            <a:ext cx="4267200" cy="2514600"/>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20" name="Oval 3"/>
          <p:cNvSpPr>
            <a:spLocks noChangeArrowheads="1"/>
          </p:cNvSpPr>
          <p:nvPr/>
        </p:nvSpPr>
        <p:spPr bwMode="auto">
          <a:xfrm>
            <a:off x="4876800" y="2962672"/>
            <a:ext cx="4025900" cy="1816100"/>
          </a:xfrm>
          <a:prstGeom prst="ellipse">
            <a:avLst/>
          </a:prstGeom>
          <a:gradFill rotWithShape="0">
            <a:gsLst>
              <a:gs pos="0">
                <a:schemeClr val="tx2"/>
              </a:gs>
              <a:gs pos="100000">
                <a:schemeClr val="tx2">
                  <a:gamma/>
                  <a:tint val="0"/>
                  <a:invGamma/>
                </a:schemeClr>
              </a:gs>
            </a:gsLst>
            <a:path path="shape">
              <a:fillToRect l="50000" t="50000" r="50000" b="50000"/>
            </a:path>
          </a:gradFill>
          <a:ln w="9525">
            <a:noFill/>
            <a:round/>
            <a:headEnd/>
            <a:tailEnd/>
          </a:ln>
          <a:effectLst/>
        </p:spPr>
        <p:txBody>
          <a:bodyPr wrap="none" anchor="ctr"/>
          <a:lstStyle/>
          <a:p>
            <a:endParaRPr lang="en-US"/>
          </a:p>
        </p:txBody>
      </p:sp>
      <p:sp>
        <p:nvSpPr>
          <p:cNvPr id="22" name="Rectangle 21"/>
          <p:cNvSpPr>
            <a:spLocks noChangeArrowheads="1"/>
          </p:cNvSpPr>
          <p:nvPr/>
        </p:nvSpPr>
        <p:spPr bwMode="auto">
          <a:xfrm>
            <a:off x="6096000" y="34198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40.1°C</a:t>
            </a:r>
          </a:p>
        </p:txBody>
      </p:sp>
      <p:sp>
        <p:nvSpPr>
          <p:cNvPr id="23" name="Rectangle 22"/>
          <p:cNvSpPr>
            <a:spLocks noChangeArrowheads="1"/>
          </p:cNvSpPr>
          <p:nvPr/>
        </p:nvSpPr>
        <p:spPr bwMode="auto">
          <a:xfrm>
            <a:off x="6477000" y="4029472"/>
            <a:ext cx="7620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42°C</a:t>
            </a:r>
          </a:p>
        </p:txBody>
      </p:sp>
      <p:sp>
        <p:nvSpPr>
          <p:cNvPr id="24" name="Rectangle 23"/>
          <p:cNvSpPr>
            <a:spLocks noChangeArrowheads="1"/>
          </p:cNvSpPr>
          <p:nvPr/>
        </p:nvSpPr>
        <p:spPr bwMode="auto">
          <a:xfrm>
            <a:off x="7467600" y="34960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41.4°C</a:t>
            </a:r>
          </a:p>
        </p:txBody>
      </p:sp>
      <p:sp>
        <p:nvSpPr>
          <p:cNvPr id="25" name="Rectangle 24"/>
          <p:cNvSpPr>
            <a:spLocks noChangeArrowheads="1"/>
          </p:cNvSpPr>
          <p:nvPr/>
        </p:nvSpPr>
        <p:spPr bwMode="auto">
          <a:xfrm>
            <a:off x="5181600" y="4181872"/>
            <a:ext cx="914400" cy="366713"/>
          </a:xfrm>
          <a:prstGeom prst="rect">
            <a:avLst/>
          </a:prstGeom>
          <a:noFill/>
          <a:ln w="9525">
            <a:noFill/>
            <a:miter lim="800000"/>
            <a:headEnd/>
            <a:tailEnd/>
          </a:ln>
          <a:effectLst>
            <a:outerShdw dist="35921" dir="2700000" algn="ctr" rotWithShape="0">
              <a:schemeClr val="tx1"/>
            </a:outerShdw>
          </a:effectLst>
        </p:spPr>
        <p:txBody>
          <a:bodyPr lIns="92075" tIns="46038" rIns="92075" bIns="46038">
            <a:spAutoFit/>
          </a:bodyPr>
          <a:lstStyle/>
          <a:p>
            <a:pPr algn="ctr" defTabSz="762000" eaLnBrk="0" hangingPunct="0">
              <a:spcBef>
                <a:spcPct val="50000"/>
              </a:spcBef>
            </a:pPr>
            <a:r>
              <a:rPr lang="en-US" sz="1800">
                <a:solidFill>
                  <a:srgbClr val="FFFF00"/>
                </a:solidFill>
                <a:effectLst/>
                <a:latin typeface="Arial" charset="0"/>
              </a:rPr>
              <a:t>39.3°C</a:t>
            </a:r>
          </a:p>
        </p:txBody>
      </p:sp>
      <p:sp>
        <p:nvSpPr>
          <p:cNvPr id="26" name="Rectangle 25"/>
          <p:cNvSpPr>
            <a:spLocks noChangeArrowheads="1"/>
          </p:cNvSpPr>
          <p:nvPr/>
        </p:nvSpPr>
        <p:spPr bwMode="auto">
          <a:xfrm>
            <a:off x="7924800" y="2886472"/>
            <a:ext cx="9144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38.7°C</a:t>
            </a:r>
          </a:p>
        </p:txBody>
      </p:sp>
      <p:sp>
        <p:nvSpPr>
          <p:cNvPr id="27" name="Rectangle 26"/>
          <p:cNvSpPr>
            <a:spLocks noChangeArrowheads="1"/>
          </p:cNvSpPr>
          <p:nvPr/>
        </p:nvSpPr>
        <p:spPr bwMode="auto">
          <a:xfrm>
            <a:off x="5029200" y="4791472"/>
            <a:ext cx="9906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37.2°C</a:t>
            </a:r>
          </a:p>
        </p:txBody>
      </p:sp>
      <p:sp>
        <p:nvSpPr>
          <p:cNvPr id="28" name="Rectangle 27"/>
          <p:cNvSpPr>
            <a:spLocks noChangeArrowheads="1"/>
          </p:cNvSpPr>
          <p:nvPr/>
        </p:nvSpPr>
        <p:spPr bwMode="auto">
          <a:xfrm>
            <a:off x="4953000" y="3038872"/>
            <a:ext cx="762000" cy="366713"/>
          </a:xfrm>
          <a:prstGeom prst="rect">
            <a:avLst/>
          </a:prstGeom>
          <a:noFill/>
          <a:ln w="9525">
            <a:noFill/>
            <a:miter lim="800000"/>
            <a:headEnd/>
            <a:tailEnd/>
          </a:ln>
          <a:effectLst/>
        </p:spPr>
        <p:txBody>
          <a:bodyPr lIns="92075" tIns="46038" rIns="92075" bIns="46038">
            <a:spAutoFit/>
          </a:bodyPr>
          <a:lstStyle/>
          <a:p>
            <a:pPr algn="ctr" defTabSz="762000" eaLnBrk="0" hangingPunct="0">
              <a:spcBef>
                <a:spcPct val="50000"/>
              </a:spcBef>
            </a:pPr>
            <a:r>
              <a:rPr lang="en-US" sz="1800">
                <a:solidFill>
                  <a:srgbClr val="4D4D4D"/>
                </a:solidFill>
                <a:effectLst/>
                <a:latin typeface="Arial" charset="0"/>
              </a:rPr>
              <a:t>38°C</a:t>
            </a:r>
          </a:p>
        </p:txBody>
      </p:sp>
      <p:sp>
        <p:nvSpPr>
          <p:cNvPr id="29" name="Rectangle 30"/>
          <p:cNvSpPr>
            <a:spLocks noChangeArrowheads="1"/>
          </p:cNvSpPr>
          <p:nvPr/>
        </p:nvSpPr>
        <p:spPr bwMode="auto">
          <a:xfrm>
            <a:off x="5556250" y="4405710"/>
            <a:ext cx="2590800" cy="630237"/>
          </a:xfrm>
          <a:prstGeom prst="rect">
            <a:avLst/>
          </a:prstGeom>
          <a:noFill/>
          <a:ln w="9525">
            <a:noFill/>
            <a:miter lim="800000"/>
            <a:headEnd/>
            <a:tailEnd/>
          </a:ln>
          <a:effectLst/>
        </p:spPr>
        <p:txBody>
          <a:bodyPr lIns="92075" tIns="46038" rIns="92075" bIns="46038">
            <a:spAutoFit/>
          </a:bodyPr>
          <a:lstStyle/>
          <a:p>
            <a:pPr marL="288925" indent="-288925" algn="ctr" defTabSz="762000" eaLnBrk="0" hangingPunct="0">
              <a:spcBef>
                <a:spcPct val="20000"/>
              </a:spcBef>
            </a:pPr>
            <a:r>
              <a:rPr lang="en-US" sz="1600" b="1">
                <a:solidFill>
                  <a:srgbClr val="003399"/>
                </a:solidFill>
                <a:effectLst/>
                <a:latin typeface="Arial" charset="0"/>
              </a:rPr>
              <a:t>"Starkes Fieber"</a:t>
            </a:r>
          </a:p>
          <a:p>
            <a:pPr marL="288925" indent="-288925" algn="ctr" defTabSz="762000" eaLnBrk="0" hangingPunct="0">
              <a:spcBef>
                <a:spcPct val="20000"/>
              </a:spcBef>
            </a:pPr>
            <a:endParaRPr lang="en-US" sz="1600" b="1">
              <a:solidFill>
                <a:srgbClr val="003399"/>
              </a:solidFill>
              <a:effectLst/>
              <a:latin typeface="Arial" charset="0"/>
            </a:endParaRPr>
          </a:p>
        </p:txBody>
      </p:sp>
      <p:sp>
        <p:nvSpPr>
          <p:cNvPr id="30" name="Rectangle 29"/>
          <p:cNvSpPr/>
          <p:nvPr/>
        </p:nvSpPr>
        <p:spPr>
          <a:xfrm>
            <a:off x="5940152" y="5445224"/>
            <a:ext cx="1656223" cy="307777"/>
          </a:xfrm>
          <a:prstGeom prst="rect">
            <a:avLst/>
          </a:prstGeom>
        </p:spPr>
        <p:txBody>
          <a:bodyPr wrap="none">
            <a:spAutoFit/>
          </a:bodyPr>
          <a:lstStyle/>
          <a:p>
            <a:pPr marL="288925" indent="-288925" defTabSz="762000" eaLnBrk="0" hangingPunct="0">
              <a:spcBef>
                <a:spcPct val="20000"/>
              </a:spcBef>
            </a:pPr>
            <a:r>
              <a:rPr lang="en-US" sz="1400" b="1" dirty="0">
                <a:latin typeface="Arial" charset="0"/>
              </a:rPr>
              <a:t>Fuzzy-Mengen-Theorie</a:t>
            </a:r>
          </a:p>
        </p:txBody>
      </p:sp>
    </p:spTree>
    <p:extLst>
      <p:ext uri="{BB962C8B-B14F-4D97-AF65-F5344CB8AC3E}">
        <p14:creationId xmlns:p14="http://schemas.microsoft.com/office/powerpoint/2010/main" val="13577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dissolv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ssolv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dissolve">
                                      <p:cBhvr>
                                        <p:cTn id="8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P spid="15" grpId="0" autoUpdateAnimBg="0"/>
      <p:bldP spid="16" grpId="0" autoUpdateAnimBg="0"/>
      <p:bldP spid="17" grpId="0" autoUpdateAnimBg="0"/>
      <p:bldP spid="20" grpId="0" animBg="1"/>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709539"/>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3.2. Fuzzy-Logik-Steuerung</a:t>
            </a:r>
          </a:p>
        </p:txBody>
      </p:sp>
      <p:pic>
        <p:nvPicPr>
          <p:cNvPr id="45058" name="Picture 2" descr="Резултат с изображение за Fuzzy controller block diagram"/>
          <p:cNvPicPr>
            <a:picLocks noChangeAspect="1" noChangeArrowheads="1"/>
          </p:cNvPicPr>
          <p:nvPr/>
        </p:nvPicPr>
        <p:blipFill>
          <a:blip r:embed="rId2" cstate="print"/>
          <a:srcRect/>
          <a:stretch>
            <a:fillRect/>
          </a:stretch>
        </p:blipFill>
        <p:spPr bwMode="auto">
          <a:xfrm>
            <a:off x="395537" y="2276872"/>
            <a:ext cx="8136904" cy="3224394"/>
          </a:xfrm>
          <a:prstGeom prst="rect">
            <a:avLst/>
          </a:prstGeom>
          <a:noFill/>
        </p:spPr>
      </p:pic>
    </p:spTree>
    <p:extLst>
      <p:ext uri="{BB962C8B-B14F-4D97-AF65-F5344CB8AC3E}">
        <p14:creationId xmlns:p14="http://schemas.microsoft.com/office/powerpoint/2010/main" val="1357796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Methoden der Temperaturregelung und -steuerung</a:t>
            </a:r>
            <a:endParaRPr lang="el-GR" dirty="0"/>
          </a:p>
        </p:txBody>
      </p:sp>
      <p:sp>
        <p:nvSpPr>
          <p:cNvPr id="3" name="Content Placeholder 2"/>
          <p:cNvSpPr>
            <a:spLocks noGrp="1"/>
          </p:cNvSpPr>
          <p:nvPr>
            <p:ph idx="1"/>
          </p:nvPr>
        </p:nvSpPr>
        <p:spPr>
          <a:xfrm>
            <a:off x="457200" y="1639341"/>
            <a:ext cx="8229600" cy="2149699"/>
          </a:xfrm>
        </p:spPr>
        <p:txBody>
          <a:bodyPr>
            <a:noAutofit/>
          </a:bodyPr>
          <a:lstStyle/>
          <a:p>
            <a:pPr marL="0" indent="0">
              <a:buNone/>
            </a:pPr>
            <a:r>
              <a:rPr lang="en-US" sz="1600" b="1" dirty="0">
                <a:latin typeface="Arial" panose="020B0604020202020204" pitchFamily="34" charset="0"/>
                <a:cs typeface="Arial" panose="020B0604020202020204" pitchFamily="34" charset="0"/>
              </a:rPr>
              <a:t>3. Methoden der Temperaturregelung und -steuerung</a:t>
            </a:r>
          </a:p>
          <a:p>
            <a:pPr marL="0" indent="0">
              <a:buNone/>
            </a:pPr>
            <a:r>
              <a:rPr lang="en-US" sz="1600" dirty="0">
                <a:latin typeface="Arial" panose="020B0604020202020204" pitchFamily="34" charset="0"/>
                <a:cs typeface="Arial" panose="020B0604020202020204" pitchFamily="34" charset="0"/>
              </a:rPr>
              <a:t>3.2. Fuzzy-Logik-Steuerung</a:t>
            </a:r>
          </a:p>
          <a:p>
            <a:pPr marL="0" indent="0">
              <a:buNone/>
            </a:pPr>
            <a:r>
              <a:rPr lang="en-US" sz="1600" b="1" dirty="0">
                <a:latin typeface="Arial" charset="0"/>
              </a:rPr>
              <a:t>Konstruktion einer </a:t>
            </a:r>
            <a:r>
              <a:rPr lang="en-US" sz="1600" b="1" dirty="0" err="1">
                <a:latin typeface="Arial" charset="0"/>
              </a:rPr>
              <a:t>Fuzzy-Steuerung</a:t>
            </a:r>
            <a:endParaRPr lang="en-US" sz="1600" b="1" dirty="0">
              <a:latin typeface="Arial" charset="0"/>
            </a:endParaRPr>
          </a:p>
          <a:p>
            <a:pPr marL="400050" lvl="1" indent="0">
              <a:buNone/>
            </a:pPr>
            <a:r>
              <a:rPr lang="en-US" sz="1600" dirty="0">
                <a:latin typeface="Arial" panose="020B0604020202020204" pitchFamily="34" charset="0"/>
                <a:cs typeface="Arial" panose="020B0604020202020204" pitchFamily="34" charset="0"/>
              </a:rPr>
              <a:t>1. Erstellen Sie die Mitgliedschaftswerte (</a:t>
            </a:r>
            <a:r>
              <a:rPr lang="en-US" sz="1600" dirty="0" err="1">
                <a:latin typeface="Arial" panose="020B0604020202020204" pitchFamily="34" charset="0"/>
                <a:cs typeface="Arial" panose="020B0604020202020204" pitchFamily="34" charset="0"/>
              </a:rPr>
              <a:t>fuzzify</a:t>
            </a:r>
            <a:r>
              <a:rPr lang="en-US" sz="1600" dirty="0">
                <a:latin typeface="Arial" panose="020B0604020202020204" pitchFamily="34" charset="0"/>
                <a:cs typeface="Arial" panose="020B0604020202020204" pitchFamily="34" charset="0"/>
              </a:rPr>
              <a:t>).</a:t>
            </a:r>
          </a:p>
          <a:p>
            <a:pPr marL="400050" lvl="1" indent="0">
              <a:buNone/>
            </a:pPr>
            <a:r>
              <a:rPr lang="en-US" sz="1600" dirty="0">
                <a:latin typeface="Arial" panose="020B0604020202020204" pitchFamily="34" charset="0"/>
                <a:cs typeface="Arial" panose="020B0604020202020204" pitchFamily="34" charset="0"/>
              </a:rPr>
              <a:t>2. Geben Sie die Regeltabelle an.</a:t>
            </a:r>
          </a:p>
          <a:p>
            <a:pPr marL="400050" lvl="1" indent="0">
              <a:buNone/>
            </a:pPr>
            <a:r>
              <a:rPr lang="en-US" sz="1600" dirty="0">
                <a:latin typeface="Arial" panose="020B0604020202020204" pitchFamily="34" charset="0"/>
                <a:cs typeface="Arial" panose="020B0604020202020204" pitchFamily="34" charset="0"/>
              </a:rPr>
              <a:t>3. Bestimmen Sie ein geeignetes Verfahren zur </a:t>
            </a:r>
            <a:r>
              <a:rPr lang="en-US" sz="1600" dirty="0" err="1">
                <a:latin typeface="Arial" panose="020B0604020202020204" pitchFamily="34" charset="0"/>
                <a:cs typeface="Arial" panose="020B0604020202020204" pitchFamily="34" charset="0"/>
              </a:rPr>
              <a:t>Defuzzifizierung</a:t>
            </a:r>
            <a:r>
              <a:rPr lang="en-US" sz="1600" dirty="0">
                <a:latin typeface="Arial" panose="020B0604020202020204" pitchFamily="34" charset="0"/>
                <a:cs typeface="Arial" panose="020B0604020202020204" pitchFamily="34" charset="0"/>
              </a:rPr>
              <a:t> des Ergebnisses.</a:t>
            </a:r>
          </a:p>
          <a:p>
            <a:pPr marL="400050" lvl="1"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96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Fazit</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Sie haben nun das Modul "</a:t>
            </a:r>
            <a:r>
              <a:rPr lang="en-US" sz="1600" i="1" dirty="0">
                <a:latin typeface="Arial" panose="020B0604020202020204" pitchFamily="34" charset="0"/>
                <a:cs typeface="Arial" panose="020B0604020202020204" pitchFamily="34" charset="0"/>
              </a:rPr>
              <a:t>Das Regel- und Steuersystem</a:t>
            </a:r>
            <a:r>
              <a:rPr lang="en-US" sz="1600" dirty="0">
                <a:latin typeface="Arial" panose="020B0604020202020204" pitchFamily="34" charset="0"/>
                <a:cs typeface="Arial" panose="020B0604020202020204" pitchFamily="34" charset="0"/>
              </a:rPr>
              <a:t>" abgeschlossen und sind in der Lage:</a:t>
            </a: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Typen und Parameter der verschiedenen Regler für </a:t>
            </a:r>
            <a:r>
              <a:rPr lang="en-US" sz="1600" dirty="0" err="1">
                <a:latin typeface="Arial" panose="020B0604020202020204" pitchFamily="34" charset="0"/>
                <a:cs typeface="Arial" panose="020B0604020202020204" pitchFamily="34" charset="0"/>
              </a:rPr>
              <a:t>Solaranlagen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bennenen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dirty="0">
                <a:latin typeface="Arial" panose="020B0604020202020204" pitchFamily="34" charset="0"/>
                <a:cs typeface="Arial" panose="020B0604020202020204" pitchFamily="34" charset="0"/>
              </a:rPr>
              <a:t>Die Funktionsweise und die technischen Daten der </a:t>
            </a:r>
            <a:r>
              <a:rPr lang="en-US" sz="1600" dirty="0" err="1">
                <a:latin typeface="Arial" panose="020B0604020202020204" pitchFamily="34" charset="0"/>
                <a:cs typeface="Arial" panose="020B0604020202020204" pitchFamily="34" charset="0"/>
              </a:rPr>
              <a:t>Sensoren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erklären</a:t>
            </a:r>
            <a:endParaRPr lang="en-US" sz="1600" dirty="0">
              <a:latin typeface="Arial" panose="020B0604020202020204" pitchFamily="34" charset="0"/>
              <a:cs typeface="Arial" panose="020B0604020202020204" pitchFamily="34" charset="0"/>
            </a:endParaRPr>
          </a:p>
          <a:p>
            <a:pPr>
              <a:buFont typeface="+mj-lt"/>
              <a:buAutoNum type="arabicPeriod"/>
            </a:pPr>
            <a:r>
              <a:rPr lang="en-US" sz="1600">
                <a:latin typeface="Arial" panose="020B0604020202020204" pitchFamily="34" charset="0"/>
                <a:cs typeface="Arial" panose="020B0604020202020204" pitchFamily="34" charset="0"/>
              </a:rPr>
              <a:t>Das </a:t>
            </a:r>
            <a:r>
              <a:rPr lang="en-US" sz="1600" dirty="0">
                <a:latin typeface="Arial" panose="020B0604020202020204" pitchFamily="34" charset="0"/>
                <a:cs typeface="Arial" panose="020B0604020202020204" pitchFamily="34" charset="0"/>
              </a:rPr>
              <a:t>Prinzip der Steuerung und </a:t>
            </a:r>
            <a:r>
              <a:rPr lang="en-US" sz="1600" dirty="0" err="1">
                <a:latin typeface="Arial" panose="020B0604020202020204" pitchFamily="34" charset="0"/>
                <a:cs typeface="Arial" panose="020B0604020202020204" pitchFamily="34" charset="0"/>
              </a:rPr>
              <a:t>Regelung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beschreiben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23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 des Moduls</a:t>
            </a:r>
            <a:endParaRPr lang="el-GR" dirty="0"/>
          </a:p>
        </p:txBody>
      </p:sp>
      <p:sp>
        <p:nvSpPr>
          <p:cNvPr id="5" name="Subtitle 4"/>
          <p:cNvSpPr>
            <a:spLocks noGrp="1"/>
          </p:cNvSpPr>
          <p:nvPr>
            <p:ph type="subTitle" idx="1"/>
          </p:nvPr>
        </p:nvSpPr>
        <p:spPr/>
        <p:txBody>
          <a:bodyPr/>
          <a:lstStyle/>
          <a:p>
            <a:r>
              <a:rPr lang="en-US" dirty="0"/>
              <a:t>Das Regelungs- und Steuerungssystem</a:t>
            </a: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Produktübersicht der Regler für Heizungsunterstützung </a:t>
            </a:r>
          </a:p>
        </p:txBody>
      </p:sp>
      <p:sp>
        <p:nvSpPr>
          <p:cNvPr id="7" name="Rectangle 6"/>
          <p:cNvSpPr/>
          <p:nvPr/>
        </p:nvSpPr>
        <p:spPr>
          <a:xfrm>
            <a:off x="683568" y="4836293"/>
            <a:ext cx="7416824" cy="861774"/>
          </a:xfrm>
          <a:prstGeom prst="rect">
            <a:avLst/>
          </a:prstGeom>
        </p:spPr>
        <p:txBody>
          <a:bodyPr wrap="square">
            <a:spAutoFit/>
          </a:bodyPr>
          <a:lstStyle/>
          <a:p>
            <a:r>
              <a:rPr lang="en-US" sz="1000" baseline="30000" dirty="0">
                <a:ea typeface="Calibri" panose="020F0502020204030204" pitchFamily="34" charset="0"/>
              </a:rPr>
              <a:t>1) </a:t>
            </a:r>
            <a:r>
              <a:rPr lang="en-US" sz="1000" dirty="0">
                <a:ea typeface="Calibri" panose="020F0502020204030204" pitchFamily="34" charset="0"/>
              </a:rPr>
              <a:t>erweiterbar2</a:t>
            </a:r>
            <a:r>
              <a:rPr lang="en-US" sz="1000" baseline="30000" dirty="0">
                <a:ea typeface="Calibri" panose="020F0502020204030204" pitchFamily="34" charset="0"/>
              </a:rPr>
              <a:t>)</a:t>
            </a:r>
            <a:r>
              <a:rPr lang="en-US" sz="1000" dirty="0">
                <a:ea typeface="Calibri" panose="020F0502020204030204" pitchFamily="34" charset="0"/>
              </a:rPr>
              <a:t> hinterleuchtete Dot-Matrix</a:t>
            </a:r>
            <a:endParaRPr lang="bg-BG" sz="1000" dirty="0">
              <a:ea typeface="Calibri" panose="020F0502020204030204" pitchFamily="34" charset="0"/>
            </a:endParaRPr>
          </a:p>
          <a:p>
            <a:r>
              <a:rPr lang="en-US" sz="1000" baseline="30000" dirty="0">
                <a:ea typeface="Calibri" panose="020F0502020204030204" pitchFamily="34" charset="0"/>
              </a:rPr>
              <a:t>3) bis zu</a:t>
            </a:r>
            <a:r>
              <a:rPr lang="en-US" sz="1000" dirty="0">
                <a:ea typeface="Calibri" panose="020F0502020204030204" pitchFamily="34" charset="0"/>
              </a:rPr>
              <a:t> 2 </a:t>
            </a:r>
            <a:r>
              <a:rPr lang="en-US" sz="1000" dirty="0" err="1">
                <a:ea typeface="Calibri" panose="020F0502020204030204" pitchFamily="34" charset="0"/>
              </a:rPr>
              <a:t>Energiezähler4</a:t>
            </a:r>
            <a:r>
              <a:rPr lang="en-US" sz="1000" baseline="30000" dirty="0">
                <a:ea typeface="Calibri" panose="020F0502020204030204" pitchFamily="34" charset="0"/>
              </a:rPr>
              <a:t>)</a:t>
            </a:r>
            <a:r>
              <a:rPr lang="en-US" sz="1000" dirty="0">
                <a:ea typeface="Calibri" panose="020F0502020204030204" pitchFamily="34" charset="0"/>
              </a:rPr>
              <a:t> Störmeldung als Anzeige und akustisch durch Piepston</a:t>
            </a:r>
            <a:endParaRPr lang="bg-BG" sz="1000" dirty="0">
              <a:ea typeface="Calibri" panose="020F0502020204030204" pitchFamily="34" charset="0"/>
            </a:endParaRPr>
          </a:p>
          <a:p>
            <a:r>
              <a:rPr lang="en-US" sz="1000" baseline="30000" dirty="0">
                <a:ea typeface="Calibri" panose="020F0502020204030204" pitchFamily="34" charset="0"/>
              </a:rPr>
              <a:t>5)</a:t>
            </a:r>
            <a:r>
              <a:rPr lang="en-US" sz="1000" dirty="0">
                <a:ea typeface="Calibri" panose="020F0502020204030204" pitchFamily="34" charset="0"/>
              </a:rPr>
              <a:t> eingebauter Fehlerspeicher6</a:t>
            </a:r>
            <a:r>
              <a:rPr lang="en-US" sz="1000" baseline="30000" dirty="0">
                <a:ea typeface="Calibri" panose="020F0502020204030204" pitchFamily="34" charset="0"/>
              </a:rPr>
              <a:t>)</a:t>
            </a:r>
            <a:r>
              <a:rPr lang="en-US" sz="1000" dirty="0">
                <a:ea typeface="Calibri" panose="020F0502020204030204" pitchFamily="34" charset="0"/>
              </a:rPr>
              <a:t> extern über Kreuzung anschließbar</a:t>
            </a:r>
            <a:endParaRPr lang="bg-BG" sz="1000" dirty="0">
              <a:ea typeface="Calibri" panose="020F0502020204030204" pitchFamily="34" charset="0"/>
            </a:endParaRPr>
          </a:p>
          <a:p>
            <a:r>
              <a:rPr lang="en-US" sz="1000" baseline="30000" dirty="0">
                <a:ea typeface="Calibri" panose="020F0502020204030204" pitchFamily="34" charset="0"/>
              </a:rPr>
              <a:t>7)</a:t>
            </a:r>
            <a:r>
              <a:rPr lang="en-US" sz="1000" dirty="0">
                <a:ea typeface="Calibri" panose="020F0502020204030204" pitchFamily="34" charset="0"/>
              </a:rPr>
              <a:t> grafische Anzeige</a:t>
            </a:r>
            <a:endParaRPr lang="bg-BG" sz="1000" dirty="0">
              <a:ea typeface="Calibri" panose="020F0502020204030204" pitchFamily="34" charset="0"/>
            </a:endParaRPr>
          </a:p>
          <a:p>
            <a:endParaRPr lang="bg-BG" sz="1000" dirty="0">
              <a:effectLst/>
              <a:ea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97458902"/>
              </p:ext>
            </p:extLst>
          </p:nvPr>
        </p:nvGraphicFramePr>
        <p:xfrm>
          <a:off x="540694" y="2708920"/>
          <a:ext cx="7992888" cy="2133600"/>
        </p:xfrm>
        <a:graphic>
          <a:graphicData uri="http://schemas.openxmlformats.org/drawingml/2006/table">
            <a:tbl>
              <a:tblPr firstRow="1" firstCol="1" bandRow="1">
                <a:tableStyleId>{5C22544A-7EE6-4342-B048-85BDC9FD1C3A}</a:tableStyleId>
              </a:tblPr>
              <a:tblGrid>
                <a:gridCol w="934962">
                  <a:extLst>
                    <a:ext uri="{9D8B030D-6E8A-4147-A177-3AD203B41FA5}">
                      <a16:colId xmlns:a16="http://schemas.microsoft.com/office/drawing/2014/main" val="703902689"/>
                    </a:ext>
                  </a:extLst>
                </a:gridCol>
                <a:gridCol w="1094313">
                  <a:extLst>
                    <a:ext uri="{9D8B030D-6E8A-4147-A177-3AD203B41FA5}">
                      <a16:colId xmlns:a16="http://schemas.microsoft.com/office/drawing/2014/main" val="748985853"/>
                    </a:ext>
                  </a:extLst>
                </a:gridCol>
                <a:gridCol w="398073">
                  <a:extLst>
                    <a:ext uri="{9D8B030D-6E8A-4147-A177-3AD203B41FA5}">
                      <a16:colId xmlns:a16="http://schemas.microsoft.com/office/drawing/2014/main" val="531720618"/>
                    </a:ext>
                  </a:extLst>
                </a:gridCol>
                <a:gridCol w="380964">
                  <a:extLst>
                    <a:ext uri="{9D8B030D-6E8A-4147-A177-3AD203B41FA5}">
                      <a16:colId xmlns:a16="http://schemas.microsoft.com/office/drawing/2014/main" val="3222786261"/>
                    </a:ext>
                  </a:extLst>
                </a:gridCol>
                <a:gridCol w="718938">
                  <a:extLst>
                    <a:ext uri="{9D8B030D-6E8A-4147-A177-3AD203B41FA5}">
                      <a16:colId xmlns:a16="http://schemas.microsoft.com/office/drawing/2014/main" val="421217655"/>
                    </a:ext>
                  </a:extLst>
                </a:gridCol>
                <a:gridCol w="720080">
                  <a:extLst>
                    <a:ext uri="{9D8B030D-6E8A-4147-A177-3AD203B41FA5}">
                      <a16:colId xmlns:a16="http://schemas.microsoft.com/office/drawing/2014/main" val="3146572953"/>
                    </a:ext>
                  </a:extLst>
                </a:gridCol>
                <a:gridCol w="936104">
                  <a:extLst>
                    <a:ext uri="{9D8B030D-6E8A-4147-A177-3AD203B41FA5}">
                      <a16:colId xmlns:a16="http://schemas.microsoft.com/office/drawing/2014/main" val="2501252410"/>
                    </a:ext>
                  </a:extLst>
                </a:gridCol>
                <a:gridCol w="649214">
                  <a:extLst>
                    <a:ext uri="{9D8B030D-6E8A-4147-A177-3AD203B41FA5}">
                      <a16:colId xmlns:a16="http://schemas.microsoft.com/office/drawing/2014/main" val="708433729"/>
                    </a:ext>
                  </a:extLst>
                </a:gridCol>
                <a:gridCol w="576064">
                  <a:extLst>
                    <a:ext uri="{9D8B030D-6E8A-4147-A177-3AD203B41FA5}">
                      <a16:colId xmlns:a16="http://schemas.microsoft.com/office/drawing/2014/main" val="2908543818"/>
                    </a:ext>
                  </a:extLst>
                </a:gridCol>
                <a:gridCol w="1584176">
                  <a:extLst>
                    <a:ext uri="{9D8B030D-6E8A-4147-A177-3AD203B41FA5}">
                      <a16:colId xmlns:a16="http://schemas.microsoft.com/office/drawing/2014/main" val="1860948502"/>
                    </a:ext>
                  </a:extLst>
                </a:gridCol>
              </a:tblGrid>
              <a:tr h="0">
                <a:tc>
                  <a:txBody>
                    <a:bodyPr/>
                    <a:lstStyle/>
                    <a:p>
                      <a:pPr>
                        <a:spcAft>
                          <a:spcPts val="0"/>
                        </a:spcAft>
                      </a:pPr>
                      <a:r>
                        <a:rPr lang="en-US" sz="1000" dirty="0">
                          <a:effectLst/>
                        </a:rPr>
                        <a:t>Hersteller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Typ</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In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Anzeige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Verbrauch</a:t>
                      </a:r>
                      <a:r>
                        <a:rPr lang="en-US" sz="1000" dirty="0">
                          <a:effectLst/>
                        </a:rPr>
                        <a:t> (W)</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Hydraulische Systeme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Wärmezähler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Datenlogger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Schnittstellen</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917330795"/>
                  </a:ext>
                </a:extLst>
              </a:tr>
              <a:tr h="0">
                <a:tc>
                  <a:txBody>
                    <a:bodyPr/>
                    <a:lstStyle/>
                    <a:p>
                      <a:pPr>
                        <a:spcAft>
                          <a:spcPts val="0"/>
                        </a:spcAft>
                      </a:pPr>
                      <a:r>
                        <a:rPr lang="en-US" sz="1000">
                          <a:effectLst/>
                        </a:rPr>
                        <a:t>Allsun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T100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&lt; 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frei programmierbar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Ethernet</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4653388"/>
                  </a:ext>
                </a:extLst>
              </a:tr>
              <a:tr h="0">
                <a:tc>
                  <a:txBody>
                    <a:bodyPr/>
                    <a:lstStyle/>
                    <a:p>
                      <a:pPr>
                        <a:spcAft>
                          <a:spcPts val="0"/>
                        </a:spcAft>
                      </a:pPr>
                      <a:r>
                        <a:rPr lang="en-US" sz="1000">
                          <a:effectLst/>
                        </a:rPr>
                        <a:t>Konsolare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Control 601</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 + LED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8</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31)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Bus, RS232</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99646766"/>
                  </a:ext>
                </a:extLst>
              </a:tr>
              <a:tr h="0">
                <a:tc>
                  <a:txBody>
                    <a:bodyPr/>
                    <a:lstStyle/>
                    <a:p>
                      <a:pPr>
                        <a:spcAft>
                          <a:spcPts val="0"/>
                        </a:spcAft>
                      </a:pPr>
                      <a:r>
                        <a:rPr lang="en-US" sz="1000">
                          <a:effectLst/>
                        </a:rPr>
                        <a:t>Dolder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Sora-WX</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3.8</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191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RS485</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14284924"/>
                  </a:ext>
                </a:extLst>
              </a:tr>
              <a:tr h="0">
                <a:tc>
                  <a:txBody>
                    <a:bodyPr/>
                    <a:lstStyle/>
                    <a:p>
                      <a:pPr>
                        <a:spcAft>
                          <a:spcPts val="0"/>
                        </a:spcAft>
                      </a:pPr>
                      <a:r>
                        <a:rPr lang="en-US" sz="1000">
                          <a:effectLst/>
                        </a:rPr>
                        <a:t>IMC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Basis-10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&lt; 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211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wahlweise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67652582"/>
                  </a:ext>
                </a:extLst>
              </a:tr>
              <a:tr h="0">
                <a:tc>
                  <a:txBody>
                    <a:bodyPr/>
                    <a:lstStyle/>
                    <a:p>
                      <a:pPr>
                        <a:spcAft>
                          <a:spcPts val="0"/>
                        </a:spcAft>
                      </a:pPr>
                      <a:r>
                        <a:rPr lang="en-US" sz="1000">
                          <a:effectLst/>
                        </a:rPr>
                        <a:t>Paradigma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Systa Solar/Systa Solar Aqua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LCD4</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nein5</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761509829"/>
                  </a:ext>
                </a:extLst>
              </a:tr>
              <a:tr h="0">
                <a:tc>
                  <a:txBody>
                    <a:bodyPr/>
                    <a:lstStyle/>
                    <a:p>
                      <a:pPr>
                        <a:spcAft>
                          <a:spcPts val="0"/>
                        </a:spcAft>
                      </a:pPr>
                      <a:r>
                        <a:rPr lang="en-US" sz="1000">
                          <a:effectLst/>
                        </a:rPr>
                        <a:t>Prozeda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Vision plus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0.5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25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wahlweise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SPI</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035290434"/>
                  </a:ext>
                </a:extLst>
              </a:tr>
              <a:tr h="0">
                <a:tc>
                  <a:txBody>
                    <a:bodyPr/>
                    <a:lstStyle/>
                    <a:p>
                      <a:pPr>
                        <a:spcAft>
                          <a:spcPts val="0"/>
                        </a:spcAft>
                      </a:pPr>
                      <a:r>
                        <a:rPr lang="en-US" sz="1000">
                          <a:effectLst/>
                        </a:rPr>
                        <a:t>Resol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Deltasol BS Plus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nein6</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Resol V 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175872936"/>
                  </a:ext>
                </a:extLst>
              </a:tr>
              <a:tr h="0">
                <a:tc>
                  <a:txBody>
                    <a:bodyPr/>
                    <a:lstStyle/>
                    <a:p>
                      <a:pPr>
                        <a:spcAft>
                          <a:spcPts val="0"/>
                        </a:spcAft>
                      </a:pPr>
                      <a:r>
                        <a:rPr lang="en-US" sz="1000">
                          <a:effectLst/>
                        </a:rPr>
                        <a:t>Sorel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OT 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LCD7</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USB, Ethernet optional</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87376709"/>
                  </a:ext>
                </a:extLst>
              </a:tr>
            </a:tbl>
          </a:graphicData>
        </a:graphic>
      </p:graphicFrame>
    </p:spTree>
    <p:extLst>
      <p:ext uri="{BB962C8B-B14F-4D97-AF65-F5344CB8AC3E}">
        <p14:creationId xmlns:p14="http://schemas.microsoft.com/office/powerpoint/2010/main" val="287116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22338" y="1556792"/>
            <a:ext cx="8229600" cy="853555"/>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Produktübersicht der Regler für Heizungsunterstützung (Forts.) </a:t>
            </a:r>
          </a:p>
        </p:txBody>
      </p:sp>
      <p:sp>
        <p:nvSpPr>
          <p:cNvPr id="7" name="Rectangle 6"/>
          <p:cNvSpPr/>
          <p:nvPr/>
        </p:nvSpPr>
        <p:spPr>
          <a:xfrm>
            <a:off x="395536" y="4653136"/>
            <a:ext cx="7416824" cy="1477328"/>
          </a:xfrm>
          <a:prstGeom prst="rect">
            <a:avLst/>
          </a:prstGeom>
        </p:spPr>
        <p:txBody>
          <a:bodyPr wrap="square">
            <a:spAutoFit/>
          </a:bodyPr>
          <a:lstStyle/>
          <a:p>
            <a:r>
              <a:rPr lang="en-US" sz="1000" baseline="30000" dirty="0">
                <a:ea typeface="Calibri" panose="020F0502020204030204" pitchFamily="34" charset="0"/>
              </a:rPr>
              <a:t>1)</a:t>
            </a:r>
            <a:r>
              <a:rPr lang="en-US" sz="1000" dirty="0">
                <a:ea typeface="Calibri" panose="020F0502020204030204" pitchFamily="34" charset="0"/>
              </a:rPr>
              <a:t> hinterleuchtete Dot-Matrix</a:t>
            </a:r>
          </a:p>
          <a:p>
            <a:r>
              <a:rPr lang="en-US" sz="1000" baseline="30000" dirty="0">
                <a:ea typeface="Calibri" panose="020F0502020204030204" pitchFamily="34" charset="0"/>
              </a:rPr>
              <a:t>2)</a:t>
            </a:r>
            <a:r>
              <a:rPr lang="en-US" sz="1000" dirty="0">
                <a:ea typeface="Calibri" panose="020F0502020204030204" pitchFamily="34" charset="0"/>
              </a:rPr>
              <a:t> mit ca. 520 Programmen</a:t>
            </a:r>
          </a:p>
          <a:p>
            <a:r>
              <a:rPr lang="en-US" sz="1000" baseline="30000" dirty="0">
                <a:ea typeface="Calibri" panose="020F0502020204030204" pitchFamily="34" charset="0"/>
              </a:rPr>
              <a:t>3)</a:t>
            </a:r>
            <a:r>
              <a:rPr lang="en-US" sz="1000" dirty="0">
                <a:ea typeface="Calibri" panose="020F0502020204030204" pitchFamily="34" charset="0"/>
              </a:rPr>
              <a:t> LCD-Anzeige mit </a:t>
            </a:r>
            <a:r>
              <a:rPr lang="en-US" sz="1000" dirty="0" err="1">
                <a:ea typeface="Calibri" panose="020F0502020204030204" pitchFamily="34" charset="0"/>
              </a:rPr>
              <a:t>Bedienmodul</a:t>
            </a:r>
            <a:r>
              <a:rPr lang="en-US" sz="1000" dirty="0">
                <a:ea typeface="Calibri" panose="020F0502020204030204" pitchFamily="34" charset="0"/>
              </a:rPr>
              <a:t> BM-Solar</a:t>
            </a:r>
          </a:p>
          <a:p>
            <a:r>
              <a:rPr lang="en-US" sz="1000" baseline="30000" dirty="0">
                <a:ea typeface="Calibri" panose="020F0502020204030204" pitchFamily="34" charset="0"/>
              </a:rPr>
              <a:t>4) </a:t>
            </a:r>
            <a:r>
              <a:rPr lang="en-US" sz="1000" dirty="0">
                <a:ea typeface="Calibri" panose="020F0502020204030204" pitchFamily="34" charset="0"/>
              </a:rPr>
              <a:t>extern über Kreuzung anschließbar</a:t>
            </a:r>
          </a:p>
          <a:p>
            <a:r>
              <a:rPr lang="en-US" sz="1000" baseline="30000" dirty="0">
                <a:ea typeface="Calibri" panose="020F0502020204030204" pitchFamily="34" charset="0"/>
              </a:rPr>
              <a:t>5)</a:t>
            </a:r>
            <a:r>
              <a:rPr lang="en-US" sz="1000" dirty="0">
                <a:ea typeface="Calibri" panose="020F0502020204030204" pitchFamily="34" charset="0"/>
              </a:rPr>
              <a:t> grafische Darstellung</a:t>
            </a:r>
          </a:p>
          <a:p>
            <a:r>
              <a:rPr lang="en-US" sz="1000" baseline="30000" dirty="0">
                <a:ea typeface="Calibri" panose="020F0502020204030204" pitchFamily="34" charset="0"/>
              </a:rPr>
              <a:t>6)</a:t>
            </a:r>
            <a:r>
              <a:rPr lang="en-US" sz="1000" dirty="0">
                <a:ea typeface="Calibri" panose="020F0502020204030204" pitchFamily="34" charset="0"/>
              </a:rPr>
              <a:t> plus 2 Vorlauftemperaturfühler für </a:t>
            </a:r>
            <a:r>
              <a:rPr lang="en-US" sz="1000" dirty="0" err="1">
                <a:ea typeface="Calibri" panose="020F0502020204030204" pitchFamily="34" charset="0"/>
              </a:rPr>
              <a:t>Solaroption</a:t>
            </a:r>
            <a:endParaRPr lang="en-US" sz="1000" dirty="0">
              <a:ea typeface="Calibri" panose="020F0502020204030204" pitchFamily="34" charset="0"/>
            </a:endParaRPr>
          </a:p>
          <a:p>
            <a:r>
              <a:rPr lang="en-US" sz="1000" baseline="30000" dirty="0">
                <a:ea typeface="Calibri" panose="020F0502020204030204" pitchFamily="34" charset="0"/>
              </a:rPr>
              <a:t>7) </a:t>
            </a:r>
            <a:r>
              <a:rPr lang="en-US" sz="1000" dirty="0">
                <a:ea typeface="Calibri" panose="020F0502020204030204" pitchFamily="34" charset="0"/>
              </a:rPr>
              <a:t>plus einer für den Drehzahlsteller für die Solaroption</a:t>
            </a:r>
          </a:p>
          <a:p>
            <a:endParaRPr lang="bg-BG" sz="1000" dirty="0">
              <a:ea typeface="Calibri" panose="020F0502020204030204" pitchFamily="34" charset="0"/>
            </a:endParaRPr>
          </a:p>
          <a:p>
            <a:endParaRPr lang="bg-BG" sz="1000" dirty="0">
              <a:effectLst/>
              <a:ea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59161197"/>
              </p:ext>
            </p:extLst>
          </p:nvPr>
        </p:nvGraphicFramePr>
        <p:xfrm>
          <a:off x="395536" y="2376597"/>
          <a:ext cx="8424936" cy="198120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1679331285"/>
                    </a:ext>
                  </a:extLst>
                </a:gridCol>
                <a:gridCol w="1080120">
                  <a:extLst>
                    <a:ext uri="{9D8B030D-6E8A-4147-A177-3AD203B41FA5}">
                      <a16:colId xmlns:a16="http://schemas.microsoft.com/office/drawing/2014/main" val="3354214697"/>
                    </a:ext>
                  </a:extLst>
                </a:gridCol>
                <a:gridCol w="432048">
                  <a:extLst>
                    <a:ext uri="{9D8B030D-6E8A-4147-A177-3AD203B41FA5}">
                      <a16:colId xmlns:a16="http://schemas.microsoft.com/office/drawing/2014/main" val="3983702802"/>
                    </a:ext>
                  </a:extLst>
                </a:gridCol>
                <a:gridCol w="432048">
                  <a:extLst>
                    <a:ext uri="{9D8B030D-6E8A-4147-A177-3AD203B41FA5}">
                      <a16:colId xmlns:a16="http://schemas.microsoft.com/office/drawing/2014/main" val="3084873984"/>
                    </a:ext>
                  </a:extLst>
                </a:gridCol>
                <a:gridCol w="792088">
                  <a:extLst>
                    <a:ext uri="{9D8B030D-6E8A-4147-A177-3AD203B41FA5}">
                      <a16:colId xmlns:a16="http://schemas.microsoft.com/office/drawing/2014/main" val="3677883401"/>
                    </a:ext>
                  </a:extLst>
                </a:gridCol>
                <a:gridCol w="648072">
                  <a:extLst>
                    <a:ext uri="{9D8B030D-6E8A-4147-A177-3AD203B41FA5}">
                      <a16:colId xmlns:a16="http://schemas.microsoft.com/office/drawing/2014/main" val="4240279127"/>
                    </a:ext>
                  </a:extLst>
                </a:gridCol>
                <a:gridCol w="792088">
                  <a:extLst>
                    <a:ext uri="{9D8B030D-6E8A-4147-A177-3AD203B41FA5}">
                      <a16:colId xmlns:a16="http://schemas.microsoft.com/office/drawing/2014/main" val="4198050510"/>
                    </a:ext>
                  </a:extLst>
                </a:gridCol>
                <a:gridCol w="720080">
                  <a:extLst>
                    <a:ext uri="{9D8B030D-6E8A-4147-A177-3AD203B41FA5}">
                      <a16:colId xmlns:a16="http://schemas.microsoft.com/office/drawing/2014/main" val="2743075167"/>
                    </a:ext>
                  </a:extLst>
                </a:gridCol>
                <a:gridCol w="792088">
                  <a:extLst>
                    <a:ext uri="{9D8B030D-6E8A-4147-A177-3AD203B41FA5}">
                      <a16:colId xmlns:a16="http://schemas.microsoft.com/office/drawing/2014/main" val="3913005452"/>
                    </a:ext>
                  </a:extLst>
                </a:gridCol>
                <a:gridCol w="1368152">
                  <a:extLst>
                    <a:ext uri="{9D8B030D-6E8A-4147-A177-3AD203B41FA5}">
                      <a16:colId xmlns:a16="http://schemas.microsoft.com/office/drawing/2014/main" val="1609599769"/>
                    </a:ext>
                  </a:extLst>
                </a:gridCol>
              </a:tblGrid>
              <a:tr h="0">
                <a:tc>
                  <a:txBody>
                    <a:bodyPr/>
                    <a:lstStyle/>
                    <a:p>
                      <a:pPr>
                        <a:spcAft>
                          <a:spcPts val="0"/>
                        </a:spcAft>
                      </a:pPr>
                      <a:r>
                        <a:rPr lang="en-US" sz="1000" dirty="0">
                          <a:effectLst/>
                        </a:rPr>
                        <a:t>Hersteller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Typ</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In</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Aus</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Anzeige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Verbrauch</a:t>
                      </a:r>
                      <a:r>
                        <a:rPr lang="en-US" sz="1000" dirty="0">
                          <a:effectLst/>
                        </a:rPr>
                        <a:t> (W)</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Hydraulische Systeme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Wärmezähler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Datenlogger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Schnittstellen</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173045950"/>
                  </a:ext>
                </a:extLst>
              </a:tr>
              <a:tr h="0">
                <a:tc>
                  <a:txBody>
                    <a:bodyPr/>
                    <a:lstStyle/>
                    <a:p>
                      <a:pPr>
                        <a:spcAft>
                          <a:spcPts val="0"/>
                        </a:spcAft>
                      </a:pPr>
                      <a:r>
                        <a:rPr lang="en-US" sz="1000">
                          <a:effectLst/>
                        </a:rPr>
                        <a:t>Steca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TR 0603 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3.0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RS232, SD-Karte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568022220"/>
                  </a:ext>
                </a:extLst>
              </a:tr>
              <a:tr h="0">
                <a:tc>
                  <a:txBody>
                    <a:bodyPr/>
                    <a:lstStyle/>
                    <a:p>
                      <a:pPr>
                        <a:spcAft>
                          <a:spcPts val="0"/>
                        </a:spcAft>
                      </a:pPr>
                      <a:r>
                        <a:rPr lang="en-US" sz="1000" dirty="0" err="1">
                          <a:effectLst/>
                        </a:rPr>
                        <a:t>Technische</a:t>
                      </a:r>
                      <a:r>
                        <a:rPr lang="en-US" sz="1000" dirty="0">
                          <a:effectLst/>
                        </a:rPr>
                        <a:t> Alternative</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UVR 61-3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422</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83620663"/>
                  </a:ext>
                </a:extLst>
              </a:tr>
              <a:tr h="0">
                <a:tc>
                  <a:txBody>
                    <a:bodyPr/>
                    <a:lstStyle/>
                    <a:p>
                      <a:pPr>
                        <a:spcAft>
                          <a:spcPts val="0"/>
                        </a:spcAft>
                      </a:pPr>
                      <a:r>
                        <a:rPr lang="en-US" sz="1000">
                          <a:effectLst/>
                        </a:rPr>
                        <a:t>Tem</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PS 5512 SZ</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wahlweise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eBus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49175642"/>
                  </a:ext>
                </a:extLst>
              </a:tr>
              <a:tr h="0">
                <a:tc>
                  <a:txBody>
                    <a:bodyPr/>
                    <a:lstStyle/>
                    <a:p>
                      <a:pPr>
                        <a:spcAft>
                          <a:spcPts val="0"/>
                        </a:spcAft>
                      </a:pPr>
                      <a:r>
                        <a:rPr lang="en-US" sz="1000">
                          <a:effectLst/>
                        </a:rPr>
                        <a:t>Wagner</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Sungo</a:t>
                      </a:r>
                      <a:r>
                        <a:rPr lang="en-US" sz="1000" dirty="0">
                          <a:effectLst/>
                        </a:rPr>
                        <a:t> SL</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488373848"/>
                  </a:ext>
                </a:extLst>
              </a:tr>
              <a:tr h="0">
                <a:tc>
                  <a:txBody>
                    <a:bodyPr/>
                    <a:lstStyle/>
                    <a:p>
                      <a:pPr>
                        <a:spcAft>
                          <a:spcPts val="0"/>
                        </a:spcAft>
                      </a:pPr>
                      <a:r>
                        <a:rPr lang="en-US" sz="1000">
                          <a:effectLst/>
                        </a:rPr>
                        <a:t>Wolf</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SM1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LED3</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eBus</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8962754"/>
                  </a:ext>
                </a:extLst>
              </a:tr>
              <a:tr h="0">
                <a:tc>
                  <a:txBody>
                    <a:bodyPr/>
                    <a:lstStyle/>
                    <a:p>
                      <a:pPr>
                        <a:spcAft>
                          <a:spcPts val="0"/>
                        </a:spcAft>
                      </a:pPr>
                      <a:r>
                        <a:rPr lang="en-US" sz="1000">
                          <a:effectLst/>
                        </a:rPr>
                        <a:t>Vaillant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Auromatic</a:t>
                      </a:r>
                      <a:r>
                        <a:rPr lang="en-US" sz="1000" dirty="0">
                          <a:effectLst/>
                        </a:rPr>
                        <a:t> 620/2</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err="1">
                          <a:effectLst/>
                        </a:rPr>
                        <a:t>eBUS</a:t>
                      </a:r>
                      <a:r>
                        <a:rPr lang="en-US" sz="1000" dirty="0">
                          <a:effectLst/>
                        </a:rPr>
                        <a:t>, </a:t>
                      </a:r>
                      <a:r>
                        <a:rPr lang="en-US" sz="1000" dirty="0" err="1">
                          <a:effectLst/>
                        </a:rPr>
                        <a:t>vrDIALOG</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737704372"/>
                  </a:ext>
                </a:extLst>
              </a:tr>
              <a:tr h="0">
                <a:tc>
                  <a:txBody>
                    <a:bodyPr/>
                    <a:lstStyle/>
                    <a:p>
                      <a:pPr>
                        <a:spcAft>
                          <a:spcPts val="0"/>
                        </a:spcAft>
                      </a:pPr>
                      <a:r>
                        <a:rPr lang="en-US" sz="1000">
                          <a:effectLst/>
                        </a:rPr>
                        <a:t>Prozeda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Genius FWR</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1.5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SPI</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821317826"/>
                  </a:ext>
                </a:extLst>
              </a:tr>
              <a:tr h="0">
                <a:tc>
                  <a:txBody>
                    <a:bodyPr/>
                    <a:lstStyle/>
                    <a:p>
                      <a:pPr>
                        <a:spcAft>
                          <a:spcPts val="0"/>
                        </a:spcAft>
                      </a:pPr>
                      <a:r>
                        <a:rPr lang="en-US" sz="1000">
                          <a:effectLst/>
                        </a:rPr>
                        <a:t>Resol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Friwa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9</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5</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nein4</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Resol V Bus</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35130592"/>
                  </a:ext>
                </a:extLst>
              </a:tr>
              <a:tr h="0">
                <a:tc>
                  <a:txBody>
                    <a:bodyPr/>
                    <a:lstStyle/>
                    <a:p>
                      <a:pPr>
                        <a:spcAft>
                          <a:spcPts val="0"/>
                        </a:spcAft>
                      </a:pPr>
                      <a:r>
                        <a:rPr lang="en-US" sz="1000">
                          <a:effectLst/>
                        </a:rPr>
                        <a:t>Sorel</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FWC 3</a:t>
                      </a:r>
                      <a:endParaRPr lang="bg-BG"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LCD5</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2</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USB, Ethernet optional</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239884507"/>
                  </a:ext>
                </a:extLst>
              </a:tr>
              <a:tr h="0">
                <a:tc>
                  <a:txBody>
                    <a:bodyPr/>
                    <a:lstStyle/>
                    <a:p>
                      <a:pPr>
                        <a:spcAft>
                          <a:spcPts val="0"/>
                        </a:spcAft>
                      </a:pPr>
                      <a:r>
                        <a:rPr lang="en-US" sz="1000">
                          <a:effectLst/>
                        </a:rPr>
                        <a:t>Steca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FW 0603 mc</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LCD1</a:t>
                      </a:r>
                      <a:r>
                        <a:rPr lang="en-US" sz="1000" baseline="30000">
                          <a:effectLst/>
                        </a:rPr>
                        <a:t>)</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 3.0</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4</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ja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S232, SD-Karte</a:t>
                      </a:r>
                      <a:endParaRPr lang="bg-BG"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67386176"/>
                  </a:ext>
                </a:extLst>
              </a:tr>
              <a:tr h="0">
                <a:tc>
                  <a:txBody>
                    <a:bodyPr/>
                    <a:lstStyle/>
                    <a:p>
                      <a:pPr>
                        <a:spcAft>
                          <a:spcPts val="0"/>
                        </a:spcAft>
                      </a:pPr>
                      <a:r>
                        <a:rPr lang="en-US" sz="1000">
                          <a:effectLst/>
                        </a:rPr>
                        <a:t>Varmeco</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Varcon 201</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46)</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baseline="30000">
                          <a:effectLst/>
                        </a:rPr>
                        <a:t>27)</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LCD</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3</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n.a.</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a:effectLst/>
                        </a:rPr>
                        <a:t>keine</a:t>
                      </a:r>
                      <a:endParaRPr lang="bg-BG"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n-US" sz="1000" dirty="0">
                          <a:effectLst/>
                        </a:rPr>
                        <a:t>wahlweise</a:t>
                      </a:r>
                      <a:endParaRPr lang="bg-BG"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8415218"/>
                  </a:ext>
                </a:extLst>
              </a:tr>
            </a:tbl>
          </a:graphicData>
        </a:graphic>
      </p:graphicFrame>
    </p:spTree>
    <p:extLst>
      <p:ext uri="{BB962C8B-B14F-4D97-AF65-F5344CB8AC3E}">
        <p14:creationId xmlns:p14="http://schemas.microsoft.com/office/powerpoint/2010/main" val="205563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323528" y="1484784"/>
            <a:ext cx="8229600" cy="853555"/>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Produktübersicht Multifunktionsregler </a:t>
            </a:r>
          </a:p>
        </p:txBody>
      </p:sp>
      <p:sp>
        <p:nvSpPr>
          <p:cNvPr id="7" name="Rectangle 6"/>
          <p:cNvSpPr/>
          <p:nvPr/>
        </p:nvSpPr>
        <p:spPr>
          <a:xfrm>
            <a:off x="1043608" y="5293657"/>
            <a:ext cx="6607982" cy="1015663"/>
          </a:xfrm>
          <a:prstGeom prst="rect">
            <a:avLst/>
          </a:prstGeom>
        </p:spPr>
        <p:txBody>
          <a:bodyPr wrap="square">
            <a:spAutoFit/>
          </a:bodyPr>
          <a:lstStyle/>
          <a:p>
            <a:r>
              <a:rPr lang="en-US" sz="1000" baseline="30000" dirty="0">
                <a:ea typeface="Calibri" panose="020F0502020204030204" pitchFamily="34" charset="0"/>
              </a:rPr>
              <a:t>1)</a:t>
            </a:r>
            <a:r>
              <a:rPr lang="en-US" sz="1000" dirty="0">
                <a:ea typeface="Calibri" panose="020F0502020204030204" pitchFamily="34" charset="0"/>
              </a:rPr>
              <a:t> grafisches Display2</a:t>
            </a:r>
            <a:r>
              <a:rPr lang="en-US" sz="1000" baseline="30000" dirty="0">
                <a:ea typeface="Calibri" panose="020F0502020204030204" pitchFamily="34" charset="0"/>
              </a:rPr>
              <a:t>)</a:t>
            </a:r>
            <a:r>
              <a:rPr lang="en-US" sz="1000" dirty="0">
                <a:ea typeface="Calibri" panose="020F0502020204030204" pitchFamily="34" charset="0"/>
              </a:rPr>
              <a:t> frei konfigurierbar</a:t>
            </a:r>
          </a:p>
          <a:p>
            <a:r>
              <a:rPr lang="en-US" sz="1000" baseline="30000" dirty="0">
                <a:ea typeface="Calibri" panose="020F0502020204030204" pitchFamily="34" charset="0"/>
              </a:rPr>
              <a:t>3)</a:t>
            </a:r>
            <a:r>
              <a:rPr lang="en-US" sz="1000" dirty="0">
                <a:ea typeface="Calibri" panose="020F0502020204030204" pitchFamily="34" charset="0"/>
              </a:rPr>
              <a:t> hinterleuchtete Dot-Matrix4</a:t>
            </a:r>
            <a:r>
              <a:rPr lang="en-US" sz="1000" baseline="30000" dirty="0">
                <a:ea typeface="Calibri" panose="020F0502020204030204" pitchFamily="34" charset="0"/>
              </a:rPr>
              <a:t>)</a:t>
            </a:r>
            <a:r>
              <a:rPr lang="en-US" sz="1000" dirty="0">
                <a:ea typeface="Calibri" panose="020F0502020204030204" pitchFamily="34" charset="0"/>
              </a:rPr>
              <a:t> ähnliche Modelle auch mit Bosch-Marke Junkers</a:t>
            </a:r>
          </a:p>
          <a:p>
            <a:r>
              <a:rPr lang="en-US" sz="1000" baseline="30000" dirty="0">
                <a:ea typeface="Calibri" panose="020F0502020204030204" pitchFamily="34" charset="0"/>
              </a:rPr>
              <a:t>5)</a:t>
            </a:r>
            <a:r>
              <a:rPr lang="en-US" sz="1000" dirty="0">
                <a:ea typeface="Calibri" panose="020F0502020204030204" pitchFamily="34" charset="0"/>
              </a:rPr>
              <a:t> Erweiterbar6</a:t>
            </a:r>
            <a:r>
              <a:rPr lang="en-US" sz="1000" baseline="30000" dirty="0">
                <a:ea typeface="Calibri" panose="020F0502020204030204" pitchFamily="34" charset="0"/>
              </a:rPr>
              <a:t>)</a:t>
            </a:r>
            <a:r>
              <a:rPr lang="en-US" sz="1000" dirty="0">
                <a:ea typeface="Calibri" panose="020F0502020204030204" pitchFamily="34" charset="0"/>
              </a:rPr>
              <a:t> bis zu 2 </a:t>
            </a:r>
            <a:r>
              <a:rPr lang="en-US" sz="1000" dirty="0" err="1">
                <a:ea typeface="Calibri" panose="020F0502020204030204" pitchFamily="34" charset="0"/>
              </a:rPr>
              <a:t>Energiezähler</a:t>
            </a:r>
            <a:endParaRPr lang="en-US" sz="1000" dirty="0">
              <a:ea typeface="Calibri" panose="020F0502020204030204" pitchFamily="34" charset="0"/>
            </a:endParaRPr>
          </a:p>
          <a:p>
            <a:r>
              <a:rPr lang="en-US" sz="1000" baseline="30000" dirty="0">
                <a:ea typeface="Calibri" panose="020F0502020204030204" pitchFamily="34" charset="0"/>
              </a:rPr>
              <a:t>7) </a:t>
            </a:r>
            <a:r>
              <a:rPr lang="en-US" sz="1000" dirty="0">
                <a:ea typeface="Calibri" panose="020F0502020204030204" pitchFamily="34" charset="0"/>
              </a:rPr>
              <a:t>extern über Kreuzung anschließbar8</a:t>
            </a:r>
            <a:r>
              <a:rPr lang="en-US" sz="1000" baseline="30000" dirty="0">
                <a:ea typeface="Calibri" panose="020F0502020204030204" pitchFamily="34" charset="0"/>
              </a:rPr>
              <a:t>)</a:t>
            </a:r>
            <a:r>
              <a:rPr lang="en-US" sz="1000" dirty="0">
                <a:ea typeface="Calibri" panose="020F0502020204030204" pitchFamily="34" charset="0"/>
              </a:rPr>
              <a:t> Touchscreen</a:t>
            </a:r>
          </a:p>
          <a:p>
            <a:r>
              <a:rPr lang="en-US" sz="1000" baseline="30000" dirty="0">
                <a:ea typeface="Calibri" panose="020F0502020204030204" pitchFamily="34" charset="0"/>
              </a:rPr>
              <a:t>9) </a:t>
            </a:r>
            <a:r>
              <a:rPr lang="en-US" sz="1000" dirty="0">
                <a:ea typeface="Calibri" panose="020F0502020204030204" pitchFamily="34" charset="0"/>
              </a:rPr>
              <a:t>erweiterbar bis 2310</a:t>
            </a:r>
            <a:r>
              <a:rPr lang="en-US" sz="1000" baseline="30000" dirty="0">
                <a:ea typeface="Calibri" panose="020F0502020204030204" pitchFamily="34" charset="0"/>
              </a:rPr>
              <a:t>) </a:t>
            </a:r>
            <a:r>
              <a:rPr lang="en-US" sz="1000" dirty="0">
                <a:ea typeface="Calibri" panose="020F0502020204030204" pitchFamily="34" charset="0"/>
              </a:rPr>
              <a:t>erweiterbar bis 16</a:t>
            </a:r>
          </a:p>
          <a:p>
            <a:r>
              <a:rPr lang="en-US" sz="1000" baseline="30000" dirty="0">
                <a:ea typeface="Calibri" panose="020F0502020204030204" pitchFamily="34" charset="0"/>
              </a:rPr>
              <a:t>11) </a:t>
            </a:r>
            <a:r>
              <a:rPr lang="en-US" sz="1000" dirty="0">
                <a:ea typeface="Calibri" panose="020F0502020204030204" pitchFamily="34" charset="0"/>
              </a:rPr>
              <a:t>LCD-Anzeige mit </a:t>
            </a:r>
            <a:r>
              <a:rPr lang="en-US" sz="1000" dirty="0" err="1">
                <a:ea typeface="Calibri" panose="020F0502020204030204" pitchFamily="34" charset="0"/>
              </a:rPr>
              <a:t>Bedienmodul</a:t>
            </a:r>
            <a:r>
              <a:rPr lang="en-US" sz="1000" dirty="0">
                <a:ea typeface="Calibri" panose="020F0502020204030204" pitchFamily="34" charset="0"/>
              </a:rPr>
              <a:t> BM-Solar12</a:t>
            </a:r>
            <a:r>
              <a:rPr lang="en-US" sz="1000" baseline="30000" dirty="0">
                <a:ea typeface="Calibri" panose="020F0502020204030204" pitchFamily="34" charset="0"/>
              </a:rPr>
              <a:t>)</a:t>
            </a:r>
            <a:r>
              <a:rPr lang="en-US" sz="1000" dirty="0">
                <a:ea typeface="Calibri" panose="020F0502020204030204" pitchFamily="34" charset="0"/>
              </a:rPr>
              <a:t> Verbrauch des Solarmoduls VR68</a:t>
            </a:r>
            <a:endParaRPr lang="bg-BG" sz="1000" dirty="0">
              <a:effectLst/>
              <a:ea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95021441"/>
              </p:ext>
            </p:extLst>
          </p:nvPr>
        </p:nvGraphicFramePr>
        <p:xfrm>
          <a:off x="484298" y="2204864"/>
          <a:ext cx="8136903" cy="3034854"/>
        </p:xfrm>
        <a:graphic>
          <a:graphicData uri="http://schemas.openxmlformats.org/drawingml/2006/table">
            <a:tbl>
              <a:tblPr firstRow="1" firstCol="1" bandRow="1">
                <a:tableStyleId>{5C22544A-7EE6-4342-B048-85BDC9FD1C3A}</a:tableStyleId>
              </a:tblPr>
              <a:tblGrid>
                <a:gridCol w="1224135">
                  <a:extLst>
                    <a:ext uri="{9D8B030D-6E8A-4147-A177-3AD203B41FA5}">
                      <a16:colId xmlns:a16="http://schemas.microsoft.com/office/drawing/2014/main" val="3239286561"/>
                    </a:ext>
                  </a:extLst>
                </a:gridCol>
                <a:gridCol w="1008112">
                  <a:extLst>
                    <a:ext uri="{9D8B030D-6E8A-4147-A177-3AD203B41FA5}">
                      <a16:colId xmlns:a16="http://schemas.microsoft.com/office/drawing/2014/main" val="1289686008"/>
                    </a:ext>
                  </a:extLst>
                </a:gridCol>
                <a:gridCol w="360040">
                  <a:extLst>
                    <a:ext uri="{9D8B030D-6E8A-4147-A177-3AD203B41FA5}">
                      <a16:colId xmlns:a16="http://schemas.microsoft.com/office/drawing/2014/main" val="2371296718"/>
                    </a:ext>
                  </a:extLst>
                </a:gridCol>
                <a:gridCol w="360040">
                  <a:extLst>
                    <a:ext uri="{9D8B030D-6E8A-4147-A177-3AD203B41FA5}">
                      <a16:colId xmlns:a16="http://schemas.microsoft.com/office/drawing/2014/main" val="1360614304"/>
                    </a:ext>
                  </a:extLst>
                </a:gridCol>
                <a:gridCol w="792088">
                  <a:extLst>
                    <a:ext uri="{9D8B030D-6E8A-4147-A177-3AD203B41FA5}">
                      <a16:colId xmlns:a16="http://schemas.microsoft.com/office/drawing/2014/main" val="2233290693"/>
                    </a:ext>
                  </a:extLst>
                </a:gridCol>
                <a:gridCol w="576064">
                  <a:extLst>
                    <a:ext uri="{9D8B030D-6E8A-4147-A177-3AD203B41FA5}">
                      <a16:colId xmlns:a16="http://schemas.microsoft.com/office/drawing/2014/main" val="3210233915"/>
                    </a:ext>
                  </a:extLst>
                </a:gridCol>
                <a:gridCol w="1296144">
                  <a:extLst>
                    <a:ext uri="{9D8B030D-6E8A-4147-A177-3AD203B41FA5}">
                      <a16:colId xmlns:a16="http://schemas.microsoft.com/office/drawing/2014/main" val="4106254567"/>
                    </a:ext>
                  </a:extLst>
                </a:gridCol>
                <a:gridCol w="720080">
                  <a:extLst>
                    <a:ext uri="{9D8B030D-6E8A-4147-A177-3AD203B41FA5}">
                      <a16:colId xmlns:a16="http://schemas.microsoft.com/office/drawing/2014/main" val="186950983"/>
                    </a:ext>
                  </a:extLst>
                </a:gridCol>
                <a:gridCol w="504056">
                  <a:extLst>
                    <a:ext uri="{9D8B030D-6E8A-4147-A177-3AD203B41FA5}">
                      <a16:colId xmlns:a16="http://schemas.microsoft.com/office/drawing/2014/main" val="244613645"/>
                    </a:ext>
                  </a:extLst>
                </a:gridCol>
                <a:gridCol w="1296144">
                  <a:extLst>
                    <a:ext uri="{9D8B030D-6E8A-4147-A177-3AD203B41FA5}">
                      <a16:colId xmlns:a16="http://schemas.microsoft.com/office/drawing/2014/main" val="2214141110"/>
                    </a:ext>
                  </a:extLst>
                </a:gridCol>
              </a:tblGrid>
              <a:tr h="282873">
                <a:tc>
                  <a:txBody>
                    <a:bodyPr/>
                    <a:lstStyle/>
                    <a:p>
                      <a:pPr>
                        <a:spcAft>
                          <a:spcPts val="0"/>
                        </a:spcAft>
                      </a:pPr>
                      <a:r>
                        <a:rPr lang="en-US" sz="900" dirty="0">
                          <a:effectLst/>
                        </a:rPr>
                        <a:t>Hersteller</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Typ</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In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Aus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Anzeige</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Verbrauch (W)</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Hydraulische Systeme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Wärmezähler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Datenlogger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Schnittstellen</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2621230281"/>
                  </a:ext>
                </a:extLst>
              </a:tr>
              <a:tr h="173475">
                <a:tc>
                  <a:txBody>
                    <a:bodyPr/>
                    <a:lstStyle/>
                    <a:p>
                      <a:pPr>
                        <a:spcAft>
                          <a:spcPts val="0"/>
                        </a:spcAft>
                      </a:pPr>
                      <a:r>
                        <a:rPr lang="en-US" sz="900">
                          <a:effectLst/>
                        </a:rPr>
                        <a:t>Allsun</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T300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18</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&lt; 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frei programmierbar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 fakultativ</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Ethernet</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2219522717"/>
                  </a:ext>
                </a:extLst>
              </a:tr>
              <a:tr h="144016">
                <a:tc>
                  <a:txBody>
                    <a:bodyPr/>
                    <a:lstStyle/>
                    <a:p>
                      <a:pPr>
                        <a:spcAft>
                          <a:spcPts val="0"/>
                        </a:spcAft>
                      </a:pPr>
                      <a:r>
                        <a:rPr lang="en-US" sz="900">
                          <a:effectLst/>
                        </a:rPr>
                        <a:t>Brötje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ESR-SSR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122)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individuell konfigurierbar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LPB-Bus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3165683280"/>
                  </a:ext>
                </a:extLst>
              </a:tr>
              <a:tr h="131117">
                <a:tc>
                  <a:txBody>
                    <a:bodyPr/>
                    <a:lstStyle/>
                    <a:p>
                      <a:pPr>
                        <a:spcAft>
                          <a:spcPts val="0"/>
                        </a:spcAft>
                      </a:pPr>
                      <a:r>
                        <a:rPr lang="en-US" sz="900">
                          <a:effectLst/>
                        </a:rPr>
                        <a:t>Bosch (Buderus)</a:t>
                      </a:r>
                      <a:r>
                        <a:rPr lang="en-US" sz="900" baseline="300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Logamatic SC40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S232</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20767187"/>
                  </a:ext>
                </a:extLst>
              </a:tr>
              <a:tr h="144016">
                <a:tc>
                  <a:txBody>
                    <a:bodyPr/>
                    <a:lstStyle/>
                    <a:p>
                      <a:pPr>
                        <a:spcAft>
                          <a:spcPts val="0"/>
                        </a:spcAft>
                      </a:pPr>
                      <a:r>
                        <a:rPr lang="en-US" sz="900">
                          <a:effectLst/>
                        </a:rPr>
                        <a:t>Konsolare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Control 701</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 + LED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35)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Bus, RS232</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4197984012"/>
                  </a:ext>
                </a:extLst>
              </a:tr>
              <a:tr h="144016">
                <a:tc>
                  <a:txBody>
                    <a:bodyPr/>
                    <a:lstStyle/>
                    <a:p>
                      <a:pPr>
                        <a:spcAft>
                          <a:spcPts val="0"/>
                        </a:spcAft>
                      </a:pPr>
                      <a:r>
                        <a:rPr lang="en-US" sz="900">
                          <a:effectLst/>
                        </a:rPr>
                        <a:t>Dolder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Sora-W</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195)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ja6</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RS485</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583440193"/>
                  </a:ext>
                </a:extLst>
              </a:tr>
              <a:tr h="141436">
                <a:tc>
                  <a:txBody>
                    <a:bodyPr/>
                    <a:lstStyle/>
                    <a:p>
                      <a:pPr>
                        <a:spcAft>
                          <a:spcPts val="0"/>
                        </a:spcAft>
                      </a:pPr>
                      <a:r>
                        <a:rPr lang="en-US" sz="900">
                          <a:effectLst/>
                        </a:rPr>
                        <a:t>Prozeda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Genuis plus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100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SPI</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668480053"/>
                  </a:ext>
                </a:extLst>
              </a:tr>
              <a:tr h="141436">
                <a:tc>
                  <a:txBody>
                    <a:bodyPr/>
                    <a:lstStyle/>
                    <a:p>
                      <a:pPr>
                        <a:spcAft>
                          <a:spcPts val="0"/>
                        </a:spcAft>
                      </a:pPr>
                      <a:r>
                        <a:rPr lang="en-US" sz="900">
                          <a:effectLst/>
                        </a:rPr>
                        <a:t>Resol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Deltasol 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305</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nein7</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Resol V 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554794828"/>
                  </a:ext>
                </a:extLst>
              </a:tr>
              <a:tr h="149176">
                <a:tc>
                  <a:txBody>
                    <a:bodyPr/>
                    <a:lstStyle/>
                    <a:p>
                      <a:pPr>
                        <a:spcAft>
                          <a:spcPts val="0"/>
                        </a:spcAft>
                      </a:pPr>
                      <a:r>
                        <a:rPr lang="en-US" sz="900">
                          <a:effectLst/>
                        </a:rPr>
                        <a:t>Solvis</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err="1">
                          <a:effectLst/>
                        </a:rPr>
                        <a:t>Solvis</a:t>
                      </a:r>
                      <a:r>
                        <a:rPr lang="en-US" sz="900" dirty="0">
                          <a:effectLst/>
                        </a:rPr>
                        <a:t> Control 2</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LCD8</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in Vorbereitung</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794171325"/>
                  </a:ext>
                </a:extLst>
              </a:tr>
              <a:tr h="144016">
                <a:tc>
                  <a:txBody>
                    <a:bodyPr/>
                    <a:lstStyle/>
                    <a:p>
                      <a:pPr>
                        <a:spcAft>
                          <a:spcPts val="0"/>
                        </a:spcAft>
                      </a:pPr>
                      <a:r>
                        <a:rPr lang="en-US" sz="900">
                          <a:effectLst/>
                        </a:rPr>
                        <a:t>Sorel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TDC5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USB, Ethernet optional</a:t>
                      </a:r>
                      <a:endParaRPr lang="bg-BG" sz="1100" dirty="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333617375"/>
                  </a:ext>
                </a:extLst>
              </a:tr>
              <a:tr h="144016">
                <a:tc>
                  <a:txBody>
                    <a:bodyPr/>
                    <a:lstStyle/>
                    <a:p>
                      <a:pPr>
                        <a:spcAft>
                          <a:spcPts val="0"/>
                        </a:spcAft>
                      </a:pPr>
                      <a:r>
                        <a:rPr lang="en-US" sz="900">
                          <a:effectLst/>
                        </a:rPr>
                        <a:t>Steca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TR 0704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79)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410</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3.0</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dreimal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RS232, IS-Bus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207932161"/>
                  </a:ext>
                </a:extLst>
              </a:tr>
              <a:tr h="177413">
                <a:tc>
                  <a:txBody>
                    <a:bodyPr/>
                    <a:lstStyle/>
                    <a:p>
                      <a:pPr>
                        <a:spcAft>
                          <a:spcPts val="0"/>
                        </a:spcAft>
                      </a:pPr>
                      <a:r>
                        <a:rPr lang="en-US" sz="900" dirty="0" err="1">
                          <a:effectLst/>
                        </a:rPr>
                        <a:t>Technische</a:t>
                      </a:r>
                      <a:r>
                        <a:rPr lang="en-US" sz="900" dirty="0">
                          <a:effectLst/>
                        </a:rPr>
                        <a:t> Alternative</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UVR 1611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3</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frei programmierbar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2572657010"/>
                  </a:ext>
                </a:extLst>
              </a:tr>
              <a:tr h="144016">
                <a:tc>
                  <a:txBody>
                    <a:bodyPr/>
                    <a:lstStyle/>
                    <a:p>
                      <a:pPr>
                        <a:spcAft>
                          <a:spcPts val="0"/>
                        </a:spcAft>
                      </a:pPr>
                      <a:r>
                        <a:rPr lang="en-US" sz="900">
                          <a:effectLst/>
                        </a:rPr>
                        <a:t>Tem</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PM 2975 OGZ</a:t>
                      </a:r>
                      <a:endParaRPr lang="bg-BG" sz="1100" dirty="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n.a.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Individuell konfigurierbar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2323886052"/>
                  </a:ext>
                </a:extLst>
              </a:tr>
              <a:tr h="141436">
                <a:tc>
                  <a:txBody>
                    <a:bodyPr/>
                    <a:lstStyle/>
                    <a:p>
                      <a:pPr>
                        <a:spcAft>
                          <a:spcPts val="0"/>
                        </a:spcAft>
                      </a:pPr>
                      <a:r>
                        <a:rPr lang="en-US" sz="900">
                          <a:effectLst/>
                        </a:rPr>
                        <a:t>Wagner</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Sungo SXL</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LCD3</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 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105)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3381760671"/>
                  </a:ext>
                </a:extLst>
              </a:tr>
              <a:tr h="141436">
                <a:tc>
                  <a:txBody>
                    <a:bodyPr/>
                    <a:lstStyle/>
                    <a:p>
                      <a:pPr>
                        <a:spcAft>
                          <a:spcPts val="0"/>
                        </a:spcAft>
                      </a:pPr>
                      <a:r>
                        <a:rPr lang="en-US" sz="900">
                          <a:effectLst/>
                        </a:rPr>
                        <a:t>Wolf</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SM2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LED11</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11</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978578324"/>
                  </a:ext>
                </a:extLst>
              </a:tr>
              <a:tr h="282873">
                <a:tc>
                  <a:txBody>
                    <a:bodyPr/>
                    <a:lstStyle/>
                    <a:p>
                      <a:pPr>
                        <a:spcAft>
                          <a:spcPts val="0"/>
                        </a:spcAft>
                      </a:pPr>
                      <a:r>
                        <a:rPr lang="en-US" sz="900">
                          <a:effectLst/>
                        </a:rPr>
                        <a:t>Vaillant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kalorMATIC 430 mit VR 68</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6</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412</a:t>
                      </a:r>
                      <a:r>
                        <a:rPr lang="en-US" sz="900" baseline="30000">
                          <a:effectLst/>
                        </a:rPr>
                        <a:t>)</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4</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ja</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eBus, vrDIALOG</a:t>
                      </a:r>
                      <a:endParaRPr lang="bg-BG" sz="110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3676815628"/>
                  </a:ext>
                </a:extLst>
              </a:tr>
              <a:tr h="141436">
                <a:tc>
                  <a:txBody>
                    <a:bodyPr/>
                    <a:lstStyle/>
                    <a:p>
                      <a:pPr>
                        <a:spcAft>
                          <a:spcPts val="0"/>
                        </a:spcAft>
                      </a:pPr>
                      <a:r>
                        <a:rPr lang="en-US" sz="900">
                          <a:effectLst/>
                        </a:rPr>
                        <a:t>Varmeco</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System 014-2</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25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19</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LCD</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7</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baseline="30000">
                          <a:effectLst/>
                        </a:rPr>
                        <a:t>15)</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a:effectLst/>
                        </a:rPr>
                        <a:t>keine</a:t>
                      </a:r>
                      <a:endParaRPr lang="bg-BG" sz="1100">
                        <a:effectLst/>
                        <a:latin typeface="Times New Roman" panose="02020603050405020304" pitchFamily="18" charset="0"/>
                        <a:ea typeface="Calibri" panose="020F0502020204030204" pitchFamily="34" charset="0"/>
                      </a:endParaRPr>
                    </a:p>
                  </a:txBody>
                  <a:tcPr marL="63646" marR="63646" marT="0" marB="0"/>
                </a:tc>
                <a:tc>
                  <a:txBody>
                    <a:bodyPr/>
                    <a:lstStyle/>
                    <a:p>
                      <a:pPr>
                        <a:spcAft>
                          <a:spcPts val="0"/>
                        </a:spcAft>
                      </a:pPr>
                      <a:r>
                        <a:rPr lang="en-US" sz="900" dirty="0">
                          <a:effectLst/>
                        </a:rPr>
                        <a:t>ja</a:t>
                      </a:r>
                      <a:endParaRPr lang="bg-BG" sz="1100" dirty="0">
                        <a:effectLst/>
                        <a:latin typeface="Times New Roman" panose="02020603050405020304" pitchFamily="18" charset="0"/>
                        <a:ea typeface="Calibri" panose="020F0502020204030204" pitchFamily="34" charset="0"/>
                      </a:endParaRPr>
                    </a:p>
                  </a:txBody>
                  <a:tcPr marL="63646" marR="63646" marT="0" marB="0"/>
                </a:tc>
                <a:extLst>
                  <a:ext uri="{0D108BD9-81ED-4DB2-BD59-A6C34878D82A}">
                    <a16:rowId xmlns:a16="http://schemas.microsoft.com/office/drawing/2014/main" val="1797236137"/>
                  </a:ext>
                </a:extLst>
              </a:tr>
            </a:tbl>
          </a:graphicData>
        </a:graphic>
      </p:graphicFrame>
    </p:spTree>
    <p:extLst>
      <p:ext uri="{BB962C8B-B14F-4D97-AF65-F5344CB8AC3E}">
        <p14:creationId xmlns:p14="http://schemas.microsoft.com/office/powerpoint/2010/main" val="259057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457200" y="1639341"/>
            <a:ext cx="8229600" cy="4741987"/>
          </a:xfrm>
        </p:spPr>
        <p:txBody>
          <a:bodyPr>
            <a:noAutofit/>
          </a:bodyPr>
          <a:lstStyle/>
          <a:p>
            <a:pPr marL="0" indent="0">
              <a:buNone/>
            </a:pPr>
            <a:r>
              <a:rPr lang="en-US" sz="1600" dirty="0">
                <a:latin typeface="Arial" panose="020B0604020202020204" pitchFamily="34" charset="0"/>
                <a:cs typeface="Arial" panose="020B0604020202020204" pitchFamily="34" charset="0"/>
              </a:rPr>
              <a:t>1.1. Grundparameter und technische Daten der Solarregler</a:t>
            </a:r>
          </a:p>
          <a:p>
            <a:pPr marL="0" indent="0">
              <a:buNone/>
            </a:pPr>
            <a:r>
              <a:rPr lang="en-US" sz="1600" b="1" dirty="0">
                <a:latin typeface="Arial" panose="020B0604020202020204" pitchFamily="34" charset="0"/>
                <a:cs typeface="Arial" panose="020B0604020202020204" pitchFamily="34" charset="0"/>
              </a:rPr>
              <a:t>Das beispielhafte System mit dem Regler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 (Hersteller: </a:t>
            </a:r>
            <a:r>
              <a:rPr lang="en-US" sz="1600" b="1" dirty="0" err="1">
                <a:latin typeface="Arial" panose="020B0604020202020204" pitchFamily="34" charset="0"/>
                <a:cs typeface="Arial" panose="020B0604020202020204" pitchFamily="34" charset="0"/>
              </a:rPr>
              <a:t>Resol</a:t>
            </a:r>
            <a:r>
              <a:rPr lang="en-US" sz="1600" b="1"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cstate="print"/>
          <a:stretch>
            <a:fillRect/>
          </a:stretch>
        </p:blipFill>
        <p:spPr>
          <a:xfrm>
            <a:off x="4181152" y="3068956"/>
            <a:ext cx="1963857" cy="283871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996949"/>
            <a:ext cx="2982731" cy="2982731"/>
          </a:xfrm>
          <a:prstGeom prst="rect">
            <a:avLst/>
          </a:prstGeom>
        </p:spPr>
      </p:pic>
    </p:spTree>
    <p:extLst>
      <p:ext uri="{BB962C8B-B14F-4D97-AF65-F5344CB8AC3E}">
        <p14:creationId xmlns:p14="http://schemas.microsoft.com/office/powerpoint/2010/main" val="345809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Typen und Übersicht der Solarregler</a:t>
            </a:r>
            <a:endParaRPr lang="el-GR" dirty="0"/>
          </a:p>
        </p:txBody>
      </p:sp>
      <p:sp>
        <p:nvSpPr>
          <p:cNvPr id="3" name="Content Placeholder 2"/>
          <p:cNvSpPr>
            <a:spLocks noGrp="1"/>
          </p:cNvSpPr>
          <p:nvPr>
            <p:ph idx="1"/>
          </p:nvPr>
        </p:nvSpPr>
        <p:spPr>
          <a:xfrm>
            <a:off x="395536" y="1604380"/>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Grundanordnung und technische Daten der Solarregler</a:t>
            </a:r>
          </a:p>
          <a:p>
            <a:pPr marL="0" indent="0">
              <a:buNone/>
            </a:pPr>
            <a:r>
              <a:rPr lang="en-US" sz="1600" b="1" dirty="0">
                <a:latin typeface="Arial" panose="020B0604020202020204" pitchFamily="34" charset="0"/>
                <a:cs typeface="Arial" panose="020B0604020202020204" pitchFamily="34" charset="0"/>
              </a:rPr>
              <a:t>Das beispielhafte System mit dem Regler </a:t>
            </a:r>
            <a:r>
              <a:rPr lang="en-US" sz="1600" b="1" dirty="0" err="1">
                <a:latin typeface="Arial" panose="020B0604020202020204" pitchFamily="34" charset="0"/>
                <a:cs typeface="Arial" panose="020B0604020202020204" pitchFamily="34" charset="0"/>
              </a:rPr>
              <a:t>DeltaSol</a:t>
            </a:r>
            <a:r>
              <a:rPr lang="en-US" sz="1600" b="1" dirty="0">
                <a:latin typeface="Arial" panose="020B0604020202020204" pitchFamily="34" charset="0"/>
                <a:cs typeface="Arial" panose="020B0604020202020204" pitchFamily="34" charset="0"/>
              </a:rPr>
              <a:t> BII</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3491880" y="5944800"/>
            <a:ext cx="280831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Standard-System</a:t>
            </a:r>
          </a:p>
        </p:txBody>
      </p:sp>
      <p:pic>
        <p:nvPicPr>
          <p:cNvPr id="7" name="Picture 6"/>
          <p:cNvPicPr>
            <a:picLocks noChangeAspect="1"/>
          </p:cNvPicPr>
          <p:nvPr/>
        </p:nvPicPr>
        <p:blipFill>
          <a:blip r:embed="rId2" cstate="print"/>
          <a:stretch>
            <a:fillRect/>
          </a:stretch>
        </p:blipFill>
        <p:spPr>
          <a:xfrm>
            <a:off x="1871700" y="2319559"/>
            <a:ext cx="6048672" cy="3625241"/>
          </a:xfrm>
          <a:prstGeom prst="rect">
            <a:avLst/>
          </a:prstGeom>
        </p:spPr>
      </p:pic>
    </p:spTree>
    <p:extLst>
      <p:ext uri="{BB962C8B-B14F-4D97-AF65-F5344CB8AC3E}">
        <p14:creationId xmlns:p14="http://schemas.microsoft.com/office/powerpoint/2010/main" val="44771197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3243</Words>
  <Application>Microsoft Office PowerPoint</Application>
  <PresentationFormat>Bildschirmpräsentation (4:3)</PresentationFormat>
  <Paragraphs>907</Paragraphs>
  <Slides>44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44</vt:i4>
      </vt:variant>
    </vt:vector>
  </HeadingPairs>
  <TitlesOfParts>
    <vt:vector size="49" baseType="lpstr">
      <vt:lpstr>Arial</vt:lpstr>
      <vt:lpstr>Calibri</vt:lpstr>
      <vt:lpstr>Times New Roman</vt:lpstr>
      <vt:lpstr>Wingdings</vt:lpstr>
      <vt:lpstr>2_Office Theme</vt:lpstr>
      <vt:lpstr>Solarthermische Anlagen zur Warmwasserbereitung und Raumheizung im Einfamilienhaus</vt:lpstr>
      <vt:lpstr>Modul Ziele</vt:lpstr>
      <vt:lpstr>Inhalt</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1. Typen und Übersicht der Solarregler</vt:lpstr>
      <vt:lpstr>2. Temperatur- und Durchflusssensoren</vt:lpstr>
      <vt:lpstr>2. Temperatur- und Durchflusssensoren</vt:lpstr>
      <vt:lpstr>2. Temperatur- und Durchflusssensoren</vt:lpstr>
      <vt:lpstr>2. Temperatur- und Durchflusssensoren</vt:lpstr>
      <vt:lpstr>2. Temperatur- und Durchflusssensoren</vt:lpstr>
      <vt:lpstr>2. Temperatur- und Durchflusssensoren</vt:lpstr>
      <vt:lpstr>2. Temperatur- und Durchflusssensoren</vt:lpstr>
      <vt:lpstr>2. Temperatur- und Durchflusssensoren</vt:lpstr>
      <vt:lpstr>2. Temperatur- und Durchflusssensoren</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3. Methoden der Temperaturregelung und -steuerung</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IGA International Geothermal Association</cp:lastModifiedBy>
  <cp:revision>112</cp:revision>
  <dcterms:created xsi:type="dcterms:W3CDTF">2017-12-11T10:59:29Z</dcterms:created>
  <dcterms:modified xsi:type="dcterms:W3CDTF">2020-01-21T22:31:09Z</dcterms:modified>
</cp:coreProperties>
</file>