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3" r:id="rId16"/>
    <p:sldId id="272" r:id="rId17"/>
    <p:sldId id="274" r:id="rId18"/>
    <p:sldId id="275" r:id="rId19"/>
    <p:sldId id="276" r:id="rId20"/>
    <p:sldId id="277" r:id="rId21"/>
    <p:sldId id="278" r:id="rId22"/>
    <p:sldId id="279" r:id="rId23"/>
    <p:sldId id="259" r:id="rId24"/>
    <p:sldId id="260"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66" autoAdjust="0"/>
  </p:normalViewPr>
  <p:slideViewPr>
    <p:cSldViewPr>
      <p:cViewPr varScale="1">
        <p:scale>
          <a:sx n="111" d="100"/>
          <a:sy n="111" d="100"/>
        </p:scale>
        <p:origin x="161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4/2/2020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επεξεργασία των στυλ στυλ του του υποδείγματος</a:t>
            </a:r>
          </a:p>
          <a:p>
            <a:pPr lvl="1"/>
            <a:r>
              <a:rPr lang="el-GR" smtClean="0"/>
              <a:t>Δεύτερου επιπέδου</a:t>
            </a:r>
          </a:p>
          <a:p>
            <a:pPr lvl="2"/>
            <a:r>
              <a:rPr lang="el-GR" smtClean="0"/>
              <a:t>Τρίτου επιπέδου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‹Nr.›</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smtClean="0">
                <a:solidFill>
                  <a:schemeClr val="tx1"/>
                </a:solidFill>
                <a:latin typeface="+mn-lt"/>
                <a:ea typeface="+mn-ea"/>
                <a:cs typeface="+mn-cs"/>
              </a:rPr>
              <a:t>Richtlinien für den Trainer</a:t>
            </a:r>
          </a:p>
          <a:p>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Diese ppt-Datei ist eine Vorlage, die von den</a:t>
            </a:r>
            <a:r>
              <a:rPr lang="en-US" sz="1200" kern="1200" baseline="0" dirty="0" smtClean="0">
                <a:solidFill>
                  <a:schemeClr val="tx1"/>
                </a:solidFill>
                <a:latin typeface="+mn-lt"/>
                <a:ea typeface="+mn-ea"/>
                <a:cs typeface="+mn-cs"/>
              </a:rPr>
              <a:t> Anbietern der beruflichen Bildung </a:t>
            </a:r>
            <a:r>
              <a:rPr lang="en-US" sz="1200" kern="1200" dirty="0" smtClean="0">
                <a:solidFill>
                  <a:schemeClr val="tx1"/>
                </a:solidFill>
                <a:latin typeface="+mn-lt"/>
                <a:ea typeface="+mn-ea"/>
                <a:cs typeface="+mn-cs"/>
              </a:rPr>
              <a:t>verwendet werden kann, damit</a:t>
            </a:r>
            <a:r>
              <a:rPr lang="en-US" sz="1200" kern="1200" baseline="0" dirty="0" smtClean="0">
                <a:solidFill>
                  <a:schemeClr val="tx1"/>
                </a:solidFill>
                <a:latin typeface="+mn-lt"/>
                <a:ea typeface="+mn-ea"/>
                <a:cs typeface="+mn-cs"/>
              </a:rPr>
              <a:t> sie das Trainingsmaterial vorbereiten können. </a:t>
            </a:r>
            <a:endParaRPr lang="en-US" sz="1200" kern="1200" dirty="0" smtClean="0">
              <a:solidFill>
                <a:schemeClr val="tx1"/>
              </a:solidFill>
              <a:latin typeface="+mn-lt"/>
              <a:ea typeface="+mn-ea"/>
              <a:cs typeface="+mn-cs"/>
            </a:endParaRPr>
          </a:p>
          <a:p>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Wir empfehlen </a:t>
            </a:r>
            <a:r>
              <a:rPr lang="en-US" sz="1200" b="1" kern="1200" dirty="0" smtClean="0">
                <a:solidFill>
                  <a:schemeClr val="tx1"/>
                </a:solidFill>
                <a:latin typeface="+mn-lt"/>
                <a:ea typeface="+mn-ea"/>
                <a:cs typeface="+mn-cs"/>
              </a:rPr>
              <a:t>30 bis 40.</a:t>
            </a:r>
            <a:r>
              <a:rPr lang="en-US" sz="1200" b="1" kern="1200" dirty="0" err="1" smtClean="0">
                <a:solidFill>
                  <a:schemeClr val="tx1"/>
                </a:solidFill>
                <a:latin typeface="+mn-lt"/>
                <a:ea typeface="+mn-ea"/>
                <a:cs typeface="+mn-cs"/>
              </a:rPr>
              <a:t> ppt</a:t>
            </a:r>
            <a:r>
              <a:rPr lang="en-US" sz="1200" b="1" kern="1200" dirty="0" smtClean="0">
                <a:solidFill>
                  <a:schemeClr val="tx1"/>
                </a:solidFill>
                <a:latin typeface="+mn-lt"/>
                <a:ea typeface="+mn-ea"/>
                <a:cs typeface="+mn-cs"/>
              </a:rPr>
              <a:t> Folien </a:t>
            </a:r>
            <a:r>
              <a:rPr lang="en-US" sz="1200" kern="1200" dirty="0" smtClean="0">
                <a:solidFill>
                  <a:schemeClr val="tx1"/>
                </a:solidFill>
                <a:latin typeface="+mn-lt"/>
                <a:ea typeface="+mn-ea"/>
                <a:cs typeface="+mn-cs"/>
              </a:rPr>
              <a:t>für eine (1) Stunde des Trainingsprogramms. </a:t>
            </a:r>
            <a:endParaRPr lang="el-GR"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Es gibt 3 </a:t>
            </a:r>
            <a:r>
              <a:rPr lang="en-US" sz="1200" u="sng" kern="1200" dirty="0" smtClean="0">
                <a:solidFill>
                  <a:schemeClr val="tx1"/>
                </a:solidFill>
                <a:latin typeface="+mn-lt"/>
                <a:ea typeface="+mn-ea"/>
                <a:cs typeface="+mn-cs"/>
              </a:rPr>
              <a:t>vordefinierte Folien, die </a:t>
            </a:r>
            <a:r>
              <a:rPr lang="en-US" sz="1200" kern="1200" dirty="0" smtClean="0">
                <a:solidFill>
                  <a:schemeClr val="tx1"/>
                </a:solidFill>
                <a:latin typeface="+mn-lt"/>
                <a:ea typeface="+mn-ea"/>
                <a:cs typeface="+mn-cs"/>
              </a:rPr>
              <a:t>von Ihnen ausgefüllt werden müssen, mit den Titeln "</a:t>
            </a:r>
            <a:r>
              <a:rPr lang="en-US" sz="1200" b="1" kern="1200" dirty="0" smtClean="0">
                <a:solidFill>
                  <a:schemeClr val="tx1"/>
                </a:solidFill>
                <a:latin typeface="+mn-lt"/>
                <a:ea typeface="+mn-ea"/>
                <a:cs typeface="+mn-cs"/>
              </a:rPr>
              <a:t>Modulziele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Schlussfolgerung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Ende des Moduls</a:t>
            </a:r>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Das Material sollte in einem bearbeitbaren Format gesendet werden. </a:t>
            </a:r>
            <a:endParaRPr lang="el-GR"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Empfohlene Schriftart: Arial</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Erforderliche Schriftgröße: 16</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Empfohlener Zeilenabstand: 1,5</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Die ppt/pptx-Datei sollte eine klare Struktur und definierte Einheiten sowie eindeutige Slide-Titel aufweisen.</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err="1" smtClean="0">
                <a:solidFill>
                  <a:schemeClr val="tx1"/>
                </a:solidFill>
                <a:latin typeface="+mn-lt"/>
                <a:ea typeface="+mn-ea"/>
                <a:cs typeface="+mn-cs"/>
              </a:rPr>
              <a:t>ppt/pptx</a:t>
            </a:r>
            <a:r>
              <a:rPr lang="en-US" sz="1200" kern="1200" dirty="0" smtClean="0">
                <a:solidFill>
                  <a:schemeClr val="tx1"/>
                </a:solidFill>
                <a:latin typeface="+mn-lt"/>
                <a:ea typeface="+mn-ea"/>
                <a:cs typeface="+mn-cs"/>
              </a:rPr>
              <a:t> Folieninhalte sollten die vordefinierten Ränder nicht überschreiten.</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Bilder, Diagramme usw. sollten mit einer Beschreibung versehen sein.</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148159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45882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146491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40145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 shutetrstock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215940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389959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Bildverschluss</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138681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373689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1798100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373850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204967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2486563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smtClean="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smtClean="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Klicken Sie hier, um den Master-Titelstil zu bearbeiten.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Klicken Sie hier, um Mastertextstile zu bearbeiten.</a:t>
            </a:r>
          </a:p>
          <a:p>
            <a:pPr lvl="1"/>
            <a:r>
              <a:rPr lang="en-US" smtClean="0"/>
              <a:t>Zweite Ebene</a:t>
            </a:r>
          </a:p>
          <a:p>
            <a:pPr lvl="2"/>
            <a:r>
              <a:rPr lang="en-US" smtClean="0"/>
              <a:t>Dritte Ebene</a:t>
            </a:r>
          </a:p>
          <a:p>
            <a:pPr lvl="3"/>
            <a:r>
              <a:rPr lang="en-US" smtClean="0"/>
              <a:t>Vierte Ebene</a:t>
            </a:r>
          </a:p>
          <a:p>
            <a:pPr lvl="4"/>
            <a:r>
              <a:rPr lang="en-US" smtClean="0"/>
              <a:t>Fünfte Stufe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4/2/2020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1988840"/>
            <a:ext cx="5254352" cy="1470025"/>
          </a:xfrm>
        </p:spPr>
        <p:txBody>
          <a:bodyPr anchor="b"/>
          <a:lstStyle/>
          <a:p>
            <a:r>
              <a:rPr lang="en-US" dirty="0" smtClean="0">
                <a:latin typeface="Arial" panose="020B0604020202020204" pitchFamily="34" charset="0"/>
                <a:cs typeface="Arial" panose="020B0604020202020204" pitchFamily="34" charset="0"/>
              </a:rPr>
              <a:t>3.3 Wartung </a:t>
            </a:r>
            <a:r>
              <a:rPr lang="en-US" dirty="0">
                <a:latin typeface="Arial" panose="020B0604020202020204" pitchFamily="34" charset="0"/>
                <a:cs typeface="Arial" panose="020B0604020202020204" pitchFamily="34" charset="0"/>
              </a:rPr>
              <a:t>und Reparatur von Systemkomponenten (Nichtwärmepumpe)</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Block 3: Überwachung und </a:t>
            </a:r>
            <a:r>
              <a:rPr lang="en-US" dirty="0" err="1">
                <a:latin typeface="Arial" panose="020B0604020202020204" pitchFamily="34" charset="0"/>
                <a:cs typeface="Arial" panose="020B0604020202020204" pitchFamily="34" charset="0"/>
              </a:rPr>
              <a:t>Wartung</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von </a:t>
            </a:r>
            <a:r>
              <a:rPr lang="en-US" dirty="0" err="1">
                <a:latin typeface="Arial" panose="020B0604020202020204" pitchFamily="34" charset="0"/>
                <a:cs typeface="Arial" panose="020B0604020202020204" pitchFamily="34" charset="0"/>
              </a:rPr>
              <a:t>geothermischen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Anlagen</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79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Temperaturfühler</a:t>
            </a:r>
          </a:p>
        </p:txBody>
      </p:sp>
      <p:sp>
        <p:nvSpPr>
          <p:cNvPr id="3" name="Content Placeholder 2"/>
          <p:cNvSpPr>
            <a:spLocks noGrp="1"/>
          </p:cNvSpPr>
          <p:nvPr>
            <p:ph idx="1"/>
          </p:nvPr>
        </p:nvSpPr>
        <p:spPr>
          <a:xfrm>
            <a:off x="425168" y="1600198"/>
            <a:ext cx="8229600" cy="4525963"/>
          </a:xfrm>
        </p:spPr>
        <p:txBody>
          <a:bodyPr>
            <a:noAutofit/>
          </a:bodyPr>
          <a:lstStyle/>
          <a:p>
            <a:pPr marL="0" indent="0">
              <a:lnSpc>
                <a:spcPct val="150000"/>
              </a:lnSpc>
              <a:buNone/>
            </a:pPr>
            <a:r>
              <a:rPr lang="en-US" sz="1600" dirty="0" smtClean="0">
                <a:latin typeface="Arial" panose="020B0604020202020204" pitchFamily="34" charset="0"/>
                <a:cs typeface="Arial" panose="020B0604020202020204" pitchFamily="34" charset="0"/>
              </a:rPr>
              <a:t>Dazu </a:t>
            </a:r>
            <a:r>
              <a:rPr lang="en-US" sz="1600" dirty="0">
                <a:latin typeface="Arial" panose="020B0604020202020204" pitchFamily="34" charset="0"/>
                <a:cs typeface="Arial" panose="020B0604020202020204" pitchFamily="34" charset="0"/>
              </a:rPr>
              <a:t>muss die Kennlinie des Sensors bekannt sein</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Aktive Sensoren</a:t>
            </a:r>
          </a:p>
          <a:p>
            <a:pPr>
              <a:lnSpc>
                <a:spcPct val="150000"/>
              </a:lnSpc>
            </a:pPr>
            <a:r>
              <a:rPr lang="en-US" sz="1600" dirty="0" err="1" smtClean="0">
                <a:latin typeface="Arial" panose="020B0604020202020204" pitchFamily="34" charset="0"/>
                <a:cs typeface="Arial" panose="020B0604020202020204" pitchFamily="34" charset="0"/>
              </a:rPr>
              <a:t>Messen</a:t>
            </a:r>
            <a:r>
              <a:rPr lang="en-US" sz="1600" dirty="0" smtClean="0">
                <a:latin typeface="Arial" panose="020B0604020202020204" pitchFamily="34" charset="0"/>
                <a:cs typeface="Arial" panose="020B0604020202020204" pitchFamily="34" charset="0"/>
              </a:rPr>
              <a:t> die </a:t>
            </a:r>
            <a:r>
              <a:rPr lang="en-US" sz="1600" dirty="0" err="1" smtClean="0">
                <a:latin typeface="Arial" panose="020B0604020202020204" pitchFamily="34" charset="0"/>
                <a:cs typeface="Arial" panose="020B0604020202020204" pitchFamily="34" charset="0"/>
              </a:rPr>
              <a:t>Temperatur</a:t>
            </a:r>
            <a:endParaRPr lang="en-US" sz="1600" dirty="0">
              <a:latin typeface="Arial" panose="020B0604020202020204" pitchFamily="34" charset="0"/>
              <a:cs typeface="Arial" panose="020B0604020202020204" pitchFamily="34" charset="0"/>
            </a:endParaRPr>
          </a:p>
          <a:p>
            <a:pPr>
              <a:lnSpc>
                <a:spcPct val="150000"/>
              </a:lnSpc>
            </a:pPr>
            <a:r>
              <a:rPr lang="en-US" sz="1600" dirty="0" err="1" smtClean="0">
                <a:latin typeface="Arial" panose="020B0604020202020204" pitchFamily="34" charset="0"/>
                <a:cs typeface="Arial" panose="020B0604020202020204" pitchFamily="34" charset="0"/>
              </a:rPr>
              <a:t>Messen</a:t>
            </a:r>
            <a:r>
              <a:rPr lang="en-US" sz="1600" dirty="0" smtClean="0">
                <a:latin typeface="Arial" panose="020B0604020202020204" pitchFamily="34" charset="0"/>
                <a:cs typeface="Arial" panose="020B0604020202020204" pitchFamily="34" charset="0"/>
              </a:rPr>
              <a:t> die </a:t>
            </a:r>
            <a:r>
              <a:rPr lang="en-US" sz="1600" dirty="0" err="1" smtClean="0">
                <a:latin typeface="Arial" panose="020B0604020202020204" pitchFamily="34" charset="0"/>
                <a:cs typeface="Arial" panose="020B0604020202020204" pitchFamily="34" charset="0"/>
              </a:rPr>
              <a:t>Spannung</a:t>
            </a:r>
            <a:endParaRPr lang="en-US" sz="1600" dirty="0">
              <a:latin typeface="Arial" panose="020B0604020202020204" pitchFamily="34" charset="0"/>
              <a:cs typeface="Arial" panose="020B0604020202020204" pitchFamily="34" charset="0"/>
            </a:endParaRPr>
          </a:p>
          <a:p>
            <a:pPr>
              <a:lnSpc>
                <a:spcPct val="150000"/>
              </a:lnSpc>
            </a:pPr>
            <a:r>
              <a:rPr lang="en-US" sz="1600" dirty="0" err="1" smtClean="0">
                <a:latin typeface="Arial" panose="020B0604020202020204" pitchFamily="34" charset="0"/>
                <a:cs typeface="Arial" panose="020B0604020202020204" pitchFamily="34" charset="0"/>
              </a:rPr>
              <a:t>Vergleichen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mit der Kennlinie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Passiver Sensor</a:t>
            </a:r>
          </a:p>
          <a:p>
            <a:pPr>
              <a:lnSpc>
                <a:spcPct val="150000"/>
              </a:lnSpc>
            </a:pPr>
            <a:r>
              <a:rPr lang="en-US" sz="1600" dirty="0" err="1" smtClean="0">
                <a:latin typeface="Arial" panose="020B0604020202020204" pitchFamily="34" charset="0"/>
                <a:cs typeface="Arial" panose="020B0604020202020204" pitchFamily="34" charset="0"/>
              </a:rPr>
              <a:t>Messen</a:t>
            </a:r>
            <a:r>
              <a:rPr lang="en-US" sz="1600" dirty="0" smtClean="0">
                <a:latin typeface="Arial" panose="020B0604020202020204" pitchFamily="34" charset="0"/>
                <a:cs typeface="Arial" panose="020B0604020202020204" pitchFamily="34" charset="0"/>
              </a:rPr>
              <a:t> die </a:t>
            </a:r>
            <a:r>
              <a:rPr lang="en-US" sz="1600" dirty="0" err="1" smtClean="0">
                <a:latin typeface="Arial" panose="020B0604020202020204" pitchFamily="34" charset="0"/>
                <a:cs typeface="Arial" panose="020B0604020202020204" pitchFamily="34" charset="0"/>
              </a:rPr>
              <a:t>Temperatur</a:t>
            </a:r>
            <a:r>
              <a:rPr lang="en-US" sz="1600" dirty="0" smtClean="0">
                <a:latin typeface="Arial" panose="020B0604020202020204" pitchFamily="34" charset="0"/>
                <a:cs typeface="Arial" panose="020B0604020202020204" pitchFamily="34" charset="0"/>
              </a:rPr>
              <a:t>, </a:t>
            </a:r>
          </a:p>
          <a:p>
            <a:pPr>
              <a:lnSpc>
                <a:spcPct val="150000"/>
              </a:lnSpc>
            </a:pPr>
            <a:r>
              <a:rPr lang="en-US" sz="1600" dirty="0" smtClean="0">
                <a:latin typeface="Arial" panose="020B0604020202020204" pitchFamily="34" charset="0"/>
                <a:cs typeface="Arial" panose="020B0604020202020204" pitchFamily="34" charset="0"/>
              </a:rPr>
              <a:t>Widerstandsmessung</a:t>
            </a:r>
          </a:p>
          <a:p>
            <a:pPr>
              <a:lnSpc>
                <a:spcPct val="150000"/>
              </a:lnSpc>
            </a:pPr>
            <a:r>
              <a:rPr lang="en-US" sz="1600" dirty="0" err="1" smtClean="0">
                <a:latin typeface="Arial" panose="020B0604020202020204" pitchFamily="34" charset="0"/>
                <a:cs typeface="Arial" panose="020B0604020202020204" pitchFamily="34" charset="0"/>
              </a:rPr>
              <a:t>Vergleichen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mit der Kennlinie</a:t>
            </a:r>
          </a:p>
          <a:p>
            <a:pPr marL="0" indent="0">
              <a:lnSpc>
                <a:spcPct val="150000"/>
              </a:lnSpc>
              <a:buNone/>
            </a:pPr>
            <a:endParaRPr lang="de-DE" sz="1600" dirty="0">
              <a:latin typeface="Arial" panose="020B0604020202020204" pitchFamily="34" charset="0"/>
              <a:cs typeface="Arial" panose="020B0604020202020204" pitchFamily="34" charset="0"/>
            </a:endParaRPr>
          </a:p>
        </p:txBody>
      </p:sp>
      <p:sp>
        <p:nvSpPr>
          <p:cNvPr id="4" name="Textfeld 3"/>
          <p:cNvSpPr txBox="1"/>
          <p:nvPr/>
        </p:nvSpPr>
        <p:spPr>
          <a:xfrm>
            <a:off x="4561312" y="3570793"/>
            <a:ext cx="3600400" cy="584775"/>
          </a:xfrm>
          <a:prstGeom prst="rect">
            <a:avLst/>
          </a:prstGeom>
          <a:noFill/>
          <a:ln>
            <a:solidFill>
              <a:schemeClr val="tx1">
                <a:lumMod val="95000"/>
                <a:lumOff val="5000"/>
              </a:schemeClr>
            </a:solidFill>
          </a:ln>
        </p:spPr>
        <p:txBody>
          <a:bodyPr wrap="square" rtlCol="0">
            <a:spAutoFit/>
          </a:bodyPr>
          <a:lstStyle/>
          <a:p>
            <a:r>
              <a:rPr lang="en-US" sz="1600" dirty="0">
                <a:latin typeface="Arial" panose="020B0604020202020204" pitchFamily="34" charset="0"/>
                <a:cs typeface="Arial" panose="020B0604020202020204" pitchFamily="34" charset="0"/>
              </a:rPr>
              <a:t>Defekte Temperatursensoren müssen ausgetauscht werden.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77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Fußbodenheizung</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Fußbodenheizungen sind langlebige Systeme, die nur minimale Wartung und Reparatur erfordern. Da die Fußbodenheizung jedoch fest in der Bodenstruktur installiert ist, ist es ratsam, das System regelmäßig zu warten, um Schäden oder Beeinträchtigungen frühzeitig zu erkennen.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 Reparatur von defekten Fußbodenheizungsrohren ist wesentlich komplexer, da </a:t>
            </a:r>
            <a:r>
              <a:rPr lang="en-US" sz="1600" dirty="0" err="1" smtClean="0">
                <a:latin typeface="Arial" panose="020B0604020202020204" pitchFamily="34" charset="0"/>
                <a:cs typeface="Arial" panose="020B0604020202020204" pitchFamily="34" charset="0"/>
              </a:rPr>
              <a:t>sie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i.d.R</a:t>
            </a:r>
            <a:r>
              <a:rPr lang="en-US" sz="1600" dirty="0" smtClean="0">
                <a:latin typeface="Arial" panose="020B0604020202020204" pitchFamily="34" charset="0"/>
                <a:cs typeface="Arial" panose="020B0604020202020204" pitchFamily="34" charset="0"/>
              </a:rPr>
              <a:t>. fest </a:t>
            </a:r>
            <a:r>
              <a:rPr lang="en-US" sz="1600" dirty="0" err="1" smtClean="0">
                <a:latin typeface="Arial" panose="020B0604020202020204" pitchFamily="34" charset="0"/>
                <a:cs typeface="Arial" panose="020B0604020202020204" pitchFamily="34" charset="0"/>
              </a:rPr>
              <a: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Fussboden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verbaut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sind</a:t>
            </a:r>
            <a:r>
              <a:rPr lang="en-US"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42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Fußbodenheizung</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Die Wartung der Fußbodenheizung sollte erstmals ca. 10 Jahre nach der Inbetriebnahme durchgeführt werden. Danach sollte das Wartungsintervall ca. 2-5 Jahre betragen.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 Wartung umfasst folgende Punkte</a:t>
            </a:r>
          </a:p>
          <a:p>
            <a:pPr marL="0" indent="0">
              <a:lnSpc>
                <a:spcPct val="150000"/>
              </a:lnSpc>
              <a:buNone/>
            </a:pPr>
            <a:r>
              <a:rPr lang="en-US" sz="1600" dirty="0">
                <a:latin typeface="Arial" panose="020B0604020202020204" pitchFamily="34" charset="0"/>
                <a:cs typeface="Arial" panose="020B0604020202020204" pitchFamily="34" charset="0"/>
              </a:rPr>
              <a:t>- Visuelle und funktionelle Prüfung aller Komponenten</a:t>
            </a:r>
          </a:p>
          <a:p>
            <a:pPr marL="0" indent="0">
              <a:lnSpc>
                <a:spcPct val="150000"/>
              </a:lnSpc>
              <a:buNone/>
            </a:pP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Ent</a:t>
            </a:r>
            <a:r>
              <a:rPr lang="en-US" sz="1600" dirty="0" err="1" smtClean="0">
                <a:latin typeface="Arial" panose="020B0604020202020204" pitchFamily="34" charset="0"/>
                <a:cs typeface="Arial" panose="020B0604020202020204" pitchFamily="34" charset="0"/>
              </a:rPr>
              <a:t>lüftung</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des Systems</a:t>
            </a:r>
          </a:p>
          <a:p>
            <a:pPr marL="0" indent="0">
              <a:lnSpc>
                <a:spcPct val="150000"/>
              </a:lnSpc>
              <a:buNone/>
            </a:pPr>
            <a:r>
              <a:rPr lang="en-US" sz="1600" dirty="0">
                <a:latin typeface="Arial" panose="020B0604020202020204" pitchFamily="34" charset="0"/>
                <a:cs typeface="Arial" panose="020B0604020202020204" pitchFamily="34" charset="0"/>
              </a:rPr>
              <a:t>- Spülen der Anlage</a:t>
            </a:r>
          </a:p>
          <a:p>
            <a:pPr marL="0" indent="0">
              <a:lnSpc>
                <a:spcPct val="150000"/>
              </a:lnSpc>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Falls </a:t>
            </a:r>
            <a:r>
              <a:rPr lang="en-US" sz="1600" dirty="0" err="1" smtClean="0">
                <a:latin typeface="Arial" panose="020B0604020202020204" pitchFamily="34" charset="0"/>
                <a:cs typeface="Arial" panose="020B0604020202020204" pitchFamily="34" charset="0"/>
              </a:rPr>
              <a:t>nötig</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ein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hydraulischer Abgleich der Heizung</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4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Fußbodenheizung</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Visuelle und funktionelle Prüfung aller </a:t>
            </a:r>
            <a:r>
              <a:rPr lang="en-US" sz="1600" dirty="0" smtClean="0">
                <a:latin typeface="Arial" panose="020B0604020202020204" pitchFamily="34" charset="0"/>
                <a:cs typeface="Arial" panose="020B0604020202020204" pitchFamily="34" charset="0"/>
              </a:rPr>
              <a:t>Komponenten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Heizt (oder kühlt) die Fußbodenheizung alle Räume wie vorgesehen? Oftmals gibt es bereits Hinweise vom Anwender, dass einzelne Heizkreise nicht mehr richtig funktionieren.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Funktionieren alle Ventile, Thermostate und Stellglieder einwandfrei?</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Gibt es Undichtigkeiten?</a:t>
            </a:r>
          </a:p>
        </p:txBody>
      </p:sp>
    </p:spTree>
    <p:extLst>
      <p:ext uri="{BB962C8B-B14F-4D97-AF65-F5344CB8AC3E}">
        <p14:creationId xmlns:p14="http://schemas.microsoft.com/office/powerpoint/2010/main" val="2348126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Fußbodenheizung</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Visuelle und funktionelle Prüfung aller </a:t>
            </a:r>
            <a:r>
              <a:rPr lang="en-US" sz="1600" dirty="0" smtClean="0">
                <a:latin typeface="Arial" panose="020B0604020202020204" pitchFamily="34" charset="0"/>
                <a:cs typeface="Arial" panose="020B0604020202020204" pitchFamily="34" charset="0"/>
              </a:rPr>
              <a:t>Komponenten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Besteht der Verdacht, dass nicht alle Heizkreise gleichmäßig durchströmt werden und die Räume daher nicht gleichmäßig erwärmt werden, kann eine thermografische Aufnahme des Bodens gemacht werden, um Fehlfunktionen aufzudecken.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400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Fußbodenheizung</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Visuelle und funktionelle Prüfung aller </a:t>
            </a:r>
            <a:r>
              <a:rPr lang="en-US" sz="1600" dirty="0" smtClean="0">
                <a:latin typeface="Arial" panose="020B0604020202020204" pitchFamily="34" charset="0"/>
                <a:cs typeface="Arial" panose="020B0604020202020204" pitchFamily="34" charset="0"/>
              </a:rPr>
              <a:t>Komponenten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4" name="Picture 2" descr="Infrared Thermal and real Image of Radiator Heater and a window on a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171820"/>
            <a:ext cx="6049353" cy="444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81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Fußbodenheizung</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Visuelle und funktionelle Prüfung aller </a:t>
            </a:r>
            <a:r>
              <a:rPr lang="en-US" sz="1600" dirty="0" smtClean="0">
                <a:latin typeface="Arial" panose="020B0604020202020204" pitchFamily="34" charset="0"/>
                <a:cs typeface="Arial" panose="020B0604020202020204" pitchFamily="34" charset="0"/>
              </a:rPr>
              <a:t>Komponenten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Fehlerursachen können </a:t>
            </a:r>
            <a:r>
              <a:rPr lang="en-US" sz="1600" dirty="0" smtClean="0">
                <a:latin typeface="Arial" panose="020B0604020202020204" pitchFamily="34" charset="0"/>
                <a:cs typeface="Arial" panose="020B0604020202020204" pitchFamily="34" charset="0"/>
              </a:rPr>
              <a:t>sein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Luft im System</a:t>
            </a:r>
          </a:p>
          <a:p>
            <a:pPr marL="0" indent="0">
              <a:lnSpc>
                <a:spcPct val="150000"/>
              </a:lnSpc>
              <a:buNone/>
            </a:pPr>
            <a:r>
              <a:rPr lang="en-US" sz="1600" dirty="0">
                <a:latin typeface="Arial" panose="020B0604020202020204" pitchFamily="34" charset="0"/>
                <a:cs typeface="Arial" panose="020B0604020202020204" pitchFamily="34" charset="0"/>
              </a:rPr>
              <a:t>- Querschnittsverengung einzelner Heizkreise (</a:t>
            </a:r>
            <a:r>
              <a:rPr lang="en-US" sz="1600" dirty="0" err="1" smtClean="0">
                <a:latin typeface="Arial" panose="020B0604020202020204" pitchFamily="34" charset="0"/>
                <a:cs typeface="Arial" panose="020B0604020202020204" pitchFamily="34" charset="0"/>
              </a:rPr>
              <a:t>Verlschlammung</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Defekte Ventile</a:t>
            </a:r>
          </a:p>
          <a:p>
            <a:pPr marL="0" indent="0">
              <a:lnSpc>
                <a:spcPct val="150000"/>
              </a:lnSpc>
              <a:buNone/>
            </a:pPr>
            <a:r>
              <a:rPr lang="en-US" sz="1600" dirty="0" smtClean="0">
                <a:latin typeface="Arial" panose="020B0604020202020204" pitchFamily="34" charset="0"/>
                <a:cs typeface="Arial" panose="020B0604020202020204" pitchFamily="34" charset="0"/>
              </a:rPr>
              <a:t>- Leckagen</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630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Fußbodenheizung</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Visuelle und funktionelle Prüfung aller </a:t>
            </a:r>
            <a:r>
              <a:rPr lang="en-US" sz="1600" dirty="0" smtClean="0">
                <a:latin typeface="Arial" panose="020B0604020202020204" pitchFamily="34" charset="0"/>
                <a:cs typeface="Arial" panose="020B0604020202020204" pitchFamily="34" charset="0"/>
              </a:rPr>
              <a:t>Komponenten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Um die Mängel zu beheben, gehen Sie wie folgt vor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Luft im System --&gt; Entlüftung</a:t>
            </a:r>
          </a:p>
          <a:p>
            <a:pPr marL="0" indent="0">
              <a:lnSpc>
                <a:spcPct val="150000"/>
              </a:lnSpc>
              <a:buNone/>
            </a:pPr>
            <a:r>
              <a:rPr lang="en-US" sz="1600" dirty="0">
                <a:latin typeface="Arial" panose="020B0604020202020204" pitchFamily="34" charset="0"/>
                <a:cs typeface="Arial" panose="020B0604020202020204" pitchFamily="34" charset="0"/>
              </a:rPr>
              <a:t>- Querschnittsverengung einzelner Heizkreise (Verschlammung) --&gt; Ausspülen</a:t>
            </a:r>
          </a:p>
          <a:p>
            <a:pPr marL="0" indent="0">
              <a:lnSpc>
                <a:spcPct val="150000"/>
              </a:lnSpc>
              <a:buNone/>
            </a:pPr>
            <a:r>
              <a:rPr lang="en-US" sz="1600" dirty="0">
                <a:latin typeface="Arial" panose="020B0604020202020204" pitchFamily="34" charset="0"/>
                <a:cs typeface="Arial" panose="020B0604020202020204" pitchFamily="34" charset="0"/>
              </a:rPr>
              <a:t>- Defekte Ventile --&gt; Austausch der Ventile</a:t>
            </a:r>
          </a:p>
          <a:p>
            <a:pPr marL="0" indent="0">
              <a:lnSpc>
                <a:spcPct val="150000"/>
              </a:lnSpc>
              <a:buNone/>
            </a:pPr>
            <a:r>
              <a:rPr lang="en-US" sz="1600" dirty="0">
                <a:latin typeface="Arial" panose="020B0604020202020204" pitchFamily="34" charset="0"/>
                <a:cs typeface="Arial" panose="020B0604020202020204" pitchFamily="34" charset="0"/>
              </a:rPr>
              <a:t>- Undichtigkeiten --&gt; Meißeln Sie den Boden auf und ersetzen Sie ihn.</a:t>
            </a: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674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Fußbodenheizung</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smtClean="0">
                <a:latin typeface="Arial" panose="020B0604020202020204" pitchFamily="34" charset="0"/>
                <a:cs typeface="Arial" panose="020B0604020202020204" pitchFamily="34" charset="0"/>
              </a:rPr>
              <a:t>Fußbodenheizung - Entlüftung</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err="1" smtClean="0">
                <a:latin typeface="Arial" panose="020B0604020202020204" pitchFamily="34" charset="0"/>
                <a:cs typeface="Arial" panose="020B0604020202020204" pitchFamily="34" charset="0"/>
              </a:rPr>
              <a:t>Luft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dringt kontinuierlich in den Heizkreislauf ein (beim Befüllen oder durch Diffusion über Kunststoffrohre und Dichtungen). Die Installation eines Absorptionsluftabscheiders, auch Mikroblasenabscheider genannt, kann die Probleme langfristig beseitigen. </a:t>
            </a:r>
            <a:endParaRPr lang="en-US" sz="1600" dirty="0" smtClean="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307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Fußbodenheizung</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smtClean="0">
                <a:latin typeface="Arial" panose="020B0604020202020204" pitchFamily="34" charset="0"/>
                <a:cs typeface="Arial" panose="020B0604020202020204" pitchFamily="34" charset="0"/>
              </a:rPr>
              <a:t>Fußbodenheizung - Entlüftung</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err="1" smtClean="0">
                <a:latin typeface="Arial" panose="020B0604020202020204" pitchFamily="34" charset="0"/>
                <a:cs typeface="Arial" panose="020B0604020202020204" pitchFamily="34" charset="0"/>
              </a:rPr>
              <a:t>Ablauf</a:t>
            </a:r>
            <a:r>
              <a:rPr lang="en-US" sz="1600" dirty="0" smtClean="0">
                <a:latin typeface="Arial" panose="020B0604020202020204" pitchFamily="34" charset="0"/>
                <a:cs typeface="Arial" panose="020B0604020202020204" pitchFamily="34" charset="0"/>
              </a:rPr>
              <a:t> der </a:t>
            </a:r>
            <a:r>
              <a:rPr lang="en-US" sz="1600" dirty="0" err="1" smtClean="0">
                <a:latin typeface="Arial" panose="020B0604020202020204" pitchFamily="34" charset="0"/>
                <a:cs typeface="Arial" panose="020B0604020202020204" pitchFamily="34" charset="0"/>
              </a:rPr>
              <a:t>Entlüftung</a:t>
            </a:r>
            <a:endParaRPr lang="en-US" sz="1600" dirty="0" smtClean="0">
              <a:latin typeface="Arial" panose="020B0604020202020204" pitchFamily="34" charset="0"/>
              <a:cs typeface="Arial" panose="020B0604020202020204" pitchFamily="34" charset="0"/>
            </a:endParaRPr>
          </a:p>
          <a:p>
            <a:pPr>
              <a:lnSpc>
                <a:spcPct val="150000"/>
              </a:lnSpc>
              <a:buFontTx/>
              <a:buChar char="-"/>
            </a:pPr>
            <a:r>
              <a:rPr lang="en-US" sz="1600" dirty="0" smtClean="0">
                <a:latin typeface="Arial" panose="020B0604020202020204" pitchFamily="34" charset="0"/>
                <a:cs typeface="Arial" panose="020B0604020202020204" pitchFamily="34" charset="0"/>
              </a:rPr>
              <a:t>Jeder </a:t>
            </a:r>
            <a:r>
              <a:rPr lang="en-US" sz="1600" dirty="0">
                <a:latin typeface="Arial" panose="020B0604020202020204" pitchFamily="34" charset="0"/>
                <a:cs typeface="Arial" panose="020B0604020202020204" pitchFamily="34" charset="0"/>
              </a:rPr>
              <a:t>Heizkreis ist nacheinander mit einer Wasserleitung in der </a:t>
            </a:r>
            <a:r>
              <a:rPr lang="en-US" sz="1600" dirty="0" smtClean="0">
                <a:latin typeface="Arial" panose="020B0604020202020204" pitchFamily="34" charset="0"/>
                <a:cs typeface="Arial" panose="020B0604020202020204" pitchFamily="34" charset="0"/>
              </a:rPr>
              <a:t>Vorlaufleitung</a:t>
            </a:r>
            <a:r>
              <a:rPr lang="en-US" sz="1600" dirty="0">
                <a:latin typeface="Arial" panose="020B0604020202020204" pitchFamily="34" charset="0"/>
                <a:cs typeface="Arial" panose="020B0604020202020204" pitchFamily="34" charset="0"/>
              </a:rPr>
              <a:t> verbunden.</a:t>
            </a:r>
          </a:p>
          <a:p>
            <a:pPr>
              <a:lnSpc>
                <a:spcPct val="150000"/>
              </a:lnSpc>
              <a:buFontTx/>
              <a:buChar char="-"/>
            </a:pPr>
            <a:r>
              <a:rPr lang="en-US" sz="1600" dirty="0" smtClean="0">
                <a:latin typeface="Arial" panose="020B0604020202020204" pitchFamily="34" charset="0"/>
                <a:cs typeface="Arial" panose="020B0604020202020204" pitchFamily="34" charset="0"/>
              </a:rPr>
              <a:t>Der </a:t>
            </a:r>
            <a:r>
              <a:rPr lang="en-US" sz="1600" dirty="0">
                <a:latin typeface="Arial" panose="020B0604020202020204" pitchFamily="34" charset="0"/>
                <a:cs typeface="Arial" panose="020B0604020202020204" pitchFamily="34" charset="0"/>
              </a:rPr>
              <a:t>Rücklauf wird mit einem </a:t>
            </a:r>
            <a:r>
              <a:rPr lang="en-US" sz="1600" dirty="0" smtClean="0">
                <a:latin typeface="Arial" panose="020B0604020202020204" pitchFamily="34" charset="0"/>
                <a:cs typeface="Arial" panose="020B0604020202020204" pitchFamily="34" charset="0"/>
              </a:rPr>
              <a:t>Schlauch</a:t>
            </a:r>
            <a:r>
              <a:rPr lang="en-US" sz="1600" dirty="0">
                <a:latin typeface="Arial" panose="020B0604020202020204" pitchFamily="34" charset="0"/>
                <a:cs typeface="Arial" panose="020B0604020202020204" pitchFamily="34" charset="0"/>
              </a:rPr>
              <a:t> an einen geeigneten Ablauf angeschlossen.</a:t>
            </a:r>
          </a:p>
          <a:p>
            <a:pPr>
              <a:lnSpc>
                <a:spcPct val="150000"/>
              </a:lnSpc>
              <a:buFontTx/>
              <a:buChar char="-"/>
            </a:pPr>
            <a:r>
              <a:rPr lang="en-US" sz="1600" dirty="0" smtClean="0">
                <a:latin typeface="Arial" panose="020B0604020202020204" pitchFamily="34" charset="0"/>
                <a:cs typeface="Arial" panose="020B0604020202020204" pitchFamily="34" charset="0"/>
              </a:rPr>
              <a:t>Spülen Sie </a:t>
            </a:r>
            <a:r>
              <a:rPr lang="en-US" sz="1600" dirty="0">
                <a:latin typeface="Arial" panose="020B0604020202020204" pitchFamily="34" charset="0"/>
                <a:cs typeface="Arial" panose="020B0604020202020204" pitchFamily="34" charset="0"/>
              </a:rPr>
              <a:t>den Heizkreis, bis die gesamte Luft entwichen ist. Achten Sie auf den Druck (~2bar), da sonst der Druck über das </a:t>
            </a:r>
            <a:r>
              <a:rPr lang="en-US" sz="1600" dirty="0" err="1" smtClean="0">
                <a:latin typeface="Arial" panose="020B0604020202020204" pitchFamily="34" charset="0"/>
                <a:cs typeface="Arial" panose="020B0604020202020204" pitchFamily="34" charset="0"/>
              </a:rPr>
              <a:t>Sicherheitsventil</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abgeblasen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wird</a:t>
            </a:r>
            <a:r>
              <a:rPr lang="en-US" sz="1600" dirty="0" smtClean="0">
                <a:latin typeface="Arial" panose="020B0604020202020204" pitchFamily="34" charset="0"/>
                <a:cs typeface="Arial" panose="020B0604020202020204" pitchFamily="34" charset="0"/>
              </a:rPr>
              <a:t>.</a:t>
            </a:r>
          </a:p>
          <a:p>
            <a:pPr>
              <a:lnSpc>
                <a:spcPct val="150000"/>
              </a:lnSpc>
              <a:buFontTx/>
              <a:buChar char="-"/>
            </a:pPr>
            <a:r>
              <a:rPr lang="en-US" sz="1600" dirty="0" smtClean="0">
                <a:latin typeface="Arial" panose="020B0604020202020204" pitchFamily="34" charset="0"/>
                <a:cs typeface="Arial" panose="020B0604020202020204" pitchFamily="34" charset="0"/>
              </a:rPr>
              <a:t>Füllen Sie </a:t>
            </a:r>
            <a:r>
              <a:rPr lang="en-US" sz="1600" dirty="0">
                <a:latin typeface="Arial" panose="020B0604020202020204" pitchFamily="34" charset="0"/>
                <a:cs typeface="Arial" panose="020B0604020202020204" pitchFamily="34" charset="0"/>
              </a:rPr>
              <a:t>die Heizkreise mit geeignetem Wasser (--&gt; </a:t>
            </a:r>
            <a:r>
              <a:rPr lang="en-US" sz="1600" dirty="0" err="1" smtClean="0">
                <a:latin typeface="Arial" panose="020B0604020202020204" pitchFamily="34" charset="0"/>
                <a:cs typeface="Arial" panose="020B0604020202020204" pitchFamily="34" charset="0"/>
              </a:rPr>
              <a:t>Modul</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xx).</a:t>
            </a:r>
          </a:p>
          <a:p>
            <a:pPr>
              <a:lnSpc>
                <a:spcPct val="150000"/>
              </a:lnSpc>
              <a:buFontTx/>
              <a:buChar char="-"/>
            </a:pPr>
            <a:r>
              <a:rPr lang="en-US" sz="1600" dirty="0" smtClean="0">
                <a:latin typeface="Arial" panose="020B0604020202020204" pitchFamily="34" charset="0"/>
                <a:cs typeface="Arial" panose="020B0604020202020204" pitchFamily="34" charset="0"/>
              </a:rPr>
              <a:t>Wiederholen Sie dies </a:t>
            </a:r>
            <a:r>
              <a:rPr lang="en-US" sz="1600" dirty="0">
                <a:latin typeface="Arial" panose="020B0604020202020204" pitchFamily="34" charset="0"/>
                <a:cs typeface="Arial" panose="020B0604020202020204" pitchFamily="34" charset="0"/>
              </a:rPr>
              <a:t>mit allen anderen </a:t>
            </a:r>
            <a:r>
              <a:rPr lang="en-US" sz="1600" dirty="0" smtClean="0">
                <a:latin typeface="Arial" panose="020B0604020202020204" pitchFamily="34" charset="0"/>
                <a:cs typeface="Arial" panose="020B0604020202020204" pitchFamily="34" charset="0"/>
              </a:rPr>
              <a:t>Heizkreisen - </a:t>
            </a:r>
            <a:r>
              <a:rPr lang="en-US" sz="1600" dirty="0">
                <a:latin typeface="Arial" panose="020B0604020202020204" pitchFamily="34" charset="0"/>
                <a:cs typeface="Arial" panose="020B0604020202020204" pitchFamily="34" charset="0"/>
              </a:rPr>
              <a:t>Überprüfen Sie das System </a:t>
            </a:r>
            <a:r>
              <a:rPr lang="en-US" sz="1600" dirty="0" err="1" smtClean="0">
                <a:latin typeface="Arial" panose="020B0604020202020204" pitchFamily="34" charset="0"/>
                <a:cs typeface="Arial" panose="020B0604020202020204" pitchFamily="34" charset="0"/>
              </a:rPr>
              <a:t>erneut</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857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Modulziele</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normAutofit fontScale="92500" lnSpcReduction="10000"/>
          </a:bodyPr>
          <a:lstStyle/>
          <a:p>
            <a:pPr marL="0" indent="0">
              <a:lnSpc>
                <a:spcPct val="160000"/>
              </a:lnSpc>
              <a:buNone/>
            </a:pPr>
            <a:r>
              <a:rPr lang="en-US" sz="1600" dirty="0">
                <a:latin typeface="Arial" panose="020B0604020202020204" pitchFamily="34" charset="0"/>
                <a:cs typeface="Arial" panose="020B0604020202020204" pitchFamily="34" charset="0"/>
              </a:rPr>
              <a:t>Willkommen im Modul: "Wartung und Reparatur von Systemkomponenten (Nichtwärmepumpe)".</a:t>
            </a:r>
            <a:endParaRPr lang="el-GR" sz="1600" dirty="0" smtClean="0">
              <a:latin typeface="Arial" panose="020B0604020202020204" pitchFamily="34" charset="0"/>
              <a:cs typeface="Arial" panose="020B0604020202020204" pitchFamily="34" charset="0"/>
            </a:endParaRPr>
          </a:p>
          <a:p>
            <a:pPr marL="0" indent="0">
              <a:lnSpc>
                <a:spcPct val="160000"/>
              </a:lnSpc>
              <a:buNone/>
            </a:pPr>
            <a:r>
              <a:rPr lang="en-US" sz="1600" dirty="0" smtClean="0">
                <a:latin typeface="Arial" panose="020B0604020202020204" pitchFamily="34" charset="0"/>
                <a:cs typeface="Arial" panose="020B0604020202020204" pitchFamily="34" charset="0"/>
              </a:rPr>
              <a:t>Am </a:t>
            </a:r>
            <a:r>
              <a:rPr lang="en-US" sz="1600" dirty="0">
                <a:latin typeface="Arial" panose="020B0604020202020204" pitchFamily="34" charset="0"/>
                <a:cs typeface="Arial" panose="020B0604020202020204" pitchFamily="34" charset="0"/>
              </a:rPr>
              <a:t>Ende dieses </a:t>
            </a:r>
            <a:r>
              <a:rPr lang="en-US" sz="1600" dirty="0" err="1">
                <a:latin typeface="Arial" panose="020B0604020202020204" pitchFamily="34" charset="0"/>
                <a:cs typeface="Arial" panose="020B0604020202020204" pitchFamily="34" charset="0"/>
              </a:rPr>
              <a:t>Moduls</a:t>
            </a:r>
            <a:r>
              <a:rPr lang="en-US"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werden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Sie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60000"/>
              </a:lnSpc>
              <a:buNone/>
            </a:pPr>
            <a:endParaRPr lang="el-GR" sz="1600" dirty="0">
              <a:latin typeface="Arial" panose="020B0604020202020204" pitchFamily="34" charset="0"/>
              <a:cs typeface="Arial" panose="020B0604020202020204" pitchFamily="34" charset="0"/>
            </a:endParaRPr>
          </a:p>
          <a:p>
            <a:pPr>
              <a:lnSpc>
                <a:spcPct val="160000"/>
              </a:lnSpc>
              <a:buAutoNum type="arabicPeriod"/>
            </a:pPr>
            <a:r>
              <a:rPr lang="en-US" sz="1600" dirty="0" smtClean="0">
                <a:latin typeface="Arial" panose="020B0604020202020204" pitchFamily="34" charset="0"/>
                <a:cs typeface="Arial" panose="020B0604020202020204" pitchFamily="34" charset="0"/>
              </a:rPr>
              <a:t>wissen, welche </a:t>
            </a:r>
            <a:r>
              <a:rPr lang="en-US" sz="1600" dirty="0">
                <a:latin typeface="Arial" panose="020B0604020202020204" pitchFamily="34" charset="0"/>
                <a:cs typeface="Arial" panose="020B0604020202020204" pitchFamily="34" charset="0"/>
              </a:rPr>
              <a:t>Teile gewartet werden müssen</a:t>
            </a:r>
          </a:p>
          <a:p>
            <a:pPr>
              <a:lnSpc>
                <a:spcPct val="160000"/>
              </a:lnSpc>
              <a:buAutoNum type="arabicPeriod"/>
            </a:pPr>
            <a:r>
              <a:rPr lang="en-US" sz="1600" dirty="0">
                <a:latin typeface="Arial" panose="020B0604020202020204" pitchFamily="34" charset="0"/>
                <a:cs typeface="Arial" panose="020B0604020202020204" pitchFamily="34" charset="0"/>
              </a:rPr>
              <a:t>die Standard-Wartungsverfahren</a:t>
            </a:r>
            <a:r>
              <a:rPr lang="en-US" sz="1600" dirty="0" smtClean="0">
                <a:latin typeface="Arial" panose="020B0604020202020204" pitchFamily="34" charset="0"/>
                <a:cs typeface="Arial" panose="020B0604020202020204" pitchFamily="34" charset="0"/>
              </a:rPr>
              <a:t> kennen</a:t>
            </a:r>
          </a:p>
          <a:p>
            <a:pPr>
              <a:lnSpc>
                <a:spcPct val="160000"/>
              </a:lnSpc>
              <a:buAutoNum type="arabicPeriod"/>
            </a:pPr>
            <a:r>
              <a:rPr lang="en-US" sz="1600" dirty="0">
                <a:latin typeface="Arial" panose="020B0604020202020204" pitchFamily="34" charset="0"/>
                <a:cs typeface="Arial" panose="020B0604020202020204" pitchFamily="34" charset="0"/>
              </a:rPr>
              <a:t>das System gemäß den </a:t>
            </a:r>
            <a:r>
              <a:rPr lang="en-US" sz="1600" dirty="0" err="1">
                <a:latin typeface="Arial" panose="020B0604020202020204" pitchFamily="34" charset="0"/>
                <a:cs typeface="Arial" panose="020B0604020202020204" pitchFamily="34" charset="0"/>
              </a:rPr>
              <a:t>Richtlinien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warten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können</a:t>
            </a:r>
            <a:endParaRPr lang="en-US" sz="1600" dirty="0" smtClean="0">
              <a:latin typeface="Arial" panose="020B0604020202020204" pitchFamily="34" charset="0"/>
              <a:cs typeface="Arial" panose="020B0604020202020204" pitchFamily="34" charset="0"/>
            </a:endParaRPr>
          </a:p>
          <a:p>
            <a:pPr>
              <a:lnSpc>
                <a:spcPct val="160000"/>
              </a:lnSpc>
              <a:buAutoNum type="arabicPeriod"/>
            </a:pPr>
            <a:r>
              <a:rPr lang="en-US" sz="1600" dirty="0">
                <a:latin typeface="Arial" panose="020B0604020202020204" pitchFamily="34" charset="0"/>
                <a:cs typeface="Arial" panose="020B0604020202020204" pitchFamily="34" charset="0"/>
              </a:rPr>
              <a:t>die häufigsten Fehler und Fehlfunktionen kennen</a:t>
            </a:r>
          </a:p>
          <a:p>
            <a:pPr>
              <a:lnSpc>
                <a:spcPct val="160000"/>
              </a:lnSpc>
              <a:buAutoNum type="arabicPeriod"/>
            </a:pPr>
            <a:r>
              <a:rPr lang="en-US" sz="1600" dirty="0" smtClean="0">
                <a:latin typeface="Arial" panose="020B0604020202020204" pitchFamily="34" charset="0"/>
                <a:cs typeface="Arial" panose="020B0604020202020204" pitchFamily="34" charset="0"/>
              </a:rPr>
              <a:t>wissen, wie </a:t>
            </a:r>
            <a:r>
              <a:rPr lang="en-US" sz="1600" dirty="0">
                <a:latin typeface="Arial" panose="020B0604020202020204" pitchFamily="34" charset="0"/>
                <a:cs typeface="Arial" panose="020B0604020202020204" pitchFamily="34" charset="0"/>
              </a:rPr>
              <a:t>man systematisch auf Fehlfunktionen untersucht.</a:t>
            </a:r>
          </a:p>
          <a:p>
            <a:pPr>
              <a:lnSpc>
                <a:spcPct val="160000"/>
              </a:lnSpc>
              <a:buAutoNum type="arabicPeriod"/>
            </a:pPr>
            <a:r>
              <a:rPr lang="en-US" sz="1600" dirty="0">
                <a:latin typeface="Arial" panose="020B0604020202020204" pitchFamily="34" charset="0"/>
                <a:cs typeface="Arial" panose="020B0604020202020204" pitchFamily="34" charset="0"/>
              </a:rPr>
              <a:t>Lösungen für </a:t>
            </a:r>
            <a:r>
              <a:rPr lang="en-US" sz="1600" dirty="0" err="1">
                <a:latin typeface="Arial" panose="020B0604020202020204" pitchFamily="34" charset="0"/>
                <a:cs typeface="Arial" panose="020B0604020202020204" pitchFamily="34" charset="0"/>
              </a:rPr>
              <a:t>Fehlfunktionen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finden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können</a:t>
            </a:r>
            <a:endParaRPr lang="en-US" sz="1600" dirty="0">
              <a:latin typeface="Arial" panose="020B0604020202020204" pitchFamily="34" charset="0"/>
              <a:cs typeface="Arial" panose="020B0604020202020204" pitchFamily="34" charset="0"/>
            </a:endParaRPr>
          </a:p>
          <a:p>
            <a:pPr>
              <a:lnSpc>
                <a:spcPct val="160000"/>
              </a:lnSpc>
              <a:buAutoNum type="arabicPeriod"/>
            </a:pPr>
            <a:r>
              <a:rPr lang="en-US" sz="1600" smtClean="0">
                <a:latin typeface="Arial" panose="020B0604020202020204" pitchFamily="34" charset="0"/>
                <a:cs typeface="Arial" panose="020B0604020202020204" pitchFamily="34" charset="0"/>
              </a:rPr>
              <a:t>defekte </a:t>
            </a:r>
            <a:r>
              <a:rPr lang="en-US" sz="1600" dirty="0" err="1" smtClean="0">
                <a:latin typeface="Arial" panose="020B0604020202020204" pitchFamily="34" charset="0"/>
                <a:cs typeface="Arial" panose="020B0604020202020204" pitchFamily="34" charset="0"/>
              </a:rPr>
              <a:t>Teile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reparieren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können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Fußbodenheizung</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Fußbodenheizung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Querschnittsverengung einzelner Heizkreise (</a:t>
            </a:r>
            <a:r>
              <a:rPr lang="en-US" sz="1600" dirty="0" err="1" smtClean="0">
                <a:latin typeface="Arial" panose="020B0604020202020204" pitchFamily="34" charset="0"/>
                <a:cs typeface="Arial" panose="020B0604020202020204" pitchFamily="34" charset="0"/>
              </a:rPr>
              <a:t>Verschlammung</a:t>
            </a:r>
            <a:r>
              <a:rPr lang="en-US" sz="1600" dirty="0" smtClean="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 Vorbereitungen für die Spülung der Fußbodenheizung sind weitgehend identisch mit denen für die Entlüftung. </a:t>
            </a:r>
            <a:endParaRPr lang="en-US" sz="1600" dirty="0" smtClean="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en-US" sz="1600" dirty="0" smtClean="0">
                <a:latin typeface="Arial" panose="020B0604020202020204" pitchFamily="34" charset="0"/>
                <a:cs typeface="Arial" panose="020B0604020202020204" pitchFamily="34" charset="0"/>
              </a:rPr>
              <a:t>Anschluss </a:t>
            </a:r>
            <a:r>
              <a:rPr lang="en-US" sz="1600" dirty="0">
                <a:latin typeface="Arial" panose="020B0604020202020204" pitchFamily="34" charset="0"/>
                <a:cs typeface="Arial" panose="020B0604020202020204" pitchFamily="34" charset="0"/>
              </a:rPr>
              <a:t>an Vor- und Rücklauf &amp; Durchführung für jeden </a:t>
            </a:r>
            <a:r>
              <a:rPr lang="en-US" sz="1600" dirty="0" smtClean="0">
                <a:latin typeface="Arial" panose="020B0604020202020204" pitchFamily="34" charset="0"/>
                <a:cs typeface="Arial" panose="020B0604020202020204" pitchFamily="34" charset="0"/>
              </a:rPr>
              <a:t>Heizkreis.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232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Fußbodenheizung</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Fußbodenheizung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Querschnittsverengung einzelner </a:t>
            </a:r>
            <a:r>
              <a:rPr lang="en-US" sz="1600" dirty="0" err="1">
                <a:latin typeface="Arial" panose="020B0604020202020204" pitchFamily="34" charset="0"/>
                <a:cs typeface="Arial" panose="020B0604020202020204" pitchFamily="34" charset="0"/>
              </a:rPr>
              <a:t>Heizkreise</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Verschlammung</a:t>
            </a:r>
            <a:r>
              <a:rPr lang="en-US" sz="1600" dirty="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Die </a:t>
            </a:r>
            <a:r>
              <a:rPr lang="en-US" sz="1600" dirty="0">
                <a:latin typeface="Arial" panose="020B0604020202020204" pitchFamily="34" charset="0"/>
                <a:cs typeface="Arial" panose="020B0604020202020204" pitchFamily="34" charset="0"/>
              </a:rPr>
              <a:t>notwendigen höheren Druckverhältnisse werden durch </a:t>
            </a:r>
            <a:r>
              <a:rPr lang="en-US" sz="1600" dirty="0" err="1">
                <a:latin typeface="Arial" panose="020B0604020202020204" pitchFamily="34" charset="0"/>
                <a:cs typeface="Arial" panose="020B0604020202020204" pitchFamily="34" charset="0"/>
              </a:rPr>
              <a:t>einen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Kompressor</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erzeugt. Dadurch entsteht ein leichter Überdruck im Rohrsystem, der Ablagerungen wie Schlamm und Schmutz löst. Das Spülmedium ist ein Gemisch aus Wasser und Luft</a:t>
            </a:r>
            <a:r>
              <a:rPr lang="en-US" sz="1600" dirty="0" smtClean="0">
                <a:latin typeface="Arial" panose="020B0604020202020204" pitchFamily="34" charset="0"/>
                <a:cs typeface="Arial" panose="020B0604020202020204" pitchFamily="34" charset="0"/>
              </a:rPr>
              <a:t>. Je </a:t>
            </a:r>
            <a:r>
              <a:rPr lang="en-US" sz="1600" dirty="0">
                <a:latin typeface="Arial" panose="020B0604020202020204" pitchFamily="34" charset="0"/>
                <a:cs typeface="Arial" panose="020B0604020202020204" pitchFamily="34" charset="0"/>
              </a:rPr>
              <a:t>nach Verschmutzungsgrad muss der Prozess wiederholt werden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Zusätzlich kann ein Reinigungsmittel verwendet werden, das über einen längeren Zeitraum wirken muss</a:t>
            </a:r>
            <a:r>
              <a:rPr lang="en-US" sz="1600" dirty="0" smtClean="0">
                <a:latin typeface="Arial" panose="020B0604020202020204" pitchFamily="34" charset="0"/>
                <a:cs typeface="Arial" panose="020B0604020202020204" pitchFamily="34" charset="0"/>
              </a:rPr>
              <a:t>. Die Spülung erfolgt, </a:t>
            </a:r>
            <a:r>
              <a:rPr lang="en-US" sz="1600" dirty="0">
                <a:latin typeface="Arial" panose="020B0604020202020204" pitchFamily="34" charset="0"/>
                <a:cs typeface="Arial" panose="020B0604020202020204" pitchFamily="34" charset="0"/>
              </a:rPr>
              <a:t>bis klares Wasser (ohne Verunreinigung) aus dem Rücklauf austritt. </a:t>
            </a:r>
            <a:endParaRPr lang="en-US" sz="1600" dirty="0" smtClean="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a:latin typeface="Arial" panose="020B0604020202020204" pitchFamily="34" charset="0"/>
                <a:cs typeface="Arial" panose="020B0604020202020204" pitchFamily="34" charset="0"/>
              </a:rPr>
              <a:t>Füllen Sie die Heizkreise mit geeignetem Wasser (--&gt; </a:t>
            </a:r>
            <a:r>
              <a:rPr lang="en-US" sz="1600" dirty="0" err="1" smtClean="0">
                <a:latin typeface="Arial" panose="020B0604020202020204" pitchFamily="34" charset="0"/>
                <a:cs typeface="Arial" panose="020B0604020202020204" pitchFamily="34" charset="0"/>
              </a:rPr>
              <a:t>Modul</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xx).</a:t>
            </a:r>
          </a:p>
          <a:p>
            <a:pPr>
              <a:lnSpc>
                <a:spcPct val="150000"/>
              </a:lnSpc>
              <a:buFontTx/>
              <a:buChar char="-"/>
            </a:pPr>
            <a:r>
              <a:rPr lang="en-US" sz="1600" dirty="0" smtClean="0">
                <a:latin typeface="Arial" panose="020B0604020202020204" pitchFamily="34" charset="0"/>
                <a:cs typeface="Arial" panose="020B0604020202020204" pitchFamily="34" charset="0"/>
              </a:rPr>
              <a:t>Überprüfen Sie das </a:t>
            </a:r>
            <a:r>
              <a:rPr lang="en-US" sz="1600" dirty="0">
                <a:latin typeface="Arial" panose="020B0604020202020204" pitchFamily="34" charset="0"/>
                <a:cs typeface="Arial" panose="020B0604020202020204" pitchFamily="34" charset="0"/>
              </a:rPr>
              <a:t>System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erneut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4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Fußbodenheizung</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Fußbodenheizung </a:t>
            </a:r>
            <a:r>
              <a:rPr lang="en-US" sz="1600" dirty="0" smtClean="0">
                <a:latin typeface="Arial" panose="020B0604020202020204" pitchFamily="34" charset="0"/>
                <a:cs typeface="Arial" panose="020B0604020202020204" pitchFamily="34" charset="0"/>
              </a:rPr>
              <a:t>- ggf.</a:t>
            </a:r>
            <a:r>
              <a:rPr lang="en-US" sz="1600" dirty="0">
                <a:latin typeface="Arial" panose="020B0604020202020204" pitchFamily="34" charset="0"/>
                <a:cs typeface="Arial" panose="020B0604020202020204" pitchFamily="34" charset="0"/>
              </a:rPr>
              <a:t> hydraulischer Abgleich der Heizung</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 hydraulische Einstellung hätte während des Baus der Fußbodenheizung </a:t>
            </a:r>
            <a:r>
              <a:rPr lang="en-US" sz="1600" dirty="0" err="1">
                <a:latin typeface="Arial" panose="020B0604020202020204" pitchFamily="34" charset="0"/>
                <a:cs typeface="Arial" panose="020B0604020202020204" pitchFamily="34" charset="0"/>
              </a:rPr>
              <a:t>erfolgen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sollen</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Ist dies nicht der Fall, kann dies auch nachträglich an bestehenden Systemen durchgeführt werden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Modul</a:t>
            </a:r>
            <a:r>
              <a:rPr lang="en-US" sz="1600" dirty="0" smtClean="0">
                <a:latin typeface="Arial" panose="020B0604020202020204" pitchFamily="34" charset="0"/>
                <a:cs typeface="Arial" panose="020B0604020202020204" pitchFamily="34" charset="0"/>
              </a:rPr>
              <a:t> xxx)</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 Vorgehensweise ist die gleiche wie bei neu installierten Systemen, möglicherweise ist die </a:t>
            </a:r>
            <a:r>
              <a:rPr lang="en-US" sz="1600" dirty="0" err="1">
                <a:latin typeface="Arial" panose="020B0604020202020204" pitchFamily="34" charset="0"/>
                <a:cs typeface="Arial" panose="020B0604020202020204" pitchFamily="34" charset="0"/>
              </a:rPr>
              <a:t>Datenerfassung</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t>
            </a:r>
            <a:r>
              <a:rPr lang="en-US" sz="1600" dirty="0" err="1" smtClean="0">
                <a:latin typeface="Arial" panose="020B0604020202020204" pitchFamily="34" charset="0"/>
                <a:cs typeface="Arial" panose="020B0604020202020204" pitchFamily="34" charset="0"/>
              </a:rPr>
              <a:t>Raumheizslast</a:t>
            </a:r>
            <a:r>
              <a:rPr lang="en-US" sz="1600" dirty="0">
                <a:latin typeface="Arial" panose="020B0604020202020204" pitchFamily="34" charset="0"/>
                <a:cs typeface="Arial" panose="020B0604020202020204" pitchFamily="34" charset="0"/>
              </a:rPr>
              <a:t>, Rohrleitungssystem,...) komplizierter als bei neu </a:t>
            </a:r>
            <a:r>
              <a:rPr lang="en-US" sz="1600" dirty="0" err="1">
                <a:latin typeface="Arial" panose="020B0604020202020204" pitchFamily="34" charset="0"/>
                <a:cs typeface="Arial" panose="020B0604020202020204" pitchFamily="34" charset="0"/>
              </a:rPr>
              <a:t>installierten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Systemen</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4044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Fazit</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1600" dirty="0">
                <a:latin typeface="Arial" panose="020B0604020202020204" pitchFamily="34" charset="0"/>
                <a:cs typeface="Arial" panose="020B0604020202020204" pitchFamily="34" charset="0"/>
              </a:rPr>
              <a:t>Sie haben nun das Modul "Wartung und Reparatur von Systemkomponenten (Nichtwärmepumpe)" abgeschlossen und </a:t>
            </a:r>
            <a:r>
              <a:rPr lang="en-US" sz="1600" dirty="0" err="1" smtClean="0">
                <a:latin typeface="Arial" panose="020B0604020202020204" pitchFamily="34" charset="0"/>
                <a:cs typeface="Arial" panose="020B0604020202020204" pitchFamily="34" charset="0"/>
              </a:rPr>
              <a:t>sind</a:t>
            </a:r>
            <a:r>
              <a:rPr lang="en-US" sz="1600" dirty="0" smtClean="0">
                <a:latin typeface="Arial" panose="020B0604020202020204" pitchFamily="34" charset="0"/>
                <a:cs typeface="Arial" panose="020B0604020202020204" pitchFamily="34" charset="0"/>
              </a:rPr>
              <a:t> nun in der </a:t>
            </a:r>
            <a:r>
              <a:rPr lang="en-US" sz="1600" dirty="0" err="1" smtClean="0">
                <a:latin typeface="Arial" panose="020B0604020202020204" pitchFamily="34" charset="0"/>
                <a:cs typeface="Arial" panose="020B0604020202020204" pitchFamily="34" charset="0"/>
              </a:rPr>
              <a:t>Lage</a:t>
            </a:r>
            <a:r>
              <a:rPr lang="en-US" sz="1600" dirty="0" smtClean="0">
                <a:latin typeface="Arial" panose="020B0604020202020204" pitchFamily="34" charset="0"/>
                <a:cs typeface="Arial" panose="020B0604020202020204" pitchFamily="34" charset="0"/>
              </a:rPr>
              <a:t>:</a:t>
            </a:r>
          </a:p>
          <a:p>
            <a:pPr marL="0" indent="0">
              <a:buNone/>
            </a:pPr>
            <a:endParaRPr lang="el-GR" sz="1600" dirty="0">
              <a:latin typeface="Arial" panose="020B0604020202020204" pitchFamily="34" charset="0"/>
              <a:cs typeface="Arial" panose="020B0604020202020204" pitchFamily="34" charset="0"/>
            </a:endParaRPr>
          </a:p>
          <a:p>
            <a:pPr>
              <a:lnSpc>
                <a:spcPct val="160000"/>
              </a:lnSpc>
              <a:buAutoNum type="arabicPeriod"/>
            </a:pPr>
            <a:r>
              <a:rPr lang="en-US" sz="1600" dirty="0" err="1">
                <a:latin typeface="Arial" panose="020B0604020202020204" pitchFamily="34" charset="0"/>
                <a:cs typeface="Arial" panose="020B0604020202020204" pitchFamily="34" charset="0"/>
              </a:rPr>
              <a:t>z</a:t>
            </a:r>
            <a:r>
              <a:rPr lang="en-US" sz="1600" dirty="0" err="1" smtClean="0">
                <a:latin typeface="Arial" panose="020B0604020202020204" pitchFamily="34" charset="0"/>
                <a:cs typeface="Arial" panose="020B0604020202020204" pitchFamily="34" charset="0"/>
              </a:rPr>
              <a:t>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wissen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welche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Teile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gewartet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werden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müssen</a:t>
            </a:r>
            <a:endParaRPr lang="en-US" sz="1600" dirty="0">
              <a:latin typeface="Arial" panose="020B0604020202020204" pitchFamily="34" charset="0"/>
              <a:cs typeface="Arial" panose="020B0604020202020204" pitchFamily="34" charset="0"/>
            </a:endParaRPr>
          </a:p>
          <a:p>
            <a:pPr>
              <a:lnSpc>
                <a:spcPct val="160000"/>
              </a:lnSpc>
              <a:buAutoNum type="arabicPeriod"/>
            </a:pPr>
            <a:r>
              <a:rPr lang="en-US" sz="1600" dirty="0">
                <a:latin typeface="Arial" panose="020B0604020202020204" pitchFamily="34" charset="0"/>
                <a:cs typeface="Arial" panose="020B0604020202020204" pitchFamily="34" charset="0"/>
              </a:rPr>
              <a:t>die Standard-</a:t>
            </a:r>
            <a:r>
              <a:rPr lang="en-US" sz="1600" dirty="0" err="1">
                <a:latin typeface="Arial" panose="020B0604020202020204" pitchFamily="34" charset="0"/>
                <a:cs typeface="Arial" panose="020B0604020202020204" pitchFamily="34" charset="0"/>
              </a:rPr>
              <a:t>Wartungsverfahren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zu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kennen</a:t>
            </a:r>
            <a:endParaRPr lang="en-US" sz="1600" dirty="0">
              <a:latin typeface="Arial" panose="020B0604020202020204" pitchFamily="34" charset="0"/>
              <a:cs typeface="Arial" panose="020B0604020202020204" pitchFamily="34" charset="0"/>
            </a:endParaRPr>
          </a:p>
          <a:p>
            <a:pPr>
              <a:lnSpc>
                <a:spcPct val="160000"/>
              </a:lnSpc>
              <a:buAutoNum type="arabicPeriod"/>
            </a:pPr>
            <a:r>
              <a:rPr lang="en-US" sz="1600" dirty="0">
                <a:latin typeface="Arial" panose="020B0604020202020204" pitchFamily="34" charset="0"/>
                <a:cs typeface="Arial" panose="020B0604020202020204" pitchFamily="34" charset="0"/>
              </a:rPr>
              <a:t>das System </a:t>
            </a:r>
            <a:r>
              <a:rPr lang="en-US" sz="1600" dirty="0" err="1">
                <a:latin typeface="Arial" panose="020B0604020202020204" pitchFamily="34" charset="0"/>
                <a:cs typeface="Arial" panose="020B0604020202020204" pitchFamily="34" charset="0"/>
              </a:rPr>
              <a:t>gemäß</a:t>
            </a:r>
            <a:r>
              <a:rPr lang="en-US" sz="1600" dirty="0">
                <a:latin typeface="Arial" panose="020B0604020202020204" pitchFamily="34" charset="0"/>
                <a:cs typeface="Arial" panose="020B0604020202020204" pitchFamily="34" charset="0"/>
              </a:rPr>
              <a:t> den </a:t>
            </a:r>
            <a:r>
              <a:rPr lang="en-US" sz="1600" dirty="0" err="1">
                <a:latin typeface="Arial" panose="020B0604020202020204" pitchFamily="34" charset="0"/>
                <a:cs typeface="Arial" panose="020B0604020202020204" pitchFamily="34" charset="0"/>
              </a:rPr>
              <a:t>Richtlinien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warten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zu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können</a:t>
            </a:r>
            <a:endParaRPr lang="en-US" sz="1600" dirty="0">
              <a:latin typeface="Arial" panose="020B0604020202020204" pitchFamily="34" charset="0"/>
              <a:cs typeface="Arial" panose="020B0604020202020204" pitchFamily="34" charset="0"/>
            </a:endParaRPr>
          </a:p>
          <a:p>
            <a:pPr>
              <a:lnSpc>
                <a:spcPct val="160000"/>
              </a:lnSpc>
              <a:buAutoNum type="arabicPeriod"/>
            </a:pPr>
            <a:r>
              <a:rPr lang="en-US" sz="1600" dirty="0">
                <a:latin typeface="Arial" panose="020B0604020202020204" pitchFamily="34" charset="0"/>
                <a:cs typeface="Arial" panose="020B0604020202020204" pitchFamily="34" charset="0"/>
              </a:rPr>
              <a:t>die </a:t>
            </a:r>
            <a:r>
              <a:rPr lang="en-US" sz="1600" dirty="0" err="1">
                <a:latin typeface="Arial" panose="020B0604020202020204" pitchFamily="34" charset="0"/>
                <a:cs typeface="Arial" panose="020B0604020202020204" pitchFamily="34" charset="0"/>
              </a:rPr>
              <a:t>häufigsten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Fehler</a:t>
            </a:r>
            <a:r>
              <a:rPr lang="en-US" sz="1600" dirty="0">
                <a:latin typeface="Arial" panose="020B0604020202020204" pitchFamily="34" charset="0"/>
                <a:cs typeface="Arial" panose="020B0604020202020204" pitchFamily="34" charset="0"/>
              </a:rPr>
              <a:t> und </a:t>
            </a:r>
            <a:r>
              <a:rPr lang="en-US" sz="1600" dirty="0" err="1" smtClean="0">
                <a:latin typeface="Arial" panose="020B0604020202020204" pitchFamily="34" charset="0"/>
                <a:cs typeface="Arial" panose="020B0604020202020204" pitchFamily="34" charset="0"/>
              </a:rPr>
              <a:t>Fehlfunktionen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zu</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kennen</a:t>
            </a:r>
            <a:endParaRPr lang="en-US" sz="1600" dirty="0">
              <a:latin typeface="Arial" panose="020B0604020202020204" pitchFamily="34" charset="0"/>
              <a:cs typeface="Arial" panose="020B0604020202020204" pitchFamily="34" charset="0"/>
            </a:endParaRPr>
          </a:p>
          <a:p>
            <a:pPr>
              <a:lnSpc>
                <a:spcPct val="160000"/>
              </a:lnSpc>
              <a:buAutoNum type="arabicPeriod"/>
            </a:pPr>
            <a:r>
              <a:rPr lang="en-US" sz="1600" dirty="0" err="1">
                <a:latin typeface="Arial" panose="020B0604020202020204" pitchFamily="34" charset="0"/>
                <a:cs typeface="Arial" panose="020B0604020202020204" pitchFamily="34" charset="0"/>
              </a:rPr>
              <a:t>z</a:t>
            </a:r>
            <a:r>
              <a:rPr lang="en-US" sz="1600" dirty="0" err="1" smtClean="0">
                <a:latin typeface="Arial" panose="020B0604020202020204" pitchFamily="34" charset="0"/>
                <a:cs typeface="Arial" panose="020B0604020202020204" pitchFamily="34" charset="0"/>
              </a:rPr>
              <a:t>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wissen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wie</a:t>
            </a:r>
            <a:r>
              <a:rPr lang="en-US" sz="1600" dirty="0">
                <a:latin typeface="Arial" panose="020B0604020202020204" pitchFamily="34" charset="0"/>
                <a:cs typeface="Arial" panose="020B0604020202020204" pitchFamily="34" charset="0"/>
              </a:rPr>
              <a:t> man </a:t>
            </a:r>
            <a:r>
              <a:rPr lang="en-US" sz="1600" dirty="0" err="1">
                <a:latin typeface="Arial" panose="020B0604020202020204" pitchFamily="34" charset="0"/>
                <a:cs typeface="Arial" panose="020B0604020202020204" pitchFamily="34" charset="0"/>
              </a:rPr>
              <a:t>systematisch</a:t>
            </a:r>
            <a:r>
              <a:rPr lang="en-US" sz="1600" dirty="0">
                <a:latin typeface="Arial" panose="020B0604020202020204" pitchFamily="34" charset="0"/>
                <a:cs typeface="Arial" panose="020B0604020202020204" pitchFamily="34" charset="0"/>
              </a:rPr>
              <a:t> auf </a:t>
            </a:r>
            <a:r>
              <a:rPr lang="en-US" sz="1600" dirty="0" err="1">
                <a:latin typeface="Arial" panose="020B0604020202020204" pitchFamily="34" charset="0"/>
                <a:cs typeface="Arial" panose="020B0604020202020204" pitchFamily="34" charset="0"/>
              </a:rPr>
              <a:t>Fehlfunktionen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untersucht</a:t>
            </a:r>
            <a:r>
              <a:rPr lang="en-US" sz="1600" dirty="0">
                <a:latin typeface="Arial" panose="020B0604020202020204" pitchFamily="34" charset="0"/>
                <a:cs typeface="Arial" panose="020B0604020202020204" pitchFamily="34" charset="0"/>
              </a:rPr>
              <a:t>.</a:t>
            </a:r>
          </a:p>
          <a:p>
            <a:pPr>
              <a:lnSpc>
                <a:spcPct val="160000"/>
              </a:lnSpc>
              <a:buAutoNum type="arabicPeriod"/>
            </a:pPr>
            <a:r>
              <a:rPr lang="en-US" sz="1600" dirty="0" err="1">
                <a:latin typeface="Arial" panose="020B0604020202020204" pitchFamily="34" charset="0"/>
                <a:cs typeface="Arial" panose="020B0604020202020204" pitchFamily="34" charset="0"/>
              </a:rPr>
              <a:t>Lösungen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für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Fehlfunktionen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finden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zu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können</a:t>
            </a:r>
            <a:endParaRPr lang="en-US" sz="1600" dirty="0">
              <a:latin typeface="Arial" panose="020B0604020202020204" pitchFamily="34" charset="0"/>
              <a:cs typeface="Arial" panose="020B0604020202020204" pitchFamily="34" charset="0"/>
            </a:endParaRPr>
          </a:p>
          <a:p>
            <a:pPr>
              <a:lnSpc>
                <a:spcPct val="160000"/>
              </a:lnSpc>
              <a:buAutoNum type="arabicPeriod"/>
            </a:pPr>
            <a:r>
              <a:rPr lang="en-US" sz="1600" dirty="0" err="1" smtClean="0">
                <a:latin typeface="Arial" panose="020B0604020202020204" pitchFamily="34" charset="0"/>
                <a:cs typeface="Arial" panose="020B0604020202020204" pitchFamily="34" charset="0"/>
              </a:rPr>
              <a:t>defekte</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Teile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reparieren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zu</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können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239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Ende der </a:t>
            </a:r>
            <a:r>
              <a:rPr lang="en-US" dirty="0" smtClean="0">
                <a:latin typeface="Arial" panose="020B0604020202020204" pitchFamily="34" charset="0"/>
                <a:cs typeface="Arial" panose="020B0604020202020204" pitchFamily="34" charset="0"/>
              </a:rPr>
              <a:t>Einheit</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3.3 </a:t>
            </a:r>
            <a:r>
              <a:rPr lang="en-US" dirty="0">
                <a:latin typeface="Arial" panose="020B0604020202020204" pitchFamily="34" charset="0"/>
                <a:cs typeface="Arial" panose="020B0604020202020204" pitchFamily="34" charset="0"/>
              </a:rPr>
              <a:t>Wartung und Reparatur von Systemkomponenten (Nichtwärmepumpe)</a:t>
            </a:r>
          </a:p>
        </p:txBody>
      </p:sp>
    </p:spTree>
    <p:extLst>
      <p:ext uri="{BB962C8B-B14F-4D97-AF65-F5344CB8AC3E}">
        <p14:creationId xmlns:p14="http://schemas.microsoft.com/office/powerpoint/2010/main" val="12922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Wartung der Heizungsanlage (ohne Wärmepumpe)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 folgenden Teile der Heizungsanlage sind wartungspflichtig oder müssen bei Bedarf ausgetauscht werden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Puffer</a:t>
            </a:r>
          </a:p>
          <a:p>
            <a:pPr marL="0" indent="0">
              <a:lnSpc>
                <a:spcPct val="150000"/>
              </a:lnSpc>
              <a:buNone/>
            </a:pPr>
            <a:r>
              <a:rPr lang="en-US" sz="1600" dirty="0">
                <a:latin typeface="Arial" panose="020B0604020202020204" pitchFamily="34" charset="0"/>
                <a:cs typeface="Arial" panose="020B0604020202020204" pitchFamily="34" charset="0"/>
              </a:rPr>
              <a:t>- Ausdehnungsgefäß</a:t>
            </a:r>
          </a:p>
          <a:p>
            <a:pPr marL="0" indent="0">
              <a:lnSpc>
                <a:spcPct val="150000"/>
              </a:lnSpc>
              <a:buNone/>
            </a:pPr>
            <a:r>
              <a:rPr lang="en-US" sz="1600" dirty="0">
                <a:latin typeface="Arial" panose="020B0604020202020204" pitchFamily="34" charset="0"/>
                <a:cs typeface="Arial" panose="020B0604020202020204" pitchFamily="34" charset="0"/>
              </a:rPr>
              <a:t>- Temperaturfühler</a:t>
            </a:r>
          </a:p>
          <a:p>
            <a:pPr marL="0" indent="0">
              <a:lnSpc>
                <a:spcPct val="150000"/>
              </a:lnSpc>
              <a:buNone/>
            </a:pPr>
            <a:r>
              <a:rPr lang="en-US" sz="1600" dirty="0">
                <a:latin typeface="Arial" panose="020B0604020202020204" pitchFamily="34" charset="0"/>
                <a:cs typeface="Arial" panose="020B0604020202020204" pitchFamily="34" charset="0"/>
              </a:rPr>
              <a:t>- Fußbodenheizung</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Für die Wartung und Reparatur der Wärmepumpe </a:t>
            </a:r>
            <a:r>
              <a:rPr lang="en-US" sz="1600" dirty="0" err="1">
                <a:latin typeface="Arial" panose="020B0604020202020204" pitchFamily="34" charset="0"/>
                <a:cs typeface="Arial" panose="020B0604020202020204" pitchFamily="34" charset="0"/>
              </a:rPr>
              <a:t>siehe</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Unit </a:t>
            </a:r>
            <a:r>
              <a:rPr lang="en-US" sz="1600" dirty="0">
                <a:latin typeface="Arial" panose="020B0604020202020204" pitchFamily="34" charset="0"/>
                <a:cs typeface="Arial" panose="020B0604020202020204" pitchFamily="34" charset="0"/>
              </a:rPr>
              <a:t>3.2 und 3.3.</a:t>
            </a:r>
          </a:p>
        </p:txBody>
      </p:sp>
    </p:spTree>
    <p:extLst>
      <p:ext uri="{BB962C8B-B14F-4D97-AF65-F5344CB8AC3E}">
        <p14:creationId xmlns:p14="http://schemas.microsoft.com/office/powerpoint/2010/main" val="303196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Wartung der Heizungsanlage (ohne Wärmepumpe)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In der Regel schreiben die Hersteller Wartungsintervalle und den Wartungsumfang für alle Komponenten vor.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Lesen Sie die Produkthandbücher sorgfältig durch und befolgen Sie die Anweisungen des Herstellers, um sicherzustellen, dass die Heizungsanlage langfristig voll funktionsfähig bleibt.</a:t>
            </a:r>
          </a:p>
        </p:txBody>
      </p:sp>
    </p:spTree>
    <p:extLst>
      <p:ext uri="{BB962C8B-B14F-4D97-AF65-F5344CB8AC3E}">
        <p14:creationId xmlns:p14="http://schemas.microsoft.com/office/powerpoint/2010/main" val="48205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Pufferspeicher</a:t>
            </a:r>
            <a:endParaRPr lang="el-GR" dirty="0"/>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Nach Angaben der meisten Hersteller werden Pufferspeicher als "wartungsfrei" eingestuft. Abhängig von der Konstruktion und den Herstellerrichtlinien sollten Sie jedoch in bestimmten Abständen Ihren Pufferspeicher überprüfen.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 Wartung beschränkt sich in der Regel auf eine Sichtprüfung.</a:t>
            </a:r>
          </a:p>
          <a:p>
            <a:pPr marL="0" indent="0">
              <a:lnSpc>
                <a:spcPct val="150000"/>
              </a:lnSpc>
              <a:buNone/>
            </a:pPr>
            <a:r>
              <a:rPr lang="en-US" sz="1600" dirty="0">
                <a:latin typeface="Arial" panose="020B0604020202020204" pitchFamily="34" charset="0"/>
                <a:cs typeface="Arial" panose="020B0604020202020204" pitchFamily="34" charset="0"/>
              </a:rPr>
              <a:t>- die Isolierung ist vollständig intakt</a:t>
            </a:r>
          </a:p>
          <a:p>
            <a:pPr marL="0" indent="0">
              <a:lnSpc>
                <a:spcPct val="150000"/>
              </a:lnSpc>
              <a:buNone/>
            </a:pPr>
            <a:r>
              <a:rPr lang="en-US" sz="1600" dirty="0">
                <a:latin typeface="Arial" panose="020B0604020202020204" pitchFamily="34" charset="0"/>
                <a:cs typeface="Arial" panose="020B0604020202020204" pitchFamily="34" charset="0"/>
              </a:rPr>
              <a:t>- Undichtigkeiten oder Spuren von Korrosion können erkannt werden.</a:t>
            </a:r>
          </a:p>
          <a:p>
            <a:pPr marL="0" indent="0">
              <a:lnSpc>
                <a:spcPct val="150000"/>
              </a:lnSpc>
              <a:buNone/>
            </a:pPr>
            <a:r>
              <a:rPr lang="en-US" sz="1600" dirty="0">
                <a:latin typeface="Arial" panose="020B0604020202020204" pitchFamily="34" charset="0"/>
                <a:cs typeface="Arial" panose="020B0604020202020204" pitchFamily="34" charset="0"/>
              </a:rPr>
              <a:t>- die Verbindungen sind intakt</a:t>
            </a:r>
          </a:p>
        </p:txBody>
      </p:sp>
    </p:spTree>
    <p:extLst>
      <p:ext uri="{BB962C8B-B14F-4D97-AF65-F5344CB8AC3E}">
        <p14:creationId xmlns:p14="http://schemas.microsoft.com/office/powerpoint/2010/main" val="427049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Pufferspeicher</a:t>
            </a:r>
            <a:endParaRPr lang="el-GR" dirty="0"/>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Treten Defekte am oder im Pufferspeicher auf (z.B. Korrosion oder defekter Wärmetauscher), ist eine Reparatur in der Regel nicht möglich. Im Zweifelsfall muss dann der Speicher ausgetauscht werden.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Defekte an Ventilen des Hydrauliksystems - z.B. ein Rückschlagventil der Trinkwasserleitung - können durch Austausch des defekten Teils behoben </a:t>
            </a:r>
            <a:r>
              <a:rPr lang="en-US" sz="1600" dirty="0" err="1">
                <a:latin typeface="Arial" panose="020B0604020202020204" pitchFamily="34" charset="0"/>
                <a:cs typeface="Arial" panose="020B0604020202020204" pitchFamily="34" charset="0"/>
              </a:rPr>
              <a:t>werden</a:t>
            </a:r>
            <a:r>
              <a:rPr lang="en-US" sz="1600" dirty="0" smtClean="0">
                <a:latin typeface="Arial" panose="020B0604020202020204" pitchFamily="34" charset="0"/>
                <a:cs typeface="Arial" panose="020B0604020202020204" pitchFamily="34" charset="0"/>
              </a:rPr>
              <a:t>.</a:t>
            </a:r>
          </a:p>
          <a:p>
            <a:pPr marL="0" indent="0">
              <a:lnSpc>
                <a:spcPct val="150000"/>
              </a:lnSpc>
              <a:buNone/>
            </a:pPr>
            <a:endParaRPr lang="en-US" sz="1600" dirty="0" smtClean="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66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Ausdehnungsgefäß</a:t>
            </a:r>
          </a:p>
        </p:txBody>
      </p:sp>
      <p:sp>
        <p:nvSpPr>
          <p:cNvPr id="3" name="Content Placeholder 2"/>
          <p:cNvSpPr>
            <a:spLocks noGrp="1"/>
          </p:cNvSpPr>
          <p:nvPr>
            <p:ph idx="1"/>
          </p:nvPr>
        </p:nvSpPr>
        <p:spPr>
          <a:xfrm>
            <a:off x="323528" y="1412776"/>
            <a:ext cx="8640960" cy="4525963"/>
          </a:xfrm>
        </p:spPr>
        <p:txBody>
          <a:bodyPr>
            <a:noAutofit/>
          </a:bodyPr>
          <a:lstStyle/>
          <a:p>
            <a:pPr marL="0" indent="0" algn="just">
              <a:lnSpc>
                <a:spcPct val="150000"/>
              </a:lnSpc>
              <a:buNone/>
            </a:pPr>
            <a:endParaRPr lang="en-US" sz="1600" dirty="0">
              <a:latin typeface="Arial" panose="020B0604020202020204" pitchFamily="34" charset="0"/>
              <a:cs typeface="Arial" panose="020B0604020202020204" pitchFamily="34" charset="0"/>
            </a:endParaRPr>
          </a:p>
          <a:p>
            <a:pPr marL="0" indent="0" algn="just">
              <a:lnSpc>
                <a:spcPct val="150000"/>
              </a:lnSpc>
              <a:buNone/>
            </a:pPr>
            <a:endParaRPr lang="en-US" sz="1600" dirty="0" smtClean="0">
              <a:latin typeface="Arial" panose="020B0604020202020204" pitchFamily="34" charset="0"/>
              <a:cs typeface="Arial" panose="020B0604020202020204" pitchFamily="34" charset="0"/>
            </a:endParaRPr>
          </a:p>
          <a:p>
            <a:pPr marL="0" indent="0" algn="just">
              <a:lnSpc>
                <a:spcPct val="150000"/>
              </a:lnSpc>
              <a:buNone/>
            </a:pPr>
            <a:r>
              <a:rPr lang="en-US" sz="1600" dirty="0">
                <a:latin typeface="Arial" panose="020B0604020202020204" pitchFamily="34" charset="0"/>
                <a:cs typeface="Arial" panose="020B0604020202020204" pitchFamily="34" charset="0"/>
              </a:rPr>
              <a:t>Bei größeren Druckverlusten im Heizkreis kann ein Defekt im Ausgleichsbehälter der Heizung die Ursache sein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Dieser</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hat die Aufgabe, Druckschwankungen im Heizkreis auszugleichen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Im Wasserkreislauf einer Heizungsanlage herrschen </a:t>
            </a:r>
            <a:r>
              <a:rPr lang="en-US" sz="1600" dirty="0" smtClean="0">
                <a:latin typeface="Arial" panose="020B0604020202020204" pitchFamily="34" charset="0"/>
                <a:cs typeface="Arial" panose="020B0604020202020204" pitchFamily="34" charset="0"/>
              </a:rPr>
              <a:t>dynamische </a:t>
            </a:r>
            <a:r>
              <a:rPr lang="en-US" sz="1600" dirty="0">
                <a:latin typeface="Arial" panose="020B0604020202020204" pitchFamily="34" charset="0"/>
                <a:cs typeface="Arial" panose="020B0604020202020204" pitchFamily="34" charset="0"/>
              </a:rPr>
              <a:t>Druckverhältnisse: Um zu verhindern, dass das zunehmende Flüssigkeitsvolumen Schäden verursacht, ist ein Ausdehnungsgefäß Teil des Heizsystems. Es absorbiert das überschüssige Wasser aus dem Kreislauf und hält den Druck konstant, wenn sich das Wasservolumen ändert. Beim Abkühlen der Heizungsanlage fließt das Wasser zurück.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06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Ausdehnungsgefäß</a:t>
            </a:r>
          </a:p>
        </p:txBody>
      </p:sp>
      <p:sp>
        <p:nvSpPr>
          <p:cNvPr id="3" name="Content Placeholder 2"/>
          <p:cNvSpPr>
            <a:spLocks noGrp="1"/>
          </p:cNvSpPr>
          <p:nvPr>
            <p:ph idx="1"/>
          </p:nvPr>
        </p:nvSpPr>
        <p:spPr>
          <a:xfrm>
            <a:off x="457200" y="1412776"/>
            <a:ext cx="8229600" cy="4525963"/>
          </a:xfrm>
        </p:spPr>
        <p:txBody>
          <a:bodyPr>
            <a:noAutofit/>
          </a:bodyPr>
          <a:lstStyle/>
          <a:p>
            <a:pPr marL="0" indent="0">
              <a:lnSpc>
                <a:spcPct val="150000"/>
              </a:lnSpc>
              <a:buNone/>
            </a:pPr>
            <a:endParaRPr lang="en-US" sz="1600" dirty="0" smtClean="0">
              <a:latin typeface="Arial" panose="020B0604020202020204" pitchFamily="34" charset="0"/>
              <a:cs typeface="Arial" panose="020B0604020202020204" pitchFamily="34" charset="0"/>
            </a:endParaRPr>
          </a:p>
          <a:p>
            <a:pPr marL="0" indent="0">
              <a:lnSpc>
                <a:spcPct val="150000"/>
              </a:lnSpc>
              <a:buNone/>
            </a:pPr>
            <a:r>
              <a:rPr lang="en-US" sz="1600" dirty="0" err="1" smtClean="0">
                <a:latin typeface="Arial" panose="020B0604020202020204" pitchFamily="34" charset="0"/>
                <a:cs typeface="Arial" panose="020B0604020202020204" pitchFamily="34" charset="0"/>
              </a:rPr>
              <a:t>Eine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flexible Gummimembran teilt das Ausdehnungsgefäß in zwei Kammern. Eine Kammer enthält das ein- und austretende Wasser, die andere enthält Stickstoff.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Nach jahrelangem Betrieb kann die Gummimembran ihre Elastizität verlieren, porös werden oder sogar brechen. Das Gas entweicht dann, der Gegendruck ist falsch und es kann keine Kompensation erfolgen.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Ein defektes Ausdehnungsgefäß muss ausgetauscht werden.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29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Temperaturfühler</a:t>
            </a:r>
          </a:p>
        </p:txBody>
      </p:sp>
      <p:sp>
        <p:nvSpPr>
          <p:cNvPr id="3" name="Content Placeholder 2"/>
          <p:cNvSpPr>
            <a:spLocks noGrp="1"/>
          </p:cNvSpPr>
          <p:nvPr>
            <p:ph idx="1"/>
          </p:nvPr>
        </p:nvSpPr>
        <p:spPr>
          <a:xfrm>
            <a:off x="457200" y="1378248"/>
            <a:ext cx="8229600" cy="4525963"/>
          </a:xfrm>
        </p:spPr>
        <p:txBody>
          <a:bodyPr>
            <a:noAutofit/>
          </a:bodyPr>
          <a:lstStyle/>
          <a:p>
            <a:pPr marL="0" indent="0">
              <a:lnSpc>
                <a:spcPct val="150000"/>
              </a:lnSpc>
              <a:buNone/>
            </a:pPr>
            <a:endParaRPr lang="en-US" sz="1600" dirty="0" smtClean="0">
              <a:latin typeface="Arial" panose="020B0604020202020204" pitchFamily="34" charset="0"/>
              <a:cs typeface="Arial" panose="020B0604020202020204" pitchFamily="34" charset="0"/>
            </a:endParaRPr>
          </a:p>
          <a:p>
            <a:pPr marL="0" indent="0">
              <a:lnSpc>
                <a:spcPct val="150000"/>
              </a:lnSpc>
              <a:buNone/>
            </a:pPr>
            <a:r>
              <a:rPr lang="en-US" sz="1600" dirty="0" err="1" smtClean="0">
                <a:latin typeface="Arial" panose="020B0604020202020204" pitchFamily="34" charset="0"/>
                <a:cs typeface="Arial" panose="020B0604020202020204" pitchFamily="34" charset="0"/>
              </a:rPr>
              <a:t>Defekte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Temperatursensoren (sowohl für die Außentemperatur als auch für die Raumtemperatur) melden falsche Werte an die Wärmepumpe, weshalb die Wärmezufuhr falsch ist.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Der defekte Sensor kann gemessen werden, </a:t>
            </a:r>
            <a:endParaRPr lang="en-US" sz="1600" dirty="0" smtClean="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um </a:t>
            </a:r>
            <a:r>
              <a:rPr lang="en-US" sz="1600" dirty="0">
                <a:latin typeface="Arial" panose="020B0604020202020204" pitchFamily="34" charset="0"/>
                <a:cs typeface="Arial" panose="020B0604020202020204" pitchFamily="34" charset="0"/>
              </a:rPr>
              <a:t>sicherzustellen, dass ein Defekt vorliegt.</a:t>
            </a:r>
            <a:endParaRPr lang="de-DE" sz="1600" dirty="0">
              <a:latin typeface="Arial" panose="020B0604020202020204" pitchFamily="34" charset="0"/>
              <a:cs typeface="Arial" panose="020B0604020202020204" pitchFamily="34" charset="0"/>
            </a:endParaRPr>
          </a:p>
        </p:txBody>
      </p:sp>
      <p:pic>
        <p:nvPicPr>
          <p:cNvPr id="1026" name="Picture 2" descr="A small red blue electricity meter, tester, digital multimeter, for measuring AC, DC voltage, current, resistance, wiring damage and connections. Construction tool.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925526"/>
            <a:ext cx="2851932" cy="297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60800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1425</Words>
  <Application>Microsoft Office PowerPoint</Application>
  <PresentationFormat>Bildschirmpräsentation (4:3)</PresentationFormat>
  <Paragraphs>195</Paragraphs>
  <Slides>24</Slides>
  <Notes>13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Calibri</vt:lpstr>
      <vt:lpstr>Wingdings</vt:lpstr>
      <vt:lpstr>2_Office Theme</vt:lpstr>
      <vt:lpstr>3.3 Wartung und Reparatur von Systemkomponenten (Nichtwärmepumpe)</vt:lpstr>
      <vt:lpstr>Modulziele</vt:lpstr>
      <vt:lpstr>Einführung</vt:lpstr>
      <vt:lpstr>Einführung</vt:lpstr>
      <vt:lpstr>Pufferspeicher</vt:lpstr>
      <vt:lpstr>Pufferspeicher</vt:lpstr>
      <vt:lpstr>Ausdehnungsgefäß</vt:lpstr>
      <vt:lpstr>Ausdehnungsgefäß</vt:lpstr>
      <vt:lpstr>Temperaturfühler</vt:lpstr>
      <vt:lpstr>Temperaturfühler</vt:lpstr>
      <vt:lpstr>Fußbodenheizung</vt:lpstr>
      <vt:lpstr>Fußbodenheizung</vt:lpstr>
      <vt:lpstr>Fußbodenheizung</vt:lpstr>
      <vt:lpstr>Fußbodenheizung</vt:lpstr>
      <vt:lpstr>Fußbodenheizung</vt:lpstr>
      <vt:lpstr>Fußbodenheizung</vt:lpstr>
      <vt:lpstr>Fußbodenheizung</vt:lpstr>
      <vt:lpstr>Fußbodenheizung</vt:lpstr>
      <vt:lpstr>Fußbodenheizung</vt:lpstr>
      <vt:lpstr>Fußbodenheizung</vt:lpstr>
      <vt:lpstr>Fußbodenheizung</vt:lpstr>
      <vt:lpstr>Fußbodenheizung</vt:lpstr>
      <vt:lpstr>Fazit</vt:lpstr>
      <vt:lpstr>Ende der Einheit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 Translator</dc:creator>
  <cp:lastModifiedBy>Windows-Benutzer</cp:lastModifiedBy>
  <cp:revision>47</cp:revision>
  <dcterms:created xsi:type="dcterms:W3CDTF">2017-12-11T10:59:29Z</dcterms:created>
  <dcterms:modified xsi:type="dcterms:W3CDTF">2020-02-04T05:49:56Z</dcterms:modified>
</cp:coreProperties>
</file>