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1"/>
  </p:notesMasterIdLst>
  <p:sldIdLst>
    <p:sldId id="256" r:id="rId2"/>
    <p:sldId id="257" r:id="rId3"/>
    <p:sldId id="272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260" r:id="rId30"/>
  </p:sldIdLst>
  <p:sldSz cx="9144000" cy="6858000" type="screen4x3"/>
  <p:notesSz cx="6797675" cy="9926638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2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ús Rosel Martínez" initials="JRM" lastIdx="1" clrIdx="0">
    <p:extLst>
      <p:ext uri="{19B8F6BF-5375-455C-9EA6-DF929625EA0E}">
        <p15:presenceInfo xmlns:p15="http://schemas.microsoft.com/office/powerpoint/2012/main" xmlns="" userId="f1f0e823a184ee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120" autoAdjust="0"/>
  </p:normalViewPr>
  <p:slideViewPr>
    <p:cSldViewPr>
      <p:cViewPr>
        <p:scale>
          <a:sx n="81" d="100"/>
          <a:sy n="81" d="100"/>
        </p:scale>
        <p:origin x="-1056" y="-36"/>
      </p:cViewPr>
      <p:guideLst>
        <p:guide orient="horz" pos="1026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E62C10A0-F87B-4BFF-AD3A-8310E448460F}" type="datetimeFigureOut">
              <a:rPr lang="el-GR" smtClean="0"/>
              <a:pPr/>
              <a:t>2/10/2019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6" rIns="91430" bIns="45716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D51933F7-9C1D-42A8-B27F-F697341C8CB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2371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1377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Guidelines for the Trainer</a:t>
            </a:r>
          </a:p>
          <a:p>
            <a:endParaRPr lang="el-GR" dirty="0"/>
          </a:p>
          <a:p>
            <a:r>
              <a:rPr lang="en-US" dirty="0"/>
              <a:t>This .</a:t>
            </a:r>
            <a:r>
              <a:rPr lang="en-US" dirty="0" err="1"/>
              <a:t>ppt</a:t>
            </a:r>
            <a:r>
              <a:rPr lang="en-US" dirty="0"/>
              <a:t> file is a template to be used from VET providers in order for them to prepare the training material. </a:t>
            </a:r>
          </a:p>
          <a:p>
            <a:endParaRPr lang="el-GR" dirty="0"/>
          </a:p>
          <a:p>
            <a:r>
              <a:rPr lang="en-US" dirty="0"/>
              <a:t>We suggest </a:t>
            </a:r>
            <a:r>
              <a:rPr lang="en-US" b="1" dirty="0"/>
              <a:t>30 up to 40 .</a:t>
            </a:r>
            <a:r>
              <a:rPr lang="en-US" b="1" dirty="0" err="1"/>
              <a:t>ppt</a:t>
            </a:r>
            <a:r>
              <a:rPr lang="en-US" b="1" dirty="0"/>
              <a:t> slides </a:t>
            </a:r>
            <a:r>
              <a:rPr lang="en-US" dirty="0"/>
              <a:t>for one (1) hour of the training program. </a:t>
            </a:r>
            <a:endParaRPr lang="el-GR" dirty="0"/>
          </a:p>
          <a:p>
            <a:endParaRPr lang="en-US" dirty="0"/>
          </a:p>
          <a:p>
            <a:r>
              <a:rPr lang="en-US" dirty="0"/>
              <a:t>There are 3 </a:t>
            </a:r>
            <a:r>
              <a:rPr lang="en-US" u="sng" dirty="0"/>
              <a:t>predefined slides </a:t>
            </a:r>
            <a:r>
              <a:rPr lang="en-US" dirty="0"/>
              <a:t>to be filled in by you, entitled “</a:t>
            </a:r>
            <a:r>
              <a:rPr lang="en-US" b="1" dirty="0"/>
              <a:t>Module Objectives</a:t>
            </a:r>
            <a:r>
              <a:rPr lang="en-US" dirty="0"/>
              <a:t>”, “</a:t>
            </a:r>
            <a:r>
              <a:rPr lang="en-US" b="1" dirty="0"/>
              <a:t>Conclusion</a:t>
            </a:r>
            <a:r>
              <a:rPr lang="en-US" dirty="0"/>
              <a:t>”, “</a:t>
            </a:r>
            <a:r>
              <a:rPr lang="en-US" b="1" dirty="0"/>
              <a:t>End of module</a:t>
            </a:r>
            <a:r>
              <a:rPr lang="en-US" dirty="0"/>
              <a:t>”. </a:t>
            </a:r>
            <a:endParaRPr lang="el-GR" dirty="0"/>
          </a:p>
          <a:p>
            <a:endParaRPr lang="en-US" dirty="0"/>
          </a:p>
          <a:p>
            <a:pPr lvl="0"/>
            <a:r>
              <a:rPr lang="en-US" dirty="0"/>
              <a:t>Material should be sent in editable format. </a:t>
            </a:r>
            <a:endParaRPr lang="el-GR" dirty="0"/>
          </a:p>
          <a:p>
            <a:pPr lvl="0"/>
            <a:endParaRPr lang="en-US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Suggested font: Arial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Required font size: 16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Suggested line spacing: 1,5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file should have a clear structure and defined units and unique slide titles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slide contents should not exceed the predefined margins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Images, diagrams etc should be accompanied with a description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If you want to include comprehension questions (multiple choice, multiple responses, true/false, matching etc.) to enhance users’ understanding of the theory, you should embody them in the </a:t>
            </a: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file.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Questions that will be used for self assessment and final assessment quizzes should follow a predefined format that will be sent from SQLearn in an .</a:t>
            </a:r>
            <a:r>
              <a:rPr lang="en-US" dirty="0" err="1"/>
              <a:t>xls</a:t>
            </a:r>
            <a:r>
              <a:rPr lang="en-US" dirty="0"/>
              <a:t> file</a:t>
            </a:r>
            <a:endParaRPr lang="el-GR" dirty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439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936" y="1988840"/>
            <a:ext cx="4822304" cy="1470025"/>
          </a:xfrm>
        </p:spPr>
        <p:txBody>
          <a:bodyPr anchor="b"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573016"/>
            <a:ext cx="4248472" cy="17526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613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0"/>
            <a:ext cx="6707088" cy="1124744"/>
          </a:xfrm>
        </p:spPr>
        <p:txBody>
          <a:bodyPr>
            <a:normAutofit/>
          </a:bodyPr>
          <a:lstStyle>
            <a:lvl1pPr algn="r">
              <a:defRPr sz="2400"/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7112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A6221-E4EE-4882-A7E2-5D7E7229B80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559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6.wdp"/><Relationship Id="rId4" Type="http://schemas.openxmlformats.org/officeDocument/2006/relationships/image" Target="../media/image36.emf"/><Relationship Id="rId9" Type="http://schemas.openxmlformats.org/officeDocument/2006/relationships/image" Target="../media/image39.png"/><Relationship Id="rId1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microsoft.com/office/2007/relationships/hdphoto" Target="../media/hdphoto8.wdp"/><Relationship Id="rId9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15.wdp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0000" y="1773000"/>
            <a:ext cx="5038240" cy="1685865"/>
          </a:xfrm>
        </p:spPr>
        <p:txBody>
          <a:bodyPr anchor="b">
            <a:normAutofit fontScale="90000"/>
          </a:bodyPr>
          <a:lstStyle/>
          <a:p>
            <a:r>
              <a:rPr lang="bg-BG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1.3.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ВИДОВЕ СЛЪНЧЕВИ ТОПЛИННИ ИНСТАЛАЦИИ 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КОМПОНЕНТИ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bg-BG" dirty="0" smtClean="0"/>
              <a:t>Блок </a:t>
            </a:r>
            <a:r>
              <a:rPr lang="bg-BG" dirty="0" smtClean="0"/>
              <a:t>1</a:t>
            </a:r>
            <a:endParaRPr lang="en-US" dirty="0" smtClean="0"/>
          </a:p>
          <a:p>
            <a:pPr algn="l"/>
            <a:r>
              <a:rPr lang="ru-RU" dirty="0" smtClean="0"/>
              <a:t>Въведение </a:t>
            </a:r>
            <a:r>
              <a:rPr lang="ru-RU" dirty="0"/>
              <a:t>в </a:t>
            </a:r>
            <a:r>
              <a:rPr lang="ru-RU" dirty="0" smtClean="0"/>
              <a:t>слънчевата </a:t>
            </a:r>
            <a:r>
              <a:rPr lang="ru-RU" dirty="0"/>
              <a:t>топлинна </a:t>
            </a:r>
            <a:r>
              <a:rPr lang="ru-RU" dirty="0" smtClean="0"/>
              <a:t>енергия</a:t>
            </a:r>
            <a:endParaRPr lang="en-US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2179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3980B35-27DE-4661-BBF5-8A787E218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142" y="1926075"/>
            <a:ext cx="2714286" cy="1771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75E88E-C496-4111-B16E-5531DE330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bg-BG" b="1" dirty="0"/>
              <a:t>Слънчеви отоплителни системи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A0A6C60-9C3B-4749-B9FE-9C8DD19EEB04}"/>
              </a:ext>
            </a:extLst>
          </p:cNvPr>
          <p:cNvSpPr/>
          <p:nvPr/>
        </p:nvSpPr>
        <p:spPr>
          <a:xfrm>
            <a:off x="266328" y="1506446"/>
            <a:ext cx="7617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Интегрална колекторна системи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съхраняване–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пасивни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ICS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884B380-7171-443C-8FB0-A5A089014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205" y="3754499"/>
            <a:ext cx="2643795" cy="2138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B777657-D27E-4233-8651-AC808BC2E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132" y="2234442"/>
            <a:ext cx="1051643" cy="345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94E3132-9810-4BD2-A0C9-B416338B2ECE}"/>
              </a:ext>
            </a:extLst>
          </p:cNvPr>
          <p:cNvSpPr txBox="1"/>
          <p:nvPr/>
        </p:nvSpPr>
        <p:spPr>
          <a:xfrm>
            <a:off x="7452000" y="1931340"/>
            <a:ext cx="169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ICS системи са подобрени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SWH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системи.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Опаковани </a:t>
            </a:r>
            <a:r>
              <a:rPr lang="bg-BG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bg-BG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сертифицирани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196F8BB-335D-4B0B-B9AE-643278BA11D0}"/>
              </a:ext>
            </a:extLst>
          </p:cNvPr>
          <p:cNvSpPr txBox="1"/>
          <p:nvPr/>
        </p:nvSpPr>
        <p:spPr>
          <a:xfrm>
            <a:off x="4727775" y="3754499"/>
            <a:ext cx="17724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Осигурява по-добра стратификация на водата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Допълнителна защита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3959F9BD-A3B3-459F-B073-007CFD1ED72F}"/>
              </a:ext>
            </a:extLst>
          </p:cNvPr>
          <p:cNvGrpSpPr/>
          <p:nvPr/>
        </p:nvGrpSpPr>
        <p:grpSpPr>
          <a:xfrm>
            <a:off x="122040" y="2234442"/>
            <a:ext cx="4521960" cy="3858558"/>
            <a:chOff x="122040" y="1989000"/>
            <a:chExt cx="4665960" cy="410400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55A54E78-8A08-452F-8B7B-71B7711C6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335" r="1"/>
            <a:stretch/>
          </p:blipFill>
          <p:spPr>
            <a:xfrm>
              <a:off x="410328" y="1989000"/>
              <a:ext cx="4377672" cy="40816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4862FC2E-5F61-4A8C-8F37-EA4B2A7E1919}"/>
                </a:ext>
              </a:extLst>
            </p:cNvPr>
            <p:cNvSpPr txBox="1"/>
            <p:nvPr/>
          </p:nvSpPr>
          <p:spPr>
            <a:xfrm>
              <a:off x="122040" y="4708005"/>
              <a:ext cx="2289960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bg-BG" sz="1200" u="sng" dirty="0" smtClean="0"/>
                <a:t>Други </a:t>
              </a:r>
              <a:r>
                <a:rPr lang="bg-BG" sz="1200" u="sng" dirty="0"/>
                <a:t>ключови </a:t>
              </a:r>
              <a:r>
                <a:rPr lang="bg-BG" sz="1200" u="sng" dirty="0" smtClean="0"/>
                <a:t>компоненти</a:t>
              </a:r>
              <a:r>
                <a:rPr lang="bg-BG" sz="1200" dirty="0" smtClean="0"/>
                <a:t>:</a:t>
              </a:r>
              <a:endPara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bg-BG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Клапани за </a:t>
              </a:r>
              <a:r>
                <a:rPr lang="bg-BG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налягане</a:t>
              </a:r>
              <a:r>
                <a:rPr lang="en-US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bg-BG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Клапан за антифриза</a:t>
              </a:r>
              <a:r>
                <a:rPr lang="en-US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bg-BG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Канализационен клапан</a:t>
              </a:r>
              <a:r>
                <a:rPr lang="en-US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bg-BG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Вакуумен </a:t>
              </a:r>
              <a:r>
                <a:rPr lang="bg-BG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прекъсвач</a:t>
              </a:r>
              <a:r>
                <a:rPr lang="en-US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bg-BG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Възвратен </a:t>
              </a:r>
              <a:r>
                <a:rPr lang="bg-BG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клапан</a:t>
              </a:r>
              <a:r>
                <a:rPr lang="en-US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bg-BG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Слънчева </a:t>
              </a:r>
              <a:r>
                <a:rPr lang="bg-BG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байпас</a:t>
              </a:r>
              <a:r>
                <a:rPr lang="en-US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5BBA2BE1-C3B1-4E77-A5AF-B915B2A87991}"/>
              </a:ext>
            </a:extLst>
          </p:cNvPr>
          <p:cNvCxnSpPr/>
          <p:nvPr/>
        </p:nvCxnSpPr>
        <p:spPr>
          <a:xfrm>
            <a:off x="3204000" y="2637000"/>
            <a:ext cx="194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614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5BE188-38E9-46E6-9FC6-FEC64C68F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bg-BG" b="1" dirty="0"/>
              <a:t>Слънчеви отоплителни системи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29A4A78-5422-419F-BE24-F6D8AB76B24A}"/>
              </a:ext>
            </a:extLst>
          </p:cNvPr>
          <p:cNvSpPr/>
          <p:nvPr/>
        </p:nvSpPr>
        <p:spPr>
          <a:xfrm>
            <a:off x="266328" y="1506446"/>
            <a:ext cx="7617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Термосифонни системи. </a:t>
            </a:r>
            <a:r>
              <a:rPr lang="bg-BG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Директни &amp; Индиректни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D44C1E9-6AC2-4A92-9052-DBD55BC6E558}"/>
              </a:ext>
            </a:extLst>
          </p:cNvPr>
          <p:cNvSpPr txBox="1"/>
          <p:nvPr/>
        </p:nvSpPr>
        <p:spPr>
          <a:xfrm>
            <a:off x="4716000" y="1845000"/>
            <a:ext cx="4248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 умерен и горещ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климат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Без помпа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Естествена конвекция на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топлата вода, зони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циркулация на водата и стратификация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(термосифонен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ефект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Слънчев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резервоар, намиращ се над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колектора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Плосък/тръбен колектор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400" dirty="0">
                <a:latin typeface="Arial" panose="020B0604020202020204" pitchFamily="34" charset="0"/>
                <a:cs typeface="Arial" panose="020B0604020202020204" pitchFamily="34" charset="0"/>
              </a:rPr>
              <a:t>По-евтини от активните </a:t>
            </a:r>
            <a:r>
              <a:rPr lang="bg-BG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системи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Надеждна, лесна за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инсталиране и обслужване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Твърдите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води може да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образуват налепи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Предлага се в Сплит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системи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Риск от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обратен термосифоник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през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нощта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Термосифонният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ефект спира при минусови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температури.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Добре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изолирани слънчеви резервоари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защитени срещу химични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атмосферни влияния.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Добре обезопасени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D5B3CE8-358C-4C1F-9055-597816F25107}"/>
              </a:ext>
            </a:extLst>
          </p:cNvPr>
          <p:cNvGrpSpPr/>
          <p:nvPr/>
        </p:nvGrpSpPr>
        <p:grpSpPr>
          <a:xfrm>
            <a:off x="179999" y="1988999"/>
            <a:ext cx="4392001" cy="4192996"/>
            <a:chOff x="179999" y="1988999"/>
            <a:chExt cx="4392001" cy="4192996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5226ADD0-74FA-4FDB-9539-556507A2F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0250" y="1988999"/>
              <a:ext cx="4131750" cy="388800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BDCE4E48-7AFA-4209-B769-3C17462E8266}"/>
                </a:ext>
              </a:extLst>
            </p:cNvPr>
            <p:cNvSpPr txBox="1"/>
            <p:nvPr/>
          </p:nvSpPr>
          <p:spPr>
            <a:xfrm>
              <a:off x="179999" y="4797000"/>
              <a:ext cx="2160001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bg-BG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Други ключови </a:t>
              </a:r>
              <a:r>
                <a:rPr lang="bg-BG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компоненти</a:t>
              </a:r>
              <a:r>
                <a:rPr lang="en-US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Съд за </a:t>
              </a:r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съхранение </a:t>
              </a:r>
              <a:r>
                <a:rPr lang="ru-RU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спомагателна </a:t>
              </a:r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топлина за да се улесни интеграция със съществуващите </a:t>
              </a:r>
              <a:r>
                <a:rPr lang="ru-RU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SWH.</a:t>
              </a:r>
              <a:endPara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bg-BG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Предпазни </a:t>
              </a:r>
              <a:r>
                <a:rPr lang="bg-BG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клапани</a:t>
              </a:r>
              <a:r>
                <a:rPr lang="en-US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310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B45334-EE6E-4302-BDAF-F3FA07CD0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bg-BG" b="1" dirty="0"/>
              <a:t>Слънчеви отоплителни системи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80B213D-AFC6-4A7B-87C4-EC15856ED49F}"/>
              </a:ext>
            </a:extLst>
          </p:cNvPr>
          <p:cNvSpPr/>
          <p:nvPr/>
        </p:nvSpPr>
        <p:spPr>
          <a:xfrm>
            <a:off x="266328" y="1506446"/>
            <a:ext cx="6825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Термосифонни системи. Директни &amp; </a:t>
            </a:r>
            <a:r>
              <a:rPr lang="bg-BG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Индиректни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7DED6C3-61BD-4FAD-AE46-1B4E3806B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0" y="1628774"/>
            <a:ext cx="2324572" cy="21532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0D3C84A-C493-4F1D-9848-C8AD29455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714" y="1798832"/>
            <a:ext cx="1950286" cy="1983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DF2C7C5-E18A-4EA2-9EB3-CE0862A72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00" y="3791318"/>
            <a:ext cx="3984690" cy="1974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BFBBEE7-D5CA-414F-A02B-6D13BAFC7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98" y="1989000"/>
            <a:ext cx="4099402" cy="367937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60C8EFC-A19E-4E69-BA10-46F018614631}"/>
              </a:ext>
            </a:extLst>
          </p:cNvPr>
          <p:cNvSpPr/>
          <p:nvPr/>
        </p:nvSpPr>
        <p:spPr>
          <a:xfrm>
            <a:off x="180000" y="5733000"/>
            <a:ext cx="76422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Непряка термосифонна система изисква вътрешен топлообменник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 да се използва разтвор на антифриз за да работи в студен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климат.</a:t>
            </a:r>
            <a:endParaRPr lang="en-US" sz="16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79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76A995-B035-418D-9846-B1883667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bg-BG" b="1" dirty="0"/>
              <a:t>Слънчеви отоплителни системи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FDD2C74-0B6E-4887-92AE-50F5D3128587}"/>
              </a:ext>
            </a:extLst>
          </p:cNvPr>
          <p:cNvSpPr/>
          <p:nvPr/>
        </p:nvSpPr>
        <p:spPr>
          <a:xfrm>
            <a:off x="266328" y="1506446"/>
            <a:ext cx="5313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Директни системи за принудителна циркулация (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активни)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DFC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EE4C3-A65C-4EFB-90D9-7B8238A99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86" y="2091220"/>
            <a:ext cx="5685714" cy="400177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A60DF56-84E7-4C86-A0D5-0D5300D1F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998" y="1413000"/>
            <a:ext cx="2801802" cy="23706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CC79512-4E52-46D0-BEA1-9C4DCB0185C0}"/>
              </a:ext>
            </a:extLst>
          </p:cNvPr>
          <p:cNvSpPr/>
          <p:nvPr/>
        </p:nvSpPr>
        <p:spPr>
          <a:xfrm>
            <a:off x="6012000" y="3789000"/>
            <a:ext cx="31253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bg-BG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Принудителна циркулация. </a:t>
            </a:r>
            <a:r>
              <a:rPr lang="bg-BG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Помпа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Електрически/електронен контрол: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темпер.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други.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bg-BG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Ефективни.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Слънчевият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резервоар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вътре в къщата (ниски топлинни загуби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bg-BG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Откриване на условия за замръзване и защита от теч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Твърдите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води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са за предпочитане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72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FC3EDB-B02C-443C-AB0E-2E2225860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bg-BG" b="1" dirty="0"/>
              <a:t>Слънчеви отоплителни системи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94C2678-9512-4D9E-B616-4A07E1DD43F1}"/>
              </a:ext>
            </a:extLst>
          </p:cNvPr>
          <p:cNvSpPr/>
          <p:nvPr/>
        </p:nvSpPr>
        <p:spPr>
          <a:xfrm>
            <a:off x="266328" y="1506446"/>
            <a:ext cx="711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Индиректна система с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принудителна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циркулация- 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IFC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AD3B2B0-DB97-4693-9697-894104283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1917000"/>
            <a:ext cx="4320516" cy="3516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DBCF278-BC63-4FC6-9B39-643085638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516" y="1917000"/>
            <a:ext cx="4430476" cy="35161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3718707-5143-4EAC-B1D0-5F785E3C2FC3}"/>
              </a:ext>
            </a:extLst>
          </p:cNvPr>
          <p:cNvSpPr/>
          <p:nvPr/>
        </p:nvSpPr>
        <p:spPr>
          <a:xfrm>
            <a:off x="180000" y="5463717"/>
            <a:ext cx="43748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Разделени вериги: HTF и питейна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вода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HTF: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 да бъде гликол (антифриз) или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друго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bg-BG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Топлообменник: </a:t>
            </a:r>
            <a:r>
              <a:rPr lang="bg-BG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вътрешен </a:t>
            </a:r>
            <a:r>
              <a:rPr lang="bg-BG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bg-BG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външен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3ED5C70-4FCF-4062-96EC-4F4CCA2F68C4}"/>
              </a:ext>
            </a:extLst>
          </p:cNvPr>
          <p:cNvSpPr/>
          <p:nvPr/>
        </p:nvSpPr>
        <p:spPr>
          <a:xfrm>
            <a:off x="4518878" y="5463717"/>
            <a:ext cx="450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Предназначена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топъл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 климат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bg-BG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Напълно </a:t>
            </a:r>
            <a:r>
              <a:rPr lang="bg-BG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контролирани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bg-BG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Интегриране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към съществуващите SWH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28997FD-90D1-4D5B-9653-9F31F4165EEE}"/>
              </a:ext>
            </a:extLst>
          </p:cNvPr>
          <p:cNvSpPr/>
          <p:nvPr/>
        </p:nvSpPr>
        <p:spPr>
          <a:xfrm>
            <a:off x="180000" y="1917000"/>
            <a:ext cx="43559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Чертеж на обратно източване на системата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F0480DA-7E81-4C9C-8856-352C110E1F75}"/>
              </a:ext>
            </a:extLst>
          </p:cNvPr>
          <p:cNvSpPr/>
          <p:nvPr/>
        </p:nvSpPr>
        <p:spPr>
          <a:xfrm>
            <a:off x="6948000" y="1917000"/>
            <a:ext cx="24918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с антифриз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393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B7C85-5993-4EBB-AEEC-3AFCC47BE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bg-BG" b="1" dirty="0"/>
              <a:t>Слънчеви отоплителни системи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206F447-B93F-46A1-A18E-8BD7342379F1}"/>
              </a:ext>
            </a:extLst>
          </p:cNvPr>
          <p:cNvSpPr/>
          <p:nvPr/>
        </p:nvSpPr>
        <p:spPr>
          <a:xfrm>
            <a:off x="612000" y="1468043"/>
            <a:ext cx="8409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Мащабни SWH. Инсталации за многофамилни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сгради и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жилищни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блокове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51C525C-CC15-42FB-9A2E-6A512DCA9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0" y="1989000"/>
            <a:ext cx="4161156" cy="346763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BE5C66-9F29-4258-979F-657A7FCAEF12}"/>
              </a:ext>
            </a:extLst>
          </p:cNvPr>
          <p:cNvSpPr txBox="1"/>
          <p:nvPr/>
        </p:nvSpPr>
        <p:spPr>
          <a:xfrm>
            <a:off x="4644000" y="5589000"/>
            <a:ext cx="4161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Всички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 на разпределена инсталация, слънчева енергия,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съхранение и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поддръжка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3136442-D01D-4187-875E-4E8A62B76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1989000"/>
            <a:ext cx="3903508" cy="346763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7D9A925-5E31-41EF-963C-DAA1F8270C5C}"/>
              </a:ext>
            </a:extLst>
          </p:cNvPr>
          <p:cNvSpPr txBox="1"/>
          <p:nvPr/>
        </p:nvSpPr>
        <p:spPr>
          <a:xfrm>
            <a:off x="482844" y="5589000"/>
            <a:ext cx="4161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Всички са на централизирана инсталация, слънчева енергия,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съхранение и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поддръжка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162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1AD3AD3-BA40-424F-98DE-2BF927A86CA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36000" y="2029833"/>
            <a:ext cx="3421601" cy="38374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5959DB-F05C-42FF-B5D7-B27F27D2B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SWH </a:t>
            </a:r>
            <a:r>
              <a:rPr lang="bg-BG" b="1" dirty="0"/>
              <a:t>системни </a:t>
            </a:r>
            <a:r>
              <a:rPr lang="bg-BG" b="1" dirty="0" smtClean="0"/>
              <a:t>компоненти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134BB08-958D-4918-9C6B-5468D2F38745}"/>
              </a:ext>
            </a:extLst>
          </p:cNvPr>
          <p:cNvSpPr/>
          <p:nvPr/>
        </p:nvSpPr>
        <p:spPr>
          <a:xfrm>
            <a:off x="266328" y="1506446"/>
            <a:ext cx="6880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Типология на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компонентите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дребномащабни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SWH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системи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0821F0F-A2B1-487F-9BD9-44EAE805673C}"/>
              </a:ext>
            </a:extLst>
          </p:cNvPr>
          <p:cNvSpPr txBox="1"/>
          <p:nvPr/>
        </p:nvSpPr>
        <p:spPr>
          <a:xfrm>
            <a:off x="266328" y="2362334"/>
            <a:ext cx="8193672" cy="3647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Колектори.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 събиране и преобразуване на енергията на слънцето 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топлина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Резервоари за вода.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съхраняване на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слънчева топла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вода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Помпи.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Принудително движение на водта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други HTF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през системата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Контролери.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 измерване,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показване,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контрол и наблюдение на функционирането на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системата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Компоненти за доставка на топлина.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Включително тръбопроводи, HTF 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топлообменници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Механизми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за защита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 замръзване.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предотвратяване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замръзването на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колекторите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тръбите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Изолация,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предпазни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клапани.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Да контролират или регулират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потока.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Нивеломери и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измерителни уреди.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наблюдение на топлинните величини в системата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346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B63C8D-0205-4761-8CE8-C73220927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SWH </a:t>
            </a:r>
            <a:r>
              <a:rPr lang="bg-BG" b="1" dirty="0"/>
              <a:t>системни компоненти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706A9DA-FFB9-42AD-B68D-BF18821A62B0}"/>
              </a:ext>
            </a:extLst>
          </p:cNvPr>
          <p:cNvSpPr/>
          <p:nvPr/>
        </p:nvSpPr>
        <p:spPr>
          <a:xfrm>
            <a:off x="266328" y="1506446"/>
            <a:ext cx="3729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Слънчеви </a:t>
            </a:r>
            <a:r>
              <a:rPr lang="bg-BG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колектори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b="1" dirty="0"/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B983B9E2-5260-4501-9FD6-EEB7DDEE4E97}"/>
              </a:ext>
            </a:extLst>
          </p:cNvPr>
          <p:cNvGrpSpPr/>
          <p:nvPr/>
        </p:nvGrpSpPr>
        <p:grpSpPr>
          <a:xfrm>
            <a:off x="26475" y="1989000"/>
            <a:ext cx="9072000" cy="4104000"/>
            <a:chOff x="26475" y="2061000"/>
            <a:chExt cx="9072000" cy="4104000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BE7EA843-6F06-45E1-8A26-54127030C93A}"/>
                </a:ext>
              </a:extLst>
            </p:cNvPr>
            <p:cNvGrpSpPr/>
            <p:nvPr/>
          </p:nvGrpSpPr>
          <p:grpSpPr>
            <a:xfrm>
              <a:off x="26475" y="2061000"/>
              <a:ext cx="9072000" cy="432000"/>
              <a:chOff x="36000" y="2061000"/>
              <a:chExt cx="9072000" cy="432000"/>
            </a:xfrm>
          </p:grpSpPr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649FCB9E-7534-43A1-B5CF-C8374CCABAEE}"/>
                  </a:ext>
                </a:extLst>
              </p:cNvPr>
              <p:cNvSpPr/>
              <p:nvPr/>
            </p:nvSpPr>
            <p:spPr>
              <a:xfrm>
                <a:off x="36000" y="2061000"/>
                <a:ext cx="3024000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g-BG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Интегрални колектори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36D7D537-BDC4-42AD-A583-FB5189DE1257}"/>
                  </a:ext>
                </a:extLst>
              </p:cNvPr>
              <p:cNvSpPr/>
              <p:nvPr/>
            </p:nvSpPr>
            <p:spPr>
              <a:xfrm>
                <a:off x="3060000" y="2061000"/>
                <a:ext cx="3024000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g-BG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Плоски </a:t>
                </a:r>
                <a:r>
                  <a:rPr lang="bg-BG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колектори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C61045CD-8744-4B4A-B9F6-94A9055C5A47}"/>
                  </a:ext>
                </a:extLst>
              </p:cNvPr>
              <p:cNvSpPr/>
              <p:nvPr/>
            </p:nvSpPr>
            <p:spPr>
              <a:xfrm>
                <a:off x="6084000" y="2061000"/>
                <a:ext cx="3024000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g-BG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Вакуумно тръбните </a:t>
                </a:r>
                <a:r>
                  <a:rPr lang="bg-BG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колектори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3A5740EF-5952-4B01-A7B9-D4AAE246BD26}"/>
                </a:ext>
              </a:extLst>
            </p:cNvPr>
            <p:cNvSpPr/>
            <p:nvPr/>
          </p:nvSpPr>
          <p:spPr>
            <a:xfrm>
              <a:off x="33639" y="2554050"/>
              <a:ext cx="3024000" cy="361095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E7C77C81-51ED-4528-B550-8751C9BC5423}"/>
                </a:ext>
              </a:extLst>
            </p:cNvPr>
            <p:cNvSpPr/>
            <p:nvPr/>
          </p:nvSpPr>
          <p:spPr>
            <a:xfrm>
              <a:off x="3057639" y="2554050"/>
              <a:ext cx="3024000" cy="361095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6A1B561B-E0FA-4ADA-ADD4-E077CBB39D09}"/>
                </a:ext>
              </a:extLst>
            </p:cNvPr>
            <p:cNvSpPr/>
            <p:nvPr/>
          </p:nvSpPr>
          <p:spPr>
            <a:xfrm>
              <a:off x="6067311" y="2554050"/>
              <a:ext cx="3024000" cy="361095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1F9A01F5-B8CA-45A8-A59E-960C32B42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564" y="4420576"/>
              <a:ext cx="2892450" cy="164669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70A311B3-2BFD-4542-B535-9E3B606AD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328" y="2593575"/>
              <a:ext cx="2577672" cy="1717050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DEA0A4C7-C436-453E-85AA-6635FB7253CC}"/>
                </a:ext>
              </a:extLst>
            </p:cNvPr>
            <p:cNvCxnSpPr>
              <a:stCxn id="9" idx="1"/>
              <a:endCxn id="10" idx="1"/>
            </p:cNvCxnSpPr>
            <p:nvPr/>
          </p:nvCxnSpPr>
          <p:spPr>
            <a:xfrm>
              <a:off x="33639" y="4359525"/>
              <a:ext cx="3024000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4F120ADE-DCA8-490F-86B3-B8FDD6DE4E83}"/>
                </a:ext>
              </a:extLst>
            </p:cNvPr>
            <p:cNvSpPr txBox="1"/>
            <p:nvPr/>
          </p:nvSpPr>
          <p:spPr>
            <a:xfrm>
              <a:off x="2517490" y="5829821"/>
              <a:ext cx="57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ICS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6F010758-DB94-4087-B4EA-695956AD8387}"/>
                </a:ext>
              </a:extLst>
            </p:cNvPr>
            <p:cNvSpPr txBox="1"/>
            <p:nvPr/>
          </p:nvSpPr>
          <p:spPr>
            <a:xfrm>
              <a:off x="2372459" y="4051497"/>
              <a:ext cx="7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Пакетен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6DA1A1E3-9DED-4D0C-A900-E17107B5C81A}"/>
                </a:ext>
              </a:extLst>
            </p:cNvPr>
            <p:cNvCxnSpPr>
              <a:cxnSpLocks/>
              <a:stCxn id="9" idx="3"/>
              <a:endCxn id="11" idx="1"/>
            </p:cNvCxnSpPr>
            <p:nvPr/>
          </p:nvCxnSpPr>
          <p:spPr>
            <a:xfrm>
              <a:off x="3057639" y="4359525"/>
              <a:ext cx="3009672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E5EA1D08-DA19-4D30-9767-00446C34B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4459" y="2622191"/>
              <a:ext cx="2796032" cy="163830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067804CE-FA5B-4384-B425-79E269ED2ED6}"/>
                </a:ext>
              </a:extLst>
            </p:cNvPr>
            <p:cNvSpPr txBox="1"/>
            <p:nvPr/>
          </p:nvSpPr>
          <p:spPr>
            <a:xfrm>
              <a:off x="5045990" y="4030496"/>
              <a:ext cx="11281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Остъклен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C4230FB3-8FC6-4B55-BFC9-4803BCBD5137}"/>
                </a:ext>
              </a:extLst>
            </p:cNvPr>
            <p:cNvGrpSpPr/>
            <p:nvPr/>
          </p:nvGrpSpPr>
          <p:grpSpPr>
            <a:xfrm>
              <a:off x="3081217" y="4416808"/>
              <a:ext cx="2811623" cy="1699167"/>
              <a:chOff x="3081217" y="4416808"/>
              <a:chExt cx="2811623" cy="169916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144E80DB-CE6F-4E29-B729-EADA4F451C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367015" y="4416808"/>
                <a:ext cx="1130578" cy="90000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5452728F-15A1-4809-99D3-47F3C52D1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45990" y="5099098"/>
                <a:ext cx="846850" cy="90000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D127FA47-6E44-4ACF-86B1-0E9F37554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081217" y="5215975"/>
                <a:ext cx="1631250" cy="900000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E43F4ACE-086B-4160-8F6E-DE05E34A99E7}"/>
                </a:ext>
              </a:extLst>
            </p:cNvPr>
            <p:cNvSpPr txBox="1"/>
            <p:nvPr/>
          </p:nvSpPr>
          <p:spPr>
            <a:xfrm>
              <a:off x="3045477" y="4376791"/>
              <a:ext cx="1742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Някои форми на </a:t>
              </a:r>
              <a:r>
                <a:rPr lang="bg-BG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монтаж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A4D9108F-4A49-4307-B12C-325CF46AE31A}"/>
                </a:ext>
              </a:extLst>
            </p:cNvPr>
            <p:cNvCxnSpPr>
              <a:endCxn id="11" idx="3"/>
            </p:cNvCxnSpPr>
            <p:nvPr/>
          </p:nvCxnSpPr>
          <p:spPr>
            <a:xfrm>
              <a:off x="6074475" y="4359525"/>
              <a:ext cx="3016836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B310340A-4673-4479-890C-31F5B6868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05265" y="2601190"/>
              <a:ext cx="2950196" cy="169243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D8F817D8-CAA2-469C-ABF5-C51BD527C37E}"/>
                </a:ext>
              </a:extLst>
            </p:cNvPr>
            <p:cNvSpPr txBox="1"/>
            <p:nvPr/>
          </p:nvSpPr>
          <p:spPr>
            <a:xfrm>
              <a:off x="6067311" y="4034713"/>
              <a:ext cx="10711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 вода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D2088B79-5EAE-44A4-A474-E00BBDB1A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36000" y="4434317"/>
              <a:ext cx="1835032" cy="167526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79575F18-D741-4CAB-BD92-BC228A923F77}"/>
                </a:ext>
              </a:extLst>
            </p:cNvPr>
            <p:cNvSpPr txBox="1"/>
            <p:nvPr/>
          </p:nvSpPr>
          <p:spPr>
            <a:xfrm>
              <a:off x="6042773" y="5826446"/>
              <a:ext cx="15365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Топлинна </a:t>
              </a:r>
              <a:r>
                <a:rPr lang="bg-BG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тръба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56202888-67A8-41C6-8751-C2A25B31F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8324" y="4396253"/>
              <a:ext cx="1252626" cy="9250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344221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41CAD2-77A5-445A-8E88-A52A54C3F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SWH </a:t>
            </a:r>
            <a:r>
              <a:rPr lang="bg-BG" b="1" dirty="0"/>
              <a:t>системни компоненти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B8AB717-6057-4C61-9198-6D5627FB4098}"/>
              </a:ext>
            </a:extLst>
          </p:cNvPr>
          <p:cNvSpPr/>
          <p:nvPr/>
        </p:nvSpPr>
        <p:spPr>
          <a:xfrm>
            <a:off x="266327" y="1506446"/>
            <a:ext cx="3557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Резервоари за </a:t>
            </a:r>
            <a:r>
              <a:rPr lang="bg-BG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съхранение</a:t>
            </a:r>
            <a:endParaRPr lang="en-US" b="1" dirty="0"/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CB0F6492-2C60-4807-BECB-F678FFFEB9C5}"/>
              </a:ext>
            </a:extLst>
          </p:cNvPr>
          <p:cNvGrpSpPr/>
          <p:nvPr/>
        </p:nvGrpSpPr>
        <p:grpSpPr>
          <a:xfrm>
            <a:off x="36000" y="1992040"/>
            <a:ext cx="9108000" cy="4172960"/>
            <a:chOff x="36000" y="1992040"/>
            <a:chExt cx="9108000" cy="4172960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890B9D0F-590A-45BE-BFD7-58A87542793A}"/>
                </a:ext>
              </a:extLst>
            </p:cNvPr>
            <p:cNvGrpSpPr/>
            <p:nvPr/>
          </p:nvGrpSpPr>
          <p:grpSpPr>
            <a:xfrm>
              <a:off x="36000" y="1992040"/>
              <a:ext cx="9072001" cy="432000"/>
              <a:chOff x="-36000" y="2010702"/>
              <a:chExt cx="9072001" cy="432000"/>
            </a:xfrm>
          </p:grpSpPr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E51811C9-83D0-4B71-9668-A4CB4E1DCF46}"/>
                  </a:ext>
                </a:extLst>
              </p:cNvPr>
              <p:cNvSpPr/>
              <p:nvPr/>
            </p:nvSpPr>
            <p:spPr>
              <a:xfrm>
                <a:off x="-36000" y="2010702"/>
                <a:ext cx="3024000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g-BG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Слънчев резервоар</a:t>
                </a:r>
                <a:r>
                  <a:rPr lang="en-US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bg-BG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Основни. За топъл </a:t>
                </a:r>
                <a:r>
                  <a:rPr lang="bg-BG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климат</a:t>
                </a:r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9F2C004D-06F0-4852-85B4-59218BDDA181}"/>
                  </a:ext>
                </a:extLst>
              </p:cNvPr>
              <p:cNvSpPr/>
              <p:nvPr/>
            </p:nvSpPr>
            <p:spPr>
              <a:xfrm>
                <a:off x="2844000" y="2010702"/>
                <a:ext cx="3168000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g-BG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Илюстрации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59FF2B3B-9FEA-441E-9F2E-AADBC91AB819}"/>
                  </a:ext>
                </a:extLst>
              </p:cNvPr>
              <p:cNvSpPr/>
              <p:nvPr/>
            </p:nvSpPr>
            <p:spPr>
              <a:xfrm>
                <a:off x="5076001" y="2010702"/>
                <a:ext cx="3960000" cy="432000"/>
              </a:xfrm>
              <a:prstGeom prst="rect">
                <a:avLst/>
              </a:prstGeom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bg-BG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Няколко </a:t>
                </a:r>
                <a:r>
                  <a:rPr lang="bg-BG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резервоара за </a:t>
                </a: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SWH </a:t>
                </a:r>
                <a:r>
                  <a:rPr lang="bg-BG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система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bg-BG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Слънчеви </a:t>
                </a:r>
                <a:r>
                  <a:rPr lang="bg-BG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и </a:t>
                </a:r>
                <a:r>
                  <a:rPr lang="bg-BG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спомагателни резервоари</a:t>
                </a:r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C9E1F65D-B630-4E4D-8866-4E36E18BC244}"/>
                </a:ext>
              </a:extLst>
            </p:cNvPr>
            <p:cNvSpPr/>
            <p:nvPr/>
          </p:nvSpPr>
          <p:spPr>
            <a:xfrm>
              <a:off x="36000" y="2493000"/>
              <a:ext cx="3024000" cy="367200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5AFEB49-ACEC-4828-B641-4141D8522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328" y="2502331"/>
              <a:ext cx="2505672" cy="366266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7FC49AB6-43A3-42B4-A244-2FC9EC8E2ABA}"/>
                </a:ext>
              </a:extLst>
            </p:cNvPr>
            <p:cNvSpPr/>
            <p:nvPr/>
          </p:nvSpPr>
          <p:spPr>
            <a:xfrm>
              <a:off x="3063600" y="2493000"/>
              <a:ext cx="3024000" cy="367200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3A3A7D7A-B3A5-4167-9A77-4380A922680E}"/>
                </a:ext>
              </a:extLst>
            </p:cNvPr>
            <p:cNvCxnSpPr>
              <a:stCxn id="9" idx="3"/>
              <a:endCxn id="11" idx="3"/>
            </p:cNvCxnSpPr>
            <p:nvPr/>
          </p:nvCxnSpPr>
          <p:spPr>
            <a:xfrm>
              <a:off x="3060000" y="4329000"/>
              <a:ext cx="3027600" cy="0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D71E3C20-DC1C-4BDA-89F3-B8566BFB2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4000" y="2709000"/>
              <a:ext cx="2764365" cy="138218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0C098864-BA28-4157-B35C-2D8E513F3121}"/>
                </a:ext>
              </a:extLst>
            </p:cNvPr>
            <p:cNvSpPr txBox="1"/>
            <p:nvPr/>
          </p:nvSpPr>
          <p:spPr>
            <a:xfrm>
              <a:off x="4740073" y="4055565"/>
              <a:ext cx="13532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Хоризонтален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4F3607CB-D478-4C62-A467-73F6CA0BD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18139" y="4392993"/>
              <a:ext cx="517862" cy="170840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EF39C246-6D78-46FC-8415-FC953CFCCAE3}"/>
                </a:ext>
              </a:extLst>
            </p:cNvPr>
            <p:cNvSpPr txBox="1"/>
            <p:nvPr/>
          </p:nvSpPr>
          <p:spPr>
            <a:xfrm>
              <a:off x="3636001" y="4527132"/>
              <a:ext cx="99020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Вертикален </a:t>
              </a: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с вътрешен топлообменник (за непряко </a:t>
              </a:r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SWH)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F0A8949D-C64C-4152-9DAC-A818892FF1EF}"/>
                </a:ext>
              </a:extLst>
            </p:cNvPr>
            <p:cNvSpPr/>
            <p:nvPr/>
          </p:nvSpPr>
          <p:spPr>
            <a:xfrm>
              <a:off x="6084000" y="2493000"/>
              <a:ext cx="3024000" cy="367200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225C377F-A407-47C8-BBC6-5917341E1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00001" y="4427487"/>
              <a:ext cx="648000" cy="166930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54631B51-D43D-4EBB-948C-61EAE3C74A91}"/>
                </a:ext>
              </a:extLst>
            </p:cNvPr>
            <p:cNvSpPr txBox="1"/>
            <p:nvPr/>
          </p:nvSpPr>
          <p:spPr>
            <a:xfrm>
              <a:off x="5076001" y="4564005"/>
              <a:ext cx="12218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Вертикален </a:t>
              </a: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за </a:t>
              </a:r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директна </a:t>
              </a: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SWH или </a:t>
              </a:r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външен топлообменник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F4BB763F-20C0-4495-919C-0894445D1C22}"/>
                </a:ext>
              </a:extLst>
            </p:cNvPr>
            <p:cNvCxnSpPr>
              <a:stCxn id="19" idx="1"/>
              <a:endCxn id="19" idx="3"/>
            </p:cNvCxnSpPr>
            <p:nvPr/>
          </p:nvCxnSpPr>
          <p:spPr>
            <a:xfrm>
              <a:off x="6084000" y="4329000"/>
              <a:ext cx="3024000" cy="0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3EBE7B1A-1993-479C-93F7-D2BCF7C8A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7885" y="4378571"/>
              <a:ext cx="702181" cy="176713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1607A729-15A8-45C2-815C-94B0D730088F}"/>
                </a:ext>
              </a:extLst>
            </p:cNvPr>
            <p:cNvSpPr txBox="1"/>
            <p:nvPr/>
          </p:nvSpPr>
          <p:spPr>
            <a:xfrm>
              <a:off x="7000066" y="4406034"/>
              <a:ext cx="214393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Предварително </a:t>
              </a:r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загрят резервоар </a:t>
              </a: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за съхранение или </a:t>
              </a:r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слънчев двоен </a:t>
              </a: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резервоар </a:t>
              </a:r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за </a:t>
              </a: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съхранение </a:t>
              </a:r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(само за съхранение </a:t>
              </a:r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няма </a:t>
              </a: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нагревателен елемент). </a:t>
              </a:r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Може </a:t>
              </a:r>
              <a:r>
                <a:rPr lang="ru-R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да има вътрешен </a:t>
              </a:r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топлообменник.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69483747-3CE2-46D8-B1C0-ECBBF784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37408" y="2553571"/>
              <a:ext cx="2871946" cy="1614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9932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49820-B739-4E6C-8BFA-2108AC6CA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SWH </a:t>
            </a:r>
            <a:r>
              <a:rPr lang="bg-BG" b="1" dirty="0"/>
              <a:t>системни компоненти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B6E1600-3C3C-4C53-B803-862E8B897FEB}"/>
              </a:ext>
            </a:extLst>
          </p:cNvPr>
          <p:cNvSpPr/>
          <p:nvPr/>
        </p:nvSpPr>
        <p:spPr>
          <a:xfrm>
            <a:off x="266328" y="1506446"/>
            <a:ext cx="207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Помпи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9680B2A-E7EE-4008-8C23-726ED1100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3400"/>
          <a:stretch/>
        </p:blipFill>
        <p:spPr>
          <a:xfrm>
            <a:off x="607938" y="1845000"/>
            <a:ext cx="8265672" cy="424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9EE1157-D027-43F6-AB46-0FC909FC4512}"/>
              </a:ext>
            </a:extLst>
          </p:cNvPr>
          <p:cNvSpPr txBox="1"/>
          <p:nvPr/>
        </p:nvSpPr>
        <p:spPr>
          <a:xfrm>
            <a:off x="1836000" y="4077000"/>
            <a:ext cx="5104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Електрически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помпи за AC или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DC-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центробежни "мокър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ротор"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727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smtClean="0"/>
              <a:t>Цели на модула</a:t>
            </a:r>
            <a:endParaRPr lang="el-GR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61758" y="1628774"/>
            <a:ext cx="8280000" cy="424822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До края на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т</a:t>
            </a:r>
            <a:r>
              <a:rPr lang="bg-BG" sz="1600" dirty="0" smtClean="0">
                <a:latin typeface="Arial" pitchFamily="34" charset="0"/>
                <a:cs typeface="Arial" pitchFamily="34" charset="0"/>
              </a:rPr>
              <a:t>ози модул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ще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знаете за: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ru-RU" b="1" dirty="0" smtClean="0"/>
              <a:t>Разграничаване на активните </a:t>
            </a:r>
            <a:r>
              <a:rPr lang="ru-RU" b="1" dirty="0"/>
              <a:t>слънчеви топлинни технологии от други слънчеви </a:t>
            </a:r>
            <a:r>
              <a:rPr lang="ru-RU" b="1" dirty="0" smtClean="0"/>
              <a:t>технологии</a:t>
            </a:r>
            <a:r>
              <a:rPr lang="en-US" b="1" dirty="0" smtClean="0"/>
              <a:t>.</a:t>
            </a:r>
            <a:endParaRPr lang="es-ES" dirty="0"/>
          </a:p>
          <a:p>
            <a:pPr lvl="1">
              <a:buFont typeface="+mj-lt"/>
              <a:buAutoNum type="arabicPeriod"/>
            </a:pPr>
            <a:r>
              <a:rPr lang="ru-RU" b="1" dirty="0" smtClean="0"/>
              <a:t>Класифициране на </a:t>
            </a:r>
            <a:r>
              <a:rPr lang="ru-RU" b="1" dirty="0"/>
              <a:t>слънчевите активни системи въз основа на изискванията за </a:t>
            </a:r>
            <a:r>
              <a:rPr lang="ru-RU" b="1" dirty="0" smtClean="0"/>
              <a:t>температура</a:t>
            </a:r>
            <a:r>
              <a:rPr lang="en-US" b="1" dirty="0" smtClean="0"/>
              <a:t>.</a:t>
            </a:r>
            <a:endParaRPr lang="es-ES" dirty="0"/>
          </a:p>
          <a:p>
            <a:pPr lvl="1">
              <a:buFont typeface="+mj-lt"/>
              <a:buAutoNum type="arabicPeriod"/>
            </a:pPr>
            <a:r>
              <a:rPr lang="ru-RU" b="1" dirty="0"/>
              <a:t>Класифициране на </a:t>
            </a:r>
            <a:r>
              <a:rPr lang="ru-RU" b="1" dirty="0" smtClean="0"/>
              <a:t>слънчевата </a:t>
            </a:r>
            <a:r>
              <a:rPr lang="ru-RU" b="1" dirty="0"/>
              <a:t>вода </a:t>
            </a:r>
            <a:r>
              <a:rPr lang="ru-RU" b="1" dirty="0" smtClean="0"/>
              <a:t>в отоплителни </a:t>
            </a:r>
            <a:r>
              <a:rPr lang="ru-RU" b="1" dirty="0"/>
              <a:t>системи (SWH) за вътрешни </a:t>
            </a:r>
            <a:r>
              <a:rPr lang="ru-RU" b="1" dirty="0" smtClean="0"/>
              <a:t>приложения.</a:t>
            </a:r>
            <a:endParaRPr lang="es-ES" dirty="0"/>
          </a:p>
          <a:p>
            <a:pPr lvl="1">
              <a:buFont typeface="+mj-lt"/>
              <a:buAutoNum type="arabicPeriod"/>
            </a:pPr>
            <a:r>
              <a:rPr lang="ru-RU" b="1" dirty="0"/>
              <a:t>Описание на основната структура и действието на често срещаните видове на </a:t>
            </a:r>
            <a:r>
              <a:rPr lang="ru-RU" b="1" dirty="0" smtClean="0"/>
              <a:t>DSWH.</a:t>
            </a:r>
            <a:endParaRPr lang="es-ES" dirty="0"/>
          </a:p>
          <a:p>
            <a:pPr lvl="1">
              <a:buFont typeface="+mj-lt"/>
              <a:buAutoNum type="arabicPeriod"/>
            </a:pPr>
            <a:r>
              <a:rPr lang="ru-RU" b="1" dirty="0" smtClean="0"/>
              <a:t>Идентифициране на </a:t>
            </a:r>
            <a:r>
              <a:rPr lang="ru-RU" b="1" dirty="0"/>
              <a:t>компонентите, използвани в </a:t>
            </a:r>
            <a:r>
              <a:rPr lang="ru-RU" b="1" dirty="0" smtClean="0"/>
              <a:t>общите </a:t>
            </a:r>
            <a:r>
              <a:rPr lang="ru-RU" b="1" dirty="0"/>
              <a:t>DSWH </a:t>
            </a:r>
            <a:r>
              <a:rPr lang="ru-RU" b="1" dirty="0" smtClean="0"/>
              <a:t>инсталации.</a:t>
            </a:r>
            <a:endParaRPr lang="es-ES" dirty="0"/>
          </a:p>
          <a:p>
            <a:pPr lvl="1">
              <a:buFont typeface="+mj-lt"/>
              <a:buAutoNum type="arabicPeriod"/>
            </a:pPr>
            <a:r>
              <a:rPr lang="ru-RU" b="1" dirty="0" smtClean="0"/>
              <a:t>Идентифициране на </a:t>
            </a:r>
            <a:r>
              <a:rPr lang="ru-RU" b="1" dirty="0"/>
              <a:t>други слънчеви топлинни технологии в диапазона на ниски и средни температури с приложение в </a:t>
            </a:r>
            <a:r>
              <a:rPr lang="ru-RU" b="1" dirty="0" smtClean="0"/>
              <a:t>сградите.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1264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device&#10;&#10;Description generated with very high confidence">
            <a:extLst>
              <a:ext uri="{FF2B5EF4-FFF2-40B4-BE49-F238E27FC236}">
                <a16:creationId xmlns="" xmlns:a16="http://schemas.microsoft.com/office/drawing/2014/main" id="{09CB6DE5-DC9E-4966-8301-6523BAEF7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00" y="4941000"/>
            <a:ext cx="1621436" cy="121946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B5841C-F128-4A55-9CB6-4DD7A1FF2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SWH </a:t>
            </a:r>
            <a:r>
              <a:rPr lang="bg-BG" b="1" dirty="0" smtClean="0"/>
              <a:t>системни </a:t>
            </a:r>
            <a:r>
              <a:rPr lang="bg-BG" b="1" dirty="0"/>
              <a:t>компоненти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9DECF28-F1BC-44AE-A138-E05E40497660}"/>
              </a:ext>
            </a:extLst>
          </p:cNvPr>
          <p:cNvSpPr/>
          <p:nvPr/>
        </p:nvSpPr>
        <p:spPr>
          <a:xfrm>
            <a:off x="266328" y="1506446"/>
            <a:ext cx="2505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Тръбопроводи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13DFA1-D1D2-4495-84A9-F95ED71F7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43" y="2751667"/>
            <a:ext cx="4742857" cy="23333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56D7062-6ED0-4EA7-ACDA-5DE44DACD37A}"/>
              </a:ext>
            </a:extLst>
          </p:cNvPr>
          <p:cNvSpPr/>
          <p:nvPr/>
        </p:nvSpPr>
        <p:spPr>
          <a:xfrm>
            <a:off x="506933" y="1984913"/>
            <a:ext cx="43874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bg-BG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Купър тръби (Европа): </a:t>
            </a:r>
            <a:r>
              <a:rPr lang="bg-BG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видове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X, Y, Z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064884A-A37E-4A2B-ADED-7DA121836B7B}"/>
              </a:ext>
            </a:extLst>
          </p:cNvPr>
          <p:cNvSpPr/>
          <p:nvPr/>
        </p:nvSpPr>
        <p:spPr>
          <a:xfrm>
            <a:off x="506933" y="2349000"/>
            <a:ext cx="39328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bg-BG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Несъвместимост на </a:t>
            </a:r>
            <a:r>
              <a:rPr lang="bg-BG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материалите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6DB801D-A0F4-40AC-AE0D-9D9F8A488F09}"/>
              </a:ext>
            </a:extLst>
          </p:cNvPr>
          <p:cNvSpPr/>
          <p:nvPr/>
        </p:nvSpPr>
        <p:spPr>
          <a:xfrm>
            <a:off x="497162" y="5157000"/>
            <a:ext cx="50828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Тръбни изолации.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Устойчиви на високи температури и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влошена околна среда.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Значението на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тръбните окачвания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спойки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Специални грижи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водопровода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питейна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вода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E61A3A5-3305-4115-A57A-2949956A2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2000" y="1506446"/>
            <a:ext cx="2557811" cy="24940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Picture 11" descr="A close up of an object&#10;&#10;Description generated with very high confidence">
            <a:extLst>
              <a:ext uri="{FF2B5EF4-FFF2-40B4-BE49-F238E27FC236}">
                <a16:creationId xmlns="" xmlns:a16="http://schemas.microsoft.com/office/drawing/2014/main" id="{C40CF7C6-B51D-4838-9FA2-08AEBC6262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0" y="3884379"/>
            <a:ext cx="2103764" cy="140426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8878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2A705D-F0D5-49BE-AC3C-865DE4D75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SWH </a:t>
            </a:r>
            <a:r>
              <a:rPr lang="bg-BG" b="1" dirty="0"/>
              <a:t>системни компоненти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50A83B9-9572-4EA9-A3D9-1BAF108CBD4E}"/>
              </a:ext>
            </a:extLst>
          </p:cNvPr>
          <p:cNvSpPr/>
          <p:nvPr/>
        </p:nvSpPr>
        <p:spPr>
          <a:xfrm>
            <a:off x="266328" y="1506446"/>
            <a:ext cx="1713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Контролери</a:t>
            </a:r>
            <a:endParaRPr lang="en-US" b="1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59ABDD0-5FC3-42D5-8727-0D9AA50D4963}"/>
              </a:ext>
            </a:extLst>
          </p:cNvPr>
          <p:cNvSpPr/>
          <p:nvPr/>
        </p:nvSpPr>
        <p:spPr>
          <a:xfrm>
            <a:off x="5333550" y="1701000"/>
            <a:ext cx="370245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 характеристики на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соларния контролер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bg-BG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 или аналогова </a:t>
            </a:r>
            <a:r>
              <a:rPr lang="bg-BG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bg-BG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Приятен потребителски вид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Няколко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релета за контрол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(PLC тип) за контролиране на помпи, клапани и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др.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Няколко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температурни датчика на входа за диференциален контрол.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bg-BG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Термостат </a:t>
            </a:r>
            <a:r>
              <a:rPr lang="bg-BG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за контрол на дисплея.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Температурата на дисплея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др.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Измерване на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произведената топлинна енергия.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Промяна на скоростта и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 на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помпите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Комуникации с компютър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други инструменти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(дистанционно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управление, и т.н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.).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120F7BC-49E0-49A1-819F-B04C566081D6}"/>
              </a:ext>
            </a:extLst>
          </p:cNvPr>
          <p:cNvGrpSpPr/>
          <p:nvPr/>
        </p:nvGrpSpPr>
        <p:grpSpPr>
          <a:xfrm>
            <a:off x="581818" y="1917001"/>
            <a:ext cx="4751732" cy="4103999"/>
            <a:chOff x="581818" y="1917001"/>
            <a:chExt cx="4751732" cy="4103999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D9CE6DFC-9303-4A72-AC91-CDCDAB9CB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4000" y="1917001"/>
              <a:ext cx="3209849" cy="2448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2B5CBBCD-6ED8-4D4D-BFBF-8622E2342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tretch>
              <a:fillRect/>
            </a:stretch>
          </p:blipFill>
          <p:spPr>
            <a:xfrm>
              <a:off x="3965838" y="1952063"/>
              <a:ext cx="1367712" cy="154893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8498D44-8E16-4E80-A7AB-588B38FFB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1818" y="4830524"/>
              <a:ext cx="3990476" cy="11904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8A654756-68DB-4557-9102-A5A396B97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69173" y="3549777"/>
              <a:ext cx="1078232" cy="167222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30418256-AE84-4EF5-AC2B-AE3EE565B527}"/>
                </a:ext>
              </a:extLst>
            </p:cNvPr>
            <p:cNvSpPr/>
            <p:nvPr/>
          </p:nvSpPr>
          <p:spPr>
            <a:xfrm>
              <a:off x="1404000" y="4661247"/>
              <a:ext cx="140339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g-BG" sz="16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Термистори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45409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FD9B77-0A77-47E9-BB09-44E4E67B5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SWH </a:t>
            </a:r>
            <a:r>
              <a:rPr lang="bg-BG" b="1" dirty="0"/>
              <a:t>системни компоненти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84E1541-F589-4FF6-97CA-781E180F4A93}"/>
              </a:ext>
            </a:extLst>
          </p:cNvPr>
          <p:cNvSpPr/>
          <p:nvPr/>
        </p:nvSpPr>
        <p:spPr>
          <a:xfrm>
            <a:off x="266328" y="1506446"/>
            <a:ext cx="243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Топлообменници</a:t>
            </a:r>
            <a:endParaRPr lang="en-US" b="1" dirty="0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3358C02-8673-4005-A17F-436C06478833}"/>
              </a:ext>
            </a:extLst>
          </p:cNvPr>
          <p:cNvGrpSpPr/>
          <p:nvPr/>
        </p:nvGrpSpPr>
        <p:grpSpPr>
          <a:xfrm>
            <a:off x="139224" y="1974710"/>
            <a:ext cx="8680776" cy="4118290"/>
            <a:chOff x="139224" y="1974710"/>
            <a:chExt cx="8680776" cy="4118290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D0BA471F-E2D7-4330-99E0-5F7FE81329F7}"/>
                </a:ext>
              </a:extLst>
            </p:cNvPr>
            <p:cNvSpPr/>
            <p:nvPr/>
          </p:nvSpPr>
          <p:spPr>
            <a:xfrm>
              <a:off x="139224" y="1974710"/>
              <a:ext cx="3024000" cy="43200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g-BG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Вътрешни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F181702-E869-4D94-9FF2-E76DB9FA5BE0}"/>
                </a:ext>
              </a:extLst>
            </p:cNvPr>
            <p:cNvSpPr/>
            <p:nvPr/>
          </p:nvSpPr>
          <p:spPr>
            <a:xfrm>
              <a:off x="3163224" y="1974710"/>
              <a:ext cx="5656776" cy="432000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g-BG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Външни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C3E3B750-D4FD-4729-891F-296A6CF3BEEF}"/>
                </a:ext>
              </a:extLst>
            </p:cNvPr>
            <p:cNvSpPr/>
            <p:nvPr/>
          </p:nvSpPr>
          <p:spPr>
            <a:xfrm>
              <a:off x="139224" y="2472832"/>
              <a:ext cx="3024000" cy="3620168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AE164755-16B5-413A-AE11-1C684555D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706" y="2625877"/>
              <a:ext cx="2569035" cy="27038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950B4F11-0BAF-4CCB-9075-4F286D6E9FCD}"/>
                </a:ext>
              </a:extLst>
            </p:cNvPr>
            <p:cNvSpPr txBox="1"/>
            <p:nvPr/>
          </p:nvSpPr>
          <p:spPr>
            <a:xfrm>
              <a:off x="294993" y="5414516"/>
              <a:ext cx="13562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Тип </a:t>
              </a: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bg-BG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Намотка в резервоар</a:t>
              </a: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” </a:t>
              </a:r>
              <a:endPara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430A1F7-E2E4-4BC4-ADE5-E20483481EE0}"/>
                </a:ext>
              </a:extLst>
            </p:cNvPr>
            <p:cNvSpPr txBox="1"/>
            <p:nvPr/>
          </p:nvSpPr>
          <p:spPr>
            <a:xfrm>
              <a:off x="1651223" y="5414516"/>
              <a:ext cx="1427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Тип „Разгъната намотка</a:t>
              </a: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BD50DA53-2E2E-4DFF-A566-0F3599B61BA6}"/>
                </a:ext>
              </a:extLst>
            </p:cNvPr>
            <p:cNvSpPr/>
            <p:nvPr/>
          </p:nvSpPr>
          <p:spPr>
            <a:xfrm>
              <a:off x="3163224" y="2472832"/>
              <a:ext cx="3024000" cy="3620168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A83BDE52-49D5-4354-9033-E1592E8497C7}"/>
                </a:ext>
              </a:extLst>
            </p:cNvPr>
            <p:cNvCxnSpPr>
              <a:stCxn id="8" idx="3"/>
              <a:endCxn id="12" idx="3"/>
            </p:cNvCxnSpPr>
            <p:nvPr/>
          </p:nvCxnSpPr>
          <p:spPr>
            <a:xfrm>
              <a:off x="3163224" y="4282916"/>
              <a:ext cx="3024000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AD8EACAE-9D08-40B4-B526-7E6487CC0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773" y="2581027"/>
              <a:ext cx="2768967" cy="16357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BFDD32EE-90F3-4B2A-A5AB-02154CDA2863}"/>
                </a:ext>
              </a:extLst>
            </p:cNvPr>
            <p:cNvSpPr txBox="1"/>
            <p:nvPr/>
          </p:nvSpPr>
          <p:spPr>
            <a:xfrm>
              <a:off x="3234771" y="3789596"/>
              <a:ext cx="13562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bg-BG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Тръба в </a:t>
              </a:r>
              <a:r>
                <a:rPr lang="bg-BG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тръба"тип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1E256B1C-9305-4DFB-8BA3-0D0645C2CB5F}"/>
                </a:ext>
              </a:extLst>
            </p:cNvPr>
            <p:cNvSpPr/>
            <p:nvPr/>
          </p:nvSpPr>
          <p:spPr>
            <a:xfrm>
              <a:off x="6156000" y="2472832"/>
              <a:ext cx="2664000" cy="3620168"/>
            </a:xfrm>
            <a:prstGeom prst="rect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EDCAE6DB-29F8-40F8-BCA9-08C1B9FC619D}"/>
                </a:ext>
              </a:extLst>
            </p:cNvPr>
            <p:cNvCxnSpPr>
              <a:stCxn id="19" idx="1"/>
              <a:endCxn id="19" idx="3"/>
            </p:cNvCxnSpPr>
            <p:nvPr/>
          </p:nvCxnSpPr>
          <p:spPr>
            <a:xfrm>
              <a:off x="6156000" y="4282916"/>
              <a:ext cx="2664000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66DC6D76-2D28-42C5-966A-4D29DB16A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1612" y="2874597"/>
              <a:ext cx="2605682" cy="134640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2A92D821-E3AA-4C16-94B3-143E80B6B1C2}"/>
                </a:ext>
              </a:extLst>
            </p:cNvPr>
            <p:cNvSpPr txBox="1"/>
            <p:nvPr/>
          </p:nvSpPr>
          <p:spPr>
            <a:xfrm>
              <a:off x="6798955" y="2516326"/>
              <a:ext cx="15911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bg-BG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"</a:t>
              </a:r>
              <a:r>
                <a:rPr lang="bg-BG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Плосък" тип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9174DF31-A837-4243-81A4-1BEEC5997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6382" y="4344834"/>
              <a:ext cx="5410418" cy="1682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5499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D26C47-1F45-432E-BFE6-1B18E35F6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SWH </a:t>
            </a:r>
            <a:r>
              <a:rPr lang="bg-BG" b="1" dirty="0"/>
              <a:t>системни компоненти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7E1883C-3692-4E79-ABE8-26C75E07B79A}"/>
              </a:ext>
            </a:extLst>
          </p:cNvPr>
          <p:cNvSpPr/>
          <p:nvPr/>
        </p:nvSpPr>
        <p:spPr>
          <a:xfrm>
            <a:off x="266328" y="1506446"/>
            <a:ext cx="459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Топлинен </a:t>
            </a:r>
            <a:r>
              <a:rPr lang="bg-BG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трансфер на </a:t>
            </a:r>
            <a:r>
              <a:rPr lang="bg-BG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течности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FDB34A-FBC6-494E-9CB5-5DE5C6B18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31" y="1844999"/>
            <a:ext cx="5184000" cy="29591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A085559-DB29-4651-8620-8F6AB0C9C169}"/>
              </a:ext>
            </a:extLst>
          </p:cNvPr>
          <p:cNvSpPr/>
          <p:nvPr/>
        </p:nvSpPr>
        <p:spPr>
          <a:xfrm>
            <a:off x="540000" y="4797000"/>
            <a:ext cx="619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HTF</a:t>
            </a:r>
            <a:r>
              <a:rPr lang="bg-BG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 климат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риск за замразяване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bg-BG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Пропилен </a:t>
            </a:r>
            <a:r>
              <a:rPr lang="bg-BG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bg-BG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етиленгликол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Други: Въглеводородни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синтетични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масла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HTF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поставя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 системни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компоненти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Водата е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по-добра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топлопроводимост от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антифриза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828F081-392E-4B57-B93B-CA7C9776D740}"/>
              </a:ext>
            </a:extLst>
          </p:cNvPr>
          <p:cNvSpPr txBox="1"/>
          <p:nvPr/>
        </p:nvSpPr>
        <p:spPr>
          <a:xfrm>
            <a:off x="5580000" y="3865411"/>
            <a:ext cx="3341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HTF</a:t>
            </a:r>
            <a:r>
              <a:rPr lang="bg-BG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циркулираща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непреките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SWH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системи,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 разширява при нагряване.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Разширителните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съдове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 поставят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инсталациите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борба с това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явление.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C43816E-A0FD-492C-9537-0F52DCB0D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229" y="1937037"/>
            <a:ext cx="3189787" cy="163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64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3908C3-8CF4-4A57-83BE-F2D384F8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SWH </a:t>
            </a:r>
            <a:r>
              <a:rPr lang="bg-BG" b="1" dirty="0"/>
              <a:t>системни компоненти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96B683D-4676-4B98-BF85-2693BC329F58}"/>
              </a:ext>
            </a:extLst>
          </p:cNvPr>
          <p:cNvSpPr/>
          <p:nvPr/>
        </p:nvSpPr>
        <p:spPr>
          <a:xfrm>
            <a:off x="266328" y="1506446"/>
            <a:ext cx="2433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Клапани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6D6BF0A-EE2D-46E3-A0F3-03B693FC1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0000" y="1572855"/>
            <a:ext cx="3417624" cy="4736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CA94FAF-23A1-4A9C-AE7B-CF7B9A624119}"/>
              </a:ext>
            </a:extLst>
          </p:cNvPr>
          <p:cNvSpPr txBox="1"/>
          <p:nvPr/>
        </p:nvSpPr>
        <p:spPr>
          <a:xfrm>
            <a:off x="294540" y="1845000"/>
            <a:ext cx="52854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Възвратни вентили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За да се предотврати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термосифонното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действие. (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7)</a:t>
            </a:r>
            <a:endParaRPr lang="es-E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Спирателни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клапани.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За изолиране на компоненти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 подсистемата при ремонт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5)</a:t>
            </a:r>
            <a:endParaRPr lang="es-E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Предпазни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клапани за налягане.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За високо налягане. (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Предпазни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клапани за температура и налягане.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За облекчаване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високи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темпер.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налягането в резервоарите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lang="es-E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Вентилационни отвори.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За освобождаване на въздуха,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затворен в системата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endParaRPr lang="es-E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Вакуумни прекъсвачи.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Да се позволи правилното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влизане на въздуха в контура на колектора (4)</a:t>
            </a:r>
            <a:endParaRPr lang="es-E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Канализационни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клапани.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изпразване контура на колектора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резервоара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или други компоненти на подсистемата.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6)</a:t>
            </a:r>
            <a:endParaRPr lang="es-E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Температурни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индикатори и разходомери.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наблюдават компонентите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състоянието на системата. (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10)</a:t>
            </a:r>
            <a:endParaRPr lang="es-E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bg-BG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Клапани против замръзване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За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защита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 колектора от повреждане от минусови температури. (9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C3D0677-D39E-4F72-9AF2-55B299DE4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060" y="5076654"/>
            <a:ext cx="4727939" cy="113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96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DD6AB5-B7F1-4173-8E5D-128D1FEB6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5. </a:t>
            </a:r>
            <a:r>
              <a:rPr lang="ru-RU" b="1" dirty="0"/>
              <a:t>Други приложения на слънчевата </a:t>
            </a:r>
            <a:r>
              <a:rPr lang="ru-RU" b="1" dirty="0" smtClean="0"/>
              <a:t>топлинна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652ADE9-FC32-400B-9460-F28699C5F7C5}"/>
              </a:ext>
            </a:extLst>
          </p:cNvPr>
          <p:cNvSpPr/>
          <p:nvPr/>
        </p:nvSpPr>
        <p:spPr>
          <a:xfrm>
            <a:off x="266328" y="1506446"/>
            <a:ext cx="3585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Слънчев </a:t>
            </a:r>
            <a:r>
              <a:rPr lang="bg-BG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басейн 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E7DAB49-48C9-49DA-A519-12C76178D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000" y="1845000"/>
            <a:ext cx="6143448" cy="420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AB343A-BCA5-457C-9031-3EAA717F5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975572"/>
            <a:ext cx="4126546" cy="21734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4BF7CAD-42BD-4FD9-962B-B0F08F191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60" y="4207572"/>
            <a:ext cx="2751552" cy="184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29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297A29-A58C-46E0-87AE-08EE238B0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5. </a:t>
            </a:r>
            <a:r>
              <a:rPr lang="ru-RU" b="1" dirty="0"/>
              <a:t>Други приложения на слънчевата топлинна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0722B9D-6E7F-4C01-ABF8-C5A13578B205}"/>
              </a:ext>
            </a:extLst>
          </p:cNvPr>
          <p:cNvSpPr/>
          <p:nvPr/>
        </p:nvSpPr>
        <p:spPr>
          <a:xfrm>
            <a:off x="266328" y="1506446"/>
            <a:ext cx="5025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Слънчеви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комбинирани системи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4C727B3-9F47-47FF-B5C8-4158CED998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52" t="-6812" b="-5478"/>
          <a:stretch/>
        </p:blipFill>
        <p:spPr>
          <a:xfrm>
            <a:off x="312383" y="2493000"/>
            <a:ext cx="3971617" cy="295199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0389F4C-B266-491A-8900-72AF93E41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4001" y="1917000"/>
            <a:ext cx="4547616" cy="4032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478286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5E1023-A19B-4585-B2AE-074F5B578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5. </a:t>
            </a:r>
            <a:r>
              <a:rPr lang="ru-RU" b="1" dirty="0"/>
              <a:t>Други приложения на слънчевата топлинна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55A665C-0D53-410D-8768-F25F921E8438}"/>
              </a:ext>
            </a:extLst>
          </p:cNvPr>
          <p:cNvSpPr/>
          <p:nvPr/>
        </p:nvSpPr>
        <p:spPr>
          <a:xfrm>
            <a:off x="266328" y="1506446"/>
            <a:ext cx="5385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Слънчеви </a:t>
            </a:r>
            <a:r>
              <a:rPr lang="bg-BG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въздушни отоплителни системи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2A535F6-B569-4532-8481-5E7ADD48F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001" y="1845000"/>
            <a:ext cx="4809084" cy="44205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E0AD8FF-AFEF-463F-88ED-A5C9726C0A7D}"/>
              </a:ext>
            </a:extLst>
          </p:cNvPr>
          <p:cNvSpPr/>
          <p:nvPr/>
        </p:nvSpPr>
        <p:spPr>
          <a:xfrm>
            <a:off x="5166576" y="1515278"/>
            <a:ext cx="35516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12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Остъклени </a:t>
            </a:r>
            <a:r>
              <a:rPr lang="bg-BG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слънчеви въздушни </a:t>
            </a:r>
            <a:r>
              <a:rPr lang="bg-BG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колектори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5EC528E-8279-40FD-9752-7EA4496924BD}"/>
              </a:ext>
            </a:extLst>
          </p:cNvPr>
          <p:cNvSpPr/>
          <p:nvPr/>
        </p:nvSpPr>
        <p:spPr>
          <a:xfrm>
            <a:off x="4068001" y="3312993"/>
            <a:ext cx="1799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Неостъклени </a:t>
            </a: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слънчеви въздушни </a:t>
            </a: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колектори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D6F4445-837E-472B-AD42-6B591000F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99" y="4485472"/>
            <a:ext cx="3734975" cy="12475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E07D275-52EC-4EF4-9FF5-C7725290CB94}"/>
              </a:ext>
            </a:extLst>
          </p:cNvPr>
          <p:cNvSpPr/>
          <p:nvPr/>
        </p:nvSpPr>
        <p:spPr>
          <a:xfrm>
            <a:off x="178019" y="4170546"/>
            <a:ext cx="3889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Слънчеви сушилни </a:t>
            </a:r>
            <a:r>
              <a:rPr lang="bg-BG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(за селскостопански цели</a:t>
            </a:r>
            <a:endParaRPr lang="en-US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1131A5C-4A6F-4593-BAAF-686C85002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28" y="2204999"/>
            <a:ext cx="3701012" cy="189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86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8D0B39-ED6C-464E-B6B4-C6D425D55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5. </a:t>
            </a:r>
            <a:r>
              <a:rPr lang="ru-RU" b="1" dirty="0"/>
              <a:t>Други приложения на слънчевата топлинна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D8AD1C3-E1D3-4DC5-B6BC-C403FDE16533}"/>
              </a:ext>
            </a:extLst>
          </p:cNvPr>
          <p:cNvSpPr/>
          <p:nvPr/>
        </p:nvSpPr>
        <p:spPr>
          <a:xfrm>
            <a:off x="266328" y="1506446"/>
            <a:ext cx="4449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Соларно </a:t>
            </a:r>
            <a:r>
              <a:rPr lang="bg-BG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охлаждане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C0C64F7-6BFF-438E-A5D9-EC97A8EBA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00" y="1845000"/>
            <a:ext cx="8434800" cy="4394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C72CF1-96B6-4B4A-936E-312135256A92}"/>
              </a:ext>
            </a:extLst>
          </p:cNvPr>
          <p:cNvSpPr/>
          <p:nvPr/>
        </p:nvSpPr>
        <p:spPr>
          <a:xfrm>
            <a:off x="684000" y="4689835"/>
            <a:ext cx="2116836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g-BG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АБСОРБЦИЯ ЧИЛЪР</a:t>
            </a:r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Термодинамичният кръг е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задвижван от слънчевата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топлина.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080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 smtClean="0"/>
              <a:t>Край на частта</a:t>
            </a:r>
            <a:endParaRPr lang="el-GR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dirty="0" smtClean="0"/>
              <a:t>Част</a:t>
            </a:r>
            <a:r>
              <a:rPr lang="en-US" dirty="0" smtClean="0"/>
              <a:t> </a:t>
            </a:r>
            <a:r>
              <a:rPr lang="en-US" dirty="0"/>
              <a:t>1.3. </a:t>
            </a:r>
            <a:r>
              <a:rPr lang="ru-RU" dirty="0"/>
              <a:t>Видове слънчеви топлинни инсталации и </a:t>
            </a:r>
            <a:r>
              <a:rPr lang="ru-RU" dirty="0" smtClean="0"/>
              <a:t>компоненти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0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D2E6210-F288-4A09-AC23-8E31F41ED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ru-RU" b="1" dirty="0"/>
              <a:t>Идентификация на </a:t>
            </a:r>
            <a:r>
              <a:rPr lang="ru-RU" b="1" dirty="0" smtClean="0"/>
              <a:t>слънчевите </a:t>
            </a:r>
            <a:r>
              <a:rPr lang="ru-RU" b="1" dirty="0"/>
              <a:t>топлинни </a:t>
            </a:r>
            <a:r>
              <a:rPr lang="ru-RU" b="1" dirty="0" smtClean="0"/>
              <a:t>технологии</a:t>
            </a:r>
            <a:endParaRPr lang="es-E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FD2B58C-9792-4726-8570-B8F22B03A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557000"/>
            <a:ext cx="8712000" cy="460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FAE78D1-0B6B-4F14-B3D9-F628ADCF41AA}"/>
              </a:ext>
            </a:extLst>
          </p:cNvPr>
          <p:cNvSpPr/>
          <p:nvPr/>
        </p:nvSpPr>
        <p:spPr>
          <a:xfrm>
            <a:off x="396000" y="1557000"/>
            <a:ext cx="417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Соларни технологии, класифицирани според методите за събиране на слънчевата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енергия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4140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C5C668-45E8-4EB7-98D2-47E2429CD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000" y="0"/>
            <a:ext cx="5194800" cy="112474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2. </a:t>
            </a:r>
            <a:r>
              <a:rPr lang="ru-RU" b="1" dirty="0"/>
              <a:t>Слънчеви термични системи за ниска, средна и висока </a:t>
            </a:r>
            <a:r>
              <a:rPr lang="ru-RU" b="1" dirty="0" smtClean="0"/>
              <a:t>температура</a:t>
            </a:r>
            <a:endParaRPr lang="en-US" dirty="0"/>
          </a:p>
        </p:txBody>
      </p:sp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1EEE9400-C420-4F8B-988A-9A84B66DE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6" y="2185311"/>
            <a:ext cx="4139084" cy="3997030"/>
          </a:xfrm>
          <a:prstGeom prst="rect">
            <a:avLst/>
          </a:prstGeom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42A5747-DDC7-4483-8528-0622691F3AE5}"/>
              </a:ext>
            </a:extLst>
          </p:cNvPr>
          <p:cNvSpPr/>
          <p:nvPr/>
        </p:nvSpPr>
        <p:spPr>
          <a:xfrm>
            <a:off x="4860000" y="1701000"/>
            <a:ext cx="388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Колектори "Без </a:t>
            </a:r>
            <a:r>
              <a:rPr lang="bg-BG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концентриране</a:t>
            </a:r>
            <a:r>
              <a:rPr lang="bg-BG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D6D1682-A6E3-4125-8F43-F443E9A0C64B}"/>
              </a:ext>
            </a:extLst>
          </p:cNvPr>
          <p:cNvSpPr/>
          <p:nvPr/>
        </p:nvSpPr>
        <p:spPr>
          <a:xfrm>
            <a:off x="4921580" y="4098446"/>
            <a:ext cx="361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bg-BG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Концентрирани" колектори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99ACC2D-82A6-469D-AFCC-A0B22E7E8038}"/>
              </a:ext>
            </a:extLst>
          </p:cNvPr>
          <p:cNvGrpSpPr/>
          <p:nvPr/>
        </p:nvGrpSpPr>
        <p:grpSpPr>
          <a:xfrm>
            <a:off x="5137581" y="2185311"/>
            <a:ext cx="3538419" cy="1891689"/>
            <a:chOff x="4940259" y="2170757"/>
            <a:chExt cx="3538419" cy="1891689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76B00A17-547C-4AED-A3C5-8B698F826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rcRect b="5245"/>
            <a:stretch/>
          </p:blipFill>
          <p:spPr>
            <a:xfrm>
              <a:off x="4940259" y="2170757"/>
              <a:ext cx="3538419" cy="1843018"/>
            </a:xfrm>
            <a:prstGeom prst="rect">
              <a:avLst/>
            </a:prstGeom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FE8D8DD4-67DC-448E-84BC-EBA40757C676}"/>
                </a:ext>
              </a:extLst>
            </p:cNvPr>
            <p:cNvSpPr/>
            <p:nvPr/>
          </p:nvSpPr>
          <p:spPr>
            <a:xfrm>
              <a:off x="6529658" y="3477671"/>
              <a:ext cx="19490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bg-BG" sz="1600" i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Ниска и средна работна темпер.</a:t>
              </a:r>
              <a:r>
                <a:rPr lang="en-US" sz="1600" i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en-US" i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EEF0014F-5F8E-4C04-89AD-89A5B8417A5F}"/>
              </a:ext>
            </a:extLst>
          </p:cNvPr>
          <p:cNvGrpSpPr/>
          <p:nvPr/>
        </p:nvGrpSpPr>
        <p:grpSpPr>
          <a:xfrm>
            <a:off x="5001839" y="4509000"/>
            <a:ext cx="3818161" cy="1728000"/>
            <a:chOff x="4940259" y="4509000"/>
            <a:chExt cx="3818161" cy="1728000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8D840912-AB10-4DE7-B77B-713A972BE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40259" y="4509000"/>
              <a:ext cx="3818161" cy="1673341"/>
            </a:xfrm>
            <a:prstGeom prst="rect">
              <a:avLst/>
            </a:prstGeom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1253C126-3E87-4731-97D9-7460AD76A8C3}"/>
                </a:ext>
              </a:extLst>
            </p:cNvPr>
            <p:cNvSpPr/>
            <p:nvPr/>
          </p:nvSpPr>
          <p:spPr>
            <a:xfrm>
              <a:off x="5734420" y="5898446"/>
              <a:ext cx="301358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bg-BG" sz="1600" i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По-висока работна </a:t>
              </a:r>
              <a:r>
                <a:rPr lang="bg-BG" sz="1600" i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темпер</a:t>
              </a:r>
              <a:r>
                <a:rPr lang="en-US" sz="1600" i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. </a:t>
              </a:r>
              <a:endParaRPr lang="en-US" i="1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9E12605-E8BA-4EA9-A1A8-F3597880A6F9}"/>
              </a:ext>
            </a:extLst>
          </p:cNvPr>
          <p:cNvSpPr/>
          <p:nvPr/>
        </p:nvSpPr>
        <p:spPr>
          <a:xfrm>
            <a:off x="432916" y="1701000"/>
            <a:ext cx="44270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Слънчеви термични температурни </a:t>
            </a:r>
            <a:r>
              <a:rPr lang="bg-BG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обхвати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4409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4DFE0F-A110-4F2A-95C0-6795120F6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bg-BG" b="1" dirty="0"/>
              <a:t>Слънчеви отоплителни </a:t>
            </a:r>
            <a:r>
              <a:rPr lang="bg-BG" b="1" dirty="0" smtClean="0"/>
              <a:t>системи</a:t>
            </a: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0736046-7876-4858-B5B6-B898359F8648}"/>
              </a:ext>
            </a:extLst>
          </p:cNvPr>
          <p:cNvSpPr/>
          <p:nvPr/>
        </p:nvSpPr>
        <p:spPr>
          <a:xfrm>
            <a:off x="3420000" y="3645000"/>
            <a:ext cx="252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classification of SWH</a:t>
            </a:r>
            <a:endParaRPr lang="en-US" b="1" u="sng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32C88F1-A3DC-46D6-8B0A-0B0CFB86531F}"/>
              </a:ext>
            </a:extLst>
          </p:cNvPr>
          <p:cNvSpPr/>
          <p:nvPr/>
        </p:nvSpPr>
        <p:spPr>
          <a:xfrm>
            <a:off x="0" y="1628775"/>
            <a:ext cx="831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Вътрешни слънчеви водно нагревателни системи</a:t>
            </a:r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6120798-A2A5-4523-ACEF-70CD38A5AB3E}"/>
              </a:ext>
            </a:extLst>
          </p:cNvPr>
          <p:cNvSpPr/>
          <p:nvPr/>
        </p:nvSpPr>
        <p:spPr>
          <a:xfrm>
            <a:off x="245355" y="1982561"/>
            <a:ext cx="88986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Преобразуват слънчевата светлина в топлина за </a:t>
            </a:r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водонагряващи цели</a:t>
            </a: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използвайки колектор (активна</a:t>
            </a:r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 малки приложения (домове) и мащабни (многофамилни жилищни, </a:t>
            </a:r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комерсиални цели).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Различни </a:t>
            </a:r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начини на разполагане. </a:t>
            </a: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Основното разграничение: SWH технология за топъл или студен </a:t>
            </a:r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климат.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Опаковани/предварително-изчислени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решения или </a:t>
            </a:r>
            <a:r>
              <a:rPr lang="bg-BG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инженерство </a:t>
            </a: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Разнообразие от фактори, влияещи на избора: консумация, размер, климат, поддръжка, ефективност, простота,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фиксиране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ориентация на колектора, разположение на сградите,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вид на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водата.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5C0D906-0663-41DA-A065-956759CD3DC1}"/>
              </a:ext>
            </a:extLst>
          </p:cNvPr>
          <p:cNvGrpSpPr/>
          <p:nvPr/>
        </p:nvGrpSpPr>
        <p:grpSpPr>
          <a:xfrm>
            <a:off x="180000" y="4444774"/>
            <a:ext cx="8735903" cy="1702066"/>
            <a:chOff x="289324" y="3967675"/>
            <a:chExt cx="8735903" cy="2179166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BEBC6FBB-0059-4874-BA2F-413403A845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180" t="-4269" r="-1180" b="-4269"/>
            <a:stretch/>
          </p:blipFill>
          <p:spPr>
            <a:xfrm>
              <a:off x="324000" y="4005000"/>
              <a:ext cx="8701227" cy="214184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C02D42-6124-4477-AC1F-1978073474A0}"/>
                </a:ext>
              </a:extLst>
            </p:cNvPr>
            <p:cNvSpPr/>
            <p:nvPr/>
          </p:nvSpPr>
          <p:spPr>
            <a:xfrm>
              <a:off x="289324" y="3967675"/>
              <a:ext cx="3111044" cy="4334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g-BG" sz="1600" i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Принципи според операциите</a:t>
              </a:r>
              <a:endParaRPr lang="en-US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912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C0DD3D-5586-45EF-A89C-F29209064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bg-BG" b="1" dirty="0"/>
              <a:t>Слънчеви отоплителни системи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F94D115-6F4E-4B75-A709-FCC42E6724EA}"/>
              </a:ext>
            </a:extLst>
          </p:cNvPr>
          <p:cNvSpPr/>
          <p:nvPr/>
        </p:nvSpPr>
        <p:spPr>
          <a:xfrm>
            <a:off x="266327" y="1485000"/>
            <a:ext cx="41871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Пасивен срещу активни </a:t>
            </a:r>
            <a:r>
              <a:rPr lang="bg-BG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технологии</a:t>
            </a: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66FF2DB-B1F4-4AF5-97BD-B9C4A83E992C}"/>
              </a:ext>
            </a:extLst>
          </p:cNvPr>
          <p:cNvSpPr/>
          <p:nvPr/>
        </p:nvSpPr>
        <p:spPr>
          <a:xfrm>
            <a:off x="4320000" y="1501851"/>
            <a:ext cx="4675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Директно срещу </a:t>
            </a:r>
            <a:r>
              <a:rPr lang="bg-BG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индиректни технология</a:t>
            </a:r>
            <a:endParaRPr lang="en-US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65C00BDA-7FB9-46AB-A811-F16C556D4097}"/>
              </a:ext>
            </a:extLst>
          </p:cNvPr>
          <p:cNvGrpSpPr/>
          <p:nvPr/>
        </p:nvGrpSpPr>
        <p:grpSpPr>
          <a:xfrm>
            <a:off x="324000" y="1948807"/>
            <a:ext cx="9149145" cy="4292119"/>
            <a:chOff x="324000" y="1948807"/>
            <a:chExt cx="9149145" cy="4292119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DE1117C8-93CC-46DE-917D-577B5D0DB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977" y="1948807"/>
              <a:ext cx="3240023" cy="204190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82937569-08B8-40E6-91D4-EB62F17CA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978" y="4109594"/>
              <a:ext cx="3240022" cy="2131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2C192507-D3C1-4291-96C8-6547A5FDC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8000" y="1955364"/>
              <a:ext cx="4104000" cy="203534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42980510-D590-4EFA-ABAE-6B0E517F9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8000" y="4109594"/>
              <a:ext cx="4104000" cy="2131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BBB59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774B1E4-1C92-4F1C-941B-5A5D63CABA88}"/>
                </a:ext>
              </a:extLst>
            </p:cNvPr>
            <p:cNvSpPr/>
            <p:nvPr/>
          </p:nvSpPr>
          <p:spPr>
            <a:xfrm>
              <a:off x="3372305" y="3673520"/>
              <a:ext cx="106311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bg-BG" sz="16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Пасивни</a:t>
              </a:r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8606F419-E273-4A69-B841-E581418F7D6E}"/>
                </a:ext>
              </a:extLst>
            </p:cNvPr>
            <p:cNvSpPr/>
            <p:nvPr/>
          </p:nvSpPr>
          <p:spPr>
            <a:xfrm>
              <a:off x="324000" y="4012074"/>
              <a:ext cx="103906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bg-BG" sz="16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Активни</a:t>
              </a:r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DF5CF90A-6FD5-439A-9D28-19B953916CB9}"/>
                </a:ext>
              </a:extLst>
            </p:cNvPr>
            <p:cNvSpPr/>
            <p:nvPr/>
          </p:nvSpPr>
          <p:spPr>
            <a:xfrm>
              <a:off x="4453443" y="3673520"/>
              <a:ext cx="114967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bg-BG" sz="16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Директни</a:t>
              </a: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F8DEACBD-5282-4156-ABE5-96B8E31A6726}"/>
                </a:ext>
              </a:extLst>
            </p:cNvPr>
            <p:cNvSpPr/>
            <p:nvPr/>
          </p:nvSpPr>
          <p:spPr>
            <a:xfrm>
              <a:off x="8068593" y="4051742"/>
              <a:ext cx="14045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bg-BG" sz="16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Индиректни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31972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piece of paper&#10;&#10;Description generated with high confidence">
            <a:extLst>
              <a:ext uri="{FF2B5EF4-FFF2-40B4-BE49-F238E27FC236}">
                <a16:creationId xmlns="" xmlns:a16="http://schemas.microsoft.com/office/drawing/2014/main" id="{C59AC9C5-36B0-4451-85A1-991E9D731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1845000"/>
            <a:ext cx="8871680" cy="311524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309570-54D6-4BBA-BD84-A26F8C38E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bg-BG" b="1" dirty="0"/>
              <a:t>Слънчеви отоплителни системи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83C15C1-C2CF-4DED-9CF9-DD8979933A4D}"/>
              </a:ext>
            </a:extLst>
          </p:cNvPr>
          <p:cNvSpPr/>
          <p:nvPr/>
        </p:nvSpPr>
        <p:spPr>
          <a:xfrm>
            <a:off x="266328" y="1506446"/>
            <a:ext cx="6177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Общата структура на SWH 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инсталации</a:t>
            </a:r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E3E5CE1-F703-477A-8B0A-74170F185CD6}"/>
              </a:ext>
            </a:extLst>
          </p:cNvPr>
          <p:cNvSpPr/>
          <p:nvPr/>
        </p:nvSpPr>
        <p:spPr>
          <a:xfrm>
            <a:off x="50328" y="5013000"/>
            <a:ext cx="45216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Система за събиране. </a:t>
            </a: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Слънчеви колектори. </a:t>
            </a:r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Масиви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Заряден </a:t>
            </a:r>
            <a:r>
              <a:rPr lang="bg-BG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обмен. </a:t>
            </a:r>
            <a:r>
              <a:rPr lang="bg-BG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Слънчев топлообмен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Инерционно </a:t>
            </a:r>
            <a:r>
              <a:rPr lang="ru-RU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съхранение. </a:t>
            </a:r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Слънчеви резервоари/слънчева </a:t>
            </a: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енергия 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Освобождаващ </a:t>
            </a:r>
            <a:r>
              <a:rPr lang="ru-RU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обмен. </a:t>
            </a: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Пренос на гореща </a:t>
            </a:r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вода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BDF9169-EACD-4B81-B24D-EF94E1A2B281}"/>
              </a:ext>
            </a:extLst>
          </p:cNvPr>
          <p:cNvSpPr/>
          <p:nvPr/>
        </p:nvSpPr>
        <p:spPr>
          <a:xfrm>
            <a:off x="4514328" y="5013000"/>
            <a:ext cx="452167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Консумация и съхранение на енергията</a:t>
            </a:r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/спомагателни операции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Система </a:t>
            </a:r>
            <a:r>
              <a:rPr lang="ru-RU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 поддръжка. </a:t>
            </a:r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Котли- </a:t>
            </a: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газови или </a:t>
            </a:r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електрически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Система </a:t>
            </a:r>
            <a:r>
              <a:rPr lang="ru-RU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 консумация. </a:t>
            </a: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Гореща вода 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Вериги. </a:t>
            </a:r>
            <a:r>
              <a:rPr lang="bg-BG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Първична, вторична, </a:t>
            </a:r>
            <a:r>
              <a:rPr lang="bg-BG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консумация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CC2286A-F0FE-4050-916B-D1CA39DD8F3B}"/>
              </a:ext>
            </a:extLst>
          </p:cNvPr>
          <p:cNvSpPr/>
          <p:nvPr/>
        </p:nvSpPr>
        <p:spPr>
          <a:xfrm>
            <a:off x="164320" y="1872826"/>
            <a:ext cx="5271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Приложими </a:t>
            </a:r>
            <a:r>
              <a:rPr lang="ru-RU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 малки </a:t>
            </a:r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 за мащабни </a:t>
            </a:r>
            <a:r>
              <a:rPr lang="ru-RU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инсталации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24334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415AE8-AF89-41A5-888E-C349DB67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bg-BG" b="1" dirty="0"/>
              <a:t>Слънчеви отоплителни системи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A9BE14A-B373-41D6-9194-662401059C29}"/>
              </a:ext>
            </a:extLst>
          </p:cNvPr>
          <p:cNvSpPr/>
          <p:nvPr/>
        </p:nvSpPr>
        <p:spPr>
          <a:xfrm>
            <a:off x="266328" y="1506446"/>
            <a:ext cx="4377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Символи и графично </a:t>
            </a:r>
            <a:r>
              <a:rPr lang="bg-BG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представяне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372B6C5-CF17-44ED-8790-EDF20EF2A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2421119"/>
            <a:ext cx="4248000" cy="374388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A78A728-D137-4C29-8FB5-5A136CF7A981}"/>
              </a:ext>
            </a:extLst>
          </p:cNvPr>
          <p:cNvSpPr/>
          <p:nvPr/>
        </p:nvSpPr>
        <p:spPr>
          <a:xfrm>
            <a:off x="1123164" y="2016744"/>
            <a:ext cx="33048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1"/>
            <a:r>
              <a:rPr lang="bg-BG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Стандартизирани </a:t>
            </a:r>
            <a:r>
              <a:rPr lang="bg-BG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чертежи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FD826C2-6570-4140-B2D7-7082A846A94F}"/>
              </a:ext>
            </a:extLst>
          </p:cNvPr>
          <p:cNvSpPr/>
          <p:nvPr/>
        </p:nvSpPr>
        <p:spPr>
          <a:xfrm>
            <a:off x="4788000" y="1845120"/>
            <a:ext cx="410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1" algn="ctr"/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Тръбопроводи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монтаж и други нестандартни 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чертежи</a:t>
            </a:r>
            <a:endParaRPr lang="en-US" dirty="0"/>
          </a:p>
        </p:txBody>
      </p:sp>
      <p:pic>
        <p:nvPicPr>
          <p:cNvPr id="9" name="Picture 8" descr="A picture containing text, map&#10;&#10;Description generated with very high confidence">
            <a:extLst>
              <a:ext uri="{FF2B5EF4-FFF2-40B4-BE49-F238E27FC236}">
                <a16:creationId xmlns="" xmlns:a16="http://schemas.microsoft.com/office/drawing/2014/main" id="{34888256-9F58-452C-A1FC-B77D807BB3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5"/>
          <a:stretch/>
        </p:blipFill>
        <p:spPr>
          <a:xfrm>
            <a:off x="4644000" y="2421119"/>
            <a:ext cx="4320000" cy="374388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366567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0DA9EA-D544-4243-8DC1-D6C4E5F9D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</a:t>
            </a:r>
            <a:r>
              <a:rPr lang="bg-BG" b="1" dirty="0"/>
              <a:t>Слънчеви отоплителни системи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680797D-9AC0-4FF9-9EEC-E6BA1947994F}"/>
              </a:ext>
            </a:extLst>
          </p:cNvPr>
          <p:cNvSpPr/>
          <p:nvPr/>
        </p:nvSpPr>
        <p:spPr>
          <a:xfrm>
            <a:off x="266328" y="1506446"/>
            <a:ext cx="4377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Пасивни </a:t>
            </a:r>
            <a:r>
              <a:rPr lang="bg-BG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системи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AA23617-BBC9-4B6D-99DC-FC696C647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000" y="1989000"/>
            <a:ext cx="4377672" cy="40962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9BBB5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B0447D2-6A98-4CF4-8149-7DA2F1521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000" y="1590906"/>
            <a:ext cx="2400000" cy="16940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5D87CEC-61AB-4D5B-A1CD-65945511D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088" y="1600237"/>
            <a:ext cx="1619048" cy="16847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F14E0D2-5D74-400E-B738-59EE0B63D449}"/>
              </a:ext>
            </a:extLst>
          </p:cNvPr>
          <p:cNvSpPr txBox="1"/>
          <p:nvPr/>
        </p:nvSpPr>
        <p:spPr>
          <a:xfrm>
            <a:off x="5076000" y="3579683"/>
            <a:ext cx="38160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Единична/двойна- слънчевият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резервоар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е поставен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слънчевия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колектор (слънчева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кутия).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400" dirty="0">
                <a:latin typeface="Arial" panose="020B0604020202020204" pitchFamily="34" charset="0"/>
                <a:cs typeface="Arial" panose="020B0604020202020204" pitchFamily="34" charset="0"/>
              </a:rPr>
              <a:t>За предварително </a:t>
            </a:r>
            <a:r>
              <a:rPr lang="bg-BG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нагряване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400" dirty="0">
                <a:latin typeface="Arial" panose="020B0604020202020204" pitchFamily="34" charset="0"/>
                <a:cs typeface="Arial" panose="020B0604020202020204" pitchFamily="34" charset="0"/>
              </a:rPr>
              <a:t>Естествено топла вода </a:t>
            </a:r>
            <a:r>
              <a:rPr lang="bg-BG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стратификация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Горещ и влажен климат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горещ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мек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климат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400" dirty="0">
                <a:latin typeface="Arial" panose="020B0604020202020204" pitchFamily="34" charset="0"/>
                <a:cs typeface="Arial" panose="020B0604020202020204" pitchFamily="34" charset="0"/>
              </a:rPr>
              <a:t>Под налягане от </a:t>
            </a:r>
            <a:r>
              <a:rPr lang="bg-BG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водоснабдяване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400" dirty="0">
                <a:latin typeface="Arial" panose="020B0604020202020204" pitchFamily="34" charset="0"/>
                <a:cs typeface="Arial" panose="020B0604020202020204" pitchFamily="34" charset="0"/>
              </a:rPr>
              <a:t>Ниска защита. Проста </a:t>
            </a:r>
            <a:r>
              <a:rPr lang="bg-BG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структура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 „Направи си сам“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Евтини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Интегриране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към съществуваща DWH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89307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4993</TotalTime>
  <Words>1676</Words>
  <Application>Microsoft Office PowerPoint</Application>
  <PresentationFormat>On-screen Show (4:3)</PresentationFormat>
  <Paragraphs>238</Paragraphs>
  <Slides>29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2_Office Theme</vt:lpstr>
      <vt:lpstr>Част 1.3. ВИДОВЕ СЛЪНЧЕВИ ТОПЛИННИ ИНСТАЛАЦИИ И КОМПОНЕНТИ</vt:lpstr>
      <vt:lpstr>Цели на модула</vt:lpstr>
      <vt:lpstr>1. Идентификация на слънчевите топлинни технологии</vt:lpstr>
      <vt:lpstr> 2. Слънчеви термични системи за ниска, средна и висока температура</vt:lpstr>
      <vt:lpstr>3. Слънчеви отоплителни системи</vt:lpstr>
      <vt:lpstr>3. Слънчеви отоплителни системи </vt:lpstr>
      <vt:lpstr>3. Слънчеви отоплителни системи </vt:lpstr>
      <vt:lpstr>3. Слънчеви отоплителни системи </vt:lpstr>
      <vt:lpstr>3. Слънчеви отоплителни системи </vt:lpstr>
      <vt:lpstr>3. Слънчеви отоплителни системи </vt:lpstr>
      <vt:lpstr>3. Слънчеви отоплителни системи </vt:lpstr>
      <vt:lpstr>3. Слънчеви отоплителни системи </vt:lpstr>
      <vt:lpstr>3. Слънчеви отоплителни системи </vt:lpstr>
      <vt:lpstr>3. Слънчеви отоплителни системи </vt:lpstr>
      <vt:lpstr>3. Слънчеви отоплителни системи </vt:lpstr>
      <vt:lpstr>4. SWH системни компоненти</vt:lpstr>
      <vt:lpstr>4. SWH системни компоненти </vt:lpstr>
      <vt:lpstr>4. SWH системни компоненти </vt:lpstr>
      <vt:lpstr>4. SWH системни компоненти </vt:lpstr>
      <vt:lpstr>4. SWH системни компоненти </vt:lpstr>
      <vt:lpstr>4. SWH системни компоненти </vt:lpstr>
      <vt:lpstr>4. SWH системни компоненти </vt:lpstr>
      <vt:lpstr>4. SWH системни компоненти </vt:lpstr>
      <vt:lpstr>4. SWH системни компоненти </vt:lpstr>
      <vt:lpstr>5. Други приложения на слънчевата топлинна</vt:lpstr>
      <vt:lpstr>5. Други приложения на слънчевата топлинна </vt:lpstr>
      <vt:lpstr>5. Други приложения на слънчевата топлинна </vt:lpstr>
      <vt:lpstr>5. Други приложения на слънчевата топлинна </vt:lpstr>
      <vt:lpstr>Край на частта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ptsimpoukli</dc:creator>
  <cp:lastModifiedBy>PC Home</cp:lastModifiedBy>
  <cp:revision>328</cp:revision>
  <cp:lastPrinted>2019-01-21T10:32:56Z</cp:lastPrinted>
  <dcterms:created xsi:type="dcterms:W3CDTF">2017-12-11T10:59:29Z</dcterms:created>
  <dcterms:modified xsi:type="dcterms:W3CDTF">2019-10-02T13:43:39Z</dcterms:modified>
</cp:coreProperties>
</file>