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comments/comment2.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3.xml" ContentType="application/vnd.openxmlformats-officedocument.presentationml.comments+xml"/>
  <Override PartName="/ppt/notesSlides/notesSlide36.xml" ContentType="application/vnd.openxmlformats-officedocument.presentationml.notesSlide+xml"/>
  <Override PartName="/ppt/comments/comment4.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5.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Lst>
  <p:notesMasterIdLst>
    <p:notesMasterId r:id="rId110"/>
  </p:notesMasterIdLst>
  <p:sldIdLst>
    <p:sldId id="256" r:id="rId2"/>
    <p:sldId id="257" r:id="rId3"/>
    <p:sldId id="298" r:id="rId4"/>
    <p:sldId id="350" r:id="rId5"/>
    <p:sldId id="258" r:id="rId6"/>
    <p:sldId id="351" r:id="rId7"/>
    <p:sldId id="405" r:id="rId8"/>
    <p:sldId id="261" r:id="rId9"/>
    <p:sldId id="266" r:id="rId10"/>
    <p:sldId id="267" r:id="rId11"/>
    <p:sldId id="262" r:id="rId12"/>
    <p:sldId id="352" r:id="rId13"/>
    <p:sldId id="438" r:id="rId14"/>
    <p:sldId id="439" r:id="rId15"/>
    <p:sldId id="265" r:id="rId16"/>
    <p:sldId id="407" r:id="rId17"/>
    <p:sldId id="408" r:id="rId18"/>
    <p:sldId id="353" r:id="rId19"/>
    <p:sldId id="437" r:id="rId20"/>
    <p:sldId id="354" r:id="rId21"/>
    <p:sldId id="300" r:id="rId22"/>
    <p:sldId id="273" r:id="rId23"/>
    <p:sldId id="355" r:id="rId24"/>
    <p:sldId id="356" r:id="rId25"/>
    <p:sldId id="357" r:id="rId26"/>
    <p:sldId id="358" r:id="rId27"/>
    <p:sldId id="364" r:id="rId28"/>
    <p:sldId id="362" r:id="rId29"/>
    <p:sldId id="363" r:id="rId30"/>
    <p:sldId id="359" r:id="rId31"/>
    <p:sldId id="360" r:id="rId32"/>
    <p:sldId id="361" r:id="rId33"/>
    <p:sldId id="366" r:id="rId34"/>
    <p:sldId id="367" r:id="rId35"/>
    <p:sldId id="368" r:id="rId36"/>
    <p:sldId id="369" r:id="rId37"/>
    <p:sldId id="370" r:id="rId38"/>
    <p:sldId id="272"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404" r:id="rId53"/>
    <p:sldId id="385" r:id="rId54"/>
    <p:sldId id="386" r:id="rId55"/>
    <p:sldId id="387" r:id="rId56"/>
    <p:sldId id="388" r:id="rId57"/>
    <p:sldId id="389" r:id="rId58"/>
    <p:sldId id="395" r:id="rId59"/>
    <p:sldId id="396" r:id="rId60"/>
    <p:sldId id="397" r:id="rId61"/>
    <p:sldId id="390" r:id="rId62"/>
    <p:sldId id="391" r:id="rId63"/>
    <p:sldId id="393" r:id="rId64"/>
    <p:sldId id="392" r:id="rId65"/>
    <p:sldId id="394" r:id="rId66"/>
    <p:sldId id="384" r:id="rId67"/>
    <p:sldId id="398" r:id="rId68"/>
    <p:sldId id="399" r:id="rId69"/>
    <p:sldId id="400" r:id="rId70"/>
    <p:sldId id="401" r:id="rId71"/>
    <p:sldId id="402" r:id="rId72"/>
    <p:sldId id="403" r:id="rId73"/>
    <p:sldId id="343" r:id="rId74"/>
    <p:sldId id="344" r:id="rId75"/>
    <p:sldId id="316" r:id="rId76"/>
    <p:sldId id="317" r:id="rId77"/>
    <p:sldId id="313" r:id="rId78"/>
    <p:sldId id="435" r:id="rId79"/>
    <p:sldId id="436" r:id="rId80"/>
    <p:sldId id="320" r:id="rId81"/>
    <p:sldId id="409" r:id="rId82"/>
    <p:sldId id="410" r:id="rId83"/>
    <p:sldId id="411" r:id="rId84"/>
    <p:sldId id="412" r:id="rId85"/>
    <p:sldId id="413" r:id="rId86"/>
    <p:sldId id="414" r:id="rId87"/>
    <p:sldId id="415" r:id="rId88"/>
    <p:sldId id="416" r:id="rId89"/>
    <p:sldId id="417" r:id="rId90"/>
    <p:sldId id="418" r:id="rId91"/>
    <p:sldId id="419" r:id="rId92"/>
    <p:sldId id="420" r:id="rId93"/>
    <p:sldId id="421" r:id="rId94"/>
    <p:sldId id="426" r:id="rId95"/>
    <p:sldId id="423" r:id="rId96"/>
    <p:sldId id="424" r:id="rId97"/>
    <p:sldId id="425" r:id="rId98"/>
    <p:sldId id="427" r:id="rId99"/>
    <p:sldId id="428" r:id="rId100"/>
    <p:sldId id="429" r:id="rId101"/>
    <p:sldId id="430" r:id="rId102"/>
    <p:sldId id="431" r:id="rId103"/>
    <p:sldId id="432" r:id="rId104"/>
    <p:sldId id="433" r:id="rId105"/>
    <p:sldId id="434" r:id="rId106"/>
    <p:sldId id="340" r:id="rId107"/>
    <p:sldId id="259" r:id="rId108"/>
    <p:sldId id="260" r:id="rId109"/>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Krückenmeier" initials="CK" lastIdx="13" clrIdx="0">
    <p:extLst>
      <p:ext uri="{19B8F6BF-5375-455C-9EA6-DF929625EA0E}">
        <p15:presenceInfo xmlns:p15="http://schemas.microsoft.com/office/powerpoint/2012/main" userId="S-1-5-21-4016306522-585153816-2923391097-1339" providerId="AD"/>
      </p:ext>
    </p:extLst>
  </p:cmAuthor>
  <p:cmAuthor id="2" name="Anastasia Katsamaki" initials="AK" lastIdx="2" clrIdx="1">
    <p:extLst>
      <p:ext uri="{19B8F6BF-5375-455C-9EA6-DF929625EA0E}">
        <p15:presenceInfo xmlns:p15="http://schemas.microsoft.com/office/powerpoint/2012/main" userId="Anastasia Katsama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a:srgbClr val="4F81BD"/>
    <a:srgbClr val="A6A6A6"/>
    <a:srgbClr val="C3C3C3"/>
    <a:srgbClr val="D66F2A"/>
    <a:srgbClr val="E5762F"/>
    <a:srgbClr val="843C0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1" autoAdjust="0"/>
    <p:restoredTop sz="96357" autoAdjust="0"/>
  </p:normalViewPr>
  <p:slideViewPr>
    <p:cSldViewPr snapToGrid="0">
      <p:cViewPr varScale="1">
        <p:scale>
          <a:sx n="76" d="100"/>
          <a:sy n="76" d="100"/>
        </p:scale>
        <p:origin x="108" y="6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14T12:41:04.727" idx="5">
    <p:pos x="10" y="10"/>
    <p:text>Bild</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2-14T12:41:09.713" idx="6">
    <p:pos x="10" y="10"/>
    <p:text>Bild</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2-14T13:53:09.690" idx="7">
    <p:pos x="10" y="10"/>
    <p:text>Bild</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2-14T14:09:14.278" idx="8">
    <p:pos x="10" y="10"/>
    <p:text>Bild</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2-14T14:29:54.635" idx="10">
    <p:pos x="36" y="114"/>
    <p:text>Bilder</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1" y="0"/>
            <a:ext cx="2945659" cy="496332"/>
          </a:xfrm>
          <a:prstGeom prst="rect">
            <a:avLst/>
          </a:prstGeom>
        </p:spPr>
        <p:txBody>
          <a:bodyPr vert="horz" lIns="91285" tIns="45642" rIns="91285" bIns="45642"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285" tIns="45642" rIns="91285" bIns="45642" rtlCol="0"/>
          <a:lstStyle>
            <a:lvl1pPr algn="r">
              <a:defRPr sz="1200"/>
            </a:lvl1pPr>
          </a:lstStyle>
          <a:p>
            <a:fld id="{E62C10A0-F87B-4BFF-AD3A-8310E448460F}" type="datetimeFigureOut">
              <a:rPr lang="el-GR" smtClean="0"/>
              <a:t>28/1/2020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85" tIns="45642" rIns="91285" bIns="45642"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285" tIns="45642" rIns="91285" bIns="45642"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1" y="9428584"/>
            <a:ext cx="2945659" cy="496332"/>
          </a:xfrm>
          <a:prstGeom prst="rect">
            <a:avLst/>
          </a:prstGeom>
        </p:spPr>
        <p:txBody>
          <a:bodyPr vert="horz" lIns="91285" tIns="45642" rIns="91285" bIns="45642"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4"/>
            <a:ext cx="2945659" cy="496332"/>
          </a:xfrm>
          <a:prstGeom prst="rect">
            <a:avLst/>
          </a:prstGeom>
        </p:spPr>
        <p:txBody>
          <a:bodyPr vert="horz" lIns="91285" tIns="45642" rIns="91285" bIns="45642" rtlCol="0" anchor="b"/>
          <a:lstStyle>
            <a:lvl1pPr algn="r">
              <a:defRPr sz="1200"/>
            </a:lvl1pPr>
          </a:lstStyle>
          <a:p>
            <a:fld id="{D51933F7-9C1D-42A8-B27F-F697341C8CBF}" type="slidenum">
              <a:rPr lang="el-GR" smtClean="0"/>
              <a:t>‹#›</a:t>
            </a:fld>
            <a:endParaRPr lang="el-GR"/>
          </a:p>
        </p:txBody>
      </p:sp>
    </p:spTree>
    <p:extLst>
      <p:ext uri="{BB962C8B-B14F-4D97-AF65-F5344CB8AC3E}">
        <p14:creationId xmlns:p14="http://schemas.microsoft.com/office/powerpoint/2010/main" val="418978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7Ryr9SeZB9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tMTJ2aftQs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294617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13</a:t>
            </a:fld>
            <a:endParaRPr lang="el-GR"/>
          </a:p>
        </p:txBody>
      </p:sp>
    </p:spTree>
    <p:extLst>
      <p:ext uri="{BB962C8B-B14F-4D97-AF65-F5344CB8AC3E}">
        <p14:creationId xmlns:p14="http://schemas.microsoft.com/office/powerpoint/2010/main" val="27483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 HS Bochum </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14</a:t>
            </a:fld>
            <a:endParaRPr lang="el-GR"/>
          </a:p>
        </p:txBody>
      </p:sp>
    </p:spTree>
    <p:extLst>
      <p:ext uri="{BB962C8B-B14F-4D97-AF65-F5344CB8AC3E}">
        <p14:creationId xmlns:p14="http://schemas.microsoft.com/office/powerpoint/2010/main" val="387938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138636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en-US" dirty="0">
                <a:latin typeface="Arial" panose="020B0604020202020204" pitchFamily="34" charset="0"/>
                <a:cs typeface="Arial" panose="020B0604020202020204" pitchFamily="34" charset="0"/>
                <a:hlinkClick r:id="rId3"/>
              </a:rPr>
              <a:t>https://www.youtube.com/watch?v=7Ryr9SeZB9c</a:t>
            </a:r>
            <a:endParaRPr lang="en-US" dirty="0">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16</a:t>
            </a:fld>
            <a:endParaRPr lang="el-GR"/>
          </a:p>
        </p:txBody>
      </p:sp>
    </p:spTree>
    <p:extLst>
      <p:ext uri="{BB962C8B-B14F-4D97-AF65-F5344CB8AC3E}">
        <p14:creationId xmlns:p14="http://schemas.microsoft.com/office/powerpoint/2010/main" val="3688156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en-US" dirty="0">
                <a:latin typeface="Arial" panose="020B0604020202020204" pitchFamily="34" charset="0"/>
                <a:cs typeface="Arial" panose="020B0604020202020204" pitchFamily="34" charset="0"/>
                <a:hlinkClick r:id="rId3"/>
              </a:rPr>
              <a:t>https://www.youtube.com/watch?v=tMTJ2aftQs4</a:t>
            </a:r>
            <a:r>
              <a:rPr lang="en-US" dirty="0">
                <a:latin typeface="Arial" panose="020B0604020202020204" pitchFamily="34" charset="0"/>
                <a:cs typeface="Arial" panose="020B0604020202020204" pitchFamily="34" charset="0"/>
              </a:rPr>
              <a:t> </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17</a:t>
            </a:fld>
            <a:endParaRPr lang="el-GR"/>
          </a:p>
        </p:txBody>
      </p:sp>
    </p:spTree>
    <p:extLst>
      <p:ext uri="{BB962C8B-B14F-4D97-AF65-F5344CB8AC3E}">
        <p14:creationId xmlns:p14="http://schemas.microsoft.com/office/powerpoint/2010/main" val="282694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HS Bochum </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19</a:t>
            </a:fld>
            <a:endParaRPr lang="el-GR"/>
          </a:p>
        </p:txBody>
      </p:sp>
    </p:spTree>
    <p:extLst>
      <p:ext uri="{BB962C8B-B14F-4D97-AF65-F5344CB8AC3E}">
        <p14:creationId xmlns:p14="http://schemas.microsoft.com/office/powerpoint/2010/main" val="3636053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Geothermie- Energie aus dem Inneren der Erde (Werner Bußmann)</a:t>
            </a:r>
          </a:p>
          <a:p>
            <a:endParaRPr lang="de-DE" dirty="0"/>
          </a:p>
          <a:p>
            <a:r>
              <a:rPr lang="de-DE" dirty="0" err="1"/>
              <a:t>Überabeiten</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3436161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2451500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http://www.gmg.ruhr-uni-bochum.de/petrologie/geochemie_uebung.html/ Prof. </a:t>
            </a:r>
            <a:r>
              <a:rPr lang="de-DE" dirty="0" err="1"/>
              <a:t>Schertl</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1232971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409647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a:p>
          <a:p>
            <a:r>
              <a:rPr lang="en-US" dirty="0"/>
              <a:t>This .ppt file is a template to be used from VET providers in order for them to prepare the training material. </a:t>
            </a:r>
          </a:p>
          <a:p>
            <a:endParaRPr lang="el-GR"/>
          </a:p>
          <a:p>
            <a:r>
              <a:rPr lang="en-US" dirty="0"/>
              <a:t>We suggest </a:t>
            </a:r>
            <a:r>
              <a:rPr lang="en-US" b="1" dirty="0"/>
              <a:t>30 up to 40 .ppt slides </a:t>
            </a:r>
            <a:r>
              <a:rPr lang="en-US" dirty="0"/>
              <a:t>for one (1) hour of the training program. </a:t>
            </a:r>
            <a:endParaRPr lang="el-GR"/>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a:p>
          <a:p>
            <a:endParaRPr lang="en-US" dirty="0"/>
          </a:p>
          <a:p>
            <a:pPr lvl="0"/>
            <a:r>
              <a:rPr lang="en-US" dirty="0"/>
              <a:t>Material should be sent in editable format. </a:t>
            </a:r>
            <a:endParaRPr lang="el-GR"/>
          </a:p>
          <a:p>
            <a:pPr lvl="0"/>
            <a:endParaRPr lang="en-US" dirty="0"/>
          </a:p>
          <a:p>
            <a:pPr lvl="0">
              <a:buFont typeface="Wingdings" pitchFamily="2" charset="2"/>
              <a:buChar char="§"/>
            </a:pPr>
            <a:r>
              <a:rPr lang="en-US" dirty="0"/>
              <a:t>Suggested font: Arial</a:t>
            </a:r>
            <a:endParaRPr lang="el-GR"/>
          </a:p>
          <a:p>
            <a:pPr lvl="0">
              <a:buFont typeface="Wingdings" pitchFamily="2" charset="2"/>
              <a:buChar char="§"/>
            </a:pPr>
            <a:r>
              <a:rPr lang="en-US" dirty="0"/>
              <a:t>Required font size: 16</a:t>
            </a:r>
            <a:endParaRPr lang="el-GR"/>
          </a:p>
          <a:p>
            <a:pPr lvl="0">
              <a:buFont typeface="Wingdings" pitchFamily="2" charset="2"/>
              <a:buChar char="§"/>
            </a:pPr>
            <a:r>
              <a:rPr lang="en-US" dirty="0"/>
              <a:t>Suggested line spacing: 1,5</a:t>
            </a:r>
            <a:endParaRPr lang="el-GR"/>
          </a:p>
          <a:p>
            <a:pPr lvl="0">
              <a:buFont typeface="Wingdings" pitchFamily="2" charset="2"/>
              <a:buChar char="§"/>
            </a:pPr>
            <a:r>
              <a:rPr lang="en-US" dirty="0"/>
              <a:t>ppt/pptx file should have a clear structure and defined units and unique slide titles</a:t>
            </a:r>
            <a:endParaRPr lang="el-GR"/>
          </a:p>
          <a:p>
            <a:pPr lvl="0">
              <a:buFont typeface="Wingdings" pitchFamily="2" charset="2"/>
              <a:buChar char="§"/>
            </a:pPr>
            <a:r>
              <a:rPr lang="en-US" dirty="0"/>
              <a:t>ppt/pptx slide contents should not exceed the predefined margins</a:t>
            </a:r>
            <a:endParaRPr lang="el-GR"/>
          </a:p>
          <a:p>
            <a:pPr lvl="0">
              <a:buFont typeface="Wingdings" pitchFamily="2" charset="2"/>
              <a:buChar char="§"/>
            </a:pPr>
            <a:r>
              <a:rPr lang="en-US" dirty="0"/>
              <a:t>Images, diagrams </a:t>
            </a:r>
            <a:r>
              <a:rPr lang="en-US" dirty="0" err="1"/>
              <a:t>etc</a:t>
            </a:r>
            <a:r>
              <a:rPr lang="en-US"/>
              <a:t> should be accompanied with a description</a:t>
            </a:r>
            <a:endParaRPr lang="el-GR"/>
          </a:p>
          <a:p>
            <a:pPr lvl="0">
              <a:buFont typeface="Wingdings" pitchFamily="2" charset="2"/>
              <a:buChar char="§"/>
            </a:pPr>
            <a:r>
              <a:rPr lang="en-US"/>
              <a:t>If you want to include comprehension questions (multiple choice, multiple responses, true/false, matching etc.) to enhance users’ understanding of the theory, you should embody them in the </a:t>
            </a:r>
            <a:r>
              <a:rPr lang="en-US" err="1"/>
              <a:t>ppt</a:t>
            </a:r>
            <a:r>
              <a:rPr lang="en-US"/>
              <a:t>/</a:t>
            </a:r>
            <a:r>
              <a:rPr lang="en-US" err="1"/>
              <a:t>pptx</a:t>
            </a:r>
            <a:r>
              <a:rPr lang="en-US"/>
              <a:t> file.</a:t>
            </a:r>
            <a:endParaRPr lang="el-GR"/>
          </a:p>
          <a:p>
            <a:pPr lvl="0">
              <a:buFont typeface="Wingdings" pitchFamily="2" charset="2"/>
              <a:buChar char="§"/>
            </a:pPr>
            <a:r>
              <a:rPr lang="en-US"/>
              <a:t>Questions that will be used for self assessment and final assessment quizzes should follow a predefined format that will be sent from SQLearn in an .</a:t>
            </a:r>
            <a:r>
              <a:rPr lang="en-US" err="1"/>
              <a:t>xls</a:t>
            </a:r>
            <a:r>
              <a:rPr lang="en-US"/>
              <a:t> file</a:t>
            </a:r>
            <a:endParaRPr lang="el-GR"/>
          </a:p>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4123727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25</a:t>
            </a:fld>
            <a:endParaRPr lang="el-GR"/>
          </a:p>
        </p:txBody>
      </p:sp>
    </p:spTree>
    <p:extLst>
      <p:ext uri="{BB962C8B-B14F-4D97-AF65-F5344CB8AC3E}">
        <p14:creationId xmlns:p14="http://schemas.microsoft.com/office/powerpoint/2010/main" val="1990888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4157133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27</a:t>
            </a:fld>
            <a:endParaRPr lang="el-GR"/>
          </a:p>
        </p:txBody>
      </p:sp>
    </p:spTree>
    <p:extLst>
      <p:ext uri="{BB962C8B-B14F-4D97-AF65-F5344CB8AC3E}">
        <p14:creationId xmlns:p14="http://schemas.microsoft.com/office/powerpoint/2010/main" val="3454417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28</a:t>
            </a:fld>
            <a:endParaRPr lang="el-GR"/>
          </a:p>
        </p:txBody>
      </p:sp>
    </p:spTree>
    <p:extLst>
      <p:ext uri="{BB962C8B-B14F-4D97-AF65-F5344CB8AC3E}">
        <p14:creationId xmlns:p14="http://schemas.microsoft.com/office/powerpoint/2010/main" val="136207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30</a:t>
            </a:fld>
            <a:endParaRPr lang="el-GR"/>
          </a:p>
        </p:txBody>
      </p:sp>
    </p:spTree>
    <p:extLst>
      <p:ext uri="{BB962C8B-B14F-4D97-AF65-F5344CB8AC3E}">
        <p14:creationId xmlns:p14="http://schemas.microsoft.com/office/powerpoint/2010/main" val="3545875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31</a:t>
            </a:fld>
            <a:endParaRPr lang="el-GR"/>
          </a:p>
        </p:txBody>
      </p:sp>
    </p:spTree>
    <p:extLst>
      <p:ext uri="{BB962C8B-B14F-4D97-AF65-F5344CB8AC3E}">
        <p14:creationId xmlns:p14="http://schemas.microsoft.com/office/powerpoint/2010/main" val="209083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33</a:t>
            </a:fld>
            <a:endParaRPr lang="el-GR"/>
          </a:p>
        </p:txBody>
      </p:sp>
    </p:spTree>
    <p:extLst>
      <p:ext uri="{BB962C8B-B14F-4D97-AF65-F5344CB8AC3E}">
        <p14:creationId xmlns:p14="http://schemas.microsoft.com/office/powerpoint/2010/main" val="3323960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35</a:t>
            </a:fld>
            <a:endParaRPr lang="el-GR"/>
          </a:p>
        </p:txBody>
      </p:sp>
    </p:spTree>
    <p:extLst>
      <p:ext uri="{BB962C8B-B14F-4D97-AF65-F5344CB8AC3E}">
        <p14:creationId xmlns:p14="http://schemas.microsoft.com/office/powerpoint/2010/main" val="846544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36</a:t>
            </a:fld>
            <a:endParaRPr lang="el-GR"/>
          </a:p>
        </p:txBody>
      </p:sp>
    </p:spTree>
    <p:extLst>
      <p:ext uri="{BB962C8B-B14F-4D97-AF65-F5344CB8AC3E}">
        <p14:creationId xmlns:p14="http://schemas.microsoft.com/office/powerpoint/2010/main" val="1122818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38</a:t>
            </a:fld>
            <a:endParaRPr lang="el-GR"/>
          </a:p>
        </p:txBody>
      </p:sp>
    </p:spTree>
    <p:extLst>
      <p:ext uri="{BB962C8B-B14F-4D97-AF65-F5344CB8AC3E}">
        <p14:creationId xmlns:p14="http://schemas.microsoft.com/office/powerpoint/2010/main" val="152282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1258421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http://www.gmg.ruhr-uni-bochum.de/petrologie/magmatite.html.de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40</a:t>
            </a:fld>
            <a:endParaRPr lang="el-GR"/>
          </a:p>
        </p:txBody>
      </p:sp>
    </p:spTree>
    <p:extLst>
      <p:ext uri="{BB962C8B-B14F-4D97-AF65-F5344CB8AC3E}">
        <p14:creationId xmlns:p14="http://schemas.microsoft.com/office/powerpoint/2010/main" val="50208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41</a:t>
            </a:fld>
            <a:endParaRPr lang="el-GR"/>
          </a:p>
        </p:txBody>
      </p:sp>
    </p:spTree>
    <p:extLst>
      <p:ext uri="{BB962C8B-B14F-4D97-AF65-F5344CB8AC3E}">
        <p14:creationId xmlns:p14="http://schemas.microsoft.com/office/powerpoint/2010/main" val="1883521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42</a:t>
            </a:fld>
            <a:endParaRPr lang="el-GR"/>
          </a:p>
        </p:txBody>
      </p:sp>
    </p:spTree>
    <p:extLst>
      <p:ext uri="{BB962C8B-B14F-4D97-AF65-F5344CB8AC3E}">
        <p14:creationId xmlns:p14="http://schemas.microsoft.com/office/powerpoint/2010/main" val="3626212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Public Domain</a:t>
            </a:r>
          </a:p>
        </p:txBody>
      </p:sp>
      <p:sp>
        <p:nvSpPr>
          <p:cNvPr id="4" name="Foliennummernplatzhalter 3"/>
          <p:cNvSpPr>
            <a:spLocks noGrp="1"/>
          </p:cNvSpPr>
          <p:nvPr>
            <p:ph type="sldNum" sz="quarter" idx="10"/>
          </p:nvPr>
        </p:nvSpPr>
        <p:spPr/>
        <p:txBody>
          <a:bodyPr/>
          <a:lstStyle/>
          <a:p>
            <a:fld id="{D51933F7-9C1D-42A8-B27F-F697341C8CBF}" type="slidenum">
              <a:rPr lang="el-GR" smtClean="0"/>
              <a:t>44</a:t>
            </a:fld>
            <a:endParaRPr lang="el-GR"/>
          </a:p>
        </p:txBody>
      </p:sp>
    </p:spTree>
    <p:extLst>
      <p:ext uri="{BB962C8B-B14F-4D97-AF65-F5344CB8AC3E}">
        <p14:creationId xmlns:p14="http://schemas.microsoft.com/office/powerpoint/2010/main" val="3392761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46</a:t>
            </a:fld>
            <a:endParaRPr lang="el-GR"/>
          </a:p>
        </p:txBody>
      </p:sp>
    </p:spTree>
    <p:extLst>
      <p:ext uri="{BB962C8B-B14F-4D97-AF65-F5344CB8AC3E}">
        <p14:creationId xmlns:p14="http://schemas.microsoft.com/office/powerpoint/2010/main" val="174787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47</a:t>
            </a:fld>
            <a:endParaRPr lang="el-GR"/>
          </a:p>
        </p:txBody>
      </p:sp>
    </p:spTree>
    <p:extLst>
      <p:ext uri="{BB962C8B-B14F-4D97-AF65-F5344CB8AC3E}">
        <p14:creationId xmlns:p14="http://schemas.microsoft.com/office/powerpoint/2010/main" val="2579289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48</a:t>
            </a:fld>
            <a:endParaRPr lang="el-GR"/>
          </a:p>
        </p:txBody>
      </p:sp>
    </p:spTree>
    <p:extLst>
      <p:ext uri="{BB962C8B-B14F-4D97-AF65-F5344CB8AC3E}">
        <p14:creationId xmlns:p14="http://schemas.microsoft.com/office/powerpoint/2010/main" val="607400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49</a:t>
            </a:fld>
            <a:endParaRPr lang="el-GR"/>
          </a:p>
        </p:txBody>
      </p:sp>
    </p:spTree>
    <p:extLst>
      <p:ext uri="{BB962C8B-B14F-4D97-AF65-F5344CB8AC3E}">
        <p14:creationId xmlns:p14="http://schemas.microsoft.com/office/powerpoint/2010/main" val="824545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Public Domain</a:t>
            </a:r>
          </a:p>
        </p:txBody>
      </p:sp>
      <p:sp>
        <p:nvSpPr>
          <p:cNvPr id="4" name="Foliennummernplatzhalter 3"/>
          <p:cNvSpPr>
            <a:spLocks noGrp="1"/>
          </p:cNvSpPr>
          <p:nvPr>
            <p:ph type="sldNum" sz="quarter" idx="10"/>
          </p:nvPr>
        </p:nvSpPr>
        <p:spPr/>
        <p:txBody>
          <a:bodyPr/>
          <a:lstStyle/>
          <a:p>
            <a:fld id="{D51933F7-9C1D-42A8-B27F-F697341C8CBF}" type="slidenum">
              <a:rPr lang="el-GR" smtClean="0"/>
              <a:t>50</a:t>
            </a:fld>
            <a:endParaRPr lang="el-GR"/>
          </a:p>
        </p:txBody>
      </p:sp>
    </p:spTree>
    <p:extLst>
      <p:ext uri="{BB962C8B-B14F-4D97-AF65-F5344CB8AC3E}">
        <p14:creationId xmlns:p14="http://schemas.microsoft.com/office/powerpoint/2010/main" val="83432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http://www.gmg.ruhr-uni-bochum.de/petrologie/sedimente.html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54</a:t>
            </a:fld>
            <a:endParaRPr lang="el-GR"/>
          </a:p>
        </p:txBody>
      </p:sp>
    </p:spTree>
    <p:extLst>
      <p:ext uri="{BB962C8B-B14F-4D97-AF65-F5344CB8AC3E}">
        <p14:creationId xmlns:p14="http://schemas.microsoft.com/office/powerpoint/2010/main" val="310282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https://commons.wikimedia.org/wiki/File:Jordens_inre.jpg, CC-BY-SA-3.0-migrated</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1776244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Sources</a:t>
            </a:r>
            <a:r>
              <a:rPr lang="de-DE" dirty="0"/>
              <a:t>:</a:t>
            </a:r>
            <a:r>
              <a:rPr lang="de-DE" baseline="0" dirty="0"/>
              <a:t> https://de.wikipedia.org/wiki/Muscheln#/media/File:Bivalvia.jpg, CC BY 2.5; </a:t>
            </a:r>
          </a:p>
          <a:p>
            <a:r>
              <a:rPr lang="de-DE" baseline="0" dirty="0"/>
              <a:t>https://de.wikipedia.org/wiki/Seelilien_und_Haarsterne#/media/File:Trochiten_-_Erkerode.jpg, CC BY-SA 3.0;</a:t>
            </a:r>
          </a:p>
          <a:p>
            <a:r>
              <a:rPr lang="de-DE" baseline="0" dirty="0"/>
              <a:t> https://commons.wikimedia.org/wiki/File:JoultersCayOoids.jpg, </a:t>
            </a:r>
            <a:r>
              <a:rPr lang="de-DE" baseline="0" dirty="0" err="1"/>
              <a:t>public</a:t>
            </a:r>
            <a:r>
              <a:rPr lang="de-DE" baseline="0" dirty="0"/>
              <a:t> </a:t>
            </a:r>
            <a:r>
              <a:rPr lang="de-DE" baseline="0" dirty="0" err="1"/>
              <a:t>domain</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56</a:t>
            </a:fld>
            <a:endParaRPr lang="el-GR"/>
          </a:p>
        </p:txBody>
      </p:sp>
    </p:spTree>
    <p:extLst>
      <p:ext uri="{BB962C8B-B14F-4D97-AF65-F5344CB8AC3E}">
        <p14:creationId xmlns:p14="http://schemas.microsoft.com/office/powerpoint/2010/main" val="2841232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Breitenbach,</a:t>
            </a:r>
            <a:r>
              <a:rPr lang="de-DE" baseline="0" dirty="0"/>
              <a:t> RUB GMG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57</a:t>
            </a:fld>
            <a:endParaRPr lang="el-GR"/>
          </a:p>
        </p:txBody>
      </p:sp>
    </p:spTree>
    <p:extLst>
      <p:ext uri="{BB962C8B-B14F-4D97-AF65-F5344CB8AC3E}">
        <p14:creationId xmlns:p14="http://schemas.microsoft.com/office/powerpoint/2010/main" val="543507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66</a:t>
            </a:fld>
            <a:endParaRPr lang="el-GR"/>
          </a:p>
        </p:txBody>
      </p:sp>
    </p:spTree>
    <p:extLst>
      <p:ext uri="{BB962C8B-B14F-4D97-AF65-F5344CB8AC3E}">
        <p14:creationId xmlns:p14="http://schemas.microsoft.com/office/powerpoint/2010/main" val="599157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67</a:t>
            </a:fld>
            <a:endParaRPr lang="el-GR"/>
          </a:p>
        </p:txBody>
      </p:sp>
    </p:spTree>
    <p:extLst>
      <p:ext uri="{BB962C8B-B14F-4D97-AF65-F5344CB8AC3E}">
        <p14:creationId xmlns:p14="http://schemas.microsoft.com/office/powerpoint/2010/main" val="3001108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68</a:t>
            </a:fld>
            <a:endParaRPr lang="el-GR"/>
          </a:p>
        </p:txBody>
      </p:sp>
    </p:spTree>
    <p:extLst>
      <p:ext uri="{BB962C8B-B14F-4D97-AF65-F5344CB8AC3E}">
        <p14:creationId xmlns:p14="http://schemas.microsoft.com/office/powerpoint/2010/main" val="3204838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69</a:t>
            </a:fld>
            <a:endParaRPr lang="el-GR"/>
          </a:p>
        </p:txBody>
      </p:sp>
    </p:spTree>
    <p:extLst>
      <p:ext uri="{BB962C8B-B14F-4D97-AF65-F5344CB8AC3E}">
        <p14:creationId xmlns:p14="http://schemas.microsoft.com/office/powerpoint/2010/main" val="758794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70</a:t>
            </a:fld>
            <a:endParaRPr lang="el-GR"/>
          </a:p>
        </p:txBody>
      </p:sp>
    </p:spTree>
    <p:extLst>
      <p:ext uri="{BB962C8B-B14F-4D97-AF65-F5344CB8AC3E}">
        <p14:creationId xmlns:p14="http://schemas.microsoft.com/office/powerpoint/2010/main" val="3288827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71</a:t>
            </a:fld>
            <a:endParaRPr lang="el-GR"/>
          </a:p>
        </p:txBody>
      </p:sp>
    </p:spTree>
    <p:extLst>
      <p:ext uri="{BB962C8B-B14F-4D97-AF65-F5344CB8AC3E}">
        <p14:creationId xmlns:p14="http://schemas.microsoft.com/office/powerpoint/2010/main" val="2619393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72</a:t>
            </a:fld>
            <a:endParaRPr lang="el-GR"/>
          </a:p>
        </p:txBody>
      </p:sp>
    </p:spTree>
    <p:extLst>
      <p:ext uri="{BB962C8B-B14F-4D97-AF65-F5344CB8AC3E}">
        <p14:creationId xmlns:p14="http://schemas.microsoft.com/office/powerpoint/2010/main" val="32390323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73</a:t>
            </a:fld>
            <a:endParaRPr lang="el-GR"/>
          </a:p>
        </p:txBody>
      </p:sp>
    </p:spTree>
    <p:extLst>
      <p:ext uri="{BB962C8B-B14F-4D97-AF65-F5344CB8AC3E}">
        <p14:creationId xmlns:p14="http://schemas.microsoft.com/office/powerpoint/2010/main" val="4525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Table: Hochschule Bochum</a:t>
            </a:r>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969495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74</a:t>
            </a:fld>
            <a:endParaRPr lang="el-GR"/>
          </a:p>
        </p:txBody>
      </p:sp>
    </p:spTree>
    <p:extLst>
      <p:ext uri="{BB962C8B-B14F-4D97-AF65-F5344CB8AC3E}">
        <p14:creationId xmlns:p14="http://schemas.microsoft.com/office/powerpoint/2010/main" val="428808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HS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75</a:t>
            </a:fld>
            <a:endParaRPr lang="el-GR"/>
          </a:p>
        </p:txBody>
      </p:sp>
    </p:spTree>
    <p:extLst>
      <p:ext uri="{BB962C8B-B14F-4D97-AF65-F5344CB8AC3E}">
        <p14:creationId xmlns:p14="http://schemas.microsoft.com/office/powerpoint/2010/main" val="1144243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5"/>
          </p:nvPr>
        </p:nvSpPr>
        <p:spPr/>
        <p:txBody>
          <a:bodyPr/>
          <a:lstStyle/>
          <a:p>
            <a:fld id="{D51933F7-9C1D-42A8-B27F-F697341C8CBF}" type="slidenum">
              <a:rPr lang="el-GR" smtClean="0"/>
              <a:t>76</a:t>
            </a:fld>
            <a:endParaRPr lang="el-GR"/>
          </a:p>
        </p:txBody>
      </p:sp>
    </p:spTree>
    <p:extLst>
      <p:ext uri="{BB962C8B-B14F-4D97-AF65-F5344CB8AC3E}">
        <p14:creationId xmlns:p14="http://schemas.microsoft.com/office/powerpoint/2010/main" val="29644441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a:t>
            </a:r>
            <a:r>
              <a:rPr lang="de-DE" baseline="0" dirty="0"/>
              <a:t> Bochum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77</a:t>
            </a:fld>
            <a:endParaRPr lang="el-GR"/>
          </a:p>
        </p:txBody>
      </p:sp>
    </p:spTree>
    <p:extLst>
      <p:ext uri="{BB962C8B-B14F-4D97-AF65-F5344CB8AC3E}">
        <p14:creationId xmlns:p14="http://schemas.microsoft.com/office/powerpoint/2010/main" val="728772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 Wikipedia</a:t>
            </a:r>
            <a:r>
              <a:rPr lang="de-DE" baseline="0" dirty="0"/>
              <a:t> (Gemeinfrei)</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78</a:t>
            </a:fld>
            <a:endParaRPr lang="el-GR"/>
          </a:p>
        </p:txBody>
      </p:sp>
    </p:spTree>
    <p:extLst>
      <p:ext uri="{BB962C8B-B14F-4D97-AF65-F5344CB8AC3E}">
        <p14:creationId xmlns:p14="http://schemas.microsoft.com/office/powerpoint/2010/main" val="2673383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a:t>
            </a:r>
            <a:r>
              <a:rPr lang="de-DE" baseline="0" dirty="0"/>
              <a:t> Wikipedia CC-BY-SA-3.0, </a:t>
            </a:r>
            <a:r>
              <a:rPr lang="de-DE" baseline="0" dirty="0" err="1"/>
              <a:t>CreativeCommons</a:t>
            </a:r>
            <a:r>
              <a:rPr lang="de-DE" baseline="0" dirty="0"/>
              <a:t> "Slate </a:t>
            </a:r>
            <a:r>
              <a:rPr lang="de-DE" baseline="0" dirty="0" err="1"/>
              <a:t>outcrop</a:t>
            </a:r>
            <a:r>
              <a:rPr lang="de-DE" baseline="0" dirty="0"/>
              <a:t>, </a:t>
            </a:r>
            <a:r>
              <a:rPr lang="de-DE" baseline="0" dirty="0" err="1"/>
              <a:t>Trevone</a:t>
            </a:r>
            <a:r>
              <a:rPr lang="de-DE" baseline="0" dirty="0"/>
              <a:t>, Cornwall„ CC BY-NC 2.0 </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79</a:t>
            </a:fld>
            <a:endParaRPr lang="el-GR"/>
          </a:p>
        </p:txBody>
      </p:sp>
    </p:spTree>
    <p:extLst>
      <p:ext uri="{BB962C8B-B14F-4D97-AF65-F5344CB8AC3E}">
        <p14:creationId xmlns:p14="http://schemas.microsoft.com/office/powerpoint/2010/main" val="2901942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80</a:t>
            </a:fld>
            <a:endParaRPr lang="el-GR"/>
          </a:p>
        </p:txBody>
      </p:sp>
    </p:spTree>
    <p:extLst>
      <p:ext uri="{BB962C8B-B14F-4D97-AF65-F5344CB8AC3E}">
        <p14:creationId xmlns:p14="http://schemas.microsoft.com/office/powerpoint/2010/main" val="21654053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81</a:t>
            </a:fld>
            <a:endParaRPr lang="el-GR"/>
          </a:p>
        </p:txBody>
      </p:sp>
    </p:spTree>
    <p:extLst>
      <p:ext uri="{BB962C8B-B14F-4D97-AF65-F5344CB8AC3E}">
        <p14:creationId xmlns:p14="http://schemas.microsoft.com/office/powerpoint/2010/main" val="2792245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Hs</a:t>
            </a:r>
            <a:r>
              <a:rPr lang="de-DE" dirty="0"/>
              <a:t>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82</a:t>
            </a:fld>
            <a:endParaRPr lang="el-GR"/>
          </a:p>
        </p:txBody>
      </p:sp>
    </p:spTree>
    <p:extLst>
      <p:ext uri="{BB962C8B-B14F-4D97-AF65-F5344CB8AC3E}">
        <p14:creationId xmlns:p14="http://schemas.microsoft.com/office/powerpoint/2010/main" val="786777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83</a:t>
            </a:fld>
            <a:endParaRPr lang="el-GR"/>
          </a:p>
        </p:txBody>
      </p:sp>
    </p:spTree>
    <p:extLst>
      <p:ext uri="{BB962C8B-B14F-4D97-AF65-F5344CB8AC3E}">
        <p14:creationId xmlns:p14="http://schemas.microsoft.com/office/powerpoint/2010/main" val="2866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655562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84</a:t>
            </a:fld>
            <a:endParaRPr lang="el-GR"/>
          </a:p>
        </p:txBody>
      </p:sp>
    </p:spTree>
    <p:extLst>
      <p:ext uri="{BB962C8B-B14F-4D97-AF65-F5344CB8AC3E}">
        <p14:creationId xmlns:p14="http://schemas.microsoft.com/office/powerpoint/2010/main" val="3418199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HS</a:t>
            </a:r>
            <a:r>
              <a:rPr lang="de-DE" baseline="0" dirty="0"/>
              <a:t>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92</a:t>
            </a:fld>
            <a:endParaRPr lang="el-GR"/>
          </a:p>
        </p:txBody>
      </p:sp>
    </p:spTree>
    <p:extLst>
      <p:ext uri="{BB962C8B-B14F-4D97-AF65-F5344CB8AC3E}">
        <p14:creationId xmlns:p14="http://schemas.microsoft.com/office/powerpoint/2010/main" val="1383813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gemeinfrei</a:t>
            </a:r>
          </a:p>
        </p:txBody>
      </p:sp>
      <p:sp>
        <p:nvSpPr>
          <p:cNvPr id="4" name="Foliennummernplatzhalter 3"/>
          <p:cNvSpPr>
            <a:spLocks noGrp="1"/>
          </p:cNvSpPr>
          <p:nvPr>
            <p:ph type="sldNum" sz="quarter" idx="10"/>
          </p:nvPr>
        </p:nvSpPr>
        <p:spPr/>
        <p:txBody>
          <a:bodyPr/>
          <a:lstStyle/>
          <a:p>
            <a:fld id="{D51933F7-9C1D-42A8-B27F-F697341C8CBF}" type="slidenum">
              <a:rPr lang="el-GR" smtClean="0"/>
              <a:t>100</a:t>
            </a:fld>
            <a:endParaRPr lang="el-GR"/>
          </a:p>
        </p:txBody>
      </p:sp>
    </p:spTree>
    <p:extLst>
      <p:ext uri="{BB962C8B-B14F-4D97-AF65-F5344CB8AC3E}">
        <p14:creationId xmlns:p14="http://schemas.microsoft.com/office/powerpoint/2010/main" val="3802310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https://www.geothermie.nrw.de/geothermie_basisversion/?lang=de</a:t>
            </a:r>
          </a:p>
        </p:txBody>
      </p:sp>
      <p:sp>
        <p:nvSpPr>
          <p:cNvPr id="4" name="Foliennummernplatzhalter 3"/>
          <p:cNvSpPr>
            <a:spLocks noGrp="1"/>
          </p:cNvSpPr>
          <p:nvPr>
            <p:ph type="sldNum" sz="quarter" idx="10"/>
          </p:nvPr>
        </p:nvSpPr>
        <p:spPr/>
        <p:txBody>
          <a:bodyPr/>
          <a:lstStyle/>
          <a:p>
            <a:fld id="{D51933F7-9C1D-42A8-B27F-F697341C8CBF}" type="slidenum">
              <a:rPr lang="el-GR" smtClean="0"/>
              <a:t>101</a:t>
            </a:fld>
            <a:endParaRPr lang="el-GR"/>
          </a:p>
        </p:txBody>
      </p:sp>
    </p:spTree>
    <p:extLst>
      <p:ext uri="{BB962C8B-B14F-4D97-AF65-F5344CB8AC3E}">
        <p14:creationId xmlns:p14="http://schemas.microsoft.com/office/powerpoint/2010/main" val="2729511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102</a:t>
            </a:fld>
            <a:endParaRPr lang="el-GR"/>
          </a:p>
        </p:txBody>
      </p:sp>
    </p:spTree>
    <p:extLst>
      <p:ext uri="{BB962C8B-B14F-4D97-AF65-F5344CB8AC3E}">
        <p14:creationId xmlns:p14="http://schemas.microsoft.com/office/powerpoint/2010/main" val="4101516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103</a:t>
            </a:fld>
            <a:endParaRPr lang="el-GR"/>
          </a:p>
        </p:txBody>
      </p:sp>
    </p:spTree>
    <p:extLst>
      <p:ext uri="{BB962C8B-B14F-4D97-AF65-F5344CB8AC3E}">
        <p14:creationId xmlns:p14="http://schemas.microsoft.com/office/powerpoint/2010/main" val="755707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104</a:t>
            </a:fld>
            <a:endParaRPr lang="el-GR"/>
          </a:p>
        </p:txBody>
      </p:sp>
    </p:spTree>
    <p:extLst>
      <p:ext uri="{BB962C8B-B14F-4D97-AF65-F5344CB8AC3E}">
        <p14:creationId xmlns:p14="http://schemas.microsoft.com/office/powerpoint/2010/main" val="16428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105</a:t>
            </a:fld>
            <a:endParaRPr lang="el-GR"/>
          </a:p>
        </p:txBody>
      </p:sp>
    </p:spTree>
    <p:extLst>
      <p:ext uri="{BB962C8B-B14F-4D97-AF65-F5344CB8AC3E}">
        <p14:creationId xmlns:p14="http://schemas.microsoft.com/office/powerpoint/2010/main" val="3970487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107</a:t>
            </a:fld>
            <a:endParaRPr lang="el-GR"/>
          </a:p>
        </p:txBody>
      </p:sp>
    </p:spTree>
    <p:extLst>
      <p:ext uri="{BB962C8B-B14F-4D97-AF65-F5344CB8AC3E}">
        <p14:creationId xmlns:p14="http://schemas.microsoft.com/office/powerpoint/2010/main" val="31688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267714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10</a:t>
            </a:fld>
            <a:endParaRPr lang="el-GR"/>
          </a:p>
        </p:txBody>
      </p:sp>
    </p:spTree>
    <p:extLst>
      <p:ext uri="{BB962C8B-B14F-4D97-AF65-F5344CB8AC3E}">
        <p14:creationId xmlns:p14="http://schemas.microsoft.com/office/powerpoint/2010/main" val="146672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11</a:t>
            </a:fld>
            <a:endParaRPr lang="el-GR"/>
          </a:p>
        </p:txBody>
      </p:sp>
    </p:spTree>
    <p:extLst>
      <p:ext uri="{BB962C8B-B14F-4D97-AF65-F5344CB8AC3E}">
        <p14:creationId xmlns:p14="http://schemas.microsoft.com/office/powerpoint/2010/main" val="210229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a:t>Click to edit Master title style</a:t>
            </a:r>
            <a:endParaRPr lang="el-GR"/>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a:t>Click to edit Master title style</a:t>
            </a:r>
            <a:endParaRPr lang="el-G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28/1/2020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7Ryr9SeZB9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youtube.com/watch?v=tMTJ2aftQs4"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7Ryr9SeZB9c"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tMTJ2aftQs4"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l-GR" dirty="0"/>
              <a:t>1.5 Γεωλογικές αρχές και ανταλλαγή θερμότητας γης</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Ορισμοί και βασικές γνώσεις</a:t>
            </a:r>
            <a:endParaRPr lang="el-GR" dirty="0"/>
          </a:p>
        </p:txBody>
      </p:sp>
      <p:sp>
        <p:nvSpPr>
          <p:cNvPr id="3" name="Content Placeholder 2"/>
          <p:cNvSpPr>
            <a:spLocks noGrp="1"/>
          </p:cNvSpPr>
          <p:nvPr>
            <p:ph idx="1"/>
          </p:nvPr>
        </p:nvSpPr>
        <p:spPr>
          <a:xfrm>
            <a:off x="368300" y="1448279"/>
            <a:ext cx="8407400" cy="4698521"/>
          </a:xfrm>
        </p:spPr>
        <p:txBody>
          <a:bodyPr>
            <a:noAutofit/>
          </a:bodyPr>
          <a:lstStyle/>
          <a:p>
            <a:pPr marL="0" indent="0" algn="just">
              <a:lnSpc>
                <a:spcPct val="150000"/>
              </a:lnSpc>
              <a:buNone/>
            </a:pPr>
            <a:r>
              <a:rPr lang="el-GR" b="1" dirty="0">
                <a:cs typeface="Arial" panose="020B0604020202020204" pitchFamily="34" charset="0"/>
              </a:rPr>
              <a:t>Υπολειπόμενη θερμότητα (θερμότητα προσαύξησης)</a:t>
            </a: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Ένα μεγάλο μέρος της θερμότητας έχει δημιουργηθεί από τη στιγμή που σχηματίστηκε η γη πριν από 4,7 δισεκατομμύρια χρόνια. Μεταξύ 30% και 50% της διαθέσιμης γεωθερμικής θερμότητας θεωρείται υπολειπόμενη θερμότητα από τις διαδικασίες εκείνης της εποχής. Η γη, όπως και οι άλλοι πλανήτες του ηλιακού μας συστήματος, προέρχεται από ένα κοσμικό σύννεφο αερίου, σκόνης και βράχων. Η συσσώρευση που προκαλείται από τη βαρύτητα και την ολοένα ισχυρότερη συμπίεση της ύλης (προσκόλληση) καθώς και από τη θερμότητα που ελευθερώνεται από μετεωρίτες προκάλεσε μια σταθερή θέρμανση της νέας γης μέχρι την εκτεταμένη τήξη. Η υπολειπόμενη θερμότητα από τη στιγμή του σχηματισμού της γης επομένως ονομάζεται θερμότητα προσαύξησης.</a:t>
            </a:r>
          </a:p>
        </p:txBody>
      </p:sp>
    </p:spTree>
    <p:extLst>
      <p:ext uri="{BB962C8B-B14F-4D97-AF65-F5344CB8AC3E}">
        <p14:creationId xmlns:p14="http://schemas.microsoft.com/office/powerpoint/2010/main" val="1085698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78A7D-C34B-44D7-89B0-8F15685EAB4A}"/>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EF067642-318E-4B6F-BFD4-25B651D287F0}"/>
              </a:ext>
            </a:extLst>
          </p:cNvPr>
          <p:cNvSpPr>
            <a:spLocks noGrp="1"/>
          </p:cNvSpPr>
          <p:nvPr>
            <p:ph idx="1"/>
          </p:nvPr>
        </p:nvSpPr>
        <p:spPr>
          <a:xfrm>
            <a:off x="365760" y="1600200"/>
            <a:ext cx="8321040" cy="4525963"/>
          </a:xfrm>
        </p:spPr>
        <p:txBody>
          <a:bodyPr>
            <a:noAutofit/>
          </a:bodyPr>
          <a:lstStyle/>
          <a:p>
            <a:pPr marL="0" indent="0" algn="just">
              <a:lnSpc>
                <a:spcPct val="150000"/>
              </a:lnSpc>
              <a:buNone/>
            </a:pPr>
            <a:r>
              <a:rPr lang="el-GR" dirty="0">
                <a:cs typeface="Arial" panose="020B0604020202020204" pitchFamily="34" charset="0"/>
              </a:rPr>
              <a:t>Για να πραγματοποιηθεί μια γεωθερμική γεώτρηση θα πρέπει να αντιμετωπιστούν οι γεωλογικές συνθήκες οπότε οι γεωλογικοί χάρτες είναι χρήσιμοι. Υπηρεσίες που προσφέρουν τέτοιους χάρτες δωρεάν αναφέρονται ενδεικτικά στη συνέχεια</a:t>
            </a:r>
            <a:r>
              <a:rPr lang="en-US" dirty="0">
                <a:cs typeface="Arial" panose="020B0604020202020204" pitchFamily="34" charset="0"/>
              </a:rPr>
              <a:t>: </a:t>
            </a:r>
          </a:p>
          <a:p>
            <a:pPr>
              <a:lnSpc>
                <a:spcPct val="150000"/>
              </a:lnSpc>
            </a:pPr>
            <a:r>
              <a:rPr lang="en-US" dirty="0">
                <a:cs typeface="Arial" panose="020B0604020202020204" pitchFamily="34" charset="0"/>
              </a:rPr>
              <a:t>Federal Institute for Geosciences </a:t>
            </a:r>
            <a:br>
              <a:rPr lang="en-US" dirty="0">
                <a:cs typeface="Arial" panose="020B0604020202020204" pitchFamily="34" charset="0"/>
              </a:rPr>
            </a:br>
            <a:r>
              <a:rPr lang="en-US" dirty="0">
                <a:cs typeface="Arial" panose="020B0604020202020204" pitchFamily="34" charset="0"/>
              </a:rPr>
              <a:t>and Natural Resources (BGR):</a:t>
            </a:r>
            <a:br>
              <a:rPr lang="en-US" dirty="0">
                <a:cs typeface="Arial" panose="020B0604020202020204" pitchFamily="34" charset="0"/>
              </a:rPr>
            </a:br>
            <a:r>
              <a:rPr lang="en-US" dirty="0">
                <a:cs typeface="Arial" panose="020B0604020202020204" pitchFamily="34" charset="0"/>
              </a:rPr>
              <a:t>https://produktcenter.bgr.de/</a:t>
            </a:r>
            <a:br>
              <a:rPr lang="en-US" dirty="0">
                <a:cs typeface="Arial" panose="020B0604020202020204" pitchFamily="34" charset="0"/>
              </a:rPr>
            </a:br>
            <a:r>
              <a:rPr lang="en-US" dirty="0">
                <a:cs typeface="Arial" panose="020B0604020202020204" pitchFamily="34" charset="0"/>
              </a:rPr>
              <a:t>terraCatalog/Start.do</a:t>
            </a:r>
          </a:p>
          <a:p>
            <a:pPr>
              <a:lnSpc>
                <a:spcPct val="150000"/>
              </a:lnSpc>
            </a:pPr>
            <a:r>
              <a:rPr lang="en-US" dirty="0">
                <a:cs typeface="Arial" panose="020B0604020202020204" pitchFamily="34" charset="0"/>
              </a:rPr>
              <a:t>Geological Service NRW:</a:t>
            </a:r>
            <a:br>
              <a:rPr lang="en-US" dirty="0">
                <a:cs typeface="Arial" panose="020B0604020202020204" pitchFamily="34" charset="0"/>
              </a:rPr>
            </a:br>
            <a:r>
              <a:rPr lang="en-US" dirty="0">
                <a:cs typeface="Arial" panose="020B0604020202020204" pitchFamily="34" charset="0"/>
              </a:rPr>
              <a:t>https://www.gd.nrw.de/pr_od.htm</a:t>
            </a:r>
            <a:endParaRPr lang="de-DE" dirty="0">
              <a:cs typeface="Arial" panose="020B0604020202020204" pitchFamily="34" charset="0"/>
            </a:endParaRPr>
          </a:p>
        </p:txBody>
      </p:sp>
      <p:pic>
        <p:nvPicPr>
          <p:cNvPr id="5" name="Grafik 4"/>
          <p:cNvPicPr>
            <a:picLocks noChangeAspect="1"/>
          </p:cNvPicPr>
          <p:nvPr/>
        </p:nvPicPr>
        <p:blipFill rotWithShape="1">
          <a:blip r:embed="rId3"/>
          <a:srcRect l="37564" t="20271" r="18731" b="11577"/>
          <a:stretch/>
        </p:blipFill>
        <p:spPr>
          <a:xfrm>
            <a:off x="5232381" y="3000197"/>
            <a:ext cx="3202176" cy="2808466"/>
          </a:xfrm>
          <a:prstGeom prst="rect">
            <a:avLst/>
          </a:prstGeom>
        </p:spPr>
      </p:pic>
    </p:spTree>
    <p:extLst>
      <p:ext uri="{BB962C8B-B14F-4D97-AF65-F5344CB8AC3E}">
        <p14:creationId xmlns:p14="http://schemas.microsoft.com/office/powerpoint/2010/main" val="38348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972DB-1D40-4341-9439-D7F8248455D5}"/>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8844C59A-8B12-499F-9526-5FB22CD9A709}"/>
              </a:ext>
            </a:extLst>
          </p:cNvPr>
          <p:cNvSpPr>
            <a:spLocks noGrp="1"/>
          </p:cNvSpPr>
          <p:nvPr>
            <p:ph idx="1"/>
          </p:nvPr>
        </p:nvSpPr>
        <p:spPr>
          <a:xfrm>
            <a:off x="457199" y="1409700"/>
            <a:ext cx="8447649" cy="742657"/>
          </a:xfrm>
        </p:spPr>
        <p:txBody>
          <a:bodyPr>
            <a:noAutofit/>
          </a:bodyPr>
          <a:lstStyle/>
          <a:p>
            <a:pPr marL="0" indent="0">
              <a:lnSpc>
                <a:spcPct val="150000"/>
              </a:lnSpc>
              <a:buNone/>
            </a:pPr>
            <a:r>
              <a:rPr lang="el-GR" sz="1600" dirty="0">
                <a:cs typeface="Arial" panose="020B0604020202020204" pitchFamily="34" charset="0"/>
              </a:rPr>
              <a:t>Η Γεωλογική Υπηρεσία NRW προσφέρει επίσης μια ηλεκτρονική υπηρεσία για τον έλεγχο του γεωθερμικού δυναμικού των περιοχών </a:t>
            </a:r>
            <a:r>
              <a:rPr lang="en-US" sz="1600" dirty="0">
                <a:cs typeface="Arial" panose="020B0604020202020204" pitchFamily="34" charset="0"/>
              </a:rPr>
              <a:t>: https://www.geothermie.nrw.de/</a:t>
            </a:r>
            <a:endParaRPr lang="de-DE" sz="1600" dirty="0">
              <a:cs typeface="Arial" panose="020B0604020202020204" pitchFamily="34" charset="0"/>
            </a:endParaRPr>
          </a:p>
        </p:txBody>
      </p:sp>
      <p:pic>
        <p:nvPicPr>
          <p:cNvPr id="4" name="Grafik 3">
            <a:extLst>
              <a:ext uri="{FF2B5EF4-FFF2-40B4-BE49-F238E27FC236}">
                <a16:creationId xmlns:a16="http://schemas.microsoft.com/office/drawing/2014/main" id="{95CD8F4B-F3E0-4678-8623-1CB9D0237E2C}"/>
              </a:ext>
            </a:extLst>
          </p:cNvPr>
          <p:cNvPicPr>
            <a:picLocks noChangeAspect="1"/>
          </p:cNvPicPr>
          <p:nvPr/>
        </p:nvPicPr>
        <p:blipFill>
          <a:blip r:embed="rId3"/>
          <a:stretch>
            <a:fillRect/>
          </a:stretch>
        </p:blipFill>
        <p:spPr>
          <a:xfrm>
            <a:off x="611518" y="2279357"/>
            <a:ext cx="7920964" cy="3971377"/>
          </a:xfrm>
          <a:prstGeom prst="rect">
            <a:avLst/>
          </a:prstGeom>
        </p:spPr>
      </p:pic>
    </p:spTree>
    <p:extLst>
      <p:ext uri="{BB962C8B-B14F-4D97-AF65-F5344CB8AC3E}">
        <p14:creationId xmlns:p14="http://schemas.microsoft.com/office/powerpoint/2010/main" val="37343707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E200-E03C-4E8E-92E2-545B14A77A0B}"/>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E830A503-39F3-4808-843F-D161AD632774}"/>
              </a:ext>
            </a:extLst>
          </p:cNvPr>
          <p:cNvSpPr>
            <a:spLocks noGrp="1"/>
          </p:cNvSpPr>
          <p:nvPr>
            <p:ph idx="1"/>
          </p:nvPr>
        </p:nvSpPr>
        <p:spPr>
          <a:xfrm>
            <a:off x="457200" y="1600200"/>
            <a:ext cx="3946358" cy="4525963"/>
          </a:xfrm>
        </p:spPr>
        <p:txBody>
          <a:bodyPr>
            <a:normAutofit/>
          </a:bodyPr>
          <a:lstStyle/>
          <a:p>
            <a:pPr marL="0" indent="0" algn="just">
              <a:lnSpc>
                <a:spcPct val="150000"/>
              </a:lnSpc>
              <a:buNone/>
            </a:pPr>
            <a:r>
              <a:rPr lang="el-GR" dirty="0">
                <a:cs typeface="Arial" panose="020B0604020202020204" pitchFamily="34" charset="0"/>
              </a:rPr>
              <a:t>Με βάση τον συγκεκριμένο τόπο και τους γεωλογικούς χάρτες, μπορεί να προσδιοριστεί ένα γεωλογικό προφίλ της τοποθεσίας.</a:t>
            </a:r>
          </a:p>
          <a:p>
            <a:pPr marL="0" indent="0" algn="just">
              <a:lnSpc>
                <a:spcPct val="150000"/>
              </a:lnSpc>
              <a:buNone/>
            </a:pPr>
            <a:r>
              <a:rPr lang="el-GR" dirty="0">
                <a:cs typeface="Arial" panose="020B0604020202020204" pitchFamily="34" charset="0"/>
              </a:rPr>
              <a:t>Τα διαφορετικά γεωλογικά στρώματα μπορούν στη συνέχεια να έχουν διαφορετικές (φυσικές) ιδιότητες.</a:t>
            </a:r>
            <a:endParaRPr lang="de-DE" dirty="0">
              <a:cs typeface="Arial" panose="020B0604020202020204" pitchFamily="34" charset="0"/>
            </a:endParaRPr>
          </a:p>
        </p:txBody>
      </p:sp>
      <p:pic>
        <p:nvPicPr>
          <p:cNvPr id="4" name="Grafik 1">
            <a:extLst>
              <a:ext uri="{FF2B5EF4-FFF2-40B4-BE49-F238E27FC236}">
                <a16:creationId xmlns:a16="http://schemas.microsoft.com/office/drawing/2014/main" id="{23BDE7B9-0431-4227-8B48-5104D768E8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8" t="4487" r="4040" b="4383"/>
          <a:stretch/>
        </p:blipFill>
        <p:spPr bwMode="auto">
          <a:xfrm>
            <a:off x="4572000" y="1443789"/>
            <a:ext cx="3207433" cy="489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09810DEA-30FB-4564-8546-338D5153450D}"/>
              </a:ext>
            </a:extLst>
          </p:cNvPr>
          <p:cNvSpPr txBox="1"/>
          <p:nvPr/>
        </p:nvSpPr>
        <p:spPr>
          <a:xfrm>
            <a:off x="457200" y="4901661"/>
            <a:ext cx="4027577" cy="338554"/>
          </a:xfrm>
          <a:prstGeom prst="rect">
            <a:avLst/>
          </a:prstGeom>
          <a:solidFill>
            <a:schemeClr val="bg1"/>
          </a:solidFill>
        </p:spPr>
        <p:txBody>
          <a:bodyPr wrap="none" rtlCol="0">
            <a:spAutoFit/>
          </a:bodyPr>
          <a:lstStyle/>
          <a:p>
            <a:r>
              <a:rPr lang="el-GR" sz="1600" b="1" dirty="0">
                <a:latin typeface="Arial" panose="020B0604020202020204" pitchFamily="34" charset="0"/>
                <a:cs typeface="Arial" panose="020B0604020202020204" pitchFamily="34" charset="0"/>
              </a:rPr>
              <a:t>Γεωλογία μιας γεώτρησης στο </a:t>
            </a:r>
            <a:r>
              <a:rPr lang="en-US" sz="1600" b="1" dirty="0">
                <a:latin typeface="Arial" panose="020B0604020202020204" pitchFamily="34" charset="0"/>
                <a:cs typeface="Arial" panose="020B0604020202020204" pitchFamily="34" charset="0"/>
              </a:rPr>
              <a:t>Bochum</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4058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EA275-3BB0-4284-B246-FD77E7F503D0}"/>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pic>
        <p:nvPicPr>
          <p:cNvPr id="4" name="Grafik 3">
            <a:extLst>
              <a:ext uri="{FF2B5EF4-FFF2-40B4-BE49-F238E27FC236}">
                <a16:creationId xmlns:a16="http://schemas.microsoft.com/office/drawing/2014/main" id="{AB05876D-2BBF-4D95-B718-E2D56403BB17}"/>
              </a:ext>
            </a:extLst>
          </p:cNvPr>
          <p:cNvPicPr>
            <a:picLocks noChangeAspect="1"/>
          </p:cNvPicPr>
          <p:nvPr/>
        </p:nvPicPr>
        <p:blipFill>
          <a:blip r:embed="rId3"/>
          <a:stretch>
            <a:fillRect/>
          </a:stretch>
        </p:blipFill>
        <p:spPr>
          <a:xfrm>
            <a:off x="3584967" y="1586813"/>
            <a:ext cx="5090562" cy="4589851"/>
          </a:xfrm>
          <a:prstGeom prst="rect">
            <a:avLst/>
          </a:prstGeom>
        </p:spPr>
      </p:pic>
      <p:sp>
        <p:nvSpPr>
          <p:cNvPr id="3" name="Inhaltsplatzhalter 2">
            <a:extLst>
              <a:ext uri="{FF2B5EF4-FFF2-40B4-BE49-F238E27FC236}">
                <a16:creationId xmlns:a16="http://schemas.microsoft.com/office/drawing/2014/main" id="{1A9302C8-397A-4C36-A9F6-5C856FFAAA91}"/>
              </a:ext>
            </a:extLst>
          </p:cNvPr>
          <p:cNvSpPr>
            <a:spLocks noGrp="1"/>
          </p:cNvSpPr>
          <p:nvPr>
            <p:ph idx="1"/>
          </p:nvPr>
        </p:nvSpPr>
        <p:spPr>
          <a:xfrm>
            <a:off x="457200" y="1600201"/>
            <a:ext cx="2961249" cy="4589850"/>
          </a:xfrm>
          <a:solidFill>
            <a:schemeClr val="bg1"/>
          </a:solidFill>
        </p:spPr>
        <p:txBody>
          <a:bodyPr>
            <a:noAutofit/>
          </a:bodyPr>
          <a:lstStyle/>
          <a:p>
            <a:pPr marL="0" indent="0">
              <a:lnSpc>
                <a:spcPct val="150000"/>
              </a:lnSpc>
              <a:buNone/>
            </a:pPr>
            <a:r>
              <a:rPr lang="el-GR" dirty="0">
                <a:cs typeface="Arial" panose="020B0604020202020204" pitchFamily="34" charset="0"/>
              </a:rPr>
              <a:t>Οι γεωλογικές υπηρεσίες και τα κρατικά γραφεία συχνά προσφέρουν σχεδιαστικά βοηθήματα με βάση τη γεωλογία ενός τόπου.</a:t>
            </a:r>
          </a:p>
          <a:p>
            <a:pPr marL="0" indent="0">
              <a:lnSpc>
                <a:spcPct val="150000"/>
              </a:lnSpc>
              <a:buNone/>
            </a:pPr>
            <a:r>
              <a:rPr lang="el-GR" dirty="0">
                <a:cs typeface="Arial" panose="020B0604020202020204" pitchFamily="34" charset="0"/>
              </a:rPr>
              <a:t>Ανάλογα με τη διάρκεια ζωής ανά έτος (h/a), η γεωθερμική απόδοση ανά μετρητή γεωτρήσεων μπορεί να προσδιοριστεί - ανάλογα με τη γεωλογία.</a:t>
            </a:r>
            <a:endParaRPr lang="de-DE" dirty="0">
              <a:cs typeface="Arial" panose="020B0604020202020204" pitchFamily="34" charset="0"/>
            </a:endParaRPr>
          </a:p>
        </p:txBody>
      </p:sp>
      <p:sp>
        <p:nvSpPr>
          <p:cNvPr id="5" name="Textfeld 4">
            <a:extLst>
              <a:ext uri="{FF2B5EF4-FFF2-40B4-BE49-F238E27FC236}">
                <a16:creationId xmlns:a16="http://schemas.microsoft.com/office/drawing/2014/main" id="{EF5D07BD-941F-482A-812B-3981BA2F218A}"/>
              </a:ext>
            </a:extLst>
          </p:cNvPr>
          <p:cNvSpPr txBox="1"/>
          <p:nvPr/>
        </p:nvSpPr>
        <p:spPr>
          <a:xfrm>
            <a:off x="7378429" y="4145090"/>
            <a:ext cx="1308371" cy="461665"/>
          </a:xfrm>
          <a:prstGeom prst="rect">
            <a:avLst/>
          </a:prstGeom>
          <a:solidFill>
            <a:schemeClr val="bg1"/>
          </a:solidFill>
        </p:spPr>
        <p:txBody>
          <a:bodyPr wrap="none" rtlCol="0">
            <a:spAutoFit/>
          </a:bodyPr>
          <a:lstStyle/>
          <a:p>
            <a:r>
              <a:rPr lang="de-DE" sz="1200" dirty="0">
                <a:latin typeface="Arial" panose="020B0604020202020204" pitchFamily="34" charset="0"/>
                <a:cs typeface="Arial" panose="020B0604020202020204" pitchFamily="34" charset="0"/>
              </a:rPr>
              <a:t>geothermal </a:t>
            </a:r>
            <a:r>
              <a:rPr lang="de-DE" sz="1200" dirty="0" err="1">
                <a:latin typeface="Arial" panose="020B0604020202020204" pitchFamily="34" charset="0"/>
                <a:cs typeface="Arial" panose="020B0604020202020204" pitchFamily="34" charset="0"/>
              </a:rPr>
              <a:t>yield</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[kWh/</a:t>
            </a:r>
            <a:r>
              <a:rPr lang="de-DE" sz="1200" dirty="0" err="1">
                <a:latin typeface="Arial" panose="020B0604020202020204" pitchFamily="34" charset="0"/>
                <a:cs typeface="Arial" panose="020B0604020202020204" pitchFamily="34" charset="0"/>
              </a:rPr>
              <a:t>ma</a:t>
            </a:r>
            <a:r>
              <a:rPr lang="de-DE" sz="1200" dirty="0">
                <a:latin typeface="Arial" panose="020B0604020202020204" pitchFamily="34" charset="0"/>
                <a:cs typeface="Arial" panose="020B0604020202020204" pitchFamily="34" charset="0"/>
              </a:rPr>
              <a:t>]</a:t>
            </a:r>
          </a:p>
        </p:txBody>
      </p:sp>
      <p:sp>
        <p:nvSpPr>
          <p:cNvPr id="6" name="Textfeld 5">
            <a:extLst>
              <a:ext uri="{FF2B5EF4-FFF2-40B4-BE49-F238E27FC236}">
                <a16:creationId xmlns:a16="http://schemas.microsoft.com/office/drawing/2014/main" id="{10665BF9-78A0-41A7-8320-88935A00BA91}"/>
              </a:ext>
            </a:extLst>
          </p:cNvPr>
          <p:cNvSpPr txBox="1"/>
          <p:nvPr/>
        </p:nvSpPr>
        <p:spPr>
          <a:xfrm>
            <a:off x="3925441" y="1776046"/>
            <a:ext cx="1830950" cy="461665"/>
          </a:xfrm>
          <a:prstGeom prst="rect">
            <a:avLst/>
          </a:prstGeom>
          <a:solidFill>
            <a:schemeClr val="bg1"/>
          </a:solidFill>
        </p:spPr>
        <p:txBody>
          <a:bodyPr wrap="none" rtlCol="0">
            <a:spAutoFit/>
          </a:bodyPr>
          <a:lstStyle/>
          <a:p>
            <a:r>
              <a:rPr lang="de-DE" sz="1200" dirty="0">
                <a:latin typeface="Arial" panose="020B0604020202020204" pitchFamily="34" charset="0"/>
                <a:cs typeface="Arial" panose="020B0604020202020204" pitchFamily="34" charset="0"/>
              </a:rPr>
              <a:t>Geothermal potential</a:t>
            </a:r>
            <a:r>
              <a:rPr lang="en-US" sz="1200" dirty="0">
                <a:latin typeface="Arial" panose="020B0604020202020204" pitchFamily="34" charset="0"/>
                <a:cs typeface="Arial" panose="020B0604020202020204" pitchFamily="34" charset="0"/>
              </a:rPr>
              <a:t> for</a:t>
            </a:r>
          </a:p>
          <a:p>
            <a:r>
              <a:rPr lang="en-US" sz="1200" dirty="0">
                <a:latin typeface="Arial" panose="020B0604020202020204" pitchFamily="34" charset="0"/>
                <a:cs typeface="Arial" panose="020B0604020202020204" pitchFamily="34" charset="0"/>
              </a:rPr>
              <a:t> 40m long probes</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268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5B098-8A54-40FE-A7F1-A712955883F6}"/>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232F9417-8458-44DC-B656-EF6085FE8E63}"/>
              </a:ext>
            </a:extLst>
          </p:cNvPr>
          <p:cNvSpPr>
            <a:spLocks noGrp="1"/>
          </p:cNvSpPr>
          <p:nvPr>
            <p:ph idx="1"/>
          </p:nvPr>
        </p:nvSpPr>
        <p:spPr/>
        <p:txBody>
          <a:bodyPr>
            <a:normAutofit/>
          </a:bodyPr>
          <a:lstStyle/>
          <a:p>
            <a:pPr marL="0" indent="0" algn="just">
              <a:buNone/>
            </a:pPr>
            <a:r>
              <a:rPr lang="el-GR" dirty="0">
                <a:cs typeface="Arial" panose="020B0604020202020204" pitchFamily="34" charset="0"/>
              </a:rPr>
              <a:t>Αυτές οι πληροφορίες είναι συχνά διαθέσιμες με συγκεκριμένο τρόπο.</a:t>
            </a:r>
            <a:endParaRPr lang="de-DE" dirty="0">
              <a:cs typeface="Arial" panose="020B0604020202020204" pitchFamily="34" charset="0"/>
            </a:endParaRPr>
          </a:p>
        </p:txBody>
      </p:sp>
      <p:pic>
        <p:nvPicPr>
          <p:cNvPr id="4" name="Grafik 3">
            <a:extLst>
              <a:ext uri="{FF2B5EF4-FFF2-40B4-BE49-F238E27FC236}">
                <a16:creationId xmlns:a16="http://schemas.microsoft.com/office/drawing/2014/main" id="{D80CC457-1419-469B-967A-0352A6434D25}"/>
              </a:ext>
            </a:extLst>
          </p:cNvPr>
          <p:cNvPicPr>
            <a:picLocks noChangeAspect="1"/>
          </p:cNvPicPr>
          <p:nvPr/>
        </p:nvPicPr>
        <p:blipFill>
          <a:blip r:embed="rId3"/>
          <a:stretch>
            <a:fillRect/>
          </a:stretch>
        </p:blipFill>
        <p:spPr>
          <a:xfrm>
            <a:off x="1517276" y="1943427"/>
            <a:ext cx="5699450" cy="4368473"/>
          </a:xfrm>
          <a:prstGeom prst="rect">
            <a:avLst/>
          </a:prstGeom>
        </p:spPr>
      </p:pic>
      <p:sp>
        <p:nvSpPr>
          <p:cNvPr id="5" name="Rechteck 4">
            <a:extLst>
              <a:ext uri="{FF2B5EF4-FFF2-40B4-BE49-F238E27FC236}">
                <a16:creationId xmlns:a16="http://schemas.microsoft.com/office/drawing/2014/main" id="{F178E62B-DF12-4304-92B6-CA048F319960}"/>
              </a:ext>
            </a:extLst>
          </p:cNvPr>
          <p:cNvSpPr/>
          <p:nvPr/>
        </p:nvSpPr>
        <p:spPr>
          <a:xfrm>
            <a:off x="1580700" y="2220088"/>
            <a:ext cx="3231932" cy="523220"/>
          </a:xfrm>
          <a:prstGeom prst="rect">
            <a:avLst/>
          </a:prstGeom>
          <a:solidFill>
            <a:schemeClr val="bg1"/>
          </a:solidFill>
        </p:spPr>
        <p:txBody>
          <a:bodyPr wrap="square">
            <a:spAutoFit/>
          </a:bodyPr>
          <a:lstStyle/>
          <a:p>
            <a:r>
              <a:rPr lang="en-US" sz="1400" b="1" dirty="0">
                <a:latin typeface="Arial" panose="020B0604020202020204" pitchFamily="34" charset="0"/>
                <a:cs typeface="Arial" panose="020B0604020202020204" pitchFamily="34" charset="0"/>
              </a:rPr>
              <a:t>Geothermal yield for geothermal</a:t>
            </a:r>
          </a:p>
          <a:p>
            <a:r>
              <a:rPr lang="en-US" sz="1400" b="1" dirty="0">
                <a:latin typeface="Arial" panose="020B0604020202020204" pitchFamily="34" charset="0"/>
                <a:cs typeface="Arial" panose="020B0604020202020204" pitchFamily="34" charset="0"/>
              </a:rPr>
              <a:t> probes of different lengths</a:t>
            </a:r>
            <a:endParaRPr lang="de-DE" sz="1400" b="1"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265A99C-F4C3-43E1-9170-BF9F9C447F61}"/>
              </a:ext>
            </a:extLst>
          </p:cNvPr>
          <p:cNvSpPr txBox="1"/>
          <p:nvPr/>
        </p:nvSpPr>
        <p:spPr>
          <a:xfrm>
            <a:off x="6323162" y="2828836"/>
            <a:ext cx="1303562" cy="600164"/>
          </a:xfrm>
          <a:prstGeom prst="rect">
            <a:avLst/>
          </a:prstGeom>
          <a:solidFill>
            <a:schemeClr val="bg1"/>
          </a:solidFill>
        </p:spPr>
        <p:txBody>
          <a:bodyPr wrap="none" rtlCol="0">
            <a:spAutoFit/>
          </a:bodyPr>
          <a:lstStyle/>
          <a:p>
            <a:r>
              <a:rPr lang="de-DE" sz="1100" b="1" dirty="0">
                <a:latin typeface="Arial" panose="020B0604020202020204" pitchFamily="34" charset="0"/>
                <a:cs typeface="Arial" panose="020B0604020202020204" pitchFamily="34" charset="0"/>
              </a:rPr>
              <a:t>Average </a:t>
            </a:r>
          </a:p>
          <a:p>
            <a:r>
              <a:rPr lang="de-DE" sz="1100" b="1" dirty="0">
                <a:latin typeface="Arial" panose="020B0604020202020204" pitchFamily="34" charset="0"/>
                <a:cs typeface="Arial" panose="020B0604020202020204" pitchFamily="34" charset="0"/>
              </a:rPr>
              <a:t>geothermal </a:t>
            </a:r>
            <a:r>
              <a:rPr lang="de-DE" sz="1100" b="1" dirty="0" err="1">
                <a:latin typeface="Arial" panose="020B0604020202020204" pitchFamily="34" charset="0"/>
                <a:cs typeface="Arial" panose="020B0604020202020204" pitchFamily="34" charset="0"/>
              </a:rPr>
              <a:t>yield</a:t>
            </a:r>
            <a:br>
              <a:rPr lang="de-DE" sz="1100" b="1" dirty="0">
                <a:latin typeface="Arial" panose="020B0604020202020204" pitchFamily="34" charset="0"/>
                <a:cs typeface="Arial" panose="020B0604020202020204" pitchFamily="34" charset="0"/>
              </a:rPr>
            </a:br>
            <a:r>
              <a:rPr lang="de-DE" sz="1100" b="1" dirty="0">
                <a:latin typeface="Arial" panose="020B0604020202020204" pitchFamily="34" charset="0"/>
                <a:cs typeface="Arial" panose="020B0604020202020204" pitchFamily="34" charset="0"/>
              </a:rPr>
              <a:t>[kWh/</a:t>
            </a:r>
            <a:r>
              <a:rPr lang="de-DE" sz="1100" b="1" dirty="0" err="1">
                <a:latin typeface="Arial" panose="020B0604020202020204" pitchFamily="34" charset="0"/>
                <a:cs typeface="Arial" panose="020B0604020202020204" pitchFamily="34" charset="0"/>
              </a:rPr>
              <a:t>ma</a:t>
            </a:r>
            <a:r>
              <a:rPr lang="de-DE" sz="11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57876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F4B59-448B-46CB-9C67-C274D97FE11A}"/>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12C57759-85C3-4489-AB14-B4BA170100AE}"/>
              </a:ext>
            </a:extLst>
          </p:cNvPr>
          <p:cNvSpPr>
            <a:spLocks noGrp="1"/>
          </p:cNvSpPr>
          <p:nvPr>
            <p:ph idx="1"/>
          </p:nvPr>
        </p:nvSpPr>
        <p:spPr>
          <a:xfrm>
            <a:off x="457199" y="1600200"/>
            <a:ext cx="2400301" cy="4525963"/>
          </a:xfrm>
        </p:spPr>
        <p:txBody>
          <a:bodyPr>
            <a:normAutofit/>
          </a:bodyPr>
          <a:lstStyle/>
          <a:p>
            <a:pPr marL="0" indent="0" algn="just">
              <a:lnSpc>
                <a:spcPct val="150000"/>
              </a:lnSpc>
              <a:buNone/>
            </a:pPr>
            <a:r>
              <a:rPr lang="el-GR" dirty="0">
                <a:cs typeface="Arial" panose="020B0604020202020204" pitchFamily="34" charset="0"/>
              </a:rPr>
              <a:t>Στο παράδειγμα ανά μέτρο γεώτρησης</a:t>
            </a:r>
            <a:endParaRPr lang="en-US" dirty="0">
              <a:cs typeface="Arial" panose="020B0604020202020204" pitchFamily="34" charset="0"/>
            </a:endParaRPr>
          </a:p>
          <a:p>
            <a:pPr marL="0" indent="0" algn="just">
              <a:lnSpc>
                <a:spcPct val="150000"/>
              </a:lnSpc>
              <a:buNone/>
            </a:pPr>
            <a:r>
              <a:rPr lang="en-US" b="1" dirty="0">
                <a:cs typeface="Arial" panose="020B0604020202020204" pitchFamily="34" charset="0"/>
              </a:rPr>
              <a:t>127 kWh </a:t>
            </a:r>
            <a:r>
              <a:rPr lang="el-GR" b="1" dirty="0">
                <a:cs typeface="Arial" panose="020B0604020202020204" pitchFamily="34" charset="0"/>
              </a:rPr>
              <a:t>ανά έτος</a:t>
            </a: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μπορεί να αποσυρθεί</a:t>
            </a:r>
            <a:r>
              <a:rPr lang="en-US" dirty="0">
                <a:cs typeface="Arial" panose="020B0604020202020204" pitchFamily="34" charset="0"/>
              </a:rPr>
              <a:t>.</a:t>
            </a:r>
            <a:endParaRPr lang="el-GR" dirty="0">
              <a:cs typeface="Arial" panose="020B0604020202020204" pitchFamily="34" charset="0"/>
            </a:endParaRPr>
          </a:p>
          <a:p>
            <a:pPr marL="0" indent="0" algn="just">
              <a:lnSpc>
                <a:spcPct val="150000"/>
              </a:lnSpc>
              <a:buNone/>
            </a:pPr>
            <a:r>
              <a:rPr lang="el-GR" dirty="0">
                <a:cs typeface="Arial" panose="020B0604020202020204" pitchFamily="34" charset="0"/>
              </a:rPr>
              <a:t>Αυτό υποθέτει </a:t>
            </a:r>
            <a:r>
              <a:rPr lang="en-US" dirty="0">
                <a:cs typeface="Arial" panose="020B0604020202020204" pitchFamily="34" charset="0"/>
              </a:rPr>
              <a:t>1,800 </a:t>
            </a:r>
            <a:r>
              <a:rPr lang="el-GR" dirty="0">
                <a:cs typeface="Arial" panose="020B0604020202020204" pitchFamily="34" charset="0"/>
              </a:rPr>
              <a:t>ώρες λειτουργίας ανά έτος</a:t>
            </a:r>
            <a:r>
              <a:rPr lang="en-US" dirty="0">
                <a:cs typeface="Arial" panose="020B0604020202020204" pitchFamily="34" charset="0"/>
              </a:rPr>
              <a:t>.</a:t>
            </a:r>
            <a:endParaRPr lang="de-DE" dirty="0">
              <a:cs typeface="Arial" panose="020B0604020202020204" pitchFamily="34" charset="0"/>
            </a:endParaRPr>
          </a:p>
        </p:txBody>
      </p:sp>
      <p:pic>
        <p:nvPicPr>
          <p:cNvPr id="4" name="Picture 2" descr="C:\Users\Geothermiezentrum\AppData\Local\Microsoft\Windows\Temporary Internet Files\Content.Outlook\PL4R92WN\Zwischenablage03.jpg">
            <a:extLst>
              <a:ext uri="{FF2B5EF4-FFF2-40B4-BE49-F238E27FC236}">
                <a16:creationId xmlns:a16="http://schemas.microsoft.com/office/drawing/2014/main" id="{4F99CC86-09D2-4395-B27B-64301E27E3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03" t="-1" b="4392"/>
          <a:stretch/>
        </p:blipFill>
        <p:spPr bwMode="auto">
          <a:xfrm>
            <a:off x="4940301" y="1441131"/>
            <a:ext cx="3289300" cy="48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9A65DF68-320F-42CB-8EE4-5710F0415467}"/>
              </a:ext>
            </a:extLst>
          </p:cNvPr>
          <p:cNvSpPr txBox="1"/>
          <p:nvPr/>
        </p:nvSpPr>
        <p:spPr>
          <a:xfrm>
            <a:off x="2857500" y="1612900"/>
            <a:ext cx="1854200" cy="600164"/>
          </a:xfrm>
          <a:prstGeom prst="rect">
            <a:avLst/>
          </a:prstGeom>
          <a:solidFill>
            <a:schemeClr val="bg1"/>
          </a:solidFill>
        </p:spPr>
        <p:txBody>
          <a:bodyPr wrap="square" rtlCol="0">
            <a:spAutoFit/>
          </a:bodyPr>
          <a:lstStyle/>
          <a:p>
            <a:r>
              <a:rPr lang="el-GR" sz="1100" b="1" dirty="0">
                <a:latin typeface="Arial" panose="020B0604020202020204" pitchFamily="34" charset="0"/>
                <a:cs typeface="Arial" panose="020B0604020202020204" pitchFamily="34" charset="0"/>
              </a:rPr>
              <a:t>Μέση τιμή γεωθερμικής απόδοσης παραγωγής </a:t>
            </a:r>
            <a:r>
              <a:rPr lang="de-DE" sz="1100" b="1" dirty="0">
                <a:latin typeface="Arial" panose="020B0604020202020204" pitchFamily="34" charset="0"/>
                <a:cs typeface="Arial" panose="020B0604020202020204" pitchFamily="34" charset="0"/>
              </a:rPr>
              <a:t>[kWh/</a:t>
            </a:r>
            <a:r>
              <a:rPr lang="de-DE" sz="1100" b="1" dirty="0" err="1">
                <a:latin typeface="Arial" panose="020B0604020202020204" pitchFamily="34" charset="0"/>
                <a:cs typeface="Arial" panose="020B0604020202020204" pitchFamily="34" charset="0"/>
              </a:rPr>
              <a:t>ma</a:t>
            </a:r>
            <a:r>
              <a:rPr lang="de-DE" sz="11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298374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5620D-E801-4E34-8FBD-20A59DE13A74}"/>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AD46E4D2-A932-43C2-BBA7-C6380C520226}"/>
              </a:ext>
            </a:extLst>
          </p:cNvPr>
          <p:cNvSpPr>
            <a:spLocks noGrp="1"/>
          </p:cNvSpPr>
          <p:nvPr>
            <p:ph idx="1"/>
          </p:nvPr>
        </p:nvSpPr>
        <p:spPr>
          <a:xfrm>
            <a:off x="457200" y="1639668"/>
            <a:ext cx="8229600" cy="4525963"/>
          </a:xfrm>
        </p:spPr>
        <p:txBody>
          <a:bodyPr>
            <a:normAutofit/>
          </a:bodyPr>
          <a:lstStyle/>
          <a:p>
            <a:pPr marL="0" indent="0" algn="just">
              <a:lnSpc>
                <a:spcPct val="150000"/>
              </a:lnSpc>
              <a:buNone/>
            </a:pPr>
            <a:r>
              <a:rPr lang="el-GR" b="1" dirty="0">
                <a:cs typeface="Arial" panose="020B0604020202020204" pitchFamily="34" charset="0"/>
              </a:rPr>
              <a:t>Ειδικό ποσοστό εξόρυξης θερμότητας</a:t>
            </a:r>
            <a:endParaRPr lang="en-US" b="1" dirty="0">
              <a:cs typeface="Arial" panose="020B0604020202020204" pitchFamily="34" charset="0"/>
            </a:endParaRPr>
          </a:p>
          <a:p>
            <a:pPr marL="0" indent="0" algn="just">
              <a:lnSpc>
                <a:spcPct val="150000"/>
              </a:lnSpc>
              <a:buNone/>
            </a:pP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Στη γεωθερμική ενέργεια, η ικανότητα εξαγωγής είναι η ποσότητα θερμότητας που ένα τεχνικό σύστημα εξάγει από την υπόγεια επιφάνεια ανά δευτερόλεπτο. Εκφράζεται σε </a:t>
            </a:r>
            <a:r>
              <a:rPr lang="en-US" dirty="0">
                <a:cs typeface="Arial" panose="020B0604020202020204" pitchFamily="34" charset="0"/>
              </a:rPr>
              <a:t>watts. </a:t>
            </a:r>
          </a:p>
          <a:p>
            <a:pPr marL="0" indent="0" algn="just">
              <a:lnSpc>
                <a:spcPct val="150000"/>
              </a:lnSpc>
              <a:buNone/>
            </a:pPr>
            <a:r>
              <a:rPr lang="el-GR" dirty="0">
                <a:cs typeface="Arial" panose="020B0604020202020204" pitchFamily="34" charset="0"/>
              </a:rPr>
              <a:t>Στην περίπτωση της γεωθερμικής ενέργειας κοντά στην επιφάνεια, συχνά δίδεται σε σχέση με ένα μέτρο του μήκους της γεωτρήσεως, οπότε η τιμή αυτή εξαρτάται από το βάθος. 50 W / m είναι μια τυπική μέση τιμή για την ικανότητα απόσυρσης ανά μέτρο γεωθερμικής ενέργειας κοντά στην επιφάνεια</a:t>
            </a:r>
            <a:r>
              <a:rPr lang="en-US" dirty="0">
                <a:cs typeface="Arial" panose="020B0604020202020204" pitchFamily="34" charset="0"/>
              </a:rPr>
              <a:t>. </a:t>
            </a:r>
            <a:endParaRPr lang="de-DE" dirty="0">
              <a:cs typeface="Arial" panose="020B0604020202020204" pitchFamily="34" charset="0"/>
            </a:endParaRPr>
          </a:p>
        </p:txBody>
      </p:sp>
    </p:spTree>
    <p:extLst>
      <p:ext uri="{BB962C8B-B14F-4D97-AF65-F5344CB8AC3E}">
        <p14:creationId xmlns:p14="http://schemas.microsoft.com/office/powerpoint/2010/main" val="35163108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Συμπεράσματα</a:t>
            </a:r>
          </a:p>
        </p:txBody>
      </p:sp>
      <p:sp>
        <p:nvSpPr>
          <p:cNvPr id="3" name="Content Placeholder 2"/>
          <p:cNvSpPr>
            <a:spLocks noGrp="1"/>
          </p:cNvSpPr>
          <p:nvPr>
            <p:ph idx="1"/>
          </p:nvPr>
        </p:nvSpPr>
        <p:spPr/>
        <p:txBody>
          <a:bodyPr>
            <a:normAutofit/>
          </a:bodyPr>
          <a:lstStyle/>
          <a:p>
            <a:pPr marL="0" indent="0" algn="just">
              <a:lnSpc>
                <a:spcPct val="150000"/>
              </a:lnSpc>
              <a:buNone/>
            </a:pPr>
            <a:r>
              <a:rPr lang="en-US" sz="1600" i="1" dirty="0">
                <a:latin typeface="Arial" panose="020B0604020202020204" pitchFamily="34" charset="0"/>
                <a:cs typeface="Arial" panose="020B0604020202020204" pitchFamily="34" charset="0"/>
              </a:rPr>
              <a:t>      </a:t>
            </a:r>
            <a:r>
              <a:rPr lang="el-GR" i="1" dirty="0">
                <a:cs typeface="Arial" panose="020B0604020202020204" pitchFamily="34" charset="0"/>
              </a:rPr>
              <a:t>Με την ολοκλήρωση της συγκεκριμένης ενότητας θα είστε σε θέση να</a:t>
            </a:r>
            <a:r>
              <a:rPr lang="en-US" i="1" dirty="0">
                <a:cs typeface="Arial" panose="020B0604020202020204" pitchFamily="34" charset="0"/>
              </a:rPr>
              <a:t>:</a:t>
            </a:r>
          </a:p>
          <a:p>
            <a:pPr marL="0" indent="0" algn="just">
              <a:lnSpc>
                <a:spcPct val="150000"/>
              </a:lnSpc>
              <a:buNone/>
            </a:pPr>
            <a:br>
              <a:rPr lang="en-US" dirty="0">
                <a:cs typeface="Arial" panose="020B0604020202020204" pitchFamily="34" charset="0"/>
              </a:rPr>
            </a:br>
            <a:endParaRPr lang="el-GR" dirty="0">
              <a:cs typeface="Arial" panose="020B0604020202020204" pitchFamily="34" charset="0"/>
            </a:endParaRPr>
          </a:p>
          <a:p>
            <a:pPr algn="just">
              <a:lnSpc>
                <a:spcPct val="150000"/>
              </a:lnSpc>
              <a:buFont typeface="+mj-lt"/>
              <a:buAutoNum type="arabicPeriod"/>
            </a:pPr>
            <a:r>
              <a:rPr lang="el-GR" dirty="0">
                <a:cs typeface="Arial" panose="020B0604020202020204" pitchFamily="34" charset="0"/>
              </a:rPr>
              <a:t>Να γνωρίσετε</a:t>
            </a:r>
            <a:r>
              <a:rPr lang="en-US" dirty="0">
                <a:cs typeface="Arial" panose="020B0604020202020204" pitchFamily="34" charset="0"/>
              </a:rPr>
              <a:t> </a:t>
            </a:r>
            <a:r>
              <a:rPr lang="el-GR" dirty="0">
                <a:cs typeface="Arial" panose="020B0604020202020204" pitchFamily="34" charset="0"/>
              </a:rPr>
              <a:t>σημαντικούς ορισμούς σχετικά με τη γεωλογία</a:t>
            </a:r>
            <a:endParaRPr lang="en-US" dirty="0">
              <a:cs typeface="Arial" panose="020B0604020202020204" pitchFamily="34" charset="0"/>
            </a:endParaRPr>
          </a:p>
          <a:p>
            <a:pPr algn="just">
              <a:lnSpc>
                <a:spcPct val="150000"/>
              </a:lnSpc>
              <a:buFont typeface="+mj-lt"/>
              <a:buAutoNum type="arabicPeriod"/>
            </a:pPr>
            <a:r>
              <a:rPr lang="el-GR" dirty="0">
                <a:cs typeface="Arial" panose="020B0604020202020204" pitchFamily="34" charset="0"/>
              </a:rPr>
              <a:t>Να κατανοήστε</a:t>
            </a:r>
            <a:r>
              <a:rPr lang="en-US" dirty="0">
                <a:cs typeface="Arial" panose="020B0604020202020204" pitchFamily="34" charset="0"/>
              </a:rPr>
              <a:t> </a:t>
            </a:r>
            <a:r>
              <a:rPr lang="el-GR" dirty="0">
                <a:cs typeface="Arial" panose="020B0604020202020204" pitchFamily="34" charset="0"/>
              </a:rPr>
              <a:t>γεωλογικές και γεωθερμικές αρχές</a:t>
            </a:r>
            <a:r>
              <a:rPr lang="en-US" dirty="0">
                <a:cs typeface="Arial" panose="020B0604020202020204" pitchFamily="34" charset="0"/>
              </a:rPr>
              <a:t> </a:t>
            </a:r>
          </a:p>
          <a:p>
            <a:pPr algn="just">
              <a:lnSpc>
                <a:spcPct val="150000"/>
              </a:lnSpc>
              <a:buFont typeface="+mj-lt"/>
              <a:buAutoNum type="arabicPeriod"/>
            </a:pPr>
            <a:r>
              <a:rPr lang="el-GR" dirty="0">
                <a:cs typeface="Arial" panose="020B0604020202020204" pitchFamily="34" charset="0"/>
              </a:rPr>
              <a:t>Να γνωρίσετε</a:t>
            </a:r>
            <a:r>
              <a:rPr lang="en-US" dirty="0">
                <a:cs typeface="Arial" panose="020B0604020202020204" pitchFamily="34" charset="0"/>
              </a:rPr>
              <a:t> </a:t>
            </a:r>
            <a:r>
              <a:rPr lang="el-GR" dirty="0">
                <a:cs typeface="Arial" panose="020B0604020202020204" pitchFamily="34" charset="0"/>
              </a:rPr>
              <a:t>τους τύπους πετρωμάτων και την αγωγιμότητα τους</a:t>
            </a:r>
            <a:endParaRPr lang="en-US" dirty="0">
              <a:cs typeface="Arial" panose="020B0604020202020204" pitchFamily="34" charset="0"/>
            </a:endParaRPr>
          </a:p>
          <a:p>
            <a:pPr algn="just">
              <a:lnSpc>
                <a:spcPct val="150000"/>
              </a:lnSpc>
              <a:buFont typeface="+mj-lt"/>
              <a:buAutoNum type="arabicPeriod"/>
            </a:pPr>
            <a:r>
              <a:rPr lang="el-GR" dirty="0">
                <a:cs typeface="Arial" panose="020B0604020202020204" pitchFamily="34" charset="0"/>
              </a:rPr>
              <a:t>Να δείτε τις διαφορές μεταξύ των διαφόρων μεθόδων γεωθερμικής χρήσης</a:t>
            </a:r>
            <a:endParaRPr lang="en-US" dirty="0">
              <a:cs typeface="Arial" panose="020B0604020202020204" pitchFamily="34" charset="0"/>
            </a:endParaRPr>
          </a:p>
          <a:p>
            <a:pPr algn="just">
              <a:lnSpc>
                <a:spcPct val="150000"/>
              </a:lnSpc>
              <a:buFont typeface="+mj-lt"/>
              <a:buAutoNum type="arabicPeriod"/>
            </a:pPr>
            <a:r>
              <a:rPr lang="el-GR" dirty="0">
                <a:cs typeface="Arial" panose="020B0604020202020204" pitchFamily="34" charset="0"/>
              </a:rPr>
              <a:t>Να γνωρίσετε</a:t>
            </a:r>
            <a:r>
              <a:rPr lang="en-US" dirty="0">
                <a:cs typeface="Arial" panose="020B0604020202020204" pitchFamily="34" charset="0"/>
              </a:rPr>
              <a:t> </a:t>
            </a:r>
            <a:r>
              <a:rPr lang="el-GR" dirty="0">
                <a:cs typeface="Arial" panose="020B0604020202020204" pitchFamily="34" charset="0"/>
              </a:rPr>
              <a:t>τα διάφορα εξαρτήματα για τη γεώτρηση</a:t>
            </a:r>
            <a:endParaRPr lang="en-US" dirty="0">
              <a:cs typeface="Arial" panose="020B0604020202020204" pitchFamily="34" charset="0"/>
            </a:endParaRPr>
          </a:p>
        </p:txBody>
      </p:sp>
    </p:spTree>
    <p:extLst>
      <p:ext uri="{BB962C8B-B14F-4D97-AF65-F5344CB8AC3E}">
        <p14:creationId xmlns:p14="http://schemas.microsoft.com/office/powerpoint/2010/main" val="37092397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95936" y="1988840"/>
            <a:ext cx="4822304" cy="1470025"/>
          </a:xfrm>
        </p:spPr>
        <p:txBody>
          <a:bodyPr/>
          <a:lstStyle/>
          <a:p>
            <a:r>
              <a:rPr lang="el-GR" dirty="0">
                <a:latin typeface="Arial" panose="020B0604020202020204" pitchFamily="34" charset="0"/>
                <a:cs typeface="Arial" panose="020B0604020202020204" pitchFamily="34" charset="0"/>
              </a:rPr>
              <a:t>Τέλος ενότητας </a:t>
            </a:r>
          </a:p>
        </p:txBody>
      </p:sp>
      <p:sp>
        <p:nvSpPr>
          <p:cNvPr id="5" name="Subtitle 4"/>
          <p:cNvSpPr>
            <a:spLocks noGrp="1"/>
          </p:cNvSpPr>
          <p:nvPr>
            <p:ph type="subTitle" idx="1"/>
          </p:nvPr>
        </p:nvSpPr>
        <p:spPr>
          <a:xfrm>
            <a:off x="4838700" y="3573016"/>
            <a:ext cx="3981772" cy="1125984"/>
          </a:xfrm>
        </p:spPr>
        <p:txBody>
          <a:bodyPr>
            <a:normAutofit/>
          </a:bodyPr>
          <a:lstStyle/>
          <a:p>
            <a:r>
              <a:rPr lang="el-GR" sz="2400" dirty="0"/>
              <a:t>Γεωλογικές αρχές και ανταλλαγή θερμότητας γης</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2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p>
        </p:txBody>
      </p:sp>
      <p:sp>
        <p:nvSpPr>
          <p:cNvPr id="3" name="Content Placeholder 2"/>
          <p:cNvSpPr>
            <a:spLocks noGrp="1"/>
          </p:cNvSpPr>
          <p:nvPr>
            <p:ph idx="1"/>
          </p:nvPr>
        </p:nvSpPr>
        <p:spPr/>
        <p:txBody>
          <a:bodyPr>
            <a:noAutofit/>
          </a:bodyPr>
          <a:lstStyle/>
          <a:p>
            <a:pPr marL="0" indent="0">
              <a:lnSpc>
                <a:spcPct val="150000"/>
              </a:lnSpc>
              <a:buNone/>
            </a:pPr>
            <a:r>
              <a:rPr lang="el-GR" b="1" dirty="0">
                <a:cs typeface="Arial" panose="020B0604020202020204" pitchFamily="34" charset="0"/>
              </a:rPr>
              <a:t>Ραδιενεργή αποσύνθεση</a:t>
            </a:r>
            <a:endParaRPr lang="en-US" b="1" dirty="0">
              <a:cs typeface="Arial" panose="020B0604020202020204" pitchFamily="34" charset="0"/>
            </a:endParaRPr>
          </a:p>
          <a:p>
            <a:pPr marL="0" indent="0" algn="just">
              <a:lnSpc>
                <a:spcPct val="150000"/>
              </a:lnSpc>
              <a:buNone/>
            </a:pP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Το κύριο μέρος δημιουργίας θερμότητας (με μερίδιο 50-70%) αποδίδεται στην αποσύνθεση των φυσικών ραδιενεργών στοιχείων στους βράχους. Η αποσύνθεση ραδιενεργών ισότοπων όπως το ουράνιο 238, το ουράνιο 235, το θόριο 232 ή το κάλιο 40, που υπάρχουν στο σώμα της γης, είναι μια συνεχής διαδικασία και εξασφαλίζει μια σταθερή παροχή θερμότητας. Σήμερα υποτίθεται ότι αυτά τα ραδιενεργά στοιχεία εμπλουτίζονται στα πετρώματα της ηπειρωτικής κρούστας.</a:t>
            </a:r>
          </a:p>
          <a:p>
            <a:pPr marL="0" indent="0">
              <a:lnSpc>
                <a:spcPct val="150000"/>
              </a:lnSpc>
              <a:buNone/>
            </a:pPr>
            <a:br>
              <a:rPr lang="de-DE" sz="1600" dirty="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a:p>
            <a:pPr marL="0" indent="0">
              <a:lnSpc>
                <a:spcPct val="150000"/>
              </a:lnSpc>
              <a:buNone/>
            </a:pPr>
            <a:br>
              <a:rPr lang="de-DE" sz="1600" b="1" dirty="0">
                <a:latin typeface="Arial" panose="020B0604020202020204" pitchFamily="34" charset="0"/>
                <a:cs typeface="Arial" panose="020B0604020202020204" pitchFamily="34" charset="0"/>
              </a:rPr>
            </a:b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54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55600" y="1485900"/>
            <a:ext cx="8572500" cy="4673600"/>
          </a:xfrm>
        </p:spPr>
        <p:txBody>
          <a:bodyPr>
            <a:noAutofit/>
          </a:bodyPr>
          <a:lstStyle/>
          <a:p>
            <a:pPr marL="0" indent="0" algn="just">
              <a:lnSpc>
                <a:spcPct val="150000"/>
              </a:lnSpc>
              <a:buNone/>
            </a:pPr>
            <a:r>
              <a:rPr lang="el-GR" b="1" dirty="0">
                <a:cs typeface="Arial" panose="020B0604020202020204" pitchFamily="34" charset="0"/>
              </a:rPr>
              <a:t>Κλιματική επίδραση</a:t>
            </a:r>
            <a:endParaRPr lang="en-US" b="1" dirty="0">
              <a:cs typeface="Arial" panose="020B0604020202020204" pitchFamily="34" charset="0"/>
            </a:endParaRPr>
          </a:p>
          <a:p>
            <a:pPr marL="0" indent="0" algn="just">
              <a:lnSpc>
                <a:spcPct val="150000"/>
              </a:lnSpc>
              <a:buNone/>
            </a:pPr>
            <a:r>
              <a:rPr lang="el-GR" dirty="0"/>
              <a:t>Οι επιπτώσεις του κλίματος είναι ορατές μόνο στα ανώτατα στρώματα του φλοιού της γης και ως εκ τούτου αντιπροσωπεύουν μόνο ένα πολύ μικρό μέρος του συνολικού δυναμικού</a:t>
            </a:r>
            <a:r>
              <a:rPr lang="en-US" dirty="0">
                <a:cs typeface="Arial" panose="020B0604020202020204" pitchFamily="34" charset="0"/>
              </a:rPr>
              <a:t>.</a:t>
            </a:r>
          </a:p>
          <a:p>
            <a:pPr marL="0" indent="0" algn="just">
              <a:lnSpc>
                <a:spcPct val="150000"/>
              </a:lnSpc>
              <a:buNone/>
            </a:pPr>
            <a:r>
              <a:rPr lang="el-GR" dirty="0"/>
              <a:t>Αυτό αποδεικνύεται από το γεγονός ότι το έδαφος στη Γερμανία αν και μπορεί να καταψυχθεί σε βάθος περίπου ενός μέτρου το χειμώνα θερμαίνεται σημαντικά το καλοκαίρι</a:t>
            </a:r>
            <a:r>
              <a:rPr lang="en-US" dirty="0">
                <a:cs typeface="Arial" panose="020B0604020202020204" pitchFamily="34" charset="0"/>
              </a:rPr>
              <a:t>.</a:t>
            </a:r>
          </a:p>
          <a:p>
            <a:pPr marL="0" indent="0" algn="just">
              <a:lnSpc>
                <a:spcPct val="150000"/>
              </a:lnSpc>
              <a:buNone/>
            </a:pPr>
            <a:r>
              <a:rPr lang="el-GR" dirty="0"/>
              <a:t>Εκτός από την άμεση διαδρομή μέσω της ηλιακής ακτινοβολίας, η εισαγωγή θερμότητας γίνεται επίσης έμμεσα μέσω της ανταλλαγής θερμότητας με τον αέρα ή μέσω της διήθησης των </a:t>
            </a:r>
            <a:r>
              <a:rPr lang="el-GR" dirty="0" err="1"/>
              <a:t>ομβρίων</a:t>
            </a:r>
            <a:r>
              <a:rPr lang="el-GR" dirty="0"/>
              <a:t> υδάτων. Το φαινόμενο εποχικής θερμοκρασίας, γνωστό και ως εποχιακή διακύμανση, μειώνεται όσο αυξάνεται το βάθος</a:t>
            </a:r>
            <a:r>
              <a:rPr lang="en-US" dirty="0">
                <a:cs typeface="Arial" panose="020B0604020202020204" pitchFamily="34" charset="0"/>
              </a:rPr>
              <a:t>.</a:t>
            </a:r>
            <a:endParaRPr lang="en-GB" dirty="0"/>
          </a:p>
        </p:txBody>
      </p:sp>
    </p:spTree>
    <p:extLst>
      <p:ext uri="{BB962C8B-B14F-4D97-AF65-F5344CB8AC3E}">
        <p14:creationId xmlns:p14="http://schemas.microsoft.com/office/powerpoint/2010/main" val="46002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el-GR" dirty="0"/>
          </a:p>
        </p:txBody>
      </p:sp>
      <p:sp>
        <p:nvSpPr>
          <p:cNvPr id="3" name="Content Placeholder 2"/>
          <p:cNvSpPr>
            <a:spLocks noGrp="1"/>
          </p:cNvSpPr>
          <p:nvPr>
            <p:ph idx="1"/>
          </p:nvPr>
        </p:nvSpPr>
        <p:spPr>
          <a:xfrm>
            <a:off x="457200" y="1393166"/>
            <a:ext cx="8229600" cy="4863224"/>
          </a:xfrm>
        </p:spPr>
        <p:txBody>
          <a:bodyPr>
            <a:normAutofit/>
          </a:bodyPr>
          <a:lstStyle/>
          <a:p>
            <a:pPr marL="0" indent="0">
              <a:lnSpc>
                <a:spcPct val="160000"/>
              </a:lnSpc>
              <a:buNone/>
            </a:pPr>
            <a:r>
              <a:rPr lang="el-GR" b="1" dirty="0">
                <a:cs typeface="Arial" panose="020B0604020202020204" pitchFamily="34" charset="0"/>
              </a:rPr>
              <a:t>Θερμοκρασίες στην επιφάνεια της Γης κατά τη διάρκεια του έτους στην Κεντρική Ευρώπη</a:t>
            </a:r>
            <a:endParaRPr lang="en-US" b="1" dirty="0">
              <a:cs typeface="Arial" panose="020B0604020202020204" pitchFamily="34" charset="0"/>
            </a:endParaRPr>
          </a:p>
        </p:txBody>
      </p:sp>
      <p:sp>
        <p:nvSpPr>
          <p:cNvPr id="6" name="Textfeld 5">
            <a:extLst>
              <a:ext uri="{FF2B5EF4-FFF2-40B4-BE49-F238E27FC236}">
                <a16:creationId xmlns:a16="http://schemas.microsoft.com/office/drawing/2014/main" id="{81AF4568-89A5-42A9-8453-2720A1EB9525}"/>
              </a:ext>
            </a:extLst>
          </p:cNvPr>
          <p:cNvSpPr txBox="1"/>
          <p:nvPr/>
        </p:nvSpPr>
        <p:spPr>
          <a:xfrm>
            <a:off x="457200" y="2147060"/>
            <a:ext cx="3087612" cy="4109330"/>
          </a:xfrm>
          <a:prstGeom prst="rect">
            <a:avLst/>
          </a:prstGeom>
          <a:noFill/>
        </p:spPr>
        <p:txBody>
          <a:bodyPr wrap="square" rtlCol="0">
            <a:spAutoFit/>
          </a:bodyPr>
          <a:lstStyle/>
          <a:p>
            <a:pPr algn="just">
              <a:lnSpc>
                <a:spcPct val="150000"/>
              </a:lnSpc>
            </a:pPr>
            <a:r>
              <a:rPr lang="el-GR" sz="1600" dirty="0">
                <a:cs typeface="Arial" panose="020B0604020202020204" pitchFamily="34" charset="0"/>
              </a:rPr>
              <a:t>Σε κάποιο βάθος υπάρχει κατάσταση</a:t>
            </a:r>
          </a:p>
          <a:p>
            <a:pPr algn="just">
              <a:lnSpc>
                <a:spcPct val="150000"/>
              </a:lnSpc>
            </a:pPr>
            <a:r>
              <a:rPr lang="el-GR" sz="1600" dirty="0">
                <a:cs typeface="Arial" panose="020B0604020202020204" pitchFamily="34" charset="0"/>
              </a:rPr>
              <a:t>της ισορροπίας μεταξύ της εξωτερικής και της εσωτερικής θερμοκρασίας της γης.</a:t>
            </a:r>
          </a:p>
          <a:p>
            <a:pPr algn="just">
              <a:lnSpc>
                <a:spcPct val="150000"/>
              </a:lnSpc>
            </a:pPr>
            <a:r>
              <a:rPr lang="el-GR" sz="1600" dirty="0">
                <a:cs typeface="Arial" panose="020B0604020202020204" pitchFamily="34" charset="0"/>
              </a:rPr>
              <a:t>Εκεί, το κλίμα που προκαλεί  διακυμάνσεις δεν μπορεί να οριστεί και η θερμοκρασία </a:t>
            </a:r>
          </a:p>
          <a:p>
            <a:pPr algn="just">
              <a:lnSpc>
                <a:spcPct val="150000"/>
              </a:lnSpc>
            </a:pPr>
            <a:r>
              <a:rPr lang="el-GR" sz="1600" dirty="0">
                <a:cs typeface="Arial" panose="020B0604020202020204" pitchFamily="34" charset="0"/>
              </a:rPr>
              <a:t>αντιστοιχεί στον ετήσιο μέσο όρο θερμοκρασίας στην αντίστοιχη τοποθεσία.</a:t>
            </a:r>
            <a:r>
              <a:rPr lang="en-US" sz="1600" dirty="0">
                <a:cs typeface="Arial" panose="020B0604020202020204" pitchFamily="34" charset="0"/>
              </a:rPr>
              <a:t> </a:t>
            </a:r>
          </a:p>
        </p:txBody>
      </p:sp>
      <p:pic>
        <p:nvPicPr>
          <p:cNvPr id="10" name="Grafik 9"/>
          <p:cNvPicPr>
            <a:picLocks noChangeAspect="1"/>
          </p:cNvPicPr>
          <p:nvPr/>
        </p:nvPicPr>
        <p:blipFill>
          <a:blip r:embed="rId3"/>
          <a:stretch>
            <a:fillRect/>
          </a:stretch>
        </p:blipFill>
        <p:spPr>
          <a:xfrm>
            <a:off x="3806497" y="2557294"/>
            <a:ext cx="5141988" cy="2907540"/>
          </a:xfrm>
          <a:prstGeom prst="rect">
            <a:avLst/>
          </a:prstGeom>
        </p:spPr>
      </p:pic>
    </p:spTree>
    <p:extLst>
      <p:ext uri="{BB962C8B-B14F-4D97-AF65-F5344CB8AC3E}">
        <p14:creationId xmlns:p14="http://schemas.microsoft.com/office/powerpoint/2010/main" val="361186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0D924-D729-4D4A-B350-72F7037694C3}"/>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de-DE" dirty="0"/>
          </a:p>
        </p:txBody>
      </p:sp>
      <p:sp>
        <p:nvSpPr>
          <p:cNvPr id="3" name="Inhaltsplatzhalter 2">
            <a:extLst>
              <a:ext uri="{FF2B5EF4-FFF2-40B4-BE49-F238E27FC236}">
                <a16:creationId xmlns:a16="http://schemas.microsoft.com/office/drawing/2014/main" id="{194E60E4-1C75-4D21-94E7-87E1A64A32B5}"/>
              </a:ext>
            </a:extLst>
          </p:cNvPr>
          <p:cNvSpPr>
            <a:spLocks noGrp="1"/>
          </p:cNvSpPr>
          <p:nvPr>
            <p:ph idx="1"/>
          </p:nvPr>
        </p:nvSpPr>
        <p:spPr>
          <a:xfrm>
            <a:off x="457200" y="1600200"/>
            <a:ext cx="5308600" cy="4533314"/>
          </a:xfrm>
        </p:spPr>
        <p:txBody>
          <a:bodyPr>
            <a:noAutofit/>
          </a:bodyPr>
          <a:lstStyle/>
          <a:p>
            <a:pPr marL="0" indent="0" algn="just">
              <a:lnSpc>
                <a:spcPct val="150000"/>
              </a:lnSpc>
              <a:buNone/>
            </a:pPr>
            <a:r>
              <a:rPr lang="el-GR" b="1" dirty="0">
                <a:cs typeface="Arial" panose="020B0604020202020204" pitchFamily="34" charset="0"/>
              </a:rPr>
              <a:t>Θερμοκρασίες στην επιφάνεια της Γης κατά τη διάρκεια του έτους στην Κεντρική Ευρώπη</a:t>
            </a:r>
          </a:p>
          <a:p>
            <a:pPr marL="0" indent="0" algn="just">
              <a:lnSpc>
                <a:spcPct val="150000"/>
              </a:lnSpc>
              <a:buNone/>
            </a:pPr>
            <a:r>
              <a:rPr lang="el-GR" dirty="0">
                <a:cs typeface="Arial" panose="020B0604020202020204" pitchFamily="34" charset="0"/>
              </a:rPr>
              <a:t>Μέτρηση 1,5 m βάθος κάτω από την επιφάνεια του </a:t>
            </a:r>
          </a:p>
          <a:p>
            <a:pPr marL="0" indent="0" algn="just">
              <a:lnSpc>
                <a:spcPct val="150000"/>
              </a:lnSpc>
              <a:buNone/>
            </a:pPr>
            <a:r>
              <a:rPr lang="el-GR" dirty="0">
                <a:cs typeface="Arial" panose="020B0604020202020204" pitchFamily="34" charset="0"/>
              </a:rPr>
              <a:t>εδάφους (πράσινη γραμμή) . Η υπόγεια θερμοκρασία </a:t>
            </a:r>
          </a:p>
          <a:p>
            <a:pPr marL="0" indent="0" algn="just">
              <a:lnSpc>
                <a:spcPct val="150000"/>
              </a:lnSpc>
              <a:buNone/>
            </a:pPr>
            <a:r>
              <a:rPr lang="el-GR" dirty="0">
                <a:cs typeface="Arial" panose="020B0604020202020204" pitchFamily="34" charset="0"/>
              </a:rPr>
              <a:t>ακολουθεί την εποχική πορεία της θερμοκρασίας του </a:t>
            </a:r>
          </a:p>
          <a:p>
            <a:pPr marL="0" indent="0" algn="just">
              <a:lnSpc>
                <a:spcPct val="150000"/>
              </a:lnSpc>
              <a:buNone/>
            </a:pPr>
            <a:r>
              <a:rPr lang="el-GR" dirty="0">
                <a:cs typeface="Arial" panose="020B0604020202020204" pitchFamily="34" charset="0"/>
              </a:rPr>
              <a:t>αέρα (ελάχιστο: 3°C σε Φεβ / μέγιστο: 14°C σε Αυγ).</a:t>
            </a:r>
          </a:p>
          <a:p>
            <a:pPr marL="0" indent="0" algn="just">
              <a:lnSpc>
                <a:spcPct val="150000"/>
              </a:lnSpc>
              <a:buNone/>
            </a:pPr>
            <a:r>
              <a:rPr lang="el-GR" dirty="0">
                <a:cs typeface="Arial" panose="020B0604020202020204" pitchFamily="34" charset="0"/>
              </a:rPr>
              <a:t>Μέτρηση βάθους 30 μέτρων κάτω από την επιφάνεια του εδάφους (σκούρο μπλε γραμμή). Η υπόγεια θερμοκρασία είναι – ανεξάρτητα της εποχής και του καιρού - συνεχώς κάτω από τους 10°C).</a:t>
            </a:r>
            <a:endParaRPr lang="de-DE" dirty="0">
              <a:cs typeface="Arial" panose="020B0604020202020204" pitchFamily="34" charset="0"/>
            </a:endParaRPr>
          </a:p>
        </p:txBody>
      </p:sp>
      <p:pic>
        <p:nvPicPr>
          <p:cNvPr id="5" name="Grafik 4"/>
          <p:cNvPicPr>
            <a:picLocks noChangeAspect="1"/>
          </p:cNvPicPr>
          <p:nvPr/>
        </p:nvPicPr>
        <p:blipFill>
          <a:blip r:embed="rId3"/>
          <a:stretch>
            <a:fillRect/>
          </a:stretch>
        </p:blipFill>
        <p:spPr>
          <a:xfrm>
            <a:off x="5883242" y="1846383"/>
            <a:ext cx="3135760" cy="1773117"/>
          </a:xfrm>
          <a:prstGeom prst="rect">
            <a:avLst/>
          </a:prstGeom>
        </p:spPr>
      </p:pic>
    </p:spTree>
    <p:extLst>
      <p:ext uri="{BB962C8B-B14F-4D97-AF65-F5344CB8AC3E}">
        <p14:creationId xmlns:p14="http://schemas.microsoft.com/office/powerpoint/2010/main" val="511694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el-GR" dirty="0"/>
          </a:p>
        </p:txBody>
      </p:sp>
      <p:sp>
        <p:nvSpPr>
          <p:cNvPr id="3" name="Content Placeholder 2"/>
          <p:cNvSpPr>
            <a:spLocks noGrp="1"/>
          </p:cNvSpPr>
          <p:nvPr>
            <p:ph idx="1"/>
          </p:nvPr>
        </p:nvSpPr>
        <p:spPr>
          <a:xfrm>
            <a:off x="457200" y="1476023"/>
            <a:ext cx="8229600" cy="4785077"/>
          </a:xfrm>
        </p:spPr>
        <p:txBody>
          <a:bodyPr>
            <a:noAutofit/>
          </a:bodyPr>
          <a:lstStyle/>
          <a:p>
            <a:pPr marL="0" indent="0" algn="just">
              <a:lnSpc>
                <a:spcPct val="150000"/>
              </a:lnSpc>
              <a:buNone/>
            </a:pPr>
            <a:r>
              <a:rPr lang="el-GR" sz="1600" b="1" dirty="0">
                <a:cs typeface="Arial" panose="020B0604020202020204" pitchFamily="34" charset="0"/>
              </a:rPr>
              <a:t>Επίγεια ροή θερμότητας</a:t>
            </a:r>
            <a:endParaRPr lang="en-US" sz="1600" b="1" dirty="0">
              <a:cs typeface="Arial" panose="020B0604020202020204" pitchFamily="34" charset="0"/>
            </a:endParaRPr>
          </a:p>
          <a:p>
            <a:pPr marL="0" indent="0" algn="just">
              <a:lnSpc>
                <a:spcPct val="150000"/>
              </a:lnSpc>
              <a:buNone/>
            </a:pPr>
            <a:r>
              <a:rPr lang="el-GR" sz="1600" dirty="0">
                <a:cs typeface="Arial" panose="020B0604020202020204" pitchFamily="34" charset="0"/>
              </a:rPr>
              <a:t>Η χερσαία ροή θερμότητας περιγράφει τη μεταφορά θερμότητας από το εσωτερικό της γης στην επιφάνεια της γης. Η κινητήρια δύναμη εδώ είναι η κλίση της θερμοκρασίας από τον πυρήνα της γης, η οποία είναι περίπου 5.000-7.000°C, στην επιφάνεια της γης, η οποία είναι κατά μέσο όρο 15°C. Η μεταφορά θερμότητας από τον πυρήνα της γης στην επιφάνεια ονομάζεται "ροή θερμότητας". Η μεταφορά θερμότητας λαμβάνει χώρα αφενός μέσω των μηχανισμών θερμικής αγωγιμότητας εντός του στερεού πετρώματος και αφετέρου μέσω της μεταφοράς όπως και με τα ανερχόμενα θερμικά νερά.</a:t>
            </a:r>
          </a:p>
          <a:p>
            <a:pPr marL="0" indent="0" algn="just">
              <a:lnSpc>
                <a:spcPct val="150000"/>
              </a:lnSpc>
              <a:buNone/>
            </a:pPr>
            <a:endParaRPr lang="el-GR" sz="1600" dirty="0">
              <a:cs typeface="Arial" panose="020B0604020202020204" pitchFamily="34" charset="0"/>
            </a:endParaRPr>
          </a:p>
          <a:p>
            <a:pPr marL="0" indent="0" algn="just">
              <a:lnSpc>
                <a:spcPct val="150000"/>
              </a:lnSpc>
              <a:buNone/>
            </a:pPr>
            <a:r>
              <a:rPr lang="el-GR" sz="1600" dirty="0">
                <a:cs typeface="Arial" panose="020B0604020202020204" pitchFamily="34" charset="0"/>
              </a:rPr>
              <a:t>Για παραπέρα μελέτη μπορεί κάποιος να μελετήσει και τις παρακάτω σελίδες</a:t>
            </a:r>
            <a:r>
              <a:rPr lang="de-DE" sz="1600" dirty="0">
                <a:cs typeface="Arial" panose="020B0604020202020204" pitchFamily="34" charset="0"/>
              </a:rPr>
              <a:t>:</a:t>
            </a:r>
          </a:p>
          <a:p>
            <a:pPr marL="0" indent="0" algn="just">
              <a:lnSpc>
                <a:spcPct val="150000"/>
              </a:lnSpc>
              <a:buNone/>
            </a:pPr>
            <a:r>
              <a:rPr lang="en-US" sz="1600" dirty="0">
                <a:cs typeface="Arial" panose="020B0604020202020204" pitchFamily="34" charset="0"/>
                <a:hlinkClick r:id="rId3"/>
              </a:rPr>
              <a:t>https://www.youtube.com/watch?v=7Ryr9SeZB9c</a:t>
            </a:r>
            <a:endParaRPr lang="en-US" sz="1600" dirty="0">
              <a:cs typeface="Arial" panose="020B0604020202020204" pitchFamily="34" charset="0"/>
            </a:endParaRPr>
          </a:p>
          <a:p>
            <a:pPr marL="0" indent="0" algn="just">
              <a:lnSpc>
                <a:spcPct val="150000"/>
              </a:lnSpc>
              <a:buNone/>
            </a:pPr>
            <a:r>
              <a:rPr lang="en-US" sz="1600" dirty="0">
                <a:cs typeface="Arial" panose="020B0604020202020204" pitchFamily="34" charset="0"/>
                <a:hlinkClick r:id="rId4"/>
              </a:rPr>
              <a:t>https://www.youtube.com/watch?v=tMTJ2aftQs4</a:t>
            </a:r>
            <a:r>
              <a:rPr lang="en-US" sz="1600" dirty="0">
                <a:cs typeface="Arial" panose="020B0604020202020204" pitchFamily="34" charset="0"/>
              </a:rPr>
              <a:t> </a:t>
            </a:r>
          </a:p>
        </p:txBody>
      </p:sp>
    </p:spTree>
    <p:extLst>
      <p:ext uri="{BB962C8B-B14F-4D97-AF65-F5344CB8AC3E}">
        <p14:creationId xmlns:p14="http://schemas.microsoft.com/office/powerpoint/2010/main" val="279873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A52B-9442-463F-B356-E5A576E8F5DD}"/>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de-DE" dirty="0"/>
          </a:p>
        </p:txBody>
      </p:sp>
      <p:sp>
        <p:nvSpPr>
          <p:cNvPr id="3" name="Inhaltsplatzhalter 2">
            <a:extLst>
              <a:ext uri="{FF2B5EF4-FFF2-40B4-BE49-F238E27FC236}">
                <a16:creationId xmlns:a16="http://schemas.microsoft.com/office/drawing/2014/main" id="{43D93A3F-20BD-4280-905D-376ACB734497}"/>
              </a:ext>
            </a:extLst>
          </p:cNvPr>
          <p:cNvSpPr>
            <a:spLocks noGrp="1"/>
          </p:cNvSpPr>
          <p:nvPr>
            <p:ph idx="1"/>
          </p:nvPr>
        </p:nvSpPr>
        <p:spPr/>
        <p:txBody>
          <a:bodyPr/>
          <a:lstStyle/>
          <a:p>
            <a:pPr marL="0" indent="0">
              <a:buNone/>
            </a:pPr>
            <a:r>
              <a:rPr lang="el-GR" b="1" dirty="0">
                <a:cs typeface="Arial" panose="020B0604020202020204" pitchFamily="34" charset="0"/>
              </a:rPr>
              <a:t>Ανακεφαλαιώνοντας για τη μεταφορά</a:t>
            </a:r>
            <a:r>
              <a:rPr lang="en-US" b="1" dirty="0">
                <a:cs typeface="Arial" panose="020B0604020202020204" pitchFamily="34" charset="0"/>
              </a:rPr>
              <a:t>: </a:t>
            </a:r>
            <a:endParaRPr lang="de-DE" b="1" dirty="0">
              <a:cs typeface="Arial" panose="020B0604020202020204" pitchFamily="34" charset="0"/>
            </a:endParaRPr>
          </a:p>
          <a:p>
            <a:pPr marL="0" indent="0">
              <a:buNone/>
            </a:pPr>
            <a:endParaRPr lang="de-DE" dirty="0"/>
          </a:p>
        </p:txBody>
      </p:sp>
      <p:pic>
        <p:nvPicPr>
          <p:cNvPr id="5" name="7Ryr9SeZB9c">
            <a:extLst>
              <a:ext uri="{FF2B5EF4-FFF2-40B4-BE49-F238E27FC236}">
                <a16:creationId xmlns:a16="http://schemas.microsoft.com/office/drawing/2014/main" id="{8F9C0990-F185-49D5-ACD6-866EABB2B81F}"/>
              </a:ext>
            </a:extLst>
          </p:cNvPr>
          <p:cNvPicPr>
            <a:picLocks noRot="1" noChangeAspect="1"/>
          </p:cNvPicPr>
          <p:nvPr>
            <a:videoFile r:link="rId1"/>
          </p:nvPr>
        </p:nvPicPr>
        <p:blipFill>
          <a:blip r:embed="rId4"/>
          <a:stretch>
            <a:fillRect/>
          </a:stretch>
        </p:blipFill>
        <p:spPr>
          <a:xfrm>
            <a:off x="719908" y="1951880"/>
            <a:ext cx="7704183" cy="4333603"/>
          </a:xfrm>
          <a:prstGeom prst="rect">
            <a:avLst/>
          </a:prstGeom>
        </p:spPr>
      </p:pic>
    </p:spTree>
    <p:extLst>
      <p:ext uri="{BB962C8B-B14F-4D97-AF65-F5344CB8AC3E}">
        <p14:creationId xmlns:p14="http://schemas.microsoft.com/office/powerpoint/2010/main" val="358159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7CC95-44E2-43F1-A51A-00B6ED5000E2}"/>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de-DE" dirty="0"/>
          </a:p>
        </p:txBody>
      </p:sp>
      <p:sp>
        <p:nvSpPr>
          <p:cNvPr id="3" name="Inhaltsplatzhalter 2">
            <a:extLst>
              <a:ext uri="{FF2B5EF4-FFF2-40B4-BE49-F238E27FC236}">
                <a16:creationId xmlns:a16="http://schemas.microsoft.com/office/drawing/2014/main" id="{A0333A8E-FA3E-4B51-856F-F3A04BD2C6D8}"/>
              </a:ext>
            </a:extLst>
          </p:cNvPr>
          <p:cNvSpPr>
            <a:spLocks noGrp="1"/>
          </p:cNvSpPr>
          <p:nvPr>
            <p:ph idx="1"/>
          </p:nvPr>
        </p:nvSpPr>
        <p:spPr/>
        <p:txBody>
          <a:bodyPr/>
          <a:lstStyle/>
          <a:p>
            <a:pPr marL="0" indent="0">
              <a:buNone/>
            </a:pPr>
            <a:r>
              <a:rPr lang="el-GR" sz="1600" b="1" dirty="0">
                <a:cs typeface="Arial" panose="020B0604020202020204" pitchFamily="34" charset="0"/>
              </a:rPr>
              <a:t>Ανακεφαλαιώνοντας για τη μεταφορά</a:t>
            </a:r>
            <a:r>
              <a:rPr lang="en-US" sz="1600" b="1" dirty="0">
                <a:latin typeface="Arial" panose="020B0604020202020204" pitchFamily="34" charset="0"/>
                <a:cs typeface="Arial" panose="020B0604020202020204" pitchFamily="34" charset="0"/>
              </a:rPr>
              <a:t>: </a:t>
            </a:r>
            <a:endParaRPr lang="de-DE" sz="1600" b="1" dirty="0">
              <a:latin typeface="Arial" panose="020B0604020202020204" pitchFamily="34" charset="0"/>
              <a:cs typeface="Arial" panose="020B0604020202020204" pitchFamily="34" charset="0"/>
            </a:endParaRPr>
          </a:p>
          <a:p>
            <a:pPr marL="0" indent="0">
              <a:buNone/>
            </a:pPr>
            <a:endParaRPr lang="de-DE" dirty="0"/>
          </a:p>
        </p:txBody>
      </p:sp>
      <p:pic>
        <p:nvPicPr>
          <p:cNvPr id="4" name="tMTJ2aftQs4">
            <a:extLst>
              <a:ext uri="{FF2B5EF4-FFF2-40B4-BE49-F238E27FC236}">
                <a16:creationId xmlns:a16="http://schemas.microsoft.com/office/drawing/2014/main" id="{50B6380D-F22A-4F38-BE1E-6A0A6F4AE405}"/>
              </a:ext>
            </a:extLst>
          </p:cNvPr>
          <p:cNvPicPr>
            <a:picLocks noRot="1" noChangeAspect="1"/>
          </p:cNvPicPr>
          <p:nvPr>
            <a:videoFile r:link="rId1"/>
          </p:nvPr>
        </p:nvPicPr>
        <p:blipFill>
          <a:blip r:embed="rId4"/>
          <a:stretch>
            <a:fillRect/>
          </a:stretch>
        </p:blipFill>
        <p:spPr>
          <a:xfrm>
            <a:off x="624840" y="1973881"/>
            <a:ext cx="7894320" cy="4440555"/>
          </a:xfrm>
          <a:prstGeom prst="rect">
            <a:avLst/>
          </a:prstGeom>
        </p:spPr>
      </p:pic>
    </p:spTree>
    <p:extLst>
      <p:ext uri="{BB962C8B-B14F-4D97-AF65-F5344CB8AC3E}">
        <p14:creationId xmlns:p14="http://schemas.microsoft.com/office/powerpoint/2010/main" val="722975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242082" y="1614267"/>
            <a:ext cx="8597118" cy="4525963"/>
          </a:xfrm>
        </p:spPr>
        <p:txBody>
          <a:bodyPr>
            <a:noAutofit/>
          </a:bodyPr>
          <a:lstStyle/>
          <a:p>
            <a:pPr marL="0" indent="0" algn="just">
              <a:lnSpc>
                <a:spcPct val="150000"/>
              </a:lnSpc>
              <a:buNone/>
            </a:pPr>
            <a:r>
              <a:rPr lang="el-GR" b="1" dirty="0">
                <a:cs typeface="Arial" panose="020B0604020202020204" pitchFamily="34" charset="0"/>
              </a:rPr>
              <a:t>Γεωθερμική κλίμακα</a:t>
            </a:r>
            <a:endParaRPr lang="en-US" b="1" dirty="0">
              <a:cs typeface="Arial" panose="020B0604020202020204" pitchFamily="34" charset="0"/>
            </a:endParaRPr>
          </a:p>
          <a:p>
            <a:pPr marL="0" indent="0" algn="just">
              <a:lnSpc>
                <a:spcPct val="150000"/>
              </a:lnSpc>
              <a:buNone/>
            </a:pPr>
            <a:r>
              <a:rPr lang="el-GR" dirty="0"/>
              <a:t>Για τη γεωθερμική ενέργεια, η χερσαία ροή θερμότητας αποτελεί σημαντική παράμετρο για τον υπολογισμό της παροχής θερμότητας από το εσωτερικό της γης</a:t>
            </a:r>
            <a:r>
              <a:rPr lang="en-US" dirty="0">
                <a:cs typeface="Arial" panose="020B0604020202020204" pitchFamily="34" charset="0"/>
              </a:rPr>
              <a:t>. </a:t>
            </a:r>
            <a:r>
              <a:rPr lang="el-GR" dirty="0"/>
              <a:t>Αυτό έχει ως αποτέλεσμα τη λεγόμενη γεωθερμική κλίμακα, η οποία δείχνει την αύξηση της θερμοκρασίας σε βάθος. Η φυσική μέση πυκνότητα ροής θερμότητας στην επιφάνεια της γης είναι 65 </a:t>
            </a:r>
            <a:r>
              <a:rPr lang="el-GR" dirty="0" err="1"/>
              <a:t>mW</a:t>
            </a:r>
            <a:r>
              <a:rPr lang="el-GR" dirty="0"/>
              <a:t> / m², η οποία αντιστοιχεί σε μέση γεωθερμική κλίμακα 3 ° C ανά 100m</a:t>
            </a:r>
            <a:r>
              <a:rPr lang="en-US" dirty="0">
                <a:cs typeface="Arial" panose="020B0604020202020204" pitchFamily="34" charset="0"/>
              </a:rPr>
              <a:t>. </a:t>
            </a:r>
            <a:r>
              <a:rPr lang="el-GR" dirty="0"/>
              <a:t>Ανάλογα με την τοποθεσία και τη γεωλογική κατάσταση, ωστόσο, αυτές οι τιμές μπορεί να είναι πολύ διαφορετικές. Σε παγκόσμια κλίμακα, γεωθερμικές κλίμακες των 10 - 20 ° C / 100 m ή υψηλότερες δεν είναι ασυνήθιστες στις ηφαιστειακά ενεργές ζώνες</a:t>
            </a:r>
            <a:r>
              <a:rPr lang="en-US" dirty="0">
                <a:cs typeface="Arial" panose="020B0604020202020204" pitchFamily="34" charset="0"/>
              </a:rPr>
              <a:t>.</a:t>
            </a:r>
            <a:endParaRPr lang="de-DE" dirty="0"/>
          </a:p>
        </p:txBody>
      </p:sp>
    </p:spTree>
    <p:extLst>
      <p:ext uri="{BB962C8B-B14F-4D97-AF65-F5344CB8AC3E}">
        <p14:creationId xmlns:p14="http://schemas.microsoft.com/office/powerpoint/2010/main" val="215640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91444-9B4E-4AF4-B8C0-776695EBA37B}"/>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de-DE" dirty="0"/>
          </a:p>
        </p:txBody>
      </p:sp>
      <p:sp>
        <p:nvSpPr>
          <p:cNvPr id="4" name="Inhaltsplatzhalter 3">
            <a:extLst>
              <a:ext uri="{FF2B5EF4-FFF2-40B4-BE49-F238E27FC236}">
                <a16:creationId xmlns:a16="http://schemas.microsoft.com/office/drawing/2014/main" id="{B5CA6946-57AD-485F-898C-3E8E804254F7}"/>
              </a:ext>
            </a:extLst>
          </p:cNvPr>
          <p:cNvSpPr>
            <a:spLocks noGrp="1"/>
          </p:cNvSpPr>
          <p:nvPr>
            <p:ph idx="1"/>
          </p:nvPr>
        </p:nvSpPr>
        <p:spPr>
          <a:xfrm>
            <a:off x="457200" y="1600200"/>
            <a:ext cx="8229600" cy="422523"/>
          </a:xfrm>
        </p:spPr>
        <p:txBody>
          <a:bodyPr>
            <a:normAutofit/>
          </a:bodyPr>
          <a:lstStyle/>
          <a:p>
            <a:pPr marL="0" indent="0">
              <a:buNone/>
            </a:pPr>
            <a:r>
              <a:rPr lang="el-GR" sz="1600" b="1" dirty="0">
                <a:cs typeface="Arial" panose="020B0604020202020204" pitchFamily="34" charset="0"/>
              </a:rPr>
              <a:t>Διαβαθμίσεις θερμοκρασίας για διαφορετικές τοποθεσίες στην Ευρώπη</a:t>
            </a:r>
            <a:endParaRPr lang="de-DE" sz="1600" b="1" dirty="0">
              <a:cs typeface="Arial" panose="020B0604020202020204" pitchFamily="34" charset="0"/>
            </a:endParaRPr>
          </a:p>
        </p:txBody>
      </p:sp>
      <p:sp>
        <p:nvSpPr>
          <p:cNvPr id="5" name="Textfeld 4">
            <a:extLst>
              <a:ext uri="{FF2B5EF4-FFF2-40B4-BE49-F238E27FC236}">
                <a16:creationId xmlns:a16="http://schemas.microsoft.com/office/drawing/2014/main" id="{F4F1ED03-998E-4F2D-97D3-320BB8C48F9B}"/>
              </a:ext>
            </a:extLst>
          </p:cNvPr>
          <p:cNvSpPr txBox="1"/>
          <p:nvPr/>
        </p:nvSpPr>
        <p:spPr>
          <a:xfrm>
            <a:off x="278392" y="2229682"/>
            <a:ext cx="1813678" cy="3373359"/>
          </a:xfrm>
          <a:prstGeom prst="rect">
            <a:avLst/>
          </a:prstGeom>
          <a:noFill/>
        </p:spPr>
        <p:txBody>
          <a:bodyPr wrap="square" rtlCol="0">
            <a:spAutoFit/>
          </a:bodyPr>
          <a:lstStyle/>
          <a:p>
            <a:pPr>
              <a:lnSpc>
                <a:spcPct val="150000"/>
              </a:lnSpc>
            </a:pPr>
            <a:r>
              <a:rPr lang="el-GR" dirty="0">
                <a:cs typeface="Arial" panose="020B0604020202020204" pitchFamily="34" charset="0"/>
              </a:rPr>
              <a:t>Το γράφημα δείχνει πόσο διαφορετικές είναι οι διαβαθμίσεις θερμοκρασίας σε διαφορετικές περιοχές.</a:t>
            </a:r>
            <a:endParaRPr lang="de-DE" dirty="0">
              <a:cs typeface="Arial" panose="020B0604020202020204" pitchFamily="34" charset="0"/>
            </a:endParaRPr>
          </a:p>
        </p:txBody>
      </p:sp>
      <p:pic>
        <p:nvPicPr>
          <p:cNvPr id="10" name="Grafik 9"/>
          <p:cNvPicPr>
            <a:picLocks noChangeAspect="1"/>
          </p:cNvPicPr>
          <p:nvPr/>
        </p:nvPicPr>
        <p:blipFill>
          <a:blip r:embed="rId3"/>
          <a:stretch>
            <a:fillRect/>
          </a:stretch>
        </p:blipFill>
        <p:spPr>
          <a:xfrm>
            <a:off x="2680227" y="2179080"/>
            <a:ext cx="5566887" cy="3690853"/>
          </a:xfrm>
          <a:prstGeom prst="rect">
            <a:avLst/>
          </a:prstGeom>
        </p:spPr>
      </p:pic>
      <p:sp>
        <p:nvSpPr>
          <p:cNvPr id="11" name="Textfeld 10"/>
          <p:cNvSpPr txBox="1"/>
          <p:nvPr/>
        </p:nvSpPr>
        <p:spPr>
          <a:xfrm>
            <a:off x="6400584" y="5276006"/>
            <a:ext cx="1826141" cy="461665"/>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Continental </a:t>
            </a:r>
            <a:r>
              <a:rPr lang="de-DE" sz="1200" dirty="0" err="1">
                <a:latin typeface="Arial" panose="020B0604020202020204" pitchFamily="34" charset="0"/>
                <a:cs typeface="Arial" panose="020B0604020202020204" pitchFamily="34" charset="0"/>
              </a:rPr>
              <a:t>deep</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drilling</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(Oberpfalz)</a:t>
            </a:r>
          </a:p>
        </p:txBody>
      </p:sp>
      <p:sp>
        <p:nvSpPr>
          <p:cNvPr id="12" name="Textfeld 11"/>
          <p:cNvSpPr txBox="1"/>
          <p:nvPr/>
        </p:nvSpPr>
        <p:spPr>
          <a:xfrm>
            <a:off x="5962459" y="3964944"/>
            <a:ext cx="1194606" cy="646331"/>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Friedland</a:t>
            </a:r>
          </a:p>
          <a:p>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Northeast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of</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Germany)</a:t>
            </a:r>
          </a:p>
        </p:txBody>
      </p:sp>
      <p:sp>
        <p:nvSpPr>
          <p:cNvPr id="13" name="Textfeld 12"/>
          <p:cNvSpPr txBox="1"/>
          <p:nvPr/>
        </p:nvSpPr>
        <p:spPr>
          <a:xfrm>
            <a:off x="5519252" y="2981295"/>
            <a:ext cx="2081019" cy="461665"/>
          </a:xfrm>
          <a:prstGeom prst="rect">
            <a:avLst/>
          </a:prstGeom>
          <a:noFill/>
        </p:spPr>
        <p:txBody>
          <a:bodyPr wrap="square" rtlCol="0">
            <a:spAutoFit/>
          </a:bodyPr>
          <a:lstStyle/>
          <a:p>
            <a:r>
              <a:rPr lang="de-DE" sz="1200" dirty="0" err="1">
                <a:latin typeface="Arial" panose="020B0604020202020204" pitchFamily="34" charset="0"/>
                <a:cs typeface="Arial" panose="020B0604020202020204" pitchFamily="34" charset="0"/>
              </a:rPr>
              <a:t>Soultz</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sous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Foréts</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(France)</a:t>
            </a:r>
          </a:p>
        </p:txBody>
      </p:sp>
      <p:sp>
        <p:nvSpPr>
          <p:cNvPr id="14" name="Textfeld 13"/>
          <p:cNvSpPr txBox="1"/>
          <p:nvPr/>
        </p:nvSpPr>
        <p:spPr>
          <a:xfrm>
            <a:off x="7294343" y="3916362"/>
            <a:ext cx="864339" cy="461665"/>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Larderello</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Italy</a:t>
            </a:r>
            <a:r>
              <a:rPr lang="de-DE"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2396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a:latin typeface="Arial" panose="020B0604020202020204" pitchFamily="34" charset="0"/>
                <a:cs typeface="Arial" panose="020B0604020202020204" pitchFamily="34" charset="0"/>
              </a:rPr>
              <a:t>Στόχοι ενότητας </a:t>
            </a:r>
          </a:p>
        </p:txBody>
      </p:sp>
      <p:sp>
        <p:nvSpPr>
          <p:cNvPr id="9" name="Content Placeholder 8"/>
          <p:cNvSpPr>
            <a:spLocks noGrp="1"/>
          </p:cNvSpPr>
          <p:nvPr>
            <p:ph idx="1"/>
          </p:nvPr>
        </p:nvSpPr>
        <p:spPr/>
        <p:txBody>
          <a:bodyPr/>
          <a:lstStyle/>
          <a:p>
            <a:pPr marL="0" indent="0" algn="just">
              <a:buNone/>
            </a:pPr>
            <a:r>
              <a:rPr lang="el-GR" dirty="0"/>
              <a:t>Καλώς ήλθατε στην ενότητα: "Γεωλογικές αρχές και ανταλλαγή θερμότητας γης". </a:t>
            </a:r>
          </a:p>
          <a:p>
            <a:pPr marL="0" indent="0" algn="just">
              <a:buNone/>
            </a:pPr>
            <a:endParaRPr lang="en-US" dirty="0"/>
          </a:p>
          <a:p>
            <a:pPr marL="0" indent="0" algn="just">
              <a:buNone/>
            </a:pPr>
            <a:r>
              <a:rPr lang="el-GR" dirty="0"/>
              <a:t>Μετά την ολοκλήρωση αυτής της ενότητας θα έχετε τη δυνατότητα: </a:t>
            </a:r>
          </a:p>
          <a:p>
            <a:pPr marL="0" indent="0" algn="just">
              <a:buNone/>
            </a:pPr>
            <a:endParaRPr lang="en-US" dirty="0"/>
          </a:p>
          <a:p>
            <a:pPr algn="just">
              <a:buFont typeface="+mj-lt"/>
              <a:buAutoNum type="arabicPeriod"/>
            </a:pPr>
            <a:r>
              <a:rPr lang="el-GR" dirty="0"/>
              <a:t>Να γνωρίσετε καλύτερα τους πιο σημαντικούς ορισμούς της γεωλογίας</a:t>
            </a:r>
          </a:p>
          <a:p>
            <a:pPr algn="just">
              <a:buFont typeface="+mj-lt"/>
              <a:buAutoNum type="arabicPeriod"/>
            </a:pPr>
            <a:r>
              <a:rPr lang="el-GR" dirty="0"/>
              <a:t>Να κατανοήσετε τα γεωλογικά και γεωθερμικά βασικά </a:t>
            </a:r>
          </a:p>
          <a:p>
            <a:pPr algn="just">
              <a:buFont typeface="+mj-lt"/>
              <a:buAutoNum type="arabicPeriod"/>
            </a:pPr>
            <a:r>
              <a:rPr lang="el-GR" dirty="0"/>
              <a:t>Να γνωρίσετε τους πιο σημαντικούς τύπους πετρωμάτων και τις ιδιότητές τους </a:t>
            </a:r>
          </a:p>
          <a:p>
            <a:pPr algn="just">
              <a:buFont typeface="+mj-lt"/>
              <a:buAutoNum type="arabicPeriod"/>
            </a:pPr>
            <a:r>
              <a:rPr lang="el-GR" dirty="0"/>
              <a:t>Να μπορείτε να πραγματοποιήσετε ερευνητική εργασία σε κάποιο χώρο και να εντοπίσετε πιθανούς κινδύνους γεωθερμικής ενέργειας κοντά στην επιφάνεια.</a:t>
            </a:r>
          </a:p>
          <a:p>
            <a:pPr marL="0" indent="0">
              <a:buNone/>
            </a:pPr>
            <a:endParaRPr lang="el-GR" sz="1600" dirty="0"/>
          </a:p>
          <a:p>
            <a:pPr>
              <a:buFont typeface="+mj-lt"/>
              <a:buAutoNum type="arabicPeriod"/>
            </a:pPr>
            <a:endParaRPr lang="en-US" sz="1600" dirty="0"/>
          </a:p>
          <a:p>
            <a:pPr marL="0" indent="0">
              <a:buNone/>
            </a:pPr>
            <a:endParaRPr lang="el-GR"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 και γεωλογία</a:t>
            </a:r>
            <a:endParaRPr lang="de-DE" dirty="0">
              <a:latin typeface="Arial" panose="020B0604020202020204" pitchFamily="34" charset="0"/>
              <a:cs typeface="Arial" panose="020B0604020202020204" pitchFamily="34" charset="0"/>
            </a:endParaRPr>
          </a:p>
        </p:txBody>
      </p:sp>
      <p:sp>
        <p:nvSpPr>
          <p:cNvPr id="6" name="Inhaltsplatzhalter 5">
            <a:extLst>
              <a:ext uri="{FF2B5EF4-FFF2-40B4-BE49-F238E27FC236}">
                <a16:creationId xmlns:a16="http://schemas.microsoft.com/office/drawing/2014/main" id="{4660A4DB-2AED-4DD4-AD49-3CB1F529176C}"/>
              </a:ext>
            </a:extLst>
          </p:cNvPr>
          <p:cNvSpPr>
            <a:spLocks noGrp="1"/>
          </p:cNvSpPr>
          <p:nvPr>
            <p:ph idx="1"/>
          </p:nvPr>
        </p:nvSpPr>
        <p:spPr/>
        <p:txBody>
          <a:bodyPr>
            <a:normAutofit/>
          </a:bodyPr>
          <a:lstStyle/>
          <a:p>
            <a:pPr marL="0" indent="0" algn="just">
              <a:lnSpc>
                <a:spcPct val="150000"/>
              </a:lnSpc>
              <a:buNone/>
            </a:pPr>
            <a:r>
              <a:rPr lang="el-GR" dirty="0"/>
              <a:t>Για να μπορέσει να χρησιμοποιηθεί η γεωθερμική ενέργεια και να εγκατασταθεί ένα κατάλληλο σύστημα, πρέπει πρώτα να αντιμετωπιστούν οι γεωλογικές συνθήκες της αντίστοιχης τοποθεσίας. Για αυτό είναι απαραίτητο κάποιος να γνωρίζει βασικές γνώσεις γεωλογίας. </a:t>
            </a:r>
          </a:p>
          <a:p>
            <a:pPr marL="0" indent="0" algn="just">
              <a:lnSpc>
                <a:spcPct val="150000"/>
              </a:lnSpc>
              <a:buNone/>
            </a:pPr>
            <a:r>
              <a:rPr lang="el-GR" dirty="0"/>
              <a:t>Οι γνώσεις αυτές παρουσιάζονται στη συνέχεια</a:t>
            </a:r>
            <a:r>
              <a:rPr lang="en-US" dirty="0">
                <a:cs typeface="Arial" panose="020B0604020202020204" pitchFamily="34" charset="0"/>
              </a:rPr>
              <a:t>: </a:t>
            </a:r>
            <a:endParaRPr lang="de-DE" dirty="0">
              <a:cs typeface="Arial" panose="020B0604020202020204" pitchFamily="34" charset="0"/>
            </a:endParaRPr>
          </a:p>
        </p:txBody>
      </p:sp>
    </p:spTree>
    <p:extLst>
      <p:ext uri="{BB962C8B-B14F-4D97-AF65-F5344CB8AC3E}">
        <p14:creationId xmlns:p14="http://schemas.microsoft.com/office/powerpoint/2010/main" val="2865785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CC735-2741-4082-8708-93CBA2256683}"/>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78BE2C5C-3D61-4B1E-ACE4-DBA6A36675F9}"/>
              </a:ext>
            </a:extLst>
          </p:cNvPr>
          <p:cNvSpPr>
            <a:spLocks noGrp="1"/>
          </p:cNvSpPr>
          <p:nvPr>
            <p:ph idx="1"/>
          </p:nvPr>
        </p:nvSpPr>
        <p:spPr>
          <a:xfrm>
            <a:off x="203200" y="1473200"/>
            <a:ext cx="8775700" cy="4457700"/>
          </a:xfrm>
        </p:spPr>
        <p:txBody>
          <a:bodyPr>
            <a:noAutofit/>
          </a:bodyPr>
          <a:lstStyle/>
          <a:p>
            <a:pPr marL="0" indent="0" algn="just">
              <a:lnSpc>
                <a:spcPct val="150000"/>
              </a:lnSpc>
              <a:buNone/>
            </a:pPr>
            <a:r>
              <a:rPr lang="el-GR" b="1" dirty="0">
                <a:cs typeface="Arial" panose="020B0604020202020204" pitchFamily="34" charset="0"/>
              </a:rPr>
              <a:t>Τι είναι ορυκτά;</a:t>
            </a:r>
            <a:endParaRPr lang="en-US" b="1" dirty="0">
              <a:cs typeface="Arial" panose="020B0604020202020204" pitchFamily="34" charset="0"/>
            </a:endParaRPr>
          </a:p>
          <a:p>
            <a:pPr marL="0" indent="0" algn="just">
              <a:lnSpc>
                <a:spcPct val="150000"/>
              </a:lnSpc>
              <a:buNone/>
            </a:pPr>
            <a:r>
              <a:rPr lang="el-GR" dirty="0"/>
              <a:t>Τα ορυκτά είναι τα δομικά στοιχεία των πετρωμάτων</a:t>
            </a:r>
            <a:r>
              <a:rPr lang="en-US" dirty="0">
                <a:cs typeface="Arial" panose="020B0604020202020204" pitchFamily="34" charset="0"/>
              </a:rPr>
              <a:t>. </a:t>
            </a:r>
          </a:p>
          <a:p>
            <a:pPr marL="0" indent="0" algn="just">
              <a:lnSpc>
                <a:spcPct val="150000"/>
              </a:lnSpc>
              <a:buNone/>
            </a:pPr>
            <a:r>
              <a:rPr lang="el-GR" dirty="0"/>
              <a:t>Εξ ορισμού, ένα ορυκτό είναι ένα ομοιογενές, κρυσταλλικό, γενικά ανόργανο στερεό μιας συγκεκριμένης χημικής σύνθεσης</a:t>
            </a:r>
            <a:r>
              <a:rPr lang="en-US" dirty="0">
                <a:cs typeface="Arial" panose="020B0604020202020204" pitchFamily="34" charset="0"/>
              </a:rPr>
              <a:t>. </a:t>
            </a:r>
          </a:p>
          <a:p>
            <a:pPr marL="0" indent="0" algn="just">
              <a:lnSpc>
                <a:spcPct val="150000"/>
              </a:lnSpc>
              <a:buNone/>
            </a:pPr>
            <a:r>
              <a:rPr lang="el-GR" dirty="0"/>
              <a:t>Τα ορυκτά μπορεί να ανήκουν ανάλογα με τις χημικές τους ιδιότητες στις ακόλουθες υποομάδες</a:t>
            </a:r>
            <a:r>
              <a:rPr lang="en-US" dirty="0">
                <a:cs typeface="Arial" panose="020B0604020202020204" pitchFamily="34" charset="0"/>
              </a:rPr>
              <a:t>: </a:t>
            </a:r>
          </a:p>
          <a:p>
            <a:pPr algn="just"/>
            <a:r>
              <a:rPr lang="el-GR" dirty="0">
                <a:cs typeface="Arial" panose="020B0604020202020204" pitchFamily="34" charset="0"/>
              </a:rPr>
              <a:t>Πυριτικά άλατα</a:t>
            </a:r>
            <a:endParaRPr lang="fr-FR" dirty="0">
              <a:cs typeface="Arial" panose="020B0604020202020204" pitchFamily="34" charset="0"/>
            </a:endParaRPr>
          </a:p>
          <a:p>
            <a:pPr algn="just"/>
            <a:r>
              <a:rPr lang="el-GR" dirty="0">
                <a:cs typeface="Arial" panose="020B0604020202020204" pitchFamily="34" charset="0"/>
              </a:rPr>
              <a:t>Ανθρακικά άλατα</a:t>
            </a:r>
            <a:r>
              <a:rPr lang="fr-FR" dirty="0">
                <a:cs typeface="Arial" panose="020B0604020202020204" pitchFamily="34" charset="0"/>
              </a:rPr>
              <a:t>	</a:t>
            </a:r>
          </a:p>
          <a:p>
            <a:pPr algn="just"/>
            <a:r>
              <a:rPr lang="el-GR" dirty="0">
                <a:cs typeface="Arial" panose="020B0604020202020204" pitchFamily="34" charset="0"/>
              </a:rPr>
              <a:t>Οξείδια</a:t>
            </a:r>
            <a:endParaRPr lang="fr-FR" dirty="0">
              <a:cs typeface="Arial" panose="020B0604020202020204" pitchFamily="34" charset="0"/>
            </a:endParaRPr>
          </a:p>
          <a:p>
            <a:pPr algn="just"/>
            <a:r>
              <a:rPr lang="el-GR" dirty="0" err="1">
                <a:cs typeface="Arial" panose="020B0604020202020204" pitchFamily="34" charset="0"/>
              </a:rPr>
              <a:t>Σουλφίδια</a:t>
            </a:r>
            <a:endParaRPr lang="fr-FR" dirty="0">
              <a:cs typeface="Arial" panose="020B0604020202020204" pitchFamily="34" charset="0"/>
            </a:endParaRPr>
          </a:p>
          <a:p>
            <a:pPr algn="just"/>
            <a:r>
              <a:rPr lang="el-GR" dirty="0">
                <a:cs typeface="Arial" panose="020B0604020202020204" pitchFamily="34" charset="0"/>
              </a:rPr>
              <a:t>Θειικά άλατα</a:t>
            </a:r>
            <a:endParaRPr lang="de-DE" dirty="0">
              <a:cs typeface="Arial" panose="020B0604020202020204" pitchFamily="34" charset="0"/>
            </a:endParaRPr>
          </a:p>
        </p:txBody>
      </p:sp>
    </p:spTree>
    <p:extLst>
      <p:ext uri="{BB962C8B-B14F-4D97-AF65-F5344CB8AC3E}">
        <p14:creationId xmlns:p14="http://schemas.microsoft.com/office/powerpoint/2010/main" val="14486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 ορυκτά</a:t>
            </a:r>
          </a:p>
        </p:txBody>
      </p:sp>
      <p:sp>
        <p:nvSpPr>
          <p:cNvPr id="3" name="Content Placeholder 2"/>
          <p:cNvSpPr>
            <a:spLocks noGrp="1"/>
          </p:cNvSpPr>
          <p:nvPr>
            <p:ph idx="1"/>
          </p:nvPr>
        </p:nvSpPr>
        <p:spPr>
          <a:xfrm>
            <a:off x="276045" y="1410658"/>
            <a:ext cx="8591910" cy="4934310"/>
          </a:xfrm>
        </p:spPr>
        <p:txBody>
          <a:bodyPr>
            <a:noAutofit/>
          </a:bodyPr>
          <a:lstStyle/>
          <a:p>
            <a:pPr marL="0" indent="0" algn="just">
              <a:lnSpc>
                <a:spcPct val="150000"/>
              </a:lnSpc>
              <a:buNone/>
            </a:pPr>
            <a:r>
              <a:rPr lang="el-GR" b="1" dirty="0">
                <a:cs typeface="Arial" panose="020B0604020202020204" pitchFamily="34" charset="0"/>
              </a:rPr>
              <a:t>Πυριτικά άλατα</a:t>
            </a:r>
            <a:endParaRPr lang="en-US" b="1" dirty="0">
              <a:cs typeface="Arial" panose="020B0604020202020204" pitchFamily="34" charset="0"/>
            </a:endParaRPr>
          </a:p>
          <a:p>
            <a:pPr marL="0" indent="0" algn="just">
              <a:lnSpc>
                <a:spcPct val="150000"/>
              </a:lnSpc>
              <a:buNone/>
            </a:pPr>
            <a:r>
              <a:rPr lang="el-GR" dirty="0"/>
              <a:t>Τα πυριτικά άλατα είναι η κύρια ομάδα των ορυκτών που σχηματίζουν τα πετρώματα</a:t>
            </a:r>
            <a:r>
              <a:rPr lang="en-US" dirty="0">
                <a:cs typeface="Arial" panose="020B0604020202020204" pitchFamily="34" charset="0"/>
              </a:rPr>
              <a:t>.</a:t>
            </a:r>
          </a:p>
          <a:p>
            <a:pPr marL="0" indent="0" algn="just">
              <a:lnSpc>
                <a:spcPct val="150000"/>
              </a:lnSpc>
              <a:buNone/>
            </a:pPr>
            <a:r>
              <a:rPr lang="el-GR" dirty="0"/>
              <a:t>Αποτελούνται από τα δύο πιο κοινά στοιχεία του φλοιού της γης: το οξυγόνο (O) και το πυρίτιο (</a:t>
            </a:r>
            <a:r>
              <a:rPr lang="el-GR" dirty="0" err="1"/>
              <a:t>Si</a:t>
            </a:r>
            <a:r>
              <a:rPr lang="el-GR" dirty="0"/>
              <a:t>). Αυτά τα στοιχεία σχηματίζουν ενώσεις SiO</a:t>
            </a:r>
            <a:r>
              <a:rPr lang="el-GR" baseline="-25000" dirty="0"/>
              <a:t>4</a:t>
            </a:r>
            <a:r>
              <a:rPr lang="el-GR" dirty="0"/>
              <a:t>, που σχηματίζουν τα πυριτικά άλατα σε διαφορετικές διαμορφώσεις</a:t>
            </a:r>
            <a:r>
              <a:rPr lang="en-US" dirty="0">
                <a:cs typeface="Arial" panose="020B0604020202020204" pitchFamily="34" charset="0"/>
              </a:rPr>
              <a:t>:</a:t>
            </a:r>
          </a:p>
          <a:p>
            <a:pPr algn="just">
              <a:lnSpc>
                <a:spcPct val="150000"/>
              </a:lnSpc>
            </a:pPr>
            <a:r>
              <a:rPr lang="el-GR" dirty="0">
                <a:cs typeface="Arial" panose="020B0604020202020204" pitchFamily="34" charset="0"/>
              </a:rPr>
              <a:t>Πυριτικές νησίδες</a:t>
            </a:r>
            <a:endParaRPr lang="en-US" dirty="0">
              <a:cs typeface="Arial" panose="020B0604020202020204" pitchFamily="34" charset="0"/>
            </a:endParaRPr>
          </a:p>
          <a:p>
            <a:pPr algn="just">
              <a:lnSpc>
                <a:spcPct val="150000"/>
              </a:lnSpc>
            </a:pPr>
            <a:r>
              <a:rPr lang="el-GR" dirty="0">
                <a:cs typeface="Arial" panose="020B0604020202020204" pitchFamily="34" charset="0"/>
              </a:rPr>
              <a:t>Πυριτικές ομάδες</a:t>
            </a:r>
            <a:endParaRPr lang="en-US" dirty="0">
              <a:cs typeface="Arial" panose="020B0604020202020204" pitchFamily="34" charset="0"/>
            </a:endParaRPr>
          </a:p>
          <a:p>
            <a:pPr algn="just">
              <a:lnSpc>
                <a:spcPct val="150000"/>
              </a:lnSpc>
            </a:pPr>
            <a:r>
              <a:rPr lang="el-GR" dirty="0">
                <a:cs typeface="Arial" panose="020B0604020202020204" pitchFamily="34" charset="0"/>
              </a:rPr>
              <a:t>Πυριτικοί δακτύλιοι</a:t>
            </a:r>
            <a:endParaRPr lang="en-US" dirty="0">
              <a:cs typeface="Arial" panose="020B0604020202020204" pitchFamily="34" charset="0"/>
            </a:endParaRPr>
          </a:p>
          <a:p>
            <a:pPr algn="just">
              <a:lnSpc>
                <a:spcPct val="150000"/>
              </a:lnSpc>
            </a:pPr>
            <a:r>
              <a:rPr lang="el-GR" dirty="0">
                <a:cs typeface="Arial" panose="020B0604020202020204" pitchFamily="34" charset="0"/>
              </a:rPr>
              <a:t>Πυριτικές αλυσίδες και ζώνες</a:t>
            </a:r>
            <a:endParaRPr lang="en-US" dirty="0">
              <a:cs typeface="Arial" panose="020B0604020202020204" pitchFamily="34" charset="0"/>
            </a:endParaRPr>
          </a:p>
          <a:p>
            <a:pPr algn="just">
              <a:lnSpc>
                <a:spcPct val="150000"/>
              </a:lnSpc>
            </a:pPr>
            <a:r>
              <a:rPr lang="el-GR" dirty="0" err="1">
                <a:cs typeface="Arial" panose="020B0604020202020204" pitchFamily="34" charset="0"/>
              </a:rPr>
              <a:t>Φυλλοπυριτικά</a:t>
            </a:r>
            <a:r>
              <a:rPr lang="el-GR" dirty="0">
                <a:cs typeface="Arial" panose="020B0604020202020204" pitchFamily="34" charset="0"/>
              </a:rPr>
              <a:t> άλατα</a:t>
            </a:r>
            <a:endParaRPr lang="en-US" dirty="0">
              <a:cs typeface="Arial" panose="020B0604020202020204" pitchFamily="34" charset="0"/>
            </a:endParaRPr>
          </a:p>
          <a:p>
            <a:pPr algn="just">
              <a:lnSpc>
                <a:spcPct val="150000"/>
              </a:lnSpc>
            </a:pPr>
            <a:r>
              <a:rPr lang="el-GR" dirty="0">
                <a:cs typeface="Arial" panose="020B0604020202020204" pitchFamily="34" charset="0"/>
              </a:rPr>
              <a:t>Πυριτικά ικριώματα</a:t>
            </a:r>
            <a:endParaRPr lang="de-DE" dirty="0">
              <a:cs typeface="Arial" panose="020B0604020202020204" pitchFamily="34" charset="0"/>
            </a:endParaRPr>
          </a:p>
        </p:txBody>
      </p:sp>
    </p:spTree>
    <p:extLst>
      <p:ext uri="{BB962C8B-B14F-4D97-AF65-F5344CB8AC3E}">
        <p14:creationId xmlns:p14="http://schemas.microsoft.com/office/powerpoint/2010/main" val="351768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el-GR" dirty="0">
                <a:latin typeface="Arial" panose="020B0604020202020204" pitchFamily="34" charset="0"/>
                <a:cs typeface="Arial" panose="020B0604020202020204" pitchFamily="34" charset="0"/>
              </a:rPr>
              <a:t>Πυριτικά άλατα</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295105" y="1493655"/>
            <a:ext cx="3951457" cy="4742046"/>
          </a:xfrm>
        </p:spPr>
        <p:txBody>
          <a:bodyPr>
            <a:normAutofit/>
          </a:bodyPr>
          <a:lstStyle/>
          <a:p>
            <a:pPr marL="0" indent="0" algn="just">
              <a:lnSpc>
                <a:spcPct val="150000"/>
              </a:lnSpc>
              <a:buNone/>
            </a:pPr>
            <a:r>
              <a:rPr lang="el-GR" sz="1600" b="1" dirty="0">
                <a:cs typeface="Arial" panose="020B0604020202020204" pitchFamily="34" charset="0"/>
              </a:rPr>
              <a:t>Αδρανή</a:t>
            </a:r>
            <a:r>
              <a:rPr lang="de-DE" sz="1600" b="1" dirty="0">
                <a:cs typeface="Arial" panose="020B0604020202020204" pitchFamily="34" charset="0"/>
              </a:rPr>
              <a:t> (</a:t>
            </a:r>
            <a:r>
              <a:rPr lang="de-DE" sz="1600" b="1" dirty="0" err="1">
                <a:cs typeface="Arial" panose="020B0604020202020204" pitchFamily="34" charset="0"/>
              </a:rPr>
              <a:t>K,Na,Ca</a:t>
            </a:r>
            <a:r>
              <a:rPr lang="de-DE" sz="1600" b="1" dirty="0">
                <a:cs typeface="Arial" panose="020B0604020202020204" pitchFamily="34" charset="0"/>
              </a:rPr>
              <a:t>) [AlSi3O8]</a:t>
            </a:r>
          </a:p>
          <a:p>
            <a:pPr algn="just">
              <a:lnSpc>
                <a:spcPct val="150000"/>
              </a:lnSpc>
            </a:pPr>
            <a:r>
              <a:rPr lang="el-GR" sz="1600" dirty="0">
                <a:cs typeface="Arial" panose="020B0604020202020204" pitchFamily="34" charset="0"/>
              </a:rPr>
              <a:t>Περιλαμβάνουν κάλιο, </a:t>
            </a:r>
            <a:r>
              <a:rPr lang="el-GR" sz="1600" dirty="0" err="1">
                <a:cs typeface="Arial" panose="020B0604020202020204" pitchFamily="34" charset="0"/>
              </a:rPr>
              <a:t>άστριο</a:t>
            </a:r>
            <a:r>
              <a:rPr lang="el-GR" sz="1600" dirty="0">
                <a:cs typeface="Arial" panose="020B0604020202020204" pitchFamily="34" charset="0"/>
              </a:rPr>
              <a:t> και σειρά από πυριτικά πλαίσια ορυκτών μέσα στην ομάδα του </a:t>
            </a:r>
            <a:r>
              <a:rPr lang="el-GR" sz="1600" dirty="0" err="1">
                <a:cs typeface="Arial" panose="020B0604020202020204" pitchFamily="34" charset="0"/>
              </a:rPr>
              <a:t>άστριου</a:t>
            </a:r>
            <a:endParaRPr lang="de-DE" sz="1600" dirty="0">
              <a:cs typeface="Arial" panose="020B0604020202020204" pitchFamily="34" charset="0"/>
            </a:endParaRPr>
          </a:p>
          <a:p>
            <a:pPr algn="just">
              <a:lnSpc>
                <a:spcPct val="150000"/>
              </a:lnSpc>
            </a:pPr>
            <a:r>
              <a:rPr lang="el-GR" sz="1600" dirty="0">
                <a:cs typeface="Arial" panose="020B0604020202020204" pitchFamily="34" charset="0"/>
              </a:rPr>
              <a:t>Αποτελούν τις πιο σημαντικές μορφές ορυκτών που σχηματίζουν πετρώματα στο φλοιό της γης</a:t>
            </a:r>
            <a:endParaRPr lang="de-DE" sz="1600" dirty="0">
              <a:cs typeface="Arial" panose="020B0604020202020204" pitchFamily="34" charset="0"/>
            </a:endParaRPr>
          </a:p>
          <a:p>
            <a:pPr algn="just">
              <a:lnSpc>
                <a:spcPct val="150000"/>
              </a:lnSpc>
            </a:pPr>
            <a:r>
              <a:rPr lang="el-GR" sz="1600" dirty="0">
                <a:cs typeface="Arial" panose="020B0604020202020204" pitchFamily="34" charset="0"/>
              </a:rPr>
              <a:t>Είναι πυριτικά ικριώματα</a:t>
            </a:r>
            <a:endParaRPr lang="de-DE" sz="1600" dirty="0">
              <a:cs typeface="Arial" panose="020B0604020202020204" pitchFamily="34" charset="0"/>
            </a:endParaRPr>
          </a:p>
          <a:p>
            <a:pPr algn="just">
              <a:lnSpc>
                <a:spcPct val="150000"/>
              </a:lnSpc>
            </a:pPr>
            <a:r>
              <a:rPr lang="el-GR" sz="1600" dirty="0">
                <a:cs typeface="Arial" panose="020B0604020202020204" pitchFamily="34" charset="0"/>
              </a:rPr>
              <a:t>Εμφανίζονται σε μάγματα, </a:t>
            </a:r>
            <a:r>
              <a:rPr lang="el-GR" sz="1600" dirty="0" err="1">
                <a:cs typeface="Arial" panose="020B0604020202020204" pitchFamily="34" charset="0"/>
              </a:rPr>
              <a:t>μεταμορφίτες</a:t>
            </a:r>
            <a:r>
              <a:rPr lang="el-GR" sz="1600" dirty="0">
                <a:cs typeface="Arial" panose="020B0604020202020204" pitchFamily="34" charset="0"/>
              </a:rPr>
              <a:t> και σπάνια σε ιζήματα</a:t>
            </a:r>
            <a:endParaRPr lang="de-DE" sz="1600" dirty="0">
              <a:cs typeface="Arial" panose="020B0604020202020204" pitchFamily="34" charset="0"/>
            </a:endParaRPr>
          </a:p>
          <a:p>
            <a:pPr algn="just">
              <a:lnSpc>
                <a:spcPct val="150000"/>
              </a:lnSpc>
            </a:pPr>
            <a:r>
              <a:rPr lang="el-GR" sz="1600" dirty="0">
                <a:cs typeface="Arial" panose="020B0604020202020204" pitchFamily="34" charset="0"/>
              </a:rPr>
              <a:t>Είναι ευαίσθητα στις καιρικές συνθήκες</a:t>
            </a:r>
            <a:endParaRPr lang="de-DE" sz="1600" dirty="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670D4F84-1BE1-4E4A-95DF-C633D3DEBE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7" t="16401" r="13421" b="26492"/>
          <a:stretch/>
        </p:blipFill>
        <p:spPr>
          <a:xfrm>
            <a:off x="6750710" y="1558850"/>
            <a:ext cx="2211143" cy="1273921"/>
          </a:xfrm>
          <a:prstGeom prst="rect">
            <a:avLst/>
          </a:prstGeom>
        </p:spPr>
      </p:pic>
      <p:pic>
        <p:nvPicPr>
          <p:cNvPr id="10" name="Grafik 9">
            <a:extLst>
              <a:ext uri="{FF2B5EF4-FFF2-40B4-BE49-F238E27FC236}">
                <a16:creationId xmlns:a16="http://schemas.microsoft.com/office/drawing/2014/main" id="{9CF8814A-1EF7-4292-B86A-FCEEFDA699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16" t="7895" r="10263" b="16667"/>
          <a:stretch/>
        </p:blipFill>
        <p:spPr>
          <a:xfrm>
            <a:off x="6761250" y="2975284"/>
            <a:ext cx="2247061" cy="1621202"/>
          </a:xfrm>
          <a:prstGeom prst="rect">
            <a:avLst/>
          </a:prstGeom>
        </p:spPr>
      </p:pic>
      <p:pic>
        <p:nvPicPr>
          <p:cNvPr id="12" name="Grafik 11">
            <a:extLst>
              <a:ext uri="{FF2B5EF4-FFF2-40B4-BE49-F238E27FC236}">
                <a16:creationId xmlns:a16="http://schemas.microsoft.com/office/drawing/2014/main" id="{23FD77E5-A212-4639-9FE3-EAC3A8DE3D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88" t="20251" r="12763" b="20251"/>
          <a:stretch/>
        </p:blipFill>
        <p:spPr>
          <a:xfrm>
            <a:off x="6443815" y="4690943"/>
            <a:ext cx="2630806" cy="1600464"/>
          </a:xfrm>
          <a:prstGeom prst="rect">
            <a:avLst/>
          </a:prstGeom>
        </p:spPr>
      </p:pic>
      <p:pic>
        <p:nvPicPr>
          <p:cNvPr id="14" name="Grafik 13">
            <a:extLst>
              <a:ext uri="{FF2B5EF4-FFF2-40B4-BE49-F238E27FC236}">
                <a16:creationId xmlns:a16="http://schemas.microsoft.com/office/drawing/2014/main" id="{E609420D-1BE6-42F3-8C9C-A9FEEDBEE9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05" t="12105" r="12763" b="17369"/>
          <a:stretch/>
        </p:blipFill>
        <p:spPr>
          <a:xfrm>
            <a:off x="4393979" y="1493655"/>
            <a:ext cx="2209314" cy="1666312"/>
          </a:xfrm>
          <a:prstGeom prst="rect">
            <a:avLst/>
          </a:prstGeom>
        </p:spPr>
      </p:pic>
      <p:sp>
        <p:nvSpPr>
          <p:cNvPr id="15" name="Textfeld 14">
            <a:extLst>
              <a:ext uri="{FF2B5EF4-FFF2-40B4-BE49-F238E27FC236}">
                <a16:creationId xmlns:a16="http://schemas.microsoft.com/office/drawing/2014/main" id="{07B6509E-AF40-4E5C-9FC8-F803CE0DB452}"/>
              </a:ext>
            </a:extLst>
          </p:cNvPr>
          <p:cNvSpPr txBox="1"/>
          <p:nvPr/>
        </p:nvSpPr>
        <p:spPr>
          <a:xfrm>
            <a:off x="152433" y="5787610"/>
            <a:ext cx="696024"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Albite</a:t>
            </a:r>
          </a:p>
        </p:txBody>
      </p:sp>
      <p:sp>
        <p:nvSpPr>
          <p:cNvPr id="16" name="Textfeld 15">
            <a:extLst>
              <a:ext uri="{FF2B5EF4-FFF2-40B4-BE49-F238E27FC236}">
                <a16:creationId xmlns:a16="http://schemas.microsoft.com/office/drawing/2014/main" id="{F907AD41-A867-4E9C-8DC7-4E79DF1073A9}"/>
              </a:ext>
            </a:extLst>
          </p:cNvPr>
          <p:cNvSpPr txBox="1"/>
          <p:nvPr/>
        </p:nvSpPr>
        <p:spPr>
          <a:xfrm>
            <a:off x="7759218" y="5746293"/>
            <a:ext cx="1221809"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Labradorite</a:t>
            </a:r>
          </a:p>
        </p:txBody>
      </p:sp>
      <p:sp>
        <p:nvSpPr>
          <p:cNvPr id="17" name="Textfeld 16">
            <a:extLst>
              <a:ext uri="{FF2B5EF4-FFF2-40B4-BE49-F238E27FC236}">
                <a16:creationId xmlns:a16="http://schemas.microsoft.com/office/drawing/2014/main" id="{9E5E6BB0-0AB5-4BD2-B1EB-49035F7B0B5E}"/>
              </a:ext>
            </a:extLst>
          </p:cNvPr>
          <p:cNvSpPr txBox="1"/>
          <p:nvPr/>
        </p:nvSpPr>
        <p:spPr>
          <a:xfrm>
            <a:off x="7099730" y="3341907"/>
            <a:ext cx="1106393" cy="338554"/>
          </a:xfrm>
          <a:prstGeom prst="rect">
            <a:avLst/>
          </a:prstGeom>
          <a:noFill/>
        </p:spPr>
        <p:txBody>
          <a:bodyPr wrap="square" rtlCol="0">
            <a:spAutoFit/>
          </a:bodyPr>
          <a:lstStyle/>
          <a:p>
            <a:r>
              <a:rPr lang="de-DE" sz="1600" dirty="0" err="1">
                <a:solidFill>
                  <a:schemeClr val="bg1"/>
                </a:solidFill>
                <a:latin typeface="Arial" panose="020B0604020202020204" pitchFamily="34" charset="0"/>
                <a:cs typeface="Arial" panose="020B0604020202020204" pitchFamily="34" charset="0"/>
              </a:rPr>
              <a:t>Microcline</a:t>
            </a:r>
            <a:endParaRPr lang="de-DE" sz="1600" dirty="0">
              <a:solidFill>
                <a:schemeClr val="bg1"/>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B912F27C-5489-4327-AEF5-B552548613C5}"/>
              </a:ext>
            </a:extLst>
          </p:cNvPr>
          <p:cNvSpPr txBox="1"/>
          <p:nvPr/>
        </p:nvSpPr>
        <p:spPr>
          <a:xfrm>
            <a:off x="7519430" y="1867467"/>
            <a:ext cx="106311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Orthoklas</a:t>
            </a:r>
          </a:p>
        </p:txBody>
      </p:sp>
    </p:spTree>
    <p:extLst>
      <p:ext uri="{BB962C8B-B14F-4D97-AF65-F5344CB8AC3E}">
        <p14:creationId xmlns:p14="http://schemas.microsoft.com/office/powerpoint/2010/main" val="2777308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Πυριτικά άλατα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3249172"/>
          </a:xfrm>
        </p:spPr>
        <p:txBody>
          <a:bodyPr>
            <a:noAutofit/>
          </a:bodyPr>
          <a:lstStyle/>
          <a:p>
            <a:pPr marL="0" indent="0" algn="just">
              <a:lnSpc>
                <a:spcPct val="160000"/>
              </a:lnSpc>
              <a:buNone/>
            </a:pPr>
            <a:r>
              <a:rPr lang="el-GR" b="1" dirty="0" err="1">
                <a:cs typeface="Arial" panose="020B0604020202020204" pitchFamily="34" charset="0"/>
              </a:rPr>
              <a:t>Χαλαζίες</a:t>
            </a:r>
            <a:r>
              <a:rPr lang="en-US" b="1" dirty="0">
                <a:cs typeface="Arial" panose="020B0604020202020204" pitchFamily="34" charset="0"/>
              </a:rPr>
              <a:t> [SiO2]</a:t>
            </a:r>
          </a:p>
          <a:p>
            <a:pPr algn="just">
              <a:lnSpc>
                <a:spcPct val="150000"/>
              </a:lnSpc>
            </a:pPr>
            <a:r>
              <a:rPr lang="el-GR" dirty="0"/>
              <a:t>Αποτελούν τη 2</a:t>
            </a:r>
            <a:r>
              <a:rPr lang="el-GR" baseline="30000" dirty="0"/>
              <a:t>η</a:t>
            </a:r>
            <a:r>
              <a:rPr lang="el-GR" dirty="0"/>
              <a:t> σημαντικότερη μορφή ορυκτών που σχηματίζουν πετρώματα στο φλοιό της γης</a:t>
            </a:r>
          </a:p>
          <a:p>
            <a:pPr algn="just">
              <a:lnSpc>
                <a:spcPct val="150000"/>
              </a:lnSpc>
            </a:pPr>
            <a:r>
              <a:rPr lang="el-GR" dirty="0">
                <a:cs typeface="Arial" panose="020B0604020202020204" pitchFamily="34" charset="0"/>
              </a:rPr>
              <a:t>Εμφανίζονται σε όλες τις μορφές πετρωμάτων</a:t>
            </a:r>
            <a:endParaRPr lang="en-US" dirty="0">
              <a:cs typeface="Arial" panose="020B0604020202020204" pitchFamily="34" charset="0"/>
            </a:endParaRPr>
          </a:p>
          <a:p>
            <a:pPr algn="just">
              <a:lnSpc>
                <a:spcPct val="150000"/>
              </a:lnSpc>
            </a:pPr>
            <a:r>
              <a:rPr lang="el-GR" dirty="0">
                <a:cs typeface="Arial" panose="020B0604020202020204" pitchFamily="34" charset="0"/>
              </a:rPr>
              <a:t>Είναι ανθεκτικά στις καιρικές συνθήκες</a:t>
            </a:r>
            <a:endParaRPr lang="en-US" dirty="0">
              <a:cs typeface="Arial" panose="020B0604020202020204" pitchFamily="34" charset="0"/>
            </a:endParaRPr>
          </a:p>
          <a:p>
            <a:pPr algn="just">
              <a:lnSpc>
                <a:spcPct val="150000"/>
              </a:lnSpc>
            </a:pPr>
            <a:r>
              <a:rPr lang="el-GR" dirty="0"/>
              <a:t>Σε θερμοκρασία άνω των 573° C, βαθύς χαλαζίας αλλάζει σε υψηλό χαλαζία αλλάζοντας την κρυσταλλική δομή του.</a:t>
            </a:r>
            <a:endParaRPr lang="de-DE" dirty="0">
              <a:cs typeface="Arial" panose="020B0604020202020204" pitchFamily="34" charset="0"/>
            </a:endParaRPr>
          </a:p>
          <a:p>
            <a:pPr marL="0" indent="0">
              <a:lnSpc>
                <a:spcPct val="160000"/>
              </a:lnSpc>
              <a:buNone/>
            </a:pPr>
            <a:endParaRPr lang="de-DE" sz="1600" dirty="0">
              <a:latin typeface="Arial" panose="020B0604020202020204" pitchFamily="34" charset="0"/>
              <a:cs typeface="Arial" panose="020B0604020202020204" pitchFamily="34" charset="0"/>
            </a:endParaRPr>
          </a:p>
          <a:p>
            <a:pPr marL="0" indent="0">
              <a:lnSpc>
                <a:spcPct val="160000"/>
              </a:lnSpc>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C5711FC8-8C40-4121-8CEB-0918E92C8877}"/>
              </a:ext>
            </a:extLst>
          </p:cNvPr>
          <p:cNvPicPr>
            <a:picLocks noChangeAspect="1"/>
          </p:cNvPicPr>
          <p:nvPr/>
        </p:nvPicPr>
        <p:blipFill>
          <a:blip r:embed="rId3"/>
          <a:stretch>
            <a:fillRect/>
          </a:stretch>
        </p:blipFill>
        <p:spPr>
          <a:xfrm>
            <a:off x="445168" y="4797083"/>
            <a:ext cx="2108338" cy="1399421"/>
          </a:xfrm>
          <a:prstGeom prst="rect">
            <a:avLst/>
          </a:prstGeom>
        </p:spPr>
      </p:pic>
      <p:pic>
        <p:nvPicPr>
          <p:cNvPr id="5" name="Grafik 4">
            <a:extLst>
              <a:ext uri="{FF2B5EF4-FFF2-40B4-BE49-F238E27FC236}">
                <a16:creationId xmlns:a16="http://schemas.microsoft.com/office/drawing/2014/main" id="{B6178CD3-5D82-4BD0-BD6C-49E8C6199A4E}"/>
              </a:ext>
            </a:extLst>
          </p:cNvPr>
          <p:cNvPicPr>
            <a:picLocks noChangeAspect="1"/>
          </p:cNvPicPr>
          <p:nvPr/>
        </p:nvPicPr>
        <p:blipFill>
          <a:blip r:embed="rId4"/>
          <a:stretch>
            <a:fillRect/>
          </a:stretch>
        </p:blipFill>
        <p:spPr>
          <a:xfrm>
            <a:off x="2904913" y="4766941"/>
            <a:ext cx="1542423" cy="1429563"/>
          </a:xfrm>
          <a:prstGeom prst="rect">
            <a:avLst/>
          </a:prstGeom>
        </p:spPr>
      </p:pic>
      <p:pic>
        <p:nvPicPr>
          <p:cNvPr id="6" name="Grafik 5">
            <a:extLst>
              <a:ext uri="{FF2B5EF4-FFF2-40B4-BE49-F238E27FC236}">
                <a16:creationId xmlns:a16="http://schemas.microsoft.com/office/drawing/2014/main" id="{252241EF-DEBB-4914-BD28-A42B561B91F5}"/>
              </a:ext>
            </a:extLst>
          </p:cNvPr>
          <p:cNvPicPr>
            <a:picLocks noChangeAspect="1"/>
          </p:cNvPicPr>
          <p:nvPr/>
        </p:nvPicPr>
        <p:blipFill>
          <a:blip r:embed="rId5"/>
          <a:stretch>
            <a:fillRect/>
          </a:stretch>
        </p:blipFill>
        <p:spPr>
          <a:xfrm>
            <a:off x="4798743" y="4824785"/>
            <a:ext cx="3267739" cy="1371719"/>
          </a:xfrm>
          <a:prstGeom prst="rect">
            <a:avLst/>
          </a:prstGeom>
        </p:spPr>
      </p:pic>
      <p:sp>
        <p:nvSpPr>
          <p:cNvPr id="7" name="Textfeld 6">
            <a:extLst>
              <a:ext uri="{FF2B5EF4-FFF2-40B4-BE49-F238E27FC236}">
                <a16:creationId xmlns:a16="http://schemas.microsoft.com/office/drawing/2014/main" id="{2C9D1600-8961-4A40-9A5F-B1289C934312}"/>
              </a:ext>
            </a:extLst>
          </p:cNvPr>
          <p:cNvSpPr txBox="1"/>
          <p:nvPr/>
        </p:nvSpPr>
        <p:spPr>
          <a:xfrm>
            <a:off x="445168" y="5857950"/>
            <a:ext cx="801823"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Quartz</a:t>
            </a:r>
            <a:endParaRPr lang="de-DE" sz="1600"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2EF02F57-6DC0-4E7B-9CDD-5DF6A8B0345E}"/>
              </a:ext>
            </a:extLst>
          </p:cNvPr>
          <p:cNvSpPr txBox="1"/>
          <p:nvPr/>
        </p:nvSpPr>
        <p:spPr>
          <a:xfrm>
            <a:off x="3025144" y="5857950"/>
            <a:ext cx="1301959"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Deep </a:t>
            </a:r>
            <a:r>
              <a:rPr lang="de-DE" sz="1600" dirty="0" err="1">
                <a:solidFill>
                  <a:schemeClr val="bg1"/>
                </a:solidFill>
                <a:latin typeface="Arial" panose="020B0604020202020204" pitchFamily="34" charset="0"/>
                <a:cs typeface="Arial" panose="020B0604020202020204" pitchFamily="34" charset="0"/>
              </a:rPr>
              <a:t>quartz</a:t>
            </a:r>
            <a:endParaRPr lang="de-DE" sz="1600" dirty="0">
              <a:solidFill>
                <a:schemeClr val="bg1"/>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A22F5F88-B535-4BD5-9EE2-ACFE1B8E3CCD}"/>
              </a:ext>
            </a:extLst>
          </p:cNvPr>
          <p:cNvSpPr txBox="1"/>
          <p:nvPr/>
        </p:nvSpPr>
        <p:spPr>
          <a:xfrm>
            <a:off x="5753851" y="5376324"/>
            <a:ext cx="1233030"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High </a:t>
            </a:r>
            <a:r>
              <a:rPr lang="de-DE" sz="1600" dirty="0" err="1">
                <a:solidFill>
                  <a:schemeClr val="bg1"/>
                </a:solidFill>
                <a:latin typeface="Arial" panose="020B0604020202020204" pitchFamily="34" charset="0"/>
                <a:cs typeface="Arial" panose="020B0604020202020204" pitchFamily="34" charset="0"/>
              </a:rPr>
              <a:t>quartz</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29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Πυριτικά άλατα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42900" y="1485062"/>
            <a:ext cx="8229600" cy="2603500"/>
          </a:xfrm>
        </p:spPr>
        <p:txBody>
          <a:bodyPr>
            <a:noAutofit/>
          </a:bodyPr>
          <a:lstStyle/>
          <a:p>
            <a:pPr marL="0" indent="0" algn="just">
              <a:lnSpc>
                <a:spcPct val="150000"/>
              </a:lnSpc>
              <a:buNone/>
            </a:pPr>
            <a:r>
              <a:rPr lang="el-GR" b="1" dirty="0">
                <a:cs typeface="Arial" panose="020B0604020202020204" pitchFamily="34" charset="0"/>
              </a:rPr>
              <a:t>Μαρμαρυγίες</a:t>
            </a:r>
            <a:r>
              <a:rPr lang="de-DE" b="1" dirty="0">
                <a:cs typeface="Arial" panose="020B0604020202020204" pitchFamily="34" charset="0"/>
              </a:rPr>
              <a:t> </a:t>
            </a:r>
          </a:p>
          <a:p>
            <a:pPr algn="just">
              <a:lnSpc>
                <a:spcPct val="150000"/>
              </a:lnSpc>
            </a:pPr>
            <a:r>
              <a:rPr lang="el-GR" dirty="0"/>
              <a:t>Είναι </a:t>
            </a:r>
            <a:r>
              <a:rPr lang="el-GR" dirty="0" err="1"/>
              <a:t>φυλλοπυριτικά</a:t>
            </a:r>
            <a:r>
              <a:rPr lang="el-GR" dirty="0"/>
              <a:t> φυλλώδη</a:t>
            </a:r>
          </a:p>
          <a:p>
            <a:pPr algn="just">
              <a:lnSpc>
                <a:spcPct val="150000"/>
              </a:lnSpc>
            </a:pPr>
            <a:r>
              <a:rPr lang="el-GR" dirty="0">
                <a:cs typeface="Arial" panose="020B0604020202020204" pitchFamily="34" charset="0"/>
              </a:rPr>
              <a:t>Συνήθη είναι ο </a:t>
            </a:r>
            <a:r>
              <a:rPr lang="el-GR" dirty="0" err="1">
                <a:cs typeface="Arial" panose="020B0604020202020204" pitchFamily="34" charset="0"/>
              </a:rPr>
              <a:t>μοσχοβίτης</a:t>
            </a:r>
            <a:r>
              <a:rPr lang="el-GR" dirty="0">
                <a:cs typeface="Arial" panose="020B0604020202020204" pitchFamily="34" charset="0"/>
              </a:rPr>
              <a:t> </a:t>
            </a:r>
            <a:r>
              <a:rPr lang="de-DE" dirty="0">
                <a:cs typeface="Arial" panose="020B0604020202020204" pitchFamily="34" charset="0"/>
              </a:rPr>
              <a:t>KAl2[AlSi3O10|(OH)2] </a:t>
            </a:r>
            <a:r>
              <a:rPr lang="el-GR" dirty="0">
                <a:cs typeface="Arial" panose="020B0604020202020204" pitchFamily="34" charset="0"/>
              </a:rPr>
              <a:t>και ο </a:t>
            </a:r>
            <a:r>
              <a:rPr lang="el-GR" dirty="0" err="1">
                <a:cs typeface="Arial" panose="020B0604020202020204" pitchFamily="34" charset="0"/>
              </a:rPr>
              <a:t>βιοτίτης</a:t>
            </a:r>
            <a:r>
              <a:rPr lang="el-GR" dirty="0">
                <a:cs typeface="Arial" panose="020B0604020202020204" pitchFamily="34" charset="0"/>
              </a:rPr>
              <a:t> </a:t>
            </a:r>
            <a:r>
              <a:rPr lang="de-DE" dirty="0">
                <a:cs typeface="Arial" panose="020B0604020202020204" pitchFamily="34" charset="0"/>
              </a:rPr>
              <a:t>K(Mg, </a:t>
            </a:r>
            <a:r>
              <a:rPr lang="de-DE" dirty="0" err="1">
                <a:cs typeface="Arial" panose="020B0604020202020204" pitchFamily="34" charset="0"/>
              </a:rPr>
              <a:t>Fe</a:t>
            </a:r>
            <a:r>
              <a:rPr lang="de-DE" dirty="0">
                <a:cs typeface="Arial" panose="020B0604020202020204" pitchFamily="34" charset="0"/>
              </a:rPr>
              <a:t>)3 [AlSi3O10|(OH)2]</a:t>
            </a:r>
          </a:p>
          <a:p>
            <a:pPr algn="just">
              <a:lnSpc>
                <a:spcPct val="150000"/>
              </a:lnSpc>
            </a:pPr>
            <a:r>
              <a:rPr lang="el-GR" dirty="0">
                <a:cs typeface="Arial" panose="020B0604020202020204" pitchFamily="34" charset="0"/>
              </a:rPr>
              <a:t>Ο </a:t>
            </a:r>
            <a:r>
              <a:rPr lang="el-GR" dirty="0" err="1">
                <a:cs typeface="Arial" panose="020B0604020202020204" pitchFamily="34" charset="0"/>
              </a:rPr>
              <a:t>μοσχοβίτης</a:t>
            </a:r>
            <a:r>
              <a:rPr lang="el-GR" dirty="0">
                <a:cs typeface="Arial" panose="020B0604020202020204" pitchFamily="34" charset="0"/>
              </a:rPr>
              <a:t> βρίσκεται σε όλους τους τύπους πετρωμάτων</a:t>
            </a:r>
            <a:r>
              <a:rPr lang="de-DE" dirty="0">
                <a:cs typeface="Arial" panose="020B0604020202020204" pitchFamily="34" charset="0"/>
              </a:rPr>
              <a:t>, </a:t>
            </a:r>
            <a:r>
              <a:rPr lang="el-GR" dirty="0">
                <a:cs typeface="Arial" panose="020B0604020202020204" pitchFamily="34" charset="0"/>
              </a:rPr>
              <a:t>ενώ ο </a:t>
            </a:r>
            <a:r>
              <a:rPr lang="el-GR" dirty="0" err="1">
                <a:cs typeface="Arial" panose="020B0604020202020204" pitchFamily="34" charset="0"/>
              </a:rPr>
              <a:t>βιοτίτης</a:t>
            </a:r>
            <a:r>
              <a:rPr lang="el-GR" dirty="0">
                <a:cs typeface="Arial" panose="020B0604020202020204" pitchFamily="34" charset="0"/>
              </a:rPr>
              <a:t> μόνο σε μάγματα και </a:t>
            </a:r>
            <a:r>
              <a:rPr lang="el-GR" dirty="0" err="1">
                <a:cs typeface="Arial" panose="020B0604020202020204" pitchFamily="34" charset="0"/>
              </a:rPr>
              <a:t>μεταμορφίτες</a:t>
            </a:r>
            <a:endParaRPr lang="de-DE" dirty="0"/>
          </a:p>
        </p:txBody>
      </p:sp>
      <p:pic>
        <p:nvPicPr>
          <p:cNvPr id="4" name="Grafik 3">
            <a:extLst>
              <a:ext uri="{FF2B5EF4-FFF2-40B4-BE49-F238E27FC236}">
                <a16:creationId xmlns:a16="http://schemas.microsoft.com/office/drawing/2014/main" id="{9BD56029-0212-4884-A9D8-640776CEAB2F}"/>
              </a:ext>
            </a:extLst>
          </p:cNvPr>
          <p:cNvPicPr>
            <a:picLocks noChangeAspect="1"/>
          </p:cNvPicPr>
          <p:nvPr/>
        </p:nvPicPr>
        <p:blipFill>
          <a:blip r:embed="rId3"/>
          <a:stretch>
            <a:fillRect/>
          </a:stretch>
        </p:blipFill>
        <p:spPr>
          <a:xfrm>
            <a:off x="2397161" y="4395037"/>
            <a:ext cx="2605286" cy="1828876"/>
          </a:xfrm>
          <a:prstGeom prst="rect">
            <a:avLst/>
          </a:prstGeom>
        </p:spPr>
      </p:pic>
      <p:pic>
        <p:nvPicPr>
          <p:cNvPr id="5" name="Grafik 4">
            <a:extLst>
              <a:ext uri="{FF2B5EF4-FFF2-40B4-BE49-F238E27FC236}">
                <a16:creationId xmlns:a16="http://schemas.microsoft.com/office/drawing/2014/main" id="{298D4F56-439A-4490-AC44-CC2B48D93FBB}"/>
              </a:ext>
            </a:extLst>
          </p:cNvPr>
          <p:cNvPicPr>
            <a:picLocks noChangeAspect="1"/>
          </p:cNvPicPr>
          <p:nvPr/>
        </p:nvPicPr>
        <p:blipFill>
          <a:blip r:embed="rId4"/>
          <a:stretch>
            <a:fillRect/>
          </a:stretch>
        </p:blipFill>
        <p:spPr>
          <a:xfrm>
            <a:off x="5640899" y="4323179"/>
            <a:ext cx="2792824" cy="1900734"/>
          </a:xfrm>
          <a:prstGeom prst="rect">
            <a:avLst/>
          </a:prstGeom>
        </p:spPr>
      </p:pic>
      <p:sp>
        <p:nvSpPr>
          <p:cNvPr id="6" name="Textfeld 5">
            <a:extLst>
              <a:ext uri="{FF2B5EF4-FFF2-40B4-BE49-F238E27FC236}">
                <a16:creationId xmlns:a16="http://schemas.microsoft.com/office/drawing/2014/main" id="{96451F9E-CE4F-4C72-A6A5-7B257A4FF1BC}"/>
              </a:ext>
            </a:extLst>
          </p:cNvPr>
          <p:cNvSpPr txBox="1"/>
          <p:nvPr/>
        </p:nvSpPr>
        <p:spPr>
          <a:xfrm>
            <a:off x="5444197" y="4792413"/>
            <a:ext cx="955933" cy="350586"/>
          </a:xfrm>
          <a:prstGeom prst="rect">
            <a:avLst/>
          </a:prstGeom>
          <a:noFill/>
        </p:spPr>
        <p:txBody>
          <a:bodyPr wrap="square" rtlCol="0">
            <a:spAutoFit/>
          </a:bodyPr>
          <a:lstStyle/>
          <a:p>
            <a:r>
              <a:rPr lang="de-DE" sz="1600" dirty="0" err="1">
                <a:solidFill>
                  <a:schemeClr val="bg1"/>
                </a:solidFill>
                <a:latin typeface="Arial" panose="020B0604020202020204" pitchFamily="34" charset="0"/>
                <a:cs typeface="Arial" panose="020B0604020202020204" pitchFamily="34" charset="0"/>
              </a:rPr>
              <a:t>Biotite</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FA8C257-FBE4-4557-BC1A-23C73158E2C1}"/>
              </a:ext>
            </a:extLst>
          </p:cNvPr>
          <p:cNvSpPr txBox="1"/>
          <p:nvPr/>
        </p:nvSpPr>
        <p:spPr>
          <a:xfrm>
            <a:off x="2495052" y="5205998"/>
            <a:ext cx="1107996"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Muscovite</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115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Πυριτικά άλατα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0200"/>
            <a:ext cx="5352757" cy="4631788"/>
          </a:xfrm>
        </p:spPr>
        <p:txBody>
          <a:bodyPr>
            <a:normAutofit/>
          </a:bodyPr>
          <a:lstStyle/>
          <a:p>
            <a:pPr marL="0" indent="0" algn="just">
              <a:lnSpc>
                <a:spcPct val="150000"/>
              </a:lnSpc>
              <a:buNone/>
            </a:pPr>
            <a:r>
              <a:rPr lang="el-GR" b="1" dirty="0" err="1">
                <a:cs typeface="Arial" panose="020B0604020202020204" pitchFamily="34" charset="0"/>
              </a:rPr>
              <a:t>Ολιβίνες</a:t>
            </a:r>
            <a:r>
              <a:rPr lang="en-US" b="1" dirty="0">
                <a:cs typeface="Arial" panose="020B0604020202020204" pitchFamily="34" charset="0"/>
              </a:rPr>
              <a:t> (</a:t>
            </a:r>
            <a:r>
              <a:rPr lang="en-US" b="1" dirty="0" err="1">
                <a:cs typeface="Arial" panose="020B0604020202020204" pitchFamily="34" charset="0"/>
              </a:rPr>
              <a:t>Mg,Fe</a:t>
            </a:r>
            <a:r>
              <a:rPr lang="en-US" b="1" dirty="0">
                <a:cs typeface="Arial" panose="020B0604020202020204" pitchFamily="34" charset="0"/>
              </a:rPr>
              <a:t>)2 [SiO4]</a:t>
            </a:r>
          </a:p>
          <a:p>
            <a:pPr algn="just">
              <a:lnSpc>
                <a:spcPct val="150000"/>
              </a:lnSpc>
            </a:pPr>
            <a:r>
              <a:rPr lang="el-GR" dirty="0">
                <a:cs typeface="Arial" panose="020B0604020202020204" pitchFamily="34" charset="0"/>
              </a:rPr>
              <a:t>Εμφανίζονται σε πυριτικές νησίδες.</a:t>
            </a:r>
            <a:endParaRPr lang="en-US" dirty="0">
              <a:cs typeface="Arial" panose="020B0604020202020204" pitchFamily="34" charset="0"/>
            </a:endParaRPr>
          </a:p>
          <a:p>
            <a:pPr algn="just">
              <a:lnSpc>
                <a:spcPct val="150000"/>
              </a:lnSpc>
            </a:pPr>
            <a:r>
              <a:rPr lang="el-GR" dirty="0"/>
              <a:t>Αποτελούν το πιο σημαντικό ορυκτό των </a:t>
            </a:r>
            <a:r>
              <a:rPr lang="el-GR" dirty="0" err="1"/>
              <a:t>προσβάσιμων</a:t>
            </a:r>
            <a:r>
              <a:rPr lang="el-GR" dirty="0"/>
              <a:t> πετρωμάτων του άνω μανδύα της γης</a:t>
            </a:r>
          </a:p>
          <a:p>
            <a:pPr algn="just">
              <a:lnSpc>
                <a:spcPct val="150000"/>
              </a:lnSpc>
            </a:pPr>
            <a:r>
              <a:rPr lang="el-GR" dirty="0"/>
              <a:t>Εμφανίζονται κυρίως σε μάγματα και </a:t>
            </a:r>
            <a:r>
              <a:rPr lang="el-GR" dirty="0" err="1"/>
              <a:t>μεταμορφίτες</a:t>
            </a:r>
            <a:endParaRPr lang="el-GR" dirty="0"/>
          </a:p>
          <a:p>
            <a:pPr algn="just">
              <a:lnSpc>
                <a:spcPct val="150000"/>
              </a:lnSpc>
            </a:pPr>
            <a:r>
              <a:rPr lang="el-GR" dirty="0">
                <a:cs typeface="Arial" panose="020B0604020202020204" pitchFamily="34" charset="0"/>
              </a:rPr>
              <a:t>Δεν βρίσκονται σε </a:t>
            </a:r>
            <a:r>
              <a:rPr lang="el-GR" dirty="0" err="1">
                <a:cs typeface="Arial" panose="020B0604020202020204" pitchFamily="34" charset="0"/>
              </a:rPr>
              <a:t>χαλαζίες</a:t>
            </a:r>
            <a:endParaRPr lang="en-US" dirty="0">
              <a:cs typeface="Arial" panose="020B0604020202020204" pitchFamily="34" charset="0"/>
            </a:endParaRPr>
          </a:p>
          <a:p>
            <a:pPr algn="just">
              <a:lnSpc>
                <a:spcPct val="150000"/>
              </a:lnSpc>
            </a:pPr>
            <a:r>
              <a:rPr lang="el-GR" dirty="0">
                <a:cs typeface="Arial" panose="020B0604020202020204" pitchFamily="34" charset="0"/>
              </a:rPr>
              <a:t>Έχουν ένα ιδιαίτερο πράσινο χρώμα</a:t>
            </a:r>
            <a:endParaRPr lang="de-DE" dirty="0"/>
          </a:p>
        </p:txBody>
      </p:sp>
      <p:pic>
        <p:nvPicPr>
          <p:cNvPr id="4" name="Grafik 3">
            <a:extLst>
              <a:ext uri="{FF2B5EF4-FFF2-40B4-BE49-F238E27FC236}">
                <a16:creationId xmlns:a16="http://schemas.microsoft.com/office/drawing/2014/main" id="{5DA11C8A-1D31-4093-964B-C170367893A5}"/>
              </a:ext>
            </a:extLst>
          </p:cNvPr>
          <p:cNvPicPr>
            <a:picLocks noChangeAspect="1"/>
          </p:cNvPicPr>
          <p:nvPr/>
        </p:nvPicPr>
        <p:blipFill>
          <a:blip r:embed="rId3"/>
          <a:stretch>
            <a:fillRect/>
          </a:stretch>
        </p:blipFill>
        <p:spPr>
          <a:xfrm>
            <a:off x="5945875" y="1600200"/>
            <a:ext cx="3036346" cy="2091608"/>
          </a:xfrm>
          <a:prstGeom prst="rect">
            <a:avLst/>
          </a:prstGeom>
        </p:spPr>
      </p:pic>
    </p:spTree>
    <p:extLst>
      <p:ext uri="{BB962C8B-B14F-4D97-AF65-F5344CB8AC3E}">
        <p14:creationId xmlns:p14="http://schemas.microsoft.com/office/powerpoint/2010/main" val="3785406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5004D-8363-43EB-8063-65DB64DB5C3C}"/>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Πυριτικά άλατα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2A4C35F-8E9E-4F64-8580-15C811C0B052}"/>
              </a:ext>
            </a:extLst>
          </p:cNvPr>
          <p:cNvSpPr>
            <a:spLocks noGrp="1"/>
          </p:cNvSpPr>
          <p:nvPr>
            <p:ph idx="1"/>
          </p:nvPr>
        </p:nvSpPr>
        <p:spPr>
          <a:xfrm>
            <a:off x="457200" y="1600200"/>
            <a:ext cx="5573955" cy="4525963"/>
          </a:xfrm>
        </p:spPr>
        <p:txBody>
          <a:bodyPr>
            <a:noAutofit/>
          </a:bodyPr>
          <a:lstStyle/>
          <a:p>
            <a:pPr marL="0" indent="0" algn="just">
              <a:lnSpc>
                <a:spcPct val="160000"/>
              </a:lnSpc>
              <a:buNone/>
            </a:pPr>
            <a:r>
              <a:rPr lang="el-GR" sz="1600" b="1" dirty="0">
                <a:cs typeface="Arial" panose="020B0604020202020204" pitchFamily="34" charset="0"/>
              </a:rPr>
              <a:t>Αμφίβολοι</a:t>
            </a:r>
            <a:endParaRPr lang="de-DE" sz="1600" b="1" dirty="0">
              <a:cs typeface="Arial" panose="020B0604020202020204" pitchFamily="34" charset="0"/>
            </a:endParaRPr>
          </a:p>
          <a:p>
            <a:pPr algn="just">
              <a:lnSpc>
                <a:spcPct val="160000"/>
              </a:lnSpc>
            </a:pPr>
            <a:r>
              <a:rPr lang="el-GR" sz="1600" dirty="0">
                <a:cs typeface="Arial" panose="020B0604020202020204" pitchFamily="34" charset="0"/>
              </a:rPr>
              <a:t>Είναι αλυσίδες πυριτικών</a:t>
            </a:r>
            <a:endParaRPr lang="de-DE" sz="1600" dirty="0">
              <a:cs typeface="Arial" panose="020B0604020202020204" pitchFamily="34" charset="0"/>
            </a:endParaRPr>
          </a:p>
          <a:p>
            <a:pPr algn="just">
              <a:lnSpc>
                <a:spcPct val="160000"/>
              </a:lnSpc>
            </a:pPr>
            <a:r>
              <a:rPr lang="el-GR" sz="1600" dirty="0">
                <a:cs typeface="Arial" panose="020B0604020202020204" pitchFamily="34" charset="0"/>
              </a:rPr>
              <a:t>Έχουν ισχυρή παρουσία σε ορυκτά</a:t>
            </a:r>
            <a:endParaRPr lang="de-DE" sz="1600" dirty="0">
              <a:cs typeface="Arial" panose="020B0604020202020204" pitchFamily="34" charset="0"/>
            </a:endParaRPr>
          </a:p>
          <a:p>
            <a:pPr algn="just">
              <a:lnSpc>
                <a:spcPct val="160000"/>
              </a:lnSpc>
            </a:pPr>
            <a:r>
              <a:rPr lang="el-GR" sz="1600" dirty="0">
                <a:cs typeface="Arial" panose="020B0604020202020204" pitchFamily="34" charset="0"/>
              </a:rPr>
              <a:t>Μερικά χαρακτηριστικά παραδείγματα</a:t>
            </a:r>
            <a:r>
              <a:rPr lang="de-DE" sz="1600" dirty="0">
                <a:cs typeface="Arial" panose="020B0604020202020204" pitchFamily="34" charset="0"/>
              </a:rPr>
              <a:t>: </a:t>
            </a:r>
          </a:p>
          <a:p>
            <a:pPr lvl="1" algn="just">
              <a:lnSpc>
                <a:spcPct val="160000"/>
              </a:lnSpc>
            </a:pPr>
            <a:r>
              <a:rPr lang="el-GR" sz="1600" dirty="0" err="1">
                <a:cs typeface="Arial" panose="020B0604020202020204" pitchFamily="34" charset="0"/>
              </a:rPr>
              <a:t>Κεροστίλβη</a:t>
            </a:r>
            <a:endParaRPr lang="de-DE" sz="1600" dirty="0">
              <a:cs typeface="Arial" panose="020B0604020202020204" pitchFamily="34" charset="0"/>
            </a:endParaRPr>
          </a:p>
          <a:p>
            <a:pPr lvl="2" algn="just"/>
            <a:r>
              <a:rPr lang="de-DE" sz="1600" dirty="0">
                <a:cs typeface="Arial" panose="020B0604020202020204" pitchFamily="34" charset="0"/>
              </a:rPr>
              <a:t>(Ca,Na2)</a:t>
            </a:r>
            <a:r>
              <a:rPr lang="el-GR" sz="1600" dirty="0">
                <a:cs typeface="Arial" panose="020B0604020202020204" pitchFamily="34" charset="0"/>
              </a:rPr>
              <a:t> </a:t>
            </a:r>
            <a:r>
              <a:rPr lang="de-DE" sz="1600" dirty="0">
                <a:cs typeface="Arial" panose="020B0604020202020204" pitchFamily="34" charset="0"/>
              </a:rPr>
              <a:t>(Mg, </a:t>
            </a:r>
            <a:r>
              <a:rPr lang="de-DE" sz="1600" dirty="0" err="1">
                <a:cs typeface="Arial" panose="020B0604020202020204" pitchFamily="34" charset="0"/>
              </a:rPr>
              <a:t>Fe</a:t>
            </a:r>
            <a:r>
              <a:rPr lang="de-DE" sz="1600" dirty="0">
                <a:cs typeface="Arial" panose="020B0604020202020204" pitchFamily="34" charset="0"/>
              </a:rPr>
              <a:t>, Al)5 [(</a:t>
            </a:r>
            <a:r>
              <a:rPr lang="de-DE" sz="1600" dirty="0" err="1">
                <a:cs typeface="Arial" panose="020B0604020202020204" pitchFamily="34" charset="0"/>
              </a:rPr>
              <a:t>SiAl</a:t>
            </a:r>
            <a:r>
              <a:rPr lang="de-DE" sz="1600" dirty="0">
                <a:cs typeface="Arial" panose="020B0604020202020204" pitchFamily="34" charset="0"/>
              </a:rPr>
              <a:t>)2 Si6O22|(OH,F)2]</a:t>
            </a:r>
          </a:p>
          <a:p>
            <a:pPr lvl="2" algn="just"/>
            <a:r>
              <a:rPr lang="el-GR" sz="1600" dirty="0">
                <a:cs typeface="Arial" panose="020B0604020202020204" pitchFamily="34" charset="0"/>
              </a:rPr>
              <a:t>Εμφανίζονται</a:t>
            </a:r>
            <a:r>
              <a:rPr lang="de-DE" sz="1600" dirty="0">
                <a:cs typeface="Arial" panose="020B0604020202020204" pitchFamily="34" charset="0"/>
              </a:rPr>
              <a:t>: </a:t>
            </a:r>
            <a:r>
              <a:rPr lang="el-GR" sz="1600" dirty="0">
                <a:cs typeface="Arial" panose="020B0604020202020204" pitchFamily="34" charset="0"/>
              </a:rPr>
              <a:t>με πράσινο </a:t>
            </a:r>
            <a:r>
              <a:rPr lang="de-DE" sz="1600" dirty="0">
                <a:cs typeface="Arial" panose="020B0604020202020204" pitchFamily="34" charset="0"/>
              </a:rPr>
              <a:t>→ </a:t>
            </a:r>
            <a:r>
              <a:rPr lang="el-GR" sz="1600" dirty="0" err="1">
                <a:cs typeface="Arial" panose="020B0604020202020204" pitchFamily="34" charset="0"/>
              </a:rPr>
              <a:t>Μεταμορφίτες</a:t>
            </a:r>
            <a:r>
              <a:rPr lang="de-DE" sz="1600" dirty="0">
                <a:cs typeface="Arial" panose="020B0604020202020204" pitchFamily="34" charset="0"/>
              </a:rPr>
              <a:t> </a:t>
            </a:r>
            <a:br>
              <a:rPr lang="de-DE" sz="1600" dirty="0">
                <a:cs typeface="Arial" panose="020B0604020202020204" pitchFamily="34" charset="0"/>
              </a:rPr>
            </a:br>
            <a:r>
              <a:rPr lang="de-DE" sz="1600" dirty="0">
                <a:cs typeface="Arial" panose="020B0604020202020204" pitchFamily="34" charset="0"/>
              </a:rPr>
              <a:t>	        </a:t>
            </a:r>
            <a:r>
              <a:rPr lang="el-GR" sz="1600" dirty="0">
                <a:cs typeface="Arial" panose="020B0604020202020204" pitchFamily="34" charset="0"/>
              </a:rPr>
              <a:t>μαύρο</a:t>
            </a:r>
            <a:r>
              <a:rPr lang="de-DE" sz="1600" dirty="0">
                <a:cs typeface="Arial" panose="020B0604020202020204" pitchFamily="34" charset="0"/>
              </a:rPr>
              <a:t> → </a:t>
            </a:r>
            <a:r>
              <a:rPr lang="el-GR" sz="1600" dirty="0" err="1">
                <a:cs typeface="Arial" panose="020B0604020202020204" pitchFamily="34" charset="0"/>
              </a:rPr>
              <a:t>Μαγματίτες</a:t>
            </a:r>
            <a:endParaRPr lang="de-DE" sz="1600" dirty="0">
              <a:cs typeface="Arial" panose="020B0604020202020204" pitchFamily="34" charset="0"/>
            </a:endParaRPr>
          </a:p>
          <a:p>
            <a:pPr lvl="1" algn="just">
              <a:lnSpc>
                <a:spcPct val="160000"/>
              </a:lnSpc>
            </a:pPr>
            <a:r>
              <a:rPr lang="el-GR" sz="1600" dirty="0" err="1">
                <a:cs typeface="Arial" panose="020B0604020202020204" pitchFamily="34" charset="0"/>
              </a:rPr>
              <a:t>Ακτινολίτης</a:t>
            </a:r>
            <a:r>
              <a:rPr lang="de-DE" sz="1600" dirty="0">
                <a:cs typeface="Arial" panose="020B0604020202020204" pitchFamily="34" charset="0"/>
              </a:rPr>
              <a:t> </a:t>
            </a:r>
          </a:p>
          <a:p>
            <a:pPr lvl="2" algn="just"/>
            <a:r>
              <a:rPr lang="de-DE" sz="1600" dirty="0">
                <a:cs typeface="Arial" panose="020B0604020202020204" pitchFamily="34" charset="0"/>
              </a:rPr>
              <a:t>Ca2(Mg, </a:t>
            </a:r>
            <a:r>
              <a:rPr lang="de-DE" sz="1600" dirty="0" err="1">
                <a:cs typeface="Arial" panose="020B0604020202020204" pitchFamily="34" charset="0"/>
              </a:rPr>
              <a:t>Fe</a:t>
            </a:r>
            <a:r>
              <a:rPr lang="de-DE" sz="1600" dirty="0">
                <a:cs typeface="Arial" panose="020B0604020202020204" pitchFamily="34" charset="0"/>
              </a:rPr>
              <a:t>)5</a:t>
            </a:r>
            <a:r>
              <a:rPr lang="el-GR" sz="1600" dirty="0">
                <a:cs typeface="Arial" panose="020B0604020202020204" pitchFamily="34" charset="0"/>
              </a:rPr>
              <a:t> </a:t>
            </a:r>
            <a:r>
              <a:rPr lang="de-DE" sz="1600" dirty="0">
                <a:cs typeface="Arial" panose="020B0604020202020204" pitchFamily="34" charset="0"/>
              </a:rPr>
              <a:t>[Si8O22| (OH)2] </a:t>
            </a:r>
          </a:p>
          <a:p>
            <a:pPr lvl="2" algn="just"/>
            <a:r>
              <a:rPr lang="el-GR" sz="1600" dirty="0">
                <a:cs typeface="Arial" panose="020B0604020202020204" pitchFamily="34" charset="0"/>
              </a:rPr>
              <a:t>Εμφανίζονται σε </a:t>
            </a:r>
            <a:r>
              <a:rPr lang="el-GR" sz="1600" dirty="0" err="1">
                <a:cs typeface="Arial" panose="020B0604020202020204" pitchFamily="34" charset="0"/>
              </a:rPr>
              <a:t>μεταμορφίτες</a:t>
            </a:r>
            <a:endParaRPr lang="de-DE" sz="1600" dirty="0">
              <a:cs typeface="Arial" panose="020B0604020202020204" pitchFamily="34" charset="0"/>
            </a:endParaRPr>
          </a:p>
        </p:txBody>
      </p:sp>
      <p:pic>
        <p:nvPicPr>
          <p:cNvPr id="4" name="Grafik 3">
            <a:extLst>
              <a:ext uri="{FF2B5EF4-FFF2-40B4-BE49-F238E27FC236}">
                <a16:creationId xmlns:a16="http://schemas.microsoft.com/office/drawing/2014/main" id="{F27734D3-552B-4AF5-8FFC-CAFE11C3966F}"/>
              </a:ext>
            </a:extLst>
          </p:cNvPr>
          <p:cNvPicPr>
            <a:picLocks noChangeAspect="1"/>
          </p:cNvPicPr>
          <p:nvPr/>
        </p:nvPicPr>
        <p:blipFill>
          <a:blip r:embed="rId3"/>
          <a:stretch>
            <a:fillRect/>
          </a:stretch>
        </p:blipFill>
        <p:spPr>
          <a:xfrm>
            <a:off x="6228193" y="1479801"/>
            <a:ext cx="2714207" cy="1949199"/>
          </a:xfrm>
          <a:prstGeom prst="rect">
            <a:avLst/>
          </a:prstGeom>
        </p:spPr>
      </p:pic>
      <p:pic>
        <p:nvPicPr>
          <p:cNvPr id="5" name="Grafik 4">
            <a:extLst>
              <a:ext uri="{FF2B5EF4-FFF2-40B4-BE49-F238E27FC236}">
                <a16:creationId xmlns:a16="http://schemas.microsoft.com/office/drawing/2014/main" id="{9313A818-BBA9-4932-B978-D8389E75E42D}"/>
              </a:ext>
            </a:extLst>
          </p:cNvPr>
          <p:cNvPicPr>
            <a:picLocks noChangeAspect="1"/>
          </p:cNvPicPr>
          <p:nvPr/>
        </p:nvPicPr>
        <p:blipFill>
          <a:blip r:embed="rId4"/>
          <a:stretch>
            <a:fillRect/>
          </a:stretch>
        </p:blipFill>
        <p:spPr>
          <a:xfrm>
            <a:off x="6158954" y="4074968"/>
            <a:ext cx="2783447" cy="1749058"/>
          </a:xfrm>
          <a:prstGeom prst="rect">
            <a:avLst/>
          </a:prstGeom>
        </p:spPr>
      </p:pic>
      <p:sp>
        <p:nvSpPr>
          <p:cNvPr id="6" name="Textfeld 5">
            <a:extLst>
              <a:ext uri="{FF2B5EF4-FFF2-40B4-BE49-F238E27FC236}">
                <a16:creationId xmlns:a16="http://schemas.microsoft.com/office/drawing/2014/main" id="{E26FDD2E-86C1-498D-9D39-F75A293ECF63}"/>
              </a:ext>
            </a:extLst>
          </p:cNvPr>
          <p:cNvSpPr txBox="1"/>
          <p:nvPr/>
        </p:nvSpPr>
        <p:spPr>
          <a:xfrm>
            <a:off x="7571953" y="2613755"/>
            <a:ext cx="1242648"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Hornblende</a:t>
            </a:r>
          </a:p>
        </p:txBody>
      </p:sp>
      <p:sp>
        <p:nvSpPr>
          <p:cNvPr id="7" name="Textfeld 6">
            <a:extLst>
              <a:ext uri="{FF2B5EF4-FFF2-40B4-BE49-F238E27FC236}">
                <a16:creationId xmlns:a16="http://schemas.microsoft.com/office/drawing/2014/main" id="{8484677D-AE80-4A65-AC49-60FDD7DB3400}"/>
              </a:ext>
            </a:extLst>
          </p:cNvPr>
          <p:cNvSpPr txBox="1"/>
          <p:nvPr/>
        </p:nvSpPr>
        <p:spPr>
          <a:xfrm>
            <a:off x="7292069" y="5039645"/>
            <a:ext cx="1015021"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Actinolite</a:t>
            </a:r>
            <a:endParaRPr lang="de-DE" sz="1600" dirty="0">
              <a:solidFill>
                <a:schemeClr val="bg1"/>
              </a:solidFill>
            </a:endParaRPr>
          </a:p>
        </p:txBody>
      </p:sp>
    </p:spTree>
    <p:extLst>
      <p:ext uri="{BB962C8B-B14F-4D97-AF65-F5344CB8AC3E}">
        <p14:creationId xmlns:p14="http://schemas.microsoft.com/office/powerpoint/2010/main" val="2835365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1D6DA-FCA6-491E-A0A5-F5FAA5225E68}"/>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Πυριτικά άλατα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424F5EA-272E-4AF9-AB98-03A383DFD1CC}"/>
              </a:ext>
            </a:extLst>
          </p:cNvPr>
          <p:cNvSpPr>
            <a:spLocks noGrp="1"/>
          </p:cNvSpPr>
          <p:nvPr>
            <p:ph idx="1"/>
          </p:nvPr>
        </p:nvSpPr>
        <p:spPr>
          <a:xfrm>
            <a:off x="457200" y="1600200"/>
            <a:ext cx="5959073" cy="4525963"/>
          </a:xfrm>
        </p:spPr>
        <p:txBody>
          <a:bodyPr>
            <a:noAutofit/>
          </a:bodyPr>
          <a:lstStyle/>
          <a:p>
            <a:pPr marL="0" indent="0" algn="just">
              <a:lnSpc>
                <a:spcPct val="150000"/>
              </a:lnSpc>
              <a:buNone/>
            </a:pPr>
            <a:r>
              <a:rPr lang="el-GR" b="1" dirty="0" err="1">
                <a:cs typeface="Arial" panose="020B0604020202020204" pitchFamily="34" charset="0"/>
              </a:rPr>
              <a:t>Πυροξενή</a:t>
            </a:r>
            <a:endParaRPr lang="de-DE" b="1" dirty="0">
              <a:cs typeface="Arial" panose="020B0604020202020204" pitchFamily="34" charset="0"/>
            </a:endParaRPr>
          </a:p>
          <a:p>
            <a:pPr algn="just">
              <a:lnSpc>
                <a:spcPct val="150000"/>
              </a:lnSpc>
            </a:pPr>
            <a:r>
              <a:rPr lang="el-GR" dirty="0"/>
              <a:t>Αποτελούν τα πιο κοινά σκούρα ορυκτά στο φλοιό της γης </a:t>
            </a:r>
          </a:p>
          <a:p>
            <a:pPr algn="just">
              <a:lnSpc>
                <a:spcPct val="150000"/>
              </a:lnSpc>
            </a:pPr>
            <a:r>
              <a:rPr lang="el-GR" dirty="0">
                <a:cs typeface="Arial" panose="020B0604020202020204" pitchFamily="34" charset="0"/>
              </a:rPr>
              <a:t>Πυριτικές αλυσίδες</a:t>
            </a:r>
            <a:endParaRPr lang="de-DE" dirty="0">
              <a:cs typeface="Arial" panose="020B0604020202020204" pitchFamily="34" charset="0"/>
            </a:endParaRPr>
          </a:p>
          <a:p>
            <a:pPr algn="just">
              <a:lnSpc>
                <a:spcPct val="150000"/>
              </a:lnSpc>
            </a:pPr>
            <a:r>
              <a:rPr lang="el-GR" dirty="0">
                <a:cs typeface="Arial" panose="020B0604020202020204" pitchFamily="34" charset="0"/>
              </a:rPr>
              <a:t>Βρίσκονται κυρίως σε </a:t>
            </a:r>
            <a:r>
              <a:rPr lang="el-GR" dirty="0" err="1">
                <a:cs typeface="Arial" panose="020B0604020202020204" pitchFamily="34" charset="0"/>
              </a:rPr>
              <a:t>μαγματίτες</a:t>
            </a:r>
            <a:r>
              <a:rPr lang="el-GR" dirty="0">
                <a:cs typeface="Arial" panose="020B0604020202020204" pitchFamily="34" charset="0"/>
              </a:rPr>
              <a:t> και </a:t>
            </a:r>
            <a:r>
              <a:rPr lang="el-GR" dirty="0" err="1">
                <a:cs typeface="Arial" panose="020B0604020202020204" pitchFamily="34" charset="0"/>
              </a:rPr>
              <a:t>μεταμορφίτες</a:t>
            </a:r>
            <a:r>
              <a:rPr lang="el-GR" dirty="0">
                <a:cs typeface="Arial" panose="020B0604020202020204" pitchFamily="34" charset="0"/>
              </a:rPr>
              <a:t> και λιγότερο σε ιζήματα</a:t>
            </a:r>
            <a:endParaRPr lang="de-DE" dirty="0">
              <a:cs typeface="Arial" panose="020B0604020202020204" pitchFamily="34" charset="0"/>
            </a:endParaRPr>
          </a:p>
          <a:p>
            <a:pPr algn="just">
              <a:lnSpc>
                <a:spcPct val="150000"/>
              </a:lnSpc>
            </a:pPr>
            <a:r>
              <a:rPr lang="el-GR" dirty="0">
                <a:cs typeface="Arial" panose="020B0604020202020204" pitchFamily="34" charset="0"/>
              </a:rPr>
              <a:t>Μερικά χαρακτηριστικά είδη είναι</a:t>
            </a:r>
            <a:r>
              <a:rPr lang="de-DE" dirty="0">
                <a:cs typeface="Arial" panose="020B0604020202020204" pitchFamily="34" charset="0"/>
              </a:rPr>
              <a:t>:</a:t>
            </a:r>
          </a:p>
          <a:p>
            <a:pPr marL="0" indent="0" algn="just">
              <a:lnSpc>
                <a:spcPct val="150000"/>
              </a:lnSpc>
              <a:buNone/>
            </a:pPr>
            <a:r>
              <a:rPr lang="de-DE" dirty="0">
                <a:cs typeface="Arial" panose="020B0604020202020204" pitchFamily="34" charset="0"/>
              </a:rPr>
              <a:t>Augite (</a:t>
            </a:r>
            <a:r>
              <a:rPr lang="de-DE" dirty="0" err="1">
                <a:cs typeface="Arial" panose="020B0604020202020204" pitchFamily="34" charset="0"/>
              </a:rPr>
              <a:t>Ca,Na</a:t>
            </a:r>
            <a:r>
              <a:rPr lang="de-DE" dirty="0">
                <a:cs typeface="Arial" panose="020B0604020202020204" pitchFamily="34" charset="0"/>
              </a:rPr>
              <a:t>)</a:t>
            </a:r>
            <a:r>
              <a:rPr lang="el-GR" dirty="0">
                <a:cs typeface="Arial" panose="020B0604020202020204" pitchFamily="34" charset="0"/>
              </a:rPr>
              <a:t> </a:t>
            </a:r>
            <a:r>
              <a:rPr lang="de-DE" dirty="0">
                <a:cs typeface="Arial" panose="020B0604020202020204" pitchFamily="34" charset="0"/>
              </a:rPr>
              <a:t>(Mg, </a:t>
            </a:r>
            <a:r>
              <a:rPr lang="de-DE" dirty="0" err="1">
                <a:cs typeface="Arial" panose="020B0604020202020204" pitchFamily="34" charset="0"/>
              </a:rPr>
              <a:t>Fe</a:t>
            </a:r>
            <a:r>
              <a:rPr lang="de-DE" dirty="0">
                <a:cs typeface="Arial" panose="020B0604020202020204" pitchFamily="34" charset="0"/>
              </a:rPr>
              <a:t>, Al, Ti)</a:t>
            </a:r>
            <a:r>
              <a:rPr lang="el-GR" dirty="0">
                <a:cs typeface="Arial" panose="020B0604020202020204" pitchFamily="34" charset="0"/>
              </a:rPr>
              <a:t> </a:t>
            </a:r>
            <a:r>
              <a:rPr lang="de-DE" dirty="0">
                <a:cs typeface="Arial" panose="020B0604020202020204" pitchFamily="34" charset="0"/>
              </a:rPr>
              <a:t>[(</a:t>
            </a:r>
            <a:r>
              <a:rPr lang="de-DE" dirty="0" err="1">
                <a:cs typeface="Arial" panose="020B0604020202020204" pitchFamily="34" charset="0"/>
              </a:rPr>
              <a:t>Si,Al</a:t>
            </a:r>
            <a:r>
              <a:rPr lang="de-DE" dirty="0">
                <a:cs typeface="Arial" panose="020B0604020202020204" pitchFamily="34" charset="0"/>
              </a:rPr>
              <a:t>)2O6]</a:t>
            </a:r>
          </a:p>
          <a:p>
            <a:pPr marL="0" indent="0" algn="just">
              <a:lnSpc>
                <a:spcPct val="150000"/>
              </a:lnSpc>
              <a:buNone/>
            </a:pPr>
            <a:r>
              <a:rPr lang="de-DE" dirty="0">
                <a:cs typeface="Arial" panose="020B0604020202020204" pitchFamily="34" charset="0"/>
              </a:rPr>
              <a:t>Spodumen </a:t>
            </a:r>
            <a:r>
              <a:rPr lang="de-DE" dirty="0" err="1">
                <a:cs typeface="Arial" panose="020B0604020202020204" pitchFamily="34" charset="0"/>
              </a:rPr>
              <a:t>LiAl</a:t>
            </a:r>
            <a:r>
              <a:rPr lang="el-GR" dirty="0">
                <a:cs typeface="Arial" panose="020B0604020202020204" pitchFamily="34" charset="0"/>
              </a:rPr>
              <a:t> </a:t>
            </a:r>
            <a:r>
              <a:rPr lang="de-DE" dirty="0">
                <a:cs typeface="Arial" panose="020B0604020202020204" pitchFamily="34" charset="0"/>
              </a:rPr>
              <a:t>[Si2O6]</a:t>
            </a:r>
          </a:p>
          <a:p>
            <a:pPr marL="0" indent="0" algn="just">
              <a:lnSpc>
                <a:spcPct val="150000"/>
              </a:lnSpc>
              <a:buNone/>
            </a:pPr>
            <a:r>
              <a:rPr lang="de-DE" dirty="0">
                <a:cs typeface="Arial" panose="020B0604020202020204" pitchFamily="34" charset="0"/>
              </a:rPr>
              <a:t>Wollastonite Ca3</a:t>
            </a:r>
            <a:r>
              <a:rPr lang="el-GR" dirty="0">
                <a:cs typeface="Arial" panose="020B0604020202020204" pitchFamily="34" charset="0"/>
              </a:rPr>
              <a:t> </a:t>
            </a:r>
            <a:r>
              <a:rPr lang="de-DE" dirty="0">
                <a:cs typeface="Arial" panose="020B0604020202020204" pitchFamily="34" charset="0"/>
              </a:rPr>
              <a:t>[Si3O9]</a:t>
            </a:r>
          </a:p>
        </p:txBody>
      </p:sp>
      <p:pic>
        <p:nvPicPr>
          <p:cNvPr id="4" name="Grafik 3">
            <a:extLst>
              <a:ext uri="{FF2B5EF4-FFF2-40B4-BE49-F238E27FC236}">
                <a16:creationId xmlns:a16="http://schemas.microsoft.com/office/drawing/2014/main" id="{F3418C9C-ABB4-499B-806D-574A1ED36627}"/>
              </a:ext>
            </a:extLst>
          </p:cNvPr>
          <p:cNvPicPr>
            <a:picLocks noChangeAspect="1"/>
          </p:cNvPicPr>
          <p:nvPr/>
        </p:nvPicPr>
        <p:blipFill>
          <a:blip r:embed="rId3"/>
          <a:stretch>
            <a:fillRect/>
          </a:stretch>
        </p:blipFill>
        <p:spPr>
          <a:xfrm>
            <a:off x="6482524" y="1516823"/>
            <a:ext cx="2575583" cy="1460846"/>
          </a:xfrm>
          <a:prstGeom prst="rect">
            <a:avLst/>
          </a:prstGeom>
        </p:spPr>
      </p:pic>
      <p:pic>
        <p:nvPicPr>
          <p:cNvPr id="5" name="Grafik 4">
            <a:extLst>
              <a:ext uri="{FF2B5EF4-FFF2-40B4-BE49-F238E27FC236}">
                <a16:creationId xmlns:a16="http://schemas.microsoft.com/office/drawing/2014/main" id="{871A3124-24E0-4478-9CD4-B9639E84E11C}"/>
              </a:ext>
            </a:extLst>
          </p:cNvPr>
          <p:cNvPicPr>
            <a:picLocks noChangeAspect="1"/>
          </p:cNvPicPr>
          <p:nvPr/>
        </p:nvPicPr>
        <p:blipFill>
          <a:blip r:embed="rId4"/>
          <a:stretch>
            <a:fillRect/>
          </a:stretch>
        </p:blipFill>
        <p:spPr>
          <a:xfrm>
            <a:off x="6815995" y="3001971"/>
            <a:ext cx="2192601" cy="1633703"/>
          </a:xfrm>
          <a:prstGeom prst="rect">
            <a:avLst/>
          </a:prstGeom>
        </p:spPr>
      </p:pic>
      <p:pic>
        <p:nvPicPr>
          <p:cNvPr id="6" name="Grafik 5">
            <a:extLst>
              <a:ext uri="{FF2B5EF4-FFF2-40B4-BE49-F238E27FC236}">
                <a16:creationId xmlns:a16="http://schemas.microsoft.com/office/drawing/2014/main" id="{17482500-BC40-4FFF-8320-D7D1D4D62CA7}"/>
              </a:ext>
            </a:extLst>
          </p:cNvPr>
          <p:cNvPicPr>
            <a:picLocks noChangeAspect="1"/>
          </p:cNvPicPr>
          <p:nvPr/>
        </p:nvPicPr>
        <p:blipFill>
          <a:blip r:embed="rId5"/>
          <a:stretch>
            <a:fillRect/>
          </a:stretch>
        </p:blipFill>
        <p:spPr>
          <a:xfrm>
            <a:off x="7155558" y="4748274"/>
            <a:ext cx="1878498" cy="1551803"/>
          </a:xfrm>
          <a:prstGeom prst="rect">
            <a:avLst/>
          </a:prstGeom>
        </p:spPr>
      </p:pic>
      <p:sp>
        <p:nvSpPr>
          <p:cNvPr id="7" name="Textfeld 6">
            <a:extLst>
              <a:ext uri="{FF2B5EF4-FFF2-40B4-BE49-F238E27FC236}">
                <a16:creationId xmlns:a16="http://schemas.microsoft.com/office/drawing/2014/main" id="{16F21053-EB92-49E4-B0A9-6CE1C7CC9310}"/>
              </a:ext>
            </a:extLst>
          </p:cNvPr>
          <p:cNvSpPr txBox="1"/>
          <p:nvPr/>
        </p:nvSpPr>
        <p:spPr>
          <a:xfrm>
            <a:off x="7529818" y="5354898"/>
            <a:ext cx="764953"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Augite</a:t>
            </a:r>
          </a:p>
        </p:txBody>
      </p:sp>
      <p:sp>
        <p:nvSpPr>
          <p:cNvPr id="8" name="Textfeld 7">
            <a:extLst>
              <a:ext uri="{FF2B5EF4-FFF2-40B4-BE49-F238E27FC236}">
                <a16:creationId xmlns:a16="http://schemas.microsoft.com/office/drawing/2014/main" id="{C089BA54-CDEC-4E95-AC92-AAC53E117C36}"/>
              </a:ext>
            </a:extLst>
          </p:cNvPr>
          <p:cNvSpPr txBox="1"/>
          <p:nvPr/>
        </p:nvSpPr>
        <p:spPr>
          <a:xfrm>
            <a:off x="7155558" y="2091026"/>
            <a:ext cx="117532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Spodumen</a:t>
            </a:r>
            <a:endParaRPr lang="de-DE" sz="1600" dirty="0">
              <a:solidFill>
                <a:schemeClr val="bg1"/>
              </a:solidFill>
            </a:endParaRPr>
          </a:p>
        </p:txBody>
      </p:sp>
      <p:sp>
        <p:nvSpPr>
          <p:cNvPr id="9" name="Textfeld 8">
            <a:extLst>
              <a:ext uri="{FF2B5EF4-FFF2-40B4-BE49-F238E27FC236}">
                <a16:creationId xmlns:a16="http://schemas.microsoft.com/office/drawing/2014/main" id="{D2BF49C8-C9BC-4467-B367-31DDF7BB73FE}"/>
              </a:ext>
            </a:extLst>
          </p:cNvPr>
          <p:cNvSpPr txBox="1"/>
          <p:nvPr/>
        </p:nvSpPr>
        <p:spPr>
          <a:xfrm>
            <a:off x="7405438" y="3577987"/>
            <a:ext cx="1296637"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Wollastonite</a:t>
            </a:r>
            <a:endParaRPr lang="de-DE" sz="1600" dirty="0">
              <a:solidFill>
                <a:schemeClr val="bg1"/>
              </a:solidFill>
            </a:endParaRPr>
          </a:p>
        </p:txBody>
      </p:sp>
    </p:spTree>
    <p:extLst>
      <p:ext uri="{BB962C8B-B14F-4D97-AF65-F5344CB8AC3E}">
        <p14:creationId xmlns:p14="http://schemas.microsoft.com/office/powerpoint/2010/main" val="176074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6B97E-42D7-4584-9DE6-504BBB5EAFE2}"/>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 ορυκτά</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E23FEF49-5A1F-4934-AB31-847A3E0D4CF8}"/>
              </a:ext>
            </a:extLst>
          </p:cNvPr>
          <p:cNvSpPr>
            <a:spLocks noGrp="1"/>
          </p:cNvSpPr>
          <p:nvPr>
            <p:ph idx="1"/>
          </p:nvPr>
        </p:nvSpPr>
        <p:spPr>
          <a:xfrm>
            <a:off x="379828" y="1600200"/>
            <a:ext cx="8229600" cy="4525963"/>
          </a:xfrm>
        </p:spPr>
        <p:txBody>
          <a:bodyPr>
            <a:normAutofit/>
          </a:bodyPr>
          <a:lstStyle/>
          <a:p>
            <a:pPr marL="0" indent="0" algn="just">
              <a:lnSpc>
                <a:spcPct val="150000"/>
              </a:lnSpc>
              <a:buNone/>
            </a:pPr>
            <a:r>
              <a:rPr lang="el-GR" b="1" dirty="0">
                <a:cs typeface="Arial" panose="020B0604020202020204" pitchFamily="34" charset="0"/>
              </a:rPr>
              <a:t>Ανθρακικά</a:t>
            </a: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Συχνά αποτελούνται από τα </a:t>
            </a:r>
            <a:r>
              <a:rPr lang="el-GR" dirty="0" err="1">
                <a:cs typeface="Arial" panose="020B0604020202020204" pitchFamily="34" charset="0"/>
              </a:rPr>
              <a:t>κατιόντα</a:t>
            </a:r>
            <a:r>
              <a:rPr lang="el-GR" dirty="0">
                <a:cs typeface="Arial" panose="020B0604020202020204" pitchFamily="34" charset="0"/>
              </a:rPr>
              <a:t> ασβεστίου και μαγνησίου σε συνδυασμό με το ανθρακικό ανιόν </a:t>
            </a:r>
            <a:r>
              <a:rPr lang="en-US" dirty="0">
                <a:cs typeface="Arial" panose="020B0604020202020204" pitchFamily="34" charset="0"/>
              </a:rPr>
              <a:t>(CO3² ‾). </a:t>
            </a:r>
          </a:p>
          <a:p>
            <a:pPr marL="0" indent="0" algn="just">
              <a:lnSpc>
                <a:spcPct val="150000"/>
              </a:lnSpc>
              <a:buNone/>
            </a:pPr>
            <a:r>
              <a:rPr lang="el-GR" dirty="0"/>
              <a:t>Ένα συχνά </a:t>
            </a:r>
            <a:r>
              <a:rPr lang="el-GR" dirty="0" err="1"/>
              <a:t>απαντώμενο</a:t>
            </a:r>
            <a:r>
              <a:rPr lang="el-GR" dirty="0"/>
              <a:t> ορυκτό είναι ο ασβεστίτης </a:t>
            </a:r>
            <a:r>
              <a:rPr lang="en-US" dirty="0">
                <a:cs typeface="Arial" panose="020B0604020202020204" pitchFamily="34" charset="0"/>
              </a:rPr>
              <a:t>(CaCO3), </a:t>
            </a:r>
            <a:r>
              <a:rPr lang="el-GR" dirty="0"/>
              <a:t>ο οποίος αποτελεί το κύριο συστατικό των ασβεστόλιθων</a:t>
            </a:r>
            <a:r>
              <a:rPr lang="en-US" dirty="0">
                <a:cs typeface="Arial" panose="020B0604020202020204" pitchFamily="34" charset="0"/>
              </a:rPr>
              <a:t>.</a:t>
            </a:r>
          </a:p>
          <a:p>
            <a:pPr marL="0" indent="0" algn="just">
              <a:lnSpc>
                <a:spcPct val="150000"/>
              </a:lnSpc>
              <a:buNone/>
            </a:pPr>
            <a:r>
              <a:rPr lang="el-GR" dirty="0"/>
              <a:t>Αυτά τα ορυκτά αποτελούν τα πιο σύνθετα και ποικίλα ιζηματογενή πετρώματα</a:t>
            </a:r>
            <a:r>
              <a:rPr lang="en-US"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55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65888-F490-41F9-A6CD-001D913D70F4}"/>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Περιεχόμενα</a:t>
            </a:r>
            <a:endParaRPr lang="de-DE" dirty="0"/>
          </a:p>
        </p:txBody>
      </p:sp>
      <p:sp>
        <p:nvSpPr>
          <p:cNvPr id="5" name="Inhaltsplatzhalter 4">
            <a:extLst>
              <a:ext uri="{FF2B5EF4-FFF2-40B4-BE49-F238E27FC236}">
                <a16:creationId xmlns:a16="http://schemas.microsoft.com/office/drawing/2014/main" id="{07310081-FF13-49CA-8528-19E98933B374}"/>
              </a:ext>
            </a:extLst>
          </p:cNvPr>
          <p:cNvSpPr>
            <a:spLocks noGrp="1"/>
          </p:cNvSpPr>
          <p:nvPr>
            <p:ph idx="1"/>
          </p:nvPr>
        </p:nvSpPr>
        <p:spPr/>
        <p:txBody>
          <a:bodyPr/>
          <a:lstStyle/>
          <a:p>
            <a:pPr lvl="0" algn="just">
              <a:buAutoNum type="arabicPeriod"/>
            </a:pPr>
            <a:r>
              <a:rPr lang="el-GR" b="1" dirty="0"/>
              <a:t>Ορισμός και βασικά στοιχεία</a:t>
            </a:r>
          </a:p>
          <a:p>
            <a:pPr marL="0" lvl="0" indent="0" algn="just">
              <a:buNone/>
            </a:pPr>
            <a:endParaRPr lang="el-GR" dirty="0"/>
          </a:p>
          <a:p>
            <a:pPr algn="just"/>
            <a:r>
              <a:rPr lang="el-GR" dirty="0"/>
              <a:t>Γεωλογία</a:t>
            </a:r>
          </a:p>
          <a:p>
            <a:pPr algn="just"/>
            <a:r>
              <a:rPr lang="el-GR" dirty="0"/>
              <a:t>Γεωθερμική ενέργεια</a:t>
            </a:r>
          </a:p>
          <a:p>
            <a:pPr algn="just"/>
            <a:r>
              <a:rPr lang="el-GR" dirty="0"/>
              <a:t>Προέλευση της γεωθερμικής ενέργειας</a:t>
            </a:r>
          </a:p>
          <a:p>
            <a:pPr algn="just"/>
            <a:r>
              <a:rPr lang="el-GR" dirty="0"/>
              <a:t>Υπολειμματική θερμότητα, θερμότητα προσαύξησης και ραδιενεργή αποσύνθεση</a:t>
            </a:r>
          </a:p>
          <a:p>
            <a:pPr algn="just"/>
            <a:r>
              <a:rPr lang="el-GR" dirty="0"/>
              <a:t>Κλιματική επίδραση και χερσαία ροή θερμότητας</a:t>
            </a:r>
          </a:p>
          <a:p>
            <a:pPr marL="0" indent="0">
              <a:buNone/>
            </a:pPr>
            <a:endParaRPr lang="de-DE" dirty="0"/>
          </a:p>
        </p:txBody>
      </p:sp>
    </p:spTree>
    <p:extLst>
      <p:ext uri="{BB962C8B-B14F-4D97-AF65-F5344CB8AC3E}">
        <p14:creationId xmlns:p14="http://schemas.microsoft.com/office/powerpoint/2010/main" val="1122083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el-GR" dirty="0">
                <a:latin typeface="Arial" panose="020B0604020202020204" pitchFamily="34" charset="0"/>
                <a:cs typeface="Arial" panose="020B0604020202020204" pitchFamily="34" charset="0"/>
              </a:rPr>
              <a:t>Ανθρακικά</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81001" y="1473592"/>
            <a:ext cx="8053754" cy="2323708"/>
          </a:xfrm>
        </p:spPr>
        <p:txBody>
          <a:bodyPr>
            <a:normAutofit/>
          </a:bodyPr>
          <a:lstStyle/>
          <a:p>
            <a:pPr marL="0" indent="0" algn="just">
              <a:lnSpc>
                <a:spcPct val="150000"/>
              </a:lnSpc>
              <a:buNone/>
            </a:pPr>
            <a:r>
              <a:rPr lang="el-GR" b="1" dirty="0" err="1"/>
              <a:t>Χαλκίτες</a:t>
            </a:r>
            <a:r>
              <a:rPr lang="en-US" b="1" dirty="0">
                <a:cs typeface="Arial" panose="020B0604020202020204" pitchFamily="34" charset="0"/>
              </a:rPr>
              <a:t> [CaCO3]</a:t>
            </a:r>
            <a:r>
              <a:rPr lang="el-GR" b="1" dirty="0">
                <a:cs typeface="Arial" panose="020B0604020202020204" pitchFamily="34" charset="0"/>
              </a:rPr>
              <a:t> (</a:t>
            </a:r>
            <a:r>
              <a:rPr lang="en-US" b="1" dirty="0">
                <a:cs typeface="Arial" panose="020B0604020202020204" pitchFamily="34" charset="0"/>
              </a:rPr>
              <a:t>calcspar)</a:t>
            </a:r>
          </a:p>
          <a:p>
            <a:pPr algn="just">
              <a:lnSpc>
                <a:spcPct val="150000"/>
              </a:lnSpc>
            </a:pPr>
            <a:r>
              <a:rPr lang="el-GR" dirty="0">
                <a:cs typeface="Arial" panose="020B0604020202020204" pitchFamily="34" charset="0"/>
              </a:rPr>
              <a:t>Δεν </a:t>
            </a:r>
            <a:r>
              <a:rPr lang="el-GR" dirty="0" err="1">
                <a:cs typeface="Arial" panose="020B0604020202020204" pitchFamily="34" charset="0"/>
              </a:rPr>
              <a:t>συναντώναι</a:t>
            </a:r>
            <a:r>
              <a:rPr lang="el-GR" dirty="0">
                <a:cs typeface="Arial" panose="020B0604020202020204" pitchFamily="34" charset="0"/>
              </a:rPr>
              <a:t> μόνο στα πετρώματα αλλά επίσης και ως βάση σε </a:t>
            </a:r>
            <a:r>
              <a:rPr lang="el-GR" dirty="0" err="1">
                <a:cs typeface="Arial" panose="020B0604020202020204" pitchFamily="34" charset="0"/>
              </a:rPr>
              <a:t>βιογενείς</a:t>
            </a:r>
            <a:r>
              <a:rPr lang="el-GR" dirty="0">
                <a:cs typeface="Arial" panose="020B0604020202020204" pitchFamily="34" charset="0"/>
              </a:rPr>
              <a:t> δομές όπως τα κοχύλια μυδιών, κ.α.</a:t>
            </a:r>
            <a:endParaRPr lang="en-US" dirty="0">
              <a:cs typeface="Arial" panose="020B0604020202020204" pitchFamily="34" charset="0"/>
            </a:endParaRPr>
          </a:p>
          <a:p>
            <a:pPr algn="just">
              <a:lnSpc>
                <a:spcPct val="150000"/>
              </a:lnSpc>
            </a:pPr>
            <a:r>
              <a:rPr lang="el-GR" dirty="0">
                <a:cs typeface="Arial" panose="020B0604020202020204" pitchFamily="34" charset="0"/>
              </a:rPr>
              <a:t>Παρουσιάζονται κυρίως σε ιζήματα αλλά και σε </a:t>
            </a:r>
            <a:r>
              <a:rPr lang="el-GR" dirty="0" err="1">
                <a:cs typeface="Arial" panose="020B0604020202020204" pitchFamily="34" charset="0"/>
              </a:rPr>
              <a:t>μεταμορφίτες</a:t>
            </a:r>
            <a:r>
              <a:rPr lang="el-GR" dirty="0">
                <a:cs typeface="Arial" panose="020B0604020202020204" pitchFamily="34" charset="0"/>
              </a:rPr>
              <a:t> και μάγματα</a:t>
            </a:r>
            <a:r>
              <a:rPr lang="en-US" dirty="0">
                <a:cs typeface="Arial" panose="020B0604020202020204" pitchFamily="34" charset="0"/>
              </a:rPr>
              <a:t>.</a:t>
            </a:r>
            <a:endParaRPr lang="de-DE" baseline="-25000" dirty="0">
              <a:cs typeface="Arial" panose="020B0604020202020204" pitchFamily="34" charset="0"/>
            </a:endParaRPr>
          </a:p>
        </p:txBody>
      </p:sp>
      <p:pic>
        <p:nvPicPr>
          <p:cNvPr id="4" name="Grafik 3">
            <a:extLst>
              <a:ext uri="{FF2B5EF4-FFF2-40B4-BE49-F238E27FC236}">
                <a16:creationId xmlns:a16="http://schemas.microsoft.com/office/drawing/2014/main" id="{CEACCE70-9AB8-40C8-A341-503F8D57BD57}"/>
              </a:ext>
            </a:extLst>
          </p:cNvPr>
          <p:cNvPicPr>
            <a:picLocks noChangeAspect="1"/>
          </p:cNvPicPr>
          <p:nvPr/>
        </p:nvPicPr>
        <p:blipFill>
          <a:blip r:embed="rId3"/>
          <a:stretch>
            <a:fillRect/>
          </a:stretch>
        </p:blipFill>
        <p:spPr>
          <a:xfrm>
            <a:off x="5958994" y="3967090"/>
            <a:ext cx="2727805" cy="2159074"/>
          </a:xfrm>
          <a:prstGeom prst="rect">
            <a:avLst/>
          </a:prstGeom>
        </p:spPr>
      </p:pic>
    </p:spTree>
    <p:extLst>
      <p:ext uri="{BB962C8B-B14F-4D97-AF65-F5344CB8AC3E}">
        <p14:creationId xmlns:p14="http://schemas.microsoft.com/office/powerpoint/2010/main" val="57604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67BCB-1708-44D2-9E6A-B3CC66C5A882}"/>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Ανθρακικά</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45A60BE9-4666-4AFD-BECE-4BDB7CBD822A}"/>
              </a:ext>
            </a:extLst>
          </p:cNvPr>
          <p:cNvSpPr>
            <a:spLocks noGrp="1"/>
          </p:cNvSpPr>
          <p:nvPr>
            <p:ph idx="1"/>
          </p:nvPr>
        </p:nvSpPr>
        <p:spPr>
          <a:xfrm>
            <a:off x="457200" y="1600200"/>
            <a:ext cx="4800600" cy="4525963"/>
          </a:xfrm>
        </p:spPr>
        <p:txBody>
          <a:bodyPr>
            <a:normAutofit/>
          </a:bodyPr>
          <a:lstStyle/>
          <a:p>
            <a:pPr marL="0" indent="0" algn="just">
              <a:lnSpc>
                <a:spcPct val="150000"/>
              </a:lnSpc>
              <a:buNone/>
            </a:pPr>
            <a:r>
              <a:rPr lang="el-GR" b="1" dirty="0">
                <a:cs typeface="Arial" panose="020B0604020202020204" pitchFamily="34" charset="0"/>
              </a:rPr>
              <a:t>Δολομίτες</a:t>
            </a:r>
            <a:r>
              <a:rPr lang="de-DE" b="1" dirty="0">
                <a:cs typeface="Arial" panose="020B0604020202020204" pitchFamily="34" charset="0"/>
              </a:rPr>
              <a:t> </a:t>
            </a:r>
            <a:r>
              <a:rPr lang="de-DE" b="1" dirty="0" err="1">
                <a:cs typeface="Arial" panose="020B0604020202020204" pitchFamily="34" charset="0"/>
              </a:rPr>
              <a:t>CaMg</a:t>
            </a:r>
            <a:r>
              <a:rPr lang="el-GR" b="1" dirty="0">
                <a:cs typeface="Arial" panose="020B0604020202020204" pitchFamily="34" charset="0"/>
              </a:rPr>
              <a:t> </a:t>
            </a:r>
            <a:r>
              <a:rPr lang="de-DE" b="1" dirty="0">
                <a:cs typeface="Arial" panose="020B0604020202020204" pitchFamily="34" charset="0"/>
              </a:rPr>
              <a:t>[CO3]2</a:t>
            </a:r>
          </a:p>
          <a:p>
            <a:pPr algn="just">
              <a:lnSpc>
                <a:spcPct val="150000"/>
              </a:lnSpc>
            </a:pPr>
            <a:r>
              <a:rPr lang="el-GR" dirty="0"/>
              <a:t>Ανθρακικό ασβέστιο-μαγνήσιο</a:t>
            </a:r>
          </a:p>
          <a:p>
            <a:pPr algn="just">
              <a:lnSpc>
                <a:spcPct val="150000"/>
              </a:lnSpc>
            </a:pPr>
            <a:r>
              <a:rPr lang="el-GR" dirty="0">
                <a:cs typeface="Arial" panose="020B0604020202020204" pitchFamily="34" charset="0"/>
              </a:rPr>
              <a:t>Οξύ όχι ευαίσθητο</a:t>
            </a:r>
            <a:endParaRPr lang="de-DE" dirty="0">
              <a:cs typeface="Arial" panose="020B0604020202020204" pitchFamily="34" charset="0"/>
            </a:endParaRPr>
          </a:p>
          <a:p>
            <a:pPr algn="just">
              <a:lnSpc>
                <a:spcPct val="150000"/>
              </a:lnSpc>
            </a:pPr>
            <a:r>
              <a:rPr lang="el-GR" dirty="0">
                <a:cs typeface="Arial" panose="020B0604020202020204" pitchFamily="34" charset="0"/>
              </a:rPr>
              <a:t>Αποτελούν σημαντικό παράγοντα διαμόρφωσης πετρωμάτων </a:t>
            </a:r>
          </a:p>
          <a:p>
            <a:pPr algn="just">
              <a:lnSpc>
                <a:spcPct val="150000"/>
              </a:lnSpc>
            </a:pPr>
            <a:r>
              <a:rPr lang="el-GR" dirty="0">
                <a:cs typeface="Arial" panose="020B0604020202020204" pitchFamily="34" charset="0"/>
              </a:rPr>
              <a:t>Εμφανίζονται κυρίως σε ιζήματα καθώς και σε </a:t>
            </a:r>
            <a:r>
              <a:rPr lang="el-GR" dirty="0" err="1">
                <a:cs typeface="Arial" panose="020B0604020202020204" pitchFamily="34" charset="0"/>
              </a:rPr>
              <a:t>μεταμορφίτες</a:t>
            </a:r>
            <a:r>
              <a:rPr lang="el-GR" dirty="0">
                <a:cs typeface="Arial" panose="020B0604020202020204" pitchFamily="34" charset="0"/>
              </a:rPr>
              <a:t> και μάγματα</a:t>
            </a:r>
            <a:endParaRPr lang="de-DE" dirty="0">
              <a:cs typeface="Arial" panose="020B0604020202020204" pitchFamily="34" charset="0"/>
            </a:endParaRPr>
          </a:p>
        </p:txBody>
      </p:sp>
      <p:pic>
        <p:nvPicPr>
          <p:cNvPr id="4" name="Grafik 3">
            <a:extLst>
              <a:ext uri="{FF2B5EF4-FFF2-40B4-BE49-F238E27FC236}">
                <a16:creationId xmlns:a16="http://schemas.microsoft.com/office/drawing/2014/main" id="{CFBB0CB7-919E-42C9-9C13-0E1C2353B958}"/>
              </a:ext>
            </a:extLst>
          </p:cNvPr>
          <p:cNvPicPr>
            <a:picLocks noChangeAspect="1"/>
          </p:cNvPicPr>
          <p:nvPr/>
        </p:nvPicPr>
        <p:blipFill>
          <a:blip r:embed="rId3"/>
          <a:stretch>
            <a:fillRect/>
          </a:stretch>
        </p:blipFill>
        <p:spPr>
          <a:xfrm>
            <a:off x="5480026" y="3693648"/>
            <a:ext cx="3206774" cy="2432515"/>
          </a:xfrm>
          <a:prstGeom prst="rect">
            <a:avLst/>
          </a:prstGeom>
        </p:spPr>
      </p:pic>
    </p:spTree>
    <p:extLst>
      <p:ext uri="{BB962C8B-B14F-4D97-AF65-F5344CB8AC3E}">
        <p14:creationId xmlns:p14="http://schemas.microsoft.com/office/powerpoint/2010/main" val="1592424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B93DF-D793-4CE5-BCCA-03A49A8EE652}"/>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 ορυκτά</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8E8D6B72-3D2D-48FD-8E35-82A90BDA3FB2}"/>
              </a:ext>
            </a:extLst>
          </p:cNvPr>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Οξείδια</a:t>
            </a: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Ενώσεις οξυγόνου με άτομα ή </a:t>
            </a:r>
            <a:r>
              <a:rPr lang="el-GR" dirty="0" err="1">
                <a:cs typeface="Arial" panose="020B0604020202020204" pitchFamily="34" charset="0"/>
              </a:rPr>
              <a:t>κατιόντα</a:t>
            </a:r>
            <a:r>
              <a:rPr lang="el-GR" dirty="0">
                <a:cs typeface="Arial" panose="020B0604020202020204" pitchFamily="34" charset="0"/>
              </a:rPr>
              <a:t> άλλων στοιχείων. Απαντώνται συχνά σε μέταλλα όπως ο σίδηρος </a:t>
            </a:r>
            <a:r>
              <a:rPr lang="en-US" dirty="0">
                <a:cs typeface="Arial" panose="020B0604020202020204" pitchFamily="34" charset="0"/>
              </a:rPr>
              <a:t>(Fe 2+, Fe 3+). </a:t>
            </a:r>
          </a:p>
          <a:p>
            <a:pPr marL="0" indent="0" algn="just">
              <a:lnSpc>
                <a:spcPct val="150000"/>
              </a:lnSpc>
              <a:buNone/>
            </a:pPr>
            <a:r>
              <a:rPr lang="el-GR" dirty="0"/>
              <a:t>Ιδιαίτερα σημαντικά στην οικονομία και τη βιομηχανία, λόγω της πιθανής χρήσης τους σε μεταλλεύματα και μέταλλα</a:t>
            </a:r>
            <a:r>
              <a:rPr lang="en-US" dirty="0">
                <a:cs typeface="Arial" panose="020B0604020202020204" pitchFamily="34" charset="0"/>
              </a:rPr>
              <a:t>. </a:t>
            </a:r>
            <a:endParaRPr lang="de-DE" dirty="0">
              <a:cs typeface="Arial" panose="020B0604020202020204" pitchFamily="34" charset="0"/>
            </a:endParaRPr>
          </a:p>
        </p:txBody>
      </p:sp>
    </p:spTree>
    <p:extLst>
      <p:ext uri="{BB962C8B-B14F-4D97-AF65-F5344CB8AC3E}">
        <p14:creationId xmlns:p14="http://schemas.microsoft.com/office/powerpoint/2010/main" val="1981096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9C02D-94BD-4D27-BF1E-2C4B242CF30C}"/>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Οξείδια</a:t>
            </a:r>
            <a:endParaRPr lang="en-US"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CCB5632-98FC-4888-98E4-E33A18D08899}"/>
              </a:ext>
            </a:extLst>
          </p:cNvPr>
          <p:cNvSpPr>
            <a:spLocks noGrp="1"/>
          </p:cNvSpPr>
          <p:nvPr>
            <p:ph idx="1"/>
          </p:nvPr>
        </p:nvSpPr>
        <p:spPr>
          <a:xfrm>
            <a:off x="457200" y="1600200"/>
            <a:ext cx="5651500" cy="4525963"/>
          </a:xfrm>
        </p:spPr>
        <p:txBody>
          <a:bodyPr>
            <a:normAutofit/>
          </a:bodyPr>
          <a:lstStyle/>
          <a:p>
            <a:pPr marL="0" indent="0" algn="just">
              <a:lnSpc>
                <a:spcPct val="150000"/>
              </a:lnSpc>
              <a:buNone/>
            </a:pPr>
            <a:r>
              <a:rPr lang="el-GR" sz="1600" b="1" dirty="0">
                <a:cs typeface="Arial" panose="020B0604020202020204" pitchFamily="34" charset="0"/>
              </a:rPr>
              <a:t>Μαγνητίτες </a:t>
            </a:r>
            <a:r>
              <a:rPr lang="de-DE" sz="1600" b="1" dirty="0">
                <a:cs typeface="Arial" panose="020B0604020202020204" pitchFamily="34" charset="0"/>
              </a:rPr>
              <a:t>[Fe3O4]</a:t>
            </a:r>
          </a:p>
          <a:p>
            <a:pPr algn="just">
              <a:lnSpc>
                <a:spcPct val="150000"/>
              </a:lnSpc>
            </a:pPr>
            <a:r>
              <a:rPr lang="el-GR" sz="1600" dirty="0">
                <a:cs typeface="Arial" panose="020B0604020202020204" pitchFamily="34" charset="0"/>
              </a:rPr>
              <a:t>Έχουν ως χαρακτηριστικό ότι πρόκειται για μαγνητικά υλικά</a:t>
            </a:r>
            <a:endParaRPr lang="de-DE" sz="1600" dirty="0">
              <a:cs typeface="Arial" panose="020B0604020202020204" pitchFamily="34" charset="0"/>
            </a:endParaRPr>
          </a:p>
          <a:p>
            <a:pPr algn="just">
              <a:lnSpc>
                <a:spcPct val="150000"/>
              </a:lnSpc>
            </a:pPr>
            <a:r>
              <a:rPr lang="el-GR" sz="1600" dirty="0">
                <a:cs typeface="Arial" panose="020B0604020202020204" pitchFamily="34" charset="0"/>
              </a:rPr>
              <a:t>Εμφανίζονται σε μάγματα</a:t>
            </a:r>
            <a:endParaRPr lang="de-DE" sz="1600" dirty="0">
              <a:cs typeface="Arial" panose="020B0604020202020204" pitchFamily="34" charset="0"/>
            </a:endParaRPr>
          </a:p>
          <a:p>
            <a:pPr marL="0" indent="0" algn="just">
              <a:lnSpc>
                <a:spcPct val="150000"/>
              </a:lnSpc>
              <a:buNone/>
            </a:pPr>
            <a:endParaRPr lang="de-DE" sz="1600" b="1" dirty="0">
              <a:cs typeface="Arial" panose="020B0604020202020204" pitchFamily="34" charset="0"/>
            </a:endParaRPr>
          </a:p>
          <a:p>
            <a:pPr marL="0" indent="0" algn="just">
              <a:lnSpc>
                <a:spcPct val="150000"/>
              </a:lnSpc>
              <a:buNone/>
            </a:pPr>
            <a:r>
              <a:rPr lang="el-GR" sz="1600" b="1" dirty="0">
                <a:cs typeface="Arial" panose="020B0604020202020204" pitchFamily="34" charset="0"/>
              </a:rPr>
              <a:t>Αιματίτες</a:t>
            </a:r>
            <a:r>
              <a:rPr lang="de-DE" sz="1600" b="1" dirty="0">
                <a:cs typeface="Arial" panose="020B0604020202020204" pitchFamily="34" charset="0"/>
              </a:rPr>
              <a:t> [Fe2O3]</a:t>
            </a:r>
          </a:p>
          <a:p>
            <a:pPr algn="just">
              <a:lnSpc>
                <a:spcPct val="150000"/>
              </a:lnSpc>
            </a:pPr>
            <a:r>
              <a:rPr lang="el-GR" sz="1600" dirty="0"/>
              <a:t>Επίσης έχουν την ονομασία κόκκινο σιδηρομετάλλευμα ή γυαλιστερός σίδηρος Χαρακτηριστικό τους είναι το μαύρο-κοκκινωπό χρώμα</a:t>
            </a:r>
            <a:endParaRPr lang="de-DE" sz="1600" dirty="0">
              <a:cs typeface="Arial" panose="020B0604020202020204" pitchFamily="34" charset="0"/>
            </a:endParaRPr>
          </a:p>
          <a:p>
            <a:pPr algn="just">
              <a:lnSpc>
                <a:spcPct val="150000"/>
              </a:lnSpc>
            </a:pPr>
            <a:r>
              <a:rPr lang="el-GR" sz="1600" dirty="0"/>
              <a:t>Εμφανίζονται σε υδροθερμικές φλέβες, επίσης σε </a:t>
            </a:r>
          </a:p>
          <a:p>
            <a:pPr marL="0" indent="0" algn="just">
              <a:lnSpc>
                <a:spcPct val="150000"/>
              </a:lnSpc>
              <a:buNone/>
            </a:pPr>
            <a:r>
              <a:rPr lang="el-GR" sz="1600" dirty="0" err="1"/>
              <a:t>μεταμορφίτες</a:t>
            </a:r>
            <a:r>
              <a:rPr lang="el-GR" sz="1600" dirty="0"/>
              <a:t> και μερικές φορές σε ιζήματα</a:t>
            </a:r>
            <a:endParaRPr lang="de-DE" sz="1600" dirty="0">
              <a:cs typeface="Arial" panose="020B0604020202020204" pitchFamily="34" charset="0"/>
            </a:endParaRPr>
          </a:p>
        </p:txBody>
      </p:sp>
      <p:pic>
        <p:nvPicPr>
          <p:cNvPr id="4" name="Grafik 3">
            <a:extLst>
              <a:ext uri="{FF2B5EF4-FFF2-40B4-BE49-F238E27FC236}">
                <a16:creationId xmlns:a16="http://schemas.microsoft.com/office/drawing/2014/main" id="{1B9232C0-2AD2-4207-93FE-6C82F0BDBE05}"/>
              </a:ext>
            </a:extLst>
          </p:cNvPr>
          <p:cNvPicPr>
            <a:picLocks noChangeAspect="1"/>
          </p:cNvPicPr>
          <p:nvPr/>
        </p:nvPicPr>
        <p:blipFill>
          <a:blip r:embed="rId3"/>
          <a:stretch>
            <a:fillRect/>
          </a:stretch>
        </p:blipFill>
        <p:spPr>
          <a:xfrm>
            <a:off x="6368004" y="1913206"/>
            <a:ext cx="2407314" cy="1949975"/>
          </a:xfrm>
          <a:prstGeom prst="rect">
            <a:avLst/>
          </a:prstGeom>
        </p:spPr>
      </p:pic>
      <p:pic>
        <p:nvPicPr>
          <p:cNvPr id="5" name="Grafik 4">
            <a:extLst>
              <a:ext uri="{FF2B5EF4-FFF2-40B4-BE49-F238E27FC236}">
                <a16:creationId xmlns:a16="http://schemas.microsoft.com/office/drawing/2014/main" id="{362D7626-6D44-4515-889B-BD02C16E46B3}"/>
              </a:ext>
            </a:extLst>
          </p:cNvPr>
          <p:cNvPicPr>
            <a:picLocks noChangeAspect="1"/>
          </p:cNvPicPr>
          <p:nvPr/>
        </p:nvPicPr>
        <p:blipFill>
          <a:blip r:embed="rId4"/>
          <a:stretch>
            <a:fillRect/>
          </a:stretch>
        </p:blipFill>
        <p:spPr>
          <a:xfrm>
            <a:off x="6368004" y="4424405"/>
            <a:ext cx="2407314" cy="1804229"/>
          </a:xfrm>
          <a:prstGeom prst="rect">
            <a:avLst/>
          </a:prstGeom>
        </p:spPr>
      </p:pic>
      <p:sp>
        <p:nvSpPr>
          <p:cNvPr id="6" name="Textfeld 5">
            <a:extLst>
              <a:ext uri="{FF2B5EF4-FFF2-40B4-BE49-F238E27FC236}">
                <a16:creationId xmlns:a16="http://schemas.microsoft.com/office/drawing/2014/main" id="{199EEA38-6C5C-4F21-B579-E0AFA468DD3E}"/>
              </a:ext>
            </a:extLst>
          </p:cNvPr>
          <p:cNvSpPr txBox="1"/>
          <p:nvPr/>
        </p:nvSpPr>
        <p:spPr>
          <a:xfrm>
            <a:off x="7102728" y="2511177"/>
            <a:ext cx="1085554"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Magnetite</a:t>
            </a:r>
          </a:p>
        </p:txBody>
      </p:sp>
      <p:sp>
        <p:nvSpPr>
          <p:cNvPr id="7" name="Textfeld 6">
            <a:extLst>
              <a:ext uri="{FF2B5EF4-FFF2-40B4-BE49-F238E27FC236}">
                <a16:creationId xmlns:a16="http://schemas.microsoft.com/office/drawing/2014/main" id="{0185CF79-6909-494F-B954-6E251358F03D}"/>
              </a:ext>
            </a:extLst>
          </p:cNvPr>
          <p:cNvSpPr txBox="1"/>
          <p:nvPr/>
        </p:nvSpPr>
        <p:spPr>
          <a:xfrm>
            <a:off x="7315199" y="4919246"/>
            <a:ext cx="1005403"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Hematite</a:t>
            </a:r>
            <a:endParaRPr lang="de-DE" sz="1600" dirty="0">
              <a:solidFill>
                <a:schemeClr val="bg1"/>
              </a:solidFill>
            </a:endParaRPr>
          </a:p>
        </p:txBody>
      </p:sp>
    </p:spTree>
    <p:extLst>
      <p:ext uri="{BB962C8B-B14F-4D97-AF65-F5344CB8AC3E}">
        <p14:creationId xmlns:p14="http://schemas.microsoft.com/office/powerpoint/2010/main" val="255648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651AA-C505-4023-93E8-C7949BD5E753}"/>
              </a:ext>
            </a:extLst>
          </p:cNvPr>
          <p:cNvSpPr>
            <a:spLocks noGrp="1"/>
          </p:cNvSpPr>
          <p:nvPr>
            <p:ph type="title"/>
          </p:nvPr>
        </p:nvSpPr>
        <p:spPr/>
        <p:txBody>
          <a:bodyPr/>
          <a:lstStyle/>
          <a:p>
            <a:r>
              <a:rPr lang="el-GR" dirty="0" err="1">
                <a:latin typeface="Arial" panose="020B0604020202020204" pitchFamily="34" charset="0"/>
                <a:cs typeface="Arial" panose="020B0604020202020204" pitchFamily="34" charset="0"/>
              </a:rPr>
              <a:t>Σουλφίδια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94CDEE2B-56DF-479B-BAF2-449DEC738CD3}"/>
              </a:ext>
            </a:extLst>
          </p:cNvPr>
          <p:cNvSpPr>
            <a:spLocks noGrp="1"/>
          </p:cNvSpPr>
          <p:nvPr>
            <p:ph idx="1"/>
          </p:nvPr>
        </p:nvSpPr>
        <p:spPr/>
        <p:txBody>
          <a:bodyPr/>
          <a:lstStyle/>
          <a:p>
            <a:pPr marL="0" indent="0" algn="just">
              <a:lnSpc>
                <a:spcPct val="150000"/>
              </a:lnSpc>
              <a:buNone/>
            </a:pPr>
            <a:r>
              <a:rPr lang="el-GR" b="1" dirty="0" err="1">
                <a:cs typeface="Arial" panose="020B0604020202020204" pitchFamily="34" charset="0"/>
              </a:rPr>
              <a:t>Σουλφίδια</a:t>
            </a:r>
            <a:endParaRPr lang="en-US" b="1" dirty="0">
              <a:cs typeface="Arial" panose="020B0604020202020204" pitchFamily="34" charset="0"/>
            </a:endParaRPr>
          </a:p>
          <a:p>
            <a:pPr marL="0" indent="0" algn="just">
              <a:lnSpc>
                <a:spcPct val="150000"/>
              </a:lnSpc>
              <a:buNone/>
            </a:pPr>
            <a:r>
              <a:rPr lang="el-GR" dirty="0"/>
              <a:t>Το βασικό συστατικό αυτής της κατηγορίας ορυκτών είναι το </a:t>
            </a:r>
            <a:r>
              <a:rPr lang="el-GR" dirty="0" err="1"/>
              <a:t>Sulfidion</a:t>
            </a:r>
            <a:r>
              <a:rPr lang="el-GR" dirty="0"/>
              <a:t> S²-. Είναι δεσμευμένο στα μέταλλα ως </a:t>
            </a:r>
            <a:r>
              <a:rPr lang="el-GR" dirty="0" err="1"/>
              <a:t>κατιόν</a:t>
            </a:r>
            <a:r>
              <a:rPr lang="en-US" dirty="0">
                <a:cs typeface="Arial" panose="020B0604020202020204" pitchFamily="34" charset="0"/>
              </a:rPr>
              <a:t>. </a:t>
            </a:r>
          </a:p>
          <a:p>
            <a:pPr marL="0" indent="0" algn="just">
              <a:lnSpc>
                <a:spcPct val="150000"/>
              </a:lnSpc>
              <a:buNone/>
            </a:pPr>
            <a:r>
              <a:rPr lang="el-GR" dirty="0"/>
              <a:t>Μεταλλεύματα πολλών σημαντικών μετάλλων όπως ο ψευδάργυρος, ο χαλκός και το νικέλιο ανήκουν στα </a:t>
            </a:r>
            <a:r>
              <a:rPr lang="el-GR" dirty="0" err="1"/>
              <a:t>σουλφίδια</a:t>
            </a:r>
            <a:r>
              <a:rPr lang="el-GR" dirty="0"/>
              <a:t>. Το πιο κοινό ορυκτό σε αυτή την ομάδα είναι ο πυρίτης</a:t>
            </a:r>
            <a:r>
              <a:rPr lang="en-US" dirty="0">
                <a:cs typeface="Arial" panose="020B0604020202020204" pitchFamily="34" charset="0"/>
              </a:rPr>
              <a:t>. </a:t>
            </a:r>
            <a:endParaRPr lang="de-DE" dirty="0"/>
          </a:p>
          <a:p>
            <a:pPr marL="0" indent="0">
              <a:buNone/>
            </a:pPr>
            <a:endParaRPr lang="de-DE" dirty="0"/>
          </a:p>
        </p:txBody>
      </p:sp>
    </p:spTree>
    <p:extLst>
      <p:ext uri="{BB962C8B-B14F-4D97-AF65-F5344CB8AC3E}">
        <p14:creationId xmlns:p14="http://schemas.microsoft.com/office/powerpoint/2010/main" val="3899416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265F9-12BB-4293-932F-A0BDC9F76754}"/>
              </a:ext>
            </a:extLst>
          </p:cNvPr>
          <p:cNvSpPr>
            <a:spLocks noGrp="1"/>
          </p:cNvSpPr>
          <p:nvPr>
            <p:ph type="title"/>
          </p:nvPr>
        </p:nvSpPr>
        <p:spPr/>
        <p:txBody>
          <a:bodyPr/>
          <a:lstStyle/>
          <a:p>
            <a:pPr>
              <a:lnSpc>
                <a:spcPct val="150000"/>
              </a:lnSpc>
            </a:pPr>
            <a:r>
              <a:rPr lang="el-GR" dirty="0">
                <a:latin typeface="Arial" panose="020B0604020202020204" pitchFamily="34" charset="0"/>
                <a:cs typeface="Arial" panose="020B0604020202020204" pitchFamily="34" charset="0"/>
              </a:rPr>
              <a:t>Πυρίτες</a:t>
            </a:r>
            <a:endParaRPr lang="en-US"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570063F-A9EC-49CF-B643-33FCC69CF579}"/>
              </a:ext>
            </a:extLst>
          </p:cNvPr>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Πυρίτες</a:t>
            </a:r>
            <a:r>
              <a:rPr lang="de-DE" b="1" dirty="0">
                <a:cs typeface="Arial" panose="020B0604020202020204" pitchFamily="34" charset="0"/>
              </a:rPr>
              <a:t> [FeS2]</a:t>
            </a:r>
          </a:p>
          <a:p>
            <a:pPr algn="just">
              <a:lnSpc>
                <a:spcPct val="150000"/>
              </a:lnSpc>
            </a:pPr>
            <a:r>
              <a:rPr lang="el-GR" dirty="0">
                <a:cs typeface="Arial" panose="020B0604020202020204" pitchFamily="34" charset="0"/>
              </a:rPr>
              <a:t>Κοινό χαρακτηριστικό το χρυσαφί χρώμα.</a:t>
            </a:r>
            <a:endParaRPr lang="de-DE" dirty="0">
              <a:cs typeface="Arial" panose="020B0604020202020204" pitchFamily="34" charset="0"/>
            </a:endParaRPr>
          </a:p>
          <a:p>
            <a:pPr algn="just">
              <a:lnSpc>
                <a:spcPct val="150000"/>
              </a:lnSpc>
            </a:pPr>
            <a:r>
              <a:rPr lang="el-GR" dirty="0">
                <a:cs typeface="Arial" panose="020B0604020202020204" pitchFamily="34" charset="0"/>
              </a:rPr>
              <a:t>Βρίσκονται σε διάφορα σχήματα όπως</a:t>
            </a:r>
            <a:r>
              <a:rPr lang="de-DE" dirty="0">
                <a:cs typeface="Arial" panose="020B0604020202020204" pitchFamily="34" charset="0"/>
              </a:rPr>
              <a:t>: </a:t>
            </a:r>
            <a:r>
              <a:rPr lang="el-GR" dirty="0">
                <a:cs typeface="Arial" panose="020B0604020202020204" pitchFamily="34" charset="0"/>
              </a:rPr>
              <a:t>κύβος, οκτάεδρο ή πενταγωνικό </a:t>
            </a:r>
            <a:r>
              <a:rPr lang="el-GR" dirty="0" err="1">
                <a:cs typeface="Arial" panose="020B0604020202020204" pitchFamily="34" charset="0"/>
              </a:rPr>
              <a:t>δωδεκάεδρο</a:t>
            </a:r>
            <a:endParaRPr lang="de-DE" dirty="0">
              <a:cs typeface="Arial" panose="020B0604020202020204" pitchFamily="34" charset="0"/>
            </a:endParaRPr>
          </a:p>
          <a:p>
            <a:pPr algn="just">
              <a:lnSpc>
                <a:spcPct val="150000"/>
              </a:lnSpc>
            </a:pPr>
            <a:r>
              <a:rPr lang="el-GR" dirty="0">
                <a:cs typeface="Arial" panose="020B0604020202020204" pitchFamily="34" charset="0"/>
              </a:rPr>
              <a:t>Εμφανίζονται σε</a:t>
            </a:r>
            <a:r>
              <a:rPr lang="de-DE" dirty="0">
                <a:cs typeface="Arial" panose="020B0604020202020204" pitchFamily="34" charset="0"/>
              </a:rPr>
              <a:t>: </a:t>
            </a:r>
            <a:r>
              <a:rPr lang="el-GR" dirty="0" err="1"/>
              <a:t>Μαγματίτες</a:t>
            </a:r>
            <a:r>
              <a:rPr lang="el-GR" dirty="0"/>
              <a:t>, </a:t>
            </a:r>
            <a:r>
              <a:rPr lang="el-GR" dirty="0" err="1"/>
              <a:t>μεταμορφίτες</a:t>
            </a:r>
            <a:r>
              <a:rPr lang="el-GR" dirty="0"/>
              <a:t>, ιζήματα και υδροθερμικές περιοχές </a:t>
            </a:r>
            <a:endParaRPr lang="de-DE" dirty="0">
              <a:cs typeface="Arial" panose="020B0604020202020204" pitchFamily="34" charset="0"/>
            </a:endParaRPr>
          </a:p>
        </p:txBody>
      </p:sp>
      <p:pic>
        <p:nvPicPr>
          <p:cNvPr id="4" name="Grafik 3">
            <a:extLst>
              <a:ext uri="{FF2B5EF4-FFF2-40B4-BE49-F238E27FC236}">
                <a16:creationId xmlns:a16="http://schemas.microsoft.com/office/drawing/2014/main" id="{6DC24511-07F8-4B75-AA9F-07B6FA80B58A}"/>
              </a:ext>
            </a:extLst>
          </p:cNvPr>
          <p:cNvPicPr>
            <a:picLocks noChangeAspect="1"/>
          </p:cNvPicPr>
          <p:nvPr/>
        </p:nvPicPr>
        <p:blipFill>
          <a:blip r:embed="rId3"/>
          <a:stretch>
            <a:fillRect/>
          </a:stretch>
        </p:blipFill>
        <p:spPr>
          <a:xfrm>
            <a:off x="951486" y="4057314"/>
            <a:ext cx="2326285" cy="2068849"/>
          </a:xfrm>
          <a:prstGeom prst="rect">
            <a:avLst/>
          </a:prstGeom>
        </p:spPr>
      </p:pic>
      <p:pic>
        <p:nvPicPr>
          <p:cNvPr id="5" name="Grafik 4">
            <a:extLst>
              <a:ext uri="{FF2B5EF4-FFF2-40B4-BE49-F238E27FC236}">
                <a16:creationId xmlns:a16="http://schemas.microsoft.com/office/drawing/2014/main" id="{C77B9262-5A75-4AAF-9555-8A3CE446DEFE}"/>
              </a:ext>
            </a:extLst>
          </p:cNvPr>
          <p:cNvPicPr>
            <a:picLocks noChangeAspect="1"/>
          </p:cNvPicPr>
          <p:nvPr/>
        </p:nvPicPr>
        <p:blipFill>
          <a:blip r:embed="rId4"/>
          <a:stretch>
            <a:fillRect/>
          </a:stretch>
        </p:blipFill>
        <p:spPr>
          <a:xfrm>
            <a:off x="4149969" y="4071350"/>
            <a:ext cx="3191730" cy="2053486"/>
          </a:xfrm>
          <a:prstGeom prst="rect">
            <a:avLst/>
          </a:prstGeom>
        </p:spPr>
      </p:pic>
    </p:spTree>
    <p:extLst>
      <p:ext uri="{BB962C8B-B14F-4D97-AF65-F5344CB8AC3E}">
        <p14:creationId xmlns:p14="http://schemas.microsoft.com/office/powerpoint/2010/main" val="3056834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C5803-82DE-4787-933B-63434FEDACEE}"/>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 ορυκτά</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37C52CD8-F5E9-4CB0-A8F5-79F563921AE0}"/>
              </a:ext>
            </a:extLst>
          </p:cNvPr>
          <p:cNvSpPr>
            <a:spLocks noGrp="1"/>
          </p:cNvSpPr>
          <p:nvPr>
            <p:ph idx="1"/>
          </p:nvPr>
        </p:nvSpPr>
        <p:spPr>
          <a:xfrm>
            <a:off x="457200" y="1600200"/>
            <a:ext cx="5283200" cy="4559300"/>
          </a:xfrm>
        </p:spPr>
        <p:txBody>
          <a:bodyPr>
            <a:normAutofit lnSpcReduction="10000"/>
          </a:bodyPr>
          <a:lstStyle/>
          <a:p>
            <a:pPr marL="0" indent="0" algn="just">
              <a:lnSpc>
                <a:spcPct val="150000"/>
              </a:lnSpc>
              <a:buNone/>
            </a:pPr>
            <a:r>
              <a:rPr lang="el-GR" sz="1600" b="1" dirty="0" err="1">
                <a:cs typeface="Arial" panose="020B0604020202020204" pitchFamily="34" charset="0"/>
              </a:rPr>
              <a:t>Θεεικά</a:t>
            </a:r>
            <a:r>
              <a:rPr lang="el-GR" sz="1600" b="1" dirty="0">
                <a:cs typeface="Arial" panose="020B0604020202020204" pitchFamily="34" charset="0"/>
              </a:rPr>
              <a:t> </a:t>
            </a:r>
            <a:endParaRPr lang="de-DE" sz="1600" b="1" dirty="0">
              <a:cs typeface="Arial" panose="020B0604020202020204" pitchFamily="34" charset="0"/>
            </a:endParaRPr>
          </a:p>
          <a:p>
            <a:pPr marL="0" indent="0" algn="just">
              <a:lnSpc>
                <a:spcPct val="150000"/>
              </a:lnSpc>
              <a:buNone/>
            </a:pPr>
            <a:r>
              <a:rPr lang="el-GR" sz="1600" dirty="0">
                <a:cs typeface="Arial" panose="020B0604020202020204" pitchFamily="34" charset="0"/>
              </a:rPr>
              <a:t>Αποτελούνται από </a:t>
            </a:r>
            <a:r>
              <a:rPr lang="de-DE" sz="1600" dirty="0">
                <a:cs typeface="Arial" panose="020B0604020202020204" pitchFamily="34" charset="0"/>
              </a:rPr>
              <a:t>SO4 </a:t>
            </a:r>
            <a:r>
              <a:rPr lang="el-GR" sz="1600" dirty="0">
                <a:cs typeface="Arial" panose="020B0604020202020204" pitchFamily="34" charset="0"/>
              </a:rPr>
              <a:t>τετράεδρα</a:t>
            </a:r>
            <a:r>
              <a:rPr lang="de-DE" sz="1600" dirty="0">
                <a:cs typeface="Arial" panose="020B0604020202020204" pitchFamily="34" charset="0"/>
              </a:rPr>
              <a:t>. </a:t>
            </a:r>
          </a:p>
          <a:p>
            <a:pPr marL="0" indent="0" algn="just">
              <a:lnSpc>
                <a:spcPct val="150000"/>
              </a:lnSpc>
              <a:buNone/>
            </a:pPr>
            <a:r>
              <a:rPr lang="el-GR" sz="1600" dirty="0">
                <a:cs typeface="Arial" panose="020B0604020202020204" pitchFamily="34" charset="0"/>
              </a:rPr>
              <a:t>Σημαντικά </a:t>
            </a:r>
            <a:r>
              <a:rPr lang="el-GR" sz="1600" dirty="0" err="1">
                <a:cs typeface="Arial" panose="020B0604020202020204" pitchFamily="34" charset="0"/>
              </a:rPr>
              <a:t>θεεικά</a:t>
            </a:r>
            <a:r>
              <a:rPr lang="el-GR" sz="1600" dirty="0">
                <a:cs typeface="Arial" panose="020B0604020202020204" pitchFamily="34" charset="0"/>
              </a:rPr>
              <a:t> είναι</a:t>
            </a:r>
            <a:r>
              <a:rPr lang="de-DE" sz="1600" dirty="0">
                <a:cs typeface="Arial" panose="020B0604020202020204" pitchFamily="34" charset="0"/>
              </a:rPr>
              <a:t>:</a:t>
            </a:r>
          </a:p>
          <a:p>
            <a:pPr marL="0" indent="0" algn="just">
              <a:lnSpc>
                <a:spcPct val="150000"/>
              </a:lnSpc>
              <a:buNone/>
            </a:pPr>
            <a:r>
              <a:rPr lang="el-GR" sz="1600" dirty="0">
                <a:cs typeface="Arial" panose="020B0604020202020204" pitchFamily="34" charset="0"/>
              </a:rPr>
              <a:t>Γύψος</a:t>
            </a:r>
            <a:r>
              <a:rPr lang="de-DE" sz="1600" dirty="0">
                <a:cs typeface="Arial" panose="020B0604020202020204" pitchFamily="34" charset="0"/>
              </a:rPr>
              <a:t> [CaSO4 ∙ 2H2O]</a:t>
            </a:r>
          </a:p>
          <a:p>
            <a:pPr algn="just">
              <a:lnSpc>
                <a:spcPct val="150000"/>
              </a:lnSpc>
            </a:pPr>
            <a:r>
              <a:rPr lang="el-GR" sz="1600" dirty="0">
                <a:cs typeface="Arial" panose="020B0604020202020204" pitchFamily="34" charset="0"/>
              </a:rPr>
              <a:t>Έχουν χαρακτηριστική μορφή ουράς χελιδονιού.</a:t>
            </a:r>
            <a:endParaRPr lang="de-DE" sz="1600" dirty="0">
              <a:cs typeface="Arial" panose="020B0604020202020204" pitchFamily="34" charset="0"/>
            </a:endParaRPr>
          </a:p>
          <a:p>
            <a:pPr algn="just">
              <a:lnSpc>
                <a:spcPct val="150000"/>
              </a:lnSpc>
            </a:pPr>
            <a:r>
              <a:rPr lang="el-GR" sz="1600" dirty="0">
                <a:cs typeface="Arial" panose="020B0604020202020204" pitchFamily="34" charset="0"/>
              </a:rPr>
              <a:t>Συναντώνται σε ιζήματα</a:t>
            </a:r>
            <a:endParaRPr lang="de-DE" sz="1600" dirty="0">
              <a:cs typeface="Arial" panose="020B0604020202020204" pitchFamily="34" charset="0"/>
            </a:endParaRPr>
          </a:p>
          <a:p>
            <a:pPr marL="0" indent="0" algn="just">
              <a:lnSpc>
                <a:spcPct val="150000"/>
              </a:lnSpc>
              <a:buNone/>
            </a:pPr>
            <a:r>
              <a:rPr lang="el-GR" sz="1600" dirty="0" err="1">
                <a:cs typeface="Arial" panose="020B0604020202020204" pitchFamily="34" charset="0"/>
              </a:rPr>
              <a:t>Ανυδρίτες</a:t>
            </a:r>
            <a:r>
              <a:rPr lang="de-DE" sz="1600" dirty="0">
                <a:cs typeface="Arial" panose="020B0604020202020204" pitchFamily="34" charset="0"/>
              </a:rPr>
              <a:t> [CaSO4]</a:t>
            </a:r>
          </a:p>
          <a:p>
            <a:pPr marL="0" indent="0" algn="just">
              <a:lnSpc>
                <a:spcPct val="150000"/>
              </a:lnSpc>
              <a:buNone/>
            </a:pPr>
            <a:r>
              <a:rPr lang="de-DE" sz="1600" dirty="0">
                <a:cs typeface="Arial" panose="020B0604020202020204" pitchFamily="34" charset="0"/>
              </a:rPr>
              <a:t>" </a:t>
            </a:r>
            <a:r>
              <a:rPr lang="el-GR" sz="1600" dirty="0">
                <a:cs typeface="Arial" panose="020B0604020202020204" pitchFamily="34" charset="0"/>
              </a:rPr>
              <a:t>Γύψος χωρίς νερό</a:t>
            </a:r>
            <a:r>
              <a:rPr lang="de-DE" sz="1600" dirty="0">
                <a:cs typeface="Arial" panose="020B0604020202020204" pitchFamily="34" charset="0"/>
              </a:rPr>
              <a:t>" </a:t>
            </a:r>
          </a:p>
          <a:p>
            <a:pPr algn="just">
              <a:lnSpc>
                <a:spcPct val="150000"/>
              </a:lnSpc>
            </a:pPr>
            <a:r>
              <a:rPr lang="el-GR" sz="1600" dirty="0">
                <a:cs typeface="Arial" panose="020B0604020202020204" pitchFamily="34" charset="0"/>
              </a:rPr>
              <a:t>Υλικό πιο σκληρό από γύψο και συνήθως με πιο σκούρο</a:t>
            </a:r>
          </a:p>
          <a:p>
            <a:pPr marL="0" indent="0" algn="just">
              <a:lnSpc>
                <a:spcPct val="150000"/>
              </a:lnSpc>
              <a:buNone/>
            </a:pPr>
            <a:r>
              <a:rPr lang="el-GR" sz="1600" dirty="0">
                <a:cs typeface="Arial" panose="020B0604020202020204" pitchFamily="34" charset="0"/>
              </a:rPr>
              <a:t>χρώμα</a:t>
            </a:r>
            <a:endParaRPr lang="de-DE" sz="1600" dirty="0">
              <a:cs typeface="Arial" panose="020B0604020202020204" pitchFamily="34" charset="0"/>
            </a:endParaRPr>
          </a:p>
          <a:p>
            <a:pPr algn="just">
              <a:lnSpc>
                <a:spcPct val="150000"/>
              </a:lnSpc>
            </a:pPr>
            <a:r>
              <a:rPr lang="el-GR" sz="1600" dirty="0">
                <a:cs typeface="Arial" panose="020B0604020202020204" pitchFamily="34" charset="0"/>
              </a:rPr>
              <a:t>Συναντώνται σε ιζήματα</a:t>
            </a:r>
            <a:endParaRPr lang="de-DE" sz="1600" dirty="0">
              <a:cs typeface="Arial" panose="020B0604020202020204" pitchFamily="34" charset="0"/>
            </a:endParaRPr>
          </a:p>
        </p:txBody>
      </p:sp>
      <p:pic>
        <p:nvPicPr>
          <p:cNvPr id="4" name="Grafik 3">
            <a:extLst>
              <a:ext uri="{FF2B5EF4-FFF2-40B4-BE49-F238E27FC236}">
                <a16:creationId xmlns:a16="http://schemas.microsoft.com/office/drawing/2014/main" id="{D167167C-13E2-4D00-BE19-7CF0B32249A7}"/>
              </a:ext>
            </a:extLst>
          </p:cNvPr>
          <p:cNvPicPr>
            <a:picLocks noChangeAspect="1"/>
          </p:cNvPicPr>
          <p:nvPr/>
        </p:nvPicPr>
        <p:blipFill>
          <a:blip r:embed="rId3"/>
          <a:stretch>
            <a:fillRect/>
          </a:stretch>
        </p:blipFill>
        <p:spPr>
          <a:xfrm>
            <a:off x="5855400" y="1532599"/>
            <a:ext cx="3151091" cy="1896401"/>
          </a:xfrm>
          <a:prstGeom prst="rect">
            <a:avLst/>
          </a:prstGeom>
        </p:spPr>
      </p:pic>
      <p:pic>
        <p:nvPicPr>
          <p:cNvPr id="5" name="Grafik 4">
            <a:extLst>
              <a:ext uri="{FF2B5EF4-FFF2-40B4-BE49-F238E27FC236}">
                <a16:creationId xmlns:a16="http://schemas.microsoft.com/office/drawing/2014/main" id="{697C75FF-F99B-42BC-845A-F055B2DC9951}"/>
              </a:ext>
            </a:extLst>
          </p:cNvPr>
          <p:cNvPicPr>
            <a:picLocks noChangeAspect="1"/>
          </p:cNvPicPr>
          <p:nvPr/>
        </p:nvPicPr>
        <p:blipFill>
          <a:blip r:embed="rId4"/>
          <a:stretch>
            <a:fillRect/>
          </a:stretch>
        </p:blipFill>
        <p:spPr>
          <a:xfrm>
            <a:off x="6084499" y="3604366"/>
            <a:ext cx="2921992" cy="2207037"/>
          </a:xfrm>
          <a:prstGeom prst="rect">
            <a:avLst/>
          </a:prstGeom>
        </p:spPr>
      </p:pic>
      <p:sp>
        <p:nvSpPr>
          <p:cNvPr id="6" name="Textfeld 5">
            <a:extLst>
              <a:ext uri="{FF2B5EF4-FFF2-40B4-BE49-F238E27FC236}">
                <a16:creationId xmlns:a16="http://schemas.microsoft.com/office/drawing/2014/main" id="{118D7B9D-30A8-4005-8E3E-B17ACE73E4FF}"/>
              </a:ext>
            </a:extLst>
          </p:cNvPr>
          <p:cNvSpPr txBox="1"/>
          <p:nvPr/>
        </p:nvSpPr>
        <p:spPr>
          <a:xfrm>
            <a:off x="7180631" y="2754381"/>
            <a:ext cx="949299"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Gypsum</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99E088CE-1C96-4BBF-B4D9-5C8197219250}"/>
              </a:ext>
            </a:extLst>
          </p:cNvPr>
          <p:cNvSpPr txBox="1"/>
          <p:nvPr/>
        </p:nvSpPr>
        <p:spPr>
          <a:xfrm>
            <a:off x="7430946" y="4707885"/>
            <a:ext cx="1050288"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Anhydrite</a:t>
            </a:r>
          </a:p>
        </p:txBody>
      </p:sp>
    </p:spTree>
    <p:extLst>
      <p:ext uri="{BB962C8B-B14F-4D97-AF65-F5344CB8AC3E}">
        <p14:creationId xmlns:p14="http://schemas.microsoft.com/office/powerpoint/2010/main" val="3844200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3800A-3929-4BA9-88AA-1784D79480F4}"/>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 πετρώματα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4370A51E-7476-4DAA-98A5-EA8B6C26228C}"/>
              </a:ext>
            </a:extLst>
          </p:cNvPr>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Πετρώματα</a:t>
            </a: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Εξ ορισμού ένα πέτρωμα είναι </a:t>
            </a:r>
            <a:r>
              <a:rPr lang="el-GR" dirty="0"/>
              <a:t>ένα φυσικό στερεό συσσωμάτωμα ορυκτών, θραυσμάτων ορυκτών ή πετρωμάτων και υπολειμμάτων οργανισμών. Σε ένα τέτοιο σύνολο, τα ορυκτά συνδυάζονται κατά τέτοιο τρόπο ώστε να διατηρούν τις αντίστοιχες μορφές τους</a:t>
            </a:r>
            <a:r>
              <a:rPr lang="en-US" dirty="0">
                <a:cs typeface="Arial" panose="020B0604020202020204" pitchFamily="34" charset="0"/>
              </a:rPr>
              <a:t>. </a:t>
            </a:r>
          </a:p>
          <a:p>
            <a:pPr marL="0" indent="0" algn="just">
              <a:lnSpc>
                <a:spcPct val="150000"/>
              </a:lnSpc>
              <a:buNone/>
            </a:pPr>
            <a:r>
              <a:rPr lang="el-GR" dirty="0">
                <a:cs typeface="Arial" panose="020B0604020202020204" pitchFamily="34" charset="0"/>
              </a:rPr>
              <a:t>Τα πετρώματα χωρίζονται σε </a:t>
            </a:r>
            <a:r>
              <a:rPr lang="el-GR" dirty="0"/>
              <a:t>χωρίζονται σε τρεις κύριες ομάδες σύμφωνα με το ιστορικό σχηματισμού τους</a:t>
            </a:r>
            <a:r>
              <a:rPr lang="en-US" dirty="0">
                <a:cs typeface="Arial" panose="020B0604020202020204" pitchFamily="34" charset="0"/>
              </a:rPr>
              <a:t>:</a:t>
            </a:r>
          </a:p>
          <a:p>
            <a:pPr algn="just">
              <a:lnSpc>
                <a:spcPct val="150000"/>
              </a:lnSpc>
            </a:pPr>
            <a:r>
              <a:rPr lang="el-GR" dirty="0" err="1">
                <a:cs typeface="Arial" panose="020B0604020202020204" pitchFamily="34" charset="0"/>
              </a:rPr>
              <a:t>μαγματίτες</a:t>
            </a:r>
            <a:endParaRPr lang="en-US" dirty="0">
              <a:cs typeface="Arial" panose="020B0604020202020204" pitchFamily="34" charset="0"/>
            </a:endParaRPr>
          </a:p>
          <a:p>
            <a:pPr algn="just">
              <a:lnSpc>
                <a:spcPct val="150000"/>
              </a:lnSpc>
            </a:pPr>
            <a:r>
              <a:rPr lang="el-GR" dirty="0">
                <a:cs typeface="Arial" panose="020B0604020202020204" pitchFamily="34" charset="0"/>
              </a:rPr>
              <a:t>Πετρώματα διαφορετικής μορφής</a:t>
            </a:r>
            <a:endParaRPr lang="en-US" dirty="0">
              <a:cs typeface="Arial" panose="020B0604020202020204" pitchFamily="34" charset="0"/>
            </a:endParaRPr>
          </a:p>
          <a:p>
            <a:pPr algn="just">
              <a:lnSpc>
                <a:spcPct val="150000"/>
              </a:lnSpc>
            </a:pPr>
            <a:r>
              <a:rPr lang="el-GR" dirty="0">
                <a:cs typeface="Arial" panose="020B0604020202020204" pitchFamily="34" charset="0"/>
              </a:rPr>
              <a:t>ιζήματα</a:t>
            </a:r>
            <a:endParaRPr lang="en-US" dirty="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123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 </a:t>
            </a:r>
            <a:r>
              <a:rPr lang="el-GR" dirty="0" err="1">
                <a:latin typeface="Arial" panose="020B0604020202020204" pitchFamily="34" charset="0"/>
                <a:cs typeface="Arial" panose="020B0604020202020204" pitchFamily="34" charset="0"/>
              </a:rPr>
              <a:t>μαγματίτες</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07694"/>
            <a:ext cx="8229600" cy="4932947"/>
          </a:xfrm>
        </p:spPr>
        <p:txBody>
          <a:bodyPr>
            <a:noAutofit/>
          </a:bodyPr>
          <a:lstStyle/>
          <a:p>
            <a:pPr marL="0" indent="0" algn="just">
              <a:lnSpc>
                <a:spcPct val="160000"/>
              </a:lnSpc>
              <a:buNone/>
            </a:pPr>
            <a:r>
              <a:rPr lang="el-GR" sz="1600" b="1" dirty="0" err="1">
                <a:cs typeface="Arial" panose="020B0604020202020204" pitchFamily="34" charset="0"/>
              </a:rPr>
              <a:t>Μαγματίτες</a:t>
            </a:r>
            <a:endParaRPr lang="en-US" sz="1600" b="1" dirty="0">
              <a:cs typeface="Arial" panose="020B0604020202020204" pitchFamily="34" charset="0"/>
            </a:endParaRPr>
          </a:p>
          <a:p>
            <a:pPr marL="0" indent="0" algn="just">
              <a:lnSpc>
                <a:spcPct val="160000"/>
              </a:lnSpc>
              <a:buNone/>
            </a:pPr>
            <a:r>
              <a:rPr lang="el-GR" sz="1600" dirty="0">
                <a:cs typeface="Arial" panose="020B0604020202020204" pitchFamily="34" charset="0"/>
              </a:rPr>
              <a:t>Διαμορφώνονται κατά τη στερεοποίηση των </a:t>
            </a:r>
            <a:r>
              <a:rPr lang="el-GR" sz="1600" dirty="0" err="1">
                <a:cs typeface="Arial" panose="020B0604020202020204" pitchFamily="34" charset="0"/>
              </a:rPr>
              <a:t>τηγμένων</a:t>
            </a:r>
            <a:r>
              <a:rPr lang="el-GR" sz="1600" dirty="0">
                <a:cs typeface="Arial" panose="020B0604020202020204" pitchFamily="34" charset="0"/>
              </a:rPr>
              <a:t> πετρωμάτων </a:t>
            </a:r>
            <a:r>
              <a:rPr lang="el-GR" sz="1600" dirty="0"/>
              <a:t>λόγω της κρυστάλλωσης ορυκτών ή σχηματισμού γυαλιού ως αποτέλεσμα της ψύξης</a:t>
            </a:r>
            <a:r>
              <a:rPr lang="en-US" sz="1600" dirty="0">
                <a:cs typeface="Arial" panose="020B0604020202020204" pitchFamily="34" charset="0"/>
              </a:rPr>
              <a:t>.</a:t>
            </a:r>
          </a:p>
          <a:p>
            <a:pPr marL="0" indent="0" algn="just">
              <a:lnSpc>
                <a:spcPct val="160000"/>
              </a:lnSpc>
              <a:buNone/>
            </a:pPr>
            <a:r>
              <a:rPr lang="el-GR" sz="1600" dirty="0"/>
              <a:t>Τέτοια </a:t>
            </a:r>
            <a:r>
              <a:rPr lang="el-GR" sz="1600" dirty="0" err="1"/>
              <a:t>τήγματα</a:t>
            </a:r>
            <a:r>
              <a:rPr lang="el-GR" sz="1600" dirty="0"/>
              <a:t> αναπτύσσονται σε μεγάλα βάθη του φλοιού της γης ή στον ανώτερο μανδύα, όπου είναι δυνατές θερμοκρασίες 700°C ή περισσότερο. Αποτελούνται από τις πιο διαφορετικές συνθέσεις και μπορούν να έχουν διαφορετικά ιξώδη, καθώς το ιξώδες εξαρτάται από θερμοκρασίες και συνθέσεις όπως περιεχόμενο σε Si02 ή περιεχόμενο διαλυμένου Η2Ο</a:t>
            </a:r>
            <a:r>
              <a:rPr lang="en-US" sz="1600" dirty="0">
                <a:cs typeface="Arial" panose="020B0604020202020204" pitchFamily="34" charset="0"/>
              </a:rPr>
              <a:t>. </a:t>
            </a:r>
          </a:p>
          <a:p>
            <a:pPr marL="0" indent="0" algn="just">
              <a:lnSpc>
                <a:spcPct val="160000"/>
              </a:lnSpc>
              <a:buNone/>
            </a:pPr>
            <a:r>
              <a:rPr lang="el-GR" sz="1600" dirty="0">
                <a:cs typeface="Arial" panose="020B0604020202020204" pitchFamily="34" charset="0"/>
              </a:rPr>
              <a:t>Διακρίνονται σε</a:t>
            </a:r>
            <a:r>
              <a:rPr lang="en-US" sz="1600" dirty="0">
                <a:cs typeface="Arial" panose="020B0604020202020204" pitchFamily="34" charset="0"/>
              </a:rPr>
              <a:t>:</a:t>
            </a:r>
          </a:p>
          <a:p>
            <a:pPr algn="just">
              <a:lnSpc>
                <a:spcPct val="160000"/>
              </a:lnSpc>
            </a:pPr>
            <a:r>
              <a:rPr lang="el-GR" sz="1600" dirty="0">
                <a:cs typeface="Arial" panose="020B0604020202020204" pitchFamily="34" charset="0"/>
              </a:rPr>
              <a:t>Βουλκανίτες</a:t>
            </a:r>
            <a:r>
              <a:rPr lang="en-US" sz="1600" dirty="0">
                <a:cs typeface="Arial" panose="020B0604020202020204" pitchFamily="34" charset="0"/>
              </a:rPr>
              <a:t> (</a:t>
            </a:r>
            <a:r>
              <a:rPr lang="el-GR" sz="1600" dirty="0"/>
              <a:t>εκφυλιστικά πετρώματα</a:t>
            </a:r>
            <a:r>
              <a:rPr lang="en-US" sz="1600" dirty="0">
                <a:cs typeface="Arial" panose="020B0604020202020204" pitchFamily="34" charset="0"/>
              </a:rPr>
              <a:t>)</a:t>
            </a:r>
          </a:p>
          <a:p>
            <a:pPr algn="just">
              <a:lnSpc>
                <a:spcPct val="160000"/>
              </a:lnSpc>
            </a:pPr>
            <a:r>
              <a:rPr lang="el-GR" sz="1600" dirty="0" err="1">
                <a:cs typeface="Arial" panose="020B0604020202020204" pitchFamily="34" charset="0"/>
              </a:rPr>
              <a:t>Πλουτωνίτες</a:t>
            </a:r>
            <a:r>
              <a:rPr lang="en-US" sz="1600" dirty="0">
                <a:cs typeface="Arial" panose="020B0604020202020204" pitchFamily="34" charset="0"/>
              </a:rPr>
              <a:t> (</a:t>
            </a:r>
            <a:r>
              <a:rPr lang="el-GR" sz="1600" dirty="0">
                <a:cs typeface="Arial" panose="020B0604020202020204" pitchFamily="34" charset="0"/>
              </a:rPr>
              <a:t>βαθιά πετρώματα</a:t>
            </a:r>
            <a:r>
              <a:rPr lang="en-US" sz="1600" dirty="0">
                <a:cs typeface="Arial" panose="020B0604020202020204" pitchFamily="34" charset="0"/>
              </a:rPr>
              <a:t>)</a:t>
            </a:r>
            <a:endParaRPr lang="de-DE" sz="1600" dirty="0">
              <a:cs typeface="Arial" panose="020B0604020202020204" pitchFamily="34" charset="0"/>
            </a:endParaRPr>
          </a:p>
        </p:txBody>
      </p:sp>
    </p:spTree>
    <p:extLst>
      <p:ext uri="{BB962C8B-B14F-4D97-AF65-F5344CB8AC3E}">
        <p14:creationId xmlns:p14="http://schemas.microsoft.com/office/powerpoint/2010/main" val="1453945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EC134-093F-4D62-B321-09E21F96555D}"/>
              </a:ext>
            </a:extLst>
          </p:cNvPr>
          <p:cNvSpPr>
            <a:spLocks noGrp="1"/>
          </p:cNvSpPr>
          <p:nvPr>
            <p:ph type="title"/>
          </p:nvPr>
        </p:nvSpPr>
        <p:spPr>
          <a:xfrm>
            <a:off x="2039870" y="0"/>
            <a:ext cx="6707088" cy="1124744"/>
          </a:xfrm>
        </p:spPr>
        <p:txBody>
          <a:bodyPr/>
          <a:lstStyle/>
          <a:p>
            <a:r>
              <a:rPr lang="el-GR" dirty="0">
                <a:latin typeface="Arial" panose="020B0604020202020204" pitchFamily="34" charset="0"/>
                <a:cs typeface="Arial" panose="020B0604020202020204" pitchFamily="34" charset="0"/>
              </a:rPr>
              <a:t>Βασικές γνώσεις γεωλογίας </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ηφαιστειακά πετρώματα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C7010700-60A5-4370-A030-F56767F54914}"/>
              </a:ext>
            </a:extLst>
          </p:cNvPr>
          <p:cNvSpPr>
            <a:spLocks noGrp="1"/>
          </p:cNvSpPr>
          <p:nvPr>
            <p:ph idx="1"/>
          </p:nvPr>
        </p:nvSpPr>
        <p:spPr>
          <a:xfrm>
            <a:off x="457200" y="1410419"/>
            <a:ext cx="8229600" cy="5038507"/>
          </a:xfrm>
        </p:spPr>
        <p:txBody>
          <a:bodyPr>
            <a:noAutofit/>
          </a:bodyPr>
          <a:lstStyle/>
          <a:p>
            <a:pPr marL="0" indent="0" algn="just">
              <a:lnSpc>
                <a:spcPct val="160000"/>
              </a:lnSpc>
              <a:buNone/>
            </a:pPr>
            <a:r>
              <a:rPr lang="el-GR" sz="1600" b="1" dirty="0">
                <a:cs typeface="Arial" panose="020B0604020202020204" pitchFamily="34" charset="0"/>
              </a:rPr>
              <a:t>Βουλκανίτες (εκφυλιστικοί βράχοι</a:t>
            </a:r>
            <a:r>
              <a:rPr lang="en-US" sz="1600" b="1" dirty="0">
                <a:cs typeface="Arial" panose="020B0604020202020204" pitchFamily="34" charset="0"/>
              </a:rPr>
              <a:t>)  </a:t>
            </a:r>
          </a:p>
          <a:p>
            <a:pPr marL="0" indent="0" algn="just">
              <a:lnSpc>
                <a:spcPct val="160000"/>
              </a:lnSpc>
              <a:buNone/>
            </a:pPr>
            <a:r>
              <a:rPr lang="el-GR" sz="1600" dirty="0">
                <a:cs typeface="Arial" panose="020B0604020202020204" pitchFamily="34" charset="0"/>
              </a:rPr>
              <a:t>Σχηματίζονται από λεπτόκοκκα πετρώματα και πυκνά χωρίς κρυστάλλους γυαλιά στην επιφάνεια της γης. </a:t>
            </a:r>
          </a:p>
          <a:p>
            <a:pPr marL="0" indent="0" algn="just">
              <a:lnSpc>
                <a:spcPct val="160000"/>
              </a:lnSpc>
              <a:buNone/>
            </a:pPr>
            <a:r>
              <a:rPr lang="el-GR" sz="1600" dirty="0">
                <a:cs typeface="Arial" panose="020B0604020202020204" pitchFamily="34" charset="0"/>
              </a:rPr>
              <a:t>Διαμορφώνονται από την ξαφνική και ταχεία ψύξη του </a:t>
            </a:r>
            <a:r>
              <a:rPr lang="el-GR" sz="1600" dirty="0" err="1">
                <a:cs typeface="Arial" panose="020B0604020202020204" pitchFamily="34" charset="0"/>
              </a:rPr>
              <a:t>τήγματος</a:t>
            </a:r>
            <a:r>
              <a:rPr lang="el-GR" sz="1600" dirty="0">
                <a:cs typeface="Arial" panose="020B0604020202020204" pitchFamily="34" charset="0"/>
              </a:rPr>
              <a:t> καθώς αυτό εξέρχεται από την επιφάνεια της γης. </a:t>
            </a:r>
            <a:endParaRPr lang="en-US" sz="1600" dirty="0">
              <a:cs typeface="Arial" panose="020B0604020202020204" pitchFamily="34" charset="0"/>
            </a:endParaRPr>
          </a:p>
          <a:p>
            <a:pPr marL="0" indent="0" algn="just">
              <a:lnSpc>
                <a:spcPct val="160000"/>
              </a:lnSpc>
              <a:buNone/>
            </a:pPr>
            <a:r>
              <a:rPr lang="el-GR" sz="1600" dirty="0">
                <a:cs typeface="Arial" panose="020B0604020202020204" pitchFamily="34" charset="0"/>
              </a:rPr>
              <a:t>Είναι πολλοί μικροί πυρήνες κρυστάλλων εξαιτίας του σύντομου χρόνου </a:t>
            </a:r>
            <a:r>
              <a:rPr lang="el-GR" sz="1600" dirty="0" err="1">
                <a:cs typeface="Arial" panose="020B0604020202020204" pitchFamily="34" charset="0"/>
              </a:rPr>
              <a:t>ψήξης</a:t>
            </a:r>
            <a:r>
              <a:rPr lang="el-GR" sz="1600" dirty="0">
                <a:cs typeface="Arial" panose="020B0604020202020204" pitchFamily="34" charset="0"/>
              </a:rPr>
              <a:t>.</a:t>
            </a:r>
            <a:endParaRPr lang="en-US" sz="1600" dirty="0">
              <a:cs typeface="Arial" panose="020B0604020202020204" pitchFamily="34" charset="0"/>
            </a:endParaRPr>
          </a:p>
          <a:p>
            <a:pPr marL="0" indent="0" algn="just">
              <a:lnSpc>
                <a:spcPct val="160000"/>
              </a:lnSpc>
              <a:buNone/>
            </a:pPr>
            <a:r>
              <a:rPr lang="el-GR" sz="1600" dirty="0"/>
              <a:t>Οι μεγάλοι κρύσταλλοι, οι οποίοι σχηματίστηκαν πριν από την ξαφνική ψύξη σε μεγαλύτερα βάθη, μπορούν να ενσωματωθούν στο λεπτόκοκκο πλέγμα (ψεκασμοί). </a:t>
            </a:r>
            <a:r>
              <a:rPr lang="en-US" sz="1600" dirty="0">
                <a:cs typeface="Arial" panose="020B0604020202020204" pitchFamily="34" charset="0"/>
              </a:rPr>
              <a:t> </a:t>
            </a:r>
          </a:p>
          <a:p>
            <a:pPr marL="0" indent="0" algn="just">
              <a:buNone/>
            </a:pPr>
            <a:r>
              <a:rPr lang="el-GR" sz="1600" dirty="0">
                <a:cs typeface="Arial" panose="020B0604020202020204" pitchFamily="34" charset="0"/>
              </a:rPr>
              <a:t>Χαρακτηριστικοί βουλκανίτες είναι</a:t>
            </a:r>
            <a:r>
              <a:rPr lang="en-US" sz="1600" dirty="0">
                <a:cs typeface="Arial" panose="020B0604020202020204" pitchFamily="34" charset="0"/>
              </a:rPr>
              <a:t>:</a:t>
            </a:r>
          </a:p>
          <a:p>
            <a:pPr lvl="1" algn="just"/>
            <a:r>
              <a:rPr lang="el-GR" sz="1600" dirty="0">
                <a:cs typeface="Arial" panose="020B0604020202020204" pitchFamily="34" charset="0"/>
              </a:rPr>
              <a:t>Βασάλτες</a:t>
            </a:r>
            <a:endParaRPr lang="de-DE" sz="1600" dirty="0">
              <a:cs typeface="Arial" panose="020B0604020202020204" pitchFamily="34" charset="0"/>
            </a:endParaRPr>
          </a:p>
          <a:p>
            <a:pPr lvl="1" algn="just"/>
            <a:r>
              <a:rPr lang="el-GR" sz="1600" dirty="0" err="1">
                <a:cs typeface="Arial" panose="020B0604020202020204" pitchFamily="34" charset="0"/>
              </a:rPr>
              <a:t>Ανδεσίτες</a:t>
            </a:r>
            <a:endParaRPr lang="de-DE" sz="1600" dirty="0">
              <a:cs typeface="Arial" panose="020B0604020202020204" pitchFamily="34" charset="0"/>
            </a:endParaRPr>
          </a:p>
          <a:p>
            <a:pPr lvl="1" algn="just"/>
            <a:r>
              <a:rPr lang="el-GR" sz="1600" dirty="0" err="1">
                <a:cs typeface="Arial" panose="020B0604020202020204" pitchFamily="34" charset="0"/>
              </a:rPr>
              <a:t>Ρυολίτες</a:t>
            </a:r>
            <a:endParaRPr lang="de-DE" sz="1600" dirty="0">
              <a:cs typeface="Arial" panose="020B0604020202020204" pitchFamily="34" charset="0"/>
            </a:endParaRPr>
          </a:p>
          <a:p>
            <a:pPr lvl="1" algn="just"/>
            <a:r>
              <a:rPr lang="el-GR" sz="1600" dirty="0" err="1">
                <a:cs typeface="Arial" panose="020B0604020202020204" pitchFamily="34" charset="0"/>
              </a:rPr>
              <a:t>Οψιανοί</a:t>
            </a:r>
            <a:endParaRPr lang="de-DE" sz="1600" dirty="0">
              <a:cs typeface="Arial" panose="020B0604020202020204" pitchFamily="34" charset="0"/>
            </a:endParaRPr>
          </a:p>
        </p:txBody>
      </p:sp>
    </p:spTree>
    <p:extLst>
      <p:ext uri="{BB962C8B-B14F-4D97-AF65-F5344CB8AC3E}">
        <p14:creationId xmlns:p14="http://schemas.microsoft.com/office/powerpoint/2010/main" val="3038320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Περιεχόμενα</a:t>
            </a:r>
            <a:endParaRPr lang="en-GB"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85AC4F48-CDA6-418F-8620-B7D6FCDB1964}"/>
              </a:ext>
            </a:extLst>
          </p:cNvPr>
          <p:cNvSpPr txBox="1"/>
          <p:nvPr/>
        </p:nvSpPr>
        <p:spPr>
          <a:xfrm>
            <a:off x="547268" y="1552074"/>
            <a:ext cx="8034024" cy="2215991"/>
          </a:xfrm>
          <a:prstGeom prst="rect">
            <a:avLst/>
          </a:prstGeom>
          <a:noFill/>
        </p:spPr>
        <p:txBody>
          <a:bodyPr wrap="square" rtlCol="0">
            <a:spAutoFit/>
          </a:bodyPr>
          <a:lstStyle/>
          <a:p>
            <a:pPr marL="342900" indent="-342900" algn="just">
              <a:lnSpc>
                <a:spcPct val="150000"/>
              </a:lnSpc>
              <a:buFont typeface="+mj-lt"/>
              <a:buAutoNum type="arabicPeriod" startAt="2"/>
            </a:pPr>
            <a:r>
              <a:rPr lang="el-GR" sz="1600" b="1" dirty="0">
                <a:latin typeface="Arial" panose="020B0604020202020204" pitchFamily="34" charset="0"/>
                <a:cs typeface="Arial" panose="020B0604020202020204" pitchFamily="34" charset="0"/>
              </a:rPr>
              <a:t>Γεωλογικές αρχές</a:t>
            </a:r>
            <a:endParaRPr lang="en-US" sz="1600" b="1" dirty="0">
              <a:latin typeface="Arial" panose="020B0604020202020204" pitchFamily="34" charset="0"/>
              <a:cs typeface="Arial" panose="020B0604020202020204" pitchFamily="34" charset="0"/>
            </a:endParaRPr>
          </a:p>
          <a:p>
            <a:pPr marL="285750" indent="-285750" algn="just">
              <a:lnSpc>
                <a:spcPct val="150000"/>
              </a:lnSpc>
              <a:buFont typeface="Symbol" panose="05050102010706020507" pitchFamily="18" charset="2"/>
              <a:buChar char="-"/>
            </a:pPr>
            <a:r>
              <a:rPr lang="el-GR" sz="1600" dirty="0">
                <a:latin typeface="Arial" panose="020B0604020202020204" pitchFamily="34" charset="0"/>
                <a:cs typeface="Arial" panose="020B0604020202020204" pitchFamily="34" charset="0"/>
              </a:rPr>
              <a:t>Μέταλλα</a:t>
            </a:r>
            <a:endParaRPr lang="en-US" sz="1600" dirty="0">
              <a:latin typeface="Arial" panose="020B0604020202020204" pitchFamily="34" charset="0"/>
              <a:cs typeface="Arial" panose="020B0604020202020204" pitchFamily="34" charset="0"/>
            </a:endParaRPr>
          </a:p>
          <a:p>
            <a:pPr marL="285750" indent="-285750" algn="just">
              <a:lnSpc>
                <a:spcPct val="150000"/>
              </a:lnSpc>
              <a:buFont typeface="Symbol" panose="05050102010706020507" pitchFamily="18" charset="2"/>
              <a:buChar char="-"/>
            </a:pPr>
            <a:r>
              <a:rPr lang="el-GR" sz="1600" dirty="0">
                <a:latin typeface="Arial" panose="020B0604020202020204" pitchFamily="34" charset="0"/>
                <a:cs typeface="Arial" panose="020B0604020202020204" pitchFamily="34" charset="0"/>
              </a:rPr>
              <a:t>Πετρώματα</a:t>
            </a:r>
            <a:endParaRPr lang="en-US" sz="1600" dirty="0">
              <a:latin typeface="Arial" panose="020B0604020202020204" pitchFamily="34" charset="0"/>
              <a:cs typeface="Arial" panose="020B0604020202020204" pitchFamily="34" charset="0"/>
            </a:endParaRPr>
          </a:p>
          <a:p>
            <a:pPr marL="285750" indent="-285750" algn="just">
              <a:lnSpc>
                <a:spcPct val="150000"/>
              </a:lnSpc>
              <a:buFont typeface="Symbol" panose="05050102010706020507" pitchFamily="18" charset="2"/>
              <a:buChar char="-"/>
            </a:pPr>
            <a:r>
              <a:rPr lang="el-GR" sz="1600" dirty="0">
                <a:latin typeface="Arial" panose="020B0604020202020204" pitchFamily="34" charset="0"/>
                <a:cs typeface="Arial" panose="020B0604020202020204" pitchFamily="34" charset="0"/>
              </a:rPr>
              <a:t>Παραμόρφωση πετρωμάτων</a:t>
            </a:r>
            <a:endParaRPr lang="en-US" sz="1600" dirty="0">
              <a:latin typeface="Arial" panose="020B0604020202020204" pitchFamily="34" charset="0"/>
              <a:cs typeface="Arial" panose="020B0604020202020204" pitchFamily="34" charset="0"/>
            </a:endParaRPr>
          </a:p>
          <a:p>
            <a:pPr marL="285750" indent="-285750" algn="just">
              <a:lnSpc>
                <a:spcPct val="150000"/>
              </a:lnSpc>
              <a:buFont typeface="Symbol" panose="05050102010706020507" pitchFamily="18" charset="2"/>
              <a:buChar char="-"/>
            </a:pPr>
            <a:r>
              <a:rPr lang="el-GR" sz="1600" dirty="0">
                <a:latin typeface="Arial" panose="020B0604020202020204" pitchFamily="34" charset="0"/>
                <a:cs typeface="Arial" panose="020B0604020202020204" pitchFamily="34" charset="0"/>
              </a:rPr>
              <a:t>Υδροφόρος ορίζοντας</a:t>
            </a:r>
            <a:endParaRPr lang="de-DE" sz="16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7032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47AC8-B59A-4AEB-8E13-69FDAECC59E8}"/>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ηφαιστειακά πετρώματα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A7C0264-0799-4AAA-B6B7-C6969F8A40F8}"/>
              </a:ext>
            </a:extLst>
          </p:cNvPr>
          <p:cNvSpPr>
            <a:spLocks noGrp="1"/>
          </p:cNvSpPr>
          <p:nvPr>
            <p:ph idx="1"/>
          </p:nvPr>
        </p:nvSpPr>
        <p:spPr>
          <a:xfrm>
            <a:off x="457200" y="1397479"/>
            <a:ext cx="8229600" cy="2603021"/>
          </a:xfrm>
        </p:spPr>
        <p:txBody>
          <a:bodyPr>
            <a:normAutofit/>
          </a:bodyPr>
          <a:lstStyle/>
          <a:p>
            <a:pPr marL="0" indent="0" algn="just">
              <a:lnSpc>
                <a:spcPct val="150000"/>
              </a:lnSpc>
              <a:buNone/>
            </a:pPr>
            <a:r>
              <a:rPr lang="el-GR" sz="1600" b="1" dirty="0">
                <a:cs typeface="Arial" panose="020B0604020202020204" pitchFamily="34" charset="0"/>
              </a:rPr>
              <a:t>Βασάλτες</a:t>
            </a:r>
            <a:endParaRPr lang="en-US" sz="1600" b="1" dirty="0">
              <a:cs typeface="Arial" panose="020B0604020202020204" pitchFamily="34" charset="0"/>
            </a:endParaRPr>
          </a:p>
          <a:p>
            <a:pPr algn="just">
              <a:lnSpc>
                <a:spcPct val="150000"/>
              </a:lnSpc>
            </a:pPr>
            <a:r>
              <a:rPr lang="el-GR" sz="1600" dirty="0">
                <a:cs typeface="Arial" panose="020B0604020202020204" pitchFamily="34" charset="0"/>
              </a:rPr>
              <a:t>Ανήκουν στους αλκαλικούς βουλκανίτες.</a:t>
            </a:r>
            <a:endParaRPr lang="en-US" sz="1600" dirty="0">
              <a:cs typeface="Arial" panose="020B0604020202020204" pitchFamily="34" charset="0"/>
            </a:endParaRPr>
          </a:p>
          <a:p>
            <a:pPr lvl="1" algn="just">
              <a:lnSpc>
                <a:spcPct val="150000"/>
              </a:lnSpc>
            </a:pPr>
            <a:r>
              <a:rPr lang="el-GR" sz="1600" dirty="0">
                <a:cs typeface="Arial" panose="020B0604020202020204" pitchFamily="34" charset="0"/>
              </a:rPr>
              <a:t>Αναπτύσσονται από </a:t>
            </a:r>
            <a:r>
              <a:rPr lang="en-US" sz="1600" dirty="0">
                <a:cs typeface="Arial" panose="020B0604020202020204" pitchFamily="34" charset="0"/>
              </a:rPr>
              <a:t>SiO2 (</a:t>
            </a:r>
            <a:r>
              <a:rPr lang="el-GR" sz="1600" dirty="0">
                <a:cs typeface="Arial" panose="020B0604020202020204" pitchFamily="34" charset="0"/>
              </a:rPr>
              <a:t>πυριτικό οξύ</a:t>
            </a:r>
            <a:r>
              <a:rPr lang="en-US" sz="1600" dirty="0">
                <a:cs typeface="Arial" panose="020B0604020202020204" pitchFamily="34" charset="0"/>
              </a:rPr>
              <a:t>) – </a:t>
            </a:r>
            <a:r>
              <a:rPr lang="el-GR" sz="1600" dirty="0">
                <a:cs typeface="Arial" panose="020B0604020202020204" pitchFamily="34" charset="0"/>
              </a:rPr>
              <a:t>με κακή τήξη</a:t>
            </a:r>
            <a:r>
              <a:rPr lang="en-US" sz="1600" dirty="0">
                <a:cs typeface="Arial" panose="020B0604020202020204" pitchFamily="34" charset="0"/>
              </a:rPr>
              <a:t> </a:t>
            </a:r>
          </a:p>
          <a:p>
            <a:pPr algn="just">
              <a:lnSpc>
                <a:spcPct val="150000"/>
              </a:lnSpc>
            </a:pPr>
            <a:r>
              <a:rPr lang="el-GR" sz="1600" dirty="0">
                <a:cs typeface="Arial" panose="020B0604020202020204" pitchFamily="34" charset="0"/>
              </a:rPr>
              <a:t>Αποτελούνται από</a:t>
            </a:r>
            <a:r>
              <a:rPr lang="en-US" sz="1600" dirty="0">
                <a:cs typeface="Arial" panose="020B0604020202020204" pitchFamily="34" charset="0"/>
              </a:rPr>
              <a:t>: </a:t>
            </a:r>
          </a:p>
          <a:p>
            <a:pPr lvl="1" algn="just">
              <a:lnSpc>
                <a:spcPct val="150000"/>
              </a:lnSpc>
            </a:pPr>
            <a:r>
              <a:rPr lang="el-GR" sz="1600" dirty="0">
                <a:cs typeface="Arial" panose="020B0604020202020204" pitchFamily="34" charset="0"/>
              </a:rPr>
              <a:t>Σκουρόχρωμα ορυκτά όπως</a:t>
            </a:r>
            <a:r>
              <a:rPr lang="en-US" sz="1600" dirty="0">
                <a:cs typeface="Arial" panose="020B0604020202020204" pitchFamily="34" charset="0"/>
              </a:rPr>
              <a:t>: </a:t>
            </a:r>
            <a:r>
              <a:rPr lang="el-GR" sz="1600" dirty="0" err="1">
                <a:cs typeface="Arial" panose="020B0604020202020204" pitchFamily="34" charset="0"/>
              </a:rPr>
              <a:t>Πυροξένια</a:t>
            </a:r>
            <a:r>
              <a:rPr lang="el-GR" sz="1600" dirty="0">
                <a:cs typeface="Arial" panose="020B0604020202020204" pitchFamily="34" charset="0"/>
              </a:rPr>
              <a:t> και αμφίβια</a:t>
            </a:r>
            <a:endParaRPr lang="en-US" sz="1600" dirty="0">
              <a:cs typeface="Arial" panose="020B0604020202020204" pitchFamily="34" charset="0"/>
            </a:endParaRPr>
          </a:p>
          <a:p>
            <a:pPr lvl="1" algn="just">
              <a:lnSpc>
                <a:spcPct val="150000"/>
              </a:lnSpc>
            </a:pPr>
            <a:r>
              <a:rPr lang="el-GR" sz="1600" dirty="0">
                <a:cs typeface="Arial" panose="020B0604020202020204" pitchFamily="34" charset="0"/>
              </a:rPr>
              <a:t>Περιλαμβάνουν και άλλους κρυστάλλους όπως φυσαλίδες </a:t>
            </a:r>
            <a:r>
              <a:rPr lang="el-GR" sz="1600" dirty="0" err="1">
                <a:cs typeface="Arial" panose="020B0604020202020204" pitchFamily="34" charset="0"/>
              </a:rPr>
              <a:t>ολιβίνης</a:t>
            </a:r>
            <a:r>
              <a:rPr lang="el-GR" sz="1600" dirty="0">
                <a:cs typeface="Arial" panose="020B0604020202020204" pitchFamily="34" charset="0"/>
              </a:rPr>
              <a:t> ή φυσικού αερίου </a:t>
            </a:r>
            <a:endParaRPr lang="de-DE" sz="1600" dirty="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dirty="0"/>
          </a:p>
        </p:txBody>
      </p:sp>
      <p:pic>
        <p:nvPicPr>
          <p:cNvPr id="4" name="Grafik 3">
            <a:extLst>
              <a:ext uri="{FF2B5EF4-FFF2-40B4-BE49-F238E27FC236}">
                <a16:creationId xmlns:a16="http://schemas.microsoft.com/office/drawing/2014/main" id="{A47D60B6-9881-452E-A352-C304ED717832}"/>
              </a:ext>
            </a:extLst>
          </p:cNvPr>
          <p:cNvPicPr>
            <a:picLocks noChangeAspect="1"/>
          </p:cNvPicPr>
          <p:nvPr/>
        </p:nvPicPr>
        <p:blipFill rotWithShape="1">
          <a:blip r:embed="rId3"/>
          <a:srcRect l="8619" t="10607" r="8644" b="14080"/>
          <a:stretch/>
        </p:blipFill>
        <p:spPr>
          <a:xfrm>
            <a:off x="5521569" y="4172923"/>
            <a:ext cx="2970430" cy="2027888"/>
          </a:xfrm>
          <a:prstGeom prst="rect">
            <a:avLst/>
          </a:prstGeom>
        </p:spPr>
      </p:pic>
    </p:spTree>
    <p:extLst>
      <p:ext uri="{BB962C8B-B14F-4D97-AF65-F5344CB8AC3E}">
        <p14:creationId xmlns:p14="http://schemas.microsoft.com/office/powerpoint/2010/main" val="2491568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ηφαιστειακά πετρώματα </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4297680" cy="4477043"/>
          </a:xfrm>
        </p:spPr>
        <p:txBody>
          <a:bodyPr>
            <a:normAutofit/>
          </a:bodyPr>
          <a:lstStyle/>
          <a:p>
            <a:pPr marL="0" indent="0" algn="just">
              <a:lnSpc>
                <a:spcPct val="150000"/>
              </a:lnSpc>
              <a:buNone/>
            </a:pPr>
            <a:r>
              <a:rPr lang="el-GR" sz="1600" b="1" dirty="0" err="1">
                <a:cs typeface="Arial" panose="020B0604020202020204" pitchFamily="34" charset="0"/>
              </a:rPr>
              <a:t>Ανδεσίτες</a:t>
            </a:r>
            <a:endParaRPr lang="en-US" sz="1600" b="1" dirty="0">
              <a:cs typeface="Arial" panose="020B0604020202020204" pitchFamily="34" charset="0"/>
            </a:endParaRPr>
          </a:p>
          <a:p>
            <a:pPr marL="0" indent="0" algn="just">
              <a:lnSpc>
                <a:spcPct val="150000"/>
              </a:lnSpc>
              <a:buNone/>
            </a:pPr>
            <a:r>
              <a:rPr lang="el-GR" sz="1600" dirty="0">
                <a:cs typeface="Arial" panose="020B0604020202020204" pitchFamily="34" charset="0"/>
              </a:rPr>
              <a:t>Ανήκει στους ενδιάμεσους βουλκανίτες</a:t>
            </a:r>
            <a:endParaRPr lang="en-US" sz="1600" dirty="0">
              <a:cs typeface="Arial" panose="020B0604020202020204" pitchFamily="34" charset="0"/>
            </a:endParaRPr>
          </a:p>
          <a:p>
            <a:pPr lvl="1" algn="just">
              <a:lnSpc>
                <a:spcPct val="150000"/>
              </a:lnSpc>
            </a:pPr>
            <a:r>
              <a:rPr lang="el-GR" sz="1600" dirty="0">
                <a:cs typeface="Arial" panose="020B0604020202020204" pitchFamily="34" charset="0"/>
              </a:rPr>
              <a:t>Περιέχει </a:t>
            </a:r>
            <a:r>
              <a:rPr lang="en-US" sz="1600" dirty="0">
                <a:cs typeface="Arial" panose="020B0604020202020204" pitchFamily="34" charset="0"/>
              </a:rPr>
              <a:t>SiO2 50 </a:t>
            </a:r>
            <a:r>
              <a:rPr lang="el-GR" sz="1600" dirty="0">
                <a:cs typeface="Arial" panose="020B0604020202020204" pitchFamily="34" charset="0"/>
              </a:rPr>
              <a:t>ως </a:t>
            </a:r>
            <a:r>
              <a:rPr lang="en-US" sz="1600" dirty="0">
                <a:cs typeface="Arial" panose="020B0604020202020204" pitchFamily="34" charset="0"/>
              </a:rPr>
              <a:t>65% </a:t>
            </a:r>
            <a:r>
              <a:rPr lang="el-GR" sz="1600" dirty="0">
                <a:cs typeface="Arial" panose="020B0604020202020204" pitchFamily="34" charset="0"/>
              </a:rPr>
              <a:t>κατά βάρος</a:t>
            </a:r>
            <a:endParaRPr lang="en-US" sz="1600" dirty="0">
              <a:cs typeface="Arial" panose="020B0604020202020204" pitchFamily="34" charset="0"/>
            </a:endParaRPr>
          </a:p>
          <a:p>
            <a:pPr marL="0" indent="0" algn="just">
              <a:lnSpc>
                <a:spcPct val="150000"/>
              </a:lnSpc>
              <a:buNone/>
            </a:pPr>
            <a:r>
              <a:rPr lang="el-GR" sz="1600" dirty="0">
                <a:cs typeface="Arial" panose="020B0604020202020204" pitchFamily="34" charset="0"/>
              </a:rPr>
              <a:t>Αποτελείται από</a:t>
            </a:r>
            <a:endParaRPr lang="en-US" sz="1600" dirty="0">
              <a:cs typeface="Arial" panose="020B0604020202020204" pitchFamily="34" charset="0"/>
            </a:endParaRPr>
          </a:p>
          <a:p>
            <a:pPr lvl="1" algn="just">
              <a:lnSpc>
                <a:spcPct val="150000"/>
              </a:lnSpc>
            </a:pPr>
            <a:r>
              <a:rPr lang="en-US" sz="1600" dirty="0">
                <a:cs typeface="Arial" panose="020B0604020202020204" pitchFamily="34" charset="0"/>
              </a:rPr>
              <a:t> </a:t>
            </a:r>
            <a:r>
              <a:rPr lang="el-GR" sz="1600" dirty="0">
                <a:cs typeface="Arial" panose="020B0604020202020204" pitchFamily="34" charset="0"/>
              </a:rPr>
              <a:t>μικρές ποσότητες χαλαζία και </a:t>
            </a:r>
            <a:r>
              <a:rPr lang="el-GR" sz="1600" dirty="0" err="1">
                <a:cs typeface="Arial" panose="020B0604020202020204" pitchFamily="34" charset="0"/>
              </a:rPr>
              <a:t>άστριου</a:t>
            </a:r>
            <a:r>
              <a:rPr lang="en-US" sz="1600" dirty="0">
                <a:cs typeface="Arial" panose="020B0604020202020204" pitchFamily="34" charset="0"/>
              </a:rPr>
              <a:t>.</a:t>
            </a:r>
          </a:p>
          <a:p>
            <a:pPr lvl="1" algn="just">
              <a:lnSpc>
                <a:spcPct val="150000"/>
              </a:lnSpc>
            </a:pPr>
            <a:r>
              <a:rPr lang="el-GR" sz="1600" dirty="0">
                <a:cs typeface="Arial" panose="020B0604020202020204" pitchFamily="34" charset="0"/>
              </a:rPr>
              <a:t>Έχει λάμψη (συχνά είναι φωτεινότερο από τον βασάλτη</a:t>
            </a:r>
            <a:endParaRPr lang="en-US" sz="1600" dirty="0">
              <a:cs typeface="Arial" panose="020B0604020202020204" pitchFamily="34" charset="0"/>
            </a:endParaRPr>
          </a:p>
          <a:p>
            <a:pPr marL="457200" lvl="1" indent="0">
              <a:buNone/>
            </a:pPr>
            <a:endParaRPr lang="en-GB" sz="1600"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97B9100D-F0E0-47E9-B941-6FA3059BA68F}"/>
              </a:ext>
            </a:extLst>
          </p:cNvPr>
          <p:cNvPicPr>
            <a:picLocks noChangeAspect="1"/>
          </p:cNvPicPr>
          <p:nvPr/>
        </p:nvPicPr>
        <p:blipFill>
          <a:blip r:embed="rId3"/>
          <a:stretch>
            <a:fillRect/>
          </a:stretch>
        </p:blipFill>
        <p:spPr>
          <a:xfrm>
            <a:off x="5017654" y="1895621"/>
            <a:ext cx="3764247" cy="2901462"/>
          </a:xfrm>
          <a:prstGeom prst="rect">
            <a:avLst/>
          </a:prstGeom>
        </p:spPr>
      </p:pic>
    </p:spTree>
    <p:extLst>
      <p:ext uri="{BB962C8B-B14F-4D97-AF65-F5344CB8AC3E}">
        <p14:creationId xmlns:p14="http://schemas.microsoft.com/office/powerpoint/2010/main" val="134282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ηφαιστειακά πετρώματα </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5295900" cy="4584700"/>
          </a:xfrm>
        </p:spPr>
        <p:txBody>
          <a:bodyPr>
            <a:normAutofit/>
          </a:bodyPr>
          <a:lstStyle/>
          <a:p>
            <a:pPr marL="0" indent="0" algn="just">
              <a:lnSpc>
                <a:spcPct val="150000"/>
              </a:lnSpc>
              <a:buNone/>
            </a:pPr>
            <a:r>
              <a:rPr lang="el-GR" b="1" dirty="0" err="1">
                <a:cs typeface="Arial" panose="020B0604020202020204" pitchFamily="34" charset="0"/>
              </a:rPr>
              <a:t>Ρυολίτες</a:t>
            </a:r>
            <a:endParaRPr lang="en-GB" b="1" dirty="0">
              <a:cs typeface="Arial" panose="020B0604020202020204" pitchFamily="34" charset="0"/>
            </a:endParaRPr>
          </a:p>
          <a:p>
            <a:pPr algn="just">
              <a:lnSpc>
                <a:spcPct val="150000"/>
              </a:lnSpc>
            </a:pPr>
            <a:r>
              <a:rPr lang="el-GR" dirty="0">
                <a:cs typeface="Arial" panose="020B0604020202020204" pitchFamily="34" charset="0"/>
              </a:rPr>
              <a:t>Ανήκουν στους όξινους βουλκανίτες</a:t>
            </a:r>
            <a:endParaRPr lang="en-GB" dirty="0">
              <a:cs typeface="Arial" panose="020B0604020202020204" pitchFamily="34" charset="0"/>
            </a:endParaRPr>
          </a:p>
          <a:p>
            <a:pPr lvl="1" algn="just">
              <a:lnSpc>
                <a:spcPct val="150000"/>
              </a:lnSpc>
            </a:pPr>
            <a:r>
              <a:rPr lang="el-GR" dirty="0">
                <a:cs typeface="Arial" panose="020B0604020202020204" pitchFamily="34" charset="0"/>
              </a:rPr>
              <a:t>Αποτελούνται από πλούσιο σε σύσταση </a:t>
            </a:r>
            <a:r>
              <a:rPr lang="el-GR" dirty="0" err="1">
                <a:cs typeface="Arial" panose="020B0604020202020204" pitchFamily="34" charset="0"/>
              </a:rPr>
              <a:t>τηγμένο</a:t>
            </a:r>
            <a:r>
              <a:rPr lang="el-GR" dirty="0">
                <a:cs typeface="Arial" panose="020B0604020202020204" pitchFamily="34" charset="0"/>
              </a:rPr>
              <a:t> </a:t>
            </a:r>
            <a:r>
              <a:rPr lang="en-GB" dirty="0">
                <a:cs typeface="Arial" panose="020B0604020202020204" pitchFamily="34" charset="0"/>
              </a:rPr>
              <a:t>SiO2, &gt; 65 </a:t>
            </a:r>
            <a:r>
              <a:rPr lang="el-GR" dirty="0" err="1">
                <a:cs typeface="Arial" panose="020B0604020202020204" pitchFamily="34" charset="0"/>
              </a:rPr>
              <a:t>κ.β</a:t>
            </a:r>
            <a:r>
              <a:rPr lang="el-GR" dirty="0">
                <a:cs typeface="Arial" panose="020B0604020202020204" pitchFamily="34" charset="0"/>
              </a:rPr>
              <a:t>.</a:t>
            </a:r>
            <a:r>
              <a:rPr lang="en-GB" dirty="0">
                <a:cs typeface="Arial" panose="020B0604020202020204" pitchFamily="34" charset="0"/>
              </a:rPr>
              <a:t>% SiO2</a:t>
            </a:r>
          </a:p>
          <a:p>
            <a:pPr marL="0" indent="0" algn="just">
              <a:lnSpc>
                <a:spcPct val="150000"/>
              </a:lnSpc>
              <a:buNone/>
            </a:pPr>
            <a:r>
              <a:rPr lang="el-GR" dirty="0">
                <a:cs typeface="Arial" panose="020B0604020202020204" pitchFamily="34" charset="0"/>
              </a:rPr>
              <a:t>Αναλυτικά για τη σύνθεσή τους: </a:t>
            </a:r>
            <a:r>
              <a:rPr lang="en-GB" dirty="0">
                <a:cs typeface="Arial" panose="020B0604020202020204" pitchFamily="34" charset="0"/>
              </a:rPr>
              <a:t> </a:t>
            </a:r>
          </a:p>
          <a:p>
            <a:pPr lvl="1" algn="just">
              <a:lnSpc>
                <a:spcPct val="150000"/>
              </a:lnSpc>
            </a:pPr>
            <a:r>
              <a:rPr lang="el-GR" dirty="0">
                <a:cs typeface="Arial" panose="020B0604020202020204" pitchFamily="34" charset="0"/>
              </a:rPr>
              <a:t>Περιέχουν χαλαζία, </a:t>
            </a:r>
            <a:r>
              <a:rPr lang="el-GR" dirty="0" err="1">
                <a:cs typeface="Arial" panose="020B0604020202020204" pitchFamily="34" charset="0"/>
              </a:rPr>
              <a:t>άστριο</a:t>
            </a:r>
            <a:r>
              <a:rPr lang="el-GR" dirty="0">
                <a:cs typeface="Arial" panose="020B0604020202020204" pitchFamily="34" charset="0"/>
              </a:rPr>
              <a:t>, κ.α.</a:t>
            </a:r>
            <a:endParaRPr lang="en-GB" dirty="0">
              <a:cs typeface="Arial" panose="020B0604020202020204" pitchFamily="34" charset="0"/>
            </a:endParaRPr>
          </a:p>
          <a:p>
            <a:pPr lvl="1" algn="just">
              <a:lnSpc>
                <a:spcPct val="150000"/>
              </a:lnSpc>
            </a:pPr>
            <a:r>
              <a:rPr lang="el-GR" dirty="0">
                <a:cs typeface="Arial" panose="020B0604020202020204" pitchFamily="34" charset="0"/>
              </a:rPr>
              <a:t>Μέταλλα όπως </a:t>
            </a:r>
            <a:r>
              <a:rPr lang="el-GR" dirty="0" err="1">
                <a:cs typeface="Arial" panose="020B0604020202020204" pitchFamily="34" charset="0"/>
              </a:rPr>
              <a:t>βιοτίτες</a:t>
            </a:r>
            <a:r>
              <a:rPr lang="en-GB" dirty="0">
                <a:cs typeface="Arial" panose="020B0604020202020204" pitchFamily="34" charset="0"/>
              </a:rPr>
              <a:t>,</a:t>
            </a:r>
            <a:r>
              <a:rPr lang="el-GR" dirty="0">
                <a:cs typeface="Arial" panose="020B0604020202020204" pitchFamily="34" charset="0"/>
              </a:rPr>
              <a:t> </a:t>
            </a:r>
            <a:r>
              <a:rPr lang="el-GR" dirty="0" err="1">
                <a:cs typeface="Arial" panose="020B0604020202020204" pitchFamily="34" charset="0"/>
              </a:rPr>
              <a:t>κεροστίλβες</a:t>
            </a:r>
            <a:r>
              <a:rPr lang="el-GR" dirty="0">
                <a:cs typeface="Arial" panose="020B0604020202020204" pitchFamily="34" charset="0"/>
              </a:rPr>
              <a:t>, </a:t>
            </a:r>
            <a:r>
              <a:rPr lang="el-GR" dirty="0" err="1">
                <a:cs typeface="Arial" panose="020B0604020202020204" pitchFamily="34" charset="0"/>
              </a:rPr>
              <a:t>πυροξενή</a:t>
            </a:r>
            <a:r>
              <a:rPr lang="en-GB" dirty="0">
                <a:cs typeface="Arial" panose="020B0604020202020204" pitchFamily="34" charset="0"/>
              </a:rPr>
              <a:t> </a:t>
            </a:r>
            <a:endParaRPr lang="el-GR" dirty="0">
              <a:cs typeface="Arial" panose="020B0604020202020204" pitchFamily="34" charset="0"/>
            </a:endParaRPr>
          </a:p>
          <a:p>
            <a:pPr lvl="1" algn="just">
              <a:lnSpc>
                <a:spcPct val="150000"/>
              </a:lnSpc>
            </a:pPr>
            <a:r>
              <a:rPr lang="el-GR" dirty="0">
                <a:cs typeface="Arial" panose="020B0604020202020204" pitchFamily="34" charset="0"/>
              </a:rPr>
              <a:t>Διασκορπίζουν άστρια ή </a:t>
            </a:r>
            <a:r>
              <a:rPr lang="el-GR" dirty="0" err="1">
                <a:cs typeface="Arial" panose="020B0604020202020204" pitchFamily="34" charset="0"/>
              </a:rPr>
              <a:t>γρανάτες</a:t>
            </a:r>
            <a:endParaRPr lang="en-GB" dirty="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DAB204C7-A63C-434C-8C48-81D955F2CFA9}"/>
              </a:ext>
            </a:extLst>
          </p:cNvPr>
          <p:cNvPicPr>
            <a:picLocks noChangeAspect="1"/>
          </p:cNvPicPr>
          <p:nvPr/>
        </p:nvPicPr>
        <p:blipFill>
          <a:blip r:embed="rId3"/>
          <a:stretch>
            <a:fillRect/>
          </a:stretch>
        </p:blipFill>
        <p:spPr>
          <a:xfrm>
            <a:off x="6096707" y="3863181"/>
            <a:ext cx="2590093" cy="2025406"/>
          </a:xfrm>
          <a:prstGeom prst="rect">
            <a:avLst/>
          </a:prstGeom>
        </p:spPr>
      </p:pic>
    </p:spTree>
    <p:extLst>
      <p:ext uri="{BB962C8B-B14F-4D97-AF65-F5344CB8AC3E}">
        <p14:creationId xmlns:p14="http://schemas.microsoft.com/office/powerpoint/2010/main" val="1139678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Βασικές γνώσεις γεωλογίας </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ηφαιστειακά πετρώματα </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gn="just">
              <a:lnSpc>
                <a:spcPct val="150000"/>
              </a:lnSpc>
              <a:buNone/>
            </a:pPr>
            <a:r>
              <a:rPr lang="el-GR" b="1" dirty="0" err="1">
                <a:cs typeface="Arial" panose="020B0604020202020204" pitchFamily="34" charset="0"/>
              </a:rPr>
              <a:t>Οψιανοί</a:t>
            </a:r>
            <a:endParaRPr lang="en-GB" b="1" dirty="0">
              <a:cs typeface="Arial" panose="020B0604020202020204" pitchFamily="34" charset="0"/>
            </a:endParaRPr>
          </a:p>
          <a:p>
            <a:pPr algn="just">
              <a:lnSpc>
                <a:spcPct val="150000"/>
              </a:lnSpc>
            </a:pPr>
            <a:r>
              <a:rPr lang="el-GR" dirty="0">
                <a:cs typeface="Arial" panose="020B0604020202020204" pitchFamily="34" charset="0"/>
              </a:rPr>
              <a:t>Στέρεο ηφαιστειακό πέτρωμα </a:t>
            </a:r>
            <a:endParaRPr lang="en-GB" dirty="0">
              <a:cs typeface="Arial" panose="020B0604020202020204" pitchFamily="34" charset="0"/>
            </a:endParaRPr>
          </a:p>
          <a:p>
            <a:pPr algn="just">
              <a:lnSpc>
                <a:spcPct val="150000"/>
              </a:lnSpc>
            </a:pPr>
            <a:r>
              <a:rPr lang="el-GR" dirty="0">
                <a:cs typeface="Arial" panose="020B0604020202020204" pitchFamily="34" charset="0"/>
              </a:rPr>
              <a:t>Λόγω ξαφνικής ψύξης δεν λαμβάνει χώρα κρυστάλλωση</a:t>
            </a:r>
            <a:endParaRPr lang="en-GB" dirty="0">
              <a:cs typeface="Arial" panose="020B0604020202020204" pitchFamily="34" charset="0"/>
            </a:endParaRPr>
          </a:p>
          <a:p>
            <a:pPr algn="just">
              <a:lnSpc>
                <a:spcPct val="150000"/>
              </a:lnSpc>
            </a:pPr>
            <a:r>
              <a:rPr lang="el-GR" dirty="0">
                <a:cs typeface="Arial" panose="020B0604020202020204" pitchFamily="34" charset="0"/>
              </a:rPr>
              <a:t>Μπορεί να περιέχει διαφόρους τύπους εκτόξευσης υλικού</a:t>
            </a:r>
            <a:endParaRPr lang="en-GB" dirty="0">
              <a:cs typeface="Arial" panose="020B0604020202020204" pitchFamily="34" charset="0"/>
            </a:endParaRPr>
          </a:p>
          <a:p>
            <a:pPr algn="just">
              <a:lnSpc>
                <a:spcPct val="150000"/>
              </a:lnSpc>
            </a:pPr>
            <a:r>
              <a:rPr lang="el-GR" dirty="0">
                <a:cs typeface="Arial" panose="020B0604020202020204" pitchFamily="34" charset="0"/>
              </a:rPr>
              <a:t>Η σύνθεσή του έχει κυρίως </a:t>
            </a:r>
            <a:r>
              <a:rPr lang="el-GR" dirty="0" err="1">
                <a:cs typeface="Arial" panose="020B0604020202020204" pitchFamily="34" charset="0"/>
              </a:rPr>
              <a:t>ριολιθικά</a:t>
            </a:r>
            <a:r>
              <a:rPr lang="el-GR" dirty="0">
                <a:cs typeface="Arial" panose="020B0604020202020204" pitchFamily="34" charset="0"/>
              </a:rPr>
              <a:t> και λιγότερο συχνά </a:t>
            </a:r>
            <a:r>
              <a:rPr lang="el-GR" dirty="0" err="1">
                <a:cs typeface="Arial" panose="020B0604020202020204" pitchFamily="34" charset="0"/>
              </a:rPr>
              <a:t>δακτιακά</a:t>
            </a:r>
            <a:r>
              <a:rPr lang="el-GR" dirty="0">
                <a:cs typeface="Arial" panose="020B0604020202020204" pitchFamily="34" charset="0"/>
              </a:rPr>
              <a:t> ή </a:t>
            </a:r>
            <a:r>
              <a:rPr lang="el-GR" dirty="0" err="1">
                <a:cs typeface="Arial" panose="020B0604020202020204" pitchFamily="34" charset="0"/>
              </a:rPr>
              <a:t>τρακχιτικά</a:t>
            </a:r>
            <a:r>
              <a:rPr lang="el-GR" dirty="0">
                <a:cs typeface="Arial" panose="020B0604020202020204" pitchFamily="34" charset="0"/>
              </a:rPr>
              <a:t>.</a:t>
            </a:r>
            <a:endParaRPr lang="en-GB" dirty="0">
              <a:cs typeface="Arial" panose="020B0604020202020204" pitchFamily="34" charset="0"/>
            </a:endParaRPr>
          </a:p>
        </p:txBody>
      </p:sp>
    </p:spTree>
    <p:extLst>
      <p:ext uri="{BB962C8B-B14F-4D97-AF65-F5344CB8AC3E}">
        <p14:creationId xmlns:p14="http://schemas.microsoft.com/office/powerpoint/2010/main" val="2088346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ηφαιστειακά πετρώματα </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4332953" cy="4525963"/>
          </a:xfrm>
        </p:spPr>
        <p:txBody>
          <a:bodyPr>
            <a:normAutofit/>
          </a:bodyPr>
          <a:lstStyle/>
          <a:p>
            <a:pPr marL="0" indent="0">
              <a:lnSpc>
                <a:spcPct val="150000"/>
              </a:lnSpc>
              <a:buNone/>
            </a:pPr>
            <a:r>
              <a:rPr lang="el-GR" b="1" dirty="0">
                <a:cs typeface="Arial" panose="020B0604020202020204" pitchFamily="34" charset="0"/>
              </a:rPr>
              <a:t>Ταξινόμηση βουλκανιτών κατά </a:t>
            </a:r>
            <a:r>
              <a:rPr lang="en-US" b="1" dirty="0" err="1">
                <a:cs typeface="Arial" panose="020B0604020202020204" pitchFamily="34" charset="0"/>
              </a:rPr>
              <a:t>Streckeisen</a:t>
            </a:r>
            <a:r>
              <a:rPr lang="en-US" b="1" dirty="0">
                <a:cs typeface="Arial" panose="020B0604020202020204" pitchFamily="34" charset="0"/>
              </a:rPr>
              <a:t>:</a:t>
            </a:r>
          </a:p>
          <a:p>
            <a:pPr marL="0" indent="0">
              <a:lnSpc>
                <a:spcPct val="150000"/>
              </a:lnSpc>
              <a:buNone/>
            </a:pPr>
            <a:r>
              <a:rPr lang="el-GR" dirty="0">
                <a:cs typeface="Arial" panose="020B0604020202020204" pitchFamily="34" charset="0"/>
              </a:rPr>
              <a:t>Κλασσική μορφή όπως φαίνεται στο σχήμα.</a:t>
            </a:r>
            <a:endParaRPr lang="en-US" dirty="0">
              <a:cs typeface="Arial" panose="020B0604020202020204" pitchFamily="34" charset="0"/>
            </a:endParaRPr>
          </a:p>
          <a:p>
            <a:pPr marL="0" indent="0">
              <a:lnSpc>
                <a:spcPct val="150000"/>
              </a:lnSpc>
              <a:buNone/>
            </a:pPr>
            <a:r>
              <a:rPr lang="el-GR" dirty="0">
                <a:cs typeface="Arial" panose="020B0604020202020204" pitchFamily="34" charset="0"/>
              </a:rPr>
              <a:t>Τα πετρώματα με βάση το ορυκτό τους </a:t>
            </a:r>
          </a:p>
          <a:p>
            <a:pPr marL="0" indent="0">
              <a:lnSpc>
                <a:spcPct val="150000"/>
              </a:lnSpc>
              <a:buNone/>
            </a:pPr>
            <a:r>
              <a:rPr lang="el-GR" dirty="0">
                <a:cs typeface="Arial" panose="020B0604020202020204" pitchFamily="34" charset="0"/>
              </a:rPr>
              <a:t>Περιεχόμενο είναι </a:t>
            </a:r>
            <a:endParaRPr lang="en-US" dirty="0">
              <a:cs typeface="Arial" panose="020B0604020202020204" pitchFamily="34" charset="0"/>
            </a:endParaRPr>
          </a:p>
          <a:p>
            <a:pPr marL="0" indent="0">
              <a:lnSpc>
                <a:spcPct val="150000"/>
              </a:lnSpc>
              <a:buNone/>
            </a:pPr>
            <a:r>
              <a:rPr lang="en-US" dirty="0">
                <a:cs typeface="Arial" panose="020B0604020202020204" pitchFamily="34" charset="0"/>
              </a:rPr>
              <a:t>A = Alkali feldspar</a:t>
            </a:r>
          </a:p>
          <a:p>
            <a:pPr marL="0" indent="0">
              <a:lnSpc>
                <a:spcPct val="150000"/>
              </a:lnSpc>
              <a:buNone/>
            </a:pPr>
            <a:r>
              <a:rPr lang="en-US" dirty="0">
                <a:cs typeface="Arial" panose="020B0604020202020204" pitchFamily="34" charset="0"/>
              </a:rPr>
              <a:t>P = Plagioclase</a:t>
            </a:r>
          </a:p>
          <a:p>
            <a:pPr marL="0" indent="0">
              <a:lnSpc>
                <a:spcPct val="150000"/>
              </a:lnSpc>
              <a:buNone/>
            </a:pPr>
            <a:r>
              <a:rPr lang="en-US" dirty="0">
                <a:cs typeface="Arial" panose="020B0604020202020204" pitchFamily="34" charset="0"/>
              </a:rPr>
              <a:t>Q = Quartz</a:t>
            </a:r>
          </a:p>
          <a:p>
            <a:pPr marL="0" indent="0">
              <a:lnSpc>
                <a:spcPct val="150000"/>
              </a:lnSpc>
              <a:buNone/>
            </a:pPr>
            <a:r>
              <a:rPr lang="en-US" dirty="0">
                <a:cs typeface="Arial" panose="020B0604020202020204" pitchFamily="34" charset="0"/>
              </a:rPr>
              <a:t>F = </a:t>
            </a:r>
            <a:r>
              <a:rPr lang="en-US" dirty="0" err="1">
                <a:cs typeface="Arial" panose="020B0604020202020204" pitchFamily="34" charset="0"/>
              </a:rPr>
              <a:t>Foid</a:t>
            </a:r>
            <a:endParaRPr lang="en-GB" dirty="0">
              <a:cs typeface="Arial" panose="020B0604020202020204" pitchFamily="34" charset="0"/>
            </a:endParaRPr>
          </a:p>
        </p:txBody>
      </p:sp>
      <p:pic>
        <p:nvPicPr>
          <p:cNvPr id="6" name="Grafik 5">
            <a:extLst>
              <a:ext uri="{FF2B5EF4-FFF2-40B4-BE49-F238E27FC236}">
                <a16:creationId xmlns:a16="http://schemas.microsoft.com/office/drawing/2014/main" id="{C49A1F3D-10FE-485C-9600-2766746820DA}"/>
              </a:ext>
            </a:extLst>
          </p:cNvPr>
          <p:cNvPicPr>
            <a:picLocks noChangeAspect="1"/>
          </p:cNvPicPr>
          <p:nvPr/>
        </p:nvPicPr>
        <p:blipFill>
          <a:blip r:embed="rId3"/>
          <a:stretch>
            <a:fillRect/>
          </a:stretch>
        </p:blipFill>
        <p:spPr>
          <a:xfrm>
            <a:off x="4790153" y="1877508"/>
            <a:ext cx="3896647" cy="4102134"/>
          </a:xfrm>
          <a:prstGeom prst="rect">
            <a:avLst/>
          </a:prstGeom>
        </p:spPr>
      </p:pic>
      <p:sp>
        <p:nvSpPr>
          <p:cNvPr id="5" name="Textfeld 4">
            <a:extLst>
              <a:ext uri="{FF2B5EF4-FFF2-40B4-BE49-F238E27FC236}">
                <a16:creationId xmlns:a16="http://schemas.microsoft.com/office/drawing/2014/main" id="{0D971861-A11A-416A-98C4-214205C112D5}"/>
              </a:ext>
            </a:extLst>
          </p:cNvPr>
          <p:cNvSpPr txBox="1"/>
          <p:nvPr/>
        </p:nvSpPr>
        <p:spPr>
          <a:xfrm>
            <a:off x="2154435" y="3928575"/>
            <a:ext cx="1949444" cy="1477328"/>
          </a:xfrm>
          <a:prstGeom prst="rect">
            <a:avLst/>
          </a:prstGeom>
          <a:solidFill>
            <a:schemeClr val="accent6">
              <a:lumMod val="75000"/>
            </a:schemeClr>
          </a:solidFill>
        </p:spPr>
        <p:txBody>
          <a:bodyPr wrap="none" rtlCol="0">
            <a:spAutoFit/>
          </a:bodyPr>
          <a:lstStyle/>
          <a:p>
            <a:r>
              <a:rPr lang="de-DE" dirty="0" err="1"/>
              <a:t>Example</a:t>
            </a:r>
            <a:r>
              <a:rPr lang="de-DE" dirty="0"/>
              <a:t>:</a:t>
            </a:r>
          </a:p>
          <a:p>
            <a:r>
              <a:rPr lang="de-DE" dirty="0"/>
              <a:t>35% </a:t>
            </a:r>
            <a:r>
              <a:rPr lang="de-DE" dirty="0" err="1"/>
              <a:t>Quartz</a:t>
            </a:r>
            <a:endParaRPr lang="de-DE" dirty="0"/>
          </a:p>
          <a:p>
            <a:r>
              <a:rPr lang="de-DE" dirty="0"/>
              <a:t>50% </a:t>
            </a:r>
            <a:r>
              <a:rPr lang="de-DE" dirty="0" err="1"/>
              <a:t>plagioclase</a:t>
            </a:r>
            <a:endParaRPr lang="de-DE" dirty="0"/>
          </a:p>
          <a:p>
            <a:r>
              <a:rPr lang="de-DE" dirty="0"/>
              <a:t>15% Alkali </a:t>
            </a:r>
            <a:r>
              <a:rPr lang="de-DE" dirty="0" err="1"/>
              <a:t>feldspar</a:t>
            </a:r>
            <a:endParaRPr lang="de-DE" dirty="0"/>
          </a:p>
          <a:p>
            <a:r>
              <a:rPr lang="de-DE" dirty="0"/>
              <a:t>→ </a:t>
            </a:r>
            <a:r>
              <a:rPr lang="de-DE" dirty="0" err="1"/>
              <a:t>Granodiorite</a:t>
            </a:r>
            <a:r>
              <a:rPr lang="de-DE" dirty="0"/>
              <a:t> </a:t>
            </a:r>
          </a:p>
        </p:txBody>
      </p:sp>
      <p:cxnSp>
        <p:nvCxnSpPr>
          <p:cNvPr id="8" name="Gerader Verbinder 7">
            <a:extLst>
              <a:ext uri="{FF2B5EF4-FFF2-40B4-BE49-F238E27FC236}">
                <a16:creationId xmlns:a16="http://schemas.microsoft.com/office/drawing/2014/main" id="{3F2CB589-5344-474C-85EE-B67CA51780F1}"/>
              </a:ext>
            </a:extLst>
          </p:cNvPr>
          <p:cNvCxnSpPr>
            <a:cxnSpLocks/>
          </p:cNvCxnSpPr>
          <p:nvPr/>
        </p:nvCxnSpPr>
        <p:spPr>
          <a:xfrm>
            <a:off x="6946711" y="2193310"/>
            <a:ext cx="805217" cy="1735265"/>
          </a:xfrm>
          <a:prstGeom prst="line">
            <a:avLst/>
          </a:prstGeom>
        </p:spPr>
        <p:style>
          <a:lnRef idx="2">
            <a:schemeClr val="accent6"/>
          </a:lnRef>
          <a:fillRef idx="0">
            <a:schemeClr val="accent6"/>
          </a:fillRef>
          <a:effectRef idx="1">
            <a:schemeClr val="accent6"/>
          </a:effectRef>
          <a:fontRef idx="minor">
            <a:schemeClr val="tx1"/>
          </a:fontRef>
        </p:style>
      </p:cxnSp>
      <p:cxnSp>
        <p:nvCxnSpPr>
          <p:cNvPr id="11" name="Gerader Verbinder 10">
            <a:extLst>
              <a:ext uri="{FF2B5EF4-FFF2-40B4-BE49-F238E27FC236}">
                <a16:creationId xmlns:a16="http://schemas.microsoft.com/office/drawing/2014/main" id="{8F9F7B9D-08A1-4119-A2D6-292891AC154B}"/>
              </a:ext>
            </a:extLst>
          </p:cNvPr>
          <p:cNvCxnSpPr>
            <a:cxnSpLocks/>
          </p:cNvCxnSpPr>
          <p:nvPr/>
        </p:nvCxnSpPr>
        <p:spPr>
          <a:xfrm>
            <a:off x="6261456" y="3311114"/>
            <a:ext cx="1555845"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Gerader Verbinder 14">
            <a:extLst>
              <a:ext uri="{FF2B5EF4-FFF2-40B4-BE49-F238E27FC236}">
                <a16:creationId xmlns:a16="http://schemas.microsoft.com/office/drawing/2014/main" id="{3DA9A01F-B463-4E64-9C63-277998777A36}"/>
              </a:ext>
            </a:extLst>
          </p:cNvPr>
          <p:cNvCxnSpPr>
            <a:cxnSpLocks/>
          </p:cNvCxnSpPr>
          <p:nvPr/>
        </p:nvCxnSpPr>
        <p:spPr>
          <a:xfrm flipH="1">
            <a:off x="7110640" y="2937114"/>
            <a:ext cx="477357" cy="926067"/>
          </a:xfrm>
          <a:prstGeom prst="line">
            <a:avLst/>
          </a:prstGeom>
        </p:spPr>
        <p:style>
          <a:lnRef idx="2">
            <a:schemeClr val="accent6"/>
          </a:lnRef>
          <a:fillRef idx="0">
            <a:schemeClr val="accent6"/>
          </a:fillRef>
          <a:effectRef idx="1">
            <a:schemeClr val="accent6"/>
          </a:effectRef>
          <a:fontRef idx="minor">
            <a:schemeClr val="tx1"/>
          </a:fontRef>
        </p:style>
      </p:cxnSp>
      <p:sp>
        <p:nvSpPr>
          <p:cNvPr id="17" name="Ellipse 16">
            <a:extLst>
              <a:ext uri="{FF2B5EF4-FFF2-40B4-BE49-F238E27FC236}">
                <a16:creationId xmlns:a16="http://schemas.microsoft.com/office/drawing/2014/main" id="{D008B27A-D9F9-4D49-A755-400150A722F6}"/>
              </a:ext>
            </a:extLst>
          </p:cNvPr>
          <p:cNvSpPr/>
          <p:nvPr/>
        </p:nvSpPr>
        <p:spPr>
          <a:xfrm>
            <a:off x="7403229" y="3245835"/>
            <a:ext cx="72000" cy="72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0605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Βασικές γνώσεις γεωλογίας - </a:t>
            </a:r>
            <a:r>
              <a:rPr lang="el-GR" dirty="0" err="1">
                <a:latin typeface="Arial" panose="020B0604020202020204" pitchFamily="34" charset="0"/>
                <a:cs typeface="Arial" panose="020B0604020202020204" pitchFamily="34" charset="0"/>
              </a:rPr>
              <a:t>πλουτωνίτες</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gn="just">
              <a:lnSpc>
                <a:spcPct val="150000"/>
              </a:lnSpc>
              <a:buNone/>
            </a:pPr>
            <a:r>
              <a:rPr lang="el-GR" b="1" dirty="0" err="1">
                <a:cs typeface="Arial" panose="020B0604020202020204" pitchFamily="34" charset="0"/>
              </a:rPr>
              <a:t>Πλουτωνίτες</a:t>
            </a:r>
            <a:r>
              <a:rPr lang="el-GR" b="1" dirty="0">
                <a:cs typeface="Arial" panose="020B0604020202020204" pitchFamily="34" charset="0"/>
              </a:rPr>
              <a:t> (βαθιά πετρώματα</a:t>
            </a:r>
            <a:r>
              <a:rPr lang="en-US" b="1" dirty="0">
                <a:cs typeface="Arial" panose="020B0604020202020204" pitchFamily="34" charset="0"/>
              </a:rPr>
              <a:t>)</a:t>
            </a:r>
          </a:p>
          <a:p>
            <a:pPr algn="just">
              <a:lnSpc>
                <a:spcPct val="150000"/>
              </a:lnSpc>
            </a:pPr>
            <a:r>
              <a:rPr lang="el-GR" dirty="0">
                <a:cs typeface="Arial" panose="020B0604020202020204" pitchFamily="34" charset="0"/>
              </a:rPr>
              <a:t>Σχηματίζονται από </a:t>
            </a:r>
            <a:r>
              <a:rPr lang="el-GR" dirty="0" err="1">
                <a:cs typeface="Arial" panose="020B0604020202020204" pitchFamily="34" charset="0"/>
              </a:rPr>
              <a:t>χονδρόκοκκα</a:t>
            </a:r>
            <a:r>
              <a:rPr lang="el-GR" dirty="0">
                <a:cs typeface="Arial" panose="020B0604020202020204" pitchFamily="34" charset="0"/>
              </a:rPr>
              <a:t> πετρώματα κάτω από την επιφάνεια της γης </a:t>
            </a:r>
            <a:r>
              <a:rPr lang="en-US" dirty="0">
                <a:cs typeface="Arial" panose="020B0604020202020204" pitchFamily="34" charset="0"/>
              </a:rPr>
              <a:t> </a:t>
            </a:r>
          </a:p>
          <a:p>
            <a:pPr algn="just">
              <a:lnSpc>
                <a:spcPct val="150000"/>
              </a:lnSpc>
            </a:pPr>
            <a:r>
              <a:rPr lang="el-GR" dirty="0">
                <a:cs typeface="Arial" panose="020B0604020202020204" pitchFamily="34" charset="0"/>
              </a:rPr>
              <a:t>Λίγοι πυρήνες κρυστάλλων αναπτύσσονται σε μεγάλους κόκκους με αργή ψύξη</a:t>
            </a:r>
            <a:endParaRPr lang="en-US" dirty="0">
              <a:cs typeface="Arial" panose="020B0604020202020204" pitchFamily="34" charset="0"/>
            </a:endParaRPr>
          </a:p>
          <a:p>
            <a:pPr algn="just">
              <a:lnSpc>
                <a:spcPct val="150000"/>
              </a:lnSpc>
            </a:pPr>
            <a:r>
              <a:rPr lang="el-GR" dirty="0">
                <a:cs typeface="Arial" panose="020B0604020202020204" pitchFamily="34" charset="0"/>
              </a:rPr>
              <a:t>Έχουν διάμετρο από μερικά χιλιοστά ως μερικά εκατοστά</a:t>
            </a:r>
            <a:endParaRPr lang="en-US" dirty="0">
              <a:cs typeface="Arial" panose="020B0604020202020204" pitchFamily="34" charset="0"/>
            </a:endParaRPr>
          </a:p>
          <a:p>
            <a:pPr algn="just">
              <a:lnSpc>
                <a:spcPct val="150000"/>
              </a:lnSpc>
            </a:pPr>
            <a:r>
              <a:rPr lang="el-GR" dirty="0">
                <a:cs typeface="Arial" panose="020B0604020202020204" pitchFamily="34" charset="0"/>
              </a:rPr>
              <a:t>Χαρακτηριστικά παραδείγματα </a:t>
            </a:r>
            <a:r>
              <a:rPr lang="el-GR" dirty="0" err="1">
                <a:cs typeface="Arial" panose="020B0604020202020204" pitchFamily="34" charset="0"/>
              </a:rPr>
              <a:t>πλουτωνιτών</a:t>
            </a:r>
            <a:r>
              <a:rPr lang="el-GR" dirty="0">
                <a:cs typeface="Arial" panose="020B0604020202020204" pitchFamily="34" charset="0"/>
              </a:rPr>
              <a:t> είναι</a:t>
            </a:r>
            <a:r>
              <a:rPr lang="en-US" dirty="0">
                <a:cs typeface="Arial" panose="020B0604020202020204" pitchFamily="34" charset="0"/>
              </a:rPr>
              <a:t>:</a:t>
            </a:r>
          </a:p>
          <a:p>
            <a:pPr lvl="1" algn="just">
              <a:lnSpc>
                <a:spcPct val="150000"/>
              </a:lnSpc>
            </a:pPr>
            <a:r>
              <a:rPr lang="en-US" dirty="0" err="1">
                <a:cs typeface="Arial" panose="020B0604020202020204" pitchFamily="34" charset="0"/>
              </a:rPr>
              <a:t>Dunit</a:t>
            </a:r>
            <a:endParaRPr lang="en-US" dirty="0">
              <a:cs typeface="Arial" panose="020B0604020202020204" pitchFamily="34" charset="0"/>
            </a:endParaRPr>
          </a:p>
          <a:p>
            <a:pPr lvl="1" algn="just">
              <a:lnSpc>
                <a:spcPct val="150000"/>
              </a:lnSpc>
            </a:pPr>
            <a:r>
              <a:rPr lang="en-US" dirty="0">
                <a:cs typeface="Arial" panose="020B0604020202020204" pitchFamily="34" charset="0"/>
              </a:rPr>
              <a:t>Gabbro </a:t>
            </a:r>
          </a:p>
          <a:p>
            <a:pPr lvl="1" algn="just">
              <a:lnSpc>
                <a:spcPct val="150000"/>
              </a:lnSpc>
            </a:pPr>
            <a:r>
              <a:rPr lang="en-US" dirty="0">
                <a:cs typeface="Arial" panose="020B0604020202020204" pitchFamily="34" charset="0"/>
              </a:rPr>
              <a:t>Diorite</a:t>
            </a:r>
          </a:p>
          <a:p>
            <a:pPr lvl="1" algn="just">
              <a:lnSpc>
                <a:spcPct val="150000"/>
              </a:lnSpc>
            </a:pPr>
            <a:r>
              <a:rPr lang="el-GR" dirty="0">
                <a:cs typeface="Arial" panose="020B0604020202020204" pitchFamily="34" charset="0"/>
              </a:rPr>
              <a:t>Γρανίτες</a:t>
            </a:r>
            <a:endParaRPr lang="en-US" dirty="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819325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err="1">
                <a:latin typeface="Arial" panose="020B0604020202020204" pitchFamily="34" charset="0"/>
                <a:cs typeface="Arial" panose="020B0604020202020204" pitchFamily="34" charset="0"/>
              </a:rPr>
              <a:t>Πλουτωνίτες</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1"/>
            <a:ext cx="8229600" cy="1828800"/>
          </a:xfrm>
        </p:spPr>
        <p:txBody>
          <a:bodyPr>
            <a:normAutofit lnSpcReduction="10000"/>
          </a:bodyPr>
          <a:lstStyle/>
          <a:p>
            <a:pPr marL="0" indent="0">
              <a:lnSpc>
                <a:spcPct val="150000"/>
              </a:lnSpc>
              <a:buNone/>
            </a:pPr>
            <a:r>
              <a:rPr lang="en-US" b="1" dirty="0" err="1">
                <a:cs typeface="Arial" panose="020B0604020202020204" pitchFamily="34" charset="0"/>
              </a:rPr>
              <a:t>Dunit</a:t>
            </a:r>
            <a:r>
              <a:rPr lang="en-US" b="1" dirty="0">
                <a:cs typeface="Arial" panose="020B0604020202020204" pitchFamily="34" charset="0"/>
              </a:rPr>
              <a:t> </a:t>
            </a:r>
          </a:p>
          <a:p>
            <a:pPr>
              <a:lnSpc>
                <a:spcPct val="150000"/>
              </a:lnSpc>
            </a:pPr>
            <a:r>
              <a:rPr lang="el-GR" dirty="0">
                <a:cs typeface="Arial" panose="020B0604020202020204" pitchFamily="34" charset="0"/>
              </a:rPr>
              <a:t>Πέτρωμα από τα άνω στρώματα του μανδύα της γης</a:t>
            </a:r>
            <a:endParaRPr lang="en-US" dirty="0">
              <a:cs typeface="Arial" panose="020B0604020202020204" pitchFamily="34" charset="0"/>
            </a:endParaRPr>
          </a:p>
          <a:p>
            <a:pPr>
              <a:lnSpc>
                <a:spcPct val="150000"/>
              </a:lnSpc>
            </a:pPr>
            <a:r>
              <a:rPr lang="el-GR" dirty="0">
                <a:cs typeface="Arial" panose="020B0604020202020204" pitchFamily="34" charset="0"/>
              </a:rPr>
              <a:t>Σύνθεση</a:t>
            </a:r>
            <a:r>
              <a:rPr lang="en-US" dirty="0">
                <a:cs typeface="Arial" panose="020B0604020202020204" pitchFamily="34" charset="0"/>
              </a:rPr>
              <a:t> </a:t>
            </a:r>
          </a:p>
          <a:p>
            <a:pPr lvl="1">
              <a:lnSpc>
                <a:spcPct val="150000"/>
              </a:lnSpc>
            </a:pPr>
            <a:r>
              <a:rPr lang="el-GR" dirty="0">
                <a:cs typeface="Arial" panose="020B0604020202020204" pitchFamily="34" charset="0"/>
              </a:rPr>
              <a:t>Αποτελείται από τουλάχιστον 90% κατά βάρος ορυκτή </a:t>
            </a:r>
            <a:r>
              <a:rPr lang="el-GR" dirty="0" err="1">
                <a:cs typeface="Arial" panose="020B0604020202020204" pitchFamily="34" charset="0"/>
              </a:rPr>
              <a:t>ολιβίνη</a:t>
            </a:r>
            <a:endParaRPr lang="en-GB" dirty="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6662F457-F041-4DA7-9972-965A5F23CA35}"/>
              </a:ext>
            </a:extLst>
          </p:cNvPr>
          <p:cNvPicPr>
            <a:picLocks noChangeAspect="1"/>
          </p:cNvPicPr>
          <p:nvPr/>
        </p:nvPicPr>
        <p:blipFill>
          <a:blip r:embed="rId3"/>
          <a:stretch>
            <a:fillRect/>
          </a:stretch>
        </p:blipFill>
        <p:spPr>
          <a:xfrm>
            <a:off x="5458265" y="3545240"/>
            <a:ext cx="3228535" cy="2580923"/>
          </a:xfrm>
          <a:prstGeom prst="rect">
            <a:avLst/>
          </a:prstGeom>
        </p:spPr>
      </p:pic>
    </p:spTree>
    <p:extLst>
      <p:ext uri="{BB962C8B-B14F-4D97-AF65-F5344CB8AC3E}">
        <p14:creationId xmlns:p14="http://schemas.microsoft.com/office/powerpoint/2010/main" val="767823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err="1">
                <a:latin typeface="Arial" panose="020B0604020202020204" pitchFamily="34" charset="0"/>
                <a:cs typeface="Arial" panose="020B0604020202020204" pitchFamily="34" charset="0"/>
              </a:rPr>
              <a:t>Πλουτωνίτες</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5029200" cy="4525963"/>
          </a:xfrm>
        </p:spPr>
        <p:txBody>
          <a:bodyPr>
            <a:normAutofit/>
          </a:bodyPr>
          <a:lstStyle/>
          <a:p>
            <a:pPr marL="0" indent="0" algn="just">
              <a:lnSpc>
                <a:spcPct val="150000"/>
              </a:lnSpc>
              <a:buNone/>
            </a:pPr>
            <a:r>
              <a:rPr lang="en-US" b="1" dirty="0">
                <a:cs typeface="Arial" panose="020B0604020202020204" pitchFamily="34" charset="0"/>
              </a:rPr>
              <a:t>Gabbro</a:t>
            </a:r>
          </a:p>
          <a:p>
            <a:pPr algn="just">
              <a:lnSpc>
                <a:spcPct val="150000"/>
              </a:lnSpc>
            </a:pPr>
            <a:r>
              <a:rPr lang="el-GR" dirty="0">
                <a:cs typeface="Arial" panose="020B0604020202020204" pitchFamily="34" charset="0"/>
              </a:rPr>
              <a:t>Πέτρωμα από τα χαμηλότερα στρώματα της γης</a:t>
            </a:r>
            <a:endParaRPr lang="en-US" dirty="0">
              <a:cs typeface="Arial" panose="020B0604020202020204" pitchFamily="34" charset="0"/>
            </a:endParaRPr>
          </a:p>
          <a:p>
            <a:pPr algn="just">
              <a:lnSpc>
                <a:spcPct val="150000"/>
              </a:lnSpc>
            </a:pPr>
            <a:r>
              <a:rPr lang="el-GR" dirty="0">
                <a:cs typeface="Arial" panose="020B0604020202020204" pitchFamily="34" charset="0"/>
              </a:rPr>
              <a:t>Ανήκει στα βασικά πετρώματα των </a:t>
            </a:r>
            <a:r>
              <a:rPr lang="el-GR" dirty="0" err="1">
                <a:cs typeface="Arial" panose="020B0604020202020204" pitchFamily="34" charset="0"/>
              </a:rPr>
              <a:t>πλουτωνιτών</a:t>
            </a:r>
            <a:r>
              <a:rPr lang="el-GR" dirty="0">
                <a:cs typeface="Arial" panose="020B0604020202020204" pitchFamily="34" charset="0"/>
              </a:rPr>
              <a:t> </a:t>
            </a:r>
            <a:r>
              <a:rPr lang="en-US" dirty="0">
                <a:cs typeface="Arial" panose="020B0604020202020204" pitchFamily="34" charset="0"/>
              </a:rPr>
              <a:t>- &lt; 50 wt.% SiO2</a:t>
            </a:r>
          </a:p>
          <a:p>
            <a:pPr algn="just">
              <a:lnSpc>
                <a:spcPct val="150000"/>
              </a:lnSpc>
            </a:pPr>
            <a:r>
              <a:rPr lang="el-GR" dirty="0">
                <a:cs typeface="Arial" panose="020B0604020202020204" pitchFamily="34" charset="0"/>
              </a:rPr>
              <a:t>Αποτελούνται κυρίως από </a:t>
            </a:r>
            <a:r>
              <a:rPr lang="el-GR" dirty="0" err="1">
                <a:cs typeface="Arial" panose="020B0604020202020204" pitchFamily="34" charset="0"/>
              </a:rPr>
              <a:t>πυροξενή</a:t>
            </a:r>
            <a:r>
              <a:rPr lang="el-GR" dirty="0">
                <a:cs typeface="Arial" panose="020B0604020202020204" pitchFamily="34" charset="0"/>
              </a:rPr>
              <a:t> ορυκτά.</a:t>
            </a:r>
            <a:r>
              <a:rPr lang="en-US" dirty="0">
                <a:cs typeface="Arial" panose="020B0604020202020204" pitchFamily="34" charset="0"/>
              </a:rPr>
              <a:t> </a:t>
            </a:r>
          </a:p>
          <a:p>
            <a:pPr algn="just">
              <a:lnSpc>
                <a:spcPct val="150000"/>
              </a:lnSpc>
            </a:pPr>
            <a:r>
              <a:rPr lang="el-GR" dirty="0">
                <a:cs typeface="Arial" panose="020B0604020202020204" pitchFamily="34" charset="0"/>
              </a:rPr>
              <a:t>Ισχύει επίσης ότι αν ένα </a:t>
            </a:r>
            <a:r>
              <a:rPr lang="el-GR" dirty="0" err="1">
                <a:cs typeface="Arial" panose="020B0604020202020204" pitchFamily="34" charset="0"/>
              </a:rPr>
              <a:t>τήγμα</a:t>
            </a:r>
            <a:r>
              <a:rPr lang="el-GR" dirty="0">
                <a:cs typeface="Arial" panose="020B0604020202020204" pitchFamily="34" charset="0"/>
              </a:rPr>
              <a:t> αυτής της </a:t>
            </a:r>
          </a:p>
          <a:p>
            <a:pPr marL="0" indent="0" algn="just">
              <a:lnSpc>
                <a:spcPct val="150000"/>
              </a:lnSpc>
              <a:buNone/>
            </a:pPr>
            <a:r>
              <a:rPr lang="el-GR" dirty="0">
                <a:cs typeface="Arial" panose="020B0604020202020204" pitchFamily="34" charset="0"/>
              </a:rPr>
              <a:t>σύνθεσης χτυπήσει την επιφάνεια της γης </a:t>
            </a:r>
          </a:p>
          <a:p>
            <a:pPr marL="0" indent="0" algn="just">
              <a:lnSpc>
                <a:spcPct val="150000"/>
              </a:lnSpc>
              <a:buNone/>
            </a:pPr>
            <a:r>
              <a:rPr lang="el-GR" dirty="0">
                <a:cs typeface="Arial" panose="020B0604020202020204" pitchFamily="34" charset="0"/>
              </a:rPr>
              <a:t>σχηματίζεται ένας βασάλτης.</a:t>
            </a:r>
          </a:p>
        </p:txBody>
      </p:sp>
      <p:pic>
        <p:nvPicPr>
          <p:cNvPr id="4" name="Grafik 3">
            <a:extLst>
              <a:ext uri="{FF2B5EF4-FFF2-40B4-BE49-F238E27FC236}">
                <a16:creationId xmlns:a16="http://schemas.microsoft.com/office/drawing/2014/main" id="{A758A436-4243-4843-AEEF-6826027462A4}"/>
              </a:ext>
            </a:extLst>
          </p:cNvPr>
          <p:cNvPicPr>
            <a:picLocks noChangeAspect="1"/>
          </p:cNvPicPr>
          <p:nvPr/>
        </p:nvPicPr>
        <p:blipFill>
          <a:blip r:embed="rId3"/>
          <a:stretch>
            <a:fillRect/>
          </a:stretch>
        </p:blipFill>
        <p:spPr>
          <a:xfrm>
            <a:off x="5494751" y="1600200"/>
            <a:ext cx="3360861" cy="2437228"/>
          </a:xfrm>
          <a:prstGeom prst="rect">
            <a:avLst/>
          </a:prstGeom>
        </p:spPr>
      </p:pic>
    </p:spTree>
    <p:extLst>
      <p:ext uri="{BB962C8B-B14F-4D97-AF65-F5344CB8AC3E}">
        <p14:creationId xmlns:p14="http://schemas.microsoft.com/office/powerpoint/2010/main" val="481535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normAutofit/>
          </a:bodyPr>
          <a:lstStyle/>
          <a:p>
            <a:r>
              <a:rPr lang="el-GR" dirty="0" err="1">
                <a:latin typeface="Arial" panose="020B0604020202020204" pitchFamily="34" charset="0"/>
                <a:cs typeface="Arial" panose="020B0604020202020204" pitchFamily="34" charset="0"/>
              </a:rPr>
              <a:t>Πλουτωνίτες</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0200"/>
            <a:ext cx="5240215" cy="4547382"/>
          </a:xfrm>
        </p:spPr>
        <p:txBody>
          <a:bodyPr>
            <a:normAutofit fontScale="92500" lnSpcReduction="10000"/>
          </a:bodyPr>
          <a:lstStyle/>
          <a:p>
            <a:pPr marL="0" indent="0">
              <a:lnSpc>
                <a:spcPct val="150000"/>
              </a:lnSpc>
              <a:buNone/>
            </a:pPr>
            <a:r>
              <a:rPr lang="el-GR" b="1" dirty="0" err="1">
                <a:cs typeface="Arial" panose="020B0604020202020204" pitchFamily="34" charset="0"/>
              </a:rPr>
              <a:t>Διορίτες</a:t>
            </a:r>
            <a:endParaRPr lang="en-US" b="1" dirty="0">
              <a:cs typeface="Arial" panose="020B0604020202020204" pitchFamily="34" charset="0"/>
            </a:endParaRPr>
          </a:p>
          <a:p>
            <a:pPr>
              <a:lnSpc>
                <a:spcPct val="150000"/>
              </a:lnSpc>
            </a:pPr>
            <a:r>
              <a:rPr lang="el-GR" dirty="0">
                <a:cs typeface="Arial" panose="020B0604020202020204" pitchFamily="34" charset="0"/>
              </a:rPr>
              <a:t>Ανήκουν στην ενδιάμεση κατηγορία </a:t>
            </a:r>
            <a:r>
              <a:rPr lang="el-GR" dirty="0" err="1">
                <a:cs typeface="Arial" panose="020B0604020202020204" pitchFamily="34" charset="0"/>
              </a:rPr>
              <a:t>πλουτωνιτών</a:t>
            </a:r>
            <a:r>
              <a:rPr lang="el-GR" dirty="0">
                <a:cs typeface="Arial" panose="020B0604020202020204" pitchFamily="34" charset="0"/>
              </a:rPr>
              <a:t>.</a:t>
            </a:r>
            <a:endParaRPr lang="en-US" dirty="0">
              <a:cs typeface="Arial" panose="020B0604020202020204" pitchFamily="34" charset="0"/>
            </a:endParaRPr>
          </a:p>
          <a:p>
            <a:pPr lvl="1">
              <a:lnSpc>
                <a:spcPct val="150000"/>
              </a:lnSpc>
            </a:pPr>
            <a:r>
              <a:rPr lang="el-GR" dirty="0">
                <a:cs typeface="Arial" panose="020B0604020202020204" pitchFamily="34" charset="0"/>
              </a:rPr>
              <a:t>Περιέχουν </a:t>
            </a:r>
            <a:r>
              <a:rPr lang="en-US" dirty="0">
                <a:cs typeface="Arial" panose="020B0604020202020204" pitchFamily="34" charset="0"/>
              </a:rPr>
              <a:t>SiO2 50 </a:t>
            </a:r>
            <a:r>
              <a:rPr lang="el-GR" dirty="0">
                <a:cs typeface="Arial" panose="020B0604020202020204" pitchFamily="34" charset="0"/>
              </a:rPr>
              <a:t>ως</a:t>
            </a:r>
            <a:r>
              <a:rPr lang="en-US" dirty="0">
                <a:cs typeface="Arial" panose="020B0604020202020204" pitchFamily="34" charset="0"/>
              </a:rPr>
              <a:t> 65 % </a:t>
            </a:r>
            <a:r>
              <a:rPr lang="el-GR" dirty="0">
                <a:cs typeface="Arial" panose="020B0604020202020204" pitchFamily="34" charset="0"/>
              </a:rPr>
              <a:t>κατά βάρος</a:t>
            </a:r>
            <a:endParaRPr lang="en-US" dirty="0">
              <a:cs typeface="Arial" panose="020B0604020202020204" pitchFamily="34" charset="0"/>
            </a:endParaRPr>
          </a:p>
          <a:p>
            <a:pPr>
              <a:lnSpc>
                <a:spcPct val="150000"/>
              </a:lnSpc>
            </a:pPr>
            <a:r>
              <a:rPr lang="el-GR" dirty="0">
                <a:cs typeface="Arial" panose="020B0604020202020204" pitchFamily="34" charset="0"/>
              </a:rPr>
              <a:t>Αποτελούνται κυρίως από αμφιβόλους. </a:t>
            </a:r>
            <a:r>
              <a:rPr lang="en-US" dirty="0">
                <a:cs typeface="Arial" panose="020B0604020202020204" pitchFamily="34" charset="0"/>
              </a:rPr>
              <a:t> </a:t>
            </a:r>
          </a:p>
          <a:p>
            <a:pPr lvl="1">
              <a:lnSpc>
                <a:spcPct val="150000"/>
              </a:lnSpc>
            </a:pPr>
            <a:r>
              <a:rPr lang="el-GR" dirty="0">
                <a:cs typeface="Arial" panose="020B0604020202020204" pitchFamily="34" charset="0"/>
              </a:rPr>
              <a:t>Ως βοηθητικά συστατικά μπορεί να περιέχουν </a:t>
            </a:r>
            <a:r>
              <a:rPr lang="el-GR" dirty="0" err="1">
                <a:cs typeface="Arial" panose="020B0604020202020204" pitchFamily="34" charset="0"/>
              </a:rPr>
              <a:t>πυροξενή</a:t>
            </a:r>
            <a:r>
              <a:rPr lang="el-GR" dirty="0">
                <a:cs typeface="Arial" panose="020B0604020202020204" pitchFamily="34" charset="0"/>
              </a:rPr>
              <a:t>, </a:t>
            </a:r>
            <a:r>
              <a:rPr lang="el-GR" dirty="0" err="1">
                <a:cs typeface="Arial" panose="020B0604020202020204" pitchFamily="34" charset="0"/>
              </a:rPr>
              <a:t>χλωρίτες</a:t>
            </a:r>
            <a:r>
              <a:rPr lang="el-GR" dirty="0">
                <a:cs typeface="Arial" panose="020B0604020202020204" pitchFamily="34" charset="0"/>
              </a:rPr>
              <a:t> και μικρές ποσότητες χαλαζία. </a:t>
            </a:r>
            <a:endParaRPr lang="en-US" dirty="0">
              <a:cs typeface="Arial" panose="020B0604020202020204" pitchFamily="34" charset="0"/>
            </a:endParaRPr>
          </a:p>
          <a:p>
            <a:pPr>
              <a:lnSpc>
                <a:spcPct val="150000"/>
              </a:lnSpc>
            </a:pPr>
            <a:r>
              <a:rPr lang="el-GR" dirty="0">
                <a:cs typeface="Arial" panose="020B0604020202020204" pitchFamily="34" charset="0"/>
              </a:rPr>
              <a:t>Συνήθως έχουν μεγαλύτερη φωτεινότητα από τους </a:t>
            </a:r>
            <a:r>
              <a:rPr lang="en-US" dirty="0">
                <a:cs typeface="Arial" panose="020B0604020202020204" pitchFamily="34" charset="0"/>
              </a:rPr>
              <a:t>Gabbro</a:t>
            </a:r>
          </a:p>
          <a:p>
            <a:pPr>
              <a:lnSpc>
                <a:spcPct val="150000"/>
              </a:lnSpc>
            </a:pPr>
            <a:r>
              <a:rPr lang="el-GR" dirty="0">
                <a:cs typeface="Arial" panose="020B0604020202020204" pitchFamily="34" charset="0"/>
              </a:rPr>
              <a:t>Αν ένα </a:t>
            </a:r>
            <a:r>
              <a:rPr lang="el-GR" dirty="0" err="1">
                <a:cs typeface="Arial" panose="020B0604020202020204" pitchFamily="34" charset="0"/>
              </a:rPr>
              <a:t>διορίτιο</a:t>
            </a:r>
            <a:r>
              <a:rPr lang="el-GR" dirty="0">
                <a:cs typeface="Arial" panose="020B0604020202020204" pitchFamily="34" charset="0"/>
              </a:rPr>
              <a:t> </a:t>
            </a:r>
            <a:r>
              <a:rPr lang="el-GR" dirty="0" err="1">
                <a:cs typeface="Arial" panose="020B0604020202020204" pitchFamily="34" charset="0"/>
              </a:rPr>
              <a:t>τήγμα</a:t>
            </a:r>
            <a:r>
              <a:rPr lang="el-GR" dirty="0">
                <a:cs typeface="Arial" panose="020B0604020202020204" pitchFamily="34" charset="0"/>
              </a:rPr>
              <a:t> χτυπά την επιφάνεια της γης, σχηματίζεται ένας </a:t>
            </a:r>
            <a:r>
              <a:rPr lang="el-GR" dirty="0" err="1">
                <a:cs typeface="Arial" panose="020B0604020202020204" pitchFamily="34" charset="0"/>
              </a:rPr>
              <a:t>ανδεσίτης</a:t>
            </a:r>
            <a:r>
              <a:rPr lang="en-US" dirty="0">
                <a:cs typeface="Arial" panose="020B0604020202020204" pitchFamily="34" charset="0"/>
              </a:rPr>
              <a:t>.</a:t>
            </a:r>
            <a:endParaRPr lang="en-GB" dirty="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F92917E7-FD12-4EE9-A35D-B3BDB2BF38F1}"/>
              </a:ext>
            </a:extLst>
          </p:cNvPr>
          <p:cNvPicPr>
            <a:picLocks noChangeAspect="1"/>
          </p:cNvPicPr>
          <p:nvPr/>
        </p:nvPicPr>
        <p:blipFill>
          <a:blip r:embed="rId3"/>
          <a:stretch>
            <a:fillRect/>
          </a:stretch>
        </p:blipFill>
        <p:spPr>
          <a:xfrm>
            <a:off x="5878451" y="1600200"/>
            <a:ext cx="3157629" cy="2580802"/>
          </a:xfrm>
          <a:prstGeom prst="rect">
            <a:avLst/>
          </a:prstGeom>
        </p:spPr>
      </p:pic>
    </p:spTree>
    <p:extLst>
      <p:ext uri="{BB962C8B-B14F-4D97-AF65-F5344CB8AC3E}">
        <p14:creationId xmlns:p14="http://schemas.microsoft.com/office/powerpoint/2010/main" val="1069593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3617" y="0"/>
            <a:ext cx="6707088" cy="1124744"/>
          </a:xfrm>
        </p:spPr>
        <p:txBody>
          <a:bodyPr/>
          <a:lstStyle/>
          <a:p>
            <a:r>
              <a:rPr lang="el-GR" dirty="0" err="1">
                <a:latin typeface="Arial" panose="020B0604020202020204" pitchFamily="34" charset="0"/>
                <a:cs typeface="Arial" panose="020B0604020202020204" pitchFamily="34" charset="0"/>
              </a:rPr>
              <a:t>Πλουτωνίτες</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0200"/>
            <a:ext cx="5704449" cy="4525963"/>
          </a:xfrm>
        </p:spPr>
        <p:txBody>
          <a:bodyPr>
            <a:normAutofit lnSpcReduction="10000"/>
          </a:bodyPr>
          <a:lstStyle/>
          <a:p>
            <a:pPr marL="0" indent="0">
              <a:lnSpc>
                <a:spcPct val="150000"/>
              </a:lnSpc>
              <a:buNone/>
            </a:pPr>
            <a:r>
              <a:rPr lang="el-GR" b="1" dirty="0">
                <a:cs typeface="Arial" panose="020B0604020202020204" pitchFamily="34" charset="0"/>
              </a:rPr>
              <a:t>Γρανίτες </a:t>
            </a:r>
            <a:endParaRPr lang="en-US" b="1" dirty="0">
              <a:cs typeface="Arial" panose="020B0604020202020204" pitchFamily="34" charset="0"/>
            </a:endParaRPr>
          </a:p>
          <a:p>
            <a:pPr>
              <a:lnSpc>
                <a:spcPct val="150000"/>
              </a:lnSpc>
            </a:pPr>
            <a:r>
              <a:rPr lang="el-GR" dirty="0">
                <a:cs typeface="Arial" panose="020B0604020202020204" pitchFamily="34" charset="0"/>
              </a:rPr>
              <a:t>Αποτελούν το πιο συχνά εμφανιζόμενο πέτρωμα στον φλοιό της γης</a:t>
            </a:r>
            <a:endParaRPr lang="en-US" dirty="0">
              <a:cs typeface="Arial" panose="020B0604020202020204" pitchFamily="34" charset="0"/>
            </a:endParaRPr>
          </a:p>
          <a:p>
            <a:pPr>
              <a:lnSpc>
                <a:spcPct val="150000"/>
              </a:lnSpc>
            </a:pPr>
            <a:r>
              <a:rPr lang="el-GR" dirty="0">
                <a:cs typeface="Arial" panose="020B0604020202020204" pitchFamily="34" charset="0"/>
              </a:rPr>
              <a:t>Ανήκει στους όξινους </a:t>
            </a:r>
            <a:r>
              <a:rPr lang="el-GR" dirty="0" err="1">
                <a:cs typeface="Arial" panose="020B0604020202020204" pitchFamily="34" charset="0"/>
              </a:rPr>
              <a:t>πλουτωνίτες</a:t>
            </a:r>
            <a:endParaRPr lang="en-US" dirty="0">
              <a:cs typeface="Arial" panose="020B0604020202020204" pitchFamily="34" charset="0"/>
            </a:endParaRPr>
          </a:p>
          <a:p>
            <a:pPr>
              <a:lnSpc>
                <a:spcPct val="150000"/>
              </a:lnSpc>
            </a:pPr>
            <a:r>
              <a:rPr lang="el-GR" dirty="0">
                <a:cs typeface="Arial" panose="020B0604020202020204" pitchFamily="34" charset="0"/>
              </a:rPr>
              <a:t>Συναντώνται σε πολλές διαφορετικές ποικιλίες</a:t>
            </a:r>
            <a:endParaRPr lang="en-US" dirty="0">
              <a:cs typeface="Arial" panose="020B0604020202020204" pitchFamily="34" charset="0"/>
            </a:endParaRPr>
          </a:p>
          <a:p>
            <a:pPr>
              <a:lnSpc>
                <a:spcPct val="150000"/>
              </a:lnSpc>
            </a:pPr>
            <a:r>
              <a:rPr lang="el-GR" dirty="0">
                <a:cs typeface="Arial" panose="020B0604020202020204" pitchFamily="34" charset="0"/>
              </a:rPr>
              <a:t>Σύνθεση:</a:t>
            </a:r>
            <a:endParaRPr lang="en-US" dirty="0">
              <a:cs typeface="Arial" panose="020B0604020202020204" pitchFamily="34" charset="0"/>
            </a:endParaRPr>
          </a:p>
          <a:p>
            <a:pPr lvl="1">
              <a:lnSpc>
                <a:spcPct val="150000"/>
              </a:lnSpc>
            </a:pPr>
            <a:r>
              <a:rPr lang="el-GR" dirty="0">
                <a:cs typeface="Arial" panose="020B0604020202020204" pitchFamily="34" charset="0"/>
              </a:rPr>
              <a:t>Μπορεί να αποτελούνται από </a:t>
            </a:r>
            <a:r>
              <a:rPr lang="el-GR" dirty="0" err="1">
                <a:cs typeface="Arial" panose="020B0604020202020204" pitchFamily="34" charset="0"/>
              </a:rPr>
              <a:t>άστριο</a:t>
            </a:r>
            <a:r>
              <a:rPr lang="el-GR" dirty="0">
                <a:cs typeface="Arial" panose="020B0604020202020204" pitchFamily="34" charset="0"/>
              </a:rPr>
              <a:t>, χαλαζία και άλλα πετρώματα.</a:t>
            </a:r>
          </a:p>
          <a:p>
            <a:pPr marL="457200" lvl="1" indent="0">
              <a:lnSpc>
                <a:spcPct val="150000"/>
              </a:lnSpc>
              <a:buNone/>
            </a:pPr>
            <a:r>
              <a:rPr lang="el-GR" dirty="0">
                <a:cs typeface="Arial" panose="020B0604020202020204" pitchFamily="34" charset="0"/>
              </a:rPr>
              <a:t>Αν ένα γρανιτικό </a:t>
            </a:r>
            <a:r>
              <a:rPr lang="el-GR" dirty="0" err="1">
                <a:cs typeface="Arial" panose="020B0604020202020204" pitchFamily="34" charset="0"/>
              </a:rPr>
              <a:t>τήγμα</a:t>
            </a:r>
            <a:r>
              <a:rPr lang="el-GR" dirty="0">
                <a:cs typeface="Arial" panose="020B0604020202020204" pitchFamily="34" charset="0"/>
              </a:rPr>
              <a:t> πλήξει την επιφάνεια της γης σχηματίζεται ένας </a:t>
            </a:r>
            <a:r>
              <a:rPr lang="el-GR" dirty="0" err="1">
                <a:cs typeface="Arial" panose="020B0604020202020204" pitchFamily="34" charset="0"/>
              </a:rPr>
              <a:t>ριόλιθος</a:t>
            </a:r>
            <a:r>
              <a:rPr lang="el-GR" dirty="0">
                <a:cs typeface="Arial" panose="020B0604020202020204" pitchFamily="34" charset="0"/>
              </a:rPr>
              <a:t>.</a:t>
            </a:r>
            <a:endParaRPr lang="en-GB" dirty="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A2B44C50-209F-4C61-97C1-E166A0CE4E67}"/>
              </a:ext>
            </a:extLst>
          </p:cNvPr>
          <p:cNvPicPr>
            <a:picLocks noChangeAspect="1"/>
          </p:cNvPicPr>
          <p:nvPr/>
        </p:nvPicPr>
        <p:blipFill>
          <a:blip r:embed="rId3"/>
          <a:stretch>
            <a:fillRect/>
          </a:stretch>
        </p:blipFill>
        <p:spPr>
          <a:xfrm>
            <a:off x="6313089" y="1651385"/>
            <a:ext cx="2633700" cy="2011854"/>
          </a:xfrm>
          <a:prstGeom prst="rect">
            <a:avLst/>
          </a:prstGeom>
        </p:spPr>
      </p:pic>
      <p:pic>
        <p:nvPicPr>
          <p:cNvPr id="5" name="Grafik 4">
            <a:extLst>
              <a:ext uri="{FF2B5EF4-FFF2-40B4-BE49-F238E27FC236}">
                <a16:creationId xmlns:a16="http://schemas.microsoft.com/office/drawing/2014/main" id="{1E389860-D2E7-4E19-A0BC-6A128FEE270A}"/>
              </a:ext>
            </a:extLst>
          </p:cNvPr>
          <p:cNvPicPr>
            <a:picLocks noChangeAspect="1"/>
          </p:cNvPicPr>
          <p:nvPr/>
        </p:nvPicPr>
        <p:blipFill>
          <a:blip r:embed="rId4"/>
          <a:stretch>
            <a:fillRect/>
          </a:stretch>
        </p:blipFill>
        <p:spPr>
          <a:xfrm>
            <a:off x="6299458" y="3995225"/>
            <a:ext cx="2647331" cy="2130938"/>
          </a:xfrm>
          <a:prstGeom prst="rect">
            <a:avLst/>
          </a:prstGeom>
        </p:spPr>
      </p:pic>
    </p:spTree>
    <p:extLst>
      <p:ext uri="{BB962C8B-B14F-4D97-AF65-F5344CB8AC3E}">
        <p14:creationId xmlns:p14="http://schemas.microsoft.com/office/powerpoint/2010/main" val="34040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p>
        </p:txBody>
      </p:sp>
      <p:sp>
        <p:nvSpPr>
          <p:cNvPr id="3" name="Content Placeholder 2"/>
          <p:cNvSpPr>
            <a:spLocks noGrp="1"/>
          </p:cNvSpPr>
          <p:nvPr>
            <p:ph idx="1"/>
          </p:nvPr>
        </p:nvSpPr>
        <p:spPr>
          <a:xfrm>
            <a:off x="558800" y="1651000"/>
            <a:ext cx="8229600" cy="4525963"/>
          </a:xfrm>
        </p:spPr>
        <p:txBody>
          <a:bodyPr>
            <a:normAutofit/>
          </a:bodyPr>
          <a:lstStyle/>
          <a:p>
            <a:pPr marL="0" indent="0" algn="just">
              <a:lnSpc>
                <a:spcPct val="150000"/>
              </a:lnSpc>
              <a:buNone/>
            </a:pPr>
            <a:r>
              <a:rPr lang="el-GR" b="1" dirty="0">
                <a:cs typeface="Arial" panose="020B0604020202020204" pitchFamily="34" charset="0"/>
              </a:rPr>
              <a:t>Γεωλογία</a:t>
            </a:r>
            <a:endParaRPr lang="en-US" b="1" dirty="0">
              <a:cs typeface="Arial" panose="020B0604020202020204" pitchFamily="34" charset="0"/>
            </a:endParaRPr>
          </a:p>
          <a:p>
            <a:pPr marL="0" indent="0" algn="just">
              <a:lnSpc>
                <a:spcPct val="150000"/>
              </a:lnSpc>
              <a:buNone/>
            </a:pPr>
            <a:endParaRPr lang="en-US" b="1" dirty="0">
              <a:cs typeface="Arial" panose="020B0604020202020204" pitchFamily="34" charset="0"/>
            </a:endParaRPr>
          </a:p>
          <a:p>
            <a:pPr marL="0" indent="0" algn="just">
              <a:lnSpc>
                <a:spcPct val="150000"/>
              </a:lnSpc>
              <a:buNone/>
            </a:pPr>
            <a:r>
              <a:rPr lang="el-GR" dirty="0"/>
              <a:t>Η γεωλογία είναι η επιστήμη της δομής και της σύνθεσης της γης, των φυσικών της ιδιοτήτων και της εξελικτικής της ιστορίας, καθώς και των διαδικασιών που την διαμόρφωσαν ως σήμερα και συνεχίζουν να τη διαμορφώνουν. Ξεφεύγοντας από την πραγματική ερμηνεία του όρου η λέξη γεωλογία χρησιμοποιείται επίσης και για την περιγραφή της  γεωλογικής δομής.</a:t>
            </a:r>
            <a:endParaRPr lang="en-US" dirty="0">
              <a:cs typeface="Arial" panose="020B0604020202020204" pitchFamily="34" charset="0"/>
            </a:endParaRP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err="1">
                <a:latin typeface="Arial" panose="020B0604020202020204" pitchFamily="34" charset="0"/>
                <a:cs typeface="Arial" panose="020B0604020202020204" pitchFamily="34" charset="0"/>
              </a:rPr>
              <a:t>Πλουτωνίτες</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02149" y="1546706"/>
            <a:ext cx="4170459" cy="4525963"/>
          </a:xfrm>
        </p:spPr>
        <p:txBody>
          <a:bodyPr>
            <a:noAutofit/>
          </a:bodyPr>
          <a:lstStyle/>
          <a:p>
            <a:pPr marL="0" indent="0">
              <a:lnSpc>
                <a:spcPct val="150000"/>
              </a:lnSpc>
              <a:buNone/>
            </a:pPr>
            <a:r>
              <a:rPr lang="el-GR" b="1" dirty="0">
                <a:cs typeface="Arial" panose="020B0604020202020204" pitchFamily="34" charset="0"/>
              </a:rPr>
              <a:t>Ταξινόμηση </a:t>
            </a:r>
            <a:r>
              <a:rPr lang="el-GR" b="1" dirty="0" err="1">
                <a:cs typeface="Arial" panose="020B0604020202020204" pitchFamily="34" charset="0"/>
              </a:rPr>
              <a:t>πλουτωνιτών</a:t>
            </a:r>
            <a:r>
              <a:rPr lang="el-GR" b="1" dirty="0">
                <a:cs typeface="Arial" panose="020B0604020202020204" pitchFamily="34" charset="0"/>
              </a:rPr>
              <a:t> κατά</a:t>
            </a:r>
            <a:r>
              <a:rPr lang="en-US" b="1" dirty="0">
                <a:cs typeface="Arial" panose="020B0604020202020204" pitchFamily="34" charset="0"/>
              </a:rPr>
              <a:t> </a:t>
            </a:r>
            <a:r>
              <a:rPr lang="en-US" b="1" dirty="0" err="1">
                <a:cs typeface="Arial" panose="020B0604020202020204" pitchFamily="34" charset="0"/>
              </a:rPr>
              <a:t>Streckeisen</a:t>
            </a:r>
            <a:r>
              <a:rPr lang="en-US" b="1" dirty="0">
                <a:cs typeface="Arial" panose="020B0604020202020204" pitchFamily="34" charset="0"/>
              </a:rPr>
              <a:t>:</a:t>
            </a:r>
          </a:p>
          <a:p>
            <a:pPr marL="0" indent="0">
              <a:lnSpc>
                <a:spcPct val="150000"/>
              </a:lnSpc>
              <a:buNone/>
            </a:pPr>
            <a:r>
              <a:rPr lang="el-GR" dirty="0">
                <a:cs typeface="Arial" panose="020B0604020202020204" pitchFamily="34" charset="0"/>
              </a:rPr>
              <a:t>Κοινό σύστημα ταξινόμησης</a:t>
            </a:r>
          </a:p>
          <a:p>
            <a:pPr marL="0" indent="0">
              <a:lnSpc>
                <a:spcPct val="150000"/>
              </a:lnSpc>
              <a:buNone/>
            </a:pPr>
            <a:r>
              <a:rPr lang="el-GR" dirty="0">
                <a:cs typeface="Arial" panose="020B0604020202020204" pitchFamily="34" charset="0"/>
              </a:rPr>
              <a:t>Τα πετρώματα με βάση το ορυκτό τους περιεχόμενο είναι:</a:t>
            </a:r>
          </a:p>
          <a:p>
            <a:pPr marL="0" indent="0">
              <a:lnSpc>
                <a:spcPct val="150000"/>
              </a:lnSpc>
              <a:buNone/>
            </a:pPr>
            <a:endParaRPr lang="en-US" dirty="0">
              <a:cs typeface="Arial" panose="020B0604020202020204" pitchFamily="34" charset="0"/>
            </a:endParaRPr>
          </a:p>
          <a:p>
            <a:pPr marL="0" indent="0">
              <a:lnSpc>
                <a:spcPct val="150000"/>
              </a:lnSpc>
              <a:buNone/>
            </a:pPr>
            <a:r>
              <a:rPr lang="en-US" dirty="0">
                <a:cs typeface="Arial" panose="020B0604020202020204" pitchFamily="34" charset="0"/>
              </a:rPr>
              <a:t>A = Alkali feldspar</a:t>
            </a:r>
          </a:p>
          <a:p>
            <a:pPr marL="0" indent="0">
              <a:lnSpc>
                <a:spcPct val="150000"/>
              </a:lnSpc>
              <a:buNone/>
            </a:pPr>
            <a:r>
              <a:rPr lang="en-US" dirty="0">
                <a:cs typeface="Arial" panose="020B0604020202020204" pitchFamily="34" charset="0"/>
              </a:rPr>
              <a:t>P = Plagioclase</a:t>
            </a:r>
          </a:p>
          <a:p>
            <a:pPr marL="0" indent="0">
              <a:lnSpc>
                <a:spcPct val="150000"/>
              </a:lnSpc>
              <a:buNone/>
            </a:pPr>
            <a:r>
              <a:rPr lang="en-US" dirty="0">
                <a:cs typeface="Arial" panose="020B0604020202020204" pitchFamily="34" charset="0"/>
              </a:rPr>
              <a:t>Q = Quartz</a:t>
            </a:r>
          </a:p>
          <a:p>
            <a:pPr marL="0" indent="0">
              <a:lnSpc>
                <a:spcPct val="150000"/>
              </a:lnSpc>
              <a:buNone/>
            </a:pPr>
            <a:r>
              <a:rPr lang="en-US" dirty="0">
                <a:cs typeface="Arial" panose="020B0604020202020204" pitchFamily="34" charset="0"/>
              </a:rPr>
              <a:t>F = </a:t>
            </a:r>
            <a:r>
              <a:rPr lang="en-US" dirty="0" err="1">
                <a:cs typeface="Arial" panose="020B0604020202020204" pitchFamily="34" charset="0"/>
              </a:rPr>
              <a:t>Foid</a:t>
            </a:r>
            <a:endParaRPr lang="en-GB" dirty="0">
              <a:cs typeface="Arial" panose="020B0604020202020204" pitchFamily="34" charset="0"/>
            </a:endParaRPr>
          </a:p>
        </p:txBody>
      </p:sp>
      <p:pic>
        <p:nvPicPr>
          <p:cNvPr id="4" name="Grafik 3">
            <a:extLst>
              <a:ext uri="{FF2B5EF4-FFF2-40B4-BE49-F238E27FC236}">
                <a16:creationId xmlns:a16="http://schemas.microsoft.com/office/drawing/2014/main" id="{8B3E728F-AEC4-4563-A4C1-8A63A2E929FA}"/>
              </a:ext>
            </a:extLst>
          </p:cNvPr>
          <p:cNvPicPr>
            <a:picLocks noChangeAspect="1"/>
          </p:cNvPicPr>
          <p:nvPr/>
        </p:nvPicPr>
        <p:blipFill>
          <a:blip r:embed="rId3"/>
          <a:stretch>
            <a:fillRect/>
          </a:stretch>
        </p:blipFill>
        <p:spPr>
          <a:xfrm>
            <a:off x="4614664" y="1546706"/>
            <a:ext cx="4478074" cy="4713417"/>
          </a:xfrm>
          <a:prstGeom prst="rect">
            <a:avLst/>
          </a:prstGeom>
        </p:spPr>
      </p:pic>
      <p:sp>
        <p:nvSpPr>
          <p:cNvPr id="7" name="Rechteck 6">
            <a:extLst>
              <a:ext uri="{FF2B5EF4-FFF2-40B4-BE49-F238E27FC236}">
                <a16:creationId xmlns:a16="http://schemas.microsoft.com/office/drawing/2014/main" id="{ED7921A5-DD06-4232-8B24-59F7FAE31BC2}"/>
              </a:ext>
            </a:extLst>
          </p:cNvPr>
          <p:cNvSpPr/>
          <p:nvPr/>
        </p:nvSpPr>
        <p:spPr>
          <a:xfrm>
            <a:off x="2357138" y="4405797"/>
            <a:ext cx="1981944" cy="1477328"/>
          </a:xfrm>
          <a:prstGeom prst="rect">
            <a:avLst/>
          </a:prstGeom>
          <a:solidFill>
            <a:schemeClr val="accent6">
              <a:lumMod val="75000"/>
            </a:schemeClr>
          </a:solidFill>
        </p:spPr>
        <p:txBody>
          <a:bodyPr wrap="square">
            <a:spAutoFit/>
          </a:bodyPr>
          <a:lstStyle/>
          <a:p>
            <a:r>
              <a:rPr lang="de-DE" dirty="0" err="1"/>
              <a:t>Example</a:t>
            </a:r>
            <a:r>
              <a:rPr lang="de-DE" dirty="0"/>
              <a:t>:</a:t>
            </a:r>
          </a:p>
          <a:p>
            <a:r>
              <a:rPr lang="de-DE" dirty="0"/>
              <a:t>40% </a:t>
            </a:r>
            <a:r>
              <a:rPr lang="de-DE" dirty="0" err="1"/>
              <a:t>Quartz</a:t>
            </a:r>
            <a:endParaRPr lang="de-DE" dirty="0"/>
          </a:p>
          <a:p>
            <a:r>
              <a:rPr lang="de-DE" dirty="0"/>
              <a:t>45% Alkali </a:t>
            </a:r>
            <a:r>
              <a:rPr lang="de-DE" dirty="0" err="1"/>
              <a:t>felspar</a:t>
            </a:r>
            <a:endParaRPr lang="de-DE" dirty="0"/>
          </a:p>
          <a:p>
            <a:r>
              <a:rPr lang="de-DE" dirty="0"/>
              <a:t>15% </a:t>
            </a:r>
            <a:r>
              <a:rPr lang="de-DE" dirty="0" err="1"/>
              <a:t>plagioclase</a:t>
            </a:r>
            <a:endParaRPr lang="de-DE" dirty="0"/>
          </a:p>
          <a:p>
            <a:r>
              <a:rPr lang="de-DE" dirty="0"/>
              <a:t>→ Granite</a:t>
            </a:r>
          </a:p>
        </p:txBody>
      </p:sp>
      <p:cxnSp>
        <p:nvCxnSpPr>
          <p:cNvPr id="9" name="Gerader Verbinder 8">
            <a:extLst>
              <a:ext uri="{FF2B5EF4-FFF2-40B4-BE49-F238E27FC236}">
                <a16:creationId xmlns:a16="http://schemas.microsoft.com/office/drawing/2014/main" id="{FE24349A-0F4A-4D6F-95F8-13EAC2E4420A}"/>
              </a:ext>
            </a:extLst>
          </p:cNvPr>
          <p:cNvCxnSpPr>
            <a:cxnSpLocks/>
          </p:cNvCxnSpPr>
          <p:nvPr/>
        </p:nvCxnSpPr>
        <p:spPr>
          <a:xfrm flipH="1">
            <a:off x="6122504" y="2059388"/>
            <a:ext cx="1001864" cy="1743634"/>
          </a:xfrm>
          <a:prstGeom prst="line">
            <a:avLst/>
          </a:prstGeom>
        </p:spPr>
        <p:style>
          <a:lnRef idx="2">
            <a:schemeClr val="accent6"/>
          </a:lnRef>
          <a:fillRef idx="0">
            <a:schemeClr val="accent6"/>
          </a:fillRef>
          <a:effectRef idx="1">
            <a:schemeClr val="accent6"/>
          </a:effectRef>
          <a:fontRef idx="minor">
            <a:schemeClr val="tx1"/>
          </a:fontRef>
        </p:style>
      </p:cxnSp>
      <p:cxnSp>
        <p:nvCxnSpPr>
          <p:cNvPr id="12" name="Gerader Verbinder 11">
            <a:extLst>
              <a:ext uri="{FF2B5EF4-FFF2-40B4-BE49-F238E27FC236}">
                <a16:creationId xmlns:a16="http://schemas.microsoft.com/office/drawing/2014/main" id="{CC6DF57C-DB0A-42FD-A102-0378B98E41CA}"/>
              </a:ext>
            </a:extLst>
          </p:cNvPr>
          <p:cNvCxnSpPr/>
          <p:nvPr/>
        </p:nvCxnSpPr>
        <p:spPr>
          <a:xfrm>
            <a:off x="6353092" y="2931205"/>
            <a:ext cx="1296063"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Gerader Verbinder 13">
            <a:extLst>
              <a:ext uri="{FF2B5EF4-FFF2-40B4-BE49-F238E27FC236}">
                <a16:creationId xmlns:a16="http://schemas.microsoft.com/office/drawing/2014/main" id="{E488EBFF-6574-4B1E-8B12-F33E5874786D}"/>
              </a:ext>
            </a:extLst>
          </p:cNvPr>
          <p:cNvCxnSpPr>
            <a:cxnSpLocks/>
          </p:cNvCxnSpPr>
          <p:nvPr/>
        </p:nvCxnSpPr>
        <p:spPr>
          <a:xfrm>
            <a:off x="6492240" y="2687541"/>
            <a:ext cx="632128" cy="1115481"/>
          </a:xfrm>
          <a:prstGeom prst="line">
            <a:avLst/>
          </a:prstGeom>
        </p:spPr>
        <p:style>
          <a:lnRef idx="2">
            <a:schemeClr val="accent6"/>
          </a:lnRef>
          <a:fillRef idx="0">
            <a:schemeClr val="accent6"/>
          </a:fillRef>
          <a:effectRef idx="1">
            <a:schemeClr val="accent6"/>
          </a:effectRef>
          <a:fontRef idx="minor">
            <a:schemeClr val="tx1"/>
          </a:fontRef>
        </p:style>
      </p:cxnSp>
      <p:sp>
        <p:nvSpPr>
          <p:cNvPr id="16" name="Ellipse 15">
            <a:extLst>
              <a:ext uri="{FF2B5EF4-FFF2-40B4-BE49-F238E27FC236}">
                <a16:creationId xmlns:a16="http://schemas.microsoft.com/office/drawing/2014/main" id="{AABE3629-B384-44DE-9B44-99B4BEF9678A}"/>
              </a:ext>
            </a:extLst>
          </p:cNvPr>
          <p:cNvSpPr/>
          <p:nvPr/>
        </p:nvSpPr>
        <p:spPr>
          <a:xfrm>
            <a:off x="6587436" y="2895205"/>
            <a:ext cx="72000" cy="72000"/>
          </a:xfrm>
          <a:prstGeom prst="ellipse">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658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ιζήματα </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Ιζήματα</a:t>
            </a:r>
            <a:endParaRPr lang="en-US" b="1" dirty="0">
              <a:cs typeface="Arial" panose="020B0604020202020204" pitchFamily="34" charset="0"/>
            </a:endParaRPr>
          </a:p>
          <a:p>
            <a:pPr marL="0" indent="0" algn="just">
              <a:lnSpc>
                <a:spcPct val="150000"/>
              </a:lnSpc>
              <a:buNone/>
            </a:pPr>
            <a:r>
              <a:rPr lang="el-GR" dirty="0"/>
              <a:t>Ονομάζονται επίσης ιζηματογενείς ή </a:t>
            </a:r>
            <a:r>
              <a:rPr lang="el-GR" dirty="0" err="1"/>
              <a:t>στρωματοποιημένα</a:t>
            </a:r>
            <a:r>
              <a:rPr lang="el-GR" dirty="0"/>
              <a:t> πετρώματα που  σχηματίζονται από τα αποσυρόμενα προϊόντα του εδάφους, τα οποία αποτίθενται σε αυτό μετά από διάβρωση και μεταφορά</a:t>
            </a: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Διαφοροποιούνται ως εξής</a:t>
            </a:r>
            <a:r>
              <a:rPr lang="en-US" dirty="0">
                <a:cs typeface="Arial" panose="020B0604020202020204" pitchFamily="34" charset="0"/>
              </a:rPr>
              <a:t>:</a:t>
            </a:r>
          </a:p>
          <a:p>
            <a:pPr marL="0" indent="0" algn="just">
              <a:lnSpc>
                <a:spcPct val="150000"/>
              </a:lnSpc>
              <a:buNone/>
            </a:pPr>
            <a:r>
              <a:rPr lang="el-GR" dirty="0">
                <a:cs typeface="Arial" panose="020B0604020202020204" pitchFamily="34" charset="0"/>
              </a:rPr>
              <a:t>Ιζήματα</a:t>
            </a:r>
            <a:r>
              <a:rPr lang="en-US" dirty="0">
                <a:cs typeface="Arial" panose="020B0604020202020204" pitchFamily="34" charset="0"/>
              </a:rPr>
              <a:t> </a:t>
            </a:r>
          </a:p>
          <a:p>
            <a:pPr lvl="1" algn="just">
              <a:lnSpc>
                <a:spcPct val="150000"/>
              </a:lnSpc>
            </a:pPr>
            <a:r>
              <a:rPr lang="el-GR" dirty="0">
                <a:cs typeface="Arial" panose="020B0604020202020204" pitchFamily="34" charset="0"/>
              </a:rPr>
              <a:t>Είναι μη-στερεοποιημένα </a:t>
            </a:r>
            <a:r>
              <a:rPr lang="en-US" dirty="0">
                <a:cs typeface="Arial" panose="020B0604020202020204" pitchFamily="34" charset="0"/>
              </a:rPr>
              <a:t>→  </a:t>
            </a:r>
            <a:r>
              <a:rPr lang="el-GR" dirty="0">
                <a:cs typeface="Arial" panose="020B0604020202020204" pitchFamily="34" charset="0"/>
              </a:rPr>
              <a:t>χαλαρά ιζήματα</a:t>
            </a: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Ιζηματογενή πετρώματα</a:t>
            </a:r>
            <a:endParaRPr lang="en-US" dirty="0">
              <a:cs typeface="Arial" panose="020B0604020202020204" pitchFamily="34" charset="0"/>
            </a:endParaRPr>
          </a:p>
          <a:p>
            <a:pPr lvl="1" algn="just">
              <a:lnSpc>
                <a:spcPct val="150000"/>
              </a:lnSpc>
            </a:pPr>
            <a:r>
              <a:rPr lang="el-GR" dirty="0">
                <a:cs typeface="Arial" panose="020B0604020202020204" pitchFamily="34" charset="0"/>
              </a:rPr>
              <a:t>Είναι στερεοποιημένα</a:t>
            </a:r>
            <a:endParaRPr lang="en-GB" dirty="0"/>
          </a:p>
        </p:txBody>
      </p:sp>
    </p:spTree>
    <p:extLst>
      <p:ext uri="{BB962C8B-B14F-4D97-AF65-F5344CB8AC3E}">
        <p14:creationId xmlns:p14="http://schemas.microsoft.com/office/powerpoint/2010/main" val="317045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BD588-C40E-4FCC-9DF6-334171700871}"/>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ιζήματα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C00E257C-C274-402D-B94D-6C76AD1DFAFE}"/>
              </a:ext>
            </a:extLst>
          </p:cNvPr>
          <p:cNvSpPr>
            <a:spLocks noGrp="1"/>
          </p:cNvSpPr>
          <p:nvPr>
            <p:ph idx="1"/>
          </p:nvPr>
        </p:nvSpPr>
        <p:spPr/>
        <p:txBody>
          <a:bodyPr>
            <a:normAutofit lnSpcReduction="10000"/>
          </a:bodyPr>
          <a:lstStyle/>
          <a:p>
            <a:pPr marL="0" indent="0" algn="just">
              <a:lnSpc>
                <a:spcPct val="150000"/>
              </a:lnSpc>
              <a:buNone/>
            </a:pPr>
            <a:r>
              <a:rPr lang="el-GR" b="1" dirty="0">
                <a:cs typeface="Arial" panose="020B0604020202020204" pitchFamily="34" charset="0"/>
              </a:rPr>
              <a:t>Ιζήματα </a:t>
            </a:r>
            <a:endParaRPr lang="en-US" b="1" dirty="0">
              <a:cs typeface="Arial" panose="020B0604020202020204" pitchFamily="34" charset="0"/>
            </a:endParaRPr>
          </a:p>
          <a:p>
            <a:pPr algn="just">
              <a:lnSpc>
                <a:spcPct val="150000"/>
              </a:lnSpc>
            </a:pPr>
            <a:r>
              <a:rPr lang="el-GR" dirty="0">
                <a:cs typeface="Arial" panose="020B0604020202020204" pitchFamily="34" charset="0"/>
              </a:rPr>
              <a:t>Φυσικά ιζήματα </a:t>
            </a:r>
            <a:endParaRPr lang="en-US" dirty="0">
              <a:cs typeface="Arial" panose="020B0604020202020204" pitchFamily="34" charset="0"/>
            </a:endParaRPr>
          </a:p>
          <a:p>
            <a:pPr lvl="1" algn="just">
              <a:lnSpc>
                <a:spcPct val="150000"/>
              </a:lnSpc>
            </a:pPr>
            <a:r>
              <a:rPr lang="el-GR" dirty="0"/>
              <a:t>Στερεά υλικά που μεταφέρονται και εναποτίθενται από τον άνεμο, το νερό ή τον πάγο</a:t>
            </a:r>
            <a:r>
              <a:rPr lang="en-US" dirty="0">
                <a:cs typeface="Arial" panose="020B0604020202020204" pitchFamily="34" charset="0"/>
              </a:rPr>
              <a:t>. </a:t>
            </a:r>
            <a:r>
              <a:rPr lang="el-GR" dirty="0">
                <a:cs typeface="Arial" panose="020B0604020202020204" pitchFamily="34" charset="0"/>
              </a:rPr>
              <a:t>Παραδείγματα: άμμος, χαλίκι, άργιλος.</a:t>
            </a:r>
            <a:r>
              <a:rPr lang="en-US" dirty="0">
                <a:cs typeface="Arial" panose="020B0604020202020204" pitchFamily="34" charset="0"/>
              </a:rPr>
              <a:t> </a:t>
            </a:r>
          </a:p>
          <a:p>
            <a:pPr algn="just">
              <a:lnSpc>
                <a:spcPct val="150000"/>
              </a:lnSpc>
            </a:pPr>
            <a:r>
              <a:rPr lang="el-GR" dirty="0">
                <a:cs typeface="Arial" panose="020B0604020202020204" pitchFamily="34" charset="0"/>
              </a:rPr>
              <a:t>Χημικά ιζήματα </a:t>
            </a:r>
            <a:endParaRPr lang="en-US" dirty="0">
              <a:cs typeface="Arial" panose="020B0604020202020204" pitchFamily="34" charset="0"/>
            </a:endParaRPr>
          </a:p>
          <a:p>
            <a:pPr lvl="1" algn="just">
              <a:lnSpc>
                <a:spcPct val="150000"/>
              </a:lnSpc>
            </a:pPr>
            <a:r>
              <a:rPr lang="el-GR" dirty="0"/>
              <a:t>Τα ιζήματα μπορούν επίσης να καθιζάνουν χημικά από ένα διάλυμα</a:t>
            </a:r>
            <a:r>
              <a:rPr lang="en-US" dirty="0">
                <a:cs typeface="Arial" panose="020B0604020202020204" pitchFamily="34" charset="0"/>
              </a:rPr>
              <a:t>. </a:t>
            </a:r>
            <a:r>
              <a:rPr lang="el-GR" dirty="0">
                <a:cs typeface="Arial" panose="020B0604020202020204" pitchFamily="34" charset="0"/>
              </a:rPr>
              <a:t>Παραδείγματα: άλατα, γύψος.</a:t>
            </a:r>
            <a:endParaRPr lang="en-US" dirty="0">
              <a:cs typeface="Arial" panose="020B0604020202020204" pitchFamily="34" charset="0"/>
            </a:endParaRPr>
          </a:p>
          <a:p>
            <a:pPr algn="just">
              <a:lnSpc>
                <a:spcPct val="150000"/>
              </a:lnSpc>
            </a:pPr>
            <a:r>
              <a:rPr lang="el-GR" dirty="0" err="1">
                <a:cs typeface="Arial" panose="020B0604020202020204" pitchFamily="34" charset="0"/>
              </a:rPr>
              <a:t>Βιογενή</a:t>
            </a:r>
            <a:r>
              <a:rPr lang="el-GR" dirty="0">
                <a:cs typeface="Arial" panose="020B0604020202020204" pitchFamily="34" charset="0"/>
              </a:rPr>
              <a:t> ιζήματα</a:t>
            </a:r>
            <a:endParaRPr lang="en-US" dirty="0">
              <a:cs typeface="Arial" panose="020B0604020202020204" pitchFamily="34" charset="0"/>
            </a:endParaRPr>
          </a:p>
          <a:p>
            <a:pPr lvl="1" algn="just">
              <a:lnSpc>
                <a:spcPct val="150000"/>
              </a:lnSpc>
            </a:pPr>
            <a:r>
              <a:rPr lang="el-GR" dirty="0">
                <a:cs typeface="Arial" panose="020B0604020202020204" pitchFamily="34" charset="0"/>
              </a:rPr>
              <a:t>Διαμορφώνονται από οργανισμούς ή από υπολείμματα οργανισμών. Παραδείγματα: κοχύλια, κελύφη, κοραλλιογενείς ύφαλοι. </a:t>
            </a:r>
          </a:p>
          <a:p>
            <a:pPr marL="0" indent="0">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583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Autofit/>
          </a:bodyPr>
          <a:lstStyle/>
          <a:p>
            <a:pPr marL="0" indent="0">
              <a:lnSpc>
                <a:spcPct val="160000"/>
              </a:lnSpc>
              <a:buNone/>
            </a:pPr>
            <a:r>
              <a:rPr lang="el-GR" sz="1600" b="1" dirty="0">
                <a:cs typeface="Arial" panose="020B0604020202020204" pitchFamily="34" charset="0"/>
              </a:rPr>
              <a:t>Ιζηματογενή πετρώματα</a:t>
            </a:r>
            <a:endParaRPr lang="en-US" sz="1600" b="1" dirty="0">
              <a:cs typeface="Arial" panose="020B0604020202020204" pitchFamily="34" charset="0"/>
            </a:endParaRPr>
          </a:p>
          <a:p>
            <a:pPr marL="0" indent="0">
              <a:lnSpc>
                <a:spcPct val="160000"/>
              </a:lnSpc>
              <a:buNone/>
            </a:pPr>
            <a:r>
              <a:rPr lang="el-GR" sz="1600" dirty="0">
                <a:cs typeface="Arial" panose="020B0604020202020204" pitchFamily="34" charset="0"/>
              </a:rPr>
              <a:t>Αποτελούνται από ιζήματα </a:t>
            </a:r>
            <a:r>
              <a:rPr lang="el-GR" sz="1600" dirty="0"/>
              <a:t>στερεοποιημένα ή "</a:t>
            </a:r>
            <a:r>
              <a:rPr lang="el-GR" sz="1600" dirty="0" err="1"/>
              <a:t>τσιμεντωμένα</a:t>
            </a:r>
            <a:r>
              <a:rPr lang="el-GR" sz="1600" dirty="0"/>
              <a:t>" με συμπύκνωση</a:t>
            </a:r>
            <a:r>
              <a:rPr lang="en-US" sz="1600" dirty="0">
                <a:cs typeface="Arial" panose="020B0604020202020204" pitchFamily="34" charset="0"/>
              </a:rPr>
              <a:t>. </a:t>
            </a:r>
            <a:r>
              <a:rPr lang="el-GR" sz="1600" dirty="0"/>
              <a:t>Οι διαδικασίες στερεοποίησης μπορούν να πραγματοποιηθούν σε περιόδους εβδομάδων και μηνών μέχρι εκατομμύρια χρόνια</a:t>
            </a:r>
            <a:r>
              <a:rPr lang="en-US" sz="1600" dirty="0">
                <a:cs typeface="Arial" panose="020B0604020202020204" pitchFamily="34" charset="0"/>
              </a:rPr>
              <a:t>. </a:t>
            </a:r>
          </a:p>
          <a:p>
            <a:pPr marL="0" indent="0">
              <a:lnSpc>
                <a:spcPct val="160000"/>
              </a:lnSpc>
              <a:buNone/>
            </a:pPr>
            <a:r>
              <a:rPr lang="el-GR" sz="1600" dirty="0"/>
              <a:t>Βασικοί τύποι ιζηματογενών πετρωμάτων είναι</a:t>
            </a:r>
            <a:r>
              <a:rPr lang="en-US" sz="1600" dirty="0">
                <a:cs typeface="Arial" panose="020B0604020202020204" pitchFamily="34" charset="0"/>
              </a:rPr>
              <a:t>: </a:t>
            </a:r>
          </a:p>
          <a:p>
            <a:r>
              <a:rPr lang="el-GR" sz="1600" dirty="0" err="1">
                <a:cs typeface="Arial" panose="020B0604020202020204" pitchFamily="34" charset="0"/>
              </a:rPr>
              <a:t>Σιλικολαστικά</a:t>
            </a:r>
            <a:endParaRPr lang="en-US" sz="1600" dirty="0">
              <a:cs typeface="Arial" panose="020B0604020202020204" pitchFamily="34" charset="0"/>
            </a:endParaRPr>
          </a:p>
          <a:p>
            <a:r>
              <a:rPr lang="el-GR" sz="1600" dirty="0">
                <a:cs typeface="Arial" panose="020B0604020202020204" pitchFamily="34" charset="0"/>
              </a:rPr>
              <a:t>Ανθρακικά πετρώματα</a:t>
            </a:r>
            <a:endParaRPr lang="en-US" sz="1600" dirty="0">
              <a:cs typeface="Arial" panose="020B0604020202020204" pitchFamily="34" charset="0"/>
            </a:endParaRPr>
          </a:p>
          <a:p>
            <a:r>
              <a:rPr lang="el-GR" sz="1600" dirty="0">
                <a:cs typeface="Arial" panose="020B0604020202020204" pitchFamily="34" charset="0"/>
              </a:rPr>
              <a:t>Άλατα</a:t>
            </a:r>
            <a:endParaRPr lang="en-US" sz="1600" dirty="0">
              <a:cs typeface="Arial" panose="020B0604020202020204" pitchFamily="34" charset="0"/>
            </a:endParaRPr>
          </a:p>
          <a:p>
            <a:r>
              <a:rPr lang="el-GR" sz="1600" dirty="0">
                <a:cs typeface="Arial" panose="020B0604020202020204" pitchFamily="34" charset="0"/>
              </a:rPr>
              <a:t>Πυριτικά πετρώματα</a:t>
            </a:r>
            <a:endParaRPr lang="en-US" sz="1600" dirty="0">
              <a:cs typeface="Arial" panose="020B0604020202020204" pitchFamily="34" charset="0"/>
            </a:endParaRPr>
          </a:p>
          <a:p>
            <a:r>
              <a:rPr lang="el-GR" sz="1600" dirty="0">
                <a:cs typeface="Arial" panose="020B0604020202020204" pitchFamily="34" charset="0"/>
              </a:rPr>
              <a:t>Ορυκτά σε ιζήματα</a:t>
            </a:r>
            <a:endParaRPr lang="en-US" sz="1600" dirty="0">
              <a:cs typeface="Arial" panose="020B0604020202020204" pitchFamily="34" charset="0"/>
            </a:endParaRPr>
          </a:p>
          <a:p>
            <a:r>
              <a:rPr lang="el-GR" sz="1600" dirty="0">
                <a:cs typeface="Arial" panose="020B0604020202020204" pitchFamily="34" charset="0"/>
              </a:rPr>
              <a:t>Τύρφη και άνθρακας</a:t>
            </a:r>
            <a:endParaRPr lang="en-US" sz="1600" dirty="0">
              <a:cs typeface="Arial" panose="020B0604020202020204" pitchFamily="34" charset="0"/>
            </a:endParaRPr>
          </a:p>
          <a:p>
            <a:r>
              <a:rPr lang="el-GR" sz="1600" dirty="0" err="1">
                <a:cs typeface="Arial" panose="020B0604020202020204" pitchFamily="34" charset="0"/>
              </a:rPr>
              <a:t>Πυροκλαστικά</a:t>
            </a:r>
            <a:r>
              <a:rPr lang="el-GR" sz="1600" dirty="0">
                <a:cs typeface="Arial" panose="020B0604020202020204" pitchFamily="34" charset="0"/>
              </a:rPr>
              <a:t> ιζήματα</a:t>
            </a:r>
            <a:endParaRPr lang="en-GB" sz="1600" dirty="0"/>
          </a:p>
        </p:txBody>
      </p:sp>
    </p:spTree>
    <p:extLst>
      <p:ext uri="{BB962C8B-B14F-4D97-AF65-F5344CB8AC3E}">
        <p14:creationId xmlns:p14="http://schemas.microsoft.com/office/powerpoint/2010/main" val="2873822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419726"/>
            <a:ext cx="6520375" cy="4788569"/>
          </a:xfrm>
        </p:spPr>
        <p:txBody>
          <a:bodyPr>
            <a:normAutofit/>
          </a:bodyPr>
          <a:lstStyle/>
          <a:p>
            <a:pPr marL="0" indent="0" algn="just">
              <a:lnSpc>
                <a:spcPct val="150000"/>
              </a:lnSpc>
              <a:buNone/>
            </a:pPr>
            <a:r>
              <a:rPr lang="el-GR" sz="1600" b="1" dirty="0" err="1">
                <a:cs typeface="Arial" panose="020B0604020202020204" pitchFamily="34" charset="0"/>
              </a:rPr>
              <a:t>Σιλικολαστικά</a:t>
            </a:r>
            <a:r>
              <a:rPr lang="el-GR" sz="1600" b="1" dirty="0">
                <a:cs typeface="Arial" panose="020B0604020202020204" pitchFamily="34" charset="0"/>
              </a:rPr>
              <a:t> (</a:t>
            </a:r>
            <a:r>
              <a:rPr lang="en-US" sz="1600" b="1" dirty="0" err="1">
                <a:cs typeface="Arial" panose="020B0604020202020204" pitchFamily="34" charset="0"/>
              </a:rPr>
              <a:t>Siliciclastics</a:t>
            </a:r>
            <a:r>
              <a:rPr lang="el-GR" sz="1600" b="1" dirty="0">
                <a:cs typeface="Arial" panose="020B0604020202020204" pitchFamily="34" charset="0"/>
              </a:rPr>
              <a:t>)</a:t>
            </a:r>
            <a:endParaRPr lang="en-US" sz="1600" b="1" dirty="0">
              <a:cs typeface="Arial" panose="020B0604020202020204" pitchFamily="34" charset="0"/>
            </a:endParaRPr>
          </a:p>
          <a:p>
            <a:pPr marL="0" indent="0" algn="just">
              <a:lnSpc>
                <a:spcPct val="150000"/>
              </a:lnSpc>
              <a:buNone/>
            </a:pPr>
            <a:r>
              <a:rPr lang="el-GR" sz="1600" dirty="0"/>
              <a:t>Όλα τα πετρώματα απαλλαγμένα από ανθρακικά άλατα αποτελούνται από διαβρωμένα, μεταφερόμενα και κατακρημνισμένα τεράστια πετρώματα</a:t>
            </a:r>
            <a:r>
              <a:rPr lang="en-US" sz="1600" dirty="0">
                <a:cs typeface="Arial" panose="020B0604020202020204" pitchFamily="34" charset="0"/>
              </a:rPr>
              <a:t>. </a:t>
            </a:r>
          </a:p>
          <a:p>
            <a:pPr algn="just">
              <a:lnSpc>
                <a:spcPct val="150000"/>
              </a:lnSpc>
            </a:pPr>
            <a:r>
              <a:rPr lang="el-GR" sz="1600" dirty="0"/>
              <a:t>Συμπλέγματα και διακλαδώσεις: αποτελούνται από περισσότερο από 50% ογκόλιθων και είναι </a:t>
            </a:r>
            <a:r>
              <a:rPr lang="el-GR" sz="1600" dirty="0" err="1"/>
              <a:t>χονδρόκοκκα</a:t>
            </a:r>
            <a:r>
              <a:rPr lang="en-US" sz="1600" dirty="0">
                <a:cs typeface="Arial" panose="020B0604020202020204" pitchFamily="34" charset="0"/>
              </a:rPr>
              <a:t>. </a:t>
            </a:r>
          </a:p>
          <a:p>
            <a:pPr algn="just">
              <a:lnSpc>
                <a:spcPct val="150000"/>
              </a:lnSpc>
            </a:pPr>
            <a:r>
              <a:rPr lang="el-GR" sz="1600" dirty="0"/>
              <a:t>Πέτρες άμμου: Αποτελούνται κυρίως από κόκκους χαλαζία και πυριτικά 0,063 - 2 </a:t>
            </a:r>
            <a:r>
              <a:rPr lang="el-GR" sz="1600" dirty="0" err="1"/>
              <a:t>mm</a:t>
            </a:r>
            <a:r>
              <a:rPr lang="en-US" sz="1600" dirty="0">
                <a:cs typeface="Arial" panose="020B0604020202020204" pitchFamily="34" charset="0"/>
              </a:rPr>
              <a:t>.</a:t>
            </a:r>
          </a:p>
          <a:p>
            <a:pPr algn="just">
              <a:lnSpc>
                <a:spcPct val="150000"/>
              </a:lnSpc>
            </a:pPr>
            <a:r>
              <a:rPr lang="el-GR" sz="1600" dirty="0" err="1"/>
              <a:t>Siltgesteine</a:t>
            </a:r>
            <a:r>
              <a:rPr lang="el-GR" sz="1600" dirty="0"/>
              <a:t>: Αποτελούνται από 'αμμώδη' και 'αργιλώδη' συστατικά σε διαφορετικές αναλογίες, με κόκκους μεγέθους 0,063 - 0,002 </a:t>
            </a:r>
            <a:r>
              <a:rPr lang="el-GR" sz="1600" dirty="0" err="1"/>
              <a:t>mm</a:t>
            </a:r>
            <a:r>
              <a:rPr lang="en-US" sz="1600" dirty="0">
                <a:cs typeface="Arial" panose="020B0604020202020204" pitchFamily="34" charset="0"/>
              </a:rPr>
              <a:t>.</a:t>
            </a:r>
          </a:p>
          <a:p>
            <a:pPr algn="just">
              <a:lnSpc>
                <a:spcPct val="150000"/>
              </a:lnSpc>
            </a:pPr>
            <a:r>
              <a:rPr lang="el-GR" sz="1600" dirty="0"/>
              <a:t>Πετρώματα από άργιλο: Αποτελούνται κυρίως από </a:t>
            </a:r>
            <a:r>
              <a:rPr lang="el-GR" sz="1600" dirty="0" err="1"/>
              <a:t>φυλλοπυριτικά</a:t>
            </a:r>
            <a:r>
              <a:rPr lang="el-GR" sz="1600" dirty="0"/>
              <a:t> άλατα με μέσο μέγεθος κόκκων μικρότερο από 0,002 </a:t>
            </a:r>
            <a:r>
              <a:rPr lang="el-GR" sz="1600" dirty="0" err="1"/>
              <a:t>mm</a:t>
            </a:r>
            <a:r>
              <a:rPr lang="en-US" sz="1600" dirty="0">
                <a:cs typeface="Arial" panose="020B0604020202020204" pitchFamily="34" charset="0"/>
              </a:rPr>
              <a:t>.</a:t>
            </a:r>
          </a:p>
        </p:txBody>
      </p:sp>
      <p:pic>
        <p:nvPicPr>
          <p:cNvPr id="4" name="Grafik 3">
            <a:extLst>
              <a:ext uri="{FF2B5EF4-FFF2-40B4-BE49-F238E27FC236}">
                <a16:creationId xmlns:a16="http://schemas.microsoft.com/office/drawing/2014/main" id="{CBFF378E-B774-4221-8B96-77418EAF37E6}"/>
              </a:ext>
            </a:extLst>
          </p:cNvPr>
          <p:cNvPicPr>
            <a:picLocks noChangeAspect="1"/>
          </p:cNvPicPr>
          <p:nvPr/>
        </p:nvPicPr>
        <p:blipFill>
          <a:blip r:embed="rId3"/>
          <a:stretch>
            <a:fillRect/>
          </a:stretch>
        </p:blipFill>
        <p:spPr>
          <a:xfrm>
            <a:off x="7126170" y="1477167"/>
            <a:ext cx="2017829" cy="1636235"/>
          </a:xfrm>
          <a:prstGeom prst="rect">
            <a:avLst/>
          </a:prstGeom>
        </p:spPr>
      </p:pic>
      <p:pic>
        <p:nvPicPr>
          <p:cNvPr id="5" name="Grafik 4">
            <a:extLst>
              <a:ext uri="{FF2B5EF4-FFF2-40B4-BE49-F238E27FC236}">
                <a16:creationId xmlns:a16="http://schemas.microsoft.com/office/drawing/2014/main" id="{AFD0AE58-37D3-496E-BF64-B5ACE1CF6F58}"/>
              </a:ext>
            </a:extLst>
          </p:cNvPr>
          <p:cNvPicPr>
            <a:picLocks noChangeAspect="1"/>
          </p:cNvPicPr>
          <p:nvPr/>
        </p:nvPicPr>
        <p:blipFill>
          <a:blip r:embed="rId4"/>
          <a:stretch>
            <a:fillRect/>
          </a:stretch>
        </p:blipFill>
        <p:spPr>
          <a:xfrm>
            <a:off x="7093293" y="3211429"/>
            <a:ext cx="2054122" cy="1636235"/>
          </a:xfrm>
          <a:prstGeom prst="rect">
            <a:avLst/>
          </a:prstGeom>
        </p:spPr>
      </p:pic>
      <p:pic>
        <p:nvPicPr>
          <p:cNvPr id="6" name="Grafik 5">
            <a:extLst>
              <a:ext uri="{FF2B5EF4-FFF2-40B4-BE49-F238E27FC236}">
                <a16:creationId xmlns:a16="http://schemas.microsoft.com/office/drawing/2014/main" id="{456C7D3B-A0DA-4740-9017-6321BC345197}"/>
              </a:ext>
            </a:extLst>
          </p:cNvPr>
          <p:cNvPicPr>
            <a:picLocks noChangeAspect="1"/>
          </p:cNvPicPr>
          <p:nvPr/>
        </p:nvPicPr>
        <p:blipFill>
          <a:blip r:embed="rId5"/>
          <a:stretch>
            <a:fillRect/>
          </a:stretch>
        </p:blipFill>
        <p:spPr>
          <a:xfrm>
            <a:off x="7093293" y="4945691"/>
            <a:ext cx="2054648" cy="1389390"/>
          </a:xfrm>
          <a:prstGeom prst="rect">
            <a:avLst/>
          </a:prstGeom>
        </p:spPr>
      </p:pic>
    </p:spTree>
    <p:extLst>
      <p:ext uri="{BB962C8B-B14F-4D97-AF65-F5344CB8AC3E}">
        <p14:creationId xmlns:p14="http://schemas.microsoft.com/office/powerpoint/2010/main" val="3710062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8229600" cy="4724400"/>
          </a:xfrm>
        </p:spPr>
        <p:txBody>
          <a:bodyPr>
            <a:noAutofit/>
          </a:bodyPr>
          <a:lstStyle/>
          <a:p>
            <a:pPr marL="0" indent="0" algn="just">
              <a:lnSpc>
                <a:spcPct val="160000"/>
              </a:lnSpc>
              <a:buNone/>
            </a:pPr>
            <a:r>
              <a:rPr lang="el-GR" sz="1600" b="1" dirty="0">
                <a:cs typeface="Arial" panose="020B0604020202020204" pitchFamily="34" charset="0"/>
              </a:rPr>
              <a:t>Ανθρακικά πετρώματα </a:t>
            </a:r>
            <a:endParaRPr lang="en-US" sz="1600" b="1" dirty="0">
              <a:cs typeface="Arial" panose="020B0604020202020204" pitchFamily="34" charset="0"/>
            </a:endParaRPr>
          </a:p>
          <a:p>
            <a:pPr marL="0" indent="0" algn="just">
              <a:lnSpc>
                <a:spcPct val="160000"/>
              </a:lnSpc>
              <a:buNone/>
            </a:pPr>
            <a:r>
              <a:rPr lang="el-GR" sz="1600" dirty="0"/>
              <a:t>Πιθανώς τα πιο σύνθετα και ποικίλα ιζηματογενή πετρώματα</a:t>
            </a:r>
            <a:r>
              <a:rPr lang="en-US" sz="1600" dirty="0">
                <a:cs typeface="Arial" panose="020B0604020202020204" pitchFamily="34" charset="0"/>
              </a:rPr>
              <a:t>. </a:t>
            </a:r>
            <a:r>
              <a:rPr lang="el-GR" sz="1600" dirty="0"/>
              <a:t>Αποτελούνται κυρίως από ορυκτά ασβεστίτη (CaCO3) και δολομίτη (</a:t>
            </a:r>
            <a:r>
              <a:rPr lang="el-GR" sz="1600" dirty="0" err="1"/>
              <a:t>CaMg</a:t>
            </a:r>
            <a:r>
              <a:rPr lang="el-GR" sz="1600" dirty="0"/>
              <a:t> (CO3)2)</a:t>
            </a:r>
            <a:r>
              <a:rPr lang="en-US" sz="1600" dirty="0">
                <a:cs typeface="Arial" panose="020B0604020202020204" pitchFamily="34" charset="0"/>
              </a:rPr>
              <a:t>.</a:t>
            </a:r>
          </a:p>
          <a:p>
            <a:pPr marL="450850" indent="0" algn="just">
              <a:lnSpc>
                <a:spcPct val="160000"/>
              </a:lnSpc>
              <a:buNone/>
            </a:pPr>
            <a:r>
              <a:rPr lang="el-GR" sz="1600" dirty="0">
                <a:cs typeface="Arial" panose="020B0604020202020204" pitchFamily="34" charset="0"/>
              </a:rPr>
              <a:t>Ασβεστόλιθος</a:t>
            </a:r>
            <a:r>
              <a:rPr lang="en-US" sz="1600" dirty="0">
                <a:cs typeface="Arial" panose="020B0604020202020204" pitchFamily="34" charset="0"/>
              </a:rPr>
              <a:t>:</a:t>
            </a:r>
          </a:p>
          <a:p>
            <a:pPr lvl="1" algn="just">
              <a:lnSpc>
                <a:spcPct val="160000"/>
              </a:lnSpc>
            </a:pPr>
            <a:r>
              <a:rPr lang="el-GR" sz="1600" dirty="0"/>
              <a:t>Πρωτογενής χημική καταβύθιση </a:t>
            </a:r>
          </a:p>
          <a:p>
            <a:pPr lvl="1" algn="just">
              <a:lnSpc>
                <a:spcPct val="160000"/>
              </a:lnSpc>
            </a:pPr>
            <a:r>
              <a:rPr lang="el-GR" sz="1600" dirty="0" err="1"/>
              <a:t>Βιογενείς</a:t>
            </a:r>
            <a:r>
              <a:rPr lang="el-GR" sz="1600" dirty="0"/>
              <a:t> εκκρίσεις </a:t>
            </a:r>
          </a:p>
          <a:p>
            <a:pPr lvl="1" algn="just">
              <a:lnSpc>
                <a:spcPct val="160000"/>
              </a:lnSpc>
            </a:pPr>
            <a:r>
              <a:rPr lang="el-GR" sz="1600" dirty="0"/>
              <a:t>Θραύσματα σκελετών από ασβεστόλιθο </a:t>
            </a:r>
          </a:p>
          <a:p>
            <a:pPr lvl="1" algn="just">
              <a:lnSpc>
                <a:spcPct val="160000"/>
              </a:lnSpc>
            </a:pPr>
            <a:r>
              <a:rPr lang="el-GR" sz="1600" dirty="0"/>
              <a:t>Διάβρωση των υφιστάμενων ανθρακικών πετρωμάτων </a:t>
            </a:r>
          </a:p>
          <a:p>
            <a:pPr marL="457200" lvl="1" indent="0" algn="just">
              <a:lnSpc>
                <a:spcPct val="160000"/>
              </a:lnSpc>
              <a:buNone/>
            </a:pPr>
            <a:r>
              <a:rPr lang="el-GR" sz="1600" dirty="0">
                <a:cs typeface="Arial" panose="020B0604020202020204" pitchFamily="34" charset="0"/>
              </a:rPr>
              <a:t>Δολομίτες (πετρώματα)</a:t>
            </a:r>
            <a:r>
              <a:rPr lang="en-US" sz="1600" dirty="0">
                <a:cs typeface="Arial" panose="020B0604020202020204" pitchFamily="34" charset="0"/>
              </a:rPr>
              <a:t>:</a:t>
            </a:r>
          </a:p>
          <a:p>
            <a:pPr lvl="1" algn="just">
              <a:lnSpc>
                <a:spcPct val="160000"/>
              </a:lnSpc>
            </a:pPr>
            <a:r>
              <a:rPr lang="el-GR" sz="1600" dirty="0"/>
              <a:t>Μερική ή πλήρης μετατόπιση ασβεστόλιθων </a:t>
            </a:r>
          </a:p>
          <a:p>
            <a:pPr lvl="1" algn="just">
              <a:lnSpc>
                <a:spcPct val="160000"/>
              </a:lnSpc>
            </a:pPr>
            <a:r>
              <a:rPr lang="el-GR" sz="1600" dirty="0"/>
              <a:t>Πρώιμη διάγνωση σε περιβάλλον εξάτμισης</a:t>
            </a:r>
            <a:endParaRPr lang="en-US" sz="1600" dirty="0">
              <a:cs typeface="Arial" panose="020B0604020202020204" pitchFamily="34" charset="0"/>
            </a:endParaRPr>
          </a:p>
        </p:txBody>
      </p:sp>
    </p:spTree>
    <p:extLst>
      <p:ext uri="{BB962C8B-B14F-4D97-AF65-F5344CB8AC3E}">
        <p14:creationId xmlns:p14="http://schemas.microsoft.com/office/powerpoint/2010/main" val="1248711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000C319-9C5D-4BEB-BC65-C97F61C93682}"/>
              </a:ext>
            </a:extLst>
          </p:cNvPr>
          <p:cNvPicPr>
            <a:picLocks noChangeAspect="1"/>
          </p:cNvPicPr>
          <p:nvPr/>
        </p:nvPicPr>
        <p:blipFill>
          <a:blip r:embed="rId3"/>
          <a:stretch>
            <a:fillRect/>
          </a:stretch>
        </p:blipFill>
        <p:spPr>
          <a:xfrm>
            <a:off x="7230793" y="4524169"/>
            <a:ext cx="1759620" cy="1616173"/>
          </a:xfrm>
          <a:prstGeom prst="rect">
            <a:avLst/>
          </a:prstGeom>
        </p:spPr>
      </p:pic>
      <p:pic>
        <p:nvPicPr>
          <p:cNvPr id="5" name="Grafik 4">
            <a:extLst>
              <a:ext uri="{FF2B5EF4-FFF2-40B4-BE49-F238E27FC236}">
                <a16:creationId xmlns:a16="http://schemas.microsoft.com/office/drawing/2014/main" id="{FF254FD5-9002-4D8E-A9BA-1F0A416514AE}"/>
              </a:ext>
            </a:extLst>
          </p:cNvPr>
          <p:cNvPicPr>
            <a:picLocks noChangeAspect="1"/>
          </p:cNvPicPr>
          <p:nvPr/>
        </p:nvPicPr>
        <p:blipFill>
          <a:blip r:embed="rId4"/>
          <a:stretch>
            <a:fillRect/>
          </a:stretch>
        </p:blipFill>
        <p:spPr>
          <a:xfrm>
            <a:off x="7230793" y="2960594"/>
            <a:ext cx="1759619" cy="1563575"/>
          </a:xfrm>
          <a:prstGeom prst="rect">
            <a:avLst/>
          </a:prstGeom>
        </p:spPr>
      </p:pic>
      <p:sp>
        <p:nvSpPr>
          <p:cNvPr id="2" name="Titel 1"/>
          <p:cNvSpPr>
            <a:spLocks noGrp="1"/>
          </p:cNvSpPr>
          <p:nvPr>
            <p:ph type="title"/>
          </p:nvPr>
        </p:nvSpPr>
        <p:spPr/>
        <p:txBody>
          <a:bodyPr/>
          <a:lstStyle/>
          <a:p>
            <a:pPr>
              <a:lnSpc>
                <a:spcPct val="150000"/>
              </a:lnSpc>
            </a:pPr>
            <a:r>
              <a:rPr lang="el-GR" dirty="0">
                <a:latin typeface="Arial" panose="020B0604020202020204" pitchFamily="34" charset="0"/>
                <a:cs typeface="Arial" panose="020B0604020202020204" pitchFamily="34" charset="0"/>
              </a:rPr>
              <a:t>Ανθρακικά πετρώματα</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3700" y="1520166"/>
            <a:ext cx="6590714" cy="4753633"/>
          </a:xfrm>
        </p:spPr>
        <p:txBody>
          <a:bodyPr>
            <a:normAutofit fontScale="92500" lnSpcReduction="20000"/>
          </a:bodyPr>
          <a:lstStyle/>
          <a:p>
            <a:pPr marL="0" indent="0" algn="just">
              <a:lnSpc>
                <a:spcPct val="150000"/>
              </a:lnSpc>
              <a:buNone/>
            </a:pPr>
            <a:r>
              <a:rPr lang="el-GR" sz="1700" b="1" dirty="0">
                <a:cs typeface="Arial" panose="020B0604020202020204" pitchFamily="34" charset="0"/>
              </a:rPr>
              <a:t>Συστατικά</a:t>
            </a:r>
            <a:endParaRPr lang="en-US" sz="1700" b="1" dirty="0">
              <a:cs typeface="Arial" panose="020B0604020202020204" pitchFamily="34" charset="0"/>
            </a:endParaRPr>
          </a:p>
          <a:p>
            <a:pPr marL="0" indent="0" algn="just">
              <a:lnSpc>
                <a:spcPct val="150000"/>
              </a:lnSpc>
              <a:buNone/>
            </a:pPr>
            <a:r>
              <a:rPr lang="el-GR" sz="1700" dirty="0"/>
              <a:t>Τα πιο σημαντικά συστατικά των ανθρακικών πετρωμάτων είναι </a:t>
            </a:r>
            <a:r>
              <a:rPr lang="en-US" sz="1700" dirty="0">
                <a:cs typeface="Arial" panose="020B0604020202020204" pitchFamily="34" charset="0"/>
              </a:rPr>
              <a:t>:</a:t>
            </a:r>
          </a:p>
          <a:p>
            <a:pPr marL="450850" indent="0" algn="just">
              <a:lnSpc>
                <a:spcPct val="150000"/>
              </a:lnSpc>
              <a:buNone/>
            </a:pPr>
            <a:r>
              <a:rPr lang="el-GR" sz="1700" dirty="0" err="1">
                <a:cs typeface="Arial" panose="020B0604020202020204" pitchFamily="34" charset="0"/>
              </a:rPr>
              <a:t>Βιοκλάστες</a:t>
            </a:r>
            <a:endParaRPr lang="en-US" sz="1700" dirty="0">
              <a:cs typeface="Arial" panose="020B0604020202020204" pitchFamily="34" charset="0"/>
            </a:endParaRPr>
          </a:p>
          <a:p>
            <a:pPr lvl="1" algn="just">
              <a:lnSpc>
                <a:spcPct val="150000"/>
              </a:lnSpc>
            </a:pPr>
            <a:r>
              <a:rPr lang="el-GR" sz="1700" dirty="0"/>
              <a:t>Σκελετικό υλικό, απολιθώματα, παραδείγματα: θραύσματα από </a:t>
            </a:r>
            <a:r>
              <a:rPr lang="el-GR" sz="1700" dirty="0" err="1"/>
              <a:t>κροϊνοειδή</a:t>
            </a:r>
            <a:r>
              <a:rPr lang="el-GR" sz="1700" dirty="0"/>
              <a:t>, αχινοί, μύδια, σαλιγκάρια και κοράλλια</a:t>
            </a:r>
          </a:p>
          <a:p>
            <a:pPr marL="457200" lvl="1" indent="0" algn="just">
              <a:lnSpc>
                <a:spcPct val="150000"/>
              </a:lnSpc>
              <a:buNone/>
            </a:pPr>
            <a:r>
              <a:rPr lang="el-GR" sz="1700" dirty="0">
                <a:cs typeface="Arial" panose="020B0604020202020204" pitchFamily="34" charset="0"/>
              </a:rPr>
              <a:t>Ωοειδή</a:t>
            </a:r>
            <a:endParaRPr lang="en-US" sz="1700" dirty="0">
              <a:cs typeface="Arial" panose="020B0604020202020204" pitchFamily="34" charset="0"/>
            </a:endParaRPr>
          </a:p>
          <a:p>
            <a:pPr lvl="1" algn="just">
              <a:lnSpc>
                <a:spcPct val="150000"/>
              </a:lnSpc>
            </a:pPr>
            <a:r>
              <a:rPr lang="el-GR" sz="1700" dirty="0"/>
              <a:t>Σφαιρικά - οβάλ έως ανόργανα σωματίδια μεγέθους μπιζελιών που σχηματίζουν στρώματα γύρω από έναν πυρήνα (π.χ. έναν κόκκο άμμου). Διαμορφώνονται σε κινούμενα νερά πλούσια σε ασβεστίτη</a:t>
            </a:r>
            <a:r>
              <a:rPr lang="en-US" sz="1700" dirty="0">
                <a:cs typeface="Arial" panose="020B0604020202020204" pitchFamily="34" charset="0"/>
              </a:rPr>
              <a:t>.</a:t>
            </a:r>
          </a:p>
          <a:p>
            <a:pPr marL="450850" indent="0" algn="just">
              <a:lnSpc>
                <a:spcPct val="150000"/>
              </a:lnSpc>
              <a:buNone/>
            </a:pPr>
            <a:r>
              <a:rPr lang="el-GR" sz="1700" dirty="0" err="1">
                <a:cs typeface="Arial" panose="020B0604020202020204" pitchFamily="34" charset="0"/>
              </a:rPr>
              <a:t>Ενδοκλάστες</a:t>
            </a:r>
            <a:endParaRPr lang="en-US" sz="1700" dirty="0">
              <a:cs typeface="Arial" panose="020B0604020202020204" pitchFamily="34" charset="0"/>
            </a:endParaRPr>
          </a:p>
          <a:p>
            <a:pPr lvl="1" algn="just">
              <a:lnSpc>
                <a:spcPct val="150000"/>
              </a:lnSpc>
            </a:pPr>
            <a:r>
              <a:rPr lang="el-GR" sz="1700" dirty="0"/>
              <a:t>Τα προϊόντα προετοιμασίας ενός ήδη </a:t>
            </a:r>
            <a:r>
              <a:rPr lang="el-GR" sz="1700" dirty="0" err="1"/>
              <a:t>σκληρυνθέντος</a:t>
            </a:r>
            <a:r>
              <a:rPr lang="el-GR" sz="1700" dirty="0"/>
              <a:t> πετρώματος που δημιουργούνται από ποικίλες διαδικασίες.</a:t>
            </a:r>
            <a:endParaRPr lang="en-US" sz="1700" b="1" dirty="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3B8DD450-1F62-4B67-9C76-215D06A4798C}"/>
              </a:ext>
            </a:extLst>
          </p:cNvPr>
          <p:cNvPicPr>
            <a:picLocks noChangeAspect="1"/>
          </p:cNvPicPr>
          <p:nvPr/>
        </p:nvPicPr>
        <p:blipFill>
          <a:blip r:embed="rId5"/>
          <a:stretch>
            <a:fillRect/>
          </a:stretch>
        </p:blipFill>
        <p:spPr>
          <a:xfrm>
            <a:off x="7230793" y="1393167"/>
            <a:ext cx="1759619" cy="1568356"/>
          </a:xfrm>
          <a:prstGeom prst="rect">
            <a:avLst/>
          </a:prstGeom>
        </p:spPr>
      </p:pic>
    </p:spTree>
    <p:extLst>
      <p:ext uri="{BB962C8B-B14F-4D97-AF65-F5344CB8AC3E}">
        <p14:creationId xmlns:p14="http://schemas.microsoft.com/office/powerpoint/2010/main" val="4268036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Ανθρακικά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565695"/>
            <a:ext cx="8229600" cy="4740214"/>
          </a:xfrm>
        </p:spPr>
        <p:txBody>
          <a:bodyPr>
            <a:normAutofit/>
          </a:bodyPr>
          <a:lstStyle/>
          <a:p>
            <a:pPr marL="0" indent="0">
              <a:lnSpc>
                <a:spcPct val="160000"/>
              </a:lnSpc>
              <a:buNone/>
            </a:pPr>
            <a:r>
              <a:rPr lang="el-GR" sz="1600" b="1" dirty="0">
                <a:cs typeface="Arial" panose="020B0604020202020204" pitchFamily="34" charset="0"/>
              </a:rPr>
              <a:t>Ταξινόμηση κατά σύνθεση</a:t>
            </a:r>
            <a:r>
              <a:rPr lang="de-DE" sz="1600" b="1" dirty="0">
                <a:cs typeface="Arial" panose="020B0604020202020204" pitchFamily="34" charset="0"/>
              </a:rPr>
              <a:t>:</a:t>
            </a:r>
            <a:endParaRPr lang="de-DE" sz="1600" dirty="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2D6FA30B-78E5-4ADC-8F0D-5868BB22114A}"/>
              </a:ext>
            </a:extLst>
          </p:cNvPr>
          <p:cNvPicPr>
            <a:picLocks noChangeAspect="1"/>
          </p:cNvPicPr>
          <p:nvPr/>
        </p:nvPicPr>
        <p:blipFill>
          <a:blip r:embed="rId3"/>
          <a:stretch>
            <a:fillRect/>
          </a:stretch>
        </p:blipFill>
        <p:spPr>
          <a:xfrm>
            <a:off x="529389" y="2142265"/>
            <a:ext cx="8085221" cy="3878390"/>
          </a:xfrm>
          <a:prstGeom prst="rect">
            <a:avLst/>
          </a:prstGeom>
        </p:spPr>
      </p:pic>
    </p:spTree>
    <p:extLst>
      <p:ext uri="{BB962C8B-B14F-4D97-AF65-F5344CB8AC3E}">
        <p14:creationId xmlns:p14="http://schemas.microsoft.com/office/powerpoint/2010/main" val="1174881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55275" y="1410418"/>
            <a:ext cx="8531525" cy="4904117"/>
          </a:xfrm>
        </p:spPr>
        <p:txBody>
          <a:bodyPr>
            <a:noAutofit/>
          </a:bodyPr>
          <a:lstStyle/>
          <a:p>
            <a:pPr marL="0" indent="0" algn="just">
              <a:lnSpc>
                <a:spcPct val="150000"/>
              </a:lnSpc>
              <a:buNone/>
            </a:pPr>
            <a:r>
              <a:rPr lang="el-GR" sz="1600" b="1" dirty="0">
                <a:cs typeface="Arial" panose="020B0604020202020204" pitchFamily="34" charset="0"/>
              </a:rPr>
              <a:t>Εξατμιζόμενα υλικά</a:t>
            </a:r>
            <a:endParaRPr lang="en-US" sz="1600" b="1" dirty="0">
              <a:cs typeface="Arial" panose="020B0604020202020204" pitchFamily="34" charset="0"/>
            </a:endParaRPr>
          </a:p>
          <a:p>
            <a:pPr marL="0" indent="0" algn="just">
              <a:lnSpc>
                <a:spcPct val="150000"/>
              </a:lnSpc>
              <a:buNone/>
            </a:pPr>
            <a:r>
              <a:rPr lang="el-GR" sz="1600" dirty="0"/>
              <a:t>Τα πετρώματα αλάτων είναι χημικά ιζήματα που αποτελούνται κυρίως από ένα ή περισσότερα εύκολα διαλυτά άλατα, όπως: χλωρίδια, θειικά άλατα και ανθρακικά άλατα αλκαλίων και αλκαλικών γαιών, τα οποία κρυσταλλώνονται από τα εξατμιζόμενα υδατικά διαλύματα</a:t>
            </a:r>
            <a:r>
              <a:rPr lang="en-US" sz="1600" dirty="0">
                <a:cs typeface="Arial" panose="020B0604020202020204" pitchFamily="34" charset="0"/>
              </a:rPr>
              <a:t>. </a:t>
            </a:r>
            <a:r>
              <a:rPr lang="el-GR" sz="1600" dirty="0"/>
              <a:t>Εμφανίζονται σε όλες τις περιοχές πάνω ή πλησίον της επιφάνειας όπου τα διαλύματα διάβρωσης εξατμίζονται</a:t>
            </a:r>
            <a:r>
              <a:rPr lang="en-US" sz="1600" dirty="0">
                <a:cs typeface="Arial" panose="020B0604020202020204" pitchFamily="34" charset="0"/>
              </a:rPr>
              <a:t>. </a:t>
            </a:r>
            <a:r>
              <a:rPr lang="el-GR" sz="1600" dirty="0">
                <a:cs typeface="Arial" panose="020B0604020202020204" pitchFamily="34" charset="0"/>
              </a:rPr>
              <a:t>Ανάλογα με τη σύστασή τους κατατάσσονται σε:</a:t>
            </a:r>
            <a:endParaRPr lang="en-US" sz="1600" dirty="0">
              <a:cs typeface="Arial" panose="020B0604020202020204" pitchFamily="34" charset="0"/>
            </a:endParaRPr>
          </a:p>
        </p:txBody>
      </p:sp>
      <p:sp>
        <p:nvSpPr>
          <p:cNvPr id="7" name="Textfeld 6">
            <a:extLst>
              <a:ext uri="{FF2B5EF4-FFF2-40B4-BE49-F238E27FC236}">
                <a16:creationId xmlns:a16="http://schemas.microsoft.com/office/drawing/2014/main" id="{C628CB6B-4B52-42F4-B297-448B4AACEEFE}"/>
              </a:ext>
            </a:extLst>
          </p:cNvPr>
          <p:cNvSpPr txBox="1"/>
          <p:nvPr/>
        </p:nvSpPr>
        <p:spPr>
          <a:xfrm>
            <a:off x="1089613" y="3979306"/>
            <a:ext cx="2539852" cy="338554"/>
          </a:xfrm>
          <a:prstGeom prst="rect">
            <a:avLst/>
          </a:prstGeom>
          <a:noFill/>
        </p:spPr>
        <p:txBody>
          <a:bodyPr wrap="square" rtlCol="0">
            <a:spAutoFit/>
          </a:bodyPr>
          <a:lstStyle/>
          <a:p>
            <a:r>
              <a:rPr lang="el-GR" sz="1600" b="1" dirty="0">
                <a:cs typeface="Arial" panose="020B0604020202020204" pitchFamily="34" charset="0"/>
              </a:rPr>
              <a:t>Θαλάσσια εξατμιζόμενα</a:t>
            </a:r>
            <a:endParaRPr lang="de-DE" sz="1600" b="1" dirty="0">
              <a:cs typeface="Arial" panose="020B0604020202020204" pitchFamily="34" charset="0"/>
            </a:endParaRPr>
          </a:p>
        </p:txBody>
      </p:sp>
      <p:sp>
        <p:nvSpPr>
          <p:cNvPr id="8" name="Textfeld 7">
            <a:extLst>
              <a:ext uri="{FF2B5EF4-FFF2-40B4-BE49-F238E27FC236}">
                <a16:creationId xmlns:a16="http://schemas.microsoft.com/office/drawing/2014/main" id="{66298AC7-2DAE-4F40-BFBF-ACCF43972F4F}"/>
              </a:ext>
            </a:extLst>
          </p:cNvPr>
          <p:cNvSpPr txBox="1"/>
          <p:nvPr/>
        </p:nvSpPr>
        <p:spPr>
          <a:xfrm>
            <a:off x="4582569" y="4005665"/>
            <a:ext cx="2604431" cy="338554"/>
          </a:xfrm>
          <a:prstGeom prst="rect">
            <a:avLst/>
          </a:prstGeom>
          <a:noFill/>
        </p:spPr>
        <p:txBody>
          <a:bodyPr wrap="none" rtlCol="0">
            <a:spAutoFit/>
          </a:bodyPr>
          <a:lstStyle/>
          <a:p>
            <a:r>
              <a:rPr lang="el-GR" sz="1600" b="1" dirty="0">
                <a:cs typeface="Arial" panose="020B0604020202020204" pitchFamily="34" charset="0"/>
              </a:rPr>
              <a:t>Μη-θαλάσσια εξατμιζόμενα</a:t>
            </a:r>
            <a:endParaRPr lang="de-DE" sz="1600" b="1" dirty="0">
              <a:cs typeface="Arial" panose="020B0604020202020204" pitchFamily="34" charset="0"/>
            </a:endParaRPr>
          </a:p>
        </p:txBody>
      </p:sp>
      <p:graphicFrame>
        <p:nvGraphicFramePr>
          <p:cNvPr id="9" name="Tabelle 8">
            <a:extLst>
              <a:ext uri="{FF2B5EF4-FFF2-40B4-BE49-F238E27FC236}">
                <a16:creationId xmlns:a16="http://schemas.microsoft.com/office/drawing/2014/main" id="{2AE9FCC2-1128-4C97-8848-3DA5D109178B}"/>
              </a:ext>
            </a:extLst>
          </p:cNvPr>
          <p:cNvGraphicFramePr>
            <a:graphicFrameLocks noGrp="1"/>
          </p:cNvGraphicFramePr>
          <p:nvPr>
            <p:extLst>
              <p:ext uri="{D42A27DB-BD31-4B8C-83A1-F6EECF244321}">
                <p14:modId xmlns:p14="http://schemas.microsoft.com/office/powerpoint/2010/main" val="4091447903"/>
              </p:ext>
            </p:extLst>
          </p:nvPr>
        </p:nvGraphicFramePr>
        <p:xfrm>
          <a:off x="182300" y="4460697"/>
          <a:ext cx="4103904" cy="1737360"/>
        </p:xfrm>
        <a:graphic>
          <a:graphicData uri="http://schemas.openxmlformats.org/drawingml/2006/table">
            <a:tbl>
              <a:tblPr firstRow="1" bandRow="1">
                <a:tableStyleId>{5940675A-B579-460E-94D1-54222C63F5DA}</a:tableStyleId>
              </a:tblPr>
              <a:tblGrid>
                <a:gridCol w="1252420">
                  <a:extLst>
                    <a:ext uri="{9D8B030D-6E8A-4147-A177-3AD203B41FA5}">
                      <a16:colId xmlns:a16="http://schemas.microsoft.com/office/drawing/2014/main" val="823358270"/>
                    </a:ext>
                  </a:extLst>
                </a:gridCol>
                <a:gridCol w="1299410">
                  <a:extLst>
                    <a:ext uri="{9D8B030D-6E8A-4147-A177-3AD203B41FA5}">
                      <a16:colId xmlns:a16="http://schemas.microsoft.com/office/drawing/2014/main" val="1102348948"/>
                    </a:ext>
                  </a:extLst>
                </a:gridCol>
                <a:gridCol w="1552074">
                  <a:extLst>
                    <a:ext uri="{9D8B030D-6E8A-4147-A177-3AD203B41FA5}">
                      <a16:colId xmlns:a16="http://schemas.microsoft.com/office/drawing/2014/main" val="2987884624"/>
                    </a:ext>
                  </a:extLst>
                </a:gridCol>
              </a:tblGrid>
              <a:tr h="370840">
                <a:tc>
                  <a:txBody>
                    <a:bodyPr/>
                    <a:lstStyle/>
                    <a:p>
                      <a:r>
                        <a:rPr lang="de-DE" sz="1600" dirty="0">
                          <a:latin typeface="Arial" panose="020B0604020202020204" pitchFamily="34" charset="0"/>
                          <a:cs typeface="Arial" panose="020B0604020202020204" pitchFamily="34" charset="0"/>
                        </a:rPr>
                        <a:t>Carbonates</a:t>
                      </a:r>
                    </a:p>
                  </a:txBody>
                  <a:tcPr/>
                </a:tc>
                <a:tc>
                  <a:txBody>
                    <a:bodyPr/>
                    <a:lstStyle/>
                    <a:p>
                      <a:r>
                        <a:rPr lang="de-DE" sz="1600" dirty="0">
                          <a:latin typeface="Arial" panose="020B0604020202020204" pitchFamily="34" charset="0"/>
                          <a:cs typeface="Arial" panose="020B0604020202020204" pitchFamily="34" charset="0"/>
                        </a:rPr>
                        <a:t>Limestone</a:t>
                      </a:r>
                    </a:p>
                    <a:p>
                      <a:r>
                        <a:rPr lang="de-DE" sz="1600" dirty="0">
                          <a:latin typeface="Arial" panose="020B0604020202020204" pitchFamily="34" charset="0"/>
                          <a:cs typeface="Arial" panose="020B0604020202020204" pitchFamily="34" charset="0"/>
                        </a:rPr>
                        <a:t>Dolomite</a:t>
                      </a:r>
                    </a:p>
                  </a:txBody>
                  <a:tcPr/>
                </a:tc>
                <a:tc>
                  <a:txBody>
                    <a:bodyPr/>
                    <a:lstStyle/>
                    <a:p>
                      <a:r>
                        <a:rPr lang="de-DE" sz="1600" dirty="0">
                          <a:latin typeface="Arial" panose="020B0604020202020204" pitchFamily="34" charset="0"/>
                          <a:cs typeface="Arial" panose="020B0604020202020204" pitchFamily="34" charset="0"/>
                        </a:rPr>
                        <a:t>CaCO</a:t>
                      </a:r>
                      <a:r>
                        <a:rPr lang="de-DE" sz="1600" baseline="-25000" dirty="0">
                          <a:latin typeface="Arial" panose="020B0604020202020204" pitchFamily="34" charset="0"/>
                          <a:cs typeface="Arial" panose="020B0604020202020204" pitchFamily="34" charset="0"/>
                        </a:rPr>
                        <a:t>3</a:t>
                      </a:r>
                    </a:p>
                    <a:p>
                      <a:r>
                        <a:rPr lang="de-DE" sz="1600" baseline="0" dirty="0" err="1">
                          <a:latin typeface="Arial" panose="020B0604020202020204" pitchFamily="34" charset="0"/>
                          <a:cs typeface="Arial" panose="020B0604020202020204" pitchFamily="34" charset="0"/>
                        </a:rPr>
                        <a:t>CaMg</a:t>
                      </a:r>
                      <a:r>
                        <a:rPr lang="de-DE" sz="1600" baseline="0" dirty="0">
                          <a:latin typeface="Arial" panose="020B0604020202020204" pitchFamily="34" charset="0"/>
                          <a:cs typeface="Arial" panose="020B0604020202020204" pitchFamily="34" charset="0"/>
                        </a:rPr>
                        <a:t>(CO</a:t>
                      </a:r>
                      <a:r>
                        <a:rPr lang="de-DE" sz="1600" baseline="-25000" dirty="0">
                          <a:latin typeface="Arial" panose="020B0604020202020204" pitchFamily="34" charset="0"/>
                          <a:cs typeface="Arial" panose="020B0604020202020204" pitchFamily="34" charset="0"/>
                        </a:rPr>
                        <a:t>3</a:t>
                      </a:r>
                      <a:r>
                        <a:rPr lang="de-DE" sz="1600" baseline="0" dirty="0">
                          <a:latin typeface="Arial" panose="020B0604020202020204" pitchFamily="34" charset="0"/>
                          <a:cs typeface="Arial" panose="020B0604020202020204" pitchFamily="34" charset="0"/>
                        </a:rPr>
                        <a:t>)</a:t>
                      </a:r>
                      <a:r>
                        <a:rPr lang="de-DE" sz="1600" baseline="-25000" dirty="0">
                          <a:latin typeface="Arial" panose="020B0604020202020204" pitchFamily="34" charset="0"/>
                          <a:cs typeface="Arial" panose="020B0604020202020204" pitchFamily="34" charset="0"/>
                        </a:rPr>
                        <a:t>2</a:t>
                      </a:r>
                      <a:endParaRPr lang="de-DE" sz="16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5348563"/>
                  </a:ext>
                </a:extLst>
              </a:tr>
              <a:tr h="370840">
                <a:tc>
                  <a:txBody>
                    <a:bodyPr/>
                    <a:lstStyle/>
                    <a:p>
                      <a:r>
                        <a:rPr lang="de-DE" sz="1600" dirty="0" err="1">
                          <a:latin typeface="Arial" panose="020B0604020202020204" pitchFamily="34" charset="0"/>
                          <a:cs typeface="Arial" panose="020B0604020202020204" pitchFamily="34" charset="0"/>
                        </a:rPr>
                        <a:t>Sulphates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Gypsum</a:t>
                      </a:r>
                      <a:r>
                        <a:rPr lang="de-DE" sz="1600" dirty="0">
                          <a:latin typeface="Arial" panose="020B0604020202020204" pitchFamily="34" charset="0"/>
                          <a:cs typeface="Arial" panose="020B0604020202020204" pitchFamily="34" charset="0"/>
                        </a:rPr>
                        <a:t> </a:t>
                      </a:r>
                    </a:p>
                    <a:p>
                      <a:r>
                        <a:rPr lang="de-DE" sz="1600" dirty="0">
                          <a:latin typeface="Arial" panose="020B0604020202020204" pitchFamily="34" charset="0"/>
                          <a:cs typeface="Arial" panose="020B0604020202020204" pitchFamily="34" charset="0"/>
                        </a:rPr>
                        <a:t>Anhydrite</a:t>
                      </a:r>
                    </a:p>
                  </a:txBody>
                  <a:tcPr/>
                </a:tc>
                <a:tc>
                  <a:txBody>
                    <a:bodyPr/>
                    <a:lstStyle/>
                    <a:p>
                      <a:r>
                        <a:rPr lang="de-DE" sz="160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r>
                        <a:rPr lang="de-DE" sz="1600" baseline="0" dirty="0">
                          <a:latin typeface="Arial" panose="020B0604020202020204" pitchFamily="34" charset="0"/>
                          <a:cs typeface="Arial" panose="020B0604020202020204" pitchFamily="34" charset="0"/>
                        </a:rPr>
                        <a:t>*2H</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O</a:t>
                      </a:r>
                    </a:p>
                    <a:p>
                      <a:r>
                        <a:rPr lang="de-DE" sz="1600" baseline="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56830489"/>
                  </a:ext>
                </a:extLst>
              </a:tr>
              <a:tr h="370840">
                <a:tc>
                  <a:txBody>
                    <a:bodyPr/>
                    <a:lstStyle/>
                    <a:p>
                      <a:r>
                        <a:rPr lang="de-DE" sz="1600" dirty="0" err="1">
                          <a:latin typeface="Arial" panose="020B0604020202020204" pitchFamily="34" charset="0"/>
                          <a:cs typeface="Arial" panose="020B0604020202020204" pitchFamily="34" charset="0"/>
                        </a:rPr>
                        <a:t>Chlorides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Halite</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Sylvin</a:t>
                      </a:r>
                    </a:p>
                  </a:txBody>
                  <a:tcPr/>
                </a:tc>
                <a:tc>
                  <a:txBody>
                    <a:bodyPr/>
                    <a:lstStyle/>
                    <a:p>
                      <a:r>
                        <a:rPr lang="de-DE" sz="1600" dirty="0">
                          <a:latin typeface="Arial" panose="020B0604020202020204" pitchFamily="34" charset="0"/>
                          <a:cs typeface="Arial" panose="020B0604020202020204" pitchFamily="34" charset="0"/>
                        </a:rPr>
                        <a:t>NaCl</a:t>
                      </a:r>
                    </a:p>
                    <a:p>
                      <a:r>
                        <a:rPr lang="de-DE" sz="1600" dirty="0" err="1">
                          <a:latin typeface="Arial" panose="020B0604020202020204" pitchFamily="34" charset="0"/>
                          <a:cs typeface="Arial" panose="020B0604020202020204" pitchFamily="34" charset="0"/>
                        </a:rPr>
                        <a:t>KCl</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646020"/>
                  </a:ext>
                </a:extLst>
              </a:tr>
            </a:tbl>
          </a:graphicData>
        </a:graphic>
      </p:graphicFrame>
      <p:graphicFrame>
        <p:nvGraphicFramePr>
          <p:cNvPr id="10" name="Tabelle 9">
            <a:extLst>
              <a:ext uri="{FF2B5EF4-FFF2-40B4-BE49-F238E27FC236}">
                <a16:creationId xmlns:a16="http://schemas.microsoft.com/office/drawing/2014/main" id="{F46CBA69-8AA8-4327-B5E7-ED9B50E0C99A}"/>
              </a:ext>
            </a:extLst>
          </p:cNvPr>
          <p:cNvGraphicFramePr>
            <a:graphicFrameLocks noGrp="1"/>
          </p:cNvGraphicFramePr>
          <p:nvPr>
            <p:extLst>
              <p:ext uri="{D42A27DB-BD31-4B8C-83A1-F6EECF244321}">
                <p14:modId xmlns:p14="http://schemas.microsoft.com/office/powerpoint/2010/main" val="1782587085"/>
              </p:ext>
            </p:extLst>
          </p:nvPr>
        </p:nvGraphicFramePr>
        <p:xfrm>
          <a:off x="4436963" y="4460697"/>
          <a:ext cx="4186686" cy="1704753"/>
        </p:xfrm>
        <a:graphic>
          <a:graphicData uri="http://schemas.openxmlformats.org/drawingml/2006/table">
            <a:tbl>
              <a:tblPr firstRow="1" bandRow="1">
                <a:tableStyleId>{5940675A-B579-460E-94D1-54222C63F5DA}</a:tableStyleId>
              </a:tblPr>
              <a:tblGrid>
                <a:gridCol w="1736784">
                  <a:extLst>
                    <a:ext uri="{9D8B030D-6E8A-4147-A177-3AD203B41FA5}">
                      <a16:colId xmlns:a16="http://schemas.microsoft.com/office/drawing/2014/main" val="3284390074"/>
                    </a:ext>
                  </a:extLst>
                </a:gridCol>
                <a:gridCol w="1054340">
                  <a:extLst>
                    <a:ext uri="{9D8B030D-6E8A-4147-A177-3AD203B41FA5}">
                      <a16:colId xmlns:a16="http://schemas.microsoft.com/office/drawing/2014/main" val="2162959498"/>
                    </a:ext>
                  </a:extLst>
                </a:gridCol>
                <a:gridCol w="1395562">
                  <a:extLst>
                    <a:ext uri="{9D8B030D-6E8A-4147-A177-3AD203B41FA5}">
                      <a16:colId xmlns:a16="http://schemas.microsoft.com/office/drawing/2014/main" val="3971311157"/>
                    </a:ext>
                  </a:extLst>
                </a:gridCol>
              </a:tblGrid>
              <a:tr h="593297">
                <a:tc>
                  <a:txBody>
                    <a:bodyPr/>
                    <a:lstStyle/>
                    <a:p>
                      <a:r>
                        <a:rPr lang="de-DE" sz="1600" dirty="0">
                          <a:latin typeface="Arial" panose="020B0604020202020204" pitchFamily="34" charset="0"/>
                          <a:cs typeface="Arial" panose="020B0604020202020204" pitchFamily="34" charset="0"/>
                        </a:rPr>
                        <a:t>Carbonates</a:t>
                      </a:r>
                    </a:p>
                  </a:txBody>
                  <a:tcPr/>
                </a:tc>
                <a:tc>
                  <a:txBody>
                    <a:bodyPr/>
                    <a:lstStyle/>
                    <a:p>
                      <a:r>
                        <a:rPr lang="de-DE" sz="1600" dirty="0" err="1">
                          <a:latin typeface="Arial" panose="020B0604020202020204" pitchFamily="34" charset="0"/>
                          <a:cs typeface="Arial" panose="020B0604020202020204" pitchFamily="34" charset="0"/>
                        </a:rPr>
                        <a:t>Natrite</a:t>
                      </a:r>
                      <a:endParaRPr lang="de-DE" sz="1600" dirty="0">
                        <a:latin typeface="Arial" panose="020B0604020202020204" pitchFamily="34" charset="0"/>
                        <a:cs typeface="Arial" panose="020B0604020202020204" pitchFamily="34" charset="0"/>
                      </a:endParaRPr>
                    </a:p>
                  </a:txBody>
                  <a:tcPr/>
                </a:tc>
                <a:tc>
                  <a:txBody>
                    <a:bodyPr/>
                    <a:lstStyle/>
                    <a:p>
                      <a:r>
                        <a:rPr lang="de-DE" sz="1600" baseline="0" dirty="0">
                          <a:latin typeface="Arial" panose="020B0604020202020204" pitchFamily="34" charset="0"/>
                          <a:cs typeface="Arial" panose="020B0604020202020204" pitchFamily="34" charset="0"/>
                        </a:rPr>
                        <a:t>Na</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[CO</a:t>
                      </a:r>
                      <a:r>
                        <a:rPr lang="de-DE" sz="1600" baseline="-25000" dirty="0">
                          <a:latin typeface="Arial" panose="020B0604020202020204" pitchFamily="34" charset="0"/>
                          <a:cs typeface="Arial" panose="020B0604020202020204" pitchFamily="34" charset="0"/>
                        </a:rPr>
                        <a:t>3</a:t>
                      </a:r>
                      <a:r>
                        <a:rPr lang="de-DE" sz="1600" baseline="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629259241"/>
                  </a:ext>
                </a:extLst>
              </a:tr>
              <a:tr h="546345">
                <a:tc>
                  <a:txBody>
                    <a:bodyPr/>
                    <a:lstStyle/>
                    <a:p>
                      <a:r>
                        <a:rPr lang="de-DE" sz="1600" dirty="0" err="1">
                          <a:latin typeface="Arial" panose="020B0604020202020204" pitchFamily="34" charset="0"/>
                          <a:cs typeface="Arial" panose="020B0604020202020204" pitchFamily="34" charset="0"/>
                        </a:rPr>
                        <a:t>Sulphates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Gypsum</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Anhydrite</a:t>
                      </a:r>
                    </a:p>
                  </a:txBody>
                  <a:tcPr/>
                </a:tc>
                <a:tc>
                  <a:txBody>
                    <a:bodyPr/>
                    <a:lstStyle/>
                    <a:p>
                      <a:r>
                        <a:rPr lang="de-DE" sz="160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r>
                        <a:rPr lang="de-DE" sz="1600" baseline="0" dirty="0">
                          <a:latin typeface="Arial" panose="020B0604020202020204" pitchFamily="34" charset="0"/>
                          <a:cs typeface="Arial" panose="020B0604020202020204" pitchFamily="34" charset="0"/>
                        </a:rPr>
                        <a:t>*2H</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O</a:t>
                      </a:r>
                    </a:p>
                    <a:p>
                      <a:r>
                        <a:rPr lang="de-DE" sz="1600" baseline="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25512702"/>
                  </a:ext>
                </a:extLst>
              </a:tr>
              <a:tr h="532336">
                <a:tc>
                  <a:txBody>
                    <a:bodyPr/>
                    <a:lstStyle/>
                    <a:p>
                      <a:r>
                        <a:rPr lang="de-DE" sz="1600" dirty="0" err="1">
                          <a:latin typeface="Arial" panose="020B0604020202020204" pitchFamily="34" charset="0"/>
                          <a:cs typeface="Arial" panose="020B0604020202020204" pitchFamily="34" charset="0"/>
                        </a:rPr>
                        <a:t>Chlorides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Halite</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NaCl</a:t>
                      </a:r>
                    </a:p>
                  </a:txBody>
                  <a:tcPr/>
                </a:tc>
                <a:extLst>
                  <a:ext uri="{0D108BD9-81ED-4DB2-BD59-A6C34878D82A}">
                    <a16:rowId xmlns:a16="http://schemas.microsoft.com/office/drawing/2014/main" val="125146395"/>
                  </a:ext>
                </a:extLst>
              </a:tr>
            </a:tbl>
          </a:graphicData>
        </a:graphic>
      </p:graphicFrame>
    </p:spTree>
    <p:extLst>
      <p:ext uri="{BB962C8B-B14F-4D97-AF65-F5344CB8AC3E}">
        <p14:creationId xmlns:p14="http://schemas.microsoft.com/office/powerpoint/2010/main" val="308786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06476" y="0"/>
            <a:ext cx="6707088" cy="1124744"/>
          </a:xfrm>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06635" y="1552430"/>
            <a:ext cx="8330729" cy="4525963"/>
          </a:xfrm>
        </p:spPr>
        <p:txBody>
          <a:bodyPr>
            <a:normAutofit/>
          </a:bodyPr>
          <a:lstStyle/>
          <a:p>
            <a:pPr marL="0" indent="0" algn="just">
              <a:lnSpc>
                <a:spcPct val="150000"/>
              </a:lnSpc>
              <a:buNone/>
            </a:pPr>
            <a:r>
              <a:rPr lang="el-GR" b="1" dirty="0">
                <a:cs typeface="Arial" panose="020B0604020202020204" pitchFamily="34" charset="0"/>
              </a:rPr>
              <a:t>Πυριτικά πετρώματα</a:t>
            </a:r>
            <a:endParaRPr lang="en-US" b="1" dirty="0">
              <a:cs typeface="Arial" panose="020B0604020202020204" pitchFamily="34" charset="0"/>
            </a:endParaRPr>
          </a:p>
          <a:p>
            <a:pPr marL="0" indent="0" algn="just">
              <a:lnSpc>
                <a:spcPct val="150000"/>
              </a:lnSpc>
              <a:buNone/>
            </a:pPr>
            <a:r>
              <a:rPr lang="el-GR" dirty="0"/>
              <a:t>Πετρώματα αποτελούμενα από SiO2. Συχνά είναι SiO2 που έχουν </a:t>
            </a:r>
            <a:r>
              <a:rPr lang="el-GR" dirty="0" err="1"/>
              <a:t>βιογενή</a:t>
            </a:r>
            <a:r>
              <a:rPr lang="el-GR" dirty="0"/>
              <a:t> προέλευση</a:t>
            </a:r>
            <a:r>
              <a:rPr lang="en-US" dirty="0">
                <a:cs typeface="Arial" panose="020B0604020202020204" pitchFamily="34" charset="0"/>
              </a:rPr>
              <a:t>. </a:t>
            </a:r>
          </a:p>
          <a:p>
            <a:pPr marL="0" indent="0" algn="just">
              <a:lnSpc>
                <a:spcPct val="150000"/>
              </a:lnSpc>
              <a:buNone/>
            </a:pPr>
            <a:r>
              <a:rPr lang="el-GR" dirty="0"/>
              <a:t>Το </a:t>
            </a:r>
            <a:r>
              <a:rPr lang="el-GR" dirty="0" err="1"/>
              <a:t>βιογενές</a:t>
            </a:r>
            <a:r>
              <a:rPr lang="el-GR" dirty="0"/>
              <a:t> SiO2 ονομάζεται </a:t>
            </a:r>
            <a:r>
              <a:rPr lang="el-GR" dirty="0" err="1"/>
              <a:t>opal</a:t>
            </a:r>
            <a:r>
              <a:rPr lang="el-GR" dirty="0"/>
              <a:t> (A / CT) και σχηματίζει στρώματα </a:t>
            </a:r>
            <a:r>
              <a:rPr lang="el-GR" dirty="0" err="1"/>
              <a:t>βιογενούς</a:t>
            </a:r>
            <a:r>
              <a:rPr lang="el-GR" dirty="0"/>
              <a:t> υλικού όπως βελόνες σφουγγαριών ή ακτινοβολία</a:t>
            </a:r>
            <a:r>
              <a:rPr lang="en-US" dirty="0">
                <a:cs typeface="Arial" panose="020B0604020202020204" pitchFamily="34" charset="0"/>
              </a:rPr>
              <a:t>.</a:t>
            </a:r>
          </a:p>
          <a:p>
            <a:pPr marL="0" indent="0" algn="just">
              <a:lnSpc>
                <a:spcPct val="150000"/>
              </a:lnSpc>
              <a:buNone/>
            </a:pPr>
            <a:r>
              <a:rPr lang="el-GR" dirty="0"/>
              <a:t>Ο γενικός όρος για αυτό το ιζηματογενές πέτρωμα είναι πορσελάνη</a:t>
            </a:r>
            <a:r>
              <a:rPr lang="en-US" dirty="0">
                <a:cs typeface="Arial" panose="020B0604020202020204" pitchFamily="34" charset="0"/>
              </a:rPr>
              <a:t>.</a:t>
            </a: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Ένα σημαντικό παράδειγμα ενός ανόργανου πυριτιούχου βράχου είναι ο πυριτόλιθος ή ο πυρόλιθος</a:t>
            </a:r>
            <a:r>
              <a:rPr lang="en-US" dirty="0">
                <a:cs typeface="Arial" panose="020B0604020202020204" pitchFamily="34" charset="0"/>
              </a:rPr>
              <a:t>. </a:t>
            </a:r>
            <a:endParaRPr lang="de-DE" dirty="0">
              <a:cs typeface="Arial" panose="020B0604020202020204" pitchFamily="34" charset="0"/>
            </a:endParaRPr>
          </a:p>
        </p:txBody>
      </p:sp>
    </p:spTree>
    <p:extLst>
      <p:ext uri="{BB962C8B-B14F-4D97-AF65-F5344CB8AC3E}">
        <p14:creationId xmlns:p14="http://schemas.microsoft.com/office/powerpoint/2010/main" val="230927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en-GB" dirty="0">
              <a:latin typeface="Arial" panose="020B0604020202020204" pitchFamily="34" charset="0"/>
              <a:cs typeface="Arial" panose="020B0604020202020204" pitchFamily="34" charset="0"/>
            </a:endParaRPr>
          </a:p>
        </p:txBody>
      </p:sp>
      <p:pic>
        <p:nvPicPr>
          <p:cNvPr id="4" name="Inhaltsplatzhalter 3"/>
          <p:cNvPicPr>
            <a:picLocks noGrp="1" noChangeAspect="1"/>
          </p:cNvPicPr>
          <p:nvPr>
            <p:ph idx="1"/>
          </p:nvPr>
        </p:nvPicPr>
        <p:blipFill rotWithShape="1">
          <a:blip r:embed="rId3"/>
          <a:srcRect t="7763" b="6934"/>
          <a:stretch/>
        </p:blipFill>
        <p:spPr>
          <a:xfrm>
            <a:off x="4432655" y="2704357"/>
            <a:ext cx="3804234" cy="3640347"/>
          </a:xfrm>
          <a:prstGeom prst="rect">
            <a:avLst/>
          </a:prstGeom>
        </p:spPr>
      </p:pic>
      <p:sp>
        <p:nvSpPr>
          <p:cNvPr id="6" name="Textfeld 5"/>
          <p:cNvSpPr txBox="1"/>
          <p:nvPr/>
        </p:nvSpPr>
        <p:spPr>
          <a:xfrm>
            <a:off x="2778008" y="3277179"/>
            <a:ext cx="1545744"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Φλοιός της γης</a:t>
            </a:r>
            <a:endParaRPr lang="en-GB" sz="1600" dirty="0">
              <a:latin typeface="Arial" panose="020B0604020202020204" pitchFamily="34" charset="0"/>
              <a:cs typeface="Arial" panose="020B0604020202020204" pitchFamily="34" charset="0"/>
            </a:endParaRPr>
          </a:p>
        </p:txBody>
      </p:sp>
      <p:sp>
        <p:nvSpPr>
          <p:cNvPr id="7" name="Textfeld 6"/>
          <p:cNvSpPr txBox="1"/>
          <p:nvPr/>
        </p:nvSpPr>
        <p:spPr>
          <a:xfrm>
            <a:off x="1875737" y="3747669"/>
            <a:ext cx="2556918"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Ανώτερος γήινος μανδύας</a:t>
            </a:r>
            <a:endParaRPr lang="en-GB" sz="1600" dirty="0">
              <a:latin typeface="Arial" panose="020B0604020202020204" pitchFamily="34" charset="0"/>
              <a:cs typeface="Arial" panose="020B0604020202020204" pitchFamily="34" charset="0"/>
            </a:endParaRPr>
          </a:p>
        </p:txBody>
      </p:sp>
      <p:sp>
        <p:nvSpPr>
          <p:cNvPr id="8" name="Textfeld 7"/>
          <p:cNvSpPr txBox="1"/>
          <p:nvPr/>
        </p:nvSpPr>
        <p:spPr>
          <a:xfrm>
            <a:off x="1779621" y="4163847"/>
            <a:ext cx="2653034"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Κατώτερος γήινος μανδύας</a:t>
            </a:r>
            <a:endParaRPr lang="en-GB" sz="1600" dirty="0">
              <a:latin typeface="Arial" panose="020B0604020202020204" pitchFamily="34" charset="0"/>
              <a:cs typeface="Arial" panose="020B0604020202020204" pitchFamily="34" charset="0"/>
            </a:endParaRPr>
          </a:p>
        </p:txBody>
      </p:sp>
      <p:sp>
        <p:nvSpPr>
          <p:cNvPr id="9" name="Textfeld 8"/>
          <p:cNvSpPr txBox="1"/>
          <p:nvPr/>
        </p:nvSpPr>
        <p:spPr>
          <a:xfrm>
            <a:off x="2352214" y="4738905"/>
            <a:ext cx="2080441"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Εξωτερικός πυρήνας</a:t>
            </a:r>
            <a:endParaRPr lang="en-GB" sz="1600" dirty="0">
              <a:latin typeface="Arial" panose="020B0604020202020204" pitchFamily="34" charset="0"/>
              <a:cs typeface="Arial" panose="020B0604020202020204" pitchFamily="34" charset="0"/>
            </a:endParaRPr>
          </a:p>
        </p:txBody>
      </p:sp>
      <p:sp>
        <p:nvSpPr>
          <p:cNvPr id="11" name="Textfeld 10"/>
          <p:cNvSpPr txBox="1"/>
          <p:nvPr/>
        </p:nvSpPr>
        <p:spPr>
          <a:xfrm>
            <a:off x="2262496" y="5203250"/>
            <a:ext cx="2115707"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Εσωτερικός πυρήνας</a:t>
            </a:r>
            <a:endParaRPr lang="en-GB" sz="1600" dirty="0">
              <a:latin typeface="Arial" panose="020B0604020202020204" pitchFamily="34" charset="0"/>
              <a:cs typeface="Arial" panose="020B0604020202020204" pitchFamily="34" charset="0"/>
            </a:endParaRPr>
          </a:p>
        </p:txBody>
      </p:sp>
      <p:sp>
        <p:nvSpPr>
          <p:cNvPr id="12" name="Textfeld 11"/>
          <p:cNvSpPr txBox="1"/>
          <p:nvPr/>
        </p:nvSpPr>
        <p:spPr>
          <a:xfrm>
            <a:off x="323557" y="1547446"/>
            <a:ext cx="8482818" cy="1295868"/>
          </a:xfrm>
          <a:prstGeom prst="rect">
            <a:avLst/>
          </a:prstGeom>
          <a:noFill/>
        </p:spPr>
        <p:txBody>
          <a:bodyPr wrap="square" rtlCol="0">
            <a:spAutoFit/>
          </a:bodyPr>
          <a:lstStyle/>
          <a:p>
            <a:pPr>
              <a:lnSpc>
                <a:spcPct val="150000"/>
              </a:lnSpc>
            </a:pPr>
            <a:r>
              <a:rPr lang="el-GR" b="1" dirty="0">
                <a:cs typeface="Arial" panose="020B0604020202020204" pitchFamily="34" charset="0"/>
              </a:rPr>
              <a:t>Διαμόρφωση του φλοιού της Γης</a:t>
            </a:r>
            <a:endParaRPr lang="en-US" b="1" dirty="0">
              <a:cs typeface="Arial" panose="020B0604020202020204" pitchFamily="34" charset="0"/>
            </a:endParaRPr>
          </a:p>
          <a:p>
            <a:pPr>
              <a:lnSpc>
                <a:spcPct val="150000"/>
              </a:lnSpc>
            </a:pPr>
            <a:r>
              <a:rPr lang="el-GR" dirty="0">
                <a:cs typeface="Arial" panose="020B0604020202020204" pitchFamily="34" charset="0"/>
              </a:rPr>
              <a:t>Η γη αποτελείται από τους λεγόμενους φλοιούς που διαφέρουν μεταξύ τους όσον αφορά τις χημικές και φυσικές ιδιότητές τους</a:t>
            </a:r>
            <a:r>
              <a:rPr lang="en-US" dirty="0">
                <a:cs typeface="Arial" panose="020B0604020202020204" pitchFamily="34" charset="0"/>
              </a:rPr>
              <a:t>. </a:t>
            </a:r>
            <a:endParaRPr lang="en-GB" dirty="0">
              <a:cs typeface="Arial" panose="020B0604020202020204" pitchFamily="34" charset="0"/>
            </a:endParaRPr>
          </a:p>
        </p:txBody>
      </p:sp>
    </p:spTree>
    <p:extLst>
      <p:ext uri="{BB962C8B-B14F-4D97-AF65-F5344CB8AC3E}">
        <p14:creationId xmlns:p14="http://schemas.microsoft.com/office/powerpoint/2010/main" val="3781333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de-DE" dirty="0"/>
          </a:p>
        </p:txBody>
      </p:sp>
      <p:sp>
        <p:nvSpPr>
          <p:cNvPr id="3" name="Inhaltsplatzhalter 2"/>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Ορυκτά σε ιζήματα</a:t>
            </a:r>
            <a:endParaRPr lang="en-US" b="1" dirty="0">
              <a:cs typeface="Arial" panose="020B0604020202020204" pitchFamily="34" charset="0"/>
            </a:endParaRPr>
          </a:p>
          <a:p>
            <a:pPr marL="0" indent="0" algn="just">
              <a:lnSpc>
                <a:spcPct val="150000"/>
              </a:lnSpc>
              <a:buNone/>
            </a:pPr>
            <a:r>
              <a:rPr lang="el-GR" dirty="0"/>
              <a:t>Τα μεταλλικά ορυκτά εμφανίζονται ως οξείδια, </a:t>
            </a:r>
            <a:r>
              <a:rPr lang="el-GR" dirty="0" err="1"/>
              <a:t>σουλφίδια</a:t>
            </a:r>
            <a:r>
              <a:rPr lang="el-GR" dirty="0"/>
              <a:t> ή πυριτικά άλατα σε όλα τα ιζηματογενή πετρώματα</a:t>
            </a:r>
            <a:r>
              <a:rPr lang="en-US" dirty="0">
                <a:cs typeface="Arial" panose="020B0604020202020204" pitchFamily="34" charset="0"/>
              </a:rPr>
              <a:t>. </a:t>
            </a:r>
          </a:p>
          <a:p>
            <a:pPr marL="0" indent="0" algn="just">
              <a:lnSpc>
                <a:spcPct val="150000"/>
              </a:lnSpc>
              <a:buNone/>
            </a:pPr>
            <a:r>
              <a:rPr lang="el-GR" dirty="0"/>
              <a:t>Σε κάθε περίπτωση, μια απόθεση είναι ένας μη φυσιολογικός εμπλουτισμός ενός οικονομικά ενδιαφέροντος στοιχείου ή ορυκτού εντός ή επί του φλοιού της γης</a:t>
            </a:r>
            <a:r>
              <a:rPr lang="en-US" dirty="0">
                <a:cs typeface="Arial" panose="020B0604020202020204" pitchFamily="34" charset="0"/>
              </a:rPr>
              <a:t>. </a:t>
            </a: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Σημαντικά είδη ιζηματογενών μεταλλευμάτων περιλαμβάνουν: Σίδηρο, μαγγάνιο, χρυσό, χαλκό, μεταλλεύματα χαλίκι, μολύβι - ψευδάργυρο, </a:t>
            </a:r>
            <a:r>
              <a:rPr lang="el-GR" dirty="0" err="1"/>
              <a:t>βαρίτη</a:t>
            </a:r>
            <a:r>
              <a:rPr lang="el-GR" dirty="0"/>
              <a:t> και φθορίτη</a:t>
            </a:r>
            <a:r>
              <a:rPr lang="en-US" dirty="0">
                <a:cs typeface="Arial" panose="020B0604020202020204" pitchFamily="34" charset="0"/>
              </a:rPr>
              <a:t>. </a:t>
            </a:r>
            <a:endParaRPr lang="de-DE" dirty="0">
              <a:cs typeface="Arial" panose="020B0604020202020204" pitchFamily="34" charset="0"/>
            </a:endParaRPr>
          </a:p>
        </p:txBody>
      </p:sp>
    </p:spTree>
    <p:extLst>
      <p:ext uri="{BB962C8B-B14F-4D97-AF65-F5344CB8AC3E}">
        <p14:creationId xmlns:p14="http://schemas.microsoft.com/office/powerpoint/2010/main" val="1909295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7"/>
            <a:ext cx="8229600" cy="3060390"/>
          </a:xfrm>
        </p:spPr>
        <p:txBody>
          <a:bodyPr>
            <a:normAutofit/>
          </a:bodyPr>
          <a:lstStyle/>
          <a:p>
            <a:pPr marL="0" indent="0" algn="just">
              <a:lnSpc>
                <a:spcPct val="150000"/>
              </a:lnSpc>
              <a:buNone/>
            </a:pPr>
            <a:r>
              <a:rPr lang="el-GR" sz="1600" b="1" dirty="0">
                <a:cs typeface="Arial" panose="020B0604020202020204" pitchFamily="34" charset="0"/>
              </a:rPr>
              <a:t>Τύρφη και άνθρακας</a:t>
            </a:r>
            <a:endParaRPr lang="en-US" sz="1600" b="1" dirty="0">
              <a:cs typeface="Arial" panose="020B0604020202020204" pitchFamily="34" charset="0"/>
            </a:endParaRPr>
          </a:p>
          <a:p>
            <a:pPr marL="0" indent="0" algn="just">
              <a:lnSpc>
                <a:spcPct val="150000"/>
              </a:lnSpc>
              <a:buNone/>
            </a:pPr>
            <a:r>
              <a:rPr lang="el-GR" sz="1600" dirty="0"/>
              <a:t>Η τύρφη και ο άνθρακας είναι οργανογενή ιζήματα, φυτικής προέλευσης</a:t>
            </a:r>
            <a:r>
              <a:rPr lang="en-US" sz="1600" dirty="0">
                <a:cs typeface="Arial" panose="020B0604020202020204" pitchFamily="34" charset="0"/>
              </a:rPr>
              <a:t>. </a:t>
            </a:r>
            <a:r>
              <a:rPr lang="el-GR" sz="1600" dirty="0"/>
              <a:t>Το φυτικό υλικό που συσσωρεύει την τύρφη και τον άνθρακα εκτίθεται σε αποσύνθεση μετά την εναπόθεση του, αφήνοντας τον άνθρακα πίσω απουσία αέρα και υπό συνθήκες υψηλής πίεσης</a:t>
            </a:r>
            <a:r>
              <a:rPr lang="en-US" sz="1600" dirty="0">
                <a:cs typeface="Arial" panose="020B0604020202020204" pitchFamily="34" charset="0"/>
              </a:rPr>
              <a:t>. </a:t>
            </a:r>
            <a:r>
              <a:rPr lang="el-GR" sz="1600" dirty="0"/>
              <a:t>Η συγκέντρωση άνθρακα αυξάνεται με την ανθρακοποίηση, ενώ η περιεκτικότητα σε νερό μειώνεται. Το όριο μεταξύ τύρφης και άνθρακα φτάνει το 75% περιεκτικότητας νερού στο φρέσκο ​​δείγμα</a:t>
            </a:r>
            <a:r>
              <a:rPr lang="en-US" sz="1600" dirty="0">
                <a:cs typeface="Arial" panose="020B0604020202020204" pitchFamily="34" charset="0"/>
              </a:rPr>
              <a:t>.</a:t>
            </a:r>
            <a:r>
              <a:rPr lang="el-GR" sz="1600" dirty="0">
                <a:cs typeface="Arial" panose="020B0604020202020204" pitchFamily="34" charset="0"/>
              </a:rPr>
              <a:t> </a:t>
            </a:r>
          </a:p>
          <a:p>
            <a:pPr marL="0" indent="0" algn="just">
              <a:lnSpc>
                <a:spcPct val="150000"/>
              </a:lnSpc>
              <a:buNone/>
            </a:pPr>
            <a:r>
              <a:rPr lang="el-GR" sz="1600" dirty="0">
                <a:cs typeface="Arial" panose="020B0604020202020204" pitchFamily="34" charset="0"/>
              </a:rPr>
              <a:t>Περιλαμβάνει:</a:t>
            </a:r>
            <a:endParaRPr lang="en-US" sz="1600" dirty="0">
              <a:cs typeface="Arial" panose="020B0604020202020204" pitchFamily="34" charset="0"/>
            </a:endParaRPr>
          </a:p>
        </p:txBody>
      </p:sp>
      <p:sp>
        <p:nvSpPr>
          <p:cNvPr id="8" name="Pfeil: nach rechts 7">
            <a:extLst>
              <a:ext uri="{FF2B5EF4-FFF2-40B4-BE49-F238E27FC236}">
                <a16:creationId xmlns:a16="http://schemas.microsoft.com/office/drawing/2014/main" id="{8905BD7C-89F9-4A23-B3C4-15198EC9889C}"/>
              </a:ext>
            </a:extLst>
          </p:cNvPr>
          <p:cNvSpPr/>
          <p:nvPr/>
        </p:nvSpPr>
        <p:spPr>
          <a:xfrm>
            <a:off x="1234954" y="4453556"/>
            <a:ext cx="6270171" cy="1487806"/>
          </a:xfrm>
          <a:prstGeom prst="rightArrow">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9" name="Textfeld 8">
            <a:extLst>
              <a:ext uri="{FF2B5EF4-FFF2-40B4-BE49-F238E27FC236}">
                <a16:creationId xmlns:a16="http://schemas.microsoft.com/office/drawing/2014/main" id="{FFD8CEBA-1484-4EB8-A43E-70CD6DC58204}"/>
              </a:ext>
            </a:extLst>
          </p:cNvPr>
          <p:cNvSpPr txBox="1"/>
          <p:nvPr/>
        </p:nvSpPr>
        <p:spPr>
          <a:xfrm>
            <a:off x="1436914" y="4858905"/>
            <a:ext cx="586625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Peat	Lignite		Hard coal		Anthracite</a:t>
            </a:r>
          </a:p>
        </p:txBody>
      </p:sp>
    </p:spTree>
    <p:extLst>
      <p:ext uri="{BB962C8B-B14F-4D97-AF65-F5344CB8AC3E}">
        <p14:creationId xmlns:p14="http://schemas.microsoft.com/office/powerpoint/2010/main" val="538097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ιζηματογενή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232116" y="1473591"/>
            <a:ext cx="8616461" cy="4795801"/>
          </a:xfrm>
        </p:spPr>
        <p:txBody>
          <a:bodyPr>
            <a:normAutofit/>
          </a:bodyPr>
          <a:lstStyle/>
          <a:p>
            <a:pPr marL="0" indent="0">
              <a:lnSpc>
                <a:spcPct val="150000"/>
              </a:lnSpc>
              <a:buNone/>
            </a:pPr>
            <a:r>
              <a:rPr lang="el-GR" sz="1600" b="1" dirty="0" err="1">
                <a:cs typeface="Arial" panose="020B0604020202020204" pitchFamily="34" charset="0"/>
              </a:rPr>
              <a:t>Πυροκλαστικά</a:t>
            </a:r>
            <a:r>
              <a:rPr lang="el-GR" sz="1600" b="1" dirty="0">
                <a:cs typeface="Arial" panose="020B0604020202020204" pitchFamily="34" charset="0"/>
              </a:rPr>
              <a:t> ιζήματα</a:t>
            </a:r>
            <a:endParaRPr lang="en-US" sz="1600" b="1" dirty="0">
              <a:cs typeface="Arial" panose="020B0604020202020204" pitchFamily="34" charset="0"/>
            </a:endParaRPr>
          </a:p>
          <a:p>
            <a:pPr marL="0" indent="0">
              <a:lnSpc>
                <a:spcPct val="150000"/>
              </a:lnSpc>
              <a:buNone/>
            </a:pPr>
            <a:r>
              <a:rPr lang="el-GR" sz="1600" dirty="0"/>
              <a:t>Αυτά τα ιζηματογενή πετρώματα αποτελούνται από σωματίδια που εκτοξεύονται κατά τη διάρκεια ηφαιστειακών εκρήξεων. Αυτές οι αποκαλούμενες εναποθέσεις στερεοποιούνται και σχηματίζουν πετρώματα. Μπορούν να ταξινομηθούν ανάλογα με το μέγεθος των κόκκων, τη διαλογή ή τη σύνθεση</a:t>
            </a:r>
            <a:r>
              <a:rPr lang="en-US" sz="1600" dirty="0">
                <a:cs typeface="Arial" panose="020B0604020202020204" pitchFamily="34" charset="0"/>
              </a:rPr>
              <a:t>. </a:t>
            </a:r>
          </a:p>
          <a:p>
            <a:pPr marL="0" indent="0">
              <a:lnSpc>
                <a:spcPct val="150000"/>
              </a:lnSpc>
              <a:buNone/>
            </a:pPr>
            <a:r>
              <a:rPr lang="el-GR" sz="1600" dirty="0">
                <a:cs typeface="Arial" panose="020B0604020202020204" pitchFamily="34" charset="0"/>
              </a:rPr>
              <a:t>Παράδειγμα</a:t>
            </a:r>
            <a:r>
              <a:rPr lang="en-US" sz="1600" dirty="0">
                <a:cs typeface="Arial" panose="020B0604020202020204" pitchFamily="34" charset="0"/>
              </a:rPr>
              <a:t>:</a:t>
            </a:r>
            <a:endParaRPr lang="de-DE" sz="1600" dirty="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graphicFrame>
        <p:nvGraphicFramePr>
          <p:cNvPr id="4" name="Tabelle 3">
            <a:extLst>
              <a:ext uri="{FF2B5EF4-FFF2-40B4-BE49-F238E27FC236}">
                <a16:creationId xmlns:a16="http://schemas.microsoft.com/office/drawing/2014/main" id="{5B744A47-91CA-4F29-9FA8-CE7E47408861}"/>
              </a:ext>
            </a:extLst>
          </p:cNvPr>
          <p:cNvGraphicFramePr>
            <a:graphicFrameLocks noGrp="1"/>
          </p:cNvGraphicFramePr>
          <p:nvPr>
            <p:extLst>
              <p:ext uri="{D42A27DB-BD31-4B8C-83A1-F6EECF244321}">
                <p14:modId xmlns:p14="http://schemas.microsoft.com/office/powerpoint/2010/main" val="4146577712"/>
              </p:ext>
            </p:extLst>
          </p:nvPr>
        </p:nvGraphicFramePr>
        <p:xfrm>
          <a:off x="1872568" y="3558772"/>
          <a:ext cx="6407832" cy="2532820"/>
        </p:xfrm>
        <a:graphic>
          <a:graphicData uri="http://schemas.openxmlformats.org/drawingml/2006/table">
            <a:tbl>
              <a:tblPr firstRow="1" bandRow="1">
                <a:tableStyleId>{616DA210-FB5B-4158-B5E0-FEB733F419BA}</a:tableStyleId>
              </a:tblPr>
              <a:tblGrid>
                <a:gridCol w="2135944">
                  <a:extLst>
                    <a:ext uri="{9D8B030D-6E8A-4147-A177-3AD203B41FA5}">
                      <a16:colId xmlns:a16="http://schemas.microsoft.com/office/drawing/2014/main" val="3973238940"/>
                    </a:ext>
                  </a:extLst>
                </a:gridCol>
                <a:gridCol w="2135944">
                  <a:extLst>
                    <a:ext uri="{9D8B030D-6E8A-4147-A177-3AD203B41FA5}">
                      <a16:colId xmlns:a16="http://schemas.microsoft.com/office/drawing/2014/main" val="3428028700"/>
                    </a:ext>
                  </a:extLst>
                </a:gridCol>
                <a:gridCol w="2135944">
                  <a:extLst>
                    <a:ext uri="{9D8B030D-6E8A-4147-A177-3AD203B41FA5}">
                      <a16:colId xmlns:a16="http://schemas.microsoft.com/office/drawing/2014/main" val="3183147977"/>
                    </a:ext>
                  </a:extLst>
                </a:gridCol>
              </a:tblGrid>
              <a:tr h="632414">
                <a:tc>
                  <a:txBody>
                    <a:bodyPr/>
                    <a:lstStyle/>
                    <a:p>
                      <a:r>
                        <a:rPr lang="en-US" sz="1400" dirty="0">
                          <a:latin typeface="Arial" panose="020B0604020202020204" pitchFamily="34" charset="0"/>
                          <a:cs typeface="Arial" panose="020B0604020202020204" pitchFamily="34" charset="0"/>
                        </a:rPr>
                        <a:t>Grain sizes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Unconsolidated (</a:t>
                      </a:r>
                      <a:r>
                        <a:rPr lang="en-US" sz="1400" dirty="0" err="1">
                          <a:latin typeface="Arial" panose="020B0604020202020204" pitchFamily="34" charset="0"/>
                          <a:cs typeface="Arial" panose="020B0604020202020204" pitchFamily="34" charset="0"/>
                        </a:rPr>
                        <a:t>pyroclasts</a:t>
                      </a:r>
                      <a:r>
                        <a:rPr lang="en-US" sz="1400" dirty="0">
                          <a:latin typeface="Arial" panose="020B0604020202020204" pitchFamily="34" charset="0"/>
                          <a:cs typeface="Arial" panose="020B0604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Pyroclastic rocks</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49974684"/>
                  </a:ext>
                </a:extLst>
              </a:tr>
              <a:tr h="632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&gt; 64</a:t>
                      </a:r>
                      <a:r>
                        <a:rPr lang="de-DE" sz="1400" baseline="0" dirty="0">
                          <a:latin typeface="Arial" panose="020B0604020202020204" pitchFamily="34" charset="0"/>
                          <a:cs typeface="Arial" panose="020B0604020202020204" pitchFamily="34" charset="0"/>
                        </a:rPr>
                        <a:t> mm</a:t>
                      </a:r>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Blocks (angular)</a:t>
                      </a:r>
                    </a:p>
                    <a:p>
                      <a:r>
                        <a:rPr lang="de-DE" sz="1400" dirty="0" err="1">
                          <a:latin typeface="Arial" panose="020B0604020202020204" pitchFamily="34" charset="0"/>
                          <a:cs typeface="Arial" panose="020B0604020202020204" pitchFamily="34" charset="0"/>
                        </a:rPr>
                        <a:t>Bombs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rounded</a:t>
                      </a:r>
                      <a:r>
                        <a:rPr lang="de-DE" sz="1400" dirty="0">
                          <a:latin typeface="Arial" panose="020B0604020202020204" pitchFamily="34" charset="0"/>
                          <a:cs typeface="Arial" panose="020B0604020202020204" pitchFamily="34" charset="0"/>
                        </a:rPr>
                        <a:t>)</a:t>
                      </a:r>
                    </a:p>
                  </a:txBody>
                  <a:tcPr/>
                </a:tc>
                <a:tc>
                  <a:txBody>
                    <a:bodyPr/>
                    <a:lstStyle/>
                    <a:p>
                      <a:r>
                        <a:rPr lang="de-DE" sz="1400" dirty="0" err="1">
                          <a:latin typeface="Arial" panose="020B0604020202020204" pitchFamily="34" charset="0"/>
                          <a:cs typeface="Arial" panose="020B0604020202020204" pitchFamily="34" charset="0"/>
                        </a:rPr>
                        <a:t>Pyroclastic</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Breccia</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Agglomerate</a:t>
                      </a:r>
                    </a:p>
                  </a:txBody>
                  <a:tcPr/>
                </a:tc>
                <a:extLst>
                  <a:ext uri="{0D108BD9-81ED-4DB2-BD59-A6C34878D82A}">
                    <a16:rowId xmlns:a16="http://schemas.microsoft.com/office/drawing/2014/main" val="3872004862"/>
                  </a:ext>
                </a:extLst>
              </a:tr>
              <a:tr h="267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2 – 64 mm </a:t>
                      </a:r>
                    </a:p>
                  </a:txBody>
                  <a:tcPr/>
                </a:tc>
                <a:tc>
                  <a:txBody>
                    <a:bodyPr/>
                    <a:lstStyle/>
                    <a:p>
                      <a:r>
                        <a:rPr lang="de-DE" sz="1400" dirty="0">
                          <a:latin typeface="Arial" panose="020B0604020202020204" pitchFamily="34" charset="0"/>
                          <a:cs typeface="Arial" panose="020B0604020202020204" pitchFamily="34" charset="0"/>
                        </a:rPr>
                        <a:t>Lapilli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latin typeface="Arial" panose="020B0604020202020204" pitchFamily="34" charset="0"/>
                          <a:cs typeface="Arial" panose="020B0604020202020204" pitchFamily="34" charset="0"/>
                        </a:rPr>
                        <a:t>Lapillo</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tuff</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3905296"/>
                  </a:ext>
                </a:extLst>
              </a:tr>
              <a:tr h="462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0,06 – 2 mm </a:t>
                      </a:r>
                    </a:p>
                  </a:txBody>
                  <a:tcPr/>
                </a:tc>
                <a:tc>
                  <a:txBody>
                    <a:bodyPr/>
                    <a:lstStyle/>
                    <a:p>
                      <a:r>
                        <a:rPr lang="en-US" sz="1400" dirty="0">
                          <a:latin typeface="Arial" panose="020B0604020202020204" pitchFamily="34" charset="0"/>
                          <a:cs typeface="Arial" panose="020B0604020202020204" pitchFamily="34" charset="0"/>
                        </a:rPr>
                        <a:t>Coarse ash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Pyroclastic Sandstone/ Tuff</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3649482"/>
                  </a:ext>
                </a:extLst>
              </a:tr>
              <a:tr h="445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&lt; 0,06 mm</a:t>
                      </a:r>
                    </a:p>
                  </a:txBody>
                  <a:tcPr/>
                </a:tc>
                <a:tc>
                  <a:txBody>
                    <a:bodyPr/>
                    <a:lstStyle/>
                    <a:p>
                      <a:r>
                        <a:rPr lang="en-US" sz="1400" dirty="0">
                          <a:latin typeface="Arial" panose="020B0604020202020204" pitchFamily="34" charset="0"/>
                          <a:cs typeface="Arial" panose="020B0604020202020204" pitchFamily="34" charset="0"/>
                        </a:rPr>
                        <a:t>Fine ashes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Pyroclastic clay stone</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9755920"/>
                  </a:ext>
                </a:extLst>
              </a:tr>
            </a:tbl>
          </a:graphicData>
        </a:graphic>
      </p:graphicFrame>
    </p:spTree>
    <p:extLst>
      <p:ext uri="{BB962C8B-B14F-4D97-AF65-F5344CB8AC3E}">
        <p14:creationId xmlns:p14="http://schemas.microsoft.com/office/powerpoint/2010/main" val="1421346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Μεταμορφικά πετρώματα</a:t>
            </a:r>
            <a:endParaRPr lang="en-US" b="1" dirty="0">
              <a:cs typeface="Arial" panose="020B0604020202020204" pitchFamily="34" charset="0"/>
            </a:endParaRPr>
          </a:p>
          <a:p>
            <a:pPr marL="0" indent="0" algn="just">
              <a:lnSpc>
                <a:spcPct val="150000"/>
              </a:lnSpc>
              <a:buNone/>
            </a:pPr>
            <a:r>
              <a:rPr lang="el-GR" dirty="0"/>
              <a:t>Σχηματίζονται όταν η μεταλλική σύνθεση των μαγματικών, ιζηματογενών και μεταμορφικών πετρωμάτων μεταβάλλεται υπό υψηλή πίεση και σε υψηλές θερμοκρασίες (T&gt; 200 ° C) σε βαθύτερες περιοχές του φλοιού της γης. Η μεταμόρφωση συνήθως συνοδεύεται από παραμόρφωση. Ανάλογα με την αιτία των αλλαγών πίεσης και θερμοκρασίας, γίνεται διάκριση μεταξύ</a:t>
            </a:r>
            <a:r>
              <a:rPr lang="en-US" dirty="0">
                <a:cs typeface="Arial" panose="020B0604020202020204" pitchFamily="34" charset="0"/>
              </a:rPr>
              <a:t>: </a:t>
            </a:r>
          </a:p>
          <a:p>
            <a:pPr algn="just">
              <a:lnSpc>
                <a:spcPct val="150000"/>
              </a:lnSpc>
            </a:pPr>
            <a:r>
              <a:rPr lang="el-GR" dirty="0">
                <a:cs typeface="Arial" panose="020B0604020202020204" pitchFamily="34" charset="0"/>
              </a:rPr>
              <a:t>Μεταμορφισμό εξ επαφής</a:t>
            </a:r>
            <a:endParaRPr lang="en-US" dirty="0">
              <a:cs typeface="Arial" panose="020B0604020202020204" pitchFamily="34" charset="0"/>
            </a:endParaRPr>
          </a:p>
          <a:p>
            <a:pPr algn="just">
              <a:lnSpc>
                <a:spcPct val="150000"/>
              </a:lnSpc>
            </a:pPr>
            <a:r>
              <a:rPr lang="el-GR" dirty="0">
                <a:cs typeface="Arial" panose="020B0604020202020204" pitchFamily="34" charset="0"/>
              </a:rPr>
              <a:t>Περιφερειακός μεταμορφισμός</a:t>
            </a:r>
            <a:endParaRPr lang="en-US" dirty="0">
              <a:cs typeface="Arial" panose="020B0604020202020204" pitchFamily="34" charset="0"/>
            </a:endParaRPr>
          </a:p>
        </p:txBody>
      </p:sp>
    </p:spTree>
    <p:extLst>
      <p:ext uri="{BB962C8B-B14F-4D97-AF65-F5344CB8AC3E}">
        <p14:creationId xmlns:p14="http://schemas.microsoft.com/office/powerpoint/2010/main" val="3578341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Μεταμορφισμός εξ επαφής</a:t>
            </a:r>
            <a:endParaRPr lang="en-US" b="1" dirty="0">
              <a:cs typeface="Arial" panose="020B0604020202020204" pitchFamily="34" charset="0"/>
            </a:endParaRPr>
          </a:p>
          <a:p>
            <a:pPr marL="0" indent="0" algn="just">
              <a:lnSpc>
                <a:spcPct val="150000"/>
              </a:lnSpc>
              <a:buNone/>
            </a:pPr>
            <a:r>
              <a:rPr lang="el-GR" dirty="0"/>
              <a:t>Η μεταμόρφωση εξ επαφής περιορίζεται τοπικά από τη σύντομη θέρμανση του περιβάλλοντος πετρώματος σε επαφή με το εισβάλλουσα καυτό μάγμα, δηλαδή κοντά στους ενεργούς θαλάμους μάγματος και τα κενά μεταφοράς. Η πίεση παραμένει σχεδόν σταθερή κατά τη διάρκεια της μεταμόρφωσης επαφής, διότι το βάθος μεταβάλλεται ελάχιστα στο (γεωλογικώς) σύντομο χρονικό διάστημα. Μόνο η θερμοκρασία αυξάνεται έντονα για ορισμένο χρονικό διάστημα (ανάλογα με τη θερμοκρασία και τον όγκο του σώματος μάγματος) και πέφτει ξανά γρήγορα. Υπάρχουν πολύ απότομες κλίσεις θερμοκρασίας για μικρό χρονικό διάστημα</a:t>
            </a:r>
            <a:r>
              <a:rPr lang="en-US" dirty="0">
                <a:cs typeface="Arial" panose="020B0604020202020204" pitchFamily="34" charset="0"/>
              </a:rPr>
              <a:t>.</a:t>
            </a:r>
            <a:endParaRPr lang="de-DE" dirty="0">
              <a:cs typeface="Arial" panose="020B0604020202020204" pitchFamily="34" charset="0"/>
            </a:endParaRPr>
          </a:p>
        </p:txBody>
      </p:sp>
    </p:spTree>
    <p:extLst>
      <p:ext uri="{BB962C8B-B14F-4D97-AF65-F5344CB8AC3E}">
        <p14:creationId xmlns:p14="http://schemas.microsoft.com/office/powerpoint/2010/main" val="800152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7293"/>
            <a:ext cx="8229600" cy="4525963"/>
          </a:xfrm>
        </p:spPr>
        <p:txBody>
          <a:bodyPr>
            <a:normAutofit/>
          </a:bodyPr>
          <a:lstStyle/>
          <a:p>
            <a:pPr marL="0" indent="0" algn="just">
              <a:lnSpc>
                <a:spcPct val="150000"/>
              </a:lnSpc>
              <a:buNone/>
            </a:pPr>
            <a:r>
              <a:rPr lang="el-GR" b="1" dirty="0">
                <a:cs typeface="Arial" panose="020B0604020202020204" pitchFamily="34" charset="0"/>
              </a:rPr>
              <a:t>Περιφερειακός μεταμορφισμός</a:t>
            </a:r>
            <a:endParaRPr lang="en-US" b="1" dirty="0">
              <a:cs typeface="Arial" panose="020B0604020202020204" pitchFamily="34" charset="0"/>
            </a:endParaRPr>
          </a:p>
          <a:p>
            <a:pPr marL="0" indent="0" algn="just">
              <a:lnSpc>
                <a:spcPct val="150000"/>
              </a:lnSpc>
              <a:buNone/>
            </a:pPr>
            <a:r>
              <a:rPr lang="el-GR" dirty="0"/>
              <a:t>Η περιφερειακή μεταμόρφωση είναι το αποτέλεσμα της αλλαγής της θέσης ενός βράχου στο φλοιό. Αυτό συμβαίνει κατά τη διάρκεια των τεκτονικών διεργασιών, που σημαίνει κατά τη διάρκεια αργής και μεγάλης κλίμακας παραμόρφωσης του φλοιού της γης. Η παραμόρφωση του φλοιού μπορεί να πάρει βράχια σε μεγαλύτερα βάθη και να τα εκθέσει σε υψηλότερες θερμοκρασίες. Η πίεση και η θερμοκρασία αλλάζουν βαθμιαία και ομοιόμορφα για μεγάλες περιοχές του φλοιού (εξ ου και ο όρος "περιφερειακό"). Οι κλίσεις της θερμοκρασίας είναι λιγότερο απότομες σε σχέση με τη μεταμόρφωση</a:t>
            </a:r>
            <a:r>
              <a:rPr lang="en-US" dirty="0">
                <a:cs typeface="Arial" panose="020B0604020202020204" pitchFamily="34" charset="0"/>
              </a:rPr>
              <a:t>.</a:t>
            </a:r>
            <a:endParaRPr lang="de-DE" dirty="0">
              <a:cs typeface="Arial" panose="020B0604020202020204" pitchFamily="34" charset="0"/>
            </a:endParaRPr>
          </a:p>
        </p:txBody>
      </p:sp>
    </p:spTree>
    <p:extLst>
      <p:ext uri="{BB962C8B-B14F-4D97-AF65-F5344CB8AC3E}">
        <p14:creationId xmlns:p14="http://schemas.microsoft.com/office/powerpoint/2010/main" val="4226921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4978400" cy="4525963"/>
          </a:xfrm>
        </p:spPr>
        <p:txBody>
          <a:bodyPr>
            <a:normAutofit/>
          </a:bodyPr>
          <a:lstStyle/>
          <a:p>
            <a:pPr marL="0" indent="0" algn="just">
              <a:lnSpc>
                <a:spcPct val="150000"/>
              </a:lnSpc>
              <a:buNone/>
            </a:pPr>
            <a:r>
              <a:rPr lang="el-GR" b="1" dirty="0" err="1">
                <a:cs typeface="Arial" panose="020B0604020202020204" pitchFamily="34" charset="0"/>
              </a:rPr>
              <a:t>Φυλλίτες</a:t>
            </a:r>
            <a:endParaRPr lang="en-GB" b="1" dirty="0">
              <a:cs typeface="Arial" panose="020B0604020202020204" pitchFamily="34" charset="0"/>
            </a:endParaRPr>
          </a:p>
          <a:p>
            <a:pPr algn="just">
              <a:lnSpc>
                <a:spcPct val="150000"/>
              </a:lnSpc>
            </a:pPr>
            <a:r>
              <a:rPr lang="el-GR" dirty="0">
                <a:cs typeface="Arial" panose="020B0604020202020204" pitchFamily="34" charset="0"/>
              </a:rPr>
              <a:t>Σύνθεση</a:t>
            </a:r>
            <a:r>
              <a:rPr lang="en-GB" dirty="0">
                <a:cs typeface="Arial" panose="020B0604020202020204" pitchFamily="34" charset="0"/>
              </a:rPr>
              <a:t>: 	</a:t>
            </a:r>
          </a:p>
          <a:p>
            <a:pPr lvl="1" algn="just">
              <a:lnSpc>
                <a:spcPct val="150000"/>
              </a:lnSpc>
            </a:pPr>
            <a:r>
              <a:rPr lang="el-GR" dirty="0" err="1">
                <a:cs typeface="Arial" panose="020B0604020202020204" pitchFamily="34" charset="0"/>
              </a:rPr>
              <a:t>Χλωρίτης</a:t>
            </a:r>
            <a:r>
              <a:rPr lang="el-GR" dirty="0">
                <a:cs typeface="Arial" panose="020B0604020202020204" pitchFamily="34" charset="0"/>
              </a:rPr>
              <a:t>, </a:t>
            </a:r>
            <a:r>
              <a:rPr lang="el-GR" dirty="0" err="1">
                <a:cs typeface="Arial" panose="020B0604020202020204" pitchFamily="34" charset="0"/>
              </a:rPr>
              <a:t>μοσχοβίτης</a:t>
            </a:r>
            <a:r>
              <a:rPr lang="el-GR" dirty="0">
                <a:cs typeface="Arial" panose="020B0604020202020204" pitchFamily="34" charset="0"/>
              </a:rPr>
              <a:t>, χαλαζίας</a:t>
            </a:r>
            <a:endParaRPr lang="en-GB" dirty="0">
              <a:cs typeface="Arial" panose="020B0604020202020204" pitchFamily="34" charset="0"/>
            </a:endParaRPr>
          </a:p>
          <a:p>
            <a:pPr algn="just">
              <a:lnSpc>
                <a:spcPct val="150000"/>
              </a:lnSpc>
            </a:pPr>
            <a:r>
              <a:rPr lang="el-GR" dirty="0">
                <a:cs typeface="Arial" panose="020B0604020202020204" pitchFamily="34" charset="0"/>
              </a:rPr>
              <a:t>Αρχικό πέτρωμα: άργιλος</a:t>
            </a:r>
            <a:endParaRPr lang="en-GB" dirty="0">
              <a:cs typeface="Arial" panose="020B0604020202020204" pitchFamily="34" charset="0"/>
            </a:endParaRPr>
          </a:p>
          <a:p>
            <a:pPr algn="just">
              <a:lnSpc>
                <a:spcPct val="150000"/>
              </a:lnSpc>
            </a:pPr>
            <a:r>
              <a:rPr lang="el-GR" dirty="0"/>
              <a:t>Θερμοκρασίες: ~ 300-400 ° </a:t>
            </a:r>
            <a:r>
              <a:rPr lang="en-GB" dirty="0">
                <a:cs typeface="Arial" panose="020B0604020202020204" pitchFamily="34" charset="0"/>
              </a:rPr>
              <a:t>C</a:t>
            </a:r>
          </a:p>
          <a:p>
            <a:pPr algn="just">
              <a:lnSpc>
                <a:spcPct val="150000"/>
              </a:lnSpc>
            </a:pPr>
            <a:r>
              <a:rPr lang="el-GR" dirty="0"/>
              <a:t>Αναλογίες πίεσης: ~ 0,5 </a:t>
            </a:r>
            <a:r>
              <a:rPr lang="en-GB" dirty="0" err="1">
                <a:cs typeface="Arial" panose="020B0604020202020204" pitchFamily="34" charset="0"/>
              </a:rPr>
              <a:t>GPa</a:t>
            </a:r>
            <a:endParaRPr lang="en-GB" dirty="0">
              <a:cs typeface="Arial" panose="020B0604020202020204" pitchFamily="34" charset="0"/>
            </a:endParaRPr>
          </a:p>
          <a:p>
            <a:pPr algn="just">
              <a:lnSpc>
                <a:spcPct val="150000"/>
              </a:lnSpc>
            </a:pPr>
            <a:r>
              <a:rPr lang="en-GB" dirty="0">
                <a:cs typeface="Arial" panose="020B0604020202020204" pitchFamily="34" charset="0"/>
              </a:rPr>
              <a:t>(</a:t>
            </a:r>
            <a:r>
              <a:rPr lang="el-GR" dirty="0"/>
              <a:t>Δομή: Εξαιρετικά παράλληλη πλάγια, σε φύλλα</a:t>
            </a:r>
            <a:r>
              <a:rPr lang="en-GB" dirty="0">
                <a:cs typeface="Arial" panose="020B0604020202020204" pitchFamily="34" charset="0"/>
              </a:rPr>
              <a:t>)</a:t>
            </a:r>
          </a:p>
        </p:txBody>
      </p:sp>
      <p:pic>
        <p:nvPicPr>
          <p:cNvPr id="4" name="Grafik 3">
            <a:extLst>
              <a:ext uri="{FF2B5EF4-FFF2-40B4-BE49-F238E27FC236}">
                <a16:creationId xmlns:a16="http://schemas.microsoft.com/office/drawing/2014/main" id="{018EFA5E-135B-4031-8D9F-2B96C99AA779}"/>
              </a:ext>
            </a:extLst>
          </p:cNvPr>
          <p:cNvPicPr>
            <a:picLocks noChangeAspect="1"/>
          </p:cNvPicPr>
          <p:nvPr/>
        </p:nvPicPr>
        <p:blipFill>
          <a:blip r:embed="rId3"/>
          <a:stretch>
            <a:fillRect/>
          </a:stretch>
        </p:blipFill>
        <p:spPr>
          <a:xfrm>
            <a:off x="5544272" y="1600200"/>
            <a:ext cx="3453618" cy="2721657"/>
          </a:xfrm>
          <a:prstGeom prst="rect">
            <a:avLst/>
          </a:prstGeom>
        </p:spPr>
      </p:pic>
    </p:spTree>
    <p:extLst>
      <p:ext uri="{BB962C8B-B14F-4D97-AF65-F5344CB8AC3E}">
        <p14:creationId xmlns:p14="http://schemas.microsoft.com/office/powerpoint/2010/main" val="3553929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09F15-AB6F-4283-AA7D-A71BD83A6412}"/>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17EED9CA-41A4-4472-8937-DF9F52ED0FEA}"/>
              </a:ext>
            </a:extLst>
          </p:cNvPr>
          <p:cNvSpPr>
            <a:spLocks noGrp="1"/>
          </p:cNvSpPr>
          <p:nvPr>
            <p:ph idx="1"/>
          </p:nvPr>
        </p:nvSpPr>
        <p:spPr>
          <a:xfrm>
            <a:off x="457200" y="1600200"/>
            <a:ext cx="4292600" cy="4525963"/>
          </a:xfrm>
        </p:spPr>
        <p:txBody>
          <a:bodyPr/>
          <a:lstStyle/>
          <a:p>
            <a:pPr marL="0" indent="0" algn="just">
              <a:lnSpc>
                <a:spcPct val="150000"/>
              </a:lnSpc>
              <a:buNone/>
            </a:pPr>
            <a:r>
              <a:rPr lang="el-GR" b="1" dirty="0">
                <a:cs typeface="Arial" panose="020B0604020202020204" pitchFamily="34" charset="0"/>
              </a:rPr>
              <a:t>Δύο: </a:t>
            </a:r>
            <a:r>
              <a:rPr lang="el-GR" b="1" dirty="0" err="1">
                <a:cs typeface="Arial" panose="020B0604020202020204" pitchFamily="34" charset="0"/>
              </a:rPr>
              <a:t>Μαρμαριγίας</a:t>
            </a:r>
            <a:r>
              <a:rPr lang="el-GR" b="1" dirty="0">
                <a:cs typeface="Arial" panose="020B0604020202020204" pitchFamily="34" charset="0"/>
              </a:rPr>
              <a:t> - Σχιστόλιθος</a:t>
            </a:r>
            <a:endParaRPr lang="de-DE" b="1" dirty="0">
              <a:cs typeface="Arial" panose="020B0604020202020204" pitchFamily="34" charset="0"/>
            </a:endParaRPr>
          </a:p>
          <a:p>
            <a:pPr algn="just">
              <a:lnSpc>
                <a:spcPct val="150000"/>
              </a:lnSpc>
            </a:pPr>
            <a:r>
              <a:rPr lang="el-GR" dirty="0">
                <a:cs typeface="Arial" panose="020B0604020202020204" pitchFamily="34" charset="0"/>
              </a:rPr>
              <a:t>Σύνθεση</a:t>
            </a:r>
            <a:r>
              <a:rPr lang="de-DE" dirty="0">
                <a:cs typeface="Arial" panose="020B0604020202020204" pitchFamily="34" charset="0"/>
              </a:rPr>
              <a:t>:</a:t>
            </a:r>
          </a:p>
          <a:p>
            <a:pPr lvl="1" algn="just">
              <a:lnSpc>
                <a:spcPct val="150000"/>
              </a:lnSpc>
            </a:pPr>
            <a:r>
              <a:rPr lang="el-GR" dirty="0" err="1"/>
              <a:t>μοσχοβίτης</a:t>
            </a:r>
            <a:r>
              <a:rPr lang="el-GR" dirty="0"/>
              <a:t>, </a:t>
            </a:r>
            <a:r>
              <a:rPr lang="el-GR" dirty="0" err="1"/>
              <a:t>βιοτίτη</a:t>
            </a:r>
            <a:r>
              <a:rPr lang="el-GR" dirty="0"/>
              <a:t>, χαλαζία, </a:t>
            </a:r>
            <a:r>
              <a:rPr lang="el-GR" dirty="0" err="1"/>
              <a:t>άστριος</a:t>
            </a:r>
            <a:r>
              <a:rPr lang="de-DE" dirty="0">
                <a:cs typeface="Arial" panose="020B0604020202020204" pitchFamily="34" charset="0"/>
              </a:rPr>
              <a:t>, ± </a:t>
            </a:r>
            <a:r>
              <a:rPr lang="el-GR" dirty="0" err="1">
                <a:cs typeface="Arial" panose="020B0604020202020204" pitchFamily="34" charset="0"/>
              </a:rPr>
              <a:t>γρανάτης</a:t>
            </a:r>
            <a:endParaRPr lang="de-DE" dirty="0">
              <a:cs typeface="Arial" panose="020B0604020202020204" pitchFamily="34" charset="0"/>
            </a:endParaRPr>
          </a:p>
          <a:p>
            <a:pPr algn="just">
              <a:lnSpc>
                <a:spcPct val="150000"/>
              </a:lnSpc>
            </a:pPr>
            <a:r>
              <a:rPr lang="el-GR" dirty="0">
                <a:cs typeface="Arial" panose="020B0604020202020204" pitchFamily="34" charset="0"/>
              </a:rPr>
              <a:t>Αρχικό πέτρωμα</a:t>
            </a:r>
            <a:r>
              <a:rPr lang="de-DE" dirty="0">
                <a:cs typeface="Arial" panose="020B0604020202020204" pitchFamily="34" charset="0"/>
              </a:rPr>
              <a:t>: </a:t>
            </a:r>
            <a:r>
              <a:rPr lang="el-GR" dirty="0">
                <a:cs typeface="Arial" panose="020B0604020202020204" pitchFamily="34" charset="0"/>
              </a:rPr>
              <a:t>Άργιλος</a:t>
            </a:r>
            <a:endParaRPr lang="de-DE" dirty="0">
              <a:cs typeface="Arial" panose="020B0604020202020204" pitchFamily="34" charset="0"/>
            </a:endParaRPr>
          </a:p>
          <a:p>
            <a:pPr algn="just">
              <a:lnSpc>
                <a:spcPct val="150000"/>
              </a:lnSpc>
            </a:pPr>
            <a:r>
              <a:rPr lang="el-GR" dirty="0"/>
              <a:t>Θερμοκρασίες</a:t>
            </a:r>
            <a:r>
              <a:rPr lang="de-DE" dirty="0">
                <a:cs typeface="Arial" panose="020B0604020202020204" pitchFamily="34" charset="0"/>
              </a:rPr>
              <a:t>: ~ 350 - 500°C </a:t>
            </a:r>
          </a:p>
          <a:p>
            <a:pPr algn="just">
              <a:lnSpc>
                <a:spcPct val="150000"/>
              </a:lnSpc>
            </a:pPr>
            <a:r>
              <a:rPr lang="el-GR" dirty="0"/>
              <a:t>Αναλογίες πίεσης</a:t>
            </a:r>
            <a:r>
              <a:rPr lang="de-DE" dirty="0">
                <a:cs typeface="Arial" panose="020B0604020202020204" pitchFamily="34" charset="0"/>
              </a:rPr>
              <a:t>: ~1.2 </a:t>
            </a:r>
            <a:r>
              <a:rPr lang="de-DE" dirty="0" err="1">
                <a:cs typeface="Arial" panose="020B0604020202020204" pitchFamily="34" charset="0"/>
              </a:rPr>
              <a:t>GPa</a:t>
            </a:r>
            <a:endParaRPr lang="de-DE" dirty="0">
              <a:cs typeface="Arial" panose="020B0604020202020204" pitchFamily="34" charset="0"/>
            </a:endParaRPr>
          </a:p>
          <a:p>
            <a:pPr algn="just">
              <a:lnSpc>
                <a:spcPct val="150000"/>
              </a:lnSpc>
            </a:pPr>
            <a:r>
              <a:rPr lang="el-GR" dirty="0">
                <a:cs typeface="Arial" panose="020B0604020202020204" pitchFamily="34" charset="0"/>
              </a:rPr>
              <a:t>Δομή: σχιστόλιθος</a:t>
            </a:r>
            <a:endParaRPr lang="de-DE" dirty="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6EA1A0B7-B2DD-4532-B25C-6B1E94D76C8C}"/>
              </a:ext>
            </a:extLst>
          </p:cNvPr>
          <p:cNvPicPr>
            <a:picLocks noChangeAspect="1"/>
          </p:cNvPicPr>
          <p:nvPr/>
        </p:nvPicPr>
        <p:blipFill>
          <a:blip r:embed="rId3"/>
          <a:stretch>
            <a:fillRect/>
          </a:stretch>
        </p:blipFill>
        <p:spPr>
          <a:xfrm>
            <a:off x="4979963" y="3113987"/>
            <a:ext cx="3298874" cy="2730822"/>
          </a:xfrm>
          <a:prstGeom prst="rect">
            <a:avLst/>
          </a:prstGeom>
        </p:spPr>
      </p:pic>
    </p:spTree>
    <p:extLst>
      <p:ext uri="{BB962C8B-B14F-4D97-AF65-F5344CB8AC3E}">
        <p14:creationId xmlns:p14="http://schemas.microsoft.com/office/powerpoint/2010/main" val="3309380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DC755-5A95-4088-AB6B-119F34D7A773}"/>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3903480E-1D55-4069-8500-B316450D379A}"/>
              </a:ext>
            </a:extLst>
          </p:cNvPr>
          <p:cNvSpPr>
            <a:spLocks noGrp="1"/>
          </p:cNvSpPr>
          <p:nvPr>
            <p:ph idx="1"/>
          </p:nvPr>
        </p:nvSpPr>
        <p:spPr>
          <a:xfrm>
            <a:off x="482600" y="1600201"/>
            <a:ext cx="5510238" cy="4521200"/>
          </a:xfrm>
        </p:spPr>
        <p:txBody>
          <a:bodyPr>
            <a:normAutofit lnSpcReduction="10000"/>
          </a:bodyPr>
          <a:lstStyle/>
          <a:p>
            <a:pPr marL="0" indent="0" algn="just">
              <a:lnSpc>
                <a:spcPct val="150000"/>
              </a:lnSpc>
              <a:buNone/>
            </a:pPr>
            <a:r>
              <a:rPr lang="el-GR" b="1" dirty="0" err="1">
                <a:cs typeface="Arial" panose="020B0604020202020204" pitchFamily="34" charset="0"/>
              </a:rPr>
              <a:t>Γνευσίτης</a:t>
            </a:r>
            <a:endParaRPr lang="de-DE" b="1" dirty="0">
              <a:cs typeface="Arial" panose="020B0604020202020204" pitchFamily="34" charset="0"/>
            </a:endParaRPr>
          </a:p>
          <a:p>
            <a:pPr algn="just">
              <a:lnSpc>
                <a:spcPct val="150000"/>
              </a:lnSpc>
            </a:pPr>
            <a:r>
              <a:rPr lang="el-GR" dirty="0">
                <a:cs typeface="Arial" panose="020B0604020202020204" pitchFamily="34" charset="0"/>
              </a:rPr>
              <a:t>Σύνθεση</a:t>
            </a:r>
            <a:r>
              <a:rPr lang="de-DE" dirty="0">
                <a:cs typeface="Arial" panose="020B0604020202020204" pitchFamily="34" charset="0"/>
              </a:rPr>
              <a:t>: </a:t>
            </a:r>
          </a:p>
          <a:p>
            <a:pPr lvl="1" algn="just">
              <a:lnSpc>
                <a:spcPct val="150000"/>
              </a:lnSpc>
            </a:pPr>
            <a:r>
              <a:rPr lang="el-GR" dirty="0" err="1">
                <a:cs typeface="Arial" panose="020B0604020202020204" pitchFamily="34" charset="0"/>
              </a:rPr>
              <a:t>Άστριο</a:t>
            </a:r>
            <a:r>
              <a:rPr lang="el-GR" dirty="0">
                <a:cs typeface="Arial" panose="020B0604020202020204" pitchFamily="34" charset="0"/>
              </a:rPr>
              <a:t>, χαλαζία, μικρές ποσότητες μαρμαρυγία, γρανίτη, αδιαφανή ορυκτά και </a:t>
            </a:r>
            <a:r>
              <a:rPr lang="el-GR" dirty="0" err="1">
                <a:cs typeface="Arial" panose="020B0604020202020204" pitchFamily="34" charset="0"/>
              </a:rPr>
              <a:t>κεροστίλβη</a:t>
            </a:r>
            <a:endParaRPr lang="de-DE" dirty="0">
              <a:cs typeface="Arial" panose="020B0604020202020204" pitchFamily="34" charset="0"/>
            </a:endParaRPr>
          </a:p>
          <a:p>
            <a:pPr algn="just">
              <a:lnSpc>
                <a:spcPct val="150000"/>
              </a:lnSpc>
            </a:pPr>
            <a:r>
              <a:rPr lang="el-GR" dirty="0">
                <a:cs typeface="Arial" panose="020B0604020202020204" pitchFamily="34" charset="0"/>
              </a:rPr>
              <a:t>Πρωτότυπα πετρώματα όπως</a:t>
            </a:r>
            <a:r>
              <a:rPr lang="de-DE" dirty="0">
                <a:cs typeface="Arial" panose="020B0604020202020204" pitchFamily="34" charset="0"/>
              </a:rPr>
              <a:t>:</a:t>
            </a:r>
            <a:r>
              <a:rPr lang="el-GR" dirty="0">
                <a:cs typeface="Arial" panose="020B0604020202020204" pitchFamily="34" charset="0"/>
              </a:rPr>
              <a:t> άργιλο, ιζήματα, γρανίτη</a:t>
            </a:r>
          </a:p>
          <a:p>
            <a:pPr algn="just">
              <a:lnSpc>
                <a:spcPct val="150000"/>
              </a:lnSpc>
            </a:pPr>
            <a:r>
              <a:rPr lang="el-GR" dirty="0">
                <a:cs typeface="Arial" panose="020B0604020202020204" pitchFamily="34" charset="0"/>
              </a:rPr>
              <a:t>Θερμοκρασίες</a:t>
            </a:r>
            <a:r>
              <a:rPr lang="de-DE" dirty="0">
                <a:cs typeface="Arial" panose="020B0604020202020204" pitchFamily="34" charset="0"/>
              </a:rPr>
              <a:t>: ~ 580 - 800°C</a:t>
            </a:r>
          </a:p>
          <a:p>
            <a:pPr algn="just">
              <a:lnSpc>
                <a:spcPct val="150000"/>
              </a:lnSpc>
            </a:pPr>
            <a:r>
              <a:rPr lang="el-GR" dirty="0">
                <a:cs typeface="Arial" panose="020B0604020202020204" pitchFamily="34" charset="0"/>
              </a:rPr>
              <a:t>Αναλογίες πίεσης</a:t>
            </a:r>
            <a:r>
              <a:rPr lang="de-DE" dirty="0">
                <a:cs typeface="Arial" panose="020B0604020202020204" pitchFamily="34" charset="0"/>
              </a:rPr>
              <a:t>: ~ 0.8 </a:t>
            </a:r>
            <a:r>
              <a:rPr lang="de-DE" dirty="0" err="1">
                <a:cs typeface="Arial" panose="020B0604020202020204" pitchFamily="34" charset="0"/>
              </a:rPr>
              <a:t>GPa</a:t>
            </a:r>
            <a:endParaRPr lang="de-DE" dirty="0">
              <a:cs typeface="Arial" panose="020B0604020202020204" pitchFamily="34" charset="0"/>
            </a:endParaRPr>
          </a:p>
          <a:p>
            <a:pPr algn="just">
              <a:lnSpc>
                <a:spcPct val="150000"/>
              </a:lnSpc>
            </a:pPr>
            <a:r>
              <a:rPr lang="el-GR" dirty="0">
                <a:cs typeface="Arial" panose="020B0604020202020204" pitchFamily="34" charset="0"/>
              </a:rPr>
              <a:t>Δομή</a:t>
            </a:r>
            <a:r>
              <a:rPr lang="de-DE" dirty="0">
                <a:cs typeface="Arial" panose="020B0604020202020204" pitchFamily="34" charset="0"/>
              </a:rPr>
              <a:t>: </a:t>
            </a:r>
            <a:r>
              <a:rPr lang="el-GR" dirty="0"/>
              <a:t>πλάκα σχιστόλιθου / φύλλων / χωρίς κατεύθυνση</a:t>
            </a:r>
            <a:endParaRPr lang="de-DE" dirty="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B17E4B2C-D2D1-428D-BA47-DB0B284F2041}"/>
              </a:ext>
            </a:extLst>
          </p:cNvPr>
          <p:cNvPicPr>
            <a:picLocks noChangeAspect="1"/>
          </p:cNvPicPr>
          <p:nvPr/>
        </p:nvPicPr>
        <p:blipFill>
          <a:blip r:embed="rId3"/>
          <a:stretch>
            <a:fillRect/>
          </a:stretch>
        </p:blipFill>
        <p:spPr>
          <a:xfrm>
            <a:off x="6119446" y="1643693"/>
            <a:ext cx="2774907" cy="2204408"/>
          </a:xfrm>
          <a:prstGeom prst="rect">
            <a:avLst/>
          </a:prstGeom>
        </p:spPr>
      </p:pic>
    </p:spTree>
    <p:extLst>
      <p:ext uri="{BB962C8B-B14F-4D97-AF65-F5344CB8AC3E}">
        <p14:creationId xmlns:p14="http://schemas.microsoft.com/office/powerpoint/2010/main" val="356691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472EC-05D4-40B1-993A-852C7F47DBA4}"/>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48B3C519-1E19-4648-A1C7-65D105446F84}"/>
              </a:ext>
            </a:extLst>
          </p:cNvPr>
          <p:cNvSpPr>
            <a:spLocks noGrp="1"/>
          </p:cNvSpPr>
          <p:nvPr>
            <p:ph idx="1"/>
          </p:nvPr>
        </p:nvSpPr>
        <p:spPr>
          <a:xfrm>
            <a:off x="457200" y="1600200"/>
            <a:ext cx="5085471" cy="4525963"/>
          </a:xfrm>
        </p:spPr>
        <p:txBody>
          <a:bodyPr>
            <a:normAutofit/>
          </a:bodyPr>
          <a:lstStyle/>
          <a:p>
            <a:pPr marL="0" indent="0" algn="just">
              <a:lnSpc>
                <a:spcPct val="150000"/>
              </a:lnSpc>
              <a:buNone/>
            </a:pPr>
            <a:r>
              <a:rPr lang="el-GR" b="1" dirty="0">
                <a:cs typeface="Arial" panose="020B0604020202020204" pitchFamily="34" charset="0"/>
              </a:rPr>
              <a:t>Χαλαζίτης</a:t>
            </a:r>
            <a:endParaRPr lang="en-US" b="1" dirty="0">
              <a:cs typeface="Arial" panose="020B0604020202020204" pitchFamily="34" charset="0"/>
            </a:endParaRPr>
          </a:p>
          <a:p>
            <a:pPr algn="just">
              <a:lnSpc>
                <a:spcPct val="150000"/>
              </a:lnSpc>
            </a:pPr>
            <a:r>
              <a:rPr lang="el-GR" dirty="0">
                <a:cs typeface="Arial" panose="020B0604020202020204" pitchFamily="34" charset="0"/>
              </a:rPr>
              <a:t>Σύνθεση</a:t>
            </a:r>
            <a:r>
              <a:rPr lang="en-US" dirty="0">
                <a:cs typeface="Arial" panose="020B0604020202020204" pitchFamily="34" charset="0"/>
              </a:rPr>
              <a:t>:</a:t>
            </a:r>
          </a:p>
          <a:p>
            <a:pPr lvl="1" algn="just">
              <a:lnSpc>
                <a:spcPct val="150000"/>
              </a:lnSpc>
            </a:pPr>
            <a:r>
              <a:rPr lang="el-GR" dirty="0">
                <a:cs typeface="Arial" panose="020B0604020202020204" pitchFamily="34" charset="0"/>
              </a:rPr>
              <a:t>Χαλαζία, μικρές ποσότητες μαρμαρυγία και </a:t>
            </a:r>
            <a:r>
              <a:rPr lang="el-GR" dirty="0" err="1">
                <a:cs typeface="Arial" panose="020B0604020202020204" pitchFamily="34" charset="0"/>
              </a:rPr>
              <a:t>άστριο</a:t>
            </a:r>
            <a:endParaRPr lang="en-US" dirty="0">
              <a:cs typeface="Arial" panose="020B0604020202020204" pitchFamily="34" charset="0"/>
            </a:endParaRPr>
          </a:p>
          <a:p>
            <a:pPr algn="just">
              <a:lnSpc>
                <a:spcPct val="150000"/>
              </a:lnSpc>
            </a:pPr>
            <a:r>
              <a:rPr lang="el-GR" dirty="0">
                <a:cs typeface="Arial" panose="020B0604020202020204" pitchFamily="34" charset="0"/>
              </a:rPr>
              <a:t>Αρχικό πέτρωμα</a:t>
            </a:r>
            <a:r>
              <a:rPr lang="en-US" dirty="0">
                <a:cs typeface="Arial" panose="020B0604020202020204" pitchFamily="34" charset="0"/>
              </a:rPr>
              <a:t>: </a:t>
            </a:r>
            <a:r>
              <a:rPr lang="el-GR" dirty="0" err="1">
                <a:cs typeface="Arial" panose="020B0604020202020204" pitchFamily="34" charset="0"/>
              </a:rPr>
              <a:t>Άμμόπετρα</a:t>
            </a:r>
            <a:endParaRPr lang="en-US" dirty="0">
              <a:cs typeface="Arial" panose="020B0604020202020204" pitchFamily="34" charset="0"/>
            </a:endParaRPr>
          </a:p>
          <a:p>
            <a:pPr algn="just">
              <a:lnSpc>
                <a:spcPct val="150000"/>
              </a:lnSpc>
            </a:pPr>
            <a:r>
              <a:rPr lang="el-GR" dirty="0"/>
              <a:t>Θερμοκρασίες </a:t>
            </a:r>
            <a:r>
              <a:rPr lang="en-US" dirty="0">
                <a:cs typeface="Arial" panose="020B0604020202020204" pitchFamily="34" charset="0"/>
              </a:rPr>
              <a:t>: ~ 300 - 420°C</a:t>
            </a:r>
          </a:p>
          <a:p>
            <a:pPr algn="just">
              <a:lnSpc>
                <a:spcPct val="150000"/>
              </a:lnSpc>
            </a:pPr>
            <a:r>
              <a:rPr lang="el-GR" dirty="0"/>
              <a:t>Αναλογίες πίεσης </a:t>
            </a:r>
            <a:r>
              <a:rPr lang="en-US" dirty="0">
                <a:cs typeface="Arial" panose="020B0604020202020204" pitchFamily="34" charset="0"/>
              </a:rPr>
              <a:t>: ~ 0,25 </a:t>
            </a:r>
            <a:r>
              <a:rPr lang="en-US" dirty="0" err="1">
                <a:cs typeface="Arial" panose="020B0604020202020204" pitchFamily="34" charset="0"/>
              </a:rPr>
              <a:t>GPa</a:t>
            </a:r>
            <a:endParaRPr lang="en-US" dirty="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812EDC2B-BCC8-4978-9428-D45A65B0D8DD}"/>
              </a:ext>
            </a:extLst>
          </p:cNvPr>
          <p:cNvPicPr>
            <a:picLocks noChangeAspect="1"/>
          </p:cNvPicPr>
          <p:nvPr/>
        </p:nvPicPr>
        <p:blipFill>
          <a:blip r:embed="rId3"/>
          <a:stretch>
            <a:fillRect/>
          </a:stretch>
        </p:blipFill>
        <p:spPr>
          <a:xfrm>
            <a:off x="5650541" y="1828799"/>
            <a:ext cx="3133359" cy="2380957"/>
          </a:xfrm>
          <a:prstGeom prst="rect">
            <a:avLst/>
          </a:prstGeom>
        </p:spPr>
      </p:pic>
    </p:spTree>
    <p:extLst>
      <p:ext uri="{BB962C8B-B14F-4D97-AF65-F5344CB8AC3E}">
        <p14:creationId xmlns:p14="http://schemas.microsoft.com/office/powerpoint/2010/main" val="2350485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Η γη με αριθμούς</a:t>
            </a:r>
            <a:endParaRPr lang="de-DE" dirty="0">
              <a:latin typeface="Arial" panose="020B0604020202020204" pitchFamily="34" charset="0"/>
              <a:cs typeface="Arial" panose="020B0604020202020204" pitchFamily="34" charset="0"/>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902364876"/>
              </p:ext>
            </p:extLst>
          </p:nvPr>
        </p:nvGraphicFramePr>
        <p:xfrm>
          <a:off x="142336" y="1548002"/>
          <a:ext cx="8859328" cy="4666520"/>
        </p:xfrm>
        <a:graphic>
          <a:graphicData uri="http://schemas.openxmlformats.org/drawingml/2006/table">
            <a:tbl>
              <a:tblPr firstRow="1" bandRow="1">
                <a:tableStyleId>{16D9F66E-5EB9-4882-86FB-DCBF35E3C3E4}</a:tableStyleId>
              </a:tblPr>
              <a:tblGrid>
                <a:gridCol w="1121219">
                  <a:extLst>
                    <a:ext uri="{9D8B030D-6E8A-4147-A177-3AD203B41FA5}">
                      <a16:colId xmlns:a16="http://schemas.microsoft.com/office/drawing/2014/main" val="20000"/>
                    </a:ext>
                  </a:extLst>
                </a:gridCol>
                <a:gridCol w="1311430">
                  <a:extLst>
                    <a:ext uri="{9D8B030D-6E8A-4147-A177-3AD203B41FA5}">
                      <a16:colId xmlns:a16="http://schemas.microsoft.com/office/drawing/2014/main" val="20001"/>
                    </a:ext>
                  </a:extLst>
                </a:gridCol>
                <a:gridCol w="1492370">
                  <a:extLst>
                    <a:ext uri="{9D8B030D-6E8A-4147-A177-3AD203B41FA5}">
                      <a16:colId xmlns:a16="http://schemas.microsoft.com/office/drawing/2014/main" val="20002"/>
                    </a:ext>
                  </a:extLst>
                </a:gridCol>
                <a:gridCol w="1001549">
                  <a:extLst>
                    <a:ext uri="{9D8B030D-6E8A-4147-A177-3AD203B41FA5}">
                      <a16:colId xmlns:a16="http://schemas.microsoft.com/office/drawing/2014/main" val="20003"/>
                    </a:ext>
                  </a:extLst>
                </a:gridCol>
                <a:gridCol w="1360031">
                  <a:extLst>
                    <a:ext uri="{9D8B030D-6E8A-4147-A177-3AD203B41FA5}">
                      <a16:colId xmlns:a16="http://schemas.microsoft.com/office/drawing/2014/main" val="20004"/>
                    </a:ext>
                  </a:extLst>
                </a:gridCol>
                <a:gridCol w="2572729">
                  <a:extLst>
                    <a:ext uri="{9D8B030D-6E8A-4147-A177-3AD203B41FA5}">
                      <a16:colId xmlns:a16="http://schemas.microsoft.com/office/drawing/2014/main" val="20005"/>
                    </a:ext>
                  </a:extLst>
                </a:gridCol>
              </a:tblGrid>
              <a:tr h="456511">
                <a:tc>
                  <a:txBody>
                    <a:bodyPr/>
                    <a:lstStyle/>
                    <a:p>
                      <a:endParaRPr lang="de-DE" sz="1400" b="1" dirty="0">
                        <a:latin typeface="Arial" panose="020B0604020202020204" pitchFamily="34" charset="0"/>
                        <a:cs typeface="Arial" panose="020B0604020202020204" pitchFamily="34" charset="0"/>
                      </a:endParaRPr>
                    </a:p>
                  </a:txBody>
                  <a:tcPr/>
                </a:tc>
                <a:tc>
                  <a:txBody>
                    <a:bodyPr/>
                    <a:lstStyle/>
                    <a:p>
                      <a:r>
                        <a:rPr lang="el-GR" sz="1400" dirty="0">
                          <a:latin typeface="Arial" panose="020B0604020202020204" pitchFamily="34" charset="0"/>
                          <a:cs typeface="Arial" panose="020B0604020202020204" pitchFamily="34" charset="0"/>
                        </a:rPr>
                        <a:t>Πάχη</a:t>
                      </a:r>
                      <a:endParaRPr lang="de-DE" sz="1400" b="1" dirty="0">
                        <a:latin typeface="Arial" panose="020B0604020202020204" pitchFamily="34" charset="0"/>
                        <a:cs typeface="Arial" panose="020B0604020202020204" pitchFamily="34" charset="0"/>
                      </a:endParaRPr>
                    </a:p>
                  </a:txBody>
                  <a:tcPr/>
                </a:tc>
                <a:tc>
                  <a:txBody>
                    <a:bodyPr/>
                    <a:lstStyle/>
                    <a:p>
                      <a:r>
                        <a:rPr lang="el-GR" sz="1400" dirty="0">
                          <a:latin typeface="Arial" panose="020B0604020202020204" pitchFamily="34" charset="0"/>
                          <a:cs typeface="Arial" panose="020B0604020202020204" pitchFamily="34" charset="0"/>
                        </a:rPr>
                        <a:t>Θερμοκρασίες</a:t>
                      </a:r>
                      <a:endParaRPr lang="de-DE" sz="1400" b="1" dirty="0">
                        <a:latin typeface="Arial" panose="020B0604020202020204" pitchFamily="34" charset="0"/>
                        <a:cs typeface="Arial" panose="020B0604020202020204" pitchFamily="34" charset="0"/>
                      </a:endParaRPr>
                    </a:p>
                  </a:txBody>
                  <a:tcPr/>
                </a:tc>
                <a:tc gridSpan="2">
                  <a:txBody>
                    <a:bodyPr/>
                    <a:lstStyle/>
                    <a:p>
                      <a:r>
                        <a:rPr lang="el-GR" sz="1300" dirty="0">
                          <a:latin typeface="Arial" panose="020B0604020202020204" pitchFamily="34" charset="0"/>
                          <a:cs typeface="Arial" panose="020B0604020202020204" pitchFamily="34" charset="0"/>
                        </a:rPr>
                        <a:t>Κατάσταση συγκέντρωσης</a:t>
                      </a:r>
                      <a:endParaRPr lang="de-DE" sz="1300" b="1"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solidFill>
                        <a:schemeClr val="bg1"/>
                      </a:solidFill>
                      <a:prstDash val="solid"/>
                      <a:round/>
                      <a:headEnd type="none" w="med" len="med"/>
                      <a:tailEnd type="none" w="med" len="med"/>
                    </a:lnL>
                  </a:tcPr>
                </a:tc>
                <a:tc>
                  <a:txBody>
                    <a:bodyPr/>
                    <a:lstStyle/>
                    <a:p>
                      <a:r>
                        <a:rPr lang="el-GR" sz="1400" dirty="0">
                          <a:latin typeface="Arial" panose="020B0604020202020204" pitchFamily="34" charset="0"/>
                          <a:cs typeface="Arial" panose="020B0604020202020204" pitchFamily="34" charset="0"/>
                        </a:rPr>
                        <a:t>Ειδικά χαρακτηριστικά</a:t>
                      </a:r>
                      <a:endParaRPr lang="de-DE"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1005665">
                <a:tc>
                  <a:txBody>
                    <a:bodyPr/>
                    <a:lstStyle/>
                    <a:p>
                      <a:r>
                        <a:rPr lang="el-GR" sz="1200" b="1" dirty="0">
                          <a:latin typeface="Arial" panose="020B0604020202020204" pitchFamily="34" charset="0"/>
                          <a:cs typeface="Arial" panose="020B0604020202020204" pitchFamily="34" charset="0"/>
                        </a:rPr>
                        <a:t>Φλοιός της Γης</a:t>
                      </a:r>
                      <a:endParaRPr lang="de-DE" sz="12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~5-70 km </a:t>
                      </a:r>
                    </a:p>
                    <a:p>
                      <a:endParaRPr lang="de-DE"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Up to 900°C </a:t>
                      </a:r>
                      <a:r>
                        <a:rPr lang="el-GR" sz="1400" dirty="0">
                          <a:latin typeface="Arial" panose="020B0604020202020204" pitchFamily="34" charset="0"/>
                          <a:cs typeface="Arial" panose="020B0604020202020204" pitchFamily="34" charset="0"/>
                        </a:rPr>
                        <a:t>με αυξανόμενο βάθος</a:t>
                      </a:r>
                      <a:endParaRPr lang="de-DE" sz="1400" dirty="0">
                        <a:latin typeface="Arial" panose="020B0604020202020204" pitchFamily="34" charset="0"/>
                        <a:cs typeface="Arial" panose="020B0604020202020204" pitchFamily="34" charset="0"/>
                      </a:endParaRPr>
                    </a:p>
                  </a:txBody>
                  <a:tcPr/>
                </a:tc>
                <a:tc>
                  <a:txBody>
                    <a:bodyPr/>
                    <a:lstStyle/>
                    <a:p>
                      <a:r>
                        <a:rPr lang="el-GR" sz="1400" dirty="0">
                          <a:latin typeface="Arial" panose="020B0604020202020204" pitchFamily="34" charset="0"/>
                          <a:cs typeface="Arial" panose="020B0604020202020204" pitchFamily="34" charset="0"/>
                        </a:rPr>
                        <a:t>Στέρεη μορφή</a:t>
                      </a:r>
                      <a:endParaRPr lang="de-DE" sz="1400"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latin typeface="Arial" panose="020B0604020202020204" pitchFamily="34" charset="0"/>
                          <a:cs typeface="Arial" panose="020B0604020202020204" pitchFamily="34" charset="0"/>
                        </a:rPr>
                        <a:t>Τοπικές και προσωρινά λειωμένες περιοχές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latin typeface="Arial" panose="020B0604020202020204" pitchFamily="34" charset="0"/>
                          <a:cs typeface="Arial" panose="020B0604020202020204" pitchFamily="34" charset="0"/>
                        </a:rPr>
                        <a:t>= σχηματισμός μάγματος</a:t>
                      </a:r>
                      <a:endParaRPr lang="de-DE" sz="1400"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1" baseline="0" dirty="0">
                          <a:latin typeface="Arial" panose="020B0604020202020204" pitchFamily="34" charset="0"/>
                          <a:cs typeface="Arial" panose="020B0604020202020204" pitchFamily="34" charset="0"/>
                        </a:rPr>
                        <a:t>Η λιθόσφαιρα: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baseline="0" dirty="0">
                          <a:latin typeface="Arial" panose="020B0604020202020204" pitchFamily="34" charset="0"/>
                          <a:cs typeface="Arial" panose="020B0604020202020204" pitchFamily="34" charset="0"/>
                        </a:rPr>
                        <a:t>Η κρούστα της γης και το τμήμα του άνω μανδύα (βάθους έως 150 χλμ.) αποτελούν το στερεό κέλυφος της γης.</a:t>
                      </a:r>
                      <a:endParaRPr lang="de-DE"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53683">
                <a:tc rowSpan="2">
                  <a:txBody>
                    <a:bodyPr/>
                    <a:lstStyle/>
                    <a:p>
                      <a:r>
                        <a:rPr lang="el-GR" sz="1200" b="1" dirty="0">
                          <a:latin typeface="Arial" panose="020B0604020202020204" pitchFamily="34" charset="0"/>
                          <a:cs typeface="Arial" panose="020B0604020202020204" pitchFamily="34" charset="0"/>
                        </a:rPr>
                        <a:t>Ανώτερο επίπεδο μανδύα</a:t>
                      </a:r>
                      <a:endParaRPr lang="de-DE" sz="1200" b="1"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aseline="0" dirty="0">
                          <a:latin typeface="Arial" panose="020B0604020202020204" pitchFamily="34" charset="0"/>
                          <a:cs typeface="Arial" panose="020B0604020202020204" pitchFamily="34" charset="0"/>
                        </a:rPr>
                        <a:t>~630- 695 km</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txBody>
                  <a:tcPr/>
                </a:tc>
                <a:tc rowSpan="2">
                  <a:txBody>
                    <a:bodyPr/>
                    <a:lstStyle/>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t>
                      </a:r>
                      <a:r>
                        <a:rPr lang="de-DE" sz="1400" baseline="0" dirty="0">
                          <a:latin typeface="Arial" panose="020B0604020202020204" pitchFamily="34" charset="0"/>
                          <a:cs typeface="Arial" panose="020B0604020202020204" pitchFamily="34" charset="0"/>
                        </a:rPr>
                        <a:t> 1200°C</a:t>
                      </a:r>
                      <a:endParaRPr lang="de-DE" sz="1400" dirty="0">
                        <a:latin typeface="Arial" panose="020B0604020202020204" pitchFamily="34" charset="0"/>
                        <a:cs typeface="Arial" panose="020B0604020202020204" pitchFamily="34" charset="0"/>
                      </a:endParaRPr>
                    </a:p>
                  </a:txBody>
                  <a:tcPr/>
                </a:tc>
                <a:tc rowSpan="2">
                  <a:txBody>
                    <a:bodyPr/>
                    <a:lstStyle/>
                    <a:p>
                      <a:r>
                        <a:rPr lang="el-GR" sz="1400" baseline="0" dirty="0">
                          <a:latin typeface="Arial" panose="020B0604020202020204" pitchFamily="34" charset="0"/>
                          <a:cs typeface="Arial" panose="020B0604020202020204" pitchFamily="34" charset="0"/>
                        </a:rPr>
                        <a:t>Έχει μερικώς ρευστή μορφή</a:t>
                      </a:r>
                      <a:endParaRPr lang="de-DE" sz="1400" dirty="0">
                        <a:latin typeface="Arial" panose="020B0604020202020204" pitchFamily="34" charset="0"/>
                        <a:cs typeface="Arial" panose="020B0604020202020204" pitchFamily="34" charset="0"/>
                      </a:endParaRPr>
                    </a:p>
                  </a:txBody>
                  <a:tcPr>
                    <a:solidFill>
                      <a:srgbClr val="FDEFE9"/>
                    </a:solidFill>
                  </a:tcPr>
                </a:tc>
                <a:tc vMerge="1">
                  <a:txBody>
                    <a:bodyPr/>
                    <a:lstStyle/>
                    <a:p>
                      <a:endParaRPr lang="de-DE"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dirty="0"/>
                    </a:p>
                  </a:txBody>
                  <a:tcPr/>
                </a:tc>
                <a:extLst>
                  <a:ext uri="{0D108BD9-81ED-4DB2-BD59-A6C34878D82A}">
                    <a16:rowId xmlns:a16="http://schemas.microsoft.com/office/drawing/2014/main" val="10002"/>
                  </a:ext>
                </a:extLst>
              </a:tr>
              <a:tr h="510355">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endParaRPr lang="de-DE" sz="1400" dirty="0">
                        <a:latin typeface="Arial" panose="020B0604020202020204" pitchFamily="34" charset="0"/>
                        <a:cs typeface="Arial" panose="020B0604020202020204" pitchFamily="34" charset="0"/>
                      </a:endParaRPr>
                    </a:p>
                  </a:txBody>
                  <a:tcPr>
                    <a:lnL w="12700" cmpd="sng">
                      <a:noFill/>
                    </a:lnL>
                    <a:solidFill>
                      <a:srgbClr val="FDEFE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1" dirty="0">
                          <a:latin typeface="Arial" panose="020B0604020202020204" pitchFamily="34" charset="0"/>
                          <a:cs typeface="Arial" panose="020B0604020202020204" pitchFamily="34" charset="0"/>
                        </a:rPr>
                        <a:t>Η </a:t>
                      </a:r>
                      <a:r>
                        <a:rPr lang="el-GR" sz="1400" b="1" dirty="0" err="1">
                          <a:latin typeface="Arial" panose="020B0604020202020204" pitchFamily="34" charset="0"/>
                          <a:cs typeface="Arial" panose="020B0604020202020204" pitchFamily="34" charset="0"/>
                        </a:rPr>
                        <a:t>αστενόσφαιρα</a:t>
                      </a:r>
                      <a:r>
                        <a:rPr lang="el-GR" sz="1400"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a:latin typeface="Arial" panose="020B0604020202020204" pitchFamily="34" charset="0"/>
                          <a:cs typeface="Arial" panose="020B0604020202020204" pitchFamily="34" charset="0"/>
                        </a:rPr>
                        <a:t>Η πλαστικά </a:t>
                      </a:r>
                      <a:r>
                        <a:rPr lang="el-GR" sz="1400" b="0" dirty="0" err="1">
                          <a:latin typeface="Arial" panose="020B0604020202020204" pitchFamily="34" charset="0"/>
                          <a:cs typeface="Arial" panose="020B0604020202020204" pitchFamily="34" charset="0"/>
                        </a:rPr>
                        <a:t>παραμορφώσιμη</a:t>
                      </a:r>
                      <a:r>
                        <a:rPr lang="el-GR" sz="1400" b="0" dirty="0">
                          <a:latin typeface="Arial" panose="020B0604020202020204" pitchFamily="34" charset="0"/>
                          <a:cs typeface="Arial" panose="020B0604020202020204" pitchFamily="34" charset="0"/>
                        </a:rPr>
                        <a:t> μετάβαση μεταξύ του άνω και κάτω μανδύα της γης.</a:t>
                      </a:r>
                      <a:endParaRPr lang="de-DE" sz="1400" b="0" dirty="0">
                        <a:latin typeface="Arial" panose="020B0604020202020204" pitchFamily="34" charset="0"/>
                        <a:cs typeface="Arial" panose="020B0604020202020204" pitchFamily="34" charset="0"/>
                      </a:endParaRPr>
                    </a:p>
                  </a:txBody>
                  <a:tcPr>
                    <a:solidFill>
                      <a:srgbClr val="FDEFE9"/>
                    </a:solidFill>
                  </a:tcPr>
                </a:tc>
                <a:extLst>
                  <a:ext uri="{0D108BD9-81ED-4DB2-BD59-A6C34878D82A}">
                    <a16:rowId xmlns:a16="http://schemas.microsoft.com/office/drawing/2014/main" val="10003"/>
                  </a:ext>
                </a:extLst>
              </a:tr>
              <a:tr h="266022">
                <a:tc rowSpan="2">
                  <a:txBody>
                    <a:bodyPr/>
                    <a:lstStyle/>
                    <a:p>
                      <a:r>
                        <a:rPr lang="el-GR" sz="1200" b="1" dirty="0">
                          <a:latin typeface="Arial" panose="020B0604020202020204" pitchFamily="34" charset="0"/>
                          <a:cs typeface="Arial" panose="020B0604020202020204" pitchFamily="34" charset="0"/>
                        </a:rPr>
                        <a:t>Κατώτερο επίπεδο μανδύα</a:t>
                      </a:r>
                      <a:endParaRPr lang="de-DE" sz="1200" b="1" dirty="0">
                        <a:latin typeface="Arial" panose="020B0604020202020204" pitchFamily="34" charset="0"/>
                        <a:cs typeface="Arial" panose="020B0604020202020204" pitchFamily="34" charset="0"/>
                      </a:endParaRPr>
                    </a:p>
                  </a:txBody>
                  <a:tcPr>
                    <a:solidFill>
                      <a:srgbClr val="FCDDC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2.183 km </a:t>
                      </a:r>
                    </a:p>
                    <a:p>
                      <a:endParaRPr lang="de-DE" sz="1400" dirty="0">
                        <a:latin typeface="Arial" panose="020B0604020202020204" pitchFamily="34" charset="0"/>
                        <a:cs typeface="Arial" panose="020B0604020202020204" pitchFamily="34" charset="0"/>
                      </a:endParaRPr>
                    </a:p>
                  </a:txBody>
                  <a:tcPr>
                    <a:solidFill>
                      <a:srgbClr val="FCDDCF"/>
                    </a:solidFill>
                  </a:tcPr>
                </a:tc>
                <a:tc rowSpan="2">
                  <a:txBody>
                    <a:bodyPr/>
                    <a:lstStyle/>
                    <a:p>
                      <a:r>
                        <a:rPr lang="de-DE" sz="1400" dirty="0">
                          <a:latin typeface="Arial" panose="020B0604020202020204" pitchFamily="34" charset="0"/>
                          <a:cs typeface="Arial" panose="020B0604020202020204" pitchFamily="34" charset="0"/>
                        </a:rPr>
                        <a:t>~ 1500°C</a:t>
                      </a:r>
                    </a:p>
                  </a:txBody>
                  <a:tcPr>
                    <a:solidFill>
                      <a:srgbClr val="FCDDCF"/>
                    </a:solidFill>
                  </a:tcPr>
                </a:tc>
                <a:tc rowSpan="2" gridSpan="2">
                  <a:txBody>
                    <a:bodyPr/>
                    <a:lstStyle/>
                    <a:p>
                      <a:r>
                        <a:rPr lang="el-GR" sz="1400" dirty="0">
                          <a:latin typeface="Arial" panose="020B0604020202020204" pitchFamily="34" charset="0"/>
                          <a:cs typeface="Arial" panose="020B0604020202020204" pitchFamily="34" charset="0"/>
                        </a:rPr>
                        <a:t>Στέρεη μορφή</a:t>
                      </a:r>
                      <a:endParaRPr lang="de-DE" sz="1400" dirty="0">
                        <a:latin typeface="Arial" panose="020B0604020202020204" pitchFamily="34" charset="0"/>
                        <a:cs typeface="Arial" panose="020B0604020202020204" pitchFamily="34" charset="0"/>
                      </a:endParaRPr>
                    </a:p>
                  </a:txBody>
                  <a:tcPr>
                    <a:solidFill>
                      <a:srgbClr val="FCDDCF"/>
                    </a:solidFill>
                  </a:tcPr>
                </a:tc>
                <a:tc rowSpan="2"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0004"/>
                  </a:ext>
                </a:extLst>
              </a:tr>
              <a:tr h="521929">
                <a:tc vMerge="1">
                  <a:txBody>
                    <a:bodyPr/>
                    <a:lstStyle/>
                    <a:p>
                      <a:endParaRPr lang="de-DE"/>
                    </a:p>
                  </a:txBody>
                  <a:tcPr/>
                </a:tc>
                <a:tc vMerge="1">
                  <a:txBody>
                    <a:bodyPr/>
                    <a:lstStyle/>
                    <a:p>
                      <a:endParaRPr lang="de-DE"/>
                    </a:p>
                  </a:txBody>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latin typeface="Arial" panose="020B0604020202020204" pitchFamily="34" charset="0"/>
                          <a:cs typeface="Arial" panose="020B0604020202020204" pitchFamily="34" charset="0"/>
                        </a:rPr>
                        <a:t>Περιοχή του μανδύα κάτω από την </a:t>
                      </a:r>
                      <a:r>
                        <a:rPr lang="el-GR" sz="1400" dirty="0" err="1">
                          <a:latin typeface="Arial" panose="020B0604020202020204" pitchFamily="34" charset="0"/>
                          <a:cs typeface="Arial" panose="020B0604020202020204" pitchFamily="34" charset="0"/>
                        </a:rPr>
                        <a:t>αστενόσφαιρα</a:t>
                      </a:r>
                      <a:r>
                        <a:rPr lang="el-GR"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787951">
                <a:tc>
                  <a:txBody>
                    <a:bodyPr/>
                    <a:lstStyle/>
                    <a:p>
                      <a:r>
                        <a:rPr lang="el-GR" sz="1200" b="1" dirty="0">
                          <a:latin typeface="Arial" panose="020B0604020202020204" pitchFamily="34" charset="0"/>
                          <a:cs typeface="Arial" panose="020B0604020202020204" pitchFamily="34" charset="0"/>
                        </a:rPr>
                        <a:t>Εξωτερικός πυρήνας</a:t>
                      </a:r>
                      <a:endParaRPr lang="de-DE" sz="12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2.271 km</a:t>
                      </a:r>
                    </a:p>
                    <a:p>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3700 - 4600°C</a:t>
                      </a:r>
                    </a:p>
                  </a:txBody>
                  <a:tcPr/>
                </a:tc>
                <a:tc gridSpan="2">
                  <a:txBody>
                    <a:bodyPr/>
                    <a:lstStyle/>
                    <a:p>
                      <a:r>
                        <a:rPr lang="el-GR" sz="1400" dirty="0">
                          <a:latin typeface="Arial" panose="020B0604020202020204" pitchFamily="34" charset="0"/>
                          <a:cs typeface="Arial" panose="020B0604020202020204" pitchFamily="34" charset="0"/>
                        </a:rPr>
                        <a:t>Λιωμένη μορφή</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r>
                        <a:rPr lang="el-GR" sz="1400" dirty="0">
                          <a:latin typeface="Arial" panose="020B0604020202020204" pitchFamily="34" charset="0"/>
                          <a:cs typeface="Arial" panose="020B0604020202020204" pitchFamily="34" charset="0"/>
                        </a:rPr>
                        <a:t>Ο πυρήνας της γης αποτελείται κυρίως από κράμα σιδήρου-νικελίου.</a:t>
                      </a:r>
                    </a:p>
                    <a:p>
                      <a:r>
                        <a:rPr lang="el-GR" sz="1400" dirty="0">
                          <a:latin typeface="Arial" panose="020B0604020202020204" pitchFamily="34" charset="0"/>
                          <a:cs typeface="Arial" panose="020B0604020202020204" pitchFamily="34" charset="0"/>
                        </a:rPr>
                        <a:t>Η υψηλή πίεση στον εσωτερικό πυρήνα της γης οδηγεί σε στερεοποίηση.</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456511">
                <a:tc>
                  <a:txBody>
                    <a:bodyPr/>
                    <a:lstStyle/>
                    <a:p>
                      <a:r>
                        <a:rPr lang="el-GR" sz="1200" b="1" dirty="0">
                          <a:latin typeface="Arial" panose="020B0604020202020204" pitchFamily="34" charset="0"/>
                          <a:cs typeface="Arial" panose="020B0604020202020204" pitchFamily="34" charset="0"/>
                        </a:rPr>
                        <a:t>Εσωτερικός πυρήνας</a:t>
                      </a:r>
                      <a:endParaRPr lang="de-DE" sz="12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~1.200</a:t>
                      </a:r>
                      <a:r>
                        <a:rPr lang="de-DE" sz="1400" baseline="0" dirty="0">
                          <a:latin typeface="Arial" panose="020B0604020202020204" pitchFamily="34" charset="0"/>
                          <a:cs typeface="Arial" panose="020B0604020202020204" pitchFamily="34" charset="0"/>
                        </a:rPr>
                        <a:t> km</a:t>
                      </a:r>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4600–</a:t>
                      </a:r>
                      <a:r>
                        <a:rPr lang="de-DE" sz="1400" baseline="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6100°C</a:t>
                      </a:r>
                    </a:p>
                  </a:txBody>
                  <a:tcPr/>
                </a:tc>
                <a:tc gridSpan="2">
                  <a:txBody>
                    <a:bodyPr/>
                    <a:lstStyle/>
                    <a:p>
                      <a:r>
                        <a:rPr lang="el-GR" sz="1400" dirty="0">
                          <a:latin typeface="Arial" panose="020B0604020202020204" pitchFamily="34" charset="0"/>
                          <a:cs typeface="Arial" panose="020B0604020202020204" pitchFamily="34" charset="0"/>
                        </a:rPr>
                        <a:t>Στέρεη μορφή</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vMerge="1">
                  <a:txBody>
                    <a:bodyPr/>
                    <a:lstStyle/>
                    <a:p>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75012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10719-0D12-4A69-BAC8-194568F2FD72}"/>
              </a:ext>
            </a:extLst>
          </p:cNvPr>
          <p:cNvSpPr>
            <a:spLocks noGrp="1"/>
          </p:cNvSpPr>
          <p:nvPr>
            <p:ph type="title"/>
          </p:nvPr>
        </p:nvSpPr>
        <p:spPr>
          <a:xfrm>
            <a:off x="2144812" y="0"/>
            <a:ext cx="6707088" cy="1124744"/>
          </a:xfrm>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6DB34288-09FB-4042-B561-139EDE38345D}"/>
              </a:ext>
            </a:extLst>
          </p:cNvPr>
          <p:cNvSpPr>
            <a:spLocks noGrp="1"/>
          </p:cNvSpPr>
          <p:nvPr>
            <p:ph idx="1"/>
          </p:nvPr>
        </p:nvSpPr>
        <p:spPr>
          <a:xfrm>
            <a:off x="457200" y="1600200"/>
            <a:ext cx="4325815" cy="4525963"/>
          </a:xfrm>
        </p:spPr>
        <p:txBody>
          <a:bodyPr>
            <a:normAutofit/>
          </a:bodyPr>
          <a:lstStyle/>
          <a:p>
            <a:pPr marL="0" indent="0" algn="just">
              <a:lnSpc>
                <a:spcPct val="150000"/>
              </a:lnSpc>
              <a:buNone/>
            </a:pPr>
            <a:r>
              <a:rPr lang="el-GR" b="1" dirty="0">
                <a:cs typeface="Arial" panose="020B0604020202020204" pitchFamily="34" charset="0"/>
              </a:rPr>
              <a:t>Πράσινος σχιστόλιθος</a:t>
            </a:r>
            <a:endParaRPr lang="de-DE" b="1" dirty="0">
              <a:cs typeface="Arial" panose="020B0604020202020204" pitchFamily="34" charset="0"/>
            </a:endParaRPr>
          </a:p>
          <a:p>
            <a:pPr algn="just">
              <a:lnSpc>
                <a:spcPct val="150000"/>
              </a:lnSpc>
            </a:pPr>
            <a:r>
              <a:rPr lang="el-GR" dirty="0">
                <a:cs typeface="Arial" panose="020B0604020202020204" pitchFamily="34" charset="0"/>
              </a:rPr>
              <a:t>Σύνθεση</a:t>
            </a:r>
            <a:r>
              <a:rPr lang="de-DE" dirty="0">
                <a:cs typeface="Arial" panose="020B0604020202020204" pitchFamily="34" charset="0"/>
              </a:rPr>
              <a:t>: </a:t>
            </a:r>
          </a:p>
          <a:p>
            <a:pPr lvl="1" algn="just">
              <a:lnSpc>
                <a:spcPct val="150000"/>
              </a:lnSpc>
            </a:pPr>
            <a:r>
              <a:rPr lang="de-DE" dirty="0" err="1">
                <a:cs typeface="Arial" panose="020B0604020202020204" pitchFamily="34" charset="0"/>
              </a:rPr>
              <a:t>muscovite</a:t>
            </a:r>
            <a:r>
              <a:rPr lang="de-DE" dirty="0">
                <a:cs typeface="Arial" panose="020B0604020202020204" pitchFamily="34" charset="0"/>
              </a:rPr>
              <a:t>, </a:t>
            </a:r>
            <a:r>
              <a:rPr lang="el-GR" dirty="0">
                <a:cs typeface="Arial" panose="020B0604020202020204" pitchFamily="34" charset="0"/>
              </a:rPr>
              <a:t>χαλαζίας</a:t>
            </a:r>
            <a:r>
              <a:rPr lang="de-DE" dirty="0">
                <a:cs typeface="Arial" panose="020B0604020202020204" pitchFamily="34" charset="0"/>
              </a:rPr>
              <a:t>, </a:t>
            </a:r>
            <a:r>
              <a:rPr lang="el-GR" dirty="0" err="1">
                <a:cs typeface="Arial" panose="020B0604020202020204" pitchFamily="34" charset="0"/>
              </a:rPr>
              <a:t>χλωρίτης</a:t>
            </a:r>
            <a:r>
              <a:rPr lang="de-DE" dirty="0">
                <a:cs typeface="Arial" panose="020B0604020202020204" pitchFamily="34" charset="0"/>
              </a:rPr>
              <a:t>,</a:t>
            </a:r>
            <a:r>
              <a:rPr lang="el-GR" dirty="0">
                <a:cs typeface="Arial" panose="020B0604020202020204" pitchFamily="34" charset="0"/>
              </a:rPr>
              <a:t> </a:t>
            </a:r>
            <a:r>
              <a:rPr lang="el-GR" dirty="0" err="1">
                <a:cs typeface="Arial" panose="020B0604020202020204" pitchFamily="34" charset="0"/>
              </a:rPr>
              <a:t>ακτινολίτης</a:t>
            </a:r>
            <a:r>
              <a:rPr lang="el-GR" dirty="0">
                <a:cs typeface="Arial" panose="020B0604020202020204" pitchFamily="34" charset="0"/>
              </a:rPr>
              <a:t>, </a:t>
            </a:r>
            <a:r>
              <a:rPr lang="el-GR" dirty="0" err="1">
                <a:cs typeface="Arial" panose="020B0604020202020204" pitchFamily="34" charset="0"/>
              </a:rPr>
              <a:t>άστριο</a:t>
            </a:r>
            <a:endParaRPr lang="de-DE" dirty="0">
              <a:cs typeface="Arial" panose="020B0604020202020204" pitchFamily="34" charset="0"/>
            </a:endParaRPr>
          </a:p>
          <a:p>
            <a:pPr algn="just">
              <a:lnSpc>
                <a:spcPct val="150000"/>
              </a:lnSpc>
            </a:pPr>
            <a:r>
              <a:rPr lang="el-GR" dirty="0">
                <a:cs typeface="Arial" panose="020B0604020202020204" pitchFamily="34" charset="0"/>
              </a:rPr>
              <a:t>Αρχικό πέτρωμα</a:t>
            </a:r>
            <a:r>
              <a:rPr lang="de-DE" dirty="0">
                <a:cs typeface="Arial" panose="020B0604020202020204" pitchFamily="34" charset="0"/>
              </a:rPr>
              <a:t>: </a:t>
            </a:r>
            <a:r>
              <a:rPr lang="el-GR" dirty="0">
                <a:cs typeface="Arial" panose="020B0604020202020204" pitchFamily="34" charset="0"/>
              </a:rPr>
              <a:t>βασάλτης</a:t>
            </a:r>
            <a:r>
              <a:rPr lang="de-DE" dirty="0">
                <a:cs typeface="Arial" panose="020B0604020202020204" pitchFamily="34" charset="0"/>
              </a:rPr>
              <a:t>, </a:t>
            </a:r>
            <a:r>
              <a:rPr lang="de-DE" dirty="0" err="1">
                <a:cs typeface="Arial" panose="020B0604020202020204" pitchFamily="34" charset="0"/>
              </a:rPr>
              <a:t>gabbro</a:t>
            </a:r>
            <a:endParaRPr lang="de-DE" dirty="0">
              <a:cs typeface="Arial" panose="020B0604020202020204" pitchFamily="34" charset="0"/>
            </a:endParaRPr>
          </a:p>
          <a:p>
            <a:pPr algn="just">
              <a:lnSpc>
                <a:spcPct val="150000"/>
              </a:lnSpc>
            </a:pPr>
            <a:r>
              <a:rPr lang="el-GR" dirty="0"/>
              <a:t>Θερμοκρασίες</a:t>
            </a:r>
            <a:r>
              <a:rPr lang="de-DE" dirty="0">
                <a:cs typeface="Arial" panose="020B0604020202020204" pitchFamily="34" charset="0"/>
              </a:rPr>
              <a:t>: ~300 - 420°C</a:t>
            </a:r>
          </a:p>
          <a:p>
            <a:pPr algn="just">
              <a:lnSpc>
                <a:spcPct val="150000"/>
              </a:lnSpc>
            </a:pPr>
            <a:r>
              <a:rPr lang="el-GR" dirty="0"/>
              <a:t>Αναλογίες πίεσης</a:t>
            </a:r>
            <a:r>
              <a:rPr lang="de-DE" dirty="0">
                <a:cs typeface="Arial" panose="020B0604020202020204" pitchFamily="34" charset="0"/>
              </a:rPr>
              <a:t>: ~ 0.6 </a:t>
            </a:r>
            <a:r>
              <a:rPr lang="de-DE" dirty="0" err="1">
                <a:cs typeface="Arial" panose="020B0604020202020204" pitchFamily="34" charset="0"/>
              </a:rPr>
              <a:t>GPa</a:t>
            </a:r>
            <a:endParaRPr lang="de-DE" dirty="0">
              <a:cs typeface="Arial" panose="020B0604020202020204" pitchFamily="34" charset="0"/>
            </a:endParaRPr>
          </a:p>
          <a:p>
            <a:pPr algn="just">
              <a:lnSpc>
                <a:spcPct val="150000"/>
              </a:lnSpc>
            </a:pPr>
            <a:r>
              <a:rPr lang="el-GR" dirty="0">
                <a:cs typeface="Arial" panose="020B0604020202020204" pitchFamily="34" charset="0"/>
              </a:rPr>
              <a:t>Δομή</a:t>
            </a:r>
            <a:r>
              <a:rPr lang="de-DE" dirty="0">
                <a:cs typeface="Arial" panose="020B0604020202020204" pitchFamily="34" charset="0"/>
              </a:rPr>
              <a:t>: </a:t>
            </a:r>
            <a:r>
              <a:rPr lang="el-GR" dirty="0">
                <a:cs typeface="Arial" panose="020B0604020202020204" pitchFamily="34" charset="0"/>
              </a:rPr>
              <a:t>Σχιστόλιθος</a:t>
            </a:r>
            <a:endParaRPr lang="de-DE" dirty="0">
              <a:cs typeface="Arial" panose="020B0604020202020204" pitchFamily="34" charset="0"/>
            </a:endParaRPr>
          </a:p>
        </p:txBody>
      </p:sp>
      <p:pic>
        <p:nvPicPr>
          <p:cNvPr id="4" name="Grafik 3">
            <a:extLst>
              <a:ext uri="{FF2B5EF4-FFF2-40B4-BE49-F238E27FC236}">
                <a16:creationId xmlns:a16="http://schemas.microsoft.com/office/drawing/2014/main" id="{1DE19240-52E1-4623-9862-DFB2A819389D}"/>
              </a:ext>
            </a:extLst>
          </p:cNvPr>
          <p:cNvPicPr>
            <a:picLocks noChangeAspect="1"/>
          </p:cNvPicPr>
          <p:nvPr/>
        </p:nvPicPr>
        <p:blipFill>
          <a:blip r:embed="rId3"/>
          <a:stretch>
            <a:fillRect/>
          </a:stretch>
        </p:blipFill>
        <p:spPr>
          <a:xfrm>
            <a:off x="4956106" y="1600200"/>
            <a:ext cx="4082386" cy="2999935"/>
          </a:xfrm>
          <a:prstGeom prst="rect">
            <a:avLst/>
          </a:prstGeom>
        </p:spPr>
      </p:pic>
    </p:spTree>
    <p:extLst>
      <p:ext uri="{BB962C8B-B14F-4D97-AF65-F5344CB8AC3E}">
        <p14:creationId xmlns:p14="http://schemas.microsoft.com/office/powerpoint/2010/main" val="2852998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2A428-B215-42E6-8957-28945B179936}"/>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3544E182-48D2-4141-9095-76ADECFF78CC}"/>
              </a:ext>
            </a:extLst>
          </p:cNvPr>
          <p:cNvSpPr>
            <a:spLocks noGrp="1"/>
          </p:cNvSpPr>
          <p:nvPr>
            <p:ph idx="1"/>
          </p:nvPr>
        </p:nvSpPr>
        <p:spPr>
          <a:xfrm>
            <a:off x="457200" y="1600200"/>
            <a:ext cx="4787900" cy="4525963"/>
          </a:xfrm>
        </p:spPr>
        <p:txBody>
          <a:bodyPr>
            <a:normAutofit/>
          </a:bodyPr>
          <a:lstStyle/>
          <a:p>
            <a:pPr marL="0" indent="0" algn="just">
              <a:lnSpc>
                <a:spcPct val="150000"/>
              </a:lnSpc>
              <a:buNone/>
            </a:pPr>
            <a:r>
              <a:rPr lang="de-DE" b="1" dirty="0" err="1">
                <a:cs typeface="Arial" panose="020B0604020202020204" pitchFamily="34" charset="0"/>
              </a:rPr>
              <a:t>Eclogite</a:t>
            </a:r>
            <a:r>
              <a:rPr lang="el-GR" b="1" dirty="0">
                <a:cs typeface="Arial" panose="020B0604020202020204" pitchFamily="34" charset="0"/>
              </a:rPr>
              <a:t> (</a:t>
            </a:r>
            <a:r>
              <a:rPr lang="el-GR" b="1" dirty="0" err="1">
                <a:cs typeface="Arial" panose="020B0604020202020204" pitchFamily="34" charset="0"/>
              </a:rPr>
              <a:t>Οικολογίτης</a:t>
            </a:r>
            <a:r>
              <a:rPr lang="el-GR" b="1" dirty="0">
                <a:cs typeface="Arial" panose="020B0604020202020204" pitchFamily="34" charset="0"/>
              </a:rPr>
              <a:t> - πρόκειται για μεταμορφικό πέτρωμα)</a:t>
            </a:r>
            <a:endParaRPr lang="de-DE" b="1" dirty="0">
              <a:cs typeface="Arial" panose="020B0604020202020204" pitchFamily="34" charset="0"/>
            </a:endParaRPr>
          </a:p>
          <a:p>
            <a:pPr algn="just">
              <a:lnSpc>
                <a:spcPct val="150000"/>
              </a:lnSpc>
            </a:pPr>
            <a:r>
              <a:rPr lang="el-GR" dirty="0">
                <a:cs typeface="Arial" panose="020B0604020202020204" pitchFamily="34" charset="0"/>
              </a:rPr>
              <a:t>Σύνθεση</a:t>
            </a:r>
            <a:r>
              <a:rPr lang="de-DE" dirty="0">
                <a:cs typeface="Arial" panose="020B0604020202020204" pitchFamily="34" charset="0"/>
              </a:rPr>
              <a:t>: </a:t>
            </a:r>
          </a:p>
          <a:p>
            <a:pPr lvl="1" algn="just">
              <a:lnSpc>
                <a:spcPct val="150000"/>
              </a:lnSpc>
            </a:pPr>
            <a:r>
              <a:rPr lang="el-GR" dirty="0" err="1">
                <a:cs typeface="Arial" panose="020B0604020202020204" pitchFamily="34" charset="0"/>
              </a:rPr>
              <a:t>Γρανάτες</a:t>
            </a:r>
            <a:r>
              <a:rPr lang="el-GR" dirty="0">
                <a:cs typeface="Arial" panose="020B0604020202020204" pitchFamily="34" charset="0"/>
              </a:rPr>
              <a:t>, πράσινο </a:t>
            </a:r>
            <a:r>
              <a:rPr lang="el-GR" dirty="0" err="1">
                <a:cs typeface="Arial" panose="020B0604020202020204" pitchFamily="34" charset="0"/>
              </a:rPr>
              <a:t>πυροξένιο</a:t>
            </a:r>
            <a:r>
              <a:rPr lang="el-GR" dirty="0">
                <a:cs typeface="Arial" panose="020B0604020202020204" pitchFamily="34" charset="0"/>
              </a:rPr>
              <a:t> </a:t>
            </a:r>
            <a:r>
              <a:rPr lang="de-DE" dirty="0">
                <a:cs typeface="Arial" panose="020B0604020202020204" pitchFamily="34" charset="0"/>
              </a:rPr>
              <a:t>(</a:t>
            </a:r>
            <a:r>
              <a:rPr lang="de-DE" dirty="0" err="1">
                <a:cs typeface="Arial" panose="020B0604020202020204" pitchFamily="34" charset="0"/>
              </a:rPr>
              <a:t>omphazite</a:t>
            </a:r>
            <a:r>
              <a:rPr lang="de-DE" dirty="0">
                <a:cs typeface="Arial" panose="020B0604020202020204" pitchFamily="34" charset="0"/>
              </a:rPr>
              <a:t>)</a:t>
            </a:r>
          </a:p>
          <a:p>
            <a:pPr algn="just">
              <a:lnSpc>
                <a:spcPct val="150000"/>
              </a:lnSpc>
            </a:pPr>
            <a:r>
              <a:rPr lang="el-GR" dirty="0">
                <a:cs typeface="Arial" panose="020B0604020202020204" pitchFamily="34" charset="0"/>
              </a:rPr>
              <a:t>Αρχικό πέτρωμα</a:t>
            </a:r>
            <a:r>
              <a:rPr lang="de-DE" dirty="0">
                <a:cs typeface="Arial" panose="020B0604020202020204" pitchFamily="34" charset="0"/>
              </a:rPr>
              <a:t>: </a:t>
            </a:r>
            <a:r>
              <a:rPr lang="el-GR" dirty="0">
                <a:cs typeface="Arial" panose="020B0604020202020204" pitchFamily="34" charset="0"/>
              </a:rPr>
              <a:t>βασάλτης</a:t>
            </a:r>
            <a:r>
              <a:rPr lang="de-DE" dirty="0">
                <a:cs typeface="Arial" panose="020B0604020202020204" pitchFamily="34" charset="0"/>
              </a:rPr>
              <a:t>, </a:t>
            </a:r>
            <a:r>
              <a:rPr lang="de-DE" dirty="0" err="1">
                <a:cs typeface="Arial" panose="020B0604020202020204" pitchFamily="34" charset="0"/>
              </a:rPr>
              <a:t>gabbro</a:t>
            </a:r>
            <a:endParaRPr lang="de-DE" dirty="0">
              <a:cs typeface="Arial" panose="020B0604020202020204" pitchFamily="34" charset="0"/>
            </a:endParaRPr>
          </a:p>
          <a:p>
            <a:pPr algn="just">
              <a:lnSpc>
                <a:spcPct val="150000"/>
              </a:lnSpc>
            </a:pPr>
            <a:r>
              <a:rPr lang="el-GR" dirty="0"/>
              <a:t>Θερμοκρασίες</a:t>
            </a:r>
            <a:r>
              <a:rPr lang="de-DE" dirty="0">
                <a:cs typeface="Arial" panose="020B0604020202020204" pitchFamily="34" charset="0"/>
              </a:rPr>
              <a:t>: ~ 350 - 500°C</a:t>
            </a:r>
          </a:p>
          <a:p>
            <a:pPr algn="just">
              <a:lnSpc>
                <a:spcPct val="150000"/>
              </a:lnSpc>
            </a:pPr>
            <a:r>
              <a:rPr lang="el-GR" dirty="0">
                <a:cs typeface="Arial" panose="020B0604020202020204" pitchFamily="34" charset="0"/>
              </a:rPr>
              <a:t>Αναλογίες πίεσης</a:t>
            </a:r>
            <a:r>
              <a:rPr lang="de-DE" dirty="0">
                <a:cs typeface="Arial" panose="020B0604020202020204" pitchFamily="34" charset="0"/>
              </a:rPr>
              <a:t>: ~ 1,3 </a:t>
            </a:r>
            <a:r>
              <a:rPr lang="de-DE" dirty="0" err="1">
                <a:cs typeface="Arial" panose="020B0604020202020204" pitchFamily="34" charset="0"/>
              </a:rPr>
              <a:t>GPa</a:t>
            </a:r>
            <a:endParaRPr lang="de-DE" dirty="0">
              <a:cs typeface="Arial" panose="020B0604020202020204" pitchFamily="34" charset="0"/>
            </a:endParaRPr>
          </a:p>
          <a:p>
            <a:pPr algn="just">
              <a:lnSpc>
                <a:spcPct val="150000"/>
              </a:lnSpc>
            </a:pPr>
            <a:r>
              <a:rPr lang="el-GR" dirty="0">
                <a:cs typeface="Arial" panose="020B0604020202020204" pitchFamily="34" charset="0"/>
              </a:rPr>
              <a:t>Δομή </a:t>
            </a:r>
            <a:r>
              <a:rPr lang="el-GR" dirty="0"/>
              <a:t>μαζική, με μη κατευθυνόμενο μέγεθος κόκκων</a:t>
            </a:r>
            <a:endParaRPr lang="de-DE" dirty="0">
              <a:cs typeface="Arial" panose="020B0604020202020204" pitchFamily="34" charset="0"/>
            </a:endParaRPr>
          </a:p>
        </p:txBody>
      </p:sp>
      <p:pic>
        <p:nvPicPr>
          <p:cNvPr id="4" name="Grafik 3">
            <a:extLst>
              <a:ext uri="{FF2B5EF4-FFF2-40B4-BE49-F238E27FC236}">
                <a16:creationId xmlns:a16="http://schemas.microsoft.com/office/drawing/2014/main" id="{94AC83A1-612C-444F-8F4F-32A0DFA99963}"/>
              </a:ext>
            </a:extLst>
          </p:cNvPr>
          <p:cNvPicPr>
            <a:picLocks noChangeAspect="1"/>
          </p:cNvPicPr>
          <p:nvPr/>
        </p:nvPicPr>
        <p:blipFill>
          <a:blip r:embed="rId3"/>
          <a:stretch>
            <a:fillRect/>
          </a:stretch>
        </p:blipFill>
        <p:spPr>
          <a:xfrm>
            <a:off x="5584874" y="3863182"/>
            <a:ext cx="3209495" cy="2262982"/>
          </a:xfrm>
          <a:prstGeom prst="rect">
            <a:avLst/>
          </a:prstGeom>
        </p:spPr>
      </p:pic>
    </p:spTree>
    <p:extLst>
      <p:ext uri="{BB962C8B-B14F-4D97-AF65-F5344CB8AC3E}">
        <p14:creationId xmlns:p14="http://schemas.microsoft.com/office/powerpoint/2010/main" val="3029578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38F9D-B942-4694-85C9-3DCBCAB99F54}"/>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7A54E3AC-FAEC-4CF5-AAAB-886433603CE5}"/>
              </a:ext>
            </a:extLst>
          </p:cNvPr>
          <p:cNvSpPr>
            <a:spLocks noGrp="1"/>
          </p:cNvSpPr>
          <p:nvPr>
            <p:ph idx="1"/>
          </p:nvPr>
        </p:nvSpPr>
        <p:spPr>
          <a:xfrm>
            <a:off x="457201" y="1600200"/>
            <a:ext cx="3833446" cy="4525963"/>
          </a:xfrm>
        </p:spPr>
        <p:txBody>
          <a:bodyPr>
            <a:normAutofit/>
          </a:bodyPr>
          <a:lstStyle/>
          <a:p>
            <a:pPr marL="0" indent="0" algn="just">
              <a:lnSpc>
                <a:spcPct val="150000"/>
              </a:lnSpc>
              <a:buNone/>
            </a:pPr>
            <a:r>
              <a:rPr lang="el-GR" b="1" dirty="0">
                <a:cs typeface="Arial" panose="020B0604020202020204" pitchFamily="34" charset="0"/>
              </a:rPr>
              <a:t>Μάρμαρο</a:t>
            </a:r>
            <a:endParaRPr lang="de-DE" b="1" dirty="0">
              <a:cs typeface="Arial" panose="020B0604020202020204" pitchFamily="34" charset="0"/>
            </a:endParaRPr>
          </a:p>
          <a:p>
            <a:pPr algn="just">
              <a:lnSpc>
                <a:spcPct val="150000"/>
              </a:lnSpc>
            </a:pPr>
            <a:r>
              <a:rPr lang="el-GR" dirty="0">
                <a:cs typeface="Arial" panose="020B0604020202020204" pitchFamily="34" charset="0"/>
              </a:rPr>
              <a:t>Σύνθεση</a:t>
            </a:r>
            <a:r>
              <a:rPr lang="de-DE" dirty="0">
                <a:cs typeface="Arial" panose="020B0604020202020204" pitchFamily="34" charset="0"/>
              </a:rPr>
              <a:t>: </a:t>
            </a:r>
          </a:p>
          <a:p>
            <a:pPr lvl="1" algn="just">
              <a:lnSpc>
                <a:spcPct val="150000"/>
              </a:lnSpc>
            </a:pPr>
            <a:r>
              <a:rPr lang="el-GR" dirty="0">
                <a:cs typeface="Arial" panose="020B0604020202020204" pitchFamily="34" charset="0"/>
              </a:rPr>
              <a:t>Ασβεστίτης</a:t>
            </a:r>
            <a:endParaRPr lang="de-DE" dirty="0">
              <a:cs typeface="Arial" panose="020B0604020202020204" pitchFamily="34" charset="0"/>
            </a:endParaRPr>
          </a:p>
          <a:p>
            <a:pPr algn="just">
              <a:lnSpc>
                <a:spcPct val="150000"/>
              </a:lnSpc>
            </a:pPr>
            <a:r>
              <a:rPr lang="el-GR" dirty="0">
                <a:cs typeface="Arial" panose="020B0604020202020204" pitchFamily="34" charset="0"/>
              </a:rPr>
              <a:t>Αρχικό πέτρωμα: ασβεστόλιθος</a:t>
            </a:r>
            <a:endParaRPr lang="de-DE" dirty="0">
              <a:cs typeface="Arial" panose="020B0604020202020204" pitchFamily="34" charset="0"/>
            </a:endParaRPr>
          </a:p>
          <a:p>
            <a:pPr algn="just">
              <a:lnSpc>
                <a:spcPct val="150000"/>
              </a:lnSpc>
            </a:pPr>
            <a:r>
              <a:rPr lang="el-GR" dirty="0"/>
              <a:t>Θερμοκρασίες</a:t>
            </a:r>
            <a:r>
              <a:rPr lang="de-DE" dirty="0">
                <a:cs typeface="Arial" panose="020B0604020202020204" pitchFamily="34" charset="0"/>
              </a:rPr>
              <a:t>: ~ 300 - 800°C</a:t>
            </a:r>
          </a:p>
          <a:p>
            <a:pPr algn="just">
              <a:lnSpc>
                <a:spcPct val="150000"/>
              </a:lnSpc>
            </a:pPr>
            <a:r>
              <a:rPr lang="el-GR" dirty="0"/>
              <a:t>Αναλογίες πίεσης</a:t>
            </a:r>
            <a:r>
              <a:rPr lang="de-DE" dirty="0">
                <a:cs typeface="Arial" panose="020B0604020202020204" pitchFamily="34" charset="0"/>
              </a:rPr>
              <a:t>: ~ 0.4 - 1.0 </a:t>
            </a:r>
            <a:r>
              <a:rPr lang="de-DE" dirty="0" err="1">
                <a:cs typeface="Arial" panose="020B0604020202020204" pitchFamily="34" charset="0"/>
              </a:rPr>
              <a:t>GPa</a:t>
            </a:r>
            <a:endParaRPr lang="de-DE" dirty="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a:p>
            <a:pPr lvl="1"/>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A9E56514-D680-46ED-8919-C55B9687E1E4}"/>
              </a:ext>
            </a:extLst>
          </p:cNvPr>
          <p:cNvPicPr>
            <a:picLocks noChangeAspect="1"/>
          </p:cNvPicPr>
          <p:nvPr/>
        </p:nvPicPr>
        <p:blipFill>
          <a:blip r:embed="rId3"/>
          <a:stretch>
            <a:fillRect/>
          </a:stretch>
        </p:blipFill>
        <p:spPr>
          <a:xfrm>
            <a:off x="4677101" y="3066757"/>
            <a:ext cx="4276986" cy="3158598"/>
          </a:xfrm>
          <a:prstGeom prst="rect">
            <a:avLst/>
          </a:prstGeom>
        </p:spPr>
      </p:pic>
    </p:spTree>
    <p:extLst>
      <p:ext uri="{BB962C8B-B14F-4D97-AF65-F5344CB8AC3E}">
        <p14:creationId xmlns:p14="http://schemas.microsoft.com/office/powerpoint/2010/main" val="2849544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6531A-563F-4C8B-A461-C1D98FA53982}"/>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μεταμορφικά πετρώματα</a:t>
            </a:r>
            <a:endParaRPr lang="de-DE" dirty="0"/>
          </a:p>
        </p:txBody>
      </p:sp>
      <p:sp>
        <p:nvSpPr>
          <p:cNvPr id="3" name="Inhaltsplatzhalter 2">
            <a:extLst>
              <a:ext uri="{FF2B5EF4-FFF2-40B4-BE49-F238E27FC236}">
                <a16:creationId xmlns:a16="http://schemas.microsoft.com/office/drawing/2014/main" id="{1B300DB3-EC7E-476C-AD78-3941EBAA78A3}"/>
              </a:ext>
            </a:extLst>
          </p:cNvPr>
          <p:cNvSpPr>
            <a:spLocks noGrp="1"/>
          </p:cNvSpPr>
          <p:nvPr>
            <p:ph idx="1"/>
          </p:nvPr>
        </p:nvSpPr>
        <p:spPr>
          <a:xfrm>
            <a:off x="457200" y="1563919"/>
            <a:ext cx="5740400" cy="4620981"/>
          </a:xfrm>
        </p:spPr>
        <p:txBody>
          <a:bodyPr>
            <a:normAutofit lnSpcReduction="10000"/>
          </a:bodyPr>
          <a:lstStyle/>
          <a:p>
            <a:pPr marL="0" indent="0" algn="just">
              <a:lnSpc>
                <a:spcPct val="150000"/>
              </a:lnSpc>
              <a:buNone/>
            </a:pPr>
            <a:r>
              <a:rPr lang="el-GR" sz="1600" b="1" dirty="0" err="1">
                <a:cs typeface="Arial" panose="020B0604020202020204" pitchFamily="34" charset="0"/>
              </a:rPr>
              <a:t>Αναστεξίτης</a:t>
            </a:r>
            <a:endParaRPr lang="en-US" sz="1600" b="1" dirty="0">
              <a:cs typeface="Arial" panose="020B0604020202020204" pitchFamily="34" charset="0"/>
            </a:endParaRPr>
          </a:p>
          <a:p>
            <a:pPr algn="just">
              <a:lnSpc>
                <a:spcPct val="150000"/>
              </a:lnSpc>
            </a:pPr>
            <a:r>
              <a:rPr lang="el-GR" sz="1600" dirty="0">
                <a:cs typeface="Arial" panose="020B0604020202020204" pitchFamily="34" charset="0"/>
              </a:rPr>
              <a:t>Σύνθεση</a:t>
            </a:r>
            <a:r>
              <a:rPr lang="en-US" sz="1600" dirty="0">
                <a:cs typeface="Arial" panose="020B0604020202020204" pitchFamily="34" charset="0"/>
              </a:rPr>
              <a:t>: </a:t>
            </a:r>
            <a:r>
              <a:rPr lang="el-GR" sz="1600" dirty="0">
                <a:cs typeface="Arial" panose="020B0604020202020204" pitchFamily="34" charset="0"/>
              </a:rPr>
              <a:t>Ανάλογα με την πηγή του πετρώματος</a:t>
            </a:r>
            <a:endParaRPr lang="en-US" sz="1600" dirty="0">
              <a:cs typeface="Arial" panose="020B0604020202020204" pitchFamily="34" charset="0"/>
            </a:endParaRPr>
          </a:p>
          <a:p>
            <a:pPr algn="just">
              <a:lnSpc>
                <a:spcPct val="150000"/>
              </a:lnSpc>
            </a:pPr>
            <a:r>
              <a:rPr lang="el-GR" sz="1600" dirty="0">
                <a:cs typeface="Arial" panose="020B0604020202020204" pitchFamily="34" charset="0"/>
              </a:rPr>
              <a:t>Θερμοκρασίες: Ανάλογα με την πηγή </a:t>
            </a:r>
            <a:endParaRPr lang="en-US" sz="1600" dirty="0">
              <a:cs typeface="Arial" panose="020B0604020202020204" pitchFamily="34" charset="0"/>
            </a:endParaRPr>
          </a:p>
          <a:p>
            <a:pPr marL="457200" lvl="1" indent="0" algn="just">
              <a:lnSpc>
                <a:spcPct val="150000"/>
              </a:lnSpc>
              <a:buNone/>
            </a:pPr>
            <a:r>
              <a:rPr lang="en-US" sz="1600" dirty="0">
                <a:cs typeface="Arial" panose="020B0604020202020204" pitchFamily="34" charset="0"/>
              </a:rPr>
              <a:t>~ 650 – 850°C</a:t>
            </a:r>
          </a:p>
          <a:p>
            <a:pPr algn="just">
              <a:lnSpc>
                <a:spcPct val="150000"/>
              </a:lnSpc>
            </a:pPr>
            <a:r>
              <a:rPr lang="el-GR" sz="1600" dirty="0">
                <a:cs typeface="Arial" panose="020B0604020202020204" pitchFamily="34" charset="0"/>
              </a:rPr>
              <a:t>Αναλογίες πίεσης</a:t>
            </a:r>
            <a:r>
              <a:rPr lang="en-US" sz="1600" dirty="0">
                <a:cs typeface="Arial" panose="020B0604020202020204" pitchFamily="34" charset="0"/>
              </a:rPr>
              <a:t>: </a:t>
            </a:r>
            <a:r>
              <a:rPr lang="el-GR" sz="1600" dirty="0">
                <a:cs typeface="Arial" panose="020B0604020202020204" pitchFamily="34" charset="0"/>
              </a:rPr>
              <a:t>Ανάλογα με την πηγή </a:t>
            </a:r>
            <a:endParaRPr lang="en-US" sz="1600" dirty="0">
              <a:cs typeface="Arial" panose="020B0604020202020204" pitchFamily="34" charset="0"/>
            </a:endParaRPr>
          </a:p>
          <a:p>
            <a:pPr algn="just">
              <a:lnSpc>
                <a:spcPct val="150000"/>
              </a:lnSpc>
            </a:pPr>
            <a:r>
              <a:rPr lang="en-US" sz="1600" dirty="0">
                <a:cs typeface="Arial" panose="020B0604020202020204" pitchFamily="34" charset="0"/>
              </a:rPr>
              <a:t> 	~ 0.2 - 1.5 </a:t>
            </a:r>
            <a:r>
              <a:rPr lang="en-US" sz="1600" dirty="0" err="1">
                <a:cs typeface="Arial" panose="020B0604020202020204" pitchFamily="34" charset="0"/>
              </a:rPr>
              <a:t>GPa</a:t>
            </a:r>
            <a:endParaRPr lang="en-US" sz="1600" dirty="0">
              <a:cs typeface="Arial" panose="020B0604020202020204" pitchFamily="34" charset="0"/>
            </a:endParaRPr>
          </a:p>
          <a:p>
            <a:pPr algn="just">
              <a:lnSpc>
                <a:spcPct val="150000"/>
              </a:lnSpc>
            </a:pPr>
            <a:r>
              <a:rPr lang="el-GR" sz="1600" dirty="0">
                <a:cs typeface="Arial" panose="020B0604020202020204" pitchFamily="34" charset="0"/>
              </a:rPr>
              <a:t>Ειδικά χαρακτηριστικά</a:t>
            </a:r>
            <a:r>
              <a:rPr lang="en-US" sz="1600" dirty="0">
                <a:cs typeface="Arial" panose="020B0604020202020204" pitchFamily="34" charset="0"/>
              </a:rPr>
              <a:t>: </a:t>
            </a:r>
            <a:r>
              <a:rPr lang="el-GR" sz="1600" dirty="0">
                <a:cs typeface="Arial" panose="020B0604020202020204" pitchFamily="34" charset="0"/>
              </a:rPr>
              <a:t>Εδώ δεν μιλάμε μόνο για ένα πέτρωμα αλλά και για τη διαδικασία που οδήγησε στη δημιουργία του. </a:t>
            </a:r>
            <a:endParaRPr lang="en-US" sz="1600" dirty="0">
              <a:cs typeface="Arial" panose="020B0604020202020204" pitchFamily="34" charset="0"/>
            </a:endParaRPr>
          </a:p>
          <a:p>
            <a:pPr lvl="1" algn="just">
              <a:lnSpc>
                <a:spcPct val="150000"/>
              </a:lnSpc>
            </a:pPr>
            <a:r>
              <a:rPr lang="el-GR" sz="1600" i="1" dirty="0">
                <a:cs typeface="Arial" panose="020B0604020202020204" pitchFamily="34" charset="0"/>
              </a:rPr>
              <a:t>Η </a:t>
            </a:r>
            <a:r>
              <a:rPr lang="en-US" sz="1600" i="1" dirty="0">
                <a:cs typeface="Arial" panose="020B0604020202020204" pitchFamily="34" charset="0"/>
              </a:rPr>
              <a:t>Anatexis </a:t>
            </a:r>
            <a:r>
              <a:rPr lang="el-GR" sz="1600" i="1" dirty="0"/>
              <a:t>αναφέρεται στη διαδικασία μερικής τήξης των πετρωμάτων ως αποτέλεσμα της αύξησης της θερμοκρασίας, της ανακούφισης της πίεσης και / ή της παροχής υγρού</a:t>
            </a:r>
            <a:r>
              <a:rPr lang="en-US" sz="1600" i="1" dirty="0">
                <a:cs typeface="Arial" panose="020B0604020202020204" pitchFamily="34" charset="0"/>
              </a:rPr>
              <a:t>.</a:t>
            </a:r>
            <a:endParaRPr lang="de-DE" sz="1600" i="1" dirty="0">
              <a:cs typeface="Arial" panose="020B0604020202020204" pitchFamily="34" charset="0"/>
            </a:endParaRPr>
          </a:p>
        </p:txBody>
      </p:sp>
      <p:pic>
        <p:nvPicPr>
          <p:cNvPr id="4" name="Grafik 3">
            <a:extLst>
              <a:ext uri="{FF2B5EF4-FFF2-40B4-BE49-F238E27FC236}">
                <a16:creationId xmlns:a16="http://schemas.microsoft.com/office/drawing/2014/main" id="{CC6B20EC-6CD8-4256-BF70-334F6D94E802}"/>
              </a:ext>
            </a:extLst>
          </p:cNvPr>
          <p:cNvPicPr>
            <a:picLocks noChangeAspect="1"/>
          </p:cNvPicPr>
          <p:nvPr/>
        </p:nvPicPr>
        <p:blipFill rotWithShape="1">
          <a:blip r:embed="rId3"/>
          <a:srcRect l="8553" t="5921" r="9292" b="9869"/>
          <a:stretch/>
        </p:blipFill>
        <p:spPr>
          <a:xfrm>
            <a:off x="6333806" y="1909286"/>
            <a:ext cx="2556194" cy="1965123"/>
          </a:xfrm>
          <a:prstGeom prst="rect">
            <a:avLst/>
          </a:prstGeom>
        </p:spPr>
      </p:pic>
    </p:spTree>
    <p:extLst>
      <p:ext uri="{BB962C8B-B14F-4D97-AF65-F5344CB8AC3E}">
        <p14:creationId xmlns:p14="http://schemas.microsoft.com/office/powerpoint/2010/main" val="26284612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20"/>
          <p:cNvSpPr/>
          <p:nvPr/>
        </p:nvSpPr>
        <p:spPr>
          <a:xfrm>
            <a:off x="2598856" y="1542956"/>
            <a:ext cx="4680000" cy="4680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1810840E-5F8B-45F0-A095-29FD557E4631}"/>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a:t>
            </a:r>
            <a:r>
              <a:rPr lang="el-GR" dirty="0" err="1">
                <a:latin typeface="Arial" panose="020B0604020202020204" pitchFamily="34" charset="0"/>
                <a:cs typeface="Arial" panose="020B0604020202020204" pitchFamily="34" charset="0"/>
              </a:rPr>
              <a:t>γεώλογίας</a:t>
            </a:r>
            <a:r>
              <a:rPr lang="el-GR" dirty="0">
                <a:latin typeface="Arial" panose="020B0604020202020204" pitchFamily="34" charset="0"/>
                <a:cs typeface="Arial" panose="020B0604020202020204" pitchFamily="34" charset="0"/>
              </a:rPr>
              <a:t> – κύκλος πετρωμάτων </a:t>
            </a:r>
            <a:endParaRPr lang="de-DE" dirty="0">
              <a:latin typeface="Arial" panose="020B0604020202020204" pitchFamily="34" charset="0"/>
              <a:cs typeface="Arial" panose="020B0604020202020204" pitchFamily="34" charset="0"/>
            </a:endParaRPr>
          </a:p>
        </p:txBody>
      </p:sp>
      <p:sp>
        <p:nvSpPr>
          <p:cNvPr id="7" name="Abgerundetes Rechteck 6"/>
          <p:cNvSpPr/>
          <p:nvPr/>
        </p:nvSpPr>
        <p:spPr>
          <a:xfrm>
            <a:off x="4318998" y="140270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Ablation</a:t>
            </a:r>
          </a:p>
        </p:txBody>
      </p:sp>
      <p:sp>
        <p:nvSpPr>
          <p:cNvPr id="9" name="Abgerundetes Rechteck 8"/>
          <p:cNvSpPr/>
          <p:nvPr/>
        </p:nvSpPr>
        <p:spPr>
          <a:xfrm>
            <a:off x="5813611" y="1881916"/>
            <a:ext cx="1202027"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Transport</a:t>
            </a:r>
          </a:p>
        </p:txBody>
      </p:sp>
      <p:sp>
        <p:nvSpPr>
          <p:cNvPr id="10" name="Abgerundetes Rechteck 9"/>
          <p:cNvSpPr/>
          <p:nvPr/>
        </p:nvSpPr>
        <p:spPr>
          <a:xfrm>
            <a:off x="6385753" y="2554983"/>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Sediment</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clastic</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chemical</a:t>
            </a:r>
            <a:endParaRPr lang="de-DE" sz="1600" dirty="0">
              <a:latin typeface="Arial" panose="020B0604020202020204" pitchFamily="34" charset="0"/>
              <a:cs typeface="Arial" panose="020B0604020202020204" pitchFamily="34" charset="0"/>
            </a:endParaRPr>
          </a:p>
        </p:txBody>
      </p:sp>
      <p:sp>
        <p:nvSpPr>
          <p:cNvPr id="11" name="Abgerundetes Rechteck 10"/>
          <p:cNvSpPr/>
          <p:nvPr/>
        </p:nvSpPr>
        <p:spPr>
          <a:xfrm>
            <a:off x="6637329" y="3783724"/>
            <a:ext cx="1301259"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Diagenesis</a:t>
            </a:r>
          </a:p>
        </p:txBody>
      </p:sp>
      <p:sp>
        <p:nvSpPr>
          <p:cNvPr id="12" name="Abgerundetes Rechteck 11"/>
          <p:cNvSpPr/>
          <p:nvPr/>
        </p:nvSpPr>
        <p:spPr>
          <a:xfrm>
            <a:off x="6553119" y="4545295"/>
            <a:ext cx="1407082"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P/T </a:t>
            </a:r>
            <a:r>
              <a:rPr lang="de-DE" sz="1600" dirty="0" err="1">
                <a:latin typeface="Arial" panose="020B0604020202020204" pitchFamily="34" charset="0"/>
                <a:cs typeface="Arial" panose="020B0604020202020204" pitchFamily="34" charset="0"/>
              </a:rPr>
              <a:t>increase</a:t>
            </a:r>
            <a:endParaRPr lang="de-DE" sz="1600" dirty="0">
              <a:latin typeface="Arial" panose="020B0604020202020204" pitchFamily="34" charset="0"/>
              <a:cs typeface="Arial" panose="020B0604020202020204" pitchFamily="34" charset="0"/>
            </a:endParaRPr>
          </a:p>
        </p:txBody>
      </p:sp>
      <p:sp>
        <p:nvSpPr>
          <p:cNvPr id="13" name="Abgerundetes Rechteck 12"/>
          <p:cNvSpPr/>
          <p:nvPr/>
        </p:nvSpPr>
        <p:spPr>
          <a:xfrm>
            <a:off x="6030746" y="5273855"/>
            <a:ext cx="1387542"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Countersink</a:t>
            </a:r>
          </a:p>
        </p:txBody>
      </p:sp>
      <p:sp>
        <p:nvSpPr>
          <p:cNvPr id="14" name="Abgerundetes Rechteck 13"/>
          <p:cNvSpPr/>
          <p:nvPr/>
        </p:nvSpPr>
        <p:spPr>
          <a:xfrm>
            <a:off x="4586409" y="6032679"/>
            <a:ext cx="1478993" cy="3341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Metamorphic</a:t>
            </a:r>
            <a:endParaRPr lang="de-DE" sz="1600" dirty="0">
              <a:latin typeface="Arial" panose="020B0604020202020204" pitchFamily="34" charset="0"/>
              <a:cs typeface="Arial" panose="020B0604020202020204" pitchFamily="34" charset="0"/>
            </a:endParaRPr>
          </a:p>
        </p:txBody>
      </p:sp>
      <p:sp>
        <p:nvSpPr>
          <p:cNvPr id="15" name="Abgerundetes Rechteck 14"/>
          <p:cNvSpPr/>
          <p:nvPr/>
        </p:nvSpPr>
        <p:spPr>
          <a:xfrm>
            <a:off x="2791326" y="5558034"/>
            <a:ext cx="1712101" cy="4855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Partial </a:t>
            </a:r>
            <a:r>
              <a:rPr lang="de-DE" sz="1600" dirty="0" err="1">
                <a:latin typeface="Arial" panose="020B0604020202020204" pitchFamily="34" charset="0"/>
                <a:cs typeface="Arial" panose="020B0604020202020204" pitchFamily="34" charset="0"/>
              </a:rPr>
              <a:t>melting</a:t>
            </a:r>
            <a:r>
              <a:rPr lang="de-DE" sz="1600" dirty="0">
                <a:latin typeface="Arial" panose="020B0604020202020204" pitchFamily="34" charset="0"/>
                <a:cs typeface="Arial" panose="020B0604020202020204" pitchFamily="34" charset="0"/>
              </a:rPr>
              <a:t>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Anatexis</a:t>
            </a:r>
            <a:r>
              <a:rPr lang="de-DE" sz="1600" dirty="0">
                <a:latin typeface="Arial" panose="020B0604020202020204" pitchFamily="34" charset="0"/>
                <a:cs typeface="Arial" panose="020B0604020202020204" pitchFamily="34" charset="0"/>
              </a:rPr>
              <a:t>)</a:t>
            </a:r>
          </a:p>
        </p:txBody>
      </p:sp>
      <p:sp>
        <p:nvSpPr>
          <p:cNvPr id="16" name="Abgerundetes Rechteck 15"/>
          <p:cNvSpPr/>
          <p:nvPr/>
        </p:nvSpPr>
        <p:spPr>
          <a:xfrm>
            <a:off x="2301709" y="501482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a:t>
            </a:r>
          </a:p>
        </p:txBody>
      </p:sp>
      <p:sp>
        <p:nvSpPr>
          <p:cNvPr id="17" name="Abgerundetes Rechteck 16"/>
          <p:cNvSpPr/>
          <p:nvPr/>
        </p:nvSpPr>
        <p:spPr>
          <a:xfrm>
            <a:off x="1708485" y="4302532"/>
            <a:ext cx="1683420" cy="4855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 </a:t>
            </a:r>
            <a:r>
              <a:rPr lang="de-DE" sz="1600" dirty="0" err="1">
                <a:latin typeface="Arial" panose="020B0604020202020204" pitchFamily="34" charset="0"/>
                <a:cs typeface="Arial" panose="020B0604020202020204" pitchFamily="34" charset="0"/>
              </a:rPr>
              <a:t>ascent</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(Intrusion)</a:t>
            </a:r>
          </a:p>
        </p:txBody>
      </p:sp>
      <p:sp>
        <p:nvSpPr>
          <p:cNvPr id="18" name="Abgerundetes Rechteck 17"/>
          <p:cNvSpPr/>
          <p:nvPr/>
        </p:nvSpPr>
        <p:spPr>
          <a:xfrm>
            <a:off x="1811632" y="3013405"/>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Magmatite</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Vulcanite</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Plutonite</a:t>
            </a:r>
            <a:endParaRPr lang="de-DE" sz="1600" dirty="0">
              <a:latin typeface="Arial" panose="020B0604020202020204" pitchFamily="34" charset="0"/>
              <a:cs typeface="Arial" panose="020B0604020202020204" pitchFamily="34" charset="0"/>
            </a:endParaRPr>
          </a:p>
        </p:txBody>
      </p:sp>
      <p:sp>
        <p:nvSpPr>
          <p:cNvPr id="19" name="Abgerundetes Rechteck 18"/>
          <p:cNvSpPr/>
          <p:nvPr/>
        </p:nvSpPr>
        <p:spPr>
          <a:xfrm>
            <a:off x="2459424" y="2381574"/>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Elevation</a:t>
            </a:r>
          </a:p>
        </p:txBody>
      </p:sp>
      <p:sp>
        <p:nvSpPr>
          <p:cNvPr id="20" name="Abgerundetes Rechteck 19"/>
          <p:cNvSpPr/>
          <p:nvPr/>
        </p:nvSpPr>
        <p:spPr>
          <a:xfrm>
            <a:off x="2894853" y="1809530"/>
            <a:ext cx="1266430"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Weathering</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193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46E20-DD73-4949-A7CE-82BA0E6718CA}"/>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C4AF361E-5901-41CF-A65D-DC5BBF65A4B3}"/>
              </a:ext>
            </a:extLst>
          </p:cNvPr>
          <p:cNvSpPr>
            <a:spLocks noGrp="1"/>
          </p:cNvSpPr>
          <p:nvPr>
            <p:ph idx="1"/>
          </p:nvPr>
        </p:nvSpPr>
        <p:spPr>
          <a:xfrm>
            <a:off x="239238" y="1453085"/>
            <a:ext cx="6108507" cy="4686039"/>
          </a:xfrm>
        </p:spPr>
        <p:txBody>
          <a:bodyPr>
            <a:noAutofit/>
          </a:bodyPr>
          <a:lstStyle/>
          <a:p>
            <a:pPr marL="0" indent="0" algn="just">
              <a:lnSpc>
                <a:spcPct val="150000"/>
              </a:lnSpc>
              <a:buNone/>
            </a:pPr>
            <a:r>
              <a:rPr lang="el-GR" sz="1600" b="1" dirty="0">
                <a:cs typeface="Arial" panose="020B0604020202020204" pitchFamily="34" charset="0"/>
              </a:rPr>
              <a:t>Παραμόρφωση πετρωμάτων</a:t>
            </a:r>
            <a:endParaRPr lang="en-US" sz="1600" b="1" dirty="0">
              <a:cs typeface="Arial" panose="020B0604020202020204" pitchFamily="34" charset="0"/>
            </a:endParaRPr>
          </a:p>
          <a:p>
            <a:pPr algn="just">
              <a:lnSpc>
                <a:spcPct val="150000"/>
              </a:lnSpc>
            </a:pPr>
            <a:r>
              <a:rPr lang="el-GR" sz="1600" dirty="0"/>
              <a:t>Όπως όλα τα στερεά σώματα, τα πετρώματα παρουσιάζουν ελαστική συμπεριφορά και μπορούν να παραμορφωθούν</a:t>
            </a:r>
            <a:r>
              <a:rPr lang="en-US" sz="1600" dirty="0">
                <a:cs typeface="Arial" panose="020B0604020202020204" pitchFamily="34" charset="0"/>
              </a:rPr>
              <a:t>.</a:t>
            </a:r>
          </a:p>
          <a:p>
            <a:pPr algn="just">
              <a:lnSpc>
                <a:spcPct val="150000"/>
              </a:lnSpc>
            </a:pPr>
            <a:r>
              <a:rPr lang="el-GR" sz="1600" dirty="0"/>
              <a:t>Η ελαστική παραμόρφωση είναι αναστρέψιμη ανεξάρτητα από το χρόνο. Εν τούτοις, εάν σημειωθεί υπέρβαση του ορίου ελαστικότητας, εμφανίζεται μη αναστρέψιμη παραμόρφωση</a:t>
            </a:r>
            <a:r>
              <a:rPr lang="en-US" sz="1600" dirty="0">
                <a:cs typeface="Arial" panose="020B0604020202020204" pitchFamily="34" charset="0"/>
              </a:rPr>
              <a:t>. </a:t>
            </a:r>
          </a:p>
          <a:p>
            <a:pPr marL="0" indent="0" algn="just">
              <a:lnSpc>
                <a:spcPct val="150000"/>
              </a:lnSpc>
              <a:buNone/>
            </a:pPr>
            <a:endParaRPr lang="en-US" sz="1600" dirty="0">
              <a:cs typeface="Arial" panose="020B0604020202020204" pitchFamily="34" charset="0"/>
            </a:endParaRPr>
          </a:p>
          <a:p>
            <a:pPr algn="just">
              <a:lnSpc>
                <a:spcPct val="150000"/>
              </a:lnSpc>
            </a:pPr>
            <a:r>
              <a:rPr lang="el-GR" sz="1600" dirty="0">
                <a:cs typeface="Arial" panose="020B0604020202020204" pitchFamily="34" charset="0"/>
              </a:rPr>
              <a:t>Υπάρχουν δύο δυνατότητες μη-αναστρέψιμης παραμόρφωσης:</a:t>
            </a:r>
            <a:endParaRPr lang="en-US" sz="1600" dirty="0">
              <a:cs typeface="Arial" panose="020B0604020202020204" pitchFamily="34" charset="0"/>
            </a:endParaRPr>
          </a:p>
          <a:p>
            <a:pPr lvl="1" algn="just">
              <a:lnSpc>
                <a:spcPct val="150000"/>
              </a:lnSpc>
            </a:pPr>
            <a:r>
              <a:rPr lang="el-GR" sz="1600" dirty="0"/>
              <a:t>Σε χαμηλές θερμοκρασίες και πιέσεις τα πετρώματα γίνονται εύθραυστα (</a:t>
            </a:r>
            <a:r>
              <a:rPr lang="en-US" sz="1600" b="1" dirty="0">
                <a:solidFill>
                  <a:schemeClr val="accent6"/>
                </a:solidFill>
                <a:cs typeface="Arial" panose="020B0604020202020204" pitchFamily="34" charset="0"/>
              </a:rPr>
              <a:t>brittle</a:t>
            </a:r>
            <a:r>
              <a:rPr lang="en-US" sz="1600" dirty="0">
                <a:cs typeface="Arial" panose="020B0604020202020204" pitchFamily="34" charset="0"/>
              </a:rPr>
              <a:t> </a:t>
            </a:r>
            <a:r>
              <a:rPr lang="el-GR" sz="1600" dirty="0">
                <a:cs typeface="Arial" panose="020B0604020202020204" pitchFamily="34" charset="0"/>
              </a:rPr>
              <a:t>- </a:t>
            </a:r>
            <a:r>
              <a:rPr lang="en-US" sz="1600" dirty="0">
                <a:cs typeface="Arial" panose="020B0604020202020204" pitchFamily="34" charset="0"/>
              </a:rPr>
              <a:t>fragile)</a:t>
            </a:r>
          </a:p>
          <a:p>
            <a:pPr lvl="1" algn="just">
              <a:lnSpc>
                <a:spcPct val="150000"/>
              </a:lnSpc>
            </a:pPr>
            <a:r>
              <a:rPr lang="el-GR" sz="1600" dirty="0"/>
              <a:t>Σε υψηλές θερμοκρασίες και πιέσεις, τα πετρώματα συμπεριφέρονται ως όλκιμα (</a:t>
            </a:r>
            <a:r>
              <a:rPr lang="en-US" sz="1600" b="1" dirty="0">
                <a:solidFill>
                  <a:schemeClr val="accent6"/>
                </a:solidFill>
                <a:cs typeface="Arial" panose="020B0604020202020204" pitchFamily="34" charset="0"/>
              </a:rPr>
              <a:t>ductile</a:t>
            </a:r>
            <a:r>
              <a:rPr lang="en-US" sz="1600" dirty="0">
                <a:cs typeface="Arial" panose="020B0604020202020204" pitchFamily="34" charset="0"/>
              </a:rPr>
              <a:t> </a:t>
            </a:r>
            <a:r>
              <a:rPr lang="el-GR" sz="1600" dirty="0">
                <a:cs typeface="Arial" panose="020B0604020202020204" pitchFamily="34" charset="0"/>
              </a:rPr>
              <a:t>– με πλαστική ροή</a:t>
            </a:r>
            <a:r>
              <a:rPr lang="en-US" sz="1600" dirty="0">
                <a:cs typeface="Arial" panose="020B0604020202020204" pitchFamily="34" charset="0"/>
              </a:rPr>
              <a:t>)</a:t>
            </a: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13676" t="5534"/>
          <a:stretch/>
        </p:blipFill>
        <p:spPr>
          <a:xfrm>
            <a:off x="6478433" y="3727513"/>
            <a:ext cx="2426329" cy="2411611"/>
          </a:xfrm>
          <a:prstGeom prst="rect">
            <a:avLst/>
          </a:prstGeom>
        </p:spPr>
      </p:pic>
      <p:sp>
        <p:nvSpPr>
          <p:cNvPr id="6" name="Textfeld 5">
            <a:extLst>
              <a:ext uri="{FF2B5EF4-FFF2-40B4-BE49-F238E27FC236}">
                <a16:creationId xmlns:a16="http://schemas.microsoft.com/office/drawing/2014/main" id="{C014FB1A-7DB1-424D-8818-2BBB8E8FACB2}"/>
              </a:ext>
            </a:extLst>
          </p:cNvPr>
          <p:cNvSpPr txBox="1"/>
          <p:nvPr/>
        </p:nvSpPr>
        <p:spPr>
          <a:xfrm>
            <a:off x="7569958" y="5144480"/>
            <a:ext cx="627095" cy="276999"/>
          </a:xfrm>
          <a:prstGeom prst="rect">
            <a:avLst/>
          </a:prstGeom>
          <a:solidFill>
            <a:schemeClr val="bg1"/>
          </a:solidFill>
        </p:spPr>
        <p:txBody>
          <a:bodyPr wrap="none" rtlCol="0">
            <a:spAutoFit/>
          </a:bodyPr>
          <a:lstStyle/>
          <a:p>
            <a:r>
              <a:rPr lang="de-DE" sz="1200" dirty="0" err="1">
                <a:latin typeface="Arial" panose="020B0604020202020204" pitchFamily="34" charset="0"/>
                <a:cs typeface="Arial" panose="020B0604020202020204" pitchFamily="34" charset="0"/>
              </a:rPr>
              <a:t>ductile</a:t>
            </a:r>
            <a:endParaRPr lang="de-DE" sz="12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A780786-E8AD-4E42-8435-BB2C56BEE1D0}"/>
              </a:ext>
            </a:extLst>
          </p:cNvPr>
          <p:cNvSpPr txBox="1"/>
          <p:nvPr/>
        </p:nvSpPr>
        <p:spPr>
          <a:xfrm>
            <a:off x="8127031" y="4149837"/>
            <a:ext cx="559769" cy="276999"/>
          </a:xfrm>
          <a:prstGeom prst="rect">
            <a:avLst/>
          </a:prstGeom>
          <a:solidFill>
            <a:schemeClr val="bg1"/>
          </a:solidFill>
        </p:spPr>
        <p:txBody>
          <a:bodyPr wrap="none" rtlCol="0">
            <a:spAutoFit/>
          </a:bodyPr>
          <a:lstStyle/>
          <a:p>
            <a:r>
              <a:rPr lang="de-DE" sz="1200" dirty="0" err="1">
                <a:latin typeface="Arial" panose="020B0604020202020204" pitchFamily="34" charset="0"/>
                <a:cs typeface="Arial" panose="020B0604020202020204" pitchFamily="34" charset="0"/>
              </a:rPr>
              <a:t>brittle</a:t>
            </a:r>
            <a:endParaRPr lang="de-DE" sz="1200" dirty="0">
              <a:latin typeface="Arial" panose="020B0604020202020204" pitchFamily="34" charset="0"/>
              <a:cs typeface="Arial" panose="020B0604020202020204" pitchFamily="34" charset="0"/>
            </a:endParaRPr>
          </a:p>
        </p:txBody>
      </p:sp>
      <p:sp>
        <p:nvSpPr>
          <p:cNvPr id="8" name="Freihandform 7"/>
          <p:cNvSpPr/>
          <p:nvPr/>
        </p:nvSpPr>
        <p:spPr>
          <a:xfrm>
            <a:off x="7529015" y="3512024"/>
            <a:ext cx="81886" cy="95534"/>
          </a:xfrm>
          <a:custGeom>
            <a:avLst/>
            <a:gdLst>
              <a:gd name="connsiteX0" fmla="*/ 0 w 81886"/>
              <a:gd name="connsiteY0" fmla="*/ 0 h 95534"/>
              <a:gd name="connsiteX1" fmla="*/ 81886 w 81886"/>
              <a:gd name="connsiteY1" fmla="*/ 95534 h 95534"/>
            </a:gdLst>
            <a:ahLst/>
            <a:cxnLst>
              <a:cxn ang="0">
                <a:pos x="connsiteX0" y="connsiteY0"/>
              </a:cxn>
              <a:cxn ang="0">
                <a:pos x="connsiteX1" y="connsiteY1"/>
              </a:cxn>
            </a:cxnLst>
            <a:rect l="l" t="t" r="r" b="b"/>
            <a:pathLst>
              <a:path w="81886" h="95534">
                <a:moveTo>
                  <a:pt x="0" y="0"/>
                </a:moveTo>
                <a:lnTo>
                  <a:pt x="81886" y="95534"/>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888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332CB-FA22-4A31-9CE0-C5792B1B3DC7}"/>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και παραμόρφωση</a:t>
            </a:r>
            <a:endParaRPr lang="de-DE" dirty="0">
              <a:latin typeface="Arial" panose="020B0604020202020204" pitchFamily="34" charset="0"/>
              <a:cs typeface="Arial" panose="020B0604020202020204" pitchFamily="34" charset="0"/>
            </a:endParaRPr>
          </a:p>
        </p:txBody>
      </p:sp>
      <p:sp>
        <p:nvSpPr>
          <p:cNvPr id="6" name="Inhaltsplatzhalter 5">
            <a:extLst>
              <a:ext uri="{FF2B5EF4-FFF2-40B4-BE49-F238E27FC236}">
                <a16:creationId xmlns:a16="http://schemas.microsoft.com/office/drawing/2014/main" id="{80A8F64E-A00C-4116-A36B-BB9FC9CE26AE}"/>
              </a:ext>
            </a:extLst>
          </p:cNvPr>
          <p:cNvSpPr>
            <a:spLocks noGrp="1"/>
          </p:cNvSpPr>
          <p:nvPr>
            <p:ph idx="1"/>
          </p:nvPr>
        </p:nvSpPr>
        <p:spPr>
          <a:xfrm>
            <a:off x="4292091" y="1576264"/>
            <a:ext cx="4426726" cy="4483302"/>
          </a:xfrm>
        </p:spPr>
        <p:txBody>
          <a:bodyPr>
            <a:noAutofit/>
          </a:bodyPr>
          <a:lstStyle/>
          <a:p>
            <a:pPr marL="0" indent="0">
              <a:lnSpc>
                <a:spcPct val="150000"/>
              </a:lnSpc>
              <a:buNone/>
            </a:pPr>
            <a:r>
              <a:rPr lang="el-GR" b="1" dirty="0">
                <a:cs typeface="Arial" panose="020B0604020202020204" pitchFamily="34" charset="0"/>
              </a:rPr>
              <a:t>Εύθραυστο ανώτερο στρώμα</a:t>
            </a:r>
            <a:endParaRPr lang="en-US" b="1" dirty="0">
              <a:cs typeface="Arial" panose="020B0604020202020204" pitchFamily="34" charset="0"/>
            </a:endParaRPr>
          </a:p>
          <a:p>
            <a:pPr marL="0" indent="0">
              <a:lnSpc>
                <a:spcPct val="150000"/>
              </a:lnSpc>
              <a:buNone/>
            </a:pPr>
            <a:r>
              <a:rPr lang="el-GR" dirty="0">
                <a:cs typeface="Arial" panose="020B0604020202020204" pitchFamily="34" charset="0"/>
              </a:rPr>
              <a:t>Επεισοδιακή, γρήγορη και εύθραυστη παραμόρφωση με σεισμούς.</a:t>
            </a:r>
            <a:endParaRPr lang="en-US" dirty="0">
              <a:cs typeface="Arial" panose="020B0604020202020204" pitchFamily="34" charset="0"/>
            </a:endParaRPr>
          </a:p>
          <a:p>
            <a:pPr marL="0" indent="0">
              <a:lnSpc>
                <a:spcPct val="150000"/>
              </a:lnSpc>
              <a:buNone/>
            </a:pPr>
            <a:endParaRPr lang="en-US" dirty="0">
              <a:cs typeface="Arial" panose="020B0604020202020204" pitchFamily="34" charset="0"/>
            </a:endParaRPr>
          </a:p>
          <a:p>
            <a:pPr marL="0" indent="0">
              <a:lnSpc>
                <a:spcPct val="150000"/>
              </a:lnSpc>
              <a:buNone/>
            </a:pPr>
            <a:r>
              <a:rPr lang="el-GR" dirty="0">
                <a:cs typeface="Arial" panose="020B0604020202020204" pitchFamily="34" charset="0"/>
              </a:rPr>
              <a:t>Σταδιακή μετάβαση σε περίπου </a:t>
            </a:r>
            <a:r>
              <a:rPr lang="en-US" dirty="0">
                <a:cs typeface="Arial" panose="020B0604020202020204" pitchFamily="34" charset="0"/>
              </a:rPr>
              <a:t>300°C </a:t>
            </a:r>
          </a:p>
          <a:p>
            <a:pPr marL="0" indent="0">
              <a:lnSpc>
                <a:spcPct val="150000"/>
              </a:lnSpc>
              <a:buNone/>
            </a:pPr>
            <a:endParaRPr lang="en-US" dirty="0">
              <a:cs typeface="Arial" panose="020B0604020202020204" pitchFamily="34" charset="0"/>
            </a:endParaRPr>
          </a:p>
          <a:p>
            <a:pPr marL="0" indent="0">
              <a:lnSpc>
                <a:spcPct val="150000"/>
              </a:lnSpc>
              <a:buNone/>
            </a:pPr>
            <a:endParaRPr lang="en-US" dirty="0">
              <a:cs typeface="Arial" panose="020B0604020202020204" pitchFamily="34" charset="0"/>
            </a:endParaRPr>
          </a:p>
          <a:p>
            <a:pPr marL="0" indent="0">
              <a:lnSpc>
                <a:spcPct val="150000"/>
              </a:lnSpc>
              <a:buNone/>
            </a:pPr>
            <a:r>
              <a:rPr lang="el-GR" b="1" dirty="0">
                <a:cs typeface="Arial" panose="020B0604020202020204" pitchFamily="34" charset="0"/>
              </a:rPr>
              <a:t>Ιξώδες, ροή κάτω από το ανώτερο στρώμα</a:t>
            </a:r>
            <a:endParaRPr lang="en-US" b="1" dirty="0">
              <a:cs typeface="Arial" panose="020B0604020202020204" pitchFamily="34" charset="0"/>
            </a:endParaRPr>
          </a:p>
          <a:p>
            <a:pPr marL="0" indent="0">
              <a:lnSpc>
                <a:spcPct val="150000"/>
              </a:lnSpc>
              <a:buNone/>
            </a:pPr>
            <a:r>
              <a:rPr lang="el-GR" dirty="0">
                <a:cs typeface="Arial" panose="020B0604020202020204" pitchFamily="34" charset="0"/>
              </a:rPr>
              <a:t>Αργή και συνεχής αδιάκοπη παραμόρφωση χωρίς σεισμούς.</a:t>
            </a:r>
            <a:endParaRPr lang="de-DE" dirty="0">
              <a:cs typeface="Arial" panose="020B0604020202020204" pitchFamily="34" charset="0"/>
            </a:endParaRPr>
          </a:p>
        </p:txBody>
      </p:sp>
      <p:pic>
        <p:nvPicPr>
          <p:cNvPr id="8" name="Grafik 7">
            <a:extLst>
              <a:ext uri="{FF2B5EF4-FFF2-40B4-BE49-F238E27FC236}">
                <a16:creationId xmlns:a16="http://schemas.microsoft.com/office/drawing/2014/main" id="{1877A4B2-D7C6-43B5-AF3B-89CDF0CA15BC}"/>
              </a:ext>
            </a:extLst>
          </p:cNvPr>
          <p:cNvPicPr>
            <a:picLocks noChangeAspect="1"/>
          </p:cNvPicPr>
          <p:nvPr/>
        </p:nvPicPr>
        <p:blipFill>
          <a:blip r:embed="rId3"/>
          <a:stretch>
            <a:fillRect/>
          </a:stretch>
        </p:blipFill>
        <p:spPr>
          <a:xfrm>
            <a:off x="276010" y="1498186"/>
            <a:ext cx="3877392" cy="4639458"/>
          </a:xfrm>
          <a:prstGeom prst="rect">
            <a:avLst/>
          </a:prstGeom>
        </p:spPr>
      </p:pic>
      <p:sp>
        <p:nvSpPr>
          <p:cNvPr id="9" name="Textfeld 8">
            <a:extLst>
              <a:ext uri="{FF2B5EF4-FFF2-40B4-BE49-F238E27FC236}">
                <a16:creationId xmlns:a16="http://schemas.microsoft.com/office/drawing/2014/main" id="{B48ACBFC-6898-48C2-94EE-5EB6CC72EDB5}"/>
              </a:ext>
            </a:extLst>
          </p:cNvPr>
          <p:cNvSpPr txBox="1"/>
          <p:nvPr/>
        </p:nvSpPr>
        <p:spPr>
          <a:xfrm>
            <a:off x="1831428" y="2382253"/>
            <a:ext cx="766557" cy="338554"/>
          </a:xfrm>
          <a:prstGeom prst="rect">
            <a:avLst/>
          </a:prstGeom>
          <a:solidFill>
            <a:srgbClr val="843C0C"/>
          </a:solid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Brittle</a:t>
            </a:r>
            <a:r>
              <a:rPr lang="de-DE" sz="1600" dirty="0">
                <a:solidFill>
                  <a:schemeClr val="bg1"/>
                </a:solidFill>
                <a:latin typeface="Arial" panose="020B0604020202020204" pitchFamily="34" charset="0"/>
                <a:cs typeface="Arial" panose="020B0604020202020204" pitchFamily="34" charset="0"/>
              </a:rPr>
              <a:t> </a:t>
            </a:r>
          </a:p>
        </p:txBody>
      </p:sp>
      <p:sp>
        <p:nvSpPr>
          <p:cNvPr id="10" name="Textfeld 9">
            <a:extLst>
              <a:ext uri="{FF2B5EF4-FFF2-40B4-BE49-F238E27FC236}">
                <a16:creationId xmlns:a16="http://schemas.microsoft.com/office/drawing/2014/main" id="{05B8BE87-78D5-4EE1-AA44-9D604B4EDD2C}"/>
              </a:ext>
            </a:extLst>
          </p:cNvPr>
          <p:cNvSpPr txBox="1"/>
          <p:nvPr/>
        </p:nvSpPr>
        <p:spPr>
          <a:xfrm>
            <a:off x="1612232" y="5642811"/>
            <a:ext cx="1649298" cy="338554"/>
          </a:xfrm>
          <a:prstGeom prst="rect">
            <a:avLst/>
          </a:prstGeom>
          <a:solidFill>
            <a:srgbClr val="E5762F"/>
          </a:solid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Viscous</a:t>
            </a:r>
            <a:r>
              <a:rPr lang="de-DE" sz="1600" dirty="0">
                <a:solidFill>
                  <a:schemeClr val="bg1"/>
                </a:solidFill>
                <a:latin typeface="Arial" panose="020B0604020202020204" pitchFamily="34" charset="0"/>
                <a:cs typeface="Arial" panose="020B0604020202020204" pitchFamily="34" charset="0"/>
              </a:rPr>
              <a:t>, </a:t>
            </a:r>
            <a:r>
              <a:rPr lang="de-DE" sz="1600" dirty="0" err="1">
                <a:solidFill>
                  <a:schemeClr val="bg1"/>
                </a:solidFill>
                <a:latin typeface="Arial" panose="020B0604020202020204" pitchFamily="34" charset="0"/>
                <a:cs typeface="Arial" panose="020B0604020202020204" pitchFamily="34" charset="0"/>
              </a:rPr>
              <a:t>flowing</a:t>
            </a:r>
            <a:endParaRPr lang="de-DE" sz="1600" dirty="0">
              <a:solidFill>
                <a:schemeClr val="bg1"/>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0271F9BE-E81D-417A-9867-3670DBAE1E2B}"/>
              </a:ext>
            </a:extLst>
          </p:cNvPr>
          <p:cNvSpPr/>
          <p:nvPr/>
        </p:nvSpPr>
        <p:spPr>
          <a:xfrm>
            <a:off x="758562" y="1768642"/>
            <a:ext cx="585156" cy="4483302"/>
          </a:xfrm>
          <a:prstGeom prst="downArrow">
            <a:avLst>
              <a:gd name="adj1" fmla="val 50000"/>
              <a:gd name="adj2" fmla="val 82898"/>
            </a:avLst>
          </a:prstGeom>
          <a:solidFill>
            <a:schemeClr val="bg1">
              <a:lumMod val="6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2" name="Textfeld 11">
            <a:extLst>
              <a:ext uri="{FF2B5EF4-FFF2-40B4-BE49-F238E27FC236}">
                <a16:creationId xmlns:a16="http://schemas.microsoft.com/office/drawing/2014/main" id="{DCAFBAE6-FB16-419B-9E4E-8D31B624E90B}"/>
              </a:ext>
            </a:extLst>
          </p:cNvPr>
          <p:cNvSpPr txBox="1"/>
          <p:nvPr/>
        </p:nvSpPr>
        <p:spPr>
          <a:xfrm rot="5400000">
            <a:off x="-896794" y="3562687"/>
            <a:ext cx="3895867" cy="307777"/>
          </a:xfrm>
          <a:prstGeom prst="rect">
            <a:avLst/>
          </a:prstGeom>
          <a:solidFill>
            <a:srgbClr val="A6A6A6"/>
          </a:solidFill>
        </p:spPr>
        <p:txBody>
          <a:bodyPr wrap="square" rtlCol="0">
            <a:spAutoFit/>
          </a:bodyPr>
          <a:lstStyle/>
          <a:p>
            <a:r>
              <a:rPr lang="de-DE" sz="1400" b="1" dirty="0" err="1">
                <a:latin typeface="Arial" panose="020B0604020202020204" pitchFamily="34" charset="0"/>
                <a:cs typeface="Arial" panose="020B0604020202020204" pitchFamily="34" charset="0"/>
              </a:rPr>
              <a:t>increasing</a:t>
            </a:r>
            <a:r>
              <a:rPr lang="de-DE" sz="1400" b="1" dirty="0">
                <a:latin typeface="Arial" panose="020B0604020202020204" pitchFamily="34" charset="0"/>
                <a:cs typeface="Arial" panose="020B0604020202020204" pitchFamily="34" charset="0"/>
              </a:rPr>
              <a:t> </a:t>
            </a:r>
            <a:r>
              <a:rPr lang="de-DE" sz="1400" b="1" dirty="0" err="1">
                <a:latin typeface="Arial" panose="020B0604020202020204" pitchFamily="34" charset="0"/>
                <a:cs typeface="Arial" panose="020B0604020202020204" pitchFamily="34" charset="0"/>
              </a:rPr>
              <a:t>temperature</a:t>
            </a:r>
            <a:r>
              <a:rPr lang="de-DE" sz="1400" b="1" dirty="0">
                <a:latin typeface="Arial" panose="020B0604020202020204" pitchFamily="34" charset="0"/>
                <a:cs typeface="Arial" panose="020B0604020202020204" pitchFamily="34" charset="0"/>
              </a:rPr>
              <a:t> and </a:t>
            </a:r>
            <a:r>
              <a:rPr lang="de-DE" sz="1400" b="1" dirty="0" err="1">
                <a:latin typeface="Arial" panose="020B0604020202020204" pitchFamily="34" charset="0"/>
                <a:cs typeface="Arial" panose="020B0604020202020204" pitchFamily="34" charset="0"/>
              </a:rPr>
              <a:t>depth</a:t>
            </a:r>
            <a:endParaRPr lang="de-DE"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585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C3F12-0D47-4DF8-9E76-AB90CC88C1D6}"/>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8C0BE1A5-AAC3-42AC-9740-5C153D1E8D24}"/>
              </a:ext>
            </a:extLst>
          </p:cNvPr>
          <p:cNvSpPr>
            <a:spLocks noGrp="1"/>
          </p:cNvSpPr>
          <p:nvPr>
            <p:ph idx="1"/>
          </p:nvPr>
        </p:nvSpPr>
        <p:spPr>
          <a:xfrm>
            <a:off x="145637" y="1430537"/>
            <a:ext cx="5569223" cy="4525963"/>
          </a:xfrm>
        </p:spPr>
        <p:txBody>
          <a:bodyPr>
            <a:noAutofit/>
          </a:bodyPr>
          <a:lstStyle/>
          <a:p>
            <a:pPr marL="0" indent="0" algn="just">
              <a:lnSpc>
                <a:spcPct val="150000"/>
              </a:lnSpc>
              <a:buNone/>
            </a:pPr>
            <a:r>
              <a:rPr lang="el-GR" sz="1600" b="1" dirty="0">
                <a:cs typeface="Arial" panose="020B0604020202020204" pitchFamily="34" charset="0"/>
              </a:rPr>
              <a:t>Κατασκευές με εύθραυστη παραμόρφωση</a:t>
            </a:r>
            <a:endParaRPr lang="en-US" sz="1600" b="1" dirty="0">
              <a:cs typeface="Arial" panose="020B0604020202020204" pitchFamily="34" charset="0"/>
            </a:endParaRPr>
          </a:p>
          <a:p>
            <a:pPr algn="just">
              <a:lnSpc>
                <a:spcPct val="150000"/>
              </a:lnSpc>
            </a:pPr>
            <a:r>
              <a:rPr lang="el-GR" sz="1600" dirty="0">
                <a:cs typeface="Arial" panose="020B0604020202020204" pitchFamily="34" charset="0"/>
              </a:rPr>
              <a:t>Αρθρώσεις και αναχώματα</a:t>
            </a:r>
            <a:endParaRPr lang="en-US" sz="1600" dirty="0">
              <a:cs typeface="Arial" panose="020B0604020202020204" pitchFamily="34" charset="0"/>
            </a:endParaRPr>
          </a:p>
          <a:p>
            <a:pPr lvl="1" algn="just">
              <a:lnSpc>
                <a:spcPct val="150000"/>
              </a:lnSpc>
            </a:pPr>
            <a:r>
              <a:rPr lang="el-GR" sz="1600" dirty="0"/>
              <a:t>Παρουσιάζονται στο ανώτερο επίπεδο σε μεγάλους αριθμούς (σχισμές) ως αποτέλεσμα της ανακούφισης της πίεσης και της ψύξης κατά τη διάρκεια της έκθεσης των πετρωμάτων</a:t>
            </a:r>
            <a:r>
              <a:rPr lang="en-US" sz="1600" dirty="0">
                <a:cs typeface="Arial" panose="020B0604020202020204" pitchFamily="34" charset="0"/>
              </a:rPr>
              <a:t>.</a:t>
            </a:r>
          </a:p>
          <a:p>
            <a:pPr lvl="1" algn="just">
              <a:lnSpc>
                <a:spcPct val="150000"/>
              </a:lnSpc>
            </a:pPr>
            <a:r>
              <a:rPr lang="el-GR" sz="1600" dirty="0"/>
              <a:t>Σε μεγαλύτερα βάθη, οι σχισμές σχηματίζονται ως </a:t>
            </a:r>
            <a:r>
              <a:rPr lang="el-GR" sz="1600" dirty="0" err="1"/>
              <a:t>εφελκυστικές</a:t>
            </a:r>
            <a:r>
              <a:rPr lang="el-GR" sz="1600" dirty="0"/>
              <a:t> ρωγμές σε στερεό πέτρωμα μόνο όταν η πίεση της υγρής φάσης ή μάγματος αντιστοιχεί στην </a:t>
            </a:r>
            <a:r>
              <a:rPr lang="el-GR" sz="1600" dirty="0" err="1"/>
              <a:t>λιθοστατική</a:t>
            </a:r>
            <a:r>
              <a:rPr lang="el-GR" sz="1600" dirty="0"/>
              <a:t> πίεση. Τέτοιες ρωγμές συνήθως γεμίζονται και έτσι αναπτύσσονται σε υδροθερμικές ή μαγματικές φλέβες</a:t>
            </a:r>
            <a:r>
              <a:rPr lang="en-US" sz="1600" dirty="0">
                <a:cs typeface="Arial" panose="020B0604020202020204" pitchFamily="34" charset="0"/>
              </a:rPr>
              <a:t>.</a:t>
            </a:r>
            <a:endParaRPr lang="de-DE" sz="1600" dirty="0"/>
          </a:p>
        </p:txBody>
      </p:sp>
      <p:pic>
        <p:nvPicPr>
          <p:cNvPr id="4" name="Grafik 3">
            <a:extLst>
              <a:ext uri="{FF2B5EF4-FFF2-40B4-BE49-F238E27FC236}">
                <a16:creationId xmlns:a16="http://schemas.microsoft.com/office/drawing/2014/main" id="{64C90918-4E77-4234-ACAB-D4436D6894C4}"/>
              </a:ext>
            </a:extLst>
          </p:cNvPr>
          <p:cNvPicPr>
            <a:picLocks noChangeAspect="1"/>
          </p:cNvPicPr>
          <p:nvPr/>
        </p:nvPicPr>
        <p:blipFill>
          <a:blip r:embed="rId3"/>
          <a:stretch>
            <a:fillRect/>
          </a:stretch>
        </p:blipFill>
        <p:spPr>
          <a:xfrm>
            <a:off x="6138594" y="1612234"/>
            <a:ext cx="2702876" cy="2081284"/>
          </a:xfrm>
          <a:prstGeom prst="rect">
            <a:avLst/>
          </a:prstGeom>
        </p:spPr>
      </p:pic>
      <p:pic>
        <p:nvPicPr>
          <p:cNvPr id="5" name="Grafik 4">
            <a:extLst>
              <a:ext uri="{FF2B5EF4-FFF2-40B4-BE49-F238E27FC236}">
                <a16:creationId xmlns:a16="http://schemas.microsoft.com/office/drawing/2014/main" id="{9893D494-9A0F-446A-92E5-46CDEC20DAB3}"/>
              </a:ext>
            </a:extLst>
          </p:cNvPr>
          <p:cNvPicPr>
            <a:picLocks noChangeAspect="1"/>
          </p:cNvPicPr>
          <p:nvPr/>
        </p:nvPicPr>
        <p:blipFill>
          <a:blip r:embed="rId4"/>
          <a:stretch>
            <a:fillRect/>
          </a:stretch>
        </p:blipFill>
        <p:spPr>
          <a:xfrm>
            <a:off x="5848623" y="3916491"/>
            <a:ext cx="2992847" cy="2209672"/>
          </a:xfrm>
          <a:prstGeom prst="rect">
            <a:avLst/>
          </a:prstGeom>
        </p:spPr>
      </p:pic>
    </p:spTree>
    <p:extLst>
      <p:ext uri="{BB962C8B-B14F-4D97-AF65-F5344CB8AC3E}">
        <p14:creationId xmlns:p14="http://schemas.microsoft.com/office/powerpoint/2010/main" val="1315871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C7100-AE77-4520-B333-1B0AE01ECD87}"/>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a:t>
            </a:r>
            <a:endParaRPr lang="de-DE" dirty="0"/>
          </a:p>
        </p:txBody>
      </p:sp>
      <p:sp>
        <p:nvSpPr>
          <p:cNvPr id="3" name="Inhaltsplatzhalter 2">
            <a:extLst>
              <a:ext uri="{FF2B5EF4-FFF2-40B4-BE49-F238E27FC236}">
                <a16:creationId xmlns:a16="http://schemas.microsoft.com/office/drawing/2014/main" id="{BD2D3D1F-4D33-445A-B885-B14F1585C4E0}"/>
              </a:ext>
            </a:extLst>
          </p:cNvPr>
          <p:cNvSpPr>
            <a:spLocks noGrp="1"/>
          </p:cNvSpPr>
          <p:nvPr>
            <p:ph idx="1"/>
          </p:nvPr>
        </p:nvSpPr>
        <p:spPr/>
        <p:txBody>
          <a:bodyPr>
            <a:normAutofit lnSpcReduction="10000"/>
          </a:bodyPr>
          <a:lstStyle/>
          <a:p>
            <a:pPr marL="0" indent="0" algn="just">
              <a:lnSpc>
                <a:spcPct val="150000"/>
              </a:lnSpc>
              <a:buNone/>
            </a:pPr>
            <a:r>
              <a:rPr lang="el-GR" sz="1600" b="1" dirty="0">
                <a:cs typeface="Arial" panose="020B0604020202020204" pitchFamily="34" charset="0"/>
              </a:rPr>
              <a:t>Κατασκευές με εύθραυστη παραμόρφωση</a:t>
            </a:r>
            <a:endParaRPr lang="en-US" sz="1600" b="1" dirty="0">
              <a:cs typeface="Arial" panose="020B0604020202020204" pitchFamily="34" charset="0"/>
            </a:endParaRPr>
          </a:p>
          <a:p>
            <a:pPr algn="just">
              <a:lnSpc>
                <a:spcPct val="150000"/>
              </a:lnSpc>
            </a:pPr>
            <a:r>
              <a:rPr lang="el-GR" sz="1600" dirty="0">
                <a:cs typeface="Arial" panose="020B0604020202020204" pitchFamily="34" charset="0"/>
              </a:rPr>
              <a:t>Προβλήματα</a:t>
            </a:r>
            <a:endParaRPr lang="en-US" sz="1600" dirty="0">
              <a:cs typeface="Arial" panose="020B0604020202020204" pitchFamily="34" charset="0"/>
            </a:endParaRPr>
          </a:p>
          <a:p>
            <a:pPr lvl="1" algn="just">
              <a:lnSpc>
                <a:spcPct val="150000"/>
              </a:lnSpc>
            </a:pPr>
            <a:r>
              <a:rPr lang="el-GR" sz="1600" dirty="0">
                <a:cs typeface="Arial" panose="020B0604020202020204" pitchFamily="34" charset="0"/>
              </a:rPr>
              <a:t>Μετακινήσεις παράλληλες προς την επιφάνεια</a:t>
            </a:r>
          </a:p>
          <a:p>
            <a:pPr marL="457200" lvl="1" indent="0" algn="just">
              <a:lnSpc>
                <a:spcPct val="150000"/>
              </a:lnSpc>
              <a:buNone/>
            </a:pPr>
            <a:r>
              <a:rPr lang="el-GR" sz="1600" dirty="0">
                <a:cs typeface="Arial" panose="020B0604020202020204" pitchFamily="34" charset="0"/>
              </a:rPr>
              <a:t>Χωρίσματος</a:t>
            </a:r>
          </a:p>
          <a:p>
            <a:pPr marL="457200" lvl="1" indent="0" algn="just">
              <a:lnSpc>
                <a:spcPct val="150000"/>
              </a:lnSpc>
              <a:buNone/>
            </a:pPr>
            <a:r>
              <a:rPr lang="el-GR" sz="1600" dirty="0">
                <a:cs typeface="Arial" panose="020B0604020202020204" pitchFamily="34" charset="0"/>
              </a:rPr>
              <a:t>Υπάρχουν 3 βασικοί τύποι παρεμβολών</a:t>
            </a:r>
            <a:r>
              <a:rPr lang="en-US" sz="1600" dirty="0">
                <a:cs typeface="Arial" panose="020B0604020202020204" pitchFamily="34" charset="0"/>
              </a:rPr>
              <a:t>:</a:t>
            </a:r>
          </a:p>
          <a:p>
            <a:pPr algn="just">
              <a:lnSpc>
                <a:spcPct val="150000"/>
              </a:lnSpc>
            </a:pPr>
            <a:endParaRPr lang="en-US" sz="1600" dirty="0">
              <a:cs typeface="Arial" panose="020B0604020202020204" pitchFamily="34" charset="0"/>
            </a:endParaRPr>
          </a:p>
          <a:p>
            <a:pPr marL="717550" lvl="2" indent="-182563" algn="just">
              <a:lnSpc>
                <a:spcPct val="150000"/>
              </a:lnSpc>
            </a:pPr>
            <a:r>
              <a:rPr lang="el-GR" sz="1600" dirty="0">
                <a:cs typeface="Arial" panose="020B0604020202020204" pitchFamily="34" charset="0"/>
              </a:rPr>
              <a:t>Κανονική</a:t>
            </a:r>
            <a:endParaRPr lang="en-US" sz="1600" dirty="0">
              <a:cs typeface="Arial" panose="020B0604020202020204" pitchFamily="34" charset="0"/>
            </a:endParaRPr>
          </a:p>
          <a:p>
            <a:pPr lvl="2" algn="just">
              <a:lnSpc>
                <a:spcPct val="150000"/>
              </a:lnSpc>
            </a:pPr>
            <a:endParaRPr lang="en-US" sz="1600" dirty="0">
              <a:cs typeface="Arial" panose="020B0604020202020204" pitchFamily="34" charset="0"/>
            </a:endParaRPr>
          </a:p>
          <a:p>
            <a:pPr marL="717550" lvl="2" indent="-182563" algn="just">
              <a:lnSpc>
                <a:spcPct val="150000"/>
              </a:lnSpc>
            </a:pPr>
            <a:r>
              <a:rPr lang="el-GR" sz="1600" dirty="0">
                <a:cs typeface="Arial" panose="020B0604020202020204" pitchFamily="34" charset="0"/>
              </a:rPr>
              <a:t>Σφάλμα ώσης</a:t>
            </a:r>
            <a:endParaRPr lang="en-US" sz="1600" dirty="0">
              <a:cs typeface="Arial" panose="020B0604020202020204" pitchFamily="34" charset="0"/>
            </a:endParaRPr>
          </a:p>
          <a:p>
            <a:pPr lvl="2" algn="just">
              <a:lnSpc>
                <a:spcPct val="150000"/>
              </a:lnSpc>
            </a:pPr>
            <a:endParaRPr lang="en-US" sz="1600" dirty="0">
              <a:cs typeface="Arial" panose="020B0604020202020204" pitchFamily="34" charset="0"/>
            </a:endParaRPr>
          </a:p>
          <a:p>
            <a:pPr marL="717550" lvl="2" indent="-182563" algn="just">
              <a:lnSpc>
                <a:spcPct val="150000"/>
              </a:lnSpc>
            </a:pPr>
            <a:r>
              <a:rPr lang="el-GR" sz="1600" dirty="0">
                <a:cs typeface="Arial" panose="020B0604020202020204" pitchFamily="34" charset="0"/>
              </a:rPr>
              <a:t>Σφάλμα ολίσθησης</a:t>
            </a:r>
            <a:endParaRPr lang="de-DE" sz="1600" dirty="0">
              <a:cs typeface="Arial" panose="020B0604020202020204" pitchFamily="34" charset="0"/>
            </a:endParaRPr>
          </a:p>
        </p:txBody>
      </p:sp>
      <p:sp>
        <p:nvSpPr>
          <p:cNvPr id="7" name="Textfeld 6">
            <a:extLst>
              <a:ext uri="{FF2B5EF4-FFF2-40B4-BE49-F238E27FC236}">
                <a16:creationId xmlns:a16="http://schemas.microsoft.com/office/drawing/2014/main" id="{727C2703-6480-41ED-8083-96F49FA2D6E6}"/>
              </a:ext>
            </a:extLst>
          </p:cNvPr>
          <p:cNvSpPr txBox="1"/>
          <p:nvPr/>
        </p:nvSpPr>
        <p:spPr>
          <a:xfrm>
            <a:off x="5726675" y="1720817"/>
            <a:ext cx="2146550"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Ανάπτυξη σφάλματος</a:t>
            </a:r>
            <a:endParaRPr lang="de-DE" sz="16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BFD32409-1870-4CD9-B1F0-D3DDA8B0BE34}"/>
              </a:ext>
            </a:extLst>
          </p:cNvPr>
          <p:cNvSpPr txBox="1"/>
          <p:nvPr/>
        </p:nvSpPr>
        <p:spPr>
          <a:xfrm>
            <a:off x="5931641" y="5393297"/>
            <a:ext cx="1945917"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Φυσιολογική βλάβη</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33695" b="30139"/>
          <a:stretch/>
        </p:blipFill>
        <p:spPr>
          <a:xfrm>
            <a:off x="3128396" y="3581386"/>
            <a:ext cx="1366079" cy="1061153"/>
          </a:xfrm>
          <a:prstGeom prst="rect">
            <a:avLst/>
          </a:prstGeom>
        </p:spPr>
      </p:pic>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t="71675"/>
          <a:stretch/>
        </p:blipFill>
        <p:spPr>
          <a:xfrm>
            <a:off x="3128396" y="4522215"/>
            <a:ext cx="1319007" cy="802433"/>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b="71379"/>
          <a:stretch/>
        </p:blipFill>
        <p:spPr>
          <a:xfrm>
            <a:off x="3128396" y="5334276"/>
            <a:ext cx="1346998" cy="828032"/>
          </a:xfrm>
          <a:prstGeom prst="rect">
            <a:avLst/>
          </a:prstGeom>
        </p:spPr>
      </p:pic>
      <p:pic>
        <p:nvPicPr>
          <p:cNvPr id="11" name="Grafik 10"/>
          <p:cNvPicPr>
            <a:picLocks noChangeAspect="1"/>
          </p:cNvPicPr>
          <p:nvPr/>
        </p:nvPicPr>
        <p:blipFill rotWithShape="1">
          <a:blip r:embed="rId6">
            <a:extLst>
              <a:ext uri="{28A0092B-C50C-407E-A947-70E740481C1C}">
                <a14:useLocalDpi xmlns:a14="http://schemas.microsoft.com/office/drawing/2010/main" val="0"/>
              </a:ext>
            </a:extLst>
          </a:blip>
          <a:srcRect l="7044" t="23836" r="57652" b="13710"/>
          <a:stretch/>
        </p:blipFill>
        <p:spPr>
          <a:xfrm>
            <a:off x="5458571" y="2257017"/>
            <a:ext cx="3228229" cy="3212327"/>
          </a:xfrm>
          <a:prstGeom prst="rect">
            <a:avLst/>
          </a:prstGeom>
        </p:spPr>
      </p:pic>
      <p:cxnSp>
        <p:nvCxnSpPr>
          <p:cNvPr id="13" name="Gerade Verbindung mit Pfeil 12"/>
          <p:cNvCxnSpPr/>
          <p:nvPr/>
        </p:nvCxnSpPr>
        <p:spPr>
          <a:xfrm flipH="1">
            <a:off x="7386762" y="3967701"/>
            <a:ext cx="477078" cy="4611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Textfeld 14"/>
          <p:cNvSpPr txBox="1"/>
          <p:nvPr/>
        </p:nvSpPr>
        <p:spPr>
          <a:xfrm>
            <a:off x="7222379" y="3629147"/>
            <a:ext cx="1624932"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Απότομη βλάβη</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120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3DC50-E91B-4EE9-A0E2-D24DB34E71E7}"/>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a:t>
            </a:r>
            <a:endParaRPr lang="de-DE" dirty="0"/>
          </a:p>
        </p:txBody>
      </p:sp>
      <p:sp>
        <p:nvSpPr>
          <p:cNvPr id="3" name="Inhaltsplatzhalter 2">
            <a:extLst>
              <a:ext uri="{FF2B5EF4-FFF2-40B4-BE49-F238E27FC236}">
                <a16:creationId xmlns:a16="http://schemas.microsoft.com/office/drawing/2014/main" id="{DE495312-B22F-4043-9F3B-B2E7E8FA47E7}"/>
              </a:ext>
            </a:extLst>
          </p:cNvPr>
          <p:cNvSpPr>
            <a:spLocks noGrp="1"/>
          </p:cNvSpPr>
          <p:nvPr>
            <p:ph idx="1"/>
          </p:nvPr>
        </p:nvSpPr>
        <p:spPr>
          <a:xfrm>
            <a:off x="246184" y="1491098"/>
            <a:ext cx="5490738" cy="4825296"/>
          </a:xfrm>
        </p:spPr>
        <p:txBody>
          <a:bodyPr>
            <a:noAutofit/>
          </a:bodyPr>
          <a:lstStyle/>
          <a:p>
            <a:pPr marL="0" indent="0" algn="just">
              <a:lnSpc>
                <a:spcPct val="150000"/>
              </a:lnSpc>
              <a:buNone/>
            </a:pPr>
            <a:r>
              <a:rPr lang="el-GR" sz="1600" b="1" dirty="0">
                <a:cs typeface="Arial" panose="020B0604020202020204" pitchFamily="34" charset="0"/>
              </a:rPr>
              <a:t>Δομές σε όλκιμη παραμόρφωση</a:t>
            </a:r>
            <a:endParaRPr lang="en-US" sz="1600" b="1" dirty="0">
              <a:cs typeface="Arial" panose="020B0604020202020204" pitchFamily="34" charset="0"/>
            </a:endParaRPr>
          </a:p>
          <a:p>
            <a:pPr algn="just">
              <a:lnSpc>
                <a:spcPct val="150000"/>
              </a:lnSpc>
            </a:pPr>
            <a:r>
              <a:rPr lang="el-GR" sz="1600" dirty="0">
                <a:cs typeface="Arial" panose="020B0604020202020204" pitchFamily="34" charset="0"/>
              </a:rPr>
              <a:t>Σκίσιμο</a:t>
            </a:r>
            <a:endParaRPr lang="en-US" sz="1600" dirty="0">
              <a:cs typeface="Arial" panose="020B0604020202020204" pitchFamily="34" charset="0"/>
            </a:endParaRPr>
          </a:p>
          <a:p>
            <a:pPr marL="534988" lvl="1" indent="-268288" algn="just">
              <a:lnSpc>
                <a:spcPct val="150000"/>
              </a:lnSpc>
            </a:pPr>
            <a:r>
              <a:rPr lang="el-GR" sz="1600" dirty="0">
                <a:cs typeface="Arial" panose="020B0604020202020204" pitchFamily="34" charset="0"/>
              </a:rPr>
              <a:t>Επιφανειακή διαίρεση του πετρώματος ως αποτέλεσμα του προτιμώμενου προσανατολισμού των </a:t>
            </a:r>
            <a:r>
              <a:rPr lang="el-GR" sz="1600" dirty="0" err="1">
                <a:cs typeface="Arial" panose="020B0604020202020204" pitchFamily="34" charset="0"/>
              </a:rPr>
              <a:t>φυλλώδων</a:t>
            </a:r>
            <a:r>
              <a:rPr lang="el-GR" sz="1600" dirty="0">
                <a:cs typeface="Arial" panose="020B0604020202020204" pitchFamily="34" charset="0"/>
              </a:rPr>
              <a:t> ορυκτών κόκκων.</a:t>
            </a:r>
            <a:endParaRPr lang="en-US" sz="1600" dirty="0">
              <a:cs typeface="Arial" panose="020B0604020202020204" pitchFamily="34" charset="0"/>
            </a:endParaRPr>
          </a:p>
          <a:p>
            <a:pPr algn="just">
              <a:lnSpc>
                <a:spcPct val="150000"/>
              </a:lnSpc>
            </a:pPr>
            <a:r>
              <a:rPr lang="el-GR" sz="1600" dirty="0" err="1">
                <a:cs typeface="Arial" panose="020B0604020202020204" pitchFamily="34" charset="0"/>
              </a:rPr>
              <a:t>Φύλλωση</a:t>
            </a:r>
            <a:endParaRPr lang="en-US" sz="1600" dirty="0">
              <a:cs typeface="Arial" panose="020B0604020202020204" pitchFamily="34" charset="0"/>
            </a:endParaRPr>
          </a:p>
          <a:p>
            <a:pPr marL="534988" lvl="1" indent="-268288" algn="just">
              <a:lnSpc>
                <a:spcPct val="150000"/>
              </a:lnSpc>
            </a:pPr>
            <a:r>
              <a:rPr lang="el-GR" sz="1600" dirty="0">
                <a:cs typeface="Arial" panose="020B0604020202020204" pitchFamily="34" charset="0"/>
              </a:rPr>
              <a:t>Κατασκευή στρώματος υλικού του πετρώματος</a:t>
            </a:r>
            <a:endParaRPr lang="en-US" sz="1600" dirty="0">
              <a:cs typeface="Arial" panose="020B0604020202020204" pitchFamily="34" charset="0"/>
            </a:endParaRPr>
          </a:p>
          <a:p>
            <a:pPr algn="just">
              <a:lnSpc>
                <a:spcPct val="150000"/>
              </a:lnSpc>
            </a:pPr>
            <a:r>
              <a:rPr lang="el-GR" sz="1600" dirty="0">
                <a:cs typeface="Arial" panose="020B0604020202020204" pitchFamily="34" charset="0"/>
              </a:rPr>
              <a:t>Αναδίπλωση</a:t>
            </a:r>
            <a:r>
              <a:rPr lang="en-US" sz="1600" dirty="0">
                <a:cs typeface="Arial" panose="020B0604020202020204" pitchFamily="34" charset="0"/>
              </a:rPr>
              <a:t> </a:t>
            </a:r>
          </a:p>
          <a:p>
            <a:pPr marL="534988" lvl="1" indent="-268288" algn="just">
              <a:lnSpc>
                <a:spcPct val="150000"/>
              </a:lnSpc>
            </a:pPr>
            <a:r>
              <a:rPr lang="el-GR" sz="1600" dirty="0"/>
              <a:t>σχηματίζονται κατά τη διάρκεια της όλκιμης παραμόρφωσης των </a:t>
            </a:r>
            <a:r>
              <a:rPr lang="el-GR" sz="1600" dirty="0" err="1"/>
              <a:t>στρωματοποιημένων</a:t>
            </a:r>
            <a:r>
              <a:rPr lang="el-GR" sz="1600" dirty="0"/>
              <a:t> πετρωμάτων, εάν τα μεμονωμένα στρώματα έχουν διαφορετικές μηχανικές ιδιότητες</a:t>
            </a:r>
            <a:r>
              <a:rPr lang="en-US" sz="1600" dirty="0">
                <a:cs typeface="Arial" panose="020B0604020202020204" pitchFamily="34" charset="0"/>
              </a:rPr>
              <a:t>.</a:t>
            </a:r>
            <a:endParaRPr lang="de-DE" sz="1600" dirty="0">
              <a:cs typeface="Arial" panose="020B0604020202020204" pitchFamily="34" charset="0"/>
            </a:endParaRPr>
          </a:p>
        </p:txBody>
      </p:sp>
      <p:sp>
        <p:nvSpPr>
          <p:cNvPr id="4" name="AutoShape 2" descr="\Phi \,">
            <a:extLst>
              <a:ext uri="{FF2B5EF4-FFF2-40B4-BE49-F238E27FC236}">
                <a16:creationId xmlns:a16="http://schemas.microsoft.com/office/drawing/2014/main" id="{901B6FAD-1367-44D4-B697-D39FB20FD8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p:cNvPicPr>
            <a:picLocks noChangeAspect="1"/>
          </p:cNvPicPr>
          <p:nvPr/>
        </p:nvPicPr>
        <p:blipFill rotWithShape="1">
          <a:blip r:embed="rId3"/>
          <a:srcRect l="23913" t="15899" r="11182" b="27336"/>
          <a:stretch/>
        </p:blipFill>
        <p:spPr>
          <a:xfrm>
            <a:off x="5865600" y="3863181"/>
            <a:ext cx="3032216" cy="1988979"/>
          </a:xfrm>
          <a:prstGeom prst="rect">
            <a:avLst/>
          </a:prstGeom>
        </p:spPr>
      </p:pic>
      <p:pic>
        <p:nvPicPr>
          <p:cNvPr id="10" name="Grafik 9"/>
          <p:cNvPicPr>
            <a:picLocks noChangeAspect="1"/>
          </p:cNvPicPr>
          <p:nvPr/>
        </p:nvPicPr>
        <p:blipFill rotWithShape="1">
          <a:blip r:embed="rId4"/>
          <a:srcRect l="17660"/>
          <a:stretch/>
        </p:blipFill>
        <p:spPr>
          <a:xfrm>
            <a:off x="6077741" y="1491098"/>
            <a:ext cx="2820075" cy="2206992"/>
          </a:xfrm>
          <a:prstGeom prst="rect">
            <a:avLst/>
          </a:prstGeom>
        </p:spPr>
      </p:pic>
    </p:spTree>
    <p:extLst>
      <p:ext uri="{BB962C8B-B14F-4D97-AF65-F5344CB8AC3E}">
        <p14:creationId xmlns:p14="http://schemas.microsoft.com/office/powerpoint/2010/main" val="157609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b="1" dirty="0">
                <a:cs typeface="Arial" panose="020B0604020202020204" pitchFamily="34" charset="0"/>
              </a:rPr>
              <a:t>Geothermal energy</a:t>
            </a:r>
          </a:p>
          <a:p>
            <a:pPr marL="0" indent="0" algn="just">
              <a:lnSpc>
                <a:spcPct val="150000"/>
              </a:lnSpc>
              <a:buNone/>
            </a:pPr>
            <a:r>
              <a:rPr lang="el-GR" dirty="0">
                <a:cs typeface="Arial" panose="020B0604020202020204" pitchFamily="34" charset="0"/>
              </a:rPr>
              <a:t>Η γεωθερμική ενέργεια είναι η θερμότητα που αποθηκεύεται στο </a:t>
            </a:r>
            <a:r>
              <a:rPr lang="el-GR" dirty="0" err="1">
                <a:cs typeface="Arial" panose="020B0604020202020204" pitchFamily="34" charset="0"/>
              </a:rPr>
              <a:t>προσβάσιμο</a:t>
            </a:r>
            <a:r>
              <a:rPr lang="el-GR" dirty="0">
                <a:cs typeface="Arial" panose="020B0604020202020204" pitchFamily="34" charset="0"/>
              </a:rPr>
              <a:t> τμήμα του φλοιού της γης. Περιλαμβάνει την ενέργεια που αποθηκεύεται στη γη, στο μέτρο που μπορεί να εξαχθεί και να χρησιμοποιηθεί και ανήκει στις ανανεώσιμες πηγές ενέργειας. Μπορεί να χρησιμοποιηθεί άμεσα, για παράδειγμα για θέρμανση και ψύξη στην αγορά θέρμανσης (θέρμανση με αντλία θερμότητας), καθώς και για παραγωγή ηλεκτρικής ενέργειας ή σε συνδυασμένο σύστημα θέρμανσης και ηλεκτρισμού. Η γεωθερμική ενέργεια περιγράφει τόσο τον τρόπο αξιοποίησης όσο και τις εφαρμογές της, καθώς και την επιστημονική έρευνα της θερμικής κατάστασης της γης.</a:t>
            </a:r>
            <a:endParaRPr lang="en-US" dirty="0">
              <a:cs typeface="Arial" panose="020B0604020202020204" pitchFamily="34" charset="0"/>
            </a:endParaRPr>
          </a:p>
        </p:txBody>
      </p:sp>
    </p:spTree>
    <p:extLst>
      <p:ext uri="{BB962C8B-B14F-4D97-AF65-F5344CB8AC3E}">
        <p14:creationId xmlns:p14="http://schemas.microsoft.com/office/powerpoint/2010/main" val="658318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D20EE-320B-42D2-A069-3E741B9B98AF}"/>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a:t>
            </a:r>
            <a:endParaRPr lang="de-DE" dirty="0"/>
          </a:p>
        </p:txBody>
      </p:sp>
      <p:sp>
        <p:nvSpPr>
          <p:cNvPr id="3" name="Inhaltsplatzhalter 2">
            <a:extLst>
              <a:ext uri="{FF2B5EF4-FFF2-40B4-BE49-F238E27FC236}">
                <a16:creationId xmlns:a16="http://schemas.microsoft.com/office/drawing/2014/main" id="{412CAFAF-9457-47A9-A98B-03772B8D15DC}"/>
              </a:ext>
            </a:extLst>
          </p:cNvPr>
          <p:cNvSpPr>
            <a:spLocks noGrp="1"/>
          </p:cNvSpPr>
          <p:nvPr>
            <p:ph idx="1"/>
          </p:nvPr>
        </p:nvSpPr>
        <p:spPr>
          <a:xfrm>
            <a:off x="457200" y="1600200"/>
            <a:ext cx="8410074" cy="4644189"/>
          </a:xfrm>
        </p:spPr>
        <p:txBody>
          <a:bodyPr>
            <a:normAutofit/>
          </a:bodyPr>
          <a:lstStyle/>
          <a:p>
            <a:pPr marL="0" indent="0" algn="just">
              <a:lnSpc>
                <a:spcPct val="150000"/>
              </a:lnSpc>
              <a:buNone/>
            </a:pPr>
            <a:r>
              <a:rPr lang="el-GR" sz="1600" b="1" dirty="0" err="1">
                <a:cs typeface="Arial" panose="020B0604020202020204" pitchFamily="34" charset="0"/>
              </a:rPr>
              <a:t>Υδροφορέας</a:t>
            </a:r>
            <a:endParaRPr lang="en-US" sz="1600" b="1" dirty="0">
              <a:cs typeface="Arial" panose="020B0604020202020204" pitchFamily="34" charset="0"/>
            </a:endParaRPr>
          </a:p>
          <a:p>
            <a:pPr marL="0" indent="0" algn="just">
              <a:lnSpc>
                <a:spcPct val="150000"/>
              </a:lnSpc>
              <a:buNone/>
            </a:pPr>
            <a:r>
              <a:rPr lang="el-GR" sz="1600" dirty="0"/>
              <a:t>Ένας </a:t>
            </a:r>
            <a:r>
              <a:rPr lang="el-GR" sz="1600" dirty="0" err="1"/>
              <a:t>υδροφορέας</a:t>
            </a:r>
            <a:r>
              <a:rPr lang="el-GR" sz="1600" dirty="0"/>
              <a:t> είναι ένα σώμα πετρώματος με κοιλότητες που μπορεί να μεταφέρει υπόγεια ύδατα</a:t>
            </a:r>
            <a:r>
              <a:rPr lang="en-US" sz="1600" dirty="0">
                <a:cs typeface="Arial" panose="020B0604020202020204" pitchFamily="34" charset="0"/>
              </a:rPr>
              <a:t>.</a:t>
            </a:r>
          </a:p>
          <a:p>
            <a:pPr marL="0" indent="0" algn="just">
              <a:lnSpc>
                <a:spcPct val="150000"/>
              </a:lnSpc>
              <a:buNone/>
            </a:pPr>
            <a:endParaRPr lang="en-US" sz="1600" dirty="0">
              <a:cs typeface="Arial" panose="020B0604020202020204" pitchFamily="34" charset="0"/>
            </a:endParaRPr>
          </a:p>
          <a:p>
            <a:pPr marL="0" indent="0" algn="just">
              <a:lnSpc>
                <a:spcPct val="150000"/>
              </a:lnSpc>
              <a:buNone/>
            </a:pPr>
            <a:r>
              <a:rPr lang="el-GR" sz="1600" dirty="0"/>
              <a:t>Υπάρχουν τρεις τύποι </a:t>
            </a:r>
            <a:r>
              <a:rPr lang="el-GR" sz="1600" dirty="0" err="1"/>
              <a:t>υδροφορέων</a:t>
            </a:r>
            <a:r>
              <a:rPr lang="en-US" sz="1600" dirty="0">
                <a:cs typeface="Arial" panose="020B0604020202020204" pitchFamily="34" charset="0"/>
              </a:rPr>
              <a:t>:</a:t>
            </a:r>
          </a:p>
          <a:p>
            <a:pPr algn="just">
              <a:lnSpc>
                <a:spcPct val="150000"/>
              </a:lnSpc>
            </a:pPr>
            <a:r>
              <a:rPr lang="el-GR" sz="1600" dirty="0">
                <a:cs typeface="Arial" panose="020B0604020202020204" pitchFamily="34" charset="0"/>
              </a:rPr>
              <a:t>Άδειος </a:t>
            </a:r>
            <a:r>
              <a:rPr lang="el-GR" sz="1600" dirty="0" err="1">
                <a:cs typeface="Arial" panose="020B0604020202020204" pitchFamily="34" charset="0"/>
              </a:rPr>
              <a:t>υδροφορέας</a:t>
            </a:r>
            <a:r>
              <a:rPr lang="el-GR" sz="1600" dirty="0">
                <a:cs typeface="Arial" panose="020B0604020202020204" pitchFamily="34" charset="0"/>
              </a:rPr>
              <a:t> </a:t>
            </a:r>
            <a:r>
              <a:rPr lang="en-US" sz="1600" dirty="0">
                <a:cs typeface="Arial" panose="020B0604020202020204" pitchFamily="34" charset="0"/>
              </a:rPr>
              <a:t> </a:t>
            </a:r>
          </a:p>
          <a:p>
            <a:pPr algn="just">
              <a:lnSpc>
                <a:spcPct val="150000"/>
              </a:lnSpc>
            </a:pPr>
            <a:r>
              <a:rPr lang="el-GR" sz="1600" dirty="0">
                <a:cs typeface="Arial" panose="020B0604020202020204" pitchFamily="34" charset="0"/>
              </a:rPr>
              <a:t>Κοινός</a:t>
            </a:r>
            <a:r>
              <a:rPr lang="en-US" sz="1600" dirty="0">
                <a:cs typeface="Arial" panose="020B0604020202020204" pitchFamily="34" charset="0"/>
              </a:rPr>
              <a:t> </a:t>
            </a:r>
            <a:r>
              <a:rPr lang="el-GR" sz="1600" dirty="0" err="1">
                <a:cs typeface="Arial" panose="020B0604020202020204" pitchFamily="34" charset="0"/>
              </a:rPr>
              <a:t>υδροφορέας</a:t>
            </a:r>
            <a:r>
              <a:rPr lang="en-US" sz="1600" dirty="0">
                <a:cs typeface="Arial" panose="020B0604020202020204" pitchFamily="34" charset="0"/>
              </a:rPr>
              <a:t> </a:t>
            </a:r>
          </a:p>
          <a:p>
            <a:pPr algn="just">
              <a:lnSpc>
                <a:spcPct val="150000"/>
              </a:lnSpc>
            </a:pPr>
            <a:r>
              <a:rPr lang="el-GR" sz="1600" dirty="0">
                <a:cs typeface="Arial" panose="020B0604020202020204" pitchFamily="34" charset="0"/>
              </a:rPr>
              <a:t>Κρουστικός</a:t>
            </a:r>
            <a:r>
              <a:rPr lang="en-US" sz="1600" dirty="0">
                <a:cs typeface="Arial" panose="020B0604020202020204" pitchFamily="34" charset="0"/>
              </a:rPr>
              <a:t> </a:t>
            </a:r>
            <a:r>
              <a:rPr lang="el-GR" sz="1600" dirty="0" err="1">
                <a:cs typeface="Arial" panose="020B0604020202020204" pitchFamily="34" charset="0"/>
              </a:rPr>
              <a:t>υδροφορέας</a:t>
            </a:r>
            <a:r>
              <a:rPr lang="en-US" sz="1600" dirty="0">
                <a:cs typeface="Arial" panose="020B0604020202020204" pitchFamily="34" charset="0"/>
              </a:rPr>
              <a:t> </a:t>
            </a:r>
          </a:p>
          <a:p>
            <a:pPr marL="0" indent="0" algn="just">
              <a:lnSpc>
                <a:spcPct val="150000"/>
              </a:lnSpc>
              <a:buNone/>
            </a:pPr>
            <a:endParaRPr lang="en-US" sz="1600" dirty="0">
              <a:cs typeface="Arial" panose="020B0604020202020204" pitchFamily="34" charset="0"/>
            </a:endParaRPr>
          </a:p>
          <a:p>
            <a:pPr marL="0" indent="0" algn="just">
              <a:lnSpc>
                <a:spcPct val="150000"/>
              </a:lnSpc>
              <a:buNone/>
            </a:pPr>
            <a:r>
              <a:rPr lang="el-GR" sz="1600" dirty="0">
                <a:cs typeface="Arial" panose="020B0604020202020204" pitchFamily="34" charset="0"/>
              </a:rPr>
              <a:t>Ένας υδροφόρος ορίζοντας </a:t>
            </a:r>
            <a:r>
              <a:rPr lang="el-GR" sz="1600" dirty="0"/>
              <a:t>υπογείων υδάτων περιορίζεται γεωλογικά από αδιαπέραστα από στρώματα (για παράδειγμα άργιλοι), τα οποία στη διεθνή ορολογία ονομάζονται </a:t>
            </a:r>
            <a:r>
              <a:rPr lang="en-US" sz="1600" dirty="0"/>
              <a:t>aquifuges</a:t>
            </a:r>
            <a:r>
              <a:rPr lang="en-US" sz="1600" dirty="0">
                <a:cs typeface="Arial" panose="020B0604020202020204" pitchFamily="34" charset="0"/>
              </a:rPr>
              <a:t>.</a:t>
            </a:r>
            <a:endParaRPr lang="de-DE" sz="1600" dirty="0">
              <a:cs typeface="Arial" panose="020B0604020202020204" pitchFamily="34" charset="0"/>
            </a:endParaRPr>
          </a:p>
        </p:txBody>
      </p:sp>
    </p:spTree>
    <p:extLst>
      <p:ext uri="{BB962C8B-B14F-4D97-AF65-F5344CB8AC3E}">
        <p14:creationId xmlns:p14="http://schemas.microsoft.com/office/powerpoint/2010/main" val="712561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4F428-3F54-4EEE-AAE5-E8DEDC45D9D1}"/>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a:t>
            </a:r>
            <a:endParaRPr lang="de-DE" dirty="0"/>
          </a:p>
        </p:txBody>
      </p:sp>
      <p:sp>
        <p:nvSpPr>
          <p:cNvPr id="3" name="Inhaltsplatzhalter 2">
            <a:extLst>
              <a:ext uri="{FF2B5EF4-FFF2-40B4-BE49-F238E27FC236}">
                <a16:creationId xmlns:a16="http://schemas.microsoft.com/office/drawing/2014/main" id="{8C99FF43-3AC8-46B8-8D84-A159C55F2B82}"/>
              </a:ext>
            </a:extLst>
          </p:cNvPr>
          <p:cNvSpPr>
            <a:spLocks noGrp="1"/>
          </p:cNvSpPr>
          <p:nvPr>
            <p:ph idx="1"/>
          </p:nvPr>
        </p:nvSpPr>
        <p:spPr>
          <a:xfrm>
            <a:off x="309489" y="1528853"/>
            <a:ext cx="5655213" cy="4646864"/>
          </a:xfrm>
        </p:spPr>
        <p:txBody>
          <a:bodyPr>
            <a:normAutofit/>
          </a:bodyPr>
          <a:lstStyle/>
          <a:p>
            <a:pPr marL="0" indent="0" algn="just">
              <a:lnSpc>
                <a:spcPct val="150000"/>
              </a:lnSpc>
              <a:buNone/>
            </a:pPr>
            <a:r>
              <a:rPr lang="el-GR" sz="1600" b="1" dirty="0">
                <a:cs typeface="Arial" panose="020B0604020202020204" pitchFamily="34" charset="0"/>
              </a:rPr>
              <a:t>Άδειος </a:t>
            </a:r>
            <a:r>
              <a:rPr lang="el-GR" sz="1600" b="1" dirty="0" err="1">
                <a:cs typeface="Arial" panose="020B0604020202020204" pitchFamily="34" charset="0"/>
              </a:rPr>
              <a:t>υδροφορέας</a:t>
            </a:r>
            <a:endParaRPr lang="en-US" sz="1600" b="1" dirty="0">
              <a:cs typeface="Arial" panose="020B0604020202020204" pitchFamily="34" charset="0"/>
            </a:endParaRPr>
          </a:p>
          <a:p>
            <a:pPr marL="0" indent="0" algn="just">
              <a:lnSpc>
                <a:spcPct val="150000"/>
              </a:lnSpc>
              <a:buNone/>
            </a:pPr>
            <a:r>
              <a:rPr lang="el-GR" sz="1600" dirty="0">
                <a:cs typeface="Arial" panose="020B0604020202020204" pitchFamily="34" charset="0"/>
              </a:rPr>
              <a:t>Χαλαρά πετρώματα όπως η άμμος, τα χαλίκια ή οι ογκόλιθοι έχουν πόρους μεταξύ των μεμονωμένων κόκκων. Οι πόροι είναι κοιλότητες διαφορετικών σχημάτων και μεγεθών που γεμίζουν με αέρα ή νερό. Αυτά βρίσκονται σε ιζήματα μεταξύ των μεμονωμένων σωματιδίων και συνδέονται μεταξύ τους. Αυτές οι συνθήκες βρίσκονται σε χαλαρά πετρώματα και εν μέρει και σε στερεούς βράχους (για παράδειγμα ψαμμίτη). </a:t>
            </a:r>
          </a:p>
          <a:p>
            <a:pPr marL="0" indent="0" algn="just">
              <a:lnSpc>
                <a:spcPct val="150000"/>
              </a:lnSpc>
              <a:buNone/>
            </a:pPr>
            <a:r>
              <a:rPr lang="el-GR" sz="1600" dirty="0">
                <a:cs typeface="Arial" panose="020B0604020202020204" pitchFamily="34" charset="0"/>
              </a:rPr>
              <a:t>Αυτά τα πετρώματα είναι, για παράδειγμα, στα βόρεια Γερμανικά πεδινά, στην οροσειρά του Άνω Ρήνου ή στους αλπικούς πρόποδες, καθώς και στις πεδιάδες ποταμών και ποταμών</a:t>
            </a:r>
            <a:r>
              <a:rPr lang="en-US" sz="1600" dirty="0">
                <a:cs typeface="Arial" panose="020B0604020202020204" pitchFamily="34" charset="0"/>
              </a:rPr>
              <a:t>. </a:t>
            </a:r>
            <a:endParaRPr lang="de-DE" sz="1600" dirty="0">
              <a:cs typeface="Arial" panose="020B0604020202020204" pitchFamily="34" charset="0"/>
            </a:endParaRPr>
          </a:p>
        </p:txBody>
      </p:sp>
      <p:pic>
        <p:nvPicPr>
          <p:cNvPr id="4" name="Grafik 3">
            <a:extLst>
              <a:ext uri="{FF2B5EF4-FFF2-40B4-BE49-F238E27FC236}">
                <a16:creationId xmlns:a16="http://schemas.microsoft.com/office/drawing/2014/main" id="{3E438F31-6BFA-4418-B1FA-0EAB9FAC6DA0}"/>
              </a:ext>
            </a:extLst>
          </p:cNvPr>
          <p:cNvPicPr>
            <a:picLocks noChangeAspect="1"/>
          </p:cNvPicPr>
          <p:nvPr/>
        </p:nvPicPr>
        <p:blipFill>
          <a:blip r:embed="rId3"/>
          <a:stretch>
            <a:fillRect/>
          </a:stretch>
        </p:blipFill>
        <p:spPr>
          <a:xfrm>
            <a:off x="5964703" y="1423172"/>
            <a:ext cx="3179298" cy="2277369"/>
          </a:xfrm>
          <a:prstGeom prst="rect">
            <a:avLst/>
          </a:prstGeom>
        </p:spPr>
      </p:pic>
    </p:spTree>
    <p:extLst>
      <p:ext uri="{BB962C8B-B14F-4D97-AF65-F5344CB8AC3E}">
        <p14:creationId xmlns:p14="http://schemas.microsoft.com/office/powerpoint/2010/main" val="862870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223A9-E51C-4A7C-BF09-E10A7862C8B3}"/>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a:t>
            </a:r>
            <a:endParaRPr lang="de-DE" dirty="0"/>
          </a:p>
        </p:txBody>
      </p:sp>
      <p:sp>
        <p:nvSpPr>
          <p:cNvPr id="3" name="Inhaltsplatzhalter 2">
            <a:extLst>
              <a:ext uri="{FF2B5EF4-FFF2-40B4-BE49-F238E27FC236}">
                <a16:creationId xmlns:a16="http://schemas.microsoft.com/office/drawing/2014/main" id="{8DBC00E5-3E7E-40E7-82B1-CEC20A5ED3F5}"/>
              </a:ext>
            </a:extLst>
          </p:cNvPr>
          <p:cNvSpPr>
            <a:spLocks noGrp="1"/>
          </p:cNvSpPr>
          <p:nvPr>
            <p:ph idx="1"/>
          </p:nvPr>
        </p:nvSpPr>
        <p:spPr>
          <a:xfrm>
            <a:off x="241301" y="1460500"/>
            <a:ext cx="4579034" cy="4575517"/>
          </a:xfrm>
        </p:spPr>
        <p:txBody>
          <a:bodyPr>
            <a:normAutofit/>
          </a:bodyPr>
          <a:lstStyle/>
          <a:p>
            <a:pPr marL="0" indent="0" algn="just">
              <a:lnSpc>
                <a:spcPct val="150000"/>
              </a:lnSpc>
              <a:buNone/>
            </a:pPr>
            <a:r>
              <a:rPr lang="el-GR" sz="1600" b="1" dirty="0">
                <a:cs typeface="Arial" panose="020B0604020202020204" pitchFamily="34" charset="0"/>
              </a:rPr>
              <a:t>Κοινός </a:t>
            </a:r>
            <a:r>
              <a:rPr lang="el-GR" sz="1600" b="1" dirty="0" err="1">
                <a:cs typeface="Arial" panose="020B0604020202020204" pitchFamily="34" charset="0"/>
              </a:rPr>
              <a:t>υδροφορέας</a:t>
            </a:r>
            <a:endParaRPr lang="en-US" sz="1600" b="1" dirty="0">
              <a:cs typeface="Arial" panose="020B0604020202020204" pitchFamily="34" charset="0"/>
            </a:endParaRPr>
          </a:p>
          <a:p>
            <a:pPr marL="0" indent="0" algn="just">
              <a:lnSpc>
                <a:spcPct val="150000"/>
              </a:lnSpc>
              <a:buNone/>
            </a:pPr>
            <a:r>
              <a:rPr lang="el-GR" sz="1600" dirty="0">
                <a:cs typeface="Arial" panose="020B0604020202020204" pitchFamily="34" charset="0"/>
              </a:rPr>
              <a:t>Τα χαμηλά και ψηλά βουνά αποτελούνται κατά κύριο λόγο από στερεά πετρώματα. Στη Γερμανία, το 53,4% της επιφάνειας (περίπου 190.400 km2) είναι στερεά πετρώματα. Σε τέτοιους στερεούς βράχους, οι υδραυλικά αποτελεσματικοί χώροι γενικά δεν σχηματίζονται από πόρους αλλά από </a:t>
            </a:r>
            <a:r>
              <a:rPr lang="el-GR" sz="1600" dirty="0" err="1">
                <a:cs typeface="Arial" panose="020B0604020202020204" pitchFamily="34" charset="0"/>
              </a:rPr>
              <a:t>διεπαφές</a:t>
            </a:r>
            <a:r>
              <a:rPr lang="el-GR" sz="1600" dirty="0">
                <a:cs typeface="Arial" panose="020B0604020202020204" pitchFamily="34" charset="0"/>
              </a:rPr>
              <a:t>. </a:t>
            </a:r>
          </a:p>
          <a:p>
            <a:pPr marL="0" indent="0" algn="just">
              <a:lnSpc>
                <a:spcPct val="150000"/>
              </a:lnSpc>
              <a:buNone/>
            </a:pPr>
            <a:r>
              <a:rPr lang="el-GR" sz="1600" dirty="0">
                <a:cs typeface="Arial" panose="020B0604020202020204" pitchFamily="34" charset="0"/>
              </a:rPr>
              <a:t>Η χωρική έκταση και το πλάτος ανοίγματος των διασυνδέσεων είναι πολύ διαφορετικά (από μερικά εκατοστά έως αρκετά μέτρα)</a:t>
            </a:r>
            <a:r>
              <a:rPr lang="en-US" sz="1600" dirty="0">
                <a:cs typeface="Arial" panose="020B0604020202020204" pitchFamily="34" charset="0"/>
              </a:rPr>
              <a:t>.</a:t>
            </a:r>
            <a:endParaRPr lang="de-DE" sz="1600" dirty="0">
              <a:cs typeface="Arial" panose="020B0604020202020204" pitchFamily="34" charset="0"/>
            </a:endParaRPr>
          </a:p>
        </p:txBody>
      </p:sp>
      <p:pic>
        <p:nvPicPr>
          <p:cNvPr id="4" name="Grafik 3">
            <a:extLst>
              <a:ext uri="{FF2B5EF4-FFF2-40B4-BE49-F238E27FC236}">
                <a16:creationId xmlns:a16="http://schemas.microsoft.com/office/drawing/2014/main" id="{E12C7113-31F1-4562-BEA2-22E2D0E5263E}"/>
              </a:ext>
            </a:extLst>
          </p:cNvPr>
          <p:cNvPicPr>
            <a:picLocks noChangeAspect="1"/>
          </p:cNvPicPr>
          <p:nvPr/>
        </p:nvPicPr>
        <p:blipFill>
          <a:blip r:embed="rId3"/>
          <a:stretch>
            <a:fillRect/>
          </a:stretch>
        </p:blipFill>
        <p:spPr>
          <a:xfrm>
            <a:off x="5074794" y="1600200"/>
            <a:ext cx="3921495" cy="2718582"/>
          </a:xfrm>
          <a:prstGeom prst="rect">
            <a:avLst/>
          </a:prstGeom>
        </p:spPr>
      </p:pic>
    </p:spTree>
    <p:extLst>
      <p:ext uri="{BB962C8B-B14F-4D97-AF65-F5344CB8AC3E}">
        <p14:creationId xmlns:p14="http://schemas.microsoft.com/office/powerpoint/2010/main" val="2068691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879FF-21F6-42E1-8CC1-D09DFC0790A9}"/>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a:t>
            </a:r>
            <a:endParaRPr lang="de-DE" dirty="0"/>
          </a:p>
        </p:txBody>
      </p:sp>
      <p:sp>
        <p:nvSpPr>
          <p:cNvPr id="3" name="Inhaltsplatzhalter 2">
            <a:extLst>
              <a:ext uri="{FF2B5EF4-FFF2-40B4-BE49-F238E27FC236}">
                <a16:creationId xmlns:a16="http://schemas.microsoft.com/office/drawing/2014/main" id="{25632757-0169-4AD4-8EB1-C5A530E9493C}"/>
              </a:ext>
            </a:extLst>
          </p:cNvPr>
          <p:cNvSpPr>
            <a:spLocks noGrp="1"/>
          </p:cNvSpPr>
          <p:nvPr>
            <p:ph idx="1"/>
          </p:nvPr>
        </p:nvSpPr>
        <p:spPr>
          <a:xfrm>
            <a:off x="393701" y="1498600"/>
            <a:ext cx="4826000" cy="4711700"/>
          </a:xfrm>
        </p:spPr>
        <p:txBody>
          <a:bodyPr>
            <a:noAutofit/>
          </a:bodyPr>
          <a:lstStyle/>
          <a:p>
            <a:pPr marL="0" indent="0" algn="just">
              <a:lnSpc>
                <a:spcPct val="150000"/>
              </a:lnSpc>
              <a:buNone/>
            </a:pPr>
            <a:r>
              <a:rPr lang="el-GR" b="1" dirty="0">
                <a:cs typeface="Arial" panose="020B0604020202020204" pitchFamily="34" charset="0"/>
              </a:rPr>
              <a:t>Κρουστικός </a:t>
            </a:r>
            <a:r>
              <a:rPr lang="el-GR" b="1" dirty="0" err="1">
                <a:cs typeface="Arial" panose="020B0604020202020204" pitchFamily="34" charset="0"/>
              </a:rPr>
              <a:t>υδροφορέας</a:t>
            </a:r>
            <a:endParaRPr lang="en-US" b="1" dirty="0">
              <a:cs typeface="Arial" panose="020B0604020202020204" pitchFamily="34" charset="0"/>
            </a:endParaRPr>
          </a:p>
          <a:p>
            <a:pPr marL="0" indent="0" algn="just">
              <a:lnSpc>
                <a:spcPct val="150000"/>
              </a:lnSpc>
              <a:buNone/>
            </a:pPr>
            <a:r>
              <a:rPr lang="el-GR" dirty="0"/>
              <a:t>Διαμορφώνεται σε </a:t>
            </a:r>
            <a:r>
              <a:rPr lang="el-GR" dirty="0" err="1"/>
              <a:t>υδατοδιαλυτά</a:t>
            </a:r>
            <a:r>
              <a:rPr lang="el-GR" dirty="0"/>
              <a:t> πετρώματα (ανθρακικά άλατα, γύψο κ.λπ.), τα οποία επεκτάθηκαν σε γεωλογικές περιόδους λόγω της διάλυσης του νερού διαρροής και των υπογείων υδάτων που κυκλοφορούν. </a:t>
            </a:r>
          </a:p>
          <a:p>
            <a:pPr marL="0" indent="0" algn="just">
              <a:lnSpc>
                <a:spcPct val="150000"/>
              </a:lnSpc>
              <a:buNone/>
            </a:pPr>
            <a:r>
              <a:rPr lang="el-GR" dirty="0"/>
              <a:t>Το διοξείδιο του άνθρακα που </a:t>
            </a:r>
            <a:r>
              <a:rPr lang="el-GR" dirty="0" err="1"/>
              <a:t>απορροφάται</a:t>
            </a:r>
            <a:r>
              <a:rPr lang="el-GR" dirty="0"/>
              <a:t> από τον αέρα, το οποίο αντιδρά με το νερό για να σχηματίσει ανθρακικό οξύ, διαδραματίζει κεντρικό ρόλο στο σχηματισμό </a:t>
            </a:r>
            <a:r>
              <a:rPr lang="el-GR" dirty="0" err="1"/>
              <a:t>καρστικών</a:t>
            </a:r>
            <a:r>
              <a:rPr lang="el-GR" dirty="0"/>
              <a:t> ανθρακικών πετρωμάτων</a:t>
            </a:r>
            <a:r>
              <a:rPr lang="en-US" dirty="0">
                <a:cs typeface="Arial" panose="020B0604020202020204" pitchFamily="34" charset="0"/>
              </a:rPr>
              <a:t>.</a:t>
            </a:r>
            <a:endParaRPr lang="de-DE" dirty="0">
              <a:cs typeface="Arial" panose="020B0604020202020204" pitchFamily="34" charset="0"/>
            </a:endParaRPr>
          </a:p>
        </p:txBody>
      </p:sp>
      <p:pic>
        <p:nvPicPr>
          <p:cNvPr id="4" name="Grafik 3">
            <a:extLst>
              <a:ext uri="{FF2B5EF4-FFF2-40B4-BE49-F238E27FC236}">
                <a16:creationId xmlns:a16="http://schemas.microsoft.com/office/drawing/2014/main" id="{6F8A994A-BDAE-43B2-A7FD-7CA89E040C53}"/>
              </a:ext>
            </a:extLst>
          </p:cNvPr>
          <p:cNvPicPr>
            <a:picLocks noChangeAspect="1"/>
          </p:cNvPicPr>
          <p:nvPr/>
        </p:nvPicPr>
        <p:blipFill>
          <a:blip r:embed="rId3"/>
          <a:stretch>
            <a:fillRect/>
          </a:stretch>
        </p:blipFill>
        <p:spPr>
          <a:xfrm>
            <a:off x="5528603" y="1600200"/>
            <a:ext cx="3459068" cy="2437228"/>
          </a:xfrm>
          <a:prstGeom prst="rect">
            <a:avLst/>
          </a:prstGeom>
        </p:spPr>
      </p:pic>
    </p:spTree>
    <p:extLst>
      <p:ext uri="{BB962C8B-B14F-4D97-AF65-F5344CB8AC3E}">
        <p14:creationId xmlns:p14="http://schemas.microsoft.com/office/powerpoint/2010/main" val="4847688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BFCE0-FAA2-4EEF-9E6C-76B1B2ECE9D8}"/>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Βασικά στοιχεία γεωλογίας – διανομή υδροφόρων στρωμάτων στη Γερμανία</a:t>
            </a:r>
            <a:endParaRPr lang="de-DE"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7D2F04EB-AF40-42CF-9E72-C6A26612D84D}"/>
              </a:ext>
            </a:extLst>
          </p:cNvPr>
          <p:cNvSpPr txBox="1"/>
          <p:nvPr/>
        </p:nvSpPr>
        <p:spPr>
          <a:xfrm>
            <a:off x="341810" y="1691348"/>
            <a:ext cx="8225415" cy="2957861"/>
          </a:xfrm>
          <a:prstGeom prst="rect">
            <a:avLst/>
          </a:prstGeom>
          <a:noFill/>
        </p:spPr>
        <p:txBody>
          <a:bodyPr wrap="square" rtlCol="0">
            <a:spAutoFit/>
          </a:bodyPr>
          <a:lstStyle/>
          <a:p>
            <a:pPr algn="just">
              <a:lnSpc>
                <a:spcPct val="150000"/>
              </a:lnSpc>
            </a:pPr>
            <a:r>
              <a:rPr lang="el-GR" dirty="0">
                <a:cs typeface="Arial" panose="020B0604020202020204" pitchFamily="34" charset="0"/>
              </a:rPr>
              <a:t>Ο υδρογεωλογικός χάρτης μπορεί να δώσει πληροφορίες σχετικά με την υδρογεωλογική κατάσταση σε μία περιοχή.</a:t>
            </a:r>
          </a:p>
          <a:p>
            <a:pPr algn="just">
              <a:lnSpc>
                <a:spcPct val="150000"/>
              </a:lnSpc>
            </a:pPr>
            <a:endParaRPr lang="en-US" dirty="0">
              <a:cs typeface="Arial" panose="020B0604020202020204" pitchFamily="34" charset="0"/>
            </a:endParaRPr>
          </a:p>
          <a:p>
            <a:pPr algn="just">
              <a:lnSpc>
                <a:spcPct val="150000"/>
              </a:lnSpc>
            </a:pPr>
            <a:r>
              <a:rPr lang="el-GR" dirty="0">
                <a:cs typeface="Arial" panose="020B0604020202020204" pitchFamily="34" charset="0"/>
              </a:rPr>
              <a:t>Για να δει κάποιος τι συμβαίνει στη Γερμανία μπορεί να επισκεφτεί τον παρακάτω σύνδεσμο:</a:t>
            </a:r>
            <a:endParaRPr lang="en-US" dirty="0">
              <a:cs typeface="Arial" panose="020B0604020202020204" pitchFamily="34" charset="0"/>
            </a:endParaRPr>
          </a:p>
          <a:p>
            <a:pPr algn="just">
              <a:lnSpc>
                <a:spcPct val="150000"/>
              </a:lnSpc>
            </a:pPr>
            <a:r>
              <a:rPr lang="en-US" dirty="0">
                <a:cs typeface="Arial" panose="020B0604020202020204" pitchFamily="34" charset="0"/>
              </a:rPr>
              <a:t>https://www.bgr.bund.de/DE/Themen/Wasser/Projekte/laufend/Beratung/Huek200/huek200_pdf_ha.html?nn=1542276</a:t>
            </a:r>
          </a:p>
        </p:txBody>
      </p:sp>
    </p:spTree>
    <p:extLst>
      <p:ext uri="{BB962C8B-B14F-4D97-AF65-F5344CB8AC3E}">
        <p14:creationId xmlns:p14="http://schemas.microsoft.com/office/powerpoint/2010/main" val="1597025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51759-3831-4F52-A33A-CF1C2DFDF665}"/>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Γεωθερμική ενέργεια</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8938FB52-CFDD-46FD-A55C-A4A2668845D7}"/>
              </a:ext>
            </a:extLst>
          </p:cNvPr>
          <p:cNvSpPr>
            <a:spLocks noGrp="1"/>
          </p:cNvSpPr>
          <p:nvPr>
            <p:ph idx="1"/>
          </p:nvPr>
        </p:nvSpPr>
        <p:spPr>
          <a:xfrm>
            <a:off x="457200" y="1479884"/>
            <a:ext cx="8229600" cy="4525963"/>
          </a:xfrm>
        </p:spPr>
        <p:txBody>
          <a:bodyPr>
            <a:normAutofit/>
          </a:bodyPr>
          <a:lstStyle/>
          <a:p>
            <a:pPr marL="0" indent="0" algn="just">
              <a:lnSpc>
                <a:spcPct val="150000"/>
              </a:lnSpc>
              <a:buNone/>
            </a:pPr>
            <a:r>
              <a:rPr lang="el-GR" b="1" dirty="0"/>
              <a:t>Γιατί είναι σημαντική η γεωλογία για ένα γεωθερμικό σύστημα;</a:t>
            </a:r>
            <a:r>
              <a:rPr lang="en-US" b="1" dirty="0">
                <a:cs typeface="Arial" panose="020B0604020202020204" pitchFamily="34" charset="0"/>
              </a:rPr>
              <a:t> </a:t>
            </a:r>
          </a:p>
          <a:p>
            <a:pPr marL="0" indent="0" algn="just">
              <a:lnSpc>
                <a:spcPct val="150000"/>
              </a:lnSpc>
              <a:buNone/>
            </a:pPr>
            <a:endParaRPr lang="en-US" b="1" dirty="0">
              <a:cs typeface="Arial" panose="020B0604020202020204" pitchFamily="34" charset="0"/>
            </a:endParaRPr>
          </a:p>
          <a:p>
            <a:pPr algn="just">
              <a:lnSpc>
                <a:spcPct val="150000"/>
              </a:lnSpc>
            </a:pPr>
            <a:r>
              <a:rPr lang="el-GR" dirty="0"/>
              <a:t>Η γεωλογία έχει άμεση επίδραση στις δυνατότητες τεχνικής υλοποίησης του φρέατος, πράγμα που σημαίνει ότι έχει επίσης έμμεση επίδραση στο κόστος του φρέατος.</a:t>
            </a:r>
            <a:r>
              <a:rPr lang="en-US" dirty="0">
                <a:cs typeface="Arial" panose="020B0604020202020204" pitchFamily="34" charset="0"/>
              </a:rPr>
              <a:t> </a:t>
            </a:r>
          </a:p>
          <a:p>
            <a:pPr marL="0" indent="0" algn="just">
              <a:lnSpc>
                <a:spcPct val="150000"/>
              </a:lnSpc>
              <a:buNone/>
            </a:pPr>
            <a:endParaRPr lang="en-US" dirty="0">
              <a:cs typeface="Arial" panose="020B0604020202020204" pitchFamily="34" charset="0"/>
            </a:endParaRPr>
          </a:p>
          <a:p>
            <a:pPr algn="just">
              <a:lnSpc>
                <a:spcPct val="150000"/>
              </a:lnSpc>
            </a:pPr>
            <a:r>
              <a:rPr lang="el-GR" dirty="0"/>
              <a:t>Οι φυσικές ιδιότητες της γεωλογίας στον τόπο της γεωθερμικής μονάδας έχουν άμεση επίδραση στην ποσότητα ενέργειας που μπορεί να χρησιμοποιηθεί μόνιμα και βιώσιμα ανά γεώτρηση (γεωτρύπανο) και χρόνο</a:t>
            </a:r>
            <a:r>
              <a:rPr lang="en-US" dirty="0">
                <a:cs typeface="Arial" panose="020B0604020202020204" pitchFamily="34" charset="0"/>
              </a:rPr>
              <a:t>.</a:t>
            </a:r>
            <a:endParaRPr lang="de-DE" dirty="0">
              <a:cs typeface="Arial" panose="020B0604020202020204" pitchFamily="34" charset="0"/>
            </a:endParaRPr>
          </a:p>
        </p:txBody>
      </p:sp>
    </p:spTree>
    <p:extLst>
      <p:ext uri="{BB962C8B-B14F-4D97-AF65-F5344CB8AC3E}">
        <p14:creationId xmlns:p14="http://schemas.microsoft.com/office/powerpoint/2010/main" val="5499919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D896F-CD49-4911-B608-0E21D9B10061}"/>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DFE1D11E-81FF-4637-95FA-D3F168DFFA10}"/>
              </a:ext>
            </a:extLst>
          </p:cNvPr>
          <p:cNvSpPr>
            <a:spLocks noGrp="1"/>
          </p:cNvSpPr>
          <p:nvPr>
            <p:ph idx="1"/>
          </p:nvPr>
        </p:nvSpPr>
        <p:spPr/>
        <p:txBody>
          <a:bodyPr>
            <a:normAutofit/>
          </a:bodyPr>
          <a:lstStyle/>
          <a:p>
            <a:pPr marL="0" indent="0" algn="just">
              <a:lnSpc>
                <a:spcPct val="150000"/>
              </a:lnSpc>
              <a:buNone/>
            </a:pPr>
            <a:r>
              <a:rPr lang="el-GR" b="1" dirty="0">
                <a:cs typeface="Arial" panose="020B0604020202020204" pitchFamily="34" charset="0"/>
              </a:rPr>
              <a:t>Φυσικές ιδιότητες κάτω από το έδαφος</a:t>
            </a:r>
            <a:endParaRPr lang="en-US" b="1" dirty="0">
              <a:cs typeface="Arial" panose="020B0604020202020204" pitchFamily="34" charset="0"/>
            </a:endParaRPr>
          </a:p>
          <a:p>
            <a:pPr algn="just">
              <a:lnSpc>
                <a:spcPct val="150000"/>
              </a:lnSpc>
            </a:pPr>
            <a:endParaRPr lang="en-US" dirty="0">
              <a:cs typeface="Arial" panose="020B0604020202020204" pitchFamily="34" charset="0"/>
            </a:endParaRPr>
          </a:p>
          <a:p>
            <a:pPr marL="0" indent="0" algn="just">
              <a:lnSpc>
                <a:spcPct val="150000"/>
              </a:lnSpc>
              <a:buNone/>
            </a:pPr>
            <a:r>
              <a:rPr lang="el-GR" dirty="0"/>
              <a:t>Σχετικές είναι οι ακόλουθες δύο ιδιότητες του υπεδάφους, οι οποίες εξαρτώνται από την αντίστοιχη υπόγεια / γεωλογία</a:t>
            </a:r>
            <a:r>
              <a:rPr lang="en-US" dirty="0">
                <a:cs typeface="Arial" panose="020B0604020202020204" pitchFamily="34" charset="0"/>
              </a:rPr>
              <a:t>.</a:t>
            </a:r>
          </a:p>
          <a:p>
            <a:pPr marL="0" indent="0" algn="just">
              <a:lnSpc>
                <a:spcPct val="150000"/>
              </a:lnSpc>
              <a:buNone/>
            </a:pPr>
            <a:endParaRPr lang="en-US" dirty="0">
              <a:cs typeface="Arial" panose="020B0604020202020204" pitchFamily="34" charset="0"/>
            </a:endParaRPr>
          </a:p>
          <a:p>
            <a:pPr algn="just">
              <a:lnSpc>
                <a:spcPct val="150000"/>
              </a:lnSpc>
            </a:pPr>
            <a:r>
              <a:rPr lang="el-GR" dirty="0">
                <a:cs typeface="Arial" panose="020B0604020202020204" pitchFamily="34" charset="0"/>
              </a:rPr>
              <a:t>Θερμική αγωγιμότητα</a:t>
            </a:r>
            <a:endParaRPr lang="en-US" dirty="0">
              <a:cs typeface="Arial" panose="020B0604020202020204" pitchFamily="34" charset="0"/>
            </a:endParaRPr>
          </a:p>
          <a:p>
            <a:pPr algn="just">
              <a:lnSpc>
                <a:spcPct val="150000"/>
              </a:lnSpc>
            </a:pPr>
            <a:r>
              <a:rPr lang="el-GR" dirty="0">
                <a:cs typeface="Arial" panose="020B0604020202020204" pitchFamily="34" charset="0"/>
              </a:rPr>
              <a:t>Θερμοχωρητικότητα</a:t>
            </a:r>
            <a:endParaRPr lang="de-DE" dirty="0">
              <a:cs typeface="Arial" panose="020B0604020202020204" pitchFamily="34" charset="0"/>
            </a:endParaRPr>
          </a:p>
        </p:txBody>
      </p:sp>
    </p:spTree>
    <p:extLst>
      <p:ext uri="{BB962C8B-B14F-4D97-AF65-F5344CB8AC3E}">
        <p14:creationId xmlns:p14="http://schemas.microsoft.com/office/powerpoint/2010/main" val="34415810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D87D7-C7C0-4360-BFB0-FAAFD28B6FBC}"/>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6CB132D1-3F8F-4C0D-ACAD-F5D66F810F06}"/>
              </a:ext>
            </a:extLst>
          </p:cNvPr>
          <p:cNvSpPr>
            <a:spLocks noGrp="1"/>
          </p:cNvSpPr>
          <p:nvPr>
            <p:ph idx="1"/>
          </p:nvPr>
        </p:nvSpPr>
        <p:spPr/>
        <p:txBody>
          <a:bodyPr>
            <a:normAutofit/>
          </a:bodyPr>
          <a:lstStyle/>
          <a:p>
            <a:pPr marL="0" indent="0" algn="just">
              <a:lnSpc>
                <a:spcPct val="150000"/>
              </a:lnSpc>
              <a:buNone/>
            </a:pPr>
            <a:r>
              <a:rPr lang="el-GR" dirty="0">
                <a:cs typeface="Arial" panose="020B0604020202020204" pitchFamily="34" charset="0"/>
              </a:rPr>
              <a:t>Φυσικές ιδιότητες της υπόγειας </a:t>
            </a:r>
            <a:r>
              <a:rPr lang="en-US" dirty="0">
                <a:cs typeface="Arial" panose="020B0604020202020204" pitchFamily="34" charset="0"/>
              </a:rPr>
              <a:t>/ </a:t>
            </a:r>
            <a:r>
              <a:rPr lang="el-GR" b="1" dirty="0">
                <a:cs typeface="Arial" panose="020B0604020202020204" pitchFamily="34" charset="0"/>
              </a:rPr>
              <a:t>θερμικής αγωγιμότητας</a:t>
            </a:r>
            <a:endParaRPr lang="en-US" b="1"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Η θερμική αγωγιμότητα περιγράφει την ικανότητα μιας ουσίας να μεταφέρει θερμική ενέργεια με τη μορφή θερμότητας</a:t>
            </a:r>
            <a:r>
              <a:rPr lang="en-US" dirty="0">
                <a:cs typeface="Arial" panose="020B0604020202020204" pitchFamily="34" charset="0"/>
              </a:rPr>
              <a:t>.</a:t>
            </a:r>
          </a:p>
          <a:p>
            <a:pPr marL="0" indent="0" algn="just">
              <a:lnSpc>
                <a:spcPct val="150000"/>
              </a:lnSpc>
              <a:buNone/>
            </a:pPr>
            <a:r>
              <a:rPr lang="el-GR" dirty="0"/>
              <a:t>Ως εκ τούτου, η θερμική αγωγιμότητα υποδεικνύει πόσο καλά μια συγκεκριμένη ουσία παράγει θερμότητα</a:t>
            </a:r>
            <a:r>
              <a:rPr lang="en-US" dirty="0">
                <a:cs typeface="Arial" panose="020B0604020202020204" pitchFamily="34" charset="0"/>
              </a:rPr>
              <a:t>.</a:t>
            </a:r>
          </a:p>
          <a:p>
            <a:pPr marL="0" indent="0" algn="just">
              <a:lnSpc>
                <a:spcPct val="150000"/>
              </a:lnSpc>
              <a:buNone/>
            </a:pPr>
            <a:r>
              <a:rPr lang="el-GR" dirty="0"/>
              <a:t>Σε σχέση με τη γεωθερμική χρήση της υπόγειας επιφάνειας, η θερμική αγωγιμότητα είναι σημαντική διότι περιγράφει πόσο καλά μπορεί να μεταφερθεί η θερμότητα από τη γύρω υπόγεια περιοχή στον γεωθερμικό καθετήρα</a:t>
            </a:r>
            <a:r>
              <a:rPr lang="en-US" dirty="0">
                <a:cs typeface="Arial" panose="020B0604020202020204" pitchFamily="34" charset="0"/>
              </a:rPr>
              <a:t>.</a:t>
            </a:r>
            <a:endParaRPr lang="de-DE" dirty="0">
              <a:cs typeface="Arial" panose="020B0604020202020204" pitchFamily="34" charset="0"/>
            </a:endParaRPr>
          </a:p>
        </p:txBody>
      </p:sp>
    </p:spTree>
    <p:extLst>
      <p:ext uri="{BB962C8B-B14F-4D97-AF65-F5344CB8AC3E}">
        <p14:creationId xmlns:p14="http://schemas.microsoft.com/office/powerpoint/2010/main" val="30835017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7BD6B-796C-4A1A-BF8E-52B38680793F}"/>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3F58BFF6-451D-422B-94AF-B84CB5B17422}"/>
              </a:ext>
            </a:extLst>
          </p:cNvPr>
          <p:cNvSpPr>
            <a:spLocks noGrp="1"/>
          </p:cNvSpPr>
          <p:nvPr>
            <p:ph idx="1"/>
          </p:nvPr>
        </p:nvSpPr>
        <p:spPr/>
        <p:txBody>
          <a:bodyPr>
            <a:normAutofit/>
          </a:bodyPr>
          <a:lstStyle/>
          <a:p>
            <a:pPr marL="0" indent="0" algn="just">
              <a:lnSpc>
                <a:spcPct val="150000"/>
              </a:lnSpc>
              <a:buNone/>
            </a:pPr>
            <a:r>
              <a:rPr lang="el-GR" dirty="0">
                <a:cs typeface="Arial" panose="020B0604020202020204" pitchFamily="34" charset="0"/>
              </a:rPr>
              <a:t>Φυσικές ιδιότητες της υπόγειας </a:t>
            </a:r>
            <a:r>
              <a:rPr lang="en-US" dirty="0">
                <a:cs typeface="Arial" panose="020B0604020202020204" pitchFamily="34" charset="0"/>
              </a:rPr>
              <a:t>/ </a:t>
            </a:r>
            <a:r>
              <a:rPr lang="el-GR" b="1" dirty="0">
                <a:cs typeface="Arial" panose="020B0604020202020204" pitchFamily="34" charset="0"/>
              </a:rPr>
              <a:t>θερμικής αγωγιμότητας</a:t>
            </a:r>
            <a:endParaRPr lang="en-US" b="1"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Η ειδική θερμική αγωγιμότητα αντιπροσωπεύει την ικανότητα του υπόγειου χώρου να παράγει θερμότητα</a:t>
            </a:r>
            <a:r>
              <a:rPr lang="en-US" dirty="0">
                <a:cs typeface="Arial" panose="020B0604020202020204" pitchFamily="34" charset="0"/>
              </a:rPr>
              <a:t>. </a:t>
            </a:r>
            <a:r>
              <a:rPr lang="el-GR" dirty="0">
                <a:cs typeface="Arial" panose="020B0604020202020204" pitchFamily="34" charset="0"/>
              </a:rPr>
              <a:t>Είναι μία από τις σημαντικότερες παραμέτρους </a:t>
            </a:r>
            <a:r>
              <a:rPr lang="el-GR" dirty="0"/>
              <a:t>σε σχέση με τη σωστή </a:t>
            </a:r>
            <a:r>
              <a:rPr lang="el-GR" dirty="0" err="1"/>
              <a:t>διαστασιολόγηση</a:t>
            </a:r>
            <a:r>
              <a:rPr lang="el-GR" dirty="0"/>
              <a:t> του συστήματος γεωθερμικού καθετήρα. Είναι ένα μέτρο για το πόσο γρήγορα η εξαχθείσα θερμότητα (μέσω του γεωθερμικού καθετήρα) μπορεί να τροφοδοτηθεί μέσω των πετρωμάτων που υπάρχουν στην υπόγεια επιφάνεια. Η θερμική αγωγιμότητα είναι μια ιδιότητα ειδικά για τα πετρώματα που εξαρτάται από την περιεκτικότητα σε ορυκτά, το πορώδες και πως οι πόροι έχουν μέσα τους υλικό</a:t>
            </a:r>
            <a:r>
              <a:rPr lang="en-US" dirty="0">
                <a:cs typeface="Arial" panose="020B0604020202020204" pitchFamily="34" charset="0"/>
              </a:rPr>
              <a:t>.</a:t>
            </a:r>
            <a:endParaRPr lang="de-DE" dirty="0">
              <a:cs typeface="Arial" panose="020B0604020202020204" pitchFamily="34" charset="0"/>
            </a:endParaRPr>
          </a:p>
        </p:txBody>
      </p:sp>
    </p:spTree>
    <p:extLst>
      <p:ext uri="{BB962C8B-B14F-4D97-AF65-F5344CB8AC3E}">
        <p14:creationId xmlns:p14="http://schemas.microsoft.com/office/powerpoint/2010/main" val="42174471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D7051-32E8-4A8D-A526-A19E341E079F}"/>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226E1188-3701-4F9B-B3E5-3814BF0DA69F}"/>
              </a:ext>
            </a:extLst>
          </p:cNvPr>
          <p:cNvSpPr>
            <a:spLocks noGrp="1"/>
          </p:cNvSpPr>
          <p:nvPr>
            <p:ph idx="1"/>
          </p:nvPr>
        </p:nvSpPr>
        <p:spPr/>
        <p:txBody>
          <a:bodyPr>
            <a:normAutofit/>
          </a:bodyPr>
          <a:lstStyle/>
          <a:p>
            <a:pPr marL="0" indent="0" algn="just">
              <a:lnSpc>
                <a:spcPct val="150000"/>
              </a:lnSpc>
              <a:buNone/>
            </a:pPr>
            <a:r>
              <a:rPr lang="el-GR" dirty="0">
                <a:cs typeface="Arial" panose="020B0604020202020204" pitchFamily="34" charset="0"/>
              </a:rPr>
              <a:t>Φυσικές ιδιότητες της υπόγειας </a:t>
            </a:r>
            <a:r>
              <a:rPr lang="en-US" dirty="0">
                <a:cs typeface="Arial" panose="020B0604020202020204" pitchFamily="34" charset="0"/>
              </a:rPr>
              <a:t>/ </a:t>
            </a:r>
            <a:r>
              <a:rPr lang="el-GR" b="1" dirty="0">
                <a:cs typeface="Arial" panose="020B0604020202020204" pitchFamily="34" charset="0"/>
              </a:rPr>
              <a:t>θερμικής αγωγιμότητας </a:t>
            </a:r>
            <a:endParaRPr lang="en-US" b="1"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Μονάδα μέτρησης</a:t>
            </a:r>
            <a:r>
              <a:rPr lang="en-US" dirty="0">
                <a:cs typeface="Arial" panose="020B0604020202020204" pitchFamily="34" charset="0"/>
              </a:rPr>
              <a:t>:	 W/(m-K) [watts per meter and Kelvin].</a:t>
            </a:r>
          </a:p>
          <a:p>
            <a:pPr marL="0" indent="0" algn="just">
              <a:lnSpc>
                <a:spcPct val="150000"/>
              </a:lnSpc>
              <a:buNone/>
            </a:pPr>
            <a:r>
              <a:rPr lang="el-GR" dirty="0">
                <a:cs typeface="Arial" panose="020B0604020202020204" pitchFamily="34" charset="0"/>
              </a:rPr>
              <a:t>Χρησιμοποιούμενο σύμβολο</a:t>
            </a:r>
            <a:r>
              <a:rPr lang="en-US" dirty="0">
                <a:cs typeface="Arial" panose="020B0604020202020204" pitchFamily="34" charset="0"/>
              </a:rPr>
              <a:t>: 		λ (Lambda)</a:t>
            </a: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Η θερμική αγωγιμότητα εξαρτάται καταρχήν από τη θερμοκρασία και την πίεση. Αυτό δεν έχει πρακτική σημασία για εφαρμογές σε γεωθερμική ενέργεια κοντά στην επιφάνεια</a:t>
            </a:r>
            <a:r>
              <a:rPr lang="en-US" dirty="0">
                <a:cs typeface="Arial" panose="020B0604020202020204" pitchFamily="34" charset="0"/>
              </a:rPr>
              <a:t>.</a:t>
            </a:r>
            <a:endParaRPr lang="de-DE" dirty="0">
              <a:cs typeface="Arial" panose="020B0604020202020204" pitchFamily="34" charset="0"/>
            </a:endParaRPr>
          </a:p>
        </p:txBody>
      </p:sp>
    </p:spTree>
    <p:extLst>
      <p:ext uri="{BB962C8B-B14F-4D97-AF65-F5344CB8AC3E}">
        <p14:creationId xmlns:p14="http://schemas.microsoft.com/office/powerpoint/2010/main" val="7448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430" y="1397479"/>
            <a:ext cx="8609162" cy="4960189"/>
          </a:xfrm>
        </p:spPr>
        <p:txBody>
          <a:bodyPr>
            <a:noAutofit/>
          </a:bodyPr>
          <a:lstStyle/>
          <a:p>
            <a:pPr marL="0" indent="0" algn="just">
              <a:lnSpc>
                <a:spcPct val="150000"/>
              </a:lnSpc>
              <a:buNone/>
            </a:pPr>
            <a:r>
              <a:rPr lang="el-GR" b="1" dirty="0">
                <a:cs typeface="Arial" panose="020B0604020202020204" pitchFamily="34" charset="0"/>
              </a:rPr>
              <a:t>Προέλευση της γεωθερμικής ενέργειας </a:t>
            </a:r>
            <a:endParaRPr lang="en-US" b="1" dirty="0">
              <a:cs typeface="Arial" panose="020B0604020202020204" pitchFamily="34" charset="0"/>
            </a:endParaRPr>
          </a:p>
          <a:p>
            <a:pPr algn="just"/>
            <a:r>
              <a:rPr lang="el-GR" dirty="0"/>
              <a:t>Μέσα στη γη, μια γιγαντιαία ποσότητα ενέργειας αποθηκεύεται με τη μορφή θερμότητας. Περίπου το 99% της μάζας της γης είναι θερμότερο από 1.000 ° C και μόνο το 0,1% έχει θερμοκρασίες κάτω από τους 100 ° C.</a:t>
            </a:r>
          </a:p>
          <a:p>
            <a:pPr marL="0" indent="0" algn="just">
              <a:buNone/>
            </a:pPr>
            <a:endParaRPr lang="el-GR" dirty="0"/>
          </a:p>
          <a:p>
            <a:pPr algn="just"/>
            <a:r>
              <a:rPr lang="el-GR" dirty="0">
                <a:cs typeface="Arial" panose="020B0604020202020204" pitchFamily="34" charset="0"/>
              </a:rPr>
              <a:t>Η θερμότητα δεν είναι ομοιόμορφα κατανεμημένη μέσα στη γη</a:t>
            </a:r>
            <a:r>
              <a:rPr lang="en-US" dirty="0">
                <a:cs typeface="Arial" panose="020B0604020202020204" pitchFamily="34" charset="0"/>
              </a:rPr>
              <a:t>: </a:t>
            </a:r>
          </a:p>
          <a:p>
            <a:pPr lvl="1" algn="just"/>
            <a:r>
              <a:rPr lang="el-GR" dirty="0">
                <a:cs typeface="Arial" panose="020B0604020202020204" pitchFamily="34" charset="0"/>
              </a:rPr>
              <a:t>Ο πυρήνας της γης έχει θερμοκρασίες </a:t>
            </a:r>
            <a:r>
              <a:rPr lang="en-US" dirty="0">
                <a:cs typeface="Arial" panose="020B0604020202020204" pitchFamily="34" charset="0"/>
              </a:rPr>
              <a:t>5,000-7,000°C. </a:t>
            </a:r>
          </a:p>
          <a:p>
            <a:pPr lvl="1" algn="just"/>
            <a:r>
              <a:rPr lang="el-GR" dirty="0">
                <a:cs typeface="Arial" panose="020B0604020202020204" pitchFamily="34" charset="0"/>
              </a:rPr>
              <a:t>Η επιφάνεια της γης έχει μέση θερμοκρασία της τάξης των </a:t>
            </a:r>
            <a:r>
              <a:rPr lang="en-US" dirty="0">
                <a:cs typeface="Arial" panose="020B0604020202020204" pitchFamily="34" charset="0"/>
              </a:rPr>
              <a:t>15° C</a:t>
            </a:r>
            <a:endParaRPr lang="de-DE" dirty="0">
              <a:cs typeface="Arial" panose="020B0604020202020204" pitchFamily="34" charset="0"/>
            </a:endParaRPr>
          </a:p>
          <a:p>
            <a:pPr algn="just"/>
            <a:endParaRPr lang="el-GR" dirty="0">
              <a:cs typeface="Arial" panose="020B0604020202020204" pitchFamily="34" charset="0"/>
            </a:endParaRPr>
          </a:p>
          <a:p>
            <a:pPr algn="just"/>
            <a:r>
              <a:rPr lang="el-GR" dirty="0">
                <a:cs typeface="Arial" panose="020B0604020202020204" pitchFamily="34" charset="0"/>
              </a:rPr>
              <a:t>Η γεωθερμική ενέργεια παράγεται από διάφορες πηγές όπως</a:t>
            </a:r>
            <a:r>
              <a:rPr lang="en-US" dirty="0">
                <a:cs typeface="Arial" panose="020B0604020202020204" pitchFamily="34" charset="0"/>
              </a:rPr>
              <a:t>: </a:t>
            </a:r>
          </a:p>
          <a:p>
            <a:pPr lvl="1" algn="just"/>
            <a:r>
              <a:rPr lang="el-GR" dirty="0">
                <a:cs typeface="Arial" panose="020B0604020202020204" pitchFamily="34" charset="0"/>
              </a:rPr>
              <a:t>Υπολειπόμενη θερμότητα</a:t>
            </a:r>
            <a:endParaRPr lang="en-US" dirty="0">
              <a:cs typeface="Arial" panose="020B0604020202020204" pitchFamily="34" charset="0"/>
            </a:endParaRPr>
          </a:p>
          <a:p>
            <a:pPr lvl="1" algn="just"/>
            <a:r>
              <a:rPr lang="el-GR" dirty="0">
                <a:cs typeface="Arial" panose="020B0604020202020204" pitchFamily="34" charset="0"/>
              </a:rPr>
              <a:t>Ραδιενεργή αποσύνθεση</a:t>
            </a:r>
            <a:endParaRPr lang="en-US" dirty="0">
              <a:cs typeface="Arial" panose="020B0604020202020204" pitchFamily="34" charset="0"/>
            </a:endParaRPr>
          </a:p>
          <a:p>
            <a:pPr lvl="1" algn="just"/>
            <a:r>
              <a:rPr lang="el-GR" dirty="0">
                <a:cs typeface="Arial" panose="020B0604020202020204" pitchFamily="34" charset="0"/>
              </a:rPr>
              <a:t>Κλιματική επίδραση</a:t>
            </a:r>
            <a:endParaRPr lang="en-US" dirty="0">
              <a:cs typeface="Arial" panose="020B0604020202020204" pitchFamily="34" charset="0"/>
            </a:endParaRPr>
          </a:p>
          <a:p>
            <a:pPr lvl="1" algn="just"/>
            <a:r>
              <a:rPr lang="el-GR" dirty="0">
                <a:cs typeface="Arial" panose="020B0604020202020204" pitchFamily="34" charset="0"/>
              </a:rPr>
              <a:t>Επίγεια ροή θερμότητας</a:t>
            </a:r>
            <a:endParaRPr lang="de-DE" dirty="0">
              <a:cs typeface="Arial" panose="020B0604020202020204" pitchFamily="34" charset="0"/>
            </a:endParaRPr>
          </a:p>
        </p:txBody>
      </p:sp>
      <p:sp>
        <p:nvSpPr>
          <p:cNvPr id="6" name="Titel 5">
            <a:extLst>
              <a:ext uri="{FF2B5EF4-FFF2-40B4-BE49-F238E27FC236}">
                <a16:creationId xmlns:a16="http://schemas.microsoft.com/office/drawing/2014/main" id="{363661BA-6130-4015-A904-6A473C1F097C}"/>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Ορισμοί και βασικές γνώσεις</a:t>
            </a:r>
            <a:endParaRPr lang="de-DE" dirty="0"/>
          </a:p>
        </p:txBody>
      </p:sp>
    </p:spTree>
    <p:extLst>
      <p:ext uri="{BB962C8B-B14F-4D97-AF65-F5344CB8AC3E}">
        <p14:creationId xmlns:p14="http://schemas.microsoft.com/office/powerpoint/2010/main" val="3180373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527B4-54F0-48FD-99FB-5B4DCC6058D0}"/>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E9254DF7-34EA-4E04-B284-41EDB4F34DD3}"/>
              </a:ext>
            </a:extLst>
          </p:cNvPr>
          <p:cNvSpPr>
            <a:spLocks noGrp="1"/>
          </p:cNvSpPr>
          <p:nvPr>
            <p:ph idx="1"/>
          </p:nvPr>
        </p:nvSpPr>
        <p:spPr/>
        <p:txBody>
          <a:bodyPr>
            <a:noAutofit/>
          </a:bodyPr>
          <a:lstStyle/>
          <a:p>
            <a:pPr marL="0" indent="0" algn="just">
              <a:lnSpc>
                <a:spcPct val="150000"/>
              </a:lnSpc>
              <a:buNone/>
            </a:pPr>
            <a:r>
              <a:rPr lang="el-GR" dirty="0">
                <a:cs typeface="Arial" panose="020B0604020202020204" pitchFamily="34" charset="0"/>
              </a:rPr>
              <a:t>Φυσικές ιδιότητες της υπόγειας </a:t>
            </a:r>
            <a:r>
              <a:rPr lang="de-DE" dirty="0">
                <a:cs typeface="Arial" panose="020B0604020202020204" pitchFamily="34" charset="0"/>
              </a:rPr>
              <a:t>/ </a:t>
            </a:r>
            <a:r>
              <a:rPr lang="el-GR" b="1" dirty="0">
                <a:cs typeface="Arial" panose="020B0604020202020204" pitchFamily="34" charset="0"/>
              </a:rPr>
              <a:t>θερμικής αγωγιμότητας </a:t>
            </a:r>
            <a:endParaRPr lang="de-DE" b="1" dirty="0">
              <a:cs typeface="Arial" panose="020B0604020202020204" pitchFamily="34" charset="0"/>
            </a:endParaRPr>
          </a:p>
          <a:p>
            <a:pPr marL="0" indent="0" algn="just">
              <a:lnSpc>
                <a:spcPct val="150000"/>
              </a:lnSpc>
              <a:buNone/>
            </a:pPr>
            <a:endParaRPr lang="de-DE" dirty="0">
              <a:cs typeface="Arial" panose="020B0604020202020204" pitchFamily="34" charset="0"/>
            </a:endParaRPr>
          </a:p>
          <a:p>
            <a:pPr marL="0" indent="0" algn="just">
              <a:lnSpc>
                <a:spcPct val="150000"/>
              </a:lnSpc>
              <a:buNone/>
            </a:pPr>
            <a:r>
              <a:rPr lang="el-GR" dirty="0">
                <a:cs typeface="Arial" panose="020B0604020202020204" pitchFamily="34" charset="0"/>
              </a:rPr>
              <a:t>Θερμική αγωγιμότητα </a:t>
            </a:r>
            <a:r>
              <a:rPr lang="de-DE" dirty="0">
                <a:cs typeface="Arial" panose="020B0604020202020204" pitchFamily="34" charset="0"/>
              </a:rPr>
              <a:t>– </a:t>
            </a:r>
            <a:r>
              <a:rPr lang="el-GR" dirty="0">
                <a:cs typeface="Arial" panose="020B0604020202020204" pitchFamily="34" charset="0"/>
              </a:rPr>
              <a:t>τιμές παραδείγματος </a:t>
            </a:r>
            <a:r>
              <a:rPr lang="de-DE" dirty="0">
                <a:cs typeface="Arial" panose="020B0604020202020204" pitchFamily="34" charset="0"/>
              </a:rPr>
              <a:t>(</a:t>
            </a:r>
            <a:r>
              <a:rPr lang="el-GR" dirty="0"/>
              <a:t>τιμές που σχετίζονται με </a:t>
            </a:r>
            <a:r>
              <a:rPr lang="de-DE" dirty="0">
                <a:cs typeface="Arial" panose="020B0604020202020204" pitchFamily="34" charset="0"/>
              </a:rPr>
              <a:t>0°C)</a:t>
            </a:r>
          </a:p>
          <a:p>
            <a:pPr marL="0" indent="0" algn="just">
              <a:lnSpc>
                <a:spcPct val="150000"/>
              </a:lnSpc>
              <a:buNone/>
            </a:pPr>
            <a:r>
              <a:rPr lang="el-GR" dirty="0">
                <a:cs typeface="Arial" panose="020B0604020202020204" pitchFamily="34" charset="0"/>
              </a:rPr>
              <a:t>Ξηρή άμμος </a:t>
            </a:r>
            <a:r>
              <a:rPr lang="de-DE" dirty="0">
                <a:cs typeface="Arial" panose="020B0604020202020204" pitchFamily="34" charset="0"/>
              </a:rPr>
              <a:t>~0.6 W/(m-K) </a:t>
            </a:r>
          </a:p>
          <a:p>
            <a:pPr marL="0" indent="0" algn="just">
              <a:lnSpc>
                <a:spcPct val="150000"/>
              </a:lnSpc>
              <a:buNone/>
            </a:pPr>
            <a:r>
              <a:rPr lang="el-GR" dirty="0">
                <a:cs typeface="Arial" panose="020B0604020202020204" pitchFamily="34" charset="0"/>
              </a:rPr>
              <a:t>Ασβεστόλιθος</a:t>
            </a:r>
            <a:r>
              <a:rPr lang="de-DE" dirty="0">
                <a:cs typeface="Arial" panose="020B0604020202020204" pitchFamily="34" charset="0"/>
              </a:rPr>
              <a:t> ~2.2 W/(m-K) </a:t>
            </a:r>
          </a:p>
          <a:p>
            <a:pPr marL="0" indent="0" algn="just">
              <a:lnSpc>
                <a:spcPct val="150000"/>
              </a:lnSpc>
              <a:buNone/>
            </a:pPr>
            <a:r>
              <a:rPr lang="el-GR" dirty="0">
                <a:cs typeface="Arial" panose="020B0604020202020204" pitchFamily="34" charset="0"/>
              </a:rPr>
              <a:t>Αμμόπετρα</a:t>
            </a:r>
            <a:r>
              <a:rPr lang="de-DE" dirty="0">
                <a:cs typeface="Arial" panose="020B0604020202020204" pitchFamily="34" charset="0"/>
              </a:rPr>
              <a:t> ~2.3 W/(m-K) (span 2 </a:t>
            </a:r>
            <a:r>
              <a:rPr lang="de-DE" dirty="0" err="1">
                <a:cs typeface="Arial" panose="020B0604020202020204" pitchFamily="34" charset="0"/>
              </a:rPr>
              <a:t>to</a:t>
            </a:r>
            <a:r>
              <a:rPr lang="de-DE" dirty="0">
                <a:cs typeface="Arial" panose="020B0604020202020204" pitchFamily="34" charset="0"/>
              </a:rPr>
              <a:t> &gt;3.5)</a:t>
            </a:r>
          </a:p>
          <a:p>
            <a:pPr marL="0" indent="0" algn="just">
              <a:lnSpc>
                <a:spcPct val="150000"/>
              </a:lnSpc>
              <a:buNone/>
            </a:pPr>
            <a:r>
              <a:rPr lang="el-GR" dirty="0">
                <a:cs typeface="Arial" panose="020B0604020202020204" pitchFamily="34" charset="0"/>
              </a:rPr>
              <a:t>Χαλκός</a:t>
            </a:r>
            <a:r>
              <a:rPr lang="de-DE" dirty="0">
                <a:cs typeface="Arial" panose="020B0604020202020204" pitchFamily="34" charset="0"/>
              </a:rPr>
              <a:t> ~400 W/(m-K) </a:t>
            </a:r>
          </a:p>
          <a:p>
            <a:pPr marL="0" indent="0" algn="just">
              <a:lnSpc>
                <a:spcPct val="150000"/>
              </a:lnSpc>
              <a:buNone/>
            </a:pPr>
            <a:r>
              <a:rPr lang="el-GR" dirty="0">
                <a:cs typeface="Arial" panose="020B0604020202020204" pitchFamily="34" charset="0"/>
              </a:rPr>
              <a:t>Σίδηρο</a:t>
            </a:r>
            <a:r>
              <a:rPr lang="de-DE" dirty="0">
                <a:cs typeface="Arial" panose="020B0604020202020204" pitchFamily="34" charset="0"/>
              </a:rPr>
              <a:t> ~80 W/(m-K) </a:t>
            </a:r>
          </a:p>
          <a:p>
            <a:pPr marL="0" indent="0" algn="just">
              <a:lnSpc>
                <a:spcPct val="150000"/>
              </a:lnSpc>
              <a:buNone/>
            </a:pPr>
            <a:r>
              <a:rPr lang="el-GR" dirty="0">
                <a:cs typeface="Arial" panose="020B0604020202020204" pitchFamily="34" charset="0"/>
              </a:rPr>
              <a:t>Ατσάλι</a:t>
            </a:r>
            <a:r>
              <a:rPr lang="de-DE" dirty="0">
                <a:cs typeface="Arial" panose="020B0604020202020204" pitchFamily="34" charset="0"/>
              </a:rPr>
              <a:t> ~15 </a:t>
            </a:r>
            <a:r>
              <a:rPr lang="de-DE" dirty="0" err="1">
                <a:cs typeface="Arial" panose="020B0604020202020204" pitchFamily="34" charset="0"/>
              </a:rPr>
              <a:t>to</a:t>
            </a:r>
            <a:r>
              <a:rPr lang="de-DE" dirty="0">
                <a:cs typeface="Arial" panose="020B0604020202020204" pitchFamily="34" charset="0"/>
              </a:rPr>
              <a:t> ~50 W/(m-K) </a:t>
            </a:r>
          </a:p>
        </p:txBody>
      </p:sp>
    </p:spTree>
    <p:extLst>
      <p:ext uri="{BB962C8B-B14F-4D97-AF65-F5344CB8AC3E}">
        <p14:creationId xmlns:p14="http://schemas.microsoft.com/office/powerpoint/2010/main" val="2585722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960B8-F34A-441D-AAA9-AA0A45101358}"/>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6123A190-37F3-4C99-B0AA-3BAFBEA3F0D8}"/>
              </a:ext>
            </a:extLst>
          </p:cNvPr>
          <p:cNvSpPr>
            <a:spLocks noGrp="1"/>
          </p:cNvSpPr>
          <p:nvPr>
            <p:ph idx="1"/>
          </p:nvPr>
        </p:nvSpPr>
        <p:spPr/>
        <p:txBody>
          <a:bodyPr>
            <a:normAutofit/>
          </a:bodyPr>
          <a:lstStyle/>
          <a:p>
            <a:pPr marL="0" indent="0" algn="just">
              <a:lnSpc>
                <a:spcPct val="150000"/>
              </a:lnSpc>
              <a:buNone/>
            </a:pPr>
            <a:r>
              <a:rPr lang="el-GR" dirty="0">
                <a:cs typeface="Arial" panose="020B0604020202020204" pitchFamily="34" charset="0"/>
              </a:rPr>
              <a:t>Φυσικές ιδιότητες της υπόγειας </a:t>
            </a:r>
            <a:r>
              <a:rPr lang="en-US" dirty="0">
                <a:cs typeface="Arial" panose="020B0604020202020204" pitchFamily="34" charset="0"/>
              </a:rPr>
              <a:t>/ </a:t>
            </a:r>
            <a:r>
              <a:rPr lang="el-GR" b="1" dirty="0">
                <a:cs typeface="Arial" panose="020B0604020202020204" pitchFamily="34" charset="0"/>
              </a:rPr>
              <a:t>θερμικής αγωγιμότητας </a:t>
            </a:r>
            <a:endParaRPr lang="en-US" b="1"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Θερμική αγωγιμότητα - τιμές παραδείγματος </a:t>
            </a:r>
            <a:r>
              <a:rPr lang="en-US" dirty="0">
                <a:cs typeface="Arial" panose="020B0604020202020204" pitchFamily="34" charset="0"/>
              </a:rPr>
              <a:t>(</a:t>
            </a:r>
            <a:r>
              <a:rPr lang="el-GR" dirty="0"/>
              <a:t>τιμές που σχετίζονται με </a:t>
            </a:r>
            <a:r>
              <a:rPr lang="en-US" dirty="0">
                <a:cs typeface="Arial" panose="020B0604020202020204" pitchFamily="34" charset="0"/>
              </a:rPr>
              <a:t>0°C)</a:t>
            </a:r>
          </a:p>
          <a:p>
            <a:pPr marL="0" indent="0" algn="just">
              <a:lnSpc>
                <a:spcPct val="150000"/>
              </a:lnSpc>
              <a:buNone/>
            </a:pPr>
            <a:r>
              <a:rPr lang="el-GR" dirty="0">
                <a:cs typeface="Arial" panose="020B0604020202020204" pitchFamily="34" charset="0"/>
              </a:rPr>
              <a:t>Νερό</a:t>
            </a:r>
            <a:r>
              <a:rPr lang="en-US" dirty="0">
                <a:cs typeface="Arial" panose="020B0604020202020204" pitchFamily="34" charset="0"/>
              </a:rPr>
              <a:t> ~0,56 W/(m-K) </a:t>
            </a:r>
          </a:p>
          <a:p>
            <a:pPr marL="0" indent="0" algn="just">
              <a:lnSpc>
                <a:spcPct val="150000"/>
              </a:lnSpc>
              <a:buNone/>
            </a:pPr>
            <a:r>
              <a:rPr lang="el-GR" dirty="0">
                <a:cs typeface="Arial" panose="020B0604020202020204" pitchFamily="34" charset="0"/>
              </a:rPr>
              <a:t>Πολυαιθυλένιο</a:t>
            </a:r>
            <a:r>
              <a:rPr lang="en-US" dirty="0">
                <a:cs typeface="Arial" panose="020B0604020202020204" pitchFamily="34" charset="0"/>
              </a:rPr>
              <a:t> (PE) ~0.35 to 0.55 W/(m-K) </a:t>
            </a: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Αέρας </a:t>
            </a:r>
            <a:r>
              <a:rPr lang="en-US" dirty="0">
                <a:cs typeface="Arial" panose="020B0604020202020204" pitchFamily="34" charset="0"/>
              </a:rPr>
              <a:t>~0.026 W/(m-K) </a:t>
            </a:r>
          </a:p>
          <a:p>
            <a:pPr marL="0" indent="0" algn="just">
              <a:lnSpc>
                <a:spcPct val="150000"/>
              </a:lnSpc>
              <a:buNone/>
            </a:pPr>
            <a:r>
              <a:rPr lang="el-GR" dirty="0" err="1">
                <a:cs typeface="Arial" panose="020B0604020202020204" pitchFamily="34" charset="0"/>
              </a:rPr>
              <a:t>Ορυκτοβάμβακας</a:t>
            </a:r>
            <a:r>
              <a:rPr lang="el-GR" dirty="0">
                <a:cs typeface="Arial" panose="020B0604020202020204" pitchFamily="34" charset="0"/>
              </a:rPr>
              <a:t> </a:t>
            </a:r>
            <a:r>
              <a:rPr lang="en-US" dirty="0">
                <a:cs typeface="Arial" panose="020B0604020202020204" pitchFamily="34" charset="0"/>
              </a:rPr>
              <a:t>0.032 to 0.050 W/(m-K) </a:t>
            </a:r>
          </a:p>
          <a:p>
            <a:pPr marL="0" indent="0" algn="just">
              <a:lnSpc>
                <a:spcPct val="150000"/>
              </a:lnSpc>
              <a:buNone/>
            </a:pPr>
            <a:r>
              <a:rPr lang="en-US" dirty="0">
                <a:cs typeface="Arial" panose="020B0604020202020204" pitchFamily="34" charset="0"/>
              </a:rPr>
              <a:t>EPS (</a:t>
            </a:r>
            <a:r>
              <a:rPr lang="el-GR" dirty="0">
                <a:cs typeface="Arial" panose="020B0604020202020204" pitchFamily="34" charset="0"/>
              </a:rPr>
              <a:t>μονωτικό υλικό</a:t>
            </a:r>
            <a:r>
              <a:rPr lang="en-US" dirty="0">
                <a:cs typeface="Arial" panose="020B0604020202020204" pitchFamily="34" charset="0"/>
              </a:rPr>
              <a:t>) 0.035 to 0.040 W/(m-K) </a:t>
            </a:r>
            <a:endParaRPr lang="de-DE" dirty="0">
              <a:cs typeface="Arial" panose="020B0604020202020204" pitchFamily="34" charset="0"/>
            </a:endParaRPr>
          </a:p>
        </p:txBody>
      </p:sp>
    </p:spTree>
    <p:extLst>
      <p:ext uri="{BB962C8B-B14F-4D97-AF65-F5344CB8AC3E}">
        <p14:creationId xmlns:p14="http://schemas.microsoft.com/office/powerpoint/2010/main" val="4211776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DEADA-274D-4A97-95AD-3B39FE5FC68F}"/>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367C5C42-525B-44BE-BFBE-CBB30A07FC27}"/>
              </a:ext>
            </a:extLst>
          </p:cNvPr>
          <p:cNvSpPr>
            <a:spLocks noGrp="1"/>
          </p:cNvSpPr>
          <p:nvPr>
            <p:ph idx="1"/>
          </p:nvPr>
        </p:nvSpPr>
        <p:spPr>
          <a:xfrm>
            <a:off x="407963" y="1557997"/>
            <a:ext cx="4164037" cy="4525963"/>
          </a:xfrm>
        </p:spPr>
        <p:txBody>
          <a:bodyPr>
            <a:noAutofit/>
          </a:bodyPr>
          <a:lstStyle/>
          <a:p>
            <a:pPr marL="0" indent="0" algn="just">
              <a:lnSpc>
                <a:spcPct val="150000"/>
              </a:lnSpc>
              <a:buNone/>
            </a:pPr>
            <a:r>
              <a:rPr lang="el-GR" dirty="0">
                <a:cs typeface="Arial" panose="020B0604020202020204" pitchFamily="34" charset="0"/>
              </a:rPr>
              <a:t>Φυσικές ιδιότητες της υπόγειας </a:t>
            </a:r>
            <a:r>
              <a:rPr lang="en-US" dirty="0">
                <a:cs typeface="Arial" panose="020B0604020202020204" pitchFamily="34" charset="0"/>
              </a:rPr>
              <a:t>/ </a:t>
            </a:r>
            <a:r>
              <a:rPr lang="el-GR" b="1" dirty="0">
                <a:cs typeface="Arial" panose="020B0604020202020204" pitchFamily="34" charset="0"/>
              </a:rPr>
              <a:t>θερμικής αγωγιμότητας </a:t>
            </a:r>
            <a:endParaRPr lang="en-US" b="1" dirty="0">
              <a:cs typeface="Arial" panose="020B0604020202020204" pitchFamily="34" charset="0"/>
            </a:endParaRPr>
          </a:p>
          <a:p>
            <a:pPr marL="0" indent="0" algn="just">
              <a:lnSpc>
                <a:spcPct val="150000"/>
              </a:lnSpc>
              <a:buNone/>
            </a:pPr>
            <a:r>
              <a:rPr lang="el-GR" dirty="0">
                <a:cs typeface="Arial" panose="020B0604020202020204" pitchFamily="34" charset="0"/>
              </a:rPr>
              <a:t>Η θερμική αγωγιμότητα διαφορετικών γεωλογιών (ή διαφορετικών υλικών υποστρώματος) μπορεί να ληφθεί ως τιμές πίνακα από το πρότυπο VDI</a:t>
            </a:r>
            <a:r>
              <a:rPr lang="en-US" dirty="0">
                <a:cs typeface="Arial" panose="020B0604020202020204" pitchFamily="34" charset="0"/>
              </a:rPr>
              <a:t>.</a:t>
            </a: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Οι τιμές βασίζονται σε μετρήσεις που έχουν πραγματοποιηθεί σε χώρο εργαστηρίου στον πυρήνα του τρυπανιού. </a:t>
            </a:r>
            <a:endParaRPr lang="de-DE" dirty="0">
              <a:cs typeface="Arial" panose="020B0604020202020204" pitchFamily="34" charset="0"/>
            </a:endParaRPr>
          </a:p>
        </p:txBody>
      </p:sp>
      <p:pic>
        <p:nvPicPr>
          <p:cNvPr id="4" name="Grafik 3">
            <a:extLst>
              <a:ext uri="{FF2B5EF4-FFF2-40B4-BE49-F238E27FC236}">
                <a16:creationId xmlns:a16="http://schemas.microsoft.com/office/drawing/2014/main" id="{6293F77E-89B4-49B0-88AF-B44D6A9D2FE7}"/>
              </a:ext>
            </a:extLst>
          </p:cNvPr>
          <p:cNvPicPr>
            <a:picLocks noChangeAspect="1"/>
          </p:cNvPicPr>
          <p:nvPr/>
        </p:nvPicPr>
        <p:blipFill>
          <a:blip r:embed="rId3"/>
          <a:stretch>
            <a:fillRect/>
          </a:stretch>
        </p:blipFill>
        <p:spPr>
          <a:xfrm>
            <a:off x="4811151" y="1557997"/>
            <a:ext cx="4210498" cy="3161016"/>
          </a:xfrm>
          <a:prstGeom prst="rect">
            <a:avLst/>
          </a:prstGeom>
        </p:spPr>
      </p:pic>
    </p:spTree>
    <p:extLst>
      <p:ext uri="{BB962C8B-B14F-4D97-AF65-F5344CB8AC3E}">
        <p14:creationId xmlns:p14="http://schemas.microsoft.com/office/powerpoint/2010/main" val="27815915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BDEA8-DA1C-4AFA-9DE6-9719A0AA8E49}"/>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A3D54D09-2E14-4156-A5CA-15E9B5FE59CD}"/>
              </a:ext>
            </a:extLst>
          </p:cNvPr>
          <p:cNvSpPr>
            <a:spLocks noGrp="1"/>
          </p:cNvSpPr>
          <p:nvPr>
            <p:ph idx="1"/>
          </p:nvPr>
        </p:nvSpPr>
        <p:spPr>
          <a:xfrm>
            <a:off x="288388" y="1642403"/>
            <a:ext cx="8229600" cy="4525963"/>
          </a:xfrm>
        </p:spPr>
        <p:txBody>
          <a:bodyPr>
            <a:normAutofit/>
          </a:bodyPr>
          <a:lstStyle/>
          <a:p>
            <a:pPr marL="0" indent="0" algn="just">
              <a:lnSpc>
                <a:spcPct val="150000"/>
              </a:lnSpc>
              <a:buNone/>
            </a:pPr>
            <a:r>
              <a:rPr lang="el-GR" dirty="0">
                <a:cs typeface="Arial" panose="020B0604020202020204" pitchFamily="34" charset="0"/>
              </a:rPr>
              <a:t>Φυσικές ιδιότητες της υπογείου </a:t>
            </a:r>
            <a:r>
              <a:rPr lang="en-US" dirty="0">
                <a:cs typeface="Arial" panose="020B0604020202020204" pitchFamily="34" charset="0"/>
              </a:rPr>
              <a:t>/ </a:t>
            </a:r>
            <a:r>
              <a:rPr lang="el-GR" b="1" dirty="0">
                <a:cs typeface="Arial" panose="020B0604020202020204" pitchFamily="34" charset="0"/>
              </a:rPr>
              <a:t>θερμότητας</a:t>
            </a:r>
            <a:endParaRPr lang="en-US" b="1"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Η θερμική ισχύς υποδεικνύει την ικανότητα της </a:t>
            </a:r>
            <a:r>
              <a:rPr lang="el-GR" dirty="0" err="1"/>
              <a:t>υποεπιφάνειας</a:t>
            </a:r>
            <a:r>
              <a:rPr lang="el-GR" dirty="0"/>
              <a:t> να αποθηκεύει θερμότητα</a:t>
            </a:r>
            <a:r>
              <a:rPr lang="en-US" dirty="0">
                <a:cs typeface="Arial" panose="020B0604020202020204" pitchFamily="34" charset="0"/>
              </a:rPr>
              <a:t>.</a:t>
            </a:r>
          </a:p>
          <a:p>
            <a:pPr marL="0" indent="0" algn="just">
              <a:lnSpc>
                <a:spcPct val="150000"/>
              </a:lnSpc>
              <a:buNone/>
            </a:pPr>
            <a:r>
              <a:rPr lang="el-GR" dirty="0"/>
              <a:t>Η ειδική θερμότητα είναι η αναλογία της θερμότητας που τροφοδοτείται σε ένα σώμα με την αντίστοιχη μεταβολή της θερμοκρασίας και το βάρος της</a:t>
            </a:r>
            <a:r>
              <a:rPr lang="en-US" dirty="0">
                <a:cs typeface="Arial" panose="020B0604020202020204" pitchFamily="34" charset="0"/>
              </a:rPr>
              <a:t>. </a:t>
            </a:r>
            <a:r>
              <a:rPr lang="el-GR" dirty="0"/>
              <a:t>Περιγράφει την ικανότητα μιας ουσίας να αποθηκεύει θερμότητα και εξαρτάται από τη θερμοκρασία</a:t>
            </a:r>
            <a:r>
              <a:rPr lang="en-US" dirty="0">
                <a:cs typeface="Arial" panose="020B0604020202020204" pitchFamily="34" charset="0"/>
              </a:rPr>
              <a:t>.</a:t>
            </a:r>
            <a:endParaRPr lang="de-DE" dirty="0">
              <a:cs typeface="Arial" panose="020B0604020202020204" pitchFamily="34" charset="0"/>
            </a:endParaRPr>
          </a:p>
        </p:txBody>
      </p:sp>
    </p:spTree>
    <p:extLst>
      <p:ext uri="{BB962C8B-B14F-4D97-AF65-F5344CB8AC3E}">
        <p14:creationId xmlns:p14="http://schemas.microsoft.com/office/powerpoint/2010/main" val="4189967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92611-683C-4966-BA44-C55A46C1D82E}"/>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760F9137-2410-4032-BA11-90209E0391BF}"/>
              </a:ext>
            </a:extLst>
          </p:cNvPr>
          <p:cNvSpPr>
            <a:spLocks noGrp="1"/>
          </p:cNvSpPr>
          <p:nvPr>
            <p:ph idx="1"/>
          </p:nvPr>
        </p:nvSpPr>
        <p:spPr>
          <a:xfrm>
            <a:off x="381000" y="1600200"/>
            <a:ext cx="8229600" cy="4525963"/>
          </a:xfrm>
        </p:spPr>
        <p:txBody>
          <a:bodyPr/>
          <a:lstStyle/>
          <a:p>
            <a:pPr marL="0" indent="0" algn="just">
              <a:lnSpc>
                <a:spcPct val="150000"/>
              </a:lnSpc>
              <a:buNone/>
            </a:pPr>
            <a:r>
              <a:rPr lang="el-GR" dirty="0">
                <a:cs typeface="Arial" panose="020B0604020202020204" pitchFamily="34" charset="0"/>
              </a:rPr>
              <a:t>Φυσικές ιδιότητες της υπογείου </a:t>
            </a:r>
            <a:r>
              <a:rPr lang="en-US" dirty="0">
                <a:cs typeface="Arial" panose="020B0604020202020204" pitchFamily="34" charset="0"/>
              </a:rPr>
              <a:t>/ </a:t>
            </a:r>
            <a:r>
              <a:rPr lang="el-GR" b="1" dirty="0">
                <a:cs typeface="Arial" panose="020B0604020202020204" pitchFamily="34" charset="0"/>
              </a:rPr>
              <a:t>θερμότητας</a:t>
            </a:r>
            <a:endParaRPr lang="en-US" b="1"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Για παράδειγμα, ενέργεια 4,182 </a:t>
            </a:r>
            <a:r>
              <a:rPr lang="el-GR" dirty="0" err="1"/>
              <a:t>kJ</a:t>
            </a:r>
            <a:r>
              <a:rPr lang="el-GR" dirty="0"/>
              <a:t> πρέπει να προστεθεί σε ένα κιλό νερό για να θερμάνει το χιλιόγραμμο νερού κατά 1 </a:t>
            </a:r>
            <a:r>
              <a:rPr lang="el-GR" dirty="0" err="1"/>
              <a:t>Kelvin</a:t>
            </a:r>
            <a:r>
              <a:rPr lang="en-US" dirty="0">
                <a:cs typeface="Arial" panose="020B0604020202020204" pitchFamily="34" charset="0"/>
              </a:rPr>
              <a:t>.</a:t>
            </a:r>
          </a:p>
          <a:p>
            <a:pPr marL="0" indent="0" algn="just">
              <a:lnSpc>
                <a:spcPct val="150000"/>
              </a:lnSpc>
              <a:buNone/>
            </a:pPr>
            <a:r>
              <a:rPr lang="el-GR" dirty="0"/>
              <a:t>Εάν κάποιος ψύξει ένα κιλό νερό με 1 </a:t>
            </a:r>
            <a:r>
              <a:rPr lang="el-GR" dirty="0" err="1"/>
              <a:t>Kelvin</a:t>
            </a:r>
            <a:r>
              <a:rPr lang="el-GR" dirty="0"/>
              <a:t>, απελευθερώνεται ενέργεια 4.182 </a:t>
            </a:r>
            <a:r>
              <a:rPr lang="el-GR" dirty="0" err="1"/>
              <a:t>kilojoules</a:t>
            </a:r>
            <a:r>
              <a:rPr lang="en-US" dirty="0">
                <a:cs typeface="Arial" panose="020B0604020202020204" pitchFamily="34" charset="0"/>
              </a:rPr>
              <a:t>.</a:t>
            </a: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Μονάδα μέτρησης</a:t>
            </a:r>
            <a:r>
              <a:rPr lang="en-US" dirty="0">
                <a:cs typeface="Arial" panose="020B0604020202020204" pitchFamily="34" charset="0"/>
              </a:rPr>
              <a:t>: J/(kg-K) [Joule per kilogram and Kelvin].</a:t>
            </a:r>
          </a:p>
          <a:p>
            <a:pPr marL="0" indent="0" algn="just">
              <a:lnSpc>
                <a:spcPct val="150000"/>
              </a:lnSpc>
              <a:buNone/>
            </a:pPr>
            <a:r>
              <a:rPr lang="el-GR" dirty="0">
                <a:cs typeface="Arial" panose="020B0604020202020204" pitchFamily="34" charset="0"/>
              </a:rPr>
              <a:t>Χρησιμοποιούμενο σύμβολο</a:t>
            </a:r>
            <a:r>
              <a:rPr lang="en-US" dirty="0">
                <a:cs typeface="Arial" panose="020B0604020202020204" pitchFamily="34" charset="0"/>
              </a:rPr>
              <a:t>: c </a:t>
            </a:r>
          </a:p>
          <a:p>
            <a:pPr marL="0" indent="0">
              <a:buNone/>
            </a:pPr>
            <a:endParaRPr lang="de-DE" dirty="0"/>
          </a:p>
        </p:txBody>
      </p:sp>
    </p:spTree>
    <p:extLst>
      <p:ext uri="{BB962C8B-B14F-4D97-AF65-F5344CB8AC3E}">
        <p14:creationId xmlns:p14="http://schemas.microsoft.com/office/powerpoint/2010/main" val="24891117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2DF22-9F23-4A98-A5C0-1D89415DBD96}"/>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33BDE589-44DA-4EE0-9692-219F5BE8D8FE}"/>
              </a:ext>
            </a:extLst>
          </p:cNvPr>
          <p:cNvSpPr>
            <a:spLocks noGrp="1"/>
          </p:cNvSpPr>
          <p:nvPr>
            <p:ph idx="1"/>
          </p:nvPr>
        </p:nvSpPr>
        <p:spPr/>
        <p:txBody>
          <a:bodyPr>
            <a:normAutofit/>
          </a:bodyPr>
          <a:lstStyle/>
          <a:p>
            <a:pPr marL="0" indent="0">
              <a:lnSpc>
                <a:spcPct val="150000"/>
              </a:lnSpc>
              <a:buNone/>
            </a:pPr>
            <a:r>
              <a:rPr lang="el-GR" dirty="0">
                <a:cs typeface="Arial" panose="020B0604020202020204" pitchFamily="34" charset="0"/>
              </a:rPr>
              <a:t>Φυσικές ιδιότητες της υπογείου </a:t>
            </a:r>
            <a:r>
              <a:rPr lang="en-US" dirty="0">
                <a:cs typeface="Arial" panose="020B0604020202020204" pitchFamily="34" charset="0"/>
              </a:rPr>
              <a:t>/ </a:t>
            </a:r>
            <a:r>
              <a:rPr lang="el-GR" b="1" dirty="0">
                <a:cs typeface="Arial" panose="020B0604020202020204" pitchFamily="34" charset="0"/>
              </a:rPr>
              <a:t>θερμότητας</a:t>
            </a:r>
            <a:endParaRPr lang="en-US" b="1" dirty="0">
              <a:cs typeface="Arial" panose="020B0604020202020204" pitchFamily="34" charset="0"/>
            </a:endParaRPr>
          </a:p>
          <a:p>
            <a:pPr marL="0" indent="0">
              <a:lnSpc>
                <a:spcPct val="150000"/>
              </a:lnSpc>
              <a:buNone/>
            </a:pPr>
            <a:endParaRPr lang="en-US" dirty="0">
              <a:cs typeface="Arial" panose="020B0604020202020204" pitchFamily="34" charset="0"/>
            </a:endParaRPr>
          </a:p>
          <a:p>
            <a:pPr marL="0" indent="0">
              <a:lnSpc>
                <a:spcPct val="150000"/>
              </a:lnSpc>
              <a:buNone/>
            </a:pPr>
            <a:r>
              <a:rPr lang="el-GR" dirty="0">
                <a:cs typeface="Arial" panose="020B0604020202020204" pitchFamily="34" charset="0"/>
              </a:rPr>
              <a:t>Η </a:t>
            </a:r>
            <a:r>
              <a:rPr lang="el-GR" dirty="0"/>
              <a:t>ειδική θερμική ικανότητα </a:t>
            </a:r>
            <a:r>
              <a:rPr lang="en-US" dirty="0">
                <a:cs typeface="Arial" panose="020B0604020202020204" pitchFamily="34" charset="0"/>
              </a:rPr>
              <a:t>c </a:t>
            </a:r>
            <a:r>
              <a:rPr lang="el-GR" dirty="0"/>
              <a:t>μιας ουσίας αναφέρεται σε μια συγκεκριμένη μάζα μιας ουσίας</a:t>
            </a:r>
            <a:r>
              <a:rPr lang="en-US" dirty="0">
                <a:cs typeface="Arial" panose="020B0604020202020204" pitchFamily="34" charset="0"/>
              </a:rPr>
              <a:t>.</a:t>
            </a:r>
          </a:p>
          <a:p>
            <a:pPr marL="0" indent="0">
              <a:lnSpc>
                <a:spcPct val="150000"/>
              </a:lnSpc>
              <a:buNone/>
            </a:pPr>
            <a:r>
              <a:rPr lang="el-GR" dirty="0"/>
              <a:t>Στο πλαίσιο της γεωθερμικής χρήσης, η θερμική ενέργεια που περιέχεται σε έναν ορισμένο όγκο μιας ουσίας ως συνάρτηση της θερμοκρασίας είναι καθοριστική</a:t>
            </a:r>
            <a:r>
              <a:rPr lang="en-US" dirty="0">
                <a:cs typeface="Arial" panose="020B0604020202020204" pitchFamily="34" charset="0"/>
              </a:rPr>
              <a:t>. </a:t>
            </a:r>
            <a:r>
              <a:rPr lang="el-GR" dirty="0"/>
              <a:t>Για το σκοπό αυτό, ο</a:t>
            </a:r>
            <a:r>
              <a:rPr lang="en-US" dirty="0">
                <a:cs typeface="Arial" panose="020B0604020202020204" pitchFamily="34" charset="0"/>
              </a:rPr>
              <a:t> </a:t>
            </a:r>
          </a:p>
          <a:p>
            <a:pPr marL="0" indent="0">
              <a:lnSpc>
                <a:spcPct val="150000"/>
              </a:lnSpc>
              <a:buNone/>
            </a:pPr>
            <a:r>
              <a:rPr lang="el-GR" b="1" dirty="0">
                <a:cs typeface="Arial" panose="020B0604020202020204" pitchFamily="34" charset="0"/>
              </a:rPr>
              <a:t>όγκος – που σχετίζεται με την ειδική θερμότητα </a:t>
            </a:r>
            <a:r>
              <a:rPr lang="en-US" b="1" dirty="0" err="1">
                <a:cs typeface="Arial" panose="020B0604020202020204" pitchFamily="34" charset="0"/>
              </a:rPr>
              <a:t>cρ</a:t>
            </a:r>
            <a:endParaRPr lang="en-US" b="1" dirty="0">
              <a:cs typeface="Arial" panose="020B0604020202020204" pitchFamily="34" charset="0"/>
            </a:endParaRPr>
          </a:p>
          <a:p>
            <a:pPr marL="0" indent="0">
              <a:lnSpc>
                <a:spcPct val="150000"/>
              </a:lnSpc>
              <a:buNone/>
            </a:pPr>
            <a:r>
              <a:rPr lang="el-GR" dirty="0"/>
              <a:t>χρησιμοποιείται ως μονάδα μέτρησης</a:t>
            </a:r>
            <a:endParaRPr lang="de-DE" dirty="0">
              <a:cs typeface="Arial" panose="020B0604020202020204" pitchFamily="34" charset="0"/>
            </a:endParaRPr>
          </a:p>
        </p:txBody>
      </p:sp>
    </p:spTree>
    <p:extLst>
      <p:ext uri="{BB962C8B-B14F-4D97-AF65-F5344CB8AC3E}">
        <p14:creationId xmlns:p14="http://schemas.microsoft.com/office/powerpoint/2010/main" val="19467513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6A8B2-9F43-43E9-9286-0B5C1D799303}"/>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F5A305E3-D877-46FA-8CBB-63C1336A1BA1}"/>
              </a:ext>
            </a:extLst>
          </p:cNvPr>
          <p:cNvSpPr>
            <a:spLocks noGrp="1"/>
          </p:cNvSpPr>
          <p:nvPr>
            <p:ph idx="1"/>
          </p:nvPr>
        </p:nvSpPr>
        <p:spPr/>
        <p:txBody>
          <a:bodyPr>
            <a:normAutofit/>
          </a:bodyPr>
          <a:lstStyle/>
          <a:p>
            <a:pPr marL="0" indent="0" algn="just">
              <a:lnSpc>
                <a:spcPct val="150000"/>
              </a:lnSpc>
              <a:buNone/>
            </a:pPr>
            <a:r>
              <a:rPr lang="el-GR" dirty="0">
                <a:cs typeface="Arial" panose="020B0604020202020204" pitchFamily="34" charset="0"/>
              </a:rPr>
              <a:t>Φυσικές ιδιότητες του υπόγειου </a:t>
            </a:r>
            <a:r>
              <a:rPr lang="en-US" dirty="0">
                <a:cs typeface="Arial" panose="020B0604020202020204" pitchFamily="34" charset="0"/>
              </a:rPr>
              <a:t>/ </a:t>
            </a:r>
            <a:r>
              <a:rPr lang="el-GR" b="1" dirty="0">
                <a:cs typeface="Arial" panose="020B0604020202020204" pitchFamily="34" charset="0"/>
              </a:rPr>
              <a:t>σχετιζόμενου όγκου της συγκεκριμένης θερμικής ικανότητας</a:t>
            </a:r>
            <a:r>
              <a:rPr lang="en-US" b="1" dirty="0">
                <a:cs typeface="Arial" panose="020B0604020202020204" pitchFamily="34" charset="0"/>
              </a:rPr>
              <a:t> </a:t>
            </a: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Μονάδα μέτρησης</a:t>
            </a:r>
            <a:r>
              <a:rPr lang="en-US" dirty="0">
                <a:cs typeface="Arial" panose="020B0604020202020204" pitchFamily="34" charset="0"/>
              </a:rPr>
              <a:t>: m³/(kg-K) [Joule per kilogram and Kelvin].</a:t>
            </a:r>
          </a:p>
          <a:p>
            <a:pPr marL="0" indent="0" algn="just">
              <a:lnSpc>
                <a:spcPct val="150000"/>
              </a:lnSpc>
              <a:buNone/>
            </a:pPr>
            <a:r>
              <a:rPr lang="el-GR" dirty="0">
                <a:cs typeface="Arial" panose="020B0604020202020204" pitchFamily="34" charset="0"/>
              </a:rPr>
              <a:t>Χρησιμοποιούμενο σύμβολο</a:t>
            </a:r>
            <a:r>
              <a:rPr lang="en-US" dirty="0">
                <a:cs typeface="Arial" panose="020B0604020202020204" pitchFamily="34" charset="0"/>
              </a:rPr>
              <a:t>: </a:t>
            </a:r>
            <a:r>
              <a:rPr lang="en-US" dirty="0" err="1">
                <a:cs typeface="Arial" panose="020B0604020202020204" pitchFamily="34" charset="0"/>
              </a:rPr>
              <a:t>cr</a:t>
            </a:r>
            <a:endParaRPr lang="en-US"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cs typeface="Arial" panose="020B0604020202020204" pitchFamily="34" charset="0"/>
              </a:rPr>
              <a:t>Μετατροπή μεταξύ της </a:t>
            </a:r>
            <a:r>
              <a:rPr lang="el-GR" b="1" dirty="0">
                <a:cs typeface="Arial" panose="020B0604020202020204" pitchFamily="34" charset="0"/>
              </a:rPr>
              <a:t>ειδικής θερμικής ικανότητας που σχετίζεται με τον όγκο </a:t>
            </a:r>
            <a:r>
              <a:rPr lang="el-GR" dirty="0">
                <a:cs typeface="Arial" panose="020B0604020202020204" pitchFamily="34" charset="0"/>
              </a:rPr>
              <a:t>και της </a:t>
            </a:r>
            <a:r>
              <a:rPr lang="el-GR" b="1" dirty="0">
                <a:cs typeface="Arial" panose="020B0604020202020204" pitchFamily="34" charset="0"/>
              </a:rPr>
              <a:t>ειδικής θερμικής ικανότητας </a:t>
            </a:r>
            <a:r>
              <a:rPr lang="el-GR" dirty="0">
                <a:cs typeface="Arial" panose="020B0604020202020204" pitchFamily="34" charset="0"/>
              </a:rPr>
              <a:t>μιας ουσίας η οποία καθορίζεται από την αντίστοιχη πυκνότητα </a:t>
            </a:r>
            <a:r>
              <a:rPr lang="en-US" dirty="0">
                <a:cs typeface="Arial" panose="020B0604020202020204" pitchFamily="34" charset="0"/>
              </a:rPr>
              <a:t>( r in kg/m³)</a:t>
            </a:r>
          </a:p>
          <a:p>
            <a:pPr marL="0" indent="0" algn="just">
              <a:lnSpc>
                <a:spcPct val="150000"/>
              </a:lnSpc>
              <a:buNone/>
            </a:pPr>
            <a:r>
              <a:rPr lang="el-GR" dirty="0"/>
              <a:t>Εναλλακτικά, ο συντελεστής αποθήκευσης θερμότητας μπορεί να χρησιμοποιηθεί</a:t>
            </a:r>
            <a:r>
              <a:rPr lang="en-US"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091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FD131-9057-4DC0-AA6C-34E436706161}"/>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C965ED58-CFB1-4E6F-AAED-19F740A09063}"/>
              </a:ext>
            </a:extLst>
          </p:cNvPr>
          <p:cNvSpPr>
            <a:spLocks noGrp="1"/>
          </p:cNvSpPr>
          <p:nvPr>
            <p:ph idx="1"/>
          </p:nvPr>
        </p:nvSpPr>
        <p:spPr/>
        <p:txBody>
          <a:bodyPr/>
          <a:lstStyle/>
          <a:p>
            <a:pPr marL="0" indent="0">
              <a:buNone/>
            </a:pPr>
            <a:r>
              <a:rPr lang="el-GR" dirty="0">
                <a:cs typeface="Arial" panose="020B0604020202020204" pitchFamily="34" charset="0"/>
              </a:rPr>
              <a:t>Φυσικές ιδιότητες του υπόγειου </a:t>
            </a:r>
            <a:r>
              <a:rPr lang="en-US" dirty="0">
                <a:cs typeface="Arial" panose="020B0604020202020204" pitchFamily="34" charset="0"/>
              </a:rPr>
              <a:t>/ </a:t>
            </a:r>
            <a:r>
              <a:rPr lang="el-GR" b="1" dirty="0">
                <a:cs typeface="Arial" panose="020B0604020202020204" pitchFamily="34" charset="0"/>
              </a:rPr>
              <a:t>θερμικής ικανότητας</a:t>
            </a:r>
            <a:endParaRPr lang="en-US" b="1" dirty="0">
              <a:cs typeface="Arial" panose="020B0604020202020204" pitchFamily="34" charset="0"/>
            </a:endParaRPr>
          </a:p>
          <a:p>
            <a:pPr marL="0" indent="0">
              <a:buNone/>
            </a:pPr>
            <a:endParaRPr lang="de-DE" dirty="0"/>
          </a:p>
        </p:txBody>
      </p:sp>
      <p:pic>
        <p:nvPicPr>
          <p:cNvPr id="4" name="Grafik 3">
            <a:extLst>
              <a:ext uri="{FF2B5EF4-FFF2-40B4-BE49-F238E27FC236}">
                <a16:creationId xmlns:a16="http://schemas.microsoft.com/office/drawing/2014/main" id="{935DF349-E229-499B-96EE-1D67AA00672E}"/>
              </a:ext>
            </a:extLst>
          </p:cNvPr>
          <p:cNvPicPr>
            <a:picLocks noChangeAspect="1"/>
          </p:cNvPicPr>
          <p:nvPr/>
        </p:nvPicPr>
        <p:blipFill>
          <a:blip r:embed="rId2"/>
          <a:stretch>
            <a:fillRect/>
          </a:stretch>
        </p:blipFill>
        <p:spPr>
          <a:xfrm>
            <a:off x="667173" y="2267061"/>
            <a:ext cx="7809653" cy="3859102"/>
          </a:xfrm>
          <a:prstGeom prst="rect">
            <a:avLst/>
          </a:prstGeom>
        </p:spPr>
      </p:pic>
      <p:sp>
        <p:nvSpPr>
          <p:cNvPr id="5" name="Textfeld 4">
            <a:extLst>
              <a:ext uri="{FF2B5EF4-FFF2-40B4-BE49-F238E27FC236}">
                <a16:creationId xmlns:a16="http://schemas.microsoft.com/office/drawing/2014/main" id="{A6AAFCA2-3320-4E9A-B9F6-F8F710E19A34}"/>
              </a:ext>
            </a:extLst>
          </p:cNvPr>
          <p:cNvSpPr txBox="1"/>
          <p:nvPr/>
        </p:nvSpPr>
        <p:spPr>
          <a:xfrm>
            <a:off x="3140242" y="2382254"/>
            <a:ext cx="1106905" cy="338554"/>
          </a:xfrm>
          <a:prstGeom prst="rect">
            <a:avLst/>
          </a:prstGeom>
          <a:solidFill>
            <a:srgbClr val="4F81BD"/>
          </a:solidFill>
        </p:spPr>
        <p:txBody>
          <a:bodyPr wrap="square" rtlCol="0">
            <a:spAutoFit/>
          </a:bodyPr>
          <a:lstStyle/>
          <a:p>
            <a:r>
              <a:rPr lang="de-DE" sz="1600" b="1" dirty="0" err="1">
                <a:solidFill>
                  <a:schemeClr val="bg1"/>
                </a:solidFill>
                <a:latin typeface="Arial" panose="020B0604020202020204" pitchFamily="34" charset="0"/>
                <a:cs typeface="Arial" panose="020B0604020202020204" pitchFamily="34" charset="0"/>
              </a:rPr>
              <a:t>Water</a:t>
            </a:r>
            <a:endParaRPr lang="de-DE" sz="1600" b="1" dirty="0">
              <a:solidFill>
                <a:schemeClr val="bg1"/>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7AE9661-571C-495F-8AA8-D5BC1CD4FC25}"/>
              </a:ext>
            </a:extLst>
          </p:cNvPr>
          <p:cNvSpPr txBox="1"/>
          <p:nvPr/>
        </p:nvSpPr>
        <p:spPr>
          <a:xfrm>
            <a:off x="5333256" y="2382254"/>
            <a:ext cx="749091" cy="338554"/>
          </a:xfrm>
          <a:prstGeom prst="rect">
            <a:avLst/>
          </a:prstGeom>
          <a:solidFill>
            <a:srgbClr val="4F81BD"/>
          </a:solidFill>
        </p:spPr>
        <p:txBody>
          <a:bodyPr wrap="square" rtlCol="0">
            <a:spAutoFit/>
          </a:bodyPr>
          <a:lstStyle/>
          <a:p>
            <a:r>
              <a:rPr lang="de-DE" sz="1600" b="1" dirty="0">
                <a:solidFill>
                  <a:schemeClr val="bg1"/>
                </a:solidFill>
                <a:latin typeface="Arial" panose="020B0604020202020204" pitchFamily="34" charset="0"/>
                <a:cs typeface="Arial" panose="020B0604020202020204" pitchFamily="34" charset="0"/>
              </a:rPr>
              <a:t>Air</a:t>
            </a:r>
          </a:p>
        </p:txBody>
      </p:sp>
      <p:sp>
        <p:nvSpPr>
          <p:cNvPr id="7" name="Textfeld 6">
            <a:extLst>
              <a:ext uri="{FF2B5EF4-FFF2-40B4-BE49-F238E27FC236}">
                <a16:creationId xmlns:a16="http://schemas.microsoft.com/office/drawing/2014/main" id="{4E3CA43A-F796-4F0E-90E5-4140A00B256B}"/>
              </a:ext>
            </a:extLst>
          </p:cNvPr>
          <p:cNvSpPr txBox="1"/>
          <p:nvPr/>
        </p:nvSpPr>
        <p:spPr>
          <a:xfrm>
            <a:off x="6972718" y="2382254"/>
            <a:ext cx="1072730" cy="338554"/>
          </a:xfrm>
          <a:prstGeom prst="rect">
            <a:avLst/>
          </a:prstGeom>
          <a:solidFill>
            <a:srgbClr val="4F81BD"/>
          </a:solidFill>
        </p:spPr>
        <p:txBody>
          <a:bodyPr wrap="none" rtlCol="0">
            <a:spAutoFit/>
          </a:bodyPr>
          <a:lstStyle/>
          <a:p>
            <a:r>
              <a:rPr lang="de-DE" sz="1600" b="1" dirty="0" err="1">
                <a:solidFill>
                  <a:schemeClr val="bg1"/>
                </a:solidFill>
                <a:latin typeface="Arial" panose="020B0604020202020204" pitchFamily="34" charset="0"/>
                <a:cs typeface="Arial" panose="020B0604020202020204" pitchFamily="34" charset="0"/>
              </a:rPr>
              <a:t>Concrete</a:t>
            </a:r>
            <a:endParaRPr lang="de-DE" sz="1600" b="1"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CEBD5F58-7BDB-46BF-87F1-9484469600FC}"/>
              </a:ext>
            </a:extLst>
          </p:cNvPr>
          <p:cNvSpPr txBox="1"/>
          <p:nvPr/>
        </p:nvSpPr>
        <p:spPr>
          <a:xfrm>
            <a:off x="757989" y="2844225"/>
            <a:ext cx="1564106" cy="584775"/>
          </a:xfrm>
          <a:prstGeom prst="rect">
            <a:avLst/>
          </a:prstGeom>
          <a:solidFill>
            <a:srgbClr val="D0D8E8"/>
          </a:solidFill>
        </p:spPr>
        <p:txBody>
          <a:bodyPr wrap="square" rtlCol="0">
            <a:spAutoFit/>
          </a:bodyPr>
          <a:lstStyle/>
          <a:p>
            <a:r>
              <a:rPr lang="de-DE" sz="1600" b="1" dirty="0" err="1">
                <a:latin typeface="Arial" panose="020B0604020202020204" pitchFamily="34" charset="0"/>
                <a:cs typeface="Arial" panose="020B0604020202020204" pitchFamily="34" charset="0"/>
              </a:rPr>
              <a:t>Specific</a:t>
            </a:r>
            <a:r>
              <a:rPr lang="de-DE" sz="1600" b="1" dirty="0">
                <a:latin typeface="Arial" panose="020B0604020202020204" pitchFamily="34" charset="0"/>
                <a:cs typeface="Arial" panose="020B0604020202020204" pitchFamily="34" charset="0"/>
              </a:rPr>
              <a:t> </a:t>
            </a:r>
          </a:p>
          <a:p>
            <a:r>
              <a:rPr lang="de-DE" sz="1600" b="1" dirty="0" err="1">
                <a:latin typeface="Arial" panose="020B0604020202020204" pitchFamily="34" charset="0"/>
                <a:cs typeface="Arial" panose="020B0604020202020204" pitchFamily="34" charset="0"/>
              </a:rPr>
              <a:t>heat</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capacity</a:t>
            </a:r>
            <a:endParaRPr lang="de-DE" sz="1600"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E176D607-7030-494F-8A32-61F27D97DFCE}"/>
              </a:ext>
            </a:extLst>
          </p:cNvPr>
          <p:cNvSpPr txBox="1"/>
          <p:nvPr/>
        </p:nvSpPr>
        <p:spPr>
          <a:xfrm>
            <a:off x="757989" y="4095861"/>
            <a:ext cx="1709892" cy="830997"/>
          </a:xfrm>
          <a:prstGeom prst="rect">
            <a:avLst/>
          </a:prstGeom>
          <a:solidFill>
            <a:srgbClr val="E9EDF4"/>
          </a:solidFill>
        </p:spPr>
        <p:txBody>
          <a:bodyPr wrap="none" rtlCol="0">
            <a:spAutoFit/>
          </a:bodyPr>
          <a:lstStyle/>
          <a:p>
            <a:r>
              <a:rPr lang="en-US" sz="1600" b="1" dirty="0">
                <a:latin typeface="Arial" panose="020B0604020202020204" pitchFamily="34" charset="0"/>
                <a:cs typeface="Arial" panose="020B0604020202020204" pitchFamily="34" charset="0"/>
              </a:rPr>
              <a:t>Volume-related </a:t>
            </a:r>
          </a:p>
          <a:p>
            <a:r>
              <a:rPr lang="en-US" sz="1600" b="1" dirty="0">
                <a:latin typeface="Arial" panose="020B0604020202020204" pitchFamily="34" charset="0"/>
                <a:cs typeface="Arial" panose="020B0604020202020204" pitchFamily="34" charset="0"/>
              </a:rPr>
              <a:t>specific </a:t>
            </a:r>
          </a:p>
          <a:p>
            <a:r>
              <a:rPr lang="en-US" sz="1600" b="1" dirty="0">
                <a:latin typeface="Arial" panose="020B0604020202020204" pitchFamily="34" charset="0"/>
                <a:cs typeface="Arial" panose="020B0604020202020204" pitchFamily="34" charset="0"/>
              </a:rPr>
              <a:t>heat capacity</a:t>
            </a:r>
            <a:endParaRPr lang="de-DE" sz="1600" dirty="0"/>
          </a:p>
        </p:txBody>
      </p:sp>
      <p:sp>
        <p:nvSpPr>
          <p:cNvPr id="10" name="Textfeld 9">
            <a:extLst>
              <a:ext uri="{FF2B5EF4-FFF2-40B4-BE49-F238E27FC236}">
                <a16:creationId xmlns:a16="http://schemas.microsoft.com/office/drawing/2014/main" id="{3A18AE0B-2F2A-4AA0-B05D-7C37FFF1794A}"/>
              </a:ext>
            </a:extLst>
          </p:cNvPr>
          <p:cNvSpPr txBox="1"/>
          <p:nvPr/>
        </p:nvSpPr>
        <p:spPr>
          <a:xfrm>
            <a:off x="757989" y="5702969"/>
            <a:ext cx="925253" cy="338554"/>
          </a:xfrm>
          <a:prstGeom prst="rect">
            <a:avLst/>
          </a:prstGeom>
          <a:solidFill>
            <a:srgbClr val="D0D8E8"/>
          </a:solidFill>
        </p:spPr>
        <p:txBody>
          <a:bodyPr wrap="none" rtlCol="0">
            <a:spAutoFit/>
          </a:bodyPr>
          <a:lstStyle/>
          <a:p>
            <a:r>
              <a:rPr lang="de-DE" sz="1600" b="1" dirty="0">
                <a:latin typeface="Arial" panose="020B0604020202020204" pitchFamily="34" charset="0"/>
                <a:cs typeface="Arial" panose="020B0604020202020204" pitchFamily="34" charset="0"/>
              </a:rPr>
              <a:t>Density</a:t>
            </a:r>
          </a:p>
        </p:txBody>
      </p:sp>
    </p:spTree>
    <p:extLst>
      <p:ext uri="{BB962C8B-B14F-4D97-AF65-F5344CB8AC3E}">
        <p14:creationId xmlns:p14="http://schemas.microsoft.com/office/powerpoint/2010/main" val="19942960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DD65C-31DA-40A5-AB52-B2954AF88E5B}"/>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7F823C42-459F-46F6-8A8A-6BFE71CE4CB4}"/>
              </a:ext>
            </a:extLst>
          </p:cNvPr>
          <p:cNvSpPr>
            <a:spLocks noGrp="1"/>
          </p:cNvSpPr>
          <p:nvPr>
            <p:ph idx="1"/>
          </p:nvPr>
        </p:nvSpPr>
        <p:spPr/>
        <p:txBody>
          <a:bodyPr>
            <a:normAutofit/>
          </a:bodyPr>
          <a:lstStyle/>
          <a:p>
            <a:pPr marL="0" indent="0" algn="just">
              <a:lnSpc>
                <a:spcPct val="150000"/>
              </a:lnSpc>
              <a:buNone/>
            </a:pPr>
            <a:r>
              <a:rPr lang="el-GR" dirty="0">
                <a:cs typeface="Arial" panose="020B0604020202020204" pitchFamily="34" charset="0"/>
              </a:rPr>
              <a:t>Φυσικές ιδιότητες του υπόγειου </a:t>
            </a:r>
            <a:r>
              <a:rPr lang="en-US" dirty="0">
                <a:cs typeface="Arial" panose="020B0604020202020204" pitchFamily="34" charset="0"/>
              </a:rPr>
              <a:t>/ </a:t>
            </a:r>
            <a:r>
              <a:rPr lang="el-GR" b="1" dirty="0">
                <a:cs typeface="Arial" panose="020B0604020202020204" pitchFamily="34" charset="0"/>
              </a:rPr>
              <a:t>υπόγειου νερού</a:t>
            </a:r>
            <a:endParaRPr lang="en-US" b="1" dirty="0">
              <a:cs typeface="Arial" panose="020B0604020202020204" pitchFamily="34" charset="0"/>
            </a:endParaRPr>
          </a:p>
          <a:p>
            <a:pPr marL="0" indent="0" algn="just">
              <a:lnSpc>
                <a:spcPct val="150000"/>
              </a:lnSpc>
              <a:buNone/>
            </a:pPr>
            <a:endParaRPr lang="en-US" dirty="0">
              <a:cs typeface="Arial" panose="020B0604020202020204" pitchFamily="34" charset="0"/>
            </a:endParaRPr>
          </a:p>
          <a:p>
            <a:pPr marL="0" indent="0" algn="just">
              <a:lnSpc>
                <a:spcPct val="150000"/>
              </a:lnSpc>
              <a:buNone/>
            </a:pPr>
            <a:r>
              <a:rPr lang="el-GR" dirty="0"/>
              <a:t>Τα υπόγεια ύδατα επηρεάζουν άμεσα και τις δύο σχετικές ιδιότητες της </a:t>
            </a:r>
            <a:r>
              <a:rPr lang="el-GR" dirty="0" err="1"/>
              <a:t>υποεπιφάνειας</a:t>
            </a:r>
            <a:r>
              <a:rPr lang="en-US" dirty="0">
                <a:cs typeface="Arial" panose="020B0604020202020204" pitchFamily="34" charset="0"/>
              </a:rPr>
              <a:t>.</a:t>
            </a:r>
          </a:p>
          <a:p>
            <a:pPr marL="0" indent="0" algn="just">
              <a:lnSpc>
                <a:spcPct val="150000"/>
              </a:lnSpc>
              <a:buNone/>
            </a:pPr>
            <a:r>
              <a:rPr lang="el-GR" dirty="0"/>
              <a:t>Ο αέρας είναι ένας κακός αγωγός θερμότητας, επομένως ξηρά ιζήματα (για παράδειγμα άμμοι ή χαλίκια) έχουν χαμηλότερη αγωγιμότητα θερμότητας από τα ιζήματα που είναι κορεσμένα με νερό</a:t>
            </a:r>
            <a:r>
              <a:rPr lang="en-US" dirty="0">
                <a:cs typeface="Arial" panose="020B0604020202020204" pitchFamily="34" charset="0"/>
              </a:rPr>
              <a:t>. </a:t>
            </a:r>
            <a:endParaRPr lang="de-DE" dirty="0">
              <a:cs typeface="Arial" panose="020B0604020202020204" pitchFamily="34" charset="0"/>
            </a:endParaRPr>
          </a:p>
        </p:txBody>
      </p:sp>
    </p:spTree>
    <p:extLst>
      <p:ext uri="{BB962C8B-B14F-4D97-AF65-F5344CB8AC3E}">
        <p14:creationId xmlns:p14="http://schemas.microsoft.com/office/powerpoint/2010/main" val="334987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E3EB9-654A-40FF-9CC2-A800BB22D030}"/>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Γεωθερμική ενέργεια</a:t>
            </a:r>
            <a:endParaRPr lang="de-DE" dirty="0"/>
          </a:p>
        </p:txBody>
      </p:sp>
      <p:sp>
        <p:nvSpPr>
          <p:cNvPr id="3" name="Inhaltsplatzhalter 2">
            <a:extLst>
              <a:ext uri="{FF2B5EF4-FFF2-40B4-BE49-F238E27FC236}">
                <a16:creationId xmlns:a16="http://schemas.microsoft.com/office/drawing/2014/main" id="{E36B36D2-09E1-4A60-A6C9-DBA0D40A1B1B}"/>
              </a:ext>
            </a:extLst>
          </p:cNvPr>
          <p:cNvSpPr>
            <a:spLocks noGrp="1"/>
          </p:cNvSpPr>
          <p:nvPr>
            <p:ph idx="1"/>
          </p:nvPr>
        </p:nvSpPr>
        <p:spPr/>
        <p:txBody>
          <a:bodyPr/>
          <a:lstStyle/>
          <a:p>
            <a:pPr marL="0" indent="0">
              <a:lnSpc>
                <a:spcPct val="150000"/>
              </a:lnSpc>
              <a:buNone/>
            </a:pPr>
            <a:r>
              <a:rPr lang="el-GR" dirty="0">
                <a:cs typeface="Arial" panose="020B0604020202020204" pitchFamily="34" charset="0"/>
              </a:rPr>
              <a:t>Φυσικές ιδιότητες του υπόγειου </a:t>
            </a:r>
            <a:r>
              <a:rPr lang="en-US" dirty="0">
                <a:cs typeface="Arial" panose="020B0604020202020204" pitchFamily="34" charset="0"/>
              </a:rPr>
              <a:t>/ </a:t>
            </a:r>
            <a:r>
              <a:rPr lang="el-GR" b="1" dirty="0">
                <a:cs typeface="Arial" panose="020B0604020202020204" pitchFamily="34" charset="0"/>
              </a:rPr>
              <a:t>υπόγειου νερού</a:t>
            </a:r>
            <a:endParaRPr lang="en-US" b="1" dirty="0">
              <a:cs typeface="Arial" panose="020B0604020202020204" pitchFamily="34" charset="0"/>
            </a:endParaRPr>
          </a:p>
          <a:p>
            <a:pPr marL="0" indent="0">
              <a:buNone/>
            </a:pPr>
            <a:endParaRPr lang="de-DE" dirty="0"/>
          </a:p>
        </p:txBody>
      </p:sp>
      <p:pic>
        <p:nvPicPr>
          <p:cNvPr id="4" name="Grafik 3">
            <a:extLst>
              <a:ext uri="{FF2B5EF4-FFF2-40B4-BE49-F238E27FC236}">
                <a16:creationId xmlns:a16="http://schemas.microsoft.com/office/drawing/2014/main" id="{5680B179-AAD0-42C4-8DFF-3DB31DE50E49}"/>
              </a:ext>
            </a:extLst>
          </p:cNvPr>
          <p:cNvPicPr>
            <a:picLocks noChangeAspect="1"/>
          </p:cNvPicPr>
          <p:nvPr/>
        </p:nvPicPr>
        <p:blipFill>
          <a:blip r:embed="rId2"/>
          <a:stretch>
            <a:fillRect/>
          </a:stretch>
        </p:blipFill>
        <p:spPr>
          <a:xfrm>
            <a:off x="664125" y="2161186"/>
            <a:ext cx="7815749" cy="3859102"/>
          </a:xfrm>
          <a:prstGeom prst="rect">
            <a:avLst/>
          </a:prstGeom>
        </p:spPr>
      </p:pic>
    </p:spTree>
    <p:extLst>
      <p:ext uri="{BB962C8B-B14F-4D97-AF65-F5344CB8AC3E}">
        <p14:creationId xmlns:p14="http://schemas.microsoft.com/office/powerpoint/2010/main" val="1933092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TotalTime>
  <Words>7636</Words>
  <Application>Microsoft Office PowerPoint</Application>
  <PresentationFormat>Προβολή στην οθόνη (4:3)</PresentationFormat>
  <Paragraphs>977</Paragraphs>
  <Slides>108</Slides>
  <Notes>68</Notes>
  <HiddenSlides>0</HiddenSlides>
  <MMClips>2</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108</vt:i4>
      </vt:variant>
    </vt:vector>
  </HeadingPairs>
  <TitlesOfParts>
    <vt:vector size="113" baseType="lpstr">
      <vt:lpstr>Arial</vt:lpstr>
      <vt:lpstr>Calibri</vt:lpstr>
      <vt:lpstr>Symbol</vt:lpstr>
      <vt:lpstr>Wingdings</vt:lpstr>
      <vt:lpstr>2_Office Theme</vt:lpstr>
      <vt:lpstr>1.5 Γεωλογικές αρχές και ανταλλαγή θερμότητας γης</vt:lpstr>
      <vt:lpstr>Στόχοι ενότητας </vt:lpstr>
      <vt:lpstr>Περιεχόμενα</vt:lpstr>
      <vt:lpstr>Περιεχόμενα</vt:lpstr>
      <vt:lpstr>Ορισμοί και βασικές γνώσεις</vt:lpstr>
      <vt:lpstr>Ορισμοί και βασικές γνώσεις</vt:lpstr>
      <vt:lpstr>Η γη με αριθμούς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Ορισμοί και βασικές γνώσεις</vt:lpstr>
      <vt:lpstr>Γεωθερμική ενέργεια και γεωλογία</vt:lpstr>
      <vt:lpstr>Βασικές γνώσεις γεωλογίας</vt:lpstr>
      <vt:lpstr>Βασικές γνώσεις γεωλογίας - ορυκτά</vt:lpstr>
      <vt:lpstr>Πυριτικά άλατα</vt:lpstr>
      <vt:lpstr>Πυριτικά άλατα</vt:lpstr>
      <vt:lpstr>Πυριτικά άλατα</vt:lpstr>
      <vt:lpstr>Πυριτικά άλατα</vt:lpstr>
      <vt:lpstr>Πυριτικά άλατα</vt:lpstr>
      <vt:lpstr>Πυριτικά άλατα</vt:lpstr>
      <vt:lpstr>Βασικές γνώσεις γεωλογίας - ορυκτά</vt:lpstr>
      <vt:lpstr>Ανθρακικά</vt:lpstr>
      <vt:lpstr>Ανθρακικά</vt:lpstr>
      <vt:lpstr>Βασικές γνώσεις γεωλογίας - ορυκτά</vt:lpstr>
      <vt:lpstr>Οξείδια</vt:lpstr>
      <vt:lpstr>Σουλφίδια</vt:lpstr>
      <vt:lpstr>Πυρίτες</vt:lpstr>
      <vt:lpstr>Βασικές γνώσεις γεωλογίας - ορυκτά</vt:lpstr>
      <vt:lpstr>Βασικές γνώσεις γεωλογίας - πετρώματα</vt:lpstr>
      <vt:lpstr>Βασικές γνώσεις γεωλογίας - μαγματίτες</vt:lpstr>
      <vt:lpstr>Βασικές γνώσεις γεωλογίας – ηφαιστειακά πετρώματα </vt:lpstr>
      <vt:lpstr>Βασικές γνώσεις γεωλογίας – ηφαιστειακά πετρώματα </vt:lpstr>
      <vt:lpstr>Βασικές γνώσεις γεωλογίας – ηφαιστειακά πετρώματα </vt:lpstr>
      <vt:lpstr>Βασικές γνώσεις γεωλογίας – ηφαιστειακά πετρώματα </vt:lpstr>
      <vt:lpstr> Βασικές γνώσεις γεωλογίας – ηφαιστειακά πετρώματα </vt:lpstr>
      <vt:lpstr>Βασικές γνώσεις γεωλογίας – ηφαιστειακά πετρώματα </vt:lpstr>
      <vt:lpstr>Βασικές γνώσεις γεωλογίας - πλουτωνίτες</vt:lpstr>
      <vt:lpstr>Πλουτωνίτες</vt:lpstr>
      <vt:lpstr>Πλουτωνίτες</vt:lpstr>
      <vt:lpstr>Πλουτωνίτες</vt:lpstr>
      <vt:lpstr>Πλουτωνίτες</vt:lpstr>
      <vt:lpstr>Πλουτωνίτες</vt:lpstr>
      <vt:lpstr>Βασικά στοιχεία γεωλογίας – ιζήματα </vt:lpstr>
      <vt:lpstr>Βασικά στοιχεία γεωλογίας – ιζήματα </vt:lpstr>
      <vt:lpstr>Βασικά στοιχεία γεωλογίας – ιζηματογενή πετρώματα</vt:lpstr>
      <vt:lpstr>Βασικά στοιχεία γεωλογίας – ιζηματογενή πετρώματα</vt:lpstr>
      <vt:lpstr>Βασικά στοιχεία γεωλογίας – ιζηματογενή πετρώματα</vt:lpstr>
      <vt:lpstr>Ανθρακικά πετρώματα</vt:lpstr>
      <vt:lpstr>Ανθρακικά πετρώματα</vt:lpstr>
      <vt:lpstr>Βασικά στοιχεία γεωλογίας – ιζηματογενή πετρώματα</vt:lpstr>
      <vt:lpstr>Βασικά στοιχεία γεωλογίας – ιζηματογενή πετρώματα</vt:lpstr>
      <vt:lpstr>Βασικά στοιχεία γεωλογίας – ιζηματογενή πετρώματα</vt:lpstr>
      <vt:lpstr>Βασικά στοιχεία γεωλογίας – ιζηματογενή πετρώματα</vt:lpstr>
      <vt:lpstr>Βασικά στοιχεία γεωλογίας – ιζηματογενή πετρώματα</vt:lpstr>
      <vt:lpstr>Βασικά στοιχεία γεωλογίας -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γεωλογίας – μεταμορφικά πετρώματα</vt:lpstr>
      <vt:lpstr>Βασικά στοιχεία γεώλογίας – κύκλος πετρωμάτων </vt:lpstr>
      <vt:lpstr>Βασικά στοιχεία γεωλογίας </vt:lpstr>
      <vt:lpstr>Βασικά στοιχεία γεωλογίας και παραμόρφωση</vt:lpstr>
      <vt:lpstr>Βασικά στοιχεία γεωλογίας</vt:lpstr>
      <vt:lpstr>Βασικά στοιχεία γεωλογίας</vt:lpstr>
      <vt:lpstr>Βασικά στοιχεία γεωλογίας</vt:lpstr>
      <vt:lpstr>Βασικά στοιχεία γεωλογίας</vt:lpstr>
      <vt:lpstr>Βασικά στοιχεία γεωλογίας</vt:lpstr>
      <vt:lpstr>Βασικά στοιχεία γεωλογίας</vt:lpstr>
      <vt:lpstr>Βασικά στοιχεία γεωλογίας</vt:lpstr>
      <vt:lpstr>Βασικά στοιχεία γεωλογίας – διανομή υδροφόρων στρωμάτων στη Γερμανία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Γεωθερμική ενέργεια</vt:lpstr>
      <vt:lpstr>Συμπεράσματα</vt:lpstr>
      <vt:lpstr>Τέλος ενότητας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Anastasia Katsamaki</cp:lastModifiedBy>
  <cp:revision>437</cp:revision>
  <cp:lastPrinted>2019-05-02T14:55:53Z</cp:lastPrinted>
  <dcterms:created xsi:type="dcterms:W3CDTF">1601-01-01T00:00:00Z</dcterms:created>
  <dcterms:modified xsi:type="dcterms:W3CDTF">2020-01-28T11:37:57Z</dcterms:modified>
</cp:coreProperties>
</file>