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8"/>
  </p:notesMasterIdLst>
  <p:sldIdLst>
    <p:sldId id="412" r:id="rId2"/>
    <p:sldId id="413" r:id="rId3"/>
    <p:sldId id="414" r:id="rId4"/>
    <p:sldId id="415" r:id="rId5"/>
    <p:sldId id="416" r:id="rId6"/>
    <p:sldId id="417" r:id="rId7"/>
    <p:sldId id="268" r:id="rId8"/>
    <p:sldId id="418" r:id="rId9"/>
    <p:sldId id="267" r:id="rId10"/>
    <p:sldId id="307" r:id="rId11"/>
    <p:sldId id="419" r:id="rId12"/>
    <p:sldId id="311" r:id="rId13"/>
    <p:sldId id="315" r:id="rId14"/>
    <p:sldId id="319" r:id="rId15"/>
    <p:sldId id="321" r:id="rId16"/>
    <p:sldId id="324" r:id="rId17"/>
    <p:sldId id="326" r:id="rId18"/>
    <p:sldId id="264" r:id="rId19"/>
    <p:sldId id="329" r:id="rId20"/>
    <p:sldId id="346" r:id="rId21"/>
    <p:sldId id="347" r:id="rId22"/>
    <p:sldId id="331" r:id="rId23"/>
    <p:sldId id="332" r:id="rId24"/>
    <p:sldId id="333" r:id="rId25"/>
    <p:sldId id="337" r:id="rId26"/>
    <p:sldId id="336" r:id="rId27"/>
    <p:sldId id="344" r:id="rId28"/>
    <p:sldId id="350" r:id="rId29"/>
    <p:sldId id="409" r:id="rId30"/>
    <p:sldId id="358" r:id="rId31"/>
    <p:sldId id="359" r:id="rId32"/>
    <p:sldId id="273" r:id="rId33"/>
    <p:sldId id="361" r:id="rId34"/>
    <p:sldId id="375" r:id="rId35"/>
    <p:sldId id="379" r:id="rId36"/>
    <p:sldId id="381" r:id="rId37"/>
    <p:sldId id="362" r:id="rId38"/>
    <p:sldId id="390" r:id="rId39"/>
    <p:sldId id="392" r:id="rId40"/>
    <p:sldId id="363" r:id="rId41"/>
    <p:sldId id="399" r:id="rId42"/>
    <p:sldId id="402" r:id="rId43"/>
    <p:sldId id="403" r:id="rId44"/>
    <p:sldId id="404" r:id="rId45"/>
    <p:sldId id="259" r:id="rId46"/>
    <p:sldId id="260"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15:clr>
            <a:srgbClr val="A4A3A4"/>
          </p15:clr>
        </p15:guide>
        <p15:guide id="4"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37" autoAdjust="0"/>
  </p:normalViewPr>
  <p:slideViewPr>
    <p:cSldViewPr>
      <p:cViewPr varScale="1">
        <p:scale>
          <a:sx n="88" d="100"/>
          <a:sy n="88" d="100"/>
        </p:scale>
        <p:origin x="1464" y="84"/>
      </p:cViewPr>
      <p:guideLst>
        <p:guide orient="horz" pos="2160"/>
        <p:guide pos="2880"/>
        <p:guide orient="horz"/>
        <p:guide pos="575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C10A0-F87B-4BFF-AD3A-8310E448460F}" type="datetimeFigureOut">
              <a:rPr lang="el-GR" smtClean="0"/>
              <a:t>3/10/2019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επεξεργασία των στυλ του υποδείγματος</a:t>
            </a:r>
          </a:p>
          <a:p>
            <a:pPr lvl="1"/>
            <a:r>
              <a:rPr lang="el-GR"/>
              <a:t>επιπέδου DIFUNDE LA PALABRA-</a:t>
            </a:r>
          </a:p>
          <a:p>
            <a:pPr lvl="2"/>
            <a:r>
              <a:rPr lang="el-GR"/>
              <a:t>Τρίτου επιπέδου</a:t>
            </a:r>
          </a:p>
          <a:p>
            <a:pPr lvl="3"/>
            <a:r>
              <a:rPr lang="el-GR"/>
              <a:t>επιπέδου DIFUNDE LA PALABRA-</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1933F7-9C1D-42A8-B27F-F697341C8CBF}" type="slidenum">
              <a:rPr lang="el-GR" smtClean="0"/>
              <a:t>‹#›</a:t>
            </a:fld>
            <a:endParaRPr lang="el-GR"/>
          </a:p>
        </p:txBody>
      </p:sp>
    </p:spTree>
    <p:extLst>
      <p:ext uri="{BB962C8B-B14F-4D97-AF65-F5344CB8AC3E}">
        <p14:creationId xmlns:p14="http://schemas.microsoft.com/office/powerpoint/2010/main" val="175176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a:t>
            </a:r>
            <a:r>
              <a:rPr lang="en-US" sz="1200" kern="1200">
                <a:solidFill>
                  <a:schemeClr val="tx1"/>
                </a:solidFill>
                <a:latin typeface="+mn-lt"/>
                <a:ea typeface="+mn-ea"/>
                <a:cs typeface="+mn-cs"/>
              </a:rPr>
              <a:t>) hour </a:t>
            </a:r>
            <a:r>
              <a:rPr lang="en-US" sz="1200" kern="1200" dirty="0">
                <a:solidFill>
                  <a:schemeClr val="tx1"/>
                </a:solidFill>
                <a:latin typeface="+mn-lt"/>
                <a:ea typeface="+mn-ea"/>
                <a:cs typeface="+mn-cs"/>
              </a:rPr>
              <a:t>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109948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45</a:t>
            </a:fld>
            <a:endParaRPr lang="el-GR"/>
          </a:p>
        </p:txBody>
      </p:sp>
    </p:spTree>
    <p:extLst>
      <p:ext uri="{BB962C8B-B14F-4D97-AF65-F5344CB8AC3E}">
        <p14:creationId xmlns:p14="http://schemas.microsoft.com/office/powerpoint/2010/main" val="1946581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Haga clic para editar el estilo del título del Patrón</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editar los estilos de texto del Patrón</a:t>
            </a:r>
          </a:p>
          <a:p>
            <a:pPr lvl="1"/>
            <a:r>
              <a:rPr lang="en-US"/>
              <a:t>Segundo nivel</a:t>
            </a:r>
          </a:p>
          <a:p>
            <a:pPr lvl="2"/>
            <a:r>
              <a:rPr lang="en-US"/>
              <a:t>Tercer nivel</a:t>
            </a:r>
          </a:p>
          <a:p>
            <a:pPr lvl="3"/>
            <a:r>
              <a:rPr lang="en-US"/>
              <a:t>Cuarto nivel</a:t>
            </a:r>
          </a:p>
          <a:p>
            <a:pPr lvl="4"/>
            <a:r>
              <a:rPr lang="en-US"/>
              <a:t>Quinto nivel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3/10/2019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normAutofit fontScale="90000"/>
          </a:bodyPr>
          <a:lstStyle/>
          <a:p>
            <a:r>
              <a:rPr lang="es-ES" b="1">
                <a:effectLst>
                  <a:outerShdw blurRad="38100" dist="38100" dir="2700000" algn="tl">
                    <a:srgbClr val="000000">
                      <a:alpha val="43137"/>
                    </a:srgbClr>
                  </a:outerShdw>
                </a:effectLst>
              </a:rPr>
              <a:t>Unidad </a:t>
            </a:r>
            <a:r>
              <a:rPr lang="es-ES" b="1" smtClean="0">
                <a:effectLst>
                  <a:outerShdw blurRad="38100" dist="38100" dir="2700000" algn="tl">
                    <a:srgbClr val="000000">
                      <a:alpha val="43137"/>
                    </a:srgbClr>
                  </a:outerShdw>
                </a:effectLst>
              </a:rPr>
              <a:t>2.4.EL </a:t>
            </a:r>
            <a:r>
              <a:rPr lang="es-ES" b="1" dirty="0">
                <a:effectLst>
                  <a:outerShdw blurRad="38100" dist="38100" dir="2700000" algn="tl">
                    <a:srgbClr val="000000">
                      <a:alpha val="43137"/>
                    </a:srgbClr>
                  </a:outerShdw>
                </a:effectLst>
              </a:rPr>
              <a:t>COLECTOR SOLAR Y LOS DIFERENTES TIPOS DE ANCLAJE</a:t>
            </a:r>
            <a:r>
              <a:rPr lang="en-US" dirty="0"/>
              <a:t/>
            </a:r>
            <a:br>
              <a:rPr lang="en-US" dirty="0"/>
            </a:br>
            <a:endParaRPr lang="el-GR" dirty="0"/>
          </a:p>
        </p:txBody>
      </p:sp>
      <p:sp>
        <p:nvSpPr>
          <p:cNvPr id="3" name="Subtitle 2"/>
          <p:cNvSpPr>
            <a:spLocks noGrp="1"/>
          </p:cNvSpPr>
          <p:nvPr>
            <p:ph type="subTitle" idx="1"/>
          </p:nvPr>
        </p:nvSpPr>
        <p:spPr/>
        <p:txBody>
          <a:bodyPr/>
          <a:lstStyle/>
          <a:p>
            <a:r>
              <a:rPr lang="es-ES" dirty="0"/>
              <a:t>Bloque 2: Sistemas de energía solar térmica para viviendas unifamiliares</a:t>
            </a:r>
            <a:endParaRPr lang="en-US" dirty="0"/>
          </a:p>
        </p:txBody>
      </p:sp>
    </p:spTree>
    <p:extLst>
      <p:ext uri="{BB962C8B-B14F-4D97-AF65-F5344CB8AC3E}">
        <p14:creationId xmlns:p14="http://schemas.microsoft.com/office/powerpoint/2010/main" val="3362399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323528" y="1484784"/>
            <a:ext cx="8229600" cy="4752528"/>
          </a:xfrm>
        </p:spPr>
        <p:txBody>
          <a:bodyPr>
            <a:noAutofit/>
          </a:bodyPr>
          <a:lstStyle/>
          <a:p>
            <a:pPr marL="0" indent="0">
              <a:buNone/>
            </a:pPr>
            <a:r>
              <a:rPr lang="en-US" sz="1600" dirty="0">
                <a:latin typeface="Arial" panose="020B0604020202020204" pitchFamily="34" charset="0"/>
                <a:cs typeface="Arial" panose="020B0604020202020204" pitchFamily="34" charset="0"/>
              </a:rPr>
              <a:t>1.4. </a:t>
            </a:r>
            <a:r>
              <a:rPr lang="en-US" sz="1600" dirty="0" err="1">
                <a:latin typeface="Arial" panose="020B0604020202020204" pitchFamily="34" charset="0"/>
                <a:cs typeface="Arial" panose="020B0604020202020204" pitchFamily="34" charset="0"/>
              </a:rPr>
              <a:t>Colectores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esmaltados</a:t>
            </a:r>
            <a:r>
              <a:rPr lang="en-US" sz="1600" dirty="0">
                <a:latin typeface="Arial" panose="020B0604020202020204" pitchFamily="34" charset="0"/>
                <a:cs typeface="Arial" panose="020B0604020202020204" pitchFamily="34" charset="0"/>
              </a:rPr>
              <a:t>  </a:t>
            </a:r>
          </a:p>
          <a:p>
            <a:pPr marL="0" indent="0">
              <a:buNone/>
            </a:pPr>
            <a:r>
              <a:rPr lang="en-US" sz="1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Ventajas</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s-ES" sz="1600" dirty="0">
                <a:latin typeface="Arial" panose="020B0604020202020204" pitchFamily="34" charset="0"/>
                <a:cs typeface="Arial" panose="020B0604020202020204" pitchFamily="34" charset="0"/>
              </a:rPr>
              <a:t>■ Es más barato que un colector de vacío.</a:t>
            </a:r>
          </a:p>
          <a:p>
            <a:pPr marL="0" indent="0">
              <a:buNone/>
            </a:pPr>
            <a:r>
              <a:rPr lang="es-ES" sz="1600" dirty="0">
                <a:latin typeface="Arial" panose="020B0604020202020204" pitchFamily="34" charset="0"/>
                <a:cs typeface="Arial" panose="020B0604020202020204" pitchFamily="34" charset="0"/>
              </a:rPr>
              <a:t>■ Ofrece múltiples opciones de montaje (sobre tejado, integrado en el tejado, montaje en fachada e instalación libre).</a:t>
            </a:r>
          </a:p>
          <a:p>
            <a:pPr marL="0" indent="0">
              <a:buNone/>
            </a:pPr>
            <a:r>
              <a:rPr lang="es-ES" sz="1600" dirty="0">
                <a:latin typeface="Arial" panose="020B0604020202020204" pitchFamily="34" charset="0"/>
                <a:cs typeface="Arial" panose="020B0604020202020204" pitchFamily="34" charset="0"/>
              </a:rPr>
              <a:t>■ Tiene una buena relación precio/rendimiento.</a:t>
            </a:r>
          </a:p>
          <a:p>
            <a:pPr marL="0" indent="0">
              <a:buNone/>
            </a:pPr>
            <a:r>
              <a:rPr lang="es-ES" sz="1600" dirty="0">
                <a:latin typeface="Arial" panose="020B0604020202020204" pitchFamily="34" charset="0"/>
                <a:cs typeface="Arial" panose="020B0604020202020204" pitchFamily="34" charset="0"/>
              </a:rPr>
              <a:t>■ Tiene buenas posibilidades de montaje por cuenta propia (kits de construcción de colectores).</a:t>
            </a:r>
            <a:endParaRPr lang="en-US" sz="1600" dirty="0">
              <a:latin typeface="Arial" panose="020B0604020202020204" pitchFamily="34" charset="0"/>
              <a:cs typeface="Arial" panose="020B0604020202020204" pitchFamily="34" charset="0"/>
            </a:endParaRPr>
          </a:p>
          <a:p>
            <a:pPr marL="0" indent="0">
              <a:buNone/>
            </a:pPr>
            <a:r>
              <a:rPr lang="en-US" sz="1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Desventajas</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s-ES" sz="1600" dirty="0">
                <a:latin typeface="Arial" panose="020B0604020202020204" pitchFamily="34" charset="0"/>
                <a:cs typeface="Arial" panose="020B0604020202020204" pitchFamily="34" charset="0"/>
              </a:rPr>
              <a:t>■ Tiene un rendimiento inferior al de los colectores de vacío, ya que su valor k es superior.</a:t>
            </a:r>
          </a:p>
          <a:p>
            <a:pPr marL="0" indent="0">
              <a:buNone/>
            </a:pPr>
            <a:r>
              <a:rPr lang="es-ES" sz="1600" dirty="0">
                <a:latin typeface="Arial" panose="020B0604020202020204" pitchFamily="34" charset="0"/>
                <a:cs typeface="Arial" panose="020B0604020202020204" pitchFamily="34" charset="0"/>
              </a:rPr>
              <a:t>■ Para el montaje en tejados planos (con anclajes o contrapesos) es necesario un sistema de soporte.</a:t>
            </a:r>
          </a:p>
          <a:p>
            <a:pPr marL="0" indent="0">
              <a:buNone/>
            </a:pPr>
            <a:r>
              <a:rPr lang="es-ES" sz="1600" dirty="0">
                <a:latin typeface="Arial" panose="020B0604020202020204" pitchFamily="34" charset="0"/>
                <a:cs typeface="Arial" panose="020B0604020202020204" pitchFamily="34" charset="0"/>
              </a:rPr>
              <a:t>■ No es adecuado para generar temperaturas más altas, como las que se requieren, por ejemplo, para la generación de vapor, o para el suministro de calor a máquinas frigoríficas de absorción.</a:t>
            </a:r>
          </a:p>
          <a:p>
            <a:pPr marL="0" indent="0">
              <a:buNone/>
            </a:pPr>
            <a:r>
              <a:rPr lang="es-ES" sz="1600" dirty="0">
                <a:latin typeface="Arial" panose="020B0604020202020204" pitchFamily="34" charset="0"/>
                <a:cs typeface="Arial" panose="020B0604020202020204" pitchFamily="34" charset="0"/>
              </a:rPr>
              <a:t>■ Requiere más espacio en el techo que los colectores de vacío</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7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323528" y="1628800"/>
            <a:ext cx="8568952" cy="4525963"/>
          </a:xfrm>
        </p:spPr>
        <p:txBody>
          <a:bodyPr>
            <a:noAutofit/>
          </a:bodyPr>
          <a:lstStyle/>
          <a:p>
            <a:pPr marL="0" indent="0">
              <a:buNone/>
            </a:pPr>
            <a:r>
              <a:rPr lang="es-ES" sz="1600" dirty="0">
                <a:latin typeface="Arial" panose="020B0604020202020204" pitchFamily="34" charset="0"/>
                <a:cs typeface="Arial" panose="020B0604020202020204" pitchFamily="34" charset="0"/>
              </a:rPr>
              <a:t>1.5. Diseño especial y colectores híbridos</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491880" y="2420888"/>
            <a:ext cx="5530790" cy="3600400"/>
          </a:xfrm>
          <a:prstGeom prst="rect">
            <a:avLst/>
          </a:prstGeom>
        </p:spPr>
      </p:pic>
      <p:sp>
        <p:nvSpPr>
          <p:cNvPr id="4" name="Rectangle 3"/>
          <p:cNvSpPr/>
          <p:nvPr/>
        </p:nvSpPr>
        <p:spPr>
          <a:xfrm>
            <a:off x="127824" y="2276872"/>
            <a:ext cx="3364056" cy="1754326"/>
          </a:xfrm>
          <a:prstGeom prst="rect">
            <a:avLst/>
          </a:prstGeom>
        </p:spPr>
        <p:txBody>
          <a:bodyPr wrap="square">
            <a:spAutoFit/>
          </a:bodyPr>
          <a:lstStyle/>
          <a:p>
            <a:r>
              <a:rPr lang="es-ES" dirty="0">
                <a:latin typeface="Arial" panose="020B0604020202020204" pitchFamily="34" charset="0"/>
                <a:cs typeface="Arial" panose="020B0604020202020204" pitchFamily="34" charset="0"/>
              </a:rPr>
              <a:t>Además de los formatos estándar, diferentes fabricantes también ofrecen colectores que se suministran "a medida" en la obra o montados en el tejado. </a:t>
            </a:r>
          </a:p>
        </p:txBody>
      </p:sp>
    </p:spTree>
    <p:extLst>
      <p:ext uri="{BB962C8B-B14F-4D97-AF65-F5344CB8AC3E}">
        <p14:creationId xmlns:p14="http://schemas.microsoft.com/office/powerpoint/2010/main" val="143774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323528" y="1628801"/>
            <a:ext cx="8568952" cy="792088"/>
          </a:xfrm>
        </p:spPr>
        <p:txBody>
          <a:bodyPr>
            <a:noAutofit/>
          </a:bodyPr>
          <a:lstStyle/>
          <a:p>
            <a:pPr marL="0" indent="0">
              <a:buNone/>
            </a:pPr>
            <a:r>
              <a:rPr lang="es-ES" sz="1600" dirty="0">
                <a:latin typeface="Arial" panose="020B0604020202020204" pitchFamily="34" charset="0"/>
                <a:cs typeface="Arial" panose="020B0604020202020204" pitchFamily="34" charset="0"/>
              </a:rPr>
              <a:t>1.5. Diseño especial y colectores híbridos</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395536" y="5661248"/>
            <a:ext cx="8568952" cy="2160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1600" dirty="0">
                <a:latin typeface="Arial" panose="020B0604020202020204" pitchFamily="34" charset="0"/>
                <a:cs typeface="Arial" panose="020B0604020202020204" pitchFamily="34" charset="0"/>
              </a:rPr>
              <a:t>Diagrama esquemático de la construcción de un colector de aire híbrido PV/T</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3825" y="2610025"/>
            <a:ext cx="8589376" cy="2717000"/>
          </a:xfrm>
          <a:prstGeom prst="rect">
            <a:avLst/>
          </a:prstGeom>
        </p:spPr>
      </p:pic>
    </p:spTree>
    <p:extLst>
      <p:ext uri="{BB962C8B-B14F-4D97-AF65-F5344CB8AC3E}">
        <p14:creationId xmlns:p14="http://schemas.microsoft.com/office/powerpoint/2010/main" val="730216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251520" y="1538684"/>
            <a:ext cx="8568952" cy="792088"/>
          </a:xfrm>
        </p:spPr>
        <p:txBody>
          <a:bodyPr>
            <a:noAutofit/>
          </a:bodyPr>
          <a:lstStyle/>
          <a:p>
            <a:pPr marL="0" indent="0">
              <a:buNone/>
            </a:pPr>
            <a:r>
              <a:rPr lang="es-ES" sz="1600" dirty="0">
                <a:latin typeface="Arial" panose="020B0604020202020204" pitchFamily="34" charset="0"/>
                <a:cs typeface="Arial" panose="020B0604020202020204" pitchFamily="34" charset="0"/>
              </a:rPr>
              <a:t>1.5. Diseño especial y colectores híbridos</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17848" y="5767399"/>
            <a:ext cx="8568952" cy="43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1600" dirty="0">
                <a:latin typeface="Arial" panose="020B0604020202020204" pitchFamily="34" charset="0"/>
                <a:cs typeface="Arial" panose="020B0604020202020204" pitchFamily="34" charset="0"/>
              </a:rPr>
              <a:t>Sección a través de un colector foto-térmico</a:t>
            </a:r>
            <a:endParaRPr lang="en-US" sz="1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575556" y="2330772"/>
            <a:ext cx="8064896" cy="3436627"/>
          </a:xfrm>
          <a:prstGeom prst="rect">
            <a:avLst/>
          </a:prstGeom>
        </p:spPr>
      </p:pic>
    </p:spTree>
    <p:extLst>
      <p:ext uri="{BB962C8B-B14F-4D97-AF65-F5344CB8AC3E}">
        <p14:creationId xmlns:p14="http://schemas.microsoft.com/office/powerpoint/2010/main" val="417774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107504" y="1535975"/>
            <a:ext cx="4608512"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n-US" sz="1600" dirty="0" err="1">
                <a:latin typeface="Arial" panose="020B0604020202020204" pitchFamily="34" charset="0"/>
                <a:cs typeface="Arial" panose="020B0604020202020204" pitchFamily="34" charset="0"/>
              </a:rPr>
              <a:t>Colectores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vacío</a:t>
            </a:r>
            <a:r>
              <a:rPr lang="en-US" sz="1600" dirty="0">
                <a:latin typeface="Arial" panose="020B0604020202020204" pitchFamily="34" charset="0"/>
                <a:cs typeface="Arial" panose="020B0604020202020204" pitchFamily="34" charset="0"/>
              </a:rPr>
              <a:t> </a:t>
            </a:r>
          </a:p>
          <a:p>
            <a:pPr marL="0" indent="0">
              <a:buNone/>
            </a:pPr>
            <a:r>
              <a:rPr lang="en-US" sz="1600" b="1" dirty="0" err="1">
                <a:latin typeface="Arial" panose="020B0604020202020204" pitchFamily="34" charset="0"/>
                <a:cs typeface="Arial" panose="020B0604020202020204" pitchFamily="34" charset="0"/>
              </a:rPr>
              <a:t>Colector</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tubos</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vacío</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flujo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directo</a:t>
            </a: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En este diseño, el medio de transferencia de calor es conducido a través de un sistema de tubo doble tubo hasta el extremo del tubo de vidrio, donde fluye de vuelta y,  por lo tanto, absorbe el calor del absorbedor altamente selectivo.</a:t>
            </a: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Vista transversal de un colector de tubos de vacío de flujo directo</a:t>
            </a: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553880" y="1772816"/>
            <a:ext cx="4590120" cy="4472729"/>
          </a:xfrm>
          <a:prstGeom prst="rect">
            <a:avLst/>
          </a:prstGeom>
        </p:spPr>
      </p:pic>
    </p:spTree>
    <p:extLst>
      <p:ext uri="{BB962C8B-B14F-4D97-AF65-F5344CB8AC3E}">
        <p14:creationId xmlns:p14="http://schemas.microsoft.com/office/powerpoint/2010/main" val="317658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n-US" sz="1600" dirty="0" err="1">
                <a:latin typeface="Arial" panose="020B0604020202020204" pitchFamily="34" charset="0"/>
                <a:cs typeface="Arial" panose="020B0604020202020204" pitchFamily="34" charset="0"/>
              </a:rPr>
              <a:t>Colectores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vacío</a:t>
            </a:r>
            <a:r>
              <a:rPr lang="en-US" sz="1600" dirty="0">
                <a:latin typeface="Arial" panose="020B0604020202020204" pitchFamily="34" charset="0"/>
                <a:cs typeface="Arial" panose="020B0604020202020204" pitchFamily="34" charset="0"/>
              </a:rPr>
              <a:t> </a:t>
            </a:r>
          </a:p>
          <a:p>
            <a:pPr marL="0" indent="0">
              <a:buNone/>
            </a:pPr>
            <a:r>
              <a:rPr lang="en-US" sz="1600" b="1" dirty="0" err="1">
                <a:latin typeface="Arial" panose="020B0604020202020204" pitchFamily="34" charset="0"/>
                <a:cs typeface="Arial" panose="020B0604020202020204" pitchFamily="34" charset="0"/>
              </a:rPr>
              <a:t>Colector</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tubos</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vacío</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flujo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directo</a:t>
            </a:r>
            <a:endParaRPr lang="en-US" sz="1600" b="1"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lgn="ctr">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18575" y="2636912"/>
            <a:ext cx="6146176" cy="3174600"/>
          </a:xfrm>
          <a:prstGeom prst="rect">
            <a:avLst/>
          </a:prstGeom>
        </p:spPr>
      </p:pic>
      <p:pic>
        <p:nvPicPr>
          <p:cNvPr id="4" name="Picture 3"/>
          <p:cNvPicPr>
            <a:picLocks noChangeAspect="1"/>
          </p:cNvPicPr>
          <p:nvPr/>
        </p:nvPicPr>
        <p:blipFill>
          <a:blip r:embed="rId3"/>
          <a:stretch>
            <a:fillRect/>
          </a:stretch>
        </p:blipFill>
        <p:spPr>
          <a:xfrm>
            <a:off x="5481745" y="1609380"/>
            <a:ext cx="3421806" cy="2961346"/>
          </a:xfrm>
          <a:prstGeom prst="rect">
            <a:avLst/>
          </a:prstGeom>
        </p:spPr>
      </p:pic>
    </p:spTree>
    <p:extLst>
      <p:ext uri="{BB962C8B-B14F-4D97-AF65-F5344CB8AC3E}">
        <p14:creationId xmlns:p14="http://schemas.microsoft.com/office/powerpoint/2010/main" val="411415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n-US" sz="1600" dirty="0" err="1">
                <a:latin typeface="Arial" panose="020B0604020202020204" pitchFamily="34" charset="0"/>
                <a:cs typeface="Arial" panose="020B0604020202020204" pitchFamily="34" charset="0"/>
              </a:rPr>
              <a:t>Colectores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vacío</a:t>
            </a:r>
            <a:r>
              <a:rPr lang="en-US" sz="1600" dirty="0">
                <a:latin typeface="Arial" panose="020B0604020202020204" pitchFamily="34" charset="0"/>
                <a:cs typeface="Arial" panose="020B0604020202020204" pitchFamily="34" charset="0"/>
              </a:rPr>
              <a:t> </a:t>
            </a:r>
          </a:p>
          <a:p>
            <a:pPr marL="0" indent="0">
              <a:buNone/>
            </a:pPr>
            <a:endParaRPr lang="en-US" sz="1600" b="1"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Se ofrecen en dos versiones, una con conexión seca y otra con conexión húmeda. Para el tipo seco, el condensador rodea completamente el colector y proporciona un buen enlace conductor de calor a un intercambiador de calor de doble tubo.</a:t>
            </a: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endParaRPr lang="es-ES" sz="1600"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Sección transversal del colector de tubos </a:t>
            </a:r>
          </a:p>
          <a:p>
            <a:pPr marL="0" indent="0">
              <a:buNone/>
            </a:pPr>
            <a:r>
              <a:rPr lang="es-ES" sz="1600" dirty="0">
                <a:latin typeface="Arial" panose="020B0604020202020204" pitchFamily="34" charset="0"/>
                <a:cs typeface="Arial" panose="020B0604020202020204" pitchFamily="34" charset="0"/>
              </a:rPr>
              <a:t>de vacío con conexión en seco</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572000" y="3429000"/>
            <a:ext cx="4497773" cy="2869817"/>
          </a:xfrm>
          <a:prstGeom prst="rect">
            <a:avLst/>
          </a:prstGeom>
        </p:spPr>
      </p:pic>
    </p:spTree>
    <p:extLst>
      <p:ext uri="{BB962C8B-B14F-4D97-AF65-F5344CB8AC3E}">
        <p14:creationId xmlns:p14="http://schemas.microsoft.com/office/powerpoint/2010/main" val="299345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107504" y="1535975"/>
            <a:ext cx="8784976" cy="4709570"/>
          </a:xfrm>
        </p:spPr>
        <p:txBody>
          <a:bodyPr>
            <a:noAutofit/>
          </a:bodyPr>
          <a:lstStyle/>
          <a:p>
            <a:pPr marL="0" indent="0">
              <a:buNone/>
            </a:pPr>
            <a:r>
              <a:rPr lang="en-US" sz="1600" dirty="0">
                <a:latin typeface="Arial" panose="020B0604020202020204" pitchFamily="34" charset="0"/>
                <a:cs typeface="Arial" panose="020B0604020202020204" pitchFamily="34" charset="0"/>
              </a:rPr>
              <a:t>1.6. </a:t>
            </a:r>
            <a:r>
              <a:rPr lang="en-US" sz="1600" dirty="0" err="1">
                <a:latin typeface="Arial" panose="020B0604020202020204" pitchFamily="34" charset="0"/>
                <a:cs typeface="Arial" panose="020B0604020202020204" pitchFamily="34" charset="0"/>
              </a:rPr>
              <a:t>Colectores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vacío</a:t>
            </a:r>
            <a:r>
              <a:rPr lang="en-US" sz="1600" dirty="0">
                <a:latin typeface="Arial" panose="020B0604020202020204" pitchFamily="34" charset="0"/>
                <a:cs typeface="Arial" panose="020B0604020202020204" pitchFamily="34" charset="0"/>
              </a:rPr>
              <a:t> </a:t>
            </a:r>
          </a:p>
          <a:p>
            <a:pPr marL="0" indent="0">
              <a:buNone/>
            </a:pPr>
            <a:r>
              <a:rPr lang="en-US" sz="1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Ventajas</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s-ES" sz="1600" dirty="0">
                <a:latin typeface="Arial" panose="020B0604020202020204" pitchFamily="34" charset="0"/>
                <a:cs typeface="Arial" panose="020B0604020202020204" pitchFamily="34" charset="0"/>
              </a:rPr>
              <a:t>■ Consigue una alta eficiencia incluso con grandes diferencias de temperatura entre el absorbedor y el entorno.</a:t>
            </a:r>
          </a:p>
          <a:p>
            <a:pPr marL="0" indent="0">
              <a:buNone/>
            </a:pPr>
            <a:r>
              <a:rPr lang="es-ES" sz="1600" dirty="0">
                <a:latin typeface="Arial" panose="020B0604020202020204" pitchFamily="34" charset="0"/>
                <a:cs typeface="Arial" panose="020B0604020202020204" pitchFamily="34" charset="0"/>
              </a:rPr>
              <a:t>■ Consigue una alta eficiencia con baja radiación.</a:t>
            </a:r>
          </a:p>
          <a:p>
            <a:pPr marL="0" indent="0">
              <a:buNone/>
            </a:pPr>
            <a:r>
              <a:rPr lang="es-ES" sz="1600" dirty="0">
                <a:latin typeface="Arial" panose="020B0604020202020204" pitchFamily="34" charset="0"/>
                <a:cs typeface="Arial" panose="020B0604020202020204" pitchFamily="34" charset="0"/>
              </a:rPr>
              <a:t>■ Soporta aplicaciones de calefacción ambiental de forma más eficaz que los colectores planos acristalados.</a:t>
            </a:r>
          </a:p>
          <a:p>
            <a:pPr marL="0" indent="0">
              <a:buNone/>
            </a:pPr>
            <a:r>
              <a:rPr lang="es-ES" sz="1600" dirty="0">
                <a:latin typeface="Arial" panose="020B0604020202020204" pitchFamily="34" charset="0"/>
                <a:cs typeface="Arial" panose="020B0604020202020204" pitchFamily="34" charset="0"/>
              </a:rPr>
              <a:t>■ Alcanza altas temperaturas, por ejemplo, para la generación de vapor o el aire acondicionado.</a:t>
            </a:r>
          </a:p>
          <a:p>
            <a:pPr marL="0" indent="0">
              <a:buNone/>
            </a:pPr>
            <a:r>
              <a:rPr lang="es-ES" sz="1600" dirty="0">
                <a:latin typeface="Arial" panose="020B0604020202020204" pitchFamily="34" charset="0"/>
                <a:cs typeface="Arial" panose="020B0604020202020204" pitchFamily="34" charset="0"/>
              </a:rPr>
              <a:t>■ Gracias a su bajo peso, puede transportarse fácilmente a cualquier lugar de instalación; a veces, el colector se monta en el lugar de instalación.</a:t>
            </a:r>
          </a:p>
          <a:p>
            <a:pPr marL="0" indent="0">
              <a:buNone/>
            </a:pPr>
            <a:r>
              <a:rPr lang="es-ES" sz="1600" dirty="0">
                <a:latin typeface="Arial" panose="020B0604020202020204" pitchFamily="34" charset="0"/>
                <a:cs typeface="Arial" panose="020B0604020202020204" pitchFamily="34" charset="0"/>
              </a:rPr>
              <a:t>■ Girando las bandas </a:t>
            </a:r>
            <a:r>
              <a:rPr lang="es-ES" sz="1600" dirty="0" err="1">
                <a:latin typeface="Arial" panose="020B0604020202020204" pitchFamily="34" charset="0"/>
                <a:cs typeface="Arial" panose="020B0604020202020204" pitchFamily="34" charset="0"/>
              </a:rPr>
              <a:t>absorbedoras</a:t>
            </a:r>
            <a:r>
              <a:rPr lang="es-ES" sz="1600" dirty="0">
                <a:latin typeface="Arial" panose="020B0604020202020204" pitchFamily="34" charset="0"/>
                <a:cs typeface="Arial" panose="020B0604020202020204" pitchFamily="34" charset="0"/>
              </a:rPr>
              <a:t> se puede alinear hacia el sol.</a:t>
            </a:r>
            <a:endParaRPr lang="en-US" sz="1600" dirty="0">
              <a:latin typeface="Arial" panose="020B0604020202020204" pitchFamily="34" charset="0"/>
              <a:cs typeface="Arial" panose="020B0604020202020204" pitchFamily="34" charset="0"/>
            </a:endParaRPr>
          </a:p>
          <a:p>
            <a:pPr marL="0" indent="0">
              <a:buNone/>
            </a:pPr>
            <a:r>
              <a:rPr lang="en-US" sz="1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Desventajas</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0" indent="0">
              <a:buNone/>
            </a:pPr>
            <a:r>
              <a:rPr lang="es-ES" sz="1600" dirty="0">
                <a:latin typeface="Arial" panose="020B0604020202020204" pitchFamily="34" charset="0"/>
                <a:cs typeface="Arial" panose="020B0604020202020204" pitchFamily="34" charset="0"/>
              </a:rPr>
              <a:t>■ Es más caro que un colector de placa plana esmaltada.</a:t>
            </a:r>
          </a:p>
          <a:p>
            <a:pPr marL="0" indent="0">
              <a:buNone/>
            </a:pPr>
            <a:r>
              <a:rPr lang="es-ES" sz="1600" dirty="0">
                <a:latin typeface="Arial" panose="020B0604020202020204" pitchFamily="34" charset="0"/>
                <a:cs typeface="Arial" panose="020B0604020202020204" pitchFamily="34" charset="0"/>
              </a:rPr>
              <a:t>■ No se puede utilizar para la instalación en el tejado.</a:t>
            </a:r>
          </a:p>
          <a:p>
            <a:pPr marL="0" indent="0">
              <a:buNone/>
            </a:pPr>
            <a:r>
              <a:rPr lang="es-ES" sz="1600" dirty="0">
                <a:latin typeface="Arial" panose="020B0604020202020204" pitchFamily="34" charset="0"/>
                <a:cs typeface="Arial" panose="020B0604020202020204" pitchFamily="34" charset="0"/>
              </a:rPr>
              <a:t>■ No se puede utilizar para la instalación horizontal en sistemas de tuberías de calor.</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54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1.7. </a:t>
            </a:r>
            <a:r>
              <a:rPr lang="en-US" sz="1600" dirty="0" err="1">
                <a:latin typeface="Arial" panose="020B0604020202020204" pitchFamily="34" charset="0"/>
                <a:cs typeface="Arial" panose="020B0604020202020204" pitchFamily="34" charset="0"/>
              </a:rPr>
              <a:t>Accesorios</a:t>
            </a:r>
            <a:r>
              <a:rPr lang="en-US" sz="1600" dirty="0">
                <a:latin typeface="Arial" panose="020B0604020202020204" pitchFamily="34" charset="0"/>
                <a:cs typeface="Arial" panose="020B0604020202020204" pitchFamily="34" charset="0"/>
              </a:rPr>
              <a:t> para </a:t>
            </a:r>
            <a:r>
              <a:rPr lang="en-US" sz="1600" dirty="0" err="1">
                <a:latin typeface="Arial" panose="020B0604020202020204" pitchFamily="34" charset="0"/>
                <a:cs typeface="Arial" panose="020B0604020202020204" pitchFamily="34" charset="0"/>
              </a:rPr>
              <a:t>colectores</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Los colectores no se pueden instalar sin materiales adicionales. Son </a:t>
            </a:r>
            <a:r>
              <a:rPr lang="en-US" sz="1600" dirty="0">
                <a:latin typeface="Arial" panose="020B0604020202020204" pitchFamily="34" charset="0"/>
                <a:cs typeface="Arial" panose="020B0604020202020204" pitchFamily="34" charset="0"/>
              </a:rPr>
              <a:t>:</a:t>
            </a:r>
          </a:p>
          <a:p>
            <a:pPr marL="0" indent="0">
              <a:buNone/>
            </a:pPr>
            <a:r>
              <a:rPr lang="es-ES" sz="1600" dirty="0">
                <a:latin typeface="Arial" panose="020B0604020202020204" pitchFamily="34" charset="0"/>
                <a:cs typeface="Arial" panose="020B0604020202020204" pitchFamily="34" charset="0"/>
              </a:rPr>
              <a:t>■ para la instalación sobre tejado: ganchos de techo, ladrillos especiales, rieles, tejas de ventilación</a:t>
            </a:r>
          </a:p>
          <a:p>
            <a:pPr marL="0" indent="0">
              <a:buNone/>
            </a:pPr>
            <a:r>
              <a:rPr lang="es-ES" sz="1600" dirty="0">
                <a:latin typeface="Arial" panose="020B0604020202020204" pitchFamily="34" charset="0"/>
                <a:cs typeface="Arial" panose="020B0604020202020204" pitchFamily="34" charset="0"/>
              </a:rPr>
              <a:t>■ para el montaje en el tejado: marcos de cubierta</a:t>
            </a:r>
          </a:p>
          <a:p>
            <a:pPr marL="0" indent="0">
              <a:buNone/>
            </a:pPr>
            <a:r>
              <a:rPr lang="es-ES" sz="1600" dirty="0">
                <a:latin typeface="Arial" panose="020B0604020202020204" pitchFamily="34" charset="0"/>
                <a:cs typeface="Arial" panose="020B0604020202020204" pitchFamily="34" charset="0"/>
              </a:rPr>
              <a:t>■ para tejado plano o instalación libre: arriostramiento, contrapesos, soportes</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05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Estudio</a:t>
            </a:r>
            <a:r>
              <a:rPr lang="en-US" dirty="0"/>
              <a:t> de </a:t>
            </a:r>
            <a:r>
              <a:rPr lang="en-US" dirty="0" err="1"/>
              <a:t>cubiertas</a:t>
            </a:r>
            <a:r>
              <a:rPr lang="en-US" dirty="0"/>
              <a:t> y </a:t>
            </a:r>
            <a:r>
              <a:rPr lang="en-US" dirty="0" err="1"/>
              <a:t>materiales</a:t>
            </a:r>
            <a:endParaRPr lang="en-US" dirty="0"/>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El </a:t>
            </a:r>
            <a:r>
              <a:rPr lang="en-US" sz="1600" dirty="0" err="1">
                <a:latin typeface="Arial" panose="020B0604020202020204" pitchFamily="34" charset="0"/>
                <a:cs typeface="Arial" panose="020B0604020202020204" pitchFamily="34" charset="0"/>
              </a:rPr>
              <a:t>propósito</a:t>
            </a:r>
            <a:r>
              <a:rPr lang="en-US" sz="1600" dirty="0">
                <a:latin typeface="Arial" panose="020B0604020202020204" pitchFamily="34" charset="0"/>
                <a:cs typeface="Arial" panose="020B0604020202020204" pitchFamily="34" charset="0"/>
              </a:rPr>
              <a:t> y los </a:t>
            </a:r>
            <a:r>
              <a:rPr lang="en-US" sz="1600" dirty="0" err="1">
                <a:latin typeface="Arial" panose="020B0604020202020204" pitchFamily="34" charset="0"/>
                <a:cs typeface="Arial" panose="020B0604020202020204" pitchFamily="34" charset="0"/>
              </a:rPr>
              <a:t>tipos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techos</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19872" y="1922102"/>
            <a:ext cx="5495717" cy="3960440"/>
          </a:xfrm>
          <a:prstGeom prst="rect">
            <a:avLst/>
          </a:prstGeom>
        </p:spPr>
      </p:pic>
    </p:spTree>
    <p:extLst>
      <p:ext uri="{BB962C8B-B14F-4D97-AF65-F5344CB8AC3E}">
        <p14:creationId xmlns:p14="http://schemas.microsoft.com/office/powerpoint/2010/main" val="235551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Objetivos</a:t>
            </a:r>
            <a:r>
              <a:rPr lang="en-US" dirty="0"/>
              <a:t> de la </a:t>
            </a:r>
            <a:r>
              <a:rPr lang="en-US" dirty="0" err="1"/>
              <a:t>unidad</a:t>
            </a:r>
            <a:endParaRPr lang="el-GR" dirty="0"/>
          </a:p>
        </p:txBody>
      </p:sp>
      <p:sp>
        <p:nvSpPr>
          <p:cNvPr id="9" name="Content Placeholder 8"/>
          <p:cNvSpPr>
            <a:spLocks noGrp="1"/>
          </p:cNvSpPr>
          <p:nvPr>
            <p:ph idx="1"/>
          </p:nvPr>
        </p:nvSpPr>
        <p:spPr>
          <a:xfrm>
            <a:off x="457200" y="1600201"/>
            <a:ext cx="8229600" cy="2548880"/>
          </a:xfrm>
        </p:spPr>
        <p:txBody>
          <a:bodyPr/>
          <a:lstStyle/>
          <a:p>
            <a:pPr marL="0" indent="0">
              <a:buNone/>
            </a:pPr>
            <a:r>
              <a:rPr lang="es-ES" sz="1600" dirty="0">
                <a:latin typeface="Arial" panose="020B0604020202020204" pitchFamily="34" charset="0"/>
                <a:cs typeface="Arial" panose="020B0604020202020204" pitchFamily="34" charset="0"/>
              </a:rPr>
              <a:t>Bienvenido al módulo : "El colector solar y los diferentes tipos de anclaje".</a:t>
            </a:r>
          </a:p>
          <a:p>
            <a:pPr marL="0" indent="0">
              <a:buNone/>
            </a:pPr>
            <a:endParaRPr lang="es-ES" sz="1600"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Al final de este módulo serás capaz de</a:t>
            </a:r>
            <a:r>
              <a:rPr lang="en-US" sz="1600" dirty="0">
                <a:latin typeface="Arial" panose="020B0604020202020204" pitchFamily="34" charset="0"/>
                <a:cs typeface="Arial" panose="020B0604020202020204" pitchFamily="34" charset="0"/>
              </a:rPr>
              <a:t>:</a:t>
            </a:r>
          </a:p>
          <a:p>
            <a:pPr marL="0" indent="0">
              <a:buNone/>
            </a:pPr>
            <a:endParaRPr lang="el-GR" sz="1600" dirty="0">
              <a:latin typeface="Arial" panose="020B0604020202020204" pitchFamily="34" charset="0"/>
              <a:cs typeface="Arial" panose="020B0604020202020204" pitchFamily="34" charset="0"/>
            </a:endParaRPr>
          </a:p>
          <a:p>
            <a:pPr>
              <a:buFont typeface="+mj-lt"/>
              <a:buAutoNum type="arabicPeriod"/>
            </a:pPr>
            <a:r>
              <a:rPr lang="es-ES" sz="1600" dirty="0">
                <a:latin typeface="Arial" panose="020B0604020202020204" pitchFamily="34" charset="0"/>
                <a:cs typeface="Arial" panose="020B0604020202020204" pitchFamily="34" charset="0"/>
              </a:rPr>
              <a:t>Conocer la construcción de diferentes tipos de colectores.</a:t>
            </a:r>
          </a:p>
          <a:p>
            <a:pPr>
              <a:buFont typeface="+mj-lt"/>
              <a:buAutoNum type="arabicPeriod"/>
            </a:pPr>
            <a:r>
              <a:rPr lang="es-ES" sz="1600" dirty="0">
                <a:latin typeface="Arial" panose="020B0604020202020204" pitchFamily="34" charset="0"/>
                <a:cs typeface="Arial" panose="020B0604020202020204" pitchFamily="34" charset="0"/>
              </a:rPr>
              <a:t>Conocer las propiedades básicas de los techos y materiales</a:t>
            </a:r>
          </a:p>
          <a:p>
            <a:pPr>
              <a:buFont typeface="+mj-lt"/>
              <a:buAutoNum type="arabicPeriod"/>
            </a:pPr>
            <a:r>
              <a:rPr lang="es-ES" sz="1600" dirty="0">
                <a:latin typeface="Arial" panose="020B0604020202020204" pitchFamily="34" charset="0"/>
                <a:cs typeface="Arial" panose="020B0604020202020204" pitchFamily="34" charset="0"/>
              </a:rPr>
              <a:t>Identificar cómo instalar diferentes colectores en los diferentes techos </a:t>
            </a:r>
            <a:r>
              <a:rPr lang="en-US" sz="1600" dirty="0">
                <a:latin typeface="Arial" panose="020B0604020202020204" pitchFamily="34" charset="0"/>
                <a:cs typeface="Arial" panose="020B0604020202020204" pitchFamily="34" charset="0"/>
              </a:rPr>
              <a:t> </a:t>
            </a:r>
          </a:p>
          <a:p>
            <a:pPr marL="0" indent="0">
              <a:buNone/>
            </a:pP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240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El propósito y los tipos de techos</a:t>
            </a:r>
          </a:p>
          <a:p>
            <a:pPr marL="0" indent="0">
              <a:buNone/>
            </a:pPr>
            <a:r>
              <a:rPr lang="en-US" sz="1600" b="1" dirty="0">
                <a:latin typeface="Arial" panose="020B0604020202020204" pitchFamily="34" charset="0"/>
                <a:cs typeface="Arial" panose="020B0604020202020204" pitchFamily="34" charset="0"/>
              </a:rPr>
              <a:t>Tejados inclinados</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Un techo inclinado a menudo se construye de la siguiente manera:</a:t>
            </a:r>
          </a:p>
          <a:p>
            <a:pPr marL="0" indent="0">
              <a:buNone/>
            </a:pPr>
            <a:r>
              <a:rPr lang="en-US" sz="1600" dirty="0">
                <a:latin typeface="Arial" panose="020B0604020202020204" pitchFamily="34" charset="0"/>
                <a:cs typeface="Arial" panose="020B0604020202020204" pitchFamily="34" charset="0"/>
              </a:rPr>
              <a:t>■ vigas/aislamiento térmico</a:t>
            </a:r>
          </a:p>
          <a:p>
            <a:pPr marL="0" indent="0">
              <a:buNone/>
            </a:pPr>
            <a:r>
              <a:rPr lang="en-US" sz="1600" dirty="0">
                <a:latin typeface="Arial" panose="020B0604020202020204" pitchFamily="34" charset="0"/>
                <a:cs typeface="Arial" panose="020B0604020202020204" pitchFamily="34" charset="0"/>
              </a:rPr>
              <a:t>■ Fieltro para techos sobre encofrados, de lo contrario, láminas bajo el encofrado</a:t>
            </a:r>
          </a:p>
          <a:p>
            <a:pPr marL="0" indent="0">
              <a:buNone/>
            </a:pPr>
            <a:r>
              <a:rPr lang="en-US" sz="1600" dirty="0">
                <a:latin typeface="Arial" panose="020B0604020202020204" pitchFamily="34" charset="0"/>
                <a:cs typeface="Arial" panose="020B0604020202020204" pitchFamily="34" charset="0"/>
              </a:rPr>
              <a:t>■ contraatacando</a:t>
            </a:r>
          </a:p>
          <a:p>
            <a:pPr marL="0" indent="0">
              <a:buNone/>
            </a:pPr>
            <a:r>
              <a:rPr lang="en-US" sz="1600" dirty="0">
                <a:latin typeface="Arial" panose="020B0604020202020204" pitchFamily="34" charset="0"/>
                <a:cs typeface="Arial" panose="020B0604020202020204" pitchFamily="34" charset="0"/>
              </a:rPr>
              <a:t>■ Torneado de tejados</a:t>
            </a:r>
          </a:p>
          <a:p>
            <a:pPr marL="0" indent="0">
              <a:buNone/>
            </a:pP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tejas</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El aislamiento térmico se puede instalar de tres maneras:</a:t>
            </a:r>
          </a:p>
          <a:p>
            <a:pPr marL="0" indent="0">
              <a:buNone/>
            </a:pPr>
            <a:r>
              <a:rPr lang="en-US" sz="1600" dirty="0">
                <a:latin typeface="Arial" panose="020B0604020202020204" pitchFamily="34" charset="0"/>
                <a:cs typeface="Arial" panose="020B0604020202020204" pitchFamily="34" charset="0"/>
              </a:rPr>
              <a:t>■ en el techo de la </a:t>
            </a:r>
            <a:r>
              <a:rPr lang="en-US" sz="1600" dirty="0" err="1">
                <a:latin typeface="Arial" panose="020B0604020202020204" pitchFamily="34" charset="0"/>
                <a:cs typeface="Arial" panose="020B0604020202020204" pitchFamily="34" charset="0"/>
              </a:rPr>
              <a:t>planta</a:t>
            </a:r>
            <a:r>
              <a:rPr lang="en-US" sz="1600" dirty="0">
                <a:latin typeface="Arial" panose="020B0604020202020204" pitchFamily="34" charset="0"/>
                <a:cs typeface="Arial" panose="020B0604020202020204" pitchFamily="34" charset="0"/>
              </a:rPr>
              <a:t> superior</a:t>
            </a:r>
          </a:p>
          <a:p>
            <a:pPr marL="0" indent="0">
              <a:buNone/>
            </a:pPr>
            <a:r>
              <a:rPr lang="en-US" sz="1600" dirty="0">
                <a:latin typeface="Arial" panose="020B0604020202020204" pitchFamily="34" charset="0"/>
                <a:cs typeface="Arial" panose="020B0604020202020204" pitchFamily="34" charset="0"/>
              </a:rPr>
              <a:t>■ entre las vigas por encima de la altura de la cabeza</a:t>
            </a:r>
          </a:p>
          <a:p>
            <a:pPr marL="0" indent="0">
              <a:buNone/>
            </a:pPr>
            <a:r>
              <a:rPr lang="en-US" sz="1600" dirty="0">
                <a:latin typeface="Arial" panose="020B0604020202020204" pitchFamily="34" charset="0"/>
                <a:cs typeface="Arial" panose="020B0604020202020204" pitchFamily="34" charset="0"/>
              </a:rPr>
              <a:t>■ sobre las vigas.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689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457200" y="1639341"/>
            <a:ext cx="8651304"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2.1. El propósito y los tipos de techos</a:t>
            </a:r>
          </a:p>
          <a:p>
            <a:pPr marL="0" indent="0">
              <a:buNone/>
            </a:pPr>
            <a:r>
              <a:rPr lang="en-US" sz="1600" b="1" dirty="0">
                <a:latin typeface="Arial" panose="020B0604020202020204" pitchFamily="34" charset="0"/>
                <a:cs typeface="Arial" panose="020B0604020202020204" pitchFamily="34" charset="0"/>
              </a:rPr>
              <a:t>Cubiertas planas</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79712" y="3429000"/>
            <a:ext cx="6069826" cy="2202200"/>
          </a:xfrm>
          <a:prstGeom prst="rect">
            <a:avLst/>
          </a:prstGeom>
        </p:spPr>
      </p:pic>
    </p:spTree>
    <p:extLst>
      <p:ext uri="{BB962C8B-B14F-4D97-AF65-F5344CB8AC3E}">
        <p14:creationId xmlns:p14="http://schemas.microsoft.com/office/powerpoint/2010/main" val="1666040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Los componentes del techo</a:t>
            </a:r>
          </a:p>
          <a:p>
            <a:pPr marL="0" indent="0">
              <a:buNone/>
            </a:pPr>
            <a:r>
              <a:rPr lang="en-US" sz="1600" b="1" dirty="0">
                <a:latin typeface="Arial" panose="020B0604020202020204" pitchFamily="34" charset="0"/>
                <a:cs typeface="Arial" panose="020B0604020202020204" pitchFamily="34" charset="0"/>
              </a:rPr>
              <a:t>Estructuras de techo</a:t>
            </a: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buNone/>
            </a:pPr>
            <a:endParaRPr lang="en-US" sz="1600" b="1" dirty="0">
              <a:latin typeface="Arial" panose="020B0604020202020204" pitchFamily="34" charset="0"/>
              <a:cs typeface="Arial" panose="020B0604020202020204" pitchFamily="34" charset="0"/>
            </a:endParaRPr>
          </a:p>
          <a:p>
            <a:pPr marL="0" indent="0" algn="ctr">
              <a:buNone/>
            </a:pPr>
            <a:r>
              <a:rPr lang="en-US" sz="1600" dirty="0">
                <a:latin typeface="Arial" panose="020B0604020202020204" pitchFamily="34" charset="0"/>
                <a:cs typeface="Arial" panose="020B0604020202020204" pitchFamily="34" charset="0"/>
              </a:rPr>
              <a:t>Cintas de cerchas de techo</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475656" y="2492896"/>
            <a:ext cx="6961513" cy="3312368"/>
          </a:xfrm>
          <a:prstGeom prst="rect">
            <a:avLst/>
          </a:prstGeom>
        </p:spPr>
      </p:pic>
    </p:spTree>
    <p:extLst>
      <p:ext uri="{BB962C8B-B14F-4D97-AF65-F5344CB8AC3E}">
        <p14:creationId xmlns:p14="http://schemas.microsoft.com/office/powerpoint/2010/main" val="2147792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288032" y="1639341"/>
            <a:ext cx="421196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Los componentes del techo</a:t>
            </a:r>
          </a:p>
          <a:p>
            <a:pPr marL="0" indent="0">
              <a:buNone/>
            </a:pPr>
            <a:r>
              <a:rPr lang="en-US" sz="1600" b="1" dirty="0">
                <a:latin typeface="Arial" panose="020B0604020202020204" pitchFamily="34" charset="0"/>
                <a:cs typeface="Arial" panose="020B0604020202020204" pitchFamily="34" charset="0"/>
              </a:rPr>
              <a:t>Estructuras de techo</a:t>
            </a:r>
          </a:p>
          <a:p>
            <a:pPr marL="0" indent="0">
              <a:buNone/>
            </a:pP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Viga y collarín de vigas. </a:t>
            </a:r>
            <a:r>
              <a:rPr lang="en-US" sz="1600" dirty="0">
                <a:latin typeface="Arial" panose="020B0604020202020204" pitchFamily="34" charset="0"/>
                <a:cs typeface="Arial" panose="020B0604020202020204" pitchFamily="34" charset="0"/>
              </a:rPr>
              <a:t>En el caso del techo de la viga, las vigas y el techo debajo de ellas forman un triángulo rígido. No hay elementos constructivos internos. En el caso de los techos con vigas de cuello, cada par de vigas se enlaza y se refuerza con una viga de cuello.</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lgn="r">
              <a:buNone/>
            </a:pPr>
            <a:endParaRPr lang="en-US" sz="16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716016" y="1412776"/>
            <a:ext cx="4248472" cy="4879100"/>
          </a:xfrm>
          <a:prstGeom prst="rect">
            <a:avLst/>
          </a:prstGeom>
        </p:spPr>
      </p:pic>
    </p:spTree>
    <p:extLst>
      <p:ext uri="{BB962C8B-B14F-4D97-AF65-F5344CB8AC3E}">
        <p14:creationId xmlns:p14="http://schemas.microsoft.com/office/powerpoint/2010/main" val="1972419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2.2. Los componentes del techo</a:t>
            </a:r>
          </a:p>
          <a:p>
            <a:pPr marL="0" indent="0">
              <a:buNone/>
            </a:pPr>
            <a:r>
              <a:rPr lang="en-US" sz="1600" b="1" dirty="0">
                <a:latin typeface="Arial" panose="020B0604020202020204" pitchFamily="34" charset="0"/>
                <a:cs typeface="Arial" panose="020B0604020202020204" pitchFamily="34" charset="0"/>
              </a:rPr>
              <a:t>Estructuras de techo</a:t>
            </a:r>
          </a:p>
          <a:p>
            <a:pPr marL="0" indent="0">
              <a:buNone/>
            </a:pPr>
            <a:r>
              <a:rPr lang="en-US" sz="1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Viga</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Se trata de estructuras autoportantes (celosías encoladas, celosías de placas de clavos, etc.) y se encuentran cada vez más en edificios nuevos. No se pueden hacer cambios a las vigas sin la aprobación del ingeniero estructural. </a:t>
            </a:r>
          </a:p>
        </p:txBody>
      </p:sp>
      <p:pic>
        <p:nvPicPr>
          <p:cNvPr id="3" name="Picture 2"/>
          <p:cNvPicPr>
            <a:picLocks noChangeAspect="1"/>
          </p:cNvPicPr>
          <p:nvPr/>
        </p:nvPicPr>
        <p:blipFill>
          <a:blip r:embed="rId2"/>
          <a:stretch>
            <a:fillRect/>
          </a:stretch>
        </p:blipFill>
        <p:spPr>
          <a:xfrm>
            <a:off x="2771800" y="3258520"/>
            <a:ext cx="6041552" cy="2880320"/>
          </a:xfrm>
          <a:prstGeom prst="rect">
            <a:avLst/>
          </a:prstGeom>
        </p:spPr>
      </p:pic>
      <p:sp>
        <p:nvSpPr>
          <p:cNvPr id="4" name="Rectangle 3"/>
          <p:cNvSpPr/>
          <p:nvPr/>
        </p:nvSpPr>
        <p:spPr>
          <a:xfrm>
            <a:off x="443384" y="5778150"/>
            <a:ext cx="2550185" cy="338554"/>
          </a:xfrm>
          <a:prstGeom prst="rect">
            <a:avLst/>
          </a:prstGeom>
        </p:spPr>
        <p:txBody>
          <a:bodyPr wrap="none">
            <a:spAutoFit/>
          </a:bodyPr>
          <a:lstStyle/>
          <a:p>
            <a:r>
              <a:rPr lang="en-US" sz="1600" dirty="0" err="1">
                <a:latin typeface="Arial" panose="020B0604020202020204" pitchFamily="34" charset="0"/>
                <a:cs typeface="Arial" panose="020B0604020202020204" pitchFamily="34" charset="0"/>
              </a:rPr>
              <a:t>Vigas</a:t>
            </a:r>
            <a:r>
              <a:rPr lang="en-US" sz="1600" dirty="0">
                <a:solidFill>
                  <a:srgbClr val="FF000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de placas de clavos</a:t>
            </a:r>
            <a:endParaRPr lang="bg-BG"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156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457200" y="1639341"/>
            <a:ext cx="8229600" cy="637531"/>
          </a:xfrm>
        </p:spPr>
        <p:txBody>
          <a:bodyPr>
            <a:noAutofit/>
          </a:bodyPr>
          <a:lstStyle/>
          <a:p>
            <a:pPr marL="0" indent="0">
              <a:buNone/>
            </a:pPr>
            <a:r>
              <a:rPr lang="en-US" sz="1600" dirty="0">
                <a:latin typeface="Arial" panose="020B0604020202020204" pitchFamily="34" charset="0"/>
                <a:cs typeface="Arial" panose="020B0604020202020204" pitchFamily="34" charset="0"/>
              </a:rPr>
              <a:t>2.2. Los componentes del techo</a:t>
            </a:r>
          </a:p>
          <a:p>
            <a:pPr marL="0" indent="0">
              <a:buNone/>
            </a:pPr>
            <a:r>
              <a:rPr lang="en-US" sz="1600" b="1" dirty="0">
                <a:latin typeface="Arial" panose="020B0604020202020204" pitchFamily="34" charset="0"/>
                <a:cs typeface="Arial" panose="020B0604020202020204" pitchFamily="34" charset="0"/>
              </a:rPr>
              <a:t>Ejemplos de cubiertas y juntas de tejados</a:t>
            </a:r>
            <a:endParaRPr lang="en-US" sz="1600"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647564" y="4103010"/>
            <a:ext cx="1584176"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err="1">
                <a:latin typeface="Arial" panose="020B0604020202020204" pitchFamily="34" charset="0"/>
                <a:cs typeface="Arial" panose="020B0604020202020204" pitchFamily="34" charset="0"/>
              </a:rPr>
              <a:t>Tejas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lisas</a:t>
            </a:r>
            <a:endParaRPr lang="en-US" sz="1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23528" y="2492896"/>
            <a:ext cx="2232248" cy="1448096"/>
          </a:xfrm>
          <a:prstGeom prst="rect">
            <a:avLst/>
          </a:prstGeom>
        </p:spPr>
      </p:pic>
      <p:sp>
        <p:nvSpPr>
          <p:cNvPr id="8" name="Content Placeholder 2"/>
          <p:cNvSpPr txBox="1">
            <a:spLocks/>
          </p:cNvSpPr>
          <p:nvPr/>
        </p:nvSpPr>
        <p:spPr>
          <a:xfrm>
            <a:off x="6084169" y="4679074"/>
            <a:ext cx="252028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Lona de plástico para techos</a:t>
            </a:r>
          </a:p>
        </p:txBody>
      </p:sp>
      <p:pic>
        <p:nvPicPr>
          <p:cNvPr id="9" name="Picture 8"/>
          <p:cNvPicPr>
            <a:picLocks noChangeAspect="1"/>
          </p:cNvPicPr>
          <p:nvPr/>
        </p:nvPicPr>
        <p:blipFill>
          <a:blip r:embed="rId3"/>
          <a:stretch>
            <a:fillRect/>
          </a:stretch>
        </p:blipFill>
        <p:spPr>
          <a:xfrm>
            <a:off x="6033094" y="1604553"/>
            <a:ext cx="3035923" cy="2498457"/>
          </a:xfrm>
          <a:prstGeom prst="rect">
            <a:avLst/>
          </a:prstGeom>
        </p:spPr>
      </p:pic>
      <p:sp>
        <p:nvSpPr>
          <p:cNvPr id="10" name="Content Placeholder 2"/>
          <p:cNvSpPr txBox="1">
            <a:spLocks/>
          </p:cNvSpPr>
          <p:nvPr/>
        </p:nvSpPr>
        <p:spPr>
          <a:xfrm>
            <a:off x="3142185" y="5973180"/>
            <a:ext cx="1800200" cy="432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latin typeface="Arial" panose="020B0604020202020204" pitchFamily="34" charset="0"/>
                <a:cs typeface="Arial" panose="020B0604020202020204" pitchFamily="34" charset="0"/>
              </a:rPr>
              <a:t>Tejados metálicos</a:t>
            </a:r>
          </a:p>
        </p:txBody>
      </p:sp>
      <p:pic>
        <p:nvPicPr>
          <p:cNvPr id="11" name="Picture 10"/>
          <p:cNvPicPr>
            <a:picLocks noChangeAspect="1"/>
          </p:cNvPicPr>
          <p:nvPr/>
        </p:nvPicPr>
        <p:blipFill>
          <a:blip r:embed="rId4"/>
          <a:stretch>
            <a:fillRect/>
          </a:stretch>
        </p:blipFill>
        <p:spPr>
          <a:xfrm>
            <a:off x="2674254" y="3252678"/>
            <a:ext cx="3240361" cy="2427618"/>
          </a:xfrm>
          <a:prstGeom prst="rect">
            <a:avLst/>
          </a:prstGeom>
        </p:spPr>
      </p:pic>
    </p:spTree>
    <p:extLst>
      <p:ext uri="{BB962C8B-B14F-4D97-AF65-F5344CB8AC3E}">
        <p14:creationId xmlns:p14="http://schemas.microsoft.com/office/powerpoint/2010/main" val="1047862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323528" y="1639341"/>
            <a:ext cx="8820472" cy="1357611"/>
          </a:xfrm>
        </p:spPr>
        <p:txBody>
          <a:bodyPr>
            <a:noAutofit/>
          </a:bodyPr>
          <a:lstStyle/>
          <a:p>
            <a:pPr marL="0" indent="0">
              <a:buNone/>
            </a:pPr>
            <a:r>
              <a:rPr lang="en-US" sz="1600" dirty="0">
                <a:latin typeface="Arial" panose="020B0604020202020204" pitchFamily="34" charset="0"/>
                <a:cs typeface="Arial" panose="020B0604020202020204" pitchFamily="34" charset="0"/>
              </a:rPr>
              <a:t>2.2. Los componentes del techo</a:t>
            </a:r>
          </a:p>
          <a:p>
            <a:pPr marL="0" indent="0">
              <a:buNone/>
            </a:pPr>
            <a:r>
              <a:rPr lang="en-US" sz="1600" b="1" dirty="0">
                <a:latin typeface="Arial" panose="020B0604020202020204" pitchFamily="34" charset="0"/>
                <a:cs typeface="Arial" panose="020B0604020202020204" pitchFamily="34" charset="0"/>
              </a:rPr>
              <a:t>Ejemplos de tejas </a:t>
            </a:r>
            <a:r>
              <a:rPr lang="en-US" sz="1600" b="1" dirty="0" err="1">
                <a:latin typeface="Arial" panose="020B0604020202020204" pitchFamily="34" charset="0"/>
                <a:cs typeface="Arial" panose="020B0604020202020204" pitchFamily="34" charset="0"/>
              </a:rPr>
              <a:t>moldeadas</a:t>
            </a:r>
            <a:r>
              <a:rPr lang="en-US" sz="1600" b="1" dirty="0">
                <a:latin typeface="Arial" panose="020B0604020202020204" pitchFamily="34" charset="0"/>
                <a:cs typeface="Arial" panose="020B0604020202020204" pitchFamily="34" charset="0"/>
              </a:rPr>
              <a:t>, especiales, ganchos de tejado, </a:t>
            </a:r>
            <a:r>
              <a:rPr lang="en-US" sz="1600" b="1" dirty="0" err="1">
                <a:latin typeface="Arial" panose="020B0604020202020204" pitchFamily="34" charset="0"/>
                <a:cs typeface="Arial" panose="020B0604020202020204" pitchFamily="34" charset="0"/>
              </a:rPr>
              <a:t>protectores contra la nieve</a:t>
            </a:r>
            <a:r>
              <a:rPr lang="en-US" sz="1600" b="1" dirty="0">
                <a:latin typeface="Arial" panose="020B0604020202020204" pitchFamily="34" charset="0"/>
                <a:cs typeface="Arial" panose="020B0604020202020204" pitchFamily="34" charset="0"/>
              </a:rPr>
              <a:t> y rejillas para caminar.</a:t>
            </a: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2411760" y="5805264"/>
            <a:ext cx="504056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Tejas de aire, tubos de</a:t>
            </a:r>
            <a:r>
              <a:rPr lang="en-US" sz="1600" dirty="0" err="1">
                <a:latin typeface="Arial" panose="020B0604020202020204" pitchFamily="34" charset="0"/>
                <a:cs typeface="Arial" panose="020B0604020202020204" pitchFamily="34" charset="0"/>
              </a:rPr>
              <a:t> escape de vapores</a:t>
            </a:r>
            <a:r>
              <a:rPr lang="en-US" sz="1600" dirty="0">
                <a:latin typeface="Arial" panose="020B0604020202020204" pitchFamily="34" charset="0"/>
                <a:cs typeface="Arial" panose="020B0604020202020204" pitchFamily="34" charset="0"/>
              </a:rPr>
              <a:t> y diversas cumbreras</a:t>
            </a:r>
          </a:p>
        </p:txBody>
      </p:sp>
      <p:pic>
        <p:nvPicPr>
          <p:cNvPr id="3" name="Picture 2"/>
          <p:cNvPicPr>
            <a:picLocks noChangeAspect="1"/>
          </p:cNvPicPr>
          <p:nvPr/>
        </p:nvPicPr>
        <p:blipFill>
          <a:blip r:embed="rId2"/>
          <a:stretch>
            <a:fillRect/>
          </a:stretch>
        </p:blipFill>
        <p:spPr>
          <a:xfrm rot="5400000">
            <a:off x="965535" y="1994905"/>
            <a:ext cx="2232248" cy="3372246"/>
          </a:xfrm>
          <a:prstGeom prst="rect">
            <a:avLst/>
          </a:prstGeom>
        </p:spPr>
      </p:pic>
      <p:pic>
        <p:nvPicPr>
          <p:cNvPr id="6" name="Picture 5"/>
          <p:cNvPicPr>
            <a:picLocks noChangeAspect="1"/>
          </p:cNvPicPr>
          <p:nvPr/>
        </p:nvPicPr>
        <p:blipFill>
          <a:blip r:embed="rId3"/>
          <a:stretch>
            <a:fillRect/>
          </a:stretch>
        </p:blipFill>
        <p:spPr>
          <a:xfrm rot="5400000">
            <a:off x="5424304" y="2248517"/>
            <a:ext cx="1825121" cy="5194200"/>
          </a:xfrm>
          <a:prstGeom prst="rect">
            <a:avLst/>
          </a:prstGeom>
        </p:spPr>
      </p:pic>
    </p:spTree>
    <p:extLst>
      <p:ext uri="{BB962C8B-B14F-4D97-AF65-F5344CB8AC3E}">
        <p14:creationId xmlns:p14="http://schemas.microsoft.com/office/powerpoint/2010/main" val="229884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323528" y="1639341"/>
            <a:ext cx="8820472" cy="1213595"/>
          </a:xfrm>
        </p:spPr>
        <p:txBody>
          <a:bodyPr>
            <a:noAutofit/>
          </a:bodyPr>
          <a:lstStyle/>
          <a:p>
            <a:pPr marL="0" indent="0">
              <a:buNone/>
            </a:pPr>
            <a:r>
              <a:rPr lang="en-US" sz="1600" dirty="0">
                <a:latin typeface="Arial" panose="020B0604020202020204" pitchFamily="34" charset="0"/>
                <a:cs typeface="Arial" panose="020B0604020202020204" pitchFamily="34" charset="0"/>
              </a:rPr>
              <a:t>2.2. Los componentes del techo</a:t>
            </a:r>
          </a:p>
          <a:p>
            <a:pPr marL="0" indent="0">
              <a:buNone/>
            </a:pPr>
            <a:r>
              <a:rPr lang="en-US" sz="1600" b="1" dirty="0">
                <a:latin typeface="Arial" panose="020B0604020202020204" pitchFamily="34" charset="0"/>
                <a:cs typeface="Arial" panose="020B0604020202020204" pitchFamily="34" charset="0"/>
              </a:rPr>
              <a:t>Ejemplos de tejas </a:t>
            </a:r>
            <a:r>
              <a:rPr lang="en-US" sz="1600" b="1" dirty="0" err="1">
                <a:latin typeface="Arial" panose="020B0604020202020204" pitchFamily="34" charset="0"/>
                <a:cs typeface="Arial" panose="020B0604020202020204" pitchFamily="34" charset="0"/>
              </a:rPr>
              <a:t>moldeadas</a:t>
            </a:r>
            <a:r>
              <a:rPr lang="en-US" sz="1600" b="1" dirty="0">
                <a:latin typeface="Arial" panose="020B0604020202020204" pitchFamily="34" charset="0"/>
                <a:cs typeface="Arial" panose="020B0604020202020204" pitchFamily="34" charset="0"/>
              </a:rPr>
              <a:t>, especiales, ganchos de tejado, </a:t>
            </a:r>
            <a:r>
              <a:rPr lang="en-US" sz="1600" b="1" dirty="0" err="1">
                <a:latin typeface="Arial" panose="020B0604020202020204" pitchFamily="34" charset="0"/>
                <a:cs typeface="Arial" panose="020B0604020202020204" pitchFamily="34" charset="0"/>
              </a:rPr>
              <a:t>protectores contra la nieve</a:t>
            </a:r>
            <a:r>
              <a:rPr lang="en-US" sz="1600" b="1" dirty="0">
                <a:latin typeface="Arial" panose="020B0604020202020204" pitchFamily="34" charset="0"/>
                <a:cs typeface="Arial" panose="020B0604020202020204" pitchFamily="34" charset="0"/>
              </a:rPr>
              <a:t> y rejillas para caminar.</a:t>
            </a:r>
            <a:endParaRPr lang="en-US" sz="16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3779912" y="5661248"/>
            <a:ext cx="216024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dirty="0">
                <a:latin typeface="Arial" panose="020B0604020202020204" pitchFamily="34" charset="0"/>
                <a:cs typeface="Arial" panose="020B0604020202020204" pitchFamily="34" charset="0"/>
              </a:rPr>
              <a:t>Porta madera redonda</a:t>
            </a:r>
          </a:p>
        </p:txBody>
      </p:sp>
      <p:pic>
        <p:nvPicPr>
          <p:cNvPr id="3" name="Picture 2"/>
          <p:cNvPicPr>
            <a:picLocks noChangeAspect="1"/>
          </p:cNvPicPr>
          <p:nvPr/>
        </p:nvPicPr>
        <p:blipFill>
          <a:blip r:embed="rId2"/>
          <a:stretch>
            <a:fillRect/>
          </a:stretch>
        </p:blipFill>
        <p:spPr>
          <a:xfrm>
            <a:off x="878663" y="2654732"/>
            <a:ext cx="3359400" cy="2583534"/>
          </a:xfrm>
          <a:prstGeom prst="rect">
            <a:avLst/>
          </a:prstGeom>
        </p:spPr>
      </p:pic>
      <p:pic>
        <p:nvPicPr>
          <p:cNvPr id="6" name="Picture 5"/>
          <p:cNvPicPr>
            <a:picLocks noChangeAspect="1"/>
          </p:cNvPicPr>
          <p:nvPr/>
        </p:nvPicPr>
        <p:blipFill>
          <a:blip r:embed="rId3"/>
          <a:stretch>
            <a:fillRect/>
          </a:stretch>
        </p:blipFill>
        <p:spPr>
          <a:xfrm>
            <a:off x="4733764" y="2636912"/>
            <a:ext cx="3359400" cy="2583534"/>
          </a:xfrm>
          <a:prstGeom prst="rect">
            <a:avLst/>
          </a:prstGeom>
        </p:spPr>
      </p:pic>
    </p:spTree>
    <p:extLst>
      <p:ext uri="{BB962C8B-B14F-4D97-AF65-F5344CB8AC3E}">
        <p14:creationId xmlns:p14="http://schemas.microsoft.com/office/powerpoint/2010/main" val="178753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457200" y="1639341"/>
            <a:ext cx="2818656" cy="421507"/>
          </a:xfrm>
        </p:spPr>
        <p:txBody>
          <a:bodyPr>
            <a:noAutofit/>
          </a:bodyPr>
          <a:lstStyle/>
          <a:p>
            <a:pPr marL="0" indent="0">
              <a:buNone/>
            </a:pPr>
            <a:r>
              <a:rPr lang="en-US" sz="1600" dirty="0">
                <a:latin typeface="Arial" panose="020B0604020202020204" pitchFamily="34" charset="0"/>
                <a:cs typeface="Arial" panose="020B0604020202020204" pitchFamily="34" charset="0"/>
              </a:rPr>
              <a:t>2.3. Materiales utilizados</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Rectangle 3"/>
          <p:cNvSpPr/>
          <p:nvPr/>
        </p:nvSpPr>
        <p:spPr>
          <a:xfrm>
            <a:off x="1212775" y="5762640"/>
            <a:ext cx="6675039" cy="338554"/>
          </a:xfrm>
          <a:prstGeom prst="rect">
            <a:avLst/>
          </a:prstGeom>
        </p:spPr>
        <p:txBody>
          <a:bodyPr wrap="square">
            <a:spAutoFit/>
          </a:bodyPr>
          <a:lstStyle/>
          <a:p>
            <a:pPr lvl="0" algn="ctr">
              <a:spcBef>
                <a:spcPct val="20000"/>
              </a:spcBef>
            </a:pPr>
            <a:r>
              <a:rPr lang="en-US" sz="1600" dirty="0">
                <a:solidFill>
                  <a:prstClr val="black"/>
                </a:solidFill>
                <a:latin typeface="Arial" panose="020B0604020202020204" pitchFamily="34" charset="0"/>
                <a:cs typeface="Arial" panose="020B0604020202020204" pitchFamily="34" charset="0"/>
              </a:rPr>
              <a:t>Materiales utilizados en el montaje de los aparatos solares en el tejado</a:t>
            </a:r>
          </a:p>
        </p:txBody>
      </p:sp>
      <p:graphicFrame>
        <p:nvGraphicFramePr>
          <p:cNvPr id="6" name="Table 5"/>
          <p:cNvGraphicFramePr>
            <a:graphicFrameLocks noGrp="1"/>
          </p:cNvGraphicFramePr>
          <p:nvPr>
            <p:extLst>
              <p:ext uri="{D42A27DB-BD31-4B8C-83A1-F6EECF244321}">
                <p14:modId xmlns:p14="http://schemas.microsoft.com/office/powerpoint/2010/main" val="2367559926"/>
              </p:ext>
            </p:extLst>
          </p:nvPr>
        </p:nvGraphicFramePr>
        <p:xfrm>
          <a:off x="372969" y="2204864"/>
          <a:ext cx="8354653" cy="3413760"/>
        </p:xfrm>
        <a:graphic>
          <a:graphicData uri="http://schemas.openxmlformats.org/drawingml/2006/table">
            <a:tbl>
              <a:tblPr firstRow="1" firstCol="1" bandRow="1"/>
              <a:tblGrid>
                <a:gridCol w="1748639">
                  <a:extLst>
                    <a:ext uri="{9D8B030D-6E8A-4147-A177-3AD203B41FA5}">
                      <a16:colId xmlns="" xmlns:a16="http://schemas.microsoft.com/office/drawing/2014/main" val="20000"/>
                    </a:ext>
                  </a:extLst>
                </a:gridCol>
                <a:gridCol w="3147550">
                  <a:extLst>
                    <a:ext uri="{9D8B030D-6E8A-4147-A177-3AD203B41FA5}">
                      <a16:colId xmlns="" xmlns:a16="http://schemas.microsoft.com/office/drawing/2014/main" val="20001"/>
                    </a:ext>
                  </a:extLst>
                </a:gridCol>
                <a:gridCol w="3458464">
                  <a:extLst>
                    <a:ext uri="{9D8B030D-6E8A-4147-A177-3AD203B41FA5}">
                      <a16:colId xmlns="" xmlns:a16="http://schemas.microsoft.com/office/drawing/2014/main" val="20002"/>
                    </a:ext>
                  </a:extLst>
                </a:gridCol>
              </a:tblGrid>
              <a:tr h="152807">
                <a:tc>
                  <a:txBody>
                    <a:bodyPr/>
                    <a:lstStyle/>
                    <a:p>
                      <a:pPr marL="0" marR="0" algn="ctr">
                        <a:spcBef>
                          <a:spcPts val="0"/>
                        </a:spcBef>
                        <a:spcAft>
                          <a:spcPts val="0"/>
                        </a:spcAft>
                      </a:pPr>
                      <a:r>
                        <a:rPr lang="en-US" sz="1600" b="1" dirty="0">
                          <a:effectLst/>
                          <a:latin typeface="Arial"/>
                          <a:ea typeface="Calibri"/>
                        </a:rPr>
                        <a:t>Material</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Versión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Aplicación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05615">
                <a:tc>
                  <a:txBody>
                    <a:bodyPr/>
                    <a:lstStyle/>
                    <a:p>
                      <a:pPr marL="0" marR="0">
                        <a:spcBef>
                          <a:spcPts val="0"/>
                        </a:spcBef>
                        <a:spcAft>
                          <a:spcPts val="0"/>
                        </a:spcAft>
                      </a:pPr>
                      <a:r>
                        <a:rPr lang="en-US" sz="1600">
                          <a:effectLst/>
                          <a:latin typeface="Arial"/>
                          <a:ea typeface="Calibri"/>
                        </a:rPr>
                        <a:t>Aluminio</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Liso, anodizado, con recubrimiento en polvo, con recubrimiento selectivo </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Marcos de colectores, marcos de cobertura, soportes, rieles, absorbedores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05615">
                <a:tc>
                  <a:txBody>
                    <a:bodyPr/>
                    <a:lstStyle/>
                    <a:p>
                      <a:pPr marL="0" marR="0">
                        <a:spcBef>
                          <a:spcPts val="0"/>
                        </a:spcBef>
                        <a:spcAft>
                          <a:spcPts val="0"/>
                        </a:spcAft>
                      </a:pPr>
                      <a:r>
                        <a:rPr lang="en-US" sz="1600">
                          <a:effectLst/>
                          <a:latin typeface="Arial"/>
                          <a:ea typeface="Calibri"/>
                        </a:rPr>
                        <a:t>Vidrio</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Vidrio flotado, vidrio solar (prismático, transparente), vidrio antirreflejo, vidrio borosilicato</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Tapa transparente del colector, cilindro de vidrio y tubos absorbedores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05615">
                <a:tc rowSpan="2">
                  <a:txBody>
                    <a:bodyPr/>
                    <a:lstStyle/>
                    <a:p>
                      <a:pPr marL="0" marR="0">
                        <a:spcBef>
                          <a:spcPts val="0"/>
                        </a:spcBef>
                        <a:spcAft>
                          <a:spcPts val="0"/>
                        </a:spcAft>
                      </a:pPr>
                      <a:r>
                        <a:rPr lang="en-US" sz="1600">
                          <a:effectLst/>
                          <a:latin typeface="Arial"/>
                          <a:ea typeface="Calibri"/>
                        </a:rPr>
                        <a:t>Acero inoxidable</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V2A (St 1.4301) cromo, níquel</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a:ea typeface="Calibri"/>
                        </a:rPr>
                        <a:t>Ganchos de techo, rieles, tornillos, tuercas, placas, bastidores de colectores, absorbedores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3"/>
                  </a:ext>
                </a:extLst>
              </a:tr>
              <a:tr h="305615">
                <a:tc vMerge="1">
                  <a:txBody>
                    <a:bodyPr/>
                    <a:lstStyle/>
                    <a:p>
                      <a:endParaRPr lang="en-US"/>
                    </a:p>
                  </a:txBody>
                  <a:tcPr/>
                </a:tc>
                <a:tc>
                  <a:txBody>
                    <a:bodyPr/>
                    <a:lstStyle/>
                    <a:p>
                      <a:pPr marL="0" marR="0">
                        <a:spcBef>
                          <a:spcPts val="0"/>
                        </a:spcBef>
                        <a:spcAft>
                          <a:spcPts val="0"/>
                        </a:spcAft>
                      </a:pPr>
                      <a:r>
                        <a:rPr lang="en-US" sz="1600" dirty="0">
                          <a:effectLst/>
                          <a:latin typeface="Arial"/>
                          <a:ea typeface="Calibri"/>
                        </a:rPr>
                        <a:t>V4A (St 1.4571) cromo, níquel, molibdeno, titanio</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Tornillos, tuercas, placas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05615">
                <a:tc>
                  <a:txBody>
                    <a:bodyPr/>
                    <a:lstStyle/>
                    <a:p>
                      <a:pPr marL="0" marR="0">
                        <a:spcBef>
                          <a:spcPts val="0"/>
                        </a:spcBef>
                        <a:spcAft>
                          <a:spcPts val="0"/>
                        </a:spcAft>
                      </a:pPr>
                      <a:r>
                        <a:rPr lang="en-US" sz="1600" dirty="0">
                          <a:effectLst/>
                          <a:latin typeface="Arial"/>
                          <a:ea typeface="Calibri"/>
                        </a:rPr>
                        <a:t>Acero</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err="1">
                          <a:effectLst/>
                          <a:latin typeface="Arial"/>
                          <a:ea typeface="Calibri"/>
                        </a:rPr>
                        <a:t>Galvanizado</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Ganchos de techo, rieles, tornillos, tuercas, placas, cojinetes, soportes</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404167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Estudio de cubiertas y materiales</a:t>
            </a:r>
          </a:p>
        </p:txBody>
      </p:sp>
      <p:sp>
        <p:nvSpPr>
          <p:cNvPr id="5" name="Content Placeholder 2"/>
          <p:cNvSpPr>
            <a:spLocks noGrp="1"/>
          </p:cNvSpPr>
          <p:nvPr>
            <p:ph idx="1"/>
          </p:nvPr>
        </p:nvSpPr>
        <p:spPr>
          <a:xfrm>
            <a:off x="457200" y="1639341"/>
            <a:ext cx="3034680" cy="421507"/>
          </a:xfrm>
        </p:spPr>
        <p:txBody>
          <a:bodyPr>
            <a:noAutofit/>
          </a:bodyPr>
          <a:lstStyle/>
          <a:p>
            <a:pPr marL="0" indent="0">
              <a:buNone/>
            </a:pPr>
            <a:r>
              <a:rPr lang="en-US" sz="1600" dirty="0">
                <a:latin typeface="Arial" panose="020B0604020202020204" pitchFamily="34" charset="0"/>
                <a:cs typeface="Arial" panose="020B0604020202020204" pitchFamily="34" charset="0"/>
              </a:rPr>
              <a:t>2.3. Materiales utilizados</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Rectangle 3"/>
          <p:cNvSpPr/>
          <p:nvPr/>
        </p:nvSpPr>
        <p:spPr>
          <a:xfrm>
            <a:off x="971600" y="5762640"/>
            <a:ext cx="6895752" cy="338554"/>
          </a:xfrm>
          <a:prstGeom prst="rect">
            <a:avLst/>
          </a:prstGeom>
        </p:spPr>
        <p:txBody>
          <a:bodyPr wrap="square">
            <a:spAutoFit/>
          </a:bodyPr>
          <a:lstStyle/>
          <a:p>
            <a:pPr lvl="0" algn="ctr">
              <a:spcBef>
                <a:spcPct val="20000"/>
              </a:spcBef>
            </a:pPr>
            <a:r>
              <a:rPr lang="en-US" sz="1600" dirty="0">
                <a:solidFill>
                  <a:prstClr val="black"/>
                </a:solidFill>
                <a:latin typeface="Arial" panose="020B0604020202020204" pitchFamily="34" charset="0"/>
                <a:cs typeface="Arial" panose="020B0604020202020204" pitchFamily="34" charset="0"/>
              </a:rPr>
              <a:t>Materiales utilizados en el montaje de los aparatos solares en el tejado</a:t>
            </a:r>
          </a:p>
        </p:txBody>
      </p:sp>
      <p:graphicFrame>
        <p:nvGraphicFramePr>
          <p:cNvPr id="6" name="Table 5"/>
          <p:cNvGraphicFramePr>
            <a:graphicFrameLocks noGrp="1"/>
          </p:cNvGraphicFramePr>
          <p:nvPr>
            <p:extLst>
              <p:ext uri="{D42A27DB-BD31-4B8C-83A1-F6EECF244321}">
                <p14:modId xmlns:p14="http://schemas.microsoft.com/office/powerpoint/2010/main" val="3429904447"/>
              </p:ext>
            </p:extLst>
          </p:nvPr>
        </p:nvGraphicFramePr>
        <p:xfrm>
          <a:off x="373832" y="2204864"/>
          <a:ext cx="8352928" cy="3413760"/>
        </p:xfrm>
        <a:graphic>
          <a:graphicData uri="http://schemas.openxmlformats.org/drawingml/2006/table">
            <a:tbl>
              <a:tblPr firstRow="1" firstCol="1" bandRow="1"/>
              <a:tblGrid>
                <a:gridCol w="1748278">
                  <a:extLst>
                    <a:ext uri="{9D8B030D-6E8A-4147-A177-3AD203B41FA5}">
                      <a16:colId xmlns="" xmlns:a16="http://schemas.microsoft.com/office/drawing/2014/main" val="20000"/>
                    </a:ext>
                  </a:extLst>
                </a:gridCol>
                <a:gridCol w="3146900">
                  <a:extLst>
                    <a:ext uri="{9D8B030D-6E8A-4147-A177-3AD203B41FA5}">
                      <a16:colId xmlns="" xmlns:a16="http://schemas.microsoft.com/office/drawing/2014/main" val="20001"/>
                    </a:ext>
                  </a:extLst>
                </a:gridCol>
                <a:gridCol w="3457750">
                  <a:extLst>
                    <a:ext uri="{9D8B030D-6E8A-4147-A177-3AD203B41FA5}">
                      <a16:colId xmlns="" xmlns:a16="http://schemas.microsoft.com/office/drawing/2014/main" val="20002"/>
                    </a:ext>
                  </a:extLst>
                </a:gridCol>
              </a:tblGrid>
              <a:tr h="152807">
                <a:tc>
                  <a:txBody>
                    <a:bodyPr/>
                    <a:lstStyle/>
                    <a:p>
                      <a:pPr marL="0" marR="0" algn="ctr">
                        <a:spcBef>
                          <a:spcPts val="0"/>
                        </a:spcBef>
                        <a:spcAft>
                          <a:spcPts val="0"/>
                        </a:spcAft>
                      </a:pPr>
                      <a:r>
                        <a:rPr lang="en-US" sz="1600" b="1" dirty="0">
                          <a:effectLst/>
                          <a:latin typeface="Arial"/>
                          <a:ea typeface="Calibri"/>
                        </a:rPr>
                        <a:t>Material</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Versión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a:effectLst/>
                          <a:latin typeface="Arial"/>
                          <a:ea typeface="Calibri"/>
                        </a:rPr>
                        <a:t>Aplicación</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52807">
                <a:tc>
                  <a:txBody>
                    <a:bodyPr/>
                    <a:lstStyle/>
                    <a:p>
                      <a:pPr marL="0" marR="0">
                        <a:spcBef>
                          <a:spcPts val="0"/>
                        </a:spcBef>
                        <a:spcAft>
                          <a:spcPts val="0"/>
                        </a:spcAft>
                      </a:pPr>
                      <a:r>
                        <a:rPr lang="en-US" sz="1600" dirty="0">
                          <a:effectLst/>
                          <a:latin typeface="Arial"/>
                          <a:ea typeface="Calibri"/>
                        </a:rPr>
                        <a:t>Cobre</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Liso, recubierto selectivamente</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Tubos, bandas absorbedoras, absorbedores de superficie completa</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52807">
                <a:tc>
                  <a:txBody>
                    <a:bodyPr/>
                    <a:lstStyle/>
                    <a:p>
                      <a:pPr marL="0" marR="0">
                        <a:spcBef>
                          <a:spcPts val="0"/>
                        </a:spcBef>
                        <a:spcAft>
                          <a:spcPts val="0"/>
                        </a:spcAft>
                      </a:pPr>
                      <a:r>
                        <a:rPr lang="en-US" sz="1600">
                          <a:effectLst/>
                          <a:latin typeface="Arial"/>
                          <a:ea typeface="Calibri"/>
                        </a:rPr>
                        <a:t>Placa de titanio-zinc</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Llanura</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Delantales, flashing, soakers, pared trasera de los colectores</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52807">
                <a:tc>
                  <a:txBody>
                    <a:bodyPr/>
                    <a:lstStyle/>
                    <a:p>
                      <a:pPr marL="0" marR="0">
                        <a:spcBef>
                          <a:spcPts val="0"/>
                        </a:spcBef>
                        <a:spcAft>
                          <a:spcPts val="0"/>
                        </a:spcAft>
                      </a:pPr>
                      <a:r>
                        <a:rPr lang="en-US" sz="1600">
                          <a:effectLst/>
                          <a:latin typeface="Arial"/>
                          <a:ea typeface="Calibri"/>
                        </a:rPr>
                        <a:t>Plomo</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Laminado, zincado</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Delantales de plomo, remojadores</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52807">
                <a:tc rowSpan="2">
                  <a:txBody>
                    <a:bodyPr/>
                    <a:lstStyle/>
                    <a:p>
                      <a:pPr marL="0" marR="0">
                        <a:spcBef>
                          <a:spcPts val="0"/>
                        </a:spcBef>
                        <a:spcAft>
                          <a:spcPts val="0"/>
                        </a:spcAft>
                      </a:pPr>
                      <a:r>
                        <a:rPr lang="en-US" sz="1600">
                          <a:effectLst/>
                          <a:latin typeface="Arial"/>
                          <a:ea typeface="Calibri"/>
                        </a:rPr>
                        <a:t>Madera</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Madera encolada </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600">
                          <a:effectLst/>
                          <a:latin typeface="Arial"/>
                          <a:ea typeface="Calibri"/>
                        </a:rPr>
                        <a:t>Marcos de colectores (montaje en el techo)</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4"/>
                  </a:ext>
                </a:extLst>
              </a:tr>
              <a:tr h="305615">
                <a:tc vMerge="1">
                  <a:txBody>
                    <a:bodyPr/>
                    <a:lstStyle/>
                    <a:p>
                      <a:endParaRPr lang="en-US"/>
                    </a:p>
                  </a:txBody>
                  <a:tcPr/>
                </a:tc>
                <a:tc>
                  <a:txBody>
                    <a:bodyPr/>
                    <a:lstStyle/>
                    <a:p>
                      <a:pPr marL="0" marR="0">
                        <a:spcBef>
                          <a:spcPts val="0"/>
                        </a:spcBef>
                        <a:spcAft>
                          <a:spcPts val="0"/>
                        </a:spcAft>
                      </a:pPr>
                      <a:r>
                        <a:rPr lang="en-US" sz="1600" dirty="0">
                          <a:effectLst/>
                          <a:latin typeface="Arial"/>
                          <a:ea typeface="Calibri"/>
                        </a:rPr>
                        <a:t>Madera maciza</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a:effectLst/>
                          <a:latin typeface="Arial"/>
                          <a:ea typeface="Calibri"/>
                        </a:rPr>
                        <a:t>Listones adicionales (montaje en el tejado), placas para embalajes inferiores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05615">
                <a:tc>
                  <a:txBody>
                    <a:bodyPr/>
                    <a:lstStyle/>
                    <a:p>
                      <a:pPr marL="0" marR="0">
                        <a:spcBef>
                          <a:spcPts val="0"/>
                        </a:spcBef>
                        <a:spcAft>
                          <a:spcPts val="0"/>
                        </a:spcAft>
                      </a:pPr>
                      <a:r>
                        <a:rPr lang="en-US" sz="1600">
                          <a:effectLst/>
                          <a:latin typeface="Arial"/>
                          <a:ea typeface="Calibri"/>
                        </a:rPr>
                        <a:t>Plásticos</a:t>
                      </a:r>
                      <a:endParaRPr lang="en-US" sz="160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EPDM, PE, PP, PU espuma rígida/flexible, madera mineral, silicona</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effectLst/>
                          <a:latin typeface="Arial"/>
                          <a:ea typeface="Calibri"/>
                        </a:rPr>
                        <a:t>Aislamiento térmico de tuberías, colector, marco del colector, materiales de sellado, adhesivo</a:t>
                      </a:r>
                      <a:endParaRPr lang="en-US" sz="1600" dirty="0">
                        <a:effectLst/>
                        <a:latin typeface="Times New Roman"/>
                        <a:ea typeface="Calibri"/>
                      </a:endParaRPr>
                    </a:p>
                  </a:txBody>
                  <a:tcPr marL="62512" marR="625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125902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Contenidos</a:t>
            </a:r>
            <a:endParaRPr lang="el-GR" dirty="0"/>
          </a:p>
        </p:txBody>
      </p:sp>
      <p:sp>
        <p:nvSpPr>
          <p:cNvPr id="3" name="Content Placeholder 2"/>
          <p:cNvSpPr>
            <a:spLocks noGrp="1"/>
          </p:cNvSpPr>
          <p:nvPr>
            <p:ph idx="1"/>
          </p:nvPr>
        </p:nvSpPr>
        <p:spPr>
          <a:xfrm>
            <a:off x="457200" y="1484784"/>
            <a:ext cx="8229600" cy="4824536"/>
          </a:xfrm>
        </p:spPr>
        <p:txBody>
          <a:bodyPr>
            <a:noAutofit/>
          </a:bodyPr>
          <a:lstStyle/>
          <a:p>
            <a:pPr marL="0" indent="0">
              <a:buNone/>
            </a:pPr>
            <a:r>
              <a:rPr lang="en-US" sz="1600" b="1" dirty="0">
                <a:latin typeface="Arial" panose="020B0604020202020204" pitchFamily="34" charset="0"/>
                <a:cs typeface="Arial" panose="020B0604020202020204" pitchFamily="34" charset="0"/>
              </a:rPr>
              <a:t>1. </a:t>
            </a:r>
            <a:r>
              <a:rPr lang="es-ES" sz="1600" b="1" dirty="0">
                <a:latin typeface="Arial" panose="020B0604020202020204" pitchFamily="34" charset="0"/>
                <a:cs typeface="Arial" panose="020B0604020202020204" pitchFamily="34" charset="0"/>
              </a:rPr>
              <a:t>Teoría de funcionamiento y tipos de colectores solares montados en el tejado</a:t>
            </a:r>
            <a:endParaRPr lang="en-US" sz="1600" b="1"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1.1. </a:t>
            </a:r>
            <a:r>
              <a:rPr lang="es-ES" sz="1600" dirty="0">
                <a:latin typeface="Arial" panose="020B0604020202020204" pitchFamily="34" charset="0"/>
                <a:cs typeface="Arial" panose="020B0604020202020204" pitchFamily="34" charset="0"/>
              </a:rPr>
              <a:t>Resumen de los tipos de colectores </a:t>
            </a:r>
          </a:p>
          <a:p>
            <a:pPr marL="0" indent="0">
              <a:buNone/>
            </a:pPr>
            <a:r>
              <a:rPr lang="es-ES" sz="1600" dirty="0">
                <a:latin typeface="Arial" panose="020B0604020202020204" pitchFamily="34" charset="0"/>
                <a:cs typeface="Arial" panose="020B0604020202020204" pitchFamily="34" charset="0"/>
              </a:rPr>
              <a:t>1.2. Diferentes diseños de colectores </a:t>
            </a:r>
          </a:p>
          <a:p>
            <a:pPr marL="0" indent="0">
              <a:buNone/>
            </a:pPr>
            <a:r>
              <a:rPr lang="es-ES" sz="1600" dirty="0">
                <a:latin typeface="Arial" panose="020B0604020202020204" pitchFamily="34" charset="0"/>
                <a:cs typeface="Arial" panose="020B0604020202020204" pitchFamily="34" charset="0"/>
              </a:rPr>
              <a:t>1.3. Colectores sin esmaltar </a:t>
            </a:r>
          </a:p>
          <a:p>
            <a:pPr marL="0" indent="0">
              <a:buNone/>
            </a:pPr>
            <a:r>
              <a:rPr lang="es-ES" sz="1600" dirty="0">
                <a:latin typeface="Arial" panose="020B0604020202020204" pitchFamily="34" charset="0"/>
                <a:cs typeface="Arial" panose="020B0604020202020204" pitchFamily="34" charset="0"/>
              </a:rPr>
              <a:t>1.4. Colectores esmaltados </a:t>
            </a:r>
          </a:p>
          <a:p>
            <a:pPr marL="0" indent="0">
              <a:buNone/>
            </a:pPr>
            <a:r>
              <a:rPr lang="es-ES" sz="1600" dirty="0">
                <a:latin typeface="Arial" panose="020B0604020202020204" pitchFamily="34" charset="0"/>
                <a:cs typeface="Arial" panose="020B0604020202020204" pitchFamily="34" charset="0"/>
              </a:rPr>
              <a:t>1.5. Diseño especial y colectores híbridos</a:t>
            </a:r>
          </a:p>
          <a:p>
            <a:pPr marL="0" indent="0">
              <a:buNone/>
            </a:pPr>
            <a:r>
              <a:rPr lang="es-ES" sz="1600" dirty="0">
                <a:latin typeface="Arial" panose="020B0604020202020204" pitchFamily="34" charset="0"/>
                <a:cs typeface="Arial" panose="020B0604020202020204" pitchFamily="34" charset="0"/>
              </a:rPr>
              <a:t>1.6. Colectores de vacío</a:t>
            </a:r>
          </a:p>
          <a:p>
            <a:pPr marL="0" indent="0">
              <a:buNone/>
            </a:pPr>
            <a:r>
              <a:rPr lang="es-ES" sz="1600" dirty="0">
                <a:latin typeface="Arial" panose="020B0604020202020204" pitchFamily="34" charset="0"/>
                <a:cs typeface="Arial" panose="020B0604020202020204" pitchFamily="34" charset="0"/>
              </a:rPr>
              <a:t>1.7. Accesorios para colectores</a:t>
            </a:r>
            <a:endParaRPr lang="en-US" sz="1600" dirty="0">
              <a:latin typeface="Arial" panose="020B0604020202020204" pitchFamily="34" charset="0"/>
              <a:cs typeface="Arial" panose="020B0604020202020204" pitchFamily="34" charset="0"/>
            </a:endParaRPr>
          </a:p>
          <a:p>
            <a:pPr marL="0" indent="0">
              <a:buNone/>
            </a:pPr>
            <a:r>
              <a:rPr lang="es-ES" sz="1600" b="1" dirty="0">
                <a:latin typeface="Arial" panose="020B0604020202020204" pitchFamily="34" charset="0"/>
                <a:cs typeface="Arial" panose="020B0604020202020204" pitchFamily="34" charset="0"/>
              </a:rPr>
              <a:t>2. Estudio de cubiertas y materiales</a:t>
            </a:r>
            <a:endParaRPr lang="en-US" sz="1600" b="1"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2.1. El propósito y los tipos de techos</a:t>
            </a:r>
          </a:p>
          <a:p>
            <a:pPr marL="0" indent="0">
              <a:buNone/>
            </a:pPr>
            <a:r>
              <a:rPr lang="es-ES" sz="1600" dirty="0">
                <a:latin typeface="Arial" panose="020B0604020202020204" pitchFamily="34" charset="0"/>
                <a:cs typeface="Arial" panose="020B0604020202020204" pitchFamily="34" charset="0"/>
              </a:rPr>
              <a:t>2.2. Los componentes del techo</a:t>
            </a:r>
          </a:p>
          <a:p>
            <a:pPr marL="0" indent="0">
              <a:buNone/>
            </a:pPr>
            <a:r>
              <a:rPr lang="es-ES" sz="1600" dirty="0">
                <a:latin typeface="Arial" panose="020B0604020202020204" pitchFamily="34" charset="0"/>
                <a:cs typeface="Arial" panose="020B0604020202020204" pitchFamily="34" charset="0"/>
              </a:rPr>
              <a:t>2.3. Materiales utilizados</a:t>
            </a: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3. </a:t>
            </a:r>
            <a:r>
              <a:rPr lang="es-ES" sz="1600" b="1" dirty="0">
                <a:latin typeface="Arial" panose="020B0604020202020204" pitchFamily="34" charset="0"/>
                <a:cs typeface="Arial" panose="020B0604020202020204" pitchFamily="34" charset="0"/>
              </a:rPr>
              <a:t>Técnicas y métodos de instalación </a:t>
            </a:r>
            <a:endParaRPr lang="en-US" sz="1600" b="1" dirty="0">
              <a:latin typeface="Arial" panose="020B0604020202020204" pitchFamily="34" charset="0"/>
              <a:cs typeface="Arial" panose="020B0604020202020204" pitchFamily="34" charset="0"/>
            </a:endParaRPr>
          </a:p>
          <a:p>
            <a:pPr marL="0" indent="0">
              <a:buNone/>
            </a:pPr>
            <a:r>
              <a:rPr lang="es-ES" sz="1600" dirty="0">
                <a:latin typeface="Arial" panose="020B0604020202020204" pitchFamily="34" charset="0"/>
                <a:cs typeface="Arial" panose="020B0604020202020204" pitchFamily="34" charset="0"/>
              </a:rPr>
              <a:t>3.1. Equipo de trabajo</a:t>
            </a:r>
          </a:p>
          <a:p>
            <a:pPr marL="0" indent="0">
              <a:buNone/>
            </a:pPr>
            <a:r>
              <a:rPr lang="es-ES" sz="1600" dirty="0">
                <a:latin typeface="Arial" panose="020B0604020202020204" pitchFamily="34" charset="0"/>
                <a:cs typeface="Arial" panose="020B0604020202020204" pitchFamily="34" charset="0"/>
              </a:rPr>
              <a:t>3.2. Entrega de material y trabajo preparatorio</a:t>
            </a:r>
          </a:p>
          <a:p>
            <a:pPr marL="0" indent="0">
              <a:buNone/>
            </a:pPr>
            <a:r>
              <a:rPr lang="es-ES" sz="1600" dirty="0">
                <a:latin typeface="Arial" panose="020B0604020202020204" pitchFamily="34" charset="0"/>
                <a:cs typeface="Arial" panose="020B0604020202020204" pitchFamily="34" charset="0"/>
              </a:rPr>
              <a:t>3.3. Instalación del colector en diferentes tipos de techo</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972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339472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3.1. Equipo de trabajo</a:t>
            </a:r>
          </a:p>
          <a:p>
            <a:pPr marL="0" indent="0">
              <a:buNone/>
            </a:pPr>
            <a:r>
              <a:rPr lang="en-US" sz="1600" b="1" dirty="0">
                <a:latin typeface="Arial" panose="020B0604020202020204" pitchFamily="34" charset="0"/>
                <a:cs typeface="Arial" panose="020B0604020202020204" pitchFamily="34" charset="0"/>
              </a:rPr>
              <a:t>Taburete de techo</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En algunos países, los </a:t>
            </a:r>
            <a:r>
              <a:rPr lang="en-US" sz="1600" dirty="0" err="1">
                <a:latin typeface="Arial" panose="020B0604020202020204" pitchFamily="34" charset="0"/>
                <a:cs typeface="Arial" panose="020B0604020202020204" pitchFamily="34" charset="0"/>
              </a:rPr>
              <a:t>taburetes</a:t>
            </a:r>
            <a:r>
              <a:rPr lang="en-US" sz="1600" dirty="0">
                <a:latin typeface="Arial" panose="020B0604020202020204" pitchFamily="34" charset="0"/>
                <a:cs typeface="Arial" panose="020B0604020202020204" pitchFamily="34" charset="0"/>
              </a:rPr>
              <a:t> para techos se utilizan para trabajar de manera segura. </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707904" y="2420888"/>
            <a:ext cx="5245385" cy="3630091"/>
          </a:xfrm>
          <a:prstGeom prst="rect">
            <a:avLst/>
          </a:prstGeom>
        </p:spPr>
      </p:pic>
    </p:spTree>
    <p:extLst>
      <p:ext uri="{BB962C8B-B14F-4D97-AF65-F5344CB8AC3E}">
        <p14:creationId xmlns:p14="http://schemas.microsoft.com/office/powerpoint/2010/main" val="48310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3.1. Equipo de trabajo</a:t>
            </a:r>
          </a:p>
          <a:p>
            <a:pPr marL="0" indent="0">
              <a:buNone/>
            </a:pPr>
            <a:r>
              <a:rPr lang="en-US" sz="1600" b="1" dirty="0">
                <a:latin typeface="Arial" panose="020B0604020202020204" pitchFamily="34" charset="0"/>
                <a:cs typeface="Arial" panose="020B0604020202020204" pitchFamily="34" charset="0"/>
              </a:rPr>
              <a:t>Escaleras</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Las escaleras estándar se apoyan en un edificio. El ángulo de montaje correcto es entre 65° y 75°. La escalera debe extenderse 1 m más allá del punto de contacto. Debe estar asegurado contra resbalones, caídas y hundimientos en el suelo: es decir, usar pies anchos, soportes de goma en los pies, suspensión superior/fijación o soporte por parte de una persona de seguridad.</a:t>
            </a:r>
          </a:p>
        </p:txBody>
      </p:sp>
    </p:spTree>
    <p:extLst>
      <p:ext uri="{BB962C8B-B14F-4D97-AF65-F5344CB8AC3E}">
        <p14:creationId xmlns:p14="http://schemas.microsoft.com/office/powerpoint/2010/main" val="4123921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323528" y="1556792"/>
            <a:ext cx="8712968"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3.2. Entrega de material y trabajo preparatorio</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Cuando se entregan los materiales se debe hacer lo siguiente:</a:t>
            </a:r>
          </a:p>
          <a:p>
            <a:pPr marL="0" indent="0">
              <a:buNone/>
            </a:pPr>
            <a:r>
              <a:rPr lang="en-US" sz="1600" b="1" dirty="0">
                <a:latin typeface="Arial" panose="020B0604020202020204" pitchFamily="34" charset="0"/>
                <a:cs typeface="Arial" panose="020B0604020202020204" pitchFamily="34" charset="0"/>
              </a:rPr>
              <a:t>Comprobar si hay daños de transporte</a:t>
            </a:r>
          </a:p>
          <a:p>
            <a:pPr marL="0" indent="0">
              <a:buNone/>
            </a:pPr>
            <a:r>
              <a:rPr lang="en-US" sz="1600" dirty="0">
                <a:latin typeface="Arial" panose="020B0604020202020204" pitchFamily="34" charset="0"/>
                <a:cs typeface="Arial" panose="020B0604020202020204" pitchFamily="34" charset="0"/>
              </a:rPr>
              <a:t>En este caso es especialmente importante comprobar si el acristalamiento está intacto. En el caso de los colectores sin panel posterior metálico, pueden producirse fácilmente daños en las placas de aislamiento térmico. También existe el riesgo de que se doblen las hojas de la cubierta.</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Comprobar la integridad y exactitud de la entrega</a:t>
            </a:r>
          </a:p>
          <a:p>
            <a:pPr marL="0" indent="0">
              <a:buNone/>
            </a:pPr>
            <a:r>
              <a:rPr lang="en-US" sz="1600" dirty="0">
                <a:latin typeface="Arial" panose="020B0604020202020204" pitchFamily="34" charset="0"/>
                <a:cs typeface="Arial" panose="020B0604020202020204" pitchFamily="34" charset="0"/>
              </a:rPr>
              <a:t>Para simplificar y apoyar esta tarea, existen:</a:t>
            </a:r>
          </a:p>
          <a:p>
            <a:pPr marL="0" indent="0">
              <a:buNone/>
            </a:pPr>
            <a:r>
              <a:rPr lang="en-US" sz="1600" dirty="0">
                <a:latin typeface="Arial" panose="020B0604020202020204" pitchFamily="34" charset="0"/>
                <a:cs typeface="Arial" panose="020B0604020202020204" pitchFamily="34" charset="0"/>
              </a:rPr>
              <a:t>■ packs listos para usar, es decir, kits completos para el instalador. Por lo tanto, sólo los materiales de instalación (tubos de cobre, aislamiento térmico, materiales de fijación, etc.) son los que aún deben ser repuestos.</a:t>
            </a:r>
          </a:p>
          <a:p>
            <a:pPr marL="0" indent="0">
              <a:buNone/>
            </a:pPr>
            <a:r>
              <a:rPr lang="en-US" sz="1600" dirty="0">
                <a:latin typeface="Arial" panose="020B0604020202020204" pitchFamily="34" charset="0"/>
                <a:cs typeface="Arial" panose="020B0604020202020204" pitchFamily="34" charset="0"/>
              </a:rPr>
              <a:t>■ asesoramiento detallado del proveedor</a:t>
            </a:r>
          </a:p>
          <a:p>
            <a:pPr marL="0" indent="0">
              <a:buNone/>
            </a:pPr>
            <a:r>
              <a:rPr lang="en-US" sz="1600" dirty="0">
                <a:latin typeface="Arial" panose="020B0604020202020204" pitchFamily="34" charset="0"/>
                <a:cs typeface="Arial" panose="020B0604020202020204" pitchFamily="34" charset="0"/>
              </a:rPr>
              <a:t>■ cursos de formación para la instalación por parte del fabricante o de otras instituciones.</a:t>
            </a:r>
          </a:p>
        </p:txBody>
      </p:sp>
    </p:spTree>
    <p:extLst>
      <p:ext uri="{BB962C8B-B14F-4D97-AF65-F5344CB8AC3E}">
        <p14:creationId xmlns:p14="http://schemas.microsoft.com/office/powerpoint/2010/main" val="1022504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Instalación del colector en diferentes tipos de techo</a:t>
            </a:r>
          </a:p>
          <a:p>
            <a:pPr marL="0" indent="0">
              <a:buNone/>
            </a:pPr>
            <a:r>
              <a:rPr lang="en-US" sz="1600" dirty="0">
                <a:latin typeface="Arial" panose="020B0604020202020204" pitchFamily="34" charset="0"/>
                <a:cs typeface="Arial" panose="020B0604020202020204" pitchFamily="34" charset="0"/>
              </a:rPr>
              <a:t>3.3.1. Instalación sobre tejado inclinado</a:t>
            </a:r>
          </a:p>
          <a:p>
            <a:pPr marL="0" indent="0">
              <a:buNone/>
            </a:pPr>
            <a:r>
              <a:rPr lang="en-US" sz="1600" dirty="0">
                <a:latin typeface="Arial" panose="020B0604020202020204" pitchFamily="34" charset="0"/>
                <a:cs typeface="Arial" panose="020B0604020202020204" pitchFamily="34" charset="0"/>
              </a:rPr>
              <a:t>Los colectores solares pueden montarse en el tejado o entre las tejas.</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Instalación sobre tejado</a:t>
            </a:r>
          </a:p>
          <a:p>
            <a:pPr marL="0" indent="0">
              <a:buNone/>
            </a:pPr>
            <a:r>
              <a:rPr lang="en-US" sz="1600" dirty="0">
                <a:latin typeface="Arial" panose="020B0604020202020204" pitchFamily="34" charset="0"/>
                <a:cs typeface="Arial" panose="020B0604020202020204" pitchFamily="34" charset="0"/>
              </a:rPr>
              <a:t>En la instalación sobre tejado, los colectores se montan a unos 5-10 cm por encima de la capa del tejado. Los puntos de montaje suelen estar formados por ganchos de techo o anclajes de vigas, que se atornillan a las vigas, o a una teja ondulada, a una costura de pie o similar. Los ganchos de techo están formados de tal manera que pueden ser conducidos entre dos filas de tejas o tejas.</a:t>
            </a:r>
          </a:p>
        </p:txBody>
      </p:sp>
    </p:spTree>
    <p:extLst>
      <p:ext uri="{BB962C8B-B14F-4D97-AF65-F5344CB8AC3E}">
        <p14:creationId xmlns:p14="http://schemas.microsoft.com/office/powerpoint/2010/main" val="931265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Instalación sobre tejado inclinado</a:t>
            </a:r>
          </a:p>
          <a:p>
            <a:pPr marL="0" indent="0">
              <a:buNone/>
            </a:pPr>
            <a:r>
              <a:rPr lang="en-US" sz="1600" b="1" dirty="0">
                <a:latin typeface="Arial" panose="020B0604020202020204" pitchFamily="34" charset="0"/>
                <a:cs typeface="Arial" panose="020B0604020202020204" pitchFamily="34" charset="0"/>
              </a:rPr>
              <a:t>Instalación sobre tejado</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Las ventajas de la instalación sobre tejado son las siguientes:</a:t>
            </a:r>
          </a:p>
          <a:p>
            <a:pPr marL="0" indent="0">
              <a:buNone/>
            </a:pPr>
            <a:r>
              <a:rPr lang="en-US" sz="1600" dirty="0">
                <a:latin typeface="Arial" panose="020B0604020202020204" pitchFamily="34" charset="0"/>
                <a:cs typeface="Arial" panose="020B0604020202020204" pitchFamily="34" charset="0"/>
              </a:rPr>
              <a:t>■ instalación rápida y sencilla, por lo tanto más barata</a:t>
            </a:r>
          </a:p>
          <a:p>
            <a:pPr marL="0" indent="0">
              <a:buNone/>
            </a:pPr>
            <a:r>
              <a:rPr lang="en-US" sz="1600" dirty="0">
                <a:latin typeface="Arial" panose="020B0604020202020204" pitchFamily="34" charset="0"/>
                <a:cs typeface="Arial" panose="020B0604020202020204" pitchFamily="34" charset="0"/>
              </a:rPr>
              <a:t>■ La piel del tejado permanece cerrada</a:t>
            </a:r>
          </a:p>
          <a:p>
            <a:pPr marL="0" indent="0">
              <a:buNone/>
            </a:pPr>
            <a:r>
              <a:rPr lang="en-US" sz="1600" dirty="0">
                <a:latin typeface="Arial" panose="020B0604020202020204" pitchFamily="34" charset="0"/>
                <a:cs typeface="Arial" panose="020B0604020202020204" pitchFamily="34" charset="0"/>
              </a:rPr>
              <a:t>■ mayor flexibilidad (se puede montar más cerca de cumbreras, revestimientos de chapa, etc.).</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Las desventajas de la instalación en el techo son las siguientes:</a:t>
            </a:r>
          </a:p>
          <a:p>
            <a:pPr marL="0" indent="0">
              <a:buNone/>
            </a:pPr>
            <a:r>
              <a:rPr lang="en-US" sz="1600" dirty="0">
                <a:latin typeface="Arial" panose="020B0604020202020204" pitchFamily="34" charset="0"/>
                <a:cs typeface="Arial" panose="020B0604020202020204" pitchFamily="34" charset="0"/>
              </a:rPr>
              <a:t>■ Carga adicional en el techo (aproximadamente 20-25 kg/m2 de superficie de colectores para colectores planos y 15-20 kg/m2 para colectores de tubos de vacío)</a:t>
            </a:r>
          </a:p>
          <a:p>
            <a:pPr marL="0" indent="0">
              <a:buNone/>
            </a:pPr>
            <a:r>
              <a:rPr lang="en-US" sz="1600" dirty="0">
                <a:latin typeface="Arial" panose="020B0604020202020204" pitchFamily="34" charset="0"/>
                <a:cs typeface="Arial" panose="020B0604020202020204" pitchFamily="34" charset="0"/>
              </a:rPr>
              <a:t>■ visualmente no es tan atractivo como la instalación en el tejado</a:t>
            </a:r>
          </a:p>
          <a:p>
            <a:pPr marL="0" indent="0">
              <a:buNone/>
            </a:pPr>
            <a:r>
              <a:rPr lang="en-US" sz="1600" dirty="0">
                <a:latin typeface="Arial" panose="020B0604020202020204" pitchFamily="34" charset="0"/>
                <a:cs typeface="Arial" panose="020B0604020202020204" pitchFamily="34" charset="0"/>
              </a:rPr>
              <a:t>■ Tuberías instaladas parcialmente sobre el tejado (influencia del clima, daños causados por las aves).</a:t>
            </a:r>
          </a:p>
        </p:txBody>
      </p:sp>
    </p:spTree>
    <p:extLst>
      <p:ext uri="{BB962C8B-B14F-4D97-AF65-F5344CB8AC3E}">
        <p14:creationId xmlns:p14="http://schemas.microsoft.com/office/powerpoint/2010/main" val="2676809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3538736"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Instalación sobre tejado inclinado</a:t>
            </a:r>
          </a:p>
          <a:p>
            <a:pPr marL="0" indent="0">
              <a:buNone/>
            </a:pPr>
            <a:r>
              <a:rPr lang="en-US" sz="1600" b="1" dirty="0">
                <a:latin typeface="Arial" panose="020B0604020202020204" pitchFamily="34" charset="0"/>
                <a:cs typeface="Arial" panose="020B0604020202020204" pitchFamily="34" charset="0"/>
              </a:rPr>
              <a:t>Instalación en el tejado</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err="1">
                <a:latin typeface="Arial" panose="020B0604020202020204" pitchFamily="34" charset="0"/>
                <a:cs typeface="Arial" panose="020B0604020202020204" pitchFamily="34" charset="0"/>
              </a:rPr>
              <a:t>Ejemplo</a:t>
            </a:r>
            <a:r>
              <a:rPr lang="en-US" sz="1600" dirty="0">
                <a:latin typeface="Arial" panose="020B0604020202020204" pitchFamily="34" charset="0"/>
                <a:cs typeface="Arial" panose="020B0604020202020204" pitchFamily="34" charset="0"/>
              </a:rPr>
              <a:t> de instalación en el tejado </a:t>
            </a:r>
          </a:p>
          <a:p>
            <a:pPr marL="0" indent="0">
              <a:buNone/>
            </a:pPr>
            <a:r>
              <a:rPr lang="en-US" sz="1600" dirty="0">
                <a:latin typeface="Arial" panose="020B0604020202020204" pitchFamily="34" charset="0"/>
                <a:cs typeface="Arial" panose="020B0604020202020204" pitchFamily="34" charset="0"/>
              </a:rPr>
              <a:t>colocación</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203848" y="1916832"/>
            <a:ext cx="5523546" cy="3525941"/>
          </a:xfrm>
          <a:prstGeom prst="rect">
            <a:avLst/>
          </a:prstGeom>
        </p:spPr>
      </p:pic>
    </p:spTree>
    <p:extLst>
      <p:ext uri="{BB962C8B-B14F-4D97-AF65-F5344CB8AC3E}">
        <p14:creationId xmlns:p14="http://schemas.microsoft.com/office/powerpoint/2010/main" val="2626128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3.3.1. Instalación sobre tejado inclinado</a:t>
            </a:r>
          </a:p>
          <a:p>
            <a:pPr marL="0" indent="0">
              <a:buNone/>
            </a:pPr>
            <a:r>
              <a:rPr lang="en-US" sz="1600" b="1" dirty="0">
                <a:latin typeface="Arial" panose="020B0604020202020204" pitchFamily="34" charset="0"/>
                <a:cs typeface="Arial" panose="020B0604020202020204" pitchFamily="34" charset="0"/>
              </a:rPr>
              <a:t>Instalación en el tejado</a:t>
            </a:r>
          </a:p>
          <a:p>
            <a:pPr marL="0" indent="0">
              <a:buNone/>
            </a:pPr>
            <a:r>
              <a:rPr lang="en-US" sz="1600" dirty="0">
                <a:latin typeface="Arial" panose="020B0604020202020204" pitchFamily="34" charset="0"/>
                <a:cs typeface="Arial" panose="020B0604020202020204" pitchFamily="34" charset="0"/>
              </a:rPr>
              <a:t>Las ventajas de la instalación en el tejado son las siguientes:</a:t>
            </a:r>
          </a:p>
          <a:p>
            <a:pPr marL="0" indent="0">
              <a:buNone/>
            </a:pPr>
            <a:r>
              <a:rPr lang="en-US" sz="1600" dirty="0">
                <a:latin typeface="Arial" panose="020B0604020202020204" pitchFamily="34" charset="0"/>
                <a:cs typeface="Arial" panose="020B0604020202020204" pitchFamily="34" charset="0"/>
              </a:rPr>
              <a:t>■ No se aplican cargas adicionales sobre el tejado.</a:t>
            </a:r>
          </a:p>
          <a:p>
            <a:pPr marL="0" indent="0">
              <a:buNone/>
            </a:pPr>
            <a:r>
              <a:rPr lang="en-US" sz="1600" dirty="0">
                <a:latin typeface="Arial" panose="020B0604020202020204" pitchFamily="34" charset="0"/>
                <a:cs typeface="Arial" panose="020B0604020202020204" pitchFamily="34" charset="0"/>
              </a:rPr>
              <a:t>■ Es visualmente más atractivo (los marcos de cubierta pueden obtenerse en diferentes </a:t>
            </a:r>
            <a:r>
              <a:rPr lang="en-US" sz="1600" dirty="0" err="1">
                <a:latin typeface="Arial" panose="020B0604020202020204" pitchFamily="34" charset="0"/>
                <a:cs typeface="Arial" panose="020B0604020202020204" pitchFamily="34" charset="0"/>
              </a:rPr>
              <a:t>colores</a:t>
            </a:r>
            <a:r>
              <a:rPr lang="en-US" sz="1600" dirty="0">
                <a:latin typeface="Arial" panose="020B0604020202020204" pitchFamily="34" charset="0"/>
                <a:cs typeface="Arial" panose="020B0604020202020204" pitchFamily="34" charset="0"/>
              </a:rPr>
              <a:t> de algunos fabricantes).</a:t>
            </a:r>
          </a:p>
          <a:p>
            <a:pPr marL="0" indent="0">
              <a:buNone/>
            </a:pPr>
            <a:r>
              <a:rPr lang="en-US" sz="1600" dirty="0">
                <a:latin typeface="Arial" panose="020B0604020202020204" pitchFamily="34" charset="0"/>
                <a:cs typeface="Arial" panose="020B0604020202020204" pitchFamily="34" charset="0"/>
              </a:rPr>
              <a:t>■ Las tuberías se colocan bajo la cubierta del tejado.</a:t>
            </a:r>
          </a:p>
          <a:p>
            <a:pPr marL="0" indent="0">
              <a:buNone/>
            </a:pPr>
            <a:r>
              <a:rPr lang="en-US" sz="1600" dirty="0">
                <a:latin typeface="Arial" panose="020B0604020202020204" pitchFamily="34" charset="0"/>
                <a:cs typeface="Arial" panose="020B0604020202020204" pitchFamily="34" charset="0"/>
              </a:rPr>
              <a:t>■ Ahorro de tejas (nueva construcción), tejas de reserva (antigua construcción).</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Las desventajas de la instalación en el techo son las siguientes:</a:t>
            </a:r>
          </a:p>
          <a:p>
            <a:pPr marL="0" indent="0">
              <a:buNone/>
            </a:pPr>
            <a:r>
              <a:rPr lang="en-US" sz="1600" dirty="0">
                <a:latin typeface="Arial" panose="020B0604020202020204" pitchFamily="34" charset="0"/>
                <a:cs typeface="Arial" panose="020B0604020202020204" pitchFamily="34" charset="0"/>
              </a:rPr>
              <a:t>■ Materiales más caros y trabajos de montaje.</a:t>
            </a:r>
          </a:p>
          <a:p>
            <a:pPr marL="0" indent="0">
              <a:buNone/>
            </a:pPr>
            <a:r>
              <a:rPr lang="en-US" sz="1600" dirty="0">
                <a:latin typeface="Arial" panose="020B0604020202020204" pitchFamily="34" charset="0"/>
                <a:cs typeface="Arial" panose="020B0604020202020204" pitchFamily="34" charset="0"/>
              </a:rPr>
              <a:t>■ La piel del techo está"rota", creando posibles puntos débiles.</a:t>
            </a:r>
          </a:p>
          <a:p>
            <a:pPr marL="0" indent="0">
              <a:buNone/>
            </a:pPr>
            <a:r>
              <a:rPr lang="en-US" sz="1600" dirty="0">
                <a:latin typeface="Arial" panose="020B0604020202020204" pitchFamily="34" charset="0"/>
                <a:cs typeface="Arial" panose="020B0604020202020204" pitchFamily="34" charset="0"/>
              </a:rPr>
              <a:t>■ Es posible que sea necesario transportar los azulejos sobrantes (costes).</a:t>
            </a:r>
          </a:p>
          <a:p>
            <a:pPr marL="0" indent="0">
              <a:buNone/>
            </a:pPr>
            <a:r>
              <a:rPr lang="en-US" sz="1600" dirty="0">
                <a:latin typeface="Arial" panose="020B0604020202020204" pitchFamily="34" charset="0"/>
                <a:cs typeface="Arial" panose="020B0604020202020204" pitchFamily="34" charset="0"/>
              </a:rPr>
              <a:t>■ Es menos flexible: debido a los marcos de cobertura debe haber una mayor distancia de las cumbreras, los marcos de las ventanas y de las chimeneas.</a:t>
            </a:r>
          </a:p>
        </p:txBody>
      </p:sp>
    </p:spTree>
    <p:extLst>
      <p:ext uri="{BB962C8B-B14F-4D97-AF65-F5344CB8AC3E}">
        <p14:creationId xmlns:p14="http://schemas.microsoft.com/office/powerpoint/2010/main" val="381977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323528" y="1700808"/>
            <a:ext cx="86868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Instalación del colector en diferentes tipos de techo</a:t>
            </a:r>
          </a:p>
          <a:p>
            <a:pPr marL="0" indent="0">
              <a:buNone/>
            </a:pPr>
            <a:r>
              <a:rPr lang="en-US" sz="1600" dirty="0">
                <a:latin typeface="Arial" panose="020B0604020202020204" pitchFamily="34" charset="0"/>
                <a:cs typeface="Arial" panose="020B0604020202020204" pitchFamily="34" charset="0"/>
              </a:rPr>
              <a:t>3.3.2. Montaje sobre tejado plano</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Hay tres opciones:</a:t>
            </a:r>
          </a:p>
          <a:p>
            <a:pPr marL="0" indent="0">
              <a:buNone/>
            </a:pP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Contrapesos</a:t>
            </a:r>
            <a:r>
              <a:rPr lang="en-US" sz="1600" dirty="0">
                <a:latin typeface="Arial" panose="020B0604020202020204" pitchFamily="34" charset="0"/>
                <a:cs typeface="Arial" panose="020B0604020202020204" pitchFamily="34" charset="0"/>
              </a:rPr>
              <a:t> Aproximadamente 100-250 kg/m2 de superficie de colectores para colectores planos y unos 70-180 kg/m2 para colectores de tubos de calor (máximo 8 m) altura de montaje sobre el nivel del suelo según la altura del edificio.</a:t>
            </a:r>
          </a:p>
          <a:p>
            <a:pPr marL="0" indent="0">
              <a:buNone/>
            </a:pP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Asegurar con cuerdas de sujeción delgadas</a:t>
            </a:r>
            <a:r>
              <a:rPr lang="en-US" sz="1600" dirty="0">
                <a:latin typeface="Arial" panose="020B0604020202020204" pitchFamily="34" charset="0"/>
                <a:cs typeface="Arial" panose="020B0604020202020204" pitchFamily="34" charset="0"/>
              </a:rPr>
              <a:t>. La condición previa para ello es que se </a:t>
            </a:r>
            <a:r>
              <a:rPr lang="en-US" sz="1600" dirty="0" err="1">
                <a:latin typeface="Arial" panose="020B0604020202020204" pitchFamily="34" charset="0"/>
                <a:cs typeface="Arial" panose="020B0604020202020204" pitchFamily="34" charset="0"/>
              </a:rPr>
              <a:t>disponga</a:t>
            </a:r>
            <a:r>
              <a:rPr lang="en-US" sz="1600" dirty="0">
                <a:latin typeface="Arial" panose="020B0604020202020204" pitchFamily="34" charset="0"/>
                <a:cs typeface="Arial" panose="020B0604020202020204" pitchFamily="34" charset="0"/>
              </a:rPr>
              <a:t> de</a:t>
            </a:r>
          </a:p>
          <a:p>
            <a:pPr marL="0" indent="0">
              <a:buNone/>
            </a:pP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puntos de fijación</a:t>
            </a:r>
            <a:r>
              <a:rPr lang="en-US" sz="1600" dirty="0">
                <a:latin typeface="Arial" panose="020B0604020202020204" pitchFamily="34" charset="0"/>
                <a:cs typeface="Arial" panose="020B0604020202020204" pitchFamily="34" charset="0"/>
              </a:rPr>
              <a:t>.</a:t>
            </a:r>
          </a:p>
          <a:p>
            <a:pPr marL="0" indent="0">
              <a:buNone/>
            </a:pPr>
            <a:r>
              <a:rPr lang="en-US" sz="1600" dirty="0">
                <a:latin typeface="Arial" panose="020B0604020202020204" pitchFamily="34" charset="0"/>
                <a:cs typeface="Arial" panose="020B0604020202020204" pitchFamily="34" charset="0"/>
              </a:rPr>
              <a:t>■ </a:t>
            </a: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Anclaje a la cubierta plana</a:t>
            </a:r>
            <a:r>
              <a:rPr lang="en-US" sz="1600" dirty="0">
                <a:latin typeface="Arial" panose="020B0604020202020204" pitchFamily="34" charset="0"/>
                <a:cs typeface="Arial" panose="020B0604020202020204" pitchFamily="34" charset="0"/>
              </a:rPr>
              <a:t>. Aquí se atornillan al techo un número adecuado de soportes y se sellan. </a:t>
            </a:r>
          </a:p>
        </p:txBody>
      </p:sp>
    </p:spTree>
    <p:extLst>
      <p:ext uri="{BB962C8B-B14F-4D97-AF65-F5344CB8AC3E}">
        <p14:creationId xmlns:p14="http://schemas.microsoft.com/office/powerpoint/2010/main" val="3496252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3.3.2. Montaje sobre tejado plano</a:t>
            </a:r>
          </a:p>
          <a:p>
            <a:pPr marL="0" indent="0">
              <a:buNone/>
            </a:pPr>
            <a:r>
              <a:rPr lang="en-US" sz="1600" dirty="0">
                <a:latin typeface="Arial" panose="020B0604020202020204" pitchFamily="34" charset="0"/>
                <a:cs typeface="Arial" panose="020B0604020202020204" pitchFamily="34" charset="0"/>
              </a:rPr>
              <a:t>Los colectores de tubo de vacío de flujo directo se pueden montar planos</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79712" y="2348880"/>
            <a:ext cx="5328592" cy="3502211"/>
          </a:xfrm>
          <a:prstGeom prst="rect">
            <a:avLst/>
          </a:prstGeom>
        </p:spPr>
      </p:pic>
    </p:spTree>
    <p:extLst>
      <p:ext uri="{BB962C8B-B14F-4D97-AF65-F5344CB8AC3E}">
        <p14:creationId xmlns:p14="http://schemas.microsoft.com/office/powerpoint/2010/main" val="57244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3.3.2. Montaje sobre tejado plano</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Las ventajas son:</a:t>
            </a:r>
          </a:p>
          <a:p>
            <a:pPr marL="0" indent="0">
              <a:buNone/>
            </a:pPr>
            <a:r>
              <a:rPr lang="en-US" sz="1600" dirty="0">
                <a:latin typeface="Arial" panose="020B0604020202020204" pitchFamily="34" charset="0"/>
                <a:cs typeface="Arial" panose="020B0604020202020204" pitchFamily="34" charset="0"/>
              </a:rPr>
              <a:t>■ instalación rápida y sencilla (bajos costes de instalación)</a:t>
            </a:r>
          </a:p>
          <a:p>
            <a:pPr marL="0" indent="0">
              <a:buNone/>
            </a:pPr>
            <a:r>
              <a:rPr lang="en-US" sz="1600" dirty="0">
                <a:latin typeface="Arial" panose="020B0604020202020204" pitchFamily="34" charset="0"/>
                <a:cs typeface="Arial" panose="020B0604020202020204" pitchFamily="34" charset="0"/>
              </a:rPr>
              <a:t>■ sin costes de stand</a:t>
            </a:r>
          </a:p>
          <a:p>
            <a:pPr marL="0" indent="0">
              <a:buNone/>
            </a:pPr>
            <a:r>
              <a:rPr lang="en-US" sz="1600" dirty="0">
                <a:latin typeface="Arial" panose="020B0604020202020204" pitchFamily="34" charset="0"/>
                <a:cs typeface="Arial" panose="020B0604020202020204" pitchFamily="34" charset="0"/>
              </a:rPr>
              <a:t>■ no hay penetración de la piel del tejado en los puntos de fijación</a:t>
            </a:r>
          </a:p>
          <a:p>
            <a:pPr marL="0" indent="0">
              <a:buNone/>
            </a:pPr>
            <a:r>
              <a:rPr lang="en-US" sz="1600" dirty="0">
                <a:latin typeface="Arial" panose="020B0604020202020204" pitchFamily="34" charset="0"/>
                <a:cs typeface="Arial" panose="020B0604020202020204" pitchFamily="34" charset="0"/>
              </a:rPr>
              <a:t>■ carga de techo baja debido a contrapesos más ligeros, ya que hay cargas de viento más bajas</a:t>
            </a:r>
          </a:p>
          <a:p>
            <a:pPr marL="0" indent="0">
              <a:buNone/>
            </a:pPr>
            <a:r>
              <a:rPr lang="en-US" sz="1600" dirty="0">
                <a:latin typeface="Arial" panose="020B0604020202020204" pitchFamily="34" charset="0"/>
                <a:cs typeface="Arial" panose="020B0604020202020204" pitchFamily="34" charset="0"/>
              </a:rPr>
              <a:t>■ en el caso de edificios catalogados, el campo colector se puede instalar de forma que no se pueda ver.</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Las desventajas son:</a:t>
            </a:r>
          </a:p>
          <a:p>
            <a:pPr marL="0" indent="0">
              <a:buNone/>
            </a:pPr>
            <a:r>
              <a:rPr lang="en-US" sz="1600" dirty="0">
                <a:latin typeface="Arial" panose="020B0604020202020204" pitchFamily="34" charset="0"/>
                <a:cs typeface="Arial" panose="020B0604020202020204" pitchFamily="34" charset="0"/>
              </a:rPr>
              <a:t>■ Costes más elevados para los colectores de tubos de vacío</a:t>
            </a:r>
          </a:p>
          <a:p>
            <a:pPr marL="0" indent="0">
              <a:buNone/>
            </a:pPr>
            <a:r>
              <a:rPr lang="en-US" sz="1600" dirty="0">
                <a:latin typeface="Arial" panose="020B0604020202020204" pitchFamily="34" charset="0"/>
                <a:cs typeface="Arial" panose="020B0604020202020204" pitchFamily="34" charset="0"/>
              </a:rPr>
              <a:t>■ menor rendimiento cuando el sol está a bajo nivel.</a:t>
            </a:r>
          </a:p>
        </p:txBody>
      </p:sp>
    </p:spTree>
    <p:extLst>
      <p:ext uri="{BB962C8B-B14F-4D97-AF65-F5344CB8AC3E}">
        <p14:creationId xmlns:p14="http://schemas.microsoft.com/office/powerpoint/2010/main" val="2604945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s-ES" sz="1600" dirty="0">
                <a:latin typeface="Arial" panose="020B0604020202020204" pitchFamily="34" charset="0"/>
                <a:cs typeface="Arial" panose="020B0604020202020204" pitchFamily="34" charset="0"/>
              </a:rPr>
              <a:t>1.1. Resumen de los tipos de colectores </a:t>
            </a:r>
            <a:endParaRPr lang="en-US" sz="1600" dirty="0">
              <a:latin typeface="Arial" panose="020B0604020202020204" pitchFamily="34" charset="0"/>
              <a:cs typeface="Arial" panose="020B0604020202020204" pitchFamily="34" charset="0"/>
            </a:endParaRPr>
          </a:p>
        </p:txBody>
      </p:sp>
      <p:sp>
        <p:nvSpPr>
          <p:cNvPr id="6" name="Rectangle 5"/>
          <p:cNvSpPr/>
          <p:nvPr/>
        </p:nvSpPr>
        <p:spPr>
          <a:xfrm>
            <a:off x="107504" y="2348880"/>
            <a:ext cx="1512168"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Calentador</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agua</a:t>
            </a:r>
            <a:r>
              <a:rPr lang="en-US" sz="1600" b="1" dirty="0">
                <a:solidFill>
                  <a:schemeClr val="tx1"/>
                </a:solidFill>
                <a:latin typeface="Arial" pitchFamily="34" charset="0"/>
                <a:cs typeface="Arial" pitchFamily="34" charset="0"/>
              </a:rPr>
              <a:t> para piscinas </a:t>
            </a:r>
          </a:p>
          <a:p>
            <a:pPr algn="ctr"/>
            <a:r>
              <a:rPr lang="en-US" sz="1600" b="1" dirty="0">
                <a:solidFill>
                  <a:schemeClr val="tx1"/>
                </a:solidFill>
                <a:latin typeface="Arial" pitchFamily="34" charset="0"/>
                <a:cs typeface="Arial" pitchFamily="34" charset="0"/>
              </a:rPr>
              <a:t>20-30°C</a:t>
            </a:r>
          </a:p>
        </p:txBody>
      </p:sp>
      <p:sp>
        <p:nvSpPr>
          <p:cNvPr id="8" name="Rectangle 7"/>
          <p:cNvSpPr/>
          <p:nvPr/>
        </p:nvSpPr>
        <p:spPr>
          <a:xfrm>
            <a:off x="107504" y="4196091"/>
            <a:ext cx="1512168"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Absorbedor</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plástico</a:t>
            </a:r>
            <a:r>
              <a:rPr lang="en-US" sz="1600" b="1" dirty="0">
                <a:solidFill>
                  <a:schemeClr val="tx1"/>
                </a:solidFill>
                <a:latin typeface="Arial" pitchFamily="34" charset="0"/>
                <a:cs typeface="Arial" pitchFamily="34" charset="0"/>
              </a:rPr>
              <a:t>)</a:t>
            </a:r>
          </a:p>
        </p:txBody>
      </p:sp>
      <p:cxnSp>
        <p:nvCxnSpPr>
          <p:cNvPr id="9" name="Straight Arrow Connector 8"/>
          <p:cNvCxnSpPr>
            <a:stCxn id="6" idx="2"/>
            <a:endCxn id="8" idx="0"/>
          </p:cNvCxnSpPr>
          <p:nvPr/>
        </p:nvCxnSpPr>
        <p:spPr>
          <a:xfrm>
            <a:off x="863588" y="3532348"/>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788023" y="2348880"/>
            <a:ext cx="4176465"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a:solidFill>
                  <a:schemeClr val="tx1"/>
                </a:solidFill>
                <a:latin typeface="Arial" pitchFamily="34" charset="0"/>
                <a:cs typeface="Arial" pitchFamily="34" charset="0"/>
              </a:rPr>
              <a:t>Calentador de agua para uso doméstico y                         apoyo a la calefacción</a:t>
            </a:r>
            <a:r>
              <a:rPr lang="en-US" sz="1600" b="1" dirty="0">
                <a:solidFill>
                  <a:schemeClr val="tx1"/>
                </a:solidFill>
                <a:latin typeface="Arial" pitchFamily="34" charset="0"/>
                <a:cs typeface="Arial" pitchFamily="34" charset="0"/>
              </a:rPr>
              <a:t> </a:t>
            </a:r>
          </a:p>
          <a:p>
            <a:r>
              <a:rPr lang="en-US" sz="1600" b="1" dirty="0">
                <a:solidFill>
                  <a:schemeClr val="tx1"/>
                </a:solidFill>
                <a:latin typeface="Arial" pitchFamily="34" charset="0"/>
                <a:cs typeface="Arial" pitchFamily="34" charset="0"/>
              </a:rPr>
              <a:t>60°C                  80°C 	          100°C</a:t>
            </a:r>
          </a:p>
        </p:txBody>
      </p:sp>
      <p:sp>
        <p:nvSpPr>
          <p:cNvPr id="14" name="Rectangle 13"/>
          <p:cNvSpPr/>
          <p:nvPr/>
        </p:nvSpPr>
        <p:spPr>
          <a:xfrm>
            <a:off x="1979712" y="4267050"/>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Amortiguador</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Acero</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inoxidable</a:t>
            </a:r>
            <a:r>
              <a:rPr lang="en-US" sz="1600" b="1" dirty="0">
                <a:solidFill>
                  <a:schemeClr val="tx1"/>
                </a:solidFill>
                <a:latin typeface="Arial" pitchFamily="34" charset="0"/>
                <a:cs typeface="Arial" pitchFamily="34" charset="0"/>
              </a:rPr>
              <a:t>)</a:t>
            </a:r>
          </a:p>
        </p:txBody>
      </p:sp>
      <p:cxnSp>
        <p:nvCxnSpPr>
          <p:cNvPr id="15" name="Straight Arrow Connector 14"/>
          <p:cNvCxnSpPr/>
          <p:nvPr/>
        </p:nvCxnSpPr>
        <p:spPr>
          <a:xfrm>
            <a:off x="2951820"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2000" y="4242642"/>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plano</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acristalado</a:t>
            </a:r>
            <a:r>
              <a:rPr lang="en-US" sz="1600" b="1" dirty="0">
                <a:solidFill>
                  <a:schemeClr val="tx1"/>
                </a:solidFill>
                <a:latin typeface="Arial" pitchFamily="34" charset="0"/>
                <a:cs typeface="Arial" pitchFamily="34" charset="0"/>
              </a:rPr>
              <a:t> </a:t>
            </a:r>
          </a:p>
        </p:txBody>
      </p:sp>
      <p:sp>
        <p:nvSpPr>
          <p:cNvPr id="17" name="Rectangle 16"/>
          <p:cNvSpPr/>
          <p:nvPr/>
        </p:nvSpPr>
        <p:spPr>
          <a:xfrm>
            <a:off x="6948264" y="4250713"/>
            <a:ext cx="1561108"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vacio</a:t>
            </a:r>
            <a:r>
              <a:rPr lang="en-US" sz="1600" b="1" dirty="0">
                <a:solidFill>
                  <a:schemeClr val="tx1"/>
                </a:solidFill>
                <a:latin typeface="Arial" pitchFamily="34" charset="0"/>
                <a:cs typeface="Arial" pitchFamily="34" charset="0"/>
              </a:rPr>
              <a:t> </a:t>
            </a:r>
          </a:p>
        </p:txBody>
      </p:sp>
      <p:cxnSp>
        <p:nvCxnSpPr>
          <p:cNvPr id="18" name="Straight Arrow Connector 17"/>
          <p:cNvCxnSpPr/>
          <p:nvPr/>
        </p:nvCxnSpPr>
        <p:spPr>
          <a:xfrm>
            <a:off x="5544108"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699114" y="3573867"/>
            <a:ext cx="0" cy="66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Rectangle 12">
            <a:extLst>
              <a:ext uri="{FF2B5EF4-FFF2-40B4-BE49-F238E27FC236}">
                <a16:creationId xmlns="" xmlns:a16="http://schemas.microsoft.com/office/drawing/2014/main" id="{FC1B4A89-DEEE-48E5-9F4D-0025DF62BE10}"/>
              </a:ext>
            </a:extLst>
          </p:cNvPr>
          <p:cNvSpPr/>
          <p:nvPr/>
        </p:nvSpPr>
        <p:spPr>
          <a:xfrm>
            <a:off x="1988098" y="2348880"/>
            <a:ext cx="2583902" cy="11834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a:solidFill>
                  <a:schemeClr val="tx1"/>
                </a:solidFill>
                <a:latin typeface="Arial" pitchFamily="34" charset="0"/>
                <a:cs typeface="Arial" pitchFamily="34" charset="0"/>
              </a:rPr>
              <a:t>Calentador de agua para uso doméstico</a:t>
            </a:r>
            <a:endParaRPr lang="en-US" sz="1600" b="1" dirty="0">
              <a:solidFill>
                <a:schemeClr val="tx1"/>
              </a:solidFill>
              <a:latin typeface="Arial" pitchFamily="34" charset="0"/>
              <a:cs typeface="Arial" pitchFamily="34" charset="0"/>
            </a:endParaRPr>
          </a:p>
          <a:p>
            <a:r>
              <a:rPr lang="en-US" sz="1600" b="1" dirty="0">
                <a:solidFill>
                  <a:schemeClr val="tx1"/>
                </a:solidFill>
                <a:latin typeface="Arial" pitchFamily="34" charset="0"/>
                <a:cs typeface="Arial" pitchFamily="34" charset="0"/>
              </a:rPr>
              <a:t>20°C	           40°C</a:t>
            </a:r>
          </a:p>
        </p:txBody>
      </p:sp>
    </p:spTree>
    <p:extLst>
      <p:ext uri="{BB962C8B-B14F-4D97-AF65-F5344CB8AC3E}">
        <p14:creationId xmlns:p14="http://schemas.microsoft.com/office/powerpoint/2010/main" val="1872659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258407" y="1495325"/>
            <a:ext cx="8507288"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 Instalación del colector en diferentes tipos de techo</a:t>
            </a:r>
          </a:p>
          <a:p>
            <a:pPr marL="0" indent="0">
              <a:buNone/>
            </a:pPr>
            <a:r>
              <a:rPr lang="en-US" sz="1600" dirty="0">
                <a:latin typeface="Arial" panose="020B0604020202020204" pitchFamily="34" charset="0"/>
                <a:cs typeface="Arial" panose="020B0604020202020204" pitchFamily="34" charset="0"/>
              </a:rPr>
              <a:t>3.3.3. Instalación en la fachada</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707904" y="2179809"/>
            <a:ext cx="5224774" cy="3672408"/>
          </a:xfrm>
          <a:prstGeom prst="rect">
            <a:avLst/>
          </a:prstGeom>
        </p:spPr>
      </p:pic>
    </p:spTree>
    <p:extLst>
      <p:ext uri="{BB962C8B-B14F-4D97-AF65-F5344CB8AC3E}">
        <p14:creationId xmlns:p14="http://schemas.microsoft.com/office/powerpoint/2010/main" val="518129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5338936"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3.3.3. Instalación en la fachada</a:t>
            </a:r>
          </a:p>
          <a:p>
            <a:pPr marL="0" indent="0">
              <a:buNone/>
            </a:pPr>
            <a:r>
              <a:rPr lang="en-US" sz="1600" dirty="0">
                <a:latin typeface="Arial" panose="020B0604020202020204" pitchFamily="34" charset="0"/>
                <a:cs typeface="Arial" panose="020B0604020202020204" pitchFamily="34" charset="0"/>
              </a:rPr>
              <a:t>Izquierda: placa plana dispuesta verticalmente/inclinada. </a:t>
            </a:r>
          </a:p>
          <a:p>
            <a:pPr marL="0" indent="0">
              <a:buNone/>
            </a:pPr>
            <a:r>
              <a:rPr lang="en-US" sz="1600" dirty="0">
                <a:latin typeface="Arial" panose="020B0604020202020204" pitchFamily="34" charset="0"/>
                <a:cs typeface="Arial" panose="020B0604020202020204" pitchFamily="34" charset="0"/>
              </a:rPr>
              <a:t>Derecha: tubo de vacío vertical (tubos verticales); horizontal (absorbedor ajustado a 45°)</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292080" y="1412776"/>
            <a:ext cx="3057629" cy="4827245"/>
          </a:xfrm>
          <a:prstGeom prst="rect">
            <a:avLst/>
          </a:prstGeom>
        </p:spPr>
      </p:pic>
    </p:spTree>
    <p:extLst>
      <p:ext uri="{BB962C8B-B14F-4D97-AF65-F5344CB8AC3E}">
        <p14:creationId xmlns:p14="http://schemas.microsoft.com/office/powerpoint/2010/main" val="67348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556792"/>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Construcción del campo de colectores</a:t>
            </a:r>
          </a:p>
          <a:p>
            <a:pPr marL="0" indent="0">
              <a:buNone/>
            </a:pPr>
            <a:r>
              <a:rPr lang="en-US" sz="1600" b="1" dirty="0">
                <a:latin typeface="Arial" panose="020B0604020202020204" pitchFamily="34" charset="0"/>
                <a:cs typeface="Arial" panose="020B0604020202020204" pitchFamily="34" charset="0"/>
              </a:rPr>
              <a:t>Conexión en paralelo</a:t>
            </a:r>
          </a:p>
          <a:p>
            <a:pPr marL="0" indent="0">
              <a:buNone/>
            </a:pPr>
            <a:r>
              <a:rPr lang="en-US" sz="1600" dirty="0">
                <a:latin typeface="Arial" panose="020B0604020202020204" pitchFamily="34" charset="0"/>
                <a:cs typeface="Arial" panose="020B0604020202020204" pitchFamily="34" charset="0"/>
              </a:rPr>
              <a:t>En este caso, todos los colectores se instalan entre dos tubos colectores, uno de distribución y otro de recogida. Para conseguir caudales uniformes, los colectores deben tener una menor resistencia al flujo (es decir, una mayor sección de tubo) que los colectores. </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076056" y="3429000"/>
            <a:ext cx="3512100" cy="2964867"/>
          </a:xfrm>
          <a:prstGeom prst="rect">
            <a:avLst/>
          </a:prstGeom>
        </p:spPr>
      </p:pic>
    </p:spTree>
    <p:extLst>
      <p:ext uri="{BB962C8B-B14F-4D97-AF65-F5344CB8AC3E}">
        <p14:creationId xmlns:p14="http://schemas.microsoft.com/office/powerpoint/2010/main" val="163097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Construcción del campo de colectores</a:t>
            </a:r>
          </a:p>
          <a:p>
            <a:pPr marL="0" indent="0">
              <a:buNone/>
            </a:pPr>
            <a:r>
              <a:rPr lang="en-US" sz="1600" b="1" dirty="0">
                <a:latin typeface="Arial" panose="020B0604020202020204" pitchFamily="34" charset="0"/>
                <a:cs typeface="Arial" panose="020B0604020202020204" pitchFamily="34" charset="0"/>
              </a:rPr>
              <a:t>Conexión en serie</a:t>
            </a:r>
          </a:p>
          <a:p>
            <a:pPr marL="0" indent="0">
              <a:buNone/>
            </a:pPr>
            <a:r>
              <a:rPr lang="en-US" sz="1600" dirty="0">
                <a:latin typeface="Arial" panose="020B0604020202020204" pitchFamily="34" charset="0"/>
                <a:cs typeface="Arial" panose="020B0604020202020204" pitchFamily="34" charset="0"/>
              </a:rPr>
              <a:t>El caudal necesario para entregar el calor generado aumenta en proporción al número de colectores, pero la resistencia del flujo aumenta exponencialmente. Debido al aumento significativo de la potencia de bombeo requerida, el número de filas en los colectores conectados es limitado.</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788024" y="3645024"/>
            <a:ext cx="3779325" cy="2316600"/>
          </a:xfrm>
          <a:prstGeom prst="rect">
            <a:avLst/>
          </a:prstGeom>
        </p:spPr>
      </p:pic>
    </p:spTree>
    <p:extLst>
      <p:ext uri="{BB962C8B-B14F-4D97-AF65-F5344CB8AC3E}">
        <p14:creationId xmlns:p14="http://schemas.microsoft.com/office/powerpoint/2010/main" val="3559509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Técnicas y métodos de instalación</a:t>
            </a:r>
          </a:p>
        </p:txBody>
      </p:sp>
      <p:sp>
        <p:nvSpPr>
          <p:cNvPr id="5" name="Content Placeholder 2"/>
          <p:cNvSpPr>
            <a:spLocks noGrp="1"/>
          </p:cNvSpPr>
          <p:nvPr>
            <p:ph idx="1"/>
          </p:nvPr>
        </p:nvSpPr>
        <p:spPr>
          <a:xfrm>
            <a:off x="457200" y="1639341"/>
            <a:ext cx="447484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3.3.4. Construcción del campo de colectores</a:t>
            </a:r>
          </a:p>
          <a:p>
            <a:pPr marL="0" indent="0">
              <a:buNone/>
            </a:pPr>
            <a:r>
              <a:rPr lang="en-US" sz="1600" b="1" dirty="0">
                <a:latin typeface="Arial" panose="020B0604020202020204" pitchFamily="34" charset="0"/>
                <a:cs typeface="Arial" panose="020B0604020202020204" pitchFamily="34" charset="0"/>
              </a:rPr>
              <a:t>Combinación de serie y conexión en paralelo</a:t>
            </a: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Estas combinaciones permiten combinar las ventajas de ambos principios de conexión. </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220072" y="1458832"/>
            <a:ext cx="3682168" cy="4730312"/>
          </a:xfrm>
          <a:prstGeom prst="rect">
            <a:avLst/>
          </a:prstGeom>
        </p:spPr>
      </p:pic>
    </p:spTree>
    <p:extLst>
      <p:ext uri="{BB962C8B-B14F-4D97-AF65-F5344CB8AC3E}">
        <p14:creationId xmlns:p14="http://schemas.microsoft.com/office/powerpoint/2010/main" val="1070447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Conclusión</a:t>
            </a:r>
            <a:endParaRPr lang="el-GR" dirty="0"/>
          </a:p>
        </p:txBody>
      </p:sp>
      <p:sp>
        <p:nvSpPr>
          <p:cNvPr id="3" name="Content Placeholder 2"/>
          <p:cNvSpPr>
            <a:spLocks noGrp="1"/>
          </p:cNvSpPr>
          <p:nvPr>
            <p:ph idx="1"/>
          </p:nvPr>
        </p:nvSpPr>
        <p:spPr/>
        <p:txBody>
          <a:bodyPr>
            <a:normAutofit/>
          </a:bodyPr>
          <a:lstStyle/>
          <a:p>
            <a:pPr marL="0" indent="0">
              <a:buNone/>
            </a:pPr>
            <a:r>
              <a:rPr lang="en-US" sz="1600" dirty="0">
                <a:latin typeface="Arial" panose="020B0604020202020204" pitchFamily="34" charset="0"/>
                <a:cs typeface="Arial" panose="020B0604020202020204" pitchFamily="34" charset="0"/>
              </a:rPr>
              <a:t>Ya ha completado el módulo "</a:t>
            </a:r>
            <a:r>
              <a:rPr lang="en-US" sz="1600" i="1" dirty="0">
                <a:latin typeface="Arial" panose="020B0604020202020204" pitchFamily="34" charset="0"/>
                <a:cs typeface="Arial" panose="020B0604020202020204" pitchFamily="34" charset="0"/>
              </a:rPr>
              <a:t>El colector solar y los diferentes tipos de anclaje</a:t>
            </a:r>
            <a:r>
              <a:rPr lang="en-US" sz="1600" dirty="0">
                <a:latin typeface="Arial" panose="020B0604020202020204" pitchFamily="34" charset="0"/>
                <a:cs typeface="Arial" panose="020B0604020202020204" pitchFamily="34" charset="0"/>
              </a:rPr>
              <a:t>" y es </a:t>
            </a:r>
            <a:r>
              <a:rPr lang="en-US" sz="1600" dirty="0" err="1">
                <a:latin typeface="Arial" panose="020B0604020202020204" pitchFamily="34" charset="0"/>
                <a:cs typeface="Arial" panose="020B0604020202020204" pitchFamily="34" charset="0"/>
              </a:rPr>
              <a:t>capaz</a:t>
            </a:r>
            <a:r>
              <a:rPr lang="en-US" sz="1600" dirty="0">
                <a:latin typeface="Arial" panose="020B0604020202020204" pitchFamily="34" charset="0"/>
                <a:cs typeface="Arial" panose="020B0604020202020204" pitchFamily="34" charset="0"/>
              </a:rPr>
              <a:t> de:</a:t>
            </a:r>
            <a:endParaRPr lang="el-GR" sz="1600" dirty="0">
              <a:latin typeface="Arial" panose="020B0604020202020204" pitchFamily="34" charset="0"/>
              <a:cs typeface="Arial" panose="020B0604020202020204" pitchFamily="34" charset="0"/>
            </a:endParaRPr>
          </a:p>
          <a:p>
            <a:pPr>
              <a:buFont typeface="+mj-lt"/>
              <a:buAutoNum type="arabicPeriod"/>
            </a:pPr>
            <a:r>
              <a:rPr lang="en-US" sz="1600" dirty="0">
                <a:latin typeface="Arial" panose="020B0604020202020204" pitchFamily="34" charset="0"/>
                <a:cs typeface="Arial" panose="020B0604020202020204" pitchFamily="34" charset="0"/>
              </a:rPr>
              <a:t>Conocer la construcción de diferentes tipos de colectores</a:t>
            </a:r>
            <a:r>
              <a:rPr lang="el-GR"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lvl="0">
              <a:buFont typeface="+mj-lt"/>
              <a:buAutoNum type="arabicPeriod"/>
            </a:pPr>
            <a:r>
              <a:rPr lang="en-US" sz="1600" dirty="0">
                <a:latin typeface="Arial" panose="020B0604020202020204" pitchFamily="34" charset="0"/>
                <a:cs typeface="Arial" panose="020B0604020202020204" pitchFamily="34" charset="0"/>
              </a:rPr>
              <a:t>Conocer las propiedades básicas de los techos y materiales</a:t>
            </a:r>
          </a:p>
          <a:p>
            <a:pPr>
              <a:buFont typeface="+mj-lt"/>
              <a:buAutoNum type="arabicPeriod"/>
            </a:pPr>
            <a:r>
              <a:rPr lang="en-US" sz="1600" dirty="0">
                <a:latin typeface="Arial" panose="020B0604020202020204" pitchFamily="34" charset="0"/>
                <a:cs typeface="Arial" panose="020B0604020202020204" pitchFamily="34" charset="0"/>
              </a:rPr>
              <a:t>Identificar cómo instalar diferentes colectores en los diferentes techos </a:t>
            </a:r>
          </a:p>
        </p:txBody>
      </p:sp>
    </p:spTree>
    <p:extLst>
      <p:ext uri="{BB962C8B-B14F-4D97-AF65-F5344CB8AC3E}">
        <p14:creationId xmlns:p14="http://schemas.microsoft.com/office/powerpoint/2010/main" val="3709239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 de la </a:t>
            </a:r>
            <a:r>
              <a:rPr lang="en-US" dirty="0" err="1"/>
              <a:t>unidad</a:t>
            </a:r>
            <a:endParaRPr lang="el-GR" dirty="0"/>
          </a:p>
        </p:txBody>
      </p:sp>
      <p:sp>
        <p:nvSpPr>
          <p:cNvPr id="5" name="Subtitle 4"/>
          <p:cNvSpPr>
            <a:spLocks noGrp="1"/>
          </p:cNvSpPr>
          <p:nvPr>
            <p:ph type="subTitle" idx="1"/>
          </p:nvPr>
        </p:nvSpPr>
        <p:spPr/>
        <p:txBody>
          <a:bodyPr/>
          <a:lstStyle/>
          <a:p>
            <a:r>
              <a:rPr lang="es-ES"/>
              <a:t>Unidad </a:t>
            </a:r>
            <a:r>
              <a:rPr lang="es-ES" smtClean="0"/>
              <a:t>2.4.EL </a:t>
            </a:r>
            <a:r>
              <a:rPr lang="es-ES" dirty="0"/>
              <a:t>COLECTOR SOLAR Y LOS DIFERENTES TIPOS DE ANCLAJE</a:t>
            </a:r>
            <a:endParaRPr lang="en-US" dirty="0"/>
          </a:p>
        </p:txBody>
      </p:sp>
    </p:spTree>
    <p:extLst>
      <p:ext uri="{BB962C8B-B14F-4D97-AF65-F5344CB8AC3E}">
        <p14:creationId xmlns:p14="http://schemas.microsoft.com/office/powerpoint/2010/main" val="129220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s-ES" sz="1600" dirty="0">
                <a:latin typeface="Arial" panose="020B0604020202020204" pitchFamily="34" charset="0"/>
                <a:cs typeface="Arial" panose="020B0604020202020204" pitchFamily="34" charset="0"/>
              </a:rPr>
              <a:t>1.1. Resumen de los tipos de colectores </a:t>
            </a:r>
            <a:endParaRPr lang="en-US" sz="1600" dirty="0">
              <a:latin typeface="Arial" panose="020B0604020202020204" pitchFamily="34" charset="0"/>
              <a:cs typeface="Arial" panose="020B0604020202020204" pitchFamily="34" charset="0"/>
            </a:endParaRPr>
          </a:p>
        </p:txBody>
      </p:sp>
      <p:sp>
        <p:nvSpPr>
          <p:cNvPr id="14" name="Rectangle 13"/>
          <p:cNvSpPr/>
          <p:nvPr/>
        </p:nvSpPr>
        <p:spPr>
          <a:xfrm>
            <a:off x="5328084" y="4297968"/>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tubos</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vacío</a:t>
            </a:r>
            <a:endParaRPr lang="en-US" sz="1600" b="1" dirty="0">
              <a:solidFill>
                <a:schemeClr val="tx1"/>
              </a:solidFill>
              <a:latin typeface="Arial" pitchFamily="34" charset="0"/>
              <a:cs typeface="Arial" pitchFamily="34" charset="0"/>
            </a:endParaRPr>
          </a:p>
        </p:txBody>
      </p:sp>
      <p:cxnSp>
        <p:nvCxnSpPr>
          <p:cNvPr id="15" name="Straight Arrow Connector 14"/>
          <p:cNvCxnSpPr/>
          <p:nvPr/>
        </p:nvCxnSpPr>
        <p:spPr>
          <a:xfrm>
            <a:off x="3059832" y="3645024"/>
            <a:ext cx="0" cy="5471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46336" y="2132856"/>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plano</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vitrificado</a:t>
            </a:r>
            <a:r>
              <a:rPr lang="en-US" sz="1600" b="1" dirty="0">
                <a:solidFill>
                  <a:schemeClr val="tx1"/>
                </a:solidFill>
                <a:latin typeface="Arial" pitchFamily="34" charset="0"/>
                <a:cs typeface="Arial" pitchFamily="34" charset="0"/>
              </a:rPr>
              <a:t> </a:t>
            </a:r>
          </a:p>
        </p:txBody>
      </p:sp>
      <p:sp>
        <p:nvSpPr>
          <p:cNvPr id="17" name="Rectangle 16"/>
          <p:cNvSpPr/>
          <p:nvPr/>
        </p:nvSpPr>
        <p:spPr>
          <a:xfrm>
            <a:off x="5341652" y="2220549"/>
            <a:ext cx="1944216" cy="1062112"/>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vacio</a:t>
            </a:r>
            <a:endParaRPr lang="en-US" sz="1600" b="1" dirty="0">
              <a:solidFill>
                <a:schemeClr val="tx1"/>
              </a:solidFill>
              <a:latin typeface="Arial" pitchFamily="34" charset="0"/>
              <a:cs typeface="Arial" pitchFamily="34" charset="0"/>
            </a:endParaRPr>
          </a:p>
        </p:txBody>
      </p:sp>
      <p:cxnSp>
        <p:nvCxnSpPr>
          <p:cNvPr id="18" name="Straight Arrow Connector 17"/>
          <p:cNvCxnSpPr/>
          <p:nvPr/>
        </p:nvCxnSpPr>
        <p:spPr>
          <a:xfrm>
            <a:off x="899592" y="3211893"/>
            <a:ext cx="0" cy="2387478"/>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2"/>
            <a:endCxn id="14" idx="0"/>
          </p:cNvCxnSpPr>
          <p:nvPr/>
        </p:nvCxnSpPr>
        <p:spPr>
          <a:xfrm flipH="1">
            <a:off x="6300192" y="3282661"/>
            <a:ext cx="13568" cy="10153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372326" y="4192178"/>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plano</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vacío</a:t>
            </a:r>
            <a:r>
              <a:rPr lang="en-US" sz="1600" b="1" dirty="0">
                <a:solidFill>
                  <a:schemeClr val="tx1"/>
                </a:solidFill>
                <a:latin typeface="Arial" pitchFamily="34" charset="0"/>
                <a:cs typeface="Arial" pitchFamily="34" charset="0"/>
              </a:rPr>
              <a:t> </a:t>
            </a:r>
          </a:p>
        </p:txBody>
      </p:sp>
      <p:sp>
        <p:nvSpPr>
          <p:cNvPr id="21" name="Rectangle 20"/>
          <p:cNvSpPr/>
          <p:nvPr/>
        </p:nvSpPr>
        <p:spPr>
          <a:xfrm>
            <a:off x="1372326" y="5255324"/>
            <a:ext cx="240363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ICS  </a:t>
            </a:r>
          </a:p>
        </p:txBody>
      </p:sp>
      <p:cxnSp>
        <p:nvCxnSpPr>
          <p:cNvPr id="10" name="Straight Arrow Connector 9"/>
          <p:cNvCxnSpPr>
            <a:endCxn id="20" idx="1"/>
          </p:cNvCxnSpPr>
          <p:nvPr/>
        </p:nvCxnSpPr>
        <p:spPr>
          <a:xfrm>
            <a:off x="910184" y="4602995"/>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0184" y="5599371"/>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059832" y="3645024"/>
            <a:ext cx="3253928"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32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457200" y="1639341"/>
            <a:ext cx="8229600" cy="349499"/>
          </a:xfrm>
        </p:spPr>
        <p:txBody>
          <a:bodyPr>
            <a:noAutofit/>
          </a:bodyPr>
          <a:lstStyle/>
          <a:p>
            <a:pPr marL="0" indent="0">
              <a:buNone/>
            </a:pPr>
            <a:r>
              <a:rPr lang="es-ES" sz="1600" dirty="0">
                <a:latin typeface="Arial" panose="020B0604020202020204" pitchFamily="34" charset="0"/>
                <a:cs typeface="Arial" panose="020B0604020202020204" pitchFamily="34" charset="0"/>
              </a:rPr>
              <a:t>1.1. Resumen de los tipos de colectores </a:t>
            </a:r>
            <a:endParaRPr lang="en-US" sz="1600" dirty="0">
              <a:latin typeface="Arial" panose="020B0604020202020204" pitchFamily="34" charset="0"/>
              <a:cs typeface="Arial" panose="020B0604020202020204" pitchFamily="34" charset="0"/>
            </a:endParaRPr>
          </a:p>
        </p:txBody>
      </p:sp>
      <p:sp>
        <p:nvSpPr>
          <p:cNvPr id="14" name="Rectangle 13"/>
          <p:cNvSpPr/>
          <p:nvPr/>
        </p:nvSpPr>
        <p:spPr>
          <a:xfrm>
            <a:off x="3059832" y="2175859"/>
            <a:ext cx="3239120" cy="5186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Colector</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tubos</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vacío</a:t>
            </a:r>
            <a:endParaRPr lang="en-US" sz="1600" b="1" dirty="0">
              <a:solidFill>
                <a:schemeClr val="tx1"/>
              </a:solidFill>
              <a:latin typeface="Arial" pitchFamily="34" charset="0"/>
              <a:cs typeface="Arial" pitchFamily="34" charset="0"/>
            </a:endParaRPr>
          </a:p>
        </p:txBody>
      </p:sp>
      <p:cxnSp>
        <p:nvCxnSpPr>
          <p:cNvPr id="15" name="Straight Arrow Connector 14"/>
          <p:cNvCxnSpPr/>
          <p:nvPr/>
        </p:nvCxnSpPr>
        <p:spPr>
          <a:xfrm>
            <a:off x="4679392" y="2694464"/>
            <a:ext cx="0" cy="96452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99592" y="3645024"/>
            <a:ext cx="10592" cy="1904112"/>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372326" y="4192178"/>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Con reflector</a:t>
            </a:r>
          </a:p>
        </p:txBody>
      </p:sp>
      <p:sp>
        <p:nvSpPr>
          <p:cNvPr id="21" name="Rectangle 20"/>
          <p:cNvSpPr/>
          <p:nvPr/>
        </p:nvSpPr>
        <p:spPr>
          <a:xfrm>
            <a:off x="1372326" y="5255324"/>
            <a:ext cx="248427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Sin reflector</a:t>
            </a:r>
          </a:p>
        </p:txBody>
      </p:sp>
      <p:cxnSp>
        <p:nvCxnSpPr>
          <p:cNvPr id="10" name="Straight Arrow Connector 9"/>
          <p:cNvCxnSpPr>
            <a:endCxn id="20" idx="1"/>
          </p:cNvCxnSpPr>
          <p:nvPr/>
        </p:nvCxnSpPr>
        <p:spPr>
          <a:xfrm>
            <a:off x="910184" y="4602995"/>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10184" y="5555332"/>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359006" y="3320716"/>
            <a:ext cx="2484276" cy="6765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Flujo</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directo</a:t>
            </a:r>
            <a:endParaRPr lang="en-US" sz="1600" b="1" dirty="0">
              <a:solidFill>
                <a:schemeClr val="tx1"/>
              </a:solidFill>
              <a:latin typeface="Arial" pitchFamily="34" charset="0"/>
              <a:cs typeface="Arial" pitchFamily="34" charset="0"/>
            </a:endParaRPr>
          </a:p>
        </p:txBody>
      </p:sp>
      <p:cxnSp>
        <p:nvCxnSpPr>
          <p:cNvPr id="24" name="Straight Arrow Connector 23"/>
          <p:cNvCxnSpPr>
            <a:endCxn id="23" idx="1"/>
          </p:cNvCxnSpPr>
          <p:nvPr/>
        </p:nvCxnSpPr>
        <p:spPr>
          <a:xfrm>
            <a:off x="899592" y="3658984"/>
            <a:ext cx="459414"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36096" y="4218446"/>
            <a:ext cx="2484276" cy="82163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Conexión</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en</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seco</a:t>
            </a:r>
            <a:endParaRPr lang="en-US" sz="1600" b="1" dirty="0">
              <a:solidFill>
                <a:schemeClr val="tx1"/>
              </a:solidFill>
              <a:latin typeface="Arial" pitchFamily="34" charset="0"/>
              <a:cs typeface="Arial" pitchFamily="34" charset="0"/>
            </a:endParaRPr>
          </a:p>
        </p:txBody>
      </p:sp>
      <p:sp>
        <p:nvSpPr>
          <p:cNvPr id="29" name="Rectangle 28"/>
          <p:cNvSpPr/>
          <p:nvPr/>
        </p:nvSpPr>
        <p:spPr>
          <a:xfrm>
            <a:off x="5436096" y="5281592"/>
            <a:ext cx="2484276" cy="68809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Conexión</a:t>
            </a:r>
            <a:r>
              <a:rPr lang="en-US" sz="1600" b="1" dirty="0">
                <a:solidFill>
                  <a:schemeClr val="tx1"/>
                </a:solidFill>
                <a:latin typeface="Arial" pitchFamily="34" charset="0"/>
                <a:cs typeface="Arial" pitchFamily="34" charset="0"/>
              </a:rPr>
              <a:t> </a:t>
            </a:r>
            <a:r>
              <a:rPr lang="en-US" sz="1600" b="1" dirty="0" err="1">
                <a:solidFill>
                  <a:schemeClr val="tx1"/>
                </a:solidFill>
                <a:latin typeface="Arial" pitchFamily="34" charset="0"/>
                <a:cs typeface="Arial" pitchFamily="34" charset="0"/>
              </a:rPr>
              <a:t>húmeda</a:t>
            </a:r>
            <a:endParaRPr lang="en-US" sz="1600" b="1" dirty="0">
              <a:solidFill>
                <a:schemeClr val="tx1"/>
              </a:solidFill>
              <a:latin typeface="Arial" pitchFamily="34" charset="0"/>
              <a:cs typeface="Arial" pitchFamily="34" charset="0"/>
            </a:endParaRPr>
          </a:p>
        </p:txBody>
      </p:sp>
      <p:sp>
        <p:nvSpPr>
          <p:cNvPr id="30" name="Rectangle 29"/>
          <p:cNvSpPr/>
          <p:nvPr/>
        </p:nvSpPr>
        <p:spPr>
          <a:xfrm>
            <a:off x="5422776" y="3346984"/>
            <a:ext cx="2484276" cy="67653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Arial" pitchFamily="34" charset="0"/>
                <a:cs typeface="Arial" pitchFamily="34" charset="0"/>
              </a:rPr>
              <a:t>Tubo</a:t>
            </a:r>
            <a:r>
              <a:rPr lang="en-US" sz="1600" b="1" dirty="0">
                <a:solidFill>
                  <a:schemeClr val="tx1"/>
                </a:solidFill>
                <a:latin typeface="Arial" pitchFamily="34" charset="0"/>
                <a:cs typeface="Arial" pitchFamily="34" charset="0"/>
              </a:rPr>
              <a:t> de </a:t>
            </a:r>
            <a:r>
              <a:rPr lang="en-US" sz="1600" b="1" dirty="0" err="1">
                <a:solidFill>
                  <a:schemeClr val="tx1"/>
                </a:solidFill>
                <a:latin typeface="Arial" pitchFamily="34" charset="0"/>
                <a:cs typeface="Arial" pitchFamily="34" charset="0"/>
              </a:rPr>
              <a:t>calor</a:t>
            </a:r>
            <a:endParaRPr lang="en-US" sz="1600" b="1" dirty="0">
              <a:solidFill>
                <a:schemeClr val="tx1"/>
              </a:solidFill>
              <a:latin typeface="Arial" pitchFamily="34" charset="0"/>
              <a:cs typeface="Arial" pitchFamily="34" charset="0"/>
            </a:endParaRPr>
          </a:p>
        </p:txBody>
      </p:sp>
      <p:cxnSp>
        <p:nvCxnSpPr>
          <p:cNvPr id="31" name="Straight Arrow Connector 30"/>
          <p:cNvCxnSpPr/>
          <p:nvPr/>
        </p:nvCxnSpPr>
        <p:spPr>
          <a:xfrm>
            <a:off x="8399016" y="3645024"/>
            <a:ext cx="10592" cy="1904112"/>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904324" y="4672393"/>
            <a:ext cx="46214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904324" y="5549136"/>
            <a:ext cx="44882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7907052" y="3658543"/>
            <a:ext cx="459414" cy="0"/>
          </a:xfrm>
          <a:prstGeom prst="straightConnector1">
            <a:avLst/>
          </a:prstGeom>
          <a:ln w="28575">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1"/>
          </p:cNvCxnSpPr>
          <p:nvPr/>
        </p:nvCxnSpPr>
        <p:spPr>
          <a:xfrm flipH="1" flipV="1">
            <a:off x="3856602" y="3681917"/>
            <a:ext cx="1566174" cy="333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59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443272" y="1524468"/>
            <a:ext cx="8229600" cy="421507"/>
          </a:xfrm>
        </p:spPr>
        <p:txBody>
          <a:bodyPr>
            <a:noAutofit/>
          </a:bodyPr>
          <a:lstStyle/>
          <a:p>
            <a:pPr marL="0" indent="0">
              <a:buNone/>
            </a:pPr>
            <a:r>
              <a:rPr lang="es-ES" sz="1600" dirty="0">
                <a:latin typeface="Arial" panose="020B0604020202020204" pitchFamily="34" charset="0"/>
                <a:cs typeface="Arial" panose="020B0604020202020204" pitchFamily="34" charset="0"/>
              </a:rPr>
              <a:t>1.2. Diferentes diseños de colectores </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43272" y="2169169"/>
            <a:ext cx="3619500" cy="3819525"/>
          </a:xfrm>
          <a:prstGeom prst="rect">
            <a:avLst/>
          </a:prstGeom>
        </p:spPr>
      </p:pic>
      <p:pic>
        <p:nvPicPr>
          <p:cNvPr id="4" name="Picture 3"/>
          <p:cNvPicPr>
            <a:picLocks noChangeAspect="1"/>
          </p:cNvPicPr>
          <p:nvPr/>
        </p:nvPicPr>
        <p:blipFill>
          <a:blip r:embed="rId3"/>
          <a:stretch>
            <a:fillRect/>
          </a:stretch>
        </p:blipFill>
        <p:spPr>
          <a:xfrm>
            <a:off x="4860032" y="1911597"/>
            <a:ext cx="3667125" cy="3981450"/>
          </a:xfrm>
          <a:prstGeom prst="rect">
            <a:avLst/>
          </a:prstGeom>
        </p:spPr>
      </p:pic>
    </p:spTree>
    <p:extLst>
      <p:ext uri="{BB962C8B-B14F-4D97-AF65-F5344CB8AC3E}">
        <p14:creationId xmlns:p14="http://schemas.microsoft.com/office/powerpoint/2010/main" val="26668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323528" y="1484784"/>
            <a:ext cx="8229600" cy="4525963"/>
          </a:xfrm>
        </p:spPr>
        <p:txBody>
          <a:bodyPr>
            <a:noAutofit/>
          </a:bodyPr>
          <a:lstStyle/>
          <a:p>
            <a:pPr marL="0" indent="0">
              <a:buNone/>
            </a:pPr>
            <a:r>
              <a:rPr lang="en-US" sz="1600" dirty="0">
                <a:latin typeface="Arial" panose="020B0604020202020204" pitchFamily="34" charset="0"/>
                <a:cs typeface="Arial" panose="020B0604020202020204" pitchFamily="34" charset="0"/>
              </a:rPr>
              <a:t>1.3. </a:t>
            </a:r>
            <a:r>
              <a:rPr lang="en-US" sz="1600" dirty="0" err="1">
                <a:latin typeface="Arial" panose="020B0604020202020204" pitchFamily="34" charset="0"/>
                <a:cs typeface="Arial" panose="020B0604020202020204" pitchFamily="34" charset="0"/>
              </a:rPr>
              <a:t>Colectores</a:t>
            </a:r>
            <a:r>
              <a:rPr lang="en-US" sz="1600" dirty="0">
                <a:latin typeface="Arial" panose="020B0604020202020204" pitchFamily="34" charset="0"/>
                <a:cs typeface="Arial" panose="020B0604020202020204" pitchFamily="34" charset="0"/>
              </a:rPr>
              <a:t> sin </a:t>
            </a:r>
            <a:r>
              <a:rPr lang="en-US" sz="1600" dirty="0" err="1">
                <a:latin typeface="Arial" panose="020B0604020202020204" pitchFamily="34" charset="0"/>
                <a:cs typeface="Arial" panose="020B0604020202020204" pitchFamily="34" charset="0"/>
              </a:rPr>
              <a:t>esmaltar</a:t>
            </a:r>
            <a:endParaRPr lang="en-US" sz="1600" dirty="0">
              <a:latin typeface="Arial" panose="020B0604020202020204" pitchFamily="34" charset="0"/>
              <a:cs typeface="Arial" panose="020B0604020202020204" pitchFamily="34" charset="0"/>
            </a:endParaRPr>
          </a:p>
          <a:p>
            <a:pPr marL="0" indent="0">
              <a:buNone/>
            </a:pPr>
            <a:r>
              <a:rPr lang="es-E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Ventajas del colector sin esmaltar </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buFont typeface="Wingdings" panose="05000000000000000000" pitchFamily="2" charset="2"/>
              <a:buChar char="ü"/>
            </a:pPr>
            <a:r>
              <a:rPr lang="es-ES" sz="1600" dirty="0">
                <a:latin typeface="Arial" panose="020B0604020202020204" pitchFamily="34" charset="0"/>
                <a:cs typeface="Arial" panose="020B0604020202020204" pitchFamily="34" charset="0"/>
              </a:rPr>
              <a:t>El absorbedor puede reemplazar la piel del techo, ahorrando, por ejemplo, una lámina de zinc. Esto conduce a mejores precios del calor a través de la reducción de costes.</a:t>
            </a:r>
          </a:p>
          <a:p>
            <a:pPr>
              <a:buFont typeface="Wingdings" panose="05000000000000000000" pitchFamily="2" charset="2"/>
              <a:buChar char="ü"/>
            </a:pPr>
            <a:r>
              <a:rPr lang="es-ES" sz="1600" dirty="0">
                <a:latin typeface="Arial" panose="020B0604020202020204" pitchFamily="34" charset="0"/>
                <a:cs typeface="Arial" panose="020B0604020202020204" pitchFamily="34" charset="0"/>
              </a:rPr>
              <a:t>Es adecuado para una diversidad de formas de techo, incluyendo techos planos, techos inclinados y techos abovedados. Se puede adaptar fácilmente a curvas leves.</a:t>
            </a:r>
          </a:p>
          <a:p>
            <a:pPr>
              <a:buFont typeface="Wingdings" panose="05000000000000000000" pitchFamily="2" charset="2"/>
              <a:buChar char="ü"/>
            </a:pPr>
            <a:r>
              <a:rPr lang="es-ES" sz="1600" dirty="0">
                <a:latin typeface="Arial" panose="020B0604020202020204" pitchFamily="34" charset="0"/>
                <a:cs typeface="Arial" panose="020B0604020202020204" pitchFamily="34" charset="0"/>
              </a:rPr>
              <a:t>Puede ser una solución más estética para techos de chapa que los colectores acristalados.</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Desventajas</a:t>
            </a: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buFont typeface="Wingdings" panose="05000000000000000000" pitchFamily="2" charset="2"/>
              <a:buChar char="ü"/>
            </a:pPr>
            <a:r>
              <a:rPr lang="es-ES" sz="1600" dirty="0">
                <a:latin typeface="Arial" panose="020B0604020202020204" pitchFamily="34" charset="0"/>
                <a:cs typeface="Arial" panose="020B0604020202020204" pitchFamily="34" charset="0"/>
              </a:rPr>
              <a:t>Debido a su menor rendimiento específico, requiere más superficie que un colector plano.</a:t>
            </a:r>
          </a:p>
          <a:p>
            <a:pPr>
              <a:buFont typeface="Wingdings" panose="05000000000000000000" pitchFamily="2" charset="2"/>
              <a:buChar char="ü"/>
            </a:pPr>
            <a:r>
              <a:rPr lang="es-ES" sz="1600" dirty="0">
                <a:latin typeface="Arial" panose="020B0604020202020204" pitchFamily="34" charset="0"/>
                <a:cs typeface="Arial" panose="020B0604020202020204" pitchFamily="34" charset="0"/>
              </a:rPr>
              <a:t>Debido a las mayores pérdidas de calor, el aumento de la temperatura (por encima de la temperatura del aire) es limitado.</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8236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1. Teoría de funcionamiento y tipos de colectores solares montados en el tejado</a:t>
            </a:r>
            <a:endParaRPr lang="el-GR" dirty="0"/>
          </a:p>
        </p:txBody>
      </p:sp>
      <p:sp>
        <p:nvSpPr>
          <p:cNvPr id="5" name="Content Placeholder 2"/>
          <p:cNvSpPr>
            <a:spLocks noGrp="1"/>
          </p:cNvSpPr>
          <p:nvPr>
            <p:ph idx="1"/>
          </p:nvPr>
        </p:nvSpPr>
        <p:spPr>
          <a:xfrm>
            <a:off x="179512" y="1556792"/>
            <a:ext cx="8229600" cy="1800200"/>
          </a:xfrm>
        </p:spPr>
        <p:txBody>
          <a:bodyPr>
            <a:noAutofit/>
          </a:bodyPr>
          <a:lstStyle/>
          <a:p>
            <a:pPr marL="0" indent="0">
              <a:buNone/>
            </a:pPr>
            <a:r>
              <a:rPr lang="en-US" sz="1600" dirty="0">
                <a:latin typeface="Arial" panose="020B0604020202020204" pitchFamily="34" charset="0"/>
                <a:cs typeface="Arial" panose="020B0604020202020204" pitchFamily="34" charset="0"/>
              </a:rPr>
              <a:t>1.4. </a:t>
            </a:r>
            <a:r>
              <a:rPr lang="en-US" sz="1600" dirty="0" err="1">
                <a:latin typeface="Arial" panose="020B0604020202020204" pitchFamily="34" charset="0"/>
                <a:cs typeface="Arial" panose="020B0604020202020204" pitchFamily="34" charset="0"/>
              </a:rPr>
              <a:t>Colectores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esmaltados</a:t>
            </a:r>
            <a:r>
              <a:rPr lang="en-US" sz="1600" dirty="0">
                <a:latin typeface="Arial" panose="020B0604020202020204" pitchFamily="34" charset="0"/>
                <a:cs typeface="Arial" panose="020B0604020202020204" pitchFamily="34" charset="0"/>
              </a:rPr>
              <a:t>  </a:t>
            </a:r>
          </a:p>
          <a:p>
            <a:pPr marL="0" indent="0">
              <a:buNone/>
            </a:pPr>
            <a:r>
              <a:rPr lang="es-ES" sz="1600" dirty="0">
                <a:latin typeface="Arial" panose="020B0604020202020204" pitchFamily="34" charset="0"/>
                <a:cs typeface="Arial" panose="020B0604020202020204" pitchFamily="34" charset="0"/>
              </a:rPr>
              <a:t>Casi todos los colectores planos acristalados disponibles actualmente en el mercado están formados por un absorbedor metálico en una carcasa rectangular plana. El colector está aislado térmicamente en la parte posterior y en los bordes, y está provisto de una cubierta transparente en la superficie superior. Para la alimentación y el retorno del portador de calor se montan dos conexiones de tubos, normalmente en el lado del colector</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43608" y="3356992"/>
            <a:ext cx="6834175" cy="2448272"/>
          </a:xfrm>
          <a:prstGeom prst="rect">
            <a:avLst/>
          </a:prstGeom>
        </p:spPr>
      </p:pic>
      <p:sp>
        <p:nvSpPr>
          <p:cNvPr id="6" name="Content Placeholder 2"/>
          <p:cNvSpPr txBox="1">
            <a:spLocks/>
          </p:cNvSpPr>
          <p:nvPr/>
        </p:nvSpPr>
        <p:spPr>
          <a:xfrm>
            <a:off x="251520" y="5805264"/>
            <a:ext cx="8229600" cy="3600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1600" dirty="0">
                <a:latin typeface="Arial" panose="020B0604020202020204" pitchFamily="34" charset="0"/>
                <a:cs typeface="Arial" panose="020B0604020202020204" pitchFamily="34" charset="0"/>
              </a:rPr>
              <a:t>Sección a través de un colector plano acristalado</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525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1846</TotalTime>
  <Words>3405</Words>
  <Application>Microsoft Office PowerPoint</Application>
  <PresentationFormat>Προβολή στην οθόνη (4:3)</PresentationFormat>
  <Paragraphs>451</Paragraphs>
  <Slides>46</Slides>
  <Notes>2</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46</vt:i4>
      </vt:variant>
    </vt:vector>
  </HeadingPairs>
  <TitlesOfParts>
    <vt:vector size="51" baseType="lpstr">
      <vt:lpstr>Arial</vt:lpstr>
      <vt:lpstr>Calibri</vt:lpstr>
      <vt:lpstr>Times New Roman</vt:lpstr>
      <vt:lpstr>Wingdings</vt:lpstr>
      <vt:lpstr>2_Office Theme</vt:lpstr>
      <vt:lpstr>Unidad 2.4.EL COLECTOR SOLAR Y LOS DIFERENTES TIPOS DE ANCLAJE </vt:lpstr>
      <vt:lpstr>Objetivos de la unidad</vt:lpstr>
      <vt:lpstr>Contenidos</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1. Teoría de funcionamiento y tipos de colectores solares montados en el tejado</vt:lpstr>
      <vt:lpstr>2. Estudio de cubiertas y materiales</vt:lpstr>
      <vt:lpstr>2. Estudio de cubiertas y materiales</vt:lpstr>
      <vt:lpstr>2. Estudio de cubiertas y materiales</vt:lpstr>
      <vt:lpstr>2. Estudio de cubiertas y materiales</vt:lpstr>
      <vt:lpstr>2. Estudio de cubiertas y materiales</vt:lpstr>
      <vt:lpstr>2. Estudio de cubiertas y materiales</vt:lpstr>
      <vt:lpstr>2. Estudio de cubiertas y materiales</vt:lpstr>
      <vt:lpstr>2. Estudio de cubiertas y materiales</vt:lpstr>
      <vt:lpstr>2. Estudio de cubiertas y materiales</vt:lpstr>
      <vt:lpstr>2. Estudio de cubiertas y materiales</vt:lpstr>
      <vt:lpstr>2. Estudio de cubiertas y materiales</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3. Técnicas y métodos de instalación</vt:lpstr>
      <vt:lpstr>Conclusión</vt:lpstr>
      <vt:lpstr>Fin de la unidad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Maria Zisiadou</cp:lastModifiedBy>
  <cp:revision>203</cp:revision>
  <dcterms:created xsi:type="dcterms:W3CDTF">2017-12-11T10:59:29Z</dcterms:created>
  <dcterms:modified xsi:type="dcterms:W3CDTF">2019-10-03T11:08:41Z</dcterms:modified>
</cp:coreProperties>
</file>