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7" r:id="rId3"/>
    <p:sldId id="258" r:id="rId4"/>
    <p:sldId id="261" r:id="rId5"/>
    <p:sldId id="262" r:id="rId6"/>
    <p:sldId id="263" r:id="rId7"/>
    <p:sldId id="265" r:id="rId8"/>
    <p:sldId id="266" r:id="rId9"/>
    <p:sldId id="267" r:id="rId10"/>
    <p:sldId id="268" r:id="rId11"/>
    <p:sldId id="269" r:id="rId12"/>
    <p:sldId id="270" r:id="rId13"/>
    <p:sldId id="272" r:id="rId14"/>
    <p:sldId id="273" r:id="rId15"/>
    <p:sldId id="275" r:id="rId16"/>
    <p:sldId id="277" r:id="rId17"/>
    <p:sldId id="278" r:id="rId18"/>
    <p:sldId id="281" r:id="rId19"/>
    <p:sldId id="282"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260"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67" autoAdjust="0"/>
  </p:normalViewPr>
  <p:slideViewPr>
    <p:cSldViewPr>
      <p:cViewPr varScale="1">
        <p:scale>
          <a:sx n="98" d="100"/>
          <a:sy n="98" d="100"/>
        </p:scale>
        <p:origin x="856"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15/1/2020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‹Nr.›</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 ppt-Datei ist eine Vorlage, die von</a:t>
            </a:r>
            <a:r>
              <a:rPr lang="en-US" sz="1200" kern="1200" baseline="0" dirty="0">
                <a:solidFill>
                  <a:schemeClr val="tx1"/>
                </a:solidFill>
                <a:latin typeface="+mn-lt"/>
                <a:ea typeface="+mn-ea"/>
                <a:cs typeface="+mn-cs"/>
              </a:rPr>
              <a:t> Berufsbildungsanbietern </a:t>
            </a:r>
            <a:r>
              <a:rPr lang="en-US" sz="1200" kern="1200" dirty="0">
                <a:solidFill>
                  <a:schemeClr val="tx1"/>
                </a:solidFill>
                <a:latin typeface="+mn-lt"/>
                <a:ea typeface="+mn-ea"/>
                <a:cs typeface="+mn-cs"/>
              </a:rPr>
              <a:t>verwendet werden kann, um</a:t>
            </a:r>
            <a:r>
              <a:rPr lang="en-US" sz="1200" kern="1200" baseline="0" dirty="0">
                <a:solidFill>
                  <a:schemeClr val="tx1"/>
                </a:solidFill>
                <a:latin typeface="+mn-lt"/>
                <a:ea typeface="+mn-ea"/>
                <a:cs typeface="+mn-cs"/>
              </a:rPr>
              <a:t> das Trainingsmaterial vorzubereiten.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 . ppt-Folien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des </a:t>
            </a:r>
            <a:r>
              <a:rPr lang="en-US" sz="1200" kern="1200" dirty="0">
                <a:solidFill>
                  <a:schemeClr val="tx1"/>
                </a:solidFill>
                <a:latin typeface="+mn-lt"/>
                <a:ea typeface="+mn-ea"/>
                <a:cs typeface="+mn-cs"/>
              </a:rPr>
              <a:t>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editierbarem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Vorgeschlagene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Vorgeschlagener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ppt/pptx-Datei sollte eine klare Struktur und definierte Einheiten und eindeutige Folientitel haben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etc.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Mehrfachantworten, Richtig/Falsch, Matching etc.) einfügen wollen, um das Verständnis der Theorie zu verbessern, sollten Sie diese in der ppt/pptx-Datei verankern.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Selbstbewertung und die abschließenden Bewertungsaufgaben verwendet werden, sollten einem vordefinierten Format folgen, das von SQLearn in einer .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zum Bearbeiten des Master-Titelstils</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zum Bearbeiten von Master-Text-Stilen</a:t>
            </a:r>
          </a:p>
          <a:p>
            <a:pPr lvl="1"/>
            <a:r>
              <a:rPr lang="en-US"/>
              <a:t>Zweite Ebene</a:t>
            </a:r>
          </a:p>
          <a:p>
            <a:pPr lvl="2"/>
            <a:r>
              <a:rPr lang="en-US"/>
              <a:t>Dritte Ebene</a:t>
            </a:r>
          </a:p>
          <a:p>
            <a:pPr lvl="3"/>
            <a:r>
              <a:rPr lang="en-US"/>
              <a:t>Vierte Ebene</a:t>
            </a:r>
          </a:p>
          <a:p>
            <a:pPr lvl="4"/>
            <a:r>
              <a:rPr lang="en-US"/>
              <a:t>Fünfte Ebene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15/1/2020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dirty="0"/>
              <a:t>Auslegung und Berechnung von Anlagen</a:t>
            </a:r>
            <a:endParaRPr lang="el-GR" dirty="0"/>
          </a:p>
        </p:txBody>
      </p:sp>
      <p:sp>
        <p:nvSpPr>
          <p:cNvPr id="3" name="Subtitle 2"/>
          <p:cNvSpPr>
            <a:spLocks noGrp="1"/>
          </p:cNvSpPr>
          <p:nvPr>
            <p:ph type="subTitle" idx="1"/>
          </p:nvPr>
        </p:nvSpPr>
        <p:spPr/>
        <p:txBody>
          <a:bodyPr/>
          <a:lstStyle/>
          <a:p>
            <a:r>
              <a:rPr lang="en-US" dirty="0"/>
              <a:t>Solarthermische Anlagen zur Warmwasserbereitung und Raumheizung im Einfamilienhaus</a:t>
            </a:r>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algn="just"/>
            <a:r>
              <a:rPr lang="en-US" b="1" dirty="0"/>
              <a:t>Kollektoren - </a:t>
            </a:r>
            <a:r>
              <a:rPr lang="en-US" dirty="0"/>
              <a:t>Die Absorberfläche (auch effektive Kollektorfläche genannt) entspricht der Fläche des eigentlichen Absorberfeldes.</a:t>
            </a:r>
          </a:p>
          <a:p>
            <a:pPr algn="just"/>
            <a:endParaRPr lang="en-US" b="1" dirty="0"/>
          </a:p>
          <a:p>
            <a:pPr marL="3175" indent="14288" algn="just">
              <a:buNone/>
            </a:pPr>
            <a:r>
              <a:rPr lang="en-US" dirty="0"/>
              <a:t>	</a:t>
            </a:r>
          </a:p>
        </p:txBody>
      </p:sp>
      <p:pic>
        <p:nvPicPr>
          <p:cNvPr id="4098" name="Picture 2"/>
          <p:cNvPicPr>
            <a:picLocks noChangeAspect="1" noChangeArrowheads="1"/>
          </p:cNvPicPr>
          <p:nvPr/>
        </p:nvPicPr>
        <p:blipFill>
          <a:blip r:embed="rId2" cstate="print"/>
          <a:srcRect/>
          <a:stretch>
            <a:fillRect/>
          </a:stretch>
        </p:blipFill>
        <p:spPr bwMode="auto">
          <a:xfrm>
            <a:off x="2690564" y="2492896"/>
            <a:ext cx="6057900" cy="2705100"/>
          </a:xfrm>
          <a:prstGeom prst="rect">
            <a:avLst/>
          </a:prstGeom>
          <a:noFill/>
          <a:ln w="9525">
            <a:noFill/>
            <a:miter lim="800000"/>
            <a:headEnd/>
            <a:tailEnd/>
          </a:ln>
        </p:spPr>
      </p:pic>
      <p:sp>
        <p:nvSpPr>
          <p:cNvPr id="6" name="Rectangle 5"/>
          <p:cNvSpPr/>
          <p:nvPr/>
        </p:nvSpPr>
        <p:spPr>
          <a:xfrm>
            <a:off x="3635896" y="5301208"/>
            <a:ext cx="4392488" cy="646331"/>
          </a:xfrm>
          <a:prstGeom prst="rect">
            <a:avLst/>
          </a:prstGeom>
        </p:spPr>
        <p:txBody>
          <a:bodyPr wrap="square">
            <a:spAutoFit/>
          </a:bodyPr>
          <a:lstStyle/>
          <a:p>
            <a:pPr algn="just"/>
            <a:r>
              <a:rPr lang="en-US" dirty="0"/>
              <a:t>Querschnitt eines Flachkollektors mit Beschreibung der verschiedenen Bereiche</a:t>
            </a:r>
            <a:endParaRPr lang="bg-BG" dirty="0"/>
          </a:p>
        </p:txBody>
      </p:sp>
    </p:spTree>
    <p:extLst>
      <p:ext uri="{BB962C8B-B14F-4D97-AF65-F5344CB8AC3E}">
        <p14:creationId xmlns:p14="http://schemas.microsoft.com/office/powerpoint/2010/main" val="303196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algn="just"/>
            <a:r>
              <a:rPr lang="en-US" b="1" dirty="0"/>
              <a:t>Kollektoren - </a:t>
            </a:r>
            <a:r>
              <a:rPr lang="en-US" dirty="0"/>
              <a:t>Die Absorberfläche (auch effektive Kollektorfläche genannt) entspricht der Fläche des eigentlichen Absorberfeldes.</a:t>
            </a:r>
          </a:p>
          <a:p>
            <a:pPr algn="just"/>
            <a:endParaRPr lang="en-US" b="1" dirty="0"/>
          </a:p>
          <a:p>
            <a:pPr marL="3175" indent="14288" algn="just">
              <a:buNone/>
            </a:pPr>
            <a:r>
              <a:rPr lang="en-US" dirty="0"/>
              <a:t>	</a:t>
            </a:r>
          </a:p>
        </p:txBody>
      </p:sp>
      <p:pic>
        <p:nvPicPr>
          <p:cNvPr id="5122" name="Picture 2"/>
          <p:cNvPicPr>
            <a:picLocks noChangeAspect="1" noChangeArrowheads="1"/>
          </p:cNvPicPr>
          <p:nvPr/>
        </p:nvPicPr>
        <p:blipFill>
          <a:blip r:embed="rId2" cstate="print"/>
          <a:srcRect/>
          <a:stretch>
            <a:fillRect/>
          </a:stretch>
        </p:blipFill>
        <p:spPr bwMode="auto">
          <a:xfrm>
            <a:off x="3707904" y="2348879"/>
            <a:ext cx="4896544" cy="3749199"/>
          </a:xfrm>
          <a:prstGeom prst="rect">
            <a:avLst/>
          </a:prstGeom>
          <a:noFill/>
          <a:ln w="9525">
            <a:noFill/>
            <a:miter lim="800000"/>
            <a:headEnd/>
            <a:tailEnd/>
          </a:ln>
        </p:spPr>
      </p:pic>
      <p:sp>
        <p:nvSpPr>
          <p:cNvPr id="7" name="Rectangle 6"/>
          <p:cNvSpPr/>
          <p:nvPr/>
        </p:nvSpPr>
        <p:spPr>
          <a:xfrm>
            <a:off x="899592" y="2492896"/>
            <a:ext cx="3168352" cy="1200329"/>
          </a:xfrm>
          <a:prstGeom prst="rect">
            <a:avLst/>
          </a:prstGeom>
        </p:spPr>
        <p:txBody>
          <a:bodyPr wrap="square">
            <a:spAutoFit/>
          </a:bodyPr>
          <a:lstStyle/>
          <a:p>
            <a:pPr algn="just"/>
            <a:r>
              <a:rPr lang="en-US" dirty="0"/>
              <a:t>Querschnitt eines Wärmerohr-Evakuierungskollektors mit Beschreibung der verschiedenen Flächen</a:t>
            </a:r>
            <a:endParaRPr lang="bg-BG" dirty="0"/>
          </a:p>
        </p:txBody>
      </p:sp>
    </p:spTree>
    <p:extLst>
      <p:ext uri="{BB962C8B-B14F-4D97-AF65-F5344CB8AC3E}">
        <p14:creationId xmlns:p14="http://schemas.microsoft.com/office/powerpoint/2010/main" val="303196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algn="just"/>
            <a:r>
              <a:rPr lang="en-US" b="1" dirty="0"/>
              <a:t>Kollektoren - </a:t>
            </a:r>
            <a:r>
              <a:rPr lang="en-US" dirty="0"/>
              <a:t>Die Absorberfläche (auch effektive Kollektorfläche genannt) entspricht der Fläche des eigentlichen Absorberfeldes.</a:t>
            </a:r>
          </a:p>
          <a:p>
            <a:pPr algn="just"/>
            <a:endParaRPr lang="en-US" b="1" dirty="0"/>
          </a:p>
          <a:p>
            <a:pPr marL="3175" indent="14288" algn="just">
              <a:buNone/>
            </a:pPr>
            <a:r>
              <a:rPr lang="en-US" dirty="0"/>
              <a:t>	</a:t>
            </a:r>
          </a:p>
        </p:txBody>
      </p:sp>
      <p:pic>
        <p:nvPicPr>
          <p:cNvPr id="6146" name="Picture 2"/>
          <p:cNvPicPr>
            <a:picLocks noChangeAspect="1" noChangeArrowheads="1"/>
          </p:cNvPicPr>
          <p:nvPr/>
        </p:nvPicPr>
        <p:blipFill>
          <a:blip r:embed="rId2" cstate="print"/>
          <a:srcRect/>
          <a:stretch>
            <a:fillRect/>
          </a:stretch>
        </p:blipFill>
        <p:spPr bwMode="auto">
          <a:xfrm>
            <a:off x="4026570" y="2268484"/>
            <a:ext cx="4433862" cy="3968828"/>
          </a:xfrm>
          <a:prstGeom prst="rect">
            <a:avLst/>
          </a:prstGeom>
          <a:noFill/>
          <a:ln w="9525">
            <a:noFill/>
            <a:miter lim="800000"/>
            <a:headEnd/>
            <a:tailEnd/>
          </a:ln>
        </p:spPr>
      </p:pic>
      <p:sp>
        <p:nvSpPr>
          <p:cNvPr id="8" name="Rectangle 7"/>
          <p:cNvSpPr/>
          <p:nvPr/>
        </p:nvSpPr>
        <p:spPr>
          <a:xfrm>
            <a:off x="755576" y="2348880"/>
            <a:ext cx="3600400" cy="1200329"/>
          </a:xfrm>
          <a:prstGeom prst="rect">
            <a:avLst/>
          </a:prstGeom>
        </p:spPr>
        <p:txBody>
          <a:bodyPr wrap="square">
            <a:spAutoFit/>
          </a:bodyPr>
          <a:lstStyle/>
          <a:p>
            <a:pPr algn="just"/>
            <a:r>
              <a:rPr lang="en-US" dirty="0"/>
              <a:t>Querschnitt eines Doppel-Evakuierungsröhrenkollektors ("Sydney-Röhren") mit Beschreibung der verschiedenen Oberflächen</a:t>
            </a:r>
            <a:endParaRPr lang="bg-BG" dirty="0"/>
          </a:p>
        </p:txBody>
      </p:sp>
    </p:spTree>
    <p:extLst>
      <p:ext uri="{BB962C8B-B14F-4D97-AF65-F5344CB8AC3E}">
        <p14:creationId xmlns:p14="http://schemas.microsoft.com/office/powerpoint/2010/main" val="30319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algn="just"/>
            <a:r>
              <a:rPr lang="en-US" b="1" dirty="0"/>
              <a:t>Sammler</a:t>
            </a:r>
            <a:endParaRPr lang="en-US" dirty="0"/>
          </a:p>
          <a:p>
            <a:pPr algn="just"/>
            <a:endParaRPr lang="en-US" sz="1200" b="1" dirty="0"/>
          </a:p>
          <a:p>
            <a:pPr marL="3175" indent="14288" algn="just">
              <a:buNone/>
            </a:pPr>
            <a:r>
              <a:rPr lang="en-US" b="1" dirty="0"/>
              <a:t>Vorteile des unverglasten Kollektors:</a:t>
            </a:r>
          </a:p>
          <a:p>
            <a:pPr marL="717550" indent="14288" algn="just">
              <a:buFont typeface="Wingdings" pitchFamily="2" charset="2"/>
              <a:buChar char="Ø"/>
            </a:pPr>
            <a:r>
              <a:rPr lang="en-US" dirty="0"/>
              <a:t> Der Absorber kann die Dachhaut ersetzen, wodurch z.B. ein Zinkblech eingespart wird. Dies führt zu besseren Wärmepreisen durch reduzierte Kosten.</a:t>
            </a:r>
          </a:p>
          <a:p>
            <a:pPr marL="717550" indent="14288" algn="just">
              <a:buFont typeface="Wingdings" pitchFamily="2" charset="2"/>
              <a:buChar char="Ø"/>
            </a:pPr>
            <a:r>
              <a:rPr lang="en-US" dirty="0"/>
              <a:t> Es eignet sich für eine Vielzahl von Dachformen, einschließlich Flachdächern, Schrägdächern und gewölbten Dächern. Er kann leicht an leichte Kurven angepasst werden.</a:t>
            </a:r>
          </a:p>
          <a:p>
            <a:pPr marL="717550" indent="14288" algn="just">
              <a:buFont typeface="Wingdings" pitchFamily="2" charset="2"/>
              <a:buChar char="Ø"/>
            </a:pPr>
            <a:r>
              <a:rPr lang="en-US" dirty="0"/>
              <a:t> Es kann eine ästhetischere Lösung für Blechdächer sein als verglaste Kollektoren.</a:t>
            </a:r>
          </a:p>
          <a:p>
            <a:pPr marL="3175" indent="14288" algn="just">
              <a:buNone/>
            </a:pPr>
            <a:r>
              <a:rPr lang="en-US" b="1" dirty="0"/>
              <a:t>Nachteile:</a:t>
            </a:r>
          </a:p>
          <a:p>
            <a:pPr marL="717550" indent="14288" algn="just">
              <a:buFont typeface="Wingdings" pitchFamily="2" charset="2"/>
              <a:buChar char="Ø"/>
            </a:pPr>
            <a:r>
              <a:rPr lang="en-US" dirty="0"/>
              <a:t> Aufgrund der geringeren spezifischen Leistung benötigt er mehr Fläche als ein Flachkollektor.</a:t>
            </a:r>
          </a:p>
          <a:p>
            <a:pPr marL="717550" indent="14288" algn="just">
              <a:buFont typeface="Wingdings" pitchFamily="2" charset="2"/>
              <a:buChar char="Ø"/>
            </a:pPr>
            <a:r>
              <a:rPr lang="en-US" dirty="0"/>
              <a:t> Aufgrund der höheren Wärmeverluste wird der Temperaturanstieg (über die Lufttemperatur) begrenzt.</a:t>
            </a:r>
          </a:p>
        </p:txBody>
      </p:sp>
    </p:spTree>
    <p:extLst>
      <p:ext uri="{BB962C8B-B14F-4D97-AF65-F5344CB8AC3E}">
        <p14:creationId xmlns:p14="http://schemas.microsoft.com/office/powerpoint/2010/main" val="30319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b="1" dirty="0"/>
              <a:t>Verglaste Flachkollektoren</a:t>
            </a:r>
          </a:p>
          <a:p>
            <a:pPr marL="3175" indent="14288" algn="just">
              <a:buNone/>
            </a:pPr>
            <a:r>
              <a:rPr lang="en-US" b="1" dirty="0"/>
              <a:t>GESTALTUNG</a:t>
            </a:r>
          </a:p>
          <a:p>
            <a:pPr marL="3175" indent="14288" algn="just">
              <a:buNone/>
            </a:pPr>
            <a:r>
              <a:rPr lang="en-US" dirty="0"/>
              <a:t>Fast alle derzeit am Markt erhältlichen verglasten Flachkollektoren bestehen aus einem Metallabsorber in einem flachen, rechteckigen Gehäuse. Der Kollektor ist auf der Rückseite und an den Rändern wärmegedämmt und auf der Oberseite mit einer transparenten Abdeckung versehen. Zwei Rohranschlüsse für den Vor- und Rücklauf des Wärmeträgermediums sind meist seitlich am Kollektor angebracht. Siehe Abbildung unten.</a:t>
            </a:r>
          </a:p>
        </p:txBody>
      </p:sp>
      <p:pic>
        <p:nvPicPr>
          <p:cNvPr id="1026" name="Picture 2"/>
          <p:cNvPicPr>
            <a:picLocks noChangeAspect="1" noChangeArrowheads="1"/>
          </p:cNvPicPr>
          <p:nvPr/>
        </p:nvPicPr>
        <p:blipFill>
          <a:blip r:embed="rId2" cstate="print"/>
          <a:srcRect/>
          <a:stretch>
            <a:fillRect/>
          </a:stretch>
        </p:blipFill>
        <p:spPr bwMode="auto">
          <a:xfrm>
            <a:off x="2267744" y="3797771"/>
            <a:ext cx="6372225" cy="2295525"/>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b="1" dirty="0"/>
              <a:t>Verglaste Flachkollektoren</a:t>
            </a:r>
          </a:p>
          <a:p>
            <a:pPr marL="3175" indent="14288" algn="just">
              <a:buNone/>
            </a:pPr>
            <a:endParaRPr lang="en-US" b="1" dirty="0"/>
          </a:p>
          <a:p>
            <a:pPr marL="3175" indent="14288" algn="just">
              <a:buNone/>
            </a:pPr>
            <a:r>
              <a:rPr lang="en-US" dirty="0"/>
              <a:t>Die Aufgabe eines Solarkollektors ist es, eine möglichst hohe thermische Ausbeute zu erzielen. Der Absorber verfügt daher über ein hohes Lichtabsorptionsvermögen und einen möglichst geringen thermischen Emissionsgrad. Dies wird durch die Verwendung einer spektralselektiven Beschichtung erreicht. Im Gegensatz zu schwarzem Lack hat dieser einen Schichtaufbau, der die Umwandlung kurzwelliger Sonnenstrahlung in Wärme optimiert und die Wärmestrahlung so gering wie möglich hält. Siehe Abbildung unten.</a:t>
            </a:r>
          </a:p>
        </p:txBody>
      </p:sp>
      <p:pic>
        <p:nvPicPr>
          <p:cNvPr id="2050" name="Picture 2"/>
          <p:cNvPicPr>
            <a:picLocks noChangeAspect="1" noChangeArrowheads="1"/>
          </p:cNvPicPr>
          <p:nvPr/>
        </p:nvPicPr>
        <p:blipFill>
          <a:blip r:embed="rId2" cstate="print"/>
          <a:srcRect/>
          <a:stretch>
            <a:fillRect/>
          </a:stretch>
        </p:blipFill>
        <p:spPr bwMode="auto">
          <a:xfrm>
            <a:off x="2394148" y="4031704"/>
            <a:ext cx="6210300" cy="21336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b="1" dirty="0"/>
              <a:t>Verglaste Flachkollektoren</a:t>
            </a:r>
          </a:p>
          <a:p>
            <a:pPr marL="3175" indent="14288" algn="just">
              <a:buNone/>
            </a:pPr>
            <a:r>
              <a:rPr lang="en-US" dirty="0"/>
              <a:t>Vor- und Nachteile der verschiedenen Absorbertypen</a:t>
            </a:r>
          </a:p>
        </p:txBody>
      </p:sp>
      <p:pic>
        <p:nvPicPr>
          <p:cNvPr id="3074" name="Picture 2"/>
          <p:cNvPicPr>
            <a:picLocks noChangeAspect="1" noChangeArrowheads="1"/>
          </p:cNvPicPr>
          <p:nvPr/>
        </p:nvPicPr>
        <p:blipFill>
          <a:blip r:embed="rId2" cstate="print"/>
          <a:srcRect/>
          <a:stretch>
            <a:fillRect/>
          </a:stretch>
        </p:blipFill>
        <p:spPr bwMode="auto">
          <a:xfrm>
            <a:off x="2352805" y="2420888"/>
            <a:ext cx="6035619" cy="3672408"/>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b="1" dirty="0"/>
              <a:t>Verglaste Flachkollektoren</a:t>
            </a:r>
          </a:p>
          <a:p>
            <a:pPr marL="3175" indent="14288" algn="just">
              <a:buNone/>
            </a:pPr>
            <a:endParaRPr lang="en-US" b="1" dirty="0"/>
          </a:p>
          <a:p>
            <a:pPr marL="3175" indent="14288" algn="just">
              <a:buNone/>
            </a:pPr>
            <a:r>
              <a:rPr lang="en-US" b="1" dirty="0"/>
              <a:t>DÄMPFUNG</a:t>
            </a:r>
          </a:p>
          <a:p>
            <a:pPr marL="3175" indent="14288" algn="just">
              <a:buNone/>
            </a:pPr>
            <a:r>
              <a:rPr lang="en-US" dirty="0"/>
              <a:t>Um die Wärmeverluste an die Umgebung durch Wärmeleitung zu reduzieren, sind die Rückseite und die Kanten des Kollektors wärmegedämmt. Da maximale Temperaturen von 150-200°C (302-392°F) (im Leerlauf) möglich sind, ist hier eine Mineralfaserisolierung am besten geeignet. Es ist notwendig, den verwendeten Klebstoff zu berücksichtigen. Dieser darf bei den angegebenen Temperaturen nicht verdampfen, da er sich sonst auf der Glasscheibe niederschlagen und die Lichtdurchlässigkeit beeinträchtigen könnte. Einige Kollektoren sind mit einer Barriere ausgestattet, um Konvektionsverluste zu reduzieren. Dies geschieht in Form einer Folie aus Kunststoff, z.B. Teflon, zwischen Absorber und Glasscheibe. In einigen Ländern werden Kollektoren mit transluzenter Wärmedämmung unter der Glasscheibe angeboten. </a:t>
            </a:r>
          </a:p>
        </p:txBody>
      </p:sp>
    </p:spTree>
    <p:extLst>
      <p:ext uri="{BB962C8B-B14F-4D97-AF65-F5344CB8AC3E}">
        <p14:creationId xmlns:p14="http://schemas.microsoft.com/office/powerpoint/2010/main" val="303196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fontScale="92500" lnSpcReduction="10000"/>
          </a:bodyPr>
          <a:lstStyle/>
          <a:p>
            <a:pPr marL="3175" indent="14288" algn="just">
              <a:buNone/>
            </a:pPr>
            <a:r>
              <a:rPr lang="en-US" b="1" dirty="0"/>
              <a:t>Verglaste Flachkollektoren</a:t>
            </a:r>
          </a:p>
          <a:p>
            <a:pPr marL="3175" indent="14288" algn="just">
              <a:buNone/>
            </a:pPr>
            <a:r>
              <a:rPr lang="en-US" sz="1900" dirty="0"/>
              <a:t>VOR- UND NACHTEILE EINES VERGLASTEN FLACHKOLLEKTORS</a:t>
            </a:r>
          </a:p>
          <a:p>
            <a:pPr marL="3175" indent="14288" algn="just">
              <a:buNone/>
            </a:pPr>
            <a:r>
              <a:rPr lang="en-US" sz="1900" b="1" dirty="0"/>
              <a:t>Vorteile</a:t>
            </a:r>
            <a:r>
              <a:rPr lang="en-US" sz="1900" dirty="0"/>
              <a:t>:</a:t>
            </a:r>
          </a:p>
          <a:p>
            <a:pPr marL="360363" indent="14288" algn="just">
              <a:buFont typeface="Wingdings" pitchFamily="2" charset="2"/>
              <a:buChar char="Ø"/>
            </a:pPr>
            <a:r>
              <a:rPr lang="en-US" sz="1900" dirty="0"/>
              <a:t> Es ist billiger als ein Vakuumkollektor.</a:t>
            </a:r>
          </a:p>
          <a:p>
            <a:pPr marL="360363" indent="14288" algn="just">
              <a:buFont typeface="Wingdings" pitchFamily="2" charset="2"/>
              <a:buChar char="Ø"/>
            </a:pPr>
            <a:r>
              <a:rPr lang="en-US" sz="1900" dirty="0"/>
              <a:t> Es bietet vielfältige Montagemöglichkeiten (Aufdach, dachintegriert, Fassadenmontage und freie Aufstellung).</a:t>
            </a:r>
          </a:p>
          <a:p>
            <a:pPr marL="360363" indent="14288" algn="just">
              <a:buFont typeface="Wingdings" pitchFamily="2" charset="2"/>
              <a:buChar char="Ø"/>
            </a:pPr>
            <a:r>
              <a:rPr lang="en-US" sz="1900" dirty="0"/>
              <a:t> Es hat ein gutes Preis-/Leistungsverhältnis.</a:t>
            </a:r>
          </a:p>
          <a:p>
            <a:pPr marL="360363" indent="14288" algn="just">
              <a:buFont typeface="Wingdings" pitchFamily="2" charset="2"/>
              <a:buChar char="Ø"/>
            </a:pPr>
            <a:r>
              <a:rPr lang="en-US" sz="1900" dirty="0"/>
              <a:t> Er hat gute Möglichkeiten zur Selbstmontage (Kollektorbausätze).</a:t>
            </a:r>
          </a:p>
          <a:p>
            <a:pPr marL="3175" indent="14288" algn="just">
              <a:buNone/>
            </a:pPr>
            <a:r>
              <a:rPr lang="en-US" sz="1900" b="1" dirty="0"/>
              <a:t>Nachteile</a:t>
            </a:r>
            <a:r>
              <a:rPr lang="en-US" sz="1900" dirty="0"/>
              <a:t>:</a:t>
            </a:r>
          </a:p>
          <a:p>
            <a:pPr marL="360363" indent="14288" algn="just">
              <a:buFont typeface="Wingdings" pitchFamily="2" charset="2"/>
              <a:buChar char="Ø"/>
            </a:pPr>
            <a:r>
              <a:rPr lang="en-US" sz="1900" dirty="0"/>
              <a:t> Er hat einen geringeren Wirkungsgrad als Vakuumkollektoren, da sein k-Wert höher ist.</a:t>
            </a:r>
          </a:p>
          <a:p>
            <a:pPr marL="360363" indent="14288" algn="just">
              <a:buFont typeface="Wingdings" pitchFamily="2" charset="2"/>
              <a:buChar char="Ø"/>
            </a:pPr>
            <a:r>
              <a:rPr lang="en-US" sz="1900" dirty="0"/>
              <a:t> Für die Flachdachmontage (mit Verankerung oder Gegengewicht) ist ein Tragsystem erforderlich.</a:t>
            </a:r>
          </a:p>
          <a:p>
            <a:pPr marL="360363" indent="14288" algn="just">
              <a:buFont typeface="Wingdings" pitchFamily="2" charset="2"/>
              <a:buChar char="Ø"/>
            </a:pPr>
            <a:r>
              <a:rPr lang="en-US" sz="1900" dirty="0"/>
              <a:t> Sie ist nicht geeignet zur Erzeugung höherer Temperaturen, wie sie z.B. zur Dampferzeugung oder zur Wärmeversorgung von Absorptionskältemaschinen benötigt werden.</a:t>
            </a:r>
          </a:p>
          <a:p>
            <a:pPr marL="360363" indent="14288" algn="just">
              <a:buFont typeface="Wingdings" pitchFamily="2" charset="2"/>
              <a:buChar char="Ø"/>
            </a:pPr>
            <a:r>
              <a:rPr lang="en-US" sz="1900" dirty="0"/>
              <a:t> Sie benötigt mehr Dachfläche als Vakuumkollektoren.</a:t>
            </a:r>
          </a:p>
        </p:txBody>
      </p:sp>
    </p:spTree>
    <p:extLst>
      <p:ext uri="{BB962C8B-B14F-4D97-AF65-F5344CB8AC3E}">
        <p14:creationId xmlns:p14="http://schemas.microsoft.com/office/powerpoint/2010/main" val="303196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Kollektorkennlinien und Anwendungen</a:t>
            </a:r>
          </a:p>
          <a:p>
            <a:pPr marL="3175" indent="14288" algn="just">
              <a:buNone/>
            </a:pPr>
            <a:r>
              <a:rPr lang="en-US" sz="1900" dirty="0"/>
              <a:t>Die Abbildung unten zeigt typische Wirkungsgradkurven und Anwendungsbereiche bei gleicher Globalstrahlung für folgende Kollektortypen: Schwimmbadabsorber, verglaster Flachkollektor und Vakuumröhrenkollektor. Bei </a:t>
            </a:r>
            <a:r>
              <a:rPr lang="el-GR" sz="1900" dirty="0"/>
              <a:t>Δθ</a:t>
            </a:r>
            <a:r>
              <a:rPr lang="en-US" sz="1900" dirty="0"/>
              <a:t> = 0 hat jeder Kollektortyp seinen höchsten Wirkungsgrad. Bei seiner Maximaltemperatur - also wenn er seine Stagnationstemperatur erreicht hat - ist der Wirkungsgrad gleich Null.</a:t>
            </a:r>
          </a:p>
        </p:txBody>
      </p:sp>
      <p:pic>
        <p:nvPicPr>
          <p:cNvPr id="5122" name="Picture 2"/>
          <p:cNvPicPr>
            <a:picLocks noChangeAspect="1" noChangeArrowheads="1"/>
          </p:cNvPicPr>
          <p:nvPr/>
        </p:nvPicPr>
        <p:blipFill>
          <a:blip r:embed="rId2" cstate="print"/>
          <a:srcRect/>
          <a:stretch>
            <a:fillRect/>
          </a:stretch>
        </p:blipFill>
        <p:spPr bwMode="auto">
          <a:xfrm>
            <a:off x="4139952" y="3422916"/>
            <a:ext cx="3744416" cy="2868883"/>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Modul Ziele</a:t>
            </a:r>
            <a:endParaRPr lang="el-GR" dirty="0"/>
          </a:p>
        </p:txBody>
      </p:sp>
      <p:sp>
        <p:nvSpPr>
          <p:cNvPr id="9" name="Content Placeholder 8"/>
          <p:cNvSpPr>
            <a:spLocks noGrp="1"/>
          </p:cNvSpPr>
          <p:nvPr>
            <p:ph idx="1"/>
          </p:nvPr>
        </p:nvSpPr>
        <p:spPr/>
        <p:txBody>
          <a:bodyPr/>
          <a:lstStyle/>
          <a:p>
            <a:pPr>
              <a:buFont typeface="+mj-lt"/>
              <a:buAutoNum type="arabicPeriod"/>
            </a:pPr>
            <a:r>
              <a:rPr lang="en-US" sz="1600" b="1" i="1" dirty="0"/>
              <a:t>Komponenten von solarthermischen Anlagen:</a:t>
            </a:r>
            <a:endParaRPr lang="bg-BG" sz="1600" dirty="0"/>
          </a:p>
          <a:p>
            <a:r>
              <a:rPr lang="en-US" sz="1600" i="1" dirty="0"/>
              <a:t> Wie funktioniert eine solarthermische Anlage?</a:t>
            </a:r>
            <a:endParaRPr lang="bg-BG" sz="1600" dirty="0"/>
          </a:p>
          <a:p>
            <a:r>
              <a:rPr lang="en-US" sz="1600" i="1" dirty="0"/>
              <a:t> Sammler</a:t>
            </a:r>
            <a:endParaRPr lang="bg-BG" sz="1600" dirty="0"/>
          </a:p>
          <a:p>
            <a:r>
              <a:rPr lang="en-US" sz="1600" i="1" dirty="0"/>
              <a:t> Wärmespeicher</a:t>
            </a:r>
            <a:endParaRPr lang="bg-BG" sz="1600" dirty="0"/>
          </a:p>
          <a:p>
            <a:r>
              <a:rPr lang="en-US" sz="1600" i="1" dirty="0"/>
              <a:t> Solarkreislauf</a:t>
            </a:r>
            <a:endParaRPr lang="bg-BG" sz="1600" dirty="0"/>
          </a:p>
          <a:p>
            <a:r>
              <a:rPr lang="en-US" sz="1600" i="1" dirty="0"/>
              <a:t> Steuerung</a:t>
            </a:r>
            <a:endParaRPr lang="bg-BG" sz="1600" i="1" dirty="0"/>
          </a:p>
          <a:p>
            <a:endParaRPr lang="el-GR" sz="1600" dirty="0"/>
          </a:p>
          <a:p>
            <a:pPr>
              <a:buNone/>
            </a:pPr>
            <a:r>
              <a:rPr lang="bg-BG" sz="1600" b="1" i="1" dirty="0"/>
              <a:t>2. </a:t>
            </a:r>
            <a:r>
              <a:rPr lang="en-US" sz="1600" b="1" i="1" dirty="0"/>
              <a:t>Systemauslegung:</a:t>
            </a:r>
            <a:endParaRPr lang="bg-BG" sz="1600" b="1" i="1" dirty="0"/>
          </a:p>
          <a:p>
            <a:r>
              <a:rPr lang="en-US" sz="1600" i="1" dirty="0"/>
              <a:t> Allgemeine Vorgehensweise bei der Auslegung von Systemen</a:t>
            </a:r>
            <a:endParaRPr lang="bg-BG" sz="1600" dirty="0"/>
          </a:p>
          <a:p>
            <a:r>
              <a:rPr lang="en-US" sz="1600" i="1" dirty="0"/>
              <a:t> Systemauslegung entsprechend der Spitzenlast</a:t>
            </a:r>
            <a:endParaRPr lang="bg-BG" sz="1600" dirty="0"/>
          </a:p>
          <a:p>
            <a:r>
              <a:rPr lang="en-US" sz="1600" i="1" dirty="0"/>
              <a:t> Systemauslegung nach der Primärenergieeinsparung</a:t>
            </a:r>
            <a:endParaRPr lang="bg-BG" sz="1600" i="1" dirty="0"/>
          </a:p>
          <a:p>
            <a:endParaRPr lang="en-US" sz="1600" dirty="0"/>
          </a:p>
          <a:p>
            <a:pPr>
              <a:buNone/>
            </a:pPr>
            <a:r>
              <a:rPr lang="bg-BG" sz="1600" b="1" i="1" dirty="0"/>
              <a:t>3. </a:t>
            </a:r>
            <a:r>
              <a:rPr lang="en-US" sz="1600" b="1" i="1" dirty="0"/>
              <a:t>Solare Brauchwassererwärmung:</a:t>
            </a:r>
            <a:endParaRPr lang="bg-BG" sz="1600" b="1" i="1" dirty="0"/>
          </a:p>
          <a:p>
            <a:r>
              <a:rPr lang="en-US" sz="1600" i="1" dirty="0"/>
              <a:t> Konstruktion, Installation und Wartung</a:t>
            </a:r>
            <a:endParaRPr lang="el-GR" sz="1600" i="1" dirty="0"/>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Wärmespeicher</a:t>
            </a:r>
          </a:p>
          <a:p>
            <a:pPr marL="3175" indent="14288" algn="just">
              <a:buNone/>
            </a:pPr>
            <a:r>
              <a:rPr lang="en-US" sz="1900" dirty="0"/>
              <a:t>Wir unterscheiden die Wärmespeicher nach der Anwendung, der Druckfestigkeit und dem Material.</a:t>
            </a:r>
          </a:p>
          <a:p>
            <a:pPr marL="3175" indent="14288" algn="just">
              <a:buNone/>
            </a:pPr>
            <a:endParaRPr lang="en-US" sz="1900" dirty="0"/>
          </a:p>
          <a:p>
            <a:pPr marL="3175" indent="14288" algn="just">
              <a:buNone/>
            </a:pPr>
            <a:r>
              <a:rPr lang="en-US" sz="2000" dirty="0"/>
              <a:t>Klassifizierung von Solarspeichern</a:t>
            </a:r>
            <a:endParaRPr lang="en-US" sz="1900" dirty="0"/>
          </a:p>
        </p:txBody>
      </p:sp>
      <p:pic>
        <p:nvPicPr>
          <p:cNvPr id="6146" name="Picture 2"/>
          <p:cNvPicPr>
            <a:picLocks noChangeAspect="1" noChangeArrowheads="1"/>
          </p:cNvPicPr>
          <p:nvPr/>
        </p:nvPicPr>
        <p:blipFill>
          <a:blip r:embed="rId2" cstate="print"/>
          <a:srcRect/>
          <a:stretch>
            <a:fillRect/>
          </a:stretch>
        </p:blipFill>
        <p:spPr bwMode="auto">
          <a:xfrm>
            <a:off x="899592" y="3501008"/>
            <a:ext cx="7677150" cy="20574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Wärmespeicher</a:t>
            </a:r>
          </a:p>
        </p:txBody>
      </p:sp>
      <p:pic>
        <p:nvPicPr>
          <p:cNvPr id="7171" name="Picture 3"/>
          <p:cNvPicPr>
            <a:picLocks noChangeAspect="1" noChangeArrowheads="1"/>
          </p:cNvPicPr>
          <p:nvPr/>
        </p:nvPicPr>
        <p:blipFill>
          <a:blip r:embed="rId2" cstate="print"/>
          <a:srcRect/>
          <a:stretch>
            <a:fillRect/>
          </a:stretch>
        </p:blipFill>
        <p:spPr bwMode="auto">
          <a:xfrm>
            <a:off x="1565473" y="2046312"/>
            <a:ext cx="7038975" cy="4191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lnSpcReduction="10000"/>
          </a:bodyPr>
          <a:lstStyle/>
          <a:p>
            <a:pPr marL="3175" indent="14288" algn="just">
              <a:buNone/>
            </a:pPr>
            <a:r>
              <a:rPr lang="en-US" sz="1900" b="1" dirty="0"/>
              <a:t>Wärmespeicher</a:t>
            </a:r>
          </a:p>
          <a:p>
            <a:pPr marL="3175" indent="14288" algn="just">
              <a:buNone/>
            </a:pPr>
            <a:endParaRPr lang="en-US" sz="1600" b="1" dirty="0"/>
          </a:p>
          <a:p>
            <a:pPr marL="3175" indent="14288" algn="just">
              <a:buNone/>
            </a:pPr>
            <a:r>
              <a:rPr lang="en-US" sz="1900" b="1" dirty="0"/>
              <a:t>Materialien zur Lagerung</a:t>
            </a:r>
          </a:p>
          <a:p>
            <a:pPr marL="3175" indent="14288" algn="just">
              <a:buNone/>
            </a:pPr>
            <a:r>
              <a:rPr lang="en-US" sz="1900" dirty="0"/>
              <a:t>Unbelüftete Behälter werden in Edelstahl, </a:t>
            </a:r>
            <a:r>
              <a:rPr lang="en-US" sz="1900" dirty="0" err="1"/>
              <a:t>emailliertem</a:t>
            </a:r>
            <a:r>
              <a:rPr lang="en-US" sz="1900" dirty="0"/>
              <a:t> oder kunststoffbeschichtetem Stahl oder Kupfer angeboten. Edelstahltanks sind vergleichsweise leicht und wartungsfrei, aber deutlich teurer als </a:t>
            </a:r>
            <a:r>
              <a:rPr lang="en-US" sz="1900" dirty="0" err="1"/>
              <a:t>emaillierte</a:t>
            </a:r>
            <a:r>
              <a:rPr lang="en-US" sz="1900" dirty="0"/>
              <a:t> Stahltanks. Außerdem ist Edelstahl empfindlicher gegen Wasser mit hohem Chloridgehalt. </a:t>
            </a:r>
            <a:r>
              <a:rPr lang="en-US" sz="1900" dirty="0" err="1"/>
              <a:t>Emaillierte</a:t>
            </a:r>
            <a:r>
              <a:rPr lang="en-US" sz="1900" dirty="0"/>
              <a:t> Behälter müssen aus Korrosionsschutzgründen (Hohlräume oder Haarrisse im Email) mit einer Magnesium- oder externen galvanischen Anode ausgestattet sein. Günstigere kunststoffbeschichtete Stahltanks werden ebenfalls angeboten.</a:t>
            </a:r>
          </a:p>
          <a:p>
            <a:pPr marL="3175" indent="14288" algn="just">
              <a:buNone/>
            </a:pPr>
            <a:r>
              <a:rPr lang="en-US" sz="1900" dirty="0"/>
              <a:t>Ihre Beschichtung muss porenfrei sein, und sie sind empfindlich gegenüber Temperaturen über 80°C (176°F). Belüftete Kunststofftanks sind ähnlich empfindlich gegenüber höheren Temperaturen. In Großbritannien ist das vorherrschende Material für Tanks Kupfer. Die Vorteile von Kupfer sind seine Leichtigkeit und die einfache Verarbeitung in verschiedenen Größen.</a:t>
            </a:r>
          </a:p>
        </p:txBody>
      </p:sp>
    </p:spTree>
    <p:extLst>
      <p:ext uri="{BB962C8B-B14F-4D97-AF65-F5344CB8AC3E}">
        <p14:creationId xmlns:p14="http://schemas.microsoft.com/office/powerpoint/2010/main" val="303196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fontScale="92500" lnSpcReduction="10000"/>
          </a:bodyPr>
          <a:lstStyle/>
          <a:p>
            <a:pPr marL="3175" indent="14288" algn="just">
              <a:buNone/>
            </a:pPr>
            <a:r>
              <a:rPr lang="en-US" sz="1900" b="1" dirty="0"/>
              <a:t>Wärmespeicher</a:t>
            </a:r>
          </a:p>
          <a:p>
            <a:pPr marL="3175" indent="14288" algn="just">
              <a:buNone/>
            </a:pPr>
            <a:endParaRPr lang="en-US" sz="1900" b="1" dirty="0"/>
          </a:p>
          <a:p>
            <a:pPr marL="3175" indent="14288" algn="just">
              <a:buNone/>
            </a:pPr>
            <a:r>
              <a:rPr lang="en-US" sz="1900" b="1" dirty="0"/>
              <a:t>Solarkreislauf</a:t>
            </a:r>
          </a:p>
          <a:p>
            <a:pPr marL="3175" indent="14288" algn="just">
              <a:buNone/>
            </a:pPr>
            <a:r>
              <a:rPr lang="en-US" sz="1900" dirty="0"/>
              <a:t>Die im Kollektor erzeugte Wärme wird über den Solarkreislauf zum Solarspeicher transportiert. Diese besteht aus folgenden Elementen:</a:t>
            </a:r>
          </a:p>
          <a:p>
            <a:pPr marL="360363" indent="14288" algn="just">
              <a:buFont typeface="Wingdings" pitchFamily="2" charset="2"/>
              <a:buChar char="Ø"/>
            </a:pPr>
            <a:r>
              <a:rPr lang="en-US" sz="1900" dirty="0"/>
              <a:t> die Rohrleitungen, die die Kollektoren auf dem Dach und die Speicher verbinden</a:t>
            </a:r>
          </a:p>
          <a:p>
            <a:pPr marL="360363" indent="14288" algn="just">
              <a:buFont typeface="Wingdings" pitchFamily="2" charset="2"/>
              <a:buChar char="Ø"/>
            </a:pPr>
            <a:r>
              <a:rPr lang="en-US" sz="1900" dirty="0"/>
              <a:t> die Solarflüssigkeit oder das Transportmedium, das die Wärme vom Kollektor zum Speicher transportiert</a:t>
            </a:r>
          </a:p>
          <a:p>
            <a:pPr marL="360363" indent="14288" algn="just">
              <a:buFont typeface="Wingdings" pitchFamily="2" charset="2"/>
              <a:buChar char="Ø"/>
            </a:pPr>
            <a:r>
              <a:rPr lang="en-US" sz="1900" dirty="0"/>
              <a:t> die Solarpumpe, die die Solarflüssigkeit im Solarkreislauf umwälzt (</a:t>
            </a:r>
            <a:r>
              <a:rPr lang="en-US" sz="1900" dirty="0" err="1"/>
              <a:t>Thermosyphon-</a:t>
            </a:r>
            <a:r>
              <a:rPr lang="en-US" sz="1900" dirty="0"/>
              <a:t> und ICS-Systeme haben keine Pumpe)</a:t>
            </a:r>
          </a:p>
          <a:p>
            <a:pPr marL="360363" indent="14288" algn="just">
              <a:buFont typeface="Wingdings" pitchFamily="2" charset="2"/>
              <a:buChar char="Ø"/>
            </a:pPr>
            <a:r>
              <a:rPr lang="en-US" sz="1900" dirty="0"/>
              <a:t> den Solarkreislauf-Wärmetauscher, der die gewonnene Wärme an das Brauchwasser im Speicher überträgt</a:t>
            </a:r>
          </a:p>
          <a:p>
            <a:pPr marL="360363" indent="14288" algn="just">
              <a:buFont typeface="Wingdings" pitchFamily="2" charset="2"/>
              <a:buChar char="Ø"/>
            </a:pPr>
            <a:r>
              <a:rPr lang="en-US" sz="1900" dirty="0"/>
              <a:t> die Armaturen und Geräte zum Befüllen, Entleeren und Entlüften</a:t>
            </a:r>
          </a:p>
          <a:p>
            <a:pPr marL="360363" indent="14288" algn="just">
              <a:buFont typeface="Wingdings" pitchFamily="2" charset="2"/>
              <a:buChar char="Ø"/>
            </a:pPr>
            <a:r>
              <a:rPr lang="en-US" sz="1900" dirty="0"/>
              <a:t> die Sicherheitsausrüstung. Das Ausdehnungsgefäß und das Sicherheitsventil schützen das System vor Schäden (Leckage) durch Volumenausdehnung oder hohe Drücke.</a:t>
            </a:r>
          </a:p>
        </p:txBody>
      </p:sp>
    </p:spTree>
    <p:extLst>
      <p:ext uri="{BB962C8B-B14F-4D97-AF65-F5344CB8AC3E}">
        <p14:creationId xmlns:p14="http://schemas.microsoft.com/office/powerpoint/2010/main" val="303196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Wärmespeicher</a:t>
            </a:r>
          </a:p>
          <a:p>
            <a:pPr marL="3175" indent="14288" algn="just">
              <a:buNone/>
            </a:pPr>
            <a:endParaRPr lang="en-US" sz="1900" b="1" dirty="0"/>
          </a:p>
          <a:p>
            <a:pPr marL="3175" indent="14288" algn="just">
              <a:buNone/>
            </a:pPr>
            <a:r>
              <a:rPr lang="en-US" sz="1900" b="1" dirty="0"/>
              <a:t>Rohrleitungen</a:t>
            </a:r>
          </a:p>
          <a:p>
            <a:pPr marL="3175" indent="14288" algn="just">
              <a:buNone/>
            </a:pPr>
            <a:r>
              <a:rPr lang="en-US" sz="1900" dirty="0"/>
              <a:t>Kupfer ist das am häufigsten verwendete Material für die Wärmetransportleitungen zwischen Kollektor und Speicher. Für Cu/Cu-Verbindungen und die Übergänge zu anderen Systemkomponenten mit Gewindeanschlüssen stehen viele Fittingtypen aus Kupfer, Rotguss oder Messing zur Verfügung. </a:t>
            </a:r>
          </a:p>
        </p:txBody>
      </p:sp>
    </p:spTree>
    <p:extLst>
      <p:ext uri="{BB962C8B-B14F-4D97-AF65-F5344CB8AC3E}">
        <p14:creationId xmlns:p14="http://schemas.microsoft.com/office/powerpoint/2010/main" val="303196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fontScale="92500" lnSpcReduction="20000"/>
          </a:bodyPr>
          <a:lstStyle/>
          <a:p>
            <a:pPr marL="3175" indent="14288" algn="just">
              <a:buNone/>
            </a:pPr>
            <a:r>
              <a:rPr lang="en-US" sz="1900" b="1" dirty="0"/>
              <a:t>Solare Flüssigkeit</a:t>
            </a:r>
          </a:p>
          <a:p>
            <a:pPr marL="3175" indent="14288" algn="just">
              <a:buNone/>
            </a:pPr>
            <a:r>
              <a:rPr lang="en-US" sz="1900" dirty="0"/>
              <a:t>Die Solarflüssigkeit transportiert die im Kollektor erzeugte Wärme in den Solarspeicher. Wasser ist dafür das geeignetste Medium, da es einige sehr gute Eigenschaften hat:</a:t>
            </a:r>
          </a:p>
          <a:p>
            <a:pPr marL="542925" indent="14288" algn="just">
              <a:buFont typeface="Wingdings" pitchFamily="2" charset="2"/>
              <a:buChar char="Ø"/>
            </a:pPr>
            <a:r>
              <a:rPr lang="en-US" sz="1900" dirty="0"/>
              <a:t> hohe Wärmekapazität</a:t>
            </a:r>
          </a:p>
          <a:p>
            <a:pPr marL="542925" indent="14288" algn="just">
              <a:buFont typeface="Wingdings" pitchFamily="2" charset="2"/>
              <a:buChar char="Ø"/>
            </a:pPr>
            <a:r>
              <a:rPr lang="en-US" sz="1900" dirty="0"/>
              <a:t> gute Wärmeleitfähigkeit</a:t>
            </a:r>
          </a:p>
          <a:p>
            <a:pPr marL="542925" indent="14288" algn="just">
              <a:buFont typeface="Wingdings" pitchFamily="2" charset="2"/>
              <a:buChar char="Ø"/>
            </a:pPr>
            <a:r>
              <a:rPr lang="en-US" sz="1900" dirty="0"/>
              <a:t> niedrige Viskosität.</a:t>
            </a:r>
          </a:p>
          <a:p>
            <a:pPr marL="3175" indent="14288" algn="just">
              <a:buNone/>
            </a:pPr>
            <a:r>
              <a:rPr lang="en-US" sz="1900" dirty="0"/>
              <a:t>Außerdem ist Wasser:</a:t>
            </a:r>
          </a:p>
          <a:p>
            <a:pPr marL="542925" indent="14288" algn="just">
              <a:buFont typeface="Wingdings" pitchFamily="2" charset="2"/>
              <a:buChar char="Ø"/>
            </a:pPr>
            <a:r>
              <a:rPr lang="en-US" sz="1900" dirty="0"/>
              <a:t> nicht brennbar</a:t>
            </a:r>
          </a:p>
          <a:p>
            <a:pPr marL="542925" indent="14288" algn="just">
              <a:buFont typeface="Wingdings" pitchFamily="2" charset="2"/>
              <a:buChar char="Ø"/>
            </a:pPr>
            <a:r>
              <a:rPr lang="en-US" sz="1900" dirty="0"/>
              <a:t> ungiftig</a:t>
            </a:r>
          </a:p>
          <a:p>
            <a:pPr marL="542925" indent="14288" algn="just">
              <a:buFont typeface="Wingdings" pitchFamily="2" charset="2"/>
              <a:buChar char="Ø"/>
            </a:pPr>
            <a:r>
              <a:rPr lang="en-US" sz="1900" dirty="0"/>
              <a:t> billig.</a:t>
            </a:r>
          </a:p>
          <a:p>
            <a:pPr marL="3175" indent="14288" algn="just">
              <a:buNone/>
            </a:pPr>
            <a:r>
              <a:rPr lang="en-US" sz="1900" dirty="0"/>
              <a:t>Da die Betriebstemperaturen in den Kollektoren zwischen -15°C (5°F) und +350°C (662°F) liegen können, werden wir, wenn wir Wasser als Wärmeträger verwenden, Probleme sowohl mit Frost als auch mit Verdunstung haben.</a:t>
            </a:r>
          </a:p>
          <a:p>
            <a:pPr marL="3175" indent="14288" algn="just">
              <a:buNone/>
            </a:pPr>
            <a:r>
              <a:rPr lang="en-US" sz="1900" dirty="0"/>
              <a:t>In der Tat, Wasser:</a:t>
            </a:r>
          </a:p>
          <a:p>
            <a:pPr marL="542925" indent="14288" algn="just">
              <a:buFont typeface="Wingdings" pitchFamily="2" charset="2"/>
              <a:buChar char="Ø"/>
            </a:pPr>
            <a:r>
              <a:rPr lang="en-US" sz="1900" dirty="0"/>
              <a:t> friert ein (bei 0°C; 32°F)</a:t>
            </a:r>
          </a:p>
          <a:p>
            <a:pPr marL="542925" indent="14288" algn="just">
              <a:buFont typeface="Wingdings" pitchFamily="2" charset="2"/>
              <a:buChar char="Ø"/>
            </a:pPr>
            <a:r>
              <a:rPr lang="en-US" sz="1900" dirty="0"/>
              <a:t> verdampft (bei 100°C; 212°F).</a:t>
            </a:r>
          </a:p>
        </p:txBody>
      </p:sp>
    </p:spTree>
    <p:extLst>
      <p:ext uri="{BB962C8B-B14F-4D97-AF65-F5344CB8AC3E}">
        <p14:creationId xmlns:p14="http://schemas.microsoft.com/office/powerpoint/2010/main" val="303196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Solarpumpen</a:t>
            </a:r>
          </a:p>
          <a:p>
            <a:pPr marL="3175" indent="14288" algn="just">
              <a:buNone/>
            </a:pPr>
            <a:r>
              <a:rPr lang="en-US" sz="1900" dirty="0"/>
              <a:t>Bei Pumpensystemen sollte der Stromverbrauch für die Pumpen so gering wie möglich gehalten werden, daher sollte eine Überdimensionierung der Leistung der Pumpe vermieden werden. Bei Anlagen in Ein- und Zweifamilienhäusern ist eine genaue Berechnung der Druckverluste im Solarkreislauf bei Rohrleitungsnennweiten nicht erforderlich. </a:t>
            </a:r>
          </a:p>
        </p:txBody>
      </p:sp>
    </p:spTree>
    <p:extLst>
      <p:ext uri="{BB962C8B-B14F-4D97-AF65-F5344CB8AC3E}">
        <p14:creationId xmlns:p14="http://schemas.microsoft.com/office/powerpoint/2010/main" val="303196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Steuerung</a:t>
            </a:r>
          </a:p>
          <a:p>
            <a:pPr marL="3175" indent="14288" algn="just">
              <a:buNone/>
            </a:pPr>
            <a:r>
              <a:rPr lang="en-US" sz="1900" dirty="0"/>
              <a:t>Der Regler einer Solarthermieanlage hat die Aufgabe, die Umwälzpumpe so zu steuern, dass die Sonnenenergie optimal genutzt wird. In den meisten Fällen handelt es sich dabei um eine einfache elektronische Temperaturdifferenzregelung. Zunehmend kommen Regler auf den Markt, die als ein einziges Gerät verschiedene Anlagenkreise steuern können und mit Zusatzfunktionen wie Wärmemessung, Datenerfassung und Fehlerdiagnose ausgestattet sind und eventuell die Zirkulationssteuerung und Kesselregelung übernehmen können. </a:t>
            </a:r>
          </a:p>
        </p:txBody>
      </p:sp>
    </p:spTree>
    <p:extLst>
      <p:ext uri="{BB962C8B-B14F-4D97-AF65-F5344CB8AC3E}">
        <p14:creationId xmlns:p14="http://schemas.microsoft.com/office/powerpoint/2010/main" val="303196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Systeme für die Erwärmung von Brauchwasser</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Systeme für die Erwärmung von Brauchwasser</a:t>
            </a:r>
          </a:p>
          <a:p>
            <a:pPr marL="3175" indent="14288" algn="just">
              <a:buNone/>
            </a:pPr>
            <a:r>
              <a:rPr lang="en-US" sz="1900" b="1" dirty="0"/>
              <a:t>Standard-System</a:t>
            </a:r>
          </a:p>
          <a:p>
            <a:pPr marL="3175" indent="14288" algn="just">
              <a:buNone/>
            </a:pPr>
            <a:r>
              <a:rPr lang="en-US" sz="1900" dirty="0"/>
              <a:t>Das Standardsystem hat sich für den Einsatz in kleineren Anlagen durchgesetzt und wird von vielen Herstellern angeboten. Es handelt sich um ein Zweikreissystem (indirekt) mit einem internen Wärmetauscher zur solaren Wärmeeinspeisung und einem zweiten zur Nachheizung durch einen Heizkessel. Im Speicher befindet sich Brauchwasser, das mit einem thermostatischen Dreiwege-Mischventil auf eine eingestellte maximale Entnahmetemperatur begrenzt werden kann. </a:t>
            </a:r>
          </a:p>
        </p:txBody>
      </p:sp>
    </p:spTree>
    <p:extLst>
      <p:ext uri="{BB962C8B-B14F-4D97-AF65-F5344CB8AC3E}">
        <p14:creationId xmlns:p14="http://schemas.microsoft.com/office/powerpoint/2010/main" val="303196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Systeme zur Erwärmung von Brauchwasser</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Systeme für die Erwärmung von Brauchwasser</a:t>
            </a:r>
          </a:p>
          <a:p>
            <a:pPr marL="3175" indent="14288" algn="just">
              <a:buNone/>
            </a:pPr>
            <a:r>
              <a:rPr lang="en-US" sz="1900" b="1" dirty="0"/>
              <a:t>Standardanlage - Standard-Solaranlage</a:t>
            </a:r>
          </a:p>
        </p:txBody>
      </p:sp>
      <p:pic>
        <p:nvPicPr>
          <p:cNvPr id="8194" name="Picture 2"/>
          <p:cNvPicPr>
            <a:picLocks noChangeAspect="1" noChangeArrowheads="1"/>
          </p:cNvPicPr>
          <p:nvPr/>
        </p:nvPicPr>
        <p:blipFill>
          <a:blip r:embed="rId2" cstate="print"/>
          <a:srcRect/>
          <a:stretch>
            <a:fillRect/>
          </a:stretch>
        </p:blipFill>
        <p:spPr bwMode="auto">
          <a:xfrm>
            <a:off x="3870573" y="2636912"/>
            <a:ext cx="4629204" cy="3384376"/>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fontScale="85000" lnSpcReduction="10000"/>
          </a:bodyPr>
          <a:lstStyle/>
          <a:p>
            <a:r>
              <a:rPr lang="en-US" b="1" dirty="0"/>
              <a:t>Wie funktioniert eine solarthermische Anlage?</a:t>
            </a:r>
          </a:p>
          <a:p>
            <a:pPr marL="3175" indent="14288" algn="just">
              <a:buNone/>
            </a:pPr>
            <a:endParaRPr lang="bg-BG" dirty="0"/>
          </a:p>
          <a:p>
            <a:pPr marL="3175" indent="14288" algn="just">
              <a:lnSpc>
                <a:spcPct val="120000"/>
              </a:lnSpc>
              <a:buNone/>
            </a:pPr>
            <a:r>
              <a:rPr lang="en-US" sz="1900" dirty="0"/>
              <a:t>	Der auf dem Dach montierte Sonnenkollektor wandelt das durch seine Glasscheiben einfallende Licht (kurzwellige Strahlung) in Wärme um. Der Kollektor ist somit das Bindeglied zwischen Sonne und Warmwasserverbraucher. Die Wärme entsteht durch die Absorption der Sonnenstrahlen durch eine dunkel beschichtete, meist metallische Platte - den Absorber. Dies ist der wichtigste Teil des Kollektors. Im Absorber befindet sich ein mit einem Wärmeträgermedium (meist Wasser oder Frostschutzmittelgemisch) gefülltes Rohrsystem. Dieser nimmt die erzeugte Wärme auf. In einem Rohr gesammelt fließt es zum Warmwasserspeicher. Bei den meisten Solaranlagen zur Warmwasserbereitung - der mit Abstand am häufigsten verwendeten Art von Solarthermieanlagen - wird die Wärme dann über einen Wärmetauscher auf das Brauchwasser übertragen. Das abgekühlte Medium fließt dann über eine zweite Rohrleitung zurück zum Kollektor, während das erwärmte Brauchwasser im Speicher nach oben steigt. Je nach Dichte und Temperatur wird im Speicher ein Schichtsystem aufgebaut: Das wärmste Wasser befindet sich oben (von wo aus es den Speicher beim Einschalten der Hähne verlässt) und das kälteste unten (wo kaltes Wasser zugeführt wird).</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Systeme für die Erwärmung von Brauchwasser</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Systeme für die Erwärmung von Brauchwasser</a:t>
            </a:r>
          </a:p>
          <a:p>
            <a:pPr marL="3175" indent="14288" algn="just">
              <a:buNone/>
            </a:pPr>
            <a:r>
              <a:rPr lang="en-US" sz="1900" b="1" dirty="0"/>
              <a:t>Wassererwärmung im Durchflussprinzip</a:t>
            </a:r>
          </a:p>
          <a:p>
            <a:pPr marL="3175" indent="14288" algn="just">
              <a:buNone/>
            </a:pPr>
            <a:r>
              <a:rPr lang="en-US" sz="1900" dirty="0"/>
              <a:t>Die Abbildung unten zeigt einen Pufferspeicher mit internem Lade- und Ausgangswärmetauscher inklusive internem Fallrohr und direkter Nachheizung durch den Kessel (aus hygienischen Gründen, hier ausschließlich für die Warmwasserbereitung genutzt).</a:t>
            </a:r>
          </a:p>
        </p:txBody>
      </p:sp>
      <p:pic>
        <p:nvPicPr>
          <p:cNvPr id="9218" name="Picture 2"/>
          <p:cNvPicPr>
            <a:picLocks noChangeAspect="1" noChangeArrowheads="1"/>
          </p:cNvPicPr>
          <p:nvPr/>
        </p:nvPicPr>
        <p:blipFill>
          <a:blip r:embed="rId2" cstate="print"/>
          <a:srcRect/>
          <a:stretch>
            <a:fillRect/>
          </a:stretch>
        </p:blipFill>
        <p:spPr bwMode="auto">
          <a:xfrm>
            <a:off x="4627612" y="3284984"/>
            <a:ext cx="3616796" cy="3001941"/>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Systeme für die Erwärmung von Brauchwasser</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Systeme für die Erwärmung von Brauchwasser</a:t>
            </a:r>
          </a:p>
          <a:p>
            <a:pPr marL="3175" indent="14288" algn="just">
              <a:buNone/>
            </a:pPr>
            <a:r>
              <a:rPr lang="en-US" sz="1900" b="1" dirty="0"/>
              <a:t>Wassererwärmung mittels Tank-in-Tank-Speicher</a:t>
            </a:r>
          </a:p>
          <a:p>
            <a:pPr marL="3175" indent="14288" algn="just">
              <a:buNone/>
            </a:pPr>
            <a:r>
              <a:rPr lang="en-US" sz="1900" dirty="0"/>
              <a:t>Bei einem Tank-in-Tank-Speichersystem enthält der Speicher ein kleineres Brauchwasservolumen im Vergleich zu einem Standardsystem - dies führt zu einer kürzeren Verweildauer des Wassers im Speicher. Das umgebende Pufferwasser wird als Speicher für die Wärme genutzt.</a:t>
            </a:r>
          </a:p>
        </p:txBody>
      </p:sp>
      <p:pic>
        <p:nvPicPr>
          <p:cNvPr id="10242" name="Picture 2"/>
          <p:cNvPicPr>
            <a:picLocks noChangeAspect="1" noChangeArrowheads="1"/>
          </p:cNvPicPr>
          <p:nvPr/>
        </p:nvPicPr>
        <p:blipFill>
          <a:blip r:embed="rId2" cstate="print"/>
          <a:srcRect/>
          <a:stretch>
            <a:fillRect/>
          </a:stretch>
        </p:blipFill>
        <p:spPr bwMode="auto">
          <a:xfrm>
            <a:off x="4976091" y="3275400"/>
            <a:ext cx="3268317" cy="2961912"/>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Systeme für die Erwärmung von Brauchwasser</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Systeme zur Erwärmung von Brauchwasser</a:t>
            </a:r>
          </a:p>
          <a:p>
            <a:pPr marL="3175" indent="14288" algn="just">
              <a:buNone/>
            </a:pPr>
            <a:r>
              <a:rPr lang="en-US" sz="1900" b="1" dirty="0"/>
              <a:t>Wassererwärmung über externen Wärmetauscher</a:t>
            </a:r>
          </a:p>
          <a:p>
            <a:pPr marL="3175" indent="14288" algn="just">
              <a:buNone/>
            </a:pPr>
            <a:r>
              <a:rPr lang="en-US" sz="1900" dirty="0"/>
              <a:t>Durch den Einsatz eines Schichtspeichers entweder als Warmwasserspeicher oder als Pufferspeicher wird die Wärme aus dem Solarkollektor direkt in die entsprechende Temperaturschicht im Speicher eingespeist. Der deutlich reduzierte Mischvorgang führt wesentlich schneller als bei allen anderen hier beschriebenen Systemen zu einem nutzbaren Temperaturniveau und die Häufigkeit der Nachheizung wird reduziert. Beim Betrieb des Schichtspeichers mit Pufferwasser wird die Wärme für das Brauchwasser über einen externen Durchlaufwärmetauscher abgeführt. Wichtig für die Leistungsfähigkeit dieses Systems ist auch eine gute Abstimmung der Abflusssteuerung auf die unterschiedlichen Absaugleistungen.</a:t>
            </a:r>
          </a:p>
        </p:txBody>
      </p:sp>
    </p:spTree>
    <p:extLst>
      <p:ext uri="{BB962C8B-B14F-4D97-AF65-F5344CB8AC3E}">
        <p14:creationId xmlns:p14="http://schemas.microsoft.com/office/powerpoint/2010/main" val="3031965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Systeme für die Erwärmung von Brauchwasser</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Systeme für die Erwärmung von Brauchwasser</a:t>
            </a:r>
          </a:p>
          <a:p>
            <a:pPr marL="3175" indent="14288" algn="just">
              <a:buNone/>
            </a:pPr>
            <a:r>
              <a:rPr lang="en-US" sz="1900" b="1" dirty="0"/>
              <a:t>Wassererwärmung über externen Wärmetauscher</a:t>
            </a:r>
          </a:p>
        </p:txBody>
      </p:sp>
      <p:pic>
        <p:nvPicPr>
          <p:cNvPr id="11266" name="Picture 2"/>
          <p:cNvPicPr>
            <a:picLocks noChangeAspect="1" noChangeArrowheads="1"/>
          </p:cNvPicPr>
          <p:nvPr/>
        </p:nvPicPr>
        <p:blipFill>
          <a:blip r:embed="rId2" cstate="print"/>
          <a:srcRect/>
          <a:stretch>
            <a:fillRect/>
          </a:stretch>
        </p:blipFill>
        <p:spPr bwMode="auto">
          <a:xfrm>
            <a:off x="4117651" y="2564904"/>
            <a:ext cx="4270773" cy="3527277"/>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Systeme für die Erwärmung von Brauchwasser</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Systeme für die Erwärmung von Brauchwasser</a:t>
            </a:r>
          </a:p>
          <a:p>
            <a:pPr marL="3175" indent="14288" algn="just">
              <a:buNone/>
            </a:pPr>
            <a:endParaRPr lang="en-US" sz="1900" b="1" dirty="0"/>
          </a:p>
          <a:p>
            <a:pPr marL="3175" indent="14288" algn="just">
              <a:buNone/>
            </a:pPr>
            <a:r>
              <a:rPr lang="en-US" sz="1900" b="1" dirty="0"/>
              <a:t>Rücklaufsystem</a:t>
            </a:r>
          </a:p>
          <a:p>
            <a:pPr marL="3175" indent="14288" algn="just">
              <a:buNone/>
            </a:pPr>
            <a:r>
              <a:rPr lang="en-US" sz="1900" dirty="0"/>
              <a:t>Bei diesem System erfolgt die Trinkwassererwärmung wie bei einer Standard-Solaranlage über den Solarkreislauf-Wärmetauscher. Der wesentliche Unterschied besteht darin, dass bei einem Drain-Back-System des Kollektors Vor- und Rücklaufleitungen bei abgeschalteter Solarkreispumpe entleert werden. Die Solarflüssigkeit befindet sich dann in einem geschlossenen Behälter. Bei Bedarf und bei ausreichender Sonneneinstrahlung drückt die Pumpe das Heizmedium in die Rohre und Kollektoren und die Luft in den Behälter. Bei einem Rücklaufsystem besteht daher keine Frost- oder Verdampfungsgefahr, so dass für die Wärmeverteilung Wasser als Medium verwendet werden kann. Eine nächtliche Abkühlung des Lagers durch die Schwerkraftzirkulation ist ebenfalls nicht möglich.</a:t>
            </a:r>
          </a:p>
        </p:txBody>
      </p:sp>
    </p:spTree>
    <p:extLst>
      <p:ext uri="{BB962C8B-B14F-4D97-AF65-F5344CB8AC3E}">
        <p14:creationId xmlns:p14="http://schemas.microsoft.com/office/powerpoint/2010/main" val="303196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Systeme für die Erwärmung von Brauchwasser</a:t>
            </a:r>
            <a:endParaRPr lang="el-GR" dirty="0"/>
          </a:p>
        </p:txBody>
      </p:sp>
      <p:sp>
        <p:nvSpPr>
          <p:cNvPr id="3" name="Content Placeholder 2"/>
          <p:cNvSpPr>
            <a:spLocks noGrp="1"/>
          </p:cNvSpPr>
          <p:nvPr>
            <p:ph idx="1"/>
          </p:nvPr>
        </p:nvSpPr>
        <p:spPr/>
        <p:txBody>
          <a:bodyPr>
            <a:normAutofit/>
          </a:bodyPr>
          <a:lstStyle/>
          <a:p>
            <a:pPr marL="3175" indent="14288" algn="just">
              <a:buNone/>
            </a:pPr>
            <a:r>
              <a:rPr lang="en-US" sz="1900" b="1" dirty="0"/>
              <a:t>Systeme für die Erwärmung von Brauchwasser</a:t>
            </a:r>
          </a:p>
          <a:p>
            <a:pPr marL="3175" indent="14288" algn="just">
              <a:buNone/>
            </a:pPr>
            <a:endParaRPr lang="en-US" sz="1900" b="1" dirty="0"/>
          </a:p>
          <a:p>
            <a:pPr marL="3175" indent="14288" algn="just">
              <a:buNone/>
            </a:pPr>
            <a:r>
              <a:rPr lang="en-US" sz="1900" b="1" dirty="0"/>
              <a:t>Rücklaufsystem</a:t>
            </a:r>
          </a:p>
        </p:txBody>
      </p:sp>
      <p:pic>
        <p:nvPicPr>
          <p:cNvPr id="12290" name="Picture 2"/>
          <p:cNvPicPr>
            <a:picLocks noChangeAspect="1" noChangeArrowheads="1"/>
          </p:cNvPicPr>
          <p:nvPr/>
        </p:nvPicPr>
        <p:blipFill>
          <a:blip r:embed="rId2" cstate="print"/>
          <a:srcRect/>
          <a:stretch>
            <a:fillRect/>
          </a:stretch>
        </p:blipFill>
        <p:spPr bwMode="auto">
          <a:xfrm>
            <a:off x="1905221" y="3140968"/>
            <a:ext cx="6555211" cy="2592288"/>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Auslegung und Berechnung von Anlagen</a:t>
            </a:r>
            <a:endParaRPr lang="el-GR" dirty="0"/>
          </a:p>
        </p:txBody>
      </p:sp>
      <p:sp>
        <p:nvSpPr>
          <p:cNvPr id="5" name="Subtitle 4"/>
          <p:cNvSpPr>
            <a:spLocks noGrp="1"/>
          </p:cNvSpPr>
          <p:nvPr>
            <p:ph type="subTitle" idx="1"/>
          </p:nvPr>
        </p:nvSpPr>
        <p:spPr/>
        <p:txBody>
          <a:bodyPr/>
          <a:lstStyle/>
          <a:p>
            <a:r>
              <a:rPr lang="en-US" dirty="0"/>
              <a:t>Solarthermische Anlagen zur Warmwasserbereitung und Raumheizung im Einfamilienhaus</a:t>
            </a:r>
            <a:endParaRPr lang="el-GR" dirty="0"/>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r>
              <a:rPr lang="en-US" b="1" dirty="0"/>
              <a:t>Wie funktioniert eine solarthermische Anlage?</a:t>
            </a:r>
          </a:p>
          <a:p>
            <a:pPr marL="3175" indent="14288" algn="just">
              <a:buNone/>
            </a:pPr>
            <a:endParaRPr lang="bg-BG" dirty="0"/>
          </a:p>
          <a:p>
            <a:pPr marL="3175" indent="14288" algn="just">
              <a:lnSpc>
                <a:spcPct val="120000"/>
              </a:lnSpc>
              <a:buNone/>
            </a:pPr>
            <a:r>
              <a:rPr lang="en-US" sz="1900" dirty="0"/>
              <a:t>Der Regler startet die Solarkreispumpe erst, wenn die Temperatur im Kollektor einige Grad über der Temperatur im unteren Bereich des Speichers liegt. Auf diese Weise wird die im Kollektor befindliche, von der Sonne erwärmte Wärmeträgerflüssigkeit in den unteren Wärmetauscher geleitet, wo die Wärme auf das gespeicherte Brauchwasser übertragen wird.</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r>
              <a:rPr lang="en-US" b="1" dirty="0"/>
              <a:t>Wie funktioniert eine solarthermische Anlage?</a:t>
            </a:r>
          </a:p>
          <a:p>
            <a:pPr marL="3175" indent="14288" algn="just">
              <a:buNone/>
            </a:pPr>
            <a:endParaRPr lang="bg-BG" dirty="0"/>
          </a:p>
          <a:p>
            <a:pPr marL="3175" indent="14288" algn="just">
              <a:lnSpc>
                <a:spcPct val="120000"/>
              </a:lnSpc>
              <a:buNone/>
            </a:pPr>
            <a:r>
              <a:rPr lang="bg-BG" dirty="0"/>
              <a:t>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067944" y="1988840"/>
            <a:ext cx="4824536" cy="4153296"/>
          </a:xfrm>
          <a:prstGeom prst="rect">
            <a:avLst/>
          </a:prstGeom>
          <a:noFill/>
          <a:ln w="9525">
            <a:noFill/>
            <a:miter lim="800000"/>
            <a:headEnd/>
            <a:tailEnd/>
          </a:ln>
        </p:spPr>
      </p:pic>
      <p:sp>
        <p:nvSpPr>
          <p:cNvPr id="5" name="Rectangle 4"/>
          <p:cNvSpPr/>
          <p:nvPr/>
        </p:nvSpPr>
        <p:spPr>
          <a:xfrm>
            <a:off x="1043608" y="2060848"/>
            <a:ext cx="4355976" cy="923330"/>
          </a:xfrm>
          <a:prstGeom prst="rect">
            <a:avLst/>
          </a:prstGeom>
        </p:spPr>
        <p:txBody>
          <a:bodyPr wrap="square">
            <a:spAutoFit/>
          </a:bodyPr>
          <a:lstStyle/>
          <a:p>
            <a:pPr algn="just"/>
            <a:r>
              <a:rPr lang="en-US" dirty="0"/>
              <a:t>Standard-Solaranlage mit Heizkessel zur Nachheizung (S = Temperaturfühler)</a:t>
            </a:r>
            <a:endParaRPr lang="bg-BG" dirty="0"/>
          </a:p>
        </p:txBody>
      </p:sp>
    </p:spTree>
    <p:extLst>
      <p:ext uri="{BB962C8B-B14F-4D97-AF65-F5344CB8AC3E}">
        <p14:creationId xmlns:p14="http://schemas.microsoft.com/office/powerpoint/2010/main" val="303196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algn="just"/>
            <a:r>
              <a:rPr lang="en-US" b="1" dirty="0"/>
              <a:t>Wie funktioniert eine solarthermische Anlage?</a:t>
            </a:r>
          </a:p>
          <a:p>
            <a:pPr algn="just"/>
            <a:endParaRPr lang="en-US" b="1" dirty="0"/>
          </a:p>
          <a:p>
            <a:pPr marL="3175" indent="14288" algn="just">
              <a:buNone/>
            </a:pPr>
            <a:r>
              <a:rPr lang="en-US" dirty="0"/>
              <a:t>	Für gemäßigte Klimazonen wird in einer Solaranlage für Ein- und Zweifamilienhäuser mit Abmessungen von ca. 0,6-1,0 m2 Kollektorfläche pro Person und ca. 40-60 l Speichervolumen pro Person das Wasser im Sommer meist durch die Solaranlage erwärmt. Damit ergibt sich ein jährlicher Deckungsgrad (Anteil der Sonnenenergie am Gesamtenergiebedarf für die Brauchwassererwärmung) von ca. 50-60%. Die restlichen 40-50% müssen durch eine Zusatzheizung abgedeckt werden. Bei Pumpensystemen geschieht dies häufig über einen zusätzlichen Wärmetauscher im oberen Teil des Speichers. Andere übliche Lösungen sind die Verwendung des Solar-Wassererwärmers als </a:t>
            </a:r>
            <a:r>
              <a:rPr lang="en-US" dirty="0" err="1"/>
              <a:t>Vorwärmer</a:t>
            </a:r>
            <a:r>
              <a:rPr lang="en-US" dirty="0"/>
              <a:t> und der Anschluss des solar erwärmten Wassers an einen konventionellen Boiler oder (hauptsächlich bei sonnigem Klima) die Verwendung eines elektrischen Elements, das in den Speicher eingetaucht wird.</a:t>
            </a:r>
          </a:p>
        </p:txBody>
      </p:sp>
    </p:spTree>
    <p:extLst>
      <p:ext uri="{BB962C8B-B14F-4D97-AF65-F5344CB8AC3E}">
        <p14:creationId xmlns:p14="http://schemas.microsoft.com/office/powerpoint/2010/main" val="303196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algn="just"/>
            <a:r>
              <a:rPr lang="en-US" b="1" dirty="0"/>
              <a:t>Sammler</a:t>
            </a:r>
          </a:p>
          <a:p>
            <a:pPr algn="just"/>
            <a:endParaRPr lang="en-US" b="1" dirty="0"/>
          </a:p>
          <a:p>
            <a:pPr marL="3175" indent="14288" algn="just">
              <a:buNone/>
            </a:pPr>
            <a:r>
              <a:rPr lang="en-US" dirty="0"/>
              <a:t>	Kollektoren haben die Aufgabe, Licht möglichst vollständig in Wärme umzuwandeln und diese Wärme dann verlustarm an das nachgeschaltete System zu übertragen. Es gibt viele verschiedene Typen und Ausführungen für unterschiedliche Anwendungen, alle mit unterschiedlichen Kosten und Leistungen.</a:t>
            </a:r>
          </a:p>
          <a:p>
            <a:pPr marL="1003300" indent="-17463" algn="just"/>
            <a:r>
              <a:rPr lang="en-US" dirty="0"/>
              <a:t>Die Bruttofläche (Kollektorfläche) ist das Produkt der Außenmaße und definiert z.B. die minimale Dachfläche, die für die Montage benötigt wird.</a:t>
            </a:r>
          </a:p>
          <a:p>
            <a:pPr marL="1003300" indent="-17463" algn="just"/>
            <a:r>
              <a:rPr lang="en-US" dirty="0"/>
              <a:t> Die Aperturfläche entspricht der Lichteintrittsfläche des Kollektors - also der Fläche, durch die die Sonnenstrahlung zum Kollektor selbst gelangt.</a:t>
            </a:r>
          </a:p>
        </p:txBody>
      </p:sp>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algn="just"/>
            <a:r>
              <a:rPr lang="en-US" b="1" dirty="0"/>
              <a:t>Kollektoren - Übersicht der Kollektortypen</a:t>
            </a:r>
          </a:p>
          <a:p>
            <a:pPr algn="just"/>
            <a:endParaRPr lang="en-US" b="1" dirty="0"/>
          </a:p>
          <a:p>
            <a:pPr marL="3175" indent="14288" algn="just">
              <a:buNone/>
            </a:pPr>
            <a:r>
              <a:rPr lang="en-US" dirty="0"/>
              <a:t>	</a:t>
            </a:r>
          </a:p>
        </p:txBody>
      </p:sp>
      <p:pic>
        <p:nvPicPr>
          <p:cNvPr id="2050" name="Picture 2"/>
          <p:cNvPicPr>
            <a:picLocks noChangeAspect="1" noChangeArrowheads="1"/>
          </p:cNvPicPr>
          <p:nvPr/>
        </p:nvPicPr>
        <p:blipFill>
          <a:blip r:embed="rId2" cstate="print"/>
          <a:srcRect/>
          <a:stretch>
            <a:fillRect/>
          </a:stretch>
        </p:blipFill>
        <p:spPr bwMode="auto">
          <a:xfrm>
            <a:off x="1475656" y="2060848"/>
            <a:ext cx="7354200" cy="4043676"/>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Komponenten von solarthermischen Anlagen</a:t>
            </a:r>
            <a:endParaRPr lang="el-GR" dirty="0"/>
          </a:p>
        </p:txBody>
      </p:sp>
      <p:sp>
        <p:nvSpPr>
          <p:cNvPr id="3" name="Content Placeholder 2"/>
          <p:cNvSpPr>
            <a:spLocks noGrp="1"/>
          </p:cNvSpPr>
          <p:nvPr>
            <p:ph idx="1"/>
          </p:nvPr>
        </p:nvSpPr>
        <p:spPr/>
        <p:txBody>
          <a:bodyPr>
            <a:normAutofit/>
          </a:bodyPr>
          <a:lstStyle/>
          <a:p>
            <a:pPr algn="just"/>
            <a:r>
              <a:rPr lang="en-US" b="1" dirty="0"/>
              <a:t>Kollektoren - Verschiedene Kollektorausführungen</a:t>
            </a:r>
          </a:p>
          <a:p>
            <a:pPr algn="just"/>
            <a:endParaRPr lang="en-US" b="1" dirty="0"/>
          </a:p>
          <a:p>
            <a:pPr marL="3175" indent="14288" algn="just">
              <a:buNone/>
            </a:pPr>
            <a:r>
              <a:rPr lang="en-US" dirty="0"/>
              <a:t>	</a:t>
            </a:r>
          </a:p>
        </p:txBody>
      </p:sp>
      <p:pic>
        <p:nvPicPr>
          <p:cNvPr id="3074" name="Picture 2"/>
          <p:cNvPicPr>
            <a:picLocks noChangeAspect="1" noChangeArrowheads="1"/>
          </p:cNvPicPr>
          <p:nvPr/>
        </p:nvPicPr>
        <p:blipFill>
          <a:blip r:embed="rId2" cstate="print"/>
          <a:srcRect/>
          <a:stretch>
            <a:fillRect/>
          </a:stretch>
        </p:blipFill>
        <p:spPr bwMode="auto">
          <a:xfrm>
            <a:off x="5314518" y="1556793"/>
            <a:ext cx="2209810" cy="4752528"/>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2496</Words>
  <Application>Microsoft Office PowerPoint</Application>
  <PresentationFormat>Bildschirmpräsentation (4:3)</PresentationFormat>
  <Paragraphs>206</Paragraphs>
  <Slides>36</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36</vt:i4>
      </vt:variant>
    </vt:vector>
  </HeadingPairs>
  <TitlesOfParts>
    <vt:vector size="40" baseType="lpstr">
      <vt:lpstr>Arial</vt:lpstr>
      <vt:lpstr>Calibri</vt:lpstr>
      <vt:lpstr>Wingdings</vt:lpstr>
      <vt:lpstr>2_Office Theme</vt:lpstr>
      <vt:lpstr>Auslegung und Berechnung von Anlagen</vt:lpstr>
      <vt:lpstr>Modul Ziele</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Komponenten von solarthermischen Anlagen</vt:lpstr>
      <vt:lpstr>Systeme für die Erwärmung von Brauchwasser</vt:lpstr>
      <vt:lpstr>Systeme zur Erwärmung von Brauchwasser</vt:lpstr>
      <vt:lpstr>Systeme für die Erwärmung von Brauchwasser</vt:lpstr>
      <vt:lpstr>Systeme für die Erwärmung von Brauchwasser</vt:lpstr>
      <vt:lpstr>Systeme für die Erwärmung von Brauchwasser</vt:lpstr>
      <vt:lpstr>Systeme für die Erwärmung von Brauchwasser</vt:lpstr>
      <vt:lpstr>Systeme für die Erwärmung von Brauchwasser</vt:lpstr>
      <vt:lpstr>Systeme für die Erwärmung von Brauchwasser</vt:lpstr>
      <vt:lpstr>Auslegung und Berechnung von Anlagen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DeepL Translator</dc:creator>
  <cp:lastModifiedBy>IGA International Geothermal Association</cp:lastModifiedBy>
  <cp:revision>66</cp:revision>
  <dcterms:created xsi:type="dcterms:W3CDTF">2017-12-11T10:59:29Z</dcterms:created>
  <dcterms:modified xsi:type="dcterms:W3CDTF">2020-01-15T19:32:45Z</dcterms:modified>
</cp:coreProperties>
</file>