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31"/>
  </p:notesMasterIdLst>
  <p:sldIdLst>
    <p:sldId id="256" r:id="rId2"/>
    <p:sldId id="257" r:id="rId3"/>
    <p:sldId id="272" r:id="rId4"/>
    <p:sldId id="258" r:id="rId5"/>
    <p:sldId id="273" r:id="rId6"/>
    <p:sldId id="280" r:id="rId7"/>
    <p:sldId id="264" r:id="rId8"/>
    <p:sldId id="274" r:id="rId9"/>
    <p:sldId id="275" r:id="rId10"/>
    <p:sldId id="276" r:id="rId11"/>
    <p:sldId id="277" r:id="rId12"/>
    <p:sldId id="278" r:id="rId13"/>
    <p:sldId id="279" r:id="rId14"/>
    <p:sldId id="281" r:id="rId15"/>
    <p:sldId id="283" r:id="rId16"/>
    <p:sldId id="282" r:id="rId17"/>
    <p:sldId id="290" r:id="rId18"/>
    <p:sldId id="284" r:id="rId19"/>
    <p:sldId id="285" r:id="rId20"/>
    <p:sldId id="286" r:id="rId21"/>
    <p:sldId id="287" r:id="rId22"/>
    <p:sldId id="288" r:id="rId23"/>
    <p:sldId id="298" r:id="rId24"/>
    <p:sldId id="289" r:id="rId25"/>
    <p:sldId id="299" r:id="rId26"/>
    <p:sldId id="293" r:id="rId27"/>
    <p:sldId id="294" r:id="rId28"/>
    <p:sldId id="296" r:id="rId29"/>
    <p:sldId id="260" r:id="rId30"/>
  </p:sldIdLst>
  <p:sldSz cx="9144000" cy="6858000" type="screen4x3"/>
  <p:notesSz cx="6799263" cy="99314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026" userDrawn="1">
          <p15:clr>
            <a:srgbClr val="A4A3A4"/>
          </p15:clr>
        </p15:guide>
        <p15:guide id="2" pos="360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120" autoAdjust="0"/>
  </p:normalViewPr>
  <p:slideViewPr>
    <p:cSldViewPr>
      <p:cViewPr>
        <p:scale>
          <a:sx n="81" d="100"/>
          <a:sy n="81" d="100"/>
        </p:scale>
        <p:origin x="-1056" y="-36"/>
      </p:cViewPr>
      <p:guideLst>
        <p:guide orient="horz" pos="1026"/>
        <p:guide pos="3606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684"/>
    </p:cViewPr>
  </p:sorterViewPr>
  <p:gridSpacing cx="72000" cy="720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347" cy="496570"/>
          </a:xfrm>
          <a:prstGeom prst="rect">
            <a:avLst/>
          </a:prstGeom>
        </p:spPr>
        <p:txBody>
          <a:bodyPr vert="horz" lIns="91467" tIns="45734" rIns="91467" bIns="45734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51343" y="0"/>
            <a:ext cx="2946347" cy="496570"/>
          </a:xfrm>
          <a:prstGeom prst="rect">
            <a:avLst/>
          </a:prstGeom>
        </p:spPr>
        <p:txBody>
          <a:bodyPr vert="horz" lIns="91467" tIns="45734" rIns="91467" bIns="45734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pPr/>
              <a:t>2/10/2019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67" tIns="45734" rIns="91467" bIns="45734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79927" y="4717416"/>
            <a:ext cx="5439410" cy="4469130"/>
          </a:xfrm>
          <a:prstGeom prst="rect">
            <a:avLst/>
          </a:prstGeom>
        </p:spPr>
        <p:txBody>
          <a:bodyPr vert="horz" lIns="91467" tIns="45734" rIns="91467" bIns="45734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1" y="9433107"/>
            <a:ext cx="2946347" cy="496570"/>
          </a:xfrm>
          <a:prstGeom prst="rect">
            <a:avLst/>
          </a:prstGeom>
        </p:spPr>
        <p:txBody>
          <a:bodyPr vert="horz" lIns="91467" tIns="45734" rIns="91467" bIns="45734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51343" y="9433107"/>
            <a:ext cx="2946347" cy="496570"/>
          </a:xfrm>
          <a:prstGeom prst="rect">
            <a:avLst/>
          </a:prstGeom>
        </p:spPr>
        <p:txBody>
          <a:bodyPr vert="horz" lIns="91467" tIns="45734" rIns="91467" bIns="45734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21466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533525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u="sng" dirty="0"/>
              <a:t>Guidelines for the Trainer</a:t>
            </a:r>
          </a:p>
          <a:p>
            <a:endParaRPr lang="el-GR" dirty="0"/>
          </a:p>
          <a:p>
            <a:r>
              <a:rPr lang="en-US" dirty="0"/>
              <a:t>This .</a:t>
            </a:r>
            <a:r>
              <a:rPr lang="en-US" dirty="0" err="1"/>
              <a:t>ppt</a:t>
            </a:r>
            <a:r>
              <a:rPr lang="en-US" dirty="0"/>
              <a:t> file is a template to be used from VET providers in order for them to prepare the training material. </a:t>
            </a:r>
          </a:p>
          <a:p>
            <a:endParaRPr lang="el-GR" dirty="0"/>
          </a:p>
          <a:p>
            <a:r>
              <a:rPr lang="en-US" dirty="0"/>
              <a:t>We suggest </a:t>
            </a:r>
            <a:r>
              <a:rPr lang="en-US" b="1" dirty="0"/>
              <a:t>30 up to 40 .</a:t>
            </a:r>
            <a:r>
              <a:rPr lang="en-US" b="1" dirty="0" err="1"/>
              <a:t>ppt</a:t>
            </a:r>
            <a:r>
              <a:rPr lang="en-US" b="1" dirty="0"/>
              <a:t> slides </a:t>
            </a:r>
            <a:r>
              <a:rPr lang="en-US" dirty="0"/>
              <a:t>for one (1) hour of the training program. </a:t>
            </a:r>
            <a:endParaRPr lang="el-GR" dirty="0"/>
          </a:p>
          <a:p>
            <a:endParaRPr lang="en-US" dirty="0"/>
          </a:p>
          <a:p>
            <a:r>
              <a:rPr lang="en-US" dirty="0"/>
              <a:t>There are 3 </a:t>
            </a:r>
            <a:r>
              <a:rPr lang="en-US" u="sng" dirty="0"/>
              <a:t>predefined slides </a:t>
            </a:r>
            <a:r>
              <a:rPr lang="en-US" dirty="0"/>
              <a:t>to be filled in by you, entitled “</a:t>
            </a:r>
            <a:r>
              <a:rPr lang="en-US" b="1" dirty="0"/>
              <a:t>Module Objectives</a:t>
            </a:r>
            <a:r>
              <a:rPr lang="en-US" dirty="0"/>
              <a:t>”, “</a:t>
            </a:r>
            <a:r>
              <a:rPr lang="en-US" b="1" dirty="0"/>
              <a:t>Conclusion</a:t>
            </a:r>
            <a:r>
              <a:rPr lang="en-US" dirty="0"/>
              <a:t>”, “</a:t>
            </a:r>
            <a:r>
              <a:rPr lang="en-US" b="1" dirty="0"/>
              <a:t>End of module</a:t>
            </a:r>
            <a:r>
              <a:rPr lang="en-US" dirty="0"/>
              <a:t>”. </a:t>
            </a:r>
            <a:endParaRPr lang="el-GR" dirty="0"/>
          </a:p>
          <a:p>
            <a:endParaRPr lang="en-US" dirty="0"/>
          </a:p>
          <a:p>
            <a:pPr lvl="0"/>
            <a:r>
              <a:rPr lang="en-US" dirty="0"/>
              <a:t>Material should be sent in editable format. </a:t>
            </a:r>
            <a:endParaRPr lang="el-GR" dirty="0"/>
          </a:p>
          <a:p>
            <a:pPr lvl="0"/>
            <a:endParaRPr lang="en-US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Suggested font: Arial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Required font size: 16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Suggested line spacing: 1,5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file should have a clear structure and defined units and unique slide titles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slide contents should not exceed the predefined margins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Images, diagrams etc should be accompanied with a description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file.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Questions that will be used for self assessment and final assessment quizzes should follow a predefined format that will be sent from SQLearn in an .</a:t>
            </a:r>
            <a:r>
              <a:rPr lang="en-US" dirty="0" err="1"/>
              <a:t>xls</a:t>
            </a:r>
            <a:r>
              <a:rPr lang="en-US" dirty="0"/>
              <a:t> file</a:t>
            </a:r>
            <a:endParaRPr lang="el-GR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199220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625379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0881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eea.government.bg/documents/REECL.pdf" TargetMode="External"/><Relationship Id="rId3" Type="http://schemas.openxmlformats.org/officeDocument/2006/relationships/hyperlink" Target="https://www.seea.government.bg/documents/Nation%20Program%20EE%20Multi-Family%20Resid%20Buildings_update.pdf" TargetMode="External"/><Relationship Id="rId7" Type="http://schemas.openxmlformats.org/officeDocument/2006/relationships/hyperlink" Target="https://www.seea.government.bg/documents/Rural%20Develop%20Program%202014-2020_new.pdf" TargetMode="External"/><Relationship Id="rId2" Type="http://schemas.openxmlformats.org/officeDocument/2006/relationships/hyperlink" Target="https://www.seea.government.bg/documents/OP%20RG%202014-2020_naturalpers_update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eea.government.bg/documents/Financ%20mechanism%20EEA%202014-2021_new.pdf" TargetMode="External"/><Relationship Id="rId5" Type="http://schemas.openxmlformats.org/officeDocument/2006/relationships/hyperlink" Target="https://www.seea.government.bg/documents/REECL%203_new.pdf" TargetMode="External"/><Relationship Id="rId4" Type="http://schemas.openxmlformats.org/officeDocument/2006/relationships/hyperlink" Target="https://www.seea.government.bg/documents/BGEEF-Naturalpers_Mar2017_update.pdf" TargetMode="External"/><Relationship Id="rId9" Type="http://schemas.openxmlformats.org/officeDocument/2006/relationships/hyperlink" Target="https://www.seea.government.bg/documents/Energijno%20obnoviavane%20domove.pdf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b">
            <a:normAutofit/>
          </a:bodyPr>
          <a:lstStyle/>
          <a:p>
            <a:r>
              <a:rPr lang="bg-B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1.2.</a:t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bg-BG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НАЦИОНАЛНИ </a:t>
            </a:r>
            <a:r>
              <a:rPr lang="bg-B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РАЗПОРЕДБИ</a:t>
            </a:r>
            <a:endParaRPr lang="el-G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ru-RU" dirty="0" smtClean="0"/>
              <a:t>Блок 1</a:t>
            </a:r>
            <a:r>
              <a:rPr lang="ru-RU" dirty="0" smtClean="0"/>
              <a:t>:</a:t>
            </a:r>
            <a:endParaRPr lang="en-US" smtClean="0"/>
          </a:p>
          <a:p>
            <a:pPr algn="l"/>
            <a:r>
              <a:rPr lang="ru-RU" smtClean="0"/>
              <a:t>Въведение </a:t>
            </a:r>
            <a:r>
              <a:rPr lang="ru-RU" dirty="0"/>
              <a:t>в </a:t>
            </a:r>
            <a:r>
              <a:rPr lang="ru-RU" dirty="0" smtClean="0"/>
              <a:t>слънчевата </a:t>
            </a:r>
            <a:r>
              <a:rPr lang="ru-RU" dirty="0"/>
              <a:t>топлинна </a:t>
            </a:r>
            <a:r>
              <a:rPr lang="ru-RU" dirty="0" smtClean="0"/>
              <a:t>енергия</a:t>
            </a:r>
            <a:endParaRPr lang="en-US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2179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F17B5EB7-8AC1-4864-802A-49B28CE3E5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99" y="5056506"/>
            <a:ext cx="3190163" cy="11792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CB4D181-36E5-47E7-B41E-AC34FB68BC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589699">
            <a:off x="3331454" y="4703296"/>
            <a:ext cx="2762250" cy="771525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B78ACA9-1B56-4742-955A-0037B20A5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/>
          <a:p>
            <a:r>
              <a:rPr lang="en-US" b="1" dirty="0"/>
              <a:t>2. </a:t>
            </a:r>
            <a:r>
              <a:rPr lang="ru-RU" b="1" dirty="0"/>
              <a:t>Обща рамка на европейските енергийни и климатични политики </a:t>
            </a:r>
            <a:endParaRPr lang="es-ES" dirty="0"/>
          </a:p>
        </p:txBody>
      </p:sp>
      <p:sp>
        <p:nvSpPr>
          <p:cNvPr id="8" name="Rectángulo 7">
            <a:extLst>
              <a:ext uri="{FF2B5EF4-FFF2-40B4-BE49-F238E27FC236}">
                <a16:creationId xmlns="" xmlns:a16="http://schemas.microsoft.com/office/drawing/2014/main" id="{7654F619-B50E-4250-9053-7B7447E7CA9D}"/>
              </a:ext>
            </a:extLst>
          </p:cNvPr>
          <p:cNvSpPr/>
          <p:nvPr/>
        </p:nvSpPr>
        <p:spPr>
          <a:xfrm>
            <a:off x="630006" y="1557000"/>
            <a:ext cx="8189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Енергийни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характеристики на сградите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Директива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-EPBD-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(2010/31/EU).</a:t>
            </a:r>
          </a:p>
        </p:txBody>
      </p:sp>
      <p:sp>
        <p:nvSpPr>
          <p:cNvPr id="9" name="Rectángulo 4">
            <a:extLst>
              <a:ext uri="{FF2B5EF4-FFF2-40B4-BE49-F238E27FC236}">
                <a16:creationId xmlns="" xmlns:a16="http://schemas.microsoft.com/office/drawing/2014/main" id="{82D5E593-2193-4D86-97AA-3759EA4A9E10}"/>
              </a:ext>
            </a:extLst>
          </p:cNvPr>
          <p:cNvSpPr/>
          <p:nvPr/>
        </p:nvSpPr>
        <p:spPr>
          <a:xfrm>
            <a:off x="911682" y="1989000"/>
            <a:ext cx="7908318" cy="306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400"/>
              </a:spcBef>
              <a:spcAft>
                <a:spcPts val="400"/>
              </a:spcAft>
              <a:buSzPct val="100000"/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itchFamily="34" charset="0"/>
              </a:rPr>
              <a:t>Като има предвид, че </a:t>
            </a:r>
            <a:r>
              <a:rPr lang="ru-RU" sz="1600" dirty="0" smtClean="0">
                <a:latin typeface="Arial" panose="020B0604020202020204" pitchFamily="34" charset="0"/>
                <a:cs typeface="Arial" pitchFamily="34" charset="0"/>
              </a:rPr>
              <a:t>Директива </a:t>
            </a:r>
            <a:r>
              <a:rPr lang="en-US" sz="1600" dirty="0">
                <a:latin typeface="Arial" panose="020B0604020202020204" pitchFamily="34" charset="0"/>
                <a:cs typeface="Arial" pitchFamily="34" charset="0"/>
              </a:rPr>
              <a:t>EED </a:t>
            </a:r>
            <a:r>
              <a:rPr lang="ru-RU" sz="1600" dirty="0" smtClean="0">
                <a:latin typeface="Arial" panose="020B0604020202020204" pitchFamily="34" charset="0"/>
                <a:cs typeface="Arial" pitchFamily="34" charset="0"/>
              </a:rPr>
              <a:t>определя </a:t>
            </a:r>
            <a:r>
              <a:rPr lang="ru-RU" sz="1600" dirty="0">
                <a:latin typeface="Arial" panose="020B0604020202020204" pitchFamily="34" charset="0"/>
                <a:cs typeface="Arial" pitchFamily="34" charset="0"/>
              </a:rPr>
              <a:t>изисквания за енергийни спестявания </a:t>
            </a:r>
            <a:r>
              <a:rPr lang="ru-RU" sz="1600" dirty="0" smtClean="0">
                <a:latin typeface="Arial" panose="020B0604020202020204" pitchFamily="34" charset="0"/>
                <a:cs typeface="Arial" pitchFamily="34" charset="0"/>
              </a:rPr>
              <a:t>за сградите за страните </a:t>
            </a:r>
            <a:r>
              <a:rPr lang="ru-RU" sz="1600" dirty="0">
                <a:latin typeface="Arial" panose="020B0604020202020204" pitchFamily="34" charset="0"/>
                <a:cs typeface="Arial" pitchFamily="34" charset="0"/>
              </a:rPr>
              <a:t>от </a:t>
            </a:r>
            <a:r>
              <a:rPr lang="ru-RU" sz="1600" dirty="0" smtClean="0">
                <a:latin typeface="Arial" panose="020B0604020202020204" pitchFamily="34" charset="0"/>
                <a:cs typeface="Arial" pitchFamily="34" charset="0"/>
              </a:rPr>
              <a:t>ЕС, Директива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EPBD </a:t>
            </a:r>
            <a:r>
              <a:rPr lang="ru-RU" sz="1600" dirty="0" smtClean="0">
                <a:latin typeface="Arial" panose="020B0604020202020204" pitchFamily="34" charset="0"/>
                <a:cs typeface="Arial" pitchFamily="34" charset="0"/>
              </a:rPr>
              <a:t>е </a:t>
            </a:r>
            <a:r>
              <a:rPr lang="ru-RU" sz="1600" dirty="0">
                <a:latin typeface="Arial" panose="020B0604020202020204" pitchFamily="34" charset="0"/>
                <a:cs typeface="Arial" pitchFamily="34" charset="0"/>
              </a:rPr>
              <a:t>фокусирана върху подобряване на ЕЕ в сградния </a:t>
            </a:r>
            <a:r>
              <a:rPr lang="ru-RU" sz="1600" dirty="0" smtClean="0">
                <a:latin typeface="Arial" panose="020B0604020202020204" pitchFamily="34" charset="0"/>
                <a:cs typeface="Arial" pitchFamily="34" charset="0"/>
              </a:rPr>
              <a:t>фонд.</a:t>
            </a:r>
            <a:endParaRPr lang="en-US" sz="1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spcBef>
                <a:spcPts val="400"/>
              </a:spcBef>
              <a:spcAft>
                <a:spcPts val="400"/>
              </a:spcAft>
              <a:buSzPct val="100000"/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Всички нови сгради трябва да бъде </a:t>
            </a:r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почти </a:t>
            </a:r>
            <a:r>
              <a:rPr lang="ru-RU" sz="1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нулеви енергийни сгради</a:t>
            </a:r>
            <a:r>
              <a:rPr 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NZEB - </a:t>
            </a:r>
            <a:r>
              <a:rPr lang="bg-BG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</a:t>
            </a:r>
            <a:r>
              <a:rPr 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2020.</a:t>
            </a:r>
          </a:p>
          <a:p>
            <a:pPr marL="285750" lvl="0" indent="-285750" algn="just">
              <a:spcBef>
                <a:spcPts val="400"/>
              </a:spcBef>
              <a:spcAft>
                <a:spcPts val="400"/>
              </a:spcAft>
              <a:buSzPct val="100000"/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Сертификати за енергийните характеристики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ЕРК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Извършване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енергийни 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одити</a:t>
            </a:r>
            <a:r>
              <a:rPr 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spcBef>
                <a:spcPts val="400"/>
              </a:spcBef>
              <a:spcAft>
                <a:spcPts val="400"/>
              </a:spcAft>
              <a:buSzPct val="100000"/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ru-RU" sz="1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Проверка на системите за </a:t>
            </a:r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отопление и </a:t>
            </a:r>
            <a:r>
              <a:rPr lang="ru-RU" sz="1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охлаждане</a:t>
            </a:r>
            <a:r>
              <a:rPr 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spcBef>
                <a:spcPts val="400"/>
              </a:spcBef>
              <a:spcAft>
                <a:spcPts val="400"/>
              </a:spcAft>
              <a:buSzPct val="100000"/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Изисквания за 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оптимално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минимални енергийни 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разходи</a:t>
            </a:r>
            <a:r>
              <a:rPr 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spcBef>
                <a:spcPts val="400"/>
              </a:spcBef>
              <a:spcAft>
                <a:spcPts val="400"/>
              </a:spcAft>
              <a:buSzPct val="100000"/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bg-BG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Финансови </a:t>
            </a:r>
            <a:r>
              <a:rPr lang="bg-BG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мерки</a:t>
            </a:r>
            <a:r>
              <a:rPr 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s-ES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CC9404C-E1FF-4298-A7B4-08D5DD4710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2000" y="4005000"/>
            <a:ext cx="2205300" cy="223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4403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BF62D05-8A0A-4AAB-AEEF-F40012400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2. </a:t>
            </a:r>
            <a:r>
              <a:rPr lang="ru-RU" b="1" dirty="0"/>
              <a:t>Обща рамка на европейските енергийни и климатични политики </a:t>
            </a:r>
            <a:endParaRPr lang="es-ES" dirty="0"/>
          </a:p>
        </p:txBody>
      </p:sp>
      <p:sp>
        <p:nvSpPr>
          <p:cNvPr id="7" name="Rectángulo 6">
            <a:extLst>
              <a:ext uri="{FF2B5EF4-FFF2-40B4-BE49-F238E27FC236}">
                <a16:creationId xmlns="" xmlns:a16="http://schemas.microsoft.com/office/drawing/2014/main" id="{09CEA1DC-64C1-4CD7-A237-B90700F9E248}"/>
              </a:ext>
            </a:extLst>
          </p:cNvPr>
          <p:cNvSpPr/>
          <p:nvPr/>
        </p:nvSpPr>
        <p:spPr>
          <a:xfrm>
            <a:off x="897675" y="2404747"/>
            <a:ext cx="3746325" cy="19184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400"/>
              </a:spcBef>
              <a:spcAft>
                <a:spcPts val="400"/>
              </a:spcAft>
              <a:buSzPct val="100000"/>
              <a:buFont typeface="Arial" panose="020B0604020202020204" pitchFamily="34" charset="0"/>
              <a:buChar char="•"/>
            </a:pPr>
            <a:r>
              <a:rPr lang="ru-RU" sz="1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Правна </a:t>
            </a:r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рамка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 етикетиране и 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информация за потребителите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относно консумацията на енергия 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енергийните 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продукти.</a:t>
            </a:r>
            <a:r>
              <a:rPr 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ts val="400"/>
              </a:spcBef>
              <a:spcAft>
                <a:spcPts val="400"/>
              </a:spcAft>
              <a:buSzPct val="100000"/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ЕС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енергийни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етикети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помагат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потребителите да избират енергийно ефективни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продукти.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ángulo 3">
            <a:extLst>
              <a:ext uri="{FF2B5EF4-FFF2-40B4-BE49-F238E27FC236}">
                <a16:creationId xmlns="" xmlns:a16="http://schemas.microsoft.com/office/drawing/2014/main" id="{FAE94DC6-D381-48AF-AD6A-856B2CC871B7}"/>
              </a:ext>
            </a:extLst>
          </p:cNvPr>
          <p:cNvSpPr/>
          <p:nvPr/>
        </p:nvSpPr>
        <p:spPr>
          <a:xfrm>
            <a:off x="570600" y="1557000"/>
            <a:ext cx="8002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Енергийно етикетиране 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рамков регламент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(EU 2017/1369)  </a:t>
            </a:r>
          </a:p>
        </p:txBody>
      </p:sp>
      <p:sp>
        <p:nvSpPr>
          <p:cNvPr id="10" name="Rectángulo 3">
            <a:extLst>
              <a:ext uri="{FF2B5EF4-FFF2-40B4-BE49-F238E27FC236}">
                <a16:creationId xmlns="" xmlns:a16="http://schemas.microsoft.com/office/drawing/2014/main" id="{B50BBB92-C4B4-48C2-956D-8FB68D81DCF6}"/>
              </a:ext>
            </a:extLst>
          </p:cNvPr>
          <p:cNvSpPr/>
          <p:nvPr/>
        </p:nvSpPr>
        <p:spPr>
          <a:xfrm>
            <a:off x="570600" y="1895554"/>
            <a:ext cx="8002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Еко дизайн 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Директива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(2009/125/EC)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22F7A79-0522-4BC5-AAAC-C0744207D845}"/>
              </a:ext>
            </a:extLst>
          </p:cNvPr>
          <p:cNvSpPr txBox="1"/>
          <p:nvPr/>
        </p:nvSpPr>
        <p:spPr>
          <a:xfrm>
            <a:off x="897674" y="4221000"/>
            <a:ext cx="8084475" cy="2267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Еко-дизайн означава интегрирането на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екологичните аспекти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дизайна на продукта с цел подобряване на екологичното представяне на продукта през целия му жизнен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цикъл.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Еко дизайн изисквания за продуктовите групи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позволяват на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продуктите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достъп до единния пазар (маркировка) и елиминира най-слабо представящите се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пазари.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Строителният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сектор консумира голямо разнообразие от материали и енергийни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системи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 descr="A picture containing text&#10;&#10;Description generated with high confidence">
            <a:extLst>
              <a:ext uri="{FF2B5EF4-FFF2-40B4-BE49-F238E27FC236}">
                <a16:creationId xmlns="" xmlns:a16="http://schemas.microsoft.com/office/drawing/2014/main" id="{DF2710B5-1E54-45B7-9BFB-9DD618C673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150" y="2212727"/>
            <a:ext cx="4248000" cy="1902750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3619155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C1F7802-56DA-45C2-9B03-A2474E283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2. </a:t>
            </a:r>
            <a:r>
              <a:rPr lang="ru-RU" b="1" dirty="0"/>
              <a:t>Обща рамка на европейските енергийни и климатични политики </a:t>
            </a:r>
            <a:endParaRPr lang="es-ES" dirty="0"/>
          </a:p>
        </p:txBody>
      </p:sp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FF19506A-87BE-4B6E-B5CF-75A9CC3C9A6F}"/>
              </a:ext>
            </a:extLst>
          </p:cNvPr>
          <p:cNvSpPr/>
          <p:nvPr/>
        </p:nvSpPr>
        <p:spPr>
          <a:xfrm>
            <a:off x="630007" y="1557000"/>
            <a:ext cx="6893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Изследвания,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технологии 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иновации. SEТ-</a:t>
            </a: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FF969F8-1566-4B62-A3C6-0650153BB60C}"/>
              </a:ext>
            </a:extLst>
          </p:cNvPr>
          <p:cNvSpPr/>
          <p:nvPr/>
        </p:nvSpPr>
        <p:spPr>
          <a:xfrm>
            <a:off x="900000" y="1921879"/>
            <a:ext cx="7786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Обществената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политика и инвестиции, в партньорство с частния сектор, са необходими, за да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се засили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развитието и внедряването на нисковъглеродни технологии за в бъдеще.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SEТ-планът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е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технологичния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стълб за енергийната политика на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ЕС.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F0C1C81F-0EC5-4558-94A3-5FBE81377C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75" y="2999097"/>
            <a:ext cx="7714800" cy="3115766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771261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42587EF-3D01-4E1D-9F17-C939C85FC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2. </a:t>
            </a:r>
            <a:r>
              <a:rPr lang="ru-RU" b="1" dirty="0"/>
              <a:t>Обща рамка на европейските енергийни и климатични политики </a:t>
            </a:r>
            <a:endParaRPr lang="es-ES" dirty="0"/>
          </a:p>
        </p:txBody>
      </p:sp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9D60BA87-C15E-4F7A-B06A-A3975E7BBF32}"/>
              </a:ext>
            </a:extLst>
          </p:cNvPr>
          <p:cNvSpPr/>
          <p:nvPr/>
        </p:nvSpPr>
        <p:spPr>
          <a:xfrm>
            <a:off x="630007" y="1557000"/>
            <a:ext cx="3365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Финансиране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="" xmlns:a16="http://schemas.microsoft.com/office/drawing/2014/main" id="{42243B9B-3BAC-4D73-A935-6547453BBB5F}"/>
              </a:ext>
            </a:extLst>
          </p:cNvPr>
          <p:cNvSpPr/>
          <p:nvPr/>
        </p:nvSpPr>
        <p:spPr>
          <a:xfrm>
            <a:off x="899999" y="1917000"/>
            <a:ext cx="3888001" cy="4189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ЕС предоставя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редица програми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 финансиране, институции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схеми за кредитиране, помагайки на дружества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региони и страни успешно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да развиват частни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публични енергийни проекти, съгласувани с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общите енергийни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цели и законодателни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пакети.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Тази подкрепа допълва националните мерки, финансиране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програми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bg-BG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Примери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552450" lvl="1" indent="-285750" algn="just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bg-BG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Хоризонт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2020</a:t>
            </a:r>
          </a:p>
          <a:p>
            <a:pPr marL="552450" lvl="1" indent="-285750" algn="just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NER 300</a:t>
            </a:r>
          </a:p>
          <a:p>
            <a:pPr marL="552450" lvl="1" indent="-285750" algn="just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EIB, </a:t>
            </a:r>
            <a:r>
              <a:rPr lang="bg-BG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Кохезионния фонд и </a:t>
            </a:r>
            <a:r>
              <a:rPr lang="bg-BG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други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14" descr="A picture containing screenshot&#10;&#10;Description generated with very high confidence">
            <a:extLst>
              <a:ext uri="{FF2B5EF4-FFF2-40B4-BE49-F238E27FC236}">
                <a16:creationId xmlns="" xmlns:a16="http://schemas.microsoft.com/office/drawing/2014/main" id="{986F7D8D-2A1F-43D0-8A06-A552D3C929A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708" y="1485000"/>
            <a:ext cx="3966600" cy="480480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5163287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93E9920-253A-4290-8678-B8466A915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3. </a:t>
            </a:r>
            <a:r>
              <a:rPr lang="ru-RU" b="1" dirty="0"/>
              <a:t>Европейска политика за </a:t>
            </a:r>
            <a:r>
              <a:rPr lang="ru-RU" b="1" dirty="0" smtClean="0"/>
              <a:t>ВЕИ, </a:t>
            </a:r>
            <a:r>
              <a:rPr lang="ru-RU" b="1" dirty="0"/>
              <a:t>отопление и </a:t>
            </a:r>
            <a:r>
              <a:rPr lang="ru-RU" b="1" dirty="0" smtClean="0"/>
              <a:t>охлаждане</a:t>
            </a:r>
            <a:endParaRPr lang="es-ES" dirty="0"/>
          </a:p>
        </p:txBody>
      </p:sp>
      <p:sp>
        <p:nvSpPr>
          <p:cNvPr id="3" name="Rectángulo 3">
            <a:extLst>
              <a:ext uri="{FF2B5EF4-FFF2-40B4-BE49-F238E27FC236}">
                <a16:creationId xmlns="" xmlns:a16="http://schemas.microsoft.com/office/drawing/2014/main" id="{6B96D2CE-59BC-4530-BAC0-C625DA341541}"/>
              </a:ext>
            </a:extLst>
          </p:cNvPr>
          <p:cNvSpPr/>
          <p:nvPr/>
        </p:nvSpPr>
        <p:spPr>
          <a:xfrm>
            <a:off x="630007" y="1557000"/>
            <a:ext cx="3797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Сектор отопление </a:t>
            </a:r>
            <a:r>
              <a:rPr lang="bg-BG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охлаждане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A screenshot of a cell phone&#10;&#10;Description generated with very high confidence">
            <a:extLst>
              <a:ext uri="{FF2B5EF4-FFF2-40B4-BE49-F238E27FC236}">
                <a16:creationId xmlns="" xmlns:a16="http://schemas.microsoft.com/office/drawing/2014/main" id="{3004EA9E-F5AF-4352-9D28-F812F807931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875" y="1989000"/>
            <a:ext cx="7397125" cy="338400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EA1BA45-4C61-4D94-A904-C0585B100975}"/>
              </a:ext>
            </a:extLst>
          </p:cNvPr>
          <p:cNvSpPr/>
          <p:nvPr/>
        </p:nvSpPr>
        <p:spPr>
          <a:xfrm>
            <a:off x="1062874" y="5373000"/>
            <a:ext cx="7397125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buFont typeface="Calibri" panose="020F0502020204030204" pitchFamily="34" charset="0"/>
              <a:buChar char="-"/>
            </a:pPr>
            <a:r>
              <a:rPr lang="ru-RU" dirty="0" smtClean="0"/>
              <a:t>Секторната верига </a:t>
            </a:r>
            <a:r>
              <a:rPr lang="ru-RU" dirty="0"/>
              <a:t>се формира от </a:t>
            </a:r>
            <a:r>
              <a:rPr lang="ru-RU" dirty="0" smtClean="0"/>
              <a:t>производители, дистрибутори, </a:t>
            </a:r>
            <a:r>
              <a:rPr lang="ru-RU" dirty="0"/>
              <a:t>търговци, монтажници, сертифициращите органи и лаборатории за изпитване, заедно с </a:t>
            </a:r>
            <a:r>
              <a:rPr lang="ru-RU" dirty="0" smtClean="0"/>
              <a:t>потребителите.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26ACDEDD-A45D-4929-AAE8-3E1DCF23DE63}"/>
              </a:ext>
            </a:extLst>
          </p:cNvPr>
          <p:cNvGrpSpPr/>
          <p:nvPr/>
        </p:nvGrpSpPr>
        <p:grpSpPr>
          <a:xfrm>
            <a:off x="-14220" y="3285000"/>
            <a:ext cx="4154220" cy="1317190"/>
            <a:chOff x="-14220" y="3285000"/>
            <a:chExt cx="4154220" cy="1317190"/>
          </a:xfrm>
        </p:grpSpPr>
        <p:sp>
          <p:nvSpPr>
            <p:cNvPr id="5" name="Oval 4">
              <a:extLst>
                <a:ext uri="{FF2B5EF4-FFF2-40B4-BE49-F238E27FC236}">
                  <a16:creationId xmlns="" xmlns:a16="http://schemas.microsoft.com/office/drawing/2014/main" id="{D2D6C306-FEB5-4861-AE1C-6E6D3AE6E0C0}"/>
                </a:ext>
              </a:extLst>
            </p:cNvPr>
            <p:cNvSpPr/>
            <p:nvPr/>
          </p:nvSpPr>
          <p:spPr>
            <a:xfrm>
              <a:off x="972000" y="3285000"/>
              <a:ext cx="3168000" cy="1317190"/>
            </a:xfrm>
            <a:prstGeom prst="ellipse">
              <a:avLst/>
            </a:prstGeom>
            <a:no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4F2F472A-EA3A-4FEF-B5C2-37603D20EFD9}"/>
                </a:ext>
              </a:extLst>
            </p:cNvPr>
            <p:cNvSpPr/>
            <p:nvPr/>
          </p:nvSpPr>
          <p:spPr>
            <a:xfrm rot="19047005">
              <a:off x="-14220" y="3527111"/>
              <a:ext cx="1703159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g-BG" sz="1400" b="1" dirty="0" smtClean="0"/>
                <a:t>Под</a:t>
              </a:r>
              <a:r>
                <a:rPr lang="en-US" sz="1400" b="1" dirty="0" smtClean="0"/>
                <a:t>-</a:t>
              </a:r>
              <a:r>
                <a:rPr lang="bg-BG" sz="1400" b="1" dirty="0" smtClean="0"/>
                <a:t>сектор</a:t>
              </a:r>
              <a:r>
                <a:rPr lang="en-US" sz="1400" b="1" dirty="0" smtClean="0"/>
                <a:t>/</a:t>
              </a:r>
              <a:r>
                <a:rPr lang="bg-BG" sz="1400" b="1" dirty="0" smtClean="0"/>
                <a:t>Пазари</a:t>
              </a:r>
              <a:endParaRPr lang="en-US" sz="1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2669380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D063038-389F-4748-88B5-16FDFF991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</a:t>
            </a:r>
            <a:r>
              <a:rPr lang="ru-RU" b="1" dirty="0" smtClean="0"/>
              <a:t>Европейска </a:t>
            </a:r>
            <a:r>
              <a:rPr lang="ru-RU" b="1" dirty="0"/>
              <a:t>политика за ВЕИ, отопление и </a:t>
            </a:r>
            <a:r>
              <a:rPr lang="ru-RU" b="1" dirty="0" smtClean="0"/>
              <a:t>охлаждане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1F445C9B-6B45-4C93-BB17-77359AA23082}"/>
              </a:ext>
            </a:extLst>
          </p:cNvPr>
          <p:cNvSpPr/>
          <p:nvPr/>
        </p:nvSpPr>
        <p:spPr>
          <a:xfrm>
            <a:off x="972000" y="2050741"/>
            <a:ext cx="403200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(2015)</a:t>
            </a:r>
          </a:p>
          <a:p>
            <a:pPr marL="285750" lvl="0" indent="-2857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Газът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е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най-доминиращ</a:t>
            </a:r>
            <a:r>
              <a:rPr lang="bg-BG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ото гориво за отопление и охлаждане/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H &amp; C </a:t>
            </a:r>
            <a:r>
              <a:rPr lang="bg-BG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EU28 и в повечето страни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Изкопаемите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горива падат &gt; 65 % в EU28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FED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крайното енергийно търсене) за H &amp;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Делът на ВЕИ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слънчеви термични,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геотермалната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енергия и термопомпи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е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още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незначителен.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Най-подходящ е за отопление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на помещения и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промишлени процеси.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Има над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120 милиона индивидуални котли в сградите, най-вече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стари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неефективни.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Технологиите на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ВЕИ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за H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&amp; C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са интересни,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но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все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още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не са широко разпространени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 страните от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ЕС.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ángulo 3">
            <a:extLst>
              <a:ext uri="{FF2B5EF4-FFF2-40B4-BE49-F238E27FC236}">
                <a16:creationId xmlns="" xmlns:a16="http://schemas.microsoft.com/office/drawing/2014/main" id="{20EFF8C6-E003-4216-85FC-2D473FC3B524}"/>
              </a:ext>
            </a:extLst>
          </p:cNvPr>
          <p:cNvSpPr/>
          <p:nvPr/>
        </p:nvSpPr>
        <p:spPr>
          <a:xfrm>
            <a:off x="630007" y="1557000"/>
            <a:ext cx="3797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Сектор отопление </a:t>
            </a:r>
            <a:r>
              <a:rPr lang="bg-BG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охлаждане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E22B514-E68B-4E43-8199-A85400FC80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3999" y="1628775"/>
            <a:ext cx="3862587" cy="3349358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0CA7119D-E0B9-4114-9E60-CAA832AECC39}"/>
              </a:ext>
            </a:extLst>
          </p:cNvPr>
          <p:cNvSpPr txBox="1"/>
          <p:nvPr/>
        </p:nvSpPr>
        <p:spPr>
          <a:xfrm>
            <a:off x="4860000" y="4985561"/>
            <a:ext cx="410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 сектора се смята,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че настоящата законодателна рамка и пазарните условия в ЕС са недостатъчни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ВЕИ) H &amp; C да се конкурират с инсталации, използващи конвенционални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горива.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1966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903E04A-2793-4019-80A8-09C6B11B8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3. </a:t>
            </a:r>
            <a:r>
              <a:rPr lang="ru-RU" b="1" dirty="0"/>
              <a:t>Европейска политика за ВЕИ, отопление и охлаждане </a:t>
            </a:r>
            <a:endParaRPr lang="en-US" dirty="0"/>
          </a:p>
        </p:txBody>
      </p:sp>
      <p:sp>
        <p:nvSpPr>
          <p:cNvPr id="14" name="Rectángulo 3">
            <a:extLst>
              <a:ext uri="{FF2B5EF4-FFF2-40B4-BE49-F238E27FC236}">
                <a16:creationId xmlns="" xmlns:a16="http://schemas.microsoft.com/office/drawing/2014/main" id="{629EEC7B-7FD5-40D4-90DE-9FC0C28D4DEC}"/>
              </a:ext>
            </a:extLst>
          </p:cNvPr>
          <p:cNvSpPr/>
          <p:nvPr/>
        </p:nvSpPr>
        <p:spPr>
          <a:xfrm>
            <a:off x="630007" y="1557000"/>
            <a:ext cx="4877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bg-BG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Слънчева </a:t>
            </a: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топлинна система </a:t>
            </a:r>
            <a:r>
              <a:rPr lang="bg-BG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топлина)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1DDC9FBA-3938-4C2F-90FD-A06DC126A4F9}"/>
              </a:ext>
            </a:extLst>
          </p:cNvPr>
          <p:cNvSpPr/>
          <p:nvPr/>
        </p:nvSpPr>
        <p:spPr>
          <a:xfrm>
            <a:off x="900000" y="1989000"/>
            <a:ext cx="3744000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Събиране на слънчевата радиация да генерира използваема топлина при ниски до средни температури. Зрели </a:t>
            </a:r>
            <a:r>
              <a:rPr lang="ru-RU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технологии.</a:t>
            </a:r>
            <a:endParaRPr lang="en-US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Трябва да се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разграничават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слънчевите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PV и концентрирана слънчева енергия, насочени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генериране на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електричество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bg-BG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Приложения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</a:pPr>
            <a:r>
              <a:rPr lang="bg-BG" sz="1400" dirty="0">
                <a:latin typeface="Arial" panose="020B0604020202020204" pitchFamily="34" charset="0"/>
                <a:cs typeface="Arial" panose="020B0604020202020204" pitchFamily="34" charset="0"/>
              </a:rPr>
              <a:t>Битова гореща </a:t>
            </a:r>
            <a:r>
              <a:rPr lang="bg-BG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вода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Гореща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вода за басейни и др.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</a:pPr>
            <a:r>
              <a:rPr lang="bg-BG" sz="1400" dirty="0">
                <a:latin typeface="Arial" panose="020B0604020202020204" pitchFamily="34" charset="0"/>
                <a:cs typeface="Arial" panose="020B0604020202020204" pitchFamily="34" charset="0"/>
              </a:rPr>
              <a:t>Отопление на </a:t>
            </a:r>
            <a:r>
              <a:rPr lang="bg-BG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помещения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</a:pPr>
            <a:r>
              <a:rPr lang="bg-BG" sz="1400" dirty="0">
                <a:latin typeface="Arial" panose="020B0604020202020204" pitchFamily="34" charset="0"/>
                <a:cs typeface="Arial" panose="020B0604020202020204" pitchFamily="34" charset="0"/>
              </a:rPr>
              <a:t>Климатизация и </a:t>
            </a:r>
            <a:r>
              <a:rPr lang="bg-BG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охлаждане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</a:pPr>
            <a:r>
              <a:rPr lang="bg-BG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Топлофикация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</a:pPr>
            <a:r>
              <a:rPr lang="bg-BG" sz="1400" dirty="0">
                <a:latin typeface="Arial" panose="020B0604020202020204" pitchFamily="34" charset="0"/>
                <a:cs typeface="Arial" panose="020B0604020202020204" pitchFamily="34" charset="0"/>
              </a:rPr>
              <a:t>Топлина за промишлени </a:t>
            </a:r>
            <a:r>
              <a:rPr lang="bg-BG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процеси.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C5081D2E-300B-400C-B8CD-8878E4B13D6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0" y="1895554"/>
            <a:ext cx="4264025" cy="4269445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A0C62137-3EF2-4CEB-939D-242DF2E0EAF4}"/>
              </a:ext>
            </a:extLst>
          </p:cNvPr>
          <p:cNvGrpSpPr/>
          <p:nvPr/>
        </p:nvGrpSpPr>
        <p:grpSpPr>
          <a:xfrm>
            <a:off x="314862" y="4347053"/>
            <a:ext cx="1386918" cy="2031325"/>
            <a:chOff x="121438" y="4347053"/>
            <a:chExt cx="1080872" cy="2031325"/>
          </a:xfrm>
        </p:grpSpPr>
        <p:cxnSp>
          <p:nvCxnSpPr>
            <p:cNvPr id="4" name="Straight Arrow Connector 3">
              <a:extLst>
                <a:ext uri="{FF2B5EF4-FFF2-40B4-BE49-F238E27FC236}">
                  <a16:creationId xmlns="" xmlns:a16="http://schemas.microsoft.com/office/drawing/2014/main" id="{7ACB7369-2427-46F7-BBEA-6991CFB3A80C}"/>
                </a:ext>
              </a:extLst>
            </p:cNvPr>
            <p:cNvCxnSpPr/>
            <p:nvPr/>
          </p:nvCxnSpPr>
          <p:spPr>
            <a:xfrm>
              <a:off x="1116000" y="4437000"/>
              <a:ext cx="0" cy="1727999"/>
            </a:xfrm>
            <a:prstGeom prst="straightConnector1">
              <a:avLst/>
            </a:prstGeom>
            <a:ln w="25400">
              <a:headEnd type="oval"/>
              <a:tailEnd type="stealt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Rectangle 5">
              <a:extLst>
                <a:ext uri="{FF2B5EF4-FFF2-40B4-BE49-F238E27FC236}">
                  <a16:creationId xmlns="" xmlns:a16="http://schemas.microsoft.com/office/drawing/2014/main" id="{04A24557-8DDB-4EEA-A55C-CBE0B7B27328}"/>
                </a:ext>
              </a:extLst>
            </p:cNvPr>
            <p:cNvSpPr/>
            <p:nvPr/>
          </p:nvSpPr>
          <p:spPr>
            <a:xfrm>
              <a:off x="121438" y="4347053"/>
              <a:ext cx="1080872" cy="203132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g-BG" sz="1400" b="1" dirty="0" smtClean="0"/>
                <a:t>Ниска темпер</a:t>
              </a:r>
              <a:r>
                <a:rPr lang="bg-BG" sz="1400" dirty="0" smtClean="0"/>
                <a:t>.</a:t>
              </a:r>
              <a:endParaRPr lang="en-US" sz="1400" dirty="0"/>
            </a:p>
            <a:p>
              <a:endParaRPr lang="en-US" sz="1400" b="1" dirty="0">
                <a:solidFill>
                  <a:prstClr val="black"/>
                </a:solidFill>
              </a:endParaRPr>
            </a:p>
            <a:p>
              <a:endParaRPr lang="en-US" sz="1400" b="1" dirty="0">
                <a:solidFill>
                  <a:prstClr val="black"/>
                </a:solidFill>
              </a:endParaRPr>
            </a:p>
            <a:p>
              <a:endParaRPr lang="en-US" sz="1400" b="1" dirty="0">
                <a:solidFill>
                  <a:prstClr val="black"/>
                </a:solidFill>
              </a:endParaRPr>
            </a:p>
            <a:p>
              <a:endParaRPr lang="en-US" sz="1400" b="1" dirty="0">
                <a:solidFill>
                  <a:prstClr val="black"/>
                </a:solidFill>
              </a:endParaRPr>
            </a:p>
            <a:p>
              <a:endParaRPr lang="en-US" sz="1400" b="1" dirty="0">
                <a:solidFill>
                  <a:prstClr val="black"/>
                </a:solidFill>
              </a:endParaRPr>
            </a:p>
            <a:p>
              <a:endParaRPr lang="en-US" sz="1400" b="1" dirty="0">
                <a:solidFill>
                  <a:prstClr val="black"/>
                </a:solidFill>
              </a:endParaRPr>
            </a:p>
            <a:p>
              <a:endParaRPr lang="en-US" sz="1400" b="1" dirty="0">
                <a:solidFill>
                  <a:prstClr val="black"/>
                </a:solidFill>
              </a:endParaRPr>
            </a:p>
            <a:p>
              <a:r>
                <a:rPr lang="bg-BG" sz="1400" b="1" dirty="0" smtClean="0">
                  <a:solidFill>
                    <a:prstClr val="black"/>
                  </a:solidFill>
                </a:rPr>
                <a:t>Висока темпер</a:t>
              </a:r>
              <a:r>
                <a:rPr lang="en-US" sz="1400" b="1" dirty="0" smtClean="0">
                  <a:solidFill>
                    <a:prstClr val="black"/>
                  </a:solidFill>
                </a:rPr>
                <a:t>.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6003174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421E304-6A5C-44A2-9E1E-999418DF6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3. </a:t>
            </a:r>
            <a:r>
              <a:rPr lang="ru-RU" b="1" dirty="0"/>
              <a:t>Европейска политика за ВЕИ, отопление и охлаждане </a:t>
            </a:r>
            <a:endParaRPr lang="en-US" dirty="0"/>
          </a:p>
        </p:txBody>
      </p:sp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39539828-B0B8-4640-AB7A-1255AFD7D9ED}"/>
              </a:ext>
            </a:extLst>
          </p:cNvPr>
          <p:cNvSpPr/>
          <p:nvPr/>
        </p:nvSpPr>
        <p:spPr>
          <a:xfrm>
            <a:off x="630007" y="1557000"/>
            <a:ext cx="79739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bg-BG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Слънчева топлинна система (топлина) 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Европейска политика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Текущото състояние на пазара и проблеми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EC39299-84F5-4A98-960F-1C9B3AD365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1" y="2421000"/>
            <a:ext cx="5904000" cy="2646322"/>
          </a:xfrm>
          <a:prstGeom prst="rect">
            <a:avLst/>
          </a:prstGeom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89A2E6B1-687F-452F-B461-6DBFCDA05EC3}"/>
              </a:ext>
            </a:extLst>
          </p:cNvPr>
          <p:cNvSpPr/>
          <p:nvPr/>
        </p:nvSpPr>
        <p:spPr>
          <a:xfrm>
            <a:off x="6444001" y="2205000"/>
            <a:ext cx="259199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(2016)</a:t>
            </a:r>
          </a:p>
          <a:p>
            <a:pPr marL="285750" indent="-285750" algn="just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Общият 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капацитет 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инсталициите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все още 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расте.</a:t>
            </a:r>
            <a:endParaRPr lang="en-US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bg-BG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Годишните продажби </a:t>
            </a:r>
            <a:r>
              <a:rPr lang="bg-BG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намаляват</a:t>
            </a:r>
            <a:r>
              <a:rPr 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Тенденция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намаляване 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във 2-рото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десетилетие (2020 енергиен 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пакет)</a:t>
            </a:r>
            <a:endParaRPr lang="en-US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95508F71-CDC5-4794-AB40-9AB11D6A2430}"/>
              </a:ext>
            </a:extLst>
          </p:cNvPr>
          <p:cNvSpPr/>
          <p:nvPr/>
        </p:nvSpPr>
        <p:spPr>
          <a:xfrm>
            <a:off x="575045" y="5301000"/>
            <a:ext cx="7272000" cy="1190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bg-BG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Проблеми</a:t>
            </a:r>
            <a:r>
              <a:rPr 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Слънчевата </a:t>
            </a:r>
            <a:r>
              <a:rPr lang="ru-RU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топлина/слънчевата радиация/ е на 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различни нива </a:t>
            </a:r>
            <a:r>
              <a:rPr lang="ru-RU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националните пазари, H &amp; </a:t>
            </a:r>
            <a:r>
              <a:rPr lang="ru-RU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Неуспехи 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обществените поддържащи схеми </a:t>
            </a:r>
            <a:r>
              <a:rPr lang="ru-RU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ВЕИ за H 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&amp; </a:t>
            </a:r>
            <a:r>
              <a:rPr lang="ru-RU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endParaRPr lang="en-US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8678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B9837C4-FFD7-43FB-A6EB-C40D65B61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3. </a:t>
            </a:r>
            <a:r>
              <a:rPr lang="ru-RU" b="1" dirty="0"/>
              <a:t>Европейска политика за ВЕИ, отопление и охлаждане </a:t>
            </a:r>
            <a:endParaRPr lang="en-US" dirty="0"/>
          </a:p>
        </p:txBody>
      </p:sp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2349E197-F12F-46F7-9C8E-01D229E9E960}"/>
              </a:ext>
            </a:extLst>
          </p:cNvPr>
          <p:cNvSpPr/>
          <p:nvPr/>
        </p:nvSpPr>
        <p:spPr>
          <a:xfrm>
            <a:off x="630007" y="1557000"/>
            <a:ext cx="80567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bg-BG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Слънчева топлинна система (топлина) 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Европейска политика 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Ролята на научните изследвания и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иновациите.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7DA688C6-F161-4909-80B4-360A19ABF741}"/>
              </a:ext>
            </a:extLst>
          </p:cNvPr>
          <p:cNvSpPr/>
          <p:nvPr/>
        </p:nvSpPr>
        <p:spPr>
          <a:xfrm>
            <a:off x="1116001" y="2061000"/>
            <a:ext cx="7704000" cy="444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RHC-ETIP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определя 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общата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стратегия за увеличаване 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използването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ВЕИ 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 H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&amp; C в контекста на 2020 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SET-Plan.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Тя интегрира ESTTP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Платформа за Европейски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слънчеви топлинни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технологии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която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приема през 2013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стратегическите научноизследователски приоритети за слънчеви топлинни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технологии, както и слънчеви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технологии за почти нулева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жилищни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сгради,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централно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отопление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други.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1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Изследванията </a:t>
            </a:r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 </a:t>
            </a:r>
            <a:r>
              <a:rPr lang="ru-RU" sz="1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иновациите </a:t>
            </a:r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 подкрепата на ЕС са важен стълб за сектора </a:t>
            </a:r>
            <a:r>
              <a:rPr lang="ru-RU" sz="1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 трябва да растат.</a:t>
            </a:r>
            <a:endParaRPr lang="en-US" sz="16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1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Ограничение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: напреднали технологии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големите енергийни проекти (като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например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отоплението в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градски район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 висок дял на възобновяемите енергийни източници, са необходими, но те все още са бъдещето и все още не 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взето окончателно решение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 замяна на старата технология в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сградите на ЕС 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SFH, и те са извън обсега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SMB.</a:t>
            </a:r>
            <a:endParaRPr lang="es-ES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1A416E87-D483-4052-A793-ED2A638D6D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3253" t="-7784" r="-1967" b="-8956"/>
          <a:stretch/>
        </p:blipFill>
        <p:spPr>
          <a:xfrm rot="16200000">
            <a:off x="-1277398" y="3590398"/>
            <a:ext cx="3850799" cy="792001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5343891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6012E7EC-E6A0-42BD-AB1E-E6FCA553F8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84" r="32757"/>
          <a:stretch/>
        </p:blipFill>
        <p:spPr>
          <a:xfrm>
            <a:off x="4024523" y="1413000"/>
            <a:ext cx="5112000" cy="489318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29B5276-7042-48FD-AFBA-F59A47408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3. </a:t>
            </a:r>
            <a:r>
              <a:rPr lang="ru-RU" b="1" dirty="0"/>
              <a:t>Европейска политика за ВЕИ, отопление и охлаждане </a:t>
            </a:r>
            <a:endParaRPr lang="en-US" dirty="0"/>
          </a:p>
        </p:txBody>
      </p:sp>
      <p:sp>
        <p:nvSpPr>
          <p:cNvPr id="21" name="Rectángulo 3">
            <a:extLst>
              <a:ext uri="{FF2B5EF4-FFF2-40B4-BE49-F238E27FC236}">
                <a16:creationId xmlns="" xmlns:a16="http://schemas.microsoft.com/office/drawing/2014/main" id="{E9A83E85-0918-48AC-B9AC-FF7DDCFA0C74}"/>
              </a:ext>
            </a:extLst>
          </p:cNvPr>
          <p:cNvSpPr/>
          <p:nvPr/>
        </p:nvSpPr>
        <p:spPr>
          <a:xfrm>
            <a:off x="630007" y="1557000"/>
            <a:ext cx="80567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bg-BG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Слънчева топлинна система (топлина) 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Европейска политика 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Нова европейска стратегия за 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H&amp;C 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(2016)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065BBAA4-8E79-4651-93C2-3E2F121339EF}"/>
              </a:ext>
            </a:extLst>
          </p:cNvPr>
          <p:cNvSpPr/>
          <p:nvPr/>
        </p:nvSpPr>
        <p:spPr>
          <a:xfrm>
            <a:off x="950403" y="1942345"/>
            <a:ext cx="7416000" cy="3950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Това е рамка за интегриране </a:t>
            </a:r>
            <a:r>
              <a:rPr lang="ru-RU" alt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на енергийните </a:t>
            </a:r>
            <a:r>
              <a:rPr lang="ru-RU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политики (след 2020 г</a:t>
            </a:r>
            <a:r>
              <a:rPr lang="ru-RU" alt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.)за  </a:t>
            </a:r>
            <a:r>
              <a:rPr lang="ru-RU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ефективно отопление &amp; охлаждане в ЕС </a:t>
            </a:r>
            <a:r>
              <a:rPr lang="ru-RU" alt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GB" alt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5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Особено в актуализираните ЕBRD, ВЕИ, </a:t>
            </a:r>
            <a:r>
              <a:rPr lang="ru-RU" alt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екодизайн D.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5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Тя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насърчава декарбонизация на сектора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отопление и охлаждане, включително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засилено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насърчаване използването на възобновяеми източници за отопление и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охлаждане.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ru-RU" alt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Засегнати са бариерите </a:t>
            </a:r>
            <a:r>
              <a:rPr lang="ru-RU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за енергоспестяващо обновяване на жилищни сгради и проблеми в други </a:t>
            </a:r>
            <a:r>
              <a:rPr lang="ru-RU" alt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области.</a:t>
            </a:r>
            <a:r>
              <a:rPr lang="en-GB" alt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H &amp; C промишленост,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професионалните и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академичните среди, научни изследвания и потребителски сдружения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да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си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сътрудничат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 европейските институции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и особено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застъпничество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по-добри политики и регламенти в специфични сектори като слънчевата топлина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  <a:defRPr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- 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слънчева топлина Европа.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lnSpc>
                <a:spcPct val="115000"/>
              </a:lnSpc>
              <a:spcBef>
                <a:spcPts val="400"/>
              </a:spcBef>
              <a:spcAft>
                <a:spcPts val="400"/>
              </a:spcAft>
              <a:buFont typeface="Calibri" panose="020F0502020204030204" pitchFamily="34" charset="0"/>
              <a:buChar char="‒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EEPE.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27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 smtClean="0"/>
              <a:t>Цели на модула</a:t>
            </a:r>
            <a:endParaRPr lang="el-GR" b="1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61758" y="1628774"/>
            <a:ext cx="8280000" cy="42482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До края на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този модул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ще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знаете за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: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1">
              <a:buFont typeface="+mj-lt"/>
              <a:buAutoNum type="arabicPeriod"/>
            </a:pPr>
            <a:r>
              <a:rPr lang="ru-RU" b="1" dirty="0"/>
              <a:t>Идентифициране на правната система на ЕС и основните правни </a:t>
            </a:r>
            <a:r>
              <a:rPr lang="ru-RU" b="1" dirty="0" smtClean="0"/>
              <a:t>инструменти</a:t>
            </a:r>
            <a:r>
              <a:rPr lang="en-US" b="1" dirty="0" smtClean="0"/>
              <a:t>.</a:t>
            </a:r>
            <a:endParaRPr lang="es-ES" dirty="0"/>
          </a:p>
          <a:p>
            <a:pPr lvl="1">
              <a:buFont typeface="+mj-lt"/>
              <a:buAutoNum type="arabicPeriod"/>
            </a:pPr>
            <a:r>
              <a:rPr lang="ru-RU" b="1" dirty="0"/>
              <a:t>Идентифициране на принципите на </a:t>
            </a:r>
            <a:r>
              <a:rPr lang="ru-RU" b="1" dirty="0" smtClean="0"/>
              <a:t>енергийния </a:t>
            </a:r>
            <a:r>
              <a:rPr lang="ru-RU" b="1" dirty="0"/>
              <a:t>модел и </a:t>
            </a:r>
            <a:r>
              <a:rPr lang="ru-RU" b="1" dirty="0" smtClean="0"/>
              <a:t>общата </a:t>
            </a:r>
            <a:r>
              <a:rPr lang="ru-RU" b="1" dirty="0"/>
              <a:t>енергийна политика на </a:t>
            </a:r>
            <a:r>
              <a:rPr lang="ru-RU" b="1" dirty="0" smtClean="0"/>
              <a:t>ЕС</a:t>
            </a:r>
            <a:r>
              <a:rPr lang="en-US" b="1" dirty="0" smtClean="0"/>
              <a:t>.</a:t>
            </a:r>
            <a:endParaRPr lang="es-ES" dirty="0"/>
          </a:p>
          <a:p>
            <a:pPr lvl="1">
              <a:buFont typeface="+mj-lt"/>
              <a:buAutoNum type="arabicPeriod"/>
            </a:pPr>
            <a:r>
              <a:rPr lang="ru-RU" b="1" dirty="0"/>
              <a:t>Идентифициране на директивите на ЕС и основните политики </a:t>
            </a:r>
            <a:r>
              <a:rPr lang="ru-RU" b="1" dirty="0" smtClean="0"/>
              <a:t>на енергийната </a:t>
            </a:r>
            <a:r>
              <a:rPr lang="ru-RU" b="1" dirty="0"/>
              <a:t>стратегия </a:t>
            </a:r>
            <a:r>
              <a:rPr lang="ru-RU" b="1" dirty="0" smtClean="0"/>
              <a:t>2020</a:t>
            </a:r>
            <a:r>
              <a:rPr lang="en-US" b="1" dirty="0" smtClean="0"/>
              <a:t>.</a:t>
            </a:r>
            <a:endParaRPr lang="es-ES" dirty="0"/>
          </a:p>
          <a:p>
            <a:pPr lvl="1">
              <a:buFont typeface="+mj-lt"/>
              <a:buAutoNum type="arabicPeriod"/>
            </a:pPr>
            <a:r>
              <a:rPr lang="ru-RU" b="1" dirty="0" smtClean="0"/>
              <a:t>Характеризиране </a:t>
            </a:r>
            <a:r>
              <a:rPr lang="ru-RU" b="1" dirty="0"/>
              <a:t>на Европейската политика за отопление и охлаждане в </a:t>
            </a:r>
            <a:r>
              <a:rPr lang="ru-RU" b="1" dirty="0" smtClean="0"/>
              <a:t>строителния сектор</a:t>
            </a:r>
            <a:r>
              <a:rPr lang="en-US" b="1" dirty="0" smtClean="0"/>
              <a:t>.</a:t>
            </a:r>
            <a:endParaRPr lang="es-ES" dirty="0"/>
          </a:p>
          <a:p>
            <a:pPr lvl="1">
              <a:buFont typeface="+mj-lt"/>
              <a:buAutoNum type="arabicPeriod"/>
            </a:pPr>
            <a:r>
              <a:rPr lang="ru-RU" b="1" dirty="0"/>
              <a:t>Опишете националната регулаторна рамка за </a:t>
            </a:r>
            <a:r>
              <a:rPr lang="ru-RU" b="1" dirty="0" smtClean="0"/>
              <a:t>соларна </a:t>
            </a:r>
            <a:r>
              <a:rPr lang="ru-RU" b="1" dirty="0"/>
              <a:t>енергия в сградния </a:t>
            </a:r>
            <a:r>
              <a:rPr lang="ru-RU" b="1" dirty="0" smtClean="0"/>
              <a:t>сектор.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512642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E85700C-109D-4441-9E6F-8F303F08B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4. </a:t>
            </a:r>
            <a:r>
              <a:rPr lang="ru-RU" b="1" dirty="0" smtClean="0"/>
              <a:t>Национални </a:t>
            </a:r>
            <a:r>
              <a:rPr lang="ru-RU" b="1" dirty="0"/>
              <a:t>енергийни политики </a:t>
            </a:r>
            <a:r>
              <a:rPr lang="ru-RU" b="1"/>
              <a:t>и </a:t>
            </a:r>
            <a:r>
              <a:rPr lang="ru-RU" b="1" smtClean="0"/>
              <a:t>норми в България</a:t>
            </a:r>
            <a:endParaRPr lang="en-US" dirty="0"/>
          </a:p>
        </p:txBody>
      </p:sp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9EB7F1B4-8E14-4354-8212-4E2C1038E7C7}"/>
              </a:ext>
            </a:extLst>
          </p:cNvPr>
          <p:cNvSpPr/>
          <p:nvPr/>
        </p:nvSpPr>
        <p:spPr>
          <a:xfrm>
            <a:off x="630007" y="1557000"/>
            <a:ext cx="6893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Локация на страната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="" xmlns:a16="http://schemas.microsoft.com/office/drawing/2014/main" id="{158E7627-665A-40DC-8425-BB097395D7BA}"/>
              </a:ext>
            </a:extLst>
          </p:cNvPr>
          <p:cNvSpPr/>
          <p:nvPr/>
        </p:nvSpPr>
        <p:spPr>
          <a:xfrm>
            <a:off x="756000" y="1917000"/>
            <a:ext cx="4824000" cy="4257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източната част на  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Балканския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 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п-ов, умерен климат /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в неговата континентална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разновидност/,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и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средиземноморски</a:t>
            </a:r>
            <a:r>
              <a:rPr lang="bg-BG" sz="1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bg-BG" sz="1400" dirty="0">
                <a:latin typeface="Arial" pitchFamily="34" charset="0"/>
                <a:cs typeface="Arial" pitchFamily="34" charset="0"/>
              </a:rPr>
              <a:t>както и на прехода между тези два климатични </a:t>
            </a:r>
            <a:r>
              <a:rPr lang="bg-BG" sz="1400" dirty="0" smtClean="0">
                <a:latin typeface="Arial" pitchFamily="34" charset="0"/>
                <a:cs typeface="Arial" pitchFamily="34" charset="0"/>
              </a:rPr>
              <a:t>пояса.</a:t>
            </a:r>
            <a:endParaRPr lang="en-US" sz="1400" dirty="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Висока 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външна енергийна зависимост (петрол, газ). </a:t>
            </a:r>
            <a:endParaRPr lang="en-US" sz="1400" dirty="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bg-BG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Почти 50% от разходите в една сграда са за енергия, не по- малко от 30 % от общата произведена енергия е в строителството и жилищния сектор</a:t>
            </a:r>
            <a:endParaRPr lang="en-US" sz="1400" dirty="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Политико-административната организация - децентрализирана страна.</a:t>
            </a:r>
            <a:endParaRPr lang="en-US" sz="1400" dirty="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Ангажираност 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с ВЕИ </a:t>
            </a:r>
            <a:endParaRPr lang="ru-RU" sz="1400" dirty="0" smtClean="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    - 16% от 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производството на електроенергия. </a:t>
            </a:r>
            <a:endParaRPr lang="ru-RU" sz="1400" dirty="0" smtClean="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     - вятърна 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и 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слънчева .</a:t>
            </a:r>
            <a:endParaRPr lang="en-US" sz="1400" dirty="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Органи: Министерство на 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енергетиката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, IDAE (ВЕИ &amp; EE), автономни 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региони.</a:t>
            </a:r>
            <a:endParaRPr lang="en-US" sz="1400" dirty="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pic>
        <p:nvPicPr>
          <p:cNvPr id="1026" name="Picture 2" descr="http://4.bp.blogspot.com/-QxAcuyY4vNQ/Vf-daaQINfI/AAAAAAAAArE/hukYmyGtl3w/s400/t-na-vazduh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585" y="1726278"/>
            <a:ext cx="3444415" cy="2207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5724000" y="4045788"/>
            <a:ext cx="2808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b="1" dirty="0"/>
              <a:t>Средна годишна температура на въздуха в България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9699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7A6BEDC-05F0-498D-90A1-C7A83BE3A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4. </a:t>
            </a:r>
            <a:r>
              <a:rPr lang="ru-RU" b="1" dirty="0"/>
              <a:t>Национални енергийни политики и </a:t>
            </a:r>
            <a:r>
              <a:rPr lang="ru-RU" b="1" dirty="0" smtClean="0"/>
              <a:t>норми</a:t>
            </a:r>
            <a:r>
              <a:rPr lang="en-US" b="1" dirty="0" smtClean="0"/>
              <a:t> </a:t>
            </a:r>
            <a:r>
              <a:rPr lang="bg-BG" b="1" dirty="0" smtClean="0"/>
              <a:t>в</a:t>
            </a:r>
            <a:r>
              <a:rPr lang="ru-RU" b="1" dirty="0" smtClean="0"/>
              <a:t> </a:t>
            </a:r>
            <a:r>
              <a:rPr lang="ru-RU" b="1" dirty="0"/>
              <a:t>България </a:t>
            </a:r>
            <a:endParaRPr lang="en-US" dirty="0"/>
          </a:p>
        </p:txBody>
      </p:sp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4681935B-6CEB-4D09-98DB-A12712AA1A4D}"/>
              </a:ext>
            </a:extLst>
          </p:cNvPr>
          <p:cNvSpPr/>
          <p:nvPr/>
        </p:nvSpPr>
        <p:spPr>
          <a:xfrm>
            <a:off x="630007" y="1557000"/>
            <a:ext cx="6893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Основните регламенти относно RE и ЕЕ в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сгради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33D94B53-FB76-481E-A0D1-9A64D81E2E2E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82" t="-1311" r="-1248" b="-1682"/>
          <a:stretch/>
        </p:blipFill>
        <p:spPr bwMode="auto">
          <a:xfrm>
            <a:off x="958892" y="2061000"/>
            <a:ext cx="7560000" cy="3888000"/>
          </a:xfrm>
          <a:prstGeom prst="rect">
            <a:avLst/>
          </a:prstGeom>
          <a:noFill/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496288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D0243A7-1980-42AB-A3B9-E0FE538D6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4. </a:t>
            </a:r>
            <a:r>
              <a:rPr lang="ru-RU" b="1" dirty="0" smtClean="0"/>
              <a:t>Национални енергийни политики и норми в България </a:t>
            </a:r>
            <a:endParaRPr lang="en-US" b="1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34518A36-0624-4EF3-856F-7F0642FE8F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b="1" dirty="0" smtClean="0"/>
              <a:t>Изпълнение на </a:t>
            </a:r>
            <a:r>
              <a:rPr lang="en-US" b="1" dirty="0" smtClean="0"/>
              <a:t>EPBD</a:t>
            </a:r>
            <a:r>
              <a:rPr lang="bg-BG" b="1" dirty="0" smtClean="0"/>
              <a:t> директива за енергийните характеристики на сградите, подобряване на ЕЕ в сградния фонд в България- закони и правилници</a:t>
            </a:r>
            <a:r>
              <a:rPr lang="en-US" b="1" dirty="0" smtClean="0"/>
              <a:t>.</a:t>
            </a:r>
            <a:endParaRPr lang="en-US" b="1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C8EDFF9-CFAA-467D-8D25-A0790F923E11}"/>
              </a:ext>
            </a:extLst>
          </p:cNvPr>
          <p:cNvSpPr txBox="1"/>
          <p:nvPr/>
        </p:nvSpPr>
        <p:spPr>
          <a:xfrm>
            <a:off x="684000" y="2051795"/>
            <a:ext cx="4148946" cy="4442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ts val="400"/>
              </a:spcBef>
              <a:spcAft>
                <a:spcPts val="400"/>
              </a:spcAft>
            </a:pPr>
            <a:r>
              <a:rPr lang="ru-RU" sz="1600" dirty="0" smtClean="0"/>
              <a:t>   - </a:t>
            </a:r>
            <a:r>
              <a:rPr lang="ru-RU" sz="1600" i="1" dirty="0" smtClean="0"/>
              <a:t>Национален план за действие за ЕЕ 2014-2020 </a:t>
            </a:r>
            <a:r>
              <a:rPr lang="ru-RU" sz="1600" dirty="0" smtClean="0"/>
              <a:t>г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ts val="400"/>
              </a:spcBef>
              <a:spcAft>
                <a:spcPts val="400"/>
              </a:spcAft>
            </a:pPr>
            <a:r>
              <a:rPr lang="ru-RU" sz="1600" dirty="0" smtClean="0"/>
              <a:t>    - </a:t>
            </a:r>
            <a:r>
              <a:rPr lang="ru-RU" sz="1600" i="1" dirty="0" smtClean="0"/>
              <a:t>Национална </a:t>
            </a:r>
            <a:r>
              <a:rPr lang="ru-RU" sz="1600" i="1" dirty="0"/>
              <a:t>програма за енергийна ефективност на многофамилни жилищни сгради - </a:t>
            </a:r>
            <a:r>
              <a:rPr lang="ru-RU" sz="1600" dirty="0"/>
              <a:t>Постановление № 18 от 2 февруари 2015 г. на </a:t>
            </a:r>
            <a:r>
              <a:rPr lang="ru-RU" sz="1600" dirty="0" smtClean="0"/>
              <a:t>МС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ts val="400"/>
              </a:spcBef>
              <a:spcAft>
                <a:spcPts val="400"/>
              </a:spcAft>
            </a:pPr>
            <a:r>
              <a:rPr lang="ru-RU" sz="1600" dirty="0" smtClean="0"/>
              <a:t>   - </a:t>
            </a:r>
            <a:r>
              <a:rPr lang="ru-RU" sz="1600" i="1" dirty="0" smtClean="0"/>
              <a:t>Закон </a:t>
            </a:r>
            <a:r>
              <a:rPr lang="ru-RU" sz="1600" i="1" dirty="0"/>
              <a:t>за енергийната </a:t>
            </a:r>
            <a:r>
              <a:rPr lang="ru-RU" sz="1600" i="1" dirty="0" smtClean="0"/>
              <a:t>ефективност- </a:t>
            </a:r>
            <a:r>
              <a:rPr lang="ru-RU" sz="1600" dirty="0" smtClean="0"/>
              <a:t>обн</a:t>
            </a:r>
            <a:r>
              <a:rPr lang="ru-RU" sz="1600" dirty="0"/>
              <a:t>., ДВ, бр. 35 от 15.05.2015 г., в сила от 15.05.2015 </a:t>
            </a:r>
            <a:r>
              <a:rPr lang="ru-RU" sz="1600" dirty="0" smtClean="0"/>
              <a:t>г. изм. и доп., бр. 38 от </a:t>
            </a:r>
            <a:r>
              <a:rPr lang="ru-RU" sz="1600" dirty="0"/>
              <a:t>8.05.2018 г., в сила от 8.05.2018 </a:t>
            </a:r>
            <a:r>
              <a:rPr lang="ru-RU" sz="1600" dirty="0" smtClean="0"/>
              <a:t>г.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/>
              <a:t>   - </a:t>
            </a:r>
            <a:r>
              <a:rPr lang="ru-RU" sz="1600" i="1" dirty="0" smtClean="0"/>
              <a:t>Закон за енергията от възобновяеми</a:t>
            </a:r>
          </a:p>
          <a:p>
            <a:r>
              <a:rPr lang="ru-RU" sz="1600" i="1" dirty="0" smtClean="0"/>
              <a:t>източници</a:t>
            </a:r>
            <a:r>
              <a:rPr lang="ru-RU" sz="1600" dirty="0" smtClean="0"/>
              <a:t>- в </a:t>
            </a:r>
            <a:r>
              <a:rPr lang="ru-RU" sz="1600" dirty="0"/>
              <a:t>сила от 03.05.2011 г</a:t>
            </a:r>
            <a:r>
              <a:rPr lang="ru-RU" sz="1600" dirty="0" smtClean="0"/>
              <a:t>.,обн.</a:t>
            </a:r>
          </a:p>
          <a:p>
            <a:r>
              <a:rPr lang="ru-RU" sz="1600" dirty="0" smtClean="0"/>
              <a:t>ДВ</a:t>
            </a:r>
            <a:r>
              <a:rPr lang="ru-RU" sz="1600" dirty="0"/>
              <a:t>. бр.35 от 3 Май </a:t>
            </a:r>
            <a:r>
              <a:rPr lang="ru-RU" sz="1600" dirty="0" smtClean="0"/>
              <a:t>2011г., </a:t>
            </a:r>
            <a:r>
              <a:rPr lang="ru-RU" sz="1600" dirty="0"/>
              <a:t>изм. и доп. ДВ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бр.91 </a:t>
            </a:r>
            <a:r>
              <a:rPr lang="ru-RU" sz="1600" dirty="0"/>
              <a:t>от 2 Ноември 2018г.</a:t>
            </a:r>
          </a:p>
          <a:p>
            <a:pPr marL="285750" lvl="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 descr="A picture containing table, indoor, sitting, sky&#10;&#10;Description generated with high confidence">
            <a:extLst>
              <a:ext uri="{FF2B5EF4-FFF2-40B4-BE49-F238E27FC236}">
                <a16:creationId xmlns="" xmlns:a16="http://schemas.microsoft.com/office/drawing/2014/main" id="{4181D37B-11ED-4586-8431-E09C90A5FB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701" y="2648993"/>
            <a:ext cx="3972056" cy="16149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474610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</a:t>
            </a:r>
            <a:r>
              <a:rPr lang="ru-RU" b="1" dirty="0" smtClean="0"/>
              <a:t>Национални </a:t>
            </a:r>
            <a:r>
              <a:rPr lang="ru-RU" b="1" dirty="0"/>
              <a:t>енергийни политики и норми в България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bg-BG" b="1" dirty="0"/>
              <a:t>Изпълнение на </a:t>
            </a:r>
            <a:r>
              <a:rPr lang="en-US" b="1" dirty="0"/>
              <a:t>EPBD</a:t>
            </a:r>
            <a:r>
              <a:rPr lang="bg-BG" b="1" dirty="0"/>
              <a:t> директива за енергийните характеристики на сградите, подобряване на ЕЕ в сградния фонд в </a:t>
            </a:r>
            <a:r>
              <a:rPr lang="bg-BG" b="1" dirty="0" smtClean="0"/>
              <a:t>България- закони и правилници</a:t>
            </a:r>
            <a:r>
              <a:rPr lang="en-US" b="1" dirty="0" smtClean="0"/>
              <a:t>.</a:t>
            </a:r>
            <a:endParaRPr lang="en-US" b="1" dirty="0"/>
          </a:p>
          <a:p>
            <a:pPr marL="0" indent="0">
              <a:buNone/>
            </a:pPr>
            <a:r>
              <a:rPr lang="ru-RU" dirty="0" smtClean="0"/>
              <a:t>     - </a:t>
            </a:r>
            <a:r>
              <a:rPr lang="ru-RU" i="1" dirty="0" smtClean="0"/>
              <a:t>Закон за енергетиката- </a:t>
            </a:r>
            <a:r>
              <a:rPr lang="ru-RU" dirty="0" smtClean="0"/>
              <a:t>Обн</a:t>
            </a:r>
            <a:r>
              <a:rPr lang="ru-RU" dirty="0"/>
              <a:t>. ДВ. бр.107 от 9 Декември 2003г., </a:t>
            </a:r>
            <a:r>
              <a:rPr lang="ru-RU" dirty="0" smtClean="0"/>
              <a:t>изм</a:t>
            </a:r>
            <a:r>
              <a:rPr lang="ru-RU" dirty="0"/>
              <a:t>. и доп. ДВ. бр.17 от 26 Февруари 2019г.</a:t>
            </a:r>
          </a:p>
          <a:p>
            <a:pPr marL="0" indent="0">
              <a:buNone/>
            </a:pPr>
            <a:r>
              <a:rPr lang="bg-BG" dirty="0" smtClean="0"/>
              <a:t>    - </a:t>
            </a:r>
            <a:r>
              <a:rPr lang="ru-RU" i="1" dirty="0" smtClean="0"/>
              <a:t>Наредба № </a:t>
            </a:r>
            <a:r>
              <a:rPr lang="ru-RU" i="1" dirty="0"/>
              <a:t>7 </a:t>
            </a:r>
            <a:r>
              <a:rPr lang="ru-RU" dirty="0" smtClean="0"/>
              <a:t>от </a:t>
            </a:r>
            <a:r>
              <a:rPr lang="ru-RU" dirty="0"/>
              <a:t>2004 Г. </a:t>
            </a:r>
            <a:r>
              <a:rPr lang="ru-RU" dirty="0" smtClean="0"/>
              <a:t>за ЕЕ на сгради </a:t>
            </a:r>
            <a:r>
              <a:rPr lang="ru-RU" dirty="0"/>
              <a:t>- Обн. ДВ. бр.5 от 14 Януари 2005г. изм. и доп. ДВ. бр.93 от 21 Ноември </a:t>
            </a:r>
            <a:r>
              <a:rPr lang="ru-RU" dirty="0" smtClean="0"/>
              <a:t>2017г.</a:t>
            </a:r>
          </a:p>
          <a:p>
            <a:pPr marL="0" indent="0">
              <a:buNone/>
            </a:pPr>
            <a:r>
              <a:rPr lang="bg-BG" dirty="0" smtClean="0"/>
              <a:t>      </a:t>
            </a:r>
            <a:r>
              <a:rPr lang="ru-RU" dirty="0" smtClean="0"/>
              <a:t>С наредбата се определят:</a:t>
            </a:r>
          </a:p>
          <a:p>
            <a:pPr marL="0" indent="0">
              <a:buNone/>
            </a:pPr>
            <a:r>
              <a:rPr lang="ru-RU" dirty="0" smtClean="0"/>
              <a:t>        1</a:t>
            </a:r>
            <a:r>
              <a:rPr lang="ru-RU" dirty="0"/>
              <a:t>. минималните изисквания за </a:t>
            </a:r>
            <a:r>
              <a:rPr lang="ru-RU" dirty="0" smtClean="0"/>
              <a:t>ЕЕ </a:t>
            </a:r>
            <a:r>
              <a:rPr lang="ru-RU" dirty="0"/>
              <a:t>на жилищни </a:t>
            </a:r>
            <a:r>
              <a:rPr lang="ru-RU" dirty="0" smtClean="0"/>
              <a:t>и обществени сгради , </a:t>
            </a:r>
            <a:r>
              <a:rPr lang="ru-RU" dirty="0"/>
              <a:t>начините за изразяване на техническите изисквания към енергийните характеристики на сградите;</a:t>
            </a:r>
          </a:p>
          <a:p>
            <a:pPr marL="0" indent="0">
              <a:buNone/>
            </a:pPr>
            <a:r>
              <a:rPr lang="ru-RU" dirty="0" smtClean="0"/>
              <a:t>        2</a:t>
            </a:r>
            <a:r>
              <a:rPr lang="ru-RU" dirty="0"/>
              <a:t>. методиката за изчисляване на </a:t>
            </a:r>
            <a:r>
              <a:rPr lang="ru-RU" dirty="0" smtClean="0"/>
              <a:t>за </a:t>
            </a:r>
            <a:r>
              <a:rPr lang="ru-RU" dirty="0"/>
              <a:t>разход на енергия и на енергийните характеристики на сградите;</a:t>
            </a:r>
          </a:p>
          <a:p>
            <a:pPr marL="0" indent="0">
              <a:buNone/>
            </a:pPr>
            <a:r>
              <a:rPr lang="ru-RU" dirty="0" smtClean="0"/>
              <a:t>        3</a:t>
            </a:r>
            <a:r>
              <a:rPr lang="ru-RU" dirty="0"/>
              <a:t>. граничните стойности на интегрирания енергиен показател "специфичен годишен разход на първична енергия" в kWh/m</a:t>
            </a:r>
            <a:r>
              <a:rPr lang="ru-RU" baseline="30000" dirty="0"/>
              <a:t>2</a:t>
            </a:r>
            <a:r>
              <a:rPr lang="ru-RU" dirty="0"/>
              <a:t>, определени със скалата на класовете на енергопотребление;</a:t>
            </a:r>
          </a:p>
          <a:p>
            <a:pPr marL="0" indent="0">
              <a:buNone/>
            </a:pPr>
            <a:r>
              <a:rPr lang="ru-RU" dirty="0" smtClean="0"/>
              <a:t>       4</a:t>
            </a:r>
            <a:r>
              <a:rPr lang="ru-RU" dirty="0"/>
              <a:t>. референтните стойности на коефициента на топлопреминаване през сградните ограждащи конструкции и елементи;</a:t>
            </a:r>
          </a:p>
          <a:p>
            <a:pPr marL="0" indent="0">
              <a:buNone/>
            </a:pPr>
            <a:r>
              <a:rPr lang="ru-RU" dirty="0" smtClean="0"/>
              <a:t>       5</a:t>
            </a:r>
            <a:r>
              <a:rPr lang="ru-RU" dirty="0"/>
              <a:t>. изискванията за влагоустойчивост, въздухопропускливост, водонепропускливост и слънцезащита през летния период;</a:t>
            </a:r>
          </a:p>
          <a:p>
            <a:pPr marL="0" indent="0">
              <a:buNone/>
            </a:pPr>
            <a:r>
              <a:rPr lang="ru-RU" dirty="0" smtClean="0"/>
              <a:t>       6</a:t>
            </a:r>
            <a:r>
              <a:rPr lang="ru-RU" dirty="0"/>
              <a:t>. техническите изисквания по отношение на ефективността на генераторите на топлина/студ в сградите, включително на децентрализираните системи за оползотворяване на енергията от възобновяеми източници;</a:t>
            </a:r>
          </a:p>
          <a:p>
            <a:pPr marL="0" indent="0">
              <a:buNone/>
            </a:pPr>
            <a:r>
              <a:rPr lang="ru-RU" dirty="0" smtClean="0"/>
              <a:t>      7</a:t>
            </a:r>
            <a:r>
              <a:rPr lang="ru-RU" dirty="0"/>
              <a:t>. изискванията към инвестиционните проекти при оценката на разхода на енергия.</a:t>
            </a:r>
          </a:p>
        </p:txBody>
      </p:sp>
    </p:spTree>
    <p:extLst>
      <p:ext uri="{BB962C8B-B14F-4D97-AF65-F5344CB8AC3E}">
        <p14:creationId xmlns:p14="http://schemas.microsoft.com/office/powerpoint/2010/main" val="28872526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7A03827-59E3-4CF5-9FFC-D8B31EF7E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4. </a:t>
            </a:r>
            <a:r>
              <a:rPr lang="ru-RU" b="1" dirty="0"/>
              <a:t>Национални енергийни политики и </a:t>
            </a:r>
            <a:r>
              <a:rPr lang="ru-RU" b="1" dirty="0" smtClean="0"/>
              <a:t>норми в </a:t>
            </a:r>
            <a:r>
              <a:rPr lang="ru-RU" b="1" dirty="0"/>
              <a:t>България </a:t>
            </a:r>
            <a:endParaRPr lang="en-U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EBC4BDBB-E577-4E91-B5F3-AC74CA1526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Финансиране</a:t>
            </a:r>
          </a:p>
          <a:p>
            <a:r>
              <a:rPr lang="ru-RU" sz="1600" u="sng" dirty="0">
                <a:hlinkClick r:id="rId2"/>
              </a:rPr>
              <a:t>Оперативна програма „Региони в растеж“ 2014-2020 г.</a:t>
            </a:r>
            <a:endParaRPr lang="ru-RU" sz="1600" u="sng" dirty="0"/>
          </a:p>
          <a:p>
            <a:r>
              <a:rPr lang="ru-RU" sz="1600" u="sng" dirty="0">
                <a:hlinkClick r:id="rId3"/>
              </a:rPr>
              <a:t>Националната програма за енергийна ефективност на многофамилни жилищни сгради</a:t>
            </a:r>
            <a:endParaRPr lang="ru-RU" sz="1600" u="sng" dirty="0"/>
          </a:p>
          <a:p>
            <a:r>
              <a:rPr lang="ru-RU" sz="1600" u="sng" dirty="0">
                <a:hlinkClick r:id="rId4"/>
              </a:rPr>
              <a:t>Фонд "Енергийна ефективност и възобновяеми източници"</a:t>
            </a:r>
            <a:endParaRPr lang="ru-RU" sz="1600" u="sng" dirty="0"/>
          </a:p>
          <a:p>
            <a:r>
              <a:rPr lang="ru-RU" sz="1600" u="sng" dirty="0">
                <a:hlinkClick r:id="rId5"/>
              </a:rPr>
              <a:t>Програмата за кредитиране на енергийната ефективност в дома (второ рамково удължение)</a:t>
            </a:r>
            <a:endParaRPr lang="ru-RU" sz="1600" u="sng" dirty="0"/>
          </a:p>
          <a:p>
            <a:r>
              <a:rPr lang="ru-RU" sz="1600" u="sng" dirty="0">
                <a:hlinkClick r:id="rId6"/>
              </a:rPr>
              <a:t>Финансов механизъм на Европейското икономическо пространство 2014 – 2021</a:t>
            </a:r>
            <a:endParaRPr lang="ru-RU" sz="1600" u="sng" dirty="0"/>
          </a:p>
          <a:p>
            <a:r>
              <a:rPr lang="ru-RU" sz="1600" u="sng" dirty="0">
                <a:hlinkClick r:id="rId7"/>
              </a:rPr>
              <a:t>Програмата за развитие на селските райони 2014-2020</a:t>
            </a:r>
            <a:endParaRPr lang="ru-RU" sz="1600" u="sng" dirty="0"/>
          </a:p>
          <a:p>
            <a:r>
              <a:rPr lang="ru-RU" sz="1600" u="sng" dirty="0" smtClean="0">
                <a:hlinkClick r:id="rId8"/>
              </a:rPr>
              <a:t>Програмата </a:t>
            </a:r>
            <a:r>
              <a:rPr lang="ru-RU" sz="1600" u="sng" dirty="0">
                <a:hlinkClick r:id="rId8"/>
              </a:rPr>
              <a:t>за кредитиране на енергийната ефективност в дома</a:t>
            </a:r>
            <a:endParaRPr lang="ru-RU" sz="1600" u="sng" dirty="0"/>
          </a:p>
          <a:p>
            <a:r>
              <a:rPr lang="ru-RU" sz="1600" u="sng" dirty="0" smtClean="0">
                <a:hlinkClick r:id="rId9"/>
              </a:rPr>
              <a:t>Проект </a:t>
            </a:r>
            <a:r>
              <a:rPr lang="ru-RU" sz="1600" u="sng" dirty="0">
                <a:hlinkClick r:id="rId9"/>
              </a:rPr>
              <a:t>„Енергийно обновяване на българските домове“ по Оперативна програма „Регионално развитие“</a:t>
            </a:r>
            <a:endParaRPr lang="ru-RU" sz="1600" u="sng" dirty="0"/>
          </a:p>
          <a:p>
            <a:endParaRPr lang="ru-RU" sz="1600" b="1" dirty="0" smtClean="0"/>
          </a:p>
          <a:p>
            <a:pPr marL="0" indent="0">
              <a:buNone/>
            </a:pPr>
            <a:r>
              <a:rPr lang="ru-RU" sz="1600" b="1" dirty="0" smtClean="0"/>
              <a:t>      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3839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</a:t>
            </a:r>
            <a:r>
              <a:rPr lang="ru-RU" b="1" dirty="0"/>
              <a:t>Национални енергийни политики и норми в България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- Фонд „Енергийна ефективност и възобновяеми източници“ (ФЕЕВИ):</a:t>
            </a:r>
          </a:p>
          <a:p>
            <a:pPr marL="0" indent="0">
              <a:buNone/>
            </a:pPr>
            <a:r>
              <a:rPr lang="ru-RU" dirty="0"/>
              <a:t>          Финансира инвестиционни проекти за енергийна ефективност</a:t>
            </a:r>
          </a:p>
          <a:p>
            <a:pPr marL="0" indent="0">
              <a:buNone/>
            </a:pPr>
            <a:r>
              <a:rPr lang="ru-RU" dirty="0"/>
              <a:t>          Има за цел намаляването на емисиите от парникови газове в атмосферата</a:t>
            </a:r>
          </a:p>
          <a:p>
            <a:pPr marL="0" indent="0">
              <a:buNone/>
            </a:pPr>
            <a:r>
              <a:rPr lang="ru-RU" dirty="0"/>
              <a:t>          Подпомага развитието на пазара на проекти за енергийна ефективност в България</a:t>
            </a:r>
          </a:p>
          <a:p>
            <a:pPr marL="0" indent="0">
              <a:buNone/>
            </a:pPr>
            <a:r>
              <a:rPr lang="bg-BG" dirty="0"/>
              <a:t>          С</a:t>
            </a:r>
            <a:r>
              <a:rPr lang="ru-RU" dirty="0"/>
              <a:t>ъздаден е  през февруари 2004 г. като юридическо лице, независимо от държавните институции. Осъществява своята дейност съгласно разпоредбите на Закона за енергийната ефективност, Закона за енергията от възобновяеми източници и споразуменията с Донорите и не е част от консолидирания държавен бюджет.</a:t>
            </a:r>
          </a:p>
          <a:p>
            <a:pPr marL="0" indent="0">
              <a:buNone/>
            </a:pPr>
            <a:r>
              <a:rPr lang="ru-RU" dirty="0"/>
              <a:t>          ФЕЕВИ е капитализиран изцяло с грантови средства. Донори са: Глобалният екологичен фонд на ООН, чрез Международната банка за възстановяване и развитие (Световна банка) – с 10 млн. щатски долара, Правителството на Австрия – с 1,5 млн. евро, Правителството на България – с 3 млн. лева и частни български спонсори.</a:t>
            </a:r>
          </a:p>
          <a:p>
            <a:pPr marL="0" lvl="0" indent="0">
              <a:buNone/>
            </a:pPr>
            <a:endParaRPr lang="en-US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76755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2A75F00-C0BB-4C15-81CF-CBC308524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4. </a:t>
            </a:r>
            <a:r>
              <a:rPr lang="ru-RU" b="1" dirty="0"/>
              <a:t>Национални енергийни политики и </a:t>
            </a:r>
            <a:r>
              <a:rPr lang="ru-RU" b="1" dirty="0" smtClean="0"/>
              <a:t>норми в </a:t>
            </a:r>
            <a:r>
              <a:rPr lang="ru-RU" b="1" dirty="0"/>
              <a:t>България </a:t>
            </a:r>
            <a:endParaRPr lang="en-U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9EB2ACC4-1407-472A-9098-28845CC2E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312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Регламента за топлинни инсталации в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сгради 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(RTIB/RITE).</a:t>
            </a:r>
            <a:endParaRPr lang="bg-BG" sz="16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sz="1600" b="1" dirty="0" smtClean="0"/>
              <a:t>- Наредба </a:t>
            </a:r>
            <a:r>
              <a:rPr lang="ru-RU" sz="1600" b="1" dirty="0"/>
              <a:t>№ 15 от 28 юли 2005 г. </a:t>
            </a:r>
            <a:r>
              <a:rPr lang="ru-RU" sz="1600" dirty="0"/>
              <a:t>за технически правила и нормативи за проектиране, изграждане и експлоатация на обектите и съоръженията за производство, пренос и разпределение на топлинна </a:t>
            </a:r>
            <a:r>
              <a:rPr lang="ru-RU" sz="1600" dirty="0" smtClean="0"/>
              <a:t>енергия -</a:t>
            </a:r>
            <a:r>
              <a:rPr lang="ru-RU" sz="1600" b="1" dirty="0" smtClean="0"/>
              <a:t> </a:t>
            </a:r>
            <a:r>
              <a:rPr lang="ru-RU" sz="1600" dirty="0" smtClean="0"/>
              <a:t>МРРБ </a:t>
            </a:r>
            <a:r>
              <a:rPr lang="ru-RU" sz="1600" dirty="0"/>
              <a:t>и </a:t>
            </a:r>
            <a:r>
              <a:rPr lang="ru-RU" sz="1600" dirty="0" smtClean="0"/>
              <a:t>МЕЕР, ДВ 20 от 2006 г., обн.: 16.03.2006</a:t>
            </a:r>
          </a:p>
          <a:p>
            <a:pPr marL="0" indent="0" algn="just">
              <a:buNone/>
            </a:pPr>
            <a:r>
              <a:rPr lang="ru-RU" sz="1600" dirty="0"/>
              <a:t>       С наредбата се определят техническите правила и нормативи за проектиране, изграждане и експлоатация на обектите и съоръженията за производство, пренос и разпределение на топлинна енергия с топлоносител водна пара и гореща вода за битови и стопански нужди, които образуват топлоснабдителната система (ТСС</a:t>
            </a:r>
            <a:r>
              <a:rPr lang="ru-RU" sz="1600" dirty="0" smtClean="0"/>
              <a:t>).</a:t>
            </a:r>
          </a:p>
          <a:p>
            <a:pPr algn="just">
              <a:buFontTx/>
              <a:buChar char="-"/>
            </a:pPr>
            <a:r>
              <a:rPr lang="ru-RU" sz="1600" b="1" dirty="0" smtClean="0"/>
              <a:t>Наредба </a:t>
            </a:r>
            <a:r>
              <a:rPr lang="ru-RU" sz="1600" b="1" dirty="0"/>
              <a:t>No16-334 </a:t>
            </a:r>
            <a:r>
              <a:rPr lang="ru-RU" sz="1600" b="1" dirty="0" smtClean="0"/>
              <a:t>от </a:t>
            </a:r>
            <a:r>
              <a:rPr lang="ru-RU" sz="1600" b="1" dirty="0"/>
              <a:t>6 </a:t>
            </a:r>
            <a:r>
              <a:rPr lang="ru-RU" sz="1600" b="1" dirty="0" smtClean="0"/>
              <a:t>април 2007 г. за топлоснабдяването</a:t>
            </a:r>
            <a:r>
              <a:rPr lang="ru-RU" sz="1600" dirty="0" smtClean="0"/>
              <a:t>-</a:t>
            </a:r>
            <a:r>
              <a:rPr lang="ru-RU" sz="1600" b="1" dirty="0" smtClean="0"/>
              <a:t> </a:t>
            </a:r>
            <a:r>
              <a:rPr lang="ru-RU" sz="1600" dirty="0" smtClean="0"/>
              <a:t>Министерството на икономиката </a:t>
            </a:r>
            <a:r>
              <a:rPr lang="ru-RU" sz="1600" dirty="0"/>
              <a:t>и </a:t>
            </a:r>
            <a:r>
              <a:rPr lang="ru-RU" sz="1600" dirty="0" smtClean="0"/>
              <a:t>енергетиката, обн</a:t>
            </a:r>
            <a:r>
              <a:rPr lang="ru-RU" sz="1600" dirty="0"/>
              <a:t>. ДВ. бр.34 от 24 </a:t>
            </a:r>
            <a:r>
              <a:rPr lang="ru-RU" sz="1600" dirty="0" smtClean="0"/>
              <a:t>април </a:t>
            </a:r>
            <a:r>
              <a:rPr lang="ru-RU" sz="1600" dirty="0"/>
              <a:t>2007г., </a:t>
            </a:r>
            <a:r>
              <a:rPr lang="ru-RU" sz="1600" dirty="0" smtClean="0"/>
              <a:t>изм</a:t>
            </a:r>
            <a:r>
              <a:rPr lang="ru-RU" sz="1600" dirty="0"/>
              <a:t>. и доп. ДВ. бр.42 от 9 </a:t>
            </a:r>
            <a:r>
              <a:rPr lang="ru-RU" sz="1600" dirty="0" smtClean="0"/>
              <a:t>юни </a:t>
            </a:r>
            <a:r>
              <a:rPr lang="ru-RU" sz="1600" dirty="0"/>
              <a:t>2015г</a:t>
            </a:r>
            <a:r>
              <a:rPr lang="ru-RU" sz="1600" dirty="0" smtClean="0"/>
              <a:t>.</a:t>
            </a:r>
          </a:p>
          <a:p>
            <a:pPr marL="0" indent="0" algn="just">
              <a:buNone/>
            </a:pPr>
            <a:r>
              <a:rPr lang="ru-RU" sz="1600" dirty="0" smtClean="0"/>
              <a:t>        С наредбата </a:t>
            </a:r>
            <a:r>
              <a:rPr lang="ru-RU" sz="1600" dirty="0"/>
              <a:t>се определят редът и техническите условия за топлоснабдяване, за оперативно управление на топлоснабдителната система, за присъединяване на производители и клиенти към топлопреносната мрежа, за прекратяване на топлоснабдяването, </a:t>
            </a:r>
            <a:r>
              <a:rPr lang="ru-RU" sz="1600" dirty="0" smtClean="0"/>
              <a:t>за </a:t>
            </a:r>
            <a:r>
              <a:rPr lang="ru-RU" sz="1600" dirty="0"/>
              <a:t>прилагане на дяловото разпределение на топлинната енергия в сгради -етажна собственост, </a:t>
            </a:r>
            <a:r>
              <a:rPr lang="ru-RU" sz="1600" dirty="0" smtClean="0"/>
              <a:t>вид, условия </a:t>
            </a:r>
            <a:r>
              <a:rPr lang="ru-RU" sz="1600" dirty="0"/>
              <a:t>и </a:t>
            </a:r>
            <a:r>
              <a:rPr lang="ru-RU" sz="1600" dirty="0" smtClean="0"/>
              <a:t>ред </a:t>
            </a:r>
            <a:r>
              <a:rPr lang="ru-RU" sz="1600" dirty="0"/>
              <a:t>за предоставяне на гаранции от доставчиците на топлинна енергия по сключваните от тях сделки с топлопреносното предприятие.</a:t>
            </a:r>
            <a:endParaRPr lang="ru-RU" sz="1600" dirty="0" smtClean="0"/>
          </a:p>
          <a:p>
            <a:pPr>
              <a:buFontTx/>
              <a:buChar char="-"/>
            </a:pPr>
            <a:endParaRPr lang="ru-RU" sz="1600" dirty="0"/>
          </a:p>
          <a:p>
            <a:pPr marL="0" lvl="0" indent="0">
              <a:buNone/>
            </a:pP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3249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F38A175-AF9F-45B8-82D9-D85C71386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4. </a:t>
            </a:r>
            <a:r>
              <a:rPr lang="ru-RU" b="1" dirty="0"/>
              <a:t>Национални енергийни политики и </a:t>
            </a:r>
            <a:r>
              <a:rPr lang="ru-RU" b="1" dirty="0" smtClean="0"/>
              <a:t>норми в </a:t>
            </a:r>
            <a:r>
              <a:rPr lang="ru-RU" b="1" dirty="0"/>
              <a:t>България </a:t>
            </a:r>
            <a:endParaRPr lang="en-U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B4996233-3E94-45B5-A54A-FAA40BBFD6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bg-BG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Енергийно сертифициране на </a:t>
            </a: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сградите 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(EPC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2839164-6E01-4021-A113-AC89F56FBAA9}"/>
              </a:ext>
            </a:extLst>
          </p:cNvPr>
          <p:cNvSpPr txBox="1"/>
          <p:nvPr/>
        </p:nvSpPr>
        <p:spPr>
          <a:xfrm>
            <a:off x="457200" y="2234931"/>
            <a:ext cx="22428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На задължително сертифициране по реда на Закон за енергийната ефективност /ЗЕЕ/ подлежат всички </a:t>
            </a:r>
            <a:r>
              <a:rPr lang="ru-RU" sz="1600" dirty="0" smtClean="0"/>
              <a:t>жилищни и обществени сгради  </a:t>
            </a:r>
            <a:r>
              <a:rPr lang="ru-RU" sz="1600" dirty="0"/>
              <a:t>в експлоатация с разгъната застроена площ над 250 m2 (ЗЕЕ, чл. 38, ал. 1</a:t>
            </a:r>
            <a:r>
              <a:rPr lang="ru-RU" sz="1600" dirty="0" smtClean="0"/>
              <a:t>).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Energien-sertifikat-sushtestvuvashti-sgradi 20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6000" y="2421000"/>
            <a:ext cx="6335446" cy="1775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48999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0C5C668-45E8-4EB7-98D2-47E2429CD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 smtClean="0"/>
              <a:t>Резюме на частта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EE5F160-ABCD-423C-A949-0C3DA0724EDE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33" t="-964" r="-857" b="-1619"/>
          <a:stretch/>
        </p:blipFill>
        <p:spPr bwMode="auto">
          <a:xfrm>
            <a:off x="540000" y="1533842"/>
            <a:ext cx="8146800" cy="4703158"/>
          </a:xfrm>
          <a:prstGeom prst="rect">
            <a:avLst/>
          </a:prstGeom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044099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dirty="0" smtClean="0"/>
              <a:t>Край на частта</a:t>
            </a:r>
            <a:endParaRPr lang="el-GR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g-BG" dirty="0" smtClean="0"/>
              <a:t>Част</a:t>
            </a:r>
            <a:r>
              <a:rPr lang="en-US" dirty="0" smtClean="0"/>
              <a:t> </a:t>
            </a:r>
            <a:r>
              <a:rPr lang="en-US" dirty="0"/>
              <a:t>1.1. </a:t>
            </a:r>
            <a:r>
              <a:rPr lang="bg-BG" dirty="0" smtClean="0"/>
              <a:t>Слънчева енергия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20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D2E6210-F288-4A09-AC23-8E31F41ED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</a:t>
            </a:r>
            <a:r>
              <a:rPr lang="ru-RU" b="1" dirty="0"/>
              <a:t>Правната система на Европейския </a:t>
            </a:r>
            <a:r>
              <a:rPr lang="ru-RU" b="1" dirty="0" smtClean="0"/>
              <a:t>съюз</a:t>
            </a:r>
            <a:endParaRPr lang="es-ES" dirty="0"/>
          </a:p>
        </p:txBody>
      </p:sp>
      <p:sp>
        <p:nvSpPr>
          <p:cNvPr id="16" name="Rectángulo 9">
            <a:extLst>
              <a:ext uri="{FF2B5EF4-FFF2-40B4-BE49-F238E27FC236}">
                <a16:creationId xmlns="" xmlns:a16="http://schemas.microsoft.com/office/drawing/2014/main" id="{32D1C934-BBF9-4788-82E2-A6255181295F}"/>
              </a:ext>
            </a:extLst>
          </p:cNvPr>
          <p:cNvSpPr/>
          <p:nvPr/>
        </p:nvSpPr>
        <p:spPr>
          <a:xfrm>
            <a:off x="396000" y="1557000"/>
            <a:ext cx="8244102" cy="880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Общи</a:t>
            </a:r>
            <a:r>
              <a:rPr lang="bg-BG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те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политики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 строителството са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основни елементи на Европейския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съюз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Пример: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Политиката на ЕС за енергията,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изменението на климата и околната среда 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16" descr="A screenshot of a cell phone&#10;&#10;Description generated with very high confidence">
            <a:extLst>
              <a:ext uri="{FF2B5EF4-FFF2-40B4-BE49-F238E27FC236}">
                <a16:creationId xmlns="" xmlns:a16="http://schemas.microsoft.com/office/drawing/2014/main" id="{77C17364-40AB-4EC3-9278-E10F5CABDE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50" t="-2187" r="-1170" b="-723"/>
          <a:stretch/>
        </p:blipFill>
        <p:spPr>
          <a:xfrm>
            <a:off x="1476000" y="2191020"/>
            <a:ext cx="5904000" cy="404598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140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</a:t>
            </a:r>
            <a:r>
              <a:rPr lang="ru-RU" b="1" dirty="0"/>
              <a:t>Правната система на Европейския съюз </a:t>
            </a:r>
            <a:endParaRPr lang="el-GR" b="1" dirty="0"/>
          </a:p>
        </p:txBody>
      </p:sp>
      <p:sp>
        <p:nvSpPr>
          <p:cNvPr id="10" name="Rectángulo 9">
            <a:extLst>
              <a:ext uri="{FF2B5EF4-FFF2-40B4-BE49-F238E27FC236}">
                <a16:creationId xmlns="" xmlns:a16="http://schemas.microsoft.com/office/drawing/2014/main" id="{AE0DD625-C3E3-4577-9866-47A93B213A68}"/>
              </a:ext>
            </a:extLst>
          </p:cNvPr>
          <p:cNvSpPr/>
          <p:nvPr/>
        </p:nvSpPr>
        <p:spPr>
          <a:xfrm>
            <a:off x="396000" y="1557000"/>
            <a:ext cx="8244102" cy="63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Общите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политики се основават на общо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законодателство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Законодателният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процес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 ЕС използва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пет форми на правни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инструменти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A screenshot of a cell phone&#10;&#10;Description generated with very high confidence">
            <a:extLst>
              <a:ext uri="{FF2B5EF4-FFF2-40B4-BE49-F238E27FC236}">
                <a16:creationId xmlns="" xmlns:a16="http://schemas.microsoft.com/office/drawing/2014/main" id="{56020DEA-0CDE-42AA-B20E-6A2F14FE81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035" y="2349000"/>
            <a:ext cx="4966965" cy="3816000"/>
          </a:xfrm>
          <a:prstGeom prst="rect">
            <a:avLst/>
          </a:prstGeom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1E951F1-951E-41F5-A6E7-9E175252DD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6000" y="2349000"/>
            <a:ext cx="2808000" cy="3744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0681AA8-C2BF-45C3-90C7-755C9DE32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2</a:t>
            </a:r>
            <a:r>
              <a:rPr lang="en-US" b="1" dirty="0" smtClean="0"/>
              <a:t>.</a:t>
            </a:r>
            <a:r>
              <a:rPr lang="ru-RU" b="1" dirty="0"/>
              <a:t> </a:t>
            </a:r>
            <a:r>
              <a:rPr lang="ru-RU" b="1" dirty="0" smtClean="0"/>
              <a:t>Обща </a:t>
            </a:r>
            <a:r>
              <a:rPr lang="ru-RU" b="1" dirty="0"/>
              <a:t>рамка на европейските енергийни и климатични </a:t>
            </a:r>
            <a:r>
              <a:rPr lang="ru-RU" b="1" dirty="0" smtClean="0"/>
              <a:t>политики</a:t>
            </a:r>
            <a:endParaRPr lang="es-ES" dirty="0"/>
          </a:p>
        </p:txBody>
      </p:sp>
      <p:sp>
        <p:nvSpPr>
          <p:cNvPr id="6" name="Rectángulo 9">
            <a:extLst>
              <a:ext uri="{FF2B5EF4-FFF2-40B4-BE49-F238E27FC236}">
                <a16:creationId xmlns="" xmlns:a16="http://schemas.microsoft.com/office/drawing/2014/main" id="{9F4B9B21-9CD6-43F1-8666-1B109B3382D7}"/>
              </a:ext>
            </a:extLst>
          </p:cNvPr>
          <p:cNvSpPr/>
          <p:nvPr/>
        </p:nvSpPr>
        <p:spPr>
          <a:xfrm>
            <a:off x="396000" y="1557000"/>
            <a:ext cx="8244102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Дългосрочна стратегия: "климатично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неутрална Европейска 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икономика" до 2050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г.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Тя се основава на общата енергийна политика на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ЕС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"Триъгълник" на общите цели на енергийната политика на ЕС (Зелена книга, 2006 г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.)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 descr="A screenshot of a cell phone&#10;&#10;Description generated with very high confidence">
            <a:extLst>
              <a:ext uri="{FF2B5EF4-FFF2-40B4-BE49-F238E27FC236}">
                <a16:creationId xmlns="" xmlns:a16="http://schemas.microsoft.com/office/drawing/2014/main" id="{A27DB122-239C-4304-90C3-1512E60FC2D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000" y="3141000"/>
            <a:ext cx="6264000" cy="295200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982871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D7B6C99-EE17-4CF1-9840-47C913A9E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2. </a:t>
            </a:r>
            <a:r>
              <a:rPr lang="ru-RU" b="1" dirty="0"/>
              <a:t>Обща рамка на европейските енергийни и климатични </a:t>
            </a:r>
            <a:r>
              <a:rPr lang="ru-RU" b="1" dirty="0" smtClean="0"/>
              <a:t>политики</a:t>
            </a:r>
            <a:endParaRPr lang="es-ES" dirty="0"/>
          </a:p>
        </p:txBody>
      </p:sp>
      <p:sp>
        <p:nvSpPr>
          <p:cNvPr id="13" name="Rectángulo 9">
            <a:extLst>
              <a:ext uri="{FF2B5EF4-FFF2-40B4-BE49-F238E27FC236}">
                <a16:creationId xmlns="" xmlns:a16="http://schemas.microsoft.com/office/drawing/2014/main" id="{25A89399-1A84-4AA8-B5B1-A8DD6AFCE952}"/>
              </a:ext>
            </a:extLst>
          </p:cNvPr>
          <p:cNvSpPr/>
          <p:nvPr/>
        </p:nvSpPr>
        <p:spPr>
          <a:xfrm>
            <a:off x="396000" y="1557000"/>
            <a:ext cx="8244102" cy="880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2020, 2030, 2050 енергийни стратегии и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цели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Стратегическата важност на устойчивото развитие чрез 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ВЕИ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ЕЕ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във всички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отрасли.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A22DB41F-0D84-487E-81C9-D615AEB0F75D}"/>
              </a:ext>
            </a:extLst>
          </p:cNvPr>
          <p:cNvSpPr/>
          <p:nvPr/>
        </p:nvSpPr>
        <p:spPr>
          <a:xfrm>
            <a:off x="298046" y="2691193"/>
            <a:ext cx="151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2020 г.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Пакет енергия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климат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52506A6C-1626-461C-94B8-B5FBB0CD4098}"/>
              </a:ext>
            </a:extLst>
          </p:cNvPr>
          <p:cNvSpPr/>
          <p:nvPr/>
        </p:nvSpPr>
        <p:spPr>
          <a:xfrm>
            <a:off x="298046" y="3719426"/>
            <a:ext cx="17539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Пакет е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нергия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 климат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след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2020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г.</a:t>
            </a:r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5C7F011F-8B91-4101-A237-BCB0D87FADA3}"/>
              </a:ext>
            </a:extLst>
          </p:cNvPr>
          <p:cNvSpPr/>
          <p:nvPr/>
        </p:nvSpPr>
        <p:spPr>
          <a:xfrm>
            <a:off x="298046" y="4923193"/>
            <a:ext cx="196995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Енергийна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пътна карта 2050 (дългосрочна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визия)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2C56AC37-1AA3-46F7-9078-8072423E6E7C}"/>
              </a:ext>
            </a:extLst>
          </p:cNvPr>
          <p:cNvGrpSpPr/>
          <p:nvPr/>
        </p:nvGrpSpPr>
        <p:grpSpPr>
          <a:xfrm>
            <a:off x="1836000" y="2493000"/>
            <a:ext cx="6850800" cy="3456980"/>
            <a:chOff x="1836000" y="2327810"/>
            <a:chExt cx="6850800" cy="3456980"/>
          </a:xfrm>
        </p:grpSpPr>
        <p:grpSp>
          <p:nvGrpSpPr>
            <p:cNvPr id="19" name="Group 18">
              <a:extLst>
                <a:ext uri="{FF2B5EF4-FFF2-40B4-BE49-F238E27FC236}">
                  <a16:creationId xmlns="" xmlns:a16="http://schemas.microsoft.com/office/drawing/2014/main" id="{2FE187B5-029B-4C6B-BA5A-0FACF5587D1E}"/>
                </a:ext>
              </a:extLst>
            </p:cNvPr>
            <p:cNvGrpSpPr/>
            <p:nvPr/>
          </p:nvGrpSpPr>
          <p:grpSpPr>
            <a:xfrm>
              <a:off x="1836000" y="2327810"/>
              <a:ext cx="6850800" cy="3456980"/>
              <a:chOff x="1836000" y="2327810"/>
              <a:chExt cx="6850800" cy="3456980"/>
            </a:xfrm>
          </p:grpSpPr>
          <p:sp>
            <p:nvSpPr>
              <p:cNvPr id="18" name="Arrow: Left 17">
                <a:extLst>
                  <a:ext uri="{FF2B5EF4-FFF2-40B4-BE49-F238E27FC236}">
                    <a16:creationId xmlns="" xmlns:a16="http://schemas.microsoft.com/office/drawing/2014/main" id="{BD822654-47FA-46D6-993F-209B17BD0865}"/>
                  </a:ext>
                </a:extLst>
              </p:cNvPr>
              <p:cNvSpPr/>
              <p:nvPr/>
            </p:nvSpPr>
            <p:spPr>
              <a:xfrm>
                <a:off x="1836000" y="2713705"/>
                <a:ext cx="576000" cy="2685190"/>
              </a:xfrm>
              <a:prstGeom prst="leftArrow">
                <a:avLst>
                  <a:gd name="adj1" fmla="val 70574"/>
                  <a:gd name="adj2" fmla="val 50000"/>
                </a:avLst>
              </a:prstGeom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4" name="Picture 13" descr="A screenshot of a cell phone&#10;&#10;Description generated with high confidence">
                <a:extLst>
                  <a:ext uri="{FF2B5EF4-FFF2-40B4-BE49-F238E27FC236}">
                    <a16:creationId xmlns="" xmlns:a16="http://schemas.microsoft.com/office/drawing/2014/main" id="{92B5AFB9-C487-4F1B-BBE3-C266E970BD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12000" y="2327810"/>
                <a:ext cx="6274800" cy="3456980"/>
              </a:xfrm>
              <a:prstGeom prst="rect">
                <a:avLst/>
              </a:prstGeom>
              <a:ln>
                <a:solidFill>
                  <a:schemeClr val="accent3">
                    <a:lumMod val="50000"/>
                  </a:schemeClr>
                </a:solidFill>
              </a:ln>
            </p:spPr>
          </p:pic>
        </p:grpSp>
        <p:sp>
          <p:nvSpPr>
            <p:cNvPr id="4" name="Rectangle 3">
              <a:extLst>
                <a:ext uri="{FF2B5EF4-FFF2-40B4-BE49-F238E27FC236}">
                  <a16:creationId xmlns="" xmlns:a16="http://schemas.microsoft.com/office/drawing/2014/main" id="{A0A693A9-3EC9-4B70-96B8-765D5BC78C27}"/>
                </a:ext>
              </a:extLst>
            </p:cNvPr>
            <p:cNvSpPr/>
            <p:nvPr/>
          </p:nvSpPr>
          <p:spPr>
            <a:xfrm rot="16200000">
              <a:off x="1345725" y="3674791"/>
              <a:ext cx="1633182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bg-BG" sz="1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Законодателни пакети</a:t>
              </a:r>
              <a:endParaRPr lang="en-US" sz="1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7616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B35B0EC4-B15A-450B-B770-2C774CFECCD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20012395">
            <a:off x="297714" y="2329638"/>
            <a:ext cx="8607132" cy="316370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Rectangle: Rounded Corners 10">
            <a:extLst>
              <a:ext uri="{FF2B5EF4-FFF2-40B4-BE49-F238E27FC236}">
                <a16:creationId xmlns="" xmlns:a16="http://schemas.microsoft.com/office/drawing/2014/main" id="{5E8139C0-F405-4DB2-B2F8-FF66BD1B1863}"/>
              </a:ext>
            </a:extLst>
          </p:cNvPr>
          <p:cNvSpPr/>
          <p:nvPr/>
        </p:nvSpPr>
        <p:spPr>
          <a:xfrm>
            <a:off x="5843625" y="2133000"/>
            <a:ext cx="3192375" cy="3980761"/>
          </a:xfrm>
          <a:prstGeom prst="roundRect">
            <a:avLst>
              <a:gd name="adj" fmla="val 3894"/>
            </a:avLst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5C0820CB-C52A-415C-B2DF-B21F4314DAFF}"/>
              </a:ext>
            </a:extLst>
          </p:cNvPr>
          <p:cNvSpPr/>
          <p:nvPr/>
        </p:nvSpPr>
        <p:spPr>
          <a:xfrm>
            <a:off x="396000" y="2402339"/>
            <a:ext cx="4896001" cy="3525088"/>
          </a:xfrm>
          <a:prstGeom prst="roundRect">
            <a:avLst>
              <a:gd name="adj" fmla="val 3894"/>
            </a:avLst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2. </a:t>
            </a:r>
            <a:r>
              <a:rPr lang="ru-RU" b="1" dirty="0"/>
              <a:t>Обща рамка на европейските енергийни и климатични </a:t>
            </a:r>
            <a:r>
              <a:rPr lang="ru-RU" b="1" dirty="0" smtClean="0"/>
              <a:t>политики</a:t>
            </a:r>
            <a:endParaRPr lang="el-GR" b="1" dirty="0"/>
          </a:p>
        </p:txBody>
      </p:sp>
      <p:sp>
        <p:nvSpPr>
          <p:cNvPr id="15" name="Rectángulo 14">
            <a:extLst>
              <a:ext uri="{FF2B5EF4-FFF2-40B4-BE49-F238E27FC236}">
                <a16:creationId xmlns="" xmlns:a16="http://schemas.microsoft.com/office/drawing/2014/main" id="{8B3BC297-81D4-4014-9C44-EB57B2C6B97B}"/>
              </a:ext>
            </a:extLst>
          </p:cNvPr>
          <p:cNvSpPr/>
          <p:nvPr/>
        </p:nvSpPr>
        <p:spPr>
          <a:xfrm>
            <a:off x="396001" y="1895554"/>
            <a:ext cx="4896000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Тя утвърди пет стратегически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приоритети</a:t>
            </a:r>
            <a:r>
              <a:rPr lang="en-US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(2009-2010):</a:t>
            </a:r>
          </a:p>
          <a:p>
            <a:pPr lvl="0"/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marL="361950" indent="-361950">
              <a:buFont typeface="+mj-lt"/>
              <a:buAutoNum type="arabicPeriod"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Да направи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Европа по-енергийно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ефективна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чрез ускоряване на инвестициите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в ефективни сгради, продукти и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транспорт,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indent="-361950">
              <a:buFont typeface="+mj-lt"/>
              <a:buAutoNum type="arabicPeriod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Изграждане на Пан европейски енергиен пазар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чрез изграждане на необходимата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инфраструктура,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indent="-361950">
              <a:buFont typeface="+mj-lt"/>
              <a:buAutoNum type="arabicPeriod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Защита на правата на потребителите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и постигане на високи стандарти за безопасност в енергийния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сектор,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indent="-361950">
              <a:buFont typeface="+mj-lt"/>
              <a:buAutoNum type="arabicPeriod"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Прилагане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на "стратегически план за енергийни технологии"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за ускоряване на разработването и разгръщането на нисковъглеродни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технологии,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indent="-361950">
              <a:buFont typeface="+mj-lt"/>
              <a:buAutoNum type="arabicPeriod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Преследването на добри отношения с външни доставчици на ЕС на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енергия и енергийни транзитни страни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endParaRPr lang="en-US" sz="1400" dirty="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9" name="Rectángulo 9">
            <a:extLst>
              <a:ext uri="{FF2B5EF4-FFF2-40B4-BE49-F238E27FC236}">
                <a16:creationId xmlns="" xmlns:a16="http://schemas.microsoft.com/office/drawing/2014/main" id="{701AF668-4428-4734-A143-A0FB2EE8E143}"/>
              </a:ext>
            </a:extLst>
          </p:cNvPr>
          <p:cNvSpPr/>
          <p:nvPr/>
        </p:nvSpPr>
        <p:spPr>
          <a:xfrm>
            <a:off x="396000" y="1557000"/>
            <a:ext cx="518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2020 </a:t>
            </a: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Пакет енергия </a:t>
            </a:r>
            <a:r>
              <a:rPr lang="bg-BG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 климат 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Arrow: Left 4">
            <a:extLst>
              <a:ext uri="{FF2B5EF4-FFF2-40B4-BE49-F238E27FC236}">
                <a16:creationId xmlns="" xmlns:a16="http://schemas.microsoft.com/office/drawing/2014/main" id="{937423E9-AAAB-45D7-B223-B97D3F225066}"/>
              </a:ext>
            </a:extLst>
          </p:cNvPr>
          <p:cNvSpPr/>
          <p:nvPr/>
        </p:nvSpPr>
        <p:spPr>
          <a:xfrm flipH="1">
            <a:off x="5292000" y="2812956"/>
            <a:ext cx="576000" cy="2685190"/>
          </a:xfrm>
          <a:prstGeom prst="leftArrow">
            <a:avLst>
              <a:gd name="adj1" fmla="val 70574"/>
              <a:gd name="adj2" fmla="val 50000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28EA0681-86D4-4FE2-A20E-DDEB61DEE807}"/>
              </a:ext>
            </a:extLst>
          </p:cNvPr>
          <p:cNvSpPr/>
          <p:nvPr/>
        </p:nvSpPr>
        <p:spPr>
          <a:xfrm>
            <a:off x="1019625" y="5927427"/>
            <a:ext cx="3888000" cy="35721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за постигане на целите за 2020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г.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1C476E35-E96E-4206-8021-DCF6A77FED5F}"/>
              </a:ext>
            </a:extLst>
          </p:cNvPr>
          <p:cNvSpPr/>
          <p:nvPr/>
        </p:nvSpPr>
        <p:spPr>
          <a:xfrm rot="16200000">
            <a:off x="4293086" y="3563390"/>
            <a:ext cx="2520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2020</a:t>
            </a:r>
            <a:r>
              <a:rPr lang="bg-BG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Законодателеннннен пакет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45E0AB4-AF9E-4572-86C8-0FB1BF45D79E}"/>
              </a:ext>
            </a:extLst>
          </p:cNvPr>
          <p:cNvSpPr txBox="1"/>
          <p:nvPr/>
        </p:nvSpPr>
        <p:spPr>
          <a:xfrm>
            <a:off x="5843625" y="2205000"/>
            <a:ext cx="3192375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bg-BG" sz="1400" b="1" dirty="0">
                <a:latin typeface="Arial" panose="020B0604020202020204" pitchFamily="34" charset="0"/>
                <a:cs typeface="Arial" panose="020B0604020202020204" pitchFamily="34" charset="0"/>
              </a:rPr>
              <a:t>Директивата за възобновяемата </a:t>
            </a:r>
            <a:r>
              <a:rPr lang="bg-BG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енергия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-RED- (2009/28/EC).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bg-BG" sz="1400" b="1" dirty="0">
                <a:latin typeface="Arial" panose="020B0604020202020204" pitchFamily="34" charset="0"/>
                <a:cs typeface="Arial" panose="020B0604020202020204" pitchFamily="34" charset="0"/>
              </a:rPr>
              <a:t>Директива за енергийната </a:t>
            </a:r>
            <a:r>
              <a:rPr lang="bg-BG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ефективност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-EED- (2012/27/EU).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Директива за енергийните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характеристики на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сградите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-EPBD-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(2010/31/EU).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bg-BG" sz="1400" b="1" dirty="0">
                <a:latin typeface="Arial" panose="020B0604020202020204" pitchFamily="34" charset="0"/>
                <a:cs typeface="Arial" panose="020B0604020202020204" pitchFamily="34" charset="0"/>
              </a:rPr>
              <a:t>Енергийно етикетиране Рамковия </a:t>
            </a:r>
            <a:r>
              <a:rPr lang="bg-BG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регламент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(EU 2017/1369).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bg-BG" sz="1400" b="1" dirty="0">
                <a:latin typeface="Arial" panose="020B0604020202020204" pitchFamily="34" charset="0"/>
                <a:cs typeface="Arial" panose="020B0604020202020204" pitchFamily="34" charset="0"/>
              </a:rPr>
              <a:t>Еко дизайн </a:t>
            </a:r>
            <a:r>
              <a:rPr lang="bg-BG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Директива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(2009/125/EC).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841DE90-46D0-4793-89AF-3BAC48C81C85}"/>
              </a:ext>
            </a:extLst>
          </p:cNvPr>
          <p:cNvSpPr txBox="1"/>
          <p:nvPr/>
        </p:nvSpPr>
        <p:spPr>
          <a:xfrm>
            <a:off x="4907625" y="1535361"/>
            <a:ext cx="42363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Политики и </a:t>
            </a:r>
            <a:r>
              <a:rPr lang="ru-RU" sz="16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правни </a:t>
            </a:r>
            <a:r>
              <a:rPr lang="ru-RU" sz="1600" i="1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актове с особено влияние върху </a:t>
            </a:r>
            <a:r>
              <a:rPr lang="ru-RU" sz="16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сградния </a:t>
            </a:r>
            <a:r>
              <a:rPr lang="ru-RU" sz="1600" i="1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сектор, EE &amp; </a:t>
            </a:r>
            <a:r>
              <a:rPr lang="ru-RU" sz="16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RE</a:t>
            </a:r>
            <a:endParaRPr lang="en-US" sz="1600" i="1" dirty="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clipart, toy&#10;&#10;Description generated with high confidence">
            <a:extLst>
              <a:ext uri="{FF2B5EF4-FFF2-40B4-BE49-F238E27FC236}">
                <a16:creationId xmlns="" xmlns:a16="http://schemas.microsoft.com/office/drawing/2014/main" id="{C1AFF0C9-0D01-4343-9739-82D76B916C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949" y="1989000"/>
            <a:ext cx="4303201" cy="1584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7644FD9-5F80-4A3B-A927-E9F39500D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2. </a:t>
            </a:r>
            <a:r>
              <a:rPr lang="ru-RU" b="1" dirty="0"/>
              <a:t>Обща рамка на европейските енергийни и климатични </a:t>
            </a:r>
            <a:r>
              <a:rPr lang="ru-RU" b="1" dirty="0" smtClean="0"/>
              <a:t>политики</a:t>
            </a:r>
            <a:endParaRPr lang="es-ES" dirty="0"/>
          </a:p>
        </p:txBody>
      </p:sp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6834B990-334C-4A2F-812E-F3384930BC17}"/>
              </a:ext>
            </a:extLst>
          </p:cNvPr>
          <p:cNvSpPr/>
          <p:nvPr/>
        </p:nvSpPr>
        <p:spPr>
          <a:xfrm>
            <a:off x="630007" y="1557000"/>
            <a:ext cx="55259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bg-BG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Директивата за възобновяемата </a:t>
            </a: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енергия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-RED-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(2009/28/EC).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="" xmlns:a16="http://schemas.microsoft.com/office/drawing/2014/main" id="{914A479D-994E-45F7-84C1-84BC9710B5C7}"/>
              </a:ext>
            </a:extLst>
          </p:cNvPr>
          <p:cNvSpPr/>
          <p:nvPr/>
        </p:nvSpPr>
        <p:spPr>
          <a:xfrm>
            <a:off x="911681" y="2133000"/>
            <a:ext cx="368626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Цялостна политика за производство и насърчаване на "</a:t>
            </a: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Енергия от възобновяеми източници" (ВЕИ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) в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ЕС.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FF2A296-E862-4E67-971C-9F79D103A554}"/>
              </a:ext>
            </a:extLst>
          </p:cNvPr>
          <p:cNvSpPr txBox="1"/>
          <p:nvPr/>
        </p:nvSpPr>
        <p:spPr>
          <a:xfrm>
            <a:off x="914381" y="3789000"/>
            <a:ext cx="7776000" cy="2456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lvl="1" algn="just">
              <a:spcBef>
                <a:spcPct val="20000"/>
              </a:spcBef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водна енергия, биомаса, сметищен газ, отпадъчни води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биогазове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Обвързващи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отделните национални цели, допринасящи за ЕС 20 % от RE дял (до 2020 г.), засягащи електричество, отопление и охлаждане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транспортен сектор.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Национални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планове за възобновяема енергия- да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изпълнят националните цели. Мониторинг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докладване.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Пример: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MС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въвеждат в техните регламентите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сградния сектор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подходящи мерки с цел увеличаване на дела на всички видове енергия от възобновяеми източници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6D1AFABA-8D78-491A-9344-03F84308A28F}"/>
              </a:ext>
            </a:extLst>
          </p:cNvPr>
          <p:cNvSpPr/>
          <p:nvPr/>
        </p:nvSpPr>
        <p:spPr>
          <a:xfrm>
            <a:off x="911681" y="3285000"/>
            <a:ext cx="51723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bg-BG" sz="1400" dirty="0">
                <a:latin typeface="Arial" panose="020B0604020202020204" pitchFamily="34" charset="0"/>
                <a:cs typeface="Arial" panose="020B0604020202020204" pitchFamily="34" charset="0"/>
              </a:rPr>
              <a:t>ВЕИ включват: вятър, слънчева енергия, </a:t>
            </a:r>
            <a:r>
              <a:rPr lang="bg-BG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геотермална</a:t>
            </a:r>
            <a:r>
              <a:rPr lang="bg-BG" sz="1400" dirty="0">
                <a:latin typeface="Arial" panose="020B0604020202020204" pitchFamily="34" charset="0"/>
                <a:cs typeface="Arial" panose="020B0604020202020204" pitchFamily="34" charset="0"/>
              </a:rPr>
              <a:t>, хидротермални и </a:t>
            </a:r>
            <a:r>
              <a:rPr lang="bg-BG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океанска енергия,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2992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A77B786-54C7-4873-90D5-CBBA266CE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2. </a:t>
            </a:r>
            <a:r>
              <a:rPr lang="ru-RU" b="1" dirty="0"/>
              <a:t>Обща рамка на европейските енергийни и климатични </a:t>
            </a:r>
            <a:r>
              <a:rPr lang="ru-RU" b="1" dirty="0" smtClean="0"/>
              <a:t>политики</a:t>
            </a:r>
            <a:endParaRPr lang="es-ES" dirty="0"/>
          </a:p>
        </p:txBody>
      </p:sp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E89932BD-4BCC-4BF9-9410-C323C2D611E3}"/>
              </a:ext>
            </a:extLst>
          </p:cNvPr>
          <p:cNvSpPr/>
          <p:nvPr/>
        </p:nvSpPr>
        <p:spPr>
          <a:xfrm>
            <a:off x="630007" y="1557000"/>
            <a:ext cx="58859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Директива за енергийната 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ефективност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-EED-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(2012/27/EU).</a:t>
            </a:r>
          </a:p>
        </p:txBody>
      </p:sp>
      <p:sp>
        <p:nvSpPr>
          <p:cNvPr id="13" name="Rectángulo 4">
            <a:extLst>
              <a:ext uri="{FF2B5EF4-FFF2-40B4-BE49-F238E27FC236}">
                <a16:creationId xmlns="" xmlns:a16="http://schemas.microsoft.com/office/drawing/2014/main" id="{4C44E16A-0349-48C5-8414-7516F8BFF78D}"/>
              </a:ext>
            </a:extLst>
          </p:cNvPr>
          <p:cNvSpPr/>
          <p:nvPr/>
        </p:nvSpPr>
        <p:spPr>
          <a:xfrm>
            <a:off x="911682" y="2205000"/>
            <a:ext cx="7908318" cy="4376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Всички страни от ЕС са задължени да използват енергията по-ефективно </a:t>
            </a: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на всички етапи от веригата на енергия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, от производството до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потреблението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Енергийната ефективност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е съотношението на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обема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производителност, услуга, стока или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енергия, към обема на вложената енергия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Националните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ЕЕ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целят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помогнат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ЕС да постигне своята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цел- 20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%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енергийна ефективност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Плановете за действие за национална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енергийна ефективност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изпълняват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националните цели. Мониторинг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докладване.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Общи мерки за насърчаване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ЕЕ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Секторни мерки: домакинства, публичния сектор, енергийните доставки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промишленост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Пример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Националните политики и мерки за стимулиране на рентабилни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основни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ремонти на сградите,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изграждане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типове и климатични зони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(план за обновяване на сградния фонд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Пример: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Обществения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сектор (водещ пример).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Енергийно ефективни публични сгради и закупуване на ЕЕ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продукти/услуги.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drawing of a cartoon character&#10;&#10;Description generated with high confidence">
            <a:extLst>
              <a:ext uri="{FF2B5EF4-FFF2-40B4-BE49-F238E27FC236}">
                <a16:creationId xmlns="" xmlns:a16="http://schemas.microsoft.com/office/drawing/2014/main" id="{D899228C-FEB6-4907-A77B-49E0EFE1D4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9" r="7102"/>
          <a:stretch/>
        </p:blipFill>
        <p:spPr>
          <a:xfrm>
            <a:off x="6041721" y="1143794"/>
            <a:ext cx="3102280" cy="1061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701863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4525</TotalTime>
  <Words>2886</Words>
  <Application>Microsoft Office PowerPoint</Application>
  <PresentationFormat>On-screen Show (4:3)</PresentationFormat>
  <Paragraphs>236</Paragraphs>
  <Slides>29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2_Office Theme</vt:lpstr>
      <vt:lpstr>Част 1.2. НАЦИОНАЛНИ РАЗПОРЕДБИ</vt:lpstr>
      <vt:lpstr>Цели на модула</vt:lpstr>
      <vt:lpstr>1. Правната система на Европейския съюз</vt:lpstr>
      <vt:lpstr>1. Правната система на Европейския съюз </vt:lpstr>
      <vt:lpstr>2. Обща рамка на европейските енергийни и климатични политики</vt:lpstr>
      <vt:lpstr>2. Обща рамка на европейските енергийни и климатични политики</vt:lpstr>
      <vt:lpstr>2. Обща рамка на европейските енергийни и климатични политики</vt:lpstr>
      <vt:lpstr>2. Обща рамка на европейските енергийни и климатични политики</vt:lpstr>
      <vt:lpstr>2. Обща рамка на европейските енергийни и климатични политики</vt:lpstr>
      <vt:lpstr>2. Обща рамка на европейските енергийни и климатични политики </vt:lpstr>
      <vt:lpstr>2. Обща рамка на европейските енергийни и климатични политики </vt:lpstr>
      <vt:lpstr>2. Обща рамка на европейските енергийни и климатични политики </vt:lpstr>
      <vt:lpstr>2. Обща рамка на европейските енергийни и климатични политики </vt:lpstr>
      <vt:lpstr>3. Европейска политика за ВЕИ, отопление и охлаждане</vt:lpstr>
      <vt:lpstr>3. Европейска политика за ВЕИ, отопление и охлаждане</vt:lpstr>
      <vt:lpstr>3. Европейска политика за ВЕИ, отопление и охлаждане </vt:lpstr>
      <vt:lpstr>3. Европейска политика за ВЕИ, отопление и охлаждане </vt:lpstr>
      <vt:lpstr>3. Европейска политика за ВЕИ, отопление и охлаждане </vt:lpstr>
      <vt:lpstr>3. Европейска политика за ВЕИ, отопление и охлаждане </vt:lpstr>
      <vt:lpstr>4. Национални енергийни политики и норми в България</vt:lpstr>
      <vt:lpstr>4. Национални енергийни политики и норми в България </vt:lpstr>
      <vt:lpstr>4. Национални енергийни политики и норми в България </vt:lpstr>
      <vt:lpstr>4. Национални енергийни политики и норми в България</vt:lpstr>
      <vt:lpstr>4. Национални енергийни политики и норми в България </vt:lpstr>
      <vt:lpstr>4. Национални енергийни политики и норми в България </vt:lpstr>
      <vt:lpstr>4. Национални енергийни политики и норми в България </vt:lpstr>
      <vt:lpstr>4. Национални енергийни политики и норми в България </vt:lpstr>
      <vt:lpstr>Резюме на частта</vt:lpstr>
      <vt:lpstr>Край на частта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ptsimpoukli</dc:creator>
  <cp:lastModifiedBy>PC Home</cp:lastModifiedBy>
  <cp:revision>345</cp:revision>
  <cp:lastPrinted>2018-11-26T14:23:43Z</cp:lastPrinted>
  <dcterms:created xsi:type="dcterms:W3CDTF">2017-12-11T10:59:29Z</dcterms:created>
  <dcterms:modified xsi:type="dcterms:W3CDTF">2019-10-02T13:43:01Z</dcterms:modified>
</cp:coreProperties>
</file>