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61" r:id="rId2"/>
    <p:sldId id="354" r:id="rId3"/>
    <p:sldId id="300" r:id="rId4"/>
    <p:sldId id="301" r:id="rId5"/>
    <p:sldId id="302" r:id="rId6"/>
    <p:sldId id="303" r:id="rId7"/>
    <p:sldId id="337" r:id="rId8"/>
    <p:sldId id="305" r:id="rId9"/>
    <p:sldId id="352" r:id="rId10"/>
    <p:sldId id="340" r:id="rId11"/>
    <p:sldId id="341" r:id="rId12"/>
    <p:sldId id="342" r:id="rId13"/>
    <p:sldId id="336" r:id="rId14"/>
    <p:sldId id="338" r:id="rId15"/>
    <p:sldId id="297" r:id="rId16"/>
    <p:sldId id="298" r:id="rId17"/>
    <p:sldId id="343" r:id="rId18"/>
    <p:sldId id="258" r:id="rId19"/>
    <p:sldId id="263" r:id="rId20"/>
    <p:sldId id="339" r:id="rId21"/>
    <p:sldId id="322" r:id="rId22"/>
    <p:sldId id="334" r:id="rId23"/>
    <p:sldId id="324" r:id="rId24"/>
    <p:sldId id="332" r:id="rId25"/>
    <p:sldId id="353" r:id="rId26"/>
    <p:sldId id="315" r:id="rId27"/>
    <p:sldId id="317" r:id="rId28"/>
    <p:sldId id="316" r:id="rId29"/>
    <p:sldId id="269" r:id="rId30"/>
    <p:sldId id="319" r:id="rId31"/>
    <p:sldId id="320" r:id="rId32"/>
    <p:sldId id="351" r:id="rId33"/>
    <p:sldId id="348" r:id="rId34"/>
    <p:sldId id="355" r:id="rId35"/>
    <p:sldId id="296"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9565"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2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20/12/2019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a:t>
            </a:fld>
            <a:endParaRPr lang="el-GR"/>
          </a:p>
        </p:txBody>
      </p:sp>
    </p:spTree>
    <p:extLst>
      <p:ext uri="{BB962C8B-B14F-4D97-AF65-F5344CB8AC3E}">
        <p14:creationId xmlns:p14="http://schemas.microsoft.com/office/powerpoint/2010/main" val="352060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a:t>
            </a:fld>
            <a:endParaRPr lang="el-GR"/>
          </a:p>
        </p:txBody>
      </p:sp>
    </p:spTree>
    <p:extLst>
      <p:ext uri="{BB962C8B-B14F-4D97-AF65-F5344CB8AC3E}">
        <p14:creationId xmlns:p14="http://schemas.microsoft.com/office/powerpoint/2010/main" val="31950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u="sng" dirty="0"/>
              <a:t>Guidelines for the Trainer</a:t>
            </a:r>
          </a:p>
          <a:p>
            <a:endParaRPr lang="el-GR" dirty="0"/>
          </a:p>
          <a:p>
            <a:r>
              <a:rPr lang="en-US" dirty="0"/>
              <a:t>This .</a:t>
            </a:r>
            <a:r>
              <a:rPr lang="en-US" dirty="0" err="1"/>
              <a:t>ppt</a:t>
            </a:r>
            <a:r>
              <a:rPr lang="en-US" dirty="0"/>
              <a:t> file is a template to be used from VET providers in order for them to prepare the training material. </a:t>
            </a:r>
          </a:p>
          <a:p>
            <a:endParaRPr lang="el-GR" dirty="0"/>
          </a:p>
          <a:p>
            <a:r>
              <a:rPr lang="en-US" dirty="0"/>
              <a:t>We suggest </a:t>
            </a:r>
            <a:r>
              <a:rPr lang="en-US" b="1" dirty="0"/>
              <a:t>30 up to 40 .</a:t>
            </a:r>
            <a:r>
              <a:rPr lang="en-US" b="1" dirty="0" err="1"/>
              <a:t>ppt</a:t>
            </a:r>
            <a:r>
              <a:rPr lang="en-US" b="1" dirty="0"/>
              <a:t> slides </a:t>
            </a:r>
            <a:r>
              <a:rPr lang="en-US" dirty="0"/>
              <a:t>for one (1) hour of the training program. </a:t>
            </a:r>
            <a:endParaRPr lang="el-GR" dirty="0"/>
          </a:p>
          <a:p>
            <a:endParaRPr lang="en-US" dirty="0"/>
          </a:p>
          <a:p>
            <a:r>
              <a:rPr lang="en-US" dirty="0"/>
              <a:t>There are 3 </a:t>
            </a:r>
            <a:r>
              <a:rPr lang="en-US" u="sng" dirty="0"/>
              <a:t>predefined slides </a:t>
            </a:r>
            <a:r>
              <a:rPr lang="en-US" dirty="0"/>
              <a:t>to be filled in by you, entitled “</a:t>
            </a:r>
            <a:r>
              <a:rPr lang="en-US" b="1" dirty="0"/>
              <a:t>Module Objectives</a:t>
            </a:r>
            <a:r>
              <a:rPr lang="en-US" dirty="0"/>
              <a:t>”, “</a:t>
            </a:r>
            <a:r>
              <a:rPr lang="en-US" b="1" dirty="0"/>
              <a:t>Conclusion</a:t>
            </a:r>
            <a:r>
              <a:rPr lang="en-US" dirty="0"/>
              <a:t>”, “</a:t>
            </a:r>
            <a:r>
              <a:rPr lang="en-US" b="1" dirty="0"/>
              <a:t>End of module</a:t>
            </a:r>
            <a:r>
              <a:rPr lang="en-US" dirty="0"/>
              <a:t>”. </a:t>
            </a:r>
            <a:endParaRPr lang="el-GR" dirty="0"/>
          </a:p>
          <a:p>
            <a:endParaRPr lang="en-US" dirty="0"/>
          </a:p>
          <a:p>
            <a:pPr lvl="0"/>
            <a:r>
              <a:rPr lang="en-US" dirty="0"/>
              <a:t>Material should be sent in editable format. </a:t>
            </a:r>
            <a:endParaRPr lang="el-GR" dirty="0"/>
          </a:p>
          <a:p>
            <a:pPr lvl="0"/>
            <a:endParaRPr lang="en-US" dirty="0"/>
          </a:p>
          <a:p>
            <a:pPr lvl="0">
              <a:buFont typeface="Wingdings" pitchFamily="2" charset="2"/>
              <a:buChar char="§"/>
            </a:pPr>
            <a:r>
              <a:rPr lang="en-US" dirty="0"/>
              <a:t>Suggested font: Arial</a:t>
            </a:r>
            <a:endParaRPr lang="el-GR" dirty="0"/>
          </a:p>
          <a:p>
            <a:pPr lvl="0">
              <a:buFont typeface="Wingdings" pitchFamily="2" charset="2"/>
              <a:buChar char="§"/>
            </a:pPr>
            <a:r>
              <a:rPr lang="en-US" dirty="0"/>
              <a:t>Required font size: 16</a:t>
            </a:r>
            <a:endParaRPr lang="el-GR" dirty="0"/>
          </a:p>
          <a:p>
            <a:pPr lvl="0">
              <a:buFont typeface="Wingdings" pitchFamily="2" charset="2"/>
              <a:buChar char="§"/>
            </a:pPr>
            <a:r>
              <a:rPr lang="en-US" dirty="0"/>
              <a:t>Suggested line spacing: 1,5</a:t>
            </a:r>
            <a:endParaRPr lang="el-GR" dirty="0"/>
          </a:p>
          <a:p>
            <a:pPr lvl="0">
              <a:buFont typeface="Wingdings" pitchFamily="2" charset="2"/>
              <a:buChar char="§"/>
            </a:pPr>
            <a:r>
              <a:rPr lang="en-US" dirty="0" err="1"/>
              <a:t>ppt</a:t>
            </a:r>
            <a:r>
              <a:rPr lang="en-US" dirty="0"/>
              <a:t>/</a:t>
            </a:r>
            <a:r>
              <a:rPr lang="en-US" dirty="0" err="1"/>
              <a:t>pptx</a:t>
            </a:r>
            <a:r>
              <a:rPr lang="en-US" dirty="0"/>
              <a:t> file should have a clear structure and defined units and unique slide titles</a:t>
            </a:r>
            <a:endParaRPr lang="el-GR" dirty="0"/>
          </a:p>
          <a:p>
            <a:pPr lvl="0">
              <a:buFont typeface="Wingdings" pitchFamily="2" charset="2"/>
              <a:buChar char="§"/>
            </a:pPr>
            <a:r>
              <a:rPr lang="en-US" dirty="0" err="1"/>
              <a:t>ppt</a:t>
            </a:r>
            <a:r>
              <a:rPr lang="en-US" dirty="0"/>
              <a:t>/</a:t>
            </a:r>
            <a:r>
              <a:rPr lang="en-US" dirty="0" err="1"/>
              <a:t>pptx</a:t>
            </a:r>
            <a:r>
              <a:rPr lang="en-US" dirty="0"/>
              <a:t> slide contents should not exceed the predefined margins</a:t>
            </a:r>
            <a:endParaRPr lang="el-GR" dirty="0"/>
          </a:p>
          <a:p>
            <a:pPr lvl="0">
              <a:buFont typeface="Wingdings" pitchFamily="2" charset="2"/>
              <a:buChar char="§"/>
            </a:pPr>
            <a:r>
              <a:rPr lang="en-US" dirty="0"/>
              <a:t>Images, diagrams etc should be accompanied with a description</a:t>
            </a:r>
            <a:endParaRPr lang="el-GR" dirty="0"/>
          </a:p>
          <a:p>
            <a:pPr lvl="0">
              <a:buFont typeface="Wingdings" pitchFamily="2" charset="2"/>
              <a:buChar char="§"/>
            </a:pPr>
            <a:r>
              <a:rPr lang="en-US" dirty="0"/>
              <a:t>If you want to include comprehension questions (multiple choice, multiple responses, true/false, matching etc.) to enhance users’ understanding of the theory, you should embody them in the </a:t>
            </a:r>
            <a:r>
              <a:rPr lang="en-US" dirty="0" err="1"/>
              <a:t>ppt</a:t>
            </a:r>
            <a:r>
              <a:rPr lang="en-US" dirty="0"/>
              <a:t>/</a:t>
            </a:r>
            <a:r>
              <a:rPr lang="en-US" dirty="0" err="1"/>
              <a:t>pptx</a:t>
            </a:r>
            <a:r>
              <a:rPr lang="en-US" dirty="0"/>
              <a:t> file.</a:t>
            </a:r>
            <a:endParaRPr lang="el-GR" dirty="0"/>
          </a:p>
          <a:p>
            <a:pPr lvl="0">
              <a:buFont typeface="Wingdings" pitchFamily="2" charset="2"/>
              <a:buChar char="§"/>
            </a:pPr>
            <a:r>
              <a:rPr lang="en-US" dirty="0"/>
              <a:t>Questions that will be used for self assessment and final assessment quizzes should follow a predefined format that will be sent from SQLearn in an .</a:t>
            </a:r>
            <a:r>
              <a:rPr lang="en-US" dirty="0" err="1"/>
              <a:t>xls</a:t>
            </a:r>
            <a:r>
              <a:rPr lang="en-US" dirty="0"/>
              <a:t> file</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extLst>
      <p:ext uri="{BB962C8B-B14F-4D97-AF65-F5344CB8AC3E}">
        <p14:creationId xmlns:p14="http://schemas.microsoft.com/office/powerpoint/2010/main" val="405147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u="sng" dirty="0"/>
              <a:t>Guidelines for the Trainer</a:t>
            </a:r>
          </a:p>
          <a:p>
            <a:endParaRPr lang="el-GR" dirty="0"/>
          </a:p>
          <a:p>
            <a:r>
              <a:rPr lang="en-US" dirty="0"/>
              <a:t>This .</a:t>
            </a:r>
            <a:r>
              <a:rPr lang="en-US" dirty="0" err="1"/>
              <a:t>ppt</a:t>
            </a:r>
            <a:r>
              <a:rPr lang="en-US" dirty="0"/>
              <a:t> file is a template to be used from VET providers in order for them to prepare the training material. </a:t>
            </a:r>
          </a:p>
          <a:p>
            <a:endParaRPr lang="el-GR" dirty="0"/>
          </a:p>
          <a:p>
            <a:r>
              <a:rPr lang="en-US" dirty="0"/>
              <a:t>We suggest </a:t>
            </a:r>
            <a:r>
              <a:rPr lang="en-US" b="1" dirty="0"/>
              <a:t>30 up to 40 .</a:t>
            </a:r>
            <a:r>
              <a:rPr lang="en-US" b="1" dirty="0" err="1"/>
              <a:t>ppt</a:t>
            </a:r>
            <a:r>
              <a:rPr lang="en-US" b="1" dirty="0"/>
              <a:t> slides </a:t>
            </a:r>
            <a:r>
              <a:rPr lang="en-US" dirty="0"/>
              <a:t>for one (1) hour of the training program. </a:t>
            </a:r>
            <a:endParaRPr lang="el-GR" dirty="0"/>
          </a:p>
          <a:p>
            <a:endParaRPr lang="en-US" dirty="0"/>
          </a:p>
          <a:p>
            <a:r>
              <a:rPr lang="en-US" dirty="0"/>
              <a:t>There are 3 </a:t>
            </a:r>
            <a:r>
              <a:rPr lang="en-US" u="sng" dirty="0"/>
              <a:t>predefined slides </a:t>
            </a:r>
            <a:r>
              <a:rPr lang="en-US" dirty="0"/>
              <a:t>to be filled in by you, entitled “</a:t>
            </a:r>
            <a:r>
              <a:rPr lang="en-US" b="1" dirty="0"/>
              <a:t>Module Objectives</a:t>
            </a:r>
            <a:r>
              <a:rPr lang="en-US" dirty="0"/>
              <a:t>”, “</a:t>
            </a:r>
            <a:r>
              <a:rPr lang="en-US" b="1" dirty="0"/>
              <a:t>Conclusion</a:t>
            </a:r>
            <a:r>
              <a:rPr lang="en-US" dirty="0"/>
              <a:t>”, “</a:t>
            </a:r>
            <a:r>
              <a:rPr lang="en-US" b="1" dirty="0"/>
              <a:t>End of module</a:t>
            </a:r>
            <a:r>
              <a:rPr lang="en-US" dirty="0"/>
              <a:t>”. </a:t>
            </a:r>
            <a:endParaRPr lang="el-GR" dirty="0"/>
          </a:p>
          <a:p>
            <a:endParaRPr lang="en-US" dirty="0"/>
          </a:p>
          <a:p>
            <a:pPr lvl="0"/>
            <a:r>
              <a:rPr lang="en-US" dirty="0"/>
              <a:t>Material should be sent in editable format. </a:t>
            </a:r>
            <a:endParaRPr lang="el-GR" dirty="0"/>
          </a:p>
          <a:p>
            <a:pPr lvl="0"/>
            <a:endParaRPr lang="en-US" dirty="0"/>
          </a:p>
          <a:p>
            <a:pPr lvl="0">
              <a:buFont typeface="Wingdings" pitchFamily="2" charset="2"/>
              <a:buChar char="§"/>
            </a:pPr>
            <a:r>
              <a:rPr lang="en-US" dirty="0"/>
              <a:t>Suggested font: Arial</a:t>
            </a:r>
            <a:endParaRPr lang="el-GR" dirty="0"/>
          </a:p>
          <a:p>
            <a:pPr lvl="0">
              <a:buFont typeface="Wingdings" pitchFamily="2" charset="2"/>
              <a:buChar char="§"/>
            </a:pPr>
            <a:r>
              <a:rPr lang="en-US" dirty="0"/>
              <a:t>Required font size: 16</a:t>
            </a:r>
            <a:endParaRPr lang="el-GR" dirty="0"/>
          </a:p>
          <a:p>
            <a:pPr lvl="0">
              <a:buFont typeface="Wingdings" pitchFamily="2" charset="2"/>
              <a:buChar char="§"/>
            </a:pPr>
            <a:r>
              <a:rPr lang="en-US" dirty="0"/>
              <a:t>Suggested line spacing: 1,5</a:t>
            </a:r>
            <a:endParaRPr lang="el-GR" dirty="0"/>
          </a:p>
          <a:p>
            <a:pPr lvl="0">
              <a:buFont typeface="Wingdings" pitchFamily="2" charset="2"/>
              <a:buChar char="§"/>
            </a:pPr>
            <a:r>
              <a:rPr lang="en-US" dirty="0" err="1"/>
              <a:t>ppt</a:t>
            </a:r>
            <a:r>
              <a:rPr lang="en-US" dirty="0"/>
              <a:t>/</a:t>
            </a:r>
            <a:r>
              <a:rPr lang="en-US" dirty="0" err="1"/>
              <a:t>pptx</a:t>
            </a:r>
            <a:r>
              <a:rPr lang="en-US" dirty="0"/>
              <a:t> file should have a clear structure and defined units and unique slide titles</a:t>
            </a:r>
            <a:endParaRPr lang="el-GR" dirty="0"/>
          </a:p>
          <a:p>
            <a:pPr lvl="0">
              <a:buFont typeface="Wingdings" pitchFamily="2" charset="2"/>
              <a:buChar char="§"/>
            </a:pPr>
            <a:r>
              <a:rPr lang="en-US" dirty="0" err="1"/>
              <a:t>ppt</a:t>
            </a:r>
            <a:r>
              <a:rPr lang="en-US" dirty="0"/>
              <a:t>/</a:t>
            </a:r>
            <a:r>
              <a:rPr lang="en-US" dirty="0" err="1"/>
              <a:t>pptx</a:t>
            </a:r>
            <a:r>
              <a:rPr lang="en-US" dirty="0"/>
              <a:t> slide contents should not exceed the predefined margins</a:t>
            </a:r>
            <a:endParaRPr lang="el-GR" dirty="0"/>
          </a:p>
          <a:p>
            <a:pPr lvl="0">
              <a:buFont typeface="Wingdings" pitchFamily="2" charset="2"/>
              <a:buChar char="§"/>
            </a:pPr>
            <a:r>
              <a:rPr lang="en-US" dirty="0"/>
              <a:t>Images, diagrams etc should be accompanied with a description</a:t>
            </a:r>
            <a:endParaRPr lang="el-GR" dirty="0"/>
          </a:p>
          <a:p>
            <a:pPr lvl="0">
              <a:buFont typeface="Wingdings" pitchFamily="2" charset="2"/>
              <a:buChar char="§"/>
            </a:pPr>
            <a:r>
              <a:rPr lang="en-US" dirty="0"/>
              <a:t>If you want to include comprehension questions (multiple choice, multiple responses, true/false, matching etc.) to enhance users’ understanding of the theory, you should embody them in the </a:t>
            </a:r>
            <a:r>
              <a:rPr lang="en-US" dirty="0" err="1"/>
              <a:t>ppt</a:t>
            </a:r>
            <a:r>
              <a:rPr lang="en-US" dirty="0"/>
              <a:t>/</a:t>
            </a:r>
            <a:r>
              <a:rPr lang="en-US" dirty="0" err="1"/>
              <a:t>pptx</a:t>
            </a:r>
            <a:r>
              <a:rPr lang="en-US" dirty="0"/>
              <a:t> file.</a:t>
            </a:r>
            <a:endParaRPr lang="el-GR" dirty="0"/>
          </a:p>
          <a:p>
            <a:pPr lvl="0">
              <a:buFont typeface="Wingdings" pitchFamily="2" charset="2"/>
              <a:buChar char="§"/>
            </a:pPr>
            <a:r>
              <a:rPr lang="en-US" dirty="0"/>
              <a:t>Questions that will be used for self assessment and final assessment quizzes should follow a predefined format that will be sent from SQLearn in an .</a:t>
            </a:r>
            <a:r>
              <a:rPr lang="en-US" dirty="0" err="1"/>
              <a:t>xls</a:t>
            </a:r>
            <a:r>
              <a:rPr lang="en-US" dirty="0"/>
              <a:t> file</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34</a:t>
            </a:fld>
            <a:endParaRPr lang="el-GR"/>
          </a:p>
        </p:txBody>
      </p:sp>
    </p:spTree>
    <p:extLst>
      <p:ext uri="{BB962C8B-B14F-4D97-AF65-F5344CB8AC3E}">
        <p14:creationId xmlns:p14="http://schemas.microsoft.com/office/powerpoint/2010/main" val="899056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smtClean="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smtClean="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20/12/2019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96" y="1988840"/>
            <a:ext cx="5182344" cy="1470025"/>
          </a:xfrm>
        </p:spPr>
        <p:txBody>
          <a:bodyPr anchor="b">
            <a:normAutofit/>
          </a:bodyPr>
          <a:lstStyle/>
          <a:p>
            <a:r>
              <a:rPr lang="bg-BG" dirty="0" smtClean="0"/>
              <a:t>МОДУЛ</a:t>
            </a:r>
            <a:r>
              <a:rPr lang="en-US" dirty="0" smtClean="0"/>
              <a:t>1: </a:t>
            </a:r>
            <a:r>
              <a:rPr lang="bg-BG" dirty="0" smtClean="0"/>
              <a:t>УВОД ВЪВ ФОТОВОЛТАИЧНАТА ТЕХНОЛОГИЯ</a:t>
            </a:r>
            <a:endParaRPr lang="el-GR" dirty="0"/>
          </a:p>
        </p:txBody>
      </p:sp>
      <p:sp>
        <p:nvSpPr>
          <p:cNvPr id="3" name="Title 1"/>
          <p:cNvSpPr txBox="1">
            <a:spLocks/>
          </p:cNvSpPr>
          <p:nvPr/>
        </p:nvSpPr>
        <p:spPr>
          <a:xfrm>
            <a:off x="4211960" y="3573016"/>
            <a:ext cx="4822304" cy="1470025"/>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endParaRPr lang="el-GR" dirty="0"/>
          </a:p>
        </p:txBody>
      </p:sp>
      <p:sp>
        <p:nvSpPr>
          <p:cNvPr id="4" name="Title 1"/>
          <p:cNvSpPr txBox="1">
            <a:spLocks/>
          </p:cNvSpPr>
          <p:nvPr/>
        </p:nvSpPr>
        <p:spPr>
          <a:xfrm>
            <a:off x="3422104" y="3429000"/>
            <a:ext cx="5686400" cy="677937"/>
          </a:xfrm>
          <a:prstGeom prst="rect">
            <a:avLst/>
          </a:prstGeom>
        </p:spPr>
        <p:txBody>
          <a:bodyPr vert="horz" lIns="91440" tIns="45720" rIns="91440" bIns="45720" rtlCol="0" anchor="b">
            <a:normAutofit fontScale="92500" lnSpcReduction="20000"/>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bg-BG" sz="2450" dirty="0" smtClean="0"/>
              <a:t>Запознаване с технологиите за съхраняване на електроенергия</a:t>
            </a:r>
            <a:endParaRPr lang="el-GR" sz="2450" dirty="0"/>
          </a:p>
        </p:txBody>
      </p:sp>
    </p:spTree>
    <p:extLst>
      <p:ext uri="{BB962C8B-B14F-4D97-AF65-F5344CB8AC3E}">
        <p14:creationId xmlns:p14="http://schemas.microsoft.com/office/powerpoint/2010/main" val="72179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Батерии – саморазреждане и ефективност</a:t>
            </a:r>
            <a:endParaRPr lang="el-GR" dirty="0"/>
          </a:p>
        </p:txBody>
      </p:sp>
      <p:sp>
        <p:nvSpPr>
          <p:cNvPr id="3" name="Content Placeholder 2"/>
          <p:cNvSpPr>
            <a:spLocks noGrp="1"/>
          </p:cNvSpPr>
          <p:nvPr>
            <p:ph idx="1"/>
          </p:nvPr>
        </p:nvSpPr>
        <p:spPr/>
        <p:txBody>
          <a:bodyPr>
            <a:normAutofit lnSpcReduction="10000"/>
          </a:bodyPr>
          <a:lstStyle/>
          <a:p>
            <a:r>
              <a:rPr lang="bg-BG" sz="1600" dirty="0" smtClean="0"/>
              <a:t>Саморазреждане</a:t>
            </a:r>
            <a:endParaRPr lang="en-US" sz="1600" dirty="0" smtClean="0"/>
          </a:p>
          <a:p>
            <a:pPr lvl="1"/>
            <a:r>
              <a:rPr lang="bg-BG" sz="1600" dirty="0" smtClean="0"/>
              <a:t>Батерии, които се съхраняват за дълъг период от време, или които се разреждат на малка част от капацитета си, губят капацитет поради наличието на обикновено необратими странични реакции, които консумерат носители на заряд, без да произвеждат ток </a:t>
            </a:r>
          </a:p>
          <a:p>
            <a:pPr lvl="1"/>
            <a:r>
              <a:rPr lang="bg-BG" sz="1600" dirty="0" smtClean="0"/>
              <a:t>В допълнение, когато батериите се презареждат, може да възникнат допълнителни странични реакции, които намаляват капацитета за последващи разреждания</a:t>
            </a:r>
            <a:endParaRPr lang="en-US" sz="1600" dirty="0" smtClean="0"/>
          </a:p>
          <a:p>
            <a:pPr lvl="1"/>
            <a:r>
              <a:rPr lang="bg-BG" sz="1600" dirty="0" smtClean="0"/>
              <a:t>След достатъчно презареждания, всъщност целият капацитет се губи и батерията спира да произвежда електроенергия </a:t>
            </a:r>
          </a:p>
          <a:p>
            <a:pPr lvl="1"/>
            <a:r>
              <a:rPr lang="bg-BG" sz="1600" dirty="0" smtClean="0"/>
              <a:t>Батериите за еднократна употреба обикновено губят 8% до 20% от първоначалния си заряд годишно, когато се съхраняват при стайна температура </a:t>
            </a:r>
            <a:r>
              <a:rPr lang="en-US" sz="1600" dirty="0" smtClean="0"/>
              <a:t>(20–30 °C)</a:t>
            </a:r>
          </a:p>
          <a:p>
            <a:r>
              <a:rPr lang="bg-BG" sz="1600" dirty="0" smtClean="0"/>
              <a:t>Ефективност</a:t>
            </a:r>
            <a:r>
              <a:rPr lang="en-US" sz="1600" dirty="0" smtClean="0"/>
              <a:t>:</a:t>
            </a:r>
          </a:p>
          <a:p>
            <a:pPr lvl="1"/>
            <a:r>
              <a:rPr lang="bg-BG" sz="1600" dirty="0" smtClean="0"/>
              <a:t>Вътрешните загуби на електрическа енергия и ограниченията за скоростта, с която йоните преминават през електролита, водят до вариране в ефективността на батериите </a:t>
            </a:r>
          </a:p>
          <a:p>
            <a:pPr lvl="1"/>
            <a:r>
              <a:rPr lang="bg-BG" sz="1600" dirty="0" smtClean="0"/>
              <a:t>Над минималния праг, разреждането на по-ниска скорост води до по-голям капацитет на батерията, отколкото при по-висока скорост</a:t>
            </a:r>
            <a:endParaRPr lang="en-US" sz="1600" dirty="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Батерия – С-рейтинг</a:t>
            </a:r>
            <a:endParaRPr lang="el-GR" dirty="0"/>
          </a:p>
        </p:txBody>
      </p:sp>
      <p:sp>
        <p:nvSpPr>
          <p:cNvPr id="3" name="Content Placeholder 2"/>
          <p:cNvSpPr>
            <a:spLocks noGrp="1"/>
          </p:cNvSpPr>
          <p:nvPr>
            <p:ph idx="1"/>
          </p:nvPr>
        </p:nvSpPr>
        <p:spPr>
          <a:xfrm>
            <a:off x="457200" y="1600201"/>
            <a:ext cx="8229600" cy="1612775"/>
          </a:xfrm>
        </p:spPr>
        <p:txBody>
          <a:bodyPr>
            <a:normAutofit fontScale="92500"/>
          </a:bodyPr>
          <a:lstStyle/>
          <a:p>
            <a:r>
              <a:rPr lang="bg-BG" sz="1600" dirty="0" smtClean="0"/>
              <a:t>С-рейтингът е измерване на скоростта, с която дадена батерия се зарежда или разрежда</a:t>
            </a:r>
            <a:endParaRPr lang="en-US" sz="1600" dirty="0" smtClean="0"/>
          </a:p>
          <a:p>
            <a:r>
              <a:rPr lang="bg-BG" sz="1600" dirty="0" smtClean="0"/>
              <a:t>Той се дефинира като тока през батерията, разделен на теоретичния ток, при който батерията е с номинална мощност за един час </a:t>
            </a:r>
          </a:p>
          <a:p>
            <a:r>
              <a:rPr lang="en-US" sz="1600" dirty="0" smtClean="0"/>
              <a:t>1C </a:t>
            </a:r>
            <a:r>
              <a:rPr lang="bg-BG" sz="1600" dirty="0" smtClean="0"/>
              <a:t>рейтинг (скорост) на разреждане би осигурил номиналния капацитет (мощност) на батерията за 1 час, докато рейтинг </a:t>
            </a:r>
            <a:r>
              <a:rPr lang="en-US" sz="1600" dirty="0" smtClean="0"/>
              <a:t>0.2C (</a:t>
            </a:r>
            <a:r>
              <a:rPr lang="bg-BG" sz="1600" dirty="0" smtClean="0"/>
              <a:t>или</a:t>
            </a:r>
            <a:r>
              <a:rPr lang="en-US" sz="1600" dirty="0" smtClean="0"/>
              <a:t> C/5) </a:t>
            </a:r>
            <a:r>
              <a:rPr lang="bg-BG" sz="1600" dirty="0" smtClean="0"/>
              <a:t>– скорост на разреждане – означава, че батерията ще се разреди 5 пъти по-бавно (5 часа). </a:t>
            </a:r>
            <a:endParaRPr lang="en-US" sz="1600" dirty="0" smtClean="0"/>
          </a:p>
        </p:txBody>
      </p:sp>
      <p:sp>
        <p:nvSpPr>
          <p:cNvPr id="88066" name="AutoShape 2"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68" name="AutoShape 4"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70" name="AutoShape 6"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72" name="AutoShape 8"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74" name="AutoShape 10"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8075" name="Picture 11"/>
          <p:cNvPicPr>
            <a:picLocks noChangeAspect="1" noChangeArrowheads="1"/>
          </p:cNvPicPr>
          <p:nvPr/>
        </p:nvPicPr>
        <p:blipFill>
          <a:blip r:embed="rId2" cstate="print"/>
          <a:srcRect/>
          <a:stretch>
            <a:fillRect/>
          </a:stretch>
        </p:blipFill>
        <p:spPr bwMode="auto">
          <a:xfrm>
            <a:off x="2411760" y="3068960"/>
            <a:ext cx="4632000" cy="28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Срок на експлоатация на батерията</a:t>
            </a:r>
            <a:endParaRPr lang="el-GR" dirty="0"/>
          </a:p>
        </p:txBody>
      </p:sp>
      <p:sp>
        <p:nvSpPr>
          <p:cNvPr id="3" name="Content Placeholder 2"/>
          <p:cNvSpPr>
            <a:spLocks noGrp="1"/>
          </p:cNvSpPr>
          <p:nvPr>
            <p:ph idx="1"/>
          </p:nvPr>
        </p:nvSpPr>
        <p:spPr/>
        <p:txBody>
          <a:bodyPr>
            <a:normAutofit/>
          </a:bodyPr>
          <a:lstStyle/>
          <a:p>
            <a:r>
              <a:rPr lang="bg-BG" sz="1600" dirty="0" smtClean="0"/>
              <a:t>Срокът на експлоатация на батерията </a:t>
            </a:r>
            <a:r>
              <a:rPr lang="en-US" sz="1600" dirty="0" smtClean="0"/>
              <a:t>(</a:t>
            </a:r>
            <a:r>
              <a:rPr lang="bg-BG" sz="1600" dirty="0" smtClean="0"/>
              <a:t>и синонима – полезен живот на батерията) има две различни значения за акумулаторните батерии, и само едно за неакумулаторните батерии. </a:t>
            </a:r>
          </a:p>
          <a:p>
            <a:r>
              <a:rPr lang="bg-BG" sz="1600" dirty="0" smtClean="0"/>
              <a:t>За акумулаторните батерии, това може да означава или продължителността от време, през което дадено устройство може да работи при напълно заредена батерия, или броя на възможните цикли на зареждане/разреждане, преди клетките да престанат да работят удовлетворително. </a:t>
            </a:r>
          </a:p>
          <a:p>
            <a:r>
              <a:rPr lang="bg-BG" sz="1600" dirty="0" smtClean="0"/>
              <a:t>За неакумулаторните, тези два периода са еднакви, тъй като клетките функционират, по определение, само за един цикъл. </a:t>
            </a:r>
          </a:p>
          <a:p>
            <a:r>
              <a:rPr lang="bg-BG" sz="1600" dirty="0" smtClean="0"/>
              <a:t>Наличната мощност на всички батерии спада при спад в температурата. </a:t>
            </a:r>
            <a:endParaRPr lang="en-US" sz="1600" dirty="0" smtClean="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Свързване на батериите</a:t>
            </a:r>
            <a:r>
              <a:rPr lang="en-US" dirty="0" smtClean="0"/>
              <a:t>: </a:t>
            </a:r>
            <a:r>
              <a:rPr lang="bg-BG" dirty="0" smtClean="0"/>
              <a:t>последователно и паралелно</a:t>
            </a:r>
            <a:endParaRPr lang="el-GR" dirty="0"/>
          </a:p>
        </p:txBody>
      </p:sp>
      <p:sp>
        <p:nvSpPr>
          <p:cNvPr id="3" name="Content Placeholder 2"/>
          <p:cNvSpPr>
            <a:spLocks noGrp="1"/>
          </p:cNvSpPr>
          <p:nvPr>
            <p:ph idx="1"/>
          </p:nvPr>
        </p:nvSpPr>
        <p:spPr/>
        <p:txBody>
          <a:bodyPr>
            <a:normAutofit/>
          </a:bodyPr>
          <a:lstStyle/>
          <a:p>
            <a:r>
              <a:rPr lang="bg-BG" sz="1600" dirty="0" smtClean="0"/>
              <a:t>Системите от батерии обикновено се състоят от множество батерии, свързани в последователни и паралелни комбинации, за да се постигне необходимата мощност в ампер-часа, както и необходимото напрежение. </a:t>
            </a:r>
          </a:p>
          <a:p>
            <a:r>
              <a:rPr lang="bg-BG" sz="1600" dirty="0" smtClean="0"/>
              <a:t>При последователно свързани батерии, напрежението се наслагва, но тъй като през всяка батерия преминава един и същ ток, номиналната мощност в ампер-часа за веригата е същата, като за всяка батерия. </a:t>
            </a:r>
          </a:p>
          <a:p>
            <a:r>
              <a:rPr lang="bg-BG" sz="1600" dirty="0" smtClean="0"/>
              <a:t>При паралелно свързани батерии, напрежението във всяка батерия е едно и също, но тъй като токовете се наслагват, мощността в ампер-часа е сумата от мощностите. </a:t>
            </a:r>
          </a:p>
          <a:p>
            <a:r>
              <a:rPr lang="bg-BG" sz="1600" dirty="0" smtClean="0"/>
              <a:t>Тъй като няма разлика в електроенергията, съхранена в един и същ брой батерии, възниква въпроса кой начин на свързване е по-добър. </a:t>
            </a:r>
          </a:p>
          <a:p>
            <a:r>
              <a:rPr lang="bg-BG" sz="1600" dirty="0" smtClean="0"/>
              <a:t>Ключовата разлика между двата е в количеството ток, който протича, за да достави определено количество електроенергия. </a:t>
            </a:r>
          </a:p>
          <a:p>
            <a:r>
              <a:rPr lang="bg-BG" sz="1600" dirty="0" smtClean="0"/>
              <a:t>Свързаните паралелно батерии имат по-високо напрежение и по-нисък ток, което означава по-лесно управляеми размери на кабела, без прекомерно напрежение и загуба на електроенергия, както и по-малки предпазители и превключватели, по-лесно свързване между батериите. </a:t>
            </a:r>
            <a:endParaRPr lang="en-US" sz="1600" dirty="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Свързване на батериите: последователно и паралелно</a:t>
            </a:r>
            <a:endParaRPr lang="el-GR" dirty="0"/>
          </a:p>
        </p:txBody>
      </p:sp>
      <p:pic>
        <p:nvPicPr>
          <p:cNvPr id="84994" name="Picture 2" descr="ÎÏÎ¿ÏÎ­Î»ÎµÏÎ¼Î± ÎµÎ¹ÎºÏÎ½Î±Ï Î³Î¹Î± batteries in parallel vs series"/>
          <p:cNvPicPr>
            <a:picLocks noChangeAspect="1" noChangeArrowheads="1"/>
          </p:cNvPicPr>
          <p:nvPr/>
        </p:nvPicPr>
        <p:blipFill>
          <a:blip r:embed="rId2" cstate="print"/>
          <a:srcRect/>
          <a:stretch>
            <a:fillRect/>
          </a:stretch>
        </p:blipFill>
        <p:spPr bwMode="auto">
          <a:xfrm>
            <a:off x="1043608" y="1917232"/>
            <a:ext cx="7200000" cy="3600000"/>
          </a:xfrm>
          <a:prstGeom prst="rect">
            <a:avLst/>
          </a:prstGeom>
          <a:noFill/>
        </p:spPr>
      </p:pic>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dirty="0" smtClean="0"/>
              <a:t>Ниво на напрежението на група батерии в система, несвързана с мрежата</a:t>
            </a:r>
            <a:endParaRPr lang="el-GR" dirty="0"/>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lvl="0" indent="-342900">
              <a:spcBef>
                <a:spcPct val="20000"/>
              </a:spcBef>
              <a:buFont typeface="Arial" panose="020B0604020202020204" pitchFamily="34" charset="0"/>
              <a:buChar char="•"/>
            </a:pPr>
            <a:r>
              <a:rPr lang="bg-BG" sz="1600" dirty="0" smtClean="0"/>
              <a:t>При оразмеряване на батериите за система, несвързана с мрежата, вместо да се работи със съхранение на енергията в </a:t>
            </a:r>
            <a:r>
              <a:rPr lang="en-US" sz="1600" dirty="0" smtClean="0"/>
              <a:t>kWh, </a:t>
            </a:r>
            <a:r>
              <a:rPr lang="bg-BG" sz="1600" dirty="0" smtClean="0"/>
              <a:t>това, което има значение, е напрежението на групата батерии и номиналната  мощност (в</a:t>
            </a:r>
            <a:r>
              <a:rPr lang="en-US" sz="1600" dirty="0" smtClean="0"/>
              <a:t> Ah) </a:t>
            </a:r>
            <a:r>
              <a:rPr lang="bg-BG" sz="1600" dirty="0" smtClean="0"/>
              <a:t>на отделните батерии от групата. </a:t>
            </a:r>
          </a:p>
          <a:p>
            <a:pPr marL="342900" lvl="0" indent="-342900">
              <a:spcBef>
                <a:spcPct val="20000"/>
              </a:spcBef>
              <a:buFont typeface="Arial" panose="020B0604020202020204" pitchFamily="34" charset="0"/>
              <a:buChar char="•"/>
            </a:pPr>
            <a:r>
              <a:rPr lang="bg-BG" sz="1600" dirty="0" smtClean="0"/>
              <a:t>Напрежението на групата батерии трябва да съответства на изискванията за входно напрежение на инвертора (ако има такъв), или на самите товари, ако става въпрос за една изцяло </a:t>
            </a:r>
            <a:r>
              <a:rPr lang="en-US" sz="1600" dirty="0" smtClean="0"/>
              <a:t>DC </a:t>
            </a:r>
            <a:r>
              <a:rPr lang="bg-BG" sz="1600" dirty="0" smtClean="0"/>
              <a:t>система.</a:t>
            </a:r>
            <a:r>
              <a:rPr lang="en-US" sz="1600" dirty="0" smtClean="0"/>
              <a:t> </a:t>
            </a:r>
          </a:p>
          <a:p>
            <a:pPr marL="342900" lvl="0" indent="-342900">
              <a:spcBef>
                <a:spcPct val="20000"/>
              </a:spcBef>
              <a:buFont typeface="Arial" panose="020B0604020202020204" pitchFamily="34" charset="0"/>
              <a:buChar char="•"/>
            </a:pPr>
            <a:r>
              <a:rPr lang="bg-BG" sz="1600" dirty="0" smtClean="0"/>
              <a:t>Напрежението на системата за незначителни товари обикновено е </a:t>
            </a:r>
            <a:r>
              <a:rPr lang="en-US" sz="1600" dirty="0" smtClean="0"/>
              <a:t>12, 24, </a:t>
            </a:r>
            <a:r>
              <a:rPr lang="bg-BG" sz="1600" dirty="0" smtClean="0"/>
              <a:t>или</a:t>
            </a:r>
            <a:r>
              <a:rPr lang="en-US" sz="1600" dirty="0" smtClean="0"/>
              <a:t> 48 V</a:t>
            </a:r>
          </a:p>
          <a:p>
            <a:pPr marL="342900" lvl="0" indent="-342900">
              <a:spcBef>
                <a:spcPct val="20000"/>
              </a:spcBef>
              <a:buFont typeface="Arial" panose="020B0604020202020204" pitchFamily="34" charset="0"/>
              <a:buChar char="•"/>
            </a:pPr>
            <a:r>
              <a:rPr lang="bg-BG" sz="1600" dirty="0" smtClean="0"/>
              <a:t>По-високо напрежение означава по-ниски токове за едно и също количество енергия, което намалява загубите по кабелите, и при което се използват по-малки кабели (заедно със съответни прекъсвачи, предпазители и други), което значително намалява стойността на системата. </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Минимално напрежение на системата с група батерии</a:t>
            </a:r>
            <a:endParaRPr lang="el-GR" dirty="0"/>
          </a:p>
        </p:txBody>
      </p:sp>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3081396512"/>
              </p:ext>
            </p:extLst>
          </p:nvPr>
        </p:nvGraphicFramePr>
        <p:xfrm>
          <a:off x="2411760" y="2953752"/>
          <a:ext cx="5104258" cy="1752600"/>
        </p:xfrm>
        <a:graphic>
          <a:graphicData uri="http://schemas.openxmlformats.org/drawingml/2006/table">
            <a:tbl>
              <a:tblPr firstRow="1" bandRow="1">
                <a:tableStyleId>{073A0DAA-6AF3-43AB-8588-CEC1D06C72B9}</a:tableStyleId>
              </a:tblPr>
              <a:tblGrid>
                <a:gridCol w="2168208">
                  <a:extLst>
                    <a:ext uri="{9D8B030D-6E8A-4147-A177-3AD203B41FA5}">
                      <a16:colId xmlns:a16="http://schemas.microsoft.com/office/drawing/2014/main" xmlns="" val="20000"/>
                    </a:ext>
                  </a:extLst>
                </a:gridCol>
                <a:gridCol w="2936050">
                  <a:extLst>
                    <a:ext uri="{9D8B030D-6E8A-4147-A177-3AD203B41FA5}">
                      <a16:colId xmlns:a16="http://schemas.microsoft.com/office/drawing/2014/main" xmlns="" val="20001"/>
                    </a:ext>
                  </a:extLst>
                </a:gridCol>
              </a:tblGrid>
              <a:tr h="370840">
                <a:tc>
                  <a:txBody>
                    <a:bodyPr/>
                    <a:lstStyle/>
                    <a:p>
                      <a:pPr algn="ctr"/>
                      <a:r>
                        <a:rPr lang="bg-BG" sz="1800" b="1" kern="1200" baseline="0" dirty="0" smtClean="0">
                          <a:solidFill>
                            <a:schemeClr val="lt1"/>
                          </a:solidFill>
                          <a:latin typeface="+mn-lt"/>
                          <a:ea typeface="+mn-ea"/>
                          <a:cs typeface="+mn-cs"/>
                        </a:rPr>
                        <a:t>Максимум </a:t>
                      </a:r>
                      <a:r>
                        <a:rPr lang="en-US" sz="1800" b="1" kern="1200" baseline="0" dirty="0" smtClean="0">
                          <a:solidFill>
                            <a:schemeClr val="lt1"/>
                          </a:solidFill>
                          <a:latin typeface="+mn-lt"/>
                          <a:ea typeface="+mn-ea"/>
                          <a:cs typeface="+mn-cs"/>
                        </a:rPr>
                        <a:t>AC </a:t>
                      </a:r>
                      <a:r>
                        <a:rPr lang="bg-BG" sz="1800" b="1" kern="1200" baseline="0" dirty="0" smtClean="0">
                          <a:solidFill>
                            <a:schemeClr val="lt1"/>
                          </a:solidFill>
                          <a:latin typeface="+mn-lt"/>
                          <a:ea typeface="+mn-ea"/>
                          <a:cs typeface="+mn-cs"/>
                        </a:rPr>
                        <a:t>мощност</a:t>
                      </a: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800" b="1" kern="1200" baseline="0" dirty="0" smtClean="0">
                          <a:solidFill>
                            <a:schemeClr val="lt1"/>
                          </a:solidFill>
                          <a:latin typeface="+mn-lt"/>
                          <a:ea typeface="+mn-ea"/>
                          <a:cs typeface="+mn-cs"/>
                        </a:rPr>
                        <a:t>Минимум </a:t>
                      </a:r>
                      <a:r>
                        <a:rPr lang="en-US" sz="1800" b="1" kern="1200" baseline="0" dirty="0" smtClean="0">
                          <a:solidFill>
                            <a:schemeClr val="lt1"/>
                          </a:solidFill>
                          <a:latin typeface="+mn-lt"/>
                          <a:ea typeface="+mn-ea"/>
                          <a:cs typeface="+mn-cs"/>
                        </a:rPr>
                        <a:t>DC </a:t>
                      </a:r>
                      <a:r>
                        <a:rPr lang="bg-BG" sz="1800" b="1" kern="1200" baseline="0" dirty="0" smtClean="0">
                          <a:solidFill>
                            <a:schemeClr val="lt1"/>
                          </a:solidFill>
                          <a:latin typeface="+mn-lt"/>
                          <a:ea typeface="+mn-ea"/>
                          <a:cs typeface="+mn-cs"/>
                        </a:rPr>
                        <a:t>напрежение на системата</a:t>
                      </a:r>
                      <a:endParaRPr lang="el-GR" dirty="0"/>
                    </a:p>
                  </a:txBody>
                  <a:tcPr/>
                </a:tc>
                <a:extLst>
                  <a:ext uri="{0D108BD9-81ED-4DB2-BD59-A6C34878D82A}">
                    <a16:rowId xmlns:a16="http://schemas.microsoft.com/office/drawing/2014/main" xmlns="" val="10000"/>
                  </a:ext>
                </a:extLst>
              </a:tr>
              <a:tr h="370840">
                <a:tc>
                  <a:txBody>
                    <a:bodyPr/>
                    <a:lstStyle/>
                    <a:p>
                      <a:pPr algn="ctr"/>
                      <a:r>
                        <a:rPr lang="en-US" dirty="0" smtClean="0"/>
                        <a:t>&lt;</a:t>
                      </a:r>
                      <a:r>
                        <a:rPr lang="en-US" baseline="0" dirty="0" smtClean="0"/>
                        <a:t> 1200 W</a:t>
                      </a:r>
                      <a:endParaRPr lang="en-US" dirty="0" smtClean="0"/>
                    </a:p>
                  </a:txBody>
                  <a:tcPr/>
                </a:tc>
                <a:tc>
                  <a:txBody>
                    <a:bodyPr/>
                    <a:lstStyle/>
                    <a:p>
                      <a:pPr algn="ctr"/>
                      <a:r>
                        <a:rPr lang="en-US" dirty="0" smtClean="0"/>
                        <a:t>12 V</a:t>
                      </a:r>
                      <a:endParaRPr lang="el-GR" dirty="0"/>
                    </a:p>
                  </a:txBody>
                  <a:tcPr/>
                </a:tc>
                <a:extLst>
                  <a:ext uri="{0D108BD9-81ED-4DB2-BD59-A6C34878D82A}">
                    <a16:rowId xmlns:a16="http://schemas.microsoft.com/office/drawing/2014/main" xmlns="" val="10001"/>
                  </a:ext>
                </a:extLst>
              </a:tr>
              <a:tr h="370840">
                <a:tc>
                  <a:txBody>
                    <a:bodyPr/>
                    <a:lstStyle/>
                    <a:p>
                      <a:pPr algn="ctr"/>
                      <a:r>
                        <a:rPr lang="en-US" dirty="0" smtClean="0"/>
                        <a:t>1200 – 2400 W</a:t>
                      </a:r>
                      <a:endParaRPr lang="el-GR" dirty="0"/>
                    </a:p>
                  </a:txBody>
                  <a:tcPr/>
                </a:tc>
                <a:tc>
                  <a:txBody>
                    <a:bodyPr/>
                    <a:lstStyle/>
                    <a:p>
                      <a:pPr algn="ctr"/>
                      <a:r>
                        <a:rPr lang="en-US" dirty="0" smtClean="0"/>
                        <a:t>24 V</a:t>
                      </a:r>
                      <a:endParaRPr lang="el-GR" dirty="0"/>
                    </a:p>
                  </a:txBody>
                  <a:tcPr/>
                </a:tc>
                <a:extLst>
                  <a:ext uri="{0D108BD9-81ED-4DB2-BD59-A6C34878D82A}">
                    <a16:rowId xmlns:a16="http://schemas.microsoft.com/office/drawing/2014/main" xmlns=""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2400 – 4800 W</a:t>
                      </a:r>
                      <a:endParaRPr lang="el-GR" dirty="0" smtClean="0"/>
                    </a:p>
                  </a:txBody>
                  <a:tcPr/>
                </a:tc>
                <a:tc>
                  <a:txBody>
                    <a:bodyPr/>
                    <a:lstStyle/>
                    <a:p>
                      <a:pPr algn="ctr"/>
                      <a:r>
                        <a:rPr lang="en-US" dirty="0" smtClean="0"/>
                        <a:t>48 V</a:t>
                      </a:r>
                      <a:endParaRPr lang="el-GR" dirty="0"/>
                    </a:p>
                  </a:txBody>
                  <a:tcPr/>
                </a:tc>
                <a:extLst>
                  <a:ext uri="{0D108BD9-81ED-4DB2-BD59-A6C34878D82A}">
                    <a16:rowId xmlns:a16="http://schemas.microsoft.com/office/drawing/2014/main" xmlns="" val="10003"/>
                  </a:ext>
                </a:extLst>
              </a:tr>
            </a:tbl>
          </a:graphicData>
        </a:graphic>
      </p:graphicFrame>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lvl="0" indent="-342900">
              <a:spcBef>
                <a:spcPct val="20000"/>
              </a:spcBef>
              <a:buFont typeface="Arial" panose="020B0604020202020204" pitchFamily="34" charset="0"/>
              <a:buChar char="•"/>
            </a:pPr>
            <a:r>
              <a:rPr lang="bg-BG" sz="1600" dirty="0" smtClean="0"/>
              <a:t>Една насока, която може да се приложи при избор на напрежение на системата, е основана на поддържане на максимално стабилен ток, както е посочено по-долу, около </a:t>
            </a:r>
            <a:r>
              <a:rPr lang="en-US" sz="1600" dirty="0" smtClean="0"/>
              <a:t>100 A, </a:t>
            </a:r>
            <a:r>
              <a:rPr lang="bg-BG" sz="1600" dirty="0" smtClean="0"/>
              <a:t>така че да може да се използват наличните електрически уреди, механизми и размери кабели:</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Оразмеряване на батериите за </a:t>
            </a:r>
            <a:r>
              <a:rPr lang="en-US" dirty="0" smtClean="0"/>
              <a:t>PV </a:t>
            </a:r>
            <a:r>
              <a:rPr lang="bg-BG" dirty="0" smtClean="0"/>
              <a:t>системи</a:t>
            </a:r>
            <a:endParaRPr lang="el-GR" dirty="0"/>
          </a:p>
        </p:txBody>
      </p:sp>
      <p:sp>
        <p:nvSpPr>
          <p:cNvPr id="3" name="Content Placeholder 2"/>
          <p:cNvSpPr>
            <a:spLocks noGrp="1"/>
          </p:cNvSpPr>
          <p:nvPr>
            <p:ph idx="1"/>
          </p:nvPr>
        </p:nvSpPr>
        <p:spPr/>
        <p:txBody>
          <a:bodyPr>
            <a:normAutofit/>
          </a:bodyPr>
          <a:lstStyle/>
          <a:p>
            <a:r>
              <a:rPr lang="bg-BG" sz="1600" dirty="0" smtClean="0"/>
              <a:t>Оразмеряването на групата батерии започва с анализ на товара</a:t>
            </a:r>
            <a:endParaRPr lang="en-US" sz="1600" dirty="0" smtClean="0"/>
          </a:p>
          <a:p>
            <a:r>
              <a:rPr lang="bg-BG" sz="1600" dirty="0" smtClean="0"/>
              <a:t>Батерията трябва да съхранява количеството енергия, необходимо за ежедневните товари. </a:t>
            </a:r>
            <a:endParaRPr lang="en-US" sz="1600" dirty="0" smtClean="0"/>
          </a:p>
          <a:p>
            <a:r>
              <a:rPr lang="bg-BG" sz="1600" dirty="0" smtClean="0"/>
              <a:t>Ако товарите трябва да работят през дни, в които няма слънце (но преди да се включи генератора), тогава групата батерии трябва да е по-голяма – за така наречените автономни дни </a:t>
            </a:r>
          </a:p>
          <a:p>
            <a:r>
              <a:rPr lang="bg-BG" sz="1600" dirty="0" smtClean="0"/>
              <a:t>Освен това, батериите ще имат повече цикли, когато от тях се извлича по-малко на ежедневна основа </a:t>
            </a:r>
          </a:p>
          <a:p>
            <a:r>
              <a:rPr lang="bg-BG" sz="1600" dirty="0" smtClean="0"/>
              <a:t>Например, батерия, разредена 20% може да осигури 3300 цикъла; ако е разредена на 80% - само 675 цикъла. </a:t>
            </a:r>
            <a:endParaRPr lang="en-US" sz="1600" dirty="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Налични батерии за независими системи (несвързани с мрежата)</a:t>
            </a:r>
            <a:endParaRPr lang="el-GR" dirty="0"/>
          </a:p>
        </p:txBody>
      </p:sp>
      <p:sp>
        <p:nvSpPr>
          <p:cNvPr id="3" name="Content Placeholder 2"/>
          <p:cNvSpPr>
            <a:spLocks noGrp="1"/>
          </p:cNvSpPr>
          <p:nvPr>
            <p:ph idx="1"/>
          </p:nvPr>
        </p:nvSpPr>
        <p:spPr/>
        <p:txBody>
          <a:bodyPr>
            <a:normAutofit fontScale="92500" lnSpcReduction="10000"/>
          </a:bodyPr>
          <a:lstStyle/>
          <a:p>
            <a:r>
              <a:rPr lang="bg-BG" sz="1600" dirty="0" smtClean="0"/>
              <a:t>Ако може винаги да се разчита на добро време, оразмеряването на батериите може просто да означава осигуряване на достатъчно съхранение, че да се осигури товарът през нощта и до следващия ден, докато слънцето отново поеме товара. </a:t>
            </a:r>
          </a:p>
          <a:p>
            <a:r>
              <a:rPr lang="bg-BG" sz="1600" dirty="0" smtClean="0"/>
              <a:t>Обикновено, обаче, особено през зимните месеци и/или на северни локации, има периоди от време, когато има малко, или изобщо няма, слънцегреене, и трябва да се разчита на батериите , за да носят товара в продължение на няколко дни </a:t>
            </a:r>
          </a:p>
          <a:p>
            <a:r>
              <a:rPr lang="bg-BG" sz="1600" dirty="0" smtClean="0"/>
              <a:t>През тези периоди, предприетата стратегия трябва да е гъвкава </a:t>
            </a:r>
            <a:endParaRPr lang="en-US" sz="1600" dirty="0" smtClean="0"/>
          </a:p>
          <a:p>
            <a:r>
              <a:rPr lang="bg-BG" sz="1600" dirty="0" smtClean="0"/>
              <a:t>Някои некритични товари, например, могат да бъдат намалени или елиминирани, и ако има генератор като част от системата, като част от дизайна трябва да е съгласуването между съхранението на батерията и броя на циклите на работа на генератора </a:t>
            </a:r>
          </a:p>
          <a:p>
            <a:r>
              <a:rPr lang="bg-BG" sz="1600" dirty="0" smtClean="0"/>
              <a:t>Предвид статистическото естество на времето и променливостта на реакциите на собственика на лошите климатични условия, няма твърдо установени правила относно най-добрия начин за оразмеряване на капацитета за съхраняване на батерията. </a:t>
            </a:r>
          </a:p>
          <a:p>
            <a:r>
              <a:rPr lang="bg-BG" sz="1600" dirty="0" smtClean="0"/>
              <a:t>Ключовият фктор е стойността на системата от батерии.</a:t>
            </a:r>
          </a:p>
          <a:p>
            <a:r>
              <a:rPr lang="bg-BG" sz="1600" dirty="0" smtClean="0"/>
              <a:t>Оразмеряване на системата за съхранение, така че да отговори на изискването за 99% от времето, може лесно да струва три пъти повече от система, която изпълнява изискването само през 95% от времето. </a:t>
            </a:r>
          </a:p>
          <a:p>
            <a:r>
              <a:rPr lang="bg-BG" sz="1600" dirty="0" smtClean="0"/>
              <a:t>Изходна точка за изчислението е броят на дните, през които трябва да се осигури съхранение.  </a:t>
            </a:r>
            <a:endParaRPr lang="en-US" sz="1600" dirty="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dirty="0" smtClean="0"/>
              <a:t>Дни на съхранение на енергия, необходими за една автономна система за различни нива на </a:t>
            </a:r>
            <a:r>
              <a:rPr lang="bg-BG" dirty="0" smtClean="0"/>
              <a:t>наличност</a:t>
            </a:r>
            <a:endParaRPr lang="el-GR" dirty="0"/>
          </a:p>
        </p:txBody>
      </p:sp>
      <p:pic>
        <p:nvPicPr>
          <p:cNvPr id="3" name="Picture 2"/>
          <p:cNvPicPr>
            <a:picLocks noChangeAspect="1" noChangeArrowheads="1"/>
          </p:cNvPicPr>
          <p:nvPr/>
        </p:nvPicPr>
        <p:blipFill>
          <a:blip r:embed="rId2" cstate="print"/>
          <a:srcRect/>
          <a:stretch>
            <a:fillRect/>
          </a:stretch>
        </p:blipFill>
        <p:spPr bwMode="auto">
          <a:xfrm>
            <a:off x="487595" y="1512550"/>
            <a:ext cx="7828821" cy="4320000"/>
          </a:xfrm>
          <a:prstGeom prst="rect">
            <a:avLst/>
          </a:prstGeom>
          <a:noFill/>
          <a:ln w="9525">
            <a:noFill/>
            <a:miter lim="800000"/>
            <a:headEnd/>
            <a:tailEnd/>
          </a:ln>
        </p:spPr>
      </p:pic>
      <p:sp>
        <p:nvSpPr>
          <p:cNvPr id="5" name="Content Placeholder 2"/>
          <p:cNvSpPr>
            <a:spLocks noGrp="1"/>
          </p:cNvSpPr>
          <p:nvPr>
            <p:ph idx="1"/>
          </p:nvPr>
        </p:nvSpPr>
        <p:spPr>
          <a:xfrm>
            <a:off x="179512" y="5844405"/>
            <a:ext cx="8784976" cy="392907"/>
          </a:xfrm>
        </p:spPr>
        <p:txBody>
          <a:bodyPr>
            <a:normAutofit/>
          </a:bodyPr>
          <a:lstStyle/>
          <a:p>
            <a:pPr algn="ctr">
              <a:buNone/>
            </a:pPr>
            <a:r>
              <a:rPr lang="ru-RU" sz="1600" dirty="0"/>
              <a:t>Пиковите слънчеви часове </a:t>
            </a:r>
            <a:r>
              <a:rPr lang="ru-RU" sz="1600" dirty="0" smtClean="0"/>
              <a:t>средно месечно</a:t>
            </a:r>
            <a:endParaRPr lang="en-US" sz="1600" dirty="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b="1" dirty="0" smtClean="0"/>
              <a:t>Цели на модула</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smtClean="0">
              <a:latin typeface="+mj-lt"/>
              <a:cs typeface="Arial" pitchFamily="34" charset="0"/>
            </a:endParaRPr>
          </a:p>
          <a:p>
            <a:pPr marL="0" indent="0" algn="just">
              <a:buNone/>
            </a:pPr>
            <a:r>
              <a:rPr lang="bg-BG" dirty="0" smtClean="0">
                <a:latin typeface="+mj-lt"/>
                <a:cs typeface="Arial" pitchFamily="34" charset="0"/>
              </a:rPr>
              <a:t>До края на този модул ще можете:</a:t>
            </a:r>
            <a:endParaRPr lang="en-US" dirty="0">
              <a:latin typeface="+mj-lt"/>
              <a:cs typeface="Arial" pitchFamily="34" charset="0"/>
            </a:endParaRPr>
          </a:p>
          <a:p>
            <a:pPr marL="0" indent="0" algn="just">
              <a:buNone/>
            </a:pPr>
            <a:endParaRPr lang="en-US" sz="1600" dirty="0">
              <a:latin typeface="Arial" pitchFamily="34" charset="0"/>
              <a:cs typeface="Arial" pitchFamily="34" charset="0"/>
            </a:endParaRPr>
          </a:p>
          <a:p>
            <a:pPr lvl="1">
              <a:buFont typeface="+mj-lt"/>
              <a:buAutoNum type="arabicPeriod"/>
            </a:pPr>
            <a:r>
              <a:rPr lang="bg-BG" b="1" dirty="0" smtClean="0"/>
              <a:t>Да разбирате основните аспекти на различни технологии за акумулиране на електроенергия</a:t>
            </a:r>
            <a:r>
              <a:rPr lang="en-US" b="1" dirty="0" smtClean="0"/>
              <a:t> </a:t>
            </a:r>
            <a:endParaRPr lang="en-US" b="1" dirty="0"/>
          </a:p>
          <a:p>
            <a:pPr lvl="1">
              <a:buFont typeface="+mj-lt"/>
              <a:buAutoNum type="arabicPeriod"/>
            </a:pPr>
            <a:r>
              <a:rPr lang="bg-BG" b="1" dirty="0" smtClean="0"/>
              <a:t>Да научите как батериите се свързват с</a:t>
            </a:r>
            <a:r>
              <a:rPr lang="en-US" b="1" dirty="0" smtClean="0"/>
              <a:t> </a:t>
            </a:r>
            <a:r>
              <a:rPr lang="en-US" b="1" dirty="0"/>
              <a:t>PV </a:t>
            </a:r>
            <a:r>
              <a:rPr lang="bg-BG" b="1" dirty="0" smtClean="0"/>
              <a:t>системите, и да извършвате основни изчисления</a:t>
            </a:r>
            <a:endParaRPr lang="en-US" b="1" dirty="0"/>
          </a:p>
          <a:p>
            <a:pPr lvl="1">
              <a:buFont typeface="+mj-lt"/>
              <a:buAutoNum type="arabicPeriod"/>
            </a:pPr>
            <a:r>
              <a:rPr lang="bg-BG" b="1" dirty="0" smtClean="0"/>
              <a:t>Да сте запознати с основните аспекти на безопасността, свързани с технологиите за съхраняване на енергия</a:t>
            </a:r>
            <a:endParaRPr lang="en-US" b="1" dirty="0"/>
          </a:p>
          <a:p>
            <a:pPr lvl="1">
              <a:buFont typeface="+mj-lt"/>
              <a:buAutoNum type="arabicPeriod"/>
            </a:pPr>
            <a:r>
              <a:rPr lang="bg-BG" b="1" dirty="0" smtClean="0"/>
              <a:t>Да идентифицирате потенциални рискове за безопасността, свързани с батериите, работещи при определени условия</a:t>
            </a:r>
            <a:r>
              <a:rPr lang="en-US" b="1" dirty="0" smtClean="0"/>
              <a:t> </a:t>
            </a:r>
            <a:endParaRPr lang="en-US" b="1" dirty="0"/>
          </a:p>
        </p:txBody>
      </p:sp>
    </p:spTree>
    <p:extLst>
      <p:ext uri="{BB962C8B-B14F-4D97-AF65-F5344CB8AC3E}">
        <p14:creationId xmlns:p14="http://schemas.microsoft.com/office/powerpoint/2010/main" val="693806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Основни видове батерии за </a:t>
            </a:r>
            <a:r>
              <a:rPr lang="en-US" dirty="0" smtClean="0"/>
              <a:t>PV</a:t>
            </a:r>
            <a:r>
              <a:rPr lang="bg-BG" dirty="0" smtClean="0"/>
              <a:t> приложения</a:t>
            </a:r>
            <a:endParaRPr lang="el-GR" dirty="0"/>
          </a:p>
        </p:txBody>
      </p:sp>
      <p:sp>
        <p:nvSpPr>
          <p:cNvPr id="3" name="Content Placeholder 2"/>
          <p:cNvSpPr>
            <a:spLocks noGrp="1"/>
          </p:cNvSpPr>
          <p:nvPr>
            <p:ph idx="1"/>
          </p:nvPr>
        </p:nvSpPr>
        <p:spPr/>
        <p:txBody>
          <a:bodyPr>
            <a:normAutofit/>
          </a:bodyPr>
          <a:lstStyle/>
          <a:p>
            <a:r>
              <a:rPr lang="bg-BG" sz="1600" dirty="0" smtClean="0"/>
              <a:t>За </a:t>
            </a:r>
            <a:r>
              <a:rPr lang="en-US" sz="1600" dirty="0" smtClean="0"/>
              <a:t>PV</a:t>
            </a:r>
            <a:r>
              <a:rPr lang="bg-BG" sz="1600" dirty="0" smtClean="0"/>
              <a:t> приложения могат да се използват няколко вида батерии, включително: </a:t>
            </a:r>
            <a:r>
              <a:rPr lang="en-US" sz="1600" dirty="0" smtClean="0"/>
              <a:t> </a:t>
            </a:r>
            <a:endParaRPr lang="bg-BG" sz="1600" dirty="0" smtClean="0"/>
          </a:p>
          <a:p>
            <a:pPr lvl="1"/>
            <a:r>
              <a:rPr lang="bg-BG" sz="1600" dirty="0" smtClean="0"/>
              <a:t>Оловни батерии </a:t>
            </a:r>
            <a:r>
              <a:rPr lang="en-US" sz="1600" dirty="0" smtClean="0"/>
              <a:t>(</a:t>
            </a:r>
            <a:r>
              <a:rPr lang="bg-BG" sz="1600" dirty="0" smtClean="0"/>
              <a:t>потопени или клапанно-регулирани</a:t>
            </a:r>
            <a:r>
              <a:rPr lang="en-US" sz="1600" dirty="0" smtClean="0"/>
              <a:t>)</a:t>
            </a:r>
          </a:p>
          <a:p>
            <a:pPr lvl="1"/>
            <a:r>
              <a:rPr lang="bg-BG" sz="1600" dirty="0" smtClean="0"/>
              <a:t>Литиеви батерии</a:t>
            </a:r>
            <a:endParaRPr lang="en-US" sz="1600" dirty="0" smtClean="0"/>
          </a:p>
          <a:p>
            <a:pPr lvl="1"/>
            <a:r>
              <a:rPr lang="bg-BG" sz="1600" dirty="0" smtClean="0"/>
              <a:t>Никелови батерии</a:t>
            </a:r>
            <a:endParaRPr lang="en-US" sz="1600" dirty="0"/>
          </a:p>
        </p:txBody>
      </p:sp>
      <p:pic>
        <p:nvPicPr>
          <p:cNvPr id="9" name="Picture 3"/>
          <p:cNvPicPr>
            <a:picLocks noChangeAspect="1"/>
          </p:cNvPicPr>
          <p:nvPr/>
        </p:nvPicPr>
        <p:blipFill>
          <a:blip r:embed="rId2"/>
          <a:srcRect b="13514"/>
          <a:stretch>
            <a:fillRect/>
          </a:stretch>
        </p:blipFill>
        <p:spPr bwMode="auto">
          <a:xfrm>
            <a:off x="428596" y="3357562"/>
            <a:ext cx="2259013" cy="2534556"/>
          </a:xfrm>
          <a:prstGeom prst="rect">
            <a:avLst/>
          </a:prstGeom>
          <a:noFill/>
          <a:ln w="9525">
            <a:noFill/>
            <a:miter lim="800000"/>
            <a:headEnd/>
            <a:tailEnd/>
          </a:ln>
        </p:spPr>
      </p:pic>
      <p:pic>
        <p:nvPicPr>
          <p:cNvPr id="20481" name="Picture 1"/>
          <p:cNvPicPr>
            <a:picLocks noChangeAspect="1" noChangeArrowheads="1"/>
          </p:cNvPicPr>
          <p:nvPr/>
        </p:nvPicPr>
        <p:blipFill>
          <a:blip r:embed="rId3"/>
          <a:srcRect/>
          <a:stretch>
            <a:fillRect/>
          </a:stretch>
        </p:blipFill>
        <p:spPr bwMode="auto">
          <a:xfrm>
            <a:off x="4929190" y="2500306"/>
            <a:ext cx="3710769" cy="3676647"/>
          </a:xfrm>
          <a:prstGeom prst="rect">
            <a:avLst/>
          </a:prstGeom>
          <a:noFill/>
          <a:ln w="9525">
            <a:noFill/>
            <a:miter lim="800000"/>
            <a:headEnd/>
            <a:tailEnd/>
          </a:ln>
          <a:effectLst/>
        </p:spPr>
      </p:pic>
      <p:pic>
        <p:nvPicPr>
          <p:cNvPr id="20483" name="Picture 3" descr="Αποτέλεσμα εικόνας για lead-based solar batteries"/>
          <p:cNvPicPr>
            <a:picLocks noChangeAspect="1" noChangeArrowheads="1"/>
          </p:cNvPicPr>
          <p:nvPr/>
        </p:nvPicPr>
        <p:blipFill>
          <a:blip r:embed="rId4" cstate="print"/>
          <a:srcRect/>
          <a:stretch>
            <a:fillRect/>
          </a:stretch>
        </p:blipFill>
        <p:spPr bwMode="auto">
          <a:xfrm>
            <a:off x="2714612" y="3857628"/>
            <a:ext cx="2267561" cy="1790714"/>
          </a:xfrm>
          <a:prstGeom prst="rect">
            <a:avLst/>
          </a:prstGeom>
          <a:noFill/>
        </p:spPr>
      </p:pic>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Оловни батерии</a:t>
            </a:r>
            <a:r>
              <a:rPr lang="en-US" dirty="0" smtClean="0"/>
              <a:t>: </a:t>
            </a:r>
            <a:r>
              <a:rPr lang="bg-BG" dirty="0" smtClean="0"/>
              <a:t>потопени</a:t>
            </a:r>
            <a:endParaRPr lang="el-GR" dirty="0"/>
          </a:p>
        </p:txBody>
      </p:sp>
      <p:sp>
        <p:nvSpPr>
          <p:cNvPr id="3" name="Content Placeholder 2"/>
          <p:cNvSpPr>
            <a:spLocks noGrp="1"/>
          </p:cNvSpPr>
          <p:nvPr>
            <p:ph idx="1"/>
          </p:nvPr>
        </p:nvSpPr>
        <p:spPr/>
        <p:txBody>
          <a:bodyPr>
            <a:normAutofit/>
          </a:bodyPr>
          <a:lstStyle/>
          <a:p>
            <a:r>
              <a:rPr lang="bg-BG" sz="1600" dirty="0" smtClean="0"/>
              <a:t>Потопените оловни батерии (</a:t>
            </a:r>
            <a:r>
              <a:rPr lang="en-US" sz="1600" dirty="0" smtClean="0"/>
              <a:t>FLA) </a:t>
            </a:r>
            <a:r>
              <a:rPr lang="bg-BG" sz="1600" dirty="0" smtClean="0"/>
              <a:t>доминират пазара на съхраняването на енергия за жилищни нужди </a:t>
            </a:r>
            <a:endParaRPr lang="en-US" sz="1600" dirty="0" smtClean="0"/>
          </a:p>
          <a:p>
            <a:r>
              <a:rPr lang="bg-BG" sz="1600" dirty="0" smtClean="0"/>
              <a:t>Те продължават да са икономически ефективен избор за много системи, поради ниските начални разходи </a:t>
            </a:r>
          </a:p>
          <a:p>
            <a:r>
              <a:rPr lang="bg-BG" sz="1600" dirty="0" smtClean="0"/>
              <a:t>Тези батерии не трябва да се поставят в жилищни помещения , и изискват вентилирани батерийни кутии, за да може да излизат запалимите газове </a:t>
            </a:r>
          </a:p>
          <a:p>
            <a:r>
              <a:rPr lang="bg-BG" sz="1600" dirty="0" smtClean="0"/>
              <a:t>Те също изискват мониторинг на електролита и периодично добавяне на дистилирана вода, или ръчно, или чрез водна система. </a:t>
            </a:r>
          </a:p>
          <a:p>
            <a:r>
              <a:rPr lang="bg-BG" sz="1600" dirty="0" smtClean="0"/>
              <a:t>При тези батерии, първоначалните разходи са ниски, но изискват редовно добавяне на вода. </a:t>
            </a:r>
            <a:endParaRPr lang="en-US" sz="1600" dirty="0" smtClean="0"/>
          </a:p>
          <a:p>
            <a:r>
              <a:rPr lang="bg-BG" sz="1600" dirty="0" smtClean="0"/>
              <a:t>Водата е слабото им място: разредената потопена батерия може да замръзне, и евентуално да доведе до напукване на кутията на батерията или деформиране на платките, поради което батерията трябва да се помещава на място, защитено от замръзване.</a:t>
            </a:r>
            <a:endParaRPr lang="en-US" sz="1600" dirty="0" smtClean="0"/>
          </a:p>
          <a:p>
            <a:r>
              <a:rPr lang="bg-BG" sz="1600" dirty="0" smtClean="0"/>
              <a:t>Тези батерии се използват най-често в системи, несвързани с мрежата. </a:t>
            </a:r>
            <a:endParaRPr lang="el-GR" sz="1600" dirty="0" smtClean="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Оловни батерии</a:t>
            </a:r>
            <a:r>
              <a:rPr lang="en-US" dirty="0" smtClean="0"/>
              <a:t>: </a:t>
            </a:r>
            <a:r>
              <a:rPr lang="bg-BG" dirty="0" smtClean="0"/>
              <a:t>херметически затворени</a:t>
            </a:r>
            <a:endParaRPr lang="el-GR" dirty="0"/>
          </a:p>
        </p:txBody>
      </p:sp>
      <p:sp>
        <p:nvSpPr>
          <p:cNvPr id="3" name="Content Placeholder 2"/>
          <p:cNvSpPr>
            <a:spLocks noGrp="1"/>
          </p:cNvSpPr>
          <p:nvPr>
            <p:ph idx="1"/>
          </p:nvPr>
        </p:nvSpPr>
        <p:spPr/>
        <p:txBody>
          <a:bodyPr>
            <a:normAutofit/>
          </a:bodyPr>
          <a:lstStyle/>
          <a:p>
            <a:r>
              <a:rPr lang="bg-BG" sz="1600" dirty="0" smtClean="0"/>
              <a:t>Херметически затворените батерии имат някои </a:t>
            </a:r>
            <a:r>
              <a:rPr lang="bg-BG" sz="1600" b="1" dirty="0" smtClean="0"/>
              <a:t>преимщества </a:t>
            </a:r>
            <a:r>
              <a:rPr lang="bg-BG" sz="1600" dirty="0" smtClean="0"/>
              <a:t>пред потопените батерии:</a:t>
            </a:r>
            <a:endParaRPr lang="en-US" sz="1600" dirty="0" smtClean="0"/>
          </a:p>
          <a:p>
            <a:pPr marL="0" indent="0">
              <a:buNone/>
            </a:pPr>
            <a:r>
              <a:rPr lang="bg-BG" sz="1600" dirty="0"/>
              <a:t> </a:t>
            </a:r>
            <a:r>
              <a:rPr lang="bg-BG" sz="1600" dirty="0" smtClean="0"/>
              <a:t>      Те не изискват поддръжка, освен правилното зареждане</a:t>
            </a:r>
            <a:endParaRPr lang="en-US" sz="1600" dirty="0" smtClean="0"/>
          </a:p>
          <a:p>
            <a:pPr marL="0" indent="0">
              <a:buNone/>
            </a:pPr>
            <a:r>
              <a:rPr lang="bg-BG" sz="1600" dirty="0"/>
              <a:t> </a:t>
            </a:r>
            <a:r>
              <a:rPr lang="bg-BG" sz="1600" dirty="0" smtClean="0"/>
              <a:t>      Тъй като електролита или се сгъстява или се абсорбира, при нормално зареждане те не   отделят газ</a:t>
            </a:r>
            <a:endParaRPr lang="en-US" sz="1600" dirty="0" smtClean="0"/>
          </a:p>
          <a:p>
            <a:pPr marL="0" indent="0">
              <a:buNone/>
            </a:pPr>
            <a:r>
              <a:rPr lang="bg-BG" sz="1600" dirty="0" smtClean="0"/>
              <a:t>        Тъй като нямат течен електролит, те се зареждат при по-ниско напрежение и могат да понесат по-малки групи и по-ниска скорост на зареждане, ако редовно стигат и поддържат пълен заряд. </a:t>
            </a:r>
          </a:p>
          <a:p>
            <a:pPr marL="0" indent="0">
              <a:buNone/>
            </a:pPr>
            <a:r>
              <a:rPr lang="bg-BG" sz="1600" dirty="0" smtClean="0"/>
              <a:t>         Те не изискват допълване на вода или изравняване; освен това при тях няма течове и не се замърсява зоната на съхранение, нито се привлича корозия върху клемите. </a:t>
            </a:r>
          </a:p>
          <a:p>
            <a:pPr marL="0" indent="0">
              <a:buNone/>
            </a:pPr>
            <a:r>
              <a:rPr lang="bg-BG" sz="1600" dirty="0" smtClean="0"/>
              <a:t>         Те често се използват като резервен вариант за системи, свързани с мрежата. </a:t>
            </a:r>
          </a:p>
          <a:p>
            <a:r>
              <a:rPr lang="bg-BG" sz="1600" dirty="0" smtClean="0"/>
              <a:t>Херметическите батерии, обаче, имат и своите </a:t>
            </a:r>
            <a:r>
              <a:rPr lang="bg-BG" sz="1600" b="1" dirty="0" smtClean="0"/>
              <a:t>недостатъци</a:t>
            </a:r>
            <a:r>
              <a:rPr lang="en-US" sz="1600" b="1" dirty="0" smtClean="0"/>
              <a:t>: </a:t>
            </a:r>
          </a:p>
          <a:p>
            <a:pPr marL="457200" lvl="3" indent="0">
              <a:buNone/>
            </a:pPr>
            <a:r>
              <a:rPr lang="bg-BG" sz="1600" dirty="0" smtClean="0"/>
              <a:t>Техният полезен живот не е толкова дълъг, колкото на потопените батерии.</a:t>
            </a:r>
            <a:endParaRPr lang="en-US" sz="1600" dirty="0" smtClean="0"/>
          </a:p>
          <a:p>
            <a:pPr marL="457200" lvl="3" indent="0">
              <a:buNone/>
            </a:pPr>
            <a:r>
              <a:rPr lang="bg-BG" sz="1600" dirty="0" smtClean="0"/>
              <a:t>Те са значително по-скъпи: обикновено два пъти по-скъпи от потопени батерии с подобна мощност</a:t>
            </a:r>
            <a:endParaRPr lang="en-US" sz="1600" dirty="0" smtClean="0"/>
          </a:p>
          <a:p>
            <a:pPr marL="457200" lvl="3" indent="0">
              <a:buNone/>
            </a:pPr>
            <a:r>
              <a:rPr lang="bg-BG" sz="1600" dirty="0" smtClean="0"/>
              <a:t>Те са по-податливи на увреждане от презареждане</a:t>
            </a:r>
            <a:endParaRPr lang="en-US" sz="1600" dirty="0" smtClean="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Поддръжка на оловните батерии</a:t>
            </a:r>
            <a:endParaRPr lang="el-GR" dirty="0"/>
          </a:p>
        </p:txBody>
      </p:sp>
      <p:sp>
        <p:nvSpPr>
          <p:cNvPr id="3" name="Content Placeholder 2"/>
          <p:cNvSpPr>
            <a:spLocks noGrp="1"/>
          </p:cNvSpPr>
          <p:nvPr>
            <p:ph idx="1"/>
          </p:nvPr>
        </p:nvSpPr>
        <p:spPr/>
        <p:txBody>
          <a:bodyPr>
            <a:normAutofit/>
          </a:bodyPr>
          <a:lstStyle/>
          <a:p>
            <a:r>
              <a:rPr lang="bg-BG" sz="1600" dirty="0" smtClean="0"/>
              <a:t>Допълване на вода </a:t>
            </a:r>
            <a:r>
              <a:rPr lang="en-US" sz="1600" dirty="0" smtClean="0"/>
              <a:t>(</a:t>
            </a:r>
            <a:r>
              <a:rPr lang="bg-BG" sz="1600" dirty="0" smtClean="0"/>
              <a:t>ако е необходимо</a:t>
            </a:r>
            <a:r>
              <a:rPr lang="en-US" sz="1600" dirty="0" smtClean="0"/>
              <a:t>): </a:t>
            </a:r>
          </a:p>
          <a:p>
            <a:pPr lvl="1"/>
            <a:r>
              <a:rPr lang="bg-BG" sz="1600" dirty="0" smtClean="0"/>
              <a:t>За потопени оловни батерии е особено важно редовно да се проверява нивото на електролита. </a:t>
            </a:r>
          </a:p>
          <a:p>
            <a:pPr lvl="1"/>
            <a:r>
              <a:rPr lang="bg-BG" sz="1600" dirty="0" smtClean="0"/>
              <a:t>При студени климатични условия, система с умерена С/10 скорост на зареждане трябва да се проверява на всеки един до два месеца. </a:t>
            </a:r>
            <a:endParaRPr lang="bg-BG" sz="1600" dirty="0"/>
          </a:p>
          <a:p>
            <a:pPr lvl="1"/>
            <a:r>
              <a:rPr lang="bg-BG" sz="1600" dirty="0" smtClean="0"/>
              <a:t>В горещи климатични условия, нивото на електролита трябва да се проверява най-малко два пъти месечно. </a:t>
            </a:r>
          </a:p>
          <a:p>
            <a:r>
              <a:rPr lang="bg-BG" sz="1600" dirty="0" smtClean="0"/>
              <a:t>Почистване на клемите на батериите:</a:t>
            </a:r>
            <a:endParaRPr lang="en-US" sz="1600" dirty="0" smtClean="0"/>
          </a:p>
          <a:p>
            <a:pPr lvl="1"/>
            <a:r>
              <a:rPr lang="bg-BG" sz="1600" dirty="0" smtClean="0"/>
              <a:t>Корозия може да се появи на и между скобите на кабелите и клемите на батерията, което води до по-високо съпротивление, което пречи на потока от ток при зареждане или разреждане. </a:t>
            </a:r>
          </a:p>
          <a:p>
            <a:pPr lvl="1"/>
            <a:r>
              <a:rPr lang="bg-BG" sz="1600" dirty="0" smtClean="0"/>
              <a:t>Корозия може да се появи и между клемите на батерията и металната кутия на рамката на батерията, което евентуално може да доведе до нарушаване на заземяването и риск от удар. </a:t>
            </a:r>
          </a:p>
          <a:p>
            <a:r>
              <a:rPr lang="bg-BG" sz="1600" dirty="0" smtClean="0"/>
              <a:t>Проверка на свързването (съединенията)</a:t>
            </a:r>
            <a:endParaRPr lang="en-US" sz="1600" dirty="0" smtClean="0"/>
          </a:p>
          <a:p>
            <a:pPr lvl="1"/>
            <a:r>
              <a:rPr lang="bg-BG" sz="1600" dirty="0" smtClean="0"/>
              <a:t>Връзката между болта и гайката трябва да е достатъчно плътна.</a:t>
            </a:r>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Поддръжка на оловните батерии</a:t>
            </a:r>
            <a:endParaRPr lang="el-GR" dirty="0"/>
          </a:p>
        </p:txBody>
      </p:sp>
      <p:sp>
        <p:nvSpPr>
          <p:cNvPr id="3" name="Content Placeholder 2"/>
          <p:cNvSpPr>
            <a:spLocks noGrp="1"/>
          </p:cNvSpPr>
          <p:nvPr>
            <p:ph idx="1"/>
          </p:nvPr>
        </p:nvSpPr>
        <p:spPr/>
        <p:txBody>
          <a:bodyPr>
            <a:normAutofit/>
          </a:bodyPr>
          <a:lstStyle/>
          <a:p>
            <a:r>
              <a:rPr lang="bg-BG" sz="1600" dirty="0" smtClean="0"/>
              <a:t>Батерията трябва да се зарежда до 100% най-малко ежеседмично, защото ако батериите се държат в разредено състояние, това може да намали полезния им живот.</a:t>
            </a:r>
          </a:p>
          <a:p>
            <a:r>
              <a:rPr lang="bg-BG" sz="1600" dirty="0" smtClean="0"/>
              <a:t>Нивото на електролита трябва да е такова, че оловните платки никога  да не са изложени на въздух. Също така, потопените батерии трябва да бъдат изравнени – контролирано презареждане, което обикновено се извършва веднъж на няколко месеца.</a:t>
            </a:r>
          </a:p>
          <a:p>
            <a:r>
              <a:rPr lang="bg-BG" sz="1600" dirty="0" smtClean="0"/>
              <a:t>Изравняването спомага за ре-балансирането на напрежението на клетките, и подобрява състоянието на батерията чрез разбъркване на електролита , който с течение на времето може да се разслои. </a:t>
            </a:r>
          </a:p>
          <a:p>
            <a:r>
              <a:rPr lang="bg-BG" sz="1600" dirty="0" smtClean="0"/>
              <a:t>Надлежното отвеждане на експлозивните водородни газове (произведени при зареждането на оловните батерии) от корпуса на батерията навън, на открито, е изключително важно. </a:t>
            </a:r>
            <a:endParaRPr lang="en-US" sz="1600" dirty="0" smtClean="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Здраве </a:t>
            </a:r>
            <a:r>
              <a:rPr lang="en-US" dirty="0" smtClean="0"/>
              <a:t>&amp; </a:t>
            </a:r>
            <a:r>
              <a:rPr lang="bg-BG" dirty="0" smtClean="0"/>
              <a:t>Безопасност</a:t>
            </a:r>
            <a:endParaRPr lang="el-GR" dirty="0"/>
          </a:p>
        </p:txBody>
      </p:sp>
      <p:sp>
        <p:nvSpPr>
          <p:cNvPr id="3" name="Content Placeholder 2"/>
          <p:cNvSpPr>
            <a:spLocks noGrp="1"/>
          </p:cNvSpPr>
          <p:nvPr>
            <p:ph idx="1"/>
          </p:nvPr>
        </p:nvSpPr>
        <p:spPr/>
        <p:txBody>
          <a:bodyPr>
            <a:normAutofit/>
          </a:bodyPr>
          <a:lstStyle/>
          <a:p>
            <a:pPr algn="just"/>
            <a:r>
              <a:rPr lang="bg-BG" sz="1600" dirty="0" smtClean="0"/>
              <a:t>Съответни предупредителни знаци за опасност трябва да бъдат поставени на видно място, за да се акцентира върху опасностите, свързани с батериите. Тези знаци зависят от типа батерия.</a:t>
            </a:r>
            <a:r>
              <a:rPr lang="en-US" sz="1600" dirty="0" smtClean="0"/>
              <a:t> </a:t>
            </a:r>
            <a:r>
              <a:rPr lang="bg-BG" sz="1600" smtClean="0"/>
              <a:t>За оловна батерия, например, биха били подходящи посочените по-долу знаци: </a:t>
            </a:r>
            <a:endParaRPr lang="en-US" sz="1600" dirty="0" smtClean="0"/>
          </a:p>
        </p:txBody>
      </p:sp>
      <p:pic>
        <p:nvPicPr>
          <p:cNvPr id="45059" name="Picture 3"/>
          <p:cNvPicPr>
            <a:picLocks noChangeAspect="1" noChangeArrowheads="1"/>
          </p:cNvPicPr>
          <p:nvPr/>
        </p:nvPicPr>
        <p:blipFill>
          <a:blip r:embed="rId2"/>
          <a:srcRect l="4499" t="3258" r="4499" b="3258"/>
          <a:stretch>
            <a:fillRect/>
          </a:stretch>
        </p:blipFill>
        <p:spPr bwMode="auto">
          <a:xfrm>
            <a:off x="845984" y="2708920"/>
            <a:ext cx="1440000" cy="2042797"/>
          </a:xfrm>
          <a:prstGeom prst="rect">
            <a:avLst/>
          </a:prstGeom>
          <a:noFill/>
          <a:ln w="9525">
            <a:solidFill>
              <a:schemeClr val="bg1">
                <a:lumMod val="50000"/>
              </a:schemeClr>
            </a:solidFill>
            <a:miter lim="800000"/>
            <a:headEnd/>
            <a:tailEnd/>
          </a:ln>
          <a:effectLst/>
        </p:spPr>
      </p:pic>
      <p:pic>
        <p:nvPicPr>
          <p:cNvPr id="45060" name="Picture 4"/>
          <p:cNvPicPr>
            <a:picLocks noChangeAspect="1" noChangeArrowheads="1"/>
          </p:cNvPicPr>
          <p:nvPr/>
        </p:nvPicPr>
        <p:blipFill>
          <a:blip r:embed="rId3"/>
          <a:srcRect l="1817" r="1817"/>
          <a:stretch>
            <a:fillRect/>
          </a:stretch>
        </p:blipFill>
        <p:spPr bwMode="auto">
          <a:xfrm>
            <a:off x="845984" y="4751717"/>
            <a:ext cx="1440000" cy="1484337"/>
          </a:xfrm>
          <a:prstGeom prst="rect">
            <a:avLst/>
          </a:prstGeom>
          <a:noFill/>
          <a:ln w="9525">
            <a:solidFill>
              <a:schemeClr val="bg1">
                <a:lumMod val="50000"/>
              </a:schemeClr>
            </a:solidFill>
            <a:miter lim="800000"/>
            <a:headEnd/>
            <a:tailEnd/>
          </a:ln>
          <a:effectLst/>
        </p:spPr>
      </p:pic>
      <p:sp>
        <p:nvSpPr>
          <p:cNvPr id="7" name="Rectangle 6"/>
          <p:cNvSpPr/>
          <p:nvPr/>
        </p:nvSpPr>
        <p:spPr>
          <a:xfrm>
            <a:off x="2571736" y="2421807"/>
            <a:ext cx="6000792" cy="4031873"/>
          </a:xfrm>
          <a:prstGeom prst="rect">
            <a:avLst/>
          </a:prstGeom>
        </p:spPr>
        <p:txBody>
          <a:bodyPr wrap="square">
            <a:spAutoFit/>
          </a:bodyPr>
          <a:lstStyle/>
          <a:p>
            <a:r>
              <a:rPr lang="bg-BG" sz="1600" dirty="0" smtClean="0"/>
              <a:t>При определяне на мястото, на което да се постави батерията, трябва да се вземат предвид следните фактори: </a:t>
            </a:r>
          </a:p>
          <a:p>
            <a:r>
              <a:rPr lang="en-US" sz="1600" dirty="0" smtClean="0"/>
              <a:t>• </a:t>
            </a:r>
            <a:r>
              <a:rPr lang="bg-BG" sz="1600" dirty="0" smtClean="0"/>
              <a:t>инструкциите на производителя</a:t>
            </a:r>
            <a:endParaRPr lang="en-US" sz="1600" dirty="0" smtClean="0"/>
          </a:p>
          <a:p>
            <a:r>
              <a:rPr lang="en-US" sz="1600" dirty="0" smtClean="0"/>
              <a:t>• </a:t>
            </a:r>
            <a:r>
              <a:rPr lang="bg-BG" sz="1600" dirty="0" smtClean="0"/>
              <a:t>дължината на кабела от батерията до инвертора/зарядното – може да бъде ограничена от предварително доставени входящи проводници. Обикновено трябва да е възможно най-къс (между 2 и 5 м.) </a:t>
            </a:r>
          </a:p>
          <a:p>
            <a:r>
              <a:rPr lang="en-US" sz="1600" dirty="0" smtClean="0"/>
              <a:t>• </a:t>
            </a:r>
            <a:r>
              <a:rPr lang="bg-BG" sz="1600" dirty="0" smtClean="0"/>
              <a:t>дастъп за монжа и поддръжка</a:t>
            </a:r>
            <a:endParaRPr lang="en-US" sz="1600" dirty="0" smtClean="0"/>
          </a:p>
          <a:p>
            <a:r>
              <a:rPr lang="en-US" sz="1600" dirty="0" smtClean="0"/>
              <a:t>• </a:t>
            </a:r>
            <a:r>
              <a:rPr lang="bg-BG" sz="1600" dirty="0" smtClean="0"/>
              <a:t>изисквания за вентилация</a:t>
            </a:r>
            <a:endParaRPr lang="en-US" sz="1600" dirty="0" smtClean="0"/>
          </a:p>
          <a:p>
            <a:r>
              <a:rPr lang="en-US" sz="1600" dirty="0" smtClean="0"/>
              <a:t>• </a:t>
            </a:r>
            <a:r>
              <a:rPr lang="bg-BG" sz="1600" dirty="0" smtClean="0"/>
              <a:t>околната температура</a:t>
            </a:r>
            <a:endParaRPr lang="en-US" sz="1600" dirty="0" smtClean="0"/>
          </a:p>
          <a:p>
            <a:r>
              <a:rPr lang="en-US" sz="1600" dirty="0" smtClean="0"/>
              <a:t>• </a:t>
            </a:r>
            <a:r>
              <a:rPr lang="bg-BG" sz="1600" dirty="0" smtClean="0"/>
              <a:t>отстояние от други източници на топлина</a:t>
            </a:r>
            <a:endParaRPr lang="en-US" sz="1600" dirty="0" smtClean="0"/>
          </a:p>
          <a:p>
            <a:r>
              <a:rPr lang="en-US" sz="1600" dirty="0" smtClean="0"/>
              <a:t>• </a:t>
            </a:r>
            <a:r>
              <a:rPr lang="bg-BG" sz="1600" dirty="0" smtClean="0"/>
              <a:t>местоположение по отношение на аварийни и евакуационни изходи </a:t>
            </a:r>
          </a:p>
          <a:p>
            <a:r>
              <a:rPr lang="en-US" sz="1600" dirty="0" smtClean="0"/>
              <a:t>• </a:t>
            </a:r>
            <a:r>
              <a:rPr lang="bg-BG" sz="1600" dirty="0" smtClean="0"/>
              <a:t>наличие на детекторна система за пожари </a:t>
            </a:r>
          </a:p>
          <a:p>
            <a:r>
              <a:rPr lang="en-US" sz="1600" dirty="0" smtClean="0"/>
              <a:t>• </a:t>
            </a:r>
            <a:r>
              <a:rPr lang="bg-BG" sz="1600" dirty="0" smtClean="0"/>
              <a:t>наличие на източници на запалване (напр. запалител на газов котел)</a:t>
            </a:r>
            <a:r>
              <a:rPr lang="en-US" sz="1600" dirty="0" smtClean="0"/>
              <a:t>.</a:t>
            </a:r>
            <a:endParaRPr lang="el-GR" sz="1600" dirty="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Литиеви батерии</a:t>
            </a:r>
            <a:endParaRPr lang="el-GR" dirty="0"/>
          </a:p>
        </p:txBody>
      </p:sp>
      <p:sp>
        <p:nvSpPr>
          <p:cNvPr id="3" name="Content Placeholder 2"/>
          <p:cNvSpPr>
            <a:spLocks noGrp="1"/>
          </p:cNvSpPr>
          <p:nvPr>
            <p:ph idx="1"/>
          </p:nvPr>
        </p:nvSpPr>
        <p:spPr/>
        <p:txBody>
          <a:bodyPr>
            <a:normAutofit fontScale="92500" lnSpcReduction="20000"/>
          </a:bodyPr>
          <a:lstStyle/>
          <a:p>
            <a:r>
              <a:rPr lang="bg-BG" sz="1600" dirty="0" smtClean="0"/>
              <a:t>Използването на литиеви батерии нараства с намаляване на цените – отчасти поради приложението им в електрическите автомобили – и сега те намират своето място във </a:t>
            </a:r>
            <a:r>
              <a:rPr lang="bg-BG" sz="1600" dirty="0" smtClean="0"/>
              <a:t>възобновяемите </a:t>
            </a:r>
            <a:r>
              <a:rPr lang="bg-BG" sz="1600" dirty="0" smtClean="0"/>
              <a:t>енергийни системи. </a:t>
            </a:r>
          </a:p>
          <a:p>
            <a:r>
              <a:rPr lang="bg-BG" sz="1600" dirty="0" smtClean="0"/>
              <a:t>Литиевите батерии осигуряват висока енергийна плътност (около половината от обема и една трета от теглото на една оловна батерия), висока ефективност на зареждане, ниски нива на саморазреждане, голям брой на циклите до разрушаване, и по-малко намаление на капацитета при студени климатични условия. </a:t>
            </a:r>
          </a:p>
          <a:p>
            <a:r>
              <a:rPr lang="bg-BG" sz="1600" dirty="0" smtClean="0"/>
              <a:t>В допълнение, те не се нуждаят от поддръжка</a:t>
            </a:r>
            <a:endParaRPr lang="el-GR" sz="1600" dirty="0" smtClean="0"/>
          </a:p>
          <a:p>
            <a:r>
              <a:rPr lang="bg-BG" sz="1600" dirty="0" smtClean="0"/>
              <a:t>Литиевите батерии използват различна химия, като всеки вид има своите преимущества и недостатъци</a:t>
            </a:r>
            <a:r>
              <a:rPr lang="en-US" sz="1600" dirty="0" smtClean="0"/>
              <a:t>: </a:t>
            </a:r>
          </a:p>
          <a:p>
            <a:pPr lvl="1"/>
            <a:r>
              <a:rPr lang="bg-BG" sz="1600" dirty="0" smtClean="0"/>
              <a:t>Най-разпространени за съхранение на фотоволтаична енергия са никел-манган-кобалтовите </a:t>
            </a:r>
            <a:r>
              <a:rPr lang="en-US" sz="1600" dirty="0" smtClean="0"/>
              <a:t>(NMC) </a:t>
            </a:r>
            <a:r>
              <a:rPr lang="bg-BG" sz="1600" dirty="0" smtClean="0"/>
              <a:t>и литий-желязнофосфатните</a:t>
            </a:r>
            <a:r>
              <a:rPr lang="en-US" sz="1600" dirty="0" smtClean="0"/>
              <a:t> (LFP)</a:t>
            </a:r>
          </a:p>
          <a:p>
            <a:pPr lvl="1"/>
            <a:r>
              <a:rPr lang="en-US" sz="1600" dirty="0" smtClean="0"/>
              <a:t>LFP </a:t>
            </a:r>
            <a:r>
              <a:rPr lang="bg-BG" sz="1600" dirty="0" smtClean="0"/>
              <a:t>(литиево-желязнофосфатните) батерии не са предразположени към термични аварии (тоест, повишаване на температурата, което може да причини изпускане на токсични и запалими газове, евентуално и пламъци и експлозия), и имат два пъти по-дълъг живот от </a:t>
            </a:r>
            <a:r>
              <a:rPr lang="en-US" sz="1600" dirty="0" smtClean="0"/>
              <a:t>NMC</a:t>
            </a:r>
            <a:r>
              <a:rPr lang="bg-BG" sz="1600" dirty="0" smtClean="0"/>
              <a:t> батериите</a:t>
            </a:r>
            <a:endParaRPr lang="en-US" sz="1600" dirty="0" smtClean="0"/>
          </a:p>
          <a:p>
            <a:pPr lvl="1"/>
            <a:r>
              <a:rPr lang="en-US" sz="1600" dirty="0" smtClean="0"/>
              <a:t>NMC </a:t>
            </a:r>
            <a:r>
              <a:rPr lang="bg-BG" sz="1600" dirty="0" smtClean="0"/>
              <a:t>имат два пъти по-голяма енергийна плътност от </a:t>
            </a:r>
            <a:r>
              <a:rPr lang="en-US" sz="1600" dirty="0" smtClean="0"/>
              <a:t>LFPs, </a:t>
            </a:r>
            <a:r>
              <a:rPr lang="bg-BG" sz="1600" dirty="0" smtClean="0"/>
              <a:t>но могат да претърпят термични аварии при високи натоварвания. </a:t>
            </a:r>
            <a:endParaRPr lang="en-US" sz="1600" dirty="0" smtClean="0"/>
          </a:p>
          <a:p>
            <a:pPr lvl="1"/>
            <a:r>
              <a:rPr lang="en-US" sz="1600" dirty="0" smtClean="0"/>
              <a:t>NMC Li-ion </a:t>
            </a:r>
            <a:r>
              <a:rPr lang="bg-BG" sz="1600" dirty="0" smtClean="0"/>
              <a:t>батерии произвеждат</a:t>
            </a:r>
            <a:r>
              <a:rPr lang="en-US" sz="1600" dirty="0" smtClean="0"/>
              <a:t> 3.7 V </a:t>
            </a:r>
            <a:r>
              <a:rPr lang="bg-BG" sz="1600" dirty="0" smtClean="0"/>
              <a:t>от клетка, докато </a:t>
            </a:r>
            <a:r>
              <a:rPr lang="en-US" sz="1600" dirty="0" smtClean="0"/>
              <a:t>LFP </a:t>
            </a:r>
            <a:r>
              <a:rPr lang="bg-BG" sz="1600" dirty="0" smtClean="0"/>
              <a:t>версиите – около </a:t>
            </a:r>
            <a:r>
              <a:rPr lang="en-US" sz="1600" dirty="0" smtClean="0"/>
              <a:t>3.2 V </a:t>
            </a:r>
            <a:r>
              <a:rPr lang="bg-BG" sz="1600" dirty="0" smtClean="0"/>
              <a:t>от клетка</a:t>
            </a:r>
            <a:endParaRPr lang="en-US" sz="1600" dirty="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Преимущества на литиевите батерии</a:t>
            </a:r>
            <a:endParaRPr lang="el-GR" dirty="0"/>
          </a:p>
        </p:txBody>
      </p:sp>
      <p:sp>
        <p:nvSpPr>
          <p:cNvPr id="3" name="Content Placeholder 2"/>
          <p:cNvSpPr>
            <a:spLocks noGrp="1"/>
          </p:cNvSpPr>
          <p:nvPr>
            <p:ph idx="1"/>
          </p:nvPr>
        </p:nvSpPr>
        <p:spPr/>
        <p:txBody>
          <a:bodyPr>
            <a:normAutofit/>
          </a:bodyPr>
          <a:lstStyle/>
          <a:p>
            <a:pPr lvl="0"/>
            <a:r>
              <a:rPr lang="bg-BG" sz="1600" dirty="0" smtClean="0"/>
              <a:t>Висока енергийна плътност</a:t>
            </a:r>
            <a:r>
              <a:rPr lang="en-US" sz="1600" dirty="0" smtClean="0"/>
              <a:t>. </a:t>
            </a:r>
            <a:r>
              <a:rPr lang="bg-BG" sz="1600" dirty="0" smtClean="0"/>
              <a:t>Литиево-йонните батерии са по-малки и по-леки за същия капацитет</a:t>
            </a:r>
            <a:endParaRPr lang="el-GR" sz="1600" dirty="0" smtClean="0"/>
          </a:p>
          <a:p>
            <a:pPr lvl="0"/>
            <a:r>
              <a:rPr lang="bg-BG" sz="1600" dirty="0" smtClean="0"/>
              <a:t>По-високо напрежение, бързо презареждане, дълбоко разреждане </a:t>
            </a:r>
            <a:r>
              <a:rPr lang="en-US" sz="1600" dirty="0" smtClean="0"/>
              <a:t>(</a:t>
            </a:r>
            <a:r>
              <a:rPr lang="bg-BG" sz="1600" dirty="0" smtClean="0"/>
              <a:t>обикновено </a:t>
            </a:r>
            <a:r>
              <a:rPr lang="en-US" sz="1600" dirty="0" smtClean="0"/>
              <a:t>80%</a:t>
            </a:r>
            <a:r>
              <a:rPr lang="bg-BG" sz="1600" dirty="0" smtClean="0"/>
              <a:t>, като и 100% е възможно</a:t>
            </a:r>
            <a:r>
              <a:rPr lang="en-US" sz="1600" dirty="0" smtClean="0"/>
              <a:t>)</a:t>
            </a:r>
            <a:endParaRPr lang="el-GR" sz="1600" dirty="0" smtClean="0"/>
          </a:p>
          <a:p>
            <a:pPr lvl="0"/>
            <a:r>
              <a:rPr lang="bg-BG" sz="1600" dirty="0" smtClean="0"/>
              <a:t>Голям брой цикли до разрушаване </a:t>
            </a:r>
            <a:r>
              <a:rPr lang="en-US" sz="1600" dirty="0" smtClean="0"/>
              <a:t>(</a:t>
            </a:r>
            <a:r>
              <a:rPr lang="bg-BG" sz="1600" dirty="0" smtClean="0"/>
              <a:t>до</a:t>
            </a:r>
            <a:r>
              <a:rPr lang="en-US" sz="1600" dirty="0" smtClean="0"/>
              <a:t> 10,000 </a:t>
            </a:r>
            <a:r>
              <a:rPr lang="bg-BG" sz="1600" dirty="0" smtClean="0"/>
              <a:t>цикли</a:t>
            </a:r>
            <a:r>
              <a:rPr lang="en-US" sz="1600" dirty="0" smtClean="0"/>
              <a:t>)</a:t>
            </a:r>
            <a:endParaRPr lang="el-GR" sz="1600" dirty="0" smtClean="0"/>
          </a:p>
          <a:p>
            <a:pPr lvl="0"/>
            <a:r>
              <a:rPr lang="bg-BG" sz="1600" dirty="0" smtClean="0"/>
              <a:t>Висока ефективност на батерията </a:t>
            </a:r>
            <a:r>
              <a:rPr lang="el-GR" sz="1600" dirty="0" smtClean="0"/>
              <a:t>(99%)</a:t>
            </a:r>
          </a:p>
          <a:p>
            <a:pPr lvl="0"/>
            <a:r>
              <a:rPr lang="bg-BG" sz="1600" dirty="0" smtClean="0"/>
              <a:t>Не е необходима поддръжка</a:t>
            </a:r>
            <a:endParaRPr lang="el-GR" sz="1600" dirty="0" smtClean="0"/>
          </a:p>
          <a:p>
            <a:pPr lvl="0"/>
            <a:r>
              <a:rPr lang="bg-BG" sz="1600" dirty="0" smtClean="0"/>
              <a:t>Без спадове в напрежението – литиево-йонната батерия при </a:t>
            </a:r>
            <a:r>
              <a:rPr lang="en-US" sz="1600" dirty="0" smtClean="0"/>
              <a:t>20% DOD </a:t>
            </a:r>
            <a:r>
              <a:rPr lang="bg-BG" sz="1600" dirty="0" smtClean="0"/>
              <a:t>има същото напрежение, както при 8</a:t>
            </a:r>
            <a:r>
              <a:rPr lang="en-US" sz="1600" dirty="0" smtClean="0"/>
              <a:t>0% DOD</a:t>
            </a:r>
            <a:endParaRPr lang="el-GR" sz="1600" dirty="0" smtClean="0"/>
          </a:p>
          <a:p>
            <a:pPr lvl="0"/>
            <a:r>
              <a:rPr lang="bg-BG" sz="1600" dirty="0" smtClean="0"/>
              <a:t>Поддържа капацитет по-добре при ниски температури, отколкото оловните батерии</a:t>
            </a:r>
            <a:r>
              <a:rPr lang="en-US" sz="1600" dirty="0" smtClean="0"/>
              <a:t>: </a:t>
            </a:r>
            <a:r>
              <a:rPr lang="bg-BG" sz="1600" dirty="0" smtClean="0"/>
              <a:t>при</a:t>
            </a:r>
            <a:r>
              <a:rPr lang="en-US" sz="1600" dirty="0" smtClean="0"/>
              <a:t> -20°C, </a:t>
            </a:r>
            <a:r>
              <a:rPr lang="bg-BG" sz="1600" dirty="0" smtClean="0"/>
              <a:t>литиево-йонните все още поддържат</a:t>
            </a:r>
            <a:r>
              <a:rPr lang="en-US" sz="1600" dirty="0" smtClean="0"/>
              <a:t> 80% </a:t>
            </a:r>
            <a:r>
              <a:rPr lang="bg-BG" sz="1600" dirty="0" smtClean="0"/>
              <a:t>капацитет, докато оловните поддържат само </a:t>
            </a:r>
            <a:r>
              <a:rPr lang="en-US" sz="1600" dirty="0" smtClean="0"/>
              <a:t>40%</a:t>
            </a:r>
            <a:r>
              <a:rPr lang="bg-BG" sz="1600" dirty="0" smtClean="0"/>
              <a:t> от капацитета си</a:t>
            </a:r>
            <a:endParaRPr lang="el-GR" sz="1600" dirty="0" smtClean="0"/>
          </a:p>
          <a:p>
            <a:pPr lvl="0"/>
            <a:r>
              <a:rPr lang="bg-BG" sz="1600" dirty="0" smtClean="0"/>
              <a:t>Нисък саморазряд </a:t>
            </a:r>
            <a:r>
              <a:rPr lang="en-US" sz="1600" dirty="0" smtClean="0"/>
              <a:t>(&lt;5%</a:t>
            </a:r>
            <a:r>
              <a:rPr lang="bg-BG" sz="1600" dirty="0" smtClean="0"/>
              <a:t> на месец</a:t>
            </a:r>
            <a:r>
              <a:rPr lang="en-US" sz="1600" dirty="0" smtClean="0"/>
              <a:t>)</a:t>
            </a:r>
            <a:endParaRPr lang="el-GR" sz="1600" dirty="0" smtClean="0"/>
          </a:p>
          <a:p>
            <a:pPr lvl="0"/>
            <a:r>
              <a:rPr lang="el-GR" sz="1600" dirty="0" smtClean="0"/>
              <a:t>LFP </a:t>
            </a:r>
            <a:r>
              <a:rPr lang="bg-BG" sz="1600" dirty="0" smtClean="0"/>
              <a:t>са изключително стабилни</a:t>
            </a:r>
            <a:endParaRPr lang="en-US" sz="1600" dirty="0" smtClean="0"/>
          </a:p>
          <a:p>
            <a:pPr lvl="0">
              <a:buNone/>
              <a:tabLst>
                <a:tab pos="990600" algn="l"/>
              </a:tabLst>
            </a:pPr>
            <a:endParaRPr lang="en-US" sz="1600" dirty="0" smtClean="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Недостатъци на литиевите батерии</a:t>
            </a:r>
            <a:endParaRPr lang="el-GR" dirty="0"/>
          </a:p>
        </p:txBody>
      </p:sp>
      <p:sp>
        <p:nvSpPr>
          <p:cNvPr id="3" name="Content Placeholder 2"/>
          <p:cNvSpPr>
            <a:spLocks noGrp="1"/>
          </p:cNvSpPr>
          <p:nvPr>
            <p:ph idx="1"/>
          </p:nvPr>
        </p:nvSpPr>
        <p:spPr/>
        <p:txBody>
          <a:bodyPr>
            <a:normAutofit/>
          </a:bodyPr>
          <a:lstStyle/>
          <a:p>
            <a:pPr lvl="0"/>
            <a:r>
              <a:rPr lang="bg-BG" sz="1600" dirty="0" smtClean="0"/>
              <a:t>Те са относително скъпи, обаче цените драстично спадат, както за големите батерии  (така наречени „външни“ или „намиращи се пред измервателното устройство“), така и за по-малките („вътрешни“ или „намиращи се зад измервателното устройство“).</a:t>
            </a:r>
          </a:p>
          <a:p>
            <a:pPr lvl="0"/>
            <a:r>
              <a:rPr lang="bg-BG" sz="1600" dirty="0" smtClean="0"/>
              <a:t>Изключително чувствителни към презареждане, което налага всяка клетка да бъде оборудвана със система за управление на клетката.</a:t>
            </a:r>
            <a:endParaRPr lang="el-GR" sz="1600" dirty="0" smtClean="0"/>
          </a:p>
          <a:p>
            <a:pPr lvl="0"/>
            <a:r>
              <a:rPr lang="bg-BG" sz="1600" dirty="0" smtClean="0"/>
              <a:t>Не трябва да се зарежда при ниски температури</a:t>
            </a:r>
            <a:r>
              <a:rPr lang="en-US" sz="1600" dirty="0" smtClean="0"/>
              <a:t> (&lt;0°C)</a:t>
            </a:r>
            <a:endParaRPr lang="el-GR" sz="1600" dirty="0" smtClean="0"/>
          </a:p>
          <a:p>
            <a:pPr lvl="0"/>
            <a:r>
              <a:rPr lang="bg-BG" sz="1600" dirty="0" smtClean="0"/>
              <a:t>Могат да са податливи на термични аварии</a:t>
            </a:r>
            <a:r>
              <a:rPr lang="en-US" sz="1600" dirty="0" smtClean="0"/>
              <a:t> (NMCs </a:t>
            </a:r>
            <a:r>
              <a:rPr lang="bg-BG" sz="1600" dirty="0" smtClean="0"/>
              <a:t>батерии</a:t>
            </a:r>
            <a:r>
              <a:rPr lang="en-US" sz="1600" dirty="0" smtClean="0"/>
              <a:t>)</a:t>
            </a:r>
            <a:endParaRPr lang="el-GR" sz="1600" dirty="0" smtClean="0"/>
          </a:p>
          <a:p>
            <a:pPr lvl="0"/>
            <a:r>
              <a:rPr lang="bg-BG" sz="1600" dirty="0" smtClean="0"/>
              <a:t>Някои може да съдържат токсични и трудни за доставка материали, като кобалт. В много страни, обаче, са въведени разпоредби за работа с такива системи, за да се улесни използването им. </a:t>
            </a:r>
            <a:endParaRPr lang="el-GR" sz="1600" dirty="0" smtClean="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Никел-железни батерии</a:t>
            </a:r>
            <a:endParaRPr lang="el-GR" dirty="0"/>
          </a:p>
        </p:txBody>
      </p:sp>
      <p:sp>
        <p:nvSpPr>
          <p:cNvPr id="3" name="Content Placeholder 2"/>
          <p:cNvSpPr>
            <a:spLocks noGrp="1"/>
          </p:cNvSpPr>
          <p:nvPr>
            <p:ph idx="1"/>
          </p:nvPr>
        </p:nvSpPr>
        <p:spPr/>
        <p:txBody>
          <a:bodyPr>
            <a:normAutofit/>
          </a:bodyPr>
          <a:lstStyle/>
          <a:p>
            <a:r>
              <a:rPr lang="bg-BG" sz="1600" dirty="0" smtClean="0"/>
              <a:t>Никел-железните</a:t>
            </a:r>
            <a:r>
              <a:rPr lang="en-US" sz="1600" dirty="0" smtClean="0"/>
              <a:t> (</a:t>
            </a:r>
            <a:r>
              <a:rPr lang="en-US" sz="1600" dirty="0" err="1" smtClean="0"/>
              <a:t>NiFe</a:t>
            </a:r>
            <a:r>
              <a:rPr lang="en-US" sz="1600" dirty="0" smtClean="0"/>
              <a:t>)</a:t>
            </a:r>
            <a:r>
              <a:rPr lang="bg-BG" sz="1600" dirty="0" smtClean="0"/>
              <a:t> групи батерии се използват предимно в несвързани с мрежата системи</a:t>
            </a:r>
            <a:endParaRPr lang="en-US" sz="1600" dirty="0" smtClean="0"/>
          </a:p>
          <a:p>
            <a:r>
              <a:rPr lang="bg-BG" sz="1600" dirty="0" smtClean="0"/>
              <a:t>Тези групи батерии са много здрави и устойчиви (понасят както презареждане, така и недостатъчно зареждане, и замръзване), и гарантират голям брой цикли до разпад. </a:t>
            </a:r>
          </a:p>
          <a:p>
            <a:r>
              <a:rPr lang="bg-BG" sz="1600" dirty="0" smtClean="0"/>
              <a:t>Те също осигуряват и защита от случайни дълбоки разреждания и ежедневна цикличност на несвързаните с мрежата групи батерии. </a:t>
            </a:r>
          </a:p>
          <a:p>
            <a:r>
              <a:rPr lang="en-US" sz="1600" dirty="0" err="1" smtClean="0"/>
              <a:t>NiFe</a:t>
            </a:r>
            <a:r>
              <a:rPr lang="en-US" sz="1600" dirty="0" smtClean="0"/>
              <a:t> </a:t>
            </a:r>
            <a:r>
              <a:rPr lang="bg-BG" sz="1600" dirty="0" smtClean="0"/>
              <a:t>батерийни групи често са проектирани за</a:t>
            </a:r>
            <a:r>
              <a:rPr lang="en-US" sz="1600" dirty="0" smtClean="0"/>
              <a:t> 80% DOD, </a:t>
            </a:r>
            <a:r>
              <a:rPr lang="bg-BG" sz="1600" dirty="0" smtClean="0"/>
              <a:t>което позволява да се използва по-малка група батерии.</a:t>
            </a:r>
            <a:endParaRPr lang="en-US" sz="1600" dirty="0" smtClean="0"/>
          </a:p>
          <a:p>
            <a:r>
              <a:rPr lang="bg-BG" sz="1600" dirty="0" smtClean="0"/>
              <a:t>Никел-железните батерии обещават дълъг експлоатационен живот (40+ години), но имат високи начални разходи, по-висока степен на саморазреждане и периодична поддръжка. </a:t>
            </a:r>
            <a:endParaRPr lang="en-US" sz="1600" dirty="0" smtClean="0"/>
          </a:p>
          <a:p>
            <a:pPr>
              <a:buNone/>
            </a:pPr>
            <a:endParaRPr lang="en-US" sz="1600" dirty="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Дефиниция</a:t>
            </a:r>
            <a:endParaRPr lang="el-GR" dirty="0"/>
          </a:p>
        </p:txBody>
      </p:sp>
      <p:sp>
        <p:nvSpPr>
          <p:cNvPr id="3" name="Content Placeholder 2"/>
          <p:cNvSpPr>
            <a:spLocks noGrp="1"/>
          </p:cNvSpPr>
          <p:nvPr>
            <p:ph idx="1"/>
          </p:nvPr>
        </p:nvSpPr>
        <p:spPr/>
        <p:txBody>
          <a:bodyPr>
            <a:normAutofit/>
          </a:bodyPr>
          <a:lstStyle/>
          <a:p>
            <a:r>
              <a:rPr lang="bg-BG" sz="1600" dirty="0" smtClean="0"/>
              <a:t>Батериите са проектирани да преобразуват енергията от химичната реакция между компонентите на твърд електрод, в електроенергия, създавайки електрически ток (когато кръгът е затворен) между два електрода с различни стойности на електродния потенциал (положителни и отрицателни клеми). </a:t>
            </a:r>
          </a:p>
          <a:p>
            <a:r>
              <a:rPr lang="bg-BG" sz="1600" dirty="0" smtClean="0"/>
              <a:t>Батерията се състои от един или няколко единични галванични клетки</a:t>
            </a:r>
            <a:endParaRPr lang="en-US" sz="1600" dirty="0" smtClean="0"/>
          </a:p>
          <a:p>
            <a:r>
              <a:rPr lang="bg-BG" sz="1600" dirty="0" smtClean="0"/>
              <a:t>Във всяка такава клетка се генерира сравнително ниско напрежение, обикновено</a:t>
            </a:r>
            <a:r>
              <a:rPr lang="en-US" sz="1600" dirty="0" smtClean="0"/>
              <a:t> 0.5-4 V </a:t>
            </a:r>
            <a:r>
              <a:rPr lang="bg-BG" sz="1600" dirty="0" smtClean="0"/>
              <a:t>за различните класове клетки</a:t>
            </a:r>
            <a:endParaRPr lang="en-US" sz="1600" dirty="0" smtClean="0"/>
          </a:p>
          <a:p>
            <a:r>
              <a:rPr lang="bg-BG" sz="1600" dirty="0" smtClean="0"/>
              <a:t>Където е необходимо по-високо напрежение, съответен брой клетки се свързват последователно, за да се образува галванична батерия</a:t>
            </a:r>
            <a:endParaRPr lang="en-US" sz="1600" dirty="0" smtClean="0"/>
          </a:p>
          <a:p>
            <a:r>
              <a:rPr lang="bg-BG" sz="1600" dirty="0" smtClean="0"/>
              <a:t>По отношение на </a:t>
            </a:r>
            <a:r>
              <a:rPr lang="en-US" sz="1600" dirty="0" smtClean="0"/>
              <a:t>PV </a:t>
            </a:r>
            <a:r>
              <a:rPr lang="bg-BG" sz="1600" dirty="0" smtClean="0"/>
              <a:t>системите</a:t>
            </a:r>
            <a:r>
              <a:rPr lang="en-US" sz="1600" dirty="0" smtClean="0"/>
              <a:t>, </a:t>
            </a:r>
            <a:r>
              <a:rPr lang="bg-BG" sz="1600" dirty="0" smtClean="0"/>
              <a:t>до сега батериите обикновено са се монтирали в независими системи (несвързани с мрежата); сега, обаче, системите, свързани с мрежата, стават все по-популярни, и ще са нещо обичайно през следващите години. </a:t>
            </a:r>
            <a:endParaRPr lang="en-US" sz="1600" dirty="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Никел-железни батерии – преимущества и недостатъци</a:t>
            </a:r>
            <a:endParaRPr lang="el-GR" dirty="0"/>
          </a:p>
        </p:txBody>
      </p:sp>
      <p:sp>
        <p:nvSpPr>
          <p:cNvPr id="3" name="Content Placeholder 2"/>
          <p:cNvSpPr>
            <a:spLocks noGrp="1"/>
          </p:cNvSpPr>
          <p:nvPr>
            <p:ph idx="1"/>
          </p:nvPr>
        </p:nvSpPr>
        <p:spPr/>
        <p:txBody>
          <a:bodyPr>
            <a:normAutofit/>
          </a:bodyPr>
          <a:lstStyle/>
          <a:p>
            <a:r>
              <a:rPr lang="bg-BG" sz="1600" dirty="0" smtClean="0"/>
              <a:t>Преимущества</a:t>
            </a:r>
            <a:r>
              <a:rPr lang="en-US" sz="1600" dirty="0" smtClean="0"/>
              <a:t>:</a:t>
            </a:r>
            <a:endParaRPr lang="el-GR" sz="1600" dirty="0" smtClean="0"/>
          </a:p>
          <a:p>
            <a:pPr lvl="1"/>
            <a:r>
              <a:rPr lang="bg-BG" sz="1600" dirty="0" smtClean="0"/>
              <a:t>Дълъг експлоатационен живот </a:t>
            </a:r>
            <a:r>
              <a:rPr lang="el-GR" sz="1600" dirty="0" smtClean="0"/>
              <a:t>(10,000+ </a:t>
            </a:r>
            <a:r>
              <a:rPr lang="bg-BG" sz="1600" dirty="0" smtClean="0"/>
              <a:t>цикли</a:t>
            </a:r>
            <a:r>
              <a:rPr lang="el-GR" sz="1600" dirty="0" smtClean="0"/>
              <a:t>)</a:t>
            </a:r>
          </a:p>
          <a:p>
            <a:pPr lvl="1"/>
            <a:r>
              <a:rPr lang="bg-BG" sz="1600" dirty="0" smtClean="0"/>
              <a:t>Устойчивост </a:t>
            </a:r>
            <a:r>
              <a:rPr lang="en-US" sz="1600" dirty="0" smtClean="0"/>
              <a:t>(</a:t>
            </a:r>
            <a:r>
              <a:rPr lang="bg-BG" sz="1600" dirty="0" smtClean="0"/>
              <a:t>могат да бъдат презареждани и дълбото разреждане)</a:t>
            </a:r>
            <a:endParaRPr lang="el-GR" sz="1600" dirty="0" smtClean="0"/>
          </a:p>
          <a:p>
            <a:pPr lvl="1"/>
            <a:r>
              <a:rPr lang="bg-BG" sz="1600" dirty="0" smtClean="0"/>
              <a:t>Устойчиви на замръзване, дори и ако са разредени.</a:t>
            </a:r>
            <a:endParaRPr lang="el-GR" sz="1600" dirty="0" smtClean="0"/>
          </a:p>
          <a:p>
            <a:pPr lvl="1"/>
            <a:r>
              <a:rPr lang="bg-BG" sz="1600" dirty="0" smtClean="0"/>
              <a:t>Голям диапазон на приемлива оперативна температура (приблизително </a:t>
            </a:r>
            <a:r>
              <a:rPr lang="en-US" sz="1600" dirty="0" smtClean="0"/>
              <a:t>-20°F </a:t>
            </a:r>
            <a:r>
              <a:rPr lang="bg-BG" sz="1600" dirty="0" smtClean="0"/>
              <a:t>до</a:t>
            </a:r>
            <a:r>
              <a:rPr lang="en-US" sz="1600" dirty="0" smtClean="0"/>
              <a:t> 190°F)</a:t>
            </a:r>
            <a:endParaRPr lang="el-GR" sz="1600" dirty="0" smtClean="0"/>
          </a:p>
          <a:p>
            <a:pPr lvl="1"/>
            <a:r>
              <a:rPr lang="bg-BG" sz="1600" dirty="0" smtClean="0"/>
              <a:t>Най-добри сред системите с ежедневен разряд/заряд (не плаващ</a:t>
            </a:r>
            <a:r>
              <a:rPr lang="en-US" sz="1600" dirty="0" smtClean="0"/>
              <a:t>)</a:t>
            </a:r>
            <a:endParaRPr lang="el-GR" sz="1600" dirty="0" smtClean="0"/>
          </a:p>
          <a:p>
            <a:r>
              <a:rPr lang="bg-BG" sz="1600" dirty="0" smtClean="0"/>
              <a:t>Недостатъци</a:t>
            </a:r>
            <a:r>
              <a:rPr lang="en-US" sz="1600" dirty="0" smtClean="0"/>
              <a:t>:</a:t>
            </a:r>
          </a:p>
          <a:p>
            <a:pPr lvl="1"/>
            <a:r>
              <a:rPr lang="bg-BG" sz="1600" dirty="0" smtClean="0"/>
              <a:t>Висока цена</a:t>
            </a:r>
            <a:endParaRPr lang="el-GR" sz="1600" dirty="0" smtClean="0"/>
          </a:p>
          <a:p>
            <a:pPr lvl="1"/>
            <a:r>
              <a:rPr lang="bg-BG" sz="1600" dirty="0" smtClean="0"/>
              <a:t>Умерена ефективност </a:t>
            </a:r>
            <a:r>
              <a:rPr lang="el-GR" sz="1600" dirty="0" smtClean="0"/>
              <a:t>(80%)</a:t>
            </a:r>
          </a:p>
          <a:p>
            <a:pPr lvl="1"/>
            <a:r>
              <a:rPr lang="bg-BG" sz="1600" dirty="0" smtClean="0"/>
              <a:t>Необходимост от вода и вентилация</a:t>
            </a:r>
          </a:p>
          <a:p>
            <a:pPr lvl="1"/>
            <a:r>
              <a:rPr lang="bg-BG" sz="1600" dirty="0" smtClean="0"/>
              <a:t>Висока степен на саморазряд</a:t>
            </a:r>
            <a:r>
              <a:rPr lang="en-US" sz="1600" dirty="0" smtClean="0"/>
              <a:t> (30% </a:t>
            </a:r>
            <a:r>
              <a:rPr lang="bg-BG" sz="1600" dirty="0" smtClean="0"/>
              <a:t>на месец</a:t>
            </a:r>
            <a:r>
              <a:rPr lang="en-US" sz="1600" dirty="0" smtClean="0"/>
              <a:t>)</a:t>
            </a:r>
          </a:p>
          <a:p>
            <a:pPr lvl="0"/>
            <a:endParaRPr lang="en-US" sz="1600" dirty="0" smtClean="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Никел-кадмиеви</a:t>
            </a:r>
            <a:r>
              <a:rPr lang="en-US" dirty="0" smtClean="0"/>
              <a:t> (Ni-Cd) </a:t>
            </a:r>
            <a:r>
              <a:rPr lang="bg-BG" dirty="0" smtClean="0"/>
              <a:t>батерии</a:t>
            </a:r>
            <a:endParaRPr lang="el-GR" dirty="0"/>
          </a:p>
        </p:txBody>
      </p:sp>
      <p:sp>
        <p:nvSpPr>
          <p:cNvPr id="3" name="Content Placeholder 2"/>
          <p:cNvSpPr>
            <a:spLocks noGrp="1"/>
          </p:cNvSpPr>
          <p:nvPr>
            <p:ph idx="1"/>
          </p:nvPr>
        </p:nvSpPr>
        <p:spPr/>
        <p:txBody>
          <a:bodyPr>
            <a:normAutofit fontScale="92500" lnSpcReduction="10000"/>
          </a:bodyPr>
          <a:lstStyle/>
          <a:p>
            <a:pPr lvl="0"/>
            <a:r>
              <a:rPr lang="bg-BG" sz="1600" dirty="0" smtClean="0"/>
              <a:t>Никел-кадмиевите батерии </a:t>
            </a:r>
            <a:r>
              <a:rPr lang="en-US" sz="1600" dirty="0" smtClean="0"/>
              <a:t>(Ni-Cd)</a:t>
            </a:r>
            <a:r>
              <a:rPr lang="bg-BG" sz="1600" dirty="0" smtClean="0"/>
              <a:t> са презареждащи се батерии, които могат да се разреждат дълбоко и имат дълъг експлоатационен живот </a:t>
            </a:r>
            <a:r>
              <a:rPr lang="en-US" sz="1600" dirty="0" smtClean="0"/>
              <a:t> </a:t>
            </a:r>
            <a:endParaRPr lang="bg-BG" sz="1600" dirty="0" smtClean="0"/>
          </a:p>
          <a:p>
            <a:pPr lvl="0"/>
            <a:r>
              <a:rPr lang="bg-BG" sz="1600" dirty="0" smtClean="0"/>
              <a:t>Те имат добра производителност при ниски температури</a:t>
            </a:r>
            <a:endParaRPr lang="en-US" sz="1600" dirty="0" smtClean="0"/>
          </a:p>
          <a:p>
            <a:r>
              <a:rPr lang="en-US" sz="1600" dirty="0" smtClean="0"/>
              <a:t>Ni–Cd </a:t>
            </a:r>
            <a:r>
              <a:rPr lang="bg-BG" sz="1600" dirty="0" smtClean="0"/>
              <a:t>клетки имат номинален клетъчен потенциал от 1</a:t>
            </a:r>
            <a:r>
              <a:rPr lang="en-US" sz="1600" dirty="0" smtClean="0"/>
              <a:t>.2 V</a:t>
            </a:r>
          </a:p>
          <a:p>
            <a:pPr lvl="0"/>
            <a:r>
              <a:rPr lang="bg-BG" sz="1600" dirty="0" smtClean="0"/>
              <a:t>Обикновено</a:t>
            </a:r>
            <a:r>
              <a:rPr lang="en-US" sz="1600" dirty="0" smtClean="0"/>
              <a:t>, Ni-Cd </a:t>
            </a:r>
            <a:r>
              <a:rPr lang="bg-BG" sz="1600" dirty="0" smtClean="0"/>
              <a:t>батерии се използват, когато са нужни </a:t>
            </a:r>
            <a:r>
              <a:rPr lang="bg-BG" sz="1600" b="1" dirty="0" smtClean="0"/>
              <a:t>големи мощности и високи степени на разряд</a:t>
            </a:r>
            <a:endParaRPr lang="en-US" sz="1600" b="1" dirty="0" smtClean="0"/>
          </a:p>
          <a:p>
            <a:pPr lvl="0"/>
            <a:r>
              <a:rPr lang="bg-BG" sz="1600" dirty="0" smtClean="0"/>
              <a:t>Те са по-скъпи от оловните батерии</a:t>
            </a:r>
            <a:endParaRPr lang="en-US" sz="1600" dirty="0" smtClean="0"/>
          </a:p>
          <a:p>
            <a:pPr lvl="0"/>
            <a:r>
              <a:rPr lang="bg-BG" sz="1600" dirty="0" smtClean="0"/>
              <a:t>Един от най-големите недостатъци на</a:t>
            </a:r>
            <a:r>
              <a:rPr lang="en-US" sz="1600" dirty="0" smtClean="0"/>
              <a:t> Ni-Cd</a:t>
            </a:r>
            <a:r>
              <a:rPr lang="bg-BG" sz="1600" dirty="0" smtClean="0"/>
              <a:t> батерии са техните токсични химични компоненти: никел-оксид-хидроксид и метален кадмий </a:t>
            </a:r>
            <a:r>
              <a:rPr lang="en-US" sz="1600" dirty="0" smtClean="0"/>
              <a:t> </a:t>
            </a:r>
            <a:endParaRPr lang="bg-BG" sz="1600" dirty="0" smtClean="0"/>
          </a:p>
          <a:p>
            <a:pPr lvl="0"/>
            <a:r>
              <a:rPr lang="bg-BG" sz="1600" dirty="0" smtClean="0"/>
              <a:t>За разлика от оловните батерии, степента на зареждане </a:t>
            </a:r>
            <a:r>
              <a:rPr lang="en-US" sz="1600" dirty="0" smtClean="0"/>
              <a:t>(SOC)</a:t>
            </a:r>
            <a:r>
              <a:rPr lang="bg-BG" sz="1600" dirty="0" smtClean="0"/>
              <a:t> не може да бъде мониторирана с волтметър или хидрометър – което затруднява определянето на състоянието на групата батерии</a:t>
            </a:r>
            <a:r>
              <a:rPr lang="en-US" sz="1600" dirty="0" smtClean="0"/>
              <a:t> </a:t>
            </a:r>
            <a:endParaRPr lang="bg-BG" sz="1600" dirty="0" smtClean="0"/>
          </a:p>
          <a:p>
            <a:pPr lvl="0"/>
            <a:r>
              <a:rPr lang="en-US" sz="1600" dirty="0" smtClean="0"/>
              <a:t>Ni-Cd </a:t>
            </a:r>
            <a:r>
              <a:rPr lang="bg-BG" sz="1600" dirty="0" smtClean="0"/>
              <a:t>батерии също са податливи и на така наречения „ефект на паметта“: ако не се поддържат правилно (периодично пълно разреждане), </a:t>
            </a:r>
            <a:r>
              <a:rPr lang="en-US" sz="1600" dirty="0" smtClean="0"/>
              <a:t>Ni-Cd </a:t>
            </a:r>
            <a:r>
              <a:rPr lang="bg-BG" sz="1600" dirty="0" smtClean="0"/>
              <a:t>батерии изглежда „помнят“ количеството на разреждане от предишните разреждания, като така се ограничава живота на презареждане на батерията </a:t>
            </a:r>
          </a:p>
          <a:p>
            <a:pPr lvl="0"/>
            <a:r>
              <a:rPr lang="en-US" sz="1600" dirty="0" smtClean="0"/>
              <a:t>Ni-Cd </a:t>
            </a:r>
            <a:r>
              <a:rPr lang="bg-BG" sz="1600" dirty="0" smtClean="0"/>
              <a:t>батерии изискват зарядно с по-висок волтаж (в сравнение със зарядното на оловните батерии) </a:t>
            </a:r>
            <a:endParaRPr lang="en-US" sz="1600" dirty="0" smtClean="0"/>
          </a:p>
          <a:p>
            <a:pPr lvl="0"/>
            <a:r>
              <a:rPr lang="bg-BG" sz="1600" dirty="0" smtClean="0"/>
              <a:t>Ефективността на зареждане на </a:t>
            </a:r>
            <a:r>
              <a:rPr lang="en-US" sz="1600" dirty="0" smtClean="0"/>
              <a:t>Ni-Cd </a:t>
            </a:r>
            <a:r>
              <a:rPr lang="bg-BG" sz="1600" dirty="0" smtClean="0"/>
              <a:t>батерии обикновено е доста ниска (между</a:t>
            </a:r>
            <a:r>
              <a:rPr lang="en-US" sz="1600" dirty="0" smtClean="0"/>
              <a:t> 70-75%)</a:t>
            </a:r>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Драстичен спад на цените</a:t>
            </a:r>
            <a:endParaRPr lang="el-GR" dirty="0"/>
          </a:p>
        </p:txBody>
      </p:sp>
      <p:pic>
        <p:nvPicPr>
          <p:cNvPr id="6146" name="Picture 2" descr="https://data.bloomberglp.com/professional/sites/24/Capture2.jpg"/>
          <p:cNvPicPr>
            <a:picLocks noChangeAspect="1" noChangeArrowheads="1"/>
          </p:cNvPicPr>
          <p:nvPr/>
        </p:nvPicPr>
        <p:blipFill>
          <a:blip r:embed="rId2"/>
          <a:srcRect/>
          <a:stretch>
            <a:fillRect/>
          </a:stretch>
        </p:blipFill>
        <p:spPr bwMode="auto">
          <a:xfrm>
            <a:off x="1357290" y="1643050"/>
            <a:ext cx="6480000" cy="4493669"/>
          </a:xfrm>
          <a:prstGeom prst="rect">
            <a:avLst/>
          </a:prstGeom>
          <a:noFill/>
        </p:spPr>
      </p:pic>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Препоръчителни нива на разреждане на батериите</a:t>
            </a:r>
            <a:endParaRPr lang="el-GR" dirty="0"/>
          </a:p>
        </p:txBody>
      </p:sp>
      <p:pic>
        <p:nvPicPr>
          <p:cNvPr id="4098" name="Picture 2"/>
          <p:cNvPicPr>
            <a:picLocks noChangeAspect="1" noChangeArrowheads="1"/>
          </p:cNvPicPr>
          <p:nvPr/>
        </p:nvPicPr>
        <p:blipFill>
          <a:blip r:embed="rId2"/>
          <a:srcRect/>
          <a:stretch>
            <a:fillRect/>
          </a:stretch>
        </p:blipFill>
        <p:spPr bwMode="auto">
          <a:xfrm>
            <a:off x="1395413" y="2338404"/>
            <a:ext cx="6353175" cy="3448050"/>
          </a:xfrm>
          <a:prstGeom prst="rect">
            <a:avLst/>
          </a:prstGeom>
          <a:noFill/>
          <a:ln w="9525">
            <a:noFill/>
            <a:miter lim="800000"/>
            <a:headEnd/>
            <a:tailEnd/>
          </a:ln>
          <a:effectLst/>
        </p:spPr>
      </p:pic>
    </p:spTree>
    <p:extLst>
      <p:ext uri="{BB962C8B-B14F-4D97-AF65-F5344CB8AC3E}">
        <p14:creationId xmlns:p14="http://schemas.microsoft.com/office/powerpoint/2010/main" val="3031965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b="1" dirty="0" smtClean="0"/>
              <a:t>Цели на модула</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smtClean="0">
              <a:latin typeface="+mj-lt"/>
              <a:cs typeface="Arial" pitchFamily="34" charset="0"/>
            </a:endParaRPr>
          </a:p>
          <a:p>
            <a:pPr marL="0" indent="0" algn="just">
              <a:buNone/>
            </a:pPr>
            <a:r>
              <a:rPr lang="bg-BG" dirty="0" smtClean="0">
                <a:latin typeface="+mj-lt"/>
                <a:cs typeface="Arial" pitchFamily="34" charset="0"/>
              </a:rPr>
              <a:t>Сега вие завършихте Модул</a:t>
            </a:r>
            <a:r>
              <a:rPr lang="en-US" dirty="0" smtClean="0">
                <a:latin typeface="+mj-lt"/>
                <a:cs typeface="Arial" pitchFamily="34" charset="0"/>
              </a:rPr>
              <a:t> 2.1 “</a:t>
            </a:r>
            <a:r>
              <a:rPr lang="bg-BG" dirty="0" smtClean="0">
                <a:latin typeface="+mj-lt"/>
                <a:cs typeface="Arial" pitchFamily="34" charset="0"/>
              </a:rPr>
              <a:t>Запознаване с технологиите за съхраняване на енергия</a:t>
            </a:r>
            <a:r>
              <a:rPr lang="en-US" dirty="0" smtClean="0">
                <a:latin typeface="+mj-lt"/>
                <a:cs typeface="Arial" pitchFamily="34" charset="0"/>
              </a:rPr>
              <a:t>” </a:t>
            </a:r>
            <a:r>
              <a:rPr lang="bg-BG" dirty="0" smtClean="0">
                <a:latin typeface="+mj-lt"/>
                <a:cs typeface="Arial" pitchFamily="34" charset="0"/>
              </a:rPr>
              <a:t>и</a:t>
            </a:r>
            <a:r>
              <a:rPr lang="en-US" dirty="0" smtClean="0">
                <a:latin typeface="+mj-lt"/>
                <a:cs typeface="Arial" pitchFamily="34" charset="0"/>
              </a:rPr>
              <a:t>:</a:t>
            </a:r>
            <a:endParaRPr lang="en-US" dirty="0">
              <a:latin typeface="+mj-lt"/>
              <a:cs typeface="Arial" pitchFamily="34" charset="0"/>
            </a:endParaRPr>
          </a:p>
          <a:p>
            <a:pPr marL="0" indent="0" algn="just">
              <a:buNone/>
            </a:pPr>
            <a:endParaRPr lang="en-US" sz="1600" dirty="0">
              <a:latin typeface="Arial" pitchFamily="34" charset="0"/>
              <a:cs typeface="Arial" pitchFamily="34" charset="0"/>
            </a:endParaRPr>
          </a:p>
          <a:p>
            <a:pPr lvl="1">
              <a:buFont typeface="+mj-lt"/>
              <a:buAutoNum type="arabicPeriod"/>
            </a:pPr>
            <a:r>
              <a:rPr lang="bg-BG" b="1" dirty="0" smtClean="0"/>
              <a:t>Разбирате основите на различните технологии за съхранение на енергия</a:t>
            </a:r>
            <a:r>
              <a:rPr lang="en-US" b="1" dirty="0" smtClean="0"/>
              <a:t> </a:t>
            </a:r>
            <a:endParaRPr lang="en-US" b="1" dirty="0"/>
          </a:p>
          <a:p>
            <a:pPr lvl="1">
              <a:buFont typeface="+mj-lt"/>
              <a:buAutoNum type="arabicPeriod"/>
            </a:pPr>
            <a:r>
              <a:rPr lang="bg-BG" b="1" dirty="0" smtClean="0"/>
              <a:t>Разбирате как батериите се използват в</a:t>
            </a:r>
            <a:r>
              <a:rPr lang="en-US" b="1" dirty="0" smtClean="0"/>
              <a:t> PV</a:t>
            </a:r>
            <a:r>
              <a:rPr lang="bg-BG" b="1" dirty="0" smtClean="0"/>
              <a:t> системите, и можете да извършвате основни изчисленя</a:t>
            </a:r>
            <a:endParaRPr lang="en-US" b="1" dirty="0"/>
          </a:p>
          <a:p>
            <a:pPr lvl="1">
              <a:buFont typeface="+mj-lt"/>
              <a:buAutoNum type="arabicPeriod"/>
            </a:pPr>
            <a:r>
              <a:rPr lang="bg-BG" b="1" dirty="0" smtClean="0"/>
              <a:t>Разбирате основните проблеми, свързани с безопасността, по отношение на технологиите за съхранение</a:t>
            </a:r>
            <a:endParaRPr lang="en-US" b="1" dirty="0"/>
          </a:p>
          <a:p>
            <a:pPr lvl="1">
              <a:buFont typeface="+mj-lt"/>
              <a:buAutoNum type="arabicPeriod"/>
            </a:pPr>
            <a:r>
              <a:rPr lang="bg-BG" b="1" dirty="0" smtClean="0"/>
              <a:t>Идентифицирате потенциални рискове за безопасността, свързани с батерии, работещи при определени условия</a:t>
            </a:r>
            <a:endParaRPr lang="en-US" b="1" dirty="0"/>
          </a:p>
        </p:txBody>
      </p:sp>
    </p:spTree>
    <p:extLst>
      <p:ext uri="{BB962C8B-B14F-4D97-AF65-F5344CB8AC3E}">
        <p14:creationId xmlns:p14="http://schemas.microsoft.com/office/powerpoint/2010/main" val="89440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bg-BG" smtClean="0"/>
              <a:t>Благодаря ви за вниманието.</a:t>
            </a:r>
            <a:endParaRPr lang="el-GR"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Батерия – принцип на функциониране</a:t>
            </a:r>
            <a:endParaRPr lang="el-GR" dirty="0"/>
          </a:p>
        </p:txBody>
      </p:sp>
      <p:pic>
        <p:nvPicPr>
          <p:cNvPr id="75778" name="Picture 2" descr="Î£ÏÎµÏÎ¹ÎºÎ® ÎµÎ¹ÎºÏÎ½Î±"/>
          <p:cNvPicPr>
            <a:picLocks noChangeAspect="1" noChangeArrowheads="1"/>
          </p:cNvPicPr>
          <p:nvPr/>
        </p:nvPicPr>
        <p:blipFill>
          <a:blip r:embed="rId2" cstate="print"/>
          <a:srcRect/>
          <a:stretch>
            <a:fillRect/>
          </a:stretch>
        </p:blipFill>
        <p:spPr bwMode="auto">
          <a:xfrm>
            <a:off x="1403648" y="1701288"/>
            <a:ext cx="6507642" cy="4320000"/>
          </a:xfrm>
          <a:prstGeom prst="rect">
            <a:avLst/>
          </a:prstGeom>
          <a:noFill/>
        </p:spPr>
      </p:pic>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Типична структура на батерия</a:t>
            </a:r>
            <a:endParaRPr lang="el-GR" dirty="0"/>
          </a:p>
        </p:txBody>
      </p:sp>
      <p:pic>
        <p:nvPicPr>
          <p:cNvPr id="74754" name="Picture 2" descr="http://global.bi-force.com/files/ck/image/quick-folder/raz.jpg"/>
          <p:cNvPicPr>
            <a:picLocks noChangeAspect="1" noChangeArrowheads="1"/>
          </p:cNvPicPr>
          <p:nvPr/>
        </p:nvPicPr>
        <p:blipFill>
          <a:blip r:embed="rId2" cstate="print"/>
          <a:srcRect/>
          <a:stretch>
            <a:fillRect/>
          </a:stretch>
        </p:blipFill>
        <p:spPr bwMode="auto">
          <a:xfrm>
            <a:off x="2555776" y="1484784"/>
            <a:ext cx="4670468" cy="4680000"/>
          </a:xfrm>
          <a:prstGeom prst="rect">
            <a:avLst/>
          </a:prstGeom>
          <a:noFill/>
        </p:spPr>
      </p:pic>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Класификация на батериите</a:t>
            </a:r>
            <a:endParaRPr lang="el-GR" dirty="0"/>
          </a:p>
        </p:txBody>
      </p:sp>
      <p:sp>
        <p:nvSpPr>
          <p:cNvPr id="3" name="Content Placeholder 2"/>
          <p:cNvSpPr>
            <a:spLocks noGrp="1"/>
          </p:cNvSpPr>
          <p:nvPr>
            <p:ph idx="1"/>
          </p:nvPr>
        </p:nvSpPr>
        <p:spPr/>
        <p:txBody>
          <a:bodyPr>
            <a:normAutofit lnSpcReduction="10000"/>
          </a:bodyPr>
          <a:lstStyle/>
          <a:p>
            <a:r>
              <a:rPr lang="bg-BG" sz="1600" dirty="0" smtClean="0"/>
              <a:t>Първични </a:t>
            </a:r>
            <a:r>
              <a:rPr lang="en-US" sz="1600" dirty="0" smtClean="0"/>
              <a:t>(</a:t>
            </a:r>
            <a:r>
              <a:rPr lang="bg-BG" sz="1600" dirty="0" smtClean="0"/>
              <a:t>с единичен разряд) батерии</a:t>
            </a:r>
            <a:r>
              <a:rPr lang="en-US" sz="1600" dirty="0" smtClean="0"/>
              <a:t>:</a:t>
            </a:r>
          </a:p>
          <a:p>
            <a:pPr lvl="1"/>
            <a:r>
              <a:rPr lang="bg-BG" sz="1600" dirty="0" smtClean="0"/>
              <a:t>Те съдържат крайно количество реагенти, участващи в реакцията</a:t>
            </a:r>
            <a:endParaRPr lang="en-US" sz="1600" dirty="0" smtClean="0"/>
          </a:p>
          <a:p>
            <a:pPr lvl="1"/>
            <a:r>
              <a:rPr lang="bg-BG" sz="1600" dirty="0" smtClean="0"/>
              <a:t>Щом това количество бъде потребено (при изчерпване на разряда), първичните батериите не могат да се използват отново („батерии за еднократна употреба</a:t>
            </a:r>
            <a:r>
              <a:rPr lang="bg-BG" sz="1600" dirty="0" smtClean="0"/>
              <a:t>“)</a:t>
            </a:r>
          </a:p>
          <a:p>
            <a:pPr marL="457200" lvl="1" indent="0">
              <a:buNone/>
            </a:pPr>
            <a:r>
              <a:rPr lang="bg-BG" sz="1600" dirty="0" smtClean="0"/>
              <a:t>Акумулаторни батерии (за множество цикли), или така наречени вторични или </a:t>
            </a:r>
          </a:p>
          <a:p>
            <a:pPr marL="457200" lvl="1" indent="0">
              <a:buNone/>
            </a:pPr>
            <a:r>
              <a:rPr lang="bg-BG" sz="1600" dirty="0" smtClean="0"/>
              <a:t>      </a:t>
            </a:r>
            <a:r>
              <a:rPr lang="bg-BG" sz="1600" dirty="0" smtClean="0"/>
              <a:t>презареждаеми батерии: </a:t>
            </a:r>
          </a:p>
          <a:p>
            <a:pPr lvl="1"/>
            <a:r>
              <a:rPr lang="bg-BG" sz="1600" dirty="0" smtClean="0"/>
              <a:t>При изчерпване на разряда, те могат да бъдат презаредени чрез подаване на електрически ток през тях, в обратна посока </a:t>
            </a:r>
          </a:p>
          <a:p>
            <a:pPr lvl="1"/>
            <a:r>
              <a:rPr lang="bg-BG" sz="1600" dirty="0" smtClean="0"/>
              <a:t>По този начин се регенерират оригиналните реагенти от продуктите от реакцията (или разряда) </a:t>
            </a:r>
          </a:p>
          <a:p>
            <a:pPr lvl="1"/>
            <a:r>
              <a:rPr lang="bg-BG" sz="1600" dirty="0" smtClean="0"/>
              <a:t>Следователно, електроенергията, подадена от външен енергиен източник (като мрежата), се съхранява в батерията под формата на химическа енергия</a:t>
            </a:r>
            <a:endParaRPr lang="en-US" sz="1600" dirty="0" smtClean="0"/>
          </a:p>
          <a:p>
            <a:r>
              <a:rPr lang="bg-BG" sz="1600" dirty="0" smtClean="0"/>
              <a:t>Горивни клетки </a:t>
            </a:r>
            <a:r>
              <a:rPr lang="en-US" sz="1600" dirty="0" smtClean="0"/>
              <a:t>(</a:t>
            </a:r>
            <a:r>
              <a:rPr lang="bg-BG" sz="1600" dirty="0" smtClean="0"/>
              <a:t>или горивни батерии</a:t>
            </a:r>
            <a:r>
              <a:rPr lang="en-US" sz="1600" dirty="0" smtClean="0"/>
              <a:t>): </a:t>
            </a:r>
          </a:p>
          <a:p>
            <a:pPr lvl="1"/>
            <a:r>
              <a:rPr lang="bg-BG" sz="1600" dirty="0" smtClean="0"/>
              <a:t>Клетката (или батерията) постоянно се захранва с реагенти, а продуктите от реакцията постоянно се отстраняват</a:t>
            </a:r>
            <a:endParaRPr lang="en-US" sz="1600" dirty="0" smtClean="0"/>
          </a:p>
          <a:p>
            <a:pPr lvl="1"/>
            <a:r>
              <a:rPr lang="bg-BG" sz="1600" dirty="0" smtClean="0"/>
              <a:t>Те могат да доставят ток постоянно за значителен период от време, което до голяма степен зависи от съхранението на външните реагенти. </a:t>
            </a:r>
            <a:endParaRPr lang="en-US" sz="1600" dirty="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Видове батерийни клетки</a:t>
            </a:r>
            <a:endParaRPr lang="el-GR" dirty="0"/>
          </a:p>
        </p:txBody>
      </p:sp>
      <p:sp>
        <p:nvSpPr>
          <p:cNvPr id="3" name="Content Placeholder 2"/>
          <p:cNvSpPr>
            <a:spLocks noGrp="1"/>
          </p:cNvSpPr>
          <p:nvPr>
            <p:ph idx="1"/>
          </p:nvPr>
        </p:nvSpPr>
        <p:spPr/>
        <p:txBody>
          <a:bodyPr>
            <a:normAutofit lnSpcReduction="10000"/>
          </a:bodyPr>
          <a:lstStyle/>
          <a:p>
            <a:r>
              <a:rPr lang="bg-BG" sz="1600" dirty="0" smtClean="0"/>
              <a:t>Мокри клетки </a:t>
            </a:r>
            <a:r>
              <a:rPr lang="en-US" sz="1600" dirty="0" smtClean="0"/>
              <a:t>(</a:t>
            </a:r>
            <a:r>
              <a:rPr lang="bg-BG" sz="1600" dirty="0" smtClean="0"/>
              <a:t>наричани още потопени или продухани клетки) </a:t>
            </a:r>
            <a:endParaRPr lang="en-US" sz="1600" dirty="0" smtClean="0"/>
          </a:p>
          <a:p>
            <a:pPr lvl="1"/>
            <a:r>
              <a:rPr lang="bg-BG" sz="1600" dirty="0" smtClean="0"/>
              <a:t>Батерия с мокра клетка има течен електролит</a:t>
            </a:r>
          </a:p>
          <a:p>
            <a:pPr lvl="1"/>
            <a:r>
              <a:rPr lang="bg-BG" sz="1600" dirty="0" smtClean="0"/>
              <a:t>Мокрите клетки са предшествениците на сухите клетки</a:t>
            </a:r>
            <a:r>
              <a:rPr lang="en-US" sz="1600" dirty="0" smtClean="0"/>
              <a:t> </a:t>
            </a:r>
          </a:p>
          <a:p>
            <a:pPr lvl="1"/>
            <a:r>
              <a:rPr lang="bg-BG" sz="1600" dirty="0" smtClean="0"/>
              <a:t>Те могат да бъдат първични клетки (без презареждане) или вторични (акумулаторни)</a:t>
            </a:r>
            <a:endParaRPr lang="en-US" sz="1600" dirty="0" smtClean="0"/>
          </a:p>
          <a:p>
            <a:r>
              <a:rPr lang="bg-BG" sz="1600" dirty="0" smtClean="0"/>
              <a:t>Сухи клетки</a:t>
            </a:r>
            <a:endParaRPr lang="en-US" sz="1600" dirty="0" smtClean="0"/>
          </a:p>
          <a:p>
            <a:pPr lvl="1"/>
            <a:r>
              <a:rPr lang="bg-BG" sz="1600" dirty="0" smtClean="0"/>
              <a:t>Сухата клетка използва електролит под формата на паста, само с толкова влажност, че да позволи на тока да протича</a:t>
            </a:r>
            <a:endParaRPr lang="en-US" sz="1600" dirty="0" smtClean="0"/>
          </a:p>
          <a:p>
            <a:pPr lvl="1"/>
            <a:r>
              <a:rPr lang="bg-BG" sz="1600" dirty="0" smtClean="0"/>
              <a:t>За разлика от мокрите клетки, сухите клетки могат да функционират във всяко положение и посока без да се разливат, тъй като не съдържат свободна течност, което ги прави подходящи за преносимо оборудване </a:t>
            </a:r>
          </a:p>
          <a:p>
            <a:pPr lvl="1"/>
            <a:r>
              <a:rPr lang="bg-BG" sz="1600" dirty="0" smtClean="0"/>
              <a:t>Към тази категория принадлежат и гел-оловните батерии</a:t>
            </a:r>
            <a:endParaRPr lang="en-US" sz="1600" dirty="0" smtClean="0"/>
          </a:p>
          <a:p>
            <a:r>
              <a:rPr lang="bg-BG" sz="1600" dirty="0" smtClean="0"/>
              <a:t>Разтопени соли</a:t>
            </a:r>
            <a:endParaRPr lang="en-US" sz="1600" dirty="0" smtClean="0"/>
          </a:p>
          <a:p>
            <a:pPr lvl="1"/>
            <a:r>
              <a:rPr lang="bg-BG" sz="1600" dirty="0" smtClean="0"/>
              <a:t>Това са първични или вторични батерии, които използват разтопени соли като електролит</a:t>
            </a:r>
            <a:endParaRPr lang="en-US" sz="1600" dirty="0" smtClean="0"/>
          </a:p>
          <a:p>
            <a:pPr lvl="1"/>
            <a:r>
              <a:rPr lang="bg-BG" sz="1600" dirty="0" smtClean="0"/>
              <a:t>Те работя при високи температури и трябва да бъдат добре изолирани, за да запазят топлината</a:t>
            </a:r>
            <a:endParaRPr lang="en-US" sz="1600" dirty="0" smtClean="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Капацитет на батерията</a:t>
            </a:r>
            <a:endParaRPr lang="el-GR" dirty="0"/>
          </a:p>
        </p:txBody>
      </p:sp>
      <p:sp>
        <p:nvSpPr>
          <p:cNvPr id="3" name="Content Placeholder 2"/>
          <p:cNvSpPr>
            <a:spLocks noGrp="1"/>
          </p:cNvSpPr>
          <p:nvPr>
            <p:ph idx="1"/>
          </p:nvPr>
        </p:nvSpPr>
        <p:spPr/>
        <p:txBody>
          <a:bodyPr>
            <a:normAutofit/>
          </a:bodyPr>
          <a:lstStyle/>
          <a:p>
            <a:r>
              <a:rPr lang="bg-BG" sz="1600" dirty="0" smtClean="0"/>
              <a:t>Капацитетът на батерията е количеството електрически заряд, което тя може да осигри при номинално напрежение, и се измерва в ампер часа</a:t>
            </a:r>
            <a:r>
              <a:rPr lang="en-US" sz="1600" dirty="0" smtClean="0"/>
              <a:t> (Ah)</a:t>
            </a:r>
          </a:p>
          <a:p>
            <a:r>
              <a:rPr lang="bg-BG" sz="1600" dirty="0" smtClean="0"/>
              <a:t>Колкото повече е електродния материал, съдържан в клетката, толкова по-голям  е нейният капацитет. </a:t>
            </a:r>
            <a:r>
              <a:rPr lang="en-US" sz="1600" dirty="0" smtClean="0"/>
              <a:t> </a:t>
            </a:r>
          </a:p>
          <a:p>
            <a:r>
              <a:rPr lang="bg-BG" sz="1600" dirty="0" smtClean="0"/>
              <a:t>Номиналният капацитет на една батерия обикновено се изразява като произведение от 20 часа, умножени по тока, който една нова батерия може да осигури непрекъснато за 20 часа при </a:t>
            </a:r>
            <a:r>
              <a:rPr lang="en-US" sz="1600" dirty="0" smtClean="0"/>
              <a:t>20 °C, </a:t>
            </a:r>
            <a:r>
              <a:rPr lang="bg-BG" sz="1600" dirty="0" smtClean="0"/>
              <a:t>като остава над определено </a:t>
            </a:r>
            <a:r>
              <a:rPr lang="bg-BG" sz="1600" dirty="0" smtClean="0"/>
              <a:t> </a:t>
            </a:r>
            <a:r>
              <a:rPr lang="bg-BG" sz="1600" dirty="0" smtClean="0"/>
              <a:t>напрежение за клетка</a:t>
            </a:r>
            <a:endParaRPr lang="en-US" sz="1600" dirty="0" smtClean="0"/>
          </a:p>
          <a:p>
            <a:r>
              <a:rPr lang="bg-BG" sz="1600" dirty="0" smtClean="0"/>
              <a:t>Например, батерия, определена като 200</a:t>
            </a:r>
            <a:r>
              <a:rPr lang="en-US" sz="1600" dirty="0" smtClean="0"/>
              <a:t> Ah</a:t>
            </a:r>
            <a:r>
              <a:rPr lang="bg-BG" sz="1600" dirty="0" smtClean="0"/>
              <a:t>, може да осигури</a:t>
            </a:r>
            <a:r>
              <a:rPr lang="en-US" sz="1600" dirty="0" smtClean="0"/>
              <a:t> 10 A </a:t>
            </a:r>
            <a:r>
              <a:rPr lang="bg-BG" sz="1600" dirty="0" smtClean="0"/>
              <a:t>за 20-часов </a:t>
            </a:r>
            <a:r>
              <a:rPr lang="en-US" sz="1600" dirty="0" smtClean="0"/>
              <a:t>(</a:t>
            </a:r>
            <a:r>
              <a:rPr lang="bg-BG" sz="1600" dirty="0" smtClean="0"/>
              <a:t>или</a:t>
            </a:r>
            <a:r>
              <a:rPr lang="en-US" sz="1600" dirty="0" smtClean="0"/>
              <a:t> </a:t>
            </a:r>
            <a:r>
              <a:rPr lang="bg-BG" sz="1600" dirty="0" smtClean="0"/>
              <a:t>часов, в някои случаи) период при стайна температура</a:t>
            </a:r>
            <a:endParaRPr lang="en-US" sz="1600" dirty="0" smtClean="0"/>
          </a:p>
          <a:p>
            <a:r>
              <a:rPr lang="bg-BG" sz="1600" dirty="0" smtClean="0"/>
              <a:t>Частта от акумулирания заряд, който може да осигури батерията, зависи от множество фактори, вкл. химията на батерията, скоростта на освобождаване/подаване на заряда (тока), необходимото </a:t>
            </a:r>
            <a:r>
              <a:rPr lang="bg-BG" sz="1600" dirty="0" smtClean="0"/>
              <a:t>напрежение</a:t>
            </a:r>
            <a:r>
              <a:rPr lang="bg-BG" sz="1600" dirty="0" smtClean="0"/>
              <a:t>, периода на съхранение, температура на околната среда и други фактори </a:t>
            </a:r>
          </a:p>
          <a:p>
            <a:r>
              <a:rPr lang="bg-BG" sz="1600" dirty="0" smtClean="0"/>
              <a:t>Колкото по-висока е скоростта на разреждане, толкова е по-малък капацитета: Например, батерия с номинален капацитет от </a:t>
            </a:r>
            <a:r>
              <a:rPr lang="en-US" sz="1600" dirty="0" smtClean="0"/>
              <a:t>2 Ah </a:t>
            </a:r>
            <a:r>
              <a:rPr lang="bg-BG" sz="1600" dirty="0" smtClean="0"/>
              <a:t>за 20-часово разреждане, не би могла да поддържа ток от</a:t>
            </a:r>
            <a:r>
              <a:rPr lang="en-US" sz="1600" dirty="0" smtClean="0"/>
              <a:t> 1 A</a:t>
            </a:r>
            <a:r>
              <a:rPr lang="bg-BG" sz="1600" dirty="0" smtClean="0"/>
              <a:t> за пълни два часа, както се предполага от заявения й капацитет</a:t>
            </a:r>
            <a:endParaRPr lang="en-US" sz="1600" dirty="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Капацитет на батерията</a:t>
            </a:r>
            <a:endParaRPr lang="el-GR" dirty="0"/>
          </a:p>
        </p:txBody>
      </p:sp>
      <p:sp>
        <p:nvSpPr>
          <p:cNvPr id="3" name="Content Placeholder 2"/>
          <p:cNvSpPr>
            <a:spLocks noGrp="1"/>
          </p:cNvSpPr>
          <p:nvPr>
            <p:ph idx="1"/>
          </p:nvPr>
        </p:nvSpPr>
        <p:spPr/>
        <p:txBody>
          <a:bodyPr>
            <a:normAutofit/>
          </a:bodyPr>
          <a:lstStyle/>
          <a:p>
            <a:pPr>
              <a:buNone/>
            </a:pPr>
            <a:r>
              <a:rPr lang="en-US" sz="1600" dirty="0" smtClean="0"/>
              <a:t>	</a:t>
            </a:r>
            <a:r>
              <a:rPr lang="bg-BG" sz="1600" dirty="0" smtClean="0"/>
              <a:t>Докато </a:t>
            </a:r>
            <a:r>
              <a:rPr lang="en-US" sz="1600" dirty="0" smtClean="0"/>
              <a:t>Ah</a:t>
            </a:r>
            <a:r>
              <a:rPr lang="bg-BG" sz="1600" dirty="0" smtClean="0"/>
              <a:t> е най-често използваната единица за описване на капацитета на батерията, това може да доведе и до объркване, когато се сравняват различни батерии.</a:t>
            </a:r>
            <a:r>
              <a:rPr lang="en-US" sz="1600" dirty="0" smtClean="0"/>
              <a:t> </a:t>
            </a:r>
            <a:endParaRPr lang="bg-BG" sz="1600" dirty="0" smtClean="0"/>
          </a:p>
          <a:p>
            <a:pPr>
              <a:buNone/>
            </a:pPr>
            <a:endParaRPr lang="en-US" sz="1600" dirty="0" smtClean="0"/>
          </a:p>
          <a:p>
            <a:pPr>
              <a:buNone/>
            </a:pPr>
            <a:r>
              <a:rPr lang="en-US" sz="1600" dirty="0" smtClean="0"/>
              <a:t>	</a:t>
            </a:r>
            <a:r>
              <a:rPr lang="bg-BG" sz="1600" dirty="0" smtClean="0"/>
              <a:t>Енергията </a:t>
            </a:r>
            <a:r>
              <a:rPr lang="en-US" sz="1600" dirty="0" smtClean="0"/>
              <a:t>(kWh)</a:t>
            </a:r>
            <a:r>
              <a:rPr lang="bg-BG" sz="1600" dirty="0" smtClean="0"/>
              <a:t>, осигурена от дадена батерия, се изчислява по следната формула: </a:t>
            </a:r>
            <a:r>
              <a:rPr lang="en-US" sz="1600" dirty="0" smtClean="0"/>
              <a:t> 	</a:t>
            </a:r>
            <a:r>
              <a:rPr lang="bg-BG" sz="1600" dirty="0" smtClean="0"/>
              <a:t>Енергия </a:t>
            </a:r>
            <a:r>
              <a:rPr lang="en-US" sz="1600" dirty="0" smtClean="0"/>
              <a:t>= </a:t>
            </a:r>
            <a:r>
              <a:rPr lang="bg-BG" sz="1600" dirty="0" smtClean="0"/>
              <a:t>напрежение на батерията </a:t>
            </a:r>
            <a:r>
              <a:rPr lang="en-US" sz="1600" dirty="0" smtClean="0"/>
              <a:t>x Ah </a:t>
            </a:r>
            <a:r>
              <a:rPr lang="bg-BG" sz="1600" dirty="0" smtClean="0"/>
              <a:t>номинална мощност</a:t>
            </a:r>
            <a:endParaRPr lang="en-US" sz="1600" dirty="0" smtClean="0"/>
          </a:p>
          <a:p>
            <a:pPr>
              <a:buNone/>
            </a:pPr>
            <a:r>
              <a:rPr lang="en-US" sz="1600" dirty="0" smtClean="0"/>
              <a:t>	</a:t>
            </a:r>
            <a:r>
              <a:rPr lang="bg-BG" sz="1600" dirty="0" smtClean="0"/>
              <a:t>Следователно</a:t>
            </a:r>
            <a:r>
              <a:rPr lang="en-US" sz="1600" dirty="0" smtClean="0"/>
              <a:t>, </a:t>
            </a:r>
            <a:r>
              <a:rPr lang="bg-BG" sz="1600" dirty="0" smtClean="0"/>
              <a:t>докато една  батерия от </a:t>
            </a:r>
            <a:r>
              <a:rPr lang="en-US" sz="1600" dirty="0" smtClean="0"/>
              <a:t>500 Ah </a:t>
            </a:r>
            <a:r>
              <a:rPr lang="bg-BG" sz="1600" dirty="0" smtClean="0"/>
              <a:t>може да звучи по-голяма от една батерия от </a:t>
            </a:r>
            <a:r>
              <a:rPr lang="en-US" sz="1600" dirty="0" smtClean="0"/>
              <a:t>300 Ah</a:t>
            </a:r>
            <a:r>
              <a:rPr lang="bg-BG" sz="1600" dirty="0" smtClean="0"/>
              <a:t>, ако има по-ниско напрежение, всъщност може дори и да е с по-малък капацитет:</a:t>
            </a:r>
            <a:endParaRPr lang="en-US" sz="1600" dirty="0" smtClean="0"/>
          </a:p>
          <a:p>
            <a:pPr lvl="1"/>
            <a:r>
              <a:rPr lang="en-US" sz="1600" dirty="0" smtClean="0"/>
              <a:t>500 Ah </a:t>
            </a:r>
            <a:r>
              <a:rPr lang="bg-BG" sz="1600" dirty="0" smtClean="0"/>
              <a:t>Х</a:t>
            </a:r>
            <a:r>
              <a:rPr lang="en-US" sz="1600" dirty="0" smtClean="0"/>
              <a:t> </a:t>
            </a:r>
            <a:r>
              <a:rPr lang="en-US" sz="1600" dirty="0" smtClean="0"/>
              <a:t>12 V = 500 </a:t>
            </a:r>
            <a:r>
              <a:rPr lang="el-GR" sz="1600" dirty="0" smtClean="0"/>
              <a:t>Χ 12 = 6 </a:t>
            </a:r>
            <a:r>
              <a:rPr lang="en-US" sz="1600" dirty="0" smtClean="0"/>
              <a:t>kWh</a:t>
            </a:r>
          </a:p>
          <a:p>
            <a:pPr lvl="1"/>
            <a:r>
              <a:rPr lang="en-US" sz="1600" dirty="0" smtClean="0"/>
              <a:t>300 Ah </a:t>
            </a:r>
            <a:r>
              <a:rPr lang="bg-BG" sz="1600" dirty="0" smtClean="0"/>
              <a:t>Х</a:t>
            </a:r>
            <a:r>
              <a:rPr lang="en-US" sz="1600" dirty="0" smtClean="0"/>
              <a:t> </a:t>
            </a:r>
            <a:r>
              <a:rPr lang="en-US" sz="1600" dirty="0" smtClean="0"/>
              <a:t>24 V = 300 </a:t>
            </a:r>
            <a:r>
              <a:rPr lang="el-GR" sz="1600" dirty="0" smtClean="0"/>
              <a:t>Χ 24 = 7.2 </a:t>
            </a:r>
            <a:r>
              <a:rPr lang="en-US" sz="1600" dirty="0" smtClean="0"/>
              <a:t>kWh</a:t>
            </a:r>
            <a:endParaRPr lang="en-US" sz="1600" dirty="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1251</TotalTime>
  <Words>3931</Words>
  <Application>Microsoft Office PowerPoint</Application>
  <PresentationFormat>On-screen Show (4:3)</PresentationFormat>
  <Paragraphs>270</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2_Office Theme</vt:lpstr>
      <vt:lpstr>МОДУЛ1: УВОД ВЪВ ФОТОВОЛТАИЧНАТА ТЕХНОЛОГИЯ</vt:lpstr>
      <vt:lpstr>Цели на модула</vt:lpstr>
      <vt:lpstr>Дефиниция</vt:lpstr>
      <vt:lpstr>Батерия – принцип на функциониране</vt:lpstr>
      <vt:lpstr>Типична структура на батерия</vt:lpstr>
      <vt:lpstr>Класификация на батериите</vt:lpstr>
      <vt:lpstr>Видове батерийни клетки</vt:lpstr>
      <vt:lpstr>Капацитет на батерията</vt:lpstr>
      <vt:lpstr>Капацитет на батерията</vt:lpstr>
      <vt:lpstr>Батерии – саморазреждане и ефективност</vt:lpstr>
      <vt:lpstr>Батерия – С-рейтинг</vt:lpstr>
      <vt:lpstr>Срок на експлоатация на батерията</vt:lpstr>
      <vt:lpstr>Свързване на батериите: последователно и паралелно</vt:lpstr>
      <vt:lpstr>Свързване на батериите: последователно и паралелно</vt:lpstr>
      <vt:lpstr>Ниво на напрежението на група батерии в система, несвързана с мрежата</vt:lpstr>
      <vt:lpstr>Минимално напрежение на системата с група батерии</vt:lpstr>
      <vt:lpstr>Оразмеряване на батериите за PV системи</vt:lpstr>
      <vt:lpstr>Налични батерии за независими системи (несвързани с мрежата)</vt:lpstr>
      <vt:lpstr>Дни на съхранение на енергия, необходими за една автономна система за различни нива на наличност</vt:lpstr>
      <vt:lpstr>Основни видове батерии за PV приложения</vt:lpstr>
      <vt:lpstr>Оловни батерии: потопени</vt:lpstr>
      <vt:lpstr>Оловни батерии: херметически затворени</vt:lpstr>
      <vt:lpstr>Поддръжка на оловните батерии</vt:lpstr>
      <vt:lpstr>Поддръжка на оловните батерии</vt:lpstr>
      <vt:lpstr>Здраве &amp; Безопасност</vt:lpstr>
      <vt:lpstr>Литиеви батерии</vt:lpstr>
      <vt:lpstr>Преимущества на литиевите батерии</vt:lpstr>
      <vt:lpstr>Недостатъци на литиевите батерии</vt:lpstr>
      <vt:lpstr>Никел-железни батерии</vt:lpstr>
      <vt:lpstr>Никел-железни батерии – преимущества и недостатъци</vt:lpstr>
      <vt:lpstr>Никел-кадмиеви (Ni-Cd) батерии</vt:lpstr>
      <vt:lpstr>Драстичен спад на цените</vt:lpstr>
      <vt:lpstr>Препоръчителни нива на разреждане на батериите</vt:lpstr>
      <vt:lpstr>Цели на модула</vt:lpstr>
      <vt:lpstr>Благодаря ви за вниманието.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PC Home</cp:lastModifiedBy>
  <cp:revision>278</cp:revision>
  <dcterms:created xsi:type="dcterms:W3CDTF">2017-12-11T10:59:29Z</dcterms:created>
  <dcterms:modified xsi:type="dcterms:W3CDTF">2019-12-20T15:00:43Z</dcterms:modified>
</cp:coreProperties>
</file>