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9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322" r:id="rId30"/>
    <p:sldId id="418" r:id="rId31"/>
    <p:sldId id="419" r:id="rId32"/>
    <p:sldId id="420" r:id="rId33"/>
    <p:sldId id="325" r:id="rId34"/>
    <p:sldId id="421" r:id="rId35"/>
    <p:sldId id="422" r:id="rId36"/>
    <p:sldId id="423" r:id="rId37"/>
    <p:sldId id="424" r:id="rId38"/>
    <p:sldId id="425" r:id="rId39"/>
    <p:sldId id="426" r:id="rId40"/>
    <p:sldId id="427" r:id="rId41"/>
    <p:sldId id="428" r:id="rId42"/>
    <p:sldId id="429" r:id="rId43"/>
    <p:sldId id="430" r:id="rId44"/>
    <p:sldId id="431"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88" d="100"/>
          <a:sy n="88"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3/10/2019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377218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22407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51933F7-9C1D-42A8-B27F-F697341C8CBF}" type="slidenum">
              <a:rPr lang="el-GR" smtClean="0"/>
              <a:pPr/>
              <a:t>36</a:t>
            </a:fld>
            <a:endParaRPr lang="el-GR"/>
          </a:p>
        </p:txBody>
      </p:sp>
    </p:spTree>
    <p:extLst>
      <p:ext uri="{BB962C8B-B14F-4D97-AF65-F5344CB8AC3E}">
        <p14:creationId xmlns:p14="http://schemas.microsoft.com/office/powerpoint/2010/main" val="425752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51933F7-9C1D-42A8-B27F-F697341C8CBF}" type="slidenum">
              <a:rPr lang="el-GR" smtClean="0"/>
              <a:pPr/>
              <a:t>41</a:t>
            </a:fld>
            <a:endParaRPr lang="el-GR"/>
          </a:p>
        </p:txBody>
      </p:sp>
    </p:spTree>
    <p:extLst>
      <p:ext uri="{BB962C8B-B14F-4D97-AF65-F5344CB8AC3E}">
        <p14:creationId xmlns:p14="http://schemas.microsoft.com/office/powerpoint/2010/main" val="421017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43</a:t>
            </a:fld>
            <a:endParaRPr lang="el-GR"/>
          </a:p>
        </p:txBody>
      </p:sp>
    </p:spTree>
    <p:extLst>
      <p:ext uri="{BB962C8B-B14F-4D97-AF65-F5344CB8AC3E}">
        <p14:creationId xmlns:p14="http://schemas.microsoft.com/office/powerpoint/2010/main" val="1420287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b="1" dirty="0" err="1">
                <a:effectLst>
                  <a:outerShdw blurRad="38100" dist="38100" dir="2700000" algn="tl">
                    <a:srgbClr val="000000">
                      <a:alpha val="43137"/>
                    </a:srgbClr>
                  </a:outerShdw>
                </a:effectLst>
              </a:rPr>
              <a:t>Unidad</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2.7. </a:t>
            </a:r>
            <a:r>
              <a:rPr lang="en-US" b="1" dirty="0">
                <a:effectLst>
                  <a:outerShdw blurRad="38100" dist="38100" dir="2700000" algn="tl">
                    <a:srgbClr val="000000">
                      <a:alpha val="43137"/>
                    </a:srgbClr>
                  </a:outerShdw>
                </a:effectLst>
              </a:rPr>
              <a:t>INSTALACIONES SOLARES TÉRMICAS PARA ACS Y CALEFACCIÓN EN UNA VIVIENDA UNIFAMILIAR</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El sistema de regulación y control</a:t>
            </a:r>
            <a:endParaRPr lang="el-GR" dirty="0"/>
          </a:p>
        </p:txBody>
      </p:sp>
    </p:spTree>
    <p:extLst>
      <p:ext uri="{BB962C8B-B14F-4D97-AF65-F5344CB8AC3E}">
        <p14:creationId xmlns:p14="http://schemas.microsoft.com/office/powerpoint/2010/main" val="69357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600" b="1" dirty="0">
                <a:latin typeface="Arial" panose="020B0604020202020204" pitchFamily="34" charset="0"/>
                <a:cs typeface="Arial" panose="020B0604020202020204" pitchFamily="34" charset="0"/>
              </a:rPr>
              <a:t>El sistema ejemplar con controlador automático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53738" y="5539254"/>
            <a:ext cx="2592288"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Instalación solar con intercambio de calor</a:t>
            </a:r>
          </a:p>
        </p:txBody>
      </p:sp>
      <p:pic>
        <p:nvPicPr>
          <p:cNvPr id="7" name="Picture 6"/>
          <p:cNvPicPr>
            <a:picLocks noChangeAspect="1"/>
          </p:cNvPicPr>
          <p:nvPr/>
        </p:nvPicPr>
        <p:blipFill>
          <a:blip r:embed="rId2" cstate="print"/>
          <a:stretch>
            <a:fillRect/>
          </a:stretch>
        </p:blipFill>
        <p:spPr>
          <a:xfrm>
            <a:off x="2843808" y="2132856"/>
            <a:ext cx="5712531" cy="4032448"/>
          </a:xfrm>
          <a:prstGeom prst="rect">
            <a:avLst/>
          </a:prstGeom>
        </p:spPr>
      </p:pic>
    </p:spTree>
    <p:extLst>
      <p:ext uri="{BB962C8B-B14F-4D97-AF65-F5344CB8AC3E}">
        <p14:creationId xmlns:p14="http://schemas.microsoft.com/office/powerpoint/2010/main" val="117177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Principios de control para el control de la diferencia de temperatura</a:t>
            </a:r>
          </a:p>
          <a:p>
            <a:pPr marL="0" indent="0">
              <a:buNone/>
            </a:pPr>
            <a:r>
              <a:rPr lang="en-US" sz="1600" dirty="0">
                <a:latin typeface="Arial" panose="020B0604020202020204" pitchFamily="34" charset="0"/>
                <a:cs typeface="Arial" panose="020B0604020202020204" pitchFamily="34" charset="0"/>
              </a:rPr>
              <a:t>Se requieren dos sensores de temperatura para el control de diferencia de temperatura estándar. Una mide la temperatura en la parte más caliente del circuito solar antes de la salida del colector (caudal); la otra mide la temperatura en el acumulador a la altura del intercambiador de calor del circuito solar. Las señales de temperatura de los sensores (valores de resistencia) se comparan en una unidad de control. La bomba se conecta a través de un relé cuando se alcanza la temperatura de conexión.</a:t>
            </a:r>
          </a:p>
        </p:txBody>
      </p:sp>
      <p:pic>
        <p:nvPicPr>
          <p:cNvPr id="4" name="Picture 3"/>
          <p:cNvPicPr>
            <a:picLocks noChangeAspect="1"/>
          </p:cNvPicPr>
          <p:nvPr/>
        </p:nvPicPr>
        <p:blipFill>
          <a:blip r:embed="rId2" cstate="print"/>
          <a:stretch>
            <a:fillRect/>
          </a:stretch>
        </p:blipFill>
        <p:spPr>
          <a:xfrm>
            <a:off x="2772944" y="3450952"/>
            <a:ext cx="5579284" cy="2498328"/>
          </a:xfrm>
          <a:prstGeom prst="rect">
            <a:avLst/>
          </a:prstGeom>
        </p:spPr>
      </p:pic>
    </p:spTree>
    <p:extLst>
      <p:ext uri="{BB962C8B-B14F-4D97-AF65-F5344CB8AC3E}">
        <p14:creationId xmlns:p14="http://schemas.microsoft.com/office/powerpoint/2010/main" val="192851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 de rendimiento</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rendimiento puede ser capturado a través de uno o más contadores de calor separados o de un contador de calor que ya está integrado en el controlador.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 contador de calor consiste en:</a:t>
            </a:r>
          </a:p>
          <a:p>
            <a:pPr marL="0" indent="0">
              <a:buNone/>
            </a:pPr>
            <a:r>
              <a:rPr lang="en-US" sz="1600" dirty="0">
                <a:latin typeface="Arial" panose="020B0604020202020204" pitchFamily="34" charset="0"/>
                <a:cs typeface="Arial" panose="020B0604020202020204" pitchFamily="34" charset="0"/>
              </a:rPr>
              <a:t>■ un medidor de caudal (medidor de turbina o impulsor de agua insertado en la proximidad del tanque de </a:t>
            </a:r>
            <a:r>
              <a:rPr lang="en-US" sz="1600" dirty="0" err="1">
                <a:latin typeface="Arial" panose="020B0604020202020204" pitchFamily="34" charset="0"/>
                <a:cs typeface="Arial" panose="020B0604020202020204" pitchFamily="34" charset="0"/>
              </a:rPr>
              <a:t>almacenamiento</a:t>
            </a:r>
            <a:r>
              <a:rPr lang="en-US" sz="1600" dirty="0">
                <a:latin typeface="Arial" panose="020B0604020202020204" pitchFamily="34" charset="0"/>
                <a:cs typeface="Arial" panose="020B0604020202020204" pitchFamily="34" charset="0"/>
              </a:rPr>
              <a:t> del flujo de retorno,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escasas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ocasiones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magnético-inductivo</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 un sensor de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tanto en el flujo de alimentación como en el de retorno; así como</a:t>
            </a:r>
          </a:p>
          <a:p>
            <a:pPr marL="0" indent="0">
              <a:buNone/>
            </a:pPr>
            <a:r>
              <a:rPr lang="en-US" sz="1600" dirty="0">
                <a:latin typeface="Arial" panose="020B0604020202020204" pitchFamily="34" charset="0"/>
                <a:cs typeface="Arial" panose="020B0604020202020204" pitchFamily="34" charset="0"/>
              </a:rPr>
              <a:t>■ electrónica para el cálculo del rendimiento térmico.</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89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 de rendimiento</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187624" y="4896309"/>
            <a:ext cx="193630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Caudalímetro</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3851920" y="1925115"/>
            <a:ext cx="5160875" cy="1756181"/>
          </a:xfrm>
          <a:prstGeom prst="rect">
            <a:avLst/>
          </a:prstGeom>
        </p:spPr>
      </p:pic>
      <p:pic>
        <p:nvPicPr>
          <p:cNvPr id="6" name="Picture 5"/>
          <p:cNvPicPr>
            <a:picLocks noChangeAspect="1"/>
          </p:cNvPicPr>
          <p:nvPr/>
        </p:nvPicPr>
        <p:blipFill>
          <a:blip r:embed="rId3" cstate="print"/>
          <a:stretch>
            <a:fillRect/>
          </a:stretch>
        </p:blipFill>
        <p:spPr>
          <a:xfrm>
            <a:off x="4834591" y="3902322"/>
            <a:ext cx="3970784" cy="2157192"/>
          </a:xfrm>
          <a:prstGeom prst="rect">
            <a:avLst/>
          </a:prstGeom>
        </p:spPr>
      </p:pic>
      <p:pic>
        <p:nvPicPr>
          <p:cNvPr id="7" name="Picture 6"/>
          <p:cNvPicPr>
            <a:picLocks noChangeAspect="1"/>
          </p:cNvPicPr>
          <p:nvPr/>
        </p:nvPicPr>
        <p:blipFill>
          <a:blip r:embed="rId4" cstate="print"/>
          <a:stretch>
            <a:fillRect/>
          </a:stretch>
        </p:blipFill>
        <p:spPr>
          <a:xfrm>
            <a:off x="351664" y="3212976"/>
            <a:ext cx="3256095" cy="1683333"/>
          </a:xfrm>
          <a:prstGeom prst="rect">
            <a:avLst/>
          </a:prstGeom>
        </p:spPr>
      </p:pic>
      <p:sp>
        <p:nvSpPr>
          <p:cNvPr id="8" name="Rectangle 7"/>
          <p:cNvSpPr/>
          <p:nvPr/>
        </p:nvSpPr>
        <p:spPr>
          <a:xfrm>
            <a:off x="6353516" y="3306470"/>
            <a:ext cx="218046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Sensor de temperatura</a:t>
            </a:r>
            <a:endParaRPr lang="bg-BG" sz="1600" dirty="0">
              <a:latin typeface="Arial" panose="020B0604020202020204" pitchFamily="34" charset="0"/>
              <a:cs typeface="Arial" panose="020B0604020202020204" pitchFamily="34" charset="0"/>
            </a:endParaRPr>
          </a:p>
        </p:txBody>
      </p:sp>
      <p:sp>
        <p:nvSpPr>
          <p:cNvPr id="9" name="Rectangle 8"/>
          <p:cNvSpPr/>
          <p:nvPr/>
        </p:nvSpPr>
        <p:spPr>
          <a:xfrm>
            <a:off x="5731444" y="5890237"/>
            <a:ext cx="122413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Contador de calor</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63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 de rendimiento</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 Componentes del contador de calor en el circuito de colectores</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627784" y="2276872"/>
            <a:ext cx="4267354" cy="3082434"/>
          </a:xfrm>
          <a:prstGeom prst="rect">
            <a:avLst/>
          </a:prstGeom>
        </p:spPr>
      </p:pic>
    </p:spTree>
    <p:extLst>
      <p:ext uri="{BB962C8B-B14F-4D97-AF65-F5344CB8AC3E}">
        <p14:creationId xmlns:p14="http://schemas.microsoft.com/office/powerpoint/2010/main" val="87170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Controlador de</a:t>
            </a:r>
            <a:r>
              <a:rPr lang="en-US" sz="1600" b="1" dirty="0" err="1">
                <a:latin typeface="Arial" panose="020B0604020202020204" pitchFamily="34" charset="0"/>
                <a:cs typeface="Arial" panose="020B0604020202020204" pitchFamily="34" charset="0"/>
              </a:rPr>
              <a:t> entrada/salida</a:t>
            </a:r>
            <a:r>
              <a:rPr lang="en-US" sz="1600" b="1" dirty="0">
                <a:latin typeface="Arial" panose="020B0604020202020204" pitchFamily="34" charset="0"/>
                <a:cs typeface="Arial" panose="020B0604020202020204" pitchFamily="34" charset="0"/>
              </a:rPr>
              <a:t> (IOC)</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Diagrama de los componentes monitoreados por la COI de RESOL</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087724" y="2492896"/>
            <a:ext cx="4968552" cy="2968742"/>
          </a:xfrm>
          <a:prstGeom prst="rect">
            <a:avLst/>
          </a:prstGeom>
        </p:spPr>
      </p:pic>
    </p:spTree>
    <p:extLst>
      <p:ext uri="{BB962C8B-B14F-4D97-AF65-F5344CB8AC3E}">
        <p14:creationId xmlns:p14="http://schemas.microsoft.com/office/powerpoint/2010/main" val="86069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Controlador de</a:t>
            </a:r>
            <a:r>
              <a:rPr lang="en-US" sz="1600" b="1" dirty="0" err="1">
                <a:latin typeface="Arial" panose="020B0604020202020204" pitchFamily="34" charset="0"/>
                <a:cs typeface="Arial" panose="020B0604020202020204" pitchFamily="34" charset="0"/>
              </a:rPr>
              <a:t> entrada/salida</a:t>
            </a:r>
            <a:r>
              <a:rPr lang="en-US" sz="1600" b="1" dirty="0">
                <a:latin typeface="Arial" panose="020B0604020202020204" pitchFamily="34" charset="0"/>
                <a:cs typeface="Arial" panose="020B0604020202020204" pitchFamily="34" charset="0"/>
              </a:rPr>
              <a:t>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Diagrama IO de un sistema monitorizado</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763688" y="2420888"/>
            <a:ext cx="5832648" cy="3172911"/>
          </a:xfrm>
          <a:prstGeom prst="rect">
            <a:avLst/>
          </a:prstGeom>
        </p:spPr>
      </p:pic>
    </p:spTree>
    <p:extLst>
      <p:ext uri="{BB962C8B-B14F-4D97-AF65-F5344CB8AC3E}">
        <p14:creationId xmlns:p14="http://schemas.microsoft.com/office/powerpoint/2010/main" val="337199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41202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Controlador de</a:t>
            </a:r>
            <a:r>
              <a:rPr lang="en-US" sz="1600" b="1" dirty="0" err="1">
                <a:latin typeface="Arial" panose="020B0604020202020204" pitchFamily="34" charset="0"/>
                <a:cs typeface="Arial" panose="020B0604020202020204" pitchFamily="34" charset="0"/>
              </a:rPr>
              <a:t> entrada/salida</a:t>
            </a:r>
            <a:r>
              <a:rPr lang="en-US" sz="1600" b="1" dirty="0">
                <a:latin typeface="Arial" panose="020B0604020202020204" pitchFamily="34" charset="0"/>
                <a:cs typeface="Arial" panose="020B0604020202020204" pitchFamily="34" charset="0"/>
              </a:rPr>
              <a:t>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3831958" y="2308909"/>
            <a:ext cx="5037266" cy="4000412"/>
          </a:xfrm>
          <a:prstGeom prst="rect">
            <a:avLst/>
          </a:prstGeom>
        </p:spPr>
      </p:pic>
      <p:sp>
        <p:nvSpPr>
          <p:cNvPr id="5" name="Rectangle 4"/>
          <p:cNvSpPr/>
          <p:nvPr/>
        </p:nvSpPr>
        <p:spPr>
          <a:xfrm>
            <a:off x="457200" y="2378828"/>
            <a:ext cx="2853433" cy="181588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Haciendo clic en el rendimiento de este día, se abre el diagrama diario en la zona inferior de la pantalla, en la que se representan los datos medidos a lo largo del </a:t>
            </a:r>
            <a:r>
              <a:rPr lang="en-US" sz="1600" dirty="0" err="1">
                <a:latin typeface="Arial" panose="020B0604020202020204" pitchFamily="34" charset="0"/>
                <a:cs typeface="Arial" panose="020B0604020202020204" pitchFamily="34" charset="0"/>
              </a:rPr>
              <a:t>tiempo</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21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29913"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r>
              <a:rPr lang="en-US" sz="1600" b="1" dirty="0">
                <a:latin typeface="Arial" panose="020B0604020202020204" pitchFamily="34" charset="0"/>
                <a:cs typeface="Arial" panose="020B0604020202020204" pitchFamily="34" charset="0"/>
              </a:rPr>
              <a:t>Controlador de</a:t>
            </a:r>
            <a:r>
              <a:rPr lang="en-US" sz="1600" b="1" dirty="0" err="1">
                <a:latin typeface="Arial" panose="020B0604020202020204" pitchFamily="34" charset="0"/>
                <a:cs typeface="Arial" panose="020B0604020202020204" pitchFamily="34" charset="0"/>
              </a:rPr>
              <a:t> entrada/salida</a:t>
            </a:r>
            <a:r>
              <a:rPr lang="en-US" sz="1600" b="1" dirty="0">
                <a:latin typeface="Arial" panose="020B0604020202020204" pitchFamily="34" charset="0"/>
                <a:cs typeface="Arial" panose="020B0604020202020204" pitchFamily="34" charset="0"/>
              </a:rPr>
              <a:t>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051720" y="2204864"/>
            <a:ext cx="5904656" cy="3972076"/>
          </a:xfrm>
          <a:prstGeom prst="rect">
            <a:avLst/>
          </a:prstGeom>
        </p:spPr>
      </p:pic>
    </p:spTree>
    <p:extLst>
      <p:ext uri="{BB962C8B-B14F-4D97-AF65-F5344CB8AC3E}">
        <p14:creationId xmlns:p14="http://schemas.microsoft.com/office/powerpoint/2010/main" val="92492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Teoría básica de la detección de temperatura y tipos de sensores de temperatura</a:t>
            </a:r>
          </a:p>
          <a:p>
            <a:pPr marL="0" indent="0">
              <a:buNone/>
            </a:pPr>
            <a:r>
              <a:rPr lang="en-US" sz="1600" b="1" dirty="0">
                <a:latin typeface="Arial" panose="020B0604020202020204" pitchFamily="34" charset="0"/>
                <a:cs typeface="Arial" panose="020B0604020202020204" pitchFamily="34" charset="0"/>
              </a:rPr>
              <a:t>Detectores de temperatura de resistencia (RTD)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343125"/>
            <a:ext cx="464264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t1000 RTD Sensor Solar Water Heater Collector Temperature Sensing Controller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851721"/>
            <a:ext cx="3511396" cy="18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3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Bienvenido al módulo :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El sistema de regulación y control</a:t>
            </a:r>
            <a:r>
              <a:rPr lang="el-GR" sz="1600" i="1"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Al final de este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Conocer los tipos y parámetros de los diferentes reguladores para sistemas de energía solar</a:t>
            </a:r>
          </a:p>
          <a:p>
            <a:pPr>
              <a:buFont typeface="+mj-lt"/>
              <a:buAutoNum type="arabicPeriod"/>
            </a:pPr>
            <a:r>
              <a:rPr lang="en-US" sz="1600" dirty="0">
                <a:latin typeface="Arial" panose="020B0604020202020204" pitchFamily="34" charset="0"/>
                <a:cs typeface="Arial" panose="020B0604020202020204" pitchFamily="34" charset="0"/>
              </a:rPr>
              <a:t>Comprender el funcionamiento y los datos técnicos de los sensores</a:t>
            </a:r>
          </a:p>
          <a:p>
            <a:pPr>
              <a:buFont typeface="+mj-lt"/>
              <a:buAutoNum type="arabicPeriod"/>
            </a:pPr>
            <a:r>
              <a:rPr lang="en-US" sz="1600" dirty="0">
                <a:latin typeface="Arial" panose="020B0604020202020204" pitchFamily="34" charset="0"/>
                <a:cs typeface="Arial" panose="020B0604020202020204" pitchFamily="34" charset="0"/>
              </a:rPr>
              <a:t>Conocer los principios de control y regulación</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69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Teoría básica de la detección de temperatura y tipos de sensores de temperatura</a:t>
            </a:r>
          </a:p>
          <a:p>
            <a:pPr marL="0" indent="0">
              <a:buNone/>
            </a:pPr>
            <a:r>
              <a:rPr lang="en-US" sz="1600" b="1" dirty="0">
                <a:latin typeface="Arial" panose="020B0604020202020204" pitchFamily="34" charset="0"/>
                <a:cs typeface="Arial" panose="020B0604020202020204" pitchFamily="34" charset="0"/>
              </a:rPr>
              <a:t>Coeficiente de temperatura negativo (NTC) termistor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6148" name="Picture 4" descr="https://www.picclickimg.com/d/w1600/pict/181779523834_/Solar-Temperature-Sensor-Sas-10-Sb-10-Goldline-Heliotr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960" y="2564904"/>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5193636"/>
            <a:ext cx="3816424"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Sensor solar de temperatura Sas-10 Sb-10 </a:t>
            </a:r>
            <a:r>
              <a:rPr lang="en-US" sz="1600" dirty="0" err="1">
                <a:latin typeface="Arial" panose="020B0604020202020204" pitchFamily="34" charset="0"/>
                <a:cs typeface="Arial" panose="020B0604020202020204" pitchFamily="34" charset="0"/>
              </a:rPr>
              <a:t>Goldline</a:t>
            </a:r>
            <a:r>
              <a:rPr lang="en-US" sz="1600" dirty="0">
                <a:latin typeface="Arial" panose="020B0604020202020204" pitchFamily="34" charset="0"/>
                <a:cs typeface="Arial" panose="020B0604020202020204" pitchFamily="34" charset="0"/>
              </a:rPr>
              <a:t> Heliotropo</a:t>
            </a:r>
          </a:p>
        </p:txBody>
      </p:sp>
    </p:spTree>
    <p:extLst>
      <p:ext uri="{BB962C8B-B14F-4D97-AF65-F5344CB8AC3E}">
        <p14:creationId xmlns:p14="http://schemas.microsoft.com/office/powerpoint/2010/main" val="371605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Teoría básica de la detección de temperatura y tipos de sensores de temperatura</a:t>
            </a:r>
          </a:p>
          <a:p>
            <a:pPr marL="0" indent="0">
              <a:buNone/>
            </a:pPr>
            <a:r>
              <a:rPr lang="en-US" sz="1600" b="1" dirty="0">
                <a:latin typeface="Arial" panose="020B0604020202020204" pitchFamily="34" charset="0"/>
                <a:cs typeface="Arial" panose="020B0604020202020204" pitchFamily="34" charset="0"/>
              </a:rPr>
              <a:t>Termopar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Este tipo de sensor de temperatura consiste en dos alambres de diferentes metales conectados en dos puntos. La variación de voltaje entre estos dos puntos refleja cambios proporcionales en la temperatura. </a:t>
            </a:r>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005064"/>
            <a:ext cx="364328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67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251520" y="1541487"/>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Sensores de caudal (medidor de caudal de equilibrado en línea)</a:t>
            </a:r>
          </a:p>
          <a:p>
            <a:pPr marL="0" indent="0">
              <a:buNone/>
            </a:pPr>
            <a:r>
              <a:rPr lang="en-US" sz="1600" b="1" dirty="0">
                <a:latin typeface="Arial" panose="020B0604020202020204" pitchFamily="34" charset="0"/>
                <a:cs typeface="Arial" panose="020B0604020202020204" pitchFamily="34" charset="0"/>
              </a:rPr>
              <a:t>Válvula de regulación con caudalímetro para instalaciones solares térmicas serie 258</a:t>
            </a:r>
          </a:p>
          <a:p>
            <a:pPr marL="0" indent="0">
              <a:buNone/>
            </a:pPr>
            <a:r>
              <a:rPr lang="en-US" sz="1600" b="1" i="1" dirty="0">
                <a:latin typeface="Arial" panose="020B0604020202020204" pitchFamily="34" charset="0"/>
                <a:cs typeface="Arial" panose="020B0604020202020204" pitchFamily="34" charset="0"/>
              </a:rPr>
              <a:t>Principio de funcionamiento</a:t>
            </a:r>
          </a:p>
          <a:p>
            <a:pPr marL="0" indent="0">
              <a:buNone/>
            </a:pPr>
            <a:r>
              <a:rPr lang="en-US" sz="1600" dirty="0">
                <a:latin typeface="Arial" panose="020B0604020202020204" pitchFamily="34" charset="0"/>
                <a:cs typeface="Arial" panose="020B0604020202020204" pitchFamily="34" charset="0"/>
              </a:rPr>
              <a:t>La válvula de equilibrado es un dispositivo hidráulico que permite regular el caudal de paso del fluido. La acción reguladora se realiza mediante un </a:t>
            </a:r>
            <a:r>
              <a:rPr lang="en-US" sz="1600" dirty="0" err="1">
                <a:latin typeface="Arial" panose="020B0604020202020204" pitchFamily="34" charset="0"/>
                <a:cs typeface="Arial" panose="020B0604020202020204" pitchFamily="34" charset="0"/>
              </a:rPr>
              <a:t>obturador de</a:t>
            </a:r>
            <a:r>
              <a:rPr lang="en-US" sz="1600" dirty="0">
                <a:latin typeface="Arial" panose="020B0604020202020204" pitchFamily="34" charset="0"/>
                <a:cs typeface="Arial" panose="020B0604020202020204" pitchFamily="34" charset="0"/>
              </a:rPr>
              <a:t> bola (1), accionado por un vástago de mando (2). El caudal se controla mediante un caudalímetro (3) alojado en un circuito de by-pass, en el cuerpo de la válvula, que puede ser desconectado durante el funcionamiento normal. El valor del caudal se indica mediante una esfera metálica (4), deslizándose dentro de una guía transparente (5), marcada al lado con una escala graduada (6).</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000748" cy="415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38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43528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Sensores de caudal (medidor de caudal de equilibrado en línea)</a:t>
            </a:r>
          </a:p>
          <a:p>
            <a:pPr marL="0" indent="0">
              <a:buNone/>
            </a:pPr>
            <a:r>
              <a:rPr lang="en-US" sz="1600" b="1" dirty="0">
                <a:latin typeface="Arial" panose="020B0604020202020204" pitchFamily="34" charset="0"/>
                <a:cs typeface="Arial" panose="020B0604020202020204" pitchFamily="34" charset="0"/>
              </a:rPr>
              <a:t>Válvula de regulación con caudalímetro para instalaciones solares térmicas serie 258</a:t>
            </a:r>
          </a:p>
          <a:p>
            <a:pPr marL="0" indent="0">
              <a:buNone/>
            </a:pPr>
            <a:r>
              <a:rPr lang="en-US" sz="1600" b="1" i="1" dirty="0">
                <a:latin typeface="Arial" panose="020B0604020202020204" pitchFamily="34" charset="0"/>
                <a:cs typeface="Arial" panose="020B0604020202020204" pitchFamily="34" charset="0"/>
              </a:rPr>
              <a:t>Ajuste del caudal</a:t>
            </a:r>
          </a:p>
          <a:p>
            <a:pPr marL="0" indent="0">
              <a:buNone/>
            </a:pPr>
            <a:r>
              <a:rPr lang="en-US" sz="1600" dirty="0">
                <a:latin typeface="Arial" panose="020B0604020202020204" pitchFamily="34" charset="0"/>
                <a:cs typeface="Arial" panose="020B0604020202020204" pitchFamily="34" charset="0"/>
              </a:rPr>
              <a:t>El ajuste del caudal se realiza mediante las siguientes operaciones:</a:t>
            </a:r>
          </a:p>
          <a:p>
            <a:pPr marL="0" indent="0">
              <a:buNone/>
            </a:pPr>
            <a:r>
              <a:rPr lang="en-US" sz="1600" dirty="0">
                <a:latin typeface="Arial" panose="020B0604020202020204" pitchFamily="34" charset="0"/>
                <a:cs typeface="Arial" panose="020B0604020202020204" pitchFamily="34" charset="0"/>
              </a:rPr>
              <a:t>A. Con ayuda del indicador (1), marque el caudal de referencia al que debe ajustarse la válvula.</a:t>
            </a:r>
          </a:p>
          <a:p>
            <a:pPr marL="0" indent="0">
              <a:buNone/>
            </a:pPr>
            <a:r>
              <a:rPr lang="en-US" sz="1600" dirty="0">
                <a:latin typeface="Arial" panose="020B0604020202020204" pitchFamily="34" charset="0"/>
                <a:cs typeface="Arial" panose="020B0604020202020204" pitchFamily="34" charset="0"/>
              </a:rPr>
              <a:t>B. Abrir con el anillo (2) el </a:t>
            </a:r>
            <a:r>
              <a:rPr lang="en-US" sz="1600" dirty="0" err="1">
                <a:latin typeface="Arial" panose="020B0604020202020204" pitchFamily="34" charset="0"/>
                <a:cs typeface="Arial" panose="020B0604020202020204" pitchFamily="34" charset="0"/>
              </a:rPr>
              <a:t>obturador</a:t>
            </a:r>
            <a:r>
              <a:rPr lang="en-US" sz="1600" dirty="0">
                <a:latin typeface="Arial" panose="020B0604020202020204" pitchFamily="34" charset="0"/>
                <a:cs typeface="Arial" panose="020B0604020202020204" pitchFamily="34" charset="0"/>
              </a:rPr>
              <a:t> que desconecta el flujo del medio en el caudalímetro (3) en condiciones normales de funcionamiento.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013246"/>
            <a:ext cx="1728192" cy="211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022948"/>
            <a:ext cx="1728192" cy="209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20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43528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Sensores de caudal (medidor de caudal de equilibrado en línea)</a:t>
            </a:r>
          </a:p>
          <a:p>
            <a:pPr marL="0" indent="0">
              <a:buNone/>
            </a:pPr>
            <a:r>
              <a:rPr lang="en-US" sz="1600" b="1" dirty="0">
                <a:latin typeface="Arial" panose="020B0604020202020204" pitchFamily="34" charset="0"/>
                <a:cs typeface="Arial" panose="020B0604020202020204" pitchFamily="34" charset="0"/>
              </a:rPr>
              <a:t>Válvula de regulación con caudalímetro para instalaciones solares térmicas serie 258</a:t>
            </a:r>
          </a:p>
          <a:p>
            <a:pPr marL="0" indent="0">
              <a:buNone/>
            </a:pPr>
            <a:r>
              <a:rPr lang="en-US" sz="1600" b="1" i="1" dirty="0">
                <a:latin typeface="Arial" panose="020B0604020202020204" pitchFamily="34" charset="0"/>
                <a:cs typeface="Arial" panose="020B0604020202020204" pitchFamily="34" charset="0"/>
              </a:rPr>
              <a:t>Ajuste del caudal</a:t>
            </a:r>
          </a:p>
          <a:p>
            <a:pPr marL="0" indent="0">
              <a:buNone/>
            </a:pPr>
            <a:r>
              <a:rPr lang="en-US" sz="1600" dirty="0">
                <a:latin typeface="Arial" panose="020B0604020202020204" pitchFamily="34" charset="0"/>
                <a:cs typeface="Arial" panose="020B0604020202020204" pitchFamily="34" charset="0"/>
              </a:rPr>
              <a:t>C. Manteniendo el </a:t>
            </a:r>
            <a:r>
              <a:rPr lang="en-US" sz="1600" dirty="0" err="1">
                <a:latin typeface="Arial" panose="020B0604020202020204" pitchFamily="34" charset="0"/>
                <a:cs typeface="Arial" panose="020B0604020202020204" pitchFamily="34" charset="0"/>
              </a:rPr>
              <a:t>obturador</a:t>
            </a:r>
            <a:r>
              <a:rPr lang="en-US" sz="1600" dirty="0">
                <a:latin typeface="Arial" panose="020B0604020202020204" pitchFamily="34" charset="0"/>
                <a:cs typeface="Arial" panose="020B0604020202020204" pitchFamily="34" charset="0"/>
              </a:rPr>
              <a:t> abierto, aplicar una llave en el vástago de control de la válvula (4) para ajustar el caudal. Está indicado por una bola metálica (5) que corre dentro de una guía transparente (6) marcada por una escala graduada en l/min. </a:t>
            </a:r>
          </a:p>
          <a:p>
            <a:pPr marL="0" indent="0">
              <a:buNone/>
            </a:pPr>
            <a:r>
              <a:rPr lang="en-US" sz="1600" dirty="0">
                <a:latin typeface="Arial" panose="020B0604020202020204" pitchFamily="34" charset="0"/>
                <a:cs typeface="Arial" panose="020B0604020202020204" pitchFamily="34" charset="0"/>
              </a:rPr>
              <a:t>D. Una vez finalizado el equilibrado, soltar el anillo del </a:t>
            </a:r>
            <a:r>
              <a:rPr lang="en-US" sz="1600" dirty="0" err="1">
                <a:latin typeface="Arial" panose="020B0604020202020204" pitchFamily="34" charset="0"/>
                <a:cs typeface="Arial" panose="020B0604020202020204" pitchFamily="34" charset="0"/>
              </a:rPr>
              <a:t>obturador del</a:t>
            </a:r>
            <a:r>
              <a:rPr lang="en-US" sz="1600" dirty="0">
                <a:latin typeface="Arial" panose="020B0604020202020204" pitchFamily="34" charset="0"/>
                <a:cs typeface="Arial" panose="020B0604020202020204" pitchFamily="34" charset="0"/>
              </a:rPr>
              <a:t> caudalímetro que, gracias a un </a:t>
            </a:r>
            <a:r>
              <a:rPr lang="en-US" sz="1600" dirty="0" err="1">
                <a:latin typeface="Arial" panose="020B0604020202020204" pitchFamily="34" charset="0"/>
                <a:cs typeface="Arial" panose="020B0604020202020204" pitchFamily="34" charset="0"/>
              </a:rPr>
              <a:t>muelle</a:t>
            </a:r>
            <a:r>
              <a:rPr lang="en-US" sz="1600" dirty="0">
                <a:latin typeface="Arial" panose="020B0604020202020204" pitchFamily="34" charset="0"/>
                <a:cs typeface="Arial" panose="020B0604020202020204" pitchFamily="34" charset="0"/>
              </a:rPr>
              <a:t> interno, </a:t>
            </a:r>
            <a:r>
              <a:rPr lang="en-US" sz="1600" dirty="0" err="1">
                <a:latin typeface="Arial" panose="020B0604020202020204" pitchFamily="34" charset="0"/>
                <a:cs typeface="Arial" panose="020B0604020202020204" pitchFamily="34" charset="0"/>
              </a:rPr>
              <a:t>volverá</a:t>
            </a:r>
            <a:r>
              <a:rPr lang="en-US" sz="1600" dirty="0">
                <a:latin typeface="Arial" panose="020B0604020202020204" pitchFamily="34" charset="0"/>
                <a:cs typeface="Arial" panose="020B0604020202020204" pitchFamily="34" charset="0"/>
              </a:rPr>
              <a:t> automáticamente a la posición cerrada.</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058037"/>
            <a:ext cx="1584176" cy="191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059976"/>
            <a:ext cx="1296144" cy="191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37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219256" cy="4525963"/>
          </a:xfrm>
        </p:spPr>
        <p:txBody>
          <a:bodyPr>
            <a:noAutofit/>
          </a:bodyPr>
          <a:lstStyle/>
          <a:p>
            <a:pPr marL="0" indent="0">
              <a:buNone/>
            </a:pPr>
            <a:r>
              <a:rPr lang="en-US" sz="1400" dirty="0">
                <a:latin typeface="Arial" panose="020B0604020202020204" pitchFamily="34" charset="0"/>
                <a:cs typeface="Arial" panose="020B0604020202020204" pitchFamily="34" charset="0"/>
              </a:rPr>
              <a:t>2.2. Sensores de caudal (medidor de caudal de equilibrado en línea)</a:t>
            </a:r>
          </a:p>
          <a:p>
            <a:pPr marL="0" indent="0">
              <a:buNone/>
            </a:pPr>
            <a:r>
              <a:rPr lang="en-US" sz="1400" b="1" dirty="0">
                <a:latin typeface="Arial" panose="020B0604020202020204" pitchFamily="34" charset="0"/>
                <a:cs typeface="Arial" panose="020B0604020202020204" pitchFamily="34" charset="0"/>
              </a:rPr>
              <a:t>Válvula de regulación con caudalímetro para instalaciones solares térmicas serie 258</a:t>
            </a:r>
          </a:p>
          <a:p>
            <a:pPr marL="0" indent="0">
              <a:buNone/>
            </a:pPr>
            <a:r>
              <a:rPr lang="en-US" sz="1400" b="1" i="1" dirty="0">
                <a:latin typeface="Arial" panose="020B0604020202020204" pitchFamily="34" charset="0"/>
                <a:cs typeface="Arial" panose="020B0604020202020204" pitchFamily="34" charset="0"/>
              </a:rPr>
              <a:t>Diagramas de aplicación - Ajuste del caudal en un solo circuito solar </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564904"/>
            <a:ext cx="7416824" cy="36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0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Medición de la radiación solar</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descr="RESOL CS10 Solar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934" y="2480008"/>
            <a:ext cx="3316213" cy="3316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064510"/>
            <a:ext cx="5184576" cy="830997"/>
          </a:xfrm>
          <a:prstGeom prst="rect">
            <a:avLst/>
          </a:prstGeom>
        </p:spPr>
        <p:txBody>
          <a:bodyPr wrap="square">
            <a:spAutoFit/>
          </a:bodyPr>
          <a:lstStyle/>
          <a:p>
            <a:pPr lvl="0">
              <a:spcBef>
                <a:spcPct val="20000"/>
              </a:spcBef>
            </a:pPr>
            <a:r>
              <a:rPr lang="en-US" sz="1600" dirty="0">
                <a:solidFill>
                  <a:prstClr val="black"/>
                </a:solidFill>
                <a:latin typeface="Arial" panose="020B0604020202020204" pitchFamily="34" charset="0"/>
                <a:cs typeface="Arial" panose="020B0604020202020204" pitchFamily="34" charset="0"/>
              </a:rPr>
              <a:t>Para los reguladores cuya programación depende de la medición de la radiación solar, generalmente se utilizan </a:t>
            </a:r>
            <a:r>
              <a:rPr lang="en-US" sz="1600" b="1" i="1" dirty="0">
                <a:solidFill>
                  <a:prstClr val="black"/>
                </a:solidFill>
                <a:latin typeface="Arial" panose="020B0604020202020204" pitchFamily="34" charset="0"/>
                <a:cs typeface="Arial" panose="020B0604020202020204" pitchFamily="34" charset="0"/>
              </a:rPr>
              <a:t>células fotovoltaicas encapsuladas. </a:t>
            </a:r>
          </a:p>
        </p:txBody>
      </p:sp>
    </p:spTree>
    <p:extLst>
      <p:ext uri="{BB962C8B-B14F-4D97-AF65-F5344CB8AC3E}">
        <p14:creationId xmlns:p14="http://schemas.microsoft.com/office/powerpoint/2010/main" val="263104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Sensores de temperatura y caudal</a:t>
            </a:r>
            <a:endParaRPr lang="el-GR" dirty="0"/>
          </a:p>
        </p:txBody>
      </p:sp>
      <p:sp>
        <p:nvSpPr>
          <p:cNvPr id="3" name="Content Placeholder 2"/>
          <p:cNvSpPr>
            <a:spLocks noGrp="1"/>
          </p:cNvSpPr>
          <p:nvPr>
            <p:ph idx="1"/>
          </p:nvPr>
        </p:nvSpPr>
        <p:spPr>
          <a:xfrm>
            <a:off x="405880" y="1628800"/>
            <a:ext cx="828092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Sensores de temperatura y caudal</a:t>
            </a:r>
          </a:p>
          <a:p>
            <a:pPr marL="0" indent="0">
              <a:buNone/>
            </a:pPr>
            <a:r>
              <a:rPr lang="en-US" sz="1600" dirty="0">
                <a:latin typeface="Arial" panose="020B0604020202020204" pitchFamily="34" charset="0"/>
                <a:cs typeface="Arial" panose="020B0604020202020204" pitchFamily="34" charset="0"/>
              </a:rPr>
              <a:t>2.4. Conexión y carcasa del sensor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 carcasa del sensor protege el elemento sensor de los daños y de las influencias meteorológicas, y debe ser resistente a la temperatura y a la corrosión. </a:t>
            </a:r>
          </a:p>
          <a:p>
            <a:pPr marL="0" indent="0">
              <a:buNone/>
            </a:pPr>
            <a:r>
              <a:rPr lang="en-US" sz="1600" dirty="0">
                <a:latin typeface="Arial" panose="020B0604020202020204" pitchFamily="34" charset="0"/>
                <a:cs typeface="Arial" panose="020B0604020202020204" pitchFamily="34" charset="0"/>
              </a:rPr>
              <a:t>Los cables de conexión al sensor suelen ser cables revestidos de PVC o silicona. En la zona de alta temperatura también se utilizan cables de PTFE. </a:t>
            </a:r>
          </a:p>
          <a:p>
            <a:pPr marL="0" indent="0">
              <a:buNone/>
            </a:pPr>
            <a:r>
              <a:rPr lang="en-US" sz="1600" dirty="0">
                <a:latin typeface="Arial" panose="020B0604020202020204" pitchFamily="34" charset="0"/>
                <a:cs typeface="Arial" panose="020B0604020202020204" pitchFamily="34" charset="0"/>
              </a:rPr>
              <a:t>Para evitar daños en los cables del sensor del colector, en la zona exterior se utilizan tubos protectores de acero inoxidable o de material similar.</a:t>
            </a:r>
          </a:p>
        </p:txBody>
      </p:sp>
    </p:spTree>
    <p:extLst>
      <p:ext uri="{BB962C8B-B14F-4D97-AF65-F5344CB8AC3E}">
        <p14:creationId xmlns:p14="http://schemas.microsoft.com/office/powerpoint/2010/main" val="367732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925563"/>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Diagrama de bloques de un proceso bajo control</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45060" name="Picture 4"/>
          <p:cNvPicPr>
            <a:picLocks noChangeAspect="1" noChangeArrowheads="1"/>
          </p:cNvPicPr>
          <p:nvPr/>
        </p:nvPicPr>
        <p:blipFill>
          <a:blip r:embed="rId2" cstate="print"/>
          <a:srcRect/>
          <a:stretch>
            <a:fillRect/>
          </a:stretch>
        </p:blipFill>
        <p:spPr bwMode="auto">
          <a:xfrm>
            <a:off x="467544" y="2420888"/>
            <a:ext cx="8295322" cy="3456384"/>
          </a:xfrm>
          <a:prstGeom prst="rect">
            <a:avLst/>
          </a:prstGeom>
          <a:noFill/>
          <a:ln w="9525">
            <a:noFill/>
            <a:miter lim="800000"/>
            <a:headEnd/>
            <a:tailEnd/>
          </a:ln>
        </p:spPr>
      </p:pic>
    </p:spTree>
    <p:extLst>
      <p:ext uri="{BB962C8B-B14F-4D97-AF65-F5344CB8AC3E}">
        <p14:creationId xmlns:p14="http://schemas.microsoft.com/office/powerpoint/2010/main" val="88994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1357611"/>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Diferentes tipos de control de retroalimentación</a:t>
            </a:r>
          </a:p>
          <a:p>
            <a:pPr marL="0" indent="0">
              <a:buNone/>
            </a:pPr>
            <a:r>
              <a:rPr lang="en-US" sz="1600" dirty="0">
                <a:latin typeface="Arial" panose="020B0604020202020204" pitchFamily="34" charset="0"/>
                <a:cs typeface="Arial" panose="020B0604020202020204" pitchFamily="34" charset="0"/>
              </a:rPr>
              <a:t>Control de encendido y apagado</a:t>
            </a:r>
          </a:p>
          <a:p>
            <a:pPr marL="0" indent="0">
              <a:buNone/>
            </a:pPr>
            <a:r>
              <a:rPr lang="en-US" sz="1600" dirty="0">
                <a:latin typeface="Arial" panose="020B0604020202020204" pitchFamily="34" charset="0"/>
                <a:cs typeface="Arial" panose="020B0604020202020204" pitchFamily="34" charset="0"/>
              </a:rPr>
              <a:t>Esta es la forma más simple de control. </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963688" y="2924944"/>
            <a:ext cx="5216624" cy="2973165"/>
          </a:xfrm>
          <a:prstGeom prst="rect">
            <a:avLst/>
          </a:prstGeom>
          <a:noFill/>
        </p:spPr>
      </p:pic>
    </p:spTree>
    <p:extLst>
      <p:ext uri="{BB962C8B-B14F-4D97-AF65-F5344CB8AC3E}">
        <p14:creationId xmlns:p14="http://schemas.microsoft.com/office/powerpoint/2010/main" val="100951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Contenido</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Tipos y visión general de los reguladores solares</a:t>
            </a:r>
          </a:p>
          <a:p>
            <a:pPr marL="0" indent="0">
              <a:buNone/>
            </a:pPr>
            <a:r>
              <a:rPr lang="en-US" sz="16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600" dirty="0">
                <a:latin typeface="Arial" panose="020B0604020202020204" pitchFamily="34" charset="0"/>
                <a:cs typeface="Arial" panose="020B0604020202020204" pitchFamily="34" charset="0"/>
              </a:rPr>
              <a:t>1.2. </a:t>
            </a:r>
            <a:r>
              <a:rPr lang="en-US" sz="1600" dirty="0" err="1">
                <a:latin typeface="Arial" panose="020B0604020202020204" pitchFamily="34" charset="0"/>
                <a:cs typeface="Arial" panose="020B0604020202020204" pitchFamily="34" charset="0"/>
              </a:rPr>
              <a:t>Principios</a:t>
            </a:r>
            <a:r>
              <a:rPr lang="en-US" sz="1600" dirty="0">
                <a:latin typeface="Arial" panose="020B0604020202020204" pitchFamily="34" charset="0"/>
                <a:cs typeface="Arial" panose="020B0604020202020204" pitchFamily="34" charset="0"/>
              </a:rPr>
              <a:t> para el control de la diferencia de temperatura</a:t>
            </a:r>
          </a:p>
          <a:p>
            <a:pPr marL="0" indent="0">
              <a:buNone/>
            </a:pPr>
            <a:r>
              <a:rPr lang="en-US" sz="1600" dirty="0">
                <a:latin typeface="Arial" panose="020B0604020202020204" pitchFamily="34" charset="0"/>
                <a:cs typeface="Arial" panose="020B0604020202020204" pitchFamily="34" charset="0"/>
              </a:rPr>
              <a:t>1.3. Control de rendimiento y análisis de errores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Sensores de temperatura y caudal</a:t>
            </a:r>
          </a:p>
          <a:p>
            <a:pPr marL="0" indent="0">
              <a:buNone/>
            </a:pPr>
            <a:r>
              <a:rPr lang="en-US" sz="1600" dirty="0">
                <a:latin typeface="Arial" panose="020B0604020202020204" pitchFamily="34" charset="0"/>
                <a:cs typeface="Arial" panose="020B0604020202020204" pitchFamily="34" charset="0"/>
              </a:rPr>
              <a:t>2.1. Teoría básica de la detección de temperatura y tipos de sensores de temperatura</a:t>
            </a:r>
          </a:p>
          <a:p>
            <a:pPr marL="0" indent="0">
              <a:buNone/>
            </a:pPr>
            <a:r>
              <a:rPr lang="en-US" sz="1600" dirty="0">
                <a:latin typeface="Arial" panose="020B0604020202020204" pitchFamily="34" charset="0"/>
                <a:cs typeface="Arial" panose="020B0604020202020204" pitchFamily="34" charset="0"/>
              </a:rPr>
              <a:t>2.2. Sensores de caudal</a:t>
            </a:r>
          </a:p>
          <a:p>
            <a:pPr marL="0" indent="0">
              <a:buNone/>
            </a:pPr>
            <a:r>
              <a:rPr lang="en-US" sz="1600" dirty="0">
                <a:latin typeface="Arial" panose="020B0604020202020204" pitchFamily="34" charset="0"/>
                <a:cs typeface="Arial" panose="020B0604020202020204" pitchFamily="34" charset="0"/>
              </a:rPr>
              <a:t>2.3. Medición de la radiación solar</a:t>
            </a:r>
          </a:p>
          <a:p>
            <a:pPr marL="0" indent="0">
              <a:buNone/>
            </a:pPr>
            <a:r>
              <a:rPr lang="en-US" sz="1600" dirty="0">
                <a:latin typeface="Arial" panose="020B0604020202020204" pitchFamily="34" charset="0"/>
                <a:cs typeface="Arial" panose="020B0604020202020204" pitchFamily="34" charset="0"/>
              </a:rPr>
              <a:t>2.4. Conexión y carcasa del sensor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3.1. Control PID</a:t>
            </a:r>
          </a:p>
          <a:p>
            <a:pPr marL="0" indent="0">
              <a:buNone/>
            </a:pPr>
            <a:r>
              <a:rPr lang="en-US" sz="1600" dirty="0">
                <a:latin typeface="Arial" panose="020B0604020202020204" pitchFamily="34" charset="0"/>
                <a:cs typeface="Arial" panose="020B0604020202020204" pitchFamily="34" charset="0"/>
              </a:rPr>
              <a:t>3.2. Control de lógica difusa</a:t>
            </a: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3826768" cy="2005683"/>
          </a:xfrm>
        </p:spPr>
        <p:txBody>
          <a:bodyPr>
            <a:noAutofit/>
          </a:bodyPr>
          <a:lstStyle/>
          <a:p>
            <a:pPr marL="0" indent="0">
              <a:buNone/>
            </a:pPr>
            <a:r>
              <a:rPr lang="en-US" sz="1600" dirty="0">
                <a:latin typeface="Arial" panose="020B0604020202020204" pitchFamily="34" charset="0"/>
                <a:cs typeface="Arial" panose="020B0604020202020204" pitchFamily="34" charset="0"/>
              </a:rPr>
              <a:t>3.1. Control PID</a:t>
            </a:r>
          </a:p>
          <a:p>
            <a:pPr marL="0" indent="0">
              <a:buNone/>
            </a:pPr>
            <a:r>
              <a:rPr lang="en-US" sz="1600" dirty="0">
                <a:latin typeface="Arial" panose="020B0604020202020204" pitchFamily="34" charset="0"/>
                <a:cs typeface="Arial" panose="020B0604020202020204" pitchFamily="34" charset="0"/>
              </a:rPr>
              <a:t>Controlador PID</a:t>
            </a:r>
          </a:p>
          <a:p>
            <a:pPr marL="0" indent="0">
              <a:buNone/>
            </a:pPr>
            <a:r>
              <a:rPr lang="en-US" sz="1600" dirty="0">
                <a:latin typeface="Arial" panose="020B0604020202020204" pitchFamily="34" charset="0"/>
                <a:cs typeface="Arial" panose="020B0604020202020204" pitchFamily="34" charset="0"/>
              </a:rPr>
              <a:t>Un controlador proporcional-integral-derivado (controlador PID) es un mecanismo de retroalimentación del circuito de control.</a:t>
            </a:r>
          </a:p>
          <a:p>
            <a:pPr marL="0" indent="0">
              <a:buNone/>
            </a:pPr>
            <a:r>
              <a:rPr lang="en-US" sz="1600" dirty="0">
                <a:latin typeface="Arial" panose="020B0604020202020204" pitchFamily="34" charset="0"/>
                <a:cs typeface="Arial" panose="020B0604020202020204" pitchFamily="34" charset="0"/>
              </a:rPr>
              <a:t>Como su nombre indica, el algoritmo PID consta de tres coeficientes básicos: proporcional, integral y derivado, que son variados para obtener una respuesta óptima. </a:t>
            </a:r>
          </a:p>
          <a:p>
            <a:pPr marL="0" indent="0">
              <a:buNone/>
            </a:pPr>
            <a:endParaRPr lang="en-US" sz="1600" dirty="0">
              <a:latin typeface="Arial" panose="020B0604020202020204" pitchFamily="34" charset="0"/>
              <a:cs typeface="Arial" panose="020B0604020202020204"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4283968" y="2132856"/>
            <a:ext cx="4596338" cy="3090838"/>
          </a:xfrm>
          <a:prstGeom prst="rect">
            <a:avLst/>
          </a:prstGeom>
          <a:noFill/>
          <a:ln w="9525">
            <a:noFill/>
            <a:miter lim="800000"/>
            <a:headEnd/>
            <a:tailEnd/>
          </a:ln>
        </p:spPr>
      </p:pic>
    </p:spTree>
    <p:extLst>
      <p:ext uri="{BB962C8B-B14F-4D97-AF65-F5344CB8AC3E}">
        <p14:creationId xmlns:p14="http://schemas.microsoft.com/office/powerpoint/2010/main" val="625377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363272" cy="3301827"/>
          </a:xfrm>
        </p:spPr>
        <p:txBody>
          <a:bodyPr>
            <a:noAutofit/>
          </a:bodyPr>
          <a:lstStyle/>
          <a:p>
            <a:pPr marL="0" indent="0">
              <a:buNone/>
            </a:pPr>
            <a:r>
              <a:rPr lang="en-US" sz="1600" dirty="0">
                <a:latin typeface="Arial" panose="020B0604020202020204" pitchFamily="34" charset="0"/>
                <a:cs typeface="Arial" panose="020B0604020202020204" pitchFamily="34" charset="0"/>
              </a:rPr>
              <a:t>3.1. Control PID</a:t>
            </a:r>
          </a:p>
          <a:p>
            <a:pPr marL="0" indent="0">
              <a:buNone/>
            </a:pPr>
            <a:r>
              <a:rPr lang="en-US" sz="1600" dirty="0">
                <a:latin typeface="Arial" panose="020B0604020202020204" pitchFamily="34" charset="0"/>
                <a:cs typeface="Arial" panose="020B0604020202020204" pitchFamily="34" charset="0"/>
              </a:rPr>
              <a:t>La idea de este algoritmo gira en torno a la manipulación del error. El error </a:t>
            </a:r>
          </a:p>
          <a:p>
            <a:pPr marL="0" indent="0">
              <a:buNone/>
            </a:pPr>
            <a:r>
              <a:rPr lang="en-US" sz="1600" dirty="0">
                <a:latin typeface="Arial" panose="020B0604020202020204" pitchFamily="34" charset="0"/>
                <a:cs typeface="Arial" panose="020B0604020202020204" pitchFamily="34" charset="0"/>
              </a:rPr>
              <a:t>como es evidente es la diferencia entre la Variable de Proceso (PV) y el </a:t>
            </a:r>
            <a:r>
              <a:rPr lang="en-US" sz="1600" dirty="0" err="1">
                <a:latin typeface="Arial" panose="020B0604020202020204" pitchFamily="34" charset="0"/>
                <a:cs typeface="Arial" panose="020B0604020202020204" pitchFamily="34" charset="0"/>
              </a:rPr>
              <a:t>Punto de Ajuste</a:t>
            </a:r>
            <a:r>
              <a:rPr lang="en-US" sz="1600" dirty="0">
                <a:latin typeface="Arial" panose="020B0604020202020204" pitchFamily="34" charset="0"/>
                <a:cs typeface="Arial" panose="020B0604020202020204" pitchFamily="34" charset="0"/>
              </a:rPr>
              <a:t> (SP).</a:t>
            </a:r>
          </a:p>
          <a:p>
            <a:pPr marL="0" indent="0">
              <a:buNone/>
            </a:pPr>
            <a:r>
              <a:rPr lang="en-US" sz="1600" dirty="0">
                <a:latin typeface="Arial" panose="020B0604020202020204" pitchFamily="34" charset="0"/>
                <a:cs typeface="Arial" panose="020B0604020202020204" pitchFamily="34" charset="0"/>
              </a:rPr>
              <a:t>			ERROR = PV - SP</a:t>
            </a:r>
          </a:p>
          <a:p>
            <a:pPr marL="0" indent="0">
              <a:buNone/>
            </a:pPr>
            <a:r>
              <a:rPr lang="en-US" sz="1600" dirty="0">
                <a:latin typeface="Arial" panose="020B0604020202020204" pitchFamily="34" charset="0"/>
                <a:cs typeface="Arial" panose="020B0604020202020204" pitchFamily="34" charset="0"/>
              </a:rPr>
              <a:t>Estos 3 modos - proporcional (P), integral (I) y derivativo (D) se utilizan en diferentes combinaciones:</a:t>
            </a:r>
          </a:p>
          <a:p>
            <a:pPr marL="0" indent="0">
              <a:buNone/>
            </a:pPr>
            <a:r>
              <a:rPr lang="en-US" sz="1600" dirty="0">
                <a:latin typeface="Arial" panose="020B0604020202020204" pitchFamily="34" charset="0"/>
                <a:cs typeface="Arial" panose="020B0604020202020204" pitchFamily="34" charset="0"/>
              </a:rPr>
              <a:t>● P - A veces utilizado</a:t>
            </a:r>
          </a:p>
          <a:p>
            <a:pPr marL="0" indent="0">
              <a:buNone/>
            </a:pPr>
            <a:r>
              <a:rPr lang="en-US" sz="1600" dirty="0">
                <a:latin typeface="Arial" panose="020B0604020202020204" pitchFamily="34" charset="0"/>
                <a:cs typeface="Arial" panose="020B0604020202020204" pitchFamily="34" charset="0"/>
              </a:rPr>
              <a:t>● PI - Utilizado con más frecuencia</a:t>
            </a:r>
          </a:p>
          <a:p>
            <a:pPr marL="0" indent="0">
              <a:buNone/>
            </a:pPr>
            <a:r>
              <a:rPr lang="en-US" sz="1600" dirty="0">
                <a:latin typeface="Arial" panose="020B0604020202020204" pitchFamily="34" charset="0"/>
                <a:cs typeface="Arial" panose="020B0604020202020204" pitchFamily="34" charset="0"/>
              </a:rPr>
              <a:t>● PID - A veces utilizado</a:t>
            </a:r>
          </a:p>
          <a:p>
            <a:pPr marL="0" indent="0">
              <a:buNone/>
            </a:pPr>
            <a:r>
              <a:rPr lang="en-US" sz="1600" dirty="0">
                <a:latin typeface="Arial" panose="020B0604020202020204" pitchFamily="34" charset="0"/>
                <a:cs typeface="Arial" panose="020B0604020202020204" pitchFamily="34" charset="0"/>
              </a:rPr>
              <a:t>● PD - Muy raro, útil para el control de servomotores.</a:t>
            </a:r>
          </a:p>
        </p:txBody>
      </p:sp>
    </p:spTree>
    <p:extLst>
      <p:ext uri="{BB962C8B-B14F-4D97-AF65-F5344CB8AC3E}">
        <p14:creationId xmlns:p14="http://schemas.microsoft.com/office/powerpoint/2010/main" val="186259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3538736"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3.1.1 Control P</a:t>
            </a:r>
          </a:p>
          <a:p>
            <a:pPr marL="0" indent="0">
              <a:buNone/>
            </a:pPr>
            <a:r>
              <a:rPr lang="en-US" sz="1600" dirty="0">
                <a:latin typeface="Arial" panose="020B0604020202020204" pitchFamily="34" charset="0"/>
                <a:cs typeface="Arial" panose="020B0604020202020204" pitchFamily="34" charset="0"/>
              </a:rPr>
              <a:t>En el modo Sólo proporcional, el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simplemente</a:t>
            </a:r>
            <a:r>
              <a:rPr lang="en-US" sz="1600" dirty="0">
                <a:latin typeface="Arial" panose="020B0604020202020204" pitchFamily="34" charset="0"/>
                <a:cs typeface="Arial" panose="020B0604020202020204" pitchFamily="34" charset="0"/>
              </a:rPr>
              <a:t> multiplica el </a:t>
            </a:r>
          </a:p>
          <a:p>
            <a:pPr marL="0" indent="0">
              <a:buNone/>
            </a:pPr>
            <a:r>
              <a:rPr lang="en-US" sz="1600" dirty="0">
                <a:latin typeface="Arial" panose="020B0604020202020204" pitchFamily="34" charset="0"/>
                <a:cs typeface="Arial" panose="020B0604020202020204" pitchFamily="34" charset="0"/>
              </a:rPr>
              <a:t>Error por la Ganancia Proporcional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 para obtener la salida del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La Ganancia Proporcional es la </a:t>
            </a:r>
            <a:r>
              <a:rPr lang="en-US" sz="1600" dirty="0" err="1">
                <a:latin typeface="Arial" panose="020B0604020202020204" pitchFamily="34" charset="0"/>
                <a:cs typeface="Arial" panose="020B0604020202020204" pitchFamily="34" charset="0"/>
              </a:rPr>
              <a:t>herramienta</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conseguir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nuestro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rendimiento</a:t>
            </a:r>
            <a:r>
              <a:rPr lang="en-US" sz="1600" dirty="0">
                <a:latin typeface="Arial" panose="020B0604020202020204" pitchFamily="34" charset="0"/>
                <a:cs typeface="Arial" panose="020B0604020202020204" pitchFamily="34" charset="0"/>
              </a:rPr>
              <a:t> deseado de un "P </a:t>
            </a:r>
            <a:r>
              <a:rPr lang="en-US" sz="1600" dirty="0" err="1">
                <a:latin typeface="Arial" panose="020B0604020202020204" pitchFamily="34" charset="0"/>
                <a:cs typeface="Arial" panose="020B0604020202020204" pitchFamily="34" charset="0"/>
              </a:rPr>
              <a:t>sólo</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controlador</a:t>
            </a:r>
            <a:r>
              <a:rPr lang="en-US" sz="1600"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La constante de proporcionalidad </a:t>
            </a:r>
            <a:r>
              <a:rPr lang="en-US" sz="1600" dirty="0" err="1">
                <a:latin typeface="Arial" panose="020B0604020202020204" pitchFamily="34" charset="0"/>
                <a:cs typeface="Arial" panose="020B0604020202020204" pitchFamily="34" charset="0"/>
              </a:rPr>
              <a:t>utilizada</a:t>
            </a:r>
            <a:r>
              <a:rPr lang="en-US" sz="1600" dirty="0">
                <a:latin typeface="Arial" panose="020B0604020202020204" pitchFamily="34" charset="0"/>
                <a:cs typeface="Arial" panose="020B0604020202020204" pitchFamily="34" charset="0"/>
              </a:rPr>
              <a:t> para P-Control es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a:t>
            </a:r>
          </a:p>
        </p:txBody>
      </p:sp>
      <p:pic>
        <p:nvPicPr>
          <p:cNvPr id="48131" name="Picture 3"/>
          <p:cNvPicPr>
            <a:picLocks noChangeAspect="1" noChangeArrowheads="1"/>
          </p:cNvPicPr>
          <p:nvPr/>
        </p:nvPicPr>
        <p:blipFill>
          <a:blip r:embed="rId2" cstate="print"/>
          <a:srcRect/>
          <a:stretch>
            <a:fillRect/>
          </a:stretch>
        </p:blipFill>
        <p:spPr bwMode="auto">
          <a:xfrm>
            <a:off x="4572000" y="1556792"/>
            <a:ext cx="3549774" cy="221100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427984" y="3789040"/>
            <a:ext cx="4197719" cy="2487959"/>
          </a:xfrm>
          <a:prstGeom prst="rect">
            <a:avLst/>
          </a:prstGeom>
          <a:noFill/>
        </p:spPr>
      </p:pic>
    </p:spTree>
    <p:extLst>
      <p:ext uri="{BB962C8B-B14F-4D97-AF65-F5344CB8AC3E}">
        <p14:creationId xmlns:p14="http://schemas.microsoft.com/office/powerpoint/2010/main" val="2057922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7931224"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3.1.1 Control P</a:t>
            </a:r>
          </a:p>
          <a:p>
            <a:pPr marL="0" indent="0">
              <a:buNone/>
            </a:pPr>
            <a:r>
              <a:rPr lang="en-US" sz="1600" dirty="0">
                <a:latin typeface="Arial" panose="020B0604020202020204" pitchFamily="34" charset="0"/>
                <a:cs typeface="Arial" panose="020B0604020202020204" pitchFamily="34" charset="0"/>
              </a:rPr>
              <a:t>Inconvenientes del P-Control</a:t>
            </a:r>
          </a:p>
          <a:p>
            <a:pPr marL="0" indent="0">
              <a:buNone/>
            </a:pPr>
            <a:r>
              <a:rPr lang="en-US" sz="1600" dirty="0">
                <a:latin typeface="Arial" panose="020B0604020202020204" pitchFamily="34" charset="0"/>
                <a:cs typeface="Arial" panose="020B0604020202020204" pitchFamily="34" charset="0"/>
              </a:rPr>
              <a:t> ● Un valor demasiado alto de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 provocará la oscilación de PV.</a:t>
            </a:r>
          </a:p>
          <a:p>
            <a:pPr marL="0" indent="0">
              <a:buNone/>
            </a:pPr>
            <a:r>
              <a:rPr lang="en-US" sz="1600" dirty="0">
                <a:latin typeface="Arial" panose="020B0604020202020204" pitchFamily="34" charset="0"/>
                <a:cs typeface="Arial" panose="020B0604020202020204" pitchFamily="34" charset="0"/>
              </a:rPr>
              <a:t> ● Además, el controlador P tiende a generar un valor de offset.</a:t>
            </a:r>
          </a:p>
          <a:p>
            <a:pPr marL="0" indent="0">
              <a:buNone/>
            </a:pPr>
            <a:r>
              <a:rPr lang="en-US" sz="1600" dirty="0">
                <a:latin typeface="Arial" panose="020B0604020202020204" pitchFamily="34" charset="0"/>
                <a:cs typeface="Arial" panose="020B0604020202020204" pitchFamily="34" charset="0"/>
              </a:rPr>
              <a:t> ● Los </a:t>
            </a:r>
            <a:r>
              <a:rPr lang="en-US" sz="1600" dirty="0" err="1">
                <a:latin typeface="Arial" panose="020B0604020202020204" pitchFamily="34" charset="0"/>
                <a:cs typeface="Arial" panose="020B0604020202020204" pitchFamily="34" charset="0"/>
              </a:rPr>
              <a:t>reguladores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proporcionales</a:t>
            </a:r>
            <a:r>
              <a:rPr lang="en-US" sz="1600" dirty="0">
                <a:latin typeface="Arial" panose="020B0604020202020204" pitchFamily="34" charset="0"/>
                <a:cs typeface="Arial" panose="020B0604020202020204" pitchFamily="34" charset="0"/>
              </a:rPr>
              <a:t> también aumentan el máximo </a:t>
            </a:r>
          </a:p>
          <a:p>
            <a:pPr marL="0" indent="0">
              <a:buNone/>
            </a:pPr>
            <a:r>
              <a:rPr lang="en-US" sz="1600" dirty="0">
                <a:latin typeface="Arial" panose="020B0604020202020204" pitchFamily="34" charset="0"/>
                <a:cs typeface="Arial" panose="020B0604020202020204" pitchFamily="34" charset="0"/>
              </a:rPr>
              <a:t>sobregiro del sistema.</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278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4114800"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3.1.2 El control PI</a:t>
            </a:r>
          </a:p>
          <a:p>
            <a:pPr marL="0" indent="0">
              <a:buNone/>
            </a:pPr>
            <a:r>
              <a:rPr lang="en-US" sz="1600" dirty="0">
                <a:latin typeface="Arial" panose="020B0604020202020204" pitchFamily="34" charset="0"/>
                <a:cs typeface="Arial" panose="020B0604020202020204" pitchFamily="34" charset="0"/>
              </a:rPr>
              <a:t>A medida que el error crece o disminuye, 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añadida</a:t>
            </a:r>
            <a:r>
              <a:rPr lang="en-US" sz="1600" dirty="0">
                <a:latin typeface="Arial" panose="020B0604020202020204" pitchFamily="34" charset="0"/>
                <a:cs typeface="Arial" panose="020B0604020202020204" pitchFamily="34" charset="0"/>
              </a:rPr>
              <a:t> a la salida del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 aumenta o </a:t>
            </a:r>
            <a:r>
              <a:rPr lang="en-US" sz="1600" dirty="0" err="1">
                <a:latin typeface="Arial" panose="020B0604020202020204" pitchFamily="34" charset="0"/>
                <a:cs typeface="Arial" panose="020B0604020202020204" pitchFamily="34" charset="0"/>
              </a:rPr>
              <a:t>disminuye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inmediatamente</a:t>
            </a:r>
            <a:r>
              <a:rPr lang="en-US" sz="1600" dirty="0">
                <a:latin typeface="Arial" panose="020B0604020202020204" pitchFamily="34" charset="0"/>
                <a:cs typeface="Arial" panose="020B0604020202020204" pitchFamily="34" charset="0"/>
              </a:rPr>
              <a:t> y proporcionalmente. El </a:t>
            </a:r>
            <a:r>
              <a:rPr lang="en-US" sz="1600" dirty="0" err="1">
                <a:latin typeface="Arial" panose="020B0604020202020204" pitchFamily="34" charset="0"/>
                <a:cs typeface="Arial" panose="020B0604020202020204" pitchFamily="34" charset="0"/>
              </a:rPr>
              <a:t>historico</a:t>
            </a:r>
            <a:r>
              <a:rPr lang="en-US" sz="1600" dirty="0">
                <a:latin typeface="Arial" panose="020B0604020202020204" pitchFamily="34" charset="0"/>
                <a:cs typeface="Arial" panose="020B0604020202020204" pitchFamily="34" charset="0"/>
              </a:rPr>
              <a:t> y la trayectoria actual del error del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 no tienen ninguna influencia en la </a:t>
            </a:r>
          </a:p>
          <a:p>
            <a:pPr marL="0" indent="0">
              <a:buNone/>
            </a:pPr>
            <a:r>
              <a:rPr lang="en-US" sz="1600" dirty="0">
                <a:latin typeface="Arial" panose="020B0604020202020204" pitchFamily="34" charset="0"/>
                <a:cs typeface="Arial" panose="020B0604020202020204" pitchFamily="34" charset="0"/>
              </a:rPr>
              <a:t>cálculo de términos proporcionales.</a:t>
            </a:r>
          </a:p>
          <a:p>
            <a:pPr marL="0" indent="0">
              <a:buNone/>
            </a:pPr>
            <a:r>
              <a:rPr lang="en-US" sz="1600" dirty="0">
                <a:latin typeface="Arial" panose="020B0604020202020204" pitchFamily="34" charset="0"/>
                <a:cs typeface="Arial" panose="020B0604020202020204" pitchFamily="34" charset="0"/>
              </a:rPr>
              <a:t>Acción Integral Elimina la Compensación.</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5059" name="Picture 3"/>
          <p:cNvPicPr>
            <a:picLocks noChangeAspect="1" noChangeArrowheads="1"/>
          </p:cNvPicPr>
          <p:nvPr/>
        </p:nvPicPr>
        <p:blipFill>
          <a:blip r:embed="rId2" cstate="print"/>
          <a:srcRect/>
          <a:stretch>
            <a:fillRect/>
          </a:stretch>
        </p:blipFill>
        <p:spPr bwMode="auto">
          <a:xfrm>
            <a:off x="4572000" y="1412776"/>
            <a:ext cx="4104456" cy="2696876"/>
          </a:xfrm>
          <a:prstGeom prst="rect">
            <a:avLst/>
          </a:prstGeom>
          <a:noFill/>
          <a:ln w="9525">
            <a:noFill/>
            <a:miter lim="800000"/>
            <a:headEnd/>
            <a:tailEnd/>
          </a:ln>
        </p:spPr>
      </p:pic>
      <p:pic>
        <p:nvPicPr>
          <p:cNvPr id="45060" name="Picture 4"/>
          <p:cNvPicPr>
            <a:picLocks noChangeAspect="1" noChangeArrowheads="1"/>
          </p:cNvPicPr>
          <p:nvPr/>
        </p:nvPicPr>
        <p:blipFill>
          <a:blip r:embed="rId3" cstate="print"/>
          <a:srcRect/>
          <a:stretch>
            <a:fillRect/>
          </a:stretch>
        </p:blipFill>
        <p:spPr bwMode="auto">
          <a:xfrm>
            <a:off x="5868144" y="3429000"/>
            <a:ext cx="3028950" cy="2324100"/>
          </a:xfrm>
          <a:prstGeom prst="rect">
            <a:avLst/>
          </a:prstGeom>
          <a:noFill/>
          <a:ln w="9525">
            <a:noFill/>
            <a:miter lim="800000"/>
            <a:headEnd/>
            <a:tailEnd/>
          </a:ln>
        </p:spPr>
      </p:pic>
    </p:spTree>
    <p:extLst>
      <p:ext uri="{BB962C8B-B14F-4D97-AF65-F5344CB8AC3E}">
        <p14:creationId xmlns:p14="http://schemas.microsoft.com/office/powerpoint/2010/main" val="615954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91264" cy="4381947"/>
          </a:xfrm>
        </p:spPr>
        <p:txBody>
          <a:bodyPr>
            <a:noAutofit/>
          </a:bodyPr>
          <a:lstStyle/>
          <a:p>
            <a:pPr marL="0" indent="0">
              <a:buNone/>
            </a:pPr>
            <a:r>
              <a:rPr lang="en-US" sz="1600" dirty="0">
                <a:latin typeface="Arial" panose="020B0604020202020204" pitchFamily="34" charset="0"/>
                <a:cs typeface="Arial" panose="020B0604020202020204" pitchFamily="34" charset="0"/>
              </a:rPr>
              <a:t>3.1.3 El control PID</a:t>
            </a:r>
          </a:p>
          <a:p>
            <a:pPr marL="0" indent="0">
              <a:buNone/>
            </a:pPr>
            <a:r>
              <a:rPr lang="en-US" sz="1600" dirty="0">
                <a:latin typeface="Arial" panose="020B0604020202020204" pitchFamily="34" charset="0"/>
                <a:cs typeface="Arial" panose="020B0604020202020204" pitchFamily="34" charset="0"/>
              </a:rPr>
              <a:t>Control PID - Lo mejor de todo</a:t>
            </a:r>
          </a:p>
          <a:p>
            <a:pPr marL="0" indent="0">
              <a:buNone/>
            </a:pPr>
            <a:r>
              <a:rPr lang="en-US" sz="1600" dirty="0">
                <a:latin typeface="Arial" panose="020B0604020202020204" pitchFamily="34" charset="0"/>
                <a:cs typeface="Arial" panose="020B0604020202020204" pitchFamily="34" charset="0"/>
              </a:rPr>
              <a:t>La proporcionalidad corrige las instancias de error, la integral corrige la acumulación de </a:t>
            </a:r>
          </a:p>
          <a:p>
            <a:pPr marL="0" indent="0">
              <a:buNone/>
            </a:pPr>
            <a:r>
              <a:rPr lang="en-US" sz="1600" dirty="0">
                <a:latin typeface="Arial" panose="020B0604020202020204" pitchFamily="34" charset="0"/>
                <a:cs typeface="Arial" panose="020B0604020202020204" pitchFamily="34" charset="0"/>
              </a:rPr>
              <a:t>y el derivado corrige el error presente frente al error de la última vez que se cometió. </a:t>
            </a:r>
          </a:p>
          <a:p>
            <a:pPr marL="0" indent="0">
              <a:buNone/>
            </a:pPr>
            <a:r>
              <a:rPr lang="en-US" sz="1600" dirty="0">
                <a:latin typeface="Arial" panose="020B0604020202020204" pitchFamily="34" charset="0"/>
                <a:cs typeface="Arial" panose="020B0604020202020204" pitchFamily="34" charset="0"/>
              </a:rPr>
              <a:t>comprobado.</a:t>
            </a:r>
          </a:p>
          <a:p>
            <a:pPr marL="0" indent="0">
              <a:buNone/>
            </a:pPr>
            <a:endParaRPr lang="en-US" sz="1600" dirty="0">
              <a:latin typeface="Arial" panose="020B0604020202020204" pitchFamily="34" charset="0"/>
              <a:cs typeface="Arial" panose="020B0604020202020204" pitchFamily="34" charset="0"/>
            </a:endParaRPr>
          </a:p>
        </p:txBody>
      </p:sp>
      <p:pic>
        <p:nvPicPr>
          <p:cNvPr id="46082" name="Picture 2"/>
          <p:cNvPicPr>
            <a:picLocks noChangeAspect="1" noChangeArrowheads="1"/>
          </p:cNvPicPr>
          <p:nvPr/>
        </p:nvPicPr>
        <p:blipFill>
          <a:blip r:embed="rId2" cstate="print"/>
          <a:srcRect/>
          <a:stretch>
            <a:fillRect/>
          </a:stretch>
        </p:blipFill>
        <p:spPr bwMode="auto">
          <a:xfrm>
            <a:off x="1691680" y="3028156"/>
            <a:ext cx="6057900" cy="2705100"/>
          </a:xfrm>
          <a:prstGeom prst="rect">
            <a:avLst/>
          </a:prstGeom>
          <a:noFill/>
          <a:ln w="9525">
            <a:noFill/>
            <a:miter lim="800000"/>
            <a:headEnd/>
            <a:tailEnd/>
          </a:ln>
        </p:spPr>
      </p:pic>
    </p:spTree>
    <p:extLst>
      <p:ext uri="{BB962C8B-B14F-4D97-AF65-F5344CB8AC3E}">
        <p14:creationId xmlns:p14="http://schemas.microsoft.com/office/powerpoint/2010/main" val="195015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91264" cy="4381947"/>
          </a:xfrm>
        </p:spPr>
        <p:txBody>
          <a:bodyPr>
            <a:noAutofit/>
          </a:bodyPr>
          <a:lstStyle/>
          <a:p>
            <a:pPr marL="0" indent="0">
              <a:buNone/>
            </a:pPr>
            <a:r>
              <a:rPr lang="en-US" sz="1600" dirty="0">
                <a:latin typeface="Arial" panose="020B0604020202020204" pitchFamily="34" charset="0"/>
                <a:cs typeface="Arial" panose="020B0604020202020204" pitchFamily="34" charset="0"/>
              </a:rPr>
              <a:t>3.1.3 El control PID</a:t>
            </a:r>
          </a:p>
          <a:p>
            <a:pPr marL="0" indent="0">
              <a:buNone/>
            </a:pPr>
            <a:r>
              <a:rPr lang="es-ES" sz="1600" dirty="0">
                <a:latin typeface="Arial" panose="020B0604020202020204" pitchFamily="34" charset="0"/>
                <a:cs typeface="Arial" panose="020B0604020202020204" pitchFamily="34" charset="0"/>
              </a:rPr>
              <a:t>El efecto de la desviación es contrarrestar el exceso causado por P e I. Cuando el error es grande, la P y la I empujarán la salida del controlador. La respuesta del controlador hace que el error cambie rápidamente, lo que a su vez provoca que La respuesta del controlador hace que el error cambie rápidamente, lo que a su vez hace que el derivado contrarreste de forma más agresiva al P y al I. </a:t>
            </a:r>
            <a:endParaRPr lang="en-US" sz="1600" dirty="0">
              <a:latin typeface="Arial" panose="020B0604020202020204" pitchFamily="34" charset="0"/>
              <a:cs typeface="Arial" panose="020B0604020202020204" pitchFamily="34" charset="0"/>
            </a:endParaRPr>
          </a:p>
        </p:txBody>
      </p:sp>
      <p:pic>
        <p:nvPicPr>
          <p:cNvPr id="5" name="Picture 1029" descr="PID control graph (4kB)"/>
          <p:cNvPicPr>
            <a:picLocks noChangeAspect="1" noChangeArrowheads="1"/>
          </p:cNvPicPr>
          <p:nvPr/>
        </p:nvPicPr>
        <p:blipFill>
          <a:blip r:embed="rId3" cstate="print"/>
          <a:srcRect/>
          <a:stretch>
            <a:fillRect/>
          </a:stretch>
        </p:blipFill>
        <p:spPr bwMode="auto">
          <a:xfrm>
            <a:off x="2483768" y="3212976"/>
            <a:ext cx="4996408" cy="2922682"/>
          </a:xfrm>
          <a:prstGeom prst="rect">
            <a:avLst/>
          </a:prstGeom>
          <a:noFill/>
        </p:spPr>
      </p:pic>
    </p:spTree>
    <p:extLst>
      <p:ext uri="{BB962C8B-B14F-4D97-AF65-F5344CB8AC3E}">
        <p14:creationId xmlns:p14="http://schemas.microsoft.com/office/powerpoint/2010/main" val="3251732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91264" cy="4381947"/>
          </a:xfrm>
        </p:spPr>
        <p:txBody>
          <a:bodyPr>
            <a:noAutofit/>
          </a:bodyPr>
          <a:lstStyle/>
          <a:p>
            <a:pPr marL="0" indent="0">
              <a:buNone/>
            </a:pPr>
            <a:r>
              <a:rPr lang="en-US" sz="1600" dirty="0">
                <a:latin typeface="Arial" panose="020B0604020202020204" pitchFamily="34" charset="0"/>
                <a:cs typeface="Arial" panose="020B0604020202020204" pitchFamily="34" charset="0"/>
              </a:rPr>
              <a:t>3.1.4 Sintonización de un controlador PID</a:t>
            </a:r>
          </a:p>
          <a:p>
            <a:pPr marL="0" indent="0">
              <a:buNone/>
            </a:pPr>
            <a:r>
              <a:rPr lang="es-ES" sz="1600" dirty="0">
                <a:latin typeface="Arial" panose="020B0604020202020204" pitchFamily="34" charset="0"/>
                <a:cs typeface="Arial" panose="020B0604020202020204" pitchFamily="34" charset="0"/>
              </a:rPr>
              <a:t>La sintonía de un lazo de control es el ajuste de sus parámetros de control (ganancia/banda proporcional, ganancia/</a:t>
            </a:r>
            <a:r>
              <a:rPr lang="es-ES" sz="1600" dirty="0" err="1">
                <a:latin typeface="Arial" panose="020B0604020202020204" pitchFamily="34" charset="0"/>
                <a:cs typeface="Arial" panose="020B0604020202020204" pitchFamily="34" charset="0"/>
              </a:rPr>
              <a:t>reset</a:t>
            </a:r>
            <a:r>
              <a:rPr lang="es-ES" sz="1600" dirty="0">
                <a:latin typeface="Arial" panose="020B0604020202020204" pitchFamily="34" charset="0"/>
                <a:cs typeface="Arial" panose="020B0604020202020204" pitchFamily="34" charset="0"/>
              </a:rPr>
              <a:t> integral, ganancia/tasa derivada) a valores óptimos para una respuesta objetivo.</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Prueba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impacto</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modelado</a:t>
            </a:r>
            <a:r>
              <a:rPr lang="en-US" sz="1600" dirty="0">
                <a:latin typeface="Arial" panose="020B0604020202020204" pitchFamily="34" charset="0"/>
                <a:cs typeface="Arial" panose="020B0604020202020204" pitchFamily="34" charset="0"/>
              </a:rPr>
              <a:t> (control manual)</a:t>
            </a:r>
          </a:p>
          <a:p>
            <a:pPr marL="0" indent="0">
              <a:buNone/>
            </a:pPr>
            <a:r>
              <a:rPr lang="en-US" sz="1600" dirty="0">
                <a:latin typeface="Arial" panose="020B0604020202020204" pitchFamily="34" charset="0"/>
                <a:cs typeface="Arial" panose="020B0604020202020204" pitchFamily="34" charset="0"/>
              </a:rPr>
              <a:t>● Sintonización</a:t>
            </a:r>
          </a:p>
          <a:p>
            <a:pPr marL="0" indent="0">
              <a:buNone/>
            </a:pPr>
            <a:r>
              <a:rPr lang="en-US" sz="1600" dirty="0">
                <a:latin typeface="Arial" panose="020B0604020202020204" pitchFamily="34" charset="0"/>
                <a:cs typeface="Arial" panose="020B0604020202020204" pitchFamily="34" charset="0"/>
              </a:rPr>
              <a:t>● Simulación</a:t>
            </a:r>
          </a:p>
          <a:p>
            <a:pPr marL="0" indent="0">
              <a:buNone/>
            </a:pPr>
            <a:r>
              <a:rPr lang="en-US" sz="1600" dirty="0">
                <a:latin typeface="Arial" panose="020B0604020202020204" pitchFamily="34" charset="0"/>
                <a:cs typeface="Arial" panose="020B0604020202020204" pitchFamily="34" charset="0"/>
              </a:rPr>
              <a:t>Un KP demasiado alto provocará oscilaciones en los valores y tenderá a generar un desplazamiento.</a:t>
            </a:r>
          </a:p>
          <a:p>
            <a:pPr marL="0" indent="0">
              <a:buNone/>
            </a:pPr>
            <a:r>
              <a:rPr lang="en-US" sz="1600" dirty="0">
                <a:latin typeface="Arial" panose="020B0604020202020204" pitchFamily="34" charset="0"/>
                <a:cs typeface="Arial" panose="020B0604020202020204" pitchFamily="34" charset="0"/>
              </a:rPr>
              <a:t>KI contrarrestará el desplazamiento. El valor más alto de KI implica que la</a:t>
            </a:r>
          </a:p>
          <a:p>
            <a:pPr marL="0" indent="0">
              <a:buNone/>
            </a:pPr>
            <a:r>
              <a:rPr lang="en-US" sz="1600" dirty="0">
                <a:latin typeface="Arial" panose="020B0604020202020204" pitchFamily="34" charset="0"/>
                <a:cs typeface="Arial" panose="020B0604020202020204" pitchFamily="34" charset="0"/>
              </a:rPr>
              <a:t>Si esta acción es muy rápida, la variable del proceso tiende a ser inestable. </a:t>
            </a:r>
          </a:p>
          <a:p>
            <a:pPr marL="0" indent="0">
              <a:buNone/>
            </a:pPr>
            <a:r>
              <a:rPr lang="en-US" sz="1600" dirty="0">
                <a:latin typeface="Arial" panose="020B0604020202020204" pitchFamily="34" charset="0"/>
                <a:cs typeface="Arial" panose="020B0604020202020204" pitchFamily="34" charset="0"/>
              </a:rPr>
              <a:t>KD mantiene esto bajo control.</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9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3.2. Control de lógica difusa</a:t>
            </a:r>
          </a:p>
          <a:p>
            <a:pPr marL="0" indent="0">
              <a:buNone/>
            </a:pPr>
            <a:r>
              <a:rPr lang="en-US" sz="1600" dirty="0">
                <a:latin typeface="Arial" panose="020B0604020202020204" pitchFamily="34" charset="0"/>
                <a:cs typeface="Arial" panose="020B0604020202020204" pitchFamily="34" charset="0"/>
              </a:rPr>
              <a:t>Tipos de incertidumbre y el modelado de la incertidumbre </a:t>
            </a:r>
          </a:p>
          <a:p>
            <a:pPr marL="0" indent="0">
              <a:buNone/>
            </a:pPr>
            <a:r>
              <a:rPr lang="en-US" sz="1600" dirty="0" err="1">
                <a:latin typeface="Arial" panose="020B0604020202020204" pitchFamily="34" charset="0"/>
                <a:cs typeface="Arial" panose="020B0604020202020204" pitchFamily="34" charset="0"/>
              </a:rPr>
              <a:t>Incertidumbre</a:t>
            </a:r>
            <a:r>
              <a:rPr lang="en-US" sz="1600" dirty="0">
                <a:latin typeface="Arial" panose="020B0604020202020204" pitchFamily="34" charset="0"/>
                <a:cs typeface="Arial" panose="020B0604020202020204" pitchFamily="34" charset="0"/>
              </a:rPr>
              <a:t> estocástica</a:t>
            </a:r>
            <a:r>
              <a:rPr lang="en-US" sz="1600" dirty="0" err="1">
                <a:latin typeface="Arial" panose="020B0604020202020204" pitchFamily="34" charset="0"/>
                <a:cs typeface="Arial" panose="020B0604020202020204" pitchFamily="34" charset="0"/>
              </a:rPr>
              <a:t>: La</a:t>
            </a:r>
            <a:r>
              <a:rPr lang="en-US" sz="1600" dirty="0">
                <a:latin typeface="Arial" panose="020B0604020202020204" pitchFamily="34" charset="0"/>
                <a:cs typeface="Arial" panose="020B0604020202020204" pitchFamily="34" charset="0"/>
              </a:rPr>
              <a:t> probabilidad de alcanzar el objetivo es de 0,8</a:t>
            </a:r>
          </a:p>
          <a:p>
            <a:pPr marL="0" indent="0">
              <a:buNone/>
            </a:pPr>
            <a:r>
              <a:rPr lang="en-US" sz="1600" dirty="0">
                <a:latin typeface="Arial" panose="020B0604020202020204" pitchFamily="34" charset="0"/>
                <a:cs typeface="Arial" panose="020B0604020202020204" pitchFamily="34" charset="0"/>
              </a:rPr>
              <a:t>Incertidumbre léxica: "Hombres altos", "Días calurosos" o "Monedas estables".</a:t>
            </a:r>
          </a:p>
          <a:p>
            <a:pPr marL="0" indent="0">
              <a:buNone/>
            </a:pPr>
            <a:r>
              <a:rPr lang="en-US" sz="1600" dirty="0">
                <a:latin typeface="Arial" panose="020B0604020202020204" pitchFamily="34" charset="0"/>
                <a:cs typeface="Arial" panose="020B0604020202020204" pitchFamily="34" charset="0"/>
              </a:rPr>
              <a:t>Probablemente tendremos un año comercial exitoso.</a:t>
            </a:r>
          </a:p>
          <a:p>
            <a:pPr marL="0" indent="0">
              <a:buNone/>
            </a:pPr>
            <a:r>
              <a:rPr lang="en-US" sz="1600" dirty="0">
                <a:latin typeface="Arial" panose="020B0604020202020204" pitchFamily="34" charset="0"/>
                <a:cs typeface="Arial" panose="020B0604020202020204" pitchFamily="34" charset="0"/>
              </a:rPr>
              <a:t>La experiencia del experto A muestra que es probable que B ocurra. Sin embargo, el experto C está convencido de que esto no es cierto.</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C00000"/>
                </a:solidFill>
                <a:latin typeface="Arial" panose="020B0604020202020204" pitchFamily="34" charset="0"/>
                <a:cs typeface="Arial" panose="020B0604020202020204" pitchFamily="34" charset="0"/>
              </a:rPr>
              <a:t>La mayoría de las palabras y evaluaciones que usamos en nuestro razonamiento diario no están claramente definidas de manera matemática. Esto permite a los humanos razonar a nivel abstracto!</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9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3.2. Control de lógica difusa</a:t>
            </a:r>
          </a:p>
          <a:p>
            <a:pPr marL="0" indent="0">
              <a:buNone/>
            </a:pPr>
            <a:r>
              <a:rPr lang="en-US" sz="1600" dirty="0">
                <a:latin typeface="Arial" panose="020B0604020202020204" pitchFamily="34" charset="0"/>
                <a:cs typeface="Arial" panose="020B0604020202020204" pitchFamily="34" charset="0"/>
              </a:rPr>
              <a:t>Ventajas de los controladores difusos</a:t>
            </a:r>
          </a:p>
          <a:p>
            <a:pPr marL="400050" lvl="1" indent="0">
              <a:buNone/>
            </a:pPr>
            <a:r>
              <a:rPr lang="en-US" sz="1600" dirty="0">
                <a:latin typeface="Arial" panose="020B0604020202020204" pitchFamily="34" charset="0"/>
                <a:cs typeface="Arial" panose="020B0604020202020204" pitchFamily="34" charset="0"/>
              </a:rPr>
              <a:t>- Muy robusto</a:t>
            </a:r>
          </a:p>
          <a:p>
            <a:pPr marL="400050" lvl="1" indent="0">
              <a:buNone/>
            </a:pPr>
            <a:r>
              <a:rPr lang="en-US" sz="1600" dirty="0">
                <a:latin typeface="Arial" panose="020B0604020202020204" pitchFamily="34" charset="0"/>
                <a:cs typeface="Arial" panose="020B0604020202020204" pitchFamily="34" charset="0"/>
              </a:rPr>
              <a:t>- Se puede modificar fácilmente</a:t>
            </a:r>
          </a:p>
          <a:p>
            <a:pPr marL="400050" lvl="1" indent="0">
              <a:buNone/>
            </a:pPr>
            <a:r>
              <a:rPr lang="en-US" sz="1600" dirty="0">
                <a:latin typeface="Arial" panose="020B0604020202020204" pitchFamily="34" charset="0"/>
                <a:cs typeface="Arial" panose="020B0604020202020204" pitchFamily="34" charset="0"/>
              </a:rPr>
              <a:t>- Puede utilizar múltiples fuentes de entrada y salida</a:t>
            </a:r>
          </a:p>
          <a:p>
            <a:pPr marL="400050" lvl="1" indent="0">
              <a:buNone/>
            </a:pPr>
            <a:r>
              <a:rPr lang="en-US" sz="1600" dirty="0">
                <a:latin typeface="Arial" panose="020B0604020202020204" pitchFamily="34" charset="0"/>
                <a:cs typeface="Arial" panose="020B0604020202020204" pitchFamily="34" charset="0"/>
              </a:rPr>
              <a:t>- Mucho más simple que sus predecesores (ecuaciones algebraicas lineales)</a:t>
            </a:r>
          </a:p>
          <a:p>
            <a:pPr marL="400050" lvl="1" indent="0">
              <a:buNone/>
            </a:pPr>
            <a:r>
              <a:rPr lang="en-US" sz="1600" dirty="0">
                <a:latin typeface="Arial" panose="020B0604020202020204" pitchFamily="34" charset="0"/>
                <a:cs typeface="Arial" panose="020B0604020202020204" pitchFamily="34" charset="0"/>
              </a:rPr>
              <a:t>- Implementación muy rápida y económica</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11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4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400" b="1" dirty="0">
                <a:latin typeface="Arial" panose="020B0604020202020204" pitchFamily="34" charset="0"/>
                <a:cs typeface="Arial" panose="020B0604020202020204" pitchFamily="34" charset="0"/>
              </a:rPr>
              <a:t>Vista general de productos de los reguladores para instalaciones de agua caliente solar</a:t>
            </a:r>
          </a:p>
        </p:txBody>
      </p:sp>
      <p:graphicFrame>
        <p:nvGraphicFramePr>
          <p:cNvPr id="6" name="Table 5"/>
          <p:cNvGraphicFramePr>
            <a:graphicFrameLocks noGrp="1"/>
          </p:cNvGraphicFramePr>
          <p:nvPr>
            <p:extLst>
              <p:ext uri="{D42A27DB-BD31-4B8C-83A1-F6EECF244321}">
                <p14:modId xmlns:p14="http://schemas.microsoft.com/office/powerpoint/2010/main" val="354420405"/>
              </p:ext>
            </p:extLst>
          </p:nvPr>
        </p:nvGraphicFramePr>
        <p:xfrm>
          <a:off x="422338" y="2348880"/>
          <a:ext cx="8363273" cy="3026257"/>
        </p:xfrm>
        <a:graphic>
          <a:graphicData uri="http://schemas.openxmlformats.org/drawingml/2006/table">
            <a:tbl>
              <a:tblPr firstRow="1" firstCol="1" bandRow="1">
                <a:tableStyleId>{5C22544A-7EE6-4342-B048-85BDC9FD1C3A}</a:tableStyleId>
              </a:tblPr>
              <a:tblGrid>
                <a:gridCol w="1192382">
                  <a:extLst>
                    <a:ext uri="{9D8B030D-6E8A-4147-A177-3AD203B41FA5}">
                      <a16:colId xmlns:a16="http://schemas.microsoft.com/office/drawing/2014/main" xmlns="" val="251707360"/>
                    </a:ext>
                  </a:extLst>
                </a:gridCol>
                <a:gridCol w="1013064">
                  <a:extLst>
                    <a:ext uri="{9D8B030D-6E8A-4147-A177-3AD203B41FA5}">
                      <a16:colId xmlns:a16="http://schemas.microsoft.com/office/drawing/2014/main" xmlns="" val="1425527912"/>
                    </a:ext>
                  </a:extLst>
                </a:gridCol>
                <a:gridCol w="397187">
                  <a:extLst>
                    <a:ext uri="{9D8B030D-6E8A-4147-A177-3AD203B41FA5}">
                      <a16:colId xmlns:a16="http://schemas.microsoft.com/office/drawing/2014/main" xmlns="" val="3937807970"/>
                    </a:ext>
                  </a:extLst>
                </a:gridCol>
                <a:gridCol w="360040">
                  <a:extLst>
                    <a:ext uri="{9D8B030D-6E8A-4147-A177-3AD203B41FA5}">
                      <a16:colId xmlns:a16="http://schemas.microsoft.com/office/drawing/2014/main" xmlns="" val="479496150"/>
                    </a:ext>
                  </a:extLst>
                </a:gridCol>
                <a:gridCol w="864096">
                  <a:extLst>
                    <a:ext uri="{9D8B030D-6E8A-4147-A177-3AD203B41FA5}">
                      <a16:colId xmlns:a16="http://schemas.microsoft.com/office/drawing/2014/main" xmlns="" val="3472804486"/>
                    </a:ext>
                  </a:extLst>
                </a:gridCol>
                <a:gridCol w="1080120">
                  <a:extLst>
                    <a:ext uri="{9D8B030D-6E8A-4147-A177-3AD203B41FA5}">
                      <a16:colId xmlns:a16="http://schemas.microsoft.com/office/drawing/2014/main" xmlns="" val="3666385221"/>
                    </a:ext>
                  </a:extLst>
                </a:gridCol>
                <a:gridCol w="936104">
                  <a:extLst>
                    <a:ext uri="{9D8B030D-6E8A-4147-A177-3AD203B41FA5}">
                      <a16:colId xmlns:a16="http://schemas.microsoft.com/office/drawing/2014/main" xmlns="" val="1178863967"/>
                    </a:ext>
                  </a:extLst>
                </a:gridCol>
                <a:gridCol w="533965">
                  <a:extLst>
                    <a:ext uri="{9D8B030D-6E8A-4147-A177-3AD203B41FA5}">
                      <a16:colId xmlns:a16="http://schemas.microsoft.com/office/drawing/2014/main" xmlns="" val="4228859498"/>
                    </a:ext>
                  </a:extLst>
                </a:gridCol>
                <a:gridCol w="618163">
                  <a:extLst>
                    <a:ext uri="{9D8B030D-6E8A-4147-A177-3AD203B41FA5}">
                      <a16:colId xmlns:a16="http://schemas.microsoft.com/office/drawing/2014/main" xmlns="" val="2897115957"/>
                    </a:ext>
                  </a:extLst>
                </a:gridCol>
                <a:gridCol w="1368152">
                  <a:extLst>
                    <a:ext uri="{9D8B030D-6E8A-4147-A177-3AD203B41FA5}">
                      <a16:colId xmlns:a16="http://schemas.microsoft.com/office/drawing/2014/main" xmlns="" val="4290293385"/>
                    </a:ext>
                  </a:extLst>
                </a:gridCol>
              </a:tblGrid>
              <a:tr h="297942">
                <a:tc>
                  <a:txBody>
                    <a:bodyPr/>
                    <a:lstStyle/>
                    <a:p>
                      <a:pPr>
                        <a:spcAft>
                          <a:spcPts val="0"/>
                        </a:spcAft>
                      </a:pPr>
                      <a:r>
                        <a:rPr lang="en-US" sz="800" dirty="0">
                          <a:effectLst/>
                        </a:rPr>
                        <a:t>Fabricante</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Tipo</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a:effectLst/>
                          <a:latin typeface="Times New Roman" panose="02020603050405020304" pitchFamily="18" charset="0"/>
                          <a:ea typeface="Calibri" panose="020F0502020204030204" pitchFamily="34" charset="0"/>
                        </a:rPr>
                        <a:t>Dentro</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err="1">
                          <a:effectLst/>
                        </a:rPr>
                        <a:t>Fuera</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Pantalla</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Consumo</a:t>
                      </a:r>
                      <a:r>
                        <a:rPr lang="en-US" sz="800" dirty="0">
                          <a:effectLst/>
                        </a:rPr>
                        <a:t> (W)</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Sistemas</a:t>
                      </a:r>
                      <a:r>
                        <a:rPr lang="en-US" sz="800" dirty="0">
                          <a:effectLst/>
                        </a:rPr>
                        <a:t> </a:t>
                      </a:r>
                      <a:r>
                        <a:rPr lang="en-US" sz="800" dirty="0" err="1">
                          <a:effectLst/>
                        </a:rPr>
                        <a:t>hidráulicos</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Contador de calor</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Registro</a:t>
                      </a:r>
                      <a:r>
                        <a:rPr lang="en-US" sz="800" dirty="0">
                          <a:effectLst/>
                        </a:rPr>
                        <a:t> de datos</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Interfaces</a:t>
                      </a:r>
                      <a:endParaRPr lang="bg-BG" sz="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9139898"/>
                  </a:ext>
                </a:extLst>
              </a:tr>
              <a:tr h="297942">
                <a:tc>
                  <a:txBody>
                    <a:bodyPr/>
                    <a:lstStyle/>
                    <a:p>
                      <a:pPr>
                        <a:spcAft>
                          <a:spcPts val="0"/>
                        </a:spcAft>
                      </a:pPr>
                      <a:r>
                        <a:rPr lang="en-US" sz="800">
                          <a:effectLst/>
                        </a:rPr>
                        <a:t>Allsun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T80</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8</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8</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LCD1</a:t>
                      </a:r>
                      <a:r>
                        <a:rPr lang="en-US" sz="800" baseline="30000" dirty="0">
                          <a:effectLst/>
                        </a:rPr>
                        <a:t>)</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 a.</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petición del cliente</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optativo</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ningún</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203998264"/>
                  </a:ext>
                </a:extLst>
              </a:tr>
              <a:tr h="297942">
                <a:tc>
                  <a:txBody>
                    <a:bodyPr/>
                    <a:lstStyle/>
                    <a:p>
                      <a:pPr>
                        <a:spcAft>
                          <a:spcPts val="0"/>
                        </a:spcAft>
                      </a:pPr>
                      <a:r>
                        <a:rPr lang="en-US" sz="800">
                          <a:effectLst/>
                        </a:rPr>
                        <a:t>Bosch (Buderus)</a:t>
                      </a:r>
                      <a:r>
                        <a:rPr lang="en-US" sz="800" baseline="300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Logamatic SC20</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 a.</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458426143"/>
                  </a:ext>
                </a:extLst>
              </a:tr>
              <a:tr h="148971">
                <a:tc>
                  <a:txBody>
                    <a:bodyPr/>
                    <a:lstStyle/>
                    <a:p>
                      <a:pPr>
                        <a:spcAft>
                          <a:spcPts val="0"/>
                        </a:spcAft>
                      </a:pPr>
                      <a:r>
                        <a:rPr lang="en-US" sz="800">
                          <a:effectLst/>
                        </a:rPr>
                        <a:t>Consolar</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Control 300</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 + LED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ningún</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autobús</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53696215"/>
                  </a:ext>
                </a:extLst>
              </a:tr>
              <a:tr h="148971">
                <a:tc>
                  <a:txBody>
                    <a:bodyPr/>
                    <a:lstStyle/>
                    <a:p>
                      <a:pPr>
                        <a:spcAft>
                          <a:spcPts val="0"/>
                        </a:spcAft>
                      </a:pPr>
                      <a:r>
                        <a:rPr lang="en-US" sz="800">
                          <a:effectLst/>
                        </a:rPr>
                        <a:t>Dolder</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Sora-WL</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LCD3</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193290713"/>
                  </a:ext>
                </a:extLst>
              </a:tr>
              <a:tr h="148971">
                <a:tc>
                  <a:txBody>
                    <a:bodyPr/>
                    <a:lstStyle/>
                    <a:p>
                      <a:pPr>
                        <a:spcAft>
                          <a:spcPts val="0"/>
                        </a:spcAft>
                      </a:pPr>
                      <a:r>
                        <a:rPr lang="en-US" sz="800">
                          <a:effectLst/>
                        </a:rPr>
                        <a:t>IMC</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Base-Mini 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&lt; 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RS232 extensible</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938447793"/>
                  </a:ext>
                </a:extLst>
              </a:tr>
              <a:tr h="148971">
                <a:tc>
                  <a:txBody>
                    <a:bodyPr/>
                    <a:lstStyle/>
                    <a:p>
                      <a:pPr>
                        <a:spcAft>
                          <a:spcPts val="0"/>
                        </a:spcAft>
                      </a:pPr>
                      <a:r>
                        <a:rPr lang="en-US" sz="800">
                          <a:effectLst/>
                        </a:rPr>
                        <a:t>Prozeda</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Básico</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0.5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n.d.</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786024683"/>
                  </a:ext>
                </a:extLst>
              </a:tr>
              <a:tr h="148971">
                <a:tc>
                  <a:txBody>
                    <a:bodyPr/>
                    <a:lstStyle/>
                    <a:p>
                      <a:pPr>
                        <a:spcAft>
                          <a:spcPts val="0"/>
                        </a:spcAft>
                      </a:pPr>
                      <a:r>
                        <a:rPr lang="en-US" sz="800">
                          <a:effectLst/>
                        </a:rPr>
                        <a:t>Resol</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Deltasol</a:t>
                      </a:r>
                      <a:r>
                        <a:rPr lang="en-US" sz="800" dirty="0">
                          <a:effectLst/>
                        </a:rPr>
                        <a:t> BS</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4</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LCD3</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9</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no4</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Autobús Resol V</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054136215"/>
                  </a:ext>
                </a:extLst>
              </a:tr>
              <a:tr h="195808">
                <a:tc>
                  <a:txBody>
                    <a:bodyPr/>
                    <a:lstStyle/>
                    <a:p>
                      <a:pPr>
                        <a:spcAft>
                          <a:spcPts val="0"/>
                        </a:spcAft>
                      </a:pPr>
                      <a:r>
                        <a:rPr lang="en-US" sz="800" dirty="0">
                          <a:effectLst/>
                        </a:rPr>
                        <a:t>Sorel</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TDC2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LCD1</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sí</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USB, Ethernet opcional</a:t>
                      </a:r>
                      <a:endParaRPr lang="bg-BG" sz="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121088356"/>
                  </a:ext>
                </a:extLst>
              </a:tr>
              <a:tr h="148971">
                <a:tc>
                  <a:txBody>
                    <a:bodyPr/>
                    <a:lstStyle/>
                    <a:p>
                      <a:pPr>
                        <a:spcAft>
                          <a:spcPts val="0"/>
                        </a:spcAft>
                      </a:pPr>
                      <a:r>
                        <a:rPr lang="en-US" sz="800">
                          <a:effectLst/>
                        </a:rPr>
                        <a:t>Steca</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TR 0301sc</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LCD3</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521811008"/>
                  </a:ext>
                </a:extLst>
              </a:tr>
              <a:tr h="297942">
                <a:tc>
                  <a:txBody>
                    <a:bodyPr/>
                    <a:lstStyle/>
                    <a:p>
                      <a:pPr>
                        <a:spcAft>
                          <a:spcPts val="0"/>
                        </a:spcAft>
                      </a:pPr>
                      <a:r>
                        <a:rPr lang="en-US" sz="800">
                          <a:effectLst/>
                        </a:rPr>
                        <a:t>Alternativa técnica</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ESR 21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baseline="30000">
                          <a:effectLst/>
                        </a:rPr>
                        <a:t>45)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66997853"/>
                  </a:ext>
                </a:extLst>
              </a:tr>
              <a:tr h="148971">
                <a:tc>
                  <a:txBody>
                    <a:bodyPr/>
                    <a:lstStyle/>
                    <a:p>
                      <a:pPr>
                        <a:spcAft>
                          <a:spcPts val="0"/>
                        </a:spcAft>
                      </a:pPr>
                      <a:r>
                        <a:rPr lang="en-US" sz="800">
                          <a:effectLst/>
                        </a:rPr>
                        <a:t>Tem</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ES 5910S</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4</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9</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eBus</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096573749"/>
                  </a:ext>
                </a:extLst>
              </a:tr>
              <a:tr h="148971">
                <a:tc>
                  <a:txBody>
                    <a:bodyPr/>
                    <a:lstStyle/>
                    <a:p>
                      <a:pPr>
                        <a:spcAft>
                          <a:spcPts val="0"/>
                        </a:spcAft>
                      </a:pPr>
                      <a:r>
                        <a:rPr lang="en-US" sz="800">
                          <a:effectLst/>
                        </a:rPr>
                        <a:t>Wagner</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Sungo S</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4</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 0.5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769388340"/>
                  </a:ext>
                </a:extLst>
              </a:tr>
              <a:tr h="148971">
                <a:tc>
                  <a:txBody>
                    <a:bodyPr/>
                    <a:lstStyle/>
                    <a:p>
                      <a:pPr>
                        <a:spcAft>
                          <a:spcPts val="0"/>
                        </a:spcAft>
                      </a:pPr>
                      <a:r>
                        <a:rPr lang="en-US" sz="800">
                          <a:effectLst/>
                        </a:rPr>
                        <a:t>Vatios</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Solar Avanzado</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6</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LCD3</a:t>
                      </a:r>
                      <a:r>
                        <a:rPr lang="en-US" sz="800" baseline="30000">
                          <a:effectLst/>
                        </a:rPr>
                        <a: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optativo</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optativo</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068375618"/>
                  </a:ext>
                </a:extLst>
              </a:tr>
              <a:tr h="148971">
                <a:tc>
                  <a:txBody>
                    <a:bodyPr/>
                    <a:lstStyle/>
                    <a:p>
                      <a:pPr>
                        <a:spcAft>
                          <a:spcPts val="0"/>
                        </a:spcAft>
                      </a:pPr>
                      <a:r>
                        <a:rPr lang="en-US" sz="800">
                          <a:effectLst/>
                        </a:rPr>
                        <a:t>Vaillant</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Auromático 560</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6</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6</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3</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sí</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vrDialog</a:t>
                      </a:r>
                      <a:endParaRPr lang="bg-BG" sz="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975105462"/>
                  </a:ext>
                </a:extLst>
              </a:tr>
              <a:tr h="148971">
                <a:tc>
                  <a:txBody>
                    <a:bodyPr/>
                    <a:lstStyle/>
                    <a:p>
                      <a:pPr>
                        <a:spcAft>
                          <a:spcPts val="0"/>
                        </a:spcAft>
                      </a:pPr>
                      <a:r>
                        <a:rPr lang="en-US" sz="800">
                          <a:effectLst/>
                        </a:rPr>
                        <a:t>Varmeco</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Vario fresch-pur</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25</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19</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LCD</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7</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baseline="30000">
                          <a:effectLst/>
                        </a:rPr>
                        <a:t>16)</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a:effectLst/>
                        </a:rPr>
                        <a:t>ningún</a:t>
                      </a:r>
                      <a:endParaRPr lang="bg-BG" sz="8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sí</a:t>
                      </a:r>
                      <a:endParaRPr lang="bg-BG" sz="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41220604"/>
                  </a:ext>
                </a:extLst>
              </a:tr>
            </a:tbl>
          </a:graphicData>
        </a:graphic>
      </p:graphicFrame>
      <p:sp>
        <p:nvSpPr>
          <p:cNvPr id="7" name="Rectangle 6"/>
          <p:cNvSpPr/>
          <p:nvPr/>
        </p:nvSpPr>
        <p:spPr>
          <a:xfrm>
            <a:off x="539552" y="5527504"/>
            <a:ext cx="7416824" cy="553998"/>
          </a:xfrm>
          <a:prstGeom prst="rect">
            <a:avLst/>
          </a:prstGeom>
        </p:spPr>
        <p:txBody>
          <a:bodyPr wrap="square">
            <a:spAutoFit/>
          </a:bodyPr>
          <a:lstStyle/>
          <a:p>
            <a:r>
              <a:rPr lang="en-US" sz="1000" baseline="30000" dirty="0">
                <a:latin typeface="+mj-lt"/>
                <a:ea typeface="Calibri" panose="020F0502020204030204" pitchFamily="34" charset="0"/>
              </a:rPr>
              <a:t>1)</a:t>
            </a:r>
            <a:r>
              <a:rPr lang="en-US" sz="1000" dirty="0">
                <a:latin typeface="+mj-lt"/>
                <a:ea typeface="Calibri" panose="020F0502020204030204" pitchFamily="34" charset="0"/>
              </a:rPr>
              <a:t> </a:t>
            </a:r>
            <a:r>
              <a:rPr lang="en-US" sz="1000" dirty="0" err="1">
                <a:latin typeface="+mj-lt"/>
                <a:ea typeface="Calibri" panose="020F0502020204030204" pitchFamily="34" charset="0"/>
              </a:rPr>
              <a:t>pantalla</a:t>
            </a:r>
            <a:r>
              <a:rPr lang="en-US" sz="1000" dirty="0">
                <a:latin typeface="+mj-lt"/>
                <a:ea typeface="Calibri" panose="020F0502020204030204" pitchFamily="34" charset="0"/>
              </a:rPr>
              <a:t> </a:t>
            </a:r>
            <a:r>
              <a:rPr lang="en-US" sz="1000" dirty="0" err="1">
                <a:latin typeface="+mj-lt"/>
                <a:ea typeface="Calibri" panose="020F0502020204030204" pitchFamily="34" charset="0"/>
              </a:rPr>
              <a:t>gráfica</a:t>
            </a:r>
            <a:r>
              <a:rPr lang="en-US" sz="1000" dirty="0">
                <a:latin typeface="+mj-lt"/>
                <a:ea typeface="Calibri" panose="020F0502020204030204" pitchFamily="34" charset="0"/>
              </a:rPr>
              <a:t>                                       2</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modelos similares también con la marca Junkers de Bosch</a:t>
            </a:r>
            <a:endParaRPr lang="bg-BG" sz="1000" dirty="0">
              <a:latin typeface="+mj-lt"/>
              <a:ea typeface="Calibri" panose="020F0502020204030204" pitchFamily="34" charset="0"/>
            </a:endParaRPr>
          </a:p>
          <a:p>
            <a:r>
              <a:rPr lang="en-US" sz="1000" baseline="30000" dirty="0">
                <a:latin typeface="+mj-lt"/>
                <a:ea typeface="Calibri" panose="020F0502020204030204" pitchFamily="34" charset="0"/>
              </a:rPr>
              <a:t>3)</a:t>
            </a:r>
            <a:r>
              <a:rPr lang="en-US" sz="1000" dirty="0">
                <a:latin typeface="+mj-lt"/>
                <a:ea typeface="Calibri" panose="020F0502020204030204" pitchFamily="34" charset="0"/>
              </a:rPr>
              <a:t> matriz de puntos </a:t>
            </a:r>
            <a:r>
              <a:rPr lang="en-US" sz="1000" dirty="0" err="1">
                <a:latin typeface="+mj-lt"/>
                <a:ea typeface="Calibri" panose="020F0502020204030204" pitchFamily="34" charset="0"/>
              </a:rPr>
              <a:t>retroiluminada</a:t>
            </a:r>
            <a:r>
              <a:rPr lang="en-US" sz="1000" dirty="0">
                <a:latin typeface="+mj-lt"/>
                <a:ea typeface="Calibri" panose="020F0502020204030204" pitchFamily="34" charset="0"/>
              </a:rPr>
              <a:t>        4</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conectable externamente sobre la intersección</a:t>
            </a:r>
            <a:endParaRPr lang="bg-BG" sz="1000" dirty="0">
              <a:latin typeface="+mj-lt"/>
              <a:ea typeface="Calibri" panose="020F0502020204030204" pitchFamily="34" charset="0"/>
            </a:endParaRPr>
          </a:p>
          <a:p>
            <a:r>
              <a:rPr lang="en-US" sz="1000" baseline="30000" dirty="0">
                <a:latin typeface="+mj-lt"/>
                <a:ea typeface="Calibri" panose="020F0502020204030204" pitchFamily="34" charset="0"/>
              </a:rPr>
              <a:t>5)</a:t>
            </a:r>
            <a:r>
              <a:rPr lang="en-US" sz="1000" dirty="0">
                <a:latin typeface="+mj-lt"/>
                <a:ea typeface="Calibri" panose="020F0502020204030204" pitchFamily="34" charset="0"/>
              </a:rPr>
              <a:t> con 10 </a:t>
            </a:r>
            <a:r>
              <a:rPr lang="en-US" sz="1000" dirty="0" err="1">
                <a:latin typeface="+mj-lt"/>
                <a:ea typeface="Calibri" panose="020F0502020204030204" pitchFamily="34" charset="0"/>
              </a:rPr>
              <a:t>programas</a:t>
            </a:r>
            <a:r>
              <a:rPr lang="en-US" sz="1000" dirty="0">
                <a:latin typeface="+mj-lt"/>
                <a:ea typeface="Calibri" panose="020F0502020204030204" pitchFamily="34" charset="0"/>
              </a:rPr>
              <a:t> </a:t>
            </a:r>
            <a:r>
              <a:rPr lang="en-US" sz="1000" dirty="0" err="1">
                <a:latin typeface="+mj-lt"/>
                <a:ea typeface="Calibri" panose="020F0502020204030204" pitchFamily="34" charset="0"/>
              </a:rPr>
              <a:t>diferentes</a:t>
            </a:r>
            <a:r>
              <a:rPr lang="en-US" sz="1000" dirty="0">
                <a:latin typeface="+mj-lt"/>
                <a:ea typeface="Calibri" panose="020F0502020204030204" pitchFamily="34" charset="0"/>
              </a:rPr>
              <a:t>               6</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ampliable</a:t>
            </a:r>
            <a:endParaRPr lang="bg-BG" sz="1000" dirty="0">
              <a:effectLst/>
              <a:latin typeface="+mj-lt"/>
              <a:ea typeface="Calibri" panose="020F0502020204030204" pitchFamily="34" charset="0"/>
            </a:endParaRPr>
          </a:p>
        </p:txBody>
      </p:sp>
    </p:spTree>
    <p:extLst>
      <p:ext uri="{BB962C8B-B14F-4D97-AF65-F5344CB8AC3E}">
        <p14:creationId xmlns:p14="http://schemas.microsoft.com/office/powerpoint/2010/main" val="33688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1069579"/>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3.2. Control de lógica difusa</a:t>
            </a:r>
          </a:p>
          <a:p>
            <a:pPr marL="0" indent="0">
              <a:buNone/>
            </a:pPr>
            <a:r>
              <a:rPr lang="en-US" sz="1600" b="1" dirty="0">
                <a:solidFill>
                  <a:srgbClr val="C00000"/>
                </a:solidFill>
                <a:latin typeface="Arial" panose="020B0604020202020204" pitchFamily="34" charset="0"/>
                <a:cs typeface="Arial" panose="020B0604020202020204" pitchFamily="34" charset="0"/>
              </a:rPr>
              <a:t>"Más o menos" En lugar de"Cualquiera"!</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304800" y="2708920"/>
            <a:ext cx="4267200" cy="2514600"/>
          </a:xfrm>
          <a:prstGeom prst="rect">
            <a:avLst/>
          </a:prstGeom>
          <a:solidFill>
            <a:schemeClr val="bg1"/>
          </a:solidFill>
          <a:ln w="12700">
            <a:solidFill>
              <a:schemeClr val="tx1"/>
            </a:solidFill>
            <a:miter lim="800000"/>
            <a:headEnd/>
            <a:tailEnd/>
          </a:ln>
          <a:effectLst/>
        </p:spPr>
        <p:txBody>
          <a:bodyPr wrap="none" anchor="ctr"/>
          <a:lstStyle/>
          <a:p>
            <a:endParaRPr lang="en-US"/>
          </a:p>
        </p:txBody>
      </p:sp>
      <p:grpSp>
        <p:nvGrpSpPr>
          <p:cNvPr id="8" name="Group 12"/>
          <p:cNvGrpSpPr>
            <a:grpSpLocks/>
          </p:cNvGrpSpPr>
          <p:nvPr/>
        </p:nvGrpSpPr>
        <p:grpSpPr bwMode="auto">
          <a:xfrm>
            <a:off x="387350" y="3020070"/>
            <a:ext cx="4025900" cy="2073275"/>
            <a:chOff x="196" y="1684"/>
            <a:chExt cx="2536" cy="1306"/>
          </a:xfrm>
        </p:grpSpPr>
        <p:sp>
          <p:nvSpPr>
            <p:cNvPr id="9" name="Oval 10"/>
            <p:cNvSpPr>
              <a:spLocks noChangeArrowheads="1"/>
            </p:cNvSpPr>
            <p:nvPr/>
          </p:nvSpPr>
          <p:spPr bwMode="auto">
            <a:xfrm>
              <a:off x="196" y="1684"/>
              <a:ext cx="2536" cy="1144"/>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10" name="Rectangle 11"/>
            <p:cNvSpPr>
              <a:spLocks noChangeArrowheads="1"/>
            </p:cNvSpPr>
            <p:nvPr/>
          </p:nvSpPr>
          <p:spPr bwMode="auto">
            <a:xfrm>
              <a:off x="624" y="2593"/>
              <a:ext cx="1632" cy="397"/>
            </a:xfrm>
            <a:prstGeom prst="rect">
              <a:avLst/>
            </a:prstGeom>
            <a:noFill/>
            <a:ln w="9525">
              <a:noFill/>
              <a:miter lim="800000"/>
              <a:headEnd/>
              <a:tailEnd/>
            </a:ln>
            <a:effectLst/>
          </p:spPr>
          <p:txBody>
            <a:bodyPr lIns="92075" tIns="46038" rIns="92075" bIns="46038">
              <a:spAutoFit/>
            </a:bodyPr>
            <a:lstStyle/>
            <a:p>
              <a:pPr marL="288925" indent="-288925" algn="ctr" defTabSz="762000" eaLnBrk="0" hangingPunct="0">
                <a:spcBef>
                  <a:spcPct val="20000"/>
                </a:spcBef>
              </a:pPr>
              <a:r>
                <a:rPr lang="en-US" sz="1600" b="1">
                  <a:solidFill>
                    <a:srgbClr val="99FFFF"/>
                  </a:solidFill>
                  <a:effectLst/>
                  <a:latin typeface="Arial" charset="0"/>
                </a:rPr>
                <a:t>"Fiebre fuerte"</a:t>
              </a:r>
            </a:p>
            <a:p>
              <a:pPr marL="288925" indent="-288925" algn="ctr" defTabSz="762000" eaLnBrk="0" hangingPunct="0">
                <a:spcBef>
                  <a:spcPct val="20000"/>
                </a:spcBef>
              </a:pPr>
              <a:endParaRPr lang="en-US" sz="1600" b="1">
                <a:solidFill>
                  <a:srgbClr val="99FFFF"/>
                </a:solidFill>
                <a:effectLst/>
                <a:latin typeface="Arial" charset="0"/>
              </a:endParaRPr>
            </a:p>
          </p:txBody>
        </p:sp>
      </p:grpSp>
      <p:sp>
        <p:nvSpPr>
          <p:cNvPr id="11" name="Rectangle 13"/>
          <p:cNvSpPr>
            <a:spLocks noChangeArrowheads="1"/>
          </p:cNvSpPr>
          <p:nvPr/>
        </p:nvSpPr>
        <p:spPr bwMode="auto">
          <a:xfrm>
            <a:off x="1447800" y="33947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40.1°C</a:t>
            </a:r>
          </a:p>
        </p:txBody>
      </p:sp>
      <p:sp>
        <p:nvSpPr>
          <p:cNvPr id="12" name="Rectangle 14"/>
          <p:cNvSpPr>
            <a:spLocks noChangeArrowheads="1"/>
          </p:cNvSpPr>
          <p:nvPr/>
        </p:nvSpPr>
        <p:spPr bwMode="auto">
          <a:xfrm>
            <a:off x="1828800" y="4004320"/>
            <a:ext cx="7620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42°C</a:t>
            </a:r>
          </a:p>
        </p:txBody>
      </p:sp>
      <p:sp>
        <p:nvSpPr>
          <p:cNvPr id="13" name="Rectangle 15"/>
          <p:cNvSpPr>
            <a:spLocks noChangeArrowheads="1"/>
          </p:cNvSpPr>
          <p:nvPr/>
        </p:nvSpPr>
        <p:spPr bwMode="auto">
          <a:xfrm>
            <a:off x="2819400" y="34709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41.4°C</a:t>
            </a:r>
          </a:p>
        </p:txBody>
      </p:sp>
      <p:sp>
        <p:nvSpPr>
          <p:cNvPr id="14" name="Rectangle 16"/>
          <p:cNvSpPr>
            <a:spLocks noChangeArrowheads="1"/>
          </p:cNvSpPr>
          <p:nvPr/>
        </p:nvSpPr>
        <p:spPr bwMode="auto">
          <a:xfrm>
            <a:off x="533400" y="41567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39.3°C</a:t>
            </a:r>
          </a:p>
        </p:txBody>
      </p:sp>
      <p:sp>
        <p:nvSpPr>
          <p:cNvPr id="15" name="Rectangle 17"/>
          <p:cNvSpPr>
            <a:spLocks noChangeArrowheads="1"/>
          </p:cNvSpPr>
          <p:nvPr/>
        </p:nvSpPr>
        <p:spPr bwMode="auto">
          <a:xfrm>
            <a:off x="3276600" y="2861320"/>
            <a:ext cx="9144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38.7°C</a:t>
            </a:r>
          </a:p>
        </p:txBody>
      </p:sp>
      <p:sp>
        <p:nvSpPr>
          <p:cNvPr id="16" name="Rectangle 18"/>
          <p:cNvSpPr>
            <a:spLocks noChangeArrowheads="1"/>
          </p:cNvSpPr>
          <p:nvPr/>
        </p:nvSpPr>
        <p:spPr bwMode="auto">
          <a:xfrm>
            <a:off x="381000" y="4766320"/>
            <a:ext cx="9906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37.2°C</a:t>
            </a:r>
          </a:p>
        </p:txBody>
      </p:sp>
      <p:sp>
        <p:nvSpPr>
          <p:cNvPr id="17" name="Rectangle 19"/>
          <p:cNvSpPr>
            <a:spLocks noChangeArrowheads="1"/>
          </p:cNvSpPr>
          <p:nvPr/>
        </p:nvSpPr>
        <p:spPr bwMode="auto">
          <a:xfrm>
            <a:off x="304800" y="3013720"/>
            <a:ext cx="7620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38°C</a:t>
            </a:r>
          </a:p>
        </p:txBody>
      </p:sp>
      <p:sp>
        <p:nvSpPr>
          <p:cNvPr id="18" name="Rectangle 17"/>
          <p:cNvSpPr/>
          <p:nvPr/>
        </p:nvSpPr>
        <p:spPr>
          <a:xfrm>
            <a:off x="827584" y="5445224"/>
            <a:ext cx="3223959" cy="307777"/>
          </a:xfrm>
          <a:prstGeom prst="rect">
            <a:avLst/>
          </a:prstGeom>
        </p:spPr>
        <p:txBody>
          <a:bodyPr wrap="none">
            <a:spAutoFit/>
          </a:bodyPr>
          <a:lstStyle/>
          <a:p>
            <a:pPr marL="288925" indent="-288925" defTabSz="762000" eaLnBrk="0" hangingPunct="0">
              <a:spcBef>
                <a:spcPct val="20000"/>
              </a:spcBef>
            </a:pPr>
            <a:r>
              <a:rPr lang="en-US" sz="1400" b="1" dirty="0">
                <a:latin typeface="Arial" charset="0"/>
              </a:rPr>
              <a:t>Teoría de conjuntos convencional (booleana)</a:t>
            </a:r>
          </a:p>
        </p:txBody>
      </p:sp>
      <p:sp>
        <p:nvSpPr>
          <p:cNvPr id="19" name="Rectangle 2"/>
          <p:cNvSpPr>
            <a:spLocks noChangeArrowheads="1"/>
          </p:cNvSpPr>
          <p:nvPr/>
        </p:nvSpPr>
        <p:spPr bwMode="auto">
          <a:xfrm>
            <a:off x="4724400" y="2657872"/>
            <a:ext cx="4267200" cy="25146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20" name="Oval 3"/>
          <p:cNvSpPr>
            <a:spLocks noChangeArrowheads="1"/>
          </p:cNvSpPr>
          <p:nvPr/>
        </p:nvSpPr>
        <p:spPr bwMode="auto">
          <a:xfrm>
            <a:off x="4876800" y="2962672"/>
            <a:ext cx="4025900" cy="1816100"/>
          </a:xfrm>
          <a:prstGeom prst="ellipse">
            <a:avLst/>
          </a:prstGeom>
          <a:gradFill rotWithShape="0">
            <a:gsLst>
              <a:gs pos="0">
                <a:schemeClr val="tx2"/>
              </a:gs>
              <a:gs pos="100000">
                <a:schemeClr val="tx2">
                  <a:gamma/>
                  <a:tint val="0"/>
                  <a:invGamma/>
                </a:schemeClr>
              </a:gs>
            </a:gsLst>
            <a:path path="shape">
              <a:fillToRect l="50000" t="50000" r="50000" b="50000"/>
            </a:path>
          </a:gradFill>
          <a:ln w="9525">
            <a:noFill/>
            <a:round/>
            <a:headEnd/>
            <a:tailEnd/>
          </a:ln>
          <a:effectLst/>
        </p:spPr>
        <p:txBody>
          <a:bodyPr wrap="none" anchor="ctr"/>
          <a:lstStyle/>
          <a:p>
            <a:endParaRPr lang="en-US"/>
          </a:p>
        </p:txBody>
      </p:sp>
      <p:sp>
        <p:nvSpPr>
          <p:cNvPr id="22" name="Rectangle 21"/>
          <p:cNvSpPr>
            <a:spLocks noChangeArrowheads="1"/>
          </p:cNvSpPr>
          <p:nvPr/>
        </p:nvSpPr>
        <p:spPr bwMode="auto">
          <a:xfrm>
            <a:off x="6096000" y="34198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40.1°C</a:t>
            </a:r>
          </a:p>
        </p:txBody>
      </p:sp>
      <p:sp>
        <p:nvSpPr>
          <p:cNvPr id="23" name="Rectangle 22"/>
          <p:cNvSpPr>
            <a:spLocks noChangeArrowheads="1"/>
          </p:cNvSpPr>
          <p:nvPr/>
        </p:nvSpPr>
        <p:spPr bwMode="auto">
          <a:xfrm>
            <a:off x="6477000" y="4029472"/>
            <a:ext cx="7620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42°C</a:t>
            </a:r>
          </a:p>
        </p:txBody>
      </p:sp>
      <p:sp>
        <p:nvSpPr>
          <p:cNvPr id="24" name="Rectangle 23"/>
          <p:cNvSpPr>
            <a:spLocks noChangeArrowheads="1"/>
          </p:cNvSpPr>
          <p:nvPr/>
        </p:nvSpPr>
        <p:spPr bwMode="auto">
          <a:xfrm>
            <a:off x="7467600" y="34960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41.4°C</a:t>
            </a:r>
          </a:p>
        </p:txBody>
      </p:sp>
      <p:sp>
        <p:nvSpPr>
          <p:cNvPr id="25" name="Rectangle 24"/>
          <p:cNvSpPr>
            <a:spLocks noChangeArrowheads="1"/>
          </p:cNvSpPr>
          <p:nvPr/>
        </p:nvSpPr>
        <p:spPr bwMode="auto">
          <a:xfrm>
            <a:off x="5181600" y="41818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39.3°C</a:t>
            </a:r>
          </a:p>
        </p:txBody>
      </p:sp>
      <p:sp>
        <p:nvSpPr>
          <p:cNvPr id="26" name="Rectangle 25"/>
          <p:cNvSpPr>
            <a:spLocks noChangeArrowheads="1"/>
          </p:cNvSpPr>
          <p:nvPr/>
        </p:nvSpPr>
        <p:spPr bwMode="auto">
          <a:xfrm>
            <a:off x="7924800" y="2886472"/>
            <a:ext cx="9144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38.7°C</a:t>
            </a:r>
          </a:p>
        </p:txBody>
      </p:sp>
      <p:sp>
        <p:nvSpPr>
          <p:cNvPr id="27" name="Rectangle 26"/>
          <p:cNvSpPr>
            <a:spLocks noChangeArrowheads="1"/>
          </p:cNvSpPr>
          <p:nvPr/>
        </p:nvSpPr>
        <p:spPr bwMode="auto">
          <a:xfrm>
            <a:off x="5029200" y="4791472"/>
            <a:ext cx="9906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37.2°C</a:t>
            </a:r>
          </a:p>
        </p:txBody>
      </p:sp>
      <p:sp>
        <p:nvSpPr>
          <p:cNvPr id="28" name="Rectangle 27"/>
          <p:cNvSpPr>
            <a:spLocks noChangeArrowheads="1"/>
          </p:cNvSpPr>
          <p:nvPr/>
        </p:nvSpPr>
        <p:spPr bwMode="auto">
          <a:xfrm>
            <a:off x="4953000" y="3038872"/>
            <a:ext cx="7620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38°C</a:t>
            </a:r>
          </a:p>
        </p:txBody>
      </p:sp>
      <p:sp>
        <p:nvSpPr>
          <p:cNvPr id="29" name="Rectangle 30"/>
          <p:cNvSpPr>
            <a:spLocks noChangeArrowheads="1"/>
          </p:cNvSpPr>
          <p:nvPr/>
        </p:nvSpPr>
        <p:spPr bwMode="auto">
          <a:xfrm>
            <a:off x="5556250" y="4405710"/>
            <a:ext cx="2590800" cy="630237"/>
          </a:xfrm>
          <a:prstGeom prst="rect">
            <a:avLst/>
          </a:prstGeom>
          <a:noFill/>
          <a:ln w="9525">
            <a:noFill/>
            <a:miter lim="800000"/>
            <a:headEnd/>
            <a:tailEnd/>
          </a:ln>
          <a:effectLst/>
        </p:spPr>
        <p:txBody>
          <a:bodyPr lIns="92075" tIns="46038" rIns="92075" bIns="46038">
            <a:spAutoFit/>
          </a:bodyPr>
          <a:lstStyle/>
          <a:p>
            <a:pPr marL="288925" indent="-288925" algn="ctr" defTabSz="762000" eaLnBrk="0" hangingPunct="0">
              <a:spcBef>
                <a:spcPct val="20000"/>
              </a:spcBef>
            </a:pPr>
            <a:r>
              <a:rPr lang="en-US" sz="1600" b="1" dirty="0">
                <a:solidFill>
                  <a:srgbClr val="003399"/>
                </a:solidFill>
                <a:effectLst/>
                <a:latin typeface="Arial" charset="0"/>
              </a:rPr>
              <a:t>"</a:t>
            </a:r>
            <a:r>
              <a:rPr lang="en-US" sz="1600" b="1" dirty="0" err="1">
                <a:solidFill>
                  <a:srgbClr val="003399"/>
                </a:solidFill>
                <a:effectLst/>
                <a:latin typeface="Arial" charset="0"/>
              </a:rPr>
              <a:t>Fiebre</a:t>
            </a:r>
            <a:r>
              <a:rPr lang="en-US" sz="1600" b="1" dirty="0">
                <a:solidFill>
                  <a:srgbClr val="003399"/>
                </a:solidFill>
                <a:effectLst/>
                <a:latin typeface="Arial" charset="0"/>
              </a:rPr>
              <a:t> </a:t>
            </a:r>
            <a:r>
              <a:rPr lang="en-US" sz="1600" b="1" dirty="0" err="1">
                <a:solidFill>
                  <a:srgbClr val="003399"/>
                </a:solidFill>
                <a:effectLst/>
                <a:latin typeface="Arial" charset="0"/>
              </a:rPr>
              <a:t>fuerte</a:t>
            </a:r>
            <a:r>
              <a:rPr lang="en-US" sz="1600" b="1" dirty="0">
                <a:solidFill>
                  <a:srgbClr val="003399"/>
                </a:solidFill>
                <a:effectLst/>
                <a:latin typeface="Arial" charset="0"/>
              </a:rPr>
              <a:t>"</a:t>
            </a:r>
          </a:p>
          <a:p>
            <a:pPr marL="288925" indent="-288925" algn="ctr" defTabSz="762000" eaLnBrk="0" hangingPunct="0">
              <a:spcBef>
                <a:spcPct val="20000"/>
              </a:spcBef>
            </a:pPr>
            <a:endParaRPr lang="en-US" sz="1600" b="1" dirty="0">
              <a:solidFill>
                <a:srgbClr val="003399"/>
              </a:solidFill>
              <a:effectLst/>
              <a:latin typeface="Arial" charset="0"/>
            </a:endParaRPr>
          </a:p>
        </p:txBody>
      </p:sp>
      <p:sp>
        <p:nvSpPr>
          <p:cNvPr id="30" name="Rectangle 29"/>
          <p:cNvSpPr/>
          <p:nvPr/>
        </p:nvSpPr>
        <p:spPr>
          <a:xfrm>
            <a:off x="5940152" y="5445224"/>
            <a:ext cx="1656223" cy="307777"/>
          </a:xfrm>
          <a:prstGeom prst="rect">
            <a:avLst/>
          </a:prstGeom>
        </p:spPr>
        <p:txBody>
          <a:bodyPr wrap="none">
            <a:spAutoFit/>
          </a:bodyPr>
          <a:lstStyle/>
          <a:p>
            <a:pPr marL="288925" indent="-288925" defTabSz="762000" eaLnBrk="0" hangingPunct="0">
              <a:spcBef>
                <a:spcPct val="20000"/>
              </a:spcBef>
            </a:pPr>
            <a:r>
              <a:rPr lang="en-US" sz="1400" b="1" dirty="0">
                <a:latin typeface="Arial" charset="0"/>
              </a:rPr>
              <a:t>Teoría de conjuntos difusos</a:t>
            </a:r>
          </a:p>
        </p:txBody>
      </p:sp>
    </p:spTree>
    <p:extLst>
      <p:ext uri="{BB962C8B-B14F-4D97-AF65-F5344CB8AC3E}">
        <p14:creationId xmlns:p14="http://schemas.microsoft.com/office/powerpoint/2010/main" val="5145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dissolve">
                                      <p:cBhvr>
                                        <p:cTn id="8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P spid="15" grpId="0" autoUpdateAnimBg="0"/>
      <p:bldP spid="16" grpId="0" autoUpdateAnimBg="0"/>
      <p:bldP spid="17" grpId="0" autoUpdateAnimBg="0"/>
      <p:bldP spid="20" grpId="0" animBg="1"/>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709539"/>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3.2. Control de lógica difusa</a:t>
            </a:r>
          </a:p>
        </p:txBody>
      </p:sp>
      <p:pic>
        <p:nvPicPr>
          <p:cNvPr id="45058" name="Picture 2" descr="Резултат с изображение за Fuzzy controller block diagram"/>
          <p:cNvPicPr>
            <a:picLocks noChangeAspect="1" noChangeArrowheads="1"/>
          </p:cNvPicPr>
          <p:nvPr/>
        </p:nvPicPr>
        <p:blipFill>
          <a:blip r:embed="rId3" cstate="print"/>
          <a:srcRect/>
          <a:stretch>
            <a:fillRect/>
          </a:stretch>
        </p:blipFill>
        <p:spPr bwMode="auto">
          <a:xfrm>
            <a:off x="395537" y="2276872"/>
            <a:ext cx="8136904" cy="3224394"/>
          </a:xfrm>
          <a:prstGeom prst="rect">
            <a:avLst/>
          </a:prstGeom>
          <a:noFill/>
        </p:spPr>
      </p:pic>
    </p:spTree>
    <p:extLst>
      <p:ext uri="{BB962C8B-B14F-4D97-AF65-F5344CB8AC3E}">
        <p14:creationId xmlns:p14="http://schemas.microsoft.com/office/powerpoint/2010/main" val="1375715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Métodos de regulación y control de la temperatura</a:t>
            </a:r>
            <a:endParaRPr lang="el-GR" dirty="0"/>
          </a:p>
        </p:txBody>
      </p:sp>
      <p:sp>
        <p:nvSpPr>
          <p:cNvPr id="3" name="Content Placeholder 2"/>
          <p:cNvSpPr>
            <a:spLocks noGrp="1"/>
          </p:cNvSpPr>
          <p:nvPr>
            <p:ph idx="1"/>
          </p:nvPr>
        </p:nvSpPr>
        <p:spPr>
          <a:xfrm>
            <a:off x="457200" y="1639341"/>
            <a:ext cx="8229600" cy="2149699"/>
          </a:xfrm>
        </p:spPr>
        <p:txBody>
          <a:bodyPr>
            <a:noAutofit/>
          </a:bodyPr>
          <a:lstStyle/>
          <a:p>
            <a:pPr marL="0" indent="0">
              <a:buNone/>
            </a:pPr>
            <a:r>
              <a:rPr lang="en-US" sz="1600" b="1" dirty="0">
                <a:latin typeface="Arial" panose="020B0604020202020204" pitchFamily="34" charset="0"/>
                <a:cs typeface="Arial" panose="020B0604020202020204" pitchFamily="34" charset="0"/>
              </a:rPr>
              <a:t>3. Métodos de regulación y control de la temperatura</a:t>
            </a:r>
          </a:p>
          <a:p>
            <a:pPr marL="0" indent="0">
              <a:buNone/>
            </a:pPr>
            <a:r>
              <a:rPr lang="en-US" sz="1600" dirty="0">
                <a:latin typeface="Arial" panose="020B0604020202020204" pitchFamily="34" charset="0"/>
                <a:cs typeface="Arial" panose="020B0604020202020204" pitchFamily="34" charset="0"/>
              </a:rPr>
              <a:t>3.2. Control de lógica difusa</a:t>
            </a:r>
          </a:p>
          <a:p>
            <a:pPr marL="0" indent="0">
              <a:buNone/>
            </a:pPr>
            <a:r>
              <a:rPr lang="en-US" sz="1600" b="1" dirty="0">
                <a:latin typeface="Arial" charset="0"/>
              </a:rPr>
              <a:t>Construyendo un </a:t>
            </a:r>
            <a:r>
              <a:rPr lang="en-US" sz="1600" b="1" dirty="0" err="1">
                <a:latin typeface="Arial" charset="0"/>
              </a:rPr>
              <a:t>control</a:t>
            </a:r>
            <a:r>
              <a:rPr lang="en-US" sz="1600" b="1" dirty="0">
                <a:latin typeface="Arial" charset="0"/>
              </a:rPr>
              <a:t> difuso</a:t>
            </a:r>
          </a:p>
          <a:p>
            <a:pPr marL="400050" lvl="1" indent="0">
              <a:buNone/>
            </a:pPr>
            <a:r>
              <a:rPr lang="en-US" sz="1600" dirty="0">
                <a:latin typeface="Arial" panose="020B0604020202020204" pitchFamily="34" charset="0"/>
                <a:cs typeface="Arial" panose="020B0604020202020204" pitchFamily="34" charset="0"/>
              </a:rPr>
              <a:t>1. Cree los valores de membresía (</a:t>
            </a:r>
            <a:r>
              <a:rPr lang="en-US" sz="1600" dirty="0" err="1">
                <a:latin typeface="Arial" panose="020B0604020202020204" pitchFamily="34" charset="0"/>
                <a:cs typeface="Arial" panose="020B0604020202020204" pitchFamily="34" charset="0"/>
              </a:rPr>
              <a:t>fuzzify</a:t>
            </a:r>
            <a:r>
              <a:rPr lang="en-US" sz="1600" dirty="0">
                <a:latin typeface="Arial" panose="020B0604020202020204" pitchFamily="34" charset="0"/>
                <a:cs typeface="Arial" panose="020B0604020202020204" pitchFamily="34" charset="0"/>
              </a:rPr>
              <a:t>).</a:t>
            </a:r>
          </a:p>
          <a:p>
            <a:pPr marL="400050" lvl="1" indent="0">
              <a:buNone/>
            </a:pPr>
            <a:r>
              <a:rPr lang="en-US" sz="1600" dirty="0">
                <a:latin typeface="Arial" panose="020B0604020202020204" pitchFamily="34" charset="0"/>
                <a:cs typeface="Arial" panose="020B0604020202020204" pitchFamily="34" charset="0"/>
              </a:rPr>
              <a:t>2. Especifique la tabla de reglas.</a:t>
            </a:r>
          </a:p>
          <a:p>
            <a:pPr marL="400050" lvl="1" indent="0">
              <a:buNone/>
            </a:pPr>
            <a:r>
              <a:rPr lang="en-US" sz="1600" dirty="0">
                <a:latin typeface="Arial" panose="020B0604020202020204" pitchFamily="34" charset="0"/>
                <a:cs typeface="Arial" panose="020B0604020202020204" pitchFamily="34" charset="0"/>
              </a:rPr>
              <a:t>3. Determine el procedimiento apropiado para </a:t>
            </a:r>
            <a:r>
              <a:rPr lang="en-US" sz="1600" dirty="0" err="1">
                <a:latin typeface="Arial" panose="020B0604020202020204" pitchFamily="34" charset="0"/>
                <a:cs typeface="Arial" panose="020B0604020202020204" pitchFamily="34" charset="0"/>
              </a:rPr>
              <a:t>desfuzzificar</a:t>
            </a:r>
            <a:r>
              <a:rPr lang="en-US" sz="1600" dirty="0">
                <a:latin typeface="Arial" panose="020B0604020202020204" pitchFamily="34" charset="0"/>
                <a:cs typeface="Arial" panose="020B0604020202020204" pitchFamily="34" charset="0"/>
              </a:rPr>
              <a:t> el resultado.</a:t>
            </a:r>
          </a:p>
          <a:p>
            <a:pPr marL="400050" lvl="1"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671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Conclusión</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Usted ha completado el módulo "</a:t>
            </a:r>
            <a:r>
              <a:rPr lang="en-US" sz="1600" i="1" dirty="0">
                <a:latin typeface="Arial" panose="020B0604020202020204" pitchFamily="34" charset="0"/>
                <a:cs typeface="Arial" panose="020B0604020202020204" pitchFamily="34" charset="0"/>
              </a:rPr>
              <a:t>El sistema de regulación y control</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ahora</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err="1">
                <a:latin typeface="Arial" panose="020B0604020202020204" pitchFamily="34" charset="0"/>
                <a:cs typeface="Arial" panose="020B0604020202020204" pitchFamily="34" charset="0"/>
              </a:rPr>
              <a:t>Conoce</a:t>
            </a:r>
            <a:r>
              <a:rPr lang="en-US" sz="1600" dirty="0">
                <a:latin typeface="Arial" panose="020B0604020202020204" pitchFamily="34" charset="0"/>
                <a:cs typeface="Arial" panose="020B0604020202020204" pitchFamily="34" charset="0"/>
              </a:rPr>
              <a:t> los tipos y parámetros de los diferentes reguladores para sistemas de energía solar</a:t>
            </a:r>
          </a:p>
          <a:p>
            <a:pPr>
              <a:buFont typeface="+mj-lt"/>
              <a:buAutoNum type="arabicPeriod"/>
            </a:pPr>
            <a:r>
              <a:rPr lang="en-US" sz="1600" dirty="0" err="1">
                <a:latin typeface="Arial" panose="020B0604020202020204" pitchFamily="34" charset="0"/>
                <a:cs typeface="Arial" panose="020B0604020202020204" pitchFamily="34" charset="0"/>
              </a:rPr>
              <a:t>Comprende</a:t>
            </a:r>
            <a:r>
              <a:rPr lang="en-US" sz="1600" dirty="0">
                <a:latin typeface="Arial" panose="020B0604020202020204" pitchFamily="34" charset="0"/>
                <a:cs typeface="Arial" panose="020B0604020202020204" pitchFamily="34" charset="0"/>
              </a:rPr>
              <a:t> el funcionamiento y los datos técnicos de los sensores</a:t>
            </a:r>
          </a:p>
          <a:p>
            <a:pPr>
              <a:buFont typeface="+mj-lt"/>
              <a:buAutoNum type="arabicPeriod"/>
            </a:pPr>
            <a:r>
              <a:rPr lang="en-US" sz="1600" dirty="0" err="1">
                <a:latin typeface="Arial" panose="020B0604020202020204" pitchFamily="34" charset="0"/>
                <a:cs typeface="Arial" panose="020B0604020202020204" pitchFamily="34" charset="0"/>
              </a:rPr>
              <a:t>Conoce</a:t>
            </a:r>
            <a:r>
              <a:rPr lang="en-US" sz="1600" dirty="0">
                <a:latin typeface="Arial" panose="020B0604020202020204" pitchFamily="34" charset="0"/>
                <a:cs typeface="Arial" panose="020B0604020202020204" pitchFamily="34" charset="0"/>
              </a:rPr>
              <a:t> los principios de control y regulación</a:t>
            </a:r>
          </a:p>
        </p:txBody>
      </p:sp>
    </p:spTree>
    <p:extLst>
      <p:ext uri="{BB962C8B-B14F-4D97-AF65-F5344CB8AC3E}">
        <p14:creationId xmlns:p14="http://schemas.microsoft.com/office/powerpoint/2010/main" val="2082108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err="1"/>
              <a:t>Unidad</a:t>
            </a:r>
            <a:r>
              <a:rPr lang="en-US"/>
              <a:t> </a:t>
            </a:r>
            <a:r>
              <a:rPr lang="en-US" smtClean="0"/>
              <a:t>2.7. </a:t>
            </a:r>
            <a:r>
              <a:rPr lang="en-US" dirty="0"/>
              <a:t>INSTALACIONES SOLARES TÉRMICAS PARA ACS Y CALEFACCIÓN EN UNA VIVIENDA UNIFAMILIAR</a:t>
            </a:r>
          </a:p>
        </p:txBody>
      </p:sp>
    </p:spTree>
    <p:extLst>
      <p:ext uri="{BB962C8B-B14F-4D97-AF65-F5344CB8AC3E}">
        <p14:creationId xmlns:p14="http://schemas.microsoft.com/office/powerpoint/2010/main" val="191820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4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400" b="1" dirty="0">
                <a:latin typeface="Arial" panose="020B0604020202020204" pitchFamily="34" charset="0"/>
                <a:cs typeface="Arial" panose="020B0604020202020204" pitchFamily="34" charset="0"/>
              </a:rPr>
              <a:t>Vista general de productos de los reguladores para el sistema de apoyo a la calefacción </a:t>
            </a:r>
          </a:p>
        </p:txBody>
      </p:sp>
      <p:sp>
        <p:nvSpPr>
          <p:cNvPr id="7" name="Rectangle 6"/>
          <p:cNvSpPr/>
          <p:nvPr/>
        </p:nvSpPr>
        <p:spPr>
          <a:xfrm>
            <a:off x="683568" y="4836293"/>
            <a:ext cx="7416824" cy="861774"/>
          </a:xfrm>
          <a:prstGeom prst="rect">
            <a:avLst/>
          </a:prstGeom>
        </p:spPr>
        <p:txBody>
          <a:bodyPr wrap="square">
            <a:spAutoFit/>
          </a:bodyPr>
          <a:lstStyle/>
          <a:p>
            <a:r>
              <a:rPr lang="en-US" sz="1000" baseline="30000" dirty="0">
                <a:ea typeface="Calibri" panose="020F0502020204030204" pitchFamily="34" charset="0"/>
              </a:rPr>
              <a:t>1) </a:t>
            </a:r>
            <a:r>
              <a:rPr lang="en-US" sz="1000" dirty="0" err="1">
                <a:ea typeface="Calibri" panose="020F0502020204030204" pitchFamily="34" charset="0"/>
              </a:rPr>
              <a:t>Expandible</a:t>
            </a:r>
            <a:r>
              <a:rPr lang="en-US" sz="1000" dirty="0">
                <a:ea typeface="Calibri" panose="020F0502020204030204" pitchFamily="34" charset="0"/>
              </a:rPr>
              <a:t>                                                 2</a:t>
            </a:r>
            <a:r>
              <a:rPr lang="en-US" sz="1000" baseline="30000" dirty="0">
                <a:ea typeface="Calibri" panose="020F0502020204030204" pitchFamily="34" charset="0"/>
              </a:rPr>
              <a:t>)</a:t>
            </a:r>
            <a:r>
              <a:rPr lang="en-US" sz="1000" dirty="0">
                <a:ea typeface="Calibri" panose="020F0502020204030204" pitchFamily="34" charset="0"/>
              </a:rPr>
              <a:t> matriz de puntos retroiluminada</a:t>
            </a:r>
            <a:endParaRPr lang="bg-BG" sz="1000" dirty="0">
              <a:ea typeface="Calibri" panose="020F0502020204030204" pitchFamily="34" charset="0"/>
            </a:endParaRPr>
          </a:p>
          <a:p>
            <a:r>
              <a:rPr lang="en-US" sz="1000" baseline="30000" dirty="0">
                <a:ea typeface="Calibri" panose="020F0502020204030204" pitchFamily="34" charset="0"/>
              </a:rPr>
              <a:t>3)</a:t>
            </a:r>
            <a:r>
              <a:rPr lang="en-US" sz="1000" dirty="0">
                <a:ea typeface="Calibri" panose="020F0502020204030204" pitchFamily="34" charset="0"/>
              </a:rPr>
              <a:t> hasta2 metros de </a:t>
            </a:r>
            <a:r>
              <a:rPr lang="en-US" sz="1000" dirty="0" err="1">
                <a:ea typeface="Calibri" panose="020F0502020204030204" pitchFamily="34" charset="0"/>
              </a:rPr>
              <a:t>energía</a:t>
            </a:r>
            <a:r>
              <a:rPr lang="en-US" sz="1000" dirty="0">
                <a:ea typeface="Calibri" panose="020F0502020204030204" pitchFamily="34" charset="0"/>
              </a:rPr>
              <a:t>                       4</a:t>
            </a:r>
            <a:r>
              <a:rPr lang="en-US" sz="1000" baseline="30000" dirty="0">
                <a:ea typeface="Calibri" panose="020F0502020204030204" pitchFamily="34" charset="0"/>
              </a:rPr>
              <a:t>)</a:t>
            </a:r>
            <a:r>
              <a:rPr lang="en-US" sz="1000" dirty="0">
                <a:ea typeface="Calibri" panose="020F0502020204030204" pitchFamily="34" charset="0"/>
              </a:rPr>
              <a:t> señal de fallo como indicación y acústicamente mediante señal acústica</a:t>
            </a:r>
            <a:endParaRPr lang="bg-BG" sz="1000" dirty="0">
              <a:ea typeface="Calibri" panose="020F0502020204030204" pitchFamily="34" charset="0"/>
            </a:endParaRPr>
          </a:p>
          <a:p>
            <a:r>
              <a:rPr lang="en-US" sz="1000" baseline="30000" dirty="0">
                <a:ea typeface="Calibri" panose="020F0502020204030204" pitchFamily="34" charset="0"/>
              </a:rPr>
              <a:t>5)</a:t>
            </a:r>
            <a:r>
              <a:rPr lang="en-US" sz="1000" dirty="0">
                <a:ea typeface="Calibri" panose="020F0502020204030204" pitchFamily="34" charset="0"/>
              </a:rPr>
              <a:t> memoria de </a:t>
            </a:r>
            <a:r>
              <a:rPr lang="en-US" sz="1000" dirty="0" err="1">
                <a:ea typeface="Calibri" panose="020F0502020204030204" pitchFamily="34" charset="0"/>
              </a:rPr>
              <a:t>errores</a:t>
            </a:r>
            <a:r>
              <a:rPr lang="en-US" sz="1000" dirty="0">
                <a:ea typeface="Calibri" panose="020F0502020204030204" pitchFamily="34" charset="0"/>
              </a:rPr>
              <a:t> </a:t>
            </a:r>
            <a:r>
              <a:rPr lang="en-US" sz="1000" dirty="0" err="1">
                <a:ea typeface="Calibri" panose="020F0502020204030204" pitchFamily="34" charset="0"/>
              </a:rPr>
              <a:t>incorporada</a:t>
            </a:r>
            <a:r>
              <a:rPr lang="en-US" sz="1000" dirty="0">
                <a:ea typeface="Calibri" panose="020F0502020204030204" pitchFamily="34" charset="0"/>
              </a:rPr>
              <a:t>          6</a:t>
            </a:r>
            <a:r>
              <a:rPr lang="en-US" sz="1000" baseline="30000" dirty="0">
                <a:ea typeface="Calibri" panose="020F0502020204030204" pitchFamily="34" charset="0"/>
              </a:rPr>
              <a:t>)</a:t>
            </a:r>
            <a:r>
              <a:rPr lang="en-US" sz="1000" dirty="0">
                <a:ea typeface="Calibri" panose="020F0502020204030204" pitchFamily="34" charset="0"/>
              </a:rPr>
              <a:t> conectable externamente a través de la intersección</a:t>
            </a:r>
            <a:endParaRPr lang="bg-BG" sz="1000" dirty="0">
              <a:ea typeface="Calibri" panose="020F0502020204030204" pitchFamily="34" charset="0"/>
            </a:endParaRPr>
          </a:p>
          <a:p>
            <a:r>
              <a:rPr lang="en-US" sz="1000" baseline="30000" dirty="0">
                <a:ea typeface="Calibri" panose="020F0502020204030204" pitchFamily="34" charset="0"/>
              </a:rPr>
              <a:t>7)</a:t>
            </a:r>
            <a:r>
              <a:rPr lang="en-US" sz="1000" dirty="0">
                <a:ea typeface="Calibri" panose="020F0502020204030204" pitchFamily="34" charset="0"/>
              </a:rPr>
              <a:t> pantalla gráfica</a:t>
            </a:r>
            <a:endParaRPr lang="bg-BG" sz="1000" dirty="0">
              <a:ea typeface="Calibri" panose="020F0502020204030204" pitchFamily="34" charset="0"/>
            </a:endParaRPr>
          </a:p>
          <a:p>
            <a:endParaRPr lang="bg-BG" sz="1000" dirty="0">
              <a:effectLst/>
              <a:ea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72789680"/>
              </p:ext>
            </p:extLst>
          </p:nvPr>
        </p:nvGraphicFramePr>
        <p:xfrm>
          <a:off x="540694" y="2708920"/>
          <a:ext cx="7992888" cy="1767840"/>
        </p:xfrm>
        <a:graphic>
          <a:graphicData uri="http://schemas.openxmlformats.org/drawingml/2006/table">
            <a:tbl>
              <a:tblPr firstRow="1" firstCol="1" bandRow="1">
                <a:tableStyleId>{5C22544A-7EE6-4342-B048-85BDC9FD1C3A}</a:tableStyleId>
              </a:tblPr>
              <a:tblGrid>
                <a:gridCol w="934962">
                  <a:extLst>
                    <a:ext uri="{9D8B030D-6E8A-4147-A177-3AD203B41FA5}">
                      <a16:colId xmlns:a16="http://schemas.microsoft.com/office/drawing/2014/main" xmlns="" val="703902689"/>
                    </a:ext>
                  </a:extLst>
                </a:gridCol>
                <a:gridCol w="1094313">
                  <a:extLst>
                    <a:ext uri="{9D8B030D-6E8A-4147-A177-3AD203B41FA5}">
                      <a16:colId xmlns:a16="http://schemas.microsoft.com/office/drawing/2014/main" xmlns="" val="748985853"/>
                    </a:ext>
                  </a:extLst>
                </a:gridCol>
                <a:gridCol w="398073">
                  <a:extLst>
                    <a:ext uri="{9D8B030D-6E8A-4147-A177-3AD203B41FA5}">
                      <a16:colId xmlns:a16="http://schemas.microsoft.com/office/drawing/2014/main" xmlns="" val="531720618"/>
                    </a:ext>
                  </a:extLst>
                </a:gridCol>
                <a:gridCol w="380964">
                  <a:extLst>
                    <a:ext uri="{9D8B030D-6E8A-4147-A177-3AD203B41FA5}">
                      <a16:colId xmlns:a16="http://schemas.microsoft.com/office/drawing/2014/main" xmlns="" val="3222786261"/>
                    </a:ext>
                  </a:extLst>
                </a:gridCol>
                <a:gridCol w="718938">
                  <a:extLst>
                    <a:ext uri="{9D8B030D-6E8A-4147-A177-3AD203B41FA5}">
                      <a16:colId xmlns:a16="http://schemas.microsoft.com/office/drawing/2014/main" xmlns="" val="421217655"/>
                    </a:ext>
                  </a:extLst>
                </a:gridCol>
                <a:gridCol w="720080">
                  <a:extLst>
                    <a:ext uri="{9D8B030D-6E8A-4147-A177-3AD203B41FA5}">
                      <a16:colId xmlns:a16="http://schemas.microsoft.com/office/drawing/2014/main" xmlns="" val="3146572953"/>
                    </a:ext>
                  </a:extLst>
                </a:gridCol>
                <a:gridCol w="936104">
                  <a:extLst>
                    <a:ext uri="{9D8B030D-6E8A-4147-A177-3AD203B41FA5}">
                      <a16:colId xmlns:a16="http://schemas.microsoft.com/office/drawing/2014/main" xmlns="" val="2501252410"/>
                    </a:ext>
                  </a:extLst>
                </a:gridCol>
                <a:gridCol w="649214">
                  <a:extLst>
                    <a:ext uri="{9D8B030D-6E8A-4147-A177-3AD203B41FA5}">
                      <a16:colId xmlns:a16="http://schemas.microsoft.com/office/drawing/2014/main" xmlns="" val="708433729"/>
                    </a:ext>
                  </a:extLst>
                </a:gridCol>
                <a:gridCol w="576064">
                  <a:extLst>
                    <a:ext uri="{9D8B030D-6E8A-4147-A177-3AD203B41FA5}">
                      <a16:colId xmlns:a16="http://schemas.microsoft.com/office/drawing/2014/main" xmlns="" val="2908543818"/>
                    </a:ext>
                  </a:extLst>
                </a:gridCol>
                <a:gridCol w="1584176">
                  <a:extLst>
                    <a:ext uri="{9D8B030D-6E8A-4147-A177-3AD203B41FA5}">
                      <a16:colId xmlns:a16="http://schemas.microsoft.com/office/drawing/2014/main" xmlns="" val="1860948502"/>
                    </a:ext>
                  </a:extLst>
                </a:gridCol>
              </a:tblGrid>
              <a:tr h="0">
                <a:tc>
                  <a:txBody>
                    <a:bodyPr/>
                    <a:lstStyle/>
                    <a:p>
                      <a:pPr>
                        <a:spcAft>
                          <a:spcPts val="0"/>
                        </a:spcAft>
                      </a:pPr>
                      <a:r>
                        <a:rPr lang="en-US" sz="800" dirty="0">
                          <a:effectLst/>
                        </a:rPr>
                        <a:t>Fabricante</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Tipo</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a:effectLst/>
                          <a:latin typeface="Times New Roman" panose="02020603050405020304" pitchFamily="18" charset="0"/>
                          <a:ea typeface="Calibri" panose="020F0502020204030204" pitchFamily="34" charset="0"/>
                        </a:rPr>
                        <a:t>Dentro</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err="1">
                          <a:effectLst/>
                        </a:rPr>
                        <a:t>Fuera</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Pantalla</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Consumo</a:t>
                      </a:r>
                      <a:r>
                        <a:rPr lang="en-US" sz="800" dirty="0">
                          <a:effectLst/>
                        </a:rPr>
                        <a:t> (W)</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Sistemas</a:t>
                      </a:r>
                      <a:r>
                        <a:rPr lang="en-US" sz="800" dirty="0">
                          <a:effectLst/>
                        </a:rPr>
                        <a:t> </a:t>
                      </a:r>
                      <a:r>
                        <a:rPr lang="en-US" sz="800" dirty="0" err="1">
                          <a:effectLst/>
                        </a:rPr>
                        <a:t>hidráulicos</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Contador de </a:t>
                      </a:r>
                      <a:r>
                        <a:rPr lang="en-US" sz="800" dirty="0" err="1">
                          <a:effectLst/>
                        </a:rPr>
                        <a:t>calor</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err="1">
                          <a:effectLst/>
                        </a:rPr>
                        <a:t>Registro</a:t>
                      </a:r>
                      <a:r>
                        <a:rPr lang="en-US" sz="800" dirty="0">
                          <a:effectLst/>
                        </a:rPr>
                        <a:t> de </a:t>
                      </a:r>
                      <a:r>
                        <a:rPr lang="en-US" sz="800" dirty="0" err="1">
                          <a:effectLst/>
                        </a:rPr>
                        <a:t>datos</a:t>
                      </a:r>
                      <a:endParaRPr lang="bg-BG" sz="8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800" dirty="0">
                          <a:effectLst/>
                        </a:rPr>
                        <a:t>Interfaces</a:t>
                      </a:r>
                      <a:endParaRPr lang="bg-BG" sz="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917330795"/>
                  </a:ext>
                </a:extLst>
              </a:tr>
              <a:tr h="0">
                <a:tc>
                  <a:txBody>
                    <a:bodyPr/>
                    <a:lstStyle/>
                    <a:p>
                      <a:pPr>
                        <a:spcAft>
                          <a:spcPts val="0"/>
                        </a:spcAft>
                      </a:pPr>
                      <a:r>
                        <a:rPr lang="en-US" sz="1000">
                          <a:effectLst/>
                        </a:rPr>
                        <a:t>Allsun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T100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&lt; 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programable libremente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Ethernet</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34653388"/>
                  </a:ext>
                </a:extLst>
              </a:tr>
              <a:tr h="0">
                <a:tc>
                  <a:txBody>
                    <a:bodyPr/>
                    <a:lstStyle/>
                    <a:p>
                      <a:pPr>
                        <a:spcAft>
                          <a:spcPts val="0"/>
                        </a:spcAft>
                      </a:pPr>
                      <a:r>
                        <a:rPr lang="en-US" sz="1000">
                          <a:effectLst/>
                        </a:rPr>
                        <a:t>Consolar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Control 601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 + LED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8</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31)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Bus, RS232</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699646766"/>
                  </a:ext>
                </a:extLst>
              </a:tr>
              <a:tr h="0">
                <a:tc>
                  <a:txBody>
                    <a:bodyPr/>
                    <a:lstStyle/>
                    <a:p>
                      <a:pPr>
                        <a:spcAft>
                          <a:spcPts val="0"/>
                        </a:spcAft>
                      </a:pPr>
                      <a:r>
                        <a:rPr lang="en-US" sz="1000">
                          <a:effectLst/>
                        </a:rPr>
                        <a:t>Dolder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Sora-WX</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3.8</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191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RS485</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014284924"/>
                  </a:ext>
                </a:extLst>
              </a:tr>
              <a:tr h="0">
                <a:tc>
                  <a:txBody>
                    <a:bodyPr/>
                    <a:lstStyle/>
                    <a:p>
                      <a:pPr>
                        <a:spcAft>
                          <a:spcPts val="0"/>
                        </a:spcAft>
                      </a:pPr>
                      <a:r>
                        <a:rPr lang="en-US" sz="1000">
                          <a:effectLst/>
                        </a:rPr>
                        <a:t>IMC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Base-10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&lt; 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211)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opcional</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67652582"/>
                  </a:ext>
                </a:extLst>
              </a:tr>
              <a:tr h="0">
                <a:tc>
                  <a:txBody>
                    <a:bodyPr/>
                    <a:lstStyle/>
                    <a:p>
                      <a:pPr>
                        <a:spcAft>
                          <a:spcPts val="0"/>
                        </a:spcAft>
                      </a:pPr>
                      <a:r>
                        <a:rPr lang="en-US" sz="1000">
                          <a:effectLst/>
                        </a:rPr>
                        <a:t>Paradigma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Systa Solar/Systa Solar Aqua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LCD4</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no5</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761509829"/>
                  </a:ext>
                </a:extLst>
              </a:tr>
              <a:tr h="0">
                <a:tc>
                  <a:txBody>
                    <a:bodyPr/>
                    <a:lstStyle/>
                    <a:p>
                      <a:pPr>
                        <a:spcAft>
                          <a:spcPts val="0"/>
                        </a:spcAft>
                      </a:pPr>
                      <a:r>
                        <a:rPr lang="en-US" sz="1000">
                          <a:effectLst/>
                        </a:rPr>
                        <a:t>Prozeda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Visión y más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0.5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25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optativo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SPI</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035290434"/>
                  </a:ext>
                </a:extLst>
              </a:tr>
              <a:tr h="0">
                <a:tc>
                  <a:txBody>
                    <a:bodyPr/>
                    <a:lstStyle/>
                    <a:p>
                      <a:pPr>
                        <a:spcAft>
                          <a:spcPts val="0"/>
                        </a:spcAft>
                      </a:pPr>
                      <a:r>
                        <a:rPr lang="en-US" sz="1000">
                          <a:effectLst/>
                        </a:rPr>
                        <a:t>Resol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Deltasol BS Plus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no6</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Autobús Resol V</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175872936"/>
                  </a:ext>
                </a:extLst>
              </a:tr>
              <a:tr h="0">
                <a:tc>
                  <a:txBody>
                    <a:bodyPr/>
                    <a:lstStyle/>
                    <a:p>
                      <a:pPr>
                        <a:spcAft>
                          <a:spcPts val="0"/>
                        </a:spcAft>
                      </a:pPr>
                      <a:r>
                        <a:rPr lang="en-US" sz="1000">
                          <a:effectLst/>
                        </a:rPr>
                        <a:t>Sorel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CDP 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LCD7</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USB, Ethernet opcional</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487376709"/>
                  </a:ext>
                </a:extLst>
              </a:tr>
            </a:tbl>
          </a:graphicData>
        </a:graphic>
      </p:graphicFrame>
    </p:spTree>
    <p:extLst>
      <p:ext uri="{BB962C8B-B14F-4D97-AF65-F5344CB8AC3E}">
        <p14:creationId xmlns:p14="http://schemas.microsoft.com/office/powerpoint/2010/main" val="287116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4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400" b="1" dirty="0">
                <a:latin typeface="Arial" panose="020B0604020202020204" pitchFamily="34" charset="0"/>
                <a:cs typeface="Arial" panose="020B0604020202020204" pitchFamily="34" charset="0"/>
              </a:rPr>
              <a:t>Vista general de productos de los reguladores para el sistema de apoyo a la calefacción (cont.) </a:t>
            </a:r>
          </a:p>
        </p:txBody>
      </p:sp>
      <p:sp>
        <p:nvSpPr>
          <p:cNvPr id="7" name="Rectangle 6"/>
          <p:cNvSpPr/>
          <p:nvPr/>
        </p:nvSpPr>
        <p:spPr>
          <a:xfrm>
            <a:off x="395536" y="4653136"/>
            <a:ext cx="7416824" cy="1477328"/>
          </a:xfrm>
          <a:prstGeom prst="rect">
            <a:avLst/>
          </a:prstGeom>
        </p:spPr>
        <p:txBody>
          <a:bodyPr wrap="square">
            <a:spAutoFit/>
          </a:bodyPr>
          <a:lstStyle/>
          <a:p>
            <a:r>
              <a:rPr lang="en-US" sz="1000" baseline="30000" dirty="0">
                <a:ea typeface="Calibri" panose="020F0502020204030204" pitchFamily="34" charset="0"/>
              </a:rPr>
              <a:t>1)</a:t>
            </a:r>
            <a:r>
              <a:rPr lang="en-US" sz="1000" dirty="0">
                <a:ea typeface="Calibri" panose="020F0502020204030204" pitchFamily="34" charset="0"/>
              </a:rPr>
              <a:t> matriz de puntos retroiluminada</a:t>
            </a:r>
          </a:p>
          <a:p>
            <a:r>
              <a:rPr lang="en-US" sz="1000" baseline="30000" dirty="0">
                <a:ea typeface="Calibri" panose="020F0502020204030204" pitchFamily="34" charset="0"/>
              </a:rPr>
              <a:t>2)</a:t>
            </a:r>
            <a:r>
              <a:rPr lang="en-US" sz="1000" dirty="0">
                <a:ea typeface="Calibri" panose="020F0502020204030204" pitchFamily="34" charset="0"/>
              </a:rPr>
              <a:t> con aproximadamente 520 programas</a:t>
            </a:r>
          </a:p>
          <a:p>
            <a:r>
              <a:rPr lang="en-US" sz="1000" baseline="30000" dirty="0">
                <a:ea typeface="Calibri" panose="020F0502020204030204" pitchFamily="34" charset="0"/>
              </a:rPr>
              <a:t>3)</a:t>
            </a:r>
            <a:r>
              <a:rPr lang="en-US" sz="1000" dirty="0">
                <a:ea typeface="Calibri" panose="020F0502020204030204" pitchFamily="34" charset="0"/>
              </a:rPr>
              <a:t> Pantalla LCD con </a:t>
            </a:r>
            <a:r>
              <a:rPr lang="en-US" sz="1000" dirty="0" err="1">
                <a:ea typeface="Calibri" panose="020F0502020204030204" pitchFamily="34" charset="0"/>
              </a:rPr>
              <a:t>módulo de</a:t>
            </a:r>
            <a:r>
              <a:rPr lang="en-US" sz="1000" dirty="0">
                <a:ea typeface="Calibri" panose="020F0502020204030204" pitchFamily="34" charset="0"/>
              </a:rPr>
              <a:t> operación BM-Solar</a:t>
            </a:r>
          </a:p>
          <a:p>
            <a:r>
              <a:rPr lang="en-US" sz="1000" baseline="30000" dirty="0">
                <a:ea typeface="Calibri" panose="020F0502020204030204" pitchFamily="34" charset="0"/>
              </a:rPr>
              <a:t>4) </a:t>
            </a:r>
            <a:r>
              <a:rPr lang="en-US" sz="1000" dirty="0">
                <a:ea typeface="Calibri" panose="020F0502020204030204" pitchFamily="34" charset="0"/>
              </a:rPr>
              <a:t>conectable externamente sobre la intersección</a:t>
            </a:r>
          </a:p>
          <a:p>
            <a:r>
              <a:rPr lang="en-US" sz="1000" baseline="30000" dirty="0">
                <a:ea typeface="Calibri" panose="020F0502020204030204" pitchFamily="34" charset="0"/>
              </a:rPr>
              <a:t>5)</a:t>
            </a:r>
            <a:r>
              <a:rPr lang="en-US" sz="1000" dirty="0">
                <a:ea typeface="Calibri" panose="020F0502020204030204" pitchFamily="34" charset="0"/>
              </a:rPr>
              <a:t> pantalla gráfica</a:t>
            </a:r>
          </a:p>
          <a:p>
            <a:r>
              <a:rPr lang="en-US" sz="1000" baseline="30000" dirty="0">
                <a:ea typeface="Calibri" panose="020F0502020204030204" pitchFamily="34" charset="0"/>
              </a:rPr>
              <a:t>6)</a:t>
            </a:r>
            <a:r>
              <a:rPr lang="en-US" sz="1000" dirty="0">
                <a:ea typeface="Calibri" panose="020F0502020204030204" pitchFamily="34" charset="0"/>
              </a:rPr>
              <a:t> más 2 sondas de temperatura de entrada para </a:t>
            </a:r>
            <a:r>
              <a:rPr lang="en-US" sz="1000" dirty="0" err="1">
                <a:ea typeface="Calibri" panose="020F0502020204030204" pitchFamily="34" charset="0"/>
              </a:rPr>
              <a:t>Solaroption</a:t>
            </a:r>
            <a:endParaRPr lang="en-US" sz="1000" dirty="0">
              <a:ea typeface="Calibri" panose="020F0502020204030204" pitchFamily="34" charset="0"/>
            </a:endParaRPr>
          </a:p>
          <a:p>
            <a:r>
              <a:rPr lang="en-US" sz="1000" baseline="30000" dirty="0">
                <a:ea typeface="Calibri" panose="020F0502020204030204" pitchFamily="34" charset="0"/>
              </a:rPr>
              <a:t>7) </a:t>
            </a:r>
            <a:r>
              <a:rPr lang="en-US" sz="1000" dirty="0">
                <a:ea typeface="Calibri" panose="020F0502020204030204" pitchFamily="34" charset="0"/>
              </a:rPr>
              <a:t>más uno para el regulador de velocidad de revoluciones para la opción solar</a:t>
            </a:r>
          </a:p>
          <a:p>
            <a:endParaRPr lang="bg-BG" sz="1000" dirty="0">
              <a:ea typeface="Calibri" panose="020F0502020204030204" pitchFamily="34" charset="0"/>
            </a:endParaRPr>
          </a:p>
          <a:p>
            <a:endParaRPr lang="bg-BG" sz="1000" dirty="0">
              <a:effectLst/>
              <a:ea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3951794"/>
              </p:ext>
            </p:extLst>
          </p:nvPr>
        </p:nvGraphicFramePr>
        <p:xfrm>
          <a:off x="395536" y="2376597"/>
          <a:ext cx="8424936" cy="198120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xmlns="" val="1679331285"/>
                    </a:ext>
                  </a:extLst>
                </a:gridCol>
                <a:gridCol w="1080120">
                  <a:extLst>
                    <a:ext uri="{9D8B030D-6E8A-4147-A177-3AD203B41FA5}">
                      <a16:colId xmlns:a16="http://schemas.microsoft.com/office/drawing/2014/main" xmlns="" val="3354214697"/>
                    </a:ext>
                  </a:extLst>
                </a:gridCol>
                <a:gridCol w="432048">
                  <a:extLst>
                    <a:ext uri="{9D8B030D-6E8A-4147-A177-3AD203B41FA5}">
                      <a16:colId xmlns:a16="http://schemas.microsoft.com/office/drawing/2014/main" xmlns="" val="3983702802"/>
                    </a:ext>
                  </a:extLst>
                </a:gridCol>
                <a:gridCol w="432048">
                  <a:extLst>
                    <a:ext uri="{9D8B030D-6E8A-4147-A177-3AD203B41FA5}">
                      <a16:colId xmlns:a16="http://schemas.microsoft.com/office/drawing/2014/main" xmlns="" val="3084873984"/>
                    </a:ext>
                  </a:extLst>
                </a:gridCol>
                <a:gridCol w="792088">
                  <a:extLst>
                    <a:ext uri="{9D8B030D-6E8A-4147-A177-3AD203B41FA5}">
                      <a16:colId xmlns:a16="http://schemas.microsoft.com/office/drawing/2014/main" xmlns="" val="3677883401"/>
                    </a:ext>
                  </a:extLst>
                </a:gridCol>
                <a:gridCol w="648072">
                  <a:extLst>
                    <a:ext uri="{9D8B030D-6E8A-4147-A177-3AD203B41FA5}">
                      <a16:colId xmlns:a16="http://schemas.microsoft.com/office/drawing/2014/main" xmlns="" val="4240279127"/>
                    </a:ext>
                  </a:extLst>
                </a:gridCol>
                <a:gridCol w="792088">
                  <a:extLst>
                    <a:ext uri="{9D8B030D-6E8A-4147-A177-3AD203B41FA5}">
                      <a16:colId xmlns:a16="http://schemas.microsoft.com/office/drawing/2014/main" xmlns="" val="4198050510"/>
                    </a:ext>
                  </a:extLst>
                </a:gridCol>
                <a:gridCol w="720080">
                  <a:extLst>
                    <a:ext uri="{9D8B030D-6E8A-4147-A177-3AD203B41FA5}">
                      <a16:colId xmlns:a16="http://schemas.microsoft.com/office/drawing/2014/main" xmlns="" val="2743075167"/>
                    </a:ext>
                  </a:extLst>
                </a:gridCol>
                <a:gridCol w="792088">
                  <a:extLst>
                    <a:ext uri="{9D8B030D-6E8A-4147-A177-3AD203B41FA5}">
                      <a16:colId xmlns:a16="http://schemas.microsoft.com/office/drawing/2014/main" xmlns="" val="3913005452"/>
                    </a:ext>
                  </a:extLst>
                </a:gridCol>
                <a:gridCol w="1368152">
                  <a:extLst>
                    <a:ext uri="{9D8B030D-6E8A-4147-A177-3AD203B41FA5}">
                      <a16:colId xmlns:a16="http://schemas.microsoft.com/office/drawing/2014/main" xmlns="" val="1609599769"/>
                    </a:ext>
                  </a:extLst>
                </a:gridCol>
              </a:tblGrid>
              <a:tr h="0">
                <a:tc>
                  <a:txBody>
                    <a:bodyPr/>
                    <a:lstStyle/>
                    <a:p>
                      <a:pPr>
                        <a:spcAft>
                          <a:spcPts val="0"/>
                        </a:spcAft>
                      </a:pPr>
                      <a:r>
                        <a:rPr lang="en-US" sz="1000" dirty="0">
                          <a:effectLst/>
                        </a:rPr>
                        <a:t>Fabricante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Tipo</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a:effectLst/>
                          <a:latin typeface="Times New Roman" panose="02020603050405020304" pitchFamily="18" charset="0"/>
                          <a:ea typeface="Calibri" panose="020F0502020204030204" pitchFamily="34" charset="0"/>
                        </a:rPr>
                        <a:t>Dentro</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600" dirty="0" err="1">
                          <a:effectLst/>
                        </a:rPr>
                        <a:t>Fuera</a:t>
                      </a:r>
                      <a:endParaRPr lang="bg-BG" sz="6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Pantalla</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Consumo</a:t>
                      </a:r>
                      <a:r>
                        <a:rPr lang="en-US" sz="1000" dirty="0">
                          <a:effectLst/>
                        </a:rPr>
                        <a:t> (W)</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Sistemas hidráulicos</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Contador de calor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Registro</a:t>
                      </a:r>
                      <a:r>
                        <a:rPr lang="en-US" sz="1000" dirty="0">
                          <a:effectLst/>
                        </a:rPr>
                        <a:t> de </a:t>
                      </a:r>
                      <a:r>
                        <a:rPr lang="en-US" sz="1000" dirty="0" err="1">
                          <a:effectLst/>
                        </a:rPr>
                        <a:t>datos</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Interfaces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173045950"/>
                  </a:ext>
                </a:extLst>
              </a:tr>
              <a:tr h="0">
                <a:tc>
                  <a:txBody>
                    <a:bodyPr/>
                    <a:lstStyle/>
                    <a:p>
                      <a:pPr>
                        <a:spcAft>
                          <a:spcPts val="0"/>
                        </a:spcAft>
                      </a:pPr>
                      <a:r>
                        <a:rPr lang="en-US" sz="1000">
                          <a:effectLst/>
                        </a:rPr>
                        <a:t>Steca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TR 0603 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3.0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SD-Karte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568022220"/>
                  </a:ext>
                </a:extLst>
              </a:tr>
              <a:tr h="0">
                <a:tc>
                  <a:txBody>
                    <a:bodyPr/>
                    <a:lstStyle/>
                    <a:p>
                      <a:pPr>
                        <a:spcAft>
                          <a:spcPts val="0"/>
                        </a:spcAft>
                      </a:pPr>
                      <a:r>
                        <a:rPr lang="en-US" sz="1000" dirty="0">
                          <a:effectLst/>
                        </a:rPr>
                        <a:t>Alternativa</a:t>
                      </a:r>
                      <a:r>
                        <a:rPr lang="en-US" sz="1000" dirty="0" err="1">
                          <a:effectLst/>
                        </a:rPr>
                        <a:t> técnica</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UVR 61-3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422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683620663"/>
                  </a:ext>
                </a:extLst>
              </a:tr>
              <a:tr h="0">
                <a:tc>
                  <a:txBody>
                    <a:bodyPr/>
                    <a:lstStyle/>
                    <a:p>
                      <a:pPr>
                        <a:spcAft>
                          <a:spcPts val="0"/>
                        </a:spcAft>
                      </a:pPr>
                      <a:r>
                        <a:rPr lang="en-US" sz="1000">
                          <a:effectLst/>
                        </a:rPr>
                        <a:t>Tem</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PS 5512 SZ</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optativo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eBus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349175642"/>
                  </a:ext>
                </a:extLst>
              </a:tr>
              <a:tr h="0">
                <a:tc>
                  <a:txBody>
                    <a:bodyPr/>
                    <a:lstStyle/>
                    <a:p>
                      <a:pPr>
                        <a:spcAft>
                          <a:spcPts val="0"/>
                        </a:spcAft>
                      </a:pPr>
                      <a:r>
                        <a:rPr lang="en-US" sz="1000">
                          <a:effectLst/>
                        </a:rPr>
                        <a:t>Wagner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Sungo</a:t>
                      </a:r>
                      <a:r>
                        <a:rPr lang="en-US" sz="1000" dirty="0">
                          <a:effectLst/>
                        </a:rPr>
                        <a:t> SL</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488373848"/>
                  </a:ext>
                </a:extLst>
              </a:tr>
              <a:tr h="0">
                <a:tc>
                  <a:txBody>
                    <a:bodyPr/>
                    <a:lstStyle/>
                    <a:p>
                      <a:pPr>
                        <a:spcAft>
                          <a:spcPts val="0"/>
                        </a:spcAft>
                      </a:pPr>
                      <a:r>
                        <a:rPr lang="en-US" sz="1000">
                          <a:effectLst/>
                        </a:rPr>
                        <a:t>Lobo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SM1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LED3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eBus</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28962754"/>
                  </a:ext>
                </a:extLst>
              </a:tr>
              <a:tr h="0">
                <a:tc>
                  <a:txBody>
                    <a:bodyPr/>
                    <a:lstStyle/>
                    <a:p>
                      <a:pPr>
                        <a:spcAft>
                          <a:spcPts val="0"/>
                        </a:spcAft>
                      </a:pPr>
                      <a:r>
                        <a:rPr lang="en-US" sz="1000">
                          <a:effectLst/>
                        </a:rPr>
                        <a:t>Vaillant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Auromatic 620/2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eBUS</a:t>
                      </a:r>
                      <a:r>
                        <a:rPr lang="en-US" sz="1000" dirty="0">
                          <a:effectLst/>
                        </a:rPr>
                        <a:t>, </a:t>
                      </a:r>
                      <a:r>
                        <a:rPr lang="en-US" sz="1000" dirty="0" err="1">
                          <a:effectLst/>
                        </a:rPr>
                        <a:t>vrDIALOG</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737704372"/>
                  </a:ext>
                </a:extLst>
              </a:tr>
              <a:tr h="0">
                <a:tc>
                  <a:txBody>
                    <a:bodyPr/>
                    <a:lstStyle/>
                    <a:p>
                      <a:pPr>
                        <a:spcAft>
                          <a:spcPts val="0"/>
                        </a:spcAft>
                      </a:pPr>
                      <a:r>
                        <a:rPr lang="en-US" sz="1000">
                          <a:effectLst/>
                        </a:rPr>
                        <a:t>Prozeda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Genius FWR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SPI</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821317826"/>
                  </a:ext>
                </a:extLst>
              </a:tr>
              <a:tr h="0">
                <a:tc>
                  <a:txBody>
                    <a:bodyPr/>
                    <a:lstStyle/>
                    <a:p>
                      <a:pPr>
                        <a:spcAft>
                          <a:spcPts val="0"/>
                        </a:spcAft>
                      </a:pPr>
                      <a:r>
                        <a:rPr lang="en-US" sz="1000">
                          <a:effectLst/>
                        </a:rPr>
                        <a:t>Resol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Friwa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no4</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Autobús Resol V</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635130592"/>
                  </a:ext>
                </a:extLst>
              </a:tr>
              <a:tr h="0">
                <a:tc>
                  <a:txBody>
                    <a:bodyPr/>
                    <a:lstStyle/>
                    <a:p>
                      <a:pPr>
                        <a:spcAft>
                          <a:spcPts val="0"/>
                        </a:spcAft>
                      </a:pPr>
                      <a:r>
                        <a:rPr lang="en-US" sz="1000">
                          <a:effectLst/>
                        </a:rPr>
                        <a:t>Sorel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FWC 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LCD5</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USB, Ethernet opcional</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239884507"/>
                  </a:ext>
                </a:extLst>
              </a:tr>
              <a:tr h="0">
                <a:tc>
                  <a:txBody>
                    <a:bodyPr/>
                    <a:lstStyle/>
                    <a:p>
                      <a:pPr>
                        <a:spcAft>
                          <a:spcPts val="0"/>
                        </a:spcAft>
                      </a:pPr>
                      <a:r>
                        <a:rPr lang="en-US" sz="1000">
                          <a:effectLst/>
                        </a:rPr>
                        <a:t>Steca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FW 0603 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3.0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sí</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S232, SD-Karte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67386176"/>
                  </a:ext>
                </a:extLst>
              </a:tr>
              <a:tr h="0">
                <a:tc>
                  <a:txBody>
                    <a:bodyPr/>
                    <a:lstStyle/>
                    <a:p>
                      <a:pPr>
                        <a:spcAft>
                          <a:spcPts val="0"/>
                        </a:spcAft>
                      </a:pPr>
                      <a:r>
                        <a:rPr lang="en-US" sz="1000">
                          <a:effectLst/>
                        </a:rPr>
                        <a:t>Varmeco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Varcon 201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46)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27)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ningún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optativo</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178415218"/>
                  </a:ext>
                </a:extLst>
              </a:tr>
            </a:tbl>
          </a:graphicData>
        </a:graphic>
      </p:graphicFrame>
    </p:spTree>
    <p:extLst>
      <p:ext uri="{BB962C8B-B14F-4D97-AF65-F5344CB8AC3E}">
        <p14:creationId xmlns:p14="http://schemas.microsoft.com/office/powerpoint/2010/main" val="205563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323528" y="1484784"/>
            <a:ext cx="8229600" cy="853555"/>
          </a:xfrm>
        </p:spPr>
        <p:txBody>
          <a:bodyPr>
            <a:noAutofit/>
          </a:bodyPr>
          <a:lstStyle/>
          <a:p>
            <a:pPr marL="0" indent="0">
              <a:buNone/>
            </a:pPr>
            <a:r>
              <a:rPr lang="en-US" sz="16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600" b="1" dirty="0">
                <a:latin typeface="Arial" panose="020B0604020202020204" pitchFamily="34" charset="0"/>
                <a:cs typeface="Arial" panose="020B0604020202020204" pitchFamily="34" charset="0"/>
              </a:rPr>
              <a:t>Vista general de productos de los controladores multifunción </a:t>
            </a:r>
          </a:p>
        </p:txBody>
      </p:sp>
      <p:sp>
        <p:nvSpPr>
          <p:cNvPr id="7" name="Rectangle 6"/>
          <p:cNvSpPr/>
          <p:nvPr/>
        </p:nvSpPr>
        <p:spPr>
          <a:xfrm>
            <a:off x="1043608" y="5301208"/>
            <a:ext cx="6607982" cy="1015663"/>
          </a:xfrm>
          <a:prstGeom prst="rect">
            <a:avLst/>
          </a:prstGeom>
        </p:spPr>
        <p:txBody>
          <a:bodyPr wrap="square">
            <a:spAutoFit/>
          </a:bodyPr>
          <a:lstStyle/>
          <a:p>
            <a:r>
              <a:rPr lang="en-US" sz="1000" baseline="30000" dirty="0">
                <a:ea typeface="Calibri" panose="020F0502020204030204" pitchFamily="34" charset="0"/>
              </a:rPr>
              <a:t>1)</a:t>
            </a:r>
            <a:r>
              <a:rPr lang="en-US" sz="1000" dirty="0">
                <a:ea typeface="Calibri" panose="020F0502020204030204" pitchFamily="34" charset="0"/>
              </a:rPr>
              <a:t> </a:t>
            </a:r>
            <a:r>
              <a:rPr lang="en-US" sz="1000" dirty="0" err="1">
                <a:ea typeface="Calibri" panose="020F0502020204030204" pitchFamily="34" charset="0"/>
              </a:rPr>
              <a:t>pantalla</a:t>
            </a:r>
            <a:r>
              <a:rPr lang="en-US" sz="1000" dirty="0">
                <a:ea typeface="Calibri" panose="020F0502020204030204" pitchFamily="34" charset="0"/>
              </a:rPr>
              <a:t> </a:t>
            </a:r>
            <a:r>
              <a:rPr lang="en-US" sz="1000" dirty="0" err="1">
                <a:ea typeface="Calibri" panose="020F0502020204030204" pitchFamily="34" charset="0"/>
              </a:rPr>
              <a:t>gráfica</a:t>
            </a:r>
            <a:r>
              <a:rPr lang="en-US" sz="1000" dirty="0">
                <a:ea typeface="Calibri" panose="020F0502020204030204" pitchFamily="34" charset="0"/>
              </a:rPr>
              <a:t>                                                                                2</a:t>
            </a:r>
            <a:r>
              <a:rPr lang="en-US" sz="1000" baseline="30000" dirty="0">
                <a:ea typeface="Calibri" panose="020F0502020204030204" pitchFamily="34" charset="0"/>
              </a:rPr>
              <a:t>)</a:t>
            </a:r>
            <a:r>
              <a:rPr lang="en-US" sz="1000" dirty="0">
                <a:ea typeface="Calibri" panose="020F0502020204030204" pitchFamily="34" charset="0"/>
              </a:rPr>
              <a:t> libremente configurable</a:t>
            </a:r>
          </a:p>
          <a:p>
            <a:r>
              <a:rPr lang="en-US" sz="1000" baseline="30000" dirty="0">
                <a:ea typeface="Calibri" panose="020F0502020204030204" pitchFamily="34" charset="0"/>
              </a:rPr>
              <a:t>3)</a:t>
            </a:r>
            <a:r>
              <a:rPr lang="en-US" sz="1000" dirty="0">
                <a:ea typeface="Calibri" panose="020F0502020204030204" pitchFamily="34" charset="0"/>
              </a:rPr>
              <a:t> matriz de puntos </a:t>
            </a:r>
            <a:r>
              <a:rPr lang="en-US" sz="1000" dirty="0" err="1">
                <a:ea typeface="Calibri" panose="020F0502020204030204" pitchFamily="34" charset="0"/>
              </a:rPr>
              <a:t>retroiluminada</a:t>
            </a:r>
            <a:r>
              <a:rPr lang="en-US" sz="1000" dirty="0">
                <a:ea typeface="Calibri" panose="020F0502020204030204" pitchFamily="34" charset="0"/>
              </a:rPr>
              <a:t>                                                 4</a:t>
            </a:r>
            <a:r>
              <a:rPr lang="en-US" sz="1000" baseline="30000" dirty="0">
                <a:ea typeface="Calibri" panose="020F0502020204030204" pitchFamily="34" charset="0"/>
              </a:rPr>
              <a:t>)</a:t>
            </a:r>
            <a:r>
              <a:rPr lang="en-US" sz="1000" dirty="0">
                <a:ea typeface="Calibri" panose="020F0502020204030204" pitchFamily="34" charset="0"/>
              </a:rPr>
              <a:t> modelos similares también con la marca Junkers de Bosch</a:t>
            </a:r>
          </a:p>
          <a:p>
            <a:r>
              <a:rPr lang="en-US" sz="1000" baseline="30000" dirty="0">
                <a:ea typeface="Calibri" panose="020F0502020204030204" pitchFamily="34" charset="0"/>
              </a:rPr>
              <a:t>5)</a:t>
            </a:r>
            <a:r>
              <a:rPr lang="en-US" sz="1000" dirty="0">
                <a:ea typeface="Calibri" panose="020F0502020204030204" pitchFamily="34" charset="0"/>
              </a:rPr>
              <a:t> </a:t>
            </a:r>
            <a:r>
              <a:rPr lang="en-US" sz="1000" dirty="0" err="1">
                <a:ea typeface="Calibri" panose="020F0502020204030204" pitchFamily="34" charset="0"/>
              </a:rPr>
              <a:t>Ampliable</a:t>
            </a:r>
            <a:r>
              <a:rPr lang="en-US" sz="1000" dirty="0">
                <a:ea typeface="Calibri" panose="020F0502020204030204" pitchFamily="34" charset="0"/>
              </a:rPr>
              <a:t>                                                                                          6</a:t>
            </a:r>
            <a:r>
              <a:rPr lang="en-US" sz="1000" baseline="30000" dirty="0">
                <a:ea typeface="Calibri" panose="020F0502020204030204" pitchFamily="34" charset="0"/>
              </a:rPr>
              <a:t>)</a:t>
            </a:r>
            <a:r>
              <a:rPr lang="en-US" sz="1000" dirty="0">
                <a:ea typeface="Calibri" panose="020F0502020204030204" pitchFamily="34" charset="0"/>
              </a:rPr>
              <a:t> hasta 2 metros de energía</a:t>
            </a:r>
          </a:p>
          <a:p>
            <a:r>
              <a:rPr lang="en-US" sz="1000" baseline="30000" dirty="0">
                <a:ea typeface="Calibri" panose="020F0502020204030204" pitchFamily="34" charset="0"/>
              </a:rPr>
              <a:t>7) </a:t>
            </a:r>
            <a:r>
              <a:rPr lang="en-US" sz="1000" dirty="0">
                <a:ea typeface="Calibri" panose="020F0502020204030204" pitchFamily="34" charset="0"/>
              </a:rPr>
              <a:t>conectable externamente a través de la </a:t>
            </a:r>
            <a:r>
              <a:rPr lang="en-US" sz="1000" dirty="0" err="1">
                <a:ea typeface="Calibri" panose="020F0502020204030204" pitchFamily="34" charset="0"/>
              </a:rPr>
              <a:t>intersección</a:t>
            </a:r>
            <a:r>
              <a:rPr lang="en-US" sz="1000" dirty="0">
                <a:ea typeface="Calibri" panose="020F0502020204030204" pitchFamily="34" charset="0"/>
              </a:rPr>
              <a:t>              8</a:t>
            </a:r>
            <a:r>
              <a:rPr lang="en-US" sz="1000" baseline="30000" dirty="0">
                <a:ea typeface="Calibri" panose="020F0502020204030204" pitchFamily="34" charset="0"/>
              </a:rPr>
              <a:t>)</a:t>
            </a:r>
            <a:r>
              <a:rPr lang="en-US" sz="1000" dirty="0">
                <a:ea typeface="Calibri" panose="020F0502020204030204" pitchFamily="34" charset="0"/>
              </a:rPr>
              <a:t> pantalla táctil</a:t>
            </a:r>
          </a:p>
          <a:p>
            <a:r>
              <a:rPr lang="en-US" sz="1000" baseline="30000" dirty="0">
                <a:ea typeface="Calibri" panose="020F0502020204030204" pitchFamily="34" charset="0"/>
              </a:rPr>
              <a:t>9) </a:t>
            </a:r>
            <a:r>
              <a:rPr lang="en-US" sz="1000" dirty="0">
                <a:ea typeface="Calibri" panose="020F0502020204030204" pitchFamily="34" charset="0"/>
              </a:rPr>
              <a:t>ampliable hasta 23                                                                          10</a:t>
            </a:r>
            <a:r>
              <a:rPr lang="en-US" sz="1000" baseline="30000" dirty="0">
                <a:ea typeface="Calibri" panose="020F0502020204030204" pitchFamily="34" charset="0"/>
              </a:rPr>
              <a:t>) </a:t>
            </a:r>
            <a:r>
              <a:rPr lang="en-US" sz="1000" dirty="0">
                <a:ea typeface="Calibri" panose="020F0502020204030204" pitchFamily="34" charset="0"/>
              </a:rPr>
              <a:t>ampliable hasta 16</a:t>
            </a:r>
          </a:p>
          <a:p>
            <a:r>
              <a:rPr lang="en-US" sz="1000" baseline="30000" dirty="0">
                <a:ea typeface="Calibri" panose="020F0502020204030204" pitchFamily="34" charset="0"/>
              </a:rPr>
              <a:t>11) </a:t>
            </a:r>
            <a:r>
              <a:rPr lang="en-US" sz="1000" dirty="0">
                <a:ea typeface="Calibri" panose="020F0502020204030204" pitchFamily="34" charset="0"/>
              </a:rPr>
              <a:t>Pantalla LCD con </a:t>
            </a:r>
            <a:r>
              <a:rPr lang="en-US" sz="1000" dirty="0" err="1">
                <a:ea typeface="Calibri" panose="020F0502020204030204" pitchFamily="34" charset="0"/>
              </a:rPr>
              <a:t>módulo</a:t>
            </a:r>
            <a:r>
              <a:rPr lang="en-US" sz="1000" dirty="0">
                <a:ea typeface="Calibri" panose="020F0502020204030204" pitchFamily="34" charset="0"/>
              </a:rPr>
              <a:t> de </a:t>
            </a:r>
            <a:r>
              <a:rPr lang="en-US" sz="1000" dirty="0" err="1">
                <a:ea typeface="Calibri" panose="020F0502020204030204" pitchFamily="34" charset="0"/>
              </a:rPr>
              <a:t>operación</a:t>
            </a:r>
            <a:r>
              <a:rPr lang="en-US" sz="1000" dirty="0">
                <a:ea typeface="Calibri" panose="020F0502020204030204" pitchFamily="34" charset="0"/>
              </a:rPr>
              <a:t> BM-Solar                    12</a:t>
            </a:r>
            <a:r>
              <a:rPr lang="en-US" sz="1000" baseline="30000" dirty="0">
                <a:ea typeface="Calibri" panose="020F0502020204030204" pitchFamily="34" charset="0"/>
              </a:rPr>
              <a:t>)</a:t>
            </a:r>
            <a:r>
              <a:rPr lang="en-US" sz="1000" dirty="0">
                <a:ea typeface="Calibri" panose="020F0502020204030204" pitchFamily="34" charset="0"/>
              </a:rPr>
              <a:t> consumo de panel solar VR68</a:t>
            </a:r>
            <a:endParaRPr lang="bg-BG" sz="1000" dirty="0">
              <a:effectLst/>
              <a:ea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61475785"/>
              </p:ext>
            </p:extLst>
          </p:nvPr>
        </p:nvGraphicFramePr>
        <p:xfrm>
          <a:off x="484298" y="2060848"/>
          <a:ext cx="8136903" cy="3034854"/>
        </p:xfrm>
        <a:graphic>
          <a:graphicData uri="http://schemas.openxmlformats.org/drawingml/2006/table">
            <a:tbl>
              <a:tblPr firstRow="1" firstCol="1" bandRow="1">
                <a:tableStyleId>{5C22544A-7EE6-4342-B048-85BDC9FD1C3A}</a:tableStyleId>
              </a:tblPr>
              <a:tblGrid>
                <a:gridCol w="1224135">
                  <a:extLst>
                    <a:ext uri="{9D8B030D-6E8A-4147-A177-3AD203B41FA5}">
                      <a16:colId xmlns:a16="http://schemas.microsoft.com/office/drawing/2014/main" xmlns="" val="3239286561"/>
                    </a:ext>
                  </a:extLst>
                </a:gridCol>
                <a:gridCol w="1008112">
                  <a:extLst>
                    <a:ext uri="{9D8B030D-6E8A-4147-A177-3AD203B41FA5}">
                      <a16:colId xmlns:a16="http://schemas.microsoft.com/office/drawing/2014/main" xmlns="" val="1289686008"/>
                    </a:ext>
                  </a:extLst>
                </a:gridCol>
                <a:gridCol w="360040">
                  <a:extLst>
                    <a:ext uri="{9D8B030D-6E8A-4147-A177-3AD203B41FA5}">
                      <a16:colId xmlns:a16="http://schemas.microsoft.com/office/drawing/2014/main" xmlns="" val="2371296718"/>
                    </a:ext>
                  </a:extLst>
                </a:gridCol>
                <a:gridCol w="360040">
                  <a:extLst>
                    <a:ext uri="{9D8B030D-6E8A-4147-A177-3AD203B41FA5}">
                      <a16:colId xmlns:a16="http://schemas.microsoft.com/office/drawing/2014/main" xmlns="" val="1360614304"/>
                    </a:ext>
                  </a:extLst>
                </a:gridCol>
                <a:gridCol w="792088">
                  <a:extLst>
                    <a:ext uri="{9D8B030D-6E8A-4147-A177-3AD203B41FA5}">
                      <a16:colId xmlns:a16="http://schemas.microsoft.com/office/drawing/2014/main" xmlns="" val="2233290693"/>
                    </a:ext>
                  </a:extLst>
                </a:gridCol>
                <a:gridCol w="576064">
                  <a:extLst>
                    <a:ext uri="{9D8B030D-6E8A-4147-A177-3AD203B41FA5}">
                      <a16:colId xmlns:a16="http://schemas.microsoft.com/office/drawing/2014/main" xmlns="" val="3210233915"/>
                    </a:ext>
                  </a:extLst>
                </a:gridCol>
                <a:gridCol w="1296144">
                  <a:extLst>
                    <a:ext uri="{9D8B030D-6E8A-4147-A177-3AD203B41FA5}">
                      <a16:colId xmlns:a16="http://schemas.microsoft.com/office/drawing/2014/main" xmlns="" val="4106254567"/>
                    </a:ext>
                  </a:extLst>
                </a:gridCol>
                <a:gridCol w="720080">
                  <a:extLst>
                    <a:ext uri="{9D8B030D-6E8A-4147-A177-3AD203B41FA5}">
                      <a16:colId xmlns:a16="http://schemas.microsoft.com/office/drawing/2014/main" xmlns="" val="186950983"/>
                    </a:ext>
                  </a:extLst>
                </a:gridCol>
                <a:gridCol w="504056">
                  <a:extLst>
                    <a:ext uri="{9D8B030D-6E8A-4147-A177-3AD203B41FA5}">
                      <a16:colId xmlns:a16="http://schemas.microsoft.com/office/drawing/2014/main" xmlns="" val="244613645"/>
                    </a:ext>
                  </a:extLst>
                </a:gridCol>
                <a:gridCol w="1296144">
                  <a:extLst>
                    <a:ext uri="{9D8B030D-6E8A-4147-A177-3AD203B41FA5}">
                      <a16:colId xmlns:a16="http://schemas.microsoft.com/office/drawing/2014/main" xmlns="" val="2214141110"/>
                    </a:ext>
                  </a:extLst>
                </a:gridCol>
              </a:tblGrid>
              <a:tr h="282873">
                <a:tc>
                  <a:txBody>
                    <a:bodyPr/>
                    <a:lstStyle/>
                    <a:p>
                      <a:pPr>
                        <a:spcAft>
                          <a:spcPts val="0"/>
                        </a:spcAft>
                      </a:pPr>
                      <a:r>
                        <a:rPr lang="en-US" sz="800" dirty="0">
                          <a:effectLst/>
                        </a:rPr>
                        <a:t>Fabricante</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a:effectLst/>
                        </a:rPr>
                        <a:t>Tipo</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600" dirty="0">
                          <a:effectLst/>
                          <a:latin typeface="Times New Roman" panose="02020603050405020304" pitchFamily="18" charset="0"/>
                          <a:ea typeface="Calibri" panose="020F0502020204030204" pitchFamily="34" charset="0"/>
                        </a:rPr>
                        <a:t>Dentro</a:t>
                      </a:r>
                      <a:endParaRPr lang="bg-BG" sz="6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600" dirty="0" err="1">
                          <a:effectLst/>
                        </a:rPr>
                        <a:t>Fuera</a:t>
                      </a:r>
                      <a:endParaRPr lang="bg-BG" sz="6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a:effectLst/>
                        </a:rPr>
                        <a:t>Pantalla</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a:effectLst/>
                        </a:rPr>
                        <a:t>Consumo (W)</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err="1">
                          <a:effectLst/>
                        </a:rPr>
                        <a:t>Sistemas</a:t>
                      </a:r>
                      <a:r>
                        <a:rPr lang="en-US" sz="800" dirty="0">
                          <a:effectLst/>
                        </a:rPr>
                        <a:t> </a:t>
                      </a:r>
                      <a:r>
                        <a:rPr lang="en-US" sz="800" dirty="0" err="1">
                          <a:effectLst/>
                        </a:rPr>
                        <a:t>hidráulicos</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a:effectLst/>
                        </a:rPr>
                        <a:t>Contador de </a:t>
                      </a:r>
                      <a:r>
                        <a:rPr lang="en-US" sz="800" dirty="0" err="1">
                          <a:effectLst/>
                        </a:rPr>
                        <a:t>calor</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err="1">
                          <a:effectLst/>
                        </a:rPr>
                        <a:t>Registro</a:t>
                      </a:r>
                      <a:r>
                        <a:rPr lang="en-US" sz="800" dirty="0">
                          <a:effectLst/>
                        </a:rPr>
                        <a:t> de </a:t>
                      </a:r>
                      <a:r>
                        <a:rPr lang="en-US" sz="800" dirty="0" err="1">
                          <a:effectLst/>
                        </a:rPr>
                        <a:t>datos</a:t>
                      </a:r>
                      <a:endParaRPr lang="bg-BG" sz="8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800" dirty="0">
                          <a:effectLst/>
                        </a:rPr>
                        <a:t>Interfaces</a:t>
                      </a:r>
                      <a:endParaRPr lang="bg-BG" sz="800" dirty="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2621230281"/>
                  </a:ext>
                </a:extLst>
              </a:tr>
              <a:tr h="173475">
                <a:tc>
                  <a:txBody>
                    <a:bodyPr/>
                    <a:lstStyle/>
                    <a:p>
                      <a:pPr>
                        <a:spcAft>
                          <a:spcPts val="0"/>
                        </a:spcAft>
                      </a:pPr>
                      <a:r>
                        <a:rPr lang="en-US" sz="900">
                          <a:effectLst/>
                        </a:rPr>
                        <a:t>Allsun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T300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18</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&lt; 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programable libremente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 opcional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Ethernet</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2219522717"/>
                  </a:ext>
                </a:extLst>
              </a:tr>
              <a:tr h="144016">
                <a:tc>
                  <a:txBody>
                    <a:bodyPr/>
                    <a:lstStyle/>
                    <a:p>
                      <a:pPr>
                        <a:spcAft>
                          <a:spcPts val="0"/>
                        </a:spcAft>
                      </a:pPr>
                      <a:r>
                        <a:rPr lang="en-US" sz="900">
                          <a:effectLst/>
                        </a:rPr>
                        <a:t>Brötje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ISR-SSR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122)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configurable individualmente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Autobús LPB</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3165683280"/>
                  </a:ext>
                </a:extLst>
              </a:tr>
              <a:tr h="131117">
                <a:tc>
                  <a:txBody>
                    <a:bodyPr/>
                    <a:lstStyle/>
                    <a:p>
                      <a:pPr>
                        <a:spcAft>
                          <a:spcPts val="0"/>
                        </a:spcAft>
                      </a:pPr>
                      <a:r>
                        <a:rPr lang="en-US" sz="900">
                          <a:effectLst/>
                        </a:rPr>
                        <a:t>Bosch (Buderus)</a:t>
                      </a:r>
                      <a:r>
                        <a:rPr lang="en-US" sz="900" baseline="300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Logística SC40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S232</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20767187"/>
                  </a:ext>
                </a:extLst>
              </a:tr>
              <a:tr h="144016">
                <a:tc>
                  <a:txBody>
                    <a:bodyPr/>
                    <a:lstStyle/>
                    <a:p>
                      <a:pPr>
                        <a:spcAft>
                          <a:spcPts val="0"/>
                        </a:spcAft>
                      </a:pPr>
                      <a:r>
                        <a:rPr lang="en-US" sz="900">
                          <a:effectLst/>
                        </a:rPr>
                        <a:t>Consolar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Control 701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 + LED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35)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Bus, RS232</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4197984012"/>
                  </a:ext>
                </a:extLst>
              </a:tr>
              <a:tr h="144016">
                <a:tc>
                  <a:txBody>
                    <a:bodyPr/>
                    <a:lstStyle/>
                    <a:p>
                      <a:pPr>
                        <a:spcAft>
                          <a:spcPts val="0"/>
                        </a:spcAft>
                      </a:pPr>
                      <a:r>
                        <a:rPr lang="en-US" sz="900">
                          <a:effectLst/>
                        </a:rPr>
                        <a:t>Dolder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Sora-W</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195)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sí6</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RS485</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583440193"/>
                  </a:ext>
                </a:extLst>
              </a:tr>
              <a:tr h="141436">
                <a:tc>
                  <a:txBody>
                    <a:bodyPr/>
                    <a:lstStyle/>
                    <a:p>
                      <a:pPr>
                        <a:spcAft>
                          <a:spcPts val="0"/>
                        </a:spcAft>
                      </a:pPr>
                      <a:r>
                        <a:rPr lang="en-US" sz="900">
                          <a:effectLst/>
                        </a:rPr>
                        <a:t>Prozeda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Genuis plus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100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SPI</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668480053"/>
                  </a:ext>
                </a:extLst>
              </a:tr>
              <a:tr h="141436">
                <a:tc>
                  <a:txBody>
                    <a:bodyPr/>
                    <a:lstStyle/>
                    <a:p>
                      <a:pPr>
                        <a:spcAft>
                          <a:spcPts val="0"/>
                        </a:spcAft>
                      </a:pPr>
                      <a:r>
                        <a:rPr lang="en-US" sz="900">
                          <a:effectLst/>
                        </a:rPr>
                        <a:t>Resol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Deltasol 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305</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no7</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Autobús Resol V</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554794828"/>
                  </a:ext>
                </a:extLst>
              </a:tr>
              <a:tr h="149176">
                <a:tc>
                  <a:txBody>
                    <a:bodyPr/>
                    <a:lstStyle/>
                    <a:p>
                      <a:pPr>
                        <a:spcAft>
                          <a:spcPts val="0"/>
                        </a:spcAft>
                      </a:pPr>
                      <a:r>
                        <a:rPr lang="en-US" sz="900">
                          <a:effectLst/>
                        </a:rPr>
                        <a:t>Solvis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err="1">
                          <a:effectLst/>
                        </a:rPr>
                        <a:t>Solvis</a:t>
                      </a:r>
                      <a:r>
                        <a:rPr lang="en-US" sz="900" dirty="0">
                          <a:effectLst/>
                        </a:rPr>
                        <a:t> Control 2</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LCD8</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en preparación</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794171325"/>
                  </a:ext>
                </a:extLst>
              </a:tr>
              <a:tr h="144016">
                <a:tc>
                  <a:txBody>
                    <a:bodyPr/>
                    <a:lstStyle/>
                    <a:p>
                      <a:pPr>
                        <a:spcAft>
                          <a:spcPts val="0"/>
                        </a:spcAft>
                      </a:pPr>
                      <a:r>
                        <a:rPr lang="en-US" sz="900">
                          <a:effectLst/>
                        </a:rPr>
                        <a:t>Sorel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TDC5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USB, Ethernet opcional</a:t>
                      </a:r>
                      <a:endParaRPr lang="bg-BG" sz="1100" dirty="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333617375"/>
                  </a:ext>
                </a:extLst>
              </a:tr>
              <a:tr h="144016">
                <a:tc>
                  <a:txBody>
                    <a:bodyPr/>
                    <a:lstStyle/>
                    <a:p>
                      <a:pPr>
                        <a:spcAft>
                          <a:spcPts val="0"/>
                        </a:spcAft>
                      </a:pPr>
                      <a:r>
                        <a:rPr lang="en-US" sz="900">
                          <a:effectLst/>
                        </a:rPr>
                        <a:t>Steca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TR 0704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79)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410</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3.0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tres veces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IS-Bus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207932161"/>
                  </a:ext>
                </a:extLst>
              </a:tr>
              <a:tr h="177413">
                <a:tc>
                  <a:txBody>
                    <a:bodyPr/>
                    <a:lstStyle/>
                    <a:p>
                      <a:pPr>
                        <a:spcAft>
                          <a:spcPts val="0"/>
                        </a:spcAft>
                      </a:pPr>
                      <a:r>
                        <a:rPr lang="en-US" sz="900" dirty="0">
                          <a:effectLst/>
                        </a:rPr>
                        <a:t>Alternativa</a:t>
                      </a:r>
                      <a:r>
                        <a:rPr lang="en-US" sz="900" dirty="0" err="1">
                          <a:effectLst/>
                        </a:rPr>
                        <a:t> técnica</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UVR 1611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programable libremente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2572657010"/>
                  </a:ext>
                </a:extLst>
              </a:tr>
              <a:tr h="144016">
                <a:tc>
                  <a:txBody>
                    <a:bodyPr/>
                    <a:lstStyle/>
                    <a:p>
                      <a:pPr>
                        <a:spcAft>
                          <a:spcPts val="0"/>
                        </a:spcAft>
                      </a:pPr>
                      <a:r>
                        <a:rPr lang="en-US" sz="900">
                          <a:effectLst/>
                        </a:rPr>
                        <a:t>Tem</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PM 2975 OGZ</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Configurable individualmente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2323886052"/>
                  </a:ext>
                </a:extLst>
              </a:tr>
              <a:tr h="141436">
                <a:tc>
                  <a:txBody>
                    <a:bodyPr/>
                    <a:lstStyle/>
                    <a:p>
                      <a:pPr>
                        <a:spcAft>
                          <a:spcPts val="0"/>
                        </a:spcAft>
                      </a:pPr>
                      <a:r>
                        <a:rPr lang="en-US" sz="900">
                          <a:effectLst/>
                        </a:rPr>
                        <a:t>Wagner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Sungo SXL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105)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3381760671"/>
                  </a:ext>
                </a:extLst>
              </a:tr>
              <a:tr h="141436">
                <a:tc>
                  <a:txBody>
                    <a:bodyPr/>
                    <a:lstStyle/>
                    <a:p>
                      <a:pPr>
                        <a:spcAft>
                          <a:spcPts val="0"/>
                        </a:spcAft>
                      </a:pPr>
                      <a:r>
                        <a:rPr lang="en-US" sz="900">
                          <a:effectLst/>
                        </a:rPr>
                        <a:t>Lobo</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SM2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LED11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978578324"/>
                  </a:ext>
                </a:extLst>
              </a:tr>
              <a:tr h="282873">
                <a:tc>
                  <a:txBody>
                    <a:bodyPr/>
                    <a:lstStyle/>
                    <a:p>
                      <a:pPr>
                        <a:spcAft>
                          <a:spcPts val="0"/>
                        </a:spcAft>
                      </a:pPr>
                      <a:r>
                        <a:rPr lang="en-US" sz="900">
                          <a:effectLst/>
                        </a:rPr>
                        <a:t>Vaillant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calorMATIC 430 con VR 68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412</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sí</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 vrDIALOG</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3676815628"/>
                  </a:ext>
                </a:extLst>
              </a:tr>
              <a:tr h="141436">
                <a:tc>
                  <a:txBody>
                    <a:bodyPr/>
                    <a:lstStyle/>
                    <a:p>
                      <a:pPr>
                        <a:spcAft>
                          <a:spcPts val="0"/>
                        </a:spcAft>
                      </a:pPr>
                      <a:r>
                        <a:rPr lang="en-US" sz="900" dirty="0" err="1">
                          <a:effectLst/>
                        </a:rPr>
                        <a:t>Varmeco</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Sistema 014-2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ningún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sí</a:t>
                      </a:r>
                      <a:endParaRPr lang="bg-BG" sz="1100" dirty="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xmlns="" val="1797236137"/>
                  </a:ext>
                </a:extLst>
              </a:tr>
            </a:tbl>
          </a:graphicData>
        </a:graphic>
      </p:graphicFrame>
    </p:spTree>
    <p:extLst>
      <p:ext uri="{BB962C8B-B14F-4D97-AF65-F5344CB8AC3E}">
        <p14:creationId xmlns:p14="http://schemas.microsoft.com/office/powerpoint/2010/main" val="259057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457200" y="1639341"/>
            <a:ext cx="8229600" cy="4741987"/>
          </a:xfrm>
        </p:spPr>
        <p:txBody>
          <a:bodyPr>
            <a:noAutofit/>
          </a:bodyPr>
          <a:lstStyle/>
          <a:p>
            <a:pPr marL="0" indent="0">
              <a:buNone/>
            </a:pPr>
            <a:r>
              <a:rPr lang="en-US" sz="1600" dirty="0">
                <a:latin typeface="Arial" panose="020B0604020202020204" pitchFamily="34" charset="0"/>
                <a:cs typeface="Arial" panose="020B0604020202020204" pitchFamily="34" charset="0"/>
              </a:rPr>
              <a:t>1.1. Parámetros básicos y datos técnicos de los reguladores solares</a:t>
            </a:r>
          </a:p>
          <a:p>
            <a:pPr marL="0" indent="0">
              <a:buNone/>
            </a:pPr>
            <a:r>
              <a:rPr lang="en-US" sz="1600" b="1" dirty="0">
                <a:latin typeface="Arial" panose="020B0604020202020204" pitchFamily="34" charset="0"/>
                <a:cs typeface="Arial" panose="020B0604020202020204" pitchFamily="34" charset="0"/>
              </a:rPr>
              <a:t>El sistema ejemplar con controlador automático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 (Fabricante: </a:t>
            </a:r>
            <a:r>
              <a:rPr lang="en-US" sz="1600" b="1" dirty="0" err="1">
                <a:latin typeface="Arial" panose="020B0604020202020204" pitchFamily="34" charset="0"/>
                <a:cs typeface="Arial" panose="020B0604020202020204" pitchFamily="34" charset="0"/>
              </a:rPr>
              <a:t>Resol</a:t>
            </a:r>
            <a:r>
              <a:rPr lang="en-US" sz="1600" b="1"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cstate="print"/>
          <a:stretch>
            <a:fillRect/>
          </a:stretch>
        </p:blipFill>
        <p:spPr>
          <a:xfrm>
            <a:off x="4181152" y="3068956"/>
            <a:ext cx="1963857" cy="28387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996949"/>
            <a:ext cx="2982731" cy="2982731"/>
          </a:xfrm>
          <a:prstGeom prst="rect">
            <a:avLst/>
          </a:prstGeom>
        </p:spPr>
      </p:pic>
    </p:spTree>
    <p:extLst>
      <p:ext uri="{BB962C8B-B14F-4D97-AF65-F5344CB8AC3E}">
        <p14:creationId xmlns:p14="http://schemas.microsoft.com/office/powerpoint/2010/main" val="345809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y visión general de los reguladores solares</a:t>
            </a:r>
            <a:endParaRPr lang="el-GR" dirty="0"/>
          </a:p>
        </p:txBody>
      </p:sp>
      <p:sp>
        <p:nvSpPr>
          <p:cNvPr id="3" name="Content Placeholder 2"/>
          <p:cNvSpPr>
            <a:spLocks noGrp="1"/>
          </p:cNvSpPr>
          <p:nvPr>
            <p:ph idx="1"/>
          </p:nvPr>
        </p:nvSpPr>
        <p:spPr>
          <a:xfrm>
            <a:off x="395536" y="1604380"/>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Disposiciones básicas y datos técnicos de los reguladores solares</a:t>
            </a:r>
          </a:p>
          <a:p>
            <a:pPr marL="0" indent="0">
              <a:buNone/>
            </a:pPr>
            <a:r>
              <a:rPr lang="en-US" sz="1600" b="1" dirty="0">
                <a:latin typeface="Arial" panose="020B0604020202020204" pitchFamily="34" charset="0"/>
                <a:cs typeface="Arial" panose="020B0604020202020204" pitchFamily="34" charset="0"/>
              </a:rPr>
              <a:t>El sistema ejemplar con controlador automático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3491880" y="5944800"/>
            <a:ext cx="280831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Sistema estándar</a:t>
            </a:r>
          </a:p>
        </p:txBody>
      </p:sp>
      <p:pic>
        <p:nvPicPr>
          <p:cNvPr id="7" name="Picture 6"/>
          <p:cNvPicPr>
            <a:picLocks noChangeAspect="1"/>
          </p:cNvPicPr>
          <p:nvPr/>
        </p:nvPicPr>
        <p:blipFill>
          <a:blip r:embed="rId2" cstate="print"/>
          <a:stretch>
            <a:fillRect/>
          </a:stretch>
        </p:blipFill>
        <p:spPr>
          <a:xfrm>
            <a:off x="1871700" y="2319559"/>
            <a:ext cx="6048672" cy="3625241"/>
          </a:xfrm>
          <a:prstGeom prst="rect">
            <a:avLst/>
          </a:prstGeom>
        </p:spPr>
      </p:pic>
    </p:spTree>
    <p:extLst>
      <p:ext uri="{BB962C8B-B14F-4D97-AF65-F5344CB8AC3E}">
        <p14:creationId xmlns:p14="http://schemas.microsoft.com/office/powerpoint/2010/main" val="44771197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3773</Words>
  <Application>Microsoft Office PowerPoint</Application>
  <PresentationFormat>Προβολή στην οθόνη (4:3)</PresentationFormat>
  <Paragraphs>893</Paragraphs>
  <Slides>44</Slides>
  <Notes>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44</vt:i4>
      </vt:variant>
    </vt:vector>
  </HeadingPairs>
  <TitlesOfParts>
    <vt:vector size="49" baseType="lpstr">
      <vt:lpstr>Arial</vt:lpstr>
      <vt:lpstr>Calibri</vt:lpstr>
      <vt:lpstr>Times New Roman</vt:lpstr>
      <vt:lpstr>Wingdings</vt:lpstr>
      <vt:lpstr>2_Office Theme</vt:lpstr>
      <vt:lpstr>Unidad 2.7. INSTALACIONES SOLARES TÉRMICAS PARA ACS Y CALEFACCIÓN EN UNA VIVIENDA UNIFAMILIAR</vt:lpstr>
      <vt:lpstr>Objetivos de la unidad</vt:lpstr>
      <vt:lpstr>Contenido</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1. Tipos y visión general de los reguladores solares</vt:lpstr>
      <vt:lpstr>2. Sensores de temperatura y caudal</vt:lpstr>
      <vt:lpstr>2. Sensores de temperatura y caudal</vt:lpstr>
      <vt:lpstr>2. Sensores de temperatura y caudal</vt:lpstr>
      <vt:lpstr>2. Sensores de temperatura y caudal</vt:lpstr>
      <vt:lpstr>2. Sensores de temperatura y caudal</vt:lpstr>
      <vt:lpstr>2. Sensores de temperatura y caudal</vt:lpstr>
      <vt:lpstr>2. Sensores de temperatura y caudal</vt:lpstr>
      <vt:lpstr>2. Sensores de temperatura y caudal</vt:lpstr>
      <vt:lpstr>2. Sensores de temperatura y caudal</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3. Métodos de regulación y control de la temperatura</vt:lpstr>
      <vt:lpstr>Conclusión</vt:lpstr>
      <vt:lpstr>Fin de la unidad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81</cp:revision>
  <dcterms:created xsi:type="dcterms:W3CDTF">2017-12-11T10:59:29Z</dcterms:created>
  <dcterms:modified xsi:type="dcterms:W3CDTF">2019-10-03T11:10:37Z</dcterms:modified>
</cp:coreProperties>
</file>