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61" r:id="rId4"/>
    <p:sldId id="268" r:id="rId5"/>
    <p:sldId id="269" r:id="rId6"/>
    <p:sldId id="271" r:id="rId7"/>
    <p:sldId id="274" r:id="rId8"/>
    <p:sldId id="275" r:id="rId9"/>
    <p:sldId id="281" r:id="rId10"/>
    <p:sldId id="282" r:id="rId11"/>
    <p:sldId id="283" r:id="rId12"/>
    <p:sldId id="284" r:id="rId13"/>
    <p:sldId id="288" r:id="rId14"/>
    <p:sldId id="264" r:id="rId15"/>
    <p:sldId id="291" r:id="rId16"/>
    <p:sldId id="293" r:id="rId17"/>
    <p:sldId id="295" r:id="rId18"/>
    <p:sldId id="294" r:id="rId19"/>
    <p:sldId id="296" r:id="rId20"/>
    <p:sldId id="299" r:id="rId21"/>
    <p:sldId id="303" r:id="rId22"/>
    <p:sldId id="263" r:id="rId23"/>
    <p:sldId id="307" r:id="rId24"/>
    <p:sldId id="308" r:id="rId25"/>
    <p:sldId id="310" r:id="rId26"/>
    <p:sldId id="313" r:id="rId27"/>
    <p:sldId id="314" r:id="rId28"/>
    <p:sldId id="315" r:id="rId29"/>
    <p:sldId id="316" r:id="rId30"/>
    <p:sldId id="302" r:id="rId31"/>
    <p:sldId id="266" r:id="rId32"/>
    <p:sldId id="319" r:id="rId33"/>
    <p:sldId id="318" r:id="rId34"/>
    <p:sldId id="259" r:id="rId35"/>
    <p:sldId id="260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l-GR" dirty="0" err="1"/>
              <a:t>Ηλιοθερμικές</a:t>
            </a:r>
            <a:r>
              <a:rPr lang="el-GR" dirty="0"/>
              <a:t> εγκαταστάσεις για ΖΝΧ και θέρμανση για μονοκατοικίες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βοηθητικό σύστημα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σχέδια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Ηλιακοί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μονάδα μεταφοράς 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Οι εξωτερικοί </a:t>
            </a:r>
            <a:r>
              <a:rPr lang="el-G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θερμότητας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κατασκευάζονται σε μορφή πλάκας ή σωληνοειδής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Επίσης μονώνονται με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προκατασκευασμένες φύλλα θερμικής μόνωσης.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Πλεονεκτήματα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ικανότητα μεταφοράς θερμότητας είναι μεγαλύτερη σε σχέση με τους εσωτερικούς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Δεν υπάρχει σχεδόν καμία μείωση της απόδοσης από τη συσσώρευση ασβεστίου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Πολλά αποθηκευτικά μέσα μπορούν να τροφοδοτηθούν από ένα μόνο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Μειονεκτήματα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ακριβότεροι από τους εσωτερικούς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Στις περισσότερες περιπτώσεις απαιτείται μια πρόσθετη αντλία στην πλευρά του δευτερεύοντος κυκλώματος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63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σχέδια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Ηλιακοί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μονάδα μεταφοράς 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4377940"/>
            <a:ext cx="3653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Σωληνοειδής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84784"/>
            <a:ext cx="2762603" cy="460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4" y="2904415"/>
            <a:ext cx="4680520" cy="1419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0467" y="5805264"/>
            <a:ext cx="4153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σε μορφή πλάκας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186808" cy="4656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σχέδια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Αποθήκευση ζεστού νερού οικιακής χρήσης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Έχει τα ακόλουθα χαρακτηριστικά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Δύο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από δύο διαφορετικές πηγές : ένας ηλιακός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ένας πρόσθετος από ένα λέβητα.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απευθείας σύνδεση με το δίκτυο κρύου νερού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πίεση λειτουργίας του δοχείου στα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4–6 bar.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Δοχείο αποθήκευσης ηλιακής θερμότητας με βοηθητικό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20" y="1533145"/>
            <a:ext cx="45871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148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σχέδια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Συνδυασμένη αποθήκευση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συνδυαστικά συστήματα αποθήκευσης μπορούν είτε να τροφοδοτήσουν την παραγόμενη θερμότητα απευθείας στο σύστημα θέρμανσής (εφεδρική θέρμανση), είτε εναλλακτικά να τροφοδοτήσουν το οικιακό  δίκτυο ζεστού νερού μέσω ενός εσωτερικού ή εξωτερικού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θερμότητας.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9942"/>
            <a:ext cx="4146046" cy="48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Μη αεριζόμενες δεξαμενές διατίθενται σε ανοξείδωτο,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επισμαλτωμένο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χάλυβα ή με επίστρωση από πλαστικό και χαλκό 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ανοξείδωτες δεξαμενές είναι συγκριτικά ελαφρύτερες και δεν απαιτούν συντήρηση , αλλά αρκετά ακριβότερες από τις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επισμαλτωμένες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δεξαμενές.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επισμαλτωμένες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δεξαμενές πρέπει να φέρουν μία ράβδο μαγνησίου ή εξωτερικό γαλβανικό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ανόδιο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για αντιδιαβρωτική προστασία. 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Προσφέρονται επίσης οι δεξαμενές από χάλυβα με πλαστική επίστρωση.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αεριζόμενες πλαστικές δεξαμενές είναι ευαίσθητες στις υψηλές θερμοκρασίες.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θερμική μόνωση του δοχείου αποθήκευσης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3397575" cy="283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43" y="2587774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θερμική μόνωση του δοχείου αποθήκευσης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554707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θερμική μόνωση του δοχείου αποθήκευσης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61372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00" y="2661372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θερμική μόνωση του δοχείου αποθήκευσης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20888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00" y="2420888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141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573325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θερμική μόνωση του δοχείου αποθήκευσης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3397575" cy="283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64904"/>
            <a:ext cx="3397575" cy="28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της ενότητας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το τέλος της ενότητας θα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για την κατασκευή διαφορετικών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εναλλακτών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τύπων αποθήκευσης.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Αναγνωρίζετε πως να εγκαταστήσετε διαφορετικούς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μονάδες αποθήκευσης χρησιμοποιώντας εξαρτήματα.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Σύνδεση του ηλιακού κυκλώματος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642" y="5500682"/>
            <a:ext cx="375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Σωληνοειδής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και σύνδεση με στροφή.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2588" y="448854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Σωληνοειδής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και οριζόντια σύνδεση.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04374"/>
            <a:ext cx="4659060" cy="1480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72" y="1931892"/>
            <a:ext cx="3830457" cy="24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Σύνδεση ζεστού νερού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5589240"/>
            <a:ext cx="3572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ζεστού νερού με όλα τα εξαρτήματα και το δευτερεύουσα κυκλοφορία.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12776"/>
            <a:ext cx="3521317" cy="48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978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εξαρτημάτων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οπλισμοί του ηλιακού κυκλώματος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12776"/>
            <a:ext cx="3376674" cy="48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Αντεπίστροφη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βαλβίδα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βαλβίδα ελέγχου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αποφευχθεί η μεταφορά κυκλοφοριακής ροής υγρού στο ηλιακό κύκλωμα όταν η αντλία κυκλοφορίας είναι κλειστή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 οποίο θα είχε σαν αποτέλεσμα να επιστρέψει η θερμότητα από το δοχείο αποθήκευσης στο περιβάλλον μέσω του πεδίου των συλλεκτών, το ηλιακό κύκλωμα πρέπει να διαθέτει βαλβίδα αντεπιστροφής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442257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5266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διαστολής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(MEV)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δοχείο διαστολής τοποθετείτε για να απορροφά τη διαστολή του υγρού μεταφοράς θερμότητας όταν αυτό θερμαίνεται και να επιστρέφει το υγρό στο δίκτυο όταν αυτό ψύχεται και συστέλλεται.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3073524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988840"/>
            <a:ext cx="4176464" cy="417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8348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Βαλβίδες ασφαλείας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αποφυγή μιας ανεπίτρεπτης αύξηση της πίεσης στο ηλιακό κύκλωμα η εγκατάσταση μιας βαλβίδας ασφαλείας είναι καθοριστική 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1988840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9374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9707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Διαχωριστές αέρα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Αυξάνουν τη διατομή στο σημείο σύνδεσης, μειώνοντας έτσι την ταχύτητα στη ροή και επιτρέπουν στις φυσαλίδες του αέρα να ανέβουν προς τα πάνω.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0916"/>
            <a:ext cx="4313312" cy="43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2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Όργανα ενδείξεων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θερμόμετρα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πιεσόμετρα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ροόμετρα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57" y="3789040"/>
            <a:ext cx="2105125" cy="21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64" y="3278336"/>
            <a:ext cx="2886968" cy="288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" y="3971143"/>
            <a:ext cx="2624499" cy="17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36" y="1470064"/>
            <a:ext cx="44748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Εξαρτήματα διακοπής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Υπάρχει ποικιλία στα εξαρτήματα διακοπής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εγκαθίστανται είναι σημαντικό να σημειώνεται η κατεύθυνση της ροής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βαλβίδες σφαιριδίου είναι με τη  χαμηλότερη αντίσταση στη ροή.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4" y="3992434"/>
            <a:ext cx="2088232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8" y="1384272"/>
            <a:ext cx="2468047" cy="2081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925" y="3886309"/>
            <a:ext cx="2232248" cy="2232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4689" y="1854806"/>
            <a:ext cx="173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Γωνιακή βαλβίδα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417" y="5826750"/>
            <a:ext cx="2495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Ευθεία βαλβίδα διακοπής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0839" y="5826750"/>
            <a:ext cx="209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σφασιριδίου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98" y="4174229"/>
            <a:ext cx="2481238" cy="12800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3256" y="5607907"/>
            <a:ext cx="2019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Βαλβίδες ολίσθησης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29" y="3682090"/>
            <a:ext cx="1829063" cy="18290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1272" y="5780003"/>
            <a:ext cx="1178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Πεταλούδα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6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Φίλτρο καθαρισμού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χρήση του φίλτρου καθαρισμού  μπορεί 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παραβλεφθεί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σε μικρά συστήματα.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07168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Τύποι 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εναλλακτών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και εγκατάσταση αποθήκευσης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σχεδίαση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Υλικά του συστήματος αποθήκευσης και εγκατάσταση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εξαρτημάτων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σκοπός και οι τύποι των εξαρτημάτων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κρύου νερού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Εξαρτήματα σωληνώσεων για οικιακό ζεστό νερό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373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κρύου νερού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39341"/>
            <a:ext cx="3802488" cy="4233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2060848"/>
            <a:ext cx="3923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σύνδεση του κρύου νερού γίνεται στη βάση του δοχείου αποθήκευσης ζεστού νερού. Για τις μη αεριζόμενες δεξαμενές, η γραμμή εισόδου του κρύου νερού  περιλαμβάνει ,βαλβίδα διακοπής,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αντεπίστροφη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βαλβίδα και βαλβίδα ασφαλείας.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απαιτείται μειωτής πίεσης πρέπει να προστίθεται. Η βαλβίδα ασφαλείας πρέπει να εγκαθίστανται έτσι ώστε να μην μπορεί να κλείσει.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42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Εξαρτήματα σωληνώσεων για οικιακό ζεστό νερό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Τάπα αποστράγγισης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τάπα αποστράγγισης χρειάζεται για το άδειασμα της δεξαμενής νερού κατά τη διάρκεια συντηρήσεων και επισκευών . Τοποθετείται στο χαμηλότερο σημείο  της σωλήνας τροφοδοσίας του κρύου νερού.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43" y="3068960"/>
            <a:ext cx="2832348" cy="283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744416" cy="2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Εξαρτήματα σωληνώσεων για οικιακό ζεστό νερό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Θερμοστατική βαλβίδα μίξης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22" y="3028704"/>
            <a:ext cx="4788024" cy="304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2276872"/>
            <a:ext cx="3793604" cy="37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6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/>
              <a:t>Εγκατάσταση εξαρτημάτων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5338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Εξαρτήματα σωληνώσεων για οικιακό ζεστό νερό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Φίλτρα καθαρισμού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λειτουργία του θερμοστατικού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μίκτη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του μειωτή πίεσης μπορεί να μειωθεί από μικρά σωματίδια που βρίσκονται μέσα στο νερό. Γι’ αυτό προτείνεται η εγκατάσταση ενός φίλτρου καθαρισμού στη γραμμή του κρύου νερού και στην κατεύθυνση της ροής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8" y="1519205"/>
            <a:ext cx="2448272" cy="46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7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Έχεις ολοκληρώσει την ενότητα και τώρα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Γνωρίζεις τη δομή των διαφορετικών τύπων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εναλλακτών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τους διαφορετικούς τύπους συστημάτων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Γνωρίζεις πως εγκαθίστανται οι διάφοροι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και οι δεξαμενές αποθήκευσης χρησιμοποιώντας εξαρτήματα.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βοηθητικό σύστημα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Υγρά που χρησιμοποιούνται στο ηλιακό σύστημα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ηλιακά υγρά μεταφέρουν τη θερμότητα που παράγεται στο συλλέκτη στο ηλιακό τμήμα αποθήκευσης. Το νερό είναι το πιο κατάλληλο μέσο, γιατί έχει πολύ καλές ιδιότητες: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υψηλή θερμική χωρητικότητα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υψηλή θερμική αγωγιμότητα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χαμηλό ιξώδες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Επιπλέον,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δεν είναι εύφλεκτο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δεν είναι τοξικό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φθηνό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Αποτροπή επιστροφή ροής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σημαντικό να εγκατασταθεί μια βαλβίδα ελέγχου 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βαρυτικό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φρένο στη γραμμή μεταξύ της αντλίας και του συλλέκτη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60"/>
            <a:ext cx="75200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618856" cy="1573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Εξαεριστικό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ταχείας αντίδρασης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υψηλότερο σημείο κάθε ηλιακού ενεργειακού συστήματος πρέπει να τοποθετείται ένα αυτόματο 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εξαεριστικό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σε συνδυασμό με μία βαλβίδα διακοπής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ένα χειροκίνητο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εξαεριστικό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216" y="5727723"/>
            <a:ext cx="2170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Κακής λειτουργίας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εξαεριστικο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283" y="1601781"/>
            <a:ext cx="3972717" cy="3987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6527" y="5897000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καλός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εξαεριστικό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547233"/>
            <a:ext cx="2531582" cy="23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28800"/>
            <a:ext cx="429876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Ροόμετρα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Μικρές μηχανικές μονάδες απεικόνισης ογκομετρικής ροής επιτρέπουν τον έλεγχο της ροής. Με συγκεκριμένα ροόμετρα η ροή μπορεί να περιοριστεί σε συγκεκριμένα όρια μέσω μια βαλβίδας ελέγχου ροής.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95" y="2780928"/>
            <a:ext cx="40645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28800"/>
            <a:ext cx="447297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βοηθητικά στοιχεία του ηλιακού συστήματος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Συσκευές ασφαλείας στο ηλιακό κύκλωμα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Σύμφωνα με το Ευρωπαϊκό Πρότυπο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 12976,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τμήμα του πεδίου των συλλεκτών που μπορεί να τεθεί εκτός λειτουργίας πρέπει να διαθέτει τουλάχιστον μία βαλβίδα ασφαλείας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05" y="1638320"/>
            <a:ext cx="4347495" cy="4324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2280" y="5633635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Βαλβίδα ασφαλείας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/>
              <a:t>Τύποι  </a:t>
            </a:r>
            <a:r>
              <a:rPr lang="el-GR" dirty="0" err="1"/>
              <a:t>εναλλακτών</a:t>
            </a:r>
            <a:r>
              <a:rPr lang="el-GR" dirty="0"/>
              <a:t> θερμότητας και εγκατάσταση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σχέδια αποθήκευσης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Ηλιακοί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μονάδα μεταφοράς 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κάθετη εγκατάσταση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πρέπει να προτιμάται, γιατί ενισχύει το φαινόμενο της διαστρωμάτωσης στο σύστημα αποθήκευσης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0" y="3616648"/>
            <a:ext cx="3893850" cy="138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580" y="3356992"/>
            <a:ext cx="3893850" cy="228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782" y="5175024"/>
            <a:ext cx="4320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Σωληνωτός (σπιράλ) 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5763322"/>
            <a:ext cx="3783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απλού σωλήνα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820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1724</Words>
  <Application>Microsoft Office PowerPoint</Application>
  <PresentationFormat>Προβολή στην οθόνη (4:3)</PresentationFormat>
  <Paragraphs>249</Paragraphs>
  <Slides>35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2_Office Theme</vt:lpstr>
      <vt:lpstr>Ηλιοθερμικές εγκαταστάσεις για ΖΝΧ και θέρμανση για μονοκατοικίες</vt:lpstr>
      <vt:lpstr>Στόχοι της ενότητας</vt:lpstr>
      <vt:lpstr>Περιεχόμενο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1. Τύποι  εναλλακτών θερμότητας και εγκατάσταση αποθήκευσης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2. Εγκατάσταση εξαρτημάτων </vt:lpstr>
      <vt:lpstr>Συμπεράσματα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 </cp:lastModifiedBy>
  <cp:revision>113</cp:revision>
  <dcterms:created xsi:type="dcterms:W3CDTF">2017-12-11T10:59:29Z</dcterms:created>
  <dcterms:modified xsi:type="dcterms:W3CDTF">2019-11-19T13:17:13Z</dcterms:modified>
</cp:coreProperties>
</file>