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6"/>
  </p:notes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1" r:id="rId14"/>
    <p:sldId id="273" r:id="rId15"/>
    <p:sldId id="274" r:id="rId16"/>
    <p:sldId id="270" r:id="rId17"/>
    <p:sldId id="275" r:id="rId18"/>
    <p:sldId id="272" r:id="rId19"/>
    <p:sldId id="276" r:id="rId20"/>
    <p:sldId id="277" r:id="rId21"/>
    <p:sldId id="278" r:id="rId22"/>
    <p:sldId id="279" r:id="rId23"/>
    <p:sldId id="280" r:id="rId24"/>
    <p:sldId id="260" r:id="rId2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gdem Tolali" initials="CT" lastIdx="14" clrIdx="0">
    <p:extLst>
      <p:ext uri="{19B8F6BF-5375-455C-9EA6-DF929625EA0E}">
        <p15:presenceInfo xmlns:p15="http://schemas.microsoft.com/office/powerpoint/2012/main" userId="S-1-5-21-3068316050-3618709877-3284160049-110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360" autoAdjust="0"/>
  </p:normalViewPr>
  <p:slideViewPr>
    <p:cSldViewPr>
      <p:cViewPr varScale="1">
        <p:scale>
          <a:sx n="111" d="100"/>
          <a:sy n="111" d="100"/>
        </p:scale>
        <p:origin x="161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9-10T16:09:14.749" idx="14">
    <p:pos x="10" y="10"/>
    <p:text>Hier wäre ein Text nötig, was man überhaupt sieht.</p:text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t>4/2/2020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επεξεργασία των στυλ στυλ του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t>‹Nr.›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5412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15493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071587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30192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40268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45518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Bild</a:t>
            </a:r>
            <a:r>
              <a:rPr lang="de-DE" dirty="0" smtClean="0"/>
              <a:t> - </a:t>
            </a:r>
            <a:r>
              <a:rPr lang="de-DE" dirty="0" err="1" smtClean="0"/>
              <a:t>Screenshot</a:t>
            </a:r>
            <a:r>
              <a:rPr lang="de-DE" dirty="0" smtClean="0"/>
              <a:t> www.waermepumpe.de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562402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92342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757822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25147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08365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71327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(1) Stunde des Trainingsprogramms.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81598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Richtlinien für den Trainer</a:t>
            </a: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Diese ppt-Datei ist eine Vorlage, die von den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Anbietern der beruflichen Bildung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verwendet werden kann, damit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sie das Trainingsmaterial vorbereiten können.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Wir empfehlen 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bis 40.</a:t>
            </a:r>
            <a:r>
              <a:rPr lang="en-US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ppt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für eine (1) Stunde des Trainingsprogramms.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 gibt 3 </a:t>
            </a:r>
            <a:r>
              <a:rPr lang="en-US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vordefinierte Folien, die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von Ihnen ausgefüllt werden müssen, mit den Titeln "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Modulziele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Schlussfolgerung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", "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Ende des Moduls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".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Das Material sollte in einem bearbeitbaren Format gesendet werden. 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 Schriftart: Arial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Erforderliche Schriftgröße: 16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Empfohlener Zeilenabstand: 1,5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Die ppt/pptx-Datei sollte eine klare Struktur und definierte Einheiten sowie eindeutige Slide-Titel aufweisen.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ppt/pptx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Folieninhalte sollten die vordefinierten Ränder nicht überschreiten.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Bilder, Diagramme usw. sollten mit einer Beschreibung versehen sein.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Wenn Sie Verständnisfragen (Multiple Choice, Multiple Response, True/False, Matching etc.) einbeziehen möchten, um das Verständnis der Theorie zu verbessern, sollten Sie diese in der ppt/pptx-Datei einbinden.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Fragen, die für die Selbsteinschätzung und abschließende Beurteilungsaufgaben verwendet werden, sollten einem vordefinierten Format folgen, das von SQLearn in einer xls-Datei gesendet wird.</a:t>
            </a:r>
            <a:endParaRPr lang="el-G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64158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4694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Grafik:</a:t>
            </a:r>
            <a:r>
              <a:rPr lang="de-DE" baseline="0" dirty="0" smtClean="0"/>
              <a:t> HS BO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86759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9378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094928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270511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88517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78612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4742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Klicken Sie hier, um den Master-Titelstil zu bearbeiten.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Klicken Sie hier, um Mastertextstile zu bearbeiten.</a:t>
            </a:r>
          </a:p>
          <a:p>
            <a:pPr lvl="1"/>
            <a:r>
              <a:rPr lang="en-US" smtClean="0"/>
              <a:t>Zweite Ebene</a:t>
            </a:r>
          </a:p>
          <a:p>
            <a:pPr lvl="2"/>
            <a:r>
              <a:rPr lang="en-US" smtClean="0"/>
              <a:t>Dritte Ebene</a:t>
            </a:r>
          </a:p>
          <a:p>
            <a:pPr lvl="3"/>
            <a:r>
              <a:rPr lang="en-US" smtClean="0"/>
              <a:t>Vierte Ebene</a:t>
            </a:r>
          </a:p>
          <a:p>
            <a:pPr lvl="4"/>
            <a:r>
              <a:rPr lang="en-US" smtClean="0"/>
              <a:t>Fünfte Stufe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4/2/2020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‹Nr.›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ermepumpe.de/normen-technik/jazrechner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63888" y="1916832"/>
            <a:ext cx="5472608" cy="1470025"/>
          </a:xfrm>
        </p:spPr>
        <p:txBody>
          <a:bodyPr anchor="b">
            <a:normAutofit fontScale="90000"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3.4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Grundsätze der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Energieaudits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und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Klassifizierung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Qualitätskontrolle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Block 3: Überwachung und Wartung der geothermischen Anlage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Jahresarbeitszahl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- Treiber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Was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beeinflusst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die JAZ in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einem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laufenden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System?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Der Anteil der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elektrischen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Heizpatrone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/ des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elektrischen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Heizstabes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Die Heizpatrone benötigt 100% elektrische Energie, um 100% Wärme zu liefern (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die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JAZ des Arbeitspunktes ist 1). Wie besprochen, sollte die Heizpatrone nicht in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ordnungsgemäßen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Installationen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verwendet werden (siehe Xxx).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Steigt der Anteil der Erwärmung durch die Heizpatrone, so sinkt die JAZ und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die Effizienz.</a:t>
            </a:r>
            <a:endParaRPr lang="de-DE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52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Typische Jahresarbeitszahlen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Jahresarbeitszahlen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von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installierten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Systemen (Deutschland)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988840"/>
            <a:ext cx="7488832" cy="4377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51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Typische Jahresarbeitszahlen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Jahresarbeitszahlen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von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installierten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Systemen (Deutschland)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Abhängig vom Jahr der Installation erhöht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sich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die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typische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JAZ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über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die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Jahren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Im Jahr 2016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erreicht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die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durchschnittliche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JAZ von geothermischen Wärmepumpen fast 4.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Um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4 kWh Wärme auf das Gebäude zu verteilen, benötigen Sie 1 kWh elektrische Energie; 3 kWh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werden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der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Erde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entzogen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(Geothermie).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87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Jahresarbeitszahl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messen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28800"/>
            <a:ext cx="8892480" cy="4525963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Wie man die JAZ misst und berechnet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Wenn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die JAZ eines laufenden Systems berechnen wollen,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müssen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folgende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Daten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messen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Die Wärmemenge, die an das Wärmeverteilungssystem / an den Wärmespeicher abgegeben wurde. Sie müssen direkt nach der Wärmepumpe messen.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Die Menge an elektrischer Energie, die von der Wärmepumpe verbraucht wurde (einschließlich der Heizpatrone und der Solekreislaufpumpe, ohne die Pumpe des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Wärmeverteilungssystems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Die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meisten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Wärmepumpen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erheben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diese Daten,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Sie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müssen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dann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keine Messtechnik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installieren.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313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Jahresarbeitszahl messen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Wie man die JAZ misst und berechnet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Wenn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die JAZ eines laufenden Systems berechnen, achten Sie darauf.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Dass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über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Zeitraum messen, der lang genug ist - In der Regel sollten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die JAZ mindestens für mindestens ein Jahr berechnen.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Achten Sie darauf, eine typische Periode zu messen - wenn Sie einzigartige Warm-/Kälteperioden und/oder Perioden untypischen Gebrauchs (z.B. lange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Abwesenheit)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haben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beeinflusst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dies die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JAZ.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73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VDI 4650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Wie man die JAZ misst und berechnet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Wenn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die JAZ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prognostizieren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möchten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können Sie die VDI 4650 Norm verwenden.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 Berechnung der Jahresarbeitszahl von Wärmepumpen - Elektro-Wärmepumpen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für Raumheizung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und Warmwasserbereitung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".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Diese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Berechnung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streng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genommen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die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echte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JAZ, da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hier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nicht gemessen wird - gibt Ihnen einen Hinweis, ob Sie ein geeignetes System entworfen haben.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094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VDI 4650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Wie man die JAZ misst und berechnet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Für die Berechnung der VDI 4650 JAZ gibt es Online-Tools.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  <a:hlinkClick r:id="rId3"/>
              </a:rPr>
              <a:t>https://www.waermepumpe.de/normen-technik/jazrechner/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1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VDI 4650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836712"/>
            <a:ext cx="7933903" cy="571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87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Optimierung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12776"/>
            <a:ext cx="8579296" cy="506916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Optimierung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der JAZ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laufenden Systems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Die JAZ ist zu hoch? Das System ist nicht effizient? Sie benötigen zu viel elektrische Energie, um das System zu betreiben?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Hoffentlich haben Sie eine richtige Dimensionierung von Wärmepumpe und Wärmequelle vorgenommen.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Sie können diese Faktoren nicht ändern, wenn das System läuft und installiert ist.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Was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können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Sie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tun?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Anpassung der Heizkurve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Anpassen der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Speichertemperatur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und der Heizungsanlage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Deaktivieren Sie die Heizpatrone.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94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Optimierung 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579296" cy="506916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Optimierung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der JAZ eines laufenden Systems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Die JAZ ist zu hoch? Das System ist nicht effizient? Sie benötigen zu viel elektrische Energie, um das System zu betreiben?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laufenden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System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Ihre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Einflussmöglichkeiten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begrenzt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ACHTEN SIE AUF EINE KORREKTE PLANUNG - BERECHNEN SIE DIE INPUTFAKTOREN SORGFÄLTIG UND VERWENDEN SIE KEINE GROBEN BERECHNUNGEN.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466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Modulziele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Willkommen im Modul: "Grundsätze der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Energieprüfung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und Klassifizierung /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Qualitätskontrolle".</a:t>
            </a:r>
            <a:endParaRPr lang="el-G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Am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Ende dieses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Moduls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werden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die Grundsätze der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Energieprüfung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kennen</a:t>
            </a:r>
          </a:p>
          <a:p>
            <a:pPr>
              <a:lnSpc>
                <a:spcPct val="150000"/>
              </a:lnSpc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die Qualitätssicherungssysteme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kennen</a:t>
            </a:r>
          </a:p>
          <a:p>
            <a:pPr>
              <a:lnSpc>
                <a:spcPct val="150000"/>
              </a:lnSpc>
              <a:buAutoNum type="arabicPeriod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Erfassung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Messung und Berechnung des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Energieverbrauchs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durchführen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können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Effizienz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bewerten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und Wege zu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ihrer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Verbesserung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finden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können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 	Elektrische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 Leistungsaufnahme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579296" cy="506916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Berechnen Sie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den Stromverbrauch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geschätzten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JAZ (VDI 4640) können Sie den jährlichen Stromverbrauch berechnen: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Heizlast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Ihrer Wärmepumpe *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Vollbenutzungs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stunden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/ JAZ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455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 	Elektrische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 Leistungsaufnahme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579296" cy="506916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Beispiel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Heizlast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Ihrer Wärmepumpe: 8kW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Vollbenutzungsstunden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2.000h/a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JAZ: 4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Das gleiche System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einer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JAZ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von 3,5 oder 4,5.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4860032" y="2444298"/>
            <a:ext cx="339548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8 kW * 2000h /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4,0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= 4.000 kWh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  <p:sp>
        <p:nvSpPr>
          <p:cNvPr id="5" name="Rechteck 4"/>
          <p:cNvSpPr/>
          <p:nvPr/>
        </p:nvSpPr>
        <p:spPr>
          <a:xfrm>
            <a:off x="4588376" y="4019364"/>
            <a:ext cx="3425938" cy="12464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8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kW * 2000h /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3,5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=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4.571 kWh</a:t>
            </a: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  8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kW * 2000h /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4,5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=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3.555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kWh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à"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805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 	Elektrische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 Leistungsaufnahme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579296" cy="506916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Beispiel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elektrische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Leistungsaufnahme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entspricht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den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unmittelbaren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jeweilige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Betriebskosten der Wärmepumpenanlage.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Die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Erhöhung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der JAZ führt nicht nur zu höherer Effizienz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und höherer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Umweltfreundlichkeit,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Sie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verursacht auch sinkende Betriebskosten.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467544" y="3068960"/>
            <a:ext cx="546976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8 kW * 2000h /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4,0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= 4.000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kWh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* 0,22 €/kWh = 880€/a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  <p:sp>
        <p:nvSpPr>
          <p:cNvPr id="5" name="Rechteck 4"/>
          <p:cNvSpPr/>
          <p:nvPr/>
        </p:nvSpPr>
        <p:spPr>
          <a:xfrm>
            <a:off x="467544" y="3376736"/>
            <a:ext cx="567174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à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8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kW * 2000h /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3,5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=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4.571 kWh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* 0,22 €/kWh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= 1005 €/a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8kW * 2000h /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4,5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=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3.555 kWh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* 0,22 €/kWh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= 782€/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604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Ende des Moduls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Dies ist das Ende des Moduls</a:t>
            </a:r>
            <a:r>
              <a:rPr 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"Grundsätze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für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Energieprüfung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und Klassifizierung /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Qualitätskontrolle".</a:t>
            </a:r>
            <a:endParaRPr lang="el-G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Jetzt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in der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Lage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Grundsätze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der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Energieprüfung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kennen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Qualitätssicherungssysteme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kennen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Erfassung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Messung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Berechnung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Energieverbrauchs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durchführen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können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Effizienz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bewerten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Wege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ihrer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Verbesserung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finden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 können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8183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Ende der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Einheit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3.4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Grundsätze der Energieaudits und Klassifizierung / Qualitätskontrolle</a:t>
            </a:r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Jahresarbeitszahl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Energieeffizienz von Wärmepumpen bedeutet vor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allem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die JAZ.</a:t>
            </a:r>
          </a:p>
          <a:p>
            <a:pPr marL="0" indent="0">
              <a:lnSpc>
                <a:spcPct val="150000"/>
              </a:lnSpc>
              <a:buNone/>
            </a:pPr>
            <a:endParaRPr lang="de-DE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JAZ (J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ahres</a:t>
            </a:r>
            <a:r>
              <a:rPr lang="de-D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rbeits</a:t>
            </a:r>
            <a:r>
              <a:rPr lang="de-D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ahl</a:t>
            </a:r>
            <a:r>
              <a:rPr lang="de-D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de-DE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Die JAZ veranschaulicht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die tatsächliche Energiebilanz und die tatsächliche elektrische Energie,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zur Bereitstellung der gewünschten Heizenergie benötigt wird. </a:t>
            </a:r>
            <a:endParaRPr lang="de-DE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Einfach ausgedrückt, je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höher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Ihr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JAZ-Wert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desto energieeffizienter ist Ihr System.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Die JAZ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ist ein Maß für die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Effizienz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einer elektrischen Wärmepumpenheizung über ein Jahr. Es ist das Verhältnis der abgegebenen Wärme zur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gesamten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aufgenommenen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elektrischen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Energie,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Betrachtungszeit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raum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Jahres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965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Jahresarbeitszahl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Systemgrenzen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JAZ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Systemgrenzen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Bei der Berechnung des saisonalen Leistungsfaktors ist es wichtig, in konsistenten Systemgrenzen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arbeiten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Welche Leistungen (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elektrisch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und thermisch) werden abgedeckt und in die Kalkulation einbezogen? 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Die klassischen Systemgrenzen werden wie folgt gesetzt: 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457200" y="4149080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  <a:p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64971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Jahresarbeitszahl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Systemgrenzen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JAZ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Systemgrenzen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132856"/>
            <a:ext cx="7452320" cy="4191930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3347864" y="2780928"/>
            <a:ext cx="4896544" cy="24482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097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Jahresarbeitszahl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Systemgrenzen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JAZ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Systemgrenzen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Die folgenden Komponenten liegen innerhalb der Systemgrenzen: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elektrische Kompressor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Soleumwälzpumpe 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Die elektrischen Komponenten zur Steuerung der Wärmepumpe 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(eventuell der elektrische Heizstab) 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Die abgegebene Wärme wird am Ausgang der Wärmepumpe gemessen, bevor sie in einen Pufferspeicher oder das Wärmeverteilsystem gelangt. </a:t>
            </a:r>
          </a:p>
        </p:txBody>
      </p:sp>
    </p:spTree>
    <p:extLst>
      <p:ext uri="{BB962C8B-B14F-4D97-AF65-F5344CB8AC3E}">
        <p14:creationId xmlns:p14="http://schemas.microsoft.com/office/powerpoint/2010/main" val="1669149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Jahresarbeitszahl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Systemgrenzen</a:t>
            </a:r>
            <a:endParaRPr lang="de-DE" dirty="0" err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JAZ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 Systemgrenze 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Aufgrund dieser Überlegung ist die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Bewertung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JAZ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möglich,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Erreicht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mein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Wärmepumpensystem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ausreichenden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JAZ?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Andererseits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werden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nur die für die Erdwärmepumpenheizung wichtigen </a:t>
            </a:r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elektrischen Verbraucher </a:t>
            </a:r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erfasst.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Heizungsumwälzpumpe - außerhalb der Systemgrenze - hätte bei jeder anderen Heizungsart den gleichen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elektrischen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Stromverbrauch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und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wird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in der JAZ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betrachtet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50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Jahresarbeitszahl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Treiber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Was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beeinflusst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die JAZ in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einem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laufenden System?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Temperaturdifferenz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zwischen Wärmequelle und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Wärmesenke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Die Temperatur des Untergrundes wird durch natürliche Bedingungen bestimmt. Sie können die Temperatur der Wärmequelle durch eine gute Dimensionierung beeinflussen (siehe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xx.yyyy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Temperatur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Wärmesenke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wird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durch die Wärmeverteilung und die Wärmelast beeinflusst (siehe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xx.yyyy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). Beachten Sie, dass Sie ein System mit niedrigem Temperaturniveau verwenden sollten.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92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Jahresarbeitszahl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- Treiber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Was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beeinflusst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die JAZ in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einem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laufenden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System?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Die Dimensionierung der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Wärmepumpe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Nur richtig dimensionierte Wärmepumpen laufen effizient. Vergleiche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Modul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xx.yy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Und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xx.yyyyyy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Der Anteil der Warmwasserversorgung</a:t>
            </a:r>
            <a:b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Warmwasser muss mit einem höheren Temperaturniveau als das Temperaturniveau der Heizungsanlage (z.B. Warmwasser 50°C / Heizungsanlage 35°C) versorgt werden. Steigt der Anteil des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Warmwassers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Temperaturdifferenz von Quelle und Senke" steigt), sinkt der Wirkungsgrad der Systeme.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829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1454</Words>
  <Application>Microsoft Office PowerPoint</Application>
  <PresentationFormat>Bildschirmpräsentation (4:3)</PresentationFormat>
  <Paragraphs>240</Paragraphs>
  <Slides>24</Slides>
  <Notes>21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28" baseType="lpstr">
      <vt:lpstr>Arial</vt:lpstr>
      <vt:lpstr>Calibri</vt:lpstr>
      <vt:lpstr>Wingdings</vt:lpstr>
      <vt:lpstr>2_Office Theme</vt:lpstr>
      <vt:lpstr>3.4 Grundsätze der Energieaudits und Klassifizierung /Qualitätskontrolle</vt:lpstr>
      <vt:lpstr>Modulziele</vt:lpstr>
      <vt:lpstr>Jahresarbeitszahl</vt:lpstr>
      <vt:lpstr>Jahresarbeitszahl - Systemgrenzen</vt:lpstr>
      <vt:lpstr>Jahresarbeitszahl - Systemgrenzen</vt:lpstr>
      <vt:lpstr>Jahresarbeitszahl - Systemgrenzen</vt:lpstr>
      <vt:lpstr>Jahresarbeitszahl - Systemgrenzen</vt:lpstr>
      <vt:lpstr>Jahresarbeitszahl - Treiber</vt:lpstr>
      <vt:lpstr>Jahresarbeitszahl - Treiber</vt:lpstr>
      <vt:lpstr>Jahresarbeitszahl - Treiber</vt:lpstr>
      <vt:lpstr>Typische Jahresarbeitszahlen</vt:lpstr>
      <vt:lpstr>Typische Jahresarbeitszahlen</vt:lpstr>
      <vt:lpstr>Jahresarbeitszahl messen</vt:lpstr>
      <vt:lpstr>Jahresarbeitszahl messen</vt:lpstr>
      <vt:lpstr>VDI 4650</vt:lpstr>
      <vt:lpstr>VDI 4650</vt:lpstr>
      <vt:lpstr>VDI 4650</vt:lpstr>
      <vt:lpstr>Optimierung</vt:lpstr>
      <vt:lpstr>Optimierung </vt:lpstr>
      <vt:lpstr>  Elektrische Leistungsaufnahme </vt:lpstr>
      <vt:lpstr>  Elektrische Leistungsaufnahme </vt:lpstr>
      <vt:lpstr>  Elektrische Leistungsaufnahme </vt:lpstr>
      <vt:lpstr>Ende des Moduls</vt:lpstr>
      <vt:lpstr>Ende der Einheit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DeepL Translator</dc:creator>
  <cp:lastModifiedBy>Windows-Benutzer</cp:lastModifiedBy>
  <cp:revision>55</cp:revision>
  <dcterms:created xsi:type="dcterms:W3CDTF">2017-12-11T10:59:29Z</dcterms:created>
  <dcterms:modified xsi:type="dcterms:W3CDTF">2020-02-04T06:01:29Z</dcterms:modified>
</cp:coreProperties>
</file>