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56" r:id="rId2"/>
    <p:sldId id="257" r:id="rId3"/>
    <p:sldId id="261" r:id="rId4"/>
    <p:sldId id="274" r:id="rId5"/>
    <p:sldId id="276" r:id="rId6"/>
    <p:sldId id="271" r:id="rId7"/>
    <p:sldId id="277" r:id="rId8"/>
    <p:sldId id="278" r:id="rId9"/>
    <p:sldId id="279" r:id="rId10"/>
    <p:sldId id="272" r:id="rId11"/>
    <p:sldId id="281" r:id="rId12"/>
    <p:sldId id="282" r:id="rId13"/>
    <p:sldId id="283" r:id="rId14"/>
    <p:sldId id="284" r:id="rId15"/>
    <p:sldId id="285" r:id="rId16"/>
    <p:sldId id="265" r:id="rId17"/>
    <p:sldId id="286" r:id="rId18"/>
    <p:sldId id="263" r:id="rId19"/>
    <p:sldId id="289" r:id="rId20"/>
    <p:sldId id="290" r:id="rId21"/>
    <p:sldId id="291" r:id="rId22"/>
    <p:sldId id="292" r:id="rId23"/>
    <p:sldId id="293" r:id="rId24"/>
    <p:sldId id="295" r:id="rId25"/>
    <p:sldId id="296" r:id="rId26"/>
    <p:sldId id="297" r:id="rId27"/>
    <p:sldId id="298" r:id="rId28"/>
    <p:sldId id="266" r:id="rId29"/>
    <p:sldId id="302" r:id="rId30"/>
    <p:sldId id="303" r:id="rId31"/>
    <p:sldId id="305" r:id="rId32"/>
    <p:sldId id="269" r:id="rId33"/>
    <p:sldId id="309" r:id="rId34"/>
    <p:sldId id="313" r:id="rId35"/>
    <p:sldId id="316" r:id="rId36"/>
    <p:sldId id="410" r:id="rId37"/>
    <p:sldId id="411"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15:clr>
            <a:srgbClr val="A4A3A4"/>
          </p15:clr>
        </p15:guide>
        <p15:guide id="4"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37" autoAdjust="0"/>
  </p:normalViewPr>
  <p:slideViewPr>
    <p:cSldViewPr>
      <p:cViewPr varScale="1">
        <p:scale>
          <a:sx n="88" d="100"/>
          <a:sy n="88" d="100"/>
        </p:scale>
        <p:origin x="1464" y="84"/>
      </p:cViewPr>
      <p:guideLst>
        <p:guide orient="horz" pos="2160"/>
        <p:guide pos="2880"/>
        <p:guide orient="horz"/>
        <p:guide pos="57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3/10/2019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του υποδείγματος</a:t>
            </a:r>
          </a:p>
          <a:p>
            <a:pPr lvl="1"/>
            <a:r>
              <a:rPr lang="el-GR"/>
              <a:t>επιπέδου DIFUNDE LA PALABRA-</a:t>
            </a:r>
          </a:p>
          <a:p>
            <a:pPr lvl="2"/>
            <a:r>
              <a:rPr lang="el-GR"/>
              <a:t>Τρίτου επιπέδου</a:t>
            </a:r>
          </a:p>
          <a:p>
            <a:pPr lvl="3"/>
            <a:r>
              <a:rPr lang="el-GR"/>
              <a:t>επιπέδου DIFUNDE LA PALABRA-</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a:t>
            </a:fld>
            <a:endParaRPr lang="el-GR"/>
          </a:p>
        </p:txBody>
      </p:sp>
    </p:spTree>
    <p:extLst>
      <p:ext uri="{BB962C8B-B14F-4D97-AF65-F5344CB8AC3E}">
        <p14:creationId xmlns:p14="http://schemas.microsoft.com/office/powerpoint/2010/main" val="175176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a:t>
            </a:r>
            <a:r>
              <a:rPr lang="en-US" sz="1200" kern="1200">
                <a:solidFill>
                  <a:schemeClr val="tx1"/>
                </a:solidFill>
                <a:latin typeface="+mn-lt"/>
                <a:ea typeface="+mn-ea"/>
                <a:cs typeface="+mn-cs"/>
              </a:rPr>
              <a:t>) hora </a:t>
            </a:r>
            <a:r>
              <a:rPr lang="en-US" sz="1200" kern="1200" dirty="0">
                <a:solidFill>
                  <a:schemeClr val="tx1"/>
                </a:solidFill>
                <a:latin typeface="+mn-lt"/>
                <a:ea typeface="+mn-ea"/>
                <a:cs typeface="+mn-cs"/>
              </a:rPr>
              <a:t>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411141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36</a:t>
            </a:fld>
            <a:endParaRPr lang="el-GR"/>
          </a:p>
        </p:txBody>
      </p:sp>
    </p:spTree>
    <p:extLst>
      <p:ext uri="{BB962C8B-B14F-4D97-AF65-F5344CB8AC3E}">
        <p14:creationId xmlns:p14="http://schemas.microsoft.com/office/powerpoint/2010/main" val="461236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del Patrón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del Patrón</a:t>
            </a:r>
          </a:p>
          <a:p>
            <a:pPr lvl="1"/>
            <a:r>
              <a:rPr lang="en-US"/>
              <a:t>Segundo nivel</a:t>
            </a:r>
          </a:p>
          <a:p>
            <a:pPr lvl="2"/>
            <a:r>
              <a:rPr lang="en-US"/>
              <a:t>Tercer nivel</a:t>
            </a:r>
          </a:p>
          <a:p>
            <a:pPr lvl="3"/>
            <a:r>
              <a:rPr lang="en-US"/>
              <a:t>Cuarto nivel</a:t>
            </a:r>
          </a:p>
          <a:p>
            <a:pPr lvl="4"/>
            <a:r>
              <a:rPr lang="en-US"/>
              <a:t>Quinto nivel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3/10/2019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rmAutofit fontScale="90000"/>
          </a:bodyPr>
          <a:lstStyle/>
          <a:p>
            <a:r>
              <a:rPr lang="en-US" b="1" dirty="0" err="1">
                <a:effectLst>
                  <a:outerShdw blurRad="38100" dist="38100" dir="2700000" algn="tl">
                    <a:srgbClr val="000000">
                      <a:alpha val="43137"/>
                    </a:srgbClr>
                  </a:outerShdw>
                </a:effectLst>
              </a:rPr>
              <a:t>Unidad</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2.6. </a:t>
            </a:r>
            <a:r>
              <a:rPr lang="en-US" b="1" dirty="0">
                <a:effectLst>
                  <a:outerShdw blurRad="38100" dist="38100" dir="2700000" algn="tl">
                    <a:srgbClr val="000000">
                      <a:alpha val="43137"/>
                    </a:srgbClr>
                  </a:outerShdw>
                </a:effectLst>
              </a:rPr>
              <a:t>INSTALACIONES SOLARES TÉRMICAS PARA ACS Y CALEFACCIÓN EN UNA VIVIENDA UNIFAMILIAR</a:t>
            </a:r>
            <a:endParaRPr lang="el-GR"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a:t>El circuito hidráulico</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Tipos de sistemas hidráulicos de carga y descarga del </a:t>
            </a:r>
            <a:r>
              <a:rPr lang="en-US" dirty="0" err="1"/>
              <a:t>acumulador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Carga por medio de calentamiento auxiliar</a:t>
            </a:r>
          </a:p>
          <a:p>
            <a:pPr marL="0" indent="0">
              <a:buNone/>
            </a:pPr>
            <a:r>
              <a:rPr lang="en-US" sz="1600" dirty="0">
                <a:latin typeface="Arial" panose="020B0604020202020204" pitchFamily="34" charset="0"/>
                <a:cs typeface="Arial" panose="020B0604020202020204" pitchFamily="34" charset="0"/>
              </a:rPr>
              <a:t>a) </a:t>
            </a:r>
            <a:r>
              <a:rPr lang="en-US" sz="1600" b="1" i="1" dirty="0">
                <a:latin typeface="Arial" panose="020B0604020202020204" pitchFamily="34" charset="0"/>
                <a:cs typeface="Arial" panose="020B0604020202020204" pitchFamily="34" charset="0"/>
              </a:rPr>
              <a:t>Almacenamiento de agua para uso doméstico. </a:t>
            </a:r>
            <a:r>
              <a:rPr lang="en-US" sz="1600" dirty="0">
                <a:latin typeface="Arial" panose="020B0604020202020204" pitchFamily="34" charset="0"/>
                <a:cs typeface="Arial" panose="020B0604020202020204" pitchFamily="34" charset="0"/>
              </a:rPr>
              <a:t>El volumen de reserva se calienta según sea necesario a través del intercambiador de calor superior, utilizando una caldera de gasóleo o de gas con conmutación por prioridad de acumulación.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253" y="3645024"/>
            <a:ext cx="25431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61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Tipos de sistemas hidráulicos de carga y descarga del </a:t>
            </a:r>
            <a:r>
              <a:rPr lang="en-US" dirty="0" err="1"/>
              <a:t>acumulador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Carga por medio de calentamiento auxiliar</a:t>
            </a:r>
          </a:p>
          <a:p>
            <a:pPr marL="0" indent="0">
              <a:buNone/>
            </a:pPr>
            <a:r>
              <a:rPr lang="en-US" sz="1600" dirty="0">
                <a:latin typeface="Arial" panose="020B0604020202020204" pitchFamily="34" charset="0"/>
                <a:cs typeface="Arial" panose="020B0604020202020204" pitchFamily="34" charset="0"/>
              </a:rPr>
              <a:t>b) </a:t>
            </a:r>
            <a:r>
              <a:rPr lang="en-US" sz="1600" b="1" i="1" dirty="0" err="1">
                <a:latin typeface="Arial" panose="020B0604020202020204" pitchFamily="34" charset="0"/>
                <a:cs typeface="Arial" panose="020B0604020202020204" pitchFamily="34" charset="0"/>
              </a:rPr>
              <a:t>Acumulador</a:t>
            </a:r>
            <a:r>
              <a:rPr lang="en-US" sz="1600" b="1" i="1"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intermedio</a:t>
            </a:r>
            <a:r>
              <a:rPr lang="en-US" sz="1600" b="1" i="1" dirty="0">
                <a:latin typeface="Arial" panose="020B0604020202020204" pitchFamily="34" charset="0"/>
                <a:cs typeface="Arial" panose="020B0604020202020204" pitchFamily="34" charset="0"/>
              </a:rPr>
              <a:t> (térmico)</a:t>
            </a:r>
            <a:r>
              <a:rPr lang="en-US" sz="1600" dirty="0">
                <a:latin typeface="Arial" panose="020B0604020202020204" pitchFamily="34" charset="0"/>
                <a:cs typeface="Arial" panose="020B0604020202020204" pitchFamily="34" charset="0"/>
              </a:rPr>
              <a:t>. Calefacción directa de un acumulador intermedio separado. El agua caliente de calefacción se extrae del centro del acumulador y se vuelve a introducir en la parte superior, como en el punto (f), pero en este caso las tuberías se instalan a la altura correspondiente en el lateral.</a:t>
            </a:r>
          </a:p>
          <a:p>
            <a:pPr marL="0" indent="0">
              <a:buNone/>
            </a:pPr>
            <a:endParaRPr lang="en-US" sz="16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645024"/>
            <a:ext cx="42291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32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Tipos de sistemas hidráulicos de carga y descarga del </a:t>
            </a:r>
            <a:r>
              <a:rPr lang="en-US" dirty="0" err="1"/>
              <a:t>acumulador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Carga por medio de calentamiento auxiliar</a:t>
            </a:r>
          </a:p>
          <a:p>
            <a:pPr marL="0" indent="0">
              <a:buNone/>
            </a:pPr>
            <a:r>
              <a:rPr lang="en-US" sz="1600" dirty="0">
                <a:latin typeface="Arial" panose="020B0604020202020204" pitchFamily="34" charset="0"/>
                <a:cs typeface="Arial" panose="020B0604020202020204" pitchFamily="34" charset="0"/>
              </a:rPr>
              <a:t>c) </a:t>
            </a:r>
            <a:r>
              <a:rPr lang="en-US" sz="1600" b="1" i="1" dirty="0" err="1">
                <a:latin typeface="Arial" panose="020B0604020202020204" pitchFamily="34" charset="0"/>
                <a:cs typeface="Arial" panose="020B0604020202020204" pitchFamily="34" charset="0"/>
              </a:rPr>
              <a:t>Acumulador</a:t>
            </a:r>
            <a:r>
              <a:rPr lang="en-US" sz="1600" b="1" i="1" dirty="0">
                <a:latin typeface="Arial" panose="020B0604020202020204" pitchFamily="34" charset="0"/>
                <a:cs typeface="Arial" panose="020B0604020202020204" pitchFamily="34" charset="0"/>
              </a:rPr>
              <a:t> de agua para uso doméstico. </a:t>
            </a:r>
            <a:r>
              <a:rPr lang="en-US" sz="1600" dirty="0">
                <a:latin typeface="Arial" panose="020B0604020202020204" pitchFamily="34" charset="0"/>
                <a:cs typeface="Arial" panose="020B0604020202020204" pitchFamily="34" charset="0"/>
              </a:rPr>
              <a:t>Calentamiento auxiliar del volumen en espera por medio de un intercambiador de calor externo.</a:t>
            </a:r>
          </a:p>
          <a:p>
            <a:pPr marL="0" indent="0">
              <a:buNone/>
            </a:pPr>
            <a:endParaRPr lang="en-US" sz="16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284984"/>
            <a:ext cx="30861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85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Tipos de sistemas hidráulicos de carga y descarga del </a:t>
            </a:r>
            <a:r>
              <a:rPr lang="en-US" dirty="0" err="1"/>
              <a:t>acumulador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Carga por medio de calentamiento auxiliar</a:t>
            </a:r>
          </a:p>
          <a:p>
            <a:pPr marL="0" indent="0">
              <a:buNone/>
            </a:pPr>
            <a:r>
              <a:rPr lang="en-US" sz="1600" dirty="0">
                <a:latin typeface="Arial" panose="020B0604020202020204" pitchFamily="34" charset="0"/>
                <a:cs typeface="Arial" panose="020B0604020202020204" pitchFamily="34" charset="0"/>
              </a:rPr>
              <a:t>d) </a:t>
            </a:r>
            <a:r>
              <a:rPr lang="en-US" sz="1600" b="1" i="1" dirty="0" err="1">
                <a:latin typeface="Arial" panose="020B0604020202020204" pitchFamily="34" charset="0"/>
                <a:cs typeface="Arial" panose="020B0604020202020204" pitchFamily="34" charset="0"/>
              </a:rPr>
              <a:t>Acumulador</a:t>
            </a:r>
            <a:r>
              <a:rPr lang="en-US" sz="1600" b="1" i="1" dirty="0">
                <a:latin typeface="Arial" panose="020B0604020202020204" pitchFamily="34" charset="0"/>
                <a:cs typeface="Arial" panose="020B0604020202020204" pitchFamily="34" charset="0"/>
              </a:rPr>
              <a:t> de agua para uso doméstico. </a:t>
            </a:r>
            <a:r>
              <a:rPr lang="en-US" sz="1600" dirty="0">
                <a:latin typeface="Arial" panose="020B0604020202020204" pitchFamily="34" charset="0"/>
                <a:cs typeface="Arial" panose="020B0604020202020204" pitchFamily="34" charset="0"/>
              </a:rPr>
              <a:t>Calefacción eléctrica auxiliar de la zona de espera. La energía eléctrica es aceptable para su uso como calefacción sólo en casos excepcionales, ya que la generación de electricidad implica grandes pérdidas.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501008"/>
            <a:ext cx="26003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13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Tipos de sistemas hidráulicos de carga y descarga del </a:t>
            </a:r>
            <a:r>
              <a:rPr lang="en-US" dirty="0" err="1"/>
              <a:t>acumulador</a:t>
            </a:r>
            <a:endParaRPr lang="el-GR" dirty="0"/>
          </a:p>
        </p:txBody>
      </p:sp>
      <p:sp>
        <p:nvSpPr>
          <p:cNvPr id="3" name="Content Placeholder 2"/>
          <p:cNvSpPr>
            <a:spLocks noGrp="1"/>
          </p:cNvSpPr>
          <p:nvPr>
            <p:ph idx="1"/>
          </p:nvPr>
        </p:nvSpPr>
        <p:spPr>
          <a:xfrm>
            <a:off x="457200" y="1639341"/>
            <a:ext cx="4186808"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Carga por medio de calentamiento auxiliar</a:t>
            </a:r>
          </a:p>
          <a:p>
            <a:pPr marL="0" indent="0">
              <a:buNone/>
            </a:pPr>
            <a:r>
              <a:rPr lang="en-US" sz="1600" dirty="0">
                <a:latin typeface="Arial" panose="020B0604020202020204" pitchFamily="34" charset="0"/>
                <a:cs typeface="Arial" panose="020B0604020202020204" pitchFamily="34" charset="0"/>
              </a:rPr>
              <a:t>e) </a:t>
            </a:r>
            <a:r>
              <a:rPr lang="en-US" sz="1600" b="1" i="1" dirty="0" err="1">
                <a:latin typeface="Arial" panose="020B0604020202020204" pitchFamily="34" charset="0"/>
                <a:cs typeface="Arial" panose="020B0604020202020204" pitchFamily="34" charset="0"/>
              </a:rPr>
              <a:t>Acumulador</a:t>
            </a:r>
            <a:r>
              <a:rPr lang="en-US" sz="1600" b="1" i="1" dirty="0">
                <a:latin typeface="Arial" panose="020B0604020202020204" pitchFamily="34" charset="0"/>
                <a:cs typeface="Arial" panose="020B0604020202020204" pitchFamily="34" charset="0"/>
              </a:rPr>
              <a:t> de agua para uso doméstico. </a:t>
            </a:r>
            <a:r>
              <a:rPr lang="en-US" sz="1600" dirty="0">
                <a:latin typeface="Arial" panose="020B0604020202020204" pitchFamily="34" charset="0"/>
                <a:cs typeface="Arial" panose="020B0604020202020204" pitchFamily="34" charset="0"/>
              </a:rPr>
              <a:t>Recarga de la calefacción por un calentador instantáneo aguas abajo. El dispositivo debe ser controlado térmicamente y diseñado para aceptar agua precalentada: es decir, sólo se calienta tanto como sea necesario para alcanzar una temperatura de salida establecida.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140968"/>
            <a:ext cx="348615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95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Tipos de sistemas hidráulicos de carga y descarga del </a:t>
            </a:r>
            <a:r>
              <a:rPr lang="en-US" dirty="0" err="1"/>
              <a:t>acumulador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Carga por medio de calentamiento auxiliar</a:t>
            </a:r>
          </a:p>
          <a:p>
            <a:pPr marL="0" indent="0">
              <a:buNone/>
            </a:pPr>
            <a:r>
              <a:rPr lang="en-US" sz="1600" dirty="0">
                <a:latin typeface="Arial" panose="020B0604020202020204" pitchFamily="34" charset="0"/>
                <a:cs typeface="Arial" panose="020B0604020202020204" pitchFamily="34" charset="0"/>
              </a:rPr>
              <a:t>f) </a:t>
            </a:r>
            <a:r>
              <a:rPr lang="en-US" sz="1600" b="1" i="1" dirty="0" err="1">
                <a:latin typeface="Arial" panose="020B0604020202020204" pitchFamily="34" charset="0"/>
                <a:cs typeface="Arial" panose="020B0604020202020204" pitchFamily="34" charset="0"/>
              </a:rPr>
              <a:t>Acumulador</a:t>
            </a:r>
            <a:r>
              <a:rPr lang="en-US" sz="1600" b="1" i="1"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intermedio</a:t>
            </a:r>
            <a:r>
              <a:rPr lang="en-US" sz="1600" b="1" i="1" dirty="0">
                <a:latin typeface="Arial" panose="020B0604020202020204" pitchFamily="34" charset="0"/>
                <a:cs typeface="Arial" panose="020B0604020202020204" pitchFamily="34" charset="0"/>
              </a:rPr>
              <a:t> (térmico). </a:t>
            </a:r>
            <a:r>
              <a:rPr lang="en-US" sz="1600" dirty="0">
                <a:latin typeface="Arial" panose="020B0604020202020204" pitchFamily="34" charset="0"/>
                <a:cs typeface="Arial" panose="020B0604020202020204" pitchFamily="34" charset="0"/>
              </a:rPr>
              <a:t>Calefacción de recarga mediante tubo de admisión. La bomba de carga de acumulador extrae el agua a calentar desde el centro del acumulador. Este es calentado por la caldera y alimentado a la parte superior del depósito a través de un tubo de admisión.</a:t>
            </a:r>
          </a:p>
          <a:p>
            <a:pPr marL="0" indent="0">
              <a:buNone/>
            </a:pPr>
            <a:endParaRPr lang="en-US" sz="1600"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284984"/>
            <a:ext cx="25146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69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Tipos de sistemas hidráulicos de carga y descarga del </a:t>
            </a:r>
            <a:r>
              <a:rPr lang="en-US" dirty="0" err="1"/>
              <a:t>acumulador</a:t>
            </a:r>
            <a:endParaRPr lang="el-GR" dirty="0"/>
          </a:p>
        </p:txBody>
      </p:sp>
      <p:sp>
        <p:nvSpPr>
          <p:cNvPr id="3" name="Content Placeholder 2"/>
          <p:cNvSpPr>
            <a:spLocks noGrp="1"/>
          </p:cNvSpPr>
          <p:nvPr>
            <p:ph idx="1"/>
          </p:nvPr>
        </p:nvSpPr>
        <p:spPr>
          <a:xfrm>
            <a:off x="323528" y="1550044"/>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Descarga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a:p>
            <a:pPr>
              <a:buAutoNum type="alphaLcParenBoth"/>
            </a:pPr>
            <a:r>
              <a:rPr lang="en-US" sz="1600" b="1" i="1" dirty="0" err="1">
                <a:latin typeface="Arial" panose="020B0604020202020204" pitchFamily="34" charset="0"/>
                <a:cs typeface="Arial" panose="020B0604020202020204" pitchFamily="34" charset="0"/>
              </a:rPr>
              <a:t>Acumulador</a:t>
            </a:r>
            <a:r>
              <a:rPr lang="en-US" sz="1600" b="1" i="1" dirty="0">
                <a:latin typeface="Arial" panose="020B0604020202020204" pitchFamily="34" charset="0"/>
                <a:cs typeface="Arial" panose="020B0604020202020204" pitchFamily="34" charset="0"/>
              </a:rPr>
              <a:t> de agua para uso doméstico. </a:t>
            </a:r>
            <a:r>
              <a:rPr lang="en-US" sz="1600" dirty="0">
                <a:latin typeface="Arial" panose="020B0604020202020204" pitchFamily="34" charset="0"/>
                <a:cs typeface="Arial" panose="020B0604020202020204" pitchFamily="34" charset="0"/>
              </a:rPr>
              <a:t>El agua se extrae desde arriba en la parte más caliente de la tienda (área de espera). El agua fría fluye por el fondo en una cantidad correspondiente. </a:t>
            </a:r>
            <a:endParaRPr lang="bg-BG" sz="1600" dirty="0">
              <a:latin typeface="Arial" panose="020B0604020202020204" pitchFamily="34" charset="0"/>
              <a:cs typeface="Arial" panose="020B0604020202020204" pitchFamily="34" charset="0"/>
            </a:endParaRPr>
          </a:p>
          <a:p>
            <a:pPr marL="0" indent="0">
              <a:buNone/>
            </a:pPr>
            <a:endParaRPr lang="bg-BG"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b) </a:t>
            </a:r>
            <a:r>
              <a:rPr lang="en-US" sz="1600" b="1" i="1" dirty="0" err="1">
                <a:latin typeface="Arial" panose="020B0604020202020204" pitchFamily="34" charset="0"/>
                <a:cs typeface="Arial" panose="020B0604020202020204" pitchFamily="34" charset="0"/>
              </a:rPr>
              <a:t>Acumulador</a:t>
            </a:r>
            <a:r>
              <a:rPr lang="en-US" sz="1600" dirty="0">
                <a:latin typeface="Arial" panose="020B0604020202020204" pitchFamily="34" charset="0"/>
                <a:cs typeface="Arial" panose="020B0604020202020204" pitchFamily="34" charset="0"/>
              </a:rPr>
              <a:t>. La descarga tiene lugar en la zona superior a través de un intercambiador de calor interno.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841601"/>
            <a:ext cx="26860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877964"/>
            <a:ext cx="24003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738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Tipos de sistemas hidráulicos de carga y descarga del </a:t>
            </a:r>
            <a:r>
              <a:rPr lang="en-US" dirty="0" err="1"/>
              <a:t>acumulador</a:t>
            </a:r>
            <a:endParaRPr lang="el-GR" dirty="0"/>
          </a:p>
        </p:txBody>
      </p:sp>
      <p:sp>
        <p:nvSpPr>
          <p:cNvPr id="3" name="Content Placeholder 2"/>
          <p:cNvSpPr>
            <a:spLocks noGrp="1"/>
          </p:cNvSpPr>
          <p:nvPr>
            <p:ph idx="1"/>
          </p:nvPr>
        </p:nvSpPr>
        <p:spPr>
          <a:xfrm>
            <a:off x="395536" y="1340768"/>
            <a:ext cx="8579296"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Descarga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c) </a:t>
            </a:r>
            <a:r>
              <a:rPr lang="en-US" sz="1600" b="1" i="1" dirty="0">
                <a:latin typeface="Arial" panose="020B0604020202020204" pitchFamily="34" charset="0"/>
                <a:cs typeface="Arial" panose="020B0604020202020204" pitchFamily="34" charset="0"/>
              </a:rPr>
              <a:t>Mejora de la </a:t>
            </a:r>
            <a:r>
              <a:rPr lang="en-US" sz="1600" dirty="0">
                <a:latin typeface="Arial" panose="020B0604020202020204" pitchFamily="34" charset="0"/>
                <a:cs typeface="Arial" panose="020B0604020202020204" pitchFamily="34" charset="0"/>
              </a:rPr>
              <a:t>letra b). El agua refrigerada desciende dentro de un tubo descendente y empuja el agua más caliente uniformemente hacia arriba. De esta manera, el agua más caliente siempre está disponible en la parte superior, y la estratificación apenas se altera.</a:t>
            </a:r>
          </a:p>
          <a:p>
            <a:pPr marL="0" indent="0">
              <a:buNone/>
            </a:pPr>
            <a:r>
              <a:rPr lang="en-US" sz="1600" dirty="0">
                <a:latin typeface="Arial" panose="020B0604020202020204" pitchFamily="34" charset="0"/>
                <a:cs typeface="Arial" panose="020B0604020202020204" pitchFamily="34" charset="0"/>
              </a:rPr>
              <a:t>d) </a:t>
            </a:r>
            <a:r>
              <a:rPr lang="en-US" sz="1600" b="1" i="1" dirty="0" err="1">
                <a:latin typeface="Arial" panose="020B0604020202020204" pitchFamily="34" charset="0"/>
                <a:cs typeface="Arial" panose="020B0604020202020204" pitchFamily="34" charset="0"/>
              </a:rPr>
              <a:t>Acumulador</a:t>
            </a:r>
            <a:r>
              <a:rPr lang="en-US" sz="1600" b="1" i="1"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intermedio</a:t>
            </a:r>
            <a:r>
              <a:rPr lang="en-US" sz="1600" b="1"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La descarga se realiza a través de un intercambiador de calor externo.</a:t>
            </a:r>
          </a:p>
          <a:p>
            <a:pPr marL="0" indent="0">
              <a:buNone/>
            </a:pPr>
            <a:r>
              <a:rPr lang="en-US" sz="1600" dirty="0">
                <a:latin typeface="Arial" panose="020B0604020202020204" pitchFamily="34" charset="0"/>
                <a:cs typeface="Arial" panose="020B0604020202020204" pitchFamily="34" charset="0"/>
              </a:rPr>
              <a:t>e) </a:t>
            </a:r>
            <a:r>
              <a:rPr lang="en-US" sz="1600" b="1" i="1" dirty="0" err="1">
                <a:latin typeface="Arial" panose="020B0604020202020204" pitchFamily="34" charset="0"/>
                <a:cs typeface="Arial" panose="020B0604020202020204" pitchFamily="34" charset="0"/>
              </a:rPr>
              <a:t>Acumulador</a:t>
            </a:r>
            <a:r>
              <a:rPr lang="en-US" sz="1600" b="1" i="1" dirty="0">
                <a:latin typeface="Arial" panose="020B0604020202020204" pitchFamily="34" charset="0"/>
                <a:cs typeface="Arial" panose="020B0604020202020204" pitchFamily="34" charset="0"/>
              </a:rPr>
              <a:t> combinado. </a:t>
            </a:r>
            <a:r>
              <a:rPr lang="en-US" sz="1600" dirty="0">
                <a:latin typeface="Arial" panose="020B0604020202020204" pitchFamily="34" charset="0"/>
                <a:cs typeface="Arial" panose="020B0604020202020204" pitchFamily="34" charset="0"/>
              </a:rPr>
              <a:t>El agua fría entra en el almacén de agua doméstica justo en la parte inferior. Se calienta de acuerdo con las capas del buffer store y se retira de la zona caliente en la parte superior.</a:t>
            </a:r>
          </a:p>
          <a:p>
            <a:pPr marL="0" indent="0">
              <a:buNone/>
            </a:pPr>
            <a:endParaRPr lang="en-US" sz="1600" dirty="0">
              <a:latin typeface="Arial" panose="020B0604020202020204" pitchFamily="34" charset="0"/>
              <a:cs typeface="Arial" panose="020B0604020202020204"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89040"/>
            <a:ext cx="24574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347" y="3717032"/>
            <a:ext cx="35147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920" y="3645024"/>
            <a:ext cx="25431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202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Sistemas de calentamiento de agua potable y calefacción</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2. Sistemas de calentamiento de agua potable y calefacción</a:t>
            </a:r>
          </a:p>
          <a:p>
            <a:pPr marL="0" indent="0">
              <a:buNone/>
            </a:pPr>
            <a:r>
              <a:rPr lang="en-US" sz="1600" dirty="0">
                <a:latin typeface="Arial" panose="020B0604020202020204" pitchFamily="34" charset="0"/>
                <a:cs typeface="Arial" panose="020B0604020202020204" pitchFamily="34" charset="0"/>
              </a:rPr>
              <a:t>2.1. Sistemas de calentamiento de agua sanitaria</a:t>
            </a:r>
          </a:p>
          <a:p>
            <a:pPr marL="0" indent="0">
              <a:buNone/>
            </a:pPr>
            <a:r>
              <a:rPr lang="en-US" sz="1600" b="1" dirty="0">
                <a:latin typeface="Arial" panose="020B0604020202020204" pitchFamily="34" charset="0"/>
                <a:cs typeface="Arial" panose="020B0604020202020204" pitchFamily="34" charset="0"/>
              </a:rPr>
              <a:t>Sistema estándar</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16448"/>
            <a:ext cx="4392488" cy="312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65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Sistemas de calentamiento de agua potable y calefacción</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Sistemas de calentamiento de agua sanitaria</a:t>
            </a:r>
          </a:p>
          <a:p>
            <a:pPr marL="0" indent="0">
              <a:buNone/>
            </a:pPr>
            <a:r>
              <a:rPr lang="en-US" sz="1600" b="1" dirty="0">
                <a:latin typeface="Arial" panose="020B0604020202020204" pitchFamily="34" charset="0"/>
                <a:cs typeface="Arial" panose="020B0604020202020204" pitchFamily="34" charset="0"/>
              </a:rPr>
              <a:t>Calentamiento de agua según el principio de paso de agua</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Un </a:t>
            </a:r>
            <a:r>
              <a:rPr lang="en-US" sz="1600" dirty="0" err="1">
                <a:latin typeface="Arial" panose="020B0604020202020204" pitchFamily="34" charset="0"/>
                <a:cs typeface="Arial" panose="020B0604020202020204" pitchFamily="34" charset="0"/>
              </a:rPr>
              <a:t>acumulador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intermedio</a:t>
            </a:r>
            <a:r>
              <a:rPr lang="en-US" sz="1600" dirty="0">
                <a:latin typeface="Arial" panose="020B0604020202020204" pitchFamily="34" charset="0"/>
                <a:cs typeface="Arial" panose="020B0604020202020204" pitchFamily="34" charset="0"/>
              </a:rPr>
              <a:t> con carga interna e intercambiador de calor de salida que incluye bajada interna y calentamiento auxiliar directo a través de la caldera. </a:t>
            </a:r>
          </a:p>
          <a:p>
            <a:pPr marL="0" indent="0">
              <a:buNone/>
            </a:pPr>
            <a:endParaRPr lang="en-US" sz="1600" dirty="0">
              <a:latin typeface="Arial" panose="020B0604020202020204" pitchFamily="34" charset="0"/>
              <a:cs typeface="Arial" panose="020B0604020202020204"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996952"/>
            <a:ext cx="2952328" cy="252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27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Objetivos</a:t>
            </a:r>
            <a:r>
              <a:rPr lang="en-US" dirty="0"/>
              <a:t> de la </a:t>
            </a:r>
            <a:r>
              <a:rPr lang="en-US" dirty="0" err="1"/>
              <a:t>unidad</a:t>
            </a:r>
            <a:endParaRPr lang="el-GR" dirty="0"/>
          </a:p>
        </p:txBody>
      </p:sp>
      <p:sp>
        <p:nvSpPr>
          <p:cNvPr id="9" name="Content Placeholder 8"/>
          <p:cNvSpPr>
            <a:spLocks noGrp="1"/>
          </p:cNvSpPr>
          <p:nvPr>
            <p:ph idx="1"/>
          </p:nvPr>
        </p:nvSpPr>
        <p:spPr/>
        <p:txBody>
          <a:bodyPr/>
          <a:lstStyle/>
          <a:p>
            <a:pPr marL="0" indent="0">
              <a:buNone/>
            </a:pPr>
            <a:r>
              <a:rPr lang="en-US" sz="1600" dirty="0">
                <a:latin typeface="Arial" panose="020B0604020202020204" pitchFamily="34" charset="0"/>
                <a:cs typeface="Arial" panose="020B0604020202020204" pitchFamily="34" charset="0"/>
              </a:rPr>
              <a:t>Bienvenido al módulo : </a:t>
            </a:r>
            <a:r>
              <a:rPr lang="el-GR" sz="1600" i="1"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El circuito hidráulico</a:t>
            </a:r>
            <a:r>
              <a:rPr lang="el-GR" sz="1600" i="1"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a:t>
            </a:r>
          </a:p>
          <a:p>
            <a:pPr marL="0" indent="0">
              <a:buNone/>
            </a:pPr>
            <a:endParaRPr lang="el-GR"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Al final de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modulo </a:t>
            </a:r>
            <a:r>
              <a:rPr lang="en-US" sz="1600" dirty="0" err="1">
                <a:latin typeface="Arial" panose="020B0604020202020204" pitchFamily="34" charset="0"/>
                <a:cs typeface="Arial" panose="020B0604020202020204" pitchFamily="34" charset="0"/>
              </a:rPr>
              <a:t>serás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capaz</a:t>
            </a:r>
            <a:r>
              <a:rPr lang="en-US" sz="1600" dirty="0">
                <a:latin typeface="Arial" panose="020B0604020202020204" pitchFamily="34" charset="0"/>
                <a:cs typeface="Arial" panose="020B0604020202020204" pitchFamily="34" charset="0"/>
              </a:rPr>
              <a:t> de:</a:t>
            </a:r>
          </a:p>
          <a:p>
            <a:pPr marL="0" indent="0">
              <a:buNone/>
            </a:pPr>
            <a:endParaRPr lang="el-GR"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Conocer los tipos y la construcción de los diferentes sistemas hidráulicos</a:t>
            </a:r>
          </a:p>
          <a:p>
            <a:pPr>
              <a:buFont typeface="+mj-lt"/>
              <a:buAutoNum type="arabicPeriod"/>
            </a:pPr>
            <a:r>
              <a:rPr lang="en-US" sz="1600" dirty="0">
                <a:latin typeface="Arial" panose="020B0604020202020204" pitchFamily="34" charset="0"/>
                <a:cs typeface="Arial" panose="020B0604020202020204" pitchFamily="34" charset="0"/>
              </a:rPr>
              <a:t>Conocer el funcionamiento de los sistemas de calefacción y de agua potable</a:t>
            </a:r>
          </a:p>
          <a:p>
            <a:pPr>
              <a:buFont typeface="+mj-lt"/>
              <a:buAutoNum type="arabicPeriod"/>
            </a:pPr>
            <a:r>
              <a:rPr lang="en-US" sz="1600" dirty="0">
                <a:latin typeface="Arial" panose="020B0604020202020204" pitchFamily="34" charset="0"/>
                <a:cs typeface="Arial" panose="020B0604020202020204" pitchFamily="34" charset="0"/>
              </a:rPr>
              <a:t>Conocer los tipos de bombas y cómo calcular sus parámetros </a:t>
            </a:r>
          </a:p>
          <a:p>
            <a:pPr marL="0" indent="0">
              <a:buNone/>
            </a:pP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Sistemas de calentamiento de agua potable y calefacción</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Sistemas de calentamiento de agua sanitaria</a:t>
            </a:r>
          </a:p>
          <a:p>
            <a:pPr marL="0" indent="0">
              <a:buNone/>
            </a:pPr>
            <a:r>
              <a:rPr lang="en-US" sz="1600" b="1" dirty="0">
                <a:latin typeface="Arial" panose="020B0604020202020204" pitchFamily="34" charset="0"/>
                <a:cs typeface="Arial" panose="020B0604020202020204" pitchFamily="34" charset="0"/>
              </a:rPr>
              <a:t>Calentamiento de agua mediante depósito en depósito</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En un sistema de almacenamiento en depósito, el almacén contiene un volumen de agua doméstica menor en comparación con un sistema estándar, lo que reduce el tiempo de retención de agua en el almacén. El </a:t>
            </a:r>
            <a:r>
              <a:rPr lang="en-US" sz="1600" dirty="0" err="1">
                <a:latin typeface="Arial" panose="020B0604020202020204" pitchFamily="34" charset="0"/>
                <a:cs typeface="Arial" panose="020B0604020202020204" pitchFamily="34" charset="0"/>
              </a:rPr>
              <a:t>agua</a:t>
            </a:r>
            <a:r>
              <a:rPr lang="en-US" sz="1600" dirty="0">
                <a:solidFill>
                  <a:srgbClr val="FF0000"/>
                </a:solidFill>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circundante</a:t>
            </a:r>
            <a:r>
              <a:rPr lang="en-US" sz="1600" dirty="0">
                <a:latin typeface="Arial" panose="020B0604020202020204" pitchFamily="34" charset="0"/>
                <a:cs typeface="Arial" panose="020B0604020202020204" pitchFamily="34" charset="0"/>
              </a:rPr>
              <a:t> se utiliza </a:t>
            </a:r>
            <a:r>
              <a:rPr lang="en-US" sz="1600" dirty="0" err="1">
                <a:latin typeface="Arial" panose="020B0604020202020204" pitchFamily="34" charset="0"/>
                <a:cs typeface="Arial" panose="020B0604020202020204" pitchFamily="34" charset="0"/>
              </a:rPr>
              <a:t>como</a:t>
            </a:r>
            <a:r>
              <a:rPr lang="en-US" sz="1600" dirty="0">
                <a:latin typeface="Arial" panose="020B0604020202020204" pitchFamily="34" charset="0"/>
                <a:cs typeface="Arial" panose="020B0604020202020204" pitchFamily="34" charset="0"/>
              </a:rPr>
              <a:t> de almacenamiento para el calor.</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356992"/>
            <a:ext cx="297033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277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Sistemas de calentamiento de agua potable y calefacción</a:t>
            </a:r>
            <a:endParaRPr lang="el-GR" dirty="0"/>
          </a:p>
        </p:txBody>
      </p:sp>
      <p:sp>
        <p:nvSpPr>
          <p:cNvPr id="3" name="Content Placeholder 2"/>
          <p:cNvSpPr>
            <a:spLocks noGrp="1"/>
          </p:cNvSpPr>
          <p:nvPr>
            <p:ph idx="1"/>
          </p:nvPr>
        </p:nvSpPr>
        <p:spPr>
          <a:xfrm>
            <a:off x="457200" y="1639341"/>
            <a:ext cx="4618856"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Sistemas de calentamiento de agua sanitaria</a:t>
            </a:r>
          </a:p>
          <a:p>
            <a:pPr marL="0" indent="0">
              <a:buNone/>
            </a:pPr>
            <a:r>
              <a:rPr lang="en-US" sz="1600" b="1" dirty="0">
                <a:latin typeface="Arial" panose="020B0604020202020204" pitchFamily="34" charset="0"/>
                <a:cs typeface="Arial" panose="020B0604020202020204" pitchFamily="34" charset="0"/>
              </a:rPr>
              <a:t>Calentamiento de agua sobre intercambiador de calor externo </a:t>
            </a:r>
          </a:p>
          <a:p>
            <a:pPr marL="0" indent="0">
              <a:buNone/>
            </a:pPr>
            <a:r>
              <a:rPr lang="en-US" sz="1600" dirty="0">
                <a:latin typeface="Arial" panose="020B0604020202020204" pitchFamily="34" charset="0"/>
                <a:cs typeface="Arial" panose="020B0604020202020204" pitchFamily="34" charset="0"/>
              </a:rPr>
              <a:t>Mediante el uso de un acumulador estratificado como acumulador de agua caliente sanitaria o como acumulador intermedio, el calor del captador solar se introduce directamente en la capa de temperatura correspondiente del acumulador. </a:t>
            </a:r>
            <a:endParaRPr lang="bg-BG"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Cuando el acumulador estratificado funciona con </a:t>
            </a:r>
            <a:r>
              <a:rPr lang="en-US" sz="1600" dirty="0" err="1">
                <a:latin typeface="Arial" panose="020B0604020202020204" pitchFamily="34" charset="0"/>
                <a:cs typeface="Arial" panose="020B0604020202020204" pitchFamily="34" charset="0"/>
              </a:rPr>
              <a:t>agua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precalentada</a:t>
            </a:r>
            <a:r>
              <a:rPr lang="en-US" sz="1600" dirty="0">
                <a:latin typeface="Arial" panose="020B0604020202020204" pitchFamily="34" charset="0"/>
                <a:cs typeface="Arial" panose="020B0604020202020204" pitchFamily="34" charset="0"/>
              </a:rPr>
              <a:t>, el calor del agua sanitaria se evacua por medio de un intercambiador de calor externo de un solo paso.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127" y="3068960"/>
            <a:ext cx="3822742" cy="304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21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Sistemas de calentamiento de agua potable y calefacción</a:t>
            </a:r>
            <a:endParaRPr lang="el-GR" dirty="0"/>
          </a:p>
        </p:txBody>
      </p:sp>
      <p:sp>
        <p:nvSpPr>
          <p:cNvPr id="3" name="Content Placeholder 2"/>
          <p:cNvSpPr>
            <a:spLocks noGrp="1"/>
          </p:cNvSpPr>
          <p:nvPr>
            <p:ph idx="1"/>
          </p:nvPr>
        </p:nvSpPr>
        <p:spPr>
          <a:xfrm>
            <a:off x="457200" y="1639341"/>
            <a:ext cx="4978896"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Sistemas de calentamiento de agua sanitaria</a:t>
            </a:r>
          </a:p>
          <a:p>
            <a:pPr marL="0" indent="0">
              <a:buNone/>
            </a:pPr>
            <a:r>
              <a:rPr lang="en-US" sz="1600" b="1" dirty="0">
                <a:latin typeface="Arial" panose="020B0604020202020204" pitchFamily="34" charset="0"/>
                <a:cs typeface="Arial" panose="020B0604020202020204" pitchFamily="34" charset="0"/>
              </a:rPr>
              <a:t>Sistema de drenaje</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Con este sistema el calentamiento del agua sanitaria se realiza, al igual que con un sistema solar estándar, sobre el intercambiador de calor del circuito solar. </a:t>
            </a:r>
            <a:endParaRPr lang="bg-BG"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El líquido solar se encuentra entonces en un recipiente cerrado. Si es necesario y si la radiación solar es suficiente, la bomba presiona el medio de calor en las tuberías y colectores y el aire en el receptáculo.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140968"/>
            <a:ext cx="3201403" cy="276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848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Sistemas de calentamiento de agua potable y calefacción</a:t>
            </a:r>
            <a:endParaRPr lang="el-GR" dirty="0"/>
          </a:p>
        </p:txBody>
      </p:sp>
      <p:sp>
        <p:nvSpPr>
          <p:cNvPr id="3" name="Content Placeholder 2"/>
          <p:cNvSpPr>
            <a:spLocks noGrp="1"/>
          </p:cNvSpPr>
          <p:nvPr>
            <p:ph idx="1"/>
          </p:nvPr>
        </p:nvSpPr>
        <p:spPr>
          <a:xfrm>
            <a:off x="457200" y="1639341"/>
            <a:ext cx="4762872"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Sistemas de calentamiento de agua sanitaria</a:t>
            </a:r>
          </a:p>
          <a:p>
            <a:pPr marL="0" indent="0">
              <a:buNone/>
            </a:pPr>
            <a:r>
              <a:rPr lang="en-US" sz="1600" b="1" dirty="0">
                <a:latin typeface="Arial" panose="020B0604020202020204" pitchFamily="34" charset="0"/>
                <a:cs typeface="Arial" panose="020B0604020202020204" pitchFamily="34" charset="0"/>
              </a:rPr>
              <a:t>Sistema de drenaje</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Un enfriamiento nocturno de la tienda por circulación de la fuerza de gravedad es igualmente imposible. Para que este sistema funcione perfectamente, las tuberías de alimentación y de retorno, así como los colectores, deben funcionar con la pendiente necesaria hacia abajo, de modo que durante el llenado se pueda expulsar todo el aire de los colectores y cuando se vacíe el agua no quede nada.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239" y="3429000"/>
            <a:ext cx="2998209" cy="2586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794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Sistemas de calentamiento de agua potable y calefacción</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2.2. Sistemas de calentamiento de agua potable y calefacción</a:t>
            </a:r>
          </a:p>
          <a:p>
            <a:pPr marL="0" indent="0">
              <a:buNone/>
            </a:pPr>
            <a:r>
              <a:rPr lang="en-US" sz="1600" b="1" dirty="0">
                <a:latin typeface="Arial" panose="020B0604020202020204" pitchFamily="34" charset="0"/>
                <a:cs typeface="Arial" panose="020B0604020202020204" pitchFamily="34" charset="0"/>
              </a:rPr>
              <a:t>Sistema de almacenamiento combinado (sistema de almacenamiento </a:t>
            </a:r>
            <a:r>
              <a:rPr lang="en-US" sz="1600" b="1" dirty="0" err="1">
                <a:latin typeface="Arial" panose="020B0604020202020204" pitchFamily="34" charset="0"/>
                <a:cs typeface="Arial" panose="020B0604020202020204" pitchFamily="34" charset="0"/>
              </a:rPr>
              <a:t>en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acumulador</a:t>
            </a:r>
            <a:r>
              <a:rPr lang="en-US" sz="1600" b="1" dirty="0">
                <a:latin typeface="Arial" panose="020B0604020202020204" pitchFamily="34" charset="0"/>
                <a:cs typeface="Arial" panose="020B0604020202020204" pitchFamily="34" charset="0"/>
              </a:rPr>
              <a:t>)</a:t>
            </a:r>
          </a:p>
          <a:p>
            <a:pPr marL="0" indent="0">
              <a:buNone/>
            </a:pPr>
            <a:r>
              <a:rPr lang="en-US" sz="1600" dirty="0">
                <a:latin typeface="Arial" panose="020B0604020202020204" pitchFamily="34" charset="0"/>
                <a:cs typeface="Arial" panose="020B0604020202020204" pitchFamily="34" charset="0"/>
              </a:rPr>
              <a:t>En el acumulador intermedio hay un pequeño acumulador de agua para uso doméstico. El circuito solar se conduce a través de un intercambiador de calor interno y la calefacción auxiliar se carga directamente en la zona superior. El circuito de calefacción extrae el agua de calefacción desde la mitad del acumulador y devuelve el flujo de retorno del circuito de calefacción enfriado a la parte inferior del acumulador intermedio. Sin embargo, el agua fría que vuelve a entrar en el acumulador de agua doméstica perjudica las capas de calor en caso de que se produzcan altas caudales de agua... </a:t>
            </a:r>
          </a:p>
          <a:p>
            <a:pPr marL="0" indent="0">
              <a:buNone/>
            </a:pPr>
            <a:endParaRPr lang="en-US" sz="1600" dirty="0">
              <a:latin typeface="Arial" panose="020B0604020202020204" pitchFamily="34" charset="0"/>
              <a:cs typeface="Arial" panose="020B0604020202020204" pitchFamily="34"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584" y="4293096"/>
            <a:ext cx="392483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790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Sistemas de calentamiento de agua potable y calefacción</a:t>
            </a:r>
            <a:endParaRPr lang="el-GR" dirty="0"/>
          </a:p>
        </p:txBody>
      </p:sp>
      <p:sp>
        <p:nvSpPr>
          <p:cNvPr id="3" name="Content Placeholder 2"/>
          <p:cNvSpPr>
            <a:spLocks noGrp="1"/>
          </p:cNvSpPr>
          <p:nvPr>
            <p:ph idx="1"/>
          </p:nvPr>
        </p:nvSpPr>
        <p:spPr>
          <a:xfrm>
            <a:off x="323527" y="1556793"/>
            <a:ext cx="8688965" cy="1008112"/>
          </a:xfrm>
        </p:spPr>
        <p:txBody>
          <a:bodyPr>
            <a:noAutofit/>
          </a:bodyPr>
          <a:lstStyle/>
          <a:p>
            <a:pPr marL="0" indent="0">
              <a:buNone/>
            </a:pPr>
            <a:r>
              <a:rPr lang="en-US" sz="1600" dirty="0">
                <a:latin typeface="Arial" panose="020B0604020202020204" pitchFamily="34" charset="0"/>
                <a:cs typeface="Arial" panose="020B0604020202020204" pitchFamily="34" charset="0"/>
              </a:rPr>
              <a:t>2.2. Sistemas de calentamiento de agua potable y calefacción</a:t>
            </a:r>
          </a:p>
          <a:p>
            <a:pPr marL="0" indent="0">
              <a:buNone/>
            </a:pPr>
            <a:r>
              <a:rPr lang="en-US" sz="1600" b="1" dirty="0">
                <a:latin typeface="Arial" panose="020B0604020202020204" pitchFamily="34" charset="0"/>
                <a:cs typeface="Arial" panose="020B0604020202020204" pitchFamily="34" charset="0"/>
              </a:rPr>
              <a:t>Instalación con </a:t>
            </a:r>
            <a:r>
              <a:rPr lang="en-US" sz="1600" b="1" dirty="0" err="1">
                <a:latin typeface="Arial" panose="020B0604020202020204" pitchFamily="34" charset="0"/>
                <a:cs typeface="Arial" panose="020B0604020202020204" pitchFamily="34" charset="0"/>
              </a:rPr>
              <a:t>acumulador</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intermedio</a:t>
            </a:r>
            <a:r>
              <a:rPr lang="en-US" sz="1600" b="1" dirty="0">
                <a:latin typeface="Arial" panose="020B0604020202020204" pitchFamily="34" charset="0"/>
                <a:cs typeface="Arial" panose="020B0604020202020204" pitchFamily="34" charset="0"/>
              </a:rPr>
              <a:t>, intercambiador de calor interno para la evacuación del calor y bajada del mismo</a:t>
            </a:r>
            <a:endParaRPr lang="en-US" sz="1600" dirty="0">
              <a:latin typeface="Arial" panose="020B0604020202020204" pitchFamily="34" charset="0"/>
              <a:cs typeface="Arial" panose="020B0604020202020204" pitchFamily="34"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740" y="3613452"/>
            <a:ext cx="3384376" cy="255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335359" y="2459795"/>
            <a:ext cx="5040560" cy="19384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El acumulador puede ser cargado por el circuito solar a través de un intercambiador de calor externo en dos niveles. El nivel correspondiente se selecciona en función de la temperatura. El agua caliente sanitaria se elimina a través de un intercambiador de calor interno especial, que se monta sobre un tubo descendente. </a:t>
            </a: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202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Sistemas de calentamiento de agua potable y calefacción</a:t>
            </a:r>
            <a:endParaRPr lang="el-GR" dirty="0"/>
          </a:p>
        </p:txBody>
      </p:sp>
      <p:sp>
        <p:nvSpPr>
          <p:cNvPr id="3" name="Content Placeholder 2"/>
          <p:cNvSpPr>
            <a:spLocks noGrp="1"/>
          </p:cNvSpPr>
          <p:nvPr>
            <p:ph idx="1"/>
          </p:nvPr>
        </p:nvSpPr>
        <p:spPr>
          <a:xfrm>
            <a:off x="323528" y="1484784"/>
            <a:ext cx="864096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2.2. Sistemas de calentamiento de agua potable y calefacción</a:t>
            </a:r>
          </a:p>
          <a:p>
            <a:pPr marL="0" indent="0">
              <a:buNone/>
            </a:pPr>
            <a:r>
              <a:rPr lang="en-US" sz="1600" b="1" dirty="0">
                <a:latin typeface="Arial" panose="020B0604020202020204" pitchFamily="34" charset="0"/>
                <a:cs typeface="Arial" panose="020B0604020202020204" pitchFamily="34" charset="0"/>
              </a:rPr>
              <a:t>Acumulador estratificado con calentamiento de agua en paso único y soporte de calefacción</a:t>
            </a:r>
          </a:p>
          <a:p>
            <a:pPr marL="0" indent="0">
              <a:buNone/>
            </a:pPr>
            <a:r>
              <a:rPr lang="en-US" sz="1600" dirty="0">
                <a:latin typeface="Arial" panose="020B0604020202020204" pitchFamily="34" charset="0"/>
                <a:cs typeface="Arial" panose="020B0604020202020204" pitchFamily="34" charset="0"/>
              </a:rPr>
              <a:t>Los acumuladores estratificados, que sólo pueden utilizarse para calentar agua sanitaria, también están diseñados para apoyar la calefacción de espacios. Los cargadores de dos capas garantizan que el calor solar y los tubos de retorno de la calefacción, a diferentes temperaturas, se introduzcan en las capas de temperatura correspondientes del </a:t>
            </a:r>
            <a:r>
              <a:rPr lang="en-US" sz="1600" dirty="0" err="1">
                <a:latin typeface="Arial" panose="020B0604020202020204" pitchFamily="34" charset="0"/>
                <a:cs typeface="Arial" panose="020B0604020202020204" pitchFamily="34" charset="0"/>
              </a:rPr>
              <a:t>acumulador</a:t>
            </a:r>
            <a:r>
              <a:rPr lang="en-US" sz="16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5" y="4005064"/>
            <a:ext cx="394207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358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Sistemas de calentamiento de agua potable y calefacción</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2.2. Sistemas de calentamiento de agua potable y calefacción</a:t>
            </a:r>
          </a:p>
          <a:p>
            <a:pPr marL="0" indent="0">
              <a:buNone/>
            </a:pPr>
            <a:r>
              <a:rPr lang="en-US" sz="1600" b="1" dirty="0">
                <a:latin typeface="Arial" panose="020B0604020202020204" pitchFamily="34" charset="0"/>
                <a:cs typeface="Arial" panose="020B0604020202020204" pitchFamily="34" charset="0"/>
              </a:rPr>
              <a:t>Sistema de </a:t>
            </a:r>
            <a:r>
              <a:rPr lang="en-US" sz="1600" b="1" dirty="0" err="1">
                <a:latin typeface="Arial" panose="020B0604020202020204" pitchFamily="34" charset="0"/>
                <a:cs typeface="Arial" panose="020B0604020202020204" pitchFamily="34" charset="0"/>
              </a:rPr>
              <a:t>doble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acumulador</a:t>
            </a:r>
            <a:endParaRPr lang="en-US" sz="1600" b="1"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El circuito solar carga ambos acumuladores en la zona inferior, pero el acumulador de agua doméstico tiene prioridad. Cada tienda suministra el sistema que le sigue.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77072"/>
            <a:ext cx="444438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22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Tipos de bombas y cálculo de las pérdidas de presión</a:t>
            </a:r>
            <a:endParaRPr lang="el-GR" dirty="0"/>
          </a:p>
        </p:txBody>
      </p:sp>
      <p:sp>
        <p:nvSpPr>
          <p:cNvPr id="3" name="Content Placeholder 2"/>
          <p:cNvSpPr>
            <a:spLocks noGrp="1"/>
          </p:cNvSpPr>
          <p:nvPr>
            <p:ph idx="1"/>
          </p:nvPr>
        </p:nvSpPr>
        <p:spPr>
          <a:xfrm>
            <a:off x="323528" y="1628801"/>
            <a:ext cx="8712968" cy="1728192"/>
          </a:xfrm>
        </p:spPr>
        <p:txBody>
          <a:bodyPr>
            <a:noAutofit/>
          </a:bodyPr>
          <a:lstStyle/>
          <a:p>
            <a:pPr marL="0" indent="0">
              <a:buNone/>
            </a:pPr>
            <a:r>
              <a:rPr lang="en-US" sz="1600" b="1" dirty="0">
                <a:latin typeface="Arial" panose="020B0604020202020204" pitchFamily="34" charset="0"/>
                <a:cs typeface="Arial" panose="020B0604020202020204" pitchFamily="34" charset="0"/>
              </a:rPr>
              <a:t>3. Tipos de bombas y cálculo de las pérdidas de presión</a:t>
            </a:r>
          </a:p>
          <a:p>
            <a:pPr marL="0" indent="0">
              <a:buNone/>
            </a:pPr>
            <a:r>
              <a:rPr lang="en-US" sz="1600" dirty="0">
                <a:latin typeface="Arial" panose="020B0604020202020204" pitchFamily="34" charset="0"/>
                <a:cs typeface="Arial" panose="020B0604020202020204" pitchFamily="34" charset="0"/>
              </a:rPr>
              <a:t>3.1. Bombas en sistemas de calefacción solar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8371" y="2492897"/>
            <a:ext cx="4048125" cy="3467100"/>
          </a:xfrm>
          <a:prstGeom prst="rect">
            <a:avLst/>
          </a:prstGeom>
        </p:spPr>
      </p:pic>
      <p:sp>
        <p:nvSpPr>
          <p:cNvPr id="5" name="Rectangle 4"/>
          <p:cNvSpPr/>
          <p:nvPr/>
        </p:nvSpPr>
        <p:spPr>
          <a:xfrm>
            <a:off x="323528" y="2348880"/>
            <a:ext cx="3891558" cy="1323439"/>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Las bombas utilizadas en los sistemas de calefacción solar se denominan circuladores de agua caliente. Mueven el fluido a través de los colectores solares y/o del intercambiador de calor hasta donde se puede almacenar o utilizar el fluido calentado. </a:t>
            </a:r>
          </a:p>
        </p:txBody>
      </p:sp>
    </p:spTree>
    <p:extLst>
      <p:ext uri="{BB962C8B-B14F-4D97-AF65-F5344CB8AC3E}">
        <p14:creationId xmlns:p14="http://schemas.microsoft.com/office/powerpoint/2010/main" val="310340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Tipos de bombas y cálculo de las pérdidas de presión</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3.2. Selección de una bomba</a:t>
            </a:r>
          </a:p>
          <a:p>
            <a:pPr marL="0" indent="0">
              <a:buNone/>
            </a:pPr>
            <a:r>
              <a:rPr lang="en-US" sz="1600" b="1" dirty="0">
                <a:latin typeface="Arial" panose="020B0604020202020204" pitchFamily="34" charset="0"/>
                <a:cs typeface="Arial" panose="020B0604020202020204" pitchFamily="34" charset="0"/>
              </a:rPr>
              <a:t>Altura y caudal</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Dependiendo de su aplicación, las bombas deben superar dos tipos diferentes de cabezal: el atmosférico y el de fricción. La altura de rozamiento aumenta con el diámetro más pequeño de la tubería, el aumento de la longitud, los cambios de dirección y el aumento del caudal.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Los circuitos de colectores solares funcionarán eficientemente en una amplia gama de caudales, pero elegir una bomba demasiado grande puede costar más por adelantado y consumirá más energía.</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El rendimiento de una bomba bajo diferentes condiciones se muestra por su "curva de bomba". Esta curva de rendimiento se presenta típicamente como un gráfico o una tabla, con caudales seleccionados dados a diferentes presiones de bomba. </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77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Contenido</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1. Tipos de sistemas hidráulicos de carga y descarga del </a:t>
            </a:r>
            <a:r>
              <a:rPr lang="en-US" sz="1600" b="1" dirty="0" err="1">
                <a:latin typeface="Arial" panose="020B0604020202020204" pitchFamily="34" charset="0"/>
                <a:cs typeface="Arial" panose="020B0604020202020204" pitchFamily="34" charset="0"/>
              </a:rPr>
              <a:t>acumulador</a:t>
            </a:r>
            <a:endParaRPr lang="en-US" sz="1600" b="1"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1.1. Carga mediante energía solar</a:t>
            </a:r>
          </a:p>
          <a:p>
            <a:pPr marL="0" indent="0">
              <a:buNone/>
            </a:pPr>
            <a:r>
              <a:rPr lang="en-US" sz="1600" dirty="0">
                <a:latin typeface="Arial" panose="020B0604020202020204" pitchFamily="34" charset="0"/>
                <a:cs typeface="Arial" panose="020B0604020202020204" pitchFamily="34" charset="0"/>
              </a:rPr>
              <a:t>1.2. Carga por medio de calentamiento auxiliar</a:t>
            </a:r>
          </a:p>
          <a:p>
            <a:pPr marL="0" indent="0">
              <a:buNone/>
            </a:pPr>
            <a:r>
              <a:rPr lang="en-US" sz="1600" dirty="0">
                <a:latin typeface="Arial" panose="020B0604020202020204" pitchFamily="34" charset="0"/>
                <a:cs typeface="Arial" panose="020B0604020202020204" pitchFamily="34" charset="0"/>
              </a:rPr>
              <a:t>1.3. Descarga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2. Sistemas de calentamiento de agua potable y calefacción</a:t>
            </a:r>
          </a:p>
          <a:p>
            <a:pPr marL="0" indent="0">
              <a:buNone/>
            </a:pPr>
            <a:r>
              <a:rPr lang="en-US" sz="1600" dirty="0">
                <a:latin typeface="Arial" panose="020B0604020202020204" pitchFamily="34" charset="0"/>
                <a:cs typeface="Arial" panose="020B0604020202020204" pitchFamily="34" charset="0"/>
              </a:rPr>
              <a:t>2.1. Sistemas de calentamiento de agua sanitaria</a:t>
            </a:r>
          </a:p>
          <a:p>
            <a:pPr marL="0" indent="0">
              <a:buNone/>
            </a:pPr>
            <a:r>
              <a:rPr lang="en-US" sz="1600" dirty="0">
                <a:latin typeface="Arial" panose="020B0604020202020204" pitchFamily="34" charset="0"/>
                <a:cs typeface="Arial" panose="020B0604020202020204" pitchFamily="34" charset="0"/>
              </a:rPr>
              <a:t>2.2. Sistemas de calentamiento de agua potable y calefacción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3. Tipos de bombas y cálculo de las pérdidas de presión</a:t>
            </a:r>
          </a:p>
          <a:p>
            <a:pPr marL="0" indent="0">
              <a:buNone/>
            </a:pPr>
            <a:r>
              <a:rPr lang="en-US" sz="1600" dirty="0">
                <a:latin typeface="Arial" panose="020B0604020202020204" pitchFamily="34" charset="0"/>
                <a:cs typeface="Arial" panose="020B0604020202020204" pitchFamily="34" charset="0"/>
              </a:rPr>
              <a:t>3.1. Bombas en sistemas de calefacción solar</a:t>
            </a:r>
          </a:p>
          <a:p>
            <a:pPr marL="0" indent="0">
              <a:buNone/>
            </a:pPr>
            <a:r>
              <a:rPr lang="en-US" sz="1600" dirty="0">
                <a:latin typeface="Arial" panose="020B0604020202020204" pitchFamily="34" charset="0"/>
                <a:cs typeface="Arial" panose="020B0604020202020204" pitchFamily="34" charset="0"/>
              </a:rPr>
              <a:t>3.2. Selección de una bomba</a:t>
            </a:r>
          </a:p>
          <a:p>
            <a:pPr marL="0" indent="0">
              <a:buNone/>
            </a:pPr>
            <a:r>
              <a:rPr lang="en-US" sz="1600" dirty="0">
                <a:latin typeface="Arial" panose="020B0604020202020204" pitchFamily="34" charset="0"/>
                <a:cs typeface="Arial" panose="020B0604020202020204" pitchFamily="34" charset="0"/>
              </a:rPr>
              <a:t>3.3. Diseño y dimensionamiento de los componentes del sistema</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084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Tipos de bombas y cálculo de las pérdidas de presión</a:t>
            </a:r>
            <a:endParaRPr lang="el-GR" dirty="0"/>
          </a:p>
        </p:txBody>
      </p:sp>
      <p:sp>
        <p:nvSpPr>
          <p:cNvPr id="3" name="Content Placeholder 2"/>
          <p:cNvSpPr>
            <a:spLocks noGrp="1"/>
          </p:cNvSpPr>
          <p:nvPr>
            <p:ph idx="1"/>
          </p:nvPr>
        </p:nvSpPr>
        <p:spPr>
          <a:xfrm>
            <a:off x="323528" y="1556792"/>
            <a:ext cx="864096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3.2. Selección de una bomba</a:t>
            </a:r>
          </a:p>
          <a:p>
            <a:pPr marL="0" indent="0">
              <a:buNone/>
            </a:pPr>
            <a:r>
              <a:rPr lang="en-US" sz="1600" b="1" dirty="0">
                <a:latin typeface="Arial" panose="020B0604020202020204" pitchFamily="34" charset="0"/>
                <a:cs typeface="Arial" panose="020B0604020202020204" pitchFamily="34" charset="0"/>
              </a:rPr>
              <a:t>AC o DC</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Una de las consideraciones finales para elegir una bomba depende de si está planeando usar CA o CC para alimentarla.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Ambos tipos de bombas están disponibles, pero la gama de bombas de CC disponibles es mucho más estrecha que la de las de CA.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Las bombas de CA tienen un suministro de energía ilimitado si son alimentadas por una red de suministro fiable.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Las bombas de corriente continua pueden funcionar directamente con un módulo fotovoltaico y hacen que un sistema de calentamiento de agua solar sea independiente de la red. </a:t>
            </a:r>
          </a:p>
        </p:txBody>
      </p:sp>
    </p:spTree>
    <p:extLst>
      <p:ext uri="{BB962C8B-B14F-4D97-AF65-F5344CB8AC3E}">
        <p14:creationId xmlns:p14="http://schemas.microsoft.com/office/powerpoint/2010/main" val="2251407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Tipos de bombas y cálculo de las pérdidas de presión</a:t>
            </a:r>
            <a:endParaRPr lang="el-GR" dirty="0"/>
          </a:p>
        </p:txBody>
      </p:sp>
      <p:sp>
        <p:nvSpPr>
          <p:cNvPr id="3" name="Content Placeholder 2"/>
          <p:cNvSpPr>
            <a:spLocks noGrp="1"/>
          </p:cNvSpPr>
          <p:nvPr>
            <p:ph idx="1"/>
          </p:nvPr>
        </p:nvSpPr>
        <p:spPr>
          <a:xfrm>
            <a:off x="457200" y="1412776"/>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3.2. Selección de una bomba</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27584" y="1772816"/>
            <a:ext cx="7416824" cy="4427843"/>
          </a:xfrm>
          <a:prstGeom prst="rect">
            <a:avLst/>
          </a:prstGeom>
        </p:spPr>
      </p:pic>
    </p:spTree>
    <p:extLst>
      <p:ext uri="{BB962C8B-B14F-4D97-AF65-F5344CB8AC3E}">
        <p14:creationId xmlns:p14="http://schemas.microsoft.com/office/powerpoint/2010/main" val="1579029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Tipos de bombas y cálculo de las pérdidas de presión</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3.3. Diseño y dimensionamiento de los componentes del sistema</a:t>
            </a:r>
          </a:p>
          <a:p>
            <a:pPr marL="0" indent="0">
              <a:buNone/>
            </a:pPr>
            <a:endParaRPr lang="bg-BG"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Hay cuatro métodos diferentes:</a:t>
            </a:r>
            <a:endParaRPr lang="bg-BG"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determinación aproximada del tamaño con una fórmula de aproximación</a:t>
            </a:r>
          </a:p>
          <a:p>
            <a:pPr marL="0" indent="0">
              <a:buNone/>
            </a:pPr>
            <a:r>
              <a:rPr lang="en-US" sz="1600" dirty="0">
                <a:latin typeface="Arial" panose="020B0604020202020204" pitchFamily="34" charset="0"/>
                <a:cs typeface="Arial" panose="020B0604020202020204" pitchFamily="34" charset="0"/>
              </a:rPr>
              <a:t>■ cálculo detallado de los componentes individuales</a:t>
            </a:r>
          </a:p>
          <a:p>
            <a:pPr marL="0" indent="0">
              <a:buNone/>
            </a:pPr>
            <a:r>
              <a:rPr lang="en-US" sz="1600" dirty="0">
                <a:latin typeface="Arial" panose="020B0604020202020204" pitchFamily="34" charset="0"/>
                <a:cs typeface="Arial" panose="020B0604020202020204" pitchFamily="34" charset="0"/>
              </a:rPr>
              <a:t>■ diseño gráfico con </a:t>
            </a:r>
            <a:r>
              <a:rPr lang="en-US" sz="1600" dirty="0" err="1">
                <a:latin typeface="Arial" panose="020B0604020202020204" pitchFamily="34" charset="0"/>
                <a:cs typeface="Arial" panose="020B0604020202020204" pitchFamily="34" charset="0"/>
              </a:rPr>
              <a:t>nomografías</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diseño asistido por ordenador con programas de simulación.</a:t>
            </a:r>
          </a:p>
        </p:txBody>
      </p:sp>
    </p:spTree>
    <p:extLst>
      <p:ext uri="{BB962C8B-B14F-4D97-AF65-F5344CB8AC3E}">
        <p14:creationId xmlns:p14="http://schemas.microsoft.com/office/powerpoint/2010/main" val="3446067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Tipos de bombas y cálculo de las pérdidas de presión</a:t>
            </a:r>
            <a:endParaRPr lang="el-GR" dirty="0"/>
          </a:p>
        </p:txBody>
      </p:sp>
      <p:sp>
        <p:nvSpPr>
          <p:cNvPr id="3" name="Content Placeholder 2"/>
          <p:cNvSpPr>
            <a:spLocks noGrp="1"/>
          </p:cNvSpPr>
          <p:nvPr>
            <p:ph idx="1"/>
          </p:nvPr>
        </p:nvSpPr>
        <p:spPr>
          <a:xfrm>
            <a:off x="179512" y="1412776"/>
            <a:ext cx="8928992" cy="4824536"/>
          </a:xfrm>
        </p:spPr>
        <p:txBody>
          <a:bodyPr>
            <a:noAutofit/>
          </a:bodyPr>
          <a:lstStyle/>
          <a:p>
            <a:pPr marL="0" indent="0">
              <a:buNone/>
            </a:pPr>
            <a:r>
              <a:rPr lang="en-US" sz="1600" dirty="0">
                <a:latin typeface="Arial" panose="020B0604020202020204" pitchFamily="34" charset="0"/>
                <a:cs typeface="Arial" panose="020B0604020202020204" pitchFamily="34" charset="0"/>
              </a:rPr>
              <a:t>3.3. Diseño y dimensionamiento de los componentes del sistema</a:t>
            </a:r>
          </a:p>
          <a:p>
            <a:pPr marL="0" indent="0">
              <a:buNone/>
            </a:pPr>
            <a:r>
              <a:rPr lang="en-US" sz="1600" b="1" dirty="0">
                <a:latin typeface="Arial" panose="020B0604020202020204" pitchFamily="34" charset="0"/>
                <a:cs typeface="Arial" panose="020B0604020202020204" pitchFamily="34" charset="0"/>
              </a:rPr>
              <a:t>Determinación aproximada del tamaño con una fórmula de aproximación</a:t>
            </a:r>
          </a:p>
          <a:p>
            <a:pPr marL="0" indent="0">
              <a:buNone/>
            </a:pPr>
            <a:r>
              <a:rPr lang="en-US" sz="1600" dirty="0">
                <a:latin typeface="Arial" panose="020B0604020202020204" pitchFamily="34" charset="0"/>
                <a:cs typeface="Arial" panose="020B0604020202020204" pitchFamily="34" charset="0"/>
              </a:rPr>
              <a:t>SUPERFICIE DEL COLECTOR</a:t>
            </a:r>
          </a:p>
          <a:p>
            <a:pPr marL="0" indent="0">
              <a:buNone/>
            </a:pPr>
            <a:r>
              <a:rPr lang="en-US" sz="1600" dirty="0">
                <a:latin typeface="Arial" panose="020B0604020202020204" pitchFamily="34" charset="0"/>
                <a:cs typeface="Arial" panose="020B0604020202020204" pitchFamily="34" charset="0"/>
              </a:rPr>
              <a:t>Para un sistema diseñado para un </a:t>
            </a:r>
            <a:r>
              <a:rPr lang="en-US" sz="1600" i="1" dirty="0">
                <a:latin typeface="Arial" panose="020B0604020202020204" pitchFamily="34" charset="0"/>
                <a:cs typeface="Arial" panose="020B0604020202020204" pitchFamily="34" charset="0"/>
              </a:rPr>
              <a:t>clima templado</a:t>
            </a:r>
            <a:r>
              <a:rPr lang="en-US" sz="1600" dirty="0">
                <a:latin typeface="Arial" panose="020B0604020202020204" pitchFamily="34" charset="0"/>
                <a:cs typeface="Arial" panose="020B0604020202020204" pitchFamily="34" charset="0"/>
              </a:rPr>
              <a:t>, se puede hacer una estimación aproximada de los componentes esenciales del sistema bajo los siguientes supuestos:</a:t>
            </a:r>
          </a:p>
          <a:p>
            <a:pPr marL="0" indent="0">
              <a:buNone/>
            </a:pPr>
            <a:r>
              <a:rPr lang="en-US" sz="1600" dirty="0">
                <a:latin typeface="Arial" panose="020B0604020202020204" pitchFamily="34" charset="0"/>
                <a:cs typeface="Arial" panose="020B0604020202020204" pitchFamily="34" charset="0"/>
              </a:rPr>
              <a:t>■ Consumo medio de agua caliente, por persona y día.</a:t>
            </a:r>
          </a:p>
          <a:p>
            <a:pPr marL="0" indent="0">
              <a:buNone/>
            </a:pPr>
            <a:r>
              <a:rPr lang="en-US" sz="1600" dirty="0">
                <a:latin typeface="Arial" panose="020B0604020202020204" pitchFamily="34" charset="0"/>
                <a:cs typeface="Arial" panose="020B0604020202020204" pitchFamily="34" charset="0"/>
              </a:rPr>
              <a:t>■ Fracción solar media anual.</a:t>
            </a:r>
          </a:p>
          <a:p>
            <a:pPr marL="0" indent="0">
              <a:buNone/>
            </a:pPr>
            <a:r>
              <a:rPr lang="en-US" sz="1600" dirty="0">
                <a:latin typeface="Arial" panose="020B0604020202020204" pitchFamily="34" charset="0"/>
                <a:cs typeface="Arial" panose="020B0604020202020204" pitchFamily="34" charset="0"/>
              </a:rPr>
              <a:t>■ Colector con una orientación y un ángulo de inclinación óptimos o casi óptimos.</a:t>
            </a:r>
          </a:p>
          <a:p>
            <a:pPr marL="0" indent="0">
              <a:buNone/>
            </a:pPr>
            <a:r>
              <a:rPr lang="en-US" sz="1600" dirty="0">
                <a:latin typeface="Arial" panose="020B0604020202020204" pitchFamily="34" charset="0"/>
                <a:cs typeface="Arial" panose="020B0604020202020204" pitchFamily="34" charset="0"/>
              </a:rPr>
              <a:t>■ Sin o con poco sombreado.</a:t>
            </a:r>
          </a:p>
          <a:p>
            <a:pPr marL="0" indent="0">
              <a:buNone/>
            </a:pPr>
            <a:r>
              <a:rPr lang="en-US" sz="1600" dirty="0">
                <a:latin typeface="Arial" panose="020B0604020202020204" pitchFamily="34" charset="0"/>
                <a:cs typeface="Arial" panose="020B0604020202020204" pitchFamily="34" charset="0"/>
              </a:rPr>
              <a:t>■ El objetivo de diseño es cubrir la carga casi completamente en los meses de alta irradiación.</a:t>
            </a:r>
          </a:p>
        </p:txBody>
      </p:sp>
    </p:spTree>
    <p:extLst>
      <p:ext uri="{BB962C8B-B14F-4D97-AF65-F5344CB8AC3E}">
        <p14:creationId xmlns:p14="http://schemas.microsoft.com/office/powerpoint/2010/main" val="1528012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Tipos de bombas y cálculo de las pérdidas de presión</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3.3. Diseño y dimensionamiento de los componentes del sistema</a:t>
            </a:r>
          </a:p>
          <a:p>
            <a:pPr marL="0" indent="0">
              <a:buNone/>
            </a:pPr>
            <a:r>
              <a:rPr lang="en-US" sz="1600" b="1" dirty="0">
                <a:latin typeface="Arial" panose="020B0604020202020204" pitchFamily="34" charset="0"/>
                <a:cs typeface="Arial" panose="020B0604020202020204" pitchFamily="34" charset="0"/>
              </a:rPr>
              <a:t>Determinación aproximada del tamaño con una fórmula de aproximación</a:t>
            </a:r>
          </a:p>
          <a:p>
            <a:pPr marL="0" indent="0">
              <a:buNone/>
            </a:pPr>
            <a:r>
              <a:rPr lang="en-US" sz="1600" dirty="0">
                <a:latin typeface="Arial" panose="020B0604020202020204" pitchFamily="34" charset="0"/>
                <a:cs typeface="Arial" panose="020B0604020202020204" pitchFamily="34" charset="0"/>
              </a:rPr>
              <a:t>VOLÚMENES DE ALMACENAMIENTO DE AGUA DOMÉSTICA E INTERCAMBIADORES DE CALOR</a:t>
            </a:r>
          </a:p>
          <a:p>
            <a:pPr marL="0" indent="0">
              <a:buNone/>
            </a:pPr>
            <a:r>
              <a:rPr lang="en-US" sz="1600" dirty="0">
                <a:latin typeface="Arial" panose="020B0604020202020204" pitchFamily="34" charset="0"/>
                <a:cs typeface="Arial" panose="020B0604020202020204" pitchFamily="34" charset="0"/>
              </a:rPr>
              <a:t>En general, para pasar unos días sin sol sin calefacción auxiliar, el volumen de almacenamiento debe ser de 1 a 2 veces el consumo diario de agua caliente. </a:t>
            </a:r>
          </a:p>
          <a:p>
            <a:pPr marL="0" indent="0">
              <a:buNone/>
            </a:pPr>
            <a:r>
              <a:rPr lang="en-US" sz="1600" dirty="0">
                <a:latin typeface="Arial" panose="020B0604020202020204" pitchFamily="34" charset="0"/>
                <a:cs typeface="Arial" panose="020B0604020202020204" pitchFamily="34" charset="0"/>
              </a:rPr>
              <a:t>TUBOS DE CIRCUITO SOLAR, BOMBAS DE CIRCULACIÓN Y VASO DE EXPANSIÓN</a:t>
            </a:r>
          </a:p>
          <a:p>
            <a:pPr marL="0" indent="0">
              <a:buNone/>
            </a:pPr>
            <a:r>
              <a:rPr lang="en-US" sz="1600" dirty="0">
                <a:latin typeface="Arial" panose="020B0604020202020204" pitchFamily="34" charset="0"/>
                <a:cs typeface="Arial" panose="020B0604020202020204" pitchFamily="34" charset="0"/>
              </a:rPr>
              <a:t>En la siguiente tabla se pueden determinar los diámetros de los tubos del circuito solar en función de la superficie del colector y de la longitud de los tubos.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43608" y="4197179"/>
            <a:ext cx="7596826" cy="2040133"/>
          </a:xfrm>
          <a:prstGeom prst="rect">
            <a:avLst/>
          </a:prstGeom>
        </p:spPr>
      </p:pic>
    </p:spTree>
    <p:extLst>
      <p:ext uri="{BB962C8B-B14F-4D97-AF65-F5344CB8AC3E}">
        <p14:creationId xmlns:p14="http://schemas.microsoft.com/office/powerpoint/2010/main" val="3967887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Tipos de bombas y cálculo de las pérdidas de presión</a:t>
            </a:r>
            <a:endParaRPr lang="el-GR" dirty="0"/>
          </a:p>
        </p:txBody>
      </p:sp>
      <p:sp>
        <p:nvSpPr>
          <p:cNvPr id="3" name="Content Placeholder 2"/>
          <p:cNvSpPr>
            <a:spLocks noGrp="1"/>
          </p:cNvSpPr>
          <p:nvPr>
            <p:ph idx="1"/>
          </p:nvPr>
        </p:nvSpPr>
        <p:spPr>
          <a:xfrm>
            <a:off x="263364" y="1610398"/>
            <a:ext cx="8507288"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3.3. Diseño y dimensionamiento de los componentes del sistema</a:t>
            </a:r>
          </a:p>
          <a:p>
            <a:pPr marL="0" indent="0">
              <a:buNone/>
            </a:pPr>
            <a:r>
              <a:rPr lang="en-US" sz="1600" b="1" dirty="0">
                <a:latin typeface="Arial" panose="020B0604020202020204" pitchFamily="34" charset="0"/>
                <a:cs typeface="Arial" panose="020B0604020202020204" pitchFamily="34" charset="0"/>
              </a:rPr>
              <a:t>Determinación aproximada del tamaño con una fórmula de aproximación</a:t>
            </a:r>
          </a:p>
          <a:p>
            <a:pPr marL="0" indent="0">
              <a:buNone/>
            </a:pPr>
            <a:r>
              <a:rPr lang="en-US" sz="1600" dirty="0">
                <a:latin typeface="Arial" panose="020B0604020202020204" pitchFamily="34" charset="0"/>
                <a:cs typeface="Arial" panose="020B0604020202020204" pitchFamily="34" charset="0"/>
              </a:rPr>
              <a:t>TUBOS DE CIRCUITO SOLAR, BOMBAS DE CIRCULACIÓN Y VASO DE EXPANSIÓN</a:t>
            </a:r>
          </a:p>
          <a:p>
            <a:pPr marL="0" indent="0">
              <a:buNone/>
            </a:pPr>
            <a:r>
              <a:rPr lang="en-US" sz="1600" dirty="0">
                <a:latin typeface="Arial" panose="020B0604020202020204" pitchFamily="34" charset="0"/>
                <a:cs typeface="Arial" panose="020B0604020202020204" pitchFamily="34" charset="0"/>
              </a:rPr>
              <a:t>El volumen del vaso de expansión se puede obtener en la siguiente tabla: depende de la superficie del colector y de la altura del sistema entre el vaso de expansión y el borde del colector. </a:t>
            </a: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403648" y="3429000"/>
            <a:ext cx="6065384" cy="2573346"/>
          </a:xfrm>
          <a:prstGeom prst="rect">
            <a:avLst/>
          </a:prstGeom>
        </p:spPr>
      </p:pic>
    </p:spTree>
    <p:extLst>
      <p:ext uri="{BB962C8B-B14F-4D97-AF65-F5344CB8AC3E}">
        <p14:creationId xmlns:p14="http://schemas.microsoft.com/office/powerpoint/2010/main" val="2231586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Conclusión</a:t>
            </a:r>
            <a:endParaRPr lang="el-GR" dirty="0"/>
          </a:p>
        </p:txBody>
      </p:sp>
      <p:sp>
        <p:nvSpPr>
          <p:cNvPr id="3" name="Content Placeholder 2"/>
          <p:cNvSpPr>
            <a:spLocks noGrp="1"/>
          </p:cNvSpPr>
          <p:nvPr>
            <p:ph idx="1"/>
          </p:nvPr>
        </p:nvSpPr>
        <p:spPr/>
        <p:txBody>
          <a:bodyPr>
            <a:normAutofit/>
          </a:bodyPr>
          <a:lstStyle/>
          <a:p>
            <a:pPr marL="0" indent="0">
              <a:buNone/>
            </a:pPr>
            <a:r>
              <a:rPr lang="en-US" sz="1600" dirty="0" err="1">
                <a:latin typeface="Arial" panose="020B0604020202020204" pitchFamily="34" charset="0"/>
                <a:cs typeface="Arial" panose="020B0604020202020204" pitchFamily="34" charset="0"/>
              </a:rPr>
              <a:t>Ya</a:t>
            </a:r>
            <a:r>
              <a:rPr lang="en-US" sz="1600" dirty="0">
                <a:latin typeface="Arial" panose="020B0604020202020204" pitchFamily="34" charset="0"/>
                <a:cs typeface="Arial" panose="020B0604020202020204" pitchFamily="34" charset="0"/>
              </a:rPr>
              <a:t> has completado el módulo "</a:t>
            </a:r>
            <a:r>
              <a:rPr lang="en-US" sz="1600" i="1" dirty="0">
                <a:latin typeface="Arial" panose="020B0604020202020204" pitchFamily="34" charset="0"/>
                <a:cs typeface="Arial" panose="020B0604020202020204" pitchFamily="34" charset="0"/>
              </a:rPr>
              <a:t>El circuito hidráulico</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ahora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puedes</a:t>
            </a:r>
            <a:r>
              <a:rPr lang="en-US" sz="1600" dirty="0">
                <a:latin typeface="Arial" panose="020B0604020202020204" pitchFamily="34" charset="0"/>
                <a:cs typeface="Arial" panose="020B0604020202020204" pitchFamily="34" charset="0"/>
              </a:rPr>
              <a:t>:</a:t>
            </a:r>
          </a:p>
          <a:p>
            <a:pPr marL="0" indent="0">
              <a:buNone/>
            </a:pPr>
            <a:endParaRPr lang="el-GR"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Conocer los tipos y la construcción de los diferentes sistemas hidráulicos</a:t>
            </a:r>
          </a:p>
          <a:p>
            <a:pPr>
              <a:buFont typeface="+mj-lt"/>
              <a:buAutoNum type="arabicPeriod"/>
            </a:pPr>
            <a:r>
              <a:rPr lang="en-US" sz="1600" dirty="0">
                <a:latin typeface="Arial" panose="020B0604020202020204" pitchFamily="34" charset="0"/>
                <a:cs typeface="Arial" panose="020B0604020202020204" pitchFamily="34" charset="0"/>
              </a:rPr>
              <a:t>Conocer el funcionamiento de los sistemas de calefacción y de agua potable</a:t>
            </a:r>
          </a:p>
          <a:p>
            <a:pPr>
              <a:buFont typeface="+mj-lt"/>
              <a:buAutoNum type="arabicPeriod"/>
            </a:pPr>
            <a:r>
              <a:rPr lang="en-US" sz="1600" dirty="0">
                <a:latin typeface="Arial" panose="020B0604020202020204" pitchFamily="34" charset="0"/>
                <a:cs typeface="Arial" panose="020B0604020202020204" pitchFamily="34" charset="0"/>
              </a:rPr>
              <a:t>Conocer los tipos de bombas y cómo calcular sus parámetros </a:t>
            </a:r>
          </a:p>
        </p:txBody>
      </p:sp>
    </p:spTree>
    <p:extLst>
      <p:ext uri="{BB962C8B-B14F-4D97-AF65-F5344CB8AC3E}">
        <p14:creationId xmlns:p14="http://schemas.microsoft.com/office/powerpoint/2010/main" val="1319156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Fin de la </a:t>
            </a:r>
            <a:r>
              <a:rPr lang="en-US" dirty="0" err="1"/>
              <a:t>unidad</a:t>
            </a:r>
            <a:endParaRPr lang="el-GR" dirty="0"/>
          </a:p>
        </p:txBody>
      </p:sp>
      <p:sp>
        <p:nvSpPr>
          <p:cNvPr id="5" name="Subtitle 4"/>
          <p:cNvSpPr>
            <a:spLocks noGrp="1"/>
          </p:cNvSpPr>
          <p:nvPr>
            <p:ph type="subTitle" idx="1"/>
          </p:nvPr>
        </p:nvSpPr>
        <p:spPr/>
        <p:txBody>
          <a:bodyPr/>
          <a:lstStyle/>
          <a:p>
            <a:r>
              <a:rPr lang="en-US" dirty="0" err="1"/>
              <a:t>Unidad</a:t>
            </a:r>
            <a:r>
              <a:rPr lang="en-US" dirty="0"/>
              <a:t> </a:t>
            </a:r>
            <a:r>
              <a:rPr lang="en-US" dirty="0" smtClean="0"/>
              <a:t>2.6. </a:t>
            </a:r>
            <a:r>
              <a:rPr lang="en-US" dirty="0"/>
              <a:t>INSTALACIONES SOLARES TÉRMICAS PARA ACS Y CALEFACCIÓN EN UNA VIVIENDA UNIFAMILIAR</a:t>
            </a:r>
          </a:p>
        </p:txBody>
      </p:sp>
    </p:spTree>
    <p:extLst>
      <p:ext uri="{BB962C8B-B14F-4D97-AF65-F5344CB8AC3E}">
        <p14:creationId xmlns:p14="http://schemas.microsoft.com/office/powerpoint/2010/main" val="375716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Tipos de sistemas hidráulicos de carga y descarga del </a:t>
            </a:r>
            <a:r>
              <a:rPr lang="en-US" dirty="0" err="1"/>
              <a:t>acumulador</a:t>
            </a:r>
            <a:endParaRPr lang="el-GR" dirty="0"/>
          </a:p>
        </p:txBody>
      </p:sp>
      <p:sp>
        <p:nvSpPr>
          <p:cNvPr id="4" name="Rectangle 3"/>
          <p:cNvSpPr/>
          <p:nvPr/>
        </p:nvSpPr>
        <p:spPr>
          <a:xfrm>
            <a:off x="2339752" y="2036278"/>
            <a:ext cx="4104456" cy="4275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Sistema solar térmico</a:t>
            </a:r>
          </a:p>
        </p:txBody>
      </p:sp>
      <p:sp>
        <p:nvSpPr>
          <p:cNvPr id="6" name="Rectangle 5"/>
          <p:cNvSpPr/>
          <p:nvPr/>
        </p:nvSpPr>
        <p:spPr>
          <a:xfrm>
            <a:off x="611560" y="2893193"/>
            <a:ext cx="4104456"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Sistemas con circulación forzada </a:t>
            </a:r>
          </a:p>
        </p:txBody>
      </p:sp>
      <p:sp>
        <p:nvSpPr>
          <p:cNvPr id="7" name="Rectangle 6"/>
          <p:cNvSpPr/>
          <p:nvPr/>
        </p:nvSpPr>
        <p:spPr>
          <a:xfrm>
            <a:off x="6084168" y="3066844"/>
            <a:ext cx="2520280"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Sistemas de</a:t>
            </a:r>
            <a:r>
              <a:rPr lang="en-US" sz="1600" b="1" dirty="0" err="1">
                <a:solidFill>
                  <a:schemeClr val="tx1"/>
                </a:solidFill>
                <a:latin typeface="Arial" pitchFamily="34" charset="0"/>
                <a:cs typeface="Arial" pitchFamily="34" charset="0"/>
              </a:rPr>
              <a:t> termosifón</a:t>
            </a:r>
          </a:p>
        </p:txBody>
      </p:sp>
      <p:sp>
        <p:nvSpPr>
          <p:cNvPr id="8" name="Rectangle 7"/>
          <p:cNvSpPr/>
          <p:nvPr/>
        </p:nvSpPr>
        <p:spPr>
          <a:xfrm>
            <a:off x="134669" y="3829711"/>
            <a:ext cx="2349099"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Sistemas abiertos</a:t>
            </a:r>
          </a:p>
        </p:txBody>
      </p:sp>
      <p:sp>
        <p:nvSpPr>
          <p:cNvPr id="9" name="Rectangle 8"/>
          <p:cNvSpPr/>
          <p:nvPr/>
        </p:nvSpPr>
        <p:spPr>
          <a:xfrm>
            <a:off x="3103630" y="3829711"/>
            <a:ext cx="2294114"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Sistemas cerrados</a:t>
            </a:r>
          </a:p>
        </p:txBody>
      </p:sp>
      <p:sp>
        <p:nvSpPr>
          <p:cNvPr id="10" name="Rectangle 9"/>
          <p:cNvSpPr/>
          <p:nvPr/>
        </p:nvSpPr>
        <p:spPr>
          <a:xfrm>
            <a:off x="615333" y="4916054"/>
            <a:ext cx="2952328"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Sistemas de un solo circuito</a:t>
            </a:r>
          </a:p>
        </p:txBody>
      </p:sp>
      <p:sp>
        <p:nvSpPr>
          <p:cNvPr id="11" name="Rectangle 10"/>
          <p:cNvSpPr/>
          <p:nvPr/>
        </p:nvSpPr>
        <p:spPr>
          <a:xfrm>
            <a:off x="4250687" y="4941168"/>
            <a:ext cx="2952328"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itchFamily="34" charset="0"/>
                <a:cs typeface="Arial" pitchFamily="34" charset="0"/>
              </a:rPr>
              <a:t>Sistemas de doble circuito</a:t>
            </a:r>
          </a:p>
        </p:txBody>
      </p:sp>
      <p:cxnSp>
        <p:nvCxnSpPr>
          <p:cNvPr id="12" name="Straight Arrow Connector 11"/>
          <p:cNvCxnSpPr>
            <a:stCxn id="4" idx="2"/>
            <a:endCxn id="6" idx="0"/>
          </p:cNvCxnSpPr>
          <p:nvPr/>
        </p:nvCxnSpPr>
        <p:spPr>
          <a:xfrm flipH="1">
            <a:off x="2663788" y="2463786"/>
            <a:ext cx="1728192" cy="429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p:cNvCxnSpPr>
          <p:nvPr/>
        </p:nvCxnSpPr>
        <p:spPr>
          <a:xfrm>
            <a:off x="4391980" y="2463786"/>
            <a:ext cx="3132348" cy="603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flipH="1">
            <a:off x="1187624" y="3397249"/>
            <a:ext cx="1476164" cy="432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9" idx="0"/>
          </p:cNvCxnSpPr>
          <p:nvPr/>
        </p:nvCxnSpPr>
        <p:spPr>
          <a:xfrm>
            <a:off x="2663788" y="3397249"/>
            <a:ext cx="1586899" cy="432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0" idx="0"/>
          </p:cNvCxnSpPr>
          <p:nvPr/>
        </p:nvCxnSpPr>
        <p:spPr>
          <a:xfrm flipH="1">
            <a:off x="2091497" y="4333767"/>
            <a:ext cx="2159190" cy="582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2"/>
          </p:cNvCxnSpPr>
          <p:nvPr/>
        </p:nvCxnSpPr>
        <p:spPr>
          <a:xfrm>
            <a:off x="4250687" y="4333767"/>
            <a:ext cx="1329425" cy="582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72000" y="5840831"/>
            <a:ext cx="3674404" cy="338554"/>
          </a:xfrm>
          <a:prstGeom prst="rect">
            <a:avLst/>
          </a:prstGeom>
        </p:spPr>
        <p:txBody>
          <a:bodyPr wrap="none">
            <a:spAutoFit/>
          </a:bodyPr>
          <a:lstStyle/>
          <a:p>
            <a:r>
              <a:rPr lang="en-US" sz="1600" dirty="0">
                <a:latin typeface="Arial" pitchFamily="34" charset="0"/>
                <a:cs typeface="Arial" pitchFamily="34" charset="0"/>
              </a:rPr>
              <a:t>Clasificación de los sistemas solares térmicos</a:t>
            </a:r>
          </a:p>
        </p:txBody>
      </p:sp>
    </p:spTree>
    <p:extLst>
      <p:ext uri="{BB962C8B-B14F-4D97-AF65-F5344CB8AC3E}">
        <p14:creationId xmlns:p14="http://schemas.microsoft.com/office/powerpoint/2010/main" val="394751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t>
            </a:r>
            <a:r>
              <a:rPr lang="en-US" dirty="0" err="1"/>
              <a:t>Tipos</a:t>
            </a:r>
            <a:r>
              <a:rPr lang="en-US" dirty="0"/>
              <a:t> de </a:t>
            </a:r>
            <a:r>
              <a:rPr lang="en-US" dirty="0" err="1"/>
              <a:t>sistemas</a:t>
            </a:r>
            <a:r>
              <a:rPr lang="en-US" dirty="0"/>
              <a:t> </a:t>
            </a:r>
            <a:r>
              <a:rPr lang="en-US" dirty="0" err="1"/>
              <a:t>hidráulicos</a:t>
            </a:r>
            <a:r>
              <a:rPr lang="en-US" dirty="0"/>
              <a:t> de </a:t>
            </a:r>
            <a:r>
              <a:rPr lang="en-US" dirty="0" err="1"/>
              <a:t>carga</a:t>
            </a:r>
            <a:r>
              <a:rPr lang="en-US" dirty="0"/>
              <a:t> y </a:t>
            </a:r>
            <a:r>
              <a:rPr lang="en-US" dirty="0" err="1"/>
              <a:t>descarga</a:t>
            </a:r>
            <a:r>
              <a:rPr lang="en-US" dirty="0"/>
              <a:t> del </a:t>
            </a:r>
            <a:r>
              <a:rPr lang="en-US" dirty="0" err="1"/>
              <a:t>acumulador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Carga mediante energía solar</a:t>
            </a:r>
          </a:p>
          <a:p>
            <a:pPr marL="0" indent="0">
              <a:buNone/>
            </a:pPr>
            <a:r>
              <a:rPr lang="en-US" sz="1600" dirty="0">
                <a:latin typeface="Arial" panose="020B0604020202020204" pitchFamily="34" charset="0"/>
                <a:cs typeface="Arial" panose="020B0604020202020204" pitchFamily="34" charset="0"/>
              </a:rPr>
              <a:t>(a) </a:t>
            </a:r>
            <a:r>
              <a:rPr lang="en-US" sz="1600" b="1" i="1" dirty="0">
                <a:latin typeface="Arial" panose="020B0604020202020204" pitchFamily="34" charset="0"/>
                <a:cs typeface="Arial" panose="020B0604020202020204" pitchFamily="34" charset="0"/>
              </a:rPr>
              <a:t>Intercambiador de calor solar interno. </a:t>
            </a:r>
            <a:r>
              <a:rPr lang="en-US" sz="1600" dirty="0">
                <a:latin typeface="Arial" panose="020B0604020202020204" pitchFamily="34" charset="0"/>
                <a:cs typeface="Arial" panose="020B0604020202020204" pitchFamily="34" charset="0"/>
              </a:rPr>
              <a:t>El intercambiador de calor está normalmente diseñado como un serpentín con aletas o de tubo liso, que está dispuesto en la parte inferior de la tienda. La transmisión térmica al agua sanitaria se produce por conducción térmica, y como resultado de esta convección se produce: es decir, el agua calentada sube como consecuencia de su menor densidad.</a:t>
            </a:r>
          </a:p>
          <a:p>
            <a:pPr marL="0" indent="0">
              <a:buNone/>
            </a:pPr>
            <a:endParaRPr lang="en-US" sz="1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5" y="3356992"/>
            <a:ext cx="2971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72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t>
            </a:r>
            <a:r>
              <a:rPr lang="en-US" dirty="0" err="1"/>
              <a:t>Tipos</a:t>
            </a:r>
            <a:r>
              <a:rPr lang="en-US" dirty="0"/>
              <a:t> de </a:t>
            </a:r>
            <a:r>
              <a:rPr lang="en-US" dirty="0" err="1"/>
              <a:t>sistemas</a:t>
            </a:r>
            <a:r>
              <a:rPr lang="en-US" dirty="0"/>
              <a:t> </a:t>
            </a:r>
            <a:r>
              <a:rPr lang="en-US" dirty="0" err="1"/>
              <a:t>hidráulicos</a:t>
            </a:r>
            <a:r>
              <a:rPr lang="en-US" dirty="0"/>
              <a:t> de </a:t>
            </a:r>
            <a:r>
              <a:rPr lang="en-US" dirty="0" err="1"/>
              <a:t>carga</a:t>
            </a:r>
            <a:r>
              <a:rPr lang="en-US" dirty="0"/>
              <a:t> y </a:t>
            </a:r>
            <a:r>
              <a:rPr lang="en-US" dirty="0" err="1"/>
              <a:t>descarga</a:t>
            </a:r>
            <a:r>
              <a:rPr lang="en-US" dirty="0"/>
              <a:t> del </a:t>
            </a:r>
            <a:r>
              <a:rPr lang="en-US" dirty="0" err="1"/>
              <a:t>acumulador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Carga mediante energía solar</a:t>
            </a:r>
          </a:p>
          <a:p>
            <a:pPr marL="0" indent="0">
              <a:buNone/>
            </a:pPr>
            <a:r>
              <a:rPr lang="en-US" sz="1600" dirty="0">
                <a:latin typeface="Arial" panose="020B0604020202020204" pitchFamily="34" charset="0"/>
                <a:cs typeface="Arial" panose="020B0604020202020204" pitchFamily="34" charset="0"/>
              </a:rPr>
              <a:t>(b) </a:t>
            </a:r>
            <a:r>
              <a:rPr lang="en-US" sz="1600" b="1" i="1" dirty="0">
                <a:latin typeface="Arial" panose="020B0604020202020204" pitchFamily="34" charset="0"/>
                <a:cs typeface="Arial" panose="020B0604020202020204" pitchFamily="34" charset="0"/>
              </a:rPr>
              <a:t>Intercambiador de calor solar interno con circuito de derivación. </a:t>
            </a:r>
            <a:r>
              <a:rPr lang="en-US" sz="1600" dirty="0">
                <a:latin typeface="Arial" panose="020B0604020202020204" pitchFamily="34" charset="0"/>
                <a:cs typeface="Arial" panose="020B0604020202020204" pitchFamily="34" charset="0"/>
              </a:rPr>
              <a:t>Esta es una variante del sistema (a) para sistemas más grandes. Un sensor de radiación mide la radiación solar. A un valor umbral de, el controlador enciende la bomba solar, y la válvula de tres vías inicialmente desvía el intercambiador de calor.</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7" y="3614163"/>
            <a:ext cx="30003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1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707088" cy="1124744"/>
          </a:xfrm>
        </p:spPr>
        <p:txBody>
          <a:bodyPr>
            <a:normAutofit/>
          </a:bodyPr>
          <a:lstStyle/>
          <a:p>
            <a:r>
              <a:rPr lang="en-US" dirty="0"/>
              <a:t>1. </a:t>
            </a:r>
            <a:r>
              <a:rPr lang="en-US" dirty="0" err="1"/>
              <a:t>Tipos</a:t>
            </a:r>
            <a:r>
              <a:rPr lang="en-US" dirty="0"/>
              <a:t> de </a:t>
            </a:r>
            <a:r>
              <a:rPr lang="en-US" dirty="0" err="1"/>
              <a:t>sistemas</a:t>
            </a:r>
            <a:r>
              <a:rPr lang="en-US" dirty="0"/>
              <a:t> </a:t>
            </a:r>
            <a:r>
              <a:rPr lang="en-US" dirty="0" err="1"/>
              <a:t>hidráulicos</a:t>
            </a:r>
            <a:r>
              <a:rPr lang="en-US" dirty="0"/>
              <a:t> de </a:t>
            </a:r>
            <a:r>
              <a:rPr lang="en-US" dirty="0" err="1"/>
              <a:t>carga</a:t>
            </a:r>
            <a:r>
              <a:rPr lang="en-US" dirty="0"/>
              <a:t> y </a:t>
            </a:r>
            <a:r>
              <a:rPr lang="en-US" dirty="0" err="1"/>
              <a:t>descarga</a:t>
            </a:r>
            <a:r>
              <a:rPr lang="en-US" dirty="0"/>
              <a:t> del </a:t>
            </a:r>
            <a:r>
              <a:rPr lang="en-US" dirty="0" err="1"/>
              <a:t>acumulador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Carga mediante energía solar</a:t>
            </a:r>
          </a:p>
          <a:p>
            <a:pPr marL="0" indent="0">
              <a:buNone/>
            </a:pPr>
            <a:r>
              <a:rPr lang="en-US" sz="1600" dirty="0">
                <a:latin typeface="Arial" panose="020B0604020202020204" pitchFamily="34" charset="0"/>
                <a:cs typeface="Arial" panose="020B0604020202020204" pitchFamily="34" charset="0"/>
              </a:rPr>
              <a:t>c) </a:t>
            </a:r>
            <a:r>
              <a:rPr lang="en-US" sz="1600" b="1" i="1" dirty="0">
                <a:latin typeface="Arial" panose="020B0604020202020204" pitchFamily="34" charset="0"/>
                <a:cs typeface="Arial" panose="020B0604020202020204" pitchFamily="34" charset="0"/>
              </a:rPr>
              <a:t>Carga de estrato con cargador estratificado autorregulable. </a:t>
            </a:r>
            <a:r>
              <a:rPr lang="en-US" sz="1600" dirty="0">
                <a:latin typeface="Arial" panose="020B0604020202020204" pitchFamily="34" charset="0"/>
                <a:cs typeface="Arial" panose="020B0604020202020204" pitchFamily="34" charset="0"/>
              </a:rPr>
              <a:t>El núcleo central de este método de carga de almacenamiento es un tubo ascendente con dos o más puertos de admisión a diferentes alturas y un intercambiador de calor instalado debajo. El intercambiador de calor calienta el agua que lo rodea en el tubo ascendente y el agua sube.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717032"/>
            <a:ext cx="29146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49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Tipos de sistemas hidráulicos de carga y descarga del </a:t>
            </a:r>
            <a:r>
              <a:rPr lang="en-US" dirty="0" err="1"/>
              <a:t>acumulador</a:t>
            </a:r>
            <a:endParaRPr lang="el-GR" dirty="0"/>
          </a:p>
        </p:txBody>
      </p:sp>
      <p:sp>
        <p:nvSpPr>
          <p:cNvPr id="3" name="Content Placeholder 2"/>
          <p:cNvSpPr>
            <a:spLocks noGrp="1"/>
          </p:cNvSpPr>
          <p:nvPr>
            <p:ph idx="1"/>
          </p:nvPr>
        </p:nvSpPr>
        <p:spPr>
          <a:xfrm>
            <a:off x="457200" y="1639341"/>
            <a:ext cx="4546848"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Carga mediante energía solar</a:t>
            </a:r>
          </a:p>
          <a:p>
            <a:pPr marL="0" indent="0">
              <a:buNone/>
            </a:pPr>
            <a:r>
              <a:rPr lang="en-US" sz="1600" dirty="0">
                <a:latin typeface="Arial" panose="020B0604020202020204" pitchFamily="34" charset="0"/>
                <a:cs typeface="Arial" panose="020B0604020202020204" pitchFamily="34" charset="0"/>
              </a:rPr>
              <a:t>d) </a:t>
            </a:r>
            <a:r>
              <a:rPr lang="en-US" sz="1600" b="1" i="1" dirty="0">
                <a:latin typeface="Arial" panose="020B0604020202020204" pitchFamily="34" charset="0"/>
                <a:cs typeface="Arial" panose="020B0604020202020204" pitchFamily="34" charset="0"/>
              </a:rPr>
              <a:t>Intercambiador de calor externo. </a:t>
            </a:r>
            <a:r>
              <a:rPr lang="en-US" sz="1600" dirty="0">
                <a:latin typeface="Arial" panose="020B0604020202020204" pitchFamily="34" charset="0"/>
                <a:cs typeface="Arial" panose="020B0604020202020204" pitchFamily="34" charset="0"/>
              </a:rPr>
              <a:t>El líquido solar fluye a través del lado primario de un intercambiador de calor de placas externo. Para cargar el acumulador, una segunda bomba de circulación extrae agua fría del fondo del acumulador.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573016"/>
            <a:ext cx="30003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47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Tipos de sistemas hidráulicos de carga y descarga del </a:t>
            </a:r>
            <a:r>
              <a:rPr lang="en-US" dirty="0" err="1"/>
              <a:t>acumulador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Carga mediante energía solar</a:t>
            </a:r>
          </a:p>
          <a:p>
            <a:pPr marL="0" indent="0">
              <a:buNone/>
            </a:pPr>
            <a:r>
              <a:rPr lang="en-US" sz="1600" dirty="0">
                <a:latin typeface="Arial" panose="020B0604020202020204" pitchFamily="34" charset="0"/>
                <a:cs typeface="Arial" panose="020B0604020202020204" pitchFamily="34" charset="0"/>
              </a:rPr>
              <a:t>e) Sistema de carga estratificada con dos intercambiadores de calor internos y alimentación a través de una válvula de tres vías a dos alturas diferentes.</a:t>
            </a:r>
          </a:p>
          <a:p>
            <a:pPr marL="0" indent="0">
              <a:buNone/>
            </a:pPr>
            <a:r>
              <a:rPr lang="en-US" sz="1600" dirty="0">
                <a:latin typeface="Arial" panose="020B0604020202020204" pitchFamily="34" charset="0"/>
                <a:cs typeface="Arial" panose="020B0604020202020204" pitchFamily="34" charset="0"/>
              </a:rPr>
              <a:t>(f) Como (e) pero con un intercambiador de calor externo.</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065834"/>
            <a:ext cx="30003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187873"/>
            <a:ext cx="300037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51865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1348</TotalTime>
  <Words>2971</Words>
  <Application>Microsoft Office PowerPoint</Application>
  <PresentationFormat>Προβολή στην οθόνη (4:3)</PresentationFormat>
  <Paragraphs>207</Paragraphs>
  <Slides>37</Slides>
  <Notes>2</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37</vt:i4>
      </vt:variant>
    </vt:vector>
  </HeadingPairs>
  <TitlesOfParts>
    <vt:vector size="41" baseType="lpstr">
      <vt:lpstr>Arial</vt:lpstr>
      <vt:lpstr>Calibri</vt:lpstr>
      <vt:lpstr>Wingdings</vt:lpstr>
      <vt:lpstr>2_Office Theme</vt:lpstr>
      <vt:lpstr>Unidad 2.6. INSTALACIONES SOLARES TÉRMICAS PARA ACS Y CALEFACCIÓN EN UNA VIVIENDA UNIFAMILIAR</vt:lpstr>
      <vt:lpstr>Objetivos de la unidad</vt:lpstr>
      <vt:lpstr>Contenido</vt:lpstr>
      <vt:lpstr>1. Tipos de sistemas hidráulicos de carga y descarga del acumulador</vt:lpstr>
      <vt:lpstr>1. Tipos de sistemas hidráulicos de carga y descarga del acumulador</vt:lpstr>
      <vt:lpstr>1. Tipos de sistemas hidráulicos de carga y descarga del acumulador</vt:lpstr>
      <vt:lpstr>1. Tipos de sistemas hidráulicos de carga y descarga del acumulador</vt:lpstr>
      <vt:lpstr>1. Tipos de sistemas hidráulicos de carga y descarga del acumulador</vt:lpstr>
      <vt:lpstr>1. Tipos de sistemas hidráulicos de carga y descarga del acumulador</vt:lpstr>
      <vt:lpstr>1. Tipos de sistemas hidráulicos de carga y descarga del acumulador</vt:lpstr>
      <vt:lpstr>1. Tipos de sistemas hidráulicos de carga y descarga del acumulador</vt:lpstr>
      <vt:lpstr>1. Tipos de sistemas hidráulicos de carga y descarga del acumulador</vt:lpstr>
      <vt:lpstr>1. Tipos de sistemas hidráulicos de carga y descarga del acumulador</vt:lpstr>
      <vt:lpstr>1. Tipos de sistemas hidráulicos de carga y descarga del acumulador</vt:lpstr>
      <vt:lpstr>1. Tipos de sistemas hidráulicos de carga y descarga del acumulador</vt:lpstr>
      <vt:lpstr>1. Tipos de sistemas hidráulicos de carga y descarga del acumulador</vt:lpstr>
      <vt:lpstr>1. Tipos de sistemas hidráulicos de carga y descarga del acumulador</vt:lpstr>
      <vt:lpstr>2. Sistemas de calentamiento de agua potable y calefacción</vt:lpstr>
      <vt:lpstr>2. Sistemas de calentamiento de agua potable y calefacción</vt:lpstr>
      <vt:lpstr>2. Sistemas de calentamiento de agua potable y calefacción</vt:lpstr>
      <vt:lpstr>2. Sistemas de calentamiento de agua potable y calefacción</vt:lpstr>
      <vt:lpstr>2. Sistemas de calentamiento de agua potable y calefacción</vt:lpstr>
      <vt:lpstr>2. Sistemas de calentamiento de agua potable y calefacción</vt:lpstr>
      <vt:lpstr>2. Sistemas de calentamiento de agua potable y calefacción</vt:lpstr>
      <vt:lpstr>2. Sistemas de calentamiento de agua potable y calefacción</vt:lpstr>
      <vt:lpstr>2. Sistemas de calentamiento de agua potable y calefacción</vt:lpstr>
      <vt:lpstr>2. Sistemas de calentamiento de agua potable y calefacción</vt:lpstr>
      <vt:lpstr>3. Tipos de bombas y cálculo de las pérdidas de presión</vt:lpstr>
      <vt:lpstr>3. Tipos de bombas y cálculo de las pérdidas de presión</vt:lpstr>
      <vt:lpstr>3. Tipos de bombas y cálculo de las pérdidas de presión</vt:lpstr>
      <vt:lpstr>3. Tipos de bombas y cálculo de las pérdidas de presión</vt:lpstr>
      <vt:lpstr>3. Tipos de bombas y cálculo de las pérdidas de presión</vt:lpstr>
      <vt:lpstr>3. Tipos de bombas y cálculo de las pérdidas de presión</vt:lpstr>
      <vt:lpstr>3. Tipos de bombas y cálculo de las pérdidas de presión</vt:lpstr>
      <vt:lpstr>3. Tipos de bombas y cálculo de las pérdidas de presión</vt:lpstr>
      <vt:lpstr>Conclusión</vt:lpstr>
      <vt:lpstr>Fin de la unidad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Maria Zisiadou</cp:lastModifiedBy>
  <cp:revision>200</cp:revision>
  <dcterms:created xsi:type="dcterms:W3CDTF">2017-12-11T10:59:29Z</dcterms:created>
  <dcterms:modified xsi:type="dcterms:W3CDTF">2019-10-03T11:09:38Z</dcterms:modified>
</cp:coreProperties>
</file>