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0"/>
  </p:notesMasterIdLst>
  <p:sldIdLst>
    <p:sldId id="256" r:id="rId2"/>
    <p:sldId id="257" r:id="rId3"/>
    <p:sldId id="258" r:id="rId4"/>
    <p:sldId id="277"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6" r:id="rId20"/>
    <p:sldId id="278" r:id="rId21"/>
    <p:sldId id="281" r:id="rId22"/>
    <p:sldId id="283" r:id="rId23"/>
    <p:sldId id="284" r:id="rId24"/>
    <p:sldId id="285" r:id="rId25"/>
    <p:sldId id="279" r:id="rId26"/>
    <p:sldId id="280" r:id="rId27"/>
    <p:sldId id="286" r:id="rId28"/>
    <p:sldId id="287" r:id="rId29"/>
    <p:sldId id="289" r:id="rId30"/>
    <p:sldId id="292" r:id="rId31"/>
    <p:sldId id="293" r:id="rId32"/>
    <p:sldId id="294" r:id="rId33"/>
    <p:sldId id="295" r:id="rId34"/>
    <p:sldId id="291" r:id="rId35"/>
    <p:sldId id="288" r:id="rId36"/>
    <p:sldId id="290" r:id="rId37"/>
    <p:sldId id="259" r:id="rId38"/>
    <p:sldId id="260" r:id="rId39"/>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Krückenmeier" initials="CK" lastIdx="1" clrIdx="0">
    <p:extLst>
      <p:ext uri="{19B8F6BF-5375-455C-9EA6-DF929625EA0E}">
        <p15:presenceInfo xmlns:p15="http://schemas.microsoft.com/office/powerpoint/2012/main" userId="Charlotte Krückenmei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79EB1"/>
    <a:srgbClr val="9695B8"/>
    <a:srgbClr val="F9F9F9"/>
    <a:srgbClr val="7F7771"/>
    <a:srgbClr val="FCE0B2"/>
    <a:srgbClr val="949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357" autoAdjust="0"/>
  </p:normalViewPr>
  <p:slideViewPr>
    <p:cSldViewPr>
      <p:cViewPr varScale="1">
        <p:scale>
          <a:sx n="111" d="100"/>
          <a:sy n="111" d="100"/>
        </p:scale>
        <p:origin x="161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1-08T13:29:23.704" idx="1">
    <p:pos x="10" y="10"/>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2C10A0-F87B-4BFF-AD3A-8310E448460F}" type="datetimeFigureOut">
              <a:rPr lang="el-GR" smtClean="0"/>
              <a:t>4/2/2020</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1933F7-9C1D-42A8-B27F-F697341C8CBF}" type="slidenum">
              <a:rPr lang="el-GR" smtClean="0"/>
              <a:t>‹Nr.›</a:t>
            </a:fld>
            <a:endParaRPr lang="el-GR"/>
          </a:p>
        </p:txBody>
      </p:sp>
    </p:spTree>
    <p:extLst>
      <p:ext uri="{BB962C8B-B14F-4D97-AF65-F5344CB8AC3E}">
        <p14:creationId xmlns:p14="http://schemas.microsoft.com/office/powerpoint/2010/main" val="3325412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lnSpcReduction="10000"/>
          </a:bodyPr>
          <a:lstStyle/>
          <a:p>
            <a:r>
              <a:rPr lang="en-US" sz="1200" u="sng" kern="1200" dirty="0">
                <a:solidFill>
                  <a:schemeClr val="tx1"/>
                </a:solidFill>
                <a:latin typeface="+mn-lt"/>
                <a:ea typeface="+mn-ea"/>
                <a:cs typeface="+mn-cs"/>
              </a:rPr>
              <a:t>Guidelines for the Trainer</a:t>
            </a:r>
          </a:p>
          <a:p>
            <a:endParaRPr lang="el-GR" sz="1200" kern="1200" dirty="0">
              <a:solidFill>
                <a:schemeClr val="tx1"/>
              </a:solidFill>
              <a:latin typeface="+mn-lt"/>
              <a:ea typeface="+mn-ea"/>
              <a:cs typeface="+mn-cs"/>
            </a:endParaRPr>
          </a:p>
          <a:p>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 file is a template to be used from</a:t>
            </a:r>
            <a:r>
              <a:rPr lang="en-US" sz="1200" kern="1200" baseline="0" dirty="0">
                <a:solidFill>
                  <a:schemeClr val="tx1"/>
                </a:solidFill>
                <a:latin typeface="+mn-lt"/>
                <a:ea typeface="+mn-ea"/>
                <a:cs typeface="+mn-cs"/>
              </a:rPr>
              <a:t> VET providers in order for them to prepare the training material. </a:t>
            </a:r>
            <a:endParaRPr lang="en-US" sz="1200" kern="1200" dirty="0">
              <a:solidFill>
                <a:schemeClr val="tx1"/>
              </a:solidFill>
              <a:latin typeface="+mn-lt"/>
              <a:ea typeface="+mn-ea"/>
              <a:cs typeface="+mn-cs"/>
            </a:endParaRPr>
          </a:p>
          <a:p>
            <a:endParaRPr lang="el-GR"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suggest </a:t>
            </a:r>
            <a:r>
              <a:rPr lang="en-US" sz="1200" b="1" kern="1200" dirty="0">
                <a:solidFill>
                  <a:schemeClr val="tx1"/>
                </a:solidFill>
                <a:latin typeface="+mn-lt"/>
                <a:ea typeface="+mn-ea"/>
                <a:cs typeface="+mn-cs"/>
              </a:rPr>
              <a:t>30 up to 40 .</a:t>
            </a:r>
            <a:r>
              <a:rPr lang="en-US" sz="1200" b="1" kern="1200" dirty="0" err="1">
                <a:solidFill>
                  <a:schemeClr val="tx1"/>
                </a:solidFill>
                <a:latin typeface="+mn-lt"/>
                <a:ea typeface="+mn-ea"/>
                <a:cs typeface="+mn-cs"/>
              </a:rPr>
              <a:t>ppt</a:t>
            </a:r>
            <a:r>
              <a:rPr lang="en-US" sz="1200" b="1" kern="1200" dirty="0">
                <a:solidFill>
                  <a:schemeClr val="tx1"/>
                </a:solidFill>
                <a:latin typeface="+mn-lt"/>
                <a:ea typeface="+mn-ea"/>
                <a:cs typeface="+mn-cs"/>
              </a:rPr>
              <a:t> slides </a:t>
            </a:r>
            <a:r>
              <a:rPr lang="en-US" sz="1200" kern="1200" dirty="0">
                <a:solidFill>
                  <a:schemeClr val="tx1"/>
                </a:solidFill>
                <a:latin typeface="+mn-lt"/>
                <a:ea typeface="+mn-ea"/>
                <a:cs typeface="+mn-cs"/>
              </a:rPr>
              <a:t>for one (1) hour of the training program. </a:t>
            </a:r>
            <a:endParaRPr lang="el-GR"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There are 3 </a:t>
            </a:r>
            <a:r>
              <a:rPr lang="en-US" sz="1200" u="sng" kern="1200" dirty="0">
                <a:solidFill>
                  <a:schemeClr val="tx1"/>
                </a:solidFill>
                <a:latin typeface="+mn-lt"/>
                <a:ea typeface="+mn-ea"/>
                <a:cs typeface="+mn-cs"/>
              </a:rPr>
              <a:t>predefined slides </a:t>
            </a:r>
            <a:r>
              <a:rPr lang="en-US" sz="1200" kern="1200" dirty="0">
                <a:solidFill>
                  <a:schemeClr val="tx1"/>
                </a:solidFill>
                <a:latin typeface="+mn-lt"/>
                <a:ea typeface="+mn-ea"/>
                <a:cs typeface="+mn-cs"/>
              </a:rPr>
              <a:t>to be filled in by you, entitled “</a:t>
            </a:r>
            <a:r>
              <a:rPr lang="en-US" sz="1200" b="1" kern="1200" dirty="0">
                <a:solidFill>
                  <a:schemeClr val="tx1"/>
                </a:solidFill>
                <a:latin typeface="+mn-lt"/>
                <a:ea typeface="+mn-ea"/>
                <a:cs typeface="+mn-cs"/>
              </a:rPr>
              <a:t>Module Objectives</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Conclusion</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End of module</a:t>
            </a:r>
            <a:r>
              <a:rPr lang="en-US" sz="1200" kern="1200" dirty="0">
                <a:solidFill>
                  <a:schemeClr val="tx1"/>
                </a:solidFill>
                <a:latin typeface="+mn-lt"/>
                <a:ea typeface="+mn-ea"/>
                <a:cs typeface="+mn-cs"/>
              </a:rPr>
              <a:t>”. </a:t>
            </a:r>
            <a:endParaRPr lang="el-GR"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Material should be sent in editable format.</a:t>
            </a:r>
            <a:r>
              <a:rPr lang="en-US" sz="1200" kern="1200" baseline="0" dirty="0">
                <a:solidFill>
                  <a:schemeClr val="tx1"/>
                </a:solidFill>
                <a:latin typeface="+mn-lt"/>
                <a:ea typeface="+mn-ea"/>
                <a:cs typeface="+mn-cs"/>
              </a:rPr>
              <a:t> </a:t>
            </a:r>
            <a:endParaRPr lang="el-GR" sz="1200" kern="1200" dirty="0">
              <a:solidFill>
                <a:schemeClr val="tx1"/>
              </a:solidFill>
              <a:latin typeface="+mn-lt"/>
              <a:ea typeface="+mn-ea"/>
              <a:cs typeface="+mn-cs"/>
            </a:endParaRPr>
          </a:p>
          <a:p>
            <a:pPr lvl="0"/>
            <a:endParaRPr lang="en-US"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Suggested font: Arial</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Required font size: 16</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Suggested line spacing: 1,5</a:t>
            </a:r>
            <a:endParaRPr lang="el-GR" sz="1200" kern="1200" dirty="0">
              <a:solidFill>
                <a:schemeClr val="tx1"/>
              </a:solidFill>
              <a:latin typeface="+mn-lt"/>
              <a:ea typeface="+mn-ea"/>
              <a:cs typeface="+mn-cs"/>
            </a:endParaRPr>
          </a:p>
          <a:p>
            <a:pPr lvl="0">
              <a:buFont typeface="Wingdings" pitchFamily="2" charset="2"/>
              <a:buChar char="§"/>
            </a:pP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pptx</a:t>
            </a:r>
            <a:r>
              <a:rPr lang="en-US" sz="1200" kern="1200" dirty="0">
                <a:solidFill>
                  <a:schemeClr val="tx1"/>
                </a:solidFill>
                <a:latin typeface="+mn-lt"/>
                <a:ea typeface="+mn-ea"/>
                <a:cs typeface="+mn-cs"/>
              </a:rPr>
              <a:t> file should have a clear structure and defined units and unique slide titles</a:t>
            </a:r>
            <a:endParaRPr lang="el-GR" sz="1200" kern="1200" dirty="0">
              <a:solidFill>
                <a:schemeClr val="tx1"/>
              </a:solidFill>
              <a:latin typeface="+mn-lt"/>
              <a:ea typeface="+mn-ea"/>
              <a:cs typeface="+mn-cs"/>
            </a:endParaRPr>
          </a:p>
          <a:p>
            <a:pPr lvl="0">
              <a:buFont typeface="Wingdings" pitchFamily="2" charset="2"/>
              <a:buChar char="§"/>
            </a:pP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pptx</a:t>
            </a:r>
            <a:r>
              <a:rPr lang="en-US" sz="1200" kern="1200" dirty="0">
                <a:solidFill>
                  <a:schemeClr val="tx1"/>
                </a:solidFill>
                <a:latin typeface="+mn-lt"/>
                <a:ea typeface="+mn-ea"/>
                <a:cs typeface="+mn-cs"/>
              </a:rPr>
              <a:t> slide contents should not exceed the predefined margins</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Images, diagrams etc should be accompanied with a description</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If you want to include comprehension questions (multiple choice, multiple responses, true/false, matching etc.) to enhance users’ understanding of the theory, you should embody them in the </a:t>
            </a: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pptx</a:t>
            </a:r>
            <a:r>
              <a:rPr lang="en-US" sz="1200" kern="1200" dirty="0">
                <a:solidFill>
                  <a:schemeClr val="tx1"/>
                </a:solidFill>
                <a:latin typeface="+mn-lt"/>
                <a:ea typeface="+mn-ea"/>
                <a:cs typeface="+mn-cs"/>
              </a:rPr>
              <a:t> file.</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Questions that will be used for self assessment and final assessment quizzes should follow a predefined format that will be sent from SQLearn in an .</a:t>
            </a:r>
            <a:r>
              <a:rPr lang="en-US" sz="1200" kern="1200" dirty="0" err="1">
                <a:solidFill>
                  <a:schemeClr val="tx1"/>
                </a:solidFill>
                <a:latin typeface="+mn-lt"/>
                <a:ea typeface="+mn-ea"/>
                <a:cs typeface="+mn-cs"/>
              </a:rPr>
              <a:t>xls</a:t>
            </a:r>
            <a:r>
              <a:rPr lang="en-US" sz="1200" kern="1200" dirty="0">
                <a:solidFill>
                  <a:schemeClr val="tx1"/>
                </a:solidFill>
                <a:latin typeface="+mn-lt"/>
                <a:ea typeface="+mn-ea"/>
                <a:cs typeface="+mn-cs"/>
              </a:rPr>
              <a:t> file</a:t>
            </a:r>
            <a:endParaRPr lang="el-GR" sz="1200" kern="1200" dirty="0">
              <a:solidFill>
                <a:schemeClr val="tx1"/>
              </a:solidFill>
              <a:latin typeface="+mn-lt"/>
              <a:ea typeface="+mn-ea"/>
              <a:cs typeface="+mn-cs"/>
            </a:endParaRPr>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t>2</a:t>
            </a:fld>
            <a:endParaRPr lang="el-GR"/>
          </a:p>
        </p:txBody>
      </p:sp>
    </p:spTree>
    <p:extLst>
      <p:ext uri="{BB962C8B-B14F-4D97-AF65-F5344CB8AC3E}">
        <p14:creationId xmlns:p14="http://schemas.microsoft.com/office/powerpoint/2010/main" val="1148159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t>37</a:t>
            </a:fld>
            <a:endParaRPr lang="el-GR"/>
          </a:p>
        </p:txBody>
      </p:sp>
    </p:spTree>
    <p:extLst>
      <p:ext uri="{BB962C8B-B14F-4D97-AF65-F5344CB8AC3E}">
        <p14:creationId xmlns:p14="http://schemas.microsoft.com/office/powerpoint/2010/main" val="401454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38</a:t>
            </a:fld>
            <a:endParaRPr lang="el-GR"/>
          </a:p>
        </p:txBody>
      </p:sp>
    </p:spTree>
    <p:extLst>
      <p:ext uri="{BB962C8B-B14F-4D97-AF65-F5344CB8AC3E}">
        <p14:creationId xmlns:p14="http://schemas.microsoft.com/office/powerpoint/2010/main" val="25046940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dirty="0"/>
              <a:t>Click to edit Master title style</a:t>
            </a:r>
            <a:endParaRPr lang="el-GR" dirty="0"/>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l-GR" dirty="0"/>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dirty="0"/>
              <a:t>Click to edit Master title style</a:t>
            </a:r>
            <a:endParaRPr lang="el-GR"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A77810-D08D-4F04-8111-0848C471F8E3}" type="datetimeFigureOut">
              <a:rPr lang="el-GR" smtClean="0"/>
              <a:pPr/>
              <a:t>4/2/2020</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‹Nr.›</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pf-kCYj7P0k"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GJs5HC1WJV0"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bXOvDnCMKt0"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zq47nZZjn80"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63888" y="1988840"/>
            <a:ext cx="5254352" cy="1470025"/>
          </a:xfrm>
        </p:spPr>
        <p:txBody>
          <a:bodyPr anchor="b"/>
          <a:lstStyle/>
          <a:p>
            <a:r>
              <a:rPr lang="en-US" dirty="0">
                <a:latin typeface="Arial" panose="020B0604020202020204" pitchFamily="34" charset="0"/>
                <a:cs typeface="Arial" panose="020B0604020202020204" pitchFamily="34" charset="0"/>
              </a:rPr>
              <a:t>2.2 Installation der </a:t>
            </a:r>
            <a:r>
              <a:rPr lang="en-US" dirty="0" err="1">
                <a:latin typeface="Arial" panose="020B0604020202020204" pitchFamily="34" charset="0"/>
                <a:cs typeface="Arial" panose="020B0604020202020204" pitchFamily="34" charset="0"/>
              </a:rPr>
              <a:t>Gebäudeverteilung</a:t>
            </a:r>
            <a:endParaRPr lang="el-GR"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p:txBody>
          <a:bodyPr/>
          <a:lstStyle/>
          <a:p>
            <a:r>
              <a:rPr lang="en-US" dirty="0">
                <a:latin typeface="Arial" panose="020B0604020202020204" pitchFamily="34" charset="0"/>
                <a:cs typeface="Arial" panose="020B0604020202020204" pitchFamily="34" charset="0"/>
              </a:rPr>
              <a:t>BLOCK 2: Installation von </a:t>
            </a:r>
            <a:r>
              <a:rPr lang="en-US" dirty="0" err="1">
                <a:latin typeface="Arial" panose="020B0604020202020204" pitchFamily="34" charset="0"/>
                <a:cs typeface="Arial" panose="020B0604020202020204" pitchFamily="34" charset="0"/>
              </a:rPr>
              <a:t>geothermischen</a:t>
            </a:r>
            <a:r>
              <a:rPr lang="en-US" dirty="0">
                <a:latin typeface="Arial" panose="020B0604020202020204" pitchFamily="34" charset="0"/>
                <a:cs typeface="Arial" panose="020B0604020202020204" pitchFamily="34" charset="0"/>
              </a:rPr>
              <a:t> Anlagen</a:t>
            </a:r>
          </a:p>
        </p:txBody>
      </p:sp>
    </p:spTree>
    <p:extLst>
      <p:ext uri="{BB962C8B-B14F-4D97-AF65-F5344CB8AC3E}">
        <p14:creationId xmlns:p14="http://schemas.microsoft.com/office/powerpoint/2010/main" val="7217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1862332"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Rechteck 1"/>
          <p:cNvSpPr/>
          <p:nvPr/>
        </p:nvSpPr>
        <p:spPr>
          <a:xfrm>
            <a:off x="1235823" y="2186862"/>
            <a:ext cx="3229495" cy="25430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Rechteck 4"/>
          <p:cNvSpPr/>
          <p:nvPr/>
        </p:nvSpPr>
        <p:spPr>
          <a:xfrm>
            <a:off x="1235823" y="4729922"/>
            <a:ext cx="3229495" cy="11756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4" name="Gerader Verbinder 3"/>
          <p:cNvCxnSpPr>
            <a:stCxn id="2" idx="1"/>
            <a:endCxn id="2" idx="3"/>
          </p:cNvCxnSpPr>
          <p:nvPr/>
        </p:nvCxnSpPr>
        <p:spPr>
          <a:xfrm>
            <a:off x="1235823" y="3458392"/>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2" idx="0"/>
            <a:endCxn id="5" idx="0"/>
          </p:cNvCxnSpPr>
          <p:nvPr/>
        </p:nvCxnSpPr>
        <p:spPr>
          <a:xfrm>
            <a:off x="2850571" y="2186862"/>
            <a:ext cx="0" cy="25430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leichschenkliges Dreieck 9"/>
          <p:cNvSpPr/>
          <p:nvPr/>
        </p:nvSpPr>
        <p:spPr>
          <a:xfrm>
            <a:off x="1106551" y="948223"/>
            <a:ext cx="3498980" cy="1238639"/>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Rechteck 10"/>
          <p:cNvSpPr/>
          <p:nvPr/>
        </p:nvSpPr>
        <p:spPr>
          <a:xfrm>
            <a:off x="1571800" y="4846087"/>
            <a:ext cx="608823" cy="979715"/>
          </a:xfrm>
          <a:prstGeom prst="rect">
            <a:avLst/>
          </a:prstGeom>
          <a:solidFill>
            <a:srgbClr val="F13F3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700" dirty="0">
                <a:latin typeface="Bahnschrift" panose="020B0502040204020203" pitchFamily="34" charset="0"/>
              </a:rPr>
              <a:t>A</a:t>
            </a:r>
          </a:p>
        </p:txBody>
      </p:sp>
      <p:sp>
        <p:nvSpPr>
          <p:cNvPr id="12" name="Rechteck 11"/>
          <p:cNvSpPr/>
          <p:nvPr/>
        </p:nvSpPr>
        <p:spPr>
          <a:xfrm>
            <a:off x="1669772" y="5000041"/>
            <a:ext cx="426875" cy="909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Abgerundetes Rechteck 13"/>
          <p:cNvSpPr/>
          <p:nvPr/>
        </p:nvSpPr>
        <p:spPr>
          <a:xfrm>
            <a:off x="2244539"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Abgerundetes Rechteck 14"/>
          <p:cNvSpPr/>
          <p:nvPr/>
        </p:nvSpPr>
        <p:spPr>
          <a:xfrm>
            <a:off x="2139949"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Abgerundetes Rechteck 15"/>
          <p:cNvSpPr/>
          <p:nvPr/>
        </p:nvSpPr>
        <p:spPr>
          <a:xfrm>
            <a:off x="2350339"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Abgerundetes Rechteck 17"/>
          <p:cNvSpPr/>
          <p:nvPr/>
        </p:nvSpPr>
        <p:spPr>
          <a:xfrm>
            <a:off x="2459898"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 name="Abgerundetes Rechteck 18"/>
          <p:cNvSpPr/>
          <p:nvPr/>
        </p:nvSpPr>
        <p:spPr>
          <a:xfrm>
            <a:off x="1924040"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Abgerundetes Rechteck 20"/>
          <p:cNvSpPr/>
          <p:nvPr/>
        </p:nvSpPr>
        <p:spPr>
          <a:xfrm>
            <a:off x="2032504"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Abgerundetes Rechteck 21"/>
          <p:cNvSpPr/>
          <p:nvPr/>
        </p:nvSpPr>
        <p:spPr>
          <a:xfrm>
            <a:off x="2574135"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Abgerundetes Rechteck 22"/>
          <p:cNvSpPr/>
          <p:nvPr/>
        </p:nvSpPr>
        <p:spPr>
          <a:xfrm>
            <a:off x="2680449"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Rechteck 23"/>
          <p:cNvSpPr/>
          <p:nvPr/>
        </p:nvSpPr>
        <p:spPr>
          <a:xfrm>
            <a:off x="3485944"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 name="Abgerundetes Rechteck 24"/>
          <p:cNvSpPr/>
          <p:nvPr/>
        </p:nvSpPr>
        <p:spPr>
          <a:xfrm>
            <a:off x="3868151"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Abgerundetes Rechteck 25"/>
          <p:cNvSpPr/>
          <p:nvPr/>
        </p:nvSpPr>
        <p:spPr>
          <a:xfrm>
            <a:off x="3763561"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 name="Abgerundetes Rechteck 26"/>
          <p:cNvSpPr/>
          <p:nvPr/>
        </p:nvSpPr>
        <p:spPr>
          <a:xfrm>
            <a:off x="3973951"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 name="Abgerundetes Rechteck 27"/>
          <p:cNvSpPr/>
          <p:nvPr/>
        </p:nvSpPr>
        <p:spPr>
          <a:xfrm>
            <a:off x="4083510"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 name="Abgerundetes Rechteck 28"/>
          <p:cNvSpPr/>
          <p:nvPr/>
        </p:nvSpPr>
        <p:spPr>
          <a:xfrm>
            <a:off x="3547652"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 name="Abgerundetes Rechteck 29"/>
          <p:cNvSpPr/>
          <p:nvPr/>
        </p:nvSpPr>
        <p:spPr>
          <a:xfrm>
            <a:off x="3656116"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 name="Abgerundetes Rechteck 30"/>
          <p:cNvSpPr/>
          <p:nvPr/>
        </p:nvSpPr>
        <p:spPr>
          <a:xfrm>
            <a:off x="4197747"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 name="Abgerundetes Rechteck 31"/>
          <p:cNvSpPr/>
          <p:nvPr/>
        </p:nvSpPr>
        <p:spPr>
          <a:xfrm>
            <a:off x="4304061"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3" name="Rechteck 32"/>
          <p:cNvSpPr/>
          <p:nvPr/>
        </p:nvSpPr>
        <p:spPr>
          <a:xfrm>
            <a:off x="1856617"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34" name="Gerader Verbinder 33"/>
          <p:cNvCxnSpPr/>
          <p:nvPr/>
        </p:nvCxnSpPr>
        <p:spPr>
          <a:xfrm>
            <a:off x="1230108" y="4721407"/>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Abgerundetes Rechteck 34"/>
          <p:cNvSpPr/>
          <p:nvPr/>
        </p:nvSpPr>
        <p:spPr>
          <a:xfrm>
            <a:off x="2238824"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6" name="Abgerundetes Rechteck 35"/>
          <p:cNvSpPr/>
          <p:nvPr/>
        </p:nvSpPr>
        <p:spPr>
          <a:xfrm>
            <a:off x="2134234"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Abgerundetes Rechteck 36"/>
          <p:cNvSpPr/>
          <p:nvPr/>
        </p:nvSpPr>
        <p:spPr>
          <a:xfrm>
            <a:off x="2344624"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8" name="Abgerundetes Rechteck 37"/>
          <p:cNvSpPr/>
          <p:nvPr/>
        </p:nvSpPr>
        <p:spPr>
          <a:xfrm>
            <a:off x="2454183"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9" name="Abgerundetes Rechteck 38"/>
          <p:cNvSpPr/>
          <p:nvPr/>
        </p:nvSpPr>
        <p:spPr>
          <a:xfrm>
            <a:off x="1918325"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0" name="Abgerundetes Rechteck 39"/>
          <p:cNvSpPr/>
          <p:nvPr/>
        </p:nvSpPr>
        <p:spPr>
          <a:xfrm>
            <a:off x="2026789"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1" name="Abgerundetes Rechteck 40"/>
          <p:cNvSpPr/>
          <p:nvPr/>
        </p:nvSpPr>
        <p:spPr>
          <a:xfrm>
            <a:off x="2568420"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 name="Abgerundetes Rechteck 41"/>
          <p:cNvSpPr/>
          <p:nvPr/>
        </p:nvSpPr>
        <p:spPr>
          <a:xfrm>
            <a:off x="2674734"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 name="Rechteck 42"/>
          <p:cNvSpPr/>
          <p:nvPr/>
        </p:nvSpPr>
        <p:spPr>
          <a:xfrm>
            <a:off x="3480229"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4" name="Abgerundetes Rechteck 43"/>
          <p:cNvSpPr/>
          <p:nvPr/>
        </p:nvSpPr>
        <p:spPr>
          <a:xfrm>
            <a:off x="3862436"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5" name="Abgerundetes Rechteck 44"/>
          <p:cNvSpPr/>
          <p:nvPr/>
        </p:nvSpPr>
        <p:spPr>
          <a:xfrm>
            <a:off x="3757846"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6" name="Abgerundetes Rechteck 45"/>
          <p:cNvSpPr/>
          <p:nvPr/>
        </p:nvSpPr>
        <p:spPr>
          <a:xfrm>
            <a:off x="3968236"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7" name="Abgerundetes Rechteck 46"/>
          <p:cNvSpPr/>
          <p:nvPr/>
        </p:nvSpPr>
        <p:spPr>
          <a:xfrm>
            <a:off x="4077795"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8" name="Abgerundetes Rechteck 47"/>
          <p:cNvSpPr/>
          <p:nvPr/>
        </p:nvSpPr>
        <p:spPr>
          <a:xfrm>
            <a:off x="3541937"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9" name="Abgerundetes Rechteck 48"/>
          <p:cNvSpPr/>
          <p:nvPr/>
        </p:nvSpPr>
        <p:spPr>
          <a:xfrm>
            <a:off x="3650401"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0" name="Abgerundetes Rechteck 49"/>
          <p:cNvSpPr/>
          <p:nvPr/>
        </p:nvSpPr>
        <p:spPr>
          <a:xfrm>
            <a:off x="4192032"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1" name="Abgerundetes Rechteck 50"/>
          <p:cNvSpPr/>
          <p:nvPr/>
        </p:nvSpPr>
        <p:spPr>
          <a:xfrm>
            <a:off x="4298346"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2" name="Rechteck 51"/>
          <p:cNvSpPr/>
          <p:nvPr/>
        </p:nvSpPr>
        <p:spPr>
          <a:xfrm>
            <a:off x="1780218" y="4148042"/>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3" name="Rechteck 52"/>
          <p:cNvSpPr/>
          <p:nvPr/>
        </p:nvSpPr>
        <p:spPr>
          <a:xfrm>
            <a:off x="1486592" y="3286125"/>
            <a:ext cx="43200" cy="1902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4" name="Rechteck 53"/>
          <p:cNvSpPr/>
          <p:nvPr/>
        </p:nvSpPr>
        <p:spPr>
          <a:xfrm rot="5400000">
            <a:off x="2385880" y="2397327"/>
            <a:ext cx="43200" cy="1825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5" name="Rechteck 54"/>
          <p:cNvSpPr/>
          <p:nvPr/>
        </p:nvSpPr>
        <p:spPr>
          <a:xfrm rot="5400000">
            <a:off x="1647911" y="4269038"/>
            <a:ext cx="43200" cy="3647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6" name="Rechteck 55"/>
          <p:cNvSpPr/>
          <p:nvPr/>
        </p:nvSpPr>
        <p:spPr>
          <a:xfrm rot="5400000">
            <a:off x="2411759" y="3646739"/>
            <a:ext cx="42180" cy="18646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7" name="Rechteck 56"/>
          <p:cNvSpPr/>
          <p:nvPr/>
        </p:nvSpPr>
        <p:spPr>
          <a:xfrm rot="5400000">
            <a:off x="3381242" y="4352629"/>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8" name="Rechteck 57"/>
          <p:cNvSpPr/>
          <p:nvPr/>
        </p:nvSpPr>
        <p:spPr>
          <a:xfrm rot="5400000">
            <a:off x="3375925" y="3054648"/>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9" name="Rechteck 58"/>
          <p:cNvSpPr/>
          <p:nvPr/>
        </p:nvSpPr>
        <p:spPr>
          <a:xfrm rot="5400000">
            <a:off x="1758689" y="3066457"/>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0" name="Rechteck 59"/>
          <p:cNvSpPr/>
          <p:nvPr/>
        </p:nvSpPr>
        <p:spPr>
          <a:xfrm>
            <a:off x="3274550" y="3115750"/>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1" name="Rechteck 60"/>
          <p:cNvSpPr/>
          <p:nvPr/>
        </p:nvSpPr>
        <p:spPr>
          <a:xfrm>
            <a:off x="1684375" y="3128693"/>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2" name="Rechteck 61"/>
          <p:cNvSpPr/>
          <p:nvPr/>
        </p:nvSpPr>
        <p:spPr>
          <a:xfrm>
            <a:off x="3320138" y="4435184"/>
            <a:ext cx="45021" cy="164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3" name="Rechteck 62"/>
          <p:cNvSpPr/>
          <p:nvPr/>
        </p:nvSpPr>
        <p:spPr>
          <a:xfrm>
            <a:off x="1374057" y="2814360"/>
            <a:ext cx="43200" cy="24889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4" name="Rechteck 63"/>
          <p:cNvSpPr/>
          <p:nvPr/>
        </p:nvSpPr>
        <p:spPr>
          <a:xfrm rot="5400000">
            <a:off x="2391450" y="2361054"/>
            <a:ext cx="43200" cy="20802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5" name="Rechteck 64"/>
          <p:cNvSpPr/>
          <p:nvPr/>
        </p:nvSpPr>
        <p:spPr>
          <a:xfrm rot="5400000">
            <a:off x="2403314" y="3656307"/>
            <a:ext cx="43200" cy="20153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6" name="Rechteck 65"/>
          <p:cNvSpPr/>
          <p:nvPr/>
        </p:nvSpPr>
        <p:spPr>
          <a:xfrm rot="5400000">
            <a:off x="1800984" y="4134052"/>
            <a:ext cx="46245"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7" name="Rechteck 66"/>
          <p:cNvSpPr/>
          <p:nvPr/>
        </p:nvSpPr>
        <p:spPr>
          <a:xfrm rot="5400000">
            <a:off x="1610402" y="2606585"/>
            <a:ext cx="43200" cy="459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8" name="Rechteck 67"/>
          <p:cNvSpPr/>
          <p:nvPr/>
        </p:nvSpPr>
        <p:spPr>
          <a:xfrm rot="5400000">
            <a:off x="1450771" y="5190733"/>
            <a:ext cx="43200" cy="1988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9" name="Rechteck 68"/>
          <p:cNvSpPr/>
          <p:nvPr/>
        </p:nvSpPr>
        <p:spPr>
          <a:xfrm>
            <a:off x="3401725" y="4112629"/>
            <a:ext cx="35872" cy="572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0" name="Rechteck 69"/>
          <p:cNvSpPr/>
          <p:nvPr/>
        </p:nvSpPr>
        <p:spPr>
          <a:xfrm>
            <a:off x="3418870" y="2862305"/>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1" name="Rechteck 70"/>
          <p:cNvSpPr/>
          <p:nvPr/>
        </p:nvSpPr>
        <p:spPr>
          <a:xfrm rot="5400000">
            <a:off x="3420128" y="4096825"/>
            <a:ext cx="43200"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2" name="Rechteck 71"/>
          <p:cNvSpPr/>
          <p:nvPr/>
        </p:nvSpPr>
        <p:spPr>
          <a:xfrm rot="5400000">
            <a:off x="3429933" y="2852714"/>
            <a:ext cx="43496" cy="680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3" name="Rechteck 72"/>
          <p:cNvSpPr/>
          <p:nvPr/>
        </p:nvSpPr>
        <p:spPr>
          <a:xfrm rot="5400000">
            <a:off x="1513865" y="5131148"/>
            <a:ext cx="43200" cy="69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4" name="Textfeld 73"/>
          <p:cNvSpPr txBox="1"/>
          <p:nvPr/>
        </p:nvSpPr>
        <p:spPr>
          <a:xfrm>
            <a:off x="4860032" y="1663391"/>
            <a:ext cx="4114800" cy="438581"/>
          </a:xfrm>
          <a:prstGeom prst="rect">
            <a:avLst/>
          </a:prstGeom>
          <a:noFill/>
        </p:spPr>
        <p:txBody>
          <a:bodyPr wrap="square" rtlCol="0">
            <a:noAutofit/>
          </a:bodyPr>
          <a:lstStyle/>
          <a:p>
            <a:pPr>
              <a:lnSpc>
                <a:spcPct val="150000"/>
              </a:lnSpc>
            </a:pPr>
            <a:r>
              <a:rPr lang="de-DE" sz="1600" dirty="0">
                <a:latin typeface="Arial" panose="020B0604020202020204" pitchFamily="34" charset="0"/>
                <a:cs typeface="Arial" panose="020B0604020202020204" pitchFamily="34" charset="0"/>
              </a:rPr>
              <a:t>So funktioniert ein Heizungsverteilungssystem grundsätzlich:</a:t>
            </a:r>
          </a:p>
          <a:p>
            <a:pPr>
              <a:lnSpc>
                <a:spcPct val="150000"/>
              </a:lnSpc>
            </a:pPr>
            <a:endParaRPr lang="de-DE" sz="1600" dirty="0">
              <a:latin typeface="Arial" panose="020B0604020202020204" pitchFamily="34" charset="0"/>
              <a:cs typeface="Arial" panose="020B0604020202020204" pitchFamily="34" charset="0"/>
            </a:endParaRPr>
          </a:p>
          <a:p>
            <a:pPr marL="342900" indent="-342900">
              <a:lnSpc>
                <a:spcPct val="150000"/>
              </a:lnSpc>
              <a:buFont typeface="+mj-lt"/>
              <a:buAutoNum type="arabicPeriod" startAt="3"/>
            </a:pPr>
            <a:r>
              <a:rPr lang="de-DE" sz="1600" dirty="0">
                <a:latin typeface="Arial" panose="020B0604020202020204" pitchFamily="34" charset="0"/>
                <a:cs typeface="Arial" panose="020B0604020202020204" pitchFamily="34" charset="0"/>
              </a:rPr>
              <a:t>Die Heizkörper (D) oder die Fußbodenheizung geben die Wärme an den Wohnraum ab und heizen ihn auf.</a:t>
            </a:r>
          </a:p>
          <a:p>
            <a:pPr marL="342900" indent="-342900">
              <a:lnSpc>
                <a:spcPct val="150000"/>
              </a:lnSpc>
              <a:buAutoNum type="arabicPeriod" startAt="3"/>
            </a:pPr>
            <a:endParaRPr lang="de-DE" sz="1600" dirty="0">
              <a:latin typeface="Arial" panose="020B0604020202020204" pitchFamily="34" charset="0"/>
              <a:cs typeface="Arial" panose="020B0604020202020204" pitchFamily="34" charset="0"/>
            </a:endParaRPr>
          </a:p>
          <a:p>
            <a:pPr marL="342900" indent="-342900">
              <a:lnSpc>
                <a:spcPct val="150000"/>
              </a:lnSpc>
              <a:buAutoNum type="arabicPeriod" startAt="3"/>
            </a:pPr>
            <a:r>
              <a:rPr lang="de-DE" sz="1600" dirty="0">
                <a:latin typeface="Arial" panose="020B0604020202020204" pitchFamily="34" charset="0"/>
                <a:cs typeface="Arial" panose="020B0604020202020204" pitchFamily="34" charset="0"/>
              </a:rPr>
              <a:t>Das abgekühlte Wasser fließt durch die Rohre des Heizsystems (C) zurück zur Wärmepumpe (A) oder zum Boiler.</a:t>
            </a:r>
          </a:p>
          <a:p>
            <a:endParaRPr lang="de-DE" dirty="0">
              <a:latin typeface="Bahnschrift" panose="020B0502040204020203" pitchFamily="34" charset="0"/>
            </a:endParaRPr>
          </a:p>
        </p:txBody>
      </p:sp>
      <p:sp>
        <p:nvSpPr>
          <p:cNvPr id="3" name="Rechteck 2"/>
          <p:cNvSpPr/>
          <p:nvPr/>
        </p:nvSpPr>
        <p:spPr>
          <a:xfrm>
            <a:off x="1247201" y="4875392"/>
            <a:ext cx="407484" cy="507831"/>
          </a:xfrm>
          <a:prstGeom prst="rect">
            <a:avLst/>
          </a:prstGeom>
        </p:spPr>
        <p:txBody>
          <a:bodyPr wrap="none">
            <a:spAutoFit/>
          </a:bodyPr>
          <a:lstStyle/>
          <a:p>
            <a:pPr algn="ctr"/>
            <a:r>
              <a:rPr lang="de-DE" sz="2700" dirty="0">
                <a:latin typeface="Bahnschrift" panose="020B0502040204020203" pitchFamily="34" charset="0"/>
              </a:rPr>
              <a:t>B</a:t>
            </a:r>
          </a:p>
        </p:txBody>
      </p:sp>
      <p:sp>
        <p:nvSpPr>
          <p:cNvPr id="75" name="Rechteck 74"/>
          <p:cNvSpPr/>
          <p:nvPr/>
        </p:nvSpPr>
        <p:spPr>
          <a:xfrm>
            <a:off x="1239588" y="3828915"/>
            <a:ext cx="399468" cy="507831"/>
          </a:xfrm>
          <a:prstGeom prst="rect">
            <a:avLst/>
          </a:prstGeom>
        </p:spPr>
        <p:txBody>
          <a:bodyPr wrap="none">
            <a:spAutoFit/>
          </a:bodyPr>
          <a:lstStyle/>
          <a:p>
            <a:pPr algn="ctr"/>
            <a:r>
              <a:rPr lang="de-DE" sz="2700" dirty="0">
                <a:latin typeface="Bahnschrift" panose="020B0502040204020203" pitchFamily="34" charset="0"/>
              </a:rPr>
              <a:t>C</a:t>
            </a:r>
          </a:p>
        </p:txBody>
      </p:sp>
      <p:sp>
        <p:nvSpPr>
          <p:cNvPr id="76" name="Rechteck 75"/>
          <p:cNvSpPr/>
          <p:nvPr/>
        </p:nvSpPr>
        <p:spPr>
          <a:xfrm>
            <a:off x="2108597" y="4011311"/>
            <a:ext cx="412293" cy="507831"/>
          </a:xfrm>
          <a:prstGeom prst="rect">
            <a:avLst/>
          </a:prstGeom>
        </p:spPr>
        <p:txBody>
          <a:bodyPr wrap="none">
            <a:spAutoFit/>
          </a:bodyPr>
          <a:lstStyle/>
          <a:p>
            <a:pPr algn="ctr"/>
            <a:r>
              <a:rPr lang="de-DE" sz="2700" dirty="0">
                <a:latin typeface="Bahnschrift" panose="020B0502040204020203" pitchFamily="34" charset="0"/>
              </a:rPr>
              <a:t>D</a:t>
            </a:r>
          </a:p>
        </p:txBody>
      </p:sp>
      <p:sp>
        <p:nvSpPr>
          <p:cNvPr id="77" name="Rechteck 76"/>
          <p:cNvSpPr/>
          <p:nvPr/>
        </p:nvSpPr>
        <p:spPr>
          <a:xfrm>
            <a:off x="3759055" y="4011310"/>
            <a:ext cx="412293" cy="507831"/>
          </a:xfrm>
          <a:prstGeom prst="rect">
            <a:avLst/>
          </a:prstGeom>
        </p:spPr>
        <p:txBody>
          <a:bodyPr wrap="none">
            <a:spAutoFit/>
          </a:bodyPr>
          <a:lstStyle/>
          <a:p>
            <a:pPr algn="ctr"/>
            <a:r>
              <a:rPr lang="de-DE" sz="2700" dirty="0">
                <a:latin typeface="Bahnschrift" panose="020B0502040204020203" pitchFamily="34" charset="0"/>
              </a:rPr>
              <a:t>D</a:t>
            </a:r>
          </a:p>
        </p:txBody>
      </p:sp>
      <p:sp>
        <p:nvSpPr>
          <p:cNvPr id="78" name="Rechteck 77"/>
          <p:cNvSpPr/>
          <p:nvPr/>
        </p:nvSpPr>
        <p:spPr>
          <a:xfrm>
            <a:off x="2080178" y="2735467"/>
            <a:ext cx="412293" cy="507831"/>
          </a:xfrm>
          <a:prstGeom prst="rect">
            <a:avLst/>
          </a:prstGeom>
        </p:spPr>
        <p:txBody>
          <a:bodyPr wrap="none">
            <a:spAutoFit/>
          </a:bodyPr>
          <a:lstStyle/>
          <a:p>
            <a:pPr algn="ctr"/>
            <a:r>
              <a:rPr lang="de-DE" sz="2700" dirty="0">
                <a:latin typeface="Bahnschrift" panose="020B0502040204020203" pitchFamily="34" charset="0"/>
              </a:rPr>
              <a:t>D</a:t>
            </a:r>
          </a:p>
        </p:txBody>
      </p:sp>
      <p:sp>
        <p:nvSpPr>
          <p:cNvPr id="79" name="Rechteck 78"/>
          <p:cNvSpPr/>
          <p:nvPr/>
        </p:nvSpPr>
        <p:spPr>
          <a:xfrm>
            <a:off x="3732080" y="2741607"/>
            <a:ext cx="412293" cy="507831"/>
          </a:xfrm>
          <a:prstGeom prst="rect">
            <a:avLst/>
          </a:prstGeom>
        </p:spPr>
        <p:txBody>
          <a:bodyPr wrap="none">
            <a:spAutoFit/>
          </a:bodyPr>
          <a:lstStyle/>
          <a:p>
            <a:pPr algn="ctr"/>
            <a:r>
              <a:rPr lang="de-DE" sz="2700" dirty="0">
                <a:latin typeface="Bahnschrift" panose="020B0502040204020203" pitchFamily="34" charset="0"/>
              </a:rPr>
              <a:t>D</a:t>
            </a:r>
          </a:p>
        </p:txBody>
      </p:sp>
      <p:sp>
        <p:nvSpPr>
          <p:cNvPr id="80" name="Textfeld 79"/>
          <p:cNvSpPr txBox="1"/>
          <p:nvPr/>
        </p:nvSpPr>
        <p:spPr>
          <a:xfrm>
            <a:off x="2081490" y="2160028"/>
            <a:ext cx="835485" cy="507831"/>
          </a:xfrm>
          <a:prstGeom prst="rect">
            <a:avLst/>
          </a:prstGeom>
          <a:noFill/>
        </p:spPr>
        <p:txBody>
          <a:bodyPr wrap="none" rtlCol="0">
            <a:spAutoFit/>
          </a:bodyPr>
          <a:lstStyle/>
          <a:p>
            <a:r>
              <a:rPr lang="de-DE" sz="2700" dirty="0"/>
              <a:t>21°C</a:t>
            </a:r>
          </a:p>
        </p:txBody>
      </p:sp>
      <p:sp>
        <p:nvSpPr>
          <p:cNvPr id="81" name="Textfeld 80"/>
          <p:cNvSpPr txBox="1"/>
          <p:nvPr/>
        </p:nvSpPr>
        <p:spPr>
          <a:xfrm>
            <a:off x="3652629" y="2124420"/>
            <a:ext cx="835485" cy="507831"/>
          </a:xfrm>
          <a:prstGeom prst="rect">
            <a:avLst/>
          </a:prstGeom>
          <a:noFill/>
        </p:spPr>
        <p:txBody>
          <a:bodyPr wrap="none" rtlCol="0">
            <a:spAutoFit/>
          </a:bodyPr>
          <a:lstStyle/>
          <a:p>
            <a:r>
              <a:rPr lang="de-DE" sz="2700" dirty="0"/>
              <a:t>21°C</a:t>
            </a:r>
          </a:p>
        </p:txBody>
      </p:sp>
      <p:sp>
        <p:nvSpPr>
          <p:cNvPr id="82" name="Textfeld 81"/>
          <p:cNvSpPr txBox="1"/>
          <p:nvPr/>
        </p:nvSpPr>
        <p:spPr>
          <a:xfrm>
            <a:off x="2065669" y="3422830"/>
            <a:ext cx="835485" cy="507831"/>
          </a:xfrm>
          <a:prstGeom prst="rect">
            <a:avLst/>
          </a:prstGeom>
          <a:noFill/>
        </p:spPr>
        <p:txBody>
          <a:bodyPr wrap="none" rtlCol="0">
            <a:spAutoFit/>
          </a:bodyPr>
          <a:lstStyle/>
          <a:p>
            <a:r>
              <a:rPr lang="de-DE" sz="2700" dirty="0"/>
              <a:t>21°C</a:t>
            </a:r>
          </a:p>
        </p:txBody>
      </p:sp>
      <p:sp>
        <p:nvSpPr>
          <p:cNvPr id="83" name="Textfeld 82"/>
          <p:cNvSpPr txBox="1"/>
          <p:nvPr/>
        </p:nvSpPr>
        <p:spPr>
          <a:xfrm>
            <a:off x="3640885" y="3424025"/>
            <a:ext cx="835485" cy="507831"/>
          </a:xfrm>
          <a:prstGeom prst="rect">
            <a:avLst/>
          </a:prstGeom>
          <a:noFill/>
        </p:spPr>
        <p:txBody>
          <a:bodyPr wrap="none" rtlCol="0">
            <a:spAutoFit/>
          </a:bodyPr>
          <a:lstStyle/>
          <a:p>
            <a:r>
              <a:rPr lang="de-DE" sz="2700" dirty="0"/>
              <a:t>21°C</a:t>
            </a:r>
          </a:p>
        </p:txBody>
      </p:sp>
    </p:spTree>
    <p:extLst>
      <p:ext uri="{BB962C8B-B14F-4D97-AF65-F5344CB8AC3E}">
        <p14:creationId xmlns:p14="http://schemas.microsoft.com/office/powerpoint/2010/main" val="1902950557"/>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1862332"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Rechteck 1"/>
          <p:cNvSpPr/>
          <p:nvPr/>
        </p:nvSpPr>
        <p:spPr>
          <a:xfrm>
            <a:off x="1235823" y="2186862"/>
            <a:ext cx="3229495" cy="25430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Rechteck 4"/>
          <p:cNvSpPr/>
          <p:nvPr/>
        </p:nvSpPr>
        <p:spPr>
          <a:xfrm>
            <a:off x="1235823" y="4729922"/>
            <a:ext cx="3229495" cy="11756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4" name="Gerader Verbinder 3"/>
          <p:cNvCxnSpPr>
            <a:stCxn id="2" idx="1"/>
            <a:endCxn id="2" idx="3"/>
          </p:cNvCxnSpPr>
          <p:nvPr/>
        </p:nvCxnSpPr>
        <p:spPr>
          <a:xfrm>
            <a:off x="1235823" y="3458392"/>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2" idx="0"/>
            <a:endCxn id="5" idx="0"/>
          </p:cNvCxnSpPr>
          <p:nvPr/>
        </p:nvCxnSpPr>
        <p:spPr>
          <a:xfrm>
            <a:off x="2850571" y="2186862"/>
            <a:ext cx="0" cy="25430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leichschenkliges Dreieck 9"/>
          <p:cNvSpPr/>
          <p:nvPr/>
        </p:nvSpPr>
        <p:spPr>
          <a:xfrm>
            <a:off x="1106551" y="948223"/>
            <a:ext cx="3498980" cy="1238639"/>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Rechteck 10"/>
          <p:cNvSpPr/>
          <p:nvPr/>
        </p:nvSpPr>
        <p:spPr>
          <a:xfrm>
            <a:off x="1571800" y="4846087"/>
            <a:ext cx="608823" cy="979715"/>
          </a:xfrm>
          <a:prstGeom prst="rect">
            <a:avLst/>
          </a:prstGeom>
          <a:solidFill>
            <a:srgbClr val="F13F3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2" name="Rechteck 11"/>
          <p:cNvSpPr/>
          <p:nvPr/>
        </p:nvSpPr>
        <p:spPr>
          <a:xfrm>
            <a:off x="1669772" y="5000041"/>
            <a:ext cx="426875" cy="909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Abgerundetes Rechteck 13"/>
          <p:cNvSpPr/>
          <p:nvPr/>
        </p:nvSpPr>
        <p:spPr>
          <a:xfrm>
            <a:off x="2244539"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Abgerundetes Rechteck 14"/>
          <p:cNvSpPr/>
          <p:nvPr/>
        </p:nvSpPr>
        <p:spPr>
          <a:xfrm>
            <a:off x="2139949"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Abgerundetes Rechteck 15"/>
          <p:cNvSpPr/>
          <p:nvPr/>
        </p:nvSpPr>
        <p:spPr>
          <a:xfrm>
            <a:off x="2350339"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Abgerundetes Rechteck 17"/>
          <p:cNvSpPr/>
          <p:nvPr/>
        </p:nvSpPr>
        <p:spPr>
          <a:xfrm>
            <a:off x="2459898"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 name="Abgerundetes Rechteck 18"/>
          <p:cNvSpPr/>
          <p:nvPr/>
        </p:nvSpPr>
        <p:spPr>
          <a:xfrm>
            <a:off x="1924040"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Abgerundetes Rechteck 20"/>
          <p:cNvSpPr/>
          <p:nvPr/>
        </p:nvSpPr>
        <p:spPr>
          <a:xfrm>
            <a:off x="2032504"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Abgerundetes Rechteck 21"/>
          <p:cNvSpPr/>
          <p:nvPr/>
        </p:nvSpPr>
        <p:spPr>
          <a:xfrm>
            <a:off x="2574135"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Abgerundetes Rechteck 22"/>
          <p:cNvSpPr/>
          <p:nvPr/>
        </p:nvSpPr>
        <p:spPr>
          <a:xfrm>
            <a:off x="2680449"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Rechteck 23"/>
          <p:cNvSpPr/>
          <p:nvPr/>
        </p:nvSpPr>
        <p:spPr>
          <a:xfrm>
            <a:off x="3485944"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 name="Abgerundetes Rechteck 24"/>
          <p:cNvSpPr/>
          <p:nvPr/>
        </p:nvSpPr>
        <p:spPr>
          <a:xfrm>
            <a:off x="3868151"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Abgerundetes Rechteck 25"/>
          <p:cNvSpPr/>
          <p:nvPr/>
        </p:nvSpPr>
        <p:spPr>
          <a:xfrm>
            <a:off x="3763561"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 name="Abgerundetes Rechteck 26"/>
          <p:cNvSpPr/>
          <p:nvPr/>
        </p:nvSpPr>
        <p:spPr>
          <a:xfrm>
            <a:off x="3973951"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 name="Abgerundetes Rechteck 27"/>
          <p:cNvSpPr/>
          <p:nvPr/>
        </p:nvSpPr>
        <p:spPr>
          <a:xfrm>
            <a:off x="4083510"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 name="Abgerundetes Rechteck 28"/>
          <p:cNvSpPr/>
          <p:nvPr/>
        </p:nvSpPr>
        <p:spPr>
          <a:xfrm>
            <a:off x="3547652"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 name="Abgerundetes Rechteck 29"/>
          <p:cNvSpPr/>
          <p:nvPr/>
        </p:nvSpPr>
        <p:spPr>
          <a:xfrm>
            <a:off x="3656116"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 name="Abgerundetes Rechteck 30"/>
          <p:cNvSpPr/>
          <p:nvPr/>
        </p:nvSpPr>
        <p:spPr>
          <a:xfrm>
            <a:off x="4197747"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 name="Abgerundetes Rechteck 31"/>
          <p:cNvSpPr/>
          <p:nvPr/>
        </p:nvSpPr>
        <p:spPr>
          <a:xfrm>
            <a:off x="4304061"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3" name="Rechteck 32"/>
          <p:cNvSpPr/>
          <p:nvPr/>
        </p:nvSpPr>
        <p:spPr>
          <a:xfrm>
            <a:off x="1856617"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34" name="Gerader Verbinder 33"/>
          <p:cNvCxnSpPr/>
          <p:nvPr/>
        </p:nvCxnSpPr>
        <p:spPr>
          <a:xfrm>
            <a:off x="1230108" y="4721407"/>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Abgerundetes Rechteck 34"/>
          <p:cNvSpPr/>
          <p:nvPr/>
        </p:nvSpPr>
        <p:spPr>
          <a:xfrm>
            <a:off x="2238824"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6" name="Abgerundetes Rechteck 35"/>
          <p:cNvSpPr/>
          <p:nvPr/>
        </p:nvSpPr>
        <p:spPr>
          <a:xfrm>
            <a:off x="2134234"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Abgerundetes Rechteck 36"/>
          <p:cNvSpPr/>
          <p:nvPr/>
        </p:nvSpPr>
        <p:spPr>
          <a:xfrm>
            <a:off x="2344624"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8" name="Abgerundetes Rechteck 37"/>
          <p:cNvSpPr/>
          <p:nvPr/>
        </p:nvSpPr>
        <p:spPr>
          <a:xfrm>
            <a:off x="2454183"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9" name="Abgerundetes Rechteck 38"/>
          <p:cNvSpPr/>
          <p:nvPr/>
        </p:nvSpPr>
        <p:spPr>
          <a:xfrm>
            <a:off x="1918325"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0" name="Abgerundetes Rechteck 39"/>
          <p:cNvSpPr/>
          <p:nvPr/>
        </p:nvSpPr>
        <p:spPr>
          <a:xfrm>
            <a:off x="2026789"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1" name="Abgerundetes Rechteck 40"/>
          <p:cNvSpPr/>
          <p:nvPr/>
        </p:nvSpPr>
        <p:spPr>
          <a:xfrm>
            <a:off x="2568420"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 name="Abgerundetes Rechteck 41"/>
          <p:cNvSpPr/>
          <p:nvPr/>
        </p:nvSpPr>
        <p:spPr>
          <a:xfrm>
            <a:off x="2674734"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 name="Rechteck 42"/>
          <p:cNvSpPr/>
          <p:nvPr/>
        </p:nvSpPr>
        <p:spPr>
          <a:xfrm>
            <a:off x="3480229"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4" name="Abgerundetes Rechteck 43"/>
          <p:cNvSpPr/>
          <p:nvPr/>
        </p:nvSpPr>
        <p:spPr>
          <a:xfrm>
            <a:off x="3862436"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5" name="Abgerundetes Rechteck 44"/>
          <p:cNvSpPr/>
          <p:nvPr/>
        </p:nvSpPr>
        <p:spPr>
          <a:xfrm>
            <a:off x="3757846"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6" name="Abgerundetes Rechteck 45"/>
          <p:cNvSpPr/>
          <p:nvPr/>
        </p:nvSpPr>
        <p:spPr>
          <a:xfrm>
            <a:off x="3968236"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7" name="Abgerundetes Rechteck 46"/>
          <p:cNvSpPr/>
          <p:nvPr/>
        </p:nvSpPr>
        <p:spPr>
          <a:xfrm>
            <a:off x="4077795"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8" name="Abgerundetes Rechteck 47"/>
          <p:cNvSpPr/>
          <p:nvPr/>
        </p:nvSpPr>
        <p:spPr>
          <a:xfrm>
            <a:off x="3541937"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9" name="Abgerundetes Rechteck 48"/>
          <p:cNvSpPr/>
          <p:nvPr/>
        </p:nvSpPr>
        <p:spPr>
          <a:xfrm>
            <a:off x="3650401"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0" name="Abgerundetes Rechteck 49"/>
          <p:cNvSpPr/>
          <p:nvPr/>
        </p:nvSpPr>
        <p:spPr>
          <a:xfrm>
            <a:off x="4192032"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1" name="Abgerundetes Rechteck 50"/>
          <p:cNvSpPr/>
          <p:nvPr/>
        </p:nvSpPr>
        <p:spPr>
          <a:xfrm>
            <a:off x="4298346"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2" name="Rechteck 51"/>
          <p:cNvSpPr/>
          <p:nvPr/>
        </p:nvSpPr>
        <p:spPr>
          <a:xfrm>
            <a:off x="1780218" y="4148042"/>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3" name="Rechteck 52"/>
          <p:cNvSpPr/>
          <p:nvPr/>
        </p:nvSpPr>
        <p:spPr>
          <a:xfrm>
            <a:off x="1486592" y="3286125"/>
            <a:ext cx="43200" cy="1902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4" name="Rechteck 53"/>
          <p:cNvSpPr/>
          <p:nvPr/>
        </p:nvSpPr>
        <p:spPr>
          <a:xfrm rot="5400000">
            <a:off x="2385880" y="2397327"/>
            <a:ext cx="43200" cy="1825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5" name="Rechteck 54"/>
          <p:cNvSpPr/>
          <p:nvPr/>
        </p:nvSpPr>
        <p:spPr>
          <a:xfrm rot="5400000">
            <a:off x="1647911" y="4269038"/>
            <a:ext cx="43200" cy="3647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6" name="Rechteck 55"/>
          <p:cNvSpPr/>
          <p:nvPr/>
        </p:nvSpPr>
        <p:spPr>
          <a:xfrm rot="5400000">
            <a:off x="2411759" y="3646739"/>
            <a:ext cx="42180" cy="18646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7" name="Rechteck 56"/>
          <p:cNvSpPr/>
          <p:nvPr/>
        </p:nvSpPr>
        <p:spPr>
          <a:xfrm rot="5400000">
            <a:off x="3381242" y="4352629"/>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8" name="Rechteck 57"/>
          <p:cNvSpPr/>
          <p:nvPr/>
        </p:nvSpPr>
        <p:spPr>
          <a:xfrm rot="5400000">
            <a:off x="3375925" y="3054648"/>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9" name="Rechteck 58"/>
          <p:cNvSpPr/>
          <p:nvPr/>
        </p:nvSpPr>
        <p:spPr>
          <a:xfrm rot="5400000">
            <a:off x="1758689" y="3066457"/>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0" name="Rechteck 59"/>
          <p:cNvSpPr/>
          <p:nvPr/>
        </p:nvSpPr>
        <p:spPr>
          <a:xfrm>
            <a:off x="3274550" y="3115750"/>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1" name="Rechteck 60"/>
          <p:cNvSpPr/>
          <p:nvPr/>
        </p:nvSpPr>
        <p:spPr>
          <a:xfrm>
            <a:off x="1684375" y="3128693"/>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2" name="Rechteck 61"/>
          <p:cNvSpPr/>
          <p:nvPr/>
        </p:nvSpPr>
        <p:spPr>
          <a:xfrm>
            <a:off x="3320138" y="4435184"/>
            <a:ext cx="45021" cy="164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3" name="Rechteck 62"/>
          <p:cNvSpPr/>
          <p:nvPr/>
        </p:nvSpPr>
        <p:spPr>
          <a:xfrm>
            <a:off x="1374057" y="2814360"/>
            <a:ext cx="43200" cy="24889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4" name="Rechteck 63"/>
          <p:cNvSpPr/>
          <p:nvPr/>
        </p:nvSpPr>
        <p:spPr>
          <a:xfrm rot="5400000">
            <a:off x="2391450" y="2361054"/>
            <a:ext cx="43200" cy="20802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5" name="Rechteck 64"/>
          <p:cNvSpPr/>
          <p:nvPr/>
        </p:nvSpPr>
        <p:spPr>
          <a:xfrm rot="5400000">
            <a:off x="2403314" y="3656307"/>
            <a:ext cx="43200" cy="20153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6" name="Rechteck 65"/>
          <p:cNvSpPr/>
          <p:nvPr/>
        </p:nvSpPr>
        <p:spPr>
          <a:xfrm rot="5400000">
            <a:off x="1800984" y="4134052"/>
            <a:ext cx="46245"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7" name="Rechteck 66"/>
          <p:cNvSpPr/>
          <p:nvPr/>
        </p:nvSpPr>
        <p:spPr>
          <a:xfrm rot="5400000">
            <a:off x="1610402" y="2606585"/>
            <a:ext cx="43200" cy="459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8" name="Rechteck 67"/>
          <p:cNvSpPr/>
          <p:nvPr/>
        </p:nvSpPr>
        <p:spPr>
          <a:xfrm rot="5400000">
            <a:off x="1450771" y="5190733"/>
            <a:ext cx="43200" cy="1988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9" name="Rechteck 68"/>
          <p:cNvSpPr/>
          <p:nvPr/>
        </p:nvSpPr>
        <p:spPr>
          <a:xfrm>
            <a:off x="3401725" y="4112629"/>
            <a:ext cx="35872" cy="572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0" name="Rechteck 69"/>
          <p:cNvSpPr/>
          <p:nvPr/>
        </p:nvSpPr>
        <p:spPr>
          <a:xfrm>
            <a:off x="3418870" y="2862305"/>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1" name="Rechteck 70"/>
          <p:cNvSpPr/>
          <p:nvPr/>
        </p:nvSpPr>
        <p:spPr>
          <a:xfrm rot="5400000">
            <a:off x="3420128" y="4096825"/>
            <a:ext cx="43200"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2" name="Rechteck 71"/>
          <p:cNvSpPr/>
          <p:nvPr/>
        </p:nvSpPr>
        <p:spPr>
          <a:xfrm rot="5400000">
            <a:off x="3429933" y="2852714"/>
            <a:ext cx="43496" cy="680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3" name="Rechteck 72"/>
          <p:cNvSpPr/>
          <p:nvPr/>
        </p:nvSpPr>
        <p:spPr>
          <a:xfrm rot="5400000">
            <a:off x="1513865" y="5131148"/>
            <a:ext cx="43200" cy="69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4" name="Textfeld 73"/>
          <p:cNvSpPr txBox="1"/>
          <p:nvPr/>
        </p:nvSpPr>
        <p:spPr>
          <a:xfrm>
            <a:off x="4860032" y="1700808"/>
            <a:ext cx="4114800" cy="438581"/>
          </a:xfrm>
          <a:prstGeom prst="rect">
            <a:avLst/>
          </a:prstGeom>
          <a:noFill/>
        </p:spPr>
        <p:txBody>
          <a:bodyPr wrap="square" rtlCol="0">
            <a:noAutofit/>
          </a:bodyPr>
          <a:lstStyle/>
          <a:p>
            <a:pPr>
              <a:lnSpc>
                <a:spcPct val="150000"/>
              </a:lnSpc>
            </a:pPr>
            <a:r>
              <a:rPr lang="de-DE" sz="1600" dirty="0">
                <a:latin typeface="Arial" panose="020B0604020202020204" pitchFamily="34" charset="0"/>
                <a:cs typeface="Arial" panose="020B0604020202020204" pitchFamily="34" charset="0"/>
              </a:rPr>
              <a:t>Leider funktioniert eine Vielzahl der installierten Systeme nicht in dieser Weise. </a:t>
            </a:r>
          </a:p>
        </p:txBody>
      </p:sp>
    </p:spTree>
    <p:extLst>
      <p:ext uri="{BB962C8B-B14F-4D97-AF65-F5344CB8AC3E}">
        <p14:creationId xmlns:p14="http://schemas.microsoft.com/office/powerpoint/2010/main" val="160584914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1862332"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Rechteck 1"/>
          <p:cNvSpPr/>
          <p:nvPr/>
        </p:nvSpPr>
        <p:spPr>
          <a:xfrm>
            <a:off x="1235823" y="2186862"/>
            <a:ext cx="3229495" cy="25430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Rechteck 4"/>
          <p:cNvSpPr/>
          <p:nvPr/>
        </p:nvSpPr>
        <p:spPr>
          <a:xfrm>
            <a:off x="1235823" y="4729922"/>
            <a:ext cx="3229495" cy="11756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4" name="Gerader Verbinder 3"/>
          <p:cNvCxnSpPr>
            <a:stCxn id="2" idx="1"/>
            <a:endCxn id="2" idx="3"/>
          </p:cNvCxnSpPr>
          <p:nvPr/>
        </p:nvCxnSpPr>
        <p:spPr>
          <a:xfrm>
            <a:off x="1235823" y="3458392"/>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2" idx="0"/>
            <a:endCxn id="5" idx="0"/>
          </p:cNvCxnSpPr>
          <p:nvPr/>
        </p:nvCxnSpPr>
        <p:spPr>
          <a:xfrm>
            <a:off x="2850571" y="2186862"/>
            <a:ext cx="0" cy="25430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leichschenkliges Dreieck 9"/>
          <p:cNvSpPr/>
          <p:nvPr/>
        </p:nvSpPr>
        <p:spPr>
          <a:xfrm>
            <a:off x="1106551" y="948223"/>
            <a:ext cx="3498980" cy="1238639"/>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Rechteck 10"/>
          <p:cNvSpPr/>
          <p:nvPr/>
        </p:nvSpPr>
        <p:spPr>
          <a:xfrm>
            <a:off x="1571800" y="4846087"/>
            <a:ext cx="608823" cy="979715"/>
          </a:xfrm>
          <a:prstGeom prst="rect">
            <a:avLst/>
          </a:prstGeom>
          <a:solidFill>
            <a:srgbClr val="F13F3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2" name="Rechteck 11"/>
          <p:cNvSpPr/>
          <p:nvPr/>
        </p:nvSpPr>
        <p:spPr>
          <a:xfrm>
            <a:off x="1669772" y="5000041"/>
            <a:ext cx="426875" cy="909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Abgerundetes Rechteck 13"/>
          <p:cNvSpPr/>
          <p:nvPr/>
        </p:nvSpPr>
        <p:spPr>
          <a:xfrm>
            <a:off x="2244539"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Abgerundetes Rechteck 14"/>
          <p:cNvSpPr/>
          <p:nvPr/>
        </p:nvSpPr>
        <p:spPr>
          <a:xfrm>
            <a:off x="2139949"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Abgerundetes Rechteck 15"/>
          <p:cNvSpPr/>
          <p:nvPr/>
        </p:nvSpPr>
        <p:spPr>
          <a:xfrm>
            <a:off x="2350339"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Abgerundetes Rechteck 17"/>
          <p:cNvSpPr/>
          <p:nvPr/>
        </p:nvSpPr>
        <p:spPr>
          <a:xfrm>
            <a:off x="2459898"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 name="Abgerundetes Rechteck 18"/>
          <p:cNvSpPr/>
          <p:nvPr/>
        </p:nvSpPr>
        <p:spPr>
          <a:xfrm>
            <a:off x="1924040"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Abgerundetes Rechteck 20"/>
          <p:cNvSpPr/>
          <p:nvPr/>
        </p:nvSpPr>
        <p:spPr>
          <a:xfrm>
            <a:off x="2032504"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Abgerundetes Rechteck 21"/>
          <p:cNvSpPr/>
          <p:nvPr/>
        </p:nvSpPr>
        <p:spPr>
          <a:xfrm>
            <a:off x="2574135"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Abgerundetes Rechteck 22"/>
          <p:cNvSpPr/>
          <p:nvPr/>
        </p:nvSpPr>
        <p:spPr>
          <a:xfrm>
            <a:off x="2680449"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Rechteck 23"/>
          <p:cNvSpPr/>
          <p:nvPr/>
        </p:nvSpPr>
        <p:spPr>
          <a:xfrm>
            <a:off x="3485944"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 name="Abgerundetes Rechteck 24"/>
          <p:cNvSpPr/>
          <p:nvPr/>
        </p:nvSpPr>
        <p:spPr>
          <a:xfrm>
            <a:off x="3868151"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Abgerundetes Rechteck 25"/>
          <p:cNvSpPr/>
          <p:nvPr/>
        </p:nvSpPr>
        <p:spPr>
          <a:xfrm>
            <a:off x="3763561"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 name="Abgerundetes Rechteck 26"/>
          <p:cNvSpPr/>
          <p:nvPr/>
        </p:nvSpPr>
        <p:spPr>
          <a:xfrm>
            <a:off x="3973951"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 name="Abgerundetes Rechteck 27"/>
          <p:cNvSpPr/>
          <p:nvPr/>
        </p:nvSpPr>
        <p:spPr>
          <a:xfrm>
            <a:off x="4083510"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 name="Abgerundetes Rechteck 28"/>
          <p:cNvSpPr/>
          <p:nvPr/>
        </p:nvSpPr>
        <p:spPr>
          <a:xfrm>
            <a:off x="3547652"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 name="Abgerundetes Rechteck 29"/>
          <p:cNvSpPr/>
          <p:nvPr/>
        </p:nvSpPr>
        <p:spPr>
          <a:xfrm>
            <a:off x="3656116"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 name="Abgerundetes Rechteck 30"/>
          <p:cNvSpPr/>
          <p:nvPr/>
        </p:nvSpPr>
        <p:spPr>
          <a:xfrm>
            <a:off x="4197747"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 name="Abgerundetes Rechteck 31"/>
          <p:cNvSpPr/>
          <p:nvPr/>
        </p:nvSpPr>
        <p:spPr>
          <a:xfrm>
            <a:off x="4304061"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3" name="Rechteck 32"/>
          <p:cNvSpPr/>
          <p:nvPr/>
        </p:nvSpPr>
        <p:spPr>
          <a:xfrm>
            <a:off x="1856617"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34" name="Gerader Verbinder 33"/>
          <p:cNvCxnSpPr/>
          <p:nvPr/>
        </p:nvCxnSpPr>
        <p:spPr>
          <a:xfrm>
            <a:off x="1230108" y="4721407"/>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Abgerundetes Rechteck 34"/>
          <p:cNvSpPr/>
          <p:nvPr/>
        </p:nvSpPr>
        <p:spPr>
          <a:xfrm>
            <a:off x="2238824"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6" name="Abgerundetes Rechteck 35"/>
          <p:cNvSpPr/>
          <p:nvPr/>
        </p:nvSpPr>
        <p:spPr>
          <a:xfrm>
            <a:off x="2134234"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Abgerundetes Rechteck 36"/>
          <p:cNvSpPr/>
          <p:nvPr/>
        </p:nvSpPr>
        <p:spPr>
          <a:xfrm>
            <a:off x="2344624"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8" name="Abgerundetes Rechteck 37"/>
          <p:cNvSpPr/>
          <p:nvPr/>
        </p:nvSpPr>
        <p:spPr>
          <a:xfrm>
            <a:off x="2454183"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9" name="Abgerundetes Rechteck 38"/>
          <p:cNvSpPr/>
          <p:nvPr/>
        </p:nvSpPr>
        <p:spPr>
          <a:xfrm>
            <a:off x="1918325"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0" name="Abgerundetes Rechteck 39"/>
          <p:cNvSpPr/>
          <p:nvPr/>
        </p:nvSpPr>
        <p:spPr>
          <a:xfrm>
            <a:off x="2026789"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1" name="Abgerundetes Rechteck 40"/>
          <p:cNvSpPr/>
          <p:nvPr/>
        </p:nvSpPr>
        <p:spPr>
          <a:xfrm>
            <a:off x="2568420"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 name="Abgerundetes Rechteck 41"/>
          <p:cNvSpPr/>
          <p:nvPr/>
        </p:nvSpPr>
        <p:spPr>
          <a:xfrm>
            <a:off x="2674734"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 name="Rechteck 42"/>
          <p:cNvSpPr/>
          <p:nvPr/>
        </p:nvSpPr>
        <p:spPr>
          <a:xfrm>
            <a:off x="3480229"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4" name="Abgerundetes Rechteck 43"/>
          <p:cNvSpPr/>
          <p:nvPr/>
        </p:nvSpPr>
        <p:spPr>
          <a:xfrm>
            <a:off x="3862436"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5" name="Abgerundetes Rechteck 44"/>
          <p:cNvSpPr/>
          <p:nvPr/>
        </p:nvSpPr>
        <p:spPr>
          <a:xfrm>
            <a:off x="3757846"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6" name="Abgerundetes Rechteck 45"/>
          <p:cNvSpPr/>
          <p:nvPr/>
        </p:nvSpPr>
        <p:spPr>
          <a:xfrm>
            <a:off x="3968236"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7" name="Abgerundetes Rechteck 46"/>
          <p:cNvSpPr/>
          <p:nvPr/>
        </p:nvSpPr>
        <p:spPr>
          <a:xfrm>
            <a:off x="4077795"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8" name="Abgerundetes Rechteck 47"/>
          <p:cNvSpPr/>
          <p:nvPr/>
        </p:nvSpPr>
        <p:spPr>
          <a:xfrm>
            <a:off x="3541937"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9" name="Abgerundetes Rechteck 48"/>
          <p:cNvSpPr/>
          <p:nvPr/>
        </p:nvSpPr>
        <p:spPr>
          <a:xfrm>
            <a:off x="3650401"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0" name="Abgerundetes Rechteck 49"/>
          <p:cNvSpPr/>
          <p:nvPr/>
        </p:nvSpPr>
        <p:spPr>
          <a:xfrm>
            <a:off x="4192032"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1" name="Abgerundetes Rechteck 50"/>
          <p:cNvSpPr/>
          <p:nvPr/>
        </p:nvSpPr>
        <p:spPr>
          <a:xfrm>
            <a:off x="4298346"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2" name="Rechteck 51"/>
          <p:cNvSpPr/>
          <p:nvPr/>
        </p:nvSpPr>
        <p:spPr>
          <a:xfrm>
            <a:off x="1780218" y="4148042"/>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3" name="Rechteck 52"/>
          <p:cNvSpPr/>
          <p:nvPr/>
        </p:nvSpPr>
        <p:spPr>
          <a:xfrm>
            <a:off x="1486592" y="3286125"/>
            <a:ext cx="43200" cy="1902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4" name="Rechteck 53"/>
          <p:cNvSpPr/>
          <p:nvPr/>
        </p:nvSpPr>
        <p:spPr>
          <a:xfrm rot="5400000">
            <a:off x="2385880" y="2397327"/>
            <a:ext cx="43200" cy="1825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5" name="Rechteck 54"/>
          <p:cNvSpPr/>
          <p:nvPr/>
        </p:nvSpPr>
        <p:spPr>
          <a:xfrm rot="5400000">
            <a:off x="1647911" y="4269038"/>
            <a:ext cx="43200" cy="3647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6" name="Rechteck 55"/>
          <p:cNvSpPr/>
          <p:nvPr/>
        </p:nvSpPr>
        <p:spPr>
          <a:xfrm rot="5400000">
            <a:off x="2411759" y="3646739"/>
            <a:ext cx="42180" cy="18646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7" name="Rechteck 56"/>
          <p:cNvSpPr/>
          <p:nvPr/>
        </p:nvSpPr>
        <p:spPr>
          <a:xfrm rot="5400000">
            <a:off x="3381242" y="4352629"/>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8" name="Rechteck 57"/>
          <p:cNvSpPr/>
          <p:nvPr/>
        </p:nvSpPr>
        <p:spPr>
          <a:xfrm rot="5400000">
            <a:off x="3375925" y="3054648"/>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9" name="Rechteck 58"/>
          <p:cNvSpPr/>
          <p:nvPr/>
        </p:nvSpPr>
        <p:spPr>
          <a:xfrm rot="5400000">
            <a:off x="1758689" y="3066457"/>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0" name="Rechteck 59"/>
          <p:cNvSpPr/>
          <p:nvPr/>
        </p:nvSpPr>
        <p:spPr>
          <a:xfrm>
            <a:off x="3274550" y="3115750"/>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1" name="Rechteck 60"/>
          <p:cNvSpPr/>
          <p:nvPr/>
        </p:nvSpPr>
        <p:spPr>
          <a:xfrm>
            <a:off x="1684375" y="3128693"/>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2" name="Rechteck 61"/>
          <p:cNvSpPr/>
          <p:nvPr/>
        </p:nvSpPr>
        <p:spPr>
          <a:xfrm>
            <a:off x="3320138" y="4435184"/>
            <a:ext cx="45021" cy="164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3" name="Rechteck 62"/>
          <p:cNvSpPr/>
          <p:nvPr/>
        </p:nvSpPr>
        <p:spPr>
          <a:xfrm>
            <a:off x="1374057" y="2814360"/>
            <a:ext cx="43200" cy="24889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4" name="Rechteck 63"/>
          <p:cNvSpPr/>
          <p:nvPr/>
        </p:nvSpPr>
        <p:spPr>
          <a:xfrm rot="5400000">
            <a:off x="2391450" y="2361054"/>
            <a:ext cx="43200" cy="20802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5" name="Rechteck 64"/>
          <p:cNvSpPr/>
          <p:nvPr/>
        </p:nvSpPr>
        <p:spPr>
          <a:xfrm rot="5400000">
            <a:off x="2403314" y="3656307"/>
            <a:ext cx="43200" cy="20153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6" name="Rechteck 65"/>
          <p:cNvSpPr/>
          <p:nvPr/>
        </p:nvSpPr>
        <p:spPr>
          <a:xfrm rot="5400000">
            <a:off x="1800984" y="4134052"/>
            <a:ext cx="46245"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7" name="Rechteck 66"/>
          <p:cNvSpPr/>
          <p:nvPr/>
        </p:nvSpPr>
        <p:spPr>
          <a:xfrm rot="5400000">
            <a:off x="1610402" y="2606585"/>
            <a:ext cx="43200" cy="459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8" name="Rechteck 67"/>
          <p:cNvSpPr/>
          <p:nvPr/>
        </p:nvSpPr>
        <p:spPr>
          <a:xfrm rot="5400000">
            <a:off x="1450771" y="5190733"/>
            <a:ext cx="43200" cy="1988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9" name="Rechteck 68"/>
          <p:cNvSpPr/>
          <p:nvPr/>
        </p:nvSpPr>
        <p:spPr>
          <a:xfrm>
            <a:off x="3401725" y="4112629"/>
            <a:ext cx="35872" cy="572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0" name="Rechteck 69"/>
          <p:cNvSpPr/>
          <p:nvPr/>
        </p:nvSpPr>
        <p:spPr>
          <a:xfrm>
            <a:off x="3418870" y="2862305"/>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1" name="Rechteck 70"/>
          <p:cNvSpPr/>
          <p:nvPr/>
        </p:nvSpPr>
        <p:spPr>
          <a:xfrm rot="5400000">
            <a:off x="3420128" y="4096825"/>
            <a:ext cx="43200"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2" name="Rechteck 71"/>
          <p:cNvSpPr/>
          <p:nvPr/>
        </p:nvSpPr>
        <p:spPr>
          <a:xfrm rot="5400000">
            <a:off x="3429933" y="2852714"/>
            <a:ext cx="43496" cy="680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3" name="Rechteck 72"/>
          <p:cNvSpPr/>
          <p:nvPr/>
        </p:nvSpPr>
        <p:spPr>
          <a:xfrm rot="5400000">
            <a:off x="1513865" y="5131148"/>
            <a:ext cx="43200" cy="69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4" name="Textfeld 73"/>
          <p:cNvSpPr txBox="1"/>
          <p:nvPr/>
        </p:nvSpPr>
        <p:spPr>
          <a:xfrm>
            <a:off x="4860032" y="1550427"/>
            <a:ext cx="4114800" cy="438581"/>
          </a:xfrm>
          <a:prstGeom prst="rect">
            <a:avLst/>
          </a:prstGeom>
          <a:noFill/>
        </p:spPr>
        <p:txBody>
          <a:bodyPr wrap="square" rtlCol="0">
            <a:noAutofit/>
          </a:bodyPr>
          <a:lstStyle/>
          <a:p>
            <a:pPr>
              <a:lnSpc>
                <a:spcPct val="150000"/>
              </a:lnSpc>
            </a:pPr>
            <a:r>
              <a:rPr lang="de-DE" sz="1600" dirty="0">
                <a:latin typeface="Arial" panose="020B0604020202020204" pitchFamily="34" charset="0"/>
                <a:cs typeface="Arial" panose="020B0604020202020204" pitchFamily="34" charset="0"/>
              </a:rPr>
              <a:t>Leider funktioniert eine Vielzahl der installierten Systeme nicht in dieser </a:t>
            </a:r>
            <a:r>
              <a:rPr lang="de-DE" sz="1600" dirty="0" smtClean="0">
                <a:latin typeface="Arial" panose="020B0604020202020204" pitchFamily="34" charset="0"/>
                <a:cs typeface="Arial" panose="020B0604020202020204" pitchFamily="34" charset="0"/>
              </a:rPr>
              <a:t>Weise:</a:t>
            </a: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marL="342900" indent="-342900">
              <a:lnSpc>
                <a:spcPct val="150000"/>
              </a:lnSpc>
              <a:buAutoNum type="arabicPeriod"/>
            </a:pPr>
            <a:r>
              <a:rPr lang="de-DE" sz="1600" dirty="0">
                <a:latin typeface="Arial" panose="020B0604020202020204" pitchFamily="34" charset="0"/>
                <a:cs typeface="Arial" panose="020B0604020202020204" pitchFamily="34" charset="0"/>
              </a:rPr>
              <a:t>Das Wasser in der Heizungsanlage fließt den Weg des geringsten Widerstandes, d.h</a:t>
            </a:r>
            <a:r>
              <a:rPr lang="de-DE" sz="1600" dirty="0" smtClean="0">
                <a:latin typeface="Arial" panose="020B0604020202020204" pitchFamily="34" charset="0"/>
                <a:cs typeface="Arial" panose="020B0604020202020204" pitchFamily="34" charset="0"/>
              </a:rPr>
              <a:t>.:</a:t>
            </a:r>
            <a:br>
              <a:rPr lang="de-DE" sz="1600" dirty="0" smtClean="0">
                <a:latin typeface="Arial" panose="020B0604020202020204" pitchFamily="34" charset="0"/>
                <a:cs typeface="Arial" panose="020B0604020202020204" pitchFamily="34" charset="0"/>
              </a:rPr>
            </a:br>
            <a:r>
              <a:rPr lang="de-DE" sz="1600" dirty="0" smtClean="0">
                <a:latin typeface="Arial" panose="020B0604020202020204" pitchFamily="34" charset="0"/>
                <a:cs typeface="Arial" panose="020B0604020202020204" pitchFamily="34" charset="0"/>
              </a:rPr>
              <a:t>Durch </a:t>
            </a:r>
            <a:r>
              <a:rPr lang="de-DE" sz="1600" dirty="0">
                <a:latin typeface="Arial" panose="020B0604020202020204" pitchFamily="34" charset="0"/>
                <a:cs typeface="Arial" panose="020B0604020202020204" pitchFamily="34" charset="0"/>
              </a:rPr>
              <a:t>kurze Rohre und/oder Rohre mit größerem Durchmesser fließt mehr Warmwasser als durch lange Rohre / Rohre mit kleinem Durchmesser.</a:t>
            </a:r>
          </a:p>
          <a:p>
            <a:endParaRPr lang="de-DE" dirty="0">
              <a:latin typeface="Bahnschrift" panose="020B0502040204020203" pitchFamily="34" charset="0"/>
            </a:endParaRPr>
          </a:p>
        </p:txBody>
      </p:sp>
      <p:sp>
        <p:nvSpPr>
          <p:cNvPr id="75" name="Title 1"/>
          <p:cNvSpPr>
            <a:spLocks noGrp="1"/>
          </p:cNvSpPr>
          <p:nvPr>
            <p:ph type="title"/>
          </p:nvPr>
        </p:nvSpPr>
        <p:spPr>
          <a:xfrm>
            <a:off x="1979712" y="0"/>
            <a:ext cx="6707088" cy="1124744"/>
          </a:xfrm>
        </p:spPr>
        <p:txBody>
          <a:bodyPr/>
          <a:lstStyle/>
          <a:p>
            <a:r>
              <a:rPr lang="en-US" dirty="0" err="1">
                <a:latin typeface="Arial" panose="020B0604020202020204" pitchFamily="34" charset="0"/>
                <a:cs typeface="Arial" panose="020B0604020202020204" pitchFamily="34" charset="0"/>
              </a:rPr>
              <a:t>Hydraulischer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Abgleich</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4739044"/>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1862332"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Rechteck 1"/>
          <p:cNvSpPr/>
          <p:nvPr/>
        </p:nvSpPr>
        <p:spPr>
          <a:xfrm>
            <a:off x="1235823" y="2186862"/>
            <a:ext cx="3229495" cy="25430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Rechteck 4"/>
          <p:cNvSpPr/>
          <p:nvPr/>
        </p:nvSpPr>
        <p:spPr>
          <a:xfrm>
            <a:off x="1235823" y="4729922"/>
            <a:ext cx="3229495" cy="11756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4" name="Gerader Verbinder 3"/>
          <p:cNvCxnSpPr>
            <a:stCxn id="2" idx="1"/>
            <a:endCxn id="2" idx="3"/>
          </p:cNvCxnSpPr>
          <p:nvPr/>
        </p:nvCxnSpPr>
        <p:spPr>
          <a:xfrm>
            <a:off x="1235823" y="3458392"/>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2" idx="0"/>
            <a:endCxn id="5" idx="0"/>
          </p:cNvCxnSpPr>
          <p:nvPr/>
        </p:nvCxnSpPr>
        <p:spPr>
          <a:xfrm>
            <a:off x="2850571" y="2186862"/>
            <a:ext cx="0" cy="25430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leichschenkliges Dreieck 9"/>
          <p:cNvSpPr/>
          <p:nvPr/>
        </p:nvSpPr>
        <p:spPr>
          <a:xfrm>
            <a:off x="1106551" y="948223"/>
            <a:ext cx="3498980" cy="1238639"/>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Rechteck 10"/>
          <p:cNvSpPr/>
          <p:nvPr/>
        </p:nvSpPr>
        <p:spPr>
          <a:xfrm>
            <a:off x="1571800" y="4846087"/>
            <a:ext cx="608823" cy="979715"/>
          </a:xfrm>
          <a:prstGeom prst="rect">
            <a:avLst/>
          </a:prstGeom>
          <a:solidFill>
            <a:srgbClr val="F13F3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00" dirty="0">
              <a:latin typeface="Bahnschrift" panose="020B0502040204020203" pitchFamily="34" charset="0"/>
            </a:endParaRPr>
          </a:p>
        </p:txBody>
      </p:sp>
      <p:sp>
        <p:nvSpPr>
          <p:cNvPr id="12" name="Rechteck 11"/>
          <p:cNvSpPr/>
          <p:nvPr/>
        </p:nvSpPr>
        <p:spPr>
          <a:xfrm>
            <a:off x="1669772" y="5000041"/>
            <a:ext cx="426875" cy="909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Abgerundetes Rechteck 13"/>
          <p:cNvSpPr/>
          <p:nvPr/>
        </p:nvSpPr>
        <p:spPr>
          <a:xfrm>
            <a:off x="2244539"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Abgerundetes Rechteck 14"/>
          <p:cNvSpPr/>
          <p:nvPr/>
        </p:nvSpPr>
        <p:spPr>
          <a:xfrm>
            <a:off x="2139949"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Abgerundetes Rechteck 15"/>
          <p:cNvSpPr/>
          <p:nvPr/>
        </p:nvSpPr>
        <p:spPr>
          <a:xfrm>
            <a:off x="2350339"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Abgerundetes Rechteck 17"/>
          <p:cNvSpPr/>
          <p:nvPr/>
        </p:nvSpPr>
        <p:spPr>
          <a:xfrm>
            <a:off x="2459898"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 name="Abgerundetes Rechteck 18"/>
          <p:cNvSpPr/>
          <p:nvPr/>
        </p:nvSpPr>
        <p:spPr>
          <a:xfrm>
            <a:off x="1924040"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Abgerundetes Rechteck 20"/>
          <p:cNvSpPr/>
          <p:nvPr/>
        </p:nvSpPr>
        <p:spPr>
          <a:xfrm>
            <a:off x="2032504"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Abgerundetes Rechteck 21"/>
          <p:cNvSpPr/>
          <p:nvPr/>
        </p:nvSpPr>
        <p:spPr>
          <a:xfrm>
            <a:off x="2574135"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Abgerundetes Rechteck 22"/>
          <p:cNvSpPr/>
          <p:nvPr/>
        </p:nvSpPr>
        <p:spPr>
          <a:xfrm>
            <a:off x="2680449"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Rechteck 23"/>
          <p:cNvSpPr/>
          <p:nvPr/>
        </p:nvSpPr>
        <p:spPr>
          <a:xfrm>
            <a:off x="3485944"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 name="Abgerundetes Rechteck 24"/>
          <p:cNvSpPr/>
          <p:nvPr/>
        </p:nvSpPr>
        <p:spPr>
          <a:xfrm>
            <a:off x="3868151"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Abgerundetes Rechteck 25"/>
          <p:cNvSpPr/>
          <p:nvPr/>
        </p:nvSpPr>
        <p:spPr>
          <a:xfrm>
            <a:off x="3763561"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 name="Abgerundetes Rechteck 26"/>
          <p:cNvSpPr/>
          <p:nvPr/>
        </p:nvSpPr>
        <p:spPr>
          <a:xfrm>
            <a:off x="3973951"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 name="Abgerundetes Rechteck 27"/>
          <p:cNvSpPr/>
          <p:nvPr/>
        </p:nvSpPr>
        <p:spPr>
          <a:xfrm>
            <a:off x="4083510"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 name="Abgerundetes Rechteck 28"/>
          <p:cNvSpPr/>
          <p:nvPr/>
        </p:nvSpPr>
        <p:spPr>
          <a:xfrm>
            <a:off x="3547652"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 name="Abgerundetes Rechteck 29"/>
          <p:cNvSpPr/>
          <p:nvPr/>
        </p:nvSpPr>
        <p:spPr>
          <a:xfrm>
            <a:off x="3656116"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 name="Abgerundetes Rechteck 30"/>
          <p:cNvSpPr/>
          <p:nvPr/>
        </p:nvSpPr>
        <p:spPr>
          <a:xfrm>
            <a:off x="4197747"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 name="Abgerundetes Rechteck 31"/>
          <p:cNvSpPr/>
          <p:nvPr/>
        </p:nvSpPr>
        <p:spPr>
          <a:xfrm>
            <a:off x="4304061"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3" name="Rechteck 32"/>
          <p:cNvSpPr/>
          <p:nvPr/>
        </p:nvSpPr>
        <p:spPr>
          <a:xfrm>
            <a:off x="1856617"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34" name="Gerader Verbinder 33"/>
          <p:cNvCxnSpPr/>
          <p:nvPr/>
        </p:nvCxnSpPr>
        <p:spPr>
          <a:xfrm>
            <a:off x="1230108" y="4721407"/>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Abgerundetes Rechteck 34"/>
          <p:cNvSpPr/>
          <p:nvPr/>
        </p:nvSpPr>
        <p:spPr>
          <a:xfrm>
            <a:off x="2238824"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6" name="Abgerundetes Rechteck 35"/>
          <p:cNvSpPr/>
          <p:nvPr/>
        </p:nvSpPr>
        <p:spPr>
          <a:xfrm>
            <a:off x="2134234"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Abgerundetes Rechteck 36"/>
          <p:cNvSpPr/>
          <p:nvPr/>
        </p:nvSpPr>
        <p:spPr>
          <a:xfrm>
            <a:off x="2344624"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8" name="Abgerundetes Rechteck 37"/>
          <p:cNvSpPr/>
          <p:nvPr/>
        </p:nvSpPr>
        <p:spPr>
          <a:xfrm>
            <a:off x="2454183"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9" name="Abgerundetes Rechteck 38"/>
          <p:cNvSpPr/>
          <p:nvPr/>
        </p:nvSpPr>
        <p:spPr>
          <a:xfrm>
            <a:off x="1918325"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0" name="Abgerundetes Rechteck 39"/>
          <p:cNvSpPr/>
          <p:nvPr/>
        </p:nvSpPr>
        <p:spPr>
          <a:xfrm>
            <a:off x="2026789"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1" name="Abgerundetes Rechteck 40"/>
          <p:cNvSpPr/>
          <p:nvPr/>
        </p:nvSpPr>
        <p:spPr>
          <a:xfrm>
            <a:off x="2568420"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 name="Abgerundetes Rechteck 41"/>
          <p:cNvSpPr/>
          <p:nvPr/>
        </p:nvSpPr>
        <p:spPr>
          <a:xfrm>
            <a:off x="2674734"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 name="Rechteck 42"/>
          <p:cNvSpPr/>
          <p:nvPr/>
        </p:nvSpPr>
        <p:spPr>
          <a:xfrm>
            <a:off x="3480229"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4" name="Abgerundetes Rechteck 43"/>
          <p:cNvSpPr/>
          <p:nvPr/>
        </p:nvSpPr>
        <p:spPr>
          <a:xfrm>
            <a:off x="3862436"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5" name="Abgerundetes Rechteck 44"/>
          <p:cNvSpPr/>
          <p:nvPr/>
        </p:nvSpPr>
        <p:spPr>
          <a:xfrm>
            <a:off x="3757846"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6" name="Abgerundetes Rechteck 45"/>
          <p:cNvSpPr/>
          <p:nvPr/>
        </p:nvSpPr>
        <p:spPr>
          <a:xfrm>
            <a:off x="3968236"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7" name="Abgerundetes Rechteck 46"/>
          <p:cNvSpPr/>
          <p:nvPr/>
        </p:nvSpPr>
        <p:spPr>
          <a:xfrm>
            <a:off x="4077795"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8" name="Abgerundetes Rechteck 47"/>
          <p:cNvSpPr/>
          <p:nvPr/>
        </p:nvSpPr>
        <p:spPr>
          <a:xfrm>
            <a:off x="3541937"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9" name="Abgerundetes Rechteck 48"/>
          <p:cNvSpPr/>
          <p:nvPr/>
        </p:nvSpPr>
        <p:spPr>
          <a:xfrm>
            <a:off x="3650401"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0" name="Abgerundetes Rechteck 49"/>
          <p:cNvSpPr/>
          <p:nvPr/>
        </p:nvSpPr>
        <p:spPr>
          <a:xfrm>
            <a:off x="4192032"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1" name="Abgerundetes Rechteck 50"/>
          <p:cNvSpPr/>
          <p:nvPr/>
        </p:nvSpPr>
        <p:spPr>
          <a:xfrm>
            <a:off x="4298346"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2" name="Rechteck 51"/>
          <p:cNvSpPr/>
          <p:nvPr/>
        </p:nvSpPr>
        <p:spPr>
          <a:xfrm>
            <a:off x="1780218" y="4148042"/>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3" name="Rechteck 52"/>
          <p:cNvSpPr/>
          <p:nvPr/>
        </p:nvSpPr>
        <p:spPr>
          <a:xfrm>
            <a:off x="1486592" y="3286125"/>
            <a:ext cx="43200" cy="1902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4" name="Rechteck 53"/>
          <p:cNvSpPr/>
          <p:nvPr/>
        </p:nvSpPr>
        <p:spPr>
          <a:xfrm rot="5400000">
            <a:off x="2385880" y="2397327"/>
            <a:ext cx="43200" cy="1825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5" name="Rechteck 54"/>
          <p:cNvSpPr/>
          <p:nvPr/>
        </p:nvSpPr>
        <p:spPr>
          <a:xfrm rot="5400000">
            <a:off x="1647911" y="4269038"/>
            <a:ext cx="43200" cy="3647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6" name="Rechteck 55"/>
          <p:cNvSpPr/>
          <p:nvPr/>
        </p:nvSpPr>
        <p:spPr>
          <a:xfrm rot="5400000">
            <a:off x="2411759" y="3646739"/>
            <a:ext cx="42180" cy="18646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7" name="Rechteck 56"/>
          <p:cNvSpPr/>
          <p:nvPr/>
        </p:nvSpPr>
        <p:spPr>
          <a:xfrm rot="5400000">
            <a:off x="3381242" y="4352629"/>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8" name="Rechteck 57"/>
          <p:cNvSpPr/>
          <p:nvPr/>
        </p:nvSpPr>
        <p:spPr>
          <a:xfrm rot="5400000">
            <a:off x="3375925" y="3054648"/>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9" name="Rechteck 58"/>
          <p:cNvSpPr/>
          <p:nvPr/>
        </p:nvSpPr>
        <p:spPr>
          <a:xfrm rot="5400000">
            <a:off x="1758689" y="3066457"/>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0" name="Rechteck 59"/>
          <p:cNvSpPr/>
          <p:nvPr/>
        </p:nvSpPr>
        <p:spPr>
          <a:xfrm>
            <a:off x="3274550" y="3115750"/>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1" name="Rechteck 60"/>
          <p:cNvSpPr/>
          <p:nvPr/>
        </p:nvSpPr>
        <p:spPr>
          <a:xfrm>
            <a:off x="1684375" y="3128693"/>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2" name="Rechteck 61"/>
          <p:cNvSpPr/>
          <p:nvPr/>
        </p:nvSpPr>
        <p:spPr>
          <a:xfrm>
            <a:off x="3320138" y="4435184"/>
            <a:ext cx="45021" cy="164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3" name="Rechteck 62"/>
          <p:cNvSpPr/>
          <p:nvPr/>
        </p:nvSpPr>
        <p:spPr>
          <a:xfrm>
            <a:off x="1374057" y="2814360"/>
            <a:ext cx="43200" cy="24889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4" name="Rechteck 63"/>
          <p:cNvSpPr/>
          <p:nvPr/>
        </p:nvSpPr>
        <p:spPr>
          <a:xfrm rot="5400000">
            <a:off x="2391450" y="2361054"/>
            <a:ext cx="43200" cy="20802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5" name="Rechteck 64"/>
          <p:cNvSpPr/>
          <p:nvPr/>
        </p:nvSpPr>
        <p:spPr>
          <a:xfrm rot="5400000">
            <a:off x="2403314" y="3656307"/>
            <a:ext cx="43200" cy="20153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6" name="Rechteck 65"/>
          <p:cNvSpPr/>
          <p:nvPr/>
        </p:nvSpPr>
        <p:spPr>
          <a:xfrm rot="5400000">
            <a:off x="1800984" y="4134052"/>
            <a:ext cx="46245"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7" name="Rechteck 66"/>
          <p:cNvSpPr/>
          <p:nvPr/>
        </p:nvSpPr>
        <p:spPr>
          <a:xfrm rot="5400000">
            <a:off x="1610402" y="2606585"/>
            <a:ext cx="43200" cy="459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8" name="Rechteck 67"/>
          <p:cNvSpPr/>
          <p:nvPr/>
        </p:nvSpPr>
        <p:spPr>
          <a:xfrm rot="5400000">
            <a:off x="1450771" y="5190733"/>
            <a:ext cx="43200" cy="1988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9" name="Rechteck 68"/>
          <p:cNvSpPr/>
          <p:nvPr/>
        </p:nvSpPr>
        <p:spPr>
          <a:xfrm>
            <a:off x="3401725" y="4112629"/>
            <a:ext cx="35872" cy="572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0" name="Rechteck 69"/>
          <p:cNvSpPr/>
          <p:nvPr/>
        </p:nvSpPr>
        <p:spPr>
          <a:xfrm>
            <a:off x="3418870" y="2862305"/>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1" name="Rechteck 70"/>
          <p:cNvSpPr/>
          <p:nvPr/>
        </p:nvSpPr>
        <p:spPr>
          <a:xfrm rot="5400000">
            <a:off x="3420128" y="4096825"/>
            <a:ext cx="43200"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2" name="Rechteck 71"/>
          <p:cNvSpPr/>
          <p:nvPr/>
        </p:nvSpPr>
        <p:spPr>
          <a:xfrm rot="5400000">
            <a:off x="3429933" y="2852714"/>
            <a:ext cx="43496" cy="680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3" name="Rechteck 72"/>
          <p:cNvSpPr/>
          <p:nvPr/>
        </p:nvSpPr>
        <p:spPr>
          <a:xfrm rot="5400000">
            <a:off x="1513865" y="5131148"/>
            <a:ext cx="43200" cy="69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4" name="Textfeld 73"/>
          <p:cNvSpPr txBox="1"/>
          <p:nvPr/>
        </p:nvSpPr>
        <p:spPr>
          <a:xfrm>
            <a:off x="4860032" y="1748281"/>
            <a:ext cx="4114800" cy="438581"/>
          </a:xfrm>
          <a:prstGeom prst="rect">
            <a:avLst/>
          </a:prstGeom>
          <a:noFill/>
        </p:spPr>
        <p:txBody>
          <a:bodyPr wrap="square" rtlCol="0">
            <a:noAutofit/>
          </a:bodyPr>
          <a:lstStyle/>
          <a:p>
            <a:pPr>
              <a:lnSpc>
                <a:spcPct val="150000"/>
              </a:lnSpc>
            </a:pPr>
            <a:r>
              <a:rPr lang="de-DE" sz="1600" dirty="0">
                <a:latin typeface="Arial" panose="020B0604020202020204" pitchFamily="34" charset="0"/>
                <a:cs typeface="Arial" panose="020B0604020202020204" pitchFamily="34" charset="0"/>
              </a:rPr>
              <a:t>Leider funktioniert eine Vielzahl der installierten Systeme nicht in dieser Weise:</a:t>
            </a:r>
          </a:p>
          <a:p>
            <a:pPr>
              <a:lnSpc>
                <a:spcPct val="150000"/>
              </a:lnSpc>
            </a:pPr>
            <a:endParaRPr lang="de-DE" sz="1600" dirty="0">
              <a:latin typeface="Arial" panose="020B0604020202020204" pitchFamily="34" charset="0"/>
              <a:cs typeface="Arial" panose="020B0604020202020204" pitchFamily="34" charset="0"/>
            </a:endParaRPr>
          </a:p>
          <a:p>
            <a:pPr marL="342900" indent="-342900">
              <a:lnSpc>
                <a:spcPct val="150000"/>
              </a:lnSpc>
              <a:buFont typeface="+mj-lt"/>
              <a:buAutoNum type="arabicPeriod" startAt="2"/>
            </a:pPr>
            <a:r>
              <a:rPr lang="de-DE" sz="1600" dirty="0">
                <a:latin typeface="Arial" panose="020B0604020202020204" pitchFamily="34" charset="0"/>
                <a:cs typeface="Arial" panose="020B0604020202020204" pitchFamily="34" charset="0"/>
              </a:rPr>
              <a:t>Dadurch erhält der Wohnraum </a:t>
            </a:r>
            <a:r>
              <a:rPr lang="de-DE" sz="1600" dirty="0" smtClean="0">
                <a:latin typeface="Arial" panose="020B0604020202020204" pitchFamily="34" charset="0"/>
                <a:cs typeface="Arial" panose="020B0604020202020204" pitchFamily="34" charset="0"/>
              </a:rPr>
              <a:t>näher zum </a:t>
            </a:r>
            <a:r>
              <a:rPr lang="de-DE" sz="1600" dirty="0">
                <a:latin typeface="Arial" panose="020B0604020202020204" pitchFamily="34" charset="0"/>
                <a:cs typeface="Arial" panose="020B0604020202020204" pitchFamily="34" charset="0"/>
              </a:rPr>
              <a:t>dem Boiler </a:t>
            </a:r>
            <a:r>
              <a:rPr lang="de-DE" sz="1600" dirty="0" smtClean="0">
                <a:latin typeface="Arial" panose="020B0604020202020204" pitchFamily="34" charset="0"/>
                <a:cs typeface="Arial" panose="020B0604020202020204" pitchFamily="34" charset="0"/>
              </a:rPr>
              <a:t>mehr </a:t>
            </a:r>
            <a:r>
              <a:rPr lang="de-DE" sz="1600" dirty="0">
                <a:latin typeface="Arial" panose="020B0604020202020204" pitchFamily="34" charset="0"/>
                <a:cs typeface="Arial" panose="020B0604020202020204" pitchFamily="34" charset="0"/>
              </a:rPr>
              <a:t>warmes Wasser und wird sehr warm.</a:t>
            </a:r>
          </a:p>
          <a:p>
            <a:pPr marL="342900" indent="-342900">
              <a:buAutoNum type="arabicPeriod" startAt="2"/>
            </a:pPr>
            <a:endParaRPr lang="de-DE" dirty="0">
              <a:latin typeface="Bahnschrift" panose="020B0502040204020203" pitchFamily="34" charset="0"/>
            </a:endParaRPr>
          </a:p>
          <a:p>
            <a:endParaRPr lang="de-DE" dirty="0">
              <a:latin typeface="Bahnschrift" panose="020B0502040204020203" pitchFamily="34" charset="0"/>
            </a:endParaRPr>
          </a:p>
        </p:txBody>
      </p:sp>
      <p:sp>
        <p:nvSpPr>
          <p:cNvPr id="82" name="Textfeld 81"/>
          <p:cNvSpPr txBox="1"/>
          <p:nvPr/>
        </p:nvSpPr>
        <p:spPr>
          <a:xfrm>
            <a:off x="2065669" y="3422830"/>
            <a:ext cx="835485" cy="507831"/>
          </a:xfrm>
          <a:prstGeom prst="rect">
            <a:avLst/>
          </a:prstGeom>
          <a:noFill/>
        </p:spPr>
        <p:txBody>
          <a:bodyPr wrap="none" rtlCol="0">
            <a:spAutoFit/>
          </a:bodyPr>
          <a:lstStyle/>
          <a:p>
            <a:r>
              <a:rPr lang="de-DE" sz="2700" dirty="0"/>
              <a:t>25°C</a:t>
            </a:r>
          </a:p>
        </p:txBody>
      </p:sp>
      <p:sp>
        <p:nvSpPr>
          <p:cNvPr id="75" name="Title 1"/>
          <p:cNvSpPr>
            <a:spLocks noGrp="1"/>
          </p:cNvSpPr>
          <p:nvPr>
            <p:ph type="title"/>
          </p:nvPr>
        </p:nvSpPr>
        <p:spPr>
          <a:xfrm>
            <a:off x="1979712" y="0"/>
            <a:ext cx="6707088" cy="1124744"/>
          </a:xfrm>
        </p:spPr>
        <p:txBody>
          <a:bodyPr/>
          <a:lstStyle/>
          <a:p>
            <a:r>
              <a:rPr lang="en-US" dirty="0" err="1">
                <a:latin typeface="Arial" panose="020B0604020202020204" pitchFamily="34" charset="0"/>
                <a:cs typeface="Arial" panose="020B0604020202020204" pitchFamily="34" charset="0"/>
              </a:rPr>
              <a:t>Hydraulischer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Abgleich</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4578278"/>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1862332"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Rechteck 1"/>
          <p:cNvSpPr/>
          <p:nvPr/>
        </p:nvSpPr>
        <p:spPr>
          <a:xfrm>
            <a:off x="1235823" y="2186862"/>
            <a:ext cx="3229495" cy="25430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Rechteck 4"/>
          <p:cNvSpPr/>
          <p:nvPr/>
        </p:nvSpPr>
        <p:spPr>
          <a:xfrm>
            <a:off x="1235823" y="4729922"/>
            <a:ext cx="3229495" cy="11756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4" name="Gerader Verbinder 3"/>
          <p:cNvCxnSpPr>
            <a:stCxn id="2" idx="1"/>
            <a:endCxn id="2" idx="3"/>
          </p:cNvCxnSpPr>
          <p:nvPr/>
        </p:nvCxnSpPr>
        <p:spPr>
          <a:xfrm>
            <a:off x="1235823" y="3458392"/>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2" idx="0"/>
            <a:endCxn id="5" idx="0"/>
          </p:cNvCxnSpPr>
          <p:nvPr/>
        </p:nvCxnSpPr>
        <p:spPr>
          <a:xfrm>
            <a:off x="2850571" y="2186862"/>
            <a:ext cx="0" cy="25430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leichschenkliges Dreieck 9"/>
          <p:cNvSpPr/>
          <p:nvPr/>
        </p:nvSpPr>
        <p:spPr>
          <a:xfrm>
            <a:off x="1106551" y="948223"/>
            <a:ext cx="3498980" cy="1238639"/>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Rechteck 10"/>
          <p:cNvSpPr/>
          <p:nvPr/>
        </p:nvSpPr>
        <p:spPr>
          <a:xfrm>
            <a:off x="1571800" y="4846087"/>
            <a:ext cx="608823" cy="979715"/>
          </a:xfrm>
          <a:prstGeom prst="rect">
            <a:avLst/>
          </a:prstGeom>
          <a:solidFill>
            <a:srgbClr val="F13F3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00" dirty="0">
              <a:latin typeface="Bahnschrift" panose="020B0502040204020203" pitchFamily="34" charset="0"/>
            </a:endParaRPr>
          </a:p>
        </p:txBody>
      </p:sp>
      <p:sp>
        <p:nvSpPr>
          <p:cNvPr id="12" name="Rechteck 11"/>
          <p:cNvSpPr/>
          <p:nvPr/>
        </p:nvSpPr>
        <p:spPr>
          <a:xfrm>
            <a:off x="1669772" y="5000041"/>
            <a:ext cx="426875" cy="909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Abgerundetes Rechteck 13"/>
          <p:cNvSpPr/>
          <p:nvPr/>
        </p:nvSpPr>
        <p:spPr>
          <a:xfrm>
            <a:off x="2244539"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Abgerundetes Rechteck 14"/>
          <p:cNvSpPr/>
          <p:nvPr/>
        </p:nvSpPr>
        <p:spPr>
          <a:xfrm>
            <a:off x="2139949"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Abgerundetes Rechteck 15"/>
          <p:cNvSpPr/>
          <p:nvPr/>
        </p:nvSpPr>
        <p:spPr>
          <a:xfrm>
            <a:off x="2350339"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Abgerundetes Rechteck 17"/>
          <p:cNvSpPr/>
          <p:nvPr/>
        </p:nvSpPr>
        <p:spPr>
          <a:xfrm>
            <a:off x="2459898"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 name="Abgerundetes Rechteck 18"/>
          <p:cNvSpPr/>
          <p:nvPr/>
        </p:nvSpPr>
        <p:spPr>
          <a:xfrm>
            <a:off x="1924040"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Abgerundetes Rechteck 20"/>
          <p:cNvSpPr/>
          <p:nvPr/>
        </p:nvSpPr>
        <p:spPr>
          <a:xfrm>
            <a:off x="2032504"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Abgerundetes Rechteck 21"/>
          <p:cNvSpPr/>
          <p:nvPr/>
        </p:nvSpPr>
        <p:spPr>
          <a:xfrm>
            <a:off x="2574135"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Abgerundetes Rechteck 22"/>
          <p:cNvSpPr/>
          <p:nvPr/>
        </p:nvSpPr>
        <p:spPr>
          <a:xfrm>
            <a:off x="2680449"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Rechteck 23"/>
          <p:cNvSpPr/>
          <p:nvPr/>
        </p:nvSpPr>
        <p:spPr>
          <a:xfrm>
            <a:off x="3485944"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 name="Abgerundetes Rechteck 24"/>
          <p:cNvSpPr/>
          <p:nvPr/>
        </p:nvSpPr>
        <p:spPr>
          <a:xfrm>
            <a:off x="3868151"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Abgerundetes Rechteck 25"/>
          <p:cNvSpPr/>
          <p:nvPr/>
        </p:nvSpPr>
        <p:spPr>
          <a:xfrm>
            <a:off x="3763561"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 name="Abgerundetes Rechteck 26"/>
          <p:cNvSpPr/>
          <p:nvPr/>
        </p:nvSpPr>
        <p:spPr>
          <a:xfrm>
            <a:off x="3973951"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 name="Abgerundetes Rechteck 27"/>
          <p:cNvSpPr/>
          <p:nvPr/>
        </p:nvSpPr>
        <p:spPr>
          <a:xfrm>
            <a:off x="4083510"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 name="Abgerundetes Rechteck 28"/>
          <p:cNvSpPr/>
          <p:nvPr/>
        </p:nvSpPr>
        <p:spPr>
          <a:xfrm>
            <a:off x="3547652"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 name="Abgerundetes Rechteck 29"/>
          <p:cNvSpPr/>
          <p:nvPr/>
        </p:nvSpPr>
        <p:spPr>
          <a:xfrm>
            <a:off x="3656116"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 name="Abgerundetes Rechteck 30"/>
          <p:cNvSpPr/>
          <p:nvPr/>
        </p:nvSpPr>
        <p:spPr>
          <a:xfrm>
            <a:off x="4197747"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 name="Abgerundetes Rechteck 31"/>
          <p:cNvSpPr/>
          <p:nvPr/>
        </p:nvSpPr>
        <p:spPr>
          <a:xfrm>
            <a:off x="4304061"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3" name="Rechteck 32"/>
          <p:cNvSpPr/>
          <p:nvPr/>
        </p:nvSpPr>
        <p:spPr>
          <a:xfrm>
            <a:off x="1856617"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34" name="Gerader Verbinder 33"/>
          <p:cNvCxnSpPr/>
          <p:nvPr/>
        </p:nvCxnSpPr>
        <p:spPr>
          <a:xfrm>
            <a:off x="1230108" y="4721407"/>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Abgerundetes Rechteck 34"/>
          <p:cNvSpPr/>
          <p:nvPr/>
        </p:nvSpPr>
        <p:spPr>
          <a:xfrm>
            <a:off x="2238824"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6" name="Abgerundetes Rechteck 35"/>
          <p:cNvSpPr/>
          <p:nvPr/>
        </p:nvSpPr>
        <p:spPr>
          <a:xfrm>
            <a:off x="2134234"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Abgerundetes Rechteck 36"/>
          <p:cNvSpPr/>
          <p:nvPr/>
        </p:nvSpPr>
        <p:spPr>
          <a:xfrm>
            <a:off x="2344624"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8" name="Abgerundetes Rechteck 37"/>
          <p:cNvSpPr/>
          <p:nvPr/>
        </p:nvSpPr>
        <p:spPr>
          <a:xfrm>
            <a:off x="2454183"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9" name="Abgerundetes Rechteck 38"/>
          <p:cNvSpPr/>
          <p:nvPr/>
        </p:nvSpPr>
        <p:spPr>
          <a:xfrm>
            <a:off x="1918325"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0" name="Abgerundetes Rechteck 39"/>
          <p:cNvSpPr/>
          <p:nvPr/>
        </p:nvSpPr>
        <p:spPr>
          <a:xfrm>
            <a:off x="2026789"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1" name="Abgerundetes Rechteck 40"/>
          <p:cNvSpPr/>
          <p:nvPr/>
        </p:nvSpPr>
        <p:spPr>
          <a:xfrm>
            <a:off x="2568420"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 name="Abgerundetes Rechteck 41"/>
          <p:cNvSpPr/>
          <p:nvPr/>
        </p:nvSpPr>
        <p:spPr>
          <a:xfrm>
            <a:off x="2674734"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 name="Rechteck 42"/>
          <p:cNvSpPr/>
          <p:nvPr/>
        </p:nvSpPr>
        <p:spPr>
          <a:xfrm>
            <a:off x="3480229"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4" name="Abgerundetes Rechteck 43"/>
          <p:cNvSpPr/>
          <p:nvPr/>
        </p:nvSpPr>
        <p:spPr>
          <a:xfrm>
            <a:off x="3862436"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5" name="Abgerundetes Rechteck 44"/>
          <p:cNvSpPr/>
          <p:nvPr/>
        </p:nvSpPr>
        <p:spPr>
          <a:xfrm>
            <a:off x="3757846"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6" name="Abgerundetes Rechteck 45"/>
          <p:cNvSpPr/>
          <p:nvPr/>
        </p:nvSpPr>
        <p:spPr>
          <a:xfrm>
            <a:off x="3968236"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7" name="Abgerundetes Rechteck 46"/>
          <p:cNvSpPr/>
          <p:nvPr/>
        </p:nvSpPr>
        <p:spPr>
          <a:xfrm>
            <a:off x="4077795"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8" name="Abgerundetes Rechteck 47"/>
          <p:cNvSpPr/>
          <p:nvPr/>
        </p:nvSpPr>
        <p:spPr>
          <a:xfrm>
            <a:off x="3541937"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9" name="Abgerundetes Rechteck 48"/>
          <p:cNvSpPr/>
          <p:nvPr/>
        </p:nvSpPr>
        <p:spPr>
          <a:xfrm>
            <a:off x="3650401"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0" name="Abgerundetes Rechteck 49"/>
          <p:cNvSpPr/>
          <p:nvPr/>
        </p:nvSpPr>
        <p:spPr>
          <a:xfrm>
            <a:off x="4192032"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1" name="Abgerundetes Rechteck 50"/>
          <p:cNvSpPr/>
          <p:nvPr/>
        </p:nvSpPr>
        <p:spPr>
          <a:xfrm>
            <a:off x="4298346"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2" name="Rechteck 51"/>
          <p:cNvSpPr/>
          <p:nvPr/>
        </p:nvSpPr>
        <p:spPr>
          <a:xfrm>
            <a:off x="1780218" y="4148042"/>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3" name="Rechteck 52"/>
          <p:cNvSpPr/>
          <p:nvPr/>
        </p:nvSpPr>
        <p:spPr>
          <a:xfrm>
            <a:off x="1486592" y="3286125"/>
            <a:ext cx="43200" cy="1902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4" name="Rechteck 53"/>
          <p:cNvSpPr/>
          <p:nvPr/>
        </p:nvSpPr>
        <p:spPr>
          <a:xfrm rot="5400000">
            <a:off x="2385880" y="2397327"/>
            <a:ext cx="43200" cy="1825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5" name="Rechteck 54"/>
          <p:cNvSpPr/>
          <p:nvPr/>
        </p:nvSpPr>
        <p:spPr>
          <a:xfrm rot="5400000">
            <a:off x="1647911" y="4269038"/>
            <a:ext cx="43200" cy="3647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6" name="Rechteck 55"/>
          <p:cNvSpPr/>
          <p:nvPr/>
        </p:nvSpPr>
        <p:spPr>
          <a:xfrm rot="5400000">
            <a:off x="2411759" y="3646739"/>
            <a:ext cx="42180" cy="18646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7" name="Rechteck 56"/>
          <p:cNvSpPr/>
          <p:nvPr/>
        </p:nvSpPr>
        <p:spPr>
          <a:xfrm rot="5400000">
            <a:off x="3381242" y="4352629"/>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8" name="Rechteck 57"/>
          <p:cNvSpPr/>
          <p:nvPr/>
        </p:nvSpPr>
        <p:spPr>
          <a:xfrm rot="5400000">
            <a:off x="3375925" y="3054648"/>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9" name="Rechteck 58"/>
          <p:cNvSpPr/>
          <p:nvPr/>
        </p:nvSpPr>
        <p:spPr>
          <a:xfrm rot="5400000">
            <a:off x="1758689" y="3066457"/>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0" name="Rechteck 59"/>
          <p:cNvSpPr/>
          <p:nvPr/>
        </p:nvSpPr>
        <p:spPr>
          <a:xfrm>
            <a:off x="3274550" y="3115750"/>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1" name="Rechteck 60"/>
          <p:cNvSpPr/>
          <p:nvPr/>
        </p:nvSpPr>
        <p:spPr>
          <a:xfrm>
            <a:off x="1684375" y="3128693"/>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2" name="Rechteck 61"/>
          <p:cNvSpPr/>
          <p:nvPr/>
        </p:nvSpPr>
        <p:spPr>
          <a:xfrm>
            <a:off x="3320138" y="4435184"/>
            <a:ext cx="45021" cy="164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3" name="Rechteck 62"/>
          <p:cNvSpPr/>
          <p:nvPr/>
        </p:nvSpPr>
        <p:spPr>
          <a:xfrm>
            <a:off x="1374057" y="2814360"/>
            <a:ext cx="43200" cy="24889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4" name="Rechteck 63"/>
          <p:cNvSpPr/>
          <p:nvPr/>
        </p:nvSpPr>
        <p:spPr>
          <a:xfrm rot="5400000">
            <a:off x="2391450" y="2361054"/>
            <a:ext cx="43200" cy="20802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5" name="Rechteck 64"/>
          <p:cNvSpPr/>
          <p:nvPr/>
        </p:nvSpPr>
        <p:spPr>
          <a:xfrm rot="5400000">
            <a:off x="2403314" y="3656307"/>
            <a:ext cx="43200" cy="20153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6" name="Rechteck 65"/>
          <p:cNvSpPr/>
          <p:nvPr/>
        </p:nvSpPr>
        <p:spPr>
          <a:xfrm rot="5400000">
            <a:off x="1800984" y="4134052"/>
            <a:ext cx="46245"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7" name="Rechteck 66"/>
          <p:cNvSpPr/>
          <p:nvPr/>
        </p:nvSpPr>
        <p:spPr>
          <a:xfrm rot="5400000">
            <a:off x="1610402" y="2606585"/>
            <a:ext cx="43200" cy="459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8" name="Rechteck 67"/>
          <p:cNvSpPr/>
          <p:nvPr/>
        </p:nvSpPr>
        <p:spPr>
          <a:xfrm rot="5400000">
            <a:off x="1450771" y="5190733"/>
            <a:ext cx="43200" cy="1988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9" name="Rechteck 68"/>
          <p:cNvSpPr/>
          <p:nvPr/>
        </p:nvSpPr>
        <p:spPr>
          <a:xfrm>
            <a:off x="3401725" y="4112629"/>
            <a:ext cx="35872" cy="572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0" name="Rechteck 69"/>
          <p:cNvSpPr/>
          <p:nvPr/>
        </p:nvSpPr>
        <p:spPr>
          <a:xfrm>
            <a:off x="3418870" y="2862305"/>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1" name="Rechteck 70"/>
          <p:cNvSpPr/>
          <p:nvPr/>
        </p:nvSpPr>
        <p:spPr>
          <a:xfrm rot="5400000">
            <a:off x="3420128" y="4096825"/>
            <a:ext cx="43200"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2" name="Rechteck 71"/>
          <p:cNvSpPr/>
          <p:nvPr/>
        </p:nvSpPr>
        <p:spPr>
          <a:xfrm rot="5400000">
            <a:off x="3429933" y="2852714"/>
            <a:ext cx="43496" cy="680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3" name="Rechteck 72"/>
          <p:cNvSpPr/>
          <p:nvPr/>
        </p:nvSpPr>
        <p:spPr>
          <a:xfrm rot="5400000">
            <a:off x="1513865" y="5131148"/>
            <a:ext cx="43200" cy="69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4" name="Textfeld 73"/>
          <p:cNvSpPr txBox="1"/>
          <p:nvPr/>
        </p:nvSpPr>
        <p:spPr>
          <a:xfrm>
            <a:off x="4788024" y="1412776"/>
            <a:ext cx="4176464" cy="438581"/>
          </a:xfrm>
          <a:prstGeom prst="rect">
            <a:avLst/>
          </a:prstGeom>
          <a:noFill/>
        </p:spPr>
        <p:txBody>
          <a:bodyPr wrap="square" rtlCol="0">
            <a:noAutofit/>
          </a:bodyPr>
          <a:lstStyle/>
          <a:p>
            <a:pPr>
              <a:lnSpc>
                <a:spcPct val="150000"/>
              </a:lnSpc>
            </a:pPr>
            <a:r>
              <a:rPr lang="de-DE" sz="1600" dirty="0">
                <a:latin typeface="Arial" panose="020B0604020202020204" pitchFamily="34" charset="0"/>
                <a:cs typeface="Arial" panose="020B0604020202020204" pitchFamily="34" charset="0"/>
              </a:rPr>
              <a:t>Leider funktioniert eine Vielzahl der installierten Systeme nicht in dieser Weise:</a:t>
            </a:r>
          </a:p>
          <a:p>
            <a:pPr>
              <a:lnSpc>
                <a:spcPct val="150000"/>
              </a:lnSpc>
            </a:pPr>
            <a:endParaRPr lang="de-DE" sz="1600" dirty="0">
              <a:latin typeface="Arial" panose="020B0604020202020204" pitchFamily="34" charset="0"/>
              <a:cs typeface="Arial" panose="020B0604020202020204" pitchFamily="34" charset="0"/>
            </a:endParaRPr>
          </a:p>
          <a:p>
            <a:pPr marL="342900" indent="-342900">
              <a:lnSpc>
                <a:spcPct val="150000"/>
              </a:lnSpc>
              <a:buFont typeface="+mj-lt"/>
              <a:buAutoNum type="arabicPeriod" startAt="2"/>
            </a:pPr>
            <a:r>
              <a:rPr lang="de-DE" sz="1600" dirty="0">
                <a:latin typeface="Arial" panose="020B0604020202020204" pitchFamily="34" charset="0"/>
                <a:cs typeface="Arial" panose="020B0604020202020204" pitchFamily="34" charset="0"/>
              </a:rPr>
              <a:t>Dadurch erhält der Wohnraum neben dem Boiler viel mehr warmes Wasser und wird sehr warm.</a:t>
            </a:r>
          </a:p>
          <a:p>
            <a:pPr marL="342900" indent="-342900">
              <a:lnSpc>
                <a:spcPct val="150000"/>
              </a:lnSpc>
              <a:buAutoNum type="arabicPeriod" startAt="2"/>
            </a:pPr>
            <a:endParaRPr lang="de-DE" sz="1600" dirty="0">
              <a:latin typeface="Arial" panose="020B0604020202020204" pitchFamily="34" charset="0"/>
              <a:cs typeface="Arial" panose="020B0604020202020204" pitchFamily="34" charset="0"/>
            </a:endParaRPr>
          </a:p>
          <a:p>
            <a:pPr marL="342900" indent="-342900">
              <a:lnSpc>
                <a:spcPct val="150000"/>
              </a:lnSpc>
              <a:buAutoNum type="arabicPeriod" startAt="2"/>
            </a:pPr>
            <a:r>
              <a:rPr lang="de-DE" sz="1600" dirty="0">
                <a:latin typeface="Arial" panose="020B0604020202020204" pitchFamily="34" charset="0"/>
                <a:cs typeface="Arial" panose="020B0604020202020204" pitchFamily="34" charset="0"/>
              </a:rPr>
              <a:t>Entfernte Räume erwärmen sich nicht </a:t>
            </a:r>
            <a:r>
              <a:rPr lang="de-DE" sz="1600" dirty="0" smtClean="0">
                <a:latin typeface="Arial" panose="020B0604020202020204" pitchFamily="34" charset="0"/>
                <a:cs typeface="Arial" panose="020B0604020202020204" pitchFamily="34" charset="0"/>
              </a:rPr>
              <a:t>so </a:t>
            </a:r>
            <a:r>
              <a:rPr lang="de-DE" sz="1600" dirty="0">
                <a:latin typeface="Arial" panose="020B0604020202020204" pitchFamily="34" charset="0"/>
                <a:cs typeface="Arial" panose="020B0604020202020204" pitchFamily="34" charset="0"/>
              </a:rPr>
              <a:t>stark, weil ihre Heizkörper nicht mit der richtigen Wassermenge versorgt werden. Diese Räume sind nicht gut temperiert, auch wenn das Thermostat der Heizkörper ganz offen ist.</a:t>
            </a:r>
          </a:p>
          <a:p>
            <a:endParaRPr lang="de-DE" dirty="0">
              <a:latin typeface="Bahnschrift" panose="020B0502040204020203" pitchFamily="34" charset="0"/>
            </a:endParaRPr>
          </a:p>
          <a:p>
            <a:endParaRPr lang="de-DE" dirty="0">
              <a:latin typeface="Bahnschrift" panose="020B0502040204020203" pitchFamily="34" charset="0"/>
            </a:endParaRPr>
          </a:p>
        </p:txBody>
      </p:sp>
      <p:sp>
        <p:nvSpPr>
          <p:cNvPr id="80" name="Textfeld 79"/>
          <p:cNvSpPr txBox="1"/>
          <p:nvPr/>
        </p:nvSpPr>
        <p:spPr>
          <a:xfrm>
            <a:off x="2081490" y="2160028"/>
            <a:ext cx="835485" cy="507831"/>
          </a:xfrm>
          <a:prstGeom prst="rect">
            <a:avLst/>
          </a:prstGeom>
          <a:noFill/>
        </p:spPr>
        <p:txBody>
          <a:bodyPr wrap="none" rtlCol="0">
            <a:spAutoFit/>
          </a:bodyPr>
          <a:lstStyle/>
          <a:p>
            <a:r>
              <a:rPr lang="de-DE" sz="2700" dirty="0"/>
              <a:t>21°C</a:t>
            </a:r>
          </a:p>
        </p:txBody>
      </p:sp>
      <p:sp>
        <p:nvSpPr>
          <p:cNvPr id="81" name="Textfeld 80"/>
          <p:cNvSpPr txBox="1"/>
          <p:nvPr/>
        </p:nvSpPr>
        <p:spPr>
          <a:xfrm>
            <a:off x="3652629" y="2124420"/>
            <a:ext cx="835485" cy="507831"/>
          </a:xfrm>
          <a:prstGeom prst="rect">
            <a:avLst/>
          </a:prstGeom>
          <a:noFill/>
        </p:spPr>
        <p:txBody>
          <a:bodyPr wrap="none" rtlCol="0">
            <a:spAutoFit/>
          </a:bodyPr>
          <a:lstStyle/>
          <a:p>
            <a:r>
              <a:rPr lang="de-DE" sz="2700" dirty="0"/>
              <a:t>17°C</a:t>
            </a:r>
          </a:p>
        </p:txBody>
      </p:sp>
      <p:sp>
        <p:nvSpPr>
          <p:cNvPr id="82" name="Textfeld 81"/>
          <p:cNvSpPr txBox="1"/>
          <p:nvPr/>
        </p:nvSpPr>
        <p:spPr>
          <a:xfrm>
            <a:off x="2065669" y="3422830"/>
            <a:ext cx="835485" cy="507831"/>
          </a:xfrm>
          <a:prstGeom prst="rect">
            <a:avLst/>
          </a:prstGeom>
          <a:noFill/>
        </p:spPr>
        <p:txBody>
          <a:bodyPr wrap="none" rtlCol="0">
            <a:spAutoFit/>
          </a:bodyPr>
          <a:lstStyle/>
          <a:p>
            <a:r>
              <a:rPr lang="de-DE" sz="2700" dirty="0"/>
              <a:t>25°C</a:t>
            </a:r>
          </a:p>
        </p:txBody>
      </p:sp>
      <p:sp>
        <p:nvSpPr>
          <p:cNvPr id="83" name="Textfeld 82"/>
          <p:cNvSpPr txBox="1"/>
          <p:nvPr/>
        </p:nvSpPr>
        <p:spPr>
          <a:xfrm>
            <a:off x="3640885" y="3424025"/>
            <a:ext cx="835485" cy="507831"/>
          </a:xfrm>
          <a:prstGeom prst="rect">
            <a:avLst/>
          </a:prstGeom>
          <a:noFill/>
        </p:spPr>
        <p:txBody>
          <a:bodyPr wrap="none" rtlCol="0">
            <a:spAutoFit/>
          </a:bodyPr>
          <a:lstStyle/>
          <a:p>
            <a:r>
              <a:rPr lang="de-DE" sz="2700" dirty="0"/>
              <a:t>21°C</a:t>
            </a:r>
          </a:p>
        </p:txBody>
      </p:sp>
      <p:sp>
        <p:nvSpPr>
          <p:cNvPr id="75" name="Title 1"/>
          <p:cNvSpPr>
            <a:spLocks noGrp="1"/>
          </p:cNvSpPr>
          <p:nvPr>
            <p:ph type="title"/>
          </p:nvPr>
        </p:nvSpPr>
        <p:spPr>
          <a:xfrm>
            <a:off x="1979712" y="0"/>
            <a:ext cx="6707088" cy="1124744"/>
          </a:xfrm>
        </p:spPr>
        <p:txBody>
          <a:bodyPr/>
          <a:lstStyle/>
          <a:p>
            <a:r>
              <a:rPr lang="en-US" dirty="0" err="1">
                <a:latin typeface="Arial" panose="020B0604020202020204" pitchFamily="34" charset="0"/>
                <a:cs typeface="Arial" panose="020B0604020202020204" pitchFamily="34" charset="0"/>
              </a:rPr>
              <a:t>Hydraulischer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Abgleich</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1355029"/>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1862332"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Rechteck 1"/>
          <p:cNvSpPr/>
          <p:nvPr/>
        </p:nvSpPr>
        <p:spPr>
          <a:xfrm>
            <a:off x="1235823" y="2186862"/>
            <a:ext cx="3229495" cy="25430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Rechteck 4"/>
          <p:cNvSpPr/>
          <p:nvPr/>
        </p:nvSpPr>
        <p:spPr>
          <a:xfrm>
            <a:off x="1235823" y="4729922"/>
            <a:ext cx="3229495" cy="11756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4" name="Gerader Verbinder 3"/>
          <p:cNvCxnSpPr>
            <a:stCxn id="2" idx="1"/>
            <a:endCxn id="2" idx="3"/>
          </p:cNvCxnSpPr>
          <p:nvPr/>
        </p:nvCxnSpPr>
        <p:spPr>
          <a:xfrm>
            <a:off x="1235823" y="3458392"/>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2" idx="0"/>
            <a:endCxn id="5" idx="0"/>
          </p:cNvCxnSpPr>
          <p:nvPr/>
        </p:nvCxnSpPr>
        <p:spPr>
          <a:xfrm>
            <a:off x="2850571" y="2186862"/>
            <a:ext cx="0" cy="25430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leichschenkliges Dreieck 9"/>
          <p:cNvSpPr/>
          <p:nvPr/>
        </p:nvSpPr>
        <p:spPr>
          <a:xfrm>
            <a:off x="1106551" y="948223"/>
            <a:ext cx="3498980" cy="1238639"/>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Rechteck 10"/>
          <p:cNvSpPr/>
          <p:nvPr/>
        </p:nvSpPr>
        <p:spPr>
          <a:xfrm>
            <a:off x="1571800" y="4846087"/>
            <a:ext cx="608823" cy="979715"/>
          </a:xfrm>
          <a:prstGeom prst="rect">
            <a:avLst/>
          </a:prstGeom>
          <a:solidFill>
            <a:srgbClr val="F13F3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00" dirty="0">
              <a:latin typeface="Bahnschrift" panose="020B0502040204020203" pitchFamily="34" charset="0"/>
            </a:endParaRPr>
          </a:p>
        </p:txBody>
      </p:sp>
      <p:sp>
        <p:nvSpPr>
          <p:cNvPr id="12" name="Rechteck 11"/>
          <p:cNvSpPr/>
          <p:nvPr/>
        </p:nvSpPr>
        <p:spPr>
          <a:xfrm>
            <a:off x="1669772" y="5000041"/>
            <a:ext cx="426875" cy="909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Abgerundetes Rechteck 13"/>
          <p:cNvSpPr/>
          <p:nvPr/>
        </p:nvSpPr>
        <p:spPr>
          <a:xfrm>
            <a:off x="2244539"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Abgerundetes Rechteck 14"/>
          <p:cNvSpPr/>
          <p:nvPr/>
        </p:nvSpPr>
        <p:spPr>
          <a:xfrm>
            <a:off x="2139949"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Abgerundetes Rechteck 15"/>
          <p:cNvSpPr/>
          <p:nvPr/>
        </p:nvSpPr>
        <p:spPr>
          <a:xfrm>
            <a:off x="2350339"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Abgerundetes Rechteck 17"/>
          <p:cNvSpPr/>
          <p:nvPr/>
        </p:nvSpPr>
        <p:spPr>
          <a:xfrm>
            <a:off x="2459898"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 name="Abgerundetes Rechteck 18"/>
          <p:cNvSpPr/>
          <p:nvPr/>
        </p:nvSpPr>
        <p:spPr>
          <a:xfrm>
            <a:off x="1924040"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Abgerundetes Rechteck 20"/>
          <p:cNvSpPr/>
          <p:nvPr/>
        </p:nvSpPr>
        <p:spPr>
          <a:xfrm>
            <a:off x="2032504"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Abgerundetes Rechteck 21"/>
          <p:cNvSpPr/>
          <p:nvPr/>
        </p:nvSpPr>
        <p:spPr>
          <a:xfrm>
            <a:off x="2574135"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Abgerundetes Rechteck 22"/>
          <p:cNvSpPr/>
          <p:nvPr/>
        </p:nvSpPr>
        <p:spPr>
          <a:xfrm>
            <a:off x="2680449"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Rechteck 23"/>
          <p:cNvSpPr/>
          <p:nvPr/>
        </p:nvSpPr>
        <p:spPr>
          <a:xfrm>
            <a:off x="3485944"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 name="Abgerundetes Rechteck 24"/>
          <p:cNvSpPr/>
          <p:nvPr/>
        </p:nvSpPr>
        <p:spPr>
          <a:xfrm>
            <a:off x="3868151"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Abgerundetes Rechteck 25"/>
          <p:cNvSpPr/>
          <p:nvPr/>
        </p:nvSpPr>
        <p:spPr>
          <a:xfrm>
            <a:off x="3763561"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 name="Abgerundetes Rechteck 26"/>
          <p:cNvSpPr/>
          <p:nvPr/>
        </p:nvSpPr>
        <p:spPr>
          <a:xfrm>
            <a:off x="3973951"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 name="Abgerundetes Rechteck 27"/>
          <p:cNvSpPr/>
          <p:nvPr/>
        </p:nvSpPr>
        <p:spPr>
          <a:xfrm>
            <a:off x="4083510"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 name="Abgerundetes Rechteck 28"/>
          <p:cNvSpPr/>
          <p:nvPr/>
        </p:nvSpPr>
        <p:spPr>
          <a:xfrm>
            <a:off x="3547652"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 name="Abgerundetes Rechteck 29"/>
          <p:cNvSpPr/>
          <p:nvPr/>
        </p:nvSpPr>
        <p:spPr>
          <a:xfrm>
            <a:off x="3656116"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 name="Abgerundetes Rechteck 30"/>
          <p:cNvSpPr/>
          <p:nvPr/>
        </p:nvSpPr>
        <p:spPr>
          <a:xfrm>
            <a:off x="4197747"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 name="Abgerundetes Rechteck 31"/>
          <p:cNvSpPr/>
          <p:nvPr/>
        </p:nvSpPr>
        <p:spPr>
          <a:xfrm>
            <a:off x="4304061"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3" name="Rechteck 32"/>
          <p:cNvSpPr/>
          <p:nvPr/>
        </p:nvSpPr>
        <p:spPr>
          <a:xfrm>
            <a:off x="1856617"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34" name="Gerader Verbinder 33"/>
          <p:cNvCxnSpPr/>
          <p:nvPr/>
        </p:nvCxnSpPr>
        <p:spPr>
          <a:xfrm>
            <a:off x="1230108" y="4721407"/>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Abgerundetes Rechteck 34"/>
          <p:cNvSpPr/>
          <p:nvPr/>
        </p:nvSpPr>
        <p:spPr>
          <a:xfrm>
            <a:off x="2238824"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6" name="Abgerundetes Rechteck 35"/>
          <p:cNvSpPr/>
          <p:nvPr/>
        </p:nvSpPr>
        <p:spPr>
          <a:xfrm>
            <a:off x="2134234"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Abgerundetes Rechteck 36"/>
          <p:cNvSpPr/>
          <p:nvPr/>
        </p:nvSpPr>
        <p:spPr>
          <a:xfrm>
            <a:off x="2344624"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8" name="Abgerundetes Rechteck 37"/>
          <p:cNvSpPr/>
          <p:nvPr/>
        </p:nvSpPr>
        <p:spPr>
          <a:xfrm>
            <a:off x="2454183"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9" name="Abgerundetes Rechteck 38"/>
          <p:cNvSpPr/>
          <p:nvPr/>
        </p:nvSpPr>
        <p:spPr>
          <a:xfrm>
            <a:off x="1918325"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0" name="Abgerundetes Rechteck 39"/>
          <p:cNvSpPr/>
          <p:nvPr/>
        </p:nvSpPr>
        <p:spPr>
          <a:xfrm>
            <a:off x="2026789"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1" name="Abgerundetes Rechteck 40"/>
          <p:cNvSpPr/>
          <p:nvPr/>
        </p:nvSpPr>
        <p:spPr>
          <a:xfrm>
            <a:off x="2568420"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 name="Abgerundetes Rechteck 41"/>
          <p:cNvSpPr/>
          <p:nvPr/>
        </p:nvSpPr>
        <p:spPr>
          <a:xfrm>
            <a:off x="2674734"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 name="Rechteck 42"/>
          <p:cNvSpPr/>
          <p:nvPr/>
        </p:nvSpPr>
        <p:spPr>
          <a:xfrm>
            <a:off x="3480229"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4" name="Abgerundetes Rechteck 43"/>
          <p:cNvSpPr/>
          <p:nvPr/>
        </p:nvSpPr>
        <p:spPr>
          <a:xfrm>
            <a:off x="3862436"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5" name="Abgerundetes Rechteck 44"/>
          <p:cNvSpPr/>
          <p:nvPr/>
        </p:nvSpPr>
        <p:spPr>
          <a:xfrm>
            <a:off x="3757846"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6" name="Abgerundetes Rechteck 45"/>
          <p:cNvSpPr/>
          <p:nvPr/>
        </p:nvSpPr>
        <p:spPr>
          <a:xfrm>
            <a:off x="3968236"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7" name="Abgerundetes Rechteck 46"/>
          <p:cNvSpPr/>
          <p:nvPr/>
        </p:nvSpPr>
        <p:spPr>
          <a:xfrm>
            <a:off x="4077795"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8" name="Abgerundetes Rechteck 47"/>
          <p:cNvSpPr/>
          <p:nvPr/>
        </p:nvSpPr>
        <p:spPr>
          <a:xfrm>
            <a:off x="3541937"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9" name="Abgerundetes Rechteck 48"/>
          <p:cNvSpPr/>
          <p:nvPr/>
        </p:nvSpPr>
        <p:spPr>
          <a:xfrm>
            <a:off x="3650401"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0" name="Abgerundetes Rechteck 49"/>
          <p:cNvSpPr/>
          <p:nvPr/>
        </p:nvSpPr>
        <p:spPr>
          <a:xfrm>
            <a:off x="4192032"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1" name="Abgerundetes Rechteck 50"/>
          <p:cNvSpPr/>
          <p:nvPr/>
        </p:nvSpPr>
        <p:spPr>
          <a:xfrm>
            <a:off x="4298346"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2" name="Rechteck 51"/>
          <p:cNvSpPr/>
          <p:nvPr/>
        </p:nvSpPr>
        <p:spPr>
          <a:xfrm>
            <a:off x="1780218" y="4148042"/>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3" name="Rechteck 52"/>
          <p:cNvSpPr/>
          <p:nvPr/>
        </p:nvSpPr>
        <p:spPr>
          <a:xfrm>
            <a:off x="1486592" y="3286125"/>
            <a:ext cx="43200" cy="1902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4" name="Rechteck 53"/>
          <p:cNvSpPr/>
          <p:nvPr/>
        </p:nvSpPr>
        <p:spPr>
          <a:xfrm rot="5400000">
            <a:off x="2385880" y="2397327"/>
            <a:ext cx="43200" cy="1825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5" name="Rechteck 54"/>
          <p:cNvSpPr/>
          <p:nvPr/>
        </p:nvSpPr>
        <p:spPr>
          <a:xfrm rot="5400000">
            <a:off x="1647911" y="4269038"/>
            <a:ext cx="43200" cy="3647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6" name="Rechteck 55"/>
          <p:cNvSpPr/>
          <p:nvPr/>
        </p:nvSpPr>
        <p:spPr>
          <a:xfrm rot="5400000">
            <a:off x="2411759" y="3646739"/>
            <a:ext cx="42180" cy="18646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7" name="Rechteck 56"/>
          <p:cNvSpPr/>
          <p:nvPr/>
        </p:nvSpPr>
        <p:spPr>
          <a:xfrm rot="5400000">
            <a:off x="3381242" y="4352629"/>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8" name="Rechteck 57"/>
          <p:cNvSpPr/>
          <p:nvPr/>
        </p:nvSpPr>
        <p:spPr>
          <a:xfrm rot="5400000">
            <a:off x="3375925" y="3054648"/>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9" name="Rechteck 58"/>
          <p:cNvSpPr/>
          <p:nvPr/>
        </p:nvSpPr>
        <p:spPr>
          <a:xfrm rot="5400000">
            <a:off x="1758689" y="3066457"/>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0" name="Rechteck 59"/>
          <p:cNvSpPr/>
          <p:nvPr/>
        </p:nvSpPr>
        <p:spPr>
          <a:xfrm>
            <a:off x="3274550" y="3115750"/>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1" name="Rechteck 60"/>
          <p:cNvSpPr/>
          <p:nvPr/>
        </p:nvSpPr>
        <p:spPr>
          <a:xfrm>
            <a:off x="1684375" y="3128693"/>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2" name="Rechteck 61"/>
          <p:cNvSpPr/>
          <p:nvPr/>
        </p:nvSpPr>
        <p:spPr>
          <a:xfrm>
            <a:off x="3320138" y="4435184"/>
            <a:ext cx="45021" cy="164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3" name="Rechteck 62"/>
          <p:cNvSpPr/>
          <p:nvPr/>
        </p:nvSpPr>
        <p:spPr>
          <a:xfrm>
            <a:off x="1374057" y="2814360"/>
            <a:ext cx="43200" cy="24889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4" name="Rechteck 63"/>
          <p:cNvSpPr/>
          <p:nvPr/>
        </p:nvSpPr>
        <p:spPr>
          <a:xfrm rot="5400000">
            <a:off x="2391450" y="2361054"/>
            <a:ext cx="43200" cy="20802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5" name="Rechteck 64"/>
          <p:cNvSpPr/>
          <p:nvPr/>
        </p:nvSpPr>
        <p:spPr>
          <a:xfrm rot="5400000">
            <a:off x="2403314" y="3656307"/>
            <a:ext cx="43200" cy="20153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6" name="Rechteck 65"/>
          <p:cNvSpPr/>
          <p:nvPr/>
        </p:nvSpPr>
        <p:spPr>
          <a:xfrm rot="5400000">
            <a:off x="1800984" y="4134052"/>
            <a:ext cx="46245"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7" name="Rechteck 66"/>
          <p:cNvSpPr/>
          <p:nvPr/>
        </p:nvSpPr>
        <p:spPr>
          <a:xfrm rot="5400000">
            <a:off x="1610402" y="2606585"/>
            <a:ext cx="43200" cy="459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8" name="Rechteck 67"/>
          <p:cNvSpPr/>
          <p:nvPr/>
        </p:nvSpPr>
        <p:spPr>
          <a:xfrm rot="5400000">
            <a:off x="1450771" y="5190733"/>
            <a:ext cx="43200" cy="1988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9" name="Rechteck 68"/>
          <p:cNvSpPr/>
          <p:nvPr/>
        </p:nvSpPr>
        <p:spPr>
          <a:xfrm>
            <a:off x="3401725" y="4112629"/>
            <a:ext cx="35872" cy="572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0" name="Rechteck 69"/>
          <p:cNvSpPr/>
          <p:nvPr/>
        </p:nvSpPr>
        <p:spPr>
          <a:xfrm>
            <a:off x="3418870" y="2862305"/>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1" name="Rechteck 70"/>
          <p:cNvSpPr/>
          <p:nvPr/>
        </p:nvSpPr>
        <p:spPr>
          <a:xfrm rot="5400000">
            <a:off x="3420128" y="4096825"/>
            <a:ext cx="43200"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2" name="Rechteck 71"/>
          <p:cNvSpPr/>
          <p:nvPr/>
        </p:nvSpPr>
        <p:spPr>
          <a:xfrm rot="5400000">
            <a:off x="3429933" y="2852714"/>
            <a:ext cx="43496" cy="680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3" name="Rechteck 72"/>
          <p:cNvSpPr/>
          <p:nvPr/>
        </p:nvSpPr>
        <p:spPr>
          <a:xfrm rot="5400000">
            <a:off x="1513865" y="5131148"/>
            <a:ext cx="43200" cy="69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4" name="Textfeld 73"/>
          <p:cNvSpPr txBox="1"/>
          <p:nvPr/>
        </p:nvSpPr>
        <p:spPr>
          <a:xfrm>
            <a:off x="4860032" y="1721641"/>
            <a:ext cx="4114800" cy="438581"/>
          </a:xfrm>
          <a:prstGeom prst="rect">
            <a:avLst/>
          </a:prstGeom>
          <a:noFill/>
        </p:spPr>
        <p:txBody>
          <a:bodyPr wrap="square" rtlCol="0">
            <a:noAutofit/>
          </a:bodyPr>
          <a:lstStyle/>
          <a:p>
            <a:pPr>
              <a:lnSpc>
                <a:spcPct val="150000"/>
              </a:lnSpc>
            </a:pPr>
            <a:r>
              <a:rPr lang="de-DE" sz="1600" dirty="0">
                <a:latin typeface="Arial" panose="020B0604020202020204" pitchFamily="34" charset="0"/>
                <a:cs typeface="Arial" panose="020B0604020202020204" pitchFamily="34" charset="0"/>
              </a:rPr>
              <a:t>Temporäre Problemlösungen, die oft angewendet werden:</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smtClean="0">
                <a:latin typeface="Arial" panose="020B0604020202020204" pitchFamily="34" charset="0"/>
                <a:cs typeface="Arial" panose="020B0604020202020204" pitchFamily="34" charset="0"/>
              </a:rPr>
              <a:t>Oftmals</a:t>
            </a: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marL="342900" indent="-342900">
              <a:lnSpc>
                <a:spcPct val="150000"/>
              </a:lnSpc>
              <a:buAutoNum type="alphaLcParenR"/>
            </a:pPr>
            <a:r>
              <a:rPr lang="de-DE" sz="1600" dirty="0">
                <a:latin typeface="Arial" panose="020B0604020202020204" pitchFamily="34" charset="0"/>
                <a:cs typeface="Arial" panose="020B0604020202020204" pitchFamily="34" charset="0"/>
              </a:rPr>
              <a:t>Die Pumpenleistung der Umwälzpumpe wird erhöht.</a:t>
            </a:r>
          </a:p>
          <a:p>
            <a:pPr marL="342900" indent="-342900">
              <a:lnSpc>
                <a:spcPct val="150000"/>
              </a:lnSpc>
              <a:buAutoNum type="alphaLcParenR"/>
            </a:pPr>
            <a:endParaRPr lang="de-DE" sz="1600" dirty="0">
              <a:latin typeface="Arial" panose="020B0604020202020204" pitchFamily="34" charset="0"/>
              <a:cs typeface="Arial" panose="020B0604020202020204" pitchFamily="34" charset="0"/>
            </a:endParaRPr>
          </a:p>
          <a:p>
            <a:pPr marL="342900" indent="-342900">
              <a:lnSpc>
                <a:spcPct val="150000"/>
              </a:lnSpc>
              <a:buAutoNum type="alphaLcParenR"/>
            </a:pPr>
            <a:r>
              <a:rPr lang="de-DE" sz="1600" dirty="0">
                <a:latin typeface="Arial" panose="020B0604020202020204" pitchFamily="34" charset="0"/>
                <a:cs typeface="Arial" panose="020B0604020202020204" pitchFamily="34" charset="0"/>
              </a:rPr>
              <a:t>Die Vorlauftemperatur wird erhöht.</a:t>
            </a:r>
          </a:p>
          <a:p>
            <a:endParaRPr lang="de-DE" dirty="0">
              <a:latin typeface="Bahnschrift" panose="020B0502040204020203" pitchFamily="34" charset="0"/>
            </a:endParaRPr>
          </a:p>
        </p:txBody>
      </p:sp>
      <p:sp>
        <p:nvSpPr>
          <p:cNvPr id="75" name="Title 1"/>
          <p:cNvSpPr>
            <a:spLocks noGrp="1"/>
          </p:cNvSpPr>
          <p:nvPr>
            <p:ph type="title"/>
          </p:nvPr>
        </p:nvSpPr>
        <p:spPr>
          <a:xfrm>
            <a:off x="1979712" y="0"/>
            <a:ext cx="6707088" cy="1124744"/>
          </a:xfrm>
        </p:spPr>
        <p:txBody>
          <a:bodyPr/>
          <a:lstStyle/>
          <a:p>
            <a:r>
              <a:rPr lang="en-US" dirty="0" err="1">
                <a:latin typeface="Arial" panose="020B0604020202020204" pitchFamily="34" charset="0"/>
                <a:cs typeface="Arial" panose="020B0604020202020204" pitchFamily="34" charset="0"/>
              </a:rPr>
              <a:t>Hydraulischer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Abgleich</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743315"/>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1862332"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Rechteck 1"/>
          <p:cNvSpPr/>
          <p:nvPr/>
        </p:nvSpPr>
        <p:spPr>
          <a:xfrm>
            <a:off x="1235823" y="2186862"/>
            <a:ext cx="3229495" cy="25430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Rechteck 4"/>
          <p:cNvSpPr/>
          <p:nvPr/>
        </p:nvSpPr>
        <p:spPr>
          <a:xfrm>
            <a:off x="1235823" y="4729922"/>
            <a:ext cx="3229495" cy="11756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4" name="Gerader Verbinder 3"/>
          <p:cNvCxnSpPr>
            <a:stCxn id="2" idx="1"/>
            <a:endCxn id="2" idx="3"/>
          </p:cNvCxnSpPr>
          <p:nvPr/>
        </p:nvCxnSpPr>
        <p:spPr>
          <a:xfrm>
            <a:off x="1235823" y="3458392"/>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2" idx="0"/>
            <a:endCxn id="5" idx="0"/>
          </p:cNvCxnSpPr>
          <p:nvPr/>
        </p:nvCxnSpPr>
        <p:spPr>
          <a:xfrm>
            <a:off x="2850571" y="2186862"/>
            <a:ext cx="0" cy="25430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leichschenkliges Dreieck 9"/>
          <p:cNvSpPr/>
          <p:nvPr/>
        </p:nvSpPr>
        <p:spPr>
          <a:xfrm>
            <a:off x="1106551" y="948223"/>
            <a:ext cx="3498980" cy="1238639"/>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Rechteck 10"/>
          <p:cNvSpPr/>
          <p:nvPr/>
        </p:nvSpPr>
        <p:spPr>
          <a:xfrm>
            <a:off x="1571800" y="4846087"/>
            <a:ext cx="608823" cy="979715"/>
          </a:xfrm>
          <a:prstGeom prst="rect">
            <a:avLst/>
          </a:prstGeom>
          <a:solidFill>
            <a:srgbClr val="F13F3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00" dirty="0">
              <a:latin typeface="Bahnschrift" panose="020B0502040204020203" pitchFamily="34" charset="0"/>
            </a:endParaRPr>
          </a:p>
        </p:txBody>
      </p:sp>
      <p:sp>
        <p:nvSpPr>
          <p:cNvPr id="12" name="Rechteck 11"/>
          <p:cNvSpPr/>
          <p:nvPr/>
        </p:nvSpPr>
        <p:spPr>
          <a:xfrm>
            <a:off x="1669772" y="5000041"/>
            <a:ext cx="426875" cy="909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Abgerundetes Rechteck 13"/>
          <p:cNvSpPr/>
          <p:nvPr/>
        </p:nvSpPr>
        <p:spPr>
          <a:xfrm>
            <a:off x="2244539"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Abgerundetes Rechteck 14"/>
          <p:cNvSpPr/>
          <p:nvPr/>
        </p:nvSpPr>
        <p:spPr>
          <a:xfrm>
            <a:off x="2139949"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Abgerundetes Rechteck 15"/>
          <p:cNvSpPr/>
          <p:nvPr/>
        </p:nvSpPr>
        <p:spPr>
          <a:xfrm>
            <a:off x="2350339"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Abgerundetes Rechteck 17"/>
          <p:cNvSpPr/>
          <p:nvPr/>
        </p:nvSpPr>
        <p:spPr>
          <a:xfrm>
            <a:off x="2459898"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 name="Abgerundetes Rechteck 18"/>
          <p:cNvSpPr/>
          <p:nvPr/>
        </p:nvSpPr>
        <p:spPr>
          <a:xfrm>
            <a:off x="1924040"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Abgerundetes Rechteck 20"/>
          <p:cNvSpPr/>
          <p:nvPr/>
        </p:nvSpPr>
        <p:spPr>
          <a:xfrm>
            <a:off x="2032504"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Abgerundetes Rechteck 21"/>
          <p:cNvSpPr/>
          <p:nvPr/>
        </p:nvSpPr>
        <p:spPr>
          <a:xfrm>
            <a:off x="2574135"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Abgerundetes Rechteck 22"/>
          <p:cNvSpPr/>
          <p:nvPr/>
        </p:nvSpPr>
        <p:spPr>
          <a:xfrm>
            <a:off x="2680449"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Rechteck 23"/>
          <p:cNvSpPr/>
          <p:nvPr/>
        </p:nvSpPr>
        <p:spPr>
          <a:xfrm>
            <a:off x="3485944"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 name="Abgerundetes Rechteck 24"/>
          <p:cNvSpPr/>
          <p:nvPr/>
        </p:nvSpPr>
        <p:spPr>
          <a:xfrm>
            <a:off x="3868151"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Abgerundetes Rechteck 25"/>
          <p:cNvSpPr/>
          <p:nvPr/>
        </p:nvSpPr>
        <p:spPr>
          <a:xfrm>
            <a:off x="3763561"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 name="Abgerundetes Rechteck 26"/>
          <p:cNvSpPr/>
          <p:nvPr/>
        </p:nvSpPr>
        <p:spPr>
          <a:xfrm>
            <a:off x="3973951"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 name="Abgerundetes Rechteck 27"/>
          <p:cNvSpPr/>
          <p:nvPr/>
        </p:nvSpPr>
        <p:spPr>
          <a:xfrm>
            <a:off x="4083510"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 name="Abgerundetes Rechteck 28"/>
          <p:cNvSpPr/>
          <p:nvPr/>
        </p:nvSpPr>
        <p:spPr>
          <a:xfrm>
            <a:off x="3547652"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 name="Abgerundetes Rechteck 29"/>
          <p:cNvSpPr/>
          <p:nvPr/>
        </p:nvSpPr>
        <p:spPr>
          <a:xfrm>
            <a:off x="3656116"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 name="Abgerundetes Rechteck 30"/>
          <p:cNvSpPr/>
          <p:nvPr/>
        </p:nvSpPr>
        <p:spPr>
          <a:xfrm>
            <a:off x="4197747"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 name="Abgerundetes Rechteck 31"/>
          <p:cNvSpPr/>
          <p:nvPr/>
        </p:nvSpPr>
        <p:spPr>
          <a:xfrm>
            <a:off x="4304061"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3" name="Rechteck 32"/>
          <p:cNvSpPr/>
          <p:nvPr/>
        </p:nvSpPr>
        <p:spPr>
          <a:xfrm>
            <a:off x="1856617"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34" name="Gerader Verbinder 33"/>
          <p:cNvCxnSpPr/>
          <p:nvPr/>
        </p:nvCxnSpPr>
        <p:spPr>
          <a:xfrm>
            <a:off x="1230108" y="4721407"/>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Abgerundetes Rechteck 34"/>
          <p:cNvSpPr/>
          <p:nvPr/>
        </p:nvSpPr>
        <p:spPr>
          <a:xfrm>
            <a:off x="2238824"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6" name="Abgerundetes Rechteck 35"/>
          <p:cNvSpPr/>
          <p:nvPr/>
        </p:nvSpPr>
        <p:spPr>
          <a:xfrm>
            <a:off x="2134234"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Abgerundetes Rechteck 36"/>
          <p:cNvSpPr/>
          <p:nvPr/>
        </p:nvSpPr>
        <p:spPr>
          <a:xfrm>
            <a:off x="2344624"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8" name="Abgerundetes Rechteck 37"/>
          <p:cNvSpPr/>
          <p:nvPr/>
        </p:nvSpPr>
        <p:spPr>
          <a:xfrm>
            <a:off x="2454183"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9" name="Abgerundetes Rechteck 38"/>
          <p:cNvSpPr/>
          <p:nvPr/>
        </p:nvSpPr>
        <p:spPr>
          <a:xfrm>
            <a:off x="1918325"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0" name="Abgerundetes Rechteck 39"/>
          <p:cNvSpPr/>
          <p:nvPr/>
        </p:nvSpPr>
        <p:spPr>
          <a:xfrm>
            <a:off x="2026789"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1" name="Abgerundetes Rechteck 40"/>
          <p:cNvSpPr/>
          <p:nvPr/>
        </p:nvSpPr>
        <p:spPr>
          <a:xfrm>
            <a:off x="2568420"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 name="Abgerundetes Rechteck 41"/>
          <p:cNvSpPr/>
          <p:nvPr/>
        </p:nvSpPr>
        <p:spPr>
          <a:xfrm>
            <a:off x="2674734"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 name="Rechteck 42"/>
          <p:cNvSpPr/>
          <p:nvPr/>
        </p:nvSpPr>
        <p:spPr>
          <a:xfrm>
            <a:off x="3480229"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4" name="Abgerundetes Rechteck 43"/>
          <p:cNvSpPr/>
          <p:nvPr/>
        </p:nvSpPr>
        <p:spPr>
          <a:xfrm>
            <a:off x="3862436"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5" name="Abgerundetes Rechteck 44"/>
          <p:cNvSpPr/>
          <p:nvPr/>
        </p:nvSpPr>
        <p:spPr>
          <a:xfrm>
            <a:off x="3757846"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6" name="Abgerundetes Rechteck 45"/>
          <p:cNvSpPr/>
          <p:nvPr/>
        </p:nvSpPr>
        <p:spPr>
          <a:xfrm>
            <a:off x="3968236"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7" name="Abgerundetes Rechteck 46"/>
          <p:cNvSpPr/>
          <p:nvPr/>
        </p:nvSpPr>
        <p:spPr>
          <a:xfrm>
            <a:off x="4077795"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8" name="Abgerundetes Rechteck 47"/>
          <p:cNvSpPr/>
          <p:nvPr/>
        </p:nvSpPr>
        <p:spPr>
          <a:xfrm>
            <a:off x="3541937"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9" name="Abgerundetes Rechteck 48"/>
          <p:cNvSpPr/>
          <p:nvPr/>
        </p:nvSpPr>
        <p:spPr>
          <a:xfrm>
            <a:off x="3650401"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0" name="Abgerundetes Rechteck 49"/>
          <p:cNvSpPr/>
          <p:nvPr/>
        </p:nvSpPr>
        <p:spPr>
          <a:xfrm>
            <a:off x="4192032"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1" name="Abgerundetes Rechteck 50"/>
          <p:cNvSpPr/>
          <p:nvPr/>
        </p:nvSpPr>
        <p:spPr>
          <a:xfrm>
            <a:off x="4298346"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2" name="Rechteck 51"/>
          <p:cNvSpPr/>
          <p:nvPr/>
        </p:nvSpPr>
        <p:spPr>
          <a:xfrm>
            <a:off x="1780218" y="4148042"/>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3" name="Rechteck 52"/>
          <p:cNvSpPr/>
          <p:nvPr/>
        </p:nvSpPr>
        <p:spPr>
          <a:xfrm>
            <a:off x="1486592" y="3286125"/>
            <a:ext cx="43200" cy="1902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4" name="Rechteck 53"/>
          <p:cNvSpPr/>
          <p:nvPr/>
        </p:nvSpPr>
        <p:spPr>
          <a:xfrm rot="5400000">
            <a:off x="2385880" y="2397327"/>
            <a:ext cx="43200" cy="1825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5" name="Rechteck 54"/>
          <p:cNvSpPr/>
          <p:nvPr/>
        </p:nvSpPr>
        <p:spPr>
          <a:xfrm rot="5400000">
            <a:off x="1647911" y="4269038"/>
            <a:ext cx="43200" cy="3647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6" name="Rechteck 55"/>
          <p:cNvSpPr/>
          <p:nvPr/>
        </p:nvSpPr>
        <p:spPr>
          <a:xfrm rot="5400000">
            <a:off x="2411759" y="3646739"/>
            <a:ext cx="42180" cy="18646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7" name="Rechteck 56"/>
          <p:cNvSpPr/>
          <p:nvPr/>
        </p:nvSpPr>
        <p:spPr>
          <a:xfrm rot="5400000">
            <a:off x="3381242" y="4352629"/>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8" name="Rechteck 57"/>
          <p:cNvSpPr/>
          <p:nvPr/>
        </p:nvSpPr>
        <p:spPr>
          <a:xfrm rot="5400000">
            <a:off x="3375925" y="3054648"/>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9" name="Rechteck 58"/>
          <p:cNvSpPr/>
          <p:nvPr/>
        </p:nvSpPr>
        <p:spPr>
          <a:xfrm rot="5400000">
            <a:off x="1758689" y="3066457"/>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0" name="Rechteck 59"/>
          <p:cNvSpPr/>
          <p:nvPr/>
        </p:nvSpPr>
        <p:spPr>
          <a:xfrm>
            <a:off x="3274550" y="3115750"/>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1" name="Rechteck 60"/>
          <p:cNvSpPr/>
          <p:nvPr/>
        </p:nvSpPr>
        <p:spPr>
          <a:xfrm>
            <a:off x="1684375" y="3128693"/>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2" name="Rechteck 61"/>
          <p:cNvSpPr/>
          <p:nvPr/>
        </p:nvSpPr>
        <p:spPr>
          <a:xfrm>
            <a:off x="3320138" y="4435184"/>
            <a:ext cx="45021" cy="164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3" name="Rechteck 62"/>
          <p:cNvSpPr/>
          <p:nvPr/>
        </p:nvSpPr>
        <p:spPr>
          <a:xfrm>
            <a:off x="1374057" y="2814360"/>
            <a:ext cx="43200" cy="24889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4" name="Rechteck 63"/>
          <p:cNvSpPr/>
          <p:nvPr/>
        </p:nvSpPr>
        <p:spPr>
          <a:xfrm rot="5400000">
            <a:off x="2391450" y="2361054"/>
            <a:ext cx="43200" cy="20802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5" name="Rechteck 64"/>
          <p:cNvSpPr/>
          <p:nvPr/>
        </p:nvSpPr>
        <p:spPr>
          <a:xfrm rot="5400000">
            <a:off x="2403314" y="3656307"/>
            <a:ext cx="43200" cy="20153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6" name="Rechteck 65"/>
          <p:cNvSpPr/>
          <p:nvPr/>
        </p:nvSpPr>
        <p:spPr>
          <a:xfrm rot="5400000">
            <a:off x="1800984" y="4134052"/>
            <a:ext cx="46245"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7" name="Rechteck 66"/>
          <p:cNvSpPr/>
          <p:nvPr/>
        </p:nvSpPr>
        <p:spPr>
          <a:xfrm rot="5400000">
            <a:off x="1610402" y="2606585"/>
            <a:ext cx="43200" cy="459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8" name="Rechteck 67"/>
          <p:cNvSpPr/>
          <p:nvPr/>
        </p:nvSpPr>
        <p:spPr>
          <a:xfrm rot="5400000">
            <a:off x="1450771" y="5190733"/>
            <a:ext cx="43200" cy="1988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9" name="Rechteck 68"/>
          <p:cNvSpPr/>
          <p:nvPr/>
        </p:nvSpPr>
        <p:spPr>
          <a:xfrm>
            <a:off x="3401725" y="4112629"/>
            <a:ext cx="35872" cy="572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0" name="Rechteck 69"/>
          <p:cNvSpPr/>
          <p:nvPr/>
        </p:nvSpPr>
        <p:spPr>
          <a:xfrm>
            <a:off x="3418870" y="2862305"/>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1" name="Rechteck 70"/>
          <p:cNvSpPr/>
          <p:nvPr/>
        </p:nvSpPr>
        <p:spPr>
          <a:xfrm rot="5400000">
            <a:off x="3420128" y="4096825"/>
            <a:ext cx="43200"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2" name="Rechteck 71"/>
          <p:cNvSpPr/>
          <p:nvPr/>
        </p:nvSpPr>
        <p:spPr>
          <a:xfrm rot="5400000">
            <a:off x="3429933" y="2852714"/>
            <a:ext cx="43496" cy="680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3" name="Rechteck 72"/>
          <p:cNvSpPr/>
          <p:nvPr/>
        </p:nvSpPr>
        <p:spPr>
          <a:xfrm rot="5400000">
            <a:off x="1513865" y="5131148"/>
            <a:ext cx="43200" cy="69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4" name="Textfeld 73"/>
          <p:cNvSpPr txBox="1"/>
          <p:nvPr/>
        </p:nvSpPr>
        <p:spPr>
          <a:xfrm>
            <a:off x="4860032" y="1598052"/>
            <a:ext cx="4114800" cy="438581"/>
          </a:xfrm>
          <a:prstGeom prst="rect">
            <a:avLst/>
          </a:prstGeom>
          <a:noFill/>
        </p:spPr>
        <p:txBody>
          <a:bodyPr wrap="square" rtlCol="0">
            <a:noAutofit/>
          </a:bodyPr>
          <a:lstStyle/>
          <a:p>
            <a:pPr>
              <a:lnSpc>
                <a:spcPct val="150000"/>
              </a:lnSpc>
            </a:pPr>
            <a:r>
              <a:rPr lang="de-DE" sz="1600" dirty="0">
                <a:latin typeface="Arial" panose="020B0604020202020204" pitchFamily="34" charset="0"/>
                <a:cs typeface="Arial" panose="020B0604020202020204" pitchFamily="34" charset="0"/>
              </a:rPr>
              <a:t>Temporäre Problemlösungen, die oft angewendet werden:</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Auf diese Weise wird der gesamte Wohnraum gut temperiert, aber </a:t>
            </a:r>
          </a:p>
          <a:p>
            <a:pPr>
              <a:lnSpc>
                <a:spcPct val="150000"/>
              </a:lnSpc>
            </a:pPr>
            <a:endParaRPr lang="de-DE" sz="1600" dirty="0">
              <a:latin typeface="Arial" panose="020B0604020202020204" pitchFamily="34" charset="0"/>
              <a:cs typeface="Arial" panose="020B0604020202020204" pitchFamily="34" charset="0"/>
            </a:endParaRPr>
          </a:p>
          <a:p>
            <a:pPr marL="342900" indent="-342900">
              <a:lnSpc>
                <a:spcPct val="150000"/>
              </a:lnSpc>
              <a:buAutoNum type="alphaLcParenR"/>
            </a:pPr>
            <a:r>
              <a:rPr lang="de-DE" sz="1600" dirty="0" smtClean="0">
                <a:latin typeface="Arial" panose="020B0604020202020204" pitchFamily="34" charset="0"/>
                <a:cs typeface="Arial" panose="020B0604020202020204" pitchFamily="34" charset="0"/>
              </a:rPr>
              <a:t>Die Stromverbrauch </a:t>
            </a:r>
            <a:r>
              <a:rPr lang="de-DE" sz="1600" dirty="0">
                <a:latin typeface="Arial" panose="020B0604020202020204" pitchFamily="34" charset="0"/>
                <a:cs typeface="Arial" panose="020B0604020202020204" pitchFamily="34" charset="0"/>
              </a:rPr>
              <a:t>der Umwälzpumpe steigt</a:t>
            </a:r>
            <a:r>
              <a:rPr lang="de-DE" sz="1600" dirty="0" smtClean="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a:p>
            <a:pPr marL="342900" indent="-342900">
              <a:lnSpc>
                <a:spcPct val="150000"/>
              </a:lnSpc>
              <a:buAutoNum type="alphaLcParenR"/>
            </a:pPr>
            <a:r>
              <a:rPr lang="de-DE" sz="1600" dirty="0">
                <a:latin typeface="Arial" panose="020B0604020202020204" pitchFamily="34" charset="0"/>
                <a:cs typeface="Arial" panose="020B0604020202020204" pitchFamily="34" charset="0"/>
              </a:rPr>
              <a:t>Der Boiler wird ineffizient und benötigt mehr Brennstoff</a:t>
            </a:r>
            <a:r>
              <a:rPr lang="de-DE" sz="1600" dirty="0" smtClean="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a:p>
            <a:pPr marL="342900" indent="-342900">
              <a:lnSpc>
                <a:spcPct val="150000"/>
              </a:lnSpc>
              <a:buAutoNum type="alphaLcParenR"/>
            </a:pPr>
            <a:r>
              <a:rPr lang="de-DE" sz="1600" dirty="0">
                <a:latin typeface="Arial" panose="020B0604020202020204" pitchFamily="34" charset="0"/>
                <a:cs typeface="Arial" panose="020B0604020202020204" pitchFamily="34" charset="0"/>
              </a:rPr>
              <a:t>Strömungsgeräusche können auftreten</a:t>
            </a:r>
          </a:p>
        </p:txBody>
      </p:sp>
      <p:sp>
        <p:nvSpPr>
          <p:cNvPr id="80" name="Textfeld 79"/>
          <p:cNvSpPr txBox="1"/>
          <p:nvPr/>
        </p:nvSpPr>
        <p:spPr>
          <a:xfrm>
            <a:off x="2081490" y="2160028"/>
            <a:ext cx="835485" cy="507831"/>
          </a:xfrm>
          <a:prstGeom prst="rect">
            <a:avLst/>
          </a:prstGeom>
          <a:noFill/>
        </p:spPr>
        <p:txBody>
          <a:bodyPr wrap="none" rtlCol="0">
            <a:spAutoFit/>
          </a:bodyPr>
          <a:lstStyle/>
          <a:p>
            <a:r>
              <a:rPr lang="de-DE" sz="2700" dirty="0"/>
              <a:t>21°C</a:t>
            </a:r>
          </a:p>
        </p:txBody>
      </p:sp>
      <p:sp>
        <p:nvSpPr>
          <p:cNvPr id="81" name="Textfeld 80"/>
          <p:cNvSpPr txBox="1"/>
          <p:nvPr/>
        </p:nvSpPr>
        <p:spPr>
          <a:xfrm>
            <a:off x="3652629" y="2124420"/>
            <a:ext cx="835485" cy="507831"/>
          </a:xfrm>
          <a:prstGeom prst="rect">
            <a:avLst/>
          </a:prstGeom>
          <a:noFill/>
        </p:spPr>
        <p:txBody>
          <a:bodyPr wrap="none" rtlCol="0">
            <a:spAutoFit/>
          </a:bodyPr>
          <a:lstStyle/>
          <a:p>
            <a:r>
              <a:rPr lang="de-DE" sz="2700" dirty="0"/>
              <a:t>21°C</a:t>
            </a:r>
          </a:p>
        </p:txBody>
      </p:sp>
      <p:sp>
        <p:nvSpPr>
          <p:cNvPr id="82" name="Textfeld 81"/>
          <p:cNvSpPr txBox="1"/>
          <p:nvPr/>
        </p:nvSpPr>
        <p:spPr>
          <a:xfrm>
            <a:off x="2065669" y="3422830"/>
            <a:ext cx="835485" cy="507831"/>
          </a:xfrm>
          <a:prstGeom prst="rect">
            <a:avLst/>
          </a:prstGeom>
          <a:noFill/>
        </p:spPr>
        <p:txBody>
          <a:bodyPr wrap="none" rtlCol="0">
            <a:spAutoFit/>
          </a:bodyPr>
          <a:lstStyle/>
          <a:p>
            <a:r>
              <a:rPr lang="de-DE" sz="2700" dirty="0"/>
              <a:t>25°C</a:t>
            </a:r>
          </a:p>
        </p:txBody>
      </p:sp>
      <p:sp>
        <p:nvSpPr>
          <p:cNvPr id="83" name="Textfeld 82"/>
          <p:cNvSpPr txBox="1"/>
          <p:nvPr/>
        </p:nvSpPr>
        <p:spPr>
          <a:xfrm>
            <a:off x="3640885" y="3424025"/>
            <a:ext cx="835485" cy="507831"/>
          </a:xfrm>
          <a:prstGeom prst="rect">
            <a:avLst/>
          </a:prstGeom>
          <a:noFill/>
        </p:spPr>
        <p:txBody>
          <a:bodyPr wrap="none" rtlCol="0">
            <a:spAutoFit/>
          </a:bodyPr>
          <a:lstStyle/>
          <a:p>
            <a:r>
              <a:rPr lang="de-DE" sz="2700" dirty="0"/>
              <a:t>21°C</a:t>
            </a:r>
          </a:p>
        </p:txBody>
      </p:sp>
      <p:sp>
        <p:nvSpPr>
          <p:cNvPr id="75" name="Title 1"/>
          <p:cNvSpPr>
            <a:spLocks noGrp="1"/>
          </p:cNvSpPr>
          <p:nvPr>
            <p:ph type="title"/>
          </p:nvPr>
        </p:nvSpPr>
        <p:spPr>
          <a:xfrm>
            <a:off x="1979712" y="0"/>
            <a:ext cx="6707088" cy="1124744"/>
          </a:xfrm>
        </p:spPr>
        <p:txBody>
          <a:bodyPr/>
          <a:lstStyle/>
          <a:p>
            <a:r>
              <a:rPr lang="en-US" dirty="0" err="1">
                <a:latin typeface="Arial" panose="020B0604020202020204" pitchFamily="34" charset="0"/>
                <a:cs typeface="Arial" panose="020B0604020202020204" pitchFamily="34" charset="0"/>
              </a:rPr>
              <a:t>Hydraulischer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Abgleich</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959855"/>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1862332"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Rechteck 1"/>
          <p:cNvSpPr/>
          <p:nvPr/>
        </p:nvSpPr>
        <p:spPr>
          <a:xfrm>
            <a:off x="1235823" y="2186862"/>
            <a:ext cx="3229495" cy="25430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Rechteck 4"/>
          <p:cNvSpPr/>
          <p:nvPr/>
        </p:nvSpPr>
        <p:spPr>
          <a:xfrm>
            <a:off x="1235823" y="4729922"/>
            <a:ext cx="3229495" cy="11756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4" name="Gerader Verbinder 3"/>
          <p:cNvCxnSpPr>
            <a:stCxn id="2" idx="1"/>
            <a:endCxn id="2" idx="3"/>
          </p:cNvCxnSpPr>
          <p:nvPr/>
        </p:nvCxnSpPr>
        <p:spPr>
          <a:xfrm>
            <a:off x="1235823" y="3458392"/>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2" idx="0"/>
            <a:endCxn id="5" idx="0"/>
          </p:cNvCxnSpPr>
          <p:nvPr/>
        </p:nvCxnSpPr>
        <p:spPr>
          <a:xfrm>
            <a:off x="2850571" y="2186862"/>
            <a:ext cx="0" cy="25430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leichschenkliges Dreieck 9"/>
          <p:cNvSpPr/>
          <p:nvPr/>
        </p:nvSpPr>
        <p:spPr>
          <a:xfrm>
            <a:off x="1106551" y="948223"/>
            <a:ext cx="3498980" cy="1238639"/>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Rechteck 10"/>
          <p:cNvSpPr/>
          <p:nvPr/>
        </p:nvSpPr>
        <p:spPr>
          <a:xfrm>
            <a:off x="1571800" y="4846087"/>
            <a:ext cx="608823" cy="979715"/>
          </a:xfrm>
          <a:prstGeom prst="rect">
            <a:avLst/>
          </a:prstGeom>
          <a:solidFill>
            <a:srgbClr val="F13F3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00" dirty="0">
              <a:latin typeface="Bahnschrift" panose="020B0502040204020203" pitchFamily="34" charset="0"/>
            </a:endParaRPr>
          </a:p>
        </p:txBody>
      </p:sp>
      <p:sp>
        <p:nvSpPr>
          <p:cNvPr id="12" name="Rechteck 11"/>
          <p:cNvSpPr/>
          <p:nvPr/>
        </p:nvSpPr>
        <p:spPr>
          <a:xfrm>
            <a:off x="1669772" y="5000041"/>
            <a:ext cx="426875" cy="909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Abgerundetes Rechteck 13"/>
          <p:cNvSpPr/>
          <p:nvPr/>
        </p:nvSpPr>
        <p:spPr>
          <a:xfrm>
            <a:off x="2244539"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Abgerundetes Rechteck 14"/>
          <p:cNvSpPr/>
          <p:nvPr/>
        </p:nvSpPr>
        <p:spPr>
          <a:xfrm>
            <a:off x="2139949"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Abgerundetes Rechteck 15"/>
          <p:cNvSpPr/>
          <p:nvPr/>
        </p:nvSpPr>
        <p:spPr>
          <a:xfrm>
            <a:off x="2350339"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Abgerundetes Rechteck 17"/>
          <p:cNvSpPr/>
          <p:nvPr/>
        </p:nvSpPr>
        <p:spPr>
          <a:xfrm>
            <a:off x="2459898"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 name="Abgerundetes Rechteck 18"/>
          <p:cNvSpPr/>
          <p:nvPr/>
        </p:nvSpPr>
        <p:spPr>
          <a:xfrm>
            <a:off x="1924040"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Abgerundetes Rechteck 20"/>
          <p:cNvSpPr/>
          <p:nvPr/>
        </p:nvSpPr>
        <p:spPr>
          <a:xfrm>
            <a:off x="2032504"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Abgerundetes Rechteck 21"/>
          <p:cNvSpPr/>
          <p:nvPr/>
        </p:nvSpPr>
        <p:spPr>
          <a:xfrm>
            <a:off x="2574135"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Abgerundetes Rechteck 22"/>
          <p:cNvSpPr/>
          <p:nvPr/>
        </p:nvSpPr>
        <p:spPr>
          <a:xfrm>
            <a:off x="2680449"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Rechteck 23"/>
          <p:cNvSpPr/>
          <p:nvPr/>
        </p:nvSpPr>
        <p:spPr>
          <a:xfrm>
            <a:off x="3485944"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 name="Abgerundetes Rechteck 24"/>
          <p:cNvSpPr/>
          <p:nvPr/>
        </p:nvSpPr>
        <p:spPr>
          <a:xfrm>
            <a:off x="3868151"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Abgerundetes Rechteck 25"/>
          <p:cNvSpPr/>
          <p:nvPr/>
        </p:nvSpPr>
        <p:spPr>
          <a:xfrm>
            <a:off x="3763561"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 name="Abgerundetes Rechteck 26"/>
          <p:cNvSpPr/>
          <p:nvPr/>
        </p:nvSpPr>
        <p:spPr>
          <a:xfrm>
            <a:off x="3973951"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 name="Abgerundetes Rechteck 27"/>
          <p:cNvSpPr/>
          <p:nvPr/>
        </p:nvSpPr>
        <p:spPr>
          <a:xfrm>
            <a:off x="4083510"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 name="Abgerundetes Rechteck 28"/>
          <p:cNvSpPr/>
          <p:nvPr/>
        </p:nvSpPr>
        <p:spPr>
          <a:xfrm>
            <a:off x="3547652"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 name="Abgerundetes Rechteck 29"/>
          <p:cNvSpPr/>
          <p:nvPr/>
        </p:nvSpPr>
        <p:spPr>
          <a:xfrm>
            <a:off x="3656116"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 name="Abgerundetes Rechteck 30"/>
          <p:cNvSpPr/>
          <p:nvPr/>
        </p:nvSpPr>
        <p:spPr>
          <a:xfrm>
            <a:off x="4197747"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 name="Abgerundetes Rechteck 31"/>
          <p:cNvSpPr/>
          <p:nvPr/>
        </p:nvSpPr>
        <p:spPr>
          <a:xfrm>
            <a:off x="4304061"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3" name="Rechteck 32"/>
          <p:cNvSpPr/>
          <p:nvPr/>
        </p:nvSpPr>
        <p:spPr>
          <a:xfrm>
            <a:off x="1856617"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34" name="Gerader Verbinder 33"/>
          <p:cNvCxnSpPr/>
          <p:nvPr/>
        </p:nvCxnSpPr>
        <p:spPr>
          <a:xfrm>
            <a:off x="1230108" y="4721407"/>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Abgerundetes Rechteck 34"/>
          <p:cNvSpPr/>
          <p:nvPr/>
        </p:nvSpPr>
        <p:spPr>
          <a:xfrm>
            <a:off x="2238824"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6" name="Abgerundetes Rechteck 35"/>
          <p:cNvSpPr/>
          <p:nvPr/>
        </p:nvSpPr>
        <p:spPr>
          <a:xfrm>
            <a:off x="2134234"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Abgerundetes Rechteck 36"/>
          <p:cNvSpPr/>
          <p:nvPr/>
        </p:nvSpPr>
        <p:spPr>
          <a:xfrm>
            <a:off x="2344624"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8" name="Abgerundetes Rechteck 37"/>
          <p:cNvSpPr/>
          <p:nvPr/>
        </p:nvSpPr>
        <p:spPr>
          <a:xfrm>
            <a:off x="2454183"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9" name="Abgerundetes Rechteck 38"/>
          <p:cNvSpPr/>
          <p:nvPr/>
        </p:nvSpPr>
        <p:spPr>
          <a:xfrm>
            <a:off x="1918325"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0" name="Abgerundetes Rechteck 39"/>
          <p:cNvSpPr/>
          <p:nvPr/>
        </p:nvSpPr>
        <p:spPr>
          <a:xfrm>
            <a:off x="2026789"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1" name="Abgerundetes Rechteck 40"/>
          <p:cNvSpPr/>
          <p:nvPr/>
        </p:nvSpPr>
        <p:spPr>
          <a:xfrm>
            <a:off x="2568420"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 name="Abgerundetes Rechteck 41"/>
          <p:cNvSpPr/>
          <p:nvPr/>
        </p:nvSpPr>
        <p:spPr>
          <a:xfrm>
            <a:off x="2674734"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 name="Rechteck 42"/>
          <p:cNvSpPr/>
          <p:nvPr/>
        </p:nvSpPr>
        <p:spPr>
          <a:xfrm>
            <a:off x="3480229"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4" name="Abgerundetes Rechteck 43"/>
          <p:cNvSpPr/>
          <p:nvPr/>
        </p:nvSpPr>
        <p:spPr>
          <a:xfrm>
            <a:off x="3862436"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5" name="Abgerundetes Rechteck 44"/>
          <p:cNvSpPr/>
          <p:nvPr/>
        </p:nvSpPr>
        <p:spPr>
          <a:xfrm>
            <a:off x="3757846"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6" name="Abgerundetes Rechteck 45"/>
          <p:cNvSpPr/>
          <p:nvPr/>
        </p:nvSpPr>
        <p:spPr>
          <a:xfrm>
            <a:off x="3968236"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7" name="Abgerundetes Rechteck 46"/>
          <p:cNvSpPr/>
          <p:nvPr/>
        </p:nvSpPr>
        <p:spPr>
          <a:xfrm>
            <a:off x="4077795"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8" name="Abgerundetes Rechteck 47"/>
          <p:cNvSpPr/>
          <p:nvPr/>
        </p:nvSpPr>
        <p:spPr>
          <a:xfrm>
            <a:off x="3541937"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9" name="Abgerundetes Rechteck 48"/>
          <p:cNvSpPr/>
          <p:nvPr/>
        </p:nvSpPr>
        <p:spPr>
          <a:xfrm>
            <a:off x="3650401"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0" name="Abgerundetes Rechteck 49"/>
          <p:cNvSpPr/>
          <p:nvPr/>
        </p:nvSpPr>
        <p:spPr>
          <a:xfrm>
            <a:off x="4192032"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1" name="Abgerundetes Rechteck 50"/>
          <p:cNvSpPr/>
          <p:nvPr/>
        </p:nvSpPr>
        <p:spPr>
          <a:xfrm>
            <a:off x="4298346"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2" name="Rechteck 51"/>
          <p:cNvSpPr/>
          <p:nvPr/>
        </p:nvSpPr>
        <p:spPr>
          <a:xfrm>
            <a:off x="1780218" y="4148042"/>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3" name="Rechteck 52"/>
          <p:cNvSpPr/>
          <p:nvPr/>
        </p:nvSpPr>
        <p:spPr>
          <a:xfrm>
            <a:off x="1486592" y="3286125"/>
            <a:ext cx="43200" cy="1902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4" name="Rechteck 53"/>
          <p:cNvSpPr/>
          <p:nvPr/>
        </p:nvSpPr>
        <p:spPr>
          <a:xfrm rot="5400000">
            <a:off x="2385880" y="2397327"/>
            <a:ext cx="43200" cy="1825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5" name="Rechteck 54"/>
          <p:cNvSpPr/>
          <p:nvPr/>
        </p:nvSpPr>
        <p:spPr>
          <a:xfrm rot="5400000">
            <a:off x="1647911" y="4269038"/>
            <a:ext cx="43200" cy="3647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6" name="Rechteck 55"/>
          <p:cNvSpPr/>
          <p:nvPr/>
        </p:nvSpPr>
        <p:spPr>
          <a:xfrm rot="5400000">
            <a:off x="2411759" y="3646739"/>
            <a:ext cx="42180" cy="18646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7" name="Rechteck 56"/>
          <p:cNvSpPr/>
          <p:nvPr/>
        </p:nvSpPr>
        <p:spPr>
          <a:xfrm rot="5400000">
            <a:off x="3381242" y="4352629"/>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8" name="Rechteck 57"/>
          <p:cNvSpPr/>
          <p:nvPr/>
        </p:nvSpPr>
        <p:spPr>
          <a:xfrm rot="5400000">
            <a:off x="3375925" y="3054648"/>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9" name="Rechteck 58"/>
          <p:cNvSpPr/>
          <p:nvPr/>
        </p:nvSpPr>
        <p:spPr>
          <a:xfrm rot="5400000">
            <a:off x="1758689" y="3066457"/>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0" name="Rechteck 59"/>
          <p:cNvSpPr/>
          <p:nvPr/>
        </p:nvSpPr>
        <p:spPr>
          <a:xfrm>
            <a:off x="3274550" y="3115750"/>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1" name="Rechteck 60"/>
          <p:cNvSpPr/>
          <p:nvPr/>
        </p:nvSpPr>
        <p:spPr>
          <a:xfrm>
            <a:off x="1684375" y="3128693"/>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2" name="Rechteck 61"/>
          <p:cNvSpPr/>
          <p:nvPr/>
        </p:nvSpPr>
        <p:spPr>
          <a:xfrm>
            <a:off x="3320138" y="4435184"/>
            <a:ext cx="45021" cy="164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3" name="Rechteck 62"/>
          <p:cNvSpPr/>
          <p:nvPr/>
        </p:nvSpPr>
        <p:spPr>
          <a:xfrm>
            <a:off x="1374057" y="2814360"/>
            <a:ext cx="43200" cy="24889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4" name="Rechteck 63"/>
          <p:cNvSpPr/>
          <p:nvPr/>
        </p:nvSpPr>
        <p:spPr>
          <a:xfrm rot="5400000">
            <a:off x="2391450" y="2361054"/>
            <a:ext cx="43200" cy="20802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5" name="Rechteck 64"/>
          <p:cNvSpPr/>
          <p:nvPr/>
        </p:nvSpPr>
        <p:spPr>
          <a:xfrm rot="5400000">
            <a:off x="2403314" y="3656307"/>
            <a:ext cx="43200" cy="20153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6" name="Rechteck 65"/>
          <p:cNvSpPr/>
          <p:nvPr/>
        </p:nvSpPr>
        <p:spPr>
          <a:xfrm rot="5400000">
            <a:off x="1800984" y="4134052"/>
            <a:ext cx="46245"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7" name="Rechteck 66"/>
          <p:cNvSpPr/>
          <p:nvPr/>
        </p:nvSpPr>
        <p:spPr>
          <a:xfrm rot="5400000">
            <a:off x="1610402" y="2606585"/>
            <a:ext cx="43200" cy="459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8" name="Rechteck 67"/>
          <p:cNvSpPr/>
          <p:nvPr/>
        </p:nvSpPr>
        <p:spPr>
          <a:xfrm rot="5400000">
            <a:off x="1450771" y="5190733"/>
            <a:ext cx="43200" cy="1988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9" name="Rechteck 68"/>
          <p:cNvSpPr/>
          <p:nvPr/>
        </p:nvSpPr>
        <p:spPr>
          <a:xfrm>
            <a:off x="3401725" y="4112629"/>
            <a:ext cx="35872" cy="572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0" name="Rechteck 69"/>
          <p:cNvSpPr/>
          <p:nvPr/>
        </p:nvSpPr>
        <p:spPr>
          <a:xfrm>
            <a:off x="3418870" y="2862305"/>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1" name="Rechteck 70"/>
          <p:cNvSpPr/>
          <p:nvPr/>
        </p:nvSpPr>
        <p:spPr>
          <a:xfrm rot="5400000">
            <a:off x="3420128" y="4096825"/>
            <a:ext cx="43200"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2" name="Rechteck 71"/>
          <p:cNvSpPr/>
          <p:nvPr/>
        </p:nvSpPr>
        <p:spPr>
          <a:xfrm rot="5400000">
            <a:off x="3429933" y="2852714"/>
            <a:ext cx="43496" cy="680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3" name="Rechteck 72"/>
          <p:cNvSpPr/>
          <p:nvPr/>
        </p:nvSpPr>
        <p:spPr>
          <a:xfrm rot="5400000">
            <a:off x="1513865" y="5131148"/>
            <a:ext cx="43200" cy="69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4" name="Textfeld 73"/>
          <p:cNvSpPr txBox="1"/>
          <p:nvPr/>
        </p:nvSpPr>
        <p:spPr>
          <a:xfrm>
            <a:off x="4932040" y="2186862"/>
            <a:ext cx="4114800" cy="438581"/>
          </a:xfrm>
          <a:prstGeom prst="rect">
            <a:avLst/>
          </a:prstGeom>
          <a:noFill/>
        </p:spPr>
        <p:txBody>
          <a:bodyPr wrap="square" rtlCol="0">
            <a:noAutofit/>
          </a:bodyPr>
          <a:lstStyle/>
          <a:p>
            <a:r>
              <a:rPr lang="de-DE" dirty="0">
                <a:latin typeface="Arial" panose="020B0604020202020204" pitchFamily="34" charset="0"/>
                <a:cs typeface="Arial" panose="020B0604020202020204" pitchFamily="34" charset="0"/>
              </a:rPr>
              <a:t>Die richtige Lösung ist </a:t>
            </a:r>
          </a:p>
          <a:p>
            <a:endParaRPr lang="de-DE" dirty="0">
              <a:latin typeface="Arial" panose="020B0604020202020204" pitchFamily="34" charset="0"/>
              <a:cs typeface="Arial" panose="020B0604020202020204" pitchFamily="34" charset="0"/>
            </a:endParaRPr>
          </a:p>
          <a:p>
            <a:r>
              <a:rPr lang="de-DE" sz="2400" b="1" dirty="0">
                <a:latin typeface="Arial" panose="020B0604020202020204" pitchFamily="34" charset="0"/>
                <a:cs typeface="Arial" panose="020B0604020202020204" pitchFamily="34" charset="0"/>
              </a:rPr>
              <a:t>Hydraulischer Abgleich </a:t>
            </a: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eines Heizsystems</a:t>
            </a:r>
          </a:p>
          <a:p>
            <a:endParaRPr lang="de-DE" dirty="0">
              <a:latin typeface="Bahnschrift" panose="020B0502040204020203" pitchFamily="34" charset="0"/>
            </a:endParaRPr>
          </a:p>
          <a:p>
            <a:endParaRPr lang="de-DE" dirty="0">
              <a:latin typeface="Bahnschrift" panose="020B0502040204020203" pitchFamily="34" charset="0"/>
            </a:endParaRPr>
          </a:p>
        </p:txBody>
      </p:sp>
      <p:sp>
        <p:nvSpPr>
          <p:cNvPr id="75" name="Title 1"/>
          <p:cNvSpPr>
            <a:spLocks noGrp="1"/>
          </p:cNvSpPr>
          <p:nvPr>
            <p:ph type="title"/>
          </p:nvPr>
        </p:nvSpPr>
        <p:spPr>
          <a:xfrm>
            <a:off x="1979712" y="0"/>
            <a:ext cx="6707088" cy="1124744"/>
          </a:xfrm>
        </p:spPr>
        <p:txBody>
          <a:bodyPr/>
          <a:lstStyle/>
          <a:p>
            <a:r>
              <a:rPr lang="en-US" dirty="0" err="1">
                <a:latin typeface="Arial" panose="020B0604020202020204" pitchFamily="34" charset="0"/>
                <a:cs typeface="Arial" panose="020B0604020202020204" pitchFamily="34" charset="0"/>
              </a:rPr>
              <a:t>Hydraulischer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Abgleich</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5809884"/>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1594551" y="2761276"/>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Rechteck 1"/>
          <p:cNvSpPr/>
          <p:nvPr/>
        </p:nvSpPr>
        <p:spPr>
          <a:xfrm>
            <a:off x="968042" y="2186860"/>
            <a:ext cx="3229495" cy="25430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Rechteck 4"/>
          <p:cNvSpPr/>
          <p:nvPr/>
        </p:nvSpPr>
        <p:spPr>
          <a:xfrm>
            <a:off x="968042" y="4729920"/>
            <a:ext cx="3229495" cy="11756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4" name="Gerader Verbinder 3"/>
          <p:cNvCxnSpPr>
            <a:stCxn id="2" idx="1"/>
            <a:endCxn id="2" idx="3"/>
          </p:cNvCxnSpPr>
          <p:nvPr/>
        </p:nvCxnSpPr>
        <p:spPr>
          <a:xfrm>
            <a:off x="968042" y="3458390"/>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2" idx="0"/>
            <a:endCxn id="5" idx="0"/>
          </p:cNvCxnSpPr>
          <p:nvPr/>
        </p:nvCxnSpPr>
        <p:spPr>
          <a:xfrm>
            <a:off x="2582790" y="2186860"/>
            <a:ext cx="0" cy="25430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leichschenkliges Dreieck 9"/>
          <p:cNvSpPr/>
          <p:nvPr/>
        </p:nvSpPr>
        <p:spPr>
          <a:xfrm>
            <a:off x="827584" y="939954"/>
            <a:ext cx="3498980" cy="1238639"/>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Rechteck 10"/>
          <p:cNvSpPr/>
          <p:nvPr/>
        </p:nvSpPr>
        <p:spPr>
          <a:xfrm>
            <a:off x="1304019" y="4846085"/>
            <a:ext cx="608823" cy="979715"/>
          </a:xfrm>
          <a:prstGeom prst="rect">
            <a:avLst/>
          </a:prstGeom>
          <a:solidFill>
            <a:srgbClr val="F13F3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00" dirty="0">
              <a:latin typeface="Bahnschrift" panose="020B0502040204020203" pitchFamily="34" charset="0"/>
            </a:endParaRPr>
          </a:p>
        </p:txBody>
      </p:sp>
      <p:sp>
        <p:nvSpPr>
          <p:cNvPr id="12" name="Rechteck 11"/>
          <p:cNvSpPr/>
          <p:nvPr/>
        </p:nvSpPr>
        <p:spPr>
          <a:xfrm>
            <a:off x="1401991" y="5000039"/>
            <a:ext cx="426875" cy="909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Abgerundetes Rechteck 13"/>
          <p:cNvSpPr/>
          <p:nvPr/>
        </p:nvSpPr>
        <p:spPr>
          <a:xfrm>
            <a:off x="1976758" y="281445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Abgerundetes Rechteck 14"/>
          <p:cNvSpPr/>
          <p:nvPr/>
        </p:nvSpPr>
        <p:spPr>
          <a:xfrm>
            <a:off x="1872168"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Abgerundetes Rechteck 15"/>
          <p:cNvSpPr/>
          <p:nvPr/>
        </p:nvSpPr>
        <p:spPr>
          <a:xfrm>
            <a:off x="2082558" y="2814457"/>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Abgerundetes Rechteck 17"/>
          <p:cNvSpPr/>
          <p:nvPr/>
        </p:nvSpPr>
        <p:spPr>
          <a:xfrm>
            <a:off x="2192117" y="28143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 name="Abgerundetes Rechteck 18"/>
          <p:cNvSpPr/>
          <p:nvPr/>
        </p:nvSpPr>
        <p:spPr>
          <a:xfrm>
            <a:off x="1656259" y="2814462"/>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Abgerundetes Rechteck 20"/>
          <p:cNvSpPr/>
          <p:nvPr/>
        </p:nvSpPr>
        <p:spPr>
          <a:xfrm>
            <a:off x="1764723"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Abgerundetes Rechteck 21"/>
          <p:cNvSpPr/>
          <p:nvPr/>
        </p:nvSpPr>
        <p:spPr>
          <a:xfrm>
            <a:off x="2306354" y="28143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Abgerundetes Rechteck 22"/>
          <p:cNvSpPr/>
          <p:nvPr/>
        </p:nvSpPr>
        <p:spPr>
          <a:xfrm>
            <a:off x="2412668" y="28143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Rechteck 23"/>
          <p:cNvSpPr/>
          <p:nvPr/>
        </p:nvSpPr>
        <p:spPr>
          <a:xfrm>
            <a:off x="3218163" y="2761276"/>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 name="Abgerundetes Rechteck 24"/>
          <p:cNvSpPr/>
          <p:nvPr/>
        </p:nvSpPr>
        <p:spPr>
          <a:xfrm>
            <a:off x="3600370" y="281445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Abgerundetes Rechteck 25"/>
          <p:cNvSpPr/>
          <p:nvPr/>
        </p:nvSpPr>
        <p:spPr>
          <a:xfrm>
            <a:off x="3495780"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 name="Abgerundetes Rechteck 26"/>
          <p:cNvSpPr/>
          <p:nvPr/>
        </p:nvSpPr>
        <p:spPr>
          <a:xfrm>
            <a:off x="3706170" y="2814457"/>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 name="Abgerundetes Rechteck 27"/>
          <p:cNvSpPr/>
          <p:nvPr/>
        </p:nvSpPr>
        <p:spPr>
          <a:xfrm>
            <a:off x="3815729" y="28143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 name="Abgerundetes Rechteck 28"/>
          <p:cNvSpPr/>
          <p:nvPr/>
        </p:nvSpPr>
        <p:spPr>
          <a:xfrm>
            <a:off x="3279871" y="2814462"/>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 name="Abgerundetes Rechteck 29"/>
          <p:cNvSpPr/>
          <p:nvPr/>
        </p:nvSpPr>
        <p:spPr>
          <a:xfrm>
            <a:off x="3388335"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 name="Abgerundetes Rechteck 30"/>
          <p:cNvSpPr/>
          <p:nvPr/>
        </p:nvSpPr>
        <p:spPr>
          <a:xfrm>
            <a:off x="3929966" y="28143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 name="Abgerundetes Rechteck 31"/>
          <p:cNvSpPr/>
          <p:nvPr/>
        </p:nvSpPr>
        <p:spPr>
          <a:xfrm>
            <a:off x="4036280" y="28143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3" name="Rechteck 32"/>
          <p:cNvSpPr/>
          <p:nvPr/>
        </p:nvSpPr>
        <p:spPr>
          <a:xfrm>
            <a:off x="1588836" y="4047151"/>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34" name="Gerader Verbinder 33"/>
          <p:cNvCxnSpPr/>
          <p:nvPr/>
        </p:nvCxnSpPr>
        <p:spPr>
          <a:xfrm>
            <a:off x="962327" y="4721405"/>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Abgerundetes Rechteck 34"/>
          <p:cNvSpPr/>
          <p:nvPr/>
        </p:nvSpPr>
        <p:spPr>
          <a:xfrm>
            <a:off x="1971043" y="410033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6" name="Abgerundetes Rechteck 35"/>
          <p:cNvSpPr/>
          <p:nvPr/>
        </p:nvSpPr>
        <p:spPr>
          <a:xfrm>
            <a:off x="1866453"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Abgerundetes Rechteck 36"/>
          <p:cNvSpPr/>
          <p:nvPr/>
        </p:nvSpPr>
        <p:spPr>
          <a:xfrm>
            <a:off x="2076843" y="4100332"/>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8" name="Abgerundetes Rechteck 37"/>
          <p:cNvSpPr/>
          <p:nvPr/>
        </p:nvSpPr>
        <p:spPr>
          <a:xfrm>
            <a:off x="2186402" y="41002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9" name="Abgerundetes Rechteck 38"/>
          <p:cNvSpPr/>
          <p:nvPr/>
        </p:nvSpPr>
        <p:spPr>
          <a:xfrm>
            <a:off x="1650544" y="4100337"/>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0" name="Abgerundetes Rechteck 39"/>
          <p:cNvSpPr/>
          <p:nvPr/>
        </p:nvSpPr>
        <p:spPr>
          <a:xfrm>
            <a:off x="1759008"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1" name="Abgerundetes Rechteck 40"/>
          <p:cNvSpPr/>
          <p:nvPr/>
        </p:nvSpPr>
        <p:spPr>
          <a:xfrm>
            <a:off x="2300639" y="41002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 name="Abgerundetes Rechteck 41"/>
          <p:cNvSpPr/>
          <p:nvPr/>
        </p:nvSpPr>
        <p:spPr>
          <a:xfrm>
            <a:off x="2406953" y="41002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 name="Rechteck 42"/>
          <p:cNvSpPr/>
          <p:nvPr/>
        </p:nvSpPr>
        <p:spPr>
          <a:xfrm>
            <a:off x="3212448" y="4047151"/>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4" name="Abgerundetes Rechteck 43"/>
          <p:cNvSpPr/>
          <p:nvPr/>
        </p:nvSpPr>
        <p:spPr>
          <a:xfrm>
            <a:off x="3594655" y="410033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5" name="Abgerundetes Rechteck 44"/>
          <p:cNvSpPr/>
          <p:nvPr/>
        </p:nvSpPr>
        <p:spPr>
          <a:xfrm>
            <a:off x="3490065"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6" name="Abgerundetes Rechteck 45"/>
          <p:cNvSpPr/>
          <p:nvPr/>
        </p:nvSpPr>
        <p:spPr>
          <a:xfrm>
            <a:off x="3700455" y="4100332"/>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7" name="Abgerundetes Rechteck 46"/>
          <p:cNvSpPr/>
          <p:nvPr/>
        </p:nvSpPr>
        <p:spPr>
          <a:xfrm>
            <a:off x="3810014" y="41002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8" name="Abgerundetes Rechteck 47"/>
          <p:cNvSpPr/>
          <p:nvPr/>
        </p:nvSpPr>
        <p:spPr>
          <a:xfrm>
            <a:off x="3274156" y="4100337"/>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9" name="Abgerundetes Rechteck 48"/>
          <p:cNvSpPr/>
          <p:nvPr/>
        </p:nvSpPr>
        <p:spPr>
          <a:xfrm>
            <a:off x="3382620"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0" name="Abgerundetes Rechteck 49"/>
          <p:cNvSpPr/>
          <p:nvPr/>
        </p:nvSpPr>
        <p:spPr>
          <a:xfrm>
            <a:off x="3924251" y="41002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1" name="Abgerundetes Rechteck 50"/>
          <p:cNvSpPr/>
          <p:nvPr/>
        </p:nvSpPr>
        <p:spPr>
          <a:xfrm>
            <a:off x="4030565" y="41002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2" name="Rechteck 51"/>
          <p:cNvSpPr/>
          <p:nvPr/>
        </p:nvSpPr>
        <p:spPr>
          <a:xfrm>
            <a:off x="1512437" y="4148040"/>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3" name="Rechteck 52"/>
          <p:cNvSpPr/>
          <p:nvPr/>
        </p:nvSpPr>
        <p:spPr>
          <a:xfrm>
            <a:off x="1218811" y="3286123"/>
            <a:ext cx="43200" cy="1902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4" name="Rechteck 53"/>
          <p:cNvSpPr/>
          <p:nvPr/>
        </p:nvSpPr>
        <p:spPr>
          <a:xfrm rot="5400000">
            <a:off x="2118099" y="2397325"/>
            <a:ext cx="43200" cy="1825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5" name="Rechteck 54"/>
          <p:cNvSpPr/>
          <p:nvPr/>
        </p:nvSpPr>
        <p:spPr>
          <a:xfrm rot="5400000">
            <a:off x="1380130" y="4269036"/>
            <a:ext cx="43200" cy="3647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6" name="Rechteck 55"/>
          <p:cNvSpPr/>
          <p:nvPr/>
        </p:nvSpPr>
        <p:spPr>
          <a:xfrm rot="5400000">
            <a:off x="2143978" y="3646737"/>
            <a:ext cx="42180" cy="18646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7" name="Rechteck 56"/>
          <p:cNvSpPr/>
          <p:nvPr/>
        </p:nvSpPr>
        <p:spPr>
          <a:xfrm rot="5400000">
            <a:off x="3113461" y="4352627"/>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8" name="Rechteck 57"/>
          <p:cNvSpPr/>
          <p:nvPr/>
        </p:nvSpPr>
        <p:spPr>
          <a:xfrm rot="5400000">
            <a:off x="3108144" y="3054646"/>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9" name="Rechteck 58"/>
          <p:cNvSpPr/>
          <p:nvPr/>
        </p:nvSpPr>
        <p:spPr>
          <a:xfrm rot="5400000">
            <a:off x="1490908" y="3066455"/>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0" name="Rechteck 59"/>
          <p:cNvSpPr/>
          <p:nvPr/>
        </p:nvSpPr>
        <p:spPr>
          <a:xfrm>
            <a:off x="3006769" y="3115748"/>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1" name="Rechteck 60"/>
          <p:cNvSpPr/>
          <p:nvPr/>
        </p:nvSpPr>
        <p:spPr>
          <a:xfrm>
            <a:off x="1416594" y="3128691"/>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2" name="Rechteck 61"/>
          <p:cNvSpPr/>
          <p:nvPr/>
        </p:nvSpPr>
        <p:spPr>
          <a:xfrm>
            <a:off x="3052357" y="4435182"/>
            <a:ext cx="45021" cy="164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3" name="Rechteck 62"/>
          <p:cNvSpPr/>
          <p:nvPr/>
        </p:nvSpPr>
        <p:spPr>
          <a:xfrm>
            <a:off x="1106276" y="2814358"/>
            <a:ext cx="43200" cy="24889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4" name="Rechteck 63"/>
          <p:cNvSpPr/>
          <p:nvPr/>
        </p:nvSpPr>
        <p:spPr>
          <a:xfrm rot="5400000">
            <a:off x="2123669" y="2361052"/>
            <a:ext cx="43200" cy="20802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5" name="Rechteck 64"/>
          <p:cNvSpPr/>
          <p:nvPr/>
        </p:nvSpPr>
        <p:spPr>
          <a:xfrm rot="5400000">
            <a:off x="2135533" y="3656305"/>
            <a:ext cx="43200" cy="20153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6" name="Rechteck 65"/>
          <p:cNvSpPr/>
          <p:nvPr/>
        </p:nvSpPr>
        <p:spPr>
          <a:xfrm rot="5400000">
            <a:off x="1533203" y="4134050"/>
            <a:ext cx="46245"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7" name="Rechteck 66"/>
          <p:cNvSpPr/>
          <p:nvPr/>
        </p:nvSpPr>
        <p:spPr>
          <a:xfrm rot="5400000">
            <a:off x="1342621" y="2606583"/>
            <a:ext cx="43200" cy="459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8" name="Rechteck 67"/>
          <p:cNvSpPr/>
          <p:nvPr/>
        </p:nvSpPr>
        <p:spPr>
          <a:xfrm rot="5400000">
            <a:off x="1182990" y="5190731"/>
            <a:ext cx="43200" cy="1988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9" name="Rechteck 68"/>
          <p:cNvSpPr/>
          <p:nvPr/>
        </p:nvSpPr>
        <p:spPr>
          <a:xfrm>
            <a:off x="3133944" y="4112627"/>
            <a:ext cx="35872" cy="572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0" name="Rechteck 69"/>
          <p:cNvSpPr/>
          <p:nvPr/>
        </p:nvSpPr>
        <p:spPr>
          <a:xfrm>
            <a:off x="3151089" y="2862303"/>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1" name="Rechteck 70"/>
          <p:cNvSpPr/>
          <p:nvPr/>
        </p:nvSpPr>
        <p:spPr>
          <a:xfrm rot="5400000">
            <a:off x="3152347" y="4096823"/>
            <a:ext cx="43200"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2" name="Rechteck 71"/>
          <p:cNvSpPr/>
          <p:nvPr/>
        </p:nvSpPr>
        <p:spPr>
          <a:xfrm rot="5400000">
            <a:off x="3162152" y="2852712"/>
            <a:ext cx="43496" cy="680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3" name="Rechteck 72"/>
          <p:cNvSpPr/>
          <p:nvPr/>
        </p:nvSpPr>
        <p:spPr>
          <a:xfrm rot="5400000">
            <a:off x="1246084" y="5131146"/>
            <a:ext cx="43200" cy="69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4" name="Textfeld 73"/>
          <p:cNvSpPr txBox="1"/>
          <p:nvPr/>
        </p:nvSpPr>
        <p:spPr>
          <a:xfrm>
            <a:off x="4351294" y="1340768"/>
            <a:ext cx="4846667" cy="438581"/>
          </a:xfrm>
          <a:prstGeom prst="rect">
            <a:avLst/>
          </a:prstGeom>
          <a:noFill/>
        </p:spPr>
        <p:txBody>
          <a:bodyPr wrap="square" rtlCol="0">
            <a:noAutofit/>
          </a:bodyPr>
          <a:lstStyle/>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endParaRPr lang="de-DE" sz="1600" b="1" dirty="0">
              <a:latin typeface="Arial" panose="020B0604020202020204" pitchFamily="34" charset="0"/>
              <a:cs typeface="Arial" panose="020B0604020202020204" pitchFamily="34" charset="0"/>
            </a:endParaRPr>
          </a:p>
          <a:p>
            <a:pPr marL="342900" indent="-342900">
              <a:lnSpc>
                <a:spcPct val="150000"/>
              </a:lnSpc>
              <a:buAutoNum type="arabicPeriod"/>
            </a:pPr>
            <a:r>
              <a:rPr lang="de-DE" sz="1600" dirty="0">
                <a:latin typeface="Arial" panose="020B0604020202020204" pitchFamily="34" charset="0"/>
                <a:cs typeface="Arial" panose="020B0604020202020204" pitchFamily="34" charset="0"/>
              </a:rPr>
              <a:t>Für jeden einzelnen Raum (</a:t>
            </a:r>
            <a:r>
              <a:rPr lang="de-DE" sz="1600" dirty="0" err="1">
                <a:latin typeface="Arial" panose="020B0604020202020204" pitchFamily="34" charset="0"/>
                <a:cs typeface="Arial" panose="020B0604020202020204" pitchFamily="34" charset="0"/>
              </a:rPr>
              <a:t>a,b,c,d</a:t>
            </a:r>
            <a:r>
              <a:rPr lang="de-DE" sz="1600" dirty="0">
                <a:latin typeface="Arial" panose="020B0604020202020204" pitchFamily="34" charset="0"/>
                <a:cs typeface="Arial" panose="020B0604020202020204" pitchFamily="34" charset="0"/>
              </a:rPr>
              <a:t>) muss der Wärmebedarf und die Heizlast berechnet werden</a:t>
            </a:r>
            <a:r>
              <a:rPr lang="de-DE" sz="1600" dirty="0" smtClean="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a:p>
            <a:pPr marL="342900" indent="-342900">
              <a:lnSpc>
                <a:spcPct val="150000"/>
              </a:lnSpc>
              <a:buAutoNum type="arabicPeriod"/>
            </a:pPr>
            <a:r>
              <a:rPr lang="de-DE" sz="1600" dirty="0">
                <a:latin typeface="Arial" panose="020B0604020202020204" pitchFamily="34" charset="0"/>
                <a:cs typeface="Arial" panose="020B0604020202020204" pitchFamily="34" charset="0"/>
              </a:rPr>
              <a:t>Die Leistung des Heizkörpers muss für jeden Raum berechnet werden. </a:t>
            </a:r>
            <a:endParaRPr lang="de-DE" sz="1600" dirty="0" smtClean="0">
              <a:latin typeface="Arial" panose="020B0604020202020204" pitchFamily="34" charset="0"/>
              <a:cs typeface="Arial" panose="020B0604020202020204" pitchFamily="34" charset="0"/>
            </a:endParaRPr>
          </a:p>
          <a:p>
            <a:pPr marL="342900" indent="-342900">
              <a:lnSpc>
                <a:spcPct val="150000"/>
              </a:lnSpc>
              <a:buAutoNum type="arabicPeriod"/>
            </a:pPr>
            <a:endParaRPr lang="de-DE" sz="1600" dirty="0">
              <a:latin typeface="Arial" panose="020B0604020202020204" pitchFamily="34" charset="0"/>
              <a:cs typeface="Arial" panose="020B0604020202020204" pitchFamily="34" charset="0"/>
            </a:endParaRPr>
          </a:p>
          <a:p>
            <a:pPr marL="342900" indent="-342900">
              <a:lnSpc>
                <a:spcPct val="150000"/>
              </a:lnSpc>
              <a:buAutoNum type="arabicPeriod"/>
            </a:pPr>
            <a:r>
              <a:rPr lang="de-DE" sz="1600" dirty="0">
                <a:latin typeface="Arial" panose="020B0604020202020204" pitchFamily="34" charset="0"/>
                <a:cs typeface="Arial" panose="020B0604020202020204" pitchFamily="34" charset="0"/>
              </a:rPr>
              <a:t>Der Volumenstrom ist zu berechnen</a:t>
            </a:r>
          </a:p>
          <a:p>
            <a:pPr marL="342900" indent="-342900">
              <a:lnSpc>
                <a:spcPct val="150000"/>
              </a:lnSpc>
              <a:buAutoNum type="arabicPeriod"/>
            </a:pPr>
            <a:endParaRPr lang="de-DE" sz="1600" dirty="0">
              <a:latin typeface="Arial" panose="020B0604020202020204" pitchFamily="34" charset="0"/>
              <a:cs typeface="Arial" panose="020B0604020202020204" pitchFamily="34" charset="0"/>
            </a:endParaRPr>
          </a:p>
          <a:p>
            <a:pPr marL="342900" indent="-342900">
              <a:lnSpc>
                <a:spcPct val="150000"/>
              </a:lnSpc>
              <a:buAutoNum type="arabicPeriod"/>
            </a:pPr>
            <a:r>
              <a:rPr lang="de-DE" sz="1600" dirty="0">
                <a:latin typeface="Arial" panose="020B0604020202020204" pitchFamily="34" charset="0"/>
                <a:cs typeface="Arial" panose="020B0604020202020204" pitchFamily="34" charset="0"/>
              </a:rPr>
              <a:t>Einstellung der Heizkörperventile</a:t>
            </a:r>
          </a:p>
          <a:p>
            <a:pPr marL="342900" indent="-342900">
              <a:lnSpc>
                <a:spcPct val="150000"/>
              </a:lnSpc>
              <a:buAutoNum type="arabicPeriod"/>
            </a:pPr>
            <a:endParaRPr lang="de-DE" sz="1600" dirty="0">
              <a:latin typeface="Arial" panose="020B0604020202020204" pitchFamily="34" charset="0"/>
              <a:cs typeface="Arial" panose="020B0604020202020204" pitchFamily="34" charset="0"/>
            </a:endParaRPr>
          </a:p>
          <a:p>
            <a:pPr marL="342900" indent="-342900">
              <a:lnSpc>
                <a:spcPct val="150000"/>
              </a:lnSpc>
              <a:buAutoNum type="arabicPeriod"/>
            </a:pPr>
            <a:r>
              <a:rPr lang="de-DE" sz="1600" dirty="0">
                <a:latin typeface="Arial" panose="020B0604020202020204" pitchFamily="34" charset="0"/>
                <a:cs typeface="Arial" panose="020B0604020202020204" pitchFamily="34" charset="0"/>
              </a:rPr>
              <a:t>Einstellung der Wärmepumpe </a:t>
            </a:r>
            <a:r>
              <a:rPr lang="de-DE" dirty="0">
                <a:latin typeface="Bahnschrift" panose="020B0502040204020203" pitchFamily="34" charset="0"/>
              </a:rPr>
              <a:t>	</a:t>
            </a:r>
          </a:p>
          <a:p>
            <a:r>
              <a:rPr lang="de-DE" dirty="0">
                <a:latin typeface="Bahnschrift" panose="020B0502040204020203" pitchFamily="34" charset="0"/>
              </a:rPr>
              <a:t>	</a:t>
            </a:r>
          </a:p>
        </p:txBody>
      </p:sp>
      <p:sp>
        <p:nvSpPr>
          <p:cNvPr id="3" name="Textfeld 2"/>
          <p:cNvSpPr txBox="1"/>
          <p:nvPr/>
        </p:nvSpPr>
        <p:spPr>
          <a:xfrm>
            <a:off x="1081156" y="2217170"/>
            <a:ext cx="308098" cy="369332"/>
          </a:xfrm>
          <a:prstGeom prst="rect">
            <a:avLst/>
          </a:prstGeom>
          <a:noFill/>
        </p:spPr>
        <p:txBody>
          <a:bodyPr wrap="none" rtlCol="0">
            <a:spAutoFit/>
          </a:bodyPr>
          <a:lstStyle/>
          <a:p>
            <a:r>
              <a:rPr lang="de-DE" dirty="0">
                <a:latin typeface="Bahnschrift" panose="020B0502040204020203" pitchFamily="34" charset="0"/>
              </a:rPr>
              <a:t>a</a:t>
            </a:r>
          </a:p>
        </p:txBody>
      </p:sp>
      <p:sp>
        <p:nvSpPr>
          <p:cNvPr id="75" name="Textfeld 74"/>
          <p:cNvSpPr txBox="1"/>
          <p:nvPr/>
        </p:nvSpPr>
        <p:spPr>
          <a:xfrm>
            <a:off x="2622955" y="2232960"/>
            <a:ext cx="309700" cy="369332"/>
          </a:xfrm>
          <a:prstGeom prst="rect">
            <a:avLst/>
          </a:prstGeom>
          <a:noFill/>
        </p:spPr>
        <p:txBody>
          <a:bodyPr wrap="none" rtlCol="0">
            <a:spAutoFit/>
          </a:bodyPr>
          <a:lstStyle/>
          <a:p>
            <a:r>
              <a:rPr lang="de-DE" dirty="0">
                <a:latin typeface="Bahnschrift" panose="020B0502040204020203" pitchFamily="34" charset="0"/>
              </a:rPr>
              <a:t>b</a:t>
            </a:r>
          </a:p>
        </p:txBody>
      </p:sp>
      <p:sp>
        <p:nvSpPr>
          <p:cNvPr id="76" name="Textfeld 75"/>
          <p:cNvSpPr txBox="1"/>
          <p:nvPr/>
        </p:nvSpPr>
        <p:spPr>
          <a:xfrm>
            <a:off x="1257801" y="3472391"/>
            <a:ext cx="300082" cy="369332"/>
          </a:xfrm>
          <a:prstGeom prst="rect">
            <a:avLst/>
          </a:prstGeom>
          <a:noFill/>
        </p:spPr>
        <p:txBody>
          <a:bodyPr wrap="none" rtlCol="0">
            <a:spAutoFit/>
          </a:bodyPr>
          <a:lstStyle/>
          <a:p>
            <a:r>
              <a:rPr lang="de-DE" dirty="0">
                <a:latin typeface="Bahnschrift" panose="020B0502040204020203" pitchFamily="34" charset="0"/>
              </a:rPr>
              <a:t>c</a:t>
            </a:r>
          </a:p>
        </p:txBody>
      </p:sp>
      <p:sp>
        <p:nvSpPr>
          <p:cNvPr id="77" name="Textfeld 76"/>
          <p:cNvSpPr txBox="1"/>
          <p:nvPr/>
        </p:nvSpPr>
        <p:spPr>
          <a:xfrm>
            <a:off x="2799600" y="3488181"/>
            <a:ext cx="309700" cy="369332"/>
          </a:xfrm>
          <a:prstGeom prst="rect">
            <a:avLst/>
          </a:prstGeom>
          <a:noFill/>
        </p:spPr>
        <p:txBody>
          <a:bodyPr wrap="none" rtlCol="0">
            <a:spAutoFit/>
          </a:bodyPr>
          <a:lstStyle/>
          <a:p>
            <a:r>
              <a:rPr lang="de-DE" dirty="0">
                <a:latin typeface="Bahnschrift" panose="020B0502040204020203" pitchFamily="34" charset="0"/>
              </a:rPr>
              <a:t>d</a:t>
            </a:r>
          </a:p>
        </p:txBody>
      </p:sp>
      <p:sp>
        <p:nvSpPr>
          <p:cNvPr id="78" name="Title 1"/>
          <p:cNvSpPr>
            <a:spLocks noGrp="1"/>
          </p:cNvSpPr>
          <p:nvPr>
            <p:ph type="title"/>
          </p:nvPr>
        </p:nvSpPr>
        <p:spPr>
          <a:xfrm>
            <a:off x="1979712" y="0"/>
            <a:ext cx="6707088" cy="1124744"/>
          </a:xfrm>
        </p:spPr>
        <p:txBody>
          <a:bodyPr/>
          <a:lstStyle/>
          <a:p>
            <a:r>
              <a:rPr lang="en-US" dirty="0" err="1">
                <a:latin typeface="Arial" panose="020B0604020202020204" pitchFamily="34" charset="0"/>
                <a:cs typeface="Arial" panose="020B0604020202020204" pitchFamily="34" charset="0"/>
              </a:rPr>
              <a:t>Hydraulischer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Abgleich</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2812482"/>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9"/>
                                          </p:stCondLst>
                                        </p:cTn>
                                        <p:tgtEl>
                                          <p:spTgt spid="7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1862332"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Rechteck 1"/>
          <p:cNvSpPr/>
          <p:nvPr/>
        </p:nvSpPr>
        <p:spPr>
          <a:xfrm>
            <a:off x="1235823" y="2186862"/>
            <a:ext cx="3229495" cy="25430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Rechteck 4"/>
          <p:cNvSpPr/>
          <p:nvPr/>
        </p:nvSpPr>
        <p:spPr>
          <a:xfrm>
            <a:off x="1235823" y="4729922"/>
            <a:ext cx="3229495" cy="11756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4" name="Gerader Verbinder 3"/>
          <p:cNvCxnSpPr>
            <a:stCxn id="2" idx="1"/>
            <a:endCxn id="2" idx="3"/>
          </p:cNvCxnSpPr>
          <p:nvPr/>
        </p:nvCxnSpPr>
        <p:spPr>
          <a:xfrm>
            <a:off x="1235823" y="3458392"/>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2" idx="0"/>
            <a:endCxn id="5" idx="0"/>
          </p:cNvCxnSpPr>
          <p:nvPr/>
        </p:nvCxnSpPr>
        <p:spPr>
          <a:xfrm>
            <a:off x="2850571" y="2186862"/>
            <a:ext cx="0" cy="25430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leichschenkliges Dreieck 9"/>
          <p:cNvSpPr/>
          <p:nvPr/>
        </p:nvSpPr>
        <p:spPr>
          <a:xfrm>
            <a:off x="1106551" y="948223"/>
            <a:ext cx="3498980" cy="1238639"/>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Rechteck 10"/>
          <p:cNvSpPr/>
          <p:nvPr/>
        </p:nvSpPr>
        <p:spPr>
          <a:xfrm>
            <a:off x="1571800" y="4846087"/>
            <a:ext cx="608823" cy="979715"/>
          </a:xfrm>
          <a:prstGeom prst="rect">
            <a:avLst/>
          </a:prstGeom>
          <a:solidFill>
            <a:srgbClr val="F13F3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00" dirty="0">
              <a:latin typeface="Bahnschrift" panose="020B0502040204020203" pitchFamily="34" charset="0"/>
            </a:endParaRPr>
          </a:p>
        </p:txBody>
      </p:sp>
      <p:sp>
        <p:nvSpPr>
          <p:cNvPr id="12" name="Rechteck 11"/>
          <p:cNvSpPr/>
          <p:nvPr/>
        </p:nvSpPr>
        <p:spPr>
          <a:xfrm>
            <a:off x="1669772" y="5000041"/>
            <a:ext cx="426875" cy="909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Abgerundetes Rechteck 13"/>
          <p:cNvSpPr/>
          <p:nvPr/>
        </p:nvSpPr>
        <p:spPr>
          <a:xfrm>
            <a:off x="2244539"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Abgerundetes Rechteck 14"/>
          <p:cNvSpPr/>
          <p:nvPr/>
        </p:nvSpPr>
        <p:spPr>
          <a:xfrm>
            <a:off x="2139949"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Abgerundetes Rechteck 15"/>
          <p:cNvSpPr/>
          <p:nvPr/>
        </p:nvSpPr>
        <p:spPr>
          <a:xfrm>
            <a:off x="2350339"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Abgerundetes Rechteck 17"/>
          <p:cNvSpPr/>
          <p:nvPr/>
        </p:nvSpPr>
        <p:spPr>
          <a:xfrm>
            <a:off x="2459898"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 name="Abgerundetes Rechteck 18"/>
          <p:cNvSpPr/>
          <p:nvPr/>
        </p:nvSpPr>
        <p:spPr>
          <a:xfrm>
            <a:off x="1924040"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Abgerundetes Rechteck 20"/>
          <p:cNvSpPr/>
          <p:nvPr/>
        </p:nvSpPr>
        <p:spPr>
          <a:xfrm>
            <a:off x="2032504"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Abgerundetes Rechteck 21"/>
          <p:cNvSpPr/>
          <p:nvPr/>
        </p:nvSpPr>
        <p:spPr>
          <a:xfrm>
            <a:off x="2574135"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Abgerundetes Rechteck 22"/>
          <p:cNvSpPr/>
          <p:nvPr/>
        </p:nvSpPr>
        <p:spPr>
          <a:xfrm>
            <a:off x="2680449"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Rechteck 23"/>
          <p:cNvSpPr/>
          <p:nvPr/>
        </p:nvSpPr>
        <p:spPr>
          <a:xfrm>
            <a:off x="3485944"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 name="Abgerundetes Rechteck 24"/>
          <p:cNvSpPr/>
          <p:nvPr/>
        </p:nvSpPr>
        <p:spPr>
          <a:xfrm>
            <a:off x="3868151"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Abgerundetes Rechteck 25"/>
          <p:cNvSpPr/>
          <p:nvPr/>
        </p:nvSpPr>
        <p:spPr>
          <a:xfrm>
            <a:off x="3763561"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 name="Abgerundetes Rechteck 26"/>
          <p:cNvSpPr/>
          <p:nvPr/>
        </p:nvSpPr>
        <p:spPr>
          <a:xfrm>
            <a:off x="3973951"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 name="Abgerundetes Rechteck 27"/>
          <p:cNvSpPr/>
          <p:nvPr/>
        </p:nvSpPr>
        <p:spPr>
          <a:xfrm>
            <a:off x="4083510"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 name="Abgerundetes Rechteck 28"/>
          <p:cNvSpPr/>
          <p:nvPr/>
        </p:nvSpPr>
        <p:spPr>
          <a:xfrm>
            <a:off x="3547652"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 name="Abgerundetes Rechteck 29"/>
          <p:cNvSpPr/>
          <p:nvPr/>
        </p:nvSpPr>
        <p:spPr>
          <a:xfrm>
            <a:off x="3656116"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 name="Abgerundetes Rechteck 30"/>
          <p:cNvSpPr/>
          <p:nvPr/>
        </p:nvSpPr>
        <p:spPr>
          <a:xfrm>
            <a:off x="4197747"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 name="Abgerundetes Rechteck 31"/>
          <p:cNvSpPr/>
          <p:nvPr/>
        </p:nvSpPr>
        <p:spPr>
          <a:xfrm>
            <a:off x="4304061"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3" name="Rechteck 32"/>
          <p:cNvSpPr/>
          <p:nvPr/>
        </p:nvSpPr>
        <p:spPr>
          <a:xfrm>
            <a:off x="1856617"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34" name="Gerader Verbinder 33"/>
          <p:cNvCxnSpPr/>
          <p:nvPr/>
        </p:nvCxnSpPr>
        <p:spPr>
          <a:xfrm>
            <a:off x="1230108" y="4721407"/>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Abgerundetes Rechteck 34"/>
          <p:cNvSpPr/>
          <p:nvPr/>
        </p:nvSpPr>
        <p:spPr>
          <a:xfrm>
            <a:off x="2238824"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6" name="Abgerundetes Rechteck 35"/>
          <p:cNvSpPr/>
          <p:nvPr/>
        </p:nvSpPr>
        <p:spPr>
          <a:xfrm>
            <a:off x="2134234"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Abgerundetes Rechteck 36"/>
          <p:cNvSpPr/>
          <p:nvPr/>
        </p:nvSpPr>
        <p:spPr>
          <a:xfrm>
            <a:off x="2344624"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8" name="Abgerundetes Rechteck 37"/>
          <p:cNvSpPr/>
          <p:nvPr/>
        </p:nvSpPr>
        <p:spPr>
          <a:xfrm>
            <a:off x="2454183"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9" name="Abgerundetes Rechteck 38"/>
          <p:cNvSpPr/>
          <p:nvPr/>
        </p:nvSpPr>
        <p:spPr>
          <a:xfrm>
            <a:off x="1918325"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0" name="Abgerundetes Rechteck 39"/>
          <p:cNvSpPr/>
          <p:nvPr/>
        </p:nvSpPr>
        <p:spPr>
          <a:xfrm>
            <a:off x="2026789"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1" name="Abgerundetes Rechteck 40"/>
          <p:cNvSpPr/>
          <p:nvPr/>
        </p:nvSpPr>
        <p:spPr>
          <a:xfrm>
            <a:off x="2568420"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 name="Abgerundetes Rechteck 41"/>
          <p:cNvSpPr/>
          <p:nvPr/>
        </p:nvSpPr>
        <p:spPr>
          <a:xfrm>
            <a:off x="2674734"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 name="Rechteck 42"/>
          <p:cNvSpPr/>
          <p:nvPr/>
        </p:nvSpPr>
        <p:spPr>
          <a:xfrm>
            <a:off x="3480229"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4" name="Abgerundetes Rechteck 43"/>
          <p:cNvSpPr/>
          <p:nvPr/>
        </p:nvSpPr>
        <p:spPr>
          <a:xfrm>
            <a:off x="3862436"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5" name="Abgerundetes Rechteck 44"/>
          <p:cNvSpPr/>
          <p:nvPr/>
        </p:nvSpPr>
        <p:spPr>
          <a:xfrm>
            <a:off x="3757846"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6" name="Abgerundetes Rechteck 45"/>
          <p:cNvSpPr/>
          <p:nvPr/>
        </p:nvSpPr>
        <p:spPr>
          <a:xfrm>
            <a:off x="3968236"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7" name="Abgerundetes Rechteck 46"/>
          <p:cNvSpPr/>
          <p:nvPr/>
        </p:nvSpPr>
        <p:spPr>
          <a:xfrm>
            <a:off x="4077795"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8" name="Abgerundetes Rechteck 47"/>
          <p:cNvSpPr/>
          <p:nvPr/>
        </p:nvSpPr>
        <p:spPr>
          <a:xfrm>
            <a:off x="3541937"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9" name="Abgerundetes Rechteck 48"/>
          <p:cNvSpPr/>
          <p:nvPr/>
        </p:nvSpPr>
        <p:spPr>
          <a:xfrm>
            <a:off x="3650401"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0" name="Abgerundetes Rechteck 49"/>
          <p:cNvSpPr/>
          <p:nvPr/>
        </p:nvSpPr>
        <p:spPr>
          <a:xfrm>
            <a:off x="4192032"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1" name="Abgerundetes Rechteck 50"/>
          <p:cNvSpPr/>
          <p:nvPr/>
        </p:nvSpPr>
        <p:spPr>
          <a:xfrm>
            <a:off x="4298346"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2" name="Rechteck 51"/>
          <p:cNvSpPr/>
          <p:nvPr/>
        </p:nvSpPr>
        <p:spPr>
          <a:xfrm>
            <a:off x="1780218" y="4148042"/>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3" name="Rechteck 52"/>
          <p:cNvSpPr/>
          <p:nvPr/>
        </p:nvSpPr>
        <p:spPr>
          <a:xfrm>
            <a:off x="1486592" y="3286125"/>
            <a:ext cx="43200" cy="1902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4" name="Rechteck 53"/>
          <p:cNvSpPr/>
          <p:nvPr/>
        </p:nvSpPr>
        <p:spPr>
          <a:xfrm rot="5400000">
            <a:off x="2385880" y="2397327"/>
            <a:ext cx="43200" cy="1825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5" name="Rechteck 54"/>
          <p:cNvSpPr/>
          <p:nvPr/>
        </p:nvSpPr>
        <p:spPr>
          <a:xfrm rot="5400000">
            <a:off x="1647911" y="4269038"/>
            <a:ext cx="43200" cy="3647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6" name="Rechteck 55"/>
          <p:cNvSpPr/>
          <p:nvPr/>
        </p:nvSpPr>
        <p:spPr>
          <a:xfrm rot="5400000">
            <a:off x="2411759" y="3646739"/>
            <a:ext cx="42180" cy="18646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7" name="Rechteck 56"/>
          <p:cNvSpPr/>
          <p:nvPr/>
        </p:nvSpPr>
        <p:spPr>
          <a:xfrm rot="5400000">
            <a:off x="3381242" y="4352629"/>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8" name="Rechteck 57"/>
          <p:cNvSpPr/>
          <p:nvPr/>
        </p:nvSpPr>
        <p:spPr>
          <a:xfrm rot="5400000">
            <a:off x="3375925" y="3054648"/>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9" name="Rechteck 58"/>
          <p:cNvSpPr/>
          <p:nvPr/>
        </p:nvSpPr>
        <p:spPr>
          <a:xfrm rot="5400000">
            <a:off x="1758689" y="3066457"/>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0" name="Rechteck 59"/>
          <p:cNvSpPr/>
          <p:nvPr/>
        </p:nvSpPr>
        <p:spPr>
          <a:xfrm>
            <a:off x="3274550" y="3115750"/>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1" name="Rechteck 60"/>
          <p:cNvSpPr/>
          <p:nvPr/>
        </p:nvSpPr>
        <p:spPr>
          <a:xfrm>
            <a:off x="1684375" y="3128693"/>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2" name="Rechteck 61"/>
          <p:cNvSpPr/>
          <p:nvPr/>
        </p:nvSpPr>
        <p:spPr>
          <a:xfrm>
            <a:off x="3320138" y="4435184"/>
            <a:ext cx="45021" cy="164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3" name="Rechteck 62"/>
          <p:cNvSpPr/>
          <p:nvPr/>
        </p:nvSpPr>
        <p:spPr>
          <a:xfrm>
            <a:off x="1374057" y="2814360"/>
            <a:ext cx="43200" cy="24889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4" name="Rechteck 63"/>
          <p:cNvSpPr/>
          <p:nvPr/>
        </p:nvSpPr>
        <p:spPr>
          <a:xfrm rot="5400000">
            <a:off x="2391450" y="2361054"/>
            <a:ext cx="43200" cy="20802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5" name="Rechteck 64"/>
          <p:cNvSpPr/>
          <p:nvPr/>
        </p:nvSpPr>
        <p:spPr>
          <a:xfrm rot="5400000">
            <a:off x="2403314" y="3656307"/>
            <a:ext cx="43200" cy="20153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6" name="Rechteck 65"/>
          <p:cNvSpPr/>
          <p:nvPr/>
        </p:nvSpPr>
        <p:spPr>
          <a:xfrm rot="5400000">
            <a:off x="1800984" y="4134052"/>
            <a:ext cx="46245"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7" name="Rechteck 66"/>
          <p:cNvSpPr/>
          <p:nvPr/>
        </p:nvSpPr>
        <p:spPr>
          <a:xfrm rot="5400000">
            <a:off x="1610402" y="2606585"/>
            <a:ext cx="43200" cy="459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8" name="Rechteck 67"/>
          <p:cNvSpPr/>
          <p:nvPr/>
        </p:nvSpPr>
        <p:spPr>
          <a:xfrm rot="5400000">
            <a:off x="1450771" y="5190733"/>
            <a:ext cx="43200" cy="1988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9" name="Rechteck 68"/>
          <p:cNvSpPr/>
          <p:nvPr/>
        </p:nvSpPr>
        <p:spPr>
          <a:xfrm>
            <a:off x="3401725" y="4112629"/>
            <a:ext cx="35872" cy="572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0" name="Rechteck 69"/>
          <p:cNvSpPr/>
          <p:nvPr/>
        </p:nvSpPr>
        <p:spPr>
          <a:xfrm>
            <a:off x="3418870" y="2862305"/>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1" name="Rechteck 70"/>
          <p:cNvSpPr/>
          <p:nvPr/>
        </p:nvSpPr>
        <p:spPr>
          <a:xfrm rot="5400000">
            <a:off x="3420128" y="4096825"/>
            <a:ext cx="43200"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2" name="Rechteck 71"/>
          <p:cNvSpPr/>
          <p:nvPr/>
        </p:nvSpPr>
        <p:spPr>
          <a:xfrm rot="5400000">
            <a:off x="3429933" y="2852714"/>
            <a:ext cx="43496" cy="680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3" name="Rechteck 72"/>
          <p:cNvSpPr/>
          <p:nvPr/>
        </p:nvSpPr>
        <p:spPr>
          <a:xfrm rot="5400000">
            <a:off x="1513865" y="5131148"/>
            <a:ext cx="43200" cy="69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80" name="Textfeld 79"/>
          <p:cNvSpPr txBox="1"/>
          <p:nvPr/>
        </p:nvSpPr>
        <p:spPr>
          <a:xfrm>
            <a:off x="2081490" y="2160028"/>
            <a:ext cx="835485" cy="507831"/>
          </a:xfrm>
          <a:prstGeom prst="rect">
            <a:avLst/>
          </a:prstGeom>
          <a:noFill/>
        </p:spPr>
        <p:txBody>
          <a:bodyPr wrap="none" rtlCol="0">
            <a:spAutoFit/>
          </a:bodyPr>
          <a:lstStyle/>
          <a:p>
            <a:r>
              <a:rPr lang="de-DE" sz="2700" dirty="0"/>
              <a:t>21°C</a:t>
            </a:r>
          </a:p>
        </p:txBody>
      </p:sp>
      <p:sp>
        <p:nvSpPr>
          <p:cNvPr id="81" name="Textfeld 80"/>
          <p:cNvSpPr txBox="1"/>
          <p:nvPr/>
        </p:nvSpPr>
        <p:spPr>
          <a:xfrm>
            <a:off x="3652629" y="2124420"/>
            <a:ext cx="835485" cy="507831"/>
          </a:xfrm>
          <a:prstGeom prst="rect">
            <a:avLst/>
          </a:prstGeom>
          <a:noFill/>
        </p:spPr>
        <p:txBody>
          <a:bodyPr wrap="none" rtlCol="0">
            <a:spAutoFit/>
          </a:bodyPr>
          <a:lstStyle/>
          <a:p>
            <a:r>
              <a:rPr lang="de-DE" sz="2700" dirty="0"/>
              <a:t>21°C</a:t>
            </a:r>
          </a:p>
        </p:txBody>
      </p:sp>
      <p:sp>
        <p:nvSpPr>
          <p:cNvPr id="82" name="Textfeld 81"/>
          <p:cNvSpPr txBox="1"/>
          <p:nvPr/>
        </p:nvSpPr>
        <p:spPr>
          <a:xfrm>
            <a:off x="2065669" y="3422830"/>
            <a:ext cx="835485" cy="507831"/>
          </a:xfrm>
          <a:prstGeom prst="rect">
            <a:avLst/>
          </a:prstGeom>
          <a:noFill/>
        </p:spPr>
        <p:txBody>
          <a:bodyPr wrap="none" rtlCol="0">
            <a:spAutoFit/>
          </a:bodyPr>
          <a:lstStyle/>
          <a:p>
            <a:r>
              <a:rPr lang="de-DE" sz="2700" dirty="0"/>
              <a:t>21°C</a:t>
            </a:r>
          </a:p>
        </p:txBody>
      </p:sp>
      <p:sp>
        <p:nvSpPr>
          <p:cNvPr id="83" name="Textfeld 82"/>
          <p:cNvSpPr txBox="1"/>
          <p:nvPr/>
        </p:nvSpPr>
        <p:spPr>
          <a:xfrm>
            <a:off x="3640885" y="3424025"/>
            <a:ext cx="835485" cy="507831"/>
          </a:xfrm>
          <a:prstGeom prst="rect">
            <a:avLst/>
          </a:prstGeom>
          <a:noFill/>
        </p:spPr>
        <p:txBody>
          <a:bodyPr wrap="none" rtlCol="0">
            <a:spAutoFit/>
          </a:bodyPr>
          <a:lstStyle/>
          <a:p>
            <a:r>
              <a:rPr lang="de-DE" sz="2700" dirty="0"/>
              <a:t>21°C</a:t>
            </a:r>
          </a:p>
        </p:txBody>
      </p:sp>
      <p:sp>
        <p:nvSpPr>
          <p:cNvPr id="84" name="Textfeld 83"/>
          <p:cNvSpPr txBox="1"/>
          <p:nvPr/>
        </p:nvSpPr>
        <p:spPr>
          <a:xfrm>
            <a:off x="4644008" y="1348251"/>
            <a:ext cx="4114800" cy="438581"/>
          </a:xfrm>
          <a:prstGeom prst="rect">
            <a:avLst/>
          </a:prstGeom>
          <a:noFill/>
        </p:spPr>
        <p:txBody>
          <a:bodyPr wrap="square" rtlCol="0">
            <a:noAutofit/>
          </a:bodyPr>
          <a:lstStyle/>
          <a:p>
            <a:pPr>
              <a:lnSpc>
                <a:spcPct val="150000"/>
              </a:lnSpc>
            </a:pPr>
            <a:endParaRPr lang="de-DE" sz="1600" b="1"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Dieses Verfahren stellt sicher, dass</a:t>
            </a:r>
          </a:p>
          <a:p>
            <a:pPr>
              <a:lnSpc>
                <a:spcPct val="150000"/>
              </a:lnSpc>
            </a:pPr>
            <a:endParaRPr lang="de-DE" sz="1600" dirty="0">
              <a:latin typeface="Arial" panose="020B0604020202020204" pitchFamily="34" charset="0"/>
              <a:cs typeface="Arial" panose="020B0604020202020204" pitchFamily="34" charset="0"/>
            </a:endParaRPr>
          </a:p>
          <a:p>
            <a:pPr marL="257175" indent="-257175">
              <a:lnSpc>
                <a:spcPct val="150000"/>
              </a:lnSpc>
              <a:buFontTx/>
              <a:buChar char="-"/>
            </a:pPr>
            <a:r>
              <a:rPr lang="de-DE" sz="1600" dirty="0">
                <a:latin typeface="Arial" panose="020B0604020202020204" pitchFamily="34" charset="0"/>
                <a:cs typeface="Arial" panose="020B0604020202020204" pitchFamily="34" charset="0"/>
              </a:rPr>
              <a:t>Jeder Heizkörper wird mit der richtigen Warmwassermenge versorgt</a:t>
            </a:r>
          </a:p>
          <a:p>
            <a:pPr marL="257175" indent="-257175">
              <a:lnSpc>
                <a:spcPct val="150000"/>
              </a:lnSpc>
              <a:buFontTx/>
              <a:buChar char="-"/>
            </a:pPr>
            <a:r>
              <a:rPr lang="de-DE" sz="1600" dirty="0">
                <a:latin typeface="Arial" panose="020B0604020202020204" pitchFamily="34" charset="0"/>
                <a:cs typeface="Arial" panose="020B0604020202020204" pitchFamily="34" charset="0"/>
              </a:rPr>
              <a:t>Jeder Heizkörper gibt die richtige Wärmemenge an jeden einzelnen Raum ab</a:t>
            </a:r>
          </a:p>
          <a:p>
            <a:pPr marL="257175" indent="-257175">
              <a:lnSpc>
                <a:spcPct val="150000"/>
              </a:lnSpc>
              <a:buFontTx/>
              <a:buChar char="-"/>
            </a:pPr>
            <a:r>
              <a:rPr lang="de-DE" sz="1600" dirty="0">
                <a:latin typeface="Arial" panose="020B0604020202020204" pitchFamily="34" charset="0"/>
                <a:cs typeface="Arial" panose="020B0604020202020204" pitchFamily="34" charset="0"/>
              </a:rPr>
              <a:t>Der gesamte Wohnraum ist gut </a:t>
            </a:r>
            <a:r>
              <a:rPr lang="de-DE" sz="1600" dirty="0" smtClean="0">
                <a:latin typeface="Arial" panose="020B0604020202020204" pitchFamily="34" charset="0"/>
                <a:cs typeface="Arial" panose="020B0604020202020204" pitchFamily="34" charset="0"/>
              </a:rPr>
              <a:t>temperiert</a:t>
            </a:r>
          </a:p>
          <a:p>
            <a:pPr marL="257175" indent="-257175">
              <a:lnSpc>
                <a:spcPct val="150000"/>
              </a:lnSpc>
              <a:buFontTx/>
              <a:buChar char="-"/>
            </a:pPr>
            <a:endParaRPr lang="de-DE" sz="1600" dirty="0">
              <a:latin typeface="Arial" panose="020B0604020202020204" pitchFamily="34" charset="0"/>
              <a:cs typeface="Arial" panose="020B0604020202020204" pitchFamily="34" charset="0"/>
            </a:endParaRPr>
          </a:p>
          <a:p>
            <a:pPr marL="257175" indent="-257175">
              <a:lnSpc>
                <a:spcPct val="150000"/>
              </a:lnSpc>
              <a:buFontTx/>
              <a:buChar char="-"/>
            </a:pPr>
            <a:r>
              <a:rPr lang="de-DE" sz="1600" b="1" dirty="0" smtClean="0">
                <a:latin typeface="Arial" panose="020B0604020202020204" pitchFamily="34" charset="0"/>
                <a:cs typeface="Arial" panose="020B0604020202020204" pitchFamily="34" charset="0"/>
              </a:rPr>
              <a:t>Das Heizungssystem arbeitet effizient. </a:t>
            </a:r>
            <a:r>
              <a:rPr lang="de-DE" sz="1600" dirty="0">
                <a:latin typeface="Arial" panose="020B0604020202020204" pitchFamily="34" charset="0"/>
                <a:cs typeface="Arial" panose="020B0604020202020204" pitchFamily="34" charset="0"/>
              </a:rPr>
              <a:t>	</a:t>
            </a:r>
          </a:p>
        </p:txBody>
      </p:sp>
      <p:sp>
        <p:nvSpPr>
          <p:cNvPr id="74" name="Title 1"/>
          <p:cNvSpPr>
            <a:spLocks noGrp="1"/>
          </p:cNvSpPr>
          <p:nvPr>
            <p:ph type="title"/>
          </p:nvPr>
        </p:nvSpPr>
        <p:spPr>
          <a:xfrm>
            <a:off x="1979712" y="0"/>
            <a:ext cx="6707088" cy="1124744"/>
          </a:xfrm>
        </p:spPr>
        <p:txBody>
          <a:bodyPr/>
          <a:lstStyle/>
          <a:p>
            <a:r>
              <a:rPr lang="en-US" dirty="0" err="1">
                <a:latin typeface="Arial" panose="020B0604020202020204" pitchFamily="34" charset="0"/>
                <a:cs typeface="Arial" panose="020B0604020202020204" pitchFamily="34" charset="0"/>
              </a:rPr>
              <a:t>Hydraulischer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Abgleich</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8958498"/>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err="1">
                <a:latin typeface="Arial" panose="020B0604020202020204" pitchFamily="34" charset="0"/>
                <a:cs typeface="Arial" panose="020B0604020202020204" pitchFamily="34" charset="0"/>
              </a:rPr>
              <a:t>Modul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Ziele</a:t>
            </a:r>
            <a:endParaRPr lang="el-GR" dirty="0">
              <a:latin typeface="Arial" panose="020B0604020202020204" pitchFamily="34" charset="0"/>
              <a:cs typeface="Arial" panose="020B0604020202020204" pitchFamily="34" charset="0"/>
            </a:endParaRPr>
          </a:p>
        </p:txBody>
      </p:sp>
      <p:sp>
        <p:nvSpPr>
          <p:cNvPr id="9" name="Content Placeholder 8"/>
          <p:cNvSpPr>
            <a:spLocks noGrp="1"/>
          </p:cNvSpPr>
          <p:nvPr>
            <p:ph idx="1"/>
          </p:nvPr>
        </p:nvSpPr>
        <p:spPr/>
        <p:txBody>
          <a:bodyPr/>
          <a:lstStyle/>
          <a:p>
            <a:pPr marL="0" indent="0">
              <a:lnSpc>
                <a:spcPct val="150000"/>
              </a:lnSpc>
              <a:buNone/>
            </a:pPr>
            <a:r>
              <a:rPr lang="de-DE" sz="1600" dirty="0">
                <a:latin typeface="Arial" panose="020B0604020202020204" pitchFamily="34" charset="0"/>
                <a:cs typeface="Arial" panose="020B0604020202020204" pitchFamily="34" charset="0"/>
              </a:rPr>
              <a:t>Willkommen im Modul : "Installation der Gebäudeverteilungssysteme".</a:t>
            </a:r>
          </a:p>
          <a:p>
            <a:pPr marL="0" indent="0">
              <a:lnSpc>
                <a:spcPct val="150000"/>
              </a:lnSpc>
              <a:buNone/>
            </a:pPr>
            <a:r>
              <a:rPr lang="de-DE" sz="1600" dirty="0">
                <a:latin typeface="Arial" panose="020B0604020202020204" pitchFamily="34" charset="0"/>
                <a:cs typeface="Arial" panose="020B0604020202020204" pitchFamily="34" charset="0"/>
              </a:rPr>
              <a:t>Am Ende dieses Moduls werden Sie dazu in der Lage sein:</a:t>
            </a:r>
          </a:p>
          <a:p>
            <a:pPr marL="0" indent="0">
              <a:lnSpc>
                <a:spcPct val="150000"/>
              </a:lnSpc>
              <a:buNone/>
            </a:pPr>
            <a:endParaRPr lang="el-GR" sz="1600" dirty="0">
              <a:latin typeface="Arial" panose="020B0604020202020204" pitchFamily="34" charset="0"/>
              <a:cs typeface="Arial" panose="020B0604020202020204" pitchFamily="34" charset="0"/>
            </a:endParaRPr>
          </a:p>
          <a:p>
            <a:pPr>
              <a:lnSpc>
                <a:spcPct val="150000"/>
              </a:lnSpc>
              <a:buAutoNum type="arabicPeriod"/>
            </a:pPr>
            <a:r>
              <a:rPr lang="de-DE" sz="1600" dirty="0">
                <a:latin typeface="Arial" panose="020B0604020202020204" pitchFamily="34" charset="0"/>
                <a:cs typeface="Arial" panose="020B0604020202020204" pitchFamily="34" charset="0"/>
              </a:rPr>
              <a:t>die Arten von Heiz- &amp; Kühlverteilungssystemen und deren Einsatzbereiche zu kennen</a:t>
            </a:r>
          </a:p>
          <a:p>
            <a:pPr>
              <a:lnSpc>
                <a:spcPct val="150000"/>
              </a:lnSpc>
              <a:buAutoNum type="arabicPeriod"/>
            </a:pPr>
            <a:r>
              <a:rPr lang="de-DE" sz="1600" dirty="0">
                <a:latin typeface="Arial" panose="020B0604020202020204" pitchFamily="34" charset="0"/>
                <a:cs typeface="Arial" panose="020B0604020202020204" pitchFamily="34" charset="0"/>
              </a:rPr>
              <a:t>(bestehende) Systeme für Wärmepumpen zu optimieren</a:t>
            </a:r>
          </a:p>
          <a:p>
            <a:pPr marL="0" indent="0">
              <a:buNone/>
            </a:pPr>
            <a:endParaRPr lang="el-GR" dirty="0"/>
          </a:p>
        </p:txBody>
      </p:sp>
    </p:spTree>
    <p:extLst>
      <p:ext uri="{BB962C8B-B14F-4D97-AF65-F5344CB8AC3E}">
        <p14:creationId xmlns:p14="http://schemas.microsoft.com/office/powerpoint/2010/main" val="2651264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Vorteile</a:t>
            </a:r>
            <a:r>
              <a:rPr lang="en-US" dirty="0">
                <a:latin typeface="Arial" panose="020B0604020202020204" pitchFamily="34" charset="0"/>
                <a:cs typeface="Arial" panose="020B0604020202020204" pitchFamily="34" charset="0"/>
              </a:rPr>
              <a:t> des </a:t>
            </a:r>
            <a:r>
              <a:rPr lang="en-US" dirty="0" err="1">
                <a:latin typeface="Arial" panose="020B0604020202020204" pitchFamily="34" charset="0"/>
                <a:cs typeface="Arial" panose="020B0604020202020204" pitchFamily="34" charset="0"/>
              </a:rPr>
              <a:t>hydraulischen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Abgleichs</a:t>
            </a:r>
            <a:endParaRPr lang="el-GR" dirty="0"/>
          </a:p>
        </p:txBody>
      </p:sp>
      <p:sp>
        <p:nvSpPr>
          <p:cNvPr id="3" name="Content Placeholder 2"/>
          <p:cNvSpPr>
            <a:spLocks noGrp="1"/>
          </p:cNvSpPr>
          <p:nvPr>
            <p:ph idx="1"/>
          </p:nvPr>
        </p:nvSpPr>
        <p:spPr/>
        <p:txBody>
          <a:bodyPr>
            <a:noAutofit/>
          </a:bodyPr>
          <a:lstStyle/>
          <a:p>
            <a:pPr marL="0" indent="0">
              <a:lnSpc>
                <a:spcPct val="150000"/>
              </a:lnSpc>
              <a:buNone/>
            </a:pPr>
            <a:r>
              <a:rPr lang="en-US" sz="1600" dirty="0" err="1">
                <a:latin typeface="Arial" panose="020B0604020202020204" pitchFamily="34" charset="0"/>
                <a:cs typeface="Arial" panose="020B0604020202020204" pitchFamily="34" charset="0"/>
              </a:rPr>
              <a:t>Vorteile</a:t>
            </a:r>
            <a:r>
              <a:rPr lang="en-US" sz="1600" dirty="0">
                <a:latin typeface="Arial" panose="020B0604020202020204" pitchFamily="34" charset="0"/>
                <a:cs typeface="Arial" panose="020B0604020202020204" pitchFamily="34" charset="0"/>
              </a:rPr>
              <a:t> des </a:t>
            </a:r>
            <a:r>
              <a:rPr lang="en-US" sz="1600" dirty="0" err="1">
                <a:latin typeface="Arial" panose="020B0604020202020204" pitchFamily="34" charset="0"/>
                <a:cs typeface="Arial" panose="020B0604020202020204" pitchFamily="34" charset="0"/>
              </a:rPr>
              <a:t>hydraulischen</a:t>
            </a:r>
            <a:r>
              <a:rPr lang="en-US" sz="1600" dirty="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Abgleichs</a:t>
            </a:r>
            <a:endParaRPr lang="en-US" sz="1600" dirty="0" smtClean="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volle Funktionsfähigkeit aller Heizkörper oder Fußbodenheizungen</a:t>
            </a:r>
          </a:p>
          <a:p>
            <a:pPr>
              <a:lnSpc>
                <a:spcPct val="150000"/>
              </a:lnSpc>
            </a:pPr>
            <a:r>
              <a:rPr lang="de-DE" sz="1600" dirty="0">
                <a:latin typeface="Arial" panose="020B0604020202020204" pitchFamily="34" charset="0"/>
                <a:cs typeface="Arial" panose="020B0604020202020204" pitchFamily="34" charset="0"/>
              </a:rPr>
              <a:t>mehr Wohnkomfort</a:t>
            </a:r>
          </a:p>
          <a:p>
            <a:pPr>
              <a:lnSpc>
                <a:spcPct val="150000"/>
              </a:lnSpc>
            </a:pPr>
            <a:r>
              <a:rPr lang="de-DE" sz="1600" dirty="0">
                <a:latin typeface="Arial" panose="020B0604020202020204" pitchFamily="34" charset="0"/>
                <a:cs typeface="Arial" panose="020B0604020202020204" pitchFamily="34" charset="0"/>
              </a:rPr>
              <a:t>Wertsteigerung der Immobilie</a:t>
            </a:r>
          </a:p>
          <a:p>
            <a:pPr>
              <a:lnSpc>
                <a:spcPct val="150000"/>
              </a:lnSpc>
            </a:pPr>
            <a:r>
              <a:rPr lang="de-DE" sz="1600" dirty="0">
                <a:latin typeface="Arial" panose="020B0604020202020204" pitchFamily="34" charset="0"/>
                <a:cs typeface="Arial" panose="020B0604020202020204" pitchFamily="34" charset="0"/>
              </a:rPr>
              <a:t>hohe Energieeinsparung</a:t>
            </a:r>
          </a:p>
          <a:p>
            <a:pPr>
              <a:lnSpc>
                <a:spcPct val="150000"/>
              </a:lnSpc>
            </a:pPr>
            <a:r>
              <a:rPr lang="de-DE" sz="1600" dirty="0">
                <a:latin typeface="Arial" panose="020B0604020202020204" pitchFamily="34" charset="0"/>
                <a:cs typeface="Arial" panose="020B0604020202020204" pitchFamily="34" charset="0"/>
              </a:rPr>
              <a:t>niedrigere Energiekosten</a:t>
            </a:r>
          </a:p>
          <a:p>
            <a:pPr>
              <a:lnSpc>
                <a:spcPct val="150000"/>
              </a:lnSpc>
            </a:pPr>
            <a:r>
              <a:rPr lang="de-DE" sz="1600" dirty="0">
                <a:latin typeface="Arial" panose="020B0604020202020204" pitchFamily="34" charset="0"/>
                <a:cs typeface="Arial" panose="020B0604020202020204" pitchFamily="34" charset="0"/>
              </a:rPr>
              <a:t>Aktiver Beitrag zum Umweltschutz</a:t>
            </a:r>
          </a:p>
          <a:p>
            <a:pPr>
              <a:lnSpc>
                <a:spcPct val="150000"/>
              </a:lnSpc>
            </a:pPr>
            <a:r>
              <a:rPr lang="de-DE" sz="1600" dirty="0">
                <a:latin typeface="Arial" panose="020B0604020202020204" pitchFamily="34" charset="0"/>
                <a:cs typeface="Arial" panose="020B0604020202020204" pitchFamily="34" charset="0"/>
              </a:rPr>
              <a:t>kostengünstiges Verfahren</a:t>
            </a:r>
          </a:p>
          <a:p>
            <a:pPr>
              <a:lnSpc>
                <a:spcPct val="150000"/>
              </a:lnSpc>
            </a:pPr>
            <a:r>
              <a:rPr lang="de-DE" sz="1600" dirty="0">
                <a:latin typeface="Arial" panose="020B0604020202020204" pitchFamily="34" charset="0"/>
                <a:cs typeface="Arial" panose="020B0604020202020204" pitchFamily="34" charset="0"/>
              </a:rPr>
              <a:t>hervorragendes Kosten-Nutzen-Verhältnis</a:t>
            </a:r>
          </a:p>
        </p:txBody>
      </p:sp>
    </p:spTree>
    <p:extLst>
      <p:ext uri="{BB962C8B-B14F-4D97-AF65-F5344CB8AC3E}">
        <p14:creationId xmlns:p14="http://schemas.microsoft.com/office/powerpoint/2010/main" val="1397710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Schritte</a:t>
            </a:r>
            <a:r>
              <a:rPr lang="en-US" dirty="0">
                <a:latin typeface="Arial" panose="020B0604020202020204" pitchFamily="34" charset="0"/>
                <a:cs typeface="Arial" panose="020B0604020202020204" pitchFamily="34" charset="0"/>
              </a:rPr>
              <a:t> des </a:t>
            </a:r>
            <a:r>
              <a:rPr lang="en-US" dirty="0" err="1">
                <a:latin typeface="Arial" panose="020B0604020202020204" pitchFamily="34" charset="0"/>
                <a:cs typeface="Arial" panose="020B0604020202020204" pitchFamily="34" charset="0"/>
              </a:rPr>
              <a:t>hydraulischen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Abgleichs</a:t>
            </a:r>
            <a:endParaRPr lang="el-GR" dirty="0"/>
          </a:p>
        </p:txBody>
      </p:sp>
      <p:sp>
        <p:nvSpPr>
          <p:cNvPr id="3" name="Content Placeholder 2"/>
          <p:cNvSpPr>
            <a:spLocks noGrp="1"/>
          </p:cNvSpPr>
          <p:nvPr>
            <p:ph idx="1"/>
          </p:nvPr>
        </p:nvSpPr>
        <p:spPr/>
        <p:txBody>
          <a:bodyPr>
            <a:no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a:lnSpc>
                <a:spcPct val="150000"/>
              </a:lnSpc>
              <a:buFont typeface="+mj-lt"/>
              <a:buAutoNum type="arabicPeriod"/>
            </a:pPr>
            <a:r>
              <a:rPr lang="de-DE" sz="1600" dirty="0" smtClean="0">
                <a:latin typeface="Arial" panose="020B0604020202020204" pitchFamily="34" charset="0"/>
                <a:cs typeface="Arial" panose="020B0604020202020204" pitchFamily="34" charset="0"/>
              </a:rPr>
              <a:t>Berechnung </a:t>
            </a:r>
            <a:r>
              <a:rPr lang="de-DE" sz="1600" dirty="0">
                <a:latin typeface="Arial" panose="020B0604020202020204" pitchFamily="34" charset="0"/>
                <a:cs typeface="Arial" panose="020B0604020202020204" pitchFamily="34" charset="0"/>
              </a:rPr>
              <a:t>der Heizlast und der installierten Heizkörperleistung in den Räumen und Ermittlung der erforderlichen Vorlauftemperatur</a:t>
            </a:r>
          </a:p>
          <a:p>
            <a:pPr lvl="1">
              <a:lnSpc>
                <a:spcPct val="150000"/>
              </a:lnSpc>
            </a:pPr>
            <a:r>
              <a:rPr lang="en-US" sz="1600" dirty="0" err="1" smtClean="0">
                <a:latin typeface="Arial" panose="020B0604020202020204" pitchFamily="34" charset="0"/>
                <a:cs typeface="Arial" panose="020B0604020202020204" pitchFamily="34" charset="0"/>
                <a:sym typeface="Wingdings" panose="05000000000000000000" pitchFamily="2" charset="2"/>
              </a:rPr>
              <a:t>Heizlast</a:t>
            </a:r>
            <a:r>
              <a:rPr lang="en-US" sz="1600" dirty="0" smtClean="0">
                <a:latin typeface="Arial" panose="020B0604020202020204" pitchFamily="34" charset="0"/>
                <a:cs typeface="Arial" panose="020B0604020202020204" pitchFamily="34" charset="0"/>
                <a:sym typeface="Wingdings" panose="05000000000000000000" pitchFamily="2" charset="2"/>
              </a:rPr>
              <a:t> </a:t>
            </a:r>
            <a:r>
              <a:rPr lang="en-US" sz="1600" dirty="0" err="1" smtClean="0">
                <a:latin typeface="Arial" panose="020B0604020202020204" pitchFamily="34" charset="0"/>
                <a:cs typeface="Arial" panose="020B0604020202020204" pitchFamily="34" charset="0"/>
                <a:sym typeface="Wingdings" panose="05000000000000000000" pitchFamily="2" charset="2"/>
              </a:rPr>
              <a:t>berechen</a:t>
            </a:r>
            <a:r>
              <a:rPr lang="en-US" sz="1600" dirty="0" smtClean="0">
                <a:latin typeface="Arial" panose="020B0604020202020204" pitchFamily="34" charset="0"/>
                <a:cs typeface="Arial" panose="020B0604020202020204" pitchFamily="34" charset="0"/>
                <a:sym typeface="Wingdings" panose="05000000000000000000" pitchFamily="2" charset="2"/>
              </a:rPr>
              <a:t>  </a:t>
            </a:r>
            <a:r>
              <a:rPr lang="en-US" sz="1600" dirty="0" err="1" smtClean="0">
                <a:latin typeface="Arial" panose="020B0604020202020204" pitchFamily="34" charset="0"/>
                <a:cs typeface="Arial" panose="020B0604020202020204" pitchFamily="34" charset="0"/>
                <a:sym typeface="Wingdings" panose="05000000000000000000" pitchFamily="2" charset="2"/>
              </a:rPr>
              <a:t>Siehe</a:t>
            </a:r>
            <a:r>
              <a:rPr lang="en-US" sz="1600" dirty="0" smtClean="0">
                <a:latin typeface="Arial" panose="020B0604020202020204" pitchFamily="34" charset="0"/>
                <a:cs typeface="Arial" panose="020B0604020202020204" pitchFamily="34" charset="0"/>
                <a:sym typeface="Wingdings" panose="05000000000000000000" pitchFamily="2" charset="2"/>
              </a:rPr>
              <a:t> </a:t>
            </a:r>
            <a:r>
              <a:rPr lang="en-US" sz="1600" dirty="0" err="1" smtClean="0">
                <a:latin typeface="Arial" panose="020B0604020202020204" pitchFamily="34" charset="0"/>
                <a:cs typeface="Arial" panose="020B0604020202020204" pitchFamily="34" charset="0"/>
                <a:sym typeface="Wingdings" panose="05000000000000000000" pitchFamily="2" charset="2"/>
              </a:rPr>
              <a:t>Modul</a:t>
            </a:r>
            <a:r>
              <a:rPr lang="en-US" sz="1600" dirty="0" smtClean="0">
                <a:latin typeface="Arial" panose="020B0604020202020204" pitchFamily="34" charset="0"/>
                <a:cs typeface="Arial" panose="020B0604020202020204" pitchFamily="34" charset="0"/>
                <a:sym typeface="Wingdings" panose="05000000000000000000" pitchFamily="2" charset="2"/>
              </a:rPr>
              <a:t> </a:t>
            </a:r>
            <a:r>
              <a:rPr lang="en-US" sz="1600" dirty="0">
                <a:latin typeface="Arial" panose="020B0604020202020204" pitchFamily="34" charset="0"/>
                <a:cs typeface="Arial" panose="020B0604020202020204" pitchFamily="34" charset="0"/>
                <a:sym typeface="Wingdings" panose="05000000000000000000" pitchFamily="2" charset="2"/>
              </a:rPr>
              <a:t>1.2</a:t>
            </a:r>
          </a:p>
          <a:p>
            <a:pPr lvl="1">
              <a:lnSpc>
                <a:spcPct val="150000"/>
              </a:lnSpc>
            </a:pPr>
            <a:r>
              <a:rPr lang="en-US" sz="1600" dirty="0" err="1">
                <a:latin typeface="Arial" panose="020B0604020202020204" pitchFamily="34" charset="0"/>
                <a:cs typeface="Arial" panose="020B0604020202020204" pitchFamily="34" charset="0"/>
                <a:sym typeface="Wingdings" panose="05000000000000000000" pitchFamily="2" charset="2"/>
              </a:rPr>
              <a:t>Berechnung</a:t>
            </a:r>
            <a:r>
              <a:rPr lang="en-US" sz="1600" dirty="0">
                <a:latin typeface="Arial" panose="020B0604020202020204" pitchFamily="34" charset="0"/>
                <a:cs typeface="Arial" panose="020B0604020202020204" pitchFamily="34" charset="0"/>
                <a:sym typeface="Wingdings" panose="05000000000000000000" pitchFamily="2" charset="2"/>
              </a:rPr>
              <a:t> der </a:t>
            </a:r>
            <a:r>
              <a:rPr lang="en-US" sz="1600" dirty="0" err="1">
                <a:latin typeface="Arial" panose="020B0604020202020204" pitchFamily="34" charset="0"/>
                <a:cs typeface="Arial" panose="020B0604020202020204" pitchFamily="34" charset="0"/>
                <a:sym typeface="Wingdings" panose="05000000000000000000" pitchFamily="2" charset="2"/>
              </a:rPr>
              <a:t>Fußbodenheizung</a:t>
            </a:r>
            <a:r>
              <a:rPr lang="de-DE" sz="1600" dirty="0" smtClean="0">
                <a:latin typeface="Arial" panose="020B0604020202020204" pitchFamily="34" charset="0"/>
                <a:cs typeface="Arial" panose="020B0604020202020204" pitchFamily="34" charset="0"/>
                <a:sym typeface="Wingdings" panose="05000000000000000000" pitchFamily="2" charset="2"/>
              </a:rPr>
              <a:t> </a:t>
            </a:r>
            <a:r>
              <a:rPr lang="de-DE" sz="1600" dirty="0">
                <a:latin typeface="Arial" panose="020B0604020202020204" pitchFamily="34" charset="0"/>
                <a:cs typeface="Arial" panose="020B0604020202020204" pitchFamily="34" charset="0"/>
                <a:sym typeface="Wingdings" panose="05000000000000000000" pitchFamily="2" charset="2"/>
              </a:rPr>
              <a:t> </a:t>
            </a:r>
            <a:r>
              <a:rPr lang="en-US" sz="1600" dirty="0" err="1" smtClean="0">
                <a:latin typeface="Arial" panose="020B0604020202020204" pitchFamily="34" charset="0"/>
                <a:cs typeface="Arial" panose="020B0604020202020204" pitchFamily="34" charset="0"/>
                <a:sym typeface="Wingdings" panose="05000000000000000000" pitchFamily="2" charset="2"/>
              </a:rPr>
              <a:t>Siehe</a:t>
            </a:r>
            <a:r>
              <a:rPr lang="en-US" sz="1600" dirty="0" smtClean="0">
                <a:latin typeface="Arial" panose="020B0604020202020204" pitchFamily="34" charset="0"/>
                <a:cs typeface="Arial" panose="020B0604020202020204" pitchFamily="34" charset="0"/>
                <a:sym typeface="Wingdings" panose="05000000000000000000" pitchFamily="2" charset="2"/>
              </a:rPr>
              <a:t> Modul1.2</a:t>
            </a:r>
            <a:endParaRPr lang="en-US" sz="1600" dirty="0">
              <a:latin typeface="Arial" panose="020B0604020202020204" pitchFamily="34" charset="0"/>
              <a:cs typeface="Arial" panose="020B0604020202020204" pitchFamily="34" charset="0"/>
              <a:sym typeface="Wingdings" panose="05000000000000000000" pitchFamily="2" charset="2"/>
            </a:endParaRPr>
          </a:p>
          <a:p>
            <a:pPr lvl="1">
              <a:lnSpc>
                <a:spcPct val="150000"/>
              </a:lnSpc>
            </a:pPr>
            <a:r>
              <a:rPr lang="de-DE" sz="1600" dirty="0">
                <a:latin typeface="Arial" panose="020B0604020202020204" pitchFamily="34" charset="0"/>
                <a:cs typeface="Arial" panose="020B0604020202020204" pitchFamily="34" charset="0"/>
              </a:rPr>
              <a:t>Ermittlung der erforderlichen Vorlauftemperatur (möglichst niedrig</a:t>
            </a:r>
            <a:r>
              <a:rPr lang="de-DE" sz="1600" dirty="0" smtClean="0">
                <a:latin typeface="Arial" panose="020B0604020202020204" pitchFamily="34" charset="0"/>
                <a:cs typeface="Arial" panose="020B0604020202020204" pitchFamily="34" charset="0"/>
              </a:rPr>
              <a:t>)</a:t>
            </a:r>
          </a:p>
          <a:p>
            <a:pPr marL="800100" lvl="1" indent="-342900">
              <a:lnSpc>
                <a:spcPct val="150000"/>
              </a:lnSpc>
              <a:buFont typeface="+mj-lt"/>
              <a:buAutoNum type="arabicPeriod"/>
            </a:pPr>
            <a:endParaRPr lang="de-DE" sz="1600" dirty="0">
              <a:latin typeface="Arial" panose="020B0604020202020204" pitchFamily="34" charset="0"/>
              <a:cs typeface="Arial" panose="020B0604020202020204" pitchFamily="34" charset="0"/>
            </a:endParaRPr>
          </a:p>
          <a:p>
            <a:pPr>
              <a:lnSpc>
                <a:spcPct val="150000"/>
              </a:lnSpc>
              <a:buFont typeface="+mj-lt"/>
              <a:buAutoNum type="arabicPeriod"/>
            </a:pPr>
            <a:r>
              <a:rPr lang="de-DE" sz="1600" dirty="0" smtClean="0">
                <a:latin typeface="Arial" panose="020B0604020202020204" pitchFamily="34" charset="0"/>
                <a:cs typeface="Arial" panose="020B0604020202020204" pitchFamily="34" charset="0"/>
              </a:rPr>
              <a:t>Ermittlung </a:t>
            </a:r>
            <a:r>
              <a:rPr lang="de-DE" sz="1600" dirty="0">
                <a:latin typeface="Arial" panose="020B0604020202020204" pitchFamily="34" charset="0"/>
                <a:cs typeface="Arial" panose="020B0604020202020204" pitchFamily="34" charset="0"/>
              </a:rPr>
              <a:t>der maximal erforderlichen Heizwassermassenströme für jeden </a:t>
            </a:r>
            <a:r>
              <a:rPr lang="de-DE" sz="1600" dirty="0" smtClean="0">
                <a:latin typeface="Arial" panose="020B0604020202020204" pitchFamily="34" charset="0"/>
                <a:cs typeface="Arial" panose="020B0604020202020204" pitchFamily="34" charset="0"/>
              </a:rPr>
              <a:t>Heizkörper. Der </a:t>
            </a:r>
            <a:r>
              <a:rPr lang="de-DE" sz="1600" dirty="0">
                <a:latin typeface="Arial" panose="020B0604020202020204" pitchFamily="34" charset="0"/>
                <a:cs typeface="Arial" panose="020B0604020202020204" pitchFamily="34" charset="0"/>
              </a:rPr>
              <a:t>Massenstrom transportiert die benötigte Energie zur jeweiligen Heizfläche</a:t>
            </a:r>
            <a:endParaRPr lang="de-DE" sz="1600" dirty="0">
              <a:latin typeface="Arial" panose="020B0604020202020204" pitchFamily="34" charset="0"/>
              <a:cs typeface="Arial" panose="020B0604020202020204" pitchFamily="34" charset="0"/>
              <a:sym typeface="Wingdings" panose="05000000000000000000" pitchFamily="2" charset="2"/>
            </a:endParaRPr>
          </a:p>
          <a:p>
            <a:pPr marL="0" indent="0">
              <a:lnSpc>
                <a:spcPct val="150000"/>
              </a:lnSpc>
              <a:buNone/>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4775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Schritte</a:t>
            </a:r>
            <a:r>
              <a:rPr lang="en-US" dirty="0">
                <a:latin typeface="Arial" panose="020B0604020202020204" pitchFamily="34" charset="0"/>
                <a:cs typeface="Arial" panose="020B0604020202020204" pitchFamily="34" charset="0"/>
              </a:rPr>
              <a:t> des </a:t>
            </a:r>
            <a:r>
              <a:rPr lang="en-US" dirty="0" err="1">
                <a:latin typeface="Arial" panose="020B0604020202020204" pitchFamily="34" charset="0"/>
                <a:cs typeface="Arial" panose="020B0604020202020204" pitchFamily="34" charset="0"/>
              </a:rPr>
              <a:t>hydraulischen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Abgleichs</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47303" y="1340768"/>
                <a:ext cx="8229600" cy="4525963"/>
              </a:xfrm>
            </p:spPr>
            <p:txBody>
              <a:bodyPr>
                <a:noAutofit/>
              </a:bodyPr>
              <a:lstStyle/>
              <a:p>
                <a:pPr marL="0" indent="0">
                  <a:lnSpc>
                    <a:spcPct val="150000"/>
                  </a:lnSpc>
                  <a:buNone/>
                </a:pPr>
                <a:r>
                  <a:rPr lang="de-DE" sz="1600" dirty="0">
                    <a:latin typeface="Arial" panose="020B0604020202020204" pitchFamily="34" charset="0"/>
                    <a:cs typeface="Arial" panose="020B0604020202020204" pitchFamily="34" charset="0"/>
                  </a:rPr>
                  <a:t>Die Formel für den Wärmestrom </a:t>
                </a:r>
                <a:r>
                  <a:rPr lang="en-US"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pPr marL="0" indent="0">
                  <a:lnSpc>
                    <a:spcPct val="150000"/>
                  </a:lnSpc>
                  <a:buNone/>
                </a:pPr>
                <a14:m>
                  <m:oMath xmlns:m="http://schemas.openxmlformats.org/officeDocument/2006/math">
                    <m:acc>
                      <m:accPr>
                        <m:chr m:val="̇"/>
                        <m:ctrlPr>
                          <a:rPr lang="en-US" sz="1600" i="1" smtClean="0">
                            <a:latin typeface="Cambria Math" panose="02040503050406030204" pitchFamily="18" charset="0"/>
                            <a:cs typeface="Arial" panose="020B0604020202020204" pitchFamily="34" charset="0"/>
                          </a:rPr>
                        </m:ctrlPr>
                      </m:accPr>
                      <m:e>
                        <m:r>
                          <m:rPr>
                            <m:sty m:val="p"/>
                          </m:rPr>
                          <a:rPr lang="de-DE" sz="1600" b="0" i="0" smtClean="0">
                            <a:latin typeface="Cambria Math" panose="02040503050406030204" pitchFamily="18" charset="0"/>
                            <a:cs typeface="Arial" panose="020B0604020202020204" pitchFamily="34" charset="0"/>
                          </a:rPr>
                          <m:t>Q</m:t>
                        </m:r>
                      </m:e>
                    </m:acc>
                    <m:r>
                      <a:rPr lang="de-DE" sz="1600" b="0" i="0" smtClean="0">
                        <a:latin typeface="Cambria Math" panose="02040503050406030204" pitchFamily="18" charset="0"/>
                        <a:cs typeface="Arial" panose="020B0604020202020204" pitchFamily="34" charset="0"/>
                      </a:rPr>
                      <m:t>= </m:t>
                    </m:r>
                    <m:acc>
                      <m:accPr>
                        <m:chr m:val="̇"/>
                        <m:ctrlPr>
                          <a:rPr lang="de-DE" sz="1600" i="1" smtClean="0">
                            <a:latin typeface="Cambria Math" panose="02040503050406030204" pitchFamily="18" charset="0"/>
                            <a:cs typeface="Arial" panose="020B0604020202020204" pitchFamily="34" charset="0"/>
                          </a:rPr>
                        </m:ctrlPr>
                      </m:accPr>
                      <m:e>
                        <m:r>
                          <m:rPr>
                            <m:sty m:val="p"/>
                          </m:rPr>
                          <a:rPr lang="de-DE" sz="1600" b="0" i="0" smtClean="0">
                            <a:latin typeface="Cambria Math" panose="02040503050406030204" pitchFamily="18" charset="0"/>
                            <a:cs typeface="Arial" panose="020B0604020202020204" pitchFamily="34" charset="0"/>
                          </a:rPr>
                          <m:t>m</m:t>
                        </m:r>
                      </m:e>
                    </m:acc>
                    <m:r>
                      <a:rPr lang="de-DE" sz="1600" b="0" i="0" smtClean="0">
                        <a:latin typeface="Cambria Math" panose="02040503050406030204" pitchFamily="18" charset="0"/>
                        <a:cs typeface="Arial" panose="020B0604020202020204" pitchFamily="34" charset="0"/>
                      </a:rPr>
                      <m:t> </m:t>
                    </m:r>
                    <m:r>
                      <a:rPr lang="de-DE" sz="1600" b="0" i="0" smtClean="0">
                        <a:latin typeface="Cambria Math" panose="02040503050406030204" pitchFamily="18" charset="0"/>
                        <a:ea typeface="Cambria Math" panose="02040503050406030204" pitchFamily="18" charset="0"/>
                        <a:cs typeface="Arial" panose="020B0604020202020204" pitchFamily="34" charset="0"/>
                      </a:rPr>
                      <m:t>×</m:t>
                    </m:r>
                    <m:r>
                      <m:rPr>
                        <m:sty m:val="p"/>
                      </m:rPr>
                      <a:rPr lang="de-DE" sz="1600" b="0" i="0" smtClean="0">
                        <a:latin typeface="Cambria Math" panose="02040503050406030204" pitchFamily="18" charset="0"/>
                        <a:ea typeface="Cambria Math" panose="02040503050406030204" pitchFamily="18" charset="0"/>
                        <a:cs typeface="Arial" panose="020B0604020202020204" pitchFamily="34" charset="0"/>
                      </a:rPr>
                      <m:t>cp</m:t>
                    </m:r>
                    <m:r>
                      <a:rPr lang="de-DE" sz="1600" b="0" i="0" smtClean="0">
                        <a:latin typeface="Cambria Math" panose="02040503050406030204" pitchFamily="18" charset="0"/>
                        <a:ea typeface="Cambria Math" panose="02040503050406030204" pitchFamily="18" charset="0"/>
                        <a:cs typeface="Arial" panose="020B0604020202020204" pitchFamily="34" charset="0"/>
                      </a:rPr>
                      <m:t> × ∆</m:t>
                    </m:r>
                    <m:r>
                      <m:rPr>
                        <m:sty m:val="p"/>
                      </m:rPr>
                      <a:rPr lang="de-DE" sz="1600" b="0" i="0" smtClean="0">
                        <a:latin typeface="Cambria Math" panose="02040503050406030204" pitchFamily="18" charset="0"/>
                        <a:ea typeface="Cambria Math" panose="02040503050406030204" pitchFamily="18" charset="0"/>
                        <a:cs typeface="Arial" panose="020B0604020202020204" pitchFamily="34" charset="0"/>
                      </a:rPr>
                      <m:t>ϑ</m:t>
                    </m:r>
                  </m:oMath>
                </a14:m>
                <a:r>
                  <a:rPr lang="en-US" sz="1600" dirty="0" smtClean="0">
                    <a:latin typeface="Arial" panose="020B0604020202020204" pitchFamily="34" charset="0"/>
                    <a:cs typeface="Arial" panose="020B0604020202020204" pitchFamily="34" charset="0"/>
                  </a:rPr>
                  <a:t> </a:t>
                </a:r>
              </a:p>
              <a:p>
                <a:pPr marL="0" indent="0">
                  <a:lnSpc>
                    <a:spcPct val="150000"/>
                  </a:lnSpc>
                  <a:buNone/>
                </a:pPr>
                <a14:m>
                  <m:oMath xmlns:m="http://schemas.openxmlformats.org/officeDocument/2006/math">
                    <m:acc>
                      <m:accPr>
                        <m:chr m:val="̇"/>
                        <m:ctrlPr>
                          <a:rPr lang="en-US" sz="1600" i="1">
                            <a:latin typeface="Cambria Math" panose="02040503050406030204" pitchFamily="18" charset="0"/>
                            <a:cs typeface="Arial" panose="020B0604020202020204" pitchFamily="34" charset="0"/>
                          </a:rPr>
                        </m:ctrlPr>
                      </m:accPr>
                      <m:e>
                        <m:r>
                          <m:rPr>
                            <m:sty m:val="p"/>
                          </m:rPr>
                          <a:rPr lang="de-DE" sz="1600" b="0" i="0">
                            <a:latin typeface="Cambria Math" panose="02040503050406030204" pitchFamily="18" charset="0"/>
                            <a:cs typeface="Arial" panose="020B0604020202020204" pitchFamily="34" charset="0"/>
                          </a:rPr>
                          <m:t>Q</m:t>
                        </m:r>
                      </m:e>
                    </m:acc>
                  </m:oMath>
                </a14:m>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Wärmestrom</a:t>
                </a:r>
                <a:r>
                  <a:rPr lang="en-US" sz="1600" dirty="0" smtClean="0">
                    <a:latin typeface="Arial" panose="020B0604020202020204" pitchFamily="34" charset="0"/>
                    <a:cs typeface="Arial" panose="020B0604020202020204" pitchFamily="34" charset="0"/>
                  </a:rPr>
                  <a:t> in </a:t>
                </a:r>
                <a:r>
                  <a:rPr lang="en-US" sz="1600" dirty="0" err="1" smtClean="0">
                    <a:latin typeface="Arial" panose="020B0604020202020204" pitchFamily="34" charset="0"/>
                    <a:cs typeface="Arial" panose="020B0604020202020204" pitchFamily="34" charset="0"/>
                  </a:rPr>
                  <a:t>Wh</a:t>
                </a:r>
                <a:r>
                  <a:rPr lang="en-US" sz="1600" dirty="0" smtClean="0">
                    <a:latin typeface="Arial" panose="020B0604020202020204" pitchFamily="34" charset="0"/>
                    <a:cs typeface="Arial" panose="020B0604020202020204" pitchFamily="34" charset="0"/>
                  </a:rPr>
                  <a:t>/h </a:t>
                </a:r>
                <a:r>
                  <a:rPr lang="en-US" sz="1600" dirty="0" err="1" smtClean="0">
                    <a:latin typeface="Arial" panose="020B0604020202020204" pitchFamily="34" charset="0"/>
                    <a:cs typeface="Arial" panose="020B0604020202020204" pitchFamily="34" charset="0"/>
                  </a:rPr>
                  <a:t>entspricht</a:t>
                </a:r>
                <a:r>
                  <a:rPr lang="en-US" sz="1600" dirty="0" smtClean="0">
                    <a:latin typeface="Arial" panose="020B0604020202020204" pitchFamily="34" charset="0"/>
                    <a:cs typeface="Arial" panose="020B0604020202020204" pitchFamily="34" charset="0"/>
                  </a:rPr>
                  <a:t> ΦHL</a:t>
                </a:r>
                <a:endParaRPr lang="en-US" sz="1600" dirty="0">
                  <a:latin typeface="Arial" panose="020B0604020202020204" pitchFamily="34" charset="0"/>
                  <a:cs typeface="Arial" panose="020B0604020202020204" pitchFamily="34" charset="0"/>
                </a:endParaRPr>
              </a:p>
              <a:p>
                <a:pPr marL="0" indent="0">
                  <a:lnSpc>
                    <a:spcPct val="150000"/>
                  </a:lnSpc>
                  <a:buNone/>
                </a:pPr>
                <a14:m>
                  <m:oMath xmlns:m="http://schemas.openxmlformats.org/officeDocument/2006/math">
                    <m:acc>
                      <m:accPr>
                        <m:chr m:val="̇"/>
                        <m:ctrlPr>
                          <a:rPr lang="de-DE" sz="1600" i="1">
                            <a:latin typeface="Cambria Math" panose="02040503050406030204" pitchFamily="18" charset="0"/>
                            <a:cs typeface="Arial" panose="020B0604020202020204" pitchFamily="34" charset="0"/>
                          </a:rPr>
                        </m:ctrlPr>
                      </m:accPr>
                      <m:e>
                        <m:r>
                          <m:rPr>
                            <m:sty m:val="p"/>
                          </m:rPr>
                          <a:rPr lang="de-DE" sz="1600" b="0" i="0">
                            <a:latin typeface="Cambria Math" panose="02040503050406030204" pitchFamily="18" charset="0"/>
                            <a:cs typeface="Arial" panose="020B0604020202020204" pitchFamily="34" charset="0"/>
                          </a:rPr>
                          <m:t>m</m:t>
                        </m:r>
                      </m:e>
                    </m:acc>
                  </m:oMath>
                </a14:m>
                <a:r>
                  <a:rPr lang="en-US" sz="1600" dirty="0" smtClean="0">
                    <a:latin typeface="Arial" panose="020B0604020202020204" pitchFamily="34" charset="0"/>
                    <a:cs typeface="Arial" panose="020B0604020202020204" pitchFamily="34" charset="0"/>
                  </a:rPr>
                  <a:t> = </a:t>
                </a:r>
                <a:r>
                  <a:rPr lang="en-US" sz="1600" dirty="0" err="1" smtClean="0">
                    <a:latin typeface="Arial" panose="020B0604020202020204" pitchFamily="34" charset="0"/>
                    <a:cs typeface="Arial" panose="020B0604020202020204" pitchFamily="34" charset="0"/>
                  </a:rPr>
                  <a:t>Massenstrom</a:t>
                </a:r>
                <a:r>
                  <a:rPr lang="en-US" sz="1600" dirty="0" smtClean="0">
                    <a:latin typeface="Arial" panose="020B0604020202020204" pitchFamily="34" charset="0"/>
                    <a:cs typeface="Arial" panose="020B0604020202020204" pitchFamily="34" charset="0"/>
                  </a:rPr>
                  <a:t> in kg/h</a:t>
                </a: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err="1">
                    <a:latin typeface="Arial" panose="020B0604020202020204" pitchFamily="34" charset="0"/>
                    <a:cs typeface="Arial" panose="020B0604020202020204" pitchFamily="34" charset="0"/>
                  </a:rPr>
                  <a:t>cp</a:t>
                </a:r>
                <a:r>
                  <a:rPr lang="en-US" sz="1600" dirty="0">
                    <a:latin typeface="Arial" panose="020B0604020202020204" pitchFamily="34" charset="0"/>
                    <a:cs typeface="Arial" panose="020B0604020202020204" pitchFamily="34" charset="0"/>
                  </a:rPr>
                  <a:t> = </a:t>
                </a:r>
                <a:r>
                  <a:rPr lang="en-US" sz="1600" dirty="0" err="1" smtClean="0">
                    <a:latin typeface="Arial" panose="020B0604020202020204" pitchFamily="34" charset="0"/>
                    <a:cs typeface="Arial" panose="020B0604020202020204" pitchFamily="34" charset="0"/>
                  </a:rPr>
                  <a:t>Spezifische</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Wärmekapazität</a:t>
                </a:r>
                <a:r>
                  <a:rPr lang="en-US" sz="1600" dirty="0" smtClean="0">
                    <a:latin typeface="Arial" panose="020B0604020202020204" pitchFamily="34" charset="0"/>
                    <a:cs typeface="Arial" panose="020B0604020202020204" pitchFamily="34" charset="0"/>
                  </a:rPr>
                  <a:t> von </a:t>
                </a:r>
                <a:r>
                  <a:rPr lang="en-US" sz="1600" dirty="0" err="1" smtClean="0">
                    <a:latin typeface="Arial" panose="020B0604020202020204" pitchFamily="34" charset="0"/>
                    <a:cs typeface="Arial" panose="020B0604020202020204" pitchFamily="34" charset="0"/>
                  </a:rPr>
                  <a:t>Wasser</a:t>
                </a:r>
                <a:r>
                  <a:rPr lang="en-US" sz="1600" dirty="0" smtClean="0">
                    <a:latin typeface="Arial" panose="020B0604020202020204" pitchFamily="34" charset="0"/>
                    <a:cs typeface="Arial" panose="020B0604020202020204" pitchFamily="34" charset="0"/>
                  </a:rPr>
                  <a:t> (1.163 </a:t>
                </a:r>
                <a:r>
                  <a:rPr lang="en-US" sz="1600" dirty="0" err="1">
                    <a:latin typeface="Arial" panose="020B0604020202020204" pitchFamily="34" charset="0"/>
                    <a:cs typeface="Arial" panose="020B0604020202020204" pitchFamily="34" charset="0"/>
                  </a:rPr>
                  <a:t>Wh</a:t>
                </a:r>
                <a:r>
                  <a:rPr lang="en-US" sz="1600" dirty="0">
                    <a:latin typeface="Arial" panose="020B0604020202020204" pitchFamily="34" charset="0"/>
                    <a:cs typeface="Arial" panose="020B0604020202020204" pitchFamily="34" charset="0"/>
                  </a:rPr>
                  <a:t> / kg K)</a:t>
                </a:r>
              </a:p>
              <a:p>
                <a:pPr marL="0" indent="0">
                  <a:lnSpc>
                    <a:spcPct val="150000"/>
                  </a:lnSpc>
                  <a:buNone/>
                </a:pPr>
                <a:r>
                  <a:rPr lang="en-US" sz="1600" dirty="0" err="1">
                    <a:latin typeface="Arial" panose="020B0604020202020204" pitchFamily="34" charset="0"/>
                    <a:cs typeface="Arial" panose="020B0604020202020204" pitchFamily="34" charset="0"/>
                  </a:rPr>
                  <a:t>Δϑ</a:t>
                </a:r>
                <a:r>
                  <a:rPr lang="en-US" sz="1600" dirty="0">
                    <a:latin typeface="Arial" panose="020B0604020202020204" pitchFamily="34" charset="0"/>
                    <a:cs typeface="Arial" panose="020B0604020202020204" pitchFamily="34" charset="0"/>
                  </a:rPr>
                  <a:t> = </a:t>
                </a:r>
                <a:r>
                  <a:rPr lang="en-US" sz="1600" dirty="0" err="1" smtClean="0">
                    <a:latin typeface="Arial" panose="020B0604020202020204" pitchFamily="34" charset="0"/>
                    <a:cs typeface="Arial" panose="020B0604020202020204" pitchFamily="34" charset="0"/>
                  </a:rPr>
                  <a:t>Temperaturdifferenz</a:t>
                </a:r>
                <a:r>
                  <a:rPr lang="en-US" sz="1600" dirty="0" smtClean="0">
                    <a:latin typeface="Arial" panose="020B0604020202020204" pitchFamily="34" charset="0"/>
                    <a:cs typeface="Arial" panose="020B0604020202020204" pitchFamily="34" charset="0"/>
                  </a:rPr>
                  <a:t> von (</a:t>
                </a:r>
                <a:r>
                  <a:rPr lang="en-US" sz="1600" dirty="0" err="1" smtClean="0">
                    <a:latin typeface="Arial" panose="020B0604020202020204" pitchFamily="34" charset="0"/>
                    <a:cs typeface="Arial" panose="020B0604020202020204" pitchFamily="34" charset="0"/>
                  </a:rPr>
                  <a:t>ϑV</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ϑR</a:t>
                </a:r>
                <a:r>
                  <a:rPr lang="en-US" sz="1600" dirty="0">
                    <a:latin typeface="Arial" panose="020B0604020202020204" pitchFamily="34" charset="0"/>
                    <a:cs typeface="Arial" panose="020B0604020202020204" pitchFamily="34" charset="0"/>
                  </a:rPr>
                  <a:t>) in K</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wird umgerechnet und ergibt den Massenstrom:</a:t>
                </a:r>
              </a:p>
              <a:p>
                <a:pPr marL="0" indent="0">
                  <a:lnSpc>
                    <a:spcPct val="150000"/>
                  </a:lnSpc>
                  <a:buNone/>
                </a:pPr>
                <a14:m>
                  <m:oMath xmlns:m="http://schemas.openxmlformats.org/officeDocument/2006/math">
                    <m:acc>
                      <m:accPr>
                        <m:chr m:val="̇"/>
                        <m:ctrlPr>
                          <a:rPr lang="en-US" i="1" smtClean="0">
                            <a:latin typeface="Cambria Math" panose="02040503050406030204" pitchFamily="18" charset="0"/>
                            <a:cs typeface="Arial" panose="020B0604020202020204" pitchFamily="34" charset="0"/>
                          </a:rPr>
                        </m:ctrlPr>
                      </m:accPr>
                      <m:e>
                        <m:r>
                          <m:rPr>
                            <m:sty m:val="p"/>
                          </m:rPr>
                          <a:rPr lang="de-DE" b="0" i="0" smtClean="0">
                            <a:latin typeface="Cambria Math" panose="02040503050406030204" pitchFamily="18" charset="0"/>
                            <a:cs typeface="Arial" panose="020B0604020202020204" pitchFamily="34" charset="0"/>
                          </a:rPr>
                          <m:t>m</m:t>
                        </m:r>
                      </m:e>
                    </m:acc>
                    <m:r>
                      <a:rPr lang="de-DE" b="0" i="0" smtClean="0">
                        <a:latin typeface="Cambria Math" panose="02040503050406030204" pitchFamily="18" charset="0"/>
                        <a:cs typeface="Arial" panose="020B0604020202020204" pitchFamily="34" charset="0"/>
                      </a:rPr>
                      <m:t>= </m:t>
                    </m:r>
                    <m:f>
                      <m:fPr>
                        <m:ctrlPr>
                          <a:rPr lang="de-DE" b="0" i="1" smtClean="0">
                            <a:latin typeface="Cambria Math" panose="02040503050406030204" pitchFamily="18" charset="0"/>
                            <a:cs typeface="Arial" panose="020B0604020202020204" pitchFamily="34" charset="0"/>
                          </a:rPr>
                        </m:ctrlPr>
                      </m:fPr>
                      <m:num>
                        <m:acc>
                          <m:accPr>
                            <m:chr m:val="̇"/>
                            <m:ctrlPr>
                              <a:rPr lang="de-DE" b="0" i="1" smtClean="0">
                                <a:latin typeface="Cambria Math" panose="02040503050406030204" pitchFamily="18" charset="0"/>
                                <a:cs typeface="Arial" panose="020B0604020202020204" pitchFamily="34" charset="0"/>
                              </a:rPr>
                            </m:ctrlPr>
                          </m:accPr>
                          <m:e>
                            <m:r>
                              <m:rPr>
                                <m:sty m:val="p"/>
                              </m:rPr>
                              <a:rPr lang="de-DE" b="0" i="0" smtClean="0">
                                <a:latin typeface="Cambria Math" panose="02040503050406030204" pitchFamily="18" charset="0"/>
                                <a:cs typeface="Arial" panose="020B0604020202020204" pitchFamily="34" charset="0"/>
                              </a:rPr>
                              <m:t>Q</m:t>
                            </m:r>
                          </m:e>
                        </m:acc>
                      </m:num>
                      <m:den>
                        <m:r>
                          <a:rPr lang="de-DE" b="0" i="0" smtClean="0">
                            <a:latin typeface="Cambria Math" panose="02040503050406030204" pitchFamily="18" charset="0"/>
                            <a:cs typeface="Arial" panose="020B0604020202020204" pitchFamily="34" charset="0"/>
                          </a:rPr>
                          <m:t>1.163 </m:t>
                        </m:r>
                        <m:r>
                          <a:rPr lang="de-DE" b="0" i="0" smtClean="0">
                            <a:latin typeface="Cambria Math" panose="02040503050406030204" pitchFamily="18" charset="0"/>
                            <a:ea typeface="Cambria Math" panose="02040503050406030204" pitchFamily="18" charset="0"/>
                            <a:cs typeface="Arial" panose="020B0604020202020204" pitchFamily="34" charset="0"/>
                          </a:rPr>
                          <m:t>×(</m:t>
                        </m:r>
                        <m:r>
                          <m:rPr>
                            <m:sty m:val="p"/>
                          </m:rPr>
                          <a:rPr lang="de-DE" b="0" i="0" smtClean="0">
                            <a:latin typeface="Cambria Math" panose="02040503050406030204" pitchFamily="18" charset="0"/>
                            <a:ea typeface="Cambria Math" panose="02040503050406030204" pitchFamily="18" charset="0"/>
                            <a:cs typeface="Arial" panose="020B0604020202020204" pitchFamily="34" charset="0"/>
                          </a:rPr>
                          <m:t>ϑV</m:t>
                        </m:r>
                        <m:r>
                          <a:rPr lang="de-DE" b="0" i="0" smtClean="0">
                            <a:latin typeface="Cambria Math" panose="02040503050406030204" pitchFamily="18" charset="0"/>
                            <a:ea typeface="Cambria Math" panose="02040503050406030204" pitchFamily="18" charset="0"/>
                            <a:cs typeface="Arial" panose="020B0604020202020204" pitchFamily="34" charset="0"/>
                          </a:rPr>
                          <m:t> − </m:t>
                        </m:r>
                        <m:r>
                          <m:rPr>
                            <m:sty m:val="p"/>
                          </m:rPr>
                          <a:rPr lang="de-DE" b="0" i="0" smtClean="0">
                            <a:latin typeface="Cambria Math" panose="02040503050406030204" pitchFamily="18" charset="0"/>
                            <a:ea typeface="Cambria Math" panose="02040503050406030204" pitchFamily="18" charset="0"/>
                            <a:cs typeface="Arial" panose="020B0604020202020204" pitchFamily="34" charset="0"/>
                          </a:rPr>
                          <m:t>ϑR</m:t>
                        </m:r>
                        <m:r>
                          <a:rPr lang="de-DE" b="0" i="0" smtClean="0">
                            <a:latin typeface="Cambria Math" panose="02040503050406030204" pitchFamily="18" charset="0"/>
                            <a:ea typeface="Cambria Math" panose="02040503050406030204" pitchFamily="18" charset="0"/>
                            <a:cs typeface="Arial" panose="020B0604020202020204" pitchFamily="34" charset="0"/>
                          </a:rPr>
                          <m:t>)</m:t>
                        </m:r>
                      </m:den>
                    </m:f>
                  </m:oMath>
                </a14:m>
                <a:r>
                  <a:rPr lang="en-US" sz="160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p>
                <a:pPr marL="0" indent="0">
                  <a:lnSpc>
                    <a:spcPct val="150000"/>
                  </a:lnSpc>
                  <a:buNone/>
                </a:pPr>
                <a:r>
                  <a:rPr lang="de-DE" sz="1600" b="1" dirty="0" smtClean="0">
                    <a:latin typeface="Arial" panose="020B0604020202020204" pitchFamily="34" charset="0"/>
                    <a:cs typeface="Arial" panose="020B0604020202020204" pitchFamily="34" charset="0"/>
                  </a:rPr>
                  <a:t>	Je </a:t>
                </a:r>
                <a:r>
                  <a:rPr lang="de-DE" sz="1600" b="1" dirty="0">
                    <a:latin typeface="Arial" panose="020B0604020202020204" pitchFamily="34" charset="0"/>
                    <a:cs typeface="Arial" panose="020B0604020202020204" pitchFamily="34" charset="0"/>
                  </a:rPr>
                  <a:t>größer die Temperaturdifferenz, desto kleiner der Massenstrom.</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sym typeface="Wingdings" panose="05000000000000000000" pitchFamily="2" charset="2"/>
                </a:endParaRPr>
              </a:p>
              <a:p>
                <a:pPr>
                  <a:lnSpc>
                    <a:spcPct val="150000"/>
                  </a:lnSpc>
                  <a:buFont typeface="Wingdings" panose="05000000000000000000" pitchFamily="2" charset="2"/>
                  <a:buChar char="à"/>
                </a:pPr>
                <a:endParaRPr lang="en-US" sz="1600" dirty="0">
                  <a:latin typeface="Arial" panose="020B0604020202020204" pitchFamily="34" charset="0"/>
                  <a:cs typeface="Arial" panose="020B060402020202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47303" y="1340768"/>
                <a:ext cx="8229600" cy="4525963"/>
              </a:xfrm>
              <a:blipFill>
                <a:blip r:embed="rId2"/>
                <a:stretch>
                  <a:fillRect l="-370" b="-2426"/>
                </a:stretch>
              </a:blipFill>
            </p:spPr>
            <p:txBody>
              <a:bodyPr/>
              <a:lstStyle/>
              <a:p>
                <a:r>
                  <a:rPr lang="en-US">
                    <a:noFill/>
                  </a:rPr>
                  <a:t> </a:t>
                </a:r>
              </a:p>
            </p:txBody>
          </p:sp>
        </mc:Fallback>
      </mc:AlternateContent>
    </p:spTree>
    <p:extLst>
      <p:ext uri="{BB962C8B-B14F-4D97-AF65-F5344CB8AC3E}">
        <p14:creationId xmlns:p14="http://schemas.microsoft.com/office/powerpoint/2010/main" val="1847404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Schritte</a:t>
            </a:r>
            <a:r>
              <a:rPr lang="en-US" dirty="0">
                <a:latin typeface="Arial" panose="020B0604020202020204" pitchFamily="34" charset="0"/>
                <a:cs typeface="Arial" panose="020B0604020202020204" pitchFamily="34" charset="0"/>
              </a:rPr>
              <a:t> des </a:t>
            </a:r>
            <a:r>
              <a:rPr lang="en-US" dirty="0" err="1">
                <a:latin typeface="Arial" panose="020B0604020202020204" pitchFamily="34" charset="0"/>
                <a:cs typeface="Arial" panose="020B0604020202020204" pitchFamily="34" charset="0"/>
              </a:rPr>
              <a:t>hydraulischen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Abgleichs</a:t>
            </a:r>
            <a:endParaRPr lang="el-GR" dirty="0"/>
          </a:p>
        </p:txBody>
      </p:sp>
      <p:sp>
        <p:nvSpPr>
          <p:cNvPr id="3" name="Content Placeholder 2"/>
          <p:cNvSpPr>
            <a:spLocks noGrp="1"/>
          </p:cNvSpPr>
          <p:nvPr>
            <p:ph idx="1"/>
          </p:nvPr>
        </p:nvSpPr>
        <p:spPr/>
        <p:txBody>
          <a:bodyPr>
            <a:no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a:lnSpc>
                <a:spcPct val="150000"/>
              </a:lnSpc>
              <a:buFont typeface="+mj-lt"/>
              <a:buAutoNum type="arabicPeriod" startAt="3"/>
            </a:pPr>
            <a:r>
              <a:rPr lang="de-DE" sz="1600" dirty="0" smtClean="0">
                <a:latin typeface="Arial" panose="020B0604020202020204" pitchFamily="34" charset="0"/>
                <a:cs typeface="Arial" panose="020B0604020202020204" pitchFamily="34" charset="0"/>
              </a:rPr>
              <a:t>Berechnung </a:t>
            </a:r>
            <a:r>
              <a:rPr lang="de-DE" sz="1600" dirty="0">
                <a:latin typeface="Arial" panose="020B0604020202020204" pitchFamily="34" charset="0"/>
                <a:cs typeface="Arial" panose="020B0604020202020204" pitchFamily="34" charset="0"/>
              </a:rPr>
              <a:t>der Druckverluste im Rohrnetz (längste Leitung); daraus ergibt sich automatisch die erforderliche Pumpenleistung</a:t>
            </a:r>
          </a:p>
          <a:p>
            <a:pPr>
              <a:lnSpc>
                <a:spcPct val="150000"/>
              </a:lnSpc>
              <a:buFont typeface="+mj-lt"/>
              <a:buAutoNum type="arabicPeriod" startAt="3"/>
            </a:pPr>
            <a:endParaRPr lang="en-US" sz="1600" dirty="0">
              <a:latin typeface="Arial" panose="020B0604020202020204" pitchFamily="34" charset="0"/>
              <a:cs typeface="Arial" panose="020B0604020202020204" pitchFamily="34" charset="0"/>
            </a:endParaRPr>
          </a:p>
          <a:p>
            <a:pPr>
              <a:lnSpc>
                <a:spcPct val="150000"/>
              </a:lnSpc>
              <a:buFont typeface="+mj-lt"/>
              <a:buAutoNum type="arabicPeriod" startAt="3"/>
            </a:pPr>
            <a:r>
              <a:rPr lang="de-DE" sz="1600" dirty="0" smtClean="0">
                <a:latin typeface="Arial" panose="020B0604020202020204" pitchFamily="34" charset="0"/>
                <a:cs typeface="Arial" panose="020B0604020202020204" pitchFamily="34" charset="0"/>
              </a:rPr>
              <a:t>Auswahl </a:t>
            </a:r>
            <a:r>
              <a:rPr lang="de-DE" sz="1600" dirty="0">
                <a:latin typeface="Arial" panose="020B0604020202020204" pitchFamily="34" charset="0"/>
                <a:cs typeface="Arial" panose="020B0604020202020204" pitchFamily="34" charset="0"/>
              </a:rPr>
              <a:t>von Thermostatventilen und/oder Rückschlagarmaturen entsprechend der gewünschten Durchfluss- und Druckcharakteristik</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sym typeface="Wingdings" panose="05000000000000000000" pitchFamily="2" charset="2"/>
            </a:endParaRPr>
          </a:p>
          <a:p>
            <a:pPr>
              <a:lnSpc>
                <a:spcPct val="150000"/>
              </a:lnSpc>
              <a:buFont typeface="Wingdings" panose="05000000000000000000" pitchFamily="2" charset="2"/>
              <a:buChar char="à"/>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8012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Schritte</a:t>
            </a:r>
            <a:r>
              <a:rPr lang="en-US" dirty="0">
                <a:latin typeface="Arial" panose="020B0604020202020204" pitchFamily="34" charset="0"/>
                <a:cs typeface="Arial" panose="020B0604020202020204" pitchFamily="34" charset="0"/>
              </a:rPr>
              <a:t> des </a:t>
            </a:r>
            <a:r>
              <a:rPr lang="en-US" dirty="0" err="1">
                <a:latin typeface="Arial" panose="020B0604020202020204" pitchFamily="34" charset="0"/>
                <a:cs typeface="Arial" panose="020B0604020202020204" pitchFamily="34" charset="0"/>
              </a:rPr>
              <a:t>hydraulischen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Abgleichs</a:t>
            </a:r>
            <a:endParaRPr lang="el-GR" dirty="0"/>
          </a:p>
        </p:txBody>
      </p:sp>
      <p:sp>
        <p:nvSpPr>
          <p:cNvPr id="3" name="Content Placeholder 2"/>
          <p:cNvSpPr>
            <a:spLocks noGrp="1"/>
          </p:cNvSpPr>
          <p:nvPr>
            <p:ph idx="1"/>
          </p:nvPr>
        </p:nvSpPr>
        <p:spPr/>
        <p:txBody>
          <a:bodyPr>
            <a:no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a:lnSpc>
                <a:spcPct val="150000"/>
              </a:lnSpc>
              <a:buFont typeface="+mj-lt"/>
              <a:buAutoNum type="arabicPeriod" startAt="5"/>
            </a:pPr>
            <a:r>
              <a:rPr lang="de-DE" sz="1600" dirty="0" smtClean="0">
                <a:latin typeface="Arial" panose="020B0604020202020204" pitchFamily="34" charset="0"/>
                <a:cs typeface="Arial" panose="020B0604020202020204" pitchFamily="34" charset="0"/>
              </a:rPr>
              <a:t>Auslegung </a:t>
            </a:r>
            <a:r>
              <a:rPr lang="de-DE" sz="1600" dirty="0">
                <a:latin typeface="Arial" panose="020B0604020202020204" pitchFamily="34" charset="0"/>
                <a:cs typeface="Arial" panose="020B0604020202020204" pitchFamily="34" charset="0"/>
              </a:rPr>
              <a:t>der Umwälzpumpe (ggf. mit automatischem Abgleichventil) entsprechend der erforderlichen Förderhöhe und dem Volumenstrom</a:t>
            </a:r>
          </a:p>
          <a:p>
            <a:pPr>
              <a:lnSpc>
                <a:spcPct val="150000"/>
              </a:lnSpc>
              <a:buFont typeface="+mj-lt"/>
              <a:buAutoNum type="arabicPeriod" startAt="5"/>
            </a:pPr>
            <a:endParaRPr lang="en-US" sz="1600" dirty="0" smtClean="0">
              <a:latin typeface="Arial" panose="020B0604020202020204" pitchFamily="34" charset="0"/>
              <a:cs typeface="Arial" panose="020B0604020202020204" pitchFamily="34" charset="0"/>
            </a:endParaRPr>
          </a:p>
          <a:p>
            <a:pPr>
              <a:lnSpc>
                <a:spcPct val="150000"/>
              </a:lnSpc>
              <a:buFont typeface="+mj-lt"/>
              <a:buAutoNum type="arabicPeriod" startAt="5"/>
            </a:pPr>
            <a:r>
              <a:rPr lang="de-DE" sz="1600" dirty="0" smtClean="0">
                <a:latin typeface="Arial" panose="020B0604020202020204" pitchFamily="34" charset="0"/>
                <a:cs typeface="Arial" panose="020B0604020202020204" pitchFamily="34" charset="0"/>
              </a:rPr>
              <a:t>Anpassung </a:t>
            </a:r>
            <a:r>
              <a:rPr lang="de-DE" sz="1600" dirty="0">
                <a:latin typeface="Arial" panose="020B0604020202020204" pitchFamily="34" charset="0"/>
                <a:cs typeface="Arial" panose="020B0604020202020204" pitchFamily="34" charset="0"/>
              </a:rPr>
              <a:t>der Heizungsregelung </a:t>
            </a:r>
            <a:endParaRPr lang="de-DE" sz="1600" dirty="0" smtClean="0">
              <a:latin typeface="Arial" panose="020B0604020202020204" pitchFamily="34" charset="0"/>
              <a:cs typeface="Arial" panose="020B0604020202020204" pitchFamily="34" charset="0"/>
            </a:endParaRPr>
          </a:p>
          <a:p>
            <a:pPr>
              <a:lnSpc>
                <a:spcPct val="150000"/>
              </a:lnSpc>
              <a:buFont typeface="+mj-lt"/>
              <a:buAutoNum type="arabicPeriod" startAt="5"/>
            </a:pPr>
            <a:r>
              <a:rPr lang="de-DE" sz="1600" dirty="0" smtClean="0">
                <a:latin typeface="Arial" panose="020B0604020202020204" pitchFamily="34" charset="0"/>
                <a:cs typeface="Arial" panose="020B0604020202020204" pitchFamily="34" charset="0"/>
              </a:rPr>
              <a:t>Korrektur </a:t>
            </a:r>
            <a:r>
              <a:rPr lang="de-DE" sz="1600" dirty="0">
                <a:latin typeface="Arial" panose="020B0604020202020204" pitchFamily="34" charset="0"/>
                <a:cs typeface="Arial" panose="020B0604020202020204" pitchFamily="34" charset="0"/>
              </a:rPr>
              <a:t>der Steigung und Parallelverschiebung entsprechend der berechneten optimalen Auslegungsvorlauftemperatur</a:t>
            </a:r>
          </a:p>
          <a:p>
            <a:pPr>
              <a:lnSpc>
                <a:spcPct val="150000"/>
              </a:lnSpc>
              <a:buFont typeface="+mj-lt"/>
              <a:buAutoNum type="arabicPeriod" startAt="5"/>
            </a:pPr>
            <a:endParaRPr lang="en-US" sz="1600" dirty="0">
              <a:latin typeface="Arial" panose="020B0604020202020204" pitchFamily="34" charset="0"/>
              <a:cs typeface="Arial" panose="020B0604020202020204" pitchFamily="34" charset="0"/>
            </a:endParaRPr>
          </a:p>
          <a:p>
            <a:pPr>
              <a:lnSpc>
                <a:spcPct val="150000"/>
              </a:lnSpc>
              <a:buFont typeface="+mj-lt"/>
              <a:buAutoNum type="arabicPeriod" startAt="5"/>
            </a:pPr>
            <a:r>
              <a:rPr lang="en-US" sz="1600" dirty="0" smtClean="0">
                <a:latin typeface="Arial" panose="020B0604020202020204" pitchFamily="34" charset="0"/>
                <a:cs typeface="Arial" panose="020B0604020202020204" pitchFamily="34" charset="0"/>
              </a:rPr>
              <a:t>Setting </a:t>
            </a:r>
            <a:r>
              <a:rPr lang="en-US" sz="1600" dirty="0">
                <a:latin typeface="Arial" panose="020B0604020202020204" pitchFamily="34" charset="0"/>
                <a:cs typeface="Arial" panose="020B0604020202020204" pitchFamily="34" charset="0"/>
              </a:rPr>
              <a:t>and documentation of all determined values</a:t>
            </a:r>
          </a:p>
          <a:p>
            <a:pPr marL="0" indent="0">
              <a:lnSpc>
                <a:spcPct val="150000"/>
              </a:lnSpc>
              <a:buNone/>
            </a:pPr>
            <a:endParaRPr lang="de-DE" sz="1600" dirty="0">
              <a:latin typeface="Arial" panose="020B0604020202020204" pitchFamily="34" charset="0"/>
              <a:cs typeface="Arial" panose="020B0604020202020204" pitchFamily="34" charset="0"/>
              <a:sym typeface="Wingdings" panose="05000000000000000000" pitchFamily="2" charset="2"/>
            </a:endParaRPr>
          </a:p>
          <a:p>
            <a:pPr>
              <a:lnSpc>
                <a:spcPct val="150000"/>
              </a:lnSpc>
              <a:buFont typeface="Wingdings" panose="05000000000000000000" pitchFamily="2" charset="2"/>
              <a:buChar char="à"/>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4510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pf-kCYj7P0k"/>
          <p:cNvPicPr>
            <a:picLocks noGrp="1" noRot="1" noChangeAspect="1"/>
          </p:cNvPicPr>
          <p:nvPr>
            <p:ph idx="1"/>
            <a:videoFile r:link="rId1"/>
          </p:nvPr>
        </p:nvPicPr>
        <p:blipFill>
          <a:blip r:embed="rId3"/>
          <a:stretch>
            <a:fillRect/>
          </a:stretch>
        </p:blipFill>
        <p:spPr>
          <a:xfrm>
            <a:off x="1835696" y="2492896"/>
            <a:ext cx="5705828" cy="3209528"/>
          </a:xfrm>
          <a:prstGeom prst="rect">
            <a:avLst/>
          </a:prstGeom>
        </p:spPr>
      </p:pic>
      <p:sp>
        <p:nvSpPr>
          <p:cNvPr id="5" name="Textfeld 4"/>
          <p:cNvSpPr txBox="1"/>
          <p:nvPr/>
        </p:nvSpPr>
        <p:spPr>
          <a:xfrm>
            <a:off x="1835696" y="1470266"/>
            <a:ext cx="4792659" cy="338554"/>
          </a:xfrm>
          <a:prstGeom prst="rect">
            <a:avLst/>
          </a:prstGeom>
          <a:noFill/>
        </p:spPr>
        <p:txBody>
          <a:bodyPr wrap="none" rtlCol="0">
            <a:spAutoFit/>
          </a:bodyPr>
          <a:lstStyle/>
          <a:p>
            <a:r>
              <a:rPr lang="de-DE" sz="1600" dirty="0">
                <a:latin typeface="Arial" panose="020B0604020202020204" pitchFamily="34" charset="0"/>
                <a:cs typeface="Arial" panose="020B0604020202020204" pitchFamily="34" charset="0"/>
              </a:rPr>
              <a:t>Grundlagen des hydraulischen Abgleichs als Video</a:t>
            </a:r>
          </a:p>
        </p:txBody>
      </p:sp>
    </p:spTree>
    <p:extLst>
      <p:ext uri="{BB962C8B-B14F-4D97-AF65-F5344CB8AC3E}">
        <p14:creationId xmlns:p14="http://schemas.microsoft.com/office/powerpoint/2010/main" val="20700411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5" name="Textfeld 4"/>
          <p:cNvSpPr txBox="1"/>
          <p:nvPr/>
        </p:nvSpPr>
        <p:spPr>
          <a:xfrm>
            <a:off x="827584" y="1844824"/>
            <a:ext cx="6856236" cy="338554"/>
          </a:xfrm>
          <a:prstGeom prst="rect">
            <a:avLst/>
          </a:prstGeom>
          <a:noFill/>
        </p:spPr>
        <p:txBody>
          <a:bodyPr wrap="none" rtlCol="0">
            <a:spAutoFit/>
          </a:bodyPr>
          <a:lstStyle/>
          <a:p>
            <a:r>
              <a:rPr lang="de-DE" sz="1600" dirty="0">
                <a:latin typeface="Arial" panose="020B0604020202020204" pitchFamily="34" charset="0"/>
                <a:cs typeface="Arial" panose="020B0604020202020204" pitchFamily="34" charset="0"/>
              </a:rPr>
              <a:t>Der hydraulische Abgleich einer Fußbodenheizung - Berechnungsbeispiel</a:t>
            </a:r>
          </a:p>
        </p:txBody>
      </p:sp>
      <p:pic>
        <p:nvPicPr>
          <p:cNvPr id="6" name="GJs5HC1WJV0"/>
          <p:cNvPicPr>
            <a:picLocks noGrp="1" noRot="1" noChangeAspect="1"/>
          </p:cNvPicPr>
          <p:nvPr>
            <p:ph idx="1"/>
            <a:videoFile r:link="rId1"/>
          </p:nvPr>
        </p:nvPicPr>
        <p:blipFill>
          <a:blip r:embed="rId3"/>
          <a:stretch>
            <a:fillRect/>
          </a:stretch>
        </p:blipFill>
        <p:spPr>
          <a:xfrm>
            <a:off x="1403648" y="2492896"/>
            <a:ext cx="6408712" cy="3604901"/>
          </a:xfrm>
          <a:prstGeom prst="rect">
            <a:avLst/>
          </a:prstGeom>
        </p:spPr>
      </p:pic>
    </p:spTree>
    <p:extLst>
      <p:ext uri="{BB962C8B-B14F-4D97-AF65-F5344CB8AC3E}">
        <p14:creationId xmlns:p14="http://schemas.microsoft.com/office/powerpoint/2010/main" val="141578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Arial" panose="020B0604020202020204" pitchFamily="34" charset="0"/>
                <a:cs typeface="Arial" panose="020B0604020202020204" pitchFamily="34" charset="0"/>
              </a:rPr>
              <a:t>Heizkreislauf</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Wasseraufbereitung</a:t>
            </a:r>
            <a:endParaRPr lang="el-GR" dirty="0"/>
          </a:p>
        </p:txBody>
      </p:sp>
      <p:sp>
        <p:nvSpPr>
          <p:cNvPr id="3" name="Content Placeholder 2"/>
          <p:cNvSpPr>
            <a:spLocks noGrp="1"/>
          </p:cNvSpPr>
          <p:nvPr>
            <p:ph idx="1"/>
          </p:nvPr>
        </p:nvSpPr>
        <p:spPr>
          <a:xfrm>
            <a:off x="457200" y="1412776"/>
            <a:ext cx="8229600" cy="4968552"/>
          </a:xfrm>
        </p:spPr>
        <p:txBody>
          <a:bodyPr>
            <a:noAutofit/>
          </a:bodyPr>
          <a:lstStyle/>
          <a:p>
            <a:pPr marL="0" indent="0">
              <a:lnSpc>
                <a:spcPct val="150000"/>
              </a:lnSpc>
              <a:buNone/>
            </a:pPr>
            <a:endParaRPr lang="de-DE" sz="1600" dirty="0" smtClean="0">
              <a:latin typeface="Arial" panose="020B0604020202020204" pitchFamily="34" charset="0"/>
              <a:cs typeface="Arial" panose="020B0604020202020204" pitchFamily="34" charset="0"/>
            </a:endParaRPr>
          </a:p>
          <a:p>
            <a:pPr marL="0" indent="0">
              <a:lnSpc>
                <a:spcPct val="150000"/>
              </a:lnSpc>
              <a:buNone/>
            </a:pPr>
            <a:r>
              <a:rPr lang="de-DE" sz="1600" dirty="0" smtClean="0">
                <a:latin typeface="Arial" panose="020B0604020202020204" pitchFamily="34" charset="0"/>
                <a:cs typeface="Arial" panose="020B0604020202020204" pitchFamily="34" charset="0"/>
              </a:rPr>
              <a:t>Der </a:t>
            </a:r>
            <a:r>
              <a:rPr lang="de-DE" sz="1600" dirty="0">
                <a:latin typeface="Arial" panose="020B0604020202020204" pitchFamily="34" charset="0"/>
                <a:cs typeface="Arial" panose="020B0604020202020204" pitchFamily="34" charset="0"/>
              </a:rPr>
              <a:t>Heizkreislauf nutzt Wasser als Wärmeträgermedium.</a:t>
            </a:r>
          </a:p>
          <a:p>
            <a:pPr marL="0" indent="0">
              <a:lnSpc>
                <a:spcPct val="150000"/>
              </a:lnSpc>
              <a:buNone/>
            </a:pPr>
            <a:r>
              <a:rPr lang="de-DE" sz="1600" dirty="0">
                <a:latin typeface="Arial" panose="020B0604020202020204" pitchFamily="34" charset="0"/>
                <a:cs typeface="Arial" panose="020B0604020202020204" pitchFamily="34" charset="0"/>
              </a:rPr>
              <a:t>Deshalb sind die Fußbodenheizung und der Pufferspeicher mit Wasser gefüllt.</a:t>
            </a:r>
          </a:p>
          <a:p>
            <a:pPr marL="0" indent="0">
              <a:lnSpc>
                <a:spcPct val="150000"/>
              </a:lnSpc>
              <a:buNone/>
            </a:pPr>
            <a:r>
              <a:rPr lang="de-DE" sz="1600" dirty="0">
                <a:latin typeface="Arial" panose="020B0604020202020204" pitchFamily="34" charset="0"/>
                <a:cs typeface="Arial" panose="020B0604020202020204" pitchFamily="34" charset="0"/>
              </a:rPr>
              <a:t>Die Komponenten moderner Heizsysteme sind kompakt und effektiv. Bei den Wärmetauschern beispielsweise sind die Wandstärken und die Durchmesser der Strömungskanäle so klein wie möglich, um eine nahezu verlustfreie Wärmeübertragung zu gewährleisten.</a:t>
            </a:r>
          </a:p>
          <a:p>
            <a:pPr marL="0" indent="0">
              <a:lnSpc>
                <a:spcPct val="150000"/>
              </a:lnSpc>
              <a:buNone/>
            </a:pPr>
            <a:r>
              <a:rPr lang="de-DE" sz="1600" dirty="0">
                <a:latin typeface="Arial" panose="020B0604020202020204" pitchFamily="34" charset="0"/>
                <a:cs typeface="Arial" panose="020B0604020202020204" pitchFamily="34" charset="0"/>
              </a:rPr>
              <a:t>Die Pufferspeicher stellen auch ein sehr großes Wasservolumen im Verhältnis zur Wärmeübertragungsfläche im Wärmetauscher des Kessels zur Verfügung. Durch die große Menge an Heizwasser kann eine große Anzahl von Störstoffen vorhanden sein, die sich z.B. in Form von Kalk im Wärmetauscher absetzen und dort zu Störungen führen.</a:t>
            </a:r>
          </a:p>
          <a:p>
            <a:pPr marL="0" indent="0">
              <a:lnSpc>
                <a:spcPct val="150000"/>
              </a:lnSpc>
              <a:buNone/>
            </a:pPr>
            <a:endParaRPr lang="de-DE" sz="1600" dirty="0">
              <a:latin typeface="Arial" panose="020B0604020202020204" pitchFamily="34" charset="0"/>
              <a:cs typeface="Arial" panose="020B0604020202020204" pitchFamily="34" charset="0"/>
              <a:sym typeface="Wingdings" panose="05000000000000000000" pitchFamily="2" charset="2"/>
            </a:endParaRPr>
          </a:p>
          <a:p>
            <a:pPr>
              <a:lnSpc>
                <a:spcPct val="150000"/>
              </a:lnSpc>
              <a:buFont typeface="Wingdings" panose="05000000000000000000" pitchFamily="2" charset="2"/>
              <a:buChar char="à"/>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4463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Heizkreislauf</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Wasseraufbereitung</a:t>
            </a:r>
            <a:endParaRPr lang="el-GR" dirty="0"/>
          </a:p>
        </p:txBody>
      </p:sp>
      <p:sp>
        <p:nvSpPr>
          <p:cNvPr id="3" name="Content Placeholder 2"/>
          <p:cNvSpPr>
            <a:spLocks noGrp="1"/>
          </p:cNvSpPr>
          <p:nvPr>
            <p:ph idx="1"/>
          </p:nvPr>
        </p:nvSpPr>
        <p:spPr/>
        <p:txBody>
          <a:bodyPr>
            <a:no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Um dieses Problem zu vermeiden, muss das im Heizkreislauf verwendete Wasser den chemischen Normen entsprechen und im Zweifelsfall vorher behandelt werden, um die gewünschten Eigenschaften zu gewährleisten</a:t>
            </a:r>
            <a:r>
              <a:rPr lang="de-DE" sz="1600" dirty="0" smtClean="0">
                <a:latin typeface="Arial" panose="020B0604020202020204" pitchFamily="34" charset="0"/>
                <a:cs typeface="Arial" panose="020B0604020202020204" pitchFamily="34" charset="0"/>
              </a:rPr>
              <a:t>.</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Die Befüllung einer Flächenheizung oder Flächenkühlung sollte je nach Rohrmaterial mit enthärtetem oder demineralisiertem Wasser erfolgen. Gleiches gilt für das Wasser innerhalb des Boilers. Der positive Effekt ist der langfristige Schutz vor Verschlammung und Korrosion der Flächenheizung für einen dauerhaft guten Wärmeübergang und effizienten Betrieb der </a:t>
            </a:r>
            <a:r>
              <a:rPr lang="de-DE" sz="1600" dirty="0" smtClean="0">
                <a:latin typeface="Arial" panose="020B0604020202020204" pitchFamily="34" charset="0"/>
                <a:cs typeface="Arial" panose="020B0604020202020204" pitchFamily="34" charset="0"/>
              </a:rPr>
              <a:t>Fußbodenheizung</a:t>
            </a:r>
            <a:r>
              <a:rPr lang="de-DE" sz="1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29317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Heizkreislauf</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Wasseraufbereitung</a:t>
            </a:r>
            <a:endParaRPr lang="el-GR" dirty="0"/>
          </a:p>
        </p:txBody>
      </p:sp>
      <p:sp>
        <p:nvSpPr>
          <p:cNvPr id="3" name="Content Placeholder 2"/>
          <p:cNvSpPr>
            <a:spLocks noGrp="1"/>
          </p:cNvSpPr>
          <p:nvPr>
            <p:ph idx="1"/>
          </p:nvPr>
        </p:nvSpPr>
        <p:spPr/>
        <p:txBody>
          <a:bodyPr>
            <a:noAutofit/>
          </a:bodyPr>
          <a:lstStyle/>
          <a:p>
            <a:pPr marL="0" indent="0">
              <a:lnSpc>
                <a:spcPct val="150000"/>
              </a:lnSpc>
              <a:buNone/>
            </a:pPr>
            <a:r>
              <a:rPr lang="de-DE" sz="1600" dirty="0">
                <a:latin typeface="Arial" panose="020B0604020202020204" pitchFamily="34" charset="0"/>
                <a:cs typeface="Arial" panose="020B0604020202020204" pitchFamily="34" charset="0"/>
              </a:rPr>
              <a:t>Wird das Heizungswasser nicht aufbereitet und entspricht damit nicht den Qualitätsanforderungen, verschlechtert sich die Energieeffizienz in der Regel ständig. Wie im Wasserkocher oder anderen Produkten, in denen Wasser erhitzt wird, bilden sich Kalkablagerungen. Dieser Kalk lagert sich auf den wärmeübertragenden Flächen im Boiler oder im Wärmetauscher ab, schränkt deren Funktion ein oder blockiert sogar den kompletten Durchfluss. </a:t>
            </a:r>
            <a:endParaRPr lang="de-DE" sz="1600" dirty="0" smtClean="0">
              <a:latin typeface="Arial" panose="020B0604020202020204" pitchFamily="34" charset="0"/>
              <a:cs typeface="Arial" panose="020B0604020202020204" pitchFamily="34" charset="0"/>
            </a:endParaRPr>
          </a:p>
          <a:p>
            <a:pPr marL="0" indent="0">
              <a:lnSpc>
                <a:spcPct val="150000"/>
              </a:lnSpc>
              <a:buNone/>
            </a:pPr>
            <a:endParaRPr lang="de-DE" sz="1600" dirty="0" smtClean="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In der gesamten Heizungsanlage kann auch das falsche Heizwasser die Korrosion fördern</a:t>
            </a:r>
            <a:r>
              <a:rPr lang="de-DE"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Neben technischen Problemen kann der Betreiber der Heizungsanlage bei unsachgemäßer Behandlung des Heizwassers mit einem Garantieverlust für die Komponenten rechnen.</a:t>
            </a:r>
          </a:p>
        </p:txBody>
      </p:sp>
    </p:spTree>
    <p:extLst>
      <p:ext uri="{BB962C8B-B14F-4D97-AF65-F5344CB8AC3E}">
        <p14:creationId xmlns:p14="http://schemas.microsoft.com/office/powerpoint/2010/main" val="1908335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Arial" panose="020B0604020202020204" pitchFamily="34" charset="0"/>
                <a:cs typeface="Arial" panose="020B0604020202020204" pitchFamily="34" charset="0"/>
              </a:rPr>
              <a:t>Einleitung</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Autofit/>
          </a:bodyPr>
          <a:lstStyle/>
          <a:p>
            <a:pPr marL="0" indent="0">
              <a:lnSpc>
                <a:spcPct val="150000"/>
              </a:lnSpc>
              <a:buNone/>
            </a:pPr>
            <a:r>
              <a:rPr lang="de-DE" sz="1600" dirty="0">
                <a:latin typeface="Arial" panose="020B0604020202020204" pitchFamily="34" charset="0"/>
                <a:cs typeface="Arial" panose="020B0604020202020204" pitchFamily="34" charset="0"/>
              </a:rPr>
              <a:t>Für die korrekte Funktion eines </a:t>
            </a:r>
            <a:r>
              <a:rPr lang="de-DE" sz="1600" dirty="0" smtClean="0">
                <a:latin typeface="Arial" panose="020B0604020202020204" pitchFamily="34" charset="0"/>
                <a:cs typeface="Arial" panose="020B0604020202020204" pitchFamily="34" charset="0"/>
              </a:rPr>
              <a:t>Heizverteilsystems </a:t>
            </a:r>
            <a:r>
              <a:rPr lang="de-DE" sz="1600" dirty="0">
                <a:latin typeface="Arial" panose="020B0604020202020204" pitchFamily="34" charset="0"/>
                <a:cs typeface="Arial" panose="020B0604020202020204" pitchFamily="34" charset="0"/>
              </a:rPr>
              <a:t>(Komponenten des </a:t>
            </a:r>
            <a:r>
              <a:rPr lang="de-DE" sz="1600" dirty="0" smtClean="0">
                <a:latin typeface="Arial" panose="020B0604020202020204" pitchFamily="34" charset="0"/>
                <a:cs typeface="Arial" panose="020B0604020202020204" pitchFamily="34" charset="0"/>
              </a:rPr>
              <a:t>Heizverteilsystems: </a:t>
            </a:r>
            <a:r>
              <a:rPr lang="de-DE" sz="1600" dirty="0" err="1">
                <a:latin typeface="Arial" panose="020B0604020202020204" pitchFamily="34" charset="0"/>
                <a:cs typeface="Arial" panose="020B0604020202020204" pitchFamily="34" charset="0"/>
              </a:rPr>
              <a:t>xxx.yyy</a:t>
            </a:r>
            <a:r>
              <a:rPr lang="de-DE" sz="1600" dirty="0">
                <a:latin typeface="Arial" panose="020B0604020202020204" pitchFamily="34" charset="0"/>
                <a:cs typeface="Arial" panose="020B0604020202020204" pitchFamily="34" charset="0"/>
              </a:rPr>
              <a:t>) ist es immens wichtig, einen hydraulischen Abgleich des Systems durchzuführen.</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Nur so kann langfristig ein effizienter </a:t>
            </a:r>
            <a:r>
              <a:rPr lang="de-DE" sz="1600" dirty="0" smtClean="0">
                <a:latin typeface="Arial" panose="020B0604020202020204" pitchFamily="34" charset="0"/>
                <a:cs typeface="Arial" panose="020B0604020202020204" pitchFamily="34" charset="0"/>
              </a:rPr>
              <a:t>Betrieb </a:t>
            </a:r>
            <a:r>
              <a:rPr lang="de-DE" sz="1600" dirty="0">
                <a:latin typeface="Arial" panose="020B0604020202020204" pitchFamily="34" charset="0"/>
                <a:cs typeface="Arial" panose="020B0604020202020204" pitchFamily="34" charset="0"/>
              </a:rPr>
              <a:t>gewährleistet werden.</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Nicht umsonst schreibt das BAFA in seiner Förderung einen hydraulischen Abgleich vor.</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Bei Neubauten werden alle Daten für einen hydraulischen Abgleich benötigt, damit dieser einfach und sicher durchgeführt werden kann.</a:t>
            </a:r>
          </a:p>
        </p:txBody>
      </p:sp>
    </p:spTree>
    <p:extLst>
      <p:ext uri="{BB962C8B-B14F-4D97-AF65-F5344CB8AC3E}">
        <p14:creationId xmlns:p14="http://schemas.microsoft.com/office/powerpoint/2010/main" val="3031965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Heizkreislauf</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Wasseraufbereitung</a:t>
            </a:r>
            <a:endParaRPr lang="el-GR" dirty="0"/>
          </a:p>
        </p:txBody>
      </p:sp>
      <p:sp>
        <p:nvSpPr>
          <p:cNvPr id="3" name="Content Placeholder 2"/>
          <p:cNvSpPr>
            <a:spLocks noGrp="1"/>
          </p:cNvSpPr>
          <p:nvPr>
            <p:ph idx="1"/>
          </p:nvPr>
        </p:nvSpPr>
        <p:spPr>
          <a:xfrm>
            <a:off x="179512" y="1628800"/>
            <a:ext cx="8712968" cy="4525963"/>
          </a:xfrm>
        </p:spPr>
        <p:txBody>
          <a:bodyPr>
            <a:noAutofit/>
          </a:bodyPr>
          <a:lstStyle/>
          <a:p>
            <a:pPr marL="0" indent="0">
              <a:lnSpc>
                <a:spcPct val="150000"/>
              </a:lnSpc>
              <a:buNone/>
            </a:pPr>
            <a:r>
              <a:rPr lang="en-US" sz="1600" dirty="0">
                <a:latin typeface="Arial" panose="020B0604020202020204" pitchFamily="34" charset="0"/>
                <a:cs typeface="Arial" panose="020B0604020202020204" pitchFamily="34" charset="0"/>
              </a:rPr>
              <a:t>Norm VDI 2035</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Blatt 1 behandelt das Thema "Vermeidung von Schäden durch Kalkstein in Heizungsanlagen</a:t>
            </a:r>
            <a:r>
              <a:rPr lang="de-DE" sz="1600" dirty="0" smtClean="0">
                <a:latin typeface="Arial" panose="020B0604020202020204" pitchFamily="34" charset="0"/>
                <a:cs typeface="Arial" panose="020B0604020202020204" pitchFamily="34" charset="0"/>
              </a:rPr>
              <a:t>"</a:t>
            </a:r>
          </a:p>
          <a:p>
            <a:pPr marL="0" indent="0">
              <a:lnSpc>
                <a:spcPct val="150000"/>
              </a:lnSpc>
              <a:buNone/>
            </a:pPr>
            <a:r>
              <a:rPr lang="de-DE" sz="1600" dirty="0" smtClean="0">
                <a:latin typeface="Arial" panose="020B0604020202020204" pitchFamily="34" charset="0"/>
                <a:cs typeface="Arial" panose="020B0604020202020204" pitchFamily="34" charset="0"/>
              </a:rPr>
              <a:t>Blatt </a:t>
            </a:r>
            <a:r>
              <a:rPr lang="de-DE" sz="1600" dirty="0">
                <a:latin typeface="Arial" panose="020B0604020202020204" pitchFamily="34" charset="0"/>
                <a:cs typeface="Arial" panose="020B0604020202020204" pitchFamily="34" charset="0"/>
              </a:rPr>
              <a:t>2 dient der "Vermeidung von Schäden durch Korrosion".</a:t>
            </a:r>
          </a:p>
        </p:txBody>
      </p:sp>
    </p:spTree>
    <p:extLst>
      <p:ext uri="{BB962C8B-B14F-4D97-AF65-F5344CB8AC3E}">
        <p14:creationId xmlns:p14="http://schemas.microsoft.com/office/powerpoint/2010/main" val="1612281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Heizkreislauf</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Wasseraufbereitung</a:t>
            </a:r>
            <a:endParaRPr lang="el-GR" dirty="0"/>
          </a:p>
        </p:txBody>
      </p:sp>
      <p:sp>
        <p:nvSpPr>
          <p:cNvPr id="3" name="Content Placeholder 2"/>
          <p:cNvSpPr>
            <a:spLocks noGrp="1"/>
          </p:cNvSpPr>
          <p:nvPr>
            <p:ph idx="1"/>
          </p:nvPr>
        </p:nvSpPr>
        <p:spPr/>
        <p:txBody>
          <a:bodyPr>
            <a:noAutofit/>
          </a:bodyPr>
          <a:lstStyle/>
          <a:p>
            <a:pPr marL="0" indent="0">
              <a:lnSpc>
                <a:spcPct val="150000"/>
              </a:lnSpc>
              <a:buNone/>
            </a:pPr>
            <a:r>
              <a:rPr lang="en-US" sz="1600" dirty="0">
                <a:latin typeface="Arial" panose="020B0604020202020204" pitchFamily="34" charset="0"/>
                <a:cs typeface="Arial" panose="020B0604020202020204" pitchFamily="34" charset="0"/>
              </a:rPr>
              <a:t>Norm VDI 2035 – </a:t>
            </a:r>
            <a:r>
              <a:rPr lang="en-US" sz="1600" dirty="0" smtClean="0">
                <a:latin typeface="Arial" panose="020B0604020202020204" pitchFamily="34" charset="0"/>
                <a:cs typeface="Arial" panose="020B0604020202020204" pitchFamily="34" charset="0"/>
              </a:rPr>
              <a:t>Blatt </a:t>
            </a:r>
            <a:r>
              <a:rPr lang="en-US" sz="1600" dirty="0">
                <a:latin typeface="Arial" panose="020B0604020202020204" pitchFamily="34" charset="0"/>
                <a:cs typeface="Arial" panose="020B0604020202020204" pitchFamily="34" charset="0"/>
              </a:rPr>
              <a:t>1</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Die Anforderungen der VDI 2035 sind im Hinblick auf die Vermeidung von Schäden durch Kalkstein recht umfangreich. Hier wird die tolerierbare Gesamthärte des Heizwassers in Abhängigkeit von der Heizleistung und dem Wassergehalt der Anlage eingestellt. </a:t>
            </a:r>
          </a:p>
        </p:txBody>
      </p:sp>
      <p:pic>
        <p:nvPicPr>
          <p:cNvPr id="4" name="Grafik 3"/>
          <p:cNvPicPr>
            <a:picLocks noChangeAspect="1"/>
          </p:cNvPicPr>
          <p:nvPr/>
        </p:nvPicPr>
        <p:blipFill>
          <a:blip r:embed="rId2"/>
          <a:stretch>
            <a:fillRect/>
          </a:stretch>
        </p:blipFill>
        <p:spPr>
          <a:xfrm>
            <a:off x="226677" y="3863181"/>
            <a:ext cx="8690645" cy="2060059"/>
          </a:xfrm>
          <a:prstGeom prst="rect">
            <a:avLst/>
          </a:prstGeom>
        </p:spPr>
      </p:pic>
      <p:sp>
        <p:nvSpPr>
          <p:cNvPr id="10" name="Textfeld 9"/>
          <p:cNvSpPr txBox="1"/>
          <p:nvPr/>
        </p:nvSpPr>
        <p:spPr>
          <a:xfrm>
            <a:off x="2583125" y="4639661"/>
            <a:ext cx="1372492" cy="246221"/>
          </a:xfrm>
          <a:prstGeom prst="rect">
            <a:avLst/>
          </a:prstGeom>
          <a:solidFill>
            <a:srgbClr val="F9F9F9"/>
          </a:solidFill>
        </p:spPr>
        <p:txBody>
          <a:bodyPr wrap="none" rtlCol="0">
            <a:spAutoFit/>
          </a:bodyPr>
          <a:lstStyle/>
          <a:p>
            <a:r>
              <a:rPr lang="de-DE" sz="1000" dirty="0" smtClean="0">
                <a:solidFill>
                  <a:srgbClr val="949099"/>
                </a:solidFill>
                <a:latin typeface="Calibri Light" panose="020F0302020204030204" pitchFamily="34" charset="0"/>
                <a:cs typeface="Calibri Light" panose="020F0302020204030204" pitchFamily="34" charset="0"/>
              </a:rPr>
              <a:t>Reference </a:t>
            </a:r>
            <a:r>
              <a:rPr lang="de-DE" sz="1000" dirty="0" err="1" smtClean="0">
                <a:solidFill>
                  <a:srgbClr val="949099"/>
                </a:solidFill>
                <a:latin typeface="Calibri Light" panose="020F0302020204030204" pitchFamily="34" charset="0"/>
                <a:cs typeface="Calibri Light" panose="020F0302020204030204" pitchFamily="34" charset="0"/>
              </a:rPr>
              <a:t>value</a:t>
            </a:r>
            <a:r>
              <a:rPr lang="de-DE" sz="1000" dirty="0" smtClean="0">
                <a:solidFill>
                  <a:srgbClr val="949099"/>
                </a:solidFill>
                <a:latin typeface="Calibri Light" panose="020F0302020204030204" pitchFamily="34" charset="0"/>
                <a:cs typeface="Calibri Light" panose="020F0302020204030204" pitchFamily="34" charset="0"/>
              </a:rPr>
              <a:t> ≤ 16,8</a:t>
            </a:r>
            <a:endParaRPr lang="de-DE" sz="1000" dirty="0">
              <a:solidFill>
                <a:srgbClr val="949099"/>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6839522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Heizkreislauf</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Wasseraufbereitung</a:t>
            </a:r>
            <a:endParaRPr lang="el-GR" dirty="0"/>
          </a:p>
        </p:txBody>
      </p:sp>
      <p:sp>
        <p:nvSpPr>
          <p:cNvPr id="3" name="Content Placeholder 2"/>
          <p:cNvSpPr>
            <a:spLocks noGrp="1"/>
          </p:cNvSpPr>
          <p:nvPr>
            <p:ph idx="1"/>
          </p:nvPr>
        </p:nvSpPr>
        <p:spPr/>
        <p:txBody>
          <a:bodyPr>
            <a:noAutofit/>
          </a:bodyPr>
          <a:lstStyle/>
          <a:p>
            <a:pPr marL="0" indent="0">
              <a:lnSpc>
                <a:spcPct val="150000"/>
              </a:lnSpc>
              <a:buNone/>
            </a:pPr>
            <a:r>
              <a:rPr lang="en-US" sz="1600" dirty="0">
                <a:latin typeface="Arial" panose="020B0604020202020204" pitchFamily="34" charset="0"/>
                <a:cs typeface="Arial" panose="020B0604020202020204" pitchFamily="34" charset="0"/>
              </a:rPr>
              <a:t>Norm VDI 2035 – </a:t>
            </a:r>
            <a:r>
              <a:rPr lang="en-US" sz="1600" dirty="0" smtClean="0">
                <a:latin typeface="Arial" panose="020B0604020202020204" pitchFamily="34" charset="0"/>
                <a:cs typeface="Arial" panose="020B0604020202020204" pitchFamily="34" charset="0"/>
              </a:rPr>
              <a:t>Blatt </a:t>
            </a:r>
            <a:r>
              <a:rPr lang="en-US" sz="1600" dirty="0">
                <a:latin typeface="Arial" panose="020B0604020202020204" pitchFamily="34" charset="0"/>
                <a:cs typeface="Arial" panose="020B0604020202020204" pitchFamily="34" charset="0"/>
              </a:rPr>
              <a:t>2</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Blatt 2 befasst sich mit dem Thema wasserseitige Korrosion.</a:t>
            </a:r>
          </a:p>
        </p:txBody>
      </p:sp>
      <p:pic>
        <p:nvPicPr>
          <p:cNvPr id="5" name="Grafik 4"/>
          <p:cNvPicPr>
            <a:picLocks noChangeAspect="1"/>
          </p:cNvPicPr>
          <p:nvPr/>
        </p:nvPicPr>
        <p:blipFill>
          <a:blip r:embed="rId2"/>
          <a:stretch>
            <a:fillRect/>
          </a:stretch>
        </p:blipFill>
        <p:spPr>
          <a:xfrm>
            <a:off x="107504" y="3212976"/>
            <a:ext cx="8774793" cy="2177802"/>
          </a:xfrm>
          <a:prstGeom prst="rect">
            <a:avLst/>
          </a:prstGeom>
        </p:spPr>
      </p:pic>
    </p:spTree>
    <p:extLst>
      <p:ext uri="{BB962C8B-B14F-4D97-AF65-F5344CB8AC3E}">
        <p14:creationId xmlns:p14="http://schemas.microsoft.com/office/powerpoint/2010/main" val="11311247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Heizkreislauf</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Wasseraufbereitung</a:t>
            </a:r>
            <a:endParaRPr lang="el-GR" dirty="0"/>
          </a:p>
        </p:txBody>
      </p:sp>
      <p:sp>
        <p:nvSpPr>
          <p:cNvPr id="3" name="Content Placeholder 2"/>
          <p:cNvSpPr>
            <a:spLocks noGrp="1"/>
          </p:cNvSpPr>
          <p:nvPr>
            <p:ph idx="1"/>
          </p:nvPr>
        </p:nvSpPr>
        <p:spPr/>
        <p:txBody>
          <a:bodyPr>
            <a:noAutofit/>
          </a:bodyPr>
          <a:lstStyle/>
          <a:p>
            <a:pPr marL="0" indent="0">
              <a:lnSpc>
                <a:spcPct val="150000"/>
              </a:lnSpc>
              <a:buNone/>
            </a:pPr>
            <a:r>
              <a:rPr lang="de-DE" sz="1600" dirty="0">
                <a:latin typeface="Arial" panose="020B0604020202020204" pitchFamily="34" charset="0"/>
                <a:cs typeface="Arial" panose="020B0604020202020204" pitchFamily="34" charset="0"/>
              </a:rPr>
              <a:t>Abhängig von der Wasserquelle gibt es verschiedene Methoden der </a:t>
            </a:r>
            <a:r>
              <a:rPr lang="de-DE" sz="1600" dirty="0" smtClean="0">
                <a:latin typeface="Arial" panose="020B0604020202020204" pitchFamily="34" charset="0"/>
                <a:cs typeface="Arial" panose="020B0604020202020204" pitchFamily="34" charset="0"/>
              </a:rPr>
              <a:t>Wasseraufbereitung</a:t>
            </a: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 </a:t>
            </a:r>
          </a:p>
          <a:p>
            <a:pPr>
              <a:lnSpc>
                <a:spcPct val="150000"/>
              </a:lnSpc>
            </a:pPr>
            <a:r>
              <a:rPr lang="de-DE" sz="1600" dirty="0">
                <a:latin typeface="Arial" panose="020B0604020202020204" pitchFamily="34" charset="0"/>
                <a:cs typeface="Arial" panose="020B0604020202020204" pitchFamily="34" charset="0"/>
              </a:rPr>
              <a:t>klassische Filtration des Heizungsfüllwassers zur Entfernung von Schwebstoffen </a:t>
            </a:r>
          </a:p>
          <a:p>
            <a:pPr>
              <a:lnSpc>
                <a:spcPct val="150000"/>
              </a:lnSpc>
            </a:pPr>
            <a:r>
              <a:rPr lang="de-DE" sz="1600" dirty="0">
                <a:latin typeface="Arial" panose="020B0604020202020204" pitchFamily="34" charset="0"/>
                <a:cs typeface="Arial" panose="020B0604020202020204" pitchFamily="34" charset="0"/>
              </a:rPr>
              <a:t>die Enthärtung des Heizungsfüllwassers durch Ionenaustausch,</a:t>
            </a:r>
          </a:p>
          <a:p>
            <a:pPr>
              <a:lnSpc>
                <a:spcPct val="150000"/>
              </a:lnSpc>
            </a:pPr>
            <a:r>
              <a:rPr lang="de-DE" sz="1600" dirty="0">
                <a:latin typeface="Arial" panose="020B0604020202020204" pitchFamily="34" charset="0"/>
                <a:cs typeface="Arial" panose="020B0604020202020204" pitchFamily="34" charset="0"/>
              </a:rPr>
              <a:t>die vollständige Entsalzung des Heizungsfüllwassers durch Ionenaustausch,</a:t>
            </a:r>
          </a:p>
          <a:p>
            <a:pPr>
              <a:lnSpc>
                <a:spcPct val="150000"/>
              </a:lnSpc>
            </a:pPr>
            <a:r>
              <a:rPr lang="de-DE" sz="1600" dirty="0">
                <a:latin typeface="Arial" panose="020B0604020202020204" pitchFamily="34" charset="0"/>
                <a:cs typeface="Arial" panose="020B0604020202020204" pitchFamily="34" charset="0"/>
              </a:rPr>
              <a:t>die vollständige Entsalzung des Heizungsfüllwassers durch Osmose (Umkehrosmose),</a:t>
            </a:r>
          </a:p>
          <a:p>
            <a:pPr>
              <a:lnSpc>
                <a:spcPct val="150000"/>
              </a:lnSpc>
            </a:pPr>
            <a:r>
              <a:rPr lang="de-DE" sz="1600" dirty="0">
                <a:latin typeface="Arial" panose="020B0604020202020204" pitchFamily="34" charset="0"/>
                <a:cs typeface="Arial" panose="020B0604020202020204" pitchFamily="34" charset="0"/>
              </a:rPr>
              <a:t>Vollentsalzung mit pH-Wert-Erhöhung </a:t>
            </a:r>
          </a:p>
        </p:txBody>
      </p:sp>
    </p:spTree>
    <p:extLst>
      <p:ext uri="{BB962C8B-B14F-4D97-AF65-F5344CB8AC3E}">
        <p14:creationId xmlns:p14="http://schemas.microsoft.com/office/powerpoint/2010/main" val="4130880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Heizkreislauf</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Wasseraufbereitung</a:t>
            </a:r>
            <a:endParaRPr lang="el-GR" dirty="0"/>
          </a:p>
        </p:txBody>
      </p:sp>
      <p:pic>
        <p:nvPicPr>
          <p:cNvPr id="4" name="bXOvDnCMKt0"/>
          <p:cNvPicPr>
            <a:picLocks noRot="1" noChangeAspect="1"/>
          </p:cNvPicPr>
          <p:nvPr>
            <a:videoFile r:link="rId1"/>
          </p:nvPr>
        </p:nvPicPr>
        <p:blipFill>
          <a:blip r:embed="rId3"/>
          <a:stretch>
            <a:fillRect/>
          </a:stretch>
        </p:blipFill>
        <p:spPr>
          <a:xfrm>
            <a:off x="761256" y="1916832"/>
            <a:ext cx="7123112" cy="4006751"/>
          </a:xfrm>
          <a:prstGeom prst="rect">
            <a:avLst/>
          </a:prstGeom>
        </p:spPr>
      </p:pic>
    </p:spTree>
    <p:extLst>
      <p:ext uri="{BB962C8B-B14F-4D97-AF65-F5344CB8AC3E}">
        <p14:creationId xmlns:p14="http://schemas.microsoft.com/office/powerpoint/2010/main" val="435193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en-US" dirty="0" err="1">
                <a:latin typeface="Arial" panose="020B0604020202020204" pitchFamily="34" charset="0"/>
                <a:cs typeface="Arial" panose="020B0604020202020204" pitchFamily="34" charset="0"/>
              </a:rPr>
              <a:t>Spülen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Entlüften</a:t>
            </a:r>
            <a:r>
              <a:rPr lang="en-US" dirty="0">
                <a:latin typeface="Arial" panose="020B0604020202020204" pitchFamily="34" charset="0"/>
                <a:cs typeface="Arial" panose="020B0604020202020204" pitchFamily="34" charset="0"/>
              </a:rPr>
              <a:t> &amp; </a:t>
            </a:r>
            <a:r>
              <a:rPr lang="en-US" dirty="0" err="1">
                <a:latin typeface="Arial" panose="020B0604020202020204" pitchFamily="34" charset="0"/>
                <a:cs typeface="Arial" panose="020B0604020202020204" pitchFamily="34" charset="0"/>
              </a:rPr>
              <a:t>Füllen</a:t>
            </a:r>
            <a:r>
              <a:rPr lang="en-US" dirty="0">
                <a:latin typeface="Arial" panose="020B0604020202020204" pitchFamily="34" charset="0"/>
                <a:cs typeface="Arial" panose="020B0604020202020204" pitchFamily="34" charset="0"/>
              </a:rPr>
              <a:t> </a:t>
            </a:r>
          </a:p>
        </p:txBody>
      </p:sp>
      <p:sp>
        <p:nvSpPr>
          <p:cNvPr id="3" name="Content Placeholder 2"/>
          <p:cNvSpPr>
            <a:spLocks noGrp="1"/>
          </p:cNvSpPr>
          <p:nvPr>
            <p:ph idx="1"/>
          </p:nvPr>
        </p:nvSpPr>
        <p:spPr/>
        <p:txBody>
          <a:bodyPr>
            <a:no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err="1">
                <a:latin typeface="Arial" panose="020B0604020202020204" pitchFamily="34" charset="0"/>
                <a:cs typeface="Arial" panose="020B0604020202020204" pitchFamily="34" charset="0"/>
              </a:rPr>
              <a:t>Inbetriebnahme</a:t>
            </a:r>
            <a:r>
              <a:rPr lang="en-US" sz="1600" dirty="0">
                <a:latin typeface="Arial" panose="020B0604020202020204" pitchFamily="34" charset="0"/>
                <a:cs typeface="Arial" panose="020B0604020202020204" pitchFamily="34" charset="0"/>
              </a:rPr>
              <a:t> der </a:t>
            </a:r>
            <a:r>
              <a:rPr lang="en-US" sz="1600" dirty="0" err="1">
                <a:latin typeface="Arial" panose="020B0604020202020204" pitchFamily="34" charset="0"/>
                <a:cs typeface="Arial" panose="020B0604020202020204" pitchFamily="34" charset="0"/>
              </a:rPr>
              <a:t>Fußbodenheizung</a:t>
            </a: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Vor der Inbetriebnahme muss die Fußbodenheizung </a:t>
            </a:r>
          </a:p>
          <a:p>
            <a:pPr>
              <a:lnSpc>
                <a:spcPct val="150000"/>
              </a:lnSpc>
            </a:pPr>
            <a:r>
              <a:rPr lang="de-DE" sz="1600" dirty="0">
                <a:latin typeface="Arial" panose="020B0604020202020204" pitchFamily="34" charset="0"/>
                <a:cs typeface="Arial" panose="020B0604020202020204" pitchFamily="34" charset="0"/>
              </a:rPr>
              <a:t>Gespült</a:t>
            </a:r>
          </a:p>
          <a:p>
            <a:pPr>
              <a:lnSpc>
                <a:spcPct val="150000"/>
              </a:lnSpc>
            </a:pPr>
            <a:r>
              <a:rPr lang="de-DE" sz="1600" dirty="0" smtClean="0">
                <a:latin typeface="Arial" panose="020B0604020202020204" pitchFamily="34" charset="0"/>
                <a:cs typeface="Arial" panose="020B0604020202020204" pitchFamily="34" charset="0"/>
              </a:rPr>
              <a:t>Ent</a:t>
            </a:r>
            <a:r>
              <a:rPr lang="de-DE" sz="1600" dirty="0" smtClean="0">
                <a:latin typeface="Arial" panose="020B0604020202020204" pitchFamily="34" charset="0"/>
                <a:cs typeface="Arial" panose="020B0604020202020204" pitchFamily="34" charset="0"/>
              </a:rPr>
              <a:t>lüftet </a:t>
            </a:r>
            <a:endParaRPr lang="de-DE" sz="1600" dirty="0" smtClean="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w</a:t>
            </a:r>
            <a:r>
              <a:rPr lang="de-DE" sz="1600" dirty="0" smtClean="0">
                <a:latin typeface="Arial" panose="020B0604020202020204" pitchFamily="34" charset="0"/>
                <a:cs typeface="Arial" panose="020B0604020202020204" pitchFamily="34" charset="0"/>
              </a:rPr>
              <a:t>erden.</a:t>
            </a:r>
            <a:endParaRPr lang="de-DE" sz="1600" dirty="0">
              <a:latin typeface="Arial" panose="020B0604020202020204" pitchFamily="34" charset="0"/>
              <a:cs typeface="Arial" panose="020B0604020202020204" pitchFamily="34" charset="0"/>
            </a:endParaRPr>
          </a:p>
          <a:p>
            <a:pPr>
              <a:lnSpc>
                <a:spcPct val="150000"/>
              </a:lnSpc>
            </a:pPr>
            <a:endParaRPr lang="en-US"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Anschließend kann die Fußbodenheizung mit dem entsprechenden Wasser </a:t>
            </a:r>
            <a:r>
              <a:rPr lang="de-DE" sz="1600" b="1" dirty="0">
                <a:latin typeface="Arial" panose="020B0604020202020204" pitchFamily="34" charset="0"/>
                <a:cs typeface="Arial" panose="020B0604020202020204" pitchFamily="34" charset="0"/>
              </a:rPr>
              <a:t>befüllt </a:t>
            </a:r>
            <a:r>
              <a:rPr lang="de-DE" sz="1600" dirty="0">
                <a:latin typeface="Arial" panose="020B0604020202020204" pitchFamily="34" charset="0"/>
                <a:cs typeface="Arial" panose="020B0604020202020204" pitchFamily="34" charset="0"/>
              </a:rPr>
              <a:t>werden.</a:t>
            </a:r>
          </a:p>
        </p:txBody>
      </p:sp>
    </p:spTree>
    <p:extLst>
      <p:ext uri="{BB962C8B-B14F-4D97-AF65-F5344CB8AC3E}">
        <p14:creationId xmlns:p14="http://schemas.microsoft.com/office/powerpoint/2010/main" val="17835564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Spülen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Entlüften</a:t>
            </a:r>
            <a:r>
              <a:rPr lang="en-US" dirty="0">
                <a:latin typeface="Arial" panose="020B0604020202020204" pitchFamily="34" charset="0"/>
                <a:cs typeface="Arial" panose="020B0604020202020204" pitchFamily="34" charset="0"/>
              </a:rPr>
              <a:t> &amp; </a:t>
            </a:r>
            <a:r>
              <a:rPr lang="en-US" dirty="0" err="1">
                <a:latin typeface="Arial" panose="020B0604020202020204" pitchFamily="34" charset="0"/>
                <a:cs typeface="Arial" panose="020B0604020202020204" pitchFamily="34" charset="0"/>
              </a:rPr>
              <a:t>Füllen</a:t>
            </a:r>
            <a:r>
              <a:rPr lang="en-US" dirty="0">
                <a:latin typeface="Arial" panose="020B0604020202020204" pitchFamily="34" charset="0"/>
                <a:cs typeface="Arial" panose="020B0604020202020204" pitchFamily="34" charset="0"/>
              </a:rPr>
              <a:t> </a:t>
            </a:r>
            <a:endParaRPr lang="el-GR" dirty="0"/>
          </a:p>
        </p:txBody>
      </p:sp>
      <p:pic>
        <p:nvPicPr>
          <p:cNvPr id="5" name="zq47nZZjn80"/>
          <p:cNvPicPr>
            <a:picLocks noRot="1" noChangeAspect="1"/>
          </p:cNvPicPr>
          <p:nvPr>
            <a:videoFile r:link="rId1"/>
          </p:nvPr>
        </p:nvPicPr>
        <p:blipFill>
          <a:blip r:embed="rId3"/>
          <a:stretch>
            <a:fillRect/>
          </a:stretch>
        </p:blipFill>
        <p:spPr>
          <a:xfrm>
            <a:off x="755576" y="1916832"/>
            <a:ext cx="6984776" cy="3928937"/>
          </a:xfrm>
          <a:prstGeom prst="rect">
            <a:avLst/>
          </a:prstGeom>
        </p:spPr>
      </p:pic>
    </p:spTree>
    <p:extLst>
      <p:ext uri="{BB962C8B-B14F-4D97-AF65-F5344CB8AC3E}">
        <p14:creationId xmlns:p14="http://schemas.microsoft.com/office/powerpoint/2010/main" val="32499334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Arial" panose="020B0604020202020204" pitchFamily="34" charset="0"/>
                <a:cs typeface="Arial" panose="020B0604020202020204" pitchFamily="34" charset="0"/>
              </a:rPr>
              <a:t>Zusammenfassung</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lnSpc>
                <a:spcPct val="150000"/>
              </a:lnSpc>
              <a:buNone/>
            </a:pPr>
            <a:r>
              <a:rPr lang="de-DE" sz="1600" dirty="0">
                <a:latin typeface="Arial" panose="020B0604020202020204" pitchFamily="34" charset="0"/>
                <a:cs typeface="Arial" panose="020B0604020202020204" pitchFamily="34" charset="0"/>
              </a:rPr>
              <a:t>Sie haben nun das Modul "Installation der Gebäudeverteilungsanlage" abgeschlossen und sind in der Lage</a:t>
            </a:r>
            <a:r>
              <a:rPr lang="de-DE" sz="1600" dirty="0" smtClean="0">
                <a:latin typeface="Arial" panose="020B0604020202020204" pitchFamily="34" charset="0"/>
                <a:cs typeface="Arial" panose="020B0604020202020204" pitchFamily="34" charset="0"/>
              </a:rPr>
              <a:t>:</a:t>
            </a:r>
          </a:p>
          <a:p>
            <a:pPr marL="0" indent="0">
              <a:lnSpc>
                <a:spcPct val="150000"/>
              </a:lnSpc>
              <a:buNone/>
            </a:pPr>
            <a:endParaRPr lang="de-DE" sz="1600" dirty="0">
              <a:latin typeface="Arial" panose="020B0604020202020204" pitchFamily="34" charset="0"/>
              <a:cs typeface="Arial" panose="020B0604020202020204" pitchFamily="34" charset="0"/>
            </a:endParaRPr>
          </a:p>
          <a:p>
            <a:pPr>
              <a:lnSpc>
                <a:spcPct val="150000"/>
              </a:lnSpc>
              <a:buAutoNum type="arabicPeriod"/>
            </a:pPr>
            <a:r>
              <a:rPr lang="de-DE" sz="1600" dirty="0">
                <a:latin typeface="Arial" panose="020B0604020202020204" pitchFamily="34" charset="0"/>
                <a:cs typeface="Arial" panose="020B0604020202020204" pitchFamily="34" charset="0"/>
              </a:rPr>
              <a:t>die Arten von Heiz- &amp; Kühlverteilungssystemen und deren Einsatzbereiche zu kennen</a:t>
            </a:r>
          </a:p>
          <a:p>
            <a:pPr>
              <a:lnSpc>
                <a:spcPct val="150000"/>
              </a:lnSpc>
              <a:buAutoNum type="arabicPeriod"/>
            </a:pPr>
            <a:r>
              <a:rPr lang="de-DE" sz="1600" dirty="0">
                <a:latin typeface="Arial" panose="020B0604020202020204" pitchFamily="34" charset="0"/>
                <a:cs typeface="Arial" panose="020B0604020202020204" pitchFamily="34" charset="0"/>
              </a:rPr>
              <a:t>(bestehende) Systeme für Wärmepumpen zu optimieren</a:t>
            </a:r>
          </a:p>
        </p:txBody>
      </p:sp>
    </p:spTree>
    <p:extLst>
      <p:ext uri="{BB962C8B-B14F-4D97-AF65-F5344CB8AC3E}">
        <p14:creationId xmlns:p14="http://schemas.microsoft.com/office/powerpoint/2010/main" val="37092397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err="1" smtClean="0">
                <a:latin typeface="Arial" panose="020B0604020202020204" pitchFamily="34" charset="0"/>
                <a:cs typeface="Arial" panose="020B0604020202020204" pitchFamily="34" charset="0"/>
              </a:rPr>
              <a:t>Ende</a:t>
            </a:r>
            <a:r>
              <a:rPr lang="en-US" dirty="0" smtClean="0">
                <a:latin typeface="Arial" panose="020B0604020202020204" pitchFamily="34" charset="0"/>
                <a:cs typeface="Arial" panose="020B0604020202020204" pitchFamily="34" charset="0"/>
              </a:rPr>
              <a:t> des </a:t>
            </a:r>
            <a:r>
              <a:rPr lang="en-US" dirty="0" err="1" smtClean="0">
                <a:latin typeface="Arial" panose="020B0604020202020204" pitchFamily="34" charset="0"/>
                <a:cs typeface="Arial" panose="020B0604020202020204" pitchFamily="34" charset="0"/>
              </a:rPr>
              <a:t>Moduls</a:t>
            </a:r>
            <a:endParaRPr lang="el-GR" dirty="0">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p:txBody>
          <a:bodyPr/>
          <a:lstStyle/>
          <a:p>
            <a:r>
              <a:rPr lang="en-US" dirty="0">
                <a:latin typeface="Arial" panose="020B0604020202020204" pitchFamily="34" charset="0"/>
                <a:cs typeface="Arial" panose="020B0604020202020204" pitchFamily="34" charset="0"/>
              </a:rPr>
              <a:t>2.2 Installation der </a:t>
            </a:r>
            <a:r>
              <a:rPr lang="en-US" dirty="0" err="1">
                <a:latin typeface="Arial" panose="020B0604020202020204" pitchFamily="34" charset="0"/>
                <a:cs typeface="Arial" panose="020B0604020202020204" pitchFamily="34" charset="0"/>
              </a:rPr>
              <a:t>Gebäudeverteilung</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220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Hydraulischer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Abgleich</a:t>
            </a:r>
            <a:endParaRPr lang="el-GR" dirty="0">
              <a:latin typeface="Arial" panose="020B0604020202020204" pitchFamily="34" charset="0"/>
              <a:cs typeface="Arial" panose="020B0604020202020204" pitchFamily="34" charset="0"/>
            </a:endParaRPr>
          </a:p>
        </p:txBody>
      </p:sp>
      <p:pic>
        <p:nvPicPr>
          <p:cNvPr id="4" name="englisch_Hydraulischer Abglei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5576" y="1556792"/>
            <a:ext cx="7740352" cy="4353948"/>
          </a:xfrm>
          <a:prstGeom prst="rect">
            <a:avLst/>
          </a:prstGeom>
        </p:spPr>
      </p:pic>
    </p:spTree>
    <p:extLst>
      <p:ext uri="{BB962C8B-B14F-4D97-AF65-F5344CB8AC3E}">
        <p14:creationId xmlns:p14="http://schemas.microsoft.com/office/powerpoint/2010/main" val="17315258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1828801" y="3081815"/>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Rechteck 1"/>
          <p:cNvSpPr/>
          <p:nvPr/>
        </p:nvSpPr>
        <p:spPr>
          <a:xfrm>
            <a:off x="1202292" y="2507399"/>
            <a:ext cx="3229495" cy="25430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Rechteck 4"/>
          <p:cNvSpPr/>
          <p:nvPr/>
        </p:nvSpPr>
        <p:spPr>
          <a:xfrm>
            <a:off x="1202292" y="5050459"/>
            <a:ext cx="3229495" cy="11756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4" name="Gerader Verbinder 3"/>
          <p:cNvCxnSpPr>
            <a:stCxn id="2" idx="1"/>
            <a:endCxn id="2" idx="3"/>
          </p:cNvCxnSpPr>
          <p:nvPr/>
        </p:nvCxnSpPr>
        <p:spPr>
          <a:xfrm>
            <a:off x="1202292" y="3778929"/>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2" idx="0"/>
            <a:endCxn id="5" idx="0"/>
          </p:cNvCxnSpPr>
          <p:nvPr/>
        </p:nvCxnSpPr>
        <p:spPr>
          <a:xfrm>
            <a:off x="2817040" y="2507399"/>
            <a:ext cx="0" cy="25430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leichschenkliges Dreieck 9"/>
          <p:cNvSpPr/>
          <p:nvPr/>
        </p:nvSpPr>
        <p:spPr>
          <a:xfrm>
            <a:off x="1073020" y="1268760"/>
            <a:ext cx="3498980" cy="1238639"/>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Rechteck 10"/>
          <p:cNvSpPr/>
          <p:nvPr/>
        </p:nvSpPr>
        <p:spPr>
          <a:xfrm>
            <a:off x="1538269" y="5166624"/>
            <a:ext cx="608823" cy="979715"/>
          </a:xfrm>
          <a:prstGeom prst="rect">
            <a:avLst/>
          </a:prstGeom>
          <a:solidFill>
            <a:srgbClr val="F13F3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2" name="Rechteck 11"/>
          <p:cNvSpPr/>
          <p:nvPr/>
        </p:nvSpPr>
        <p:spPr>
          <a:xfrm>
            <a:off x="1636241" y="5320578"/>
            <a:ext cx="426875" cy="909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Abgerundetes Rechteck 13"/>
          <p:cNvSpPr/>
          <p:nvPr/>
        </p:nvSpPr>
        <p:spPr>
          <a:xfrm>
            <a:off x="2211008" y="3134997"/>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Abgerundetes Rechteck 14"/>
          <p:cNvSpPr/>
          <p:nvPr/>
        </p:nvSpPr>
        <p:spPr>
          <a:xfrm>
            <a:off x="2106418" y="313499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Abgerundetes Rechteck 15"/>
          <p:cNvSpPr/>
          <p:nvPr/>
        </p:nvSpPr>
        <p:spPr>
          <a:xfrm>
            <a:off x="2316808" y="313499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Abgerundetes Rechteck 17"/>
          <p:cNvSpPr/>
          <p:nvPr/>
        </p:nvSpPr>
        <p:spPr>
          <a:xfrm>
            <a:off x="2426367" y="313489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 name="Abgerundetes Rechteck 18"/>
          <p:cNvSpPr/>
          <p:nvPr/>
        </p:nvSpPr>
        <p:spPr>
          <a:xfrm>
            <a:off x="1890509" y="313500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Abgerundetes Rechteck 20"/>
          <p:cNvSpPr/>
          <p:nvPr/>
        </p:nvSpPr>
        <p:spPr>
          <a:xfrm>
            <a:off x="1998973" y="313500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Abgerundetes Rechteck 21"/>
          <p:cNvSpPr/>
          <p:nvPr/>
        </p:nvSpPr>
        <p:spPr>
          <a:xfrm>
            <a:off x="2540604" y="313489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Abgerundetes Rechteck 22"/>
          <p:cNvSpPr/>
          <p:nvPr/>
        </p:nvSpPr>
        <p:spPr>
          <a:xfrm>
            <a:off x="2646918" y="313489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Rechteck 23"/>
          <p:cNvSpPr/>
          <p:nvPr/>
        </p:nvSpPr>
        <p:spPr>
          <a:xfrm>
            <a:off x="3452413" y="3081815"/>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 name="Abgerundetes Rechteck 24"/>
          <p:cNvSpPr/>
          <p:nvPr/>
        </p:nvSpPr>
        <p:spPr>
          <a:xfrm>
            <a:off x="3834620" y="3134997"/>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Abgerundetes Rechteck 25"/>
          <p:cNvSpPr/>
          <p:nvPr/>
        </p:nvSpPr>
        <p:spPr>
          <a:xfrm>
            <a:off x="3730030" y="313499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 name="Abgerundetes Rechteck 26"/>
          <p:cNvSpPr/>
          <p:nvPr/>
        </p:nvSpPr>
        <p:spPr>
          <a:xfrm>
            <a:off x="3940420" y="313499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 name="Abgerundetes Rechteck 27"/>
          <p:cNvSpPr/>
          <p:nvPr/>
        </p:nvSpPr>
        <p:spPr>
          <a:xfrm>
            <a:off x="4049979" y="313489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 name="Abgerundetes Rechteck 28"/>
          <p:cNvSpPr/>
          <p:nvPr/>
        </p:nvSpPr>
        <p:spPr>
          <a:xfrm>
            <a:off x="3514121" y="313500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 name="Abgerundetes Rechteck 29"/>
          <p:cNvSpPr/>
          <p:nvPr/>
        </p:nvSpPr>
        <p:spPr>
          <a:xfrm>
            <a:off x="3622585" y="313500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 name="Abgerundetes Rechteck 30"/>
          <p:cNvSpPr/>
          <p:nvPr/>
        </p:nvSpPr>
        <p:spPr>
          <a:xfrm>
            <a:off x="4164216" y="313489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 name="Abgerundetes Rechteck 31"/>
          <p:cNvSpPr/>
          <p:nvPr/>
        </p:nvSpPr>
        <p:spPr>
          <a:xfrm>
            <a:off x="4270530" y="313489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3" name="Rechteck 32"/>
          <p:cNvSpPr/>
          <p:nvPr/>
        </p:nvSpPr>
        <p:spPr>
          <a:xfrm>
            <a:off x="1823086" y="4367690"/>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34" name="Gerader Verbinder 33"/>
          <p:cNvCxnSpPr/>
          <p:nvPr/>
        </p:nvCxnSpPr>
        <p:spPr>
          <a:xfrm>
            <a:off x="1196577" y="5041944"/>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Abgerundetes Rechteck 34"/>
          <p:cNvSpPr/>
          <p:nvPr/>
        </p:nvSpPr>
        <p:spPr>
          <a:xfrm>
            <a:off x="2205293" y="4420872"/>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6" name="Abgerundetes Rechteck 35"/>
          <p:cNvSpPr/>
          <p:nvPr/>
        </p:nvSpPr>
        <p:spPr>
          <a:xfrm>
            <a:off x="2100703" y="442087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Abgerundetes Rechteck 36"/>
          <p:cNvSpPr/>
          <p:nvPr/>
        </p:nvSpPr>
        <p:spPr>
          <a:xfrm>
            <a:off x="2311093" y="442087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8" name="Abgerundetes Rechteck 37"/>
          <p:cNvSpPr/>
          <p:nvPr/>
        </p:nvSpPr>
        <p:spPr>
          <a:xfrm>
            <a:off x="2420652" y="442077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9" name="Abgerundetes Rechteck 38"/>
          <p:cNvSpPr/>
          <p:nvPr/>
        </p:nvSpPr>
        <p:spPr>
          <a:xfrm>
            <a:off x="1884794" y="442087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0" name="Abgerundetes Rechteck 39"/>
          <p:cNvSpPr/>
          <p:nvPr/>
        </p:nvSpPr>
        <p:spPr>
          <a:xfrm>
            <a:off x="1993258" y="442087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1" name="Abgerundetes Rechteck 40"/>
          <p:cNvSpPr/>
          <p:nvPr/>
        </p:nvSpPr>
        <p:spPr>
          <a:xfrm>
            <a:off x="2534889" y="442077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 name="Abgerundetes Rechteck 41"/>
          <p:cNvSpPr/>
          <p:nvPr/>
        </p:nvSpPr>
        <p:spPr>
          <a:xfrm>
            <a:off x="2641203" y="442077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 name="Rechteck 42"/>
          <p:cNvSpPr/>
          <p:nvPr/>
        </p:nvSpPr>
        <p:spPr>
          <a:xfrm>
            <a:off x="3446698" y="4367690"/>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4" name="Abgerundetes Rechteck 43"/>
          <p:cNvSpPr/>
          <p:nvPr/>
        </p:nvSpPr>
        <p:spPr>
          <a:xfrm>
            <a:off x="3828905" y="4420872"/>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5" name="Abgerundetes Rechteck 44"/>
          <p:cNvSpPr/>
          <p:nvPr/>
        </p:nvSpPr>
        <p:spPr>
          <a:xfrm>
            <a:off x="3724315" y="442087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6" name="Abgerundetes Rechteck 45"/>
          <p:cNvSpPr/>
          <p:nvPr/>
        </p:nvSpPr>
        <p:spPr>
          <a:xfrm>
            <a:off x="3934705" y="442087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7" name="Abgerundetes Rechteck 46"/>
          <p:cNvSpPr/>
          <p:nvPr/>
        </p:nvSpPr>
        <p:spPr>
          <a:xfrm>
            <a:off x="4044264" y="442077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8" name="Abgerundetes Rechteck 47"/>
          <p:cNvSpPr/>
          <p:nvPr/>
        </p:nvSpPr>
        <p:spPr>
          <a:xfrm>
            <a:off x="3508406" y="442087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9" name="Abgerundetes Rechteck 48"/>
          <p:cNvSpPr/>
          <p:nvPr/>
        </p:nvSpPr>
        <p:spPr>
          <a:xfrm>
            <a:off x="3616870" y="442087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0" name="Abgerundetes Rechteck 49"/>
          <p:cNvSpPr/>
          <p:nvPr/>
        </p:nvSpPr>
        <p:spPr>
          <a:xfrm>
            <a:off x="4158501" y="442077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1" name="Abgerundetes Rechteck 50"/>
          <p:cNvSpPr/>
          <p:nvPr/>
        </p:nvSpPr>
        <p:spPr>
          <a:xfrm>
            <a:off x="4264815" y="442077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2" name="Rechteck 51"/>
          <p:cNvSpPr/>
          <p:nvPr/>
        </p:nvSpPr>
        <p:spPr>
          <a:xfrm>
            <a:off x="1746687" y="4468579"/>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3" name="Rechteck 52"/>
          <p:cNvSpPr/>
          <p:nvPr/>
        </p:nvSpPr>
        <p:spPr>
          <a:xfrm>
            <a:off x="1453061" y="3606662"/>
            <a:ext cx="43200" cy="1902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4" name="Rechteck 53"/>
          <p:cNvSpPr/>
          <p:nvPr/>
        </p:nvSpPr>
        <p:spPr>
          <a:xfrm rot="5400000">
            <a:off x="2352349" y="2717864"/>
            <a:ext cx="43200" cy="1825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5" name="Rechteck 54"/>
          <p:cNvSpPr/>
          <p:nvPr/>
        </p:nvSpPr>
        <p:spPr>
          <a:xfrm rot="5400000">
            <a:off x="1614380" y="4589575"/>
            <a:ext cx="43200" cy="3647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6" name="Rechteck 55"/>
          <p:cNvSpPr/>
          <p:nvPr/>
        </p:nvSpPr>
        <p:spPr>
          <a:xfrm rot="5400000">
            <a:off x="2378228" y="3967276"/>
            <a:ext cx="42180" cy="18646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7" name="Rechteck 56"/>
          <p:cNvSpPr/>
          <p:nvPr/>
        </p:nvSpPr>
        <p:spPr>
          <a:xfrm rot="5400000">
            <a:off x="3347711" y="4673166"/>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8" name="Rechteck 57"/>
          <p:cNvSpPr/>
          <p:nvPr/>
        </p:nvSpPr>
        <p:spPr>
          <a:xfrm rot="5400000">
            <a:off x="3342394" y="3375185"/>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9" name="Rechteck 58"/>
          <p:cNvSpPr/>
          <p:nvPr/>
        </p:nvSpPr>
        <p:spPr>
          <a:xfrm rot="5400000">
            <a:off x="1725158" y="3386994"/>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0" name="Rechteck 59"/>
          <p:cNvSpPr/>
          <p:nvPr/>
        </p:nvSpPr>
        <p:spPr>
          <a:xfrm>
            <a:off x="3241019" y="3436287"/>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1" name="Rechteck 60"/>
          <p:cNvSpPr/>
          <p:nvPr/>
        </p:nvSpPr>
        <p:spPr>
          <a:xfrm>
            <a:off x="1650844" y="3449230"/>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2" name="Rechteck 61"/>
          <p:cNvSpPr/>
          <p:nvPr/>
        </p:nvSpPr>
        <p:spPr>
          <a:xfrm>
            <a:off x="3286607" y="4755721"/>
            <a:ext cx="45021" cy="164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3" name="Rechteck 62"/>
          <p:cNvSpPr/>
          <p:nvPr/>
        </p:nvSpPr>
        <p:spPr>
          <a:xfrm>
            <a:off x="1340526" y="3134897"/>
            <a:ext cx="43200" cy="24889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4" name="Rechteck 63"/>
          <p:cNvSpPr/>
          <p:nvPr/>
        </p:nvSpPr>
        <p:spPr>
          <a:xfrm rot="5400000">
            <a:off x="2357919" y="2681591"/>
            <a:ext cx="43200" cy="20802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5" name="Rechteck 64"/>
          <p:cNvSpPr/>
          <p:nvPr/>
        </p:nvSpPr>
        <p:spPr>
          <a:xfrm rot="5400000">
            <a:off x="2369783" y="3976844"/>
            <a:ext cx="43200" cy="20153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6" name="Rechteck 65"/>
          <p:cNvSpPr/>
          <p:nvPr/>
        </p:nvSpPr>
        <p:spPr>
          <a:xfrm rot="5400000">
            <a:off x="1767453" y="4454589"/>
            <a:ext cx="46245"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7" name="Rechteck 66"/>
          <p:cNvSpPr/>
          <p:nvPr/>
        </p:nvSpPr>
        <p:spPr>
          <a:xfrm rot="5400000">
            <a:off x="1576871" y="2927122"/>
            <a:ext cx="43200" cy="459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8" name="Rechteck 67"/>
          <p:cNvSpPr/>
          <p:nvPr/>
        </p:nvSpPr>
        <p:spPr>
          <a:xfrm rot="5400000">
            <a:off x="1417240" y="5511270"/>
            <a:ext cx="43200" cy="1988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9" name="Rechteck 68"/>
          <p:cNvSpPr/>
          <p:nvPr/>
        </p:nvSpPr>
        <p:spPr>
          <a:xfrm>
            <a:off x="3368194" y="4433166"/>
            <a:ext cx="35872" cy="572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0" name="Rechteck 69"/>
          <p:cNvSpPr/>
          <p:nvPr/>
        </p:nvSpPr>
        <p:spPr>
          <a:xfrm>
            <a:off x="3385339" y="3182842"/>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1" name="Rechteck 70"/>
          <p:cNvSpPr/>
          <p:nvPr/>
        </p:nvSpPr>
        <p:spPr>
          <a:xfrm rot="5400000">
            <a:off x="3386597" y="4417362"/>
            <a:ext cx="43200"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2" name="Rechteck 71"/>
          <p:cNvSpPr/>
          <p:nvPr/>
        </p:nvSpPr>
        <p:spPr>
          <a:xfrm rot="5400000">
            <a:off x="3396402" y="3173251"/>
            <a:ext cx="43496" cy="680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3" name="Rechteck 72"/>
          <p:cNvSpPr/>
          <p:nvPr/>
        </p:nvSpPr>
        <p:spPr>
          <a:xfrm rot="5400000">
            <a:off x="1480334" y="5451685"/>
            <a:ext cx="43200" cy="69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4" name="Textfeld 73"/>
          <p:cNvSpPr txBox="1"/>
          <p:nvPr/>
        </p:nvSpPr>
        <p:spPr>
          <a:xfrm>
            <a:off x="4882287" y="1772816"/>
            <a:ext cx="3362121" cy="1154675"/>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Hydraulischer Abgleich oder hydraulischer Abgleich einer Heizungsanlage</a:t>
            </a:r>
          </a:p>
        </p:txBody>
      </p:sp>
    </p:spTree>
    <p:extLst>
      <p:ext uri="{BB962C8B-B14F-4D97-AF65-F5344CB8AC3E}">
        <p14:creationId xmlns:p14="http://schemas.microsoft.com/office/powerpoint/2010/main" val="1107956900"/>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1862332"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Rechteck 1"/>
          <p:cNvSpPr/>
          <p:nvPr/>
        </p:nvSpPr>
        <p:spPr>
          <a:xfrm>
            <a:off x="1235823" y="2186862"/>
            <a:ext cx="3229495" cy="25430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Rechteck 4"/>
          <p:cNvSpPr/>
          <p:nvPr/>
        </p:nvSpPr>
        <p:spPr>
          <a:xfrm>
            <a:off x="1235823" y="4729922"/>
            <a:ext cx="3229495" cy="11756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4" name="Gerader Verbinder 3"/>
          <p:cNvCxnSpPr>
            <a:stCxn id="2" idx="1"/>
            <a:endCxn id="2" idx="3"/>
          </p:cNvCxnSpPr>
          <p:nvPr/>
        </p:nvCxnSpPr>
        <p:spPr>
          <a:xfrm>
            <a:off x="1235823" y="3458392"/>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2" idx="0"/>
            <a:endCxn id="5" idx="0"/>
          </p:cNvCxnSpPr>
          <p:nvPr/>
        </p:nvCxnSpPr>
        <p:spPr>
          <a:xfrm>
            <a:off x="2850571" y="2186862"/>
            <a:ext cx="0" cy="25430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leichschenkliges Dreieck 9"/>
          <p:cNvSpPr/>
          <p:nvPr/>
        </p:nvSpPr>
        <p:spPr>
          <a:xfrm>
            <a:off x="1106551" y="948223"/>
            <a:ext cx="3498980" cy="1238639"/>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Rechteck 10"/>
          <p:cNvSpPr/>
          <p:nvPr/>
        </p:nvSpPr>
        <p:spPr>
          <a:xfrm>
            <a:off x="1571800" y="4846087"/>
            <a:ext cx="608823" cy="979715"/>
          </a:xfrm>
          <a:prstGeom prst="rect">
            <a:avLst/>
          </a:prstGeom>
          <a:solidFill>
            <a:srgbClr val="F13F3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2" name="Rechteck 11"/>
          <p:cNvSpPr/>
          <p:nvPr/>
        </p:nvSpPr>
        <p:spPr>
          <a:xfrm>
            <a:off x="1669772" y="5000041"/>
            <a:ext cx="426875" cy="909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Abgerundetes Rechteck 13"/>
          <p:cNvSpPr/>
          <p:nvPr/>
        </p:nvSpPr>
        <p:spPr>
          <a:xfrm>
            <a:off x="2244539"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Abgerundetes Rechteck 14"/>
          <p:cNvSpPr/>
          <p:nvPr/>
        </p:nvSpPr>
        <p:spPr>
          <a:xfrm>
            <a:off x="2139949"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Abgerundetes Rechteck 15"/>
          <p:cNvSpPr/>
          <p:nvPr/>
        </p:nvSpPr>
        <p:spPr>
          <a:xfrm>
            <a:off x="2350339"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Abgerundetes Rechteck 17"/>
          <p:cNvSpPr/>
          <p:nvPr/>
        </p:nvSpPr>
        <p:spPr>
          <a:xfrm>
            <a:off x="2459898"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 name="Abgerundetes Rechteck 18"/>
          <p:cNvSpPr/>
          <p:nvPr/>
        </p:nvSpPr>
        <p:spPr>
          <a:xfrm>
            <a:off x="1924040"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Abgerundetes Rechteck 20"/>
          <p:cNvSpPr/>
          <p:nvPr/>
        </p:nvSpPr>
        <p:spPr>
          <a:xfrm>
            <a:off x="2032504"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Abgerundetes Rechteck 21"/>
          <p:cNvSpPr/>
          <p:nvPr/>
        </p:nvSpPr>
        <p:spPr>
          <a:xfrm>
            <a:off x="2574135"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Abgerundetes Rechteck 22"/>
          <p:cNvSpPr/>
          <p:nvPr/>
        </p:nvSpPr>
        <p:spPr>
          <a:xfrm>
            <a:off x="2680449"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Rechteck 23"/>
          <p:cNvSpPr/>
          <p:nvPr/>
        </p:nvSpPr>
        <p:spPr>
          <a:xfrm>
            <a:off x="3485944"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 name="Abgerundetes Rechteck 24"/>
          <p:cNvSpPr/>
          <p:nvPr/>
        </p:nvSpPr>
        <p:spPr>
          <a:xfrm>
            <a:off x="3868151"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Abgerundetes Rechteck 25"/>
          <p:cNvSpPr/>
          <p:nvPr/>
        </p:nvSpPr>
        <p:spPr>
          <a:xfrm>
            <a:off x="3763561"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 name="Abgerundetes Rechteck 26"/>
          <p:cNvSpPr/>
          <p:nvPr/>
        </p:nvSpPr>
        <p:spPr>
          <a:xfrm>
            <a:off x="3973951"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 name="Abgerundetes Rechteck 27"/>
          <p:cNvSpPr/>
          <p:nvPr/>
        </p:nvSpPr>
        <p:spPr>
          <a:xfrm>
            <a:off x="4083510"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 name="Abgerundetes Rechteck 28"/>
          <p:cNvSpPr/>
          <p:nvPr/>
        </p:nvSpPr>
        <p:spPr>
          <a:xfrm>
            <a:off x="3547652"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 name="Abgerundetes Rechteck 29"/>
          <p:cNvSpPr/>
          <p:nvPr/>
        </p:nvSpPr>
        <p:spPr>
          <a:xfrm>
            <a:off x="3656116"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 name="Abgerundetes Rechteck 30"/>
          <p:cNvSpPr/>
          <p:nvPr/>
        </p:nvSpPr>
        <p:spPr>
          <a:xfrm>
            <a:off x="4197747"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 name="Abgerundetes Rechteck 31"/>
          <p:cNvSpPr/>
          <p:nvPr/>
        </p:nvSpPr>
        <p:spPr>
          <a:xfrm>
            <a:off x="4304061"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3" name="Rechteck 32"/>
          <p:cNvSpPr/>
          <p:nvPr/>
        </p:nvSpPr>
        <p:spPr>
          <a:xfrm>
            <a:off x="1856617"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34" name="Gerader Verbinder 33"/>
          <p:cNvCxnSpPr/>
          <p:nvPr/>
        </p:nvCxnSpPr>
        <p:spPr>
          <a:xfrm>
            <a:off x="1230108" y="4721407"/>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Abgerundetes Rechteck 34"/>
          <p:cNvSpPr/>
          <p:nvPr/>
        </p:nvSpPr>
        <p:spPr>
          <a:xfrm>
            <a:off x="2238824"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6" name="Abgerundetes Rechteck 35"/>
          <p:cNvSpPr/>
          <p:nvPr/>
        </p:nvSpPr>
        <p:spPr>
          <a:xfrm>
            <a:off x="2134234"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Abgerundetes Rechteck 36"/>
          <p:cNvSpPr/>
          <p:nvPr/>
        </p:nvSpPr>
        <p:spPr>
          <a:xfrm>
            <a:off x="2344624"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8" name="Abgerundetes Rechteck 37"/>
          <p:cNvSpPr/>
          <p:nvPr/>
        </p:nvSpPr>
        <p:spPr>
          <a:xfrm>
            <a:off x="2454183"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9" name="Abgerundetes Rechteck 38"/>
          <p:cNvSpPr/>
          <p:nvPr/>
        </p:nvSpPr>
        <p:spPr>
          <a:xfrm>
            <a:off x="1918325"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0" name="Abgerundetes Rechteck 39"/>
          <p:cNvSpPr/>
          <p:nvPr/>
        </p:nvSpPr>
        <p:spPr>
          <a:xfrm>
            <a:off x="2026789"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1" name="Abgerundetes Rechteck 40"/>
          <p:cNvSpPr/>
          <p:nvPr/>
        </p:nvSpPr>
        <p:spPr>
          <a:xfrm>
            <a:off x="2568420"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 name="Abgerundetes Rechteck 41"/>
          <p:cNvSpPr/>
          <p:nvPr/>
        </p:nvSpPr>
        <p:spPr>
          <a:xfrm>
            <a:off x="2674734"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 name="Rechteck 42"/>
          <p:cNvSpPr/>
          <p:nvPr/>
        </p:nvSpPr>
        <p:spPr>
          <a:xfrm>
            <a:off x="3480229"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4" name="Abgerundetes Rechteck 43"/>
          <p:cNvSpPr/>
          <p:nvPr/>
        </p:nvSpPr>
        <p:spPr>
          <a:xfrm>
            <a:off x="3862436"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5" name="Abgerundetes Rechteck 44"/>
          <p:cNvSpPr/>
          <p:nvPr/>
        </p:nvSpPr>
        <p:spPr>
          <a:xfrm>
            <a:off x="3757846"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6" name="Abgerundetes Rechteck 45"/>
          <p:cNvSpPr/>
          <p:nvPr/>
        </p:nvSpPr>
        <p:spPr>
          <a:xfrm>
            <a:off x="3968236"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7" name="Abgerundetes Rechteck 46"/>
          <p:cNvSpPr/>
          <p:nvPr/>
        </p:nvSpPr>
        <p:spPr>
          <a:xfrm>
            <a:off x="4077795"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8" name="Abgerundetes Rechteck 47"/>
          <p:cNvSpPr/>
          <p:nvPr/>
        </p:nvSpPr>
        <p:spPr>
          <a:xfrm>
            <a:off x="3541937"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9" name="Abgerundetes Rechteck 48"/>
          <p:cNvSpPr/>
          <p:nvPr/>
        </p:nvSpPr>
        <p:spPr>
          <a:xfrm>
            <a:off x="3650401"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0" name="Abgerundetes Rechteck 49"/>
          <p:cNvSpPr/>
          <p:nvPr/>
        </p:nvSpPr>
        <p:spPr>
          <a:xfrm>
            <a:off x="4192032"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1" name="Abgerundetes Rechteck 50"/>
          <p:cNvSpPr/>
          <p:nvPr/>
        </p:nvSpPr>
        <p:spPr>
          <a:xfrm>
            <a:off x="4298346"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2" name="Rechteck 51"/>
          <p:cNvSpPr/>
          <p:nvPr/>
        </p:nvSpPr>
        <p:spPr>
          <a:xfrm>
            <a:off x="1780218" y="4148042"/>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3" name="Rechteck 52"/>
          <p:cNvSpPr/>
          <p:nvPr/>
        </p:nvSpPr>
        <p:spPr>
          <a:xfrm>
            <a:off x="1486592" y="3286125"/>
            <a:ext cx="43200" cy="1902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4" name="Rechteck 53"/>
          <p:cNvSpPr/>
          <p:nvPr/>
        </p:nvSpPr>
        <p:spPr>
          <a:xfrm rot="5400000">
            <a:off x="2385880" y="2397327"/>
            <a:ext cx="43200" cy="1825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5" name="Rechteck 54"/>
          <p:cNvSpPr/>
          <p:nvPr/>
        </p:nvSpPr>
        <p:spPr>
          <a:xfrm rot="5400000">
            <a:off x="1647911" y="4269038"/>
            <a:ext cx="43200" cy="3647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6" name="Rechteck 55"/>
          <p:cNvSpPr/>
          <p:nvPr/>
        </p:nvSpPr>
        <p:spPr>
          <a:xfrm rot="5400000">
            <a:off x="2411759" y="3646739"/>
            <a:ext cx="42180" cy="18646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7" name="Rechteck 56"/>
          <p:cNvSpPr/>
          <p:nvPr/>
        </p:nvSpPr>
        <p:spPr>
          <a:xfrm rot="5400000">
            <a:off x="3381242" y="4352629"/>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8" name="Rechteck 57"/>
          <p:cNvSpPr/>
          <p:nvPr/>
        </p:nvSpPr>
        <p:spPr>
          <a:xfrm rot="5400000">
            <a:off x="3375925" y="3054648"/>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9" name="Rechteck 58"/>
          <p:cNvSpPr/>
          <p:nvPr/>
        </p:nvSpPr>
        <p:spPr>
          <a:xfrm rot="5400000">
            <a:off x="1758689" y="3066457"/>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0" name="Rechteck 59"/>
          <p:cNvSpPr/>
          <p:nvPr/>
        </p:nvSpPr>
        <p:spPr>
          <a:xfrm>
            <a:off x="3274550" y="3115750"/>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1" name="Rechteck 60"/>
          <p:cNvSpPr/>
          <p:nvPr/>
        </p:nvSpPr>
        <p:spPr>
          <a:xfrm>
            <a:off x="1684375" y="3128693"/>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2" name="Rechteck 61"/>
          <p:cNvSpPr/>
          <p:nvPr/>
        </p:nvSpPr>
        <p:spPr>
          <a:xfrm>
            <a:off x="3320138" y="4435184"/>
            <a:ext cx="45021" cy="164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3" name="Rechteck 62"/>
          <p:cNvSpPr/>
          <p:nvPr/>
        </p:nvSpPr>
        <p:spPr>
          <a:xfrm>
            <a:off x="1374057" y="2814360"/>
            <a:ext cx="43200" cy="24889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4" name="Rechteck 63"/>
          <p:cNvSpPr/>
          <p:nvPr/>
        </p:nvSpPr>
        <p:spPr>
          <a:xfrm rot="5400000">
            <a:off x="2391450" y="2361054"/>
            <a:ext cx="43200" cy="20802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5" name="Rechteck 64"/>
          <p:cNvSpPr/>
          <p:nvPr/>
        </p:nvSpPr>
        <p:spPr>
          <a:xfrm rot="5400000">
            <a:off x="2403314" y="3656307"/>
            <a:ext cx="43200" cy="20153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6" name="Rechteck 65"/>
          <p:cNvSpPr/>
          <p:nvPr/>
        </p:nvSpPr>
        <p:spPr>
          <a:xfrm rot="5400000">
            <a:off x="1800984" y="4134052"/>
            <a:ext cx="46245"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7" name="Rechteck 66"/>
          <p:cNvSpPr/>
          <p:nvPr/>
        </p:nvSpPr>
        <p:spPr>
          <a:xfrm rot="5400000">
            <a:off x="1610402" y="2606585"/>
            <a:ext cx="43200" cy="459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8" name="Rechteck 67"/>
          <p:cNvSpPr/>
          <p:nvPr/>
        </p:nvSpPr>
        <p:spPr>
          <a:xfrm rot="5400000">
            <a:off x="1450771" y="5190733"/>
            <a:ext cx="43200" cy="1988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9" name="Rechteck 68"/>
          <p:cNvSpPr/>
          <p:nvPr/>
        </p:nvSpPr>
        <p:spPr>
          <a:xfrm>
            <a:off x="3401725" y="4112629"/>
            <a:ext cx="35872" cy="572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0" name="Rechteck 69"/>
          <p:cNvSpPr/>
          <p:nvPr/>
        </p:nvSpPr>
        <p:spPr>
          <a:xfrm>
            <a:off x="3418870" y="2862305"/>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1" name="Rechteck 70"/>
          <p:cNvSpPr/>
          <p:nvPr/>
        </p:nvSpPr>
        <p:spPr>
          <a:xfrm rot="5400000">
            <a:off x="3420128" y="4096825"/>
            <a:ext cx="43200"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2" name="Rechteck 71"/>
          <p:cNvSpPr/>
          <p:nvPr/>
        </p:nvSpPr>
        <p:spPr>
          <a:xfrm rot="5400000">
            <a:off x="3429933" y="2852714"/>
            <a:ext cx="43496" cy="680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3" name="Rechteck 72"/>
          <p:cNvSpPr/>
          <p:nvPr/>
        </p:nvSpPr>
        <p:spPr>
          <a:xfrm rot="5400000">
            <a:off x="1513865" y="5131148"/>
            <a:ext cx="43200" cy="69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4" name="Textfeld 73"/>
          <p:cNvSpPr txBox="1"/>
          <p:nvPr/>
        </p:nvSpPr>
        <p:spPr>
          <a:xfrm>
            <a:off x="4860032" y="1731166"/>
            <a:ext cx="4114800" cy="438581"/>
          </a:xfrm>
          <a:prstGeom prst="rect">
            <a:avLst/>
          </a:prstGeom>
          <a:noFill/>
        </p:spPr>
        <p:txBody>
          <a:bodyPr wrap="square" rtlCol="0">
            <a:noAutofit/>
          </a:bodyPr>
          <a:lstStyle/>
          <a:p>
            <a:pPr>
              <a:lnSpc>
                <a:spcPct val="150000"/>
              </a:lnSpc>
            </a:pPr>
            <a:r>
              <a:rPr lang="de-DE" sz="1600" dirty="0">
                <a:latin typeface="Arial" panose="020B0604020202020204" pitchFamily="34" charset="0"/>
                <a:cs typeface="Arial" panose="020B0604020202020204" pitchFamily="34" charset="0"/>
              </a:rPr>
              <a:t>So funktioniert ein Heizungsverteilungssystem grundsätzlich:</a:t>
            </a:r>
          </a:p>
        </p:txBody>
      </p:sp>
    </p:spTree>
    <p:extLst>
      <p:ext uri="{BB962C8B-B14F-4D97-AF65-F5344CB8AC3E}">
        <p14:creationId xmlns:p14="http://schemas.microsoft.com/office/powerpoint/2010/main" val="1318330042"/>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1862332"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Rechteck 1"/>
          <p:cNvSpPr/>
          <p:nvPr/>
        </p:nvSpPr>
        <p:spPr>
          <a:xfrm>
            <a:off x="1235823" y="2186862"/>
            <a:ext cx="3229495" cy="25430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Rechteck 4"/>
          <p:cNvSpPr/>
          <p:nvPr/>
        </p:nvSpPr>
        <p:spPr>
          <a:xfrm>
            <a:off x="1235823" y="4729922"/>
            <a:ext cx="3229495" cy="11756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4" name="Gerader Verbinder 3"/>
          <p:cNvCxnSpPr>
            <a:stCxn id="2" idx="1"/>
            <a:endCxn id="2" idx="3"/>
          </p:cNvCxnSpPr>
          <p:nvPr/>
        </p:nvCxnSpPr>
        <p:spPr>
          <a:xfrm>
            <a:off x="1235823" y="3458392"/>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2" idx="0"/>
            <a:endCxn id="5" idx="0"/>
          </p:cNvCxnSpPr>
          <p:nvPr/>
        </p:nvCxnSpPr>
        <p:spPr>
          <a:xfrm>
            <a:off x="2850571" y="2186862"/>
            <a:ext cx="0" cy="25430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leichschenkliges Dreieck 9"/>
          <p:cNvSpPr/>
          <p:nvPr/>
        </p:nvSpPr>
        <p:spPr>
          <a:xfrm>
            <a:off x="1106551" y="948223"/>
            <a:ext cx="3498980" cy="1238639"/>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Rechteck 10"/>
          <p:cNvSpPr/>
          <p:nvPr/>
        </p:nvSpPr>
        <p:spPr>
          <a:xfrm>
            <a:off x="1571800" y="4846087"/>
            <a:ext cx="608823" cy="979715"/>
          </a:xfrm>
          <a:prstGeom prst="rect">
            <a:avLst/>
          </a:prstGeom>
          <a:solidFill>
            <a:srgbClr val="F13F3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700" dirty="0">
                <a:latin typeface="Bahnschrift" panose="020B0502040204020203" pitchFamily="34" charset="0"/>
              </a:rPr>
              <a:t>A</a:t>
            </a:r>
          </a:p>
        </p:txBody>
      </p:sp>
      <p:sp>
        <p:nvSpPr>
          <p:cNvPr id="12" name="Rechteck 11"/>
          <p:cNvSpPr/>
          <p:nvPr/>
        </p:nvSpPr>
        <p:spPr>
          <a:xfrm>
            <a:off x="1669772" y="5000041"/>
            <a:ext cx="426875" cy="909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Abgerundetes Rechteck 13"/>
          <p:cNvSpPr/>
          <p:nvPr/>
        </p:nvSpPr>
        <p:spPr>
          <a:xfrm>
            <a:off x="2244539"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Abgerundetes Rechteck 14"/>
          <p:cNvSpPr/>
          <p:nvPr/>
        </p:nvSpPr>
        <p:spPr>
          <a:xfrm>
            <a:off x="2139949"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Abgerundetes Rechteck 15"/>
          <p:cNvSpPr/>
          <p:nvPr/>
        </p:nvSpPr>
        <p:spPr>
          <a:xfrm>
            <a:off x="2350339"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Abgerundetes Rechteck 17"/>
          <p:cNvSpPr/>
          <p:nvPr/>
        </p:nvSpPr>
        <p:spPr>
          <a:xfrm>
            <a:off x="2459898"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 name="Abgerundetes Rechteck 18"/>
          <p:cNvSpPr/>
          <p:nvPr/>
        </p:nvSpPr>
        <p:spPr>
          <a:xfrm>
            <a:off x="1924040"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Abgerundetes Rechteck 20"/>
          <p:cNvSpPr/>
          <p:nvPr/>
        </p:nvSpPr>
        <p:spPr>
          <a:xfrm>
            <a:off x="2032504"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Abgerundetes Rechteck 21"/>
          <p:cNvSpPr/>
          <p:nvPr/>
        </p:nvSpPr>
        <p:spPr>
          <a:xfrm>
            <a:off x="2574135"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Abgerundetes Rechteck 22"/>
          <p:cNvSpPr/>
          <p:nvPr/>
        </p:nvSpPr>
        <p:spPr>
          <a:xfrm>
            <a:off x="2680449"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Rechteck 23"/>
          <p:cNvSpPr/>
          <p:nvPr/>
        </p:nvSpPr>
        <p:spPr>
          <a:xfrm>
            <a:off x="3485944"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 name="Abgerundetes Rechteck 24"/>
          <p:cNvSpPr/>
          <p:nvPr/>
        </p:nvSpPr>
        <p:spPr>
          <a:xfrm>
            <a:off x="3868151"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Abgerundetes Rechteck 25"/>
          <p:cNvSpPr/>
          <p:nvPr/>
        </p:nvSpPr>
        <p:spPr>
          <a:xfrm>
            <a:off x="3763561"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 name="Abgerundetes Rechteck 26"/>
          <p:cNvSpPr/>
          <p:nvPr/>
        </p:nvSpPr>
        <p:spPr>
          <a:xfrm>
            <a:off x="3973951"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 name="Abgerundetes Rechteck 27"/>
          <p:cNvSpPr/>
          <p:nvPr/>
        </p:nvSpPr>
        <p:spPr>
          <a:xfrm>
            <a:off x="4083510"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 name="Abgerundetes Rechteck 28"/>
          <p:cNvSpPr/>
          <p:nvPr/>
        </p:nvSpPr>
        <p:spPr>
          <a:xfrm>
            <a:off x="3547652"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 name="Abgerundetes Rechteck 29"/>
          <p:cNvSpPr/>
          <p:nvPr/>
        </p:nvSpPr>
        <p:spPr>
          <a:xfrm>
            <a:off x="3656116"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 name="Abgerundetes Rechteck 30"/>
          <p:cNvSpPr/>
          <p:nvPr/>
        </p:nvSpPr>
        <p:spPr>
          <a:xfrm>
            <a:off x="4197747"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 name="Abgerundetes Rechteck 31"/>
          <p:cNvSpPr/>
          <p:nvPr/>
        </p:nvSpPr>
        <p:spPr>
          <a:xfrm>
            <a:off x="4304061"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3" name="Rechteck 32"/>
          <p:cNvSpPr/>
          <p:nvPr/>
        </p:nvSpPr>
        <p:spPr>
          <a:xfrm>
            <a:off x="1856617"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34" name="Gerader Verbinder 33"/>
          <p:cNvCxnSpPr/>
          <p:nvPr/>
        </p:nvCxnSpPr>
        <p:spPr>
          <a:xfrm>
            <a:off x="1230108" y="4721407"/>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Abgerundetes Rechteck 34"/>
          <p:cNvSpPr/>
          <p:nvPr/>
        </p:nvSpPr>
        <p:spPr>
          <a:xfrm>
            <a:off x="2238824"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6" name="Abgerundetes Rechteck 35"/>
          <p:cNvSpPr/>
          <p:nvPr/>
        </p:nvSpPr>
        <p:spPr>
          <a:xfrm>
            <a:off x="2134234"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Abgerundetes Rechteck 36"/>
          <p:cNvSpPr/>
          <p:nvPr/>
        </p:nvSpPr>
        <p:spPr>
          <a:xfrm>
            <a:off x="2344624"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8" name="Abgerundetes Rechteck 37"/>
          <p:cNvSpPr/>
          <p:nvPr/>
        </p:nvSpPr>
        <p:spPr>
          <a:xfrm>
            <a:off x="2454183"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9" name="Abgerundetes Rechteck 38"/>
          <p:cNvSpPr/>
          <p:nvPr/>
        </p:nvSpPr>
        <p:spPr>
          <a:xfrm>
            <a:off x="1918325"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0" name="Abgerundetes Rechteck 39"/>
          <p:cNvSpPr/>
          <p:nvPr/>
        </p:nvSpPr>
        <p:spPr>
          <a:xfrm>
            <a:off x="2026789"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1" name="Abgerundetes Rechteck 40"/>
          <p:cNvSpPr/>
          <p:nvPr/>
        </p:nvSpPr>
        <p:spPr>
          <a:xfrm>
            <a:off x="2568420"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 name="Abgerundetes Rechteck 41"/>
          <p:cNvSpPr/>
          <p:nvPr/>
        </p:nvSpPr>
        <p:spPr>
          <a:xfrm>
            <a:off x="2674734"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 name="Rechteck 42"/>
          <p:cNvSpPr/>
          <p:nvPr/>
        </p:nvSpPr>
        <p:spPr>
          <a:xfrm>
            <a:off x="3480229"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4" name="Abgerundetes Rechteck 43"/>
          <p:cNvSpPr/>
          <p:nvPr/>
        </p:nvSpPr>
        <p:spPr>
          <a:xfrm>
            <a:off x="3862436"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5" name="Abgerundetes Rechteck 44"/>
          <p:cNvSpPr/>
          <p:nvPr/>
        </p:nvSpPr>
        <p:spPr>
          <a:xfrm>
            <a:off x="3757846"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6" name="Abgerundetes Rechteck 45"/>
          <p:cNvSpPr/>
          <p:nvPr/>
        </p:nvSpPr>
        <p:spPr>
          <a:xfrm>
            <a:off x="3968236"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7" name="Abgerundetes Rechteck 46"/>
          <p:cNvSpPr/>
          <p:nvPr/>
        </p:nvSpPr>
        <p:spPr>
          <a:xfrm>
            <a:off x="4077795"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8" name="Abgerundetes Rechteck 47"/>
          <p:cNvSpPr/>
          <p:nvPr/>
        </p:nvSpPr>
        <p:spPr>
          <a:xfrm>
            <a:off x="3541937"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9" name="Abgerundetes Rechteck 48"/>
          <p:cNvSpPr/>
          <p:nvPr/>
        </p:nvSpPr>
        <p:spPr>
          <a:xfrm>
            <a:off x="3650401"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0" name="Abgerundetes Rechteck 49"/>
          <p:cNvSpPr/>
          <p:nvPr/>
        </p:nvSpPr>
        <p:spPr>
          <a:xfrm>
            <a:off x="4192032"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1" name="Abgerundetes Rechteck 50"/>
          <p:cNvSpPr/>
          <p:nvPr/>
        </p:nvSpPr>
        <p:spPr>
          <a:xfrm>
            <a:off x="4298346"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2" name="Rechteck 51"/>
          <p:cNvSpPr/>
          <p:nvPr/>
        </p:nvSpPr>
        <p:spPr>
          <a:xfrm>
            <a:off x="1780218" y="4148042"/>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3" name="Rechteck 52"/>
          <p:cNvSpPr/>
          <p:nvPr/>
        </p:nvSpPr>
        <p:spPr>
          <a:xfrm>
            <a:off x="1486592" y="3286125"/>
            <a:ext cx="43200" cy="1902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4" name="Rechteck 53"/>
          <p:cNvSpPr/>
          <p:nvPr/>
        </p:nvSpPr>
        <p:spPr>
          <a:xfrm rot="5400000">
            <a:off x="2385880" y="2397327"/>
            <a:ext cx="43200" cy="1825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5" name="Rechteck 54"/>
          <p:cNvSpPr/>
          <p:nvPr/>
        </p:nvSpPr>
        <p:spPr>
          <a:xfrm rot="5400000">
            <a:off x="1647911" y="4269038"/>
            <a:ext cx="43200" cy="3647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6" name="Rechteck 55"/>
          <p:cNvSpPr/>
          <p:nvPr/>
        </p:nvSpPr>
        <p:spPr>
          <a:xfrm rot="5400000">
            <a:off x="2411759" y="3646739"/>
            <a:ext cx="42180" cy="18646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7" name="Rechteck 56"/>
          <p:cNvSpPr/>
          <p:nvPr/>
        </p:nvSpPr>
        <p:spPr>
          <a:xfrm rot="5400000">
            <a:off x="3381242" y="4352629"/>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8" name="Rechteck 57"/>
          <p:cNvSpPr/>
          <p:nvPr/>
        </p:nvSpPr>
        <p:spPr>
          <a:xfrm rot="5400000">
            <a:off x="3375925" y="3054648"/>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9" name="Rechteck 58"/>
          <p:cNvSpPr/>
          <p:nvPr/>
        </p:nvSpPr>
        <p:spPr>
          <a:xfrm rot="5400000">
            <a:off x="1758689" y="3066457"/>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0" name="Rechteck 59"/>
          <p:cNvSpPr/>
          <p:nvPr/>
        </p:nvSpPr>
        <p:spPr>
          <a:xfrm>
            <a:off x="3274550" y="3115750"/>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1" name="Rechteck 60"/>
          <p:cNvSpPr/>
          <p:nvPr/>
        </p:nvSpPr>
        <p:spPr>
          <a:xfrm>
            <a:off x="1684375" y="3128693"/>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2" name="Rechteck 61"/>
          <p:cNvSpPr/>
          <p:nvPr/>
        </p:nvSpPr>
        <p:spPr>
          <a:xfrm>
            <a:off x="3320138" y="4435184"/>
            <a:ext cx="45021" cy="164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3" name="Rechteck 62"/>
          <p:cNvSpPr/>
          <p:nvPr/>
        </p:nvSpPr>
        <p:spPr>
          <a:xfrm>
            <a:off x="1374057" y="2814360"/>
            <a:ext cx="43200" cy="24889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4" name="Rechteck 63"/>
          <p:cNvSpPr/>
          <p:nvPr/>
        </p:nvSpPr>
        <p:spPr>
          <a:xfrm rot="5400000">
            <a:off x="2391450" y="2361054"/>
            <a:ext cx="43200" cy="20802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5" name="Rechteck 64"/>
          <p:cNvSpPr/>
          <p:nvPr/>
        </p:nvSpPr>
        <p:spPr>
          <a:xfrm rot="5400000">
            <a:off x="2403314" y="3656307"/>
            <a:ext cx="43200" cy="20153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6" name="Rechteck 65"/>
          <p:cNvSpPr/>
          <p:nvPr/>
        </p:nvSpPr>
        <p:spPr>
          <a:xfrm rot="5400000">
            <a:off x="1800984" y="4134052"/>
            <a:ext cx="46245"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7" name="Rechteck 66"/>
          <p:cNvSpPr/>
          <p:nvPr/>
        </p:nvSpPr>
        <p:spPr>
          <a:xfrm rot="5400000">
            <a:off x="1610402" y="2606585"/>
            <a:ext cx="43200" cy="459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8" name="Rechteck 67"/>
          <p:cNvSpPr/>
          <p:nvPr/>
        </p:nvSpPr>
        <p:spPr>
          <a:xfrm rot="5400000">
            <a:off x="1450771" y="5190733"/>
            <a:ext cx="43200" cy="1988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9" name="Rechteck 68"/>
          <p:cNvSpPr/>
          <p:nvPr/>
        </p:nvSpPr>
        <p:spPr>
          <a:xfrm>
            <a:off x="3401725" y="4112629"/>
            <a:ext cx="35872" cy="572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0" name="Rechteck 69"/>
          <p:cNvSpPr/>
          <p:nvPr/>
        </p:nvSpPr>
        <p:spPr>
          <a:xfrm>
            <a:off x="3418870" y="2862305"/>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1" name="Rechteck 70"/>
          <p:cNvSpPr/>
          <p:nvPr/>
        </p:nvSpPr>
        <p:spPr>
          <a:xfrm rot="5400000">
            <a:off x="3420128" y="4096825"/>
            <a:ext cx="43200"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2" name="Rechteck 71"/>
          <p:cNvSpPr/>
          <p:nvPr/>
        </p:nvSpPr>
        <p:spPr>
          <a:xfrm rot="5400000">
            <a:off x="3429933" y="2852714"/>
            <a:ext cx="43496" cy="680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3" name="Rechteck 72"/>
          <p:cNvSpPr/>
          <p:nvPr/>
        </p:nvSpPr>
        <p:spPr>
          <a:xfrm rot="5400000">
            <a:off x="1513865" y="5131148"/>
            <a:ext cx="43200" cy="69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4" name="Textfeld 73"/>
          <p:cNvSpPr txBox="1"/>
          <p:nvPr/>
        </p:nvSpPr>
        <p:spPr>
          <a:xfrm>
            <a:off x="4860032" y="1588527"/>
            <a:ext cx="4114800" cy="438581"/>
          </a:xfrm>
          <a:prstGeom prst="rect">
            <a:avLst/>
          </a:prstGeom>
          <a:noFill/>
        </p:spPr>
        <p:txBody>
          <a:bodyPr wrap="square" rtlCol="0">
            <a:noAutofit/>
          </a:bodyPr>
          <a:lstStyle/>
          <a:p>
            <a:pPr>
              <a:lnSpc>
                <a:spcPct val="150000"/>
              </a:lnSpc>
            </a:pPr>
            <a:r>
              <a:rPr lang="de-DE" sz="1600" dirty="0">
                <a:latin typeface="Arial" panose="020B0604020202020204" pitchFamily="34" charset="0"/>
                <a:cs typeface="Arial" panose="020B0604020202020204" pitchFamily="34" charset="0"/>
              </a:rPr>
              <a:t>So funktioniert ein Heizungsverteilungssystem grundsätzlich:</a:t>
            </a:r>
          </a:p>
          <a:p>
            <a:pPr>
              <a:lnSpc>
                <a:spcPct val="150000"/>
              </a:lnSpc>
            </a:pPr>
            <a:endParaRPr lang="de-DE" sz="1600" dirty="0">
              <a:latin typeface="Arial" panose="020B0604020202020204" pitchFamily="34" charset="0"/>
              <a:cs typeface="Arial" panose="020B0604020202020204" pitchFamily="34" charset="0"/>
            </a:endParaRPr>
          </a:p>
          <a:p>
            <a:pPr marL="342900" indent="-342900">
              <a:lnSpc>
                <a:spcPct val="150000"/>
              </a:lnSpc>
              <a:buAutoNum type="arabicPeriod"/>
            </a:pPr>
            <a:r>
              <a:rPr lang="de-DE" sz="1600" dirty="0">
                <a:latin typeface="Arial" panose="020B0604020202020204" pitchFamily="34" charset="0"/>
                <a:cs typeface="Arial" panose="020B0604020202020204" pitchFamily="34" charset="0"/>
              </a:rPr>
              <a:t>Die Wärmepumpe oder der Boiler (A) erwärmt das Wasser in der Heizungsanlage.</a:t>
            </a:r>
          </a:p>
          <a:p>
            <a:endParaRPr lang="de-DE" dirty="0">
              <a:latin typeface="Bahnschrift" panose="020B0502040204020203" pitchFamily="34" charset="0"/>
            </a:endParaRPr>
          </a:p>
        </p:txBody>
      </p:sp>
    </p:spTree>
    <p:extLst>
      <p:ext uri="{BB962C8B-B14F-4D97-AF65-F5344CB8AC3E}">
        <p14:creationId xmlns:p14="http://schemas.microsoft.com/office/powerpoint/2010/main" val="3265124509"/>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1862332"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Rechteck 1"/>
          <p:cNvSpPr/>
          <p:nvPr/>
        </p:nvSpPr>
        <p:spPr>
          <a:xfrm>
            <a:off x="1235823" y="2186862"/>
            <a:ext cx="3229495" cy="25430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Rechteck 4"/>
          <p:cNvSpPr/>
          <p:nvPr/>
        </p:nvSpPr>
        <p:spPr>
          <a:xfrm>
            <a:off x="1235823" y="4729922"/>
            <a:ext cx="3229495" cy="11756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4" name="Gerader Verbinder 3"/>
          <p:cNvCxnSpPr>
            <a:stCxn id="2" idx="1"/>
            <a:endCxn id="2" idx="3"/>
          </p:cNvCxnSpPr>
          <p:nvPr/>
        </p:nvCxnSpPr>
        <p:spPr>
          <a:xfrm>
            <a:off x="1235823" y="3458392"/>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2" idx="0"/>
            <a:endCxn id="5" idx="0"/>
          </p:cNvCxnSpPr>
          <p:nvPr/>
        </p:nvCxnSpPr>
        <p:spPr>
          <a:xfrm>
            <a:off x="2850571" y="2186862"/>
            <a:ext cx="0" cy="25430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leichschenkliges Dreieck 9"/>
          <p:cNvSpPr/>
          <p:nvPr/>
        </p:nvSpPr>
        <p:spPr>
          <a:xfrm>
            <a:off x="1106551" y="948223"/>
            <a:ext cx="3498980" cy="1238639"/>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Rechteck 10"/>
          <p:cNvSpPr/>
          <p:nvPr/>
        </p:nvSpPr>
        <p:spPr>
          <a:xfrm>
            <a:off x="1571800" y="4846087"/>
            <a:ext cx="608823" cy="979715"/>
          </a:xfrm>
          <a:prstGeom prst="rect">
            <a:avLst/>
          </a:prstGeom>
          <a:solidFill>
            <a:srgbClr val="F13F3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700" dirty="0">
                <a:latin typeface="Bahnschrift" panose="020B0502040204020203" pitchFamily="34" charset="0"/>
              </a:rPr>
              <a:t>A</a:t>
            </a:r>
          </a:p>
        </p:txBody>
      </p:sp>
      <p:sp>
        <p:nvSpPr>
          <p:cNvPr id="12" name="Rechteck 11"/>
          <p:cNvSpPr/>
          <p:nvPr/>
        </p:nvSpPr>
        <p:spPr>
          <a:xfrm>
            <a:off x="1669772" y="5000041"/>
            <a:ext cx="426875" cy="909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Abgerundetes Rechteck 13"/>
          <p:cNvSpPr/>
          <p:nvPr/>
        </p:nvSpPr>
        <p:spPr>
          <a:xfrm>
            <a:off x="2244539"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Abgerundetes Rechteck 14"/>
          <p:cNvSpPr/>
          <p:nvPr/>
        </p:nvSpPr>
        <p:spPr>
          <a:xfrm>
            <a:off x="2139949"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Abgerundetes Rechteck 15"/>
          <p:cNvSpPr/>
          <p:nvPr/>
        </p:nvSpPr>
        <p:spPr>
          <a:xfrm>
            <a:off x="2350339"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Abgerundetes Rechteck 17"/>
          <p:cNvSpPr/>
          <p:nvPr/>
        </p:nvSpPr>
        <p:spPr>
          <a:xfrm>
            <a:off x="2459898"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 name="Abgerundetes Rechteck 18"/>
          <p:cNvSpPr/>
          <p:nvPr/>
        </p:nvSpPr>
        <p:spPr>
          <a:xfrm>
            <a:off x="1924040"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Abgerundetes Rechteck 20"/>
          <p:cNvSpPr/>
          <p:nvPr/>
        </p:nvSpPr>
        <p:spPr>
          <a:xfrm>
            <a:off x="2032504"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Abgerundetes Rechteck 21"/>
          <p:cNvSpPr/>
          <p:nvPr/>
        </p:nvSpPr>
        <p:spPr>
          <a:xfrm>
            <a:off x="2574135"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Abgerundetes Rechteck 22"/>
          <p:cNvSpPr/>
          <p:nvPr/>
        </p:nvSpPr>
        <p:spPr>
          <a:xfrm>
            <a:off x="2680449"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Rechteck 23"/>
          <p:cNvSpPr/>
          <p:nvPr/>
        </p:nvSpPr>
        <p:spPr>
          <a:xfrm>
            <a:off x="3485944"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 name="Abgerundetes Rechteck 24"/>
          <p:cNvSpPr/>
          <p:nvPr/>
        </p:nvSpPr>
        <p:spPr>
          <a:xfrm>
            <a:off x="3868151"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Abgerundetes Rechteck 25"/>
          <p:cNvSpPr/>
          <p:nvPr/>
        </p:nvSpPr>
        <p:spPr>
          <a:xfrm>
            <a:off x="3763561"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 name="Abgerundetes Rechteck 26"/>
          <p:cNvSpPr/>
          <p:nvPr/>
        </p:nvSpPr>
        <p:spPr>
          <a:xfrm>
            <a:off x="3973951"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 name="Abgerundetes Rechteck 27"/>
          <p:cNvSpPr/>
          <p:nvPr/>
        </p:nvSpPr>
        <p:spPr>
          <a:xfrm>
            <a:off x="4083510"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 name="Abgerundetes Rechteck 28"/>
          <p:cNvSpPr/>
          <p:nvPr/>
        </p:nvSpPr>
        <p:spPr>
          <a:xfrm>
            <a:off x="3547652"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 name="Abgerundetes Rechteck 29"/>
          <p:cNvSpPr/>
          <p:nvPr/>
        </p:nvSpPr>
        <p:spPr>
          <a:xfrm>
            <a:off x="3656116"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 name="Abgerundetes Rechteck 30"/>
          <p:cNvSpPr/>
          <p:nvPr/>
        </p:nvSpPr>
        <p:spPr>
          <a:xfrm>
            <a:off x="4197747"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 name="Abgerundetes Rechteck 31"/>
          <p:cNvSpPr/>
          <p:nvPr/>
        </p:nvSpPr>
        <p:spPr>
          <a:xfrm>
            <a:off x="4304061"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3" name="Rechteck 32"/>
          <p:cNvSpPr/>
          <p:nvPr/>
        </p:nvSpPr>
        <p:spPr>
          <a:xfrm>
            <a:off x="1856617"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34" name="Gerader Verbinder 33"/>
          <p:cNvCxnSpPr/>
          <p:nvPr/>
        </p:nvCxnSpPr>
        <p:spPr>
          <a:xfrm>
            <a:off x="1230108" y="4721407"/>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Abgerundetes Rechteck 34"/>
          <p:cNvSpPr/>
          <p:nvPr/>
        </p:nvSpPr>
        <p:spPr>
          <a:xfrm>
            <a:off x="2238824"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6" name="Abgerundetes Rechteck 35"/>
          <p:cNvSpPr/>
          <p:nvPr/>
        </p:nvSpPr>
        <p:spPr>
          <a:xfrm>
            <a:off x="2134234"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Abgerundetes Rechteck 36"/>
          <p:cNvSpPr/>
          <p:nvPr/>
        </p:nvSpPr>
        <p:spPr>
          <a:xfrm>
            <a:off x="2344624"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8" name="Abgerundetes Rechteck 37"/>
          <p:cNvSpPr/>
          <p:nvPr/>
        </p:nvSpPr>
        <p:spPr>
          <a:xfrm>
            <a:off x="2454183"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9" name="Abgerundetes Rechteck 38"/>
          <p:cNvSpPr/>
          <p:nvPr/>
        </p:nvSpPr>
        <p:spPr>
          <a:xfrm>
            <a:off x="1918325"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0" name="Abgerundetes Rechteck 39"/>
          <p:cNvSpPr/>
          <p:nvPr/>
        </p:nvSpPr>
        <p:spPr>
          <a:xfrm>
            <a:off x="2026789"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1" name="Abgerundetes Rechteck 40"/>
          <p:cNvSpPr/>
          <p:nvPr/>
        </p:nvSpPr>
        <p:spPr>
          <a:xfrm>
            <a:off x="2568420"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 name="Abgerundetes Rechteck 41"/>
          <p:cNvSpPr/>
          <p:nvPr/>
        </p:nvSpPr>
        <p:spPr>
          <a:xfrm>
            <a:off x="2674734"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 name="Rechteck 42"/>
          <p:cNvSpPr/>
          <p:nvPr/>
        </p:nvSpPr>
        <p:spPr>
          <a:xfrm>
            <a:off x="3480229"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4" name="Abgerundetes Rechteck 43"/>
          <p:cNvSpPr/>
          <p:nvPr/>
        </p:nvSpPr>
        <p:spPr>
          <a:xfrm>
            <a:off x="3862436"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5" name="Abgerundetes Rechteck 44"/>
          <p:cNvSpPr/>
          <p:nvPr/>
        </p:nvSpPr>
        <p:spPr>
          <a:xfrm>
            <a:off x="3757846"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6" name="Abgerundetes Rechteck 45"/>
          <p:cNvSpPr/>
          <p:nvPr/>
        </p:nvSpPr>
        <p:spPr>
          <a:xfrm>
            <a:off x="3968236"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7" name="Abgerundetes Rechteck 46"/>
          <p:cNvSpPr/>
          <p:nvPr/>
        </p:nvSpPr>
        <p:spPr>
          <a:xfrm>
            <a:off x="4077795"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8" name="Abgerundetes Rechteck 47"/>
          <p:cNvSpPr/>
          <p:nvPr/>
        </p:nvSpPr>
        <p:spPr>
          <a:xfrm>
            <a:off x="3541937"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9" name="Abgerundetes Rechteck 48"/>
          <p:cNvSpPr/>
          <p:nvPr/>
        </p:nvSpPr>
        <p:spPr>
          <a:xfrm>
            <a:off x="3650401"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0" name="Abgerundetes Rechteck 49"/>
          <p:cNvSpPr/>
          <p:nvPr/>
        </p:nvSpPr>
        <p:spPr>
          <a:xfrm>
            <a:off x="4192032"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1" name="Abgerundetes Rechteck 50"/>
          <p:cNvSpPr/>
          <p:nvPr/>
        </p:nvSpPr>
        <p:spPr>
          <a:xfrm>
            <a:off x="4298346"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2" name="Rechteck 51"/>
          <p:cNvSpPr/>
          <p:nvPr/>
        </p:nvSpPr>
        <p:spPr>
          <a:xfrm>
            <a:off x="1780218" y="4148042"/>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3" name="Rechteck 52"/>
          <p:cNvSpPr/>
          <p:nvPr/>
        </p:nvSpPr>
        <p:spPr>
          <a:xfrm>
            <a:off x="1486592" y="3286125"/>
            <a:ext cx="43200" cy="1902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4" name="Rechteck 53"/>
          <p:cNvSpPr/>
          <p:nvPr/>
        </p:nvSpPr>
        <p:spPr>
          <a:xfrm rot="5400000">
            <a:off x="2385880" y="2397327"/>
            <a:ext cx="43200" cy="1825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5" name="Rechteck 54"/>
          <p:cNvSpPr/>
          <p:nvPr/>
        </p:nvSpPr>
        <p:spPr>
          <a:xfrm rot="5400000">
            <a:off x="1647911" y="4269038"/>
            <a:ext cx="43200" cy="3647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6" name="Rechteck 55"/>
          <p:cNvSpPr/>
          <p:nvPr/>
        </p:nvSpPr>
        <p:spPr>
          <a:xfrm rot="5400000">
            <a:off x="2411759" y="3646739"/>
            <a:ext cx="42180" cy="18646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7" name="Rechteck 56"/>
          <p:cNvSpPr/>
          <p:nvPr/>
        </p:nvSpPr>
        <p:spPr>
          <a:xfrm rot="5400000">
            <a:off x="3381242" y="4352629"/>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8" name="Rechteck 57"/>
          <p:cNvSpPr/>
          <p:nvPr/>
        </p:nvSpPr>
        <p:spPr>
          <a:xfrm rot="5400000">
            <a:off x="3375925" y="3054648"/>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9" name="Rechteck 58"/>
          <p:cNvSpPr/>
          <p:nvPr/>
        </p:nvSpPr>
        <p:spPr>
          <a:xfrm rot="5400000">
            <a:off x="1758689" y="3066457"/>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0" name="Rechteck 59"/>
          <p:cNvSpPr/>
          <p:nvPr/>
        </p:nvSpPr>
        <p:spPr>
          <a:xfrm>
            <a:off x="3274550" y="3115750"/>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1" name="Rechteck 60"/>
          <p:cNvSpPr/>
          <p:nvPr/>
        </p:nvSpPr>
        <p:spPr>
          <a:xfrm>
            <a:off x="1684375" y="3128693"/>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2" name="Rechteck 61"/>
          <p:cNvSpPr/>
          <p:nvPr/>
        </p:nvSpPr>
        <p:spPr>
          <a:xfrm>
            <a:off x="3320138" y="4435184"/>
            <a:ext cx="45021" cy="164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3" name="Rechteck 62"/>
          <p:cNvSpPr/>
          <p:nvPr/>
        </p:nvSpPr>
        <p:spPr>
          <a:xfrm>
            <a:off x="1374057" y="2814360"/>
            <a:ext cx="43200" cy="24889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4" name="Rechteck 63"/>
          <p:cNvSpPr/>
          <p:nvPr/>
        </p:nvSpPr>
        <p:spPr>
          <a:xfrm rot="5400000">
            <a:off x="2391450" y="2361054"/>
            <a:ext cx="43200" cy="20802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5" name="Rechteck 64"/>
          <p:cNvSpPr/>
          <p:nvPr/>
        </p:nvSpPr>
        <p:spPr>
          <a:xfrm rot="5400000">
            <a:off x="2403314" y="3656307"/>
            <a:ext cx="43200" cy="20153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6" name="Rechteck 65"/>
          <p:cNvSpPr/>
          <p:nvPr/>
        </p:nvSpPr>
        <p:spPr>
          <a:xfrm rot="5400000">
            <a:off x="1800984" y="4134052"/>
            <a:ext cx="46245"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7" name="Rechteck 66"/>
          <p:cNvSpPr/>
          <p:nvPr/>
        </p:nvSpPr>
        <p:spPr>
          <a:xfrm rot="5400000">
            <a:off x="1610402" y="2606585"/>
            <a:ext cx="43200" cy="459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8" name="Rechteck 67"/>
          <p:cNvSpPr/>
          <p:nvPr/>
        </p:nvSpPr>
        <p:spPr>
          <a:xfrm rot="5400000">
            <a:off x="1450771" y="5190733"/>
            <a:ext cx="43200" cy="1988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9" name="Rechteck 68"/>
          <p:cNvSpPr/>
          <p:nvPr/>
        </p:nvSpPr>
        <p:spPr>
          <a:xfrm>
            <a:off x="3401725" y="4112629"/>
            <a:ext cx="35872" cy="572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0" name="Rechteck 69"/>
          <p:cNvSpPr/>
          <p:nvPr/>
        </p:nvSpPr>
        <p:spPr>
          <a:xfrm>
            <a:off x="3418870" y="2862305"/>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1" name="Rechteck 70"/>
          <p:cNvSpPr/>
          <p:nvPr/>
        </p:nvSpPr>
        <p:spPr>
          <a:xfrm rot="5400000">
            <a:off x="3420128" y="4096825"/>
            <a:ext cx="43200"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2" name="Rechteck 71"/>
          <p:cNvSpPr/>
          <p:nvPr/>
        </p:nvSpPr>
        <p:spPr>
          <a:xfrm rot="5400000">
            <a:off x="3429933" y="2852714"/>
            <a:ext cx="43496" cy="680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3" name="Rechteck 72"/>
          <p:cNvSpPr/>
          <p:nvPr/>
        </p:nvSpPr>
        <p:spPr>
          <a:xfrm rot="5400000">
            <a:off x="1513865" y="5131148"/>
            <a:ext cx="43200" cy="69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4" name="Textfeld 73"/>
          <p:cNvSpPr txBox="1"/>
          <p:nvPr/>
        </p:nvSpPr>
        <p:spPr>
          <a:xfrm>
            <a:off x="4860032" y="1628800"/>
            <a:ext cx="4114800" cy="438581"/>
          </a:xfrm>
          <a:prstGeom prst="rect">
            <a:avLst/>
          </a:prstGeom>
          <a:noFill/>
        </p:spPr>
        <p:txBody>
          <a:bodyPr wrap="square" rtlCol="0">
            <a:noAutofit/>
          </a:bodyPr>
          <a:lstStyle/>
          <a:p>
            <a:pPr>
              <a:lnSpc>
                <a:spcPct val="150000"/>
              </a:lnSpc>
            </a:pPr>
            <a:r>
              <a:rPr lang="de-DE" sz="1600" dirty="0">
                <a:latin typeface="Arial" panose="020B0604020202020204" pitchFamily="34" charset="0"/>
                <a:cs typeface="Arial" panose="020B0604020202020204" pitchFamily="34" charset="0"/>
              </a:rPr>
              <a:t>So funktioniert ein Heizungsverteilungssystem </a:t>
            </a:r>
            <a:r>
              <a:rPr lang="de-DE" sz="1600" dirty="0" smtClean="0">
                <a:latin typeface="Arial" panose="020B0604020202020204" pitchFamily="34" charset="0"/>
                <a:cs typeface="Arial" panose="020B0604020202020204" pitchFamily="34" charset="0"/>
              </a:rPr>
              <a:t>grundsätzlich:</a:t>
            </a: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marL="342900" indent="-342900">
              <a:lnSpc>
                <a:spcPct val="150000"/>
              </a:lnSpc>
              <a:buAutoNum type="arabicPeriod"/>
            </a:pPr>
            <a:r>
              <a:rPr lang="de-DE" sz="1600" dirty="0">
                <a:latin typeface="Arial" panose="020B0604020202020204" pitchFamily="34" charset="0"/>
                <a:cs typeface="Arial" panose="020B0604020202020204" pitchFamily="34" charset="0"/>
              </a:rPr>
              <a:t>Die Wärmepumpe oder der Boiler (A) erwärmt das Wasser in der Heizungsanlage</a:t>
            </a:r>
            <a:r>
              <a:rPr lang="de-DE" sz="1600" dirty="0" smtClean="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a:p>
            <a:pPr marL="342900" indent="-342900">
              <a:lnSpc>
                <a:spcPct val="150000"/>
              </a:lnSpc>
              <a:buFont typeface="+mj-lt"/>
              <a:buAutoNum type="arabicPeriod" startAt="2"/>
            </a:pPr>
            <a:r>
              <a:rPr lang="de-DE" sz="1600" dirty="0">
                <a:latin typeface="Arial" panose="020B0604020202020204" pitchFamily="34" charset="0"/>
                <a:cs typeface="Arial" panose="020B0604020202020204" pitchFamily="34" charset="0"/>
              </a:rPr>
              <a:t>Die Umwälzpumpe (B) fördert das warme Wasser durch die Rohre der Heizungsanlage (C) zu den Heizkörpern (D) oder zur Fußbodenheizung.</a:t>
            </a:r>
          </a:p>
        </p:txBody>
      </p:sp>
      <p:sp>
        <p:nvSpPr>
          <p:cNvPr id="3" name="Rechteck 2"/>
          <p:cNvSpPr/>
          <p:nvPr/>
        </p:nvSpPr>
        <p:spPr>
          <a:xfrm>
            <a:off x="1247201" y="4875392"/>
            <a:ext cx="407484" cy="507831"/>
          </a:xfrm>
          <a:prstGeom prst="rect">
            <a:avLst/>
          </a:prstGeom>
        </p:spPr>
        <p:txBody>
          <a:bodyPr wrap="none">
            <a:spAutoFit/>
          </a:bodyPr>
          <a:lstStyle/>
          <a:p>
            <a:pPr algn="ctr"/>
            <a:r>
              <a:rPr lang="de-DE" sz="2700" dirty="0">
                <a:latin typeface="Bahnschrift" panose="020B0502040204020203" pitchFamily="34" charset="0"/>
              </a:rPr>
              <a:t>B</a:t>
            </a:r>
          </a:p>
        </p:txBody>
      </p:sp>
      <p:sp>
        <p:nvSpPr>
          <p:cNvPr id="75" name="Rechteck 74"/>
          <p:cNvSpPr/>
          <p:nvPr/>
        </p:nvSpPr>
        <p:spPr>
          <a:xfrm>
            <a:off x="1239588" y="3828915"/>
            <a:ext cx="399468" cy="507831"/>
          </a:xfrm>
          <a:prstGeom prst="rect">
            <a:avLst/>
          </a:prstGeom>
        </p:spPr>
        <p:txBody>
          <a:bodyPr wrap="none">
            <a:spAutoFit/>
          </a:bodyPr>
          <a:lstStyle/>
          <a:p>
            <a:pPr algn="ctr"/>
            <a:r>
              <a:rPr lang="de-DE" sz="2700" dirty="0">
                <a:latin typeface="Bahnschrift" panose="020B0502040204020203" pitchFamily="34" charset="0"/>
              </a:rPr>
              <a:t>C</a:t>
            </a:r>
          </a:p>
        </p:txBody>
      </p:sp>
      <p:sp>
        <p:nvSpPr>
          <p:cNvPr id="76" name="Rechteck 75"/>
          <p:cNvSpPr/>
          <p:nvPr/>
        </p:nvSpPr>
        <p:spPr>
          <a:xfrm>
            <a:off x="2108597" y="4011311"/>
            <a:ext cx="412293" cy="507831"/>
          </a:xfrm>
          <a:prstGeom prst="rect">
            <a:avLst/>
          </a:prstGeom>
        </p:spPr>
        <p:txBody>
          <a:bodyPr wrap="none">
            <a:spAutoFit/>
          </a:bodyPr>
          <a:lstStyle/>
          <a:p>
            <a:pPr algn="ctr"/>
            <a:r>
              <a:rPr lang="de-DE" sz="2700" dirty="0">
                <a:latin typeface="Bahnschrift" panose="020B0502040204020203" pitchFamily="34" charset="0"/>
              </a:rPr>
              <a:t>D</a:t>
            </a:r>
          </a:p>
        </p:txBody>
      </p:sp>
      <p:sp>
        <p:nvSpPr>
          <p:cNvPr id="77" name="Rechteck 76"/>
          <p:cNvSpPr/>
          <p:nvPr/>
        </p:nvSpPr>
        <p:spPr>
          <a:xfrm>
            <a:off x="3759055" y="4011310"/>
            <a:ext cx="412293" cy="507831"/>
          </a:xfrm>
          <a:prstGeom prst="rect">
            <a:avLst/>
          </a:prstGeom>
        </p:spPr>
        <p:txBody>
          <a:bodyPr wrap="none">
            <a:spAutoFit/>
          </a:bodyPr>
          <a:lstStyle/>
          <a:p>
            <a:pPr algn="ctr"/>
            <a:r>
              <a:rPr lang="de-DE" sz="2700" dirty="0">
                <a:latin typeface="Bahnschrift" panose="020B0502040204020203" pitchFamily="34" charset="0"/>
              </a:rPr>
              <a:t>D</a:t>
            </a:r>
          </a:p>
        </p:txBody>
      </p:sp>
      <p:sp>
        <p:nvSpPr>
          <p:cNvPr id="78" name="Rechteck 77"/>
          <p:cNvSpPr/>
          <p:nvPr/>
        </p:nvSpPr>
        <p:spPr>
          <a:xfrm>
            <a:off x="2080178" y="2735467"/>
            <a:ext cx="412293" cy="507831"/>
          </a:xfrm>
          <a:prstGeom prst="rect">
            <a:avLst/>
          </a:prstGeom>
        </p:spPr>
        <p:txBody>
          <a:bodyPr wrap="none">
            <a:spAutoFit/>
          </a:bodyPr>
          <a:lstStyle/>
          <a:p>
            <a:pPr algn="ctr"/>
            <a:r>
              <a:rPr lang="de-DE" sz="2700" dirty="0">
                <a:latin typeface="Bahnschrift" panose="020B0502040204020203" pitchFamily="34" charset="0"/>
              </a:rPr>
              <a:t>D</a:t>
            </a:r>
          </a:p>
        </p:txBody>
      </p:sp>
      <p:sp>
        <p:nvSpPr>
          <p:cNvPr id="79" name="Rechteck 78"/>
          <p:cNvSpPr/>
          <p:nvPr/>
        </p:nvSpPr>
        <p:spPr>
          <a:xfrm>
            <a:off x="3732080" y="2741607"/>
            <a:ext cx="412293" cy="507831"/>
          </a:xfrm>
          <a:prstGeom prst="rect">
            <a:avLst/>
          </a:prstGeom>
        </p:spPr>
        <p:txBody>
          <a:bodyPr wrap="none">
            <a:spAutoFit/>
          </a:bodyPr>
          <a:lstStyle/>
          <a:p>
            <a:pPr algn="ctr"/>
            <a:r>
              <a:rPr lang="de-DE" sz="2700" dirty="0">
                <a:latin typeface="Bahnschrift" panose="020B0502040204020203" pitchFamily="34" charset="0"/>
              </a:rPr>
              <a:t>D</a:t>
            </a:r>
          </a:p>
        </p:txBody>
      </p:sp>
    </p:spTree>
    <p:extLst>
      <p:ext uri="{BB962C8B-B14F-4D97-AF65-F5344CB8AC3E}">
        <p14:creationId xmlns:p14="http://schemas.microsoft.com/office/powerpoint/2010/main" val="1401671955"/>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1862332"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Rechteck 1"/>
          <p:cNvSpPr/>
          <p:nvPr/>
        </p:nvSpPr>
        <p:spPr>
          <a:xfrm>
            <a:off x="1235823" y="2186862"/>
            <a:ext cx="3229495" cy="25430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Rechteck 4"/>
          <p:cNvSpPr/>
          <p:nvPr/>
        </p:nvSpPr>
        <p:spPr>
          <a:xfrm>
            <a:off x="1235823" y="4729922"/>
            <a:ext cx="3229495" cy="11756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4" name="Gerader Verbinder 3"/>
          <p:cNvCxnSpPr>
            <a:stCxn id="2" idx="1"/>
            <a:endCxn id="2" idx="3"/>
          </p:cNvCxnSpPr>
          <p:nvPr/>
        </p:nvCxnSpPr>
        <p:spPr>
          <a:xfrm>
            <a:off x="1235823" y="3458392"/>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2" idx="0"/>
            <a:endCxn id="5" idx="0"/>
          </p:cNvCxnSpPr>
          <p:nvPr/>
        </p:nvCxnSpPr>
        <p:spPr>
          <a:xfrm>
            <a:off x="2850571" y="2186862"/>
            <a:ext cx="0" cy="25430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leichschenkliges Dreieck 9"/>
          <p:cNvSpPr/>
          <p:nvPr/>
        </p:nvSpPr>
        <p:spPr>
          <a:xfrm>
            <a:off x="1106551" y="948223"/>
            <a:ext cx="3498980" cy="1238639"/>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Rechteck 10"/>
          <p:cNvSpPr/>
          <p:nvPr/>
        </p:nvSpPr>
        <p:spPr>
          <a:xfrm>
            <a:off x="1571800" y="4846087"/>
            <a:ext cx="608823" cy="979715"/>
          </a:xfrm>
          <a:prstGeom prst="rect">
            <a:avLst/>
          </a:prstGeom>
          <a:solidFill>
            <a:srgbClr val="F13F3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700" dirty="0">
                <a:latin typeface="Bahnschrift" panose="020B0502040204020203" pitchFamily="34" charset="0"/>
              </a:rPr>
              <a:t>A</a:t>
            </a:r>
          </a:p>
        </p:txBody>
      </p:sp>
      <p:sp>
        <p:nvSpPr>
          <p:cNvPr id="12" name="Rechteck 11"/>
          <p:cNvSpPr/>
          <p:nvPr/>
        </p:nvSpPr>
        <p:spPr>
          <a:xfrm>
            <a:off x="1669772" y="5000041"/>
            <a:ext cx="426875" cy="909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Abgerundetes Rechteck 13"/>
          <p:cNvSpPr/>
          <p:nvPr/>
        </p:nvSpPr>
        <p:spPr>
          <a:xfrm>
            <a:off x="2244539"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Abgerundetes Rechteck 14"/>
          <p:cNvSpPr/>
          <p:nvPr/>
        </p:nvSpPr>
        <p:spPr>
          <a:xfrm>
            <a:off x="2139949"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Abgerundetes Rechteck 15"/>
          <p:cNvSpPr/>
          <p:nvPr/>
        </p:nvSpPr>
        <p:spPr>
          <a:xfrm>
            <a:off x="2350339"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Abgerundetes Rechteck 17"/>
          <p:cNvSpPr/>
          <p:nvPr/>
        </p:nvSpPr>
        <p:spPr>
          <a:xfrm>
            <a:off x="2459898"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 name="Abgerundetes Rechteck 18"/>
          <p:cNvSpPr/>
          <p:nvPr/>
        </p:nvSpPr>
        <p:spPr>
          <a:xfrm>
            <a:off x="1924040"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Abgerundetes Rechteck 20"/>
          <p:cNvSpPr/>
          <p:nvPr/>
        </p:nvSpPr>
        <p:spPr>
          <a:xfrm>
            <a:off x="2032504"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Abgerundetes Rechteck 21"/>
          <p:cNvSpPr/>
          <p:nvPr/>
        </p:nvSpPr>
        <p:spPr>
          <a:xfrm>
            <a:off x="2574135"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Abgerundetes Rechteck 22"/>
          <p:cNvSpPr/>
          <p:nvPr/>
        </p:nvSpPr>
        <p:spPr>
          <a:xfrm>
            <a:off x="2680449"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Rechteck 23"/>
          <p:cNvSpPr/>
          <p:nvPr/>
        </p:nvSpPr>
        <p:spPr>
          <a:xfrm>
            <a:off x="3485944"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 name="Abgerundetes Rechteck 24"/>
          <p:cNvSpPr/>
          <p:nvPr/>
        </p:nvSpPr>
        <p:spPr>
          <a:xfrm>
            <a:off x="3868151"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Abgerundetes Rechteck 25"/>
          <p:cNvSpPr/>
          <p:nvPr/>
        </p:nvSpPr>
        <p:spPr>
          <a:xfrm>
            <a:off x="3763561"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 name="Abgerundetes Rechteck 26"/>
          <p:cNvSpPr/>
          <p:nvPr/>
        </p:nvSpPr>
        <p:spPr>
          <a:xfrm>
            <a:off x="3973951"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 name="Abgerundetes Rechteck 27"/>
          <p:cNvSpPr/>
          <p:nvPr/>
        </p:nvSpPr>
        <p:spPr>
          <a:xfrm>
            <a:off x="4083510"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 name="Abgerundetes Rechteck 28"/>
          <p:cNvSpPr/>
          <p:nvPr/>
        </p:nvSpPr>
        <p:spPr>
          <a:xfrm>
            <a:off x="3547652"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 name="Abgerundetes Rechteck 29"/>
          <p:cNvSpPr/>
          <p:nvPr/>
        </p:nvSpPr>
        <p:spPr>
          <a:xfrm>
            <a:off x="3656116"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 name="Abgerundetes Rechteck 30"/>
          <p:cNvSpPr/>
          <p:nvPr/>
        </p:nvSpPr>
        <p:spPr>
          <a:xfrm>
            <a:off x="4197747"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 name="Abgerundetes Rechteck 31"/>
          <p:cNvSpPr/>
          <p:nvPr/>
        </p:nvSpPr>
        <p:spPr>
          <a:xfrm>
            <a:off x="4304061"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3" name="Rechteck 32"/>
          <p:cNvSpPr/>
          <p:nvPr/>
        </p:nvSpPr>
        <p:spPr>
          <a:xfrm>
            <a:off x="1856617"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34" name="Gerader Verbinder 33"/>
          <p:cNvCxnSpPr/>
          <p:nvPr/>
        </p:nvCxnSpPr>
        <p:spPr>
          <a:xfrm>
            <a:off x="1230108" y="4721407"/>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Abgerundetes Rechteck 34"/>
          <p:cNvSpPr/>
          <p:nvPr/>
        </p:nvSpPr>
        <p:spPr>
          <a:xfrm>
            <a:off x="2238824"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6" name="Abgerundetes Rechteck 35"/>
          <p:cNvSpPr/>
          <p:nvPr/>
        </p:nvSpPr>
        <p:spPr>
          <a:xfrm>
            <a:off x="2134234"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Abgerundetes Rechteck 36"/>
          <p:cNvSpPr/>
          <p:nvPr/>
        </p:nvSpPr>
        <p:spPr>
          <a:xfrm>
            <a:off x="2344624"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8" name="Abgerundetes Rechteck 37"/>
          <p:cNvSpPr/>
          <p:nvPr/>
        </p:nvSpPr>
        <p:spPr>
          <a:xfrm>
            <a:off x="2454183"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9" name="Abgerundetes Rechteck 38"/>
          <p:cNvSpPr/>
          <p:nvPr/>
        </p:nvSpPr>
        <p:spPr>
          <a:xfrm>
            <a:off x="1918325"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0" name="Abgerundetes Rechteck 39"/>
          <p:cNvSpPr/>
          <p:nvPr/>
        </p:nvSpPr>
        <p:spPr>
          <a:xfrm>
            <a:off x="2026789"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1" name="Abgerundetes Rechteck 40"/>
          <p:cNvSpPr/>
          <p:nvPr/>
        </p:nvSpPr>
        <p:spPr>
          <a:xfrm>
            <a:off x="2568420"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 name="Abgerundetes Rechteck 41"/>
          <p:cNvSpPr/>
          <p:nvPr/>
        </p:nvSpPr>
        <p:spPr>
          <a:xfrm>
            <a:off x="2674734"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 name="Rechteck 42"/>
          <p:cNvSpPr/>
          <p:nvPr/>
        </p:nvSpPr>
        <p:spPr>
          <a:xfrm>
            <a:off x="3480229"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4" name="Abgerundetes Rechteck 43"/>
          <p:cNvSpPr/>
          <p:nvPr/>
        </p:nvSpPr>
        <p:spPr>
          <a:xfrm>
            <a:off x="3862436"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5" name="Abgerundetes Rechteck 44"/>
          <p:cNvSpPr/>
          <p:nvPr/>
        </p:nvSpPr>
        <p:spPr>
          <a:xfrm>
            <a:off x="3757846"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6" name="Abgerundetes Rechteck 45"/>
          <p:cNvSpPr/>
          <p:nvPr/>
        </p:nvSpPr>
        <p:spPr>
          <a:xfrm>
            <a:off x="3968236"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7" name="Abgerundetes Rechteck 46"/>
          <p:cNvSpPr/>
          <p:nvPr/>
        </p:nvSpPr>
        <p:spPr>
          <a:xfrm>
            <a:off x="4077795"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8" name="Abgerundetes Rechteck 47"/>
          <p:cNvSpPr/>
          <p:nvPr/>
        </p:nvSpPr>
        <p:spPr>
          <a:xfrm>
            <a:off x="3541937"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9" name="Abgerundetes Rechteck 48"/>
          <p:cNvSpPr/>
          <p:nvPr/>
        </p:nvSpPr>
        <p:spPr>
          <a:xfrm>
            <a:off x="3650401"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0" name="Abgerundetes Rechteck 49"/>
          <p:cNvSpPr/>
          <p:nvPr/>
        </p:nvSpPr>
        <p:spPr>
          <a:xfrm>
            <a:off x="4192032"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1" name="Abgerundetes Rechteck 50"/>
          <p:cNvSpPr/>
          <p:nvPr/>
        </p:nvSpPr>
        <p:spPr>
          <a:xfrm>
            <a:off x="4298346"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2" name="Rechteck 51"/>
          <p:cNvSpPr/>
          <p:nvPr/>
        </p:nvSpPr>
        <p:spPr>
          <a:xfrm>
            <a:off x="1780218" y="4148042"/>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3" name="Rechteck 52"/>
          <p:cNvSpPr/>
          <p:nvPr/>
        </p:nvSpPr>
        <p:spPr>
          <a:xfrm>
            <a:off x="1486592" y="3286125"/>
            <a:ext cx="43200" cy="1902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4" name="Rechteck 53"/>
          <p:cNvSpPr/>
          <p:nvPr/>
        </p:nvSpPr>
        <p:spPr>
          <a:xfrm rot="5400000">
            <a:off x="2385880" y="2397327"/>
            <a:ext cx="43200" cy="1825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5" name="Rechteck 54"/>
          <p:cNvSpPr/>
          <p:nvPr/>
        </p:nvSpPr>
        <p:spPr>
          <a:xfrm rot="5400000">
            <a:off x="1647911" y="4269038"/>
            <a:ext cx="43200" cy="3647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6" name="Rechteck 55"/>
          <p:cNvSpPr/>
          <p:nvPr/>
        </p:nvSpPr>
        <p:spPr>
          <a:xfrm rot="5400000">
            <a:off x="2411759" y="3646739"/>
            <a:ext cx="42180" cy="18646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7" name="Rechteck 56"/>
          <p:cNvSpPr/>
          <p:nvPr/>
        </p:nvSpPr>
        <p:spPr>
          <a:xfrm rot="5400000">
            <a:off x="3381242" y="4352629"/>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8" name="Rechteck 57"/>
          <p:cNvSpPr/>
          <p:nvPr/>
        </p:nvSpPr>
        <p:spPr>
          <a:xfrm rot="5400000">
            <a:off x="3375925" y="3054648"/>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9" name="Rechteck 58"/>
          <p:cNvSpPr/>
          <p:nvPr/>
        </p:nvSpPr>
        <p:spPr>
          <a:xfrm rot="5400000">
            <a:off x="1758689" y="3066457"/>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0" name="Rechteck 59"/>
          <p:cNvSpPr/>
          <p:nvPr/>
        </p:nvSpPr>
        <p:spPr>
          <a:xfrm>
            <a:off x="3274550" y="3115750"/>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1" name="Rechteck 60"/>
          <p:cNvSpPr/>
          <p:nvPr/>
        </p:nvSpPr>
        <p:spPr>
          <a:xfrm>
            <a:off x="1684375" y="3128693"/>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2" name="Rechteck 61"/>
          <p:cNvSpPr/>
          <p:nvPr/>
        </p:nvSpPr>
        <p:spPr>
          <a:xfrm>
            <a:off x="3320138" y="4435184"/>
            <a:ext cx="45021" cy="164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3" name="Rechteck 62"/>
          <p:cNvSpPr/>
          <p:nvPr/>
        </p:nvSpPr>
        <p:spPr>
          <a:xfrm>
            <a:off x="1374057" y="2814360"/>
            <a:ext cx="43200" cy="24889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4" name="Rechteck 63"/>
          <p:cNvSpPr/>
          <p:nvPr/>
        </p:nvSpPr>
        <p:spPr>
          <a:xfrm rot="5400000">
            <a:off x="2391450" y="2361054"/>
            <a:ext cx="43200" cy="20802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5" name="Rechteck 64"/>
          <p:cNvSpPr/>
          <p:nvPr/>
        </p:nvSpPr>
        <p:spPr>
          <a:xfrm rot="5400000">
            <a:off x="2403314" y="3656307"/>
            <a:ext cx="43200" cy="20153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6" name="Rechteck 65"/>
          <p:cNvSpPr/>
          <p:nvPr/>
        </p:nvSpPr>
        <p:spPr>
          <a:xfrm rot="5400000">
            <a:off x="1800984" y="4134052"/>
            <a:ext cx="46245"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7" name="Rechteck 66"/>
          <p:cNvSpPr/>
          <p:nvPr/>
        </p:nvSpPr>
        <p:spPr>
          <a:xfrm rot="5400000">
            <a:off x="1610402" y="2606585"/>
            <a:ext cx="43200" cy="459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8" name="Rechteck 67"/>
          <p:cNvSpPr/>
          <p:nvPr/>
        </p:nvSpPr>
        <p:spPr>
          <a:xfrm rot="5400000">
            <a:off x="1450771" y="5190733"/>
            <a:ext cx="43200" cy="1988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9" name="Rechteck 68"/>
          <p:cNvSpPr/>
          <p:nvPr/>
        </p:nvSpPr>
        <p:spPr>
          <a:xfrm>
            <a:off x="3401725" y="4112629"/>
            <a:ext cx="35872" cy="572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0" name="Rechteck 69"/>
          <p:cNvSpPr/>
          <p:nvPr/>
        </p:nvSpPr>
        <p:spPr>
          <a:xfrm>
            <a:off x="3418870" y="2862305"/>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1" name="Rechteck 70"/>
          <p:cNvSpPr/>
          <p:nvPr/>
        </p:nvSpPr>
        <p:spPr>
          <a:xfrm rot="5400000">
            <a:off x="3420128" y="4096825"/>
            <a:ext cx="43200"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2" name="Rechteck 71"/>
          <p:cNvSpPr/>
          <p:nvPr/>
        </p:nvSpPr>
        <p:spPr>
          <a:xfrm rot="5400000">
            <a:off x="3429933" y="2852714"/>
            <a:ext cx="43496" cy="680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3" name="Rechteck 72"/>
          <p:cNvSpPr/>
          <p:nvPr/>
        </p:nvSpPr>
        <p:spPr>
          <a:xfrm rot="5400000">
            <a:off x="1513865" y="5131148"/>
            <a:ext cx="43200" cy="69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4" name="Textfeld 73"/>
          <p:cNvSpPr txBox="1"/>
          <p:nvPr/>
        </p:nvSpPr>
        <p:spPr>
          <a:xfrm>
            <a:off x="4860032" y="1719772"/>
            <a:ext cx="4114800" cy="438581"/>
          </a:xfrm>
          <a:prstGeom prst="rect">
            <a:avLst/>
          </a:prstGeom>
          <a:noFill/>
        </p:spPr>
        <p:txBody>
          <a:bodyPr wrap="square" rtlCol="0">
            <a:noAutofit/>
          </a:bodyPr>
          <a:lstStyle/>
          <a:p>
            <a:pPr>
              <a:lnSpc>
                <a:spcPct val="150000"/>
              </a:lnSpc>
            </a:pPr>
            <a:r>
              <a:rPr lang="de-DE" sz="1600" dirty="0">
                <a:latin typeface="Arial" panose="020B0604020202020204" pitchFamily="34" charset="0"/>
                <a:cs typeface="Arial" panose="020B0604020202020204" pitchFamily="34" charset="0"/>
              </a:rPr>
              <a:t>So funktioniert ein Heizungsverteilungssystem grundsätzlich:</a:t>
            </a:r>
          </a:p>
          <a:p>
            <a:pPr>
              <a:lnSpc>
                <a:spcPct val="150000"/>
              </a:lnSpc>
            </a:pPr>
            <a:endParaRPr lang="de-DE" sz="1600" dirty="0">
              <a:latin typeface="Arial" panose="020B0604020202020204" pitchFamily="34" charset="0"/>
              <a:cs typeface="Arial" panose="020B0604020202020204" pitchFamily="34" charset="0"/>
            </a:endParaRPr>
          </a:p>
          <a:p>
            <a:pPr marL="342900" indent="-342900">
              <a:lnSpc>
                <a:spcPct val="150000"/>
              </a:lnSpc>
              <a:buFont typeface="+mj-lt"/>
              <a:buAutoNum type="arabicPeriod" startAt="3"/>
            </a:pPr>
            <a:r>
              <a:rPr lang="de-DE" sz="1600" dirty="0">
                <a:latin typeface="Arial" panose="020B0604020202020204" pitchFamily="34" charset="0"/>
                <a:cs typeface="Arial" panose="020B0604020202020204" pitchFamily="34" charset="0"/>
              </a:rPr>
              <a:t>Die Heizkörper (D) oder die Fußbodenheizung geben die Wärme an den Wohnraum ab und heizen ihn auf.</a:t>
            </a:r>
          </a:p>
          <a:p>
            <a:pPr marL="342900" indent="-342900">
              <a:buAutoNum type="arabicPeriod" startAt="3"/>
            </a:pPr>
            <a:endParaRPr lang="de-DE" dirty="0">
              <a:latin typeface="Bahnschrift" panose="020B0502040204020203" pitchFamily="34" charset="0"/>
            </a:endParaRPr>
          </a:p>
          <a:p>
            <a:endParaRPr lang="de-DE" dirty="0">
              <a:latin typeface="Bahnschrift" panose="020B0502040204020203" pitchFamily="34" charset="0"/>
            </a:endParaRPr>
          </a:p>
        </p:txBody>
      </p:sp>
      <p:sp>
        <p:nvSpPr>
          <p:cNvPr id="3" name="Rechteck 2"/>
          <p:cNvSpPr/>
          <p:nvPr/>
        </p:nvSpPr>
        <p:spPr>
          <a:xfrm>
            <a:off x="1247201" y="4875392"/>
            <a:ext cx="407484" cy="507831"/>
          </a:xfrm>
          <a:prstGeom prst="rect">
            <a:avLst/>
          </a:prstGeom>
        </p:spPr>
        <p:txBody>
          <a:bodyPr wrap="none">
            <a:spAutoFit/>
          </a:bodyPr>
          <a:lstStyle/>
          <a:p>
            <a:pPr algn="ctr"/>
            <a:r>
              <a:rPr lang="de-DE" sz="2700" dirty="0">
                <a:latin typeface="Bahnschrift" panose="020B0502040204020203" pitchFamily="34" charset="0"/>
              </a:rPr>
              <a:t>B</a:t>
            </a:r>
          </a:p>
        </p:txBody>
      </p:sp>
      <p:sp>
        <p:nvSpPr>
          <p:cNvPr id="75" name="Rechteck 74"/>
          <p:cNvSpPr/>
          <p:nvPr/>
        </p:nvSpPr>
        <p:spPr>
          <a:xfrm>
            <a:off x="1239588" y="3828915"/>
            <a:ext cx="399468" cy="507831"/>
          </a:xfrm>
          <a:prstGeom prst="rect">
            <a:avLst/>
          </a:prstGeom>
        </p:spPr>
        <p:txBody>
          <a:bodyPr wrap="none">
            <a:spAutoFit/>
          </a:bodyPr>
          <a:lstStyle/>
          <a:p>
            <a:pPr algn="ctr"/>
            <a:r>
              <a:rPr lang="de-DE" sz="2700" dirty="0">
                <a:latin typeface="Bahnschrift" panose="020B0502040204020203" pitchFamily="34" charset="0"/>
              </a:rPr>
              <a:t>C</a:t>
            </a:r>
          </a:p>
        </p:txBody>
      </p:sp>
      <p:sp>
        <p:nvSpPr>
          <p:cNvPr id="76" name="Rechteck 75"/>
          <p:cNvSpPr/>
          <p:nvPr/>
        </p:nvSpPr>
        <p:spPr>
          <a:xfrm>
            <a:off x="2108597" y="4011311"/>
            <a:ext cx="412293" cy="507831"/>
          </a:xfrm>
          <a:prstGeom prst="rect">
            <a:avLst/>
          </a:prstGeom>
        </p:spPr>
        <p:txBody>
          <a:bodyPr wrap="none">
            <a:spAutoFit/>
          </a:bodyPr>
          <a:lstStyle/>
          <a:p>
            <a:pPr algn="ctr"/>
            <a:r>
              <a:rPr lang="de-DE" sz="2700" dirty="0">
                <a:latin typeface="Bahnschrift" panose="020B0502040204020203" pitchFamily="34" charset="0"/>
              </a:rPr>
              <a:t>D</a:t>
            </a:r>
          </a:p>
        </p:txBody>
      </p:sp>
      <p:sp>
        <p:nvSpPr>
          <p:cNvPr id="77" name="Rechteck 76"/>
          <p:cNvSpPr/>
          <p:nvPr/>
        </p:nvSpPr>
        <p:spPr>
          <a:xfrm>
            <a:off x="3759055" y="4011310"/>
            <a:ext cx="412293" cy="507831"/>
          </a:xfrm>
          <a:prstGeom prst="rect">
            <a:avLst/>
          </a:prstGeom>
        </p:spPr>
        <p:txBody>
          <a:bodyPr wrap="none">
            <a:spAutoFit/>
          </a:bodyPr>
          <a:lstStyle/>
          <a:p>
            <a:pPr algn="ctr"/>
            <a:r>
              <a:rPr lang="de-DE" sz="2700" dirty="0">
                <a:latin typeface="Bahnschrift" panose="020B0502040204020203" pitchFamily="34" charset="0"/>
              </a:rPr>
              <a:t>D</a:t>
            </a:r>
          </a:p>
        </p:txBody>
      </p:sp>
      <p:sp>
        <p:nvSpPr>
          <p:cNvPr id="78" name="Rechteck 77"/>
          <p:cNvSpPr/>
          <p:nvPr/>
        </p:nvSpPr>
        <p:spPr>
          <a:xfrm>
            <a:off x="2080178" y="2735467"/>
            <a:ext cx="412293" cy="507831"/>
          </a:xfrm>
          <a:prstGeom prst="rect">
            <a:avLst/>
          </a:prstGeom>
        </p:spPr>
        <p:txBody>
          <a:bodyPr wrap="none">
            <a:spAutoFit/>
          </a:bodyPr>
          <a:lstStyle/>
          <a:p>
            <a:pPr algn="ctr"/>
            <a:r>
              <a:rPr lang="de-DE" sz="2700" dirty="0">
                <a:latin typeface="Bahnschrift" panose="020B0502040204020203" pitchFamily="34" charset="0"/>
              </a:rPr>
              <a:t>D</a:t>
            </a:r>
          </a:p>
        </p:txBody>
      </p:sp>
      <p:sp>
        <p:nvSpPr>
          <p:cNvPr id="79" name="Rechteck 78"/>
          <p:cNvSpPr/>
          <p:nvPr/>
        </p:nvSpPr>
        <p:spPr>
          <a:xfrm>
            <a:off x="3732080" y="2741607"/>
            <a:ext cx="412293" cy="507831"/>
          </a:xfrm>
          <a:prstGeom prst="rect">
            <a:avLst/>
          </a:prstGeom>
        </p:spPr>
        <p:txBody>
          <a:bodyPr wrap="none">
            <a:spAutoFit/>
          </a:bodyPr>
          <a:lstStyle/>
          <a:p>
            <a:pPr algn="ctr"/>
            <a:r>
              <a:rPr lang="de-DE" sz="2700" dirty="0">
                <a:latin typeface="Bahnschrift" panose="020B0502040204020203" pitchFamily="34" charset="0"/>
              </a:rPr>
              <a:t>D</a:t>
            </a:r>
          </a:p>
        </p:txBody>
      </p:sp>
      <p:sp>
        <p:nvSpPr>
          <p:cNvPr id="6" name="Textfeld 5"/>
          <p:cNvSpPr txBox="1"/>
          <p:nvPr/>
        </p:nvSpPr>
        <p:spPr>
          <a:xfrm>
            <a:off x="2081490" y="2160028"/>
            <a:ext cx="835485" cy="507831"/>
          </a:xfrm>
          <a:prstGeom prst="rect">
            <a:avLst/>
          </a:prstGeom>
          <a:noFill/>
        </p:spPr>
        <p:txBody>
          <a:bodyPr wrap="none" rtlCol="0">
            <a:spAutoFit/>
          </a:bodyPr>
          <a:lstStyle/>
          <a:p>
            <a:r>
              <a:rPr lang="de-DE" sz="2700" dirty="0"/>
              <a:t>21°C</a:t>
            </a:r>
          </a:p>
        </p:txBody>
      </p:sp>
      <p:sp>
        <p:nvSpPr>
          <p:cNvPr id="80" name="Textfeld 79"/>
          <p:cNvSpPr txBox="1"/>
          <p:nvPr/>
        </p:nvSpPr>
        <p:spPr>
          <a:xfrm>
            <a:off x="3652629" y="2124420"/>
            <a:ext cx="835485" cy="507831"/>
          </a:xfrm>
          <a:prstGeom prst="rect">
            <a:avLst/>
          </a:prstGeom>
          <a:noFill/>
        </p:spPr>
        <p:txBody>
          <a:bodyPr wrap="none" rtlCol="0">
            <a:spAutoFit/>
          </a:bodyPr>
          <a:lstStyle/>
          <a:p>
            <a:r>
              <a:rPr lang="de-DE" sz="2700" dirty="0"/>
              <a:t>21°C</a:t>
            </a:r>
          </a:p>
        </p:txBody>
      </p:sp>
      <p:sp>
        <p:nvSpPr>
          <p:cNvPr id="81" name="Textfeld 80"/>
          <p:cNvSpPr txBox="1"/>
          <p:nvPr/>
        </p:nvSpPr>
        <p:spPr>
          <a:xfrm>
            <a:off x="2065669" y="3422830"/>
            <a:ext cx="835485" cy="507831"/>
          </a:xfrm>
          <a:prstGeom prst="rect">
            <a:avLst/>
          </a:prstGeom>
          <a:noFill/>
        </p:spPr>
        <p:txBody>
          <a:bodyPr wrap="none" rtlCol="0">
            <a:spAutoFit/>
          </a:bodyPr>
          <a:lstStyle/>
          <a:p>
            <a:r>
              <a:rPr lang="de-DE" sz="2700" dirty="0"/>
              <a:t>21°C</a:t>
            </a:r>
          </a:p>
        </p:txBody>
      </p:sp>
      <p:sp>
        <p:nvSpPr>
          <p:cNvPr id="82" name="Textfeld 81"/>
          <p:cNvSpPr txBox="1"/>
          <p:nvPr/>
        </p:nvSpPr>
        <p:spPr>
          <a:xfrm>
            <a:off x="3640885" y="3424025"/>
            <a:ext cx="835485" cy="507831"/>
          </a:xfrm>
          <a:prstGeom prst="rect">
            <a:avLst/>
          </a:prstGeom>
          <a:noFill/>
        </p:spPr>
        <p:txBody>
          <a:bodyPr wrap="none" rtlCol="0">
            <a:spAutoFit/>
          </a:bodyPr>
          <a:lstStyle/>
          <a:p>
            <a:r>
              <a:rPr lang="de-DE" sz="2700" dirty="0"/>
              <a:t>21°C</a:t>
            </a:r>
          </a:p>
        </p:txBody>
      </p:sp>
    </p:spTree>
    <p:extLst>
      <p:ext uri="{BB962C8B-B14F-4D97-AF65-F5344CB8AC3E}">
        <p14:creationId xmlns:p14="http://schemas.microsoft.com/office/powerpoint/2010/main" val="3298042893"/>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1512</Words>
  <Application>Microsoft Office PowerPoint</Application>
  <PresentationFormat>Bildschirmpräsentation (4:3)</PresentationFormat>
  <Paragraphs>266</Paragraphs>
  <Slides>38</Slides>
  <Notes>3</Notes>
  <HiddenSlides>0</HiddenSlides>
  <MMClips>5</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38</vt:i4>
      </vt:variant>
    </vt:vector>
  </HeadingPairs>
  <TitlesOfParts>
    <vt:vector size="45" baseType="lpstr">
      <vt:lpstr>Arial</vt:lpstr>
      <vt:lpstr>Bahnschrift</vt:lpstr>
      <vt:lpstr>Calibri</vt:lpstr>
      <vt:lpstr>Calibri Light</vt:lpstr>
      <vt:lpstr>Cambria Math</vt:lpstr>
      <vt:lpstr>Wingdings</vt:lpstr>
      <vt:lpstr>2_Office Theme</vt:lpstr>
      <vt:lpstr>2.2 Installation der Gebäudeverteilung</vt:lpstr>
      <vt:lpstr>Modul Ziele</vt:lpstr>
      <vt:lpstr>Einleitung</vt:lpstr>
      <vt:lpstr>Hydraulischer Abgleich</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Hydraulischer Abgleich</vt:lpstr>
      <vt:lpstr>Hydraulischer Abgleich</vt:lpstr>
      <vt:lpstr>Hydraulischer Abgleich</vt:lpstr>
      <vt:lpstr>Hydraulischer Abgleich</vt:lpstr>
      <vt:lpstr>Hydraulischer Abgleich</vt:lpstr>
      <vt:lpstr>Hydraulischer Abgleich</vt:lpstr>
      <vt:lpstr>Hydraulischer Abgleich</vt:lpstr>
      <vt:lpstr>Hydraulischer Abgleich</vt:lpstr>
      <vt:lpstr>Vorteile des hydraulischen Abgleichs</vt:lpstr>
      <vt:lpstr>Schritte des hydraulischen Abgleichs</vt:lpstr>
      <vt:lpstr>Schritte des hydraulischen Abgleichs</vt:lpstr>
      <vt:lpstr>Schritte des hydraulischen Abgleichs</vt:lpstr>
      <vt:lpstr>Schritte des hydraulischen Abgleichs</vt:lpstr>
      <vt:lpstr>PowerPoint-Präsentation</vt:lpstr>
      <vt:lpstr>PowerPoint-Präsentation</vt:lpstr>
      <vt:lpstr>Heizkreislauf: Wasseraufbereitung</vt:lpstr>
      <vt:lpstr>Heizkreislauf: Wasseraufbereitung</vt:lpstr>
      <vt:lpstr>Heizkreislauf: Wasseraufbereitung</vt:lpstr>
      <vt:lpstr>Heizkreislauf: Wasseraufbereitung</vt:lpstr>
      <vt:lpstr>Heizkreislauf: Wasseraufbereitung</vt:lpstr>
      <vt:lpstr>Heizkreislauf: Wasseraufbereitung</vt:lpstr>
      <vt:lpstr>Heizkreislauf: Wasseraufbereitung</vt:lpstr>
      <vt:lpstr>Heizkreislauf: Wasseraufbereitung</vt:lpstr>
      <vt:lpstr>Spülen, Entlüften &amp; Füllen </vt:lpstr>
      <vt:lpstr>Spülen, Entlüften &amp; Füllen </vt:lpstr>
      <vt:lpstr>Zusammenfassung</vt:lpstr>
      <vt:lpstr>Ende des Moduls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ptsimpoukli</dc:creator>
  <cp:lastModifiedBy>Windows-Benutzer</cp:lastModifiedBy>
  <cp:revision>53</cp:revision>
  <dcterms:created xsi:type="dcterms:W3CDTF">2017-12-11T10:59:29Z</dcterms:created>
  <dcterms:modified xsi:type="dcterms:W3CDTF">2020-02-04T06:15:05Z</dcterms:modified>
</cp:coreProperties>
</file>