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16" r:id="rId3"/>
    <p:sldId id="296" r:id="rId4"/>
    <p:sldId id="297" r:id="rId5"/>
    <p:sldId id="257" r:id="rId6"/>
    <p:sldId id="279" r:id="rId7"/>
    <p:sldId id="288" r:id="rId8"/>
    <p:sldId id="280" r:id="rId9"/>
    <p:sldId id="309" r:id="rId10"/>
    <p:sldId id="300" r:id="rId11"/>
    <p:sldId id="292" r:id="rId12"/>
    <p:sldId id="290" r:id="rId13"/>
    <p:sldId id="302" r:id="rId14"/>
    <p:sldId id="301" r:id="rId15"/>
    <p:sldId id="307" r:id="rId16"/>
    <p:sldId id="303" r:id="rId17"/>
    <p:sldId id="291" r:id="rId18"/>
    <p:sldId id="293" r:id="rId19"/>
    <p:sldId id="294" r:id="rId20"/>
    <p:sldId id="289" r:id="rId21"/>
    <p:sldId id="295" r:id="rId22"/>
    <p:sldId id="298" r:id="rId23"/>
    <p:sldId id="287" r:id="rId24"/>
    <p:sldId id="299" r:id="rId25"/>
    <p:sldId id="304" r:id="rId26"/>
    <p:sldId id="310" r:id="rId27"/>
    <p:sldId id="306" r:id="rId28"/>
    <p:sldId id="314" r:id="rId29"/>
    <p:sldId id="308" r:id="rId30"/>
    <p:sldId id="312" r:id="rId31"/>
    <p:sldId id="311" r:id="rId32"/>
    <p:sldId id="313" r:id="rId33"/>
    <p:sldId id="315" r:id="rId34"/>
    <p:sldId id="260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795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vromatakis Fotis" userId="a6ef4cf0-9603-460e-a4b0-47154e907176" providerId="ADAL" clId="{55541574-7597-4AFF-9B56-DEA7C40AC2F3}"/>
    <pc:docChg chg="delSld modSld">
      <pc:chgData name="Mavromatakis Fotis" userId="a6ef4cf0-9603-460e-a4b0-47154e907176" providerId="ADAL" clId="{55541574-7597-4AFF-9B56-DEA7C40AC2F3}" dt="2018-05-16T08:02:45.930" v="73" actId="1035"/>
      <pc:docMkLst>
        <pc:docMk/>
      </pc:docMkLst>
      <pc:sldChg chg="modSp">
        <pc:chgData name="Mavromatakis Fotis" userId="a6ef4cf0-9603-460e-a4b0-47154e907176" providerId="ADAL" clId="{55541574-7597-4AFF-9B56-DEA7C40AC2F3}" dt="2018-05-16T08:00:40.432" v="24" actId="20577"/>
        <pc:sldMkLst>
          <pc:docMk/>
          <pc:sldMk cId="2651264214" sldId="257"/>
        </pc:sldMkLst>
        <pc:spChg chg="mod">
          <ac:chgData name="Mavromatakis Fotis" userId="a6ef4cf0-9603-460e-a4b0-47154e907176" providerId="ADAL" clId="{55541574-7597-4AFF-9B56-DEA7C40AC2F3}" dt="2018-05-16T08:00:40.432" v="24" actId="20577"/>
          <ac:spMkLst>
            <pc:docMk/>
            <pc:sldMk cId="2651264214" sldId="257"/>
            <ac:spMk id="9" creationId="{00000000-0000-0000-0000-000000000000}"/>
          </ac:spMkLst>
        </pc:spChg>
      </pc:sldChg>
    </pc:docChg>
  </pc:docChgLst>
  <pc:docChgLst>
    <pc:chgData name="Mavromatakis Fotis" userId="a6ef4cf0-9603-460e-a4b0-47154e907176" providerId="ADAL" clId="{E331FCED-65FC-41C2-A085-B1077377B4FE}"/>
    <pc:docChg chg="custSel addSld delSld modSld">
      <pc:chgData name="Mavromatakis Fotis" userId="a6ef4cf0-9603-460e-a4b0-47154e907176" providerId="ADAL" clId="{E331FCED-65FC-41C2-A085-B1077377B4FE}" dt="2018-06-19T05:52:00.752" v="11"/>
      <pc:docMkLst>
        <pc:docMk/>
      </pc:docMkLst>
      <pc:sldChg chg="modSp">
        <pc:chgData name="Mavromatakis Fotis" userId="a6ef4cf0-9603-460e-a4b0-47154e907176" providerId="ADAL" clId="{E331FCED-65FC-41C2-A085-B1077377B4FE}" dt="2018-06-19T05:44:04.200" v="7" actId="14100"/>
        <pc:sldMkLst>
          <pc:docMk/>
          <pc:sldMk cId="3284759155" sldId="296"/>
        </pc:sldMkLst>
        <pc:spChg chg="mod">
          <ac:chgData name="Mavromatakis Fotis" userId="a6ef4cf0-9603-460e-a4b0-47154e907176" providerId="ADAL" clId="{E331FCED-65FC-41C2-A085-B1077377B4FE}" dt="2018-06-19T05:44:04.200" v="7" actId="14100"/>
          <ac:spMkLst>
            <pc:docMk/>
            <pc:sldMk cId="3284759155" sldId="296"/>
            <ac:spMk id="2" creationId="{00000000-0000-0000-0000-000000000000}"/>
          </ac:spMkLst>
        </pc:spChg>
      </pc:sldChg>
      <pc:sldChg chg="addSp delSp">
        <pc:chgData name="Mavromatakis Fotis" userId="a6ef4cf0-9603-460e-a4b0-47154e907176" providerId="ADAL" clId="{E331FCED-65FC-41C2-A085-B1077377B4FE}" dt="2018-06-19T05:51:41.599" v="9"/>
        <pc:sldMkLst>
          <pc:docMk/>
          <pc:sldMk cId="1322502636" sldId="300"/>
        </pc:sldMkLst>
        <pc:spChg chg="del">
          <ac:chgData name="Mavromatakis Fotis" userId="a6ef4cf0-9603-460e-a4b0-47154e907176" providerId="ADAL" clId="{E331FCED-65FC-41C2-A085-B1077377B4FE}" dt="2018-06-19T05:51:34.723" v="8" actId="478"/>
          <ac:spMkLst>
            <pc:docMk/>
            <pc:sldMk cId="1322502636" sldId="300"/>
            <ac:spMk id="5" creationId="{00000000-0000-0000-0000-000000000000}"/>
          </ac:spMkLst>
        </pc:spChg>
        <pc:spChg chg="add">
          <ac:chgData name="Mavromatakis Fotis" userId="a6ef4cf0-9603-460e-a4b0-47154e907176" providerId="ADAL" clId="{E331FCED-65FC-41C2-A085-B1077377B4FE}" dt="2018-06-19T05:51:41.599" v="9"/>
          <ac:spMkLst>
            <pc:docMk/>
            <pc:sldMk cId="1322502636" sldId="300"/>
            <ac:spMk id="6" creationId="{6D686ACE-E6F2-4AF7-9A6B-BE8F2A8B3D6B}"/>
          </ac:spMkLst>
        </pc:spChg>
      </pc:sldChg>
      <pc:sldChg chg="del">
        <pc:chgData name="Mavromatakis Fotis" userId="a6ef4cf0-9603-460e-a4b0-47154e907176" providerId="ADAL" clId="{E331FCED-65FC-41C2-A085-B1077377B4FE}" dt="2018-06-19T05:51:58.402" v="10" actId="2696"/>
        <pc:sldMkLst>
          <pc:docMk/>
          <pc:sldMk cId="2157437102" sldId="302"/>
        </pc:sldMkLst>
      </pc:sldChg>
      <pc:sldChg chg="add">
        <pc:chgData name="Mavromatakis Fotis" userId="a6ef4cf0-9603-460e-a4b0-47154e907176" providerId="ADAL" clId="{E331FCED-65FC-41C2-A085-B1077377B4FE}" dt="2018-06-19T05:52:00.752" v="11"/>
        <pc:sldMkLst>
          <pc:docMk/>
          <pc:sldMk cId="2568069920" sldId="30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fdm\Google%20Drive\tei\ptyxiakes\foukarakis\Diorthwsh%20Is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fdm\Google%20Drive\tei\ptyxiakes\mouxtidiotis\Prior%20Outdoor%20Exposure\Certificate%20Voc%20of%20module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l-GR" dirty="0"/>
              <a:t>Ι</a:t>
            </a:r>
            <a:r>
              <a:rPr lang="en-US" dirty="0" err="1"/>
              <a:t>sc</a:t>
            </a:r>
            <a:r>
              <a:rPr lang="en-US" baseline="0" dirty="0"/>
              <a:t> vs </a:t>
            </a:r>
            <a:r>
              <a:rPr lang="el-GR" baseline="0" dirty="0"/>
              <a:t>Δ</a:t>
            </a:r>
            <a:r>
              <a:rPr lang="en-US" baseline="0" dirty="0"/>
              <a:t>T</a:t>
            </a:r>
            <a:endParaRPr lang="en-US" dirty="0"/>
          </a:p>
        </c:rich>
      </c:tx>
      <c:layout>
        <c:manualLayout>
          <c:xMode val="edge"/>
          <c:yMode val="edge"/>
          <c:x val="0.45261349027597231"/>
          <c:y val="8.39986554479627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83286287738823"/>
          <c:y val="8.4113503298808304E-2"/>
          <c:w val="0.82512837678930362"/>
          <c:h val="0.7425567761779224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trendlineType val="linear"/>
            <c:dispRSqr val="0"/>
            <c:dispEq val="0"/>
          </c:trendline>
          <c:xVal>
            <c:numRef>
              <c:f>'[1]6_12_2014 3'!$N$5:$N$18</c:f>
              <c:numCache>
                <c:formatCode>General</c:formatCode>
                <c:ptCount val="14"/>
                <c:pt idx="0">
                  <c:v>6.9013892017867562</c:v>
                </c:pt>
                <c:pt idx="1">
                  <c:v>9.1100419498931728</c:v>
                </c:pt>
                <c:pt idx="2">
                  <c:v>11.540389201786752</c:v>
                </c:pt>
                <c:pt idx="3">
                  <c:v>14.225389201786754</c:v>
                </c:pt>
                <c:pt idx="4">
                  <c:v>16.172562827733529</c:v>
                </c:pt>
                <c:pt idx="5">
                  <c:v>18.119736453680325</c:v>
                </c:pt>
                <c:pt idx="6">
                  <c:v>19.846215575839953</c:v>
                </c:pt>
                <c:pt idx="7">
                  <c:v>21.049736453680314</c:v>
                </c:pt>
                <c:pt idx="8">
                  <c:v>21.746778209361018</c:v>
                </c:pt>
                <c:pt idx="9">
                  <c:v>22.723778209361022</c:v>
                </c:pt>
                <c:pt idx="10">
                  <c:v>23.426646339094958</c:v>
                </c:pt>
                <c:pt idx="11">
                  <c:v>24.165472713148183</c:v>
                </c:pt>
                <c:pt idx="12">
                  <c:v>24.391993590988541</c:v>
                </c:pt>
                <c:pt idx="13">
                  <c:v>24.641819965041755</c:v>
                </c:pt>
              </c:numCache>
            </c:numRef>
          </c:xVal>
          <c:yVal>
            <c:numRef>
              <c:f>'[1]6_12_2014 3'!$J$5:$J$18</c:f>
              <c:numCache>
                <c:formatCode>General</c:formatCode>
                <c:ptCount val="14"/>
                <c:pt idx="0">
                  <c:v>3.0986152125279642</c:v>
                </c:pt>
                <c:pt idx="1">
                  <c:v>3.1077483296213808</c:v>
                </c:pt>
                <c:pt idx="2">
                  <c:v>3.1089823266219252</c:v>
                </c:pt>
                <c:pt idx="3">
                  <c:v>3.1158937360178971</c:v>
                </c:pt>
                <c:pt idx="4">
                  <c:v>3.1240345291479841</c:v>
                </c:pt>
                <c:pt idx="5">
                  <c:v>3.1217982022471928</c:v>
                </c:pt>
                <c:pt idx="6">
                  <c:v>3.1296265625000008</c:v>
                </c:pt>
                <c:pt idx="7">
                  <c:v>3.1287406741573052</c:v>
                </c:pt>
                <c:pt idx="8">
                  <c:v>3.1316241457858771</c:v>
                </c:pt>
                <c:pt idx="9">
                  <c:v>3.1339699316628704</c:v>
                </c:pt>
                <c:pt idx="10">
                  <c:v>3.1344834101382468</c:v>
                </c:pt>
                <c:pt idx="11">
                  <c:v>3.1379308045977012</c:v>
                </c:pt>
                <c:pt idx="12">
                  <c:v>3.1382678240740738</c:v>
                </c:pt>
                <c:pt idx="13">
                  <c:v>3.1393441108545037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23-4C6C-BC1B-3499CBEE9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544144"/>
        <c:axId val="364262376"/>
      </c:scatterChart>
      <c:valAx>
        <c:axId val="222544144"/>
        <c:scaling>
          <c:orientation val="minMax"/>
          <c:max val="28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1600" dirty="0" err="1"/>
                  <a:t>Tcell-Tsc</a:t>
                </a:r>
                <a:r>
                  <a:rPr lang="en-US" sz="1600" dirty="0"/>
                  <a:t> (K)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262376"/>
        <c:crosses val="autoZero"/>
        <c:crossBetween val="midCat"/>
        <c:majorUnit val="2"/>
      </c:valAx>
      <c:valAx>
        <c:axId val="36426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1600" dirty="0"/>
                  <a:t>Short circuit current (A)</a:t>
                </a:r>
              </a:p>
            </c:rich>
          </c:tx>
          <c:layout/>
          <c:overlay val="0"/>
        </c:title>
        <c:numFmt formatCode="#,##0.000" sourceLinked="0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54414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4683265943122"/>
          <c:y val="0.12216449891299359"/>
          <c:w val="0.82231663609616368"/>
          <c:h val="0.6501712921814829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cust"/>
            <c:noEndCap val="0"/>
            <c:plus>
              <c:numRef>
                <c:f>'Solar Shell SM55'!$T$3:$T$17</c:f>
                <c:numCache>
                  <c:formatCode>General</c:formatCode>
                  <c:ptCount val="15"/>
                  <c:pt idx="0">
                    <c:v>0.50093915359053365</c:v>
                  </c:pt>
                  <c:pt idx="1">
                    <c:v>0.50095020271480084</c:v>
                  </c:pt>
                  <c:pt idx="2">
                    <c:v>0.50094651251406075</c:v>
                  </c:pt>
                  <c:pt idx="3">
                    <c:v>0.50094282947258562</c:v>
                  </c:pt>
                  <c:pt idx="4">
                    <c:v>0.50094282947258562</c:v>
                  </c:pt>
                  <c:pt idx="5">
                    <c:v>0.50094282947258562</c:v>
                  </c:pt>
                  <c:pt idx="6">
                    <c:v>0.50093915359053365</c:v>
                  </c:pt>
                  <c:pt idx="7">
                    <c:v>0.50094099063662179</c:v>
                  </c:pt>
                  <c:pt idx="8">
                    <c:v>0.50094467009840571</c:v>
                  </c:pt>
                  <c:pt idx="9">
                    <c:v>0.50095205049984581</c:v>
                  </c:pt>
                  <c:pt idx="10">
                    <c:v>0.50094651251406075</c:v>
                  </c:pt>
                  <c:pt idx="11">
                    <c:v>0.50093731833434008</c:v>
                  </c:pt>
                  <c:pt idx="12">
                    <c:v>0.50093365319171768</c:v>
                  </c:pt>
                  <c:pt idx="13">
                    <c:v>0.50093731833434008</c:v>
                  </c:pt>
                  <c:pt idx="14">
                    <c:v>0.50094099063662179</c:v>
                  </c:pt>
                </c:numCache>
              </c:numRef>
            </c:plus>
            <c:minus>
              <c:numRef>
                <c:f>'Solar Shell SM55'!$T$3:$T$17</c:f>
                <c:numCache>
                  <c:formatCode>General</c:formatCode>
                  <c:ptCount val="15"/>
                  <c:pt idx="0">
                    <c:v>0.50093915359053365</c:v>
                  </c:pt>
                  <c:pt idx="1">
                    <c:v>0.50095020271480084</c:v>
                  </c:pt>
                  <c:pt idx="2">
                    <c:v>0.50094651251406075</c:v>
                  </c:pt>
                  <c:pt idx="3">
                    <c:v>0.50094282947258562</c:v>
                  </c:pt>
                  <c:pt idx="4">
                    <c:v>0.50094282947258562</c:v>
                  </c:pt>
                  <c:pt idx="5">
                    <c:v>0.50094282947258562</c:v>
                  </c:pt>
                  <c:pt idx="6">
                    <c:v>0.50093915359053365</c:v>
                  </c:pt>
                  <c:pt idx="7">
                    <c:v>0.50094099063662179</c:v>
                  </c:pt>
                  <c:pt idx="8">
                    <c:v>0.50094467009840571</c:v>
                  </c:pt>
                  <c:pt idx="9">
                    <c:v>0.50095205049984581</c:v>
                  </c:pt>
                  <c:pt idx="10">
                    <c:v>0.50094651251406075</c:v>
                  </c:pt>
                  <c:pt idx="11">
                    <c:v>0.50093731833434008</c:v>
                  </c:pt>
                  <c:pt idx="12">
                    <c:v>0.50093365319171768</c:v>
                  </c:pt>
                  <c:pt idx="13">
                    <c:v>0.50093731833434008</c:v>
                  </c:pt>
                  <c:pt idx="14">
                    <c:v>0.50094099063662179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noEndCap val="0"/>
            <c:plus>
              <c:numRef>
                <c:f>'Solar Shell SM55'!$M$3:$M$17</c:f>
                <c:numCache>
                  <c:formatCode>General</c:formatCode>
                  <c:ptCount val="15"/>
                  <c:pt idx="0">
                    <c:v>0.21018108369999999</c:v>
                  </c:pt>
                  <c:pt idx="1">
                    <c:v>0.20675767898559572</c:v>
                  </c:pt>
                  <c:pt idx="2">
                    <c:v>0.20416593551635751</c:v>
                  </c:pt>
                  <c:pt idx="3">
                    <c:v>0.20192234040000007</c:v>
                  </c:pt>
                  <c:pt idx="4">
                    <c:v>0.19969808580000006</c:v>
                  </c:pt>
                  <c:pt idx="5">
                    <c:v>0.19805406569999998</c:v>
                  </c:pt>
                  <c:pt idx="6">
                    <c:v>0.19639072419999998</c:v>
                  </c:pt>
                  <c:pt idx="7">
                    <c:v>0.19552036289999999</c:v>
                  </c:pt>
                  <c:pt idx="8">
                    <c:v>0.19503683090000001</c:v>
                  </c:pt>
                  <c:pt idx="9">
                    <c:v>0.19451461789999999</c:v>
                  </c:pt>
                  <c:pt idx="10">
                    <c:v>0.19368293759999999</c:v>
                  </c:pt>
                  <c:pt idx="11">
                    <c:v>0.19329610820000001</c:v>
                  </c:pt>
                  <c:pt idx="12">
                    <c:v>0.1929479599000001</c:v>
                  </c:pt>
                  <c:pt idx="13">
                    <c:v>0.19298664090000001</c:v>
                  </c:pt>
                  <c:pt idx="14">
                    <c:v>0.19292861940000003</c:v>
                  </c:pt>
                </c:numCache>
              </c:numRef>
            </c:plus>
            <c:minus>
              <c:numRef>
                <c:f>'Solar Shell SM55'!$M$3:$M$17</c:f>
                <c:numCache>
                  <c:formatCode>General</c:formatCode>
                  <c:ptCount val="15"/>
                  <c:pt idx="0">
                    <c:v>0.21018108369999999</c:v>
                  </c:pt>
                  <c:pt idx="1">
                    <c:v>0.20675767898559572</c:v>
                  </c:pt>
                  <c:pt idx="2">
                    <c:v>0.20416593551635751</c:v>
                  </c:pt>
                  <c:pt idx="3">
                    <c:v>0.20192234040000007</c:v>
                  </c:pt>
                  <c:pt idx="4">
                    <c:v>0.19969808580000006</c:v>
                  </c:pt>
                  <c:pt idx="5">
                    <c:v>0.19805406569999998</c:v>
                  </c:pt>
                  <c:pt idx="6">
                    <c:v>0.19639072419999998</c:v>
                  </c:pt>
                  <c:pt idx="7">
                    <c:v>0.19552036289999999</c:v>
                  </c:pt>
                  <c:pt idx="8">
                    <c:v>0.19503683090000001</c:v>
                  </c:pt>
                  <c:pt idx="9">
                    <c:v>0.19451461789999999</c:v>
                  </c:pt>
                  <c:pt idx="10">
                    <c:v>0.19368293759999999</c:v>
                  </c:pt>
                  <c:pt idx="11">
                    <c:v>0.19329610820000001</c:v>
                  </c:pt>
                  <c:pt idx="12">
                    <c:v>0.1929479599000001</c:v>
                  </c:pt>
                  <c:pt idx="13">
                    <c:v>0.19298664090000001</c:v>
                  </c:pt>
                  <c:pt idx="14">
                    <c:v>0.19292861940000003</c:v>
                  </c:pt>
                </c:numCache>
              </c:numRef>
            </c:minus>
          </c:errBars>
          <c:xVal>
            <c:numRef>
              <c:f>'Solar Shell SM55'!$S$3:$S$17</c:f>
              <c:numCache>
                <c:formatCode>0.00</c:formatCode>
                <c:ptCount val="15"/>
                <c:pt idx="0">
                  <c:v>7.2760000000000034</c:v>
                </c:pt>
                <c:pt idx="1">
                  <c:v>12.474000000000004</c:v>
                </c:pt>
                <c:pt idx="2">
                  <c:v>15.978000000000002</c:v>
                </c:pt>
                <c:pt idx="3">
                  <c:v>18.981999999999989</c:v>
                </c:pt>
                <c:pt idx="4">
                  <c:v>22.002000000000002</c:v>
                </c:pt>
                <c:pt idx="5">
                  <c:v>24.652000000000001</c:v>
                </c:pt>
                <c:pt idx="6">
                  <c:v>26.866</c:v>
                </c:pt>
                <c:pt idx="7">
                  <c:v>28.209000000000003</c:v>
                </c:pt>
                <c:pt idx="8">
                  <c:v>29.515000000000001</c:v>
                </c:pt>
                <c:pt idx="9">
                  <c:v>30.387</c:v>
                </c:pt>
                <c:pt idx="10">
                  <c:v>31.278000000000006</c:v>
                </c:pt>
                <c:pt idx="11">
                  <c:v>32.073</c:v>
                </c:pt>
                <c:pt idx="12">
                  <c:v>32.456999999999994</c:v>
                </c:pt>
                <c:pt idx="13">
                  <c:v>32.803000000000004</c:v>
                </c:pt>
                <c:pt idx="14">
                  <c:v>32.879000000000005</c:v>
                </c:pt>
              </c:numCache>
            </c:numRef>
          </c:xVal>
          <c:yVal>
            <c:numRef>
              <c:f>'Solar Shell SM55'!$L$3:$L$17</c:f>
              <c:numCache>
                <c:formatCode>0.00</c:formatCode>
                <c:ptCount val="15"/>
                <c:pt idx="0">
                  <c:v>21.01810837</c:v>
                </c:pt>
                <c:pt idx="1">
                  <c:v>20.67576789855957</c:v>
                </c:pt>
                <c:pt idx="2">
                  <c:v>20.416593551635728</c:v>
                </c:pt>
                <c:pt idx="3">
                  <c:v>20.192234039999985</c:v>
                </c:pt>
                <c:pt idx="4">
                  <c:v>19.969808579999984</c:v>
                </c:pt>
                <c:pt idx="5">
                  <c:v>19.805406569999985</c:v>
                </c:pt>
                <c:pt idx="6">
                  <c:v>19.639072420000023</c:v>
                </c:pt>
                <c:pt idx="7">
                  <c:v>19.552036289999982</c:v>
                </c:pt>
                <c:pt idx="8">
                  <c:v>19.503683089999988</c:v>
                </c:pt>
                <c:pt idx="9">
                  <c:v>19.45146179000001</c:v>
                </c:pt>
                <c:pt idx="10">
                  <c:v>19.36829376</c:v>
                </c:pt>
                <c:pt idx="11">
                  <c:v>19.329610819999989</c:v>
                </c:pt>
                <c:pt idx="12">
                  <c:v>19.294795990000001</c:v>
                </c:pt>
                <c:pt idx="13">
                  <c:v>19.298664089999985</c:v>
                </c:pt>
                <c:pt idx="14">
                  <c:v>19.292861940000005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E24-4BDD-B90F-B70B52516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261592"/>
        <c:axId val="364261200"/>
      </c:scatterChart>
      <c:valAx>
        <c:axId val="364261592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4261200"/>
        <c:crosses val="autoZero"/>
        <c:crossBetween val="midCat"/>
      </c:valAx>
      <c:valAx>
        <c:axId val="364261200"/>
        <c:scaling>
          <c:orientation val="minMax"/>
          <c:min val="18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42615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0.15584</cdr:x>
      <cdr:y>0.00355</cdr:y>
    </cdr:from>
    <cdr:to>
      <cdr:x>0.64503</cdr:x>
      <cdr:y>0.09409</cdr:y>
    </cdr:to>
    <cdr:sp macro="" textlink="">
      <cdr:nvSpPr>
        <cdr:cNvPr id="2" name="4 - TextBox"/>
        <cdr:cNvSpPr txBox="1"/>
      </cdr:nvSpPr>
      <cdr:spPr>
        <a:xfrm xmlns:a="http://schemas.openxmlformats.org/drawingml/2006/main">
          <a:off x="864096" y="12080"/>
          <a:ext cx="2712364" cy="30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Field measurements</a:t>
          </a:r>
          <a:endParaRPr lang="el-GR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0.50625</cdr:x>
      <cdr:y>0.89236</cdr:y>
    </cdr:from>
    <cdr:to>
      <cdr:x>0.70625</cdr:x>
      <cdr:y>0.98611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2314575" y="2447924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l-GR" sz="1600" b="1" dirty="0"/>
            <a:t>Δ</a:t>
          </a:r>
          <a:r>
            <a:rPr lang="en-US" sz="1600" b="1" dirty="0"/>
            <a:t>T (K)</a:t>
          </a:r>
          <a:endParaRPr lang="el-GR" sz="1600" b="1" dirty="0"/>
        </a:p>
      </cdr:txBody>
    </cdr:sp>
  </cdr:relSizeAnchor>
  <cdr:relSizeAnchor xmlns:cdr="http://schemas.openxmlformats.org/drawingml/2006/chartDrawing">
    <cdr:from>
      <cdr:x>1.61062E-7</cdr:x>
      <cdr:y>0.19048</cdr:y>
    </cdr:from>
    <cdr:to>
      <cdr:x>0.05799</cdr:x>
      <cdr:y>0.61441</cdr:y>
    </cdr:to>
    <cdr:sp macro="" textlink="">
      <cdr:nvSpPr>
        <cdr:cNvPr id="3" name="2 - TextBox"/>
        <cdr:cNvSpPr txBox="1"/>
      </cdr:nvSpPr>
      <cdr:spPr>
        <a:xfrm xmlns:a="http://schemas.openxmlformats.org/drawingml/2006/main" rot="-5400000">
          <a:off x="-461042" y="1037107"/>
          <a:ext cx="1282128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err="1"/>
            <a:t>Voc</a:t>
          </a:r>
          <a:r>
            <a:rPr lang="en-US" sz="1800" b="1" dirty="0"/>
            <a:t> (Volt)</a:t>
          </a:r>
          <a:endParaRPr lang="el-GR" sz="1800" b="1" dirty="0"/>
        </a:p>
      </cdr:txBody>
    </cdr:sp>
  </cdr:relSizeAnchor>
  <cdr:relSizeAnchor xmlns:cdr="http://schemas.openxmlformats.org/drawingml/2006/chartDrawing">
    <cdr:from>
      <cdr:x>0.28994</cdr:x>
      <cdr:y>0.03005</cdr:y>
    </cdr:from>
    <cdr:to>
      <cdr:x>0.7268</cdr:x>
      <cdr:y>0.13194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1800200" y="90872"/>
          <a:ext cx="2712337" cy="308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/>
            <a:t>Field measurements</a:t>
          </a:r>
          <a:endParaRPr lang="el-GR" sz="1400" b="1" dirty="0"/>
        </a:p>
      </cdr:txBody>
    </cdr:sp>
  </cdr:relSizeAnchor>
  <cdr:relSizeAnchor xmlns:cdr="http://schemas.openxmlformats.org/drawingml/2006/chartDrawing">
    <cdr:from>
      <cdr:x>0.50625</cdr:x>
      <cdr:y>0.89236</cdr:y>
    </cdr:from>
    <cdr:to>
      <cdr:x>0.70625</cdr:x>
      <cdr:y>0.98611</cdr:y>
    </cdr:to>
    <cdr:sp macro="" textlink="">
      <cdr:nvSpPr>
        <cdr:cNvPr id="6" name="1 - TextBox"/>
        <cdr:cNvSpPr txBox="1"/>
      </cdr:nvSpPr>
      <cdr:spPr>
        <a:xfrm xmlns:a="http://schemas.openxmlformats.org/drawingml/2006/main">
          <a:off x="2314575" y="2447924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l-GR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9/10/2019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5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99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81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6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23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094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96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04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024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747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9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38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440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299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0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97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362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206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75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574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974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84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5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59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011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935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3142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29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14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96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33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66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22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76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/>
              <a:t>Απόδοση Φωτοβολταϊκών Συστημάτων</a:t>
            </a:r>
            <a:endParaRPr lang="el-GR" sz="24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el-GR" dirty="0" smtClean="0"/>
              <a:t>ΕΝΟΤΗΤΑ </a:t>
            </a:r>
            <a:r>
              <a:rPr lang="en-US" dirty="0" smtClean="0"/>
              <a:t>2</a:t>
            </a:r>
            <a:r>
              <a:rPr lang="en-US" dirty="0"/>
              <a:t>: </a:t>
            </a:r>
            <a:r>
              <a:rPr lang="el-GR" dirty="0" smtClean="0"/>
              <a:t>ΦΩΤΟΒΟΛΤΑΪΚΑ ΣΥΣΤΗΜΑΤΑ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844027"/>
            <a:ext cx="5932035" cy="3314636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</a:t>
            </a:r>
            <a:r>
              <a:rPr lang="el-GR" dirty="0" smtClean="0"/>
              <a:t>Συστημάτων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Εξέταση της σκίασης από τις διαδοχικές σειρές ΦΒ πλαισίων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Εξετάστε τη σκίαση από γειτονικά κτίρια ή </a:t>
            </a:r>
          </a:p>
          <a:p>
            <a:r>
              <a:rPr lang="el-GR" dirty="0" smtClean="0"/>
              <a:t>άλλα εξωτερικά εμπόδια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527" y="2276872"/>
            <a:ext cx="3096344" cy="3075702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Εξετάστε τις διαφορετικές ΦΒ τεχνολογίες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297" y="3352256"/>
            <a:ext cx="29523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err="1" smtClean="0"/>
              <a:t>Μονοκρυσταλλικά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err="1" smtClean="0"/>
              <a:t>Πολυκρυσταλλικά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Λεπτού φιλμ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555" y="20701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Τυπικές αποδόσεις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64240"/>
              </p:ext>
            </p:extLst>
          </p:nvPr>
        </p:nvGraphicFramePr>
        <p:xfrm>
          <a:off x="827584" y="2564904"/>
          <a:ext cx="6984775" cy="3185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6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0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8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 smtClean="0"/>
                        <a:t>ΦΒ στοιχείο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Efficiency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 smtClean="0"/>
                        <a:t>Επιφάνεια για 1 </a:t>
                      </a:r>
                      <a:r>
                        <a:rPr lang="en-US" dirty="0"/>
                        <a:t>kW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EPBT South Europe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(years)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dirty="0" smtClean="0"/>
                        <a:t>Μονοκρυσταλλικό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15% - 20%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5-7  m</a:t>
                      </a:r>
                      <a:r>
                        <a:rPr lang="en-US" baseline="30000" dirty="0"/>
                        <a:t>2</a:t>
                      </a:r>
                      <a:endParaRPr lang="el-GR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1.8 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dirty="0" smtClean="0">
                          <a:solidFill>
                            <a:schemeClr val="dk1"/>
                          </a:solidFill>
                        </a:rPr>
                        <a:t>Πολυ</a:t>
                      </a:r>
                      <a:r>
                        <a:rPr lang="el-GR" dirty="0" smtClean="0"/>
                        <a:t>κρυσταλλικό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12% - 15%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7-8  m</a:t>
                      </a:r>
                      <a:r>
                        <a:rPr lang="en-US" baseline="30000" dirty="0"/>
                        <a:t>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aseline="0" dirty="0" smtClean="0"/>
                        <a:t>Άμορφο πυρίτιο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5%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-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8%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12-20 m</a:t>
                      </a:r>
                      <a:r>
                        <a:rPr lang="en-US" baseline="30000" dirty="0"/>
                        <a:t>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1.4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dirty="0" smtClean="0"/>
                        <a:t>Λεπτού</a:t>
                      </a:r>
                      <a:r>
                        <a:rPr lang="el-GR" baseline="0" dirty="0" smtClean="0"/>
                        <a:t> φιλμ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/>
                        <a:t>(</a:t>
                      </a:r>
                      <a:r>
                        <a:rPr lang="en-US" dirty="0"/>
                        <a:t>CIGS, </a:t>
                      </a:r>
                      <a:r>
                        <a:rPr lang="en-US" dirty="0" err="1"/>
                        <a:t>CdTe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GaAs</a:t>
                      </a:r>
                      <a:r>
                        <a:rPr lang="el-GR" dirty="0"/>
                        <a:t>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7% - 12%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8-14 m</a:t>
                      </a:r>
                      <a:r>
                        <a:rPr lang="en-US" baseline="30000" dirty="0"/>
                        <a:t>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&lt; 1.0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(Energy</a:t>
                      </a:r>
                      <a:r>
                        <a:rPr lang="en-US" sz="1400" baseline="0" dirty="0"/>
                        <a:t> Pay Back Time</a:t>
                      </a:r>
                      <a:r>
                        <a:rPr lang="en-US" sz="1400" dirty="0"/>
                        <a:t>)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Εξετάστε την τάση, το ρεύμα και τις διαστάσεις του ΦΒ πλαισίου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98767"/>
            <a:ext cx="619125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429000"/>
            <a:ext cx="3638550" cy="1733550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92896"/>
            <a:ext cx="8197587" cy="3199058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5" y="2420888"/>
            <a:ext cx="7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Εξετάστε τις επιπτώσεις της θερμοκρασίας στην παραγωγή του πλαισίου 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384675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Συντελεστής θερμοκρασίας </a:t>
            </a:r>
            <a:r>
              <a:rPr lang="en-US" dirty="0" err="1" smtClean="0"/>
              <a:t>Isc</a:t>
            </a:r>
            <a:r>
              <a:rPr lang="en-US" dirty="0" smtClean="0"/>
              <a:t> (%/K): 0.06</a:t>
            </a:r>
          </a:p>
          <a:p>
            <a:r>
              <a:rPr lang="el-GR" dirty="0" smtClean="0"/>
              <a:t>Συντελεστής θερμοκρασίας</a:t>
            </a:r>
            <a:r>
              <a:rPr lang="en-US" dirty="0" smtClean="0"/>
              <a:t> </a:t>
            </a:r>
            <a:r>
              <a:rPr lang="en-US" dirty="0" err="1" smtClean="0"/>
              <a:t>Voc</a:t>
            </a:r>
            <a:r>
              <a:rPr lang="en-US" dirty="0" smtClean="0"/>
              <a:t> </a:t>
            </a:r>
            <a:r>
              <a:rPr lang="en-US" dirty="0"/>
              <a:t>(%/K</a:t>
            </a:r>
            <a:r>
              <a:rPr lang="en-US" dirty="0" smtClean="0"/>
              <a:t>): -0.31</a:t>
            </a:r>
          </a:p>
          <a:p>
            <a:r>
              <a:rPr lang="el-GR" dirty="0" smtClean="0"/>
              <a:t>Συντελεστής </a:t>
            </a:r>
            <a:r>
              <a:rPr lang="el-GR" dirty="0"/>
              <a:t>θερμοκρασίας</a:t>
            </a:r>
            <a:r>
              <a:rPr lang="en-US" dirty="0"/>
              <a:t> </a:t>
            </a:r>
            <a:r>
              <a:rPr lang="en-US" dirty="0" err="1" smtClean="0"/>
              <a:t>Pmpp</a:t>
            </a:r>
            <a:r>
              <a:rPr lang="en-US" dirty="0" smtClean="0"/>
              <a:t> </a:t>
            </a:r>
            <a:r>
              <a:rPr lang="en-US" dirty="0"/>
              <a:t>(%/K</a:t>
            </a:r>
            <a:r>
              <a:rPr lang="en-US" dirty="0" smtClean="0"/>
              <a:t>): -0.42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Αντιστροφείς ανά ΦΒ πλαίσιο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760" y="318161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 err="1" smtClean="0"/>
              <a:t>Μικροαντιστροφείς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 err="1" smtClean="0"/>
              <a:t>Βελτιστοποιητές</a:t>
            </a:r>
            <a:r>
              <a:rPr lang="el-GR" sz="2000" dirty="0" smtClean="0"/>
              <a:t>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013272"/>
            <a:ext cx="2690202" cy="2146184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Αντιστροφείς στοιχειοσειράς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30689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Διαστασιολόγηση αντιστροφέα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422" y="5726745"/>
            <a:ext cx="3171825" cy="476250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68360"/>
              </p:ext>
            </p:extLst>
          </p:nvPr>
        </p:nvGraphicFramePr>
        <p:xfrm>
          <a:off x="3707903" y="3538372"/>
          <a:ext cx="5117505" cy="228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845"/>
                <a:gridCol w="1418845"/>
                <a:gridCol w="2279815"/>
              </a:tblGrid>
              <a:tr h="332174">
                <a:tc gridSpan="3">
                  <a:txBody>
                    <a:bodyPr/>
                    <a:lstStyle/>
                    <a:p>
                      <a:r>
                        <a:rPr lang="el-GR" dirty="0" smtClean="0"/>
                        <a:t>Ενδεικτικές</a:t>
                      </a:r>
                      <a:r>
                        <a:rPr lang="el-GR" baseline="0" dirty="0" smtClean="0"/>
                        <a:t> τιμές παράγοντα </a:t>
                      </a:r>
                      <a:r>
                        <a:rPr lang="en-US" baseline="0" dirty="0" smtClean="0"/>
                        <a:t>Fs </a:t>
                      </a:r>
                      <a:r>
                        <a:rPr lang="el-GR" baseline="0" dirty="0" smtClean="0"/>
                        <a:t>στην Ευρώπη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174">
                <a:tc>
                  <a:txBody>
                    <a:bodyPr/>
                    <a:lstStyle/>
                    <a:p>
                      <a:r>
                        <a:rPr lang="el-GR" dirty="0" smtClean="0"/>
                        <a:t>Τοποθεσία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</a:t>
                      </a:r>
                      <a:endParaRPr lang="en-US" dirty="0"/>
                    </a:p>
                  </a:txBody>
                  <a:tcPr/>
                </a:tc>
              </a:tr>
              <a:tr h="348886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Βόρεια Ευρώπη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55-70</a:t>
                      </a:r>
                      <a:r>
                        <a:rPr lang="el-GR" sz="1400" baseline="30000" dirty="0" smtClean="0"/>
                        <a:t>ο</a:t>
                      </a:r>
                      <a:r>
                        <a:rPr lang="el-GR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0.65-0.80</a:t>
                      </a:r>
                      <a:endParaRPr lang="en-US" sz="1400" dirty="0"/>
                    </a:p>
                  </a:txBody>
                  <a:tcPr/>
                </a:tc>
              </a:tr>
              <a:tr h="602186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Κεντρική Ευρώπη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45-55</a:t>
                      </a:r>
                      <a:r>
                        <a:rPr lang="el-GR" sz="1400" baseline="30000" dirty="0" smtClean="0"/>
                        <a:t>ο</a:t>
                      </a:r>
                      <a:r>
                        <a:rPr lang="el-GR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0.75-0.90</a:t>
                      </a:r>
                      <a:endParaRPr lang="en-US" sz="1400" dirty="0"/>
                    </a:p>
                  </a:txBody>
                  <a:tcPr/>
                </a:tc>
              </a:tr>
              <a:tr h="602186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Νότια Ευρώπη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35-45</a:t>
                      </a:r>
                      <a:r>
                        <a:rPr lang="el-GR" sz="1400" baseline="30000" dirty="0" smtClean="0"/>
                        <a:t>ο</a:t>
                      </a:r>
                      <a:r>
                        <a:rPr lang="el-GR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0.85-1.00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Διαστασιολόγηση αγωγών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3043118"/>
            <a:ext cx="21602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Αντίσταση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Πτώση τάσης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Απώλεια Ισχύος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+mj-lt"/>
                <a:cs typeface="Arial" pitchFamily="34" charset="0"/>
              </a:rPr>
              <a:t>Στόχοι αυτής της ενότητας είναι 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l-GR" b="1" dirty="0" smtClean="0"/>
              <a:t>Να εξοικειωθείτε με τα βασικά σημεία της σχεδίαση ΦΒ συστημάτων</a:t>
            </a:r>
            <a:r>
              <a:rPr lang="en-US" b="1" dirty="0" smtClean="0"/>
              <a:t> 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l-GR" b="1" dirty="0" smtClean="0"/>
              <a:t>Να μάθετε να χρησιμοποιείτε ελεύθερο λογισμικό για να εκτιμάτε την απόδοση ΦΒ συστημάτων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l-GR" b="1" dirty="0" smtClean="0"/>
              <a:t>Να μάθετε να αξιολογείτε την απόδοση ΦΒ συστημάτων υπό τυπικές συνθήκες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l-GR" b="1" dirty="0" smtClean="0"/>
              <a:t>Να μάθετε τα βασικά στοιχεία των συστημάτων παρακολούθησης φωτοβολταϊκών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l-GR" b="1" dirty="0" smtClean="0"/>
              <a:t>Να μάθετε πως επηρεάζουν την απόδοση οι μετεωρολογικές συνθήκες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b="1" dirty="0"/>
              <a:t>Στόχοι ενότητας</a:t>
            </a:r>
          </a:p>
        </p:txBody>
      </p:sp>
    </p:spTree>
    <p:extLst>
      <p:ext uri="{BB962C8B-B14F-4D97-AF65-F5344CB8AC3E}">
        <p14:creationId xmlns:p14="http://schemas.microsoft.com/office/powerpoint/2010/main" val="31392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Ηλιοτρόπιο</a:t>
            </a:r>
            <a:r>
              <a:rPr lang="en-US" dirty="0" smtClean="0"/>
              <a:t>. </a:t>
            </a:r>
            <a:r>
              <a:rPr lang="el-GR" dirty="0" smtClean="0"/>
              <a:t>Συνήθως δεν χρησιμοποιείται σε οικιακά συστήματα.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581" y="3068634"/>
            <a:ext cx="3455665" cy="259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366284"/>
            <a:ext cx="2665479" cy="1999109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7008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Χρήση ελεύθερου λογισμικού για την απόδοση ενός ΦΒ συστήματος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37458B-EED6-4925-A842-CF262EE220BE}"/>
              </a:ext>
            </a:extLst>
          </p:cNvPr>
          <p:cNvSpPr txBox="1"/>
          <p:nvPr/>
        </p:nvSpPr>
        <p:spPr>
          <a:xfrm>
            <a:off x="971600" y="2070140"/>
            <a:ext cx="602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PVGIS </a:t>
            </a:r>
            <a:r>
              <a:rPr lang="en-US" dirty="0" smtClean="0"/>
              <a:t>(http://re.jrc.ec.europa.eu/pvg_tools/en/tools.html)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40" y="2442785"/>
            <a:ext cx="7429500" cy="3743325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25489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76945"/>
            <a:ext cx="4217268" cy="400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995" y="2299014"/>
            <a:ext cx="4091509" cy="3074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7008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Χρήση ελεύθερου λογισμικού για την απόδοση ενός ΦΒ συστήματος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24911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132856"/>
            <a:ext cx="3267075" cy="4067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37458B-EED6-4925-A842-CF262EE220BE}"/>
              </a:ext>
            </a:extLst>
          </p:cNvPr>
          <p:cNvSpPr txBox="1"/>
          <p:nvPr/>
        </p:nvSpPr>
        <p:spPr>
          <a:xfrm>
            <a:off x="1043608" y="2134435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Υπολογισμός της ενεργειακής παραγωγή σε μηνιαία και ετήσια βάση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Χρήση ελεύθερου λογισμικού για την απόδοση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37458B-EED6-4925-A842-CF262EE220BE}"/>
              </a:ext>
            </a:extLst>
          </p:cNvPr>
          <p:cNvSpPr txBox="1"/>
          <p:nvPr/>
        </p:nvSpPr>
        <p:spPr>
          <a:xfrm>
            <a:off x="971600" y="20701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RETSCREEN (http://www.nrcan.gc.ca/energy/software-tools/7465)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9876"/>
            <a:ext cx="4868994" cy="2592288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Χρήση ελεύθερου λογισμικού για την απόδοση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Εκτίμηση της απόδοσης ΦΒ συστήματος σε τυπικές συνθήκες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492896"/>
            <a:ext cx="61206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παραγόμενη ισχύς εξαρτάται κυρίως από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Την ισχύ αιχμής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Την πυκνότητας ισχύος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Τη θερμοκρασία του πλαισίου</a:t>
            </a:r>
            <a:endParaRPr lang="en-US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40894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7664" y="2492896"/>
                <a:ext cx="6984776" cy="2783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Για σχεδόν κάθετη πρόσπτωση</a:t>
                </a:r>
                <a:endParaRPr lang="el-GR" dirty="0"/>
              </a:p>
              <a:p>
                <a:endParaRPr lang="el-G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𝑆𝑇𝐶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∙{1+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𝑆𝑇𝐶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 smtClean="0"/>
                  <a:t>Τυπική τιμή του θερμοκρασιακού συντελεστή </a:t>
                </a:r>
                <a:r>
                  <a:rPr lang="en-US" dirty="0" smtClean="0"/>
                  <a:t> </a:t>
                </a:r>
                <a:r>
                  <a:rPr lang="el-GR" dirty="0"/>
                  <a:t>γ: -0.40 %/</a:t>
                </a:r>
                <a:r>
                  <a:rPr lang="en-US" baseline="30000" dirty="0" err="1"/>
                  <a:t>o</a:t>
                </a:r>
                <a:r>
                  <a:rPr lang="en-US" dirty="0" err="1"/>
                  <a:t>C</a:t>
                </a:r>
                <a:r>
                  <a:rPr lang="en-US" dirty="0"/>
                  <a:t> (mc-Si, c-Si)</a:t>
                </a:r>
              </a:p>
              <a:p>
                <a:endParaRPr lang="en-US" dirty="0"/>
              </a:p>
              <a:p>
                <a:r>
                  <a:rPr lang="en-US" dirty="0"/>
                  <a:t>G</a:t>
                </a:r>
                <a:r>
                  <a:rPr lang="en-US" baseline="-25000" dirty="0"/>
                  <a:t>STC</a:t>
                </a:r>
                <a:r>
                  <a:rPr lang="en-US" dirty="0"/>
                  <a:t>=1000 W/m</a:t>
                </a:r>
                <a:r>
                  <a:rPr lang="en-US" baseline="30000" dirty="0"/>
                  <a:t>2</a:t>
                </a:r>
              </a:p>
              <a:p>
                <a:endParaRPr lang="en-US" baseline="30000" dirty="0"/>
              </a:p>
              <a:p>
                <a:r>
                  <a:rPr lang="en-US" dirty="0"/>
                  <a:t>T</a:t>
                </a:r>
                <a:r>
                  <a:rPr lang="en-US" baseline="-25000" dirty="0"/>
                  <a:t>STC</a:t>
                </a:r>
                <a:r>
                  <a:rPr lang="en-US" dirty="0"/>
                  <a:t>=273.15+</a:t>
                </a:r>
                <a:r>
                  <a:rPr lang="el-GR" dirty="0"/>
                  <a:t>θ</a:t>
                </a:r>
                <a:r>
                  <a:rPr lang="en-US" baseline="-25000" dirty="0"/>
                  <a:t>STC </a:t>
                </a:r>
                <a:r>
                  <a:rPr lang="en-US" dirty="0"/>
                  <a:t>Kelvin, </a:t>
                </a:r>
                <a:r>
                  <a:rPr lang="el-GR" dirty="0"/>
                  <a:t>θ</a:t>
                </a:r>
                <a:r>
                  <a:rPr lang="en-US" baseline="-25000" dirty="0"/>
                  <a:t>STC</a:t>
                </a:r>
                <a:r>
                  <a:rPr lang="en-US" dirty="0"/>
                  <a:t>=25 </a:t>
                </a:r>
                <a:r>
                  <a:rPr lang="en-US" baseline="30000" dirty="0" err="1"/>
                  <a:t>o</a:t>
                </a:r>
                <a:r>
                  <a:rPr lang="en-US" dirty="0" err="1"/>
                  <a:t>C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492896"/>
                <a:ext cx="6984776" cy="2783519"/>
              </a:xfrm>
              <a:prstGeom prst="rect">
                <a:avLst/>
              </a:prstGeom>
              <a:blipFill rotWithShape="0">
                <a:blip r:embed="rId3"/>
                <a:stretch>
                  <a:fillRect l="-785" t="-1313" b="-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Εκτίμηση της απόδοσης ΦΒ συστήματος σε τυπικές συνθήκες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για την παρακολούθηση ΦΒ συστημάτων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2768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logging. Sensors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52" y="2852936"/>
            <a:ext cx="2328367" cy="2052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383" y="2276872"/>
            <a:ext cx="1659417" cy="3548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2834999"/>
            <a:ext cx="2819400" cy="268605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9503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2768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Καταγραφή δεδομένων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095469"/>
            <a:ext cx="2016224" cy="1205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212976"/>
            <a:ext cx="3775625" cy="2820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2851231"/>
            <a:ext cx="2175157" cy="2039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143" y="1997398"/>
            <a:ext cx="1620771" cy="1215578"/>
          </a:xfrm>
          <a:prstGeom prst="rect">
            <a:avLst/>
          </a:prstGeom>
        </p:spPr>
      </p:pic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για την παρακολούθηση ΦΒ συστημάτων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διαφορετικές συνθήκες επηρεάζουν την απόδοση ενός ΦΒ συστήματος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041616"/>
              </p:ext>
            </p:extLst>
          </p:nvPr>
        </p:nvGraphicFramePr>
        <p:xfrm>
          <a:off x="1043608" y="2204864"/>
          <a:ext cx="5544616" cy="340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67628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Καθορισμός των φορτίων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Καθορίστε την ενεργειακή κατανάλωση σε μηνιαία, ετήσια βάση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Καθορίστε τα επιμέρους φορτία και το χρόνο λειτουργίας</a:t>
            </a:r>
            <a:endParaRPr lang="en-US" dirty="0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="" xmlns:a16="http://schemas.microsoft.com/office/drawing/2014/main" id="{3260C171-8BC1-45F0-BA29-D3C4BD61E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88781"/>
              </p:ext>
            </p:extLst>
          </p:nvPr>
        </p:nvGraphicFramePr>
        <p:xfrm>
          <a:off x="1619672" y="4286256"/>
          <a:ext cx="481219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860">
                  <a:extLst>
                    <a:ext uri="{9D8B030D-6E8A-4147-A177-3AD203B41FA5}">
                      <a16:colId xmlns="" xmlns:a16="http://schemas.microsoft.com/office/drawing/2014/main" val="3278050694"/>
                    </a:ext>
                  </a:extLst>
                </a:gridCol>
                <a:gridCol w="1420270">
                  <a:extLst>
                    <a:ext uri="{9D8B030D-6E8A-4147-A177-3AD203B41FA5}">
                      <a16:colId xmlns="" xmlns:a16="http://schemas.microsoft.com/office/drawing/2014/main" val="901731578"/>
                    </a:ext>
                  </a:extLst>
                </a:gridCol>
                <a:gridCol w="1604065">
                  <a:extLst>
                    <a:ext uri="{9D8B030D-6E8A-4147-A177-3AD203B41FA5}">
                      <a16:colId xmlns="" xmlns:a16="http://schemas.microsoft.com/office/drawing/2014/main" val="398027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Φορτίο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Ισχύς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Χρόνος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(hours)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510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Μαγείρεμα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521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Καφετέρια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121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Φωτισμός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28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961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7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765756"/>
              </p:ext>
            </p:extLst>
          </p:nvPr>
        </p:nvGraphicFramePr>
        <p:xfrm>
          <a:off x="755576" y="2636912"/>
          <a:ext cx="62087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διαφορετικές συνθήκες επηρεάζουν την απόδοση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94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012" y="2348880"/>
            <a:ext cx="4392488" cy="3281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46204"/>
            <a:ext cx="274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απόδοση ενός ΦΒ πλαισίου μειώνεται με τη μείωση της πυκνότητας ισχύος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διαφορετικές συνθήκες επηρεάζουν την απόδοση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8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fdm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3105"/>
            <a:ext cx="4032448" cy="37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dm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34" y="2243105"/>
            <a:ext cx="3943581" cy="36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733256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Wind speed (m/sec)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5763732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Wind speed (m/sec)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941258" y="3748390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5000"/>
                <a:lumOff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Ambient Air temperature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διαφορετικές συνθήκες επηρεάζουν την απόδοση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82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+mj-lt"/>
                <a:cs typeface="Arial" pitchFamily="34" charset="0"/>
              </a:rPr>
              <a:t>Τώρα ολοκληρώσατε την ενότητα 2.3 "Απόδοση Φωτοβολταϊκών Συστημάτων" και είσαστε σε θέση να</a:t>
            </a:r>
            <a:r>
              <a:rPr lang="el-GR" dirty="0" smtClean="0">
                <a:latin typeface="+mj-lt"/>
                <a:cs typeface="Arial" pitchFamily="34" charset="0"/>
              </a:rPr>
              <a:t>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l-GR" b="1" dirty="0"/>
              <a:t>Να </a:t>
            </a:r>
            <a:r>
              <a:rPr lang="el-GR" b="1" dirty="0" smtClean="0"/>
              <a:t>γνωρίζετε </a:t>
            </a:r>
            <a:r>
              <a:rPr lang="el-GR" b="1" dirty="0"/>
              <a:t>τα βασικά σημεία της σχεδίαση ΦΒ συστημάτων </a:t>
            </a:r>
          </a:p>
          <a:p>
            <a:pPr lvl="1">
              <a:buFont typeface="+mj-lt"/>
              <a:buAutoNum type="arabicPeriod"/>
            </a:pPr>
            <a:r>
              <a:rPr lang="el-GR" b="1" dirty="0" smtClean="0"/>
              <a:t>Να </a:t>
            </a:r>
            <a:r>
              <a:rPr lang="el-GR" b="1" dirty="0"/>
              <a:t>χρησιμοποιείτε ελεύθερο λογισμικό για να εκτιμάτε την απόδοση ΦΒ συστημάτων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Να </a:t>
            </a:r>
            <a:r>
              <a:rPr lang="el-GR" b="1" dirty="0" smtClean="0"/>
              <a:t>αξιολογείτε </a:t>
            </a:r>
            <a:r>
              <a:rPr lang="el-GR" b="1" dirty="0"/>
              <a:t>την απόδοση ΦΒ συστημάτων υπό τυπικές συνθήκες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Να γνωρίζετε </a:t>
            </a:r>
            <a:r>
              <a:rPr lang="el-GR" b="1" dirty="0" smtClean="0"/>
              <a:t>τα </a:t>
            </a:r>
            <a:r>
              <a:rPr lang="el-GR" b="1" dirty="0"/>
              <a:t>βασικά στοιχεία των συστημάτων παρακολούθησης φωτοβολταϊκών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Να γνωρίζετε </a:t>
            </a:r>
            <a:r>
              <a:rPr lang="el-GR" b="1" dirty="0" smtClean="0"/>
              <a:t>πως </a:t>
            </a:r>
            <a:r>
              <a:rPr lang="el-GR" b="1" dirty="0"/>
              <a:t>επηρεάζουν την απόδοση οι μετεωρολογικές συνθήκες </a:t>
            </a: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b="1" dirty="0"/>
              <a:t>Στόχοι ενότητας</a:t>
            </a:r>
          </a:p>
        </p:txBody>
      </p:sp>
    </p:spTree>
    <p:extLst>
      <p:ext uri="{BB962C8B-B14F-4D97-AF65-F5344CB8AC3E}">
        <p14:creationId xmlns:p14="http://schemas.microsoft.com/office/powerpoint/2010/main" val="3019691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563888" y="2708920"/>
            <a:ext cx="5400600" cy="792088"/>
          </a:xfrm>
        </p:spPr>
        <p:txBody>
          <a:bodyPr/>
          <a:lstStyle/>
          <a:p>
            <a:pPr algn="l"/>
            <a:r>
              <a:rPr lang="el-GR" dirty="0" smtClean="0"/>
              <a:t>Ευχαριστώ για την προσοχή σας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Καθορίστε την ενεργειακή απολαβή στον τόπο εγκατάστασης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454" y="3068960"/>
            <a:ext cx="4762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4300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Απαιτήσεις σε χώρο. Επιτόπια επίσκεψη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17" y="2799348"/>
            <a:ext cx="5810643" cy="3437964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770240"/>
            <a:ext cx="5616624" cy="3501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42088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Προσανατολισμός. Επιτόπια επίσκεψη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5036097"/>
            <a:ext cx="1586353" cy="121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2607" y="6063547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https://upload.wikimedia.org/wikipedia/commons/9/99/Kompas_Sofia.JPG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Κλίση ΦΒ πλαισίων</a:t>
            </a:r>
            <a:r>
              <a:rPr lang="en-US" dirty="0" smtClean="0"/>
              <a:t>: </a:t>
            </a:r>
            <a:r>
              <a:rPr lang="el-GR" dirty="0" smtClean="0"/>
              <a:t>Είναι η κλίση που σχηματίζει το επίπεδο των ΦΒ πλαισίων με το οριζόντιο επίπεδο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087635"/>
            <a:ext cx="5467565" cy="3143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117" y="3573016"/>
            <a:ext cx="3019425" cy="2333625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852936"/>
            <a:ext cx="3874084" cy="3292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Εξέταση της σκίασης από τις διαδοχικές σειρές ΦΒ πλαισίων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284984"/>
                <a:ext cx="3240360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όγος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στη νότια Ελλάδα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84984"/>
                <a:ext cx="3240360" cy="484172"/>
              </a:xfrm>
              <a:prstGeom prst="rect">
                <a:avLst/>
              </a:prstGeom>
              <a:blipFill rotWithShape="0">
                <a:blip r:embed="rId4"/>
                <a:stretch>
                  <a:fillRect l="-1504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24944"/>
            <a:ext cx="6236171" cy="2718971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/>
              <a:t>Φωτοβολταϊκά Συστήματα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Απόδοση </a:t>
            </a:r>
            <a:r>
              <a:rPr lang="el-GR" dirty="0"/>
              <a:t>Φωτοβολταϊκών Συστημάτων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σημεία σχεδίασης ενός ΦΒ συστήματος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Εξέταση της σκίασης από τις διαδοχικές σειρές ΦΒ πλαισίων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826</Words>
  <Application>Microsoft Office PowerPoint</Application>
  <PresentationFormat>Προβολή στην οθόνη (4:3)</PresentationFormat>
  <Paragraphs>228</Paragraphs>
  <Slides>34</Slides>
  <Notes>33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2_Office Theme</vt:lpstr>
      <vt:lpstr>ΕΝΟΤΗΤΑ 2: ΦΩΤΟΒΟΛΤΑΪΚΑ ΣΥΣΤΗΜΑΤΑ</vt:lpstr>
      <vt:lpstr>Στόχοι ενότητας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Φωτοβολταϊκά Συστήματα  Απόδοση Φωτοβολταϊκών Συστημάτων</vt:lpstr>
      <vt:lpstr>Στόχοι ενότητας</vt:lpstr>
      <vt:lpstr>Ευχαριστώ για την προσοχή σας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Maria Zisiadou</cp:lastModifiedBy>
  <cp:revision>132</cp:revision>
  <dcterms:created xsi:type="dcterms:W3CDTF">2017-12-11T10:59:29Z</dcterms:created>
  <dcterms:modified xsi:type="dcterms:W3CDTF">2019-10-09T13:59:25Z</dcterms:modified>
</cp:coreProperties>
</file>