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259" r:id="rId47"/>
    <p:sldId id="260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66" autoAdjust="0"/>
  </p:normalViewPr>
  <p:slideViewPr>
    <p:cSldViewPr>
      <p:cViewPr varScale="1">
        <p:scale>
          <a:sx n="91" d="100"/>
          <a:sy n="91" d="100"/>
        </p:scale>
        <p:origin x="124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15/12/2019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914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884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514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362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769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3054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Bild: gemeinfrei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309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Bild: gemeinfrei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476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0266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2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642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16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507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0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965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933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9892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270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274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436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372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15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6895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37884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9081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shuttertstock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027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327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158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4464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43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83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3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866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51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663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65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15/12/2019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gbDx_SmMqE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ap4bZSk_lY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Συντήρηση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 3: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Επίβλεψη και συντήρηση της εγκατάστασης των γεωθερμικών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υγρό κυκλοφορίας ψύξης μεταβάλλεται ανάλογα την ταχύτητα λειτουργίας του συμπιεστή και της θερμοκρασίας εξάτμισης 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ξηρά φίλτρα δεσμεύουν τη σκόνη και την υγρασία μέσω των ξηρών παραγόντων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γυαλί μπροστά από την βαλβίδα διαστολής χρησιμοποιείται στην οπτική επιθεώρηση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Δημιουργία φυσαλίδων ατμού σε ατελή ψύξη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Αλλαγή του χρώματος  αν η  συγκέντρωση του νερού είναι πολύ υψηλή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Αντικατάσταση του φίλτρου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βαλβίδες χαμηλής και υψηλής πίεσης μετράνε την πίεση στην αναρρόφηση και την εκκένωση του συμπιεστή και διακόπτουν τη λειτουργία του συστήματος εάν  οι πιέσεις είναι εκτός ορίων.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10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Κύκλωμα ψύξης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232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11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31640" y="1857061"/>
            <a:ext cx="4273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 με επαρκές ψυκτικό υγρό.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gbDx_SmMq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1640" y="2195615"/>
            <a:ext cx="6840760" cy="3847928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Κύκλωμα ψύξης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483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12</a:t>
            </a:fld>
            <a:endParaRPr lang="de-DE"/>
          </a:p>
        </p:txBody>
      </p:sp>
      <p:pic>
        <p:nvPicPr>
          <p:cNvPr id="5" name="Iap4bZSk_l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1640" y="2142148"/>
            <a:ext cx="6912768" cy="38884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331640" y="1780377"/>
            <a:ext cx="4644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 χωρίς  επαρκές ψυκτικό υγρό.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Κύκλωμα ψύξης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39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Κύκλωμα ψύξης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διαρροής  του κυκλώματος ψύξης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στεγανότητα στις συνδέσεις στο κύκλωμα ψύξης είναι σημαντικό όχι μόνο για τη σωστή λειτουργία της αντλίας θερμότητας αλλά και για την προστασία του περιβάλλοντος.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ψυκτικά υγρά που χρησιμοποιούνται έχουν υψηλό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GWP (--&gt;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δείτε την ενότητα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να βεβαιώσουμε ότι δεν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διαφεύγουν στην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ατμόσφαιρα, οι αντλίες θερμότητας ελέγχονται για διαρροές, σύμφωνα με το ψυκτικό μέσο και την ποσότητα. 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7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Κύκλωμα ψύξης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διαρροής  του κυκλώματος ψύξης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Υποχρεωτικός έλεγχος διαρροής σύμφωνα και με τον παρακάτω πίνακα.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" y="3216945"/>
            <a:ext cx="9144000" cy="28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Κύκλωμα ψύξης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διαρροής  του κυκλώματος ψύξης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Ο χειριστής του συστήματος είναι υπεύθυνος για τη συμμόρφωση με τα διαστήματα ελέγχων για τις διαρροές.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Πρέπει να διασφαλίσει ότι οι έλεγχοι γίνονται από πιστοποιημένο συνεργείο.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αποτέλεσμα του ελέγχου πρέπει να καταγραφεί.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Σε ένα τετράδιο καταγραφών που παραμένει στην εγκατάσταση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Στα έγγραφα του προμηθευτή για τουλάχιστον 5 χρόνια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0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Κύκλωμα ψύξης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Τουλάχιστον τα παρακάτω σημεία πρέπει να καταγραφούν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ποσότητα και το είδος των φθοριούχων αερίων θερμοκηπίου που περιέχονται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ποσότητα των αερίων που εκλυθήκαν κατά τη διάρκεια της εγκατάστασης , συντήρησης και επισκευής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τα αέρια έχουν ανακυκλωθεί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Ποσότητα των ανακτημένων αερίων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Λεπτομέρειες της επιχείρησης που εγκατέστησε, συντήρησε, επισκεύασε τον εξοπλισμό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Ημερομηνίες εργασιών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82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Κύκλωμα ψύξης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έλεγχος στεγανότητας πρέπει να γίνεται από πιστοποιημένο συνεργείο ή εταιρίες.  ¨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--&gt; EU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Κανονισμοί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(EC) No. 303/2008 to (EC) No. 306/2008.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Αυτό περιλαμβάνει την εγκατάσταση, συντήρηση και επισκευή ενός ψυκτικού συστήματος σύμφωνα με τον κανονισμό.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55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7632848" cy="11247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Έλεγχος των ρυθμίσεων του ελεγκτή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ανάγνωση των δεδομένων λειτουργίας και των σφαλμάτων μνήμης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Έλεγχος των ρυθμίσεων του ελεγκτή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ανάγνωση των δεδομένων λειτουργίας και των σφαλμάτων μνήμης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Εδώ παρουσιάζονται σφάλματα που έχουν συμβεί στο παρελθόν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ρωτήστε το χρήστη για πιθανά προβλήματα.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Τυπικά σφάλματα αντλιών θερμότητας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Σφάλμα υψηλής πίεσης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Σφάλμα χαμηλής  πίεσης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de-D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2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Σφάλμα υψηλής πίεσης της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370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Σφάλμα υψηλής πίεσης της αντλίας θερμότητας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Σε περίπτωση υψηλής πίεσης , η παραγόμενη θερμότητα από τις αντλίες θερμότητας δεν μπορεί να μεταφερθεί στο σύστημα θέρμανσης.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Λόγοι για αυτό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ροή του ζεστού  νερού είναι πολύ χαμηλή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καμπύλη θερμότητας είναι πολύ ψηλά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7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Στόχοι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Μέχρι το τέλος της ενότητας θα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ποια τμήματα απαιτούν συντήρηση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τις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βασικές διαδικασίες συντήρησης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Συντηρείτε το σύστημα σύμφωνα με τις οδηγίες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Σφάλμα υψηλής πίεσης της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Σφάλμα υψηλής πίεσης της αντλίας θερμότητας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Βασικοί λόγοι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Βαλβίδες διακοπής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κυκλοφορητής είναι πολύ μικρότερος ή ελαττωματικός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Λάθος ρύθμιση της βαλβίδας υπερχείλισης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3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139136" cy="1124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Σφάλμα χαμηλής  πίεσης της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Σφάλμα χαμηλής  πίεσης της αντλίας θερμότητας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Ένα σφάλμα χαμηλής πίεσης οφείλεται στην έλλειψη ψυκτικού στην πλευρά της πηγής θερμότητας.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Μπορεί να οφείλεται στα ακόλουθα: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Ανεπαρκής παροχή θερμότητα από την πηγή θερμότητας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Διαρροή στο κύκλωμα ψύξης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Δοκιμή της ηλεκτρικής ασφάλειας σύμφωνα με το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VDE 0701-0702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ηλεκτρολογική εγκατάσταση των αντλιών θερμότητας πρέπει να ελέγχεται.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έλεγχος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(VDE 0701-0702)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μπορεί να γίνει μόνο από κατάλληλα εκπαιδευμένο προσωπικό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loseup of electrician engineer works with electric cable wires of fuse switch box. Electrical equi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286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50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Δοκιμή της ηλεκτρικής ασφάλειας σύμφωνα με το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VDE 0701-0702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Μέτρηση της αντίστασης του αγωγού προστασίας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Μέτρηση της αντίσταση μόνωσης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Μέτρηση για διαρροή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ρεύμα στον αγωγό προστασίας και /ή στο ρεύμα επαφής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Οπτική επιθεώρηση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Πολύ Χαμηλή τάση  προστασίας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στο σφίξιμο των επαφών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Περαιτέρω έλεγχοι σύμφωνα με τον κατασκευαστή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Όλες οι εργασίες συντήρησης πρέπει να καταγράφονται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 συντήρηση πρέπει να γίνεται στη συσκευή</a:t>
            </a:r>
            <a:endParaRPr lang="de-D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07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Βελτιστοποίηση της εγκατάστασης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Για να βελτιστοποιήσουμε τη λειτουργία της αντλίας </a:t>
            </a:r>
            <a:r>
              <a:rPr lang="el-G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θερμότητας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τρία μεγέθη είναι βασικά σε όρους τεχνολογίας ελέγχου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Ρύθμιση της καμπύλης θερμότητας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Ρύθμιση της υστέρησης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Ρύθμιση των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ορίων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θερμοκρασίας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88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Καμπύλη θερμότητας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de/thumb/2/2f/Heizkurve.svg/1024px-Heizkurv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17" y="1412776"/>
            <a:ext cx="5409183" cy="48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66055" y="1915780"/>
            <a:ext cx="3549349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καμπύλη θερμότητας περιγράφει τη σχέση μεταξύ της εξωτερικής θερμοκρασίας και της θερμοκρασίας ροής του κυκλώματος θερμότητας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6200000">
            <a:off x="3320205" y="3506608"/>
            <a:ext cx="1728358" cy="276999"/>
          </a:xfrm>
          <a:prstGeom prst="rect">
            <a:avLst/>
          </a:prstGeom>
          <a:solidFill>
            <a:srgbClr val="DEDEDD"/>
          </a:solidFill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Bahnschrift" panose="020B0502040204020203" pitchFamily="34" charset="0"/>
              </a:rPr>
              <a:t>Flow </a:t>
            </a:r>
            <a:r>
              <a:rPr lang="de-DE" sz="1200" dirty="0" err="1">
                <a:latin typeface="Bahnschrift" panose="020B0502040204020203" pitchFamily="34" charset="0"/>
              </a:rPr>
              <a:t>temperature</a:t>
            </a:r>
            <a:r>
              <a:rPr lang="de-DE" sz="1200" dirty="0">
                <a:latin typeface="Bahnschrift" panose="020B0502040204020203" pitchFamily="34" charset="0"/>
              </a:rPr>
              <a:t> in °C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1001" y="5990625"/>
            <a:ext cx="19127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Bahnschrift" panose="020B0502040204020203" pitchFamily="34" charset="0"/>
              </a:rPr>
              <a:t>Outside </a:t>
            </a:r>
            <a:r>
              <a:rPr lang="de-DE" sz="1200" dirty="0" err="1">
                <a:latin typeface="Bahnschrift" panose="020B0502040204020203" pitchFamily="34" charset="0"/>
              </a:rPr>
              <a:t>temperature</a:t>
            </a:r>
            <a:r>
              <a:rPr lang="de-DE" sz="1200" dirty="0">
                <a:latin typeface="Bahnschrift" panose="020B0502040204020203" pitchFamily="34" charset="0"/>
              </a:rPr>
              <a:t> in °C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40089" y="5733256"/>
            <a:ext cx="2362754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dirty="0">
                <a:solidFill>
                  <a:srgbClr val="DA251D"/>
                </a:solidFill>
                <a:latin typeface="Bahnschrift" panose="020B0502040204020203" pitchFamily="34" charset="0"/>
              </a:rPr>
              <a:t>Parallel </a:t>
            </a:r>
            <a:r>
              <a:rPr lang="de-DE" sz="1200" dirty="0" err="1">
                <a:solidFill>
                  <a:srgbClr val="DA251D"/>
                </a:solidFill>
                <a:latin typeface="Bahnschrift" panose="020B0502040204020203" pitchFamily="34" charset="0"/>
              </a:rPr>
              <a:t>shift</a:t>
            </a:r>
            <a:endParaRPr lang="de-DE" sz="1200" dirty="0">
              <a:solidFill>
                <a:srgbClr val="DA251D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03771" y="1621962"/>
            <a:ext cx="1066434" cy="330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72000" rIns="36000" bIns="72000" rtlCol="0">
            <a:spAutoFit/>
          </a:bodyPr>
          <a:lstStyle/>
          <a:p>
            <a:pPr algn="ctr"/>
            <a:r>
              <a:rPr lang="de-DE" sz="1200" dirty="0" err="1">
                <a:solidFill>
                  <a:srgbClr val="25136D"/>
                </a:solidFill>
                <a:latin typeface="Bahnschrift" panose="020B0502040204020203" pitchFamily="34" charset="0"/>
              </a:rPr>
              <a:t>Steepness</a:t>
            </a:r>
            <a:endParaRPr lang="de-DE" sz="1200" dirty="0">
              <a:solidFill>
                <a:srgbClr val="25136D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21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Καμπύλη θερμότητας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de/thumb/2/2f/Heizkurve.svg/1024px-Heizkurv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17" y="1484784"/>
            <a:ext cx="5409183" cy="48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9605" y="1883707"/>
            <a:ext cx="3744416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Στο παράδειγμα μας, η θερμοκρασία ροής πρέπει να είναι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30°C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 εξωτερική θερμοκρασία στους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10°C.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Όταν η εξωτερική θερμοκρασία πέφτει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η θερμοκρασία ροής αυξάνεται για να έχει επαρκή θερμότητα  ο χώρος.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318993" y="4581128"/>
            <a:ext cx="720080" cy="864096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3313735" y="3596028"/>
            <a:ext cx="1728358" cy="276999"/>
          </a:xfrm>
          <a:prstGeom prst="rect">
            <a:avLst/>
          </a:prstGeom>
          <a:solidFill>
            <a:srgbClr val="DEDEDD"/>
          </a:solidFill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Bahnschrift" panose="020B0502040204020203" pitchFamily="34" charset="0"/>
              </a:rPr>
              <a:t>Flow </a:t>
            </a:r>
            <a:r>
              <a:rPr lang="de-DE" sz="1200" dirty="0" err="1">
                <a:latin typeface="Bahnschrift" panose="020B0502040204020203" pitchFamily="34" charset="0"/>
              </a:rPr>
              <a:t>temperature</a:t>
            </a:r>
            <a:r>
              <a:rPr lang="de-DE" sz="1200" dirty="0">
                <a:latin typeface="Bahnschrift" panose="020B0502040204020203" pitchFamily="34" charset="0"/>
              </a:rPr>
              <a:t> in °C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84531" y="6080045"/>
            <a:ext cx="19127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Bahnschrift" panose="020B0502040204020203" pitchFamily="34" charset="0"/>
              </a:rPr>
              <a:t>Outside </a:t>
            </a:r>
            <a:r>
              <a:rPr lang="de-DE" sz="1200" dirty="0" err="1">
                <a:latin typeface="Bahnschrift" panose="020B0502040204020203" pitchFamily="34" charset="0"/>
              </a:rPr>
              <a:t>temperature</a:t>
            </a:r>
            <a:r>
              <a:rPr lang="de-DE" sz="1200" dirty="0">
                <a:latin typeface="Bahnschrift" panose="020B0502040204020203" pitchFamily="34" charset="0"/>
              </a:rPr>
              <a:t> in °C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33619" y="5822676"/>
            <a:ext cx="2362754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dirty="0">
                <a:solidFill>
                  <a:srgbClr val="DA251D"/>
                </a:solidFill>
                <a:latin typeface="Bahnschrift" panose="020B0502040204020203" pitchFamily="34" charset="0"/>
              </a:rPr>
              <a:t>Parallel </a:t>
            </a:r>
            <a:r>
              <a:rPr lang="de-DE" sz="1200" dirty="0" err="1">
                <a:solidFill>
                  <a:srgbClr val="DA251D"/>
                </a:solidFill>
                <a:latin typeface="Bahnschrift" panose="020B0502040204020203" pitchFamily="34" charset="0"/>
              </a:rPr>
              <a:t>shift</a:t>
            </a:r>
            <a:endParaRPr lang="de-DE" sz="1200" dirty="0">
              <a:solidFill>
                <a:srgbClr val="DA251D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84399" y="1674792"/>
            <a:ext cx="1066434" cy="330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72000" rIns="36000" bIns="72000" rtlCol="0">
            <a:spAutoFit/>
          </a:bodyPr>
          <a:lstStyle/>
          <a:p>
            <a:pPr algn="ctr"/>
            <a:r>
              <a:rPr lang="de-DE" sz="1200" dirty="0" err="1">
                <a:solidFill>
                  <a:srgbClr val="25136D"/>
                </a:solidFill>
                <a:latin typeface="Bahnschrift" panose="020B0502040204020203" pitchFamily="34" charset="0"/>
              </a:rPr>
              <a:t>Steepness</a:t>
            </a:r>
            <a:endParaRPr lang="de-DE" sz="1200" dirty="0">
              <a:solidFill>
                <a:srgbClr val="25136D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32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Καμπύλη θερμότητας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628800"/>
            <a:ext cx="8003232" cy="521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Παράμετροι καμπύλης θερμότητας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Κλίση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κλίση καθορίζει σε ποιο βαθμό η εξωτερική θερμοκρασία προκαλεί μια αλλαγή στη θερμοκρασία ροής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Μια τιμή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σημαίνει ότι μια αλλαγή στην εξωτερική θερμοκρασία ενός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 K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προκαλεί μια μέση αλλαγή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1.2 K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στην θερμοκρασία ροής.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κλίση εξαρτάται από το σύστημα θέρμανσης που χρησιμοποιείται και τις απαιτήσεις των χώρων.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Τυπικές τιμές για συμβατική θέρμανση είναι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1,5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Τυπικές τιμές για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θέρμανση είναι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0.5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47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Καμπύλη θερμότητας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628800"/>
            <a:ext cx="8003232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Παράμετροι καμπύλης θερμότητας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Παράλληλη μετατόπιση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 την παράλληλη μετατόπιση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το επίπεδο της θερμοκρασίας ροής μπορεί να επηρεαστεί από την καμπύλη 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93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Καμπύλη θερμότητας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70384" y="1720840"/>
            <a:ext cx="8003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Παράμετροι καμπύλης θερμότητας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 βέλτιστή ρύθμιση  της καμπύλης θερμότητας παίζει καθοριστικό ρόλο για την απόδοση του συστήματος της αντλίας θερμότητας.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γνωστό ότι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η αντλία θερμότητας δουλεύει ενεργειακά πιο αποδοτικά εάν η θερμοκρασία μεταβάλλεται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στο σύστημα απόρριψης θερμότητας είναι όσο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δυνατό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χαμηλότερη. 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2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να διασφαλιστεί η αποδοτική λειτουργία της αντλίας θερμότητας, απαιτείται η τακτική συντήρηση της. Αν και οι αντλίες θερμότητας είναι φιλικές προς τη συντήρηση, σε σχέση με τους λέβητας που χρησιμοποιούν ορυκτά καύσιμα, δεν απαλλάσσονται από την απαίτηση της συντήρησης.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00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Καμπύλη θερμότητας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Παράμετροι καμπύλης θερμότητας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καμπύλη θερμότητας σχετίζεται άμεσα με την επιθυμητή θερμοκρασία του δωματίου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Μια ρύθμιση είναι δυνατή μόνο εφόσον έχει φτάσει η θερμοκρασία στο δωμάτιο στα επιθυμητά επίπεδα.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ρύθμιση της καμπύλης θερμότητας είναι μια δια δραστική διαδικασία που δεν πρέπει να γίνει μόνο κατά την εκκίνηση, αλλά πρέπει να βελτιστοποιείται κατά την διάρκεια της συντήρησης.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74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Καμπύλη θερμότητας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484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Παράμετροι καμπύλης θερμότητας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Επίδραση των ρυθμίσεων στις θερμοκρασίες του δωματίου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η θερμοκρασία του δωματίου είναι πολύ χαμηλή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ανεβάστε το επίπεδο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η θερμοκρασία του δωματίου είναι πολύ χαμηλή , ειδικά κατά τις κρύες ημέρες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αυξήστε την κλίση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η θερμοκρασία του δωματίου είναι πολύ χαμηλή κατά την περίοδο της μετάβασης,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αλλά επαρκής για τις κρύες ημέρες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αυξήστε το επίπεδο και μειώστε την κλίση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η θερμοκρασία του δωματίου είναι  πολύ υψηλή κατά την περίοδο της μετάβασης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αλλά επαρκής για τις κρύες ημέρες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μειώστε  το επίπεδο και αυξήστε την κλίση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34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Καμπύλη θερμότητας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447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Παράμετροι καμπύλης θερμότητας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τρόπος για τη βέλτιστη καμπύλη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Πρέπει να ελεγχθεί και να εκτιμηθεί η θερμοκρασία για κάθε δωμάτιο ξεχωριστά σε μια περίοδο αρκετών ημερών. Είμαι προτιμότερο να αλλάζουν πάντα οι παράμετροι ξεχωριστά και όχι περισσότερο από το 10% της τιμής ή σε ξεχωριστά βήματα ενός βαθμού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 °C.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είναι εφικτό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θα πρέπει να κάνετε περαιτέρω αλλαγές στην καμπύλη θερμότητας σε μέρες με συγκρίσιμες θερμοκρασίες. 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τους χρήστες με τεχνολογικό ενδιαφέρον , θα ήταν χρήσιμο να εμπλακούν στην συνεχή ρύθμιση των παραμέτρων.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Θα έχουν τη δυνατότητα να κάνουν ρυθμίσεις βήμα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βήμα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για μεγάλα χρονικά διαστήματα ώστε να επιτύχουν καλύτερα αποτελέσματα.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28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Υστέρηση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υστέρηση των αντλιών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υστέρηση είναι όρος στην φυσική και σημαίνει ότι μια καθυστερημένη αλλαγή στη δράση λαμβάνει χώρα μετά την αλλαγή της αιτίας.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τον έλεγχο της θέρμανσης , αυτό σημαίνει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ότ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μια μεταβολή στη θερμοκρασία προκαλεί το άνοιγμα ή το κλείσιμο της αντλίας θερμότητας. Αυτή η εναλλαγή γίνεται σε συγκεκριμένα διαστήματα.  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76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Υστέρηση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υστέρηση των αντλιών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Παράδειγμα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επιθυμητή θερμοκρασία από την αντλία θερμότητας είναι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30°C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Αν ο αισθητήρας θερμότητας δείξει χαμηλότερη τιμή , η αντλία ξεκινάει, αν δείξει μεγαλύτερη θερμοκρασία η αντλία σταματάει.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να αποτρέψουμε η αντλία να κάνει συνεχώς εναλλαγές στην κατάσταση της γύρω από τους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30°C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ορίζεται μια υστέρηση που καθορίζει το σημείο στο οποίο η θερμοκρασιακή απόκλιση ανοίγει και κλείνει την αντλία.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94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Υστέρηση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υστέρηση των αντλιών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Παράδειγμα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 έχει οριστεί υστέρηση στους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4 K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και ο στόχος της θερμοκρασίας στο χώρο είναι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30°C,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αντλία θερμότητας θα ανοίξει στους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28°C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και θα κλείσει στους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32°C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διαφορά μεταξύ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32°C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28°C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4K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Σε αυτή την περίπτωση είναι μια θερμοκρασιακή υστέρηση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80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Υστέρηση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υστέρηση των αντλιών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Εναλλακτικά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περισσότερες αντλίες θερμότητας χρησιμοποιούν την υστέρηση της ενεργειακής ολοκλήρωσης σαν μεταβλητή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χειρισμού. </a:t>
            </a:r>
          </a:p>
          <a:p>
            <a:pPr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τιμή δίνεται σε μονάδες λεπτών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Μια ρύθμιση της υστέρησης στα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80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λεπτά-βαθμών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σημαίνει ότι η αντλία θερμότητας ανοίγει όταν το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γινόμενο «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80λεπτά *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Κ»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πέσει κάτω από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συγκεκριμένη θερμοκρασία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27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Υστέρηση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568" y="1556792"/>
            <a:ext cx="8003232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υστέρηση των αντλιών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Παράδειγμα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 η υστέρηση είναι 80 μονάδες λεπτών και ο θερμοκρασιακός στόχος οι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30°C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η αντλία θερμότητας ξεκινάει εάν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- 80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λεπτά στους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29°C --&gt; 30°C - 29°C = 1K // 1K *80 min = 80 min * K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- 40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λεπτά στους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28°C --&gt; 30°C - 28°C = 2K // 2K * 40 min = 80 min * K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- 10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λεπτά στους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22°C  --&gt; 30°C - 22°C = 8K // 8K * 10 min = 80 min * 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58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Υστέρηση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8003232" cy="484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υστέρηση των αντλιών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διαφορετικές ρυθμίσεις της υστέρησης έχουν σαν αποτέλεσμα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Μικρή υστέρηση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πλεονέκτημα είναι ο ακριβής έλεγχος. Μειονέκτημα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πολύ συχνές εναλλαγές κατάστασης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Μεγάλη υστέρηση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πλεονέκτημα είναι σπάνια εναλλαγή κατάστασης.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μειονέκτημα είναι ανακριβής έλεγχος.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Αυτό ισχύει ιδιαίτερα για την αντλία 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Από τη μία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ακριβής έλεγχος σημαίνει μικρές αποκλίσεις θερμότητας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Από την άλλη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συχνές εναλλαγές πρέπει να αποφεύγονται γιατί είναι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αντιαποδοτικές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φορτώνουν την αντλία με μεγάλα φορτία. 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01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Υστέρηση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υστέρηση των αντλιών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Μπορεί να καθοριστεί μια βέλτιστη υστέρηση σε όλους τους τομείς. Συγκεκριμένα, μπορεί να ληφθεί υπόψη το μέγεθος του δοχείου προσωρινής αποθήκευσης , το οποίο είναι ικανό να ρυθμίζει τις θερμοκρασιακές απαιτήσεις του συστήματος θέρμανσης.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σχετικό το μέγεθος της αντλίας θερμότητας με απαιτούμενο φορτίο θέρμανσης του κτιρίου.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η αντλία θερμότητας είναι πολύ μεγάλη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κάνει συχνότερες εναλλαγές και μια μεγαλύτερη υστέρηση μπορεί να το αντισταθμίσει αυτό.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κατάλληλη ρύθμιση είναι ένα συνεχόμενο θέμα ,παρόμοιο με αυτό της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καμπυλης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7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Επιπροσθέτως της συντήρησης για τη λειτουργία του συστήματος , ένας άλλο βασικό στοιχείο της συντήρησης είναι η βελτιστοποίηση της λειτουργίας για τη διασφάλιση μια αποδοτικής και περιβαλλοντικά φιλικής λειτουργίας. Η αποδοτική λειτουργία είναι και οικονομική για τον τελικό χρήστη, επιτυγχάνοντας μια καλή ετήσια απόδοση και αποφεύγοντας περιττά κόστη ηλεκτρικής ενέργειας.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65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Οριακή θερμοκρασία θέρμανσης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Οριακή θερμοκρασία θέρμανσης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Κάθε κτίριο έχει μια οριακή θερμοκρασία η οποία δείχνει τη μέση εξωτερική θερμοκρασία πάνω από την το κτίριο δε χρειάζεται να συνεχίζει να θερμαίνεται από το σύστημα θέρμανσης.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αυτό έχει ρυθμιστεί λάθος στην αντλία θερμότητας  θα υπάρχει πρόβλημα στη θέρμανση του κτιρίου.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Σε αυτό το μάθημα της συντήρησης οι ρυθμίσεις αυτές θα πρέπει να ελεγχθούν και να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ξαναρυθμιστούν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 χρειάζεται.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76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Ρυθμίσεις ζεστού νερού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3960575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Ρυθμίσεις ζεστού νερού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παρέχεται και ζεστό νερό χρήσης από την αντλία θερμότητας ,οι απαιτήσεις για βελτιστοποίηση εφαρμόζονται και σε αυτή την περίπτωση. 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Ελέγξτε εάν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οι θερμοκρασίες φόρτισης του δοχείου αποθήκευσης είναι μεγαλύτερες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Έχει νόημα ο κύκλος φόρτισης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Shower head and water drop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38964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54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Συγκέντρωση της άλμης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refract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827761" cy="27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412626" y="1700808"/>
            <a:ext cx="7925544" cy="3462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Μέτρηση συγκέντρωσης της άλμης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 τη βοήθεια του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διαθλασιομέτρου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μπορεί να μετρηθεί η συγκέντρωση της άλμης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επιθυμητή τιμή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π.χ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25%)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πρέπει να τηρείται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Πολύ υψηλή συγκέντρωση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--&gt;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δυσμενείς 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Ιδιότητες της ροή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δυσμενής σταθερότητας της θερμότητας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Πολύ χαμηλή συγκέντρωση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--&gt;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δεν διασφαλίζεται η ψυκτική ικανότητα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67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κύκλωμα της άλμης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61256" y="1844824"/>
            <a:ext cx="4572000" cy="1795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του δοχείου διαστολής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του διακόπτη πίεσης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του φίλτρου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studio-shot of a heating engineer repairing and maintaining the heating system of a single-family hous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870990"/>
            <a:ext cx="28575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89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Συγκέντρωση της άλμης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220072" y="1808663"/>
            <a:ext cx="2664296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των επιπέδων της άλμης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ανεβάστε τη συγκέντρωση εάν χρειάζεται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The pipelines in the insulation and pressure gauges flow and return pipes in the boiler room of a private house househ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63" y="3841394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Man checking manometer in natural gas fac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5821"/>
            <a:ext cx="42862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19672" y="5229200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μόνωσης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00">
                <a:latin typeface="Arial" panose="020B0604020202020204" pitchFamily="34" charset="0"/>
                <a:cs typeface="Arial" panose="020B0604020202020204" pitchFamily="34" charset="0"/>
              </a:rPr>
              <a:t>Συσσώρευση </a:t>
            </a:r>
            <a:r>
              <a:rPr lang="el-GR" sz="1600" smtClean="0">
                <a:latin typeface="Arial" panose="020B0604020202020204" pitchFamily="34" charset="0"/>
                <a:cs typeface="Arial" panose="020B0604020202020204" pitchFamily="34" charset="0"/>
              </a:rPr>
              <a:t>συμπυκνωμάτων,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ζημιά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563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Συγκέντρωση της άλμης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544" y="1808663"/>
            <a:ext cx="4536504" cy="2570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Μέτρηση της άλμης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Ένα η πλήρωση είναι ανεπαρκής ,πρέπει να ξανά πληρωθεί  άλμη.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 προσοχή στη συγκέντρωση του μίγματος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4" descr="Man checking manometer in natural gas 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9697"/>
            <a:ext cx="42862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64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Τέλειωσε η ενότητα και τώρα μπορείτε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Να γνωρίζετε ποια τμήματα απαιτούν συντήρηση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Να γνωρίζετε τις  βασικές διαδικασίες συντήρησης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Να συντηρείτε το σύστημα σύμφωνα με τις οδηγίες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Τέλος της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Συντήρηση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εύρος της συντήρησης πάντα εξαρτάται από: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Τη συσκευή και τα εξαρτήματα της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οδηγίες του κατασκευαστή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Περιβαλλοντικές επιρροές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Της συνήθειες του χρήστη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2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Κλασσικά σημεία συντήρησης είναι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Οπτική επιθεώρηση των στοιχείων του συστήματος (αντλία 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δοχείο προσωρινής αποθήκευσης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αντλίες, βαλβίδες, φίλτρα , δοχείο διαστολής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κλπ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Καταστροφές και διαρροές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Διάβρωση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Μόλυνση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Συνδέσεις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Διαρροή λαδιών και ίχνη λαδιών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Κλασσικά σημεία συντήρησης είναι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κυκλώματος ψύξης για διαρροές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Λειτουργικός έλεγχος των  υδραυλικών στοιχείων 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της πίεσης του συστήματος  θέρμανσης και του δοχείου διαστολής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βαλβίδων ασφαλείας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Κλασσικά σημεία συντήρησης είναι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ρυθμίσεων ελεγκτή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ανάγνωση των λειτουργικών δεδομένων και των σφαλμάτων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της ασφάλειας των ηλεκτρολογικών σύμφωνα και με το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VDE 0701-0702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Λειτουργικός έλεγχος του συστήματος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Βελτιστοποίηση της μονάδας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8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28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το κύκλωμα της άλμης πρέπει να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έλεγχθούν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της συγκέντρωσης της άλμης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του δοχείου διαστολής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του επιπέδου της άλμης, ανέβασμα εάν χρειάζεται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της διακόπτη πίεσης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του φίλτρου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της μόνωσης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συσσώρευση συμπυκνωμάτων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καταστροφή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9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Συντήρηση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79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2592</Words>
  <Application>Microsoft Office PowerPoint</Application>
  <PresentationFormat>On-screen Show (4:3)</PresentationFormat>
  <Paragraphs>372</Paragraphs>
  <Slides>47</Slides>
  <Notes>38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Bahnschrift</vt:lpstr>
      <vt:lpstr>Calibri</vt:lpstr>
      <vt:lpstr>Wingdings</vt:lpstr>
      <vt:lpstr>2_Office Theme</vt:lpstr>
      <vt:lpstr>3.1 Συντήρηση</vt:lpstr>
      <vt:lpstr>Στόχοι</vt:lpstr>
      <vt:lpstr>Συντήρηση αντλίας θερμότητας</vt:lpstr>
      <vt:lpstr>Συντήρηση αντλίας θερμότητας</vt:lpstr>
      <vt:lpstr>Συντήρηση αντλίας θερμότητας</vt:lpstr>
      <vt:lpstr>Συντήρηση αντλίας θερμότητας</vt:lpstr>
      <vt:lpstr>Συντήρηση αντλίας θερμότητας</vt:lpstr>
      <vt:lpstr>Συντήρηση αντλίας θερμότητας</vt:lpstr>
      <vt:lpstr>Συντήρηση αντλίας θερμότητας</vt:lpstr>
      <vt:lpstr>Κύκλωμα ψύξης </vt:lpstr>
      <vt:lpstr>Κύκλωμα ψύξης </vt:lpstr>
      <vt:lpstr>Κύκλωμα ψύξης </vt:lpstr>
      <vt:lpstr>Κύκλωμα ψύξης </vt:lpstr>
      <vt:lpstr>Κύκλωμα ψύξης </vt:lpstr>
      <vt:lpstr>Κύκλωμα ψύξης </vt:lpstr>
      <vt:lpstr>Κύκλωμα ψύξης </vt:lpstr>
      <vt:lpstr>Κύκλωμα ψύξης </vt:lpstr>
      <vt:lpstr>Έλεγχος των ρυθμίσεων του ελεγκτή, ανάγνωση των δεδομένων λειτουργίας και των σφαλμάτων μνήμης</vt:lpstr>
      <vt:lpstr>Σφάλμα υψηλής πίεσης της αντλίας θερμότητας</vt:lpstr>
      <vt:lpstr>Σφάλμα υψηλής πίεσης της αντλίας θερμότητας</vt:lpstr>
      <vt:lpstr>Σφάλμα χαμηλής  πίεσης της αντλίας θερμότητας</vt:lpstr>
      <vt:lpstr>Δοκιμή της ηλεκτρικής ασφάλειας σύμφωνα με το VDE 0701-0702</vt:lpstr>
      <vt:lpstr>Δοκιμή της ηλεκτρικής ασφάλειας σύμφωνα με το VDE 0701-0702</vt:lpstr>
      <vt:lpstr>Βελτιστοποίηση της εγκατάστασης </vt:lpstr>
      <vt:lpstr>Καμπύλη θερμότητας </vt:lpstr>
      <vt:lpstr>Καμπύλη θερμότητας </vt:lpstr>
      <vt:lpstr>Καμπύλη θερμότητας </vt:lpstr>
      <vt:lpstr>Καμπύλη θερμότητας </vt:lpstr>
      <vt:lpstr>Καμπύλη θερμότητας </vt:lpstr>
      <vt:lpstr>Καμπύλη θερμότητας </vt:lpstr>
      <vt:lpstr>Καμπύλη θερμότητας </vt:lpstr>
      <vt:lpstr>Καμπύλη θερμότητας </vt:lpstr>
      <vt:lpstr>Υστέρηση</vt:lpstr>
      <vt:lpstr>Υστέρηση</vt:lpstr>
      <vt:lpstr>Υστέρηση</vt:lpstr>
      <vt:lpstr>Υστέρηση</vt:lpstr>
      <vt:lpstr>Υστέρηση</vt:lpstr>
      <vt:lpstr>Υστέρηση</vt:lpstr>
      <vt:lpstr>Υστέρηση</vt:lpstr>
      <vt:lpstr>Οριακή θερμοκρασία θέρμανσης </vt:lpstr>
      <vt:lpstr>Ρυθμίσεις ζεστού νερού</vt:lpstr>
      <vt:lpstr>Συγκέντρωση της άλμης</vt:lpstr>
      <vt:lpstr>Το κύκλωμα της άλμης</vt:lpstr>
      <vt:lpstr>Συγκέντρωση της άλμης</vt:lpstr>
      <vt:lpstr>Συγκέντρωση της άλμης</vt:lpstr>
      <vt:lpstr>Συμπεράσματα</vt:lpstr>
      <vt:lpstr>Τέλος της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fdm</cp:lastModifiedBy>
  <cp:revision>90</cp:revision>
  <dcterms:created xsi:type="dcterms:W3CDTF">2017-12-11T10:59:29Z</dcterms:created>
  <dcterms:modified xsi:type="dcterms:W3CDTF">2019-12-15T20:24:21Z</dcterms:modified>
</cp:coreProperties>
</file>