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25"/>
  </p:notesMasterIdLst>
  <p:sldIdLst>
    <p:sldId id="256" r:id="rId2"/>
    <p:sldId id="257" r:id="rId3"/>
    <p:sldId id="258" r:id="rId4"/>
    <p:sldId id="272" r:id="rId5"/>
    <p:sldId id="273" r:id="rId6"/>
    <p:sldId id="280" r:id="rId7"/>
    <p:sldId id="264" r:id="rId8"/>
    <p:sldId id="274" r:id="rId9"/>
    <p:sldId id="275" r:id="rId10"/>
    <p:sldId id="276" r:id="rId11"/>
    <p:sldId id="277" r:id="rId12"/>
    <p:sldId id="278" r:id="rId13"/>
    <p:sldId id="279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89" r:id="rId23"/>
    <p:sldId id="260" r:id="rId24"/>
  </p:sldIdLst>
  <p:sldSz cx="9144000" cy="6858000" type="screen4x3"/>
  <p:notesSz cx="6799263" cy="99314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26" userDrawn="1">
          <p15:clr>
            <a:srgbClr val="A4A3A4"/>
          </p15:clr>
        </p15:guide>
        <p15:guide id="2" pos="360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08" autoAdjust="0"/>
    <p:restoredTop sz="96120" autoAdjust="0"/>
  </p:normalViewPr>
  <p:slideViewPr>
    <p:cSldViewPr>
      <p:cViewPr varScale="1">
        <p:scale>
          <a:sx n="92" d="100"/>
          <a:sy n="92" d="100"/>
        </p:scale>
        <p:origin x="1362" y="90"/>
      </p:cViewPr>
      <p:guideLst>
        <p:guide orient="horz" pos="1026"/>
        <p:guide pos="3606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684"/>
    </p:cViewPr>
  </p:sorter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347" cy="496570"/>
          </a:xfrm>
          <a:prstGeom prst="rect">
            <a:avLst/>
          </a:prstGeom>
        </p:spPr>
        <p:txBody>
          <a:bodyPr vert="horz" lIns="91467" tIns="45734" rIns="91467" bIns="45734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51343" y="0"/>
            <a:ext cx="2946347" cy="496570"/>
          </a:xfrm>
          <a:prstGeom prst="rect">
            <a:avLst/>
          </a:prstGeom>
        </p:spPr>
        <p:txBody>
          <a:bodyPr vert="horz" lIns="91467" tIns="45734" rIns="91467" bIns="45734" rtlCol="0"/>
          <a:lstStyle>
            <a:lvl1pPr algn="r">
              <a:defRPr sz="1200"/>
            </a:lvl1pPr>
          </a:lstStyle>
          <a:p>
            <a:fld id="{E62C10A0-F87B-4BFF-AD3A-8310E448460F}" type="datetimeFigureOut">
              <a:rPr lang="el-GR" smtClean="0"/>
              <a:pPr/>
              <a:t>26/11/2019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67" tIns="45734" rIns="91467" bIns="45734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79927" y="4717416"/>
            <a:ext cx="5439410" cy="4469130"/>
          </a:xfrm>
          <a:prstGeom prst="rect">
            <a:avLst/>
          </a:prstGeom>
        </p:spPr>
        <p:txBody>
          <a:bodyPr vert="horz" lIns="91467" tIns="45734" rIns="91467" bIns="45734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1" y="9433107"/>
            <a:ext cx="2946347" cy="496570"/>
          </a:xfrm>
          <a:prstGeom prst="rect">
            <a:avLst/>
          </a:prstGeom>
        </p:spPr>
        <p:txBody>
          <a:bodyPr vert="horz" lIns="91467" tIns="45734" rIns="91467" bIns="45734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51343" y="9433107"/>
            <a:ext cx="2946347" cy="496570"/>
          </a:xfrm>
          <a:prstGeom prst="rect">
            <a:avLst/>
          </a:prstGeom>
        </p:spPr>
        <p:txBody>
          <a:bodyPr vert="horz" lIns="91467" tIns="45734" rIns="91467" bIns="45734" rtlCol="0" anchor="b"/>
          <a:lstStyle>
            <a:lvl1pPr algn="r">
              <a:defRPr sz="1200"/>
            </a:lvl1pPr>
          </a:lstStyle>
          <a:p>
            <a:fld id="{D51933F7-9C1D-42A8-B27F-F697341C8CB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43210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96070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u="sng" dirty="0"/>
              <a:t>Guidelines for the Trainer</a:t>
            </a:r>
          </a:p>
          <a:p>
            <a:endParaRPr lang="el-GR" dirty="0"/>
          </a:p>
          <a:p>
            <a:r>
              <a:rPr lang="en-US" dirty="0"/>
              <a:t>This .</a:t>
            </a:r>
            <a:r>
              <a:rPr lang="en-US" dirty="0" err="1"/>
              <a:t>ppt</a:t>
            </a:r>
            <a:r>
              <a:rPr lang="en-US" dirty="0"/>
              <a:t> file is a template to be used from VET providers in order for them to prepare the training material. </a:t>
            </a:r>
          </a:p>
          <a:p>
            <a:endParaRPr lang="el-GR" dirty="0"/>
          </a:p>
          <a:p>
            <a:r>
              <a:rPr lang="en-US" dirty="0"/>
              <a:t>We suggest </a:t>
            </a:r>
            <a:r>
              <a:rPr lang="en-US" b="1" dirty="0"/>
              <a:t>30 up to 40 .</a:t>
            </a:r>
            <a:r>
              <a:rPr lang="en-US" b="1" dirty="0" err="1"/>
              <a:t>ppt</a:t>
            </a:r>
            <a:r>
              <a:rPr lang="en-US" b="1" dirty="0"/>
              <a:t> slides </a:t>
            </a:r>
            <a:r>
              <a:rPr lang="en-US" dirty="0"/>
              <a:t>for one (1) hour of the training program. </a:t>
            </a:r>
            <a:endParaRPr lang="el-GR" dirty="0"/>
          </a:p>
          <a:p>
            <a:endParaRPr lang="en-US" dirty="0"/>
          </a:p>
          <a:p>
            <a:r>
              <a:rPr lang="en-US" dirty="0"/>
              <a:t>There are 3 </a:t>
            </a:r>
            <a:r>
              <a:rPr lang="en-US" u="sng" dirty="0"/>
              <a:t>predefined slides </a:t>
            </a:r>
            <a:r>
              <a:rPr lang="en-US" dirty="0"/>
              <a:t>to be filled in by you, entitled “</a:t>
            </a:r>
            <a:r>
              <a:rPr lang="en-US" b="1" dirty="0"/>
              <a:t>Module Objectives</a:t>
            </a:r>
            <a:r>
              <a:rPr lang="en-US" dirty="0"/>
              <a:t>”, “</a:t>
            </a:r>
            <a:r>
              <a:rPr lang="en-US" b="1" dirty="0"/>
              <a:t>Conclusion</a:t>
            </a:r>
            <a:r>
              <a:rPr lang="en-US" dirty="0"/>
              <a:t>”, “</a:t>
            </a:r>
            <a:r>
              <a:rPr lang="en-US" b="1" dirty="0"/>
              <a:t>End of module</a:t>
            </a:r>
            <a:r>
              <a:rPr lang="en-US" dirty="0"/>
              <a:t>”. </a:t>
            </a:r>
            <a:endParaRPr lang="el-GR" dirty="0"/>
          </a:p>
          <a:p>
            <a:endParaRPr lang="en-US" dirty="0"/>
          </a:p>
          <a:p>
            <a:pPr lvl="0"/>
            <a:r>
              <a:rPr lang="en-US" dirty="0"/>
              <a:t>Material should be sent in editable format. </a:t>
            </a:r>
            <a:endParaRPr lang="el-GR" dirty="0"/>
          </a:p>
          <a:p>
            <a:pPr lvl="0"/>
            <a:endParaRPr lang="en-US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Suggested font: Arial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Required font size: 16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Suggested line spacing: 1,5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file should have a clear structure and defined units and unique slide titles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slide contents should not exceed the predefined margins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Images, diagrams etc should be accompanied with a description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file.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Questions that will be used for self assessment and final assessment quizzes should follow a predefined format that will be sent from SQLearn in an .</a:t>
            </a:r>
            <a:r>
              <a:rPr lang="en-US" dirty="0" err="1"/>
              <a:t>xls</a:t>
            </a:r>
            <a:r>
              <a:rPr lang="en-US" dirty="0"/>
              <a:t> file</a:t>
            </a:r>
            <a:endParaRPr lang="el-GR" dirty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5644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277154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61550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1470025"/>
          </a:xfrm>
        </p:spPr>
        <p:txBody>
          <a:bodyPr anchor="b"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248472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613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112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6221-E4EE-4882-A7E2-5D7E7229B80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55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b"/>
          <a:lstStyle/>
          <a:p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Κεφάλαιο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1.1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Ηλιακή Ενέργεια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Εισαγωγή στην </a:t>
            </a:r>
            <a:r>
              <a:rPr lang="el-GR" dirty="0" err="1"/>
              <a:t>ηλιοθερμική</a:t>
            </a:r>
            <a:r>
              <a:rPr lang="el-GR" dirty="0"/>
              <a:t> ενέργεια</a:t>
            </a:r>
            <a:endParaRPr lang="en-US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2179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B78ACA9-1B56-4742-955A-0037B20A5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n-US" b="1" dirty="0"/>
              <a:t>2. </a:t>
            </a:r>
            <a:r>
              <a:rPr lang="el-GR" b="1" dirty="0"/>
              <a:t>Ηλιακοί όροι και βασικές αρχές</a:t>
            </a:r>
            <a:endParaRPr lang="es-ES" dirty="0"/>
          </a:p>
        </p:txBody>
      </p:sp>
      <p:sp>
        <p:nvSpPr>
          <p:cNvPr id="8" name="Rectángulo 7">
            <a:extLst>
              <a:ext uri="{FF2B5EF4-FFF2-40B4-BE49-F238E27FC236}">
                <a16:creationId xmlns="" xmlns:a16="http://schemas.microsoft.com/office/drawing/2014/main" id="{7654F619-B50E-4250-9053-7B7447E7CA9D}"/>
              </a:ext>
            </a:extLst>
          </p:cNvPr>
          <p:cNvSpPr/>
          <p:nvPr/>
        </p:nvSpPr>
        <p:spPr>
          <a:xfrm>
            <a:off x="630007" y="1557000"/>
            <a:ext cx="19979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Ηλιακές γωνίες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197BB8FD-8860-4E8C-8B3C-2597D2D24E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534" y="1989000"/>
            <a:ext cx="4320000" cy="3387358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="" xmlns:a16="http://schemas.microsoft.com/office/drawing/2014/main" id="{A5F018F0-6F6B-49E0-9ECD-B40D2C392AEC}"/>
              </a:ext>
            </a:extLst>
          </p:cNvPr>
          <p:cNvSpPr/>
          <p:nvPr/>
        </p:nvSpPr>
        <p:spPr>
          <a:xfrm>
            <a:off x="1000693" y="5376358"/>
            <a:ext cx="209063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Ύψος του ήλιου 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)</a:t>
            </a:r>
          </a:p>
          <a:p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Αζιμούθια γωνία 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()</a:t>
            </a:r>
          </a:p>
          <a:p>
            <a:r>
              <a:rPr lang="el-GR" sz="1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Ζενίθια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 γωνία     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(</a:t>
            </a:r>
            <a:r>
              <a:rPr lang="en-US" sz="1600" baseline="-250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H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)</a:t>
            </a:r>
            <a:endParaRPr lang="es-ES" dirty="0"/>
          </a:p>
        </p:txBody>
      </p:sp>
      <p:pic>
        <p:nvPicPr>
          <p:cNvPr id="14" name="Imagen 13" descr="Imagen que contiene texto, mapa&#10;&#10;Descripción generada con confianza muy alta">
            <a:extLst>
              <a:ext uri="{FF2B5EF4-FFF2-40B4-BE49-F238E27FC236}">
                <a16:creationId xmlns="" xmlns:a16="http://schemas.microsoft.com/office/drawing/2014/main" id="{2E036C92-A70D-411B-AA65-F5DE29CFA7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256" y="2314679"/>
            <a:ext cx="3559742" cy="2736000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A6179CFF-0408-404A-BD43-807C08E16F79}"/>
              </a:ext>
            </a:extLst>
          </p:cNvPr>
          <p:cNvSpPr/>
          <p:nvPr/>
        </p:nvSpPr>
        <p:spPr>
          <a:xfrm>
            <a:off x="5806799" y="5222470"/>
            <a:ext cx="28800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Η τροχιά του ήλιου σε δεδομένο γεωγραφικό πλάτος.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584403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BF62D05-8A0A-4AAB-AEEF-F40012400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</a:t>
            </a:r>
            <a:r>
              <a:rPr lang="el-GR" b="1" dirty="0"/>
              <a:t>Ηλιακοί όροι και βασικές αρχές</a:t>
            </a:r>
            <a:endParaRPr lang="es-ES" dirty="0"/>
          </a:p>
        </p:txBody>
      </p:sp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9EB8DB89-93DF-43BA-B00A-13E9B6970ED2}"/>
              </a:ext>
            </a:extLst>
          </p:cNvPr>
          <p:cNvSpPr/>
          <p:nvPr/>
        </p:nvSpPr>
        <p:spPr>
          <a:xfrm>
            <a:off x="630007" y="1557000"/>
            <a:ext cx="81899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Ατμόσφαιρα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αέρια μάζα και ολική ηλιακή ακτινοβολία στην επιφάνεια της γης 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F6118311-DC84-4148-B5AE-6067C1F6341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132" y="2526627"/>
            <a:ext cx="7016536" cy="3176286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</p:pic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EB935D71-63EB-4BCF-8E0B-F04BC839F7B6}"/>
              </a:ext>
            </a:extLst>
          </p:cNvPr>
          <p:cNvSpPr/>
          <p:nvPr/>
        </p:nvSpPr>
        <p:spPr>
          <a:xfrm>
            <a:off x="1981684" y="5754446"/>
            <a:ext cx="453585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Ολική ηλιακή ακτινοβολία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Απευθείας 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+ 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Διάχυτη</a:t>
            </a:r>
            <a:endParaRPr lang="es-ES" sz="1600" dirty="0"/>
          </a:p>
        </p:txBody>
      </p:sp>
      <p:sp>
        <p:nvSpPr>
          <p:cNvPr id="7" name="Rectángulo 6">
            <a:extLst>
              <a:ext uri="{FF2B5EF4-FFF2-40B4-BE49-F238E27FC236}">
                <a16:creationId xmlns="" xmlns:a16="http://schemas.microsoft.com/office/drawing/2014/main" id="{09CEA1DC-64C1-4CD7-A237-B90700F9E248}"/>
              </a:ext>
            </a:extLst>
          </p:cNvPr>
          <p:cNvSpPr/>
          <p:nvPr/>
        </p:nvSpPr>
        <p:spPr>
          <a:xfrm>
            <a:off x="900000" y="1795592"/>
            <a:ext cx="7786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Η ατμόσφαιρά απορροφά, αντανακλά και σκεδάζει την ηλιακή ακτινοβολία. Όσο μεγαλύτερη είναι η διαδρομή της ακτινοβολίας μέσα στην ατμόσφαιρα (όπως συμβαίνει το χειμώνα), τόσο μεγαλύτερη είναι η εξασθένιση της ακτινοβολίας.</a:t>
            </a:r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13619155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C1F7802-56DA-45C2-9B03-A2474E283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</a:t>
            </a:r>
            <a:r>
              <a:rPr lang="el-GR" b="1" dirty="0"/>
              <a:t>Ηλιακοί όροι και βασικές αρχές</a:t>
            </a:r>
            <a:endParaRPr lang="es-ES" dirty="0"/>
          </a:p>
        </p:txBody>
      </p:sp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FF19506A-87BE-4B6E-B5CF-75A9CC3C9A6F}"/>
              </a:ext>
            </a:extLst>
          </p:cNvPr>
          <p:cNvSpPr/>
          <p:nvPr/>
        </p:nvSpPr>
        <p:spPr>
          <a:xfrm>
            <a:off x="630007" y="1557000"/>
            <a:ext cx="68939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Γωνία πρόσπτωσης στις επιφάνειες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="" xmlns:a16="http://schemas.microsoft.com/office/drawing/2014/main" id="{ED6D76AE-B55B-4E0C-B674-A89B20F6A00D}"/>
              </a:ext>
            </a:extLst>
          </p:cNvPr>
          <p:cNvSpPr/>
          <p:nvPr/>
        </p:nvSpPr>
        <p:spPr>
          <a:xfrm>
            <a:off x="621300" y="1799380"/>
            <a:ext cx="84147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Γωνία πρόσπτωσης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). 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Είναι 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0º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 όταν ο ήλιος βρίσκεται ακριβώς πάνω από μία επίπεδη </a:t>
            </a:r>
            <a:r>
              <a:rPr lang="el-GR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επιφάνεια (Μέγιστη 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ακτινοβολία</a:t>
            </a:r>
            <a:r>
              <a:rPr lang="el-GR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)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. 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Όσο μεγαλύτερη η γωνία πρόσπτωσης τόσο λιγότερη είναι η ακτινοβολία  στην επίπεδη επιφάνεια ( </a:t>
            </a:r>
            <a:r>
              <a:rPr lang="el-GR" sz="1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π.χ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 ηλιακός συλλέκτης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).</a:t>
            </a:r>
            <a:endParaRPr lang="es-ES" sz="1600" dirty="0"/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C2E35B3D-E4FE-4114-B27E-E7D40E3A6E1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000" y="2655314"/>
            <a:ext cx="3960000" cy="2307134"/>
          </a:xfrm>
          <a:prstGeom prst="rect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8CC33FE0-1BAC-40E2-B541-ADA450293F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000" y="3717000"/>
            <a:ext cx="3870600" cy="2264344"/>
          </a:xfrm>
          <a:prstGeom prst="rect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0" name="Rectángulo 9">
            <a:extLst>
              <a:ext uri="{FF2B5EF4-FFF2-40B4-BE49-F238E27FC236}">
                <a16:creationId xmlns="" xmlns:a16="http://schemas.microsoft.com/office/drawing/2014/main" id="{BB7B330C-85D3-4DF3-B921-E25CF4FD5DBC}"/>
              </a:ext>
            </a:extLst>
          </p:cNvPr>
          <p:cNvSpPr/>
          <p:nvPr/>
        </p:nvSpPr>
        <p:spPr>
          <a:xfrm>
            <a:off x="4914600" y="2621514"/>
            <a:ext cx="3960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Για τη μεγιστοποίηση της προσπίπτουσας ηλιακής ακτινοβολίας στους συλλέκτες μεταβάλλουμε την κλίση και τον προσανατολισμό τους. </a:t>
            </a:r>
            <a:endParaRPr lang="es-ES" sz="1600" dirty="0"/>
          </a:p>
        </p:txBody>
      </p:sp>
      <p:sp>
        <p:nvSpPr>
          <p:cNvPr id="11" name="Rectángulo 10">
            <a:extLst>
              <a:ext uri="{FF2B5EF4-FFF2-40B4-BE49-F238E27FC236}">
                <a16:creationId xmlns="" xmlns:a16="http://schemas.microsoft.com/office/drawing/2014/main" id="{96662CC7-A78B-4873-BEA8-9508FC3939F9}"/>
              </a:ext>
            </a:extLst>
          </p:cNvPr>
          <p:cNvSpPr/>
          <p:nvPr/>
        </p:nvSpPr>
        <p:spPr>
          <a:xfrm>
            <a:off x="1998561" y="5159516"/>
            <a:ext cx="300543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Γωνία πρόσπτωσης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)</a:t>
            </a:r>
          </a:p>
          <a:p>
            <a:pPr algn="r"/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Γωνίας κλίσης επιφάνειας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()</a:t>
            </a:r>
          </a:p>
          <a:p>
            <a:pPr algn="r"/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Αζιμούθια γωνία επιφάνειας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()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771261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42587EF-3D01-4E1D-9F17-C939C85FC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</a:t>
            </a:r>
            <a:r>
              <a:rPr lang="el-GR" b="1" dirty="0"/>
              <a:t>Ηλιακοί όροι και βασικές αρχές</a:t>
            </a:r>
            <a:endParaRPr lang="es-ES" dirty="0"/>
          </a:p>
        </p:txBody>
      </p:sp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9D60BA87-C15E-4F7A-B06A-A3975E7BBF32}"/>
              </a:ext>
            </a:extLst>
          </p:cNvPr>
          <p:cNvSpPr/>
          <p:nvPr/>
        </p:nvSpPr>
        <p:spPr>
          <a:xfrm>
            <a:off x="647776" y="1347466"/>
            <a:ext cx="45899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Απορροφητικότητα των υλικών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="" xmlns:a16="http://schemas.microsoft.com/office/drawing/2014/main" id="{42243B9B-3BAC-4D73-A935-6547453BBB5F}"/>
              </a:ext>
            </a:extLst>
          </p:cNvPr>
          <p:cNvSpPr/>
          <p:nvPr/>
        </p:nvSpPr>
        <p:spPr>
          <a:xfrm>
            <a:off x="899999" y="1552264"/>
            <a:ext cx="824360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Οι ηλιακοί συλλέκτες αντανακλούν και απορροφούν την ηλιακή ακτινοβολία.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Ζητούμενο είναι ο συντελεστής απορρόφησης προς αντανάκλαση ηλιακής ακτινοβολίας να είναι μεγιστοποιημένος. Η απορροφητικότητα εξαρτάται από τα υλικά απορρόφησης και την αποδοτική διαστρωμάτωση των υλικών  των συλλεκτών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9A4C6EC7-7F65-4E83-9B79-4B760B4634AD}"/>
              </a:ext>
            </a:extLst>
          </p:cNvPr>
          <p:cNvSpPr/>
          <p:nvPr/>
        </p:nvSpPr>
        <p:spPr>
          <a:xfrm>
            <a:off x="630007" y="2461541"/>
            <a:ext cx="32939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Μεταφορά θερμότητας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="" xmlns:a16="http://schemas.microsoft.com/office/drawing/2014/main" id="{5C61F88D-DC09-49C9-9273-D85C613D850A}"/>
              </a:ext>
            </a:extLst>
          </p:cNvPr>
          <p:cNvSpPr/>
          <p:nvPr/>
        </p:nvSpPr>
        <p:spPr>
          <a:xfrm>
            <a:off x="907675" y="2726946"/>
            <a:ext cx="34483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Η ακτινοβολία τελικά μετατρέπεται σε θερμότητα μέσα στο ηλιακό πάνελ </a:t>
            </a:r>
            <a:r>
              <a:rPr lang="en-GB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εξαιτίας της συναγωγής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600" baseline="30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="" xmlns:a16="http://schemas.microsoft.com/office/drawing/2014/main" id="{6D828F59-6584-4807-BA23-5D3746F4530C}"/>
              </a:ext>
            </a:extLst>
          </p:cNvPr>
          <p:cNvSpPr/>
          <p:nvPr/>
        </p:nvSpPr>
        <p:spPr>
          <a:xfrm>
            <a:off x="630007" y="4757495"/>
            <a:ext cx="31499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Θερμική μάζα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="" xmlns:a16="http://schemas.microsoft.com/office/drawing/2014/main" id="{B3A3346A-B5DC-4E62-8DFD-979EC9322F7E}"/>
              </a:ext>
            </a:extLst>
          </p:cNvPr>
          <p:cNvSpPr/>
          <p:nvPr/>
        </p:nvSpPr>
        <p:spPr>
          <a:xfrm>
            <a:off x="899998" y="5159782"/>
            <a:ext cx="3589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Όσο υψηλότερη είναι η θερμική μάζα τόσο αποδοτικότερα μπορεί 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ένα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="" xmlns:a16="http://schemas.microsoft.com/office/drawing/2014/main" id="{1537F537-6215-4FDD-8188-F8E64E21B04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3668" y="2717039"/>
            <a:ext cx="4053132" cy="2727961"/>
          </a:xfrm>
          <a:prstGeom prst="rect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2" name="Rectángulo 11">
            <a:extLst>
              <a:ext uri="{FF2B5EF4-FFF2-40B4-BE49-F238E27FC236}">
                <a16:creationId xmlns="" xmlns:a16="http://schemas.microsoft.com/office/drawing/2014/main" id="{5FA78D6B-1CC1-49BC-808A-7E5F6EDDABCB}"/>
              </a:ext>
            </a:extLst>
          </p:cNvPr>
          <p:cNvSpPr/>
          <p:nvPr/>
        </p:nvSpPr>
        <p:spPr>
          <a:xfrm>
            <a:off x="899998" y="5611860"/>
            <a:ext cx="79937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ηλιακό σύστημα να μεταφέρει και να αποθηκεύσει θερμότητα. Τα ηλιακά θερμικά πάνελ χρησιμοποιούν το νερό ή τη </a:t>
            </a:r>
            <a:r>
              <a:rPr lang="el-GR" sz="1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γλυκόλη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για άμεση ή έμμεση θέρμανση του νερού. </a:t>
            </a:r>
            <a:endParaRPr lang="es-ES" dirty="0"/>
          </a:p>
        </p:txBody>
      </p:sp>
      <p:sp>
        <p:nvSpPr>
          <p:cNvPr id="13" name="Rectángulo 12">
            <a:extLst>
              <a:ext uri="{FF2B5EF4-FFF2-40B4-BE49-F238E27FC236}">
                <a16:creationId xmlns="" xmlns:a16="http://schemas.microsoft.com/office/drawing/2014/main" id="{40560EEE-FF5C-4263-BA20-846F8F376154}"/>
              </a:ext>
            </a:extLst>
          </p:cNvPr>
          <p:cNvSpPr/>
          <p:nvPr/>
        </p:nvSpPr>
        <p:spPr>
          <a:xfrm>
            <a:off x="613758" y="3566618"/>
            <a:ext cx="32939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Διαφορά θερμοκρασίας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="" xmlns:a16="http://schemas.microsoft.com/office/drawing/2014/main" id="{3650DDC9-AD90-4F8E-B0BB-6D9EDA1623F6}"/>
              </a:ext>
            </a:extLst>
          </p:cNvPr>
          <p:cNvSpPr/>
          <p:nvPr/>
        </p:nvSpPr>
        <p:spPr>
          <a:xfrm>
            <a:off x="899998" y="3917823"/>
            <a:ext cx="3816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Οι θερμικές απώλειες είναι μεγαλύτερες εάν η διαφορά θερμοκρασίας είναι υψηλή. </a:t>
            </a:r>
            <a:endParaRPr lang="en-US" sz="1600" baseline="30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3287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Imagen que contiene persona, cielo, hombre, exterior&#10;&#10;Descripción generada con confianza muy alta">
            <a:extLst>
              <a:ext uri="{FF2B5EF4-FFF2-40B4-BE49-F238E27FC236}">
                <a16:creationId xmlns="" xmlns:a16="http://schemas.microsoft.com/office/drawing/2014/main" id="{BBA19F1B-4A10-418C-9FCD-1609A366E89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275" y="2853000"/>
            <a:ext cx="3895725" cy="33623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Flecha: doblada 7">
            <a:extLst>
              <a:ext uri="{FF2B5EF4-FFF2-40B4-BE49-F238E27FC236}">
                <a16:creationId xmlns="" xmlns:a16="http://schemas.microsoft.com/office/drawing/2014/main" id="{4D1E364C-B5D4-4508-9D33-4FA33AB63D5A}"/>
              </a:ext>
            </a:extLst>
          </p:cNvPr>
          <p:cNvSpPr/>
          <p:nvPr/>
        </p:nvSpPr>
        <p:spPr>
          <a:xfrm rot="5400000">
            <a:off x="6436141" y="1595650"/>
            <a:ext cx="2016000" cy="1999232"/>
          </a:xfrm>
          <a:prstGeom prst="bentArrow">
            <a:avLst>
              <a:gd name="adj1" fmla="val 24249"/>
              <a:gd name="adj2" fmla="val 24145"/>
              <a:gd name="adj3" fmla="val 28404"/>
              <a:gd name="adj4" fmla="val 18385"/>
            </a:avLst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633C0E63-179D-44A6-9BF9-EDA92B5F8841}"/>
              </a:ext>
            </a:extLst>
          </p:cNvPr>
          <p:cNvSpPr/>
          <p:nvPr/>
        </p:nvSpPr>
        <p:spPr>
          <a:xfrm>
            <a:off x="324000" y="1540278"/>
            <a:ext cx="6054638" cy="2680721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93E9920-253A-4290-8678-B8466A915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</a:t>
            </a:r>
            <a:r>
              <a:rPr lang="el-GR" b="1" dirty="0"/>
              <a:t>Βασικές</a:t>
            </a:r>
            <a:r>
              <a:rPr lang="en-US" b="1" dirty="0"/>
              <a:t> </a:t>
            </a:r>
            <a:r>
              <a:rPr lang="el-GR" b="1" dirty="0"/>
              <a:t>εφαρμογές</a:t>
            </a:r>
            <a:endParaRPr lang="es-ES" dirty="0"/>
          </a:p>
        </p:txBody>
      </p:sp>
      <p:sp>
        <p:nvSpPr>
          <p:cNvPr id="9" name="CuadroTexto 8">
            <a:extLst>
              <a:ext uri="{FF2B5EF4-FFF2-40B4-BE49-F238E27FC236}">
                <a16:creationId xmlns="" xmlns:a16="http://schemas.microsoft.com/office/drawing/2014/main" id="{81F7A6C7-3B6B-4305-AE4C-E7CD389950F0}"/>
              </a:ext>
            </a:extLst>
          </p:cNvPr>
          <p:cNvSpPr txBox="1"/>
          <p:nvPr/>
        </p:nvSpPr>
        <p:spPr>
          <a:xfrm>
            <a:off x="6234113" y="1521174"/>
            <a:ext cx="2143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200" dirty="0">
                <a:solidFill>
                  <a:schemeClr val="bg1"/>
                </a:solidFill>
              </a:rPr>
              <a:t>Υπάρχουν ειδικά θέματα </a:t>
            </a:r>
          </a:p>
          <a:p>
            <a:pPr algn="ctr"/>
            <a:r>
              <a:rPr lang="el-GR" sz="1200" dirty="0">
                <a:solidFill>
                  <a:schemeClr val="bg1"/>
                </a:solidFill>
              </a:rPr>
              <a:t>για </a:t>
            </a:r>
            <a:r>
              <a:rPr lang="el-GR" sz="1200" dirty="0" err="1">
                <a:solidFill>
                  <a:schemeClr val="bg1"/>
                </a:solidFill>
              </a:rPr>
              <a:t>εγκαταστάστες</a:t>
            </a:r>
            <a:r>
              <a:rPr lang="el-GR" sz="1200" dirty="0">
                <a:solidFill>
                  <a:schemeClr val="bg1"/>
                </a:solidFill>
              </a:rPr>
              <a:t> και                                                   σχεδιαστές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622421B5-F823-4E26-B392-92CEC61314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Μέτρηση της ηλιακής ακτινοβολίας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Συλλογή και μετατροπή της ηλιακής ενέργειας. </a:t>
            </a:r>
          </a:p>
          <a:p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Ηλιακοί συλλέκτες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Ημερήσιες μεταβολές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Ηλιακό παράθυρο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Εποχικές μεταβολές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Κλίση του συλλέκτη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Προσανατολισμός του συλλέκτη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Βέλτιστη γωνία κλίσης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Θέματα αποθήκευσης θερμότητας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Συμπληρωματικά θέματα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669380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903E04A-2793-4019-80A8-09C6B11B8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</a:t>
            </a:r>
            <a:r>
              <a:rPr lang="el-GR" b="1" dirty="0"/>
              <a:t>Βασικές</a:t>
            </a:r>
            <a:r>
              <a:rPr lang="en-US" b="1" dirty="0"/>
              <a:t> </a:t>
            </a:r>
            <a:r>
              <a:rPr lang="el-GR" b="1" dirty="0"/>
              <a:t>εφαρμογές</a:t>
            </a:r>
            <a:endParaRPr lang="en-US" dirty="0"/>
          </a:p>
        </p:txBody>
      </p:sp>
      <p:cxnSp>
        <p:nvCxnSpPr>
          <p:cNvPr id="6" name="Conector recto 5">
            <a:extLst>
              <a:ext uri="{FF2B5EF4-FFF2-40B4-BE49-F238E27FC236}">
                <a16:creationId xmlns="" xmlns:a16="http://schemas.microsoft.com/office/drawing/2014/main" id="{6AA43744-62CA-4DD9-B0B7-EBFDD4FD8C8B}"/>
              </a:ext>
            </a:extLst>
          </p:cNvPr>
          <p:cNvCxnSpPr>
            <a:cxnSpLocks/>
          </p:cNvCxnSpPr>
          <p:nvPr/>
        </p:nvCxnSpPr>
        <p:spPr>
          <a:xfrm>
            <a:off x="4572000" y="1628775"/>
            <a:ext cx="0" cy="4592695"/>
          </a:xfrm>
          <a:prstGeom prst="line">
            <a:avLst/>
          </a:prstGeom>
          <a:ln w="25400">
            <a:solidFill>
              <a:schemeClr val="accent3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6">
            <a:extLst>
              <a:ext uri="{FF2B5EF4-FFF2-40B4-BE49-F238E27FC236}">
                <a16:creationId xmlns="" xmlns:a16="http://schemas.microsoft.com/office/drawing/2014/main" id="{DC6148D1-1662-4F32-8B44-084556BA59E0}"/>
              </a:ext>
            </a:extLst>
          </p:cNvPr>
          <p:cNvCxnSpPr>
            <a:cxnSpLocks/>
          </p:cNvCxnSpPr>
          <p:nvPr/>
        </p:nvCxnSpPr>
        <p:spPr>
          <a:xfrm flipH="1">
            <a:off x="252413" y="3933003"/>
            <a:ext cx="8434387" cy="0"/>
          </a:xfrm>
          <a:prstGeom prst="line">
            <a:avLst/>
          </a:prstGeom>
          <a:ln w="25400">
            <a:solidFill>
              <a:schemeClr val="accent3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n 8" descr="https://www.hukseflux.com/uploads/styles/small/public/2018-07/DR03-pyrheliometer-1webXLv1202.jpg?itok=6-s3CWlv">
            <a:extLst>
              <a:ext uri="{FF2B5EF4-FFF2-40B4-BE49-F238E27FC236}">
                <a16:creationId xmlns="" xmlns:a16="http://schemas.microsoft.com/office/drawing/2014/main" id="{B020DBF6-4BC6-4CB0-88AD-5415D90A40CC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86"/>
          <a:stretch/>
        </p:blipFill>
        <p:spPr bwMode="auto">
          <a:xfrm>
            <a:off x="5796364" y="1766854"/>
            <a:ext cx="2159635" cy="20262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Imagen 10">
            <a:extLst>
              <a:ext uri="{FF2B5EF4-FFF2-40B4-BE49-F238E27FC236}">
                <a16:creationId xmlns="" xmlns:a16="http://schemas.microsoft.com/office/drawing/2014/main" id="{7E1693FC-8AB0-4819-B76B-1CC2EC815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000" y="1581000"/>
            <a:ext cx="1905000" cy="2333625"/>
          </a:xfrm>
          <a:prstGeom prst="rect">
            <a:avLst/>
          </a:prstGeom>
        </p:spPr>
      </p:pic>
      <p:pic>
        <p:nvPicPr>
          <p:cNvPr id="12" name="Imagen 11" descr="https://www.christies.com/img/LotImages/2016/CSK/2016_CSK_12051_0228_000(a_sunshine_recorder_casella_early_20th_century).jpg">
            <a:extLst>
              <a:ext uri="{FF2B5EF4-FFF2-40B4-BE49-F238E27FC236}">
                <a16:creationId xmlns="" xmlns:a16="http://schemas.microsoft.com/office/drawing/2014/main" id="{C328E0EE-DBC1-4163-84AE-841F94DF207E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75" b="7897"/>
          <a:stretch/>
        </p:blipFill>
        <p:spPr bwMode="auto">
          <a:xfrm>
            <a:off x="1116000" y="4313623"/>
            <a:ext cx="2664000" cy="177932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Imagen 12" descr="https://alexnld.com/wp-content/uploads/2015/10/1247.jpg">
            <a:extLst>
              <a:ext uri="{FF2B5EF4-FFF2-40B4-BE49-F238E27FC236}">
                <a16:creationId xmlns="" xmlns:a16="http://schemas.microsoft.com/office/drawing/2014/main" id="{1E4286F2-E846-4720-88D6-7020A62E2E6C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365" y="4105053"/>
            <a:ext cx="1943634" cy="193299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ángulo 14">
            <a:extLst>
              <a:ext uri="{FF2B5EF4-FFF2-40B4-BE49-F238E27FC236}">
                <a16:creationId xmlns="" xmlns:a16="http://schemas.microsoft.com/office/drawing/2014/main" id="{1A50990E-DBA7-4B6F-A671-CB1E4D954552}"/>
              </a:ext>
            </a:extLst>
          </p:cNvPr>
          <p:cNvSpPr/>
          <p:nvPr/>
        </p:nvSpPr>
        <p:spPr>
          <a:xfrm rot="16200000">
            <a:off x="-201087" y="2265115"/>
            <a:ext cx="19530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Πυρανομετρο</a:t>
            </a:r>
            <a:r>
              <a:rPr lang="el-GR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με </a:t>
            </a:r>
            <a:r>
              <a:rPr lang="el-GR" sz="1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δαχτύλιο</a:t>
            </a:r>
            <a:r>
              <a:rPr lang="el-GR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σκιάσης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="" xmlns:a16="http://schemas.microsoft.com/office/drawing/2014/main" id="{FA7E84F1-918A-4ECD-8AA9-2531CE2849E1}"/>
              </a:ext>
            </a:extLst>
          </p:cNvPr>
          <p:cNvSpPr/>
          <p:nvPr/>
        </p:nvSpPr>
        <p:spPr>
          <a:xfrm rot="16200000">
            <a:off x="7415133" y="2545256"/>
            <a:ext cx="173906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Πυρελιόμετρο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="" xmlns:a16="http://schemas.microsoft.com/office/drawing/2014/main" id="{953D10A6-80D1-47B0-B05D-00DACB5FEB83}"/>
              </a:ext>
            </a:extLst>
          </p:cNvPr>
          <p:cNvSpPr/>
          <p:nvPr/>
        </p:nvSpPr>
        <p:spPr>
          <a:xfrm rot="16200000">
            <a:off x="-218557" y="4806636"/>
            <a:ext cx="19879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Καταγραφέας</a:t>
            </a:r>
            <a:r>
              <a:rPr lang="el-GR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ηλιοφάνειας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="" xmlns:a16="http://schemas.microsoft.com/office/drawing/2014/main" id="{853D1748-4040-4F0B-BBE8-68CC7EACFE46}"/>
              </a:ext>
            </a:extLst>
          </p:cNvPr>
          <p:cNvSpPr/>
          <p:nvPr/>
        </p:nvSpPr>
        <p:spPr>
          <a:xfrm rot="16200000">
            <a:off x="7513850" y="4546942"/>
            <a:ext cx="20956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Μετρητής ισχύος ηλιακής ακτινοβολίας –χειρός 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89F8D15B-C85C-453D-B8A0-D21C0C6CCC7E}"/>
              </a:ext>
            </a:extLst>
          </p:cNvPr>
          <p:cNvSpPr/>
          <p:nvPr/>
        </p:nvSpPr>
        <p:spPr>
          <a:xfrm>
            <a:off x="3688684" y="3534003"/>
            <a:ext cx="1781992" cy="83099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Μέτρηση της ηλιακής ακτινοβολίας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3174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D063038-389F-4748-88B5-16FDFF991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</a:t>
            </a:r>
            <a:r>
              <a:rPr lang="el-GR" b="1" dirty="0"/>
              <a:t>Βασικές</a:t>
            </a:r>
            <a:r>
              <a:rPr lang="en-US" b="1" dirty="0"/>
              <a:t> </a:t>
            </a:r>
            <a:r>
              <a:rPr lang="el-GR" b="1" dirty="0"/>
              <a:t>εφαρμογές</a:t>
            </a:r>
            <a:endParaRPr lang="en-US" dirty="0"/>
          </a:p>
        </p:txBody>
      </p:sp>
      <p:pic>
        <p:nvPicPr>
          <p:cNvPr id="8" name="Imagen 7" descr="Imagen que contiene edificio, cielo, tejado, objeto de exteriores&#10;&#10;Descripción generada con confianza alta">
            <a:extLst>
              <a:ext uri="{FF2B5EF4-FFF2-40B4-BE49-F238E27FC236}">
                <a16:creationId xmlns="" xmlns:a16="http://schemas.microsoft.com/office/drawing/2014/main" id="{082D74B0-9D6B-43AE-AA6F-2AA9938710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918" y="1658477"/>
            <a:ext cx="3348000" cy="2232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A5E4A1B9-7B7A-4002-BE06-8357DABB85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2136" y="1628775"/>
            <a:ext cx="3510409" cy="2232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="" xmlns:a16="http://schemas.microsoft.com/office/drawing/2014/main" id="{50A40729-C066-4BF6-8F1C-FAFF537B21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2136" y="3963792"/>
            <a:ext cx="3390596" cy="2232000"/>
          </a:xfrm>
          <a:prstGeom prst="rect">
            <a:avLst/>
          </a:prstGeom>
        </p:spPr>
      </p:pic>
      <p:cxnSp>
        <p:nvCxnSpPr>
          <p:cNvPr id="12" name="Conector recto 11">
            <a:extLst>
              <a:ext uri="{FF2B5EF4-FFF2-40B4-BE49-F238E27FC236}">
                <a16:creationId xmlns="" xmlns:a16="http://schemas.microsoft.com/office/drawing/2014/main" id="{56308774-2D43-4C3C-9B70-55419FD9B87B}"/>
              </a:ext>
            </a:extLst>
          </p:cNvPr>
          <p:cNvCxnSpPr>
            <a:cxnSpLocks/>
          </p:cNvCxnSpPr>
          <p:nvPr/>
        </p:nvCxnSpPr>
        <p:spPr>
          <a:xfrm>
            <a:off x="4572000" y="1628775"/>
            <a:ext cx="0" cy="4567017"/>
          </a:xfrm>
          <a:prstGeom prst="line">
            <a:avLst/>
          </a:prstGeom>
          <a:ln w="25400">
            <a:solidFill>
              <a:schemeClr val="accent3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>
            <a:extLst>
              <a:ext uri="{FF2B5EF4-FFF2-40B4-BE49-F238E27FC236}">
                <a16:creationId xmlns="" xmlns:a16="http://schemas.microsoft.com/office/drawing/2014/main" id="{8BD3512B-F091-482D-8915-070C81AE1927}"/>
              </a:ext>
            </a:extLst>
          </p:cNvPr>
          <p:cNvCxnSpPr>
            <a:cxnSpLocks/>
          </p:cNvCxnSpPr>
          <p:nvPr/>
        </p:nvCxnSpPr>
        <p:spPr>
          <a:xfrm flipH="1">
            <a:off x="252413" y="3933003"/>
            <a:ext cx="8434387" cy="0"/>
          </a:xfrm>
          <a:prstGeom prst="line">
            <a:avLst/>
          </a:prstGeom>
          <a:ln w="25400">
            <a:solidFill>
              <a:schemeClr val="accent3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ángulo 13">
            <a:extLst>
              <a:ext uri="{FF2B5EF4-FFF2-40B4-BE49-F238E27FC236}">
                <a16:creationId xmlns="" xmlns:a16="http://schemas.microsoft.com/office/drawing/2014/main" id="{A50D79FA-6701-4933-8036-F9D953E80018}"/>
              </a:ext>
            </a:extLst>
          </p:cNvPr>
          <p:cNvSpPr/>
          <p:nvPr/>
        </p:nvSpPr>
        <p:spPr>
          <a:xfrm>
            <a:off x="252414" y="4017590"/>
            <a:ext cx="4039452" cy="5847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Συλλογή και μετατροπή ηλιακής ενέργειας.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Ηλιακοί συλλέκτες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="" xmlns:a16="http://schemas.microsoft.com/office/drawing/2014/main" id="{4FDA9C29-3491-4F8F-AB12-07E65A9851E9}"/>
              </a:ext>
            </a:extLst>
          </p:cNvPr>
          <p:cNvSpPr/>
          <p:nvPr/>
        </p:nvSpPr>
        <p:spPr>
          <a:xfrm>
            <a:off x="540000" y="4848959"/>
            <a:ext cx="37518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Η σχεδίαση και τα υλικά κατασκευής τους παίζουν καθοριστικό ρόλο στην απόδοση τους. 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="" xmlns:a16="http://schemas.microsoft.com/office/drawing/2014/main" id="{4D791FA7-B6BF-489E-9277-5590B05D2FAD}"/>
              </a:ext>
            </a:extLst>
          </p:cNvPr>
          <p:cNvSpPr/>
          <p:nvPr/>
        </p:nvSpPr>
        <p:spPr>
          <a:xfrm rot="16200000">
            <a:off x="-595459" y="2030709"/>
            <a:ext cx="23967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Ηλιακοί συλλέκτες σε επίπεδη επιφάνεια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ángulo 21">
            <a:extLst>
              <a:ext uri="{FF2B5EF4-FFF2-40B4-BE49-F238E27FC236}">
                <a16:creationId xmlns="" xmlns:a16="http://schemas.microsoft.com/office/drawing/2014/main" id="{C64E9442-7627-44A7-B9C6-FC2E068B2A61}"/>
              </a:ext>
            </a:extLst>
          </p:cNvPr>
          <p:cNvSpPr/>
          <p:nvPr/>
        </p:nvSpPr>
        <p:spPr>
          <a:xfrm rot="16200000">
            <a:off x="7675977" y="2347211"/>
            <a:ext cx="20216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Ηλιακός συλλέκτης με σωλήνες κενού.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ángulo 22">
            <a:extLst>
              <a:ext uri="{FF2B5EF4-FFF2-40B4-BE49-F238E27FC236}">
                <a16:creationId xmlns="" xmlns:a16="http://schemas.microsoft.com/office/drawing/2014/main" id="{49A1E5B4-08EE-4E97-AB75-B7187863250C}"/>
              </a:ext>
            </a:extLst>
          </p:cNvPr>
          <p:cNvSpPr/>
          <p:nvPr/>
        </p:nvSpPr>
        <p:spPr>
          <a:xfrm rot="16200000">
            <a:off x="7718270" y="4693733"/>
            <a:ext cx="19370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Παραβολικοί ηλιακοί συλλέκτες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1966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B9837C4-FFD7-43FB-A6EB-C40D65B61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</a:t>
            </a:r>
            <a:r>
              <a:rPr lang="el-GR" b="1" dirty="0"/>
              <a:t>Βασικές</a:t>
            </a:r>
            <a:r>
              <a:rPr lang="en-US" b="1" dirty="0"/>
              <a:t> </a:t>
            </a:r>
            <a:r>
              <a:rPr lang="el-GR" b="1" dirty="0"/>
              <a:t>εφαρμογές</a:t>
            </a:r>
            <a:endParaRPr lang="en-US" dirty="0"/>
          </a:p>
        </p:txBody>
      </p:sp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2349E197-F12F-46F7-9C8E-01D229E9E960}"/>
              </a:ext>
            </a:extLst>
          </p:cNvPr>
          <p:cNvSpPr/>
          <p:nvPr/>
        </p:nvSpPr>
        <p:spPr>
          <a:xfrm>
            <a:off x="630007" y="1557000"/>
            <a:ext cx="68939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Ημερήσιες μεταβολές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Ηλιακό παράθυρο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="" xmlns:a16="http://schemas.microsoft.com/office/drawing/2014/main" id="{E2EE8721-308D-4CD5-B516-017DCB872057}"/>
              </a:ext>
            </a:extLst>
          </p:cNvPr>
          <p:cNvSpPr/>
          <p:nvPr/>
        </p:nvSpPr>
        <p:spPr>
          <a:xfrm>
            <a:off x="900000" y="1918703"/>
            <a:ext cx="273164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Η διαθέσιμη ηλιακή ενέργεια αποδίδεται στο μέγιστο 6 ώρες την ημέρα. Αυτό είναι το ηλιακό παράθυρο, η περιοχή </a:t>
            </a:r>
            <a:r>
              <a:rPr lang="el-GR" sz="1600" dirty="0" err="1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δηλ.της</a:t>
            </a: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 ηλιακής τροχιάς σε ένα δεδομένο γεωγραφικό πλάτος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, που τοποθετούνται  οι ηλιακοί συλλέκτες για εγγυημένη απόδοση.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7F08CDDE-5BCD-4230-83D5-28787915CF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1648" y="1918703"/>
            <a:ext cx="5074857" cy="3547224"/>
          </a:xfrm>
          <a:prstGeom prst="rect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7" name="Rectángulo 6">
            <a:extLst>
              <a:ext uri="{FF2B5EF4-FFF2-40B4-BE49-F238E27FC236}">
                <a16:creationId xmlns="" xmlns:a16="http://schemas.microsoft.com/office/drawing/2014/main" id="{F3BCDD8C-5DFB-4076-8BC1-1EAFFBCA8698}"/>
              </a:ext>
            </a:extLst>
          </p:cNvPr>
          <p:cNvSpPr/>
          <p:nvPr/>
        </p:nvSpPr>
        <p:spPr>
          <a:xfrm>
            <a:off x="972000" y="5517839"/>
            <a:ext cx="7714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75" lvl="1"/>
            <a:r>
              <a:rPr lang="el-GR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Τα σταθερά συστήματα ηλιακών συλλεκτών τοποθετούνται με</a:t>
            </a:r>
            <a:r>
              <a:rPr lang="en-GB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προσανατολισμό στον πραγματικό </a:t>
            </a:r>
            <a:r>
              <a:rPr lang="el-GR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νότο στο βόρειο ημισφαίριο και στο βορρά στο νότιο ημισφαίριο.</a:t>
            </a:r>
            <a:endParaRPr lang="es-ES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3891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29B5276-7042-48FD-AFBA-F59A47408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</a:t>
            </a:r>
            <a:r>
              <a:rPr lang="el-GR" b="1" dirty="0"/>
              <a:t>Βασικές</a:t>
            </a:r>
            <a:r>
              <a:rPr lang="en-US" b="1" dirty="0"/>
              <a:t> </a:t>
            </a:r>
            <a:r>
              <a:rPr lang="el-GR" b="1" dirty="0"/>
              <a:t>εφαρμογές</a:t>
            </a:r>
            <a:endParaRPr lang="en-US" dirty="0"/>
          </a:p>
        </p:txBody>
      </p:sp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16E35A41-6503-4826-966E-E1BD35D1C7C9}"/>
              </a:ext>
            </a:extLst>
          </p:cNvPr>
          <p:cNvSpPr/>
          <p:nvPr/>
        </p:nvSpPr>
        <p:spPr>
          <a:xfrm>
            <a:off x="630007" y="1557000"/>
            <a:ext cx="68939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Εποχικές μεταβολές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Γωνία κλίσης του συλλέκτη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grpSp>
        <p:nvGrpSpPr>
          <p:cNvPr id="19" name="Grupo 18">
            <a:extLst>
              <a:ext uri="{FF2B5EF4-FFF2-40B4-BE49-F238E27FC236}">
                <a16:creationId xmlns="" xmlns:a16="http://schemas.microsoft.com/office/drawing/2014/main" id="{B9E44F8C-731A-4798-8A94-73F5FD093D0B}"/>
              </a:ext>
            </a:extLst>
          </p:cNvPr>
          <p:cNvGrpSpPr/>
          <p:nvPr/>
        </p:nvGrpSpPr>
        <p:grpSpPr>
          <a:xfrm>
            <a:off x="5472000" y="1607466"/>
            <a:ext cx="3672000" cy="4627049"/>
            <a:chOff x="5220000" y="1485000"/>
            <a:chExt cx="3672000" cy="4627049"/>
          </a:xfrm>
        </p:grpSpPr>
        <p:pic>
          <p:nvPicPr>
            <p:cNvPr id="8" name="Imagen 7">
              <a:extLst>
                <a:ext uri="{FF2B5EF4-FFF2-40B4-BE49-F238E27FC236}">
                  <a16:creationId xmlns="" xmlns:a16="http://schemas.microsoft.com/office/drawing/2014/main" id="{CCB651DF-C673-4F78-98EC-946F0F94F61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11715" y="1485000"/>
              <a:ext cx="2280285" cy="2297430"/>
            </a:xfrm>
            <a:prstGeom prst="rect">
              <a:avLst/>
            </a:prstGeom>
            <a:ln>
              <a:solidFill>
                <a:schemeClr val="accent3">
                  <a:lumMod val="50000"/>
                </a:schemeClr>
              </a:solidFill>
            </a:ln>
          </p:spPr>
        </p:pic>
        <p:pic>
          <p:nvPicPr>
            <p:cNvPr id="12" name="Imagen 11">
              <a:extLst>
                <a:ext uri="{FF2B5EF4-FFF2-40B4-BE49-F238E27FC236}">
                  <a16:creationId xmlns="" xmlns:a16="http://schemas.microsoft.com/office/drawing/2014/main" id="{E3FF2744-877B-4E65-9D24-5CDB55F0DB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20000" y="3788901"/>
              <a:ext cx="3137535" cy="2323148"/>
            </a:xfrm>
            <a:prstGeom prst="rect">
              <a:avLst/>
            </a:prstGeom>
            <a:ln>
              <a:solidFill>
                <a:schemeClr val="accent3">
                  <a:lumMod val="50000"/>
                </a:schemeClr>
              </a:solidFill>
            </a:ln>
          </p:spPr>
        </p:pic>
      </p:grpSp>
      <p:grpSp>
        <p:nvGrpSpPr>
          <p:cNvPr id="18" name="Grupo 17">
            <a:extLst>
              <a:ext uri="{FF2B5EF4-FFF2-40B4-BE49-F238E27FC236}">
                <a16:creationId xmlns="" xmlns:a16="http://schemas.microsoft.com/office/drawing/2014/main" id="{A7EE17B8-6FB4-40D9-8F46-32E56B6DE377}"/>
              </a:ext>
            </a:extLst>
          </p:cNvPr>
          <p:cNvGrpSpPr/>
          <p:nvPr/>
        </p:nvGrpSpPr>
        <p:grpSpPr>
          <a:xfrm>
            <a:off x="396000" y="1930754"/>
            <a:ext cx="5279494" cy="4291204"/>
            <a:chOff x="396000" y="1930754"/>
            <a:chExt cx="5279494" cy="4291204"/>
          </a:xfrm>
        </p:grpSpPr>
        <p:grpSp>
          <p:nvGrpSpPr>
            <p:cNvPr id="15" name="Grupo 14">
              <a:extLst>
                <a:ext uri="{FF2B5EF4-FFF2-40B4-BE49-F238E27FC236}">
                  <a16:creationId xmlns="" xmlns:a16="http://schemas.microsoft.com/office/drawing/2014/main" id="{547FE819-41D3-4F24-B4C0-5AFBC4488C41}"/>
                </a:ext>
              </a:extLst>
            </p:cNvPr>
            <p:cNvGrpSpPr/>
            <p:nvPr/>
          </p:nvGrpSpPr>
          <p:grpSpPr>
            <a:xfrm>
              <a:off x="396000" y="1930754"/>
              <a:ext cx="5279494" cy="4291204"/>
              <a:chOff x="396000" y="1930754"/>
              <a:chExt cx="5279494" cy="4291204"/>
            </a:xfrm>
          </p:grpSpPr>
          <p:pic>
            <p:nvPicPr>
              <p:cNvPr id="13" name="Imagen 12">
                <a:extLst>
                  <a:ext uri="{FF2B5EF4-FFF2-40B4-BE49-F238E27FC236}">
                    <a16:creationId xmlns="" xmlns:a16="http://schemas.microsoft.com/office/drawing/2014/main" id="{0B0BF8D7-4042-46B8-9021-434C606F7C5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631"/>
              <a:stretch/>
            </p:blipFill>
            <p:spPr bwMode="auto">
              <a:xfrm>
                <a:off x="396000" y="1930754"/>
                <a:ext cx="4728507" cy="4254405"/>
              </a:xfrm>
              <a:prstGeom prst="rect">
                <a:avLst/>
              </a:prstGeom>
              <a:noFill/>
              <a:ln w="9525" cap="flat" cmpd="sng" algn="ctr">
                <a:solidFill>
                  <a:schemeClr val="accent3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</p:pic>
          <p:sp>
            <p:nvSpPr>
              <p:cNvPr id="14" name="CuadroTexto 13">
                <a:extLst>
                  <a:ext uri="{FF2B5EF4-FFF2-40B4-BE49-F238E27FC236}">
                    <a16:creationId xmlns="" xmlns:a16="http://schemas.microsoft.com/office/drawing/2014/main" id="{2A4E80B5-3F0D-4184-A001-DD7DA65DE364}"/>
                  </a:ext>
                </a:extLst>
              </p:cNvPr>
              <p:cNvSpPr txBox="1"/>
              <p:nvPr/>
            </p:nvSpPr>
            <p:spPr>
              <a:xfrm>
                <a:off x="3276000" y="5883404"/>
                <a:ext cx="2399494" cy="338554"/>
              </a:xfrm>
              <a:prstGeom prst="rect">
                <a:avLst/>
              </a:prstGeom>
              <a:noFill/>
              <a:ln>
                <a:solidFill>
                  <a:schemeClr val="accent3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/>
                  <a:t>32º N </a:t>
                </a:r>
                <a:r>
                  <a:rPr lang="el-GR" sz="1600" b="1" dirty="0"/>
                  <a:t>Γεωγρ. Πλάτος</a:t>
                </a:r>
                <a:endParaRPr lang="en-US" sz="1600" b="1" dirty="0"/>
              </a:p>
            </p:txBody>
          </p:sp>
        </p:grpSp>
        <p:sp>
          <p:nvSpPr>
            <p:cNvPr id="16" name="Elipse 15">
              <a:extLst>
                <a:ext uri="{FF2B5EF4-FFF2-40B4-BE49-F238E27FC236}">
                  <a16:creationId xmlns="" xmlns:a16="http://schemas.microsoft.com/office/drawing/2014/main" id="{983FE83F-EE69-4192-9720-D21AEE446F1C}"/>
                </a:ext>
              </a:extLst>
            </p:cNvPr>
            <p:cNvSpPr/>
            <p:nvPr/>
          </p:nvSpPr>
          <p:spPr>
            <a:xfrm>
              <a:off x="2268000" y="4855030"/>
              <a:ext cx="72000" cy="7200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Elipse 16">
              <a:extLst>
                <a:ext uri="{FF2B5EF4-FFF2-40B4-BE49-F238E27FC236}">
                  <a16:creationId xmlns="" xmlns:a16="http://schemas.microsoft.com/office/drawing/2014/main" id="{5AEEEF93-F6E7-4BC5-A948-FCF40800DCB1}"/>
                </a:ext>
              </a:extLst>
            </p:cNvPr>
            <p:cNvSpPr/>
            <p:nvPr/>
          </p:nvSpPr>
          <p:spPr>
            <a:xfrm>
              <a:off x="2268000" y="4021957"/>
              <a:ext cx="72000" cy="7200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ángulo 19">
            <a:extLst>
              <a:ext uri="{FF2B5EF4-FFF2-40B4-BE49-F238E27FC236}">
                <a16:creationId xmlns="" xmlns:a16="http://schemas.microsoft.com/office/drawing/2014/main" id="{6E593B7A-1A7C-4601-8B83-8A4D518855B7}"/>
              </a:ext>
            </a:extLst>
          </p:cNvPr>
          <p:cNvSpPr/>
          <p:nvPr/>
        </p:nvSpPr>
        <p:spPr>
          <a:xfrm>
            <a:off x="5124506" y="1845000"/>
            <a:ext cx="196749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Η κλίση του συλλέκτη πρέπει να είναι διαφορετική το χειμώνα από  το καλοκαίρι.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Το σημαντικό ερώτημα είναι το είδος της εφαρμογής.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909273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E85700C-109D-4441-9E6F-8F303F08B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</a:t>
            </a:r>
            <a:r>
              <a:rPr lang="el-GR" b="1" dirty="0"/>
              <a:t>Βασικές</a:t>
            </a:r>
            <a:r>
              <a:rPr lang="en-US" b="1" dirty="0"/>
              <a:t> </a:t>
            </a:r>
            <a:r>
              <a:rPr lang="el-GR" b="1" dirty="0"/>
              <a:t>εφαρμογές</a:t>
            </a:r>
            <a:endParaRPr lang="en-US" dirty="0"/>
          </a:p>
        </p:txBody>
      </p:sp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9EB7F1B4-8E14-4354-8212-4E2C1038E7C7}"/>
              </a:ext>
            </a:extLst>
          </p:cNvPr>
          <p:cNvSpPr/>
          <p:nvPr/>
        </p:nvSpPr>
        <p:spPr>
          <a:xfrm>
            <a:off x="630007" y="1557000"/>
            <a:ext cx="68939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Προσανατολισμός συλλέκτη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="" xmlns:a16="http://schemas.microsoft.com/office/drawing/2014/main" id="{158E7627-665A-40DC-8425-BB097395D7BA}"/>
              </a:ext>
            </a:extLst>
          </p:cNvPr>
          <p:cNvSpPr/>
          <p:nvPr/>
        </p:nvSpPr>
        <p:spPr>
          <a:xfrm>
            <a:off x="859706" y="1773000"/>
            <a:ext cx="7992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Οροφές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, </a:t>
            </a: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σκιάσεις και άλλοι παράγοντες καθορίζουν τον προσανατολισμό των συλλεκτών, χωρίς αυτός να είναι ο βέλτιστος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. </a:t>
            </a: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Αυτό σημαίνει μειωμένη απόδοση του συστήματος, </a:t>
            </a:r>
            <a:r>
              <a:rPr lang="el-GR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δηλ. περισσότεροι συλλέκτες </a:t>
            </a: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για την επίτευξη της απαιτούμενης ενέργειας.  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158E6933-06C8-4549-9614-B6B048ED813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715" y="2848613"/>
            <a:ext cx="3829685" cy="3397885"/>
          </a:xfrm>
          <a:prstGeom prst="rect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7" name="Imagen 6" descr="https://www.solarpathfinder.com/images/spf/works/dome_reflect.jpg">
            <a:extLst>
              <a:ext uri="{FF2B5EF4-FFF2-40B4-BE49-F238E27FC236}">
                <a16:creationId xmlns="" xmlns:a16="http://schemas.microsoft.com/office/drawing/2014/main" id="{79192A30-F158-4D62-B020-A3B5A99FBF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6363" y="2701878"/>
            <a:ext cx="2603500" cy="263474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ángulo 8">
            <a:extLst>
              <a:ext uri="{FF2B5EF4-FFF2-40B4-BE49-F238E27FC236}">
                <a16:creationId xmlns="" xmlns:a16="http://schemas.microsoft.com/office/drawing/2014/main" id="{3A67C7D6-8210-4B64-96A1-DF63E1573401}"/>
              </a:ext>
            </a:extLst>
          </p:cNvPr>
          <p:cNvSpPr/>
          <p:nvPr/>
        </p:nvSpPr>
        <p:spPr>
          <a:xfrm>
            <a:off x="5005706" y="5422321"/>
            <a:ext cx="37648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Οι ηλιακοί χάρτες βοηθούν τους σχεδιαστές στην εκτίμηση της επίδρασης της σκίασης των συλλεκτών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969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Οι στόχοι της ενότητας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61758" y="1628774"/>
            <a:ext cx="8280000" cy="42482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l-GR" sz="1600" dirty="0">
                <a:latin typeface="Arial" pitchFamily="34" charset="0"/>
                <a:cs typeface="Arial" pitchFamily="34" charset="0"/>
              </a:rPr>
              <a:t>Στο τέλος της ενότητας θα μπορείτε να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:</a:t>
            </a:r>
          </a:p>
          <a:p>
            <a:pPr lvl="1">
              <a:lnSpc>
                <a:spcPct val="115000"/>
              </a:lnSpc>
              <a:buFont typeface="+mj-lt"/>
              <a:buAutoNum type="arabicPeriod"/>
            </a:pPr>
            <a:r>
              <a:rPr lang="el-GR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Να ορίσετε τις </a:t>
            </a:r>
            <a:r>
              <a:rPr lang="el-GR" sz="1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ηλιοθερμικές</a:t>
            </a:r>
            <a:r>
              <a:rPr lang="el-GR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τεχνολογίες</a:t>
            </a:r>
            <a:r>
              <a:rPr lang="en-US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s-ES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5000"/>
              </a:lnSpc>
              <a:buFont typeface="+mj-lt"/>
              <a:buAutoNum type="arabicPeriod"/>
            </a:pPr>
            <a:r>
              <a:rPr lang="el-GR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Να εξηγήσετε βασικούς όρους και αρχές που αφορούν την </a:t>
            </a:r>
            <a:r>
              <a:rPr lang="el-GR" sz="1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ηλιοθερμική</a:t>
            </a:r>
            <a:r>
              <a:rPr lang="el-GR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ενέργεια</a:t>
            </a:r>
            <a:r>
              <a:rPr lang="en-US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l-GR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συμπεριλαμβανομένου</a:t>
            </a:r>
            <a:r>
              <a:rPr lang="en-US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s-ES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2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l-GR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Παραμέτρων όπως της ηλιακής ακτινοβολίας πάνω στη </a:t>
            </a:r>
            <a:r>
              <a:rPr lang="el-GR" sz="1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γή</a:t>
            </a:r>
            <a:r>
              <a:rPr lang="el-GR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και στις επιφάνειες. </a:t>
            </a:r>
            <a:endParaRPr lang="es-ES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2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l-GR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Άλλων καθοριστικών παραγόντων που συμβάλουν στην απόδοση των </a:t>
            </a:r>
            <a:r>
              <a:rPr lang="el-GR" sz="1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ηλιοθερμικών</a:t>
            </a:r>
            <a:r>
              <a:rPr lang="el-GR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συστημάτων</a:t>
            </a:r>
            <a:endParaRPr lang="es-ES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5000"/>
              </a:lnSpc>
              <a:buFont typeface="+mj-lt"/>
              <a:buAutoNum type="arabicPeriod"/>
            </a:pPr>
            <a:r>
              <a:rPr lang="el-GR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Να εξηγήσετε πως εφαρμόζονται οι βασικές αρχές που αφορούν την ηλιακή ενέργεια ώστε να έχουμε αποτελεσματικότερα </a:t>
            </a:r>
            <a:r>
              <a:rPr lang="el-GR" sz="1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ηλιοθερμικά</a:t>
            </a:r>
            <a:r>
              <a:rPr lang="el-GR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συστήματα, συμπεριλαμβανομένου: </a:t>
            </a:r>
            <a:endParaRPr lang="es-ES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2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l-GR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Της βελτιστοποίησης της κλίσης και της γωνίας προσανατολισμού των ηλιακών συλλεκτών</a:t>
            </a:r>
            <a:endParaRPr lang="es-ES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2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l-GR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Άλλα πρακτικά ζητήματα επί της κατασκευής των συστημάτων. </a:t>
            </a: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26512642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7A6BEDC-05F0-498D-90A1-C7A83BE3A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</a:t>
            </a:r>
            <a:r>
              <a:rPr lang="el-GR" b="1" dirty="0"/>
              <a:t>Βασικές</a:t>
            </a:r>
            <a:r>
              <a:rPr lang="en-US" b="1" dirty="0"/>
              <a:t> </a:t>
            </a:r>
            <a:r>
              <a:rPr lang="el-GR" b="1" dirty="0"/>
              <a:t>εφαρμογές</a:t>
            </a:r>
            <a:endParaRPr lang="en-US" dirty="0"/>
          </a:p>
        </p:txBody>
      </p:sp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4681935B-6CEB-4D09-98DB-A12712AA1A4D}"/>
              </a:ext>
            </a:extLst>
          </p:cNvPr>
          <p:cNvSpPr/>
          <p:nvPr/>
        </p:nvSpPr>
        <p:spPr>
          <a:xfrm>
            <a:off x="630007" y="1557000"/>
            <a:ext cx="68939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Βέλτιστη γωνία κλίσης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BE4C9EFD-D1A0-4EB9-AF7E-3F0EF834D0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000" y="1989000"/>
            <a:ext cx="4724400" cy="2619375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="" xmlns:a16="http://schemas.microsoft.com/office/drawing/2014/main" id="{35A777B3-CC0C-4D6D-9148-B99143E4EED6}"/>
              </a:ext>
            </a:extLst>
          </p:cNvPr>
          <p:cNvSpPr/>
          <p:nvPr/>
        </p:nvSpPr>
        <p:spPr>
          <a:xfrm>
            <a:off x="775736" y="4608375"/>
            <a:ext cx="483135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Το διάγραμμα δείχνει ότι υπάρχει ένα εύρος συνδυασμών  στην κλίση των συλλεκτών και στον προσανατολισμό τους για τη λήψη της βέλτιστης ηλιακής ενέργειας.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Η τελειοποίηση των γωνιών δεν είναι λοιπόν αυστηρά  απαραίτητη. Το κέρδος μπορεί να είναι μικρότερο από την απαιτούμενη επένδυση. 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="" xmlns:a16="http://schemas.microsoft.com/office/drawing/2014/main" id="{193AD840-5F3E-4310-A074-5EE71252F231}"/>
              </a:ext>
            </a:extLst>
          </p:cNvPr>
          <p:cNvSpPr/>
          <p:nvPr/>
        </p:nvSpPr>
        <p:spPr>
          <a:xfrm>
            <a:off x="5436000" y="1913141"/>
            <a:ext cx="37800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Πρακτικοί κανόνες στον υπολογισμό της κλίσης, ανάλογα το είδος της εφαρμογής: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itchFamily="34" charset="0"/>
            </a:endParaRPr>
          </a:p>
          <a:p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Κλίση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Γεωγραφικό πλάτος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/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Για χρήση της ενέργειας όλο το χρόνο.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Κλίση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Γεωγραφικό πλάτος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+ 15º</a:t>
            </a:r>
          </a:p>
          <a:p>
            <a:pPr lvl="1"/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Για χειμερινή χρήση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Κλίση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Γεωγραφικό πλάτος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– 15º</a:t>
            </a:r>
          </a:p>
          <a:p>
            <a:pPr lvl="1"/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Για καλοκαιρινή χρήση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/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  Προσοχή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Υπάρχουν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εξαιρέσεις στους κανόνες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π.χ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.: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κλίμα ερήμου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7496288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D0243A7-1980-42AB-A3B9-E0FE538D6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</a:t>
            </a:r>
            <a:r>
              <a:rPr lang="el-GR" b="1" dirty="0"/>
              <a:t>Βασικές</a:t>
            </a:r>
            <a:r>
              <a:rPr lang="en-US" b="1" dirty="0"/>
              <a:t> </a:t>
            </a:r>
            <a:r>
              <a:rPr lang="el-GR" b="1" dirty="0"/>
              <a:t>εφαρμογές</a:t>
            </a:r>
            <a:endParaRPr lang="en-US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34518A36-0624-4EF3-856F-7F0642FE8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Θεωρήσεις για την αποθήκευση της θερμότητας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Imagen 6" descr="The hot water heater at the rooftop of the house ">
            <a:extLst>
              <a:ext uri="{FF2B5EF4-FFF2-40B4-BE49-F238E27FC236}">
                <a16:creationId xmlns="" xmlns:a16="http://schemas.microsoft.com/office/drawing/2014/main" id="{9755C7BA-986C-4129-B596-16572DC5A6C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975" y="2039540"/>
            <a:ext cx="4285615" cy="3045460"/>
          </a:xfrm>
          <a:prstGeom prst="rect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E037AF97-2E02-42D0-828A-901A0FC6FC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5905" y="2081317"/>
            <a:ext cx="1533333" cy="2961905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="" xmlns:a16="http://schemas.microsoft.com/office/drawing/2014/main" id="{990C8C4D-2FFB-4E75-B83C-54F9F8688132}"/>
              </a:ext>
            </a:extLst>
          </p:cNvPr>
          <p:cNvSpPr/>
          <p:nvPr/>
        </p:nvSpPr>
        <p:spPr>
          <a:xfrm>
            <a:off x="716320" y="5196475"/>
            <a:ext cx="83196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Η σχεδίαση του δοχείου ζεστού νερού είναι άλλος ένας σημαντικός παράγοντας στην απόδοση του συστήματος.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Η θερμοκρασία του νερού στο δοχείο διαφέρει από το χειμώνα στο καλοκαίρι (ακόμα και </a:t>
            </a:r>
            <a:r>
              <a:rPr lang="el-GR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αν έχουμε </a:t>
            </a: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την ίδια ηλιοφάνεια) και αυτό μπορεί να οφείλεται στην θερμοκρασία του νερού παροχής,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474610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http://solarheateurope.eu/wp-content/uploads/2017/08/Austria-Solar-Solar-Heat-Europe-Installation-Solar-Flat-Collectors-V2.jpg">
            <a:extLst>
              <a:ext uri="{FF2B5EF4-FFF2-40B4-BE49-F238E27FC236}">
                <a16:creationId xmlns="" xmlns:a16="http://schemas.microsoft.com/office/drawing/2014/main" id="{26260DD1-6739-4838-9C61-76942CABBA0B}"/>
              </a:ext>
            </a:extLst>
          </p:cNvPr>
          <p:cNvPicPr/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706715"/>
            <a:ext cx="4383992" cy="4104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7A03827-59E3-4CF5-9FFC-D8B31EF7E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</a:t>
            </a:r>
            <a:r>
              <a:rPr lang="el-GR" b="1" dirty="0"/>
              <a:t>Βασικές</a:t>
            </a:r>
            <a:r>
              <a:rPr lang="en-US" b="1" dirty="0"/>
              <a:t> </a:t>
            </a:r>
            <a:r>
              <a:rPr lang="el-GR" b="1" dirty="0"/>
              <a:t>εφαρμογές</a:t>
            </a:r>
            <a:endParaRPr lang="en-US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EBC4BDBB-E577-4E91-B5F3-AC74CA1526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Συμπληρωματικά θέματα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="" xmlns:a16="http://schemas.microsoft.com/office/drawing/2014/main" id="{1615004C-1D2C-49D3-BF7E-D56C081AAFD0}"/>
              </a:ext>
            </a:extLst>
          </p:cNvPr>
          <p:cNvSpPr/>
          <p:nvPr/>
        </p:nvSpPr>
        <p:spPr>
          <a:xfrm>
            <a:off x="655121" y="1989000"/>
            <a:ext cx="427687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Ασφάλεια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−"/>
            </a:pP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Καθαρή τεχνολογία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. </a:t>
            </a:r>
          </a:p>
          <a:p>
            <a:pPr marL="742950" lvl="1" indent="-285750">
              <a:buFont typeface="Arial" panose="020B0604020202020204" pitchFamily="34" charset="0"/>
              <a:buChar char="−"/>
            </a:pP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Ασφάλεια κατά την εγκατάσταση των συλλεκτών σε ταράτσες, οροφές κλπ.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itchFamily="34" charset="0"/>
            </a:endParaRPr>
          </a:p>
          <a:p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Προσιτή οικονομικά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−"/>
            </a:pP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Εκτίμηση κόστους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 kWh/€</a:t>
            </a:r>
          </a:p>
          <a:p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Υλικά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−"/>
            </a:pP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Προσεκτική επιλογή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. </a:t>
            </a: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Έχουν επίδραση στην ασφάλεια, την απόδοση, τη διάρκεια ζωής και στο κόστος.  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3839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Τέλος Ενότητας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smtClean="0"/>
              <a:t>Ηλιακή </a:t>
            </a:r>
            <a:r>
              <a:rPr lang="el-GR" dirty="0"/>
              <a:t>Ενέργεια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20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 </a:t>
            </a:r>
            <a:r>
              <a:rPr lang="el-GR" b="1" dirty="0" err="1"/>
              <a:t>Ηλιοθερμικές</a:t>
            </a:r>
            <a:r>
              <a:rPr lang="el-GR" b="1" dirty="0"/>
              <a:t> τεχνολογίες και εφαρμογές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C49132CB-22C0-4C2F-8A54-2A6E3D61FC3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98" y="2205000"/>
            <a:ext cx="8244102" cy="381600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ángulo 9">
            <a:extLst>
              <a:ext uri="{FF2B5EF4-FFF2-40B4-BE49-F238E27FC236}">
                <a16:creationId xmlns="" xmlns:a16="http://schemas.microsoft.com/office/drawing/2014/main" id="{AE0DD625-C3E3-4577-9866-47A93B213A68}"/>
              </a:ext>
            </a:extLst>
          </p:cNvPr>
          <p:cNvSpPr/>
          <p:nvPr/>
        </p:nvSpPr>
        <p:spPr>
          <a:xfrm>
            <a:off x="396000" y="1557000"/>
            <a:ext cx="824410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Αυτό το κεφάλαιο αφορά σε </a:t>
            </a:r>
            <a:r>
              <a:rPr lang="el-GR" sz="1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ηλιοθερμικές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τεχνολογίες και εφαρμογές αυτής. 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D2E6210-F288-4A09-AC23-8E31F41ED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 </a:t>
            </a:r>
            <a:r>
              <a:rPr lang="el-GR" b="1" dirty="0" err="1"/>
              <a:t>Ηλιοθερμικές</a:t>
            </a:r>
            <a:r>
              <a:rPr lang="el-GR" b="1" dirty="0"/>
              <a:t> τεχνολογίες και εφαρμογές</a:t>
            </a:r>
            <a:endParaRPr lang="es-ES" dirty="0"/>
          </a:p>
        </p:txBody>
      </p:sp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BFE8CB5B-1D19-4966-A80C-C42D18589876}"/>
              </a:ext>
            </a:extLst>
          </p:cNvPr>
          <p:cNvSpPr/>
          <p:nvPr/>
        </p:nvSpPr>
        <p:spPr>
          <a:xfrm>
            <a:off x="630006" y="1412472"/>
            <a:ext cx="38159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20000"/>
              </a:spcBef>
            </a:pP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Οικιακό ηλιακό σύστημα παραγωγής ζεστού νερού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Conector recto 4">
            <a:extLst>
              <a:ext uri="{FF2B5EF4-FFF2-40B4-BE49-F238E27FC236}">
                <a16:creationId xmlns="" xmlns:a16="http://schemas.microsoft.com/office/drawing/2014/main" id="{D35232E3-D80F-42AA-A82E-F03D1440F763}"/>
              </a:ext>
            </a:extLst>
          </p:cNvPr>
          <p:cNvCxnSpPr>
            <a:cxnSpLocks/>
          </p:cNvCxnSpPr>
          <p:nvPr/>
        </p:nvCxnSpPr>
        <p:spPr>
          <a:xfrm>
            <a:off x="4572000" y="1628775"/>
            <a:ext cx="0" cy="4592695"/>
          </a:xfrm>
          <a:prstGeom prst="line">
            <a:avLst/>
          </a:prstGeom>
          <a:ln w="25400">
            <a:solidFill>
              <a:schemeClr val="accent3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>
            <a:extLst>
              <a:ext uri="{FF2B5EF4-FFF2-40B4-BE49-F238E27FC236}">
                <a16:creationId xmlns="" xmlns:a16="http://schemas.microsoft.com/office/drawing/2014/main" id="{CB8FC059-4D97-44CA-98B9-4FBCD9443E67}"/>
              </a:ext>
            </a:extLst>
          </p:cNvPr>
          <p:cNvCxnSpPr>
            <a:cxnSpLocks/>
          </p:cNvCxnSpPr>
          <p:nvPr/>
        </p:nvCxnSpPr>
        <p:spPr>
          <a:xfrm flipH="1">
            <a:off x="252413" y="3933003"/>
            <a:ext cx="8434387" cy="0"/>
          </a:xfrm>
          <a:prstGeom prst="line">
            <a:avLst/>
          </a:prstGeom>
          <a:ln w="25400">
            <a:solidFill>
              <a:schemeClr val="accent3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n 10">
            <a:extLst>
              <a:ext uri="{FF2B5EF4-FFF2-40B4-BE49-F238E27FC236}">
                <a16:creationId xmlns="" xmlns:a16="http://schemas.microsoft.com/office/drawing/2014/main" id="{23A4C231-ACD2-4144-92EB-AC4DEEB83C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470"/>
          <a:stretch/>
        </p:blipFill>
        <p:spPr bwMode="auto">
          <a:xfrm>
            <a:off x="1124338" y="1972630"/>
            <a:ext cx="2827333" cy="180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Rectángulo 11">
            <a:extLst>
              <a:ext uri="{FF2B5EF4-FFF2-40B4-BE49-F238E27FC236}">
                <a16:creationId xmlns="" xmlns:a16="http://schemas.microsoft.com/office/drawing/2014/main" id="{A04F7D7F-D18E-4F30-9F08-BA937052E567}"/>
              </a:ext>
            </a:extLst>
          </p:cNvPr>
          <p:cNvSpPr/>
          <p:nvPr/>
        </p:nvSpPr>
        <p:spPr>
          <a:xfrm>
            <a:off x="4870805" y="1425898"/>
            <a:ext cx="38159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20000"/>
              </a:spcBef>
            </a:pP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Οικιακό ηλιακό σύστημα θέρμανσης πισίνας 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="" xmlns:a16="http://schemas.microsoft.com/office/drawing/2014/main" id="{1EECDF26-F140-46FC-93A7-9E7452C9EF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9910" y="1993206"/>
            <a:ext cx="2967032" cy="1800000"/>
          </a:xfrm>
          <a:prstGeom prst="rect">
            <a:avLst/>
          </a:prstGeom>
        </p:spPr>
      </p:pic>
      <p:sp>
        <p:nvSpPr>
          <p:cNvPr id="14" name="Rectángulo 13">
            <a:extLst>
              <a:ext uri="{FF2B5EF4-FFF2-40B4-BE49-F238E27FC236}">
                <a16:creationId xmlns="" xmlns:a16="http://schemas.microsoft.com/office/drawing/2014/main" id="{FC95F376-BF88-4618-A27B-11F92A5A515B}"/>
              </a:ext>
            </a:extLst>
          </p:cNvPr>
          <p:cNvSpPr/>
          <p:nvPr/>
        </p:nvSpPr>
        <p:spPr>
          <a:xfrm>
            <a:off x="172875" y="3884850"/>
            <a:ext cx="44628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Ηλιακό σύστημα παραγωγής ζεστού νερού χρήσης σε ξενοδοχείο.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Imagen 14" descr="http://www.aguiaringenieros.com/img/proyectos/PDKShPg03PoWUNDj.jpg">
            <a:extLst>
              <a:ext uri="{FF2B5EF4-FFF2-40B4-BE49-F238E27FC236}">
                <a16:creationId xmlns="" xmlns:a16="http://schemas.microsoft.com/office/drawing/2014/main" id="{B3E4DFBC-4417-40A3-839B-B92DBDDA67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005" y="4421470"/>
            <a:ext cx="2699999" cy="18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Imagen 19" descr="https://c1.staticflickr.com/3/2647/3937004984_cee9c41ff7.jpg">
            <a:extLst>
              <a:ext uri="{FF2B5EF4-FFF2-40B4-BE49-F238E27FC236}">
                <a16:creationId xmlns="" xmlns:a16="http://schemas.microsoft.com/office/drawing/2014/main" id="{37B7A48B-1C31-4616-82A5-43DF3CD8394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56" b="14115"/>
          <a:stretch/>
        </p:blipFill>
        <p:spPr bwMode="auto">
          <a:xfrm>
            <a:off x="5210926" y="4421470"/>
            <a:ext cx="3185000" cy="1800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1" name="Rectángulo 20">
            <a:extLst>
              <a:ext uri="{FF2B5EF4-FFF2-40B4-BE49-F238E27FC236}">
                <a16:creationId xmlns="" xmlns:a16="http://schemas.microsoft.com/office/drawing/2014/main" id="{17CFA5AA-40D5-45CA-853F-68AA573BB8D5}"/>
              </a:ext>
            </a:extLst>
          </p:cNvPr>
          <p:cNvSpPr/>
          <p:nvPr/>
        </p:nvSpPr>
        <p:spPr>
          <a:xfrm>
            <a:off x="4606867" y="3888990"/>
            <a:ext cx="45371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Ηλιακό </a:t>
            </a:r>
            <a:r>
              <a:rPr lang="el-GR" sz="1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αποξηραντήριο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για γεωργική /βιομηχανική παραγωγή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40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0681AA8-C2BF-45C3-90C7-755C9DE32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 </a:t>
            </a:r>
            <a:r>
              <a:rPr lang="el-GR" b="1" dirty="0" err="1"/>
              <a:t>Ηλιοθερμικές</a:t>
            </a:r>
            <a:r>
              <a:rPr lang="el-GR" b="1" dirty="0"/>
              <a:t> τεχνολογίες και εφαρμογές</a:t>
            </a:r>
            <a:endParaRPr lang="es-ES" dirty="0"/>
          </a:p>
        </p:txBody>
      </p:sp>
      <p:pic>
        <p:nvPicPr>
          <p:cNvPr id="4" name="Imagen 3" descr="https://www.npower.com/idc/groups/wcms_content/@wcms/documents/digitalassets/solar-thermal-diag.png">
            <a:extLst>
              <a:ext uri="{FF2B5EF4-FFF2-40B4-BE49-F238E27FC236}">
                <a16:creationId xmlns="" xmlns:a16="http://schemas.microsoft.com/office/drawing/2014/main" id="{77956345-EAAF-4EA4-9FF5-8CB24BF76A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3468" y="1628775"/>
            <a:ext cx="4573332" cy="2880226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7" name="Rectángulo 6">
            <a:extLst>
              <a:ext uri="{FF2B5EF4-FFF2-40B4-BE49-F238E27FC236}">
                <a16:creationId xmlns="" xmlns:a16="http://schemas.microsoft.com/office/drawing/2014/main" id="{4117AE65-182F-4847-B2A7-BE21CC8C731B}"/>
              </a:ext>
            </a:extLst>
          </p:cNvPr>
          <p:cNvSpPr/>
          <p:nvPr/>
        </p:nvSpPr>
        <p:spPr>
          <a:xfrm>
            <a:off x="630007" y="1557000"/>
            <a:ext cx="3509993" cy="3490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Βασικό σύστημα για οικιακή  παραγωγή ζεστού νερού χρήσης.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Σύστημα βεβιασμένης (εξαναγκασμένης)  κυκλοφορίας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>
              <a:spcBef>
                <a:spcPct val="20000"/>
              </a:spcBef>
            </a:pP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Βασική δομή και λειτουργία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342900" lvl="0" indent="-342900">
              <a:spcBef>
                <a:spcPct val="20000"/>
              </a:spcBef>
              <a:buFont typeface="+mj-lt"/>
              <a:buAutoNum type="arabicPeriod"/>
            </a:pP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Κρύο νερό εισέρχεται στο δοχείο αποθήκευσης ζεστού νερού. </a:t>
            </a:r>
          </a:p>
          <a:p>
            <a:pPr marL="342900" lvl="0" indent="-342900">
              <a:spcBef>
                <a:spcPct val="20000"/>
              </a:spcBef>
              <a:buFont typeface="+mj-lt"/>
              <a:buAutoNum type="arabicPeriod"/>
            </a:pP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Ελεγχόμενο διαχωρισμένο σύστημα εξαναγκασμένης κυκλοφορίας.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>
              <a:spcBef>
                <a:spcPct val="20000"/>
              </a:spcBef>
              <a:buFont typeface="+mj-lt"/>
              <a:buAutoNum type="arabicPeriod"/>
            </a:pP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Απορρόφηση ηλιακής ακτινοβολίας μέσω των συλλεκτών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="" xmlns:a16="http://schemas.microsoft.com/office/drawing/2014/main" id="{6E6C9EF6-C4D5-425A-A127-1FA5A15E1947}"/>
              </a:ext>
            </a:extLst>
          </p:cNvPr>
          <p:cNvSpPr/>
          <p:nvPr/>
        </p:nvSpPr>
        <p:spPr>
          <a:xfrm>
            <a:off x="665787" y="5091515"/>
            <a:ext cx="8226213" cy="117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ct val="20000"/>
              </a:spcBef>
              <a:buFont typeface="+mj-lt"/>
              <a:buAutoNum type="arabicPeriod" startAt="4"/>
            </a:pP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Μονωμένο δοχείο αποθήκευσης ζεστού νερού και με </a:t>
            </a:r>
            <a:r>
              <a:rPr lang="el-GR" sz="1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εναλλάκτη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θερμότητας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 algn="just">
              <a:spcBef>
                <a:spcPct val="20000"/>
              </a:spcBef>
              <a:buFont typeface="+mj-lt"/>
              <a:buAutoNum type="arabicPeriod" startAt="4"/>
            </a:pP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Συμπληρωματικό σύστημα θέρμανσης του ζεστού νερού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φυσικό αέριο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πετρέλαιο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κλπ.)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spcBef>
                <a:spcPct val="20000"/>
              </a:spcBef>
              <a:buFont typeface="+mj-lt"/>
              <a:buAutoNum type="arabicPeriod" startAt="4"/>
            </a:pP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Χρήσεις ζεστού νερού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Κατανάλωση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828713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="" xmlns:a16="http://schemas.microsoft.com/office/drawing/2014/main" id="{0614985F-8DA8-4415-91FD-247DDE970AC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5737">
            <a:off x="3259770" y="3257183"/>
            <a:ext cx="5857875" cy="2667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DE323902-389B-4771-94BF-15BD4EAF3D18}"/>
              </a:ext>
            </a:extLst>
          </p:cNvPr>
          <p:cNvSpPr/>
          <p:nvPr/>
        </p:nvSpPr>
        <p:spPr>
          <a:xfrm>
            <a:off x="324000" y="1544796"/>
            <a:ext cx="6624000" cy="3168225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D7B6C99-EE17-4CF1-9840-47C913A9E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</a:t>
            </a:r>
            <a:r>
              <a:rPr lang="el-GR" b="1" dirty="0"/>
              <a:t>Ηλιακοί όροι και βασικές αρχές</a:t>
            </a:r>
            <a:endParaRPr lang="es-ES" dirty="0"/>
          </a:p>
        </p:txBody>
      </p:sp>
      <p:grpSp>
        <p:nvGrpSpPr>
          <p:cNvPr id="7" name="Grupo 6">
            <a:extLst>
              <a:ext uri="{FF2B5EF4-FFF2-40B4-BE49-F238E27FC236}">
                <a16:creationId xmlns="" xmlns:a16="http://schemas.microsoft.com/office/drawing/2014/main" id="{FFE9EBD9-574E-4C04-A98D-C6D80220E8FC}"/>
              </a:ext>
            </a:extLst>
          </p:cNvPr>
          <p:cNvGrpSpPr/>
          <p:nvPr/>
        </p:nvGrpSpPr>
        <p:grpSpPr>
          <a:xfrm>
            <a:off x="4644000" y="4725000"/>
            <a:ext cx="2037769" cy="935997"/>
            <a:chOff x="3204000" y="4508999"/>
            <a:chExt cx="2037769" cy="935997"/>
          </a:xfrm>
        </p:grpSpPr>
        <p:sp>
          <p:nvSpPr>
            <p:cNvPr id="5" name="Flecha: doblada 4">
              <a:extLst>
                <a:ext uri="{FF2B5EF4-FFF2-40B4-BE49-F238E27FC236}">
                  <a16:creationId xmlns="" xmlns:a16="http://schemas.microsoft.com/office/drawing/2014/main" id="{709916DA-AAF8-44EA-A588-DF518505D35B}"/>
                </a:ext>
              </a:extLst>
            </p:cNvPr>
            <p:cNvSpPr/>
            <p:nvPr/>
          </p:nvSpPr>
          <p:spPr>
            <a:xfrm flipV="1">
              <a:off x="3204000" y="4508999"/>
              <a:ext cx="2016000" cy="935997"/>
            </a:xfrm>
            <a:prstGeom prst="bentArrow">
              <a:avLst>
                <a:gd name="adj1" fmla="val 41140"/>
                <a:gd name="adj2" fmla="val 38205"/>
                <a:gd name="adj3" fmla="val 38205"/>
                <a:gd name="adj4" fmla="val 45217"/>
              </a:avLst>
            </a:prstGeom>
            <a:solidFill>
              <a:schemeClr val="accent3">
                <a:lumMod val="5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chemeClr val="tx1"/>
                </a:solidFill>
              </a:endParaRPr>
            </a:p>
          </p:txBody>
        </p:sp>
        <p:sp>
          <p:nvSpPr>
            <p:cNvPr id="6" name="CuadroTexto 5">
              <a:extLst>
                <a:ext uri="{FF2B5EF4-FFF2-40B4-BE49-F238E27FC236}">
                  <a16:creationId xmlns="" xmlns:a16="http://schemas.microsoft.com/office/drawing/2014/main" id="{689191BA-402A-4C1E-97D6-39163E8615C8}"/>
                </a:ext>
              </a:extLst>
            </p:cNvPr>
            <p:cNvSpPr txBox="1"/>
            <p:nvPr/>
          </p:nvSpPr>
          <p:spPr>
            <a:xfrm>
              <a:off x="3279469" y="4815566"/>
              <a:ext cx="19623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200" dirty="0">
                  <a:solidFill>
                    <a:schemeClr val="bg1"/>
                  </a:solidFill>
                </a:rPr>
                <a:t>Η σωστή εφαρμογή μπορεί να οδηγήσει σε </a:t>
              </a:r>
              <a:endParaRPr lang="es-E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EF78AB43-71BF-4515-8609-AB1F1038B6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57000"/>
            <a:ext cx="6224569" cy="4525963"/>
          </a:xfrm>
        </p:spPr>
        <p:txBody>
          <a:bodyPr>
            <a:normAutofit/>
          </a:bodyPr>
          <a:lstStyle/>
          <a:p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Ηλιακή ακτινοβολία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Ενεργειακή απολαβή  και ακτινοβολία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Ηλιακή τροχιά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Ηλιακές γωνίες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Ατμόσφαιρα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αέρια μάζα και ολική ηλιακή ακτινοβολία στην επιφάνεια της γης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Γωνία πρόσπτωσης στις επιφάνειες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Απορρόφηση ακτινοβολίας από τα υλικά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Μεταφορά θερμότητας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l-G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Διαφορές Θερμοκρασίας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Θερμική μάζα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="" xmlns:a16="http://schemas.microsoft.com/office/drawing/2014/main" id="{3E4257F3-3FC8-4EDB-8617-C085A28D6ED3}"/>
              </a:ext>
            </a:extLst>
          </p:cNvPr>
          <p:cNvSpPr/>
          <p:nvPr/>
        </p:nvSpPr>
        <p:spPr>
          <a:xfrm rot="20187180">
            <a:off x="6674460" y="4198070"/>
            <a:ext cx="23498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l-GR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ΑΠΟΔΟΤΙΚΑ ΚΑΙ ΑΠΟΤΕΛΕΣΜΑΤΙΚΑ ΗΛΙΟΘΕΡΜΙΚΑ ΣΥΣΤΉΜΑΤΑ</a:t>
            </a:r>
            <a:endParaRPr lang="es-ES" sz="1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616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</a:t>
            </a:r>
            <a:r>
              <a:rPr lang="el-GR" b="1" dirty="0"/>
              <a:t>Ηλιακοί όροι και βασικές αρχές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="" xmlns:a16="http://schemas.microsoft.com/office/drawing/2014/main" id="{2567FBCF-E177-4D95-A8E1-00DCA7EA0022}"/>
              </a:ext>
            </a:extLst>
          </p:cNvPr>
          <p:cNvSpPr/>
          <p:nvPr/>
        </p:nvSpPr>
        <p:spPr>
          <a:xfrm>
            <a:off x="630007" y="1557000"/>
            <a:ext cx="27899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Ηλιακή ακτινοβολία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="" xmlns:a16="http://schemas.microsoft.com/office/drawing/2014/main" id="{8B3BC297-81D4-4014-9C44-EB57B2C6B97B}"/>
              </a:ext>
            </a:extLst>
          </p:cNvPr>
          <p:cNvSpPr/>
          <p:nvPr/>
        </p:nvSpPr>
        <p:spPr>
          <a:xfrm>
            <a:off x="900000" y="1844264"/>
            <a:ext cx="5256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Η ηλεκτρομαγνητική ενέργεια που ακτινοβολείται από τον ήλιο 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="" xmlns:a16="http://schemas.microsoft.com/office/drawing/2014/main" id="{959F00D3-F4D8-44DE-918B-EC63DCEE6414}"/>
              </a:ext>
            </a:extLst>
          </p:cNvPr>
          <p:cNvSpPr/>
          <p:nvPr/>
        </p:nvSpPr>
        <p:spPr>
          <a:xfrm>
            <a:off x="630007" y="2259762"/>
            <a:ext cx="31499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Ακτινοβολία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(G)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="" xmlns:a16="http://schemas.microsoft.com/office/drawing/2014/main" id="{880777FF-BC9E-4EA4-89EF-CDB112929495}"/>
              </a:ext>
            </a:extLst>
          </p:cNvPr>
          <p:cNvSpPr/>
          <p:nvPr/>
        </p:nvSpPr>
        <p:spPr>
          <a:xfrm>
            <a:off x="972000" y="2542234"/>
            <a:ext cx="57538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Η ηλιακή ισχύς (πυκνότητα ισχύος)  σε δεδομένη χρονική στιγμή  (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W/m</a:t>
            </a:r>
            <a:r>
              <a:rPr lang="en-US" sz="1600" baseline="30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l-GR" sz="1600" baseline="30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1600" baseline="30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="" xmlns:a16="http://schemas.microsoft.com/office/drawing/2014/main" id="{4B4E330A-D61D-4855-84C8-5980486797D7}"/>
              </a:ext>
            </a:extLst>
          </p:cNvPr>
          <p:cNvSpPr/>
          <p:nvPr/>
        </p:nvSpPr>
        <p:spPr>
          <a:xfrm>
            <a:off x="643548" y="3121890"/>
            <a:ext cx="479245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Ηλιακή Ενεργειακή Απολαβή (</a:t>
            </a:r>
            <a:r>
              <a:rPr lang="el-GR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Ηλιασμός</a:t>
            </a: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="" xmlns:a16="http://schemas.microsoft.com/office/drawing/2014/main" id="{91B20BCC-92EF-44C9-AC59-43ABAFC53F7C}"/>
              </a:ext>
            </a:extLst>
          </p:cNvPr>
          <p:cNvSpPr/>
          <p:nvPr/>
        </p:nvSpPr>
        <p:spPr>
          <a:xfrm>
            <a:off x="900000" y="3378446"/>
            <a:ext cx="7786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Η συνολική διαθέσιμη ηλιακή ενέργεια σε μια χρονική περίοδο (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kWh/ m</a:t>
            </a:r>
            <a:r>
              <a:rPr lang="en-US" sz="1600" baseline="30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l-GR" sz="1600" baseline="30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1" name="Imagen 20" descr="http://www.greenrhinoenergy.com/solar/radiation/images/solar-constant.jpg">
            <a:extLst>
              <a:ext uri="{FF2B5EF4-FFF2-40B4-BE49-F238E27FC236}">
                <a16:creationId xmlns="" xmlns:a16="http://schemas.microsoft.com/office/drawing/2014/main" id="{68D233B1-41F6-4AE9-BAAA-D3BB06D780A3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34" t="-1490" r="-1425" b="-1602"/>
          <a:stretch/>
        </p:blipFill>
        <p:spPr bwMode="auto">
          <a:xfrm>
            <a:off x="2052000" y="3764945"/>
            <a:ext cx="5266690" cy="247205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2" name="Grupo 11">
            <a:extLst>
              <a:ext uri="{FF2B5EF4-FFF2-40B4-BE49-F238E27FC236}">
                <a16:creationId xmlns="" xmlns:a16="http://schemas.microsoft.com/office/drawing/2014/main" id="{092DF61B-E733-4AD6-9A62-70F482E40612}"/>
              </a:ext>
            </a:extLst>
          </p:cNvPr>
          <p:cNvGrpSpPr/>
          <p:nvPr/>
        </p:nvGrpSpPr>
        <p:grpSpPr>
          <a:xfrm>
            <a:off x="6198843" y="1701000"/>
            <a:ext cx="2729157" cy="1198957"/>
            <a:chOff x="6198843" y="1701000"/>
            <a:chExt cx="2729157" cy="1198957"/>
          </a:xfrm>
        </p:grpSpPr>
        <p:pic>
          <p:nvPicPr>
            <p:cNvPr id="22" name="Imagen 21">
              <a:extLst>
                <a:ext uri="{FF2B5EF4-FFF2-40B4-BE49-F238E27FC236}">
                  <a16:creationId xmlns="" xmlns:a16="http://schemas.microsoft.com/office/drawing/2014/main" id="{6C0E03DE-ABC9-40B3-936B-682A29F92C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6550"/>
            <a:stretch/>
          </p:blipFill>
          <p:spPr bwMode="auto">
            <a:xfrm>
              <a:off x="6198843" y="1701000"/>
              <a:ext cx="2729157" cy="95744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</p:pic>
        <p:sp>
          <p:nvSpPr>
            <p:cNvPr id="11" name="Rectángulo 10">
              <a:extLst>
                <a:ext uri="{FF2B5EF4-FFF2-40B4-BE49-F238E27FC236}">
                  <a16:creationId xmlns="" xmlns:a16="http://schemas.microsoft.com/office/drawing/2014/main" id="{6092330E-AF54-4A46-8124-828166341FE2}"/>
                </a:ext>
              </a:extLst>
            </p:cNvPr>
            <p:cNvSpPr/>
            <p:nvPr/>
          </p:nvSpPr>
          <p:spPr>
            <a:xfrm>
              <a:off x="6653871" y="2622958"/>
              <a:ext cx="213712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200" i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Φάσμα ηλιακής ακτινοβολίας</a:t>
              </a:r>
              <a:endParaRPr lang="es-ES" sz="1200" i="1" dirty="0"/>
            </a:p>
          </p:txBody>
        </p:sp>
      </p:grpSp>
      <p:sp>
        <p:nvSpPr>
          <p:cNvPr id="25" name="Rectángulo 24">
            <a:extLst>
              <a:ext uri="{FF2B5EF4-FFF2-40B4-BE49-F238E27FC236}">
                <a16:creationId xmlns="" xmlns:a16="http://schemas.microsoft.com/office/drawing/2014/main" id="{9E4DF2FE-670B-4A8E-B475-6C525A5A40A4}"/>
              </a:ext>
            </a:extLst>
          </p:cNvPr>
          <p:cNvSpPr/>
          <p:nvPr/>
        </p:nvSpPr>
        <p:spPr>
          <a:xfrm>
            <a:off x="852633" y="5733000"/>
            <a:ext cx="12613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20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Ηλιακή σταθερά</a:t>
            </a:r>
            <a:endParaRPr lang="en-US" sz="1200" i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20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l-GR" sz="120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ακτινοβολία</a:t>
            </a:r>
            <a:r>
              <a:rPr lang="en-US" sz="120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s-ES" sz="1200" i="1" dirty="0"/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7644FD9-5F80-4A3B-A927-E9F39500D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</a:t>
            </a:r>
            <a:r>
              <a:rPr lang="el-GR" b="1" dirty="0"/>
              <a:t>Ηλιακοί όροι και βασικές αρχές</a:t>
            </a:r>
            <a:endParaRPr lang="es-ES" dirty="0"/>
          </a:p>
        </p:txBody>
      </p:sp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6834B990-334C-4A2F-812E-F3384930BC17}"/>
              </a:ext>
            </a:extLst>
          </p:cNvPr>
          <p:cNvSpPr/>
          <p:nvPr/>
        </p:nvSpPr>
        <p:spPr>
          <a:xfrm>
            <a:off x="630007" y="1557000"/>
            <a:ext cx="19979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Ηλιακή τροχιά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="" xmlns:a16="http://schemas.microsoft.com/office/drawing/2014/main" id="{914A479D-994E-45F7-84C1-84BC9710B5C7}"/>
              </a:ext>
            </a:extLst>
          </p:cNvPr>
          <p:cNvSpPr/>
          <p:nvPr/>
        </p:nvSpPr>
        <p:spPr>
          <a:xfrm>
            <a:off x="903159" y="1937542"/>
            <a:ext cx="7786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Η ηλιακή ενεργειακή απολαβή στην επιφάνεια της </a:t>
            </a:r>
            <a:r>
              <a:rPr lang="el-GR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Γης 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μεταβάλλεται κυκλικά με το χρόνο εξαιτίας της καθημερινής περιστροφικής κίνησης της </a:t>
            </a:r>
            <a:r>
              <a:rPr lang="el-GR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Γης (εναλλαγή 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μέρας και νύχτας) και της κλίσης </a:t>
            </a:r>
            <a:r>
              <a:rPr lang="el-GR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του άξονα της Γης (εναλλαγές 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εποχών)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7A3F3558-B4D5-418F-967C-331C75FA47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189" y="2810527"/>
            <a:ext cx="5498331" cy="3252299"/>
          </a:xfrm>
          <a:prstGeom prst="rect">
            <a:avLst/>
          </a:prstGeom>
          <a:noFill/>
          <a:ln w="9525" cap="flat" cmpd="sng" algn="ctr">
            <a:solidFill>
              <a:schemeClr val="accent3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8" name="Rectángulo 7">
            <a:extLst>
              <a:ext uri="{FF2B5EF4-FFF2-40B4-BE49-F238E27FC236}">
                <a16:creationId xmlns="" xmlns:a16="http://schemas.microsoft.com/office/drawing/2014/main" id="{6320CB4A-A714-45FC-B316-486A0FBF6731}"/>
              </a:ext>
            </a:extLst>
          </p:cNvPr>
          <p:cNvSpPr/>
          <p:nvPr/>
        </p:nvSpPr>
        <p:spPr>
          <a:xfrm>
            <a:off x="6588000" y="3573000"/>
            <a:ext cx="2160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Εποχικό φαινόμενο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Θερινή ώρα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Διαφορετική γωνία πρόσπτωσης των </a:t>
            </a:r>
            <a:r>
              <a:rPr lang="el-GR" sz="1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ακτίνων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του ήλιου σε δεδομένα γεωγραφικά πλάτη. </a:t>
            </a:r>
            <a:endParaRPr lang="es-ES" dirty="0"/>
          </a:p>
        </p:txBody>
      </p:sp>
      <p:sp>
        <p:nvSpPr>
          <p:cNvPr id="3" name="Rectangle 1">
            <a:extLst>
              <a:ext uri="{FF2B5EF4-FFF2-40B4-BE49-F238E27FC236}">
                <a16:creationId xmlns="" xmlns:a16="http://schemas.microsoft.com/office/drawing/2014/main" id="{B4B923C4-5641-42B4-8C7A-0210DCF0B4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Διαφορετική γωνία προσβολής των ακτίνων του ήλιου σε δεδομένα γεωγραφικά πλάτη</a:t>
            </a:r>
            <a:endParaRPr kumimoji="0" lang="el-GR" altLang="el-G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="" xmlns:a16="http://schemas.microsoft.com/office/drawing/2014/main" id="{490558F4-69E3-405A-84BC-8094BA16D1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Διαφορετική γωνία προσβολής των ακτίνων του ήλιου σε δεδομένα γεωγραφικά πλάτη</a:t>
            </a:r>
            <a:endParaRPr kumimoji="0" lang="el-GR" altLang="el-G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2992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A77B786-54C7-4873-90D5-CBBA266CE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</a:t>
            </a:r>
            <a:r>
              <a:rPr lang="el-GR" b="1" dirty="0"/>
              <a:t>Ηλιακοί όροι και βασικές αρχές</a:t>
            </a:r>
            <a:endParaRPr lang="es-ES" dirty="0"/>
          </a:p>
        </p:txBody>
      </p:sp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E89932BD-4BCC-4BF9-9410-C323C2D611E3}"/>
              </a:ext>
            </a:extLst>
          </p:cNvPr>
          <p:cNvSpPr/>
          <p:nvPr/>
        </p:nvSpPr>
        <p:spPr>
          <a:xfrm>
            <a:off x="630007" y="1557000"/>
            <a:ext cx="19979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Ηλιακή τροχιά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8" name="Imagen 7" descr="Imagen que contiene texto, mapa&#10;&#10;Descripción generada con confianza muy alta">
            <a:extLst>
              <a:ext uri="{FF2B5EF4-FFF2-40B4-BE49-F238E27FC236}">
                <a16:creationId xmlns="" xmlns:a16="http://schemas.microsoft.com/office/drawing/2014/main" id="{24E1EF02-6FB1-4A28-9972-DDCE3F4DFD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81" y="2009696"/>
            <a:ext cx="4092594" cy="3964700"/>
          </a:xfrm>
          <a:prstGeom prst="rect">
            <a:avLst/>
          </a:prstGeom>
        </p:spPr>
      </p:pic>
      <p:grpSp>
        <p:nvGrpSpPr>
          <p:cNvPr id="11" name="Grupo 10">
            <a:extLst>
              <a:ext uri="{FF2B5EF4-FFF2-40B4-BE49-F238E27FC236}">
                <a16:creationId xmlns="" xmlns:a16="http://schemas.microsoft.com/office/drawing/2014/main" id="{8076506D-4AEF-41E2-A2D5-E414C26B691E}"/>
              </a:ext>
            </a:extLst>
          </p:cNvPr>
          <p:cNvGrpSpPr/>
          <p:nvPr/>
        </p:nvGrpSpPr>
        <p:grpSpPr>
          <a:xfrm>
            <a:off x="5796977" y="1628775"/>
            <a:ext cx="2807023" cy="4452913"/>
            <a:chOff x="756000" y="1856087"/>
            <a:chExt cx="2807023" cy="4452913"/>
          </a:xfrm>
        </p:grpSpPr>
        <p:pic>
          <p:nvPicPr>
            <p:cNvPr id="9" name="Imagen 8">
              <a:extLst>
                <a:ext uri="{FF2B5EF4-FFF2-40B4-BE49-F238E27FC236}">
                  <a16:creationId xmlns="" xmlns:a16="http://schemas.microsoft.com/office/drawing/2014/main" id="{A7D86DBA-6171-4F6F-B8AF-B34083C4A6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6000" y="1856087"/>
              <a:ext cx="2806350" cy="2233613"/>
            </a:xfrm>
            <a:prstGeom prst="rect">
              <a:avLst/>
            </a:prstGeom>
            <a:ln>
              <a:solidFill>
                <a:schemeClr val="accent3">
                  <a:lumMod val="50000"/>
                </a:schemeClr>
              </a:solidFill>
            </a:ln>
          </p:spPr>
        </p:pic>
        <p:pic>
          <p:nvPicPr>
            <p:cNvPr id="10" name="Imagen 9">
              <a:extLst>
                <a:ext uri="{FF2B5EF4-FFF2-40B4-BE49-F238E27FC236}">
                  <a16:creationId xmlns="" xmlns:a16="http://schemas.microsoft.com/office/drawing/2014/main" id="{CAA4B9FB-95B0-4D35-A50F-2BD94DCE2B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6005" y="4102057"/>
              <a:ext cx="2807018" cy="2206943"/>
            </a:xfrm>
            <a:prstGeom prst="rect">
              <a:avLst/>
            </a:prstGeom>
            <a:ln>
              <a:solidFill>
                <a:schemeClr val="accent3">
                  <a:lumMod val="50000"/>
                </a:schemeClr>
              </a:solidFill>
            </a:ln>
          </p:spPr>
        </p:pic>
      </p:grpSp>
      <p:sp>
        <p:nvSpPr>
          <p:cNvPr id="12" name="Flecha: hacia la izquierda 11">
            <a:extLst>
              <a:ext uri="{FF2B5EF4-FFF2-40B4-BE49-F238E27FC236}">
                <a16:creationId xmlns="" xmlns:a16="http://schemas.microsoft.com/office/drawing/2014/main" id="{35B4DD7A-6C59-488D-8FC7-09CA0A08D7DF}"/>
              </a:ext>
            </a:extLst>
          </p:cNvPr>
          <p:cNvSpPr/>
          <p:nvPr/>
        </p:nvSpPr>
        <p:spPr>
          <a:xfrm>
            <a:off x="5436977" y="3682388"/>
            <a:ext cx="432000" cy="360000"/>
          </a:xfrm>
          <a:prstGeom prst="lef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3701863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4399</TotalTime>
  <Words>1463</Words>
  <Application>Microsoft Office PowerPoint</Application>
  <PresentationFormat>Προβολή στην οθόνη (4:3)</PresentationFormat>
  <Paragraphs>178</Paragraphs>
  <Slides>23</Slides>
  <Notes>4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29" baseType="lpstr">
      <vt:lpstr>Arial Unicode MS</vt:lpstr>
      <vt:lpstr>Arial</vt:lpstr>
      <vt:lpstr>Calibri</vt:lpstr>
      <vt:lpstr>Symbol</vt:lpstr>
      <vt:lpstr>Wingdings</vt:lpstr>
      <vt:lpstr>2_Office Theme</vt:lpstr>
      <vt:lpstr>Κεφάλαιο 1.1. Ηλιακή Ενέργεια</vt:lpstr>
      <vt:lpstr>Οι στόχοι της ενότητας</vt:lpstr>
      <vt:lpstr>1. Ηλιοθερμικές τεχνολογίες και εφαρμογές</vt:lpstr>
      <vt:lpstr>1. Ηλιοθερμικές τεχνολογίες και εφαρμογές</vt:lpstr>
      <vt:lpstr>1. Ηλιοθερμικές τεχνολογίες και εφαρμογές</vt:lpstr>
      <vt:lpstr>2. Ηλιακοί όροι και βασικές αρχές</vt:lpstr>
      <vt:lpstr>2. Ηλιακοί όροι και βασικές αρχές</vt:lpstr>
      <vt:lpstr>2. Ηλιακοί όροι και βασικές αρχές</vt:lpstr>
      <vt:lpstr>2. Ηλιακοί όροι και βασικές αρχές</vt:lpstr>
      <vt:lpstr>2. Ηλιακοί όροι και βασικές αρχές</vt:lpstr>
      <vt:lpstr>2. Ηλιακοί όροι και βασικές αρχές</vt:lpstr>
      <vt:lpstr>2. Ηλιακοί όροι και βασικές αρχές</vt:lpstr>
      <vt:lpstr>2. Ηλιακοί όροι και βασικές αρχές</vt:lpstr>
      <vt:lpstr>3.Βασικές εφαρμογές</vt:lpstr>
      <vt:lpstr>3. Βασικές εφαρμογές</vt:lpstr>
      <vt:lpstr>3. Βασικές εφαρμογές</vt:lpstr>
      <vt:lpstr>3. Βασικές εφαρμογές</vt:lpstr>
      <vt:lpstr>3. Βασικές εφαρμογές</vt:lpstr>
      <vt:lpstr>3. Βασικές εφαρμογές</vt:lpstr>
      <vt:lpstr>3. Βασικές εφαρμογές</vt:lpstr>
      <vt:lpstr>3. Βασικές εφαρμογές</vt:lpstr>
      <vt:lpstr>3. Βασικές εφαρμογές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ptsimpoukli</dc:creator>
  <cp:lastModifiedBy>Maria Zisiadou</cp:lastModifiedBy>
  <cp:revision>245</cp:revision>
  <cp:lastPrinted>2018-11-26T14:23:43Z</cp:lastPrinted>
  <dcterms:created xsi:type="dcterms:W3CDTF">2017-12-11T10:59:29Z</dcterms:created>
  <dcterms:modified xsi:type="dcterms:W3CDTF">2019-11-26T11:17:26Z</dcterms:modified>
</cp:coreProperties>
</file>