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61" r:id="rId4"/>
    <p:sldId id="268" r:id="rId5"/>
    <p:sldId id="269" r:id="rId6"/>
    <p:sldId id="271" r:id="rId7"/>
    <p:sldId id="274" r:id="rId8"/>
    <p:sldId id="275" r:id="rId9"/>
    <p:sldId id="281" r:id="rId10"/>
    <p:sldId id="282" r:id="rId11"/>
    <p:sldId id="283" r:id="rId12"/>
    <p:sldId id="284" r:id="rId13"/>
    <p:sldId id="288" r:id="rId14"/>
    <p:sldId id="264" r:id="rId15"/>
    <p:sldId id="291" r:id="rId16"/>
    <p:sldId id="293" r:id="rId17"/>
    <p:sldId id="295" r:id="rId18"/>
    <p:sldId id="294" r:id="rId19"/>
    <p:sldId id="296" r:id="rId20"/>
    <p:sldId id="299" r:id="rId21"/>
    <p:sldId id="303" r:id="rId22"/>
    <p:sldId id="263" r:id="rId23"/>
    <p:sldId id="307" r:id="rId24"/>
    <p:sldId id="308" r:id="rId25"/>
    <p:sldId id="310" r:id="rId26"/>
    <p:sldId id="313" r:id="rId27"/>
    <p:sldId id="314" r:id="rId28"/>
    <p:sldId id="315" r:id="rId29"/>
    <p:sldId id="316" r:id="rId30"/>
    <p:sldId id="302" r:id="rId31"/>
    <p:sldId id="266" r:id="rId32"/>
    <p:sldId id="319" r:id="rId33"/>
    <p:sldId id="318" r:id="rId34"/>
    <p:sldId id="259" r:id="rId35"/>
    <p:sldId id="260"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34" autoAdjust="0"/>
    <p:restoredTop sz="96437" autoAdjust="0"/>
  </p:normalViewPr>
  <p:slideViewPr>
    <p:cSldViewPr>
      <p:cViewPr varScale="1">
        <p:scale>
          <a:sx n="88" d="100"/>
          <a:sy n="88" d="100"/>
        </p:scale>
        <p:origin x="130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3/10/2019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του υποδείγματος</a:t>
            </a:r>
          </a:p>
          <a:p>
            <a:pPr lvl="1"/>
            <a:r>
              <a:rPr lang="el-GR"/>
              <a:t>Δεύτερου DIFUNDE LA PALABRA-</a:t>
            </a:r>
          </a:p>
          <a:p>
            <a:pPr lvl="2"/>
            <a:r>
              <a:rPr lang="el-GR"/>
              <a:t>Τρίτου επιπέδου</a:t>
            </a:r>
          </a:p>
          <a:p>
            <a:pPr lvl="3"/>
            <a:r>
              <a:rPr lang="el-GR"/>
              <a:t>επιπέδου DIFUNDE LA PALABRA-</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a:t>
            </a:fld>
            <a:endParaRPr lang="el-GR"/>
          </a:p>
        </p:txBody>
      </p:sp>
    </p:spTree>
    <p:extLst>
      <p:ext uri="{BB962C8B-B14F-4D97-AF65-F5344CB8AC3E}">
        <p14:creationId xmlns:p14="http://schemas.microsoft.com/office/powerpoint/2010/main" val="175176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ppt</a:t>
            </a:r>
            <a:r>
              <a:rPr lang="en-US" sz="1200" kern="1200" dirty="0">
                <a:solidFill>
                  <a:schemeClr val="tx1"/>
                </a:solidFill>
                <a:latin typeface="+mn-lt"/>
                <a:ea typeface="+mn-ea"/>
                <a:cs typeface="+mn-cs"/>
              </a:rPr>
              <a:t> durante una (1) hora 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extLst>
      <p:ext uri="{BB962C8B-B14F-4D97-AF65-F5344CB8AC3E}">
        <p14:creationId xmlns:p14="http://schemas.microsoft.com/office/powerpoint/2010/main" val="2320026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1732008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del Patrón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del Patrón</a:t>
            </a:r>
          </a:p>
          <a:p>
            <a:pPr lvl="1"/>
            <a:r>
              <a:rPr lang="en-US"/>
              <a:t>Segundo nivel</a:t>
            </a:r>
          </a:p>
          <a:p>
            <a:pPr lvl="2"/>
            <a:r>
              <a:rPr lang="en-US"/>
              <a:t>Tercer nivel</a:t>
            </a:r>
          </a:p>
          <a:p>
            <a:pPr lvl="3"/>
            <a:r>
              <a:rPr lang="en-US"/>
              <a:t>Cuarto nivel</a:t>
            </a:r>
          </a:p>
          <a:p>
            <a:pPr lvl="4"/>
            <a:r>
              <a:rPr lang="en-US"/>
              <a:t>Quinto nivel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3/10/2019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1920" y="1988840"/>
            <a:ext cx="4966320" cy="1470025"/>
          </a:xfrm>
        </p:spPr>
        <p:txBody>
          <a:bodyPr anchor="b">
            <a:normAutofit fontScale="90000"/>
          </a:bodyPr>
          <a:lstStyle/>
          <a:p>
            <a:r>
              <a:rPr lang="en-US" sz="2500" b="1" dirty="0" err="1">
                <a:effectLst>
                  <a:outerShdw blurRad="38100" dist="38100" dir="2700000" algn="tl">
                    <a:srgbClr val="000000">
                      <a:alpha val="43137"/>
                    </a:srgbClr>
                  </a:outerShdw>
                </a:effectLst>
              </a:rPr>
              <a:t>Unidad</a:t>
            </a:r>
            <a:r>
              <a:rPr lang="en-US" sz="2500" b="1">
                <a:effectLst>
                  <a:outerShdw blurRad="38100" dist="38100" dir="2700000" algn="tl">
                    <a:srgbClr val="000000">
                      <a:alpha val="43137"/>
                    </a:srgbClr>
                  </a:outerShdw>
                </a:effectLst>
              </a:rPr>
              <a:t> </a:t>
            </a:r>
            <a:r>
              <a:rPr lang="en-US" sz="2500" b="1" smtClean="0">
                <a:effectLst>
                  <a:outerShdw blurRad="38100" dist="38100" dir="2700000" algn="tl">
                    <a:srgbClr val="000000">
                      <a:alpha val="43137"/>
                    </a:srgbClr>
                  </a:outerShdw>
                </a:effectLst>
              </a:rPr>
              <a:t>2.5. </a:t>
            </a:r>
            <a:r>
              <a:rPr lang="en-US" sz="2500" b="1" dirty="0">
                <a:effectLst>
                  <a:outerShdw blurRad="38100" dist="38100" dir="2700000" algn="tl">
                    <a:srgbClr val="000000">
                      <a:alpha val="43137"/>
                    </a:srgbClr>
                  </a:outerShdw>
                </a:effectLst>
              </a:rPr>
              <a:t>INSTALACIONES SOLARES TÉRMICAS PARA ACS Y CALEFACCIÓN EN UNA VIVIENDA UNIFAMILIAR</a:t>
            </a:r>
            <a:endParaRPr lang="el-GR" sz="25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a:t>El sistema auxiliar</a:t>
            </a:r>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Diferentes diseños de intercambiadores y </a:t>
            </a:r>
            <a:r>
              <a:rPr lang="en-US" sz="1600" dirty="0" err="1">
                <a:latin typeface="Arial" panose="020B0604020202020204" pitchFamily="34" charset="0"/>
                <a:cs typeface="Arial" panose="020B0604020202020204" pitchFamily="34" charset="0"/>
              </a:rPr>
              <a:t>acumuladores</a:t>
            </a: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 Intercambiador de calor solar (unidad de transferencia de calor)</a:t>
            </a:r>
          </a:p>
          <a:p>
            <a:pPr marL="0" indent="0">
              <a:buNone/>
            </a:pPr>
            <a:r>
              <a:rPr lang="en-US" sz="1600" b="1" i="1" dirty="0">
                <a:latin typeface="Arial" panose="020B0604020202020204" pitchFamily="34" charset="0"/>
                <a:cs typeface="Arial" panose="020B0604020202020204" pitchFamily="34" charset="0"/>
              </a:rPr>
              <a:t>Los intercambiadores de calor externos </a:t>
            </a:r>
            <a:r>
              <a:rPr lang="en-US" sz="1600" dirty="0">
                <a:latin typeface="Arial" panose="020B0604020202020204" pitchFamily="34" charset="0"/>
                <a:cs typeface="Arial" panose="020B0604020202020204" pitchFamily="34" charset="0"/>
              </a:rPr>
              <a:t>se fabrican como intercambiadores de calor de placas o tubulares. Los intercambiadores de calor externos están aislados, con carcasas de aislamiento térmico prefabricadas.</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Ventajas de los intercambiadores de calor externos:</a:t>
            </a:r>
          </a:p>
          <a:p>
            <a:pPr marL="0" indent="0">
              <a:buNone/>
            </a:pPr>
            <a:r>
              <a:rPr lang="en-US" sz="1600" dirty="0">
                <a:latin typeface="Arial" panose="020B0604020202020204" pitchFamily="34" charset="0"/>
                <a:cs typeface="Arial" panose="020B0604020202020204" pitchFamily="34" charset="0"/>
              </a:rPr>
              <a:t>■ La capacidad de transferencia de calor es mayor que la de los intercambiadores de calor internos.</a:t>
            </a:r>
          </a:p>
          <a:p>
            <a:pPr marL="0" indent="0">
              <a:buNone/>
            </a:pPr>
            <a:r>
              <a:rPr lang="en-US" sz="1600" dirty="0">
                <a:latin typeface="Arial" panose="020B0604020202020204" pitchFamily="34" charset="0"/>
                <a:cs typeface="Arial" panose="020B0604020202020204" pitchFamily="34" charset="0"/>
              </a:rPr>
              <a:t>■ Apenas hay ninguna reducción en el rendimiento debido a la acumulación de</a:t>
            </a:r>
            <a:r>
              <a:rPr lang="en-US" sz="1600" dirty="0" err="1">
                <a:latin typeface="Arial" panose="020B0604020202020204" pitchFamily="34" charset="0"/>
                <a:cs typeface="Arial" panose="020B0604020202020204" pitchFamily="34" charset="0"/>
              </a:rPr>
              <a:t> cal.</a:t>
            </a:r>
          </a:p>
          <a:p>
            <a:pPr marL="0" indent="0">
              <a:buNone/>
            </a:pPr>
            <a:r>
              <a:rPr lang="en-US" sz="1600" dirty="0">
                <a:latin typeface="Arial" panose="020B0604020202020204" pitchFamily="34" charset="0"/>
                <a:cs typeface="Arial" panose="020B0604020202020204" pitchFamily="34" charset="0"/>
              </a:rPr>
              <a:t>■ Se pueden </a:t>
            </a:r>
            <a:r>
              <a:rPr lang="en-US" sz="1600" dirty="0" err="1">
                <a:latin typeface="Arial" panose="020B0604020202020204" pitchFamily="34" charset="0"/>
                <a:cs typeface="Arial" panose="020B0604020202020204" pitchFamily="34" charset="0"/>
              </a:rPr>
              <a:t>cargar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varios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acumuladores</a:t>
            </a:r>
            <a:r>
              <a:rPr lang="en-US" sz="1600" dirty="0">
                <a:latin typeface="Arial" panose="020B0604020202020204" pitchFamily="34" charset="0"/>
                <a:cs typeface="Arial" panose="020B0604020202020204" pitchFamily="34" charset="0"/>
              </a:rPr>
              <a:t> desde un solo intercambiador de calor.</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Desventajas de los intercambiadores de calor externos:</a:t>
            </a:r>
          </a:p>
          <a:p>
            <a:pPr marL="0" indent="0">
              <a:buNone/>
            </a:pPr>
            <a:r>
              <a:rPr lang="en-US" sz="1600" dirty="0">
                <a:latin typeface="Arial" panose="020B0604020202020204" pitchFamily="34" charset="0"/>
                <a:cs typeface="Arial" panose="020B0604020202020204" pitchFamily="34" charset="0"/>
              </a:rPr>
              <a:t>■ Son más caros que los intercambiadores de calor internos.</a:t>
            </a:r>
          </a:p>
          <a:p>
            <a:pPr marL="0" indent="0">
              <a:buNone/>
            </a:pPr>
            <a:r>
              <a:rPr lang="en-US" sz="1600" dirty="0">
                <a:latin typeface="Arial" panose="020B0604020202020204" pitchFamily="34" charset="0"/>
                <a:cs typeface="Arial" panose="020B0604020202020204" pitchFamily="34" charset="0"/>
              </a:rPr>
              <a:t>■ En la mayoría de los casos se requiere una bomba adicional en el lado secundario del intercambiador de calor. </a:t>
            </a:r>
          </a:p>
        </p:txBody>
      </p:sp>
    </p:spTree>
    <p:extLst>
      <p:ext uri="{BB962C8B-B14F-4D97-AF65-F5344CB8AC3E}">
        <p14:creationId xmlns:p14="http://schemas.microsoft.com/office/powerpoint/2010/main" val="7198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457200" y="1639341"/>
            <a:ext cx="5698976" cy="792088"/>
          </a:xfrm>
        </p:spPr>
        <p:txBody>
          <a:bodyPr>
            <a:noAutofit/>
          </a:bodyPr>
          <a:lstStyle/>
          <a:p>
            <a:pPr marL="0" indent="0">
              <a:buNone/>
            </a:pPr>
            <a:r>
              <a:rPr lang="en-US" sz="1600" dirty="0">
                <a:latin typeface="Arial" panose="020B0604020202020204" pitchFamily="34" charset="0"/>
                <a:cs typeface="Arial" panose="020B0604020202020204" pitchFamily="34" charset="0"/>
              </a:rPr>
              <a:t>1.2. Diferentes diseños de intercambiadores y </a:t>
            </a:r>
            <a:r>
              <a:rPr lang="en-US" sz="1600" dirty="0" err="1">
                <a:latin typeface="Arial" panose="020B0604020202020204" pitchFamily="34" charset="0"/>
                <a:cs typeface="Arial" panose="020B0604020202020204" pitchFamily="34" charset="0"/>
              </a:rPr>
              <a:t>acumuladores</a:t>
            </a:r>
            <a:endParaRPr lang="en-US" sz="1600" dirty="0">
              <a:latin typeface="Arial" panose="020B0604020202020204" pitchFamily="34" charset="0"/>
              <a:cs typeface="Arial" panose="020B0604020202020204" pitchFamily="34" charset="0"/>
            </a:endParaRPr>
          </a:p>
          <a:p>
            <a:pPr marL="0" indent="0">
              <a:buNone/>
            </a:pPr>
            <a:r>
              <a:rPr lang="en-US" sz="1600" b="1" dirty="0" err="1">
                <a:latin typeface="Arial" panose="020B0604020202020204" pitchFamily="34" charset="0"/>
                <a:cs typeface="Arial" panose="020B0604020202020204" pitchFamily="34" charset="0"/>
              </a:rPr>
              <a:t>Intercambiador</a:t>
            </a:r>
            <a:r>
              <a:rPr lang="en-US" sz="1600" b="1" dirty="0">
                <a:latin typeface="Arial" panose="020B0604020202020204" pitchFamily="34" charset="0"/>
                <a:cs typeface="Arial" panose="020B0604020202020204" pitchFamily="34" charset="0"/>
              </a:rPr>
              <a:t> de calor solar (unidad de transferencia de calor)</a:t>
            </a:r>
          </a:p>
        </p:txBody>
      </p:sp>
      <p:sp>
        <p:nvSpPr>
          <p:cNvPr id="4" name="Rectangle 3"/>
          <p:cNvSpPr/>
          <p:nvPr/>
        </p:nvSpPr>
        <p:spPr>
          <a:xfrm>
            <a:off x="1475656" y="4272769"/>
            <a:ext cx="2342693"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Intercambiador de calor tubular</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129877" y="1484784"/>
            <a:ext cx="2762603" cy="4608512"/>
          </a:xfrm>
          <a:prstGeom prst="rect">
            <a:avLst/>
          </a:prstGeom>
        </p:spPr>
      </p:pic>
      <p:pic>
        <p:nvPicPr>
          <p:cNvPr id="6" name="Picture 5"/>
          <p:cNvPicPr>
            <a:picLocks noChangeAspect="1"/>
          </p:cNvPicPr>
          <p:nvPr/>
        </p:nvPicPr>
        <p:blipFill>
          <a:blip r:embed="rId3"/>
          <a:stretch>
            <a:fillRect/>
          </a:stretch>
        </p:blipFill>
        <p:spPr>
          <a:xfrm>
            <a:off x="573603" y="2852936"/>
            <a:ext cx="4680520" cy="1419833"/>
          </a:xfrm>
          <a:prstGeom prst="rect">
            <a:avLst/>
          </a:prstGeom>
        </p:spPr>
      </p:pic>
      <p:sp>
        <p:nvSpPr>
          <p:cNvPr id="7" name="Rectangle 6"/>
          <p:cNvSpPr/>
          <p:nvPr/>
        </p:nvSpPr>
        <p:spPr>
          <a:xfrm>
            <a:off x="3635896" y="5754742"/>
            <a:ext cx="2122697"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Intercambiador de placas</a:t>
            </a:r>
            <a:endParaRPr lang="bg-B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8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179512" y="1556792"/>
            <a:ext cx="4186808" cy="4656873"/>
          </a:xfrm>
        </p:spPr>
        <p:txBody>
          <a:bodyPr>
            <a:noAutofit/>
          </a:bodyPr>
          <a:lstStyle/>
          <a:p>
            <a:pPr marL="0" indent="0">
              <a:buNone/>
            </a:pPr>
            <a:r>
              <a:rPr lang="en-US" sz="1600" dirty="0">
                <a:latin typeface="Arial" panose="020B0604020202020204" pitchFamily="34" charset="0"/>
                <a:cs typeface="Arial" panose="020B0604020202020204" pitchFamily="34" charset="0"/>
              </a:rPr>
              <a:t>1.2. Diferentes diseños de intercambiadores y </a:t>
            </a:r>
            <a:r>
              <a:rPr lang="en-US" sz="1600" dirty="0" err="1">
                <a:latin typeface="Arial" panose="020B0604020202020204" pitchFamily="34" charset="0"/>
                <a:cs typeface="Arial" panose="020B0604020202020204" pitchFamily="34" charset="0"/>
              </a:rPr>
              <a:t>cumuladores</a:t>
            </a: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Acumuladores</a:t>
            </a:r>
            <a:r>
              <a:rPr lang="en-US" sz="1600" b="1" dirty="0">
                <a:latin typeface="Arial" panose="020B0604020202020204" pitchFamily="34" charset="0"/>
                <a:cs typeface="Arial" panose="020B0604020202020204" pitchFamily="34" charset="0"/>
              </a:rPr>
              <a:t> de agua caliente sanitaria</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Tiene las siguientes características:</a:t>
            </a:r>
          </a:p>
          <a:p>
            <a:pPr marL="0" indent="0">
              <a:buNone/>
            </a:pPr>
            <a:r>
              <a:rPr lang="en-US" sz="1600" dirty="0">
                <a:latin typeface="Arial" panose="020B0604020202020204" pitchFamily="34" charset="0"/>
                <a:cs typeface="Arial" panose="020B0604020202020204" pitchFamily="34" charset="0"/>
              </a:rPr>
              <a:t>■ dos intercambiadores de calor para dos fuentes de calor (bivalente): un intercambiador de calor solar y un intercambiador de calor adicional para una caldera de calefacción</a:t>
            </a:r>
          </a:p>
          <a:p>
            <a:pPr marL="0" indent="0">
              <a:buNone/>
            </a:pPr>
            <a:r>
              <a:rPr lang="en-US" sz="1600" dirty="0">
                <a:latin typeface="Arial" panose="020B0604020202020204" pitchFamily="34" charset="0"/>
                <a:cs typeface="Arial" panose="020B0604020202020204" pitchFamily="34" charset="0"/>
              </a:rPr>
              <a:t>■ Conexión directa al suministro de agua fría</a:t>
            </a:r>
          </a:p>
          <a:p>
            <a:pPr marL="0" indent="0">
              <a:buNone/>
            </a:pPr>
            <a:r>
              <a:rPr lang="en-US" sz="1600" dirty="0">
                <a:latin typeface="Arial" panose="020B0604020202020204" pitchFamily="34" charset="0"/>
                <a:cs typeface="Arial" panose="020B0604020202020204" pitchFamily="34" charset="0"/>
              </a:rPr>
              <a:t>■ Depósito de presión de 4-6 bar de presión de servicio.</a:t>
            </a:r>
          </a:p>
          <a:p>
            <a:pPr marL="0" indent="0">
              <a:buNone/>
            </a:pPr>
            <a:endParaRPr lang="en-US" sz="1600" dirty="0">
              <a:latin typeface="Arial" panose="020B0604020202020204" pitchFamily="34" charset="0"/>
              <a:cs typeface="Arial" panose="020B0604020202020204" pitchFamily="34" charset="0"/>
            </a:endParaRPr>
          </a:p>
          <a:p>
            <a:pPr marL="0" indent="0" algn="r">
              <a:buNone/>
            </a:pPr>
            <a:r>
              <a:rPr lang="en-US" sz="1600" dirty="0">
                <a:latin typeface="Arial" panose="020B0604020202020204" pitchFamily="34" charset="0"/>
                <a:cs typeface="Arial" panose="020B0604020202020204" pitchFamily="34" charset="0"/>
              </a:rPr>
              <a:t>Tanque solar modelo vertical con intercambiador de calor auxiliar</a:t>
            </a:r>
          </a:p>
        </p:txBody>
      </p:sp>
      <p:pic>
        <p:nvPicPr>
          <p:cNvPr id="8" name="Picture 7"/>
          <p:cNvPicPr>
            <a:picLocks noChangeAspect="1"/>
          </p:cNvPicPr>
          <p:nvPr/>
        </p:nvPicPr>
        <p:blipFill>
          <a:blip r:embed="rId2"/>
          <a:stretch>
            <a:fillRect/>
          </a:stretch>
        </p:blipFill>
        <p:spPr>
          <a:xfrm>
            <a:off x="4366320" y="1533145"/>
            <a:ext cx="4587138" cy="4680520"/>
          </a:xfrm>
          <a:prstGeom prst="rect">
            <a:avLst/>
          </a:prstGeom>
        </p:spPr>
      </p:pic>
    </p:spTree>
    <p:extLst>
      <p:ext uri="{BB962C8B-B14F-4D97-AF65-F5344CB8AC3E}">
        <p14:creationId xmlns:p14="http://schemas.microsoft.com/office/powerpoint/2010/main" val="2090109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323528" y="1556792"/>
            <a:ext cx="4114800" cy="4536504"/>
          </a:xfrm>
        </p:spPr>
        <p:txBody>
          <a:bodyPr>
            <a:noAutofit/>
          </a:bodyPr>
          <a:lstStyle/>
          <a:p>
            <a:pPr marL="0" indent="0">
              <a:buNone/>
            </a:pPr>
            <a:r>
              <a:rPr lang="en-US" sz="1600" dirty="0">
                <a:latin typeface="Arial" panose="020B0604020202020204" pitchFamily="34" charset="0"/>
                <a:cs typeface="Arial" panose="020B0604020202020204" pitchFamily="34" charset="0"/>
              </a:rPr>
              <a:t>1.2. Diferentes diseños de intercambiadores y </a:t>
            </a:r>
            <a:r>
              <a:rPr lang="en-US" sz="1600" dirty="0" err="1">
                <a:latin typeface="Arial" panose="020B0604020202020204" pitchFamily="34" charset="0"/>
                <a:cs typeface="Arial" panose="020B0604020202020204" pitchFamily="34" charset="0"/>
              </a:rPr>
              <a:t>acumuladores</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p>
          <a:p>
            <a:pPr marL="0" indent="0">
              <a:buNone/>
            </a:pPr>
            <a:r>
              <a:rPr lang="en-US" sz="1600" b="1" dirty="0" err="1">
                <a:latin typeface="Arial" panose="020B0604020202020204" pitchFamily="34" charset="0"/>
                <a:cs typeface="Arial" panose="020B0604020202020204" pitchFamily="34" charset="0"/>
              </a:rPr>
              <a:t>Combinación</a:t>
            </a:r>
            <a:r>
              <a:rPr lang="en-US" sz="1600" b="1" dirty="0">
                <a:latin typeface="Arial" panose="020B0604020202020204" pitchFamily="34" charset="0"/>
                <a:cs typeface="Arial" panose="020B0604020202020204" pitchFamily="34" charset="0"/>
              </a:rPr>
              <a:t> de </a:t>
            </a:r>
            <a:r>
              <a:rPr lang="en-US" sz="1600" b="1" dirty="0" err="1">
                <a:latin typeface="Arial" panose="020B0604020202020204" pitchFamily="34" charset="0"/>
                <a:cs typeface="Arial" panose="020B0604020202020204" pitchFamily="34" charset="0"/>
              </a:rPr>
              <a:t>acumuladores</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Los acumuladores combinados </a:t>
            </a:r>
            <a:r>
              <a:rPr lang="en-US" sz="1600" dirty="0" err="1">
                <a:latin typeface="Arial" panose="020B0604020202020204" pitchFamily="34" charset="0"/>
                <a:cs typeface="Arial" panose="020B0604020202020204" pitchFamily="34" charset="0"/>
              </a:rPr>
              <a:t>pueden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enviar</a:t>
            </a:r>
            <a:r>
              <a:rPr lang="en-US" sz="1600" dirty="0">
                <a:latin typeface="Arial" panose="020B0604020202020204" pitchFamily="34" charset="0"/>
                <a:cs typeface="Arial" panose="020B0604020202020204" pitchFamily="34" charset="0"/>
              </a:rPr>
              <a:t> el calor producido directamente al sistema de calefacción (calefacción de apoyo) o, alternativamente, </a:t>
            </a:r>
            <a:r>
              <a:rPr lang="en-US" sz="1600" dirty="0" err="1">
                <a:latin typeface="Arial" panose="020B0604020202020204" pitchFamily="34" charset="0"/>
                <a:cs typeface="Arial" panose="020B0604020202020204" pitchFamily="34" charset="0"/>
              </a:rPr>
              <a:t>enviarlo</a:t>
            </a:r>
            <a:r>
              <a:rPr lang="en-US" sz="1600" dirty="0">
                <a:latin typeface="Arial" panose="020B0604020202020204" pitchFamily="34" charset="0"/>
                <a:cs typeface="Arial" panose="020B0604020202020204" pitchFamily="34" charset="0"/>
              </a:rPr>
              <a:t> al sistema de agua sanitaria mediante un intercambiador de calor interno o externo.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788024" y="1419942"/>
            <a:ext cx="4146046" cy="4810203"/>
          </a:xfrm>
          <a:prstGeom prst="rect">
            <a:avLst/>
          </a:prstGeom>
        </p:spPr>
      </p:pic>
    </p:spTree>
    <p:extLst>
      <p:ext uri="{BB962C8B-B14F-4D97-AF65-F5344CB8AC3E}">
        <p14:creationId xmlns:p14="http://schemas.microsoft.com/office/powerpoint/2010/main" val="49567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1.3. </a:t>
            </a:r>
            <a:r>
              <a:rPr lang="en-US" sz="1600" dirty="0" err="1">
                <a:latin typeface="Arial" panose="020B0604020202020204" pitchFamily="34" charset="0"/>
                <a:cs typeface="Arial" panose="020B0604020202020204" pitchFamily="34" charset="0"/>
              </a:rPr>
              <a:t>Materiales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e instalación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1.3.1. </a:t>
            </a:r>
            <a:r>
              <a:rPr lang="en-US" sz="1600" dirty="0" err="1">
                <a:latin typeface="Arial" panose="020B0604020202020204" pitchFamily="34" charset="0"/>
                <a:cs typeface="Arial" panose="020B0604020202020204" pitchFamily="34" charset="0"/>
              </a:rPr>
              <a:t>Materiales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Los depósitos no ventilados se ofrecen en acero inoxidable, acero</a:t>
            </a:r>
            <a:r>
              <a:rPr lang="en-US" sz="1600" dirty="0" err="1">
                <a:latin typeface="Arial" panose="020B0604020202020204" pitchFamily="34" charset="0"/>
                <a:cs typeface="Arial" panose="020B0604020202020204" pitchFamily="34" charset="0"/>
              </a:rPr>
              <a:t> esmaltado</a:t>
            </a:r>
            <a:r>
              <a:rPr lang="en-US" sz="1600" dirty="0">
                <a:latin typeface="Arial" panose="020B0604020202020204" pitchFamily="34" charset="0"/>
                <a:cs typeface="Arial" panose="020B0604020202020204" pitchFamily="34" charset="0"/>
              </a:rPr>
              <a:t>, acero recubierto de plástico o cobre.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Los tanques de acero inoxidable son relativamente ligeros y no necesitan mantenimiento, pero son significativamente más caros que los tanques de acero </a:t>
            </a:r>
            <a:r>
              <a:rPr lang="en-US" sz="1600" dirty="0" err="1">
                <a:latin typeface="Arial" panose="020B0604020202020204" pitchFamily="34" charset="0"/>
                <a:cs typeface="Arial" panose="020B0604020202020204" pitchFamily="34" charset="0"/>
              </a:rPr>
              <a:t>esmaltado.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Los tanques </a:t>
            </a:r>
            <a:r>
              <a:rPr lang="en-US" sz="1600" dirty="0" err="1">
                <a:latin typeface="Arial" panose="020B0604020202020204" pitchFamily="34" charset="0"/>
                <a:cs typeface="Arial" panose="020B0604020202020204" pitchFamily="34" charset="0"/>
              </a:rPr>
              <a:t>esmaltados</a:t>
            </a:r>
            <a:r>
              <a:rPr lang="en-US" sz="1600" dirty="0">
                <a:latin typeface="Arial" panose="020B0604020202020204" pitchFamily="34" charset="0"/>
                <a:cs typeface="Arial" panose="020B0604020202020204" pitchFamily="34" charset="0"/>
              </a:rPr>
              <a:t> deben estar equipados con un ánodo galvánico externo o de magnesio por razones de protección contra la corrosión.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También se ofrecen tanques de acero recubiertos de plástico más baratos. </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Los tanques de plástico ventilados son igualmente sensibles a temperaturas más altas.</a:t>
            </a:r>
          </a:p>
        </p:txBody>
      </p:sp>
    </p:spTree>
    <p:extLst>
      <p:ext uri="{BB962C8B-B14F-4D97-AF65-F5344CB8AC3E}">
        <p14:creationId xmlns:p14="http://schemas.microsoft.com/office/powerpoint/2010/main" val="175965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457200" y="1639341"/>
            <a:ext cx="8229600" cy="1141587"/>
          </a:xfrm>
        </p:spPr>
        <p:txBody>
          <a:bodyPr>
            <a:noAutofit/>
          </a:bodyPr>
          <a:lstStyle/>
          <a:p>
            <a:pPr marL="0" indent="0">
              <a:buNone/>
            </a:pPr>
            <a:r>
              <a:rPr lang="en-US" sz="1600" dirty="0">
                <a:latin typeface="Arial" panose="020B0604020202020204" pitchFamily="34" charset="0"/>
                <a:cs typeface="Arial" panose="020B0604020202020204" pitchFamily="34" charset="0"/>
              </a:rPr>
              <a:t>1.3. </a:t>
            </a:r>
            <a:r>
              <a:rPr lang="en-US" sz="1600" dirty="0" err="1">
                <a:latin typeface="Arial" panose="020B0604020202020204" pitchFamily="34" charset="0"/>
                <a:cs typeface="Arial" panose="020B0604020202020204" pitchFamily="34" charset="0"/>
              </a:rPr>
              <a:t>Materiales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e instalación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1.3.2. </a:t>
            </a: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2195736" y="5733256"/>
            <a:ext cx="5328592"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Conexión y aislamiento térmico de un acumulador solar</a:t>
            </a:r>
            <a:endParaRPr lang="bg-BG"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827584" y="2564904"/>
            <a:ext cx="3397575" cy="2831400"/>
          </a:xfrm>
          <a:prstGeom prst="rect">
            <a:avLst/>
          </a:prstGeom>
        </p:spPr>
      </p:pic>
      <p:pic>
        <p:nvPicPr>
          <p:cNvPr id="7" name="Picture 6"/>
          <p:cNvPicPr>
            <a:picLocks noChangeAspect="1"/>
          </p:cNvPicPr>
          <p:nvPr/>
        </p:nvPicPr>
        <p:blipFill>
          <a:blip r:embed="rId3"/>
          <a:stretch>
            <a:fillRect/>
          </a:stretch>
        </p:blipFill>
        <p:spPr>
          <a:xfrm>
            <a:off x="4595543" y="2587774"/>
            <a:ext cx="3397575" cy="2821867"/>
          </a:xfrm>
          <a:prstGeom prst="rect">
            <a:avLst/>
          </a:prstGeom>
        </p:spPr>
      </p:pic>
    </p:spTree>
    <p:extLst>
      <p:ext uri="{BB962C8B-B14F-4D97-AF65-F5344CB8AC3E}">
        <p14:creationId xmlns:p14="http://schemas.microsoft.com/office/powerpoint/2010/main" val="1680030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457200" y="1639341"/>
            <a:ext cx="8229600" cy="1141587"/>
          </a:xfrm>
        </p:spPr>
        <p:txBody>
          <a:bodyPr>
            <a:noAutofit/>
          </a:bodyPr>
          <a:lstStyle/>
          <a:p>
            <a:pPr marL="0" indent="0">
              <a:buNone/>
            </a:pPr>
            <a:r>
              <a:rPr lang="en-US" sz="1600" dirty="0">
                <a:latin typeface="Arial" panose="020B0604020202020204" pitchFamily="34" charset="0"/>
                <a:cs typeface="Arial" panose="020B0604020202020204" pitchFamily="34" charset="0"/>
              </a:rPr>
              <a:t>1.3. </a:t>
            </a:r>
            <a:r>
              <a:rPr lang="en-US" sz="1600" dirty="0" err="1">
                <a:latin typeface="Arial" panose="020B0604020202020204" pitchFamily="34" charset="0"/>
                <a:cs typeface="Arial" panose="020B0604020202020204" pitchFamily="34" charset="0"/>
              </a:rPr>
              <a:t>Materiales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instalación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1.3.2. </a:t>
            </a: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2195736" y="5733256"/>
            <a:ext cx="5328592"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Conexión y aislamiento térmico de un acumulador solar</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683568" y="2564904"/>
            <a:ext cx="3397575" cy="2831400"/>
          </a:xfrm>
          <a:prstGeom prst="rect">
            <a:avLst/>
          </a:prstGeom>
        </p:spPr>
      </p:pic>
      <p:pic>
        <p:nvPicPr>
          <p:cNvPr id="6" name="Picture 5"/>
          <p:cNvPicPr>
            <a:picLocks noChangeAspect="1"/>
          </p:cNvPicPr>
          <p:nvPr/>
        </p:nvPicPr>
        <p:blipFill>
          <a:blip r:embed="rId3"/>
          <a:stretch>
            <a:fillRect/>
          </a:stretch>
        </p:blipFill>
        <p:spPr>
          <a:xfrm>
            <a:off x="4499992" y="2554707"/>
            <a:ext cx="3397575" cy="2821867"/>
          </a:xfrm>
          <a:prstGeom prst="rect">
            <a:avLst/>
          </a:prstGeom>
        </p:spPr>
      </p:pic>
    </p:spTree>
    <p:extLst>
      <p:ext uri="{BB962C8B-B14F-4D97-AF65-F5344CB8AC3E}">
        <p14:creationId xmlns:p14="http://schemas.microsoft.com/office/powerpoint/2010/main" val="3564372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457200" y="1639341"/>
            <a:ext cx="8229600" cy="1141587"/>
          </a:xfrm>
        </p:spPr>
        <p:txBody>
          <a:bodyPr>
            <a:noAutofit/>
          </a:bodyPr>
          <a:lstStyle/>
          <a:p>
            <a:pPr marL="0" indent="0">
              <a:buNone/>
            </a:pPr>
            <a:r>
              <a:rPr lang="en-US" sz="1600" dirty="0">
                <a:latin typeface="Arial" panose="020B0604020202020204" pitchFamily="34" charset="0"/>
                <a:cs typeface="Arial" panose="020B0604020202020204" pitchFamily="34" charset="0"/>
              </a:rPr>
              <a:t>1.3. </a:t>
            </a:r>
            <a:r>
              <a:rPr lang="en-US" sz="1600" dirty="0" err="1">
                <a:latin typeface="Arial" panose="020B0604020202020204" pitchFamily="34" charset="0"/>
                <a:cs typeface="Arial" panose="020B0604020202020204" pitchFamily="34" charset="0"/>
              </a:rPr>
              <a:t>Materiales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e instalación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1.3.2. </a:t>
            </a: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2195736" y="5733256"/>
            <a:ext cx="5328592"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Conexión y aislamiento térmico de un acumulador solar</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71600" y="2661372"/>
            <a:ext cx="3397575" cy="2831400"/>
          </a:xfrm>
          <a:prstGeom prst="rect">
            <a:avLst/>
          </a:prstGeom>
        </p:spPr>
      </p:pic>
      <p:pic>
        <p:nvPicPr>
          <p:cNvPr id="6" name="Picture 5"/>
          <p:cNvPicPr>
            <a:picLocks noChangeAspect="1"/>
          </p:cNvPicPr>
          <p:nvPr/>
        </p:nvPicPr>
        <p:blipFill>
          <a:blip r:embed="rId3"/>
          <a:stretch>
            <a:fillRect/>
          </a:stretch>
        </p:blipFill>
        <p:spPr>
          <a:xfrm>
            <a:off x="4829200" y="2661372"/>
            <a:ext cx="3397575" cy="2821867"/>
          </a:xfrm>
          <a:prstGeom prst="rect">
            <a:avLst/>
          </a:prstGeom>
        </p:spPr>
      </p:pic>
    </p:spTree>
    <p:extLst>
      <p:ext uri="{BB962C8B-B14F-4D97-AF65-F5344CB8AC3E}">
        <p14:creationId xmlns:p14="http://schemas.microsoft.com/office/powerpoint/2010/main" val="1370609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4" name="Rectangle 3"/>
          <p:cNvSpPr/>
          <p:nvPr/>
        </p:nvSpPr>
        <p:spPr>
          <a:xfrm>
            <a:off x="2195736" y="5733256"/>
            <a:ext cx="5328592"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Conexión y aislamiento térmico de un acumulador solar</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71600" y="2420888"/>
            <a:ext cx="3397575" cy="2831400"/>
          </a:xfrm>
          <a:prstGeom prst="rect">
            <a:avLst/>
          </a:prstGeom>
        </p:spPr>
      </p:pic>
      <p:pic>
        <p:nvPicPr>
          <p:cNvPr id="6" name="Picture 5"/>
          <p:cNvPicPr>
            <a:picLocks noChangeAspect="1"/>
          </p:cNvPicPr>
          <p:nvPr/>
        </p:nvPicPr>
        <p:blipFill>
          <a:blip r:embed="rId3"/>
          <a:stretch>
            <a:fillRect/>
          </a:stretch>
        </p:blipFill>
        <p:spPr>
          <a:xfrm>
            <a:off x="4829200" y="2420888"/>
            <a:ext cx="3397575" cy="2821867"/>
          </a:xfrm>
          <a:prstGeom prst="rect">
            <a:avLst/>
          </a:prstGeom>
        </p:spPr>
      </p:pic>
      <p:sp>
        <p:nvSpPr>
          <p:cNvPr id="10" name="Content Placeholder 2">
            <a:extLst>
              <a:ext uri="{FF2B5EF4-FFF2-40B4-BE49-F238E27FC236}">
                <a16:creationId xmlns:a16="http://schemas.microsoft.com/office/drawing/2014/main" xmlns="" id="{E96941A4-7C48-4412-A730-10C5AE39D4D7}"/>
              </a:ext>
            </a:extLst>
          </p:cNvPr>
          <p:cNvSpPr>
            <a:spLocks noGrp="1"/>
          </p:cNvSpPr>
          <p:nvPr>
            <p:ph idx="1"/>
          </p:nvPr>
        </p:nvSpPr>
        <p:spPr>
          <a:xfrm>
            <a:off x="457200" y="1639341"/>
            <a:ext cx="8229600" cy="1141587"/>
          </a:xfrm>
        </p:spPr>
        <p:txBody>
          <a:bodyPr>
            <a:noAutofit/>
          </a:bodyPr>
          <a:lstStyle/>
          <a:p>
            <a:pPr marL="0" indent="0">
              <a:buNone/>
            </a:pPr>
            <a:r>
              <a:rPr lang="en-US" sz="1600" dirty="0">
                <a:latin typeface="Arial" panose="020B0604020202020204" pitchFamily="34" charset="0"/>
                <a:cs typeface="Arial" panose="020B0604020202020204" pitchFamily="34" charset="0"/>
              </a:rPr>
              <a:t>1.3. </a:t>
            </a:r>
            <a:r>
              <a:rPr lang="en-US" sz="1600" dirty="0" err="1">
                <a:latin typeface="Arial" panose="020B0604020202020204" pitchFamily="34" charset="0"/>
                <a:cs typeface="Arial" panose="020B0604020202020204" pitchFamily="34" charset="0"/>
              </a:rPr>
              <a:t>Materiales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e instalación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1.3.2. </a:t>
            </a: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621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4" name="Rectangle 3"/>
          <p:cNvSpPr/>
          <p:nvPr/>
        </p:nvSpPr>
        <p:spPr>
          <a:xfrm>
            <a:off x="2195736" y="5733256"/>
            <a:ext cx="5328592"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Conexión y aislamiento térmico de un acumulador solar</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043608" y="2564904"/>
            <a:ext cx="3397575" cy="2831400"/>
          </a:xfrm>
          <a:prstGeom prst="rect">
            <a:avLst/>
          </a:prstGeom>
        </p:spPr>
      </p:pic>
      <p:pic>
        <p:nvPicPr>
          <p:cNvPr id="6" name="Picture 5"/>
          <p:cNvPicPr>
            <a:picLocks noChangeAspect="1"/>
          </p:cNvPicPr>
          <p:nvPr/>
        </p:nvPicPr>
        <p:blipFill>
          <a:blip r:embed="rId3"/>
          <a:stretch>
            <a:fillRect/>
          </a:stretch>
        </p:blipFill>
        <p:spPr>
          <a:xfrm>
            <a:off x="4860032" y="2564904"/>
            <a:ext cx="3397575" cy="2821867"/>
          </a:xfrm>
          <a:prstGeom prst="rect">
            <a:avLst/>
          </a:prstGeom>
        </p:spPr>
      </p:pic>
      <p:sp>
        <p:nvSpPr>
          <p:cNvPr id="9" name="Content Placeholder 2">
            <a:extLst>
              <a:ext uri="{FF2B5EF4-FFF2-40B4-BE49-F238E27FC236}">
                <a16:creationId xmlns:a16="http://schemas.microsoft.com/office/drawing/2014/main" xmlns="" id="{CCB80C1D-F628-4524-8FDA-88B3F7352CB5}"/>
              </a:ext>
            </a:extLst>
          </p:cNvPr>
          <p:cNvSpPr>
            <a:spLocks noGrp="1"/>
          </p:cNvSpPr>
          <p:nvPr>
            <p:ph idx="1"/>
          </p:nvPr>
        </p:nvSpPr>
        <p:spPr>
          <a:xfrm>
            <a:off x="457200" y="1639341"/>
            <a:ext cx="8229600" cy="1141587"/>
          </a:xfrm>
        </p:spPr>
        <p:txBody>
          <a:bodyPr>
            <a:noAutofit/>
          </a:bodyPr>
          <a:lstStyle/>
          <a:p>
            <a:pPr marL="0" indent="0">
              <a:buNone/>
            </a:pPr>
            <a:r>
              <a:rPr lang="en-US" sz="1600" dirty="0">
                <a:latin typeface="Arial" panose="020B0604020202020204" pitchFamily="34" charset="0"/>
                <a:cs typeface="Arial" panose="020B0604020202020204" pitchFamily="34" charset="0"/>
              </a:rPr>
              <a:t>1.3. </a:t>
            </a:r>
            <a:r>
              <a:rPr lang="en-US" sz="1600" dirty="0" err="1">
                <a:latin typeface="Arial" panose="020B0604020202020204" pitchFamily="34" charset="0"/>
                <a:cs typeface="Arial" panose="020B0604020202020204" pitchFamily="34" charset="0"/>
              </a:rPr>
              <a:t>Materiales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e instalación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1.3.2. </a:t>
            </a: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919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a:t>Objetivos</a:t>
            </a:r>
            <a:r>
              <a:rPr lang="en-US" dirty="0"/>
              <a:t> de la </a:t>
            </a:r>
            <a:r>
              <a:rPr lang="en-US" dirty="0" err="1"/>
              <a:t>unidad</a:t>
            </a:r>
            <a:endParaRPr lang="el-GR" dirty="0"/>
          </a:p>
        </p:txBody>
      </p:sp>
      <p:sp>
        <p:nvSpPr>
          <p:cNvPr id="9" name="Content Placeholder 8"/>
          <p:cNvSpPr>
            <a:spLocks noGrp="1"/>
          </p:cNvSpPr>
          <p:nvPr>
            <p:ph idx="1"/>
          </p:nvPr>
        </p:nvSpPr>
        <p:spPr/>
        <p:txBody>
          <a:bodyPr/>
          <a:lstStyle/>
          <a:p>
            <a:pPr marL="0" indent="0">
              <a:buNone/>
            </a:pPr>
            <a:r>
              <a:rPr lang="en-US" sz="1600" dirty="0">
                <a:latin typeface="Arial" panose="020B0604020202020204" pitchFamily="34" charset="0"/>
                <a:cs typeface="Arial" panose="020B0604020202020204" pitchFamily="34" charset="0"/>
              </a:rPr>
              <a:t>Bienvenido al módulo : </a:t>
            </a:r>
            <a:r>
              <a:rPr lang="el-GR" sz="1600" i="1"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El sistema auxiliar</a:t>
            </a:r>
            <a:r>
              <a:rPr lang="el-GR" sz="1600" i="1" dirty="0">
                <a:latin typeface="Arial" panose="020B0604020202020204" pitchFamily="34" charset="0"/>
                <a:cs typeface="Arial" panose="020B0604020202020204" pitchFamily="34" charset="0"/>
              </a:rPr>
              <a:t>"</a:t>
            </a:r>
            <a:r>
              <a:rPr lang="el-GR" sz="1600" dirty="0">
                <a:latin typeface="Arial" panose="020B0604020202020204" pitchFamily="34" charset="0"/>
                <a:cs typeface="Arial" panose="020B0604020202020204" pitchFamily="34" charset="0"/>
              </a:rPr>
              <a:t>.</a:t>
            </a:r>
          </a:p>
          <a:p>
            <a:pPr marL="0" indent="0">
              <a:buNone/>
            </a:pPr>
            <a:endParaRPr lang="el-GR"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Al final de </a:t>
            </a:r>
            <a:r>
              <a:rPr lang="en-US" sz="1600" dirty="0" err="1">
                <a:latin typeface="Arial" panose="020B0604020202020204" pitchFamily="34" charset="0"/>
                <a:cs typeface="Arial" panose="020B0604020202020204" pitchFamily="34" charset="0"/>
              </a:rPr>
              <a:t>esta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unidad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serás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capaz</a:t>
            </a:r>
            <a:r>
              <a:rPr lang="en-US" sz="1600" dirty="0">
                <a:latin typeface="Arial" panose="020B0604020202020204" pitchFamily="34" charset="0"/>
                <a:cs typeface="Arial" panose="020B0604020202020204" pitchFamily="34" charset="0"/>
              </a:rPr>
              <a:t> de:</a:t>
            </a:r>
          </a:p>
          <a:p>
            <a:pPr marL="0" indent="0">
              <a:buNone/>
            </a:pPr>
            <a:endParaRPr lang="el-GR" sz="1600" dirty="0">
              <a:latin typeface="Arial" panose="020B0604020202020204" pitchFamily="34" charset="0"/>
              <a:cs typeface="Arial" panose="020B0604020202020204" pitchFamily="34" charset="0"/>
            </a:endParaRPr>
          </a:p>
          <a:p>
            <a:pPr>
              <a:buFont typeface="+mj-lt"/>
              <a:buAutoNum type="arabicPeriod"/>
            </a:pPr>
            <a:r>
              <a:rPr lang="en-US" sz="1600" dirty="0" err="1">
                <a:latin typeface="Arial" panose="020B0604020202020204" pitchFamily="34" charset="0"/>
                <a:cs typeface="Arial" panose="020B0604020202020204" pitchFamily="34" charset="0"/>
              </a:rPr>
              <a:t>Conocer</a:t>
            </a:r>
            <a:r>
              <a:rPr lang="en-US" sz="1600" dirty="0">
                <a:latin typeface="Arial" panose="020B0604020202020204" pitchFamily="34" charset="0"/>
                <a:cs typeface="Arial" panose="020B0604020202020204" pitchFamily="34" charset="0"/>
              </a:rPr>
              <a:t> la construcción de diferentes tipos de intercambiadores y </a:t>
            </a:r>
            <a:r>
              <a:rPr lang="en-US" sz="1600" dirty="0" err="1">
                <a:latin typeface="Arial" panose="020B0604020202020204" pitchFamily="34" charset="0"/>
                <a:cs typeface="Arial" panose="020B0604020202020204" pitchFamily="34" charset="0"/>
              </a:rPr>
              <a:t>acumuladores</a:t>
            </a:r>
            <a:r>
              <a:rPr lang="el-GR"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lvl="0">
              <a:buFont typeface="+mj-lt"/>
              <a:buAutoNum type="arabicPeriod"/>
            </a:pPr>
            <a:r>
              <a:rPr lang="en-US" sz="1600" dirty="0">
                <a:latin typeface="Arial" panose="020B0604020202020204" pitchFamily="34" charset="0"/>
                <a:cs typeface="Arial" panose="020B0604020202020204" pitchFamily="34" charset="0"/>
              </a:rPr>
              <a:t>Identificar cómo instalar diferentes intercambiadores y </a:t>
            </a:r>
            <a:r>
              <a:rPr lang="en-US" sz="1600" dirty="0" err="1">
                <a:latin typeface="Arial" panose="020B0604020202020204" pitchFamily="34" charset="0"/>
                <a:cs typeface="Arial" panose="020B0604020202020204" pitchFamily="34" charset="0"/>
              </a:rPr>
              <a:t>acumuladores</a:t>
            </a:r>
            <a:r>
              <a:rPr lang="en-US" sz="1600" dirty="0">
                <a:latin typeface="Arial" panose="020B0604020202020204" pitchFamily="34" charset="0"/>
                <a:cs typeface="Arial" panose="020B0604020202020204" pitchFamily="34" charset="0"/>
              </a:rPr>
              <a:t> usando accesorios. </a:t>
            </a:r>
          </a:p>
          <a:p>
            <a:pPr marL="0" indent="0">
              <a:buNone/>
            </a:pP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4" name="Rectangle 3"/>
          <p:cNvSpPr/>
          <p:nvPr/>
        </p:nvSpPr>
        <p:spPr>
          <a:xfrm>
            <a:off x="472642" y="5500682"/>
            <a:ext cx="3754760"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Intercambiador de calor de tubos con aletas, acodado </a:t>
            </a:r>
            <a:endParaRPr lang="bg-BG" sz="1600" dirty="0">
              <a:latin typeface="Arial" panose="020B0604020202020204" pitchFamily="34" charset="0"/>
              <a:cs typeface="Arial" panose="020B0604020202020204" pitchFamily="34" charset="0"/>
            </a:endParaRPr>
          </a:p>
        </p:txBody>
      </p:sp>
      <p:sp>
        <p:nvSpPr>
          <p:cNvPr id="5" name="Rectangle 4"/>
          <p:cNvSpPr/>
          <p:nvPr/>
        </p:nvSpPr>
        <p:spPr>
          <a:xfrm>
            <a:off x="4982588" y="4488544"/>
            <a:ext cx="4104456"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Intercambiador de calor de tubos con aletas, horizontal</a:t>
            </a:r>
            <a:endParaRPr lang="bg-BG"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323528" y="3604374"/>
            <a:ext cx="4659060" cy="1480810"/>
          </a:xfrm>
          <a:prstGeom prst="rect">
            <a:avLst/>
          </a:prstGeom>
        </p:spPr>
      </p:pic>
      <p:pic>
        <p:nvPicPr>
          <p:cNvPr id="7" name="Picture 6"/>
          <p:cNvPicPr>
            <a:picLocks noChangeAspect="1"/>
          </p:cNvPicPr>
          <p:nvPr/>
        </p:nvPicPr>
        <p:blipFill>
          <a:blip r:embed="rId3"/>
          <a:stretch>
            <a:fillRect/>
          </a:stretch>
        </p:blipFill>
        <p:spPr>
          <a:xfrm>
            <a:off x="4851972" y="1931892"/>
            <a:ext cx="3830457" cy="2433378"/>
          </a:xfrm>
          <a:prstGeom prst="rect">
            <a:avLst/>
          </a:prstGeom>
        </p:spPr>
      </p:pic>
      <p:sp>
        <p:nvSpPr>
          <p:cNvPr id="10" name="Content Placeholder 2">
            <a:extLst>
              <a:ext uri="{FF2B5EF4-FFF2-40B4-BE49-F238E27FC236}">
                <a16:creationId xmlns:a16="http://schemas.microsoft.com/office/drawing/2014/main" xmlns="" id="{C296A5CC-BBD9-408B-BFD2-75CEA5500016}"/>
              </a:ext>
            </a:extLst>
          </p:cNvPr>
          <p:cNvSpPr>
            <a:spLocks noGrp="1"/>
          </p:cNvSpPr>
          <p:nvPr>
            <p:ph idx="1"/>
          </p:nvPr>
        </p:nvSpPr>
        <p:spPr>
          <a:xfrm>
            <a:off x="457200" y="1639341"/>
            <a:ext cx="8229600" cy="1141587"/>
          </a:xfrm>
        </p:spPr>
        <p:txBody>
          <a:bodyPr>
            <a:noAutofit/>
          </a:bodyPr>
          <a:lstStyle/>
          <a:p>
            <a:pPr marL="0" indent="0">
              <a:buNone/>
            </a:pPr>
            <a:r>
              <a:rPr lang="en-US" sz="1600" dirty="0">
                <a:latin typeface="Arial" panose="020B0604020202020204" pitchFamily="34" charset="0"/>
                <a:cs typeface="Arial" panose="020B0604020202020204" pitchFamily="34" charset="0"/>
              </a:rPr>
              <a:t>1.3. </a:t>
            </a:r>
            <a:r>
              <a:rPr lang="en-US" sz="1600" dirty="0" err="1">
                <a:latin typeface="Arial" panose="020B0604020202020204" pitchFamily="34" charset="0"/>
                <a:cs typeface="Arial" panose="020B0604020202020204" pitchFamily="34" charset="0"/>
              </a:rPr>
              <a:t>Materiales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e instalación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1.3.2. </a:t>
            </a: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93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4" name="Rectangle 3"/>
          <p:cNvSpPr/>
          <p:nvPr/>
        </p:nvSpPr>
        <p:spPr>
          <a:xfrm>
            <a:off x="1187624" y="5589240"/>
            <a:ext cx="3572906"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Conexión de agua caliente con todos los accesorios y circulación secundaria</a:t>
            </a:r>
            <a:endParaRPr lang="bg-BG"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004048" y="1412776"/>
            <a:ext cx="3521317" cy="4859190"/>
          </a:xfrm>
          <a:prstGeom prst="rect">
            <a:avLst/>
          </a:prstGeom>
        </p:spPr>
      </p:pic>
      <p:sp>
        <p:nvSpPr>
          <p:cNvPr id="8" name="Content Placeholder 2">
            <a:extLst>
              <a:ext uri="{FF2B5EF4-FFF2-40B4-BE49-F238E27FC236}">
                <a16:creationId xmlns:a16="http://schemas.microsoft.com/office/drawing/2014/main" xmlns="" id="{66D86019-9850-471E-B872-8303B7A013D7}"/>
              </a:ext>
            </a:extLst>
          </p:cNvPr>
          <p:cNvSpPr>
            <a:spLocks noGrp="1"/>
          </p:cNvSpPr>
          <p:nvPr>
            <p:ph idx="1"/>
          </p:nvPr>
        </p:nvSpPr>
        <p:spPr>
          <a:xfrm>
            <a:off x="457200" y="1639341"/>
            <a:ext cx="8229600" cy="1141587"/>
          </a:xfrm>
        </p:spPr>
        <p:txBody>
          <a:bodyPr>
            <a:noAutofit/>
          </a:bodyPr>
          <a:lstStyle/>
          <a:p>
            <a:pPr marL="0" indent="0">
              <a:buNone/>
            </a:pPr>
            <a:r>
              <a:rPr lang="en-US" sz="1600" dirty="0">
                <a:latin typeface="Arial" panose="020B0604020202020204" pitchFamily="34" charset="0"/>
                <a:cs typeface="Arial" panose="020B0604020202020204" pitchFamily="34" charset="0"/>
              </a:rPr>
              <a:t>1.3. </a:t>
            </a:r>
            <a:r>
              <a:rPr lang="en-US" sz="1600" dirty="0" err="1">
                <a:latin typeface="Arial" panose="020B0604020202020204" pitchFamily="34" charset="0"/>
                <a:cs typeface="Arial" panose="020B0604020202020204" pitchFamily="34" charset="0"/>
              </a:rPr>
              <a:t>Materiales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e instalación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1.3.2. </a:t>
            </a: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9459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Instalación de la grifería</a:t>
            </a:r>
            <a:endParaRPr lang="el-GR" dirty="0"/>
          </a:p>
        </p:txBody>
      </p:sp>
      <p:sp>
        <p:nvSpPr>
          <p:cNvPr id="3" name="Content Placeholder 2"/>
          <p:cNvSpPr>
            <a:spLocks noGrp="1"/>
          </p:cNvSpPr>
          <p:nvPr>
            <p:ph idx="1"/>
          </p:nvPr>
        </p:nvSpPr>
        <p:spPr>
          <a:xfrm>
            <a:off x="457200" y="1639341"/>
            <a:ext cx="4978896"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2. Instalación de la grifería</a:t>
            </a:r>
          </a:p>
          <a:p>
            <a:pPr marL="0" indent="0">
              <a:buNone/>
            </a:pPr>
            <a:r>
              <a:rPr lang="en-US" sz="1600" dirty="0">
                <a:latin typeface="Arial" panose="020B0604020202020204" pitchFamily="34" charset="0"/>
                <a:cs typeface="Arial" panose="020B0604020202020204" pitchFamily="34" charset="0"/>
              </a:rPr>
              <a:t>2.1. El propósito y los tipos de accesorios</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lgn="r">
              <a:buNone/>
            </a:pPr>
            <a:r>
              <a:rPr lang="es-ES" sz="1600" dirty="0">
                <a:latin typeface="Arial" panose="020B0604020202020204" pitchFamily="34" charset="0"/>
                <a:cs typeface="Arial" panose="020B0604020202020204" pitchFamily="34" charset="0"/>
              </a:rPr>
              <a:t>Las envolventes del circuito solar</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580112" y="1412776"/>
            <a:ext cx="3376674" cy="4860065"/>
          </a:xfrm>
          <a:prstGeom prst="rect">
            <a:avLst/>
          </a:prstGeom>
        </p:spPr>
      </p:pic>
    </p:spTree>
    <p:extLst>
      <p:ext uri="{BB962C8B-B14F-4D97-AF65-F5344CB8AC3E}">
        <p14:creationId xmlns:p14="http://schemas.microsoft.com/office/powerpoint/2010/main" val="1089738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Instalación de la grifería</a:t>
            </a:r>
            <a:endParaRPr lang="el-GR" dirty="0"/>
          </a:p>
        </p:txBody>
      </p:sp>
      <p:sp>
        <p:nvSpPr>
          <p:cNvPr id="3" name="Content Placeholder 2"/>
          <p:cNvSpPr>
            <a:spLocks noGrp="1"/>
          </p:cNvSpPr>
          <p:nvPr>
            <p:ph idx="1"/>
          </p:nvPr>
        </p:nvSpPr>
        <p:spPr>
          <a:xfrm>
            <a:off x="457200" y="1556792"/>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El propósito y los tipos de accesorios</a:t>
            </a:r>
          </a:p>
          <a:p>
            <a:pPr marL="0" indent="0">
              <a:buNone/>
            </a:pPr>
            <a:r>
              <a:rPr lang="en-US" sz="1600" b="1" dirty="0">
                <a:latin typeface="Arial" panose="020B0604020202020204" pitchFamily="34" charset="0"/>
                <a:cs typeface="Arial" panose="020B0604020202020204" pitchFamily="34" charset="0"/>
              </a:rPr>
              <a:t>Desconector de retorno (válvula de retención)</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Para evitar que se produzca una circulación convectiva de líquido en el circuito solar con la bomba de circulación desconectada, que absorbería el calor del acumulador y lo transmitiría al entorno a través del campo colector, el circuito solar está provisto de un dispositivo antirretorno. </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3212976"/>
            <a:ext cx="4422578" cy="2664296"/>
          </a:xfrm>
          <a:prstGeom prst="rect">
            <a:avLst/>
          </a:prstGeom>
        </p:spPr>
      </p:pic>
    </p:spTree>
    <p:extLst>
      <p:ext uri="{BB962C8B-B14F-4D97-AF65-F5344CB8AC3E}">
        <p14:creationId xmlns:p14="http://schemas.microsoft.com/office/powerpoint/2010/main" val="104725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Instalación de la grifería</a:t>
            </a:r>
            <a:endParaRPr lang="el-GR" dirty="0"/>
          </a:p>
        </p:txBody>
      </p:sp>
      <p:sp>
        <p:nvSpPr>
          <p:cNvPr id="3" name="Content Placeholder 2"/>
          <p:cNvSpPr>
            <a:spLocks noGrp="1"/>
          </p:cNvSpPr>
          <p:nvPr>
            <p:ph idx="1"/>
          </p:nvPr>
        </p:nvSpPr>
        <p:spPr>
          <a:xfrm>
            <a:off x="457200" y="1639341"/>
            <a:ext cx="5266928"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El propósito y los tipos de accesorios</a:t>
            </a:r>
          </a:p>
          <a:p>
            <a:pPr marL="0" indent="0">
              <a:buNone/>
            </a:pPr>
            <a:r>
              <a:rPr lang="en-US" sz="1600" b="1" dirty="0">
                <a:latin typeface="Arial" panose="020B0604020202020204" pitchFamily="34" charset="0"/>
                <a:cs typeface="Arial" panose="020B0604020202020204" pitchFamily="34" charset="0"/>
              </a:rPr>
              <a:t>Vaso de expansión (MEV)</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El vaso de expansión está diseñado para absorber el aumento de volumen del líquido solar cuando se calienta, y para devolverlo de nuevo al sistema cuando se enfría.</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780928"/>
            <a:ext cx="3073524" cy="3073524"/>
          </a:xfrm>
          <a:prstGeom prst="rect">
            <a:avLst/>
          </a:prstGeom>
        </p:spPr>
      </p:pic>
    </p:spTree>
    <p:extLst>
      <p:ext uri="{BB962C8B-B14F-4D97-AF65-F5344CB8AC3E}">
        <p14:creationId xmlns:p14="http://schemas.microsoft.com/office/powerpoint/2010/main" val="3097038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44008" y="1988840"/>
            <a:ext cx="4176464" cy="4176464"/>
          </a:xfrm>
          <a:prstGeom prst="rect">
            <a:avLst/>
          </a:prstGeom>
        </p:spPr>
      </p:pic>
      <p:sp>
        <p:nvSpPr>
          <p:cNvPr id="2" name="Title 1"/>
          <p:cNvSpPr>
            <a:spLocks noGrp="1"/>
          </p:cNvSpPr>
          <p:nvPr>
            <p:ph type="title"/>
          </p:nvPr>
        </p:nvSpPr>
        <p:spPr/>
        <p:txBody>
          <a:bodyPr/>
          <a:lstStyle/>
          <a:p>
            <a:r>
              <a:rPr lang="en-US" dirty="0"/>
              <a:t>2. Instalación de la grifería</a:t>
            </a:r>
            <a:endParaRPr lang="el-GR" dirty="0"/>
          </a:p>
        </p:txBody>
      </p:sp>
      <p:sp>
        <p:nvSpPr>
          <p:cNvPr id="3" name="Content Placeholder 2"/>
          <p:cNvSpPr>
            <a:spLocks noGrp="1"/>
          </p:cNvSpPr>
          <p:nvPr>
            <p:ph idx="1"/>
          </p:nvPr>
        </p:nvSpPr>
        <p:spPr>
          <a:xfrm>
            <a:off x="457200" y="1639341"/>
            <a:ext cx="4176464"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El propósito y los tipos de accesorios</a:t>
            </a:r>
          </a:p>
          <a:p>
            <a:pPr marL="0" indent="0">
              <a:buNone/>
            </a:pPr>
            <a:r>
              <a:rPr lang="en-US" sz="1600" b="1" dirty="0">
                <a:latin typeface="Arial" panose="020B0604020202020204" pitchFamily="34" charset="0"/>
                <a:cs typeface="Arial" panose="020B0604020202020204" pitchFamily="34" charset="0"/>
              </a:rPr>
              <a:t>Válvula de seguridad</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Para evitar un aumento de presión no permitido en el circuito solar, se especifica la instalación de una válvula de seguridad. </a:t>
            </a:r>
          </a:p>
        </p:txBody>
      </p:sp>
      <p:sp>
        <p:nvSpPr>
          <p:cNvPr id="7" name="Rectangle 6"/>
          <p:cNvSpPr/>
          <p:nvPr/>
        </p:nvSpPr>
        <p:spPr>
          <a:xfrm>
            <a:off x="4788024" y="1988840"/>
            <a:ext cx="6480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429374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Instalación de la grifería</a:t>
            </a:r>
            <a:endParaRPr lang="el-GR" dirty="0"/>
          </a:p>
        </p:txBody>
      </p:sp>
      <p:sp>
        <p:nvSpPr>
          <p:cNvPr id="3" name="Content Placeholder 2"/>
          <p:cNvSpPr>
            <a:spLocks noGrp="1"/>
          </p:cNvSpPr>
          <p:nvPr>
            <p:ph idx="1"/>
          </p:nvPr>
        </p:nvSpPr>
        <p:spPr>
          <a:xfrm>
            <a:off x="457200" y="1639341"/>
            <a:ext cx="3970784"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El propósito y los tipos de accesorios</a:t>
            </a:r>
          </a:p>
          <a:p>
            <a:pPr marL="0" indent="0">
              <a:buNone/>
            </a:pPr>
            <a:r>
              <a:rPr lang="en-US" sz="1600" b="1" dirty="0">
                <a:latin typeface="Arial" panose="020B0604020202020204" pitchFamily="34" charset="0"/>
                <a:cs typeface="Arial" panose="020B0604020202020204" pitchFamily="34" charset="0"/>
              </a:rPr>
              <a:t>Separadores de aire </a:t>
            </a:r>
          </a:p>
          <a:p>
            <a:pPr marL="0" indent="0">
              <a:buNone/>
            </a:pPr>
            <a:r>
              <a:rPr lang="en-US" sz="1600" dirty="0">
                <a:latin typeface="Arial" panose="020B0604020202020204" pitchFamily="34" charset="0"/>
                <a:cs typeface="Arial" panose="020B0604020202020204" pitchFamily="34" charset="0"/>
              </a:rPr>
              <a:t>Aumentan la sección transversal del flujo, reduciendo así la velocidad del flujo y permitiendo que las burbujas de aire suban. </a:t>
            </a:r>
          </a:p>
          <a:p>
            <a:pPr marL="0" indent="0">
              <a:buNone/>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1820916"/>
            <a:ext cx="4313312" cy="4313312"/>
          </a:xfrm>
          <a:prstGeom prst="rect">
            <a:avLst/>
          </a:prstGeom>
        </p:spPr>
      </p:pic>
    </p:spTree>
    <p:extLst>
      <p:ext uri="{BB962C8B-B14F-4D97-AF65-F5344CB8AC3E}">
        <p14:creationId xmlns:p14="http://schemas.microsoft.com/office/powerpoint/2010/main" val="3784832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Instalación de la grifería</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El propósito y los tipos de accesorios</a:t>
            </a:r>
          </a:p>
          <a:p>
            <a:pPr marL="0" indent="0">
              <a:buNone/>
            </a:pPr>
            <a:r>
              <a:rPr lang="en-US" sz="1600" b="1" dirty="0">
                <a:latin typeface="Arial" panose="020B0604020202020204" pitchFamily="34" charset="0"/>
                <a:cs typeface="Arial" panose="020B0604020202020204" pitchFamily="34" charset="0"/>
              </a:rPr>
              <a:t>Instrumentos de visualización (termómetros, manómetros, flujómetros)</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1257" y="3789040"/>
            <a:ext cx="2105125" cy="2105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264" y="3278336"/>
            <a:ext cx="2886968" cy="28869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462" y="3971143"/>
            <a:ext cx="2624499" cy="1740918"/>
          </a:xfrm>
          <a:prstGeom prst="rect">
            <a:avLst/>
          </a:prstGeom>
        </p:spPr>
      </p:pic>
    </p:spTree>
    <p:extLst>
      <p:ext uri="{BB962C8B-B14F-4D97-AF65-F5344CB8AC3E}">
        <p14:creationId xmlns:p14="http://schemas.microsoft.com/office/powerpoint/2010/main" val="284806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Instalación de la grifería</a:t>
            </a:r>
            <a:endParaRPr lang="el-GR" dirty="0"/>
          </a:p>
        </p:txBody>
      </p:sp>
      <p:sp>
        <p:nvSpPr>
          <p:cNvPr id="3" name="Content Placeholder 2"/>
          <p:cNvSpPr>
            <a:spLocks noGrp="1"/>
          </p:cNvSpPr>
          <p:nvPr>
            <p:ph idx="1"/>
          </p:nvPr>
        </p:nvSpPr>
        <p:spPr>
          <a:xfrm>
            <a:off x="457200" y="1639341"/>
            <a:ext cx="447484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El propósito y los tipos de accesorios</a:t>
            </a:r>
          </a:p>
          <a:p>
            <a:pPr marL="0" indent="0">
              <a:buNone/>
            </a:pPr>
            <a:r>
              <a:rPr lang="en-US" sz="1600" b="1" dirty="0">
                <a:latin typeface="Arial" panose="020B0604020202020204" pitchFamily="34" charset="0"/>
                <a:cs typeface="Arial" panose="020B0604020202020204" pitchFamily="34" charset="0"/>
              </a:rPr>
              <a:t>Dispositivos de cierre</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Existen varias versiones de racores de cierre, incluyendo válvulas de ángulo y de asiento recto, válvulas de bola, válvulas de corredera y válvulas de mariposa. Al instalar las válvulas es importante tener en cuenta la dirección del flujo. Las válvulas de bola poseen la menor resistencia al flujo.</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442" y="4018396"/>
            <a:ext cx="1841857" cy="18418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628" y="1384272"/>
            <a:ext cx="2468047" cy="2081386"/>
          </a:xfrm>
          <a:prstGeom prst="rect">
            <a:avLst/>
          </a:prstGeom>
        </p:spPr>
      </p:pic>
      <p:pic>
        <p:nvPicPr>
          <p:cNvPr id="8" name="Picture 7"/>
          <p:cNvPicPr>
            <a:picLocks noChangeAspect="1"/>
          </p:cNvPicPr>
          <p:nvPr/>
        </p:nvPicPr>
        <p:blipFill>
          <a:blip r:embed="rId4"/>
          <a:stretch>
            <a:fillRect/>
          </a:stretch>
        </p:blipFill>
        <p:spPr>
          <a:xfrm>
            <a:off x="3131840" y="3870033"/>
            <a:ext cx="1990220" cy="1990220"/>
          </a:xfrm>
          <a:prstGeom prst="rect">
            <a:avLst/>
          </a:prstGeom>
        </p:spPr>
      </p:pic>
      <p:sp>
        <p:nvSpPr>
          <p:cNvPr id="9" name="Rectangle 8"/>
          <p:cNvSpPr/>
          <p:nvPr/>
        </p:nvSpPr>
        <p:spPr>
          <a:xfrm>
            <a:off x="4632220" y="1933986"/>
            <a:ext cx="1768433"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válvulas de asiento inclinado</a:t>
            </a:r>
            <a:endParaRPr lang="bg-BG" sz="1600" dirty="0">
              <a:latin typeface="Arial" panose="020B0604020202020204" pitchFamily="34" charset="0"/>
              <a:cs typeface="Arial" panose="020B0604020202020204" pitchFamily="34" charset="0"/>
            </a:endParaRPr>
          </a:p>
        </p:txBody>
      </p:sp>
      <p:sp>
        <p:nvSpPr>
          <p:cNvPr id="10" name="Rectangle 9"/>
          <p:cNvSpPr/>
          <p:nvPr/>
        </p:nvSpPr>
        <p:spPr>
          <a:xfrm>
            <a:off x="296417" y="5826750"/>
            <a:ext cx="1941557"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válvulas de asiento recto</a:t>
            </a:r>
            <a:endParaRPr lang="bg-BG" sz="1600" dirty="0">
              <a:latin typeface="Arial" panose="020B0604020202020204" pitchFamily="34" charset="0"/>
              <a:cs typeface="Arial" panose="020B0604020202020204" pitchFamily="34" charset="0"/>
            </a:endParaRPr>
          </a:p>
        </p:txBody>
      </p:sp>
      <p:sp>
        <p:nvSpPr>
          <p:cNvPr id="11" name="Rectangle 10"/>
          <p:cNvSpPr/>
          <p:nvPr/>
        </p:nvSpPr>
        <p:spPr>
          <a:xfrm>
            <a:off x="3240839" y="5826750"/>
            <a:ext cx="1140056"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válvulas de bola</a:t>
            </a:r>
            <a:endParaRPr lang="bg-BG" sz="16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8998" y="4174229"/>
            <a:ext cx="2481238" cy="1280093"/>
          </a:xfrm>
          <a:prstGeom prst="rect">
            <a:avLst/>
          </a:prstGeom>
        </p:spPr>
      </p:pic>
      <p:sp>
        <p:nvSpPr>
          <p:cNvPr id="13" name="Rectangle 12"/>
          <p:cNvSpPr/>
          <p:nvPr/>
        </p:nvSpPr>
        <p:spPr>
          <a:xfrm>
            <a:off x="5103957" y="5550115"/>
            <a:ext cx="1242648"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válvulas de corredera</a:t>
            </a:r>
            <a:endParaRPr lang="bg-BG" sz="16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1929" y="3682090"/>
            <a:ext cx="1829063" cy="1829063"/>
          </a:xfrm>
          <a:prstGeom prst="rect">
            <a:avLst/>
          </a:prstGeom>
        </p:spPr>
      </p:pic>
      <p:sp>
        <p:nvSpPr>
          <p:cNvPr id="16" name="Rectangle 15"/>
          <p:cNvSpPr/>
          <p:nvPr/>
        </p:nvSpPr>
        <p:spPr>
          <a:xfrm>
            <a:off x="7416803" y="5792535"/>
            <a:ext cx="1553630"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válvulas mariposa</a:t>
            </a:r>
            <a:endParaRPr lang="bg-B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5764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Instalación de la grifería</a:t>
            </a:r>
            <a:endParaRPr lang="el-GR" dirty="0"/>
          </a:p>
        </p:txBody>
      </p:sp>
      <p:sp>
        <p:nvSpPr>
          <p:cNvPr id="3" name="Content Placeholder 2"/>
          <p:cNvSpPr>
            <a:spLocks noGrp="1"/>
          </p:cNvSpPr>
          <p:nvPr>
            <p:ph idx="1"/>
          </p:nvPr>
        </p:nvSpPr>
        <p:spPr>
          <a:xfrm>
            <a:off x="457200" y="1639341"/>
            <a:ext cx="4546848"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2.1. El propósito y los tipos de accesorios</a:t>
            </a:r>
          </a:p>
          <a:p>
            <a:pPr marL="0" indent="0">
              <a:buNone/>
            </a:pPr>
            <a:r>
              <a:rPr lang="en-US" sz="1600" b="1" dirty="0">
                <a:latin typeface="Arial" panose="020B0604020202020204" pitchFamily="34" charset="0"/>
                <a:cs typeface="Arial" panose="020B0604020202020204" pitchFamily="34" charset="0"/>
              </a:rPr>
              <a:t>Filtro de suciedad</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El uso de un filtro de suciedad se puede prescindir de él en sistemas pequeños (soldadura blanda) y en circuitos solares adecuadamente enjuagados. </a:t>
            </a: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107168"/>
            <a:ext cx="4077072" cy="4077072"/>
          </a:xfrm>
          <a:prstGeom prst="rect">
            <a:avLst/>
          </a:prstGeom>
        </p:spPr>
      </p:pic>
    </p:spTree>
    <p:extLst>
      <p:ext uri="{BB962C8B-B14F-4D97-AF65-F5344CB8AC3E}">
        <p14:creationId xmlns:p14="http://schemas.microsoft.com/office/powerpoint/2010/main" val="80943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Contenido</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b="1" dirty="0">
                <a:latin typeface="Arial" panose="020B0604020202020204" pitchFamily="34" charset="0"/>
                <a:cs typeface="Arial" panose="020B0604020202020204" pitchFamily="34" charset="0"/>
              </a:rPr>
              <a:t>1. Tipos de intercambiadores de calor e instalaciones de </a:t>
            </a:r>
            <a:r>
              <a:rPr lang="en-US" sz="1600" b="1" dirty="0" err="1">
                <a:latin typeface="Arial" panose="020B0604020202020204" pitchFamily="34" charset="0"/>
                <a:cs typeface="Arial" panose="020B0604020202020204" pitchFamily="34" charset="0"/>
              </a:rPr>
              <a:t>acumuladores</a:t>
            </a:r>
            <a:endParaRPr lang="en-US" sz="1600" b="1"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1.1. Los elementos auxiliares del circuito solar </a:t>
            </a:r>
          </a:p>
          <a:p>
            <a:pPr marL="0" indent="0">
              <a:buNone/>
            </a:pPr>
            <a:r>
              <a:rPr lang="en-US" sz="1600" dirty="0">
                <a:latin typeface="Arial" panose="020B0604020202020204" pitchFamily="34" charset="0"/>
                <a:cs typeface="Arial" panose="020B0604020202020204" pitchFamily="34" charset="0"/>
              </a:rPr>
              <a:t>1.2. Diferentes diseños de intercambiadores y </a:t>
            </a:r>
            <a:r>
              <a:rPr lang="en-US" sz="1600" dirty="0" err="1">
                <a:latin typeface="Arial" panose="020B0604020202020204" pitchFamily="34" charset="0"/>
                <a:cs typeface="Arial" panose="020B0604020202020204" pitchFamily="34" charset="0"/>
              </a:rPr>
              <a:t>acumuladores</a:t>
            </a:r>
            <a:r>
              <a:rPr lang="en-US" sz="1600" dirty="0">
                <a:latin typeface="Arial" panose="020B0604020202020204" pitchFamily="34" charset="0"/>
                <a:cs typeface="Arial" panose="020B0604020202020204" pitchFamily="34" charset="0"/>
              </a:rPr>
              <a:t> </a:t>
            </a:r>
          </a:p>
          <a:p>
            <a:pPr marL="0" indent="0">
              <a:buNone/>
            </a:pPr>
            <a:r>
              <a:rPr lang="en-US" sz="1600" dirty="0">
                <a:latin typeface="Arial" panose="020B0604020202020204" pitchFamily="34" charset="0"/>
                <a:cs typeface="Arial" panose="020B0604020202020204" pitchFamily="34" charset="0"/>
              </a:rPr>
              <a:t>1.3. </a:t>
            </a:r>
            <a:r>
              <a:rPr lang="en-US" sz="1600" dirty="0" err="1">
                <a:latin typeface="Arial" panose="020B0604020202020204" pitchFamily="34" charset="0"/>
                <a:cs typeface="Arial" panose="020B0604020202020204" pitchFamily="34" charset="0"/>
              </a:rPr>
              <a:t>Materiales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acumulador</a:t>
            </a:r>
            <a:r>
              <a:rPr lang="en-US" sz="1600" dirty="0">
                <a:latin typeface="Arial" panose="020B0604020202020204" pitchFamily="34" charset="0"/>
                <a:cs typeface="Arial" panose="020B0604020202020204" pitchFamily="34" charset="0"/>
              </a:rPr>
              <a:t> e instalación del </a:t>
            </a:r>
            <a:r>
              <a:rPr lang="en-US" sz="1600" dirty="0" err="1">
                <a:latin typeface="Arial" panose="020B0604020202020204" pitchFamily="34" charset="0"/>
                <a:cs typeface="Arial" panose="020B0604020202020204" pitchFamily="34" charset="0"/>
              </a:rPr>
              <a:t>acumulador</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2. Instalación de la grifería</a:t>
            </a:r>
          </a:p>
          <a:p>
            <a:pPr marL="0" indent="0">
              <a:buNone/>
            </a:pPr>
            <a:r>
              <a:rPr lang="en-US" sz="1600" dirty="0">
                <a:latin typeface="Arial" panose="020B0604020202020204" pitchFamily="34" charset="0"/>
                <a:cs typeface="Arial" panose="020B0604020202020204" pitchFamily="34" charset="0"/>
              </a:rPr>
              <a:t>2.1. El propósito y los tipos de accesorios</a:t>
            </a:r>
          </a:p>
          <a:p>
            <a:pPr marL="0" indent="0">
              <a:buNone/>
            </a:pPr>
            <a:r>
              <a:rPr lang="en-US" sz="1600" dirty="0">
                <a:latin typeface="Arial" panose="020B0604020202020204" pitchFamily="34" charset="0"/>
                <a:cs typeface="Arial" panose="020B0604020202020204" pitchFamily="34" charset="0"/>
              </a:rPr>
              <a:t>2.2. Conexión de agua fría</a:t>
            </a:r>
          </a:p>
          <a:p>
            <a:pPr marL="0" indent="0">
              <a:buNone/>
            </a:pPr>
            <a:r>
              <a:rPr lang="en-US" sz="1600" dirty="0">
                <a:latin typeface="Arial" panose="020B0604020202020204" pitchFamily="34" charset="0"/>
                <a:cs typeface="Arial" panose="020B0604020202020204" pitchFamily="34" charset="0"/>
              </a:rPr>
              <a:t>2.3. Accesorios para tuberías de agua caliente sanitaria</a:t>
            </a:r>
          </a:p>
        </p:txBody>
      </p:sp>
    </p:spTree>
    <p:extLst>
      <p:ext uri="{BB962C8B-B14F-4D97-AF65-F5344CB8AC3E}">
        <p14:creationId xmlns:p14="http://schemas.microsoft.com/office/powerpoint/2010/main" val="1450084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Instalación de la grifería</a:t>
            </a:r>
            <a:endParaRPr lang="el-GR" dirty="0"/>
          </a:p>
        </p:txBody>
      </p:sp>
      <p:sp>
        <p:nvSpPr>
          <p:cNvPr id="3" name="Content Placeholder 2"/>
          <p:cNvSpPr>
            <a:spLocks noGrp="1"/>
          </p:cNvSpPr>
          <p:nvPr>
            <p:ph idx="1"/>
          </p:nvPr>
        </p:nvSpPr>
        <p:spPr>
          <a:xfrm>
            <a:off x="457200" y="1639341"/>
            <a:ext cx="8229600" cy="3373835"/>
          </a:xfrm>
        </p:spPr>
        <p:txBody>
          <a:bodyPr>
            <a:noAutofit/>
          </a:bodyPr>
          <a:lstStyle/>
          <a:p>
            <a:pPr marL="0" indent="0">
              <a:buNone/>
            </a:pPr>
            <a:r>
              <a:rPr lang="en-US" sz="1600" dirty="0">
                <a:latin typeface="Arial" panose="020B0604020202020204" pitchFamily="34" charset="0"/>
                <a:cs typeface="Arial" panose="020B0604020202020204" pitchFamily="34" charset="0"/>
              </a:rPr>
              <a:t>2.2. Conexión de agua fría</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4716016" y="1639341"/>
            <a:ext cx="3802488" cy="4233194"/>
          </a:xfrm>
          <a:prstGeom prst="rect">
            <a:avLst/>
          </a:prstGeom>
        </p:spPr>
      </p:pic>
      <p:sp>
        <p:nvSpPr>
          <p:cNvPr id="6" name="Rectangle 5"/>
          <p:cNvSpPr/>
          <p:nvPr/>
        </p:nvSpPr>
        <p:spPr>
          <a:xfrm>
            <a:off x="179512" y="2060848"/>
            <a:ext cx="4572000" cy="2308324"/>
          </a:xfrm>
          <a:prstGeom prst="rect">
            <a:avLst/>
          </a:prstGeom>
        </p:spPr>
        <p:txBody>
          <a:bodyPr>
            <a:spAutoFit/>
          </a:bodyPr>
          <a:lstStyle/>
          <a:p>
            <a:r>
              <a:rPr lang="en-US" sz="1600" dirty="0">
                <a:latin typeface="Arial" panose="020B0604020202020204" pitchFamily="34" charset="0"/>
                <a:cs typeface="Arial" panose="020B0604020202020204" pitchFamily="34" charset="0"/>
              </a:rPr>
              <a:t>La conexión de agua fría está instalada en la parte inferior del almacén. Para almacenes sin ventilación, la combinación de entrada, que consiste en una válvula de cierre, una válvula antirretorno y una válvula de seguridad, debe instalarse en la tubería de agua fría. Si es necesario, se debe instalar un reductor de presión adicional (si es necesario para reducir la presión de la red). La válvula de seguridad debe instalarse de forma que no se pueda cerrar.</a:t>
            </a:r>
          </a:p>
        </p:txBody>
      </p:sp>
    </p:spTree>
    <p:extLst>
      <p:ext uri="{BB962C8B-B14F-4D97-AF65-F5344CB8AC3E}">
        <p14:creationId xmlns:p14="http://schemas.microsoft.com/office/powerpoint/2010/main" val="2691142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Instalación de la grifería</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2.3. Accesorios para tuberías de agua caliente sanitaria</a:t>
            </a:r>
          </a:p>
          <a:p>
            <a:pPr marL="0" indent="0">
              <a:buNone/>
            </a:pPr>
            <a:r>
              <a:rPr lang="en-US" sz="1600" b="1" dirty="0">
                <a:latin typeface="Arial" panose="020B0604020202020204" pitchFamily="34" charset="0"/>
                <a:cs typeface="Arial" panose="020B0604020202020204" pitchFamily="34" charset="0"/>
              </a:rPr>
              <a:t>Grifo de desagüe</a:t>
            </a:r>
          </a:p>
          <a:p>
            <a:pPr marL="0" indent="0">
              <a:buNone/>
            </a:pPr>
            <a:r>
              <a:rPr lang="en-US" sz="1600" dirty="0">
                <a:latin typeface="Arial" panose="020B0604020202020204" pitchFamily="34" charset="0"/>
                <a:cs typeface="Arial" panose="020B0604020202020204" pitchFamily="34" charset="0"/>
              </a:rPr>
              <a:t>Para vaciar el almacén durante los trabajos de mantenimiento y reparación, se debe instalar un grifo de desagüe en el punto más bajo de la tubería de alimentación de agua fría.</a:t>
            </a:r>
          </a:p>
          <a:p>
            <a:pPr marL="0" indent="0">
              <a:buNone/>
            </a:pP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298343" y="3068960"/>
            <a:ext cx="2832348" cy="28323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212976"/>
            <a:ext cx="3744416" cy="2787995"/>
          </a:xfrm>
          <a:prstGeom prst="rect">
            <a:avLst/>
          </a:prstGeom>
        </p:spPr>
      </p:pic>
    </p:spTree>
    <p:extLst>
      <p:ext uri="{BB962C8B-B14F-4D97-AF65-F5344CB8AC3E}">
        <p14:creationId xmlns:p14="http://schemas.microsoft.com/office/powerpoint/2010/main" val="347374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Instalación de la grifería</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2.3. Accesorios para tuberías de agua caliente sanitaria</a:t>
            </a:r>
          </a:p>
          <a:p>
            <a:pPr marL="0" indent="0">
              <a:buNone/>
            </a:pPr>
            <a:r>
              <a:rPr lang="en-US" sz="1600" b="1" dirty="0">
                <a:latin typeface="Arial" panose="020B0604020202020204" pitchFamily="34" charset="0"/>
                <a:cs typeface="Arial" panose="020B0604020202020204" pitchFamily="34" charset="0"/>
              </a:rPr>
              <a:t>Mezclador termostático</a:t>
            </a:r>
            <a:endParaRPr lang="en-US" sz="1600" dirty="0">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4322" y="3028704"/>
            <a:ext cx="4788024" cy="30483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32" y="2276872"/>
            <a:ext cx="3793604" cy="3793604"/>
          </a:xfrm>
          <a:prstGeom prst="rect">
            <a:avLst/>
          </a:prstGeom>
        </p:spPr>
      </p:pic>
    </p:spTree>
    <p:extLst>
      <p:ext uri="{BB962C8B-B14F-4D97-AF65-F5344CB8AC3E}">
        <p14:creationId xmlns:p14="http://schemas.microsoft.com/office/powerpoint/2010/main" val="912356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Instalación de la grifería</a:t>
            </a:r>
            <a:endParaRPr lang="el-GR" dirty="0"/>
          </a:p>
        </p:txBody>
      </p:sp>
      <p:sp>
        <p:nvSpPr>
          <p:cNvPr id="3" name="Content Placeholder 2"/>
          <p:cNvSpPr>
            <a:spLocks noGrp="1"/>
          </p:cNvSpPr>
          <p:nvPr>
            <p:ph idx="1"/>
          </p:nvPr>
        </p:nvSpPr>
        <p:spPr>
          <a:xfrm>
            <a:off x="457200" y="1639341"/>
            <a:ext cx="5338936"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2.3. Accesorios para tuberías de agua caliente sanitaria</a:t>
            </a:r>
          </a:p>
          <a:p>
            <a:pPr marL="0" indent="0">
              <a:buNone/>
            </a:pPr>
            <a:r>
              <a:rPr lang="en-US" sz="1600" b="1" dirty="0">
                <a:latin typeface="Arial" panose="020B0604020202020204" pitchFamily="34" charset="0"/>
                <a:cs typeface="Arial" panose="020B0604020202020204" pitchFamily="34" charset="0"/>
              </a:rPr>
              <a:t>Filtro de suciedad </a:t>
            </a:r>
          </a:p>
          <a:p>
            <a:pPr marL="0" indent="0">
              <a:buNone/>
            </a:pPr>
            <a:r>
              <a:rPr lang="en-US" sz="1600" dirty="0">
                <a:latin typeface="Arial" panose="020B0604020202020204" pitchFamily="34" charset="0"/>
                <a:cs typeface="Arial" panose="020B0604020202020204" pitchFamily="34" charset="0"/>
              </a:rPr>
              <a:t>El funcionamiento del mezclador termostático y del reductor de presión puede verse afectado por pequeñas partículas. Por lo tanto, se recomienda instalar un filtro de suciedad en la tubería de agua fría aguas arriba de estos accesorios en la dirección del flujo.</a:t>
            </a:r>
          </a:p>
          <a:p>
            <a:pPr marL="0" indent="0">
              <a:buNone/>
            </a:pPr>
            <a:endParaRPr lang="en-US" sz="1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528" y="1519205"/>
            <a:ext cx="2448272" cy="4640515"/>
          </a:xfrm>
          <a:prstGeom prst="rect">
            <a:avLst/>
          </a:prstGeom>
        </p:spPr>
      </p:pic>
    </p:spTree>
    <p:extLst>
      <p:ext uri="{BB962C8B-B14F-4D97-AF65-F5344CB8AC3E}">
        <p14:creationId xmlns:p14="http://schemas.microsoft.com/office/powerpoint/2010/main" val="2751874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Conclusión</a:t>
            </a:r>
            <a:endParaRPr lang="el-GR" dirty="0"/>
          </a:p>
        </p:txBody>
      </p:sp>
      <p:sp>
        <p:nvSpPr>
          <p:cNvPr id="3" name="Content Placeholder 2"/>
          <p:cNvSpPr>
            <a:spLocks noGrp="1"/>
          </p:cNvSpPr>
          <p:nvPr>
            <p:ph idx="1"/>
          </p:nvPr>
        </p:nvSpPr>
        <p:spPr/>
        <p:txBody>
          <a:bodyPr>
            <a:normAutofit/>
          </a:bodyPr>
          <a:lstStyle/>
          <a:p>
            <a:pPr marL="0" indent="0">
              <a:buNone/>
            </a:pPr>
            <a:r>
              <a:rPr lang="en-US" sz="1600" dirty="0">
                <a:latin typeface="Arial" panose="020B0604020202020204" pitchFamily="34" charset="0"/>
                <a:cs typeface="Arial" panose="020B0604020202020204" pitchFamily="34" charset="0"/>
              </a:rPr>
              <a:t>Ahora ha completado el módulo "</a:t>
            </a:r>
            <a:r>
              <a:rPr lang="en-US" sz="1600" i="1" dirty="0">
                <a:latin typeface="Arial" panose="020B0604020202020204" pitchFamily="34" charset="0"/>
                <a:cs typeface="Arial" panose="020B0604020202020204" pitchFamily="34" charset="0"/>
              </a:rPr>
              <a:t>El sistema auxiliar</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puede</a:t>
            </a:r>
            <a:r>
              <a:rPr lang="en-US" sz="1600" dirty="0">
                <a:latin typeface="Arial" panose="020B0604020202020204" pitchFamily="34" charset="0"/>
                <a:cs typeface="Arial" panose="020B0604020202020204" pitchFamily="34" charset="0"/>
              </a:rPr>
              <a:t>:</a:t>
            </a:r>
            <a:endParaRPr lang="el-GR" sz="1600" dirty="0">
              <a:latin typeface="Arial" panose="020B0604020202020204" pitchFamily="34" charset="0"/>
              <a:cs typeface="Arial" panose="020B0604020202020204" pitchFamily="34" charset="0"/>
            </a:endParaRPr>
          </a:p>
          <a:p>
            <a:pPr>
              <a:buFont typeface="+mj-lt"/>
              <a:buAutoNum type="arabicPeriod"/>
            </a:pPr>
            <a:r>
              <a:rPr lang="en-US" sz="1600" dirty="0" err="1">
                <a:latin typeface="Arial" panose="020B0604020202020204" pitchFamily="34" charset="0"/>
                <a:cs typeface="Arial" panose="020B0604020202020204" pitchFamily="34" charset="0"/>
              </a:rPr>
              <a:t>Conocer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construir</a:t>
            </a:r>
            <a:r>
              <a:rPr lang="en-US" sz="1600" dirty="0">
                <a:latin typeface="Arial" panose="020B0604020202020204" pitchFamily="34" charset="0"/>
                <a:cs typeface="Arial" panose="020B0604020202020204" pitchFamily="34" charset="0"/>
              </a:rPr>
              <a:t> diferentes tipos de intercambiadores y </a:t>
            </a:r>
            <a:r>
              <a:rPr lang="en-US" sz="1600" dirty="0" err="1">
                <a:latin typeface="Arial" panose="020B0604020202020204" pitchFamily="34" charset="0"/>
                <a:cs typeface="Arial" panose="020B0604020202020204" pitchFamily="34" charset="0"/>
              </a:rPr>
              <a:t>acumuladores</a:t>
            </a:r>
            <a:r>
              <a:rPr lang="el-GR"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lvl="0">
              <a:buFont typeface="+mj-lt"/>
              <a:buAutoNum type="arabicPeriod"/>
            </a:pPr>
            <a:r>
              <a:rPr lang="en-US" sz="1600" dirty="0">
                <a:latin typeface="Arial" panose="020B0604020202020204" pitchFamily="34" charset="0"/>
                <a:cs typeface="Arial" panose="020B0604020202020204" pitchFamily="34" charset="0"/>
              </a:rPr>
              <a:t>Identificar cómo instalar diferentes intercambiadores y </a:t>
            </a:r>
            <a:r>
              <a:rPr lang="en-US" sz="1600" dirty="0" err="1">
                <a:latin typeface="Arial" panose="020B0604020202020204" pitchFamily="34" charset="0"/>
                <a:cs typeface="Arial" panose="020B0604020202020204" pitchFamily="34" charset="0"/>
              </a:rPr>
              <a:t>acumuladores</a:t>
            </a:r>
            <a:r>
              <a:rPr lang="en-US" sz="1600" dirty="0">
                <a:latin typeface="Arial" panose="020B0604020202020204" pitchFamily="34" charset="0"/>
                <a:cs typeface="Arial" panose="020B0604020202020204" pitchFamily="34" charset="0"/>
              </a:rPr>
              <a:t> usando accesorios. </a:t>
            </a:r>
          </a:p>
        </p:txBody>
      </p:sp>
    </p:spTree>
    <p:extLst>
      <p:ext uri="{BB962C8B-B14F-4D97-AF65-F5344CB8AC3E}">
        <p14:creationId xmlns:p14="http://schemas.microsoft.com/office/powerpoint/2010/main" val="3709239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Fin de la </a:t>
            </a:r>
            <a:r>
              <a:rPr lang="en-US" dirty="0" err="1"/>
              <a:t>unidad</a:t>
            </a:r>
            <a:endParaRPr lang="el-GR" dirty="0"/>
          </a:p>
        </p:txBody>
      </p:sp>
      <p:sp>
        <p:nvSpPr>
          <p:cNvPr id="5" name="Subtitle 4"/>
          <p:cNvSpPr>
            <a:spLocks noGrp="1"/>
          </p:cNvSpPr>
          <p:nvPr>
            <p:ph type="subTitle" idx="1"/>
          </p:nvPr>
        </p:nvSpPr>
        <p:spPr/>
        <p:txBody>
          <a:bodyPr/>
          <a:lstStyle/>
          <a:p>
            <a:r>
              <a:rPr lang="en-US" dirty="0" err="1"/>
              <a:t>Unidad</a:t>
            </a:r>
            <a:r>
              <a:rPr lang="en-US"/>
              <a:t> </a:t>
            </a:r>
            <a:r>
              <a:rPr lang="en-US" smtClean="0"/>
              <a:t>2.5. </a:t>
            </a:r>
            <a:r>
              <a:rPr lang="en-US" dirty="0"/>
              <a:t>INSTALACIONES SOLARES TÉRMICAS PARA ACS Y CALEFACCIÓN EN UNA VIVIENDA UNIFAMILIAR</a:t>
            </a:r>
          </a:p>
        </p:txBody>
      </p:sp>
    </p:spTree>
    <p:extLst>
      <p:ext uri="{BB962C8B-B14F-4D97-AF65-F5344CB8AC3E}">
        <p14:creationId xmlns:p14="http://schemas.microsoft.com/office/powerpoint/2010/main" val="12922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Los elementos auxiliares del circuito solar </a:t>
            </a:r>
          </a:p>
          <a:p>
            <a:pPr marL="0" indent="0">
              <a:buNone/>
            </a:pPr>
            <a:r>
              <a:rPr lang="en-US" sz="1600" b="1" dirty="0">
                <a:latin typeface="Arial" panose="020B0604020202020204" pitchFamily="34" charset="0"/>
                <a:cs typeface="Arial" panose="020B0604020202020204" pitchFamily="34" charset="0"/>
              </a:rPr>
              <a:t>Líquido solar</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El líquido solar transporta el calor producido en el colector al acumulador solar. El agua es el medio más adecuado para ello, ya que tiene muy buenas propiedades:</a:t>
            </a:r>
          </a:p>
          <a:p>
            <a:pPr marL="0" indent="0">
              <a:buNone/>
            </a:pPr>
            <a:r>
              <a:rPr lang="en-US" sz="1600" dirty="0">
                <a:latin typeface="Arial" panose="020B0604020202020204" pitchFamily="34" charset="0"/>
                <a:cs typeface="Arial" panose="020B0604020202020204" pitchFamily="34" charset="0"/>
              </a:rPr>
              <a:t>■ alta capacidad térmica</a:t>
            </a:r>
          </a:p>
          <a:p>
            <a:pPr marL="0" indent="0">
              <a:buNone/>
            </a:pPr>
            <a:r>
              <a:rPr lang="en-US" sz="1600" dirty="0">
                <a:latin typeface="Arial" panose="020B0604020202020204" pitchFamily="34" charset="0"/>
                <a:cs typeface="Arial" panose="020B0604020202020204" pitchFamily="34" charset="0"/>
              </a:rPr>
              <a:t>■ alta conductividad térmica</a:t>
            </a:r>
          </a:p>
          <a:p>
            <a:pPr marL="0" indent="0">
              <a:buNone/>
            </a:pPr>
            <a:r>
              <a:rPr lang="en-US" sz="1600" dirty="0">
                <a:latin typeface="Arial" panose="020B0604020202020204" pitchFamily="34" charset="0"/>
                <a:cs typeface="Arial" panose="020B0604020202020204" pitchFamily="34" charset="0"/>
              </a:rPr>
              <a:t>■ baja viscosidad.</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Además, el agua es:</a:t>
            </a:r>
          </a:p>
          <a:p>
            <a:pPr marL="0" indent="0">
              <a:buNone/>
            </a:pPr>
            <a:r>
              <a:rPr lang="en-US" sz="1600" dirty="0">
                <a:latin typeface="Arial" panose="020B0604020202020204" pitchFamily="34" charset="0"/>
                <a:cs typeface="Arial" panose="020B0604020202020204" pitchFamily="34" charset="0"/>
              </a:rPr>
              <a:t>■ no combustible</a:t>
            </a:r>
          </a:p>
          <a:p>
            <a:pPr marL="0" indent="0">
              <a:buNone/>
            </a:pPr>
            <a:r>
              <a:rPr lang="en-US" sz="1600" dirty="0">
                <a:latin typeface="Arial" panose="020B0604020202020204" pitchFamily="34" charset="0"/>
                <a:cs typeface="Arial" panose="020B0604020202020204" pitchFamily="34" charset="0"/>
              </a:rPr>
              <a:t>■ no tóxico</a:t>
            </a:r>
          </a:p>
          <a:p>
            <a:pPr marL="0" indent="0">
              <a:buNone/>
            </a:pPr>
            <a:r>
              <a:rPr lang="en-US" sz="1600" dirty="0">
                <a:latin typeface="Arial" panose="020B0604020202020204" pitchFamily="34" charset="0"/>
                <a:cs typeface="Arial" panose="020B0604020202020204" pitchFamily="34" charset="0"/>
              </a:rPr>
              <a:t>■ barato.</a:t>
            </a: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579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Los elementos auxiliares del circuito solar </a:t>
            </a:r>
          </a:p>
          <a:p>
            <a:pPr marL="0" indent="0">
              <a:buNone/>
            </a:pPr>
            <a:r>
              <a:rPr lang="en-US" sz="1600" b="1" dirty="0">
                <a:latin typeface="Arial" panose="020B0604020202020204" pitchFamily="34" charset="0"/>
                <a:cs typeface="Arial" panose="020B0604020202020204" pitchFamily="34" charset="0"/>
              </a:rPr>
              <a:t>Prevención de retorno de flujo</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Es importante instalar una válvula de retención o un freno de gravedad en el flujo de retorno entre la bomba y el colector. </a:t>
            </a:r>
          </a:p>
        </p:txBody>
      </p:sp>
      <p:pic>
        <p:nvPicPr>
          <p:cNvPr id="4" name="Picture 3"/>
          <p:cNvPicPr>
            <a:picLocks noChangeAspect="1"/>
          </p:cNvPicPr>
          <p:nvPr/>
        </p:nvPicPr>
        <p:blipFill>
          <a:blip r:embed="rId2"/>
          <a:stretch>
            <a:fillRect/>
          </a:stretch>
        </p:blipFill>
        <p:spPr>
          <a:xfrm>
            <a:off x="755576" y="3068960"/>
            <a:ext cx="7520084" cy="2592288"/>
          </a:xfrm>
          <a:prstGeom prst="rect">
            <a:avLst/>
          </a:prstGeom>
        </p:spPr>
      </p:pic>
    </p:spTree>
    <p:extLst>
      <p:ext uri="{BB962C8B-B14F-4D97-AF65-F5344CB8AC3E}">
        <p14:creationId xmlns:p14="http://schemas.microsoft.com/office/powerpoint/2010/main" val="3931008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457200" y="1484784"/>
            <a:ext cx="4906888" cy="1573635"/>
          </a:xfrm>
        </p:spPr>
        <p:txBody>
          <a:bodyPr>
            <a:noAutofit/>
          </a:bodyPr>
          <a:lstStyle/>
          <a:p>
            <a:pPr marL="0" indent="0">
              <a:buNone/>
            </a:pPr>
            <a:r>
              <a:rPr lang="en-US" sz="1600" dirty="0">
                <a:latin typeface="Arial" panose="020B0604020202020204" pitchFamily="34" charset="0"/>
                <a:cs typeface="Arial" panose="020B0604020202020204" pitchFamily="34" charset="0"/>
              </a:rPr>
              <a:t>1.1. Los elementos auxiliares del circuito solar </a:t>
            </a:r>
          </a:p>
          <a:p>
            <a:pPr marL="0" indent="0">
              <a:buNone/>
            </a:pPr>
            <a:r>
              <a:rPr lang="en-US" sz="1600" b="1" dirty="0">
                <a:latin typeface="Arial" panose="020B0604020202020204" pitchFamily="34" charset="0"/>
                <a:cs typeface="Arial" panose="020B0604020202020204" pitchFamily="34" charset="0"/>
              </a:rPr>
              <a:t>Purgadores de aire rápidos</a:t>
            </a:r>
          </a:p>
          <a:p>
            <a:pPr marL="0" indent="0">
              <a:buNone/>
            </a:pPr>
            <a:r>
              <a:rPr lang="en-US" sz="1600" dirty="0">
                <a:latin typeface="Arial" panose="020B0604020202020204" pitchFamily="34" charset="0"/>
                <a:cs typeface="Arial" panose="020B0604020202020204" pitchFamily="34" charset="0"/>
              </a:rPr>
              <a:t>En el punto más alto de cada sistema de energía solar, se debe proporcionar un purgador de aire automático con válvula de cierre o un purgador de aire manual.</a:t>
            </a:r>
          </a:p>
          <a:p>
            <a:pPr marL="0" indent="0">
              <a:buNone/>
            </a:pPr>
            <a:endParaRPr lang="en-US" sz="1600" dirty="0">
              <a:latin typeface="Arial" panose="020B0604020202020204" pitchFamily="34" charset="0"/>
              <a:cs typeface="Arial" panose="020B0604020202020204" pitchFamily="34" charset="0"/>
            </a:endParaRPr>
          </a:p>
        </p:txBody>
      </p:sp>
      <p:sp>
        <p:nvSpPr>
          <p:cNvPr id="4" name="Rectangle 3"/>
          <p:cNvSpPr/>
          <p:nvPr/>
        </p:nvSpPr>
        <p:spPr>
          <a:xfrm>
            <a:off x="5940152" y="5727723"/>
            <a:ext cx="2304256" cy="307777"/>
          </a:xfrm>
          <a:prstGeom prst="rect">
            <a:avLst/>
          </a:prstGeom>
        </p:spPr>
        <p:txBody>
          <a:bodyPr wrap="square">
            <a:spAutoFit/>
          </a:bodyPr>
          <a:lstStyle/>
          <a:p>
            <a:r>
              <a:rPr lang="en-US" sz="1400" dirty="0" err="1">
                <a:latin typeface="Arial" panose="020B0604020202020204" pitchFamily="34" charset="0"/>
                <a:cs typeface="Arial" panose="020B0604020202020204" pitchFamily="34" charset="0"/>
              </a:rPr>
              <a:t>Purgado</a:t>
            </a:r>
            <a:r>
              <a:rPr lang="en-US" sz="1400" dirty="0">
                <a:latin typeface="Arial" panose="020B0604020202020204" pitchFamily="34" charset="0"/>
                <a:cs typeface="Arial" panose="020B0604020202020204" pitchFamily="34" charset="0"/>
              </a:rPr>
              <a:t> deficiente de aire </a:t>
            </a:r>
            <a:endParaRPr lang="bg-BG" sz="14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5171283" y="1601781"/>
            <a:ext cx="3972717" cy="3987459"/>
          </a:xfrm>
          <a:prstGeom prst="rect">
            <a:avLst/>
          </a:prstGeom>
        </p:spPr>
      </p:pic>
      <p:sp>
        <p:nvSpPr>
          <p:cNvPr id="6" name="Rectangle 5"/>
          <p:cNvSpPr/>
          <p:nvPr/>
        </p:nvSpPr>
        <p:spPr>
          <a:xfrm>
            <a:off x="1043608" y="5897000"/>
            <a:ext cx="3312368" cy="307777"/>
          </a:xfrm>
          <a:prstGeom prst="rect">
            <a:avLst/>
          </a:prstGeom>
        </p:spPr>
        <p:txBody>
          <a:bodyPr wrap="square">
            <a:spAutoFit/>
          </a:bodyPr>
          <a:lstStyle/>
          <a:p>
            <a:r>
              <a:rPr lang="en-US" sz="1400" dirty="0" err="1">
                <a:latin typeface="Arial" panose="020B0604020202020204" pitchFamily="34" charset="0"/>
                <a:cs typeface="Arial" panose="020B0604020202020204" pitchFamily="34" charset="0"/>
              </a:rPr>
              <a:t>Purgado</a:t>
            </a:r>
            <a:r>
              <a:rPr lang="en-US" sz="1400" dirty="0">
                <a:latin typeface="Arial" panose="020B0604020202020204" pitchFamily="34" charset="0"/>
                <a:cs typeface="Arial" panose="020B0604020202020204" pitchFamily="34" charset="0"/>
              </a:rPr>
              <a:t> de aire de bueno a muy bueno</a:t>
            </a:r>
            <a:endParaRPr lang="bg-BG" sz="1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1105396" y="3053648"/>
            <a:ext cx="3044778" cy="2788000"/>
          </a:xfrm>
          <a:prstGeom prst="rect">
            <a:avLst/>
          </a:prstGeom>
        </p:spPr>
      </p:pic>
    </p:spTree>
    <p:extLst>
      <p:ext uri="{BB962C8B-B14F-4D97-AF65-F5344CB8AC3E}">
        <p14:creationId xmlns:p14="http://schemas.microsoft.com/office/powerpoint/2010/main" val="236833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323528" y="1628800"/>
            <a:ext cx="3970784"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Los elementos auxiliares del circuito solar </a:t>
            </a:r>
          </a:p>
          <a:p>
            <a:pPr marL="0" indent="0">
              <a:buNone/>
            </a:pPr>
            <a:r>
              <a:rPr lang="en-US" sz="1600" b="1" dirty="0">
                <a:latin typeface="Arial" panose="020B0604020202020204" pitchFamily="34" charset="0"/>
                <a:cs typeface="Arial" panose="020B0604020202020204" pitchFamily="34" charset="0"/>
              </a:rPr>
              <a:t>Caudalímetros</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Las pequeñas unidades mecánicas de visualización del flujo volumétrico permiten el control del flujo volumétrico. Con determinados caudalímetros, el caudal volumétrico puede reducirse dentro de ciertos límites por medio de una válvula de control de caudal. </a:t>
            </a:r>
          </a:p>
        </p:txBody>
      </p:sp>
      <p:pic>
        <p:nvPicPr>
          <p:cNvPr id="4" name="Picture 3"/>
          <p:cNvPicPr>
            <a:picLocks noChangeAspect="1"/>
          </p:cNvPicPr>
          <p:nvPr/>
        </p:nvPicPr>
        <p:blipFill>
          <a:blip r:embed="rId2"/>
          <a:stretch>
            <a:fillRect/>
          </a:stretch>
        </p:blipFill>
        <p:spPr>
          <a:xfrm>
            <a:off x="4622295" y="2780928"/>
            <a:ext cx="4064505" cy="3024336"/>
          </a:xfrm>
          <a:prstGeom prst="rect">
            <a:avLst/>
          </a:prstGeom>
        </p:spPr>
      </p:pic>
    </p:spTree>
    <p:extLst>
      <p:ext uri="{BB962C8B-B14F-4D97-AF65-F5344CB8AC3E}">
        <p14:creationId xmlns:p14="http://schemas.microsoft.com/office/powerpoint/2010/main" val="400032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323528" y="1628800"/>
            <a:ext cx="3970784"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1.1. Los elementos auxiliares del circuito solar </a:t>
            </a:r>
          </a:p>
          <a:p>
            <a:pPr marL="0" indent="0">
              <a:buNone/>
            </a:pPr>
            <a:r>
              <a:rPr lang="en-US" sz="1600" b="1" dirty="0">
                <a:latin typeface="Arial" panose="020B0604020202020204" pitchFamily="34" charset="0"/>
                <a:cs typeface="Arial" panose="020B0604020202020204" pitchFamily="34" charset="0"/>
              </a:rPr>
              <a:t>Dispositivos de seguridad en el circuito solar</a:t>
            </a:r>
            <a:endParaRPr lang="en-US"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Según la norma europea EN 12976, cada sección del campo de colectores que se pueda cerrar debe estar equipada con al menos una válvula de seguridad. </a:t>
            </a:r>
          </a:p>
        </p:txBody>
      </p:sp>
      <p:pic>
        <p:nvPicPr>
          <p:cNvPr id="4" name="Picture 3"/>
          <p:cNvPicPr>
            <a:picLocks noChangeAspect="1"/>
          </p:cNvPicPr>
          <p:nvPr/>
        </p:nvPicPr>
        <p:blipFill>
          <a:blip r:embed="rId2"/>
          <a:stretch>
            <a:fillRect/>
          </a:stretch>
        </p:blipFill>
        <p:spPr>
          <a:xfrm>
            <a:off x="4427984" y="1700807"/>
            <a:ext cx="4347495" cy="4324349"/>
          </a:xfrm>
          <a:prstGeom prst="rect">
            <a:avLst/>
          </a:prstGeom>
        </p:spPr>
      </p:pic>
      <p:sp>
        <p:nvSpPr>
          <p:cNvPr id="5" name="Rectangle 4"/>
          <p:cNvSpPr/>
          <p:nvPr/>
        </p:nvSpPr>
        <p:spPr>
          <a:xfrm>
            <a:off x="6948264" y="5686602"/>
            <a:ext cx="1301959"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Válvula de seguridad</a:t>
            </a:r>
            <a:endParaRPr lang="bg-B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836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Tipos de intercambiadores de calor e instalaciones de </a:t>
            </a:r>
            <a:r>
              <a:rPr lang="en-US" dirty="0" err="1"/>
              <a:t>acumuladores</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n-US" sz="1600" dirty="0">
                <a:latin typeface="Arial" panose="020B0604020202020204" pitchFamily="34" charset="0"/>
                <a:cs typeface="Arial" panose="020B0604020202020204" pitchFamily="34" charset="0"/>
              </a:rPr>
              <a:t>1.2. Diferentes diseños de intercambiadores y </a:t>
            </a:r>
            <a:r>
              <a:rPr lang="en-US" sz="1600" dirty="0" err="1">
                <a:latin typeface="Arial" panose="020B0604020202020204" pitchFamily="34" charset="0"/>
                <a:cs typeface="Arial" panose="020B0604020202020204" pitchFamily="34" charset="0"/>
              </a:rPr>
              <a:t>acumuladores</a:t>
            </a:r>
            <a:endParaRPr lang="en-US"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 Intercambiador de calor solar (unidad de transferencia de calor)</a:t>
            </a:r>
          </a:p>
          <a:p>
            <a:pPr marL="0" indent="0">
              <a:buNone/>
            </a:pPr>
            <a:r>
              <a:rPr lang="en-US" sz="1600" dirty="0">
                <a:latin typeface="Arial" panose="020B0604020202020204" pitchFamily="34" charset="0"/>
                <a:cs typeface="Arial" panose="020B0604020202020204" pitchFamily="34" charset="0"/>
              </a:rPr>
              <a:t>La instalación vertical de los intercambiadores de calor es la </a:t>
            </a:r>
            <a:r>
              <a:rPr lang="en-US" sz="1600" dirty="0" err="1">
                <a:latin typeface="Arial" panose="020B0604020202020204" pitchFamily="34" charset="0"/>
                <a:cs typeface="Arial" panose="020B0604020202020204" pitchFamily="34" charset="0"/>
              </a:rPr>
              <a:t>más</a:t>
            </a:r>
            <a:r>
              <a:rPr lang="en-US" sz="1600" dirty="0">
                <a:latin typeface="Arial" panose="020B0604020202020204" pitchFamily="34" charset="0"/>
                <a:cs typeface="Arial" panose="020B0604020202020204" pitchFamily="34" charset="0"/>
              </a:rPr>
              <a:t> favorable, y debe ser la </a:t>
            </a:r>
            <a:r>
              <a:rPr lang="en-US" sz="1600" dirty="0" err="1">
                <a:latin typeface="Arial" panose="020B0604020202020204" pitchFamily="34" charset="0"/>
                <a:cs typeface="Arial" panose="020B0604020202020204" pitchFamily="34" charset="0"/>
              </a:rPr>
              <a:t>prioritaria</a:t>
            </a:r>
            <a:r>
              <a:rPr lang="en-US" sz="1600" dirty="0">
                <a:latin typeface="Arial" panose="020B0604020202020204" pitchFamily="34" charset="0"/>
                <a:cs typeface="Arial" panose="020B0604020202020204" pitchFamily="34" charset="0"/>
              </a:rPr>
              <a:t>, ya que favorece el efecto de estratificación en el sistema de almacenamiento. </a:t>
            </a:r>
          </a:p>
        </p:txBody>
      </p:sp>
      <p:pic>
        <p:nvPicPr>
          <p:cNvPr id="4" name="Picture 3"/>
          <p:cNvPicPr>
            <a:picLocks noChangeAspect="1"/>
          </p:cNvPicPr>
          <p:nvPr/>
        </p:nvPicPr>
        <p:blipFill>
          <a:blip r:embed="rId2"/>
          <a:stretch>
            <a:fillRect/>
          </a:stretch>
        </p:blipFill>
        <p:spPr>
          <a:xfrm>
            <a:off x="753840" y="3616648"/>
            <a:ext cx="3893850" cy="1382333"/>
          </a:xfrm>
          <a:prstGeom prst="rect">
            <a:avLst/>
          </a:prstGeom>
        </p:spPr>
      </p:pic>
      <p:pic>
        <p:nvPicPr>
          <p:cNvPr id="5" name="Picture 4"/>
          <p:cNvPicPr>
            <a:picLocks noChangeAspect="1"/>
          </p:cNvPicPr>
          <p:nvPr/>
        </p:nvPicPr>
        <p:blipFill>
          <a:blip r:embed="rId3"/>
          <a:stretch>
            <a:fillRect/>
          </a:stretch>
        </p:blipFill>
        <p:spPr>
          <a:xfrm>
            <a:off x="4865580" y="3356992"/>
            <a:ext cx="3893850" cy="2288000"/>
          </a:xfrm>
          <a:prstGeom prst="rect">
            <a:avLst/>
          </a:prstGeom>
        </p:spPr>
      </p:pic>
      <p:sp>
        <p:nvSpPr>
          <p:cNvPr id="6" name="Rectangle 5"/>
          <p:cNvSpPr/>
          <p:nvPr/>
        </p:nvSpPr>
        <p:spPr>
          <a:xfrm>
            <a:off x="1187624" y="5175024"/>
            <a:ext cx="2738250"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Intercambiador de calor de tubos con aletas</a:t>
            </a:r>
            <a:endParaRPr lang="bg-BG" sz="1600" dirty="0">
              <a:latin typeface="Arial" panose="020B0604020202020204" pitchFamily="34" charset="0"/>
              <a:cs typeface="Arial" panose="020B0604020202020204" pitchFamily="34" charset="0"/>
            </a:endParaRPr>
          </a:p>
        </p:txBody>
      </p:sp>
      <p:sp>
        <p:nvSpPr>
          <p:cNvPr id="7" name="Rectangle 6"/>
          <p:cNvSpPr/>
          <p:nvPr/>
        </p:nvSpPr>
        <p:spPr>
          <a:xfrm>
            <a:off x="5580112" y="5826750"/>
            <a:ext cx="2566728" cy="338554"/>
          </a:xfrm>
          <a:prstGeom prst="rect">
            <a:avLst/>
          </a:prstGeom>
        </p:spPr>
        <p:txBody>
          <a:bodyPr wrap="none">
            <a:spAutoFit/>
          </a:bodyPr>
          <a:lstStyle/>
          <a:p>
            <a:r>
              <a:rPr lang="en-US" sz="1600" dirty="0">
                <a:latin typeface="Arial" panose="020B0604020202020204" pitchFamily="34" charset="0"/>
                <a:cs typeface="Arial" panose="020B0604020202020204" pitchFamily="34" charset="0"/>
              </a:rPr>
              <a:t>Intercambiador de calor de tubo plano</a:t>
            </a:r>
            <a:endParaRPr lang="bg-B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782088"/>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625</TotalTime>
  <Words>2087</Words>
  <Application>Microsoft Office PowerPoint</Application>
  <PresentationFormat>Προβολή στην οθόνη (4:3)</PresentationFormat>
  <Paragraphs>226</Paragraphs>
  <Slides>35</Slides>
  <Notes>2</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35</vt:i4>
      </vt:variant>
    </vt:vector>
  </HeadingPairs>
  <TitlesOfParts>
    <vt:vector size="39" baseType="lpstr">
      <vt:lpstr>Arial</vt:lpstr>
      <vt:lpstr>Calibri</vt:lpstr>
      <vt:lpstr>Wingdings</vt:lpstr>
      <vt:lpstr>2_Office Theme</vt:lpstr>
      <vt:lpstr>Unidad 2.5. INSTALACIONES SOLARES TÉRMICAS PARA ACS Y CALEFACCIÓN EN UNA VIVIENDA UNIFAMILIAR</vt:lpstr>
      <vt:lpstr>Objetivos de la unidad</vt:lpstr>
      <vt:lpstr>Contenido</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1. Tipos de intercambiadores de calor e instalaciones de acumuladores</vt:lpstr>
      <vt:lpstr>2. Instalación de la grifería</vt:lpstr>
      <vt:lpstr>2. Instalación de la grifería</vt:lpstr>
      <vt:lpstr>2. Instalación de la grifería</vt:lpstr>
      <vt:lpstr>2. Instalación de la grifería</vt:lpstr>
      <vt:lpstr>2. Instalación de la grifería</vt:lpstr>
      <vt:lpstr>2. Instalación de la grifería</vt:lpstr>
      <vt:lpstr>2. Instalación de la grifería</vt:lpstr>
      <vt:lpstr>2. Instalación de la grifería</vt:lpstr>
      <vt:lpstr>2. Instalación de la grifería</vt:lpstr>
      <vt:lpstr>2. Instalación de la grifería</vt:lpstr>
      <vt:lpstr>2. Instalación de la grifería</vt:lpstr>
      <vt:lpstr>2. Instalación de la grifería</vt:lpstr>
      <vt:lpstr>Conclusión</vt:lpstr>
      <vt:lpstr>Fin de la unidad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Maria Zisiadou</cp:lastModifiedBy>
  <cp:revision>89</cp:revision>
  <dcterms:created xsi:type="dcterms:W3CDTF">2017-12-11T10:59:29Z</dcterms:created>
  <dcterms:modified xsi:type="dcterms:W3CDTF">2019-10-03T11:09:22Z</dcterms:modified>
</cp:coreProperties>
</file>