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75"/>
  </p:notesMasterIdLst>
  <p:sldIdLst>
    <p:sldId id="256" r:id="rId2"/>
    <p:sldId id="257" r:id="rId3"/>
    <p:sldId id="297" r:id="rId4"/>
    <p:sldId id="272" r:id="rId5"/>
    <p:sldId id="337" r:id="rId6"/>
    <p:sldId id="371" r:id="rId7"/>
    <p:sldId id="335" r:id="rId8"/>
    <p:sldId id="336" r:id="rId9"/>
    <p:sldId id="338" r:id="rId10"/>
    <p:sldId id="339" r:id="rId11"/>
    <p:sldId id="340" r:id="rId12"/>
    <p:sldId id="341" r:id="rId13"/>
    <p:sldId id="342" r:id="rId14"/>
    <p:sldId id="344" r:id="rId15"/>
    <p:sldId id="372" r:id="rId16"/>
    <p:sldId id="362" r:id="rId17"/>
    <p:sldId id="363" r:id="rId18"/>
    <p:sldId id="364" r:id="rId19"/>
    <p:sldId id="343" r:id="rId20"/>
    <p:sldId id="345" r:id="rId21"/>
    <p:sldId id="346" r:id="rId22"/>
    <p:sldId id="347" r:id="rId23"/>
    <p:sldId id="373" r:id="rId24"/>
    <p:sldId id="348" r:id="rId25"/>
    <p:sldId id="349" r:id="rId26"/>
    <p:sldId id="350" r:id="rId27"/>
    <p:sldId id="351" r:id="rId28"/>
    <p:sldId id="352" r:id="rId29"/>
    <p:sldId id="357" r:id="rId30"/>
    <p:sldId id="356" r:id="rId31"/>
    <p:sldId id="374" r:id="rId32"/>
    <p:sldId id="375" r:id="rId33"/>
    <p:sldId id="376" r:id="rId34"/>
    <p:sldId id="360" r:id="rId35"/>
    <p:sldId id="353" r:id="rId36"/>
    <p:sldId id="354" r:id="rId37"/>
    <p:sldId id="361" r:id="rId38"/>
    <p:sldId id="358" r:id="rId39"/>
    <p:sldId id="367" r:id="rId40"/>
    <p:sldId id="368" r:id="rId41"/>
    <p:sldId id="369" r:id="rId42"/>
    <p:sldId id="366" r:id="rId43"/>
    <p:sldId id="370" r:id="rId44"/>
    <p:sldId id="393" r:id="rId45"/>
    <p:sldId id="377" r:id="rId46"/>
    <p:sldId id="378" r:id="rId47"/>
    <p:sldId id="379" r:id="rId48"/>
    <p:sldId id="380" r:id="rId49"/>
    <p:sldId id="381" r:id="rId50"/>
    <p:sldId id="382" r:id="rId51"/>
    <p:sldId id="383" r:id="rId52"/>
    <p:sldId id="387" r:id="rId53"/>
    <p:sldId id="384" r:id="rId54"/>
    <p:sldId id="388" r:id="rId55"/>
    <p:sldId id="385" r:id="rId56"/>
    <p:sldId id="386" r:id="rId57"/>
    <p:sldId id="389" r:id="rId58"/>
    <p:sldId id="390" r:id="rId59"/>
    <p:sldId id="391" r:id="rId60"/>
    <p:sldId id="392" r:id="rId61"/>
    <p:sldId id="394" r:id="rId62"/>
    <p:sldId id="395" r:id="rId63"/>
    <p:sldId id="396" r:id="rId64"/>
    <p:sldId id="397" r:id="rId65"/>
    <p:sldId id="398" r:id="rId66"/>
    <p:sldId id="399" r:id="rId67"/>
    <p:sldId id="400" r:id="rId68"/>
    <p:sldId id="402" r:id="rId69"/>
    <p:sldId id="403" r:id="rId70"/>
    <p:sldId id="404" r:id="rId71"/>
    <p:sldId id="333" r:id="rId72"/>
    <p:sldId id="334" r:id="rId73"/>
    <p:sldId id="260" r:id="rId74"/>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120" autoAdjust="0"/>
  </p:normalViewPr>
  <p:slideViewPr>
    <p:cSldViewPr>
      <p:cViewPr varScale="1">
        <p:scale>
          <a:sx n="102" d="100"/>
          <a:sy n="102" d="100"/>
        </p:scale>
        <p:origin x="756" y="72"/>
      </p:cViewPr>
      <p:guideLst>
        <p:guide orient="horz" pos="3974"/>
        <p:guide pos="5465"/>
      </p:guideLst>
    </p:cSldViewPr>
  </p:slideViewPr>
  <p:notesTextViewPr>
    <p:cViewPr>
      <p:scale>
        <a:sx n="3" d="2"/>
        <a:sy n="3" d="2"/>
      </p:scale>
      <p:origin x="0" y="0"/>
    </p:cViewPr>
  </p:notesTextViewPr>
  <p:sorterViewPr>
    <p:cViewPr>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4" y="0"/>
            <a:ext cx="2945659" cy="496332"/>
          </a:xfrm>
          <a:prstGeom prst="rect">
            <a:avLst/>
          </a:prstGeom>
        </p:spPr>
        <p:txBody>
          <a:bodyPr vert="horz" lIns="91400" tIns="45704" rIns="91400" bIns="45704" rtlCol="0"/>
          <a:lstStyle>
            <a:lvl1pPr algn="l">
              <a:defRPr sz="1200"/>
            </a:lvl1pPr>
          </a:lstStyle>
          <a:p>
            <a:endParaRPr lang="el-GR"/>
          </a:p>
        </p:txBody>
      </p:sp>
      <p:sp>
        <p:nvSpPr>
          <p:cNvPr id="3" name="2 - Θέση ημερομηνίας"/>
          <p:cNvSpPr>
            <a:spLocks noGrp="1"/>
          </p:cNvSpPr>
          <p:nvPr>
            <p:ph type="dt" idx="1"/>
          </p:nvPr>
        </p:nvSpPr>
        <p:spPr>
          <a:xfrm>
            <a:off x="3850447" y="0"/>
            <a:ext cx="2945659" cy="496332"/>
          </a:xfrm>
          <a:prstGeom prst="rect">
            <a:avLst/>
          </a:prstGeom>
        </p:spPr>
        <p:txBody>
          <a:bodyPr vert="horz" lIns="91400" tIns="45704" rIns="91400" bIns="45704" rtlCol="0"/>
          <a:lstStyle>
            <a:lvl1pPr algn="r">
              <a:defRPr sz="1200"/>
            </a:lvl1pPr>
          </a:lstStyle>
          <a:p>
            <a:fld id="{E62C10A0-F87B-4BFF-AD3A-8310E448460F}" type="datetimeFigureOut">
              <a:rPr lang="el-GR" smtClean="0"/>
              <a:pPr/>
              <a:t>21/1/2020</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00" tIns="45704" rIns="91400" bIns="45704"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400" tIns="45704" rIns="91400" bIns="45704" rtlCol="0">
            <a:normAutofit/>
          </a:bodyPr>
          <a:lstStyle/>
          <a:p>
            <a:pPr lvl="0"/>
            <a:r>
              <a:rPr lang="el-GR"/>
              <a:t>Kλικ για επεξεργασία των στυλ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4" y="9428584"/>
            <a:ext cx="2945659" cy="496332"/>
          </a:xfrm>
          <a:prstGeom prst="rect">
            <a:avLst/>
          </a:prstGeom>
        </p:spPr>
        <p:txBody>
          <a:bodyPr vert="horz" lIns="91400" tIns="45704" rIns="91400" bIns="45704"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47" y="9428584"/>
            <a:ext cx="2945659" cy="496332"/>
          </a:xfrm>
          <a:prstGeom prst="rect">
            <a:avLst/>
          </a:prstGeom>
        </p:spPr>
        <p:txBody>
          <a:bodyPr vert="horz" lIns="91400" tIns="45704" rIns="91400" bIns="45704" rtlCol="0" anchor="b"/>
          <a:lstStyle>
            <a:lvl1pPr algn="r">
              <a:defRPr sz="1200"/>
            </a:lvl1pPr>
          </a:lstStyle>
          <a:p>
            <a:fld id="{D51933F7-9C1D-42A8-B27F-F697341C8CBF}" type="slidenum">
              <a:rPr lang="el-GR" smtClean="0"/>
              <a:pPr/>
              <a:t>‹Nr.›</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u="sng" dirty="0"/>
              <a:t>Richtlinien für den Trainer</a:t>
            </a:r>
          </a:p>
          <a:p>
            <a:endParaRPr lang="el-GR" dirty="0"/>
          </a:p>
          <a:p>
            <a:r>
              <a:rPr lang="en-US" dirty="0"/>
              <a:t>Diese . ppt-Datei ist eine Vorlage, die von Berufsbildungsanbietern verwendet werden soll, um das Trainingsmaterial vorzubereiten. </a:t>
            </a:r>
          </a:p>
          <a:p>
            <a:endParaRPr lang="el-GR" dirty="0"/>
          </a:p>
          <a:p>
            <a:r>
              <a:rPr lang="en-US" dirty="0"/>
              <a:t>Wir empfehlen </a:t>
            </a:r>
            <a:r>
              <a:rPr lang="en-US" b="1" dirty="0"/>
              <a:t>30 bis 40 . ppt-Folien </a:t>
            </a:r>
            <a:r>
              <a:rPr lang="en-US" dirty="0"/>
              <a:t>für eine (1) Stunde des Trainingsprogramms.</a:t>
            </a:r>
            <a:endParaRPr lang="el-GR" dirty="0"/>
          </a:p>
          <a:p>
            <a:endParaRPr lang="en-US" dirty="0"/>
          </a:p>
          <a:p>
            <a:r>
              <a:rPr lang="en-US" dirty="0"/>
              <a:t>Es gibt 3 </a:t>
            </a:r>
            <a:r>
              <a:rPr lang="en-US" u="sng" dirty="0"/>
              <a:t>vordefinierte Folien, die </a:t>
            </a:r>
            <a:r>
              <a:rPr lang="en-US" dirty="0"/>
              <a:t>von Ihnen ausgefüllt werden müssen, mit den Titeln "</a:t>
            </a:r>
            <a:r>
              <a:rPr lang="en-US" b="1" dirty="0"/>
              <a:t>Modulziele</a:t>
            </a:r>
            <a:r>
              <a:rPr lang="en-US" dirty="0"/>
              <a:t>", "</a:t>
            </a:r>
            <a:r>
              <a:rPr lang="en-US" b="1" dirty="0"/>
              <a:t>Schlussfolgerung</a:t>
            </a:r>
            <a:r>
              <a:rPr lang="en-US" dirty="0"/>
              <a:t>", "</a:t>
            </a:r>
            <a:r>
              <a:rPr lang="en-US" b="1" dirty="0"/>
              <a:t>Modulende"</a:t>
            </a:r>
            <a:r>
              <a:rPr lang="en-US" dirty="0"/>
              <a:t>.</a:t>
            </a:r>
            <a:endParaRPr lang="el-GR" dirty="0"/>
          </a:p>
          <a:p>
            <a:endParaRPr lang="en-US" dirty="0"/>
          </a:p>
          <a:p>
            <a:pPr lvl="0"/>
            <a:r>
              <a:rPr lang="en-US" dirty="0"/>
              <a:t>Das Material sollte in editierbarem Format gesendet werden.</a:t>
            </a:r>
            <a:endParaRPr lang="el-GR" dirty="0"/>
          </a:p>
          <a:p>
            <a:pPr lvl="0"/>
            <a:endParaRPr lang="en-US" dirty="0"/>
          </a:p>
          <a:p>
            <a:pPr lvl="0">
              <a:buFont typeface="Wingdings" pitchFamily="2" charset="2"/>
              <a:buChar char="§"/>
            </a:pPr>
            <a:r>
              <a:rPr lang="en-US" dirty="0"/>
              <a:t>Vorgeschlagene Schriftart: Arial</a:t>
            </a:r>
            <a:endParaRPr lang="el-GR" dirty="0"/>
          </a:p>
          <a:p>
            <a:pPr lvl="0">
              <a:buFont typeface="Wingdings" pitchFamily="2" charset="2"/>
              <a:buChar char="§"/>
            </a:pPr>
            <a:r>
              <a:rPr lang="en-US" dirty="0"/>
              <a:t>Erforderliche Schriftgröße: 16</a:t>
            </a:r>
            <a:endParaRPr lang="el-GR" dirty="0"/>
          </a:p>
          <a:p>
            <a:pPr lvl="0">
              <a:buFont typeface="Wingdings" pitchFamily="2" charset="2"/>
              <a:buChar char="§"/>
            </a:pPr>
            <a:r>
              <a:rPr lang="en-US" dirty="0"/>
              <a:t>Vorgeschlagener Zeilenabstand: 1,5</a:t>
            </a:r>
            <a:endParaRPr lang="el-GR" dirty="0"/>
          </a:p>
          <a:p>
            <a:pPr lvl="0">
              <a:buFont typeface="Wingdings" pitchFamily="2" charset="2"/>
              <a:buChar char="§"/>
            </a:pPr>
            <a:r>
              <a:rPr lang="en-US" dirty="0"/>
              <a:t>ppt/pptx-Datei sollte eine klare Struktur und definierte Einheiten und eindeutige Folientitel haben</a:t>
            </a:r>
            <a:endParaRPr lang="el-GR" dirty="0"/>
          </a:p>
          <a:p>
            <a:pPr lvl="0">
              <a:buFont typeface="Wingdings" pitchFamily="2" charset="2"/>
              <a:buChar char="§"/>
            </a:pPr>
            <a:r>
              <a:rPr lang="en-US" dirty="0" err="1"/>
              <a:t>ppt/pptx</a:t>
            </a:r>
            <a:r>
              <a:rPr lang="en-US" dirty="0"/>
              <a:t> Folieninhalte sollten die vordefinierten Ränder nicht überschreiten</a:t>
            </a:r>
            <a:endParaRPr lang="el-GR" dirty="0"/>
          </a:p>
          <a:p>
            <a:pPr lvl="0">
              <a:buFont typeface="Wingdings" pitchFamily="2" charset="2"/>
              <a:buChar char="§"/>
            </a:pPr>
            <a:r>
              <a:rPr lang="en-US" dirty="0"/>
              <a:t>Bilder, Diagramme etc. sollten mit einer Beschreibung versehen sein</a:t>
            </a:r>
            <a:endParaRPr lang="el-GR" dirty="0"/>
          </a:p>
          <a:p>
            <a:pPr lvl="0">
              <a:buFont typeface="Wingdings" pitchFamily="2" charset="2"/>
              <a:buChar char="§"/>
            </a:pPr>
            <a:r>
              <a:rPr lang="en-US" dirty="0"/>
              <a:t>Wenn Sie Verständnisfragen (Multiple Choice, Mehrfachantworten, Richtig/Falsch, Matching etc.) einfügen wollen, um das Verständnis der Theorie zu verbessern, sollten Sie diese in der ppt/pptx-Datei verankern.</a:t>
            </a:r>
            <a:endParaRPr lang="el-GR" dirty="0"/>
          </a:p>
          <a:p>
            <a:pPr lvl="0">
              <a:buFont typeface="Wingdings" pitchFamily="2" charset="2"/>
              <a:buChar char="§"/>
            </a:pPr>
            <a:r>
              <a:rPr lang="en-US" dirty="0"/>
              <a:t>Fragen, die für die Selbstbewertung und die abschließenden Bewertungsaufgaben verwendet werden, sollten einem vordefinierten Format folgen, das von SQLearn in einer . xls-Datei gesendet wird</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Klicken Sie zum Bearbeiten des Master-Titelstils</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Klicken Sie zum Bearbeiten von Master-Text-Stilen</a:t>
            </a:r>
          </a:p>
          <a:p>
            <a:pPr lvl="1"/>
            <a:r>
              <a:rPr lang="en-US"/>
              <a:t>Zweite Ebene</a:t>
            </a:r>
          </a:p>
          <a:p>
            <a:pPr lvl="2"/>
            <a:r>
              <a:rPr lang="en-US"/>
              <a:t>Dritte Ebene</a:t>
            </a:r>
          </a:p>
          <a:p>
            <a:pPr lvl="3"/>
            <a:r>
              <a:rPr lang="en-US"/>
              <a:t>Vierte Ebene</a:t>
            </a:r>
          </a:p>
          <a:p>
            <a:pPr lvl="4"/>
            <a:r>
              <a:rPr lang="en-US"/>
              <a:t>Fünfte Ebene</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‹Nr.›</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velasolaris.com/" TargetMode="External"/><Relationship Id="rId2" Type="http://schemas.openxmlformats.org/officeDocument/2006/relationships/hyperlink" Target="https://www.valentin-software.com/es/productos/tsol"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a:bodyPr>
          <a:lstStyle/>
          <a:p>
            <a:r>
              <a:rPr lang="en-US" b="1" dirty="0">
                <a:effectLst>
                  <a:outerShdw blurRad="38100" dist="38100" dir="2700000" algn="tl">
                    <a:srgbClr val="000000">
                      <a:alpha val="43137"/>
                    </a:srgbClr>
                  </a:outerShdw>
                </a:effectLst>
              </a:rPr>
              <a:t>Einheit 1.5.</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GRUNDKONFIGURATION VON SOLARTHERMIEANLAGEN</a:t>
            </a:r>
            <a:endParaRPr lang="el-GR"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a:t>Block 1:</a:t>
            </a:r>
            <a:br>
              <a:rPr lang="en-US" dirty="0"/>
            </a:br>
            <a:r>
              <a:rPr lang="en-US" dirty="0"/>
              <a:t>Einführung in die Solarthermie</a:t>
            </a:r>
          </a:p>
          <a:p>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1C831-EB6F-46D3-BFE0-BB94501BB884}"/>
              </a:ext>
            </a:extLst>
          </p:cNvPr>
          <p:cNvSpPr>
            <a:spLocks noGrp="1"/>
          </p:cNvSpPr>
          <p:nvPr>
            <p:ph type="title"/>
          </p:nvPr>
        </p:nvSpPr>
        <p:spPr/>
        <p:txBody>
          <a:bodyPr/>
          <a:lstStyle/>
          <a:p>
            <a:r>
              <a:rPr lang="en-US" b="1" dirty="0"/>
              <a:t>2. Auswahl der richtigen Technologie</a:t>
            </a:r>
          </a:p>
        </p:txBody>
      </p:sp>
      <p:sp>
        <p:nvSpPr>
          <p:cNvPr id="5" name="Rectangle 4">
            <a:extLst>
              <a:ext uri="{FF2B5EF4-FFF2-40B4-BE49-F238E27FC236}">
                <a16:creationId xmlns:a16="http://schemas.microsoft.com/office/drawing/2014/main" id="{0D139A56-D53C-4DBD-A973-008ADF3E36B6}"/>
              </a:ext>
            </a:extLst>
          </p:cNvPr>
          <p:cNvSpPr/>
          <p:nvPr/>
        </p:nvSpPr>
        <p:spPr>
          <a:xfrm>
            <a:off x="726284" y="1845000"/>
            <a:ext cx="6077716" cy="4616648"/>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Passiver Batch und ICS SWH. </a:t>
            </a:r>
          </a:p>
          <a:p>
            <a:pPr marL="555625" indent="-285750">
              <a:buFontTx/>
              <a:buChar char="‒"/>
            </a:pPr>
            <a:r>
              <a:rPr lang="en-US" sz="1400" dirty="0">
                <a:solidFill>
                  <a:srgbClr val="000000"/>
                </a:solidFill>
              </a:rPr>
              <a:t>Integral-Kollektor-Speichersysteme (ICS SWH) vereinen die thermische Erfassung und Speicherung in Einzelgeräten. </a:t>
            </a:r>
          </a:p>
          <a:p>
            <a:pPr marL="555625" indent="-285750">
              <a:buFontTx/>
              <a:buChar char="‒"/>
            </a:pPr>
            <a:r>
              <a:rPr lang="en-US" sz="1400" dirty="0">
                <a:solidFill>
                  <a:srgbClr val="000000"/>
                </a:solidFill>
              </a:rPr>
              <a:t>Langlebige, einfache, zuverlässige, preiswerte, passive und direkte DSWH-Systeme. Anlagen dienen vielfach als solare Vorwärmer.</a:t>
            </a:r>
          </a:p>
          <a:p>
            <a:pPr marL="555625" indent="-285750">
              <a:buFontTx/>
              <a:buChar char="‒"/>
            </a:pPr>
            <a:r>
              <a:rPr lang="en-US" sz="1400" dirty="0">
                <a:solidFill>
                  <a:srgbClr val="000000"/>
                </a:solidFill>
              </a:rPr>
              <a:t>Verwendet in heißen, sonnigen, nicht gefrierenden Klimazonen und kleinen SWH oder gelegentlich oder saisonalem Gebrauch.</a:t>
            </a:r>
          </a:p>
          <a:p>
            <a:pPr marL="555625" indent="-285750">
              <a:buFontTx/>
              <a:buChar char="‒"/>
            </a:pPr>
            <a:r>
              <a:rPr lang="en-US" sz="1400" dirty="0">
                <a:solidFill>
                  <a:srgbClr val="000000"/>
                </a:solidFill>
              </a:rPr>
              <a:t>Unter Druck. Sehr geringer Schutz vor extremen Witterungsbedingungen und hohen Verlusten. </a:t>
            </a:r>
            <a:r>
              <a:rPr lang="en-US" sz="1400" b="1" dirty="0">
                <a:solidFill>
                  <a:srgbClr val="000000"/>
                </a:solidFill>
              </a:rPr>
              <a:t>Eingeschränkte, veraltete oder entmutigte Nutzung.</a:t>
            </a:r>
            <a:endParaRPr lang="en-US" sz="1400" b="1" dirty="0">
              <a:solidFill>
                <a:prstClr val="black"/>
              </a:solidFill>
            </a:endParaRPr>
          </a:p>
          <a:p>
            <a:pPr marL="285750" indent="-285750">
              <a:buFont typeface="Wingdings" panose="05000000000000000000" pitchFamily="2" charset="2"/>
              <a:buChar char="§"/>
            </a:pPr>
            <a:r>
              <a:rPr lang="en-US" sz="1400" b="1" dirty="0">
                <a:solidFill>
                  <a:prstClr val="black"/>
                </a:solidFill>
              </a:rPr>
              <a:t>Passives Thermosyphon SWH.</a:t>
            </a:r>
          </a:p>
          <a:p>
            <a:pPr marL="555625" indent="-285750">
              <a:buFontTx/>
              <a:buChar char="‒"/>
            </a:pPr>
            <a:r>
              <a:rPr lang="en-US" sz="1400" dirty="0">
                <a:solidFill>
                  <a:srgbClr val="000000"/>
                </a:solidFill>
              </a:rPr>
              <a:t>Für kleine Anwendungen (bis 3000 L Inhalt) werden Thermosiphonsysteme aufgrund ihrer Einfachheit (keine Pumpen, natürliche Wasserzirkulation), ihrer kompakten Bauweise, ihrer einfachen Installation und Bedienung und ihrer verbesserten Leistung bevorzugt.</a:t>
            </a:r>
          </a:p>
          <a:p>
            <a:pPr marL="555625" indent="-285750">
              <a:buFontTx/>
              <a:buChar char="‒"/>
            </a:pPr>
            <a:r>
              <a:rPr lang="en-US" sz="1400" dirty="0">
                <a:solidFill>
                  <a:srgbClr val="000000"/>
                </a:solidFill>
              </a:rPr>
              <a:t>Sie werden in warmen und milden Klimazonen eingesetzt und stellen </a:t>
            </a:r>
            <a:r>
              <a:rPr lang="en-US" sz="1400" b="1" dirty="0">
                <a:solidFill>
                  <a:srgbClr val="000000"/>
                </a:solidFill>
              </a:rPr>
              <a:t>hohe Anforderungen an die Installation</a:t>
            </a:r>
            <a:r>
              <a:rPr lang="en-US" sz="1400" dirty="0">
                <a:solidFill>
                  <a:srgbClr val="000000"/>
                </a:solidFill>
              </a:rPr>
              <a:t> (Warmwasserspeicher über den Sonnenkollektoren).</a:t>
            </a:r>
          </a:p>
          <a:p>
            <a:pPr marL="555625" indent="-285750">
              <a:buFontTx/>
              <a:buChar char="‒"/>
            </a:pPr>
            <a:r>
              <a:rPr lang="en-US" sz="1400" dirty="0">
                <a:solidFill>
                  <a:srgbClr val="000000"/>
                </a:solidFill>
              </a:rPr>
              <a:t>Erhältlich in direkter und indirekter, druckbeaufschlagter und atmosphärischer Ausführung. Indirekte Systeme können einen Frostschutz bieten.</a:t>
            </a:r>
          </a:p>
        </p:txBody>
      </p:sp>
      <p:pic>
        <p:nvPicPr>
          <p:cNvPr id="9" name="Picture 8">
            <a:extLst>
              <a:ext uri="{FF2B5EF4-FFF2-40B4-BE49-F238E27FC236}">
                <a16:creationId xmlns:a16="http://schemas.microsoft.com/office/drawing/2014/main" id="{3C341F23-67C9-4B02-B4A0-6398401E2275}"/>
              </a:ext>
            </a:extLst>
          </p:cNvPr>
          <p:cNvPicPr>
            <a:picLocks noChangeAspect="1"/>
          </p:cNvPicPr>
          <p:nvPr/>
        </p:nvPicPr>
        <p:blipFill>
          <a:blip r:embed="rId2"/>
          <a:stretch>
            <a:fillRect/>
          </a:stretch>
        </p:blipFill>
        <p:spPr>
          <a:xfrm>
            <a:off x="6679551" y="1701000"/>
            <a:ext cx="2066064" cy="4664041"/>
          </a:xfrm>
          <a:prstGeom prst="rect">
            <a:avLst/>
          </a:prstGeom>
        </p:spPr>
      </p:pic>
      <p:sp>
        <p:nvSpPr>
          <p:cNvPr id="6" name="Rectangle 5">
            <a:extLst>
              <a:ext uri="{FF2B5EF4-FFF2-40B4-BE49-F238E27FC236}">
                <a16:creationId xmlns:a16="http://schemas.microsoft.com/office/drawing/2014/main" id="{CC731967-97F1-49DB-BA63-46D3D8884597}"/>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SWH-Systeme. 5 Basistechnologien.</a:t>
            </a:r>
            <a:endParaRPr lang="en-US" b="1" dirty="0"/>
          </a:p>
        </p:txBody>
      </p:sp>
    </p:spTree>
    <p:extLst>
      <p:ext uri="{BB962C8B-B14F-4D97-AF65-F5344CB8AC3E}">
        <p14:creationId xmlns:p14="http://schemas.microsoft.com/office/powerpoint/2010/main" val="174964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26A44-2082-4BCF-AA61-4223FFD3ACBC}"/>
              </a:ext>
            </a:extLst>
          </p:cNvPr>
          <p:cNvSpPr>
            <a:spLocks noGrp="1"/>
          </p:cNvSpPr>
          <p:nvPr>
            <p:ph type="title"/>
          </p:nvPr>
        </p:nvSpPr>
        <p:spPr/>
        <p:txBody>
          <a:bodyPr/>
          <a:lstStyle/>
          <a:p>
            <a:r>
              <a:rPr lang="en-US" b="1" dirty="0"/>
              <a:t>2. Auswahl der richtigen Technologie</a:t>
            </a:r>
            <a:endParaRPr lang="en-US" dirty="0"/>
          </a:p>
        </p:txBody>
      </p:sp>
      <p:sp>
        <p:nvSpPr>
          <p:cNvPr id="5" name="Rectangle 4">
            <a:extLst>
              <a:ext uri="{FF2B5EF4-FFF2-40B4-BE49-F238E27FC236}">
                <a16:creationId xmlns:a16="http://schemas.microsoft.com/office/drawing/2014/main" id="{59F03F6A-FBAB-480B-87C0-3B32FC8A6B3D}"/>
              </a:ext>
            </a:extLst>
          </p:cNvPr>
          <p:cNvSpPr/>
          <p:nvPr/>
        </p:nvSpPr>
        <p:spPr>
          <a:xfrm>
            <a:off x="726285" y="1845000"/>
            <a:ext cx="5213716" cy="4616648"/>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Aktive oder erzwungene Zirkulation SWH. Direkte Konfiguration.</a:t>
            </a:r>
          </a:p>
          <a:p>
            <a:pPr marL="555625" indent="-285750">
              <a:buFontTx/>
              <a:buChar char="‒"/>
            </a:pPr>
            <a:r>
              <a:rPr lang="en-US" sz="1400" dirty="0">
                <a:solidFill>
                  <a:srgbClr val="000000"/>
                </a:solidFill>
              </a:rPr>
              <a:t>Geteilte Systeme. Der Solartank befindet sich im Inneren des Gebäudes und reduziert die Wärmeverluste. </a:t>
            </a:r>
          </a:p>
          <a:p>
            <a:pPr marL="555625" indent="-285750">
              <a:buFontTx/>
              <a:buChar char="‒"/>
            </a:pPr>
            <a:r>
              <a:rPr lang="en-US" sz="1400" dirty="0">
                <a:solidFill>
                  <a:srgbClr val="000000"/>
                </a:solidFill>
              </a:rPr>
              <a:t>Diese Systeme können die Thermosiphon-SWH-Systeme ersetzen, um die Nachteile dieser Systeme zu überwinden: Begrenzung der Höhe des Kaltwasserspeichers, instationäre Warmwasserversorgung, Wärmeverlust, etc. Sie stehen unter Druck.</a:t>
            </a:r>
          </a:p>
          <a:p>
            <a:pPr marL="555625" indent="-285750">
              <a:buFontTx/>
              <a:buChar char="‒"/>
            </a:pPr>
            <a:r>
              <a:rPr lang="en-US" sz="1400" dirty="0">
                <a:solidFill>
                  <a:srgbClr val="000000"/>
                </a:solidFill>
              </a:rPr>
              <a:t>Bei größeren SHW-Anlagen (mehr als 3000 Liter pro Tag) sollte dies die einzige Möglichkeit sein.</a:t>
            </a:r>
          </a:p>
          <a:p>
            <a:pPr marL="555625" indent="-285750">
              <a:buFontTx/>
              <a:buChar char="‒"/>
            </a:pPr>
            <a:r>
              <a:rPr lang="en-US" sz="1400" b="1" dirty="0">
                <a:solidFill>
                  <a:srgbClr val="000000"/>
                </a:solidFill>
              </a:rPr>
              <a:t>Typischerweise werden sie in milden Klimazonen verwendet.</a:t>
            </a:r>
          </a:p>
          <a:p>
            <a:pPr marL="555625" indent="-285750">
              <a:buFontTx/>
              <a:buChar char="‒"/>
            </a:pPr>
            <a:r>
              <a:rPr lang="en-US" sz="1400" dirty="0">
                <a:solidFill>
                  <a:srgbClr val="000000"/>
                </a:solidFill>
              </a:rPr>
              <a:t>Direkte Erwärmung des Trinkwassers. Vergleichsweise effizienter als indirekte Systeme.</a:t>
            </a:r>
          </a:p>
          <a:p>
            <a:pPr marL="555625" indent="-285750">
              <a:buFontTx/>
              <a:buChar char="‒"/>
            </a:pPr>
            <a:r>
              <a:rPr lang="en-US" sz="1400" dirty="0">
                <a:solidFill>
                  <a:srgbClr val="000000"/>
                </a:solidFill>
              </a:rPr>
              <a:t>Wenig Schutz gegen Frost und Überhitzung. </a:t>
            </a:r>
          </a:p>
          <a:p>
            <a:pPr marL="555625" indent="-285750">
              <a:buFontTx/>
              <a:buChar char="‒"/>
            </a:pPr>
            <a:r>
              <a:rPr lang="en-US" sz="1400" dirty="0">
                <a:solidFill>
                  <a:srgbClr val="000000"/>
                </a:solidFill>
              </a:rPr>
              <a:t>Differenzsteuerung und Leistungsüberwachung.</a:t>
            </a:r>
          </a:p>
          <a:p>
            <a:pPr marL="555625" indent="-285750">
              <a:buFontTx/>
              <a:buChar char="‒"/>
            </a:pPr>
            <a:r>
              <a:rPr lang="en-US" sz="1400" dirty="0">
                <a:solidFill>
                  <a:srgbClr val="000000"/>
                </a:solidFill>
              </a:rPr>
              <a:t>Dennoch sind SWH-Systeme strukturell einfach und erschwinglich.</a:t>
            </a:r>
          </a:p>
          <a:p>
            <a:pPr marL="555625" indent="-285750">
              <a:buFontTx/>
              <a:buChar char="‒"/>
            </a:pPr>
            <a:r>
              <a:rPr lang="en-US" sz="1400" dirty="0">
                <a:solidFill>
                  <a:srgbClr val="000000"/>
                </a:solidFill>
              </a:rPr>
              <a:t>Das System kann mit bestimmten Gewässern nicht arbeiten.</a:t>
            </a:r>
          </a:p>
          <a:p>
            <a:pPr marL="555625" indent="-285750">
              <a:buFontTx/>
              <a:buChar char="‒"/>
            </a:pPr>
            <a:r>
              <a:rPr lang="en-US" sz="1400" dirty="0">
                <a:solidFill>
                  <a:srgbClr val="000000"/>
                </a:solidFill>
              </a:rPr>
              <a:t>Bessere ästhetische Integration in das Gebäude.</a:t>
            </a:r>
          </a:p>
        </p:txBody>
      </p:sp>
      <p:pic>
        <p:nvPicPr>
          <p:cNvPr id="3" name="Picture 2"/>
          <p:cNvPicPr>
            <a:picLocks noChangeAspect="1"/>
          </p:cNvPicPr>
          <p:nvPr/>
        </p:nvPicPr>
        <p:blipFill>
          <a:blip r:embed="rId2"/>
          <a:stretch>
            <a:fillRect/>
          </a:stretch>
        </p:blipFill>
        <p:spPr>
          <a:xfrm>
            <a:off x="5838431" y="2061000"/>
            <a:ext cx="2909569" cy="4247725"/>
          </a:xfrm>
          <a:prstGeom prst="rect">
            <a:avLst/>
          </a:prstGeom>
          <a:ln>
            <a:solidFill>
              <a:schemeClr val="tx1"/>
            </a:solidFill>
          </a:ln>
        </p:spPr>
      </p:pic>
      <p:sp>
        <p:nvSpPr>
          <p:cNvPr id="8" name="Rectangle 7">
            <a:extLst>
              <a:ext uri="{FF2B5EF4-FFF2-40B4-BE49-F238E27FC236}">
                <a16:creationId xmlns:a16="http://schemas.microsoft.com/office/drawing/2014/main" id="{E75A74C5-38E6-4D4B-B677-0599234F5EFA}"/>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SWH-Systeme. 5 Basistechnologien.</a:t>
            </a:r>
            <a:endParaRPr lang="en-US" b="1" dirty="0"/>
          </a:p>
        </p:txBody>
      </p:sp>
    </p:spTree>
    <p:extLst>
      <p:ext uri="{BB962C8B-B14F-4D97-AF65-F5344CB8AC3E}">
        <p14:creationId xmlns:p14="http://schemas.microsoft.com/office/powerpoint/2010/main" val="1575067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Auswahl der richtigen Technologie</a:t>
            </a:r>
            <a:endParaRPr lang="es-ES" dirty="0"/>
          </a:p>
        </p:txBody>
      </p:sp>
      <p:sp>
        <p:nvSpPr>
          <p:cNvPr id="5" name="Rectangle 4">
            <a:extLst>
              <a:ext uri="{FF2B5EF4-FFF2-40B4-BE49-F238E27FC236}">
                <a16:creationId xmlns:a16="http://schemas.microsoft.com/office/drawing/2014/main" id="{59F03F6A-FBAB-480B-87C0-3B32FC8A6B3D}"/>
              </a:ext>
            </a:extLst>
          </p:cNvPr>
          <p:cNvSpPr/>
          <p:nvPr/>
        </p:nvSpPr>
        <p:spPr>
          <a:xfrm>
            <a:off x="726284" y="1910980"/>
            <a:ext cx="5429715" cy="4185761"/>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Aktives SWH. Konfiguration des indirekten </a:t>
            </a:r>
            <a:r>
              <a:rPr lang="en-US" sz="1400" b="1" dirty="0" err="1">
                <a:solidFill>
                  <a:prstClr val="black"/>
                </a:solidFill>
              </a:rPr>
              <a:t>Rücklaufs</a:t>
            </a:r>
          </a:p>
          <a:p>
            <a:pPr marL="555625" indent="-285750">
              <a:buFontTx/>
              <a:buChar char="‒"/>
            </a:pPr>
            <a:r>
              <a:rPr lang="en-US" sz="1400" b="1" dirty="0">
                <a:solidFill>
                  <a:srgbClr val="000000"/>
                </a:solidFill>
              </a:rPr>
              <a:t>Verbesserter Frostschutz durch Entleerung der Kollektoren bei Stillstand der Pumpe. Für alle Klimazonen.</a:t>
            </a:r>
          </a:p>
          <a:p>
            <a:pPr marL="555625" indent="-285750">
              <a:buFontTx/>
              <a:buChar char="‒"/>
            </a:pPr>
            <a:r>
              <a:rPr lang="en-US" sz="1400" dirty="0">
                <a:solidFill>
                  <a:srgbClr val="000000"/>
                </a:solidFill>
              </a:rPr>
              <a:t>Dennoch ist das System relativ einfach und wartungsarm. </a:t>
            </a:r>
          </a:p>
          <a:p>
            <a:pPr marL="555625" indent="-285750">
              <a:buFontTx/>
              <a:buChar char="‒"/>
            </a:pPr>
            <a:r>
              <a:rPr lang="en-US" sz="1400" dirty="0">
                <a:solidFill>
                  <a:srgbClr val="000000"/>
                </a:solidFill>
              </a:rPr>
              <a:t>Es ist preiswerter als das Frostschutzsystem SHW, aber teurer als direkte Systeme. </a:t>
            </a:r>
          </a:p>
          <a:p>
            <a:pPr marL="555625" indent="-285750">
              <a:buFontTx/>
              <a:buChar char="‒"/>
            </a:pPr>
            <a:r>
              <a:rPr lang="en-US" sz="1400" dirty="0">
                <a:solidFill>
                  <a:srgbClr val="000000"/>
                </a:solidFill>
              </a:rPr>
              <a:t>Das Risiko von kochendem Wasser, hohen Drücken, Gefrieren und Bersten von Rohren ist recht gering, solange das Fallrohr groß genug ist und der Flüssigkeitskreislauf in Solarkollektoren und Rohren ausreichend geneigt ist, um eine schnelle Entleerung zu ermöglichen. Die Kollektoren sind nur teilweise gefüllt (geringerer Arbeitsdruck).</a:t>
            </a:r>
          </a:p>
          <a:p>
            <a:pPr marL="555625" indent="-285750">
              <a:buFontTx/>
              <a:buChar char="‒"/>
            </a:pPr>
            <a:r>
              <a:rPr lang="en-US" sz="1400" b="1" dirty="0">
                <a:solidFill>
                  <a:srgbClr val="000000"/>
                </a:solidFill>
              </a:rPr>
              <a:t>Bei der Drainback-Technologie wird Wasser als HTF verwendet</a:t>
            </a:r>
            <a:r>
              <a:rPr lang="en-US" sz="1400" dirty="0">
                <a:solidFill>
                  <a:srgbClr val="000000"/>
                </a:solidFill>
              </a:rPr>
              <a:t>, das die Rohre und andere Metallteile nicht korrodiert oder sich verschlechtert, wie es bei Glykol + Additiven der Fall ist. Das bedeutet längere Lebensdauer und weniger Wartung.</a:t>
            </a:r>
          </a:p>
          <a:p>
            <a:pPr marL="555625" indent="-285750">
              <a:buFontTx/>
              <a:buChar char="‒"/>
            </a:pPr>
            <a:r>
              <a:rPr lang="en-US" sz="1400" dirty="0">
                <a:solidFill>
                  <a:srgbClr val="000000"/>
                </a:solidFill>
              </a:rPr>
              <a:t>Das System hat wichtige Anforderungen an die Installation: Gefälle der Solarkreislaufleitung, Lage des Rückwassertanks (erhöht), größte Pumpe aller SWH-Systeme.</a:t>
            </a:r>
          </a:p>
        </p:txBody>
      </p:sp>
      <p:pic>
        <p:nvPicPr>
          <p:cNvPr id="7" name="Picture 6"/>
          <p:cNvPicPr>
            <a:picLocks noChangeAspect="1"/>
          </p:cNvPicPr>
          <p:nvPr/>
        </p:nvPicPr>
        <p:blipFill>
          <a:blip r:embed="rId2"/>
          <a:stretch>
            <a:fillRect/>
          </a:stretch>
        </p:blipFill>
        <p:spPr>
          <a:xfrm>
            <a:off x="6069158" y="2133000"/>
            <a:ext cx="2624175" cy="4185159"/>
          </a:xfrm>
          <a:prstGeom prst="rect">
            <a:avLst/>
          </a:prstGeom>
          <a:ln>
            <a:solidFill>
              <a:schemeClr val="tx1"/>
            </a:solidFill>
          </a:ln>
        </p:spPr>
      </p:pic>
      <p:sp>
        <p:nvSpPr>
          <p:cNvPr id="8" name="Rectangle 7">
            <a:extLst>
              <a:ext uri="{FF2B5EF4-FFF2-40B4-BE49-F238E27FC236}">
                <a16:creationId xmlns:a16="http://schemas.microsoft.com/office/drawing/2014/main" id="{4BBDA054-5A1C-4809-8520-77FA44586F91}"/>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SWH-Systeme. 5 Basistechnologien.</a:t>
            </a:r>
            <a:endParaRPr lang="en-US" b="1" dirty="0"/>
          </a:p>
        </p:txBody>
      </p:sp>
    </p:spTree>
    <p:extLst>
      <p:ext uri="{BB962C8B-B14F-4D97-AF65-F5344CB8AC3E}">
        <p14:creationId xmlns:p14="http://schemas.microsoft.com/office/powerpoint/2010/main" val="3296861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Auswahl der richtigen Technologie</a:t>
            </a:r>
            <a:endParaRPr lang="es-ES" dirty="0"/>
          </a:p>
        </p:txBody>
      </p:sp>
      <p:sp>
        <p:nvSpPr>
          <p:cNvPr id="5" name="Rectangle 4">
            <a:extLst>
              <a:ext uri="{FF2B5EF4-FFF2-40B4-BE49-F238E27FC236}">
                <a16:creationId xmlns:a16="http://schemas.microsoft.com/office/drawing/2014/main" id="{59F03F6A-FBAB-480B-87C0-3B32FC8A6B3D}"/>
              </a:ext>
            </a:extLst>
          </p:cNvPr>
          <p:cNvSpPr/>
          <p:nvPr/>
        </p:nvSpPr>
        <p:spPr>
          <a:xfrm>
            <a:off x="726285" y="1910980"/>
            <a:ext cx="4709716" cy="3754874"/>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Aktives SWH. Indirekte Frostschutzkonfiguration</a:t>
            </a:r>
          </a:p>
          <a:p>
            <a:pPr marL="555625" indent="-285750">
              <a:buFontTx/>
              <a:buChar char="‒"/>
            </a:pPr>
            <a:r>
              <a:rPr lang="en-US" sz="1400" dirty="0">
                <a:solidFill>
                  <a:srgbClr val="000000"/>
                </a:solidFill>
              </a:rPr>
              <a:t>Aktive, indirekte SWH-Systeme ersetzen die direkte Nutzung von Wasser im Sonnenkollektor, wenn die Wasserqualität nicht geeignet ist.</a:t>
            </a:r>
          </a:p>
          <a:p>
            <a:pPr marL="555625" indent="-285750">
              <a:buFontTx/>
              <a:buChar char="‒"/>
            </a:pPr>
            <a:r>
              <a:rPr lang="en-US" sz="1400" dirty="0">
                <a:solidFill>
                  <a:srgbClr val="000000"/>
                </a:solidFill>
              </a:rPr>
              <a:t>Indirekte Beheizung bedeutet die Verwendung von Wärmetauschern.</a:t>
            </a:r>
          </a:p>
          <a:p>
            <a:pPr marL="555625" indent="-285750">
              <a:buFontTx/>
              <a:buChar char="‒"/>
            </a:pPr>
            <a:r>
              <a:rPr lang="en-US" sz="1400" b="1" dirty="0">
                <a:solidFill>
                  <a:srgbClr val="000000"/>
                </a:solidFill>
              </a:rPr>
              <a:t>Anwender, die sich in Niedrigtemperaturzonen befinden (Mindesttemperatur in der Nacht von 2º C und darunter), müssen SWH mit indirekter Beheizung und Frostschutzmittel als Wärmeträger verwenden.</a:t>
            </a:r>
          </a:p>
          <a:p>
            <a:pPr marL="555625" indent="-285750">
              <a:buFontTx/>
              <a:buChar char="‒"/>
            </a:pPr>
            <a:r>
              <a:rPr lang="en-US" sz="1400" dirty="0">
                <a:solidFill>
                  <a:srgbClr val="000000"/>
                </a:solidFill>
              </a:rPr>
              <a:t>Es werden Propylenglykol-Lösungen verwendet. </a:t>
            </a:r>
          </a:p>
          <a:p>
            <a:pPr marL="555625" indent="-285750">
              <a:buFontTx/>
              <a:buChar char="‒"/>
            </a:pPr>
            <a:r>
              <a:rPr lang="en-US" sz="1400" dirty="0">
                <a:solidFill>
                  <a:srgbClr val="000000"/>
                </a:solidFill>
              </a:rPr>
              <a:t>Im Inneren des Warmwasserspeichers oder außerhalb des Speichers bedeutet Wärmeaustausch einen gewissen Wärmeverlust (was den Gesamtwirkungsgrad beeinflusst).</a:t>
            </a:r>
          </a:p>
          <a:p>
            <a:pPr marL="555625" indent="-285750">
              <a:buFontTx/>
              <a:buChar char="‒"/>
            </a:pPr>
            <a:r>
              <a:rPr lang="en-US" sz="1400" b="1" dirty="0">
                <a:solidFill>
                  <a:srgbClr val="000000"/>
                </a:solidFill>
              </a:rPr>
              <a:t>Indirekte Frostschutzmittel SWH sind am vielseitigsten einsetzbar.</a:t>
            </a:r>
          </a:p>
        </p:txBody>
      </p:sp>
      <p:sp>
        <p:nvSpPr>
          <p:cNvPr id="7" name="Rectangle 6"/>
          <p:cNvSpPr/>
          <p:nvPr/>
        </p:nvSpPr>
        <p:spPr>
          <a:xfrm>
            <a:off x="726284" y="5517000"/>
            <a:ext cx="7949403" cy="738664"/>
          </a:xfrm>
          <a:prstGeom prst="rect">
            <a:avLst/>
          </a:prstGeom>
        </p:spPr>
        <p:txBody>
          <a:bodyPr wrap="square">
            <a:spAutoFit/>
          </a:bodyPr>
          <a:lstStyle/>
          <a:p>
            <a:pPr marL="555625" indent="-285750">
              <a:buFontTx/>
              <a:buChar char="‒"/>
            </a:pPr>
            <a:r>
              <a:rPr lang="en-US" sz="1400" b="1" dirty="0">
                <a:solidFill>
                  <a:srgbClr val="000000"/>
                </a:solidFill>
              </a:rPr>
              <a:t>Sie sind für alle Klimazonen, kleine und große SWH-Systeme, geeignet.</a:t>
            </a:r>
          </a:p>
          <a:p>
            <a:pPr marL="555625" indent="-285750">
              <a:buFontTx/>
              <a:buChar char="‒"/>
            </a:pPr>
            <a:r>
              <a:rPr lang="en-US" sz="1400" dirty="0">
                <a:solidFill>
                  <a:srgbClr val="000000"/>
                </a:solidFill>
              </a:rPr>
              <a:t>Sie lassen sich besser steuern und überwachen und können vor Überhitzung geschützt werden.</a:t>
            </a:r>
          </a:p>
          <a:p>
            <a:pPr marL="555625" indent="-285750">
              <a:buFontTx/>
              <a:buChar char="‒"/>
            </a:pPr>
            <a:r>
              <a:rPr lang="en-US" sz="1400" dirty="0">
                <a:solidFill>
                  <a:srgbClr val="000000"/>
                </a:solidFill>
              </a:rPr>
              <a:t>Sie sind teurer, arbeiten unter Druck und erfordern Wartung.</a:t>
            </a:r>
          </a:p>
        </p:txBody>
      </p:sp>
      <p:pic>
        <p:nvPicPr>
          <p:cNvPr id="3" name="Picture 2">
            <a:extLst>
              <a:ext uri="{FF2B5EF4-FFF2-40B4-BE49-F238E27FC236}">
                <a16:creationId xmlns:a16="http://schemas.microsoft.com/office/drawing/2014/main" id="{7923C6AA-7422-4D0A-A1DE-56EE45F27DC3}"/>
              </a:ext>
            </a:extLst>
          </p:cNvPr>
          <p:cNvPicPr>
            <a:picLocks noChangeAspect="1"/>
          </p:cNvPicPr>
          <p:nvPr/>
        </p:nvPicPr>
        <p:blipFill>
          <a:blip r:embed="rId2"/>
          <a:stretch>
            <a:fillRect/>
          </a:stretch>
        </p:blipFill>
        <p:spPr>
          <a:xfrm>
            <a:off x="5364000" y="1568176"/>
            <a:ext cx="3384000" cy="3838913"/>
          </a:xfrm>
          <a:prstGeom prst="rect">
            <a:avLst/>
          </a:prstGeom>
          <a:ln>
            <a:solidFill>
              <a:schemeClr val="tx1"/>
            </a:solidFill>
          </a:ln>
        </p:spPr>
      </p:pic>
      <p:sp>
        <p:nvSpPr>
          <p:cNvPr id="10" name="Rectangle 9">
            <a:extLst>
              <a:ext uri="{FF2B5EF4-FFF2-40B4-BE49-F238E27FC236}">
                <a16:creationId xmlns:a16="http://schemas.microsoft.com/office/drawing/2014/main" id="{A041781E-2C61-4694-9881-CEAA319ABDB0}"/>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SWH-Systeme. 5 Basistechnologien.</a:t>
            </a:r>
            <a:endParaRPr lang="en-US" b="1" dirty="0"/>
          </a:p>
        </p:txBody>
      </p:sp>
    </p:spTree>
    <p:extLst>
      <p:ext uri="{BB962C8B-B14F-4D97-AF65-F5344CB8AC3E}">
        <p14:creationId xmlns:p14="http://schemas.microsoft.com/office/powerpoint/2010/main" val="1127914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36289C-B98A-4908-9407-6CABE3ED42D6}"/>
              </a:ext>
            </a:extLst>
          </p:cNvPr>
          <p:cNvPicPr>
            <a:picLocks noChangeAspect="1"/>
          </p:cNvPicPr>
          <p:nvPr/>
        </p:nvPicPr>
        <p:blipFill rotWithShape="1">
          <a:blip r:embed="rId2"/>
          <a:srcRect b="19485"/>
          <a:stretch/>
        </p:blipFill>
        <p:spPr>
          <a:xfrm>
            <a:off x="7524000" y="817442"/>
            <a:ext cx="1597699" cy="1468399"/>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076E9847-63CE-46E9-9C63-9E43D127FB6E}"/>
              </a:ext>
            </a:extLst>
          </p:cNvPr>
          <p:cNvSpPr>
            <a:spLocks noGrp="1"/>
          </p:cNvSpPr>
          <p:nvPr>
            <p:ph type="title"/>
          </p:nvPr>
        </p:nvSpPr>
        <p:spPr/>
        <p:txBody>
          <a:bodyPr/>
          <a:lstStyle/>
          <a:p>
            <a:r>
              <a:rPr lang="en-US" b="1" dirty="0"/>
              <a:t>2. Auswahl der richtigen Technologie</a:t>
            </a:r>
            <a:endParaRPr lang="en-US" dirty="0"/>
          </a:p>
        </p:txBody>
      </p:sp>
      <p:sp>
        <p:nvSpPr>
          <p:cNvPr id="5" name="Rectangle 4">
            <a:extLst>
              <a:ext uri="{FF2B5EF4-FFF2-40B4-BE49-F238E27FC236}">
                <a16:creationId xmlns:a16="http://schemas.microsoft.com/office/drawing/2014/main" id="{FF3A0F6A-B9F8-4A81-9481-21BAB7796CD4}"/>
              </a:ext>
            </a:extLst>
          </p:cNvPr>
          <p:cNvSpPr/>
          <p:nvPr/>
        </p:nvSpPr>
        <p:spPr>
          <a:xfrm>
            <a:off x="726284" y="1910980"/>
            <a:ext cx="7984799" cy="4524315"/>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Aktives SWH. Indirekte Frostschutzkonfiguration. Operation.</a:t>
            </a:r>
          </a:p>
          <a:p>
            <a:pPr marL="541338" indent="-285750">
              <a:buFont typeface="Calibri" panose="020F0502020204030204" pitchFamily="34" charset="0"/>
              <a:buChar char="‒"/>
            </a:pPr>
            <a:r>
              <a:rPr lang="en-US" sz="1400" b="1" dirty="0"/>
              <a:t>Sonnenkollektoren </a:t>
            </a:r>
            <a:r>
              <a:rPr lang="en-US" sz="1400" dirty="0"/>
              <a:t>erwärmen sich durch die Wirkung der Sonnenstrahlen. Ein Teil dieser Wärme wird an die zirkulierende </a:t>
            </a:r>
            <a:r>
              <a:rPr lang="en-US" sz="1400" b="1" dirty="0"/>
              <a:t>HTF</a:t>
            </a:r>
            <a:r>
              <a:rPr lang="en-US" sz="1400" dirty="0"/>
              <a:t> (Glykollösung) übertragen und gelangt in den </a:t>
            </a:r>
            <a:r>
              <a:rPr lang="en-US" sz="1400" b="1" dirty="0"/>
              <a:t>Solarspeicher</a:t>
            </a:r>
            <a:r>
              <a:rPr lang="en-US" sz="1400" dirty="0"/>
              <a:t>, wo sie typischerweise für die spätere Nutzung in Form von Warmwasser gespeichert werden kann. Solange die Flüssigkeit in den Kollektoren wärmer ist als der Boden des Speichers, wird </a:t>
            </a:r>
            <a:r>
              <a:rPr lang="en-US" sz="1400" b="1" dirty="0"/>
              <a:t>die Pumpe </a:t>
            </a:r>
            <a:r>
              <a:rPr lang="en-US" sz="1400" dirty="0"/>
              <a:t>aktiviert und die HTF zirkuliert.</a:t>
            </a:r>
          </a:p>
          <a:p>
            <a:pPr marL="541338" indent="-285750">
              <a:buFont typeface="Calibri" panose="020F0502020204030204" pitchFamily="34" charset="0"/>
              <a:buChar char="‒"/>
            </a:pPr>
            <a:r>
              <a:rPr lang="en-US" sz="1400" b="1" dirty="0"/>
              <a:t>Die Kollektoren, die Pumpstation und der Speicher sind mit einer </a:t>
            </a:r>
            <a:r>
              <a:rPr lang="en-US" sz="1400" dirty="0"/>
              <a:t>verlustminimierten </a:t>
            </a:r>
            <a:r>
              <a:rPr lang="en-US" sz="1400" b="1" dirty="0"/>
              <a:t>Vor- und Rücklaufleitung verbunden. </a:t>
            </a:r>
          </a:p>
          <a:p>
            <a:pPr marL="541338" indent="-285750">
              <a:buFont typeface="Calibri" panose="020F0502020204030204" pitchFamily="34" charset="0"/>
              <a:buChar char="‒"/>
            </a:pPr>
            <a:r>
              <a:rPr lang="en-US" sz="1400" dirty="0"/>
              <a:t>Das System ist typischerweise mit </a:t>
            </a:r>
            <a:r>
              <a:rPr lang="en-US" sz="1400" b="1" dirty="0"/>
              <a:t>Übertemperatur- und Überdruckvorrichtungen</a:t>
            </a:r>
            <a:r>
              <a:rPr lang="en-US" sz="1400" dirty="0"/>
              <a:t> ausgestattet, die unsichere Betriebsbedingungen verhindern. Diese Sicherheitseinrichtungen sind meist mechanisch (sie funktionieren auch bei Stromausfall). </a:t>
            </a:r>
          </a:p>
          <a:p>
            <a:pPr marL="541338" indent="-285750">
              <a:buFont typeface="Calibri" panose="020F0502020204030204" pitchFamily="34" charset="0"/>
              <a:buChar char="‒"/>
            </a:pPr>
            <a:r>
              <a:rPr lang="en-US" sz="1400" dirty="0"/>
              <a:t>Wenn sich das System erwärmt oder abkühlt, </a:t>
            </a:r>
            <a:r>
              <a:rPr lang="en-US" sz="1400" b="1" dirty="0"/>
              <a:t>sorgt ein Ausdehnungsgefäß für die Ausdehnung und Kontraktion des HTF </a:t>
            </a:r>
            <a:r>
              <a:rPr lang="en-US" sz="1400" dirty="0"/>
              <a:t>(und eventuell des Wassers im Sekundärkreislauf). Dies ist besonders wichtig, wenn der Tank zufrieden ist und keine Wärme mehr aufnehmen kann. Dann stoppt das System (Stagnation), aber die Kollektortemperatur steigt schnell an, wodurch das Wasser im HTF zu Dampf wird und alle Flüssigkeiten aus den Kollektoren verdrängt werden. </a:t>
            </a:r>
          </a:p>
          <a:p>
            <a:pPr marL="541338" indent="-285750">
              <a:buFont typeface="Calibri" panose="020F0502020204030204" pitchFamily="34" charset="0"/>
              <a:buChar char="‒"/>
            </a:pPr>
            <a:r>
              <a:rPr lang="en-US" sz="1400" dirty="0"/>
              <a:t>An Tagen, an denen mehr Warmwasser verbraucht wird, als von der Solaranlage bereitgestellt werden könnte (wolkige Tage, mehr Personen, etc.), </a:t>
            </a:r>
            <a:r>
              <a:rPr lang="en-US" sz="1400" b="1" dirty="0"/>
              <a:t>sorgt eine Zusatzheizung für zusätzlichen Komfort</a:t>
            </a:r>
            <a:r>
              <a:rPr lang="en-US" sz="1400" dirty="0"/>
              <a:t>. Dieses System wird in der Lage sein, 100% der Nachfrage zu decken, um sicherzustellen, dass der Komfort nie beeinträchtigt wird. </a:t>
            </a:r>
            <a:endParaRPr lang="en-US" sz="1400" b="1" dirty="0">
              <a:solidFill>
                <a:srgbClr val="000000"/>
              </a:solidFill>
            </a:endParaRPr>
          </a:p>
        </p:txBody>
      </p:sp>
      <p:sp>
        <p:nvSpPr>
          <p:cNvPr id="8" name="Rectangle 7">
            <a:extLst>
              <a:ext uri="{FF2B5EF4-FFF2-40B4-BE49-F238E27FC236}">
                <a16:creationId xmlns:a16="http://schemas.microsoft.com/office/drawing/2014/main" id="{E51789EA-166B-49EC-9B25-DB24A61343C5}"/>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SWH-Systeme. 5 Basistechnologien.</a:t>
            </a:r>
            <a:endParaRPr lang="en-US" b="1" dirty="0"/>
          </a:p>
        </p:txBody>
      </p:sp>
    </p:spTree>
    <p:extLst>
      <p:ext uri="{BB962C8B-B14F-4D97-AF65-F5344CB8AC3E}">
        <p14:creationId xmlns:p14="http://schemas.microsoft.com/office/powerpoint/2010/main" val="1218607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AB4C2-9C72-48D6-8325-FC93D36A963E}"/>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F569400E-AAA8-46CC-91B2-614C30AAFC28}"/>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Designvarianten für eine Vielzahl von Anwendungen.</a:t>
            </a:r>
            <a:endParaRPr lang="en-US" b="1" dirty="0"/>
          </a:p>
        </p:txBody>
      </p:sp>
      <p:sp>
        <p:nvSpPr>
          <p:cNvPr id="5" name="Rectangle 4">
            <a:extLst>
              <a:ext uri="{FF2B5EF4-FFF2-40B4-BE49-F238E27FC236}">
                <a16:creationId xmlns:a16="http://schemas.microsoft.com/office/drawing/2014/main" id="{97C0B250-BD29-4CB7-B682-0D29E7977647}"/>
              </a:ext>
            </a:extLst>
          </p:cNvPr>
          <p:cNvSpPr/>
          <p:nvPr/>
        </p:nvSpPr>
        <p:spPr>
          <a:xfrm>
            <a:off x="726284" y="2114893"/>
            <a:ext cx="7941986" cy="954107"/>
          </a:xfrm>
          <a:prstGeom prst="rect">
            <a:avLst/>
          </a:prstGeom>
        </p:spPr>
        <p:txBody>
          <a:bodyPr wrap="square">
            <a:spAutoFit/>
          </a:bodyPr>
          <a:lstStyle/>
          <a:p>
            <a:pPr marL="285750" indent="-285750">
              <a:buFont typeface="Wingdings" panose="05000000000000000000" pitchFamily="2" charset="2"/>
              <a:buChar char="§"/>
            </a:pPr>
            <a:r>
              <a:rPr lang="en-US" sz="1400" dirty="0"/>
              <a:t>In der Praxis unterstützt jede SWH-Basistechnologie </a:t>
            </a:r>
            <a:r>
              <a:rPr lang="en-US" sz="1400" b="1" dirty="0"/>
              <a:t>Designvarianten</a:t>
            </a:r>
            <a:r>
              <a:rPr lang="en-US" sz="1400" dirty="0"/>
              <a:t>, um bestimmte Bedürfnisse oder Anwendungen besser zu erfüllen. Solche Varianten führen zu einer beträchtlichen Anzahl von </a:t>
            </a:r>
            <a:r>
              <a:rPr lang="en-US" sz="1400" b="1" dirty="0"/>
              <a:t>SWH-Anlagen, mit</a:t>
            </a:r>
            <a:r>
              <a:rPr lang="en-US" sz="1400" dirty="0"/>
              <a:t> denen</a:t>
            </a:r>
            <a:r>
              <a:rPr lang="en-US" sz="1400" dirty="0">
                <a:solidFill>
                  <a:srgbClr val="000000"/>
                </a:solidFill>
              </a:rPr>
              <a:t> der Installateur/Planer vertraut sein sollte (lokale Erfahrung; bestimmte Systeme und Anlagen werden vor Ort bevorzugt, andere sind möglicherweise unüblich). </a:t>
            </a:r>
          </a:p>
        </p:txBody>
      </p:sp>
      <p:pic>
        <p:nvPicPr>
          <p:cNvPr id="6" name="Picture 5">
            <a:extLst>
              <a:ext uri="{FF2B5EF4-FFF2-40B4-BE49-F238E27FC236}">
                <a16:creationId xmlns:a16="http://schemas.microsoft.com/office/drawing/2014/main" id="{26B90F62-1AB8-47D4-A888-480E1BA76398}"/>
              </a:ext>
            </a:extLst>
          </p:cNvPr>
          <p:cNvPicPr>
            <a:picLocks noChangeAspect="1"/>
          </p:cNvPicPr>
          <p:nvPr/>
        </p:nvPicPr>
        <p:blipFill>
          <a:blip r:embed="rId2"/>
          <a:stretch>
            <a:fillRect/>
          </a:stretch>
        </p:blipFill>
        <p:spPr>
          <a:xfrm>
            <a:off x="3780000" y="2990481"/>
            <a:ext cx="4888270" cy="3318244"/>
          </a:xfrm>
          <a:prstGeom prst="rect">
            <a:avLst/>
          </a:prstGeom>
        </p:spPr>
      </p:pic>
      <p:sp>
        <p:nvSpPr>
          <p:cNvPr id="7" name="Rectangle 6">
            <a:extLst>
              <a:ext uri="{FF2B5EF4-FFF2-40B4-BE49-F238E27FC236}">
                <a16:creationId xmlns:a16="http://schemas.microsoft.com/office/drawing/2014/main" id="{3DAACEC4-1144-4D6A-A8F0-09D24A73D513}"/>
              </a:ext>
            </a:extLst>
          </p:cNvPr>
          <p:cNvSpPr/>
          <p:nvPr/>
        </p:nvSpPr>
        <p:spPr>
          <a:xfrm>
            <a:off x="726284" y="2997000"/>
            <a:ext cx="3047607" cy="3293209"/>
          </a:xfrm>
          <a:prstGeom prst="rect">
            <a:avLst/>
          </a:prstGeom>
        </p:spPr>
        <p:txBody>
          <a:bodyPr wrap="square">
            <a:spAutoFit/>
          </a:bodyPr>
          <a:lstStyle/>
          <a:p>
            <a:pPr marL="285750" indent="-285750">
              <a:buFont typeface="Wingdings" panose="05000000000000000000" pitchFamily="2" charset="2"/>
              <a:buChar char="§"/>
            </a:pPr>
            <a:r>
              <a:rPr lang="en-US" sz="1400" dirty="0">
                <a:solidFill>
                  <a:srgbClr val="000000"/>
                </a:solidFill>
              </a:rPr>
              <a:t>Diese Varianten unterscheiden sich in der Art und Weise, wie die Systemschaltungen konfiguriert und integriert werden. Zum Beispiel, wie die Warmwasserspeicherung gelöst wird (ein oder doppelter Speicher, spezifische Zwecke des Speichers), Art und Integration der Zusatzheizung oder Verwendung von externen oder internen Wärmetauschern.</a:t>
            </a:r>
          </a:p>
          <a:p>
            <a:pPr marL="285750" indent="-285750">
              <a:buFont typeface="Wingdings" panose="05000000000000000000" pitchFamily="2" charset="2"/>
              <a:buChar char="§"/>
            </a:pPr>
            <a:r>
              <a:rPr lang="en-US" sz="1400" u="sng" dirty="0">
                <a:solidFill>
                  <a:srgbClr val="000000"/>
                </a:solidFill>
              </a:rPr>
              <a:t>Beispiel: </a:t>
            </a:r>
            <a:r>
              <a:rPr lang="en-US" sz="1400" dirty="0">
                <a:solidFill>
                  <a:srgbClr val="000000"/>
                </a:solidFill>
              </a:rPr>
              <a:t>Dies sind SWH-Typen, die in der Sonnensimulationssoftware POLYSUN angeboten werden.</a:t>
            </a:r>
          </a:p>
        </p:txBody>
      </p:sp>
      <p:sp>
        <p:nvSpPr>
          <p:cNvPr id="8" name="Rectangle 7">
            <a:extLst>
              <a:ext uri="{FF2B5EF4-FFF2-40B4-BE49-F238E27FC236}">
                <a16:creationId xmlns:a16="http://schemas.microsoft.com/office/drawing/2014/main" id="{6817781E-180A-4C78-B56A-353C835A68BA}"/>
              </a:ext>
            </a:extLst>
          </p:cNvPr>
          <p:cNvSpPr/>
          <p:nvPr/>
        </p:nvSpPr>
        <p:spPr>
          <a:xfrm>
            <a:off x="3636000" y="579403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926706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DBD99-FA26-4908-85BE-BEE86E81BF99}"/>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DE14FBDE-DD62-4618-9419-744F12472B2D}"/>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Designvarianten für eine Vielzahl von Anwendungen.</a:t>
            </a:r>
            <a:endParaRPr lang="en-US" b="1" dirty="0"/>
          </a:p>
        </p:txBody>
      </p:sp>
      <p:sp>
        <p:nvSpPr>
          <p:cNvPr id="5" name="Rectangle 4">
            <a:extLst>
              <a:ext uri="{FF2B5EF4-FFF2-40B4-BE49-F238E27FC236}">
                <a16:creationId xmlns:a16="http://schemas.microsoft.com/office/drawing/2014/main" id="{EA67B0EC-80CC-4D20-A19F-2CB71B53B320}"/>
              </a:ext>
            </a:extLst>
          </p:cNvPr>
          <p:cNvSpPr/>
          <p:nvPr/>
        </p:nvSpPr>
        <p:spPr>
          <a:xfrm>
            <a:off x="684000" y="2122126"/>
            <a:ext cx="2808000" cy="3539430"/>
          </a:xfrm>
          <a:prstGeom prst="rect">
            <a:avLst/>
          </a:prstGeom>
        </p:spPr>
        <p:txBody>
          <a:bodyPr wrap="square">
            <a:spAutoFit/>
          </a:bodyPr>
          <a:lstStyle/>
          <a:p>
            <a:pPr marL="180975" indent="-180975">
              <a:buFont typeface="Wingdings" panose="05000000000000000000" pitchFamily="2" charset="2"/>
              <a:buChar char="§"/>
            </a:pPr>
            <a:r>
              <a:rPr lang="en-US" sz="1400" dirty="0">
                <a:solidFill>
                  <a:srgbClr val="000000"/>
                </a:solidFill>
              </a:rPr>
              <a:t>Es handelt sich um Varianten von </a:t>
            </a:r>
            <a:r>
              <a:rPr lang="en-US" sz="1400" dirty="0" err="1">
                <a:solidFill>
                  <a:srgbClr val="000000"/>
                </a:solidFill>
              </a:rPr>
              <a:t>kleinen</a:t>
            </a:r>
            <a:r>
              <a:rPr lang="en-US" sz="1400" dirty="0">
                <a:solidFill>
                  <a:srgbClr val="000000"/>
                </a:solidFill>
              </a:rPr>
              <a:t> </a:t>
            </a:r>
            <a:r>
              <a:rPr lang="en-US" sz="1400" b="1" dirty="0">
                <a:solidFill>
                  <a:srgbClr val="000000"/>
                </a:solidFill>
              </a:rPr>
              <a:t>AKTIVEN, INDIREKTEN </a:t>
            </a:r>
            <a:r>
              <a:rPr lang="en-US" sz="1400" dirty="0">
                <a:solidFill>
                  <a:srgbClr val="000000"/>
                </a:solidFill>
              </a:rPr>
              <a:t>FROSTSCHUTZSCHUTZSYSTEMEN</a:t>
            </a:r>
            <a:r>
              <a:rPr lang="en-US" sz="1400" b="1" dirty="0">
                <a:solidFill>
                  <a:srgbClr val="000000"/>
                </a:solidFill>
              </a:rPr>
              <a:t>, </a:t>
            </a:r>
            <a:r>
              <a:rPr lang="en-US" sz="1400" dirty="0">
                <a:solidFill>
                  <a:srgbClr val="000000"/>
                </a:solidFill>
              </a:rPr>
              <a:t>die am meisten in Häusern mit gemäßigtem und kaltem Klima verwendet werden und von einem bestimmten Hersteller angeboten werden.</a:t>
            </a:r>
          </a:p>
          <a:p>
            <a:pPr marL="180975" indent="-180975"/>
            <a:endParaRPr lang="en-US" sz="1400" dirty="0">
              <a:solidFill>
                <a:srgbClr val="000000"/>
              </a:solidFill>
            </a:endParaRPr>
          </a:p>
          <a:p>
            <a:pPr marL="180975" indent="-180975">
              <a:buFont typeface="Wingdings" panose="05000000000000000000" pitchFamily="2" charset="2"/>
              <a:buChar char="§"/>
            </a:pPr>
            <a:r>
              <a:rPr lang="en-US" sz="1400" u="sng" dirty="0">
                <a:solidFill>
                  <a:srgbClr val="000000"/>
                </a:solidFill>
              </a:rPr>
              <a:t>Beispiel: </a:t>
            </a:r>
            <a:r>
              <a:rPr lang="en-US" sz="1400" dirty="0">
                <a:solidFill>
                  <a:srgbClr val="000000"/>
                </a:solidFill>
              </a:rPr>
              <a:t>Ein Solartank mit automatisch aktiviertem Gas-Wassererhitzer (Tankfühler oder "</a:t>
            </a:r>
            <a:r>
              <a:rPr lang="en-US" sz="1400" dirty="0" err="1">
                <a:solidFill>
                  <a:srgbClr val="000000"/>
                </a:solidFill>
              </a:rPr>
              <a:t>Aquastat"</a:t>
            </a:r>
            <a:r>
              <a:rPr lang="en-US" sz="1400" dirty="0">
                <a:solidFill>
                  <a:srgbClr val="000000"/>
                </a:solidFill>
              </a:rPr>
              <a:t>). Die Zusatzheizung betätigt bei Bedarf die Beladung des Tanks mit zusätzlichem Warmwasser.</a:t>
            </a:r>
          </a:p>
        </p:txBody>
      </p:sp>
      <p:pic>
        <p:nvPicPr>
          <p:cNvPr id="7" name="Picture 6">
            <a:extLst>
              <a:ext uri="{FF2B5EF4-FFF2-40B4-BE49-F238E27FC236}">
                <a16:creationId xmlns:a16="http://schemas.microsoft.com/office/drawing/2014/main" id="{D3D7F113-483B-473F-835E-ACBE21ECDCD3}"/>
              </a:ext>
            </a:extLst>
          </p:cNvPr>
          <p:cNvPicPr>
            <a:picLocks noChangeAspect="1"/>
          </p:cNvPicPr>
          <p:nvPr/>
        </p:nvPicPr>
        <p:blipFill>
          <a:blip r:embed="rId2"/>
          <a:stretch>
            <a:fillRect/>
          </a:stretch>
        </p:blipFill>
        <p:spPr>
          <a:xfrm>
            <a:off x="3467637" y="2133000"/>
            <a:ext cx="5181308" cy="4165366"/>
          </a:xfrm>
          <a:prstGeom prst="rect">
            <a:avLst/>
          </a:prstGeom>
          <a:ln>
            <a:solidFill>
              <a:schemeClr val="tx1"/>
            </a:solidFill>
          </a:ln>
        </p:spPr>
      </p:pic>
      <p:sp>
        <p:nvSpPr>
          <p:cNvPr id="8" name="Rectangle 7">
            <a:extLst>
              <a:ext uri="{FF2B5EF4-FFF2-40B4-BE49-F238E27FC236}">
                <a16:creationId xmlns:a16="http://schemas.microsoft.com/office/drawing/2014/main" id="{546D836E-1995-49C8-A206-C9EEA1BEDBC2}"/>
              </a:ext>
            </a:extLst>
          </p:cNvPr>
          <p:cNvSpPr/>
          <p:nvPr/>
        </p:nvSpPr>
        <p:spPr>
          <a:xfrm>
            <a:off x="7452000" y="1938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1858839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CAD7-3CC4-435D-9AAD-A770A765D7BC}"/>
              </a:ext>
            </a:extLst>
          </p:cNvPr>
          <p:cNvSpPr>
            <a:spLocks noGrp="1"/>
          </p:cNvSpPr>
          <p:nvPr>
            <p:ph type="title"/>
          </p:nvPr>
        </p:nvSpPr>
        <p:spPr/>
        <p:txBody>
          <a:bodyPr/>
          <a:lstStyle/>
          <a:p>
            <a:r>
              <a:rPr lang="en-US" b="1" dirty="0"/>
              <a:t>2. Auswahl der richtigen Technologie</a:t>
            </a:r>
            <a:endParaRPr lang="en-US" dirty="0"/>
          </a:p>
        </p:txBody>
      </p:sp>
      <p:pic>
        <p:nvPicPr>
          <p:cNvPr id="8" name="Picture 7">
            <a:extLst>
              <a:ext uri="{FF2B5EF4-FFF2-40B4-BE49-F238E27FC236}">
                <a16:creationId xmlns:a16="http://schemas.microsoft.com/office/drawing/2014/main" id="{2F4D71F3-E892-4856-A697-FBC39DAB66F5}"/>
              </a:ext>
            </a:extLst>
          </p:cNvPr>
          <p:cNvPicPr>
            <a:picLocks noChangeAspect="1"/>
          </p:cNvPicPr>
          <p:nvPr/>
        </p:nvPicPr>
        <p:blipFill>
          <a:blip r:embed="rId2"/>
          <a:stretch>
            <a:fillRect/>
          </a:stretch>
        </p:blipFill>
        <p:spPr>
          <a:xfrm>
            <a:off x="2708551" y="2133000"/>
            <a:ext cx="5967137" cy="4175725"/>
          </a:xfrm>
          <a:prstGeom prst="rect">
            <a:avLst/>
          </a:prstGeom>
          <a:ln>
            <a:solidFill>
              <a:schemeClr val="tx1"/>
            </a:solidFill>
          </a:ln>
        </p:spPr>
      </p:pic>
      <p:sp>
        <p:nvSpPr>
          <p:cNvPr id="10" name="Rectangle 9">
            <a:extLst>
              <a:ext uri="{FF2B5EF4-FFF2-40B4-BE49-F238E27FC236}">
                <a16:creationId xmlns:a16="http://schemas.microsoft.com/office/drawing/2014/main" id="{2F325A20-128E-421C-83CD-ADBE10C01ABE}"/>
              </a:ext>
            </a:extLst>
          </p:cNvPr>
          <p:cNvSpPr/>
          <p:nvPr/>
        </p:nvSpPr>
        <p:spPr>
          <a:xfrm>
            <a:off x="684000" y="2061000"/>
            <a:ext cx="2024551" cy="3108543"/>
          </a:xfrm>
          <a:prstGeom prst="rect">
            <a:avLst/>
          </a:prstGeom>
        </p:spPr>
        <p:txBody>
          <a:bodyPr wrap="square">
            <a:spAutoFit/>
          </a:bodyPr>
          <a:lstStyle/>
          <a:p>
            <a:pPr marL="285750" indent="-285750">
              <a:buFont typeface="Wingdings" panose="05000000000000000000" pitchFamily="2" charset="2"/>
              <a:buChar char="§"/>
            </a:pPr>
            <a:r>
              <a:rPr lang="en-US" sz="1400" u="sng" dirty="0"/>
              <a:t>Beispiel: </a:t>
            </a:r>
            <a:r>
              <a:rPr lang="en-US" sz="1400" dirty="0"/>
              <a:t>Ein Speicher mit Reserve-Gaswassererhitzer auf der </a:t>
            </a:r>
            <a:r>
              <a:rPr lang="en-US" sz="1400" dirty="0" err="1"/>
              <a:t>Warmwasser-verbrauchsseite</a:t>
            </a:r>
            <a:r>
              <a:rPr lang="en-US" sz="1400" dirty="0"/>
              <a:t>.</a:t>
            </a:r>
          </a:p>
          <a:p>
            <a:pPr marL="285750" indent="-285750">
              <a:buFont typeface="Wingdings" panose="05000000000000000000" pitchFamily="2" charset="2"/>
              <a:buChar char="§"/>
            </a:pPr>
            <a:endParaRPr lang="en-US" sz="1400" dirty="0"/>
          </a:p>
          <a:p>
            <a:pPr marL="285750" indent="-285750">
              <a:buFont typeface="Wingdings" panose="05000000000000000000" pitchFamily="2" charset="2"/>
              <a:buChar char="§"/>
            </a:pPr>
            <a:r>
              <a:rPr lang="en-US" sz="1400" dirty="0"/>
              <a:t>Der </a:t>
            </a:r>
            <a:r>
              <a:rPr lang="en-US" sz="1400" dirty="0" err="1"/>
              <a:t>Brauchwasser-erhitzer</a:t>
            </a:r>
            <a:r>
              <a:rPr lang="en-US" sz="1400" dirty="0"/>
              <a:t> läuft nur dann, wenn das aktuell gelieferte Warmwasser einen </a:t>
            </a:r>
            <a:r>
              <a:rPr lang="en-US" sz="1400" dirty="0" err="1"/>
              <a:t>zusätzlichen</a:t>
            </a:r>
            <a:r>
              <a:rPr lang="en-US" sz="1400" dirty="0"/>
              <a:t> “</a:t>
            </a:r>
            <a:r>
              <a:rPr lang="en-US" sz="1400" dirty="0" err="1"/>
              <a:t>Wärmeboost</a:t>
            </a:r>
            <a:r>
              <a:rPr lang="en-US" sz="1400" dirty="0"/>
              <a:t>” benötigt.</a:t>
            </a:r>
          </a:p>
        </p:txBody>
      </p:sp>
      <p:sp>
        <p:nvSpPr>
          <p:cNvPr id="11" name="Rectangle 10">
            <a:extLst>
              <a:ext uri="{FF2B5EF4-FFF2-40B4-BE49-F238E27FC236}">
                <a16:creationId xmlns:a16="http://schemas.microsoft.com/office/drawing/2014/main" id="{51C6A1A7-9EC4-4FF8-8501-B6644623C6F7}"/>
              </a:ext>
            </a:extLst>
          </p:cNvPr>
          <p:cNvSpPr/>
          <p:nvPr/>
        </p:nvSpPr>
        <p:spPr>
          <a:xfrm>
            <a:off x="5692119" y="1958744"/>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12" name="Rectangle 11">
            <a:extLst>
              <a:ext uri="{FF2B5EF4-FFF2-40B4-BE49-F238E27FC236}">
                <a16:creationId xmlns:a16="http://schemas.microsoft.com/office/drawing/2014/main" id="{CC1F24F2-5AE2-496C-917B-4A9F5CDE535C}"/>
              </a:ext>
            </a:extLst>
          </p:cNvPr>
          <p:cNvSpPr/>
          <p:nvPr/>
        </p:nvSpPr>
        <p:spPr>
          <a:xfrm>
            <a:off x="432916" y="1557000"/>
            <a:ext cx="637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Designvarianten für eine Vielzahl von Anwendungen.</a:t>
            </a:r>
            <a:endParaRPr lang="en-US" b="1" dirty="0"/>
          </a:p>
        </p:txBody>
      </p:sp>
    </p:spTree>
    <p:extLst>
      <p:ext uri="{BB962C8B-B14F-4D97-AF65-F5344CB8AC3E}">
        <p14:creationId xmlns:p14="http://schemas.microsoft.com/office/powerpoint/2010/main" val="1424897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C13D-85C7-477E-A9A8-FF21136F5581}"/>
              </a:ext>
            </a:extLst>
          </p:cNvPr>
          <p:cNvSpPr>
            <a:spLocks noGrp="1"/>
          </p:cNvSpPr>
          <p:nvPr>
            <p:ph type="title"/>
          </p:nvPr>
        </p:nvSpPr>
        <p:spPr/>
        <p:txBody>
          <a:bodyPr/>
          <a:lstStyle/>
          <a:p>
            <a:r>
              <a:rPr lang="en-US" b="1" dirty="0"/>
              <a:t>2. Auswahl der richtigen Technologie</a:t>
            </a:r>
            <a:endParaRPr lang="en-US" dirty="0"/>
          </a:p>
        </p:txBody>
      </p:sp>
      <p:sp>
        <p:nvSpPr>
          <p:cNvPr id="6" name="Rectangle 5">
            <a:extLst>
              <a:ext uri="{FF2B5EF4-FFF2-40B4-BE49-F238E27FC236}">
                <a16:creationId xmlns:a16="http://schemas.microsoft.com/office/drawing/2014/main" id="{084BADF3-2633-48C0-A60B-68DA38B3C1F6}"/>
              </a:ext>
            </a:extLst>
          </p:cNvPr>
          <p:cNvSpPr/>
          <p:nvPr/>
        </p:nvSpPr>
        <p:spPr>
          <a:xfrm>
            <a:off x="432916" y="1557000"/>
            <a:ext cx="593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Designvarianten für eine Vielzahl von Anwendungen.</a:t>
            </a:r>
            <a:endParaRPr lang="en-US" b="1" dirty="0"/>
          </a:p>
        </p:txBody>
      </p:sp>
      <p:pic>
        <p:nvPicPr>
          <p:cNvPr id="7" name="Picture 6">
            <a:extLst>
              <a:ext uri="{FF2B5EF4-FFF2-40B4-BE49-F238E27FC236}">
                <a16:creationId xmlns:a16="http://schemas.microsoft.com/office/drawing/2014/main" id="{02C2D443-CB2C-4494-AAC5-7B541E8F45D6}"/>
              </a:ext>
            </a:extLst>
          </p:cNvPr>
          <p:cNvPicPr>
            <a:picLocks noChangeAspect="1"/>
          </p:cNvPicPr>
          <p:nvPr/>
        </p:nvPicPr>
        <p:blipFill>
          <a:blip r:embed="rId2"/>
          <a:stretch>
            <a:fillRect/>
          </a:stretch>
        </p:blipFill>
        <p:spPr>
          <a:xfrm>
            <a:off x="432916" y="2046952"/>
            <a:ext cx="8387084" cy="3182048"/>
          </a:xfrm>
          <a:prstGeom prst="rect">
            <a:avLst/>
          </a:prstGeom>
          <a:ln>
            <a:solidFill>
              <a:schemeClr val="tx1"/>
            </a:solidFill>
          </a:ln>
        </p:spPr>
      </p:pic>
      <p:sp>
        <p:nvSpPr>
          <p:cNvPr id="8" name="Rectangle 7">
            <a:extLst>
              <a:ext uri="{FF2B5EF4-FFF2-40B4-BE49-F238E27FC236}">
                <a16:creationId xmlns:a16="http://schemas.microsoft.com/office/drawing/2014/main" id="{1E674347-CC66-44BB-965C-EBEE99F49ACF}"/>
              </a:ext>
            </a:extLst>
          </p:cNvPr>
          <p:cNvSpPr/>
          <p:nvPr/>
        </p:nvSpPr>
        <p:spPr>
          <a:xfrm>
            <a:off x="7020000" y="1817365"/>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9" name="Rectangle 8">
            <a:extLst>
              <a:ext uri="{FF2B5EF4-FFF2-40B4-BE49-F238E27FC236}">
                <a16:creationId xmlns:a16="http://schemas.microsoft.com/office/drawing/2014/main" id="{AD6DC21B-FA5E-4464-ACB6-F029AA3D8A3F}"/>
              </a:ext>
            </a:extLst>
          </p:cNvPr>
          <p:cNvSpPr/>
          <p:nvPr/>
        </p:nvSpPr>
        <p:spPr>
          <a:xfrm>
            <a:off x="756000" y="5301000"/>
            <a:ext cx="7919687" cy="830997"/>
          </a:xfrm>
          <a:prstGeom prst="rect">
            <a:avLst/>
          </a:prstGeom>
        </p:spPr>
        <p:txBody>
          <a:bodyPr wrap="square">
            <a:spAutoFit/>
          </a:bodyPr>
          <a:lstStyle/>
          <a:p>
            <a:pPr marL="285750" indent="-285750">
              <a:buFont typeface="Wingdings" panose="05000000000000000000" pitchFamily="2" charset="2"/>
              <a:buChar char="§"/>
            </a:pPr>
            <a:r>
              <a:rPr lang="en-US" sz="1600" u="sng" dirty="0"/>
              <a:t>Beispiel: </a:t>
            </a:r>
            <a:r>
              <a:rPr lang="en-US" sz="1600" dirty="0"/>
              <a:t>SWH mit Solarspeicher und Zusatz-Warmwasserspeicher. Häufig wird das Wasser im Solarspeicher vorgewärmt und der zweite Speicher enthält eine elektrische (oder gasbetriebene) Zusatzheizung. Es sind jedoch auch andere Anordnungen und Komponenten möglich.</a:t>
            </a:r>
          </a:p>
        </p:txBody>
      </p:sp>
    </p:spTree>
    <p:extLst>
      <p:ext uri="{BB962C8B-B14F-4D97-AF65-F5344CB8AC3E}">
        <p14:creationId xmlns:p14="http://schemas.microsoft.com/office/powerpoint/2010/main" val="283274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2AFA3D8-795B-41E8-AA76-30EF19D3E52A}"/>
              </a:ext>
            </a:extLst>
          </p:cNvPr>
          <p:cNvPicPr>
            <a:picLocks noChangeAspect="1"/>
          </p:cNvPicPr>
          <p:nvPr/>
        </p:nvPicPr>
        <p:blipFill>
          <a:blip r:embed="rId2"/>
          <a:stretch>
            <a:fillRect/>
          </a:stretch>
        </p:blipFill>
        <p:spPr>
          <a:xfrm>
            <a:off x="4085938" y="3621607"/>
            <a:ext cx="4759665" cy="1391393"/>
          </a:xfrm>
          <a:prstGeom prst="rect">
            <a:avLst/>
          </a:prstGeom>
        </p:spPr>
      </p:pic>
      <p:sp>
        <p:nvSpPr>
          <p:cNvPr id="2" name="Title 1">
            <a:extLst>
              <a:ext uri="{FF2B5EF4-FFF2-40B4-BE49-F238E27FC236}">
                <a16:creationId xmlns:a16="http://schemas.microsoft.com/office/drawing/2014/main" id="{2406C589-C7A2-47A7-9E27-831EF5EE0E8F}"/>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0E8F57B4-A47B-498B-A5CB-C176446D7015}"/>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5" name="Rectangle 4">
            <a:extLst>
              <a:ext uri="{FF2B5EF4-FFF2-40B4-BE49-F238E27FC236}">
                <a16:creationId xmlns:a16="http://schemas.microsoft.com/office/drawing/2014/main" id="{B3544F8E-1F5F-4292-A399-197F967B6468}"/>
              </a:ext>
            </a:extLst>
          </p:cNvPr>
          <p:cNvSpPr/>
          <p:nvPr/>
        </p:nvSpPr>
        <p:spPr>
          <a:xfrm>
            <a:off x="726285" y="1910980"/>
            <a:ext cx="4900605" cy="3970318"/>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Hauptbestandteile (Ref.: Frostschutzmittel SWH).</a:t>
            </a:r>
          </a:p>
          <a:p>
            <a:pPr marL="541338" lvl="1" indent="-285750">
              <a:buFont typeface="Calibri" panose="020F0502020204030204" pitchFamily="34" charset="0"/>
              <a:buChar char="‒"/>
            </a:pPr>
            <a:r>
              <a:rPr lang="en-US" sz="1400" dirty="0"/>
              <a:t>Kleine zwangsgeführte indirekte SWH-Systeme und deren Ausführungsvarianten bestehen aus mehreren Komponenten, die </a:t>
            </a:r>
            <a:r>
              <a:rPr lang="en-US" sz="1400" b="1" dirty="0"/>
              <a:t>gemeinsam geplant und ausgewählt werden sollen</a:t>
            </a:r>
            <a:r>
              <a:rPr lang="en-US" sz="1400" dirty="0"/>
              <a:t>. Installateure und Konstrukteure müssen die wichtigsten Faktoren verstehen, die </a:t>
            </a:r>
            <a:r>
              <a:rPr lang="en-US" sz="1400" dirty="0">
                <a:solidFill>
                  <a:prstClr val="black"/>
                </a:solidFill>
              </a:rPr>
              <a:t>für die Leistung und Effizienz des Systems entscheidend</a:t>
            </a:r>
            <a:r>
              <a:rPr lang="en-US" sz="1400" dirty="0"/>
              <a:t> sind</a:t>
            </a:r>
            <a:r>
              <a:rPr lang="en-US" sz="1400" dirty="0">
                <a:solidFill>
                  <a:prstClr val="black"/>
                </a:solidFill>
              </a:rPr>
              <a:t>:</a:t>
            </a:r>
          </a:p>
          <a:p>
            <a:pPr marL="990600" lvl="2" indent="-285750">
              <a:buFont typeface="Arial" panose="020B0604020202020204" pitchFamily="34" charset="0"/>
              <a:buChar char="."/>
            </a:pPr>
            <a:r>
              <a:rPr lang="en-US" sz="1400" b="1" dirty="0"/>
              <a:t>Sammler.</a:t>
            </a:r>
          </a:p>
          <a:p>
            <a:pPr marL="990600" lvl="2" indent="-285750">
              <a:buFont typeface="Arial" panose="020B0604020202020204" pitchFamily="34" charset="0"/>
              <a:buChar char="."/>
            </a:pPr>
            <a:r>
              <a:rPr lang="en-US" sz="1400" b="1" dirty="0"/>
              <a:t>Lagertanks. </a:t>
            </a:r>
          </a:p>
          <a:p>
            <a:pPr marL="990600" lvl="2" indent="-285750">
              <a:buFont typeface="Arial" panose="020B0604020202020204" pitchFamily="34" charset="0"/>
              <a:buChar char="."/>
            </a:pPr>
            <a:r>
              <a:rPr lang="en-US" sz="1400" b="1" dirty="0"/>
              <a:t>Pumpstationen.</a:t>
            </a:r>
          </a:p>
          <a:p>
            <a:pPr marL="990600" lvl="2" indent="-285750">
              <a:buFont typeface="Arial" panose="020B0604020202020204" pitchFamily="34" charset="0"/>
              <a:buChar char="."/>
            </a:pPr>
            <a:r>
              <a:rPr lang="en-US" sz="1400" b="1" dirty="0"/>
              <a:t>Rohre und Rohrsysteme.</a:t>
            </a:r>
          </a:p>
          <a:p>
            <a:pPr marL="990600" lvl="2" indent="-285750">
              <a:buFont typeface="Arial" panose="020B0604020202020204" pitchFamily="34" charset="0"/>
              <a:buChar char="."/>
            </a:pPr>
            <a:r>
              <a:rPr lang="en-US" sz="1400" b="1" dirty="0"/>
              <a:t>Ventile.</a:t>
            </a:r>
          </a:p>
          <a:p>
            <a:pPr marL="990600" lvl="2" indent="-285750">
              <a:buFont typeface="Arial" panose="020B0604020202020204" pitchFamily="34" charset="0"/>
              <a:buChar char="."/>
            </a:pPr>
            <a:r>
              <a:rPr lang="en-US" sz="1400" b="1" dirty="0"/>
              <a:t>Kontrolleure.</a:t>
            </a:r>
          </a:p>
          <a:p>
            <a:pPr marL="990600" lvl="2" indent="-285750">
              <a:buFont typeface="Arial" panose="020B0604020202020204" pitchFamily="34" charset="0"/>
              <a:buChar char="."/>
            </a:pPr>
            <a:r>
              <a:rPr lang="en-US" sz="1400" b="1" dirty="0"/>
              <a:t>Heizungsunterstützung.</a:t>
            </a:r>
          </a:p>
          <a:p>
            <a:pPr marL="723900" lvl="2" indent="-285750">
              <a:buFont typeface="Calibri" panose="020F0502020204030204" pitchFamily="34" charset="0"/>
              <a:buChar char="‒"/>
            </a:pPr>
            <a:r>
              <a:rPr lang="en-US" sz="1400" dirty="0">
                <a:solidFill>
                  <a:prstClr val="black"/>
                </a:solidFill>
              </a:rPr>
              <a:t>Andere Komponenten sind:</a:t>
            </a:r>
          </a:p>
          <a:p>
            <a:pPr marL="990600" lvl="1" indent="-285750">
              <a:buFont typeface="Arial" panose="020B0604020202020204" pitchFamily="34" charset="0"/>
              <a:buChar char="."/>
            </a:pPr>
            <a:r>
              <a:rPr lang="en-US" sz="1400" b="1" dirty="0"/>
              <a:t>Wärmeübertragungsflüssigkeiten.</a:t>
            </a:r>
          </a:p>
          <a:p>
            <a:pPr marL="990600" lvl="1" indent="-285750">
              <a:buFont typeface="Arial" panose="020B0604020202020204" pitchFamily="34" charset="0"/>
              <a:buChar char="."/>
            </a:pPr>
            <a:r>
              <a:rPr lang="en-US" sz="1400" b="1" dirty="0"/>
              <a:t>Befestigungssysteme für Kollektoren. </a:t>
            </a:r>
          </a:p>
          <a:p>
            <a:pPr marL="990600" lvl="1" indent="-285750">
              <a:buFont typeface="Arial" panose="020B0604020202020204" pitchFamily="34" charset="0"/>
              <a:buChar char="."/>
            </a:pPr>
            <a:r>
              <a:rPr lang="en-US" sz="1400" b="1" dirty="0"/>
              <a:t>Zubehör.</a:t>
            </a:r>
          </a:p>
        </p:txBody>
      </p:sp>
      <p:pic>
        <p:nvPicPr>
          <p:cNvPr id="25" name="Picture 24">
            <a:extLst>
              <a:ext uri="{FF2B5EF4-FFF2-40B4-BE49-F238E27FC236}">
                <a16:creationId xmlns:a16="http://schemas.microsoft.com/office/drawing/2014/main" id="{B31D2376-0B86-4C5E-A5CE-3E3AA9BD5866}"/>
              </a:ext>
            </a:extLst>
          </p:cNvPr>
          <p:cNvPicPr>
            <a:picLocks noChangeAspect="1"/>
          </p:cNvPicPr>
          <p:nvPr/>
        </p:nvPicPr>
        <p:blipFill>
          <a:blip r:embed="rId3"/>
          <a:stretch>
            <a:fillRect/>
          </a:stretch>
        </p:blipFill>
        <p:spPr>
          <a:xfrm>
            <a:off x="5076000" y="4966009"/>
            <a:ext cx="3341715" cy="1197543"/>
          </a:xfrm>
          <a:prstGeom prst="rect">
            <a:avLst/>
          </a:prstGeom>
        </p:spPr>
      </p:pic>
      <p:pic>
        <p:nvPicPr>
          <p:cNvPr id="3" name="Picture 2">
            <a:extLst>
              <a:ext uri="{FF2B5EF4-FFF2-40B4-BE49-F238E27FC236}">
                <a16:creationId xmlns:a16="http://schemas.microsoft.com/office/drawing/2014/main" id="{AD08A9E8-AB6B-4745-BBF2-491204BA41E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5626890" y="1557000"/>
            <a:ext cx="2633099" cy="2373750"/>
          </a:xfrm>
          <a:prstGeom prst="ellipse">
            <a:avLst/>
          </a:prstGeom>
          <a:ln>
            <a:noFill/>
          </a:ln>
          <a:effectLst>
            <a:softEdge rad="112500"/>
          </a:effectLst>
        </p:spPr>
      </p:pic>
    </p:spTree>
    <p:extLst>
      <p:ext uri="{BB962C8B-B14F-4D97-AF65-F5344CB8AC3E}">
        <p14:creationId xmlns:p14="http://schemas.microsoft.com/office/powerpoint/2010/main" val="2296959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a:t>Modul Ziele</a:t>
            </a:r>
            <a:endParaRPr lang="el-GR" b="1" dirty="0"/>
          </a:p>
        </p:txBody>
      </p:sp>
      <p:sp>
        <p:nvSpPr>
          <p:cNvPr id="9" name="Content Placeholder 8"/>
          <p:cNvSpPr>
            <a:spLocks noGrp="1"/>
          </p:cNvSpPr>
          <p:nvPr>
            <p:ph idx="1"/>
          </p:nvPr>
        </p:nvSpPr>
        <p:spPr>
          <a:xfrm>
            <a:off x="261758" y="1628774"/>
            <a:ext cx="8413930" cy="4536226"/>
          </a:xfrm>
        </p:spPr>
        <p:txBody>
          <a:bodyPr>
            <a:noAutofit/>
          </a:bodyPr>
          <a:lstStyle/>
          <a:p>
            <a:pPr marL="0" indent="0" algn="just">
              <a:buNone/>
            </a:pPr>
            <a:r>
              <a:rPr lang="en-US" sz="1600" dirty="0">
                <a:latin typeface="+mj-lt"/>
                <a:cs typeface="Arial" pitchFamily="34" charset="0"/>
              </a:rPr>
              <a:t>Am Ende dieser Einheit werden Sie dazu in der Lage sein:</a:t>
            </a:r>
          </a:p>
          <a:p>
            <a:pPr marL="0" indent="0" algn="just">
              <a:buNone/>
            </a:pPr>
            <a:endParaRPr lang="en-US" sz="600" dirty="0">
              <a:latin typeface="Arial" pitchFamily="34" charset="0"/>
              <a:cs typeface="Arial" pitchFamily="34" charset="0"/>
            </a:endParaRPr>
          </a:p>
          <a:p>
            <a:pPr lvl="1">
              <a:buFont typeface="+mj-lt"/>
              <a:buAutoNum type="arabicPeriod"/>
            </a:pPr>
            <a:r>
              <a:rPr lang="en-GB" sz="1600" b="1" dirty="0"/>
              <a:t>Die </a:t>
            </a:r>
            <a:r>
              <a:rPr lang="en-GB" sz="1600" b="1" dirty="0" err="1"/>
              <a:t>Konstruktionsprinzipien</a:t>
            </a:r>
            <a:r>
              <a:rPr lang="en-GB" sz="1600" b="1" dirty="0"/>
              <a:t> und </a:t>
            </a:r>
            <a:r>
              <a:rPr lang="en-GB" sz="1600" b="1" dirty="0" err="1"/>
              <a:t>allgemeine</a:t>
            </a:r>
            <a:r>
              <a:rPr lang="en-GB" sz="1600" b="1" dirty="0"/>
              <a:t> technischen Spezifikationen für die Planung und Verbesserung von "kleinen" SWH-Systemen, wie sie in Einfamilienhäusern </a:t>
            </a:r>
            <a:r>
              <a:rPr lang="en-GB" sz="1600" b="1" dirty="0" err="1"/>
              <a:t>verwendet</a:t>
            </a:r>
            <a:r>
              <a:rPr lang="en-GB" sz="1600" b="1" dirty="0"/>
              <a:t> warden </a:t>
            </a:r>
            <a:r>
              <a:rPr lang="en-GB" sz="1600" b="1" dirty="0" err="1"/>
              <a:t>zu</a:t>
            </a:r>
            <a:r>
              <a:rPr lang="en-GB" sz="1600" b="1" dirty="0"/>
              <a:t> </a:t>
            </a:r>
            <a:r>
              <a:rPr lang="en-GB" sz="1600" b="1" dirty="0" err="1"/>
              <a:t>definieren</a:t>
            </a:r>
            <a:r>
              <a:rPr lang="en-GB" sz="1600" b="1" dirty="0"/>
              <a:t>.</a:t>
            </a:r>
          </a:p>
          <a:p>
            <a:pPr lvl="1">
              <a:buFont typeface="+mj-lt"/>
              <a:buAutoNum type="arabicPeriod"/>
            </a:pPr>
            <a:r>
              <a:rPr lang="en-GB" sz="1600" b="1" dirty="0"/>
              <a:t>Gegebene Varianten (reale/kommerzielle Systeme) der grundlegenden SWH-Technologien (einschließlich Passiv &amp; Aktiv, Direkt &amp; Indirekt), </a:t>
            </a:r>
            <a:r>
              <a:rPr lang="en-GB" sz="1600" b="1" dirty="0" err="1"/>
              <a:t>deren</a:t>
            </a:r>
            <a:r>
              <a:rPr lang="en-GB" sz="1600" b="1" dirty="0"/>
              <a:t> dokumentierte Funktion, Leistungen und </a:t>
            </a:r>
            <a:r>
              <a:rPr lang="en-GB" sz="1600" b="1" dirty="0" err="1"/>
              <a:t>Wirkungsgrade</a:t>
            </a:r>
            <a:r>
              <a:rPr lang="en-GB" sz="1600" b="1" dirty="0"/>
              <a:t> </a:t>
            </a:r>
            <a:r>
              <a:rPr lang="en-GB" sz="1600" b="1" dirty="0" err="1"/>
              <a:t>zu</a:t>
            </a:r>
            <a:r>
              <a:rPr lang="en-GB" sz="1600" b="1" dirty="0"/>
              <a:t> </a:t>
            </a:r>
            <a:r>
              <a:rPr lang="en-GB" sz="1600" b="1" dirty="0" err="1"/>
              <a:t>interpretieren</a:t>
            </a:r>
            <a:r>
              <a:rPr lang="en-GB" sz="1600" b="1" dirty="0"/>
              <a:t>.</a:t>
            </a:r>
          </a:p>
          <a:p>
            <a:pPr lvl="1">
              <a:buFont typeface="+mj-lt"/>
              <a:buAutoNum type="arabicPeriod"/>
            </a:pPr>
            <a:r>
              <a:rPr lang="en-GB" sz="1600" b="1" dirty="0"/>
              <a:t>Die Bedienung, die Rolle im SWH-System und die Definition der technischen Parameter der SWH-</a:t>
            </a:r>
            <a:r>
              <a:rPr lang="en-GB" sz="1600" b="1" dirty="0" err="1"/>
              <a:t>Komponenten</a:t>
            </a:r>
            <a:r>
              <a:rPr lang="en-GB" sz="1600" b="1" dirty="0"/>
              <a:t> </a:t>
            </a:r>
            <a:r>
              <a:rPr lang="en-GB" sz="1600" b="1" dirty="0" err="1"/>
              <a:t>zu</a:t>
            </a:r>
            <a:r>
              <a:rPr lang="en-GB" sz="1600" b="1" dirty="0"/>
              <a:t> </a:t>
            </a:r>
            <a:r>
              <a:rPr lang="en-GB" sz="1600" b="1" dirty="0" err="1"/>
              <a:t>erklären</a:t>
            </a:r>
            <a:r>
              <a:rPr lang="en-GB" sz="1600" b="1" dirty="0"/>
              <a:t>.</a:t>
            </a:r>
          </a:p>
          <a:p>
            <a:pPr lvl="1">
              <a:buFont typeface="+mj-lt"/>
              <a:buAutoNum type="arabicPeriod"/>
            </a:pPr>
            <a:r>
              <a:rPr lang="en-GB" sz="1600" b="1" dirty="0"/>
              <a:t>Die SWH-Komponenten anhand von Datenblättern für einen bestimmten </a:t>
            </a:r>
            <a:r>
              <a:rPr lang="en-GB" sz="1600" b="1" dirty="0" err="1"/>
              <a:t>Zweck</a:t>
            </a:r>
            <a:r>
              <a:rPr lang="en-GB" sz="1600" b="1" dirty="0"/>
              <a:t> </a:t>
            </a:r>
            <a:r>
              <a:rPr lang="en-GB" sz="1600" b="1" dirty="0" err="1"/>
              <a:t>auszuwählen</a:t>
            </a:r>
            <a:r>
              <a:rPr lang="en-GB" sz="1600" b="1" dirty="0"/>
              <a:t>.</a:t>
            </a:r>
          </a:p>
          <a:p>
            <a:pPr lvl="1">
              <a:buFont typeface="+mj-lt"/>
              <a:buAutoNum type="arabicPeriod"/>
            </a:pPr>
            <a:r>
              <a:rPr lang="en-GB" sz="1600" b="1" dirty="0"/>
              <a:t>Den allgemeinen Auslegungsprozess einer kleinen und prototypischen SWH-Anlage </a:t>
            </a:r>
            <a:r>
              <a:rPr lang="en-GB" sz="1600" b="1" dirty="0" err="1"/>
              <a:t>zusammenzufassen</a:t>
            </a:r>
            <a:r>
              <a:rPr lang="en-GB" sz="1600" b="1" dirty="0"/>
              <a:t>.</a:t>
            </a:r>
          </a:p>
          <a:p>
            <a:pPr lvl="1">
              <a:buFont typeface="+mj-lt"/>
              <a:buAutoNum type="arabicPeriod"/>
            </a:pPr>
            <a:r>
              <a:rPr lang="en-GB" sz="1600" b="1" dirty="0"/>
              <a:t>Die Grundsätze der Kostenbewertung </a:t>
            </a:r>
            <a:r>
              <a:rPr lang="en-GB" sz="1600" b="1" dirty="0" err="1"/>
              <a:t>einer</a:t>
            </a:r>
            <a:r>
              <a:rPr lang="en-GB" sz="1600" b="1" dirty="0"/>
              <a:t> SWH-Anlage </a:t>
            </a:r>
            <a:r>
              <a:rPr lang="en-GB" sz="1600" b="1" dirty="0" err="1"/>
              <a:t>zu</a:t>
            </a:r>
            <a:r>
              <a:rPr lang="en-GB" sz="1600" b="1" dirty="0"/>
              <a:t> </a:t>
            </a:r>
            <a:r>
              <a:rPr lang="en-GB" sz="1600" b="1" dirty="0" err="1"/>
              <a:t>begründen</a:t>
            </a:r>
            <a:r>
              <a:rPr lang="en-GB" sz="1600" b="1" dirty="0"/>
              <a:t> und </a:t>
            </a:r>
            <a:r>
              <a:rPr lang="en-GB" sz="1600" b="1" dirty="0" err="1"/>
              <a:t>zu</a:t>
            </a:r>
            <a:r>
              <a:rPr lang="en-GB" sz="1600" b="1" dirty="0"/>
              <a:t> </a:t>
            </a:r>
            <a:r>
              <a:rPr lang="en-GB" sz="1600" b="1" dirty="0" err="1"/>
              <a:t>erläutern</a:t>
            </a:r>
            <a:r>
              <a:rPr lang="en-GB" sz="1600" b="1" dirty="0"/>
              <a:t>.</a:t>
            </a:r>
          </a:p>
          <a:p>
            <a:pPr lvl="1">
              <a:buFont typeface="+mj-lt"/>
              <a:buAutoNum type="arabicPeriod"/>
            </a:pPr>
            <a:r>
              <a:rPr lang="en-GB" sz="1600" b="1" dirty="0" err="1"/>
              <a:t>Grundsätzlich</a:t>
            </a:r>
            <a:r>
              <a:rPr lang="en-GB" sz="1600" b="1" dirty="0"/>
              <a:t> eine </a:t>
            </a:r>
            <a:r>
              <a:rPr lang="en-GB" sz="1600" b="1" dirty="0" err="1"/>
              <a:t>solarthermische</a:t>
            </a:r>
            <a:r>
              <a:rPr lang="en-GB" sz="1600" b="1" dirty="0"/>
              <a:t> </a:t>
            </a:r>
            <a:r>
              <a:rPr lang="en-GB" sz="1600" b="1" dirty="0" err="1"/>
              <a:t>Simulationssoftware</a:t>
            </a:r>
            <a:r>
              <a:rPr lang="en-GB" sz="1600" b="1" dirty="0"/>
              <a:t> </a:t>
            </a:r>
            <a:r>
              <a:rPr lang="en-GB" sz="1600" b="1" dirty="0" err="1"/>
              <a:t>zu</a:t>
            </a:r>
            <a:r>
              <a:rPr lang="en-GB" sz="1600" b="1" dirty="0"/>
              <a:t> </a:t>
            </a:r>
            <a:r>
              <a:rPr lang="en-GB" sz="1600" b="1" dirty="0" err="1"/>
              <a:t>verwenden</a:t>
            </a:r>
            <a:r>
              <a:rPr lang="en-GB" sz="1600" b="1" dirty="0"/>
              <a:t>, um eine einfache SWH-Anlage unter Berücksichtigung technischer und wirtschaftlicher Aspekte zu konzipieren oder zu modifizieren.</a:t>
            </a:r>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3A56B-84ED-422E-BFC9-8FBA23A51460}"/>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465869A0-2490-4FB6-9EB5-054D356F9152}"/>
              </a:ext>
            </a:extLst>
          </p:cNvPr>
          <p:cNvSpPr/>
          <p:nvPr/>
        </p:nvSpPr>
        <p:spPr>
          <a:xfrm>
            <a:off x="432916" y="1557000"/>
            <a:ext cx="5363084"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a:t>
            </a:r>
            <a:br>
              <a:rPr lang="en-US" b="1" dirty="0">
                <a:solidFill>
                  <a:prstClr val="black"/>
                </a:solidFill>
                <a:cs typeface="Arial" pitchFamily="34" charset="0"/>
              </a:rPr>
            </a:br>
            <a:r>
              <a:rPr lang="en-US" b="1" dirty="0" err="1">
                <a:solidFill>
                  <a:prstClr val="black"/>
                </a:solidFill>
                <a:cs typeface="Arial" pitchFamily="34" charset="0"/>
              </a:rPr>
              <a:t>Komponenten</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0A58324C-39C2-4B05-96DB-B3EFA289E342}"/>
              </a:ext>
            </a:extLst>
          </p:cNvPr>
          <p:cNvSpPr/>
          <p:nvPr/>
        </p:nvSpPr>
        <p:spPr>
          <a:xfrm>
            <a:off x="726285" y="2205000"/>
            <a:ext cx="3053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SONNENKOLLEKTOREN</a:t>
            </a:r>
          </a:p>
        </p:txBody>
      </p:sp>
      <p:sp>
        <p:nvSpPr>
          <p:cNvPr id="6" name="Rectangle 5">
            <a:extLst>
              <a:ext uri="{FF2B5EF4-FFF2-40B4-BE49-F238E27FC236}">
                <a16:creationId xmlns:a16="http://schemas.microsoft.com/office/drawing/2014/main" id="{BD84477E-0F1F-4A4E-9ECB-9D77CDA18B02}"/>
              </a:ext>
            </a:extLst>
          </p:cNvPr>
          <p:cNvSpPr/>
          <p:nvPr/>
        </p:nvSpPr>
        <p:spPr>
          <a:xfrm>
            <a:off x="756001" y="2481570"/>
            <a:ext cx="4320000" cy="3539430"/>
          </a:xfrm>
          <a:prstGeom prst="rect">
            <a:avLst/>
          </a:prstGeom>
        </p:spPr>
        <p:txBody>
          <a:bodyPr wrap="square">
            <a:spAutoFit/>
          </a:bodyPr>
          <a:lstStyle/>
          <a:p>
            <a:pPr marL="285750" indent="-285750">
              <a:buFont typeface="Calibri" panose="020F0502020204030204" pitchFamily="34" charset="0"/>
              <a:buChar char="‒"/>
            </a:pPr>
            <a:r>
              <a:rPr lang="en-US" sz="1400" b="1" dirty="0"/>
              <a:t>Flachkollektoren (FPC)</a:t>
            </a:r>
          </a:p>
          <a:p>
            <a:pPr marL="541338" lvl="1" indent="-285750">
              <a:buFont typeface="Arial" panose="020B0604020202020204" pitchFamily="34" charset="0"/>
              <a:buChar char="."/>
            </a:pPr>
            <a:r>
              <a:rPr lang="en-US" sz="1400" dirty="0"/>
              <a:t>Sonnenstrahlung sammeln und Wärme an ein mit HTF gefülltes Rohrsystem (Harfe oder Serpentine) abgeben. </a:t>
            </a:r>
          </a:p>
          <a:p>
            <a:pPr marL="541338" lvl="1" indent="-285750">
              <a:buFont typeface="Arial" panose="020B0604020202020204" pitchFamily="34" charset="0"/>
              <a:buChar char="."/>
            </a:pPr>
            <a:r>
              <a:rPr lang="en-US" sz="1400" dirty="0"/>
              <a:t>FPC sollte zuverlässig und dauerhaft sein, mit einer Nutzungsdauer von 15 Jahren oder mehr. Zertifizierte FPC </a:t>
            </a:r>
            <a:r>
              <a:rPr lang="en-US" sz="1400" dirty="0" err="1"/>
              <a:t>sind</a:t>
            </a:r>
            <a:r>
              <a:rPr lang="en-US" sz="1400" dirty="0"/>
              <a:t> </a:t>
            </a:r>
            <a:r>
              <a:rPr lang="en-US" sz="1400" dirty="0" err="1"/>
              <a:t>grundsätzlich</a:t>
            </a:r>
            <a:r>
              <a:rPr lang="en-US" sz="1400" dirty="0"/>
              <a:t>:</a:t>
            </a:r>
          </a:p>
          <a:p>
            <a:pPr marL="801688" lvl="2" indent="-285750">
              <a:buFont typeface="Arial" panose="020B0604020202020204" pitchFamily="34" charset="0"/>
              <a:buChar char="."/>
            </a:pPr>
            <a:r>
              <a:rPr lang="en-US" sz="1400" dirty="0"/>
              <a:t>Resistent gegen Umwelteinflüsse.</a:t>
            </a:r>
          </a:p>
          <a:p>
            <a:pPr marL="801688" lvl="2" indent="-285750">
              <a:buFont typeface="Arial" panose="020B0604020202020204" pitchFamily="34" charset="0"/>
              <a:buChar char="."/>
            </a:pPr>
            <a:r>
              <a:rPr lang="en-US" sz="1400" dirty="0"/>
              <a:t>Beständig gegen Temperaturschwankungen.</a:t>
            </a:r>
          </a:p>
          <a:p>
            <a:pPr marL="801688" lvl="2" indent="-285750">
              <a:buFont typeface="Arial" panose="020B0604020202020204" pitchFamily="34" charset="0"/>
              <a:buChar char="."/>
            </a:pPr>
            <a:r>
              <a:rPr lang="en-US" sz="1400" dirty="0"/>
              <a:t>Beständigkeit gegen Leckage in jedem Teil.</a:t>
            </a:r>
          </a:p>
          <a:p>
            <a:pPr marL="801688" lvl="2" indent="-285750">
              <a:buFont typeface="Arial" panose="020B0604020202020204" pitchFamily="34" charset="0"/>
              <a:buChar char="."/>
            </a:pPr>
            <a:r>
              <a:rPr lang="en-US" sz="1400" dirty="0"/>
              <a:t>Stabil und langlebig.</a:t>
            </a:r>
          </a:p>
          <a:p>
            <a:pPr marL="801688" lvl="2" indent="-285750">
              <a:buFont typeface="Arial" panose="020B0604020202020204" pitchFamily="34" charset="0"/>
              <a:buChar char="."/>
            </a:pPr>
            <a:r>
              <a:rPr lang="en-US" sz="1400" dirty="0"/>
              <a:t>Einfach zu installieren und zu handhaben.</a:t>
            </a:r>
          </a:p>
          <a:p>
            <a:pPr marL="801688" lvl="2" indent="-285750">
              <a:buFont typeface="Arial" panose="020B0604020202020204" pitchFamily="34" charset="0"/>
              <a:buChar char="."/>
            </a:pPr>
            <a:r>
              <a:rPr lang="en-US" sz="1400" dirty="0"/>
              <a:t>Effizient in der Energieumwandlung.</a:t>
            </a:r>
          </a:p>
          <a:p>
            <a:pPr marL="541338" lvl="1" indent="-285750">
              <a:buFont typeface="Arial" panose="020B0604020202020204" pitchFamily="34" charset="0"/>
              <a:buChar char="."/>
            </a:pPr>
            <a:r>
              <a:rPr lang="en-US" sz="1400" dirty="0">
                <a:solidFill>
                  <a:prstClr val="black"/>
                </a:solidFill>
              </a:rPr>
              <a:t>Wichtige Teile und Materialien, die den </a:t>
            </a:r>
            <a:r>
              <a:rPr lang="en-US" sz="1400" b="1" dirty="0">
                <a:solidFill>
                  <a:prstClr val="black"/>
                </a:solidFill>
              </a:rPr>
              <a:t>Wirkungsgrad</a:t>
            </a:r>
            <a:r>
              <a:rPr lang="en-US" sz="1400" dirty="0">
                <a:solidFill>
                  <a:prstClr val="black"/>
                </a:solidFill>
              </a:rPr>
              <a:t> bestimmen: Gehäuse, Dichtung, Verglasung, Isolierung, Absorber und Rohr(e).</a:t>
            </a:r>
          </a:p>
        </p:txBody>
      </p:sp>
      <p:pic>
        <p:nvPicPr>
          <p:cNvPr id="9" name="Picture 8">
            <a:extLst>
              <a:ext uri="{FF2B5EF4-FFF2-40B4-BE49-F238E27FC236}">
                <a16:creationId xmlns:a16="http://schemas.microsoft.com/office/drawing/2014/main" id="{A4BB7D0F-4440-4C88-A398-F0639F865EDD}"/>
              </a:ext>
            </a:extLst>
          </p:cNvPr>
          <p:cNvPicPr>
            <a:picLocks noChangeAspect="1"/>
          </p:cNvPicPr>
          <p:nvPr/>
        </p:nvPicPr>
        <p:blipFill>
          <a:blip r:embed="rId2"/>
          <a:stretch>
            <a:fillRect/>
          </a:stretch>
        </p:blipFill>
        <p:spPr>
          <a:xfrm>
            <a:off x="5004000" y="1669991"/>
            <a:ext cx="3728537" cy="4684009"/>
          </a:xfrm>
          <a:prstGeom prst="rect">
            <a:avLst/>
          </a:prstGeom>
        </p:spPr>
      </p:pic>
      <p:sp>
        <p:nvSpPr>
          <p:cNvPr id="10" name="Rectangle 9">
            <a:extLst>
              <a:ext uri="{FF2B5EF4-FFF2-40B4-BE49-F238E27FC236}">
                <a16:creationId xmlns:a16="http://schemas.microsoft.com/office/drawing/2014/main" id="{21A257C3-B8E1-45FF-96F6-1A5E5F4E0707}"/>
              </a:ext>
            </a:extLst>
          </p:cNvPr>
          <p:cNvSpPr/>
          <p:nvPr/>
        </p:nvSpPr>
        <p:spPr>
          <a:xfrm>
            <a:off x="7596000" y="155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1254331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E6648-41AA-4542-AC62-EF4A1B7BB1D0}"/>
              </a:ext>
            </a:extLst>
          </p:cNvPr>
          <p:cNvSpPr>
            <a:spLocks noGrp="1"/>
          </p:cNvSpPr>
          <p:nvPr>
            <p:ph type="title"/>
          </p:nvPr>
        </p:nvSpPr>
        <p:spPr/>
        <p:txBody>
          <a:bodyPr/>
          <a:lstStyle/>
          <a:p>
            <a:r>
              <a:rPr lang="en-US" b="1" dirty="0"/>
              <a:t>2. Auswahl der richtigen Technologie</a:t>
            </a:r>
            <a:endParaRPr lang="en-US" dirty="0"/>
          </a:p>
        </p:txBody>
      </p:sp>
      <p:sp>
        <p:nvSpPr>
          <p:cNvPr id="5" name="Rectangle 4">
            <a:extLst>
              <a:ext uri="{FF2B5EF4-FFF2-40B4-BE49-F238E27FC236}">
                <a16:creationId xmlns:a16="http://schemas.microsoft.com/office/drawing/2014/main" id="{179A8F2F-6DB3-4505-9FE7-B53AA758B5E2}"/>
              </a:ext>
            </a:extLst>
          </p:cNvPr>
          <p:cNvSpPr/>
          <p:nvPr/>
        </p:nvSpPr>
        <p:spPr>
          <a:xfrm>
            <a:off x="432916" y="1557000"/>
            <a:ext cx="557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6" name="Rectangle 5">
            <a:extLst>
              <a:ext uri="{FF2B5EF4-FFF2-40B4-BE49-F238E27FC236}">
                <a16:creationId xmlns:a16="http://schemas.microsoft.com/office/drawing/2014/main" id="{B700501A-35C7-4EDB-9262-301B86779559}"/>
              </a:ext>
            </a:extLst>
          </p:cNvPr>
          <p:cNvSpPr/>
          <p:nvPr/>
        </p:nvSpPr>
        <p:spPr>
          <a:xfrm>
            <a:off x="726285" y="1910980"/>
            <a:ext cx="3197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SONNENKOLLEKTOREN</a:t>
            </a:r>
          </a:p>
        </p:txBody>
      </p:sp>
      <p:sp>
        <p:nvSpPr>
          <p:cNvPr id="7" name="Rectangle 6">
            <a:extLst>
              <a:ext uri="{FF2B5EF4-FFF2-40B4-BE49-F238E27FC236}">
                <a16:creationId xmlns:a16="http://schemas.microsoft.com/office/drawing/2014/main" id="{E03558A5-032C-4B2C-B322-20FC7AECD944}"/>
              </a:ext>
            </a:extLst>
          </p:cNvPr>
          <p:cNvSpPr/>
          <p:nvPr/>
        </p:nvSpPr>
        <p:spPr>
          <a:xfrm>
            <a:off x="756000" y="2226446"/>
            <a:ext cx="5760000" cy="3754874"/>
          </a:xfrm>
          <a:prstGeom prst="rect">
            <a:avLst/>
          </a:prstGeom>
        </p:spPr>
        <p:txBody>
          <a:bodyPr wrap="square">
            <a:spAutoFit/>
          </a:bodyPr>
          <a:lstStyle/>
          <a:p>
            <a:pPr marL="285750" indent="-285750">
              <a:buFont typeface="Calibri" panose="020F0502020204030204" pitchFamily="34" charset="0"/>
              <a:buChar char="‒"/>
            </a:pPr>
            <a:r>
              <a:rPr lang="en-US" sz="1400" b="1" dirty="0">
                <a:latin typeface="+mj-lt"/>
              </a:rPr>
              <a:t>Evakuierte Röhrenkollektoren (ETC)</a:t>
            </a:r>
            <a:endParaRPr lang="en-US" sz="1400" dirty="0">
              <a:latin typeface="+mj-lt"/>
            </a:endParaRPr>
          </a:p>
          <a:p>
            <a:pPr marL="541338" lvl="1" indent="-285750">
              <a:buFont typeface="Arial" panose="020B0604020202020204" pitchFamily="34" charset="0"/>
              <a:buChar char="."/>
            </a:pPr>
            <a:r>
              <a:rPr lang="en-US" sz="1400" dirty="0">
                <a:latin typeface="+mj-lt"/>
              </a:rPr>
              <a:t>ETC nutzt die Sonnenenergie, um die Flüssigkeit in den Rohren durch Absorption der Strahlung zu erwärmen, reduziert aber den Wärmeverlust an die Atmosphäre durch das Vakuum in den Rohren. </a:t>
            </a:r>
          </a:p>
          <a:p>
            <a:pPr marL="541338" lvl="1" indent="-285750">
              <a:buFont typeface="Arial" panose="020B0604020202020204" pitchFamily="34" charset="0"/>
              <a:buChar char="."/>
            </a:pPr>
            <a:r>
              <a:rPr lang="en-US" sz="1400" dirty="0">
                <a:latin typeface="+mj-lt"/>
              </a:rPr>
              <a:t>Zwei Typen: geflutet (U-Typ) und Heat-pipe (trockener Anschluss). Beim ETC-gefluteten Typ wird der HTF typischerweise mit Wasser (direktes SWH) unter Druck gesetzt. Beim ETC Heat-pipe Typ ist das HTF (Frostschutzmittel) in den Rohren mit natürlicher Zirkulation (Dampf) eingeschlossen. </a:t>
            </a:r>
          </a:p>
          <a:p>
            <a:pPr marL="541338" lvl="1" indent="-285750">
              <a:buFont typeface="Arial" panose="020B0604020202020204" pitchFamily="34" charset="0"/>
              <a:buChar char="."/>
            </a:pPr>
            <a:r>
              <a:rPr lang="en-US" sz="1400" dirty="0">
                <a:latin typeface="+mj-lt"/>
              </a:rPr>
              <a:t>Lebensdauer von ETC: von 5 bis 15 Jahren.</a:t>
            </a:r>
          </a:p>
          <a:p>
            <a:pPr marL="541338" lvl="1" indent="-285750">
              <a:buFont typeface="Arial" panose="020B0604020202020204" pitchFamily="34" charset="0"/>
              <a:buChar char="."/>
            </a:pPr>
            <a:r>
              <a:rPr lang="en-US" sz="1400" dirty="0">
                <a:latin typeface="+mj-lt"/>
              </a:rPr>
              <a:t>Zertifizierte ETC sind minimal: </a:t>
            </a:r>
            <a:r>
              <a:rPr lang="en-US" sz="1400" dirty="0"/>
              <a:t>Beständig gegen Umweltbedingungen und Temperaturgradienten, keine Leckage, langlebig, einfach zu installieren und effizient genug in der Energieumwandlung.</a:t>
            </a:r>
            <a:endParaRPr lang="en-US" sz="1400" dirty="0">
              <a:latin typeface="+mj-lt"/>
            </a:endParaRPr>
          </a:p>
          <a:p>
            <a:pPr marL="541338" lvl="1" indent="-285750">
              <a:buFont typeface="Arial" panose="020B0604020202020204" pitchFamily="34" charset="0"/>
              <a:buChar char="."/>
            </a:pPr>
            <a:r>
              <a:rPr lang="en-US" sz="1400" dirty="0">
                <a:solidFill>
                  <a:prstClr val="black"/>
                </a:solidFill>
                <a:latin typeface="+mj-lt"/>
              </a:rPr>
              <a:t>Wichtige Teile, die den </a:t>
            </a:r>
            <a:r>
              <a:rPr lang="en-US" sz="1400" b="1" dirty="0">
                <a:solidFill>
                  <a:prstClr val="black"/>
                </a:solidFill>
                <a:latin typeface="+mj-lt"/>
              </a:rPr>
              <a:t>Wirkungsgrad</a:t>
            </a:r>
            <a:r>
              <a:rPr lang="en-US" sz="1400" dirty="0">
                <a:solidFill>
                  <a:prstClr val="black"/>
                </a:solidFill>
                <a:latin typeface="+mj-lt"/>
              </a:rPr>
              <a:t> bestimmen: Glas, Absorberbeschichtung und Dichtung.</a:t>
            </a:r>
          </a:p>
          <a:p>
            <a:pPr marL="541338" lvl="1" indent="-285750">
              <a:buFont typeface="Arial" panose="020B0604020202020204" pitchFamily="34" charset="0"/>
              <a:buChar char="."/>
            </a:pPr>
            <a:r>
              <a:rPr lang="en-US" sz="1400" b="1" dirty="0">
                <a:solidFill>
                  <a:prstClr val="black"/>
                </a:solidFill>
                <a:latin typeface="+mj-lt"/>
              </a:rPr>
              <a:t>ETC haben eine bessere Leistung als FPC unter großen Temperaturgradienten </a:t>
            </a:r>
            <a:r>
              <a:rPr lang="en-US" sz="1400" dirty="0">
                <a:solidFill>
                  <a:prstClr val="black"/>
                </a:solidFill>
                <a:latin typeface="+mj-lt"/>
              </a:rPr>
              <a:t>(wie es in kaltem Klima geschieht).</a:t>
            </a:r>
            <a:endParaRPr lang="en-US" sz="1400" dirty="0">
              <a:latin typeface="+mj-lt"/>
            </a:endParaRPr>
          </a:p>
        </p:txBody>
      </p:sp>
      <p:pic>
        <p:nvPicPr>
          <p:cNvPr id="11" name="Picture 10">
            <a:extLst>
              <a:ext uri="{FF2B5EF4-FFF2-40B4-BE49-F238E27FC236}">
                <a16:creationId xmlns:a16="http://schemas.microsoft.com/office/drawing/2014/main" id="{238E9DEF-C21B-4AB2-83FB-47E0E74AC4F3}"/>
              </a:ext>
            </a:extLst>
          </p:cNvPr>
          <p:cNvPicPr>
            <a:picLocks noChangeAspect="1"/>
          </p:cNvPicPr>
          <p:nvPr/>
        </p:nvPicPr>
        <p:blipFill>
          <a:blip r:embed="rId2"/>
          <a:stretch>
            <a:fillRect/>
          </a:stretch>
        </p:blipFill>
        <p:spPr>
          <a:xfrm>
            <a:off x="6444000" y="1557778"/>
            <a:ext cx="2304000" cy="4779798"/>
          </a:xfrm>
          <a:prstGeom prst="rect">
            <a:avLst/>
          </a:prstGeom>
        </p:spPr>
      </p:pic>
    </p:spTree>
    <p:extLst>
      <p:ext uri="{BB962C8B-B14F-4D97-AF65-F5344CB8AC3E}">
        <p14:creationId xmlns:p14="http://schemas.microsoft.com/office/powerpoint/2010/main" val="563444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3C05-D465-4626-88E5-D639E7B57E50}"/>
              </a:ext>
            </a:extLst>
          </p:cNvPr>
          <p:cNvSpPr>
            <a:spLocks noGrp="1"/>
          </p:cNvSpPr>
          <p:nvPr>
            <p:ph type="title"/>
          </p:nvPr>
        </p:nvSpPr>
        <p:spPr/>
        <p:txBody>
          <a:bodyPr/>
          <a:lstStyle/>
          <a:p>
            <a:r>
              <a:rPr lang="en-US" b="1" dirty="0"/>
              <a:t>2. Auswahl der richtigen Technologie</a:t>
            </a:r>
            <a:endParaRPr lang="en-US" dirty="0"/>
          </a:p>
        </p:txBody>
      </p:sp>
      <p:sp>
        <p:nvSpPr>
          <p:cNvPr id="5" name="Rectangle 4">
            <a:extLst>
              <a:ext uri="{FF2B5EF4-FFF2-40B4-BE49-F238E27FC236}">
                <a16:creationId xmlns:a16="http://schemas.microsoft.com/office/drawing/2014/main" id="{69A461EF-9878-44B1-8A81-2010BD74FC76}"/>
              </a:ext>
            </a:extLst>
          </p:cNvPr>
          <p:cNvSpPr/>
          <p:nvPr/>
        </p:nvSpPr>
        <p:spPr>
          <a:xfrm>
            <a:off x="432916" y="1557000"/>
            <a:ext cx="593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6" name="Rectangle 5">
            <a:extLst>
              <a:ext uri="{FF2B5EF4-FFF2-40B4-BE49-F238E27FC236}">
                <a16:creationId xmlns:a16="http://schemas.microsoft.com/office/drawing/2014/main" id="{CC265CF7-AA4C-4A11-95DF-B91154CB0A13}"/>
              </a:ext>
            </a:extLst>
          </p:cNvPr>
          <p:cNvSpPr/>
          <p:nvPr/>
        </p:nvSpPr>
        <p:spPr>
          <a:xfrm>
            <a:off x="726285" y="1910980"/>
            <a:ext cx="965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ETC</a:t>
            </a:r>
          </a:p>
        </p:txBody>
      </p:sp>
      <p:pic>
        <p:nvPicPr>
          <p:cNvPr id="7" name="Picture 6">
            <a:extLst>
              <a:ext uri="{FF2B5EF4-FFF2-40B4-BE49-F238E27FC236}">
                <a16:creationId xmlns:a16="http://schemas.microsoft.com/office/drawing/2014/main" id="{561064CC-DE1D-4AB6-AA9A-4AD259E4AFF6}"/>
              </a:ext>
            </a:extLst>
          </p:cNvPr>
          <p:cNvPicPr>
            <a:picLocks noChangeAspect="1"/>
          </p:cNvPicPr>
          <p:nvPr/>
        </p:nvPicPr>
        <p:blipFill>
          <a:blip r:embed="rId2"/>
          <a:stretch>
            <a:fillRect/>
          </a:stretch>
        </p:blipFill>
        <p:spPr>
          <a:xfrm>
            <a:off x="1836000" y="1933218"/>
            <a:ext cx="6857313" cy="4419157"/>
          </a:xfrm>
          <a:prstGeom prst="rect">
            <a:avLst/>
          </a:prstGeom>
        </p:spPr>
      </p:pic>
      <p:sp>
        <p:nvSpPr>
          <p:cNvPr id="8" name="Rectangle 7">
            <a:extLst>
              <a:ext uri="{FF2B5EF4-FFF2-40B4-BE49-F238E27FC236}">
                <a16:creationId xmlns:a16="http://schemas.microsoft.com/office/drawing/2014/main" id="{7AF3A2B6-6729-49DC-8274-0A812851C650}"/>
              </a:ext>
            </a:extLst>
          </p:cNvPr>
          <p:cNvSpPr/>
          <p:nvPr/>
        </p:nvSpPr>
        <p:spPr>
          <a:xfrm>
            <a:off x="900000" y="5733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387410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283C-42B7-4A47-BB1E-1AD527354AD0}"/>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66E26B37-AB7F-4CBD-853A-3DF9E59C9F8C}"/>
              </a:ext>
            </a:extLst>
          </p:cNvPr>
          <p:cNvSpPr/>
          <p:nvPr/>
        </p:nvSpPr>
        <p:spPr>
          <a:xfrm>
            <a:off x="432916" y="1557000"/>
            <a:ext cx="658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5" name="Rectangle 4">
            <a:extLst>
              <a:ext uri="{FF2B5EF4-FFF2-40B4-BE49-F238E27FC236}">
                <a16:creationId xmlns:a16="http://schemas.microsoft.com/office/drawing/2014/main" id="{E94BD28F-9E3D-40B3-9C7C-FFBE59118BFE}"/>
              </a:ext>
            </a:extLst>
          </p:cNvPr>
          <p:cNvSpPr/>
          <p:nvPr/>
        </p:nvSpPr>
        <p:spPr>
          <a:xfrm>
            <a:off x="726285" y="1880202"/>
            <a:ext cx="6437715" cy="307777"/>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EINIGE WICHTIGE PARAMETER, DIE IN DEN DATENBLÄTTERN ZU FINDEN SIND</a:t>
            </a:r>
          </a:p>
        </p:txBody>
      </p:sp>
      <p:sp>
        <p:nvSpPr>
          <p:cNvPr id="6" name="Rectangle 5">
            <a:extLst>
              <a:ext uri="{FF2B5EF4-FFF2-40B4-BE49-F238E27FC236}">
                <a16:creationId xmlns:a16="http://schemas.microsoft.com/office/drawing/2014/main" id="{66FB4BEA-C551-469C-B408-D1A2E07CBD96}"/>
              </a:ext>
            </a:extLst>
          </p:cNvPr>
          <p:cNvSpPr/>
          <p:nvPr/>
        </p:nvSpPr>
        <p:spPr>
          <a:xfrm>
            <a:off x="756000" y="2277127"/>
            <a:ext cx="3600000" cy="4031873"/>
          </a:xfrm>
          <a:prstGeom prst="rect">
            <a:avLst/>
          </a:prstGeom>
        </p:spPr>
        <p:txBody>
          <a:bodyPr wrap="square">
            <a:spAutoFit/>
          </a:bodyPr>
          <a:lstStyle/>
          <a:p>
            <a:pPr marL="285750" indent="-285750">
              <a:buFont typeface="Calibri" panose="020F0502020204030204" pitchFamily="34" charset="0"/>
              <a:buChar char="‒"/>
            </a:pPr>
            <a:r>
              <a:rPr lang="en-US" sz="1400" b="1" dirty="0">
                <a:latin typeface="+mj-lt"/>
              </a:rPr>
              <a:t>Brutto, Blende und Absorberflächen.</a:t>
            </a:r>
            <a:endParaRPr lang="en-US" sz="1400" dirty="0">
              <a:latin typeface="+mj-lt"/>
            </a:endParaRPr>
          </a:p>
          <a:p>
            <a:pPr marL="541338" lvl="1" indent="-285750">
              <a:buFont typeface="Arial" panose="020B0604020202020204" pitchFamily="34" charset="0"/>
              <a:buChar char="."/>
            </a:pPr>
            <a:r>
              <a:rPr lang="en-US" sz="1400" dirty="0" err="1">
                <a:latin typeface="+mj-lt"/>
              </a:rPr>
              <a:t>Brutto</a:t>
            </a:r>
            <a:r>
              <a:rPr lang="en-US" sz="1400" dirty="0">
                <a:latin typeface="+mj-lt"/>
              </a:rPr>
              <a:t>. Gesamtbreite x Höhe. Gut zu sehen, ob es auf ein Dach passt. Nicht nützlich für den Vergleich der Effizienz.</a:t>
            </a:r>
          </a:p>
          <a:p>
            <a:pPr marL="541338" lvl="1" indent="-285750">
              <a:buFont typeface="Arial" panose="020B0604020202020204" pitchFamily="34" charset="0"/>
              <a:buChar char="."/>
            </a:pPr>
            <a:r>
              <a:rPr lang="en-US" sz="1400" dirty="0">
                <a:latin typeface="+mj-lt"/>
              </a:rPr>
              <a:t>Blende. Nettoflächen, die dem Sonnenlicht ausgesetzt sind, in FPC (Platte) y ETC (Rohr). Das ist praktisch der Standard.</a:t>
            </a:r>
          </a:p>
          <a:p>
            <a:pPr marL="541338" lvl="1" indent="-285750">
              <a:buFont typeface="Arial" panose="020B0604020202020204" pitchFamily="34" charset="0"/>
              <a:buChar char="."/>
            </a:pPr>
            <a:r>
              <a:rPr lang="en-US" sz="1400" dirty="0">
                <a:latin typeface="+mj-lt"/>
              </a:rPr>
              <a:t>Absorber. Genaue exponierte Bereiche.</a:t>
            </a:r>
          </a:p>
          <a:p>
            <a:pPr marL="285750" indent="-285750">
              <a:buFont typeface="Calibri" panose="020F0502020204030204" pitchFamily="34" charset="0"/>
              <a:buChar char="‒"/>
            </a:pPr>
            <a:r>
              <a:rPr lang="en-US" sz="1400" b="1" dirty="0"/>
              <a:t>Nominale Durchflussmenge. Arbeitsdruck.</a:t>
            </a:r>
          </a:p>
          <a:p>
            <a:pPr marL="285750" indent="-285750">
              <a:buFont typeface="Calibri" panose="020F0502020204030204" pitchFamily="34" charset="0"/>
              <a:buChar char="‒"/>
            </a:pPr>
            <a:r>
              <a:rPr lang="en-US" sz="1400" b="1" dirty="0"/>
              <a:t>Verluste, optische/thermische Wirkungsgrade.</a:t>
            </a:r>
          </a:p>
          <a:p>
            <a:pPr marL="285750" indent="-285750">
              <a:buFont typeface="Calibri" panose="020F0502020204030204" pitchFamily="34" charset="0"/>
              <a:buChar char="‒"/>
            </a:pPr>
            <a:r>
              <a:rPr lang="en-US" sz="1400" b="1" dirty="0"/>
              <a:t>Typ des Kollektors.</a:t>
            </a:r>
          </a:p>
          <a:p>
            <a:pPr marL="285750" indent="-285750">
              <a:buFont typeface="Calibri" panose="020F0502020204030204" pitchFamily="34" charset="0"/>
              <a:buChar char="‒"/>
            </a:pPr>
            <a:r>
              <a:rPr lang="en-US" sz="1400" b="1" dirty="0"/>
              <a:t>Abmessungen. Angaben zur Isolierung.</a:t>
            </a:r>
          </a:p>
          <a:p>
            <a:pPr marL="285750" indent="-285750">
              <a:buFont typeface="Calibri" panose="020F0502020204030204" pitchFamily="34" charset="0"/>
              <a:buChar char="‒"/>
            </a:pPr>
            <a:r>
              <a:rPr lang="en-US" sz="1400" b="1" dirty="0"/>
              <a:t>Arbeitstemperaturen.</a:t>
            </a:r>
          </a:p>
          <a:p>
            <a:pPr marL="285750" indent="-285750">
              <a:buFont typeface="Calibri" panose="020F0502020204030204" pitchFamily="34" charset="0"/>
              <a:buChar char="‒"/>
            </a:pPr>
            <a:r>
              <a:rPr lang="en-US" sz="1400" b="1" dirty="0"/>
              <a:t>Installation.</a:t>
            </a:r>
          </a:p>
          <a:p>
            <a:pPr marL="285750" indent="-285750">
              <a:buFont typeface="Calibri" panose="020F0502020204030204" pitchFamily="34" charset="0"/>
              <a:buChar char="‒"/>
            </a:pPr>
            <a:r>
              <a:rPr lang="en-US" sz="1400" b="1" dirty="0"/>
              <a:t>Leistungsdaten. </a:t>
            </a:r>
            <a:r>
              <a:rPr lang="en-US" sz="1400" dirty="0"/>
              <a:t>Leistung, Wirkungsgrade, Druckabfall.</a:t>
            </a:r>
          </a:p>
        </p:txBody>
      </p:sp>
      <p:pic>
        <p:nvPicPr>
          <p:cNvPr id="14" name="Picture 13">
            <a:extLst>
              <a:ext uri="{FF2B5EF4-FFF2-40B4-BE49-F238E27FC236}">
                <a16:creationId xmlns:a16="http://schemas.microsoft.com/office/drawing/2014/main" id="{92EAECB7-1E09-4E1C-8586-EB7CD7D5C74D}"/>
              </a:ext>
            </a:extLst>
          </p:cNvPr>
          <p:cNvPicPr>
            <a:picLocks noChangeAspect="1"/>
          </p:cNvPicPr>
          <p:nvPr/>
        </p:nvPicPr>
        <p:blipFill>
          <a:blip r:embed="rId2"/>
          <a:stretch>
            <a:fillRect/>
          </a:stretch>
        </p:blipFill>
        <p:spPr>
          <a:xfrm>
            <a:off x="4284000" y="2207363"/>
            <a:ext cx="4506286" cy="4194970"/>
          </a:xfrm>
          <a:prstGeom prst="rect">
            <a:avLst/>
          </a:prstGeom>
        </p:spPr>
      </p:pic>
      <p:sp>
        <p:nvSpPr>
          <p:cNvPr id="7" name="Rectangle 6">
            <a:extLst>
              <a:ext uri="{FF2B5EF4-FFF2-40B4-BE49-F238E27FC236}">
                <a16:creationId xmlns:a16="http://schemas.microsoft.com/office/drawing/2014/main" id="{87507E02-60E0-46FB-8FFA-9A7E42A2818E}"/>
              </a:ext>
            </a:extLst>
          </p:cNvPr>
          <p:cNvSpPr/>
          <p:nvPr/>
        </p:nvSpPr>
        <p:spPr>
          <a:xfrm>
            <a:off x="7481161" y="192633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070018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084CDB1-6244-4028-BE09-F15B9EFF91EA}"/>
              </a:ext>
            </a:extLst>
          </p:cNvPr>
          <p:cNvPicPr>
            <a:picLocks noChangeAspect="1"/>
          </p:cNvPicPr>
          <p:nvPr/>
        </p:nvPicPr>
        <p:blipFill>
          <a:blip r:embed="rId2"/>
          <a:stretch>
            <a:fillRect/>
          </a:stretch>
        </p:blipFill>
        <p:spPr>
          <a:xfrm>
            <a:off x="4448235" y="1865491"/>
            <a:ext cx="4227765" cy="3147509"/>
          </a:xfrm>
          <a:prstGeom prst="rect">
            <a:avLst/>
          </a:prstGeom>
          <a:ln>
            <a:solidFill>
              <a:schemeClr val="tx1"/>
            </a:solidFill>
          </a:ln>
        </p:spPr>
      </p:pic>
      <p:sp>
        <p:nvSpPr>
          <p:cNvPr id="2" name="Title 1">
            <a:extLst>
              <a:ext uri="{FF2B5EF4-FFF2-40B4-BE49-F238E27FC236}">
                <a16:creationId xmlns:a16="http://schemas.microsoft.com/office/drawing/2014/main" id="{A86F3795-7E23-4E30-A46A-3EBED0C341D3}"/>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B1DEEF56-F0EC-4629-B699-026D557FBC3D}"/>
              </a:ext>
            </a:extLst>
          </p:cNvPr>
          <p:cNvSpPr/>
          <p:nvPr/>
        </p:nvSpPr>
        <p:spPr>
          <a:xfrm>
            <a:off x="432916" y="1557000"/>
            <a:ext cx="6515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5" name="Rectangle 4">
            <a:extLst>
              <a:ext uri="{FF2B5EF4-FFF2-40B4-BE49-F238E27FC236}">
                <a16:creationId xmlns:a16="http://schemas.microsoft.com/office/drawing/2014/main" id="{ABD823E6-5B94-4C90-9C8A-1672DF485E2D}"/>
              </a:ext>
            </a:extLst>
          </p:cNvPr>
          <p:cNvSpPr/>
          <p:nvPr/>
        </p:nvSpPr>
        <p:spPr>
          <a:xfrm>
            <a:off x="726285" y="1910980"/>
            <a:ext cx="3197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SONNENKOLLEKTOREN</a:t>
            </a:r>
          </a:p>
        </p:txBody>
      </p:sp>
      <p:sp>
        <p:nvSpPr>
          <p:cNvPr id="6" name="Rectangle 5">
            <a:extLst>
              <a:ext uri="{FF2B5EF4-FFF2-40B4-BE49-F238E27FC236}">
                <a16:creationId xmlns:a16="http://schemas.microsoft.com/office/drawing/2014/main" id="{1F5D19C9-A3C5-429D-9451-174F29740F7E}"/>
              </a:ext>
            </a:extLst>
          </p:cNvPr>
          <p:cNvSpPr/>
          <p:nvPr/>
        </p:nvSpPr>
        <p:spPr>
          <a:xfrm>
            <a:off x="1044312" y="2226446"/>
            <a:ext cx="3403923" cy="2893100"/>
          </a:xfrm>
          <a:prstGeom prst="rect">
            <a:avLst/>
          </a:prstGeom>
        </p:spPr>
        <p:txBody>
          <a:bodyPr wrap="square">
            <a:spAutoFit/>
          </a:bodyPr>
          <a:lstStyle/>
          <a:p>
            <a:pPr marL="285750" indent="-285750">
              <a:buFont typeface="Calibri" panose="020F0502020204030204" pitchFamily="34" charset="0"/>
              <a:buChar char="‒"/>
            </a:pPr>
            <a:r>
              <a:rPr lang="en-US" sz="1400" b="1" dirty="0">
                <a:latin typeface="+mj-lt"/>
              </a:rPr>
              <a:t>Grundlegender Ansatz für die Leistung, Effizienz und den Vergleich von Kollektoren.</a:t>
            </a:r>
          </a:p>
          <a:p>
            <a:pPr marL="541338" lvl="1" indent="-285750">
              <a:buFont typeface="Arial" panose="020B0604020202020204" pitchFamily="34" charset="0"/>
              <a:buChar char="."/>
            </a:pPr>
            <a:r>
              <a:rPr lang="en-US" sz="1400" dirty="0">
                <a:latin typeface="+mj-lt"/>
              </a:rPr>
              <a:t>Im Wesentlichen besteht ein Sonnenkollektor aus einer Absorber/Kollektorplatte, die die Sonnenenergie absorbiert und Wärme erzeugt, die auf HTF-Tragrohre übertragen wird.</a:t>
            </a:r>
          </a:p>
          <a:p>
            <a:pPr marL="541338" lvl="1" indent="-285750">
              <a:buFont typeface="Arial" panose="020B0604020202020204" pitchFamily="34" charset="0"/>
              <a:buChar char="."/>
            </a:pPr>
            <a:r>
              <a:rPr lang="en-US" sz="1400" dirty="0">
                <a:latin typeface="+mj-lt"/>
              </a:rPr>
              <a:t>Um die Menge der gesammelten Sonnenenergie zu maximieren, sollte diese Platte oder dieses Material </a:t>
            </a:r>
            <a:r>
              <a:rPr lang="en-US" sz="1400" dirty="0" err="1">
                <a:latin typeface="+mj-lt"/>
              </a:rPr>
              <a:t>folgende</a:t>
            </a:r>
            <a:r>
              <a:rPr lang="en-US" sz="1400" dirty="0">
                <a:latin typeface="+mj-lt"/>
              </a:rPr>
              <a:t> </a:t>
            </a:r>
            <a:r>
              <a:rPr lang="en-US" sz="1400" dirty="0" err="1">
                <a:latin typeface="+mj-lt"/>
              </a:rPr>
              <a:t>Eigenschaften</a:t>
            </a:r>
            <a:r>
              <a:rPr lang="en-US" sz="1400" dirty="0">
                <a:latin typeface="+mj-lt"/>
              </a:rPr>
              <a:t> </a:t>
            </a:r>
            <a:r>
              <a:rPr lang="en-US" sz="1400" dirty="0" err="1">
                <a:latin typeface="+mj-lt"/>
              </a:rPr>
              <a:t>besitzen</a:t>
            </a:r>
            <a:r>
              <a:rPr lang="en-US" sz="1400" dirty="0">
                <a:latin typeface="+mj-lt"/>
              </a:rPr>
              <a:t>:</a:t>
            </a:r>
          </a:p>
        </p:txBody>
      </p:sp>
      <p:sp>
        <p:nvSpPr>
          <p:cNvPr id="19" name="Rectangle 18">
            <a:extLst>
              <a:ext uri="{FF2B5EF4-FFF2-40B4-BE49-F238E27FC236}">
                <a16:creationId xmlns:a16="http://schemas.microsoft.com/office/drawing/2014/main" id="{214025AD-66BD-4E2B-9E92-06DD29C235BC}"/>
              </a:ext>
            </a:extLst>
          </p:cNvPr>
          <p:cNvSpPr/>
          <p:nvPr/>
        </p:nvSpPr>
        <p:spPr>
          <a:xfrm>
            <a:off x="1044312" y="4996005"/>
            <a:ext cx="8135688" cy="1384995"/>
          </a:xfrm>
          <a:prstGeom prst="rect">
            <a:avLst/>
          </a:prstGeom>
        </p:spPr>
        <p:txBody>
          <a:bodyPr wrap="square">
            <a:spAutoFit/>
          </a:bodyPr>
          <a:lstStyle/>
          <a:p>
            <a:pPr marL="998538" lvl="2" indent="-285750">
              <a:buFont typeface="Arial" panose="020B0604020202020204" pitchFamily="34" charset="0"/>
              <a:buChar char="."/>
            </a:pPr>
            <a:r>
              <a:rPr lang="en-US" sz="1400" dirty="0" err="1"/>
              <a:t>Hoher</a:t>
            </a:r>
            <a:r>
              <a:rPr lang="en-US" sz="1400" dirty="0"/>
              <a:t> </a:t>
            </a:r>
            <a:r>
              <a:rPr lang="en-US" sz="1400" b="1" dirty="0" err="1"/>
              <a:t>Absorptionswert</a:t>
            </a:r>
            <a:r>
              <a:rPr lang="en-US" sz="1400" dirty="0"/>
              <a:t> (a). Es sagt aus, wie gut der Kollektor absorbiert.</a:t>
            </a:r>
          </a:p>
          <a:p>
            <a:pPr marL="998538" lvl="2" indent="-285750">
              <a:buFont typeface="Arial" panose="020B0604020202020204" pitchFamily="34" charset="0"/>
              <a:buChar char="."/>
            </a:pPr>
            <a:r>
              <a:rPr lang="en-US" sz="1400" dirty="0"/>
              <a:t>Sehr niedriger </a:t>
            </a:r>
            <a:r>
              <a:rPr lang="en-US" sz="1400" b="1" dirty="0"/>
              <a:t>Reflexionswert</a:t>
            </a:r>
            <a:r>
              <a:rPr lang="en-US" sz="1400" dirty="0"/>
              <a:t> (r). Die Wärme wird nicht vom Kollektor reflektiert.</a:t>
            </a:r>
          </a:p>
          <a:p>
            <a:pPr marL="998538" lvl="2" indent="-285750">
              <a:buFont typeface="Arial" panose="020B0604020202020204" pitchFamily="34" charset="0"/>
              <a:buChar char="."/>
            </a:pPr>
            <a:r>
              <a:rPr lang="en-US" sz="1400" b="1" dirty="0"/>
              <a:t>Übertragungswert</a:t>
            </a:r>
            <a:r>
              <a:rPr lang="en-US" sz="1400" dirty="0"/>
              <a:t> Null (t). Die Platte überträgt die gesamte absorbierte Wärme auf die Rohre.</a:t>
            </a:r>
          </a:p>
          <a:p>
            <a:pPr marL="541338" lvl="1" indent="-285750">
              <a:buFont typeface="Arial" panose="020B0604020202020204" pitchFamily="34" charset="0"/>
              <a:buChar char="."/>
            </a:pPr>
            <a:r>
              <a:rPr lang="en-US" sz="1400" dirty="0"/>
              <a:t>Dies ist ein Ideal, das auf </a:t>
            </a:r>
            <a:r>
              <a:rPr lang="en-US" sz="1400" b="1" dirty="0"/>
              <a:t>interne Ursachen </a:t>
            </a:r>
            <a:r>
              <a:rPr lang="en-US" sz="1400" dirty="0"/>
              <a:t>(Designfaktoren) hinweist, die bestimmte Leistungen erklären. In der Praxis werden die Werte für den Emissionsgrad (</a:t>
            </a:r>
            <a:r>
              <a:rPr lang="en-US" sz="1400" dirty="0" err="1"/>
              <a:t>optisch</a:t>
            </a:r>
            <a:r>
              <a:rPr lang="en-US" sz="1400" dirty="0"/>
              <a:t>) und den Absorptionsgrad ermittelt.</a:t>
            </a:r>
          </a:p>
        </p:txBody>
      </p:sp>
    </p:spTree>
    <p:extLst>
      <p:ext uri="{BB962C8B-B14F-4D97-AF65-F5344CB8AC3E}">
        <p14:creationId xmlns:p14="http://schemas.microsoft.com/office/powerpoint/2010/main" val="416479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7E2F9-1D23-4EAD-9C6F-B40D32FA681E}"/>
              </a:ext>
            </a:extLst>
          </p:cNvPr>
          <p:cNvSpPr>
            <a:spLocks noGrp="1"/>
          </p:cNvSpPr>
          <p:nvPr>
            <p:ph type="title"/>
          </p:nvPr>
        </p:nvSpPr>
        <p:spPr/>
        <p:txBody>
          <a:bodyPr/>
          <a:lstStyle/>
          <a:p>
            <a:r>
              <a:rPr lang="en-US" b="1" dirty="0"/>
              <a:t>2. Auswahl der richtigen Technologie</a:t>
            </a:r>
            <a:endParaRPr lang="en-US" dirty="0"/>
          </a:p>
        </p:txBody>
      </p:sp>
      <p:sp>
        <p:nvSpPr>
          <p:cNvPr id="5" name="Rectangle 4">
            <a:extLst>
              <a:ext uri="{FF2B5EF4-FFF2-40B4-BE49-F238E27FC236}">
                <a16:creationId xmlns:a16="http://schemas.microsoft.com/office/drawing/2014/main" id="{2BA6F82F-046D-4D16-922E-6856CA515C38}"/>
              </a:ext>
            </a:extLst>
          </p:cNvPr>
          <p:cNvSpPr/>
          <p:nvPr/>
        </p:nvSpPr>
        <p:spPr>
          <a:xfrm>
            <a:off x="432916" y="1557000"/>
            <a:ext cx="694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6" name="Rectangle 5">
            <a:extLst>
              <a:ext uri="{FF2B5EF4-FFF2-40B4-BE49-F238E27FC236}">
                <a16:creationId xmlns:a16="http://schemas.microsoft.com/office/drawing/2014/main" id="{0A4F0BE7-7BCD-4BE8-BE42-20E61439AF5F}"/>
              </a:ext>
            </a:extLst>
          </p:cNvPr>
          <p:cNvSpPr/>
          <p:nvPr/>
        </p:nvSpPr>
        <p:spPr>
          <a:xfrm>
            <a:off x="726285" y="1910980"/>
            <a:ext cx="4061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SONNENKOLLEKTOREN</a:t>
            </a:r>
          </a:p>
        </p:txBody>
      </p:sp>
      <p:graphicFrame>
        <p:nvGraphicFramePr>
          <p:cNvPr id="8" name="Table 7">
            <a:extLst>
              <a:ext uri="{FF2B5EF4-FFF2-40B4-BE49-F238E27FC236}">
                <a16:creationId xmlns:a16="http://schemas.microsoft.com/office/drawing/2014/main" id="{2314A0F3-1B46-46CF-880C-73856779EA71}"/>
              </a:ext>
            </a:extLst>
          </p:cNvPr>
          <p:cNvGraphicFramePr>
            <a:graphicFrameLocks noGrp="1"/>
          </p:cNvGraphicFramePr>
          <p:nvPr>
            <p:extLst>
              <p:ext uri="{D42A27DB-BD31-4B8C-83A1-F6EECF244321}">
                <p14:modId xmlns:p14="http://schemas.microsoft.com/office/powerpoint/2010/main" val="2488330127"/>
              </p:ext>
            </p:extLst>
          </p:nvPr>
        </p:nvGraphicFramePr>
        <p:xfrm>
          <a:off x="396001" y="3645000"/>
          <a:ext cx="8567999" cy="2552186"/>
        </p:xfrm>
        <a:graphic>
          <a:graphicData uri="http://schemas.openxmlformats.org/drawingml/2006/table">
            <a:tbl>
              <a:tblPr firstRow="1" bandRow="1">
                <a:tableStyleId>{D7AC3CCA-C797-4891-BE02-D94E43425B78}</a:tableStyleId>
              </a:tblPr>
              <a:tblGrid>
                <a:gridCol w="2880747">
                  <a:extLst>
                    <a:ext uri="{9D8B030D-6E8A-4147-A177-3AD203B41FA5}">
                      <a16:colId xmlns:a16="http://schemas.microsoft.com/office/drawing/2014/main" val="2916927692"/>
                    </a:ext>
                  </a:extLst>
                </a:gridCol>
                <a:gridCol w="2920481">
                  <a:extLst>
                    <a:ext uri="{9D8B030D-6E8A-4147-A177-3AD203B41FA5}">
                      <a16:colId xmlns:a16="http://schemas.microsoft.com/office/drawing/2014/main" val="2137138938"/>
                    </a:ext>
                  </a:extLst>
                </a:gridCol>
                <a:gridCol w="2766771">
                  <a:extLst>
                    <a:ext uri="{9D8B030D-6E8A-4147-A177-3AD203B41FA5}">
                      <a16:colId xmlns:a16="http://schemas.microsoft.com/office/drawing/2014/main" val="3836315079"/>
                    </a:ext>
                  </a:extLst>
                </a:gridCol>
              </a:tblGrid>
              <a:tr h="5527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mn-lt"/>
                          <a:ea typeface="+mn-ea"/>
                          <a:cs typeface="+mn-cs"/>
                        </a:rPr>
                        <a:t>Die in den Kollektor aufgenommene Leistung (</a:t>
                      </a:r>
                      <a:r>
                        <a:rPr kumimoji="0" lang="en-US" sz="1600" b="0" i="0" u="none" strike="noStrike" kern="1200" cap="none" spc="0" normalizeH="0" baseline="0" noProof="0" dirty="0" err="1">
                          <a:ln>
                            <a:noFill/>
                          </a:ln>
                          <a:solidFill>
                            <a:srgbClr val="002060"/>
                          </a:solidFill>
                          <a:effectLst/>
                          <a:uLnTx/>
                          <a:uFillTx/>
                          <a:latin typeface="+mn-lt"/>
                          <a:ea typeface="+mn-ea"/>
                          <a:cs typeface="+mn-cs"/>
                        </a:rPr>
                        <a:t>Qp)</a:t>
                      </a:r>
                      <a:r>
                        <a:rPr kumimoji="0" lang="en-US" sz="1600" b="0" i="0" u="none" strike="noStrike" kern="1200" cap="none" spc="0" normalizeH="0" baseline="0" noProof="0" dirty="0">
                          <a:ln>
                            <a:noFill/>
                          </a:ln>
                          <a:solidFill>
                            <a:srgbClr val="002060"/>
                          </a:solidFill>
                          <a:effectLst/>
                          <a:uLnTx/>
                          <a:uFillTx/>
                          <a:latin typeface="+mn-lt"/>
                          <a:ea typeface="+mn-ea"/>
                          <a:cs typeface="+mn-cs"/>
                        </a:rPr>
                        <a:t> ist gegeben durch:</a:t>
                      </a:r>
                      <a:endParaRPr lang="en-US" sz="1600" dirty="0">
                        <a:solidFill>
                          <a:srgbClr val="002060"/>
                        </a:solidFill>
                      </a:endParaRPr>
                    </a:p>
                  </a:txBody>
                  <a:tcPr>
                    <a:lnB w="12700" cmpd="sng">
                      <a:no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mn-lt"/>
                          <a:ea typeface="+mn-ea"/>
                          <a:cs typeface="+mn-cs"/>
                        </a:rPr>
                        <a:t>Die Verlustleistung aus dem Kollektor (QL) ist gegeben durch:</a:t>
                      </a:r>
                      <a:endParaRPr lang="en-US" sz="1600" dirty="0">
                        <a:solidFill>
                          <a:srgbClr val="002060"/>
                        </a:solidFill>
                      </a:endParaRPr>
                    </a:p>
                  </a:txBody>
                  <a:tcPr>
                    <a:lnB w="12700" cmpd="sng">
                      <a:no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rgbClr val="002060"/>
                          </a:solidFill>
                          <a:effectLst/>
                          <a:uLnTx/>
                          <a:uFillTx/>
                          <a:latin typeface="+mn-lt"/>
                          <a:ea typeface="+mn-ea"/>
                          <a:cs typeface="+mn-cs"/>
                        </a:rPr>
                        <a:t>Die vom Kollektor (W) gelieferte Nutzleistung </a:t>
                      </a:r>
                      <a:r>
                        <a:rPr kumimoji="0" lang="en-US" sz="1600" b="0" i="0" u="none" strike="noStrike" kern="1200" cap="none" spc="0" normalizeH="0" baseline="0" dirty="0" err="1">
                          <a:ln>
                            <a:noFill/>
                          </a:ln>
                          <a:solidFill>
                            <a:srgbClr val="002060"/>
                          </a:solidFill>
                          <a:effectLst/>
                          <a:uLnTx/>
                          <a:uFillTx/>
                          <a:latin typeface="+mn-lt"/>
                          <a:ea typeface="+mn-ea"/>
                          <a:cs typeface="+mn-cs"/>
                        </a:rPr>
                        <a:t>ist</a:t>
                      </a:r>
                      <a:r>
                        <a:rPr kumimoji="0" lang="en-US" sz="1600" b="0" i="0" u="none" strike="noStrike" kern="1200" cap="none" spc="0" normalizeH="0" baseline="0" dirty="0">
                          <a:ln>
                            <a:noFill/>
                          </a:ln>
                          <a:solidFill>
                            <a:srgbClr val="002060"/>
                          </a:solidFill>
                          <a:effectLst/>
                          <a:uLnTx/>
                          <a:uFillTx/>
                          <a:latin typeface="+mn-lt"/>
                          <a:ea typeface="+mn-ea"/>
                          <a:cs typeface="+mn-cs"/>
                        </a:rPr>
                        <a:t> </a:t>
                      </a:r>
                      <a:r>
                        <a:rPr kumimoji="0" lang="en-US" sz="1600" b="0" i="0" u="none" strike="noStrike" kern="1200" cap="none" spc="0" normalizeH="0" baseline="0" dirty="0" err="1">
                          <a:ln>
                            <a:noFill/>
                          </a:ln>
                          <a:solidFill>
                            <a:srgbClr val="002060"/>
                          </a:solidFill>
                          <a:effectLst/>
                          <a:uLnTx/>
                          <a:uFillTx/>
                          <a:latin typeface="+mn-lt"/>
                          <a:ea typeface="+mn-ea"/>
                          <a:cs typeface="+mn-cs"/>
                        </a:rPr>
                        <a:t>gegeben</a:t>
                      </a:r>
                      <a:r>
                        <a:rPr kumimoji="0" lang="en-US" sz="1600" b="0" i="0" u="none" strike="noStrike" kern="1200" cap="none" spc="0" normalizeH="0" baseline="0" dirty="0">
                          <a:ln>
                            <a:noFill/>
                          </a:ln>
                          <a:solidFill>
                            <a:srgbClr val="002060"/>
                          </a:solidFill>
                          <a:effectLst/>
                          <a:uLnTx/>
                          <a:uFillTx/>
                          <a:latin typeface="+mn-lt"/>
                          <a:ea typeface="+mn-ea"/>
                          <a:cs typeface="+mn-cs"/>
                        </a:rPr>
                        <a:t> </a:t>
                      </a:r>
                      <a:r>
                        <a:rPr kumimoji="0" lang="en-US" sz="1600" b="0" i="0" u="none" strike="noStrike" kern="1200" cap="none" spc="0" normalizeH="0" baseline="0" dirty="0" err="1">
                          <a:ln>
                            <a:noFill/>
                          </a:ln>
                          <a:solidFill>
                            <a:srgbClr val="002060"/>
                          </a:solidFill>
                          <a:effectLst/>
                          <a:uLnTx/>
                          <a:uFillTx/>
                          <a:latin typeface="+mn-lt"/>
                          <a:ea typeface="+mn-ea"/>
                          <a:cs typeface="+mn-cs"/>
                        </a:rPr>
                        <a:t>durch</a:t>
                      </a:r>
                      <a:r>
                        <a:rPr kumimoji="0" lang="en-US" sz="1600" b="0" i="0" u="none" strike="noStrike" kern="1200" cap="none" spc="0" normalizeH="0" baseline="0" dirty="0">
                          <a:ln>
                            <a:noFill/>
                          </a:ln>
                          <a:solidFill>
                            <a:srgbClr val="002060"/>
                          </a:solidFill>
                          <a:effectLst/>
                          <a:uLnTx/>
                          <a:uFillTx/>
                          <a:latin typeface="+mn-lt"/>
                          <a:ea typeface="+mn-ea"/>
                          <a:cs typeface="+mn-cs"/>
                        </a:rPr>
                        <a:t>:</a:t>
                      </a:r>
                      <a:endParaRPr lang="en-US" sz="1600" dirty="0">
                        <a:solidFill>
                          <a:srgbClr val="002060"/>
                        </a:solidFill>
                      </a:endParaRP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5695941"/>
                  </a:ext>
                </a:extLst>
              </a:tr>
              <a:tr h="32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2060"/>
                          </a:solidFill>
                          <a:effectLst/>
                          <a:uLnTx/>
                          <a:uFillTx/>
                          <a:latin typeface="+mn-lt"/>
                          <a:ea typeface="+mn-ea"/>
                          <a:cs typeface="+mn-cs"/>
                        </a:rPr>
                        <a:t>Qp</a:t>
                      </a:r>
                      <a:r>
                        <a:rPr kumimoji="0" lang="en-US" sz="1600" b="1" i="0" u="none" strike="noStrike" kern="1200" cap="none" spc="0" normalizeH="0" baseline="0" noProof="0" dirty="0">
                          <a:ln>
                            <a:noFill/>
                          </a:ln>
                          <a:solidFill>
                            <a:srgbClr val="002060"/>
                          </a:solidFill>
                          <a:effectLst/>
                          <a:uLnTx/>
                          <a:uFillTx/>
                          <a:latin typeface="+mn-lt"/>
                          <a:ea typeface="+mn-ea"/>
                          <a:cs typeface="+mn-cs"/>
                        </a:rPr>
                        <a:t> = GA(</a:t>
                      </a:r>
                      <a:r>
                        <a:rPr kumimoji="0" lang="en-US" sz="1600" b="1" i="0" u="none" strike="noStrike" kern="1200" cap="none" spc="0" normalizeH="0" baseline="0" noProof="0" dirty="0" err="1">
                          <a:ln>
                            <a:noFill/>
                          </a:ln>
                          <a:solidFill>
                            <a:srgbClr val="002060"/>
                          </a:solidFill>
                          <a:effectLst/>
                          <a:uLnTx/>
                          <a:uFillTx/>
                          <a:latin typeface="+mn-lt"/>
                          <a:ea typeface="+mn-ea"/>
                          <a:cs typeface="+mn-cs"/>
                        </a:rPr>
                        <a:t>tc</a:t>
                      </a:r>
                      <a:r>
                        <a:rPr kumimoji="0" lang="en-US" sz="1600" b="1" i="0" u="none" strike="noStrike" kern="1200" cap="none" spc="0" normalizeH="0" baseline="0" noProof="0" dirty="0">
                          <a:ln>
                            <a:noFill/>
                          </a:ln>
                          <a:solidFill>
                            <a:srgbClr val="002060"/>
                          </a:solidFill>
                          <a:effectLst/>
                          <a:uLnTx/>
                          <a:uFillTx/>
                          <a:latin typeface="+mn-lt"/>
                          <a:ea typeface="+mn-ea"/>
                          <a:cs typeface="+mn-cs"/>
                        </a:rPr>
                        <a:t> + ap)</a:t>
                      </a:r>
                      <a:endParaRPr kumimoji="0" lang="en-US" sz="1600" b="0" i="0" u="none" strike="noStrike" kern="1200" cap="none" spc="0" normalizeH="0" baseline="0" noProof="0" dirty="0">
                        <a:ln>
                          <a:noFill/>
                        </a:ln>
                        <a:solidFill>
                          <a:srgbClr val="002060"/>
                        </a:solidFill>
                        <a:effectLst/>
                        <a:uLnTx/>
                        <a:uFillTx/>
                        <a:latin typeface="+mn-lt"/>
                        <a:ea typeface="+mn-ea"/>
                        <a:cs typeface="+mn-cs"/>
                      </a:endParaRPr>
                    </a:p>
                  </a:txBody>
                  <a:tcPr>
                    <a:lnT w="12700" cmpd="sng">
                      <a:noFill/>
                    </a:lnT>
                    <a:lnB w="12700" cmpd="sng">
                      <a:noFill/>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mn-lt"/>
                          <a:ea typeface="+mn-ea"/>
                          <a:cs typeface="+mn-cs"/>
                        </a:rPr>
                        <a:t>QL = UA(Tc - Ta)</a:t>
                      </a:r>
                      <a:endParaRPr lang="en-US" sz="1600" dirty="0">
                        <a:solidFill>
                          <a:srgbClr val="002060"/>
                        </a:solidFill>
                      </a:endParaRPr>
                    </a:p>
                  </a:txBody>
                  <a:tcPr>
                    <a:lnT w="12700" cmpd="sng">
                      <a:noFill/>
                    </a:lnT>
                    <a:lnB w="12700" cmpd="sng">
                      <a:noFill/>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a:ln>
                            <a:noFill/>
                          </a:ln>
                          <a:solidFill>
                            <a:srgbClr val="002060"/>
                          </a:solidFill>
                          <a:effectLst/>
                          <a:uLnTx/>
                          <a:uFillTx/>
                          <a:latin typeface="+mn-lt"/>
                          <a:ea typeface="+mn-ea"/>
                          <a:cs typeface="+mn-cs"/>
                        </a:rPr>
                        <a:t>Qs = GA(</a:t>
                      </a:r>
                      <a:r>
                        <a:rPr kumimoji="0" lang="en-US" sz="1600" b="1" i="0" u="none" strike="noStrike" kern="1200" cap="none" spc="0" normalizeH="0" baseline="0" dirty="0" err="1">
                          <a:ln>
                            <a:noFill/>
                          </a:ln>
                          <a:solidFill>
                            <a:srgbClr val="002060"/>
                          </a:solidFill>
                          <a:effectLst/>
                          <a:uLnTx/>
                          <a:uFillTx/>
                          <a:latin typeface="+mn-lt"/>
                          <a:ea typeface="+mn-ea"/>
                          <a:cs typeface="+mn-cs"/>
                        </a:rPr>
                        <a:t>tc</a:t>
                      </a:r>
                      <a:r>
                        <a:rPr kumimoji="0" lang="en-US" sz="1600" b="1" i="0" u="none" strike="noStrike" kern="1200" cap="none" spc="0" normalizeH="0" baseline="0" dirty="0">
                          <a:ln>
                            <a:noFill/>
                          </a:ln>
                          <a:solidFill>
                            <a:srgbClr val="002060"/>
                          </a:solidFill>
                          <a:effectLst/>
                          <a:uLnTx/>
                          <a:uFillTx/>
                          <a:latin typeface="+mn-lt"/>
                          <a:ea typeface="+mn-ea"/>
                          <a:cs typeface="+mn-cs"/>
                        </a:rPr>
                        <a:t> + ap) - UA(Tc - Ta)</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60149691"/>
                  </a:ext>
                </a:extLst>
              </a:tr>
              <a:tr h="1393946">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002060"/>
                          </a:solidFill>
                          <a:effectLst/>
                          <a:uLnTx/>
                          <a:uFillTx/>
                          <a:latin typeface="+mn-lt"/>
                          <a:ea typeface="+mn-ea"/>
                          <a:cs typeface="+mn-cs"/>
                        </a:rPr>
                        <a:t>Qp</a:t>
                      </a:r>
                      <a:r>
                        <a:rPr kumimoji="0" lang="en-US" sz="1200" b="0" i="0" u="none" strike="noStrike" kern="1200" cap="none" spc="0" normalizeH="0" baseline="0" noProof="0" dirty="0">
                          <a:ln>
                            <a:noFill/>
                          </a:ln>
                          <a:solidFill>
                            <a:srgbClr val="002060"/>
                          </a:solidFill>
                          <a:effectLst/>
                          <a:uLnTx/>
                          <a:uFillTx/>
                          <a:latin typeface="+mn-lt"/>
                          <a:ea typeface="+mn-ea"/>
                          <a:cs typeface="+mn-cs"/>
                        </a:rPr>
                        <a:t> = aufgenommene Leistung (W)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G = Gesamtbestrahlungsstärke (W/m2)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A = Fläche des Sonnenkollektors (m2)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002060"/>
                          </a:solidFill>
                          <a:effectLst/>
                          <a:uLnTx/>
                          <a:uFillTx/>
                          <a:latin typeface="+mn-lt"/>
                          <a:ea typeface="+mn-ea"/>
                          <a:cs typeface="+mn-cs"/>
                        </a:rPr>
                        <a:t>tc</a:t>
                      </a:r>
                      <a:r>
                        <a:rPr kumimoji="0" lang="en-US" sz="1200" b="0" i="0" u="none" strike="noStrike" kern="1200" cap="none" spc="0" normalizeH="0" baseline="0" noProof="0" dirty="0">
                          <a:ln>
                            <a:noFill/>
                          </a:ln>
                          <a:solidFill>
                            <a:srgbClr val="002060"/>
                          </a:solidFill>
                          <a:effectLst/>
                          <a:uLnTx/>
                          <a:uFillTx/>
                          <a:latin typeface="+mn-lt"/>
                          <a:ea typeface="+mn-ea"/>
                          <a:cs typeface="+mn-cs"/>
                        </a:rPr>
                        <a:t> = Übertragungsfaktor der Deckung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ap = Absorptionsgrad der Kollektorplatte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002060"/>
                          </a:solidFill>
                          <a:effectLst/>
                          <a:uLnTx/>
                          <a:uFillTx/>
                          <a:latin typeface="+mn-lt"/>
                          <a:ea typeface="+mn-ea"/>
                          <a:cs typeface="+mn-cs"/>
                        </a:rPr>
                        <a:t>tc+ap</a:t>
                      </a:r>
                      <a:r>
                        <a:rPr kumimoji="0" lang="en-US" sz="1200" b="0" i="0" u="none" strike="noStrike" kern="1200" cap="none" spc="0" normalizeH="0" baseline="0" noProof="0" dirty="0">
                          <a:ln>
                            <a:noFill/>
                          </a:ln>
                          <a:solidFill>
                            <a:srgbClr val="002060"/>
                          </a:solidFill>
                          <a:effectLst/>
                          <a:uLnTx/>
                          <a:uFillTx/>
                          <a:latin typeface="+mn-lt"/>
                          <a:ea typeface="+mn-ea"/>
                          <a:cs typeface="+mn-cs"/>
                        </a:rPr>
                        <a:t> &lt; 1</a:t>
                      </a:r>
                    </a:p>
                  </a:txBody>
                  <a:tcPr>
                    <a:lnT w="12700" cmpd="sng">
                      <a:noFill/>
                    </a:lnT>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QL = Verlustleistung vom Kollektor (W)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U = Kollektor U-Wert (Wärmewiderstand) (W/m2K)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A = Fläche des Sonnenkollektors (m2)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Tc = Temperatur der Kollektorplatte (K)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Ta = Temperatur der Umgebungsluft (K)</a:t>
                      </a:r>
                    </a:p>
                  </a:txBody>
                  <a:tcPr>
                    <a:lnT w="12700" cmpd="sng">
                      <a:noFill/>
                    </a:lnT>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a:t>
                      </a:r>
                      <a:r>
                        <a:rPr kumimoji="0" lang="en-US" sz="1200" b="0" i="0" u="none" strike="noStrike" kern="1200" cap="none" spc="0" normalizeH="0" baseline="0" noProof="0" dirty="0" err="1">
                          <a:ln>
                            <a:noFill/>
                          </a:ln>
                          <a:solidFill>
                            <a:srgbClr val="002060"/>
                          </a:solidFill>
                          <a:effectLst/>
                          <a:uLnTx/>
                          <a:uFillTx/>
                          <a:latin typeface="+mn-lt"/>
                          <a:ea typeface="+mn-ea"/>
                          <a:cs typeface="+mn-cs"/>
                        </a:rPr>
                        <a:t>tc+ap</a:t>
                      </a:r>
                      <a:r>
                        <a:rPr kumimoji="0" lang="en-US" sz="1200" b="0" i="0" u="none" strike="noStrike" kern="1200" cap="none" spc="0" normalizeH="0" baseline="0" noProof="0" dirty="0">
                          <a:ln>
                            <a:noFill/>
                          </a:ln>
                          <a:solidFill>
                            <a:srgbClr val="002060"/>
                          </a:solidFill>
                          <a:effectLst/>
                          <a:uLnTx/>
                          <a:uFillTx/>
                          <a:latin typeface="+mn-lt"/>
                          <a:ea typeface="+mn-ea"/>
                          <a:cs typeface="+mn-cs"/>
                        </a:rPr>
                        <a:t>) stellt einen internen oder konstruktiven Leistungsfaktor dar.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(Tc-Ta) stellen einen externen Leistungsfaktor dar.</a:t>
                      </a:r>
                    </a:p>
                  </a:txBody>
                  <a:tcPr>
                    <a:solidFill>
                      <a:schemeClr val="bg1"/>
                    </a:solidFill>
                  </a:tcPr>
                </a:tc>
                <a:extLst>
                  <a:ext uri="{0D108BD9-81ED-4DB2-BD59-A6C34878D82A}">
                    <a16:rowId xmlns:a16="http://schemas.microsoft.com/office/drawing/2014/main" val="754426455"/>
                  </a:ext>
                </a:extLst>
              </a:tr>
            </a:tbl>
          </a:graphicData>
        </a:graphic>
      </p:graphicFrame>
      <p:sp>
        <p:nvSpPr>
          <p:cNvPr id="7" name="Rectangle 6">
            <a:extLst>
              <a:ext uri="{FF2B5EF4-FFF2-40B4-BE49-F238E27FC236}">
                <a16:creationId xmlns:a16="http://schemas.microsoft.com/office/drawing/2014/main" id="{F162F79E-8A76-49FA-9F1F-5F39296F241E}"/>
              </a:ext>
            </a:extLst>
          </p:cNvPr>
          <p:cNvSpPr/>
          <p:nvPr/>
        </p:nvSpPr>
        <p:spPr>
          <a:xfrm>
            <a:off x="1044312" y="2226446"/>
            <a:ext cx="7631376" cy="1384995"/>
          </a:xfrm>
          <a:prstGeom prst="rect">
            <a:avLst/>
          </a:prstGeom>
        </p:spPr>
        <p:txBody>
          <a:bodyPr wrap="square">
            <a:spAutoFit/>
          </a:bodyPr>
          <a:lstStyle/>
          <a:p>
            <a:pPr marL="285750" indent="-285750">
              <a:buFont typeface="Calibri" panose="020F0502020204030204" pitchFamily="34" charset="0"/>
              <a:buChar char="‒"/>
            </a:pPr>
            <a:r>
              <a:rPr lang="en-US" sz="1400" b="1" dirty="0">
                <a:latin typeface="+mj-lt"/>
              </a:rPr>
              <a:t>Grundlegender Ansatz für die Leistung, Effizienz und den Vergleich von Kollektoren.</a:t>
            </a:r>
          </a:p>
          <a:p>
            <a:pPr marL="541338" lvl="1" indent="-285750">
              <a:buFont typeface="Arial" panose="020B0604020202020204" pitchFamily="34" charset="0"/>
              <a:buChar char="."/>
            </a:pPr>
            <a:r>
              <a:rPr lang="en-US" sz="1400" dirty="0">
                <a:latin typeface="+mj-lt"/>
              </a:rPr>
              <a:t>Die optimale Leistung und Effizienz von Solarkollektoren ist dann gegeben, wenn die Flüssigkeitseintrittstemperatur </a:t>
            </a:r>
            <a:r>
              <a:rPr lang="en-US" sz="1400" b="1" dirty="0">
                <a:latin typeface="+mj-lt"/>
              </a:rPr>
              <a:t>gleich</a:t>
            </a:r>
            <a:r>
              <a:rPr lang="en-US" sz="1400" dirty="0">
                <a:latin typeface="+mj-lt"/>
              </a:rPr>
              <a:t> der Umgebungstemperatur ist. Das ist so, weil die thermischen Verluste mit zunehmendem Temperaturgradienten zunehmen. Das bedeutet in der Praxis, dass die Kollektorwirkungsgrade auch von </a:t>
            </a:r>
            <a:r>
              <a:rPr lang="en-US" sz="1400" b="1" dirty="0">
                <a:latin typeface="+mj-lt"/>
              </a:rPr>
              <a:t>externen Faktoren </a:t>
            </a:r>
            <a:r>
              <a:rPr lang="en-US" sz="1400" dirty="0">
                <a:latin typeface="+mj-lt"/>
              </a:rPr>
              <a:t>beeinflusst werden</a:t>
            </a:r>
            <a:r>
              <a:rPr lang="en-US" sz="1400" b="1" dirty="0">
                <a:latin typeface="+mj-lt"/>
              </a:rPr>
              <a:t>: </a:t>
            </a:r>
            <a:r>
              <a:rPr lang="en-US" sz="1400" dirty="0">
                <a:latin typeface="+mj-lt"/>
              </a:rPr>
              <a:t>der Temperaturdifferenz zwischen Absorber - oder HTF - und Umgebungsluft.</a:t>
            </a:r>
          </a:p>
        </p:txBody>
      </p:sp>
    </p:spTree>
    <p:extLst>
      <p:ext uri="{BB962C8B-B14F-4D97-AF65-F5344CB8AC3E}">
        <p14:creationId xmlns:p14="http://schemas.microsoft.com/office/powerpoint/2010/main" val="355721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F63CB-BDAB-4FAC-85A4-63B6B22A7FDF}"/>
              </a:ext>
            </a:extLst>
          </p:cNvPr>
          <p:cNvSpPr>
            <a:spLocks noGrp="1"/>
          </p:cNvSpPr>
          <p:nvPr>
            <p:ph type="title"/>
          </p:nvPr>
        </p:nvSpPr>
        <p:spPr/>
        <p:txBody>
          <a:bodyPr/>
          <a:lstStyle/>
          <a:p>
            <a:r>
              <a:rPr lang="en-US" b="1" dirty="0"/>
              <a:t>2. Auswahl der richtigen Technologie</a:t>
            </a:r>
            <a:endParaRPr lang="en-US" dirty="0"/>
          </a:p>
        </p:txBody>
      </p:sp>
      <p:sp>
        <p:nvSpPr>
          <p:cNvPr id="7" name="Rectangle 6">
            <a:extLst>
              <a:ext uri="{FF2B5EF4-FFF2-40B4-BE49-F238E27FC236}">
                <a16:creationId xmlns:a16="http://schemas.microsoft.com/office/drawing/2014/main" id="{480D5A78-CA16-49E8-AF96-6A8AAC2632D9}"/>
              </a:ext>
            </a:extLst>
          </p:cNvPr>
          <p:cNvSpPr/>
          <p:nvPr/>
        </p:nvSpPr>
        <p:spPr>
          <a:xfrm>
            <a:off x="432916" y="1557000"/>
            <a:ext cx="665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8" name="Rectangle 7">
            <a:extLst>
              <a:ext uri="{FF2B5EF4-FFF2-40B4-BE49-F238E27FC236}">
                <a16:creationId xmlns:a16="http://schemas.microsoft.com/office/drawing/2014/main" id="{0CFB91D5-EF4C-436D-B9A0-F798FDD041E9}"/>
              </a:ext>
            </a:extLst>
          </p:cNvPr>
          <p:cNvSpPr/>
          <p:nvPr/>
        </p:nvSpPr>
        <p:spPr>
          <a:xfrm>
            <a:off x="726285" y="1910980"/>
            <a:ext cx="4061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SONNENKOLLEKTOREN</a:t>
            </a:r>
          </a:p>
        </p:txBody>
      </p:sp>
      <p:sp>
        <p:nvSpPr>
          <p:cNvPr id="9" name="Rectangle 8">
            <a:extLst>
              <a:ext uri="{FF2B5EF4-FFF2-40B4-BE49-F238E27FC236}">
                <a16:creationId xmlns:a16="http://schemas.microsoft.com/office/drawing/2014/main" id="{27BC3A5D-E0C2-45CC-98E6-4E05083E84B2}"/>
              </a:ext>
            </a:extLst>
          </p:cNvPr>
          <p:cNvSpPr/>
          <p:nvPr/>
        </p:nvSpPr>
        <p:spPr>
          <a:xfrm>
            <a:off x="972000" y="2226446"/>
            <a:ext cx="7631376" cy="1169551"/>
          </a:xfrm>
          <a:prstGeom prst="rect">
            <a:avLst/>
          </a:prstGeom>
        </p:spPr>
        <p:txBody>
          <a:bodyPr wrap="square">
            <a:spAutoFit/>
          </a:bodyPr>
          <a:lstStyle/>
          <a:p>
            <a:pPr marL="285750" indent="-285750">
              <a:buFont typeface="Calibri" panose="020F0502020204030204" pitchFamily="34" charset="0"/>
              <a:buChar char="‒"/>
            </a:pPr>
            <a:r>
              <a:rPr lang="en-US" sz="1400" b="1" dirty="0">
                <a:latin typeface="+mj-lt"/>
              </a:rPr>
              <a:t>Grundlegender Ansatz für die Leistung, Effizienz und den Vergleich von Kollektoren.</a:t>
            </a:r>
          </a:p>
          <a:p>
            <a:pPr marL="541338" lvl="1" indent="-285750">
              <a:buFont typeface="Arial" panose="020B0604020202020204" pitchFamily="34" charset="0"/>
              <a:buChar char="."/>
            </a:pPr>
            <a:r>
              <a:rPr lang="en-US" sz="1400" dirty="0">
                <a:latin typeface="+mj-lt"/>
              </a:rPr>
              <a:t>In der </a:t>
            </a:r>
            <a:r>
              <a:rPr lang="en-US" sz="1400" dirty="0" err="1">
                <a:latin typeface="+mj-lt"/>
              </a:rPr>
              <a:t>Abbildung</a:t>
            </a:r>
            <a:r>
              <a:rPr lang="en-US" sz="1400" dirty="0">
                <a:latin typeface="+mj-lt"/>
              </a:rPr>
              <a:t> </a:t>
            </a:r>
            <a:r>
              <a:rPr lang="en-US" sz="1400" dirty="0" err="1">
                <a:latin typeface="+mj-lt"/>
              </a:rPr>
              <a:t>stellt</a:t>
            </a:r>
            <a:r>
              <a:rPr lang="en-US" sz="1400" dirty="0">
                <a:latin typeface="+mj-lt"/>
              </a:rPr>
              <a:t> die Y-</a:t>
            </a:r>
            <a:r>
              <a:rPr lang="en-US" sz="1400" dirty="0" err="1">
                <a:latin typeface="+mj-lt"/>
              </a:rPr>
              <a:t>Achse</a:t>
            </a:r>
            <a:r>
              <a:rPr lang="en-US" sz="1400" dirty="0">
                <a:latin typeface="+mj-lt"/>
              </a:rPr>
              <a:t> den </a:t>
            </a:r>
            <a:r>
              <a:rPr lang="en-US" sz="1400" dirty="0" err="1">
                <a:latin typeface="+mj-lt"/>
              </a:rPr>
              <a:t>Wirkungsgrad</a:t>
            </a:r>
            <a:r>
              <a:rPr lang="en-US" sz="1400" dirty="0">
                <a:latin typeface="+mj-lt"/>
              </a:rPr>
              <a:t> des </a:t>
            </a:r>
            <a:r>
              <a:rPr lang="en-US" sz="1400" dirty="0" err="1">
                <a:latin typeface="+mj-lt"/>
              </a:rPr>
              <a:t>Sonnenkollektors</a:t>
            </a:r>
            <a:r>
              <a:rPr lang="en-US" sz="1400" dirty="0">
                <a:latin typeface="+mj-lt"/>
              </a:rPr>
              <a:t> und die X-</a:t>
            </a:r>
            <a:r>
              <a:rPr lang="en-US" sz="1400" dirty="0" err="1">
                <a:latin typeface="+mj-lt"/>
              </a:rPr>
              <a:t>Achse</a:t>
            </a:r>
            <a:r>
              <a:rPr lang="en-US" sz="1400" dirty="0">
                <a:latin typeface="+mj-lt"/>
              </a:rPr>
              <a:t> das </a:t>
            </a:r>
            <a:r>
              <a:rPr lang="en-US" sz="1400" dirty="0" err="1">
                <a:latin typeface="+mj-lt"/>
              </a:rPr>
              <a:t>Verhältnis</a:t>
            </a:r>
            <a:r>
              <a:rPr lang="en-US" sz="1400" dirty="0">
                <a:latin typeface="+mj-lt"/>
              </a:rPr>
              <a:t> von </a:t>
            </a:r>
            <a:r>
              <a:rPr lang="en-US" sz="1400" dirty="0" err="1">
                <a:latin typeface="+mj-lt"/>
              </a:rPr>
              <a:t>Temperaturdifferenz</a:t>
            </a:r>
            <a:r>
              <a:rPr lang="en-US" sz="1400" dirty="0">
                <a:latin typeface="+mj-lt"/>
              </a:rPr>
              <a:t> und </a:t>
            </a:r>
            <a:r>
              <a:rPr lang="en-US" sz="1400" dirty="0" err="1">
                <a:latin typeface="+mj-lt"/>
              </a:rPr>
              <a:t>Sonneneinstrahlung</a:t>
            </a:r>
            <a:r>
              <a:rPr lang="en-US" sz="1400" dirty="0">
                <a:latin typeface="+mj-lt"/>
              </a:rPr>
              <a:t> </a:t>
            </a:r>
            <a:r>
              <a:rPr lang="en-US" sz="1400" dirty="0" err="1">
                <a:latin typeface="+mj-lt"/>
              </a:rPr>
              <a:t>dar</a:t>
            </a:r>
            <a:r>
              <a:rPr lang="en-US" sz="1400" dirty="0">
                <a:latin typeface="+mj-lt"/>
              </a:rPr>
              <a:t>. </a:t>
            </a:r>
          </a:p>
          <a:p>
            <a:pPr marL="541338" lvl="1" indent="-285750">
              <a:buFont typeface="Arial" panose="020B0604020202020204" pitchFamily="34" charset="0"/>
              <a:buChar char="."/>
            </a:pPr>
            <a:r>
              <a:rPr lang="en-US" sz="1400" dirty="0">
                <a:latin typeface="+mj-lt"/>
              </a:rPr>
              <a:t>Es </a:t>
            </a:r>
            <a:r>
              <a:rPr lang="en-US" sz="1400" dirty="0" err="1">
                <a:latin typeface="+mj-lt"/>
              </a:rPr>
              <a:t>zeigt</a:t>
            </a:r>
            <a:r>
              <a:rPr lang="en-US" sz="1400" dirty="0">
                <a:latin typeface="+mj-lt"/>
              </a:rPr>
              <a:t> </a:t>
            </a:r>
            <a:r>
              <a:rPr lang="en-US" sz="1400" dirty="0" err="1">
                <a:latin typeface="+mj-lt"/>
              </a:rPr>
              <a:t>sich</a:t>
            </a:r>
            <a:r>
              <a:rPr lang="en-US" sz="1400" dirty="0">
                <a:latin typeface="+mj-lt"/>
              </a:rPr>
              <a:t>, </a:t>
            </a:r>
            <a:r>
              <a:rPr lang="en-US" sz="1400" dirty="0" err="1">
                <a:latin typeface="+mj-lt"/>
              </a:rPr>
              <a:t>dass</a:t>
            </a:r>
            <a:r>
              <a:rPr lang="en-US" sz="1400" dirty="0">
                <a:latin typeface="+mj-lt"/>
              </a:rPr>
              <a:t> in </a:t>
            </a:r>
            <a:r>
              <a:rPr lang="en-US" sz="1400" dirty="0" err="1">
                <a:latin typeface="+mj-lt"/>
              </a:rPr>
              <a:t>Punkt</a:t>
            </a:r>
            <a:r>
              <a:rPr lang="en-US" sz="1400" dirty="0">
                <a:latin typeface="+mj-lt"/>
              </a:rPr>
              <a:t> A die </a:t>
            </a:r>
            <a:r>
              <a:rPr lang="en-US" sz="1400" dirty="0" err="1">
                <a:latin typeface="+mj-lt"/>
              </a:rPr>
              <a:t>Leistung</a:t>
            </a:r>
            <a:r>
              <a:rPr lang="en-US" sz="1400" dirty="0">
                <a:latin typeface="+mj-lt"/>
              </a:rPr>
              <a:t> von FPC und ETC </a:t>
            </a:r>
            <a:r>
              <a:rPr lang="en-US" sz="1400" dirty="0" err="1">
                <a:latin typeface="+mj-lt"/>
              </a:rPr>
              <a:t>gleich</a:t>
            </a:r>
            <a:r>
              <a:rPr lang="en-US" sz="1400" dirty="0">
                <a:latin typeface="+mj-lt"/>
              </a:rPr>
              <a:t> </a:t>
            </a:r>
            <a:r>
              <a:rPr lang="en-US" sz="1400" dirty="0" err="1">
                <a:latin typeface="+mj-lt"/>
              </a:rPr>
              <a:t>ist</a:t>
            </a:r>
            <a:r>
              <a:rPr lang="en-US" sz="1400" dirty="0">
                <a:latin typeface="+mj-lt"/>
              </a:rPr>
              <a:t>. </a:t>
            </a:r>
          </a:p>
          <a:p>
            <a:pPr marL="541338" lvl="1" indent="-285750">
              <a:buFont typeface="Arial" panose="020B0604020202020204" pitchFamily="34" charset="0"/>
              <a:buChar char="."/>
            </a:pPr>
            <a:endParaRPr lang="en-US" sz="1400" dirty="0">
              <a:latin typeface="+mj-lt"/>
            </a:endParaRPr>
          </a:p>
        </p:txBody>
      </p:sp>
      <p:pic>
        <p:nvPicPr>
          <p:cNvPr id="13" name="Picture 12">
            <a:extLst>
              <a:ext uri="{FF2B5EF4-FFF2-40B4-BE49-F238E27FC236}">
                <a16:creationId xmlns:a16="http://schemas.microsoft.com/office/drawing/2014/main" id="{A546C453-4D26-4504-87E4-15CCF0F0234B}"/>
              </a:ext>
            </a:extLst>
          </p:cNvPr>
          <p:cNvPicPr>
            <a:picLocks noChangeAspect="1"/>
          </p:cNvPicPr>
          <p:nvPr/>
        </p:nvPicPr>
        <p:blipFill>
          <a:blip r:embed="rId2"/>
          <a:stretch>
            <a:fillRect/>
          </a:stretch>
        </p:blipFill>
        <p:spPr>
          <a:xfrm>
            <a:off x="5364312" y="3233736"/>
            <a:ext cx="3311688" cy="2931264"/>
          </a:xfrm>
          <a:prstGeom prst="rect">
            <a:avLst/>
          </a:prstGeom>
          <a:ln>
            <a:solidFill>
              <a:schemeClr val="tx1"/>
            </a:solidFill>
          </a:ln>
        </p:spPr>
      </p:pic>
      <p:sp>
        <p:nvSpPr>
          <p:cNvPr id="3" name="Rechteck 2">
            <a:extLst>
              <a:ext uri="{FF2B5EF4-FFF2-40B4-BE49-F238E27FC236}">
                <a16:creationId xmlns:a16="http://schemas.microsoft.com/office/drawing/2014/main" id="{FBD0E5AC-8D5A-48F9-9733-51AF049CE7D9}"/>
              </a:ext>
            </a:extLst>
          </p:cNvPr>
          <p:cNvSpPr/>
          <p:nvPr/>
        </p:nvSpPr>
        <p:spPr>
          <a:xfrm>
            <a:off x="972000" y="3069000"/>
            <a:ext cx="4572000" cy="2893100"/>
          </a:xfrm>
          <a:prstGeom prst="rect">
            <a:avLst/>
          </a:prstGeom>
        </p:spPr>
        <p:txBody>
          <a:bodyPr>
            <a:spAutoFit/>
          </a:bodyPr>
          <a:lstStyle/>
          <a:p>
            <a:pPr marL="541338" lvl="1" indent="-285750">
              <a:buFont typeface="Arial" panose="020B0604020202020204" pitchFamily="34" charset="0"/>
              <a:buChar char="."/>
            </a:pPr>
            <a:r>
              <a:rPr lang="en-US" sz="1400" dirty="0"/>
              <a:t>Da T </a:t>
            </a:r>
            <a:r>
              <a:rPr lang="en-US" sz="1400" dirty="0" err="1"/>
              <a:t>vom</a:t>
            </a:r>
            <a:r>
              <a:rPr lang="en-US" sz="1400" dirty="0"/>
              <a:t> </a:t>
            </a:r>
            <a:r>
              <a:rPr lang="en-US" sz="1400" dirty="0" err="1"/>
              <a:t>Referenzpunkt</a:t>
            </a:r>
            <a:r>
              <a:rPr lang="en-US" sz="1400" dirty="0"/>
              <a:t> A </a:t>
            </a:r>
            <a:r>
              <a:rPr lang="en-US" sz="1400" dirty="0" err="1"/>
              <a:t>aus</a:t>
            </a:r>
            <a:r>
              <a:rPr lang="en-US" sz="1400" dirty="0"/>
              <a:t> </a:t>
            </a:r>
            <a:r>
              <a:rPr lang="en-US" sz="1400" dirty="0" err="1"/>
              <a:t>zunimmt</a:t>
            </a:r>
            <a:r>
              <a:rPr lang="en-US" sz="1400" dirty="0"/>
              <a:t>, </a:t>
            </a:r>
          </a:p>
          <a:p>
            <a:pPr marL="541338" lvl="2"/>
            <a:r>
              <a:rPr lang="en-US" sz="1400" dirty="0"/>
              <a:t>ETC </a:t>
            </a:r>
            <a:r>
              <a:rPr lang="en-US" sz="1400" dirty="0" err="1"/>
              <a:t>schneidet</a:t>
            </a:r>
            <a:r>
              <a:rPr lang="en-US" sz="1400" dirty="0"/>
              <a:t> </a:t>
            </a:r>
            <a:r>
              <a:rPr lang="en-US" sz="1400" dirty="0" err="1"/>
              <a:t>besser</a:t>
            </a:r>
            <a:r>
              <a:rPr lang="en-US" sz="1400" dirty="0"/>
              <a:t> ab </a:t>
            </a:r>
            <a:r>
              <a:rPr lang="en-US" sz="1400" dirty="0" err="1"/>
              <a:t>als</a:t>
            </a:r>
            <a:r>
              <a:rPr lang="en-US" sz="1400" dirty="0"/>
              <a:t> FPC, </a:t>
            </a:r>
            <a:r>
              <a:rPr lang="en-US" sz="1400" dirty="0" err="1"/>
              <a:t>während</a:t>
            </a:r>
            <a:r>
              <a:rPr lang="en-US" sz="1400" dirty="0"/>
              <a:t> </a:t>
            </a:r>
            <a:r>
              <a:rPr lang="en-US" sz="1400" dirty="0" err="1"/>
              <a:t>bei</a:t>
            </a:r>
            <a:r>
              <a:rPr lang="en-US" sz="1400" dirty="0"/>
              <a:t> </a:t>
            </a:r>
          </a:p>
          <a:p>
            <a:pPr marL="541338" lvl="2"/>
            <a:r>
              <a:rPr lang="en-US" sz="1400" dirty="0" err="1"/>
              <a:t>Abnahme</a:t>
            </a:r>
            <a:r>
              <a:rPr lang="en-US" sz="1400" dirty="0"/>
              <a:t> von T </a:t>
            </a:r>
            <a:r>
              <a:rPr lang="en-US" sz="1400" dirty="0" err="1"/>
              <a:t>vom</a:t>
            </a:r>
            <a:r>
              <a:rPr lang="en-US" sz="1400" dirty="0"/>
              <a:t> </a:t>
            </a:r>
            <a:r>
              <a:rPr lang="en-US" sz="1400" dirty="0" err="1"/>
              <a:t>Referenzpunkt</a:t>
            </a:r>
            <a:r>
              <a:rPr lang="en-US" sz="1400" dirty="0"/>
              <a:t> A </a:t>
            </a:r>
            <a:r>
              <a:rPr lang="en-US" sz="1400" dirty="0" err="1"/>
              <a:t>aus</a:t>
            </a:r>
            <a:r>
              <a:rPr lang="en-US" sz="1400" dirty="0"/>
              <a:t> </a:t>
            </a:r>
          </a:p>
          <a:p>
            <a:pPr marL="541338" lvl="2"/>
            <a:r>
              <a:rPr lang="en-US" sz="1400" dirty="0"/>
              <a:t>FPC </a:t>
            </a:r>
            <a:r>
              <a:rPr lang="en-US" sz="1400" dirty="0" err="1"/>
              <a:t>besser</a:t>
            </a:r>
            <a:r>
              <a:rPr lang="en-US" sz="1400" dirty="0"/>
              <a:t> </a:t>
            </a:r>
            <a:r>
              <a:rPr lang="en-US" sz="1400" dirty="0" err="1"/>
              <a:t>abschneidet</a:t>
            </a:r>
            <a:r>
              <a:rPr lang="en-US" sz="1400" dirty="0"/>
              <a:t> </a:t>
            </a:r>
            <a:r>
              <a:rPr lang="en-US" sz="1400" dirty="0" err="1"/>
              <a:t>als</a:t>
            </a:r>
            <a:r>
              <a:rPr lang="en-US" sz="1400" dirty="0"/>
              <a:t> ETC.</a:t>
            </a:r>
          </a:p>
          <a:p>
            <a:pPr marL="541338" lvl="1" indent="-285750">
              <a:buFont typeface="Arial" panose="020B0604020202020204" pitchFamily="34" charset="0"/>
              <a:buChar char="."/>
            </a:pPr>
            <a:r>
              <a:rPr lang="en-US" sz="1400" b="1" dirty="0" err="1"/>
              <a:t>Daraus</a:t>
            </a:r>
            <a:r>
              <a:rPr lang="en-US" sz="1400" b="1" dirty="0"/>
              <a:t> </a:t>
            </a:r>
            <a:r>
              <a:rPr lang="en-US" sz="1400" b="1" dirty="0" err="1"/>
              <a:t>kann</a:t>
            </a:r>
            <a:r>
              <a:rPr lang="en-US" sz="1400" b="1" dirty="0"/>
              <a:t> </a:t>
            </a:r>
            <a:r>
              <a:rPr lang="en-US" sz="1400" b="1" dirty="0" err="1"/>
              <a:t>geschlossen</a:t>
            </a:r>
            <a:r>
              <a:rPr lang="en-US" sz="1400" b="1" dirty="0"/>
              <a:t> </a:t>
            </a:r>
            <a:r>
              <a:rPr lang="en-US" sz="1400" b="1" dirty="0" err="1"/>
              <a:t>werden</a:t>
            </a:r>
            <a:r>
              <a:rPr lang="en-US" sz="1400" b="1" dirty="0"/>
              <a:t>, </a:t>
            </a:r>
            <a:r>
              <a:rPr lang="en-US" sz="1400" b="1" dirty="0" err="1"/>
              <a:t>dass</a:t>
            </a:r>
            <a:r>
              <a:rPr lang="en-US" sz="1400" b="1" dirty="0"/>
              <a:t> die FPC </a:t>
            </a:r>
            <a:br>
              <a:rPr lang="en-US" sz="1400" b="1" dirty="0"/>
            </a:br>
            <a:r>
              <a:rPr lang="en-US" sz="1400" b="1" dirty="0" err="1"/>
              <a:t>folgende</a:t>
            </a:r>
            <a:r>
              <a:rPr lang="en-US" sz="1400" b="1" dirty="0"/>
              <a:t> </a:t>
            </a:r>
            <a:r>
              <a:rPr lang="en-US" sz="1400" b="1" dirty="0" err="1"/>
              <a:t>Leistungen</a:t>
            </a:r>
            <a:r>
              <a:rPr lang="en-US" sz="1400" b="1" dirty="0"/>
              <a:t> </a:t>
            </a:r>
            <a:r>
              <a:rPr lang="en-US" sz="1400" b="1" dirty="0" err="1"/>
              <a:t>erbringen</a:t>
            </a:r>
            <a:r>
              <a:rPr lang="en-US" sz="1400" b="1" dirty="0"/>
              <a:t> </a:t>
            </a:r>
            <a:r>
              <a:rPr lang="en-US" sz="1400" b="1" dirty="0" err="1"/>
              <a:t>soll</a:t>
            </a:r>
            <a:r>
              <a:rPr lang="en-US" sz="1400" b="1" dirty="0"/>
              <a:t> </a:t>
            </a:r>
            <a:r>
              <a:rPr lang="en-US" sz="1400" b="1" dirty="0" err="1"/>
              <a:t>besser</a:t>
            </a:r>
            <a:r>
              <a:rPr lang="en-US" sz="1400" b="1" dirty="0"/>
              <a:t> </a:t>
            </a:r>
            <a:r>
              <a:rPr lang="en-US" sz="1400" b="1" dirty="0" err="1"/>
              <a:t>unter</a:t>
            </a:r>
            <a:r>
              <a:rPr lang="en-US" sz="1400" b="1" dirty="0"/>
              <a:t> </a:t>
            </a:r>
            <a:br>
              <a:rPr lang="en-US" sz="1400" b="1" dirty="0"/>
            </a:br>
            <a:r>
              <a:rPr lang="en-US" sz="1400" b="1" dirty="0" err="1"/>
              <a:t>heißen</a:t>
            </a:r>
            <a:r>
              <a:rPr lang="en-US" sz="1400" b="1" dirty="0"/>
              <a:t> </a:t>
            </a:r>
            <a:r>
              <a:rPr lang="en-US" sz="1400" b="1" dirty="0" err="1"/>
              <a:t>klimatischen</a:t>
            </a:r>
            <a:r>
              <a:rPr lang="en-US" sz="1400" b="1" dirty="0"/>
              <a:t> </a:t>
            </a:r>
            <a:r>
              <a:rPr lang="en-US" sz="1400" b="1" dirty="0" err="1"/>
              <a:t>Bedingungen</a:t>
            </a:r>
            <a:r>
              <a:rPr lang="en-US" sz="1400" b="1" dirty="0"/>
              <a:t>, </a:t>
            </a:r>
            <a:r>
              <a:rPr lang="en-US" sz="1400" b="1" dirty="0" err="1"/>
              <a:t>während</a:t>
            </a:r>
            <a:r>
              <a:rPr lang="en-US" sz="1400" b="1" dirty="0"/>
              <a:t> </a:t>
            </a:r>
          </a:p>
          <a:p>
            <a:pPr marL="541338" lvl="1"/>
            <a:r>
              <a:rPr lang="en-US" sz="1400" b="1" dirty="0"/>
              <a:t>ETC </a:t>
            </a:r>
            <a:r>
              <a:rPr lang="en-US" sz="1400" b="1" dirty="0" err="1"/>
              <a:t>soll</a:t>
            </a:r>
            <a:r>
              <a:rPr lang="en-US" sz="1400" b="1" dirty="0"/>
              <a:t> </a:t>
            </a:r>
            <a:r>
              <a:rPr lang="en-US" sz="1400" b="1" dirty="0" err="1"/>
              <a:t>bei</a:t>
            </a:r>
            <a:r>
              <a:rPr lang="en-US" sz="1400" b="1" dirty="0"/>
              <a:t> </a:t>
            </a:r>
            <a:r>
              <a:rPr lang="en-US" sz="1400" b="1" dirty="0" err="1"/>
              <a:t>kaltem</a:t>
            </a:r>
            <a:r>
              <a:rPr lang="en-US" sz="1400" b="1" dirty="0"/>
              <a:t> Klima </a:t>
            </a:r>
            <a:r>
              <a:rPr lang="en-US" sz="1400" b="1" dirty="0" err="1"/>
              <a:t>besser</a:t>
            </a:r>
            <a:r>
              <a:rPr lang="en-US" sz="1400" b="1" dirty="0"/>
              <a:t> </a:t>
            </a:r>
            <a:r>
              <a:rPr lang="en-US" sz="1400" b="1" dirty="0" err="1"/>
              <a:t>funktionieren</a:t>
            </a:r>
            <a:r>
              <a:rPr lang="en-US" sz="1400" b="1" dirty="0"/>
              <a:t> </a:t>
            </a:r>
          </a:p>
          <a:p>
            <a:pPr marL="541338" lvl="1"/>
            <a:r>
              <a:rPr lang="en-US" sz="1400" b="1" dirty="0" err="1"/>
              <a:t>Bedingungen</a:t>
            </a:r>
            <a:r>
              <a:rPr lang="en-US" sz="1400" b="1" dirty="0"/>
              <a:t>. </a:t>
            </a:r>
            <a:r>
              <a:rPr lang="en-US" sz="1400" dirty="0"/>
              <a:t>Dies </a:t>
            </a:r>
            <a:r>
              <a:rPr lang="en-US" sz="1400" dirty="0" err="1"/>
              <a:t>geschieht</a:t>
            </a:r>
            <a:r>
              <a:rPr lang="en-US" sz="1400" dirty="0"/>
              <a:t> in der Praxis.</a:t>
            </a:r>
          </a:p>
          <a:p>
            <a:pPr marL="541338" indent="-285750">
              <a:buFont typeface="Arial" panose="020B0604020202020204" pitchFamily="34" charset="0"/>
              <a:buChar char="."/>
            </a:pPr>
            <a:r>
              <a:rPr lang="en-US" sz="1400" dirty="0" err="1"/>
              <a:t>Solarkollektoren</a:t>
            </a:r>
            <a:r>
              <a:rPr lang="en-US" sz="1400" dirty="0"/>
              <a:t> </a:t>
            </a:r>
            <a:r>
              <a:rPr lang="en-US" sz="1400" dirty="0" err="1"/>
              <a:t>sind</a:t>
            </a:r>
            <a:r>
              <a:rPr lang="en-US" sz="1400" dirty="0"/>
              <a:t> </a:t>
            </a:r>
            <a:r>
              <a:rPr lang="en-US" sz="1400" dirty="0" err="1"/>
              <a:t>charakterisiert</a:t>
            </a:r>
            <a:r>
              <a:rPr lang="en-US" sz="1400" dirty="0"/>
              <a:t> und </a:t>
            </a:r>
          </a:p>
          <a:p>
            <a:pPr marL="541338" lvl="1"/>
            <a:r>
              <a:rPr lang="en-US" sz="1400" dirty="0"/>
              <a:t>auf der </a:t>
            </a:r>
            <a:r>
              <a:rPr lang="en-US" sz="1400" dirty="0" err="1"/>
              <a:t>Grundlage</a:t>
            </a:r>
            <a:r>
              <a:rPr lang="en-US" sz="1400" dirty="0"/>
              <a:t> </a:t>
            </a:r>
            <a:r>
              <a:rPr lang="en-US" sz="1400" dirty="0" err="1"/>
              <a:t>ihrer</a:t>
            </a:r>
            <a:r>
              <a:rPr lang="en-US" sz="1400" dirty="0"/>
              <a:t> </a:t>
            </a:r>
            <a:r>
              <a:rPr lang="en-US" sz="1400" b="1" dirty="0" err="1"/>
              <a:t>Wirkungsgradkurven</a:t>
            </a:r>
            <a:r>
              <a:rPr lang="en-US" sz="1400" b="1" dirty="0"/>
              <a:t> </a:t>
            </a:r>
            <a:br>
              <a:rPr lang="en-US" sz="1400" b="1" dirty="0"/>
            </a:br>
            <a:r>
              <a:rPr lang="en-US" sz="1400" dirty="0" err="1"/>
              <a:t>verglichen</a:t>
            </a:r>
            <a:r>
              <a:rPr lang="en-US" sz="1400" dirty="0"/>
              <a:t>, die </a:t>
            </a:r>
            <a:r>
              <a:rPr lang="en-US" sz="1400" dirty="0" err="1"/>
              <a:t>für</a:t>
            </a:r>
            <a:r>
              <a:rPr lang="en-US" sz="1400" dirty="0"/>
              <a:t> </a:t>
            </a:r>
            <a:r>
              <a:rPr lang="en-US" sz="1400" dirty="0" err="1"/>
              <a:t>vorgegebene</a:t>
            </a:r>
            <a:r>
              <a:rPr lang="en-US" sz="1400" dirty="0"/>
              <a:t> </a:t>
            </a:r>
            <a:r>
              <a:rPr lang="en-US" sz="1400" dirty="0" err="1"/>
              <a:t>Werte</a:t>
            </a:r>
            <a:r>
              <a:rPr lang="en-US" sz="1400" dirty="0"/>
              <a:t> von Solar </a:t>
            </a:r>
          </a:p>
          <a:p>
            <a:pPr marL="541338" lvl="1"/>
            <a:r>
              <a:rPr lang="en-US" sz="1400" dirty="0" err="1"/>
              <a:t>Strahlung</a:t>
            </a:r>
            <a:r>
              <a:rPr lang="en-US" sz="1400" dirty="0"/>
              <a:t> (und </a:t>
            </a:r>
            <a:r>
              <a:rPr lang="en-US" sz="1400" dirty="0" err="1"/>
              <a:t>andere</a:t>
            </a:r>
            <a:r>
              <a:rPr lang="en-US" sz="1400" dirty="0"/>
              <a:t> </a:t>
            </a:r>
            <a:r>
              <a:rPr lang="en-US" sz="1400" dirty="0" err="1"/>
              <a:t>standardisierte</a:t>
            </a:r>
            <a:r>
              <a:rPr lang="en-US" sz="1400" dirty="0"/>
              <a:t> </a:t>
            </a:r>
            <a:r>
              <a:rPr lang="en-US" sz="1400" dirty="0" err="1"/>
              <a:t>Faktoren</a:t>
            </a:r>
            <a:r>
              <a:rPr lang="en-US" sz="1400" dirty="0"/>
              <a:t>).</a:t>
            </a:r>
            <a:endParaRPr lang="en-GB" dirty="0"/>
          </a:p>
        </p:txBody>
      </p:sp>
    </p:spTree>
    <p:extLst>
      <p:ext uri="{BB962C8B-B14F-4D97-AF65-F5344CB8AC3E}">
        <p14:creationId xmlns:p14="http://schemas.microsoft.com/office/powerpoint/2010/main" val="2889841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67CAE-8EAC-49CF-B63E-FF8B09719D3D}"/>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5FDDBE53-6C0F-4E2F-B442-2E95D0541494}"/>
              </a:ext>
            </a:extLst>
          </p:cNvPr>
          <p:cNvSpPr/>
          <p:nvPr/>
        </p:nvSpPr>
        <p:spPr>
          <a:xfrm>
            <a:off x="726285" y="1910980"/>
            <a:ext cx="3917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SONNENKOLLEKTOREN</a:t>
            </a:r>
          </a:p>
        </p:txBody>
      </p:sp>
      <p:sp>
        <p:nvSpPr>
          <p:cNvPr id="5" name="Rectangle 4">
            <a:extLst>
              <a:ext uri="{FF2B5EF4-FFF2-40B4-BE49-F238E27FC236}">
                <a16:creationId xmlns:a16="http://schemas.microsoft.com/office/drawing/2014/main" id="{E9337B3D-B076-49A7-96DA-07DFD37DC99A}"/>
              </a:ext>
            </a:extLst>
          </p:cNvPr>
          <p:cNvSpPr/>
          <p:nvPr/>
        </p:nvSpPr>
        <p:spPr>
          <a:xfrm>
            <a:off x="972000" y="2226446"/>
            <a:ext cx="1987615" cy="3754874"/>
          </a:xfrm>
          <a:prstGeom prst="rect">
            <a:avLst/>
          </a:prstGeom>
        </p:spPr>
        <p:txBody>
          <a:bodyPr wrap="square">
            <a:spAutoFit/>
          </a:bodyPr>
          <a:lstStyle/>
          <a:p>
            <a:pPr marL="285750" indent="-285750">
              <a:buFont typeface="Calibri" panose="020F0502020204030204" pitchFamily="34" charset="0"/>
              <a:buChar char="‒"/>
            </a:pPr>
            <a:r>
              <a:rPr lang="en-US" sz="1400" b="1" dirty="0">
                <a:latin typeface="+mj-lt"/>
              </a:rPr>
              <a:t>Grundlegender Ansatz für die Leistung, Effizienz und den Vergleich von Kollektoren.</a:t>
            </a:r>
          </a:p>
          <a:p>
            <a:endParaRPr lang="en-US" sz="1400" b="1" dirty="0">
              <a:latin typeface="+mj-lt"/>
            </a:endParaRPr>
          </a:p>
          <a:p>
            <a:pPr marL="285750" indent="-285750">
              <a:buFont typeface="Calibri" panose="020F0502020204030204" pitchFamily="34" charset="0"/>
              <a:buChar char="‒"/>
            </a:pPr>
            <a:r>
              <a:rPr lang="en-US" sz="1400" dirty="0">
                <a:latin typeface="+mj-lt"/>
              </a:rPr>
              <a:t>Auch die Wasserqualität ist bei der Wahl von FPC oder ETC SWH wichtig. </a:t>
            </a:r>
            <a:r>
              <a:rPr lang="en-US" sz="1400" b="1" dirty="0">
                <a:latin typeface="+mj-lt"/>
              </a:rPr>
              <a:t>Harte, alkalische oder saure Wässer</a:t>
            </a:r>
            <a:r>
              <a:rPr lang="en-US" sz="1400" dirty="0">
                <a:latin typeface="+mj-lt"/>
              </a:rPr>
              <a:t> haben unterschiedliche Auswirkungen auf Rohre und Materialien.</a:t>
            </a:r>
          </a:p>
        </p:txBody>
      </p:sp>
      <p:pic>
        <p:nvPicPr>
          <p:cNvPr id="6" name="Picture 5">
            <a:extLst>
              <a:ext uri="{FF2B5EF4-FFF2-40B4-BE49-F238E27FC236}">
                <a16:creationId xmlns:a16="http://schemas.microsoft.com/office/drawing/2014/main" id="{38003C35-D841-48A5-9D18-9E3EE8D2F3C9}"/>
              </a:ext>
            </a:extLst>
          </p:cNvPr>
          <p:cNvPicPr>
            <a:picLocks noChangeAspect="1"/>
          </p:cNvPicPr>
          <p:nvPr/>
        </p:nvPicPr>
        <p:blipFill>
          <a:blip r:embed="rId2"/>
          <a:stretch>
            <a:fillRect/>
          </a:stretch>
        </p:blipFill>
        <p:spPr>
          <a:xfrm>
            <a:off x="2959615" y="2277000"/>
            <a:ext cx="5860385" cy="4072471"/>
          </a:xfrm>
          <a:prstGeom prst="rect">
            <a:avLst/>
          </a:prstGeom>
        </p:spPr>
      </p:pic>
      <p:sp>
        <p:nvSpPr>
          <p:cNvPr id="7" name="Rectangle 6">
            <a:extLst>
              <a:ext uri="{FF2B5EF4-FFF2-40B4-BE49-F238E27FC236}">
                <a16:creationId xmlns:a16="http://schemas.microsoft.com/office/drawing/2014/main" id="{432DE8E2-34AB-4279-AB6A-83C525B9ED07}"/>
              </a:ext>
            </a:extLst>
          </p:cNvPr>
          <p:cNvSpPr/>
          <p:nvPr/>
        </p:nvSpPr>
        <p:spPr>
          <a:xfrm>
            <a:off x="432916" y="1557000"/>
            <a:ext cx="817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8" name="Rectangle 7">
            <a:extLst>
              <a:ext uri="{FF2B5EF4-FFF2-40B4-BE49-F238E27FC236}">
                <a16:creationId xmlns:a16="http://schemas.microsoft.com/office/drawing/2014/main" id="{A3B42213-B65D-4BC8-9689-C6125B1FBBE5}"/>
              </a:ext>
            </a:extLst>
          </p:cNvPr>
          <p:cNvSpPr/>
          <p:nvPr/>
        </p:nvSpPr>
        <p:spPr>
          <a:xfrm>
            <a:off x="5101861" y="2057169"/>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238327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6E1C0-0318-4285-9EE4-F0C4173C34E2}"/>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2D7F756D-F665-4CEC-9ACB-1C6F4F85920D}"/>
              </a:ext>
            </a:extLst>
          </p:cNvPr>
          <p:cNvSpPr/>
          <p:nvPr/>
        </p:nvSpPr>
        <p:spPr>
          <a:xfrm>
            <a:off x="432916" y="1557000"/>
            <a:ext cx="593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5" name="Rectangle 4">
            <a:extLst>
              <a:ext uri="{FF2B5EF4-FFF2-40B4-BE49-F238E27FC236}">
                <a16:creationId xmlns:a16="http://schemas.microsoft.com/office/drawing/2014/main" id="{B850A7BA-B41C-4A38-87C9-9DC6814BE27A}"/>
              </a:ext>
            </a:extLst>
          </p:cNvPr>
          <p:cNvSpPr/>
          <p:nvPr/>
        </p:nvSpPr>
        <p:spPr>
          <a:xfrm>
            <a:off x="726285" y="1910980"/>
            <a:ext cx="6077715" cy="4524315"/>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LAGERUNGSTANKS</a:t>
            </a:r>
          </a:p>
          <a:p>
            <a:pPr marL="541338" indent="-285750">
              <a:buFont typeface="Calibri" panose="020F0502020204030204" pitchFamily="34" charset="0"/>
              <a:buChar char="‒"/>
            </a:pPr>
            <a:r>
              <a:rPr lang="en-US" sz="1400" dirty="0"/>
              <a:t>Viele Typen und Volumen verfügbar. </a:t>
            </a:r>
            <a:r>
              <a:rPr lang="en-US" sz="1400" b="1" dirty="0"/>
              <a:t>Klein Aktiv Indirekt SWH </a:t>
            </a:r>
          </a:p>
          <a:p>
            <a:pPr marL="541338" lvl="1"/>
            <a:r>
              <a:rPr lang="en-US" sz="1400" b="1" dirty="0"/>
              <a:t>Solarspeicher mit Einzel- und Doppelspulen unter Druck verwenden </a:t>
            </a:r>
            <a:r>
              <a:rPr lang="en-US" sz="1400" dirty="0"/>
              <a:t>(Wärme </a:t>
            </a:r>
          </a:p>
          <a:p>
            <a:pPr marL="541338" lvl="1"/>
            <a:r>
              <a:rPr lang="en-US" sz="1400" dirty="0"/>
              <a:t>Austauscher: Kupferrohr umwickelt oder eingetaucht) </a:t>
            </a:r>
          </a:p>
          <a:p>
            <a:pPr marL="541338" indent="-285750">
              <a:buFont typeface="Calibri" panose="020F0502020204030204" pitchFamily="34" charset="0"/>
              <a:buChar char="‒"/>
            </a:pPr>
            <a:r>
              <a:rPr lang="en-US" sz="1400" dirty="0"/>
              <a:t>Inklusive Temperatur- und Druckbegrenzungsventil. </a:t>
            </a:r>
          </a:p>
          <a:p>
            <a:pPr marL="541338" indent="-285750">
              <a:buFont typeface="Calibri" panose="020F0502020204030204" pitchFamily="34" charset="0"/>
              <a:buChar char="‒"/>
            </a:pPr>
            <a:r>
              <a:rPr lang="en-US" sz="1400" dirty="0"/>
              <a:t>Anodenstab zum Ausgleich der aggressiven Wasserwirkung. Lecksuche.</a:t>
            </a:r>
          </a:p>
          <a:p>
            <a:pPr marL="541338" indent="-285750">
              <a:buFont typeface="Calibri" panose="020F0502020204030204" pitchFamily="34" charset="0"/>
              <a:buChar char="‒"/>
            </a:pPr>
            <a:r>
              <a:rPr lang="en-US" sz="1400" dirty="0"/>
              <a:t>Möglichkeit von Heizelementen.</a:t>
            </a:r>
          </a:p>
          <a:p>
            <a:pPr marL="541338" indent="-285750">
              <a:buFont typeface="Calibri" panose="020F0502020204030204" pitchFamily="34" charset="0"/>
              <a:buChar char="‒"/>
            </a:pPr>
            <a:r>
              <a:rPr lang="en-US" sz="1400" dirty="0"/>
              <a:t>Isoliert. Isoliermaterial und dick.</a:t>
            </a:r>
          </a:p>
          <a:p>
            <a:pPr marL="541338" indent="-285750">
              <a:buFont typeface="Calibri" panose="020F0502020204030204" pitchFamily="34" charset="0"/>
              <a:buChar char="‒"/>
            </a:pPr>
            <a:r>
              <a:rPr lang="en-US" sz="1400" dirty="0"/>
              <a:t>Qualitäts-Tankauskleidung gegen Korrosion.</a:t>
            </a:r>
          </a:p>
          <a:p>
            <a:pPr marL="541338" indent="-285750">
              <a:buFont typeface="Calibri" panose="020F0502020204030204" pitchFamily="34" charset="0"/>
              <a:buChar char="‒"/>
            </a:pPr>
            <a:r>
              <a:rPr lang="en-US" sz="1400" dirty="0"/>
              <a:t>Entwickelt, um die Warmwasserschichtung zu begünstigen (Einlass-/Auslassposition).</a:t>
            </a:r>
          </a:p>
          <a:p>
            <a:pPr marL="541338" indent="-285750">
              <a:buFont typeface="Calibri" panose="020F0502020204030204" pitchFamily="34" charset="0"/>
              <a:buChar char="‒"/>
            </a:pPr>
            <a:r>
              <a:rPr lang="en-US" sz="1400" dirty="0"/>
              <a:t>Temperaturfühler und Übertemperaturschutz.</a:t>
            </a:r>
          </a:p>
          <a:p>
            <a:pPr marL="541338" indent="-285750">
              <a:buFont typeface="Calibri" panose="020F0502020204030204" pitchFamily="34" charset="0"/>
              <a:buChar char="‒"/>
            </a:pPr>
            <a:r>
              <a:rPr lang="en-US" sz="1400" dirty="0"/>
              <a:t>Flexibilität bei der Installation (Arten von Verbindungen und Standorten). </a:t>
            </a:r>
            <a:endParaRPr lang="en-US" sz="1400" b="1" dirty="0">
              <a:solidFill>
                <a:prstClr val="black"/>
              </a:solidFill>
            </a:endParaRPr>
          </a:p>
          <a:p>
            <a:pPr marL="541338" indent="-285750">
              <a:buFont typeface="Calibri" panose="020F0502020204030204" pitchFamily="34" charset="0"/>
              <a:buChar char="‒"/>
            </a:pPr>
            <a:r>
              <a:rPr lang="en-US" sz="1400" b="1" dirty="0"/>
              <a:t>Die Leistungsparameter einiger Tanks finden Sie in den Datenblättern:</a:t>
            </a:r>
          </a:p>
          <a:p>
            <a:pPr marL="801688" lvl="1" indent="-285750">
              <a:buFont typeface="Arial" panose="020B0604020202020204" pitchFamily="34" charset="0"/>
              <a:buChar char="."/>
            </a:pPr>
            <a:r>
              <a:rPr lang="en-US" sz="1400" dirty="0"/>
              <a:t>Tankinhalt, Abmessungen, Lage der Elemente, Gewichte.</a:t>
            </a:r>
          </a:p>
          <a:p>
            <a:pPr marL="801688" lvl="1" indent="-285750">
              <a:buFont typeface="Arial" panose="020B0604020202020204" pitchFamily="34" charset="0"/>
              <a:buChar char="."/>
            </a:pPr>
            <a:r>
              <a:rPr lang="en-US" sz="1400" dirty="0">
                <a:solidFill>
                  <a:prstClr val="black"/>
                </a:solidFill>
              </a:rPr>
              <a:t>Wärmeverluste. Widerstand gegen Wärmefluss (R-Werte o.ä.).</a:t>
            </a:r>
          </a:p>
          <a:p>
            <a:pPr marL="801688" lvl="1" indent="-285750">
              <a:buFont typeface="Arial" panose="020B0604020202020204" pitchFamily="34" charset="0"/>
              <a:buChar char="."/>
            </a:pPr>
            <a:r>
              <a:rPr lang="en-US" sz="1400" dirty="0">
                <a:solidFill>
                  <a:prstClr val="black"/>
                </a:solidFill>
              </a:rPr>
              <a:t>Arbeitsdruck und -abfall bei wechselnden Durchflussmengen (Kurve).</a:t>
            </a:r>
          </a:p>
          <a:p>
            <a:pPr marL="801688" lvl="1" indent="-285750">
              <a:buFont typeface="Arial" panose="020B0604020202020204" pitchFamily="34" charset="0"/>
              <a:buChar char="."/>
            </a:pPr>
            <a:r>
              <a:rPr lang="en-US" sz="1400" dirty="0">
                <a:solidFill>
                  <a:prstClr val="black"/>
                </a:solidFill>
              </a:rPr>
              <a:t>Wärmeaustauscher Oberfläche und Kapazitäten.</a:t>
            </a:r>
          </a:p>
          <a:p>
            <a:pPr marL="801688" lvl="1" indent="-285750">
              <a:buFont typeface="Arial" panose="020B0604020202020204" pitchFamily="34" charset="0"/>
              <a:buChar char="."/>
            </a:pPr>
            <a:r>
              <a:rPr lang="en-US" sz="1400" dirty="0">
                <a:solidFill>
                  <a:prstClr val="black"/>
                </a:solidFill>
              </a:rPr>
              <a:t>Druckabfall.</a:t>
            </a:r>
          </a:p>
        </p:txBody>
      </p:sp>
      <p:sp>
        <p:nvSpPr>
          <p:cNvPr id="9" name="Rectangle 8">
            <a:extLst>
              <a:ext uri="{FF2B5EF4-FFF2-40B4-BE49-F238E27FC236}">
                <a16:creationId xmlns:a16="http://schemas.microsoft.com/office/drawing/2014/main" id="{6123721A-46BE-41F8-A5AE-29E846B8EC04}"/>
              </a:ext>
            </a:extLst>
          </p:cNvPr>
          <p:cNvSpPr/>
          <p:nvPr/>
        </p:nvSpPr>
        <p:spPr>
          <a:xfrm>
            <a:off x="7078743" y="2226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pic>
        <p:nvPicPr>
          <p:cNvPr id="11" name="Picture 10">
            <a:extLst>
              <a:ext uri="{FF2B5EF4-FFF2-40B4-BE49-F238E27FC236}">
                <a16:creationId xmlns:a16="http://schemas.microsoft.com/office/drawing/2014/main" id="{33AC7A91-E239-4F39-8AE5-492D06FF63F0}"/>
              </a:ext>
            </a:extLst>
          </p:cNvPr>
          <p:cNvPicPr>
            <a:picLocks noChangeAspect="1"/>
          </p:cNvPicPr>
          <p:nvPr/>
        </p:nvPicPr>
        <p:blipFill>
          <a:blip r:embed="rId2"/>
          <a:stretch>
            <a:fillRect/>
          </a:stretch>
        </p:blipFill>
        <p:spPr>
          <a:xfrm>
            <a:off x="6699386" y="2565000"/>
            <a:ext cx="2048301" cy="3312000"/>
          </a:xfrm>
          <a:prstGeom prst="rect">
            <a:avLst/>
          </a:prstGeom>
          <a:ln>
            <a:solidFill>
              <a:schemeClr val="tx1"/>
            </a:solidFill>
          </a:ln>
        </p:spPr>
      </p:pic>
    </p:spTree>
    <p:extLst>
      <p:ext uri="{BB962C8B-B14F-4D97-AF65-F5344CB8AC3E}">
        <p14:creationId xmlns:p14="http://schemas.microsoft.com/office/powerpoint/2010/main" val="671711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Auswahl der richtigen Technologie</a:t>
            </a:r>
            <a:endParaRPr lang="es-ES" dirty="0"/>
          </a:p>
        </p:txBody>
      </p:sp>
      <p:sp>
        <p:nvSpPr>
          <p:cNvPr id="4" name="Rectangle 3">
            <a:extLst>
              <a:ext uri="{FF2B5EF4-FFF2-40B4-BE49-F238E27FC236}">
                <a16:creationId xmlns:a16="http://schemas.microsoft.com/office/drawing/2014/main" id="{417BEA1C-C9EB-4F32-B461-5B1D763525F5}"/>
              </a:ext>
            </a:extLst>
          </p:cNvPr>
          <p:cNvSpPr/>
          <p:nvPr/>
        </p:nvSpPr>
        <p:spPr>
          <a:xfrm>
            <a:off x="726284" y="1901649"/>
            <a:ext cx="5168406" cy="4185761"/>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PUMPENSTATIONEN</a:t>
            </a:r>
          </a:p>
          <a:p>
            <a:pPr marL="541338" indent="-285750">
              <a:buFont typeface="Calibri" panose="020F0502020204030204" pitchFamily="34" charset="0"/>
              <a:buChar char="‒"/>
            </a:pPr>
            <a:r>
              <a:rPr lang="en-US" sz="1400" dirty="0"/>
              <a:t>Kleine verpackte aktive und indirekte SWH-Systeme verwenden Pumpstationen. Sie bestehen aus allen erforderlichen Komponenten für den Solarkreislauf (Primärkreislauf): </a:t>
            </a:r>
            <a:r>
              <a:rPr lang="en-US" sz="1400" b="1" dirty="0"/>
              <a:t>der Solarthermie oder -pumpe, der Schwerkraftbremse, dem Sicherheitsdruckbegrenzungsventil, dem Manometer, den Kugelhähnen im Vor- und Rücklauf, mit integriertem Thermometer, einem einstellbaren Durchflussbegrenzer und der thermischen Absicherung</a:t>
            </a:r>
            <a:r>
              <a:rPr lang="en-US" sz="1400" dirty="0"/>
              <a:t>. </a:t>
            </a:r>
          </a:p>
          <a:p>
            <a:pPr marL="541338" indent="-285750">
              <a:buFont typeface="Calibri" panose="020F0502020204030204" pitchFamily="34" charset="0"/>
              <a:buChar char="‒"/>
            </a:pPr>
            <a:r>
              <a:rPr lang="en-US" sz="1400" dirty="0">
                <a:solidFill>
                  <a:prstClr val="black"/>
                </a:solidFill>
              </a:rPr>
              <a:t>Konstruktionsvarianten: Andere in SWH verwendete Pumpstationen können den Regler enthalten.</a:t>
            </a:r>
            <a:endParaRPr lang="en-US" sz="1400" dirty="0"/>
          </a:p>
          <a:p>
            <a:pPr marL="541338" indent="-285750">
              <a:buFont typeface="Calibri" panose="020F0502020204030204" pitchFamily="34" charset="0"/>
              <a:buChar char="‒"/>
            </a:pPr>
            <a:r>
              <a:rPr lang="en-US" sz="1400" b="1" dirty="0"/>
              <a:t>Die Pumpe muss die richtige Durchflusskapazität und Leistung haben, um die Druckverluste in den Kollektoren, Rohrleitungen, dem Tank, den Ventilen und Armaturen zu überwinden.</a:t>
            </a:r>
          </a:p>
          <a:p>
            <a:pPr marL="541338" indent="-285750">
              <a:buFont typeface="Calibri" panose="020F0502020204030204" pitchFamily="34" charset="0"/>
              <a:buChar char="‒"/>
            </a:pPr>
            <a:r>
              <a:rPr lang="en-US" sz="1400" dirty="0">
                <a:solidFill>
                  <a:prstClr val="black"/>
                </a:solidFill>
              </a:rPr>
              <a:t>Die Stationen sind in der Regel für einen Solarspeicher ausgelegt</a:t>
            </a:r>
            <a:endParaRPr lang="en-US" sz="1400" dirty="0"/>
          </a:p>
          <a:p>
            <a:pPr marL="541338" indent="-285750">
              <a:buFont typeface="Calibri" panose="020F0502020204030204" pitchFamily="34" charset="0"/>
              <a:buChar char="‒"/>
            </a:pPr>
            <a:endParaRPr lang="en-US" sz="1400" dirty="0"/>
          </a:p>
        </p:txBody>
      </p:sp>
      <p:sp>
        <p:nvSpPr>
          <p:cNvPr id="5" name="Rectangle 4">
            <a:extLst>
              <a:ext uri="{FF2B5EF4-FFF2-40B4-BE49-F238E27FC236}">
                <a16:creationId xmlns:a16="http://schemas.microsoft.com/office/drawing/2014/main" id="{67CFE625-2647-4FF7-B483-F36C74951545}"/>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pic>
        <p:nvPicPr>
          <p:cNvPr id="9" name="Picture 8"/>
          <p:cNvPicPr>
            <a:picLocks noChangeAspect="1"/>
          </p:cNvPicPr>
          <p:nvPr/>
        </p:nvPicPr>
        <p:blipFill>
          <a:blip r:embed="rId2"/>
          <a:stretch>
            <a:fillRect/>
          </a:stretch>
        </p:blipFill>
        <p:spPr>
          <a:xfrm>
            <a:off x="5796000" y="1733403"/>
            <a:ext cx="2868680" cy="3823951"/>
          </a:xfrm>
          <a:prstGeom prst="rect">
            <a:avLst/>
          </a:prstGeom>
          <a:ln>
            <a:solidFill>
              <a:schemeClr val="tx1"/>
            </a:solidFill>
          </a:ln>
        </p:spPr>
      </p:pic>
      <p:sp>
        <p:nvSpPr>
          <p:cNvPr id="12" name="Rectangle 11"/>
          <p:cNvSpPr/>
          <p:nvPr/>
        </p:nvSpPr>
        <p:spPr>
          <a:xfrm>
            <a:off x="726284" y="5713780"/>
            <a:ext cx="7938396" cy="523220"/>
          </a:xfrm>
          <a:prstGeom prst="rect">
            <a:avLst/>
          </a:prstGeom>
        </p:spPr>
        <p:txBody>
          <a:bodyPr wrap="square">
            <a:spAutoFit/>
          </a:bodyPr>
          <a:lstStyle/>
          <a:p>
            <a:pPr marL="542925" lvl="1"/>
            <a:r>
              <a:rPr lang="en-US" sz="1400" dirty="0">
                <a:solidFill>
                  <a:prstClr val="black"/>
                </a:solidFill>
              </a:rPr>
              <a:t>Panzer. Durch die Kombination von Stationen können jedoch komplexere SWH-Anlagen "gelöst" werden: SWH mit zwei Tanks, mit zwei Kollektorfeldern usw. </a:t>
            </a:r>
          </a:p>
        </p:txBody>
      </p:sp>
      <p:sp>
        <p:nvSpPr>
          <p:cNvPr id="13" name="Rectangle 12">
            <a:extLst>
              <a:ext uri="{FF2B5EF4-FFF2-40B4-BE49-F238E27FC236}">
                <a16:creationId xmlns:a16="http://schemas.microsoft.com/office/drawing/2014/main" id="{6123721A-46BE-41F8-A5AE-29E846B8EC04}"/>
              </a:ext>
            </a:extLst>
          </p:cNvPr>
          <p:cNvSpPr/>
          <p:nvPr/>
        </p:nvSpPr>
        <p:spPr>
          <a:xfrm>
            <a:off x="7201887" y="153659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430360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5A0F-9674-4A47-9F93-1A019CC47357}"/>
              </a:ext>
            </a:extLst>
          </p:cNvPr>
          <p:cNvSpPr>
            <a:spLocks noGrp="1"/>
          </p:cNvSpPr>
          <p:nvPr>
            <p:ph type="title"/>
          </p:nvPr>
        </p:nvSpPr>
        <p:spPr/>
        <p:txBody>
          <a:bodyPr>
            <a:normAutofit/>
          </a:bodyPr>
          <a:lstStyle/>
          <a:p>
            <a:r>
              <a:rPr lang="en-US" b="1" dirty="0"/>
              <a:t>Inhalt</a:t>
            </a:r>
          </a:p>
        </p:txBody>
      </p:sp>
      <p:sp>
        <p:nvSpPr>
          <p:cNvPr id="4" name="Rectangle 3">
            <a:extLst>
              <a:ext uri="{FF2B5EF4-FFF2-40B4-BE49-F238E27FC236}">
                <a16:creationId xmlns:a16="http://schemas.microsoft.com/office/drawing/2014/main" id="{255624FF-ED07-4B3A-835B-B204D00828A4}"/>
              </a:ext>
            </a:extLst>
          </p:cNvPr>
          <p:cNvSpPr/>
          <p:nvPr/>
        </p:nvSpPr>
        <p:spPr>
          <a:xfrm>
            <a:off x="684000" y="1557000"/>
            <a:ext cx="7991688" cy="3785652"/>
          </a:xfrm>
          <a:prstGeom prst="rect">
            <a:avLst/>
          </a:prstGeom>
        </p:spPr>
        <p:txBody>
          <a:bodyPr wrap="square">
            <a:spAutoFit/>
          </a:bodyPr>
          <a:lstStyle/>
          <a:p>
            <a:r>
              <a:rPr lang="en-US" sz="1600" dirty="0">
                <a:latin typeface="+mj-lt"/>
                <a:cs typeface="Arial" pitchFamily="34" charset="0"/>
              </a:rPr>
              <a:t>In dieser Einheit werden Sie diesen Inhalt behandeln:</a:t>
            </a:r>
          </a:p>
          <a:p>
            <a:endParaRPr lang="en-US" sz="1600" b="1" dirty="0">
              <a:solidFill>
                <a:prstClr val="black"/>
              </a:solidFill>
              <a:latin typeface="+mj-lt"/>
              <a:cs typeface="Arial" pitchFamily="34" charset="0"/>
            </a:endParaRPr>
          </a:p>
          <a:p>
            <a:pPr marL="342900" indent="-342900">
              <a:buFont typeface="+mj-lt"/>
              <a:buAutoNum type="arabicPeriod"/>
            </a:pPr>
            <a:r>
              <a:rPr lang="en-US" sz="1600" b="1" dirty="0">
                <a:solidFill>
                  <a:prstClr val="black"/>
                </a:solidFill>
                <a:latin typeface="+mj-lt"/>
                <a:cs typeface="Arial" pitchFamily="34" charset="0"/>
              </a:rPr>
              <a:t>SOLARE WARMWASSERBEREITER FÜR DEN HAUSHALT (DSWH). ALLGEMEINE TECHNISCHE SPEZIFIKATION</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Prinzipien.</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Allgemeine Spezifikationen für kleine SWH-Systeme.</a:t>
            </a:r>
          </a:p>
          <a:p>
            <a:pPr marL="342900" indent="-342900">
              <a:buFont typeface="+mj-lt"/>
              <a:buAutoNum type="arabicPeriod"/>
            </a:pPr>
            <a:r>
              <a:rPr lang="en-US" sz="1600" b="1" dirty="0">
                <a:solidFill>
                  <a:prstClr val="black"/>
                </a:solidFill>
                <a:latin typeface="+mj-lt"/>
                <a:cs typeface="Arial" pitchFamily="34" charset="0"/>
              </a:rPr>
              <a:t>AUSWAHL DER RICHTIGEN TECHNOLOGIE</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SWH-Systeme. 5 Basistechnologien.</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Designvarianten für eine Vielzahl von Anwendungen.</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Eigenschaften und Auswahl der Komponenten.</a:t>
            </a:r>
          </a:p>
          <a:p>
            <a:pPr marL="342900" indent="-342900">
              <a:buFont typeface="+mj-lt"/>
              <a:buAutoNum type="arabicPeriod"/>
            </a:pPr>
            <a:r>
              <a:rPr lang="en-US" sz="1600" b="1" dirty="0">
                <a:solidFill>
                  <a:prstClr val="black"/>
                </a:solidFill>
                <a:latin typeface="+mj-lt"/>
                <a:cs typeface="Arial" pitchFamily="34" charset="0"/>
              </a:rPr>
              <a:t>AUSLEGUNG DER ANLAGE</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Grundsätze der Dimensionierung.</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Einsatz von Simulationssoftware zur schnellen Analyse und Dimensionierung von SWH-Systemen.</a:t>
            </a:r>
          </a:p>
          <a:p>
            <a:pPr marL="342900" indent="-342900">
              <a:buFont typeface="+mj-lt"/>
              <a:buAutoNum type="arabicPeriod"/>
            </a:pPr>
            <a:r>
              <a:rPr lang="en-US" sz="1600" b="1" dirty="0">
                <a:solidFill>
                  <a:prstClr val="black"/>
                </a:solidFill>
                <a:cs typeface="Arial" pitchFamily="34" charset="0"/>
              </a:rPr>
              <a:t>KOSTENAUSWERTUNG</a:t>
            </a:r>
          </a:p>
          <a:p>
            <a:pPr marL="742950" lvl="1" indent="-285750">
              <a:buFont typeface="Wingdings" panose="05000000000000000000" pitchFamily="2" charset="2"/>
              <a:buChar char="Ø"/>
            </a:pPr>
            <a:r>
              <a:rPr lang="en-US" sz="1600" dirty="0">
                <a:solidFill>
                  <a:prstClr val="black"/>
                </a:solidFill>
                <a:cs typeface="Arial" pitchFamily="34" charset="0"/>
              </a:rPr>
              <a:t>Grundlagen der Finanzanalyse des SWH-Systems.</a:t>
            </a:r>
          </a:p>
          <a:p>
            <a:pPr marL="742950" lvl="1" indent="-285750">
              <a:buFont typeface="Wingdings" panose="05000000000000000000" pitchFamily="2" charset="2"/>
              <a:buChar char="Ø"/>
            </a:pPr>
            <a:r>
              <a:rPr lang="en-US" sz="1600" dirty="0">
                <a:solidFill>
                  <a:prstClr val="black"/>
                </a:solidFill>
                <a:cs typeface="Arial" pitchFamily="34" charset="0"/>
              </a:rPr>
              <a:t>Beispiel mit Simulationssoftware.</a:t>
            </a:r>
          </a:p>
        </p:txBody>
      </p:sp>
    </p:spTree>
    <p:extLst>
      <p:ext uri="{BB962C8B-B14F-4D97-AF65-F5344CB8AC3E}">
        <p14:creationId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93638" y="2125560"/>
            <a:ext cx="6370362" cy="4183440"/>
          </a:xfrm>
          <a:prstGeom prst="rect">
            <a:avLst/>
          </a:prstGeom>
        </p:spPr>
      </p:pic>
      <p:sp>
        <p:nvSpPr>
          <p:cNvPr id="2" name="Title 1"/>
          <p:cNvSpPr>
            <a:spLocks noGrp="1"/>
          </p:cNvSpPr>
          <p:nvPr>
            <p:ph type="title"/>
          </p:nvPr>
        </p:nvSpPr>
        <p:spPr/>
        <p:txBody>
          <a:bodyPr/>
          <a:lstStyle/>
          <a:p>
            <a:r>
              <a:rPr lang="en-US" b="1" dirty="0"/>
              <a:t>2. Auswahl der richtigen Technologie</a:t>
            </a:r>
            <a:endParaRPr lang="es-ES" dirty="0"/>
          </a:p>
        </p:txBody>
      </p:sp>
      <p:sp>
        <p:nvSpPr>
          <p:cNvPr id="4" name="Rectangle 3">
            <a:extLst>
              <a:ext uri="{FF2B5EF4-FFF2-40B4-BE49-F238E27FC236}">
                <a16:creationId xmlns:a16="http://schemas.microsoft.com/office/drawing/2014/main" id="{67CFE625-2647-4FF7-B483-F36C74951545}"/>
              </a:ext>
            </a:extLst>
          </p:cNvPr>
          <p:cNvSpPr/>
          <p:nvPr/>
        </p:nvSpPr>
        <p:spPr>
          <a:xfrm>
            <a:off x="432916" y="1557000"/>
            <a:ext cx="586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5" name="Rectangle 4">
            <a:extLst>
              <a:ext uri="{FF2B5EF4-FFF2-40B4-BE49-F238E27FC236}">
                <a16:creationId xmlns:a16="http://schemas.microsoft.com/office/drawing/2014/main" id="{417BEA1C-C9EB-4F32-B461-5B1D763525F5}"/>
              </a:ext>
            </a:extLst>
          </p:cNvPr>
          <p:cNvSpPr/>
          <p:nvPr/>
        </p:nvSpPr>
        <p:spPr>
          <a:xfrm>
            <a:off x="726284" y="1901649"/>
            <a:ext cx="516840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PUMPENSTATIONEN</a:t>
            </a:r>
          </a:p>
        </p:txBody>
      </p:sp>
      <p:sp>
        <p:nvSpPr>
          <p:cNvPr id="7" name="Rectangle 6">
            <a:extLst>
              <a:ext uri="{FF2B5EF4-FFF2-40B4-BE49-F238E27FC236}">
                <a16:creationId xmlns:a16="http://schemas.microsoft.com/office/drawing/2014/main" id="{6123721A-46BE-41F8-A5AE-29E846B8EC04}"/>
              </a:ext>
            </a:extLst>
          </p:cNvPr>
          <p:cNvSpPr/>
          <p:nvPr/>
        </p:nvSpPr>
        <p:spPr>
          <a:xfrm>
            <a:off x="5380936" y="195628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8" name="Rectangle 7">
            <a:extLst>
              <a:ext uri="{FF2B5EF4-FFF2-40B4-BE49-F238E27FC236}">
                <a16:creationId xmlns:a16="http://schemas.microsoft.com/office/drawing/2014/main" id="{364DF4F0-3AE7-492D-8638-A02720D46E16}"/>
              </a:ext>
            </a:extLst>
          </p:cNvPr>
          <p:cNvSpPr/>
          <p:nvPr/>
        </p:nvSpPr>
        <p:spPr>
          <a:xfrm>
            <a:off x="726284" y="2294837"/>
            <a:ext cx="1973716" cy="2893100"/>
          </a:xfrm>
          <a:prstGeom prst="rect">
            <a:avLst/>
          </a:prstGeom>
        </p:spPr>
        <p:txBody>
          <a:bodyPr wrap="square">
            <a:spAutoFit/>
          </a:bodyPr>
          <a:lstStyle/>
          <a:p>
            <a:pPr marL="285750" indent="-285750">
              <a:buFont typeface="Calibri" panose="020F0502020204030204" pitchFamily="34" charset="0"/>
              <a:buChar char="‒"/>
            </a:pPr>
            <a:r>
              <a:rPr lang="en-US" sz="1400" b="1" dirty="0"/>
              <a:t>Leistungsparameter in den Datenblättern der Pumpen und Pumpstationen:</a:t>
            </a:r>
          </a:p>
          <a:p>
            <a:pPr marL="285750" indent="-285750">
              <a:buFont typeface="Arial" panose="020B0604020202020204" pitchFamily="34" charset="0"/>
              <a:buChar char="."/>
            </a:pPr>
            <a:r>
              <a:rPr lang="en-US" sz="1400" dirty="0"/>
              <a:t>Durchflussbereich.</a:t>
            </a:r>
          </a:p>
          <a:p>
            <a:pPr marL="285750" indent="-285750">
              <a:buFont typeface="Arial" panose="020B0604020202020204" pitchFamily="34" charset="0"/>
              <a:buChar char="."/>
            </a:pPr>
            <a:r>
              <a:rPr lang="en-US" sz="1400" dirty="0"/>
              <a:t>Kopfreichweite.</a:t>
            </a:r>
          </a:p>
          <a:p>
            <a:pPr marL="285750" indent="-285750">
              <a:buFont typeface="Arial" panose="020B0604020202020204" pitchFamily="34" charset="0"/>
              <a:buChar char="."/>
            </a:pPr>
            <a:r>
              <a:rPr lang="en-US" sz="1400" dirty="0"/>
              <a:t>Der Verbrauch.</a:t>
            </a:r>
          </a:p>
          <a:p>
            <a:pPr marL="285750" indent="-285750">
              <a:buFont typeface="Arial" panose="020B0604020202020204" pitchFamily="34" charset="0"/>
              <a:buChar char="."/>
            </a:pPr>
            <a:r>
              <a:rPr lang="en-US" sz="1400" dirty="0"/>
              <a:t>Maximalwerte von Druck und Temperaturen.</a:t>
            </a:r>
          </a:p>
          <a:p>
            <a:pPr marL="285750" indent="-285750">
              <a:buFont typeface="Arial" panose="020B0604020202020204" pitchFamily="34" charset="0"/>
              <a:buChar char="."/>
            </a:pPr>
            <a:r>
              <a:rPr lang="en-US" sz="1400" dirty="0"/>
              <a:t>Leistungskurven.</a:t>
            </a:r>
          </a:p>
          <a:p>
            <a:pPr marL="285750" indent="-285750">
              <a:buFont typeface="Arial" panose="020B0604020202020204" pitchFamily="34" charset="0"/>
              <a:buChar char="."/>
            </a:pPr>
            <a:r>
              <a:rPr lang="en-US" sz="1400" dirty="0">
                <a:solidFill>
                  <a:prstClr val="black"/>
                </a:solidFill>
              </a:rPr>
              <a:t>Abmessungen.</a:t>
            </a:r>
          </a:p>
        </p:txBody>
      </p:sp>
    </p:spTree>
    <p:extLst>
      <p:ext uri="{BB962C8B-B14F-4D97-AF65-F5344CB8AC3E}">
        <p14:creationId xmlns:p14="http://schemas.microsoft.com/office/powerpoint/2010/main" val="1176462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50E25-541A-44BC-B5BE-47423EEEABAE}"/>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B9A76B7B-861C-474B-8E99-BEA7B463EDFF}"/>
              </a:ext>
            </a:extLst>
          </p:cNvPr>
          <p:cNvSpPr/>
          <p:nvPr/>
        </p:nvSpPr>
        <p:spPr>
          <a:xfrm>
            <a:off x="432916" y="1557000"/>
            <a:ext cx="5795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5" name="Rectangle 4">
            <a:extLst>
              <a:ext uri="{FF2B5EF4-FFF2-40B4-BE49-F238E27FC236}">
                <a16:creationId xmlns:a16="http://schemas.microsoft.com/office/drawing/2014/main" id="{F560DBA1-3CFA-48B2-BFC2-629E8648D222}"/>
              </a:ext>
            </a:extLst>
          </p:cNvPr>
          <p:cNvSpPr/>
          <p:nvPr/>
        </p:nvSpPr>
        <p:spPr>
          <a:xfrm>
            <a:off x="726285" y="1910980"/>
            <a:ext cx="5933715" cy="4185761"/>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ROHRE UND ROHRSYSTEME.</a:t>
            </a:r>
          </a:p>
          <a:p>
            <a:pPr marL="541338" indent="-285750">
              <a:buFont typeface="Calibri" panose="020F0502020204030204" pitchFamily="34" charset="0"/>
              <a:buChar char="‒"/>
            </a:pPr>
            <a:r>
              <a:rPr lang="en-US" sz="1400" dirty="0">
                <a:solidFill>
                  <a:prstClr val="black"/>
                </a:solidFill>
              </a:rPr>
              <a:t>Als Grundmaterial für die Rohrleitungen der DSHW-Systeme werden genormte Kupfer- und Kupferfittings für den Sanitärbereich verwendet. Seine Vorteile sind: ausgezeichnete Wärmeleitfähigkeit, dauerhaft und beständig gegen atmosphärische und galvanische Korrosion, beständig gegen hohe Temperaturen, bearbeitbar (Biegen, Fügen) und "antimikrobiell" (medizinische oder sanitäre Anwendungen).</a:t>
            </a:r>
          </a:p>
          <a:p>
            <a:pPr marL="541338" indent="-285750">
              <a:buFont typeface="Calibri" panose="020F0502020204030204" pitchFamily="34" charset="0"/>
              <a:buChar char="‒"/>
            </a:pPr>
            <a:r>
              <a:rPr lang="en-US" sz="1400" dirty="0">
                <a:solidFill>
                  <a:prstClr val="black"/>
                </a:solidFill>
              </a:rPr>
              <a:t>Rohre werden im Allgemeinen innen und außen verwendet. In jedem Fall sollten sie isoliert sein. Bei Arbeiten im Freien ist ein zusätzlicher Schutz gegen die Beeinträchtigung durch Sonnenlicht (UV) erforderlich (Beschichtung usw.).</a:t>
            </a:r>
          </a:p>
          <a:p>
            <a:pPr marL="541338" indent="-285750">
              <a:buFont typeface="Calibri" panose="020F0502020204030204" pitchFamily="34" charset="0"/>
              <a:buChar char="‒"/>
            </a:pPr>
            <a:r>
              <a:rPr lang="en-US" sz="1400" dirty="0">
                <a:solidFill>
                  <a:prstClr val="black"/>
                </a:solidFill>
              </a:rPr>
              <a:t>Kunststoffschläuche sind in den Solar- und Speicherkreisläufen nicht erlaubt.</a:t>
            </a:r>
          </a:p>
          <a:p>
            <a:pPr marL="541338" indent="-285750">
              <a:buFont typeface="Calibri" panose="020F0502020204030204" pitchFamily="34" charset="0"/>
              <a:buChar char="‒"/>
            </a:pPr>
            <a:r>
              <a:rPr lang="en-US" sz="1400" dirty="0">
                <a:solidFill>
                  <a:prstClr val="black"/>
                </a:solidFill>
              </a:rPr>
              <a:t>In vielen kleinen SWH-Systemen wird alternativ Edelstahl verwendet. Vor allem flexible </a:t>
            </a:r>
            <a:r>
              <a:rPr lang="en-US" sz="1400" dirty="0"/>
              <a:t>Edelstahlwellrohre, die als "Solarschläuche" bezeichnet werden und als Ein- oder</a:t>
            </a:r>
            <a:r>
              <a:rPr lang="en-US" sz="1400" dirty="0">
                <a:solidFill>
                  <a:prstClr val="black"/>
                </a:solidFill>
              </a:rPr>
              <a:t> Zweirohrsysteme (für Solarkreisläufe) </a:t>
            </a:r>
            <a:r>
              <a:rPr lang="en-US" sz="1400" dirty="0"/>
              <a:t>im Handel erhältlich sind</a:t>
            </a:r>
            <a:r>
              <a:rPr lang="en-US" sz="1400" dirty="0">
                <a:solidFill>
                  <a:prstClr val="black"/>
                </a:solidFill>
              </a:rPr>
              <a:t>. Sie sind thermisch isoliert, eventuell mit Doppelrohr für Solarvor- und -rücklauf, UV-Schutzmantel und integrierter Fühlerleitung. </a:t>
            </a:r>
          </a:p>
        </p:txBody>
      </p:sp>
      <p:grpSp>
        <p:nvGrpSpPr>
          <p:cNvPr id="10" name="Group 9">
            <a:extLst>
              <a:ext uri="{FF2B5EF4-FFF2-40B4-BE49-F238E27FC236}">
                <a16:creationId xmlns:a16="http://schemas.microsoft.com/office/drawing/2014/main" id="{B4C35D56-7688-4DCC-A5A8-359A57E387A5}"/>
              </a:ext>
            </a:extLst>
          </p:cNvPr>
          <p:cNvGrpSpPr/>
          <p:nvPr/>
        </p:nvGrpSpPr>
        <p:grpSpPr>
          <a:xfrm>
            <a:off x="6815403" y="1629000"/>
            <a:ext cx="1860285" cy="4687849"/>
            <a:chOff x="6815403" y="1629000"/>
            <a:chExt cx="1860285" cy="4687849"/>
          </a:xfrm>
        </p:grpSpPr>
        <p:pic>
          <p:nvPicPr>
            <p:cNvPr id="7" name="Picture 6">
              <a:extLst>
                <a:ext uri="{FF2B5EF4-FFF2-40B4-BE49-F238E27FC236}">
                  <a16:creationId xmlns:a16="http://schemas.microsoft.com/office/drawing/2014/main" id="{9031FF9F-4F7B-476C-970A-C4EEF3F4CC25}"/>
                </a:ext>
              </a:extLst>
            </p:cNvPr>
            <p:cNvPicPr>
              <a:picLocks noChangeAspect="1"/>
            </p:cNvPicPr>
            <p:nvPr/>
          </p:nvPicPr>
          <p:blipFill>
            <a:blip r:embed="rId2"/>
            <a:stretch>
              <a:fillRect/>
            </a:stretch>
          </p:blipFill>
          <p:spPr>
            <a:xfrm>
              <a:off x="6819591" y="1629000"/>
              <a:ext cx="1856097" cy="1440000"/>
            </a:xfrm>
            <a:prstGeom prst="rect">
              <a:avLst/>
            </a:prstGeom>
            <a:ln>
              <a:solidFill>
                <a:schemeClr val="tx1"/>
              </a:solidFill>
            </a:ln>
          </p:spPr>
        </p:pic>
        <p:pic>
          <p:nvPicPr>
            <p:cNvPr id="8" name="Picture 7">
              <a:extLst>
                <a:ext uri="{FF2B5EF4-FFF2-40B4-BE49-F238E27FC236}">
                  <a16:creationId xmlns:a16="http://schemas.microsoft.com/office/drawing/2014/main" id="{0CD3DB29-FA78-4C1A-8CBB-B1852F2E3B99}"/>
                </a:ext>
              </a:extLst>
            </p:cNvPr>
            <p:cNvPicPr>
              <a:picLocks noChangeAspect="1"/>
            </p:cNvPicPr>
            <p:nvPr/>
          </p:nvPicPr>
          <p:blipFill>
            <a:blip r:embed="rId3"/>
            <a:stretch>
              <a:fillRect/>
            </a:stretch>
          </p:blipFill>
          <p:spPr>
            <a:xfrm>
              <a:off x="6815403" y="3076575"/>
              <a:ext cx="1856097" cy="1440000"/>
            </a:xfrm>
            <a:prstGeom prst="rect">
              <a:avLst/>
            </a:prstGeom>
            <a:ln>
              <a:solidFill>
                <a:schemeClr val="tx1"/>
              </a:solidFill>
            </a:ln>
          </p:spPr>
        </p:pic>
        <p:pic>
          <p:nvPicPr>
            <p:cNvPr id="9" name="Picture 8">
              <a:extLst>
                <a:ext uri="{FF2B5EF4-FFF2-40B4-BE49-F238E27FC236}">
                  <a16:creationId xmlns:a16="http://schemas.microsoft.com/office/drawing/2014/main" id="{00F70B29-A358-4588-B6C4-EE888BDA5F6B}"/>
                </a:ext>
              </a:extLst>
            </p:cNvPr>
            <p:cNvPicPr>
              <a:picLocks noChangeAspect="1"/>
            </p:cNvPicPr>
            <p:nvPr/>
          </p:nvPicPr>
          <p:blipFill>
            <a:blip r:embed="rId4"/>
            <a:stretch>
              <a:fillRect/>
            </a:stretch>
          </p:blipFill>
          <p:spPr>
            <a:xfrm>
              <a:off x="6815403" y="4516574"/>
              <a:ext cx="1856098" cy="1800275"/>
            </a:xfrm>
            <a:prstGeom prst="rect">
              <a:avLst/>
            </a:prstGeom>
            <a:ln>
              <a:solidFill>
                <a:schemeClr val="tx1"/>
              </a:solidFill>
            </a:ln>
          </p:spPr>
        </p:pic>
      </p:grpSp>
    </p:spTree>
    <p:extLst>
      <p:ext uri="{BB962C8B-B14F-4D97-AF65-F5344CB8AC3E}">
        <p14:creationId xmlns:p14="http://schemas.microsoft.com/office/powerpoint/2010/main" val="277396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B4097-AF62-41F4-8E0B-320DE5D0E4FC}"/>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A1829EF9-CA66-4215-9C3B-8DCFB0F48CD8}"/>
              </a:ext>
            </a:extLst>
          </p:cNvPr>
          <p:cNvSpPr/>
          <p:nvPr/>
        </p:nvSpPr>
        <p:spPr>
          <a:xfrm>
            <a:off x="432916" y="1557000"/>
            <a:ext cx="629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5" name="Rectangle 4">
            <a:extLst>
              <a:ext uri="{FF2B5EF4-FFF2-40B4-BE49-F238E27FC236}">
                <a16:creationId xmlns:a16="http://schemas.microsoft.com/office/drawing/2014/main" id="{D8D23688-4E40-4C36-994B-C3354245B145}"/>
              </a:ext>
            </a:extLst>
          </p:cNvPr>
          <p:cNvSpPr/>
          <p:nvPr/>
        </p:nvSpPr>
        <p:spPr>
          <a:xfrm>
            <a:off x="726285" y="1910980"/>
            <a:ext cx="3499607" cy="3108543"/>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ROHRE UND ROHRSYSTEME.</a:t>
            </a:r>
          </a:p>
          <a:p>
            <a:pPr marL="541338" indent="-285750">
              <a:buFont typeface="Calibri" panose="020F0502020204030204" pitchFamily="34" charset="0"/>
              <a:buChar char="‒"/>
            </a:pPr>
            <a:r>
              <a:rPr lang="en-US" sz="1400" b="1" dirty="0">
                <a:solidFill>
                  <a:prstClr val="black"/>
                </a:solidFill>
              </a:rPr>
              <a:t>Wichtige Leistungsvariablen von Schläuchen finden Sie in den Datenblättern.</a:t>
            </a:r>
          </a:p>
          <a:p>
            <a:pPr marL="714375" lvl="1" indent="-285750">
              <a:buFont typeface="Arial" panose="020B0604020202020204" pitchFamily="34" charset="0"/>
              <a:buChar char="."/>
            </a:pPr>
            <a:r>
              <a:rPr lang="en-US" sz="1400" dirty="0">
                <a:solidFill>
                  <a:prstClr val="black"/>
                </a:solidFill>
              </a:rPr>
              <a:t>HTF, die durch Rohre, Fittings und Ventile geführt werden, </a:t>
            </a:r>
            <a:r>
              <a:rPr lang="en-US" sz="1400" b="1" dirty="0">
                <a:solidFill>
                  <a:prstClr val="black"/>
                </a:solidFill>
              </a:rPr>
              <a:t>verlieren Druck durch Reibung </a:t>
            </a:r>
            <a:r>
              <a:rPr lang="en-US" sz="1400" dirty="0">
                <a:solidFill>
                  <a:prstClr val="black"/>
                </a:solidFill>
              </a:rPr>
              <a:t>an Wänden und Materialien, die von der Pumpe kompensiert werden müssen. Daher </a:t>
            </a:r>
            <a:r>
              <a:rPr lang="en-US" sz="1400" b="1" dirty="0">
                <a:solidFill>
                  <a:prstClr val="black"/>
                </a:solidFill>
              </a:rPr>
              <a:t>kann die Rohrleitungskonstruktion einen erheblichen Einfluss auf die Effizienz des gesamten Systems haben</a:t>
            </a:r>
            <a:r>
              <a:rPr lang="en-US" sz="1400" dirty="0">
                <a:solidFill>
                  <a:prstClr val="black"/>
                </a:solidFill>
              </a:rPr>
              <a:t>. </a:t>
            </a:r>
          </a:p>
        </p:txBody>
      </p:sp>
      <p:pic>
        <p:nvPicPr>
          <p:cNvPr id="6" name="Picture 5">
            <a:extLst>
              <a:ext uri="{FF2B5EF4-FFF2-40B4-BE49-F238E27FC236}">
                <a16:creationId xmlns:a16="http://schemas.microsoft.com/office/drawing/2014/main" id="{7E29825A-1567-4F8F-851F-540F75F897DA}"/>
              </a:ext>
            </a:extLst>
          </p:cNvPr>
          <p:cNvPicPr>
            <a:picLocks noChangeAspect="1"/>
          </p:cNvPicPr>
          <p:nvPr/>
        </p:nvPicPr>
        <p:blipFill>
          <a:blip r:embed="rId2"/>
          <a:stretch>
            <a:fillRect/>
          </a:stretch>
        </p:blipFill>
        <p:spPr>
          <a:xfrm>
            <a:off x="4140000" y="1989000"/>
            <a:ext cx="4535688" cy="2808000"/>
          </a:xfrm>
          <a:prstGeom prst="rect">
            <a:avLst/>
          </a:prstGeom>
          <a:ln>
            <a:solidFill>
              <a:schemeClr val="tx1"/>
            </a:solidFill>
          </a:ln>
        </p:spPr>
      </p:pic>
      <p:sp>
        <p:nvSpPr>
          <p:cNvPr id="7" name="Rectangle 6">
            <a:extLst>
              <a:ext uri="{FF2B5EF4-FFF2-40B4-BE49-F238E27FC236}">
                <a16:creationId xmlns:a16="http://schemas.microsoft.com/office/drawing/2014/main" id="{E4A0C08E-F6ED-44C2-BDF4-2E9DF41FF910}"/>
              </a:ext>
            </a:extLst>
          </p:cNvPr>
          <p:cNvSpPr/>
          <p:nvPr/>
        </p:nvSpPr>
        <p:spPr>
          <a:xfrm>
            <a:off x="726284" y="4890024"/>
            <a:ext cx="8165716" cy="1384995"/>
          </a:xfrm>
          <a:prstGeom prst="rect">
            <a:avLst/>
          </a:prstGeom>
        </p:spPr>
        <p:txBody>
          <a:bodyPr wrap="square">
            <a:spAutoFit/>
          </a:bodyPr>
          <a:lstStyle/>
          <a:p>
            <a:pPr marL="714375" lvl="1" indent="-285750">
              <a:buFont typeface="Arial" panose="020B0604020202020204" pitchFamily="34" charset="0"/>
              <a:buChar char="."/>
            </a:pPr>
            <a:r>
              <a:rPr lang="en-US" sz="1400" b="1" dirty="0">
                <a:solidFill>
                  <a:prstClr val="black"/>
                </a:solidFill>
              </a:rPr>
              <a:t>Die Druckverluste </a:t>
            </a:r>
            <a:r>
              <a:rPr lang="en-US" sz="1400" dirty="0">
                <a:solidFill>
                  <a:prstClr val="black"/>
                </a:solidFill>
              </a:rPr>
              <a:t>sind abhängig von der Dichte der umlaufenden Fluide, aber auch von den Rohrlängen, Materialien, Durchmessern und Rohrkonstruktionen. Je länger die Rohrstrecke, desto mehr Druckabfälle, je größer der Innendurchmesser, desto weniger Druckabfälle. Die Rohrleitungskonstruktion beeinflusst die Durchflussmengen (lange Strecken, Bögen...). Je größer die Durchflussmenge, desto mehr sinkt der Druck.</a:t>
            </a:r>
          </a:p>
          <a:p>
            <a:pPr marL="714375" lvl="1" indent="-285750">
              <a:buFont typeface="Arial" panose="020B0604020202020204" pitchFamily="34" charset="0"/>
              <a:buChar char="."/>
            </a:pPr>
            <a:r>
              <a:rPr lang="en-US" sz="1400" dirty="0">
                <a:solidFill>
                  <a:prstClr val="black"/>
                </a:solidFill>
              </a:rPr>
              <a:t>Der Druckabfall in der realen Rohrleitung ist 30-50% höher als der Druckabfall eines geraden Rohres.</a:t>
            </a:r>
          </a:p>
        </p:txBody>
      </p:sp>
    </p:spTree>
    <p:extLst>
      <p:ext uri="{BB962C8B-B14F-4D97-AF65-F5344CB8AC3E}">
        <p14:creationId xmlns:p14="http://schemas.microsoft.com/office/powerpoint/2010/main" val="3226048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AAB3C-DDD3-44B4-9EDB-249DE9C48222}"/>
              </a:ext>
            </a:extLst>
          </p:cNvPr>
          <p:cNvSpPr>
            <a:spLocks noGrp="1"/>
          </p:cNvSpPr>
          <p:nvPr>
            <p:ph type="title"/>
          </p:nvPr>
        </p:nvSpPr>
        <p:spPr/>
        <p:txBody>
          <a:bodyPr/>
          <a:lstStyle/>
          <a:p>
            <a:r>
              <a:rPr lang="en-US" b="1" dirty="0"/>
              <a:t>2. Auswahl der richtigen Technologie</a:t>
            </a:r>
            <a:endParaRPr lang="en-US" dirty="0"/>
          </a:p>
        </p:txBody>
      </p:sp>
      <p:sp>
        <p:nvSpPr>
          <p:cNvPr id="5" name="Rectangle 4">
            <a:extLst>
              <a:ext uri="{FF2B5EF4-FFF2-40B4-BE49-F238E27FC236}">
                <a16:creationId xmlns:a16="http://schemas.microsoft.com/office/drawing/2014/main" id="{FB06352F-6B99-4D02-8DE3-B91EE54150DB}"/>
              </a:ext>
            </a:extLst>
          </p:cNvPr>
          <p:cNvSpPr/>
          <p:nvPr/>
        </p:nvSpPr>
        <p:spPr>
          <a:xfrm>
            <a:off x="432916" y="1557000"/>
            <a:ext cx="6515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8" name="Rectangle 7">
            <a:extLst>
              <a:ext uri="{FF2B5EF4-FFF2-40B4-BE49-F238E27FC236}">
                <a16:creationId xmlns:a16="http://schemas.microsoft.com/office/drawing/2014/main" id="{80F53860-CF7B-4B08-9833-0C50E841EB77}"/>
              </a:ext>
            </a:extLst>
          </p:cNvPr>
          <p:cNvSpPr/>
          <p:nvPr/>
        </p:nvSpPr>
        <p:spPr>
          <a:xfrm>
            <a:off x="656613" y="1917000"/>
            <a:ext cx="7947387" cy="954107"/>
          </a:xfrm>
          <a:prstGeom prst="rect">
            <a:avLst/>
          </a:prstGeom>
        </p:spPr>
        <p:txBody>
          <a:bodyPr wrap="square">
            <a:spAutoFit/>
          </a:bodyPr>
          <a:lstStyle/>
          <a:p>
            <a:pPr marL="285750" lvl="0" indent="-285750">
              <a:buFont typeface="Wingdings" panose="05000000000000000000" pitchFamily="2" charset="2"/>
              <a:buChar char="§"/>
            </a:pPr>
            <a:r>
              <a:rPr lang="en-US" sz="1400" b="1" dirty="0">
                <a:solidFill>
                  <a:prstClr val="black"/>
                </a:solidFill>
              </a:rPr>
              <a:t>VENTILE. </a:t>
            </a:r>
            <a:r>
              <a:rPr lang="en-US" sz="1400" dirty="0">
                <a:solidFill>
                  <a:prstClr val="black"/>
                </a:solidFill>
              </a:rPr>
              <a:t>In der Regel sind kleine DSWH-Systeme enthalten:</a:t>
            </a:r>
          </a:p>
          <a:p>
            <a:pPr marL="542925" lvl="1" indent="-285750">
              <a:buFont typeface="Symbol" panose="05050102010706020507" pitchFamily="18" charset="2"/>
              <a:buChar char=""/>
            </a:pPr>
            <a:r>
              <a:rPr lang="de-DE" sz="1400" b="1" dirty="0">
                <a:solidFill>
                  <a:prstClr val="black"/>
                </a:solidFill>
              </a:rPr>
              <a:t>Manuelle/Automatische Entlüftungssätze. </a:t>
            </a:r>
            <a:r>
              <a:rPr lang="de-DE" sz="1400" dirty="0">
                <a:solidFill>
                  <a:prstClr val="black"/>
                </a:solidFill>
              </a:rPr>
              <a:t>Für Luftspülungen.</a:t>
            </a:r>
          </a:p>
          <a:p>
            <a:pPr marL="542925" lvl="1" indent="-285750">
              <a:buFont typeface="Symbol" panose="05050102010706020507" pitchFamily="18" charset="2"/>
              <a:buChar char=""/>
            </a:pPr>
            <a:r>
              <a:rPr lang="de-DE" sz="1400" b="1" dirty="0">
                <a:solidFill>
                  <a:prstClr val="black"/>
                </a:solidFill>
              </a:rPr>
              <a:t>Wartungsventile. </a:t>
            </a:r>
            <a:r>
              <a:rPr lang="de-DE" sz="1400" dirty="0">
                <a:solidFill>
                  <a:prstClr val="black"/>
                </a:solidFill>
              </a:rPr>
              <a:t>Sie erfüllen verschiedene Funktionen: Isolierung (für Wartungsperioden oder verschiedene Betriebsarten), Entleerung, Befüllung des Systems.</a:t>
            </a:r>
          </a:p>
        </p:txBody>
      </p:sp>
      <p:pic>
        <p:nvPicPr>
          <p:cNvPr id="12" name="Picture 11">
            <a:extLst>
              <a:ext uri="{FF2B5EF4-FFF2-40B4-BE49-F238E27FC236}">
                <a16:creationId xmlns:a16="http://schemas.microsoft.com/office/drawing/2014/main" id="{19ADA1DD-AD3A-46AC-9BBB-569FD7E8D490}"/>
              </a:ext>
            </a:extLst>
          </p:cNvPr>
          <p:cNvPicPr>
            <a:picLocks noChangeAspect="1"/>
          </p:cNvPicPr>
          <p:nvPr/>
        </p:nvPicPr>
        <p:blipFill>
          <a:blip r:embed="rId2"/>
          <a:stretch>
            <a:fillRect/>
          </a:stretch>
        </p:blipFill>
        <p:spPr>
          <a:xfrm>
            <a:off x="5315406" y="3139050"/>
            <a:ext cx="3358265" cy="3167725"/>
          </a:xfrm>
          <a:prstGeom prst="rect">
            <a:avLst/>
          </a:prstGeom>
          <a:ln>
            <a:solidFill>
              <a:schemeClr val="tx1"/>
            </a:solidFill>
          </a:ln>
        </p:spPr>
      </p:pic>
      <p:sp>
        <p:nvSpPr>
          <p:cNvPr id="13" name="Rectangle 12">
            <a:extLst>
              <a:ext uri="{FF2B5EF4-FFF2-40B4-BE49-F238E27FC236}">
                <a16:creationId xmlns:a16="http://schemas.microsoft.com/office/drawing/2014/main" id="{D9349F89-2821-439B-8D02-45A285C88B7D}"/>
              </a:ext>
            </a:extLst>
          </p:cNvPr>
          <p:cNvSpPr/>
          <p:nvPr/>
        </p:nvSpPr>
        <p:spPr>
          <a:xfrm>
            <a:off x="7377670" y="2780394"/>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3" name="Rechteck 2">
            <a:extLst>
              <a:ext uri="{FF2B5EF4-FFF2-40B4-BE49-F238E27FC236}">
                <a16:creationId xmlns:a16="http://schemas.microsoft.com/office/drawing/2014/main" id="{D3DA2204-756C-47FD-9C8A-D44291E59B2D}"/>
              </a:ext>
            </a:extLst>
          </p:cNvPr>
          <p:cNvSpPr/>
          <p:nvPr/>
        </p:nvSpPr>
        <p:spPr>
          <a:xfrm>
            <a:off x="656612" y="2780394"/>
            <a:ext cx="4709717" cy="3539430"/>
          </a:xfrm>
          <a:prstGeom prst="rect">
            <a:avLst/>
          </a:prstGeom>
        </p:spPr>
        <p:txBody>
          <a:bodyPr wrap="square">
            <a:spAutoFit/>
          </a:bodyPr>
          <a:lstStyle/>
          <a:p>
            <a:pPr marL="542925" lvl="1" indent="-285750">
              <a:buFont typeface="Symbol" panose="05050102010706020507" pitchFamily="18" charset="2"/>
              <a:buChar char=""/>
            </a:pPr>
            <a:r>
              <a:rPr lang="de-DE" sz="1400" b="1" dirty="0">
                <a:solidFill>
                  <a:prstClr val="black"/>
                </a:solidFill>
              </a:rPr>
              <a:t>Rückschlagventile. </a:t>
            </a:r>
            <a:r>
              <a:rPr lang="de-DE" sz="1400" dirty="0">
                <a:solidFill>
                  <a:prstClr val="black"/>
                </a:solidFill>
              </a:rPr>
              <a:t>Zur Bestimmung des eindeutigen Durchflusses Richtung. Um eine umgekehrte </a:t>
            </a:r>
            <a:r>
              <a:rPr lang="de-DE" sz="1400" dirty="0" err="1">
                <a:solidFill>
                  <a:prstClr val="black"/>
                </a:solidFill>
              </a:rPr>
              <a:t>Thermosiphonierung</a:t>
            </a:r>
            <a:r>
              <a:rPr lang="de-DE" sz="1400" dirty="0">
                <a:solidFill>
                  <a:prstClr val="black"/>
                </a:solidFill>
              </a:rPr>
              <a:t> zu verhindern.</a:t>
            </a:r>
          </a:p>
          <a:p>
            <a:pPr marL="542925" lvl="1" indent="-285750">
              <a:buFont typeface="Symbol" panose="05050102010706020507" pitchFamily="18" charset="2"/>
              <a:buChar char=""/>
            </a:pPr>
            <a:r>
              <a:rPr lang="de-DE" sz="1400" b="1" dirty="0">
                <a:solidFill>
                  <a:prstClr val="black"/>
                </a:solidFill>
              </a:rPr>
              <a:t>Primäres Sicherheitsventil. </a:t>
            </a:r>
            <a:r>
              <a:rPr lang="de-DE" sz="1400" dirty="0">
                <a:solidFill>
                  <a:prstClr val="black"/>
                </a:solidFill>
              </a:rPr>
              <a:t>Zur Vermeidung von Überdruck. </a:t>
            </a:r>
          </a:p>
          <a:p>
            <a:pPr marL="542925" lvl="1" indent="-285750">
              <a:buFont typeface="Symbol" panose="05050102010706020507" pitchFamily="18" charset="2"/>
              <a:buChar char=""/>
            </a:pPr>
            <a:r>
              <a:rPr lang="de-DE" sz="1400" b="1" dirty="0">
                <a:solidFill>
                  <a:prstClr val="black"/>
                </a:solidFill>
              </a:rPr>
              <a:t>Sicherheitsventil TP.</a:t>
            </a:r>
            <a:r>
              <a:rPr lang="de-DE" sz="1400" dirty="0">
                <a:solidFill>
                  <a:prstClr val="black"/>
                </a:solidFill>
              </a:rPr>
              <a:t> Temperatur und Druck Steuerung des Warmwasserspeichers.</a:t>
            </a:r>
          </a:p>
          <a:p>
            <a:pPr marL="542925" lvl="1" indent="-285750">
              <a:buFont typeface="Symbol" panose="05050102010706020507" pitchFamily="18" charset="2"/>
              <a:buChar char=""/>
            </a:pPr>
            <a:r>
              <a:rPr lang="de-DE" sz="1400" b="1" dirty="0">
                <a:solidFill>
                  <a:prstClr val="black"/>
                </a:solidFill>
              </a:rPr>
              <a:t>Thermostatische Schaltventile. Für Heizkessel. </a:t>
            </a:r>
          </a:p>
          <a:p>
            <a:pPr marL="542925" lvl="1" indent="-285750">
              <a:buFont typeface="Symbol" panose="05050102010706020507" pitchFamily="18" charset="2"/>
              <a:buChar char=""/>
            </a:pPr>
            <a:r>
              <a:rPr lang="de-DE" sz="1400" b="1" dirty="0">
                <a:solidFill>
                  <a:prstClr val="black"/>
                </a:solidFill>
              </a:rPr>
              <a:t>Verbrühungsschutz (</a:t>
            </a:r>
            <a:r>
              <a:rPr lang="de-DE" sz="1400" b="1" dirty="0" err="1">
                <a:solidFill>
                  <a:prstClr val="black"/>
                </a:solidFill>
              </a:rPr>
              <a:t>Temperierventil</a:t>
            </a:r>
            <a:r>
              <a:rPr lang="de-DE" sz="1400" b="1" dirty="0">
                <a:solidFill>
                  <a:prstClr val="black"/>
                </a:solidFill>
              </a:rPr>
              <a:t>). </a:t>
            </a:r>
            <a:r>
              <a:rPr lang="de-DE" sz="1400" dirty="0">
                <a:solidFill>
                  <a:prstClr val="black"/>
                </a:solidFill>
              </a:rPr>
              <a:t>Es ist üblich die Temperatur des maximalen Speichertanks höher als </a:t>
            </a:r>
            <a:br>
              <a:rPr lang="de-DE" sz="1400" dirty="0">
                <a:solidFill>
                  <a:prstClr val="black"/>
                </a:solidFill>
              </a:rPr>
            </a:br>
            <a:r>
              <a:rPr lang="de-DE" sz="1400" dirty="0">
                <a:solidFill>
                  <a:prstClr val="black"/>
                </a:solidFill>
              </a:rPr>
              <a:t>50 °C festzulegen. Zum Schutz vor Verbrühung dient ein </a:t>
            </a:r>
            <a:r>
              <a:rPr lang="de-DE" sz="1400" b="1" dirty="0">
                <a:solidFill>
                  <a:prstClr val="black"/>
                </a:solidFill>
              </a:rPr>
              <a:t>thermostatisch geregeltes Brauchwasser-Mischventil</a:t>
            </a:r>
            <a:r>
              <a:rPr lang="de-DE" sz="1400" dirty="0">
                <a:solidFill>
                  <a:prstClr val="black"/>
                </a:solidFill>
              </a:rPr>
              <a:t> hinter den Warmwasseranschluss des Speichers.</a:t>
            </a:r>
          </a:p>
          <a:p>
            <a:pPr marL="542925" lvl="1" indent="-285750">
              <a:buFont typeface="Symbol" panose="05050102010706020507" pitchFamily="18" charset="2"/>
              <a:buChar char=""/>
            </a:pPr>
            <a:r>
              <a:rPr lang="de-DE" sz="1400" b="1" dirty="0">
                <a:solidFill>
                  <a:prstClr val="black"/>
                </a:solidFill>
              </a:rPr>
              <a:t>Andere: </a:t>
            </a:r>
            <a:r>
              <a:rPr lang="de-DE" sz="1400" dirty="0">
                <a:solidFill>
                  <a:prstClr val="black"/>
                </a:solidFill>
              </a:rPr>
              <a:t>Druckadapter, Durchflussregler, Ausgleichsventile (Kollektorfeld), Manometer.</a:t>
            </a:r>
            <a:endParaRPr lang="en-US" sz="1400" dirty="0">
              <a:solidFill>
                <a:prstClr val="black"/>
              </a:solidFill>
            </a:endParaRPr>
          </a:p>
        </p:txBody>
      </p:sp>
    </p:spTree>
    <p:extLst>
      <p:ext uri="{BB962C8B-B14F-4D97-AF65-F5344CB8AC3E}">
        <p14:creationId xmlns:p14="http://schemas.microsoft.com/office/powerpoint/2010/main" val="31832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D1E17D5-671F-4D89-A9A3-DA19EFD15B7E}"/>
              </a:ext>
            </a:extLst>
          </p:cNvPr>
          <p:cNvPicPr>
            <a:picLocks noChangeAspect="1"/>
          </p:cNvPicPr>
          <p:nvPr/>
        </p:nvPicPr>
        <p:blipFill>
          <a:blip r:embed="rId2"/>
          <a:stretch>
            <a:fillRect/>
          </a:stretch>
        </p:blipFill>
        <p:spPr>
          <a:xfrm>
            <a:off x="2171007" y="4797349"/>
            <a:ext cx="4801986" cy="1512044"/>
          </a:xfrm>
          <a:prstGeom prst="rect">
            <a:avLst/>
          </a:prstGeom>
          <a:ln>
            <a:solidFill>
              <a:schemeClr val="tx1"/>
            </a:solidFill>
          </a:ln>
        </p:spPr>
      </p:pic>
      <p:sp>
        <p:nvSpPr>
          <p:cNvPr id="2" name="Title 1">
            <a:extLst>
              <a:ext uri="{FF2B5EF4-FFF2-40B4-BE49-F238E27FC236}">
                <a16:creationId xmlns:a16="http://schemas.microsoft.com/office/drawing/2014/main" id="{EF8C47A3-C9E2-44EA-B229-EF424CC48F46}"/>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0EA1D581-8484-4B99-B768-2EEC219D921C}"/>
              </a:ext>
            </a:extLst>
          </p:cNvPr>
          <p:cNvSpPr/>
          <p:nvPr/>
        </p:nvSpPr>
        <p:spPr>
          <a:xfrm>
            <a:off x="432916" y="1557000"/>
            <a:ext cx="6155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5" name="Rectangle 4">
            <a:extLst>
              <a:ext uri="{FF2B5EF4-FFF2-40B4-BE49-F238E27FC236}">
                <a16:creationId xmlns:a16="http://schemas.microsoft.com/office/drawing/2014/main" id="{8F3D53EF-3741-4183-910C-2EF91DE00882}"/>
              </a:ext>
            </a:extLst>
          </p:cNvPr>
          <p:cNvSpPr/>
          <p:nvPr/>
        </p:nvSpPr>
        <p:spPr>
          <a:xfrm>
            <a:off x="726284" y="1901649"/>
            <a:ext cx="3269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VENTILE</a:t>
            </a:r>
          </a:p>
        </p:txBody>
      </p:sp>
      <p:sp>
        <p:nvSpPr>
          <p:cNvPr id="7" name="Rectangle 6">
            <a:extLst>
              <a:ext uri="{FF2B5EF4-FFF2-40B4-BE49-F238E27FC236}">
                <a16:creationId xmlns:a16="http://schemas.microsoft.com/office/drawing/2014/main" id="{E8B614F4-CEC2-4776-AC70-587279DF4E18}"/>
              </a:ext>
            </a:extLst>
          </p:cNvPr>
          <p:cNvSpPr/>
          <p:nvPr/>
        </p:nvSpPr>
        <p:spPr>
          <a:xfrm>
            <a:off x="726284" y="2249359"/>
            <a:ext cx="7949404" cy="2677656"/>
          </a:xfrm>
          <a:prstGeom prst="rect">
            <a:avLst/>
          </a:prstGeom>
        </p:spPr>
        <p:txBody>
          <a:bodyPr wrap="square">
            <a:spAutoFit/>
          </a:bodyPr>
          <a:lstStyle/>
          <a:p>
            <a:pPr marL="285750" indent="-285750">
              <a:buFont typeface="Symbol" panose="05050102010706020507" pitchFamily="18" charset="2"/>
              <a:buChar char=""/>
            </a:pPr>
            <a:r>
              <a:rPr lang="en-US" sz="1400" b="1" dirty="0">
                <a:solidFill>
                  <a:prstClr val="black"/>
                </a:solidFill>
              </a:rPr>
              <a:t>Ausdehnungsgefäß-Sätze/Membranausdehnungsgefäß</a:t>
            </a:r>
          </a:p>
          <a:p>
            <a:pPr marL="541338" lvl="1" indent="-285750">
              <a:buFont typeface="Arial" panose="020B0604020202020204" pitchFamily="34" charset="0"/>
              <a:buChar char="."/>
            </a:pPr>
            <a:r>
              <a:rPr lang="en-US" sz="1400" dirty="0">
                <a:solidFill>
                  <a:prstClr val="black"/>
                </a:solidFill>
              </a:rPr>
              <a:t>Ausdehnungsgefäße nehmen Drücke auf, die sich durch steigende Temperaturen im System aufbauen. Sie gleichen erhöhte Systemdrücke sicher aus, so dass sich die Druckbegrenzungsventile nicht bei jedem Hochdruckereignis öffnen müssen. In Glykolsystemen muss der Kreislauf nach dem Öffnen der Überdruckventile manuell wieder mit Druck beaufschlagt (gefüllt) werden.</a:t>
            </a:r>
          </a:p>
          <a:p>
            <a:pPr marL="541338" lvl="1" indent="-285750">
              <a:buFont typeface="Arial" panose="020B0604020202020204" pitchFamily="34" charset="0"/>
              <a:buChar char="."/>
            </a:pPr>
            <a:r>
              <a:rPr lang="en-US" sz="1400" b="1" dirty="0"/>
              <a:t>Der erste Schritt zur richtigen Dimensionierung und Auswahl des Ausdehnungsgefäßes ist die Bestimmung des gesamten Flüssigkeitsvolumens im Solarkreislauf. Dazu gehören die Volumina der Rohrleitungen, Kollektoren, Wärmetauscher und der Pumpe. Danach wird der Betriebsdruck logischerweise niedriger als der Ansprechdruck des Sicherheitsventils gewählt.</a:t>
            </a:r>
          </a:p>
          <a:p>
            <a:pPr marL="541338" lvl="1" indent="-285750">
              <a:buFont typeface="Arial" panose="020B0604020202020204" pitchFamily="34" charset="0"/>
              <a:buChar char="."/>
            </a:pPr>
            <a:r>
              <a:rPr lang="en-US" sz="1400" dirty="0"/>
              <a:t>Das DEV-Kit enthält: Ausdehnungsgefäß, flexibles Rohr, Befestigungsbügel und Rohrverschraubungen.</a:t>
            </a:r>
          </a:p>
          <a:p>
            <a:pPr marL="285750" indent="-285750">
              <a:buFont typeface="Symbol" panose="05050102010706020507" pitchFamily="18" charset="2"/>
              <a:buChar char=""/>
            </a:pPr>
            <a:endParaRPr lang="en-US" sz="1400" dirty="0">
              <a:solidFill>
                <a:prstClr val="black"/>
              </a:solidFill>
            </a:endParaRPr>
          </a:p>
        </p:txBody>
      </p:sp>
      <p:sp>
        <p:nvSpPr>
          <p:cNvPr id="8" name="Rectangle 6">
            <a:extLst>
              <a:ext uri="{FF2B5EF4-FFF2-40B4-BE49-F238E27FC236}">
                <a16:creationId xmlns:a16="http://schemas.microsoft.com/office/drawing/2014/main" id="{D056FEAF-6748-4014-97F0-7BA36C9BCD25}"/>
              </a:ext>
            </a:extLst>
          </p:cNvPr>
          <p:cNvSpPr/>
          <p:nvPr/>
        </p:nvSpPr>
        <p:spPr>
          <a:xfrm>
            <a:off x="1005944" y="579327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076908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0DA85-371C-45B4-A9CF-827BACA25215}"/>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88A2FC5F-55EE-49C2-BEE5-91B0A0AB0747}"/>
              </a:ext>
            </a:extLst>
          </p:cNvPr>
          <p:cNvSpPr/>
          <p:nvPr/>
        </p:nvSpPr>
        <p:spPr>
          <a:xfrm>
            <a:off x="726285" y="1910980"/>
            <a:ext cx="7949403" cy="954107"/>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SOLARREGLER</a:t>
            </a:r>
          </a:p>
          <a:p>
            <a:pPr marL="541338" indent="-285750">
              <a:buFont typeface="Calibri" panose="020F0502020204030204" pitchFamily="34" charset="0"/>
              <a:buChar char="‒"/>
            </a:pPr>
            <a:r>
              <a:rPr lang="en-US" sz="1400" dirty="0"/>
              <a:t>(Automatikbetrieb) Der Solarregler überwacht, ob die Sonneneinstrahlung für die Erwärmung des Solarspeichers ausreicht und </a:t>
            </a:r>
            <a:r>
              <a:rPr lang="en-US" sz="1400" b="1" dirty="0"/>
              <a:t>vergleicht die Kollektortemperatur mit den Kollektor- und Speicherfühlern. </a:t>
            </a:r>
          </a:p>
        </p:txBody>
      </p:sp>
      <p:sp>
        <p:nvSpPr>
          <p:cNvPr id="5" name="Rectangle 4">
            <a:extLst>
              <a:ext uri="{FF2B5EF4-FFF2-40B4-BE49-F238E27FC236}">
                <a16:creationId xmlns:a16="http://schemas.microsoft.com/office/drawing/2014/main" id="{6D187D1A-1EDF-46C3-A4F4-55EC4E059534}"/>
              </a:ext>
            </a:extLst>
          </p:cNvPr>
          <p:cNvSpPr/>
          <p:nvPr/>
        </p:nvSpPr>
        <p:spPr>
          <a:xfrm>
            <a:off x="432916" y="1557000"/>
            <a:ext cx="658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pic>
        <p:nvPicPr>
          <p:cNvPr id="6" name="Picture 5">
            <a:extLst>
              <a:ext uri="{FF2B5EF4-FFF2-40B4-BE49-F238E27FC236}">
                <a16:creationId xmlns:a16="http://schemas.microsoft.com/office/drawing/2014/main" id="{827F6E24-8C66-4BE5-BDD2-A20A8690813D}"/>
              </a:ext>
            </a:extLst>
          </p:cNvPr>
          <p:cNvPicPr>
            <a:picLocks noChangeAspect="1"/>
          </p:cNvPicPr>
          <p:nvPr/>
        </p:nvPicPr>
        <p:blipFill>
          <a:blip r:embed="rId2"/>
          <a:stretch>
            <a:fillRect/>
          </a:stretch>
        </p:blipFill>
        <p:spPr>
          <a:xfrm>
            <a:off x="3947048" y="2712568"/>
            <a:ext cx="4800952" cy="3624523"/>
          </a:xfrm>
          <a:prstGeom prst="rect">
            <a:avLst/>
          </a:prstGeom>
        </p:spPr>
      </p:pic>
      <p:sp>
        <p:nvSpPr>
          <p:cNvPr id="3" name="Rechteck 2">
            <a:extLst>
              <a:ext uri="{FF2B5EF4-FFF2-40B4-BE49-F238E27FC236}">
                <a16:creationId xmlns:a16="http://schemas.microsoft.com/office/drawing/2014/main" id="{6DF6C9B3-3ED9-4CAF-A13B-159DE031F597}"/>
              </a:ext>
            </a:extLst>
          </p:cNvPr>
          <p:cNvSpPr/>
          <p:nvPr/>
        </p:nvSpPr>
        <p:spPr>
          <a:xfrm>
            <a:off x="712344" y="2781000"/>
            <a:ext cx="3283656" cy="3323987"/>
          </a:xfrm>
          <a:prstGeom prst="rect">
            <a:avLst/>
          </a:prstGeom>
        </p:spPr>
        <p:txBody>
          <a:bodyPr wrap="square">
            <a:spAutoFit/>
          </a:bodyPr>
          <a:lstStyle/>
          <a:p>
            <a:pPr marL="541338" lvl="1" indent="-285750">
              <a:buFont typeface="Calibri" panose="020F0502020204030204" pitchFamily="34" charset="0"/>
              <a:buChar char="‒"/>
            </a:pPr>
            <a:r>
              <a:rPr lang="de-DE" sz="1400" dirty="0"/>
              <a:t>Bei ausreichender Sonneneinstrahlung startet die Solarkreispumpe und der Vorratstank wird beheizt. </a:t>
            </a:r>
          </a:p>
          <a:p>
            <a:pPr marL="541338" lvl="1" indent="-285750">
              <a:buFont typeface="Calibri" panose="020F0502020204030204" pitchFamily="34" charset="0"/>
              <a:buChar char="‒"/>
            </a:pPr>
            <a:r>
              <a:rPr lang="de-DE" sz="1400" dirty="0"/>
              <a:t>Nach einer langen Zeit der Sonneneinstrahlung und einem geringen Warmwasserverbrauch treten im Speicher hohe Temperaturen auf. Der Regler schaltet die Pumpe aus.</a:t>
            </a:r>
          </a:p>
          <a:p>
            <a:pPr marL="541338" lvl="1" indent="-285750">
              <a:buFont typeface="Calibri" panose="020F0502020204030204" pitchFamily="34" charset="0"/>
              <a:buChar char="‒"/>
            </a:pPr>
            <a:r>
              <a:rPr lang="de-DE" sz="1400" dirty="0"/>
              <a:t>Im Regler kann die maximale Speichertemperatur eingestellt werden, die zur Steuerung der Nachheizungsaktivierung genutzt werden kann.</a:t>
            </a:r>
          </a:p>
        </p:txBody>
      </p:sp>
    </p:spTree>
    <p:extLst>
      <p:ext uri="{BB962C8B-B14F-4D97-AF65-F5344CB8AC3E}">
        <p14:creationId xmlns:p14="http://schemas.microsoft.com/office/powerpoint/2010/main" val="2372023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CEED-E592-4F99-B404-AB0F8D2D1DBD}"/>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417BEA1C-C9EB-4F32-B461-5B1D763525F5}"/>
              </a:ext>
            </a:extLst>
          </p:cNvPr>
          <p:cNvSpPr/>
          <p:nvPr/>
        </p:nvSpPr>
        <p:spPr>
          <a:xfrm>
            <a:off x="726284" y="1901649"/>
            <a:ext cx="5429716" cy="4093428"/>
          </a:xfrm>
          <a:prstGeom prst="rect">
            <a:avLst/>
          </a:prstGeom>
        </p:spPr>
        <p:txBody>
          <a:bodyPr wrap="square">
            <a:spAutoFit/>
          </a:bodyPr>
          <a:lstStyle/>
          <a:p>
            <a:pPr marL="285750" indent="-285750">
              <a:buFont typeface="Wingdings" panose="05000000000000000000" pitchFamily="2" charset="2"/>
              <a:buChar char="§"/>
            </a:pPr>
            <a:r>
              <a:rPr lang="en-US" sz="1300" b="1" dirty="0">
                <a:solidFill>
                  <a:prstClr val="black"/>
                </a:solidFill>
              </a:rPr>
              <a:t>SOLARREGLER</a:t>
            </a:r>
          </a:p>
          <a:p>
            <a:pPr marL="541338" indent="-285750">
              <a:buFont typeface="Calibri" panose="020F0502020204030204" pitchFamily="34" charset="0"/>
              <a:buChar char="‒"/>
            </a:pPr>
            <a:r>
              <a:rPr lang="en-US" sz="1300" dirty="0"/>
              <a:t>Die SWH-Systeme verwenden universelle </a:t>
            </a:r>
            <a:r>
              <a:rPr lang="en-US" sz="1300" b="1" dirty="0"/>
              <a:t>digitale Regler</a:t>
            </a:r>
            <a:r>
              <a:rPr lang="en-US" sz="1300" dirty="0"/>
              <a:t>, teilweise mit Schnittstellenanschluss zum PC.</a:t>
            </a:r>
          </a:p>
          <a:p>
            <a:pPr marL="541338" indent="-285750">
              <a:buFont typeface="Calibri" panose="020F0502020204030204" pitchFamily="34" charset="0"/>
              <a:buChar char="‒"/>
            </a:pPr>
            <a:r>
              <a:rPr lang="en-US" sz="1300" dirty="0"/>
              <a:t>Die Solarregler werden mit verdrahteten Temperaturfühlern (Kollektor und Speicher, Typ PT1000) geliefert. </a:t>
            </a:r>
          </a:p>
          <a:p>
            <a:pPr marL="541338" indent="-285750">
              <a:buFont typeface="Calibri" panose="020F0502020204030204" pitchFamily="34" charset="0"/>
              <a:buChar char="‒"/>
            </a:pPr>
            <a:r>
              <a:rPr lang="en-US" sz="1300" dirty="0"/>
              <a:t>Die Grundfunktionen sind:</a:t>
            </a:r>
          </a:p>
          <a:p>
            <a:pPr marL="801688" indent="-285750">
              <a:buFont typeface="Arial" panose="020B0604020202020204" pitchFamily="34" charset="0"/>
              <a:buChar char="."/>
            </a:pPr>
            <a:r>
              <a:rPr lang="en-US" sz="1300" b="1" dirty="0" err="1"/>
              <a:t>Aut</a:t>
            </a:r>
            <a:r>
              <a:rPr lang="en-US" sz="1300" b="1" dirty="0"/>
              <a:t>. Verladung des Lagertanks. </a:t>
            </a:r>
            <a:r>
              <a:rPr lang="en-US" sz="1300" dirty="0"/>
              <a:t>Differential-Temperaturregelung.</a:t>
            </a:r>
          </a:p>
          <a:p>
            <a:pPr marL="801688" indent="-285750">
              <a:buFont typeface="Arial" panose="020B0604020202020204" pitchFamily="34" charset="0"/>
              <a:buChar char="."/>
            </a:pPr>
            <a:r>
              <a:rPr lang="en-US" sz="1300" b="1" dirty="0" err="1"/>
              <a:t>Aut</a:t>
            </a:r>
            <a:r>
              <a:rPr lang="en-US" sz="1300" b="1" dirty="0"/>
              <a:t>. Stagnation. </a:t>
            </a:r>
            <a:r>
              <a:rPr lang="en-US" sz="1300" dirty="0"/>
              <a:t>Stopp, wenn der Tank seine maximale Temperatur erreicht hat.</a:t>
            </a:r>
          </a:p>
          <a:p>
            <a:pPr marL="801688" indent="-285750">
              <a:buFont typeface="Arial" panose="020B0604020202020204" pitchFamily="34" charset="0"/>
              <a:buChar char="."/>
            </a:pPr>
            <a:r>
              <a:rPr lang="en-US" sz="1300" b="1" dirty="0" err="1"/>
              <a:t>Aut</a:t>
            </a:r>
            <a:r>
              <a:rPr lang="en-US" sz="1300" b="1" dirty="0"/>
              <a:t>. Schutz der Pumpe. </a:t>
            </a:r>
            <a:r>
              <a:rPr lang="en-US" sz="1300" dirty="0"/>
              <a:t>Stoppt die Pumpe mit sehr heißem HTF.</a:t>
            </a:r>
          </a:p>
          <a:p>
            <a:pPr marL="801688" indent="-285750">
              <a:buFont typeface="Arial" panose="020B0604020202020204" pitchFamily="34" charset="0"/>
              <a:buChar char="."/>
            </a:pPr>
            <a:r>
              <a:rPr lang="en-US" sz="1300" b="1" dirty="0"/>
              <a:t>Urlaubsfunktion. </a:t>
            </a:r>
            <a:r>
              <a:rPr lang="en-US" sz="1300" dirty="0"/>
              <a:t>Verwenden Sie nachts Kollektoren zum Kühlen.</a:t>
            </a:r>
          </a:p>
          <a:p>
            <a:pPr marL="801688" indent="-285750">
              <a:buFont typeface="Arial" panose="020B0604020202020204" pitchFamily="34" charset="0"/>
              <a:buChar char="."/>
            </a:pPr>
            <a:r>
              <a:rPr lang="en-US" sz="1300" b="1" dirty="0"/>
              <a:t>Frostschutzfunktion. </a:t>
            </a:r>
            <a:r>
              <a:rPr lang="en-US" sz="1300" dirty="0"/>
              <a:t>HTF gepumpt beim Einfrieren.</a:t>
            </a:r>
          </a:p>
          <a:p>
            <a:pPr marL="541338" indent="-285750">
              <a:buFont typeface="Calibri" panose="020F0502020204030204" pitchFamily="34" charset="0"/>
              <a:buChar char="‒"/>
            </a:pPr>
            <a:r>
              <a:rPr lang="en-US" sz="1300" dirty="0"/>
              <a:t>Viele erweiterte Funktionen verfügbar:</a:t>
            </a:r>
          </a:p>
          <a:p>
            <a:pPr marL="801688" indent="-285750">
              <a:buFont typeface="Arial" panose="020B0604020202020204" pitchFamily="34" charset="0"/>
              <a:buChar char="."/>
            </a:pPr>
            <a:r>
              <a:rPr lang="en-US" sz="1300" dirty="0"/>
              <a:t>Mehr Sensoren (d.h. Eingänge) und Ausgänge (für Ventile und zusätzliche Pumpensteuerung für die Heizungsunterstützung usw.).</a:t>
            </a:r>
          </a:p>
          <a:p>
            <a:pPr marL="801688" indent="-285750">
              <a:buFont typeface="Arial" panose="020B0604020202020204" pitchFamily="34" charset="0"/>
              <a:buChar char="."/>
            </a:pPr>
            <a:r>
              <a:rPr lang="en-US" sz="1300" dirty="0"/>
              <a:t>Anti-Legionellen-Funktion.</a:t>
            </a:r>
          </a:p>
          <a:p>
            <a:pPr marL="801688" indent="-285750">
              <a:buFont typeface="Arial" panose="020B0604020202020204" pitchFamily="34" charset="0"/>
              <a:buChar char="."/>
            </a:pPr>
            <a:r>
              <a:rPr lang="en-US" sz="1300" dirty="0"/>
              <a:t>Fehlerdiagnose und Störmeldeausgang.</a:t>
            </a:r>
          </a:p>
          <a:p>
            <a:pPr marL="801688" indent="-285750">
              <a:buFont typeface="Arial" panose="020B0604020202020204" pitchFamily="34" charset="0"/>
              <a:buChar char="."/>
            </a:pPr>
            <a:r>
              <a:rPr lang="en-US" sz="1300" dirty="0"/>
              <a:t>Saisonale Systeme: Beladung des Pools, etc.</a:t>
            </a:r>
          </a:p>
          <a:p>
            <a:pPr marL="801688" indent="-285750">
              <a:buFont typeface="Arial" panose="020B0604020202020204" pitchFamily="34" charset="0"/>
              <a:buChar char="."/>
            </a:pPr>
            <a:r>
              <a:rPr lang="en-US" sz="1300" dirty="0"/>
              <a:t>Datenerfassung (auf SD-Karte etc.).</a:t>
            </a:r>
          </a:p>
        </p:txBody>
      </p:sp>
      <p:sp>
        <p:nvSpPr>
          <p:cNvPr id="5" name="Rectangle 4">
            <a:extLst>
              <a:ext uri="{FF2B5EF4-FFF2-40B4-BE49-F238E27FC236}">
                <a16:creationId xmlns:a16="http://schemas.microsoft.com/office/drawing/2014/main" id="{67CFE625-2647-4FF7-B483-F36C74951545}"/>
              </a:ext>
            </a:extLst>
          </p:cNvPr>
          <p:cNvSpPr/>
          <p:nvPr/>
        </p:nvSpPr>
        <p:spPr>
          <a:xfrm>
            <a:off x="432916" y="1557000"/>
            <a:ext cx="550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pic>
        <p:nvPicPr>
          <p:cNvPr id="8" name="Picture 7">
            <a:extLst>
              <a:ext uri="{FF2B5EF4-FFF2-40B4-BE49-F238E27FC236}">
                <a16:creationId xmlns:a16="http://schemas.microsoft.com/office/drawing/2014/main" id="{4A738435-FF39-4262-814E-F654641E8789}"/>
              </a:ext>
            </a:extLst>
          </p:cNvPr>
          <p:cNvPicPr>
            <a:picLocks noChangeAspect="1"/>
          </p:cNvPicPr>
          <p:nvPr/>
        </p:nvPicPr>
        <p:blipFill>
          <a:blip r:embed="rId2"/>
          <a:stretch>
            <a:fillRect/>
          </a:stretch>
        </p:blipFill>
        <p:spPr>
          <a:xfrm>
            <a:off x="6239518" y="1784409"/>
            <a:ext cx="2436170" cy="4524316"/>
          </a:xfrm>
          <a:prstGeom prst="rect">
            <a:avLst/>
          </a:prstGeom>
          <a:ln>
            <a:solidFill>
              <a:schemeClr val="tx1"/>
            </a:solidFill>
          </a:ln>
        </p:spPr>
      </p:pic>
      <p:sp>
        <p:nvSpPr>
          <p:cNvPr id="6" name="Rectangle 5">
            <a:extLst>
              <a:ext uri="{FF2B5EF4-FFF2-40B4-BE49-F238E27FC236}">
                <a16:creationId xmlns:a16="http://schemas.microsoft.com/office/drawing/2014/main" id="{6123721A-46BE-41F8-A5AE-29E846B8EC04}"/>
              </a:ext>
            </a:extLst>
          </p:cNvPr>
          <p:cNvSpPr/>
          <p:nvPr/>
        </p:nvSpPr>
        <p:spPr>
          <a:xfrm>
            <a:off x="5508000" y="160788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1004207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9239-D666-4EE4-914A-E28963D27DA1}"/>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A3176EC1-41DB-4B1C-8878-61FBE5D66EB6}"/>
              </a:ext>
            </a:extLst>
          </p:cNvPr>
          <p:cNvSpPr/>
          <p:nvPr/>
        </p:nvSpPr>
        <p:spPr>
          <a:xfrm>
            <a:off x="432916" y="1557000"/>
            <a:ext cx="608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5" name="Rectangle 4">
            <a:extLst>
              <a:ext uri="{FF2B5EF4-FFF2-40B4-BE49-F238E27FC236}">
                <a16:creationId xmlns:a16="http://schemas.microsoft.com/office/drawing/2014/main" id="{E0DE0E7E-3539-4B74-BEC1-BCCFA0C779C0}"/>
              </a:ext>
            </a:extLst>
          </p:cNvPr>
          <p:cNvSpPr/>
          <p:nvPr/>
        </p:nvSpPr>
        <p:spPr>
          <a:xfrm>
            <a:off x="726284" y="1901649"/>
            <a:ext cx="3269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ZUSATZHEIZUNGEN.</a:t>
            </a:r>
          </a:p>
        </p:txBody>
      </p:sp>
      <p:sp>
        <p:nvSpPr>
          <p:cNvPr id="6" name="Rectangle 5">
            <a:extLst>
              <a:ext uri="{FF2B5EF4-FFF2-40B4-BE49-F238E27FC236}">
                <a16:creationId xmlns:a16="http://schemas.microsoft.com/office/drawing/2014/main" id="{070D40EB-1D47-4DB3-B8BC-7CA9C5B7C011}"/>
              </a:ext>
            </a:extLst>
          </p:cNvPr>
          <p:cNvSpPr/>
          <p:nvPr/>
        </p:nvSpPr>
        <p:spPr>
          <a:xfrm>
            <a:off x="1044000" y="2249359"/>
            <a:ext cx="5112000" cy="4031873"/>
          </a:xfrm>
          <a:prstGeom prst="rect">
            <a:avLst/>
          </a:prstGeom>
        </p:spPr>
        <p:txBody>
          <a:bodyPr wrap="square">
            <a:spAutoFit/>
          </a:bodyPr>
          <a:lstStyle/>
          <a:p>
            <a:pPr marL="285750" indent="-285750">
              <a:buFont typeface="Calibri" panose="020F0502020204030204" pitchFamily="34" charset="0"/>
              <a:buChar char="‒"/>
            </a:pPr>
            <a:r>
              <a:rPr lang="en-US" sz="1400" dirty="0">
                <a:solidFill>
                  <a:prstClr val="black"/>
                </a:solidFill>
              </a:rPr>
              <a:t>Bei der DSWH werden vor allem elektrische Warmwasserbereiter und Gas-Tank-/tanklose Kessel eingesetzt. Es werden auch andere Brennstoffe verwendet.</a:t>
            </a:r>
          </a:p>
          <a:p>
            <a:pPr marL="285750" indent="-285750">
              <a:buFont typeface="Calibri" panose="020F0502020204030204" pitchFamily="34" charset="0"/>
              <a:buChar char="‒"/>
            </a:pPr>
            <a:r>
              <a:rPr lang="en-US" sz="1400" dirty="0">
                <a:solidFill>
                  <a:prstClr val="black"/>
                </a:solidFill>
              </a:rPr>
              <a:t>Elektroheizungen mit entsprechender </a:t>
            </a:r>
            <a:r>
              <a:rPr lang="en-US" sz="1400" b="1" dirty="0">
                <a:solidFill>
                  <a:prstClr val="black"/>
                </a:solidFill>
              </a:rPr>
              <a:t>Leistung</a:t>
            </a:r>
            <a:r>
              <a:rPr lang="en-US" sz="1400" dirty="0">
                <a:solidFill>
                  <a:prstClr val="black"/>
                </a:solidFill>
              </a:rPr>
              <a:t> werden normalerweise in Warmwasserspeicher eingebaut (ein oder zwei). Es sind elektrische Warmwasserbereiter ohne Tank erhältlich, die sofort warmes Wasser liefern.</a:t>
            </a:r>
          </a:p>
          <a:p>
            <a:pPr marL="285750" indent="-285750">
              <a:buFont typeface="Calibri" panose="020F0502020204030204" pitchFamily="34" charset="0"/>
              <a:buChar char="‒"/>
            </a:pPr>
            <a:r>
              <a:rPr lang="en-US" sz="1400" dirty="0">
                <a:solidFill>
                  <a:prstClr val="black"/>
                </a:solidFill>
              </a:rPr>
              <a:t>Die Gaskessel sind in der Regel gepumpt, elektronisch gezündet, mit geschlossener Verbrennung und Umlauf; sie sind für die Erwärmung und den Umlauf von Trinkwasser in Verbindung mit einem indirekten Speicher ausgelegt und zugelassen. Sie sollten die richtige </a:t>
            </a:r>
            <a:r>
              <a:rPr lang="en-US" sz="1400" b="1" dirty="0">
                <a:solidFill>
                  <a:prstClr val="black"/>
                </a:solidFill>
              </a:rPr>
              <a:t>Durchflussrate, Leistung und Effizienz</a:t>
            </a:r>
            <a:r>
              <a:rPr lang="en-US" sz="1400" dirty="0">
                <a:solidFill>
                  <a:prstClr val="black"/>
                </a:solidFill>
              </a:rPr>
              <a:t> haben</a:t>
            </a:r>
            <a:r>
              <a:rPr lang="en-US" sz="1400" b="1" dirty="0">
                <a:solidFill>
                  <a:prstClr val="black"/>
                </a:solidFill>
              </a:rPr>
              <a:t>.</a:t>
            </a:r>
            <a:endParaRPr lang="en-US" sz="1400" dirty="0">
              <a:solidFill>
                <a:prstClr val="black"/>
              </a:solidFill>
            </a:endParaRPr>
          </a:p>
          <a:p>
            <a:pPr marL="285750" indent="-285750">
              <a:buFont typeface="Calibri" panose="020F0502020204030204" pitchFamily="34" charset="0"/>
              <a:buChar char="‒"/>
            </a:pPr>
            <a:r>
              <a:rPr lang="en-US" sz="1400" dirty="0">
                <a:solidFill>
                  <a:prstClr val="black"/>
                </a:solidFill>
              </a:rPr>
              <a:t>Zur automatischen Steuerung werden in den Tanks installierte </a:t>
            </a:r>
            <a:r>
              <a:rPr lang="en-US" sz="1400" b="1" dirty="0">
                <a:solidFill>
                  <a:prstClr val="black"/>
                </a:solidFill>
              </a:rPr>
              <a:t>Temperaturfühler und </a:t>
            </a:r>
            <a:r>
              <a:rPr lang="en-US" sz="1400" b="1" dirty="0" err="1">
                <a:solidFill>
                  <a:prstClr val="black"/>
                </a:solidFill>
              </a:rPr>
              <a:t>Aquastat</a:t>
            </a:r>
            <a:r>
              <a:rPr lang="en-US" sz="1400" dirty="0">
                <a:solidFill>
                  <a:prstClr val="black"/>
                </a:solidFill>
              </a:rPr>
              <a:t> (thermostatische Steuerung) verwendet. </a:t>
            </a:r>
          </a:p>
          <a:p>
            <a:pPr marL="285750" indent="-285750">
              <a:buFont typeface="Calibri" panose="020F0502020204030204" pitchFamily="34" charset="0"/>
              <a:buChar char="‒"/>
            </a:pPr>
            <a:r>
              <a:rPr lang="en-US" sz="1400" dirty="0">
                <a:solidFill>
                  <a:prstClr val="black"/>
                </a:solidFill>
              </a:rPr>
              <a:t>Die in der Solarthermie verwendeten Gaskessel sind recht spezifisch, da sie typischerweise nicht auf den Wasserfluss reagieren.</a:t>
            </a:r>
          </a:p>
        </p:txBody>
      </p:sp>
      <p:pic>
        <p:nvPicPr>
          <p:cNvPr id="9" name="Picture 8">
            <a:extLst>
              <a:ext uri="{FF2B5EF4-FFF2-40B4-BE49-F238E27FC236}">
                <a16:creationId xmlns:a16="http://schemas.microsoft.com/office/drawing/2014/main" id="{720B3502-875C-4CC5-9287-2480000DD35E}"/>
              </a:ext>
            </a:extLst>
          </p:cNvPr>
          <p:cNvPicPr>
            <a:picLocks noChangeAspect="1"/>
          </p:cNvPicPr>
          <p:nvPr/>
        </p:nvPicPr>
        <p:blipFill>
          <a:blip r:embed="rId2"/>
          <a:stretch>
            <a:fillRect/>
          </a:stretch>
        </p:blipFill>
        <p:spPr>
          <a:xfrm>
            <a:off x="6203546" y="2070525"/>
            <a:ext cx="2544454" cy="4221000"/>
          </a:xfrm>
          <a:prstGeom prst="rect">
            <a:avLst/>
          </a:prstGeom>
          <a:ln>
            <a:solidFill>
              <a:schemeClr val="tx1"/>
            </a:solidFill>
          </a:ln>
        </p:spPr>
      </p:pic>
      <p:pic>
        <p:nvPicPr>
          <p:cNvPr id="10" name="Picture 9">
            <a:extLst>
              <a:ext uri="{FF2B5EF4-FFF2-40B4-BE49-F238E27FC236}">
                <a16:creationId xmlns:a16="http://schemas.microsoft.com/office/drawing/2014/main" id="{266F8AEC-2D82-4765-A120-D7FB2A28EB6A}"/>
              </a:ext>
            </a:extLst>
          </p:cNvPr>
          <p:cNvPicPr>
            <a:picLocks noChangeAspect="1"/>
          </p:cNvPicPr>
          <p:nvPr/>
        </p:nvPicPr>
        <p:blipFill>
          <a:blip r:embed="rId3"/>
          <a:stretch>
            <a:fillRect/>
          </a:stretch>
        </p:blipFill>
        <p:spPr>
          <a:xfrm>
            <a:off x="5448802" y="1831792"/>
            <a:ext cx="1414395" cy="512108"/>
          </a:xfrm>
          <a:prstGeom prst="rect">
            <a:avLst/>
          </a:prstGeom>
        </p:spPr>
      </p:pic>
    </p:spTree>
    <p:extLst>
      <p:ext uri="{BB962C8B-B14F-4D97-AF65-F5344CB8AC3E}">
        <p14:creationId xmlns:p14="http://schemas.microsoft.com/office/powerpoint/2010/main" val="427432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Auswahl der richtigen Technologie</a:t>
            </a:r>
            <a:endParaRPr lang="es-ES" dirty="0"/>
          </a:p>
        </p:txBody>
      </p:sp>
      <p:sp>
        <p:nvSpPr>
          <p:cNvPr id="4" name="Rectangle 3">
            <a:extLst>
              <a:ext uri="{FF2B5EF4-FFF2-40B4-BE49-F238E27FC236}">
                <a16:creationId xmlns:a16="http://schemas.microsoft.com/office/drawing/2014/main" id="{67CFE625-2647-4FF7-B483-F36C74951545}"/>
              </a:ext>
            </a:extLst>
          </p:cNvPr>
          <p:cNvSpPr/>
          <p:nvPr/>
        </p:nvSpPr>
        <p:spPr>
          <a:xfrm>
            <a:off x="432916" y="1557000"/>
            <a:ext cx="637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5" name="Rectangle 4">
            <a:extLst>
              <a:ext uri="{FF2B5EF4-FFF2-40B4-BE49-F238E27FC236}">
                <a16:creationId xmlns:a16="http://schemas.microsoft.com/office/drawing/2014/main" id="{417BEA1C-C9EB-4F32-B461-5B1D763525F5}"/>
              </a:ext>
            </a:extLst>
          </p:cNvPr>
          <p:cNvSpPr/>
          <p:nvPr/>
        </p:nvSpPr>
        <p:spPr>
          <a:xfrm>
            <a:off x="726283" y="1901649"/>
            <a:ext cx="4804691"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WEITERE SYSTEMKOMPONENTEN</a:t>
            </a:r>
          </a:p>
        </p:txBody>
      </p:sp>
      <p:sp>
        <p:nvSpPr>
          <p:cNvPr id="19" name="Rectangle 18"/>
          <p:cNvSpPr/>
          <p:nvPr/>
        </p:nvSpPr>
        <p:spPr>
          <a:xfrm>
            <a:off x="726284" y="2227903"/>
            <a:ext cx="7877716" cy="2677656"/>
          </a:xfrm>
          <a:prstGeom prst="rect">
            <a:avLst/>
          </a:prstGeom>
        </p:spPr>
        <p:txBody>
          <a:bodyPr wrap="square">
            <a:spAutoFit/>
          </a:bodyPr>
          <a:lstStyle/>
          <a:p>
            <a:pPr marL="285750" indent="-285750">
              <a:buFont typeface="Symbol" panose="05050102010706020507" pitchFamily="18" charset="2"/>
              <a:buChar char=""/>
            </a:pPr>
            <a:r>
              <a:rPr lang="en-US" sz="1400" b="1" dirty="0">
                <a:solidFill>
                  <a:prstClr val="black"/>
                </a:solidFill>
              </a:rPr>
              <a:t>Wärmeübertragungsflüssigkeit. </a:t>
            </a:r>
          </a:p>
          <a:p>
            <a:pPr marL="552450" lvl="1" indent="-285750">
              <a:buFont typeface="Arial" panose="020B0604020202020204" pitchFamily="34" charset="0"/>
              <a:buChar char="."/>
            </a:pPr>
            <a:r>
              <a:rPr lang="en-US" sz="1400" dirty="0">
                <a:solidFill>
                  <a:prstClr val="black"/>
                </a:solidFill>
              </a:rPr>
              <a:t>Mischungen aus Propylenglykol und Wasser (</a:t>
            </a:r>
            <a:r>
              <a:rPr lang="en-US" sz="1400" dirty="0" err="1">
                <a:solidFill>
                  <a:prstClr val="black"/>
                </a:solidFill>
              </a:rPr>
              <a:t>Tyfocor</a:t>
            </a:r>
            <a:r>
              <a:rPr lang="en-US" sz="1400" dirty="0">
                <a:solidFill>
                  <a:prstClr val="black"/>
                </a:solidFill>
              </a:rPr>
              <a:t> L - 45% Glykol, 55% Wasser, G und andere) bieten Frostschutz und sind klar, ungiftig, biologisch abbaubar und schützen das System auch vor Korrosion. </a:t>
            </a:r>
          </a:p>
          <a:p>
            <a:pPr marL="552450" lvl="1" indent="-285750">
              <a:buFont typeface="Arial" panose="020B0604020202020204" pitchFamily="34" charset="0"/>
              <a:buChar char="."/>
            </a:pPr>
            <a:r>
              <a:rPr lang="en-US" sz="1400" dirty="0">
                <a:solidFill>
                  <a:prstClr val="black"/>
                </a:solidFill>
              </a:rPr>
              <a:t>Die schnelle </a:t>
            </a:r>
            <a:r>
              <a:rPr lang="en-US" sz="1400" b="1" dirty="0">
                <a:solidFill>
                  <a:prstClr val="black"/>
                </a:solidFill>
              </a:rPr>
              <a:t>Alterung von Mischungen </a:t>
            </a:r>
            <a:r>
              <a:rPr lang="en-US" sz="1400" dirty="0">
                <a:solidFill>
                  <a:prstClr val="black"/>
                </a:solidFill>
              </a:rPr>
              <a:t>wird durch wiederholte Überhitzung und Überdruck, Sauerstoff und Verunreinigungen verursacht. </a:t>
            </a:r>
          </a:p>
          <a:p>
            <a:pPr marL="552450" lvl="1" indent="-285750">
              <a:buFont typeface="Arial" panose="020B0604020202020204" pitchFamily="34" charset="0"/>
              <a:buChar char="."/>
            </a:pPr>
            <a:r>
              <a:rPr lang="en-US" sz="1400" dirty="0">
                <a:solidFill>
                  <a:prstClr val="black"/>
                </a:solidFill>
              </a:rPr>
              <a:t>HTF-Flüssigkeit wird durch Messung des pH-</a:t>
            </a:r>
            <a:r>
              <a:rPr lang="en-US" sz="1400" dirty="0" err="1">
                <a:solidFill>
                  <a:prstClr val="black"/>
                </a:solidFill>
              </a:rPr>
              <a:t>Wertes</a:t>
            </a:r>
            <a:r>
              <a:rPr lang="en-US" sz="1400" dirty="0">
                <a:solidFill>
                  <a:prstClr val="black"/>
                </a:solidFill>
              </a:rPr>
              <a:t> </a:t>
            </a:r>
            <a:br>
              <a:rPr lang="en-US" sz="1200" dirty="0">
                <a:solidFill>
                  <a:prstClr val="black"/>
                </a:solidFill>
              </a:rPr>
            </a:br>
            <a:r>
              <a:rPr lang="en-US" sz="1400" dirty="0" err="1">
                <a:solidFill>
                  <a:prstClr val="black"/>
                </a:solidFill>
              </a:rPr>
              <a:t>überprüft</a:t>
            </a:r>
            <a:r>
              <a:rPr lang="en-US" sz="1400" dirty="0">
                <a:solidFill>
                  <a:prstClr val="black"/>
                </a:solidFill>
              </a:rPr>
              <a:t> </a:t>
            </a:r>
          </a:p>
          <a:p>
            <a:pPr marL="542925" lvl="2"/>
            <a:r>
              <a:rPr lang="en-US" sz="1400" dirty="0">
                <a:solidFill>
                  <a:prstClr val="black"/>
                </a:solidFill>
              </a:rPr>
              <a:t>(Refraktometer und pH-Indikatorstreifen gehören zum </a:t>
            </a:r>
          </a:p>
          <a:p>
            <a:pPr marL="542925" lvl="2"/>
            <a:r>
              <a:rPr lang="en-US" sz="1400" dirty="0">
                <a:solidFill>
                  <a:prstClr val="black"/>
                </a:solidFill>
              </a:rPr>
              <a:t>von typischen "Solar-Service-Kits").</a:t>
            </a:r>
          </a:p>
          <a:p>
            <a:pPr marL="552450" lvl="1" indent="-285750">
              <a:buFont typeface="Arial" panose="020B0604020202020204" pitchFamily="34" charset="0"/>
              <a:buChar char="."/>
            </a:pPr>
            <a:r>
              <a:rPr lang="en-US" sz="1400" dirty="0">
                <a:solidFill>
                  <a:prstClr val="black"/>
                </a:solidFill>
              </a:rPr>
              <a:t>Schutz und Arbeitstemperaturen dieser </a:t>
            </a:r>
          </a:p>
          <a:p>
            <a:pPr marL="542925" lvl="2"/>
            <a:r>
              <a:rPr lang="en-US" sz="1400" dirty="0">
                <a:solidFill>
                  <a:prstClr val="black"/>
                </a:solidFill>
              </a:rPr>
              <a:t>Die Mischungen reichen von -30ºC bis +170 ºC.</a:t>
            </a:r>
          </a:p>
        </p:txBody>
      </p:sp>
      <p:grpSp>
        <p:nvGrpSpPr>
          <p:cNvPr id="6" name="Group 5">
            <a:extLst>
              <a:ext uri="{FF2B5EF4-FFF2-40B4-BE49-F238E27FC236}">
                <a16:creationId xmlns:a16="http://schemas.microsoft.com/office/drawing/2014/main" id="{04B40D6E-1009-4AEA-8063-A97951AA6E71}"/>
              </a:ext>
            </a:extLst>
          </p:cNvPr>
          <p:cNvGrpSpPr/>
          <p:nvPr/>
        </p:nvGrpSpPr>
        <p:grpSpPr>
          <a:xfrm>
            <a:off x="2438266" y="3645000"/>
            <a:ext cx="6231619" cy="2634899"/>
            <a:chOff x="2438266" y="3645000"/>
            <a:chExt cx="6231619" cy="2634899"/>
          </a:xfrm>
        </p:grpSpPr>
        <p:pic>
          <p:nvPicPr>
            <p:cNvPr id="21" name="Picture 20"/>
            <p:cNvPicPr>
              <a:picLocks noChangeAspect="1"/>
            </p:cNvPicPr>
            <p:nvPr/>
          </p:nvPicPr>
          <p:blipFill>
            <a:blip r:embed="rId2"/>
            <a:stretch>
              <a:fillRect/>
            </a:stretch>
          </p:blipFill>
          <p:spPr>
            <a:xfrm>
              <a:off x="5540500" y="3645000"/>
              <a:ext cx="3129385" cy="2634899"/>
            </a:xfrm>
            <a:prstGeom prst="rect">
              <a:avLst/>
            </a:prstGeom>
            <a:ln>
              <a:solidFill>
                <a:schemeClr val="tx1"/>
              </a:solidFill>
            </a:ln>
          </p:spPr>
        </p:pic>
        <p:pic>
          <p:nvPicPr>
            <p:cNvPr id="3" name="Picture 2">
              <a:extLst>
                <a:ext uri="{FF2B5EF4-FFF2-40B4-BE49-F238E27FC236}">
                  <a16:creationId xmlns:a16="http://schemas.microsoft.com/office/drawing/2014/main" id="{EC378ACE-2AA9-4DA0-8C58-B2A39E88E6FA}"/>
                </a:ext>
              </a:extLst>
            </p:cNvPr>
            <p:cNvPicPr>
              <a:picLocks noChangeAspect="1"/>
            </p:cNvPicPr>
            <p:nvPr/>
          </p:nvPicPr>
          <p:blipFill>
            <a:blip r:embed="rId3"/>
            <a:stretch>
              <a:fillRect/>
            </a:stretch>
          </p:blipFill>
          <p:spPr>
            <a:xfrm>
              <a:off x="2438266" y="5011655"/>
              <a:ext cx="3092709" cy="1266209"/>
            </a:xfrm>
            <a:prstGeom prst="rect">
              <a:avLst/>
            </a:prstGeom>
            <a:ln>
              <a:solidFill>
                <a:schemeClr val="tx1"/>
              </a:solidFill>
            </a:ln>
          </p:spPr>
        </p:pic>
      </p:grpSp>
      <p:sp>
        <p:nvSpPr>
          <p:cNvPr id="12" name="Rectangle 11">
            <a:extLst>
              <a:ext uri="{FF2B5EF4-FFF2-40B4-BE49-F238E27FC236}">
                <a16:creationId xmlns:a16="http://schemas.microsoft.com/office/drawing/2014/main" id="{9F6FABBD-F8AA-41FE-972E-5420116312D8}"/>
              </a:ext>
            </a:extLst>
          </p:cNvPr>
          <p:cNvSpPr/>
          <p:nvPr/>
        </p:nvSpPr>
        <p:spPr>
          <a:xfrm>
            <a:off x="1419725" y="587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979867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47A1-4DE5-4341-AF2A-7FF1851E1418}"/>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D941D3BD-CE2C-4320-9D23-CB67C9D6BA4D}"/>
              </a:ext>
            </a:extLst>
          </p:cNvPr>
          <p:cNvSpPr/>
          <p:nvPr/>
        </p:nvSpPr>
        <p:spPr>
          <a:xfrm>
            <a:off x="432916" y="1557000"/>
            <a:ext cx="6707088"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6" name="Rectangle 5">
            <a:extLst>
              <a:ext uri="{FF2B5EF4-FFF2-40B4-BE49-F238E27FC236}">
                <a16:creationId xmlns:a16="http://schemas.microsoft.com/office/drawing/2014/main" id="{6C43A7C9-4B28-410B-855B-301A479C6882}"/>
              </a:ext>
            </a:extLst>
          </p:cNvPr>
          <p:cNvSpPr/>
          <p:nvPr/>
        </p:nvSpPr>
        <p:spPr>
          <a:xfrm>
            <a:off x="3204884" y="3285000"/>
            <a:ext cx="5399115" cy="2462213"/>
          </a:xfrm>
          <a:prstGeom prst="rect">
            <a:avLst/>
          </a:prstGeom>
        </p:spPr>
        <p:txBody>
          <a:bodyPr wrap="square">
            <a:spAutoFit/>
          </a:bodyPr>
          <a:lstStyle/>
          <a:p>
            <a:pPr marL="541338" lvl="1" indent="-285750">
              <a:buFont typeface="Arial" panose="020B0604020202020204" pitchFamily="34" charset="0"/>
              <a:buChar char="."/>
            </a:pPr>
            <a:r>
              <a:rPr lang="en-US" sz="1400" dirty="0">
                <a:latin typeface="+mj-lt"/>
              </a:rPr>
              <a:t>Für jede Option sind einige Variationen mit Vor- und Nachteilen möglich. Zum Beispiel vertikale/horizontale Kollektoren mit "In-Dach" (mehr Ästhetik) als "Auf-Dach" (günstiger).</a:t>
            </a:r>
          </a:p>
          <a:p>
            <a:pPr marL="541338" lvl="1" indent="-285750">
              <a:buFont typeface="Arial" panose="020B0604020202020204" pitchFamily="34" charset="0"/>
              <a:buChar char="."/>
            </a:pPr>
            <a:r>
              <a:rPr lang="en-US" sz="1400" dirty="0">
                <a:latin typeface="+mj-lt"/>
              </a:rPr>
              <a:t>Der Installateur sollte die vorhandenen Montagesysteme bereits in der Planungsphase von SWH-Projekten verstehen, auswählen oder anpassen. Außerdem muss bekannt sein, dass </a:t>
            </a:r>
            <a:r>
              <a:rPr lang="en-US" sz="1400" b="1" dirty="0">
                <a:latin typeface="+mj-lt"/>
              </a:rPr>
              <a:t>die verschiedenen Installationsmöglichkeiten in erster Linie durch die Bauvorschriften bedingt sind, die maximale Gebäudehöhen, Dachneigungen, Windgeschwindigkeiten oder </a:t>
            </a:r>
            <a:r>
              <a:rPr lang="en-US" sz="1400" b="1" dirty="0"/>
              <a:t>Schneelasten</a:t>
            </a:r>
            <a:r>
              <a:rPr lang="en-US" sz="1400" b="1" dirty="0">
                <a:latin typeface="+mj-lt"/>
              </a:rPr>
              <a:t> vorschreiben</a:t>
            </a:r>
            <a:r>
              <a:rPr lang="en-US" sz="1400" b="1" dirty="0"/>
              <a:t>. </a:t>
            </a:r>
            <a:r>
              <a:rPr lang="en-US" sz="1400" dirty="0"/>
              <a:t>Letztendlich könnten einige Optionen nicht mehr zulässig sein.</a:t>
            </a:r>
            <a:endParaRPr lang="en-US" sz="1400" dirty="0">
              <a:latin typeface="+mj-lt"/>
            </a:endParaRPr>
          </a:p>
        </p:txBody>
      </p:sp>
      <p:pic>
        <p:nvPicPr>
          <p:cNvPr id="14" name="Picture 13">
            <a:extLst>
              <a:ext uri="{FF2B5EF4-FFF2-40B4-BE49-F238E27FC236}">
                <a16:creationId xmlns:a16="http://schemas.microsoft.com/office/drawing/2014/main" id="{36D73CCD-EC5F-4BFA-90B0-CB8BF46351B5}"/>
              </a:ext>
            </a:extLst>
          </p:cNvPr>
          <p:cNvPicPr>
            <a:picLocks noChangeAspect="1"/>
          </p:cNvPicPr>
          <p:nvPr/>
        </p:nvPicPr>
        <p:blipFill>
          <a:blip r:embed="rId2"/>
          <a:stretch>
            <a:fillRect/>
          </a:stretch>
        </p:blipFill>
        <p:spPr>
          <a:xfrm>
            <a:off x="726285" y="2221421"/>
            <a:ext cx="2736885" cy="4031873"/>
          </a:xfrm>
          <a:prstGeom prst="rect">
            <a:avLst/>
          </a:prstGeom>
        </p:spPr>
      </p:pic>
      <p:sp>
        <p:nvSpPr>
          <p:cNvPr id="15" name="Rectangle 14">
            <a:extLst>
              <a:ext uri="{FF2B5EF4-FFF2-40B4-BE49-F238E27FC236}">
                <a16:creationId xmlns:a16="http://schemas.microsoft.com/office/drawing/2014/main" id="{CEA2627D-7CF8-4DDD-A071-DE2693483ECF}"/>
              </a:ext>
            </a:extLst>
          </p:cNvPr>
          <p:cNvSpPr/>
          <p:nvPr/>
        </p:nvSpPr>
        <p:spPr>
          <a:xfrm>
            <a:off x="2124000" y="2205000"/>
            <a:ext cx="6551688" cy="1169551"/>
          </a:xfrm>
          <a:prstGeom prst="rect">
            <a:avLst/>
          </a:prstGeom>
        </p:spPr>
        <p:txBody>
          <a:bodyPr wrap="square">
            <a:spAutoFit/>
          </a:bodyPr>
          <a:lstStyle/>
          <a:p>
            <a:pPr marL="285750" indent="-285750">
              <a:buFont typeface="Calibri" panose="020F0502020204030204" pitchFamily="34" charset="0"/>
              <a:buChar char="‒"/>
            </a:pPr>
            <a:r>
              <a:rPr lang="en-US" sz="1400" b="1" dirty="0"/>
              <a:t>Befestigungssysteme für Kollektoren. </a:t>
            </a:r>
            <a:r>
              <a:rPr lang="en-US" sz="1400" dirty="0"/>
              <a:t>Solarkollektoren in Häusern werden auf der Grundlage von drei grundlegenden Optionen und Varianten installiert:</a:t>
            </a:r>
          </a:p>
          <a:p>
            <a:pPr marL="895350" lvl="2" indent="-285750">
              <a:buFont typeface="Arial" panose="020B0604020202020204" pitchFamily="34" charset="0"/>
              <a:buChar char="."/>
            </a:pPr>
            <a:r>
              <a:rPr lang="en-US" sz="1400" b="1" dirty="0"/>
              <a:t>Auf dem Dach installiert. </a:t>
            </a:r>
            <a:r>
              <a:rPr lang="en-US" sz="1400" dirty="0"/>
              <a:t>Einschließlich Auf-Dach, In-Dach.</a:t>
            </a:r>
          </a:p>
          <a:p>
            <a:pPr marL="895350" lvl="2" indent="-285750">
              <a:buFont typeface="Arial" panose="020B0604020202020204" pitchFamily="34" charset="0"/>
              <a:buChar char="."/>
            </a:pPr>
            <a:r>
              <a:rPr lang="en-US" sz="1400" b="1" dirty="0"/>
              <a:t>Flachdach-Installation. </a:t>
            </a:r>
            <a:r>
              <a:rPr lang="en-US" sz="1400" dirty="0"/>
              <a:t>Inklusive Bodeninstallation.</a:t>
            </a:r>
          </a:p>
          <a:p>
            <a:pPr marL="895350" lvl="2" indent="-285750">
              <a:buFont typeface="Arial" panose="020B0604020202020204" pitchFamily="34" charset="0"/>
              <a:buChar char="."/>
            </a:pPr>
            <a:r>
              <a:rPr lang="en-US" sz="1400" b="1" dirty="0"/>
              <a:t>Wandmontage.</a:t>
            </a:r>
          </a:p>
        </p:txBody>
      </p:sp>
      <p:sp>
        <p:nvSpPr>
          <p:cNvPr id="11" name="Rectangle 10">
            <a:extLst>
              <a:ext uri="{FF2B5EF4-FFF2-40B4-BE49-F238E27FC236}">
                <a16:creationId xmlns:a16="http://schemas.microsoft.com/office/drawing/2014/main" id="{1F86795D-2859-42E9-BECC-5384F7C01588}"/>
              </a:ext>
            </a:extLst>
          </p:cNvPr>
          <p:cNvSpPr/>
          <p:nvPr/>
        </p:nvSpPr>
        <p:spPr>
          <a:xfrm>
            <a:off x="726284" y="1901649"/>
            <a:ext cx="4781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WEITERE SYSTEMKOMPONENTEN</a:t>
            </a:r>
          </a:p>
        </p:txBody>
      </p:sp>
    </p:spTree>
    <p:extLst>
      <p:ext uri="{BB962C8B-B14F-4D97-AF65-F5344CB8AC3E}">
        <p14:creationId xmlns:p14="http://schemas.microsoft.com/office/powerpoint/2010/main" val="2580642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2E6210-F288-4A09-AC23-8E31F41EDC37}"/>
              </a:ext>
            </a:extLst>
          </p:cNvPr>
          <p:cNvSpPr>
            <a:spLocks noGrp="1"/>
          </p:cNvSpPr>
          <p:nvPr>
            <p:ph type="title"/>
          </p:nvPr>
        </p:nvSpPr>
        <p:spPr/>
        <p:txBody>
          <a:bodyPr>
            <a:normAutofit/>
          </a:bodyPr>
          <a:lstStyle/>
          <a:p>
            <a:r>
              <a:rPr lang="en-US" b="1" dirty="0"/>
              <a:t>1. </a:t>
            </a:r>
            <a:r>
              <a:rPr lang="en-US" b="1" dirty="0">
                <a:solidFill>
                  <a:prstClr val="black"/>
                </a:solidFill>
                <a:cs typeface="Arial" pitchFamily="34" charset="0"/>
              </a:rPr>
              <a:t>DSHW. Allgemeine technische Spezifikation</a:t>
            </a:r>
            <a:endParaRPr lang="es-ES" dirty="0"/>
          </a:p>
        </p:txBody>
      </p:sp>
      <p:sp>
        <p:nvSpPr>
          <p:cNvPr id="7" name="Rectangle 6">
            <a:extLst>
              <a:ext uri="{FF2B5EF4-FFF2-40B4-BE49-F238E27FC236}">
                <a16:creationId xmlns:a16="http://schemas.microsoft.com/office/drawing/2014/main" id="{506C19FD-33A5-4C5B-894A-A7B904E82A55}"/>
              </a:ext>
            </a:extLst>
          </p:cNvPr>
          <p:cNvSpPr/>
          <p:nvPr/>
        </p:nvSpPr>
        <p:spPr>
          <a:xfrm>
            <a:off x="432916" y="1557000"/>
            <a:ext cx="817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Prinzipien.</a:t>
            </a:r>
            <a:endParaRPr lang="en-US" b="1" dirty="0"/>
          </a:p>
        </p:txBody>
      </p:sp>
      <p:sp>
        <p:nvSpPr>
          <p:cNvPr id="13" name="TextBox 12">
            <a:extLst>
              <a:ext uri="{FF2B5EF4-FFF2-40B4-BE49-F238E27FC236}">
                <a16:creationId xmlns:a16="http://schemas.microsoft.com/office/drawing/2014/main" id="{7A4ABA6D-9E6E-4B0F-B9F2-4F0B51E94653}"/>
              </a:ext>
            </a:extLst>
          </p:cNvPr>
          <p:cNvSpPr txBox="1"/>
          <p:nvPr/>
        </p:nvSpPr>
        <p:spPr>
          <a:xfrm>
            <a:off x="540000" y="1989000"/>
            <a:ext cx="7955084" cy="954107"/>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err="1"/>
              <a:t>Solarthermische</a:t>
            </a:r>
            <a:r>
              <a:rPr lang="en-US" sz="1400" b="1" dirty="0"/>
              <a:t> Anlagen. </a:t>
            </a:r>
            <a:r>
              <a:rPr lang="en-US" sz="1400" dirty="0"/>
              <a:t>Sie </a:t>
            </a:r>
            <a:r>
              <a:rPr lang="en-US" sz="1400" dirty="0" err="1"/>
              <a:t>sind</a:t>
            </a:r>
            <a:r>
              <a:rPr lang="en-US" sz="1400" dirty="0"/>
              <a:t> </a:t>
            </a:r>
            <a:r>
              <a:rPr lang="en-US" sz="1400" dirty="0" err="1"/>
              <a:t>Teil</a:t>
            </a:r>
            <a:r>
              <a:rPr lang="en-US" sz="1400" dirty="0"/>
              <a:t> der </a:t>
            </a:r>
            <a:r>
              <a:rPr lang="en-US" sz="1400" dirty="0" err="1"/>
              <a:t>modernen</a:t>
            </a:r>
            <a:r>
              <a:rPr lang="en-US" sz="1400" dirty="0"/>
              <a:t> </a:t>
            </a:r>
            <a:r>
              <a:rPr lang="en-US" sz="1400" dirty="0" err="1"/>
              <a:t>Heiztechnik</a:t>
            </a:r>
            <a:r>
              <a:rPr lang="en-US" sz="1400" dirty="0"/>
              <a:t> </a:t>
            </a:r>
            <a:r>
              <a:rPr lang="en-US" sz="1400" dirty="0" err="1"/>
              <a:t>geworden</a:t>
            </a:r>
            <a:r>
              <a:rPr lang="en-US" sz="1400" dirty="0"/>
              <a:t> und </a:t>
            </a:r>
            <a:r>
              <a:rPr lang="en-US" sz="1400" dirty="0" err="1"/>
              <a:t>reduzieren</a:t>
            </a:r>
            <a:r>
              <a:rPr lang="en-US" sz="1400" dirty="0"/>
              <a:t> den </a:t>
            </a:r>
            <a:r>
              <a:rPr lang="en-US" sz="1400" dirty="0" err="1"/>
              <a:t>Verbrauch</a:t>
            </a:r>
            <a:r>
              <a:rPr lang="en-US" sz="1400" dirty="0"/>
              <a:t> </a:t>
            </a:r>
            <a:r>
              <a:rPr lang="en-US" sz="1400" dirty="0" err="1"/>
              <a:t>fossiler</a:t>
            </a:r>
            <a:r>
              <a:rPr lang="en-US" sz="1400" dirty="0"/>
              <a:t> </a:t>
            </a:r>
            <a:r>
              <a:rPr lang="en-US" sz="1400" dirty="0" err="1"/>
              <a:t>Brennstoffe</a:t>
            </a:r>
            <a:r>
              <a:rPr lang="en-US" sz="1400" dirty="0"/>
              <a:t>. Das </a:t>
            </a:r>
            <a:r>
              <a:rPr lang="en-US" sz="1400" dirty="0" err="1"/>
              <a:t>schont</a:t>
            </a:r>
            <a:r>
              <a:rPr lang="en-US" sz="1400" dirty="0"/>
              <a:t> die Umwelt und </a:t>
            </a:r>
            <a:r>
              <a:rPr lang="en-US" sz="1400" dirty="0" err="1"/>
              <a:t>senkt</a:t>
            </a:r>
            <a:r>
              <a:rPr lang="en-US" sz="1400" dirty="0"/>
              <a:t> die </a:t>
            </a:r>
            <a:r>
              <a:rPr lang="en-US" sz="1400" dirty="0" err="1"/>
              <a:t>Energiekosten</a:t>
            </a:r>
            <a:r>
              <a:rPr lang="en-US" sz="1400" dirty="0"/>
              <a:t>. </a:t>
            </a:r>
            <a:r>
              <a:rPr lang="en-US" sz="1400" dirty="0" err="1"/>
              <a:t>Einschließlich</a:t>
            </a:r>
            <a:r>
              <a:rPr lang="en-US" sz="1400" dirty="0"/>
              <a:t> </a:t>
            </a:r>
            <a:r>
              <a:rPr lang="en-US" sz="1400" dirty="0" err="1"/>
              <a:t>einer</a:t>
            </a:r>
            <a:r>
              <a:rPr lang="en-US" sz="1400" dirty="0"/>
              <a:t> </a:t>
            </a:r>
            <a:r>
              <a:rPr lang="en-US" sz="1400" dirty="0" err="1"/>
              <a:t>großen</a:t>
            </a:r>
            <a:r>
              <a:rPr lang="en-US" sz="1400" dirty="0"/>
              <a:t> </a:t>
            </a:r>
            <a:r>
              <a:rPr lang="en-US" sz="1400" dirty="0" err="1"/>
              <a:t>Vielfalt</a:t>
            </a:r>
            <a:r>
              <a:rPr lang="en-US" sz="1400" dirty="0"/>
              <a:t> von: Wasser, </a:t>
            </a:r>
            <a:r>
              <a:rPr lang="en-US" sz="1400" dirty="0" err="1"/>
              <a:t>Raum</a:t>
            </a:r>
            <a:r>
              <a:rPr lang="en-US" sz="1400" dirty="0"/>
              <a:t>, </a:t>
            </a:r>
            <a:r>
              <a:rPr lang="en-US" sz="1400" dirty="0" err="1"/>
              <a:t>Unterstützungs</a:t>
            </a:r>
            <a:r>
              <a:rPr lang="en-US" sz="1400" dirty="0"/>
              <a:t>- und </a:t>
            </a:r>
            <a:r>
              <a:rPr lang="en-US" sz="1400" dirty="0" err="1"/>
              <a:t>Prozesswärme</a:t>
            </a:r>
            <a:r>
              <a:rPr lang="en-US" sz="1400" dirty="0"/>
              <a:t>-(</a:t>
            </a:r>
            <a:r>
              <a:rPr lang="en-US" sz="1400" dirty="0" err="1"/>
              <a:t>Kühl</a:t>
            </a:r>
            <a:r>
              <a:rPr lang="en-US" sz="1400" dirty="0"/>
              <a:t>)</a:t>
            </a:r>
            <a:r>
              <a:rPr lang="en-US" sz="1400" dirty="0" err="1"/>
              <a:t>systemen</a:t>
            </a:r>
            <a:r>
              <a:rPr lang="en-US" sz="1400" dirty="0"/>
              <a:t>.</a:t>
            </a:r>
          </a:p>
          <a:p>
            <a:pPr marL="285750" indent="-285750">
              <a:buFont typeface="Wingdings" panose="05000000000000000000" pitchFamily="2" charset="2"/>
              <a:buChar char="§"/>
            </a:pPr>
            <a:endParaRPr lang="en-US" sz="1400" dirty="0"/>
          </a:p>
        </p:txBody>
      </p:sp>
      <p:pic>
        <p:nvPicPr>
          <p:cNvPr id="8" name="Picture 7" descr="A picture containing text, map&#10;&#10;Description generated with very high confidence">
            <a:extLst>
              <a:ext uri="{FF2B5EF4-FFF2-40B4-BE49-F238E27FC236}">
                <a16:creationId xmlns:a16="http://schemas.microsoft.com/office/drawing/2014/main" id="{6E9F21FF-589B-4F0E-AD9F-E683CA6CF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7172" y="2887609"/>
            <a:ext cx="4132828" cy="3277391"/>
          </a:xfrm>
          <a:prstGeom prst="rect">
            <a:avLst/>
          </a:prstGeom>
        </p:spPr>
      </p:pic>
      <p:sp>
        <p:nvSpPr>
          <p:cNvPr id="4" name="Rechteck 3">
            <a:extLst>
              <a:ext uri="{FF2B5EF4-FFF2-40B4-BE49-F238E27FC236}">
                <a16:creationId xmlns:a16="http://schemas.microsoft.com/office/drawing/2014/main" id="{E75EA84D-8624-40C7-9B8B-A88B7A7D382B}"/>
              </a:ext>
            </a:extLst>
          </p:cNvPr>
          <p:cNvSpPr/>
          <p:nvPr/>
        </p:nvSpPr>
        <p:spPr>
          <a:xfrm>
            <a:off x="540000" y="2760494"/>
            <a:ext cx="4572000" cy="369332"/>
          </a:xfrm>
          <a:prstGeom prst="rect">
            <a:avLst/>
          </a:prstGeom>
        </p:spPr>
        <p:txBody>
          <a:bodyPr>
            <a:spAutoFit/>
          </a:bodyPr>
          <a:lstStyle/>
          <a:p>
            <a:pPr marL="285750" indent="-285750">
              <a:buFont typeface="Wingdings" panose="05000000000000000000" pitchFamily="2" charset="2"/>
              <a:buChar char="§"/>
            </a:pPr>
            <a:endParaRPr lang="en-GB" dirty="0"/>
          </a:p>
        </p:txBody>
      </p:sp>
      <p:sp>
        <p:nvSpPr>
          <p:cNvPr id="5" name="Rechteck 4">
            <a:extLst>
              <a:ext uri="{FF2B5EF4-FFF2-40B4-BE49-F238E27FC236}">
                <a16:creationId xmlns:a16="http://schemas.microsoft.com/office/drawing/2014/main" id="{A3B8B240-C4E3-4813-A60B-FD827B12DCAE}"/>
              </a:ext>
            </a:extLst>
          </p:cNvPr>
          <p:cNvSpPr/>
          <p:nvPr/>
        </p:nvSpPr>
        <p:spPr>
          <a:xfrm>
            <a:off x="540000" y="2637000"/>
            <a:ext cx="4147172" cy="3539430"/>
          </a:xfrm>
          <a:prstGeom prst="rect">
            <a:avLst/>
          </a:prstGeom>
        </p:spPr>
        <p:txBody>
          <a:bodyPr wrap="square">
            <a:spAutoFit/>
          </a:bodyPr>
          <a:lstStyle/>
          <a:p>
            <a:pPr marL="285750" indent="-285750">
              <a:buFont typeface="Wingdings" panose="05000000000000000000" pitchFamily="2" charset="2"/>
              <a:buChar char="§"/>
            </a:pPr>
            <a:r>
              <a:rPr lang="de-DE" sz="1400" b="1" dirty="0"/>
              <a:t>Freie Energie.</a:t>
            </a:r>
            <a:r>
              <a:rPr lang="de-DE" sz="1400" dirty="0"/>
              <a:t> Sie alle nutzen die Energie von der Sonne zur Wärme-/Kälteerzeugung mit eine Art von Sonnenkollektor oder Absorber. </a:t>
            </a:r>
          </a:p>
          <a:p>
            <a:pPr marL="285750" indent="-285750">
              <a:buFont typeface="Wingdings" panose="05000000000000000000" pitchFamily="2" charset="2"/>
              <a:buChar char="§"/>
            </a:pPr>
            <a:r>
              <a:rPr lang="de-DE" sz="1400" b="1" dirty="0"/>
              <a:t>Solare Warmwasserbereiter in Häusern und Gebäuden sind die grundlegendsten Anwendungen.</a:t>
            </a:r>
            <a:r>
              <a:rPr lang="de-DE" sz="1400" dirty="0"/>
              <a:t> Häufig sind sich die Menschen nicht über den großen Heizanteil, den diese System bereitstellen können und dass sie kostenlos Investitionen rentabel machen können, nicht bewusst.</a:t>
            </a:r>
          </a:p>
          <a:p>
            <a:pPr marL="285750" indent="-285750">
              <a:buFont typeface="Wingdings" panose="05000000000000000000" pitchFamily="2" charset="2"/>
              <a:buChar char="§"/>
            </a:pPr>
            <a:r>
              <a:rPr lang="de-DE" sz="1400" dirty="0"/>
              <a:t>Die </a:t>
            </a:r>
            <a:r>
              <a:rPr lang="de-DE" sz="1400" b="1" dirty="0"/>
              <a:t>Ziele </a:t>
            </a:r>
            <a:r>
              <a:rPr lang="de-DE" sz="1400" dirty="0"/>
              <a:t>des SDHW-Systems: Komfort, Einfachheit, Energieeinsparungen und Kosteneffizienz.</a:t>
            </a:r>
          </a:p>
          <a:p>
            <a:pPr marL="285750" indent="-285750">
              <a:buFont typeface="Wingdings" panose="05000000000000000000" pitchFamily="2" charset="2"/>
              <a:buChar char="§"/>
            </a:pPr>
            <a:r>
              <a:rPr lang="de-DE" sz="1400" b="1" dirty="0"/>
              <a:t>Technische Grundvoraussetzung</a:t>
            </a:r>
            <a:r>
              <a:rPr lang="de-DE" sz="1400" dirty="0"/>
              <a:t> des SDHW-Systems: Deckung des Warmwasserbedarfs des Hauses über das Jahr unter Standort- und Standortbedingungen.</a:t>
            </a:r>
            <a:endParaRPr lang="en-US" sz="1400" dirty="0"/>
          </a:p>
        </p:txBody>
      </p:sp>
    </p:spTree>
    <p:extLst>
      <p:ext uri="{BB962C8B-B14F-4D97-AF65-F5344CB8AC3E}">
        <p14:creationId xmlns:p14="http://schemas.microsoft.com/office/powerpoint/2010/main" val="424140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56397A-D0B2-4E5A-B43C-313BDC72D0CD}"/>
              </a:ext>
            </a:extLst>
          </p:cNvPr>
          <p:cNvPicPr>
            <a:picLocks noChangeAspect="1"/>
          </p:cNvPicPr>
          <p:nvPr/>
        </p:nvPicPr>
        <p:blipFill>
          <a:blip r:embed="rId2"/>
          <a:stretch>
            <a:fillRect/>
          </a:stretch>
        </p:blipFill>
        <p:spPr>
          <a:xfrm>
            <a:off x="5369369" y="1506702"/>
            <a:ext cx="3434899" cy="4226298"/>
          </a:xfrm>
          <a:prstGeom prst="rect">
            <a:avLst/>
          </a:prstGeom>
        </p:spPr>
      </p:pic>
      <p:sp>
        <p:nvSpPr>
          <p:cNvPr id="2" name="Title 1">
            <a:extLst>
              <a:ext uri="{FF2B5EF4-FFF2-40B4-BE49-F238E27FC236}">
                <a16:creationId xmlns:a16="http://schemas.microsoft.com/office/drawing/2014/main" id="{59E8DF70-B0FB-4C32-A53D-2612A3A3011B}"/>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002EDE25-C634-4BDA-8158-ED0A7ADCF94D}"/>
              </a:ext>
            </a:extLst>
          </p:cNvPr>
          <p:cNvSpPr/>
          <p:nvPr/>
        </p:nvSpPr>
        <p:spPr>
          <a:xfrm>
            <a:off x="432916" y="1557000"/>
            <a:ext cx="5435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5" name="Rectangle 4">
            <a:extLst>
              <a:ext uri="{FF2B5EF4-FFF2-40B4-BE49-F238E27FC236}">
                <a16:creationId xmlns:a16="http://schemas.microsoft.com/office/drawing/2014/main" id="{97735E75-8B18-4074-AD69-0F8BC080A22D}"/>
              </a:ext>
            </a:extLst>
          </p:cNvPr>
          <p:cNvSpPr/>
          <p:nvPr/>
        </p:nvSpPr>
        <p:spPr>
          <a:xfrm>
            <a:off x="726285" y="1910980"/>
            <a:ext cx="4493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WEITERE SYSTEMKOMPONENTEN</a:t>
            </a:r>
          </a:p>
        </p:txBody>
      </p:sp>
      <p:sp>
        <p:nvSpPr>
          <p:cNvPr id="6" name="Rectangle 5">
            <a:extLst>
              <a:ext uri="{FF2B5EF4-FFF2-40B4-BE49-F238E27FC236}">
                <a16:creationId xmlns:a16="http://schemas.microsoft.com/office/drawing/2014/main" id="{12543CB4-1F0C-45BF-81A1-2425A833423B}"/>
              </a:ext>
            </a:extLst>
          </p:cNvPr>
          <p:cNvSpPr/>
          <p:nvPr/>
        </p:nvSpPr>
        <p:spPr>
          <a:xfrm>
            <a:off x="900000" y="2280312"/>
            <a:ext cx="4752000" cy="3754874"/>
          </a:xfrm>
          <a:prstGeom prst="rect">
            <a:avLst/>
          </a:prstGeom>
        </p:spPr>
        <p:txBody>
          <a:bodyPr wrap="square">
            <a:spAutoFit/>
          </a:bodyPr>
          <a:lstStyle/>
          <a:p>
            <a:pPr marL="285750" indent="-285750">
              <a:buFont typeface="Calibri" panose="020F0502020204030204" pitchFamily="34" charset="0"/>
              <a:buChar char="‒"/>
            </a:pPr>
            <a:r>
              <a:rPr lang="en-US" sz="1400" b="1" dirty="0"/>
              <a:t>Kollektor-Befestigungssysteme. Installationen auf dem Dach.</a:t>
            </a:r>
          </a:p>
          <a:p>
            <a:pPr marL="541338" lvl="1" indent="-285750">
              <a:buFont typeface="Arial" panose="020B0604020202020204" pitchFamily="34" charset="0"/>
              <a:buChar char="."/>
            </a:pPr>
            <a:r>
              <a:rPr lang="en-US" sz="1400" dirty="0"/>
              <a:t>Die Kollektoren (FPC oder ETC) werden direkt auf dem Dach in der gleichen Dachneigung befestigt, obwohl andere Neigungen erforderlich sein können.</a:t>
            </a:r>
          </a:p>
          <a:p>
            <a:pPr marL="541338" lvl="1" indent="-285750">
              <a:buFont typeface="Arial" panose="020B0604020202020204" pitchFamily="34" charset="0"/>
              <a:buChar char="."/>
            </a:pPr>
            <a:r>
              <a:rPr lang="en-US" sz="1400" dirty="0"/>
              <a:t>Die Kollektoren werden in </a:t>
            </a:r>
            <a:r>
              <a:rPr lang="en-US" sz="1400" b="1" dirty="0"/>
              <a:t>Profilschienen </a:t>
            </a:r>
            <a:r>
              <a:rPr lang="en-US" sz="1400" dirty="0"/>
              <a:t>und in Reihen montiert. Das Dach und die Unterkonstruktion müssen eine ausreichende Tragfähigkeit aufweisen (Baustellenkontrolle).</a:t>
            </a:r>
          </a:p>
          <a:p>
            <a:pPr marL="541338" lvl="1" indent="-285750">
              <a:buFont typeface="Arial" panose="020B0604020202020204" pitchFamily="34" charset="0"/>
              <a:buChar char="."/>
            </a:pPr>
            <a:r>
              <a:rPr lang="en-US" sz="1400" b="1" dirty="0"/>
              <a:t>Die Aufdachmontagesätze für bestimmte Kollektortypen unterscheiden sich durch die Art und Weise, wie der Tragrahmen an verschiedene</a:t>
            </a:r>
            <a:r>
              <a:rPr lang="en-US" sz="1400" dirty="0"/>
              <a:t>, örtlich am häufigsten vorkommende</a:t>
            </a:r>
            <a:r>
              <a:rPr lang="en-US" sz="1400" b="1" dirty="0"/>
              <a:t> Dacheindeckungen angehängt wird</a:t>
            </a:r>
            <a:r>
              <a:rPr lang="en-US" sz="1400" dirty="0"/>
              <a:t>: Ziegel, Biberschwanz, Schiefer, Schindel, Wellblech, Stahlblech usw.</a:t>
            </a:r>
          </a:p>
          <a:p>
            <a:pPr marL="541338" lvl="1" indent="-285750">
              <a:buFont typeface="Arial" panose="020B0604020202020204" pitchFamily="34" charset="0"/>
              <a:buChar char="."/>
            </a:pPr>
            <a:r>
              <a:rPr lang="en-US" sz="1400" dirty="0"/>
              <a:t>Es könnte ein </a:t>
            </a:r>
            <a:r>
              <a:rPr lang="en-US" sz="1400" b="1" dirty="0"/>
              <a:t>lizenzierter Auftragnehmer </a:t>
            </a:r>
            <a:r>
              <a:rPr lang="en-US" sz="1400" dirty="0"/>
              <a:t>benötigt werden.</a:t>
            </a:r>
          </a:p>
        </p:txBody>
      </p:sp>
      <p:sp>
        <p:nvSpPr>
          <p:cNvPr id="8" name="Rectangle 7">
            <a:extLst>
              <a:ext uri="{FF2B5EF4-FFF2-40B4-BE49-F238E27FC236}">
                <a16:creationId xmlns:a16="http://schemas.microsoft.com/office/drawing/2014/main" id="{468EA81E-F2EC-4595-A448-F601E0AC7CB9}"/>
              </a:ext>
            </a:extLst>
          </p:cNvPr>
          <p:cNvSpPr/>
          <p:nvPr/>
        </p:nvSpPr>
        <p:spPr>
          <a:xfrm>
            <a:off x="900000" y="5857780"/>
            <a:ext cx="7786800" cy="523220"/>
          </a:xfrm>
          <a:prstGeom prst="rect">
            <a:avLst/>
          </a:prstGeom>
        </p:spPr>
        <p:txBody>
          <a:bodyPr wrap="square">
            <a:spAutoFit/>
          </a:bodyPr>
          <a:lstStyle/>
          <a:p>
            <a:pPr marL="541338" lvl="1" indent="-285750">
              <a:buFont typeface="Arial" panose="020B0604020202020204" pitchFamily="34" charset="0"/>
              <a:buChar char="."/>
            </a:pPr>
            <a:r>
              <a:rPr lang="en-US" sz="1400" b="1" dirty="0"/>
              <a:t>Hydraulische Anschlüsse</a:t>
            </a:r>
            <a:r>
              <a:rPr lang="en-US" sz="1400" dirty="0"/>
              <a:t>. Die Bausätze empfehlen auch, wie man verschiedene Arten von Dachabdeckungen durchdringt, Rohre verlegt, die Kollektoren abdichtet und anschließt. </a:t>
            </a:r>
          </a:p>
        </p:txBody>
      </p:sp>
      <p:sp>
        <p:nvSpPr>
          <p:cNvPr id="9" name="Rectangle 8">
            <a:extLst>
              <a:ext uri="{FF2B5EF4-FFF2-40B4-BE49-F238E27FC236}">
                <a16:creationId xmlns:a16="http://schemas.microsoft.com/office/drawing/2014/main" id="{65CE52E6-4B6C-4E29-81DD-B4602C1E6AFA}"/>
              </a:ext>
            </a:extLst>
          </p:cNvPr>
          <p:cNvSpPr/>
          <p:nvPr/>
        </p:nvSpPr>
        <p:spPr>
          <a:xfrm>
            <a:off x="7236000" y="1578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40947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7DD3-F707-48DB-A5D3-844A16DEDB25}"/>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4BFFC480-F670-4B30-A314-CDC7EAB9AA93}"/>
              </a:ext>
            </a:extLst>
          </p:cNvPr>
          <p:cNvSpPr/>
          <p:nvPr/>
        </p:nvSpPr>
        <p:spPr>
          <a:xfrm>
            <a:off x="432916" y="1557000"/>
            <a:ext cx="608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6" name="Rectangle 5">
            <a:extLst>
              <a:ext uri="{FF2B5EF4-FFF2-40B4-BE49-F238E27FC236}">
                <a16:creationId xmlns:a16="http://schemas.microsoft.com/office/drawing/2014/main" id="{2C78A018-D780-4F15-8EE8-E224DB50A184}"/>
              </a:ext>
            </a:extLst>
          </p:cNvPr>
          <p:cNvSpPr/>
          <p:nvPr/>
        </p:nvSpPr>
        <p:spPr>
          <a:xfrm>
            <a:off x="900000" y="2280312"/>
            <a:ext cx="4320000" cy="3754874"/>
          </a:xfrm>
          <a:prstGeom prst="rect">
            <a:avLst/>
          </a:prstGeom>
        </p:spPr>
        <p:txBody>
          <a:bodyPr wrap="square">
            <a:spAutoFit/>
          </a:bodyPr>
          <a:lstStyle/>
          <a:p>
            <a:pPr marL="285750" indent="-285750">
              <a:buFont typeface="Calibri" panose="020F0502020204030204" pitchFamily="34" charset="0"/>
              <a:buChar char="‒"/>
            </a:pPr>
            <a:r>
              <a:rPr lang="en-US" sz="1400" b="1" dirty="0"/>
              <a:t>Kollektor-Befestigungssysteme. Flachdach/Boden.</a:t>
            </a:r>
          </a:p>
          <a:p>
            <a:pPr marL="541338" lvl="1" indent="-285750">
              <a:buFont typeface="Arial" panose="020B0604020202020204" pitchFamily="34" charset="0"/>
              <a:buChar char="."/>
            </a:pPr>
            <a:r>
              <a:rPr lang="en-US" sz="1400" dirty="0"/>
              <a:t>Typisch für ebene Dachflächen, bei denen die Kollektoren in einem steileren Winkel als die Dachneigung oder auf Bodenhöhe positioniert werden sollen.</a:t>
            </a:r>
          </a:p>
          <a:p>
            <a:pPr marL="541338" lvl="1" indent="-285750">
              <a:buFont typeface="Arial" panose="020B0604020202020204" pitchFamily="34" charset="0"/>
              <a:buChar char="."/>
            </a:pPr>
            <a:r>
              <a:rPr lang="en-US" sz="1400" dirty="0"/>
              <a:t>Die Flachdachstützen können auf "bauseitige Unterkonstruktionen", bestehend aus "I-Trägern" vorgebohrt, montiert werden. Die bauseitigen Unterkonstruktionen müssen so ausgelegt sein, dass die auf die Kollektoren (oder den Schnee) wirkende Windkraft aufgenommen wird; </a:t>
            </a:r>
          </a:p>
          <a:p>
            <a:pPr marL="541338" lvl="1" indent="-285750">
              <a:buFont typeface="Arial" panose="020B0604020202020204" pitchFamily="34" charset="0"/>
              <a:buChar char="."/>
            </a:pPr>
            <a:r>
              <a:rPr lang="en-US" sz="1400" dirty="0"/>
              <a:t>Der Rahmen wird mit Betonsockeln etc. auf dem Boden oder einer ebenen Fläche befestigt.</a:t>
            </a:r>
          </a:p>
          <a:p>
            <a:pPr marL="285750" lvl="1" indent="-285750">
              <a:buFont typeface="Calibri" panose="020F0502020204030204" pitchFamily="34" charset="0"/>
              <a:buChar char="‒"/>
            </a:pPr>
            <a:r>
              <a:rPr lang="en-US" sz="1400" b="1" dirty="0"/>
              <a:t>Wandmontage.</a:t>
            </a:r>
          </a:p>
          <a:p>
            <a:pPr marL="541338" lvl="1" indent="-285750">
              <a:buFont typeface="Arial" panose="020B0604020202020204" pitchFamily="34" charset="0"/>
              <a:buChar char="."/>
            </a:pPr>
            <a:r>
              <a:rPr lang="en-US" sz="1400" dirty="0"/>
              <a:t>Viel seltener werden ähnliche Konstruktionen wie bei der Flachdachmontage verwendet.</a:t>
            </a:r>
            <a:endParaRPr lang="en-US" sz="1400" b="1" dirty="0"/>
          </a:p>
          <a:p>
            <a:pPr marL="255588" lvl="1"/>
            <a:endParaRPr lang="en-US" sz="1400" dirty="0"/>
          </a:p>
        </p:txBody>
      </p:sp>
      <p:pic>
        <p:nvPicPr>
          <p:cNvPr id="7" name="Picture 6">
            <a:extLst>
              <a:ext uri="{FF2B5EF4-FFF2-40B4-BE49-F238E27FC236}">
                <a16:creationId xmlns:a16="http://schemas.microsoft.com/office/drawing/2014/main" id="{4618A8D1-4C1B-4A3E-A971-4E66243B09DF}"/>
              </a:ext>
            </a:extLst>
          </p:cNvPr>
          <p:cNvPicPr>
            <a:picLocks noChangeAspect="1"/>
          </p:cNvPicPr>
          <p:nvPr/>
        </p:nvPicPr>
        <p:blipFill>
          <a:blip r:embed="rId2"/>
          <a:stretch>
            <a:fillRect/>
          </a:stretch>
        </p:blipFill>
        <p:spPr>
          <a:xfrm>
            <a:off x="5292000" y="1659803"/>
            <a:ext cx="3395763" cy="4656882"/>
          </a:xfrm>
          <a:prstGeom prst="rect">
            <a:avLst/>
          </a:prstGeom>
        </p:spPr>
      </p:pic>
      <p:sp>
        <p:nvSpPr>
          <p:cNvPr id="8" name="Rectangle 7">
            <a:extLst>
              <a:ext uri="{FF2B5EF4-FFF2-40B4-BE49-F238E27FC236}">
                <a16:creationId xmlns:a16="http://schemas.microsoft.com/office/drawing/2014/main" id="{8BD41DE1-96A4-49D9-8189-2DD7ADB19526}"/>
              </a:ext>
            </a:extLst>
          </p:cNvPr>
          <p:cNvSpPr/>
          <p:nvPr/>
        </p:nvSpPr>
        <p:spPr>
          <a:xfrm>
            <a:off x="4140000" y="195711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9" name="Rectangle 8">
            <a:extLst>
              <a:ext uri="{FF2B5EF4-FFF2-40B4-BE49-F238E27FC236}">
                <a16:creationId xmlns:a16="http://schemas.microsoft.com/office/drawing/2014/main" id="{9DC21A3C-196D-41E6-9FD2-DE6323A8AF01}"/>
              </a:ext>
            </a:extLst>
          </p:cNvPr>
          <p:cNvSpPr/>
          <p:nvPr/>
        </p:nvSpPr>
        <p:spPr>
          <a:xfrm>
            <a:off x="726285" y="1910980"/>
            <a:ext cx="3773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WEITERE SYSTEMKOMPONENTEN</a:t>
            </a:r>
          </a:p>
        </p:txBody>
      </p:sp>
    </p:spTree>
    <p:extLst>
      <p:ext uri="{BB962C8B-B14F-4D97-AF65-F5344CB8AC3E}">
        <p14:creationId xmlns:p14="http://schemas.microsoft.com/office/powerpoint/2010/main" val="2005818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87F5C-A38F-417D-9BEB-E8B1D3018FD4}"/>
              </a:ext>
            </a:extLst>
          </p:cNvPr>
          <p:cNvSpPr>
            <a:spLocks noGrp="1"/>
          </p:cNvSpPr>
          <p:nvPr>
            <p:ph type="title"/>
          </p:nvPr>
        </p:nvSpPr>
        <p:spPr/>
        <p:txBody>
          <a:bodyPr/>
          <a:lstStyle/>
          <a:p>
            <a:r>
              <a:rPr lang="en-US" b="1" dirty="0"/>
              <a:t>2. Auswahl der richtigen Technologie</a:t>
            </a:r>
            <a:endParaRPr lang="en-US" dirty="0"/>
          </a:p>
        </p:txBody>
      </p:sp>
      <p:sp>
        <p:nvSpPr>
          <p:cNvPr id="4" name="Rectangle 3">
            <a:extLst>
              <a:ext uri="{FF2B5EF4-FFF2-40B4-BE49-F238E27FC236}">
                <a16:creationId xmlns:a16="http://schemas.microsoft.com/office/drawing/2014/main" id="{203203A2-6134-48E7-9C8D-6DF93DC21F27}"/>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Eigenschaften und Auswahl der Komponenten.</a:t>
            </a:r>
            <a:endParaRPr lang="en-US" b="1" dirty="0"/>
          </a:p>
        </p:txBody>
      </p:sp>
      <p:sp>
        <p:nvSpPr>
          <p:cNvPr id="5" name="Rectangle 4">
            <a:extLst>
              <a:ext uri="{FF2B5EF4-FFF2-40B4-BE49-F238E27FC236}">
                <a16:creationId xmlns:a16="http://schemas.microsoft.com/office/drawing/2014/main" id="{3CBF8951-9674-4B71-B95A-46C21F1E2D28}"/>
              </a:ext>
            </a:extLst>
          </p:cNvPr>
          <p:cNvSpPr/>
          <p:nvPr/>
        </p:nvSpPr>
        <p:spPr>
          <a:xfrm>
            <a:off x="726284" y="1901649"/>
            <a:ext cx="4349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WEITERE SYSTEMKOMPONENTEN</a:t>
            </a:r>
          </a:p>
        </p:txBody>
      </p:sp>
      <p:sp>
        <p:nvSpPr>
          <p:cNvPr id="6" name="Rectangle 5">
            <a:extLst>
              <a:ext uri="{FF2B5EF4-FFF2-40B4-BE49-F238E27FC236}">
                <a16:creationId xmlns:a16="http://schemas.microsoft.com/office/drawing/2014/main" id="{C5349A0C-72FA-4690-A2FD-62C027B83316}"/>
              </a:ext>
            </a:extLst>
          </p:cNvPr>
          <p:cNvSpPr/>
          <p:nvPr/>
        </p:nvSpPr>
        <p:spPr>
          <a:xfrm>
            <a:off x="726284" y="2205000"/>
            <a:ext cx="5429716" cy="3754874"/>
          </a:xfrm>
          <a:prstGeom prst="rect">
            <a:avLst/>
          </a:prstGeom>
        </p:spPr>
        <p:txBody>
          <a:bodyPr wrap="square">
            <a:spAutoFit/>
          </a:bodyPr>
          <a:lstStyle/>
          <a:p>
            <a:pPr marL="285750" indent="-285750">
              <a:buFont typeface="Symbol" panose="05050102010706020507" pitchFamily="18" charset="2"/>
              <a:buChar char=""/>
            </a:pPr>
            <a:r>
              <a:rPr lang="en-US" sz="1400" b="1" dirty="0">
                <a:solidFill>
                  <a:prstClr val="black"/>
                </a:solidFill>
              </a:rPr>
              <a:t>Zubehör und Ersatzteile.</a:t>
            </a:r>
          </a:p>
          <a:p>
            <a:pPr marL="541338" lvl="1" indent="-285750">
              <a:buFont typeface="Arial" panose="020B0604020202020204" pitchFamily="34" charset="0"/>
              <a:buChar char="."/>
            </a:pPr>
            <a:r>
              <a:rPr lang="en-US" sz="1400" dirty="0">
                <a:solidFill>
                  <a:prstClr val="black"/>
                </a:solidFill>
              </a:rPr>
              <a:t>Es gibt eine große Anzahl von zusätzlichen </a:t>
            </a:r>
          </a:p>
          <a:p>
            <a:pPr marL="542925" lvl="2"/>
            <a:r>
              <a:rPr lang="en-US" sz="1400" dirty="0">
                <a:solidFill>
                  <a:prstClr val="black"/>
                </a:solidFill>
              </a:rPr>
              <a:t>Komponenten und Zubehör. Außerdem sollte der Installateur</a:t>
            </a:r>
          </a:p>
          <a:p>
            <a:pPr marL="542925" lvl="2"/>
            <a:r>
              <a:rPr lang="en-US" sz="1400" dirty="0" err="1">
                <a:solidFill>
                  <a:prstClr val="black"/>
                </a:solidFill>
              </a:rPr>
              <a:t>mit</a:t>
            </a:r>
            <a:r>
              <a:rPr lang="en-US" sz="1400" dirty="0">
                <a:solidFill>
                  <a:prstClr val="black"/>
                </a:solidFill>
              </a:rPr>
              <a:t> </a:t>
            </a:r>
            <a:r>
              <a:rPr lang="en-US" sz="1400" dirty="0" err="1">
                <a:solidFill>
                  <a:prstClr val="black"/>
                </a:solidFill>
              </a:rPr>
              <a:t>universellen</a:t>
            </a:r>
            <a:r>
              <a:rPr lang="en-US" sz="1400" dirty="0">
                <a:solidFill>
                  <a:prstClr val="black"/>
                </a:solidFill>
              </a:rPr>
              <a:t> (für alle Systeme) und </a:t>
            </a:r>
            <a:r>
              <a:rPr lang="en-US" sz="1400" dirty="0" err="1">
                <a:solidFill>
                  <a:prstClr val="black"/>
                </a:solidFill>
              </a:rPr>
              <a:t>spezifischen</a:t>
            </a:r>
            <a:r>
              <a:rPr lang="en-US" sz="1400" dirty="0">
                <a:solidFill>
                  <a:prstClr val="black"/>
                </a:solidFill>
              </a:rPr>
              <a:t> </a:t>
            </a:r>
            <a:r>
              <a:rPr lang="en-US" sz="1400" dirty="0" err="1">
                <a:solidFill>
                  <a:prstClr val="black"/>
                </a:solidFill>
              </a:rPr>
              <a:t>Ersatzteilen</a:t>
            </a:r>
            <a:r>
              <a:rPr lang="en-US" sz="1400" dirty="0">
                <a:solidFill>
                  <a:prstClr val="black"/>
                </a:solidFill>
              </a:rPr>
              <a:t> (</a:t>
            </a:r>
            <a:r>
              <a:rPr lang="en-US" sz="1400" dirty="0" err="1">
                <a:solidFill>
                  <a:prstClr val="black"/>
                </a:solidFill>
              </a:rPr>
              <a:t>eigene</a:t>
            </a:r>
            <a:r>
              <a:rPr lang="en-US" sz="1400" dirty="0">
                <a:solidFill>
                  <a:prstClr val="black"/>
                </a:solidFill>
              </a:rPr>
              <a:t> </a:t>
            </a:r>
            <a:r>
              <a:rPr lang="en-US" sz="1400" dirty="0" err="1">
                <a:solidFill>
                  <a:prstClr val="black"/>
                </a:solidFill>
              </a:rPr>
              <a:t>oder</a:t>
            </a:r>
            <a:r>
              <a:rPr lang="en-US" sz="1400" dirty="0">
                <a:solidFill>
                  <a:prstClr val="black"/>
                </a:solidFill>
              </a:rPr>
              <a:t> </a:t>
            </a:r>
            <a:r>
              <a:rPr lang="en-US" sz="1400" dirty="0" err="1">
                <a:solidFill>
                  <a:prstClr val="black"/>
                </a:solidFill>
              </a:rPr>
              <a:t>hochspezifische</a:t>
            </a:r>
            <a:r>
              <a:rPr lang="en-US" sz="1400" dirty="0">
                <a:solidFill>
                  <a:prstClr val="black"/>
                </a:solidFill>
              </a:rPr>
              <a:t>) </a:t>
            </a:r>
            <a:r>
              <a:rPr lang="en-US" sz="1400" dirty="0" err="1">
                <a:solidFill>
                  <a:prstClr val="black"/>
                </a:solidFill>
              </a:rPr>
              <a:t>vertraut</a:t>
            </a:r>
            <a:r>
              <a:rPr lang="en-US" sz="1400" dirty="0">
                <a:solidFill>
                  <a:prstClr val="black"/>
                </a:solidFill>
              </a:rPr>
              <a:t> sein. </a:t>
            </a:r>
          </a:p>
          <a:p>
            <a:pPr marL="541338" lvl="1" indent="-285750">
              <a:buFont typeface="Arial" panose="020B0604020202020204" pitchFamily="34" charset="0"/>
              <a:buChar char="."/>
            </a:pPr>
            <a:r>
              <a:rPr lang="en-US" sz="1400" dirty="0" err="1">
                <a:solidFill>
                  <a:prstClr val="black"/>
                </a:solidFill>
              </a:rPr>
              <a:t>Beispiele</a:t>
            </a:r>
            <a:r>
              <a:rPr lang="en-US" sz="1400" dirty="0">
                <a:solidFill>
                  <a:prstClr val="black"/>
                </a:solidFill>
              </a:rPr>
              <a:t> für solche Komponenten sind:</a:t>
            </a:r>
          </a:p>
          <a:p>
            <a:pPr marL="809625" lvl="2" indent="-285750">
              <a:buFont typeface="Arial" panose="020B0604020202020204" pitchFamily="34" charset="0"/>
              <a:buChar char="."/>
            </a:pPr>
            <a:r>
              <a:rPr lang="en-US" sz="1400" b="1" dirty="0">
                <a:solidFill>
                  <a:prstClr val="black"/>
                </a:solidFill>
              </a:rPr>
              <a:t>Externe Wärmeaustauscher.</a:t>
            </a:r>
          </a:p>
          <a:p>
            <a:pPr marL="809625" lvl="2" indent="-285750">
              <a:buFont typeface="Arial" panose="020B0604020202020204" pitchFamily="34" charset="0"/>
              <a:buChar char="."/>
            </a:pPr>
            <a:r>
              <a:rPr lang="en-US" sz="1400" b="1" dirty="0">
                <a:solidFill>
                  <a:prstClr val="black"/>
                </a:solidFill>
              </a:rPr>
              <a:t>Überspannung (Überspannungsableiter) und Erdung.</a:t>
            </a:r>
          </a:p>
          <a:p>
            <a:pPr marL="809625" lvl="2" indent="-285750">
              <a:buFont typeface="Arial" panose="020B0604020202020204" pitchFamily="34" charset="0"/>
              <a:buChar char="."/>
            </a:pPr>
            <a:r>
              <a:rPr lang="en-US" sz="1400" b="1" dirty="0">
                <a:solidFill>
                  <a:prstClr val="black"/>
                </a:solidFill>
              </a:rPr>
              <a:t>Rohrsätze, Fittings, elektrische Leitungen, Abzweigdosen.</a:t>
            </a:r>
          </a:p>
          <a:p>
            <a:pPr marL="809625" lvl="2" indent="-285750">
              <a:buFont typeface="Arial" panose="020B0604020202020204" pitchFamily="34" charset="0"/>
              <a:buChar char="."/>
            </a:pPr>
            <a:r>
              <a:rPr lang="en-US" sz="1400" b="1" dirty="0">
                <a:solidFill>
                  <a:prstClr val="black"/>
                </a:solidFill>
              </a:rPr>
              <a:t>PVC-Schutzhüllen für Solarkollektoren.</a:t>
            </a:r>
          </a:p>
          <a:p>
            <a:pPr marL="809625" lvl="2" indent="-285750">
              <a:buFont typeface="Arial" panose="020B0604020202020204" pitchFamily="34" charset="0"/>
              <a:buChar char="."/>
            </a:pPr>
            <a:r>
              <a:rPr lang="en-US" sz="1400" b="1" dirty="0">
                <a:solidFill>
                  <a:prstClr val="black"/>
                </a:solidFill>
              </a:rPr>
              <a:t>Elektrische und Frostschutz-Tauchsätze.</a:t>
            </a:r>
          </a:p>
          <a:p>
            <a:pPr marL="809625" lvl="2" indent="-285750">
              <a:buFont typeface="Arial" panose="020B0604020202020204" pitchFamily="34" charset="0"/>
              <a:buChar char="."/>
            </a:pPr>
            <a:r>
              <a:rPr lang="en-US" sz="1400" b="1" dirty="0">
                <a:solidFill>
                  <a:prstClr val="black"/>
                </a:solidFill>
              </a:rPr>
              <a:t>Heizkabel (Frostschutz der Rohre).</a:t>
            </a:r>
          </a:p>
          <a:p>
            <a:pPr marL="809625" lvl="2" indent="-285750">
              <a:buFont typeface="Arial" panose="020B0604020202020204" pitchFamily="34" charset="0"/>
              <a:buChar char="."/>
            </a:pPr>
            <a:r>
              <a:rPr lang="en-US" sz="1400" b="1" dirty="0">
                <a:solidFill>
                  <a:prstClr val="black"/>
                </a:solidFill>
              </a:rPr>
              <a:t>Anodenstäbe für den Tankschutz.</a:t>
            </a:r>
          </a:p>
          <a:p>
            <a:pPr marL="809625" lvl="2" indent="-285750">
              <a:buFont typeface="Arial" panose="020B0604020202020204" pitchFamily="34" charset="0"/>
              <a:buChar char="."/>
            </a:pPr>
            <a:r>
              <a:rPr lang="en-US" sz="1400" b="1" dirty="0">
                <a:solidFill>
                  <a:prstClr val="black"/>
                </a:solidFill>
              </a:rPr>
              <a:t>Temperaturfühler und Buchsen.</a:t>
            </a:r>
          </a:p>
          <a:p>
            <a:pPr marL="809625" lvl="2" indent="-285750">
              <a:buFont typeface="Arial" panose="020B0604020202020204" pitchFamily="34" charset="0"/>
              <a:buChar char="."/>
            </a:pPr>
            <a:r>
              <a:rPr lang="en-US" sz="1400" b="1" dirty="0">
                <a:solidFill>
                  <a:prstClr val="black"/>
                </a:solidFill>
              </a:rPr>
              <a:t>Isoliermaterialien für Rohrleitungen und Behälter.</a:t>
            </a:r>
          </a:p>
          <a:p>
            <a:pPr marL="541338" lvl="1" indent="-285750">
              <a:buFont typeface="Arial" panose="020B0604020202020204" pitchFamily="34" charset="0"/>
              <a:buChar char="."/>
            </a:pPr>
            <a:r>
              <a:rPr lang="en-US" sz="1400" dirty="0">
                <a:solidFill>
                  <a:prstClr val="black"/>
                </a:solidFill>
              </a:rPr>
              <a:t>Als Referenz dienen in erster Linie die Komponentenlisten und </a:t>
            </a:r>
            <a:r>
              <a:rPr lang="en-US" sz="1400" dirty="0" err="1">
                <a:solidFill>
                  <a:prstClr val="black"/>
                </a:solidFill>
              </a:rPr>
              <a:t>technischen</a:t>
            </a:r>
            <a:r>
              <a:rPr lang="en-US" sz="1400" dirty="0">
                <a:solidFill>
                  <a:prstClr val="black"/>
                </a:solidFill>
              </a:rPr>
              <a:t> Spezifikationen der Hersteller.</a:t>
            </a:r>
          </a:p>
        </p:txBody>
      </p:sp>
      <p:pic>
        <p:nvPicPr>
          <p:cNvPr id="7" name="Picture 6">
            <a:extLst>
              <a:ext uri="{FF2B5EF4-FFF2-40B4-BE49-F238E27FC236}">
                <a16:creationId xmlns:a16="http://schemas.microsoft.com/office/drawing/2014/main" id="{5C64B3A2-DE81-4394-90CC-3C455011EE53}"/>
              </a:ext>
            </a:extLst>
          </p:cNvPr>
          <p:cNvPicPr>
            <a:picLocks noChangeAspect="1"/>
          </p:cNvPicPr>
          <p:nvPr/>
        </p:nvPicPr>
        <p:blipFill>
          <a:blip r:embed="rId2"/>
          <a:stretch>
            <a:fillRect/>
          </a:stretch>
        </p:blipFill>
        <p:spPr>
          <a:xfrm>
            <a:off x="5925241" y="2240203"/>
            <a:ext cx="2761559" cy="3595734"/>
          </a:xfrm>
          <a:prstGeom prst="rect">
            <a:avLst/>
          </a:prstGeom>
        </p:spPr>
      </p:pic>
      <p:sp>
        <p:nvSpPr>
          <p:cNvPr id="9" name="Rectangle 7">
            <a:extLst>
              <a:ext uri="{FF2B5EF4-FFF2-40B4-BE49-F238E27FC236}">
                <a16:creationId xmlns:a16="http://schemas.microsoft.com/office/drawing/2014/main" id="{73B8E312-500E-48DA-8072-9E1A8E760ACC}"/>
              </a:ext>
            </a:extLst>
          </p:cNvPr>
          <p:cNvSpPr/>
          <p:nvPr/>
        </p:nvSpPr>
        <p:spPr>
          <a:xfrm>
            <a:off x="5767693" y="203572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3282561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5B650-81B6-47F7-8C9E-1D1869111985}"/>
              </a:ext>
            </a:extLst>
          </p:cNvPr>
          <p:cNvSpPr>
            <a:spLocks noGrp="1"/>
          </p:cNvSpPr>
          <p:nvPr>
            <p:ph type="title"/>
          </p:nvPr>
        </p:nvSpPr>
        <p:spPr/>
        <p:txBody>
          <a:bodyPr/>
          <a:lstStyle/>
          <a:p>
            <a:r>
              <a:rPr lang="en-US" b="1" dirty="0"/>
              <a:t>3. Dimensionierung des Systems</a:t>
            </a:r>
            <a:endParaRPr lang="en-US" dirty="0"/>
          </a:p>
        </p:txBody>
      </p:sp>
      <p:sp>
        <p:nvSpPr>
          <p:cNvPr id="3" name="Rectangle 2">
            <a:extLst>
              <a:ext uri="{FF2B5EF4-FFF2-40B4-BE49-F238E27FC236}">
                <a16:creationId xmlns:a16="http://schemas.microsoft.com/office/drawing/2014/main" id="{C88E85B7-9837-40C1-BCC2-9E386AD023B8}"/>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Grundsätze der Dimensionierung.</a:t>
            </a:r>
            <a:endParaRPr lang="en-US" b="1" dirty="0"/>
          </a:p>
        </p:txBody>
      </p:sp>
      <p:sp>
        <p:nvSpPr>
          <p:cNvPr id="5" name="Rectangle 4">
            <a:extLst>
              <a:ext uri="{FF2B5EF4-FFF2-40B4-BE49-F238E27FC236}">
                <a16:creationId xmlns:a16="http://schemas.microsoft.com/office/drawing/2014/main" id="{8A3CC663-018D-4A9F-9C9D-D974788D4412}"/>
              </a:ext>
            </a:extLst>
          </p:cNvPr>
          <p:cNvSpPr/>
          <p:nvPr/>
        </p:nvSpPr>
        <p:spPr>
          <a:xfrm>
            <a:off x="726284" y="1917127"/>
            <a:ext cx="7949404" cy="1600438"/>
          </a:xfrm>
          <a:prstGeom prst="rect">
            <a:avLst/>
          </a:prstGeom>
        </p:spPr>
        <p:txBody>
          <a:bodyPr wrap="square">
            <a:spAutoFit/>
          </a:bodyPr>
          <a:lstStyle/>
          <a:p>
            <a:pPr marL="285750" indent="-285750">
              <a:buFont typeface="Wingdings" panose="05000000000000000000" pitchFamily="2" charset="2"/>
              <a:buChar char="§"/>
            </a:pPr>
            <a:r>
              <a:rPr lang="en-US" sz="1400" dirty="0">
                <a:solidFill>
                  <a:prstClr val="black"/>
                </a:solidFill>
              </a:rPr>
              <a:t>Es ist sehr wichtig, </a:t>
            </a:r>
            <a:r>
              <a:rPr lang="en-US" sz="1400" b="1" dirty="0">
                <a:solidFill>
                  <a:prstClr val="black"/>
                </a:solidFill>
              </a:rPr>
              <a:t>die richtige Größe des SWH-Systems </a:t>
            </a:r>
            <a:r>
              <a:rPr lang="en-US" sz="1400" dirty="0">
                <a:solidFill>
                  <a:prstClr val="black"/>
                </a:solidFill>
              </a:rPr>
              <a:t>(Solar-, Speicher- und Verbrauchskreislauf) für</a:t>
            </a:r>
            <a:r>
              <a:rPr lang="en-US" sz="1400" b="1" dirty="0">
                <a:solidFill>
                  <a:srgbClr val="000000"/>
                </a:solidFill>
                <a:latin typeface="Bosch Sans Regular"/>
              </a:rPr>
              <a:t> Leistung und Komfort, Kraftstoffeinsparung und eine lange Lebensdauer zu</a:t>
            </a:r>
            <a:r>
              <a:rPr lang="en-US" sz="1400" b="1" dirty="0">
                <a:solidFill>
                  <a:prstClr val="black"/>
                </a:solidFill>
              </a:rPr>
              <a:t> wählen</a:t>
            </a:r>
            <a:r>
              <a:rPr lang="en-US" sz="1400" b="1" dirty="0">
                <a:solidFill>
                  <a:srgbClr val="000000"/>
                </a:solidFill>
                <a:latin typeface="Bosch Sans Regular"/>
              </a:rPr>
              <a:t>. </a:t>
            </a:r>
          </a:p>
          <a:p>
            <a:pPr marL="285750" indent="-285750">
              <a:buFont typeface="Wingdings" panose="05000000000000000000" pitchFamily="2" charset="2"/>
              <a:buChar char="§"/>
            </a:pPr>
            <a:r>
              <a:rPr lang="en-US" sz="1400" dirty="0">
                <a:solidFill>
                  <a:srgbClr val="000000"/>
                </a:solidFill>
                <a:latin typeface="Bosch Sans Regular"/>
              </a:rPr>
              <a:t>Für den Komfort, und nicht nur für die Einsparung, </a:t>
            </a:r>
            <a:r>
              <a:rPr lang="en-US" sz="1400" b="1" dirty="0">
                <a:solidFill>
                  <a:srgbClr val="000000"/>
                </a:solidFill>
                <a:latin typeface="Bosch Sans Regular"/>
              </a:rPr>
              <a:t>muss die konventionelle Wärmequelle in der Lage sein, 100% des Warmwassers in einem Haus unabhängig von der Solaranlage zu liefern</a:t>
            </a:r>
            <a:r>
              <a:rPr lang="en-US" sz="1400" dirty="0">
                <a:solidFill>
                  <a:srgbClr val="000000"/>
                </a:solidFill>
                <a:latin typeface="Bosch Sans Regular"/>
              </a:rPr>
              <a:t>. </a:t>
            </a:r>
          </a:p>
          <a:p>
            <a:pPr marL="285750" indent="-285750">
              <a:buFont typeface="Wingdings" panose="05000000000000000000" pitchFamily="2" charset="2"/>
              <a:buChar char="§"/>
            </a:pPr>
            <a:r>
              <a:rPr lang="en-US" sz="1400" dirty="0">
                <a:solidFill>
                  <a:srgbClr val="000000"/>
                </a:solidFill>
                <a:latin typeface="Bosch Sans Regular"/>
              </a:rPr>
              <a:t>Zur Orientierung </a:t>
            </a:r>
            <a:r>
              <a:rPr lang="en-US" sz="1400" b="1" dirty="0">
                <a:solidFill>
                  <a:srgbClr val="000000"/>
                </a:solidFill>
                <a:latin typeface="Bosch Sans Regular"/>
              </a:rPr>
              <a:t>ist bei Warmwasserheizungen für Einfamilienhäuser</a:t>
            </a:r>
            <a:r>
              <a:rPr lang="en-US" sz="1400" dirty="0">
                <a:solidFill>
                  <a:srgbClr val="000000"/>
                </a:solidFill>
                <a:latin typeface="Bosch Sans Regular"/>
              </a:rPr>
              <a:t> in gemäßigten Klimazonen</a:t>
            </a:r>
            <a:r>
              <a:rPr lang="en-US" sz="1400" b="1" dirty="0">
                <a:solidFill>
                  <a:srgbClr val="000000"/>
                </a:solidFill>
                <a:latin typeface="Bosch Sans Regular"/>
              </a:rPr>
              <a:t> eine Deckung von 60% über ein ganzes Jahr wünschenswert</a:t>
            </a:r>
            <a:r>
              <a:rPr lang="en-US" sz="1400" dirty="0">
                <a:solidFill>
                  <a:srgbClr val="000000"/>
                </a:solidFill>
                <a:latin typeface="Bosch Sans Regular"/>
              </a:rPr>
              <a:t>. Auch in Mehrfamilienhäusern (zentrale Warmwasserversorgung) ist eine Deckung von weniger als 50% akzeptabel.</a:t>
            </a:r>
          </a:p>
        </p:txBody>
      </p:sp>
      <p:pic>
        <p:nvPicPr>
          <p:cNvPr id="7" name="Picture 6" descr="A close up of a device&#10;&#10;Description generated with very high confidence">
            <a:extLst>
              <a:ext uri="{FF2B5EF4-FFF2-40B4-BE49-F238E27FC236}">
                <a16:creationId xmlns:a16="http://schemas.microsoft.com/office/drawing/2014/main" id="{19993349-7558-4376-8ABE-A089A5A2F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6448" y="3861000"/>
            <a:ext cx="3240352" cy="2448250"/>
          </a:xfrm>
          <a:prstGeom prst="rect">
            <a:avLst/>
          </a:prstGeom>
          <a:ln>
            <a:solidFill>
              <a:schemeClr val="tx1"/>
            </a:solidFill>
          </a:ln>
        </p:spPr>
      </p:pic>
      <p:sp>
        <p:nvSpPr>
          <p:cNvPr id="8" name="Rectangle 7">
            <a:extLst>
              <a:ext uri="{FF2B5EF4-FFF2-40B4-BE49-F238E27FC236}">
                <a16:creationId xmlns:a16="http://schemas.microsoft.com/office/drawing/2014/main" id="{9359C9E8-4817-46C1-BA3B-D0908C6927D9}"/>
              </a:ext>
            </a:extLst>
          </p:cNvPr>
          <p:cNvSpPr/>
          <p:nvPr/>
        </p:nvSpPr>
        <p:spPr>
          <a:xfrm>
            <a:off x="726284" y="3429000"/>
            <a:ext cx="4720164" cy="2893100"/>
          </a:xfrm>
          <a:prstGeom prst="rect">
            <a:avLst/>
          </a:prstGeom>
        </p:spPr>
        <p:txBody>
          <a:bodyPr wrap="square">
            <a:spAutoFit/>
          </a:bodyPr>
          <a:lstStyle/>
          <a:p>
            <a:pPr marL="285750" indent="-285750">
              <a:buFont typeface="Wingdings" panose="05000000000000000000" pitchFamily="2" charset="2"/>
              <a:buChar char="§"/>
            </a:pPr>
            <a:r>
              <a:rPr lang="en-US" sz="1400" dirty="0">
                <a:solidFill>
                  <a:prstClr val="black"/>
                </a:solidFill>
              </a:rPr>
              <a:t>Große SWH-Systeme haben eine komplexe thermische Dynamik und erfordern aufwendige Berechnungen. </a:t>
            </a:r>
            <a:r>
              <a:rPr lang="en-US" sz="1400" b="1" dirty="0">
                <a:solidFill>
                  <a:prstClr val="black"/>
                </a:solidFill>
              </a:rPr>
              <a:t>Die Dimensionierung kleiner SWH-Systeme </a:t>
            </a:r>
            <a:r>
              <a:rPr lang="en-US" sz="1400" dirty="0">
                <a:solidFill>
                  <a:prstClr val="black"/>
                </a:solidFill>
              </a:rPr>
              <a:t>kann stattdessen</a:t>
            </a:r>
            <a:r>
              <a:rPr lang="en-US" sz="1400" b="1" dirty="0">
                <a:solidFill>
                  <a:prstClr val="black"/>
                </a:solidFill>
              </a:rPr>
              <a:t> auf vereinfachten Methoden, Werkzeugen und Richtlinien basieren</a:t>
            </a:r>
            <a:r>
              <a:rPr lang="en-US" sz="1400" dirty="0">
                <a:solidFill>
                  <a:prstClr val="black"/>
                </a:solidFill>
              </a:rPr>
              <a:t>.</a:t>
            </a:r>
          </a:p>
          <a:p>
            <a:pPr marL="285750" indent="-285750">
              <a:buFont typeface="Wingdings" panose="05000000000000000000" pitchFamily="2" charset="2"/>
              <a:buChar char="§"/>
            </a:pPr>
            <a:r>
              <a:rPr lang="en-US" sz="1400" dirty="0">
                <a:solidFill>
                  <a:prstClr val="black"/>
                </a:solidFill>
              </a:rPr>
              <a:t>Die Installateure müssen in der Lage sein, </a:t>
            </a:r>
            <a:r>
              <a:rPr lang="en-US" sz="1400" b="1" dirty="0">
                <a:solidFill>
                  <a:prstClr val="black"/>
                </a:solidFill>
              </a:rPr>
              <a:t>das (kleine) SWH-System</a:t>
            </a:r>
            <a:r>
              <a:rPr lang="en-US" sz="1400" dirty="0">
                <a:solidFill>
                  <a:prstClr val="black"/>
                </a:solidFill>
              </a:rPr>
              <a:t> richtig </a:t>
            </a:r>
            <a:r>
              <a:rPr lang="en-US" sz="1400" b="1" dirty="0">
                <a:solidFill>
                  <a:prstClr val="black"/>
                </a:solidFill>
              </a:rPr>
              <a:t>auszuwählen, zu dimensionieren, zu konfigurieren oder anzupassen, um die Bedürfnisse des Kunden zu erfüllen.</a:t>
            </a:r>
            <a:endParaRPr lang="en-US" sz="1400" dirty="0">
              <a:solidFill>
                <a:prstClr val="black"/>
              </a:solidFill>
            </a:endParaRPr>
          </a:p>
          <a:p>
            <a:pPr marL="285750" indent="-285750">
              <a:buFont typeface="Wingdings" panose="05000000000000000000" pitchFamily="2" charset="2"/>
              <a:buChar char="§"/>
            </a:pPr>
            <a:r>
              <a:rPr lang="en-US" sz="1400" dirty="0">
                <a:solidFill>
                  <a:prstClr val="black"/>
                </a:solidFill>
              </a:rPr>
              <a:t>Jede SHW-Auslegung beginnt mit einer </a:t>
            </a:r>
            <a:r>
              <a:rPr lang="en-US" sz="1400" b="1" dirty="0">
                <a:solidFill>
                  <a:prstClr val="black"/>
                </a:solidFill>
              </a:rPr>
              <a:t>Bedarfsanalyse</a:t>
            </a:r>
            <a:r>
              <a:rPr lang="en-US" sz="1400" dirty="0">
                <a:solidFill>
                  <a:prstClr val="black"/>
                </a:solidFill>
              </a:rPr>
              <a:t>, um den Warmwasserbedarf zu kennen, die Standortbedingungen zu ermitteln und einen realisierbaren Solaranteil festzulegen.</a:t>
            </a:r>
          </a:p>
        </p:txBody>
      </p:sp>
    </p:spTree>
    <p:extLst>
      <p:ext uri="{BB962C8B-B14F-4D97-AF65-F5344CB8AC3E}">
        <p14:creationId xmlns:p14="http://schemas.microsoft.com/office/powerpoint/2010/main" val="209823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6FCCE-C2FC-4B7B-AC31-8A855901D292}"/>
              </a:ext>
            </a:extLst>
          </p:cNvPr>
          <p:cNvSpPr>
            <a:spLocks noGrp="1"/>
          </p:cNvSpPr>
          <p:nvPr>
            <p:ph type="title"/>
          </p:nvPr>
        </p:nvSpPr>
        <p:spPr/>
        <p:txBody>
          <a:bodyPr/>
          <a:lstStyle/>
          <a:p>
            <a:r>
              <a:rPr lang="en-US" b="1" dirty="0"/>
              <a:t>3. Dimensionierung des Systems</a:t>
            </a:r>
            <a:endParaRPr lang="en-US" dirty="0"/>
          </a:p>
        </p:txBody>
      </p:sp>
      <p:sp>
        <p:nvSpPr>
          <p:cNvPr id="4" name="Rectangle 3">
            <a:extLst>
              <a:ext uri="{FF2B5EF4-FFF2-40B4-BE49-F238E27FC236}">
                <a16:creationId xmlns:a16="http://schemas.microsoft.com/office/drawing/2014/main" id="{9AEBD3A3-6DFB-4748-BF74-B7AE6134854B}"/>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Grundsätze der Dimensionierung.</a:t>
            </a:r>
            <a:endParaRPr lang="en-US" b="1" dirty="0"/>
          </a:p>
        </p:txBody>
      </p:sp>
      <p:sp>
        <p:nvSpPr>
          <p:cNvPr id="5" name="Rectangle 4">
            <a:extLst>
              <a:ext uri="{FF2B5EF4-FFF2-40B4-BE49-F238E27FC236}">
                <a16:creationId xmlns:a16="http://schemas.microsoft.com/office/drawing/2014/main" id="{D23C822A-78E1-447D-A0A2-973F3E073ADA}"/>
              </a:ext>
            </a:extLst>
          </p:cNvPr>
          <p:cNvSpPr/>
          <p:nvPr/>
        </p:nvSpPr>
        <p:spPr>
          <a:xfrm>
            <a:off x="726284" y="1917127"/>
            <a:ext cx="79605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latin typeface="Bosch Sans Regular"/>
              </a:rPr>
              <a:t>MUSTER DER FAUSTREGELN FÜR DIE GESTALTUNG KLEINER SWH.</a:t>
            </a:r>
            <a:endParaRPr lang="en-US" sz="1600" b="1" dirty="0">
              <a:solidFill>
                <a:srgbClr val="000000"/>
              </a:solidFill>
              <a:latin typeface="Bosch Sans Regular"/>
            </a:endParaRPr>
          </a:p>
        </p:txBody>
      </p:sp>
      <p:sp>
        <p:nvSpPr>
          <p:cNvPr id="6" name="Rectangle 5">
            <a:extLst>
              <a:ext uri="{FF2B5EF4-FFF2-40B4-BE49-F238E27FC236}">
                <a16:creationId xmlns:a16="http://schemas.microsoft.com/office/drawing/2014/main" id="{ECF37354-C395-4558-A5A1-2B0F4F4E088C}"/>
              </a:ext>
            </a:extLst>
          </p:cNvPr>
          <p:cNvSpPr/>
          <p:nvPr/>
        </p:nvSpPr>
        <p:spPr>
          <a:xfrm>
            <a:off x="726284" y="2189118"/>
            <a:ext cx="7949404" cy="4185761"/>
          </a:xfrm>
          <a:prstGeom prst="rect">
            <a:avLst/>
          </a:prstGeom>
        </p:spPr>
        <p:txBody>
          <a:bodyPr wrap="square">
            <a:spAutoFit/>
          </a:bodyPr>
          <a:lstStyle/>
          <a:p>
            <a:pPr marL="541338" lvl="1" indent="-285750">
              <a:buFontTx/>
              <a:buChar char="‒"/>
            </a:pPr>
            <a:r>
              <a:rPr lang="en-US" sz="1400" dirty="0">
                <a:solidFill>
                  <a:prstClr val="black"/>
                </a:solidFill>
                <a:latin typeface="Bosch Sans Regular"/>
              </a:rPr>
              <a:t>Bei der Versorgung von DSWH in Wohngebieten ist eine </a:t>
            </a:r>
            <a:r>
              <a:rPr lang="en-US" sz="1400" b="1" dirty="0">
                <a:solidFill>
                  <a:prstClr val="black"/>
                </a:solidFill>
                <a:latin typeface="Bosch Sans Regular"/>
              </a:rPr>
              <a:t>ganzjährige, konstante Nutzung</a:t>
            </a:r>
            <a:r>
              <a:rPr lang="en-US" sz="1400" dirty="0">
                <a:solidFill>
                  <a:prstClr val="black"/>
                </a:solidFill>
                <a:latin typeface="Bosch Sans Regular"/>
              </a:rPr>
              <a:t> zu berücksichtigen</a:t>
            </a:r>
            <a:r>
              <a:rPr lang="en-US" sz="1400" b="1" dirty="0">
                <a:solidFill>
                  <a:prstClr val="black"/>
                </a:solidFill>
                <a:latin typeface="Bosch Sans Regular"/>
              </a:rPr>
              <a:t>.</a:t>
            </a:r>
          </a:p>
          <a:p>
            <a:pPr marL="541338" lvl="1" indent="-285750">
              <a:buFontTx/>
              <a:buChar char="‒"/>
            </a:pPr>
            <a:r>
              <a:rPr lang="en-US" sz="1400" dirty="0">
                <a:solidFill>
                  <a:prstClr val="black"/>
                </a:solidFill>
                <a:latin typeface="Bosch Sans Regular"/>
              </a:rPr>
              <a:t>Verwenden Sie </a:t>
            </a:r>
            <a:r>
              <a:rPr lang="en-US" sz="1400" b="1" dirty="0">
                <a:solidFill>
                  <a:prstClr val="black"/>
                </a:solidFill>
                <a:latin typeface="Bosch Sans Regular"/>
              </a:rPr>
              <a:t>gemittelte Werte</a:t>
            </a:r>
            <a:r>
              <a:rPr lang="en-US" sz="1400" dirty="0">
                <a:solidFill>
                  <a:prstClr val="black"/>
                </a:solidFill>
                <a:latin typeface="Bosch Sans Regular"/>
              </a:rPr>
              <a:t>, um den Warmwasserbedarf grob zu ermitteln (niedriger, mittlerer oder hoher Tagesverbrauch pro Person). Recherchieren Sie und erstellen Sie ein </a:t>
            </a:r>
            <a:r>
              <a:rPr lang="en-US" sz="1400" b="1" dirty="0">
                <a:solidFill>
                  <a:prstClr val="black"/>
                </a:solidFill>
                <a:latin typeface="Bosch Sans Regular"/>
              </a:rPr>
              <a:t>Verbrauchsprofil</a:t>
            </a:r>
            <a:r>
              <a:rPr lang="en-US" sz="1400" dirty="0">
                <a:solidFill>
                  <a:prstClr val="black"/>
                </a:solidFill>
                <a:latin typeface="Bosch Sans Regular"/>
              </a:rPr>
              <a:t>, um genauere Vermutungen anzustellen.</a:t>
            </a:r>
          </a:p>
          <a:p>
            <a:pPr marL="541338" lvl="1" indent="-285750">
              <a:buFontTx/>
              <a:buChar char="‒"/>
            </a:pPr>
            <a:r>
              <a:rPr lang="en-US" sz="1400" b="1" dirty="0">
                <a:solidFill>
                  <a:prstClr val="black"/>
                </a:solidFill>
                <a:latin typeface="Bosch Sans Regular"/>
              </a:rPr>
              <a:t>Kollektoren nach Süden ausrichten mit einem Neigungswinkel, der den Breitengrad des Standortes widerspiegelt</a:t>
            </a:r>
            <a:r>
              <a:rPr lang="en-US" sz="1400" dirty="0">
                <a:solidFill>
                  <a:prstClr val="black"/>
                </a:solidFill>
                <a:latin typeface="Bosch Sans Regular"/>
              </a:rPr>
              <a:t>.</a:t>
            </a:r>
          </a:p>
          <a:p>
            <a:pPr marL="541338" lvl="1" indent="-285750">
              <a:buFontTx/>
              <a:buChar char="‒"/>
            </a:pPr>
            <a:r>
              <a:rPr lang="en-US" sz="1400" dirty="0">
                <a:solidFill>
                  <a:prstClr val="black"/>
                </a:solidFill>
                <a:latin typeface="Bosch Sans Regular"/>
              </a:rPr>
              <a:t>Als ausreichend hat sich</a:t>
            </a:r>
            <a:r>
              <a:rPr lang="en-US" sz="1400" b="1" dirty="0">
                <a:solidFill>
                  <a:prstClr val="black"/>
                </a:solidFill>
                <a:latin typeface="Bosch Sans Regular"/>
              </a:rPr>
              <a:t> ein Speichervolumen in Höhe des doppelten geschätzten (Tages-)Bedarfs </a:t>
            </a:r>
            <a:r>
              <a:rPr lang="en-US" sz="1400" dirty="0">
                <a:solidFill>
                  <a:prstClr val="black"/>
                </a:solidFill>
                <a:latin typeface="Bosch Sans Regular"/>
              </a:rPr>
              <a:t>erwiesen; die Speichertemperatur wurde auf 60ºC und die Entnahmetemperatur auf 45ºC eingestellt.</a:t>
            </a:r>
          </a:p>
          <a:p>
            <a:pPr marL="541338" lvl="1" indent="-285750">
              <a:buFontTx/>
              <a:buChar char="‒"/>
            </a:pPr>
            <a:r>
              <a:rPr lang="en-US" sz="1400" b="1" dirty="0">
                <a:solidFill>
                  <a:prstClr val="black"/>
                </a:solidFill>
                <a:latin typeface="Bosch Sans Regular"/>
              </a:rPr>
              <a:t>Die Anzahl der Kollektoren (Sammelgebiet) entspricht der Anzahl der Personen mal 0,7.</a:t>
            </a:r>
          </a:p>
          <a:p>
            <a:pPr marL="541338" lvl="1" indent="-285750">
              <a:buFontTx/>
              <a:buChar char="‒"/>
            </a:pPr>
            <a:r>
              <a:rPr lang="en-US" sz="1400" b="1" dirty="0">
                <a:solidFill>
                  <a:prstClr val="black"/>
                </a:solidFill>
                <a:latin typeface="Bosch Sans Regular"/>
              </a:rPr>
              <a:t>Die Kollektorfelder müssen aus dem gleichen Kollektortyp bestehen und alle die gleiche Ausrichtung (vertikal/horizontal) haben, damit die Strömungsverteilung gleichmäßig ist</a:t>
            </a:r>
            <a:r>
              <a:rPr lang="en-US" sz="1400" dirty="0">
                <a:solidFill>
                  <a:prstClr val="black"/>
                </a:solidFill>
                <a:latin typeface="Bosch Sans Regular"/>
              </a:rPr>
              <a:t>. Sie können parallel (geringerer Druckabfall) oder in Reihe geschaltet werden (großer Druckabfall).</a:t>
            </a:r>
          </a:p>
          <a:p>
            <a:pPr marL="541338" lvl="1" indent="-285750">
              <a:buFontTx/>
              <a:buChar char="‒"/>
            </a:pPr>
            <a:r>
              <a:rPr lang="en-US" sz="1400" b="1" dirty="0">
                <a:solidFill>
                  <a:prstClr val="black"/>
                </a:solidFill>
                <a:latin typeface="Bosch Sans Regular"/>
              </a:rPr>
              <a:t>Der Nenndurchfluss für die Projektierung von kleinen SWH-Anlagen beträgt 50L/h pro Kollektor</a:t>
            </a:r>
            <a:r>
              <a:rPr lang="en-US" sz="1400" dirty="0">
                <a:solidFill>
                  <a:prstClr val="black"/>
                </a:solidFill>
                <a:latin typeface="Bosch Sans Regular"/>
              </a:rPr>
              <a:t>. Der Gesamtdurchfluss im Array ergibt sich aus der Multiplikation mit der Anzahl der Kollektoren.</a:t>
            </a:r>
          </a:p>
          <a:p>
            <a:pPr marL="541338" lvl="1" indent="-285750">
              <a:buFontTx/>
              <a:buChar char="‒"/>
            </a:pPr>
            <a:r>
              <a:rPr lang="en-US" sz="1400" dirty="0">
                <a:solidFill>
                  <a:prstClr val="black"/>
                </a:solidFill>
                <a:latin typeface="Bosch Sans Regular"/>
              </a:rPr>
              <a:t>Weitere Faustregeln und vereinfachte Verfahren: Abschätzung der Druckverluste für Kollektorfelder, Rohrleitungen und Speicher; Pumpenauswahl; Berechnung der DEV; Auswahl anderer Ventile; Einstellregler.</a:t>
            </a:r>
            <a:endParaRPr lang="en-US" sz="1400" dirty="0">
              <a:solidFill>
                <a:srgbClr val="000000"/>
              </a:solidFill>
              <a:latin typeface="Bosch Sans Regular"/>
            </a:endParaRPr>
          </a:p>
        </p:txBody>
      </p:sp>
      <p:pic>
        <p:nvPicPr>
          <p:cNvPr id="8" name="Picture 7" descr="A close up of a sign&#10;&#10;Description generated with high confidence">
            <a:extLst>
              <a:ext uri="{FF2B5EF4-FFF2-40B4-BE49-F238E27FC236}">
                <a16:creationId xmlns:a16="http://schemas.microsoft.com/office/drawing/2014/main" id="{CF59813F-7B4C-4346-B83F-107E795D0544}"/>
              </a:ext>
            </a:extLst>
          </p:cNvPr>
          <p:cNvPicPr>
            <a:picLocks noChangeAspect="1"/>
          </p:cNvPicPr>
          <p:nvPr/>
        </p:nvPicPr>
        <p:blipFill rotWithShape="1">
          <a:blip r:embed="rId2">
            <a:extLst>
              <a:ext uri="{28A0092B-C50C-407E-A947-70E740481C1C}">
                <a14:useLocalDpi xmlns:a14="http://schemas.microsoft.com/office/drawing/2010/main" val="0"/>
              </a:ext>
            </a:extLst>
          </a:blip>
          <a:srcRect l="9456" t="19638" b="30300"/>
          <a:stretch/>
        </p:blipFill>
        <p:spPr>
          <a:xfrm>
            <a:off x="6665556" y="1561351"/>
            <a:ext cx="2026800" cy="635029"/>
          </a:xfrm>
          <a:prstGeom prst="rect">
            <a:avLst/>
          </a:prstGeom>
        </p:spPr>
      </p:pic>
    </p:spTree>
    <p:extLst>
      <p:ext uri="{BB962C8B-B14F-4D97-AF65-F5344CB8AC3E}">
        <p14:creationId xmlns:p14="http://schemas.microsoft.com/office/powerpoint/2010/main" val="1671460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1E001-60F9-401C-BA4E-0AA1D36EEB0A}"/>
              </a:ext>
            </a:extLst>
          </p:cNvPr>
          <p:cNvSpPr>
            <a:spLocks noGrp="1"/>
          </p:cNvSpPr>
          <p:nvPr>
            <p:ph type="title"/>
          </p:nvPr>
        </p:nvSpPr>
        <p:spPr/>
        <p:txBody>
          <a:bodyPr/>
          <a:lstStyle/>
          <a:p>
            <a:r>
              <a:rPr lang="en-US" b="1" dirty="0"/>
              <a:t>3. Dimensionierung des Systems</a:t>
            </a:r>
            <a:endParaRPr lang="en-US" dirty="0"/>
          </a:p>
        </p:txBody>
      </p:sp>
      <p:sp>
        <p:nvSpPr>
          <p:cNvPr id="4" name="Rectangle 3">
            <a:extLst>
              <a:ext uri="{FF2B5EF4-FFF2-40B4-BE49-F238E27FC236}">
                <a16:creationId xmlns:a16="http://schemas.microsoft.com/office/drawing/2014/main" id="{7332FD0C-D7A9-4A3D-8D23-313C83926977}"/>
              </a:ext>
            </a:extLst>
          </p:cNvPr>
          <p:cNvSpPr/>
          <p:nvPr/>
        </p:nvSpPr>
        <p:spPr>
          <a:xfrm>
            <a:off x="432916" y="1557000"/>
            <a:ext cx="8027084"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Einsatz von Simulationssoftware zur schnellen Analyse und Dimensionierung von SWH-Systemen.</a:t>
            </a:r>
            <a:endParaRPr lang="en-US" b="1" dirty="0"/>
          </a:p>
        </p:txBody>
      </p:sp>
      <p:sp>
        <p:nvSpPr>
          <p:cNvPr id="6" name="Rectangle 5">
            <a:extLst>
              <a:ext uri="{FF2B5EF4-FFF2-40B4-BE49-F238E27FC236}">
                <a16:creationId xmlns:a16="http://schemas.microsoft.com/office/drawing/2014/main" id="{00B96721-6746-4C2F-BE18-80A435EB912C}"/>
              </a:ext>
            </a:extLst>
          </p:cNvPr>
          <p:cNvSpPr/>
          <p:nvPr/>
        </p:nvSpPr>
        <p:spPr>
          <a:xfrm>
            <a:off x="726284" y="2072685"/>
            <a:ext cx="4781717" cy="4524315"/>
          </a:xfrm>
          <a:prstGeom prst="rect">
            <a:avLst/>
          </a:prstGeom>
        </p:spPr>
        <p:txBody>
          <a:bodyPr wrap="square">
            <a:spAutoFit/>
          </a:bodyPr>
          <a:lstStyle/>
          <a:p>
            <a:pPr marL="285750" indent="-285750">
              <a:buFont typeface="Wingdings" panose="05000000000000000000" pitchFamily="2" charset="2"/>
              <a:buChar char="§"/>
            </a:pPr>
            <a:r>
              <a:rPr lang="en-US" sz="1400" dirty="0">
                <a:solidFill>
                  <a:prstClr val="black"/>
                </a:solidFill>
              </a:rPr>
              <a:t>Computersimulationen für solarthermische Systeme arbeiten auf der Grundlage </a:t>
            </a:r>
            <a:r>
              <a:rPr lang="en-US" sz="1400" b="1" dirty="0">
                <a:solidFill>
                  <a:prstClr val="black"/>
                </a:solidFill>
              </a:rPr>
              <a:t>genauer Modelle von Prototypen, Systemen, Komponenten und Zusammenhängen </a:t>
            </a:r>
            <a:r>
              <a:rPr lang="en-US" sz="1400" dirty="0">
                <a:solidFill>
                  <a:prstClr val="black"/>
                </a:solidFill>
              </a:rPr>
              <a:t>(externe Faktoren) und </a:t>
            </a:r>
            <a:r>
              <a:rPr lang="en-US" sz="1400" b="1" dirty="0">
                <a:solidFill>
                  <a:prstClr val="black"/>
                </a:solidFill>
              </a:rPr>
              <a:t>liefern globale theoretische Systemleistungen</a:t>
            </a:r>
            <a:r>
              <a:rPr lang="en-US" sz="1400" dirty="0">
                <a:solidFill>
                  <a:prstClr val="black"/>
                </a:solidFill>
              </a:rPr>
              <a:t>, die bei der Entscheidungsfindung verwendet werden. </a:t>
            </a:r>
          </a:p>
          <a:p>
            <a:pPr marL="285750" indent="-285750">
              <a:buFont typeface="Wingdings" panose="05000000000000000000" pitchFamily="2" charset="2"/>
              <a:buChar char="§"/>
            </a:pPr>
            <a:r>
              <a:rPr lang="en-US" sz="1400" dirty="0">
                <a:solidFill>
                  <a:prstClr val="black"/>
                </a:solidFill>
              </a:rPr>
              <a:t>Da die Details der Modelle für Ingenieure, die nur Daten eingeben oder Komponenten aus Datenbanken auswählen müssen, "transparent" sind, </a:t>
            </a:r>
            <a:r>
              <a:rPr lang="en-US" sz="1400" b="1" dirty="0">
                <a:solidFill>
                  <a:prstClr val="black"/>
                </a:solidFill>
              </a:rPr>
              <a:t>wird die Berechnungsarbeit weitgehend vereinfacht</a:t>
            </a:r>
            <a:r>
              <a:rPr lang="en-US" sz="1400" dirty="0">
                <a:solidFill>
                  <a:prstClr val="black"/>
                </a:solidFill>
              </a:rPr>
              <a:t> und schnell. Diese Vorteile können auch andere Anwender, insbesondere Installateure bei der Dimensionierung kleiner Anlagen, nutzen.</a:t>
            </a:r>
          </a:p>
          <a:p>
            <a:pPr marL="285750" indent="-285750">
              <a:buFont typeface="Wingdings" panose="05000000000000000000" pitchFamily="2" charset="2"/>
              <a:buChar char="§"/>
            </a:pPr>
            <a:r>
              <a:rPr lang="en-US" sz="1400" dirty="0">
                <a:solidFill>
                  <a:prstClr val="black"/>
                </a:solidFill>
                <a:latin typeface="Bosch Sans Regular"/>
              </a:rPr>
              <a:t>Solar-Simulation Software-Tools für thermische, PV und erneuerbare im Allgemeinen sind:</a:t>
            </a:r>
          </a:p>
          <a:p>
            <a:pPr marL="552450" lvl="1" indent="-285750">
              <a:buFontTx/>
              <a:buChar char="‒"/>
            </a:pPr>
            <a:r>
              <a:rPr lang="en-US" sz="1400" dirty="0" err="1">
                <a:solidFill>
                  <a:prstClr val="black"/>
                </a:solidFill>
                <a:latin typeface="Bosch Sans Regular"/>
              </a:rPr>
              <a:t>Polysun</a:t>
            </a:r>
            <a:r>
              <a:rPr lang="en-US" sz="1400" dirty="0">
                <a:solidFill>
                  <a:prstClr val="black"/>
                </a:solidFill>
                <a:latin typeface="Bosch Sans Regular"/>
              </a:rPr>
              <a:t> (Vela Solaris)</a:t>
            </a:r>
          </a:p>
          <a:p>
            <a:pPr marL="552450" lvl="1" indent="-285750">
              <a:buFontTx/>
              <a:buChar char="‒"/>
            </a:pPr>
            <a:r>
              <a:rPr lang="en-US" sz="1400" dirty="0">
                <a:solidFill>
                  <a:prstClr val="black"/>
                </a:solidFill>
                <a:latin typeface="Bosch Sans Regular"/>
              </a:rPr>
              <a:t>T*SOL (Valentin Software)</a:t>
            </a:r>
          </a:p>
          <a:p>
            <a:pPr marL="295275" indent="-295275">
              <a:buFont typeface="Wingdings" panose="05000000000000000000" pitchFamily="2" charset="2"/>
              <a:buChar char="§"/>
            </a:pPr>
            <a:r>
              <a:rPr lang="en-US" sz="1400" dirty="0">
                <a:solidFill>
                  <a:prstClr val="black"/>
                </a:solidFill>
                <a:latin typeface="Bosch Sans Regular"/>
              </a:rPr>
              <a:t>Kostenlose Versionen für Demo, </a:t>
            </a:r>
            <a:r>
              <a:rPr lang="en-US" sz="1400" dirty="0">
                <a:solidFill>
                  <a:prstClr val="black"/>
                </a:solidFill>
              </a:rPr>
              <a:t>Basisdesign oder Studienziele.</a:t>
            </a:r>
          </a:p>
          <a:p>
            <a:pPr marL="295275" indent="-295275">
              <a:buFont typeface="Wingdings" panose="05000000000000000000" pitchFamily="2" charset="2"/>
              <a:buChar char="§"/>
            </a:pPr>
            <a:r>
              <a:rPr lang="en-US" sz="1400" b="1" dirty="0">
                <a:solidFill>
                  <a:prstClr val="black"/>
                </a:solidFill>
              </a:rPr>
              <a:t>Diese Werkzeuge erfordern noch ein breites Verständnis der SWH-Dynamik und der Komponenten.</a:t>
            </a:r>
          </a:p>
        </p:txBody>
      </p:sp>
      <p:pic>
        <p:nvPicPr>
          <p:cNvPr id="11" name="Picture 10">
            <a:extLst>
              <a:ext uri="{FF2B5EF4-FFF2-40B4-BE49-F238E27FC236}">
                <a16:creationId xmlns:a16="http://schemas.microsoft.com/office/drawing/2014/main" id="{6565ACA9-0E70-4B2B-BFF5-6C046978BCDD}"/>
              </a:ext>
            </a:extLst>
          </p:cNvPr>
          <p:cNvPicPr>
            <a:picLocks noChangeAspect="1"/>
          </p:cNvPicPr>
          <p:nvPr/>
        </p:nvPicPr>
        <p:blipFill>
          <a:blip r:embed="rId2"/>
          <a:stretch>
            <a:fillRect/>
          </a:stretch>
        </p:blipFill>
        <p:spPr>
          <a:xfrm>
            <a:off x="5522019" y="1926332"/>
            <a:ext cx="3153669" cy="4355668"/>
          </a:xfrm>
          <a:prstGeom prst="rect">
            <a:avLst/>
          </a:prstGeom>
        </p:spPr>
      </p:pic>
    </p:spTree>
    <p:extLst>
      <p:ext uri="{BB962C8B-B14F-4D97-AF65-F5344CB8AC3E}">
        <p14:creationId xmlns:p14="http://schemas.microsoft.com/office/powerpoint/2010/main" val="3237964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A30BE-1459-4A64-A5C3-955DAD0DE3EF}"/>
              </a:ext>
            </a:extLst>
          </p:cNvPr>
          <p:cNvSpPr>
            <a:spLocks noGrp="1"/>
          </p:cNvSpPr>
          <p:nvPr>
            <p:ph type="title"/>
          </p:nvPr>
        </p:nvSpPr>
        <p:spPr/>
        <p:txBody>
          <a:bodyPr/>
          <a:lstStyle/>
          <a:p>
            <a:r>
              <a:rPr lang="en-US" b="1" dirty="0"/>
              <a:t>3. Dimensionierung des Systems</a:t>
            </a:r>
            <a:endParaRPr lang="en-US" dirty="0"/>
          </a:p>
        </p:txBody>
      </p:sp>
      <p:sp>
        <p:nvSpPr>
          <p:cNvPr id="4" name="Rectangle 3">
            <a:extLst>
              <a:ext uri="{FF2B5EF4-FFF2-40B4-BE49-F238E27FC236}">
                <a16:creationId xmlns:a16="http://schemas.microsoft.com/office/drawing/2014/main" id="{E69CABFB-CFAF-4001-96A4-3181B051B2F9}"/>
              </a:ext>
            </a:extLst>
          </p:cNvPr>
          <p:cNvSpPr/>
          <p:nvPr/>
        </p:nvSpPr>
        <p:spPr>
          <a:xfrm>
            <a:off x="432916" y="1557000"/>
            <a:ext cx="7984800"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Einsatz von Simulationssoftware zur schnellen Analyse und Dimensionierung von SWH-Systemen.</a:t>
            </a:r>
            <a:endParaRPr lang="en-US" b="1" dirty="0"/>
          </a:p>
        </p:txBody>
      </p:sp>
      <p:sp>
        <p:nvSpPr>
          <p:cNvPr id="5" name="Rectangle 4">
            <a:extLst>
              <a:ext uri="{FF2B5EF4-FFF2-40B4-BE49-F238E27FC236}">
                <a16:creationId xmlns:a16="http://schemas.microsoft.com/office/drawing/2014/main" id="{A4170CB2-63BC-40F3-A570-665438C987E9}"/>
              </a:ext>
            </a:extLst>
          </p:cNvPr>
          <p:cNvSpPr/>
          <p:nvPr/>
        </p:nvSpPr>
        <p:spPr>
          <a:xfrm>
            <a:off x="726284" y="2082446"/>
            <a:ext cx="4421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GRUNDLEGENDER ARBEITSPROZESS.</a:t>
            </a:r>
          </a:p>
        </p:txBody>
      </p:sp>
      <p:sp>
        <p:nvSpPr>
          <p:cNvPr id="6" name="Rectangle 5">
            <a:extLst>
              <a:ext uri="{FF2B5EF4-FFF2-40B4-BE49-F238E27FC236}">
                <a16:creationId xmlns:a16="http://schemas.microsoft.com/office/drawing/2014/main" id="{403CB190-AF01-45FD-98F1-EB7FD1C9E548}"/>
              </a:ext>
            </a:extLst>
          </p:cNvPr>
          <p:cNvSpPr/>
          <p:nvPr/>
        </p:nvSpPr>
        <p:spPr>
          <a:xfrm>
            <a:off x="972000" y="2329780"/>
            <a:ext cx="7703688" cy="523220"/>
          </a:xfrm>
          <a:prstGeom prst="rect">
            <a:avLst/>
          </a:prstGeom>
        </p:spPr>
        <p:txBody>
          <a:bodyPr wrap="square">
            <a:spAutoFit/>
          </a:bodyPr>
          <a:lstStyle/>
          <a:p>
            <a:pPr marL="285750" indent="-285750">
              <a:buFont typeface="Calibri" panose="020F0502020204030204" pitchFamily="34" charset="0"/>
              <a:buChar char="‒"/>
            </a:pPr>
            <a:r>
              <a:rPr lang="en-US" sz="1400" dirty="0">
                <a:solidFill>
                  <a:prstClr val="black"/>
                </a:solidFill>
              </a:rPr>
              <a:t>Betrachtet man einzelne Details, so sieht der typische Ablauf mit einem solarthermischen Simulationstool folgendermaßen aus:</a:t>
            </a:r>
          </a:p>
        </p:txBody>
      </p:sp>
      <p:grpSp>
        <p:nvGrpSpPr>
          <p:cNvPr id="42" name="Group 41">
            <a:extLst>
              <a:ext uri="{FF2B5EF4-FFF2-40B4-BE49-F238E27FC236}">
                <a16:creationId xmlns:a16="http://schemas.microsoft.com/office/drawing/2014/main" id="{B99D2086-CDAE-4D90-AC0E-E014D9308498}"/>
              </a:ext>
            </a:extLst>
          </p:cNvPr>
          <p:cNvGrpSpPr/>
          <p:nvPr/>
        </p:nvGrpSpPr>
        <p:grpSpPr>
          <a:xfrm>
            <a:off x="823257" y="2925000"/>
            <a:ext cx="7863543" cy="3269144"/>
            <a:chOff x="823257" y="3039856"/>
            <a:chExt cx="7863543" cy="3269144"/>
          </a:xfrm>
        </p:grpSpPr>
        <p:sp>
          <p:nvSpPr>
            <p:cNvPr id="7" name="Rectangle 6">
              <a:extLst>
                <a:ext uri="{FF2B5EF4-FFF2-40B4-BE49-F238E27FC236}">
                  <a16:creationId xmlns:a16="http://schemas.microsoft.com/office/drawing/2014/main" id="{2A279B60-6506-47C0-AA99-D08FFAB73DEA}"/>
                </a:ext>
              </a:extLst>
            </p:cNvPr>
            <p:cNvSpPr/>
            <p:nvPr/>
          </p:nvSpPr>
          <p:spPr>
            <a:xfrm>
              <a:off x="828000" y="3039856"/>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t>1.</a:t>
              </a:r>
            </a:p>
            <a:p>
              <a:pPr algn="ctr"/>
              <a:r>
                <a:rPr lang="en-US" sz="1200" b="1" dirty="0"/>
                <a:t>EIN NEUES PROJEKT ANLEGEN UND ALLGEMEINE DATEN EINSTELLEN</a:t>
              </a:r>
            </a:p>
          </p:txBody>
        </p:sp>
        <p:sp>
          <p:nvSpPr>
            <p:cNvPr id="8" name="Rectangle 7">
              <a:extLst>
                <a:ext uri="{FF2B5EF4-FFF2-40B4-BE49-F238E27FC236}">
                  <a16:creationId xmlns:a16="http://schemas.microsoft.com/office/drawing/2014/main" id="{D5D0333C-F10A-4C40-806B-1E7D78860562}"/>
                </a:ext>
              </a:extLst>
            </p:cNvPr>
            <p:cNvSpPr/>
            <p:nvPr/>
          </p:nvSpPr>
          <p:spPr>
            <a:xfrm>
              <a:off x="2931902" y="3039856"/>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t>2.</a:t>
              </a:r>
            </a:p>
            <a:p>
              <a:pPr algn="ctr"/>
              <a:r>
                <a:rPr lang="en-US" sz="1200" b="1" dirty="0"/>
                <a:t>EIN SYSTEM ODER EINE VARIANTE AUSWÄHLEN</a:t>
              </a:r>
            </a:p>
          </p:txBody>
        </p:sp>
        <p:sp>
          <p:nvSpPr>
            <p:cNvPr id="9" name="Rectangle 8">
              <a:extLst>
                <a:ext uri="{FF2B5EF4-FFF2-40B4-BE49-F238E27FC236}">
                  <a16:creationId xmlns:a16="http://schemas.microsoft.com/office/drawing/2014/main" id="{9EDBDE13-99FB-4067-9588-632028D20C1C}"/>
                </a:ext>
              </a:extLst>
            </p:cNvPr>
            <p:cNvSpPr/>
            <p:nvPr/>
          </p:nvSpPr>
          <p:spPr>
            <a:xfrm>
              <a:off x="5073673" y="3039856"/>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t>3.</a:t>
              </a:r>
            </a:p>
            <a:p>
              <a:pPr algn="ctr"/>
              <a:r>
                <a:rPr lang="en-US" sz="1200" b="1" dirty="0"/>
                <a:t>KOMPONENTEN-PARAMETER DEFINIEREN</a:t>
              </a:r>
            </a:p>
          </p:txBody>
        </p:sp>
        <p:sp>
          <p:nvSpPr>
            <p:cNvPr id="10" name="Rectangle 9">
              <a:extLst>
                <a:ext uri="{FF2B5EF4-FFF2-40B4-BE49-F238E27FC236}">
                  <a16:creationId xmlns:a16="http://schemas.microsoft.com/office/drawing/2014/main" id="{03B1D773-4A20-4EAF-A6A1-836C30CBA829}"/>
                </a:ext>
              </a:extLst>
            </p:cNvPr>
            <p:cNvSpPr/>
            <p:nvPr/>
          </p:nvSpPr>
          <p:spPr>
            <a:xfrm>
              <a:off x="7139706" y="3039856"/>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t>4.</a:t>
              </a:r>
            </a:p>
            <a:p>
              <a:pPr algn="ctr"/>
              <a:r>
                <a:rPr lang="en-US" sz="1200" b="1" dirty="0"/>
                <a:t>DIE SIMULATION AUSFÜHREN</a:t>
              </a:r>
            </a:p>
          </p:txBody>
        </p:sp>
        <p:sp>
          <p:nvSpPr>
            <p:cNvPr id="11" name="Rectangle 10">
              <a:extLst>
                <a:ext uri="{FF2B5EF4-FFF2-40B4-BE49-F238E27FC236}">
                  <a16:creationId xmlns:a16="http://schemas.microsoft.com/office/drawing/2014/main" id="{8258E4FD-81E3-473F-9128-B69B41A31525}"/>
                </a:ext>
              </a:extLst>
            </p:cNvPr>
            <p:cNvSpPr/>
            <p:nvPr/>
          </p:nvSpPr>
          <p:spPr>
            <a:xfrm>
              <a:off x="2931902" y="4473000"/>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6.</a:t>
              </a:r>
            </a:p>
            <a:p>
              <a:pPr algn="ctr"/>
              <a:r>
                <a:rPr lang="en-US" sz="1400" b="1" dirty="0"/>
                <a:t>ERGEBNISSE AUSWERTEN</a:t>
              </a:r>
            </a:p>
          </p:txBody>
        </p:sp>
        <p:sp>
          <p:nvSpPr>
            <p:cNvPr id="12" name="Rectangle 11">
              <a:extLst>
                <a:ext uri="{FF2B5EF4-FFF2-40B4-BE49-F238E27FC236}">
                  <a16:creationId xmlns:a16="http://schemas.microsoft.com/office/drawing/2014/main" id="{B682E735-4C96-4A22-9CDB-B8E183C677B4}"/>
                </a:ext>
              </a:extLst>
            </p:cNvPr>
            <p:cNvSpPr/>
            <p:nvPr/>
          </p:nvSpPr>
          <p:spPr>
            <a:xfrm>
              <a:off x="823257" y="4473000"/>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t>5.</a:t>
              </a:r>
            </a:p>
            <a:p>
              <a:pPr algn="ctr"/>
              <a:r>
                <a:rPr lang="en-US" sz="1200" b="1" dirty="0"/>
                <a:t>WIRTSCHAFTLICH-KEIT BERECHNEN</a:t>
              </a:r>
            </a:p>
          </p:txBody>
        </p:sp>
        <p:sp>
          <p:nvSpPr>
            <p:cNvPr id="14" name="Diamond 13">
              <a:extLst>
                <a:ext uri="{FF2B5EF4-FFF2-40B4-BE49-F238E27FC236}">
                  <a16:creationId xmlns:a16="http://schemas.microsoft.com/office/drawing/2014/main" id="{F6500F93-FBB6-4814-BB62-98C85AA24013}"/>
                </a:ext>
              </a:extLst>
            </p:cNvPr>
            <p:cNvSpPr/>
            <p:nvPr/>
          </p:nvSpPr>
          <p:spPr>
            <a:xfrm>
              <a:off x="5109673" y="4473000"/>
              <a:ext cx="1440000" cy="900000"/>
            </a:xfrm>
            <a:prstGeom prst="diamond">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err="1"/>
                <a:t>Valide</a:t>
              </a:r>
              <a:r>
                <a:rPr lang="en-US" sz="1400" b="1" dirty="0">
                  <a:solidFill>
                    <a:schemeClr val="dk1"/>
                  </a:solidFill>
                </a:rPr>
                <a:t>?</a:t>
              </a:r>
            </a:p>
          </p:txBody>
        </p:sp>
        <p:sp>
          <p:nvSpPr>
            <p:cNvPr id="15" name="Rectangle 14">
              <a:extLst>
                <a:ext uri="{FF2B5EF4-FFF2-40B4-BE49-F238E27FC236}">
                  <a16:creationId xmlns:a16="http://schemas.microsoft.com/office/drawing/2014/main" id="{8DC9B50E-1C7C-466E-BCE1-D5A9B1A7F28A}"/>
                </a:ext>
              </a:extLst>
            </p:cNvPr>
            <p:cNvSpPr/>
            <p:nvPr/>
          </p:nvSpPr>
          <p:spPr>
            <a:xfrm>
              <a:off x="4423347" y="5661000"/>
              <a:ext cx="2812653" cy="64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7.</a:t>
              </a:r>
            </a:p>
            <a:p>
              <a:pPr algn="ctr"/>
              <a:r>
                <a:rPr lang="en-US" sz="1400" b="1" dirty="0"/>
                <a:t>PARAMETER ODER SYSTEM ÄNDERN UND NEU BERECHNEN</a:t>
              </a:r>
            </a:p>
          </p:txBody>
        </p:sp>
        <p:sp>
          <p:nvSpPr>
            <p:cNvPr id="16" name="Rectangle 15">
              <a:extLst>
                <a:ext uri="{FF2B5EF4-FFF2-40B4-BE49-F238E27FC236}">
                  <a16:creationId xmlns:a16="http://schemas.microsoft.com/office/drawing/2014/main" id="{60C74A09-1039-4D12-BB80-355F27046AEE}"/>
                </a:ext>
              </a:extLst>
            </p:cNvPr>
            <p:cNvSpPr/>
            <p:nvPr/>
          </p:nvSpPr>
          <p:spPr>
            <a:xfrm>
              <a:off x="7174800" y="4473000"/>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8.</a:t>
              </a:r>
            </a:p>
            <a:p>
              <a:pPr algn="ctr"/>
              <a:r>
                <a:rPr lang="en-US" sz="1400" b="1" dirty="0"/>
                <a:t>DEN PROJEKTBERICHT ERSTELLEN</a:t>
              </a:r>
            </a:p>
          </p:txBody>
        </p:sp>
        <p:cxnSp>
          <p:nvCxnSpPr>
            <p:cNvPr id="18" name="Straight Arrow Connector 17">
              <a:extLst>
                <a:ext uri="{FF2B5EF4-FFF2-40B4-BE49-F238E27FC236}">
                  <a16:creationId xmlns:a16="http://schemas.microsoft.com/office/drawing/2014/main" id="{C6A2A365-375F-44E8-AEBA-2A5310DC8207}"/>
                </a:ext>
              </a:extLst>
            </p:cNvPr>
            <p:cNvCxnSpPr>
              <a:cxnSpLocks/>
              <a:stCxn id="7" idx="3"/>
              <a:endCxn id="8" idx="1"/>
            </p:cNvCxnSpPr>
            <p:nvPr/>
          </p:nvCxnSpPr>
          <p:spPr>
            <a:xfrm>
              <a:off x="2340000" y="3489856"/>
              <a:ext cx="59190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B99AA907-0E97-442B-850A-A602F62E98A1}"/>
                </a:ext>
              </a:extLst>
            </p:cNvPr>
            <p:cNvCxnSpPr>
              <a:stCxn id="8" idx="3"/>
              <a:endCxn id="9" idx="1"/>
            </p:cNvCxnSpPr>
            <p:nvPr/>
          </p:nvCxnSpPr>
          <p:spPr>
            <a:xfrm>
              <a:off x="4443902" y="3489856"/>
              <a:ext cx="6297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4FFE9AE5-7489-48D8-B35A-A5F57972DFA5}"/>
                </a:ext>
              </a:extLst>
            </p:cNvPr>
            <p:cNvCxnSpPr>
              <a:stCxn id="9" idx="3"/>
              <a:endCxn id="10" idx="1"/>
            </p:cNvCxnSpPr>
            <p:nvPr/>
          </p:nvCxnSpPr>
          <p:spPr>
            <a:xfrm>
              <a:off x="6585673" y="3489856"/>
              <a:ext cx="55403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Connector: Elbow 24">
              <a:extLst>
                <a:ext uri="{FF2B5EF4-FFF2-40B4-BE49-F238E27FC236}">
                  <a16:creationId xmlns:a16="http://schemas.microsoft.com/office/drawing/2014/main" id="{624A41F7-F652-403D-9C02-759B27418772}"/>
                </a:ext>
              </a:extLst>
            </p:cNvPr>
            <p:cNvCxnSpPr>
              <a:stCxn id="10" idx="2"/>
              <a:endCxn id="12" idx="0"/>
            </p:cNvCxnSpPr>
            <p:nvPr/>
          </p:nvCxnSpPr>
          <p:spPr>
            <a:xfrm rot="5400000">
              <a:off x="4470910" y="1048204"/>
              <a:ext cx="533144" cy="6316449"/>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BE50AD59-0968-489E-8455-19A115FEC2AC}"/>
                </a:ext>
              </a:extLst>
            </p:cNvPr>
            <p:cNvCxnSpPr>
              <a:stCxn id="12" idx="3"/>
              <a:endCxn id="11" idx="1"/>
            </p:cNvCxnSpPr>
            <p:nvPr/>
          </p:nvCxnSpPr>
          <p:spPr>
            <a:xfrm>
              <a:off x="2335257" y="4923000"/>
              <a:ext cx="59664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14989370-95CD-4018-AAE8-8B4DC9415051}"/>
                </a:ext>
              </a:extLst>
            </p:cNvPr>
            <p:cNvCxnSpPr>
              <a:stCxn id="11" idx="3"/>
              <a:endCxn id="14" idx="1"/>
            </p:cNvCxnSpPr>
            <p:nvPr/>
          </p:nvCxnSpPr>
          <p:spPr>
            <a:xfrm>
              <a:off x="4443902" y="4923000"/>
              <a:ext cx="6657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5149F94F-840F-49AB-B31F-527FC7A67012}"/>
                </a:ext>
              </a:extLst>
            </p:cNvPr>
            <p:cNvCxnSpPr>
              <a:stCxn id="14" idx="3"/>
              <a:endCxn id="16" idx="1"/>
            </p:cNvCxnSpPr>
            <p:nvPr/>
          </p:nvCxnSpPr>
          <p:spPr>
            <a:xfrm>
              <a:off x="6549673" y="4923000"/>
              <a:ext cx="62512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F309A719-B235-46E6-867D-F93F2247EF08}"/>
                </a:ext>
              </a:extLst>
            </p:cNvPr>
            <p:cNvCxnSpPr>
              <a:stCxn id="14" idx="2"/>
              <a:endCxn id="15" idx="0"/>
            </p:cNvCxnSpPr>
            <p:nvPr/>
          </p:nvCxnSpPr>
          <p:spPr>
            <a:xfrm>
              <a:off x="5829673" y="5373000"/>
              <a:ext cx="1" cy="288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Connector: Elbow 39">
              <a:extLst>
                <a:ext uri="{FF2B5EF4-FFF2-40B4-BE49-F238E27FC236}">
                  <a16:creationId xmlns:a16="http://schemas.microsoft.com/office/drawing/2014/main" id="{CAB680A2-B311-4FD1-B159-417E79CA17FF}"/>
                </a:ext>
              </a:extLst>
            </p:cNvPr>
            <p:cNvCxnSpPr>
              <a:stCxn id="15" idx="1"/>
              <a:endCxn id="11" idx="2"/>
            </p:cNvCxnSpPr>
            <p:nvPr/>
          </p:nvCxnSpPr>
          <p:spPr>
            <a:xfrm rot="10800000">
              <a:off x="3687903" y="5373000"/>
              <a:ext cx="735445" cy="61200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grpSp>
      <p:pic>
        <p:nvPicPr>
          <p:cNvPr id="41" name="Picture 40">
            <a:extLst>
              <a:ext uri="{FF2B5EF4-FFF2-40B4-BE49-F238E27FC236}">
                <a16:creationId xmlns:a16="http://schemas.microsoft.com/office/drawing/2014/main" id="{31FF6894-B675-43C4-9E2C-6B22A8F348FF}"/>
              </a:ext>
            </a:extLst>
          </p:cNvPr>
          <p:cNvPicPr>
            <a:picLocks noChangeAspect="1"/>
          </p:cNvPicPr>
          <p:nvPr/>
        </p:nvPicPr>
        <p:blipFill>
          <a:blip r:embed="rId2"/>
          <a:stretch>
            <a:fillRect/>
          </a:stretch>
        </p:blipFill>
        <p:spPr>
          <a:xfrm>
            <a:off x="875250" y="5405624"/>
            <a:ext cx="2266962" cy="869476"/>
          </a:xfrm>
          <a:prstGeom prst="rect">
            <a:avLst/>
          </a:prstGeom>
        </p:spPr>
      </p:pic>
      <p:sp>
        <p:nvSpPr>
          <p:cNvPr id="13" name="Rectangle 12">
            <a:extLst>
              <a:ext uri="{FF2B5EF4-FFF2-40B4-BE49-F238E27FC236}">
                <a16:creationId xmlns:a16="http://schemas.microsoft.com/office/drawing/2014/main" id="{FB2D989C-A0E2-48D8-BAA5-3703A693135C}"/>
              </a:ext>
            </a:extLst>
          </p:cNvPr>
          <p:cNvSpPr/>
          <p:nvPr/>
        </p:nvSpPr>
        <p:spPr>
          <a:xfrm>
            <a:off x="6586881" y="4492256"/>
            <a:ext cx="425181" cy="307777"/>
          </a:xfrm>
          <a:prstGeom prst="rect">
            <a:avLst/>
          </a:prstGeom>
        </p:spPr>
        <p:txBody>
          <a:bodyPr wrap="none">
            <a:spAutoFit/>
          </a:bodyPr>
          <a:lstStyle/>
          <a:p>
            <a:r>
              <a:rPr lang="en-US" sz="1400" b="1" dirty="0">
                <a:solidFill>
                  <a:prstClr val="black"/>
                </a:solidFill>
              </a:rPr>
              <a:t>Ja</a:t>
            </a:r>
            <a:endParaRPr lang="en-US" dirty="0"/>
          </a:p>
        </p:txBody>
      </p:sp>
      <p:sp>
        <p:nvSpPr>
          <p:cNvPr id="19" name="Rectangle 18">
            <a:extLst>
              <a:ext uri="{FF2B5EF4-FFF2-40B4-BE49-F238E27FC236}">
                <a16:creationId xmlns:a16="http://schemas.microsoft.com/office/drawing/2014/main" id="{CD3A5508-BAEA-4A2B-9112-BC24866EE040}"/>
              </a:ext>
            </a:extLst>
          </p:cNvPr>
          <p:cNvSpPr/>
          <p:nvPr/>
        </p:nvSpPr>
        <p:spPr>
          <a:xfrm>
            <a:off x="5872512" y="5238367"/>
            <a:ext cx="399468" cy="307777"/>
          </a:xfrm>
          <a:prstGeom prst="rect">
            <a:avLst/>
          </a:prstGeom>
        </p:spPr>
        <p:txBody>
          <a:bodyPr wrap="none">
            <a:spAutoFit/>
          </a:bodyPr>
          <a:lstStyle/>
          <a:p>
            <a:r>
              <a:rPr lang="en-US" sz="1400" b="1" dirty="0">
                <a:solidFill>
                  <a:prstClr val="black"/>
                </a:solidFill>
              </a:rPr>
              <a:t>Nein</a:t>
            </a:r>
            <a:endParaRPr lang="en-US" dirty="0"/>
          </a:p>
        </p:txBody>
      </p:sp>
    </p:spTree>
    <p:extLst>
      <p:ext uri="{BB962C8B-B14F-4D97-AF65-F5344CB8AC3E}">
        <p14:creationId xmlns:p14="http://schemas.microsoft.com/office/powerpoint/2010/main" val="3735422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2108ED-1371-4431-88F7-04A5ABB9B630}"/>
              </a:ext>
            </a:extLst>
          </p:cNvPr>
          <p:cNvPicPr>
            <a:picLocks noChangeAspect="1"/>
          </p:cNvPicPr>
          <p:nvPr/>
        </p:nvPicPr>
        <p:blipFill>
          <a:blip r:embed="rId2"/>
          <a:stretch>
            <a:fillRect/>
          </a:stretch>
        </p:blipFill>
        <p:spPr>
          <a:xfrm>
            <a:off x="4284000" y="1951564"/>
            <a:ext cx="4425018" cy="4392330"/>
          </a:xfrm>
          <a:prstGeom prst="rect">
            <a:avLst/>
          </a:prstGeom>
        </p:spPr>
      </p:pic>
      <p:sp>
        <p:nvSpPr>
          <p:cNvPr id="2" name="Title 1">
            <a:extLst>
              <a:ext uri="{FF2B5EF4-FFF2-40B4-BE49-F238E27FC236}">
                <a16:creationId xmlns:a16="http://schemas.microsoft.com/office/drawing/2014/main" id="{ADC38797-94D5-4DC3-822E-080D02C41A3C}"/>
              </a:ext>
            </a:extLst>
          </p:cNvPr>
          <p:cNvSpPr>
            <a:spLocks noGrp="1"/>
          </p:cNvSpPr>
          <p:nvPr>
            <p:ph type="title"/>
          </p:nvPr>
        </p:nvSpPr>
        <p:spPr/>
        <p:txBody>
          <a:bodyPr/>
          <a:lstStyle/>
          <a:p>
            <a:r>
              <a:rPr lang="en-US" b="1" dirty="0"/>
              <a:t>3. Dimensionierung des Systems</a:t>
            </a:r>
            <a:endParaRPr lang="en-US" dirty="0"/>
          </a:p>
        </p:txBody>
      </p:sp>
      <p:sp>
        <p:nvSpPr>
          <p:cNvPr id="4" name="Rectangle 3">
            <a:extLst>
              <a:ext uri="{FF2B5EF4-FFF2-40B4-BE49-F238E27FC236}">
                <a16:creationId xmlns:a16="http://schemas.microsoft.com/office/drawing/2014/main" id="{0C243268-62D4-4356-B780-E893474B2F54}"/>
              </a:ext>
            </a:extLst>
          </p:cNvPr>
          <p:cNvSpPr/>
          <p:nvPr/>
        </p:nvSpPr>
        <p:spPr>
          <a:xfrm>
            <a:off x="432916" y="1557000"/>
            <a:ext cx="7811084"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Einsatz von Simulationssoftware zur schnellen Analyse und Dimensionierung von SWH-Systemen.</a:t>
            </a:r>
            <a:endParaRPr lang="en-US" b="1" dirty="0"/>
          </a:p>
        </p:txBody>
      </p:sp>
      <p:sp>
        <p:nvSpPr>
          <p:cNvPr id="5" name="Rectangle 4">
            <a:extLst>
              <a:ext uri="{FF2B5EF4-FFF2-40B4-BE49-F238E27FC236}">
                <a16:creationId xmlns:a16="http://schemas.microsoft.com/office/drawing/2014/main" id="{1777328B-EF4E-4138-BCB2-FAD8F264C40A}"/>
              </a:ext>
            </a:extLst>
          </p:cNvPr>
          <p:cNvSpPr/>
          <p:nvPr/>
        </p:nvSpPr>
        <p:spPr>
          <a:xfrm>
            <a:off x="726284" y="2154446"/>
            <a:ext cx="3125716"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EIN NEUES PROJEKT ERSTELLEN.</a:t>
            </a:r>
          </a:p>
        </p:txBody>
      </p:sp>
      <p:sp>
        <p:nvSpPr>
          <p:cNvPr id="6" name="Rectangle 5">
            <a:extLst>
              <a:ext uri="{FF2B5EF4-FFF2-40B4-BE49-F238E27FC236}">
                <a16:creationId xmlns:a16="http://schemas.microsoft.com/office/drawing/2014/main" id="{DFABFA83-6574-48DA-81AD-7A76CA9EAB33}"/>
              </a:ext>
            </a:extLst>
          </p:cNvPr>
          <p:cNvSpPr/>
          <p:nvPr/>
        </p:nvSpPr>
        <p:spPr>
          <a:xfrm>
            <a:off x="993297" y="2695344"/>
            <a:ext cx="3276527" cy="2677656"/>
          </a:xfrm>
          <a:prstGeom prst="rect">
            <a:avLst/>
          </a:prstGeom>
        </p:spPr>
        <p:txBody>
          <a:bodyPr wrap="square">
            <a:spAutoFit/>
          </a:bodyPr>
          <a:lstStyle/>
          <a:p>
            <a:pPr marL="285750" indent="-285750">
              <a:buFont typeface="Calibri" panose="020F0502020204030204" pitchFamily="34" charset="0"/>
              <a:buChar char="‒"/>
            </a:pPr>
            <a:r>
              <a:rPr lang="en-US" sz="1400" dirty="0">
                <a:solidFill>
                  <a:prstClr val="black"/>
                </a:solidFill>
              </a:rPr>
              <a:t>Es ist möglich, ein neues Projekt zu einer "Variante 1" zu erstellen und später oder gleichzeitig andere Varianten (2, 3, etc.) für verschiedene technische Optionen und Vergleiche zu verwenden.</a:t>
            </a:r>
          </a:p>
          <a:p>
            <a:endParaRPr lang="en-US" sz="1400" dirty="0">
              <a:solidFill>
                <a:prstClr val="black"/>
              </a:solidFill>
            </a:endParaRPr>
          </a:p>
          <a:p>
            <a:pPr marL="285750" indent="-285750">
              <a:buFont typeface="Calibri" panose="020F0502020204030204" pitchFamily="34" charset="0"/>
              <a:buChar char="‒"/>
            </a:pPr>
            <a:r>
              <a:rPr lang="en-US" sz="1400" dirty="0">
                <a:solidFill>
                  <a:prstClr val="black"/>
                </a:solidFill>
              </a:rPr>
              <a:t>Das Projekt enthält alle identifizierenden Daten des Kunden, des Bedarfs/Anlage (inklusive Pläne oder Fotos) und der Installationsfirma und des Designers.</a:t>
            </a:r>
          </a:p>
        </p:txBody>
      </p:sp>
      <p:pic>
        <p:nvPicPr>
          <p:cNvPr id="8" name="Picture 7">
            <a:extLst>
              <a:ext uri="{FF2B5EF4-FFF2-40B4-BE49-F238E27FC236}">
                <a16:creationId xmlns:a16="http://schemas.microsoft.com/office/drawing/2014/main" id="{91CB783C-8F18-4357-864A-D62BF02880AB}"/>
              </a:ext>
            </a:extLst>
          </p:cNvPr>
          <p:cNvPicPr>
            <a:picLocks noChangeAspect="1"/>
          </p:cNvPicPr>
          <p:nvPr/>
        </p:nvPicPr>
        <p:blipFill rotWithShape="1">
          <a:blip r:embed="rId3"/>
          <a:srcRect r="70324"/>
          <a:stretch/>
        </p:blipFill>
        <p:spPr>
          <a:xfrm>
            <a:off x="8022093" y="1926332"/>
            <a:ext cx="672750" cy="869476"/>
          </a:xfrm>
          <a:prstGeom prst="rect">
            <a:avLst/>
          </a:prstGeom>
        </p:spPr>
      </p:pic>
    </p:spTree>
    <p:extLst>
      <p:ext uri="{BB962C8B-B14F-4D97-AF65-F5344CB8AC3E}">
        <p14:creationId xmlns:p14="http://schemas.microsoft.com/office/powerpoint/2010/main" val="2691282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650A8-6012-4095-907F-BED6B6FC74BC}"/>
              </a:ext>
            </a:extLst>
          </p:cNvPr>
          <p:cNvSpPr>
            <a:spLocks noGrp="1"/>
          </p:cNvSpPr>
          <p:nvPr>
            <p:ph type="title"/>
          </p:nvPr>
        </p:nvSpPr>
        <p:spPr/>
        <p:txBody>
          <a:bodyPr/>
          <a:lstStyle/>
          <a:p>
            <a:r>
              <a:rPr lang="en-US" b="1" dirty="0"/>
              <a:t>3. Dimensionierung des Systems</a:t>
            </a:r>
            <a:endParaRPr lang="en-US" dirty="0"/>
          </a:p>
        </p:txBody>
      </p:sp>
      <p:sp>
        <p:nvSpPr>
          <p:cNvPr id="4" name="Rectangle 3">
            <a:extLst>
              <a:ext uri="{FF2B5EF4-FFF2-40B4-BE49-F238E27FC236}">
                <a16:creationId xmlns:a16="http://schemas.microsoft.com/office/drawing/2014/main" id="{D89AD0BB-DBBC-4176-B461-F60D962E2F4C}"/>
              </a:ext>
            </a:extLst>
          </p:cNvPr>
          <p:cNvSpPr/>
          <p:nvPr/>
        </p:nvSpPr>
        <p:spPr>
          <a:xfrm>
            <a:off x="432916" y="1557000"/>
            <a:ext cx="8253884"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Einsatz von Simulationssoftware zur schnellen Analyse und Dimensionierung von SWH-Systemen.</a:t>
            </a:r>
            <a:endParaRPr lang="en-US" b="1" dirty="0"/>
          </a:p>
        </p:txBody>
      </p:sp>
      <p:sp>
        <p:nvSpPr>
          <p:cNvPr id="5" name="Rectangle 4">
            <a:extLst>
              <a:ext uri="{FF2B5EF4-FFF2-40B4-BE49-F238E27FC236}">
                <a16:creationId xmlns:a16="http://schemas.microsoft.com/office/drawing/2014/main" id="{2BD56997-5CEA-4536-AC13-3D2C86B093A5}"/>
              </a:ext>
            </a:extLst>
          </p:cNvPr>
          <p:cNvSpPr/>
          <p:nvPr/>
        </p:nvSpPr>
        <p:spPr>
          <a:xfrm>
            <a:off x="726284" y="2133000"/>
            <a:ext cx="2477716" cy="523220"/>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AUSWAHL DER SYSTEME UND VARIANTEN.</a:t>
            </a:r>
          </a:p>
        </p:txBody>
      </p:sp>
      <p:pic>
        <p:nvPicPr>
          <p:cNvPr id="6" name="Picture 5">
            <a:extLst>
              <a:ext uri="{FF2B5EF4-FFF2-40B4-BE49-F238E27FC236}">
                <a16:creationId xmlns:a16="http://schemas.microsoft.com/office/drawing/2014/main" id="{0816737D-562E-4FA1-AE11-FEFA684D4D7C}"/>
              </a:ext>
            </a:extLst>
          </p:cNvPr>
          <p:cNvPicPr>
            <a:picLocks noChangeAspect="1"/>
          </p:cNvPicPr>
          <p:nvPr/>
        </p:nvPicPr>
        <p:blipFill>
          <a:blip r:embed="rId2"/>
          <a:stretch>
            <a:fillRect/>
          </a:stretch>
        </p:blipFill>
        <p:spPr>
          <a:xfrm>
            <a:off x="2953743" y="1926332"/>
            <a:ext cx="5760045" cy="4399193"/>
          </a:xfrm>
          <a:prstGeom prst="rect">
            <a:avLst/>
          </a:prstGeom>
        </p:spPr>
      </p:pic>
      <p:sp>
        <p:nvSpPr>
          <p:cNvPr id="7" name="Rectangle 6">
            <a:extLst>
              <a:ext uri="{FF2B5EF4-FFF2-40B4-BE49-F238E27FC236}">
                <a16:creationId xmlns:a16="http://schemas.microsoft.com/office/drawing/2014/main" id="{5B02112B-F404-4215-A5E9-4610AB9E0037}"/>
              </a:ext>
            </a:extLst>
          </p:cNvPr>
          <p:cNvSpPr/>
          <p:nvPr/>
        </p:nvSpPr>
        <p:spPr>
          <a:xfrm>
            <a:off x="972000" y="2626126"/>
            <a:ext cx="2016000" cy="3754874"/>
          </a:xfrm>
          <a:prstGeom prst="rect">
            <a:avLst/>
          </a:prstGeom>
        </p:spPr>
        <p:txBody>
          <a:bodyPr wrap="square">
            <a:spAutoFit/>
          </a:bodyPr>
          <a:lstStyle/>
          <a:p>
            <a:pPr marL="285750" indent="-285750">
              <a:buFont typeface="Calibri" panose="020F0502020204030204" pitchFamily="34" charset="0"/>
              <a:buChar char="‒"/>
            </a:pPr>
            <a:r>
              <a:rPr lang="en-US" sz="1400" dirty="0">
                <a:solidFill>
                  <a:prstClr val="black"/>
                </a:solidFill>
              </a:rPr>
              <a:t>Die Modellierung von DSWH-Anwendungen ist nur eine der Fähigkeiten dieser leistungsstarken Software-Tools.</a:t>
            </a:r>
          </a:p>
          <a:p>
            <a:pPr marL="285750" indent="-285750">
              <a:buFont typeface="Calibri" panose="020F0502020204030204" pitchFamily="34" charset="0"/>
              <a:buChar char="‒"/>
            </a:pPr>
            <a:r>
              <a:rPr lang="en-US" sz="1400" dirty="0">
                <a:solidFill>
                  <a:prstClr val="black"/>
                </a:solidFill>
              </a:rPr>
              <a:t>Der Benutzer kann wählen, ein System von Grund auf neu zu erstellen, basierend auf Standardmodellen oder ein proprietäres Modell (von echten Herstellern) zu wählen.</a:t>
            </a:r>
          </a:p>
        </p:txBody>
      </p:sp>
      <p:pic>
        <p:nvPicPr>
          <p:cNvPr id="8" name="Picture 7">
            <a:extLst>
              <a:ext uri="{FF2B5EF4-FFF2-40B4-BE49-F238E27FC236}">
                <a16:creationId xmlns:a16="http://schemas.microsoft.com/office/drawing/2014/main" id="{954BA400-419C-441F-BF8F-472AECCDE2EB}"/>
              </a:ext>
            </a:extLst>
          </p:cNvPr>
          <p:cNvPicPr>
            <a:picLocks noChangeAspect="1"/>
          </p:cNvPicPr>
          <p:nvPr/>
        </p:nvPicPr>
        <p:blipFill rotWithShape="1">
          <a:blip r:embed="rId3"/>
          <a:srcRect r="70324"/>
          <a:stretch/>
        </p:blipFill>
        <p:spPr>
          <a:xfrm>
            <a:off x="2988000" y="5195198"/>
            <a:ext cx="672750" cy="869476"/>
          </a:xfrm>
          <a:prstGeom prst="rect">
            <a:avLst/>
          </a:prstGeom>
        </p:spPr>
      </p:pic>
      <p:sp>
        <p:nvSpPr>
          <p:cNvPr id="9" name="Rectangle 8">
            <a:extLst>
              <a:ext uri="{FF2B5EF4-FFF2-40B4-BE49-F238E27FC236}">
                <a16:creationId xmlns:a16="http://schemas.microsoft.com/office/drawing/2014/main" id="{8B27D441-485B-4E0D-B5E1-9731E11D90D7}"/>
              </a:ext>
            </a:extLst>
          </p:cNvPr>
          <p:cNvSpPr/>
          <p:nvPr/>
        </p:nvSpPr>
        <p:spPr>
          <a:xfrm>
            <a:off x="5724000" y="5306770"/>
            <a:ext cx="2592000"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n-US" sz="1200" b="1" i="1" dirty="0">
                <a:solidFill>
                  <a:prstClr val="black"/>
                </a:solidFill>
              </a:rPr>
              <a:t>Auswahl: Standard SWH "Frostschutzmittel" mit einem Solarspeicher und einem Gas-Notwassererhitzer.</a:t>
            </a:r>
          </a:p>
        </p:txBody>
      </p:sp>
    </p:spTree>
    <p:extLst>
      <p:ext uri="{BB962C8B-B14F-4D97-AF65-F5344CB8AC3E}">
        <p14:creationId xmlns:p14="http://schemas.microsoft.com/office/powerpoint/2010/main" val="141180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F17F-C0FA-4B7F-8D50-B97C5DAE243D}"/>
              </a:ext>
            </a:extLst>
          </p:cNvPr>
          <p:cNvSpPr>
            <a:spLocks noGrp="1"/>
          </p:cNvSpPr>
          <p:nvPr>
            <p:ph type="title"/>
          </p:nvPr>
        </p:nvSpPr>
        <p:spPr/>
        <p:txBody>
          <a:bodyPr/>
          <a:lstStyle/>
          <a:p>
            <a:r>
              <a:rPr lang="en-US" b="1" dirty="0"/>
              <a:t>3. Dimensionierung des Systems</a:t>
            </a:r>
            <a:endParaRPr lang="en-US" dirty="0"/>
          </a:p>
        </p:txBody>
      </p:sp>
      <p:sp>
        <p:nvSpPr>
          <p:cNvPr id="4" name="Rectangle 3">
            <a:extLst>
              <a:ext uri="{FF2B5EF4-FFF2-40B4-BE49-F238E27FC236}">
                <a16:creationId xmlns:a16="http://schemas.microsoft.com/office/drawing/2014/main" id="{510D1FE4-C4BF-4BB8-A809-3DCD39587592}"/>
              </a:ext>
            </a:extLst>
          </p:cNvPr>
          <p:cNvSpPr/>
          <p:nvPr/>
        </p:nvSpPr>
        <p:spPr>
          <a:xfrm>
            <a:off x="432916" y="1557000"/>
            <a:ext cx="8027084"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Einsatz von Simulationssoftware zur schnellen Analyse und Dimensionierung von SWH-Systemen.</a:t>
            </a:r>
            <a:endParaRPr lang="en-US" b="1" dirty="0"/>
          </a:p>
        </p:txBody>
      </p:sp>
      <p:sp>
        <p:nvSpPr>
          <p:cNvPr id="5" name="Rectangle 4">
            <a:extLst>
              <a:ext uri="{FF2B5EF4-FFF2-40B4-BE49-F238E27FC236}">
                <a16:creationId xmlns:a16="http://schemas.microsoft.com/office/drawing/2014/main" id="{67937DF5-8A38-4E50-8324-52E715CAC0AE}"/>
              </a:ext>
            </a:extLst>
          </p:cNvPr>
          <p:cNvSpPr/>
          <p:nvPr/>
        </p:nvSpPr>
        <p:spPr>
          <a:xfrm>
            <a:off x="612000" y="2124225"/>
            <a:ext cx="2304000"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DEFINITION DER SYSTEMPARAMETER.</a:t>
            </a:r>
          </a:p>
        </p:txBody>
      </p:sp>
      <p:sp>
        <p:nvSpPr>
          <p:cNvPr id="6" name="Rectangle 5">
            <a:extLst>
              <a:ext uri="{FF2B5EF4-FFF2-40B4-BE49-F238E27FC236}">
                <a16:creationId xmlns:a16="http://schemas.microsoft.com/office/drawing/2014/main" id="{FCB176DD-8E59-4A39-80C2-8F9357641F04}"/>
              </a:ext>
            </a:extLst>
          </p:cNvPr>
          <p:cNvSpPr/>
          <p:nvPr/>
        </p:nvSpPr>
        <p:spPr>
          <a:xfrm>
            <a:off x="993296" y="2623344"/>
            <a:ext cx="1817645" cy="2677656"/>
          </a:xfrm>
          <a:prstGeom prst="rect">
            <a:avLst/>
          </a:prstGeom>
        </p:spPr>
        <p:txBody>
          <a:bodyPr wrap="square">
            <a:spAutoFit/>
          </a:bodyPr>
          <a:lstStyle/>
          <a:p>
            <a:pPr marL="285750" indent="-285750">
              <a:buFont typeface="Calibri" panose="020F0502020204030204" pitchFamily="34" charset="0"/>
              <a:buChar char="‒"/>
            </a:pPr>
            <a:r>
              <a:rPr lang="en-US" sz="1400" b="1" dirty="0">
                <a:solidFill>
                  <a:prstClr val="black"/>
                </a:solidFill>
              </a:rPr>
              <a:t>Standortdaten: Klima und Sonnenquelle.</a:t>
            </a:r>
          </a:p>
          <a:p>
            <a:pPr marL="542925" lvl="1" indent="-285750">
              <a:buFont typeface="Arial" panose="020B0604020202020204" pitchFamily="34" charset="0"/>
              <a:buChar char="."/>
            </a:pPr>
            <a:r>
              <a:rPr lang="en-US" sz="1400" dirty="0">
                <a:solidFill>
                  <a:prstClr val="black"/>
                </a:solidFill>
              </a:rPr>
              <a:t>Die Klimadaten werden leicht aus spezifischen Anwendungen wie z.B. </a:t>
            </a:r>
            <a:r>
              <a:rPr lang="en-US" sz="1400" dirty="0" err="1">
                <a:solidFill>
                  <a:prstClr val="black"/>
                </a:solidFill>
              </a:rPr>
              <a:t>MeteoSyn®</a:t>
            </a:r>
            <a:r>
              <a:rPr lang="en-US" sz="1400" dirty="0">
                <a:solidFill>
                  <a:prstClr val="black"/>
                </a:solidFill>
              </a:rPr>
              <a:t> gewonnen.</a:t>
            </a:r>
          </a:p>
        </p:txBody>
      </p:sp>
      <p:pic>
        <p:nvPicPr>
          <p:cNvPr id="7" name="Picture 6">
            <a:extLst>
              <a:ext uri="{FF2B5EF4-FFF2-40B4-BE49-F238E27FC236}">
                <a16:creationId xmlns:a16="http://schemas.microsoft.com/office/drawing/2014/main" id="{D7AFC008-FD66-4910-8856-D14B04E43256}"/>
              </a:ext>
            </a:extLst>
          </p:cNvPr>
          <p:cNvPicPr>
            <a:picLocks noChangeAspect="1"/>
          </p:cNvPicPr>
          <p:nvPr/>
        </p:nvPicPr>
        <p:blipFill>
          <a:blip r:embed="rId2"/>
          <a:stretch>
            <a:fillRect/>
          </a:stretch>
        </p:blipFill>
        <p:spPr>
          <a:xfrm>
            <a:off x="2810941" y="1926333"/>
            <a:ext cx="5875859" cy="4392218"/>
          </a:xfrm>
          <a:prstGeom prst="rect">
            <a:avLst/>
          </a:prstGeom>
        </p:spPr>
      </p:pic>
      <p:sp>
        <p:nvSpPr>
          <p:cNvPr id="8" name="Rectangle 7">
            <a:extLst>
              <a:ext uri="{FF2B5EF4-FFF2-40B4-BE49-F238E27FC236}">
                <a16:creationId xmlns:a16="http://schemas.microsoft.com/office/drawing/2014/main" id="{0CAC06F6-1904-4D25-8682-6BF277CC18CD}"/>
              </a:ext>
            </a:extLst>
          </p:cNvPr>
          <p:cNvSpPr/>
          <p:nvPr/>
        </p:nvSpPr>
        <p:spPr>
          <a:xfrm>
            <a:off x="993296" y="5157000"/>
            <a:ext cx="3362704" cy="1169551"/>
          </a:xfrm>
          <a:prstGeom prst="rect">
            <a:avLst/>
          </a:prstGeom>
        </p:spPr>
        <p:txBody>
          <a:bodyPr wrap="square">
            <a:spAutoFit/>
          </a:bodyPr>
          <a:lstStyle/>
          <a:p>
            <a:pPr marL="542925" lvl="1" indent="-285750">
              <a:buFont typeface="Arial" panose="020B0604020202020204" pitchFamily="34" charset="0"/>
              <a:buChar char="."/>
            </a:pPr>
            <a:r>
              <a:rPr lang="en-US" sz="1400" dirty="0">
                <a:solidFill>
                  <a:prstClr val="black"/>
                </a:solidFill>
              </a:rPr>
              <a:t>Alle für die Berechnungen relevanten durchschnittlichen Klima- und Strahlungsdaten werden mit hoher Genauigkeit zur Verfügung gestellt.</a:t>
            </a:r>
          </a:p>
        </p:txBody>
      </p:sp>
      <p:pic>
        <p:nvPicPr>
          <p:cNvPr id="9" name="Picture 8">
            <a:extLst>
              <a:ext uri="{FF2B5EF4-FFF2-40B4-BE49-F238E27FC236}">
                <a16:creationId xmlns:a16="http://schemas.microsoft.com/office/drawing/2014/main" id="{4D476367-9050-4237-BCCE-1AFF222F6CE0}"/>
              </a:ext>
            </a:extLst>
          </p:cNvPr>
          <p:cNvPicPr>
            <a:picLocks noChangeAspect="1"/>
          </p:cNvPicPr>
          <p:nvPr/>
        </p:nvPicPr>
        <p:blipFill rotWithShape="1">
          <a:blip r:embed="rId3"/>
          <a:srcRect r="70324"/>
          <a:stretch/>
        </p:blipFill>
        <p:spPr>
          <a:xfrm>
            <a:off x="4259250" y="5439249"/>
            <a:ext cx="672750" cy="869476"/>
          </a:xfrm>
          <a:prstGeom prst="rect">
            <a:avLst/>
          </a:prstGeom>
        </p:spPr>
      </p:pic>
    </p:spTree>
    <p:extLst>
      <p:ext uri="{BB962C8B-B14F-4D97-AF65-F5344CB8AC3E}">
        <p14:creationId xmlns:p14="http://schemas.microsoft.com/office/powerpoint/2010/main" val="2685449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6634-143E-42DA-8E1E-FD510DC5DB73}"/>
              </a:ext>
            </a:extLst>
          </p:cNvPr>
          <p:cNvSpPr>
            <a:spLocks noGrp="1"/>
          </p:cNvSpPr>
          <p:nvPr>
            <p:ph type="title"/>
          </p:nvPr>
        </p:nvSpPr>
        <p:spPr/>
        <p:txBody>
          <a:bodyPr/>
          <a:lstStyle/>
          <a:p>
            <a:r>
              <a:rPr lang="en-US" b="1" dirty="0"/>
              <a:t>1. </a:t>
            </a:r>
            <a:r>
              <a:rPr lang="en-US" b="1" dirty="0">
                <a:solidFill>
                  <a:prstClr val="black"/>
                </a:solidFill>
                <a:cs typeface="Arial" pitchFamily="34" charset="0"/>
              </a:rPr>
              <a:t>DSHW. Allgemeine technische Spezifikation</a:t>
            </a:r>
            <a:endParaRPr lang="en-US" dirty="0"/>
          </a:p>
        </p:txBody>
      </p:sp>
      <p:sp>
        <p:nvSpPr>
          <p:cNvPr id="4" name="Rectangle 3">
            <a:extLst>
              <a:ext uri="{FF2B5EF4-FFF2-40B4-BE49-F238E27FC236}">
                <a16:creationId xmlns:a16="http://schemas.microsoft.com/office/drawing/2014/main" id="{9B35C2F0-A9A4-42CF-BCB0-D3A3FE79949C}"/>
              </a:ext>
            </a:extLst>
          </p:cNvPr>
          <p:cNvSpPr/>
          <p:nvPr/>
        </p:nvSpPr>
        <p:spPr>
          <a:xfrm>
            <a:off x="432916" y="1557000"/>
            <a:ext cx="817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Prinzipien.</a:t>
            </a:r>
            <a:endParaRPr lang="en-US" b="1" dirty="0"/>
          </a:p>
        </p:txBody>
      </p:sp>
      <p:sp>
        <p:nvSpPr>
          <p:cNvPr id="5" name="TextBox 4">
            <a:extLst>
              <a:ext uri="{FF2B5EF4-FFF2-40B4-BE49-F238E27FC236}">
                <a16:creationId xmlns:a16="http://schemas.microsoft.com/office/drawing/2014/main" id="{359BB992-58D3-4C30-99D6-CE3782D569AB}"/>
              </a:ext>
            </a:extLst>
          </p:cNvPr>
          <p:cNvSpPr txBox="1"/>
          <p:nvPr/>
        </p:nvSpPr>
        <p:spPr>
          <a:xfrm>
            <a:off x="756000" y="1926332"/>
            <a:ext cx="5976000" cy="3323987"/>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Schwerpunkt "Small-Scale" SWH-Systeme. </a:t>
            </a:r>
            <a:r>
              <a:rPr lang="en-US" sz="1400" dirty="0"/>
              <a:t>Dies ist ein etwas unklarer Begriff mit unterschiedlichen Bedeutungen in den einzelnen Ländern:</a:t>
            </a:r>
          </a:p>
          <a:p>
            <a:pPr marL="742950" lvl="1" indent="-285750">
              <a:buFont typeface="Calibri" panose="020F0502020204030204" pitchFamily="34" charset="0"/>
              <a:buChar char="‒"/>
            </a:pPr>
            <a:r>
              <a:rPr lang="en-US" sz="1400" dirty="0"/>
              <a:t>Einsatz in Einfamilienhäusern und anderen Wohngebäuden (gewerblich, öffentlich) für eine individuelle Nutzung.</a:t>
            </a:r>
          </a:p>
          <a:p>
            <a:pPr marL="742950" lvl="1" indent="-285750">
              <a:buFont typeface="Calibri" panose="020F0502020204030204" pitchFamily="34" charset="0"/>
              <a:buChar char="‒"/>
            </a:pPr>
            <a:r>
              <a:rPr lang="en-US" sz="1400" dirty="0"/>
              <a:t>Nicht strikt auf SWH-Systeme bezogen, sondern auf solarthermische Anwendungen im Allgemeinen.</a:t>
            </a:r>
          </a:p>
          <a:p>
            <a:pPr marL="742950" lvl="1" indent="-285750">
              <a:buFont typeface="Calibri" panose="020F0502020204030204" pitchFamily="34" charset="0"/>
              <a:buChar char="‒"/>
            </a:pPr>
            <a:r>
              <a:rPr lang="en-US" sz="1400" dirty="0"/>
              <a:t>Bis zu 3000L Warmwasserproduktion. Je nach Berufspraxis (Projekte etc.) und/oder Bauvorschriften. Abdeckung von Wohn- und leichten gewerblichen Bereichen.</a:t>
            </a:r>
          </a:p>
          <a:p>
            <a:pPr marL="742950" lvl="1" indent="-285750">
              <a:buFont typeface="Calibri" panose="020F0502020204030204" pitchFamily="34" charset="0"/>
              <a:buChar char="‒"/>
            </a:pPr>
            <a:r>
              <a:rPr lang="en-US" sz="1400" dirty="0"/>
              <a:t>Oder, bis zu 5kW Nennleistung. Dies entspricht der Definition kleiner thermischer Systeme in einigen Bauvorschriften (z.B. der spanischen RITE).</a:t>
            </a:r>
          </a:p>
          <a:p>
            <a:pPr marL="742950" lvl="1" indent="-285750">
              <a:buFont typeface="Calibri" panose="020F0502020204030204" pitchFamily="34" charset="0"/>
              <a:buChar char="‒"/>
            </a:pPr>
            <a:r>
              <a:rPr lang="en-US" sz="1400" dirty="0"/>
              <a:t>Unterschiedliche Technologien (passiv/aktiv, direkt/indirekt SWH) und eine beträchtliche Anzahl von Designvariationen (von Herstellern, lokalen Installationspraktiken und verfügbaren Technologien).</a:t>
            </a:r>
          </a:p>
        </p:txBody>
      </p:sp>
      <p:pic>
        <p:nvPicPr>
          <p:cNvPr id="7" name="Picture 6" descr="The roof of a building&#10;&#10;Description generated with very high confidence">
            <a:extLst>
              <a:ext uri="{FF2B5EF4-FFF2-40B4-BE49-F238E27FC236}">
                <a16:creationId xmlns:a16="http://schemas.microsoft.com/office/drawing/2014/main" id="{B74FE79D-F37D-4CC2-88E1-9ED7E88AF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000" y="2061000"/>
            <a:ext cx="1943688" cy="3045111"/>
          </a:xfrm>
          <a:prstGeom prst="rect">
            <a:avLst/>
          </a:prstGeom>
          <a:ln>
            <a:solidFill>
              <a:schemeClr val="tx1"/>
            </a:solidFill>
          </a:ln>
        </p:spPr>
      </p:pic>
      <p:sp>
        <p:nvSpPr>
          <p:cNvPr id="6" name="Rectangle 5">
            <a:extLst>
              <a:ext uri="{FF2B5EF4-FFF2-40B4-BE49-F238E27FC236}">
                <a16:creationId xmlns:a16="http://schemas.microsoft.com/office/drawing/2014/main" id="{6CF92C45-88BA-4FEE-B465-BC435EBA78C9}"/>
              </a:ext>
            </a:extLst>
          </p:cNvPr>
          <p:cNvSpPr/>
          <p:nvPr/>
        </p:nvSpPr>
        <p:spPr>
          <a:xfrm>
            <a:off x="756000" y="5157000"/>
            <a:ext cx="7919688" cy="738664"/>
          </a:xfrm>
          <a:prstGeom prst="rect">
            <a:avLst/>
          </a:prstGeom>
        </p:spPr>
        <p:txBody>
          <a:bodyPr wrap="square">
            <a:spAutoFit/>
          </a:bodyPr>
          <a:lstStyle/>
          <a:p>
            <a:pPr marL="742950" lvl="1" indent="-285750">
              <a:buFont typeface="Calibri" panose="020F0502020204030204" pitchFamily="34" charset="0"/>
              <a:buChar char="‒"/>
            </a:pPr>
            <a:r>
              <a:rPr lang="en-US" sz="1400" dirty="0"/>
              <a:t>Vergleichsweise weniger Requisiten: Vorberechneten Designs (SWH-Kits, etc.); keine "Legalisierung" (Registrierung) erforderlich. Erschwinglich, selbstverständlich, einfache Installation und Wartung.</a:t>
            </a:r>
          </a:p>
        </p:txBody>
      </p:sp>
    </p:spTree>
    <p:extLst>
      <p:ext uri="{BB962C8B-B14F-4D97-AF65-F5344CB8AC3E}">
        <p14:creationId xmlns:p14="http://schemas.microsoft.com/office/powerpoint/2010/main" val="20924247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1B04-B766-4EFF-A784-1810FF0BA2A1}"/>
              </a:ext>
            </a:extLst>
          </p:cNvPr>
          <p:cNvSpPr>
            <a:spLocks noGrp="1"/>
          </p:cNvSpPr>
          <p:nvPr>
            <p:ph type="title"/>
          </p:nvPr>
        </p:nvSpPr>
        <p:spPr/>
        <p:txBody>
          <a:bodyPr/>
          <a:lstStyle/>
          <a:p>
            <a:r>
              <a:rPr lang="en-US" b="1" dirty="0"/>
              <a:t>3. Dimensionierung des Systems</a:t>
            </a:r>
            <a:endParaRPr lang="en-US" dirty="0"/>
          </a:p>
        </p:txBody>
      </p:sp>
      <p:sp>
        <p:nvSpPr>
          <p:cNvPr id="4" name="Rectangle 3">
            <a:extLst>
              <a:ext uri="{FF2B5EF4-FFF2-40B4-BE49-F238E27FC236}">
                <a16:creationId xmlns:a16="http://schemas.microsoft.com/office/drawing/2014/main" id="{177CAC92-50B3-4ECC-98E5-60D48135E3F7}"/>
              </a:ext>
            </a:extLst>
          </p:cNvPr>
          <p:cNvSpPr/>
          <p:nvPr/>
        </p:nvSpPr>
        <p:spPr>
          <a:xfrm>
            <a:off x="432916" y="1557000"/>
            <a:ext cx="8243084"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Einsatz von Simulationssoftware zur schnellen Analyse und Dimensionierung von SWH-Systemen.</a:t>
            </a:r>
            <a:endParaRPr lang="en-US" b="1" dirty="0"/>
          </a:p>
        </p:txBody>
      </p:sp>
      <p:sp>
        <p:nvSpPr>
          <p:cNvPr id="5" name="Rectangle 4">
            <a:extLst>
              <a:ext uri="{FF2B5EF4-FFF2-40B4-BE49-F238E27FC236}">
                <a16:creationId xmlns:a16="http://schemas.microsoft.com/office/drawing/2014/main" id="{32533B5F-2A93-4E20-A328-CD66110B8C8B}"/>
              </a:ext>
            </a:extLst>
          </p:cNvPr>
          <p:cNvSpPr/>
          <p:nvPr/>
        </p:nvSpPr>
        <p:spPr>
          <a:xfrm>
            <a:off x="726284" y="2124225"/>
            <a:ext cx="2837716"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DEFINITION DER SYSTEMPARAMETER.</a:t>
            </a:r>
          </a:p>
        </p:txBody>
      </p:sp>
      <p:sp>
        <p:nvSpPr>
          <p:cNvPr id="6" name="Rectangle 5">
            <a:extLst>
              <a:ext uri="{FF2B5EF4-FFF2-40B4-BE49-F238E27FC236}">
                <a16:creationId xmlns:a16="http://schemas.microsoft.com/office/drawing/2014/main" id="{2B25027D-9192-4409-AABF-703601CD3B4F}"/>
              </a:ext>
            </a:extLst>
          </p:cNvPr>
          <p:cNvSpPr/>
          <p:nvPr/>
        </p:nvSpPr>
        <p:spPr>
          <a:xfrm>
            <a:off x="993296" y="2623900"/>
            <a:ext cx="2282704" cy="2693045"/>
          </a:xfrm>
          <a:prstGeom prst="rect">
            <a:avLst/>
          </a:prstGeom>
        </p:spPr>
        <p:txBody>
          <a:bodyPr wrap="square">
            <a:spAutoFit/>
          </a:bodyPr>
          <a:lstStyle/>
          <a:p>
            <a:pPr marL="285750" indent="-285750">
              <a:buFont typeface="Calibri" panose="020F0502020204030204" pitchFamily="34" charset="0"/>
              <a:buChar char="‒"/>
            </a:pPr>
            <a:r>
              <a:rPr lang="en-US" sz="1300" b="1" dirty="0">
                <a:solidFill>
                  <a:prstClr val="black"/>
                </a:solidFill>
              </a:rPr>
              <a:t>Standortdaten: Warmwasserverbrauch.</a:t>
            </a:r>
          </a:p>
          <a:p>
            <a:pPr marL="542925" lvl="1" indent="-285750">
              <a:buFont typeface="Arial" panose="020B0604020202020204" pitchFamily="34" charset="0"/>
              <a:buChar char="."/>
            </a:pPr>
            <a:r>
              <a:rPr lang="en-US" sz="1300" dirty="0">
                <a:solidFill>
                  <a:prstClr val="black"/>
                </a:solidFill>
              </a:rPr>
              <a:t>Auf der Grundlage der Analyse der Kundenbedürfnisse und -gewohnheiten (einschließlich Betriebszeiten, -muster usw.) können sehr </a:t>
            </a:r>
            <a:r>
              <a:rPr lang="en-US" sz="1300" dirty="0" err="1">
                <a:solidFill>
                  <a:prstClr val="black"/>
                </a:solidFill>
              </a:rPr>
              <a:t>genaue</a:t>
            </a:r>
            <a:r>
              <a:rPr lang="en-US" sz="1300" dirty="0">
                <a:solidFill>
                  <a:prstClr val="black"/>
                </a:solidFill>
              </a:rPr>
              <a:t> </a:t>
            </a:r>
            <a:r>
              <a:rPr lang="en-US" sz="1300" dirty="0" err="1">
                <a:solidFill>
                  <a:prstClr val="black"/>
                </a:solidFill>
              </a:rPr>
              <a:t>Warmwasser-verbrauchsprofile</a:t>
            </a:r>
            <a:r>
              <a:rPr lang="en-US" sz="1300" dirty="0">
                <a:solidFill>
                  <a:prstClr val="black"/>
                </a:solidFill>
              </a:rPr>
              <a:t> erstellt werden.</a:t>
            </a:r>
          </a:p>
        </p:txBody>
      </p:sp>
      <p:pic>
        <p:nvPicPr>
          <p:cNvPr id="8" name="Picture 7">
            <a:extLst>
              <a:ext uri="{FF2B5EF4-FFF2-40B4-BE49-F238E27FC236}">
                <a16:creationId xmlns:a16="http://schemas.microsoft.com/office/drawing/2014/main" id="{434CA149-71E3-4D35-A74A-B078AD3F0EB7}"/>
              </a:ext>
            </a:extLst>
          </p:cNvPr>
          <p:cNvPicPr>
            <a:picLocks noChangeAspect="1"/>
          </p:cNvPicPr>
          <p:nvPr/>
        </p:nvPicPr>
        <p:blipFill>
          <a:blip r:embed="rId2"/>
          <a:stretch>
            <a:fillRect/>
          </a:stretch>
        </p:blipFill>
        <p:spPr>
          <a:xfrm>
            <a:off x="3171547" y="1926332"/>
            <a:ext cx="5558494" cy="4389383"/>
          </a:xfrm>
          <a:prstGeom prst="rect">
            <a:avLst/>
          </a:prstGeom>
        </p:spPr>
      </p:pic>
      <p:sp>
        <p:nvSpPr>
          <p:cNvPr id="9" name="Rectangle 8">
            <a:extLst>
              <a:ext uri="{FF2B5EF4-FFF2-40B4-BE49-F238E27FC236}">
                <a16:creationId xmlns:a16="http://schemas.microsoft.com/office/drawing/2014/main" id="{FFC86694-DBF5-43AB-A84F-8189F560016E}"/>
              </a:ext>
            </a:extLst>
          </p:cNvPr>
          <p:cNvSpPr/>
          <p:nvPr/>
        </p:nvSpPr>
        <p:spPr>
          <a:xfrm>
            <a:off x="990881" y="5207891"/>
            <a:ext cx="2357120" cy="1092607"/>
          </a:xfrm>
          <a:prstGeom prst="rect">
            <a:avLst/>
          </a:prstGeom>
        </p:spPr>
        <p:txBody>
          <a:bodyPr wrap="square">
            <a:spAutoFit/>
          </a:bodyPr>
          <a:lstStyle/>
          <a:p>
            <a:pPr marL="542925" lvl="1" indent="-285750">
              <a:buFont typeface="Arial" panose="020B0604020202020204" pitchFamily="34" charset="0"/>
              <a:buChar char="."/>
            </a:pPr>
            <a:r>
              <a:rPr lang="en-US" sz="1300" dirty="0">
                <a:solidFill>
                  <a:prstClr val="black"/>
                </a:solidFill>
              </a:rPr>
              <a:t>Stattdessen können Richtlinien über den Warmwasserbedarf und Durchschnittsdaten verwendet werden.</a:t>
            </a:r>
          </a:p>
        </p:txBody>
      </p:sp>
      <p:pic>
        <p:nvPicPr>
          <p:cNvPr id="10" name="Picture 9">
            <a:extLst>
              <a:ext uri="{FF2B5EF4-FFF2-40B4-BE49-F238E27FC236}">
                <a16:creationId xmlns:a16="http://schemas.microsoft.com/office/drawing/2014/main" id="{4A557200-03DF-4B55-8C9F-B0AA4996BC02}"/>
              </a:ext>
            </a:extLst>
          </p:cNvPr>
          <p:cNvPicPr>
            <a:picLocks noChangeAspect="1"/>
          </p:cNvPicPr>
          <p:nvPr/>
        </p:nvPicPr>
        <p:blipFill rotWithShape="1">
          <a:blip r:embed="rId3"/>
          <a:srcRect r="70324"/>
          <a:stretch/>
        </p:blipFill>
        <p:spPr>
          <a:xfrm>
            <a:off x="7481627" y="2426475"/>
            <a:ext cx="672750" cy="869476"/>
          </a:xfrm>
          <a:prstGeom prst="rect">
            <a:avLst/>
          </a:prstGeom>
        </p:spPr>
      </p:pic>
      <p:sp>
        <p:nvSpPr>
          <p:cNvPr id="11" name="Rectangle 10">
            <a:extLst>
              <a:ext uri="{FF2B5EF4-FFF2-40B4-BE49-F238E27FC236}">
                <a16:creationId xmlns:a16="http://schemas.microsoft.com/office/drawing/2014/main" id="{8A07CBD8-16DA-45B0-BCB2-C5D69642D605}"/>
              </a:ext>
            </a:extLst>
          </p:cNvPr>
          <p:cNvSpPr/>
          <p:nvPr/>
        </p:nvSpPr>
        <p:spPr>
          <a:xfrm>
            <a:off x="3294880" y="5395559"/>
            <a:ext cx="2357120" cy="769441"/>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n-US" sz="1100" b="1" i="1" dirty="0">
                <a:solidFill>
                  <a:prstClr val="black"/>
                </a:solidFill>
              </a:rPr>
              <a:t>Data: Täglicher Verbrauch: 160L, </a:t>
            </a:r>
            <a:r>
              <a:rPr lang="en-US" sz="1100" b="1" i="1" dirty="0" err="1">
                <a:solidFill>
                  <a:prstClr val="black"/>
                </a:solidFill>
              </a:rPr>
              <a:t>Gewünschte</a:t>
            </a:r>
            <a:r>
              <a:rPr lang="en-US" sz="1100" b="1" i="1" dirty="0">
                <a:solidFill>
                  <a:prstClr val="black"/>
                </a:solidFill>
              </a:rPr>
              <a:t> </a:t>
            </a:r>
            <a:r>
              <a:rPr lang="en-US" sz="1100" b="1" i="1" dirty="0" err="1">
                <a:solidFill>
                  <a:prstClr val="black"/>
                </a:solidFill>
              </a:rPr>
              <a:t>Brauchwasser-temperatur</a:t>
            </a:r>
            <a:r>
              <a:rPr lang="en-US" sz="1100" b="1" i="1" dirty="0">
                <a:solidFill>
                  <a:prstClr val="black"/>
                </a:solidFill>
              </a:rPr>
              <a:t>: 60ºC </a:t>
            </a:r>
          </a:p>
          <a:p>
            <a:pPr marL="228600" indent="-228600">
              <a:buFont typeface="+mj-lt"/>
              <a:buAutoNum type="arabicPeriod"/>
            </a:pPr>
            <a:r>
              <a:rPr lang="en-US" sz="1100" b="1" i="1" dirty="0">
                <a:solidFill>
                  <a:prstClr val="black"/>
                </a:solidFill>
              </a:rPr>
              <a:t>Abrechnungsprofil: Abend max.</a:t>
            </a:r>
          </a:p>
        </p:txBody>
      </p:sp>
      <p:sp>
        <p:nvSpPr>
          <p:cNvPr id="12" name="Rectangle 11">
            <a:extLst>
              <a:ext uri="{FF2B5EF4-FFF2-40B4-BE49-F238E27FC236}">
                <a16:creationId xmlns:a16="http://schemas.microsoft.com/office/drawing/2014/main" id="{533FC9ED-5FF7-45EE-BAFF-09EC1747C9A1}"/>
              </a:ext>
            </a:extLst>
          </p:cNvPr>
          <p:cNvSpPr/>
          <p:nvPr/>
        </p:nvSpPr>
        <p:spPr>
          <a:xfrm>
            <a:off x="5950794" y="1945571"/>
            <a:ext cx="2725206"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3"/>
            </a:pPr>
            <a:r>
              <a:rPr lang="en-US" sz="1200" b="1" i="1" dirty="0">
                <a:solidFill>
                  <a:prstClr val="black"/>
                </a:solidFill>
              </a:rPr>
              <a:t>Betriebszeit. Das ganze Jahr, alle Zeit, </a:t>
            </a:r>
            <a:r>
              <a:rPr lang="en-US" sz="1200" b="1" i="1" dirty="0" err="1">
                <a:solidFill>
                  <a:prstClr val="black"/>
                </a:solidFill>
              </a:rPr>
              <a:t>mit</a:t>
            </a:r>
            <a:r>
              <a:rPr lang="en-US" sz="1200" b="1" i="1" dirty="0">
                <a:solidFill>
                  <a:prstClr val="black"/>
                </a:solidFill>
              </a:rPr>
              <a:t> </a:t>
            </a:r>
            <a:r>
              <a:rPr lang="en-US" sz="1200" b="1" i="1" dirty="0" err="1">
                <a:solidFill>
                  <a:prstClr val="black"/>
                </a:solidFill>
              </a:rPr>
              <a:t>einem</a:t>
            </a:r>
            <a:r>
              <a:rPr lang="en-US" sz="1200" b="1" i="1" dirty="0">
                <a:solidFill>
                  <a:prstClr val="black"/>
                </a:solidFill>
              </a:rPr>
              <a:t> (1) Monat Urlaub (334 Tage)</a:t>
            </a:r>
          </a:p>
        </p:txBody>
      </p:sp>
    </p:spTree>
    <p:extLst>
      <p:ext uri="{BB962C8B-B14F-4D97-AF65-F5344CB8AC3E}">
        <p14:creationId xmlns:p14="http://schemas.microsoft.com/office/powerpoint/2010/main" val="521109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45AC3-9459-4900-A2F2-4CB32FCA8906}"/>
              </a:ext>
            </a:extLst>
          </p:cNvPr>
          <p:cNvSpPr>
            <a:spLocks noGrp="1"/>
          </p:cNvSpPr>
          <p:nvPr>
            <p:ph type="title"/>
          </p:nvPr>
        </p:nvSpPr>
        <p:spPr/>
        <p:txBody>
          <a:bodyPr/>
          <a:lstStyle/>
          <a:p>
            <a:r>
              <a:rPr lang="en-US" b="1" dirty="0"/>
              <a:t>3. Dimensionierung des Systems</a:t>
            </a:r>
            <a:endParaRPr lang="en-US" dirty="0"/>
          </a:p>
        </p:txBody>
      </p:sp>
      <p:sp>
        <p:nvSpPr>
          <p:cNvPr id="4" name="Rectangle 3">
            <a:extLst>
              <a:ext uri="{FF2B5EF4-FFF2-40B4-BE49-F238E27FC236}">
                <a16:creationId xmlns:a16="http://schemas.microsoft.com/office/drawing/2014/main" id="{4EED842C-45B1-4E37-ADB5-8C69BBDBEF99}"/>
              </a:ext>
            </a:extLst>
          </p:cNvPr>
          <p:cNvSpPr/>
          <p:nvPr/>
        </p:nvSpPr>
        <p:spPr>
          <a:xfrm>
            <a:off x="726284" y="2082446"/>
            <a:ext cx="4205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DEFINITION DER SYSTEMPARAMETER.</a:t>
            </a:r>
          </a:p>
        </p:txBody>
      </p:sp>
      <p:sp>
        <p:nvSpPr>
          <p:cNvPr id="5" name="Rectangle 4">
            <a:extLst>
              <a:ext uri="{FF2B5EF4-FFF2-40B4-BE49-F238E27FC236}">
                <a16:creationId xmlns:a16="http://schemas.microsoft.com/office/drawing/2014/main" id="{3E63EC86-30B3-4E4D-9841-2A78C980023B}"/>
              </a:ext>
            </a:extLst>
          </p:cNvPr>
          <p:cNvSpPr/>
          <p:nvPr/>
        </p:nvSpPr>
        <p:spPr>
          <a:xfrm>
            <a:off x="432916" y="1557000"/>
            <a:ext cx="8329494"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Einsatz von Simulationssoftware zur schnellen Analyse und Dimensionierung von SWH-Systemen.</a:t>
            </a:r>
            <a:endParaRPr lang="en-US" b="1" dirty="0"/>
          </a:p>
        </p:txBody>
      </p:sp>
      <p:sp>
        <p:nvSpPr>
          <p:cNvPr id="8" name="Rectangle 7">
            <a:extLst>
              <a:ext uri="{FF2B5EF4-FFF2-40B4-BE49-F238E27FC236}">
                <a16:creationId xmlns:a16="http://schemas.microsoft.com/office/drawing/2014/main" id="{B23614EC-3030-4C73-A106-8D79E61A8EA4}"/>
              </a:ext>
            </a:extLst>
          </p:cNvPr>
          <p:cNvSpPr/>
          <p:nvPr/>
        </p:nvSpPr>
        <p:spPr>
          <a:xfrm>
            <a:off x="849296" y="2370446"/>
            <a:ext cx="1778704" cy="338554"/>
          </a:xfrm>
          <a:prstGeom prst="rect">
            <a:avLst/>
          </a:prstGeom>
        </p:spPr>
        <p:txBody>
          <a:bodyPr wrap="square">
            <a:spAutoFit/>
          </a:bodyPr>
          <a:lstStyle/>
          <a:p>
            <a:pPr marL="285750" indent="-285750">
              <a:buFont typeface="Calibri" panose="020F0502020204030204" pitchFamily="34" charset="0"/>
              <a:buChar char="‒"/>
            </a:pPr>
            <a:r>
              <a:rPr lang="en-US" sz="1600" b="1" dirty="0">
                <a:solidFill>
                  <a:prstClr val="black"/>
                </a:solidFill>
              </a:rPr>
              <a:t>Komponenten. </a:t>
            </a:r>
          </a:p>
        </p:txBody>
      </p:sp>
      <p:pic>
        <p:nvPicPr>
          <p:cNvPr id="3" name="Picture 2">
            <a:extLst>
              <a:ext uri="{FF2B5EF4-FFF2-40B4-BE49-F238E27FC236}">
                <a16:creationId xmlns:a16="http://schemas.microsoft.com/office/drawing/2014/main" id="{CFB9A31A-350F-4EC5-B95A-130B6C4E57A8}"/>
              </a:ext>
            </a:extLst>
          </p:cNvPr>
          <p:cNvPicPr>
            <a:picLocks noChangeAspect="1"/>
          </p:cNvPicPr>
          <p:nvPr/>
        </p:nvPicPr>
        <p:blipFill>
          <a:blip r:embed="rId2"/>
          <a:stretch>
            <a:fillRect/>
          </a:stretch>
        </p:blipFill>
        <p:spPr>
          <a:xfrm>
            <a:off x="2601845" y="2642809"/>
            <a:ext cx="6146155" cy="3703240"/>
          </a:xfrm>
          <a:prstGeom prst="rect">
            <a:avLst/>
          </a:prstGeom>
        </p:spPr>
      </p:pic>
      <p:sp>
        <p:nvSpPr>
          <p:cNvPr id="10" name="Rectangle 9">
            <a:extLst>
              <a:ext uri="{FF2B5EF4-FFF2-40B4-BE49-F238E27FC236}">
                <a16:creationId xmlns:a16="http://schemas.microsoft.com/office/drawing/2014/main" id="{5F6CB3CF-2844-4B56-9BA0-752C8DEC659E}"/>
              </a:ext>
            </a:extLst>
          </p:cNvPr>
          <p:cNvSpPr/>
          <p:nvPr/>
        </p:nvSpPr>
        <p:spPr>
          <a:xfrm>
            <a:off x="726284" y="2686012"/>
            <a:ext cx="2045716" cy="3754874"/>
          </a:xfrm>
          <a:prstGeom prst="rect">
            <a:avLst/>
          </a:prstGeom>
        </p:spPr>
        <p:txBody>
          <a:bodyPr wrap="square">
            <a:spAutoFit/>
          </a:bodyPr>
          <a:lstStyle/>
          <a:p>
            <a:pPr marL="285750" indent="-285750">
              <a:buFont typeface="Arial" panose="020B0604020202020204" pitchFamily="34" charset="0"/>
              <a:buChar char="."/>
            </a:pPr>
            <a:r>
              <a:rPr lang="en-US" sz="1400" dirty="0">
                <a:solidFill>
                  <a:prstClr val="black"/>
                </a:solidFill>
              </a:rPr>
              <a:t>Das System besteht aus nur einem Kollektorkreislauf (Array + Pumpe), einem Dual Coil Indirekttank, einem Gaskessel und der Steuerung.</a:t>
            </a:r>
          </a:p>
          <a:p>
            <a:pPr marL="285750" indent="-285750">
              <a:buFont typeface="Arial" panose="020B0604020202020204" pitchFamily="34" charset="0"/>
              <a:buChar char="."/>
            </a:pPr>
            <a:r>
              <a:rPr lang="de-DE" sz="1400" dirty="0">
                <a:solidFill>
                  <a:prstClr val="black"/>
                </a:solidFill>
              </a:rPr>
              <a:t>All diese Komponenten müssen unter Eingabe von Leistungsparametern und Regelbedingungen modelliert werden. </a:t>
            </a:r>
          </a:p>
          <a:p>
            <a:pPr marL="285750" indent="-285750">
              <a:buFont typeface="Arial" panose="020B0604020202020204" pitchFamily="34" charset="0"/>
              <a:buChar char="."/>
            </a:pPr>
            <a:endParaRPr lang="de-DE" sz="1400" dirty="0">
              <a:solidFill>
                <a:prstClr val="black"/>
              </a:solidFill>
            </a:endParaRPr>
          </a:p>
        </p:txBody>
      </p:sp>
      <p:pic>
        <p:nvPicPr>
          <p:cNvPr id="13" name="Picture 12">
            <a:extLst>
              <a:ext uri="{FF2B5EF4-FFF2-40B4-BE49-F238E27FC236}">
                <a16:creationId xmlns:a16="http://schemas.microsoft.com/office/drawing/2014/main" id="{8A82EDA1-3EFA-4992-A860-05963FD0F6F5}"/>
              </a:ext>
            </a:extLst>
          </p:cNvPr>
          <p:cNvPicPr>
            <a:picLocks noChangeAspect="1"/>
          </p:cNvPicPr>
          <p:nvPr/>
        </p:nvPicPr>
        <p:blipFill rotWithShape="1">
          <a:blip r:embed="rId3"/>
          <a:srcRect r="70324"/>
          <a:stretch/>
        </p:blipFill>
        <p:spPr>
          <a:xfrm>
            <a:off x="4200139" y="5457911"/>
            <a:ext cx="672750" cy="869476"/>
          </a:xfrm>
          <a:prstGeom prst="rect">
            <a:avLst/>
          </a:prstGeom>
        </p:spPr>
      </p:pic>
      <p:sp>
        <p:nvSpPr>
          <p:cNvPr id="14" name="Rectangle 13">
            <a:extLst>
              <a:ext uri="{FF2B5EF4-FFF2-40B4-BE49-F238E27FC236}">
                <a16:creationId xmlns:a16="http://schemas.microsoft.com/office/drawing/2014/main" id="{C9E6595C-E154-40AD-95CF-7D4CF5935590}"/>
              </a:ext>
            </a:extLst>
          </p:cNvPr>
          <p:cNvSpPr/>
          <p:nvPr/>
        </p:nvSpPr>
        <p:spPr>
          <a:xfrm>
            <a:off x="5689332" y="2270404"/>
            <a:ext cx="3073078" cy="1200329"/>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n-US" sz="1200" b="1" i="1" dirty="0">
                <a:solidFill>
                  <a:prstClr val="black"/>
                </a:solidFill>
              </a:rPr>
              <a:t>Systemdefinition: Kommerzielle Komponenten haben zugehörige Leistungsparameter, die auf den Modellen der Hersteller basieren. Die Parameter der Standardmodelle können geändert werden.</a:t>
            </a:r>
          </a:p>
          <a:p>
            <a:pPr marL="228600" indent="-228600">
              <a:buFont typeface="+mj-lt"/>
              <a:buAutoNum type="arabicPeriod"/>
            </a:pPr>
            <a:r>
              <a:rPr lang="en-US" sz="1200" b="1" i="1" dirty="0">
                <a:solidFill>
                  <a:prstClr val="black"/>
                </a:solidFill>
              </a:rPr>
              <a:t>Eine Kollektorschleife, ausgewählt.</a:t>
            </a:r>
          </a:p>
        </p:txBody>
      </p:sp>
    </p:spTree>
    <p:extLst>
      <p:ext uri="{BB962C8B-B14F-4D97-AF65-F5344CB8AC3E}">
        <p14:creationId xmlns:p14="http://schemas.microsoft.com/office/powerpoint/2010/main" val="491866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2E4F-8A9E-4D4E-B70D-AD6C98D3AF60}"/>
              </a:ext>
            </a:extLst>
          </p:cNvPr>
          <p:cNvSpPr>
            <a:spLocks noGrp="1"/>
          </p:cNvSpPr>
          <p:nvPr>
            <p:ph type="title"/>
          </p:nvPr>
        </p:nvSpPr>
        <p:spPr/>
        <p:txBody>
          <a:bodyPr/>
          <a:lstStyle/>
          <a:p>
            <a:r>
              <a:rPr lang="en-US" b="1" dirty="0"/>
              <a:t>3. Dimensionierung des Systems</a:t>
            </a:r>
            <a:endParaRPr lang="en-US" dirty="0"/>
          </a:p>
        </p:txBody>
      </p:sp>
      <p:sp>
        <p:nvSpPr>
          <p:cNvPr id="4" name="Rectangle 3">
            <a:extLst>
              <a:ext uri="{FF2B5EF4-FFF2-40B4-BE49-F238E27FC236}">
                <a16:creationId xmlns:a16="http://schemas.microsoft.com/office/drawing/2014/main" id="{D25F4E58-0FB6-4B32-8E19-9BC3E483292A}"/>
              </a:ext>
            </a:extLst>
          </p:cNvPr>
          <p:cNvSpPr/>
          <p:nvPr/>
        </p:nvSpPr>
        <p:spPr>
          <a:xfrm>
            <a:off x="726283" y="2154446"/>
            <a:ext cx="4891413"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DEFINITION DER SYSTEMPARAMETER.</a:t>
            </a:r>
          </a:p>
        </p:txBody>
      </p:sp>
      <p:sp>
        <p:nvSpPr>
          <p:cNvPr id="5" name="Rectangle 4">
            <a:extLst>
              <a:ext uri="{FF2B5EF4-FFF2-40B4-BE49-F238E27FC236}">
                <a16:creationId xmlns:a16="http://schemas.microsoft.com/office/drawing/2014/main" id="{E915D7E1-A2E3-40FF-87D2-AE3C190CF593}"/>
              </a:ext>
            </a:extLst>
          </p:cNvPr>
          <p:cNvSpPr/>
          <p:nvPr/>
        </p:nvSpPr>
        <p:spPr>
          <a:xfrm>
            <a:off x="432916" y="1557000"/>
            <a:ext cx="8074800"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Einsatz von Simulationssoftware zur schnellen Analyse und Dimensionierung von SWH-Systemen.</a:t>
            </a:r>
            <a:endParaRPr lang="en-US" b="1" dirty="0"/>
          </a:p>
        </p:txBody>
      </p:sp>
      <p:sp>
        <p:nvSpPr>
          <p:cNvPr id="6" name="Rectangle 5">
            <a:extLst>
              <a:ext uri="{FF2B5EF4-FFF2-40B4-BE49-F238E27FC236}">
                <a16:creationId xmlns:a16="http://schemas.microsoft.com/office/drawing/2014/main" id="{94F58AA2-244D-46AF-BB00-0C50F365B55F}"/>
              </a:ext>
            </a:extLst>
          </p:cNvPr>
          <p:cNvSpPr/>
          <p:nvPr/>
        </p:nvSpPr>
        <p:spPr>
          <a:xfrm>
            <a:off x="1016292" y="2421000"/>
            <a:ext cx="3987708" cy="338554"/>
          </a:xfrm>
          <a:prstGeom prst="rect">
            <a:avLst/>
          </a:prstGeom>
        </p:spPr>
        <p:txBody>
          <a:bodyPr wrap="square">
            <a:spAutoFit/>
          </a:bodyPr>
          <a:lstStyle/>
          <a:p>
            <a:pPr marL="285750" indent="-285750">
              <a:buFont typeface="Calibri" panose="020F0502020204030204" pitchFamily="34" charset="0"/>
              <a:buChar char="‒"/>
            </a:pPr>
            <a:r>
              <a:rPr lang="en-US" sz="1600" b="1" dirty="0">
                <a:solidFill>
                  <a:prstClr val="black"/>
                </a:solidFill>
              </a:rPr>
              <a:t>Komponenten. Kollektor-Array</a:t>
            </a:r>
          </a:p>
        </p:txBody>
      </p:sp>
      <p:pic>
        <p:nvPicPr>
          <p:cNvPr id="7" name="Picture 6">
            <a:extLst>
              <a:ext uri="{FF2B5EF4-FFF2-40B4-BE49-F238E27FC236}">
                <a16:creationId xmlns:a16="http://schemas.microsoft.com/office/drawing/2014/main" id="{3CE8DEAB-C726-455F-8317-E17431E819E4}"/>
              </a:ext>
            </a:extLst>
          </p:cNvPr>
          <p:cNvPicPr>
            <a:picLocks noChangeAspect="1"/>
          </p:cNvPicPr>
          <p:nvPr/>
        </p:nvPicPr>
        <p:blipFill>
          <a:blip r:embed="rId2"/>
          <a:stretch>
            <a:fillRect/>
          </a:stretch>
        </p:blipFill>
        <p:spPr>
          <a:xfrm>
            <a:off x="612000" y="2778067"/>
            <a:ext cx="8074800" cy="3551193"/>
          </a:xfrm>
          <a:prstGeom prst="rect">
            <a:avLst/>
          </a:prstGeom>
        </p:spPr>
      </p:pic>
      <p:pic>
        <p:nvPicPr>
          <p:cNvPr id="8" name="Picture 7">
            <a:extLst>
              <a:ext uri="{FF2B5EF4-FFF2-40B4-BE49-F238E27FC236}">
                <a16:creationId xmlns:a16="http://schemas.microsoft.com/office/drawing/2014/main" id="{74809F5E-D0F6-4A00-9320-BC2398B123D1}"/>
              </a:ext>
            </a:extLst>
          </p:cNvPr>
          <p:cNvPicPr>
            <a:picLocks noChangeAspect="1"/>
          </p:cNvPicPr>
          <p:nvPr/>
        </p:nvPicPr>
        <p:blipFill rotWithShape="1">
          <a:blip r:embed="rId3"/>
          <a:srcRect r="70324"/>
          <a:stretch/>
        </p:blipFill>
        <p:spPr>
          <a:xfrm>
            <a:off x="679917" y="5429799"/>
            <a:ext cx="672750" cy="869476"/>
          </a:xfrm>
          <a:prstGeom prst="rect">
            <a:avLst/>
          </a:prstGeom>
        </p:spPr>
      </p:pic>
      <p:sp>
        <p:nvSpPr>
          <p:cNvPr id="9" name="Rectangle 8">
            <a:extLst>
              <a:ext uri="{FF2B5EF4-FFF2-40B4-BE49-F238E27FC236}">
                <a16:creationId xmlns:a16="http://schemas.microsoft.com/office/drawing/2014/main" id="{43008D10-0380-4696-B51C-CCADD7244112}"/>
              </a:ext>
            </a:extLst>
          </p:cNvPr>
          <p:cNvSpPr/>
          <p:nvPr/>
        </p:nvSpPr>
        <p:spPr>
          <a:xfrm>
            <a:off x="5617697" y="2194660"/>
            <a:ext cx="3073078" cy="1384995"/>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n-US" sz="1200" b="1" i="1" dirty="0">
                <a:solidFill>
                  <a:prstClr val="black"/>
                </a:solidFill>
              </a:rPr>
              <a:t>Auswahl eines Flachkollektors.</a:t>
            </a:r>
          </a:p>
          <a:p>
            <a:pPr marL="228600" indent="-228600">
              <a:buFont typeface="+mj-lt"/>
              <a:buAutoNum type="arabicPeriod"/>
            </a:pPr>
            <a:r>
              <a:rPr lang="en-US" sz="1200" b="1" i="1" dirty="0">
                <a:solidFill>
                  <a:prstClr val="black"/>
                </a:solidFill>
              </a:rPr>
              <a:t>Ziel (Solaranteil): mittlere Werte</a:t>
            </a:r>
          </a:p>
          <a:p>
            <a:pPr marL="228600" indent="-228600">
              <a:buFont typeface="+mj-lt"/>
              <a:buAutoNum type="arabicPeriod"/>
            </a:pPr>
            <a:r>
              <a:rPr lang="en-US" sz="1200" b="1" i="1" dirty="0">
                <a:solidFill>
                  <a:prstClr val="black"/>
                </a:solidFill>
              </a:rPr>
              <a:t>Vorschlag: Anzahl der Kollektoren (Array) in Abhängigkeit von Ziel, Kollektorfläche und Schattierung. Der Designer kann diese Einschätzung akzeptieren oder nicht.</a:t>
            </a:r>
          </a:p>
          <a:p>
            <a:pPr marL="228600" indent="-228600">
              <a:buFont typeface="+mj-lt"/>
              <a:buAutoNum type="arabicPeriod"/>
            </a:pPr>
            <a:r>
              <a:rPr lang="en-US" sz="1200" b="1" i="1" dirty="0">
                <a:solidFill>
                  <a:prstClr val="black"/>
                </a:solidFill>
              </a:rPr>
              <a:t>Keine Nuancen berücksichtigt.</a:t>
            </a:r>
          </a:p>
        </p:txBody>
      </p:sp>
    </p:spTree>
    <p:extLst>
      <p:ext uri="{BB962C8B-B14F-4D97-AF65-F5344CB8AC3E}">
        <p14:creationId xmlns:p14="http://schemas.microsoft.com/office/powerpoint/2010/main" val="439362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340D-F636-4621-99AF-BCD006C2443D}"/>
              </a:ext>
            </a:extLst>
          </p:cNvPr>
          <p:cNvSpPr>
            <a:spLocks noGrp="1"/>
          </p:cNvSpPr>
          <p:nvPr>
            <p:ph type="title"/>
          </p:nvPr>
        </p:nvSpPr>
        <p:spPr/>
        <p:txBody>
          <a:bodyPr/>
          <a:lstStyle/>
          <a:p>
            <a:r>
              <a:rPr lang="en-US" b="1" dirty="0"/>
              <a:t>3. Dimensionierung des Systems</a:t>
            </a:r>
            <a:endParaRPr lang="en-US" dirty="0"/>
          </a:p>
        </p:txBody>
      </p:sp>
      <p:sp>
        <p:nvSpPr>
          <p:cNvPr id="14" name="Rectangle 13">
            <a:extLst>
              <a:ext uri="{FF2B5EF4-FFF2-40B4-BE49-F238E27FC236}">
                <a16:creationId xmlns:a16="http://schemas.microsoft.com/office/drawing/2014/main" id="{E61D8E21-F7ED-40C1-B05F-4F7A3ED990A9}"/>
              </a:ext>
            </a:extLst>
          </p:cNvPr>
          <p:cNvSpPr/>
          <p:nvPr/>
        </p:nvSpPr>
        <p:spPr>
          <a:xfrm>
            <a:off x="726284" y="2154446"/>
            <a:ext cx="4709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DEFINITION DER SYSTEMPARAMETER.</a:t>
            </a:r>
          </a:p>
        </p:txBody>
      </p:sp>
      <p:sp>
        <p:nvSpPr>
          <p:cNvPr id="15" name="Rectangle 14">
            <a:extLst>
              <a:ext uri="{FF2B5EF4-FFF2-40B4-BE49-F238E27FC236}">
                <a16:creationId xmlns:a16="http://schemas.microsoft.com/office/drawing/2014/main" id="{2777DBE8-496B-4631-9B76-497041B4B21A}"/>
              </a:ext>
            </a:extLst>
          </p:cNvPr>
          <p:cNvSpPr/>
          <p:nvPr/>
        </p:nvSpPr>
        <p:spPr>
          <a:xfrm>
            <a:off x="432916" y="1558669"/>
            <a:ext cx="8531084"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Einsatz von Simulationssoftware zur schnellen Analyse und Dimensionierung von SWH-Systemen.</a:t>
            </a:r>
            <a:endParaRPr lang="en-US" b="1" dirty="0"/>
          </a:p>
        </p:txBody>
      </p:sp>
      <p:sp>
        <p:nvSpPr>
          <p:cNvPr id="16" name="Rectangle 15">
            <a:extLst>
              <a:ext uri="{FF2B5EF4-FFF2-40B4-BE49-F238E27FC236}">
                <a16:creationId xmlns:a16="http://schemas.microsoft.com/office/drawing/2014/main" id="{1006FE2E-3FB0-4D35-8231-960CC2FCD6C7}"/>
              </a:ext>
            </a:extLst>
          </p:cNvPr>
          <p:cNvSpPr/>
          <p:nvPr/>
        </p:nvSpPr>
        <p:spPr>
          <a:xfrm>
            <a:off x="1016291" y="2349000"/>
            <a:ext cx="5931709" cy="338554"/>
          </a:xfrm>
          <a:prstGeom prst="rect">
            <a:avLst/>
          </a:prstGeom>
        </p:spPr>
        <p:txBody>
          <a:bodyPr wrap="square">
            <a:spAutoFit/>
          </a:bodyPr>
          <a:lstStyle/>
          <a:p>
            <a:pPr marL="285750" indent="-285750">
              <a:buFont typeface="Calibri" panose="020F0502020204030204" pitchFamily="34" charset="0"/>
              <a:buChar char="‒"/>
            </a:pPr>
            <a:r>
              <a:rPr lang="en-US" sz="1600" b="1" dirty="0">
                <a:solidFill>
                  <a:prstClr val="black"/>
                </a:solidFill>
              </a:rPr>
              <a:t>Komponenten. Kollektor-Array</a:t>
            </a:r>
          </a:p>
        </p:txBody>
      </p:sp>
      <p:pic>
        <p:nvPicPr>
          <p:cNvPr id="17" name="Picture 16">
            <a:extLst>
              <a:ext uri="{FF2B5EF4-FFF2-40B4-BE49-F238E27FC236}">
                <a16:creationId xmlns:a16="http://schemas.microsoft.com/office/drawing/2014/main" id="{9331AA0E-D047-4528-8BAB-6213E4DBA31C}"/>
              </a:ext>
            </a:extLst>
          </p:cNvPr>
          <p:cNvPicPr>
            <a:picLocks noChangeAspect="1"/>
          </p:cNvPicPr>
          <p:nvPr/>
        </p:nvPicPr>
        <p:blipFill>
          <a:blip r:embed="rId2"/>
          <a:stretch>
            <a:fillRect/>
          </a:stretch>
        </p:blipFill>
        <p:spPr>
          <a:xfrm>
            <a:off x="796228" y="2660074"/>
            <a:ext cx="7890572" cy="2892273"/>
          </a:xfrm>
          <a:prstGeom prst="rect">
            <a:avLst/>
          </a:prstGeom>
        </p:spPr>
      </p:pic>
      <p:sp>
        <p:nvSpPr>
          <p:cNvPr id="18" name="Rectangle 17">
            <a:extLst>
              <a:ext uri="{FF2B5EF4-FFF2-40B4-BE49-F238E27FC236}">
                <a16:creationId xmlns:a16="http://schemas.microsoft.com/office/drawing/2014/main" id="{0D3CB247-EF7D-46E0-AD0A-5BB8A6BE8208}"/>
              </a:ext>
            </a:extLst>
          </p:cNvPr>
          <p:cNvSpPr/>
          <p:nvPr/>
        </p:nvSpPr>
        <p:spPr>
          <a:xfrm>
            <a:off x="824602" y="5478003"/>
            <a:ext cx="3819397" cy="830997"/>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n-US" sz="1200" b="1" i="1" dirty="0">
                <a:solidFill>
                  <a:prstClr val="black"/>
                </a:solidFill>
              </a:rPr>
              <a:t>Orientierung des </a:t>
            </a:r>
            <a:r>
              <a:rPr lang="en-US" sz="1200" b="1" i="1" dirty="0" err="1">
                <a:solidFill>
                  <a:prstClr val="black"/>
                </a:solidFill>
              </a:rPr>
              <a:t>Kollektors</a:t>
            </a:r>
            <a:r>
              <a:rPr lang="en-US" sz="1200" b="1" i="1" dirty="0">
                <a:solidFill>
                  <a:prstClr val="black"/>
                </a:solidFill>
              </a:rPr>
              <a:t>. </a:t>
            </a:r>
            <a:r>
              <a:rPr lang="en-US" sz="1200" b="1" i="1" dirty="0" err="1">
                <a:solidFill>
                  <a:prstClr val="black"/>
                </a:solidFill>
              </a:rPr>
              <a:t>Nach</a:t>
            </a:r>
            <a:r>
              <a:rPr lang="en-US" sz="1200" b="1" i="1" dirty="0">
                <a:solidFill>
                  <a:prstClr val="black"/>
                </a:solidFill>
              </a:rPr>
              <a:t> Süden. Neigen: 40º</a:t>
            </a:r>
          </a:p>
          <a:p>
            <a:pPr marL="228600" indent="-228600">
              <a:buFont typeface="+mj-lt"/>
              <a:buAutoNum type="arabicPeriod"/>
            </a:pPr>
            <a:r>
              <a:rPr lang="en-US" sz="1200" b="1" i="1" dirty="0">
                <a:solidFill>
                  <a:prstClr val="black"/>
                </a:solidFill>
              </a:rPr>
              <a:t>Die jährliche Einstrahlung auf die Kollektorfläche wird unter Berücksichtigung der optischen Verluste aus den Kollektordaten abgeschätzt.</a:t>
            </a:r>
          </a:p>
        </p:txBody>
      </p:sp>
      <p:sp>
        <p:nvSpPr>
          <p:cNvPr id="19" name="Rectangle 18">
            <a:extLst>
              <a:ext uri="{FF2B5EF4-FFF2-40B4-BE49-F238E27FC236}">
                <a16:creationId xmlns:a16="http://schemas.microsoft.com/office/drawing/2014/main" id="{3145C611-FFFB-40AA-9550-61D718809ED3}"/>
              </a:ext>
            </a:extLst>
          </p:cNvPr>
          <p:cNvSpPr/>
          <p:nvPr/>
        </p:nvSpPr>
        <p:spPr>
          <a:xfrm>
            <a:off x="4778469" y="5478003"/>
            <a:ext cx="3819397" cy="830997"/>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3"/>
            </a:pPr>
            <a:r>
              <a:rPr lang="en-US" sz="1200" b="1" i="1" dirty="0">
                <a:solidFill>
                  <a:prstClr val="black"/>
                </a:solidFill>
              </a:rPr>
              <a:t>Die </a:t>
            </a:r>
            <a:r>
              <a:rPr lang="en-US" sz="1200" b="1" i="1" dirty="0" err="1">
                <a:solidFill>
                  <a:prstClr val="black"/>
                </a:solidFill>
              </a:rPr>
              <a:t>Verrohrung</a:t>
            </a:r>
            <a:r>
              <a:rPr lang="en-US" sz="1200" b="1" i="1" dirty="0">
                <a:solidFill>
                  <a:prstClr val="black"/>
                </a:solidFill>
              </a:rPr>
              <a:t> des Solarkreislaufs muss geschätzt werden. Die tatsächlichen Längen ergeben sich aus der Baustellenbesichtigung. Die Anwendung zeigt einige typische Werte für die Isolierung.</a:t>
            </a:r>
          </a:p>
        </p:txBody>
      </p:sp>
      <p:pic>
        <p:nvPicPr>
          <p:cNvPr id="20" name="Picture 19">
            <a:extLst>
              <a:ext uri="{FF2B5EF4-FFF2-40B4-BE49-F238E27FC236}">
                <a16:creationId xmlns:a16="http://schemas.microsoft.com/office/drawing/2014/main" id="{260ACC7A-E01D-4974-8743-C1D0B708EDC6}"/>
              </a:ext>
            </a:extLst>
          </p:cNvPr>
          <p:cNvPicPr>
            <a:picLocks noChangeAspect="1"/>
          </p:cNvPicPr>
          <p:nvPr/>
        </p:nvPicPr>
        <p:blipFill rotWithShape="1">
          <a:blip r:embed="rId3"/>
          <a:srcRect r="70324"/>
          <a:stretch/>
        </p:blipFill>
        <p:spPr>
          <a:xfrm>
            <a:off x="7164000" y="2058026"/>
            <a:ext cx="672750" cy="869476"/>
          </a:xfrm>
          <a:prstGeom prst="rect">
            <a:avLst/>
          </a:prstGeom>
        </p:spPr>
      </p:pic>
    </p:spTree>
    <p:extLst>
      <p:ext uri="{BB962C8B-B14F-4D97-AF65-F5344CB8AC3E}">
        <p14:creationId xmlns:p14="http://schemas.microsoft.com/office/powerpoint/2010/main" val="94552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99B4-C58C-464A-A23E-93130384F69A}"/>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E695B0AD-C1E0-4196-AEF7-9DDBE21AD335}"/>
              </a:ext>
            </a:extLst>
          </p:cNvPr>
          <p:cNvSpPr/>
          <p:nvPr/>
        </p:nvSpPr>
        <p:spPr>
          <a:xfrm>
            <a:off x="726284" y="2154446"/>
            <a:ext cx="4637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DEFINITION DER SYSTEMPARAMETER.</a:t>
            </a:r>
          </a:p>
        </p:txBody>
      </p:sp>
      <p:sp>
        <p:nvSpPr>
          <p:cNvPr id="5" name="Rectangle 4">
            <a:extLst>
              <a:ext uri="{FF2B5EF4-FFF2-40B4-BE49-F238E27FC236}">
                <a16:creationId xmlns:a16="http://schemas.microsoft.com/office/drawing/2014/main" id="{B3A8A2C9-7EB6-47ED-98F5-CD1951AC6CED}"/>
              </a:ext>
            </a:extLst>
          </p:cNvPr>
          <p:cNvSpPr/>
          <p:nvPr/>
        </p:nvSpPr>
        <p:spPr>
          <a:xfrm>
            <a:off x="432916" y="1557000"/>
            <a:ext cx="8315084"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Einsatz von Simulationssoftware zur schnellen Analyse und Dimensionierung von SWH-Systemen.</a:t>
            </a:r>
            <a:endParaRPr lang="en-US" b="1" dirty="0"/>
          </a:p>
        </p:txBody>
      </p:sp>
      <p:sp>
        <p:nvSpPr>
          <p:cNvPr id="6" name="Rectangle 5">
            <a:extLst>
              <a:ext uri="{FF2B5EF4-FFF2-40B4-BE49-F238E27FC236}">
                <a16:creationId xmlns:a16="http://schemas.microsoft.com/office/drawing/2014/main" id="{22DD0319-D0E5-48F9-8131-66ABEF48C1E5}"/>
              </a:ext>
            </a:extLst>
          </p:cNvPr>
          <p:cNvSpPr/>
          <p:nvPr/>
        </p:nvSpPr>
        <p:spPr>
          <a:xfrm>
            <a:off x="1016292" y="2349000"/>
            <a:ext cx="5427708" cy="338554"/>
          </a:xfrm>
          <a:prstGeom prst="rect">
            <a:avLst/>
          </a:prstGeom>
        </p:spPr>
        <p:txBody>
          <a:bodyPr wrap="square">
            <a:spAutoFit/>
          </a:bodyPr>
          <a:lstStyle/>
          <a:p>
            <a:pPr marL="285750" indent="-285750">
              <a:buFont typeface="Calibri" panose="020F0502020204030204" pitchFamily="34" charset="0"/>
              <a:buChar char="‒"/>
            </a:pPr>
            <a:r>
              <a:rPr lang="en-US" sz="1600" b="1" dirty="0">
                <a:solidFill>
                  <a:prstClr val="black"/>
                </a:solidFill>
              </a:rPr>
              <a:t>Komponenten. Kollektorkreislauf (Pumpe + Steuerung)</a:t>
            </a:r>
          </a:p>
        </p:txBody>
      </p:sp>
      <p:pic>
        <p:nvPicPr>
          <p:cNvPr id="7" name="Picture 6">
            <a:extLst>
              <a:ext uri="{FF2B5EF4-FFF2-40B4-BE49-F238E27FC236}">
                <a16:creationId xmlns:a16="http://schemas.microsoft.com/office/drawing/2014/main" id="{9A3B988C-9353-4991-8270-D2A9F7CDA75B}"/>
              </a:ext>
            </a:extLst>
          </p:cNvPr>
          <p:cNvPicPr>
            <a:picLocks noChangeAspect="1"/>
          </p:cNvPicPr>
          <p:nvPr/>
        </p:nvPicPr>
        <p:blipFill>
          <a:blip r:embed="rId2"/>
          <a:stretch>
            <a:fillRect/>
          </a:stretch>
        </p:blipFill>
        <p:spPr>
          <a:xfrm>
            <a:off x="1026725" y="2625773"/>
            <a:ext cx="7721275" cy="2819227"/>
          </a:xfrm>
          <a:prstGeom prst="rect">
            <a:avLst/>
          </a:prstGeom>
        </p:spPr>
      </p:pic>
      <p:sp>
        <p:nvSpPr>
          <p:cNvPr id="8" name="Rectangle 7">
            <a:extLst>
              <a:ext uri="{FF2B5EF4-FFF2-40B4-BE49-F238E27FC236}">
                <a16:creationId xmlns:a16="http://schemas.microsoft.com/office/drawing/2014/main" id="{89A0F990-3D40-4C85-8296-3DCDDA7685D4}"/>
              </a:ext>
            </a:extLst>
          </p:cNvPr>
          <p:cNvSpPr/>
          <p:nvPr/>
        </p:nvSpPr>
        <p:spPr>
          <a:xfrm>
            <a:off x="1116000" y="5517000"/>
            <a:ext cx="3744000"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n-US" sz="1200" b="1" i="1" dirty="0">
                <a:solidFill>
                  <a:prstClr val="black"/>
                </a:solidFill>
              </a:rPr>
              <a:t>HTF-Durchfluss, der die Leistung der Pumpe bestimmt.</a:t>
            </a:r>
          </a:p>
          <a:p>
            <a:pPr marL="228600" indent="-228600">
              <a:buFont typeface="+mj-lt"/>
              <a:buAutoNum type="arabicPeriod"/>
            </a:pPr>
            <a:r>
              <a:rPr lang="en-US" sz="1200" b="1" i="1" dirty="0">
                <a:solidFill>
                  <a:prstClr val="black"/>
                </a:solidFill>
              </a:rPr>
              <a:t>Art des HTF: Glykol 40 %.</a:t>
            </a:r>
          </a:p>
        </p:txBody>
      </p:sp>
      <p:sp>
        <p:nvSpPr>
          <p:cNvPr id="9" name="Rectangle 8">
            <a:extLst>
              <a:ext uri="{FF2B5EF4-FFF2-40B4-BE49-F238E27FC236}">
                <a16:creationId xmlns:a16="http://schemas.microsoft.com/office/drawing/2014/main" id="{69D8927A-6367-4FD5-97D7-CF58A5711DFA}"/>
              </a:ext>
            </a:extLst>
          </p:cNvPr>
          <p:cNvSpPr/>
          <p:nvPr/>
        </p:nvSpPr>
        <p:spPr>
          <a:xfrm>
            <a:off x="4997867" y="5517000"/>
            <a:ext cx="3677821" cy="461665"/>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3"/>
            </a:pPr>
            <a:r>
              <a:rPr lang="en-US" sz="1200" b="1" i="1" dirty="0">
                <a:solidFill>
                  <a:prstClr val="black"/>
                </a:solidFill>
              </a:rPr>
              <a:t>Einstellung von Temperaturdifferenzen zur Steuerung der Pumpenaktivierung.</a:t>
            </a:r>
          </a:p>
        </p:txBody>
      </p:sp>
      <p:pic>
        <p:nvPicPr>
          <p:cNvPr id="10" name="Picture 9">
            <a:extLst>
              <a:ext uri="{FF2B5EF4-FFF2-40B4-BE49-F238E27FC236}">
                <a16:creationId xmlns:a16="http://schemas.microsoft.com/office/drawing/2014/main" id="{250F21BB-D9D6-4B68-B000-502717E15AF0}"/>
              </a:ext>
            </a:extLst>
          </p:cNvPr>
          <p:cNvPicPr>
            <a:picLocks noChangeAspect="1"/>
          </p:cNvPicPr>
          <p:nvPr/>
        </p:nvPicPr>
        <p:blipFill rotWithShape="1">
          <a:blip r:embed="rId3"/>
          <a:srcRect r="70324"/>
          <a:stretch/>
        </p:blipFill>
        <p:spPr>
          <a:xfrm>
            <a:off x="7067250" y="2001482"/>
            <a:ext cx="672750" cy="869476"/>
          </a:xfrm>
          <a:prstGeom prst="rect">
            <a:avLst/>
          </a:prstGeom>
        </p:spPr>
      </p:pic>
    </p:spTree>
    <p:extLst>
      <p:ext uri="{BB962C8B-B14F-4D97-AF65-F5344CB8AC3E}">
        <p14:creationId xmlns:p14="http://schemas.microsoft.com/office/powerpoint/2010/main" val="653811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A87CD38-D57B-4AD3-B3B8-E09D05768C9D}"/>
              </a:ext>
            </a:extLst>
          </p:cNvPr>
          <p:cNvPicPr>
            <a:picLocks noChangeAspect="1"/>
          </p:cNvPicPr>
          <p:nvPr/>
        </p:nvPicPr>
        <p:blipFill>
          <a:blip r:embed="rId2"/>
          <a:stretch>
            <a:fillRect/>
          </a:stretch>
        </p:blipFill>
        <p:spPr>
          <a:xfrm>
            <a:off x="900000" y="2614872"/>
            <a:ext cx="7825763" cy="3703184"/>
          </a:xfrm>
          <a:prstGeom prst="rect">
            <a:avLst/>
          </a:prstGeom>
          <a:solidFill>
            <a:srgbClr val="FFFF00"/>
          </a:solidFill>
          <a:ln>
            <a:solidFill>
              <a:schemeClr val="tx1"/>
            </a:solidFill>
          </a:ln>
        </p:spPr>
      </p:pic>
      <p:sp>
        <p:nvSpPr>
          <p:cNvPr id="2" name="Title 1">
            <a:extLst>
              <a:ext uri="{FF2B5EF4-FFF2-40B4-BE49-F238E27FC236}">
                <a16:creationId xmlns:a16="http://schemas.microsoft.com/office/drawing/2014/main" id="{BBBF9352-43A6-4D15-90DB-EA2DB925262E}"/>
              </a:ext>
            </a:extLst>
          </p:cNvPr>
          <p:cNvSpPr>
            <a:spLocks noGrp="1"/>
          </p:cNvSpPr>
          <p:nvPr>
            <p:ph type="title"/>
          </p:nvPr>
        </p:nvSpPr>
        <p:spPr/>
        <p:txBody>
          <a:bodyPr/>
          <a:lstStyle/>
          <a:p>
            <a:r>
              <a:rPr lang="en-US" b="1" dirty="0"/>
              <a:t>3. Dimensionierung des Systems</a:t>
            </a:r>
            <a:endParaRPr lang="en-US" dirty="0"/>
          </a:p>
        </p:txBody>
      </p:sp>
      <p:sp>
        <p:nvSpPr>
          <p:cNvPr id="4" name="Rectangle 3">
            <a:extLst>
              <a:ext uri="{FF2B5EF4-FFF2-40B4-BE49-F238E27FC236}">
                <a16:creationId xmlns:a16="http://schemas.microsoft.com/office/drawing/2014/main" id="{AC67F1D2-5EA2-4D54-98EE-D516625D9659}"/>
              </a:ext>
            </a:extLst>
          </p:cNvPr>
          <p:cNvSpPr/>
          <p:nvPr/>
        </p:nvSpPr>
        <p:spPr>
          <a:xfrm>
            <a:off x="726284" y="2082446"/>
            <a:ext cx="4637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DEFINITION DER SYSTEMPARAMETER.</a:t>
            </a:r>
          </a:p>
        </p:txBody>
      </p:sp>
      <p:sp>
        <p:nvSpPr>
          <p:cNvPr id="5" name="Rectangle 4">
            <a:extLst>
              <a:ext uri="{FF2B5EF4-FFF2-40B4-BE49-F238E27FC236}">
                <a16:creationId xmlns:a16="http://schemas.microsoft.com/office/drawing/2014/main" id="{193532EF-9845-4F45-B7BD-B99E189F0068}"/>
              </a:ext>
            </a:extLst>
          </p:cNvPr>
          <p:cNvSpPr/>
          <p:nvPr/>
        </p:nvSpPr>
        <p:spPr>
          <a:xfrm>
            <a:off x="432916" y="1557000"/>
            <a:ext cx="8171084"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Einsatz von Simulationssoftware zur schnellen Analyse und Dimensionierung von SWH-Systemen.</a:t>
            </a:r>
            <a:endParaRPr lang="en-US" b="1" dirty="0"/>
          </a:p>
        </p:txBody>
      </p:sp>
      <p:sp>
        <p:nvSpPr>
          <p:cNvPr id="6" name="Rectangle 5">
            <a:extLst>
              <a:ext uri="{FF2B5EF4-FFF2-40B4-BE49-F238E27FC236}">
                <a16:creationId xmlns:a16="http://schemas.microsoft.com/office/drawing/2014/main" id="{1D663B11-D132-4F85-A539-E29346535485}"/>
              </a:ext>
            </a:extLst>
          </p:cNvPr>
          <p:cNvSpPr/>
          <p:nvPr/>
        </p:nvSpPr>
        <p:spPr>
          <a:xfrm>
            <a:off x="993296" y="2276317"/>
            <a:ext cx="3578704" cy="338554"/>
          </a:xfrm>
          <a:prstGeom prst="rect">
            <a:avLst/>
          </a:prstGeom>
        </p:spPr>
        <p:txBody>
          <a:bodyPr wrap="square">
            <a:spAutoFit/>
          </a:bodyPr>
          <a:lstStyle/>
          <a:p>
            <a:pPr marL="285750" indent="-285750">
              <a:buFont typeface="Calibri" panose="020F0502020204030204" pitchFamily="34" charset="0"/>
              <a:buChar char="‒"/>
            </a:pPr>
            <a:r>
              <a:rPr lang="en-US" sz="1600" b="1" dirty="0">
                <a:solidFill>
                  <a:prstClr val="black"/>
                </a:solidFill>
              </a:rPr>
              <a:t>Komponenten. Lagertank.</a:t>
            </a:r>
          </a:p>
        </p:txBody>
      </p:sp>
      <p:sp>
        <p:nvSpPr>
          <p:cNvPr id="14" name="Rectangle 13">
            <a:extLst>
              <a:ext uri="{FF2B5EF4-FFF2-40B4-BE49-F238E27FC236}">
                <a16:creationId xmlns:a16="http://schemas.microsoft.com/office/drawing/2014/main" id="{9DC708B8-15D5-4908-8949-225A66B59C41}"/>
              </a:ext>
            </a:extLst>
          </p:cNvPr>
          <p:cNvSpPr/>
          <p:nvPr/>
        </p:nvSpPr>
        <p:spPr>
          <a:xfrm>
            <a:off x="2910651" y="4550470"/>
            <a:ext cx="1893854" cy="1754326"/>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n-US" sz="1200" b="1" i="1" dirty="0">
                <a:solidFill>
                  <a:prstClr val="black"/>
                </a:solidFill>
              </a:rPr>
              <a:t>Auswahl aus der Datenbank.</a:t>
            </a:r>
          </a:p>
          <a:p>
            <a:pPr marL="228600" indent="-228600">
              <a:buFont typeface="+mj-lt"/>
              <a:buAutoNum type="arabicPeriod"/>
            </a:pPr>
            <a:r>
              <a:rPr lang="en-US" sz="1200" b="1" i="1" dirty="0">
                <a:solidFill>
                  <a:prstClr val="black"/>
                </a:solidFill>
              </a:rPr>
              <a:t>Eingabe des Tankvolumens.</a:t>
            </a:r>
          </a:p>
          <a:p>
            <a:pPr marL="228600" indent="-228600">
              <a:buFont typeface="+mj-lt"/>
              <a:buAutoNum type="arabicPeriod"/>
            </a:pPr>
            <a:r>
              <a:rPr lang="en-US" sz="1200" b="1" i="1" dirty="0">
                <a:solidFill>
                  <a:prstClr val="black"/>
                </a:solidFill>
              </a:rPr>
              <a:t>Überprüfung der Leistungsdaten (Verluste).</a:t>
            </a:r>
          </a:p>
          <a:p>
            <a:pPr marL="228600" indent="-228600">
              <a:buFont typeface="+mj-lt"/>
              <a:buAutoNum type="arabicPeriod"/>
            </a:pPr>
            <a:r>
              <a:rPr lang="en-US" sz="1200" b="1" i="1" dirty="0">
                <a:solidFill>
                  <a:prstClr val="black"/>
                </a:solidFill>
              </a:rPr>
              <a:t>Optionen (elektrisches Element).</a:t>
            </a:r>
          </a:p>
        </p:txBody>
      </p:sp>
      <p:sp>
        <p:nvSpPr>
          <p:cNvPr id="16" name="Rectangle 15">
            <a:extLst>
              <a:ext uri="{FF2B5EF4-FFF2-40B4-BE49-F238E27FC236}">
                <a16:creationId xmlns:a16="http://schemas.microsoft.com/office/drawing/2014/main" id="{31CE9DA9-B4B7-4303-A849-92CA9615AD34}"/>
              </a:ext>
            </a:extLst>
          </p:cNvPr>
          <p:cNvSpPr/>
          <p:nvPr/>
        </p:nvSpPr>
        <p:spPr>
          <a:xfrm>
            <a:off x="5280612" y="5085000"/>
            <a:ext cx="3383688" cy="1200329"/>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5"/>
            </a:pPr>
            <a:r>
              <a:rPr lang="en-US" sz="1200" b="1" i="1" dirty="0">
                <a:solidFill>
                  <a:prstClr val="black"/>
                </a:solidFill>
              </a:rPr>
              <a:t>Tank-Steuerung. Wahl der Trinkwassertemperatur, der Schalttemperaturen für die Aktivierung der Zusatzheizung (auch eine Stundenregelung ist möglich) und der </a:t>
            </a:r>
            <a:r>
              <a:rPr lang="en-US" sz="1200" b="1" i="1" dirty="0" err="1">
                <a:solidFill>
                  <a:prstClr val="black"/>
                </a:solidFill>
              </a:rPr>
              <a:t>Maximaltemperaturbegrenzung</a:t>
            </a:r>
            <a:r>
              <a:rPr lang="en-US" sz="1200" b="1" i="1" dirty="0">
                <a:solidFill>
                  <a:prstClr val="black"/>
                </a:solidFill>
              </a:rPr>
              <a:t>.</a:t>
            </a:r>
          </a:p>
        </p:txBody>
      </p:sp>
      <p:pic>
        <p:nvPicPr>
          <p:cNvPr id="17" name="Picture 16">
            <a:extLst>
              <a:ext uri="{FF2B5EF4-FFF2-40B4-BE49-F238E27FC236}">
                <a16:creationId xmlns:a16="http://schemas.microsoft.com/office/drawing/2014/main" id="{6FF0186B-9837-4731-8B56-8240056D469B}"/>
              </a:ext>
            </a:extLst>
          </p:cNvPr>
          <p:cNvPicPr>
            <a:picLocks noChangeAspect="1"/>
          </p:cNvPicPr>
          <p:nvPr/>
        </p:nvPicPr>
        <p:blipFill rotWithShape="1">
          <a:blip r:embed="rId3"/>
          <a:srcRect r="70324"/>
          <a:stretch/>
        </p:blipFill>
        <p:spPr>
          <a:xfrm>
            <a:off x="7236000" y="2010856"/>
            <a:ext cx="672750" cy="869476"/>
          </a:xfrm>
          <a:prstGeom prst="rect">
            <a:avLst/>
          </a:prstGeom>
        </p:spPr>
      </p:pic>
    </p:spTree>
    <p:extLst>
      <p:ext uri="{BB962C8B-B14F-4D97-AF65-F5344CB8AC3E}">
        <p14:creationId xmlns:p14="http://schemas.microsoft.com/office/powerpoint/2010/main" val="1174979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E124-C667-4075-906F-50AD469BFB73}"/>
              </a:ext>
            </a:extLst>
          </p:cNvPr>
          <p:cNvSpPr>
            <a:spLocks noGrp="1"/>
          </p:cNvSpPr>
          <p:nvPr>
            <p:ph type="title"/>
          </p:nvPr>
        </p:nvSpPr>
        <p:spPr/>
        <p:txBody>
          <a:bodyPr/>
          <a:lstStyle/>
          <a:p>
            <a:r>
              <a:rPr lang="en-US" b="1" dirty="0"/>
              <a:t>3. Dimensionierung des Systems</a:t>
            </a:r>
            <a:endParaRPr lang="en-US" dirty="0"/>
          </a:p>
        </p:txBody>
      </p:sp>
      <p:sp>
        <p:nvSpPr>
          <p:cNvPr id="4" name="Rectangle 3">
            <a:extLst>
              <a:ext uri="{FF2B5EF4-FFF2-40B4-BE49-F238E27FC236}">
                <a16:creationId xmlns:a16="http://schemas.microsoft.com/office/drawing/2014/main" id="{0730DE7E-82C0-4DB2-81B9-68A89CCDC418}"/>
              </a:ext>
            </a:extLst>
          </p:cNvPr>
          <p:cNvSpPr/>
          <p:nvPr/>
        </p:nvSpPr>
        <p:spPr>
          <a:xfrm>
            <a:off x="726284" y="2082446"/>
            <a:ext cx="4709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DEFINITION DER SYSTEMPARAMETER.</a:t>
            </a:r>
          </a:p>
        </p:txBody>
      </p:sp>
      <p:sp>
        <p:nvSpPr>
          <p:cNvPr id="5" name="Rectangle 4">
            <a:extLst>
              <a:ext uri="{FF2B5EF4-FFF2-40B4-BE49-F238E27FC236}">
                <a16:creationId xmlns:a16="http://schemas.microsoft.com/office/drawing/2014/main" id="{9D46D7DD-D69F-4E7D-B7E2-197A5C5AACF2}"/>
              </a:ext>
            </a:extLst>
          </p:cNvPr>
          <p:cNvSpPr/>
          <p:nvPr/>
        </p:nvSpPr>
        <p:spPr>
          <a:xfrm>
            <a:off x="432916" y="1557000"/>
            <a:ext cx="8531084"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Einsatz von Simulationssoftware zur schnellen Analyse und Dimensionierung von SWH-Systemen.</a:t>
            </a:r>
            <a:endParaRPr lang="en-US" b="1" dirty="0"/>
          </a:p>
        </p:txBody>
      </p:sp>
      <p:sp>
        <p:nvSpPr>
          <p:cNvPr id="6" name="Rectangle 5">
            <a:extLst>
              <a:ext uri="{FF2B5EF4-FFF2-40B4-BE49-F238E27FC236}">
                <a16:creationId xmlns:a16="http://schemas.microsoft.com/office/drawing/2014/main" id="{B1A5014F-119A-4EF0-A8D3-AB497DEC0DDA}"/>
              </a:ext>
            </a:extLst>
          </p:cNvPr>
          <p:cNvSpPr/>
          <p:nvPr/>
        </p:nvSpPr>
        <p:spPr>
          <a:xfrm>
            <a:off x="993296" y="2370446"/>
            <a:ext cx="5090704" cy="338554"/>
          </a:xfrm>
          <a:prstGeom prst="rect">
            <a:avLst/>
          </a:prstGeom>
        </p:spPr>
        <p:txBody>
          <a:bodyPr wrap="square">
            <a:spAutoFit/>
          </a:bodyPr>
          <a:lstStyle/>
          <a:p>
            <a:pPr marL="285750" indent="-285750">
              <a:buFont typeface="Calibri" panose="020F0502020204030204" pitchFamily="34" charset="0"/>
              <a:buChar char="‒"/>
            </a:pPr>
            <a:r>
              <a:rPr lang="en-US" sz="1600" b="1" dirty="0">
                <a:solidFill>
                  <a:prstClr val="black"/>
                </a:solidFill>
              </a:rPr>
              <a:t>Komponenten. Reserve-Wassererwärmer.</a:t>
            </a:r>
          </a:p>
        </p:txBody>
      </p:sp>
      <p:sp>
        <p:nvSpPr>
          <p:cNvPr id="10" name="Rectangle 9">
            <a:extLst>
              <a:ext uri="{FF2B5EF4-FFF2-40B4-BE49-F238E27FC236}">
                <a16:creationId xmlns:a16="http://schemas.microsoft.com/office/drawing/2014/main" id="{176448D5-79BC-4DA9-AF1E-64E8B9F6A953}"/>
              </a:ext>
            </a:extLst>
          </p:cNvPr>
          <p:cNvSpPr/>
          <p:nvPr/>
        </p:nvSpPr>
        <p:spPr>
          <a:xfrm>
            <a:off x="727033" y="5588999"/>
            <a:ext cx="3988967"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n-US" sz="1200" b="1" i="1" dirty="0">
                <a:solidFill>
                  <a:prstClr val="black"/>
                </a:solidFill>
              </a:rPr>
              <a:t>Auswahl aus der Datenbank (kommerzielles Modell) aufgrund des Leistungsvorschlags: </a:t>
            </a:r>
            <a:r>
              <a:rPr lang="en-US" sz="1200" b="1" i="1" dirty="0" err="1">
                <a:solidFill>
                  <a:prstClr val="black"/>
                </a:solidFill>
              </a:rPr>
              <a:t>Gaskessel</a:t>
            </a:r>
            <a:r>
              <a:rPr lang="en-US" sz="1200" b="1" i="1" dirty="0">
                <a:solidFill>
                  <a:prstClr val="black"/>
                </a:solidFill>
              </a:rPr>
              <a:t> </a:t>
            </a:r>
            <a:r>
              <a:rPr lang="en-US" sz="1200" b="1" i="1" dirty="0" err="1">
                <a:solidFill>
                  <a:prstClr val="black"/>
                </a:solidFill>
              </a:rPr>
              <a:t>Einstellung</a:t>
            </a:r>
            <a:r>
              <a:rPr lang="en-US" sz="1200" b="1" i="1" dirty="0">
                <a:solidFill>
                  <a:prstClr val="black"/>
                </a:solidFill>
              </a:rPr>
              <a:t> der Betriebszeiten (Urlaubszeit, Stunden, etc.).</a:t>
            </a:r>
          </a:p>
        </p:txBody>
      </p:sp>
      <p:pic>
        <p:nvPicPr>
          <p:cNvPr id="13" name="Picture 12">
            <a:extLst>
              <a:ext uri="{FF2B5EF4-FFF2-40B4-BE49-F238E27FC236}">
                <a16:creationId xmlns:a16="http://schemas.microsoft.com/office/drawing/2014/main" id="{12585865-30E3-4DF0-A8D1-BE3EAD49BFC8}"/>
              </a:ext>
            </a:extLst>
          </p:cNvPr>
          <p:cNvPicPr>
            <a:picLocks noChangeAspect="1"/>
          </p:cNvPicPr>
          <p:nvPr/>
        </p:nvPicPr>
        <p:blipFill>
          <a:blip r:embed="rId2"/>
          <a:stretch>
            <a:fillRect/>
          </a:stretch>
        </p:blipFill>
        <p:spPr>
          <a:xfrm>
            <a:off x="726284" y="2644148"/>
            <a:ext cx="7949404" cy="2882010"/>
          </a:xfrm>
          <a:prstGeom prst="rect">
            <a:avLst/>
          </a:prstGeom>
        </p:spPr>
      </p:pic>
      <p:sp>
        <p:nvSpPr>
          <p:cNvPr id="14" name="Rectangle 13">
            <a:extLst>
              <a:ext uri="{FF2B5EF4-FFF2-40B4-BE49-F238E27FC236}">
                <a16:creationId xmlns:a16="http://schemas.microsoft.com/office/drawing/2014/main" id="{D18A75E3-B5DA-484C-B0F6-7C51402FD6F9}"/>
              </a:ext>
            </a:extLst>
          </p:cNvPr>
          <p:cNvSpPr/>
          <p:nvPr/>
        </p:nvSpPr>
        <p:spPr>
          <a:xfrm>
            <a:off x="4830721" y="5588998"/>
            <a:ext cx="2693279" cy="461665"/>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3"/>
            </a:pPr>
            <a:r>
              <a:rPr lang="en-US" sz="1200" b="1" i="1" dirty="0">
                <a:solidFill>
                  <a:prstClr val="black"/>
                </a:solidFill>
              </a:rPr>
              <a:t>Überprüfung der Wirkungsgrade des Zusatzwassererwärmers</a:t>
            </a:r>
          </a:p>
        </p:txBody>
      </p:sp>
      <p:pic>
        <p:nvPicPr>
          <p:cNvPr id="15" name="Picture 14">
            <a:extLst>
              <a:ext uri="{FF2B5EF4-FFF2-40B4-BE49-F238E27FC236}">
                <a16:creationId xmlns:a16="http://schemas.microsoft.com/office/drawing/2014/main" id="{1D52F0B3-33B3-4CFB-92EC-9D40DEF94223}"/>
              </a:ext>
            </a:extLst>
          </p:cNvPr>
          <p:cNvPicPr>
            <a:picLocks noChangeAspect="1"/>
          </p:cNvPicPr>
          <p:nvPr/>
        </p:nvPicPr>
        <p:blipFill rotWithShape="1">
          <a:blip r:embed="rId3"/>
          <a:srcRect r="70324"/>
          <a:stretch/>
        </p:blipFill>
        <p:spPr>
          <a:xfrm>
            <a:off x="7087425" y="2118663"/>
            <a:ext cx="672750" cy="869476"/>
          </a:xfrm>
          <a:prstGeom prst="rect">
            <a:avLst/>
          </a:prstGeom>
        </p:spPr>
      </p:pic>
    </p:spTree>
    <p:extLst>
      <p:ext uri="{BB962C8B-B14F-4D97-AF65-F5344CB8AC3E}">
        <p14:creationId xmlns:p14="http://schemas.microsoft.com/office/powerpoint/2010/main" val="1750981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5ED428-B36B-4A94-81B2-9C601734B6F2}"/>
              </a:ext>
            </a:extLst>
          </p:cNvPr>
          <p:cNvPicPr>
            <a:picLocks noChangeAspect="1"/>
          </p:cNvPicPr>
          <p:nvPr/>
        </p:nvPicPr>
        <p:blipFill>
          <a:blip r:embed="rId2"/>
          <a:stretch>
            <a:fillRect/>
          </a:stretch>
        </p:blipFill>
        <p:spPr>
          <a:xfrm>
            <a:off x="2543625" y="2100609"/>
            <a:ext cx="6132376" cy="4225240"/>
          </a:xfrm>
          <a:prstGeom prst="rect">
            <a:avLst/>
          </a:prstGeom>
        </p:spPr>
      </p:pic>
      <p:sp>
        <p:nvSpPr>
          <p:cNvPr id="2" name="Title 1">
            <a:extLst>
              <a:ext uri="{FF2B5EF4-FFF2-40B4-BE49-F238E27FC236}">
                <a16:creationId xmlns:a16="http://schemas.microsoft.com/office/drawing/2014/main" id="{AD3B75D4-7F91-4836-A94D-27665282D61C}"/>
              </a:ext>
            </a:extLst>
          </p:cNvPr>
          <p:cNvSpPr>
            <a:spLocks noGrp="1"/>
          </p:cNvSpPr>
          <p:nvPr>
            <p:ph type="title"/>
          </p:nvPr>
        </p:nvSpPr>
        <p:spPr/>
        <p:txBody>
          <a:bodyPr/>
          <a:lstStyle/>
          <a:p>
            <a:r>
              <a:rPr lang="en-US" b="1" dirty="0"/>
              <a:t>3. Dimensionierung des Systems</a:t>
            </a:r>
            <a:endParaRPr lang="en-US" dirty="0"/>
          </a:p>
        </p:txBody>
      </p:sp>
      <p:sp>
        <p:nvSpPr>
          <p:cNvPr id="4" name="Rectangle 3">
            <a:extLst>
              <a:ext uri="{FF2B5EF4-FFF2-40B4-BE49-F238E27FC236}">
                <a16:creationId xmlns:a16="http://schemas.microsoft.com/office/drawing/2014/main" id="{782B0C48-7461-4345-A2E6-4F5C16CF92E7}"/>
              </a:ext>
            </a:extLst>
          </p:cNvPr>
          <p:cNvSpPr/>
          <p:nvPr/>
        </p:nvSpPr>
        <p:spPr>
          <a:xfrm>
            <a:off x="726284" y="2082446"/>
            <a:ext cx="2539887"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FÜHREN SIE DIE SIMULATION AUS.</a:t>
            </a:r>
          </a:p>
        </p:txBody>
      </p:sp>
      <p:sp>
        <p:nvSpPr>
          <p:cNvPr id="5" name="Rectangle 4">
            <a:extLst>
              <a:ext uri="{FF2B5EF4-FFF2-40B4-BE49-F238E27FC236}">
                <a16:creationId xmlns:a16="http://schemas.microsoft.com/office/drawing/2014/main" id="{40BFF807-D08E-4168-B4E7-03E6C4B19D0F}"/>
              </a:ext>
            </a:extLst>
          </p:cNvPr>
          <p:cNvSpPr/>
          <p:nvPr/>
        </p:nvSpPr>
        <p:spPr>
          <a:xfrm>
            <a:off x="432915" y="1557000"/>
            <a:ext cx="8054163"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Einsatz von Simulationssoftware zur schnellen Analyse und Dimensionierung von SWH-Systemen.</a:t>
            </a:r>
            <a:endParaRPr lang="en-US" b="1" dirty="0"/>
          </a:p>
        </p:txBody>
      </p:sp>
      <p:pic>
        <p:nvPicPr>
          <p:cNvPr id="9" name="Picture 8">
            <a:extLst>
              <a:ext uri="{FF2B5EF4-FFF2-40B4-BE49-F238E27FC236}">
                <a16:creationId xmlns:a16="http://schemas.microsoft.com/office/drawing/2014/main" id="{2892A3F7-63C9-41A6-B68B-528460973533}"/>
              </a:ext>
            </a:extLst>
          </p:cNvPr>
          <p:cNvPicPr>
            <a:picLocks noChangeAspect="1"/>
          </p:cNvPicPr>
          <p:nvPr/>
        </p:nvPicPr>
        <p:blipFill rotWithShape="1">
          <a:blip r:embed="rId3"/>
          <a:srcRect r="70324"/>
          <a:stretch/>
        </p:blipFill>
        <p:spPr>
          <a:xfrm>
            <a:off x="7814329" y="2100608"/>
            <a:ext cx="672750" cy="869476"/>
          </a:xfrm>
          <a:prstGeom prst="rect">
            <a:avLst/>
          </a:prstGeom>
        </p:spPr>
      </p:pic>
      <p:sp>
        <p:nvSpPr>
          <p:cNvPr id="10" name="Rectangle 9">
            <a:extLst>
              <a:ext uri="{FF2B5EF4-FFF2-40B4-BE49-F238E27FC236}">
                <a16:creationId xmlns:a16="http://schemas.microsoft.com/office/drawing/2014/main" id="{0EBE226E-05E3-46A5-92CB-1EB1001FD39C}"/>
              </a:ext>
            </a:extLst>
          </p:cNvPr>
          <p:cNvSpPr/>
          <p:nvPr/>
        </p:nvSpPr>
        <p:spPr>
          <a:xfrm>
            <a:off x="993296" y="2549675"/>
            <a:ext cx="2539887" cy="2031325"/>
          </a:xfrm>
          <a:prstGeom prst="rect">
            <a:avLst/>
          </a:prstGeom>
        </p:spPr>
        <p:txBody>
          <a:bodyPr wrap="square">
            <a:spAutoFit/>
          </a:bodyPr>
          <a:lstStyle/>
          <a:p>
            <a:pPr marL="285750" indent="-285750">
              <a:buFont typeface="Calibri" panose="020F0502020204030204" pitchFamily="34" charset="0"/>
              <a:buChar char="‒"/>
            </a:pPr>
            <a:r>
              <a:rPr lang="en-US" sz="1400" dirty="0">
                <a:solidFill>
                  <a:prstClr val="black"/>
                </a:solidFill>
              </a:rPr>
              <a:t>Wenn alle Komponenten, Parameter und Bedingungen festgelegt sind, kann die Simulation durchgeführt werden. </a:t>
            </a:r>
          </a:p>
          <a:p>
            <a:pPr marL="285750" indent="-285750">
              <a:buFont typeface="Calibri" panose="020F0502020204030204" pitchFamily="34" charset="0"/>
              <a:buChar char="‒"/>
            </a:pPr>
            <a:r>
              <a:rPr lang="en-US" sz="1400" dirty="0">
                <a:solidFill>
                  <a:prstClr val="black"/>
                </a:solidFill>
              </a:rPr>
              <a:t>Die Software bietet mehrere Möglichkeiten: Simulationszeiträume, Berechnungsintervalle, etc.</a:t>
            </a:r>
          </a:p>
        </p:txBody>
      </p:sp>
    </p:spTree>
    <p:extLst>
      <p:ext uri="{BB962C8B-B14F-4D97-AF65-F5344CB8AC3E}">
        <p14:creationId xmlns:p14="http://schemas.microsoft.com/office/powerpoint/2010/main" val="3604212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178AA-B12A-465D-8874-62F4F7D047FB}"/>
              </a:ext>
            </a:extLst>
          </p:cNvPr>
          <p:cNvSpPr>
            <a:spLocks noGrp="1"/>
          </p:cNvSpPr>
          <p:nvPr>
            <p:ph type="title"/>
          </p:nvPr>
        </p:nvSpPr>
        <p:spPr/>
        <p:txBody>
          <a:bodyPr/>
          <a:lstStyle/>
          <a:p>
            <a:r>
              <a:rPr lang="en-US" b="1" dirty="0"/>
              <a:t>3. Dimensionierung des Systems</a:t>
            </a:r>
            <a:endParaRPr lang="en-US" dirty="0"/>
          </a:p>
        </p:txBody>
      </p:sp>
      <p:sp>
        <p:nvSpPr>
          <p:cNvPr id="4" name="Rectangle 3">
            <a:extLst>
              <a:ext uri="{FF2B5EF4-FFF2-40B4-BE49-F238E27FC236}">
                <a16:creationId xmlns:a16="http://schemas.microsoft.com/office/drawing/2014/main" id="{28832B22-1114-4F63-8B15-3BD34F9CABF7}"/>
              </a:ext>
            </a:extLst>
          </p:cNvPr>
          <p:cNvSpPr/>
          <p:nvPr/>
        </p:nvSpPr>
        <p:spPr>
          <a:xfrm>
            <a:off x="726284" y="2133000"/>
            <a:ext cx="2539887"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ANALYSE DER ERGEBNISSE.</a:t>
            </a:r>
          </a:p>
        </p:txBody>
      </p:sp>
      <p:sp>
        <p:nvSpPr>
          <p:cNvPr id="5" name="Rectangle 4">
            <a:extLst>
              <a:ext uri="{FF2B5EF4-FFF2-40B4-BE49-F238E27FC236}">
                <a16:creationId xmlns:a16="http://schemas.microsoft.com/office/drawing/2014/main" id="{3DF7700B-2CDA-415E-A9C9-9F7C7E87F6F7}"/>
              </a:ext>
            </a:extLst>
          </p:cNvPr>
          <p:cNvSpPr/>
          <p:nvPr/>
        </p:nvSpPr>
        <p:spPr>
          <a:xfrm>
            <a:off x="432916" y="1557000"/>
            <a:ext cx="8315084"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Einsatz von Simulationssoftware zur schnellen Analyse und Dimensionierung von SWH-Systemen.</a:t>
            </a:r>
            <a:endParaRPr lang="en-US" b="1" dirty="0"/>
          </a:p>
        </p:txBody>
      </p:sp>
      <p:sp>
        <p:nvSpPr>
          <p:cNvPr id="6" name="Rectangle 5">
            <a:extLst>
              <a:ext uri="{FF2B5EF4-FFF2-40B4-BE49-F238E27FC236}">
                <a16:creationId xmlns:a16="http://schemas.microsoft.com/office/drawing/2014/main" id="{7CC69739-E5BE-4BEE-99D2-3601D7E742BA}"/>
              </a:ext>
            </a:extLst>
          </p:cNvPr>
          <p:cNvSpPr/>
          <p:nvPr/>
        </p:nvSpPr>
        <p:spPr>
          <a:xfrm>
            <a:off x="828000" y="2624457"/>
            <a:ext cx="1629434" cy="3108543"/>
          </a:xfrm>
          <a:prstGeom prst="rect">
            <a:avLst/>
          </a:prstGeom>
        </p:spPr>
        <p:txBody>
          <a:bodyPr wrap="square">
            <a:spAutoFit/>
          </a:bodyPr>
          <a:lstStyle/>
          <a:p>
            <a:pPr marL="285750" indent="-285750">
              <a:buFont typeface="Calibri" panose="020F0502020204030204" pitchFamily="34" charset="0"/>
              <a:buChar char="‒"/>
            </a:pPr>
            <a:r>
              <a:rPr lang="en-US" sz="1400" dirty="0">
                <a:solidFill>
                  <a:prstClr val="black"/>
                </a:solidFill>
              </a:rPr>
              <a:t>Die Ergebnisse können am Bildschirm oder über die automatische Reportgenerierung zur Auswertung präsentiert werden.</a:t>
            </a:r>
          </a:p>
          <a:p>
            <a:pPr marL="285750" indent="-285750">
              <a:buFont typeface="Calibri" panose="020F0502020204030204" pitchFamily="34" charset="0"/>
              <a:buChar char="‒"/>
            </a:pPr>
            <a:r>
              <a:rPr lang="en-US" sz="1400" dirty="0">
                <a:solidFill>
                  <a:prstClr val="black"/>
                </a:solidFill>
              </a:rPr>
              <a:t>Auszüge aus dem Simulations-</a:t>
            </a:r>
            <a:r>
              <a:rPr lang="en-US" sz="1400" dirty="0" err="1">
                <a:solidFill>
                  <a:prstClr val="black"/>
                </a:solidFill>
              </a:rPr>
              <a:t>bericht</a:t>
            </a:r>
            <a:r>
              <a:rPr lang="en-US" sz="1400" dirty="0">
                <a:solidFill>
                  <a:prstClr val="black"/>
                </a:solidFill>
              </a:rPr>
              <a:t>.</a:t>
            </a:r>
          </a:p>
        </p:txBody>
      </p:sp>
      <p:pic>
        <p:nvPicPr>
          <p:cNvPr id="7" name="Picture 6">
            <a:extLst>
              <a:ext uri="{FF2B5EF4-FFF2-40B4-BE49-F238E27FC236}">
                <a16:creationId xmlns:a16="http://schemas.microsoft.com/office/drawing/2014/main" id="{AD8262AC-373F-4B37-8763-47DAEE2256A2}"/>
              </a:ext>
            </a:extLst>
          </p:cNvPr>
          <p:cNvPicPr>
            <a:picLocks noChangeAspect="1"/>
          </p:cNvPicPr>
          <p:nvPr/>
        </p:nvPicPr>
        <p:blipFill>
          <a:blip r:embed="rId2"/>
          <a:stretch>
            <a:fillRect/>
          </a:stretch>
        </p:blipFill>
        <p:spPr>
          <a:xfrm>
            <a:off x="2457434" y="2270404"/>
            <a:ext cx="6195651" cy="4068846"/>
          </a:xfrm>
          <a:prstGeom prst="rect">
            <a:avLst/>
          </a:prstGeom>
        </p:spPr>
      </p:pic>
      <p:pic>
        <p:nvPicPr>
          <p:cNvPr id="8" name="Picture 7">
            <a:extLst>
              <a:ext uri="{FF2B5EF4-FFF2-40B4-BE49-F238E27FC236}">
                <a16:creationId xmlns:a16="http://schemas.microsoft.com/office/drawing/2014/main" id="{AC5349BE-F737-4060-94CF-6CC2AAAAA196}"/>
              </a:ext>
            </a:extLst>
          </p:cNvPr>
          <p:cNvPicPr>
            <a:picLocks noChangeAspect="1"/>
          </p:cNvPicPr>
          <p:nvPr/>
        </p:nvPicPr>
        <p:blipFill rotWithShape="1">
          <a:blip r:embed="rId3"/>
          <a:srcRect r="70324"/>
          <a:stretch/>
        </p:blipFill>
        <p:spPr>
          <a:xfrm>
            <a:off x="1784684" y="5436249"/>
            <a:ext cx="672750" cy="869476"/>
          </a:xfrm>
          <a:prstGeom prst="rect">
            <a:avLst/>
          </a:prstGeom>
        </p:spPr>
      </p:pic>
    </p:spTree>
    <p:extLst>
      <p:ext uri="{BB962C8B-B14F-4D97-AF65-F5344CB8AC3E}">
        <p14:creationId xmlns:p14="http://schemas.microsoft.com/office/powerpoint/2010/main" val="1910056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F3870-0690-404F-AA91-0D7497F8D67D}"/>
              </a:ext>
            </a:extLst>
          </p:cNvPr>
          <p:cNvSpPr>
            <a:spLocks noGrp="1"/>
          </p:cNvSpPr>
          <p:nvPr>
            <p:ph type="title"/>
          </p:nvPr>
        </p:nvSpPr>
        <p:spPr/>
        <p:txBody>
          <a:bodyPr/>
          <a:lstStyle/>
          <a:p>
            <a:r>
              <a:rPr lang="en-US" b="1" dirty="0"/>
              <a:t>3. Dimensionierung des Systems</a:t>
            </a:r>
            <a:endParaRPr lang="en-US" dirty="0"/>
          </a:p>
        </p:txBody>
      </p:sp>
      <p:sp>
        <p:nvSpPr>
          <p:cNvPr id="4" name="Rectangle 3">
            <a:extLst>
              <a:ext uri="{FF2B5EF4-FFF2-40B4-BE49-F238E27FC236}">
                <a16:creationId xmlns:a16="http://schemas.microsoft.com/office/drawing/2014/main" id="{0C2CBEF1-1F3F-4D6D-B31B-7808F45C7AD0}"/>
              </a:ext>
            </a:extLst>
          </p:cNvPr>
          <p:cNvSpPr/>
          <p:nvPr/>
        </p:nvSpPr>
        <p:spPr>
          <a:xfrm>
            <a:off x="726284" y="1989000"/>
            <a:ext cx="4061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ANALYSE DER ERGEBNISSE.</a:t>
            </a:r>
          </a:p>
        </p:txBody>
      </p:sp>
      <p:sp>
        <p:nvSpPr>
          <p:cNvPr id="5" name="Rectangle 4">
            <a:extLst>
              <a:ext uri="{FF2B5EF4-FFF2-40B4-BE49-F238E27FC236}">
                <a16:creationId xmlns:a16="http://schemas.microsoft.com/office/drawing/2014/main" id="{B67842B3-69EC-4713-91BB-10672587971B}"/>
              </a:ext>
            </a:extLst>
          </p:cNvPr>
          <p:cNvSpPr/>
          <p:nvPr/>
        </p:nvSpPr>
        <p:spPr>
          <a:xfrm>
            <a:off x="432916" y="1485000"/>
            <a:ext cx="8253884"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Einsatz von Simulationssoftware zur schnellen Analyse und Dimensionierung von SWH-Systemen.</a:t>
            </a:r>
            <a:endParaRPr lang="en-US" b="1" dirty="0"/>
          </a:p>
        </p:txBody>
      </p:sp>
      <p:pic>
        <p:nvPicPr>
          <p:cNvPr id="6" name="Picture 5">
            <a:extLst>
              <a:ext uri="{FF2B5EF4-FFF2-40B4-BE49-F238E27FC236}">
                <a16:creationId xmlns:a16="http://schemas.microsoft.com/office/drawing/2014/main" id="{A5707A0A-2E45-4428-B1B5-16C9A336ADB6}"/>
              </a:ext>
            </a:extLst>
          </p:cNvPr>
          <p:cNvPicPr>
            <a:picLocks noChangeAspect="1"/>
          </p:cNvPicPr>
          <p:nvPr/>
        </p:nvPicPr>
        <p:blipFill>
          <a:blip r:embed="rId2"/>
          <a:stretch>
            <a:fillRect/>
          </a:stretch>
        </p:blipFill>
        <p:spPr>
          <a:xfrm>
            <a:off x="726284" y="2239879"/>
            <a:ext cx="6300000" cy="4100142"/>
          </a:xfrm>
          <a:prstGeom prst="rect">
            <a:avLst/>
          </a:prstGeom>
        </p:spPr>
      </p:pic>
      <p:sp>
        <p:nvSpPr>
          <p:cNvPr id="7" name="Rectangle 6">
            <a:extLst>
              <a:ext uri="{FF2B5EF4-FFF2-40B4-BE49-F238E27FC236}">
                <a16:creationId xmlns:a16="http://schemas.microsoft.com/office/drawing/2014/main" id="{D434F9C4-2E38-4E3D-8568-A80639F0B1C3}"/>
              </a:ext>
            </a:extLst>
          </p:cNvPr>
          <p:cNvSpPr/>
          <p:nvPr/>
        </p:nvSpPr>
        <p:spPr>
          <a:xfrm>
            <a:off x="7001159" y="2358588"/>
            <a:ext cx="1685641" cy="1077218"/>
          </a:xfrm>
          <a:prstGeom prst="rect">
            <a:avLst/>
          </a:prstGeom>
        </p:spPr>
        <p:txBody>
          <a:bodyPr wrap="square">
            <a:spAutoFit/>
          </a:bodyPr>
          <a:lstStyle/>
          <a:p>
            <a:pPr marL="285750" indent="-285750">
              <a:buFont typeface="Calibri" panose="020F0502020204030204" pitchFamily="34" charset="0"/>
              <a:buChar char="‒"/>
            </a:pPr>
            <a:r>
              <a:rPr lang="en-US" sz="1600" dirty="0">
                <a:solidFill>
                  <a:prstClr val="black"/>
                </a:solidFill>
              </a:rPr>
              <a:t>Auszüge aus dem Simulations-</a:t>
            </a:r>
            <a:r>
              <a:rPr lang="en-US" sz="1600" dirty="0" err="1">
                <a:solidFill>
                  <a:prstClr val="black"/>
                </a:solidFill>
              </a:rPr>
              <a:t>bericht</a:t>
            </a:r>
            <a:endParaRPr lang="en-US" sz="1600" dirty="0">
              <a:solidFill>
                <a:prstClr val="black"/>
              </a:solidFill>
            </a:endParaRPr>
          </a:p>
        </p:txBody>
      </p:sp>
      <p:pic>
        <p:nvPicPr>
          <p:cNvPr id="8" name="Picture 7">
            <a:extLst>
              <a:ext uri="{FF2B5EF4-FFF2-40B4-BE49-F238E27FC236}">
                <a16:creationId xmlns:a16="http://schemas.microsoft.com/office/drawing/2014/main" id="{3BBA21A6-1F3F-42B4-8096-7AD27D797962}"/>
              </a:ext>
            </a:extLst>
          </p:cNvPr>
          <p:cNvPicPr>
            <a:picLocks noChangeAspect="1"/>
          </p:cNvPicPr>
          <p:nvPr/>
        </p:nvPicPr>
        <p:blipFill rotWithShape="1">
          <a:blip r:embed="rId3"/>
          <a:srcRect r="70324"/>
          <a:stretch/>
        </p:blipFill>
        <p:spPr>
          <a:xfrm>
            <a:off x="6973634" y="5439249"/>
            <a:ext cx="672750" cy="869476"/>
          </a:xfrm>
          <a:prstGeom prst="rect">
            <a:avLst/>
          </a:prstGeom>
        </p:spPr>
      </p:pic>
    </p:spTree>
    <p:extLst>
      <p:ext uri="{BB962C8B-B14F-4D97-AF65-F5344CB8AC3E}">
        <p14:creationId xmlns:p14="http://schemas.microsoft.com/office/powerpoint/2010/main" val="2088663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D1EC2-70D7-45BC-A479-0C0EA3216781}"/>
              </a:ext>
            </a:extLst>
          </p:cNvPr>
          <p:cNvSpPr>
            <a:spLocks noGrp="1"/>
          </p:cNvSpPr>
          <p:nvPr>
            <p:ph type="title"/>
          </p:nvPr>
        </p:nvSpPr>
        <p:spPr/>
        <p:txBody>
          <a:bodyPr/>
          <a:lstStyle/>
          <a:p>
            <a:r>
              <a:rPr lang="en-US" b="1" dirty="0"/>
              <a:t>1. </a:t>
            </a:r>
            <a:r>
              <a:rPr lang="en-US" b="1" dirty="0">
                <a:solidFill>
                  <a:prstClr val="black"/>
                </a:solidFill>
                <a:cs typeface="Arial" pitchFamily="34" charset="0"/>
              </a:rPr>
              <a:t>DSHW. Allgemeine technische Spezifikation</a:t>
            </a:r>
            <a:endParaRPr lang="en-US" dirty="0"/>
          </a:p>
        </p:txBody>
      </p:sp>
      <p:sp>
        <p:nvSpPr>
          <p:cNvPr id="4" name="TextBox 3">
            <a:extLst>
              <a:ext uri="{FF2B5EF4-FFF2-40B4-BE49-F238E27FC236}">
                <a16:creationId xmlns:a16="http://schemas.microsoft.com/office/drawing/2014/main" id="{BC43FB0B-5053-467E-B44A-8951E144EABF}"/>
              </a:ext>
            </a:extLst>
          </p:cNvPr>
          <p:cNvSpPr txBox="1"/>
          <p:nvPr/>
        </p:nvSpPr>
        <p:spPr>
          <a:xfrm>
            <a:off x="756000" y="1926332"/>
            <a:ext cx="7955084" cy="2246769"/>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Orientierung. </a:t>
            </a:r>
            <a:r>
              <a:rPr lang="en-US" sz="1400" dirty="0"/>
              <a:t>Aus Forschung und Erfahrung von Industrie, Fachleuten und öffentlichen Einrichtungen auf nationaler oder regionaler Ebene (Standort, Klima und Konsumgewohnheiten beeinflussen):</a:t>
            </a:r>
          </a:p>
          <a:p>
            <a:pPr marL="742950" lvl="1" indent="-285750">
              <a:buFont typeface="Calibri" panose="020F0502020204030204" pitchFamily="34" charset="0"/>
              <a:buChar char="‒"/>
            </a:pPr>
            <a:r>
              <a:rPr lang="en-US" sz="1400" dirty="0"/>
              <a:t>Ein nützlicher Vergleich. Ein traditioneller elektrischer Tankwassererhitzer von 300 L hat eine Leistung von max. 4-5kW. Es bedient Häuser (oder Büros, etc.) </a:t>
            </a:r>
            <a:r>
              <a:rPr lang="en-US" sz="1400" dirty="0" err="1"/>
              <a:t>mit</a:t>
            </a:r>
            <a:r>
              <a:rPr lang="en-US" sz="1400" dirty="0"/>
              <a:t> 6 </a:t>
            </a:r>
            <a:r>
              <a:rPr lang="en-US" sz="1400" dirty="0" err="1"/>
              <a:t>Personen</a:t>
            </a:r>
            <a:r>
              <a:rPr lang="en-US" sz="1400" dirty="0"/>
              <a:t>. </a:t>
            </a:r>
          </a:p>
          <a:p>
            <a:pPr marL="742950" lvl="1" indent="-285750">
              <a:buFont typeface="Calibri" panose="020F0502020204030204" pitchFamily="34" charset="0"/>
              <a:buChar char="‒"/>
            </a:pPr>
            <a:r>
              <a:rPr lang="en-US" sz="1400" dirty="0"/>
              <a:t>Abbildung des kleinen DSWH-Systems. Kapazität: 100 bis 150 Liter pro Tag; d.h. sie kann 100 bis 150 Liter Warmwasser an einem Tag bei 60 C (typisch) liefern. Dieses System kann in Einfamilienhäusern oder gleichwertigen Einrichtungen eingesetzt werden, wobei es für 3 bis 4 Mitglieder ausreicht.</a:t>
            </a:r>
          </a:p>
          <a:p>
            <a:pPr marL="742950" lvl="1" indent="-285750">
              <a:buFont typeface="Calibri" panose="020F0502020204030204" pitchFamily="34" charset="0"/>
              <a:buChar char="‒"/>
            </a:pPr>
            <a:r>
              <a:rPr lang="en-US" sz="1400" dirty="0"/>
              <a:t>Abbildung der großformatigen DSWH. 300 bis 500 L/Tag, d.h. warmes Wasser für 6-10 Personen.</a:t>
            </a:r>
          </a:p>
          <a:p>
            <a:pPr marL="742950" lvl="1" indent="-285750">
              <a:buFont typeface="Calibri" panose="020F0502020204030204" pitchFamily="34" charset="0"/>
              <a:buChar char="‒"/>
            </a:pPr>
            <a:endParaRPr lang="en-US" sz="1400" b="1" dirty="0"/>
          </a:p>
        </p:txBody>
      </p:sp>
      <p:sp>
        <p:nvSpPr>
          <p:cNvPr id="6" name="Rectangle 5">
            <a:extLst>
              <a:ext uri="{FF2B5EF4-FFF2-40B4-BE49-F238E27FC236}">
                <a16:creationId xmlns:a16="http://schemas.microsoft.com/office/drawing/2014/main" id="{26EB0D7F-3C07-447C-BB9C-37C48513E4F0}"/>
              </a:ext>
            </a:extLst>
          </p:cNvPr>
          <p:cNvSpPr/>
          <p:nvPr/>
        </p:nvSpPr>
        <p:spPr>
          <a:xfrm>
            <a:off x="432916" y="1557000"/>
            <a:ext cx="817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Prinzipien.</a:t>
            </a:r>
            <a:endParaRPr lang="en-US" b="1" dirty="0"/>
          </a:p>
        </p:txBody>
      </p:sp>
      <p:pic>
        <p:nvPicPr>
          <p:cNvPr id="8" name="Picture 7" descr="The roof of a building&#10;&#10;Description generated with very high confidence">
            <a:extLst>
              <a:ext uri="{FF2B5EF4-FFF2-40B4-BE49-F238E27FC236}">
                <a16:creationId xmlns:a16="http://schemas.microsoft.com/office/drawing/2014/main" id="{59D929EA-7CEE-4E30-8417-D806F4A43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4735" y="4005000"/>
            <a:ext cx="3312066" cy="2303726"/>
          </a:xfrm>
          <a:prstGeom prst="rect">
            <a:avLst/>
          </a:prstGeom>
          <a:ln>
            <a:solidFill>
              <a:schemeClr val="tx1"/>
            </a:solidFill>
          </a:ln>
        </p:spPr>
      </p:pic>
      <p:sp>
        <p:nvSpPr>
          <p:cNvPr id="5" name="Rechteck 4">
            <a:extLst>
              <a:ext uri="{FF2B5EF4-FFF2-40B4-BE49-F238E27FC236}">
                <a16:creationId xmlns:a16="http://schemas.microsoft.com/office/drawing/2014/main" id="{A6010ED2-EBB7-4CF4-B654-6E1E3240440D}"/>
              </a:ext>
            </a:extLst>
          </p:cNvPr>
          <p:cNvSpPr/>
          <p:nvPr/>
        </p:nvSpPr>
        <p:spPr>
          <a:xfrm>
            <a:off x="756000" y="3861000"/>
            <a:ext cx="4572000" cy="2246769"/>
          </a:xfrm>
          <a:prstGeom prst="rect">
            <a:avLst/>
          </a:prstGeom>
        </p:spPr>
        <p:txBody>
          <a:bodyPr>
            <a:spAutoFit/>
          </a:bodyPr>
          <a:lstStyle/>
          <a:p>
            <a:pPr marL="742950" lvl="1" indent="-285750">
              <a:buFont typeface="Calibri" panose="020F0502020204030204" pitchFamily="34" charset="0"/>
              <a:buChar char="‒"/>
            </a:pPr>
            <a:r>
              <a:rPr lang="de-DE" sz="1400" dirty="0"/>
              <a:t>Solarkollektion (der aktive Teil). Meistens werden Flach- und Vakuumröhrenkollektoren verwendet. Ein SWH-System für eine typische Familie (4 Mitglieder) könnte 3-4m² Kollektorfläche haben, eine Speicherkapazität von 150 L und würde bis zu 1000 - 1500 kWh pro Jahr sammeln. Die Größe der Vakuumröhrenkollektoren ist abhängig von der Anzahl der verwendeten Röhren. Ein 20-Röhren-Kollektor liefert Warmwasser für 1 bis 3 Personen. </a:t>
            </a:r>
          </a:p>
        </p:txBody>
      </p:sp>
    </p:spTree>
    <p:extLst>
      <p:ext uri="{BB962C8B-B14F-4D97-AF65-F5344CB8AC3E}">
        <p14:creationId xmlns:p14="http://schemas.microsoft.com/office/powerpoint/2010/main" val="24841728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43A46-A0CA-4BC0-88AB-FACFCE864462}"/>
              </a:ext>
            </a:extLst>
          </p:cNvPr>
          <p:cNvSpPr>
            <a:spLocks noGrp="1"/>
          </p:cNvSpPr>
          <p:nvPr>
            <p:ph type="title"/>
          </p:nvPr>
        </p:nvSpPr>
        <p:spPr/>
        <p:txBody>
          <a:bodyPr/>
          <a:lstStyle/>
          <a:p>
            <a:r>
              <a:rPr lang="en-US" b="1" dirty="0"/>
              <a:t>3. Dimensionierung des Systems</a:t>
            </a:r>
            <a:endParaRPr lang="en-US" dirty="0"/>
          </a:p>
        </p:txBody>
      </p:sp>
      <p:sp>
        <p:nvSpPr>
          <p:cNvPr id="4" name="Rectangle 3">
            <a:extLst>
              <a:ext uri="{FF2B5EF4-FFF2-40B4-BE49-F238E27FC236}">
                <a16:creationId xmlns:a16="http://schemas.microsoft.com/office/drawing/2014/main" id="{611E50E1-34FE-4D3E-A026-2F6D2A680D38}"/>
              </a:ext>
            </a:extLst>
          </p:cNvPr>
          <p:cNvSpPr/>
          <p:nvPr/>
        </p:nvSpPr>
        <p:spPr>
          <a:xfrm>
            <a:off x="726284" y="2226446"/>
            <a:ext cx="3773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ANALYSE DER ERGEBNISSE.</a:t>
            </a:r>
          </a:p>
        </p:txBody>
      </p:sp>
      <p:sp>
        <p:nvSpPr>
          <p:cNvPr id="5" name="Rectangle 4">
            <a:extLst>
              <a:ext uri="{FF2B5EF4-FFF2-40B4-BE49-F238E27FC236}">
                <a16:creationId xmlns:a16="http://schemas.microsoft.com/office/drawing/2014/main" id="{0729B059-7B87-4EE6-A28F-18349B5DAD57}"/>
              </a:ext>
            </a:extLst>
          </p:cNvPr>
          <p:cNvSpPr/>
          <p:nvPr/>
        </p:nvSpPr>
        <p:spPr>
          <a:xfrm>
            <a:off x="432916" y="1557000"/>
            <a:ext cx="8099084"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Einsatz von Simulationssoftware zur schnellen Analyse und Dimensionierung von SWH-Systemen.</a:t>
            </a:r>
            <a:endParaRPr lang="en-US" b="1" dirty="0"/>
          </a:p>
        </p:txBody>
      </p:sp>
      <p:sp>
        <p:nvSpPr>
          <p:cNvPr id="6" name="Rectangle 5">
            <a:extLst>
              <a:ext uri="{FF2B5EF4-FFF2-40B4-BE49-F238E27FC236}">
                <a16:creationId xmlns:a16="http://schemas.microsoft.com/office/drawing/2014/main" id="{9773A066-5298-4701-BB40-DF31A6316B47}"/>
              </a:ext>
            </a:extLst>
          </p:cNvPr>
          <p:cNvSpPr/>
          <p:nvPr/>
        </p:nvSpPr>
        <p:spPr>
          <a:xfrm>
            <a:off x="827999" y="2644233"/>
            <a:ext cx="4248001" cy="2800767"/>
          </a:xfrm>
          <a:prstGeom prst="rect">
            <a:avLst/>
          </a:prstGeom>
        </p:spPr>
        <p:txBody>
          <a:bodyPr wrap="square">
            <a:spAutoFit/>
          </a:bodyPr>
          <a:lstStyle/>
          <a:p>
            <a:pPr marL="285750" indent="-285750">
              <a:buFont typeface="Calibri" panose="020F0502020204030204" pitchFamily="34" charset="0"/>
              <a:buChar char="‒"/>
            </a:pPr>
            <a:r>
              <a:rPr lang="en-US" sz="1600" dirty="0">
                <a:solidFill>
                  <a:prstClr val="black"/>
                </a:solidFill>
              </a:rPr>
              <a:t>Das System kann aufgrund der Auswertung beliebig oft getestet werden (Simulationsiterationen). </a:t>
            </a:r>
          </a:p>
          <a:p>
            <a:pPr marL="285750" indent="-285750">
              <a:buFont typeface="Calibri" panose="020F0502020204030204" pitchFamily="34" charset="0"/>
              <a:buChar char="‒"/>
            </a:pPr>
            <a:r>
              <a:rPr lang="en-US" sz="1600" dirty="0">
                <a:solidFill>
                  <a:prstClr val="black"/>
                </a:solidFill>
              </a:rPr>
              <a:t>Der Konstrukteur kann Parameter oder Komponenten ändern, um das System anzupassen und Ziele zu erreichen.</a:t>
            </a:r>
          </a:p>
          <a:p>
            <a:pPr marL="285750" indent="-285750">
              <a:buFont typeface="Calibri" panose="020F0502020204030204" pitchFamily="34" charset="0"/>
              <a:buChar char="‒"/>
            </a:pPr>
            <a:endParaRPr lang="en-US" sz="1600" dirty="0">
              <a:solidFill>
                <a:prstClr val="black"/>
              </a:solidFill>
            </a:endParaRPr>
          </a:p>
          <a:p>
            <a:pPr marL="285750" indent="-285750">
              <a:buFont typeface="Calibri" panose="020F0502020204030204" pitchFamily="34" charset="0"/>
              <a:buChar char="‒"/>
            </a:pPr>
            <a:r>
              <a:rPr lang="en-US" sz="1600" dirty="0">
                <a:solidFill>
                  <a:prstClr val="black"/>
                </a:solidFill>
              </a:rPr>
              <a:t>Beispiel: Das System bleibt unverändert, aber die gewünschte Warmwassertemperatur wurde jetzt auf 50 ºC festgelegt. Diese einzigartige Änderung erhöht die Solarabdeckung von 61% auf 73%.</a:t>
            </a:r>
          </a:p>
        </p:txBody>
      </p:sp>
      <p:pic>
        <p:nvPicPr>
          <p:cNvPr id="7" name="Picture 6">
            <a:extLst>
              <a:ext uri="{FF2B5EF4-FFF2-40B4-BE49-F238E27FC236}">
                <a16:creationId xmlns:a16="http://schemas.microsoft.com/office/drawing/2014/main" id="{93E9A375-7E5B-496D-B8D4-7DB05C5A9255}"/>
              </a:ext>
            </a:extLst>
          </p:cNvPr>
          <p:cNvPicPr>
            <a:picLocks noChangeAspect="1"/>
          </p:cNvPicPr>
          <p:nvPr/>
        </p:nvPicPr>
        <p:blipFill>
          <a:blip r:embed="rId2"/>
          <a:stretch>
            <a:fillRect/>
          </a:stretch>
        </p:blipFill>
        <p:spPr>
          <a:xfrm>
            <a:off x="5160277" y="2015725"/>
            <a:ext cx="3496361" cy="4293000"/>
          </a:xfrm>
          <a:prstGeom prst="rect">
            <a:avLst/>
          </a:prstGeom>
        </p:spPr>
      </p:pic>
      <p:pic>
        <p:nvPicPr>
          <p:cNvPr id="8" name="Picture 7">
            <a:extLst>
              <a:ext uri="{FF2B5EF4-FFF2-40B4-BE49-F238E27FC236}">
                <a16:creationId xmlns:a16="http://schemas.microsoft.com/office/drawing/2014/main" id="{BB9371DE-AD56-4D65-8BB9-3C50B076F0D3}"/>
              </a:ext>
            </a:extLst>
          </p:cNvPr>
          <p:cNvPicPr>
            <a:picLocks noChangeAspect="1"/>
          </p:cNvPicPr>
          <p:nvPr/>
        </p:nvPicPr>
        <p:blipFill rotWithShape="1">
          <a:blip r:embed="rId3"/>
          <a:srcRect r="70324"/>
          <a:stretch/>
        </p:blipFill>
        <p:spPr>
          <a:xfrm>
            <a:off x="4403250" y="5439249"/>
            <a:ext cx="672750" cy="869476"/>
          </a:xfrm>
          <a:prstGeom prst="rect">
            <a:avLst/>
          </a:prstGeom>
        </p:spPr>
      </p:pic>
    </p:spTree>
    <p:extLst>
      <p:ext uri="{BB962C8B-B14F-4D97-AF65-F5344CB8AC3E}">
        <p14:creationId xmlns:p14="http://schemas.microsoft.com/office/powerpoint/2010/main" val="222938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01756-FEBD-473C-8C06-5666D43278B7}"/>
              </a:ext>
            </a:extLst>
          </p:cNvPr>
          <p:cNvSpPr>
            <a:spLocks noGrp="1"/>
          </p:cNvSpPr>
          <p:nvPr>
            <p:ph type="title"/>
          </p:nvPr>
        </p:nvSpPr>
        <p:spPr/>
        <p:txBody>
          <a:bodyPr/>
          <a:lstStyle/>
          <a:p>
            <a:r>
              <a:rPr lang="en-US" b="1" dirty="0"/>
              <a:t>3. Kostenbewertung</a:t>
            </a:r>
            <a:endParaRPr lang="en-US" dirty="0"/>
          </a:p>
        </p:txBody>
      </p:sp>
      <p:sp>
        <p:nvSpPr>
          <p:cNvPr id="4" name="Rectangle 3">
            <a:extLst>
              <a:ext uri="{FF2B5EF4-FFF2-40B4-BE49-F238E27FC236}">
                <a16:creationId xmlns:a16="http://schemas.microsoft.com/office/drawing/2014/main" id="{E9E0270F-721B-4F0A-B61C-EBD8EB11990B}"/>
              </a:ext>
            </a:extLst>
          </p:cNvPr>
          <p:cNvSpPr/>
          <p:nvPr/>
        </p:nvSpPr>
        <p:spPr>
          <a:xfrm>
            <a:off x="432916" y="1557000"/>
            <a:ext cx="514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Grundlagen der Finanzanalyse des SWH-Systems.</a:t>
            </a:r>
            <a:endParaRPr lang="en-US" b="1" dirty="0"/>
          </a:p>
        </p:txBody>
      </p:sp>
      <p:sp>
        <p:nvSpPr>
          <p:cNvPr id="5" name="Rectangle 4">
            <a:extLst>
              <a:ext uri="{FF2B5EF4-FFF2-40B4-BE49-F238E27FC236}">
                <a16:creationId xmlns:a16="http://schemas.microsoft.com/office/drawing/2014/main" id="{05C7CD04-768C-4AA4-A38C-CEB5E5F30DEC}"/>
              </a:ext>
            </a:extLst>
          </p:cNvPr>
          <p:cNvSpPr/>
          <p:nvPr/>
        </p:nvSpPr>
        <p:spPr>
          <a:xfrm>
            <a:off x="726284" y="1913188"/>
            <a:ext cx="8093716" cy="4401205"/>
          </a:xfrm>
          <a:prstGeom prst="rect">
            <a:avLst/>
          </a:prstGeom>
        </p:spPr>
        <p:txBody>
          <a:bodyPr wrap="square">
            <a:spAutoFit/>
          </a:bodyPr>
          <a:lstStyle/>
          <a:p>
            <a:pPr marL="285750" indent="-285750">
              <a:buFont typeface="Wingdings" panose="05000000000000000000" pitchFamily="2" charset="2"/>
              <a:buChar char="§"/>
            </a:pPr>
            <a:r>
              <a:rPr lang="de-DE" sz="1400" dirty="0">
                <a:solidFill>
                  <a:prstClr val="black"/>
                </a:solidFill>
              </a:rPr>
              <a:t>Die SWH-Anlage stellt für den Eigentümer (oder Investoren in eine große </a:t>
            </a:r>
            <a:br>
              <a:rPr lang="de-DE" sz="1400" dirty="0">
                <a:solidFill>
                  <a:prstClr val="black"/>
                </a:solidFill>
              </a:rPr>
            </a:br>
            <a:r>
              <a:rPr lang="de-DE" sz="1400" dirty="0">
                <a:solidFill>
                  <a:prstClr val="black"/>
                </a:solidFill>
              </a:rPr>
              <a:t>solarthermische Anlage, wie z.B. Fernwärme) eine </a:t>
            </a:r>
            <a:r>
              <a:rPr lang="de-DE" sz="1400" b="1" dirty="0">
                <a:solidFill>
                  <a:prstClr val="black"/>
                </a:solidFill>
              </a:rPr>
              <a:t>Investition </a:t>
            </a:r>
            <a:r>
              <a:rPr lang="de-DE" sz="1400" dirty="0">
                <a:solidFill>
                  <a:prstClr val="black"/>
                </a:solidFill>
              </a:rPr>
              <a:t>dar, deren </a:t>
            </a:r>
            <a:br>
              <a:rPr lang="de-DE" sz="1400" dirty="0">
                <a:solidFill>
                  <a:prstClr val="black"/>
                </a:solidFill>
              </a:rPr>
            </a:br>
            <a:r>
              <a:rPr lang="de-DE" sz="1400" dirty="0">
                <a:solidFill>
                  <a:prstClr val="black"/>
                </a:solidFill>
              </a:rPr>
              <a:t>(wirtschaftliche) Tragfähigkeit </a:t>
            </a:r>
            <a:r>
              <a:rPr lang="de-DE" sz="1400" b="1" dirty="0">
                <a:solidFill>
                  <a:prstClr val="black"/>
                </a:solidFill>
              </a:rPr>
              <a:t>geprüft </a:t>
            </a:r>
            <a:r>
              <a:rPr lang="de-DE" sz="1400" dirty="0">
                <a:solidFill>
                  <a:prstClr val="black"/>
                </a:solidFill>
              </a:rPr>
              <a:t>werden muss.</a:t>
            </a:r>
            <a:endParaRPr lang="en-US" sz="1400" dirty="0">
              <a:solidFill>
                <a:prstClr val="black"/>
              </a:solidFill>
            </a:endParaRPr>
          </a:p>
          <a:p>
            <a:pPr marL="285750" indent="-285750">
              <a:buFont typeface="Wingdings" panose="05000000000000000000" pitchFamily="2" charset="2"/>
              <a:buChar char="§"/>
            </a:pPr>
            <a:r>
              <a:rPr lang="en-US" sz="1400" dirty="0">
                <a:solidFill>
                  <a:prstClr val="black"/>
                </a:solidFill>
              </a:rPr>
              <a:t>Eine mehr oder weniger rigorose </a:t>
            </a:r>
            <a:r>
              <a:rPr lang="en-US" sz="1400" b="1" dirty="0">
                <a:solidFill>
                  <a:prstClr val="black"/>
                </a:solidFill>
              </a:rPr>
              <a:t>Finanzanalyse </a:t>
            </a:r>
            <a:r>
              <a:rPr lang="en-US" sz="1400" dirty="0">
                <a:solidFill>
                  <a:prstClr val="black"/>
                </a:solidFill>
              </a:rPr>
              <a:t>impliziert dabei </a:t>
            </a:r>
            <a:r>
              <a:rPr lang="en-US" sz="1400" dirty="0" err="1">
                <a:solidFill>
                  <a:prstClr val="black"/>
                </a:solidFill>
              </a:rPr>
              <a:t>eine</a:t>
            </a:r>
            <a:r>
              <a:rPr lang="en-US" sz="1400" dirty="0">
                <a:solidFill>
                  <a:prstClr val="black"/>
                </a:solidFill>
              </a:rPr>
              <a:t> </a:t>
            </a:r>
            <a:br>
              <a:rPr lang="en-US" sz="1400" dirty="0">
                <a:solidFill>
                  <a:prstClr val="black"/>
                </a:solidFill>
              </a:rPr>
            </a:br>
            <a:r>
              <a:rPr lang="en-US" sz="1400" b="1" dirty="0" err="1">
                <a:solidFill>
                  <a:prstClr val="black"/>
                </a:solidFill>
              </a:rPr>
              <a:t>Bewertung</a:t>
            </a:r>
            <a:r>
              <a:rPr lang="en-US" sz="1400" b="1" dirty="0">
                <a:solidFill>
                  <a:prstClr val="black"/>
                </a:solidFill>
              </a:rPr>
              <a:t> der Lebenszykluskosten</a:t>
            </a:r>
            <a:r>
              <a:rPr lang="en-US" sz="1400" dirty="0">
                <a:solidFill>
                  <a:prstClr val="black"/>
                </a:solidFill>
              </a:rPr>
              <a:t> der Solaranlage. Auf der Grundlage einer solchen Studie wird der Eigentümer/(Investor) eine besser informierte </a:t>
            </a:r>
            <a:r>
              <a:rPr lang="en-US" sz="1400" b="1" dirty="0">
                <a:solidFill>
                  <a:prstClr val="black"/>
                </a:solidFill>
              </a:rPr>
              <a:t>Kauf-/</a:t>
            </a:r>
            <a:r>
              <a:rPr lang="en-US" sz="1400" dirty="0">
                <a:solidFill>
                  <a:prstClr val="black"/>
                </a:solidFill>
              </a:rPr>
              <a:t>(Beteiligungs-)</a:t>
            </a:r>
            <a:r>
              <a:rPr lang="en-US" sz="1400" b="1" dirty="0">
                <a:solidFill>
                  <a:prstClr val="black"/>
                </a:solidFill>
              </a:rPr>
              <a:t>Entscheidung</a:t>
            </a:r>
            <a:r>
              <a:rPr lang="en-US" sz="1400" dirty="0">
                <a:solidFill>
                  <a:prstClr val="black"/>
                </a:solidFill>
              </a:rPr>
              <a:t> treffen.</a:t>
            </a:r>
          </a:p>
          <a:p>
            <a:pPr marL="285750" indent="-285750">
              <a:buFont typeface="Wingdings" panose="05000000000000000000" pitchFamily="2" charset="2"/>
              <a:buChar char="§"/>
            </a:pPr>
            <a:r>
              <a:rPr lang="en-US" sz="1400" dirty="0">
                <a:solidFill>
                  <a:prstClr val="black"/>
                </a:solidFill>
              </a:rPr>
              <a:t>Bei diesem Prozess gibt es viele Faktoren zu berücksichtigen: </a:t>
            </a:r>
          </a:p>
          <a:p>
            <a:pPr marL="541338" lvl="1" indent="-285750">
              <a:buFont typeface="Calibri" panose="020F0502020204030204" pitchFamily="34" charset="0"/>
              <a:buChar char="‒"/>
            </a:pPr>
            <a:r>
              <a:rPr lang="en-US" sz="1400" i="1" dirty="0">
                <a:solidFill>
                  <a:prstClr val="black"/>
                </a:solidFill>
              </a:rPr>
              <a:t>Anfangskosten. </a:t>
            </a:r>
            <a:r>
              <a:rPr lang="en-US" sz="1400" dirty="0">
                <a:solidFill>
                  <a:prstClr val="black"/>
                </a:solidFill>
              </a:rPr>
              <a:t>Sie hängt mit der verfügbaren SWH-Technologie und den Kosten für die Installation des Systems zusammen.</a:t>
            </a:r>
          </a:p>
          <a:p>
            <a:pPr marL="541338" lvl="1" indent="-285750">
              <a:buFont typeface="Calibri" panose="020F0502020204030204" pitchFamily="34" charset="0"/>
              <a:buChar char="‒"/>
            </a:pPr>
            <a:r>
              <a:rPr lang="en-US" sz="1400" i="1" dirty="0">
                <a:solidFill>
                  <a:prstClr val="black"/>
                </a:solidFill>
              </a:rPr>
              <a:t>Zinssätze. </a:t>
            </a:r>
            <a:r>
              <a:rPr lang="en-US" sz="1400" dirty="0">
                <a:solidFill>
                  <a:prstClr val="black"/>
                </a:solidFill>
              </a:rPr>
              <a:t>Ein wichtiger Teil der Bankkredite, zusammen mit den Kreditkonditionen.</a:t>
            </a:r>
          </a:p>
          <a:p>
            <a:pPr marL="541338" lvl="1" indent="-285750">
              <a:buFont typeface="Calibri" panose="020F0502020204030204" pitchFamily="34" charset="0"/>
              <a:buChar char="‒"/>
            </a:pPr>
            <a:r>
              <a:rPr lang="en-US" sz="1400" i="1" dirty="0">
                <a:solidFill>
                  <a:prstClr val="black"/>
                </a:solidFill>
              </a:rPr>
              <a:t>Inflationsrate. </a:t>
            </a:r>
            <a:r>
              <a:rPr lang="en-US" sz="1400" dirty="0">
                <a:solidFill>
                  <a:prstClr val="black"/>
                </a:solidFill>
              </a:rPr>
              <a:t>Beeinflussung des Geldwertes und des Warenpreises (die SWH-Systeme).</a:t>
            </a:r>
          </a:p>
          <a:p>
            <a:pPr marL="541338" lvl="1" indent="-285750">
              <a:buFont typeface="Calibri" panose="020F0502020204030204" pitchFamily="34" charset="0"/>
              <a:buChar char="‒"/>
            </a:pPr>
            <a:r>
              <a:rPr lang="en-US" sz="1400" i="1" dirty="0">
                <a:solidFill>
                  <a:prstClr val="black"/>
                </a:solidFill>
              </a:rPr>
              <a:t>Strom-/Brennstoffpreis. </a:t>
            </a:r>
            <a:r>
              <a:rPr lang="en-US" sz="1400" dirty="0">
                <a:solidFill>
                  <a:prstClr val="black"/>
                </a:solidFill>
              </a:rPr>
              <a:t>SWH-Systeme senken die hohen Preise für Strom und Brennstoffe.</a:t>
            </a:r>
          </a:p>
          <a:p>
            <a:pPr marL="541338" lvl="1" indent="-285750">
              <a:buFont typeface="Calibri" panose="020F0502020204030204" pitchFamily="34" charset="0"/>
              <a:buChar char="‒"/>
            </a:pPr>
            <a:r>
              <a:rPr lang="en-US" sz="1400" i="1" dirty="0">
                <a:solidFill>
                  <a:prstClr val="black"/>
                </a:solidFill>
              </a:rPr>
              <a:t>Lebensdauer des Systems. </a:t>
            </a:r>
            <a:r>
              <a:rPr lang="en-US" sz="1400" dirty="0">
                <a:solidFill>
                  <a:prstClr val="black"/>
                </a:solidFill>
              </a:rPr>
              <a:t>Bei richtiger Pflege sind SWH-Systeme durchschnittlich 15 Jahre im Einsatz</a:t>
            </a:r>
            <a:r>
              <a:rPr lang="en-US" sz="1400" i="1" dirty="0">
                <a:solidFill>
                  <a:prstClr val="black"/>
                </a:solidFill>
              </a:rPr>
              <a:t>.</a:t>
            </a:r>
          </a:p>
          <a:p>
            <a:pPr marL="541338" lvl="1" indent="-285750">
              <a:buFont typeface="Calibri" panose="020F0502020204030204" pitchFamily="34" charset="0"/>
              <a:buChar char="‒"/>
            </a:pPr>
            <a:r>
              <a:rPr lang="en-US" sz="1400" i="1" dirty="0">
                <a:solidFill>
                  <a:prstClr val="black"/>
                </a:solidFill>
              </a:rPr>
              <a:t>Kosten für Betrieb und Wartung. </a:t>
            </a:r>
            <a:r>
              <a:rPr lang="en-US" sz="1400" dirty="0">
                <a:solidFill>
                  <a:prstClr val="black"/>
                </a:solidFill>
              </a:rPr>
              <a:t>Regelmäßige und periodische Wartungskosten. </a:t>
            </a:r>
          </a:p>
          <a:p>
            <a:pPr marL="541338" lvl="1" indent="-285750">
              <a:buFont typeface="Calibri" panose="020F0502020204030204" pitchFamily="34" charset="0"/>
              <a:buChar char="‒"/>
            </a:pPr>
            <a:r>
              <a:rPr lang="en-US" sz="1400" i="1" dirty="0">
                <a:solidFill>
                  <a:prstClr val="black"/>
                </a:solidFill>
              </a:rPr>
              <a:t>Zuschüsse. </a:t>
            </a:r>
            <a:r>
              <a:rPr lang="en-US" sz="1400" dirty="0">
                <a:solidFill>
                  <a:prstClr val="black"/>
                </a:solidFill>
              </a:rPr>
              <a:t>Alle Arten von Subventionen, Zuschüssen, Zulagen, die für das Produkt/Projekt gelten.</a:t>
            </a:r>
          </a:p>
          <a:p>
            <a:pPr marL="541338" lvl="1" indent="-285750">
              <a:buFont typeface="Wingdings" panose="05000000000000000000" pitchFamily="2" charset="2"/>
              <a:buChar char="§"/>
            </a:pPr>
            <a:r>
              <a:rPr lang="en-US" sz="1400" dirty="0">
                <a:solidFill>
                  <a:prstClr val="black"/>
                </a:solidFill>
              </a:rPr>
              <a:t>All diese Faktoren werden durch </a:t>
            </a:r>
            <a:r>
              <a:rPr lang="en-US" sz="1400" b="1" dirty="0">
                <a:solidFill>
                  <a:prstClr val="black"/>
                </a:solidFill>
              </a:rPr>
              <a:t>Schwankungen der</a:t>
            </a:r>
            <a:r>
              <a:rPr lang="en-US" sz="1400" dirty="0">
                <a:solidFill>
                  <a:prstClr val="black"/>
                </a:solidFill>
              </a:rPr>
              <a:t> Wirtschaft, der Regierungspolitik, der Stromtarife usw. auf nationaler oder lokaler Ebene beeinflusst.</a:t>
            </a:r>
          </a:p>
          <a:p>
            <a:pPr marL="541338" lvl="1" indent="-285750">
              <a:buFont typeface="Wingdings" panose="05000000000000000000" pitchFamily="2" charset="2"/>
              <a:buChar char="§"/>
            </a:pPr>
            <a:r>
              <a:rPr lang="en-US" sz="1400" b="1" dirty="0">
                <a:solidFill>
                  <a:prstClr val="black"/>
                </a:solidFill>
              </a:rPr>
              <a:t>Auch Installationsfirmen und Installateure können ihren Kunden bei der Klärung der wirtschaftlichen Aspekte von SWH-Projekten, einschließlich der zu erwartenden Rentabilität, behilflich sein.</a:t>
            </a:r>
          </a:p>
        </p:txBody>
      </p:sp>
      <p:pic>
        <p:nvPicPr>
          <p:cNvPr id="7" name="Picture 6" descr="A group of people sitting at a table&#10;&#10;Description generated with high confidence">
            <a:extLst>
              <a:ext uri="{FF2B5EF4-FFF2-40B4-BE49-F238E27FC236}">
                <a16:creationId xmlns:a16="http://schemas.microsoft.com/office/drawing/2014/main" id="{41E0CDF4-A49E-4412-A754-4487B6CA5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177" y="1226637"/>
            <a:ext cx="2185823" cy="1554363"/>
          </a:xfrm>
          <a:prstGeom prst="rect">
            <a:avLst/>
          </a:prstGeom>
          <a:ln>
            <a:solidFill>
              <a:schemeClr val="tx1"/>
            </a:solidFill>
          </a:ln>
        </p:spPr>
      </p:pic>
    </p:spTree>
    <p:extLst>
      <p:ext uri="{BB962C8B-B14F-4D97-AF65-F5344CB8AC3E}">
        <p14:creationId xmlns:p14="http://schemas.microsoft.com/office/powerpoint/2010/main" val="3318178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D04A-E43B-4795-A3C6-F0857629534F}"/>
              </a:ext>
            </a:extLst>
          </p:cNvPr>
          <p:cNvSpPr>
            <a:spLocks noGrp="1"/>
          </p:cNvSpPr>
          <p:nvPr>
            <p:ph type="title"/>
          </p:nvPr>
        </p:nvSpPr>
        <p:spPr/>
        <p:txBody>
          <a:bodyPr/>
          <a:lstStyle/>
          <a:p>
            <a:r>
              <a:rPr lang="en-US" b="1" dirty="0"/>
              <a:t>3. Kostenbewertung</a:t>
            </a:r>
            <a:endParaRPr lang="en-US" dirty="0"/>
          </a:p>
        </p:txBody>
      </p:sp>
      <p:sp>
        <p:nvSpPr>
          <p:cNvPr id="4" name="Rectangle 3">
            <a:extLst>
              <a:ext uri="{FF2B5EF4-FFF2-40B4-BE49-F238E27FC236}">
                <a16:creationId xmlns:a16="http://schemas.microsoft.com/office/drawing/2014/main" id="{7A10ED87-077E-4ADA-B02C-0A29065BDD5E}"/>
              </a:ext>
            </a:extLst>
          </p:cNvPr>
          <p:cNvSpPr/>
          <p:nvPr/>
        </p:nvSpPr>
        <p:spPr>
          <a:xfrm>
            <a:off x="432916" y="1557000"/>
            <a:ext cx="514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Grundlagen der Finanzanalyse des SWH-Systems.</a:t>
            </a:r>
            <a:endParaRPr lang="en-US" b="1" dirty="0"/>
          </a:p>
        </p:txBody>
      </p:sp>
      <p:sp>
        <p:nvSpPr>
          <p:cNvPr id="5" name="Rectangle 4">
            <a:extLst>
              <a:ext uri="{FF2B5EF4-FFF2-40B4-BE49-F238E27FC236}">
                <a16:creationId xmlns:a16="http://schemas.microsoft.com/office/drawing/2014/main" id="{3BB95E70-276D-498D-BE30-C192157F2A36}"/>
              </a:ext>
            </a:extLst>
          </p:cNvPr>
          <p:cNvSpPr/>
          <p:nvPr/>
        </p:nvSpPr>
        <p:spPr>
          <a:xfrm>
            <a:off x="726284" y="1913188"/>
            <a:ext cx="5573716" cy="3754874"/>
          </a:xfrm>
          <a:prstGeom prst="rect">
            <a:avLst/>
          </a:prstGeom>
        </p:spPr>
        <p:txBody>
          <a:bodyPr wrap="square">
            <a:spAutoFit/>
          </a:bodyPr>
          <a:lstStyle/>
          <a:p>
            <a:pPr marL="285750" indent="-285750">
              <a:buFont typeface="Wingdings" panose="05000000000000000000" pitchFamily="2" charset="2"/>
              <a:buChar char="§"/>
            </a:pPr>
            <a:r>
              <a:rPr lang="en-US" sz="1400" dirty="0">
                <a:solidFill>
                  <a:prstClr val="black"/>
                </a:solidFill>
              </a:rPr>
              <a:t>Besitzer/Nutzer von kleinen Solaranlagen:</a:t>
            </a:r>
          </a:p>
          <a:p>
            <a:pPr marL="541338" lvl="1" indent="-285750">
              <a:buFont typeface="Calibri" panose="020F0502020204030204" pitchFamily="34" charset="0"/>
              <a:buChar char="‒"/>
            </a:pPr>
            <a:r>
              <a:rPr lang="en-US" sz="1400" b="1" dirty="0">
                <a:solidFill>
                  <a:prstClr val="black"/>
                </a:solidFill>
              </a:rPr>
              <a:t>Sie sind mehr an den Einsparungen interessiert, </a:t>
            </a:r>
            <a:r>
              <a:rPr lang="en-US" sz="1400" dirty="0">
                <a:solidFill>
                  <a:prstClr val="black"/>
                </a:solidFill>
              </a:rPr>
              <a:t>d</a:t>
            </a:r>
            <a:r>
              <a:rPr lang="en-US" sz="1400" b="1" dirty="0">
                <a:solidFill>
                  <a:prstClr val="black"/>
                </a:solidFill>
              </a:rPr>
              <a:t>.</a:t>
            </a:r>
            <a:r>
              <a:rPr lang="en-US" sz="1400" dirty="0">
                <a:solidFill>
                  <a:prstClr val="black"/>
                </a:solidFill>
              </a:rPr>
              <a:t>h. an der Substitution von Erdgas oder Strom durch Solarenergie.</a:t>
            </a:r>
          </a:p>
          <a:p>
            <a:pPr marL="541338" lvl="1" indent="-285750">
              <a:buFont typeface="Calibri" panose="020F0502020204030204" pitchFamily="34" charset="0"/>
              <a:buChar char="‒"/>
            </a:pPr>
            <a:r>
              <a:rPr lang="en-US" sz="1400" b="1" dirty="0">
                <a:solidFill>
                  <a:prstClr val="black"/>
                </a:solidFill>
              </a:rPr>
              <a:t>Haben in der Regel einen relativ hohen Prozentsatz des Kapitals </a:t>
            </a:r>
            <a:r>
              <a:rPr lang="en-US" sz="1400" dirty="0">
                <a:solidFill>
                  <a:prstClr val="black"/>
                </a:solidFill>
              </a:rPr>
              <a:t>benötigt, um das System und die Installation Projekt zu kaufen, schließlich mit einigen geliehenen Geld abgeschlossen. All dies bedeutet, dass die </a:t>
            </a:r>
            <a:r>
              <a:rPr lang="en-US" sz="1400" b="1" dirty="0">
                <a:solidFill>
                  <a:prstClr val="black"/>
                </a:solidFill>
              </a:rPr>
              <a:t>verbleibenden Investitionen </a:t>
            </a:r>
            <a:r>
              <a:rPr lang="en-US" sz="1400" dirty="0">
                <a:solidFill>
                  <a:prstClr val="black"/>
                </a:solidFill>
              </a:rPr>
              <a:t>relativ hoch sind.</a:t>
            </a:r>
          </a:p>
          <a:p>
            <a:pPr marL="285750" indent="-285750">
              <a:buFont typeface="Wingdings" panose="05000000000000000000" pitchFamily="2" charset="2"/>
              <a:buChar char="§"/>
            </a:pPr>
            <a:r>
              <a:rPr lang="en-US" sz="1400" b="1" dirty="0">
                <a:solidFill>
                  <a:prstClr val="black"/>
                </a:solidFill>
              </a:rPr>
              <a:t>Die Finanzanalyse wird in der Regel ähnlich wie bei einem Bankkonto durchgeführt, auf das die Ersparnisse eingezahlt und die Zinsen hinzugefügt werden</a:t>
            </a:r>
            <a:r>
              <a:rPr lang="en-US" sz="1400" dirty="0">
                <a:solidFill>
                  <a:prstClr val="black"/>
                </a:solidFill>
              </a:rPr>
              <a:t>. Nach Ende der Analyseperiode ergibt sich eine Bilanz, aus der sich eine </a:t>
            </a:r>
            <a:r>
              <a:rPr lang="en-US" sz="1400" b="1" dirty="0">
                <a:solidFill>
                  <a:prstClr val="black"/>
                </a:solidFill>
              </a:rPr>
              <a:t>Rendite</a:t>
            </a:r>
            <a:r>
              <a:rPr lang="en-US" sz="1400" dirty="0">
                <a:solidFill>
                  <a:prstClr val="black"/>
                </a:solidFill>
              </a:rPr>
              <a:t> (Zins) ermitteln lässt (der sogenannte Modifizierte Interne Zinssatz - </a:t>
            </a:r>
            <a:r>
              <a:rPr lang="en-US" sz="1400" b="1" dirty="0">
                <a:solidFill>
                  <a:prstClr val="black"/>
                </a:solidFill>
              </a:rPr>
              <a:t>MIRR</a:t>
            </a:r>
            <a:r>
              <a:rPr lang="en-US" sz="1400" dirty="0">
                <a:solidFill>
                  <a:prstClr val="black"/>
                </a:solidFill>
              </a:rPr>
              <a:t>), die eine Bank anbieten müsste, wenn der Kunde nicht in die Solaranlage investiert, sondern den Gesamtbetrag bei der Bank hinterlegt hätte.</a:t>
            </a:r>
          </a:p>
          <a:p>
            <a:pPr marL="285750" indent="-285750">
              <a:buFont typeface="Wingdings" panose="05000000000000000000" pitchFamily="2" charset="2"/>
              <a:buChar char="§"/>
            </a:pPr>
            <a:r>
              <a:rPr lang="en-US" sz="1400" b="1" dirty="0">
                <a:solidFill>
                  <a:prstClr val="black"/>
                </a:solidFill>
              </a:rPr>
              <a:t>Die Solarsimulationssoftware enthält Funktionalitäten zur Berechnung von Finanzanalysen</a:t>
            </a:r>
            <a:r>
              <a:rPr lang="en-US" sz="1400" dirty="0">
                <a:solidFill>
                  <a:prstClr val="black"/>
                </a:solidFill>
              </a:rPr>
              <a:t> im Voraus, die komplette Systeme, Berichte und Verkaufs- und Beratungsprozesse erstellen.</a:t>
            </a:r>
            <a:endParaRPr lang="en-US" sz="1400" b="1" dirty="0">
              <a:solidFill>
                <a:prstClr val="black"/>
              </a:solidFill>
            </a:endParaRPr>
          </a:p>
        </p:txBody>
      </p:sp>
      <p:sp>
        <p:nvSpPr>
          <p:cNvPr id="6" name="Rectangle 5">
            <a:extLst>
              <a:ext uri="{FF2B5EF4-FFF2-40B4-BE49-F238E27FC236}">
                <a16:creationId xmlns:a16="http://schemas.microsoft.com/office/drawing/2014/main" id="{AE7FC1E5-9F19-4DFA-AD60-AA6CA65A8E83}"/>
              </a:ext>
            </a:extLst>
          </p:cNvPr>
          <p:cNvSpPr/>
          <p:nvPr/>
        </p:nvSpPr>
        <p:spPr>
          <a:xfrm>
            <a:off x="6606918" y="24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PARAMETER</a:t>
            </a:r>
          </a:p>
        </p:txBody>
      </p:sp>
      <p:sp>
        <p:nvSpPr>
          <p:cNvPr id="7" name="Rectangle 6">
            <a:extLst>
              <a:ext uri="{FF2B5EF4-FFF2-40B4-BE49-F238E27FC236}">
                <a16:creationId xmlns:a16="http://schemas.microsoft.com/office/drawing/2014/main" id="{C4078B67-D068-4C26-8F1F-D3886D98F4E9}"/>
              </a:ext>
            </a:extLst>
          </p:cNvPr>
          <p:cNvSpPr/>
          <p:nvPr/>
        </p:nvSpPr>
        <p:spPr>
          <a:xfrm>
            <a:off x="6606918" y="30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ANLAGEN</a:t>
            </a:r>
          </a:p>
        </p:txBody>
      </p:sp>
      <p:sp>
        <p:nvSpPr>
          <p:cNvPr id="9" name="Rectangle 8">
            <a:extLst>
              <a:ext uri="{FF2B5EF4-FFF2-40B4-BE49-F238E27FC236}">
                <a16:creationId xmlns:a16="http://schemas.microsoft.com/office/drawing/2014/main" id="{5109AAF5-EC73-4A9E-9219-A5384A53A5BC}"/>
              </a:ext>
            </a:extLst>
          </p:cNvPr>
          <p:cNvSpPr/>
          <p:nvPr/>
        </p:nvSpPr>
        <p:spPr>
          <a:xfrm>
            <a:off x="6606918" y="36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BETRIEBSAUSGABEN</a:t>
            </a:r>
          </a:p>
        </p:txBody>
      </p:sp>
      <p:sp>
        <p:nvSpPr>
          <p:cNvPr id="10" name="Rectangle 9">
            <a:extLst>
              <a:ext uri="{FF2B5EF4-FFF2-40B4-BE49-F238E27FC236}">
                <a16:creationId xmlns:a16="http://schemas.microsoft.com/office/drawing/2014/main" id="{FA8F4B00-B9B7-49DF-AA40-FD3A108F7647}"/>
              </a:ext>
            </a:extLst>
          </p:cNvPr>
          <p:cNvSpPr/>
          <p:nvPr/>
        </p:nvSpPr>
        <p:spPr>
          <a:xfrm>
            <a:off x="6606918" y="42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SPARUNGEN</a:t>
            </a:r>
          </a:p>
        </p:txBody>
      </p:sp>
      <p:sp>
        <p:nvSpPr>
          <p:cNvPr id="11" name="Rectangle 10">
            <a:extLst>
              <a:ext uri="{FF2B5EF4-FFF2-40B4-BE49-F238E27FC236}">
                <a16:creationId xmlns:a16="http://schemas.microsoft.com/office/drawing/2014/main" id="{C4A369D8-46FE-4532-B2BF-DA4C66597ADC}"/>
              </a:ext>
            </a:extLst>
          </p:cNvPr>
          <p:cNvSpPr/>
          <p:nvPr/>
        </p:nvSpPr>
        <p:spPr>
          <a:xfrm>
            <a:off x="6606918" y="48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FINANZIERUNG</a:t>
            </a:r>
          </a:p>
        </p:txBody>
      </p:sp>
      <p:sp>
        <p:nvSpPr>
          <p:cNvPr id="12" name="Rectangle 11">
            <a:extLst>
              <a:ext uri="{FF2B5EF4-FFF2-40B4-BE49-F238E27FC236}">
                <a16:creationId xmlns:a16="http://schemas.microsoft.com/office/drawing/2014/main" id="{1A78DFA3-96AD-4B1D-B20D-36DBFF0DE5EB}"/>
              </a:ext>
            </a:extLst>
          </p:cNvPr>
          <p:cNvSpPr/>
          <p:nvPr/>
        </p:nvSpPr>
        <p:spPr>
          <a:xfrm>
            <a:off x="6606918" y="5435668"/>
            <a:ext cx="1800000" cy="36933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a:t>ERGEBNISSE &amp; ANALYSE</a:t>
            </a:r>
          </a:p>
        </p:txBody>
      </p:sp>
      <p:sp>
        <p:nvSpPr>
          <p:cNvPr id="13" name="Flowchart: Terminator 12">
            <a:extLst>
              <a:ext uri="{FF2B5EF4-FFF2-40B4-BE49-F238E27FC236}">
                <a16:creationId xmlns:a16="http://schemas.microsoft.com/office/drawing/2014/main" id="{9B26F9C8-BF96-42EB-B8F7-9FE794901969}"/>
              </a:ext>
            </a:extLst>
          </p:cNvPr>
          <p:cNvSpPr/>
          <p:nvPr/>
        </p:nvSpPr>
        <p:spPr>
          <a:xfrm>
            <a:off x="6426918" y="1817734"/>
            <a:ext cx="2160000" cy="387266"/>
          </a:xfrm>
          <a:prstGeom prst="flowChartTerminator">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b="1">
                <a:solidFill>
                  <a:schemeClr val="dk1"/>
                </a:solidFill>
              </a:rPr>
              <a:t>FINANZANALYSE</a:t>
            </a:r>
            <a:endParaRPr lang="en-US" sz="1400" b="1" dirty="0">
              <a:solidFill>
                <a:schemeClr val="dk1"/>
              </a:solidFill>
            </a:endParaRPr>
          </a:p>
        </p:txBody>
      </p:sp>
      <p:cxnSp>
        <p:nvCxnSpPr>
          <p:cNvPr id="15" name="Straight Arrow Connector 14">
            <a:extLst>
              <a:ext uri="{FF2B5EF4-FFF2-40B4-BE49-F238E27FC236}">
                <a16:creationId xmlns:a16="http://schemas.microsoft.com/office/drawing/2014/main" id="{02F764AC-9DCF-40D6-839D-5B0406A6CAD7}"/>
              </a:ext>
            </a:extLst>
          </p:cNvPr>
          <p:cNvCxnSpPr>
            <a:cxnSpLocks/>
            <a:stCxn id="13" idx="2"/>
            <a:endCxn id="6" idx="0"/>
          </p:cNvCxnSpPr>
          <p:nvPr/>
        </p:nvCxnSpPr>
        <p:spPr>
          <a:xfrm>
            <a:off x="7506918" y="22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14617369-7F65-4503-BDC9-730A7CA632F9}"/>
              </a:ext>
            </a:extLst>
          </p:cNvPr>
          <p:cNvCxnSpPr>
            <a:stCxn id="6" idx="2"/>
            <a:endCxn id="7" idx="0"/>
          </p:cNvCxnSpPr>
          <p:nvPr/>
        </p:nvCxnSpPr>
        <p:spPr>
          <a:xfrm>
            <a:off x="7506918" y="28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49D69D8D-D1EE-4DBD-A516-6BA4B45F6C13}"/>
              </a:ext>
            </a:extLst>
          </p:cNvPr>
          <p:cNvCxnSpPr>
            <a:cxnSpLocks/>
            <a:stCxn id="7" idx="2"/>
            <a:endCxn id="9" idx="0"/>
          </p:cNvCxnSpPr>
          <p:nvPr/>
        </p:nvCxnSpPr>
        <p:spPr>
          <a:xfrm>
            <a:off x="7506918" y="34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DC640610-60C0-4019-A35D-A89C27D722B5}"/>
              </a:ext>
            </a:extLst>
          </p:cNvPr>
          <p:cNvCxnSpPr>
            <a:stCxn id="9" idx="2"/>
            <a:endCxn id="10" idx="0"/>
          </p:cNvCxnSpPr>
          <p:nvPr/>
        </p:nvCxnSpPr>
        <p:spPr>
          <a:xfrm>
            <a:off x="7506918" y="40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1AD2F12B-4ED0-405C-ACDD-ADC69334307A}"/>
              </a:ext>
            </a:extLst>
          </p:cNvPr>
          <p:cNvCxnSpPr>
            <a:stCxn id="10" idx="2"/>
            <a:endCxn id="11" idx="0"/>
          </p:cNvCxnSpPr>
          <p:nvPr/>
        </p:nvCxnSpPr>
        <p:spPr>
          <a:xfrm>
            <a:off x="7506918" y="46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78DA2FA0-C515-4C8A-9C39-85345DAB0B67}"/>
              </a:ext>
            </a:extLst>
          </p:cNvPr>
          <p:cNvCxnSpPr>
            <a:stCxn id="11" idx="2"/>
            <a:endCxn id="12" idx="0"/>
          </p:cNvCxnSpPr>
          <p:nvPr/>
        </p:nvCxnSpPr>
        <p:spPr>
          <a:xfrm>
            <a:off x="7506918" y="52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8" name="Picture 27">
            <a:extLst>
              <a:ext uri="{FF2B5EF4-FFF2-40B4-BE49-F238E27FC236}">
                <a16:creationId xmlns:a16="http://schemas.microsoft.com/office/drawing/2014/main" id="{72E81489-8C73-48EE-B115-EFC3BDC8EB8D}"/>
              </a:ext>
            </a:extLst>
          </p:cNvPr>
          <p:cNvPicPr>
            <a:picLocks noChangeAspect="1"/>
          </p:cNvPicPr>
          <p:nvPr/>
        </p:nvPicPr>
        <p:blipFill rotWithShape="1">
          <a:blip r:embed="rId2"/>
          <a:srcRect r="70324"/>
          <a:stretch/>
        </p:blipFill>
        <p:spPr>
          <a:xfrm>
            <a:off x="5982078" y="1518991"/>
            <a:ext cx="672750" cy="869476"/>
          </a:xfrm>
          <a:prstGeom prst="rect">
            <a:avLst/>
          </a:prstGeom>
        </p:spPr>
      </p:pic>
    </p:spTree>
    <p:extLst>
      <p:ext uri="{BB962C8B-B14F-4D97-AF65-F5344CB8AC3E}">
        <p14:creationId xmlns:p14="http://schemas.microsoft.com/office/powerpoint/2010/main" val="28881789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768A8F-0C72-4D12-A419-B234B8AE27DE}"/>
              </a:ext>
            </a:extLst>
          </p:cNvPr>
          <p:cNvPicPr>
            <a:picLocks noChangeAspect="1"/>
          </p:cNvPicPr>
          <p:nvPr/>
        </p:nvPicPr>
        <p:blipFill>
          <a:blip r:embed="rId2"/>
          <a:stretch>
            <a:fillRect/>
          </a:stretch>
        </p:blipFill>
        <p:spPr>
          <a:xfrm>
            <a:off x="536975" y="1961633"/>
            <a:ext cx="5691025" cy="4335681"/>
          </a:xfrm>
          <a:prstGeom prst="rect">
            <a:avLst/>
          </a:prstGeom>
        </p:spPr>
      </p:pic>
      <p:sp>
        <p:nvSpPr>
          <p:cNvPr id="2" name="Title 1">
            <a:extLst>
              <a:ext uri="{FF2B5EF4-FFF2-40B4-BE49-F238E27FC236}">
                <a16:creationId xmlns:a16="http://schemas.microsoft.com/office/drawing/2014/main" id="{FD0C25F4-5245-493B-9E46-A2B24B7BC8B1}"/>
              </a:ext>
            </a:extLst>
          </p:cNvPr>
          <p:cNvSpPr>
            <a:spLocks noGrp="1"/>
          </p:cNvSpPr>
          <p:nvPr>
            <p:ph type="title"/>
          </p:nvPr>
        </p:nvSpPr>
        <p:spPr/>
        <p:txBody>
          <a:bodyPr/>
          <a:lstStyle/>
          <a:p>
            <a:r>
              <a:rPr lang="en-US" b="1" dirty="0"/>
              <a:t>3. Kostenbewertung</a:t>
            </a:r>
            <a:endParaRPr lang="en-US" dirty="0"/>
          </a:p>
        </p:txBody>
      </p:sp>
      <p:sp>
        <p:nvSpPr>
          <p:cNvPr id="4" name="Rectangle 3">
            <a:extLst>
              <a:ext uri="{FF2B5EF4-FFF2-40B4-BE49-F238E27FC236}">
                <a16:creationId xmlns:a16="http://schemas.microsoft.com/office/drawing/2014/main" id="{2DC9F25C-C6CD-49EF-994C-5D15B0DC03E0}"/>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Beispiel mit Simulationssoftware.</a:t>
            </a:r>
            <a:endParaRPr lang="en-US" b="1" dirty="0"/>
          </a:p>
        </p:txBody>
      </p:sp>
      <p:sp>
        <p:nvSpPr>
          <p:cNvPr id="6" name="TextBox 5">
            <a:extLst>
              <a:ext uri="{FF2B5EF4-FFF2-40B4-BE49-F238E27FC236}">
                <a16:creationId xmlns:a16="http://schemas.microsoft.com/office/drawing/2014/main" id="{C6D87283-7F82-41B8-828B-3303F12E4F02}"/>
              </a:ext>
            </a:extLst>
          </p:cNvPr>
          <p:cNvSpPr txBox="1"/>
          <p:nvPr/>
        </p:nvSpPr>
        <p:spPr>
          <a:xfrm>
            <a:off x="6326257" y="1773000"/>
            <a:ext cx="2532575" cy="3970318"/>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PARAMETER</a:t>
            </a:r>
          </a:p>
          <a:p>
            <a:pPr marL="285750" indent="-285750">
              <a:buFont typeface="Calibri" panose="020F0502020204030204" pitchFamily="34" charset="0"/>
              <a:buChar char="–"/>
            </a:pPr>
            <a:r>
              <a:rPr lang="en-US" sz="1400" b="1" dirty="0"/>
              <a:t>Die Lebensdauer. </a:t>
            </a:r>
            <a:r>
              <a:rPr lang="en-US" sz="1400" dirty="0"/>
              <a:t>Es werden Durchschnittsdaten oder Daten von Herstellern verwendet.</a:t>
            </a:r>
          </a:p>
          <a:p>
            <a:pPr marL="285750" indent="-285750">
              <a:buFont typeface="Calibri" panose="020F0502020204030204" pitchFamily="34" charset="0"/>
              <a:buChar char="–"/>
            </a:pPr>
            <a:r>
              <a:rPr lang="en-US" sz="1400" b="1" dirty="0"/>
              <a:t>Zinssätze</a:t>
            </a:r>
            <a:r>
              <a:rPr lang="en-US" sz="1400" dirty="0"/>
              <a:t>. Zur Bestimmung des Kapitalwertes. Positive Cashflows werden mit diesem Zinssatz verzinst (Rendite). </a:t>
            </a:r>
          </a:p>
          <a:p>
            <a:pPr marL="285750" indent="-285750">
              <a:buFont typeface="Calibri" panose="020F0502020204030204" pitchFamily="34" charset="0"/>
              <a:buChar char="–"/>
            </a:pPr>
            <a:r>
              <a:rPr lang="en-US" sz="1400" b="1" dirty="0"/>
              <a:t>Spezifische Treibstoffkosten. </a:t>
            </a:r>
            <a:r>
              <a:rPr lang="en-US" sz="1400" dirty="0"/>
              <a:t>Um Einsparungen zu ermitteln.</a:t>
            </a:r>
          </a:p>
          <a:p>
            <a:pPr marL="285750" indent="-285750">
              <a:buFont typeface="Calibri" panose="020F0502020204030204" pitchFamily="34" charset="0"/>
              <a:buChar char="–"/>
            </a:pPr>
            <a:r>
              <a:rPr lang="en-US" sz="1400" b="1" dirty="0"/>
              <a:t>Stromkosten. </a:t>
            </a:r>
            <a:r>
              <a:rPr lang="en-US" sz="1400" dirty="0"/>
              <a:t>Beeinflussen die Betriebskosten.</a:t>
            </a:r>
          </a:p>
          <a:p>
            <a:pPr marL="285750" indent="-285750">
              <a:buFont typeface="Calibri" panose="020F0502020204030204" pitchFamily="34" charset="0"/>
              <a:buChar char="–"/>
            </a:pPr>
            <a:r>
              <a:rPr lang="en-US" sz="1400" b="1" dirty="0"/>
              <a:t>Preissteigerungsraten. </a:t>
            </a:r>
            <a:r>
              <a:rPr lang="en-US" sz="1400" dirty="0"/>
              <a:t>Für Energie- und Betriebskosten.</a:t>
            </a:r>
          </a:p>
        </p:txBody>
      </p:sp>
      <p:sp>
        <p:nvSpPr>
          <p:cNvPr id="7" name="Rectangle 6">
            <a:extLst>
              <a:ext uri="{FF2B5EF4-FFF2-40B4-BE49-F238E27FC236}">
                <a16:creationId xmlns:a16="http://schemas.microsoft.com/office/drawing/2014/main" id="{72BC80AC-AC1C-460F-BFFF-FD9B00E8B88B}"/>
              </a:ext>
            </a:extLst>
          </p:cNvPr>
          <p:cNvSpPr/>
          <p:nvPr/>
        </p:nvSpPr>
        <p:spPr>
          <a:xfrm>
            <a:off x="638910" y="5129007"/>
            <a:ext cx="2421090" cy="1200329"/>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n-US" sz="1200" b="1" i="1" dirty="0">
                <a:solidFill>
                  <a:prstClr val="black"/>
                </a:solidFill>
              </a:rPr>
              <a:t>Geben Sie allgemeine Parameter für die Finanzanalyse ein, die auf aktuellen </a:t>
            </a:r>
            <a:r>
              <a:rPr lang="en-US" sz="1200" b="1" i="1" dirty="0" err="1">
                <a:solidFill>
                  <a:prstClr val="black"/>
                </a:solidFill>
              </a:rPr>
              <a:t>Werten</a:t>
            </a:r>
            <a:r>
              <a:rPr lang="en-US" sz="1200" b="1" i="1" dirty="0">
                <a:solidFill>
                  <a:prstClr val="black"/>
                </a:solidFill>
              </a:rPr>
              <a:t> und vernünftigen Annahmen basieren</a:t>
            </a:r>
          </a:p>
        </p:txBody>
      </p:sp>
      <p:pic>
        <p:nvPicPr>
          <p:cNvPr id="8" name="Picture 7">
            <a:extLst>
              <a:ext uri="{FF2B5EF4-FFF2-40B4-BE49-F238E27FC236}">
                <a16:creationId xmlns:a16="http://schemas.microsoft.com/office/drawing/2014/main" id="{E9BF9F79-3992-4506-BF9C-10C6E1A0EFFD}"/>
              </a:ext>
            </a:extLst>
          </p:cNvPr>
          <p:cNvPicPr>
            <a:picLocks noChangeAspect="1"/>
          </p:cNvPicPr>
          <p:nvPr/>
        </p:nvPicPr>
        <p:blipFill rotWithShape="1">
          <a:blip r:embed="rId3"/>
          <a:srcRect r="70324"/>
          <a:stretch/>
        </p:blipFill>
        <p:spPr>
          <a:xfrm>
            <a:off x="5653507" y="5120909"/>
            <a:ext cx="672750" cy="869476"/>
          </a:xfrm>
          <a:prstGeom prst="rect">
            <a:avLst/>
          </a:prstGeom>
        </p:spPr>
      </p:pic>
    </p:spTree>
    <p:extLst>
      <p:ext uri="{BB962C8B-B14F-4D97-AF65-F5344CB8AC3E}">
        <p14:creationId xmlns:p14="http://schemas.microsoft.com/office/powerpoint/2010/main" val="7706797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499B71-CD46-4B8A-9F76-29D856481B6B}"/>
              </a:ext>
            </a:extLst>
          </p:cNvPr>
          <p:cNvPicPr>
            <a:picLocks noChangeAspect="1"/>
          </p:cNvPicPr>
          <p:nvPr/>
        </p:nvPicPr>
        <p:blipFill>
          <a:blip r:embed="rId2"/>
          <a:stretch>
            <a:fillRect/>
          </a:stretch>
        </p:blipFill>
        <p:spPr>
          <a:xfrm>
            <a:off x="537982" y="1979733"/>
            <a:ext cx="5657959" cy="4303436"/>
          </a:xfrm>
          <a:prstGeom prst="rect">
            <a:avLst/>
          </a:prstGeom>
        </p:spPr>
      </p:pic>
      <p:sp>
        <p:nvSpPr>
          <p:cNvPr id="2" name="Title 1">
            <a:extLst>
              <a:ext uri="{FF2B5EF4-FFF2-40B4-BE49-F238E27FC236}">
                <a16:creationId xmlns:a16="http://schemas.microsoft.com/office/drawing/2014/main" id="{F59A7ABB-824B-4049-9CF7-F5850B326914}"/>
              </a:ext>
            </a:extLst>
          </p:cNvPr>
          <p:cNvSpPr>
            <a:spLocks noGrp="1"/>
          </p:cNvSpPr>
          <p:nvPr>
            <p:ph type="title"/>
          </p:nvPr>
        </p:nvSpPr>
        <p:spPr/>
        <p:txBody>
          <a:bodyPr/>
          <a:lstStyle/>
          <a:p>
            <a:r>
              <a:rPr lang="en-US" b="1" dirty="0"/>
              <a:t>3. Kostenbewertung</a:t>
            </a:r>
            <a:endParaRPr lang="en-US" dirty="0"/>
          </a:p>
        </p:txBody>
      </p:sp>
      <p:sp>
        <p:nvSpPr>
          <p:cNvPr id="4" name="Rectangle 3">
            <a:extLst>
              <a:ext uri="{FF2B5EF4-FFF2-40B4-BE49-F238E27FC236}">
                <a16:creationId xmlns:a16="http://schemas.microsoft.com/office/drawing/2014/main" id="{A012C89E-B008-4E72-A24E-046888CEED40}"/>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Beispiel mit Simulationssoftware.</a:t>
            </a:r>
            <a:endParaRPr lang="en-US" b="1" dirty="0"/>
          </a:p>
        </p:txBody>
      </p:sp>
      <p:sp>
        <p:nvSpPr>
          <p:cNvPr id="6" name="TextBox 5">
            <a:extLst>
              <a:ext uri="{FF2B5EF4-FFF2-40B4-BE49-F238E27FC236}">
                <a16:creationId xmlns:a16="http://schemas.microsoft.com/office/drawing/2014/main" id="{95BFEFAB-B38B-4AE4-93C2-37D23BFE2151}"/>
              </a:ext>
            </a:extLst>
          </p:cNvPr>
          <p:cNvSpPr txBox="1"/>
          <p:nvPr/>
        </p:nvSpPr>
        <p:spPr>
          <a:xfrm>
            <a:off x="6195941" y="1773000"/>
            <a:ext cx="2479747" cy="4524315"/>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ANLAGEN</a:t>
            </a:r>
          </a:p>
          <a:p>
            <a:pPr marL="447675" lvl="1" indent="-285750">
              <a:buFont typeface="Calibri" panose="020F0502020204030204" pitchFamily="34" charset="0"/>
              <a:buChar char="–"/>
            </a:pPr>
            <a:r>
              <a:rPr lang="en-US" sz="1400" b="1" dirty="0"/>
              <a:t>Investitionen. Es wurde</a:t>
            </a:r>
            <a:r>
              <a:rPr lang="en-US" sz="1400" dirty="0"/>
              <a:t> eine "spezifische" Investition von 400 €/m² (Sammelfläche) eingegeben. </a:t>
            </a:r>
          </a:p>
          <a:p>
            <a:pPr marL="447675" lvl="1" indent="-285750">
              <a:buFont typeface="Calibri" panose="020F0502020204030204" pitchFamily="34" charset="0"/>
              <a:buChar char="–"/>
            </a:pPr>
            <a:r>
              <a:rPr lang="en-US" sz="1400" b="1" dirty="0"/>
              <a:t>Subventionen oder Zuschüsse</a:t>
            </a:r>
            <a:r>
              <a:rPr lang="en-US" sz="1400" dirty="0"/>
              <a:t>. Ein anteiliger öffentlicher Zuschuss in Höhe von 20% der Gesamtinvestition ist eingetragen.</a:t>
            </a:r>
          </a:p>
          <a:p>
            <a:pPr marL="447675" lvl="1" indent="-285750">
              <a:buFont typeface="Calibri" panose="020F0502020204030204" pitchFamily="34" charset="0"/>
              <a:buChar char="–"/>
            </a:pPr>
            <a:r>
              <a:rPr lang="en-US" sz="1400" b="1" dirty="0"/>
              <a:t>Verbleibende Investitionen. </a:t>
            </a:r>
            <a:r>
              <a:rPr lang="en-US" sz="1400" dirty="0"/>
              <a:t>Es ist das Kapital des Eigentümers (Investition - Zuschüsse - Bankdarlehen).</a:t>
            </a:r>
          </a:p>
          <a:p>
            <a:pPr marL="447675" lvl="1" indent="-285750">
              <a:buFont typeface="Calibri" panose="020F0502020204030204" pitchFamily="34" charset="0"/>
              <a:buChar char="–"/>
            </a:pPr>
            <a:r>
              <a:rPr lang="en-US" sz="1400" b="1" dirty="0"/>
              <a:t>Eine Rente. </a:t>
            </a:r>
            <a:r>
              <a:rPr lang="en-US" sz="1400" dirty="0"/>
              <a:t>Die Summe der jährlich zu zahlenden Beträge.</a:t>
            </a:r>
          </a:p>
        </p:txBody>
      </p:sp>
      <p:sp>
        <p:nvSpPr>
          <p:cNvPr id="7" name="Rectangle 6">
            <a:extLst>
              <a:ext uri="{FF2B5EF4-FFF2-40B4-BE49-F238E27FC236}">
                <a16:creationId xmlns:a16="http://schemas.microsoft.com/office/drawing/2014/main" id="{1576A2BC-38FC-47D8-B11F-AB67BE06CA04}"/>
              </a:ext>
            </a:extLst>
          </p:cNvPr>
          <p:cNvSpPr/>
          <p:nvPr/>
        </p:nvSpPr>
        <p:spPr>
          <a:xfrm>
            <a:off x="684000" y="4717337"/>
            <a:ext cx="3298833" cy="1015663"/>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n-US" sz="1200" b="1" i="1" dirty="0">
                <a:solidFill>
                  <a:prstClr val="black"/>
                </a:solidFill>
              </a:rPr>
              <a:t>Geben Sie die Gesamtinvestition auf der Grundlage von Projektschätzungen ein.</a:t>
            </a:r>
          </a:p>
          <a:p>
            <a:pPr marL="228600" indent="-228600">
              <a:buFont typeface="+mj-lt"/>
              <a:buAutoNum type="arabicPeriod"/>
            </a:pPr>
            <a:r>
              <a:rPr lang="en-US" sz="1200" b="1" i="1" dirty="0">
                <a:solidFill>
                  <a:prstClr val="black"/>
                </a:solidFill>
              </a:rPr>
              <a:t>Beantragen Sie schließlich Fördermittel auf der Basis von Solarthermie, Energieeffizienz und anderen öffentlichen Programmen.</a:t>
            </a:r>
          </a:p>
        </p:txBody>
      </p:sp>
      <p:pic>
        <p:nvPicPr>
          <p:cNvPr id="8" name="Picture 7">
            <a:extLst>
              <a:ext uri="{FF2B5EF4-FFF2-40B4-BE49-F238E27FC236}">
                <a16:creationId xmlns:a16="http://schemas.microsoft.com/office/drawing/2014/main" id="{31E21AF0-0B68-4069-9F71-3A93C77AD08E}"/>
              </a:ext>
            </a:extLst>
          </p:cNvPr>
          <p:cNvPicPr>
            <a:picLocks noChangeAspect="1"/>
          </p:cNvPicPr>
          <p:nvPr/>
        </p:nvPicPr>
        <p:blipFill rotWithShape="1">
          <a:blip r:embed="rId3"/>
          <a:srcRect r="70324"/>
          <a:stretch/>
        </p:blipFill>
        <p:spPr>
          <a:xfrm>
            <a:off x="5653507" y="5120909"/>
            <a:ext cx="672750" cy="869476"/>
          </a:xfrm>
          <a:prstGeom prst="rect">
            <a:avLst/>
          </a:prstGeom>
        </p:spPr>
      </p:pic>
    </p:spTree>
    <p:extLst>
      <p:ext uri="{BB962C8B-B14F-4D97-AF65-F5344CB8AC3E}">
        <p14:creationId xmlns:p14="http://schemas.microsoft.com/office/powerpoint/2010/main" val="1849913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F6A8CE-5481-4095-9C61-77B5090D29B4}"/>
              </a:ext>
            </a:extLst>
          </p:cNvPr>
          <p:cNvPicPr>
            <a:picLocks noChangeAspect="1"/>
          </p:cNvPicPr>
          <p:nvPr/>
        </p:nvPicPr>
        <p:blipFill>
          <a:blip r:embed="rId2"/>
          <a:stretch>
            <a:fillRect/>
          </a:stretch>
        </p:blipFill>
        <p:spPr>
          <a:xfrm>
            <a:off x="497164" y="2049799"/>
            <a:ext cx="5608997" cy="4259201"/>
          </a:xfrm>
          <a:prstGeom prst="rect">
            <a:avLst/>
          </a:prstGeom>
        </p:spPr>
      </p:pic>
      <p:sp>
        <p:nvSpPr>
          <p:cNvPr id="2" name="Title 1">
            <a:extLst>
              <a:ext uri="{FF2B5EF4-FFF2-40B4-BE49-F238E27FC236}">
                <a16:creationId xmlns:a16="http://schemas.microsoft.com/office/drawing/2014/main" id="{76050713-2CBA-4BC8-B730-EFDB49441028}"/>
              </a:ext>
            </a:extLst>
          </p:cNvPr>
          <p:cNvSpPr>
            <a:spLocks noGrp="1"/>
          </p:cNvSpPr>
          <p:nvPr>
            <p:ph type="title"/>
          </p:nvPr>
        </p:nvSpPr>
        <p:spPr/>
        <p:txBody>
          <a:bodyPr/>
          <a:lstStyle/>
          <a:p>
            <a:r>
              <a:rPr lang="en-US" b="1" dirty="0"/>
              <a:t>3. Kostenbewertung</a:t>
            </a:r>
            <a:endParaRPr lang="en-US" dirty="0"/>
          </a:p>
        </p:txBody>
      </p:sp>
      <p:sp>
        <p:nvSpPr>
          <p:cNvPr id="4" name="Rectangle 3">
            <a:extLst>
              <a:ext uri="{FF2B5EF4-FFF2-40B4-BE49-F238E27FC236}">
                <a16:creationId xmlns:a16="http://schemas.microsoft.com/office/drawing/2014/main" id="{09AA1956-64F4-49D6-B901-B87666E5BFF1}"/>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Beispiel mit Simulationssoftware.</a:t>
            </a:r>
            <a:endParaRPr lang="en-US" b="1" dirty="0"/>
          </a:p>
        </p:txBody>
      </p:sp>
      <p:sp>
        <p:nvSpPr>
          <p:cNvPr id="6" name="TextBox 5">
            <a:extLst>
              <a:ext uri="{FF2B5EF4-FFF2-40B4-BE49-F238E27FC236}">
                <a16:creationId xmlns:a16="http://schemas.microsoft.com/office/drawing/2014/main" id="{31A85103-44B5-4EEA-AE84-AE1B1060499C}"/>
              </a:ext>
            </a:extLst>
          </p:cNvPr>
          <p:cNvSpPr txBox="1"/>
          <p:nvPr/>
        </p:nvSpPr>
        <p:spPr>
          <a:xfrm>
            <a:off x="6188689" y="1773000"/>
            <a:ext cx="2487000" cy="4185761"/>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GENEHMIGUNGEN.</a:t>
            </a:r>
          </a:p>
          <a:p>
            <a:pPr marL="285750" indent="-285750">
              <a:buFont typeface="Calibri" panose="020F0502020204030204" pitchFamily="34" charset="0"/>
              <a:buChar char="–"/>
            </a:pPr>
            <a:r>
              <a:rPr lang="en-US" sz="1400" dirty="0"/>
              <a:t>Nein bei der Solarthermie. Sie werden pro erzeugter kWh (bei PV-Anlagen) während der Lebensdauer der Anlage vergütet.</a:t>
            </a:r>
          </a:p>
          <a:p>
            <a:pPr marL="285750" lvl="0" indent="-285750">
              <a:buFont typeface="Wingdings" panose="05000000000000000000" pitchFamily="2" charset="2"/>
              <a:buChar char="§"/>
            </a:pPr>
            <a:r>
              <a:rPr lang="en-US" sz="1400" b="1" dirty="0">
                <a:solidFill>
                  <a:prstClr val="black"/>
                </a:solidFill>
              </a:rPr>
              <a:t>LÄUFERKOSTEN.</a:t>
            </a:r>
          </a:p>
          <a:p>
            <a:pPr marL="285750" indent="-285750">
              <a:buFont typeface="Calibri" panose="020F0502020204030204" pitchFamily="34" charset="0"/>
              <a:buChar char="–"/>
            </a:pPr>
            <a:r>
              <a:rPr lang="en-US" sz="1400" b="1" dirty="0"/>
              <a:t>Repariert</a:t>
            </a:r>
            <a:r>
              <a:rPr lang="en-US" sz="1400" dirty="0"/>
              <a:t>. Wird als Prozentsatz der Investitionen pro Jahr (2%) festgelegt. </a:t>
            </a:r>
          </a:p>
          <a:p>
            <a:pPr marL="285750" indent="-285750">
              <a:buFont typeface="Calibri" panose="020F0502020204030204" pitchFamily="34" charset="0"/>
              <a:buChar char="–"/>
            </a:pPr>
            <a:r>
              <a:rPr lang="en-US" sz="1400" b="1" dirty="0"/>
              <a:t>Kosten der Hilfsenergie</a:t>
            </a:r>
            <a:r>
              <a:rPr lang="en-US" sz="1400" dirty="0"/>
              <a:t>. Strom, der hauptsächlich von der Pumpe verbraucht wird, basierend auf der berechneten Laufzeit, der Leistung und den Stromkosten (in Parametern).</a:t>
            </a:r>
          </a:p>
        </p:txBody>
      </p:sp>
      <p:sp>
        <p:nvSpPr>
          <p:cNvPr id="8" name="Rectangle 7">
            <a:extLst>
              <a:ext uri="{FF2B5EF4-FFF2-40B4-BE49-F238E27FC236}">
                <a16:creationId xmlns:a16="http://schemas.microsoft.com/office/drawing/2014/main" id="{4FAF2F67-66C0-4814-A8AF-E983C956F3A8}"/>
              </a:ext>
            </a:extLst>
          </p:cNvPr>
          <p:cNvSpPr/>
          <p:nvPr/>
        </p:nvSpPr>
        <p:spPr>
          <a:xfrm>
            <a:off x="756001" y="4797000"/>
            <a:ext cx="2879999" cy="830997"/>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n-US" sz="1200" b="1" i="1" dirty="0">
                <a:solidFill>
                  <a:prstClr val="black"/>
                </a:solidFill>
              </a:rPr>
              <a:t>Schätzung der Betriebskosten einschließlich Wartung und </a:t>
            </a:r>
            <a:r>
              <a:rPr lang="en-US" sz="1200" b="1" i="1" dirty="0" err="1">
                <a:solidFill>
                  <a:prstClr val="black"/>
                </a:solidFill>
              </a:rPr>
              <a:t>Instandhaltung</a:t>
            </a:r>
            <a:r>
              <a:rPr lang="en-US" sz="1200" b="1" i="1" dirty="0">
                <a:solidFill>
                  <a:prstClr val="black"/>
                </a:solidFill>
              </a:rPr>
              <a:t> der Anlage und der Hilfsenergie (Strom).</a:t>
            </a:r>
          </a:p>
        </p:txBody>
      </p:sp>
      <p:pic>
        <p:nvPicPr>
          <p:cNvPr id="9" name="Picture 8">
            <a:extLst>
              <a:ext uri="{FF2B5EF4-FFF2-40B4-BE49-F238E27FC236}">
                <a16:creationId xmlns:a16="http://schemas.microsoft.com/office/drawing/2014/main" id="{9B704546-1794-4ADF-BA96-7702F367DED2}"/>
              </a:ext>
            </a:extLst>
          </p:cNvPr>
          <p:cNvPicPr>
            <a:picLocks noChangeAspect="1"/>
          </p:cNvPicPr>
          <p:nvPr/>
        </p:nvPicPr>
        <p:blipFill rotWithShape="1">
          <a:blip r:embed="rId3"/>
          <a:srcRect r="70324"/>
          <a:stretch/>
        </p:blipFill>
        <p:spPr>
          <a:xfrm>
            <a:off x="5653507" y="5120909"/>
            <a:ext cx="672750" cy="869476"/>
          </a:xfrm>
          <a:prstGeom prst="rect">
            <a:avLst/>
          </a:prstGeom>
        </p:spPr>
      </p:pic>
    </p:spTree>
    <p:extLst>
      <p:ext uri="{BB962C8B-B14F-4D97-AF65-F5344CB8AC3E}">
        <p14:creationId xmlns:p14="http://schemas.microsoft.com/office/powerpoint/2010/main" val="8888743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98B150-B8C7-4B7E-B5CC-E575BE362744}"/>
              </a:ext>
            </a:extLst>
          </p:cNvPr>
          <p:cNvPicPr>
            <a:picLocks noChangeAspect="1"/>
          </p:cNvPicPr>
          <p:nvPr/>
        </p:nvPicPr>
        <p:blipFill>
          <a:blip r:embed="rId2"/>
          <a:stretch>
            <a:fillRect/>
          </a:stretch>
        </p:blipFill>
        <p:spPr>
          <a:xfrm>
            <a:off x="611169" y="2061000"/>
            <a:ext cx="5612098" cy="4277215"/>
          </a:xfrm>
          <a:prstGeom prst="rect">
            <a:avLst/>
          </a:prstGeom>
        </p:spPr>
      </p:pic>
      <p:sp>
        <p:nvSpPr>
          <p:cNvPr id="2" name="Title 1">
            <a:extLst>
              <a:ext uri="{FF2B5EF4-FFF2-40B4-BE49-F238E27FC236}">
                <a16:creationId xmlns:a16="http://schemas.microsoft.com/office/drawing/2014/main" id="{78C72528-8672-4BF6-B3F2-8F37FA1D71CB}"/>
              </a:ext>
            </a:extLst>
          </p:cNvPr>
          <p:cNvSpPr>
            <a:spLocks noGrp="1"/>
          </p:cNvSpPr>
          <p:nvPr>
            <p:ph type="title"/>
          </p:nvPr>
        </p:nvSpPr>
        <p:spPr/>
        <p:txBody>
          <a:bodyPr/>
          <a:lstStyle/>
          <a:p>
            <a:r>
              <a:rPr lang="en-US" b="1" dirty="0"/>
              <a:t>3. Kostenbewertung</a:t>
            </a:r>
            <a:endParaRPr lang="en-US" dirty="0"/>
          </a:p>
        </p:txBody>
      </p:sp>
      <p:sp>
        <p:nvSpPr>
          <p:cNvPr id="4" name="Rectangle 3">
            <a:extLst>
              <a:ext uri="{FF2B5EF4-FFF2-40B4-BE49-F238E27FC236}">
                <a16:creationId xmlns:a16="http://schemas.microsoft.com/office/drawing/2014/main" id="{B703D070-2F9D-4343-BAA1-0D500F77F5CC}"/>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Beispiel mit Simulationssoftware.</a:t>
            </a:r>
            <a:endParaRPr lang="en-US" b="1" dirty="0"/>
          </a:p>
        </p:txBody>
      </p:sp>
      <p:sp>
        <p:nvSpPr>
          <p:cNvPr id="5" name="TextBox 4">
            <a:extLst>
              <a:ext uri="{FF2B5EF4-FFF2-40B4-BE49-F238E27FC236}">
                <a16:creationId xmlns:a16="http://schemas.microsoft.com/office/drawing/2014/main" id="{686A40E8-59D1-4305-870E-8A837BB7BC23}"/>
              </a:ext>
            </a:extLst>
          </p:cNvPr>
          <p:cNvSpPr txBox="1"/>
          <p:nvPr/>
        </p:nvSpPr>
        <p:spPr>
          <a:xfrm>
            <a:off x="6188689" y="1773000"/>
            <a:ext cx="2487000" cy="3754874"/>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EINSPARUNGEN</a:t>
            </a:r>
          </a:p>
          <a:p>
            <a:pPr marL="285750" indent="-285750">
              <a:buFont typeface="Calibri" panose="020F0502020204030204" pitchFamily="34" charset="0"/>
              <a:buChar char="–"/>
            </a:pPr>
            <a:r>
              <a:rPr lang="en-US" sz="1400" dirty="0"/>
              <a:t>Kraftstoffeinsparungen, die von der Software auf Basis der zuvor eingegebenen Systemdaten berechnet werden. </a:t>
            </a:r>
          </a:p>
          <a:p>
            <a:pPr marL="285750" indent="-285750">
              <a:buFont typeface="Calibri" panose="020F0502020204030204" pitchFamily="34" charset="0"/>
              <a:buChar char="–"/>
            </a:pPr>
            <a:endParaRPr lang="en-US" sz="1400" dirty="0"/>
          </a:p>
          <a:p>
            <a:pPr marL="285750" indent="-285750">
              <a:buFont typeface="Calibri" panose="020F0502020204030204" pitchFamily="34" charset="0"/>
              <a:buChar char="–"/>
            </a:pPr>
            <a:r>
              <a:rPr lang="en-US" sz="1400" dirty="0"/>
              <a:t>Das System könnte wirtschaftlich effizient sein, wenn die Kraftstoffpreise steigen oder das System mehr Energie erzeugt. </a:t>
            </a:r>
          </a:p>
          <a:p>
            <a:pPr marL="285750" indent="-285750">
              <a:buFont typeface="Calibri" panose="020F0502020204030204" pitchFamily="34" charset="0"/>
              <a:buChar char="–"/>
            </a:pPr>
            <a:endParaRPr lang="en-US" sz="1400" dirty="0"/>
          </a:p>
          <a:p>
            <a:pPr marL="285750" indent="-285750">
              <a:buFont typeface="Calibri" panose="020F0502020204030204" pitchFamily="34" charset="0"/>
              <a:buChar char="–"/>
            </a:pPr>
            <a:r>
              <a:rPr lang="en-US" sz="1400" dirty="0"/>
              <a:t>Dies sind Faktoren, die beim Projekt- und Systemdesign zu berücksichtigen sind.</a:t>
            </a:r>
          </a:p>
        </p:txBody>
      </p:sp>
      <p:pic>
        <p:nvPicPr>
          <p:cNvPr id="7" name="Picture 6">
            <a:extLst>
              <a:ext uri="{FF2B5EF4-FFF2-40B4-BE49-F238E27FC236}">
                <a16:creationId xmlns:a16="http://schemas.microsoft.com/office/drawing/2014/main" id="{FFA2366F-9671-42C0-9BA6-72AF89A167D4}"/>
              </a:ext>
            </a:extLst>
          </p:cNvPr>
          <p:cNvPicPr>
            <a:picLocks noChangeAspect="1"/>
          </p:cNvPicPr>
          <p:nvPr/>
        </p:nvPicPr>
        <p:blipFill rotWithShape="1">
          <a:blip r:embed="rId3"/>
          <a:srcRect r="70324"/>
          <a:stretch/>
        </p:blipFill>
        <p:spPr>
          <a:xfrm>
            <a:off x="5653507" y="5120909"/>
            <a:ext cx="672750" cy="869476"/>
          </a:xfrm>
          <a:prstGeom prst="rect">
            <a:avLst/>
          </a:prstGeom>
        </p:spPr>
      </p:pic>
      <p:sp>
        <p:nvSpPr>
          <p:cNvPr id="8" name="Rectangle 7">
            <a:extLst>
              <a:ext uri="{FF2B5EF4-FFF2-40B4-BE49-F238E27FC236}">
                <a16:creationId xmlns:a16="http://schemas.microsoft.com/office/drawing/2014/main" id="{112CBDCF-47DA-4321-B789-1A3A9BAD2BD1}"/>
              </a:ext>
            </a:extLst>
          </p:cNvPr>
          <p:cNvSpPr/>
          <p:nvPr/>
        </p:nvSpPr>
        <p:spPr>
          <a:xfrm>
            <a:off x="756001" y="4797000"/>
            <a:ext cx="2087999"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n-US" sz="1200" b="1" i="1" dirty="0">
                <a:solidFill>
                  <a:prstClr val="black"/>
                </a:solidFill>
              </a:rPr>
              <a:t>Das Tool berechnet und präsentiert die </a:t>
            </a:r>
            <a:r>
              <a:rPr lang="en-US" sz="1200" b="1" i="1" dirty="0" err="1">
                <a:solidFill>
                  <a:prstClr val="black"/>
                </a:solidFill>
              </a:rPr>
              <a:t>jährlichen</a:t>
            </a:r>
            <a:r>
              <a:rPr lang="en-US" sz="1200" b="1" i="1" dirty="0">
                <a:solidFill>
                  <a:prstClr val="black"/>
                </a:solidFill>
              </a:rPr>
              <a:t> Einsparungen</a:t>
            </a:r>
          </a:p>
        </p:txBody>
      </p:sp>
    </p:spTree>
    <p:extLst>
      <p:ext uri="{BB962C8B-B14F-4D97-AF65-F5344CB8AC3E}">
        <p14:creationId xmlns:p14="http://schemas.microsoft.com/office/powerpoint/2010/main" val="22934524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98D72C-7E81-48B8-900D-AD3B968D6192}"/>
              </a:ext>
            </a:extLst>
          </p:cNvPr>
          <p:cNvPicPr>
            <a:picLocks noChangeAspect="1"/>
          </p:cNvPicPr>
          <p:nvPr/>
        </p:nvPicPr>
        <p:blipFill>
          <a:blip r:embed="rId2"/>
          <a:stretch>
            <a:fillRect/>
          </a:stretch>
        </p:blipFill>
        <p:spPr>
          <a:xfrm>
            <a:off x="611999" y="2021494"/>
            <a:ext cx="5576689" cy="4258814"/>
          </a:xfrm>
          <a:prstGeom prst="rect">
            <a:avLst/>
          </a:prstGeom>
        </p:spPr>
      </p:pic>
      <p:sp>
        <p:nvSpPr>
          <p:cNvPr id="2" name="Title 1">
            <a:extLst>
              <a:ext uri="{FF2B5EF4-FFF2-40B4-BE49-F238E27FC236}">
                <a16:creationId xmlns:a16="http://schemas.microsoft.com/office/drawing/2014/main" id="{B5787B09-AFC0-4065-A0E0-0589F1AE4738}"/>
              </a:ext>
            </a:extLst>
          </p:cNvPr>
          <p:cNvSpPr>
            <a:spLocks noGrp="1"/>
          </p:cNvSpPr>
          <p:nvPr>
            <p:ph type="title"/>
          </p:nvPr>
        </p:nvSpPr>
        <p:spPr/>
        <p:txBody>
          <a:bodyPr/>
          <a:lstStyle/>
          <a:p>
            <a:r>
              <a:rPr lang="en-US" b="1" dirty="0"/>
              <a:t>3. Kostenbewertung</a:t>
            </a:r>
            <a:endParaRPr lang="en-US" dirty="0"/>
          </a:p>
        </p:txBody>
      </p:sp>
      <p:sp>
        <p:nvSpPr>
          <p:cNvPr id="4" name="Rectangle 3">
            <a:extLst>
              <a:ext uri="{FF2B5EF4-FFF2-40B4-BE49-F238E27FC236}">
                <a16:creationId xmlns:a16="http://schemas.microsoft.com/office/drawing/2014/main" id="{7B9240C9-1A09-46C8-BD56-D38F12B298B8}"/>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Beispiel mit Simulationssoftware.</a:t>
            </a:r>
            <a:endParaRPr lang="en-US" b="1" dirty="0"/>
          </a:p>
        </p:txBody>
      </p:sp>
      <p:sp>
        <p:nvSpPr>
          <p:cNvPr id="6" name="TextBox 5">
            <a:extLst>
              <a:ext uri="{FF2B5EF4-FFF2-40B4-BE49-F238E27FC236}">
                <a16:creationId xmlns:a16="http://schemas.microsoft.com/office/drawing/2014/main" id="{72992F61-5CB8-428F-AF84-73CEB6D7A0FF}"/>
              </a:ext>
            </a:extLst>
          </p:cNvPr>
          <p:cNvSpPr txBox="1"/>
          <p:nvPr/>
        </p:nvSpPr>
        <p:spPr>
          <a:xfrm>
            <a:off x="6188689" y="1773000"/>
            <a:ext cx="2487000" cy="3785652"/>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DARLEHEN</a:t>
            </a:r>
          </a:p>
          <a:p>
            <a:pPr marL="285750" indent="-285750">
              <a:buFont typeface="Calibri" panose="020F0502020204030204" pitchFamily="34" charset="0"/>
              <a:buChar char="–"/>
            </a:pPr>
            <a:r>
              <a:rPr lang="en-US" sz="1400" dirty="0"/>
              <a:t>Beispiel eines Bankdarlehens mit dem angegebenen Kapital, das im angegebenen Zeitraum und zu dem angegebenen Zinssatz zurückzuzahlen ist.</a:t>
            </a:r>
          </a:p>
          <a:p>
            <a:pPr marL="285750" indent="-285750">
              <a:buFont typeface="Calibri" panose="020F0502020204030204" pitchFamily="34" charset="0"/>
              <a:buChar char="–"/>
            </a:pPr>
            <a:endParaRPr lang="en-US" sz="1400" dirty="0"/>
          </a:p>
          <a:p>
            <a:pPr marL="285750" indent="-285750">
              <a:buFont typeface="Calibri" panose="020F0502020204030204" pitchFamily="34" charset="0"/>
              <a:buChar char="–"/>
            </a:pPr>
            <a:r>
              <a:rPr lang="en-US" sz="1400" dirty="0"/>
              <a:t>Das ist sicher nicht realistisch, aber Kredite können simuliert werden, um den Kunden zu orientieren und Untersuchungen über die Durchführbarkeit und Wirtschaftlichkeit von Projekten durchzuführen.</a:t>
            </a:r>
          </a:p>
        </p:txBody>
      </p:sp>
      <p:pic>
        <p:nvPicPr>
          <p:cNvPr id="7" name="Picture 6">
            <a:extLst>
              <a:ext uri="{FF2B5EF4-FFF2-40B4-BE49-F238E27FC236}">
                <a16:creationId xmlns:a16="http://schemas.microsoft.com/office/drawing/2014/main" id="{B219774A-B8AC-41F9-9B37-FEB8057E8AEF}"/>
              </a:ext>
            </a:extLst>
          </p:cNvPr>
          <p:cNvPicPr>
            <a:picLocks noChangeAspect="1"/>
          </p:cNvPicPr>
          <p:nvPr/>
        </p:nvPicPr>
        <p:blipFill rotWithShape="1">
          <a:blip r:embed="rId3"/>
          <a:srcRect r="70324"/>
          <a:stretch/>
        </p:blipFill>
        <p:spPr>
          <a:xfrm>
            <a:off x="5653507" y="5120909"/>
            <a:ext cx="672750" cy="869476"/>
          </a:xfrm>
          <a:prstGeom prst="rect">
            <a:avLst/>
          </a:prstGeom>
        </p:spPr>
      </p:pic>
    </p:spTree>
    <p:extLst>
      <p:ext uri="{BB962C8B-B14F-4D97-AF65-F5344CB8AC3E}">
        <p14:creationId xmlns:p14="http://schemas.microsoft.com/office/powerpoint/2010/main" val="31797569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7D2D8-A8B9-44AD-A0A2-E5F52CC14E17}"/>
              </a:ext>
            </a:extLst>
          </p:cNvPr>
          <p:cNvSpPr>
            <a:spLocks noGrp="1"/>
          </p:cNvSpPr>
          <p:nvPr>
            <p:ph type="title"/>
          </p:nvPr>
        </p:nvSpPr>
        <p:spPr/>
        <p:txBody>
          <a:bodyPr/>
          <a:lstStyle/>
          <a:p>
            <a:r>
              <a:rPr lang="en-US" b="1" dirty="0"/>
              <a:t>3. Kostenbewertung</a:t>
            </a:r>
            <a:endParaRPr lang="en-US" dirty="0"/>
          </a:p>
        </p:txBody>
      </p:sp>
      <p:sp>
        <p:nvSpPr>
          <p:cNvPr id="4" name="Rectangle 3">
            <a:extLst>
              <a:ext uri="{FF2B5EF4-FFF2-40B4-BE49-F238E27FC236}">
                <a16:creationId xmlns:a16="http://schemas.microsoft.com/office/drawing/2014/main" id="{8BFD7EBF-6CF1-45CA-AFEA-B09A6E742D15}"/>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Beispiel mit Simulationssoftware.</a:t>
            </a:r>
            <a:endParaRPr lang="en-US" b="1" dirty="0"/>
          </a:p>
        </p:txBody>
      </p:sp>
      <p:pic>
        <p:nvPicPr>
          <p:cNvPr id="5" name="Picture 4">
            <a:extLst>
              <a:ext uri="{FF2B5EF4-FFF2-40B4-BE49-F238E27FC236}">
                <a16:creationId xmlns:a16="http://schemas.microsoft.com/office/drawing/2014/main" id="{25390ACA-08FF-4754-AF05-7A9DE24F812F}"/>
              </a:ext>
            </a:extLst>
          </p:cNvPr>
          <p:cNvPicPr>
            <a:picLocks noChangeAspect="1"/>
          </p:cNvPicPr>
          <p:nvPr/>
        </p:nvPicPr>
        <p:blipFill>
          <a:blip r:embed="rId2"/>
          <a:stretch>
            <a:fillRect/>
          </a:stretch>
        </p:blipFill>
        <p:spPr>
          <a:xfrm>
            <a:off x="540000" y="1981359"/>
            <a:ext cx="5694510" cy="4318513"/>
          </a:xfrm>
          <a:prstGeom prst="rect">
            <a:avLst/>
          </a:prstGeom>
        </p:spPr>
      </p:pic>
      <p:sp>
        <p:nvSpPr>
          <p:cNvPr id="6" name="TextBox 5">
            <a:extLst>
              <a:ext uri="{FF2B5EF4-FFF2-40B4-BE49-F238E27FC236}">
                <a16:creationId xmlns:a16="http://schemas.microsoft.com/office/drawing/2014/main" id="{9C89C0AF-22B1-4AB6-8F60-AF5321663B28}"/>
              </a:ext>
            </a:extLst>
          </p:cNvPr>
          <p:cNvSpPr txBox="1"/>
          <p:nvPr/>
        </p:nvSpPr>
        <p:spPr>
          <a:xfrm>
            <a:off x="6188689" y="1773000"/>
            <a:ext cx="2487000" cy="4185761"/>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ERGEBNISANALYSE</a:t>
            </a:r>
          </a:p>
          <a:p>
            <a:pPr marL="285750" indent="-285750">
              <a:buFont typeface="Calibri" panose="020F0502020204030204" pitchFamily="34" charset="0"/>
              <a:buChar char="–"/>
            </a:pPr>
            <a:r>
              <a:rPr lang="en-US" sz="1400" b="1" dirty="0"/>
              <a:t>Finanzanalyse. </a:t>
            </a:r>
            <a:r>
              <a:rPr lang="en-US" sz="1400" dirty="0"/>
              <a:t>Die verbleibende Investition (646€) ist das private Kapital, das vom Kunden zur Verfügung gestellt werden muss. Die Kapitalrendite ist die verstrichene Zeit, in der die kumulierten Cashflows der Investition entsprechen. Der Rest der Lebensdauer ist Gewinn (479€).</a:t>
            </a:r>
          </a:p>
          <a:p>
            <a:pPr marL="285750" indent="-285750">
              <a:buFont typeface="Calibri" panose="020F0502020204030204" pitchFamily="34" charset="0"/>
              <a:buChar char="–"/>
            </a:pPr>
            <a:r>
              <a:rPr lang="en-US" sz="1400" b="1" dirty="0"/>
              <a:t>Rentabilität. </a:t>
            </a:r>
            <a:r>
              <a:rPr lang="en-US" sz="1400" dirty="0"/>
              <a:t>Am Ende der Laufzeit hätte ein Bankkonto mit dem gleichen Endguthaben eine Rendite von 2,81% (= MIRR) erzielt.</a:t>
            </a:r>
          </a:p>
        </p:txBody>
      </p:sp>
      <p:pic>
        <p:nvPicPr>
          <p:cNvPr id="7" name="Picture 6">
            <a:extLst>
              <a:ext uri="{FF2B5EF4-FFF2-40B4-BE49-F238E27FC236}">
                <a16:creationId xmlns:a16="http://schemas.microsoft.com/office/drawing/2014/main" id="{1D9E79C8-A137-4D38-B3AF-F41FAB600DAB}"/>
              </a:ext>
            </a:extLst>
          </p:cNvPr>
          <p:cNvPicPr>
            <a:picLocks noChangeAspect="1"/>
          </p:cNvPicPr>
          <p:nvPr/>
        </p:nvPicPr>
        <p:blipFill rotWithShape="1">
          <a:blip r:embed="rId3"/>
          <a:srcRect r="70324"/>
          <a:stretch/>
        </p:blipFill>
        <p:spPr>
          <a:xfrm>
            <a:off x="5724000" y="3600419"/>
            <a:ext cx="672750" cy="869476"/>
          </a:xfrm>
          <a:prstGeom prst="rect">
            <a:avLst/>
          </a:prstGeom>
        </p:spPr>
      </p:pic>
    </p:spTree>
    <p:extLst>
      <p:ext uri="{BB962C8B-B14F-4D97-AF65-F5344CB8AC3E}">
        <p14:creationId xmlns:p14="http://schemas.microsoft.com/office/powerpoint/2010/main" val="31955674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8439D-02B1-44F8-91E3-4C42E2A4F5B2}"/>
              </a:ext>
            </a:extLst>
          </p:cNvPr>
          <p:cNvSpPr>
            <a:spLocks noGrp="1"/>
          </p:cNvSpPr>
          <p:nvPr>
            <p:ph type="title"/>
          </p:nvPr>
        </p:nvSpPr>
        <p:spPr/>
        <p:txBody>
          <a:bodyPr/>
          <a:lstStyle/>
          <a:p>
            <a:r>
              <a:rPr lang="en-US" b="1" dirty="0"/>
              <a:t>3. Kostenbewertung</a:t>
            </a:r>
            <a:endParaRPr lang="en-US" dirty="0"/>
          </a:p>
        </p:txBody>
      </p:sp>
      <p:sp>
        <p:nvSpPr>
          <p:cNvPr id="4" name="Rectangle 3">
            <a:extLst>
              <a:ext uri="{FF2B5EF4-FFF2-40B4-BE49-F238E27FC236}">
                <a16:creationId xmlns:a16="http://schemas.microsoft.com/office/drawing/2014/main" id="{41A9DADF-0630-44E5-8789-29F88422E7A5}"/>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Beispiel mit Simulationssoftware.</a:t>
            </a:r>
            <a:endParaRPr lang="en-US" b="1" dirty="0"/>
          </a:p>
        </p:txBody>
      </p:sp>
      <p:pic>
        <p:nvPicPr>
          <p:cNvPr id="6" name="Picture 5">
            <a:extLst>
              <a:ext uri="{FF2B5EF4-FFF2-40B4-BE49-F238E27FC236}">
                <a16:creationId xmlns:a16="http://schemas.microsoft.com/office/drawing/2014/main" id="{D534230B-E655-4E37-86C4-74B79804CC35}"/>
              </a:ext>
            </a:extLst>
          </p:cNvPr>
          <p:cNvPicPr>
            <a:picLocks noChangeAspect="1"/>
          </p:cNvPicPr>
          <p:nvPr/>
        </p:nvPicPr>
        <p:blipFill>
          <a:blip r:embed="rId2"/>
          <a:stretch>
            <a:fillRect/>
          </a:stretch>
        </p:blipFill>
        <p:spPr>
          <a:xfrm>
            <a:off x="770977" y="1952569"/>
            <a:ext cx="5889023" cy="4356156"/>
          </a:xfrm>
          <a:prstGeom prst="rect">
            <a:avLst/>
          </a:prstGeom>
        </p:spPr>
      </p:pic>
      <p:sp>
        <p:nvSpPr>
          <p:cNvPr id="7" name="TextBox 6">
            <a:extLst>
              <a:ext uri="{FF2B5EF4-FFF2-40B4-BE49-F238E27FC236}">
                <a16:creationId xmlns:a16="http://schemas.microsoft.com/office/drawing/2014/main" id="{14AA2C74-D665-44EB-BF6B-3D047E353EB9}"/>
              </a:ext>
            </a:extLst>
          </p:cNvPr>
          <p:cNvSpPr txBox="1"/>
          <p:nvPr/>
        </p:nvSpPr>
        <p:spPr>
          <a:xfrm>
            <a:off x="6731999" y="1773000"/>
            <a:ext cx="2160001" cy="3046988"/>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ERGEBNISANALYSE</a:t>
            </a:r>
          </a:p>
          <a:p>
            <a:endParaRPr lang="en-US" sz="1600" b="1" dirty="0"/>
          </a:p>
          <a:p>
            <a:pPr marL="285750" indent="-285750">
              <a:buFont typeface="Calibri" panose="020F0502020204030204" pitchFamily="34" charset="0"/>
              <a:buChar char="–"/>
            </a:pPr>
            <a:r>
              <a:rPr lang="en-US" sz="1600" dirty="0"/>
              <a:t>Detaillierte Analyse Jahr für Jahr der Einsparungen, der Betriebskosten, der Darlehen, der Cashflows, des Saldos und des Bankkontos.</a:t>
            </a:r>
          </a:p>
          <a:p>
            <a:pPr marL="285750" indent="-285750">
              <a:buFont typeface="Calibri" panose="020F0502020204030204" pitchFamily="34" charset="0"/>
              <a:buChar char="–"/>
            </a:pPr>
            <a:endParaRPr lang="en-US" sz="1600" dirty="0"/>
          </a:p>
          <a:p>
            <a:pPr marL="285750" indent="-285750">
              <a:buFont typeface="Calibri" panose="020F0502020204030204" pitchFamily="34" charset="0"/>
              <a:buChar char="–"/>
            </a:pPr>
            <a:endParaRPr lang="en-US" sz="1600" dirty="0"/>
          </a:p>
        </p:txBody>
      </p:sp>
      <p:pic>
        <p:nvPicPr>
          <p:cNvPr id="8" name="Picture 7">
            <a:extLst>
              <a:ext uri="{FF2B5EF4-FFF2-40B4-BE49-F238E27FC236}">
                <a16:creationId xmlns:a16="http://schemas.microsoft.com/office/drawing/2014/main" id="{80B7C5BB-A3A4-46FA-A1E7-0BD2E3EAF4B1}"/>
              </a:ext>
            </a:extLst>
          </p:cNvPr>
          <p:cNvPicPr>
            <a:picLocks noChangeAspect="1"/>
          </p:cNvPicPr>
          <p:nvPr/>
        </p:nvPicPr>
        <p:blipFill rotWithShape="1">
          <a:blip r:embed="rId3"/>
          <a:srcRect r="70324"/>
          <a:stretch/>
        </p:blipFill>
        <p:spPr>
          <a:xfrm>
            <a:off x="6660000" y="5416510"/>
            <a:ext cx="672750" cy="869476"/>
          </a:xfrm>
          <a:prstGeom prst="rect">
            <a:avLst/>
          </a:prstGeom>
        </p:spPr>
      </p:pic>
    </p:spTree>
    <p:extLst>
      <p:ext uri="{BB962C8B-B14F-4D97-AF65-F5344CB8AC3E}">
        <p14:creationId xmlns:p14="http://schemas.microsoft.com/office/powerpoint/2010/main" val="4186516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6677-0CF1-48A0-971F-FB1A55F36CE0}"/>
              </a:ext>
            </a:extLst>
          </p:cNvPr>
          <p:cNvSpPr>
            <a:spLocks noGrp="1"/>
          </p:cNvSpPr>
          <p:nvPr>
            <p:ph type="title"/>
          </p:nvPr>
        </p:nvSpPr>
        <p:spPr/>
        <p:txBody>
          <a:bodyPr/>
          <a:lstStyle/>
          <a:p>
            <a:r>
              <a:rPr lang="en-US" b="1" dirty="0"/>
              <a:t>1. </a:t>
            </a:r>
            <a:r>
              <a:rPr lang="en-US" b="1" dirty="0">
                <a:solidFill>
                  <a:prstClr val="black"/>
                </a:solidFill>
                <a:cs typeface="Arial" pitchFamily="34" charset="0"/>
              </a:rPr>
              <a:t>DSHW. Allgemeine technische Spezifikation</a:t>
            </a:r>
            <a:endParaRPr lang="en-US" dirty="0"/>
          </a:p>
        </p:txBody>
      </p:sp>
      <p:sp>
        <p:nvSpPr>
          <p:cNvPr id="7" name="Rectangle 6">
            <a:extLst>
              <a:ext uri="{FF2B5EF4-FFF2-40B4-BE49-F238E27FC236}">
                <a16:creationId xmlns:a16="http://schemas.microsoft.com/office/drawing/2014/main" id="{54B4764A-8300-4FDA-BF0A-1322A45B4983}"/>
              </a:ext>
            </a:extLst>
          </p:cNvPr>
          <p:cNvSpPr/>
          <p:nvPr/>
        </p:nvSpPr>
        <p:spPr>
          <a:xfrm>
            <a:off x="726285" y="2194682"/>
            <a:ext cx="4349716" cy="4293483"/>
          </a:xfrm>
          <a:prstGeom prst="rect">
            <a:avLst/>
          </a:prstGeom>
        </p:spPr>
        <p:txBody>
          <a:bodyPr wrap="square">
            <a:spAutoFit/>
          </a:bodyPr>
          <a:lstStyle/>
          <a:p>
            <a:pPr marL="285750" indent="-285750">
              <a:buFont typeface="Wingdings" panose="05000000000000000000" pitchFamily="2" charset="2"/>
              <a:buChar char="§"/>
            </a:pPr>
            <a:r>
              <a:rPr lang="en-US" sz="1300" b="1" dirty="0">
                <a:solidFill>
                  <a:prstClr val="black"/>
                </a:solidFill>
              </a:rPr>
              <a:t>Solaranteil in Anwendungskontexten im Wohnbereich.</a:t>
            </a:r>
          </a:p>
          <a:p>
            <a:pPr marL="269875"/>
            <a:r>
              <a:rPr lang="en-US" sz="1300" dirty="0">
                <a:solidFill>
                  <a:srgbClr val="000000"/>
                </a:solidFill>
              </a:rPr>
              <a:t>Ein relativ konstanter Bedarf an Warmwasser </a:t>
            </a:r>
          </a:p>
          <a:p>
            <a:pPr marL="269875"/>
            <a:r>
              <a:rPr lang="en-US" sz="1300" dirty="0">
                <a:solidFill>
                  <a:srgbClr val="000000"/>
                </a:solidFill>
              </a:rPr>
              <a:t>Das ganze Jahr über ist eine gute Ergänzung zur Solarenergie. </a:t>
            </a:r>
          </a:p>
          <a:p>
            <a:pPr marL="269875"/>
            <a:r>
              <a:rPr lang="en-US" sz="1300" dirty="0">
                <a:solidFill>
                  <a:srgbClr val="000000"/>
                </a:solidFill>
              </a:rPr>
              <a:t>Fast 100% des Energiebedarfs für Warmwasser </a:t>
            </a:r>
          </a:p>
          <a:p>
            <a:pPr marL="269875"/>
            <a:r>
              <a:rPr lang="en-US" sz="1300" dirty="0">
                <a:solidFill>
                  <a:srgbClr val="000000"/>
                </a:solidFill>
              </a:rPr>
              <a:t>Die Heizung während der Sommerzeit kann abgedeckt werden durch</a:t>
            </a:r>
          </a:p>
          <a:p>
            <a:pPr marL="269875"/>
            <a:r>
              <a:rPr lang="en-US" sz="1300" dirty="0">
                <a:solidFill>
                  <a:srgbClr val="000000"/>
                </a:solidFill>
              </a:rPr>
              <a:t>ein Sonnensystem. Dennoch haben </a:t>
            </a:r>
            <a:r>
              <a:rPr lang="en-US" sz="1300" b="1" dirty="0">
                <a:solidFill>
                  <a:srgbClr val="000000"/>
                </a:solidFill>
              </a:rPr>
              <a:t>die meisten DSWH </a:t>
            </a:r>
          </a:p>
          <a:p>
            <a:pPr marL="269875"/>
            <a:r>
              <a:rPr lang="en-US" sz="1300" b="1" dirty="0">
                <a:solidFill>
                  <a:srgbClr val="000000"/>
                </a:solidFill>
              </a:rPr>
              <a:t>Systeme benötigen konventionelle Backup-Systeme </a:t>
            </a:r>
          </a:p>
          <a:p>
            <a:pPr marL="269875"/>
            <a:r>
              <a:rPr lang="en-US" sz="1300" dirty="0">
                <a:solidFill>
                  <a:srgbClr val="000000"/>
                </a:solidFill>
              </a:rPr>
              <a:t>denn sie können den Warmwasserbedarf decken: (1)</a:t>
            </a:r>
          </a:p>
          <a:p>
            <a:pPr marL="269875"/>
            <a:r>
              <a:rPr lang="en-US" sz="1300" b="1" dirty="0">
                <a:solidFill>
                  <a:srgbClr val="000000"/>
                </a:solidFill>
              </a:rPr>
              <a:t>unabhängig von der Solarheizung</a:t>
            </a:r>
            <a:r>
              <a:rPr lang="en-US" sz="1300" dirty="0">
                <a:solidFill>
                  <a:srgbClr val="000000"/>
                </a:solidFill>
              </a:rPr>
              <a:t> und (2) </a:t>
            </a:r>
            <a:r>
              <a:rPr lang="en-US" sz="1300" b="1" dirty="0">
                <a:solidFill>
                  <a:srgbClr val="000000"/>
                </a:solidFill>
              </a:rPr>
              <a:t>überhaupt </a:t>
            </a:r>
          </a:p>
          <a:p>
            <a:pPr marL="269875"/>
            <a:r>
              <a:rPr lang="en-US" sz="1300" b="1" dirty="0">
                <a:solidFill>
                  <a:srgbClr val="000000"/>
                </a:solidFill>
              </a:rPr>
              <a:t>Zeiten</a:t>
            </a:r>
            <a:r>
              <a:rPr lang="en-US" sz="1300" dirty="0">
                <a:solidFill>
                  <a:srgbClr val="000000"/>
                </a:solidFill>
              </a:rPr>
              <a:t>, einschließlich Bewölkung und Winterzeit (jede </a:t>
            </a:r>
          </a:p>
          <a:p>
            <a:pPr marL="269875"/>
            <a:r>
              <a:rPr lang="en-US" sz="1300" dirty="0">
                <a:solidFill>
                  <a:srgbClr val="000000"/>
                </a:solidFill>
              </a:rPr>
              <a:t>Periode ungünstigen Wetters); Zusammengefasst: die heiße</a:t>
            </a:r>
          </a:p>
          <a:p>
            <a:pPr marL="269875"/>
            <a:r>
              <a:rPr lang="en-US" sz="1300" dirty="0">
                <a:solidFill>
                  <a:srgbClr val="000000"/>
                </a:solidFill>
              </a:rPr>
              <a:t>Der Wasserbedarf muss immer sichergestellt sein.</a:t>
            </a:r>
          </a:p>
          <a:p>
            <a:pPr marL="285750" indent="-285750">
              <a:buFont typeface="Wingdings" panose="05000000000000000000" pitchFamily="2" charset="2"/>
              <a:buChar char="§"/>
            </a:pPr>
            <a:r>
              <a:rPr lang="en-US" sz="1300" dirty="0">
                <a:solidFill>
                  <a:srgbClr val="000000"/>
                </a:solidFill>
              </a:rPr>
              <a:t>Je nach Breitengrad, Klima und spezifischen </a:t>
            </a:r>
          </a:p>
          <a:p>
            <a:pPr marL="269875" lvl="1"/>
            <a:r>
              <a:rPr lang="en-US" sz="1300" dirty="0">
                <a:solidFill>
                  <a:srgbClr val="000000"/>
                </a:solidFill>
              </a:rPr>
              <a:t>Zwecke sind viele kleine SWH-Projekte </a:t>
            </a:r>
          </a:p>
          <a:p>
            <a:pPr marL="269875" lvl="1"/>
            <a:r>
              <a:rPr lang="en-US" sz="1300" dirty="0">
                <a:solidFill>
                  <a:srgbClr val="000000"/>
                </a:solidFill>
              </a:rPr>
              <a:t>orientiert, um einen solaren Anteil von </a:t>
            </a:r>
            <a:r>
              <a:rPr lang="en-US" sz="1300" b="1" dirty="0">
                <a:solidFill>
                  <a:srgbClr val="000000"/>
                </a:solidFill>
              </a:rPr>
              <a:t>60 bis 85% der </a:t>
            </a:r>
          </a:p>
          <a:p>
            <a:pPr marL="269875" lvl="1"/>
            <a:r>
              <a:rPr lang="en-US" sz="1300" b="1" dirty="0">
                <a:solidFill>
                  <a:srgbClr val="000000"/>
                </a:solidFill>
              </a:rPr>
              <a:t>der Gesamtenergiebedarf (Jahr) </a:t>
            </a:r>
            <a:r>
              <a:rPr lang="en-US" sz="1300" dirty="0">
                <a:solidFill>
                  <a:srgbClr val="000000"/>
                </a:solidFill>
              </a:rPr>
              <a:t>in den Wohngebäuden </a:t>
            </a:r>
          </a:p>
          <a:p>
            <a:pPr marL="269875" lvl="1"/>
            <a:r>
              <a:rPr lang="en-US" sz="1300" dirty="0">
                <a:solidFill>
                  <a:srgbClr val="000000"/>
                </a:solidFill>
              </a:rPr>
              <a:t>und andere analoge Einstellungen. </a:t>
            </a:r>
          </a:p>
          <a:p>
            <a:pPr marL="269875" lvl="1"/>
            <a:endParaRPr lang="en-US" sz="1300" dirty="0">
              <a:solidFill>
                <a:srgbClr val="000000"/>
              </a:solidFill>
            </a:endParaRPr>
          </a:p>
        </p:txBody>
      </p:sp>
      <p:pic>
        <p:nvPicPr>
          <p:cNvPr id="9" name="Picture 8" descr="A screenshot of a cell phone&#10;&#10;Description generated with very high confidence">
            <a:extLst>
              <a:ext uri="{FF2B5EF4-FFF2-40B4-BE49-F238E27FC236}">
                <a16:creationId xmlns:a16="http://schemas.microsoft.com/office/drawing/2014/main" id="{E817A96C-9370-46ED-ADBE-2BA6F638D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3140" y="2099583"/>
            <a:ext cx="3634860" cy="4209141"/>
          </a:xfrm>
          <a:prstGeom prst="rect">
            <a:avLst/>
          </a:prstGeom>
          <a:ln>
            <a:solidFill>
              <a:schemeClr val="tx1"/>
            </a:solidFill>
          </a:ln>
        </p:spPr>
      </p:pic>
      <p:sp>
        <p:nvSpPr>
          <p:cNvPr id="6" name="Rectangle 5">
            <a:extLst>
              <a:ext uri="{FF2B5EF4-FFF2-40B4-BE49-F238E27FC236}">
                <a16:creationId xmlns:a16="http://schemas.microsoft.com/office/drawing/2014/main" id="{6D1984E4-2D70-44A2-8A6F-231A771AAF40}"/>
              </a:ext>
            </a:extLst>
          </p:cNvPr>
          <p:cNvSpPr/>
          <p:nvPr/>
        </p:nvSpPr>
        <p:spPr>
          <a:xfrm>
            <a:off x="432916" y="1557000"/>
            <a:ext cx="701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Allgemeine Spezifikationen für solare Kleinanlagen zur Warmwasserbereitung.</a:t>
            </a:r>
            <a:endParaRPr lang="en-US" b="1" dirty="0"/>
          </a:p>
        </p:txBody>
      </p:sp>
    </p:spTree>
    <p:extLst>
      <p:ext uri="{BB962C8B-B14F-4D97-AF65-F5344CB8AC3E}">
        <p14:creationId xmlns:p14="http://schemas.microsoft.com/office/powerpoint/2010/main" val="3486667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A77AE-8C02-4DB7-8DFE-FFE29CF8C0CD}"/>
              </a:ext>
            </a:extLst>
          </p:cNvPr>
          <p:cNvSpPr>
            <a:spLocks noGrp="1"/>
          </p:cNvSpPr>
          <p:nvPr>
            <p:ph type="title"/>
          </p:nvPr>
        </p:nvSpPr>
        <p:spPr/>
        <p:txBody>
          <a:bodyPr/>
          <a:lstStyle/>
          <a:p>
            <a:r>
              <a:rPr lang="en-US" b="1" dirty="0"/>
              <a:t>3. Kostenbewertung</a:t>
            </a:r>
            <a:endParaRPr lang="en-US" dirty="0"/>
          </a:p>
        </p:txBody>
      </p:sp>
      <p:sp>
        <p:nvSpPr>
          <p:cNvPr id="4" name="Rectangle 3">
            <a:extLst>
              <a:ext uri="{FF2B5EF4-FFF2-40B4-BE49-F238E27FC236}">
                <a16:creationId xmlns:a16="http://schemas.microsoft.com/office/drawing/2014/main" id="{0BE94961-9EA0-4E3C-BC37-930D9F0BA8B1}"/>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Beispiel mit Simulationssoftware.</a:t>
            </a:r>
            <a:endParaRPr lang="en-US" b="1" dirty="0"/>
          </a:p>
        </p:txBody>
      </p:sp>
      <p:pic>
        <p:nvPicPr>
          <p:cNvPr id="5" name="Picture 4">
            <a:extLst>
              <a:ext uri="{FF2B5EF4-FFF2-40B4-BE49-F238E27FC236}">
                <a16:creationId xmlns:a16="http://schemas.microsoft.com/office/drawing/2014/main" id="{2C809424-272D-4354-A7EC-7A5DB4DCB005}"/>
              </a:ext>
            </a:extLst>
          </p:cNvPr>
          <p:cNvPicPr>
            <a:picLocks noChangeAspect="1"/>
          </p:cNvPicPr>
          <p:nvPr/>
        </p:nvPicPr>
        <p:blipFill>
          <a:blip r:embed="rId2"/>
          <a:stretch>
            <a:fillRect/>
          </a:stretch>
        </p:blipFill>
        <p:spPr>
          <a:xfrm>
            <a:off x="828000" y="1931657"/>
            <a:ext cx="5719464" cy="4377068"/>
          </a:xfrm>
          <a:prstGeom prst="rect">
            <a:avLst/>
          </a:prstGeom>
        </p:spPr>
      </p:pic>
      <p:sp>
        <p:nvSpPr>
          <p:cNvPr id="6" name="TextBox 5">
            <a:extLst>
              <a:ext uri="{FF2B5EF4-FFF2-40B4-BE49-F238E27FC236}">
                <a16:creationId xmlns:a16="http://schemas.microsoft.com/office/drawing/2014/main" id="{2E4ECE2D-BA13-4EBE-B370-AB11484F25C8}"/>
              </a:ext>
            </a:extLst>
          </p:cNvPr>
          <p:cNvSpPr txBox="1"/>
          <p:nvPr/>
        </p:nvSpPr>
        <p:spPr>
          <a:xfrm>
            <a:off x="6547465" y="1773000"/>
            <a:ext cx="2128224" cy="2554545"/>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ERGEBNISANALYSE</a:t>
            </a:r>
          </a:p>
          <a:p>
            <a:endParaRPr lang="en-US" sz="1600" b="1" dirty="0"/>
          </a:p>
          <a:p>
            <a:pPr marL="285750" indent="-285750">
              <a:buFont typeface="Calibri" panose="020F0502020204030204" pitchFamily="34" charset="0"/>
              <a:buChar char="–"/>
            </a:pPr>
            <a:r>
              <a:rPr lang="en-US" sz="1600" dirty="0"/>
              <a:t>Auswirkungen, wenn kein Bankkredit zurückgezahlt werden muss.</a:t>
            </a:r>
          </a:p>
          <a:p>
            <a:pPr marL="285750" indent="-285750">
              <a:buFont typeface="Calibri" panose="020F0502020204030204" pitchFamily="34" charset="0"/>
              <a:buChar char="–"/>
            </a:pPr>
            <a:r>
              <a:rPr lang="en-US" sz="1600" dirty="0"/>
              <a:t>Das System wird während seiner gesamten Lebensdauer positive Cashflows liefern.</a:t>
            </a:r>
          </a:p>
        </p:txBody>
      </p:sp>
    </p:spTree>
    <p:extLst>
      <p:ext uri="{BB962C8B-B14F-4D97-AF65-F5344CB8AC3E}">
        <p14:creationId xmlns:p14="http://schemas.microsoft.com/office/powerpoint/2010/main" val="42059092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84C1F-6B64-4FC1-860F-B2FC8CE830DD}"/>
              </a:ext>
            </a:extLst>
          </p:cNvPr>
          <p:cNvSpPr>
            <a:spLocks noGrp="1"/>
          </p:cNvSpPr>
          <p:nvPr>
            <p:ph type="title"/>
          </p:nvPr>
        </p:nvSpPr>
        <p:spPr/>
        <p:txBody>
          <a:bodyPr/>
          <a:lstStyle/>
          <a:p>
            <a:r>
              <a:rPr lang="en-US" b="1" dirty="0">
                <a:solidFill>
                  <a:prstClr val="black"/>
                </a:solidFill>
                <a:cs typeface="Arial" pitchFamily="34" charset="0"/>
              </a:rPr>
              <a:t>Zusammenfassung</a:t>
            </a:r>
            <a:endParaRPr lang="en-US" dirty="0"/>
          </a:p>
        </p:txBody>
      </p:sp>
      <p:sp>
        <p:nvSpPr>
          <p:cNvPr id="4" name="Rectangle 3">
            <a:extLst>
              <a:ext uri="{FF2B5EF4-FFF2-40B4-BE49-F238E27FC236}">
                <a16:creationId xmlns:a16="http://schemas.microsoft.com/office/drawing/2014/main" id="{2A37C0C2-6F11-4BE1-99A9-DF156C30BE5D}"/>
              </a:ext>
            </a:extLst>
          </p:cNvPr>
          <p:cNvSpPr/>
          <p:nvPr/>
        </p:nvSpPr>
        <p:spPr>
          <a:xfrm>
            <a:off x="432916" y="1557000"/>
            <a:ext cx="8253884" cy="4431983"/>
          </a:xfrm>
          <a:prstGeom prst="rect">
            <a:avLst/>
          </a:prstGeom>
        </p:spPr>
        <p:txBody>
          <a:bodyPr wrap="square">
            <a:spAutoFit/>
          </a:bodyPr>
          <a:lstStyle/>
          <a:p>
            <a:r>
              <a:rPr lang="en-US" sz="1600" dirty="0">
                <a:solidFill>
                  <a:prstClr val="black"/>
                </a:solidFill>
                <a:cs typeface="Arial" pitchFamily="34" charset="0"/>
              </a:rPr>
              <a:t>Dies sind wichtige Ideen, die in </a:t>
            </a:r>
            <a:r>
              <a:rPr lang="en-US" sz="1600" dirty="0" err="1">
                <a:solidFill>
                  <a:prstClr val="black"/>
                </a:solidFill>
                <a:cs typeface="Arial" pitchFamily="34" charset="0"/>
              </a:rPr>
              <a:t>diesem</a:t>
            </a:r>
            <a:r>
              <a:rPr lang="en-US" sz="1600">
                <a:solidFill>
                  <a:prstClr val="black"/>
                </a:solidFill>
                <a:cs typeface="Arial" pitchFamily="34" charset="0"/>
              </a:rPr>
              <a:t> Modul </a:t>
            </a:r>
            <a:r>
              <a:rPr lang="en-US" sz="1600" dirty="0">
                <a:solidFill>
                  <a:prstClr val="black"/>
                </a:solidFill>
                <a:cs typeface="Arial" pitchFamily="34" charset="0"/>
              </a:rPr>
              <a:t>behandelt werden:</a:t>
            </a:r>
          </a:p>
          <a:p>
            <a:endParaRPr lang="en-US" sz="1400" dirty="0">
              <a:solidFill>
                <a:prstClr val="black"/>
              </a:solidFill>
              <a:cs typeface="Arial" pitchFamily="34" charset="0"/>
            </a:endParaRPr>
          </a:p>
          <a:p>
            <a:pPr marL="285750" indent="-285750">
              <a:buFont typeface="Wingdings" panose="05000000000000000000" pitchFamily="2" charset="2"/>
              <a:buChar char="§"/>
            </a:pPr>
            <a:r>
              <a:rPr lang="en-US" sz="1400" b="1" dirty="0"/>
              <a:t>SHW-Anlagen stellen die am weitesten verbreitete Anwendung von Solarthermieanlagen dar. Wenn sie in Häusern installiert werden, sollen sie Komfort, Einfachheit, Energieeinsparungen und Kosteneffizienz bieten, indem sie den Warmwasserbedarf der Nutzer das ganze Jahr über decken.</a:t>
            </a:r>
          </a:p>
          <a:p>
            <a:pPr marL="285750" indent="-285750">
              <a:buFont typeface="Wingdings" panose="05000000000000000000" pitchFamily="2" charset="2"/>
              <a:buChar char="§"/>
            </a:pPr>
            <a:r>
              <a:rPr lang="en-US" sz="1400" b="1" dirty="0"/>
              <a:t>SWH-Systeme haben eine recht komplexe Dynamik mit vielen intervenierenden Faktoren (wie z.B. Nachfrageprofile, Klimadaten und technologische Variablen). Es ist wichtig, sie so zu konzipieren, dass sie die wichtigsten Technologien (Passiv/Aktiv, Direkt/Indirekt), Varianten und Komponenten verstehen, die in echten SWH-Systemen involviert sind. </a:t>
            </a:r>
          </a:p>
          <a:p>
            <a:pPr marL="285750" indent="-285750">
              <a:buFont typeface="Wingdings" panose="05000000000000000000" pitchFamily="2" charset="2"/>
              <a:buChar char="§"/>
            </a:pPr>
            <a:r>
              <a:rPr lang="en-US" sz="1400" b="1" dirty="0"/>
              <a:t>Im Wesentlichen beginnt die Dimensionierung einer kleinen SWH-Anlage mit (1) einer Bedarfsanalyse und Standortbegehung, (2) der Erstellung eines ausreichenden (ganzjährigen) Warmwasserverbrauchsprofils, (3) der Bestimmung der verfügbaren Solarressourcen und der Festlegung eines angemessenen Solaranteils, (4) der Berechnung der zur Erzeugung der erforderlichen Leistung erforderlichen Kollektorfläche und (5) der Dimensionierung der SWH-Anlage.</a:t>
            </a:r>
          </a:p>
          <a:p>
            <a:pPr marL="285750" indent="-285750">
              <a:buFont typeface="Wingdings" panose="05000000000000000000" pitchFamily="2" charset="2"/>
              <a:buChar char="§"/>
            </a:pPr>
            <a:r>
              <a:rPr lang="en-US" sz="1400" b="1" dirty="0"/>
              <a:t>Für die Eigentümer sollte eine kleine SWH-Anlage eine Energieeinsparung bieten, die ausreicht, um zumindest die Anfangsinvestition innerhalb der Lebensdauer der Anlage zu amortisieren. Das bedeutet ein funktionsfähiges SWH-System.</a:t>
            </a:r>
          </a:p>
          <a:p>
            <a:pPr marL="285750" indent="-285750">
              <a:buFont typeface="Wingdings" panose="05000000000000000000" pitchFamily="2" charset="2"/>
              <a:buChar char="§"/>
            </a:pPr>
            <a:r>
              <a:rPr lang="en-US" sz="1400" b="1" dirty="0"/>
              <a:t>Solarthermie-Simulationssoftware enthält große Komponentendatenbanken und Berechnungsmodelle, um Ingenieuren die SWH-Auslegung und Finanzanalyse zu erleichtern. Auch für die Planung kleiner SWH-Anlagen und die Beratung ihrer Kunden können Installateure solche Tools vereinfacht einsetzen.</a:t>
            </a:r>
          </a:p>
        </p:txBody>
      </p:sp>
    </p:spTree>
    <p:extLst>
      <p:ext uri="{BB962C8B-B14F-4D97-AF65-F5344CB8AC3E}">
        <p14:creationId xmlns:p14="http://schemas.microsoft.com/office/powerpoint/2010/main" val="36528372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B6C6-45F2-43ED-8B5E-E17C2B7FB35D}"/>
              </a:ext>
            </a:extLst>
          </p:cNvPr>
          <p:cNvSpPr>
            <a:spLocks noGrp="1"/>
          </p:cNvSpPr>
          <p:nvPr>
            <p:ph type="title"/>
          </p:nvPr>
        </p:nvSpPr>
        <p:spPr/>
        <p:txBody>
          <a:bodyPr/>
          <a:lstStyle/>
          <a:p>
            <a:r>
              <a:rPr lang="en-US" dirty="0"/>
              <a:t>Bibliographie</a:t>
            </a:r>
          </a:p>
        </p:txBody>
      </p:sp>
      <p:sp>
        <p:nvSpPr>
          <p:cNvPr id="4" name="Rectangle 3">
            <a:extLst>
              <a:ext uri="{FF2B5EF4-FFF2-40B4-BE49-F238E27FC236}">
                <a16:creationId xmlns:a16="http://schemas.microsoft.com/office/drawing/2014/main" id="{76916603-A31C-4125-B814-8BD241D2EAB5}"/>
              </a:ext>
            </a:extLst>
          </p:cNvPr>
          <p:cNvSpPr/>
          <p:nvPr/>
        </p:nvSpPr>
        <p:spPr>
          <a:xfrm>
            <a:off x="395288" y="1629000"/>
            <a:ext cx="8291512" cy="1815882"/>
          </a:xfrm>
          <a:prstGeom prst="rect">
            <a:avLst/>
          </a:prstGeom>
        </p:spPr>
        <p:txBody>
          <a:bodyPr wrap="square">
            <a:spAutoFit/>
          </a:bodyPr>
          <a:lstStyle/>
          <a:p>
            <a:pPr marL="285750" indent="-285750">
              <a:buFont typeface="Wingdings" panose="05000000000000000000" pitchFamily="2" charset="2"/>
              <a:buChar char="§"/>
            </a:pPr>
            <a:r>
              <a:rPr lang="en-US" sz="1600" dirty="0">
                <a:solidFill>
                  <a:prstClr val="black"/>
                </a:solidFill>
                <a:cs typeface="Arial" pitchFamily="34" charset="0"/>
              </a:rPr>
              <a:t>Zusätzliche Informationen und Ressourcen:</a:t>
            </a:r>
          </a:p>
          <a:p>
            <a:pPr marL="285750" indent="-285750">
              <a:buFont typeface="Arial" panose="020B0604020202020204" pitchFamily="34" charset="0"/>
              <a:buChar char="•"/>
            </a:pPr>
            <a:endParaRPr lang="en-US" sz="1600" dirty="0">
              <a:solidFill>
                <a:prstClr val="black"/>
              </a:solidFill>
              <a:cs typeface="Arial" pitchFamily="34" charset="0"/>
            </a:endParaRPr>
          </a:p>
          <a:p>
            <a:pPr lvl="1"/>
            <a:r>
              <a:rPr lang="en-US" sz="1600" dirty="0">
                <a:solidFill>
                  <a:prstClr val="black"/>
                </a:solidFill>
                <a:cs typeface="Arial" pitchFamily="34" charset="0"/>
              </a:rPr>
              <a:t>Solarthermie-Simulationssoftware, mit Demos und Dokumentation für Praxis &amp; Demonstrationen:</a:t>
            </a:r>
          </a:p>
          <a:p>
            <a:pPr lvl="1"/>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b="1" i="1" dirty="0">
                <a:solidFill>
                  <a:prstClr val="black"/>
                </a:solidFill>
                <a:cs typeface="Arial" pitchFamily="34" charset="0"/>
              </a:rPr>
              <a:t>Software T*SOL. </a:t>
            </a:r>
            <a:r>
              <a:rPr lang="en-US" sz="1600" dirty="0">
                <a:hlinkClick r:id="rId2"/>
              </a:rPr>
              <a:t>Hier</a:t>
            </a:r>
            <a:r>
              <a:rPr lang="en-US" sz="1600" dirty="0">
                <a:solidFill>
                  <a:prstClr val="black"/>
                </a:solidFill>
                <a:cs typeface="Arial" pitchFamily="34" charset="0"/>
              </a:rPr>
              <a:t> verfügbar</a:t>
            </a:r>
            <a:r>
              <a:rPr lang="en-US" sz="1600" dirty="0"/>
              <a:t>.</a:t>
            </a:r>
          </a:p>
          <a:p>
            <a:pPr marL="742950" lvl="1" indent="-285750">
              <a:buFont typeface="Calibri" panose="020F0502020204030204" pitchFamily="34" charset="0"/>
              <a:buChar char="‒"/>
            </a:pPr>
            <a:r>
              <a:rPr lang="en-US" sz="1600" b="1" i="1" dirty="0" err="1"/>
              <a:t>PolySun</a:t>
            </a:r>
            <a:r>
              <a:rPr lang="en-US" sz="1600" b="1" i="1" dirty="0"/>
              <a:t> Software. </a:t>
            </a:r>
            <a:r>
              <a:rPr lang="en-US" sz="1600" dirty="0">
                <a:hlinkClick r:id="rId3"/>
              </a:rPr>
              <a:t>Hier</a:t>
            </a:r>
            <a:r>
              <a:rPr lang="en-US" sz="1600" dirty="0"/>
              <a:t> verfügbar.</a:t>
            </a:r>
            <a:endParaRPr lang="en-US" sz="1600" dirty="0">
              <a:solidFill>
                <a:prstClr val="black"/>
              </a:solidFill>
              <a:cs typeface="Arial" pitchFamily="34" charset="0"/>
            </a:endParaRPr>
          </a:p>
        </p:txBody>
      </p:sp>
    </p:spTree>
    <p:extLst>
      <p:ext uri="{BB962C8B-B14F-4D97-AF65-F5344CB8AC3E}">
        <p14:creationId xmlns:p14="http://schemas.microsoft.com/office/powerpoint/2010/main" val="8095169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Ende der Einheit</a:t>
            </a:r>
            <a:endParaRPr lang="el-GR" dirty="0"/>
          </a:p>
        </p:txBody>
      </p:sp>
      <p:sp>
        <p:nvSpPr>
          <p:cNvPr id="5" name="Subtitle 4"/>
          <p:cNvSpPr>
            <a:spLocks noGrp="1"/>
          </p:cNvSpPr>
          <p:nvPr>
            <p:ph type="subTitle" idx="1"/>
          </p:nvPr>
        </p:nvSpPr>
        <p:spPr/>
        <p:txBody>
          <a:bodyPr/>
          <a:lstStyle/>
          <a:p>
            <a:r>
              <a:rPr lang="en-US" dirty="0"/>
              <a:t>Einheit 1.5. Grundkonfiguration von solarthermischen Anlagen</a:t>
            </a:r>
          </a:p>
        </p:txBody>
      </p:sp>
    </p:spTree>
    <p:extLst>
      <p:ext uri="{BB962C8B-B14F-4D97-AF65-F5344CB8AC3E}">
        <p14:creationId xmlns:p14="http://schemas.microsoft.com/office/powerpoint/2010/main" val="129220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F1A5-25D7-4DB2-8F99-2D65B27BDBCD}"/>
              </a:ext>
            </a:extLst>
          </p:cNvPr>
          <p:cNvSpPr>
            <a:spLocks noGrp="1"/>
          </p:cNvSpPr>
          <p:nvPr>
            <p:ph type="title"/>
          </p:nvPr>
        </p:nvSpPr>
        <p:spPr/>
        <p:txBody>
          <a:bodyPr/>
          <a:lstStyle/>
          <a:p>
            <a:r>
              <a:rPr lang="en-US" b="1" dirty="0"/>
              <a:t>1. </a:t>
            </a:r>
            <a:r>
              <a:rPr lang="en-US" b="1" dirty="0">
                <a:solidFill>
                  <a:prstClr val="black"/>
                </a:solidFill>
                <a:cs typeface="Arial" pitchFamily="34" charset="0"/>
              </a:rPr>
              <a:t>DSHW. Allgemeine technische Spezifikation</a:t>
            </a:r>
            <a:endParaRPr lang="en-US" dirty="0"/>
          </a:p>
        </p:txBody>
      </p:sp>
      <p:sp>
        <p:nvSpPr>
          <p:cNvPr id="4" name="Rectangle 3">
            <a:extLst>
              <a:ext uri="{FF2B5EF4-FFF2-40B4-BE49-F238E27FC236}">
                <a16:creationId xmlns:a16="http://schemas.microsoft.com/office/drawing/2014/main" id="{455EE6DD-3FAE-4119-B043-7C3B6379D523}"/>
              </a:ext>
            </a:extLst>
          </p:cNvPr>
          <p:cNvSpPr/>
          <p:nvPr/>
        </p:nvSpPr>
        <p:spPr>
          <a:xfrm>
            <a:off x="432916" y="1557000"/>
            <a:ext cx="701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Allgemeine Spezifikationen für solare Kleinanlagen zur Warmwasserbereitung.</a:t>
            </a:r>
            <a:endParaRPr lang="en-US" b="1" dirty="0"/>
          </a:p>
        </p:txBody>
      </p:sp>
      <p:sp>
        <p:nvSpPr>
          <p:cNvPr id="5" name="Rectangle 4">
            <a:extLst>
              <a:ext uri="{FF2B5EF4-FFF2-40B4-BE49-F238E27FC236}">
                <a16:creationId xmlns:a16="http://schemas.microsoft.com/office/drawing/2014/main" id="{0E60A2C7-59C5-4874-A390-9C176FD1A7B9}"/>
              </a:ext>
            </a:extLst>
          </p:cNvPr>
          <p:cNvSpPr/>
          <p:nvPr/>
        </p:nvSpPr>
        <p:spPr>
          <a:xfrm>
            <a:off x="726285" y="2192457"/>
            <a:ext cx="4818220" cy="3108543"/>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Standort- und Servicebedingungen.</a:t>
            </a:r>
          </a:p>
          <a:p>
            <a:pPr marL="555625" indent="-285750">
              <a:buFontTx/>
              <a:buChar char="‒"/>
            </a:pPr>
            <a:r>
              <a:rPr lang="en-US" sz="1400" dirty="0">
                <a:solidFill>
                  <a:srgbClr val="000000"/>
                </a:solidFill>
              </a:rPr>
              <a:t>Das SWH-System muss die geltenden Klima- und Umweltbedingungen erfüllen: Wasserqualität, Temperaturen, Höhe, Feuchtigkeit, Wind... Dies bestimmt die Art des gewählten Systems. Erwartete Lebensdauer des Systems: 15 bis 25 Jahre.</a:t>
            </a:r>
          </a:p>
          <a:p>
            <a:pPr marL="285750" indent="-285750">
              <a:buFont typeface="Wingdings" panose="05000000000000000000" pitchFamily="2" charset="2"/>
              <a:buChar char="§"/>
            </a:pPr>
            <a:r>
              <a:rPr lang="en-US" sz="1400" b="1" dirty="0">
                <a:solidFill>
                  <a:prstClr val="black"/>
                </a:solidFill>
              </a:rPr>
              <a:t>Vorschriften und Richtlinien.</a:t>
            </a:r>
          </a:p>
          <a:p>
            <a:pPr marL="555625" indent="-285750">
              <a:buFontTx/>
              <a:buChar char="‒"/>
            </a:pPr>
            <a:r>
              <a:rPr lang="en-US" sz="1400" dirty="0">
                <a:solidFill>
                  <a:srgbClr val="000000"/>
                </a:solidFill>
              </a:rPr>
              <a:t>Die Installation &amp; Inbetriebnahme sollte von einem </a:t>
            </a:r>
            <a:r>
              <a:rPr lang="en-US" sz="1400" b="1" dirty="0">
                <a:solidFill>
                  <a:srgbClr val="000000"/>
                </a:solidFill>
              </a:rPr>
              <a:t>lizenzierten Auftragnehmer durchgeführt werden. Es liegt in der Verantwortung</a:t>
            </a:r>
            <a:r>
              <a:rPr lang="en-US" sz="1400" dirty="0">
                <a:solidFill>
                  <a:srgbClr val="000000"/>
                </a:solidFill>
              </a:rPr>
              <a:t> des Installateurs, die geltenden</a:t>
            </a:r>
            <a:r>
              <a:rPr lang="en-US" sz="1400" b="1" dirty="0">
                <a:solidFill>
                  <a:srgbClr val="000000"/>
                </a:solidFill>
              </a:rPr>
              <a:t> Bau- und Installationsvorschriften</a:t>
            </a:r>
            <a:r>
              <a:rPr lang="en-US" sz="1400" dirty="0">
                <a:solidFill>
                  <a:srgbClr val="000000"/>
                </a:solidFill>
              </a:rPr>
              <a:t> sowie alle lokal geltenden Vorschriften für Solar-Warmwasseranlagen (insbesondere kleine SWH) einzuhalten.</a:t>
            </a:r>
          </a:p>
        </p:txBody>
      </p:sp>
      <p:sp>
        <p:nvSpPr>
          <p:cNvPr id="9" name="Rectangle 8">
            <a:extLst>
              <a:ext uri="{FF2B5EF4-FFF2-40B4-BE49-F238E27FC236}">
                <a16:creationId xmlns:a16="http://schemas.microsoft.com/office/drawing/2014/main" id="{893A024F-C280-4C87-B213-6CB90C958ED1}"/>
              </a:ext>
            </a:extLst>
          </p:cNvPr>
          <p:cNvSpPr/>
          <p:nvPr/>
        </p:nvSpPr>
        <p:spPr>
          <a:xfrm>
            <a:off x="726284" y="5229000"/>
            <a:ext cx="8021716" cy="954107"/>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Design.</a:t>
            </a:r>
          </a:p>
          <a:p>
            <a:pPr marL="555625" indent="-285750">
              <a:buFontTx/>
              <a:buChar char="‒"/>
            </a:pPr>
            <a:r>
              <a:rPr lang="en-US" sz="1400" dirty="0">
                <a:solidFill>
                  <a:srgbClr val="000000"/>
                </a:solidFill>
              </a:rPr>
              <a:t>Kleine SWH-Systeme sind in der Regel </a:t>
            </a:r>
            <a:r>
              <a:rPr lang="en-US" sz="1400" b="1" dirty="0">
                <a:solidFill>
                  <a:srgbClr val="000000"/>
                </a:solidFill>
              </a:rPr>
              <a:t>vorkonstruierte und getestete Systeme</a:t>
            </a:r>
            <a:r>
              <a:rPr lang="en-US" sz="1400" dirty="0">
                <a:solidFill>
                  <a:srgbClr val="000000"/>
                </a:solidFill>
              </a:rPr>
              <a:t>, die nicht konstruiert werden müssen. </a:t>
            </a:r>
            <a:r>
              <a:rPr lang="en-US" sz="1400" b="1" dirty="0">
                <a:solidFill>
                  <a:srgbClr val="000000"/>
                </a:solidFill>
              </a:rPr>
              <a:t>Lizenzierte und erfahrene Installateure können technische Dokumentationen interpretieren, Installationen anpassen, einfache Berechnungen durchführen und beraten.</a:t>
            </a:r>
          </a:p>
        </p:txBody>
      </p:sp>
      <p:pic>
        <p:nvPicPr>
          <p:cNvPr id="23" name="Picture 22">
            <a:extLst>
              <a:ext uri="{FF2B5EF4-FFF2-40B4-BE49-F238E27FC236}">
                <a16:creationId xmlns:a16="http://schemas.microsoft.com/office/drawing/2014/main" id="{3288D719-0AB2-4C83-9AD5-400787A2488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432695" y="2091444"/>
            <a:ext cx="3242994" cy="3293209"/>
          </a:xfrm>
          <a:prstGeom prst="rect">
            <a:avLst/>
          </a:prstGeom>
          <a:ln>
            <a:solidFill>
              <a:schemeClr val="tx1"/>
            </a:solidFill>
          </a:ln>
        </p:spPr>
      </p:pic>
    </p:spTree>
    <p:extLst>
      <p:ext uri="{BB962C8B-B14F-4D97-AF65-F5344CB8AC3E}">
        <p14:creationId xmlns:p14="http://schemas.microsoft.com/office/powerpoint/2010/main" val="1824536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E1681-2C12-4F6F-9EC9-9AFBC973DE3D}"/>
              </a:ext>
            </a:extLst>
          </p:cNvPr>
          <p:cNvSpPr>
            <a:spLocks noGrp="1"/>
          </p:cNvSpPr>
          <p:nvPr>
            <p:ph type="title"/>
          </p:nvPr>
        </p:nvSpPr>
        <p:spPr/>
        <p:txBody>
          <a:bodyPr/>
          <a:lstStyle/>
          <a:p>
            <a:r>
              <a:rPr lang="en-US" b="1" dirty="0"/>
              <a:t>1. </a:t>
            </a:r>
            <a:r>
              <a:rPr lang="en-US" b="1" dirty="0">
                <a:solidFill>
                  <a:prstClr val="black"/>
                </a:solidFill>
                <a:cs typeface="Arial" pitchFamily="34" charset="0"/>
              </a:rPr>
              <a:t>DSHW. Allgemeine technische Spezifikation</a:t>
            </a:r>
            <a:endParaRPr lang="en-US" dirty="0"/>
          </a:p>
        </p:txBody>
      </p:sp>
      <p:sp>
        <p:nvSpPr>
          <p:cNvPr id="4" name="Rectangle 3">
            <a:extLst>
              <a:ext uri="{FF2B5EF4-FFF2-40B4-BE49-F238E27FC236}">
                <a16:creationId xmlns:a16="http://schemas.microsoft.com/office/drawing/2014/main" id="{39B85FF8-A559-4B75-ACF5-A06070CC5429}"/>
              </a:ext>
            </a:extLst>
          </p:cNvPr>
          <p:cNvSpPr/>
          <p:nvPr/>
        </p:nvSpPr>
        <p:spPr>
          <a:xfrm>
            <a:off x="432916" y="1557000"/>
            <a:ext cx="701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Allgemeine Spezifikationen für solare Kleinanlagen zur Warmwasserbereitung.</a:t>
            </a:r>
            <a:endParaRPr lang="en-US" b="1" dirty="0"/>
          </a:p>
        </p:txBody>
      </p:sp>
      <p:sp>
        <p:nvSpPr>
          <p:cNvPr id="5" name="Rectangle 4">
            <a:extLst>
              <a:ext uri="{FF2B5EF4-FFF2-40B4-BE49-F238E27FC236}">
                <a16:creationId xmlns:a16="http://schemas.microsoft.com/office/drawing/2014/main" id="{57627190-A601-456B-ACF5-3579C3A89AD1}"/>
              </a:ext>
            </a:extLst>
          </p:cNvPr>
          <p:cNvSpPr/>
          <p:nvPr/>
        </p:nvSpPr>
        <p:spPr>
          <a:xfrm>
            <a:off x="726284" y="2194126"/>
            <a:ext cx="7960515" cy="3970318"/>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Zeichnungen und Anweisungen.</a:t>
            </a:r>
          </a:p>
          <a:p>
            <a:pPr marL="555625" indent="-285750">
              <a:buFontTx/>
              <a:buChar char="‒"/>
            </a:pPr>
            <a:r>
              <a:rPr lang="en-US" sz="1400" dirty="0">
                <a:solidFill>
                  <a:srgbClr val="000000"/>
                </a:solidFill>
              </a:rPr>
              <a:t>Alle Systempläne sollten zur Veranschaulichung von Struktur, Betrieb und wichtigen Komponenten mit aktuellen Installations- und Inbetriebnahmeanweisungen einschließlich der erforderlichen Zeichnungen, Installationsanweisungen, Sicherheitshinweise oder Anweisungen zur routinemäßigen Wartung und Fehlerbehebung geliefert werden. </a:t>
            </a:r>
            <a:endParaRPr lang="en-US" sz="1400" b="1" dirty="0">
              <a:solidFill>
                <a:prstClr val="black"/>
              </a:solidFill>
            </a:endParaRPr>
          </a:p>
          <a:p>
            <a:pPr marL="285750" indent="-285750">
              <a:buFont typeface="Wingdings" panose="05000000000000000000" pitchFamily="2" charset="2"/>
              <a:buChar char="§"/>
            </a:pPr>
            <a:r>
              <a:rPr lang="en-US" sz="1400" b="1" dirty="0">
                <a:solidFill>
                  <a:prstClr val="black"/>
                </a:solidFill>
              </a:rPr>
              <a:t>Bewertungen und Eigenschaften.</a:t>
            </a:r>
          </a:p>
          <a:p>
            <a:pPr marL="555625" indent="-285750">
              <a:buFontTx/>
              <a:buChar char="‒"/>
            </a:pPr>
            <a:r>
              <a:rPr lang="en-US" sz="1400" dirty="0">
                <a:solidFill>
                  <a:srgbClr val="000000"/>
                </a:solidFill>
              </a:rPr>
              <a:t>Die Kapazität des Systems und alle wichtigen Merkmale sollten auf dem "Typenschild" der Hauptkomponenten angegeben und auch für die Installateure sichtbar gemacht werden. Außerdem muss das System eine detaillierte Spezifikation wichtiger Parameter im Benutzerhandbuch für die Kundenreferenz mitführen. </a:t>
            </a:r>
          </a:p>
          <a:p>
            <a:pPr marL="285750" indent="-285750">
              <a:buFont typeface="Wingdings" panose="05000000000000000000" pitchFamily="2" charset="2"/>
              <a:buChar char="§"/>
            </a:pPr>
            <a:r>
              <a:rPr lang="en-US" sz="1400" b="1" dirty="0">
                <a:solidFill>
                  <a:prstClr val="black"/>
                </a:solidFill>
              </a:rPr>
              <a:t>Zusätzliche Systemanforderungen.</a:t>
            </a:r>
          </a:p>
          <a:p>
            <a:pPr marL="555625" indent="-285750">
              <a:buFontTx/>
              <a:buChar char="‒"/>
            </a:pPr>
            <a:r>
              <a:rPr lang="en-US" sz="1400" dirty="0">
                <a:solidFill>
                  <a:srgbClr val="000000"/>
                </a:solidFill>
              </a:rPr>
              <a:t>Jede andere Voraussetzung, die </a:t>
            </a:r>
          </a:p>
          <a:p>
            <a:pPr marL="541338"/>
            <a:r>
              <a:rPr lang="en-US" sz="1400" dirty="0">
                <a:solidFill>
                  <a:srgbClr val="000000"/>
                </a:solidFill>
              </a:rPr>
              <a:t>die Auswahl des SWH zu leiten </a:t>
            </a:r>
          </a:p>
          <a:p>
            <a:pPr marL="541338"/>
            <a:r>
              <a:rPr lang="en-US" sz="1400" dirty="0">
                <a:solidFill>
                  <a:srgbClr val="000000"/>
                </a:solidFill>
              </a:rPr>
              <a:t>System richtig oder Anpassungen:</a:t>
            </a:r>
          </a:p>
          <a:p>
            <a:pPr marL="541338"/>
            <a:r>
              <a:rPr lang="en-US" sz="1400" dirty="0">
                <a:solidFill>
                  <a:srgbClr val="000000"/>
                </a:solidFill>
              </a:rPr>
              <a:t>Zubehör, besondere Arten von </a:t>
            </a:r>
          </a:p>
          <a:p>
            <a:pPr marL="541338"/>
            <a:r>
              <a:rPr lang="en-US" sz="1400" dirty="0">
                <a:solidFill>
                  <a:srgbClr val="000000"/>
                </a:solidFill>
              </a:rPr>
              <a:t>Betrieb, Nachrüstungsprojekte </a:t>
            </a:r>
          </a:p>
          <a:p>
            <a:pPr marL="541338"/>
            <a:r>
              <a:rPr lang="en-US" sz="1400" dirty="0">
                <a:solidFill>
                  <a:srgbClr val="000000"/>
                </a:solidFill>
              </a:rPr>
              <a:t>(bereits </a:t>
            </a:r>
            <a:r>
              <a:rPr lang="en-US" sz="1400" dirty="0" err="1">
                <a:solidFill>
                  <a:srgbClr val="000000"/>
                </a:solidFill>
              </a:rPr>
              <a:t>vorhandene</a:t>
            </a:r>
            <a:r>
              <a:rPr lang="en-US" sz="1400" dirty="0">
                <a:solidFill>
                  <a:srgbClr val="000000"/>
                </a:solidFill>
              </a:rPr>
              <a:t> </a:t>
            </a:r>
            <a:br>
              <a:rPr lang="en-US" sz="1400" dirty="0">
                <a:solidFill>
                  <a:srgbClr val="000000"/>
                </a:solidFill>
              </a:rPr>
            </a:br>
            <a:r>
              <a:rPr lang="en-US" sz="1400" dirty="0" err="1">
                <a:solidFill>
                  <a:srgbClr val="000000"/>
                </a:solidFill>
              </a:rPr>
              <a:t>Warmwasserbereiter</a:t>
            </a:r>
            <a:r>
              <a:rPr lang="en-US" sz="1400" dirty="0">
                <a:solidFill>
                  <a:srgbClr val="000000"/>
                </a:solidFill>
              </a:rPr>
              <a:t>), etc.</a:t>
            </a:r>
          </a:p>
        </p:txBody>
      </p:sp>
      <p:pic>
        <p:nvPicPr>
          <p:cNvPr id="6" name="Picture 5">
            <a:extLst>
              <a:ext uri="{FF2B5EF4-FFF2-40B4-BE49-F238E27FC236}">
                <a16:creationId xmlns:a16="http://schemas.microsoft.com/office/drawing/2014/main" id="{A4FF1B63-FDA7-43F5-99F9-700CAFB58B6B}"/>
              </a:ext>
            </a:extLst>
          </p:cNvPr>
          <p:cNvPicPr>
            <a:picLocks noChangeAspect="1"/>
          </p:cNvPicPr>
          <p:nvPr/>
        </p:nvPicPr>
        <p:blipFill>
          <a:blip r:embed="rId2"/>
          <a:stretch>
            <a:fillRect/>
          </a:stretch>
        </p:blipFill>
        <p:spPr>
          <a:xfrm>
            <a:off x="4133462" y="4230219"/>
            <a:ext cx="4542226" cy="2069175"/>
          </a:xfrm>
          <a:prstGeom prst="rect">
            <a:avLst/>
          </a:prstGeom>
          <a:ln>
            <a:solidFill>
              <a:schemeClr val="tx1"/>
            </a:solidFill>
          </a:ln>
        </p:spPr>
      </p:pic>
    </p:spTree>
    <p:extLst>
      <p:ext uri="{BB962C8B-B14F-4D97-AF65-F5344CB8AC3E}">
        <p14:creationId xmlns:p14="http://schemas.microsoft.com/office/powerpoint/2010/main" val="301212062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8401</Words>
  <Application>Microsoft Office PowerPoint</Application>
  <PresentationFormat>Bildschirmpräsentation (4:3)</PresentationFormat>
  <Paragraphs>714</Paragraphs>
  <Slides>73</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73</vt:i4>
      </vt:variant>
    </vt:vector>
  </HeadingPairs>
  <TitlesOfParts>
    <vt:vector size="79" baseType="lpstr">
      <vt:lpstr>Arial</vt:lpstr>
      <vt:lpstr>Bosch Sans Regular</vt:lpstr>
      <vt:lpstr>Calibri</vt:lpstr>
      <vt:lpstr>Symbol</vt:lpstr>
      <vt:lpstr>Wingdings</vt:lpstr>
      <vt:lpstr>2_Office Theme</vt:lpstr>
      <vt:lpstr>Einheit 1.5. GRUNDKONFIGURATION VON SOLARTHERMIEANLAGEN</vt:lpstr>
      <vt:lpstr>Modul Ziele</vt:lpstr>
      <vt:lpstr>Inhalt</vt:lpstr>
      <vt:lpstr>1. DSHW. Allgemeine technische Spezifikation</vt:lpstr>
      <vt:lpstr>1. DSHW. Allgemeine technische Spezifikation</vt:lpstr>
      <vt:lpstr>1. DSHW. Allgemeine technische Spezifikation</vt:lpstr>
      <vt:lpstr>1. DSHW. Allgemeine technische Spezifikation</vt:lpstr>
      <vt:lpstr>1. DSHW. Allgemeine technische Spezifikation</vt:lpstr>
      <vt:lpstr>1. DSHW. Allgemeine technische Spezifikation</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2. Auswahl der richtigen Technologie</vt:lpstr>
      <vt:lpstr>3. Dimensionierung des Systems</vt:lpstr>
      <vt:lpstr>3. Dimensionierung des Systems</vt:lpstr>
      <vt:lpstr>3. Dimensionierung des Systems</vt:lpstr>
      <vt:lpstr>3. Dimensionierung des Systems</vt:lpstr>
      <vt:lpstr>3. Dimensionierung des Systems</vt:lpstr>
      <vt:lpstr>3. Dimensionierung des Systems</vt:lpstr>
      <vt:lpstr>3. Dimensionierung des Systems</vt:lpstr>
      <vt:lpstr>3. Dimensionierung des Systems</vt:lpstr>
      <vt:lpstr>3. Dimensionierung des Systems</vt:lpstr>
      <vt:lpstr>3. Dimensionierung des Systems</vt:lpstr>
      <vt:lpstr>3. Dimensionierung des Systems</vt:lpstr>
      <vt:lpstr>PowerPoint-Präsentation</vt:lpstr>
      <vt:lpstr>3. Dimensionierung des Systems</vt:lpstr>
      <vt:lpstr>3. Dimensionierung des Systems</vt:lpstr>
      <vt:lpstr>3. Dimensionierung des Systems</vt:lpstr>
      <vt:lpstr>3. Dimensionierung des Systems</vt:lpstr>
      <vt:lpstr>3. Dimensionierung des Systems</vt:lpstr>
      <vt:lpstr>3. Dimensionierung des Systems</vt:lpstr>
      <vt:lpstr>3. Kostenbewertung</vt:lpstr>
      <vt:lpstr>3. Kostenbewertung</vt:lpstr>
      <vt:lpstr>3. Kostenbewertung</vt:lpstr>
      <vt:lpstr>3. Kostenbewertung</vt:lpstr>
      <vt:lpstr>3. Kostenbewertung</vt:lpstr>
      <vt:lpstr>3. Kostenbewertung</vt:lpstr>
      <vt:lpstr>3. Kostenbewertung</vt:lpstr>
      <vt:lpstr>3. Kostenbewertung</vt:lpstr>
      <vt:lpstr>3. Kostenbewertung</vt:lpstr>
      <vt:lpstr>3. Kostenbewertung</vt:lpstr>
      <vt:lpstr>Zusammenfassung</vt:lpstr>
      <vt:lpstr>Bibliographie</vt:lpstr>
      <vt:lpstr>Ende der Einheit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DeepL Translator</dc:creator>
  <cp:lastModifiedBy>IGA International Geothermal Association</cp:lastModifiedBy>
  <cp:revision>523</cp:revision>
  <cp:lastPrinted>2019-05-14T13:30:41Z</cp:lastPrinted>
  <dcterms:created xsi:type="dcterms:W3CDTF">2017-12-11T10:59:29Z</dcterms:created>
  <dcterms:modified xsi:type="dcterms:W3CDTF">2020-01-21T21:55:27Z</dcterms:modified>
</cp:coreProperties>
</file>