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31"/>
  </p:notesMasterIdLst>
  <p:sldIdLst>
    <p:sldId id="256" r:id="rId2"/>
    <p:sldId id="257" r:id="rId3"/>
    <p:sldId id="272" r:id="rId4"/>
    <p:sldId id="296" r:id="rId5"/>
    <p:sldId id="297" r:id="rId6"/>
    <p:sldId id="298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15" r:id="rId24"/>
    <p:sldId id="316" r:id="rId25"/>
    <p:sldId id="317" r:id="rId26"/>
    <p:sldId id="318" r:id="rId27"/>
    <p:sldId id="319" r:id="rId28"/>
    <p:sldId id="320" r:id="rId29"/>
    <p:sldId id="260" r:id="rId30"/>
  </p:sldIdLst>
  <p:sldSz cx="9144000" cy="6858000" type="screen4x3"/>
  <p:notesSz cx="6797675" cy="9926638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sús Rosel Martínez" initials="JRM" lastIdx="1" clrIdx="0">
    <p:extLst>
      <p:ext uri="{19B8F6BF-5375-455C-9EA6-DF929625EA0E}">
        <p15:presenceInfo xmlns:p15="http://schemas.microsoft.com/office/powerpoint/2012/main" userId="f1f0e823a184ee9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120" autoAdjust="0"/>
  </p:normalViewPr>
  <p:slideViewPr>
    <p:cSldViewPr>
      <p:cViewPr varScale="1">
        <p:scale>
          <a:sx n="102" d="100"/>
          <a:sy n="102" d="100"/>
        </p:scale>
        <p:origin x="756" y="72"/>
      </p:cViewPr>
      <p:guideLst>
        <p:guide orient="horz" pos="1026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r">
              <a:defRPr sz="1200"/>
            </a:lvl1pPr>
          </a:lstStyle>
          <a:p>
            <a:fld id="{E62C10A0-F87B-4BFF-AD3A-8310E448460F}" type="datetimeFigureOut">
              <a:rPr lang="el-GR" smtClean="0"/>
              <a:pPr/>
              <a:t>21/1/2020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0" tIns="45716" rIns="91430" bIns="45716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30" tIns="45716" rIns="91430" bIns="45716" rtlCol="0">
            <a:normAutofit/>
          </a:bodyPr>
          <a:lstStyle/>
          <a:p>
            <a:pPr lvl="0"/>
            <a:r>
              <a:rPr lang="el-GR"/>
              <a:t>Kλικ για επεξεργασία των στυλ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r">
              <a:defRPr sz="1200"/>
            </a:lvl1pPr>
          </a:lstStyle>
          <a:p>
            <a:fld id="{D51933F7-9C1D-42A8-B27F-F697341C8CBF}" type="slidenum">
              <a:rPr lang="el-GR" smtClean="0"/>
              <a:pPr/>
              <a:t>‹Nr.›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933F7-9C1D-42A8-B27F-F697341C8CBF}" type="slidenum">
              <a:rPr lang="el-GR" smtClean="0"/>
              <a:pPr/>
              <a:t>1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u="sng" dirty="0"/>
              <a:t>Richtlinien für den Trainer</a:t>
            </a:r>
          </a:p>
          <a:p>
            <a:endParaRPr lang="el-GR" dirty="0"/>
          </a:p>
          <a:p>
            <a:r>
              <a:rPr lang="en-US" dirty="0"/>
              <a:t>Diese . ppt-Datei ist eine Vorlage, die von Berufsbildungsanbietern verwendet werden kann, um das Trainingsmaterial vorzubereiten. </a:t>
            </a:r>
          </a:p>
          <a:p>
            <a:endParaRPr lang="el-GR" dirty="0"/>
          </a:p>
          <a:p>
            <a:r>
              <a:rPr lang="en-US" dirty="0"/>
              <a:t>Wir empfehlen </a:t>
            </a:r>
            <a:r>
              <a:rPr lang="en-US" b="1" dirty="0"/>
              <a:t>30 bis 40 . ppt-Folien </a:t>
            </a:r>
            <a:r>
              <a:rPr lang="en-US" dirty="0"/>
              <a:t>für eine (1) Stunde des Trainingsprogramms.</a:t>
            </a:r>
            <a:endParaRPr lang="el-GR" dirty="0"/>
          </a:p>
          <a:p>
            <a:endParaRPr lang="en-US" dirty="0"/>
          </a:p>
          <a:p>
            <a:r>
              <a:rPr lang="en-US" dirty="0"/>
              <a:t>Es gibt 3 </a:t>
            </a:r>
            <a:r>
              <a:rPr lang="en-US" u="sng" dirty="0"/>
              <a:t>vordefinierte Folien, die </a:t>
            </a:r>
            <a:r>
              <a:rPr lang="en-US" dirty="0"/>
              <a:t>von Ihnen ausgefüllt werden müssen, mit den Titeln "</a:t>
            </a:r>
            <a:r>
              <a:rPr lang="en-US" b="1" dirty="0"/>
              <a:t>Modulziele</a:t>
            </a:r>
            <a:r>
              <a:rPr lang="en-US" dirty="0"/>
              <a:t>", "</a:t>
            </a:r>
            <a:r>
              <a:rPr lang="en-US" b="1" dirty="0"/>
              <a:t>Schlussfolgerung</a:t>
            </a:r>
            <a:r>
              <a:rPr lang="en-US" dirty="0"/>
              <a:t>", "</a:t>
            </a:r>
            <a:r>
              <a:rPr lang="en-US" b="1" dirty="0"/>
              <a:t>Modulende"</a:t>
            </a:r>
            <a:r>
              <a:rPr lang="en-US" dirty="0"/>
              <a:t>.</a:t>
            </a:r>
            <a:endParaRPr lang="el-GR" dirty="0"/>
          </a:p>
          <a:p>
            <a:endParaRPr lang="en-US" dirty="0"/>
          </a:p>
          <a:p>
            <a:pPr lvl="0"/>
            <a:r>
              <a:rPr lang="en-US" dirty="0"/>
              <a:t>Das Material sollte in editierbarem Format gesendet werden.</a:t>
            </a:r>
            <a:endParaRPr lang="el-GR" dirty="0"/>
          </a:p>
          <a:p>
            <a:pPr lvl="0"/>
            <a:endParaRPr lang="en-US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Vorgeschlagene Schriftart: Arial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Erforderliche Schriftgröße: 16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Vorgeschlagener Zeilenabstand: 1,5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ppt/pptx-Datei sollte eine klare Struktur und definierte Einheiten und eindeutige Folientitel haben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 err="1"/>
              <a:t>ppt/pptx</a:t>
            </a:r>
            <a:r>
              <a:rPr lang="en-US" dirty="0"/>
              <a:t> Folieninhalte sollten die vordefinierten Ränder nicht überschreiten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Bilder, Diagramme etc. sollten mit einer Beschreibung versehen sein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Wenn Sie Verständnisfragen (Multiple Choice, Mehrfachantworten, Richtig/Falsch, Matching etc.) einfügen wollen, um das Verständnis der Theorie zu verbessern, sollten Sie diese in der ppt/pptx-Datei verankern.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Fragen, die für die Selbstbewertung und die abschließenden Bewertungsaufgaben verwendet werden, sollten einem vordefinierten Format folgen, das von SQLearn in einer . xls-Datei gesendet wird</a:t>
            </a:r>
            <a:endParaRPr lang="el-GR" dirty="0"/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933F7-9C1D-42A8-B27F-F697341C8CBF}" type="slidenum">
              <a:rPr lang="el-GR" smtClean="0"/>
              <a:pPr/>
              <a:t>2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95936" y="1988840"/>
            <a:ext cx="4822304" cy="1470025"/>
          </a:xfrm>
        </p:spPr>
        <p:txBody>
          <a:bodyPr anchor="b">
            <a:normAutofit/>
          </a:bodyPr>
          <a:lstStyle>
            <a:lvl1pPr algn="r">
              <a:defRPr sz="2800"/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573016"/>
            <a:ext cx="4248472" cy="1752600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26138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712" y="0"/>
            <a:ext cx="6707088" cy="1124744"/>
          </a:xfrm>
        </p:spPr>
        <p:txBody>
          <a:bodyPr>
            <a:normAutofit/>
          </a:bodyPr>
          <a:lstStyle>
            <a:lvl1pPr algn="r">
              <a:defRPr sz="2400"/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71127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Klicken Sie zum Bearbeiten des Master-Titelstils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Klicken Sie zum Bearbeiten von Master-Text-Stilen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A6221-E4EE-4882-A7E2-5D7E7229B80D}" type="slidenum">
              <a:rPr lang="el-GR" smtClean="0"/>
              <a:pPr/>
              <a:t>‹Nr.›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35590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42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0" Type="http://schemas.microsoft.com/office/2007/relationships/hdphoto" Target="../media/hdphoto6.wdp"/><Relationship Id="rId4" Type="http://schemas.openxmlformats.org/officeDocument/2006/relationships/image" Target="../media/image36.emf"/><Relationship Id="rId9" Type="http://schemas.openxmlformats.org/officeDocument/2006/relationships/image" Target="../media/image39.png"/><Relationship Id="rId1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45.png"/><Relationship Id="rId10" Type="http://schemas.openxmlformats.org/officeDocument/2006/relationships/image" Target="../media/image48.png"/><Relationship Id="rId4" Type="http://schemas.microsoft.com/office/2007/relationships/hdphoto" Target="../media/hdphoto8.wdp"/><Relationship Id="rId9" Type="http://schemas.openxmlformats.org/officeDocument/2006/relationships/image" Target="../media/image47.emf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hdphoto" Target="../media/hdphoto12.wdp"/><Relationship Id="rId7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microsoft.com/office/2007/relationships/hdphoto" Target="../media/hdphoto15.wdp"/><Relationship Id="rId7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56.png"/><Relationship Id="rId4" Type="http://schemas.openxmlformats.org/officeDocument/2006/relationships/image" Target="../media/image5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0.wdp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80000" y="1773000"/>
            <a:ext cx="5038240" cy="1685865"/>
          </a:xfrm>
        </p:spPr>
        <p:txBody>
          <a:bodyPr anchor="b"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Einheit 1.3.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ARTEN VON SOLARTHERMISCHEN ANLAGEN UND KOMPONENTEN</a:t>
            </a:r>
            <a:endPara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Einführung in die Solarthermie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2179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3980B35-27DE-4661-BBF5-8A787E218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1142" y="1926075"/>
            <a:ext cx="2714286" cy="17714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75E88E-C496-4111-B16E-5531DE330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3. Solare Warmwasserbereitung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A0A6C60-9C3B-4749-B9FE-9C8DD19EEB04}"/>
              </a:ext>
            </a:extLst>
          </p:cNvPr>
          <p:cNvSpPr/>
          <p:nvPr/>
        </p:nvSpPr>
        <p:spPr>
          <a:xfrm>
            <a:off x="266328" y="1506446"/>
            <a:ext cx="6177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Integral-Kollektor-Speichersysteme - Passives ICS</a:t>
            </a:r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84B380-7171-443C-8FB0-A5A089014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000" y="3712048"/>
            <a:ext cx="2942857" cy="23809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777657-D27E-4233-8651-AC808BC2E4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6132" y="2234442"/>
            <a:ext cx="1051643" cy="3455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94E3132-9810-4BD2-A0C9-B416338B2ECE}"/>
              </a:ext>
            </a:extLst>
          </p:cNvPr>
          <p:cNvSpPr txBox="1"/>
          <p:nvPr/>
        </p:nvSpPr>
        <p:spPr>
          <a:xfrm>
            <a:off x="7452000" y="1931340"/>
            <a:ext cx="1692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ICS-Systeme sind verbesserte Batch-SWH-Systeme.</a:t>
            </a:r>
          </a:p>
          <a:p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Verpackt &amp; zertifiziert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6F8BB-335D-4B0B-B9AE-643278BA11D0}"/>
              </a:ext>
            </a:extLst>
          </p:cNvPr>
          <p:cNvSpPr txBox="1"/>
          <p:nvPr/>
        </p:nvSpPr>
        <p:spPr>
          <a:xfrm>
            <a:off x="4727775" y="3754499"/>
            <a:ext cx="14282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Bessere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Wasser-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Stratifi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zierung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80975" indent="-180975"/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Zusätzliche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Schutz-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maßnahmen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959F9BD-A3B3-459F-B073-007CFD1ED72F}"/>
              </a:ext>
            </a:extLst>
          </p:cNvPr>
          <p:cNvGrpSpPr/>
          <p:nvPr/>
        </p:nvGrpSpPr>
        <p:grpSpPr>
          <a:xfrm>
            <a:off x="122040" y="1989000"/>
            <a:ext cx="4665960" cy="4288665"/>
            <a:chOff x="122040" y="1989000"/>
            <a:chExt cx="4665960" cy="428866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5A54E78-8A08-452F-8B7B-71B7711C6D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1335" r="1"/>
            <a:stretch/>
          </p:blipFill>
          <p:spPr>
            <a:xfrm>
              <a:off x="410328" y="1989000"/>
              <a:ext cx="4377672" cy="408165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9BBB59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862FC2E-5F61-4A8C-8F37-EA4B2A7E1919}"/>
                </a:ext>
              </a:extLst>
            </p:cNvPr>
            <p:cNvSpPr txBox="1"/>
            <p:nvPr/>
          </p:nvSpPr>
          <p:spPr>
            <a:xfrm>
              <a:off x="122040" y="4708005"/>
              <a:ext cx="2145960" cy="15696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u="sng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Andere Schlüsselkomponenten</a:t>
              </a: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Druckbegrenzungsventil.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Frostschutzventil.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Entwässerungsventile.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Vakuumbrecher.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Rückschlagventil.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Solare Umgehung.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BBA2BE1-C3B1-4E77-A5AF-B915B2A87991}"/>
              </a:ext>
            </a:extLst>
          </p:cNvPr>
          <p:cNvCxnSpPr/>
          <p:nvPr/>
        </p:nvCxnSpPr>
        <p:spPr>
          <a:xfrm>
            <a:off x="3204000" y="2637000"/>
            <a:ext cx="1944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2614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BE188-38E9-46E6-9FC6-FEC64C68F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3. Solare Warmwasserbereitung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9A4A78-5422-419F-BE24-F6D8AB76B24A}"/>
              </a:ext>
            </a:extLst>
          </p:cNvPr>
          <p:cNvSpPr/>
          <p:nvPr/>
        </p:nvSpPr>
        <p:spPr>
          <a:xfrm>
            <a:off x="266328" y="1506446"/>
            <a:ext cx="4665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Thermosiphon-Systeme. Direkt &amp; Indirekt</a:t>
            </a:r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44C1E9-6AC2-4A92-9052-DBD55BC6E558}"/>
              </a:ext>
            </a:extLst>
          </p:cNvPr>
          <p:cNvSpPr txBox="1"/>
          <p:nvPr/>
        </p:nvSpPr>
        <p:spPr>
          <a:xfrm>
            <a:off x="4716000" y="1845000"/>
            <a:ext cx="4248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Für gemäßigte und heiße Klimazonen.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Keine Pumpen.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Die natürliche Konvektion des erwärmten Wassers treibt die Wasserzirkulation und Schichtung an (Thermosiphon-Effekt).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Solartank über dem Kollektor angeordnet.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Flach-/Evakuierungsröhrenkollektoren.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Billiger als aktive Systeme.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Zuverlässig, einfach zu installieren, wartungsarm.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Hartes Wasser kann Ablagerungen erzeugen.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Auch in geteilter Ausführung lieferbar.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Gefahr der umgekehrten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Thermosyphonierung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in der Nacht.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Der Thermosyphon-Effekt hört bei Frost auf.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Gut isolierte Solartanks und geschützt gegen chemische Mittel und Atmosphäre.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Weitere Sicherheitsvorkehrungen hinzugefügt.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D5B3CE8-358C-4C1F-9055-597816F25107}"/>
              </a:ext>
            </a:extLst>
          </p:cNvPr>
          <p:cNvGrpSpPr/>
          <p:nvPr/>
        </p:nvGrpSpPr>
        <p:grpSpPr>
          <a:xfrm>
            <a:off x="180000" y="1988999"/>
            <a:ext cx="4392000" cy="4008330"/>
            <a:chOff x="180000" y="1988999"/>
            <a:chExt cx="4392000" cy="400833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226ADD0-74FA-4FDB-9539-556507A2F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0250" y="1988999"/>
              <a:ext cx="4131750" cy="388800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9BBB59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DCE4E48-7AFA-4209-B769-3C17462E8266}"/>
                </a:ext>
              </a:extLst>
            </p:cNvPr>
            <p:cNvSpPr txBox="1"/>
            <p:nvPr/>
          </p:nvSpPr>
          <p:spPr>
            <a:xfrm>
              <a:off x="180000" y="4797000"/>
              <a:ext cx="1799712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Andere Schlüsselkomponenten: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Backup-Speicher mit Zusatzwärme zur Erleichterung der Integration in das bestehende SWH.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Sicherheitsventile.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8310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45334-EE6E-4302-BDAF-F3FA07CD0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3. Solare Warmwasserbereitung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0B213D-AFC6-4A7B-87C4-EC15856ED49F}"/>
              </a:ext>
            </a:extLst>
          </p:cNvPr>
          <p:cNvSpPr/>
          <p:nvPr/>
        </p:nvSpPr>
        <p:spPr>
          <a:xfrm>
            <a:off x="266328" y="1506446"/>
            <a:ext cx="4665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Thermosiphon-Systeme. Direkt &amp; Indirekt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DED6C3-61BD-4FAD-AE46-1B4E3806B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000" y="1628774"/>
            <a:ext cx="2324572" cy="21532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D3C84A-C493-4F1D-9848-C8AD29455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714" y="1638106"/>
            <a:ext cx="1950286" cy="2143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F2C7C5-E18A-4EA2-9EB3-CE0862A72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00" y="3791318"/>
            <a:ext cx="3984690" cy="19746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FBBEE7-D5CA-414F-A02B-6D13BAFC7B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598" y="1989000"/>
            <a:ext cx="4099402" cy="367937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BBB5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60C8EFC-A19E-4E69-BA10-46F018614631}"/>
              </a:ext>
            </a:extLst>
          </p:cNvPr>
          <p:cNvSpPr/>
          <p:nvPr/>
        </p:nvSpPr>
        <p:spPr>
          <a:xfrm>
            <a:off x="180000" y="5733000"/>
            <a:ext cx="88045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Thermosyphon Indirekte Systeme benötigen einen Wärmetauscher. Intern.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Kann eine Frostschutzlösung verwenden, um in kälteren Klimazonen arbeiten zu können</a:t>
            </a:r>
            <a:r>
              <a:rPr lang="en-US" sz="1600" dirty="0">
                <a:solidFill>
                  <a:prstClr val="black"/>
                </a:solidFill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779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6A995-B035-418D-9846-B18836678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3. Solare Warmwasserbereitung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DD2C74-0B6E-4887-92AE-50F5D3128587}"/>
              </a:ext>
            </a:extLst>
          </p:cNvPr>
          <p:cNvSpPr/>
          <p:nvPr/>
        </p:nvSpPr>
        <p:spPr>
          <a:xfrm>
            <a:off x="266328" y="1506446"/>
            <a:ext cx="5313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Direkte Zwangsumlaufsysteme (aktiv) - DFC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3EE4C3-A65C-4EFB-90D9-7B8238A99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286" y="1997762"/>
            <a:ext cx="5685714" cy="409523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BBB5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60DF56-84E7-4C86-A0D5-0D5300D1F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998" y="1413000"/>
            <a:ext cx="2801802" cy="23706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CC79512-4E52-46D0-BEA1-9C4DCB0185C0}"/>
              </a:ext>
            </a:extLst>
          </p:cNvPr>
          <p:cNvSpPr/>
          <p:nvPr/>
        </p:nvSpPr>
        <p:spPr>
          <a:xfrm>
            <a:off x="6012000" y="3789000"/>
            <a:ext cx="31253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Erzwungene Zirkulation. Pumpe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Elektrische/Elektronische Steuerung: Differenztemperatur und andere.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Effizient.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Solarspeicher im Haus getrennt (geringe Wärmeverluste).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Erkennung von Frostzuständen und Ablaufsicherung.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Hartes Wasser kann beeinflussen.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372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C3EDB-B02C-443C-AB0E-2E2225860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3. Solare Warmwasserbereitung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4C2678-9512-4D9E-B616-4A07E1DD43F1}"/>
              </a:ext>
            </a:extLst>
          </p:cNvPr>
          <p:cNvSpPr/>
          <p:nvPr/>
        </p:nvSpPr>
        <p:spPr>
          <a:xfrm>
            <a:off x="266328" y="1506446"/>
            <a:ext cx="4665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Indirekte Zwangsumlaufsysteme - IFC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D3B2B0-DB97-4693-9697-894104283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000" y="1917000"/>
            <a:ext cx="4320516" cy="351619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BBB5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BCF278-BC63-4FC6-9B39-6430856385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516" y="1917000"/>
            <a:ext cx="4430476" cy="351619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BBB5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3718707-5143-4EAC-B1D0-5F785E3C2FC3}"/>
              </a:ext>
            </a:extLst>
          </p:cNvPr>
          <p:cNvSpPr/>
          <p:nvPr/>
        </p:nvSpPr>
        <p:spPr>
          <a:xfrm>
            <a:off x="180000" y="5463717"/>
            <a:ext cx="43748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Getrennte Stromkreise: HTF und Trinkwasser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HTF: kann Glykol (Frostschutzmittel) oder ein anderes sein.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Wärmetauscher: intern oder extern.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ED5C70-4FCF-4062-96EC-4F4CCA2F68C4}"/>
              </a:ext>
            </a:extLst>
          </p:cNvPr>
          <p:cNvSpPr/>
          <p:nvPr/>
        </p:nvSpPr>
        <p:spPr>
          <a:xfrm>
            <a:off x="4518878" y="5463717"/>
            <a:ext cx="4500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Bestimmt für warmes und kaltes Klima.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Vollkommen kontrolliert.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Integrierbar in bestehendes SWH und skalierbar.</a:t>
            </a:r>
          </a:p>
          <a:p>
            <a:pPr lvl="0"/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8997FD-90D1-4D5B-9653-9F31F4165EEE}"/>
              </a:ext>
            </a:extLst>
          </p:cNvPr>
          <p:cNvSpPr/>
          <p:nvPr/>
        </p:nvSpPr>
        <p:spPr>
          <a:xfrm>
            <a:off x="180000" y="1917000"/>
            <a:ext cx="17668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Drainback-Konstruktion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0480DA-7E81-4C9C-8856-352C110E1F75}"/>
              </a:ext>
            </a:extLst>
          </p:cNvPr>
          <p:cNvSpPr/>
          <p:nvPr/>
        </p:nvSpPr>
        <p:spPr>
          <a:xfrm>
            <a:off x="7280986" y="1917000"/>
            <a:ext cx="17684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Frostschutzausführung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393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B7C85-5993-4EBB-AEEC-3AFCC47BE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3. Solare Warmwasserbereitung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06F447-B93F-46A1-A18E-8BD7342379F1}"/>
              </a:ext>
            </a:extLst>
          </p:cNvPr>
          <p:cNvSpPr/>
          <p:nvPr/>
        </p:nvSpPr>
        <p:spPr>
          <a:xfrm>
            <a:off x="266328" y="1506446"/>
            <a:ext cx="7833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Groß angelegte SWH. Anlagen für Mehrfamilien- und Wohnblöcke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1C525C-CC15-42FB-9A2E-6A512DCA9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0" y="1989000"/>
            <a:ext cx="4161156" cy="346763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BBB5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BE5C66-9F29-4258-979F-657A7FCAEF12}"/>
              </a:ext>
            </a:extLst>
          </p:cNvPr>
          <p:cNvSpPr txBox="1"/>
          <p:nvPr/>
        </p:nvSpPr>
        <p:spPr>
          <a:xfrm>
            <a:off x="4644000" y="5589000"/>
            <a:ext cx="4161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Alle Verteilte Installation. Solar, Speicherung und Unterstützung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136442-D01D-4187-875E-4E8A62B76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00" y="1989000"/>
            <a:ext cx="3903508" cy="346763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BBB5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D9A925-5E31-41EF-963C-DAA1F8270C5C}"/>
              </a:ext>
            </a:extLst>
          </p:cNvPr>
          <p:cNvSpPr txBox="1"/>
          <p:nvPr/>
        </p:nvSpPr>
        <p:spPr>
          <a:xfrm>
            <a:off x="482844" y="5589000"/>
            <a:ext cx="4161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Alle Zentralisierte Installation. Solar, Speicherung und Unterstützung</a:t>
            </a:r>
          </a:p>
        </p:txBody>
      </p:sp>
    </p:spTree>
    <p:extLst>
      <p:ext uri="{BB962C8B-B14F-4D97-AF65-F5344CB8AC3E}">
        <p14:creationId xmlns:p14="http://schemas.microsoft.com/office/powerpoint/2010/main" val="3251162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1AD3AD3-BA40-424F-98DE-2BF927A86CA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36000" y="2029833"/>
            <a:ext cx="3421601" cy="38374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5959DB-F05C-42FF-B5D7-B27F27D2B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4. SWH-Systemkomponenten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34BB08-958D-4918-9C6B-5468D2F38745}"/>
              </a:ext>
            </a:extLst>
          </p:cNvPr>
          <p:cNvSpPr/>
          <p:nvPr/>
        </p:nvSpPr>
        <p:spPr>
          <a:xfrm>
            <a:off x="266328" y="1506446"/>
            <a:ext cx="5961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Typologie der Komponenten für kleine SWH-Systeme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821F0F-A2B1-487F-9BD9-44EAE805673C}"/>
              </a:ext>
            </a:extLst>
          </p:cNvPr>
          <p:cNvSpPr txBox="1"/>
          <p:nvPr/>
        </p:nvSpPr>
        <p:spPr>
          <a:xfrm>
            <a:off x="502400" y="2362334"/>
            <a:ext cx="7741600" cy="3607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Sammler.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Um die Energie der Sonne zu sammeln und in Wärme umzuwandeln. 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Wassertanks.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Zur Speicherung und Sicherung von solar erwärmtem Wasser.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Pumpen.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Um die Zirkulation von Wasser und anderen HTF durch das System zu erzwingen.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Kontrolleure.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Zum Messen, Anzeigen, Steuern und Überwachen des Systembetriebs.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Komponenten zur Wärmeabgabe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Einschließlich Verrohrung, HTF und Wärmetauscher. 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Einfrierschutzmechanismen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Um das Einfrieren von Kollektoren und Rohren zu verhindern. 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Absperr-, Rückschlag-, Entlastungs- und Sicherheitsventile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Zur Kontrolle oder Regulierung von Flüssigkeiten. 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Messgeräte und Zähler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Zur Erfassung thermischer Größen und zur Systemüberwachung. 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346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63C8D-0205-4761-8CE8-C73220927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4. SWH-Systemkomponenten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06A9DA-FFB9-42AD-B68D-BF18821A62B0}"/>
              </a:ext>
            </a:extLst>
          </p:cNvPr>
          <p:cNvSpPr/>
          <p:nvPr/>
        </p:nvSpPr>
        <p:spPr>
          <a:xfrm>
            <a:off x="266328" y="1506446"/>
            <a:ext cx="2577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Sonnenkollektoren</a:t>
            </a:r>
            <a:endParaRPr lang="en-US" b="1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983B9E2-5260-4501-9FD6-EEB7DDEE4E97}"/>
              </a:ext>
            </a:extLst>
          </p:cNvPr>
          <p:cNvGrpSpPr/>
          <p:nvPr/>
        </p:nvGrpSpPr>
        <p:grpSpPr>
          <a:xfrm>
            <a:off x="26475" y="1989000"/>
            <a:ext cx="9072000" cy="4104000"/>
            <a:chOff x="26475" y="2061000"/>
            <a:chExt cx="9072000" cy="41040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E7EA843-6F06-45E1-8A26-54127030C93A}"/>
                </a:ext>
              </a:extLst>
            </p:cNvPr>
            <p:cNvGrpSpPr/>
            <p:nvPr/>
          </p:nvGrpSpPr>
          <p:grpSpPr>
            <a:xfrm>
              <a:off x="26475" y="2061000"/>
              <a:ext cx="9072000" cy="432000"/>
              <a:chOff x="36000" y="2061000"/>
              <a:chExt cx="9072000" cy="432000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49FCB9E-7534-43A1-B5CF-C8374CCABAEE}"/>
                  </a:ext>
                </a:extLst>
              </p:cNvPr>
              <p:cNvSpPr/>
              <p:nvPr/>
            </p:nvSpPr>
            <p:spPr>
              <a:xfrm>
                <a:off x="36000" y="2061000"/>
                <a:ext cx="3024000" cy="432000"/>
              </a:xfrm>
              <a:prstGeom prst="rect">
                <a:avLst/>
              </a:prstGeom>
              <a:ln w="127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Integral-Kollektoren</a:t>
                </a: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6D7D537-BDC4-42AD-A583-FB5189DE1257}"/>
                  </a:ext>
                </a:extLst>
              </p:cNvPr>
              <p:cNvSpPr/>
              <p:nvPr/>
            </p:nvSpPr>
            <p:spPr>
              <a:xfrm>
                <a:off x="3060000" y="2061000"/>
                <a:ext cx="3024000" cy="432000"/>
              </a:xfrm>
              <a:prstGeom prst="rect">
                <a:avLst/>
              </a:prstGeom>
              <a:ln w="127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Flachkollektoren</a:t>
                </a: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61045CD-8744-4B4A-B9F6-94A9055C5A47}"/>
                  </a:ext>
                </a:extLst>
              </p:cNvPr>
              <p:cNvSpPr/>
              <p:nvPr/>
            </p:nvSpPr>
            <p:spPr>
              <a:xfrm>
                <a:off x="6084000" y="2061000"/>
                <a:ext cx="3024000" cy="432000"/>
              </a:xfrm>
              <a:prstGeom prst="rect">
                <a:avLst/>
              </a:prstGeom>
              <a:ln w="127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Evakuierte Röhrenkollektoren</a:t>
                </a: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A5740EF-5952-4B01-A7B9-D4AAE246BD26}"/>
                </a:ext>
              </a:extLst>
            </p:cNvPr>
            <p:cNvSpPr/>
            <p:nvPr/>
          </p:nvSpPr>
          <p:spPr>
            <a:xfrm>
              <a:off x="33639" y="2554050"/>
              <a:ext cx="3024000" cy="3610950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7C77C81-51ED-4528-B550-8751C9BC5423}"/>
                </a:ext>
              </a:extLst>
            </p:cNvPr>
            <p:cNvSpPr/>
            <p:nvPr/>
          </p:nvSpPr>
          <p:spPr>
            <a:xfrm>
              <a:off x="3057639" y="2554050"/>
              <a:ext cx="3024000" cy="3610950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A1B561B-E0FA-4ADA-ADD4-E077CBB39D09}"/>
                </a:ext>
              </a:extLst>
            </p:cNvPr>
            <p:cNvSpPr/>
            <p:nvPr/>
          </p:nvSpPr>
          <p:spPr>
            <a:xfrm>
              <a:off x="6067311" y="2554050"/>
              <a:ext cx="3024000" cy="3610950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F9A01F5-B8CA-45A8-A59E-960C32B42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564" y="4420576"/>
              <a:ext cx="2892450" cy="164669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0A311B3-2BFD-4542-B535-9E3B606AD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6328" y="2593575"/>
              <a:ext cx="2577672" cy="1717050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EA0A4C7-C436-453E-85AA-6635FB7253CC}"/>
                </a:ext>
              </a:extLst>
            </p:cNvPr>
            <p:cNvCxnSpPr>
              <a:stCxn id="9" idx="1"/>
              <a:endCxn id="10" idx="1"/>
            </p:cNvCxnSpPr>
            <p:nvPr/>
          </p:nvCxnSpPr>
          <p:spPr>
            <a:xfrm>
              <a:off x="33639" y="4359525"/>
              <a:ext cx="3024000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F120ADE-DCA8-490F-86B3-B8FDD6DE4E83}"/>
                </a:ext>
              </a:extLst>
            </p:cNvPr>
            <p:cNvSpPr txBox="1"/>
            <p:nvPr/>
          </p:nvSpPr>
          <p:spPr>
            <a:xfrm>
              <a:off x="2517490" y="5829821"/>
              <a:ext cx="576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ICS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F010758-DB94-4087-B4EA-695956AD8387}"/>
                </a:ext>
              </a:extLst>
            </p:cNvPr>
            <p:cNvSpPr txBox="1"/>
            <p:nvPr/>
          </p:nvSpPr>
          <p:spPr>
            <a:xfrm>
              <a:off x="2372459" y="4051497"/>
              <a:ext cx="79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Batch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DA1A1E3-9DED-4D0C-A900-E17107B5C81A}"/>
                </a:ext>
              </a:extLst>
            </p:cNvPr>
            <p:cNvCxnSpPr>
              <a:cxnSpLocks/>
              <a:stCxn id="9" idx="3"/>
              <a:endCxn id="11" idx="1"/>
            </p:cNvCxnSpPr>
            <p:nvPr/>
          </p:nvCxnSpPr>
          <p:spPr>
            <a:xfrm>
              <a:off x="3057639" y="4359525"/>
              <a:ext cx="3009672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5EA1D08-DA19-4D30-9767-00446C34B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64459" y="2622191"/>
              <a:ext cx="2796032" cy="163830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67804CE-FA5B-4384-B425-79E269ED2ED6}"/>
                </a:ext>
              </a:extLst>
            </p:cNvPr>
            <p:cNvSpPr txBox="1"/>
            <p:nvPr/>
          </p:nvSpPr>
          <p:spPr>
            <a:xfrm>
              <a:off x="5238131" y="4030496"/>
              <a:ext cx="936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Verglaste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4230FB3-8FC6-4B55-BFC9-4803BCBD5137}"/>
                </a:ext>
              </a:extLst>
            </p:cNvPr>
            <p:cNvGrpSpPr/>
            <p:nvPr/>
          </p:nvGrpSpPr>
          <p:grpSpPr>
            <a:xfrm>
              <a:off x="3081217" y="4416808"/>
              <a:ext cx="2811623" cy="1699167"/>
              <a:chOff x="3081217" y="4416808"/>
              <a:chExt cx="2811623" cy="1699167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144E80DB-CE6F-4E29-B729-EADA4F451C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367015" y="4416808"/>
                <a:ext cx="1130578" cy="900000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5452728F-15A1-4809-99D3-47F3C52D1C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045990" y="5099098"/>
                <a:ext cx="846850" cy="900000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D127FA47-6E44-4ACF-86B1-0E9F375546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081217" y="5215975"/>
                <a:ext cx="1631250" cy="900000"/>
              </a:xfrm>
              <a:prstGeom prst="rect">
                <a:avLst/>
              </a:prstGeom>
            </p:spPr>
          </p:pic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43F4ACE-086B-4160-8F6E-DE05E34A99E7}"/>
                </a:ext>
              </a:extLst>
            </p:cNvPr>
            <p:cNvSpPr txBox="1"/>
            <p:nvPr/>
          </p:nvSpPr>
          <p:spPr>
            <a:xfrm>
              <a:off x="3045477" y="4376791"/>
              <a:ext cx="17425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Einige Formen der Montage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4D9108F-4A49-4307-B12C-325CF46AE31A}"/>
                </a:ext>
              </a:extLst>
            </p:cNvPr>
            <p:cNvCxnSpPr>
              <a:endCxn id="11" idx="3"/>
            </p:cNvCxnSpPr>
            <p:nvPr/>
          </p:nvCxnSpPr>
          <p:spPr>
            <a:xfrm>
              <a:off x="6074475" y="4359525"/>
              <a:ext cx="3016836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310340A-4673-4479-890C-31F5B6868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105265" y="2601190"/>
              <a:ext cx="2950196" cy="1692433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8F817D8-CAA2-469C-ABF5-C51BD527C37E}"/>
                </a:ext>
              </a:extLst>
            </p:cNvPr>
            <p:cNvSpPr txBox="1"/>
            <p:nvPr/>
          </p:nvSpPr>
          <p:spPr>
            <a:xfrm>
              <a:off x="6067311" y="4034713"/>
              <a:ext cx="10711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Überschwemmt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2088B79-5EAE-44A4-A474-E00BBDB1A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36000" y="4434317"/>
              <a:ext cx="1835032" cy="167526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575F18-D741-4CAB-BD92-BC228A923F77}"/>
                </a:ext>
              </a:extLst>
            </p:cNvPr>
            <p:cNvSpPr txBox="1"/>
            <p:nvPr/>
          </p:nvSpPr>
          <p:spPr>
            <a:xfrm>
              <a:off x="6042774" y="5826446"/>
              <a:ext cx="12095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Wärmerohr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56202888-67A8-41C6-8751-C2A25B31F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08324" y="4396253"/>
              <a:ext cx="1252626" cy="92501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344221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1CAD2-77A5-445A-8E88-A52A54C3F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4. SWH-Systemkomponenten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8AB717-6057-4C61-9198-6D5627FB4098}"/>
              </a:ext>
            </a:extLst>
          </p:cNvPr>
          <p:cNvSpPr/>
          <p:nvPr/>
        </p:nvSpPr>
        <p:spPr>
          <a:xfrm>
            <a:off x="266328" y="1506446"/>
            <a:ext cx="2073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Lagerbehälter</a:t>
            </a:r>
            <a:endParaRPr lang="en-US" b="1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B0F6492-2C60-4807-BECB-F678FFFEB9C5}"/>
              </a:ext>
            </a:extLst>
          </p:cNvPr>
          <p:cNvGrpSpPr/>
          <p:nvPr/>
        </p:nvGrpSpPr>
        <p:grpSpPr>
          <a:xfrm>
            <a:off x="36000" y="1992040"/>
            <a:ext cx="9072000" cy="4172960"/>
            <a:chOff x="36000" y="1992040"/>
            <a:chExt cx="9072000" cy="417296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90B9D0F-590A-45BE-BFD7-58A87542793A}"/>
                </a:ext>
              </a:extLst>
            </p:cNvPr>
            <p:cNvGrpSpPr/>
            <p:nvPr/>
          </p:nvGrpSpPr>
          <p:grpSpPr>
            <a:xfrm>
              <a:off x="36000" y="1992040"/>
              <a:ext cx="9072000" cy="432000"/>
              <a:chOff x="-36000" y="2010702"/>
              <a:chExt cx="9072000" cy="432000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51811C9-83D0-4B71-9668-A4CB4E1DCF46}"/>
                  </a:ext>
                </a:extLst>
              </p:cNvPr>
              <p:cNvSpPr/>
              <p:nvPr/>
            </p:nvSpPr>
            <p:spPr>
              <a:xfrm>
                <a:off x="-36000" y="2010702"/>
                <a:ext cx="3024000" cy="432000"/>
              </a:xfrm>
              <a:prstGeom prst="rect">
                <a:avLst/>
              </a:prstGeom>
              <a:ln w="127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Solartank </a:t>
                </a:r>
              </a:p>
              <a:p>
                <a:pPr algn="ctr"/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(Basic. Für warme Klimazonen)</a:t>
                </a: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F2C004D-06F0-4852-85B4-59218BDDA181}"/>
                  </a:ext>
                </a:extLst>
              </p:cNvPr>
              <p:cNvSpPr/>
              <p:nvPr/>
            </p:nvSpPr>
            <p:spPr>
              <a:xfrm>
                <a:off x="2988000" y="2010702"/>
                <a:ext cx="3024000" cy="432000"/>
              </a:xfrm>
              <a:prstGeom prst="rect">
                <a:avLst/>
              </a:prstGeom>
              <a:ln w="127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Abbildungen</a:t>
                </a: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9FF2B3B-9FEA-441E-9F2E-AADBC91AB819}"/>
                  </a:ext>
                </a:extLst>
              </p:cNvPr>
              <p:cNvSpPr/>
              <p:nvPr/>
            </p:nvSpPr>
            <p:spPr>
              <a:xfrm>
                <a:off x="6012000" y="2010702"/>
                <a:ext cx="3024000" cy="432000"/>
              </a:xfrm>
              <a:prstGeom prst="rect">
                <a:avLst/>
              </a:prstGeom>
              <a:ln w="127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Mehrbehälter-SWH-Systeme</a:t>
                </a:r>
              </a:p>
              <a:p>
                <a:pPr algn="ctr"/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(Solar- und Hilfs-/Backup-Tanks)</a:t>
                </a: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9E1F65D-B630-4E4D-8866-4E36E18BC244}"/>
                </a:ext>
              </a:extLst>
            </p:cNvPr>
            <p:cNvSpPr/>
            <p:nvPr/>
          </p:nvSpPr>
          <p:spPr>
            <a:xfrm>
              <a:off x="36000" y="2493000"/>
              <a:ext cx="3024000" cy="3672000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5AFEB49-ACEC-4828-B641-4141D8522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6328" y="2502331"/>
              <a:ext cx="2505672" cy="3662669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FC49AB6-43A3-42B4-A244-2FC9EC8E2ABA}"/>
                </a:ext>
              </a:extLst>
            </p:cNvPr>
            <p:cNvSpPr/>
            <p:nvPr/>
          </p:nvSpPr>
          <p:spPr>
            <a:xfrm>
              <a:off x="3063600" y="2493000"/>
              <a:ext cx="3024000" cy="3672000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A3A7D7A-B3A5-4167-9A77-4380A922680E}"/>
                </a:ext>
              </a:extLst>
            </p:cNvPr>
            <p:cNvCxnSpPr>
              <a:stCxn id="9" idx="3"/>
              <a:endCxn id="11" idx="3"/>
            </p:cNvCxnSpPr>
            <p:nvPr/>
          </p:nvCxnSpPr>
          <p:spPr>
            <a:xfrm>
              <a:off x="3060000" y="4329000"/>
              <a:ext cx="3027600" cy="0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71E3C20-DC1C-4BDA-89F3-B8566BFB2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04000" y="2709000"/>
              <a:ext cx="2764365" cy="138218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C098864-BA28-4157-B35C-2D8E513F3121}"/>
                </a:ext>
              </a:extLst>
            </p:cNvPr>
            <p:cNvSpPr txBox="1"/>
            <p:nvPr/>
          </p:nvSpPr>
          <p:spPr>
            <a:xfrm>
              <a:off x="5157331" y="4055565"/>
              <a:ext cx="936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Horizontal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F3607CB-D478-4C62-A467-73F6CA0BD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18138" y="4392993"/>
              <a:ext cx="705869" cy="170840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F39C246-6D78-46FC-8415-FC953CFCCAE3}"/>
                </a:ext>
              </a:extLst>
            </p:cNvPr>
            <p:cNvSpPr txBox="1"/>
            <p:nvPr/>
          </p:nvSpPr>
          <p:spPr>
            <a:xfrm>
              <a:off x="3752007" y="4365000"/>
              <a:ext cx="98806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Vertikal mit internem Wärmetauscher (für indirektes SWH)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0A8949D-C64C-4152-9DAC-A818892FF1EF}"/>
                </a:ext>
              </a:extLst>
            </p:cNvPr>
            <p:cNvSpPr/>
            <p:nvPr/>
          </p:nvSpPr>
          <p:spPr>
            <a:xfrm>
              <a:off x="6084000" y="2493000"/>
              <a:ext cx="3024000" cy="3672000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25C377F-A407-47C8-BBC6-5917341E1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26202" y="4427487"/>
              <a:ext cx="709805" cy="166930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4631B51-D43D-4EBB-948C-61EAE3C74A91}"/>
                </a:ext>
              </a:extLst>
            </p:cNvPr>
            <p:cNvSpPr txBox="1"/>
            <p:nvPr/>
          </p:nvSpPr>
          <p:spPr>
            <a:xfrm>
              <a:off x="5274610" y="4401873"/>
              <a:ext cx="86359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Vertikal für Direkt-SWH oder </a:t>
              </a:r>
              <a:r>
                <a:rPr lang="en-US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externen</a:t>
              </a:r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Wärme-austau-scher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4BB763F-20C0-4495-919C-0894445D1C22}"/>
                </a:ext>
              </a:extLst>
            </p:cNvPr>
            <p:cNvCxnSpPr>
              <a:stCxn id="19" idx="1"/>
              <a:endCxn id="19" idx="3"/>
            </p:cNvCxnSpPr>
            <p:nvPr/>
          </p:nvCxnSpPr>
          <p:spPr>
            <a:xfrm>
              <a:off x="6084000" y="4329000"/>
              <a:ext cx="3024000" cy="0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EBE7B1A-1993-479C-93F7-D2BCF7C8A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97885" y="4378571"/>
              <a:ext cx="702181" cy="1767136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607A729-15A8-45C2-815C-94B0D730088F}"/>
                </a:ext>
              </a:extLst>
            </p:cNvPr>
            <p:cNvSpPr txBox="1"/>
            <p:nvPr/>
          </p:nvSpPr>
          <p:spPr>
            <a:xfrm>
              <a:off x="7050332" y="4406034"/>
              <a:ext cx="182733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Vorwärmspeicher oder Solarspeicher für Doppelspeicher (nur Speicher, kein Heizelement). Es kann einen internen Wärmetauscher haben.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9483747-3CE2-46D8-B1C0-ECBBF7842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37408" y="2553571"/>
              <a:ext cx="2871946" cy="1614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99324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49820-B739-4E6C-8BFA-2108AC6CA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4. SWH-Systemkomponenten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6E1600-3C3C-4C53-B803-862E8B897FEB}"/>
              </a:ext>
            </a:extLst>
          </p:cNvPr>
          <p:cNvSpPr/>
          <p:nvPr/>
        </p:nvSpPr>
        <p:spPr>
          <a:xfrm>
            <a:off x="266328" y="1506446"/>
            <a:ext cx="2073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Pumpen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680B2A-E7EE-4008-8C23-726ED11008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3400"/>
          <a:stretch/>
        </p:blipFill>
        <p:spPr>
          <a:xfrm>
            <a:off x="612000" y="1845000"/>
            <a:ext cx="8265672" cy="424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EE1157-D027-43F6-AB46-0FC909FC4512}"/>
              </a:ext>
            </a:extLst>
          </p:cNvPr>
          <p:cNvSpPr txBox="1"/>
          <p:nvPr/>
        </p:nvSpPr>
        <p:spPr>
          <a:xfrm>
            <a:off x="2916000" y="4077000"/>
            <a:ext cx="43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Elektrische AC- oder DC-Kreisel-"Nassläufer"-Pumpen</a:t>
            </a:r>
          </a:p>
        </p:txBody>
      </p:sp>
    </p:spTree>
    <p:extLst>
      <p:ext uri="{BB962C8B-B14F-4D97-AF65-F5344CB8AC3E}">
        <p14:creationId xmlns:p14="http://schemas.microsoft.com/office/powerpoint/2010/main" val="1126727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Modul Ziele</a:t>
            </a:r>
            <a:endParaRPr lang="el-GR" b="1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61758" y="1628774"/>
            <a:ext cx="8280000" cy="424822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Am Ende dieser Einheit werden Sie dazu in der Lage sein:</a:t>
            </a:r>
          </a:p>
          <a:p>
            <a:pPr marL="0" indent="0" algn="just">
              <a:buNone/>
            </a:pP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lvl="1">
              <a:buFont typeface="+mj-lt"/>
              <a:buAutoNum type="arabicPeriod"/>
            </a:pPr>
            <a:r>
              <a:rPr lang="en-US" b="1" dirty="0" err="1"/>
              <a:t>Solaraktive</a:t>
            </a:r>
            <a:r>
              <a:rPr lang="en-US" b="1" dirty="0"/>
              <a:t> thermische Technologien von </a:t>
            </a:r>
            <a:r>
              <a:rPr lang="en-US" b="1" dirty="0" err="1"/>
              <a:t>anderen</a:t>
            </a:r>
            <a:r>
              <a:rPr lang="en-US" b="1" dirty="0"/>
              <a:t> </a:t>
            </a:r>
            <a:r>
              <a:rPr lang="en-US" b="1" dirty="0" err="1"/>
              <a:t>Solartechnologien</a:t>
            </a:r>
            <a:r>
              <a:rPr lang="en-US" b="1" dirty="0"/>
              <a:t> </a:t>
            </a:r>
            <a:r>
              <a:rPr lang="en-US" b="1" dirty="0" err="1"/>
              <a:t>zu</a:t>
            </a:r>
            <a:r>
              <a:rPr lang="en-US" b="1" dirty="0"/>
              <a:t> </a:t>
            </a:r>
            <a:r>
              <a:rPr lang="en-US" b="1" dirty="0" err="1"/>
              <a:t>unterscheiden</a:t>
            </a:r>
            <a:r>
              <a:rPr lang="en-US" b="1" dirty="0"/>
              <a:t>.</a:t>
            </a:r>
            <a:endParaRPr lang="es-ES" dirty="0"/>
          </a:p>
          <a:p>
            <a:pPr lvl="1">
              <a:buFont typeface="+mj-lt"/>
              <a:buAutoNum type="arabicPeriod"/>
            </a:pPr>
            <a:r>
              <a:rPr lang="en-US" b="1" dirty="0" err="1"/>
              <a:t>Solaraktive</a:t>
            </a:r>
            <a:r>
              <a:rPr lang="en-US" b="1" dirty="0"/>
              <a:t> thermische Systeme anhand der </a:t>
            </a:r>
            <a:r>
              <a:rPr lang="en-US" b="1" dirty="0" err="1"/>
              <a:t>Temperaturanforderungen</a:t>
            </a:r>
            <a:r>
              <a:rPr lang="en-US" b="1" dirty="0"/>
              <a:t> </a:t>
            </a:r>
            <a:r>
              <a:rPr lang="en-US" b="1" dirty="0" err="1"/>
              <a:t>zu</a:t>
            </a:r>
            <a:r>
              <a:rPr lang="en-US" b="1" dirty="0"/>
              <a:t> </a:t>
            </a:r>
            <a:r>
              <a:rPr lang="en-US" b="1" dirty="0" err="1"/>
              <a:t>klassifizieren</a:t>
            </a:r>
            <a:r>
              <a:rPr lang="en-US" b="1" dirty="0"/>
              <a:t>.</a:t>
            </a:r>
            <a:endParaRPr lang="es-ES" dirty="0"/>
          </a:p>
          <a:p>
            <a:pPr lvl="1">
              <a:buFont typeface="+mj-lt"/>
              <a:buAutoNum type="arabicPeriod"/>
            </a:pPr>
            <a:r>
              <a:rPr lang="en-US" b="1" dirty="0"/>
              <a:t>Die Solar-Warmwasser-Heizsysteme (SWH) für den </a:t>
            </a:r>
            <a:r>
              <a:rPr lang="en-US" b="1" dirty="0" err="1"/>
              <a:t>Hausgebrauch</a:t>
            </a:r>
            <a:r>
              <a:rPr lang="en-US" b="1" dirty="0"/>
              <a:t> </a:t>
            </a:r>
            <a:r>
              <a:rPr lang="en-US" b="1" dirty="0" err="1"/>
              <a:t>zu</a:t>
            </a:r>
            <a:r>
              <a:rPr lang="en-US" b="1" dirty="0"/>
              <a:t> </a:t>
            </a:r>
            <a:r>
              <a:rPr lang="en-US" b="1" dirty="0" err="1"/>
              <a:t>klassifizieren</a:t>
            </a:r>
            <a:r>
              <a:rPr lang="en-US" b="1" dirty="0"/>
              <a:t>.</a:t>
            </a:r>
            <a:endParaRPr lang="es-ES" dirty="0"/>
          </a:p>
          <a:p>
            <a:pPr lvl="1">
              <a:buFont typeface="+mj-lt"/>
              <a:buAutoNum type="arabicPeriod"/>
            </a:pPr>
            <a:r>
              <a:rPr lang="en-US" b="1" dirty="0"/>
              <a:t>Den grundsätzlichen Aufbau und die Funktionsweise der gängigen Typen von DSWH </a:t>
            </a:r>
            <a:r>
              <a:rPr lang="en-US" b="1" dirty="0" err="1"/>
              <a:t>zu</a:t>
            </a:r>
            <a:r>
              <a:rPr lang="en-US" b="1" dirty="0"/>
              <a:t> </a:t>
            </a:r>
            <a:r>
              <a:rPr lang="en-US" b="1" dirty="0" err="1"/>
              <a:t>beschreiben</a:t>
            </a:r>
            <a:r>
              <a:rPr lang="en-US" b="1" dirty="0"/>
              <a:t>.</a:t>
            </a:r>
            <a:endParaRPr lang="es-ES" dirty="0"/>
          </a:p>
          <a:p>
            <a:pPr lvl="1">
              <a:buFont typeface="+mj-lt"/>
              <a:buAutoNum type="arabicPeriod"/>
            </a:pPr>
            <a:r>
              <a:rPr lang="en-US" b="1" dirty="0"/>
              <a:t>Die in üblichen DSWH-Installationen </a:t>
            </a:r>
            <a:r>
              <a:rPr lang="en-US" b="1" dirty="0" err="1"/>
              <a:t>verwendeten</a:t>
            </a:r>
            <a:r>
              <a:rPr lang="en-US" b="1" dirty="0"/>
              <a:t> </a:t>
            </a:r>
            <a:r>
              <a:rPr lang="en-US" b="1" dirty="0" err="1"/>
              <a:t>Komponenten</a:t>
            </a:r>
            <a:r>
              <a:rPr lang="en-US" b="1" dirty="0"/>
              <a:t> </a:t>
            </a:r>
            <a:r>
              <a:rPr lang="en-US" b="1" dirty="0" err="1"/>
              <a:t>zu</a:t>
            </a:r>
            <a:r>
              <a:rPr lang="en-US" b="1" dirty="0"/>
              <a:t> </a:t>
            </a:r>
            <a:r>
              <a:rPr lang="en-US" b="1" dirty="0" err="1"/>
              <a:t>identifizieren</a:t>
            </a:r>
            <a:r>
              <a:rPr lang="en-US" b="1" dirty="0"/>
              <a:t>.</a:t>
            </a:r>
            <a:endParaRPr lang="es-ES" dirty="0"/>
          </a:p>
          <a:p>
            <a:pPr lvl="1">
              <a:buFont typeface="+mj-lt"/>
              <a:buAutoNum type="arabicPeriod"/>
            </a:pPr>
            <a:r>
              <a:rPr lang="en-US" b="1" dirty="0" err="1"/>
              <a:t>Weitere</a:t>
            </a:r>
            <a:r>
              <a:rPr lang="en-US" b="1" dirty="0"/>
              <a:t> solarthermische Technologien im Bereich der niedrigen und mittleren Temperaturen mit Anwendung in </a:t>
            </a:r>
            <a:r>
              <a:rPr lang="en-US" b="1" dirty="0" err="1"/>
              <a:t>Gebäuden</a:t>
            </a:r>
            <a:r>
              <a:rPr lang="en-US" b="1" dirty="0"/>
              <a:t> </a:t>
            </a:r>
            <a:r>
              <a:rPr lang="en-US" b="1" dirty="0" err="1"/>
              <a:t>zu</a:t>
            </a:r>
            <a:r>
              <a:rPr lang="en-US" b="1" dirty="0"/>
              <a:t> </a:t>
            </a:r>
            <a:r>
              <a:rPr lang="en-US" b="1" dirty="0" err="1"/>
              <a:t>identifizieren</a:t>
            </a:r>
            <a:r>
              <a:rPr lang="en-US" b="1" dirty="0"/>
              <a:t>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512642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device&#10;&#10;Description generated with very high confidence">
            <a:extLst>
              <a:ext uri="{FF2B5EF4-FFF2-40B4-BE49-F238E27FC236}">
                <a16:creationId xmlns:a16="http://schemas.microsoft.com/office/drawing/2014/main" id="{09CB6DE5-DC9E-4966-8301-6523BAEF7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000" y="4941000"/>
            <a:ext cx="1621436" cy="121946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B5841C-F128-4A55-9CB6-4DD7A1FF2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4. SWH-Systemkomponenten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DECF28-F1BC-44AE-A138-E05E40497660}"/>
              </a:ext>
            </a:extLst>
          </p:cNvPr>
          <p:cNvSpPr/>
          <p:nvPr/>
        </p:nvSpPr>
        <p:spPr>
          <a:xfrm>
            <a:off x="266328" y="1506446"/>
            <a:ext cx="2217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Rohrleitungen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13DFA1-D1D2-4495-84A9-F95ED71F77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143" y="2751667"/>
            <a:ext cx="4742857" cy="233333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BBB5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56D7062-6ED0-4EA7-ACDA-5DE44DACD37A}"/>
              </a:ext>
            </a:extLst>
          </p:cNvPr>
          <p:cNvSpPr/>
          <p:nvPr/>
        </p:nvSpPr>
        <p:spPr>
          <a:xfrm>
            <a:off x="506933" y="1984913"/>
            <a:ext cx="41376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Cooper Tubing (Europa): Typen X, Y, Z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64884A-A37E-4A2B-ADED-7DA121836B7B}"/>
              </a:ext>
            </a:extLst>
          </p:cNvPr>
          <p:cNvSpPr/>
          <p:nvPr/>
        </p:nvSpPr>
        <p:spPr>
          <a:xfrm>
            <a:off x="506933" y="2349000"/>
            <a:ext cx="31935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Unverträglichkeit von Materialien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DB801D-A0F4-40AC-AE0D-9D9F8A488F09}"/>
              </a:ext>
            </a:extLst>
          </p:cNvPr>
          <p:cNvSpPr/>
          <p:nvPr/>
        </p:nvSpPr>
        <p:spPr>
          <a:xfrm>
            <a:off x="497162" y="5157000"/>
            <a:ext cx="50828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Rohrisolierung.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Beständig gegen hohe Temperaturen und Umweltzerstörung.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Bedeutung von 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Rohrhalterungen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 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Besondere Sorgfalt bei der Trinkwasserinstallation.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61A3A5-3305-4115-A57A-2949956A28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2000" y="1506446"/>
            <a:ext cx="2557811" cy="249409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2" name="Picture 11" descr="A close up of an object&#10;&#10;Description generated with very high confidence">
            <a:extLst>
              <a:ext uri="{FF2B5EF4-FFF2-40B4-BE49-F238E27FC236}">
                <a16:creationId xmlns:a16="http://schemas.microsoft.com/office/drawing/2014/main" id="{C40CF7C6-B51D-4838-9FA2-08AEBC6262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000" y="3884379"/>
            <a:ext cx="2103764" cy="140426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388784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A705D-F0D5-49BE-AC3C-865DE4D75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4. SWH-Systemkomponenten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0A83B9-9572-4EA9-A3D9-1BAF108CBD4E}"/>
              </a:ext>
            </a:extLst>
          </p:cNvPr>
          <p:cNvSpPr/>
          <p:nvPr/>
        </p:nvSpPr>
        <p:spPr>
          <a:xfrm>
            <a:off x="266328" y="1506446"/>
            <a:ext cx="17133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Steuerungen</a:t>
            </a:r>
            <a:endParaRPr lang="en-US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9ABDD0-5FC3-42D5-8727-0D9AA50D4963}"/>
              </a:ext>
            </a:extLst>
          </p:cNvPr>
          <p:cNvSpPr/>
          <p:nvPr/>
        </p:nvSpPr>
        <p:spPr>
          <a:xfrm>
            <a:off x="5333550" y="1701000"/>
            <a:ext cx="3702450" cy="407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Gemeinsame Eigenschaften des Solarreglers:</a:t>
            </a:r>
          </a:p>
          <a:p>
            <a:pPr lvl="0"/>
            <a:endParaRPr lang="en-US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Digitale oder analoge Technik.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Benutzerfreundlich.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Relay Control (PLC-Typ) zur Steuerung von Pumpen, Ventilen, etc.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Mehrere Temperaturfühlereingänge. Für die Differenzregelung.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Thermostatfunktion (zeitgesteuert).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Anzeige der Systemüberwachung. Temperaturanzeigen,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Energiemessung. Thermische Energie erzeugt.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Variable Drehzahlregelung der Pumpen.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Kommunikationsbus. Anschluss an einen Computer oder andere Instrumente (Datenerfassung, Fernsteuerung usw.).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120F7BC-49E0-49A1-819F-B04C566081D6}"/>
              </a:ext>
            </a:extLst>
          </p:cNvPr>
          <p:cNvGrpSpPr/>
          <p:nvPr/>
        </p:nvGrpSpPr>
        <p:grpSpPr>
          <a:xfrm>
            <a:off x="581818" y="1917001"/>
            <a:ext cx="4751732" cy="4103999"/>
            <a:chOff x="581818" y="1917001"/>
            <a:chExt cx="4751732" cy="410399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9CE6DFC-9303-4A72-AC91-CDCDAB9CB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4000" y="1917001"/>
              <a:ext cx="3209849" cy="24480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B5CBBCD-6ED8-4D4D-BFBF-8622E2342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grayscl/>
            </a:blip>
            <a:stretch>
              <a:fillRect/>
            </a:stretch>
          </p:blipFill>
          <p:spPr>
            <a:xfrm>
              <a:off x="3965838" y="1952063"/>
              <a:ext cx="1367712" cy="154893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8498D44-8E16-4E80-A7AB-588B38FFB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1818" y="4830524"/>
              <a:ext cx="3990476" cy="119047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A654756-68DB-4557-9102-A5A396B97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69173" y="3549777"/>
              <a:ext cx="1078232" cy="1672229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0418256-AE84-4EF5-AC2B-AE3EE565B527}"/>
                </a:ext>
              </a:extLst>
            </p:cNvPr>
            <p:cNvSpPr/>
            <p:nvPr/>
          </p:nvSpPr>
          <p:spPr>
            <a:xfrm>
              <a:off x="1404000" y="4661247"/>
              <a:ext cx="142859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Thermistoren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454093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D9B77-0A77-47E9-BB09-44E4E67B5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4. SWH-Systemkomponenten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4E1541-F589-4FF6-97CA-781E180F4A93}"/>
              </a:ext>
            </a:extLst>
          </p:cNvPr>
          <p:cNvSpPr/>
          <p:nvPr/>
        </p:nvSpPr>
        <p:spPr>
          <a:xfrm>
            <a:off x="266328" y="1506446"/>
            <a:ext cx="2433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Wärmetauscher</a:t>
            </a:r>
            <a:endParaRPr lang="en-US" b="1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3358C02-8673-4005-A17F-436C06478833}"/>
              </a:ext>
            </a:extLst>
          </p:cNvPr>
          <p:cNvGrpSpPr/>
          <p:nvPr/>
        </p:nvGrpSpPr>
        <p:grpSpPr>
          <a:xfrm>
            <a:off x="139224" y="1974710"/>
            <a:ext cx="8680776" cy="4118290"/>
            <a:chOff x="139224" y="1974710"/>
            <a:chExt cx="8680776" cy="411829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0BA471F-E2D7-4330-99E0-5F7FE81329F7}"/>
                </a:ext>
              </a:extLst>
            </p:cNvPr>
            <p:cNvSpPr/>
            <p:nvPr/>
          </p:nvSpPr>
          <p:spPr>
            <a:xfrm>
              <a:off x="139224" y="1974710"/>
              <a:ext cx="3024000" cy="432000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Intern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F181702-E869-4D94-9FF2-E76DB9FA5BE0}"/>
                </a:ext>
              </a:extLst>
            </p:cNvPr>
            <p:cNvSpPr/>
            <p:nvPr/>
          </p:nvSpPr>
          <p:spPr>
            <a:xfrm>
              <a:off x="3163224" y="1974710"/>
              <a:ext cx="5656776" cy="432000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Extern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3E3B750-D4FD-4729-891F-296A6CF3BEEF}"/>
                </a:ext>
              </a:extLst>
            </p:cNvPr>
            <p:cNvSpPr/>
            <p:nvPr/>
          </p:nvSpPr>
          <p:spPr>
            <a:xfrm>
              <a:off x="139224" y="2472832"/>
              <a:ext cx="3024000" cy="3620168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E164755-16B5-413A-AE11-1C684555D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6706" y="2625877"/>
              <a:ext cx="2569035" cy="270389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50B4F11-0BAF-4CCB-9075-4F286D6E9FCD}"/>
                </a:ext>
              </a:extLst>
            </p:cNvPr>
            <p:cNvSpPr txBox="1"/>
            <p:nvPr/>
          </p:nvSpPr>
          <p:spPr>
            <a:xfrm>
              <a:off x="294993" y="5414516"/>
              <a:ext cx="13562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Typ "Spule im Behälter".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30A1F7-E2E4-4BC4-ADE5-E20483481EE0}"/>
                </a:ext>
              </a:extLst>
            </p:cNvPr>
            <p:cNvSpPr txBox="1"/>
            <p:nvPr/>
          </p:nvSpPr>
          <p:spPr>
            <a:xfrm>
              <a:off x="1722936" y="5414516"/>
              <a:ext cx="13562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"Wraparound"-Typ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D50DA53-2E2E-4DFF-A566-0F3599B61BA6}"/>
                </a:ext>
              </a:extLst>
            </p:cNvPr>
            <p:cNvSpPr/>
            <p:nvPr/>
          </p:nvSpPr>
          <p:spPr>
            <a:xfrm>
              <a:off x="3163224" y="2472832"/>
              <a:ext cx="3024000" cy="3620168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83BDE52-49D5-4354-9033-E1592E8497C7}"/>
                </a:ext>
              </a:extLst>
            </p:cNvPr>
            <p:cNvCxnSpPr>
              <a:stCxn id="8" idx="3"/>
              <a:endCxn id="12" idx="3"/>
            </p:cNvCxnSpPr>
            <p:nvPr/>
          </p:nvCxnSpPr>
          <p:spPr>
            <a:xfrm>
              <a:off x="3163224" y="4282916"/>
              <a:ext cx="3024000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D8EACAE-9D08-40B4-B526-7E6487CC0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90773" y="2581027"/>
              <a:ext cx="2768967" cy="163576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FDD32EE-90F3-4B2A-A5AB-02154CDA2863}"/>
                </a:ext>
              </a:extLst>
            </p:cNvPr>
            <p:cNvSpPr txBox="1"/>
            <p:nvPr/>
          </p:nvSpPr>
          <p:spPr>
            <a:xfrm>
              <a:off x="3234771" y="3789596"/>
              <a:ext cx="13562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Typ "Rohr in Rohr".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E256B1C-9305-4DFB-8BA3-0D0645C2CB5F}"/>
                </a:ext>
              </a:extLst>
            </p:cNvPr>
            <p:cNvSpPr/>
            <p:nvPr/>
          </p:nvSpPr>
          <p:spPr>
            <a:xfrm>
              <a:off x="6156000" y="2472832"/>
              <a:ext cx="2664000" cy="3620168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DCAE6DB-29F8-40F8-BCA9-08C1B9FC619D}"/>
                </a:ext>
              </a:extLst>
            </p:cNvPr>
            <p:cNvCxnSpPr>
              <a:stCxn id="19" idx="1"/>
              <a:endCxn id="19" idx="3"/>
            </p:cNvCxnSpPr>
            <p:nvPr/>
          </p:nvCxnSpPr>
          <p:spPr>
            <a:xfrm>
              <a:off x="6156000" y="4282916"/>
              <a:ext cx="2664000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6DC6D76-2D28-42C5-966A-4D29DB16A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71612" y="2874597"/>
              <a:ext cx="2605682" cy="134640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A92D821-E3AA-4C16-94B3-143E80B6B1C2}"/>
                </a:ext>
              </a:extLst>
            </p:cNvPr>
            <p:cNvSpPr txBox="1"/>
            <p:nvPr/>
          </p:nvSpPr>
          <p:spPr>
            <a:xfrm>
              <a:off x="6798955" y="2516326"/>
              <a:ext cx="15911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"Typ "Flat-Plate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174DF31-A837-4243-81A4-1BEEC5997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76382" y="4344834"/>
              <a:ext cx="5410418" cy="16820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54991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26C47-1F45-432E-BFE6-1B18E35F6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4. SWH-Systemkomponenten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FDB34A-FBC6-494E-9CB5-5DE5C6B18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803" y="1768764"/>
            <a:ext cx="5184000" cy="31002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A085559-DB29-4651-8620-8F6AB0C9C169}"/>
              </a:ext>
            </a:extLst>
          </p:cNvPr>
          <p:cNvSpPr/>
          <p:nvPr/>
        </p:nvSpPr>
        <p:spPr>
          <a:xfrm>
            <a:off x="540000" y="4797000"/>
            <a:ext cx="619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HTF für kalte Klimazonen mit Frostgefahr: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Propylen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 Ethylenglykol.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Andere: Kohlenwasserstofföle und synthetische Öle.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HTF stellt Bedingungen an andere Systemkomponenten.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Wasser hat eine bessere Wärmeleitfähigkeit als Frostschutzlösungen.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28F081-392E-4B57-B93B-CA7C9776D740}"/>
              </a:ext>
            </a:extLst>
          </p:cNvPr>
          <p:cNvSpPr txBox="1"/>
          <p:nvPr/>
        </p:nvSpPr>
        <p:spPr>
          <a:xfrm>
            <a:off x="5580000" y="3865411"/>
            <a:ext cx="33410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HTF, die in indirekten SWH-Systemen zirkuliert, dehnt sich bei Erwärmung aus. Ausdehnungsgefäße sind in Anlagen zur Bekämpfung dieses Phänomens üblich.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43816E-A0FD-492C-9537-0F52DCB0D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1229" y="1937037"/>
            <a:ext cx="3189787" cy="16359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7E1883C-3692-4E79-ABE8-26C75E07B79A}"/>
              </a:ext>
            </a:extLst>
          </p:cNvPr>
          <p:cNvSpPr/>
          <p:nvPr/>
        </p:nvSpPr>
        <p:spPr>
          <a:xfrm>
            <a:off x="266328" y="1506446"/>
            <a:ext cx="4161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Wärmeübertragungsflüssigkeiten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902647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908C3-8CF4-4A57-83BE-F2D384F83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4. SWH-Systemkomponenten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6B683D-4676-4B98-BF85-2693BC329F58}"/>
              </a:ext>
            </a:extLst>
          </p:cNvPr>
          <p:cNvSpPr/>
          <p:nvPr/>
        </p:nvSpPr>
        <p:spPr>
          <a:xfrm>
            <a:off x="266328" y="1506446"/>
            <a:ext cx="2433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Ventile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D6BF0A-EE2D-46E3-A0F3-03B693FC1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6000" y="1572855"/>
            <a:ext cx="5001624" cy="47361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A94FAF-23A1-4A9C-AE7B-CF7B9A624119}"/>
              </a:ext>
            </a:extLst>
          </p:cNvPr>
          <p:cNvSpPr txBox="1"/>
          <p:nvPr/>
        </p:nvSpPr>
        <p:spPr>
          <a:xfrm>
            <a:off x="294540" y="1845000"/>
            <a:ext cx="377346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Rückschlagventile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(Rückschlag). Um die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Thermosiphonierung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zu verhindern.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(7)</a:t>
            </a:r>
            <a:endParaRPr lang="es-ES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Absperrventile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. Zur Isolierung der Komponenten des Teilsystems für den Betrieb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(5)</a:t>
            </a:r>
            <a:endParaRPr lang="es-ES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Druckbegrenzungsventile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. Für hohen Druck.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(3) </a:t>
            </a: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Temperatur- und Druckbegrenzungsventile.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Um die beiden hohen Temperaturen zu entlasten. und drücken Sie in Tanks.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(2)</a:t>
            </a:r>
            <a:endParaRPr lang="es-ES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Belüftungsöffnungen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. Zum Ablassen von Luft, die zu Luftschleusen im System führen könnte.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(1)</a:t>
            </a:r>
            <a:endParaRPr lang="es-ES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Vakuumbrecher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. Um eine ordnungsgemäße Entwässerung der Kollektorschleife zu ermöglichen, die den Eintritt von Luft ermöglicht.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(4)</a:t>
            </a:r>
            <a:endParaRPr lang="es-ES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Entwässerungsventile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. Zur Entleerung des Kollektorkreislaufs und des Tanks oder anderer Komponenten des Subsystems.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(6)</a:t>
            </a:r>
            <a:endParaRPr lang="es-ES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Temperaturanzeigen und Durchflussmesser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. Zur Überwachung der Komponenten und des Systemstatus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(10)</a:t>
            </a:r>
            <a:endParaRPr lang="es-ES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Gefrierventile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. Helfen Sie mit, den Kollektor vor Beschädigung durch Frost zu schützen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(9).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3D0677-D39E-4F72-9AF2-55B299DE4E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8061" y="5159013"/>
            <a:ext cx="3263694" cy="105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965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D6AB5-B7F1-4173-8E5D-128D1FEB6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5. Andere solarthermische Anwendungen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52ADE9-FC32-400B-9460-F28699C5F7C5}"/>
              </a:ext>
            </a:extLst>
          </p:cNvPr>
          <p:cNvSpPr/>
          <p:nvPr/>
        </p:nvSpPr>
        <p:spPr>
          <a:xfrm>
            <a:off x="266328" y="1506446"/>
            <a:ext cx="2433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Solare Poolheizung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7DAB49-48C9-49DA-A519-12C76178D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000" y="1628775"/>
            <a:ext cx="6143448" cy="44220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AB343A-BCA5-457C-9031-3EAA717F5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" y="1975572"/>
            <a:ext cx="4126546" cy="217342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BBB5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BF7CAD-42BD-4FD9-962B-B0F08F191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560" y="4207572"/>
            <a:ext cx="2751552" cy="184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8290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97A29-A58C-46E0-87AE-08EE238B0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5. Andere solarthermische Anwendungen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722B9D-6E7F-4C01-ABF8-C5A13578B205}"/>
              </a:ext>
            </a:extLst>
          </p:cNvPr>
          <p:cNvSpPr/>
          <p:nvPr/>
        </p:nvSpPr>
        <p:spPr>
          <a:xfrm>
            <a:off x="266328" y="1506446"/>
            <a:ext cx="5025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Solare Raumheizung. Solare </a:t>
            </a:r>
            <a:r>
              <a:rPr lang="en-US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Kombisysteme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C727B3-9F47-47FF-B5C8-4158CED998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752" t="-6812" b="-5478"/>
          <a:stretch/>
        </p:blipFill>
        <p:spPr>
          <a:xfrm>
            <a:off x="312383" y="2493000"/>
            <a:ext cx="3971617" cy="295199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BBB5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389F4C-B266-491A-8900-72AF93E41C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4001" y="1917000"/>
            <a:ext cx="4547616" cy="4032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BBB5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14782868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E1023-A19B-4585-B2AE-074F5B578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5. Andere solarthermische Anwendungen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5A665C-0D53-410D-8768-F25F921E8438}"/>
              </a:ext>
            </a:extLst>
          </p:cNvPr>
          <p:cNvSpPr/>
          <p:nvPr/>
        </p:nvSpPr>
        <p:spPr>
          <a:xfrm>
            <a:off x="266328" y="1506446"/>
            <a:ext cx="3297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Solare Luftheizung.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A535F6-B569-4532-8481-5E7ADD48F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8001" y="1506446"/>
            <a:ext cx="4809084" cy="47591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E0AD8FF-AFEF-463F-88ED-A5C9726C0A7D}"/>
              </a:ext>
            </a:extLst>
          </p:cNvPr>
          <p:cNvSpPr/>
          <p:nvPr/>
        </p:nvSpPr>
        <p:spPr>
          <a:xfrm>
            <a:off x="6485474" y="1490275"/>
            <a:ext cx="21634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Verglaste Solarluftkollektoren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EC528E-8279-40FD-9752-7EA4496924BD}"/>
              </a:ext>
            </a:extLst>
          </p:cNvPr>
          <p:cNvSpPr/>
          <p:nvPr/>
        </p:nvSpPr>
        <p:spPr>
          <a:xfrm>
            <a:off x="4068001" y="3312993"/>
            <a:ext cx="2015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Unverglaste/transpirierte Solarluftkollektoren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6F4445-837E-472B-AD42-6B591000F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99" y="4485472"/>
            <a:ext cx="3734975" cy="124752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E07D275-52EC-4EF4-9FF5-C7725290CB94}"/>
              </a:ext>
            </a:extLst>
          </p:cNvPr>
          <p:cNvSpPr/>
          <p:nvPr/>
        </p:nvSpPr>
        <p:spPr>
          <a:xfrm>
            <a:off x="178019" y="4170546"/>
            <a:ext cx="29539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Solartrockner (landwirtschaftlich)</a:t>
            </a:r>
            <a:endParaRPr lang="en-US" sz="12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1131A5C-4A6F-4593-BAAF-686C850021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328" y="1899623"/>
            <a:ext cx="3701012" cy="219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0867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D0B39-ED6C-464E-B6B4-C6D425D55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5. Andere solarthermische Anwendungen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8AD1C3-E1D3-4DC5-B6BC-C403FDE16533}"/>
              </a:ext>
            </a:extLst>
          </p:cNvPr>
          <p:cNvSpPr/>
          <p:nvPr/>
        </p:nvSpPr>
        <p:spPr>
          <a:xfrm>
            <a:off x="266328" y="1506446"/>
            <a:ext cx="2289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Solare Kühlung.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0C64F7-6BFF-438E-A5D9-EC97A8EBA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200" y="1791662"/>
            <a:ext cx="8434800" cy="444805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4C72CF1-96B6-4B4A-936E-312135256A92}"/>
              </a:ext>
            </a:extLst>
          </p:cNvPr>
          <p:cNvSpPr/>
          <p:nvPr/>
        </p:nvSpPr>
        <p:spPr>
          <a:xfrm>
            <a:off x="684000" y="4689835"/>
            <a:ext cx="2116836" cy="101566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ABSORPTIONSKÜHLER </a:t>
            </a:r>
            <a:r>
              <a:rPr lang="en-US" sz="1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Thermodynamischer</a:t>
            </a:r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Zyklus, der durch Sonnenwärme angetrieben </a:t>
            </a:r>
            <a:r>
              <a:rPr lang="en-US" sz="1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wird</a:t>
            </a:r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520806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Ende der Einheit</a:t>
            </a:r>
            <a:endParaRPr lang="el-GR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Einheit 1.3. Arten von solarthermischen Anlagen und Komponenten</a:t>
            </a:r>
          </a:p>
        </p:txBody>
      </p:sp>
    </p:spTree>
    <p:extLst>
      <p:ext uri="{BB962C8B-B14F-4D97-AF65-F5344CB8AC3E}">
        <p14:creationId xmlns:p14="http://schemas.microsoft.com/office/powerpoint/2010/main" val="129220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2E6210-F288-4A09-AC23-8E31F41ED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1. Identifizierung von solarthermischen Technologien</a:t>
            </a:r>
            <a:endParaRPr lang="es-E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D2B58C-9792-4726-8570-B8F22B03A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00" y="1557000"/>
            <a:ext cx="8712000" cy="460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BBB5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FAE78D1-0B6B-4F14-B3D9-F628ADCF41AA}"/>
              </a:ext>
            </a:extLst>
          </p:cNvPr>
          <p:cNvSpPr/>
          <p:nvPr/>
        </p:nvSpPr>
        <p:spPr>
          <a:xfrm>
            <a:off x="396000" y="1557000"/>
            <a:ext cx="417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Solartechnologien klassifiziert nach den Methoden der Energiegewinnung der Sonne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4140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5C668-45E8-4EB7-98D2-47E2429CD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000" y="0"/>
            <a:ext cx="5194800" cy="1124744"/>
          </a:xfrm>
        </p:spPr>
        <p:txBody>
          <a:bodyPr>
            <a:normAutofit fontScale="90000"/>
          </a:bodyPr>
          <a:lstStyle/>
          <a:p>
            <a:br>
              <a:rPr lang="en-US" b="1" dirty="0"/>
            </a:br>
            <a:r>
              <a:rPr lang="en-US" b="1" dirty="0"/>
              <a:t>2. Nieder-, Mittel- und Hochtemperatur-Solarthermieanlagen</a:t>
            </a:r>
            <a:endParaRPr lang="en-US" dirty="0"/>
          </a:p>
        </p:txBody>
      </p:sp>
      <p:pic>
        <p:nvPicPr>
          <p:cNvPr id="6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EEE9400-C420-4F8B-988A-9A84B66DE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16" y="2185311"/>
            <a:ext cx="4139084" cy="3997030"/>
          </a:xfrm>
          <a:prstGeom prst="rect">
            <a:avLst/>
          </a:prstGeom>
          <a:ln w="9525" cap="flat" cmpd="sng" algn="ctr">
            <a:solidFill>
              <a:srgbClr val="9BBB5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42A5747-DDC7-4483-8528-0622691F3AE5}"/>
              </a:ext>
            </a:extLst>
          </p:cNvPr>
          <p:cNvSpPr/>
          <p:nvPr/>
        </p:nvSpPr>
        <p:spPr>
          <a:xfrm>
            <a:off x="4860000" y="1701000"/>
            <a:ext cx="43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"Nicht konzentrierende" Kollektoren für:</a:t>
            </a:r>
            <a:endParaRPr lang="en-US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6D1682-A6E3-4125-8F43-F443E9A0C64B}"/>
              </a:ext>
            </a:extLst>
          </p:cNvPr>
          <p:cNvSpPr/>
          <p:nvPr/>
        </p:nvSpPr>
        <p:spPr>
          <a:xfrm>
            <a:off x="4921580" y="4098446"/>
            <a:ext cx="3610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"Konzentrierende" Sammler für:</a:t>
            </a:r>
            <a:endParaRPr lang="en-US" b="1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9ACC2D-82A6-469D-AFCC-A0B22E7E8038}"/>
              </a:ext>
            </a:extLst>
          </p:cNvPr>
          <p:cNvGrpSpPr/>
          <p:nvPr/>
        </p:nvGrpSpPr>
        <p:grpSpPr>
          <a:xfrm>
            <a:off x="5137581" y="2185311"/>
            <a:ext cx="3538419" cy="1891689"/>
            <a:chOff x="4940259" y="2170757"/>
            <a:chExt cx="3538419" cy="189168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6B00A17-547C-4AED-A3C5-8B698F8260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grayscl/>
            </a:blip>
            <a:srcRect b="5245"/>
            <a:stretch/>
          </p:blipFill>
          <p:spPr>
            <a:xfrm>
              <a:off x="4940259" y="2170757"/>
              <a:ext cx="3538419" cy="1843018"/>
            </a:xfrm>
            <a:prstGeom prst="rect">
              <a:avLst/>
            </a:prstGeom>
            <a:ln w="9525" cap="flat" cmpd="sng" algn="ctr">
              <a:solidFill>
                <a:srgbClr val="9BBB59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E8D8DD4-67DC-448E-84BC-EBA40757C676}"/>
                </a:ext>
              </a:extLst>
            </p:cNvPr>
            <p:cNvSpPr/>
            <p:nvPr/>
          </p:nvSpPr>
          <p:spPr>
            <a:xfrm>
              <a:off x="6390678" y="3477671"/>
              <a:ext cx="20880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600" i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Niedrige &amp; mittlere Arbeitstemp.</a:t>
              </a:r>
              <a:endParaRPr lang="en-US" i="1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EF0014F-5F8E-4C04-89AD-89A5B8417A5F}"/>
              </a:ext>
            </a:extLst>
          </p:cNvPr>
          <p:cNvGrpSpPr/>
          <p:nvPr/>
        </p:nvGrpSpPr>
        <p:grpSpPr>
          <a:xfrm>
            <a:off x="5001839" y="4509000"/>
            <a:ext cx="3818161" cy="1728000"/>
            <a:chOff x="4940259" y="4509000"/>
            <a:chExt cx="3818161" cy="1728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D840912-AB10-4DE7-B77B-713A972BE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grayscl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40259" y="4509000"/>
              <a:ext cx="3818161" cy="1673341"/>
            </a:xfrm>
            <a:prstGeom prst="rect">
              <a:avLst/>
            </a:prstGeom>
            <a:ln w="9525" cap="flat" cmpd="sng" algn="ctr">
              <a:solidFill>
                <a:srgbClr val="9BBB59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253C126-3E87-4731-97D9-7460AD76A8C3}"/>
                </a:ext>
              </a:extLst>
            </p:cNvPr>
            <p:cNvSpPr/>
            <p:nvPr/>
          </p:nvSpPr>
          <p:spPr>
            <a:xfrm>
              <a:off x="6372000" y="5898446"/>
              <a:ext cx="23760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600" i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Höhere Arbeitstemp.</a:t>
              </a:r>
              <a:endParaRPr lang="en-US" i="1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09E12605-E8BA-4EA9-A1A8-F3597880A6F9}"/>
              </a:ext>
            </a:extLst>
          </p:cNvPr>
          <p:cNvSpPr/>
          <p:nvPr/>
        </p:nvSpPr>
        <p:spPr>
          <a:xfrm>
            <a:off x="432916" y="1701000"/>
            <a:ext cx="43550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Solarthermische Temperaturbereiche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04409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DFE0F-A110-4F2A-95C0-6795120F6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3. Solare Warmwasserbereitung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736046-7876-4858-B5B6-B898359F8648}"/>
              </a:ext>
            </a:extLst>
          </p:cNvPr>
          <p:cNvSpPr/>
          <p:nvPr/>
        </p:nvSpPr>
        <p:spPr>
          <a:xfrm>
            <a:off x="3420000" y="3738446"/>
            <a:ext cx="338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u="sng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Eine Klassifizierung von SWH</a:t>
            </a:r>
            <a:endParaRPr lang="en-US" b="1" u="sng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2C88F1-A3DC-46D6-8B0A-0B0CFB86531F}"/>
              </a:ext>
            </a:extLst>
          </p:cNvPr>
          <p:cNvSpPr/>
          <p:nvPr/>
        </p:nvSpPr>
        <p:spPr>
          <a:xfrm>
            <a:off x="0" y="1628775"/>
            <a:ext cx="7308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Solare Warmwasserbereitungssysteme für den Haushalt</a:t>
            </a:r>
            <a:endParaRPr lang="en-US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120798-A2A5-4523-ACEF-70CD38A5AB3E}"/>
              </a:ext>
            </a:extLst>
          </p:cNvPr>
          <p:cNvSpPr/>
          <p:nvPr/>
        </p:nvSpPr>
        <p:spPr>
          <a:xfrm>
            <a:off x="245355" y="1982561"/>
            <a:ext cx="889864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Umwandlung von Sonnenlicht in Wärme für die Warmwasserbereitung mittels eines solarthermischen Kollektors (aktiv).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Für kleine (Häuser) und große (Mehrfamilienhaus, Gewerbe...) Anwendungen.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Mehrere Designs verfügbar. Eine grundlegende Unterscheidung: SWH-Technologie für warmes oder kaltes Klima.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Verpackte/vorbereitete Lösungen oder konstruiert.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Eine Vielzahl von Faktoren, die die Auswahl beeinflussen: Verbrauch, Größe, Klima, Unterstützung, Effizienz, Einfachheit, Befestigung und Ausrichtung des Kollektors, örtliche Bauvorschriften, Wasserart, Warmwasserspeicherort.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5C0D906-0663-41DA-A065-956759CD3DC1}"/>
              </a:ext>
            </a:extLst>
          </p:cNvPr>
          <p:cNvGrpSpPr/>
          <p:nvPr/>
        </p:nvGrpSpPr>
        <p:grpSpPr>
          <a:xfrm>
            <a:off x="180000" y="4057834"/>
            <a:ext cx="8735903" cy="2179166"/>
            <a:chOff x="289324" y="3967675"/>
            <a:chExt cx="8735903" cy="21791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EBC6FBB-0059-4874-BA2F-413403A845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1180" t="-4269" r="-1180" b="-4269"/>
            <a:stretch/>
          </p:blipFill>
          <p:spPr>
            <a:xfrm>
              <a:off x="324000" y="4005000"/>
              <a:ext cx="8701227" cy="214184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9BBB59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C02D42-6124-4477-AC1F-1978073474A0}"/>
                </a:ext>
              </a:extLst>
            </p:cNvPr>
            <p:cNvSpPr/>
            <p:nvPr/>
          </p:nvSpPr>
          <p:spPr>
            <a:xfrm>
              <a:off x="289324" y="3967675"/>
              <a:ext cx="315823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Nach den Funktionsprinzipien</a:t>
              </a:r>
              <a:endParaRPr lang="en-US" sz="16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7912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DD3D-5586-45EF-A89C-F29209064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3. Solare Warmwasserbereitung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94D115-6F4E-4B75-A709-FCC42E6724EA}"/>
              </a:ext>
            </a:extLst>
          </p:cNvPr>
          <p:cNvSpPr/>
          <p:nvPr/>
        </p:nvSpPr>
        <p:spPr>
          <a:xfrm>
            <a:off x="266328" y="1485000"/>
            <a:ext cx="3636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Passive vs. Aktive Technologie</a:t>
            </a:r>
            <a:endParaRPr lang="en-US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6FF2DB-B1F4-4AF5-97BD-B9C4A83E992C}"/>
              </a:ext>
            </a:extLst>
          </p:cNvPr>
          <p:cNvSpPr/>
          <p:nvPr/>
        </p:nvSpPr>
        <p:spPr>
          <a:xfrm>
            <a:off x="5004000" y="1501851"/>
            <a:ext cx="403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Direkte vs. Indirekte Technologie</a:t>
            </a:r>
            <a:endParaRPr lang="en-US" b="1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5C00BDA-7FB9-46AB-A811-F16C556D4097}"/>
              </a:ext>
            </a:extLst>
          </p:cNvPr>
          <p:cNvGrpSpPr/>
          <p:nvPr/>
        </p:nvGrpSpPr>
        <p:grpSpPr>
          <a:xfrm>
            <a:off x="324000" y="1948807"/>
            <a:ext cx="8671450" cy="4292119"/>
            <a:chOff x="324000" y="1948807"/>
            <a:chExt cx="8671450" cy="429211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E1117C8-93CC-46DE-917D-577B5D0DB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1977" y="1948807"/>
              <a:ext cx="3240023" cy="204190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9BBB59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2937569-08B8-40E6-91D4-EB62F17CA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1978" y="4109594"/>
              <a:ext cx="3240022" cy="21313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9BBB59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C192507-D3C1-4291-96C8-6547A5FDC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88000" y="1955364"/>
              <a:ext cx="4104000" cy="203534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9BBB59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2980510-D590-4EFA-ABAE-6B0E517F9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88000" y="4109594"/>
              <a:ext cx="4104000" cy="21313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9BBB59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774B1E4-1C92-4F1C-941B-5A5D63CABA88}"/>
                </a:ext>
              </a:extLst>
            </p:cNvPr>
            <p:cNvSpPr/>
            <p:nvPr/>
          </p:nvSpPr>
          <p:spPr>
            <a:xfrm>
              <a:off x="3372305" y="3673520"/>
              <a:ext cx="94769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Passiv</a:t>
              </a:r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606F419-E273-4A69-B841-E581418F7D6E}"/>
                </a:ext>
              </a:extLst>
            </p:cNvPr>
            <p:cNvSpPr/>
            <p:nvPr/>
          </p:nvSpPr>
          <p:spPr>
            <a:xfrm>
              <a:off x="324000" y="4012074"/>
              <a:ext cx="80021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Aktiv</a:t>
              </a:r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F5CF90A-6FD5-439A-9D28-19B953916CB9}"/>
                </a:ext>
              </a:extLst>
            </p:cNvPr>
            <p:cNvSpPr/>
            <p:nvPr/>
          </p:nvSpPr>
          <p:spPr>
            <a:xfrm>
              <a:off x="4453443" y="3673520"/>
              <a:ext cx="76655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Direkt</a:t>
              </a:r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8DEACBD-5282-4156-ABE5-96B8E31A6726}"/>
                </a:ext>
              </a:extLst>
            </p:cNvPr>
            <p:cNvSpPr/>
            <p:nvPr/>
          </p:nvSpPr>
          <p:spPr>
            <a:xfrm>
              <a:off x="8068593" y="4051742"/>
              <a:ext cx="92685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Indirekt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31972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id="{C59AC9C5-36B0-4451-85A1-991E9D7312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" y="1845000"/>
            <a:ext cx="8871680" cy="311524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BBB5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309570-54D6-4BBA-BD84-A26F8C38E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3. Solare Warmwasserbereitung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83C15C1-C2CF-4DED-9CF9-DD8979933A4D}"/>
              </a:ext>
            </a:extLst>
          </p:cNvPr>
          <p:cNvSpPr/>
          <p:nvPr/>
        </p:nvSpPr>
        <p:spPr>
          <a:xfrm>
            <a:off x="266328" y="1506446"/>
            <a:ext cx="4377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Allgemeiner Aufbau von SWH-Anlagen</a:t>
            </a:r>
            <a:endParaRPr lang="en-US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3E5CE1-F703-477A-8B0A-74170F185CD6}"/>
              </a:ext>
            </a:extLst>
          </p:cNvPr>
          <p:cNvSpPr/>
          <p:nvPr/>
        </p:nvSpPr>
        <p:spPr>
          <a:xfrm>
            <a:off x="50328" y="5013000"/>
            <a:ext cx="452167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Sammelsystem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Solarkollektoren. Arrays.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Lastaustausch. 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Wärmeübertragung durch die Sonne.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Trägheitsspeicher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Solartank/Solarspeicher.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Entladungsaustausch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Warmwasserübertragung.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DF9169-EACD-4B81-B24D-EF94E1A2B281}"/>
              </a:ext>
            </a:extLst>
          </p:cNvPr>
          <p:cNvSpPr/>
          <p:nvPr/>
        </p:nvSpPr>
        <p:spPr>
          <a:xfrm>
            <a:off x="4514328" y="5013000"/>
            <a:ext cx="452167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Verbrauch Lagerung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Backup/Hilfsmittel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Unterstützungssystem. 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Boiler, Gas oder elektrisch.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Verbrauchs-System. 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Warmwasserleitungen.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Schaltkreise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Primär, Sekundär, Verbrauch.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C2286A-F0FE-4050-916B-D1CA39DD8F3B}"/>
              </a:ext>
            </a:extLst>
          </p:cNvPr>
          <p:cNvSpPr/>
          <p:nvPr/>
        </p:nvSpPr>
        <p:spPr>
          <a:xfrm>
            <a:off x="164320" y="1872826"/>
            <a:ext cx="52716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Anwendbar auf kleine und große Anlagen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324334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15AE8-AF89-41A5-888E-C349DB679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3. Solare Warmwasserbereitung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9BE14A-B373-41D6-9194-662401059C29}"/>
              </a:ext>
            </a:extLst>
          </p:cNvPr>
          <p:cNvSpPr/>
          <p:nvPr/>
        </p:nvSpPr>
        <p:spPr>
          <a:xfrm>
            <a:off x="266328" y="1506446"/>
            <a:ext cx="4377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Symbole und grafische Darstellung</a:t>
            </a:r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72B6C5-CF17-44ED-8790-EDF20EF2A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00" y="2421119"/>
            <a:ext cx="4248000" cy="374388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BBB5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A78A728-D137-4C29-8FB5-5A136CF7A981}"/>
              </a:ext>
            </a:extLst>
          </p:cNvPr>
          <p:cNvSpPr/>
          <p:nvPr/>
        </p:nvSpPr>
        <p:spPr>
          <a:xfrm>
            <a:off x="1123164" y="2016744"/>
            <a:ext cx="35928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1"/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Standardisierte Zeichnungen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D826C2-6570-4140-B2D7-7082A846A94F}"/>
              </a:ext>
            </a:extLst>
          </p:cNvPr>
          <p:cNvSpPr/>
          <p:nvPr/>
        </p:nvSpPr>
        <p:spPr>
          <a:xfrm>
            <a:off x="4788000" y="1845120"/>
            <a:ext cx="410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1" algn="ctr"/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Rohrleitungs-, Installations- und andere nicht standardisierte Zeichnungen</a:t>
            </a:r>
            <a:endParaRPr lang="en-US" dirty="0"/>
          </a:p>
        </p:txBody>
      </p:sp>
      <p:pic>
        <p:nvPicPr>
          <p:cNvPr id="9" name="Picture 8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34888256-9F58-452C-A1FC-B77D807BB3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95"/>
          <a:stretch/>
        </p:blipFill>
        <p:spPr>
          <a:xfrm>
            <a:off x="4644000" y="2421119"/>
            <a:ext cx="4320000" cy="374388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BBB5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2366567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DA9EA-D544-4243-8DC1-D6C4E5F9D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3. Solare Warmwasserbereitung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80797D-9AC0-4FF9-9EEC-E6BA1947994F}"/>
              </a:ext>
            </a:extLst>
          </p:cNvPr>
          <p:cNvSpPr/>
          <p:nvPr/>
        </p:nvSpPr>
        <p:spPr>
          <a:xfrm>
            <a:off x="266328" y="1506446"/>
            <a:ext cx="4377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Passive Batch-Systeme.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A23617-BBC9-4B6D-99DC-FC696C647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000" y="1989000"/>
            <a:ext cx="4377672" cy="40962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BBB5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0447D2-6A98-4CF4-8149-7DA2F1521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000" y="1590905"/>
            <a:ext cx="2400000" cy="18380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D87CEC-61AB-4D5B-A1CD-65945511DF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3088" y="1600236"/>
            <a:ext cx="1619048" cy="19619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14E0D2-5D74-400E-B738-59EE0B63D449}"/>
              </a:ext>
            </a:extLst>
          </p:cNvPr>
          <p:cNvSpPr txBox="1"/>
          <p:nvPr/>
        </p:nvSpPr>
        <p:spPr>
          <a:xfrm>
            <a:off x="5076000" y="3579683"/>
            <a:ext cx="3816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Einzel-/Doppel-Solartank im Solarkollektor platziert (Solarbox).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Zum Vorwärmen.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Natürliche Warmwasserschichtung.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Für heiße und milde Klimazonen.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Tank niedrig isoliert.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Unter Druck durch Wasserversorgung.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Niedrige Schutzmaßnahmen. Einfache Struktur.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Für "Do-it-yourselfers". Günstig.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Integrierbar in das bestehende DWH-System.</a:t>
            </a:r>
          </a:p>
        </p:txBody>
      </p:sp>
    </p:spTree>
    <p:extLst>
      <p:ext uri="{BB962C8B-B14F-4D97-AF65-F5344CB8AC3E}">
        <p14:creationId xmlns:p14="http://schemas.microsoft.com/office/powerpoint/2010/main" val="1393893074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1513</Words>
  <Application>Microsoft Office PowerPoint</Application>
  <PresentationFormat>Bildschirmpräsentation (4:3)</PresentationFormat>
  <Paragraphs>237</Paragraphs>
  <Slides>29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3" baseType="lpstr">
      <vt:lpstr>Arial</vt:lpstr>
      <vt:lpstr>Calibri</vt:lpstr>
      <vt:lpstr>Wingdings</vt:lpstr>
      <vt:lpstr>2_Office Theme</vt:lpstr>
      <vt:lpstr>Einheit 1.3. ARTEN VON SOLARTHERMISCHEN ANLAGEN UND KOMPONENTEN</vt:lpstr>
      <vt:lpstr>Modul Ziele</vt:lpstr>
      <vt:lpstr>1. Identifizierung von solarthermischen Technologien</vt:lpstr>
      <vt:lpstr> 2. Nieder-, Mittel- und Hochtemperatur-Solarthermieanlagen</vt:lpstr>
      <vt:lpstr>3. Solare Warmwasserbereitung</vt:lpstr>
      <vt:lpstr>3. Solare Warmwasserbereitung</vt:lpstr>
      <vt:lpstr>3. Solare Warmwasserbereitung</vt:lpstr>
      <vt:lpstr>3. Solare Warmwasserbereitung</vt:lpstr>
      <vt:lpstr>3. Solare Warmwasserbereitung</vt:lpstr>
      <vt:lpstr>3. Solare Warmwasserbereitung</vt:lpstr>
      <vt:lpstr>3. Solare Warmwasserbereitung</vt:lpstr>
      <vt:lpstr>3. Solare Warmwasserbereitung</vt:lpstr>
      <vt:lpstr>3. Solare Warmwasserbereitung</vt:lpstr>
      <vt:lpstr>3. Solare Warmwasserbereitung</vt:lpstr>
      <vt:lpstr>3. Solare Warmwasserbereitung</vt:lpstr>
      <vt:lpstr>4. SWH-Systemkomponenten</vt:lpstr>
      <vt:lpstr>4. SWH-Systemkomponenten</vt:lpstr>
      <vt:lpstr>4. SWH-Systemkomponenten</vt:lpstr>
      <vt:lpstr>4. SWH-Systemkomponenten</vt:lpstr>
      <vt:lpstr>4. SWH-Systemkomponenten</vt:lpstr>
      <vt:lpstr>4. SWH-Systemkomponenten</vt:lpstr>
      <vt:lpstr>4. SWH-Systemkomponenten</vt:lpstr>
      <vt:lpstr>4. SWH-Systemkomponenten</vt:lpstr>
      <vt:lpstr>4. SWH-Systemkomponenten</vt:lpstr>
      <vt:lpstr>5. Andere solarthermische Anwendungen</vt:lpstr>
      <vt:lpstr>5. Andere solarthermische Anwendungen</vt:lpstr>
      <vt:lpstr>5. Andere solarthermische Anwendungen</vt:lpstr>
      <vt:lpstr>5. Andere solarthermische Anwendungen</vt:lpstr>
      <vt:lpstr>Ende der Einheit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DeepL Translator</dc:creator>
  <cp:lastModifiedBy>IGA International Geothermal Association</cp:lastModifiedBy>
  <cp:revision>268</cp:revision>
  <cp:lastPrinted>2019-01-21T10:32:56Z</cp:lastPrinted>
  <dcterms:created xsi:type="dcterms:W3CDTF">2017-12-11T10:59:29Z</dcterms:created>
  <dcterms:modified xsi:type="dcterms:W3CDTF">2020-01-21T21:44:05Z</dcterms:modified>
</cp:coreProperties>
</file>