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4"/>
  </p:notesMasterIdLst>
  <p:handoutMasterIdLst>
    <p:handoutMasterId r:id="rId55"/>
  </p:handoutMasterIdLst>
  <p:sldIdLst>
    <p:sldId id="256" r:id="rId2"/>
    <p:sldId id="257" r:id="rId3"/>
    <p:sldId id="451" r:id="rId4"/>
    <p:sldId id="450" r:id="rId5"/>
    <p:sldId id="398" r:id="rId6"/>
    <p:sldId id="410" r:id="rId7"/>
    <p:sldId id="411" r:id="rId8"/>
    <p:sldId id="413" r:id="rId9"/>
    <p:sldId id="412" r:id="rId10"/>
    <p:sldId id="414" r:id="rId11"/>
    <p:sldId id="452" r:id="rId12"/>
    <p:sldId id="415" r:id="rId13"/>
    <p:sldId id="417" r:id="rId14"/>
    <p:sldId id="416" r:id="rId15"/>
    <p:sldId id="419" r:id="rId16"/>
    <p:sldId id="420" r:id="rId17"/>
    <p:sldId id="432" r:id="rId18"/>
    <p:sldId id="426" r:id="rId19"/>
    <p:sldId id="428" r:id="rId20"/>
    <p:sldId id="453" r:id="rId21"/>
    <p:sldId id="433" r:id="rId22"/>
    <p:sldId id="429" r:id="rId23"/>
    <p:sldId id="454" r:id="rId24"/>
    <p:sldId id="430" r:id="rId25"/>
    <p:sldId id="431" r:id="rId26"/>
    <p:sldId id="421" r:id="rId27"/>
    <p:sldId id="422" r:id="rId28"/>
    <p:sldId id="424" r:id="rId29"/>
    <p:sldId id="425" r:id="rId30"/>
    <p:sldId id="423" r:id="rId31"/>
    <p:sldId id="434" r:id="rId32"/>
    <p:sldId id="455" r:id="rId33"/>
    <p:sldId id="435" r:id="rId34"/>
    <p:sldId id="436" r:id="rId35"/>
    <p:sldId id="456" r:id="rId36"/>
    <p:sldId id="437" r:id="rId37"/>
    <p:sldId id="418" r:id="rId38"/>
    <p:sldId id="457" r:id="rId39"/>
    <p:sldId id="438" r:id="rId40"/>
    <p:sldId id="439" r:id="rId41"/>
    <p:sldId id="440" r:id="rId42"/>
    <p:sldId id="441" r:id="rId43"/>
    <p:sldId id="442" r:id="rId44"/>
    <p:sldId id="443" r:id="rId45"/>
    <p:sldId id="444" r:id="rId46"/>
    <p:sldId id="445" r:id="rId47"/>
    <p:sldId id="446" r:id="rId48"/>
    <p:sldId id="409" r:id="rId49"/>
    <p:sldId id="427" r:id="rId50"/>
    <p:sldId id="458" r:id="rId51"/>
    <p:sldId id="334" r:id="rId52"/>
    <p:sldId id="260" r:id="rId53"/>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4" userDrawn="1">
          <p15:clr>
            <a:srgbClr val="A4A3A4"/>
          </p15:clr>
        </p15:guide>
        <p15:guide id="2" pos="54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ús Rosel Martínez" initials="JRM" lastIdx="2" clrIdx="0">
    <p:extLst>
      <p:ext uri="{19B8F6BF-5375-455C-9EA6-DF929625EA0E}">
        <p15:presenceInfo xmlns:p15="http://schemas.microsoft.com/office/powerpoint/2012/main" xmlns="" userId="f1f0e823a184ee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20" autoAdjust="0"/>
  </p:normalViewPr>
  <p:slideViewPr>
    <p:cSldViewPr>
      <p:cViewPr varScale="1">
        <p:scale>
          <a:sx n="88" d="100"/>
          <a:sy n="88" d="100"/>
        </p:scale>
        <p:origin x="-1398" y="-96"/>
      </p:cViewPr>
      <p:guideLst>
        <p:guide orient="horz" pos="3974"/>
        <p:guide pos="5465"/>
      </p:guideLst>
    </p:cSldViewPr>
  </p:slideViewPr>
  <p:notesTextViewPr>
    <p:cViewPr>
      <p:scale>
        <a:sx n="3" d="2"/>
        <a:sy n="3" d="2"/>
      </p:scale>
      <p:origin x="0" y="0"/>
    </p:cViewPr>
  </p:notesTextViewPr>
  <p:sorterViewPr>
    <p:cViewPr>
      <p:scale>
        <a:sx n="100" d="100"/>
        <a:sy n="100" d="100"/>
      </p:scale>
      <p:origin x="0" y="0"/>
    </p:cViewPr>
  </p:sorterViewPr>
  <p:gridSpacing cx="73728263" cy="737282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8C2D9450-63A9-484B-892C-7851084E1122}" type="datetimeFigureOut">
              <a:rPr lang="es-ES" smtClean="0"/>
              <a:pPr/>
              <a:t>06/03/2020</a:t>
            </a:fld>
            <a:endParaRPr lang="es-E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A8CEF35-7E26-491F-AAA6-5DC93736E1B8}" type="slidenum">
              <a:rPr lang="es-ES" smtClean="0"/>
              <a:pPr/>
              <a:t>‹#›</a:t>
            </a:fld>
            <a:endParaRPr lang="es-ES"/>
          </a:p>
        </p:txBody>
      </p:sp>
    </p:spTree>
    <p:extLst>
      <p:ext uri="{BB962C8B-B14F-4D97-AF65-F5344CB8AC3E}">
        <p14:creationId xmlns:p14="http://schemas.microsoft.com/office/powerpoint/2010/main" xmlns="" val="184799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9" y="0"/>
            <a:ext cx="2945659" cy="496332"/>
          </a:xfrm>
          <a:prstGeom prst="rect">
            <a:avLst/>
          </a:prstGeom>
        </p:spPr>
        <p:txBody>
          <a:bodyPr vert="horz" lIns="91360" tIns="45688" rIns="91360" bIns="45688" rtlCol="0"/>
          <a:lstStyle>
            <a:lvl1pPr algn="l">
              <a:defRPr sz="1200"/>
            </a:lvl1pPr>
          </a:lstStyle>
          <a:p>
            <a:endParaRPr lang="el-GR"/>
          </a:p>
        </p:txBody>
      </p:sp>
      <p:sp>
        <p:nvSpPr>
          <p:cNvPr id="3" name="2 - Θέση ημερομηνίας"/>
          <p:cNvSpPr>
            <a:spLocks noGrp="1"/>
          </p:cNvSpPr>
          <p:nvPr>
            <p:ph type="dt" idx="1"/>
          </p:nvPr>
        </p:nvSpPr>
        <p:spPr>
          <a:xfrm>
            <a:off x="3850452" y="0"/>
            <a:ext cx="2945659" cy="496332"/>
          </a:xfrm>
          <a:prstGeom prst="rect">
            <a:avLst/>
          </a:prstGeom>
        </p:spPr>
        <p:txBody>
          <a:bodyPr vert="horz" lIns="91360" tIns="45688" rIns="91360" bIns="45688" rtlCol="0"/>
          <a:lstStyle>
            <a:lvl1pPr algn="r">
              <a:defRPr sz="1200"/>
            </a:lvl1pPr>
          </a:lstStyle>
          <a:p>
            <a:fld id="{E62C10A0-F87B-4BFF-AD3A-8310E448460F}" type="datetimeFigureOut">
              <a:rPr lang="el-GR" smtClean="0"/>
              <a:pPr/>
              <a:t>6/3/2020</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60" tIns="45688" rIns="91360" bIns="45688" rtlCol="0" anchor="ctr"/>
          <a:lstStyle/>
          <a:p>
            <a:endParaRPr lang="el-GR"/>
          </a:p>
        </p:txBody>
      </p:sp>
      <p:sp>
        <p:nvSpPr>
          <p:cNvPr id="5" name="4 - Θέση σημειώσεων"/>
          <p:cNvSpPr>
            <a:spLocks noGrp="1"/>
          </p:cNvSpPr>
          <p:nvPr>
            <p:ph type="body" sz="quarter" idx="3"/>
          </p:nvPr>
        </p:nvSpPr>
        <p:spPr>
          <a:xfrm>
            <a:off x="679768" y="4715155"/>
            <a:ext cx="5438140" cy="4466987"/>
          </a:xfrm>
          <a:prstGeom prst="rect">
            <a:avLst/>
          </a:prstGeom>
        </p:spPr>
        <p:txBody>
          <a:bodyPr vert="horz" lIns="91360" tIns="45688" rIns="91360" bIns="45688"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9" y="9428584"/>
            <a:ext cx="2945659" cy="496332"/>
          </a:xfrm>
          <a:prstGeom prst="rect">
            <a:avLst/>
          </a:prstGeom>
        </p:spPr>
        <p:txBody>
          <a:bodyPr vert="horz" lIns="91360" tIns="45688" rIns="91360" bIns="45688"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52" y="9428584"/>
            <a:ext cx="2945659" cy="496332"/>
          </a:xfrm>
          <a:prstGeom prst="rect">
            <a:avLst/>
          </a:prstGeom>
        </p:spPr>
        <p:txBody>
          <a:bodyPr vert="horz" lIns="91360" tIns="45688" rIns="91360" bIns="45688" rtlCol="0" anchor="b"/>
          <a:lstStyle>
            <a:lvl1pPr algn="r">
              <a:defRPr sz="1200"/>
            </a:lvl1pPr>
          </a:lstStyle>
          <a:p>
            <a:fld id="{D51933F7-9C1D-42A8-B27F-F697341C8C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xmlns=""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xmlns=""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bwsplumbing.com.my/index.php?ws=services&amp;sid=8810" TargetMode="External"/><Relationship Id="rId2" Type="http://schemas.openxmlformats.org/officeDocument/2006/relationships/hyperlink" Target="https://www.hotwater.com/lit/im/solar/320009.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000" y="1773000"/>
            <a:ext cx="5038240" cy="1685865"/>
          </a:xfrm>
        </p:spPr>
        <p:txBody>
          <a:bodyPr anchor="b">
            <a:normAutofit fontScale="90000"/>
          </a:bodyPr>
          <a:lstStyle/>
          <a:p>
            <a:r>
              <a:rPr lang="el-GR" b="1" dirty="0" smtClean="0">
                <a:effectLst>
                  <a:outerShdw blurRad="38100" dist="38100" dir="2700000" algn="tl">
                    <a:srgbClr val="000000">
                      <a:alpha val="43137"/>
                    </a:srgbClr>
                  </a:outerShdw>
                </a:effectLst>
              </a:rPr>
              <a:t>Ενότητα </a:t>
            </a:r>
            <a:r>
              <a:rPr lang="en-US" b="1" dirty="0" smtClean="0">
                <a:effectLst>
                  <a:outerShdw blurRad="38100" dist="38100" dir="2700000" algn="tl">
                    <a:srgbClr val="000000">
                      <a:alpha val="43137"/>
                    </a:srgbClr>
                  </a:outerShdw>
                </a:effectLst>
              </a:rPr>
              <a:t>3.3</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ΣΧΕΔΙΟ ΠΑΡΑΚΟΛΟΥΘΗΣΗΣ ΚΑΙ ΠΡΟΛΗΠΤΙΚΗ ΚΑΙ ΔΙΟΡΘΩΤΙΚΗ ΣΥΝΤΗΡΗΣΗ</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0" y="3573016"/>
            <a:ext cx="4103688" cy="1752600"/>
          </a:xfrm>
        </p:spPr>
        <p:txBody>
          <a:bodyPr/>
          <a:lstStyle/>
          <a:p>
            <a:r>
              <a:rPr lang="el-GR" dirty="0" smtClean="0"/>
              <a:t>Πεδίο </a:t>
            </a:r>
            <a:r>
              <a:rPr lang="en-US" dirty="0" smtClean="0"/>
              <a:t>3</a:t>
            </a:r>
            <a:r>
              <a:rPr lang="en-US" dirty="0"/>
              <a:t>:</a:t>
            </a:r>
            <a:br>
              <a:rPr lang="en-US" dirty="0"/>
            </a:br>
            <a:r>
              <a:rPr lang="el-GR" dirty="0" smtClean="0"/>
              <a:t>Ηλιοθερμικά συστήματα για κτίρια</a:t>
            </a:r>
          </a:p>
        </p:txBody>
      </p:sp>
    </p:spTree>
    <p:extLst>
      <p:ext uri="{BB962C8B-B14F-4D97-AF65-F5344CB8AC3E}">
        <p14:creationId xmlns:p14="http://schemas.microsoft.com/office/powerpoint/2010/main" xmlns=""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2000" y="4985561"/>
            <a:ext cx="8063688" cy="1323439"/>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t>ΠΡΟΒΛΗΜΑΤΑ</a:t>
            </a:r>
            <a:r>
              <a:rPr lang="en-US" sz="1600" dirty="0" smtClean="0"/>
              <a:t>. </a:t>
            </a:r>
            <a:r>
              <a:rPr lang="el-GR" sz="1600" dirty="0" smtClean="0"/>
              <a:t>Έχουν αρχικές καταστάσεις (ανεπιθύμητες), τελικές καταστάσεις (επιθυμητές) και ενδιάμεσες καταστάσεις που υπόκεινται σε κανόνες</a:t>
            </a:r>
            <a:r>
              <a:rPr lang="el-GR" sz="1600" b="1" dirty="0" smtClean="0"/>
              <a:t>. Ένα πρόβλημα υπάρχει όταν δεν είναι γνωστό πώς θα φτάσουμε στην τελική κατάσταση ξεκινώντας από την αρχική κατάσταση</a:t>
            </a:r>
            <a:r>
              <a:rPr lang="el-GR" sz="1600" dirty="0" smtClean="0"/>
              <a:t>. Μόλις επιλυθεί, το πρόβλημα δεν είναι πλέον ένα πραγματικό πρόβλημα, αλλά μια διαδικασία. </a:t>
            </a:r>
          </a:p>
        </p:txBody>
      </p:sp>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536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Γενική διαδικασία αντιμετώπισης προβλημάτων</a:t>
            </a:r>
            <a:endParaRPr lang="en-US" b="1" dirty="0"/>
          </a:p>
        </p:txBody>
      </p:sp>
      <p:pic>
        <p:nvPicPr>
          <p:cNvPr id="10" name="Picture 9"/>
          <p:cNvPicPr>
            <a:picLocks noChangeAspect="1"/>
          </p:cNvPicPr>
          <p:nvPr/>
        </p:nvPicPr>
        <p:blipFill>
          <a:blip r:embed="rId2" cstate="print"/>
          <a:stretch>
            <a:fillRect/>
          </a:stretch>
        </p:blipFill>
        <p:spPr>
          <a:xfrm>
            <a:off x="1332000" y="1989000"/>
            <a:ext cx="6833510" cy="2880000"/>
          </a:xfrm>
          <a:prstGeom prst="rect">
            <a:avLst/>
          </a:prstGeom>
          <a:ln>
            <a:solidFill>
              <a:schemeClr val="tx1"/>
            </a:solidFill>
          </a:ln>
        </p:spPr>
      </p:pic>
    </p:spTree>
    <p:extLst>
      <p:ext uri="{BB962C8B-B14F-4D97-AF65-F5344CB8AC3E}">
        <p14:creationId xmlns:p14="http://schemas.microsoft.com/office/powerpoint/2010/main" xmlns="" val="301469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2000" y="1989000"/>
            <a:ext cx="8063688" cy="3539430"/>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ΕΠΙΛΥΣΗ ΠΡΟΒΛΗΜΑΤΩΝ</a:t>
            </a:r>
            <a:r>
              <a:rPr lang="en-US" sz="1600" dirty="0" smtClean="0">
                <a:solidFill>
                  <a:prstClr val="black"/>
                </a:solidFill>
              </a:rPr>
              <a:t>. </a:t>
            </a:r>
            <a:r>
              <a:rPr lang="el-GR" sz="1600" dirty="0" smtClean="0">
                <a:solidFill>
                  <a:prstClr val="black"/>
                </a:solidFill>
              </a:rPr>
              <a:t>Τα προβλήματα επιλύονται όταν δημιουργηθούν </a:t>
            </a:r>
            <a:r>
              <a:rPr lang="el-GR" sz="1600" b="1" dirty="0" smtClean="0">
                <a:solidFill>
                  <a:prstClr val="black"/>
                </a:solidFill>
              </a:rPr>
              <a:t>εφικτές «πορείες"</a:t>
            </a:r>
            <a:r>
              <a:rPr lang="el-GR" sz="1600" dirty="0" smtClean="0">
                <a:solidFill>
                  <a:prstClr val="black"/>
                </a:solidFill>
              </a:rPr>
              <a:t> στις επιθυμητές καταστάσεις</a:t>
            </a:r>
            <a:r>
              <a:rPr lang="en-US" sz="1600" dirty="0" smtClean="0">
                <a:solidFill>
                  <a:prstClr val="black"/>
                </a:solidFill>
              </a:rPr>
              <a:t>.</a:t>
            </a:r>
            <a:endParaRPr lang="en-US" sz="1600" dirty="0">
              <a:solidFill>
                <a:prstClr val="black"/>
              </a:solidFill>
            </a:endParaRPr>
          </a:p>
          <a:p>
            <a:pPr marL="285750" lvl="0" indent="-285750">
              <a:buFont typeface="Wingdings" panose="05000000000000000000" pitchFamily="2" charset="2"/>
              <a:buChar char="§"/>
            </a:pPr>
            <a:r>
              <a:rPr lang="el-GR" sz="1600" b="1" dirty="0" smtClean="0">
                <a:solidFill>
                  <a:prstClr val="black"/>
                </a:solidFill>
              </a:rPr>
              <a:t>ΠΑΡΑΔΕΙΓΜΑ</a:t>
            </a:r>
            <a:r>
              <a:rPr lang="en-US" sz="1600" b="1" dirty="0" smtClean="0">
                <a:solidFill>
                  <a:prstClr val="black"/>
                </a:solidFill>
              </a:rPr>
              <a:t>. </a:t>
            </a:r>
            <a:r>
              <a:rPr lang="el-GR" sz="1600" dirty="0" smtClean="0">
                <a:solidFill>
                  <a:prstClr val="black"/>
                </a:solidFill>
              </a:rPr>
              <a:t>Αρχική κατάσταση: σπασμένο χέρι, τελική κατάσταση: θεραπευμένο χέρι, λύση: χρησιμοποίηση γύψου</a:t>
            </a:r>
            <a:r>
              <a:rPr lang="en-US" sz="1600" dirty="0" smtClean="0">
                <a:solidFill>
                  <a:prstClr val="black"/>
                </a:solidFill>
              </a:rPr>
              <a:t>.</a:t>
            </a:r>
            <a:endParaRPr lang="en-US" sz="1600" dirty="0">
              <a:solidFill>
                <a:prstClr val="black"/>
              </a:solidFill>
            </a:endParaRPr>
          </a:p>
          <a:p>
            <a:pPr marL="285750" lvl="0" indent="-285750">
              <a:buFont typeface="Wingdings" panose="05000000000000000000" pitchFamily="2" charset="2"/>
              <a:buChar char="§"/>
            </a:pPr>
            <a:r>
              <a:rPr lang="el-GR" sz="1600" b="1" dirty="0" smtClean="0">
                <a:solidFill>
                  <a:prstClr val="black"/>
                </a:solidFill>
              </a:rPr>
              <a:t>Η ΑΝΤΙΜΕΤΩΠΙΣΗ ΠΡΟΒΛΗΜΑΤΩΝ Ή Η ΕΥΡΕΣΗ ΣΦΑΛΜΑΤΩΝ ΚΑΙ Η ΕΠΙΣΚΕΥΗ ΕΙΝΑΙ ΕΝΑ ΕΙΔΟΣ ΕΠΙΛΥΣΗΣ ΠΡΟΒΛΗΜΑΤΩΝ</a:t>
            </a:r>
            <a:r>
              <a:rPr lang="en-US" sz="1600" b="1" dirty="0" smtClean="0">
                <a:solidFill>
                  <a:prstClr val="black"/>
                </a:solidFill>
              </a:rPr>
              <a:t>:</a:t>
            </a:r>
            <a:endParaRPr lang="en-US" sz="1600" dirty="0">
              <a:solidFill>
                <a:prstClr val="black"/>
              </a:solidFill>
            </a:endParaRPr>
          </a:p>
          <a:p>
            <a:pPr marL="628650" lvl="1" indent="-285750">
              <a:buFont typeface="Symbol" panose="05050102010706020507" pitchFamily="18" charset="2"/>
              <a:buChar char="-"/>
            </a:pPr>
            <a:r>
              <a:rPr lang="en-US" sz="1600" b="1" dirty="0">
                <a:solidFill>
                  <a:prstClr val="black"/>
                </a:solidFill>
              </a:rPr>
              <a:t>I. </a:t>
            </a:r>
            <a:r>
              <a:rPr lang="el-GR" sz="1600" b="1" dirty="0" smtClean="0">
                <a:solidFill>
                  <a:prstClr val="black"/>
                </a:solidFill>
              </a:rPr>
              <a:t>Αναγνώριση του προβλήματος</a:t>
            </a:r>
            <a:r>
              <a:rPr lang="en-US" sz="1600" b="1" dirty="0" smtClean="0">
                <a:solidFill>
                  <a:prstClr val="black"/>
                </a:solidFill>
              </a:rPr>
              <a:t>. </a:t>
            </a:r>
            <a:r>
              <a:rPr lang="el-GR" sz="1600" dirty="0" smtClean="0">
                <a:solidFill>
                  <a:prstClr val="black"/>
                </a:solidFill>
              </a:rPr>
              <a:t>Αρχικά, βεβαιωθείτε ότι υπάρχει κάποιο πρόβλημα και τυποποιήστε το(εμπειρία)</a:t>
            </a:r>
            <a:r>
              <a:rPr lang="en-US" sz="1600" dirty="0" smtClean="0">
                <a:solidFill>
                  <a:prstClr val="black"/>
                </a:solidFill>
              </a:rPr>
              <a:t>.</a:t>
            </a:r>
            <a:endParaRPr lang="en-US" sz="1600" dirty="0">
              <a:solidFill>
                <a:prstClr val="black"/>
              </a:solidFill>
            </a:endParaRPr>
          </a:p>
          <a:p>
            <a:pPr marL="628650" lvl="1" indent="-285750">
              <a:buFont typeface="Symbol" panose="05050102010706020507" pitchFamily="18" charset="2"/>
              <a:buChar char="-"/>
            </a:pPr>
            <a:r>
              <a:rPr lang="en-US" sz="1600" b="1" dirty="0">
                <a:solidFill>
                  <a:prstClr val="black"/>
                </a:solidFill>
              </a:rPr>
              <a:t>II. </a:t>
            </a:r>
            <a:r>
              <a:rPr lang="el-GR" sz="1600" b="1" dirty="0" smtClean="0">
                <a:solidFill>
                  <a:prstClr val="black"/>
                </a:solidFill>
              </a:rPr>
              <a:t>Διάγνωση του προβλήματος</a:t>
            </a:r>
            <a:r>
              <a:rPr lang="en-US" sz="1600" b="1" dirty="0" smtClean="0">
                <a:solidFill>
                  <a:prstClr val="black"/>
                </a:solidFill>
              </a:rPr>
              <a:t>. </a:t>
            </a:r>
            <a:r>
              <a:rPr lang="el-GR" sz="1600" dirty="0" smtClean="0">
                <a:solidFill>
                  <a:prstClr val="black"/>
                </a:solidFill>
              </a:rPr>
              <a:t>Μόλις προσδιοριστεί το πρόβλημα, χρειάζεται να συγκεντρωθούν πληροφορίες, να αναλυθούν οι πληροφορίες που συγκεντρώθηκαν και να προταθεί μια προτεινόμενη λύση (η "πορεία")</a:t>
            </a:r>
            <a:r>
              <a:rPr lang="en-US" sz="1600" dirty="0" smtClean="0">
                <a:solidFill>
                  <a:prstClr val="black"/>
                </a:solidFill>
              </a:rPr>
              <a:t>.  </a:t>
            </a:r>
            <a:endParaRPr lang="en-US" sz="1600" dirty="0">
              <a:solidFill>
                <a:prstClr val="black"/>
              </a:solidFill>
            </a:endParaRPr>
          </a:p>
          <a:p>
            <a:pPr marL="628650" lvl="1" indent="-285750">
              <a:buFont typeface="Symbol" panose="05050102010706020507" pitchFamily="18" charset="2"/>
              <a:buChar char="-"/>
            </a:pPr>
            <a:r>
              <a:rPr lang="en-US" sz="1600" b="1" dirty="0">
                <a:solidFill>
                  <a:prstClr val="black"/>
                </a:solidFill>
              </a:rPr>
              <a:t>III. </a:t>
            </a:r>
            <a:r>
              <a:rPr lang="el-GR" sz="1600" b="1" dirty="0" smtClean="0">
                <a:solidFill>
                  <a:prstClr val="black"/>
                </a:solidFill>
              </a:rPr>
              <a:t>Επίλυση του προβλήματος</a:t>
            </a:r>
            <a:r>
              <a:rPr lang="en-US" sz="1600" b="1" dirty="0" smtClean="0">
                <a:solidFill>
                  <a:prstClr val="black"/>
                </a:solidFill>
              </a:rPr>
              <a:t>. </a:t>
            </a:r>
            <a:r>
              <a:rPr lang="el-GR" sz="1600" dirty="0" smtClean="0">
                <a:solidFill>
                  <a:prstClr val="black"/>
                </a:solidFill>
              </a:rPr>
              <a:t>Τέλος, εφαρμόστε την προτεινόμενη λύση και δοκιμάστε εάν λειτούργησε. Εάν λειτουργεί, το πρόβλημα λύθηκε. Εάν όχι, ξεκινήστε ξανά τη διαδικασία και προτείνετε μια διαφορετική λύση</a:t>
            </a:r>
            <a:r>
              <a:rPr lang="en-US" sz="1600" dirty="0" smtClean="0">
                <a:solidFill>
                  <a:prstClr val="black"/>
                </a:solidFill>
              </a:rPr>
              <a:t>. </a:t>
            </a:r>
            <a:endParaRPr lang="en-US" sz="1600" dirty="0">
              <a:solidFill>
                <a:prstClr val="black"/>
              </a:solidFill>
            </a:endParaRPr>
          </a:p>
        </p:txBody>
      </p:sp>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536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Γενική διαδικασία αντιμετώπισης προβλημάτων</a:t>
            </a:r>
            <a:endParaRPr lang="en-US" b="1" dirty="0"/>
          </a:p>
        </p:txBody>
      </p:sp>
    </p:spTree>
    <p:extLst>
      <p:ext uri="{BB962C8B-B14F-4D97-AF65-F5344CB8AC3E}">
        <p14:creationId xmlns:p14="http://schemas.microsoft.com/office/powerpoint/2010/main" xmlns="" val="301469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536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Γενική διαδικασία αντιμετώπισης προβλημάτων</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684000" y="1942532"/>
            <a:ext cx="8280000" cy="3046988"/>
          </a:xfrm>
          <a:prstGeom prst="rect">
            <a:avLst/>
          </a:prstGeom>
        </p:spPr>
        <p:txBody>
          <a:bodyPr wrap="square">
            <a:spAutoFit/>
          </a:bodyPr>
          <a:lstStyle/>
          <a:p>
            <a:pPr marL="285750" indent="-285750">
              <a:buFont typeface="Wingdings" panose="05000000000000000000" pitchFamily="2" charset="2"/>
              <a:buChar char="§"/>
            </a:pPr>
            <a:r>
              <a:rPr lang="el-GR" sz="1600" b="1" dirty="0" smtClean="0"/>
              <a:t>ΓΕΝΙΚΑ ΚΑΙ ΕΙΔΙΚΑ ΠΡΟΒΛΗΜΑΤΑ ΤΟΥ ΤΟΜΕΑ</a:t>
            </a:r>
            <a:r>
              <a:rPr lang="en-US" sz="1600" b="1" dirty="0" smtClean="0"/>
              <a:t>. </a:t>
            </a:r>
            <a:r>
              <a:rPr lang="el-GR" sz="1600" dirty="0" smtClean="0"/>
              <a:t>Πολλά προβλήματα επιλύονται με χρήση κοινής λογικής και γενικής γνώσης (Παράδειγμα: πώς να πάτε στην εργασία όταν έχετε ένα σκασμένο ελαστικό). Αυτό δεν συμβαίνει με άλλα προβλήματα, ειδικά στον εργασιακό τομέα, που απαιτούν πολλές </a:t>
            </a:r>
            <a:r>
              <a:rPr lang="el-GR" sz="1600" b="1" dirty="0" smtClean="0"/>
              <a:t>ειδικές γνώσεις ή γνώσεις τομέα </a:t>
            </a:r>
            <a:r>
              <a:rPr lang="el-GR" sz="1600" dirty="0" smtClean="0"/>
              <a:t>(Παράδειγμα: πώς να επισκευάσετε ένα επίπεδο ηλιακό συλλέκτη με διαρροή)</a:t>
            </a:r>
            <a:r>
              <a:rPr lang="en-US" sz="1600" dirty="0" smtClean="0"/>
              <a:t>.</a:t>
            </a:r>
            <a:endParaRPr lang="en-US" sz="1600" dirty="0"/>
          </a:p>
          <a:p>
            <a:pPr marL="285750" indent="-285750">
              <a:buFont typeface="Wingdings" panose="05000000000000000000" pitchFamily="2" charset="2"/>
              <a:buChar char="§"/>
            </a:pPr>
            <a:r>
              <a:rPr lang="el-GR" sz="1600" b="1" dirty="0" smtClean="0"/>
              <a:t>ΜΕΘΟΔΟΛΟΓΙΑ ΑΝΤΙΜΕΤΩΠΙΣΗΣ ΠΡΟΒΛΗΜΑΤΩΝ</a:t>
            </a:r>
            <a:r>
              <a:rPr lang="en-US" sz="1600" dirty="0" smtClean="0"/>
              <a:t>. </a:t>
            </a:r>
            <a:r>
              <a:rPr lang="el-GR" sz="1600" dirty="0" smtClean="0"/>
              <a:t>Δομημένες προσεγγίσεις αυξάνουν τις πιθανότητες επίλυσης προβλημάτων (του τομέα) εγκαίρως. Βασίζονται στην εμπειρία</a:t>
            </a:r>
            <a:r>
              <a:rPr lang="en-US" sz="1600" dirty="0" smtClean="0"/>
              <a:t>:</a:t>
            </a:r>
            <a:endParaRPr lang="en-US" sz="1600" dirty="0"/>
          </a:p>
          <a:p>
            <a:pPr marL="542925" indent="-285750">
              <a:buFont typeface="Symbol" panose="05050102010706020507" pitchFamily="18" charset="2"/>
              <a:buChar char="-"/>
            </a:pPr>
            <a:r>
              <a:rPr lang="el-GR" sz="1600" dirty="0" smtClean="0"/>
              <a:t>Αρχικά, </a:t>
            </a:r>
            <a:r>
              <a:rPr lang="el-GR" sz="1600" b="1" dirty="0" smtClean="0"/>
              <a:t>ορίζετε το πρόβλημα </a:t>
            </a:r>
            <a:r>
              <a:rPr lang="el-GR" sz="1600" dirty="0" smtClean="0"/>
              <a:t>και αρχίζετε τη </a:t>
            </a:r>
            <a:r>
              <a:rPr lang="el-GR" sz="1600" b="1" dirty="0" smtClean="0"/>
              <a:t>συλλογή πληροφοριών</a:t>
            </a:r>
            <a:r>
              <a:rPr lang="el-GR" sz="1600" dirty="0" smtClean="0"/>
              <a:t>,</a:t>
            </a:r>
          </a:p>
          <a:p>
            <a:pPr marL="542925" indent="-285750">
              <a:buFont typeface="Symbol" panose="05050102010706020507" pitchFamily="18" charset="2"/>
              <a:buChar char="-"/>
            </a:pPr>
            <a:r>
              <a:rPr lang="el-GR" sz="1600" dirty="0" smtClean="0"/>
              <a:t>Στη συνέχεια, αναλύετε τα δεδομένα που συλλέγονται και εξαλείφετε τις πιθανές αιτίες.</a:t>
            </a:r>
          </a:p>
          <a:p>
            <a:pPr marL="542925" indent="-285750">
              <a:buFont typeface="Symbol" panose="05050102010706020507" pitchFamily="18" charset="2"/>
              <a:buChar char="-"/>
            </a:pPr>
            <a:r>
              <a:rPr lang="el-GR" sz="1600" dirty="0" smtClean="0"/>
              <a:t>Ύστερα, προτείνετε μια υπόθεση και στη συνέχεια τη δοκιμάζετε.</a:t>
            </a:r>
          </a:p>
          <a:p>
            <a:pPr marL="542925" indent="-285750">
              <a:buFont typeface="Symbol" panose="05050102010706020507" pitchFamily="18" charset="2"/>
              <a:buChar char="-"/>
            </a:pPr>
            <a:r>
              <a:rPr lang="el-GR" sz="1600" dirty="0" smtClean="0"/>
              <a:t>Αυτό είναι περισσότερο πιθανό να είναι μια επαναληπτική διαδικασία μέχρι να </a:t>
            </a:r>
            <a:r>
              <a:rPr lang="el-GR" sz="1600" b="1" dirty="0" smtClean="0"/>
              <a:t>καθορίσετε τελικά μια λύση</a:t>
            </a:r>
            <a:r>
              <a:rPr lang="el-GR" sz="1600" dirty="0" smtClean="0"/>
              <a:t>. </a:t>
            </a:r>
            <a:r>
              <a:rPr lang="en-US" sz="1600" dirty="0"/>
              <a:t>   </a:t>
            </a:r>
            <a:r>
              <a:rPr lang="en-US" sz="1600" b="1" dirty="0"/>
              <a:t> </a:t>
            </a:r>
            <a:endParaRPr lang="en-US" sz="1600" dirty="0"/>
          </a:p>
        </p:txBody>
      </p:sp>
      <p:pic>
        <p:nvPicPr>
          <p:cNvPr id="6" name="Picture 5"/>
          <p:cNvPicPr>
            <a:picLocks noChangeAspect="1"/>
          </p:cNvPicPr>
          <p:nvPr/>
        </p:nvPicPr>
        <p:blipFill>
          <a:blip r:embed="rId2" cstate="print"/>
          <a:stretch>
            <a:fillRect/>
          </a:stretch>
        </p:blipFill>
        <p:spPr>
          <a:xfrm>
            <a:off x="3795971" y="4689000"/>
            <a:ext cx="5168029" cy="1620000"/>
          </a:xfrm>
          <a:prstGeom prst="rect">
            <a:avLst/>
          </a:prstGeom>
          <a:ln>
            <a:solidFill>
              <a:schemeClr val="tx1"/>
            </a:solidFill>
          </a:ln>
        </p:spPr>
      </p:pic>
      <p:sp>
        <p:nvSpPr>
          <p:cNvPr id="9" name="Rectangle 8"/>
          <p:cNvSpPr/>
          <p:nvPr/>
        </p:nvSpPr>
        <p:spPr>
          <a:xfrm>
            <a:off x="684000" y="4883340"/>
            <a:ext cx="3024000" cy="1323439"/>
          </a:xfrm>
          <a:prstGeom prst="rect">
            <a:avLst/>
          </a:prstGeom>
        </p:spPr>
        <p:txBody>
          <a:bodyPr wrap="square">
            <a:spAutoFit/>
          </a:bodyPr>
          <a:lstStyle/>
          <a:p>
            <a:pPr marL="542925" indent="-285750">
              <a:buFont typeface="Symbol" panose="05050102010706020507" pitchFamily="18" charset="2"/>
              <a:buChar char="-"/>
            </a:pPr>
            <a:r>
              <a:rPr lang="el-GR" sz="1600" dirty="0" smtClean="0">
                <a:solidFill>
                  <a:prstClr val="black"/>
                </a:solidFill>
              </a:rPr>
              <a:t>Η καταγραφή των ευρημάτων κατά μήκος της πορείας  είναι κομβικής σημασίας για την επιτυχή επίλυση.</a:t>
            </a:r>
            <a:endParaRPr lang="es-ES" dirty="0"/>
          </a:p>
        </p:txBody>
      </p:sp>
    </p:spTree>
    <p:extLst>
      <p:ext uri="{BB962C8B-B14F-4D97-AF65-F5344CB8AC3E}">
        <p14:creationId xmlns:p14="http://schemas.microsoft.com/office/powerpoint/2010/main" xmlns="" val="132428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464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Διαχείριση της διαδικασίας συντήρησης</a:t>
            </a:r>
            <a:endParaRPr lang="el-GR"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684000" y="1942532"/>
            <a:ext cx="8208000" cy="2554545"/>
          </a:xfrm>
          <a:prstGeom prst="rect">
            <a:avLst/>
          </a:prstGeom>
        </p:spPr>
        <p:txBody>
          <a:bodyPr wrap="square">
            <a:spAutoFit/>
          </a:bodyPr>
          <a:lstStyle/>
          <a:p>
            <a:pPr marL="285750" indent="-285750">
              <a:buFont typeface="Wingdings" panose="05000000000000000000" pitchFamily="2" charset="2"/>
              <a:buChar char="§"/>
            </a:pPr>
            <a:r>
              <a:rPr lang="el-GR" sz="1600" dirty="0" smtClean="0"/>
              <a:t>Οποιαδήποτε βιομηχανία, εταιρεία παροχής υπηρεσιών ή μη κερδοσκοπικός οργανισμός λειτουργεί με βάση τους πόρους και την τεχνολογία, τα οποία αναμένεται να έχουν κάποιες ανάγκες συντήρησης. Μια τέτοια συντήρηση</a:t>
            </a:r>
            <a:r>
              <a:rPr lang="en-US" sz="1600" dirty="0" smtClean="0"/>
              <a:t>:</a:t>
            </a:r>
            <a:endParaRPr lang="en-US" sz="1600" dirty="0"/>
          </a:p>
          <a:p>
            <a:pPr marL="539750" lvl="1" indent="-285750">
              <a:buFont typeface="Symbol" panose="05050102010706020507" pitchFamily="18" charset="2"/>
              <a:buChar char=""/>
            </a:pPr>
            <a:r>
              <a:rPr lang="el-GR" sz="1600" b="1" dirty="0" smtClean="0"/>
              <a:t>Οργανώνεται και παρέχεται με δικά της μέσα </a:t>
            </a:r>
            <a:r>
              <a:rPr lang="el-GR" sz="1600" dirty="0" smtClean="0"/>
              <a:t>(τμήμα συντήρησης).</a:t>
            </a:r>
          </a:p>
          <a:p>
            <a:pPr marL="539750" lvl="1" indent="-285750">
              <a:buFont typeface="Symbol" panose="05050102010706020507" pitchFamily="18" charset="2"/>
              <a:buChar char=""/>
            </a:pPr>
            <a:r>
              <a:rPr lang="el-GR" sz="1600" b="1" dirty="0" smtClean="0"/>
              <a:t>Ανατίθεται σε εξωτερικούς συνεργάτες ή σε άλλες εξειδικευμένες εταιρείες συντήρησης και επισκευής.</a:t>
            </a:r>
          </a:p>
          <a:p>
            <a:pPr marL="539750" lvl="1" indent="-285750">
              <a:buFont typeface="Symbol" panose="05050102010706020507" pitchFamily="18" charset="2"/>
              <a:buChar char=""/>
            </a:pPr>
            <a:r>
              <a:rPr lang="el-GR" sz="1600" b="1" dirty="0" smtClean="0"/>
              <a:t>Παρέχονται από ιδιοκτήτες/προμηθευτές συμβεβλημένων τεχνολογιών/υπηρεσιών </a:t>
            </a:r>
            <a:r>
              <a:rPr lang="el-GR" sz="1600" dirty="0" smtClean="0"/>
              <a:t>(παροχή ενέργειας, κλπ)</a:t>
            </a:r>
            <a:r>
              <a:rPr lang="en-US" sz="1600" dirty="0" smtClean="0"/>
              <a:t>. </a:t>
            </a:r>
            <a:endParaRPr lang="en-US" sz="1600" dirty="0"/>
          </a:p>
          <a:p>
            <a:pPr marL="285750" indent="-285750">
              <a:buFont typeface="Wingdings" panose="05000000000000000000" pitchFamily="2" charset="2"/>
              <a:buChar char="§"/>
            </a:pPr>
            <a:r>
              <a:rPr lang="el-GR" sz="1600" dirty="0" smtClean="0"/>
              <a:t>Όπως σε κάθε πολύπλοκη εργασία, η </a:t>
            </a:r>
            <a:r>
              <a:rPr lang="el-GR" sz="1600" b="1" dirty="0" smtClean="0"/>
              <a:t>συντήρηση πρέπει να εκτελεστεί και να διαχειριστεί</a:t>
            </a:r>
            <a:r>
              <a:rPr lang="el-GR" sz="1600" dirty="0" smtClean="0"/>
              <a:t>.</a:t>
            </a:r>
          </a:p>
          <a:p>
            <a:pPr marL="285750" indent="-285750">
              <a:buFont typeface="Wingdings" panose="05000000000000000000" pitchFamily="2" charset="2"/>
              <a:buChar char="§"/>
            </a:pPr>
            <a:r>
              <a:rPr lang="el-GR" sz="1600" b="1" dirty="0" smtClean="0"/>
              <a:t>Οι μηχανικοί, οι τεχνικοί και οι εργαζόμενοι εκτελούν τα (τεχνικά) καθήκοντα συντήρησης</a:t>
            </a:r>
            <a:r>
              <a:rPr lang="en-US" sz="1600" dirty="0" smtClean="0"/>
              <a:t>.</a:t>
            </a:r>
            <a:endParaRPr lang="en-US" sz="1600" dirty="0"/>
          </a:p>
        </p:txBody>
      </p:sp>
      <p:pic>
        <p:nvPicPr>
          <p:cNvPr id="7" name="Picture 6"/>
          <p:cNvPicPr>
            <a:picLocks noChangeAspect="1"/>
          </p:cNvPicPr>
          <p:nvPr/>
        </p:nvPicPr>
        <p:blipFill>
          <a:blip r:embed="rId2" cstate="print"/>
          <a:stretch>
            <a:fillRect/>
          </a:stretch>
        </p:blipFill>
        <p:spPr>
          <a:xfrm>
            <a:off x="3780000" y="4437000"/>
            <a:ext cx="4850303" cy="1872000"/>
          </a:xfrm>
          <a:prstGeom prst="rect">
            <a:avLst/>
          </a:prstGeom>
          <a:ln>
            <a:solidFill>
              <a:schemeClr val="tx1"/>
            </a:solidFill>
          </a:ln>
        </p:spPr>
      </p:pic>
      <p:sp>
        <p:nvSpPr>
          <p:cNvPr id="6" name="Rectangle 8"/>
          <p:cNvSpPr/>
          <p:nvPr/>
        </p:nvSpPr>
        <p:spPr>
          <a:xfrm>
            <a:off x="684000" y="4437000"/>
            <a:ext cx="3024000" cy="1815882"/>
          </a:xfrm>
          <a:prstGeom prst="rect">
            <a:avLst/>
          </a:prstGeom>
        </p:spPr>
        <p:txBody>
          <a:bodyPr wrap="square">
            <a:spAutoFit/>
          </a:bodyPr>
          <a:lstStyle/>
          <a:p>
            <a:pPr marL="285750" indent="-285750">
              <a:buFont typeface="Wingdings" panose="05000000000000000000" pitchFamily="2" charset="2"/>
              <a:buChar char="§"/>
            </a:pPr>
            <a:r>
              <a:rPr lang="el-GR" sz="1600" b="1" dirty="0" smtClean="0"/>
              <a:t>Οι διαχειριστές συντήρησης σχεδιάζουν, οργανώνουν, καθοδηγούν και ελέγχουν </a:t>
            </a:r>
            <a:r>
              <a:rPr lang="el-GR" sz="1600" dirty="0" smtClean="0"/>
              <a:t>τις εργασίες συντήρησης σύμφωνα με την επιχειρηματική στρατηγική και τους στόχους.</a:t>
            </a:r>
            <a:endParaRPr lang="es-ES" sz="1600" dirty="0"/>
          </a:p>
        </p:txBody>
      </p:sp>
    </p:spTree>
    <p:extLst>
      <p:ext uri="{BB962C8B-B14F-4D97-AF65-F5344CB8AC3E}">
        <p14:creationId xmlns:p14="http://schemas.microsoft.com/office/powerpoint/2010/main" xmlns="" val="164247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485000"/>
            <a:ext cx="471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Διαχείριση της διαδικασίας συντήρησης</a:t>
            </a:r>
            <a:endParaRPr lang="el-GR"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684000" y="1773000"/>
            <a:ext cx="4319999" cy="4770537"/>
          </a:xfrm>
          <a:prstGeom prst="rect">
            <a:avLst/>
          </a:prstGeom>
        </p:spPr>
        <p:txBody>
          <a:bodyPr wrap="square">
            <a:spAutoFit/>
          </a:bodyPr>
          <a:lstStyle/>
          <a:p>
            <a:pPr marL="285750" indent="-285750">
              <a:buFont typeface="Wingdings" panose="05000000000000000000" pitchFamily="2" charset="2"/>
              <a:buChar char="§"/>
            </a:pPr>
            <a:r>
              <a:rPr lang="el-GR" sz="1600" dirty="0" smtClean="0"/>
              <a:t>Βασικοί στόχοι της διαχείρισης της συντήρησης είναι </a:t>
            </a:r>
            <a:r>
              <a:rPr lang="el-GR" sz="1600" b="1" dirty="0" smtClean="0"/>
              <a:t>ο έλεγχος των πόρων, του χρόνου και του κόστους </a:t>
            </a:r>
            <a:r>
              <a:rPr lang="el-GR" sz="1600" dirty="0" smtClean="0"/>
              <a:t>για την εξασφάλιση της αποδοτικότητας και της επάρκειας των εργασιών συντήρησης και για την αποφυγή σπατάλης πόρων ή περιόδων διακοπής λόγω ελαττωματικού εξοπλισμού.</a:t>
            </a:r>
          </a:p>
          <a:p>
            <a:pPr marL="285750" indent="-285750">
              <a:buFont typeface="Wingdings" panose="05000000000000000000" pitchFamily="2" charset="2"/>
              <a:buChar char="§"/>
            </a:pPr>
            <a:r>
              <a:rPr lang="el-GR" sz="1600" dirty="0" smtClean="0"/>
              <a:t>Ορισμένες εργασίες που περιέχονται είναι</a:t>
            </a:r>
            <a:r>
              <a:rPr lang="en-US" sz="1600" dirty="0" smtClean="0"/>
              <a:t>:</a:t>
            </a:r>
            <a:endParaRPr lang="en-US" sz="1600" dirty="0"/>
          </a:p>
          <a:p>
            <a:pPr marL="628650" lvl="1" indent="-285750">
              <a:buFont typeface="Symbol" panose="05050102010706020507" pitchFamily="18" charset="2"/>
              <a:buChar char="-"/>
            </a:pPr>
            <a:r>
              <a:rPr lang="el-GR" sz="1600" b="1" dirty="0" smtClean="0"/>
              <a:t>Ανάλυση εργασίας και συστημάτων.</a:t>
            </a:r>
          </a:p>
          <a:p>
            <a:pPr marL="628650" lvl="1" indent="-285750">
              <a:buFont typeface="Symbol" panose="05050102010706020507" pitchFamily="18" charset="2"/>
              <a:buChar char="-"/>
            </a:pPr>
            <a:r>
              <a:rPr lang="el-GR" sz="1600" b="1" dirty="0" smtClean="0"/>
              <a:t>Ορισμός &amp; βελτίωση διαδικασιών και/ή υπηρεσιών συντήρησης.</a:t>
            </a:r>
          </a:p>
          <a:p>
            <a:pPr marL="628650" lvl="1" indent="-285750">
              <a:buFont typeface="Symbol" panose="05050102010706020507" pitchFamily="18" charset="2"/>
              <a:buChar char="-"/>
            </a:pPr>
            <a:r>
              <a:rPr lang="el-GR" sz="1600" b="1" dirty="0" smtClean="0"/>
              <a:t>Επιλογή κατάλληλων εργαλείων συντήρησης.</a:t>
            </a:r>
          </a:p>
          <a:p>
            <a:pPr marL="628650" lvl="1" indent="-285750">
              <a:buFont typeface="Symbol" panose="05050102010706020507" pitchFamily="18" charset="2"/>
              <a:buChar char="-"/>
            </a:pPr>
            <a:r>
              <a:rPr lang="el-GR" sz="1600" b="1" dirty="0" smtClean="0"/>
              <a:t>Επαρκής προγραμματισμός εργασίας.</a:t>
            </a:r>
          </a:p>
          <a:p>
            <a:pPr marL="628650" lvl="1" indent="-285750">
              <a:buFont typeface="Symbol" panose="05050102010706020507" pitchFamily="18" charset="2"/>
              <a:buChar char="-"/>
            </a:pPr>
            <a:r>
              <a:rPr lang="el-GR" sz="1600" b="1" dirty="0" smtClean="0"/>
              <a:t>Έλεγχος κόστους συντήρησης.</a:t>
            </a:r>
          </a:p>
          <a:p>
            <a:pPr marL="628650" lvl="1" indent="-285750">
              <a:buFont typeface="Symbol" panose="05050102010706020507" pitchFamily="18" charset="2"/>
              <a:buChar char="-"/>
            </a:pPr>
            <a:r>
              <a:rPr lang="el-GR" sz="1600" b="1" dirty="0" smtClean="0"/>
              <a:t>Εξασφάλιση συμμόρφωσης με τους κανονισμούς συντήρησης.</a:t>
            </a:r>
          </a:p>
          <a:p>
            <a:pPr marL="628650" lvl="1" indent="-285750">
              <a:buFont typeface="Symbol" panose="05050102010706020507" pitchFamily="18" charset="2"/>
              <a:buChar char="-"/>
            </a:pPr>
            <a:r>
              <a:rPr lang="el-GR" sz="1600" b="1" dirty="0" smtClean="0"/>
              <a:t>Εκπαίδευση προσωπικού συντήρησης.</a:t>
            </a:r>
          </a:p>
          <a:p>
            <a:pPr marL="628650" lvl="1" indent="-285750">
              <a:buFont typeface="Symbol" panose="05050102010706020507" pitchFamily="18" charset="2"/>
              <a:buChar char="-"/>
            </a:pPr>
            <a:r>
              <a:rPr lang="el-GR" sz="1600" b="1" dirty="0" smtClean="0"/>
              <a:t>Εργασία στη σχέση με τους πελάτες</a:t>
            </a:r>
            <a:r>
              <a:rPr lang="en-US" sz="1600" b="1" dirty="0" smtClean="0"/>
              <a:t>.</a:t>
            </a:r>
            <a:endParaRPr lang="en-US" sz="1600" b="1" dirty="0"/>
          </a:p>
        </p:txBody>
      </p:sp>
      <p:grpSp>
        <p:nvGrpSpPr>
          <p:cNvPr id="13" name="Group 12"/>
          <p:cNvGrpSpPr/>
          <p:nvPr/>
        </p:nvGrpSpPr>
        <p:grpSpPr>
          <a:xfrm>
            <a:off x="4932000" y="1741666"/>
            <a:ext cx="3959689" cy="4567059"/>
            <a:chOff x="4716000" y="1741666"/>
            <a:chExt cx="3959689" cy="4567059"/>
          </a:xfrm>
        </p:grpSpPr>
        <p:grpSp>
          <p:nvGrpSpPr>
            <p:cNvPr id="11" name="Group 10"/>
            <p:cNvGrpSpPr/>
            <p:nvPr/>
          </p:nvGrpSpPr>
          <p:grpSpPr>
            <a:xfrm>
              <a:off x="4716000" y="1741666"/>
              <a:ext cx="3954830" cy="4567059"/>
              <a:chOff x="4716000" y="1741666"/>
              <a:chExt cx="3954830" cy="4567059"/>
            </a:xfrm>
          </p:grpSpPr>
          <p:pic>
            <p:nvPicPr>
              <p:cNvPr id="7" name="Picture 6"/>
              <p:cNvPicPr>
                <a:picLocks noChangeAspect="1"/>
              </p:cNvPicPr>
              <p:nvPr/>
            </p:nvPicPr>
            <p:blipFill rotWithShape="1">
              <a:blip r:embed="rId2" cstate="print"/>
              <a:srcRect t="1" b="-4947"/>
              <a:stretch/>
            </p:blipFill>
            <p:spPr>
              <a:xfrm>
                <a:off x="4758883" y="1741666"/>
                <a:ext cx="3911947" cy="3055334"/>
              </a:xfrm>
              <a:prstGeom prst="rect">
                <a:avLst/>
              </a:prstGeom>
              <a:ln>
                <a:solidFill>
                  <a:schemeClr val="tx1"/>
                </a:solidFill>
              </a:ln>
            </p:spPr>
          </p:pic>
          <p:pic>
            <p:nvPicPr>
              <p:cNvPr id="9" name="Picture 8"/>
              <p:cNvPicPr>
                <a:picLocks noChangeAspect="1"/>
              </p:cNvPicPr>
              <p:nvPr/>
            </p:nvPicPr>
            <p:blipFill>
              <a:blip r:embed="rId3" cstate="print"/>
              <a:stretch>
                <a:fillRect/>
              </a:stretch>
            </p:blipFill>
            <p:spPr>
              <a:xfrm>
                <a:off x="4716000" y="4293000"/>
                <a:ext cx="1529075" cy="2015725"/>
              </a:xfrm>
              <a:prstGeom prst="rect">
                <a:avLst/>
              </a:prstGeom>
              <a:ln>
                <a:solidFill>
                  <a:schemeClr val="tx1"/>
                </a:solidFill>
              </a:ln>
            </p:spPr>
          </p:pic>
        </p:grpSp>
        <p:pic>
          <p:nvPicPr>
            <p:cNvPr id="12" name="Picture 11"/>
            <p:cNvPicPr>
              <a:picLocks noChangeAspect="1"/>
            </p:cNvPicPr>
            <p:nvPr/>
          </p:nvPicPr>
          <p:blipFill>
            <a:blip r:embed="rId4" cstate="print"/>
            <a:stretch>
              <a:fillRect/>
            </a:stretch>
          </p:blipFill>
          <p:spPr>
            <a:xfrm>
              <a:off x="6444001" y="4726569"/>
              <a:ext cx="2231688" cy="1582156"/>
            </a:xfrm>
            <a:prstGeom prst="rect">
              <a:avLst/>
            </a:prstGeom>
            <a:ln>
              <a:solidFill>
                <a:schemeClr val="tx1"/>
              </a:solidFill>
            </a:ln>
          </p:spPr>
        </p:pic>
      </p:grpSp>
    </p:spTree>
    <p:extLst>
      <p:ext uri="{BB962C8B-B14F-4D97-AF65-F5344CB8AC3E}">
        <p14:creationId xmlns:p14="http://schemas.microsoft.com/office/powerpoint/2010/main" xmlns="" val="383600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4931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Αρμοδιότητες των τεχνικών συντήρησης</a:t>
            </a:r>
            <a:endParaRPr lang="en-US" b="1" dirty="0"/>
          </a:p>
        </p:txBody>
      </p:sp>
      <p:sp>
        <p:nvSpPr>
          <p:cNvPr id="6" name="Rectangle 5">
            <a:extLst>
              <a:ext uri="{FF2B5EF4-FFF2-40B4-BE49-F238E27FC236}">
                <a16:creationId xmlns:a16="http://schemas.microsoft.com/office/drawing/2014/main" xmlns="" id="{5BA950B9-E51C-4452-AF6F-E31417431158}"/>
              </a:ext>
            </a:extLst>
          </p:cNvPr>
          <p:cNvSpPr/>
          <p:nvPr/>
        </p:nvSpPr>
        <p:spPr>
          <a:xfrm>
            <a:off x="684000" y="1942532"/>
            <a:ext cx="8002799" cy="2308324"/>
          </a:xfrm>
          <a:prstGeom prst="rect">
            <a:avLst/>
          </a:prstGeom>
        </p:spPr>
        <p:txBody>
          <a:bodyPr wrap="square">
            <a:spAutoFit/>
          </a:bodyPr>
          <a:lstStyle/>
          <a:p>
            <a:pPr marL="285750" indent="-285750">
              <a:buFont typeface="Wingdings" panose="05000000000000000000" pitchFamily="2" charset="2"/>
              <a:buChar char="§"/>
            </a:pPr>
            <a:r>
              <a:rPr lang="el-GR" sz="1600" dirty="0" smtClean="0"/>
              <a:t>Όπως και με οποιονδήποτε άλλο επαγγελματία, οι γνώσεις του τεχνικού συντήρησης είναι μια μίξη από:</a:t>
            </a:r>
          </a:p>
          <a:p>
            <a:pPr marL="539750" lvl="1" indent="-285750">
              <a:buFont typeface="Symbol" panose="05050102010706020507" pitchFamily="18" charset="2"/>
              <a:buChar char="-"/>
            </a:pPr>
            <a:r>
              <a:rPr lang="el-GR" sz="1600" b="1" dirty="0" smtClean="0"/>
              <a:t>Ειδικές δεξιότητες για το συγκεκριμένο τομέα</a:t>
            </a:r>
            <a:r>
              <a:rPr lang="el-GR" sz="1600" dirty="0" smtClean="0"/>
              <a:t>. Διακριτές γνώσεις και δεξιότητες ενός δεδομένου πεδίου συντήρησης.</a:t>
            </a:r>
          </a:p>
          <a:p>
            <a:pPr marL="539750" lvl="1" indent="-285750">
              <a:buFont typeface="Symbol" panose="05050102010706020507" pitchFamily="18" charset="2"/>
              <a:buChar char="-"/>
            </a:pPr>
            <a:r>
              <a:rPr lang="el-GR" sz="1600" b="1" dirty="0" smtClean="0"/>
              <a:t>Κοινές δεξιότητες</a:t>
            </a:r>
            <a:r>
              <a:rPr lang="el-GR" sz="1600" dirty="0" smtClean="0"/>
              <a:t>. Μπορεί να περιλαμβάνουν οποιαδήποτε μεταβιβάσιμη δεξιότητα στα πεδία συντήρησης.</a:t>
            </a:r>
          </a:p>
          <a:p>
            <a:pPr marL="539750" lvl="1" indent="-285750">
              <a:buFont typeface="Symbol" panose="05050102010706020507" pitchFamily="18" charset="2"/>
              <a:buChar char="-"/>
            </a:pPr>
            <a:r>
              <a:rPr lang="el-GR" sz="1600" b="1" dirty="0" smtClean="0"/>
              <a:t>Γενικές (επαγγελματικές) δεξιότητες</a:t>
            </a:r>
            <a:r>
              <a:rPr lang="el-GR" sz="1600" dirty="0" smtClean="0"/>
              <a:t>. Κοινωνικές και προσωπικές για ενσωμάτωση και προσαρμογή.</a:t>
            </a:r>
          </a:p>
          <a:p>
            <a:pPr marL="285750" indent="-285750">
              <a:buFont typeface="Wingdings" panose="05000000000000000000" pitchFamily="2" charset="2"/>
              <a:buChar char="§"/>
            </a:pPr>
            <a:r>
              <a:rPr lang="el-GR" sz="1600" dirty="0" smtClean="0"/>
              <a:t>Οι γενικές ικανότητες συντήρησης περιλαμβάνουν</a:t>
            </a:r>
            <a:r>
              <a:rPr lang="en-US" sz="1600" dirty="0" smtClean="0"/>
              <a:t>:</a:t>
            </a:r>
            <a:endParaRPr lang="el-GR" sz="1600" dirty="0" smtClean="0"/>
          </a:p>
        </p:txBody>
      </p:sp>
      <p:sp>
        <p:nvSpPr>
          <p:cNvPr id="8" name="Rectangle 6"/>
          <p:cNvSpPr/>
          <p:nvPr/>
        </p:nvSpPr>
        <p:spPr>
          <a:xfrm>
            <a:off x="612000" y="4149000"/>
            <a:ext cx="4320000" cy="2308324"/>
          </a:xfrm>
          <a:prstGeom prst="rect">
            <a:avLst/>
          </a:prstGeom>
        </p:spPr>
        <p:txBody>
          <a:bodyPr wrap="square">
            <a:spAutoFit/>
          </a:bodyPr>
          <a:lstStyle/>
          <a:p>
            <a:pPr marL="628650" lvl="1" indent="-285750">
              <a:buFont typeface="Symbol" panose="05050102010706020507" pitchFamily="18" charset="2"/>
              <a:buChar char="-"/>
            </a:pPr>
            <a:r>
              <a:rPr lang="el-GR" sz="1600" b="1" dirty="0" smtClean="0">
                <a:solidFill>
                  <a:prstClr val="black"/>
                </a:solidFill>
              </a:rPr>
              <a:t>Εκτέλεση συγκεκριμένων εμπορικών δεξιοτήτων</a:t>
            </a:r>
            <a:r>
              <a:rPr lang="en-US" sz="1600" b="1" dirty="0" smtClean="0">
                <a:solidFill>
                  <a:prstClr val="black"/>
                </a:solidFill>
              </a:rPr>
              <a:t>:</a:t>
            </a:r>
            <a:endParaRPr lang="en-US" sz="1600" b="1" dirty="0">
              <a:solidFill>
                <a:prstClr val="black"/>
              </a:solidFill>
            </a:endParaRPr>
          </a:p>
          <a:p>
            <a:pPr marL="804863" lvl="2" indent="-285750">
              <a:buFont typeface="Calibri" panose="020F0502020204030204" pitchFamily="34" charset="0"/>
              <a:buChar char="․"/>
            </a:pPr>
            <a:r>
              <a:rPr lang="el-GR" sz="1600" dirty="0" smtClean="0">
                <a:solidFill>
                  <a:prstClr val="black"/>
                </a:solidFill>
              </a:rPr>
              <a:t>Διεξαγωγή κλήσεων σέρβις.</a:t>
            </a:r>
          </a:p>
          <a:p>
            <a:pPr marL="804863" lvl="2" indent="-285750">
              <a:buFont typeface="Calibri" panose="020F0502020204030204" pitchFamily="34" charset="0"/>
              <a:buChar char="․"/>
            </a:pPr>
            <a:r>
              <a:rPr lang="el-GR" sz="1600" dirty="0" smtClean="0">
                <a:solidFill>
                  <a:prstClr val="black"/>
                </a:solidFill>
              </a:rPr>
              <a:t>Εκτέλεση σχεδίων συντήρησης.</a:t>
            </a:r>
          </a:p>
          <a:p>
            <a:pPr marL="804863" lvl="2" indent="-285750">
              <a:buFont typeface="Calibri" panose="020F0502020204030204" pitchFamily="34" charset="0"/>
              <a:buChar char="․"/>
            </a:pPr>
            <a:r>
              <a:rPr lang="el-GR" sz="1600" dirty="0" smtClean="0">
                <a:solidFill>
                  <a:prstClr val="black"/>
                </a:solidFill>
              </a:rPr>
              <a:t>Παρακολούθηση συστημάτων/ εγκαταστάσεων.</a:t>
            </a:r>
          </a:p>
          <a:p>
            <a:pPr marL="804863" lvl="2" indent="-285750">
              <a:buFont typeface="Calibri" panose="020F0502020204030204" pitchFamily="34" charset="0"/>
              <a:buChar char="․"/>
            </a:pPr>
            <a:r>
              <a:rPr lang="el-GR" sz="1600" dirty="0" smtClean="0">
                <a:solidFill>
                  <a:prstClr val="black"/>
                </a:solidFill>
              </a:rPr>
              <a:t>Διατήρηση εργαλείων και εξοπλισμού</a:t>
            </a:r>
            <a:r>
              <a:rPr lang="en-US" sz="1600" dirty="0" smtClean="0">
                <a:solidFill>
                  <a:prstClr val="black"/>
                </a:solidFill>
              </a:rPr>
              <a:t>.</a:t>
            </a:r>
            <a:endParaRPr lang="en-US" sz="1600" dirty="0">
              <a:solidFill>
                <a:prstClr val="black"/>
              </a:solidFill>
            </a:endParaRPr>
          </a:p>
          <a:p>
            <a:pPr marL="628650" lvl="1" indent="-285750">
              <a:buFont typeface="Symbol" panose="05050102010706020507" pitchFamily="18" charset="2"/>
              <a:buChar char="-"/>
            </a:pPr>
            <a:r>
              <a:rPr lang="el-GR" sz="1600" b="1" dirty="0" smtClean="0">
                <a:solidFill>
                  <a:prstClr val="black"/>
                </a:solidFill>
              </a:rPr>
              <a:t>Επίδειξη ασφαλών πρακτικών εργασίας.</a:t>
            </a:r>
          </a:p>
          <a:p>
            <a:pPr marL="628650" lvl="1" indent="-285750">
              <a:buFont typeface="Symbol" panose="05050102010706020507" pitchFamily="18" charset="2"/>
              <a:buChar char="-"/>
            </a:pPr>
            <a:r>
              <a:rPr lang="el-GR" sz="1600" b="1" dirty="0" smtClean="0">
                <a:solidFill>
                  <a:prstClr val="black"/>
                </a:solidFill>
              </a:rPr>
              <a:t>Διατήρηση συνεχιζόμενης εκπαίδευσης.</a:t>
            </a:r>
          </a:p>
        </p:txBody>
      </p:sp>
      <p:sp>
        <p:nvSpPr>
          <p:cNvPr id="9" name="Rectangle 6"/>
          <p:cNvSpPr/>
          <p:nvPr/>
        </p:nvSpPr>
        <p:spPr>
          <a:xfrm>
            <a:off x="4716000" y="4149000"/>
            <a:ext cx="3960000" cy="2062103"/>
          </a:xfrm>
          <a:prstGeom prst="rect">
            <a:avLst/>
          </a:prstGeom>
        </p:spPr>
        <p:txBody>
          <a:bodyPr wrap="square">
            <a:spAutoFit/>
          </a:bodyPr>
          <a:lstStyle/>
          <a:p>
            <a:pPr marL="628650" lvl="1" indent="-285750">
              <a:buFont typeface="Symbol" panose="05050102010706020507" pitchFamily="18" charset="2"/>
              <a:buChar char="-"/>
            </a:pPr>
            <a:r>
              <a:rPr lang="el-GR" sz="1600" b="1" dirty="0" smtClean="0">
                <a:solidFill>
                  <a:prstClr val="black"/>
                </a:solidFill>
              </a:rPr>
              <a:t>Εκτέλεση κοινών δεξιοτήτων</a:t>
            </a:r>
            <a:r>
              <a:rPr lang="en-US" sz="1600" b="1" dirty="0" smtClean="0">
                <a:solidFill>
                  <a:prstClr val="black"/>
                </a:solidFill>
              </a:rPr>
              <a:t>:</a:t>
            </a:r>
            <a:endParaRPr lang="en-US" sz="1600" b="1" dirty="0">
              <a:solidFill>
                <a:prstClr val="black"/>
              </a:solidFill>
            </a:endParaRPr>
          </a:p>
          <a:p>
            <a:pPr marL="804863" lvl="2" indent="-285750">
              <a:buFont typeface="Calibri" panose="020F0502020204030204" pitchFamily="34" charset="0"/>
              <a:buChar char="․"/>
            </a:pPr>
            <a:r>
              <a:rPr lang="el-GR" sz="1600" dirty="0" smtClean="0">
                <a:solidFill>
                  <a:prstClr val="black"/>
                </a:solidFill>
              </a:rPr>
              <a:t>Έκθεση δράσεων διαχείρισης.</a:t>
            </a:r>
          </a:p>
          <a:p>
            <a:pPr marL="804863" lvl="2" indent="-285750">
              <a:buFont typeface="Calibri" panose="020F0502020204030204" pitchFamily="34" charset="0"/>
              <a:buChar char="․"/>
            </a:pPr>
            <a:r>
              <a:rPr lang="el-GR" sz="1600" dirty="0" smtClean="0">
                <a:solidFill>
                  <a:prstClr val="black"/>
                </a:solidFill>
              </a:rPr>
              <a:t>Διαχείριση αποθεμάτων ανταλλακτικών.</a:t>
            </a:r>
          </a:p>
          <a:p>
            <a:pPr marL="804863" lvl="2" indent="-285750">
              <a:buFont typeface="Calibri" panose="020F0502020204030204" pitchFamily="34" charset="0"/>
              <a:buChar char="․"/>
            </a:pPr>
            <a:r>
              <a:rPr lang="el-GR" sz="1600" dirty="0" smtClean="0">
                <a:solidFill>
                  <a:prstClr val="black"/>
                </a:solidFill>
              </a:rPr>
              <a:t>Εκτέλεση εκτιμήσεων προϋπολογισμού.</a:t>
            </a:r>
          </a:p>
          <a:p>
            <a:pPr marL="804863" lvl="2" indent="-285750">
              <a:buFont typeface="Calibri" panose="020F0502020204030204" pitchFamily="34" charset="0"/>
              <a:buChar char="․"/>
            </a:pPr>
            <a:r>
              <a:rPr lang="el-GR" sz="1600" dirty="0" smtClean="0">
                <a:solidFill>
                  <a:prstClr val="black"/>
                </a:solidFill>
              </a:rPr>
              <a:t>Παροχή εξυπηρέτησης πελατών</a:t>
            </a:r>
            <a:r>
              <a:rPr lang="en-US" sz="1600" dirty="0" smtClean="0">
                <a:solidFill>
                  <a:prstClr val="black"/>
                </a:solidFill>
              </a:rPr>
              <a:t>.</a:t>
            </a:r>
            <a:endParaRPr lang="en-US" sz="1600" dirty="0">
              <a:solidFill>
                <a:prstClr val="black"/>
              </a:solidFill>
            </a:endParaRPr>
          </a:p>
          <a:p>
            <a:pPr marL="628650" lvl="1" indent="-285750">
              <a:buFont typeface="Symbol" panose="05050102010706020507" pitchFamily="18" charset="2"/>
              <a:buChar char="-"/>
            </a:pPr>
            <a:r>
              <a:rPr lang="el-GR" sz="1600" b="1" dirty="0" smtClean="0">
                <a:solidFill>
                  <a:prstClr val="black"/>
                </a:solidFill>
              </a:rPr>
              <a:t>Ενσωμάτωση μέσα στην οργάνωση</a:t>
            </a:r>
            <a:r>
              <a:rPr lang="en-US" sz="1600" b="1" dirty="0" smtClean="0">
                <a:solidFill>
                  <a:prstClr val="black"/>
                </a:solidFill>
              </a:rPr>
              <a:t>.</a:t>
            </a:r>
            <a:endParaRPr lang="en-US" sz="1600" b="1" dirty="0">
              <a:solidFill>
                <a:prstClr val="black"/>
              </a:solidFill>
            </a:endParaRPr>
          </a:p>
        </p:txBody>
      </p:sp>
    </p:spTree>
    <p:extLst>
      <p:ext uri="{BB962C8B-B14F-4D97-AF65-F5344CB8AC3E}">
        <p14:creationId xmlns:p14="http://schemas.microsoft.com/office/powerpoint/2010/main" xmlns="" val="370549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68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8" name="Rectangle 7"/>
          <p:cNvSpPr/>
          <p:nvPr/>
        </p:nvSpPr>
        <p:spPr>
          <a:xfrm>
            <a:off x="661823" y="1917000"/>
            <a:ext cx="7996863" cy="4524315"/>
          </a:xfrm>
          <a:prstGeom prst="rect">
            <a:avLst/>
          </a:prstGeom>
        </p:spPr>
        <p:txBody>
          <a:bodyPr wrap="square">
            <a:spAutoFit/>
          </a:bodyPr>
          <a:lstStyle/>
          <a:p>
            <a:pPr marL="285750" lvl="0" indent="-285750">
              <a:buFont typeface="Wingdings" panose="05000000000000000000" pitchFamily="2" charset="2"/>
              <a:buChar char="§"/>
            </a:pPr>
            <a:r>
              <a:rPr lang="el-GR" sz="1600" dirty="0" smtClean="0"/>
              <a:t>Τα ηλιακά συστήματα θέρμανσης νερού και άλλες ηλιακές εφαρμογές θεωρούνται συχνά ως ανανεώσιμες λύσεις ή ως επιλογές ανακαίνισης </a:t>
            </a:r>
            <a:r>
              <a:rPr lang="el-GR" sz="1600" b="1" dirty="0" smtClean="0"/>
              <a:t>θερμικών συστημάτων σε κτίρια</a:t>
            </a:r>
            <a:r>
              <a:rPr lang="el-GR" sz="1600" dirty="0" smtClean="0"/>
              <a:t>, μοιραζόμενα έτσι ορισμένες προσεγγίσεις συντήρησης.</a:t>
            </a:r>
          </a:p>
          <a:p>
            <a:pPr marL="285750" lvl="0" indent="-285750">
              <a:buFont typeface="Wingdings" panose="05000000000000000000" pitchFamily="2" charset="2"/>
              <a:buChar char="§"/>
            </a:pPr>
            <a:r>
              <a:rPr lang="el-GR" sz="1600" dirty="0" smtClean="0"/>
              <a:t>Ειδικότερα τα ηλιοθερμικά συστήματα δεν είναι συγκριτικά πολύ πολύπλοκα συστήματα, έχουν μεγάλη διάρκεια ζωής και είναι σχετικά απαλλαγμένα από διαδικασίες  μεγάλης συντήρησης. Παρόλα αυτά, η συντήρησή τους πρέπει να προγραμματιστεί και να γίνει από επαγγελματίες (οι ιδιοκτήτες / χρήστες μπορούν να κάνουν κάποια συντήρηση πρώτου επιπέδου).</a:t>
            </a:r>
          </a:p>
          <a:p>
            <a:pPr marL="285750" lvl="0" indent="-285750">
              <a:buFont typeface="Wingdings" panose="05000000000000000000" pitchFamily="2" charset="2"/>
              <a:buChar char="§"/>
            </a:pPr>
            <a:r>
              <a:rPr lang="el-GR" sz="1600" b="1" dirty="0" smtClean="0"/>
              <a:t>Τα ηλιοθερμικά συστήματα μικρού και μεσαίου μεγέθους θα ωφεληθούν από προγράμματα πρόληψης (συνήθως εξωτερικά), συμπεριλαμβανομένων των διορθωτικών ενεργειών. Τα συστήματα μεγάλης κλίμακας (οικιακές και μη οικιακές εφαρμογές) πιθανόν να περιλαμβάνουν πιο περίπλοκες στρατηγικές συντήρησης.</a:t>
            </a:r>
          </a:p>
          <a:p>
            <a:pPr marL="285750" indent="-285750">
              <a:buFont typeface="Wingdings" panose="05000000000000000000" pitchFamily="2" charset="2"/>
              <a:buChar char="§"/>
            </a:pPr>
            <a:r>
              <a:rPr lang="el-GR" sz="1600" b="1" dirty="0" smtClean="0"/>
              <a:t>Η ευθύνη συντήρησης ανήκει στους ιδιοκτήτες </a:t>
            </a:r>
            <a:r>
              <a:rPr lang="el-GR" sz="1600" dirty="0" smtClean="0"/>
              <a:t>και πρέπει να υπάρχει συμμόρφωση με τους κανονισμούς. Οι υπηρεσίες συντήρησης υπόκεινται τελικά στους όρους της σύμβασης συντήρησης.</a:t>
            </a:r>
          </a:p>
          <a:p>
            <a:pPr marL="285750" indent="-285750">
              <a:buFont typeface="Wingdings" panose="05000000000000000000" pitchFamily="2" charset="2"/>
              <a:buChar char="§"/>
            </a:pPr>
            <a:r>
              <a:rPr lang="el-GR" sz="1600" dirty="0" smtClean="0"/>
              <a:t>Αρκετά επαγγέλματα, ή </a:t>
            </a:r>
            <a:r>
              <a:rPr lang="el-GR" sz="1600" b="1" dirty="0" smtClean="0"/>
              <a:t>διεπιστημονική γνώση</a:t>
            </a:r>
            <a:r>
              <a:rPr lang="el-GR" sz="1600" dirty="0" smtClean="0"/>
              <a:t>, μπορεί να είναι απαραίτητα για την σωστή συντήρηση ενός ηλιοθερμικού συστήματος (υδραυλικά, ηλεκτρικά, κατασκευή, προγραμματισμός και έλεγχος, ζεστό νερό, ...).</a:t>
            </a:r>
            <a:endParaRPr lang="en-US" sz="1600" dirty="0">
              <a:solidFill>
                <a:prstClr val="black"/>
              </a:solidFill>
            </a:endParaRPr>
          </a:p>
        </p:txBody>
      </p:sp>
    </p:spTree>
    <p:extLst>
      <p:ext uri="{BB962C8B-B14F-4D97-AF65-F5344CB8AC3E}">
        <p14:creationId xmlns:p14="http://schemas.microsoft.com/office/powerpoint/2010/main" xmlns="" val="286959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15790-A7BD-4AC1-BDFD-9A0EF7184163}"/>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8F8CD364-9520-4977-9FA1-D82889328B8A}"/>
              </a:ext>
            </a:extLst>
          </p:cNvPr>
          <p:cNvSpPr/>
          <p:nvPr/>
        </p:nvSpPr>
        <p:spPr>
          <a:xfrm>
            <a:off x="432916" y="1557000"/>
            <a:ext cx="6659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876B57B-677E-46CF-99C6-C20BF2F5A7DF}"/>
              </a:ext>
            </a:extLst>
          </p:cNvPr>
          <p:cNvSpPr/>
          <p:nvPr/>
        </p:nvSpPr>
        <p:spPr>
          <a:xfrm>
            <a:off x="734136" y="1845000"/>
            <a:ext cx="7941552" cy="1815882"/>
          </a:xfrm>
          <a:prstGeom prst="rect">
            <a:avLst/>
          </a:prstGeom>
        </p:spPr>
        <p:txBody>
          <a:bodyPr wrap="square">
            <a:spAutoFit/>
          </a:bodyPr>
          <a:lstStyle/>
          <a:p>
            <a:pPr marL="285750" indent="-285750">
              <a:buFont typeface="Wingdings" panose="05000000000000000000" pitchFamily="2" charset="2"/>
              <a:buChar char="§"/>
            </a:pPr>
            <a:r>
              <a:rPr lang="el-GR" sz="1600" dirty="0" smtClean="0"/>
              <a:t>Η συντήρηση που απαιτείται για τα </a:t>
            </a:r>
            <a:r>
              <a:rPr lang="el-GR" sz="1600" dirty="0" err="1" smtClean="0"/>
              <a:t>ηλιοθερμικά</a:t>
            </a:r>
            <a:r>
              <a:rPr lang="el-GR" sz="1600" dirty="0" smtClean="0"/>
              <a:t> συστήματα εξαρτάται από το είδος του συστήματος, την ποιότητα του σχεδιασμού και της εγκατάστασης, την ποιότητα των εξαρτημάτων που χρησιμοποιούνται στην εγκατάσταση και από διάφορους ειδικούς παράγοντες, όπως η ποιότητα του νερού, η αξιοπιστία του δικτύου ηλεκτρικής ενέργειας και η αλληλεπίδραση του ιδιοκτήτη του σπιτιού με το σύστημα.</a:t>
            </a:r>
          </a:p>
          <a:p>
            <a:pPr marL="285750" indent="-285750">
              <a:buFont typeface="Wingdings" panose="05000000000000000000" pitchFamily="2" charset="2"/>
              <a:buChar char="§"/>
            </a:pPr>
            <a:r>
              <a:rPr lang="el-GR" sz="1600" dirty="0" smtClean="0"/>
              <a:t>Υπό ευνοϊκές συνθήκες, τα συστήματα που σχεδιάζονται και εγκαθίστανται κατάλληλα μπορούν να λειτουργούν για 25-30 χρόνια με ελάχιστη προσοχή.</a:t>
            </a:r>
            <a:r>
              <a:rPr lang="en-US" sz="1600" dirty="0" smtClean="0"/>
              <a:t> </a:t>
            </a:r>
            <a:endParaRPr lang="en-US" sz="1600" dirty="0"/>
          </a:p>
        </p:txBody>
      </p:sp>
      <p:pic>
        <p:nvPicPr>
          <p:cNvPr id="7" name="Picture 6">
            <a:extLst>
              <a:ext uri="{FF2B5EF4-FFF2-40B4-BE49-F238E27FC236}">
                <a16:creationId xmlns:a16="http://schemas.microsoft.com/office/drawing/2014/main" xmlns="" id="{13A4F913-D4ED-4647-98DF-2F4452E280DC}"/>
              </a:ext>
            </a:extLst>
          </p:cNvPr>
          <p:cNvPicPr>
            <a:picLocks noChangeAspect="1"/>
          </p:cNvPicPr>
          <p:nvPr/>
        </p:nvPicPr>
        <p:blipFill>
          <a:blip r:embed="rId2" cstate="print"/>
          <a:stretch>
            <a:fillRect/>
          </a:stretch>
        </p:blipFill>
        <p:spPr>
          <a:xfrm>
            <a:off x="4853929" y="3609000"/>
            <a:ext cx="4110071" cy="2772000"/>
          </a:xfrm>
          <a:prstGeom prst="rect">
            <a:avLst/>
          </a:prstGeom>
          <a:ln>
            <a:solidFill>
              <a:schemeClr val="tx1"/>
            </a:solidFill>
          </a:ln>
        </p:spPr>
      </p:pic>
      <p:sp>
        <p:nvSpPr>
          <p:cNvPr id="8" name="Rectangle 7">
            <a:extLst>
              <a:ext uri="{FF2B5EF4-FFF2-40B4-BE49-F238E27FC236}">
                <a16:creationId xmlns:a16="http://schemas.microsoft.com/office/drawing/2014/main" xmlns="" id="{7874AF65-A5CE-4409-B398-1C7E5F808820}"/>
              </a:ext>
            </a:extLst>
          </p:cNvPr>
          <p:cNvSpPr/>
          <p:nvPr/>
        </p:nvSpPr>
        <p:spPr>
          <a:xfrm>
            <a:off x="734136" y="3580233"/>
            <a:ext cx="4197864" cy="2800767"/>
          </a:xfrm>
          <a:prstGeom prst="rect">
            <a:avLst/>
          </a:prstGeom>
        </p:spPr>
        <p:txBody>
          <a:bodyPr wrap="square">
            <a:spAutoFit/>
          </a:bodyPr>
          <a:lstStyle/>
          <a:p>
            <a:pPr marL="285750" indent="-285750">
              <a:buFont typeface="Wingdings" panose="05000000000000000000" pitchFamily="2" charset="2"/>
              <a:buChar char="§"/>
            </a:pPr>
            <a:r>
              <a:rPr lang="el-GR" sz="1600" dirty="0" smtClean="0"/>
              <a:t>Οι επισκευές θα πρέπει να εκτελούνται σύμφωνα με το τυποποιημένο πρόγραμμα εξυπηρέτησης της εταιρείας εγκατάστασης, το οποίο έχει προγραμματιστεί βάσει των τυπικών προβλημάτων που προκύπτουν κατά τη συνήθη συντήρηση.</a:t>
            </a:r>
          </a:p>
          <a:p>
            <a:pPr marL="285750" indent="-285750">
              <a:buFont typeface="Wingdings" panose="05000000000000000000" pitchFamily="2" charset="2"/>
              <a:buChar char="§"/>
            </a:pPr>
            <a:r>
              <a:rPr lang="el-GR" sz="1600" dirty="0" smtClean="0"/>
              <a:t>Οι εργασίες συντήρησης είναι παρόμοιες με τις εργασίες εγκατάστασης, οπότε οι κίνδυνοι και τα πρότυπα που ακολουθούνται είναι ουσιαστικά τα ίδια (χρήση σκάλας, εργασίες στέγης, κλπ)</a:t>
            </a:r>
            <a:r>
              <a:rPr lang="en-US" sz="1600" dirty="0" smtClean="0"/>
              <a:t>.</a:t>
            </a:r>
            <a:endParaRPr lang="en-US" sz="1600" dirty="0"/>
          </a:p>
        </p:txBody>
      </p:sp>
    </p:spTree>
    <p:extLst>
      <p:ext uri="{BB962C8B-B14F-4D97-AF65-F5344CB8AC3E}">
        <p14:creationId xmlns:p14="http://schemas.microsoft.com/office/powerpoint/2010/main" xmlns="" val="259191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9A894-F377-4730-807E-CFFDAA2905DB}"/>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68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942532"/>
            <a:ext cx="8013865"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ΕΝΟΣ ΒΑΣΙΚΟΥ ΣΧΕΔΙΑΓΡΑΜΜΑΤΟΣ ΣΥΝΤΗΡΗΣΗΣ ΜΙΚΡΩΝ ΣΥΣΤΗΜΑΤΩΝ</a:t>
            </a:r>
            <a:r>
              <a:rPr lang="en-US" sz="1600" b="1" dirty="0" smtClean="0"/>
              <a:t>.</a:t>
            </a:r>
            <a:endParaRPr lang="en-US" sz="1600" dirty="0"/>
          </a:p>
        </p:txBody>
      </p:sp>
      <p:pic>
        <p:nvPicPr>
          <p:cNvPr id="256" name="Picture 255">
            <a:extLst>
              <a:ext uri="{FF2B5EF4-FFF2-40B4-BE49-F238E27FC236}">
                <a16:creationId xmlns:a16="http://schemas.microsoft.com/office/drawing/2014/main" xmlns="" id="{73392F5A-8C73-479D-93D8-49572DE8F5A8}"/>
              </a:ext>
            </a:extLst>
          </p:cNvPr>
          <p:cNvPicPr>
            <a:picLocks noChangeAspect="1"/>
          </p:cNvPicPr>
          <p:nvPr/>
        </p:nvPicPr>
        <p:blipFill>
          <a:blip r:embed="rId2" cstate="print"/>
          <a:stretch>
            <a:fillRect/>
          </a:stretch>
        </p:blipFill>
        <p:spPr>
          <a:xfrm>
            <a:off x="531338" y="2358588"/>
            <a:ext cx="8138399" cy="3950137"/>
          </a:xfrm>
          <a:prstGeom prst="rect">
            <a:avLst/>
          </a:prstGeom>
          <a:ln>
            <a:solidFill>
              <a:schemeClr val="tx1"/>
            </a:solidFill>
          </a:ln>
        </p:spPr>
      </p:pic>
    </p:spTree>
    <p:extLst>
      <p:ext uri="{BB962C8B-B14F-4D97-AF65-F5344CB8AC3E}">
        <p14:creationId xmlns:p14="http://schemas.microsoft.com/office/powerpoint/2010/main" xmlns="" val="84123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7091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942532"/>
            <a:ext cx="8013865"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ΠΡΟΛΗΠΤΙΚΗΣ ΣΥΝΤΗΡΗΣΗΣ Ή ΣΥΝΤΗΡΗΣΗΣ ΡΟΥΤΙΝΑΣ</a:t>
            </a:r>
            <a:r>
              <a:rPr lang="en-US" sz="1600" b="1" dirty="0" smtClean="0"/>
              <a:t>.</a:t>
            </a:r>
            <a:endParaRPr lang="en-US" sz="1600" dirty="0"/>
          </a:p>
        </p:txBody>
      </p:sp>
      <p:sp>
        <p:nvSpPr>
          <p:cNvPr id="6" name="Rectangle 5">
            <a:extLst>
              <a:ext uri="{FF2B5EF4-FFF2-40B4-BE49-F238E27FC236}">
                <a16:creationId xmlns:a16="http://schemas.microsoft.com/office/drawing/2014/main" xmlns="" id="{5BA950B9-E51C-4452-AF6F-E31417431158}"/>
              </a:ext>
            </a:extLst>
          </p:cNvPr>
          <p:cNvSpPr/>
          <p:nvPr/>
        </p:nvSpPr>
        <p:spPr>
          <a:xfrm>
            <a:off x="661823" y="2242455"/>
            <a:ext cx="4774177" cy="4031873"/>
          </a:xfrm>
          <a:prstGeom prst="rect">
            <a:avLst/>
          </a:prstGeom>
        </p:spPr>
        <p:txBody>
          <a:bodyPr wrap="square">
            <a:spAutoFit/>
          </a:bodyPr>
          <a:lstStyle/>
          <a:p>
            <a:pPr marL="539750" lvl="0" indent="-285750">
              <a:buFont typeface="Symbol" panose="05050102010706020507" pitchFamily="18" charset="2"/>
              <a:buChar char="-"/>
            </a:pPr>
            <a:r>
              <a:rPr lang="el-GR" sz="1600" dirty="0" smtClean="0"/>
              <a:t>Τα ηλιοθερμικά συστήματα απαιτούν περιοδική συντήρηση για την αποτελεσματική λειτουργία τους.</a:t>
            </a:r>
          </a:p>
          <a:p>
            <a:pPr marL="539750" lvl="0" indent="-285750">
              <a:buFont typeface="Symbol" panose="05050102010706020507" pitchFamily="18" charset="2"/>
              <a:buChar char="-"/>
            </a:pPr>
            <a:r>
              <a:rPr lang="el-GR" sz="1600" dirty="0" smtClean="0"/>
              <a:t>Συνολικοί συστηματικοί έλεγχοι μπορούν να αποκαλύψουν σημάδια κακής απόδοσης ή φθαρμένα μέρη που χρειάζονται επισκευή ή αντικατάσταση προτού προκαλέσουν σοβαρά προβλήματα.</a:t>
            </a:r>
          </a:p>
          <a:p>
            <a:pPr marL="539750" lvl="0" indent="-285750">
              <a:buFont typeface="Symbol" panose="05050102010706020507" pitchFamily="18" charset="2"/>
              <a:buChar char="-"/>
            </a:pPr>
            <a:r>
              <a:rPr lang="el-GR" sz="1600" dirty="0" smtClean="0"/>
              <a:t>Ίσως ο ιδιοκτήτης να είναι σε θέση να χειριστεί μερικές από τις επιθεωρήσεις και τα καθήκοντα συντήρησης από μόνος του, αλλά συνήθως απαιτείται η βοήθεια ενός ειδικού τεχνικού.</a:t>
            </a:r>
          </a:p>
          <a:p>
            <a:pPr marL="539750" lvl="0" indent="-285750">
              <a:buFont typeface="Symbol" panose="05050102010706020507" pitchFamily="18" charset="2"/>
              <a:buChar char="-"/>
            </a:pPr>
            <a:r>
              <a:rPr lang="el-GR" sz="1600" dirty="0" smtClean="0"/>
              <a:t>Η πρόληψη της κλιμάκωσης του προβλήματος, της διάβρωσης, της δημιουργίας πάγου και της υπερθέρμανσης είναι γενικά ζητήματα για πολλά ηλιοθερμικά συστήματα.</a:t>
            </a:r>
            <a:endParaRPr lang="en-US" sz="1600" dirty="0"/>
          </a:p>
        </p:txBody>
      </p:sp>
      <p:pic>
        <p:nvPicPr>
          <p:cNvPr id="9" name="Picture 7">
            <a:extLst>
              <a:ext uri="{FF2B5EF4-FFF2-40B4-BE49-F238E27FC236}">
                <a16:creationId xmlns:a16="http://schemas.microsoft.com/office/drawing/2014/main" xmlns="" id="{24CFF707-8082-4F18-943A-7B038E804EBA}"/>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5436000" y="2925000"/>
            <a:ext cx="3306882" cy="2520000"/>
          </a:xfrm>
          <a:prstGeom prst="rect">
            <a:avLst/>
          </a:prstGeom>
          <a:ln>
            <a:solidFill>
              <a:schemeClr val="tx1"/>
            </a:solidFill>
          </a:ln>
        </p:spPr>
      </p:pic>
    </p:spTree>
    <p:extLst>
      <p:ext uri="{BB962C8B-B14F-4D97-AF65-F5344CB8AC3E}">
        <p14:creationId xmlns:p14="http://schemas.microsoft.com/office/powerpoint/2010/main" xmlns="" val="31454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Στόχοι ενότητας</a:t>
            </a:r>
            <a:endParaRPr lang="el-GR" b="1" dirty="0"/>
          </a:p>
        </p:txBody>
      </p:sp>
      <p:sp>
        <p:nvSpPr>
          <p:cNvPr id="9" name="Content Placeholder 8"/>
          <p:cNvSpPr>
            <a:spLocks noGrp="1"/>
          </p:cNvSpPr>
          <p:nvPr>
            <p:ph idx="1"/>
          </p:nvPr>
        </p:nvSpPr>
        <p:spPr>
          <a:xfrm>
            <a:off x="261758" y="1522324"/>
            <a:ext cx="8425042" cy="4833056"/>
          </a:xfrm>
        </p:spPr>
        <p:txBody>
          <a:bodyPr>
            <a:noAutofit/>
          </a:bodyPr>
          <a:lstStyle/>
          <a:p>
            <a:pPr marL="0" indent="0" algn="just">
              <a:buNone/>
            </a:pPr>
            <a:r>
              <a:rPr lang="el-GR" dirty="0" smtClean="0">
                <a:cs typeface="Arial" pitchFamily="34" charset="0"/>
              </a:rPr>
              <a:t>Όταν ολοκληρωθεί αυτή η ενότητα, οι εκπαιδευόμενοι θα είναι σε θέση να</a:t>
            </a:r>
            <a:r>
              <a:rPr lang="en-US" dirty="0" smtClean="0">
                <a:latin typeface="+mj-lt"/>
                <a:cs typeface="Arial" pitchFamily="34" charset="0"/>
              </a:rPr>
              <a:t>:</a:t>
            </a:r>
          </a:p>
          <a:p>
            <a:pPr marL="0" indent="0" algn="just">
              <a:buNone/>
            </a:pPr>
            <a:endParaRPr lang="en-US" sz="1000" dirty="0" smtClean="0">
              <a:latin typeface="Arial" pitchFamily="34" charset="0"/>
              <a:cs typeface="Arial" pitchFamily="34" charset="0"/>
            </a:endParaRPr>
          </a:p>
          <a:p>
            <a:pPr lvl="1">
              <a:buFont typeface="+mj-lt"/>
              <a:buAutoNum type="arabicPeriod"/>
            </a:pPr>
            <a:r>
              <a:rPr lang="el-GR" b="1" dirty="0" smtClean="0"/>
              <a:t>Καθορίσουν τις αρχές, τους στόχους, τους τύπους, τα επίπεδα και τις βασικές απαιτήσεις της γενικής συντήρησης, καθώς και πώς αυτά τεκμηριώνουν τη συντήρηση των ηλιοθερμικών συστημάτων.</a:t>
            </a:r>
          </a:p>
          <a:p>
            <a:pPr lvl="1">
              <a:buFont typeface="+mj-lt"/>
              <a:buAutoNum type="arabicPeriod"/>
            </a:pPr>
            <a:r>
              <a:rPr lang="el-GR" b="1" dirty="0" smtClean="0"/>
              <a:t>Δίνουν παραδείγματα ενεργειών προληπτικής και διορθωτικής συντήρησης σε ένα δεδομένο μικρό ηλιοθερμικό σύστημα.</a:t>
            </a:r>
          </a:p>
          <a:p>
            <a:pPr lvl="1">
              <a:buFont typeface="+mj-lt"/>
              <a:buAutoNum type="arabicPeriod"/>
            </a:pPr>
            <a:r>
              <a:rPr lang="el-GR" b="1" dirty="0" smtClean="0"/>
              <a:t>Διαφοροποιούν τις εργασίες προληπτικής και διορθωτικής συντήρησης σύμφωνα με την τεχνολογία ή τη βασική τυπολογία των ηλιοθερμικών συστημάτων.</a:t>
            </a:r>
          </a:p>
          <a:p>
            <a:pPr lvl="1">
              <a:buFont typeface="+mj-lt"/>
              <a:buAutoNum type="arabicPeriod"/>
            </a:pPr>
            <a:r>
              <a:rPr lang="el-GR" b="1" dirty="0" smtClean="0"/>
              <a:t>Προσδιορίσουν συγκεκριμένα εργαλεία και άλλους πόρους τεκμηρίωσης, όπως εντολές διαδικασίας συντήρησης ή οδηγούς αντιμετώπισης προβλημάτων, που χρησιμοποιούνται στη συντήρηση ηλιοθερμικών συστημάτων.</a:t>
            </a:r>
          </a:p>
        </p:txBody>
      </p:sp>
    </p:spTree>
    <p:extLst>
      <p:ext uri="{BB962C8B-B14F-4D97-AF65-F5344CB8AC3E}">
        <p14:creationId xmlns:p14="http://schemas.microsoft.com/office/powerpoint/2010/main" xmlns=""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7091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942532"/>
            <a:ext cx="8013865"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ΠΡΟΛΗΠΤΙΚΗΣ ΣΥΝΤΗΡΗΣΗΣ Ή ΣΥΝΤΗΡΗΣΗΣ ΡΟΥΤΙΝΑΣ</a:t>
            </a:r>
            <a:r>
              <a:rPr lang="en-US" sz="1600" b="1" dirty="0" smtClean="0"/>
              <a:t>.</a:t>
            </a:r>
            <a:endParaRPr lang="en-US" sz="1600" dirty="0"/>
          </a:p>
        </p:txBody>
      </p:sp>
      <p:sp>
        <p:nvSpPr>
          <p:cNvPr id="7" name="Rectangle 6"/>
          <p:cNvSpPr/>
          <p:nvPr/>
        </p:nvSpPr>
        <p:spPr>
          <a:xfrm>
            <a:off x="756000" y="2281086"/>
            <a:ext cx="7919688" cy="3993242"/>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l-GR" sz="1100" b="1" i="1" u="sng" dirty="0" smtClean="0"/>
              <a:t>ΠΑΡΑΔΕΙΓΜΑ ΕΡΓΑΣΙΩΝ ΠΡΟΛΗΠΤΙΚΗΣ ΣΥΝΤΗΡΗΣΗΣ ΚΑΙ ΕΠΙΘΕΩΡΗΣΗΣ ΗΛΙΟΘΕΡΜΙΚΩΝ ΣΥΣΤΗΜΑΤΩΝ</a:t>
            </a:r>
            <a:endParaRPr lang="en-US" sz="1100" b="1" i="1" u="sng" dirty="0" smtClean="0"/>
          </a:p>
          <a:p>
            <a:pPr algn="ctr"/>
            <a:endParaRPr lang="en-US" sz="1100" b="1" i="1" dirty="0" smtClean="0"/>
          </a:p>
          <a:p>
            <a:pPr marL="171450" indent="-171450">
              <a:buFont typeface="Wingdings" panose="05000000000000000000" pitchFamily="2" charset="2"/>
              <a:buChar char="§"/>
            </a:pPr>
            <a:r>
              <a:rPr lang="el-GR" sz="1100" b="1" i="1" dirty="0" smtClean="0"/>
              <a:t>Σκίαση συλλέκτη. </a:t>
            </a:r>
            <a:r>
              <a:rPr lang="el-GR" sz="1100" i="1" dirty="0" smtClean="0"/>
              <a:t>Ελέγξτε οπτικά για σκίαση των συλλεκτών κατά τη διάρκεια της ημέρας (πριν το μεσημέρι, μεσημέρι και μετά το μεσημέρι) σε ετήσια βάση.</a:t>
            </a:r>
            <a:r>
              <a:rPr lang="en-US" sz="1100" i="1" dirty="0" smtClean="0"/>
              <a:t> </a:t>
            </a:r>
          </a:p>
          <a:p>
            <a:pPr marL="171450" indent="-171450">
              <a:buFont typeface="Wingdings" panose="05000000000000000000" pitchFamily="2" charset="2"/>
              <a:buChar char="§"/>
            </a:pPr>
            <a:r>
              <a:rPr lang="el-GR" sz="1100" b="1" i="1" dirty="0" smtClean="0"/>
              <a:t>Ρύπανση συλλέκτη. </a:t>
            </a:r>
            <a:r>
              <a:rPr lang="el-GR" sz="1100" i="1" dirty="0" smtClean="0"/>
              <a:t>Οι σκονισμένοι ή λερωμένοι συλλέκτες θα έχουν χαμηλή απόδοση. Ο περιοδικός καθαρισμός μπορεί να είναι απαραίτητος κυρίως σε ξηρά, σκονισμένα κλίματα.</a:t>
            </a:r>
          </a:p>
          <a:p>
            <a:pPr marL="171450" indent="-171450">
              <a:buFont typeface="Wingdings" panose="05000000000000000000" pitchFamily="2" charset="2"/>
              <a:buChar char="§"/>
            </a:pPr>
            <a:r>
              <a:rPr lang="el-GR" sz="1100" b="1" i="1" dirty="0" smtClean="0"/>
              <a:t>Τζάμια και σφράγιση συλλέκτη. </a:t>
            </a:r>
            <a:r>
              <a:rPr lang="el-GR" sz="1100" i="1" dirty="0" smtClean="0"/>
              <a:t>Ψάξτε για ρωγμές στα τζάμια του συλλέκτη και ελέγξτε εάν η σφράγιση είναι σε καλή κατάσταση. Αντικαταστήστε τα πλαστικά τζάμια όταν είναι κιτρινισμένα.</a:t>
            </a:r>
          </a:p>
          <a:p>
            <a:pPr marL="171450" indent="-171450">
              <a:buFont typeface="Wingdings" panose="05000000000000000000" pitchFamily="2" charset="2"/>
              <a:buChar char="§"/>
            </a:pPr>
            <a:r>
              <a:rPr lang="el-GR" sz="1100" b="1" i="1" dirty="0" smtClean="0"/>
              <a:t>Υδραυλικές εγκαταστάσεις, σύστημα αγωγών και συνδέσεις καλωδίων. </a:t>
            </a:r>
            <a:r>
              <a:rPr lang="el-GR" sz="1100" i="1" dirty="0" smtClean="0"/>
              <a:t>Ψάξτε για διαρροές υγρών στις συνδέσεις σωλήνων. Ελέγξτε τις συνδέσεις αγωγών και τις σφραγίσεις. Οι αγωγοί πρέπει να σφραγιστούν με υλικό τύπου μαστίχας. Όλες οι συνδέσεις καλωδίων πρέπει να είναι σφιχτές.</a:t>
            </a:r>
          </a:p>
          <a:p>
            <a:pPr marL="171450" indent="-171450">
              <a:buFont typeface="Wingdings" panose="05000000000000000000" pitchFamily="2" charset="2"/>
              <a:buChar char="§"/>
            </a:pPr>
            <a:r>
              <a:rPr lang="el-GR" sz="1100" b="1" i="1" dirty="0" smtClean="0"/>
              <a:t>Σωληνώσεις, αγωγοί και μόνωση καλωδίων. </a:t>
            </a:r>
            <a:r>
              <a:rPr lang="el-GR" sz="1100" i="1" dirty="0" smtClean="0"/>
              <a:t>Αναζητήστε ζημιές ή υποβάθμιση της μόνωσης που καλύπτει τους σωλήνες, τους αγωγούς και την καλωδίωση.</a:t>
            </a:r>
          </a:p>
          <a:p>
            <a:pPr marL="171450" indent="-171450">
              <a:buFont typeface="Wingdings" panose="05000000000000000000" pitchFamily="2" charset="2"/>
              <a:buChar char="§"/>
            </a:pPr>
            <a:r>
              <a:rPr lang="el-GR" sz="1100" b="1" i="1" dirty="0" smtClean="0"/>
              <a:t>Διεισδύσεις στέγης. </a:t>
            </a:r>
            <a:r>
              <a:rPr lang="el-GR" sz="1100" i="1" dirty="0" smtClean="0"/>
              <a:t>Το φως και το </a:t>
            </a:r>
            <a:r>
              <a:rPr lang="el-GR" sz="1100" i="1" dirty="0" err="1" smtClean="0"/>
              <a:t>στεγανοποιητικό</a:t>
            </a:r>
            <a:r>
              <a:rPr lang="el-GR" sz="1100" i="1" dirty="0" smtClean="0"/>
              <a:t> υλικό γύρω από τις διόδους στέγης πρέπει να είναι σε καλή κατάσταση.</a:t>
            </a:r>
          </a:p>
          <a:p>
            <a:pPr marL="171450" indent="-171450">
              <a:buFont typeface="Wingdings" panose="05000000000000000000" pitchFamily="2" charset="2"/>
              <a:buChar char="§"/>
            </a:pPr>
            <a:r>
              <a:rPr lang="el-GR" sz="1100" b="1" i="1" dirty="0" smtClean="0"/>
              <a:t>Σύστημα στήριξης. </a:t>
            </a:r>
            <a:r>
              <a:rPr lang="el-GR" sz="1100" i="1" dirty="0" smtClean="0"/>
              <a:t>Ελέγξτε όλα τα παξιμάδια και τις βίδες που συνδέουν τους συλλέκτες σε οποιοδήποτε σύστημα στήριξης για στεγανότητα.</a:t>
            </a:r>
          </a:p>
          <a:p>
            <a:pPr marL="171450" indent="-171450">
              <a:buFont typeface="Wingdings" panose="05000000000000000000" pitchFamily="2" charset="2"/>
              <a:buChar char="§"/>
            </a:pPr>
            <a:r>
              <a:rPr lang="el-GR" sz="1100" b="1" i="1" dirty="0" smtClean="0"/>
              <a:t>Βαλβίδα εκτόνωσης πίεσης. </a:t>
            </a:r>
            <a:r>
              <a:rPr lang="el-GR" sz="1100" i="1" dirty="0" smtClean="0"/>
              <a:t>Βεβαιωθείτε ότι η βαλβίδα δεν έχει κολλήσει (ανοιχτή ή κλειστή).</a:t>
            </a:r>
          </a:p>
          <a:p>
            <a:pPr marL="171450" indent="-171450">
              <a:buFont typeface="Wingdings" panose="05000000000000000000" pitchFamily="2" charset="2"/>
              <a:buChar char="§"/>
            </a:pPr>
            <a:r>
              <a:rPr lang="el-GR" sz="1100" b="1" i="1" dirty="0" smtClean="0"/>
              <a:t>Αντλίες. </a:t>
            </a:r>
            <a:r>
              <a:rPr lang="el-GR" sz="1100" i="1" dirty="0" smtClean="0"/>
              <a:t>Βεβαιωθείτε ότι λειτουργούν οι αντλίες διανομής. Ελέγξτε εάν ακούγονται όταν ο ήλιος λάμπει στους συλλέκτες μετά τα μέσα του πρωινού. Αν δεν μπορείτε να ακούσετε τη λειτουργία αντλίας ή πτερωτής, τότε είτε ο ελεγκτής δεν λειτουργεί σωστά είτε η αντλία ή η πτερωτή.</a:t>
            </a:r>
          </a:p>
          <a:p>
            <a:pPr marL="171450" indent="-171450">
              <a:buFont typeface="Wingdings" panose="05000000000000000000" pitchFamily="2" charset="2"/>
              <a:buChar char="§"/>
            </a:pPr>
            <a:r>
              <a:rPr lang="el-GR" sz="1100" b="1" i="1" dirty="0" smtClean="0"/>
              <a:t>Υγρά μεταφοράς θερμότητας. </a:t>
            </a:r>
            <a:r>
              <a:rPr lang="el-GR" sz="1100" i="1" dirty="0" smtClean="0"/>
              <a:t>Τα αντιψυκτικά διαλύματα πρέπει να αντικαθίστανται περιοδικά και οι σωληνώσεις τους να ελέγχονται. Είναι κάτι που είναι προτιμότερο να γίνει από έναν εξειδικευμένο τεχνικό.</a:t>
            </a:r>
          </a:p>
          <a:p>
            <a:pPr marL="171450" indent="-171450">
              <a:buFont typeface="Wingdings" panose="05000000000000000000" pitchFamily="2" charset="2"/>
              <a:buChar char="§"/>
            </a:pPr>
            <a:r>
              <a:rPr lang="el-GR" sz="1100" b="1" i="1" dirty="0" smtClean="0"/>
              <a:t>Συστήματα αποθήκευσης. </a:t>
            </a:r>
            <a:r>
              <a:rPr lang="el-GR" sz="1100" i="1" dirty="0" smtClean="0"/>
              <a:t>Ελέγξτε τις δεξαμενές αποθήκευσης, κλπ, για ρωγμές, διαρροές, σκουριά και άλλα.</a:t>
            </a:r>
            <a:endParaRPr lang="es-ES" sz="1100" i="1" dirty="0"/>
          </a:p>
        </p:txBody>
      </p:sp>
    </p:spTree>
    <p:extLst>
      <p:ext uri="{BB962C8B-B14F-4D97-AF65-F5344CB8AC3E}">
        <p14:creationId xmlns:p14="http://schemas.microsoft.com/office/powerpoint/2010/main" xmlns="" val="31454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E9423-F4F8-4BA4-AEA1-ED33C9149DE2}"/>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49FF1D53-A6F0-4A8D-87F8-99DBB1FB6710}"/>
              </a:ext>
            </a:extLst>
          </p:cNvPr>
          <p:cNvSpPr/>
          <p:nvPr/>
        </p:nvSpPr>
        <p:spPr>
          <a:xfrm>
            <a:off x="432916" y="1557000"/>
            <a:ext cx="716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4F6C2A19-7F41-4E34-A43B-5665E070A2D2}"/>
              </a:ext>
            </a:extLst>
          </p:cNvPr>
          <p:cNvSpPr/>
          <p:nvPr/>
        </p:nvSpPr>
        <p:spPr>
          <a:xfrm>
            <a:off x="661823" y="1942532"/>
            <a:ext cx="8024977" cy="427809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ΠΡΟΛΗΠΤΙΚΗΣ ΣΥΝΤΗΡΗΣΗΣ Ή ΣΥΝΤΗΡΗΣΗΣ ΡΟΥΤΙΝΑΣ.</a:t>
            </a:r>
            <a:endParaRPr lang="en-US" sz="1600" b="1" dirty="0"/>
          </a:p>
          <a:p>
            <a:pPr marL="625475" lvl="1" indent="-285750">
              <a:buFont typeface="Calibri" panose="020F0502020204030204" pitchFamily="34" charset="0"/>
              <a:buChar char="–"/>
            </a:pPr>
            <a:r>
              <a:rPr lang="el-GR" sz="1600" dirty="0" smtClean="0"/>
              <a:t>Πολλές εταιρείες προσφέρουν ελέγχους στο πλαίσιο ενός συμβατικού συμβολαίου παροχής υπηρεσιών ή ως προγραμματισμένη επίσκεψη σε συνήθη διαστήματα συντήρησης.</a:t>
            </a:r>
          </a:p>
          <a:p>
            <a:pPr marL="625475" lvl="1" indent="-285750">
              <a:buFont typeface="Calibri" panose="020F0502020204030204" pitchFamily="34" charset="0"/>
              <a:buChar char="–"/>
            </a:pPr>
            <a:r>
              <a:rPr lang="el-GR" sz="1600" dirty="0" smtClean="0"/>
              <a:t>Ο σκοπός του ελέγχου θα εξαρτηθεί από το είδος του συστήματος, την ηλικία του, ή ίσως από θέματα που ανακαλύφθηκαν κατά τη διάρκεια επίσημης επιθεώρησης. Εκτός αυτού, οι επισκέψεις </a:t>
            </a:r>
            <a:r>
              <a:rPr lang="el-GR" sz="1600" b="1" dirty="0" smtClean="0"/>
              <a:t>αυτές παρέχουν επίσης την ευκαιρία σε έναν εγκαταστάτη να συζητήσει πιθανές αναβαθμίσεις </a:t>
            </a:r>
            <a:r>
              <a:rPr lang="el-GR" sz="1600" dirty="0" smtClean="0"/>
              <a:t> που θα μπορούσαν να αυξήσουν την απόδοση του συστήματος, όπως π.χ. στο σύστημα έλεγχου και στις αντλίες,.</a:t>
            </a:r>
          </a:p>
          <a:p>
            <a:pPr marL="625475" lvl="1" indent="-285750">
              <a:buFont typeface="Calibri" panose="020F0502020204030204" pitchFamily="34" charset="0"/>
              <a:buChar char="–"/>
            </a:pPr>
            <a:r>
              <a:rPr lang="el-GR" sz="1600" dirty="0" smtClean="0"/>
              <a:t>Συνήθως, </a:t>
            </a:r>
            <a:r>
              <a:rPr lang="el-GR" sz="1600" b="1" dirty="0" smtClean="0"/>
              <a:t>ολόκληρο το ηλιοθερμικό σύστημα ελέγχεται πρώτα για οποιεσδήποτε οπτικές ενδείξεις υποβάθμισης </a:t>
            </a:r>
            <a:r>
              <a:rPr lang="el-GR" sz="1600" dirty="0" smtClean="0"/>
              <a:t>(παράδειγμα: μόνωση εξωτερικού σωλήνα) </a:t>
            </a:r>
            <a:r>
              <a:rPr lang="el-GR" sz="1600" b="1" dirty="0" smtClean="0"/>
              <a:t>και στη συνέχεια για σωστή λειτουργία</a:t>
            </a:r>
            <a:r>
              <a:rPr lang="el-GR" sz="1600" dirty="0" smtClean="0"/>
              <a:t>. Αυτό μπορεί να απαιτεί χειροκίνητη παράκαμψη του ελεγκτή για να επαληθευτεί η σωστή λειτουργία του ελεγκτή και των αντλιών.</a:t>
            </a:r>
          </a:p>
          <a:p>
            <a:pPr marL="625475" lvl="1" indent="-285750">
              <a:buFont typeface="Calibri" panose="020F0502020204030204" pitchFamily="34" charset="0"/>
              <a:buChar char="–"/>
            </a:pPr>
            <a:r>
              <a:rPr lang="el-GR" sz="1600" dirty="0" smtClean="0"/>
              <a:t>Στα τυποποιημένα στοιχεία επιθεώρησης περιλαμβάνονται επίσης μέτρα όπως ο προσδιορισμός </a:t>
            </a:r>
            <a:r>
              <a:rPr lang="el-GR" sz="1600" b="1" dirty="0" smtClean="0"/>
              <a:t>της παροχής, η πίεση του συστήματος, το </a:t>
            </a:r>
            <a:r>
              <a:rPr lang="el-GR" sz="1600" b="1" dirty="0" err="1" smtClean="0"/>
              <a:t>pH</a:t>
            </a:r>
            <a:r>
              <a:rPr lang="el-GR" sz="1600" b="1" dirty="0" smtClean="0"/>
              <a:t>, τα επίπεδα υγρών και οι θερμοκρασίες λειτουργίας</a:t>
            </a:r>
            <a:r>
              <a:rPr lang="el-GR" sz="1600" dirty="0" smtClean="0"/>
              <a:t>. Στην πραγματικότητα, αυτό λειτουργεί ως "συντήρηση βάσει κινδύνου".</a:t>
            </a:r>
            <a:endParaRPr lang="en-US" sz="1600" dirty="0"/>
          </a:p>
        </p:txBody>
      </p:sp>
    </p:spTree>
    <p:extLst>
      <p:ext uri="{BB962C8B-B14F-4D97-AF65-F5344CB8AC3E}">
        <p14:creationId xmlns:p14="http://schemas.microsoft.com/office/powerpoint/2010/main" xmlns="" val="231291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687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942532"/>
            <a:ext cx="6574177"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ΑΝΤΙΜΕΤΩΠΙΣΗΣ ΠΡΟΒΛΗΜΑΤΩΝ ΚΑΙ ΕΠΙΣΚΕΥΗΣ</a:t>
            </a:r>
            <a:endParaRPr lang="en-US" sz="1600" dirty="0"/>
          </a:p>
        </p:txBody>
      </p:sp>
      <p:sp>
        <p:nvSpPr>
          <p:cNvPr id="6" name="Rectangle 5">
            <a:extLst>
              <a:ext uri="{FF2B5EF4-FFF2-40B4-BE49-F238E27FC236}">
                <a16:creationId xmlns:a16="http://schemas.microsoft.com/office/drawing/2014/main" xmlns="" id="{AE92E56C-4016-4C10-A243-6BCFF2053575}"/>
              </a:ext>
            </a:extLst>
          </p:cNvPr>
          <p:cNvSpPr/>
          <p:nvPr/>
        </p:nvSpPr>
        <p:spPr>
          <a:xfrm>
            <a:off x="661823" y="2242455"/>
            <a:ext cx="8013865" cy="2308324"/>
          </a:xfrm>
          <a:prstGeom prst="rect">
            <a:avLst/>
          </a:prstGeom>
        </p:spPr>
        <p:txBody>
          <a:bodyPr wrap="square">
            <a:spAutoFit/>
          </a:bodyPr>
          <a:lstStyle/>
          <a:p>
            <a:pPr marL="539750" lvl="0" indent="-285750">
              <a:buFont typeface="Symbol" panose="05050102010706020507" pitchFamily="18" charset="2"/>
              <a:buChar char="-"/>
            </a:pPr>
            <a:r>
              <a:rPr lang="el-GR" sz="1600" dirty="0" smtClean="0"/>
              <a:t>Η εμπειρία δείχνει ότι τα ηλιοθερμικά συστήματα παρουσιάζουν κοινά προβλήματα τα οποία μπορεί να ομαδοποιηθούν σε κατηγορίες όπως:</a:t>
            </a:r>
            <a:endParaRPr lang="en-US" sz="1600" dirty="0"/>
          </a:p>
          <a:p>
            <a:pPr marL="719138" lvl="1" indent="-285750">
              <a:buFont typeface="Arial" panose="020B0604020202020204" pitchFamily="34" charset="0"/>
              <a:buChar char="."/>
            </a:pPr>
            <a:r>
              <a:rPr lang="el-GR" sz="1600" b="1" dirty="0" smtClean="0"/>
              <a:t>ΕΛΕΓΧΟΣ ΚΑΙ ΑΙΣΘΗΤΗΡΕΣ</a:t>
            </a:r>
            <a:r>
              <a:rPr lang="en-US" sz="1600" b="1" dirty="0" smtClean="0"/>
              <a:t>.</a:t>
            </a:r>
            <a:endParaRPr lang="en-US" sz="1600" b="1" dirty="0"/>
          </a:p>
          <a:p>
            <a:pPr marL="719138" lvl="1" indent="-285750">
              <a:buFont typeface="Arial" panose="020B0604020202020204" pitchFamily="34" charset="0"/>
              <a:buChar char="."/>
            </a:pPr>
            <a:r>
              <a:rPr lang="el-GR" sz="1600" b="1" dirty="0" smtClean="0"/>
              <a:t>ΑΝΤΛΙΕΣ ΚΑΙ ΠΑΡΟΧΕΣ</a:t>
            </a:r>
            <a:r>
              <a:rPr lang="en-US" sz="1600" b="1" dirty="0" smtClean="0"/>
              <a:t>.</a:t>
            </a:r>
            <a:endParaRPr lang="en-US" sz="1600" b="1" dirty="0"/>
          </a:p>
          <a:p>
            <a:pPr marL="719138" lvl="1" indent="-285750">
              <a:buFont typeface="Arial" panose="020B0604020202020204" pitchFamily="34" charset="0"/>
              <a:buChar char="."/>
            </a:pPr>
            <a:r>
              <a:rPr lang="el-GR" sz="1600" b="1" dirty="0" smtClean="0"/>
              <a:t>ΘΕΡΜΟΣΙΦΩΝΙΚΕΣ ΒΑΛΒΙΔΕΣ ΚΑΙ ΒΑΛΒΙΔΕΣ ΕΛΕΓΧΟΥ</a:t>
            </a:r>
            <a:r>
              <a:rPr lang="en-US" sz="1600" b="1" dirty="0" smtClean="0"/>
              <a:t>.</a:t>
            </a:r>
            <a:endParaRPr lang="en-US" sz="1600" b="1" dirty="0"/>
          </a:p>
          <a:p>
            <a:pPr marL="719138" lvl="1" indent="-285750">
              <a:buFont typeface="Arial" panose="020B0604020202020204" pitchFamily="34" charset="0"/>
              <a:buChar char="."/>
            </a:pPr>
            <a:r>
              <a:rPr lang="el-GR" sz="1600" b="1" dirty="0" smtClean="0"/>
              <a:t>ΖΗΜΙΑ ΑΠΟ ΠΑΓΟ</a:t>
            </a:r>
            <a:r>
              <a:rPr lang="en-US" sz="1600" b="1" dirty="0" smtClean="0"/>
              <a:t> (</a:t>
            </a:r>
            <a:r>
              <a:rPr lang="el-GR" sz="1600" b="1" dirty="0" smtClean="0"/>
              <a:t>ΣΕ ΚΡΥΑ ΚΛΙΜΑΤΑ</a:t>
            </a:r>
            <a:r>
              <a:rPr lang="en-US" sz="1600" b="1" dirty="0" smtClean="0"/>
              <a:t>).</a:t>
            </a:r>
            <a:endParaRPr lang="en-US" sz="1600" b="1" dirty="0"/>
          </a:p>
          <a:p>
            <a:pPr marL="719138" lvl="1" indent="-285750">
              <a:buFont typeface="Arial" panose="020B0604020202020204" pitchFamily="34" charset="0"/>
              <a:buChar char="."/>
            </a:pPr>
            <a:r>
              <a:rPr lang="el-GR" sz="1600" b="1" dirty="0" smtClean="0"/>
              <a:t>ΣΚΙΑΣΗ ΣΥΛΛΕΚΤΗ</a:t>
            </a:r>
            <a:r>
              <a:rPr lang="en-US" sz="1600" b="1" dirty="0" smtClean="0"/>
              <a:t>.</a:t>
            </a:r>
            <a:endParaRPr lang="en-US" sz="1600" b="1" dirty="0"/>
          </a:p>
          <a:p>
            <a:pPr marL="719138" lvl="1" indent="-285750">
              <a:buFont typeface="Arial" panose="020B0604020202020204" pitchFamily="34" charset="0"/>
              <a:buChar char="."/>
            </a:pPr>
            <a:r>
              <a:rPr lang="el-GR" sz="1600" b="1" dirty="0" smtClean="0"/>
              <a:t>ΔΙΑΣΤΑΣΙΟΛΟΓΗΣΗ ΣΥΣΤΗΜΑΤΟΣ ΚΑΙ ΤΡΟΠΟΣ ΖΩΗΣ ΚΑΤΑΝΑΛΩΤΩΝ</a:t>
            </a:r>
            <a:r>
              <a:rPr lang="en-US" sz="1600" b="1" dirty="0" smtClean="0"/>
              <a:t>.</a:t>
            </a:r>
            <a:endParaRPr lang="en-US" sz="1600" b="1" dirty="0"/>
          </a:p>
          <a:p>
            <a:pPr marL="719138" lvl="1" indent="-285750">
              <a:buFont typeface="Arial" panose="020B0604020202020204" pitchFamily="34" charset="0"/>
              <a:buChar char="."/>
            </a:pPr>
            <a:r>
              <a:rPr lang="el-GR" sz="1600" b="1" dirty="0" smtClean="0"/>
              <a:t>Άλλα</a:t>
            </a:r>
            <a:r>
              <a:rPr lang="en-US" sz="1600" b="1" dirty="0" smtClean="0"/>
              <a:t>.</a:t>
            </a:r>
            <a:endParaRPr lang="en-US" sz="1600" b="1" dirty="0"/>
          </a:p>
        </p:txBody>
      </p:sp>
      <p:sp>
        <p:nvSpPr>
          <p:cNvPr id="7" name="Rectangle 6">
            <a:extLst>
              <a:ext uri="{FF2B5EF4-FFF2-40B4-BE49-F238E27FC236}">
                <a16:creationId xmlns:a16="http://schemas.microsoft.com/office/drawing/2014/main" xmlns="" id="{14A8548E-0040-4E90-BED4-E0CB373F240A}"/>
              </a:ext>
            </a:extLst>
          </p:cNvPr>
          <p:cNvSpPr/>
          <p:nvPr/>
        </p:nvSpPr>
        <p:spPr>
          <a:xfrm>
            <a:off x="3564000" y="4293000"/>
            <a:ext cx="5112000" cy="19440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l-GR" sz="1100" b="1" i="1" u="sng" dirty="0" smtClean="0"/>
              <a:t>ΠΑΡΑΔΕΙΓΜΑ ΣΥΜΠΤΩΜΑΤΩΝ, ΟΠΩΣ ΜΠΟΡΕΙ ΝΑ ΠΕΡΙΓΡΑΦΟΥΝ ΑΠΟ ΙΔΙΟΚΤΗΤΕΣ ΚΑΙ ΧΡΗΣΤΕΣ ΗΛΙΟΘΕΡΜΙΚΩΝ ΣΥΣΤΗΜΑΤΩΝ</a:t>
            </a:r>
            <a:endParaRPr lang="en-US" sz="1100" b="1" i="1" u="sng" dirty="0"/>
          </a:p>
          <a:p>
            <a:pPr algn="ctr"/>
            <a:endParaRPr lang="en-US" sz="1100" b="1" i="1" dirty="0"/>
          </a:p>
          <a:p>
            <a:pPr marL="171450" indent="-171450">
              <a:buFont typeface="Wingdings" panose="05000000000000000000" pitchFamily="2" charset="2"/>
              <a:buChar char="§"/>
            </a:pPr>
            <a:r>
              <a:rPr lang="el-GR" sz="1100" b="1" i="1" dirty="0" smtClean="0"/>
              <a:t>«Δεν έχω επαρκές ζεστό νερό" ....</a:t>
            </a:r>
          </a:p>
          <a:p>
            <a:pPr marL="171450" indent="-171450">
              <a:buFont typeface="Wingdings" panose="05000000000000000000" pitchFamily="2" charset="2"/>
              <a:buChar char="§"/>
            </a:pPr>
            <a:r>
              <a:rPr lang="el-GR" sz="1100" b="1" i="1" dirty="0" smtClean="0"/>
              <a:t>Δεν υπάρχει καθόλου ζεστό νερό.</a:t>
            </a:r>
          </a:p>
          <a:p>
            <a:pPr marL="171450" indent="-171450">
              <a:buFont typeface="Wingdings" panose="05000000000000000000" pitchFamily="2" charset="2"/>
              <a:buChar char="§"/>
            </a:pPr>
            <a:r>
              <a:rPr lang="el-GR" sz="1100" b="1" i="1" dirty="0" smtClean="0"/>
              <a:t>Η αντλία λειτουργεί τη νύχτα.</a:t>
            </a:r>
          </a:p>
          <a:p>
            <a:pPr marL="171450" indent="-171450">
              <a:buFont typeface="Wingdings" panose="05000000000000000000" pitchFamily="2" charset="2"/>
              <a:buChar char="§"/>
            </a:pPr>
            <a:r>
              <a:rPr lang="el-GR" sz="1100" b="1" i="1" dirty="0" smtClean="0"/>
              <a:t>Διαρροές συλλεκτών.</a:t>
            </a:r>
          </a:p>
          <a:p>
            <a:pPr marL="171450" indent="-171450">
              <a:buFont typeface="Wingdings" panose="05000000000000000000" pitchFamily="2" charset="2"/>
              <a:buChar char="§"/>
            </a:pPr>
            <a:r>
              <a:rPr lang="el-GR" sz="1100" b="1" i="1" dirty="0" smtClean="0"/>
              <a:t>Θορυβώδης αντλία ή σωληνώσεις.</a:t>
            </a:r>
          </a:p>
          <a:p>
            <a:pPr marL="171450" indent="-171450">
              <a:buFont typeface="Wingdings" panose="05000000000000000000" pitchFamily="2" charset="2"/>
              <a:buChar char="§"/>
            </a:pPr>
            <a:r>
              <a:rPr lang="el-GR" sz="1100" b="1" i="1" dirty="0" smtClean="0"/>
              <a:t>Το νερό είναι πολύ ζεστό.</a:t>
            </a:r>
          </a:p>
          <a:p>
            <a:pPr marL="171450" indent="-171450">
              <a:buFont typeface="Wingdings" panose="05000000000000000000" pitchFamily="2" charset="2"/>
              <a:buChar char="§"/>
            </a:pPr>
            <a:r>
              <a:rPr lang="el-GR" sz="1100" b="1" i="1" dirty="0" smtClean="0"/>
              <a:t>"Έχω παρατηρήσει μια υψηλή χρήση ηλεκτρικής ενέργειας" ...</a:t>
            </a:r>
          </a:p>
          <a:p>
            <a:pPr marL="171450" indent="-171450">
              <a:buFont typeface="Wingdings" panose="05000000000000000000" pitchFamily="2" charset="2"/>
              <a:buChar char="§"/>
            </a:pPr>
            <a:r>
              <a:rPr lang="el-GR" sz="1100" b="1" i="1" dirty="0" smtClean="0"/>
              <a:t>Το σύστημα δεν κάνει αποστράγγιση.</a:t>
            </a:r>
            <a:endParaRPr lang="es-ES" sz="1100" b="1" i="1" dirty="0"/>
          </a:p>
        </p:txBody>
      </p:sp>
    </p:spTree>
    <p:extLst>
      <p:ext uri="{BB962C8B-B14F-4D97-AF65-F5344CB8AC3E}">
        <p14:creationId xmlns:p14="http://schemas.microsoft.com/office/powerpoint/2010/main" xmlns="" val="255193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687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942532"/>
            <a:ext cx="6574177"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ΑΝΤΙΜΕΤΩΠΙΣΗΣ ΠΡΟΒΛΗΜΑΤΩΝ ΚΑΙ ΕΠΙΣΚΕΥΗΣ</a:t>
            </a:r>
            <a:endParaRPr lang="en-US" sz="1600" dirty="0"/>
          </a:p>
        </p:txBody>
      </p:sp>
      <p:sp>
        <p:nvSpPr>
          <p:cNvPr id="6" name="Rectangle 5">
            <a:extLst>
              <a:ext uri="{FF2B5EF4-FFF2-40B4-BE49-F238E27FC236}">
                <a16:creationId xmlns:a16="http://schemas.microsoft.com/office/drawing/2014/main" xmlns="" id="{AE92E56C-4016-4C10-A243-6BCFF2053575}"/>
              </a:ext>
            </a:extLst>
          </p:cNvPr>
          <p:cNvSpPr/>
          <p:nvPr/>
        </p:nvSpPr>
        <p:spPr>
          <a:xfrm>
            <a:off x="661823" y="2242455"/>
            <a:ext cx="5062177" cy="4031873"/>
          </a:xfrm>
          <a:prstGeom prst="rect">
            <a:avLst/>
          </a:prstGeom>
        </p:spPr>
        <p:txBody>
          <a:bodyPr wrap="square">
            <a:spAutoFit/>
          </a:bodyPr>
          <a:lstStyle/>
          <a:p>
            <a:pPr marL="539750" indent="-285750">
              <a:buFont typeface="Symbol" panose="05050102010706020507" pitchFamily="18" charset="2"/>
              <a:buChar char="-"/>
            </a:pPr>
            <a:r>
              <a:rPr lang="el-GR" sz="1600" b="1" dirty="0" smtClean="0"/>
              <a:t>Τα συμπτώματα επιτρέπουν τον εντοπισμό των προβλημάτων</a:t>
            </a:r>
            <a:r>
              <a:rPr lang="el-GR" sz="1600" dirty="0" smtClean="0"/>
              <a:t>. Μερικά είναι προφανή στον έμπειρο τεχνικό, πράγμα που σημαίνει ότι αναφέρονται αδιαμφισβήτητα σε συγκεκριμένα προβλήματα. Αντίθετα, </a:t>
            </a:r>
            <a:r>
              <a:rPr lang="el-GR" sz="1600" b="1" dirty="0" smtClean="0"/>
              <a:t>άλλα συμπτώματα μπορεί να είναι ενδεικτικά για περισσότερα από ένα προβλήματα</a:t>
            </a:r>
            <a:r>
              <a:rPr lang="el-GR" sz="1600" dirty="0" smtClean="0"/>
              <a:t>, απαιτώντας την διερεύνηση πολλών εξαρτημάτων και υποθέσεων.</a:t>
            </a:r>
          </a:p>
          <a:p>
            <a:pPr marL="539750" indent="-285750">
              <a:buFont typeface="Symbol" panose="05050102010706020507" pitchFamily="18" charset="2"/>
              <a:buChar char="-"/>
            </a:pPr>
            <a:r>
              <a:rPr lang="el-GR" sz="1600" dirty="0" smtClean="0"/>
              <a:t>Οι επισκευαστές πολύ συχνά ξεκινούν την αντιμετώπιση προβλημάτων </a:t>
            </a:r>
            <a:r>
              <a:rPr lang="el-GR" sz="1600" b="1" dirty="0" smtClean="0"/>
              <a:t>με βάση την περιγραφή των συμπτωμάτων από τους ιδιοκτήτες </a:t>
            </a:r>
            <a:r>
              <a:rPr lang="el-GR" sz="1600" dirty="0" smtClean="0"/>
              <a:t>και χρησιμοποιούν αυτές τις πληροφορίες, τη λίστα ελέγχου αντιμετώπισης προβλημάτων και άλλα εργαλεία, μαζί με την εμπειρία, για να </a:t>
            </a:r>
            <a:r>
              <a:rPr lang="el-GR" sz="1600" b="1" dirty="0" smtClean="0"/>
              <a:t>εντοπίσουν και να επιλύσουν όσο το δυνατόν γρηγορότερα </a:t>
            </a:r>
            <a:r>
              <a:rPr lang="el-GR" sz="1600" dirty="0" smtClean="0"/>
              <a:t>(οικονομία των παρεμβάσεων).</a:t>
            </a:r>
            <a:endParaRPr lang="en-US" sz="1600" dirty="0"/>
          </a:p>
        </p:txBody>
      </p:sp>
      <p:pic>
        <p:nvPicPr>
          <p:cNvPr id="9" name="Picture 7">
            <a:extLst>
              <a:ext uri="{FF2B5EF4-FFF2-40B4-BE49-F238E27FC236}">
                <a16:creationId xmlns="" xmlns:a16="http://schemas.microsoft.com/office/drawing/2014/main" id="{5BA374E9-F96C-4D87-88B7-6D1D7DCB8D1C}"/>
              </a:ext>
            </a:extLst>
          </p:cNvPr>
          <p:cNvPicPr>
            <a:picLocks noChangeAspect="1"/>
          </p:cNvPicPr>
          <p:nvPr/>
        </p:nvPicPr>
        <p:blipFill>
          <a:blip r:embed="rId2" cstate="print">
            <a:extLst>
              <a:ext uri="{BEBA8EAE-BF5A-486C-A8C5-ECC9F3942E4B}">
                <a14:imgProps xmlns="" xmlns:a14="http://schemas.microsoft.com/office/drawing/2010/main">
                  <a14:imgLayer r:embed="rId3">
                    <a14:imgEffect>
                      <a14:saturation sat="0"/>
                    </a14:imgEffect>
                  </a14:imgLayer>
                </a14:imgProps>
              </a:ext>
            </a:extLst>
          </a:blip>
          <a:stretch>
            <a:fillRect/>
          </a:stretch>
        </p:blipFill>
        <p:spPr>
          <a:xfrm>
            <a:off x="5724000" y="2853274"/>
            <a:ext cx="3162031" cy="2447726"/>
          </a:xfrm>
          <a:prstGeom prst="rect">
            <a:avLst/>
          </a:prstGeom>
          <a:ln>
            <a:solidFill>
              <a:schemeClr val="tx1"/>
            </a:solidFill>
          </a:ln>
        </p:spPr>
      </p:pic>
    </p:spTree>
    <p:extLst>
      <p:ext uri="{BB962C8B-B14F-4D97-AF65-F5344CB8AC3E}">
        <p14:creationId xmlns:p14="http://schemas.microsoft.com/office/powerpoint/2010/main" xmlns="" val="255193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4A0C-7BFD-445C-9018-9CDA012BD566}"/>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4F91CC5F-CA81-4EE6-876C-A8BE6DD6C305}"/>
              </a:ext>
            </a:extLst>
          </p:cNvPr>
          <p:cNvSpPr/>
          <p:nvPr/>
        </p:nvSpPr>
        <p:spPr>
          <a:xfrm>
            <a:off x="432916" y="1557000"/>
            <a:ext cx="658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915C14D8-1BF4-4A73-9371-CA8A278B748F}"/>
              </a:ext>
            </a:extLst>
          </p:cNvPr>
          <p:cNvSpPr/>
          <p:nvPr/>
        </p:nvSpPr>
        <p:spPr>
          <a:xfrm>
            <a:off x="661823" y="1942532"/>
            <a:ext cx="6358177"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ΑΝΤΙΜΕΤΩΠΙΣΗΣ ΠΡΟΒΛΗΜΑΤΩΝ ΚΑΙ ΕΠΙΣΚΕΥΗΣ</a:t>
            </a:r>
            <a:r>
              <a:rPr lang="en-US" sz="1600" b="1" dirty="0" smtClean="0"/>
              <a:t>.</a:t>
            </a:r>
            <a:endParaRPr lang="en-US" sz="1600" dirty="0"/>
          </a:p>
        </p:txBody>
      </p:sp>
      <p:sp>
        <p:nvSpPr>
          <p:cNvPr id="6" name="Rectangle 5">
            <a:extLst>
              <a:ext uri="{FF2B5EF4-FFF2-40B4-BE49-F238E27FC236}">
                <a16:creationId xmlns:a16="http://schemas.microsoft.com/office/drawing/2014/main" xmlns="" id="{1B45D02D-03CF-4801-8966-B6EEA5372659}"/>
              </a:ext>
            </a:extLst>
          </p:cNvPr>
          <p:cNvSpPr/>
          <p:nvPr/>
        </p:nvSpPr>
        <p:spPr>
          <a:xfrm>
            <a:off x="661823" y="2242455"/>
            <a:ext cx="8013865" cy="3539430"/>
          </a:xfrm>
          <a:prstGeom prst="rect">
            <a:avLst/>
          </a:prstGeom>
        </p:spPr>
        <p:txBody>
          <a:bodyPr wrap="square">
            <a:spAutoFit/>
          </a:bodyPr>
          <a:lstStyle/>
          <a:p>
            <a:pPr marL="539750" lvl="0" indent="-285750">
              <a:buFont typeface="Symbol" panose="05050102010706020507" pitchFamily="18" charset="2"/>
              <a:buChar char="-"/>
            </a:pPr>
            <a:r>
              <a:rPr lang="el-GR" sz="1600" b="1" dirty="0" smtClean="0"/>
              <a:t>Αντιμετώπιση προβλημάτων που σχετίζονται με τον "ΕΛΕΓΧΟ ΚΑΙ ΑΙΣΘΗΤΗΡΕΣ"</a:t>
            </a:r>
            <a:r>
              <a:rPr lang="en-US" sz="1600" b="1" dirty="0" smtClean="0"/>
              <a:t>.</a:t>
            </a:r>
            <a:endParaRPr lang="en-US" sz="1600" b="1" dirty="0"/>
          </a:p>
          <a:p>
            <a:pPr marL="809625" lvl="1" indent="-285750">
              <a:buFont typeface="Arial" panose="020B0604020202020204" pitchFamily="34" charset="0"/>
              <a:buChar char="."/>
            </a:pPr>
            <a:r>
              <a:rPr lang="el-GR" sz="1600" b="1" dirty="0" smtClean="0"/>
              <a:t>Χαρακτηριστικά ή ενδεικτικά συμπτώματα πιθανών προβλημάτων </a:t>
            </a:r>
            <a:r>
              <a:rPr lang="en-US" sz="1600" dirty="0" smtClean="0"/>
              <a:t>:</a:t>
            </a:r>
            <a:endParaRPr lang="en-US" sz="1600" dirty="0"/>
          </a:p>
          <a:p>
            <a:pPr marL="981075" lvl="2"/>
            <a:r>
              <a:rPr lang="en-US" sz="1600" dirty="0" smtClean="0"/>
              <a:t>.</a:t>
            </a:r>
            <a:r>
              <a:rPr lang="el-GR" sz="1600" dirty="0" smtClean="0"/>
              <a:t> Η αντλία λειτουργεί συνεχώς.</a:t>
            </a:r>
          </a:p>
          <a:p>
            <a:pPr marL="981075" lvl="2"/>
            <a:r>
              <a:rPr lang="el-GR" sz="1600" dirty="0" smtClean="0"/>
              <a:t>. Η αντλία δεν λειτουργεί καθόλου</a:t>
            </a:r>
            <a:r>
              <a:rPr lang="en-US" sz="1600" dirty="0" smtClean="0"/>
              <a:t>.</a:t>
            </a:r>
            <a:endParaRPr lang="en-US" sz="1600" dirty="0"/>
          </a:p>
          <a:p>
            <a:pPr marL="809625" lvl="1" indent="-285750">
              <a:buFont typeface="Arial" panose="020B0604020202020204" pitchFamily="34" charset="0"/>
              <a:buChar char="."/>
            </a:pPr>
            <a:r>
              <a:rPr lang="el-GR" sz="1600" b="1" dirty="0" smtClean="0"/>
              <a:t>(Γενική Υπόθεση 1) Πιθανότερη αιτία (ες). </a:t>
            </a:r>
            <a:r>
              <a:rPr lang="el-GR" sz="1600" dirty="0" smtClean="0"/>
              <a:t>Η ηλεκτρική καλωδίωση, ο αισθητήρας ή ο ίδιος ο ελεγκτής έχουν υποστεί ζημιά.</a:t>
            </a:r>
          </a:p>
          <a:p>
            <a:pPr marL="809625" lvl="1" indent="-285750">
              <a:buFont typeface="Arial" panose="020B0604020202020204" pitchFamily="34" charset="0"/>
              <a:buChar char="."/>
            </a:pPr>
            <a:r>
              <a:rPr lang="el-GR" sz="1600" b="1" dirty="0" smtClean="0"/>
              <a:t>(Υπόθεση 2) Άλλες λιγότερο πιθανές αιτίες. </a:t>
            </a:r>
            <a:r>
              <a:rPr lang="el-GR" sz="1600" dirty="0" smtClean="0"/>
              <a:t>Το πρόβλημα θα μπορούσε να είναι και στην ίδια την αντλία ή στις σωληνώσεις.</a:t>
            </a:r>
          </a:p>
          <a:p>
            <a:pPr marL="809625" lvl="1" indent="-285750">
              <a:buFont typeface="Arial" panose="020B0604020202020204" pitchFamily="34" charset="0"/>
              <a:buChar char="."/>
            </a:pPr>
            <a:r>
              <a:rPr lang="el-GR" sz="1600" b="1" dirty="0" smtClean="0"/>
              <a:t>Τρόπος αντιμετώπισης προβλημάτων. </a:t>
            </a:r>
            <a:r>
              <a:rPr lang="el-GR" sz="1600" dirty="0" smtClean="0"/>
              <a:t>Εξετάστε πρώτα τα εξαρτήματα που σχετίζονται με την υπόθεση 1 (καλώδια, αισθητήρας, ελεγκτής), γνωρίζοντας ότι δεν είναι ασυνήθιστο να βρεθούν κατεστραμμένα ηλεκτρικά μέρη λόγω αστραπών, βραχυκυκλωμάτων από το νερό, διακύμανση τάσης γραμμής, τριβών ή σκουριάς στις συνδέσεις. Αν όλα φαίνονται να είναι σε καλή κατάσταση, δοκιμάστε με την υπόθεση 2. Λάβετε πληροφορίες από τον ιδιοκτήτη και την εγκατάσταση.</a:t>
            </a:r>
            <a:endParaRPr lang="en-US" sz="1600" dirty="0"/>
          </a:p>
        </p:txBody>
      </p:sp>
    </p:spTree>
    <p:extLst>
      <p:ext uri="{BB962C8B-B14F-4D97-AF65-F5344CB8AC3E}">
        <p14:creationId xmlns:p14="http://schemas.microsoft.com/office/powerpoint/2010/main" xmlns="" val="36703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14FBF0F-70F7-4D79-A6B4-ED4A9E12AA41}"/>
              </a:ext>
            </a:extLst>
          </p:cNvPr>
          <p:cNvPicPr>
            <a:picLocks noChangeAspect="1"/>
          </p:cNvPicPr>
          <p:nvPr/>
        </p:nvPicPr>
        <p:blipFill>
          <a:blip r:embed="rId2" cstate="print">
            <a:duotone>
              <a:schemeClr val="accent3">
                <a:shade val="45000"/>
                <a:satMod val="135000"/>
              </a:schemeClr>
              <a:prstClr val="white"/>
            </a:duotone>
          </a:blip>
          <a:stretch>
            <a:fillRect/>
          </a:stretch>
        </p:blipFill>
        <p:spPr>
          <a:xfrm>
            <a:off x="205937" y="2293479"/>
            <a:ext cx="3070063" cy="4002741"/>
          </a:xfrm>
          <a:prstGeom prst="rect">
            <a:avLst/>
          </a:prstGeom>
          <a:ln>
            <a:solidFill>
              <a:schemeClr val="bg1"/>
            </a:solidFill>
          </a:ln>
        </p:spPr>
      </p:pic>
      <p:sp>
        <p:nvSpPr>
          <p:cNvPr id="2" name="Title 1">
            <a:extLst>
              <a:ext uri="{FF2B5EF4-FFF2-40B4-BE49-F238E27FC236}">
                <a16:creationId xmlns:a16="http://schemas.microsoft.com/office/drawing/2014/main" xmlns="" id="{C52020F8-9DC2-4F51-9189-740148F1BC9A}"/>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2A298FAA-DC4F-4B4A-914D-2AE58B263679}"/>
              </a:ext>
            </a:extLst>
          </p:cNvPr>
          <p:cNvSpPr/>
          <p:nvPr/>
        </p:nvSpPr>
        <p:spPr>
          <a:xfrm>
            <a:off x="432916" y="1557000"/>
            <a:ext cx="687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6" name="Rectangle 5">
            <a:extLst>
              <a:ext uri="{FF2B5EF4-FFF2-40B4-BE49-F238E27FC236}">
                <a16:creationId xmlns:a16="http://schemas.microsoft.com/office/drawing/2014/main" xmlns="" id="{3B97E45C-9D0B-4797-A864-E57697D13E73}"/>
              </a:ext>
            </a:extLst>
          </p:cNvPr>
          <p:cNvSpPr/>
          <p:nvPr/>
        </p:nvSpPr>
        <p:spPr>
          <a:xfrm>
            <a:off x="661823" y="1942532"/>
            <a:ext cx="6502177"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ΑΠΕΙΚΟΝΙΣΗ ΤΗΣ ΑΝΤΙΜΕΤΩΠΙΣΗΣ ΠΡΟΒΛΗΜΑΤΩΝ ΚΑΙ ΕΠΙΣΚΕΥΗΣ.</a:t>
            </a:r>
            <a:endParaRPr lang="en-US" sz="1600" dirty="0"/>
          </a:p>
        </p:txBody>
      </p:sp>
      <p:sp>
        <p:nvSpPr>
          <p:cNvPr id="7" name="Rectangle 6">
            <a:extLst>
              <a:ext uri="{FF2B5EF4-FFF2-40B4-BE49-F238E27FC236}">
                <a16:creationId xmlns:a16="http://schemas.microsoft.com/office/drawing/2014/main" xmlns="" id="{17C6A236-1A7A-44E2-B535-8457FFA669E5}"/>
              </a:ext>
            </a:extLst>
          </p:cNvPr>
          <p:cNvSpPr/>
          <p:nvPr/>
        </p:nvSpPr>
        <p:spPr>
          <a:xfrm>
            <a:off x="612000" y="2205000"/>
            <a:ext cx="8302177" cy="4278094"/>
          </a:xfrm>
          <a:prstGeom prst="rect">
            <a:avLst/>
          </a:prstGeom>
        </p:spPr>
        <p:txBody>
          <a:bodyPr wrap="square" lIns="36000" rIns="36000">
            <a:spAutoFit/>
          </a:bodyPr>
          <a:lstStyle/>
          <a:p>
            <a:pPr marL="539750" lvl="0" indent="-285750">
              <a:buFont typeface="Symbol" panose="05050102010706020507" pitchFamily="18" charset="2"/>
              <a:buChar char="-"/>
            </a:pPr>
            <a:r>
              <a:rPr lang="el-GR" sz="1600" b="1" dirty="0" smtClean="0"/>
              <a:t>Προσδιορισμός και αξιολόγηση προβλημάτων. </a:t>
            </a:r>
            <a:r>
              <a:rPr lang="el-GR" sz="1600" dirty="0" smtClean="0"/>
              <a:t>Για τη διάγνωση και την επιδιόρθωση των προβλημάτων του συστήματος, είναι απαραίτητο όχι μόνο να κατανοηθεί ο τύπος του συστήματος, οι συνιστώσες και ο τρόπος λειτουργίας του, αλλά και να καθοριστεί ποιες ερωτήσεις πρέπει να ζητηθούν για να προσδιοριστεί το πρόβλημα και να γίνει γνωστό πότε και γιατί συνέβη. Αυτές είναι </a:t>
            </a:r>
            <a:r>
              <a:rPr lang="el-GR" sz="1600" b="1" dirty="0" smtClean="0"/>
              <a:t>πηγές πολύτιμων αρχικών πληροφοριών:</a:t>
            </a:r>
            <a:r>
              <a:rPr lang="en-US" sz="1600" b="1" dirty="0" smtClean="0">
                <a:solidFill>
                  <a:srgbClr val="000000"/>
                </a:solidFill>
                <a:latin typeface="+mj-lt"/>
              </a:rPr>
              <a:t> </a:t>
            </a:r>
            <a:endParaRPr lang="en-US" sz="1600" dirty="0">
              <a:solidFill>
                <a:srgbClr val="000000"/>
              </a:solidFill>
              <a:latin typeface="+mj-lt"/>
            </a:endParaRPr>
          </a:p>
          <a:p>
            <a:pPr marL="809625" lvl="1" indent="-285750">
              <a:buFont typeface="Arial" panose="020B0604020202020204" pitchFamily="34" charset="0"/>
              <a:buChar char="."/>
            </a:pPr>
            <a:r>
              <a:rPr lang="el-GR" sz="1600" b="1" dirty="0" smtClean="0">
                <a:solidFill>
                  <a:srgbClr val="000000"/>
                </a:solidFill>
                <a:latin typeface="+mj-lt"/>
              </a:rPr>
              <a:t>Αρχική κλήση υπηρεσίας. </a:t>
            </a:r>
            <a:r>
              <a:rPr lang="el-GR" sz="1600" dirty="0" smtClean="0">
                <a:solidFill>
                  <a:srgbClr val="000000"/>
                </a:solidFill>
                <a:latin typeface="+mj-lt"/>
              </a:rPr>
              <a:t>Προσδιορισμός καλούντα, είδους αιτούμενης υπηρεσίας, τύπου συστήματος, συμπτωμάτων, γνωστοποίηση βασικών πολιτικών υπηρεσίας.</a:t>
            </a:r>
          </a:p>
          <a:p>
            <a:pPr marL="809625" lvl="1" indent="-285750">
              <a:buFont typeface="Arial" panose="020B0604020202020204" pitchFamily="34" charset="0"/>
              <a:buChar char="."/>
            </a:pPr>
            <a:r>
              <a:rPr lang="el-GR" sz="1600" b="1" dirty="0" smtClean="0">
                <a:solidFill>
                  <a:srgbClr val="000000"/>
                </a:solidFill>
                <a:latin typeface="+mj-lt"/>
              </a:rPr>
              <a:t>Αρχεία συστήματος.</a:t>
            </a:r>
            <a:r>
              <a:rPr lang="el-GR" sz="1600" dirty="0" smtClean="0">
                <a:solidFill>
                  <a:srgbClr val="000000"/>
                </a:solidFill>
                <a:latin typeface="+mj-lt"/>
              </a:rPr>
              <a:t> Εγχειρίδια, κατασκευαστές, πιστοποιημένα υλικά, εγκαταστάτες, …</a:t>
            </a:r>
          </a:p>
          <a:p>
            <a:pPr marL="809625" lvl="1" indent="-285750">
              <a:buFont typeface="Arial" panose="020B0604020202020204" pitchFamily="34" charset="0"/>
              <a:buChar char="."/>
            </a:pPr>
            <a:r>
              <a:rPr lang="el-GR" sz="1600" b="1" dirty="0" smtClean="0">
                <a:solidFill>
                  <a:srgbClr val="000000"/>
                </a:solidFill>
                <a:latin typeface="+mj-lt"/>
              </a:rPr>
              <a:t>Κάλυψη εγγύησης.</a:t>
            </a:r>
            <a:r>
              <a:rPr lang="el-GR" sz="1600" dirty="0" smtClean="0">
                <a:solidFill>
                  <a:srgbClr val="000000"/>
                </a:solidFill>
                <a:latin typeface="+mj-lt"/>
              </a:rPr>
              <a:t> Πλήρεις ή περιορισμένες εγγυήσεις (εγκατάσταση, εξαρτήματα, ζημιά από πάγο...). Κάλυψη, κατάσταση και ειδικά θέματα (διακοπτόμενα στοιχεία, …).</a:t>
            </a:r>
          </a:p>
          <a:p>
            <a:pPr marL="809625" lvl="1" indent="-285750">
              <a:buFont typeface="Arial" panose="020B0604020202020204" pitchFamily="34" charset="0"/>
              <a:buChar char="."/>
            </a:pPr>
            <a:r>
              <a:rPr lang="el-GR" sz="1600" b="1" dirty="0" smtClean="0">
                <a:solidFill>
                  <a:srgbClr val="000000"/>
                </a:solidFill>
                <a:latin typeface="+mj-lt"/>
              </a:rPr>
              <a:t>Ιστορικό υπηρεσιών.</a:t>
            </a:r>
            <a:r>
              <a:rPr lang="el-GR" sz="1600" dirty="0" smtClean="0">
                <a:solidFill>
                  <a:srgbClr val="000000"/>
                </a:solidFill>
                <a:latin typeface="+mj-lt"/>
              </a:rPr>
              <a:t> Γνώση για προγενέστερες υπηρεσίες και επισκευές στο σύστημα.</a:t>
            </a:r>
          </a:p>
          <a:p>
            <a:pPr marL="809625" lvl="1" indent="-285750">
              <a:buFont typeface="Arial" panose="020B0604020202020204" pitchFamily="34" charset="0"/>
              <a:buChar char="."/>
            </a:pPr>
            <a:r>
              <a:rPr lang="el-GR" sz="1600" b="1" dirty="0" smtClean="0">
                <a:solidFill>
                  <a:srgbClr val="000000"/>
                </a:solidFill>
                <a:latin typeface="+mj-lt"/>
              </a:rPr>
              <a:t>Ευθύνη εργολάβου.</a:t>
            </a:r>
            <a:r>
              <a:rPr lang="el-GR" sz="1600" dirty="0" smtClean="0">
                <a:solidFill>
                  <a:srgbClr val="000000"/>
                </a:solidFill>
                <a:latin typeface="+mj-lt"/>
              </a:rPr>
              <a:t> Ευθύνη επιχειρήσεων παροχής συντήρησης για τις συνέπειες που απορρέουν από τις πράξεις τους, π.χ., όταν διδάσκουν στους πελάτες την </a:t>
            </a:r>
            <a:r>
              <a:rPr lang="el-GR" sz="1600" dirty="0" err="1" smtClean="0">
                <a:solidFill>
                  <a:srgbClr val="000000"/>
                </a:solidFill>
                <a:latin typeface="+mj-lt"/>
              </a:rPr>
              <a:t>αυτοεπισκευή</a:t>
            </a:r>
            <a:r>
              <a:rPr lang="el-GR" sz="1600" dirty="0" smtClean="0">
                <a:solidFill>
                  <a:srgbClr val="000000"/>
                </a:solidFill>
                <a:latin typeface="+mj-lt"/>
              </a:rPr>
              <a:t>.</a:t>
            </a:r>
          </a:p>
          <a:p>
            <a:pPr marL="809625" lvl="1" indent="-285750">
              <a:buFont typeface="Arial" panose="020B0604020202020204" pitchFamily="34" charset="0"/>
              <a:buChar char="."/>
            </a:pPr>
            <a:r>
              <a:rPr lang="el-GR" sz="1600" b="1" dirty="0" smtClean="0">
                <a:solidFill>
                  <a:srgbClr val="000000"/>
                </a:solidFill>
                <a:latin typeface="+mj-lt"/>
              </a:rPr>
              <a:t>Συνολικός έλεγχος. </a:t>
            </a:r>
            <a:r>
              <a:rPr lang="el-GR" sz="1600" dirty="0" smtClean="0">
                <a:solidFill>
                  <a:srgbClr val="000000"/>
                </a:solidFill>
                <a:latin typeface="+mj-lt"/>
              </a:rPr>
              <a:t>Έλεγχος ολόκληρου του συστήματος, καθώς μπορεί να υπάρχουν περισσότερα από ένα προβλήματα.</a:t>
            </a:r>
          </a:p>
          <a:p>
            <a:pPr marL="809625" lvl="1" indent="-285750">
              <a:buFont typeface="Arial" panose="020B0604020202020204" pitchFamily="34" charset="0"/>
              <a:buChar char="."/>
            </a:pPr>
            <a:r>
              <a:rPr lang="el-GR" sz="1600" b="1" dirty="0" smtClean="0">
                <a:solidFill>
                  <a:srgbClr val="000000"/>
                </a:solidFill>
                <a:latin typeface="+mj-lt"/>
              </a:rPr>
              <a:t>Ανάλυση του τρόπου ζωής. </a:t>
            </a:r>
            <a:r>
              <a:rPr lang="el-GR" sz="1600" dirty="0" smtClean="0">
                <a:solidFill>
                  <a:srgbClr val="000000"/>
                </a:solidFill>
                <a:latin typeface="+mj-lt"/>
              </a:rPr>
              <a:t>Κατανόηση των συνηθειών και χρήσεων του ιδιοκτήτη ως πιθανές αιτίες προβλημάτων.</a:t>
            </a:r>
            <a:endParaRPr lang="en-US" sz="1600" dirty="0">
              <a:solidFill>
                <a:srgbClr val="000000"/>
              </a:solidFill>
              <a:latin typeface="+mj-lt"/>
            </a:endParaRPr>
          </a:p>
        </p:txBody>
      </p:sp>
    </p:spTree>
    <p:extLst>
      <p:ext uri="{BB962C8B-B14F-4D97-AF65-F5344CB8AC3E}">
        <p14:creationId xmlns:p14="http://schemas.microsoft.com/office/powerpoint/2010/main" xmlns="" val="3214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49A7D-CB9D-4A20-B632-B622532F2A16}"/>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A921B58A-FD5C-4F34-A80C-CD6340BD8F94}"/>
              </a:ext>
            </a:extLst>
          </p:cNvPr>
          <p:cNvSpPr/>
          <p:nvPr/>
        </p:nvSpPr>
        <p:spPr>
          <a:xfrm>
            <a:off x="432916" y="1557000"/>
            <a:ext cx="658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EA37714A-614E-47F1-9D24-C712EA1020F6}"/>
              </a:ext>
            </a:extLst>
          </p:cNvPr>
          <p:cNvSpPr/>
          <p:nvPr/>
        </p:nvSpPr>
        <p:spPr>
          <a:xfrm>
            <a:off x="661823" y="1942532"/>
            <a:ext cx="8230177" cy="1077218"/>
          </a:xfrm>
          <a:prstGeom prst="rect">
            <a:avLst/>
          </a:prstGeom>
        </p:spPr>
        <p:txBody>
          <a:bodyPr wrap="square">
            <a:spAutoFit/>
          </a:bodyPr>
          <a:lstStyle/>
          <a:p>
            <a:pPr marL="285750" indent="-285750">
              <a:buFont typeface="Wingdings" panose="05000000000000000000" pitchFamily="2" charset="2"/>
              <a:buChar char="§"/>
            </a:pPr>
            <a:r>
              <a:rPr lang="el-GR" sz="1600" b="1" dirty="0" smtClean="0"/>
              <a:t>ΣΥΣΤΑΣΕΙΣ ΣΥΝΤΗΡΗΣΗΣ ΤΟΥ ΚΑΤΑΣΚΕΥΑΣΤΗ</a:t>
            </a:r>
            <a:r>
              <a:rPr lang="en-US" sz="1600" b="1" dirty="0" smtClean="0"/>
              <a:t>. </a:t>
            </a:r>
            <a:r>
              <a:rPr lang="el-GR" sz="1600" dirty="0" smtClean="0"/>
              <a:t>Δεδομένου ότι η εγκατάσταση και η συντήρηση του συστήματος μπορεί να γίνει από εξειδικευμένες υπηρεσίες εκτός από τους ίδιους τους κατασκευαστές, όταν συντηρείται ένα ηλιοθερμικό σύστημα, </a:t>
            </a:r>
            <a:r>
              <a:rPr lang="el-GR" sz="1600" b="1" dirty="0" smtClean="0"/>
              <a:t>βασική αναφορά είναι η τεκμηρίωση του κατασκευαστή</a:t>
            </a:r>
            <a:r>
              <a:rPr lang="el-GR" sz="1600" dirty="0" smtClean="0"/>
              <a:t>.</a:t>
            </a:r>
            <a:endParaRPr lang="en-US" sz="1600" b="1" dirty="0"/>
          </a:p>
        </p:txBody>
      </p:sp>
      <p:pic>
        <p:nvPicPr>
          <p:cNvPr id="6" name="Picture 5">
            <a:extLst>
              <a:ext uri="{FF2B5EF4-FFF2-40B4-BE49-F238E27FC236}">
                <a16:creationId xmlns:a16="http://schemas.microsoft.com/office/drawing/2014/main" xmlns="" id="{B55BD404-E484-404E-81DD-FFA0A9CD9930}"/>
              </a:ext>
            </a:extLst>
          </p:cNvPr>
          <p:cNvPicPr>
            <a:picLocks noChangeAspect="1"/>
          </p:cNvPicPr>
          <p:nvPr/>
        </p:nvPicPr>
        <p:blipFill>
          <a:blip r:embed="rId2" cstate="print"/>
          <a:stretch>
            <a:fillRect/>
          </a:stretch>
        </p:blipFill>
        <p:spPr>
          <a:xfrm>
            <a:off x="3846655" y="2781000"/>
            <a:ext cx="5045345" cy="3420000"/>
          </a:xfrm>
          <a:prstGeom prst="rect">
            <a:avLst/>
          </a:prstGeom>
          <a:ln>
            <a:solidFill>
              <a:schemeClr val="tx1"/>
            </a:solidFill>
          </a:ln>
        </p:spPr>
      </p:pic>
      <p:sp>
        <p:nvSpPr>
          <p:cNvPr id="8" name="Rectangle 7">
            <a:extLst>
              <a:ext uri="{FF2B5EF4-FFF2-40B4-BE49-F238E27FC236}">
                <a16:creationId xmlns:a16="http://schemas.microsoft.com/office/drawing/2014/main" xmlns="" id="{5062F05E-4C52-4C97-9070-3ACC641446CD}"/>
              </a:ext>
            </a:extLst>
          </p:cNvPr>
          <p:cNvSpPr/>
          <p:nvPr/>
        </p:nvSpPr>
        <p:spPr>
          <a:xfrm>
            <a:off x="661823" y="2925000"/>
            <a:ext cx="3118177" cy="3539430"/>
          </a:xfrm>
          <a:prstGeom prst="rect">
            <a:avLst/>
          </a:prstGeom>
        </p:spPr>
        <p:txBody>
          <a:bodyPr wrap="square">
            <a:spAutoFit/>
          </a:bodyPr>
          <a:lstStyle/>
          <a:p>
            <a:pPr marL="285750" lvl="0" indent="-285750">
              <a:buFont typeface="Wingdings" panose="05000000000000000000" pitchFamily="2" charset="2"/>
              <a:buChar char="§"/>
            </a:pPr>
            <a:r>
              <a:rPr lang="el-GR" sz="1600" dirty="0" smtClean="0">
                <a:solidFill>
                  <a:prstClr val="black"/>
                </a:solidFill>
              </a:rPr>
              <a:t>Οι κατασκευαστές ενημερώνουν τους χρήστες και τους επαγγελματίες που εργάζονται με τα προϊόντα ή τα πλήρη συστήματά τους σχετικά με τις λειτουργίες και το εύρος σωστής λειτουργίας, τις ονομαστικές τιμές και τα όρια τους, καθώς </a:t>
            </a:r>
            <a:r>
              <a:rPr lang="el-GR" sz="1600" b="1" dirty="0" smtClean="0">
                <a:solidFill>
                  <a:prstClr val="black"/>
                </a:solidFill>
              </a:rPr>
              <a:t>και τις πρακτικές συντήρησης και επισκευής για τη διασφάλιση της μεγάλης διάρκειας ζωής σε μέγιστες επιδόσεις</a:t>
            </a:r>
            <a:r>
              <a:rPr lang="el-GR" sz="1600" dirty="0" smtClean="0">
                <a:solidFill>
                  <a:prstClr val="black"/>
                </a:solidFill>
              </a:rPr>
              <a:t> και ελάχιστες διακοπές λειτουργίας.</a:t>
            </a:r>
            <a:endParaRPr lang="en-US" sz="1600" dirty="0">
              <a:solidFill>
                <a:prstClr val="black"/>
              </a:solidFill>
            </a:endParaRPr>
          </a:p>
        </p:txBody>
      </p:sp>
      <p:sp>
        <p:nvSpPr>
          <p:cNvPr id="9" name="Rectangle 8">
            <a:extLst>
              <a:ext uri="{FF2B5EF4-FFF2-40B4-BE49-F238E27FC236}">
                <a16:creationId xmlns:a16="http://schemas.microsoft.com/office/drawing/2014/main" xmlns="" id="{6F26495E-FDAE-4AEC-888B-57C66FC91ACD}"/>
              </a:ext>
            </a:extLst>
          </p:cNvPr>
          <p:cNvSpPr/>
          <p:nvPr/>
        </p:nvSpPr>
        <p:spPr>
          <a:xfrm>
            <a:off x="3852000" y="2781000"/>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225673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3AFE2-54C1-46DB-990B-EDF2C66D457E}"/>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271B6160-74E0-47D9-BDE6-2A027425D53D}"/>
              </a:ext>
            </a:extLst>
          </p:cNvPr>
          <p:cNvSpPr/>
          <p:nvPr/>
        </p:nvSpPr>
        <p:spPr>
          <a:xfrm>
            <a:off x="432916" y="1557000"/>
            <a:ext cx="68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22555604-243F-4D70-977C-FBA0D5D4C5A1}"/>
              </a:ext>
            </a:extLst>
          </p:cNvPr>
          <p:cNvSpPr/>
          <p:nvPr/>
        </p:nvSpPr>
        <p:spPr>
          <a:xfrm>
            <a:off x="661822" y="1942532"/>
            <a:ext cx="4558177" cy="4524315"/>
          </a:xfrm>
          <a:prstGeom prst="rect">
            <a:avLst/>
          </a:prstGeom>
        </p:spPr>
        <p:txBody>
          <a:bodyPr wrap="square">
            <a:spAutoFit/>
          </a:bodyPr>
          <a:lstStyle/>
          <a:p>
            <a:pPr marL="285750" indent="-285750">
              <a:buFont typeface="Wingdings" panose="05000000000000000000" pitchFamily="2" charset="2"/>
              <a:buChar char="§"/>
            </a:pPr>
            <a:r>
              <a:rPr lang="el-GR" sz="1600" b="1" dirty="0" smtClean="0"/>
              <a:t>ΣΥΣΤΑΣΕΙΣ ΣΥΝΤΗΡΗΣΗΣ ΤΟΥ ΚΑΤΑΣΚΕΥΑΣΤΗ</a:t>
            </a:r>
            <a:r>
              <a:rPr lang="en-US" sz="1600" b="1" dirty="0" smtClean="0"/>
              <a:t>. </a:t>
            </a:r>
            <a:endParaRPr lang="en-US" sz="1600" b="1" dirty="0"/>
          </a:p>
          <a:p>
            <a:pPr marL="555625" indent="-285750">
              <a:buFont typeface="Calibri" panose="020F0502020204030204" pitchFamily="34" charset="0"/>
              <a:buChar char="–"/>
            </a:pPr>
            <a:r>
              <a:rPr lang="el-GR" sz="1600" dirty="0" smtClean="0">
                <a:solidFill>
                  <a:prstClr val="black"/>
                </a:solidFill>
              </a:rPr>
              <a:t>Οι κατασκευαστές </a:t>
            </a:r>
            <a:r>
              <a:rPr lang="el-GR" sz="1600" b="1" dirty="0" smtClean="0">
                <a:solidFill>
                  <a:prstClr val="black"/>
                </a:solidFill>
              </a:rPr>
              <a:t>εγγυώνται</a:t>
            </a:r>
            <a:r>
              <a:rPr lang="el-GR" sz="1600" dirty="0" smtClean="0">
                <a:solidFill>
                  <a:prstClr val="black"/>
                </a:solidFill>
              </a:rPr>
              <a:t> τα εξαρτήματά τους ή, ανάλογα με την περίπτωση, τα πλήρη συστήματά τους. Η εύρεση της τρέχουσας κάλυψης της εγγύησης του συστήματος είναι βασική όταν υπάρχει επαφή με τον πελάτη.</a:t>
            </a:r>
          </a:p>
          <a:p>
            <a:pPr marL="555625" indent="-285750">
              <a:buFont typeface="Calibri" panose="020F0502020204030204" pitchFamily="34" charset="0"/>
              <a:buChar char="–"/>
            </a:pPr>
            <a:r>
              <a:rPr lang="el-GR" sz="1600" dirty="0" smtClean="0">
                <a:solidFill>
                  <a:prstClr val="black"/>
                </a:solidFill>
              </a:rPr>
              <a:t>Τα ηλιοθερμικά συστήματα μπορεί να έχουν </a:t>
            </a:r>
            <a:r>
              <a:rPr lang="el-GR" sz="1600" b="1" dirty="0" smtClean="0">
                <a:solidFill>
                  <a:prstClr val="black"/>
                </a:solidFill>
              </a:rPr>
              <a:t>δύο εγγυήσεις</a:t>
            </a:r>
            <a:r>
              <a:rPr lang="el-GR" sz="1600" dirty="0" smtClean="0">
                <a:solidFill>
                  <a:prstClr val="black"/>
                </a:solidFill>
              </a:rPr>
              <a:t>: η μία να καλύπτει τις πρακτικές εγκατάστασης και η άλλη τα εξαρτήματα ή τα συστήματα. Αυτό σημαίνει ότι οι κατασκευαστές συχνά δεν εγγυώνται βλάβες λόγω κακών πρακτικών εγκατάστασης από εγκαταστάτες.</a:t>
            </a:r>
          </a:p>
          <a:p>
            <a:pPr marL="555625" indent="-285750">
              <a:buFont typeface="Calibri" panose="020F0502020204030204" pitchFamily="34" charset="0"/>
              <a:buChar char="–"/>
            </a:pPr>
            <a:r>
              <a:rPr lang="el-GR" sz="1600" dirty="0" smtClean="0">
                <a:solidFill>
                  <a:prstClr val="black"/>
                </a:solidFill>
              </a:rPr>
              <a:t>Επιπλέον, ορισμένοι κατασκευαστές ενδέχεται να απαιτούν τη συντήρηση των συστημάτων τους μόνο από εξουσιοδοτημένες υπηρεσίες (ίσως και  αποκλειστικά).</a:t>
            </a:r>
            <a:endParaRPr lang="en-US" sz="1600" dirty="0"/>
          </a:p>
        </p:txBody>
      </p:sp>
      <p:pic>
        <p:nvPicPr>
          <p:cNvPr id="7" name="Picture 6">
            <a:extLst>
              <a:ext uri="{FF2B5EF4-FFF2-40B4-BE49-F238E27FC236}">
                <a16:creationId xmlns:a16="http://schemas.microsoft.com/office/drawing/2014/main" xmlns="" id="{10A83C8D-3B7E-4F53-809C-F4CAF48AC820}"/>
              </a:ext>
            </a:extLst>
          </p:cNvPr>
          <p:cNvPicPr>
            <a:picLocks noChangeAspect="1"/>
          </p:cNvPicPr>
          <p:nvPr/>
        </p:nvPicPr>
        <p:blipFill>
          <a:blip r:embed="rId2" cstate="print"/>
          <a:stretch>
            <a:fillRect/>
          </a:stretch>
        </p:blipFill>
        <p:spPr>
          <a:xfrm>
            <a:off x="5148000" y="1979192"/>
            <a:ext cx="3671998" cy="4325448"/>
          </a:xfrm>
          <a:prstGeom prst="rect">
            <a:avLst/>
          </a:prstGeom>
          <a:ln>
            <a:solidFill>
              <a:schemeClr val="tx1"/>
            </a:solidFill>
          </a:ln>
        </p:spPr>
      </p:pic>
      <p:sp>
        <p:nvSpPr>
          <p:cNvPr id="8" name="Rectangle 7">
            <a:extLst>
              <a:ext uri="{FF2B5EF4-FFF2-40B4-BE49-F238E27FC236}">
                <a16:creationId xmlns:a16="http://schemas.microsoft.com/office/drawing/2014/main" xmlns="" id="{E328E0B4-B463-4177-8243-06BF3CEB954B}"/>
              </a:ext>
            </a:extLst>
          </p:cNvPr>
          <p:cNvSpPr/>
          <p:nvPr/>
        </p:nvSpPr>
        <p:spPr>
          <a:xfrm>
            <a:off x="7092000" y="1791585"/>
            <a:ext cx="1728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385154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F481BE-D0FB-4D37-BCAA-68A977E69D16}"/>
              </a:ext>
            </a:extLst>
          </p:cNvPr>
          <p:cNvPicPr>
            <a:picLocks noChangeAspect="1"/>
          </p:cNvPicPr>
          <p:nvPr/>
        </p:nvPicPr>
        <p:blipFill>
          <a:blip r:embed="rId2" cstate="print"/>
          <a:stretch>
            <a:fillRect/>
          </a:stretch>
        </p:blipFill>
        <p:spPr>
          <a:xfrm>
            <a:off x="2988000" y="2304541"/>
            <a:ext cx="6048000" cy="4055718"/>
          </a:xfrm>
          <a:prstGeom prst="rect">
            <a:avLst/>
          </a:prstGeom>
        </p:spPr>
      </p:pic>
      <p:sp>
        <p:nvSpPr>
          <p:cNvPr id="2" name="Title 1">
            <a:extLst>
              <a:ext uri="{FF2B5EF4-FFF2-40B4-BE49-F238E27FC236}">
                <a16:creationId xmlns:a16="http://schemas.microsoft.com/office/drawing/2014/main" xmlns="" id="{EFC9F03F-EC31-40D3-B6FF-D7DCE439B936}"/>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5" name="Rectangle 4">
            <a:extLst>
              <a:ext uri="{FF2B5EF4-FFF2-40B4-BE49-F238E27FC236}">
                <a16:creationId xmlns:a16="http://schemas.microsoft.com/office/drawing/2014/main" xmlns="" id="{7B16D936-652E-43BF-9B62-1365EC95B673}"/>
              </a:ext>
            </a:extLst>
          </p:cNvPr>
          <p:cNvSpPr/>
          <p:nvPr/>
        </p:nvSpPr>
        <p:spPr>
          <a:xfrm>
            <a:off x="432916" y="1557000"/>
            <a:ext cx="68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6" name="Rectangle 5">
            <a:extLst>
              <a:ext uri="{FF2B5EF4-FFF2-40B4-BE49-F238E27FC236}">
                <a16:creationId xmlns:a16="http://schemas.microsoft.com/office/drawing/2014/main" xmlns="" id="{3A5FD8F4-4D81-4435-AB62-5536ED7AFBD2}"/>
              </a:ext>
            </a:extLst>
          </p:cNvPr>
          <p:cNvSpPr/>
          <p:nvPr/>
        </p:nvSpPr>
        <p:spPr>
          <a:xfrm>
            <a:off x="612000" y="1942532"/>
            <a:ext cx="5422176"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ΣΥΣΤΑΣΕΙΣ ΣΥΝΤΗΡΗΣΗΣ ΤΟΥ ΚΑΤΑΣΚΕΥΑΣΤΗ</a:t>
            </a:r>
            <a:r>
              <a:rPr lang="en-US" sz="1600" b="1" dirty="0" smtClean="0"/>
              <a:t>.</a:t>
            </a:r>
            <a:endParaRPr lang="en-US" sz="1600" b="1" dirty="0"/>
          </a:p>
        </p:txBody>
      </p:sp>
      <p:sp>
        <p:nvSpPr>
          <p:cNvPr id="8" name="Rectangle 7">
            <a:extLst>
              <a:ext uri="{FF2B5EF4-FFF2-40B4-BE49-F238E27FC236}">
                <a16:creationId xmlns:a16="http://schemas.microsoft.com/office/drawing/2014/main" xmlns="" id="{C7EAD383-3D00-4932-A522-1CC2F5B3583D}"/>
              </a:ext>
            </a:extLst>
          </p:cNvPr>
          <p:cNvSpPr/>
          <p:nvPr/>
        </p:nvSpPr>
        <p:spPr>
          <a:xfrm>
            <a:off x="468000" y="2205000"/>
            <a:ext cx="2614176" cy="4278094"/>
          </a:xfrm>
          <a:prstGeom prst="rect">
            <a:avLst/>
          </a:prstGeom>
          <a:noFill/>
        </p:spPr>
        <p:txBody>
          <a:bodyPr wrap="square" lIns="36000" rIns="36000">
            <a:spAutoFit/>
          </a:bodyPr>
          <a:lstStyle/>
          <a:p>
            <a:pPr marL="555625" lvl="0" indent="-285750">
              <a:buFont typeface="Calibri" panose="020F0502020204030204" pitchFamily="34" charset="0"/>
              <a:buChar char="–"/>
            </a:pPr>
            <a:r>
              <a:rPr lang="el-GR" sz="1600" dirty="0" smtClean="0">
                <a:solidFill>
                  <a:prstClr val="black"/>
                </a:solidFill>
              </a:rPr>
              <a:t>Όσον αφορά την εύρεση σφαλμάτων, ισχύει το ίδιο.</a:t>
            </a:r>
          </a:p>
          <a:p>
            <a:pPr marL="555625" lvl="0" indent="-285750">
              <a:buFont typeface="Calibri" panose="020F0502020204030204" pitchFamily="34" charset="0"/>
              <a:buChar char="–"/>
            </a:pPr>
            <a:r>
              <a:rPr lang="el-GR" sz="1600" dirty="0" smtClean="0">
                <a:solidFill>
                  <a:prstClr val="black"/>
                </a:solidFill>
              </a:rPr>
              <a:t>Οι κατασκευαστές παρέχουν </a:t>
            </a:r>
            <a:r>
              <a:rPr lang="el-GR" sz="1600" b="1" dirty="0" smtClean="0">
                <a:solidFill>
                  <a:prstClr val="black"/>
                </a:solidFill>
              </a:rPr>
              <a:t>οδηγούς αντιμετώπισης προβλημάτων </a:t>
            </a:r>
            <a:r>
              <a:rPr lang="el-GR" sz="1600" dirty="0" smtClean="0">
                <a:solidFill>
                  <a:prstClr val="black"/>
                </a:solidFill>
              </a:rPr>
              <a:t>που μπορούν να βοηθήσουν τους επαγγελματίες και τους χρήστες να επιλύσουν τα σφάλματα του συστήματος με βάση συμπτώματα συσχετισμένα με τις συχνότερες δυσλειτουργίες.</a:t>
            </a:r>
            <a:endParaRPr lang="en-US" sz="1600" dirty="0">
              <a:solidFill>
                <a:prstClr val="black"/>
              </a:solidFill>
            </a:endParaRPr>
          </a:p>
        </p:txBody>
      </p:sp>
      <p:sp>
        <p:nvSpPr>
          <p:cNvPr id="9" name="Rectangle 8">
            <a:extLst>
              <a:ext uri="{FF2B5EF4-FFF2-40B4-BE49-F238E27FC236}">
                <a16:creationId xmlns:a16="http://schemas.microsoft.com/office/drawing/2014/main" xmlns="" id="{2F18E382-3A98-4B35-972C-4061EAF45976}"/>
              </a:ext>
            </a:extLst>
          </p:cNvPr>
          <p:cNvSpPr/>
          <p:nvPr/>
        </p:nvSpPr>
        <p:spPr>
          <a:xfrm>
            <a:off x="6948000" y="2135264"/>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301773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C2AA8-5E10-44FC-90D7-13ACD8B57689}"/>
              </a:ext>
            </a:extLst>
          </p:cNvPr>
          <p:cNvSpPr>
            <a:spLocks noGrp="1"/>
          </p:cNvSpPr>
          <p:nvPr>
            <p:ph type="title"/>
          </p:nvPr>
        </p:nvSpPr>
        <p:spPr/>
        <p:txBody>
          <a:bodyPr/>
          <a:lstStyle/>
          <a:p>
            <a:r>
              <a:rPr lang="en-US" b="1" dirty="0" smtClean="0"/>
              <a:t>1. </a:t>
            </a:r>
            <a:r>
              <a:rPr lang="el-GR" b="1" dirty="0" smtClean="0"/>
              <a:t>Βασικές έννοιες για τη συντήρηση</a:t>
            </a:r>
            <a:endParaRPr lang="en-US" dirty="0"/>
          </a:p>
        </p:txBody>
      </p:sp>
      <p:sp>
        <p:nvSpPr>
          <p:cNvPr id="4" name="Rectangle 3">
            <a:extLst>
              <a:ext uri="{FF2B5EF4-FFF2-40B4-BE49-F238E27FC236}">
                <a16:creationId xmlns:a16="http://schemas.microsoft.com/office/drawing/2014/main" xmlns="" id="{5FE02024-9774-4220-B0CD-C225AB8C6BD1}"/>
              </a:ext>
            </a:extLst>
          </p:cNvPr>
          <p:cNvSpPr/>
          <p:nvPr/>
        </p:nvSpPr>
        <p:spPr>
          <a:xfrm>
            <a:off x="432916" y="1557000"/>
            <a:ext cx="658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Προσεγγίζοντας τη συντήρηση των ηλιοθερμικών συστημάτων</a:t>
            </a:r>
            <a:endParaRPr lang="en-US" b="1" dirty="0"/>
          </a:p>
        </p:txBody>
      </p:sp>
      <p:sp>
        <p:nvSpPr>
          <p:cNvPr id="5" name="Rectangle 4">
            <a:extLst>
              <a:ext uri="{FF2B5EF4-FFF2-40B4-BE49-F238E27FC236}">
                <a16:creationId xmlns:a16="http://schemas.microsoft.com/office/drawing/2014/main" xmlns="" id="{F64AC51B-43D5-4561-8603-3971E6177BDE}"/>
              </a:ext>
            </a:extLst>
          </p:cNvPr>
          <p:cNvSpPr/>
          <p:nvPr/>
        </p:nvSpPr>
        <p:spPr>
          <a:xfrm>
            <a:off x="661824" y="1942532"/>
            <a:ext cx="5422176" cy="338554"/>
          </a:xfrm>
          <a:prstGeom prst="rect">
            <a:avLst/>
          </a:prstGeom>
        </p:spPr>
        <p:txBody>
          <a:bodyPr wrap="square">
            <a:spAutoFit/>
          </a:bodyPr>
          <a:lstStyle/>
          <a:p>
            <a:pPr marL="285750" indent="-285750">
              <a:buFont typeface="Wingdings" panose="05000000000000000000" pitchFamily="2" charset="2"/>
              <a:buChar char="§"/>
            </a:pPr>
            <a:r>
              <a:rPr lang="el-GR" sz="1600" b="1" dirty="0" smtClean="0"/>
              <a:t>ΣΥΣΤΑΣΕΙΣ ΣΥΝΤΗΡΗΣΗΣ ΤΟΥ ΚΑΤΑΣΚΕΥΑΣΤΗ</a:t>
            </a:r>
            <a:r>
              <a:rPr lang="en-US" sz="1600" b="1" dirty="0" smtClean="0"/>
              <a:t>.</a:t>
            </a:r>
            <a:endParaRPr lang="en-US" sz="1600" b="1" dirty="0"/>
          </a:p>
        </p:txBody>
      </p:sp>
      <p:pic>
        <p:nvPicPr>
          <p:cNvPr id="8" name="Picture 7">
            <a:extLst>
              <a:ext uri="{FF2B5EF4-FFF2-40B4-BE49-F238E27FC236}">
                <a16:creationId xmlns:a16="http://schemas.microsoft.com/office/drawing/2014/main" xmlns="" id="{3F2B2567-98BC-468B-BADD-0C5394249F15}"/>
              </a:ext>
            </a:extLst>
          </p:cNvPr>
          <p:cNvPicPr>
            <a:picLocks noChangeAspect="1"/>
          </p:cNvPicPr>
          <p:nvPr/>
        </p:nvPicPr>
        <p:blipFill>
          <a:blip r:embed="rId2" cstate="print"/>
          <a:stretch>
            <a:fillRect/>
          </a:stretch>
        </p:blipFill>
        <p:spPr>
          <a:xfrm>
            <a:off x="1021786" y="2294320"/>
            <a:ext cx="7438214" cy="4086680"/>
          </a:xfrm>
          <a:prstGeom prst="rect">
            <a:avLst/>
          </a:prstGeom>
        </p:spPr>
      </p:pic>
      <p:sp>
        <p:nvSpPr>
          <p:cNvPr id="7" name="Rectangle 6">
            <a:extLst>
              <a:ext uri="{FF2B5EF4-FFF2-40B4-BE49-F238E27FC236}">
                <a16:creationId xmlns:a16="http://schemas.microsoft.com/office/drawing/2014/main" xmlns="" id="{1B7B96DF-CF34-4CBA-9F71-DB5BE6F7E97A}"/>
              </a:ext>
            </a:extLst>
          </p:cNvPr>
          <p:cNvSpPr/>
          <p:nvPr/>
        </p:nvSpPr>
        <p:spPr>
          <a:xfrm>
            <a:off x="3564000" y="5877000"/>
            <a:ext cx="1693324"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100603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Στόχοι ενότητας</a:t>
            </a:r>
            <a:endParaRPr lang="el-GR" b="1" dirty="0"/>
          </a:p>
        </p:txBody>
      </p:sp>
      <p:sp>
        <p:nvSpPr>
          <p:cNvPr id="9" name="Content Placeholder 8"/>
          <p:cNvSpPr>
            <a:spLocks noGrp="1"/>
          </p:cNvSpPr>
          <p:nvPr>
            <p:ph idx="1"/>
          </p:nvPr>
        </p:nvSpPr>
        <p:spPr>
          <a:xfrm>
            <a:off x="261758" y="1522324"/>
            <a:ext cx="8425042" cy="4833056"/>
          </a:xfrm>
        </p:spPr>
        <p:txBody>
          <a:bodyPr>
            <a:noAutofit/>
          </a:bodyPr>
          <a:lstStyle/>
          <a:p>
            <a:pPr marL="800100" lvl="1" indent="-342900">
              <a:buFont typeface="+mj-lt"/>
              <a:buAutoNum type="arabicPeriod" startAt="5"/>
            </a:pPr>
            <a:r>
              <a:rPr lang="el-GR" b="1" dirty="0" smtClean="0"/>
              <a:t>Εξηγήσουν πώς η συντήρηση των ηλιοθερμικών συστημάτων μεγάλης κλίμακας ικανοποιείται σύμφωνα με τους τοπικούς κανονισμούς και με άλλες ιδιαιτερότητες.</a:t>
            </a:r>
          </a:p>
          <a:p>
            <a:pPr lvl="1">
              <a:buFont typeface="+mj-lt"/>
              <a:buAutoNum type="arabicPeriod" startAt="5"/>
            </a:pPr>
            <a:r>
              <a:rPr lang="el-GR" b="1" dirty="0" smtClean="0"/>
              <a:t>Δεδομένου ενός ηλιοθερμικού συστήματος με πλήρη τεκμηρίωση και με πρόσβαση σε αυτές τις πηγές, να πραγματοποιήσουν μία ή περισσότερες συγκεκριμένες εργασίες προληπτικής συντήρησης.</a:t>
            </a:r>
          </a:p>
          <a:p>
            <a:pPr lvl="1">
              <a:buFont typeface="+mj-lt"/>
              <a:buAutoNum type="arabicPeriod" startAt="5"/>
            </a:pPr>
            <a:r>
              <a:rPr lang="el-GR" b="1" dirty="0" smtClean="0"/>
              <a:t>Δεδομένου ενός ελαττωματικού ηλιοθερμικού συστήματος με πλήρη τεκμηρίωση και με πρόσβαση σε αυτές τις πηγές, να αντιμετωπίσουν τα προβλήματα και να επιδιορθώσουν το σύστημα</a:t>
            </a:r>
            <a:r>
              <a:rPr lang="en-GB" b="1" dirty="0" smtClean="0"/>
              <a:t>.</a:t>
            </a:r>
            <a:endParaRPr lang="en-GB" b="1" dirty="0"/>
          </a:p>
        </p:txBody>
      </p:sp>
    </p:spTree>
    <p:extLst>
      <p:ext uri="{BB962C8B-B14F-4D97-AF65-F5344CB8AC3E}">
        <p14:creationId xmlns:p14="http://schemas.microsoft.com/office/powerpoint/2010/main" xmlns="" val="265126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C9B04-530D-42DA-BF0D-B91585A079B7}"/>
              </a:ext>
            </a:extLst>
          </p:cNvPr>
          <p:cNvSpPr>
            <a:spLocks noGrp="1"/>
          </p:cNvSpPr>
          <p:nvPr>
            <p:ph type="title"/>
          </p:nvPr>
        </p:nvSpPr>
        <p:spPr/>
        <p:txBody>
          <a:bodyPr/>
          <a:lstStyle/>
          <a:p>
            <a:r>
              <a:rPr lang="en-US" b="1" dirty="0"/>
              <a:t>2. </a:t>
            </a:r>
            <a:r>
              <a:rPr lang="el-GR" b="1" dirty="0" smtClean="0"/>
              <a:t>Πρακτικές συντήρησης ηλιοθερμικών συστημάτων</a:t>
            </a:r>
            <a:endParaRPr lang="en-US" dirty="0"/>
          </a:p>
        </p:txBody>
      </p:sp>
      <p:sp>
        <p:nvSpPr>
          <p:cNvPr id="3" name="Rectangle 2">
            <a:extLst>
              <a:ext uri="{FF2B5EF4-FFF2-40B4-BE49-F238E27FC236}">
                <a16:creationId xmlns:a16="http://schemas.microsoft.com/office/drawing/2014/main" xmlns="" id="{26B9AF98-1F26-438B-AF11-FF16A6BD544E}"/>
              </a:ext>
            </a:extLst>
          </p:cNvPr>
          <p:cNvSpPr/>
          <p:nvPr/>
        </p:nvSpPr>
        <p:spPr>
          <a:xfrm>
            <a:off x="252000" y="1557000"/>
            <a:ext cx="8892000"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Παθητικά συστήματα. Ολοκληρωμένα ηλιακά συλλέκτη-αποθήκης και </a:t>
            </a:r>
            <a:r>
              <a:rPr lang="el-GR" b="1" dirty="0" err="1" smtClean="0"/>
              <a:t>θερμοσιφωνικά</a:t>
            </a:r>
            <a:endParaRPr lang="en-US" b="1" dirty="0"/>
          </a:p>
        </p:txBody>
      </p:sp>
      <p:sp>
        <p:nvSpPr>
          <p:cNvPr id="9" name="Rectangle 8">
            <a:extLst>
              <a:ext uri="{FF2B5EF4-FFF2-40B4-BE49-F238E27FC236}">
                <a16:creationId xmlns:a16="http://schemas.microsoft.com/office/drawing/2014/main" xmlns="" id="{8ACA4C1E-53DD-4724-944B-1ABDA5C746BF}"/>
              </a:ext>
            </a:extLst>
          </p:cNvPr>
          <p:cNvSpPr/>
          <p:nvPr/>
        </p:nvSpPr>
        <p:spPr>
          <a:xfrm>
            <a:off x="734136" y="1917000"/>
            <a:ext cx="8085864" cy="4278094"/>
          </a:xfrm>
          <a:prstGeom prst="rect">
            <a:avLst/>
          </a:prstGeom>
        </p:spPr>
        <p:txBody>
          <a:bodyPr wrap="square">
            <a:spAutoFit/>
          </a:bodyPr>
          <a:lstStyle/>
          <a:p>
            <a:pPr marL="285750" indent="-285750">
              <a:buFont typeface="Wingdings" panose="05000000000000000000" pitchFamily="2" charset="2"/>
              <a:buChar char="§"/>
            </a:pPr>
            <a:r>
              <a:rPr lang="el-GR" sz="1600" b="1" dirty="0" smtClean="0">
                <a:solidFill>
                  <a:prstClr val="black"/>
                </a:solidFill>
              </a:rPr>
              <a:t>Η δεξαμενή αποθήκευσης μπορεί να έχει μικρότερη διάρκεια ζωής από τους συλλέκτες </a:t>
            </a:r>
            <a:r>
              <a:rPr lang="el-GR" sz="1600" dirty="0" smtClean="0">
                <a:solidFill>
                  <a:prstClr val="black"/>
                </a:solidFill>
              </a:rPr>
              <a:t>σε απλούστερα παθητικά ηλιοθερμικά συστήματα.</a:t>
            </a:r>
          </a:p>
          <a:p>
            <a:pPr marL="285750" indent="-285750">
              <a:buFont typeface="Wingdings" panose="05000000000000000000" pitchFamily="2" charset="2"/>
              <a:buChar char="§"/>
            </a:pPr>
            <a:r>
              <a:rPr lang="el-GR" sz="1600" b="1" dirty="0" smtClean="0"/>
              <a:t>Η τοπική ποιότητα του νερού είναι ίσως ο σημαντικότερος παράγοντας που επηρεάζει τη διάρκεια ζωής </a:t>
            </a:r>
            <a:r>
              <a:rPr lang="el-GR" sz="1600" dirty="0" smtClean="0"/>
              <a:t>των ευρέως διαδεδομένων χαλύβδινων δεξαμενών με </a:t>
            </a:r>
            <a:r>
              <a:rPr lang="el-GR" sz="1600" dirty="0" err="1" smtClean="0"/>
              <a:t>επισμάλτωση</a:t>
            </a:r>
            <a:r>
              <a:rPr lang="el-GR" sz="1600" dirty="0" smtClean="0"/>
              <a:t> (ενσωμάτωση γυαλιού). Τα </a:t>
            </a:r>
            <a:r>
              <a:rPr lang="el-GR" sz="1600" dirty="0" err="1" smtClean="0"/>
              <a:t>ανόδια</a:t>
            </a:r>
            <a:r>
              <a:rPr lang="el-GR" sz="1600" dirty="0" smtClean="0"/>
              <a:t> προστατεύουν από τη γαλβανική διάβρωση και μπορούν να δικαιολογήσουν από μόνα τους τις εγγυήσεις των δεξαμενών.</a:t>
            </a:r>
          </a:p>
          <a:p>
            <a:pPr marL="285750" indent="-285750">
              <a:buFont typeface="Wingdings" panose="05000000000000000000" pitchFamily="2" charset="2"/>
              <a:buChar char="§"/>
            </a:pPr>
            <a:r>
              <a:rPr lang="el-GR" sz="1600" dirty="0" smtClean="0"/>
              <a:t>Σχεδόν όλες οι </a:t>
            </a:r>
            <a:r>
              <a:rPr lang="el-GR" sz="1600" dirty="0" err="1" smtClean="0"/>
              <a:t>επισμάλτωμένες</a:t>
            </a:r>
            <a:r>
              <a:rPr lang="el-GR" sz="1600" dirty="0" smtClean="0"/>
              <a:t> δεξαμενές αποθήκευσης </a:t>
            </a:r>
            <a:r>
              <a:rPr lang="el-GR" sz="1600" b="1" dirty="0" smtClean="0"/>
              <a:t>έχουν ράβδους </a:t>
            </a:r>
            <a:r>
              <a:rPr lang="el-GR" sz="1600" b="1" dirty="0" err="1" smtClean="0"/>
              <a:t>ανοδίων</a:t>
            </a:r>
            <a:r>
              <a:rPr lang="el-GR" sz="1600" b="1" dirty="0" smtClean="0"/>
              <a:t> που πρέπει να αντικαθίστανται περιοδικά</a:t>
            </a:r>
            <a:r>
              <a:rPr lang="el-GR" sz="1600" dirty="0" smtClean="0"/>
              <a:t> (ανά 5 χρόνια, ή και λιγότερο). Οι δεξαμενές ανοξείδωτου χάλυβα δεν χρειάζονται ράβδους </a:t>
            </a:r>
            <a:r>
              <a:rPr lang="el-GR" sz="1600" dirty="0" err="1" smtClean="0"/>
              <a:t>ανοδίων</a:t>
            </a:r>
            <a:r>
              <a:rPr lang="el-GR" sz="1600" dirty="0" smtClean="0"/>
              <a:t>.</a:t>
            </a:r>
          </a:p>
          <a:p>
            <a:pPr marL="285750" indent="-285750">
              <a:buFont typeface="Wingdings" panose="05000000000000000000" pitchFamily="2" charset="2"/>
              <a:buChar char="§"/>
            </a:pPr>
            <a:r>
              <a:rPr lang="el-GR" sz="1600" b="1" dirty="0" smtClean="0"/>
              <a:t>Οι συλλέκτες έχουν μεγάλη διάρκεια ζωής αν δεν γίνεται κατάχρηση</a:t>
            </a:r>
            <a:r>
              <a:rPr lang="el-GR" sz="1600" dirty="0" smtClean="0"/>
              <a:t>. Μπορεί να απαιτούν καθαρισμό, μόνωση και επισκευές γυαλιού/περιβλήματος.</a:t>
            </a:r>
          </a:p>
          <a:p>
            <a:pPr marL="285750" indent="-285750">
              <a:buFont typeface="Wingdings" panose="05000000000000000000" pitchFamily="2" charset="2"/>
              <a:buChar char="§"/>
            </a:pPr>
            <a:r>
              <a:rPr lang="el-GR" sz="1600" b="1" dirty="0" smtClean="0"/>
              <a:t>Η ζημιά από το πάγο είναι σπάνια</a:t>
            </a:r>
            <a:r>
              <a:rPr lang="el-GR" sz="1600" dirty="0" smtClean="0"/>
              <a:t>, αλλά μπορεί να συμβεί σε σκληρά κλίματα.</a:t>
            </a:r>
          </a:p>
          <a:p>
            <a:pPr marL="285750" indent="-285750">
              <a:buFont typeface="Wingdings" panose="05000000000000000000" pitchFamily="2" charset="2"/>
              <a:buChar char="§"/>
            </a:pPr>
            <a:r>
              <a:rPr lang="el-GR" sz="1600" b="1" dirty="0" smtClean="0"/>
              <a:t>Απαιτείται μερικές φορές η αποστράγγιση και το πλύσιμο της δεξαμενής αποθήκευσης</a:t>
            </a:r>
            <a:r>
              <a:rPr lang="el-GR" sz="1600" dirty="0" smtClean="0"/>
              <a:t>. Ο αέρας πρέπει να εισαχθεί στην κορυφή οποιασδήποτε δεξαμενής για να αποστραγγιστεί.</a:t>
            </a:r>
          </a:p>
          <a:p>
            <a:pPr marL="285750" indent="-285750">
              <a:buFont typeface="Wingdings" panose="05000000000000000000" pitchFamily="2" charset="2"/>
              <a:buChar char="§"/>
            </a:pPr>
            <a:r>
              <a:rPr lang="el-GR" sz="1600" b="1" dirty="0" smtClean="0"/>
              <a:t>Η οπτική επιθεώρηση και η δοκιμή των βαλβίδων πρέπει να γίνεται ετησίως</a:t>
            </a:r>
            <a:r>
              <a:rPr lang="el-GR" sz="1600" dirty="0" smtClean="0"/>
              <a:t>. Οι βαλβίδες που ενεργοποιούνται χειροκίνητα μπορεί να δημιουργήσουν μη διακοπτόμενες μικρές διαρροές με σχετική ευκολία.</a:t>
            </a:r>
            <a:endParaRPr lang="en-US" sz="1600" dirty="0" smtClean="0"/>
          </a:p>
        </p:txBody>
      </p:sp>
    </p:spTree>
    <p:extLst>
      <p:ext uri="{BB962C8B-B14F-4D97-AF65-F5344CB8AC3E}">
        <p14:creationId xmlns:p14="http://schemas.microsoft.com/office/powerpoint/2010/main" xmlns="" val="282645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DE8C3-21D8-450C-B681-1ADA9843CEE4}"/>
              </a:ext>
            </a:extLst>
          </p:cNvPr>
          <p:cNvSpPr>
            <a:spLocks noGrp="1"/>
          </p:cNvSpPr>
          <p:nvPr>
            <p:ph type="title"/>
          </p:nvPr>
        </p:nvSpPr>
        <p:spPr/>
        <p:txBody>
          <a:bodyPr/>
          <a:lstStyle/>
          <a:p>
            <a:r>
              <a:rPr lang="en-US" b="1" dirty="0" smtClean="0"/>
              <a:t>2. </a:t>
            </a:r>
            <a:r>
              <a:rPr lang="el-GR" b="1" dirty="0" smtClean="0"/>
              <a:t>Πρακτικές συντήρησης ηλιοθερμικών συστημάτων</a:t>
            </a:r>
            <a:endParaRPr lang="en-US" dirty="0"/>
          </a:p>
        </p:txBody>
      </p:sp>
      <p:sp>
        <p:nvSpPr>
          <p:cNvPr id="4" name="Rectangle 3">
            <a:extLst>
              <a:ext uri="{FF2B5EF4-FFF2-40B4-BE49-F238E27FC236}">
                <a16:creationId xmlns:a16="http://schemas.microsoft.com/office/drawing/2014/main" xmlns="" id="{AE77A631-1C76-4E94-A636-EE00605A8231}"/>
              </a:ext>
            </a:extLst>
          </p:cNvPr>
          <p:cNvSpPr/>
          <p:nvPr/>
        </p:nvSpPr>
        <p:spPr>
          <a:xfrm>
            <a:off x="432916" y="1557000"/>
            <a:ext cx="730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Ενεργητικά. Άμεσα συστήματα βεβιασμένης κυκλοφορίας</a:t>
            </a:r>
            <a:endParaRPr lang="en-US" b="1" dirty="0"/>
          </a:p>
        </p:txBody>
      </p:sp>
      <p:sp>
        <p:nvSpPr>
          <p:cNvPr id="5" name="Rectangle 4">
            <a:extLst>
              <a:ext uri="{FF2B5EF4-FFF2-40B4-BE49-F238E27FC236}">
                <a16:creationId xmlns:a16="http://schemas.microsoft.com/office/drawing/2014/main" xmlns="" id="{62FA201D-A326-45AB-A05F-359E6443ADAC}"/>
              </a:ext>
            </a:extLst>
          </p:cNvPr>
          <p:cNvSpPr/>
          <p:nvPr/>
        </p:nvSpPr>
        <p:spPr>
          <a:xfrm>
            <a:off x="734136" y="1917000"/>
            <a:ext cx="7869864" cy="2800767"/>
          </a:xfrm>
          <a:prstGeom prst="rect">
            <a:avLst/>
          </a:prstGeom>
        </p:spPr>
        <p:txBody>
          <a:bodyPr wrap="square">
            <a:spAutoFit/>
          </a:bodyPr>
          <a:lstStyle/>
          <a:p>
            <a:pPr marL="285750" indent="-285750">
              <a:buFont typeface="Wingdings" panose="05000000000000000000" pitchFamily="2" charset="2"/>
              <a:buChar char="§"/>
            </a:pPr>
            <a:r>
              <a:rPr lang="el-GR" sz="1600" dirty="0" smtClean="0">
                <a:solidFill>
                  <a:prstClr val="black"/>
                </a:solidFill>
              </a:rPr>
              <a:t>Τα συστήματα αυτά είναι απλά, περιλαμβάνουν τους ίδιους ελέγχους συντήρησης με τα ολοκληρωμένα, προσθέτοντας </a:t>
            </a:r>
            <a:r>
              <a:rPr lang="el-GR" sz="1600" b="1" dirty="0" smtClean="0">
                <a:solidFill>
                  <a:prstClr val="black"/>
                </a:solidFill>
              </a:rPr>
              <a:t>τις οπτικές επιθεωρήσεις και τις δοκιμές αντλίας και ελέγχου</a:t>
            </a:r>
            <a:r>
              <a:rPr lang="el-GR" sz="1600" dirty="0" smtClean="0">
                <a:solidFill>
                  <a:prstClr val="black"/>
                </a:solidFill>
              </a:rPr>
              <a:t>.</a:t>
            </a:r>
          </a:p>
          <a:p>
            <a:pPr marL="285750" indent="-285750">
              <a:buFont typeface="Wingdings" panose="05000000000000000000" pitchFamily="2" charset="2"/>
              <a:buChar char="§"/>
            </a:pPr>
            <a:r>
              <a:rPr lang="el-GR" sz="1600" b="1" dirty="0" smtClean="0">
                <a:solidFill>
                  <a:prstClr val="black"/>
                </a:solidFill>
              </a:rPr>
              <a:t>Οι θορυβώδεις αντλίες είναι τυπική περίπτωση</a:t>
            </a:r>
            <a:r>
              <a:rPr lang="el-GR" sz="1600" dirty="0" smtClean="0">
                <a:solidFill>
                  <a:prstClr val="black"/>
                </a:solidFill>
              </a:rPr>
              <a:t> -  μπορεί να αποτελούν ένδειξη για επικείμενη αστοχία. Για παράδειγμα, τα φθαρμένα ρουλεμάν κάνουν έναν χαρακτηριστικό ήχο που αναγνωρίζουν οι έμπειροι τεχνίτες όταν ελέγχουν για προβλήματα.</a:t>
            </a:r>
          </a:p>
          <a:p>
            <a:pPr marL="285750" indent="-285750">
              <a:buFont typeface="Wingdings" panose="05000000000000000000" pitchFamily="2" charset="2"/>
              <a:buChar char="§"/>
            </a:pPr>
            <a:r>
              <a:rPr lang="el-GR" sz="1600" dirty="0" smtClean="0">
                <a:solidFill>
                  <a:prstClr val="black"/>
                </a:solidFill>
              </a:rPr>
              <a:t>Εξαιρετικά </a:t>
            </a:r>
            <a:r>
              <a:rPr lang="el-GR" sz="1600" b="1" dirty="0" smtClean="0">
                <a:solidFill>
                  <a:prstClr val="black"/>
                </a:solidFill>
              </a:rPr>
              <a:t>ζεστά περιβλήματα αντλιών προκαλούν επίσης ανησυχία</a:t>
            </a:r>
            <a:r>
              <a:rPr lang="el-GR" sz="1600" dirty="0" smtClean="0">
                <a:solidFill>
                  <a:prstClr val="black"/>
                </a:solidFill>
              </a:rPr>
              <a:t>. Το περίβλημα της αντλίας που βρίσκεται κοντά ή λίγο πάνω από τη θερμοκρασία του κυκλοφορούντος νερού είναι μια φυσιολογική κατάσταση. Οι υπερβολικές θερμοκρασίες του περιβλήματος  της αντλίας μπορεί να υποδεικνύουν προβλήματα τριβής.</a:t>
            </a:r>
            <a:endParaRPr lang="en-US" sz="1600" dirty="0"/>
          </a:p>
        </p:txBody>
      </p:sp>
    </p:spTree>
    <p:extLst>
      <p:ext uri="{BB962C8B-B14F-4D97-AF65-F5344CB8AC3E}">
        <p14:creationId xmlns:p14="http://schemas.microsoft.com/office/powerpoint/2010/main" xmlns="" val="57094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C78CFC4-E336-48E1-9ACC-2BF7AA32BDF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5508000" y="1989000"/>
            <a:ext cx="3301367" cy="3960000"/>
          </a:xfrm>
          <a:prstGeom prst="rect">
            <a:avLst/>
          </a:prstGeom>
        </p:spPr>
      </p:pic>
      <p:sp>
        <p:nvSpPr>
          <p:cNvPr id="2" name="Title 1">
            <a:extLst>
              <a:ext uri="{FF2B5EF4-FFF2-40B4-BE49-F238E27FC236}">
                <a16:creationId xmlns:a16="http://schemas.microsoft.com/office/drawing/2014/main" xmlns="" id="{C73DE8C3-21D8-450C-B681-1ADA9843CEE4}"/>
              </a:ext>
            </a:extLst>
          </p:cNvPr>
          <p:cNvSpPr>
            <a:spLocks noGrp="1"/>
          </p:cNvSpPr>
          <p:nvPr>
            <p:ph type="title"/>
          </p:nvPr>
        </p:nvSpPr>
        <p:spPr/>
        <p:txBody>
          <a:bodyPr/>
          <a:lstStyle/>
          <a:p>
            <a:r>
              <a:rPr lang="en-US" b="1" dirty="0" smtClean="0"/>
              <a:t>2. </a:t>
            </a:r>
            <a:r>
              <a:rPr lang="el-GR" b="1" dirty="0" smtClean="0"/>
              <a:t>Πρακτικές συντήρησης ηλιοθερμικών συστημάτων</a:t>
            </a:r>
            <a:endParaRPr lang="en-US" dirty="0"/>
          </a:p>
        </p:txBody>
      </p:sp>
      <p:sp>
        <p:nvSpPr>
          <p:cNvPr id="4" name="Rectangle 3">
            <a:extLst>
              <a:ext uri="{FF2B5EF4-FFF2-40B4-BE49-F238E27FC236}">
                <a16:creationId xmlns:a16="http://schemas.microsoft.com/office/drawing/2014/main" xmlns="" id="{AE77A631-1C76-4E94-A636-EE00605A8231}"/>
              </a:ext>
            </a:extLst>
          </p:cNvPr>
          <p:cNvSpPr/>
          <p:nvPr/>
        </p:nvSpPr>
        <p:spPr>
          <a:xfrm>
            <a:off x="432916" y="1557000"/>
            <a:ext cx="730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Ενεργητικά. Άμεσα συστήματα βεβιασμένης κυκλοφορίας</a:t>
            </a:r>
            <a:endParaRPr lang="en-US" b="1" dirty="0"/>
          </a:p>
        </p:txBody>
      </p:sp>
      <p:sp>
        <p:nvSpPr>
          <p:cNvPr id="8" name="Rectangle 7">
            <a:extLst>
              <a:ext uri="{FF2B5EF4-FFF2-40B4-BE49-F238E27FC236}">
                <a16:creationId xmlns:a16="http://schemas.microsoft.com/office/drawing/2014/main" xmlns="" id="{B12EBC78-1397-4876-8D2C-CB68C8830A59}"/>
              </a:ext>
            </a:extLst>
          </p:cNvPr>
          <p:cNvSpPr/>
          <p:nvPr/>
        </p:nvSpPr>
        <p:spPr>
          <a:xfrm>
            <a:off x="828000" y="1989001"/>
            <a:ext cx="4464000" cy="3323987"/>
          </a:xfrm>
          <a:prstGeom prst="rect">
            <a:avLst/>
          </a:prstGeom>
        </p:spPr>
        <p:txBody>
          <a:bodyPr wrap="square">
            <a:spAutoFit/>
          </a:bodyPr>
          <a:lstStyle/>
          <a:p>
            <a:pPr marL="285750" lvl="0" indent="-285750">
              <a:buFont typeface="Wingdings" panose="05000000000000000000" pitchFamily="2" charset="2"/>
              <a:buChar char="§"/>
            </a:pPr>
            <a:r>
              <a:rPr lang="el-GR" sz="1600" dirty="0" smtClean="0">
                <a:solidFill>
                  <a:prstClr val="black"/>
                </a:solidFill>
              </a:rPr>
              <a:t>Ένα </a:t>
            </a:r>
            <a:r>
              <a:rPr lang="el-GR" sz="1600" b="1" dirty="0" smtClean="0">
                <a:solidFill>
                  <a:prstClr val="black"/>
                </a:solidFill>
              </a:rPr>
              <a:t>θερμόμετρο υπέρυθρης ακτινοβολίας </a:t>
            </a:r>
            <a:r>
              <a:rPr lang="el-GR" sz="1600" dirty="0" smtClean="0">
                <a:solidFill>
                  <a:prstClr val="black"/>
                </a:solidFill>
              </a:rPr>
              <a:t>χρησιμοποιείται για να ελέγχει γρήγορα οποιοδήποτε σύστημα σε εσωτερικούς χώρους, αν ο ήλιος λάμπει. Έχοντας επαληθεύσει ότι η αντλία λειτουργεί, το θερμόμετρο μπορεί να χρησιμοποιηθεί για τον έλεγχο της θερμοκρασίας των σωλήνων </a:t>
            </a:r>
            <a:r>
              <a:rPr lang="el-GR" sz="1600" dirty="0" smtClean="0"/>
              <a:t>προσαγωγής </a:t>
            </a:r>
            <a:r>
              <a:rPr lang="el-GR" sz="1600" dirty="0" smtClean="0">
                <a:solidFill>
                  <a:prstClr val="black"/>
                </a:solidFill>
              </a:rPr>
              <a:t>και επιστροφής στους συλλέκτες. </a:t>
            </a:r>
            <a:r>
              <a:rPr lang="el-GR" sz="1600" b="1" dirty="0" smtClean="0">
                <a:solidFill>
                  <a:prstClr val="black"/>
                </a:solidFill>
              </a:rPr>
              <a:t>Ο σωλήνας επιστροφής από τους συλλέκτες πρέπει να είναι θερμότερος από 5°C έως 15°C σε σχέση με την ψυχρή προσαγωγή από την αντλία σε κανονικές συνθήκες</a:t>
            </a:r>
            <a:r>
              <a:rPr lang="el-GR" sz="1600" dirty="0" smtClean="0">
                <a:solidFill>
                  <a:prstClr val="black"/>
                </a:solidFill>
              </a:rPr>
              <a:t>. Εάν δεν υπάρχει διαφορά στη θερμοκρασία, υπάρχει πρόβλημα ροής.</a:t>
            </a:r>
            <a:endParaRPr lang="en-US" sz="1600" dirty="0">
              <a:solidFill>
                <a:prstClr val="black"/>
              </a:solidFill>
            </a:endParaRPr>
          </a:p>
        </p:txBody>
      </p:sp>
    </p:spTree>
    <p:extLst>
      <p:ext uri="{BB962C8B-B14F-4D97-AF65-F5344CB8AC3E}">
        <p14:creationId xmlns:p14="http://schemas.microsoft.com/office/powerpoint/2010/main" xmlns="" val="57094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D6FEF-E661-47CE-B406-766C089D308C}"/>
              </a:ext>
            </a:extLst>
          </p:cNvPr>
          <p:cNvSpPr>
            <a:spLocks noGrp="1"/>
          </p:cNvSpPr>
          <p:nvPr>
            <p:ph type="title"/>
          </p:nvPr>
        </p:nvSpPr>
        <p:spPr/>
        <p:txBody>
          <a:bodyPr/>
          <a:lstStyle/>
          <a:p>
            <a:r>
              <a:rPr lang="en-US" b="1" dirty="0" smtClean="0"/>
              <a:t>2. </a:t>
            </a:r>
            <a:r>
              <a:rPr lang="el-GR" b="1" dirty="0" smtClean="0"/>
              <a:t>Πρακτικές συντήρησης ηλιοθερμικών συστημάτων</a:t>
            </a:r>
            <a:endParaRPr lang="en-US" dirty="0"/>
          </a:p>
        </p:txBody>
      </p:sp>
      <p:sp>
        <p:nvSpPr>
          <p:cNvPr id="4" name="Rectangle 3">
            <a:extLst>
              <a:ext uri="{FF2B5EF4-FFF2-40B4-BE49-F238E27FC236}">
                <a16:creationId xmlns:a16="http://schemas.microsoft.com/office/drawing/2014/main" xmlns="" id="{F5706E2D-FC3A-4763-A728-F9FB0C29B836}"/>
              </a:ext>
            </a:extLst>
          </p:cNvPr>
          <p:cNvSpPr/>
          <p:nvPr/>
        </p:nvSpPr>
        <p:spPr>
          <a:xfrm>
            <a:off x="432916" y="1485000"/>
            <a:ext cx="8171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Έμμεσα ενεργητικά. Έμμεσα συστήματα απορροής βεβιασμένης κυκλοφορίας</a:t>
            </a:r>
            <a:endParaRPr lang="en-US" b="1" dirty="0"/>
          </a:p>
        </p:txBody>
      </p:sp>
      <p:sp>
        <p:nvSpPr>
          <p:cNvPr id="5" name="Rectangle 4">
            <a:extLst>
              <a:ext uri="{FF2B5EF4-FFF2-40B4-BE49-F238E27FC236}">
                <a16:creationId xmlns:a16="http://schemas.microsoft.com/office/drawing/2014/main" xmlns="" id="{76865E52-9C00-4567-8140-6B404B0AB803}"/>
              </a:ext>
            </a:extLst>
          </p:cNvPr>
          <p:cNvSpPr/>
          <p:nvPr/>
        </p:nvSpPr>
        <p:spPr>
          <a:xfrm>
            <a:off x="734136" y="1773000"/>
            <a:ext cx="8013864" cy="4770537"/>
          </a:xfrm>
          <a:prstGeom prst="rect">
            <a:avLst/>
          </a:prstGeom>
        </p:spPr>
        <p:txBody>
          <a:bodyPr wrap="square">
            <a:spAutoFit/>
          </a:bodyPr>
          <a:lstStyle/>
          <a:p>
            <a:pPr marL="285750" indent="-285750">
              <a:buFont typeface="Wingdings" panose="05000000000000000000" pitchFamily="2" charset="2"/>
              <a:buChar char="§"/>
            </a:pPr>
            <a:r>
              <a:rPr lang="el-GR" sz="1600" dirty="0" smtClean="0"/>
              <a:t>Εκτός από τα εξαρτήματα σε άμεσα συστήματα βεβιασμένης κυκλοφορίας, τα συστήματα αποστράγγισης έχουν </a:t>
            </a:r>
            <a:r>
              <a:rPr lang="el-GR" sz="1600" b="1" dirty="0" smtClean="0"/>
              <a:t>τη δεξαμενή αποστράγγισης και έναν εναλλάκτη θερμότητας</a:t>
            </a:r>
            <a:r>
              <a:rPr lang="el-GR" sz="1600" dirty="0" smtClean="0"/>
              <a:t>, ο οποίος πρέπει να επιθεωρείται τουλάχιστον ετησίως.</a:t>
            </a:r>
          </a:p>
          <a:p>
            <a:pPr marL="285750" indent="-285750">
              <a:buFont typeface="Wingdings" panose="05000000000000000000" pitchFamily="2" charset="2"/>
              <a:buChar char="§"/>
            </a:pPr>
            <a:r>
              <a:rPr lang="el-GR" sz="1600" b="1" dirty="0" smtClean="0"/>
              <a:t>Η επαρκής στάθμη νερού είναι κρίσιμη </a:t>
            </a:r>
            <a:r>
              <a:rPr lang="el-GR" sz="1600" dirty="0" smtClean="0"/>
              <a:t>στα συστήματα αποστράγγισης. Η </a:t>
            </a:r>
            <a:r>
              <a:rPr lang="el-GR" sz="1600" b="1" dirty="0" smtClean="0"/>
              <a:t>προσθήκη νερού</a:t>
            </a:r>
            <a:r>
              <a:rPr lang="el-GR" sz="1600" dirty="0" smtClean="0"/>
              <a:t> σε δεξαμενή αποστράγγισης με εναλλάκτη θερμότητας θα πρέπει να αποτελεί ετήσια εργασία συντήρησης σε μικρότερες δεξαμενές. Η χαμηλή στάθμη νερού στη δεξαμενή μπορεί να έχει ως αποτέλεσμα την απώλεια απόδοσης από τη σερπαντίνα του εναλλάκτη, καθώς δεν θα είναι πλήρως βυθισμένη στο ρευστό.</a:t>
            </a:r>
          </a:p>
          <a:p>
            <a:pPr marL="285750" indent="-285750">
              <a:buFont typeface="Wingdings" panose="05000000000000000000" pitchFamily="2" charset="2"/>
              <a:buChar char="§"/>
            </a:pPr>
            <a:r>
              <a:rPr lang="el-GR" sz="1600" b="1" dirty="0" smtClean="0"/>
              <a:t>Αν η δεξαμενή αδειάσει τελείως, η αντλία υψηλού </a:t>
            </a:r>
            <a:r>
              <a:rPr lang="el-GR" sz="1600" b="1" dirty="0" err="1" smtClean="0"/>
              <a:t>μανομετρικού</a:t>
            </a:r>
            <a:r>
              <a:rPr lang="el-GR" sz="1600" b="1" dirty="0" smtClean="0"/>
              <a:t> θα αστοχήσει από την υπερβολική ζέστη, αφού οι αντλίες αυτές λιπαίνονται από το υγρό που αντλείται</a:t>
            </a:r>
            <a:r>
              <a:rPr lang="el-GR" sz="1600" dirty="0" smtClean="0"/>
              <a:t>. Ο έλεγχος του επιπέδου του υγρού είναι συνήθως απλός με τη χρήση ενσωματωμένου μετρητή οράσεως ή διαφανών μετρητών ροής.</a:t>
            </a:r>
          </a:p>
          <a:p>
            <a:pPr marL="285750" indent="-285750">
              <a:buFont typeface="Wingdings" panose="05000000000000000000" pitchFamily="2" charset="2"/>
              <a:buChar char="§"/>
            </a:pPr>
            <a:r>
              <a:rPr lang="el-GR" sz="1600" b="1" dirty="0" smtClean="0"/>
              <a:t>Το κύκλωμα σωληνώσεων συλλέκτη μπορεί να καμφθεί με την πάροδο του χρόνου </a:t>
            </a:r>
            <a:r>
              <a:rPr lang="el-GR" sz="1600" dirty="0" smtClean="0"/>
              <a:t>και πρέπει να επιθεωρείται προσεκτικά για οποιεσδήποτε θέσεις που θα μπορούσαν να παγιδεύσουν το νερό και να το οδηγήσουν στο να παγώσει.</a:t>
            </a:r>
          </a:p>
          <a:p>
            <a:pPr marL="285750" indent="-285750">
              <a:buFont typeface="Wingdings" panose="05000000000000000000" pitchFamily="2" charset="2"/>
              <a:buChar char="§"/>
            </a:pPr>
            <a:r>
              <a:rPr lang="el-GR" sz="1600" b="1" dirty="0" smtClean="0"/>
              <a:t>Ο έλεγχος του κυκλώματος σωληνώσεων συλλέκτη για τη διαφορά θερμοκρασίας προσαγωγής και επιστροφής </a:t>
            </a:r>
            <a:r>
              <a:rPr lang="el-GR" sz="1600" dirty="0" smtClean="0"/>
              <a:t>μπορεί να παρέχει γρήγορα σε έναν τεχνικό χρήσιμες πληροφορίες σχετικά με πιθανά προβλήματα. Για παράδειγμα, εάν και οι δύο σωλήνες είναι κρύοι  και/ή δεν υπάρχει διαφορά στη θερμοκρασία, πιθανόν δεν υπάρχει ροή</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87514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92738-78CA-45BA-99B9-FF9AD46A19AC}"/>
              </a:ext>
            </a:extLst>
          </p:cNvPr>
          <p:cNvSpPr>
            <a:spLocks noGrp="1"/>
          </p:cNvSpPr>
          <p:nvPr>
            <p:ph type="title"/>
          </p:nvPr>
        </p:nvSpPr>
        <p:spPr/>
        <p:txBody>
          <a:bodyPr/>
          <a:lstStyle/>
          <a:p>
            <a:r>
              <a:rPr lang="en-US" b="1" dirty="0" smtClean="0"/>
              <a:t>2. </a:t>
            </a:r>
            <a:r>
              <a:rPr lang="el-GR" b="1" dirty="0" smtClean="0"/>
              <a:t>Πρακτικές συντήρησης ηλιοθερμικών συστημάτων</a:t>
            </a:r>
            <a:endParaRPr lang="en-US" dirty="0"/>
          </a:p>
        </p:txBody>
      </p:sp>
      <p:sp>
        <p:nvSpPr>
          <p:cNvPr id="4" name="Rectangle 3">
            <a:extLst>
              <a:ext uri="{FF2B5EF4-FFF2-40B4-BE49-F238E27FC236}">
                <a16:creationId xmlns:a16="http://schemas.microsoft.com/office/drawing/2014/main" xmlns="" id="{6B047CE1-14F6-4E61-94E2-0F751CE136F0}"/>
              </a:ext>
            </a:extLst>
          </p:cNvPr>
          <p:cNvSpPr/>
          <p:nvPr/>
        </p:nvSpPr>
        <p:spPr>
          <a:xfrm>
            <a:off x="432916" y="1557000"/>
            <a:ext cx="8099084" cy="646331"/>
          </a:xfrm>
          <a:prstGeom prst="rect">
            <a:avLst/>
          </a:prstGeom>
        </p:spPr>
        <p:txBody>
          <a:bodyPr wrap="square">
            <a:spAutoFit/>
          </a:bodyPr>
          <a:lstStyle/>
          <a:p>
            <a:pPr marL="285750" indent="-285750">
              <a:buFont typeface="Wingdings" panose="05000000000000000000" pitchFamily="2" charset="2"/>
              <a:buChar char="Ø"/>
            </a:pPr>
            <a:r>
              <a:rPr lang="el-GR" b="1" dirty="0" smtClean="0"/>
              <a:t>Έμμεσα ενεργητικά. Έμμεσα συστήματα βεβιασμένης κυκλοφορίας με </a:t>
            </a:r>
            <a:r>
              <a:rPr lang="el-GR" b="1" dirty="0" err="1" smtClean="0"/>
              <a:t>αντιπαγωτική</a:t>
            </a:r>
            <a:r>
              <a:rPr lang="el-GR" b="1" dirty="0" smtClean="0"/>
              <a:t> προστασία</a:t>
            </a:r>
            <a:endParaRPr lang="en-US" b="1" dirty="0"/>
          </a:p>
        </p:txBody>
      </p:sp>
      <p:sp>
        <p:nvSpPr>
          <p:cNvPr id="5" name="Rectangle 4">
            <a:extLst>
              <a:ext uri="{FF2B5EF4-FFF2-40B4-BE49-F238E27FC236}">
                <a16:creationId xmlns:a16="http://schemas.microsoft.com/office/drawing/2014/main" xmlns="" id="{57009AB4-D346-412A-9A12-81724B2CB1D7}"/>
              </a:ext>
            </a:extLst>
          </p:cNvPr>
          <p:cNvSpPr/>
          <p:nvPr/>
        </p:nvSpPr>
        <p:spPr>
          <a:xfrm>
            <a:off x="734136" y="2205000"/>
            <a:ext cx="8085864" cy="4031873"/>
          </a:xfrm>
          <a:prstGeom prst="rect">
            <a:avLst/>
          </a:prstGeom>
        </p:spPr>
        <p:txBody>
          <a:bodyPr wrap="square">
            <a:spAutoFit/>
          </a:bodyPr>
          <a:lstStyle/>
          <a:p>
            <a:pPr marL="285750" indent="-285750">
              <a:buFont typeface="Wingdings" panose="05000000000000000000" pitchFamily="2" charset="2"/>
              <a:buChar char="§"/>
            </a:pPr>
            <a:r>
              <a:rPr lang="el-GR" sz="1600" dirty="0" smtClean="0"/>
              <a:t>Η συντήρηση του </a:t>
            </a:r>
            <a:r>
              <a:rPr lang="el-GR" sz="1600" dirty="0" err="1" smtClean="0"/>
              <a:t>αντιπαγωτικού</a:t>
            </a:r>
            <a:r>
              <a:rPr lang="el-GR" sz="1600" dirty="0" smtClean="0"/>
              <a:t> συστήματος περιλαμβάνει την επιθεώρηση των συλλεκτών, των δεξαμενών αποθήκευσης, των αντλιών, των </a:t>
            </a:r>
            <a:r>
              <a:rPr lang="el-GR" sz="1600" dirty="0" err="1" smtClean="0"/>
              <a:t>εναλλακτών</a:t>
            </a:r>
            <a:r>
              <a:rPr lang="el-GR" sz="1600" dirty="0" smtClean="0"/>
              <a:t> θερμότητας, των βαλβίδων και των συσκευών ελέγχου, όπως και σε άλλα έμμεσα συστήματα, καθώς και </a:t>
            </a:r>
            <a:r>
              <a:rPr lang="el-GR" sz="1600" b="1" dirty="0" smtClean="0"/>
              <a:t>την κατάσταση του </a:t>
            </a:r>
            <a:r>
              <a:rPr lang="el-GR" sz="1600" b="1" dirty="0" err="1" smtClean="0"/>
              <a:t>αντιπαγωτικού</a:t>
            </a:r>
            <a:r>
              <a:rPr lang="el-GR" sz="1600" b="1" dirty="0" smtClean="0"/>
              <a:t> υγρού</a:t>
            </a:r>
            <a:r>
              <a:rPr lang="el-GR" sz="1600" dirty="0" smtClean="0"/>
              <a:t>. Τα </a:t>
            </a:r>
            <a:r>
              <a:rPr lang="el-GR" sz="1600" dirty="0" err="1" smtClean="0"/>
              <a:t>αντιπαγωτικά</a:t>
            </a:r>
            <a:r>
              <a:rPr lang="el-GR" sz="1600" dirty="0" smtClean="0"/>
              <a:t> υγρά μπορούν να διαρκέσουν ακόμη και δεκαετίες, αν διατηρούνται σε σωστές θερμοκρασίες λειτουργίας.</a:t>
            </a:r>
          </a:p>
          <a:p>
            <a:pPr marL="285750" indent="-285750">
              <a:buFont typeface="Wingdings" panose="05000000000000000000" pitchFamily="2" charset="2"/>
              <a:buChar char="§"/>
            </a:pPr>
            <a:r>
              <a:rPr lang="el-GR" sz="1600" dirty="0" smtClean="0"/>
              <a:t>Μια καλή πρακτική είναι </a:t>
            </a:r>
            <a:r>
              <a:rPr lang="el-GR" sz="1600" b="1" dirty="0" smtClean="0"/>
              <a:t>να δοκιμάζεται το υγρό αυτό κάθε λίγα χρόνια </a:t>
            </a:r>
            <a:r>
              <a:rPr lang="el-GR" sz="1600" dirty="0" smtClean="0"/>
              <a:t>για να διασφαλιστεί ότι οι </a:t>
            </a:r>
            <a:r>
              <a:rPr lang="el-GR" sz="1600" dirty="0" err="1" smtClean="0"/>
              <a:t>αντιπαγωτικές</a:t>
            </a:r>
            <a:r>
              <a:rPr lang="el-GR" sz="1600" dirty="0" smtClean="0"/>
              <a:t> του ιδιότητες και η οξύτητά του βρίσκονται εντός των παραμέτρων σχεδιασμού. Η ουδέτερη τιμή στην κλίμακα </a:t>
            </a:r>
            <a:r>
              <a:rPr lang="el-GR" sz="1600" dirty="0" err="1" smtClean="0"/>
              <a:t>pH</a:t>
            </a:r>
            <a:r>
              <a:rPr lang="el-GR" sz="1600" dirty="0" smtClean="0"/>
              <a:t> είναι ίση με επτά και οτιδήποτε κάτω από αυτήν είναι όξινο, που μπορεί να είναι επιβλαβές για τις χάλκινες σωληνώσεις. Τα πρώτα δείγματα ενός διαβρωμένου σωλήνα είναι σημάδια διάβρωσης και στη συνέχεια διαρροές.</a:t>
            </a:r>
          </a:p>
          <a:p>
            <a:pPr marL="285750" indent="-285750">
              <a:buFont typeface="Wingdings" panose="05000000000000000000" pitchFamily="2" charset="2"/>
              <a:buChar char="§"/>
            </a:pPr>
            <a:r>
              <a:rPr lang="el-GR" sz="1600" dirty="0" smtClean="0"/>
              <a:t>Θερμοκρασίες πάνω από περίπου 140°C μετατρέπουν σε οξέα τα πλέον διαδεδομένα υγρά </a:t>
            </a:r>
            <a:r>
              <a:rPr lang="el-GR" sz="1600" dirty="0" err="1" smtClean="0"/>
              <a:t>προπυλενογλυκόλης</a:t>
            </a:r>
            <a:r>
              <a:rPr lang="el-GR" sz="1600" dirty="0" smtClean="0"/>
              <a:t>.</a:t>
            </a:r>
          </a:p>
          <a:p>
            <a:pPr marL="285750" indent="-285750">
              <a:buFont typeface="Wingdings" panose="05000000000000000000" pitchFamily="2" charset="2"/>
              <a:buChar char="§"/>
            </a:pPr>
            <a:r>
              <a:rPr lang="el-GR" sz="1600" dirty="0" smtClean="0"/>
              <a:t>Οι τεχνικοί συντήρησης χρησιμοποιούν </a:t>
            </a:r>
            <a:r>
              <a:rPr lang="el-GR" sz="1600" b="1" dirty="0" smtClean="0"/>
              <a:t>εξοπλισμό δοκιμής </a:t>
            </a:r>
            <a:r>
              <a:rPr lang="el-GR" sz="1600" b="1" dirty="0" err="1" smtClean="0"/>
              <a:t>γλυκόλης</a:t>
            </a:r>
            <a:r>
              <a:rPr lang="el-GR" sz="1600" b="1" dirty="0" smtClean="0"/>
              <a:t> </a:t>
            </a:r>
            <a:r>
              <a:rPr lang="el-GR" sz="1600" dirty="0" smtClean="0"/>
              <a:t>που αποτελείται βασικά από </a:t>
            </a:r>
            <a:r>
              <a:rPr lang="el-GR" sz="1600" dirty="0" err="1" smtClean="0"/>
              <a:t>πεχαμετρικό</a:t>
            </a:r>
            <a:r>
              <a:rPr lang="el-GR" sz="1600" dirty="0" smtClean="0"/>
              <a:t> χαρτί και ελεγκτή </a:t>
            </a:r>
            <a:r>
              <a:rPr lang="el-GR" sz="1600" dirty="0" err="1" smtClean="0"/>
              <a:t>υδρόμετρου</a:t>
            </a:r>
            <a:r>
              <a:rPr lang="el-GR" sz="1600" dirty="0" smtClean="0"/>
              <a:t> (δοκιμαστής αντοχής στο πάγωμα </a:t>
            </a:r>
            <a:r>
              <a:rPr lang="el-GR" sz="1600" dirty="0" err="1" smtClean="0"/>
              <a:t>γλυκόλης</a:t>
            </a:r>
            <a:r>
              <a:rPr lang="el-GR" sz="1600" dirty="0" smtClean="0"/>
              <a:t>) ή τα πιο ακριβή όργανα </a:t>
            </a:r>
            <a:r>
              <a:rPr lang="el-GR" sz="1600" dirty="0" err="1" smtClean="0"/>
              <a:t>διαθλασίμετρο</a:t>
            </a:r>
            <a:r>
              <a:rPr lang="el-GR" sz="1600" dirty="0" smtClean="0"/>
              <a:t> και μετρητή </a:t>
            </a:r>
            <a:r>
              <a:rPr lang="en-US" sz="1600" dirty="0" smtClean="0"/>
              <a:t>pH</a:t>
            </a:r>
            <a:r>
              <a:rPr lang="el-GR" sz="1600" dirty="0" smtClean="0"/>
              <a:t>.</a:t>
            </a:r>
            <a:endParaRPr lang="en-US" sz="1600" dirty="0">
              <a:solidFill>
                <a:prstClr val="black"/>
              </a:solidFill>
            </a:endParaRPr>
          </a:p>
        </p:txBody>
      </p:sp>
    </p:spTree>
    <p:extLst>
      <p:ext uri="{BB962C8B-B14F-4D97-AF65-F5344CB8AC3E}">
        <p14:creationId xmlns:p14="http://schemas.microsoft.com/office/powerpoint/2010/main" xmlns="" val="223446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D6FEF-E661-47CE-B406-766C089D308C}"/>
              </a:ext>
            </a:extLst>
          </p:cNvPr>
          <p:cNvSpPr>
            <a:spLocks noGrp="1"/>
          </p:cNvSpPr>
          <p:nvPr>
            <p:ph type="title"/>
          </p:nvPr>
        </p:nvSpPr>
        <p:spPr/>
        <p:txBody>
          <a:bodyPr/>
          <a:lstStyle/>
          <a:p>
            <a:r>
              <a:rPr lang="en-US" b="1" dirty="0" smtClean="0"/>
              <a:t>2. </a:t>
            </a:r>
            <a:r>
              <a:rPr lang="el-GR" b="1" dirty="0" smtClean="0"/>
              <a:t>Πρακτικές συντήρησης ηλιοθερμικών συστημάτων</a:t>
            </a:r>
            <a:endParaRPr lang="en-US" dirty="0"/>
          </a:p>
        </p:txBody>
      </p:sp>
      <p:sp>
        <p:nvSpPr>
          <p:cNvPr id="4" name="Rectangle 3">
            <a:extLst>
              <a:ext uri="{FF2B5EF4-FFF2-40B4-BE49-F238E27FC236}">
                <a16:creationId xmlns:a16="http://schemas.microsoft.com/office/drawing/2014/main" xmlns="" id="{F5706E2D-FC3A-4763-A728-F9FB0C29B836}"/>
              </a:ext>
            </a:extLst>
          </p:cNvPr>
          <p:cNvSpPr/>
          <p:nvPr/>
        </p:nvSpPr>
        <p:spPr>
          <a:xfrm>
            <a:off x="432916" y="1557000"/>
            <a:ext cx="8171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Έμμεσα ενεργητικά συστήματα.</a:t>
            </a:r>
            <a:endParaRPr lang="en-US" b="1" dirty="0"/>
          </a:p>
        </p:txBody>
      </p:sp>
      <p:pic>
        <p:nvPicPr>
          <p:cNvPr id="10" name="Picture 9">
            <a:extLst>
              <a:ext uri="{FF2B5EF4-FFF2-40B4-BE49-F238E27FC236}">
                <a16:creationId xmlns:a16="http://schemas.microsoft.com/office/drawing/2014/main" xmlns="" id="{A43CBF2C-0465-4BA4-85F1-3924AC87E57E}"/>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7092000" y="1557000"/>
            <a:ext cx="1601151" cy="4752000"/>
          </a:xfrm>
          <a:prstGeom prst="rect">
            <a:avLst/>
          </a:prstGeom>
        </p:spPr>
      </p:pic>
      <p:pic>
        <p:nvPicPr>
          <p:cNvPr id="6" name="Picture 14">
            <a:extLst>
              <a:ext uri="{FF2B5EF4-FFF2-40B4-BE49-F238E27FC236}">
                <a16:creationId xmlns:a16="http://schemas.microsoft.com/office/drawing/2014/main" xmlns="" id="{60F78465-4D99-453D-9CE0-7392270E5FE8}"/>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Lst>
          </a:blip>
          <a:stretch>
            <a:fillRect/>
          </a:stretch>
        </p:blipFill>
        <p:spPr>
          <a:xfrm>
            <a:off x="2065091" y="1917000"/>
            <a:ext cx="2722909" cy="4320000"/>
          </a:xfrm>
          <a:prstGeom prst="rect">
            <a:avLst/>
          </a:prstGeom>
        </p:spPr>
      </p:pic>
      <p:sp>
        <p:nvSpPr>
          <p:cNvPr id="7" name="Rectangle 4">
            <a:extLst>
              <a:ext uri="{FF2B5EF4-FFF2-40B4-BE49-F238E27FC236}">
                <a16:creationId xmlns:a16="http://schemas.microsoft.com/office/drawing/2014/main" xmlns="" id="{57009AB4-D346-412A-9A12-81724B2CB1D7}"/>
              </a:ext>
            </a:extLst>
          </p:cNvPr>
          <p:cNvSpPr/>
          <p:nvPr/>
        </p:nvSpPr>
        <p:spPr>
          <a:xfrm>
            <a:off x="396000" y="3141000"/>
            <a:ext cx="1656000" cy="1323439"/>
          </a:xfrm>
          <a:prstGeom prst="rect">
            <a:avLst/>
          </a:prstGeom>
        </p:spPr>
        <p:txBody>
          <a:bodyPr wrap="square">
            <a:spAutoFit/>
          </a:bodyPr>
          <a:lstStyle/>
          <a:p>
            <a:r>
              <a:rPr lang="el-GR" sz="1600" dirty="0" smtClean="0">
                <a:solidFill>
                  <a:prstClr val="black"/>
                </a:solidFill>
              </a:rPr>
              <a:t>Έμμεσο</a:t>
            </a:r>
            <a:r>
              <a:rPr lang="en-US" sz="1600" dirty="0" smtClean="0">
                <a:solidFill>
                  <a:prstClr val="black"/>
                </a:solidFill>
              </a:rPr>
              <a:t> </a:t>
            </a:r>
            <a:r>
              <a:rPr lang="el-GR" sz="1600" dirty="0" smtClean="0">
                <a:solidFill>
                  <a:prstClr val="black"/>
                </a:solidFill>
              </a:rPr>
              <a:t>σύστημα βεβιασμένης κυκλοφορίας με </a:t>
            </a:r>
            <a:r>
              <a:rPr lang="el-GR" sz="1600" dirty="0" err="1" smtClean="0">
                <a:solidFill>
                  <a:prstClr val="black"/>
                </a:solidFill>
              </a:rPr>
              <a:t>αντιπαγωτική</a:t>
            </a:r>
            <a:r>
              <a:rPr lang="el-GR" sz="1600" dirty="0" smtClean="0">
                <a:solidFill>
                  <a:prstClr val="black"/>
                </a:solidFill>
              </a:rPr>
              <a:t> προστασία</a:t>
            </a:r>
            <a:endParaRPr lang="en-US" sz="1600" dirty="0">
              <a:solidFill>
                <a:prstClr val="black"/>
              </a:solidFill>
            </a:endParaRPr>
          </a:p>
        </p:txBody>
      </p:sp>
      <p:sp>
        <p:nvSpPr>
          <p:cNvPr id="8" name="Rectangle 4">
            <a:extLst>
              <a:ext uri="{FF2B5EF4-FFF2-40B4-BE49-F238E27FC236}">
                <a16:creationId xmlns:a16="http://schemas.microsoft.com/office/drawing/2014/main" xmlns="" id="{57009AB4-D346-412A-9A12-81724B2CB1D7}"/>
              </a:ext>
            </a:extLst>
          </p:cNvPr>
          <p:cNvSpPr/>
          <p:nvPr/>
        </p:nvSpPr>
        <p:spPr>
          <a:xfrm>
            <a:off x="5508000" y="3285000"/>
            <a:ext cx="1656000" cy="1077218"/>
          </a:xfrm>
          <a:prstGeom prst="rect">
            <a:avLst/>
          </a:prstGeom>
        </p:spPr>
        <p:txBody>
          <a:bodyPr wrap="square">
            <a:spAutoFit/>
          </a:bodyPr>
          <a:lstStyle/>
          <a:p>
            <a:r>
              <a:rPr lang="el-GR" sz="1600" dirty="0" smtClean="0">
                <a:solidFill>
                  <a:prstClr val="black"/>
                </a:solidFill>
              </a:rPr>
              <a:t>Έμμεσο σύστημα απορροής βεβιασμένης κυκλοφορίας</a:t>
            </a:r>
            <a:endParaRPr lang="en-US" sz="1600" dirty="0">
              <a:solidFill>
                <a:prstClr val="black"/>
              </a:solidFill>
            </a:endParaRPr>
          </a:p>
        </p:txBody>
      </p:sp>
    </p:spTree>
    <p:extLst>
      <p:ext uri="{BB962C8B-B14F-4D97-AF65-F5344CB8AC3E}">
        <p14:creationId xmlns:p14="http://schemas.microsoft.com/office/powerpoint/2010/main" xmlns="" val="87514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78CE6-FDB3-4F71-BA15-E5FEB25521A0}"/>
              </a:ext>
            </a:extLst>
          </p:cNvPr>
          <p:cNvSpPr>
            <a:spLocks noGrp="1"/>
          </p:cNvSpPr>
          <p:nvPr>
            <p:ph type="title"/>
          </p:nvPr>
        </p:nvSpPr>
        <p:spPr/>
        <p:txBody>
          <a:bodyPr>
            <a:normAutofit/>
          </a:bodyPr>
          <a:lstStyle/>
          <a:p>
            <a:r>
              <a:rPr lang="en-US" b="1" dirty="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7273E409-9C35-4C11-8DF1-644FB08EA869}"/>
              </a:ext>
            </a:extLst>
          </p:cNvPr>
          <p:cNvSpPr/>
          <p:nvPr/>
        </p:nvSpPr>
        <p:spPr>
          <a:xfrm>
            <a:off x="432916" y="1557000"/>
            <a:ext cx="586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με τις αντλίες και την παροχή</a:t>
            </a:r>
            <a:r>
              <a:rPr lang="en-US" b="1" dirty="0" smtClean="0"/>
              <a:t>.</a:t>
            </a:r>
            <a:endParaRPr lang="en-US" b="1" dirty="0"/>
          </a:p>
        </p:txBody>
      </p:sp>
      <p:sp>
        <p:nvSpPr>
          <p:cNvPr id="8" name="Rectangle 7"/>
          <p:cNvSpPr/>
          <p:nvPr/>
        </p:nvSpPr>
        <p:spPr>
          <a:xfrm>
            <a:off x="1260000" y="1870897"/>
            <a:ext cx="7704000" cy="4524315"/>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μια αντλία που δεν λειτουργεί</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dirty="0" smtClean="0">
                <a:solidFill>
                  <a:prstClr val="black"/>
                </a:solidFill>
              </a:rPr>
              <a:t>Εάν τα </a:t>
            </a:r>
            <a:r>
              <a:rPr lang="el-GR" sz="1600" dirty="0" smtClean="0">
                <a:solidFill>
                  <a:prstClr val="black"/>
                </a:solidFill>
              </a:rPr>
              <a:t>συστήματα ελέγχου </a:t>
            </a:r>
            <a:r>
              <a:rPr lang="el-GR" sz="1600" dirty="0" smtClean="0">
                <a:solidFill>
                  <a:prstClr val="black"/>
                </a:solidFill>
              </a:rPr>
              <a:t>του ηλιοθερμικού συστήματος </a:t>
            </a:r>
            <a:r>
              <a:rPr lang="el-GR" sz="1600" dirty="0" smtClean="0">
                <a:solidFill>
                  <a:prstClr val="black"/>
                </a:solidFill>
              </a:rPr>
              <a:t>λειτουργούν σωστά, </a:t>
            </a:r>
            <a:r>
              <a:rPr lang="el-GR" sz="1600" dirty="0" smtClean="0">
                <a:solidFill>
                  <a:prstClr val="black"/>
                </a:solidFill>
              </a:rPr>
              <a:t>η </a:t>
            </a:r>
            <a:r>
              <a:rPr lang="el-GR" sz="1600" dirty="0" smtClean="0">
                <a:solidFill>
                  <a:prstClr val="black"/>
                </a:solidFill>
              </a:rPr>
              <a:t>αιτία </a:t>
            </a:r>
            <a:r>
              <a:rPr lang="el-GR" sz="1600" dirty="0" smtClean="0">
                <a:solidFill>
                  <a:prstClr val="black"/>
                </a:solidFill>
              </a:rPr>
              <a:t>ίσως είναι </a:t>
            </a:r>
            <a:r>
              <a:rPr lang="el-GR" sz="1600" b="1" dirty="0" smtClean="0">
                <a:solidFill>
                  <a:prstClr val="black"/>
                </a:solidFill>
              </a:rPr>
              <a:t>μια </a:t>
            </a:r>
            <a:r>
              <a:rPr lang="el-GR" sz="1600" b="1" dirty="0" smtClean="0">
                <a:solidFill>
                  <a:prstClr val="black"/>
                </a:solidFill>
              </a:rPr>
              <a:t>κολλημ</a:t>
            </a:r>
            <a:r>
              <a:rPr lang="el-GR" sz="1600" b="1" dirty="0" smtClean="0">
                <a:solidFill>
                  <a:prstClr val="black"/>
                </a:solidFill>
              </a:rPr>
              <a:t>έ</a:t>
            </a:r>
            <a:r>
              <a:rPr lang="el-GR" sz="1600" b="1" dirty="0" smtClean="0">
                <a:solidFill>
                  <a:prstClr val="black"/>
                </a:solidFill>
              </a:rPr>
              <a:t>νη πτερωτή</a:t>
            </a:r>
            <a:r>
              <a:rPr lang="el-GR" sz="1600" b="1" dirty="0" smtClean="0">
                <a:solidFill>
                  <a:prstClr val="black"/>
                </a:solidFill>
              </a:rPr>
              <a:t>, ένας </a:t>
            </a:r>
            <a:r>
              <a:rPr lang="el-GR" sz="1600" b="1" dirty="0" smtClean="0">
                <a:solidFill>
                  <a:prstClr val="black"/>
                </a:solidFill>
              </a:rPr>
              <a:t>καμένος κινητήρας </a:t>
            </a:r>
            <a:r>
              <a:rPr lang="el-GR" sz="1600" b="1" dirty="0" smtClean="0">
                <a:solidFill>
                  <a:prstClr val="black"/>
                </a:solidFill>
              </a:rPr>
              <a:t>ή ένας σπασμένος άξονας</a:t>
            </a:r>
            <a:r>
              <a:rPr lang="el-GR" sz="1600" dirty="0" smtClean="0">
                <a:solidFill>
                  <a:prstClr val="black"/>
                </a:solidFill>
              </a:rPr>
              <a:t>. Αυτοί οι τύποι προβλημάτων </a:t>
            </a:r>
            <a:r>
              <a:rPr lang="el-GR" sz="1600" dirty="0" smtClean="0">
                <a:solidFill>
                  <a:prstClr val="black"/>
                </a:solidFill>
              </a:rPr>
              <a:t>αναμένονται </a:t>
            </a:r>
            <a:r>
              <a:rPr lang="el-GR" sz="1600" dirty="0" smtClean="0">
                <a:solidFill>
                  <a:prstClr val="black"/>
                </a:solidFill>
              </a:rPr>
              <a:t>κατά τη διάρκεια ζωής της αντλίας, η οποία είναι ένα </a:t>
            </a:r>
            <a:r>
              <a:rPr lang="el-GR" sz="1600" dirty="0" smtClean="0">
                <a:solidFill>
                  <a:prstClr val="black"/>
                </a:solidFill>
              </a:rPr>
              <a:t>εξάρτημα που </a:t>
            </a:r>
            <a:r>
              <a:rPr lang="el-GR" sz="1600" dirty="0" smtClean="0">
                <a:solidFill>
                  <a:prstClr val="black"/>
                </a:solidFill>
              </a:rPr>
              <a:t>υπόκειται σε σημαντική </a:t>
            </a:r>
            <a:r>
              <a:rPr lang="el-GR" sz="1600" b="1" dirty="0" smtClean="0">
                <a:solidFill>
                  <a:prstClr val="black"/>
                </a:solidFill>
              </a:rPr>
              <a:t>φόρτιση</a:t>
            </a:r>
            <a:r>
              <a:rPr lang="el-GR" sz="1600" dirty="0" smtClean="0">
                <a:solidFill>
                  <a:prstClr val="black"/>
                </a:solidFill>
              </a:rPr>
              <a:t> (διακυμάνσεις </a:t>
            </a:r>
            <a:r>
              <a:rPr lang="el-GR" sz="1600" dirty="0" smtClean="0">
                <a:solidFill>
                  <a:prstClr val="black"/>
                </a:solidFill>
              </a:rPr>
              <a:t>της θερμοκρασίας και κύκλος λειτουργίας)</a:t>
            </a:r>
            <a:r>
              <a:rPr lang="en-US" sz="1600" dirty="0" smtClean="0">
                <a:solidFill>
                  <a:prstClr val="black"/>
                </a:solidFill>
              </a:rPr>
              <a:t>.</a:t>
            </a:r>
            <a:endParaRPr lang="el-GR" sz="1600" dirty="0" smtClean="0">
              <a:solidFill>
                <a:prstClr val="black"/>
              </a:solidFill>
            </a:endParaRPr>
          </a:p>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μια αντλία που δεν λειτουργεί</a:t>
            </a:r>
            <a:r>
              <a:rPr lang="en-US" sz="1600" b="1" dirty="0" smtClean="0">
                <a:solidFill>
                  <a:prstClr val="black"/>
                </a:solidFill>
              </a:rPr>
              <a:t>.</a:t>
            </a:r>
          </a:p>
          <a:p>
            <a:pPr marL="742950" lvl="1" indent="-285750">
              <a:buFont typeface="Symbol" panose="05050102010706020507" pitchFamily="18" charset="2"/>
              <a:buChar char="-"/>
            </a:pPr>
            <a:r>
              <a:rPr lang="el-GR" sz="1600" dirty="0" smtClean="0"/>
              <a:t>Ακόμα και εάν μια </a:t>
            </a:r>
            <a:r>
              <a:rPr lang="el-GR" sz="1600" dirty="0" smtClean="0"/>
              <a:t>ηλιακή αντλία λειτουργεί και ελέγχεται σωστά, </a:t>
            </a:r>
            <a:r>
              <a:rPr lang="el-GR" sz="1600" dirty="0" smtClean="0"/>
              <a:t>μπορεί να </a:t>
            </a:r>
            <a:r>
              <a:rPr lang="el-GR" sz="1600" b="1" dirty="0" smtClean="0"/>
              <a:t>υπάρχουν προβλήματα με την πραγματική παροχή </a:t>
            </a:r>
            <a:r>
              <a:rPr lang="el-GR" sz="1600" b="1" dirty="0" smtClean="0"/>
              <a:t>στο κύκλωμα του συλλέκτη</a:t>
            </a:r>
            <a:r>
              <a:rPr lang="el-GR" sz="1600" dirty="0" smtClean="0"/>
              <a:t>.</a:t>
            </a:r>
          </a:p>
          <a:p>
            <a:pPr marL="742950" lvl="1" indent="-285750">
              <a:buFont typeface="Symbol" panose="05050102010706020507" pitchFamily="18" charset="2"/>
              <a:buChar char="-"/>
            </a:pPr>
            <a:r>
              <a:rPr lang="el-GR" sz="1600" dirty="0" smtClean="0"/>
              <a:t>Εάν η αντλία έχει </a:t>
            </a:r>
            <a:r>
              <a:rPr lang="el-GR" sz="1600" dirty="0" err="1" smtClean="0"/>
              <a:t>διαστασιολογηθεί</a:t>
            </a:r>
            <a:r>
              <a:rPr lang="el-GR" sz="1600" dirty="0" smtClean="0"/>
              <a:t> </a:t>
            </a:r>
            <a:r>
              <a:rPr lang="el-GR" sz="1600" dirty="0" smtClean="0"/>
              <a:t>ώστε </a:t>
            </a:r>
            <a:r>
              <a:rPr lang="el-GR" sz="1600" b="1" dirty="0" smtClean="0"/>
              <a:t>μόλις </a:t>
            </a:r>
            <a:r>
              <a:rPr lang="el-GR" sz="1600" b="1" dirty="0" smtClean="0"/>
              <a:t>να υπερνικηθεί η </a:t>
            </a:r>
            <a:r>
              <a:rPr lang="el-GR" sz="1600" b="1" dirty="0" err="1" smtClean="0"/>
              <a:t>μανομετρική</a:t>
            </a:r>
            <a:r>
              <a:rPr lang="el-GR" sz="1600" b="1" dirty="0" smtClean="0"/>
              <a:t> πίεση </a:t>
            </a:r>
            <a:r>
              <a:rPr lang="el-GR" sz="1600" b="1" dirty="0" smtClean="0"/>
              <a:t>του </a:t>
            </a:r>
            <a:r>
              <a:rPr lang="el-GR" sz="1600" b="1" dirty="0" smtClean="0"/>
              <a:t>κυκλώματος</a:t>
            </a:r>
            <a:r>
              <a:rPr lang="el-GR" sz="1600" dirty="0" smtClean="0"/>
              <a:t>, </a:t>
            </a:r>
            <a:r>
              <a:rPr lang="el-GR" sz="1600" dirty="0" smtClean="0"/>
              <a:t>μια απροσδόκητη προστιθέμενη αντίσταση μπορεί να σταματήσει όλη τη ροή </a:t>
            </a:r>
            <a:r>
              <a:rPr lang="el-GR" sz="1600" dirty="0" smtClean="0"/>
              <a:t>μέσω του συλλέκτη (π.χ., </a:t>
            </a:r>
            <a:r>
              <a:rPr lang="el-GR" sz="1600" b="1" dirty="0" smtClean="0"/>
              <a:t>αέρας στο </a:t>
            </a:r>
            <a:r>
              <a:rPr lang="el-GR" sz="1600" b="1" dirty="0" smtClean="0"/>
              <a:t>ρευστό</a:t>
            </a:r>
            <a:r>
              <a:rPr lang="el-GR" sz="1600" dirty="0" smtClean="0"/>
              <a:t>).</a:t>
            </a:r>
            <a:endParaRPr lang="el-GR" sz="1600" dirty="0" smtClean="0"/>
          </a:p>
          <a:p>
            <a:pPr marL="742950" lvl="1" indent="-285750">
              <a:buFont typeface="Symbol" panose="05050102010706020507" pitchFamily="18" charset="2"/>
              <a:buChar char="-"/>
            </a:pPr>
            <a:r>
              <a:rPr lang="el-GR" sz="1600" dirty="0" smtClean="0"/>
              <a:t>Σε ένα έμμεσο σύστημα, </a:t>
            </a:r>
            <a:r>
              <a:rPr lang="el-GR" sz="1600" b="1" dirty="0" smtClean="0"/>
              <a:t>η απώλεια της πίεσης του ρευστού του συλλέκτη </a:t>
            </a:r>
            <a:r>
              <a:rPr lang="el-GR" sz="1600" dirty="0" smtClean="0"/>
              <a:t>μπορεί επίσης να εμποδίσει τη ροή στον </a:t>
            </a:r>
            <a:r>
              <a:rPr lang="el-GR" sz="1600" dirty="0" smtClean="0"/>
              <a:t>κύκλωμα του </a:t>
            </a:r>
            <a:r>
              <a:rPr lang="el-GR" sz="1600" dirty="0" smtClean="0"/>
              <a:t>συλλέκτη. Η αντλία γενικά δεν </a:t>
            </a:r>
            <a:r>
              <a:rPr lang="el-GR" sz="1600" dirty="0" err="1" smtClean="0"/>
              <a:t>διαστασιολογείται</a:t>
            </a:r>
            <a:r>
              <a:rPr lang="el-GR" sz="1600" dirty="0" smtClean="0"/>
              <a:t> </a:t>
            </a:r>
            <a:r>
              <a:rPr lang="el-GR" sz="1600" dirty="0" smtClean="0"/>
              <a:t>για να υπερνικήσει τη </a:t>
            </a:r>
            <a:r>
              <a:rPr lang="el-GR" sz="1600" dirty="0" smtClean="0"/>
              <a:t>στατική πίεση </a:t>
            </a:r>
            <a:r>
              <a:rPr lang="el-GR" sz="1600" dirty="0" smtClean="0"/>
              <a:t>λόγω της διαφοράς ύψους μεταξύ του άνω και του κάτω μέρους του </a:t>
            </a:r>
            <a:r>
              <a:rPr lang="el-GR" sz="1600" dirty="0" smtClean="0"/>
              <a:t>κυκλώματος συλλέκτη</a:t>
            </a:r>
            <a:r>
              <a:rPr lang="el-GR" sz="1600" dirty="0" smtClean="0"/>
              <a:t>. </a:t>
            </a:r>
            <a:r>
              <a:rPr lang="el-GR" sz="1600" dirty="0" err="1" smtClean="0"/>
              <a:t>διαστασιολογείται</a:t>
            </a:r>
            <a:r>
              <a:rPr lang="el-GR" sz="1600" dirty="0" smtClean="0"/>
              <a:t> </a:t>
            </a:r>
            <a:r>
              <a:rPr lang="el-GR" sz="1600" dirty="0" smtClean="0"/>
              <a:t>ώστε να διατηρεί την επιθυμητή ροή έναντι της </a:t>
            </a:r>
            <a:r>
              <a:rPr lang="el-GR" sz="1600" dirty="0" smtClean="0"/>
              <a:t>δυναμικής πίεσης </a:t>
            </a:r>
            <a:r>
              <a:rPr lang="el-GR" sz="1600" dirty="0" smtClean="0"/>
              <a:t>(αντίσταση στη ροή στους σωλήνες, </a:t>
            </a:r>
            <a:r>
              <a:rPr lang="el-GR" sz="1600" dirty="0" smtClean="0"/>
              <a:t>στα εξαρτήματα και στις </a:t>
            </a:r>
            <a:r>
              <a:rPr lang="el-GR" sz="1600" dirty="0" smtClean="0"/>
              <a:t>βαλβίδες)</a:t>
            </a:r>
            <a:r>
              <a:rPr lang="en-US" sz="1600" dirty="0" smtClean="0"/>
              <a:t>. </a:t>
            </a:r>
            <a:endParaRPr lang="el-GR" sz="1600" dirty="0" smtClean="0">
              <a:solidFill>
                <a:prstClr val="black"/>
              </a:solidFill>
            </a:endParaRPr>
          </a:p>
        </p:txBody>
      </p:sp>
      <p:pic>
        <p:nvPicPr>
          <p:cNvPr id="7" name="Picture 5"/>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108057" y="3645000"/>
            <a:ext cx="1583943" cy="2700000"/>
          </a:xfrm>
          <a:prstGeom prst="rect">
            <a:avLst/>
          </a:prstGeom>
        </p:spPr>
      </p:pic>
    </p:spTree>
    <p:extLst>
      <p:ext uri="{BB962C8B-B14F-4D97-AF65-F5344CB8AC3E}">
        <p14:creationId xmlns:p14="http://schemas.microsoft.com/office/powerpoint/2010/main" xmlns="" val="77385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s-ES" dirty="0"/>
          </a:p>
        </p:txBody>
      </p:sp>
      <p:sp>
        <p:nvSpPr>
          <p:cNvPr id="4" name="Rectangle 3">
            <a:extLst>
              <a:ext uri="{FF2B5EF4-FFF2-40B4-BE49-F238E27FC236}">
                <a16:creationId xmlns:a16="http://schemas.microsoft.com/office/drawing/2014/main" xmlns="" id="{EF6B81A8-E483-45F3-A7C8-E56AF5017378}"/>
              </a:ext>
            </a:extLst>
          </p:cNvPr>
          <p:cNvSpPr/>
          <p:nvPr/>
        </p:nvSpPr>
        <p:spPr>
          <a:xfrm>
            <a:off x="432916" y="1557000"/>
            <a:ext cx="694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με </a:t>
            </a:r>
            <a:r>
              <a:rPr lang="el-GR" b="1" dirty="0" err="1" smtClean="0"/>
              <a:t>θερμοσιφωνικές</a:t>
            </a:r>
            <a:r>
              <a:rPr lang="el-GR" b="1" dirty="0" smtClean="0"/>
              <a:t> βαλβίδες και βαλβίδες ελέγχου</a:t>
            </a:r>
            <a:r>
              <a:rPr lang="en-US" b="1" dirty="0" smtClean="0"/>
              <a:t>.</a:t>
            </a:r>
            <a:endParaRPr lang="en-US" b="1" dirty="0"/>
          </a:p>
        </p:txBody>
      </p:sp>
      <p:sp>
        <p:nvSpPr>
          <p:cNvPr id="5" name="Rectangle 4">
            <a:extLst>
              <a:ext uri="{FF2B5EF4-FFF2-40B4-BE49-F238E27FC236}">
                <a16:creationId xmlns:a16="http://schemas.microsoft.com/office/drawing/2014/main" xmlns="" id="{0EF413D7-F031-455A-93F2-6DAFADC8199B}"/>
              </a:ext>
            </a:extLst>
          </p:cNvPr>
          <p:cNvSpPr/>
          <p:nvPr/>
        </p:nvSpPr>
        <p:spPr>
          <a:xfrm>
            <a:off x="734136" y="1870897"/>
            <a:ext cx="7869864" cy="3785652"/>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(αντίστροφη) </a:t>
            </a:r>
            <a:r>
              <a:rPr lang="el-GR" sz="1600" b="1" dirty="0" err="1" smtClean="0">
                <a:solidFill>
                  <a:prstClr val="black"/>
                </a:solidFill>
              </a:rPr>
              <a:t>θερμοσιφωνική</a:t>
            </a:r>
            <a:r>
              <a:rPr lang="el-GR" sz="1600" b="1" dirty="0" smtClean="0">
                <a:solidFill>
                  <a:prstClr val="black"/>
                </a:solidFill>
              </a:rPr>
              <a:t> λειτουργία, </a:t>
            </a:r>
            <a:r>
              <a:rPr lang="el-GR" sz="1600" b="1" dirty="0" smtClean="0">
                <a:solidFill>
                  <a:prstClr val="black"/>
                </a:solidFill>
              </a:rPr>
              <a:t>διακοπτόμενη ενεργοποίηση της αντλίας</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dirty="0" smtClean="0">
                <a:solidFill>
                  <a:prstClr val="black"/>
                </a:solidFill>
              </a:rPr>
              <a:t>Καθώς το </a:t>
            </a:r>
            <a:r>
              <a:rPr lang="el-GR" sz="1600" dirty="0" smtClean="0">
                <a:solidFill>
                  <a:prstClr val="black"/>
                </a:solidFill>
              </a:rPr>
              <a:t>ρευστό γίνεται </a:t>
            </a:r>
            <a:r>
              <a:rPr lang="el-GR" sz="1600" dirty="0" smtClean="0">
                <a:solidFill>
                  <a:prstClr val="black"/>
                </a:solidFill>
              </a:rPr>
              <a:t>πιο δροσερό το βράδυ (ή σε ψυχρότερες καιρικές συνθήκες), γίνεται πυκνότερο και βαρύτερο </a:t>
            </a:r>
            <a:r>
              <a:rPr lang="el-GR" sz="1600" dirty="0" smtClean="0">
                <a:solidFill>
                  <a:prstClr val="black"/>
                </a:solidFill>
              </a:rPr>
              <a:t>ρέοντας προς </a:t>
            </a:r>
            <a:r>
              <a:rPr lang="el-GR" sz="1600" dirty="0" smtClean="0">
                <a:solidFill>
                  <a:prstClr val="black"/>
                </a:solidFill>
              </a:rPr>
              <a:t>τα κάτω στη δεξαμενή αποθήκευσης. Με τη σειρά του, αναγκάζει </a:t>
            </a:r>
            <a:r>
              <a:rPr lang="el-GR" sz="1600" dirty="0" smtClean="0">
                <a:solidFill>
                  <a:prstClr val="black"/>
                </a:solidFill>
              </a:rPr>
              <a:t>το λιγότερο πυκνό </a:t>
            </a:r>
            <a:r>
              <a:rPr lang="el-GR" sz="1600" dirty="0" smtClean="0">
                <a:solidFill>
                  <a:prstClr val="black"/>
                </a:solidFill>
              </a:rPr>
              <a:t>θερμαινόμενο υγρό </a:t>
            </a:r>
            <a:r>
              <a:rPr lang="el-GR" sz="1600" dirty="0" smtClean="0">
                <a:solidFill>
                  <a:prstClr val="black"/>
                </a:solidFill>
              </a:rPr>
              <a:t>να ρέει προς </a:t>
            </a:r>
            <a:r>
              <a:rPr lang="el-GR" sz="1600" dirty="0" smtClean="0">
                <a:solidFill>
                  <a:prstClr val="black"/>
                </a:solidFill>
              </a:rPr>
              <a:t>τα πάνω στον </a:t>
            </a:r>
            <a:r>
              <a:rPr lang="el-GR" sz="1600" dirty="0" smtClean="0">
                <a:solidFill>
                  <a:prstClr val="black"/>
                </a:solidFill>
              </a:rPr>
              <a:t>συλλέκτη, </a:t>
            </a:r>
            <a:r>
              <a:rPr lang="el-GR" sz="1600" dirty="0" smtClean="0">
                <a:solidFill>
                  <a:prstClr val="black"/>
                </a:solidFill>
              </a:rPr>
              <a:t>όπου </a:t>
            </a:r>
            <a:r>
              <a:rPr lang="el-GR" sz="1600" dirty="0" smtClean="0">
                <a:solidFill>
                  <a:prstClr val="black"/>
                </a:solidFill>
              </a:rPr>
              <a:t>και αυτό </a:t>
            </a:r>
            <a:r>
              <a:rPr lang="el-GR" sz="1600" dirty="0" smtClean="0">
                <a:solidFill>
                  <a:prstClr val="black"/>
                </a:solidFill>
              </a:rPr>
              <a:t>το θερμαινόμενο υγρό ψύχεται. Αυτό το φαινόμενο, που προκαλείται από μια </a:t>
            </a:r>
            <a:r>
              <a:rPr lang="el-GR" sz="1600" b="1" dirty="0" smtClean="0">
                <a:solidFill>
                  <a:prstClr val="black"/>
                </a:solidFill>
              </a:rPr>
              <a:t>αναποτελεσματική βαλβίδα ελέγχου</a:t>
            </a:r>
            <a:r>
              <a:rPr lang="el-GR" sz="1600" dirty="0" smtClean="0">
                <a:solidFill>
                  <a:prstClr val="black"/>
                </a:solidFill>
              </a:rPr>
              <a:t>, μπορεί να προκαλέσει υπερβολική απώλεια θερμότητας.</a:t>
            </a:r>
          </a:p>
          <a:p>
            <a:pPr marL="742950" lvl="1" indent="-285750">
              <a:buFont typeface="Symbol" panose="05050102010706020507" pitchFamily="18" charset="2"/>
              <a:buChar char="-"/>
            </a:pPr>
            <a:r>
              <a:rPr lang="el-GR" sz="1600" dirty="0" smtClean="0">
                <a:solidFill>
                  <a:prstClr val="black"/>
                </a:solidFill>
              </a:rPr>
              <a:t>Επιπλέον, </a:t>
            </a:r>
            <a:r>
              <a:rPr lang="el-GR" sz="1600" b="1" dirty="0" smtClean="0">
                <a:solidFill>
                  <a:prstClr val="black"/>
                </a:solidFill>
              </a:rPr>
              <a:t>αυτό το </a:t>
            </a:r>
            <a:r>
              <a:rPr lang="el-GR" sz="1600" b="1" dirty="0" smtClean="0">
                <a:solidFill>
                  <a:prstClr val="black"/>
                </a:solidFill>
              </a:rPr>
              <a:t>φαινόμενο συχνά </a:t>
            </a:r>
            <a:r>
              <a:rPr lang="en-US" sz="1600" b="1" dirty="0" smtClean="0">
                <a:solidFill>
                  <a:prstClr val="black"/>
                </a:solidFill>
              </a:rPr>
              <a:t>“</a:t>
            </a:r>
            <a:r>
              <a:rPr lang="el-GR" sz="1600" b="1" dirty="0" smtClean="0">
                <a:solidFill>
                  <a:prstClr val="black"/>
                </a:solidFill>
              </a:rPr>
              <a:t>ξεγελάει</a:t>
            </a:r>
            <a:r>
              <a:rPr lang="en-US" sz="1600" b="1" dirty="0" smtClean="0">
                <a:solidFill>
                  <a:prstClr val="black"/>
                </a:solidFill>
              </a:rPr>
              <a:t>”</a:t>
            </a:r>
            <a:r>
              <a:rPr lang="el-GR" sz="1600" b="1" dirty="0" smtClean="0">
                <a:solidFill>
                  <a:prstClr val="black"/>
                </a:solidFill>
              </a:rPr>
              <a:t> τον </a:t>
            </a:r>
            <a:r>
              <a:rPr lang="el-GR" sz="1600" b="1" dirty="0" smtClean="0">
                <a:solidFill>
                  <a:prstClr val="black"/>
                </a:solidFill>
              </a:rPr>
              <a:t>αισθητήρα </a:t>
            </a:r>
            <a:r>
              <a:rPr lang="el-GR" sz="1600" b="1" dirty="0" smtClean="0">
                <a:solidFill>
                  <a:prstClr val="black"/>
                </a:solidFill>
              </a:rPr>
              <a:t>και τον </a:t>
            </a:r>
            <a:r>
              <a:rPr lang="el-GR" sz="1600" b="1" dirty="0" smtClean="0">
                <a:solidFill>
                  <a:prstClr val="black"/>
                </a:solidFill>
              </a:rPr>
              <a:t>ελεγκτή του συλλέκτη</a:t>
            </a:r>
            <a:r>
              <a:rPr lang="el-GR" sz="1600" dirty="0" smtClean="0">
                <a:solidFill>
                  <a:prstClr val="black"/>
                </a:solidFill>
              </a:rPr>
              <a:t>, </a:t>
            </a:r>
            <a:r>
              <a:rPr lang="el-GR" sz="1600" dirty="0" smtClean="0">
                <a:solidFill>
                  <a:prstClr val="black"/>
                </a:solidFill>
              </a:rPr>
              <a:t>κάνοντάς τους να θεωρούν ότι </a:t>
            </a:r>
            <a:r>
              <a:rPr lang="el-GR" sz="1600" dirty="0" smtClean="0">
                <a:solidFill>
                  <a:prstClr val="black"/>
                </a:solidFill>
              </a:rPr>
              <a:t>ο συλλέκτης είναι ζεστός και έτσι ενεργοποιεί την αντλία κατά </a:t>
            </a:r>
            <a:r>
              <a:rPr lang="el-GR" sz="1600" dirty="0" smtClean="0">
                <a:solidFill>
                  <a:prstClr val="black"/>
                </a:solidFill>
              </a:rPr>
              <a:t>διαστήματα στις </a:t>
            </a:r>
            <a:r>
              <a:rPr lang="el-GR" sz="1600" dirty="0" smtClean="0">
                <a:solidFill>
                  <a:prstClr val="black"/>
                </a:solidFill>
              </a:rPr>
              <a:t>(ψυχρότερες) νύχτες.</a:t>
            </a:r>
          </a:p>
          <a:p>
            <a:pPr marL="742950" lvl="1" indent="-285750">
              <a:buFont typeface="Symbol" panose="05050102010706020507" pitchFamily="18" charset="2"/>
              <a:buChar char="-"/>
            </a:pPr>
            <a:r>
              <a:rPr lang="el-GR" sz="1600" dirty="0" smtClean="0">
                <a:solidFill>
                  <a:prstClr val="black"/>
                </a:solidFill>
              </a:rPr>
              <a:t>Οι βαλβίδες ελέγχου είναι αξιόπιστες συσκευές. Δυστυχώς</a:t>
            </a:r>
            <a:r>
              <a:rPr lang="el-GR" sz="1600" b="1" dirty="0" smtClean="0">
                <a:solidFill>
                  <a:prstClr val="black"/>
                </a:solidFill>
              </a:rPr>
              <a:t>, </a:t>
            </a:r>
            <a:r>
              <a:rPr lang="el-GR" sz="1600" b="1" dirty="0" smtClean="0">
                <a:solidFill>
                  <a:prstClr val="black"/>
                </a:solidFill>
              </a:rPr>
              <a:t>το μέγεθος τους και </a:t>
            </a:r>
            <a:r>
              <a:rPr lang="el-GR" sz="1600" b="1" dirty="0" smtClean="0">
                <a:solidFill>
                  <a:prstClr val="black"/>
                </a:solidFill>
              </a:rPr>
              <a:t>η καθίζηση </a:t>
            </a:r>
            <a:r>
              <a:rPr lang="el-GR" sz="1600" b="1" dirty="0" smtClean="0">
                <a:solidFill>
                  <a:prstClr val="black"/>
                </a:solidFill>
              </a:rPr>
              <a:t>που δημιουργείται </a:t>
            </a:r>
            <a:r>
              <a:rPr lang="el-GR" sz="1600" b="1" dirty="0" smtClean="0">
                <a:solidFill>
                  <a:prstClr val="black"/>
                </a:solidFill>
              </a:rPr>
              <a:t>με την πάροδο του χρόνου, μπορεί να εμποδίσουν τη βαλβίδα αυτή να </a:t>
            </a:r>
            <a:r>
              <a:rPr lang="el-GR" sz="1600" b="1" dirty="0" smtClean="0">
                <a:solidFill>
                  <a:prstClr val="black"/>
                </a:solidFill>
              </a:rPr>
              <a:t>κλείσει πλήρως</a:t>
            </a:r>
            <a:r>
              <a:rPr lang="el-GR" sz="1600" b="1" dirty="0" smtClean="0">
                <a:solidFill>
                  <a:prstClr val="black"/>
                </a:solidFill>
              </a:rPr>
              <a:t>. Οι ελαττωματικές βαλβίδες πρέπει να καθαρίζονται από κάθε καθίζηση και διάβρωση ή να αντικαθίστανται</a:t>
            </a:r>
            <a:r>
              <a:rPr lang="el-GR" sz="1600" dirty="0" smtClean="0">
                <a:solidFill>
                  <a:prstClr val="black"/>
                </a:solidFill>
              </a:rPr>
              <a:t>.</a:t>
            </a:r>
            <a:endParaRPr lang="el-GR" sz="1600" dirty="0" smtClean="0">
              <a:solidFill>
                <a:prstClr val="black"/>
              </a:solidFill>
            </a:endParaRPr>
          </a:p>
        </p:txBody>
      </p:sp>
    </p:spTree>
    <p:extLst>
      <p:ext uri="{BB962C8B-B14F-4D97-AF65-F5344CB8AC3E}">
        <p14:creationId xmlns:p14="http://schemas.microsoft.com/office/powerpoint/2010/main" xmlns="" val="3716156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s-ES" dirty="0"/>
          </a:p>
        </p:txBody>
      </p:sp>
      <p:sp>
        <p:nvSpPr>
          <p:cNvPr id="4" name="Rectangle 3">
            <a:extLst>
              <a:ext uri="{FF2B5EF4-FFF2-40B4-BE49-F238E27FC236}">
                <a16:creationId xmlns:a16="http://schemas.microsoft.com/office/drawing/2014/main" xmlns="" id="{EF6B81A8-E483-45F3-A7C8-E56AF5017378}"/>
              </a:ext>
            </a:extLst>
          </p:cNvPr>
          <p:cNvSpPr/>
          <p:nvPr/>
        </p:nvSpPr>
        <p:spPr>
          <a:xfrm>
            <a:off x="432916" y="1557000"/>
            <a:ext cx="694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με </a:t>
            </a:r>
            <a:r>
              <a:rPr lang="el-GR" b="1" dirty="0" err="1" smtClean="0"/>
              <a:t>θερμοσιφωνικές</a:t>
            </a:r>
            <a:r>
              <a:rPr lang="el-GR" b="1" dirty="0" smtClean="0"/>
              <a:t> βαλβίδες και βαλβίδες ελέγχου</a:t>
            </a:r>
            <a:r>
              <a:rPr lang="en-US" b="1" dirty="0" smtClean="0"/>
              <a:t>.</a:t>
            </a:r>
            <a:endParaRPr lang="en-US" b="1" dirty="0"/>
          </a:p>
        </p:txBody>
      </p:sp>
      <p:sp>
        <p:nvSpPr>
          <p:cNvPr id="5" name="Rectangle 4">
            <a:extLst>
              <a:ext uri="{FF2B5EF4-FFF2-40B4-BE49-F238E27FC236}">
                <a16:creationId xmlns:a16="http://schemas.microsoft.com/office/drawing/2014/main" xmlns="" id="{0EF413D7-F031-455A-93F2-6DAFADC8199B}"/>
              </a:ext>
            </a:extLst>
          </p:cNvPr>
          <p:cNvSpPr/>
          <p:nvPr/>
        </p:nvSpPr>
        <p:spPr>
          <a:xfrm>
            <a:off x="734136" y="1870897"/>
            <a:ext cx="7869864" cy="1815882"/>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(αντίστροφη) </a:t>
            </a:r>
            <a:r>
              <a:rPr lang="el-GR" sz="1600" b="1" dirty="0" err="1" smtClean="0">
                <a:solidFill>
                  <a:prstClr val="black"/>
                </a:solidFill>
              </a:rPr>
              <a:t>θερμοσιφωνική</a:t>
            </a:r>
            <a:r>
              <a:rPr lang="el-GR" sz="1600" b="1" dirty="0" smtClean="0">
                <a:solidFill>
                  <a:prstClr val="black"/>
                </a:solidFill>
              </a:rPr>
              <a:t> λειτουργία, </a:t>
            </a:r>
            <a:r>
              <a:rPr lang="el-GR" sz="1600" b="1" dirty="0" smtClean="0">
                <a:solidFill>
                  <a:prstClr val="black"/>
                </a:solidFill>
              </a:rPr>
              <a:t>διακοπτόμενη ενεργοποίηση της αντλίας</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dirty="0" smtClean="0">
                <a:solidFill>
                  <a:prstClr val="black"/>
                </a:solidFill>
              </a:rPr>
              <a:t>Μια </a:t>
            </a:r>
            <a:r>
              <a:rPr lang="el-GR" sz="1600" dirty="0" smtClean="0">
                <a:solidFill>
                  <a:prstClr val="black"/>
                </a:solidFill>
              </a:rPr>
              <a:t>απλή και σχετικά ακριβής μέθοδος για να διαπιστωθεί </a:t>
            </a:r>
            <a:r>
              <a:rPr lang="el-GR" sz="1600" dirty="0" smtClean="0">
                <a:solidFill>
                  <a:prstClr val="black"/>
                </a:solidFill>
              </a:rPr>
              <a:t>εάν </a:t>
            </a:r>
            <a:r>
              <a:rPr lang="el-GR" sz="1600" dirty="0" smtClean="0">
                <a:solidFill>
                  <a:prstClr val="black"/>
                </a:solidFill>
              </a:rPr>
              <a:t>η βαλβίδα ελέγχου είναι </a:t>
            </a:r>
            <a:r>
              <a:rPr lang="el-GR" sz="1600" dirty="0" smtClean="0">
                <a:solidFill>
                  <a:prstClr val="black"/>
                </a:solidFill>
              </a:rPr>
              <a:t>ελαττωματική, </a:t>
            </a:r>
            <a:r>
              <a:rPr lang="el-GR" sz="1600" dirty="0" smtClean="0">
                <a:solidFill>
                  <a:prstClr val="black"/>
                </a:solidFill>
              </a:rPr>
              <a:t>είναι </a:t>
            </a:r>
            <a:r>
              <a:rPr lang="el-GR" sz="1600" b="1" dirty="0" smtClean="0">
                <a:solidFill>
                  <a:prstClr val="black"/>
                </a:solidFill>
              </a:rPr>
              <a:t>να </a:t>
            </a:r>
            <a:r>
              <a:rPr lang="el-GR" sz="1600" b="1" dirty="0" smtClean="0">
                <a:solidFill>
                  <a:prstClr val="black"/>
                </a:solidFill>
              </a:rPr>
              <a:t>ελεγχθεί η </a:t>
            </a:r>
            <a:r>
              <a:rPr lang="el-GR" sz="1600" b="1" dirty="0" smtClean="0">
                <a:solidFill>
                  <a:prstClr val="black"/>
                </a:solidFill>
              </a:rPr>
              <a:t>λειτουργία της αντλίας τη νύχτα. Εάν η αντλία </a:t>
            </a:r>
            <a:r>
              <a:rPr lang="el-GR" sz="1600" b="1" dirty="0" smtClean="0">
                <a:solidFill>
                  <a:prstClr val="black"/>
                </a:solidFill>
              </a:rPr>
              <a:t>ανοίγει και κλείνει (σε </a:t>
            </a:r>
            <a:r>
              <a:rPr lang="el-GR" sz="1600" b="1" dirty="0" smtClean="0">
                <a:solidFill>
                  <a:prstClr val="black"/>
                </a:solidFill>
              </a:rPr>
              <a:t>συστήματα διαφορικού ελέγχου), </a:t>
            </a:r>
            <a:r>
              <a:rPr lang="el-GR" sz="1600" b="1" dirty="0" smtClean="0">
                <a:solidFill>
                  <a:prstClr val="black"/>
                </a:solidFill>
              </a:rPr>
              <a:t>υπάρχει ένδειξη διαρροής </a:t>
            </a:r>
            <a:r>
              <a:rPr lang="el-GR" sz="1600" b="1" dirty="0" smtClean="0">
                <a:solidFill>
                  <a:prstClr val="black"/>
                </a:solidFill>
              </a:rPr>
              <a:t>διαμέσου της βαλβίδας </a:t>
            </a:r>
            <a:r>
              <a:rPr lang="el-GR" sz="1600" b="1" dirty="0" smtClean="0">
                <a:solidFill>
                  <a:prstClr val="black"/>
                </a:solidFill>
              </a:rPr>
              <a:t>ελέγχου, καθώς και </a:t>
            </a:r>
            <a:r>
              <a:rPr lang="el-GR" sz="1600" b="1" dirty="0" smtClean="0">
                <a:solidFill>
                  <a:prstClr val="black"/>
                </a:solidFill>
              </a:rPr>
              <a:t>η </a:t>
            </a:r>
            <a:r>
              <a:rPr lang="el-GR" sz="1600" b="1" dirty="0" err="1" smtClean="0">
                <a:solidFill>
                  <a:prstClr val="black"/>
                </a:solidFill>
              </a:rPr>
              <a:t>θερμοσιφωνική</a:t>
            </a:r>
            <a:r>
              <a:rPr lang="el-GR" sz="1600" b="1" dirty="0" smtClean="0">
                <a:solidFill>
                  <a:prstClr val="black"/>
                </a:solidFill>
              </a:rPr>
              <a:t> απώλεια θερμότητας.</a:t>
            </a:r>
            <a:endParaRPr lang="en-US" sz="1600" b="1" dirty="0">
              <a:solidFill>
                <a:prstClr val="black"/>
              </a:solidFill>
            </a:endParaRPr>
          </a:p>
        </p:txBody>
      </p:sp>
      <p:pic>
        <p:nvPicPr>
          <p:cNvPr id="6" name="Picture 5">
            <a:extLst>
              <a:ext uri="{FF2B5EF4-FFF2-40B4-BE49-F238E27FC236}">
                <a16:creationId xmlns:a16="http://schemas.microsoft.com/office/drawing/2014/main" xmlns="" id="{31F1EC78-8909-4381-A399-420BD3A1BD8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rot="5400000">
            <a:off x="3534218" y="1815218"/>
            <a:ext cx="2435562" cy="6408001"/>
          </a:xfrm>
          <a:prstGeom prst="rect">
            <a:avLst/>
          </a:prstGeom>
          <a:ln>
            <a:solidFill>
              <a:schemeClr val="tx1"/>
            </a:solidFill>
          </a:ln>
        </p:spPr>
      </p:pic>
    </p:spTree>
    <p:extLst>
      <p:ext uri="{BB962C8B-B14F-4D97-AF65-F5344CB8AC3E}">
        <p14:creationId xmlns:p14="http://schemas.microsoft.com/office/powerpoint/2010/main" xmlns="" val="3716156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FF136-2EE2-4B8E-B0A7-CDE2480B28FA}"/>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EE31EBED-55A4-4866-AA6F-4E23481A144D}"/>
              </a:ext>
            </a:extLst>
          </p:cNvPr>
          <p:cNvSpPr/>
          <p:nvPr/>
        </p:nvSpPr>
        <p:spPr>
          <a:xfrm>
            <a:off x="432916" y="1485000"/>
            <a:ext cx="694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ζημιάς από πάγο</a:t>
            </a:r>
            <a:r>
              <a:rPr lang="en-US" b="1" dirty="0" smtClean="0"/>
              <a:t>.</a:t>
            </a:r>
            <a:endParaRPr lang="en-US" b="1" dirty="0"/>
          </a:p>
        </p:txBody>
      </p:sp>
      <p:sp>
        <p:nvSpPr>
          <p:cNvPr id="5" name="Rectangle 4">
            <a:extLst>
              <a:ext uri="{FF2B5EF4-FFF2-40B4-BE49-F238E27FC236}">
                <a16:creationId xmlns:a16="http://schemas.microsoft.com/office/drawing/2014/main" xmlns="" id="{3F84B3C8-5D2E-449D-AE3A-469F0F0446F3}"/>
              </a:ext>
            </a:extLst>
          </p:cNvPr>
          <p:cNvSpPr/>
          <p:nvPr/>
        </p:nvSpPr>
        <p:spPr>
          <a:xfrm>
            <a:off x="612000" y="1773000"/>
            <a:ext cx="6264000" cy="1815882"/>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Διάσπαση των σωλήνων συλλογής</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dirty="0" smtClean="0">
                <a:solidFill>
                  <a:prstClr val="black"/>
                </a:solidFill>
              </a:rPr>
              <a:t>Το σπάσιμο των σωληνώσεων </a:t>
            </a:r>
            <a:r>
              <a:rPr lang="el-GR" sz="1600" dirty="0" smtClean="0">
                <a:solidFill>
                  <a:prstClr val="black"/>
                </a:solidFill>
              </a:rPr>
              <a:t>συλλέκτη είναι αποτέλεσμα ενός μη σωστά λειτουργούντος συστήματος προστασίας κατά </a:t>
            </a:r>
            <a:r>
              <a:rPr lang="el-GR" sz="1600" dirty="0" smtClean="0">
                <a:solidFill>
                  <a:prstClr val="black"/>
                </a:solidFill>
              </a:rPr>
              <a:t>του πάγου. </a:t>
            </a:r>
            <a:r>
              <a:rPr lang="el-GR" sz="1600" dirty="0" smtClean="0">
                <a:solidFill>
                  <a:prstClr val="black"/>
                </a:solidFill>
              </a:rPr>
              <a:t>Σε ένα </a:t>
            </a:r>
            <a:r>
              <a:rPr lang="el-GR" sz="1600" dirty="0" smtClean="0">
                <a:solidFill>
                  <a:prstClr val="black"/>
                </a:solidFill>
              </a:rPr>
              <a:t>διαφορικό σύστημα ελέγχου</a:t>
            </a:r>
            <a:r>
              <a:rPr lang="el-GR" sz="1600" b="1" dirty="0" smtClean="0">
                <a:solidFill>
                  <a:prstClr val="black"/>
                </a:solidFill>
              </a:rPr>
              <a:t>, </a:t>
            </a:r>
            <a:r>
              <a:rPr lang="el-GR" sz="1600" b="1" dirty="0" smtClean="0">
                <a:solidFill>
                  <a:prstClr val="black"/>
                </a:solidFill>
              </a:rPr>
              <a:t>η βλάβη μπορεί να οφείλεται στη λειτουργία του αισθητήρα </a:t>
            </a:r>
            <a:r>
              <a:rPr lang="el-GR" sz="1600" b="1" dirty="0" smtClean="0">
                <a:solidFill>
                  <a:prstClr val="black"/>
                </a:solidFill>
              </a:rPr>
              <a:t>παγώματος, </a:t>
            </a:r>
            <a:r>
              <a:rPr lang="el-GR" sz="1600" b="1" dirty="0" smtClean="0">
                <a:solidFill>
                  <a:prstClr val="black"/>
                </a:solidFill>
              </a:rPr>
              <a:t>στη θέση του αισθητήρα ή στον ίδιο τον ελεγκτή</a:t>
            </a:r>
            <a:r>
              <a:rPr lang="el-GR" sz="1600" dirty="0" smtClean="0">
                <a:solidFill>
                  <a:prstClr val="black"/>
                </a:solidFill>
              </a:rPr>
              <a:t>.</a:t>
            </a:r>
          </a:p>
          <a:p>
            <a:pPr marL="742950" lvl="1" indent="-285750">
              <a:buFont typeface="Symbol" panose="05050102010706020507" pitchFamily="18" charset="2"/>
              <a:buChar char="-"/>
            </a:pPr>
            <a:endParaRPr lang="en-US" sz="1600" dirty="0">
              <a:solidFill>
                <a:prstClr val="black"/>
              </a:solidFill>
            </a:endParaRPr>
          </a:p>
        </p:txBody>
      </p:sp>
      <p:pic>
        <p:nvPicPr>
          <p:cNvPr id="6" name="Picture 5">
            <a:extLst>
              <a:ext uri="{FF2B5EF4-FFF2-40B4-BE49-F238E27FC236}">
                <a16:creationId xmlns:a16="http://schemas.microsoft.com/office/drawing/2014/main" xmlns="" id="{B6821C3F-DF29-49AC-95C7-1DBC17F00851}"/>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804312" y="1557000"/>
            <a:ext cx="2159688" cy="1614455"/>
          </a:xfrm>
          <a:prstGeom prst="rect">
            <a:avLst/>
          </a:prstGeom>
          <a:ln>
            <a:solidFill>
              <a:schemeClr val="tx1"/>
            </a:solidFill>
          </a:ln>
        </p:spPr>
      </p:pic>
      <p:sp>
        <p:nvSpPr>
          <p:cNvPr id="8" name="Rectangle 7">
            <a:extLst>
              <a:ext uri="{FF2B5EF4-FFF2-40B4-BE49-F238E27FC236}">
                <a16:creationId xmlns:a16="http://schemas.microsoft.com/office/drawing/2014/main" xmlns="" id="{C28A1AA2-9398-4F86-9C89-1873315F6696}"/>
              </a:ext>
            </a:extLst>
          </p:cNvPr>
          <p:cNvSpPr/>
          <p:nvPr/>
        </p:nvSpPr>
        <p:spPr>
          <a:xfrm>
            <a:off x="540000" y="3213000"/>
            <a:ext cx="8352000" cy="3293209"/>
          </a:xfrm>
          <a:prstGeom prst="rect">
            <a:avLst/>
          </a:prstGeom>
        </p:spPr>
        <p:txBody>
          <a:bodyPr wrap="square" rIns="36000">
            <a:spAutoFit/>
          </a:bodyPr>
          <a:lstStyle/>
          <a:p>
            <a:pPr marL="742950" lvl="1" indent="-285750">
              <a:buFont typeface="Symbol" panose="05050102010706020507" pitchFamily="18" charset="2"/>
              <a:buChar char="-"/>
            </a:pPr>
            <a:r>
              <a:rPr lang="el-GR" sz="1600" dirty="0" smtClean="0">
                <a:solidFill>
                  <a:prstClr val="black"/>
                </a:solidFill>
              </a:rPr>
              <a:t>Εάν το σύστημα διαθέτει αισθητήρα </a:t>
            </a:r>
            <a:r>
              <a:rPr lang="el-GR" sz="1600" dirty="0" smtClean="0">
                <a:solidFill>
                  <a:prstClr val="black"/>
                </a:solidFill>
              </a:rPr>
              <a:t>πάγου αλλά </a:t>
            </a:r>
            <a:r>
              <a:rPr lang="el-GR" sz="1600" b="1" dirty="0" smtClean="0">
                <a:solidFill>
                  <a:prstClr val="black"/>
                </a:solidFill>
              </a:rPr>
              <a:t>όχι βαλβίδα </a:t>
            </a:r>
            <a:r>
              <a:rPr lang="el-GR" sz="1600" b="1" dirty="0" smtClean="0">
                <a:solidFill>
                  <a:prstClr val="black"/>
                </a:solidFill>
              </a:rPr>
              <a:t>προστασίας </a:t>
            </a:r>
            <a:r>
              <a:rPr lang="el-GR" sz="1600" b="1" dirty="0" smtClean="0">
                <a:solidFill>
                  <a:prstClr val="black"/>
                </a:solidFill>
              </a:rPr>
              <a:t>από πάγωμα</a:t>
            </a:r>
            <a:r>
              <a:rPr lang="el-GR" sz="1600" dirty="0" smtClean="0">
                <a:solidFill>
                  <a:prstClr val="black"/>
                </a:solidFill>
              </a:rPr>
              <a:t>, </a:t>
            </a:r>
            <a:r>
              <a:rPr lang="el-GR" sz="1600" b="1" dirty="0" smtClean="0">
                <a:solidFill>
                  <a:prstClr val="black"/>
                </a:solidFill>
              </a:rPr>
              <a:t>η διακοπή ρεύματος κατά τη διάρκεια </a:t>
            </a:r>
            <a:r>
              <a:rPr lang="el-GR" sz="1600" b="1" dirty="0" smtClean="0">
                <a:solidFill>
                  <a:prstClr val="black"/>
                </a:solidFill>
              </a:rPr>
              <a:t>του πάγου μπορεί </a:t>
            </a:r>
            <a:r>
              <a:rPr lang="el-GR" sz="1600" b="1" dirty="0" smtClean="0">
                <a:solidFill>
                  <a:prstClr val="black"/>
                </a:solidFill>
              </a:rPr>
              <a:t>να προκαλέσει </a:t>
            </a:r>
            <a:r>
              <a:rPr lang="el-GR" sz="1600" b="1" dirty="0" smtClean="0">
                <a:solidFill>
                  <a:prstClr val="black"/>
                </a:solidFill>
              </a:rPr>
              <a:t>σπάσιμο σωλήνων</a:t>
            </a:r>
            <a:r>
              <a:rPr lang="el-GR" sz="1600" dirty="0" smtClean="0">
                <a:solidFill>
                  <a:prstClr val="black"/>
                </a:solidFill>
              </a:rPr>
              <a:t>. Δεν είναι ασυνήθιστο να υπάρχει διακοπή ρεύματος </a:t>
            </a:r>
            <a:r>
              <a:rPr lang="el-GR" sz="1600" dirty="0" smtClean="0">
                <a:solidFill>
                  <a:prstClr val="black"/>
                </a:solidFill>
              </a:rPr>
              <a:t>σε μεγάλο ψύχος</a:t>
            </a:r>
            <a:r>
              <a:rPr lang="en-US" sz="1600" dirty="0" smtClean="0">
                <a:solidFill>
                  <a:prstClr val="black"/>
                </a:solidFill>
              </a:rPr>
              <a:t>.</a:t>
            </a:r>
            <a:endParaRPr lang="el-GR" sz="1600" b="1" dirty="0" smtClean="0">
              <a:solidFill>
                <a:prstClr val="black"/>
              </a:solidFill>
            </a:endParaRPr>
          </a:p>
          <a:p>
            <a:pPr marL="742950" lvl="1" indent="-285750">
              <a:buFont typeface="Symbol" panose="05050102010706020507" pitchFamily="18" charset="2"/>
              <a:buChar char="-"/>
            </a:pPr>
            <a:r>
              <a:rPr lang="el-GR" sz="1600" b="1" dirty="0" smtClean="0">
                <a:solidFill>
                  <a:prstClr val="black"/>
                </a:solidFill>
              </a:rPr>
              <a:t>Σε </a:t>
            </a:r>
            <a:r>
              <a:rPr lang="el-GR" sz="1600" b="1" dirty="0" smtClean="0">
                <a:solidFill>
                  <a:prstClr val="black"/>
                </a:solidFill>
              </a:rPr>
              <a:t>ένα σύστημα που χρησιμοποιεί μια αυτόματη </a:t>
            </a:r>
            <a:r>
              <a:rPr lang="el-GR" sz="1600" b="1" dirty="0" err="1" smtClean="0">
                <a:solidFill>
                  <a:prstClr val="black"/>
                </a:solidFill>
              </a:rPr>
              <a:t>αντιπαγωτική</a:t>
            </a:r>
            <a:r>
              <a:rPr lang="el-GR" sz="1600" b="1" dirty="0" smtClean="0">
                <a:solidFill>
                  <a:prstClr val="black"/>
                </a:solidFill>
              </a:rPr>
              <a:t> βαλβίδα, </a:t>
            </a:r>
            <a:r>
              <a:rPr lang="el-GR" sz="1600" b="1" dirty="0" smtClean="0">
                <a:solidFill>
                  <a:prstClr val="black"/>
                </a:solidFill>
              </a:rPr>
              <a:t>η βαλβίδα ή η θέση της ενδέχεται να είναι σφάλμα</a:t>
            </a:r>
            <a:r>
              <a:rPr lang="el-GR" sz="1600" dirty="0" smtClean="0">
                <a:solidFill>
                  <a:prstClr val="black"/>
                </a:solidFill>
              </a:rPr>
              <a:t>. Αυτός ο τύπος βαλβίδας συχνά αποτυγχάνει να επανατοποθετηθεί σωστά μετά το άνοιγμα. </a:t>
            </a:r>
            <a:r>
              <a:rPr lang="el-GR" sz="1600" dirty="0" smtClean="0">
                <a:solidFill>
                  <a:prstClr val="black"/>
                </a:solidFill>
              </a:rPr>
              <a:t>Ακραίες </a:t>
            </a:r>
            <a:r>
              <a:rPr lang="el-GR" sz="1600" dirty="0" smtClean="0">
                <a:solidFill>
                  <a:prstClr val="black"/>
                </a:solidFill>
              </a:rPr>
              <a:t>θερμοκρασίες κατά τη διάρκεια </a:t>
            </a:r>
            <a:r>
              <a:rPr lang="el-GR" sz="1600" dirty="0" smtClean="0">
                <a:solidFill>
                  <a:prstClr val="black"/>
                </a:solidFill>
              </a:rPr>
              <a:t>του καλοκαιριού </a:t>
            </a:r>
            <a:r>
              <a:rPr lang="el-GR" sz="1600" dirty="0" smtClean="0">
                <a:solidFill>
                  <a:prstClr val="black"/>
                </a:solidFill>
              </a:rPr>
              <a:t>μπορεί να επηρεάσουν τη βαθμονόμηση και τα εσωτερικά εξαρτήματα της βαλβίδας, τα οποία με την πάροδο του χρόνου μπορεί να οδηγήσουν σε βλάβη ή διαρροή. </a:t>
            </a:r>
            <a:r>
              <a:rPr lang="el-GR" sz="1600" b="1" dirty="0" smtClean="0">
                <a:solidFill>
                  <a:prstClr val="black"/>
                </a:solidFill>
              </a:rPr>
              <a:t>Η </a:t>
            </a:r>
            <a:r>
              <a:rPr lang="el-GR" sz="1600" b="1" dirty="0" smtClean="0">
                <a:solidFill>
                  <a:prstClr val="black"/>
                </a:solidFill>
              </a:rPr>
              <a:t>διαρρέουσα βαλβίδα πρέπει </a:t>
            </a:r>
            <a:r>
              <a:rPr lang="el-GR" sz="1600" b="1" dirty="0" smtClean="0">
                <a:solidFill>
                  <a:prstClr val="black"/>
                </a:solidFill>
              </a:rPr>
              <a:t>να αφαιρεθεί, να συντηρηθεί και να </a:t>
            </a:r>
            <a:r>
              <a:rPr lang="el-GR" sz="1600" b="1" dirty="0" err="1" smtClean="0">
                <a:solidFill>
                  <a:prstClr val="black"/>
                </a:solidFill>
              </a:rPr>
              <a:t>επαναβαθμονομηθεί</a:t>
            </a:r>
            <a:r>
              <a:rPr lang="el-GR" sz="1600" b="1" dirty="0" smtClean="0">
                <a:solidFill>
                  <a:prstClr val="black"/>
                </a:solidFill>
              </a:rPr>
              <a:t> </a:t>
            </a:r>
            <a:r>
              <a:rPr lang="el-GR" sz="1600" dirty="0" smtClean="0">
                <a:solidFill>
                  <a:prstClr val="black"/>
                </a:solidFill>
              </a:rPr>
              <a:t>σύμφωνα με τις συστάσεις του κατασκευαστή ή να αντικατασταθεί για να διασφαλιστεί η σωστή λειτουργία κατά τη χειμερινή περίοδο.</a:t>
            </a:r>
          </a:p>
          <a:p>
            <a:pPr marL="742950" lvl="1" indent="-285750">
              <a:buFont typeface="Symbol" panose="05050102010706020507" pitchFamily="18" charset="2"/>
              <a:buChar char="-"/>
            </a:pPr>
            <a:r>
              <a:rPr lang="el-GR" sz="1600" dirty="0" smtClean="0">
                <a:solidFill>
                  <a:prstClr val="black"/>
                </a:solidFill>
              </a:rPr>
              <a:t>Μπορεί επίσης να παρουσιαστεί ζημιά </a:t>
            </a:r>
            <a:r>
              <a:rPr lang="el-GR" sz="1600" dirty="0" smtClean="0">
                <a:solidFill>
                  <a:prstClr val="black"/>
                </a:solidFill>
              </a:rPr>
              <a:t>σε μια κακά σχεδιασμένη  αποστράγγιση του </a:t>
            </a:r>
            <a:r>
              <a:rPr lang="el-GR" sz="1600" dirty="0" smtClean="0">
                <a:solidFill>
                  <a:prstClr val="black"/>
                </a:solidFill>
              </a:rPr>
              <a:t>συλλέκτη ("παγίδες" στις σωληνώσεις που εμποδίζουν την πλήρη αποστράγγιση).</a:t>
            </a:r>
            <a:endParaRPr lang="en-US" sz="1600" dirty="0">
              <a:solidFill>
                <a:prstClr val="black"/>
              </a:solidFill>
            </a:endParaRPr>
          </a:p>
        </p:txBody>
      </p:sp>
    </p:spTree>
    <p:extLst>
      <p:ext uri="{BB962C8B-B14F-4D97-AF65-F5344CB8AC3E}">
        <p14:creationId xmlns:p14="http://schemas.microsoft.com/office/powerpoint/2010/main" xmlns="" val="397880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65A0F-9674-4A47-9F93-1A019CC47357}"/>
              </a:ext>
            </a:extLst>
          </p:cNvPr>
          <p:cNvSpPr>
            <a:spLocks noGrp="1"/>
          </p:cNvSpPr>
          <p:nvPr>
            <p:ph type="title"/>
          </p:nvPr>
        </p:nvSpPr>
        <p:spPr/>
        <p:txBody>
          <a:bodyPr>
            <a:normAutofit/>
          </a:bodyPr>
          <a:lstStyle/>
          <a:p>
            <a:r>
              <a:rPr lang="el-GR" b="1" dirty="0" smtClean="0"/>
              <a:t>Περιεχόμενα</a:t>
            </a:r>
            <a:endParaRPr lang="en-US" b="1" dirty="0"/>
          </a:p>
        </p:txBody>
      </p:sp>
      <p:sp>
        <p:nvSpPr>
          <p:cNvPr id="4" name="Rectangle 3">
            <a:extLst>
              <a:ext uri="{FF2B5EF4-FFF2-40B4-BE49-F238E27FC236}">
                <a16:creationId xmlns:a16="http://schemas.microsoft.com/office/drawing/2014/main" xmlns="" id="{255624FF-ED07-4B3A-835B-B204D00828A4}"/>
              </a:ext>
            </a:extLst>
          </p:cNvPr>
          <p:cNvSpPr/>
          <p:nvPr/>
        </p:nvSpPr>
        <p:spPr>
          <a:xfrm>
            <a:off x="252000" y="1557000"/>
            <a:ext cx="4536000" cy="4862870"/>
          </a:xfrm>
          <a:prstGeom prst="rect">
            <a:avLst/>
          </a:prstGeom>
        </p:spPr>
        <p:txBody>
          <a:bodyPr wrap="square">
            <a:spAutoFit/>
          </a:bodyPr>
          <a:lstStyle/>
          <a:p>
            <a:r>
              <a:rPr lang="el-GR" sz="1600" dirty="0" smtClean="0">
                <a:cs typeface="Arial" pitchFamily="34" charset="0"/>
              </a:rPr>
              <a:t>Σε αυτήν την ενότητα θα καλυφθούν τα ακόλουθα</a:t>
            </a:r>
            <a:r>
              <a:rPr lang="en-US" sz="1600" dirty="0" smtClean="0">
                <a:latin typeface="+mj-lt"/>
                <a:cs typeface="Arial" pitchFamily="34" charset="0"/>
              </a:rPr>
              <a:t>:</a:t>
            </a:r>
            <a:endParaRPr lang="en-US" sz="1600" dirty="0">
              <a:latin typeface="+mj-lt"/>
              <a:cs typeface="Arial" pitchFamily="34" charset="0"/>
            </a:endParaRPr>
          </a:p>
          <a:p>
            <a:endParaRPr lang="en-US" sz="1400" b="1" dirty="0">
              <a:solidFill>
                <a:prstClr val="black"/>
              </a:solidFill>
              <a:latin typeface="+mj-lt"/>
              <a:cs typeface="Arial" pitchFamily="34" charset="0"/>
            </a:endParaRPr>
          </a:p>
          <a:p>
            <a:pPr marL="342900" indent="-342900">
              <a:buFont typeface="+mj-lt"/>
              <a:buAutoNum type="arabicPeriod"/>
            </a:pPr>
            <a:r>
              <a:rPr lang="el-GR" sz="1400" b="1" dirty="0" smtClean="0">
                <a:solidFill>
                  <a:prstClr val="black"/>
                </a:solidFill>
                <a:latin typeface="+mj-lt"/>
                <a:cs typeface="Arial" pitchFamily="34" charset="0"/>
              </a:rPr>
              <a:t>ΒΑΣΙΚΕΣ ΕΝΝΟΙΕΣ ΓΙΑ ΤΗ ΣΥΝΤΗΡΗΣΗ</a:t>
            </a:r>
            <a:r>
              <a:rPr lang="en-US" sz="1400" b="1" dirty="0" smtClean="0">
                <a:solidFill>
                  <a:prstClr val="black"/>
                </a:solidFill>
                <a:latin typeface="+mj-lt"/>
                <a:cs typeface="Arial" pitchFamily="34" charset="0"/>
              </a:rPr>
              <a:t>.</a:t>
            </a:r>
            <a:endParaRPr lang="en-US" sz="1400" b="1"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Ορισμός</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Τύποι και επίπεδα</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Έννοιες και όροι</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Γενική διαδικασία αντιμετώπισης προβλημάτων</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Διαχείριση της διαδικασίας συντήρησης</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Αρμοδιότητες των τεχνικών συντήρησης</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Προσεγγίζοντας τη συντήρηση των ηλιοθερμικών συστημάτων</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342900" indent="-342900">
              <a:buFont typeface="+mj-lt"/>
              <a:buAutoNum type="arabicPeriod"/>
            </a:pPr>
            <a:r>
              <a:rPr lang="el-GR" sz="1400" b="1" dirty="0" smtClean="0">
                <a:solidFill>
                  <a:prstClr val="black"/>
                </a:solidFill>
                <a:latin typeface="+mj-lt"/>
                <a:cs typeface="Arial" pitchFamily="34" charset="0"/>
              </a:rPr>
              <a:t>ΠΡΑΚΤΙΚΕΣ ΣΥΝΤΗΡΗΣΗΣ ΗΛΙΟΘΕΡΜΙΚΩΝ ΣΥΣΤΗΜΑΤΩΝ</a:t>
            </a:r>
            <a:r>
              <a:rPr lang="en-US" sz="1400" b="1" dirty="0" smtClean="0">
                <a:solidFill>
                  <a:prstClr val="black"/>
                </a:solidFill>
                <a:latin typeface="+mj-lt"/>
                <a:cs typeface="Arial" pitchFamily="34" charset="0"/>
              </a:rPr>
              <a:t>.</a:t>
            </a:r>
            <a:endParaRPr lang="en-US" sz="1400" b="1"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Παθητικά συστήματα</a:t>
            </a:r>
            <a:r>
              <a:rPr lang="en-US" sz="1400" dirty="0" smtClean="0">
                <a:solidFill>
                  <a:prstClr val="black"/>
                </a:solidFill>
                <a:latin typeface="+mj-lt"/>
                <a:cs typeface="Arial" pitchFamily="34" charset="0"/>
              </a:rPr>
              <a:t>. </a:t>
            </a:r>
            <a:r>
              <a:rPr lang="el-GR" sz="1400" dirty="0" smtClean="0">
                <a:solidFill>
                  <a:prstClr val="black"/>
                </a:solidFill>
                <a:latin typeface="+mj-lt"/>
                <a:cs typeface="Arial" pitchFamily="34" charset="0"/>
              </a:rPr>
              <a:t>Ολοκληρωμένα ηλιακά συλλέκτη-αποθήκης και </a:t>
            </a:r>
            <a:r>
              <a:rPr lang="el-GR" sz="1400" dirty="0" err="1" smtClean="0">
                <a:solidFill>
                  <a:prstClr val="black"/>
                </a:solidFill>
                <a:latin typeface="+mj-lt"/>
                <a:cs typeface="Arial" pitchFamily="34" charset="0"/>
              </a:rPr>
              <a:t>θερμοσιφωνικά</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Ενεργητικά</a:t>
            </a:r>
            <a:r>
              <a:rPr lang="en-US" sz="1400" dirty="0" smtClean="0">
                <a:solidFill>
                  <a:prstClr val="black"/>
                </a:solidFill>
                <a:latin typeface="+mj-lt"/>
                <a:cs typeface="Arial" pitchFamily="34" charset="0"/>
              </a:rPr>
              <a:t>. </a:t>
            </a:r>
            <a:r>
              <a:rPr lang="el-GR" sz="1400" dirty="0" smtClean="0">
                <a:solidFill>
                  <a:prstClr val="black"/>
                </a:solidFill>
                <a:latin typeface="+mj-lt"/>
                <a:cs typeface="Arial" pitchFamily="34" charset="0"/>
              </a:rPr>
              <a:t>Άμεσα συστήματα βεβιασμένης κυκλοφορίας</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Έμμεσα ενεργητικά</a:t>
            </a:r>
            <a:r>
              <a:rPr lang="en-US" sz="1400" dirty="0" smtClean="0">
                <a:solidFill>
                  <a:prstClr val="black"/>
                </a:solidFill>
                <a:latin typeface="+mj-lt"/>
                <a:cs typeface="Arial" pitchFamily="34" charset="0"/>
              </a:rPr>
              <a:t>. </a:t>
            </a:r>
            <a:r>
              <a:rPr lang="el-GR" sz="1400" dirty="0" smtClean="0">
                <a:latin typeface="+mj-lt"/>
              </a:rPr>
              <a:t>Έμμεσα</a:t>
            </a:r>
            <a:r>
              <a:rPr lang="en-US" sz="1400" dirty="0" smtClean="0">
                <a:latin typeface="+mj-lt"/>
              </a:rPr>
              <a:t> </a:t>
            </a:r>
            <a:r>
              <a:rPr lang="el-GR" sz="1400" dirty="0" smtClean="0">
                <a:latin typeface="+mj-lt"/>
              </a:rPr>
              <a:t>συστήματα απορροής </a:t>
            </a:r>
            <a:r>
              <a:rPr lang="el-GR" sz="1400" dirty="0" smtClean="0">
                <a:solidFill>
                  <a:prstClr val="black"/>
                </a:solidFill>
                <a:cs typeface="Arial" pitchFamily="34" charset="0"/>
              </a:rPr>
              <a:t>βεβιασμένης κυκλοφορίας.</a:t>
            </a:r>
            <a:endParaRPr lang="en-US" sz="1400" dirty="0">
              <a:latin typeface="+mj-lt"/>
            </a:endParaRPr>
          </a:p>
          <a:p>
            <a:pPr marL="742950" lvl="1" indent="-285750">
              <a:buFont typeface="Wingdings" panose="05000000000000000000" pitchFamily="2" charset="2"/>
              <a:buChar char="Ø"/>
            </a:pPr>
            <a:r>
              <a:rPr lang="el-GR" sz="1400" dirty="0" smtClean="0">
                <a:solidFill>
                  <a:prstClr val="black"/>
                </a:solidFill>
                <a:cs typeface="Arial" pitchFamily="34" charset="0"/>
              </a:rPr>
              <a:t>Έμμεσα ενεργητικά</a:t>
            </a:r>
            <a:r>
              <a:rPr lang="en-US" sz="1400" dirty="0" smtClean="0">
                <a:solidFill>
                  <a:prstClr val="black"/>
                </a:solidFill>
                <a:latin typeface="+mj-lt"/>
                <a:cs typeface="Arial" pitchFamily="34" charset="0"/>
              </a:rPr>
              <a:t>. </a:t>
            </a:r>
            <a:r>
              <a:rPr lang="el-GR" sz="1400" dirty="0" smtClean="0"/>
              <a:t>Έμμεσα</a:t>
            </a:r>
            <a:r>
              <a:rPr lang="en-US" sz="1400" dirty="0" smtClean="0"/>
              <a:t> </a:t>
            </a:r>
            <a:r>
              <a:rPr lang="el-GR" sz="1400" dirty="0" smtClean="0"/>
              <a:t>συστήματα </a:t>
            </a:r>
            <a:r>
              <a:rPr lang="el-GR" sz="1400" dirty="0" smtClean="0">
                <a:solidFill>
                  <a:prstClr val="black"/>
                </a:solidFill>
                <a:cs typeface="Arial" pitchFamily="34" charset="0"/>
              </a:rPr>
              <a:t>βεβιασμένης κυκλοφορίας με </a:t>
            </a:r>
            <a:r>
              <a:rPr lang="el-GR" sz="1400" dirty="0" err="1" smtClean="0">
                <a:latin typeface="+mj-lt"/>
              </a:rPr>
              <a:t>αντιπαγωτική</a:t>
            </a:r>
            <a:r>
              <a:rPr lang="el-GR" sz="1400" dirty="0" smtClean="0">
                <a:latin typeface="+mj-lt"/>
              </a:rPr>
              <a:t> προστασία.</a:t>
            </a:r>
            <a:endParaRPr lang="en-US" sz="1400" dirty="0">
              <a:solidFill>
                <a:prstClr val="black"/>
              </a:solidFill>
              <a:latin typeface="+mj-lt"/>
              <a:cs typeface="Arial" pitchFamily="34" charset="0"/>
            </a:endParaRPr>
          </a:p>
        </p:txBody>
      </p:sp>
      <p:sp>
        <p:nvSpPr>
          <p:cNvPr id="5" name="Rectangle 4">
            <a:extLst>
              <a:ext uri="{FF2B5EF4-FFF2-40B4-BE49-F238E27FC236}">
                <a16:creationId xmlns:a16="http://schemas.microsoft.com/office/drawing/2014/main" xmlns="" id="{255624FF-ED07-4B3A-835B-B204D00828A4}"/>
              </a:ext>
            </a:extLst>
          </p:cNvPr>
          <p:cNvSpPr/>
          <p:nvPr/>
        </p:nvSpPr>
        <p:spPr>
          <a:xfrm>
            <a:off x="4788000" y="1834682"/>
            <a:ext cx="4176000" cy="4401205"/>
          </a:xfrm>
          <a:prstGeom prst="rect">
            <a:avLst/>
          </a:prstGeom>
        </p:spPr>
        <p:txBody>
          <a:bodyPr wrap="square">
            <a:spAutoFit/>
          </a:bodyPr>
          <a:lstStyle/>
          <a:p>
            <a:pPr marL="342900" indent="-342900">
              <a:buFont typeface="+mj-lt"/>
              <a:buAutoNum type="arabicPeriod" startAt="3"/>
            </a:pPr>
            <a:r>
              <a:rPr lang="el-GR" sz="1400" b="1" dirty="0" smtClean="0">
                <a:solidFill>
                  <a:prstClr val="black"/>
                </a:solidFill>
                <a:latin typeface="+mj-lt"/>
                <a:cs typeface="Arial" pitchFamily="34" charset="0"/>
              </a:rPr>
              <a:t>ΠΡΑΚΤΙΚΕΣ ΑΝΤΙΜΕΤΩΠΙΣΗΣ ΠΡΟΒΛΗΜΑΤΩΝ ΚΑΙ ΕΠΙΔΙΟΡΘΩΣΗΣ ΗΛΙΟΘΕΡΜΙΚΩΝ ΣΥΣΤΗΜΑΤΩΝ</a:t>
            </a:r>
            <a:endParaRPr lang="en-US" sz="1400" b="1"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με τις αντλίες και την παροχή</a:t>
            </a:r>
            <a:r>
              <a:rPr lang="en-US" sz="1400" dirty="0" smtClean="0">
                <a:solidFill>
                  <a:prstClr val="black"/>
                </a:solidFill>
                <a:latin typeface="+mj-lt"/>
                <a:cs typeface="Arial" pitchFamily="34" charset="0"/>
              </a:rPr>
              <a:t>. </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με </a:t>
            </a:r>
            <a:r>
              <a:rPr lang="el-GR" sz="1400" dirty="0" err="1" smtClean="0">
                <a:solidFill>
                  <a:prstClr val="black"/>
                </a:solidFill>
                <a:latin typeface="+mj-lt"/>
                <a:cs typeface="Arial" pitchFamily="34" charset="0"/>
              </a:rPr>
              <a:t>θερμοσιφωνικές</a:t>
            </a:r>
            <a:r>
              <a:rPr lang="el-GR" sz="1400" dirty="0" smtClean="0">
                <a:solidFill>
                  <a:prstClr val="black"/>
                </a:solidFill>
                <a:latin typeface="+mj-lt"/>
                <a:cs typeface="Arial" pitchFamily="34" charset="0"/>
              </a:rPr>
              <a:t> βαλβίδες και βαλβίδες ελέγχου. </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ζημιάς από πάγο</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σκίασης του συλλέκτη</a:t>
            </a:r>
            <a:r>
              <a:rPr lang="en-US" sz="1400" dirty="0" smtClean="0">
                <a:solidFill>
                  <a:prstClr val="black"/>
                </a:solidFill>
                <a:latin typeface="+mj-lt"/>
                <a:cs typeface="Arial" pitchFamily="34" charset="0"/>
              </a:rPr>
              <a:t>.</a:t>
            </a:r>
            <a:endParaRPr lang="el-GR" sz="1400" dirty="0" smtClean="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υποβάθμισης της μόνωσης σωλήνων</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Προβλήματα διαστασιολόγησης εξοπλισμού</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l-GR" sz="1400" dirty="0" smtClean="0">
                <a:solidFill>
                  <a:prstClr val="black"/>
                </a:solidFill>
                <a:latin typeface="+mj-lt"/>
                <a:cs typeface="Arial" pitchFamily="34" charset="0"/>
              </a:rPr>
              <a:t>Λίστα ελέγχου αντιμετώπισης προβλημάτων</a:t>
            </a:r>
            <a:r>
              <a:rPr lang="en-US" sz="1400" dirty="0" smtClean="0">
                <a:solidFill>
                  <a:prstClr val="black"/>
                </a:solidFill>
                <a:latin typeface="+mj-lt"/>
                <a:cs typeface="Arial" pitchFamily="34" charset="0"/>
              </a:rPr>
              <a:t>.</a:t>
            </a:r>
            <a:endParaRPr lang="en-US" sz="1400" dirty="0">
              <a:solidFill>
                <a:prstClr val="black"/>
              </a:solidFill>
              <a:latin typeface="+mj-lt"/>
              <a:cs typeface="Arial" pitchFamily="34" charset="0"/>
            </a:endParaRPr>
          </a:p>
          <a:p>
            <a:pPr marL="342900" indent="-342900">
              <a:buFont typeface="+mj-lt"/>
              <a:buAutoNum type="arabicPeriod" startAt="3"/>
            </a:pPr>
            <a:r>
              <a:rPr lang="el-GR" sz="1400" b="1" dirty="0" smtClean="0">
                <a:solidFill>
                  <a:prstClr val="black"/>
                </a:solidFill>
                <a:cs typeface="Arial" pitchFamily="34" charset="0"/>
              </a:rPr>
              <a:t>ΣΥΝΤΗΡΗΣΗ ΜΕΓΑΛΩΝ ΗΛΙΟΘΕΡΜΙΚΩΝ ΣΥΣΤΗΜΑΤΩΝ.</a:t>
            </a:r>
            <a:endParaRPr lang="en-US" sz="1400" b="1" dirty="0">
              <a:solidFill>
                <a:prstClr val="black"/>
              </a:solidFill>
              <a:cs typeface="Arial" pitchFamily="34" charset="0"/>
            </a:endParaRPr>
          </a:p>
          <a:p>
            <a:pPr marL="742950" lvl="1" indent="-285750">
              <a:buFont typeface="Wingdings" panose="05000000000000000000" pitchFamily="2" charset="2"/>
              <a:buChar char="Ø"/>
            </a:pPr>
            <a:r>
              <a:rPr lang="el-GR" sz="1400" dirty="0" smtClean="0">
                <a:solidFill>
                  <a:prstClr val="black"/>
                </a:solidFill>
                <a:cs typeface="Arial" pitchFamily="34" charset="0"/>
              </a:rPr>
              <a:t>Το πλαίσιο.</a:t>
            </a:r>
            <a:r>
              <a:rPr lang="en-US" sz="1400" dirty="0" smtClean="0">
                <a:solidFill>
                  <a:prstClr val="black"/>
                </a:solidFill>
                <a:cs typeface="Arial" pitchFamily="34" charset="0"/>
              </a:rPr>
              <a:t> </a:t>
            </a:r>
            <a:endParaRPr lang="en-US" sz="1400" dirty="0">
              <a:solidFill>
                <a:prstClr val="black"/>
              </a:solidFill>
              <a:cs typeface="Arial" pitchFamily="34" charset="0"/>
            </a:endParaRPr>
          </a:p>
          <a:p>
            <a:pPr marL="742950" lvl="1" indent="-285750">
              <a:buFont typeface="Wingdings" panose="05000000000000000000" pitchFamily="2" charset="2"/>
              <a:buChar char="Ø"/>
            </a:pPr>
            <a:r>
              <a:rPr lang="el-GR" sz="1400" dirty="0" smtClean="0">
                <a:solidFill>
                  <a:prstClr val="black"/>
                </a:solidFill>
                <a:cs typeface="Arial" pitchFamily="34" charset="0"/>
              </a:rPr>
              <a:t>Συντήρηση σε συμμόρφωση με τους τοπικούς κανονισμούς.</a:t>
            </a:r>
          </a:p>
          <a:p>
            <a:pPr marL="742950" lvl="1" indent="-285750">
              <a:buFont typeface="Wingdings" panose="05000000000000000000" pitchFamily="2" charset="2"/>
              <a:buChar char="Ø"/>
            </a:pPr>
            <a:r>
              <a:rPr lang="el-GR" sz="1400" dirty="0" smtClean="0">
                <a:solidFill>
                  <a:prstClr val="black"/>
                </a:solidFill>
                <a:cs typeface="Arial" pitchFamily="34" charset="0"/>
              </a:rPr>
              <a:t>Πρόγραμμα παρακολούθησης και συντήρησης του συστήματος</a:t>
            </a:r>
            <a:r>
              <a:rPr lang="en-US" sz="1400" dirty="0" smtClean="0">
                <a:solidFill>
                  <a:prstClr val="black"/>
                </a:solidFill>
                <a:cs typeface="Arial" pitchFamily="34" charset="0"/>
              </a:rPr>
              <a:t>.</a:t>
            </a:r>
            <a:endParaRPr lang="en-US" sz="1400" dirty="0">
              <a:solidFill>
                <a:prstClr val="black"/>
              </a:solidFill>
              <a:latin typeface="+mj-lt"/>
              <a:cs typeface="Arial" pitchFamily="34" charset="0"/>
            </a:endParaRPr>
          </a:p>
        </p:txBody>
      </p:sp>
      <p:cxnSp>
        <p:nvCxnSpPr>
          <p:cNvPr id="6" name="Straight Connector 5"/>
          <p:cNvCxnSpPr/>
          <p:nvPr/>
        </p:nvCxnSpPr>
        <p:spPr>
          <a:xfrm>
            <a:off x="4788000" y="1485000"/>
            <a:ext cx="0" cy="460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52652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ED615-79C8-4DBC-BA16-BDD89E16761A}"/>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4D246B1E-B423-47FA-882F-24EB6CAE9D0D}"/>
              </a:ext>
            </a:extLst>
          </p:cNvPr>
          <p:cNvSpPr/>
          <p:nvPr/>
        </p:nvSpPr>
        <p:spPr>
          <a:xfrm>
            <a:off x="432916" y="1557000"/>
            <a:ext cx="442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σκίασης του συλλέκτη</a:t>
            </a:r>
            <a:r>
              <a:rPr lang="en-US" b="1" dirty="0" smtClean="0"/>
              <a:t>.</a:t>
            </a:r>
            <a:endParaRPr lang="en-US" b="1" dirty="0"/>
          </a:p>
        </p:txBody>
      </p:sp>
      <p:sp>
        <p:nvSpPr>
          <p:cNvPr id="5" name="Rectangle 4">
            <a:extLst>
              <a:ext uri="{FF2B5EF4-FFF2-40B4-BE49-F238E27FC236}">
                <a16:creationId xmlns:a16="http://schemas.microsoft.com/office/drawing/2014/main" xmlns="" id="{4D47C283-A292-4F39-AB83-EAF575278FF7}"/>
              </a:ext>
            </a:extLst>
          </p:cNvPr>
          <p:cNvSpPr/>
          <p:nvPr/>
        </p:nvSpPr>
        <p:spPr>
          <a:xfrm>
            <a:off x="684000" y="1917000"/>
            <a:ext cx="6213864" cy="2308324"/>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μερική (ή ολική) σκίαση της συστοιχίας συλλεκτών</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dirty="0" smtClean="0">
                <a:solidFill>
                  <a:prstClr val="black"/>
                </a:solidFill>
              </a:rPr>
              <a:t>Η μερική </a:t>
            </a:r>
            <a:r>
              <a:rPr lang="el-GR" sz="1600" dirty="0" smtClean="0">
                <a:solidFill>
                  <a:prstClr val="black"/>
                </a:solidFill>
              </a:rPr>
              <a:t>σκίαση </a:t>
            </a:r>
            <a:r>
              <a:rPr lang="el-GR" sz="1600" dirty="0" smtClean="0">
                <a:solidFill>
                  <a:prstClr val="black"/>
                </a:solidFill>
              </a:rPr>
              <a:t>δεν είναι πάντοτε προφανής, διότι μπορεί να είναι σταδιακή, αλλά πάντοτε είναι επιζήμια για τις επιδόσεις.</a:t>
            </a:r>
          </a:p>
          <a:p>
            <a:pPr marL="742950" lvl="1" indent="-285750">
              <a:buFont typeface="Symbol" panose="05050102010706020507" pitchFamily="18" charset="2"/>
              <a:buChar char="-"/>
            </a:pPr>
            <a:r>
              <a:rPr lang="el-GR" sz="1600" dirty="0" smtClean="0">
                <a:solidFill>
                  <a:prstClr val="black"/>
                </a:solidFill>
              </a:rPr>
              <a:t>Κατά </a:t>
            </a:r>
            <a:r>
              <a:rPr lang="el-GR" sz="1600" dirty="0" smtClean="0">
                <a:solidFill>
                  <a:prstClr val="black"/>
                </a:solidFill>
              </a:rPr>
              <a:t>τους καλοκαιρινούς μήνες μπορεί να μην είναι πρόβλημα, </a:t>
            </a:r>
            <a:r>
              <a:rPr lang="el-GR" sz="1600" b="1" dirty="0" smtClean="0">
                <a:solidFill>
                  <a:prstClr val="black"/>
                </a:solidFill>
              </a:rPr>
              <a:t>αλλά κατά τους χειμερινούς μήνες, όταν ο ήλιος βρίσκεται σε χαμηλότερη θέση στον ουρανό, μπορεί να συμβεί σκίαση από παρακείμενα δέντρα ή τεχνητές κατασκευές</a:t>
            </a:r>
            <a:r>
              <a:rPr lang="el-GR" sz="1600" dirty="0" smtClean="0">
                <a:solidFill>
                  <a:prstClr val="black"/>
                </a:solidFill>
              </a:rPr>
              <a:t>. Όπως είναι προφανές, τα δέντρα μεγαλώνουν με την πάροδο του </a:t>
            </a:r>
            <a:r>
              <a:rPr lang="el-GR" sz="1600" dirty="0" smtClean="0">
                <a:solidFill>
                  <a:prstClr val="black"/>
                </a:solidFill>
              </a:rPr>
              <a:t>χρόνου, καθώς και νέα κτίρια ενδέχεται </a:t>
            </a:r>
            <a:r>
              <a:rPr lang="el-GR" sz="1600" dirty="0" smtClean="0">
                <a:solidFill>
                  <a:prstClr val="black"/>
                </a:solidFill>
              </a:rPr>
              <a:t>να εμφανιστούν </a:t>
            </a:r>
            <a:r>
              <a:rPr lang="el-GR" sz="1600" dirty="0" smtClean="0">
                <a:solidFill>
                  <a:prstClr val="black"/>
                </a:solidFill>
              </a:rPr>
              <a:t>στη γειτονιά.</a:t>
            </a:r>
            <a:endParaRPr lang="en-US" sz="1600" dirty="0">
              <a:solidFill>
                <a:prstClr val="black"/>
              </a:solidFill>
            </a:endParaRPr>
          </a:p>
        </p:txBody>
      </p:sp>
      <p:pic>
        <p:nvPicPr>
          <p:cNvPr id="6" name="Picture 5">
            <a:extLst>
              <a:ext uri="{FF2B5EF4-FFF2-40B4-BE49-F238E27FC236}">
                <a16:creationId xmlns:a16="http://schemas.microsoft.com/office/drawing/2014/main" xmlns="" id="{5619A5EA-A07C-4EC8-8C7B-4C459CDE9931}"/>
              </a:ext>
            </a:extLst>
          </p:cNvPr>
          <p:cNvPicPr>
            <a:picLocks noChangeAspect="1"/>
          </p:cNvPicPr>
          <p:nvPr/>
        </p:nvPicPr>
        <p:blipFill>
          <a:blip r:embed="rId2" cstate="print"/>
          <a:stretch>
            <a:fillRect/>
          </a:stretch>
        </p:blipFill>
        <p:spPr>
          <a:xfrm>
            <a:off x="6948000" y="1341000"/>
            <a:ext cx="2027836" cy="2880000"/>
          </a:xfrm>
          <a:prstGeom prst="rect">
            <a:avLst/>
          </a:prstGeom>
        </p:spPr>
      </p:pic>
      <p:sp>
        <p:nvSpPr>
          <p:cNvPr id="8" name="Rectangle 7">
            <a:extLst>
              <a:ext uri="{FF2B5EF4-FFF2-40B4-BE49-F238E27FC236}">
                <a16:creationId xmlns:a16="http://schemas.microsoft.com/office/drawing/2014/main" xmlns="" id="{79DCCD89-4739-492B-BEBE-1AA671D6B08A}"/>
              </a:ext>
            </a:extLst>
          </p:cNvPr>
          <p:cNvSpPr/>
          <p:nvPr/>
        </p:nvSpPr>
        <p:spPr>
          <a:xfrm>
            <a:off x="684000" y="4149000"/>
            <a:ext cx="8229864" cy="2308324"/>
          </a:xfrm>
          <a:prstGeom prst="rect">
            <a:avLst/>
          </a:prstGeom>
        </p:spPr>
        <p:txBody>
          <a:bodyPr wrap="square">
            <a:spAutoFit/>
          </a:bodyPr>
          <a:lstStyle/>
          <a:p>
            <a:pPr marL="742950" lvl="1" indent="-285750">
              <a:buFont typeface="Symbol" panose="05050102010706020507" pitchFamily="18" charset="2"/>
              <a:buChar char="-"/>
            </a:pPr>
            <a:r>
              <a:rPr lang="el-GR" sz="1600" b="1" dirty="0" smtClean="0">
                <a:solidFill>
                  <a:prstClr val="black"/>
                </a:solidFill>
              </a:rPr>
              <a:t>Η κοπή της βλάστησης </a:t>
            </a:r>
            <a:r>
              <a:rPr lang="el-GR" sz="1600" dirty="0" smtClean="0">
                <a:solidFill>
                  <a:prstClr val="black"/>
                </a:solidFill>
              </a:rPr>
              <a:t>(ή η απομάκρυνση οποιουδήποτε άλλου είδους κινητών εμποδίων) που προκαλεί τη σκιά είναι σίγουρα η εύκολη λύση. </a:t>
            </a:r>
            <a:r>
              <a:rPr lang="el-GR" sz="1600" dirty="0" smtClean="0">
                <a:solidFill>
                  <a:prstClr val="black"/>
                </a:solidFill>
              </a:rPr>
              <a:t>Μια άλλη λύση, </a:t>
            </a:r>
            <a:r>
              <a:rPr lang="el-GR" sz="1600" dirty="0" smtClean="0">
                <a:solidFill>
                  <a:prstClr val="black"/>
                </a:solidFill>
              </a:rPr>
              <a:t>αλλά ίσως </a:t>
            </a:r>
            <a:r>
              <a:rPr lang="el-GR" sz="1600" dirty="0" smtClean="0">
                <a:solidFill>
                  <a:prstClr val="black"/>
                </a:solidFill>
              </a:rPr>
              <a:t>αναπόφευκτη, </a:t>
            </a:r>
            <a:r>
              <a:rPr lang="el-GR" sz="1600" dirty="0" smtClean="0">
                <a:solidFill>
                  <a:prstClr val="black"/>
                </a:solidFill>
              </a:rPr>
              <a:t>είναι η </a:t>
            </a:r>
            <a:r>
              <a:rPr lang="el-GR" sz="1600" b="1" dirty="0" smtClean="0">
                <a:solidFill>
                  <a:prstClr val="black"/>
                </a:solidFill>
              </a:rPr>
              <a:t>μετεγκατάσταση του συλλέκτη σε μια </a:t>
            </a:r>
            <a:r>
              <a:rPr lang="en-US" sz="1600" b="1" dirty="0" smtClean="0">
                <a:solidFill>
                  <a:prstClr val="black"/>
                </a:solidFill>
              </a:rPr>
              <a:t>“</a:t>
            </a:r>
            <a:r>
              <a:rPr lang="el-GR" sz="1600" b="1" dirty="0" smtClean="0">
                <a:solidFill>
                  <a:prstClr val="black"/>
                </a:solidFill>
              </a:rPr>
              <a:t>καθαρή</a:t>
            </a:r>
            <a:r>
              <a:rPr lang="en-US" sz="1600" b="1" dirty="0" smtClean="0">
                <a:solidFill>
                  <a:prstClr val="black"/>
                </a:solidFill>
              </a:rPr>
              <a:t>” </a:t>
            </a:r>
            <a:r>
              <a:rPr lang="el-GR" sz="1600" b="1" dirty="0" smtClean="0">
                <a:solidFill>
                  <a:prstClr val="black"/>
                </a:solidFill>
              </a:rPr>
              <a:t>περιοχή</a:t>
            </a:r>
            <a:r>
              <a:rPr lang="el-GR" sz="1600" dirty="0" smtClean="0">
                <a:solidFill>
                  <a:prstClr val="black"/>
                </a:solidFill>
              </a:rPr>
              <a:t>. Αυτή η λύση μπορεί να απαιτήσει χρόνο και χρήμα, καθώς απαιτούνται εργασίες εγκατάστασης και </a:t>
            </a:r>
            <a:r>
              <a:rPr lang="el-GR" sz="1600" dirty="0" smtClean="0">
                <a:solidFill>
                  <a:prstClr val="black"/>
                </a:solidFill>
              </a:rPr>
              <a:t>επανασχεδιασμού.</a:t>
            </a:r>
            <a:endParaRPr lang="el-GR" sz="1600" dirty="0" smtClean="0">
              <a:solidFill>
                <a:prstClr val="black"/>
              </a:solidFill>
            </a:endParaRPr>
          </a:p>
          <a:p>
            <a:pPr marL="742950" lvl="1" indent="-285750">
              <a:buFont typeface="Symbol" panose="05050102010706020507" pitchFamily="18" charset="2"/>
              <a:buChar char="-"/>
            </a:pPr>
            <a:r>
              <a:rPr lang="el-GR" sz="1600" dirty="0" smtClean="0">
                <a:solidFill>
                  <a:prstClr val="black"/>
                </a:solidFill>
              </a:rPr>
              <a:t>Οι </a:t>
            </a:r>
            <a:r>
              <a:rPr lang="el-GR" sz="1600" dirty="0" smtClean="0">
                <a:solidFill>
                  <a:prstClr val="black"/>
                </a:solidFill>
              </a:rPr>
              <a:t>επιθεωρήσεις του συστήματος θα πρέπει να περιλαμβάνουν μετρήσεις σκίασης (ειδικά το χειμώνα), με βάση τις συνθήκες </a:t>
            </a:r>
            <a:r>
              <a:rPr lang="el-GR" sz="1600" dirty="0" smtClean="0">
                <a:solidFill>
                  <a:prstClr val="black"/>
                </a:solidFill>
              </a:rPr>
              <a:t>της τοποθεσίας, </a:t>
            </a:r>
            <a:r>
              <a:rPr lang="el-GR" sz="1600" dirty="0" smtClean="0">
                <a:solidFill>
                  <a:prstClr val="black"/>
                </a:solidFill>
              </a:rPr>
              <a:t>όπως η παρουσία δένδρων, </a:t>
            </a:r>
            <a:r>
              <a:rPr lang="el-GR" sz="1600" dirty="0" smtClean="0">
                <a:solidFill>
                  <a:prstClr val="black"/>
                </a:solidFill>
              </a:rPr>
              <a:t>φράχτες, </a:t>
            </a:r>
            <a:r>
              <a:rPr lang="el-GR" sz="1600" dirty="0" smtClean="0">
                <a:solidFill>
                  <a:prstClr val="black"/>
                </a:solidFill>
              </a:rPr>
              <a:t>κλπ. Αυτό μπορεί να γίνει χειροκίνητα ή να </a:t>
            </a:r>
            <a:r>
              <a:rPr lang="el-GR" sz="1600" dirty="0" smtClean="0">
                <a:solidFill>
                  <a:prstClr val="black"/>
                </a:solidFill>
              </a:rPr>
              <a:t>υλοποιηθεί από όργανα ακριβείας </a:t>
            </a:r>
            <a:r>
              <a:rPr lang="el-GR" sz="1600" dirty="0" smtClean="0">
                <a:solidFill>
                  <a:prstClr val="black"/>
                </a:solidFill>
              </a:rPr>
              <a:t>όπως </a:t>
            </a:r>
            <a:r>
              <a:rPr lang="el-GR" sz="1600" dirty="0" smtClean="0">
                <a:solidFill>
                  <a:prstClr val="black"/>
                </a:solidFill>
              </a:rPr>
              <a:t>ο </a:t>
            </a:r>
            <a:r>
              <a:rPr lang="en-US" sz="1600" dirty="0" smtClean="0">
                <a:solidFill>
                  <a:prstClr val="black"/>
                </a:solidFill>
              </a:rPr>
              <a:t>“</a:t>
            </a:r>
            <a:r>
              <a:rPr lang="el-GR" sz="1600" dirty="0" smtClean="0">
                <a:solidFill>
                  <a:prstClr val="black"/>
                </a:solidFill>
              </a:rPr>
              <a:t>ηλιακός</a:t>
            </a:r>
            <a:r>
              <a:rPr lang="en-US" sz="1600" dirty="0" smtClean="0">
                <a:solidFill>
                  <a:prstClr val="black"/>
                </a:solidFill>
              </a:rPr>
              <a:t> </a:t>
            </a:r>
            <a:r>
              <a:rPr lang="el-GR" sz="1600" dirty="0" smtClean="0">
                <a:solidFill>
                  <a:prstClr val="black"/>
                </a:solidFill>
              </a:rPr>
              <a:t>ανιχνευτής</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30593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77A38-9D71-43DB-AF26-5073F0D71561}"/>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8038C0D8-AF2A-4B57-9592-9C2770EABD03}"/>
              </a:ext>
            </a:extLst>
          </p:cNvPr>
          <p:cNvSpPr/>
          <p:nvPr/>
        </p:nvSpPr>
        <p:spPr>
          <a:xfrm>
            <a:off x="432916" y="1485000"/>
            <a:ext cx="543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υποβάθμισης της μόνωσης σωλήνων</a:t>
            </a:r>
            <a:r>
              <a:rPr lang="en-US" b="1" dirty="0" smtClean="0"/>
              <a:t>.</a:t>
            </a:r>
            <a:endParaRPr lang="en-US" b="1" dirty="0"/>
          </a:p>
        </p:txBody>
      </p:sp>
      <p:sp>
        <p:nvSpPr>
          <p:cNvPr id="5" name="Rectangle 4">
            <a:extLst>
              <a:ext uri="{FF2B5EF4-FFF2-40B4-BE49-F238E27FC236}">
                <a16:creationId xmlns:a16="http://schemas.microsoft.com/office/drawing/2014/main" xmlns="" id="{8CB945C3-A524-4AA3-9E9D-70045B20F277}"/>
              </a:ext>
            </a:extLst>
          </p:cNvPr>
          <p:cNvSpPr/>
          <p:nvPr/>
        </p:nvSpPr>
        <p:spPr>
          <a:xfrm>
            <a:off x="684000" y="1773000"/>
            <a:ext cx="8280000" cy="1323439"/>
          </a:xfrm>
          <a:prstGeom prst="rect">
            <a:avLst/>
          </a:prstGeom>
        </p:spPr>
        <p:txBody>
          <a:bodyPr wrap="square">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τα υλικά μόνωσης (αφροί, επιχρίσματα, ...) εμφανίζονται φθαρμένα</a:t>
            </a:r>
            <a:r>
              <a:rPr lang="en-US" sz="1600" b="1" dirty="0" smtClean="0">
                <a:solidFill>
                  <a:prstClr val="black"/>
                </a:solidFill>
              </a:rPr>
              <a:t>.</a:t>
            </a:r>
            <a:endParaRPr lang="en-US" sz="1600" b="1" dirty="0">
              <a:solidFill>
                <a:prstClr val="black"/>
              </a:solidFill>
            </a:endParaRPr>
          </a:p>
          <a:p>
            <a:pPr marL="742950" lvl="1" indent="-285750">
              <a:buFont typeface="Symbol" panose="05050102010706020507" pitchFamily="18" charset="2"/>
              <a:buChar char="-"/>
            </a:pPr>
            <a:r>
              <a:rPr lang="el-GR" sz="1600" b="1" dirty="0" smtClean="0">
                <a:solidFill>
                  <a:prstClr val="black"/>
                </a:solidFill>
              </a:rPr>
              <a:t>Οι υπεριώδεις ακτίνες </a:t>
            </a:r>
            <a:r>
              <a:rPr lang="el-GR" sz="1600" b="1" dirty="0" smtClean="0">
                <a:solidFill>
                  <a:prstClr val="black"/>
                </a:solidFill>
              </a:rPr>
              <a:t>(UV</a:t>
            </a:r>
            <a:r>
              <a:rPr lang="el-GR" sz="1600" b="1" dirty="0" smtClean="0">
                <a:solidFill>
                  <a:prstClr val="black"/>
                </a:solidFill>
              </a:rPr>
              <a:t>) και οι ακραίες θερμοκρασίες του συστήματος επιταχύνουν την υποβάθμιση πολλών υλικών, ιδιαίτερα τη μόνωση </a:t>
            </a:r>
            <a:r>
              <a:rPr lang="el-GR" sz="1600" b="1" dirty="0" smtClean="0">
                <a:solidFill>
                  <a:prstClr val="black"/>
                </a:solidFill>
              </a:rPr>
              <a:t>των εξωτερικών </a:t>
            </a:r>
            <a:r>
              <a:rPr lang="el-GR" sz="1600" b="1" dirty="0" smtClean="0">
                <a:solidFill>
                  <a:prstClr val="black"/>
                </a:solidFill>
              </a:rPr>
              <a:t>σωληνώσεων</a:t>
            </a:r>
            <a:r>
              <a:rPr lang="el-GR" sz="1600" dirty="0" smtClean="0">
                <a:solidFill>
                  <a:prstClr val="black"/>
                </a:solidFill>
              </a:rPr>
              <a:t>. Παρά την προσθήκη υπεριωδών αναστολέων στα υλικά μόνωσης, η παρατεταμένη έκθεση φαίνεται να υποβαθμίζει σχεδόν κάθε μη προστατευμένο υλικό</a:t>
            </a:r>
            <a:r>
              <a:rPr lang="en-US" sz="1600" dirty="0" smtClean="0">
                <a:solidFill>
                  <a:prstClr val="black"/>
                </a:solidFill>
              </a:rPr>
              <a:t>.</a:t>
            </a:r>
            <a:endParaRPr lang="en-US" sz="1600" dirty="0">
              <a:solidFill>
                <a:prstClr val="black"/>
              </a:solidFill>
            </a:endParaRPr>
          </a:p>
        </p:txBody>
      </p:sp>
      <p:pic>
        <p:nvPicPr>
          <p:cNvPr id="6" name="Picture 5">
            <a:extLst>
              <a:ext uri="{FF2B5EF4-FFF2-40B4-BE49-F238E27FC236}">
                <a16:creationId xmlns:a16="http://schemas.microsoft.com/office/drawing/2014/main" xmlns="" id="{CC212B91-C74F-4D5E-BEE8-532653CBDE8D}"/>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876000" y="3213000"/>
            <a:ext cx="2122408" cy="3060000"/>
          </a:xfrm>
          <a:prstGeom prst="rect">
            <a:avLst/>
          </a:prstGeom>
        </p:spPr>
      </p:pic>
      <p:sp>
        <p:nvSpPr>
          <p:cNvPr id="8" name="Rectangle 7">
            <a:extLst>
              <a:ext uri="{FF2B5EF4-FFF2-40B4-BE49-F238E27FC236}">
                <a16:creationId xmlns:a16="http://schemas.microsoft.com/office/drawing/2014/main" xmlns="" id="{2619C077-5D14-41D9-84D2-02A1B4BF6FEE}"/>
              </a:ext>
            </a:extLst>
          </p:cNvPr>
          <p:cNvSpPr/>
          <p:nvPr/>
        </p:nvSpPr>
        <p:spPr>
          <a:xfrm>
            <a:off x="684000" y="2997000"/>
            <a:ext cx="6192000" cy="3539430"/>
          </a:xfrm>
          <a:prstGeom prst="rect">
            <a:avLst/>
          </a:prstGeom>
        </p:spPr>
        <p:txBody>
          <a:bodyPr wrap="square" rIns="36000">
            <a:spAutoFit/>
          </a:bodyPr>
          <a:lstStyle/>
          <a:p>
            <a:pPr marL="742950" lvl="1" indent="-285750">
              <a:buFont typeface="Symbol" panose="05050102010706020507" pitchFamily="18" charset="2"/>
              <a:buChar char="-"/>
            </a:pPr>
            <a:r>
              <a:rPr lang="el-GR" sz="1600" dirty="0" smtClean="0">
                <a:solidFill>
                  <a:prstClr val="black"/>
                </a:solidFill>
              </a:rPr>
              <a:t>Επομένως, </a:t>
            </a:r>
            <a:r>
              <a:rPr lang="el-GR" sz="1600" b="1" dirty="0" smtClean="0">
                <a:solidFill>
                  <a:prstClr val="black"/>
                </a:solidFill>
              </a:rPr>
              <a:t>όλες οι </a:t>
            </a:r>
            <a:r>
              <a:rPr lang="el-GR" sz="1600" b="1" dirty="0" smtClean="0">
                <a:solidFill>
                  <a:prstClr val="black"/>
                </a:solidFill>
              </a:rPr>
              <a:t>μονώσεις </a:t>
            </a:r>
            <a:r>
              <a:rPr lang="el-GR" sz="1600" b="1" dirty="0" smtClean="0">
                <a:solidFill>
                  <a:prstClr val="black"/>
                </a:solidFill>
              </a:rPr>
              <a:t>πρέπει να επιθεωρούνται για υποβάθμιση και να </a:t>
            </a:r>
            <a:r>
              <a:rPr lang="el-GR" sz="1600" b="1" dirty="0" smtClean="0">
                <a:solidFill>
                  <a:prstClr val="black"/>
                </a:solidFill>
              </a:rPr>
              <a:t>αντικαθίστανται όποτε </a:t>
            </a:r>
            <a:r>
              <a:rPr lang="el-GR" sz="1600" b="1" dirty="0" smtClean="0">
                <a:solidFill>
                  <a:prstClr val="black"/>
                </a:solidFill>
              </a:rPr>
              <a:t>είναι απαραίτητο</a:t>
            </a:r>
            <a:r>
              <a:rPr lang="el-GR" sz="1600" dirty="0" smtClean="0">
                <a:solidFill>
                  <a:prstClr val="black"/>
                </a:solidFill>
              </a:rPr>
              <a:t>. Η εξωτερική μόνωση πρέπει να είναι επικαλυμμένη με υλικό ανθεκτικό στην ακτινοβολία </a:t>
            </a:r>
            <a:r>
              <a:rPr lang="el-GR" sz="1600" dirty="0" smtClean="0">
                <a:solidFill>
                  <a:prstClr val="black"/>
                </a:solidFill>
              </a:rPr>
              <a:t>UV. Βαφή λατέξ που </a:t>
            </a:r>
            <a:r>
              <a:rPr lang="el-GR" sz="1600" dirty="0" smtClean="0">
                <a:solidFill>
                  <a:prstClr val="black"/>
                </a:solidFill>
              </a:rPr>
              <a:t>ταιριάζει με το χρώμα της στέγης και έχει </a:t>
            </a:r>
            <a:r>
              <a:rPr lang="el-GR" sz="1600" b="1" dirty="0" smtClean="0">
                <a:solidFill>
                  <a:prstClr val="black"/>
                </a:solidFill>
              </a:rPr>
              <a:t>χρωστικές ουσίες που εμποδίζουν την υποβάθμιση </a:t>
            </a:r>
            <a:r>
              <a:rPr lang="el-GR" sz="1600" b="1" dirty="0" smtClean="0">
                <a:solidFill>
                  <a:prstClr val="black"/>
                </a:solidFill>
              </a:rPr>
              <a:t>από UV </a:t>
            </a:r>
            <a:r>
              <a:rPr lang="el-GR" sz="1600" dirty="0" smtClean="0">
                <a:solidFill>
                  <a:prstClr val="black"/>
                </a:solidFill>
              </a:rPr>
              <a:t>είναι επίσης χρήσιμη.</a:t>
            </a:r>
          </a:p>
          <a:p>
            <a:pPr marL="742950" lvl="1" indent="-285750">
              <a:buFont typeface="Symbol" panose="05050102010706020507" pitchFamily="18" charset="2"/>
              <a:buChar char="-"/>
            </a:pPr>
            <a:r>
              <a:rPr lang="el-GR" sz="1600" dirty="0" smtClean="0">
                <a:solidFill>
                  <a:prstClr val="black"/>
                </a:solidFill>
              </a:rPr>
              <a:t>Πρέπει να δοθεί προσοχή στην αντικατάσταση των μονωτικών </a:t>
            </a:r>
            <a:r>
              <a:rPr lang="el-GR" sz="1600" dirty="0" smtClean="0">
                <a:solidFill>
                  <a:prstClr val="black"/>
                </a:solidFill>
              </a:rPr>
              <a:t>υλικών με προϊόντα που </a:t>
            </a:r>
            <a:r>
              <a:rPr lang="el-GR" sz="1600" dirty="0" smtClean="0">
                <a:solidFill>
                  <a:prstClr val="black"/>
                </a:solidFill>
              </a:rPr>
              <a:t>μπορούν να αντέξουν σε </a:t>
            </a:r>
            <a:r>
              <a:rPr lang="el-GR" sz="1600" b="1" dirty="0" smtClean="0">
                <a:solidFill>
                  <a:prstClr val="black"/>
                </a:solidFill>
              </a:rPr>
              <a:t>υψηλές θερμοκρασίες</a:t>
            </a:r>
            <a:r>
              <a:rPr lang="el-GR" sz="1600" dirty="0" smtClean="0">
                <a:solidFill>
                  <a:prstClr val="black"/>
                </a:solidFill>
              </a:rPr>
              <a:t> </a:t>
            </a:r>
            <a:r>
              <a:rPr lang="el-GR" sz="1600" dirty="0" smtClean="0">
                <a:solidFill>
                  <a:prstClr val="black"/>
                </a:solidFill>
              </a:rPr>
              <a:t>(κατάλληλα για ηλιοθερμικά συστήματα).</a:t>
            </a:r>
            <a:endParaRPr lang="el-GR" sz="1600" dirty="0" smtClean="0">
              <a:solidFill>
                <a:prstClr val="black"/>
              </a:solidFill>
            </a:endParaRPr>
          </a:p>
          <a:p>
            <a:pPr marL="742950" lvl="1" indent="-285750">
              <a:buFont typeface="Symbol" panose="05050102010706020507" pitchFamily="18" charset="2"/>
              <a:buChar char="-"/>
            </a:pPr>
            <a:r>
              <a:rPr lang="el-GR" sz="1600" b="1" dirty="0" smtClean="0">
                <a:solidFill>
                  <a:prstClr val="black"/>
                </a:solidFill>
              </a:rPr>
              <a:t>Αυτό είναι κρίσιμο για τη μόνωση που χρησιμοποιείται στη γραμμή επιστροφής </a:t>
            </a:r>
            <a:r>
              <a:rPr lang="el-GR" sz="1600" b="1" dirty="0" smtClean="0">
                <a:solidFill>
                  <a:prstClr val="black"/>
                </a:solidFill>
              </a:rPr>
              <a:t>που είναι ακριβώς </a:t>
            </a:r>
            <a:r>
              <a:rPr lang="el-GR" sz="1600" b="1" dirty="0" smtClean="0">
                <a:solidFill>
                  <a:prstClr val="black"/>
                </a:solidFill>
              </a:rPr>
              <a:t>δίπλα στον συλλέκτη</a:t>
            </a:r>
            <a:r>
              <a:rPr lang="el-GR" sz="1600" dirty="0" smtClean="0">
                <a:solidFill>
                  <a:prstClr val="black"/>
                </a:solidFill>
              </a:rPr>
              <a:t>.</a:t>
            </a:r>
          </a:p>
          <a:p>
            <a:pPr marL="742950" lvl="1" indent="-285750">
              <a:buFont typeface="Symbol" panose="05050102010706020507" pitchFamily="18" charset="2"/>
              <a:buChar char="-"/>
            </a:pPr>
            <a:r>
              <a:rPr lang="el-GR" sz="1600" dirty="0" smtClean="0">
                <a:solidFill>
                  <a:prstClr val="black"/>
                </a:solidFill>
              </a:rPr>
              <a:t>Κατά την αντικατάσταση της εξωτερικής μόνωσης στις βαλβίδες της οροφής, </a:t>
            </a:r>
            <a:r>
              <a:rPr lang="el-GR" sz="1600" dirty="0" smtClean="0">
                <a:solidFill>
                  <a:prstClr val="black"/>
                </a:solidFill>
              </a:rPr>
              <a:t>χρειάζεται προσοχή να </a:t>
            </a:r>
            <a:r>
              <a:rPr lang="el-GR" sz="1600" dirty="0" smtClean="0">
                <a:solidFill>
                  <a:prstClr val="black"/>
                </a:solidFill>
              </a:rPr>
              <a:t>μην </a:t>
            </a:r>
            <a:r>
              <a:rPr lang="el-GR" sz="1600" dirty="0" smtClean="0">
                <a:solidFill>
                  <a:prstClr val="black"/>
                </a:solidFill>
              </a:rPr>
              <a:t>περιοριστούν </a:t>
            </a:r>
            <a:r>
              <a:rPr lang="el-GR" sz="1600" dirty="0" smtClean="0">
                <a:solidFill>
                  <a:prstClr val="black"/>
                </a:solidFill>
              </a:rPr>
              <a:t>τα λειτουργικά </a:t>
            </a:r>
            <a:r>
              <a:rPr lang="el-GR" sz="1600" dirty="0" smtClean="0">
                <a:solidFill>
                  <a:prstClr val="black"/>
                </a:solidFill>
              </a:rPr>
              <a:t>τμήματα αυτών </a:t>
            </a:r>
            <a:r>
              <a:rPr lang="el-GR" sz="1600" dirty="0" smtClean="0">
                <a:solidFill>
                  <a:prstClr val="black"/>
                </a:solidFill>
              </a:rPr>
              <a:t>των βαλβίδων.</a:t>
            </a:r>
            <a:endParaRPr lang="en-US" sz="1600" dirty="0">
              <a:solidFill>
                <a:prstClr val="black"/>
              </a:solidFill>
            </a:endParaRPr>
          </a:p>
        </p:txBody>
      </p:sp>
    </p:spTree>
    <p:extLst>
      <p:ext uri="{BB962C8B-B14F-4D97-AF65-F5344CB8AC3E}">
        <p14:creationId xmlns:p14="http://schemas.microsoft.com/office/powerpoint/2010/main" xmlns="" val="1625672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BEDCD-7879-43A0-AEA3-75E875C84383}"/>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2735A490-017C-4FF1-9766-BF6DABF04CFF}"/>
              </a:ext>
            </a:extLst>
          </p:cNvPr>
          <p:cNvSpPr/>
          <p:nvPr/>
        </p:nvSpPr>
        <p:spPr>
          <a:xfrm>
            <a:off x="432916" y="1485000"/>
            <a:ext cx="543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Προβλήματα διαστασιολόγησης εξοπλισμού</a:t>
            </a:r>
            <a:r>
              <a:rPr lang="en-US" b="1" dirty="0" smtClean="0"/>
              <a:t>.</a:t>
            </a:r>
            <a:endParaRPr lang="en-US" b="1" dirty="0"/>
          </a:p>
        </p:txBody>
      </p:sp>
      <p:sp>
        <p:nvSpPr>
          <p:cNvPr id="5" name="Rectangle 4">
            <a:extLst>
              <a:ext uri="{FF2B5EF4-FFF2-40B4-BE49-F238E27FC236}">
                <a16:creationId xmlns:a16="http://schemas.microsoft.com/office/drawing/2014/main" xmlns="" id="{1312EB4A-A890-4E5C-A451-98E9ACCF9FBD}"/>
              </a:ext>
            </a:extLst>
          </p:cNvPr>
          <p:cNvSpPr/>
          <p:nvPr/>
        </p:nvSpPr>
        <p:spPr>
          <a:xfrm>
            <a:off x="684000" y="1773000"/>
            <a:ext cx="8208000" cy="1815882"/>
          </a:xfrm>
          <a:prstGeom prst="rect">
            <a:avLst/>
          </a:prstGeom>
        </p:spPr>
        <p:txBody>
          <a:bodyPr wrap="square" rIns="36000">
            <a:spAutoFit/>
          </a:bodyPr>
          <a:lstStyle/>
          <a:p>
            <a:pPr marL="285750" lvl="0" indent="-285750">
              <a:buFont typeface="Wingdings" panose="05000000000000000000" pitchFamily="2" charset="2"/>
              <a:buChar char="§"/>
            </a:pPr>
            <a:r>
              <a:rPr lang="el-GR" sz="1600" b="1" dirty="0" smtClean="0">
                <a:solidFill>
                  <a:prstClr val="black"/>
                </a:solidFill>
              </a:rPr>
              <a:t>Συμπτώματα</a:t>
            </a:r>
            <a:r>
              <a:rPr lang="en-US" sz="1600" b="1" dirty="0" smtClean="0">
                <a:solidFill>
                  <a:prstClr val="black"/>
                </a:solidFill>
              </a:rPr>
              <a:t>: </a:t>
            </a:r>
            <a:r>
              <a:rPr lang="el-GR" sz="1600" b="1" dirty="0" smtClean="0">
                <a:solidFill>
                  <a:prstClr val="black"/>
                </a:solidFill>
              </a:rPr>
              <a:t>Ανεπαρκές ζεστό νερό, υψηλή χρέωση ηλεκτρικής ενέργειας ή </a:t>
            </a:r>
            <a:r>
              <a:rPr lang="el-GR" sz="1600" b="1" dirty="0" smtClean="0">
                <a:solidFill>
                  <a:prstClr val="black"/>
                </a:solidFill>
              </a:rPr>
              <a:t>άλλου εφεδρικού καυσίμου, </a:t>
            </a:r>
            <a:r>
              <a:rPr lang="el-GR" sz="1600" b="1" dirty="0" smtClean="0">
                <a:solidFill>
                  <a:prstClr val="black"/>
                </a:solidFill>
              </a:rPr>
              <a:t>υπερθέρμανση</a:t>
            </a:r>
            <a:r>
              <a:rPr lang="en-US" sz="1600" dirty="0" smtClean="0">
                <a:solidFill>
                  <a:prstClr val="black"/>
                </a:solidFill>
              </a:rPr>
              <a:t>.</a:t>
            </a:r>
            <a:endParaRPr lang="en-US" sz="1600" dirty="0">
              <a:solidFill>
                <a:prstClr val="black"/>
              </a:solidFill>
            </a:endParaRPr>
          </a:p>
          <a:p>
            <a:pPr marL="742950" lvl="1" indent="-285750">
              <a:buFont typeface="Symbol" panose="05050102010706020507" pitchFamily="18" charset="2"/>
              <a:buChar char="-"/>
            </a:pPr>
            <a:r>
              <a:rPr lang="el-GR" sz="1600" dirty="0" smtClean="0">
                <a:solidFill>
                  <a:prstClr val="black"/>
                </a:solidFill>
              </a:rPr>
              <a:t>Δεν είναι σπάνιο οι εταιρείες εξειδικευμένων υπηρεσιών να βρουν, σε απάντηση των προβλημάτων που αντιμετωπίζουν οι ιδιοκτήτες, ότι ορισμένες υπάρχουσες εγκαταστάσεις είναι </a:t>
            </a:r>
            <a:r>
              <a:rPr lang="el-GR" sz="1600" dirty="0" smtClean="0">
                <a:solidFill>
                  <a:prstClr val="black"/>
                </a:solidFill>
              </a:rPr>
              <a:t>κακά </a:t>
            </a:r>
            <a:r>
              <a:rPr lang="el-GR" sz="1600" dirty="0" err="1" smtClean="0">
                <a:solidFill>
                  <a:prstClr val="black"/>
                </a:solidFill>
              </a:rPr>
              <a:t>διαστασιολογημένες</a:t>
            </a:r>
            <a:r>
              <a:rPr lang="el-GR" sz="1600" dirty="0" smtClean="0">
                <a:solidFill>
                  <a:prstClr val="black"/>
                </a:solidFill>
              </a:rPr>
              <a:t>.</a:t>
            </a:r>
            <a:endParaRPr lang="el-GR" sz="1600" dirty="0" smtClean="0">
              <a:solidFill>
                <a:prstClr val="black"/>
              </a:solidFill>
            </a:endParaRPr>
          </a:p>
          <a:p>
            <a:pPr marL="742950" lvl="1" indent="-285750">
              <a:buFont typeface="Symbol" panose="05050102010706020507" pitchFamily="18" charset="2"/>
              <a:buChar char="-"/>
            </a:pPr>
            <a:r>
              <a:rPr lang="el-GR" sz="1600" b="1" dirty="0" smtClean="0">
                <a:solidFill>
                  <a:prstClr val="black"/>
                </a:solidFill>
              </a:rPr>
              <a:t>Εάν ο εξοπλισμός του </a:t>
            </a:r>
            <a:r>
              <a:rPr lang="el-GR" sz="1600" b="1" dirty="0" smtClean="0">
                <a:solidFill>
                  <a:prstClr val="black"/>
                </a:solidFill>
              </a:rPr>
              <a:t>συστήματος </a:t>
            </a:r>
            <a:r>
              <a:rPr lang="el-GR" sz="1600" b="1" dirty="0" smtClean="0">
                <a:solidFill>
                  <a:prstClr val="black"/>
                </a:solidFill>
              </a:rPr>
              <a:t>έχει </a:t>
            </a:r>
            <a:r>
              <a:rPr lang="el-GR" sz="1600" b="1" dirty="0" smtClean="0">
                <a:solidFill>
                  <a:prstClr val="black"/>
                </a:solidFill>
              </a:rPr>
              <a:t>ακατάλληλο μέγεθος, </a:t>
            </a:r>
            <a:r>
              <a:rPr lang="el-GR" sz="1600" b="1" dirty="0" smtClean="0">
                <a:solidFill>
                  <a:prstClr val="black"/>
                </a:solidFill>
              </a:rPr>
              <a:t>ο ιδιοκτήτης </a:t>
            </a:r>
            <a:r>
              <a:rPr lang="el-GR" sz="1600" b="1" dirty="0" smtClean="0">
                <a:solidFill>
                  <a:prstClr val="black"/>
                </a:solidFill>
              </a:rPr>
              <a:t>του σπιτιού </a:t>
            </a:r>
            <a:r>
              <a:rPr lang="el-GR" sz="1600" b="1" dirty="0" smtClean="0">
                <a:solidFill>
                  <a:prstClr val="black"/>
                </a:solidFill>
              </a:rPr>
              <a:t>μπορεί να μην έχει αρκετό ζεστό νερό ή να έχει </a:t>
            </a:r>
            <a:r>
              <a:rPr lang="el-GR" sz="1600" b="1" dirty="0" smtClean="0">
                <a:solidFill>
                  <a:prstClr val="black"/>
                </a:solidFill>
              </a:rPr>
              <a:t>μεγάλο κόστος ηλεκτρικής ενέργειας</a:t>
            </a:r>
            <a:r>
              <a:rPr lang="el-GR" sz="1600" dirty="0" smtClean="0">
                <a:solidFill>
                  <a:prstClr val="black"/>
                </a:solidFill>
              </a:rPr>
              <a:t>.</a:t>
            </a:r>
            <a:endParaRPr lang="en-US" sz="1600" dirty="0">
              <a:solidFill>
                <a:prstClr val="black"/>
              </a:solidFill>
            </a:endParaRPr>
          </a:p>
        </p:txBody>
      </p:sp>
      <p:pic>
        <p:nvPicPr>
          <p:cNvPr id="9" name="Picture 8">
            <a:extLst>
              <a:ext uri="{FF2B5EF4-FFF2-40B4-BE49-F238E27FC236}">
                <a16:creationId xmlns:a16="http://schemas.microsoft.com/office/drawing/2014/main" xmlns="" id="{FF893177-C78F-4EB1-9E16-56FA43ADFCE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948000" y="3573000"/>
            <a:ext cx="2111371" cy="2700000"/>
          </a:xfrm>
          <a:prstGeom prst="rect">
            <a:avLst/>
          </a:prstGeom>
          <a:ln>
            <a:solidFill>
              <a:schemeClr val="tx1"/>
            </a:solidFill>
          </a:ln>
        </p:spPr>
      </p:pic>
      <p:sp>
        <p:nvSpPr>
          <p:cNvPr id="11" name="Rectangle 10">
            <a:extLst>
              <a:ext uri="{FF2B5EF4-FFF2-40B4-BE49-F238E27FC236}">
                <a16:creationId xmlns:a16="http://schemas.microsoft.com/office/drawing/2014/main" xmlns="" id="{6535D04E-CFE6-4F93-956E-87859160AABB}"/>
              </a:ext>
            </a:extLst>
          </p:cNvPr>
          <p:cNvSpPr/>
          <p:nvPr/>
        </p:nvSpPr>
        <p:spPr>
          <a:xfrm>
            <a:off x="684000" y="3489570"/>
            <a:ext cx="6336000" cy="3046988"/>
          </a:xfrm>
          <a:prstGeom prst="rect">
            <a:avLst/>
          </a:prstGeom>
        </p:spPr>
        <p:txBody>
          <a:bodyPr wrap="square">
            <a:spAutoFit/>
          </a:bodyPr>
          <a:lstStyle/>
          <a:p>
            <a:pPr marL="742950" lvl="1" indent="-285750">
              <a:buFont typeface="Symbol" panose="05050102010706020507" pitchFamily="18" charset="2"/>
              <a:buChar char="-"/>
            </a:pPr>
            <a:r>
              <a:rPr lang="el-GR" sz="1600" dirty="0" smtClean="0">
                <a:solidFill>
                  <a:prstClr val="black"/>
                </a:solidFill>
              </a:rPr>
              <a:t>Αυτά είναι τα πιο συνηθισμένα συμπτώματα. </a:t>
            </a:r>
            <a:r>
              <a:rPr lang="el-GR" sz="1600" dirty="0" smtClean="0">
                <a:solidFill>
                  <a:prstClr val="black"/>
                </a:solidFill>
              </a:rPr>
              <a:t>Λ</a:t>
            </a:r>
            <a:r>
              <a:rPr lang="el-GR" sz="1600" dirty="0" smtClean="0">
                <a:solidFill>
                  <a:prstClr val="black"/>
                </a:solidFill>
              </a:rPr>
              <a:t>ιγότερο  συχνά  βρίσκεται μια </a:t>
            </a:r>
            <a:r>
              <a:rPr lang="el-GR" sz="1600" dirty="0" err="1" smtClean="0">
                <a:solidFill>
                  <a:prstClr val="black"/>
                </a:solidFill>
              </a:rPr>
              <a:t>υπερδιαστασιολογημένη</a:t>
            </a:r>
            <a:r>
              <a:rPr lang="el-GR" sz="1600" dirty="0" smtClean="0">
                <a:solidFill>
                  <a:prstClr val="black"/>
                </a:solidFill>
              </a:rPr>
              <a:t> εγκατάσταση (που </a:t>
            </a:r>
            <a:r>
              <a:rPr lang="el-GR" sz="1600" dirty="0" smtClean="0">
                <a:solidFill>
                  <a:prstClr val="black"/>
                </a:solidFill>
              </a:rPr>
              <a:t>παράγει υπερβολικό ζεστό </a:t>
            </a:r>
            <a:r>
              <a:rPr lang="el-GR" sz="1600" dirty="0" smtClean="0">
                <a:solidFill>
                  <a:prstClr val="black"/>
                </a:solidFill>
              </a:rPr>
              <a:t>νερό), </a:t>
            </a:r>
            <a:r>
              <a:rPr lang="el-GR" sz="1600" dirty="0" smtClean="0">
                <a:solidFill>
                  <a:prstClr val="black"/>
                </a:solidFill>
              </a:rPr>
              <a:t>κάτι που συμβαίνει συχνότερα το καλοκαίρι. </a:t>
            </a:r>
            <a:r>
              <a:rPr lang="el-GR" sz="1600" dirty="0" smtClean="0">
                <a:solidFill>
                  <a:prstClr val="black"/>
                </a:solidFill>
              </a:rPr>
              <a:t>Μερικές φορές, </a:t>
            </a:r>
            <a:r>
              <a:rPr lang="el-GR" sz="1600" dirty="0" smtClean="0">
                <a:solidFill>
                  <a:prstClr val="black"/>
                </a:solidFill>
              </a:rPr>
              <a:t>το </a:t>
            </a:r>
            <a:r>
              <a:rPr lang="el-GR" sz="1600" dirty="0" smtClean="0">
                <a:solidFill>
                  <a:prstClr val="black"/>
                </a:solidFill>
              </a:rPr>
              <a:t>πλεόνασμα </a:t>
            </a:r>
            <a:r>
              <a:rPr lang="el-GR" sz="1600" dirty="0" smtClean="0">
                <a:solidFill>
                  <a:prstClr val="black"/>
                </a:solidFill>
              </a:rPr>
              <a:t>ζεστού </a:t>
            </a:r>
            <a:r>
              <a:rPr lang="el-GR" sz="1600" dirty="0" smtClean="0">
                <a:solidFill>
                  <a:prstClr val="black"/>
                </a:solidFill>
              </a:rPr>
              <a:t>νερού </a:t>
            </a:r>
            <a:r>
              <a:rPr lang="el-GR" sz="1600" dirty="0" smtClean="0">
                <a:solidFill>
                  <a:prstClr val="black"/>
                </a:solidFill>
              </a:rPr>
              <a:t>μπορεί </a:t>
            </a:r>
            <a:r>
              <a:rPr lang="el-GR" sz="1600" dirty="0" smtClean="0">
                <a:solidFill>
                  <a:prstClr val="black"/>
                </a:solidFill>
              </a:rPr>
              <a:t>να μειωθεί με απενεργοποίηση του συστήματος</a:t>
            </a:r>
            <a:r>
              <a:rPr lang="el-GR" sz="1600" dirty="0" smtClean="0">
                <a:solidFill>
                  <a:prstClr val="black"/>
                </a:solidFill>
              </a:rPr>
              <a:t>.</a:t>
            </a:r>
            <a:endParaRPr lang="el-GR" sz="1600" dirty="0" smtClean="0">
              <a:solidFill>
                <a:prstClr val="black"/>
              </a:solidFill>
            </a:endParaRPr>
          </a:p>
          <a:p>
            <a:pPr marL="742950" lvl="1" indent="-285750">
              <a:buFont typeface="Symbol" panose="05050102010706020507" pitchFamily="18" charset="2"/>
              <a:buChar char="-"/>
            </a:pPr>
            <a:r>
              <a:rPr lang="el-GR" sz="1600" dirty="0" smtClean="0">
                <a:solidFill>
                  <a:prstClr val="black"/>
                </a:solidFill>
              </a:rPr>
              <a:t>Ωστόσο, </a:t>
            </a:r>
            <a:r>
              <a:rPr lang="el-GR" sz="1600" b="1" dirty="0" smtClean="0">
                <a:solidFill>
                  <a:prstClr val="black"/>
                </a:solidFill>
              </a:rPr>
              <a:t>η </a:t>
            </a:r>
            <a:r>
              <a:rPr lang="el-GR" sz="1600" b="1" dirty="0" smtClean="0">
                <a:solidFill>
                  <a:prstClr val="black"/>
                </a:solidFill>
              </a:rPr>
              <a:t>διάγνωση </a:t>
            </a:r>
            <a:r>
              <a:rPr lang="el-GR" sz="1600" b="1" dirty="0" smtClean="0">
                <a:solidFill>
                  <a:prstClr val="black"/>
                </a:solidFill>
              </a:rPr>
              <a:t>αυτή πρέπει </a:t>
            </a:r>
            <a:r>
              <a:rPr lang="el-GR" sz="1600" b="1" dirty="0" smtClean="0">
                <a:solidFill>
                  <a:prstClr val="black"/>
                </a:solidFill>
              </a:rPr>
              <a:t>πάντα να </a:t>
            </a:r>
            <a:r>
              <a:rPr lang="el-GR" sz="1600" b="1" dirty="0" smtClean="0">
                <a:solidFill>
                  <a:prstClr val="black"/>
                </a:solidFill>
              </a:rPr>
              <a:t>έχει περιλάβει μια προσεκτική ανάλυση του τρόπου </a:t>
            </a:r>
            <a:r>
              <a:rPr lang="el-GR" sz="1600" b="1" dirty="0" smtClean="0">
                <a:solidFill>
                  <a:prstClr val="black"/>
                </a:solidFill>
              </a:rPr>
              <a:t>ζωής των καταναλωτών</a:t>
            </a:r>
            <a:r>
              <a:rPr lang="el-GR" sz="1600" dirty="0" smtClean="0">
                <a:solidFill>
                  <a:prstClr val="black"/>
                </a:solidFill>
              </a:rPr>
              <a:t>. Ίσως, κατά λάθος, ο χρήστης καταναλώνει περισσότερο ζεστό νερό από </a:t>
            </a:r>
            <a:r>
              <a:rPr lang="el-GR" sz="1600" dirty="0" smtClean="0">
                <a:solidFill>
                  <a:prstClr val="black"/>
                </a:solidFill>
              </a:rPr>
              <a:t>την αρχικά εκτιμώμενη ποσότητα.</a:t>
            </a:r>
            <a:endParaRPr lang="el-GR" sz="1600" dirty="0" smtClean="0">
              <a:solidFill>
                <a:prstClr val="black"/>
              </a:solidFill>
            </a:endParaRPr>
          </a:p>
          <a:p>
            <a:pPr marL="742950" lvl="1" indent="-285750">
              <a:buFont typeface="Symbol" panose="05050102010706020507" pitchFamily="18" charset="2"/>
              <a:buChar char="-"/>
            </a:pPr>
            <a:r>
              <a:rPr lang="el-GR" sz="1600" b="1" dirty="0" smtClean="0">
                <a:solidFill>
                  <a:prstClr val="black"/>
                </a:solidFill>
              </a:rPr>
              <a:t>Η λύση </a:t>
            </a:r>
            <a:r>
              <a:rPr lang="el-GR" sz="1600" b="1" dirty="0" smtClean="0">
                <a:solidFill>
                  <a:prstClr val="black"/>
                </a:solidFill>
              </a:rPr>
              <a:t>δεν είναι εύκολη, διότι προϋποθέτει επανασχεδιασμό του συστήματος </a:t>
            </a:r>
            <a:r>
              <a:rPr lang="el-GR" sz="1600" dirty="0" smtClean="0">
                <a:solidFill>
                  <a:prstClr val="black"/>
                </a:solidFill>
              </a:rPr>
              <a:t>ώστε να καταστεί πιο </a:t>
            </a:r>
            <a:r>
              <a:rPr lang="el-GR" sz="1600" dirty="0" smtClean="0">
                <a:solidFill>
                  <a:prstClr val="black"/>
                </a:solidFill>
              </a:rPr>
              <a:t>αποδοτικό και κατάλληλο </a:t>
            </a:r>
            <a:r>
              <a:rPr lang="el-GR" sz="1600" dirty="0" smtClean="0">
                <a:solidFill>
                  <a:prstClr val="black"/>
                </a:solidFill>
              </a:rPr>
              <a:t>για τις ανάγκες του ιδιοκτήτη </a:t>
            </a:r>
            <a:r>
              <a:rPr lang="el-GR" sz="1600" dirty="0" smtClean="0">
                <a:solidFill>
                  <a:prstClr val="black"/>
                </a:solidFill>
              </a:rPr>
              <a:t>του σπιτιού</a:t>
            </a:r>
            <a:r>
              <a:rPr lang="el-GR"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90497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E86BC-2F70-49A0-9AF9-06FC8377DB5E}"/>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AD0C5A9A-DD0A-431A-9B7B-F791F10240DF}"/>
              </a:ext>
            </a:extLst>
          </p:cNvPr>
          <p:cNvSpPr/>
          <p:nvPr/>
        </p:nvSpPr>
        <p:spPr>
          <a:xfrm>
            <a:off x="432916" y="1557000"/>
            <a:ext cx="50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solidFill>
                  <a:prstClr val="black"/>
                </a:solidFill>
                <a:cs typeface="Arial" pitchFamily="34" charset="0"/>
              </a:rPr>
              <a:t>Λίστα ελέγχου αντιμετώπισης προβλημάτων</a:t>
            </a:r>
            <a:endParaRPr lang="el-GR" b="1" dirty="0">
              <a:solidFill>
                <a:prstClr val="black"/>
              </a:solidFill>
              <a:cs typeface="Arial" pitchFamily="34" charset="0"/>
            </a:endParaRPr>
          </a:p>
        </p:txBody>
      </p:sp>
      <p:sp>
        <p:nvSpPr>
          <p:cNvPr id="5" name="Rectangle 4">
            <a:extLst>
              <a:ext uri="{FF2B5EF4-FFF2-40B4-BE49-F238E27FC236}">
                <a16:creationId xmlns:a16="http://schemas.microsoft.com/office/drawing/2014/main" xmlns="" id="{DE57C160-00E4-45AE-8623-C07B8526A821}"/>
              </a:ext>
            </a:extLst>
          </p:cNvPr>
          <p:cNvSpPr/>
          <p:nvPr/>
        </p:nvSpPr>
        <p:spPr>
          <a:xfrm>
            <a:off x="734136" y="1891361"/>
            <a:ext cx="3261864" cy="4278094"/>
          </a:xfrm>
          <a:prstGeom prst="rect">
            <a:avLst/>
          </a:prstGeom>
        </p:spPr>
        <p:txBody>
          <a:bodyPr wrap="square">
            <a:spAutoFit/>
          </a:bodyPr>
          <a:lstStyle/>
          <a:p>
            <a:pPr marL="285750" lvl="0" indent="-285750">
              <a:buFont typeface="Wingdings" panose="05000000000000000000" pitchFamily="2" charset="2"/>
              <a:buChar char="§"/>
            </a:pPr>
            <a:r>
              <a:rPr lang="el-GR" sz="1600" dirty="0" smtClean="0">
                <a:solidFill>
                  <a:prstClr val="black"/>
                </a:solidFill>
              </a:rPr>
              <a:t>Τα προβλήματα με τις μικρές </a:t>
            </a:r>
            <a:r>
              <a:rPr lang="el-GR" sz="1600" dirty="0" smtClean="0">
                <a:solidFill>
                  <a:prstClr val="black"/>
                </a:solidFill>
              </a:rPr>
              <a:t>ηλιοθερμικές τεχνολογίες, </a:t>
            </a:r>
            <a:r>
              <a:rPr lang="el-GR" sz="1600" dirty="0" smtClean="0">
                <a:solidFill>
                  <a:prstClr val="black"/>
                </a:solidFill>
              </a:rPr>
              <a:t>τα </a:t>
            </a:r>
            <a:r>
              <a:rPr lang="el-GR" sz="1600" dirty="0" smtClean="0">
                <a:solidFill>
                  <a:prstClr val="black"/>
                </a:solidFill>
              </a:rPr>
              <a:t>συστήματα και </a:t>
            </a:r>
            <a:r>
              <a:rPr lang="el-GR" sz="1600" dirty="0" smtClean="0">
                <a:solidFill>
                  <a:prstClr val="black"/>
                </a:solidFill>
              </a:rPr>
              <a:t>τα εξαρτήματα είναι πολύ </a:t>
            </a:r>
            <a:r>
              <a:rPr lang="el-GR" sz="1600" dirty="0" smtClean="0">
                <a:solidFill>
                  <a:prstClr val="black"/>
                </a:solidFill>
              </a:rPr>
              <a:t>ευρύτερα από </a:t>
            </a:r>
            <a:r>
              <a:rPr lang="el-GR" sz="1600" dirty="0" smtClean="0">
                <a:solidFill>
                  <a:prstClr val="black"/>
                </a:solidFill>
              </a:rPr>
              <a:t>τις κατηγορίες και </a:t>
            </a:r>
            <a:r>
              <a:rPr lang="el-GR" sz="1600" dirty="0" smtClean="0">
                <a:solidFill>
                  <a:prstClr val="black"/>
                </a:solidFill>
              </a:rPr>
              <a:t>περιπτώσεις </a:t>
            </a:r>
            <a:r>
              <a:rPr lang="el-GR" sz="1600" dirty="0" smtClean="0">
                <a:solidFill>
                  <a:prstClr val="black"/>
                </a:solidFill>
              </a:rPr>
              <a:t>που παρουσιάστηκαν εν συντομία στις </a:t>
            </a:r>
            <a:r>
              <a:rPr lang="el-GR" sz="1600" dirty="0" smtClean="0">
                <a:solidFill>
                  <a:prstClr val="black"/>
                </a:solidFill>
              </a:rPr>
              <a:t>προηγούμενες διαφάνειες.</a:t>
            </a:r>
            <a:endParaRPr lang="el-GR" sz="1600" dirty="0" smtClean="0">
              <a:solidFill>
                <a:prstClr val="black"/>
              </a:solidFill>
            </a:endParaRPr>
          </a:p>
          <a:p>
            <a:pPr marL="285750" lvl="0" indent="-285750">
              <a:buFont typeface="Wingdings" panose="05000000000000000000" pitchFamily="2" charset="2"/>
              <a:buChar char="§"/>
            </a:pPr>
            <a:r>
              <a:rPr lang="el-GR" sz="1600" dirty="0" smtClean="0">
                <a:solidFill>
                  <a:prstClr val="black"/>
                </a:solidFill>
              </a:rPr>
              <a:t>Οι κατασκευαστές έχουν συλλέξει πολλά προβλήματα με τα προϊόντα τους καθώς και πιθανές λύσεις </a:t>
            </a:r>
            <a:r>
              <a:rPr lang="el-GR" sz="1600" b="1" dirty="0" smtClean="0">
                <a:solidFill>
                  <a:prstClr val="black"/>
                </a:solidFill>
              </a:rPr>
              <a:t>σε λίστες </a:t>
            </a:r>
            <a:r>
              <a:rPr lang="el-GR" sz="1600" b="1" dirty="0" smtClean="0">
                <a:solidFill>
                  <a:prstClr val="black"/>
                </a:solidFill>
              </a:rPr>
              <a:t>ελέγχου</a:t>
            </a:r>
            <a:r>
              <a:rPr lang="el-GR" sz="1600" dirty="0" smtClean="0">
                <a:solidFill>
                  <a:prstClr val="black"/>
                </a:solidFill>
              </a:rPr>
              <a:t>, βοηθώντας τους εγκαταστάτες, τους συντηρητές </a:t>
            </a:r>
            <a:r>
              <a:rPr lang="el-GR" sz="1600" dirty="0" smtClean="0">
                <a:solidFill>
                  <a:prstClr val="black"/>
                </a:solidFill>
              </a:rPr>
              <a:t>και </a:t>
            </a:r>
            <a:r>
              <a:rPr lang="el-GR" sz="1600" dirty="0" smtClean="0">
                <a:solidFill>
                  <a:prstClr val="black"/>
                </a:solidFill>
              </a:rPr>
              <a:t>τους χρήστες.</a:t>
            </a:r>
            <a:endParaRPr lang="el-GR" sz="1600" dirty="0" smtClean="0">
              <a:solidFill>
                <a:prstClr val="black"/>
              </a:solidFill>
            </a:endParaRPr>
          </a:p>
          <a:p>
            <a:pPr marL="285750" lvl="0" indent="-285750">
              <a:buFont typeface="Wingdings" panose="05000000000000000000" pitchFamily="2" charset="2"/>
              <a:buChar char="§"/>
            </a:pPr>
            <a:r>
              <a:rPr lang="el-GR" sz="1600" dirty="0" smtClean="0">
                <a:solidFill>
                  <a:prstClr val="black"/>
                </a:solidFill>
              </a:rPr>
              <a:t>Δίπλα απεικονίζεται μια </a:t>
            </a:r>
            <a:r>
              <a:rPr lang="el-GR" sz="1600" b="1" dirty="0" smtClean="0">
                <a:solidFill>
                  <a:prstClr val="black"/>
                </a:solidFill>
              </a:rPr>
              <a:t>γενική λίστα ελέγχου αντιμετώπισης </a:t>
            </a:r>
            <a:r>
              <a:rPr lang="el-GR" sz="1600" b="1" dirty="0" smtClean="0">
                <a:solidFill>
                  <a:prstClr val="black"/>
                </a:solidFill>
              </a:rPr>
              <a:t>προβλημάτων</a:t>
            </a:r>
            <a:r>
              <a:rPr lang="el-GR" sz="1600" dirty="0" smtClean="0">
                <a:solidFill>
                  <a:prstClr val="black"/>
                </a:solidFill>
              </a:rPr>
              <a:t>.</a:t>
            </a:r>
            <a:endParaRPr lang="en-US" sz="1600" dirty="0">
              <a:solidFill>
                <a:prstClr val="black"/>
              </a:solidFill>
            </a:endParaRPr>
          </a:p>
        </p:txBody>
      </p:sp>
      <p:pic>
        <p:nvPicPr>
          <p:cNvPr id="8" name="Picture 7">
            <a:extLst>
              <a:ext uri="{FF2B5EF4-FFF2-40B4-BE49-F238E27FC236}">
                <a16:creationId xmlns:a16="http://schemas.microsoft.com/office/drawing/2014/main" xmlns="" id="{8355DBE1-ED21-4D6F-950C-52DA114B9869}"/>
              </a:ext>
            </a:extLst>
          </p:cNvPr>
          <p:cNvPicPr>
            <a:picLocks noChangeAspect="1"/>
          </p:cNvPicPr>
          <p:nvPr/>
        </p:nvPicPr>
        <p:blipFill>
          <a:blip r:embed="rId2" cstate="print"/>
          <a:stretch>
            <a:fillRect/>
          </a:stretch>
        </p:blipFill>
        <p:spPr>
          <a:xfrm>
            <a:off x="3889372" y="1989000"/>
            <a:ext cx="5074628" cy="4319725"/>
          </a:xfrm>
          <a:prstGeom prst="rect">
            <a:avLst/>
          </a:prstGeom>
        </p:spPr>
      </p:pic>
      <p:sp>
        <p:nvSpPr>
          <p:cNvPr id="7" name="Rectangle 6">
            <a:extLst>
              <a:ext uri="{FF2B5EF4-FFF2-40B4-BE49-F238E27FC236}">
                <a16:creationId xmlns:a16="http://schemas.microsoft.com/office/drawing/2014/main" xmlns="" id="{725AC88A-5462-4DDD-9152-54626F51346B}"/>
              </a:ext>
            </a:extLst>
          </p:cNvPr>
          <p:cNvSpPr/>
          <p:nvPr/>
        </p:nvSpPr>
        <p:spPr>
          <a:xfrm>
            <a:off x="6876311" y="1701000"/>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414334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5CB98-E40B-4838-BA1B-A31B023AB945}"/>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E249746F-12BE-4BE6-AEC2-B5D7FCF65494}"/>
              </a:ext>
            </a:extLst>
          </p:cNvPr>
          <p:cNvSpPr/>
          <p:nvPr/>
        </p:nvSpPr>
        <p:spPr>
          <a:xfrm>
            <a:off x="432916" y="1557000"/>
            <a:ext cx="500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solidFill>
                  <a:prstClr val="black"/>
                </a:solidFill>
                <a:cs typeface="Arial" pitchFamily="34" charset="0"/>
              </a:rPr>
              <a:t>Λίστα ελέγχου αντιμετώπισης προβλημάτων</a:t>
            </a:r>
            <a:endParaRPr lang="el-GR" b="1" dirty="0">
              <a:solidFill>
                <a:prstClr val="black"/>
              </a:solidFill>
              <a:cs typeface="Arial" pitchFamily="34" charset="0"/>
            </a:endParaRPr>
          </a:p>
        </p:txBody>
      </p:sp>
      <p:pic>
        <p:nvPicPr>
          <p:cNvPr id="5" name="Picture 4">
            <a:extLst>
              <a:ext uri="{FF2B5EF4-FFF2-40B4-BE49-F238E27FC236}">
                <a16:creationId xmlns:a16="http://schemas.microsoft.com/office/drawing/2014/main" xmlns="" id="{888BC45F-9380-48A9-BE96-03ECD15F023A}"/>
              </a:ext>
            </a:extLst>
          </p:cNvPr>
          <p:cNvPicPr>
            <a:picLocks noChangeAspect="1"/>
          </p:cNvPicPr>
          <p:nvPr/>
        </p:nvPicPr>
        <p:blipFill>
          <a:blip r:embed="rId2" cstate="print"/>
          <a:stretch>
            <a:fillRect/>
          </a:stretch>
        </p:blipFill>
        <p:spPr>
          <a:xfrm>
            <a:off x="1548000" y="1926332"/>
            <a:ext cx="6336000" cy="4389916"/>
          </a:xfrm>
          <a:prstGeom prst="rect">
            <a:avLst/>
          </a:prstGeom>
        </p:spPr>
      </p:pic>
      <p:sp>
        <p:nvSpPr>
          <p:cNvPr id="6" name="Rectangle 5">
            <a:extLst>
              <a:ext uri="{FF2B5EF4-FFF2-40B4-BE49-F238E27FC236}">
                <a16:creationId xmlns:a16="http://schemas.microsoft.com/office/drawing/2014/main" xmlns="" id="{E6DF700C-788A-4AA4-A512-D2DB43C088A4}"/>
              </a:ext>
            </a:extLst>
          </p:cNvPr>
          <p:cNvSpPr/>
          <p:nvPr/>
        </p:nvSpPr>
        <p:spPr>
          <a:xfrm>
            <a:off x="684000" y="3429000"/>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3239391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21C44-F109-404C-AFD7-2858BC38987B}"/>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D8A029A5-23E2-48D8-A363-471642E3AED2}"/>
              </a:ext>
            </a:extLst>
          </p:cNvPr>
          <p:cNvSpPr/>
          <p:nvPr/>
        </p:nvSpPr>
        <p:spPr>
          <a:xfrm>
            <a:off x="432916" y="1557000"/>
            <a:ext cx="507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solidFill>
                  <a:prstClr val="black"/>
                </a:solidFill>
                <a:cs typeface="Arial" pitchFamily="34" charset="0"/>
              </a:rPr>
              <a:t>Λίστα ελέγχου αντιμετώπισης προβλημάτων</a:t>
            </a:r>
            <a:endParaRPr lang="el-GR" b="1" dirty="0">
              <a:solidFill>
                <a:prstClr val="black"/>
              </a:solidFill>
              <a:cs typeface="Arial" pitchFamily="34" charset="0"/>
            </a:endParaRPr>
          </a:p>
        </p:txBody>
      </p:sp>
      <p:pic>
        <p:nvPicPr>
          <p:cNvPr id="5" name="Picture 4">
            <a:extLst>
              <a:ext uri="{FF2B5EF4-FFF2-40B4-BE49-F238E27FC236}">
                <a16:creationId xmlns:a16="http://schemas.microsoft.com/office/drawing/2014/main" xmlns="" id="{7F42C63A-7659-4FAC-9D9F-71AA3AAA3C90}"/>
              </a:ext>
            </a:extLst>
          </p:cNvPr>
          <p:cNvPicPr>
            <a:picLocks noChangeAspect="1"/>
          </p:cNvPicPr>
          <p:nvPr/>
        </p:nvPicPr>
        <p:blipFill>
          <a:blip r:embed="rId2" cstate="print"/>
          <a:stretch>
            <a:fillRect/>
          </a:stretch>
        </p:blipFill>
        <p:spPr>
          <a:xfrm>
            <a:off x="1476000" y="1956850"/>
            <a:ext cx="6228000" cy="4351875"/>
          </a:xfrm>
          <a:prstGeom prst="rect">
            <a:avLst/>
          </a:prstGeom>
        </p:spPr>
      </p:pic>
      <p:sp>
        <p:nvSpPr>
          <p:cNvPr id="6" name="Rectangle 5">
            <a:extLst>
              <a:ext uri="{FF2B5EF4-FFF2-40B4-BE49-F238E27FC236}">
                <a16:creationId xmlns:a16="http://schemas.microsoft.com/office/drawing/2014/main" xmlns="" id="{0EDD71F4-AD9B-4A8D-BABA-5271BC08727D}"/>
              </a:ext>
            </a:extLst>
          </p:cNvPr>
          <p:cNvSpPr/>
          <p:nvPr/>
        </p:nvSpPr>
        <p:spPr>
          <a:xfrm>
            <a:off x="540000" y="4962446"/>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1372732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86C98-4A7E-40FE-B38C-389CDEBE4608}"/>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ABA5CF53-BA65-4590-9929-4148947CE3CC}"/>
              </a:ext>
            </a:extLst>
          </p:cNvPr>
          <p:cNvSpPr/>
          <p:nvPr/>
        </p:nvSpPr>
        <p:spPr>
          <a:xfrm>
            <a:off x="432916" y="1557000"/>
            <a:ext cx="5219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solidFill>
                  <a:prstClr val="black"/>
                </a:solidFill>
                <a:cs typeface="Arial" pitchFamily="34" charset="0"/>
              </a:rPr>
              <a:t>Λίστα ελέγχου αντιμετώπισης προβλημάτων</a:t>
            </a:r>
            <a:endParaRPr lang="el-GR" b="1" dirty="0">
              <a:solidFill>
                <a:prstClr val="black"/>
              </a:solidFill>
              <a:cs typeface="Arial" pitchFamily="34" charset="0"/>
            </a:endParaRPr>
          </a:p>
        </p:txBody>
      </p:sp>
      <p:pic>
        <p:nvPicPr>
          <p:cNvPr id="5" name="Picture 4">
            <a:extLst>
              <a:ext uri="{FF2B5EF4-FFF2-40B4-BE49-F238E27FC236}">
                <a16:creationId xmlns:a16="http://schemas.microsoft.com/office/drawing/2014/main" xmlns="" id="{17149B23-9476-4C0E-AE56-CEACE03DEEB0}"/>
              </a:ext>
            </a:extLst>
          </p:cNvPr>
          <p:cNvPicPr>
            <a:picLocks noChangeAspect="1"/>
          </p:cNvPicPr>
          <p:nvPr/>
        </p:nvPicPr>
        <p:blipFill>
          <a:blip r:embed="rId2" cstate="print"/>
          <a:stretch>
            <a:fillRect/>
          </a:stretch>
        </p:blipFill>
        <p:spPr>
          <a:xfrm>
            <a:off x="1548000" y="1989000"/>
            <a:ext cx="6083463" cy="4319725"/>
          </a:xfrm>
          <a:prstGeom prst="rect">
            <a:avLst/>
          </a:prstGeom>
        </p:spPr>
      </p:pic>
      <p:sp>
        <p:nvSpPr>
          <p:cNvPr id="6" name="Rectangle 5">
            <a:extLst>
              <a:ext uri="{FF2B5EF4-FFF2-40B4-BE49-F238E27FC236}">
                <a16:creationId xmlns:a16="http://schemas.microsoft.com/office/drawing/2014/main" xmlns="" id="{99184BBC-CE12-46D5-B5FA-78239868A8E6}"/>
              </a:ext>
            </a:extLst>
          </p:cNvPr>
          <p:cNvSpPr/>
          <p:nvPr/>
        </p:nvSpPr>
        <p:spPr>
          <a:xfrm>
            <a:off x="252000" y="4148862"/>
            <a:ext cx="1728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Tree>
    <p:extLst>
      <p:ext uri="{BB962C8B-B14F-4D97-AF65-F5344CB8AC3E}">
        <p14:creationId xmlns:p14="http://schemas.microsoft.com/office/powerpoint/2010/main" xmlns="" val="2372773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A129F-60A0-4212-A469-329615CA4A29}"/>
              </a:ext>
            </a:extLst>
          </p:cNvPr>
          <p:cNvSpPr>
            <a:spLocks noGrp="1"/>
          </p:cNvSpPr>
          <p:nvPr>
            <p:ph type="title"/>
          </p:nvPr>
        </p:nvSpPr>
        <p:spPr/>
        <p:txBody>
          <a:bodyPr/>
          <a:lstStyle/>
          <a:p>
            <a:r>
              <a:rPr lang="en-US" b="1" dirty="0" smtClean="0"/>
              <a:t>3. </a:t>
            </a:r>
            <a:r>
              <a:rPr lang="el-GR" b="1" dirty="0" smtClean="0"/>
              <a:t>Πρακτικές αντιμετώπισης προβλημάτων και επιδιόρθωσης ηλιοθερμικών συστημάτων</a:t>
            </a:r>
            <a:endParaRPr lang="en-US" dirty="0"/>
          </a:p>
        </p:txBody>
      </p:sp>
      <p:sp>
        <p:nvSpPr>
          <p:cNvPr id="4" name="Rectangle 3">
            <a:extLst>
              <a:ext uri="{FF2B5EF4-FFF2-40B4-BE49-F238E27FC236}">
                <a16:creationId xmlns:a16="http://schemas.microsoft.com/office/drawing/2014/main" xmlns="" id="{E9C1618B-75E9-4323-A008-0FC31ED3FC27}"/>
              </a:ext>
            </a:extLst>
          </p:cNvPr>
          <p:cNvSpPr/>
          <p:nvPr/>
        </p:nvSpPr>
        <p:spPr>
          <a:xfrm>
            <a:off x="432916" y="1485000"/>
            <a:ext cx="5579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solidFill>
                  <a:prstClr val="black"/>
                </a:solidFill>
                <a:cs typeface="Arial" pitchFamily="34" charset="0"/>
              </a:rPr>
              <a:t>Λίστα ελέγχου αντιμετώπισης προβλημάτων</a:t>
            </a:r>
          </a:p>
        </p:txBody>
      </p:sp>
      <p:pic>
        <p:nvPicPr>
          <p:cNvPr id="5" name="Picture 4">
            <a:extLst>
              <a:ext uri="{FF2B5EF4-FFF2-40B4-BE49-F238E27FC236}">
                <a16:creationId xmlns:a16="http://schemas.microsoft.com/office/drawing/2014/main" xmlns="" id="{14DE0A6F-18C6-4BC1-A5E5-1EC9A76FE6FE}"/>
              </a:ext>
            </a:extLst>
          </p:cNvPr>
          <p:cNvPicPr>
            <a:picLocks noChangeAspect="1"/>
          </p:cNvPicPr>
          <p:nvPr/>
        </p:nvPicPr>
        <p:blipFill>
          <a:blip r:embed="rId2" cstate="print"/>
          <a:stretch>
            <a:fillRect/>
          </a:stretch>
        </p:blipFill>
        <p:spPr>
          <a:xfrm>
            <a:off x="468000" y="1975677"/>
            <a:ext cx="3456000" cy="4333323"/>
          </a:xfrm>
          <a:prstGeom prst="rect">
            <a:avLst/>
          </a:prstGeom>
        </p:spPr>
      </p:pic>
      <p:sp>
        <p:nvSpPr>
          <p:cNvPr id="6" name="Rectangle 5">
            <a:extLst>
              <a:ext uri="{FF2B5EF4-FFF2-40B4-BE49-F238E27FC236}">
                <a16:creationId xmlns:a16="http://schemas.microsoft.com/office/drawing/2014/main" xmlns="" id="{E60ADD31-9D93-4F52-9E2B-A2D772631DFB}"/>
              </a:ext>
            </a:extLst>
          </p:cNvPr>
          <p:cNvSpPr/>
          <p:nvPr/>
        </p:nvSpPr>
        <p:spPr>
          <a:xfrm>
            <a:off x="252000" y="2421000"/>
            <a:ext cx="165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l-GR" sz="1600" b="1" dirty="0" smtClean="0">
                <a:solidFill>
                  <a:prstClr val="black"/>
                </a:solidFill>
              </a:rPr>
              <a:t>ΠΑΡΑΔΕΙΓΜΑ</a:t>
            </a:r>
            <a:endParaRPr lang="en-US" sz="1600" b="1" dirty="0">
              <a:solidFill>
                <a:prstClr val="black"/>
              </a:solidFill>
            </a:endParaRPr>
          </a:p>
        </p:txBody>
      </p:sp>
      <p:sp>
        <p:nvSpPr>
          <p:cNvPr id="7" name="Rectangle 6">
            <a:extLst>
              <a:ext uri="{FF2B5EF4-FFF2-40B4-BE49-F238E27FC236}">
                <a16:creationId xmlns:a16="http://schemas.microsoft.com/office/drawing/2014/main" xmlns="" id="{1719C6EF-0A69-4709-AC68-A6C60F1CE81D}"/>
              </a:ext>
            </a:extLst>
          </p:cNvPr>
          <p:cNvSpPr/>
          <p:nvPr/>
        </p:nvSpPr>
        <p:spPr>
          <a:xfrm>
            <a:off x="3924000" y="1766021"/>
            <a:ext cx="5040000" cy="4770537"/>
          </a:xfrm>
          <a:prstGeom prst="rect">
            <a:avLst/>
          </a:prstGeom>
        </p:spPr>
        <p:txBody>
          <a:bodyPr wrap="square" rIns="36000">
            <a:spAutoFit/>
          </a:bodyPr>
          <a:lstStyle/>
          <a:p>
            <a:pPr marL="285750" indent="-285750">
              <a:buFont typeface="Wingdings" panose="05000000000000000000" pitchFamily="2" charset="2"/>
              <a:buChar char="§"/>
            </a:pPr>
            <a:r>
              <a:rPr lang="el-GR" sz="1600" dirty="0" smtClean="0"/>
              <a:t>Συμπέρασμα</a:t>
            </a:r>
            <a:r>
              <a:rPr lang="en-US" sz="1600" dirty="0" smtClean="0"/>
              <a:t>: </a:t>
            </a:r>
            <a:r>
              <a:rPr lang="el-GR" sz="1600" b="1" dirty="0" smtClean="0"/>
              <a:t>η πιο πολύτιμη πηγή για </a:t>
            </a:r>
            <a:r>
              <a:rPr lang="el-GR" sz="1600" b="1" dirty="0" smtClean="0"/>
              <a:t>έναν εγκαταστάτη όταν </a:t>
            </a:r>
            <a:r>
              <a:rPr lang="el-GR" sz="1600" b="1" dirty="0" smtClean="0"/>
              <a:t>αντιμετωπίζει προβλήματα ηλιοθερμικών </a:t>
            </a:r>
            <a:r>
              <a:rPr lang="el-GR" sz="1600" b="1" dirty="0" smtClean="0"/>
              <a:t>συστημάτων είναι </a:t>
            </a:r>
            <a:r>
              <a:rPr lang="el-GR" sz="1600" b="1" dirty="0" smtClean="0"/>
              <a:t>η πλήρης </a:t>
            </a:r>
            <a:r>
              <a:rPr lang="el-GR" sz="1600" b="1" dirty="0" smtClean="0"/>
              <a:t>κατανόηση του συστήματος και των εξαρτημάτων του</a:t>
            </a:r>
            <a:r>
              <a:rPr lang="en-US" sz="1600" b="1" dirty="0" smtClean="0"/>
              <a:t>. </a:t>
            </a:r>
            <a:endParaRPr lang="en-US" sz="1600" b="1" dirty="0"/>
          </a:p>
          <a:p>
            <a:pPr marL="285750" indent="-285750">
              <a:buFont typeface="Wingdings" panose="05000000000000000000" pitchFamily="2" charset="2"/>
              <a:buChar char="§"/>
            </a:pPr>
            <a:r>
              <a:rPr lang="el-GR" sz="1600" dirty="0" smtClean="0"/>
              <a:t>Τυπικά </a:t>
            </a:r>
            <a:r>
              <a:rPr lang="el-GR" sz="1600" dirty="0" smtClean="0"/>
              <a:t>εργαλεία εγκατάστασης ενδέχεται να απαιτούνται εάν εντοπιστούν </a:t>
            </a:r>
            <a:r>
              <a:rPr lang="el-GR" sz="1600" dirty="0" smtClean="0"/>
              <a:t>προβλήματα κατά </a:t>
            </a:r>
            <a:r>
              <a:rPr lang="el-GR" sz="1600" dirty="0" smtClean="0"/>
              <a:t>τη διάρκεια </a:t>
            </a:r>
            <a:r>
              <a:rPr lang="el-GR" sz="1600" dirty="0" smtClean="0"/>
              <a:t>του ελέγχου</a:t>
            </a:r>
            <a:r>
              <a:rPr lang="el-GR" sz="1600" dirty="0" smtClean="0"/>
              <a:t>. Συχνά χρησιμοποιούνται τα </a:t>
            </a:r>
            <a:r>
              <a:rPr lang="el-GR" sz="1600" dirty="0" smtClean="0"/>
              <a:t>ακόλουθα </a:t>
            </a:r>
            <a:r>
              <a:rPr lang="el-GR" sz="1600" dirty="0" smtClean="0"/>
              <a:t>εργαλεία</a:t>
            </a:r>
            <a:r>
              <a:rPr lang="en-US" sz="1600" dirty="0" smtClean="0"/>
              <a:t>:</a:t>
            </a:r>
            <a:endParaRPr lang="en-US" sz="1600" dirty="0"/>
          </a:p>
          <a:p>
            <a:pPr marL="625475" lvl="1" indent="-285750">
              <a:buFont typeface="Calibri" panose="020F0502020204030204" pitchFamily="34" charset="0"/>
              <a:buChar char="–"/>
            </a:pPr>
            <a:r>
              <a:rPr lang="el-GR" sz="1600" dirty="0" err="1" smtClean="0"/>
              <a:t>Πολύμετρο</a:t>
            </a:r>
            <a:endParaRPr lang="el-GR" sz="1600" dirty="0" smtClean="0"/>
          </a:p>
          <a:p>
            <a:pPr marL="625475" lvl="1" indent="-285750">
              <a:buFont typeface="Calibri" panose="020F0502020204030204" pitchFamily="34" charset="0"/>
              <a:buChar char="–"/>
            </a:pPr>
            <a:r>
              <a:rPr lang="el-GR" sz="1600" dirty="0" smtClean="0"/>
              <a:t>Μικρό </a:t>
            </a:r>
            <a:r>
              <a:rPr lang="el-GR" sz="1600" dirty="0" smtClean="0"/>
              <a:t>κατσαβίδι(-</a:t>
            </a:r>
            <a:r>
              <a:rPr lang="el-GR" sz="1600" dirty="0" smtClean="0"/>
              <a:t>α)</a:t>
            </a:r>
          </a:p>
          <a:p>
            <a:pPr marL="625475" lvl="1" indent="-285750">
              <a:buFont typeface="Calibri" panose="020F0502020204030204" pitchFamily="34" charset="0"/>
              <a:buChar char="–"/>
            </a:pPr>
            <a:r>
              <a:rPr lang="el-GR" sz="1600" dirty="0" smtClean="0"/>
              <a:t>Υπέρυθρο </a:t>
            </a:r>
            <a:r>
              <a:rPr lang="el-GR" sz="1600" dirty="0" smtClean="0"/>
              <a:t>θερμόμετρο</a:t>
            </a:r>
          </a:p>
          <a:p>
            <a:pPr marL="625475" lvl="1" indent="-285750">
              <a:buFont typeface="Calibri" panose="020F0502020204030204" pitchFamily="34" charset="0"/>
              <a:buChar char="–"/>
            </a:pPr>
            <a:r>
              <a:rPr lang="el-GR" sz="1600" dirty="0" err="1" smtClean="0"/>
              <a:t>Κιτ</a:t>
            </a:r>
            <a:r>
              <a:rPr lang="el-GR" sz="1600" dirty="0" smtClean="0"/>
              <a:t> </a:t>
            </a:r>
            <a:r>
              <a:rPr lang="el-GR" sz="1600" dirty="0" err="1" smtClean="0"/>
              <a:t>αντιπαγωτικού</a:t>
            </a:r>
            <a:r>
              <a:rPr lang="el-GR" sz="1600" dirty="0" smtClean="0"/>
              <a:t> ελέγχου</a:t>
            </a:r>
            <a:endParaRPr lang="el-GR" sz="1600" dirty="0" smtClean="0"/>
          </a:p>
          <a:p>
            <a:pPr marL="625475" lvl="1" indent="-285750">
              <a:buFont typeface="Calibri" panose="020F0502020204030204" pitchFamily="34" charset="0"/>
              <a:buChar char="–"/>
            </a:pPr>
            <a:r>
              <a:rPr lang="el-GR" sz="1600" dirty="0" smtClean="0"/>
              <a:t>Σχέδια συστήματος </a:t>
            </a:r>
            <a:r>
              <a:rPr lang="el-GR" sz="1600" dirty="0" smtClean="0"/>
              <a:t>(εάν υπάρχουν)</a:t>
            </a:r>
            <a:r>
              <a:rPr lang="en-US" sz="1600" dirty="0" smtClean="0"/>
              <a:t>.</a:t>
            </a:r>
            <a:endParaRPr lang="en-US" sz="1600" dirty="0"/>
          </a:p>
          <a:p>
            <a:pPr marL="285750" lvl="1" indent="-285750">
              <a:buFont typeface="Wingdings" panose="05000000000000000000" pitchFamily="2" charset="2"/>
              <a:buChar char="§"/>
            </a:pPr>
            <a:r>
              <a:rPr lang="el-GR" sz="1600" dirty="0" smtClean="0"/>
              <a:t>Ορισμένα συστήματα διαθέτουν </a:t>
            </a:r>
            <a:r>
              <a:rPr lang="el-GR" sz="1600" b="1" dirty="0" smtClean="0"/>
              <a:t>δυνατότητες καταγραφής δεδομένων</a:t>
            </a:r>
            <a:r>
              <a:rPr lang="el-GR" sz="1600" dirty="0" smtClean="0"/>
              <a:t>. Η παρακολούθηση των τάσεων της θερμοκρασίας, της ροής και της πίεσης μπορεί να είναι πολύτιμη για τη διάγνωση. </a:t>
            </a:r>
            <a:r>
              <a:rPr lang="el-GR" sz="1600" dirty="0" smtClean="0"/>
              <a:t>Επιπλέον, υπάρχει διαθέσιμος και </a:t>
            </a:r>
            <a:r>
              <a:rPr lang="el-GR" sz="1600" dirty="0" smtClean="0"/>
              <a:t>φορητός εξοπλισμός καταγραφής δεδομένων</a:t>
            </a:r>
            <a:r>
              <a:rPr lang="en-US" sz="1600" dirty="0" smtClean="0"/>
              <a:t>.</a:t>
            </a:r>
            <a:endParaRPr lang="en-US" sz="1600" dirty="0"/>
          </a:p>
        </p:txBody>
      </p:sp>
    </p:spTree>
    <p:extLst>
      <p:ext uri="{BB962C8B-B14F-4D97-AF65-F5344CB8AC3E}">
        <p14:creationId xmlns:p14="http://schemas.microsoft.com/office/powerpoint/2010/main" xmlns="" val="1292367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D350D-45B3-465D-81BE-8DDBC59818F5}"/>
              </a:ext>
            </a:extLst>
          </p:cNvPr>
          <p:cNvSpPr>
            <a:spLocks noGrp="1"/>
          </p:cNvSpPr>
          <p:nvPr>
            <p:ph type="title"/>
          </p:nvPr>
        </p:nvSpPr>
        <p:spPr/>
        <p:txBody>
          <a:bodyPr/>
          <a:lstStyle/>
          <a:p>
            <a:r>
              <a:rPr lang="en-US" b="1" dirty="0"/>
              <a:t>4. </a:t>
            </a:r>
            <a:r>
              <a:rPr lang="el-GR" b="1" dirty="0" smtClean="0"/>
              <a:t>Συντήρηση μεγάλων ηλιοθερμικών συστημάτων</a:t>
            </a:r>
            <a:endParaRPr lang="en-US" dirty="0"/>
          </a:p>
        </p:txBody>
      </p:sp>
      <p:sp>
        <p:nvSpPr>
          <p:cNvPr id="4" name="Rectangle 3">
            <a:extLst>
              <a:ext uri="{FF2B5EF4-FFF2-40B4-BE49-F238E27FC236}">
                <a16:creationId xmlns:a16="http://schemas.microsoft.com/office/drawing/2014/main" xmlns="" id="{7350C763-60B7-45DC-A5C1-24E04608B037}"/>
              </a:ext>
            </a:extLst>
          </p:cNvPr>
          <p:cNvSpPr/>
          <p:nvPr/>
        </p:nvSpPr>
        <p:spPr>
          <a:xfrm>
            <a:off x="432916" y="1557000"/>
            <a:ext cx="1907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Το πλαίσιο</a:t>
            </a:r>
            <a:endParaRPr lang="en-US" b="1" dirty="0"/>
          </a:p>
        </p:txBody>
      </p:sp>
      <p:sp>
        <p:nvSpPr>
          <p:cNvPr id="5" name="Rectangle 4">
            <a:extLst>
              <a:ext uri="{FF2B5EF4-FFF2-40B4-BE49-F238E27FC236}">
                <a16:creationId xmlns:a16="http://schemas.microsoft.com/office/drawing/2014/main" xmlns="" id="{8AD60793-3597-4CBA-9681-48FB9AC06D66}"/>
              </a:ext>
            </a:extLst>
          </p:cNvPr>
          <p:cNvSpPr/>
          <p:nvPr/>
        </p:nvSpPr>
        <p:spPr>
          <a:xfrm>
            <a:off x="734448" y="1917000"/>
            <a:ext cx="7941240" cy="2308324"/>
          </a:xfrm>
          <a:prstGeom prst="rect">
            <a:avLst/>
          </a:prstGeom>
        </p:spPr>
        <p:txBody>
          <a:bodyPr wrap="square">
            <a:spAutoFit/>
          </a:bodyPr>
          <a:lstStyle/>
          <a:p>
            <a:pPr marL="285750" indent="-285750">
              <a:buFont typeface="Wingdings" panose="05000000000000000000" pitchFamily="2" charset="2"/>
              <a:buChar char="§"/>
            </a:pPr>
            <a:r>
              <a:rPr lang="el-GR" sz="1600" dirty="0" smtClean="0"/>
              <a:t>Συνήθως κατασκευάζονται μεγάλα </a:t>
            </a:r>
            <a:r>
              <a:rPr lang="el-GR" sz="1600" dirty="0" smtClean="0"/>
              <a:t>ηλιοθερμικά </a:t>
            </a:r>
            <a:r>
              <a:rPr lang="el-GR" sz="1600" dirty="0" smtClean="0"/>
              <a:t>συστήματα </a:t>
            </a:r>
            <a:r>
              <a:rPr lang="el-GR" sz="1600" dirty="0" smtClean="0"/>
              <a:t>(σε κατοικίες ή όχι). </a:t>
            </a:r>
            <a:r>
              <a:rPr lang="el-GR" sz="1600" dirty="0" smtClean="0"/>
              <a:t>Μεταξύ άλλων, αυτό σημαίνει ότι ένα μεγάλο </a:t>
            </a:r>
            <a:r>
              <a:rPr lang="el-GR" sz="1600" dirty="0" smtClean="0"/>
              <a:t>σύστημα μπορεί, για </a:t>
            </a:r>
            <a:r>
              <a:rPr lang="el-GR" sz="1600" dirty="0" smtClean="0"/>
              <a:t>παράδειγμα, </a:t>
            </a:r>
            <a:r>
              <a:rPr lang="el-GR" sz="1600" dirty="0" smtClean="0"/>
              <a:t>να </a:t>
            </a:r>
            <a:r>
              <a:rPr lang="el-GR" sz="1600" dirty="0" smtClean="0"/>
              <a:t>ενσωματώνει εξαρτήματα από πολλούς κατασκευαστές.</a:t>
            </a:r>
          </a:p>
          <a:p>
            <a:pPr marL="285750" indent="-285750">
              <a:buFont typeface="Wingdings" panose="05000000000000000000" pitchFamily="2" charset="2"/>
              <a:buChar char="§"/>
            </a:pPr>
            <a:r>
              <a:rPr lang="el-GR" sz="1600" dirty="0" smtClean="0"/>
              <a:t>Αυτό το γεγονός είναι </a:t>
            </a:r>
            <a:r>
              <a:rPr lang="el-GR" sz="1600" b="1" dirty="0" smtClean="0"/>
              <a:t>ενδεικτικό μιας πιο περίπλοκης συντήρησης και επισκευής, όχι μόνο από τεχνική άποψη αλλά </a:t>
            </a:r>
            <a:r>
              <a:rPr lang="el-GR" sz="1600" b="1" dirty="0" smtClean="0"/>
              <a:t>και από </a:t>
            </a:r>
            <a:r>
              <a:rPr lang="el-GR" sz="1600" b="1" dirty="0" smtClean="0"/>
              <a:t>οργανωτική άποψη</a:t>
            </a:r>
            <a:r>
              <a:rPr lang="el-GR" sz="1600" dirty="0" smtClean="0"/>
              <a:t>. Οι υπηρεσίες συντήρησης θα πρέπει να επιλέγονται με τεχνικές και </a:t>
            </a:r>
            <a:r>
              <a:rPr lang="el-GR" sz="1600" dirty="0" smtClean="0"/>
              <a:t>διαχειριστικές δυνατότητες εργασίας σε </a:t>
            </a:r>
            <a:r>
              <a:rPr lang="el-GR" sz="1600" dirty="0" smtClean="0"/>
              <a:t>μεγάλες </a:t>
            </a:r>
            <a:r>
              <a:rPr lang="el-GR" sz="1600" dirty="0" smtClean="0"/>
              <a:t>ηλιοθερμικές </a:t>
            </a:r>
            <a:r>
              <a:rPr lang="el-GR" sz="1600" dirty="0" smtClean="0"/>
              <a:t>εγκαταστάσεις. Επίσης, σε μεγαλύτερες εγκαταστάσεις, χρησιμοποιούνται </a:t>
            </a:r>
            <a:r>
              <a:rPr lang="el-GR" sz="1600" b="1" dirty="0" smtClean="0"/>
              <a:t>πιο </a:t>
            </a:r>
            <a:r>
              <a:rPr lang="el-GR" sz="1600" b="1" dirty="0" smtClean="0"/>
              <a:t>αποδοτικά και </a:t>
            </a:r>
            <a:r>
              <a:rPr lang="el-GR" sz="1600" b="1" dirty="0" smtClean="0"/>
              <a:t>μεγαλύτερα εξαρτήματα</a:t>
            </a:r>
            <a:r>
              <a:rPr lang="el-GR" sz="1600" dirty="0" smtClean="0"/>
              <a:t>.</a:t>
            </a:r>
          </a:p>
          <a:p>
            <a:pPr marL="285750" indent="-285750">
              <a:buFont typeface="Wingdings" panose="05000000000000000000" pitchFamily="2" charset="2"/>
              <a:buChar char="§"/>
            </a:pPr>
            <a:endParaRPr lang="en-US" sz="1600" dirty="0"/>
          </a:p>
        </p:txBody>
      </p:sp>
      <p:sp>
        <p:nvSpPr>
          <p:cNvPr id="8" name="Rectangle 7">
            <a:extLst>
              <a:ext uri="{FF2B5EF4-FFF2-40B4-BE49-F238E27FC236}">
                <a16:creationId xmlns:a16="http://schemas.microsoft.com/office/drawing/2014/main" xmlns="" id="{BBFE39A3-9032-4CED-9FE8-C5BBD222E54A}"/>
              </a:ext>
            </a:extLst>
          </p:cNvPr>
          <p:cNvSpPr/>
          <p:nvPr/>
        </p:nvSpPr>
        <p:spPr>
          <a:xfrm>
            <a:off x="734448" y="3898455"/>
            <a:ext cx="4989552" cy="2554545"/>
          </a:xfrm>
          <a:prstGeom prst="rect">
            <a:avLst/>
          </a:prstGeom>
        </p:spPr>
        <p:txBody>
          <a:bodyPr wrap="square">
            <a:spAutoFit/>
          </a:bodyPr>
          <a:lstStyle/>
          <a:p>
            <a:pPr marL="285750" lvl="0" indent="-285750">
              <a:buFont typeface="Wingdings" panose="05000000000000000000" pitchFamily="2" charset="2"/>
              <a:buChar char="§"/>
            </a:pPr>
            <a:r>
              <a:rPr lang="el-GR" sz="1600" dirty="0" smtClean="0">
                <a:solidFill>
                  <a:prstClr val="black"/>
                </a:solidFill>
              </a:rPr>
              <a:t>Πιο σημαντικό, ανάλογα με </a:t>
            </a:r>
            <a:r>
              <a:rPr lang="el-GR" sz="1600" dirty="0" smtClean="0">
                <a:solidFill>
                  <a:prstClr val="black"/>
                </a:solidFill>
              </a:rPr>
              <a:t>το εκάστοτε νομικό πλαίσιο, </a:t>
            </a:r>
            <a:r>
              <a:rPr lang="el-GR" sz="1600" dirty="0" smtClean="0">
                <a:solidFill>
                  <a:prstClr val="black"/>
                </a:solidFill>
              </a:rPr>
              <a:t>τα μεγάλα </a:t>
            </a:r>
            <a:r>
              <a:rPr lang="el-GR" sz="1600" dirty="0" smtClean="0">
                <a:solidFill>
                  <a:prstClr val="black"/>
                </a:solidFill>
              </a:rPr>
              <a:t>συστήματα, π.χ. σε πολυκατοικίες, </a:t>
            </a:r>
            <a:r>
              <a:rPr lang="el-GR" sz="1600" dirty="0" smtClean="0">
                <a:solidFill>
                  <a:prstClr val="black"/>
                </a:solidFill>
              </a:rPr>
              <a:t>είναι επίσημα καταχωρημένα </a:t>
            </a:r>
            <a:r>
              <a:rPr lang="el-GR" sz="1600" b="1" dirty="0" smtClean="0">
                <a:solidFill>
                  <a:prstClr val="black"/>
                </a:solidFill>
              </a:rPr>
              <a:t>και </a:t>
            </a:r>
            <a:r>
              <a:rPr lang="el-GR" sz="1600" b="1" dirty="0" smtClean="0">
                <a:solidFill>
                  <a:prstClr val="black"/>
                </a:solidFill>
              </a:rPr>
              <a:t>χρειάζονται να ακολουθούν  </a:t>
            </a:r>
            <a:r>
              <a:rPr lang="el-GR" sz="1600" b="1" dirty="0" smtClean="0">
                <a:solidFill>
                  <a:prstClr val="black"/>
                </a:solidFill>
              </a:rPr>
              <a:t>αυστηρότερους κανόνες σχεδιασμού, εγκατάστασης και συντήρησης</a:t>
            </a:r>
            <a:r>
              <a:rPr lang="el-GR" sz="1600" dirty="0" smtClean="0">
                <a:solidFill>
                  <a:prstClr val="black"/>
                </a:solidFill>
              </a:rPr>
              <a:t>.</a:t>
            </a:r>
          </a:p>
          <a:p>
            <a:pPr marL="285750" lvl="0" indent="-285750">
              <a:buFont typeface="Wingdings" panose="05000000000000000000" pitchFamily="2" charset="2"/>
              <a:buChar char="§"/>
            </a:pPr>
            <a:r>
              <a:rPr lang="el-GR" sz="1600" dirty="0" smtClean="0">
                <a:solidFill>
                  <a:prstClr val="black"/>
                </a:solidFill>
              </a:rPr>
              <a:t>Επίσης, αυτά τα συστήματα υπόκεινται σε </a:t>
            </a:r>
            <a:r>
              <a:rPr lang="el-GR" sz="1600" b="1" dirty="0" smtClean="0">
                <a:solidFill>
                  <a:prstClr val="black"/>
                </a:solidFill>
              </a:rPr>
              <a:t>επίσημες επιθεωρήσεις</a:t>
            </a:r>
            <a:r>
              <a:rPr lang="el-GR" sz="1600" dirty="0" smtClean="0">
                <a:solidFill>
                  <a:prstClr val="black"/>
                </a:solidFill>
              </a:rPr>
              <a:t> (ή </a:t>
            </a:r>
            <a:r>
              <a:rPr lang="el-GR" sz="1600" dirty="0" smtClean="0">
                <a:solidFill>
                  <a:prstClr val="black"/>
                </a:solidFill>
              </a:rPr>
              <a:t>ενεργειακές επιθεωρήσεις), </a:t>
            </a:r>
            <a:r>
              <a:rPr lang="el-GR" sz="1600" dirty="0" smtClean="0">
                <a:solidFill>
                  <a:prstClr val="black"/>
                </a:solidFill>
              </a:rPr>
              <a:t>όπως συμβαίνει με άλλα </a:t>
            </a:r>
            <a:r>
              <a:rPr lang="el-GR" sz="1600" dirty="0" smtClean="0">
                <a:solidFill>
                  <a:prstClr val="black"/>
                </a:solidFill>
              </a:rPr>
              <a:t>συστήματα θέρμανσης. Για ένα κακά συντηρημένο σύστημα μπορεί </a:t>
            </a:r>
            <a:r>
              <a:rPr lang="el-GR" sz="1600" dirty="0" smtClean="0">
                <a:solidFill>
                  <a:prstClr val="black"/>
                </a:solidFill>
              </a:rPr>
              <a:t>να </a:t>
            </a:r>
            <a:r>
              <a:rPr lang="el-GR" sz="1600" dirty="0" smtClean="0">
                <a:solidFill>
                  <a:prstClr val="black"/>
                </a:solidFill>
              </a:rPr>
              <a:t>επιβληθούν ποινές</a:t>
            </a:r>
            <a:r>
              <a:rPr lang="en-US" sz="1600" dirty="0" smtClean="0">
                <a:solidFill>
                  <a:prstClr val="black"/>
                </a:solidFill>
              </a:rPr>
              <a:t>.</a:t>
            </a:r>
            <a:endParaRPr lang="en-US" sz="1600" dirty="0">
              <a:solidFill>
                <a:prstClr val="black"/>
              </a:solidFill>
            </a:endParaRPr>
          </a:p>
        </p:txBody>
      </p:sp>
      <p:pic>
        <p:nvPicPr>
          <p:cNvPr id="7" name="Picture 5" descr="A large red brick building&#10;&#10;Description generated with very high confidence">
            <a:extLst>
              <a:ext uri="{FF2B5EF4-FFF2-40B4-BE49-F238E27FC236}">
                <a16:creationId xmlns:a16="http://schemas.microsoft.com/office/drawing/2014/main" xmlns="" id="{966669C8-D0D5-45F0-A93A-1288FB3534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1642" y="3933000"/>
            <a:ext cx="3182358" cy="2376000"/>
          </a:xfrm>
          <a:prstGeom prst="rect">
            <a:avLst/>
          </a:prstGeom>
        </p:spPr>
      </p:pic>
    </p:spTree>
    <p:extLst>
      <p:ext uri="{BB962C8B-B14F-4D97-AF65-F5344CB8AC3E}">
        <p14:creationId xmlns:p14="http://schemas.microsoft.com/office/powerpoint/2010/main" xmlns="" val="123837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FAB17-5941-4A28-A6AC-86D3977CD0D4}"/>
              </a:ext>
            </a:extLst>
          </p:cNvPr>
          <p:cNvSpPr>
            <a:spLocks noGrp="1"/>
          </p:cNvSpPr>
          <p:nvPr>
            <p:ph type="title"/>
          </p:nvPr>
        </p:nvSpPr>
        <p:spPr/>
        <p:txBody>
          <a:bodyPr/>
          <a:lstStyle/>
          <a:p>
            <a:r>
              <a:rPr lang="el-GR" b="1" dirty="0" smtClean="0"/>
              <a:t>Σύνοψη</a:t>
            </a:r>
            <a:endParaRPr lang="en-US" b="1" dirty="0"/>
          </a:p>
        </p:txBody>
      </p:sp>
      <p:sp>
        <p:nvSpPr>
          <p:cNvPr id="96" name="Rectangle 95">
            <a:extLst>
              <a:ext uri="{FF2B5EF4-FFF2-40B4-BE49-F238E27FC236}">
                <a16:creationId xmlns:a16="http://schemas.microsoft.com/office/drawing/2014/main" xmlns="" id="{24540D4F-5E4E-4EC7-9493-3E9F6AC0CECD}"/>
              </a:ext>
            </a:extLst>
          </p:cNvPr>
          <p:cNvSpPr/>
          <p:nvPr/>
        </p:nvSpPr>
        <p:spPr>
          <a:xfrm>
            <a:off x="432916" y="1547669"/>
            <a:ext cx="7235084" cy="369332"/>
          </a:xfrm>
          <a:prstGeom prst="rect">
            <a:avLst/>
          </a:prstGeom>
        </p:spPr>
        <p:txBody>
          <a:bodyPr wrap="square">
            <a:spAutoFit/>
          </a:bodyPr>
          <a:lstStyle/>
          <a:p>
            <a:r>
              <a:rPr lang="el-GR" dirty="0" smtClean="0"/>
              <a:t>Οι πιο σημαντικές ιδέες που εξετάστηκαν σε αυτή την Ενότητα είναι </a:t>
            </a:r>
            <a:r>
              <a:rPr lang="en-US" dirty="0" smtClean="0"/>
              <a:t>:</a:t>
            </a:r>
            <a:endParaRPr lang="en-US" dirty="0"/>
          </a:p>
        </p:txBody>
      </p:sp>
      <p:sp>
        <p:nvSpPr>
          <p:cNvPr id="97" name="Rectangle 96">
            <a:extLst>
              <a:ext uri="{FF2B5EF4-FFF2-40B4-BE49-F238E27FC236}">
                <a16:creationId xmlns:a16="http://schemas.microsoft.com/office/drawing/2014/main" xmlns="" id="{8B7FE423-9A16-47BC-AC0A-C9D63498962A}"/>
              </a:ext>
            </a:extLst>
          </p:cNvPr>
          <p:cNvSpPr/>
          <p:nvPr/>
        </p:nvSpPr>
        <p:spPr>
          <a:xfrm>
            <a:off x="723335" y="1918214"/>
            <a:ext cx="7952353" cy="3539430"/>
          </a:xfrm>
          <a:prstGeom prst="rect">
            <a:avLst/>
          </a:prstGeom>
        </p:spPr>
        <p:txBody>
          <a:bodyPr wrap="square">
            <a:spAutoFit/>
          </a:bodyPr>
          <a:lstStyle/>
          <a:p>
            <a:pPr marL="285750" indent="-285750">
              <a:buFont typeface="Wingdings" panose="05000000000000000000" pitchFamily="2" charset="2"/>
              <a:buChar char="§"/>
            </a:pPr>
            <a:r>
              <a:rPr lang="el-GR" sz="1600" b="1" dirty="0" smtClean="0"/>
              <a:t>Όπως συμβαίνει με οποιοδήποτε άλλο σημαντικό περιουσιακό στοιχείο σε περιβάλλοντα βιομηχανίας ή </a:t>
            </a:r>
            <a:r>
              <a:rPr lang="el-GR" sz="1600" b="1" dirty="0" smtClean="0"/>
              <a:t>υπηρεσιών, </a:t>
            </a:r>
            <a:r>
              <a:rPr lang="el-GR" sz="1600" b="1" dirty="0" smtClean="0"/>
              <a:t>η προληπτική και </a:t>
            </a:r>
            <a:r>
              <a:rPr lang="el-GR" sz="1600" b="1" dirty="0" smtClean="0"/>
              <a:t>διορθωτική </a:t>
            </a:r>
            <a:r>
              <a:rPr lang="el-GR" sz="1600" b="1" dirty="0" smtClean="0"/>
              <a:t>συντήρηση αποτελούν από κοινού μια οικονομικά αποδοτική στρατηγική </a:t>
            </a:r>
            <a:r>
              <a:rPr lang="el-GR" sz="1600" b="1" dirty="0" smtClean="0"/>
              <a:t>(από τη μεριά των </a:t>
            </a:r>
            <a:r>
              <a:rPr lang="el-GR" sz="1600" b="1" dirty="0" smtClean="0"/>
              <a:t>ιδιοκτητών), που καθιστά δυνατή τη συνεχή </a:t>
            </a:r>
            <a:r>
              <a:rPr lang="el-GR" sz="1600" b="1" dirty="0" smtClean="0"/>
              <a:t>εκμετάλλευση του περιουσιακού στοιχείου κατά τη προγραμματισμένη διάρκεια ζωής του.</a:t>
            </a:r>
            <a:endParaRPr lang="el-GR" sz="1600" b="1" dirty="0" smtClean="0"/>
          </a:p>
          <a:p>
            <a:pPr marL="285750" indent="-285750">
              <a:buFont typeface="Wingdings" panose="05000000000000000000" pitchFamily="2" charset="2"/>
              <a:buChar char="§"/>
            </a:pPr>
            <a:r>
              <a:rPr lang="el-GR" sz="1600" b="1" dirty="0" smtClean="0"/>
              <a:t>Ο στόχος της προληπτικής συντήρησης </a:t>
            </a:r>
            <a:r>
              <a:rPr lang="el-GR" sz="1600" b="1" dirty="0" smtClean="0"/>
              <a:t>είναι </a:t>
            </a:r>
            <a:r>
              <a:rPr lang="el-GR" sz="1600" b="1" dirty="0" smtClean="0"/>
              <a:t>η διατήρηση του </a:t>
            </a:r>
            <a:r>
              <a:rPr lang="el-GR" sz="1600" b="1" dirty="0" smtClean="0"/>
              <a:t>ηλιοθερμικού συστήματος σε ένα αποδεκτό </a:t>
            </a:r>
            <a:r>
              <a:rPr lang="el-GR" sz="1600" b="1" dirty="0" smtClean="0"/>
              <a:t>επίπεδο </a:t>
            </a:r>
            <a:r>
              <a:rPr lang="el-GR" sz="1600" b="1" dirty="0" smtClean="0"/>
              <a:t>απόδοσης, καθώς </a:t>
            </a:r>
            <a:r>
              <a:rPr lang="el-GR" sz="1600" b="1" dirty="0" smtClean="0"/>
              <a:t>και η αύξηση της διάρκειας ζωής του με οπτικό έλεγχο, </a:t>
            </a:r>
            <a:r>
              <a:rPr lang="el-GR" sz="1600" b="1" dirty="0" smtClean="0"/>
              <a:t>μετρήσεις, </a:t>
            </a:r>
            <a:r>
              <a:rPr lang="el-GR" sz="1600" b="1" dirty="0" smtClean="0"/>
              <a:t>παρακολούθηση, επισκευή, </a:t>
            </a:r>
            <a:r>
              <a:rPr lang="el-GR" sz="1600" b="1" dirty="0" smtClean="0"/>
              <a:t>ανακαίνιση και/ή </a:t>
            </a:r>
            <a:r>
              <a:rPr lang="el-GR" sz="1600" b="1" dirty="0" smtClean="0"/>
              <a:t>αναβάθμιση.</a:t>
            </a:r>
          </a:p>
          <a:p>
            <a:pPr marL="285750" indent="-285750">
              <a:buFont typeface="Wingdings" panose="05000000000000000000" pitchFamily="2" charset="2"/>
              <a:buChar char="§"/>
            </a:pPr>
            <a:r>
              <a:rPr lang="el-GR" sz="1600" b="1" dirty="0" smtClean="0"/>
              <a:t>Ο στόχος της διορθωτικής συντήρησης ή της αντιμετώπισης προβλημάτων και επισκευής είναι να επιστρέψει το </a:t>
            </a:r>
            <a:r>
              <a:rPr lang="el-GR" sz="1600" b="1" dirty="0" smtClean="0"/>
              <a:t>ηλιοθερμικό σύστημα στην κανονική του </a:t>
            </a:r>
            <a:r>
              <a:rPr lang="el-GR" sz="1600" b="1" dirty="0" smtClean="0"/>
              <a:t>λειτουργία και </a:t>
            </a:r>
            <a:r>
              <a:rPr lang="el-GR" sz="1600" b="1" dirty="0" smtClean="0"/>
              <a:t>αποδοτικότητά μετά </a:t>
            </a:r>
            <a:r>
              <a:rPr lang="el-GR" sz="1600" b="1" dirty="0" smtClean="0"/>
              <a:t>από </a:t>
            </a:r>
            <a:r>
              <a:rPr lang="el-GR" sz="1600" b="1" dirty="0" smtClean="0"/>
              <a:t>βλάβες, </a:t>
            </a:r>
            <a:r>
              <a:rPr lang="el-GR" sz="1600" b="1" dirty="0" smtClean="0"/>
              <a:t>με </a:t>
            </a:r>
            <a:r>
              <a:rPr lang="el-GR" sz="1600" b="1" dirty="0" smtClean="0"/>
              <a:t>συστηματική διαδικασία επίλυσης </a:t>
            </a:r>
            <a:r>
              <a:rPr lang="el-GR" sz="1600" b="1" dirty="0" smtClean="0"/>
              <a:t>προβλημάτων που περιλαμβάνει τη διάγνωση με βάση συμπτώματα, </a:t>
            </a:r>
            <a:r>
              <a:rPr lang="el-GR" sz="1600" b="1" dirty="0" smtClean="0"/>
              <a:t>την επισκευή/ αντικατάσταση/ </a:t>
            </a:r>
            <a:r>
              <a:rPr lang="el-GR" sz="1600" b="1" dirty="0" smtClean="0"/>
              <a:t>ανακαίνιση </a:t>
            </a:r>
            <a:r>
              <a:rPr lang="el-GR" sz="1600" b="1" dirty="0" smtClean="0"/>
              <a:t>και </a:t>
            </a:r>
            <a:r>
              <a:rPr lang="el-GR" sz="1600" b="1" dirty="0" smtClean="0"/>
              <a:t>δοκιμή</a:t>
            </a:r>
            <a:r>
              <a:rPr lang="el-GR" sz="1600" b="1" dirty="0" smtClean="0"/>
              <a:t>.</a:t>
            </a:r>
            <a:endParaRPr lang="el-GR" sz="1600" b="1" dirty="0" smtClean="0"/>
          </a:p>
        </p:txBody>
      </p:sp>
    </p:spTree>
    <p:extLst>
      <p:ext uri="{BB962C8B-B14F-4D97-AF65-F5344CB8AC3E}">
        <p14:creationId xmlns:p14="http://schemas.microsoft.com/office/powerpoint/2010/main" xmlns="" val="28149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B0D8E-D009-4A1F-98E9-9662EA71A8C2}"/>
              </a:ext>
            </a:extLst>
          </p:cNvPr>
          <p:cNvSpPr>
            <a:spLocks noGrp="1"/>
          </p:cNvSpPr>
          <p:nvPr>
            <p:ph type="title"/>
          </p:nvPr>
        </p:nvSpPr>
        <p:spPr/>
        <p:txBody>
          <a:bodyPr/>
          <a:lstStyle/>
          <a:p>
            <a:r>
              <a:rPr lang="en-US" b="1" dirty="0"/>
              <a:t>1. </a:t>
            </a:r>
            <a:r>
              <a:rPr lang="el-GR" b="1" dirty="0" smtClean="0"/>
              <a:t>Βασικές έννοιες για τη συντήρηση</a:t>
            </a:r>
            <a:endParaRPr lang="en-US" b="1"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1546796"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Ορισμός</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717606" y="1917000"/>
            <a:ext cx="8102394" cy="4524315"/>
          </a:xfrm>
          <a:prstGeom prst="rect">
            <a:avLst/>
          </a:prstGeom>
        </p:spPr>
        <p:txBody>
          <a:bodyPr wrap="square">
            <a:spAutoFit/>
          </a:bodyPr>
          <a:lstStyle/>
          <a:p>
            <a:pPr marL="285750" indent="-285750">
              <a:buFont typeface="Wingdings" panose="05000000000000000000" pitchFamily="2" charset="2"/>
              <a:buChar char="§"/>
            </a:pPr>
            <a:r>
              <a:rPr lang="el-GR" sz="1600" dirty="0" smtClean="0"/>
              <a:t>Συντήρηση είναι κάθε εργασία που εκτελείται για τη διατήρηση ενός «περιουσιακού στοιχείου» προκειμένου να καταστεί δυνατή </a:t>
            </a:r>
            <a:r>
              <a:rPr lang="el-GR" sz="1600" b="1" dirty="0" smtClean="0"/>
              <a:t>η συνέχιση της χρήσης και λειτουργίας του, πέρα από ένα ελάχιστο αποδεκτό επίπεδο απόδοσης, κατά τη προβλεπόμενη διάρκεια ζωής του</a:t>
            </a:r>
            <a:r>
              <a:rPr lang="el-GR" sz="1600" dirty="0" smtClean="0"/>
              <a:t>, χωρίς απρόβλεπτες ανανεώσεις ή/και σημαντικές δραστηριότητες επισκευής.</a:t>
            </a:r>
            <a:endParaRPr lang="en-US" sz="1600" dirty="0"/>
          </a:p>
          <a:p>
            <a:pPr marL="285750" indent="-285750">
              <a:buFont typeface="Wingdings" panose="05000000000000000000" pitchFamily="2" charset="2"/>
              <a:buChar char="§"/>
            </a:pPr>
            <a:r>
              <a:rPr lang="el-GR" sz="1600" b="1" dirty="0" smtClean="0"/>
              <a:t>ΛΟΓΟΙ</a:t>
            </a:r>
            <a:r>
              <a:rPr lang="en-US" sz="1600" b="1" dirty="0" smtClean="0"/>
              <a:t>. </a:t>
            </a:r>
            <a:r>
              <a:rPr lang="el-GR" sz="1600" dirty="0" smtClean="0"/>
              <a:t>Η συντήρηση προστατεύει τα περιουσιακά στοιχεία του ιδιοκτήτη και τις συναφείς επενδύσεις με διάφορους τρόπους</a:t>
            </a:r>
            <a:r>
              <a:rPr lang="en-US" sz="1600" dirty="0" smtClean="0"/>
              <a:t>:</a:t>
            </a:r>
            <a:endParaRPr lang="en-US" sz="1600" dirty="0"/>
          </a:p>
          <a:p>
            <a:pPr marL="539750" lvl="1" indent="-285750">
              <a:buFont typeface="Symbol" panose="05050102010706020507" pitchFamily="18" charset="2"/>
              <a:buChar char="-"/>
            </a:pPr>
            <a:r>
              <a:rPr lang="el-GR" sz="1600" dirty="0" smtClean="0"/>
              <a:t>Διατηρώντας τη </a:t>
            </a:r>
            <a:r>
              <a:rPr lang="el-GR" sz="1600" b="1" dirty="0" smtClean="0"/>
              <a:t>φυσική ακεραιότητα </a:t>
            </a:r>
            <a:r>
              <a:rPr lang="el-GR" sz="1600" dirty="0" smtClean="0"/>
              <a:t>των περιουσιακών στοιχείων που ελαχιστοποιούν τις διαταραχές και τις διακοπές λειτουργίας, έχοντας τελικά οικονομικές απώλειες</a:t>
            </a:r>
            <a:r>
              <a:rPr lang="en-US" sz="1600" dirty="0" smtClean="0"/>
              <a:t>.</a:t>
            </a:r>
            <a:endParaRPr lang="el-GR" sz="1600" dirty="0" smtClean="0"/>
          </a:p>
          <a:p>
            <a:pPr marL="539750" lvl="1" indent="-285750">
              <a:buFont typeface="Symbol" panose="05050102010706020507" pitchFamily="18" charset="2"/>
              <a:buChar char="-"/>
            </a:pPr>
            <a:r>
              <a:rPr lang="el-GR" sz="1600" dirty="0" smtClean="0"/>
              <a:t>Ικανοποιώντας το </a:t>
            </a:r>
            <a:r>
              <a:rPr lang="el-GR" sz="1600" b="1" dirty="0" smtClean="0"/>
              <a:t>καθήκον φροντίδας</a:t>
            </a:r>
            <a:r>
              <a:rPr lang="el-GR" sz="1600" dirty="0" smtClean="0"/>
              <a:t>: ένα νομοθετημένο καθήκον των ιδιοκτητών.</a:t>
            </a:r>
          </a:p>
          <a:p>
            <a:pPr marL="539750" lvl="1" indent="-285750">
              <a:buFont typeface="Symbol" panose="05050102010706020507" pitchFamily="18" charset="2"/>
              <a:buChar char="-"/>
            </a:pPr>
            <a:r>
              <a:rPr lang="el-GR" sz="1600" dirty="0" smtClean="0"/>
              <a:t>Μειώνοντας τους </a:t>
            </a:r>
            <a:r>
              <a:rPr lang="el-GR" sz="1600" b="1" dirty="0" smtClean="0"/>
              <a:t>κινδύνους ασφάλειας και υγείας </a:t>
            </a:r>
            <a:r>
              <a:rPr lang="el-GR" sz="1600" dirty="0" smtClean="0"/>
              <a:t>των ιδιοκτητών, χρηστών και τρίτων.</a:t>
            </a:r>
          </a:p>
          <a:p>
            <a:pPr marL="539750" lvl="1" indent="-285750">
              <a:buFont typeface="Symbol" panose="05050102010706020507" pitchFamily="18" charset="2"/>
              <a:buChar char="-"/>
            </a:pPr>
            <a:r>
              <a:rPr lang="el-GR" sz="1600" dirty="0" smtClean="0"/>
              <a:t>Παρέχοντας </a:t>
            </a:r>
            <a:r>
              <a:rPr lang="el-GR" sz="1600" b="1" dirty="0" smtClean="0"/>
              <a:t>υπεύθυνη διαχείριση </a:t>
            </a:r>
            <a:r>
              <a:rPr lang="el-GR" sz="1600" dirty="0" smtClean="0"/>
              <a:t>των περιουσιακών στοιχείων, που εξασφαλίζει δυναμικό χρήσης για την πλήρη διάρκεια ζωής τους.</a:t>
            </a:r>
          </a:p>
          <a:p>
            <a:pPr marL="539750" lvl="1" indent="-285750">
              <a:buFont typeface="Symbol" panose="05050102010706020507" pitchFamily="18" charset="2"/>
              <a:buChar char="-"/>
            </a:pPr>
            <a:r>
              <a:rPr lang="el-GR" sz="1600" dirty="0" smtClean="0"/>
              <a:t>Διατηρώντας τις </a:t>
            </a:r>
            <a:r>
              <a:rPr lang="el-GR" sz="1600" b="1" dirty="0" smtClean="0"/>
              <a:t>αισθητικές λειτουργίες </a:t>
            </a:r>
            <a:r>
              <a:rPr lang="el-GR" sz="1600" dirty="0" smtClean="0"/>
              <a:t>ορισμένων περιουσιακών στοιχείων.</a:t>
            </a:r>
          </a:p>
          <a:p>
            <a:pPr marL="539750" lvl="1" indent="-285750">
              <a:buFont typeface="Symbol" panose="05050102010706020507" pitchFamily="18" charset="2"/>
              <a:buChar char="-"/>
            </a:pPr>
            <a:r>
              <a:rPr lang="el-GR" sz="1600" dirty="0" smtClean="0"/>
              <a:t>Ικανοποιώντας το </a:t>
            </a:r>
            <a:r>
              <a:rPr lang="el-GR" sz="1600" b="1" dirty="0" smtClean="0"/>
              <a:t>καθήκον μετριασμού</a:t>
            </a:r>
            <a:r>
              <a:rPr lang="el-GR" sz="1600" dirty="0" smtClean="0"/>
              <a:t>: αποτρέποντας δηλαδή περιττή ζημία που μπορεί να οδηγήσει σε πρόωρη </a:t>
            </a:r>
            <a:r>
              <a:rPr lang="el-GR" sz="1600" dirty="0" err="1" smtClean="0"/>
              <a:t>στοχία</a:t>
            </a:r>
            <a:r>
              <a:rPr lang="el-GR" sz="1600" dirty="0" smtClean="0"/>
              <a:t> των περιουσιακών στοιχείων.</a:t>
            </a:r>
          </a:p>
          <a:p>
            <a:pPr marL="285750" lvl="1" indent="-285750">
              <a:buFont typeface="Wingdings" panose="05000000000000000000" pitchFamily="2" charset="2"/>
              <a:buChar char="§"/>
            </a:pPr>
            <a:r>
              <a:rPr lang="el-GR" sz="1600" b="1" dirty="0" smtClean="0"/>
              <a:t>Ένα "περιουσιακό στοιχείο" είναι, για παράδειγμα, ένα ηλιοθερμικό σύστημα ή τμήματα αυτού, στα οποία ισχύουν όλοι οι προαναφερθέντες λόγοι για σωστή συντήρηση και τη σχετική διαχείριση.</a:t>
            </a:r>
            <a:endParaRPr lang="en-US" sz="1600" b="1" dirty="0" smtClean="0"/>
          </a:p>
        </p:txBody>
      </p:sp>
    </p:spTree>
    <p:extLst>
      <p:ext uri="{BB962C8B-B14F-4D97-AF65-F5344CB8AC3E}">
        <p14:creationId xmlns:p14="http://schemas.microsoft.com/office/powerpoint/2010/main" xmlns="" val="721939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FAB17-5941-4A28-A6AC-86D3977CD0D4}"/>
              </a:ext>
            </a:extLst>
          </p:cNvPr>
          <p:cNvSpPr>
            <a:spLocks noGrp="1"/>
          </p:cNvSpPr>
          <p:nvPr>
            <p:ph type="title"/>
          </p:nvPr>
        </p:nvSpPr>
        <p:spPr/>
        <p:txBody>
          <a:bodyPr/>
          <a:lstStyle/>
          <a:p>
            <a:r>
              <a:rPr lang="el-GR" b="1" dirty="0" smtClean="0"/>
              <a:t>Σύνοψη</a:t>
            </a:r>
            <a:endParaRPr lang="en-US" b="1" dirty="0"/>
          </a:p>
        </p:txBody>
      </p:sp>
      <p:sp>
        <p:nvSpPr>
          <p:cNvPr id="97" name="Rectangle 96">
            <a:extLst>
              <a:ext uri="{FF2B5EF4-FFF2-40B4-BE49-F238E27FC236}">
                <a16:creationId xmlns:a16="http://schemas.microsoft.com/office/drawing/2014/main" xmlns="" id="{8B7FE423-9A16-47BC-AC0A-C9D63498962A}"/>
              </a:ext>
            </a:extLst>
          </p:cNvPr>
          <p:cNvSpPr/>
          <p:nvPr/>
        </p:nvSpPr>
        <p:spPr>
          <a:xfrm>
            <a:off x="723335" y="1606012"/>
            <a:ext cx="7952353" cy="3293209"/>
          </a:xfrm>
          <a:prstGeom prst="rect">
            <a:avLst/>
          </a:prstGeom>
        </p:spPr>
        <p:txBody>
          <a:bodyPr wrap="square">
            <a:spAutoFit/>
          </a:bodyPr>
          <a:lstStyle/>
          <a:p>
            <a:pPr marL="285750" indent="-285750">
              <a:buFont typeface="Wingdings" panose="05000000000000000000" pitchFamily="2" charset="2"/>
              <a:buChar char="§"/>
            </a:pPr>
            <a:r>
              <a:rPr lang="el-GR" sz="1600" b="1" dirty="0" smtClean="0"/>
              <a:t>Η </a:t>
            </a:r>
            <a:r>
              <a:rPr lang="el-GR" sz="1600" b="1" dirty="0" smtClean="0"/>
              <a:t>συντήρηση και η αντιμετώπιση προβλημάτων ενός </a:t>
            </a:r>
            <a:r>
              <a:rPr lang="el-GR" sz="1600" b="1" dirty="0" smtClean="0"/>
              <a:t>ηλιοθερμικού συστήματος μπορεί </a:t>
            </a:r>
            <a:r>
              <a:rPr lang="el-GR" sz="1600" b="1" dirty="0" smtClean="0"/>
              <a:t>να γίνει σε διαφορετικά επίπεδα. Οι λειτουργίες πρώτου επιπέδου είναι απλές και μπορούν να γίνουν από τους ιδιοκτήτες και τους χρήστες, αλλά </a:t>
            </a:r>
            <a:r>
              <a:rPr lang="el-GR" sz="1600" b="1" dirty="0" smtClean="0"/>
              <a:t>συνήθως </a:t>
            </a:r>
            <a:r>
              <a:rPr lang="el-GR" sz="1600" b="1" dirty="0" smtClean="0"/>
              <a:t>η συντήρηση είναι </a:t>
            </a:r>
            <a:r>
              <a:rPr lang="el-GR" sz="1600" b="1" dirty="0" smtClean="0"/>
              <a:t>ζήτημα εξωτερικής </a:t>
            </a:r>
            <a:r>
              <a:rPr lang="el-GR" sz="1600" b="1" dirty="0" smtClean="0"/>
              <a:t>ανάθεσης </a:t>
            </a:r>
            <a:r>
              <a:rPr lang="el-GR" sz="1600" b="1" dirty="0" smtClean="0"/>
              <a:t>σε εξειδικευμένες επιχειρήσεις </a:t>
            </a:r>
            <a:r>
              <a:rPr lang="el-GR" sz="1600" b="1" dirty="0" smtClean="0"/>
              <a:t>και </a:t>
            </a:r>
            <a:r>
              <a:rPr lang="el-GR" sz="1600" b="1" dirty="0" smtClean="0"/>
              <a:t>επαγγελματίες </a:t>
            </a:r>
            <a:r>
              <a:rPr lang="el-GR" sz="1600" b="1" dirty="0" smtClean="0"/>
              <a:t>που έχουν ευρεία και βαθιά κατανόηση των </a:t>
            </a:r>
            <a:r>
              <a:rPr lang="el-GR" sz="1600" b="1" dirty="0" smtClean="0"/>
              <a:t>ηλιοθερμικών εγκαταστάσεων.</a:t>
            </a:r>
            <a:endParaRPr lang="el-GR" sz="1600" b="1" dirty="0" smtClean="0"/>
          </a:p>
          <a:p>
            <a:pPr marL="285750" indent="-285750">
              <a:buFont typeface="Wingdings" panose="05000000000000000000" pitchFamily="2" charset="2"/>
              <a:buChar char="§"/>
            </a:pPr>
            <a:r>
              <a:rPr lang="el-GR" sz="1600" b="1" dirty="0" smtClean="0"/>
              <a:t>Τα γενικά ζητήματα που </a:t>
            </a:r>
            <a:r>
              <a:rPr lang="el-GR" sz="1600" b="1" dirty="0" smtClean="0"/>
              <a:t>σχετίζονται με </a:t>
            </a:r>
            <a:r>
              <a:rPr lang="el-GR" sz="1600" b="1" dirty="0" smtClean="0"/>
              <a:t>τη συντήρηση των </a:t>
            </a:r>
            <a:r>
              <a:rPr lang="el-GR" sz="1600" b="1" dirty="0" smtClean="0"/>
              <a:t>ηλιοθερμικών </a:t>
            </a:r>
            <a:r>
              <a:rPr lang="el-GR" sz="1600" b="1" dirty="0" smtClean="0"/>
              <a:t>συστημάτων εμποδίζουν </a:t>
            </a:r>
            <a:r>
              <a:rPr lang="el-GR" sz="1600" b="1" dirty="0" smtClean="0"/>
              <a:t>την </a:t>
            </a:r>
            <a:r>
              <a:rPr lang="el-GR" sz="1600" b="1" dirty="0" smtClean="0"/>
              <a:t>κλιμάκωση των προβλημάτων, </a:t>
            </a:r>
            <a:r>
              <a:rPr lang="el-GR" sz="1600" b="1" dirty="0" smtClean="0"/>
              <a:t>τη διάβρωση, </a:t>
            </a:r>
            <a:r>
              <a:rPr lang="el-GR" sz="1600" b="1" dirty="0" smtClean="0"/>
              <a:t>τη δημιουργία πάγου και </a:t>
            </a:r>
            <a:r>
              <a:rPr lang="el-GR" sz="1600" b="1" dirty="0" smtClean="0"/>
              <a:t>την υπερθέρμανση. Οι βλάβες των ηλιοθερμικών </a:t>
            </a:r>
            <a:r>
              <a:rPr lang="el-GR" sz="1600" b="1" dirty="0" smtClean="0"/>
              <a:t>συστημάτων συνδέονται </a:t>
            </a:r>
            <a:r>
              <a:rPr lang="el-GR" sz="1600" b="1" dirty="0" smtClean="0"/>
              <a:t>με τα κύρια υποσυστήματα (συλλέκτες, </a:t>
            </a:r>
            <a:r>
              <a:rPr lang="el-GR" sz="1600" b="1" dirty="0" smtClean="0"/>
              <a:t>σύστημα </a:t>
            </a:r>
            <a:r>
              <a:rPr lang="el-GR" sz="1600" b="1" dirty="0" smtClean="0"/>
              <a:t>ε</a:t>
            </a:r>
            <a:r>
              <a:rPr lang="el-GR" sz="1600" b="1" dirty="0" smtClean="0"/>
              <a:t>λέγχου, </a:t>
            </a:r>
            <a:r>
              <a:rPr lang="el-GR" sz="1600" b="1" dirty="0" smtClean="0"/>
              <a:t>αντλίες, σωληνώσεις και βαλβίδες) και εξαρτώνται από τις συνθήκες της </a:t>
            </a:r>
            <a:r>
              <a:rPr lang="el-GR" sz="1600" b="1" dirty="0" smtClean="0"/>
              <a:t>τοποθεσίας και τον τρόπο χρήσης.</a:t>
            </a:r>
            <a:endParaRPr lang="el-GR" sz="1600" b="1" dirty="0" smtClean="0"/>
          </a:p>
          <a:p>
            <a:pPr marL="285750" indent="-285750">
              <a:buFont typeface="Wingdings" panose="05000000000000000000" pitchFamily="2" charset="2"/>
              <a:buChar char="§"/>
            </a:pPr>
            <a:r>
              <a:rPr lang="el-GR" sz="1600" b="1" dirty="0" smtClean="0"/>
              <a:t>Η συντήρηση των ηλιοθερμικών </a:t>
            </a:r>
            <a:r>
              <a:rPr lang="el-GR" sz="1600" b="1" dirty="0" smtClean="0"/>
              <a:t>συστημάτων διαφέρει </a:t>
            </a:r>
            <a:r>
              <a:rPr lang="el-GR" sz="1600" b="1" dirty="0" smtClean="0"/>
              <a:t>ανάλογα με την τεχνολογία και το μέγεθος. Η συντήρηση ηλιοθερμικών </a:t>
            </a:r>
            <a:r>
              <a:rPr lang="el-GR" sz="1600" b="1" dirty="0" smtClean="0"/>
              <a:t>συστημάτων μεγάλης </a:t>
            </a:r>
            <a:r>
              <a:rPr lang="el-GR" sz="1600" b="1" dirty="0" smtClean="0"/>
              <a:t>κλίμακας μπορεί να </a:t>
            </a:r>
            <a:r>
              <a:rPr lang="el-GR" sz="1600" b="1" dirty="0" smtClean="0"/>
              <a:t>υπόκειται σε συγκεκριμένο νομικό πλαίσιο.</a:t>
            </a:r>
            <a:endParaRPr lang="en-US" sz="1600" dirty="0"/>
          </a:p>
        </p:txBody>
      </p:sp>
    </p:spTree>
    <p:extLst>
      <p:ext uri="{BB962C8B-B14F-4D97-AF65-F5344CB8AC3E}">
        <p14:creationId xmlns:p14="http://schemas.microsoft.com/office/powerpoint/2010/main" xmlns="" val="281490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FB6C6-45F2-43ED-8B5E-E17C2B7FB35D}"/>
              </a:ext>
            </a:extLst>
          </p:cNvPr>
          <p:cNvSpPr>
            <a:spLocks noGrp="1"/>
          </p:cNvSpPr>
          <p:nvPr>
            <p:ph type="title"/>
          </p:nvPr>
        </p:nvSpPr>
        <p:spPr/>
        <p:txBody>
          <a:bodyPr/>
          <a:lstStyle/>
          <a:p>
            <a:r>
              <a:rPr lang="el-GR" dirty="0" smtClean="0"/>
              <a:t>Βιβλιογραφία</a:t>
            </a:r>
            <a:endParaRPr lang="en-US" dirty="0"/>
          </a:p>
        </p:txBody>
      </p:sp>
      <p:sp>
        <p:nvSpPr>
          <p:cNvPr id="4" name="Rectangle 3">
            <a:extLst>
              <a:ext uri="{FF2B5EF4-FFF2-40B4-BE49-F238E27FC236}">
                <a16:creationId xmlns:a16="http://schemas.microsoft.com/office/drawing/2014/main" xmlns="" id="{76916603-A31C-4125-B814-8BD241D2EAB5}"/>
              </a:ext>
            </a:extLst>
          </p:cNvPr>
          <p:cNvSpPr/>
          <p:nvPr/>
        </p:nvSpPr>
        <p:spPr>
          <a:xfrm>
            <a:off x="395288" y="1629000"/>
            <a:ext cx="8291512" cy="4278094"/>
          </a:xfrm>
          <a:prstGeom prst="rect">
            <a:avLst/>
          </a:prstGeom>
        </p:spPr>
        <p:txBody>
          <a:bodyPr wrap="square">
            <a:spAutoFit/>
          </a:bodyPr>
          <a:lstStyle/>
          <a:p>
            <a:pPr marL="285750" indent="-285750">
              <a:buFont typeface="Wingdings" panose="05000000000000000000" pitchFamily="2" charset="2"/>
              <a:buChar char="§"/>
            </a:pPr>
            <a:r>
              <a:rPr lang="el-GR" sz="1600" dirty="0" smtClean="0">
                <a:solidFill>
                  <a:prstClr val="black"/>
                </a:solidFill>
                <a:cs typeface="Arial" pitchFamily="34" charset="0"/>
              </a:rPr>
              <a:t>Επιπλέον πηγές και πληροφορίες</a:t>
            </a:r>
            <a:r>
              <a:rPr lang="en-US" sz="1600" dirty="0" smtClean="0">
                <a:solidFill>
                  <a:prstClr val="black"/>
                </a:solidFill>
                <a:cs typeface="Arial" pitchFamily="34" charset="0"/>
              </a:rPr>
              <a:t>:</a:t>
            </a:r>
            <a:endParaRPr lang="en-US" sz="1600" dirty="0">
              <a:solidFill>
                <a:prstClr val="black"/>
              </a:solidFill>
              <a:cs typeface="Arial" pitchFamily="34" charset="0"/>
            </a:endParaRPr>
          </a:p>
          <a:p>
            <a:pPr marL="285750" indent="-285750">
              <a:buFont typeface="Wingdings" panose="05000000000000000000" pitchFamily="2" charset="2"/>
              <a:buChar char="§"/>
            </a:pPr>
            <a:endParaRPr lang="en-US" sz="1600" dirty="0">
              <a:solidFill>
                <a:prstClr val="black"/>
              </a:solidFill>
              <a:cs typeface="Arial" pitchFamily="34" charset="0"/>
            </a:endParaRPr>
          </a:p>
          <a:p>
            <a:pPr marL="1257300" lvl="2" indent="-342900">
              <a:buFont typeface="+mj-lt"/>
              <a:buAutoNum type="arabicPeriod"/>
            </a:pPr>
            <a:r>
              <a:rPr lang="el-GR" sz="1600" dirty="0" smtClean="0">
                <a:solidFill>
                  <a:prstClr val="black"/>
                </a:solidFill>
                <a:cs typeface="Arial" pitchFamily="34" charset="0"/>
              </a:rPr>
              <a:t>Δείγμα </a:t>
            </a:r>
            <a:r>
              <a:rPr lang="el-GR" sz="1600" dirty="0" smtClean="0">
                <a:solidFill>
                  <a:prstClr val="black"/>
                </a:solidFill>
                <a:cs typeface="Arial" pitchFamily="34" charset="0"/>
              </a:rPr>
              <a:t>τυπικού εγχειριδίου </a:t>
            </a:r>
            <a:r>
              <a:rPr lang="el-GR" sz="1600" dirty="0" smtClean="0">
                <a:solidFill>
                  <a:prstClr val="black"/>
                </a:solidFill>
                <a:cs typeface="Arial" pitchFamily="34" charset="0"/>
              </a:rPr>
              <a:t>εγκατάστασης και συντήρησης </a:t>
            </a:r>
            <a:r>
              <a:rPr lang="el-GR" sz="1600" dirty="0" smtClean="0">
                <a:solidFill>
                  <a:prstClr val="black"/>
                </a:solidFill>
                <a:cs typeface="Arial" pitchFamily="34" charset="0"/>
              </a:rPr>
              <a:t>κατασκευαστή</a:t>
            </a:r>
            <a:r>
              <a:rPr lang="el-GR" sz="1600" dirty="0" smtClean="0">
                <a:solidFill>
                  <a:prstClr val="black"/>
                </a:solidFill>
                <a:cs typeface="Arial" pitchFamily="34" charset="0"/>
              </a:rPr>
              <a:t>, για ανάλυση πληροφοριών </a:t>
            </a:r>
            <a:r>
              <a:rPr lang="en-US" sz="1600" dirty="0" smtClean="0">
                <a:solidFill>
                  <a:prstClr val="black"/>
                </a:solidFill>
                <a:cs typeface="Arial" pitchFamily="34" charset="0"/>
              </a:rPr>
              <a:t>(</a:t>
            </a:r>
            <a:r>
              <a:rPr lang="el-GR" sz="1600" dirty="0" smtClean="0">
                <a:solidFill>
                  <a:prstClr val="black"/>
                </a:solidFill>
                <a:cs typeface="Arial" pitchFamily="34" charset="0"/>
              </a:rPr>
              <a:t>Εταιρεία</a:t>
            </a:r>
            <a:r>
              <a:rPr lang="en-US" sz="1600" dirty="0" smtClean="0">
                <a:solidFill>
                  <a:prstClr val="black"/>
                </a:solidFill>
                <a:cs typeface="Arial" pitchFamily="34" charset="0"/>
              </a:rPr>
              <a:t>: </a:t>
            </a:r>
            <a:r>
              <a:rPr lang="en-US" sz="1600" dirty="0" err="1">
                <a:solidFill>
                  <a:prstClr val="black"/>
                </a:solidFill>
                <a:cs typeface="Arial" pitchFamily="34" charset="0"/>
              </a:rPr>
              <a:t>Cirrex</a:t>
            </a:r>
            <a:r>
              <a:rPr lang="en-US" sz="1600" dirty="0">
                <a:solidFill>
                  <a:prstClr val="black"/>
                </a:solidFill>
                <a:cs typeface="Arial" pitchFamily="34" charset="0"/>
              </a:rPr>
              <a:t>)</a:t>
            </a:r>
          </a:p>
          <a:p>
            <a:pPr marL="1714500" lvl="3" indent="-342900">
              <a:buFont typeface="Arial" panose="020B0604020202020204" pitchFamily="34" charset="0"/>
              <a:buChar char="•"/>
            </a:pPr>
            <a:r>
              <a:rPr lang="el-GR" sz="1600" dirty="0" smtClean="0">
                <a:solidFill>
                  <a:prstClr val="black"/>
                </a:solidFill>
                <a:cs typeface="Arial" pitchFamily="34" charset="0"/>
              </a:rPr>
              <a:t>Διαθέσιμο</a:t>
            </a:r>
            <a:r>
              <a:rPr lang="en-US" sz="1600" i="1" dirty="0" smtClean="0">
                <a:solidFill>
                  <a:prstClr val="black"/>
                </a:solidFill>
              </a:rPr>
              <a:t> </a:t>
            </a:r>
            <a:r>
              <a:rPr lang="el-GR" sz="1600" dirty="0" smtClean="0">
                <a:solidFill>
                  <a:prstClr val="black"/>
                </a:solidFill>
                <a:hlinkClick r:id="rId2"/>
              </a:rPr>
              <a:t>Εδώ</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l-GR" sz="1600" dirty="0" smtClean="0">
                <a:solidFill>
                  <a:prstClr val="black"/>
                </a:solidFill>
                <a:cs typeface="Arial" pitchFamily="34" charset="0"/>
              </a:rPr>
              <a:t>Δείγμα τυπικής </a:t>
            </a:r>
            <a:r>
              <a:rPr lang="el-GR" sz="1600" dirty="0" smtClean="0">
                <a:solidFill>
                  <a:prstClr val="black"/>
                </a:solidFill>
                <a:cs typeface="Arial" pitchFamily="34" charset="0"/>
              </a:rPr>
              <a:t>συντήρησης και </a:t>
            </a:r>
            <a:r>
              <a:rPr lang="el-GR" sz="1600" dirty="0" smtClean="0">
                <a:solidFill>
                  <a:prstClr val="black"/>
                </a:solidFill>
                <a:cs typeface="Arial" pitchFamily="34" charset="0"/>
              </a:rPr>
              <a:t>επισκευής (</a:t>
            </a:r>
            <a:r>
              <a:rPr lang="el-GR" sz="1600" dirty="0" smtClean="0">
                <a:solidFill>
                  <a:prstClr val="black"/>
                </a:solidFill>
                <a:cs typeface="Arial" pitchFamily="34" charset="0"/>
              </a:rPr>
              <a:t>υδραυλικής) εταιρίας, </a:t>
            </a:r>
            <a:r>
              <a:rPr lang="el-GR" sz="1600" dirty="0" smtClean="0">
                <a:solidFill>
                  <a:prstClr val="black"/>
                </a:solidFill>
                <a:cs typeface="Arial" pitchFamily="34" charset="0"/>
              </a:rPr>
              <a:t>για την ανάλυση των προσφερόμενων υπηρεσιών και των συνθηκών που σχετίζονται με τα </a:t>
            </a:r>
            <a:r>
              <a:rPr lang="el-GR" sz="1600" dirty="0" smtClean="0">
                <a:solidFill>
                  <a:prstClr val="black"/>
                </a:solidFill>
                <a:cs typeface="Arial" pitchFamily="34" charset="0"/>
              </a:rPr>
              <a:t>ηλιοθερμικά συστήματα </a:t>
            </a:r>
            <a:r>
              <a:rPr lang="en-US" sz="1600" dirty="0" smtClean="0">
                <a:solidFill>
                  <a:prstClr val="black"/>
                </a:solidFill>
                <a:cs typeface="Arial" pitchFamily="34" charset="0"/>
              </a:rPr>
              <a:t>(</a:t>
            </a:r>
            <a:r>
              <a:rPr lang="el-GR" sz="1600" dirty="0" smtClean="0">
                <a:solidFill>
                  <a:prstClr val="black"/>
                </a:solidFill>
                <a:cs typeface="Arial" pitchFamily="34" charset="0"/>
              </a:rPr>
              <a:t>Εταιρεία</a:t>
            </a:r>
            <a:r>
              <a:rPr lang="en-US" sz="1600" dirty="0" smtClean="0">
                <a:solidFill>
                  <a:prstClr val="black"/>
                </a:solidFill>
                <a:cs typeface="Arial" pitchFamily="34" charset="0"/>
              </a:rPr>
              <a:t>: </a:t>
            </a:r>
            <a:r>
              <a:rPr lang="en-US" sz="1600" dirty="0">
                <a:solidFill>
                  <a:prstClr val="black"/>
                </a:solidFill>
                <a:cs typeface="Arial" pitchFamily="34" charset="0"/>
              </a:rPr>
              <a:t>BWS)</a:t>
            </a:r>
          </a:p>
          <a:p>
            <a:pPr marL="1714500" lvl="3" indent="-342900">
              <a:buFont typeface="Arial" panose="020B0604020202020204" pitchFamily="34" charset="0"/>
              <a:buChar char="•"/>
            </a:pPr>
            <a:r>
              <a:rPr lang="en-US" sz="1600" dirty="0">
                <a:solidFill>
                  <a:prstClr val="black"/>
                </a:solidFill>
                <a:cs typeface="Arial" pitchFamily="34" charset="0"/>
              </a:rPr>
              <a:t>Web site</a:t>
            </a:r>
            <a:r>
              <a:rPr lang="en-US" sz="1600" dirty="0">
                <a:solidFill>
                  <a:prstClr val="black"/>
                </a:solidFill>
              </a:rPr>
              <a:t> </a:t>
            </a:r>
            <a:r>
              <a:rPr lang="el-GR" sz="1600" dirty="0" smtClean="0">
                <a:solidFill>
                  <a:prstClr val="black"/>
                </a:solidFill>
                <a:hlinkClick r:id="rId3"/>
              </a:rPr>
              <a:t>Εδώ</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l-GR" sz="1600" dirty="0" smtClean="0">
                <a:solidFill>
                  <a:prstClr val="black"/>
                </a:solidFill>
                <a:cs typeface="Arial" pitchFamily="34" charset="0"/>
              </a:rPr>
              <a:t>Βίντεο στο </a:t>
            </a:r>
            <a:r>
              <a:rPr lang="en-US" sz="1600" dirty="0" smtClean="0">
                <a:solidFill>
                  <a:prstClr val="black"/>
                </a:solidFill>
                <a:cs typeface="Arial" pitchFamily="34" charset="0"/>
              </a:rPr>
              <a:t>YouTube </a:t>
            </a:r>
            <a:r>
              <a:rPr lang="el-GR" sz="1600" dirty="0" smtClean="0">
                <a:solidFill>
                  <a:prstClr val="black"/>
                </a:solidFill>
                <a:cs typeface="Arial" pitchFamily="34" charset="0"/>
              </a:rPr>
              <a:t>για τη </a:t>
            </a:r>
            <a:r>
              <a:rPr lang="el-GR" sz="1600" dirty="0" smtClean="0">
                <a:solidFill>
                  <a:prstClr val="black"/>
                </a:solidFill>
                <a:cs typeface="Arial" pitchFamily="34" charset="0"/>
              </a:rPr>
              <a:t>συντήρηση </a:t>
            </a:r>
            <a:r>
              <a:rPr lang="el-GR" sz="1600" dirty="0" smtClean="0">
                <a:solidFill>
                  <a:prstClr val="black"/>
                </a:solidFill>
                <a:cs typeface="Arial" pitchFamily="34" charset="0"/>
              </a:rPr>
              <a:t>και </a:t>
            </a:r>
            <a:r>
              <a:rPr lang="el-GR" sz="1600" dirty="0" smtClean="0">
                <a:solidFill>
                  <a:prstClr val="black"/>
                </a:solidFill>
                <a:cs typeface="Arial" pitchFamily="34" charset="0"/>
              </a:rPr>
              <a:t>επισκευή ηλιοθερμικών συστημάτων </a:t>
            </a:r>
            <a:r>
              <a:rPr lang="en-US" sz="1600" dirty="0" smtClean="0">
                <a:solidFill>
                  <a:prstClr val="black"/>
                </a:solidFill>
                <a:cs typeface="Arial" pitchFamily="34" charset="0"/>
              </a:rPr>
              <a:t>(</a:t>
            </a:r>
            <a:r>
              <a:rPr lang="el-GR" sz="1600" dirty="0" smtClean="0">
                <a:solidFill>
                  <a:prstClr val="black"/>
                </a:solidFill>
                <a:cs typeface="Arial" pitchFamily="34" charset="0"/>
              </a:rPr>
              <a:t>Εταιρεία</a:t>
            </a:r>
            <a:r>
              <a:rPr lang="en-US" sz="1600" dirty="0" smtClean="0">
                <a:solidFill>
                  <a:prstClr val="black"/>
                </a:solidFill>
                <a:cs typeface="Arial" pitchFamily="34" charset="0"/>
              </a:rPr>
              <a:t>: </a:t>
            </a:r>
            <a:r>
              <a:rPr lang="en-US" sz="1600" dirty="0" err="1">
                <a:solidFill>
                  <a:prstClr val="black"/>
                </a:solidFill>
                <a:cs typeface="Arial" pitchFamily="34" charset="0"/>
              </a:rPr>
              <a:t>SolaHart</a:t>
            </a:r>
            <a:r>
              <a:rPr lang="en-US" sz="1600" dirty="0">
                <a:solidFill>
                  <a:prstClr val="black"/>
                </a:solidFill>
                <a:cs typeface="Arial" pitchFamily="34" charset="0"/>
              </a:rPr>
              <a:t>)</a:t>
            </a:r>
          </a:p>
          <a:p>
            <a:pPr marL="1714500" lvl="3" indent="-342900">
              <a:buFont typeface="Arial" panose="020B0604020202020204" pitchFamily="34" charset="0"/>
              <a:buChar char="•"/>
            </a:pPr>
            <a:r>
              <a:rPr lang="el-GR" sz="1600" dirty="0" smtClean="0">
                <a:solidFill>
                  <a:prstClr val="black"/>
                </a:solidFill>
                <a:cs typeface="Arial" pitchFamily="34" charset="0"/>
              </a:rPr>
              <a:t>Διαθέσιμο</a:t>
            </a:r>
            <a:r>
              <a:rPr lang="en-US" sz="1600" i="1" dirty="0" smtClean="0">
                <a:solidFill>
                  <a:prstClr val="black"/>
                </a:solidFill>
              </a:rPr>
              <a:t> </a:t>
            </a:r>
            <a:r>
              <a:rPr lang="el-GR" sz="1600" dirty="0" smtClean="0">
                <a:solidFill>
                  <a:prstClr val="black"/>
                </a:solidFill>
                <a:hlinkClick r:id="rId3"/>
              </a:rPr>
              <a:t>Εδώ</a:t>
            </a:r>
            <a:r>
              <a:rPr lang="en-US" sz="1600" dirty="0" smtClean="0">
                <a:solidFill>
                  <a:prstClr val="black"/>
                </a:solidFill>
              </a:rPr>
              <a:t>.</a:t>
            </a:r>
            <a:endParaRPr lang="en-US" sz="1600" dirty="0">
              <a:solidFill>
                <a:prstClr val="black"/>
              </a:solidFill>
            </a:endParaRPr>
          </a:p>
          <a:p>
            <a:pPr marL="1714500" lvl="3" indent="-342900">
              <a:buFont typeface="Arial" panose="020B0604020202020204" pitchFamily="34" charset="0"/>
              <a:buChar char="•"/>
            </a:pPr>
            <a:r>
              <a:rPr lang="el-GR" sz="1600" dirty="0" smtClean="0">
                <a:solidFill>
                  <a:prstClr val="black"/>
                </a:solidFill>
                <a:cs typeface="Arial" pitchFamily="34" charset="0"/>
              </a:rPr>
              <a:t>Διαθέσιμο</a:t>
            </a:r>
            <a:r>
              <a:rPr lang="en-US" sz="1600" i="1" dirty="0" smtClean="0">
                <a:solidFill>
                  <a:prstClr val="black"/>
                </a:solidFill>
              </a:rPr>
              <a:t> </a:t>
            </a:r>
            <a:r>
              <a:rPr lang="el-GR" sz="1600" dirty="0" smtClean="0">
                <a:solidFill>
                  <a:prstClr val="black"/>
                </a:solidFill>
                <a:hlinkClick r:id="rId3"/>
              </a:rPr>
              <a:t>Εδώ</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l-GR" sz="1600" dirty="0" smtClean="0">
                <a:solidFill>
                  <a:prstClr val="black"/>
                </a:solidFill>
                <a:cs typeface="Arial" pitchFamily="34" charset="0"/>
              </a:rPr>
              <a:t>Παλαιό </a:t>
            </a:r>
            <a:r>
              <a:rPr lang="el-GR" sz="1600" dirty="0" smtClean="0">
                <a:solidFill>
                  <a:prstClr val="black"/>
                </a:solidFill>
                <a:cs typeface="Arial" pitchFamily="34" charset="0"/>
              </a:rPr>
              <a:t>και περιεκτικό εγχειρίδιο </a:t>
            </a:r>
            <a:r>
              <a:rPr lang="el-GR" sz="1600" dirty="0" smtClean="0">
                <a:solidFill>
                  <a:prstClr val="black"/>
                </a:solidFill>
                <a:cs typeface="Arial" pitchFamily="34" charset="0"/>
              </a:rPr>
              <a:t>για τα </a:t>
            </a:r>
            <a:r>
              <a:rPr lang="el-GR" sz="1600" dirty="0" smtClean="0">
                <a:solidFill>
                  <a:prstClr val="black"/>
                </a:solidFill>
                <a:cs typeface="Arial" pitchFamily="34" charset="0"/>
              </a:rPr>
              <a:t>ηλιοθερμικά </a:t>
            </a:r>
            <a:r>
              <a:rPr lang="el-GR" sz="1600" dirty="0" smtClean="0">
                <a:solidFill>
                  <a:prstClr val="black"/>
                </a:solidFill>
                <a:cs typeface="Arial" pitchFamily="34" charset="0"/>
              </a:rPr>
              <a:t>συστήματα, </a:t>
            </a:r>
            <a:r>
              <a:rPr lang="el-GR" sz="1600" dirty="0" smtClean="0">
                <a:solidFill>
                  <a:prstClr val="black"/>
                </a:solidFill>
                <a:cs typeface="Arial" pitchFamily="34" charset="0"/>
              </a:rPr>
              <a:t>που είναι ακόμα </a:t>
            </a:r>
            <a:r>
              <a:rPr lang="el-GR" sz="1600" dirty="0" smtClean="0">
                <a:solidFill>
                  <a:prstClr val="black"/>
                </a:solidFill>
                <a:cs typeface="Arial" pitchFamily="34" charset="0"/>
              </a:rPr>
              <a:t>χρήσιμο. </a:t>
            </a:r>
            <a:r>
              <a:rPr lang="el-GR" sz="1600" dirty="0" smtClean="0">
                <a:solidFill>
                  <a:prstClr val="black"/>
                </a:solidFill>
                <a:cs typeface="Arial" pitchFamily="34" charset="0"/>
              </a:rPr>
              <a:t>Συνίστανται οι ενότητες που περιλαμβάνονται σχετικά </a:t>
            </a:r>
            <a:r>
              <a:rPr lang="el-GR" sz="1600" dirty="0" smtClean="0">
                <a:solidFill>
                  <a:prstClr val="black"/>
                </a:solidFill>
                <a:cs typeface="Arial" pitchFamily="34" charset="0"/>
              </a:rPr>
              <a:t>με την αντιμετώπιση </a:t>
            </a:r>
            <a:r>
              <a:rPr lang="el-GR" sz="1600" dirty="0" smtClean="0">
                <a:solidFill>
                  <a:prstClr val="black"/>
                </a:solidFill>
                <a:cs typeface="Arial" pitchFamily="34" charset="0"/>
              </a:rPr>
              <a:t>προβλημάτων</a:t>
            </a:r>
            <a:r>
              <a:rPr lang="en-US" sz="1600" dirty="0" smtClean="0">
                <a:solidFill>
                  <a:prstClr val="black"/>
                </a:solidFill>
                <a:cs typeface="Arial" pitchFamily="34" charset="0"/>
              </a:rPr>
              <a:t>.</a:t>
            </a:r>
            <a:endParaRPr lang="en-US" sz="1600" dirty="0">
              <a:solidFill>
                <a:prstClr val="black"/>
              </a:solidFill>
              <a:cs typeface="Arial" pitchFamily="34" charset="0"/>
            </a:endParaRPr>
          </a:p>
          <a:p>
            <a:pPr marL="1714500" lvl="3" indent="-342900">
              <a:buFont typeface="Arial" panose="020B0604020202020204" pitchFamily="34" charset="0"/>
              <a:buChar char="•"/>
            </a:pPr>
            <a:r>
              <a:rPr lang="el-GR" sz="1600" dirty="0" smtClean="0">
                <a:solidFill>
                  <a:prstClr val="black"/>
                </a:solidFill>
                <a:cs typeface="Arial" pitchFamily="34" charset="0"/>
              </a:rPr>
              <a:t>Δωρεάν διαθέσιμο</a:t>
            </a:r>
            <a:r>
              <a:rPr lang="en-US" sz="1600" i="1" dirty="0" smtClean="0">
                <a:solidFill>
                  <a:prstClr val="black"/>
                </a:solidFill>
              </a:rPr>
              <a:t> </a:t>
            </a:r>
            <a:r>
              <a:rPr lang="el-GR" sz="1600" dirty="0" smtClean="0">
                <a:solidFill>
                  <a:prstClr val="black"/>
                </a:solidFill>
                <a:hlinkClick r:id="rId3"/>
              </a:rPr>
              <a:t>Εδώ</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809516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Σας ευχαριστούμε για την προσοχή σας</a:t>
            </a:r>
            <a:endParaRPr lang="el-GR" dirty="0"/>
          </a:p>
        </p:txBody>
      </p:sp>
      <p:sp>
        <p:nvSpPr>
          <p:cNvPr id="5" name="Subtitle 4"/>
          <p:cNvSpPr>
            <a:spLocks noGrp="1"/>
          </p:cNvSpPr>
          <p:nvPr>
            <p:ph type="subTitle" idx="1"/>
          </p:nvPr>
        </p:nvSpPr>
        <p:spPr/>
        <p:txBody>
          <a:bodyPr/>
          <a:lstStyle/>
          <a:p>
            <a:r>
              <a:rPr lang="el-GR" dirty="0" smtClean="0"/>
              <a:t>Ενότητα </a:t>
            </a:r>
            <a:r>
              <a:rPr lang="en-US" dirty="0" smtClean="0"/>
              <a:t>3.3</a:t>
            </a:r>
            <a:r>
              <a:rPr lang="en-US" dirty="0"/>
              <a:t>. </a:t>
            </a:r>
            <a:r>
              <a:rPr lang="el-GR" dirty="0" smtClean="0"/>
              <a:t>Σχέδιο παρακολούθησης και προληπτική και διορθωτική συντήρηση</a:t>
            </a:r>
            <a:endParaRPr lang="en-US" dirty="0"/>
          </a:p>
        </p:txBody>
      </p:sp>
    </p:spTree>
    <p:extLst>
      <p:ext uri="{BB962C8B-B14F-4D97-AF65-F5344CB8AC3E}">
        <p14:creationId xmlns:p14="http://schemas.microsoft.com/office/powerpoint/2010/main" xmlns="" val="12922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5" y="1413000"/>
            <a:ext cx="2290623"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Τύποι και επίπεδα</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717606" y="1701000"/>
            <a:ext cx="8174394" cy="1077218"/>
          </a:xfrm>
          <a:prstGeom prst="rect">
            <a:avLst/>
          </a:prstGeom>
        </p:spPr>
        <p:txBody>
          <a:bodyPr wrap="square">
            <a:spAutoFit/>
          </a:bodyPr>
          <a:lstStyle/>
          <a:p>
            <a:pPr marL="285750" indent="-285750">
              <a:buFont typeface="Wingdings" panose="05000000000000000000" pitchFamily="2" charset="2"/>
              <a:buChar char="§"/>
            </a:pPr>
            <a:r>
              <a:rPr lang="el-GR" sz="1600" b="1" dirty="0" smtClean="0"/>
              <a:t>Τέσσερις φιλοσοφίες συντήρησης </a:t>
            </a:r>
            <a:r>
              <a:rPr lang="el-GR" sz="1600" dirty="0" smtClean="0"/>
              <a:t>χρησιμοποιούνται γενικά στη βιομηχανία. Οι εταιρείες που ειδικεύονται στις υπηρεσίες συντήρησης προσφέρουν μερικές από αυτές. Οι πελάτες (επιχειρήσεις ή ιδιώτες) θα πρέπει να τις θεωρούν ως πιθανές </a:t>
            </a:r>
            <a:r>
              <a:rPr lang="el-GR" sz="1600" b="1" dirty="0" smtClean="0"/>
              <a:t>στρατηγικές συντήρησης </a:t>
            </a:r>
            <a:r>
              <a:rPr lang="el-GR" sz="1600" dirty="0" smtClean="0"/>
              <a:t>και να αναζητούν </a:t>
            </a:r>
            <a:r>
              <a:rPr lang="el-GR" sz="1600" b="1" dirty="0" smtClean="0"/>
              <a:t>τις πιο αποδοτικές από πλευράς κόστους</a:t>
            </a:r>
            <a:r>
              <a:rPr lang="en-US" sz="1600" dirty="0" smtClean="0"/>
              <a:t>.</a:t>
            </a:r>
            <a:endParaRPr lang="en-US" sz="1600" dirty="0"/>
          </a:p>
        </p:txBody>
      </p:sp>
      <p:sp>
        <p:nvSpPr>
          <p:cNvPr id="6" name="Rectangle 5"/>
          <p:cNvSpPr/>
          <p:nvPr/>
        </p:nvSpPr>
        <p:spPr>
          <a:xfrm>
            <a:off x="3636000" y="2781000"/>
            <a:ext cx="2087999" cy="43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400" b="1" dirty="0" smtClean="0"/>
              <a:t>ΤΥΠΟΙ ΤΗΣ ΔΙΑΔΙΚΑΣΙΑΣ ΣΥΝΤΗΡΗΣΗΣ</a:t>
            </a:r>
            <a:endParaRPr lang="es-ES" sz="1400" b="1" dirty="0"/>
          </a:p>
        </p:txBody>
      </p:sp>
      <p:sp>
        <p:nvSpPr>
          <p:cNvPr id="7" name="Rectangle 6"/>
          <p:cNvSpPr/>
          <p:nvPr/>
        </p:nvSpPr>
        <p:spPr>
          <a:xfrm>
            <a:off x="396000" y="3789000"/>
            <a:ext cx="2016000" cy="288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1400" b="1" dirty="0" smtClean="0"/>
              <a:t>ΔΙΟΡΘΩΤΙΚΗ</a:t>
            </a:r>
            <a:endParaRPr lang="es-ES" sz="1400" b="1" dirty="0"/>
          </a:p>
        </p:txBody>
      </p:sp>
      <p:sp>
        <p:nvSpPr>
          <p:cNvPr id="8" name="Rectangle 7"/>
          <p:cNvSpPr/>
          <p:nvPr/>
        </p:nvSpPr>
        <p:spPr>
          <a:xfrm>
            <a:off x="2628000" y="3789000"/>
            <a:ext cx="1872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1400" b="1" dirty="0" smtClean="0"/>
              <a:t>ΠΡΟΛΗΠΤΙΚΗ</a:t>
            </a:r>
            <a:endParaRPr lang="es-ES" sz="1400" b="1" dirty="0"/>
          </a:p>
        </p:txBody>
      </p:sp>
      <p:sp>
        <p:nvSpPr>
          <p:cNvPr id="9" name="Rectangle 8"/>
          <p:cNvSpPr/>
          <p:nvPr/>
        </p:nvSpPr>
        <p:spPr>
          <a:xfrm>
            <a:off x="4716000" y="3789000"/>
            <a:ext cx="1944000" cy="288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el-GR" sz="1400" b="1" dirty="0" smtClean="0"/>
              <a:t>ΜΕ ΒΑΣΗ ΤΟΝ ΚΙΝΔΥΝΟ</a:t>
            </a:r>
            <a:endParaRPr lang="es-ES" sz="1400" b="1" dirty="0"/>
          </a:p>
        </p:txBody>
      </p:sp>
      <p:sp>
        <p:nvSpPr>
          <p:cNvPr id="10" name="Rectangle 9"/>
          <p:cNvSpPr/>
          <p:nvPr/>
        </p:nvSpPr>
        <p:spPr>
          <a:xfrm>
            <a:off x="6876000" y="3789000"/>
            <a:ext cx="2016000" cy="288000"/>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el-GR" sz="1400" b="1" dirty="0" smtClean="0"/>
              <a:t>ΜΕ ΒΑΣΗ ΤΗΝ ΚΑΤΑΣΤΑΣΗ</a:t>
            </a:r>
            <a:endParaRPr lang="es-ES" sz="1400" b="1" dirty="0"/>
          </a:p>
        </p:txBody>
      </p:sp>
      <p:cxnSp>
        <p:nvCxnSpPr>
          <p:cNvPr id="12" name="Elbow Connector 11"/>
          <p:cNvCxnSpPr>
            <a:stCxn id="7" idx="0"/>
            <a:endCxn id="6" idx="2"/>
          </p:cNvCxnSpPr>
          <p:nvPr/>
        </p:nvCxnSpPr>
        <p:spPr>
          <a:xfrm rot="5400000" flipH="1" flipV="1">
            <a:off x="2754000" y="1863000"/>
            <a:ext cx="576000" cy="32760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4" name="Elbow Connector 13"/>
          <p:cNvCxnSpPr>
            <a:stCxn id="8" idx="0"/>
            <a:endCxn id="6" idx="2"/>
          </p:cNvCxnSpPr>
          <p:nvPr/>
        </p:nvCxnSpPr>
        <p:spPr>
          <a:xfrm rot="5400000" flipH="1" flipV="1">
            <a:off x="3834000" y="2943000"/>
            <a:ext cx="576000" cy="11160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6" name="Elbow Connector 15"/>
          <p:cNvCxnSpPr>
            <a:stCxn id="9" idx="0"/>
            <a:endCxn id="6" idx="2"/>
          </p:cNvCxnSpPr>
          <p:nvPr/>
        </p:nvCxnSpPr>
        <p:spPr>
          <a:xfrm rot="16200000" flipV="1">
            <a:off x="4896000" y="2997000"/>
            <a:ext cx="576000" cy="10080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8" name="Elbow Connector 17"/>
          <p:cNvCxnSpPr>
            <a:stCxn id="10" idx="0"/>
            <a:endCxn id="6" idx="2"/>
          </p:cNvCxnSpPr>
          <p:nvPr/>
        </p:nvCxnSpPr>
        <p:spPr>
          <a:xfrm rot="16200000" flipV="1">
            <a:off x="5994000" y="1899000"/>
            <a:ext cx="576000" cy="32040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20" name="Rectangle 19"/>
          <p:cNvSpPr/>
          <p:nvPr/>
        </p:nvSpPr>
        <p:spPr>
          <a:xfrm>
            <a:off x="396000" y="4149000"/>
            <a:ext cx="2015999" cy="2161157"/>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36000" rIns="36000" rtlCol="0" anchor="t" anchorCtr="0"/>
          <a:lstStyle/>
          <a:p>
            <a:pPr marL="171450" indent="-171450">
              <a:buFont typeface="Arial" panose="020B0604020202020204" pitchFamily="34" charset="0"/>
              <a:buChar char="•"/>
            </a:pPr>
            <a:r>
              <a:rPr lang="el-GR" sz="1000" b="1" dirty="0" smtClean="0"/>
              <a:t>Εκτελείται μετά από ανίχνευση μιας ανωμαλίας (ή βλάβης) και αποσκοπεί στην αποκατάσταση κανονικών συνθηκών λειτουργίας.</a:t>
            </a:r>
          </a:p>
          <a:p>
            <a:pPr marL="171450" indent="-171450">
              <a:buFont typeface="Arial" panose="020B0604020202020204" pitchFamily="34" charset="0"/>
              <a:buChar char="•"/>
            </a:pPr>
            <a:r>
              <a:rPr lang="el-GR" sz="1000" dirty="0" smtClean="0"/>
              <a:t>Γίνεται η θεώρηση ότι τα κόστη της διακοπής λειτουργίας και της επισκευής είναι χαμηλότερα από το να διατηρηθεί ένα πρόγραμμα συντήρησης.</a:t>
            </a:r>
          </a:p>
          <a:p>
            <a:pPr marL="171450" indent="-171450">
              <a:buFont typeface="Arial" panose="020B0604020202020204" pitchFamily="34" charset="0"/>
              <a:buChar char="•"/>
            </a:pPr>
            <a:r>
              <a:rPr lang="el-GR" sz="1000" dirty="0" smtClean="0"/>
              <a:t>Αυτή η στρατηγική μπορεί να είναι οικονομικά αποδοτική έως ότου εμφανιστούν καταστροφικά σφάλματα στο σύστημα</a:t>
            </a:r>
            <a:r>
              <a:rPr lang="en-US" sz="1000" dirty="0" smtClean="0"/>
              <a:t>.</a:t>
            </a:r>
            <a:endParaRPr lang="es-ES" sz="1000" dirty="0"/>
          </a:p>
        </p:txBody>
      </p:sp>
      <p:sp>
        <p:nvSpPr>
          <p:cNvPr id="21" name="Rectangle 20"/>
          <p:cNvSpPr/>
          <p:nvPr/>
        </p:nvSpPr>
        <p:spPr>
          <a:xfrm>
            <a:off x="2625373" y="4149000"/>
            <a:ext cx="1872000" cy="2160000"/>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36000" rIns="36000" rtlCol="0" anchor="t" anchorCtr="0"/>
          <a:lstStyle/>
          <a:p>
            <a:pPr marL="171450" indent="-171450">
              <a:buFont typeface="Arial" panose="020B0604020202020204" pitchFamily="34" charset="0"/>
              <a:buChar char="•"/>
            </a:pPr>
            <a:r>
              <a:rPr lang="el-GR" sz="1000" b="1" dirty="0" smtClean="0"/>
              <a:t>Διεξάγεται σε προκαθορισμένα χρονικά διαστήματα ή σύμφωνα με καθορισμένα κριτήρια, με στόχο τη μείωση του κινδύνου βλάβης ή της υποβάθμισης της απόδοσης του εξοπλισμού.</a:t>
            </a:r>
          </a:p>
          <a:p>
            <a:pPr marL="171450" indent="-171450">
              <a:buFont typeface="Arial" panose="020B0604020202020204" pitchFamily="34" charset="0"/>
              <a:buChar char="•"/>
            </a:pPr>
            <a:r>
              <a:rPr lang="el-GR" sz="1000" dirty="0" smtClean="0"/>
              <a:t>Οι κύκλοι συντήρησης προγραμματίζονται ανάλογα με την ανάγκη να τεθεί η συσκευή εκτός λειτουργίας. Η συχνότητα των λειτουργικών βλαβών μειώνεται.</a:t>
            </a:r>
            <a:endParaRPr lang="es-ES" sz="1000" dirty="0"/>
          </a:p>
        </p:txBody>
      </p:sp>
      <p:sp>
        <p:nvSpPr>
          <p:cNvPr id="22" name="Rectangle 21"/>
          <p:cNvSpPr/>
          <p:nvPr/>
        </p:nvSpPr>
        <p:spPr>
          <a:xfrm>
            <a:off x="4710746" y="4149000"/>
            <a:ext cx="1949253" cy="2160000"/>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36000" rIns="36000" rtlCol="0" anchor="t" anchorCtr="0"/>
          <a:lstStyle/>
          <a:p>
            <a:pPr marL="171450" indent="-171450">
              <a:buFont typeface="Arial" panose="020B0604020202020204" pitchFamily="34" charset="0"/>
              <a:buChar char="•"/>
            </a:pPr>
            <a:r>
              <a:rPr lang="el-GR" sz="1000" b="1" dirty="0" smtClean="0"/>
              <a:t>Διεξάγεται με την ενσωμάτωση ανάλυσης, μέτρων και περιοδικών δοκιμών στην τυποποιημένη προληπτική συντήρηση.</a:t>
            </a:r>
          </a:p>
          <a:p>
            <a:pPr marL="171450" indent="-171450">
              <a:buFont typeface="Arial" panose="020B0604020202020204" pitchFamily="34" charset="0"/>
              <a:buChar char="•"/>
            </a:pPr>
            <a:r>
              <a:rPr lang="el-GR" sz="1000" dirty="0" smtClean="0"/>
              <a:t>Οι πόροι συντήρησης εκχωρούνται ανάλογα με τον κίνδυνο.</a:t>
            </a:r>
          </a:p>
          <a:p>
            <a:pPr marL="171450" indent="-171450">
              <a:buFont typeface="Arial" panose="020B0604020202020204" pitchFamily="34" charset="0"/>
              <a:buChar char="•"/>
            </a:pPr>
            <a:r>
              <a:rPr lang="el-GR" sz="1000" dirty="0" smtClean="0"/>
              <a:t>Όλος ο εξοπλισμός που εμφανίζει μη φυσιολογικές τιμές ανακαινίζεται ή αντικαθίσταται. Με αυτόν τον τρόπο είναι δυνατό να παραταθεί η ωφέλιμη ζωή.</a:t>
            </a:r>
            <a:endParaRPr lang="en-US" sz="1000" dirty="0"/>
          </a:p>
        </p:txBody>
      </p:sp>
      <p:sp>
        <p:nvSpPr>
          <p:cNvPr id="23" name="Rectangle 22"/>
          <p:cNvSpPr/>
          <p:nvPr/>
        </p:nvSpPr>
        <p:spPr>
          <a:xfrm>
            <a:off x="6876000" y="4149000"/>
            <a:ext cx="2016000" cy="2160000"/>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36000" rIns="36000" rtlCol="0" anchor="t" anchorCtr="0"/>
          <a:lstStyle/>
          <a:p>
            <a:pPr marL="171450" indent="-171450">
              <a:buFont typeface="Arial" panose="020B0604020202020204" pitchFamily="34" charset="0"/>
              <a:buChar char="•"/>
            </a:pPr>
            <a:r>
              <a:rPr lang="el-GR" sz="1000" b="1" dirty="0" smtClean="0"/>
              <a:t>Βασίζεται στην παρακολούθηση της απόδοσης του εξοπλισμού και στον έλεγχο των διορθωτικών ενεργειών.</a:t>
            </a:r>
          </a:p>
          <a:p>
            <a:pPr marL="171450" indent="-171450">
              <a:buFont typeface="Arial" panose="020B0604020202020204" pitchFamily="34" charset="0"/>
              <a:buChar char="•"/>
            </a:pPr>
            <a:r>
              <a:rPr lang="el-GR" sz="1000" dirty="0" smtClean="0"/>
              <a:t>Η συντήρηση πραγματοποιείται όταν η τιμή ορισμένων δεικτών σηματοδοτεί ότι ο εξοπλισμός επιδεινώνεται και η πιθανότητα αστοχίας αυξάνεται. Μακροπρόθεσμα, η στρατηγική αυτή μειώνει σημαντικά το κόστος συντήρησης.</a:t>
            </a:r>
            <a:endParaRPr lang="es-ES" sz="1000" dirty="0"/>
          </a:p>
        </p:txBody>
      </p:sp>
      <p:sp>
        <p:nvSpPr>
          <p:cNvPr id="30" name="Rectangle 29"/>
          <p:cNvSpPr/>
          <p:nvPr/>
        </p:nvSpPr>
        <p:spPr>
          <a:xfrm>
            <a:off x="612000" y="3247084"/>
            <a:ext cx="1687890" cy="253916"/>
          </a:xfrm>
          <a:prstGeom prst="rect">
            <a:avLst/>
          </a:prstGeom>
        </p:spPr>
        <p:txBody>
          <a:bodyPr wrap="square">
            <a:spAutoFit/>
          </a:bodyPr>
          <a:lstStyle/>
          <a:p>
            <a:r>
              <a:rPr lang="el-GR" sz="1050" dirty="0" smtClean="0">
                <a:solidFill>
                  <a:prstClr val="black"/>
                </a:solidFill>
              </a:rPr>
              <a:t>Επείγουσα συντήρηση</a:t>
            </a:r>
            <a:endParaRPr lang="es-ES" sz="1050" dirty="0"/>
          </a:p>
        </p:txBody>
      </p:sp>
      <p:sp>
        <p:nvSpPr>
          <p:cNvPr id="31" name="Rectangle 30"/>
          <p:cNvSpPr/>
          <p:nvPr/>
        </p:nvSpPr>
        <p:spPr>
          <a:xfrm>
            <a:off x="6916109" y="3247084"/>
            <a:ext cx="1615891" cy="253916"/>
          </a:xfrm>
          <a:prstGeom prst="rect">
            <a:avLst/>
          </a:prstGeom>
        </p:spPr>
        <p:txBody>
          <a:bodyPr wrap="square">
            <a:spAutoFit/>
          </a:bodyPr>
          <a:lstStyle/>
          <a:p>
            <a:r>
              <a:rPr lang="en-US" sz="1050" dirty="0" smtClean="0">
                <a:solidFill>
                  <a:prstClr val="black"/>
                </a:solidFill>
              </a:rPr>
              <a:t>“</a:t>
            </a:r>
            <a:r>
              <a:rPr lang="el-GR" sz="1050" dirty="0" smtClean="0">
                <a:solidFill>
                  <a:prstClr val="black"/>
                </a:solidFill>
              </a:rPr>
              <a:t>Προληπτική</a:t>
            </a:r>
            <a:r>
              <a:rPr lang="en-US" sz="1050" dirty="0" smtClean="0">
                <a:solidFill>
                  <a:prstClr val="black"/>
                </a:solidFill>
              </a:rPr>
              <a:t>” </a:t>
            </a:r>
            <a:r>
              <a:rPr lang="el-GR" sz="1050" dirty="0" smtClean="0">
                <a:solidFill>
                  <a:prstClr val="black"/>
                </a:solidFill>
              </a:rPr>
              <a:t>συντήρηση</a:t>
            </a:r>
            <a:endParaRPr lang="es-ES" sz="1050" dirty="0"/>
          </a:p>
        </p:txBody>
      </p:sp>
      <p:sp>
        <p:nvSpPr>
          <p:cNvPr id="32" name="Rectangle 31"/>
          <p:cNvSpPr/>
          <p:nvPr/>
        </p:nvSpPr>
        <p:spPr>
          <a:xfrm>
            <a:off x="2628001" y="3247084"/>
            <a:ext cx="1800000" cy="253916"/>
          </a:xfrm>
          <a:prstGeom prst="rect">
            <a:avLst/>
          </a:prstGeom>
        </p:spPr>
        <p:txBody>
          <a:bodyPr wrap="square">
            <a:spAutoFit/>
          </a:bodyPr>
          <a:lstStyle/>
          <a:p>
            <a:r>
              <a:rPr lang="el-GR" sz="1050" dirty="0" smtClean="0">
                <a:solidFill>
                  <a:prstClr val="black"/>
                </a:solidFill>
              </a:rPr>
              <a:t>Συντήρηση με βάση το χρόνο</a:t>
            </a:r>
            <a:endParaRPr lang="es-ES" sz="1050" dirty="0"/>
          </a:p>
        </p:txBody>
      </p:sp>
    </p:spTree>
    <p:extLst>
      <p:ext uri="{BB962C8B-B14F-4D97-AF65-F5344CB8AC3E}">
        <p14:creationId xmlns:p14="http://schemas.microsoft.com/office/powerpoint/2010/main" xmlns="" val="182513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248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Τύποι και επίπεδα</a:t>
            </a:r>
            <a:endParaRPr lang="en-US" b="1" dirty="0"/>
          </a:p>
        </p:txBody>
      </p:sp>
      <p:pic>
        <p:nvPicPr>
          <p:cNvPr id="5" name="Picture 4"/>
          <p:cNvPicPr>
            <a:picLocks noChangeAspect="1"/>
          </p:cNvPicPr>
          <p:nvPr/>
        </p:nvPicPr>
        <p:blipFill>
          <a:blip r:embed="rId2" cstate="print"/>
          <a:stretch>
            <a:fillRect/>
          </a:stretch>
        </p:blipFill>
        <p:spPr>
          <a:xfrm>
            <a:off x="4644000" y="3428999"/>
            <a:ext cx="4219672" cy="2880000"/>
          </a:xfrm>
          <a:prstGeom prst="rect">
            <a:avLst/>
          </a:prstGeom>
          <a:ln>
            <a:solidFill>
              <a:schemeClr val="tx1"/>
            </a:solidFill>
          </a:ln>
        </p:spPr>
      </p:pic>
      <p:sp>
        <p:nvSpPr>
          <p:cNvPr id="6" name="Rectangle 5">
            <a:extLst>
              <a:ext uri="{FF2B5EF4-FFF2-40B4-BE49-F238E27FC236}">
                <a16:creationId xmlns:a16="http://schemas.microsoft.com/office/drawing/2014/main" xmlns="" id="{5BA950B9-E51C-4452-AF6F-E31417431158}"/>
              </a:ext>
            </a:extLst>
          </p:cNvPr>
          <p:cNvSpPr/>
          <p:nvPr/>
        </p:nvSpPr>
        <p:spPr>
          <a:xfrm>
            <a:off x="717606" y="1845000"/>
            <a:ext cx="8246394" cy="1569660"/>
          </a:xfrm>
          <a:prstGeom prst="rect">
            <a:avLst/>
          </a:prstGeom>
        </p:spPr>
        <p:txBody>
          <a:bodyPr wrap="square">
            <a:spAutoFit/>
          </a:bodyPr>
          <a:lstStyle/>
          <a:p>
            <a:pPr marL="285750" indent="-285750">
              <a:buFont typeface="Wingdings" panose="05000000000000000000" pitchFamily="2" charset="2"/>
              <a:buChar char="§"/>
            </a:pPr>
            <a:r>
              <a:rPr lang="el-GR" sz="1600" dirty="0" smtClean="0"/>
              <a:t>Όταν οι απώλειες που προκαλούνται από την αστοχία του εξοπλισμού δεν είναι πολύ σημαντικές, οι αστοχίες είναι αναμενόμενα λίγες και το κόστος επισκευής τους είναι προσιτό, λαμβάνει χώρα η διορθωτική συντήρηση.</a:t>
            </a:r>
          </a:p>
          <a:p>
            <a:pPr marL="285750" indent="-285750">
              <a:buFont typeface="Wingdings" panose="05000000000000000000" pitchFamily="2" charset="2"/>
              <a:buChar char="§"/>
            </a:pPr>
            <a:r>
              <a:rPr lang="el-GR" sz="1600" dirty="0" smtClean="0"/>
              <a:t>Αυτό δεν συμβαίνει με τον εξοπλισμό επεξεργασίας στη βιομηχανία, στον τομέα των υπηρεσιών κοινής ωφέλειας και στα κρίσιμα συστήματα που χρησιμοποιούνται σε πολλά άλλα περιβάλλοντα (π.χ., θερμικά συστήματα στα κτίρια), τα οποία ρυθμίζονται και νομικά</a:t>
            </a:r>
            <a:r>
              <a:rPr lang="en-US" sz="1600" dirty="0" smtClean="0"/>
              <a:t>. </a:t>
            </a:r>
            <a:endParaRPr lang="en-US" sz="1600" dirty="0"/>
          </a:p>
        </p:txBody>
      </p:sp>
      <p:sp>
        <p:nvSpPr>
          <p:cNvPr id="7" name="Rectangle 6">
            <a:extLst>
              <a:ext uri="{FF2B5EF4-FFF2-40B4-BE49-F238E27FC236}">
                <a16:creationId xmlns:a16="http://schemas.microsoft.com/office/drawing/2014/main" xmlns="" id="{5BA950B9-E51C-4452-AF6F-E31417431158}"/>
              </a:ext>
            </a:extLst>
          </p:cNvPr>
          <p:cNvSpPr/>
          <p:nvPr/>
        </p:nvSpPr>
        <p:spPr>
          <a:xfrm>
            <a:off x="717606" y="3334012"/>
            <a:ext cx="3998394" cy="3046988"/>
          </a:xfrm>
          <a:prstGeom prst="rect">
            <a:avLst/>
          </a:prstGeom>
        </p:spPr>
        <p:txBody>
          <a:bodyPr wrap="square">
            <a:spAutoFit/>
          </a:bodyPr>
          <a:lstStyle/>
          <a:p>
            <a:pPr marL="285750" indent="-285750">
              <a:buFont typeface="Wingdings" panose="05000000000000000000" pitchFamily="2" charset="2"/>
              <a:buChar char="§"/>
            </a:pPr>
            <a:r>
              <a:rPr lang="el-GR" sz="1600" b="1" dirty="0" smtClean="0"/>
              <a:t>Η ζημιά που προκαλείται από τις βλάβες είναι υψηλή σε αρκετές περιπτώσεις, οπότε η βασική επιλογή είναι ένα μίγμα πρόληψης και διόρθωσης, το οποίο είναι πιο οικονομικό μακροπρόθεσμα.</a:t>
            </a:r>
          </a:p>
          <a:p>
            <a:pPr marL="285750" indent="-285750">
              <a:buFont typeface="Wingdings" panose="05000000000000000000" pitchFamily="2" charset="2"/>
              <a:buChar char="§"/>
            </a:pPr>
            <a:r>
              <a:rPr lang="el-GR" sz="1600" dirty="0" smtClean="0"/>
              <a:t>Η συντήρηση που βασίζεται στον κίνδυνο και στην κατάσταση είναι καινοτομική προσέγγιση που περιλαμβάνεται σε γενικά προγράμματα προληπτικής συντήρησης για ειδικά κρίσιμα συστήματα, αλλά μπορεί να εφαρμοστεί και σε βασικό επίπεδο.</a:t>
            </a:r>
            <a:r>
              <a:rPr lang="en-US" sz="1600" dirty="0" smtClean="0"/>
              <a:t> </a:t>
            </a:r>
            <a:endParaRPr lang="en-US" sz="1600" dirty="0"/>
          </a:p>
        </p:txBody>
      </p:sp>
    </p:spTree>
    <p:extLst>
      <p:ext uri="{BB962C8B-B14F-4D97-AF65-F5344CB8AC3E}">
        <p14:creationId xmlns:p14="http://schemas.microsoft.com/office/powerpoint/2010/main" xmlns="" val="6215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EF9F5"/>
              </a:clrFrom>
              <a:clrTo>
                <a:srgbClr val="FEF9F5">
                  <a:alpha val="0"/>
                </a:srgbClr>
              </a:clrTo>
            </a:clrChange>
            <a:lum bright="70000" contrast="-70000"/>
            <a:extLst>
              <a:ext uri="{BEBA8EAE-BF5A-486C-A8C5-ECC9F3942E4B}">
                <a14:imgProps xmlns:a14="http://schemas.microsoft.com/office/drawing/2010/main" xmlns="">
                  <a14:imgLayer r:embed="rId3">
                    <a14:imgEffect>
                      <a14:saturation sat="200000"/>
                    </a14:imgEffect>
                  </a14:imgLayer>
                </a14:imgProps>
              </a:ext>
            </a:extLst>
          </a:blip>
          <a:stretch>
            <a:fillRect/>
          </a:stretch>
        </p:blipFill>
        <p:spPr>
          <a:xfrm>
            <a:off x="946585" y="1407982"/>
            <a:ext cx="7369415" cy="4959450"/>
          </a:xfrm>
          <a:prstGeom prst="rect">
            <a:avLst/>
          </a:prstGeom>
          <a:ln>
            <a:solidFill>
              <a:schemeClr val="bg1"/>
            </a:solidFill>
          </a:ln>
        </p:spPr>
      </p:pic>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413000"/>
            <a:ext cx="2483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Τύποι και επίπεδα</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612000" y="1701000"/>
            <a:ext cx="8352000" cy="4770537"/>
          </a:xfrm>
          <a:prstGeom prst="rect">
            <a:avLst/>
          </a:prstGeom>
        </p:spPr>
        <p:txBody>
          <a:bodyPr wrap="square" lIns="36000" rIns="36000">
            <a:spAutoFit/>
          </a:bodyPr>
          <a:lstStyle/>
          <a:p>
            <a:pPr marL="285750" indent="-285750">
              <a:buFont typeface="Wingdings" panose="05000000000000000000" pitchFamily="2" charset="2"/>
              <a:buChar char="§"/>
            </a:pPr>
            <a:r>
              <a:rPr lang="el-GR" sz="1600" dirty="0" smtClean="0"/>
              <a:t>Οι βασικές δραστηριότητες διορθωτικής και προληπτικής συντήρησης ταξινομούνται συχνά </a:t>
            </a:r>
            <a:r>
              <a:rPr lang="el-GR" sz="1600" b="1" dirty="0" smtClean="0"/>
              <a:t>ανάλογα με τα επίπεδα πολυπλοκότητας</a:t>
            </a:r>
            <a:r>
              <a:rPr lang="el-GR" sz="1600" dirty="0" smtClean="0"/>
              <a:t>, με </a:t>
            </a:r>
            <a:r>
              <a:rPr lang="el-GR" sz="1600" b="1" dirty="0" smtClean="0"/>
              <a:t>κάθε επίπεδο να υποδεικνύει την ανάγκη για πιο εξειδικευμένες γνώσεις</a:t>
            </a:r>
            <a:r>
              <a:rPr lang="el-GR" sz="1600" dirty="0" smtClean="0"/>
              <a:t> (και κατάρτιση) για την επιτυχή ολοκλήρωση των διαδικασιών, τη διάγνωση, την επισκευή, κλπ. Έτσι, μπορεί να γίνει ο προγραμματισμός του σωστού προσωπικού στη σωστή θέση, βελτιώνοντας τη συνολική παραγωγικότητα</a:t>
            </a:r>
            <a:r>
              <a:rPr lang="en-US" sz="1600" dirty="0" smtClean="0"/>
              <a:t>.</a:t>
            </a:r>
            <a:endParaRPr lang="en-US" sz="1600" dirty="0"/>
          </a:p>
          <a:p>
            <a:pPr marL="285750" indent="-285750">
              <a:buFont typeface="Wingdings" panose="05000000000000000000" pitchFamily="2" charset="2"/>
              <a:buChar char="§"/>
            </a:pPr>
            <a:r>
              <a:rPr lang="el-GR" sz="1600" b="1" dirty="0" smtClean="0"/>
              <a:t>ΔΙΟΡΘΩΤΙΚΑ ΕΠΙΠΕΔΑ ΣΥΝΤΗΡΗΣΗΣ</a:t>
            </a:r>
            <a:r>
              <a:rPr lang="en-US" sz="1600" b="1" dirty="0" smtClean="0"/>
              <a:t>:</a:t>
            </a:r>
            <a:endParaRPr lang="en-US" sz="1600" b="1" dirty="0"/>
          </a:p>
          <a:p>
            <a:pPr marL="539750" lvl="1" indent="-285750">
              <a:buFont typeface="Symbol" panose="05050102010706020507" pitchFamily="18" charset="2"/>
              <a:buChar char="-"/>
            </a:pPr>
            <a:r>
              <a:rPr lang="el-GR" sz="1600" dirty="0" smtClean="0"/>
              <a:t>Επίπεδο </a:t>
            </a:r>
            <a:r>
              <a:rPr lang="en-US" sz="1600" dirty="0" smtClean="0"/>
              <a:t>I</a:t>
            </a:r>
            <a:r>
              <a:rPr lang="en-US" sz="1600" dirty="0"/>
              <a:t>. </a:t>
            </a:r>
            <a:r>
              <a:rPr lang="el-GR" sz="1600" dirty="0" smtClean="0"/>
              <a:t>Αντικατάσταση και επισκευή σπασμένων, φθαρμένων, παλαιών απλών και εύκολα προσιτών εξαρτημάτων</a:t>
            </a:r>
            <a:r>
              <a:rPr lang="en-US" sz="1600" dirty="0" smtClean="0"/>
              <a:t>.</a:t>
            </a:r>
            <a:endParaRPr lang="en-US" sz="1600" dirty="0"/>
          </a:p>
          <a:p>
            <a:pPr marL="539750" lvl="1" indent="-285750">
              <a:buFont typeface="Symbol" panose="05050102010706020507" pitchFamily="18" charset="2"/>
              <a:buChar char="-"/>
            </a:pPr>
            <a:r>
              <a:rPr lang="el-GR" sz="1600" dirty="0" smtClean="0"/>
              <a:t>Επίπεδα </a:t>
            </a:r>
            <a:r>
              <a:rPr lang="en-US" sz="1600" dirty="0" smtClean="0"/>
              <a:t>II</a:t>
            </a:r>
            <a:r>
              <a:rPr lang="en-US" sz="1600" dirty="0"/>
              <a:t>, III, IV. </a:t>
            </a:r>
            <a:r>
              <a:rPr lang="el-GR" sz="1600" dirty="0" smtClean="0"/>
              <a:t>Επισκευή και αντικατάσταση με μεθόδους /εργαλεία εύρεσης σφαλμάτων</a:t>
            </a:r>
            <a:r>
              <a:rPr lang="en-US" sz="1600" dirty="0" smtClean="0"/>
              <a:t>.</a:t>
            </a:r>
            <a:endParaRPr lang="en-US" sz="1600" dirty="0"/>
          </a:p>
          <a:p>
            <a:pPr marL="539750" lvl="1" indent="-285750">
              <a:buFont typeface="Symbol" panose="05050102010706020507" pitchFamily="18" charset="2"/>
              <a:buChar char="-"/>
            </a:pPr>
            <a:r>
              <a:rPr lang="el-GR" sz="1600" dirty="0" smtClean="0"/>
              <a:t>Επίπεδο </a:t>
            </a:r>
            <a:r>
              <a:rPr lang="en-US" sz="1600" dirty="0" smtClean="0"/>
              <a:t>V</a:t>
            </a:r>
            <a:r>
              <a:rPr lang="en-US" sz="1600" dirty="0"/>
              <a:t>. </a:t>
            </a:r>
            <a:r>
              <a:rPr lang="el-GR" sz="1600" dirty="0" smtClean="0"/>
              <a:t>Για ανακαίνιση και εκσυγχρονισμό του πολύπλοκου εξοπλισμού</a:t>
            </a:r>
            <a:r>
              <a:rPr lang="en-US" sz="1600" dirty="0" smtClean="0"/>
              <a:t>, </a:t>
            </a:r>
            <a:r>
              <a:rPr lang="el-GR" sz="1600" dirty="0" smtClean="0"/>
              <a:t>κλπ</a:t>
            </a:r>
            <a:r>
              <a:rPr lang="en-US" sz="1600" dirty="0" smtClean="0"/>
              <a:t>.</a:t>
            </a:r>
            <a:endParaRPr lang="en-US" sz="1600" dirty="0"/>
          </a:p>
          <a:p>
            <a:pPr marL="285750" indent="-285750">
              <a:buFont typeface="Wingdings" panose="05000000000000000000" pitchFamily="2" charset="2"/>
              <a:buChar char="§"/>
            </a:pPr>
            <a:r>
              <a:rPr lang="el-GR" sz="1600" b="1" dirty="0" smtClean="0"/>
              <a:t>ΠΡΟΛΗΠΤΙΚΑ ΕΠΙΠΕΔΑ ΣΥΝΤΗΡΗΣΗΣ</a:t>
            </a:r>
            <a:r>
              <a:rPr lang="en-US" sz="1600" dirty="0" smtClean="0"/>
              <a:t>:</a:t>
            </a:r>
            <a:endParaRPr lang="en-US" sz="1600" dirty="0"/>
          </a:p>
          <a:p>
            <a:pPr marL="539750" lvl="1" indent="-285750">
              <a:buFont typeface="Symbol" panose="05050102010706020507" pitchFamily="18" charset="2"/>
              <a:buChar char="-"/>
            </a:pPr>
            <a:r>
              <a:rPr lang="el-GR" sz="1600" dirty="0" smtClean="0"/>
              <a:t>Επίπεδο </a:t>
            </a:r>
            <a:r>
              <a:rPr lang="en-US" sz="1600" dirty="0" smtClean="0"/>
              <a:t>I</a:t>
            </a:r>
            <a:r>
              <a:rPr lang="en-US" sz="1600" dirty="0"/>
              <a:t>. </a:t>
            </a:r>
            <a:r>
              <a:rPr lang="el-GR" sz="1600" dirty="0" smtClean="0"/>
              <a:t>Βασικές εργασίες, όπως καθαρισμός ή λίπανση, που μπορούν να γίνουν εύκολα και με ασφάλεια</a:t>
            </a:r>
            <a:r>
              <a:rPr lang="en-US" sz="1600" dirty="0" smtClean="0"/>
              <a:t>.</a:t>
            </a:r>
            <a:endParaRPr lang="en-US" sz="1600" dirty="0"/>
          </a:p>
          <a:p>
            <a:pPr marL="539750" lvl="1" indent="-285750">
              <a:buFont typeface="Symbol" panose="05050102010706020507" pitchFamily="18" charset="2"/>
              <a:buChar char="-"/>
            </a:pPr>
            <a:r>
              <a:rPr lang="el-GR" sz="1600" dirty="0" smtClean="0"/>
              <a:t>Επίπεδα </a:t>
            </a:r>
            <a:r>
              <a:rPr lang="en-US" sz="1600" dirty="0" smtClean="0"/>
              <a:t>II</a:t>
            </a:r>
            <a:r>
              <a:rPr lang="en-US" sz="1600" dirty="0"/>
              <a:t>, III, IV</a:t>
            </a:r>
            <a:r>
              <a:rPr lang="en-US" sz="1600" dirty="0" smtClean="0"/>
              <a:t>.</a:t>
            </a:r>
            <a:r>
              <a:rPr lang="el-GR" sz="1600" dirty="0" smtClean="0"/>
              <a:t> Αντιπροσωπεύουν καθήκοντα προληπτικής συντήρησης με σύνθετες διαδικασίες που απαιτούν ειδικούς τεχνικούς πάνω στα θέματα αυτά. Παραδείγματα: παρεμβατικές εργασίες και πρακτικές που βασίζονται σε κινδύνους ή καταστάσεις</a:t>
            </a:r>
            <a:r>
              <a:rPr lang="en-US" sz="1600" dirty="0" smtClean="0"/>
              <a:t>.</a:t>
            </a:r>
            <a:endParaRPr lang="en-US" sz="1600" dirty="0"/>
          </a:p>
          <a:p>
            <a:pPr marL="539750" lvl="1" indent="-285750">
              <a:buFont typeface="Symbol" panose="05050102010706020507" pitchFamily="18" charset="2"/>
              <a:buChar char="-"/>
            </a:pPr>
            <a:r>
              <a:rPr lang="el-GR" sz="1600" dirty="0" smtClean="0"/>
              <a:t>Επίπεδο </a:t>
            </a:r>
            <a:r>
              <a:rPr lang="en-US" sz="1600" dirty="0" smtClean="0"/>
              <a:t>V</a:t>
            </a:r>
            <a:r>
              <a:rPr lang="en-US" sz="1600" dirty="0"/>
              <a:t>. </a:t>
            </a:r>
            <a:r>
              <a:rPr lang="el-GR" sz="1600" dirty="0" smtClean="0"/>
              <a:t>Περιλαμβάνει εξαιρετικά εξειδικευμένες διαδικασίες και εξοπλισμό, που είναι συνήθως διαθέσιμα μόνο μέσω κατασκευαστών εξοπλισμού και συστημάτων υποστήριξης τρίτων, και μπορεί να απαιτεί πλήρη αποσυναρμολόγηση ή αναβάθμιση συστημάτων</a:t>
            </a:r>
            <a:r>
              <a:rPr lang="en-US" sz="1600" dirty="0" smtClean="0"/>
              <a:t>, </a:t>
            </a:r>
            <a:r>
              <a:rPr lang="el-GR" sz="1600" dirty="0" smtClean="0"/>
              <a:t>κλπ</a:t>
            </a:r>
            <a:r>
              <a:rPr lang="en-US" sz="1600" dirty="0" smtClean="0"/>
              <a:t>.</a:t>
            </a:r>
            <a:endParaRPr lang="en-US" sz="1600" b="1" dirty="0"/>
          </a:p>
        </p:txBody>
      </p:sp>
    </p:spTree>
    <p:extLst>
      <p:ext uri="{BB962C8B-B14F-4D97-AF65-F5344CB8AC3E}">
        <p14:creationId xmlns:p14="http://schemas.microsoft.com/office/powerpoint/2010/main" xmlns="" val="337366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a:t>
            </a:r>
            <a:r>
              <a:rPr lang="el-GR" b="1" dirty="0" smtClean="0"/>
              <a:t>Βασικές έννοιες για τη συντήρηση</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3635084" cy="369332"/>
          </a:xfrm>
          <a:prstGeom prst="rect">
            <a:avLst/>
          </a:prstGeom>
        </p:spPr>
        <p:txBody>
          <a:bodyPr wrap="square">
            <a:spAutoFit/>
          </a:bodyPr>
          <a:lstStyle/>
          <a:p>
            <a:pPr marL="285750" indent="-285750">
              <a:buFont typeface="Wingdings" panose="05000000000000000000" pitchFamily="2" charset="2"/>
              <a:buChar char="Ø"/>
            </a:pPr>
            <a:r>
              <a:rPr lang="el-GR" b="1" dirty="0" smtClean="0"/>
              <a:t>Έννοιες και όροι</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612000" y="1898463"/>
            <a:ext cx="6552000" cy="4770537"/>
          </a:xfrm>
          <a:prstGeom prst="rect">
            <a:avLst/>
          </a:prstGeom>
        </p:spPr>
        <p:txBody>
          <a:bodyPr wrap="square">
            <a:spAutoFit/>
          </a:bodyPr>
          <a:lstStyle/>
          <a:p>
            <a:pPr marL="285750" indent="-285750">
              <a:buFont typeface="Wingdings" panose="05000000000000000000" pitchFamily="2" charset="2"/>
              <a:buChar char="§"/>
            </a:pPr>
            <a:r>
              <a:rPr lang="el-GR" sz="1600" b="1" dirty="0" smtClean="0"/>
              <a:t>ΣΥΝΤΗΡΗΣΗ ΚΑΙ ΣΕΡΒΙΣ</a:t>
            </a:r>
            <a:r>
              <a:rPr lang="en-US" sz="1600" dirty="0" smtClean="0"/>
              <a:t>. </a:t>
            </a:r>
            <a:r>
              <a:rPr lang="el-GR" sz="1600" dirty="0" smtClean="0"/>
              <a:t>Είναι πρακτικά το ίδιο. Συντήρηση είναι οι ενέργειες που εκτελούνται για να διατηρηθεί κάποια λειτουργία του συστήματος, ενώ η σέρβις είναι η πράξη της συντήρησης σε κάτι</a:t>
            </a:r>
            <a:r>
              <a:rPr lang="en-US" sz="1600" dirty="0" smtClean="0"/>
              <a:t>.</a:t>
            </a:r>
            <a:endParaRPr lang="en-US" sz="1600" dirty="0"/>
          </a:p>
          <a:p>
            <a:pPr marL="285750" indent="-285750">
              <a:buFont typeface="Wingdings" panose="05000000000000000000" pitchFamily="2" charset="2"/>
              <a:buChar char="§"/>
            </a:pPr>
            <a:r>
              <a:rPr lang="el-GR" sz="1600" b="1" dirty="0" smtClean="0"/>
              <a:t>ΣΥΝΤΗΡΗΣΗ ΚΑΙ </a:t>
            </a:r>
            <a:r>
              <a:rPr lang="el-GR" sz="1600" b="1" dirty="0" smtClean="0">
                <a:solidFill>
                  <a:prstClr val="black"/>
                </a:solidFill>
              </a:rPr>
              <a:t>ΕΠΙΣΚΕΥΗ</a:t>
            </a:r>
            <a:r>
              <a:rPr lang="en-US" sz="1600" dirty="0" smtClean="0"/>
              <a:t>. </a:t>
            </a:r>
            <a:r>
              <a:rPr lang="el-GR" sz="1600" dirty="0" smtClean="0"/>
              <a:t>Σε ορισμένες περιπτώσεις, η συντήρηση χρησιμοποιείται για αναφορά σε εργασίες προληπτικής συντήρησης, ενώ η επισκευή για αναφορά σε εργασίες διορθωτικής συντήρησης.</a:t>
            </a:r>
            <a:r>
              <a:rPr lang="en-US" sz="1600" dirty="0" smtClean="0"/>
              <a:t> </a:t>
            </a:r>
            <a:endParaRPr lang="en-US" sz="1600" dirty="0"/>
          </a:p>
          <a:p>
            <a:pPr marL="285750" indent="-285750">
              <a:buFont typeface="Wingdings" panose="05000000000000000000" pitchFamily="2" charset="2"/>
              <a:buChar char="§"/>
            </a:pPr>
            <a:r>
              <a:rPr lang="el-GR" sz="1600" b="1" dirty="0" smtClean="0"/>
              <a:t>ΑΝΤΙΜΕΤΩΠΙΣΗ ΠΡΟΒΛΗΜΑΤΩΝ ΚΑΙ </a:t>
            </a:r>
            <a:r>
              <a:rPr lang="el-GR" sz="1600" b="1" dirty="0" smtClean="0">
                <a:solidFill>
                  <a:prstClr val="black"/>
                </a:solidFill>
              </a:rPr>
              <a:t>ΕΠΙΣΚΕΥΗ</a:t>
            </a:r>
            <a:r>
              <a:rPr lang="en-US" sz="1600" dirty="0" smtClean="0"/>
              <a:t>. </a:t>
            </a:r>
            <a:r>
              <a:rPr lang="el-GR" sz="1600" dirty="0" smtClean="0"/>
              <a:t>Η αντιμετώπιση προβλημάτων αναφέρεται σε μια λογική και συστηματική αναζήτηση της πηγής ενός προβλήματος προς επίλυση. Όταν εφαρμόζεται για την επιδιόρθωση ενός σφάλματος στο σύστημα, η αντιμετώπιση προβλημάτων είναι η φάση «διάγνωσης» ή η συστηματική ταυτοποίηση του προβλήματος και των αιτιών του με βάση τα συμπτώματα και οι επακόλουθες διορθωτικές ενέργειες. Η επισκευή είναι η εφαρμογή της προδιαγεγραμμένης λύσης και η επιβεβαίωση ότι επαναφέρει το σύστημα στην κατάσταση λειτουργίας του.</a:t>
            </a:r>
            <a:endParaRPr lang="en-US" sz="1600" dirty="0"/>
          </a:p>
          <a:p>
            <a:pPr marL="285750" indent="-285750">
              <a:buFont typeface="Wingdings" panose="05000000000000000000" pitchFamily="2" charset="2"/>
              <a:buChar char="§"/>
            </a:pPr>
            <a:r>
              <a:rPr lang="el-GR" sz="1600" b="1" dirty="0" smtClean="0"/>
              <a:t>ΕΠΙΣΚΕΥΗ, ΑΝΤΙΚΑΤΑΣΤΑΣΗ Ή ΑΝΑΚΑΙΝΙΣΗ</a:t>
            </a:r>
            <a:r>
              <a:rPr lang="en-US" sz="1600" dirty="0" smtClean="0"/>
              <a:t>. </a:t>
            </a:r>
            <a:r>
              <a:rPr lang="el-GR" sz="1600" dirty="0" smtClean="0"/>
              <a:t>Κατά τη διάρκεια της συντήρησης, πρέπει συχνά να αποφασιστεί τι είναι (οικονομικά) καλύτερο: η επισκευή, η αντικατάσταση ή η αναβάθμιση</a:t>
            </a:r>
            <a:r>
              <a:rPr lang="en-US" sz="1600" dirty="0" smtClean="0"/>
              <a:t>. </a:t>
            </a:r>
            <a:endParaRPr lang="en-US" sz="1600" dirty="0"/>
          </a:p>
          <a:p>
            <a:pPr marL="285750" indent="-285750">
              <a:buFont typeface="Wingdings" panose="05000000000000000000" pitchFamily="2" charset="2"/>
              <a:buChar char="§"/>
            </a:pPr>
            <a:endParaRPr lang="en-US" sz="1600" dirty="0"/>
          </a:p>
        </p:txBody>
      </p:sp>
      <p:pic>
        <p:nvPicPr>
          <p:cNvPr id="7" name="Picture 6"/>
          <p:cNvPicPr>
            <a:picLocks noChangeAspect="1"/>
          </p:cNvPicPr>
          <p:nvPr/>
        </p:nvPicPr>
        <p:blipFill>
          <a:blip r:embed="rId2" cstate="print"/>
          <a:stretch>
            <a:fillRect/>
          </a:stretch>
        </p:blipFill>
        <p:spPr>
          <a:xfrm>
            <a:off x="7149625" y="2133000"/>
            <a:ext cx="1814375" cy="3727319"/>
          </a:xfrm>
          <a:prstGeom prst="rect">
            <a:avLst/>
          </a:prstGeom>
        </p:spPr>
      </p:pic>
    </p:spTree>
    <p:extLst>
      <p:ext uri="{BB962C8B-B14F-4D97-AF65-F5344CB8AC3E}">
        <p14:creationId xmlns:p14="http://schemas.microsoft.com/office/powerpoint/2010/main" xmlns="" val="318859544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13606</TotalTime>
  <Words>7476</Words>
  <Application>Microsoft Office PowerPoint</Application>
  <PresentationFormat>Προβολή στην οθόνη (4:3)</PresentationFormat>
  <Paragraphs>448</Paragraphs>
  <Slides>52</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2_Office Theme</vt:lpstr>
      <vt:lpstr>Ενότητα 3.3. ΣΧΕΔΙΟ ΠΑΡΑΚΟΛΟΥΘΗΣΗΣ ΚΑΙ ΠΡΟΛΗΠΤΙΚΗ ΚΑΙ ΔΙΟΡΘΩΤΙΚΗ ΣΥΝΤΗΡΗΣΗ</vt:lpstr>
      <vt:lpstr>Στόχοι ενότητας</vt:lpstr>
      <vt:lpstr>Στόχοι ενότητας</vt:lpstr>
      <vt:lpstr>Περιεχόμενα</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1. Βασικές έννοιες για τη συντήρηση</vt:lpstr>
      <vt:lpstr>2. Πρακτικές συντήρησης ηλιοθερμικών συστημάτων</vt:lpstr>
      <vt:lpstr>2. Πρακτικές συντήρησης ηλιοθερμικών συστημάτων</vt:lpstr>
      <vt:lpstr>2. Πρακτικές συντήρησης ηλιοθερμικών συστημάτων</vt:lpstr>
      <vt:lpstr>2. Πρακτικές συντήρησης ηλιοθερμικών συστημάτων</vt:lpstr>
      <vt:lpstr>2. Πρακτικές συντήρησης ηλιοθερμικών συστημάτων</vt:lpstr>
      <vt:lpstr>2. Πρακτικές συντήρησης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3. Πρακτικές αντιμετώπισης προβλημάτων και επιδιόρθωσης ηλιοθερμικών συστημάτων</vt:lpstr>
      <vt:lpstr>4. Συντήρηση μεγάλων ηλιοθερμικών συστημάτων</vt:lpstr>
      <vt:lpstr>Σύνοψη</vt:lpstr>
      <vt:lpstr>Σύνοψη</vt:lpstr>
      <vt:lpstr>Βιβλιογραφία</vt:lpstr>
      <vt:lpstr>Σας ευχαριστούμε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THE HYDRAULIC CIRCUIT I. PIPES AND THE HEAT TRANSFER FLUID</dc:title>
  <dc:creator>Jesús Rosel Martínez</dc:creator>
  <cp:lastModifiedBy>Johnny</cp:lastModifiedBy>
  <cp:revision>489</cp:revision>
  <cp:lastPrinted>2019-06-28T16:20:45Z</cp:lastPrinted>
  <dcterms:created xsi:type="dcterms:W3CDTF">2019-04-19T09:31:08Z</dcterms:created>
  <dcterms:modified xsi:type="dcterms:W3CDTF">2020-03-06T07:26:43Z</dcterms:modified>
</cp:coreProperties>
</file>