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50"/>
  </p:notesMasterIdLst>
  <p:sldIdLst>
    <p:sldId id="256" r:id="rId2"/>
    <p:sldId id="257" r:id="rId3"/>
    <p:sldId id="297" r:id="rId4"/>
    <p:sldId id="391" r:id="rId5"/>
    <p:sldId id="339" r:id="rId6"/>
    <p:sldId id="377" r:id="rId7"/>
    <p:sldId id="392" r:id="rId8"/>
    <p:sldId id="393" r:id="rId9"/>
    <p:sldId id="394" r:id="rId10"/>
    <p:sldId id="398" r:id="rId11"/>
    <p:sldId id="399" r:id="rId12"/>
    <p:sldId id="386" r:id="rId13"/>
    <p:sldId id="387" r:id="rId14"/>
    <p:sldId id="400" r:id="rId15"/>
    <p:sldId id="401" r:id="rId16"/>
    <p:sldId id="395" r:id="rId17"/>
    <p:sldId id="378" r:id="rId18"/>
    <p:sldId id="396" r:id="rId19"/>
    <p:sldId id="397" r:id="rId20"/>
    <p:sldId id="380" r:id="rId21"/>
    <p:sldId id="375" r:id="rId22"/>
    <p:sldId id="381" r:id="rId23"/>
    <p:sldId id="382" r:id="rId24"/>
    <p:sldId id="379" r:id="rId25"/>
    <p:sldId id="383" r:id="rId26"/>
    <p:sldId id="384" r:id="rId27"/>
    <p:sldId id="385" r:id="rId28"/>
    <p:sldId id="390" r:id="rId29"/>
    <p:sldId id="402" r:id="rId30"/>
    <p:sldId id="403" r:id="rId31"/>
    <p:sldId id="404" r:id="rId32"/>
    <p:sldId id="405" r:id="rId33"/>
    <p:sldId id="407" r:id="rId34"/>
    <p:sldId id="408" r:id="rId35"/>
    <p:sldId id="409" r:id="rId36"/>
    <p:sldId id="410" r:id="rId37"/>
    <p:sldId id="411" r:id="rId38"/>
    <p:sldId id="413" r:id="rId39"/>
    <p:sldId id="414" r:id="rId40"/>
    <p:sldId id="415" r:id="rId41"/>
    <p:sldId id="412" r:id="rId42"/>
    <p:sldId id="416" r:id="rId43"/>
    <p:sldId id="417" r:id="rId44"/>
    <p:sldId id="418" r:id="rId45"/>
    <p:sldId id="419" r:id="rId46"/>
    <p:sldId id="420" r:id="rId47"/>
    <p:sldId id="376" r:id="rId48"/>
    <p:sldId id="334" r:id="rId49"/>
  </p:sldIdLst>
  <p:sldSz cx="9144000" cy="6858000" type="screen4x3"/>
  <p:notesSz cx="6797675" cy="9926638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74" userDrawn="1">
          <p15:clr>
            <a:srgbClr val="A4A3A4"/>
          </p15:clr>
        </p15:guide>
        <p15:guide id="2" pos="546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sús Rosel Martínez" initials="JRM" lastIdx="2" clrIdx="0">
    <p:extLst>
      <p:ext uri="{19B8F6BF-5375-455C-9EA6-DF929625EA0E}">
        <p15:presenceInfo xmlns:p15="http://schemas.microsoft.com/office/powerpoint/2012/main" userId="f1f0e823a184ee9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120" autoAdjust="0"/>
  </p:normalViewPr>
  <p:slideViewPr>
    <p:cSldViewPr>
      <p:cViewPr varScale="1">
        <p:scale>
          <a:sx n="107" d="100"/>
          <a:sy n="107" d="100"/>
        </p:scale>
        <p:origin x="114" y="402"/>
      </p:cViewPr>
      <p:guideLst>
        <p:guide orient="horz" pos="3974"/>
        <p:guide pos="5465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0812"/>
    </p:cViewPr>
  </p:sorter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8" y="0"/>
            <a:ext cx="2945659" cy="496332"/>
          </a:xfrm>
          <a:prstGeom prst="rect">
            <a:avLst/>
          </a:prstGeom>
        </p:spPr>
        <p:txBody>
          <a:bodyPr vert="horz" lIns="91360" tIns="45688" rIns="91360" bIns="45688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50451" y="0"/>
            <a:ext cx="2945659" cy="496332"/>
          </a:xfrm>
          <a:prstGeom prst="rect">
            <a:avLst/>
          </a:prstGeom>
        </p:spPr>
        <p:txBody>
          <a:bodyPr vert="horz" lIns="91360" tIns="45688" rIns="91360" bIns="45688" rtlCol="0"/>
          <a:lstStyle>
            <a:lvl1pPr algn="r">
              <a:defRPr sz="1200"/>
            </a:lvl1pPr>
          </a:lstStyle>
          <a:p>
            <a:fld id="{E62C10A0-F87B-4BFF-AD3A-8310E448460F}" type="datetimeFigureOut">
              <a:rPr lang="el-GR" smtClean="0"/>
              <a:pPr/>
              <a:t>3/10/2019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60" tIns="45688" rIns="91360" bIns="45688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360" tIns="45688" rIns="91360" bIns="45688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8" y="9428584"/>
            <a:ext cx="2945659" cy="496332"/>
          </a:xfrm>
          <a:prstGeom prst="rect">
            <a:avLst/>
          </a:prstGeom>
        </p:spPr>
        <p:txBody>
          <a:bodyPr vert="horz" lIns="91360" tIns="45688" rIns="91360" bIns="45688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50451" y="9428584"/>
            <a:ext cx="2945659" cy="496332"/>
          </a:xfrm>
          <a:prstGeom prst="rect">
            <a:avLst/>
          </a:prstGeom>
        </p:spPr>
        <p:txBody>
          <a:bodyPr vert="horz" lIns="91360" tIns="45688" rIns="91360" bIns="45688" rtlCol="0" anchor="b"/>
          <a:lstStyle>
            <a:lvl1pPr algn="r">
              <a:defRPr sz="1200"/>
            </a:lvl1pPr>
          </a:lstStyle>
          <a:p>
            <a:fld id="{D51933F7-9C1D-42A8-B27F-F697341C8CB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52876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933F7-9C1D-42A8-B27F-F697341C8CBF}" type="slidenum">
              <a:rPr lang="el-GR" smtClean="0"/>
              <a:pPr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04096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u="sng" dirty="0"/>
              <a:t>Guidelines for the Trainer</a:t>
            </a:r>
          </a:p>
          <a:p>
            <a:endParaRPr lang="el-GR" dirty="0"/>
          </a:p>
          <a:p>
            <a:r>
              <a:rPr lang="en-US" dirty="0"/>
              <a:t>This .</a:t>
            </a:r>
            <a:r>
              <a:rPr lang="en-US" dirty="0" err="1"/>
              <a:t>ppt</a:t>
            </a:r>
            <a:r>
              <a:rPr lang="en-US" dirty="0"/>
              <a:t> file is a template to be used from VET providers in order for them to prepare the training material. </a:t>
            </a:r>
          </a:p>
          <a:p>
            <a:endParaRPr lang="el-GR" dirty="0"/>
          </a:p>
          <a:p>
            <a:r>
              <a:rPr lang="en-US" dirty="0"/>
              <a:t>We suggest </a:t>
            </a:r>
            <a:r>
              <a:rPr lang="en-US" b="1" dirty="0"/>
              <a:t>30 up to 40 .</a:t>
            </a:r>
            <a:r>
              <a:rPr lang="en-US" b="1" dirty="0" err="1"/>
              <a:t>ppt</a:t>
            </a:r>
            <a:r>
              <a:rPr lang="en-US" b="1" dirty="0"/>
              <a:t> slides </a:t>
            </a:r>
            <a:r>
              <a:rPr lang="en-US" dirty="0"/>
              <a:t>for one (1) hour of the training program. </a:t>
            </a:r>
            <a:endParaRPr lang="el-GR" dirty="0"/>
          </a:p>
          <a:p>
            <a:endParaRPr lang="en-US" dirty="0"/>
          </a:p>
          <a:p>
            <a:r>
              <a:rPr lang="en-US" dirty="0"/>
              <a:t>There are 3 </a:t>
            </a:r>
            <a:r>
              <a:rPr lang="en-US" u="sng" dirty="0"/>
              <a:t>predefined slides </a:t>
            </a:r>
            <a:r>
              <a:rPr lang="en-US" dirty="0"/>
              <a:t>to be filled in by you, entitled “</a:t>
            </a:r>
            <a:r>
              <a:rPr lang="en-US" b="1" dirty="0"/>
              <a:t>Module Objectives</a:t>
            </a:r>
            <a:r>
              <a:rPr lang="en-US" dirty="0"/>
              <a:t>”, “</a:t>
            </a:r>
            <a:r>
              <a:rPr lang="en-US" b="1" dirty="0"/>
              <a:t>Conclusion</a:t>
            </a:r>
            <a:r>
              <a:rPr lang="en-US" dirty="0"/>
              <a:t>”, “</a:t>
            </a:r>
            <a:r>
              <a:rPr lang="en-US" b="1" dirty="0"/>
              <a:t>End of module</a:t>
            </a:r>
            <a:r>
              <a:rPr lang="en-US" dirty="0"/>
              <a:t>”. </a:t>
            </a:r>
            <a:endParaRPr lang="el-GR" dirty="0"/>
          </a:p>
          <a:p>
            <a:endParaRPr lang="en-US" dirty="0"/>
          </a:p>
          <a:p>
            <a:pPr lvl="0"/>
            <a:r>
              <a:rPr lang="en-US" dirty="0"/>
              <a:t>Material should be sent in editable format. </a:t>
            </a:r>
            <a:endParaRPr lang="el-GR" dirty="0"/>
          </a:p>
          <a:p>
            <a:pPr lvl="0"/>
            <a:endParaRPr lang="en-US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Suggested font: Arial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Required font size: 16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Suggested line spacing: 1,5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 err="1"/>
              <a:t>ppt</a:t>
            </a:r>
            <a:r>
              <a:rPr lang="en-US" dirty="0"/>
              <a:t>/</a:t>
            </a:r>
            <a:r>
              <a:rPr lang="en-US" dirty="0" err="1"/>
              <a:t>pptx</a:t>
            </a:r>
            <a:r>
              <a:rPr lang="en-US" dirty="0"/>
              <a:t> file should have a clear structure and defined units and unique slide titles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 err="1"/>
              <a:t>ppt</a:t>
            </a:r>
            <a:r>
              <a:rPr lang="en-US" dirty="0"/>
              <a:t>/</a:t>
            </a:r>
            <a:r>
              <a:rPr lang="en-US" dirty="0" err="1"/>
              <a:t>pptx</a:t>
            </a:r>
            <a:r>
              <a:rPr lang="en-US" dirty="0"/>
              <a:t> slide contents should not exceed the predefined margins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Images, diagrams etc should be accompanied with a description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If you want to include comprehension questions (multiple choice, multiple responses, true/false, matching etc.) to enhance users’ understanding of the theory, you should embody them in the </a:t>
            </a:r>
            <a:r>
              <a:rPr lang="en-US" dirty="0" err="1"/>
              <a:t>ppt</a:t>
            </a:r>
            <a:r>
              <a:rPr lang="en-US" dirty="0"/>
              <a:t>/</a:t>
            </a:r>
            <a:r>
              <a:rPr lang="en-US" dirty="0" err="1"/>
              <a:t>pptx</a:t>
            </a:r>
            <a:r>
              <a:rPr lang="en-US" dirty="0"/>
              <a:t> file.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Questions that will be used for self assessment and final assessment quizzes should follow a predefined format that will be sent from SQLearn in an .</a:t>
            </a:r>
            <a:r>
              <a:rPr lang="en-US" dirty="0" err="1"/>
              <a:t>xls</a:t>
            </a:r>
            <a:r>
              <a:rPr lang="en-US" dirty="0"/>
              <a:t> file</a:t>
            </a:r>
            <a:endParaRPr lang="el-GR" dirty="0"/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933F7-9C1D-42A8-B27F-F697341C8CBF}" type="slidenum">
              <a:rPr lang="el-GR" smtClean="0"/>
              <a:pPr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69338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95936" y="1988840"/>
            <a:ext cx="4822304" cy="1470025"/>
          </a:xfrm>
        </p:spPr>
        <p:txBody>
          <a:bodyPr anchor="b">
            <a:normAutofit/>
          </a:bodyPr>
          <a:lstStyle>
            <a:lvl1pPr algn="r">
              <a:defRPr sz="2800"/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573016"/>
            <a:ext cx="4248472" cy="1752600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26138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712" y="0"/>
            <a:ext cx="6707088" cy="1124744"/>
          </a:xfrm>
        </p:spPr>
        <p:txBody>
          <a:bodyPr>
            <a:normAutofit/>
          </a:bodyPr>
          <a:lstStyle>
            <a:lvl1pPr algn="r">
              <a:defRPr sz="2400"/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71127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A6221-E4EE-4882-A7E2-5D7E7229B80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35590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microsoft.com/office/2007/relationships/hdphoto" Target="../media/hdphoto9.wdp"/><Relationship Id="rId4" Type="http://schemas.openxmlformats.org/officeDocument/2006/relationships/image" Target="../media/image45.png"/><Relationship Id="rId9" Type="http://schemas.microsoft.com/office/2007/relationships/hdphoto" Target="../media/hdphoto11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microsoft.com/office/2007/relationships/hdphoto" Target="../media/hdphoto16.wdp"/><Relationship Id="rId5" Type="http://schemas.microsoft.com/office/2007/relationships/hdphoto" Target="../media/hdphoto13.wdp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microsoft.com/office/2007/relationships/hdphoto" Target="../media/hdphoto15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7" Type="http://schemas.microsoft.com/office/2007/relationships/hdphoto" Target="../media/hdphoto19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microsoft.com/office/2007/relationships/hdphoto" Target="../media/hdphoto18.wdp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80000" y="1773000"/>
            <a:ext cx="5038240" cy="1685865"/>
          </a:xfrm>
        </p:spPr>
        <p:txBody>
          <a:bodyPr anchor="b">
            <a:normAutofit fontScale="90000"/>
          </a:bodyPr>
          <a:lstStyle/>
          <a:p>
            <a:r>
              <a:rPr lang="bg-BG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2.3.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ТРЪБИ ЗА ХИДРАВЛИЧНА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ВЕРИГА I. И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ТОПЛОПРЕНОСНА ТЕЧНОСТ</a:t>
            </a:r>
            <a:endPara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ru-RU" dirty="0"/>
              <a:t>Блок </a:t>
            </a:r>
            <a:r>
              <a:rPr lang="ru-RU" dirty="0" smtClean="0"/>
              <a:t>2</a:t>
            </a:r>
            <a:endParaRPr lang="en-US" dirty="0" smtClean="0"/>
          </a:p>
          <a:p>
            <a:pPr algn="l"/>
            <a:r>
              <a:rPr lang="ru-RU" smtClean="0"/>
              <a:t> </a:t>
            </a:r>
            <a:r>
              <a:rPr lang="ru-RU" smtClean="0"/>
              <a:t>Соларни енергийни системи </a:t>
            </a:r>
            <a:r>
              <a:rPr lang="ru-RU" dirty="0"/>
              <a:t>за еднофамилни </a:t>
            </a:r>
            <a:r>
              <a:rPr lang="ru-RU" dirty="0" smtClean="0"/>
              <a:t>къщи</a:t>
            </a:r>
            <a:endParaRPr lang="en-US" dirty="0"/>
          </a:p>
          <a:p>
            <a:pPr algn="l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2179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BABF30-8A68-4BC9-9E32-FDD7CCC75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/>
              <a:t>Съображения за тръбопроводите за слънчевите термични </a:t>
            </a:r>
            <a:r>
              <a:rPr lang="ru-RU" b="1" dirty="0" smtClean="0"/>
              <a:t>системи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97A72F6-0437-4189-B431-A8D1D22F9DFA}"/>
              </a:ext>
            </a:extLst>
          </p:cNvPr>
          <p:cNvSpPr/>
          <p:nvPr/>
        </p:nvSpPr>
        <p:spPr>
          <a:xfrm>
            <a:off x="432916" y="1485000"/>
            <a:ext cx="230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b="1" dirty="0">
                <a:solidFill>
                  <a:prstClr val="black"/>
                </a:solidFill>
                <a:cs typeface="Arial" pitchFamily="34" charset="0"/>
              </a:rPr>
              <a:t>Общи аспекти </a:t>
            </a:r>
            <a:endParaRPr lang="en-US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576DBAC-73DD-406C-8107-375F923AF7A4}"/>
              </a:ext>
            </a:extLst>
          </p:cNvPr>
          <p:cNvSpPr/>
          <p:nvPr/>
        </p:nvSpPr>
        <p:spPr>
          <a:xfrm>
            <a:off x="659662" y="1854332"/>
            <a:ext cx="47520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sz="1400" b="1" dirty="0"/>
              <a:t>ВиК </a:t>
            </a:r>
            <a:r>
              <a:rPr lang="bg-BG" sz="1400" b="1" dirty="0" smtClean="0"/>
              <a:t>колектори</a:t>
            </a:r>
            <a:r>
              <a:rPr lang="en-US" sz="1400" b="1" dirty="0" smtClean="0"/>
              <a:t>:</a:t>
            </a:r>
            <a:endParaRPr lang="en-US" sz="1400" b="1" dirty="0"/>
          </a:p>
          <a:p>
            <a:pPr marL="552450" lvl="1" indent="-285750">
              <a:buFont typeface="Calibri" panose="020F0502020204030204" pitchFamily="34" charset="0"/>
              <a:buChar char="‒"/>
            </a:pPr>
            <a:r>
              <a:rPr lang="ru-RU" sz="1400" dirty="0" smtClean="0"/>
              <a:t>При  </a:t>
            </a:r>
            <a:r>
              <a:rPr lang="ru-RU" sz="1400" dirty="0"/>
              <a:t>един или два панели </a:t>
            </a:r>
            <a:r>
              <a:rPr lang="ru-RU" sz="1400" dirty="0" smtClean="0"/>
              <a:t>за връзка се използват медни </a:t>
            </a:r>
            <a:r>
              <a:rPr lang="ru-RU" sz="1400" dirty="0"/>
              <a:t>тръби и аксесоари </a:t>
            </a:r>
            <a:r>
              <a:rPr lang="ru-RU" sz="1400" dirty="0" smtClean="0"/>
              <a:t>. </a:t>
            </a:r>
            <a:endParaRPr lang="en-US" sz="1400" dirty="0" smtClean="0"/>
          </a:p>
          <a:p>
            <a:pPr marL="552450" lvl="1" indent="-285750">
              <a:buFont typeface="Calibri" panose="020F0502020204030204" pitchFamily="34" charset="0"/>
              <a:buChar char="‒"/>
            </a:pPr>
            <a:r>
              <a:rPr lang="ru-RU" sz="1400" dirty="0" smtClean="0"/>
              <a:t>С </a:t>
            </a:r>
            <a:r>
              <a:rPr lang="ru-RU" sz="1400" dirty="0"/>
              <a:t>мулти-панел или </a:t>
            </a:r>
            <a:r>
              <a:rPr lang="ru-RU" sz="1400" dirty="0" smtClean="0"/>
              <a:t>колекторни масиви с </a:t>
            </a:r>
            <a:r>
              <a:rPr lang="ru-RU" sz="1400" dirty="0"/>
              <a:t>паралелни връзки (с плоски панели) и </a:t>
            </a:r>
            <a:r>
              <a:rPr lang="ru-RU" sz="1400" dirty="0" smtClean="0"/>
              <a:t>и колекторни резервоари се използват  </a:t>
            </a:r>
            <a:r>
              <a:rPr lang="ru-RU" sz="1400" dirty="0"/>
              <a:t>изолирани медни </a:t>
            </a:r>
            <a:r>
              <a:rPr lang="ru-RU" sz="1400" dirty="0" smtClean="0"/>
              <a:t>или </a:t>
            </a:r>
            <a:r>
              <a:rPr lang="ru-RU" sz="1400" dirty="0"/>
              <a:t>метални обшивки за </a:t>
            </a:r>
            <a:r>
              <a:rPr lang="ru-RU" sz="1400" dirty="0" smtClean="0"/>
              <a:t>тръби </a:t>
            </a:r>
            <a:r>
              <a:rPr lang="ru-RU" sz="1400" dirty="0"/>
              <a:t>(единична или двойна тръба) и уплътнителни </a:t>
            </a:r>
            <a:r>
              <a:rPr lang="ru-RU" sz="1400" dirty="0" smtClean="0"/>
              <a:t>материали.</a:t>
            </a:r>
            <a:endParaRPr lang="en-US" sz="1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19698F2-7854-454A-A14F-5454FBF775BB}"/>
              </a:ext>
            </a:extLst>
          </p:cNvPr>
          <p:cNvSpPr/>
          <p:nvPr/>
        </p:nvSpPr>
        <p:spPr>
          <a:xfrm>
            <a:off x="659662" y="3573000"/>
            <a:ext cx="800280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sz="1400" b="1" dirty="0"/>
              <a:t>ВиК </a:t>
            </a:r>
            <a:r>
              <a:rPr lang="bg-BG" sz="1400" b="1" dirty="0" smtClean="0"/>
              <a:t>серпентина</a:t>
            </a:r>
            <a:r>
              <a:rPr lang="en-US" sz="1600" b="1" dirty="0" smtClean="0"/>
              <a:t>. </a:t>
            </a:r>
            <a:endParaRPr lang="en-US" sz="1600" b="1" dirty="0"/>
          </a:p>
          <a:p>
            <a:pPr marL="552450" lvl="1" indent="-285750">
              <a:buFont typeface="Calibri" panose="020F0502020204030204" pitchFamily="34" charset="0"/>
              <a:buChar char="‒"/>
            </a:pPr>
            <a:r>
              <a:rPr lang="ru-RU" sz="1400" dirty="0" smtClean="0"/>
              <a:t>Размерите на тръбата </a:t>
            </a:r>
            <a:r>
              <a:rPr lang="ru-RU" sz="1400" dirty="0"/>
              <a:t>са избрани да </a:t>
            </a:r>
            <a:r>
              <a:rPr lang="ru-RU" sz="1400" dirty="0" smtClean="0"/>
              <a:t>се получи зададения от колекторите  </a:t>
            </a:r>
            <a:r>
              <a:rPr lang="ru-RU" sz="1400" dirty="0"/>
              <a:t>дебити </a:t>
            </a:r>
            <a:r>
              <a:rPr lang="ru-RU" sz="1400" dirty="0" smtClean="0"/>
              <a:t>. </a:t>
            </a:r>
          </a:p>
          <a:p>
            <a:pPr marL="552450" lvl="1" indent="-285750">
              <a:buFont typeface="Calibri" panose="020F0502020204030204" pitchFamily="34" charset="0"/>
              <a:buChar char="‒"/>
            </a:pPr>
            <a:r>
              <a:rPr lang="ru-RU" sz="1400" dirty="0" smtClean="0"/>
              <a:t>Правите части на тръбопроводите намаляват пада </a:t>
            </a:r>
            <a:r>
              <a:rPr lang="ru-RU" sz="1400" dirty="0"/>
              <a:t>на налягането чрез намаляване на </a:t>
            </a:r>
            <a:r>
              <a:rPr lang="ru-RU" sz="1400" dirty="0" smtClean="0"/>
              <a:t>колената, дългите линии, </a:t>
            </a:r>
            <a:r>
              <a:rPr lang="ru-RU" sz="1400" dirty="0"/>
              <a:t>фитинги и др. </a:t>
            </a:r>
            <a:endParaRPr lang="ru-RU" sz="1400" dirty="0" smtClean="0"/>
          </a:p>
          <a:p>
            <a:pPr marL="552450" lvl="1" indent="-285750">
              <a:buFont typeface="Calibri" panose="020F0502020204030204" pitchFamily="34" charset="0"/>
              <a:buChar char="‒"/>
            </a:pPr>
            <a:r>
              <a:rPr lang="ru-RU" sz="1400" dirty="0" smtClean="0"/>
              <a:t>Тръбопроводите да  </a:t>
            </a:r>
            <a:r>
              <a:rPr lang="ru-RU" sz="1400" dirty="0"/>
              <a:t>за </a:t>
            </a:r>
            <a:r>
              <a:rPr lang="ru-RU" sz="1400" dirty="0" smtClean="0"/>
              <a:t>отговарят </a:t>
            </a:r>
            <a:r>
              <a:rPr lang="ru-RU" sz="1400" dirty="0"/>
              <a:t>на специфични нужди (</a:t>
            </a:r>
            <a:r>
              <a:rPr lang="ru-RU" sz="1400" dirty="0" smtClean="0"/>
              <a:t>наклонени за  </a:t>
            </a:r>
            <a:r>
              <a:rPr lang="ru-RU" sz="1400" dirty="0"/>
              <a:t>drainback и др.). </a:t>
            </a:r>
            <a:endParaRPr lang="ru-RU" sz="1400" dirty="0" smtClean="0"/>
          </a:p>
          <a:p>
            <a:pPr marL="552450" lvl="1" indent="-285750">
              <a:buFont typeface="Calibri" panose="020F0502020204030204" pitchFamily="34" charset="0"/>
              <a:buChar char="‒"/>
            </a:pPr>
            <a:r>
              <a:rPr lang="ru-RU" sz="1400" dirty="0" smtClean="0"/>
              <a:t>Правилна </a:t>
            </a:r>
            <a:r>
              <a:rPr lang="ru-RU" sz="1400" dirty="0"/>
              <a:t>изолация и UV защита за </a:t>
            </a:r>
            <a:r>
              <a:rPr lang="ru-RU" sz="1400" dirty="0" smtClean="0"/>
              <a:t>тръбите на  </a:t>
            </a:r>
            <a:r>
              <a:rPr lang="ru-RU" sz="1400" dirty="0"/>
              <a:t>открито</a:t>
            </a:r>
            <a:r>
              <a:rPr lang="ru-RU" sz="1400" dirty="0" smtClean="0"/>
              <a:t>.</a:t>
            </a:r>
          </a:p>
          <a:p>
            <a:pPr marL="552450" lvl="1" indent="-285750">
              <a:buFont typeface="Calibri" panose="020F0502020204030204" pitchFamily="34" charset="0"/>
              <a:buChar char="‒"/>
            </a:pPr>
            <a:r>
              <a:rPr lang="ru-RU" sz="1400" dirty="0" smtClean="0"/>
              <a:t>Тестове за налягане  </a:t>
            </a:r>
            <a:r>
              <a:rPr lang="ru-RU" sz="1400" dirty="0"/>
              <a:t>на </a:t>
            </a:r>
            <a:r>
              <a:rPr lang="ru-RU" sz="1400" dirty="0" smtClean="0"/>
              <a:t>колекторния </a:t>
            </a:r>
            <a:r>
              <a:rPr lang="ru-RU" sz="1400" dirty="0"/>
              <a:t>контур </a:t>
            </a:r>
            <a:r>
              <a:rPr lang="ru-RU" sz="1400" dirty="0" smtClean="0"/>
              <a:t>. </a:t>
            </a:r>
          </a:p>
          <a:p>
            <a:pPr marL="552450" lvl="1" indent="-285750">
              <a:buFont typeface="Calibri" panose="020F0502020204030204" pitchFamily="34" charset="0"/>
              <a:buChar char="‒"/>
            </a:pPr>
            <a:r>
              <a:rPr lang="ru-RU" sz="1400" dirty="0" smtClean="0"/>
              <a:t>Инсталирането </a:t>
            </a:r>
            <a:r>
              <a:rPr lang="ru-RU" sz="1400" dirty="0"/>
              <a:t>на тръба </a:t>
            </a:r>
            <a:r>
              <a:rPr lang="ru-RU" sz="1400" dirty="0" smtClean="0"/>
              <a:t>за </a:t>
            </a:r>
            <a:r>
              <a:rPr lang="ru-RU" sz="1400" dirty="0"/>
              <a:t>предотвратяване на галванична </a:t>
            </a:r>
            <a:r>
              <a:rPr lang="ru-RU" sz="1400" dirty="0" smtClean="0"/>
              <a:t>корозия.</a:t>
            </a: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/>
              <a:t>ВиК (механични): клапани, </a:t>
            </a:r>
            <a:r>
              <a:rPr lang="ru-RU" sz="1400" b="1" dirty="0" smtClean="0"/>
              <a:t>манометри</a:t>
            </a:r>
            <a:r>
              <a:rPr lang="ru-RU" sz="1400" b="1" dirty="0"/>
              <a:t>, предпазни устройства, помпи и други, </a:t>
            </a:r>
            <a:r>
              <a:rPr lang="ru-RU" sz="1400" b="1" dirty="0" smtClean="0"/>
              <a:t>според изискванията.</a:t>
            </a:r>
            <a:r>
              <a:rPr lang="en-US" sz="1400" b="1" dirty="0" smtClean="0"/>
              <a:t> </a:t>
            </a:r>
            <a:endParaRPr lang="en-US" sz="1400" b="1" dirty="0"/>
          </a:p>
          <a:p>
            <a:pPr marL="552450" lvl="1" indent="-285750">
              <a:buFont typeface="Calibri" panose="020F0502020204030204" pitchFamily="34" charset="0"/>
              <a:buChar char="‒"/>
            </a:pPr>
            <a:r>
              <a:rPr lang="ru-RU" sz="1400" dirty="0"/>
              <a:t>Правилният подбор </a:t>
            </a:r>
            <a:r>
              <a:rPr lang="ru-RU" sz="1400" dirty="0" smtClean="0"/>
              <a:t>на местата </a:t>
            </a:r>
            <a:r>
              <a:rPr lang="ru-RU" sz="1400" dirty="0"/>
              <a:t>за работа на системата. </a:t>
            </a:r>
            <a:r>
              <a:rPr lang="ru-RU" sz="1400" dirty="0" smtClean="0"/>
              <a:t>Трябва </a:t>
            </a:r>
            <a:r>
              <a:rPr lang="ru-RU" sz="1400" dirty="0"/>
              <a:t>да се предвиди внимателно </a:t>
            </a:r>
            <a:r>
              <a:rPr lang="ru-RU" sz="1400" dirty="0" smtClean="0"/>
              <a:t>дизайна на тръбопроводите според </a:t>
            </a:r>
            <a:r>
              <a:rPr lang="ru-RU" sz="1400" dirty="0"/>
              <a:t>спецификациите на </a:t>
            </a:r>
            <a:r>
              <a:rPr lang="ru-RU" sz="1400" dirty="0" smtClean="0"/>
              <a:t>производителите.</a:t>
            </a:r>
            <a:endParaRPr lang="en-US" sz="1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065407F-9809-4C7C-B390-68C414A90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6001" y="1720087"/>
            <a:ext cx="3250799" cy="185291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08150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F1D1AA-A3ED-4289-965B-6F4D350FE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/>
              <a:t>Съображения за тръбопроводите за слънчевите термични </a:t>
            </a:r>
            <a:r>
              <a:rPr lang="ru-RU" b="1" dirty="0" smtClean="0"/>
              <a:t>системи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4E39112-0DBE-4250-9F72-38488B7DF5D2}"/>
              </a:ext>
            </a:extLst>
          </p:cNvPr>
          <p:cNvSpPr/>
          <p:nvPr/>
        </p:nvSpPr>
        <p:spPr>
          <a:xfrm>
            <a:off x="444882" y="1403668"/>
            <a:ext cx="230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b="1" dirty="0">
                <a:solidFill>
                  <a:prstClr val="black"/>
                </a:solidFill>
                <a:cs typeface="Arial" pitchFamily="34" charset="0"/>
              </a:rPr>
              <a:t>Общи аспекти 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76338B4-FD97-41D0-B973-9E60849AC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4000" y="1403668"/>
            <a:ext cx="2592000" cy="10893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DE8F9E3-DE7A-4019-B8F3-496F62DAE63A}"/>
              </a:ext>
            </a:extLst>
          </p:cNvPr>
          <p:cNvSpPr/>
          <p:nvPr/>
        </p:nvSpPr>
        <p:spPr>
          <a:xfrm>
            <a:off x="684000" y="1693324"/>
            <a:ext cx="795508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ВиК клапани и други </a:t>
            </a:r>
            <a:r>
              <a:rPr lang="ru-RU" sz="1600" dirty="0" smtClean="0"/>
              <a:t>компоненти на веригата</a:t>
            </a:r>
            <a:r>
              <a:rPr lang="en-US" sz="1600" dirty="0" smtClean="0"/>
              <a:t>:</a:t>
            </a:r>
            <a:endParaRPr lang="en-US" sz="1600" dirty="0"/>
          </a:p>
          <a:p>
            <a:pPr marL="552450" lvl="1" indent="-285750">
              <a:buFont typeface="Calibri" panose="020F0502020204030204" pitchFamily="34" charset="0"/>
              <a:buChar char="‒"/>
            </a:pPr>
            <a:r>
              <a:rPr lang="ru-RU" sz="1600" b="1" dirty="0" smtClean="0"/>
              <a:t>Възвратни </a:t>
            </a:r>
            <a:r>
              <a:rPr lang="ru-RU" sz="1600" b="1" dirty="0"/>
              <a:t>клапани. </a:t>
            </a:r>
            <a:r>
              <a:rPr lang="ru-RU" sz="1600" dirty="0" smtClean="0"/>
              <a:t>За</a:t>
            </a:r>
            <a:r>
              <a:rPr lang="ru-RU" sz="1600" b="1" dirty="0" smtClean="0"/>
              <a:t> </a:t>
            </a:r>
            <a:r>
              <a:rPr lang="ru-RU" sz="1600" dirty="0" smtClean="0"/>
              <a:t>да </a:t>
            </a:r>
            <a:r>
              <a:rPr lang="ru-RU" sz="1600" dirty="0"/>
              <a:t>се предотврати </a:t>
            </a:r>
            <a:r>
              <a:rPr lang="ru-RU" sz="1600" dirty="0" smtClean="0"/>
              <a:t>термосифоника </a:t>
            </a:r>
          </a:p>
          <a:p>
            <a:pPr marL="266700" lvl="1"/>
            <a:r>
              <a:rPr lang="ru-RU" sz="1600" dirty="0" smtClean="0"/>
              <a:t>през </a:t>
            </a:r>
            <a:r>
              <a:rPr lang="ru-RU" sz="1600" dirty="0"/>
              <a:t>нощта </a:t>
            </a:r>
            <a:r>
              <a:rPr lang="en-US" sz="1600" dirty="0" smtClean="0"/>
              <a:t>.</a:t>
            </a:r>
            <a:endParaRPr lang="en-US" sz="1600" dirty="0"/>
          </a:p>
          <a:p>
            <a:pPr marL="552450" lvl="1" indent="-285750">
              <a:buFont typeface="Calibri" panose="020F0502020204030204" pitchFamily="34" charset="0"/>
              <a:buChar char="‒"/>
            </a:pPr>
            <a:r>
              <a:rPr lang="ru-RU" sz="1600" b="1" dirty="0" smtClean="0"/>
              <a:t>Разширителни съдове. </a:t>
            </a:r>
            <a:r>
              <a:rPr lang="ru-RU" sz="1600" dirty="0"/>
              <a:t>Между </a:t>
            </a:r>
            <a:r>
              <a:rPr lang="ru-RU" sz="1600" dirty="0" smtClean="0"/>
              <a:t>входа на колектора и клапаните </a:t>
            </a:r>
            <a:r>
              <a:rPr lang="ru-RU" sz="1600" dirty="0"/>
              <a:t>(</a:t>
            </a:r>
            <a:r>
              <a:rPr lang="ru-RU" sz="1600" dirty="0" smtClean="0"/>
              <a:t>антифриз ).</a:t>
            </a:r>
            <a:endParaRPr lang="en-US" sz="1600" dirty="0"/>
          </a:p>
          <a:p>
            <a:pPr marL="552450" lvl="1" indent="-285750">
              <a:buFont typeface="Calibri" panose="020F0502020204030204" pitchFamily="34" charset="0"/>
              <a:buChar char="‒"/>
            </a:pPr>
            <a:r>
              <a:rPr lang="ru-RU" sz="1600" b="1" dirty="0"/>
              <a:t>Вентилационни отвори. </a:t>
            </a:r>
            <a:r>
              <a:rPr lang="ru-RU" sz="1600" dirty="0"/>
              <a:t>Навсякъде където </a:t>
            </a:r>
            <a:r>
              <a:rPr lang="ru-RU" sz="1600" dirty="0" smtClean="0"/>
              <a:t>може да се комулира въздух</a:t>
            </a:r>
            <a:endParaRPr lang="en-US" sz="1600" dirty="0" smtClean="0"/>
          </a:p>
          <a:p>
            <a:pPr marL="552450" lvl="1" indent="-285750">
              <a:buFont typeface="Calibri" panose="020F0502020204030204" pitchFamily="34" charset="0"/>
              <a:buChar char="‒"/>
            </a:pPr>
            <a:r>
              <a:rPr lang="ru-RU" sz="1600" b="1" dirty="0" smtClean="0"/>
              <a:t>Клапани. </a:t>
            </a:r>
            <a:r>
              <a:rPr lang="ru-RU" sz="1600" dirty="0"/>
              <a:t>Три клапи, </a:t>
            </a:r>
            <a:r>
              <a:rPr lang="ru-RU" sz="1600" dirty="0" smtClean="0"/>
              <a:t>байпас в </a:t>
            </a:r>
            <a:r>
              <a:rPr lang="ru-RU" sz="1600" dirty="0"/>
              <a:t>две цистерни </a:t>
            </a:r>
            <a:r>
              <a:rPr lang="ru-RU" sz="1600" dirty="0" smtClean="0"/>
              <a:t>за </a:t>
            </a:r>
            <a:r>
              <a:rPr lang="ru-RU" sz="1600" dirty="0"/>
              <a:t>изолиране и </a:t>
            </a:r>
            <a:r>
              <a:rPr lang="ru-RU" sz="1600" dirty="0" smtClean="0"/>
              <a:t>обслужване.</a:t>
            </a:r>
            <a:endParaRPr lang="en-US" sz="1600" dirty="0"/>
          </a:p>
          <a:p>
            <a:pPr marL="552450" lvl="1" indent="-285750">
              <a:buFont typeface="Calibri" panose="020F0502020204030204" pitchFamily="34" charset="0"/>
              <a:buChar char="‒"/>
            </a:pPr>
            <a:r>
              <a:rPr lang="ru-RU" sz="1600" b="1" dirty="0"/>
              <a:t>Инструменти за наблюдение. </a:t>
            </a:r>
            <a:r>
              <a:rPr lang="ru-RU" sz="1600" dirty="0"/>
              <a:t>Манометри, термометри, разходомери </a:t>
            </a:r>
            <a:endParaRPr lang="en-US" sz="1600" dirty="0" smtClean="0"/>
          </a:p>
          <a:p>
            <a:pPr marL="552450" lvl="1" indent="-285750">
              <a:buFont typeface="Calibri" panose="020F0502020204030204" pitchFamily="34" charset="0"/>
              <a:buChar char="‒"/>
            </a:pPr>
            <a:r>
              <a:rPr lang="ru-RU" sz="1600" b="1" dirty="0" smtClean="0"/>
              <a:t>Помпи, </a:t>
            </a:r>
            <a:r>
              <a:rPr lang="ru-RU" sz="1600" b="1" dirty="0"/>
              <a:t>помпени станции. </a:t>
            </a:r>
            <a:r>
              <a:rPr lang="ru-RU" sz="1600" dirty="0"/>
              <a:t>Циркулационна </a:t>
            </a:r>
            <a:r>
              <a:rPr lang="ru-RU" sz="1600" dirty="0" smtClean="0"/>
              <a:t>помпа-  хоризонтална, студена течност</a:t>
            </a:r>
            <a:r>
              <a:rPr lang="en-US" sz="1600" dirty="0" smtClean="0"/>
              <a:t>.</a:t>
            </a:r>
          </a:p>
          <a:p>
            <a:pPr marL="552450" lvl="1" indent="-285750">
              <a:buFont typeface="Calibri" panose="020F0502020204030204" pitchFamily="34" charset="0"/>
              <a:buChar char="‒"/>
            </a:pPr>
            <a:r>
              <a:rPr lang="ru-RU" sz="1600" b="1" dirty="0" smtClean="0"/>
              <a:t>Предпазни </a:t>
            </a:r>
            <a:r>
              <a:rPr lang="ru-RU" sz="1600" b="1" dirty="0"/>
              <a:t>устройства. </a:t>
            </a:r>
            <a:r>
              <a:rPr lang="ru-RU" sz="1600" dirty="0"/>
              <a:t>T &amp; P в бойлера. PRV клапани на колектор </a:t>
            </a:r>
            <a:r>
              <a:rPr lang="ru-RU" sz="1600" dirty="0" smtClean="0"/>
              <a:t>за налягане</a:t>
            </a:r>
            <a:r>
              <a:rPr lang="en-US" sz="1600" dirty="0" smtClean="0"/>
              <a:t>.</a:t>
            </a:r>
            <a:endParaRPr lang="en-US" sz="1600" dirty="0"/>
          </a:p>
          <a:p>
            <a:pPr marL="552450" lvl="1" indent="-285750">
              <a:buFont typeface="Calibri" panose="020F0502020204030204" pitchFamily="34" charset="0"/>
              <a:buChar char="‒"/>
            </a:pPr>
            <a:r>
              <a:rPr lang="bg-BG" sz="1600" b="1" dirty="0" smtClean="0"/>
              <a:t>Термично оразмерени клапани</a:t>
            </a:r>
            <a:r>
              <a:rPr lang="en-US" sz="1600" dirty="0" smtClean="0"/>
              <a:t>. </a:t>
            </a:r>
            <a:r>
              <a:rPr lang="ru-RU" sz="1600" dirty="0" smtClean="0"/>
              <a:t>За </a:t>
            </a:r>
            <a:r>
              <a:rPr lang="ru-RU" sz="1600" dirty="0"/>
              <a:t>ограничаване </a:t>
            </a:r>
            <a:r>
              <a:rPr lang="ru-RU" sz="1600" dirty="0" smtClean="0"/>
              <a:t> </a:t>
            </a:r>
            <a:r>
              <a:rPr lang="ru-RU" sz="1600" dirty="0"/>
              <a:t>температурата </a:t>
            </a:r>
            <a:r>
              <a:rPr lang="ru-RU" sz="1600" dirty="0" smtClean="0"/>
              <a:t>на горещата </a:t>
            </a:r>
            <a:r>
              <a:rPr lang="ru-RU" sz="1600" dirty="0"/>
              <a:t>вода </a:t>
            </a:r>
            <a:r>
              <a:rPr lang="en-US" sz="1600" dirty="0" smtClean="0"/>
              <a:t>.</a:t>
            </a:r>
            <a:endParaRPr lang="en-US" sz="1600" dirty="0"/>
          </a:p>
          <a:p>
            <a:pPr marL="552450" lvl="1" indent="-285750">
              <a:buFont typeface="Calibri" panose="020F0502020204030204" pitchFamily="34" charset="0"/>
              <a:buChar char="‒"/>
            </a:pPr>
            <a:r>
              <a:rPr lang="ru-RU" sz="1600" b="1" dirty="0"/>
              <a:t>Резервоари. </a:t>
            </a:r>
            <a:r>
              <a:rPr lang="ru-RU" sz="1600" dirty="0" smtClean="0"/>
              <a:t>Налягането е общо </a:t>
            </a:r>
            <a:r>
              <a:rPr lang="ru-RU" sz="1600" dirty="0"/>
              <a:t>и </a:t>
            </a:r>
            <a:r>
              <a:rPr lang="ru-RU" sz="1600" dirty="0" smtClean="0"/>
              <a:t>променливо: горни </a:t>
            </a:r>
            <a:r>
              <a:rPr lang="ru-RU" sz="1600" dirty="0"/>
              <a:t>и </a:t>
            </a:r>
            <a:r>
              <a:rPr lang="ru-RU" sz="1600" dirty="0" smtClean="0"/>
              <a:t>странични връзки</a:t>
            </a:r>
            <a:r>
              <a:rPr lang="en-US" sz="1600" dirty="0" smtClean="0"/>
              <a:t>.</a:t>
            </a:r>
            <a:endParaRPr lang="en-US" sz="1600" dirty="0"/>
          </a:p>
          <a:p>
            <a:pPr marL="552450" lvl="1" indent="-285750">
              <a:buFont typeface="Calibri" panose="020F0502020204030204" pitchFamily="34" charset="0"/>
              <a:buChar char="‒"/>
            </a:pPr>
            <a:r>
              <a:rPr lang="ru-RU" sz="1600" b="1" dirty="0" smtClean="0"/>
              <a:t>Допълнителни нагреватели. </a:t>
            </a:r>
            <a:r>
              <a:rPr lang="ru-RU" sz="1600" dirty="0" smtClean="0"/>
              <a:t>Необходим е лицензиран </a:t>
            </a:r>
            <a:r>
              <a:rPr lang="ru-RU" sz="1600" dirty="0"/>
              <a:t>персонал </a:t>
            </a:r>
            <a:r>
              <a:rPr lang="ru-RU" sz="1600" dirty="0" smtClean="0"/>
              <a:t>за ел.или газовите вериги</a:t>
            </a:r>
            <a:r>
              <a:rPr lang="en-US" sz="1600" dirty="0" smtClean="0"/>
              <a:t>.</a:t>
            </a:r>
            <a:endParaRPr lang="en-US" sz="1600" dirty="0"/>
          </a:p>
          <a:p>
            <a:pPr marL="552450" lvl="1" indent="-285750">
              <a:buFont typeface="Calibri" panose="020F0502020204030204" pitchFamily="34" charset="0"/>
              <a:buChar char="‒"/>
            </a:pPr>
            <a:r>
              <a:rPr lang="ru-RU" sz="1600" b="1" dirty="0" smtClean="0"/>
              <a:t>Резервоари за обратния поток. </a:t>
            </a:r>
            <a:r>
              <a:rPr lang="ru-RU" sz="1600" dirty="0"/>
              <a:t>Само за </a:t>
            </a:r>
            <a:r>
              <a:rPr lang="ru-RU" sz="1600" dirty="0" smtClean="0"/>
              <a:t>големи резервоари </a:t>
            </a:r>
            <a:r>
              <a:rPr lang="ru-RU" sz="1600" dirty="0"/>
              <a:t>за съхранение на топла </a:t>
            </a:r>
            <a:r>
              <a:rPr lang="ru-RU" sz="1600" dirty="0" smtClean="0"/>
              <a:t>вода</a:t>
            </a:r>
            <a:r>
              <a:rPr lang="en-US" sz="1600" dirty="0" smtClean="0"/>
              <a:t>.</a:t>
            </a:r>
            <a:endParaRPr lang="en-US" sz="1600" dirty="0"/>
          </a:p>
          <a:p>
            <a:pPr marL="552450" lvl="1" indent="-285750">
              <a:buFont typeface="Calibri" panose="020F0502020204030204" pitchFamily="34" charset="0"/>
              <a:buChar char="‒"/>
            </a:pPr>
            <a:r>
              <a:rPr lang="ru-RU" sz="1600" b="1" dirty="0"/>
              <a:t>Топлообменник. </a:t>
            </a:r>
            <a:r>
              <a:rPr lang="ru-RU" sz="1600" dirty="0" smtClean="0"/>
              <a:t>Външен- неръждаема стомана, </a:t>
            </a:r>
            <a:r>
              <a:rPr lang="ru-RU" sz="1600" dirty="0"/>
              <a:t>за </a:t>
            </a:r>
            <a:r>
              <a:rPr lang="ru-RU" sz="1600" dirty="0" smtClean="0"/>
              <a:t>предпочитане плосък. Изискват се две помпи</a:t>
            </a:r>
            <a:r>
              <a:rPr lang="en-US" sz="1600" dirty="0" smtClean="0"/>
              <a:t>.</a:t>
            </a:r>
            <a:endParaRPr lang="en-US" sz="1600" dirty="0"/>
          </a:p>
          <a:p>
            <a:pPr marL="552450" lvl="1" indent="-285750">
              <a:buFont typeface="Calibri" panose="020F0502020204030204" pitchFamily="34" charset="0"/>
              <a:buChar char="‒"/>
            </a:pPr>
            <a:r>
              <a:rPr lang="ru-RU" sz="1600" b="1" dirty="0"/>
              <a:t>Специални. </a:t>
            </a:r>
            <a:r>
              <a:rPr lang="ru-RU" sz="1600" dirty="0" smtClean="0"/>
              <a:t>Топлинен удар. Вентилатори до колекторите- </a:t>
            </a:r>
            <a:r>
              <a:rPr lang="ru-RU" sz="1600" dirty="0"/>
              <a:t>автоматично </a:t>
            </a:r>
            <a:r>
              <a:rPr lang="ru-RU" sz="1600" dirty="0" smtClean="0"/>
              <a:t>управление.</a:t>
            </a:r>
            <a:endParaRPr lang="en-US" sz="1600" dirty="0"/>
          </a:p>
          <a:p>
            <a:pPr marL="552450" lvl="1" indent="-285750">
              <a:buFont typeface="Calibri" panose="020F0502020204030204" pitchFamily="34" charset="0"/>
              <a:buChar char="‒"/>
            </a:pPr>
            <a:endParaRPr lang="en-US" sz="1600" dirty="0"/>
          </a:p>
          <a:p>
            <a:pPr marL="552450" lvl="1" indent="-285750">
              <a:buFont typeface="Calibri" panose="020F0502020204030204" pitchFamily="34" charset="0"/>
              <a:buChar char="‒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28608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1AA605-BB04-446B-B95F-3901C281F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/>
              <a:t>Съображения за тръбопроводите за слънчевите термични </a:t>
            </a:r>
            <a:r>
              <a:rPr lang="ru-RU" b="1" dirty="0" smtClean="0"/>
              <a:t>системи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A9B330B-3286-44FF-B729-7689E01C06B1}"/>
              </a:ext>
            </a:extLst>
          </p:cNvPr>
          <p:cNvSpPr/>
          <p:nvPr/>
        </p:nvSpPr>
        <p:spPr>
          <a:xfrm>
            <a:off x="432916" y="1557000"/>
            <a:ext cx="5435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Контрол на прегряването. </a:t>
            </a: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Работна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температура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CCEF530-143C-43E3-8DBF-501ED4C5BBD0}"/>
              </a:ext>
            </a:extLst>
          </p:cNvPr>
          <p:cNvSpPr txBox="1"/>
          <p:nvPr/>
        </p:nvSpPr>
        <p:spPr>
          <a:xfrm>
            <a:off x="683999" y="1989000"/>
            <a:ext cx="46080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/>
              <a:t>Соларните </a:t>
            </a:r>
            <a:r>
              <a:rPr lang="ru-RU" sz="1600" dirty="0"/>
              <a:t>системи </a:t>
            </a:r>
            <a:r>
              <a:rPr lang="ru-RU" sz="1600" dirty="0" smtClean="0"/>
              <a:t>могат </a:t>
            </a:r>
            <a:r>
              <a:rPr lang="ru-RU" sz="1600" dirty="0"/>
              <a:t>да работят при условия на </a:t>
            </a:r>
            <a:r>
              <a:rPr lang="ru-RU" sz="1600" dirty="0" smtClean="0"/>
              <a:t>прегряване; </a:t>
            </a:r>
            <a:r>
              <a:rPr lang="ru-RU" sz="1600" dirty="0"/>
              <a:t>това има ефект върху </a:t>
            </a:r>
            <a:r>
              <a:rPr lang="ru-RU" sz="1600" dirty="0" smtClean="0"/>
              <a:t>използваните тръбопроводи </a:t>
            </a:r>
            <a:r>
              <a:rPr lang="ru-RU" sz="1600" dirty="0"/>
              <a:t>и други </a:t>
            </a:r>
            <a:r>
              <a:rPr lang="ru-RU" sz="1600" dirty="0" smtClean="0"/>
              <a:t>материали.</a:t>
            </a: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sz="1600" b="1" dirty="0" smtClean="0"/>
              <a:t>СТАГНАЦИЯ</a:t>
            </a:r>
            <a:r>
              <a:rPr lang="en-US" sz="1600" b="1" dirty="0" smtClean="0"/>
              <a:t>. </a:t>
            </a:r>
            <a:r>
              <a:rPr lang="ru-RU" sz="1600" dirty="0" smtClean="0"/>
              <a:t>Това </a:t>
            </a:r>
            <a:r>
              <a:rPr lang="ru-RU" sz="1600" dirty="0"/>
              <a:t>е състояние, когато помпата (в активни SWH системи) е </a:t>
            </a:r>
            <a:r>
              <a:rPr lang="ru-RU" sz="1600" dirty="0" smtClean="0"/>
              <a:t>изключена в слънчево </a:t>
            </a:r>
            <a:r>
              <a:rPr lang="ru-RU" sz="1600" dirty="0"/>
              <a:t>време </a:t>
            </a:r>
            <a:r>
              <a:rPr lang="ru-RU" sz="1600" dirty="0" smtClean="0"/>
              <a:t>(пример :  топлата вода/ съхранена/ </a:t>
            </a:r>
            <a:r>
              <a:rPr lang="ru-RU" sz="1600" dirty="0"/>
              <a:t>е вече при </a:t>
            </a:r>
            <a:r>
              <a:rPr lang="ru-RU" sz="1600" dirty="0" smtClean="0"/>
              <a:t> </a:t>
            </a:r>
            <a:r>
              <a:rPr lang="ru-RU" sz="1600" dirty="0"/>
              <a:t>максимална температура). Следователно спира процеса на прехвърляне на </a:t>
            </a:r>
            <a:r>
              <a:rPr lang="ru-RU" sz="1600" dirty="0" smtClean="0"/>
              <a:t>топлина.</a:t>
            </a:r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3AF7B8F-9DBF-4E37-ADE7-4B495745F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01" y="2024999"/>
            <a:ext cx="3852000" cy="23902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B373AF2-D1CC-4062-B705-438B4DF08D62}"/>
              </a:ext>
            </a:extLst>
          </p:cNvPr>
          <p:cNvSpPr/>
          <p:nvPr/>
        </p:nvSpPr>
        <p:spPr>
          <a:xfrm>
            <a:off x="684000" y="4451213"/>
            <a:ext cx="8218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С </a:t>
            </a:r>
            <a:r>
              <a:rPr lang="ru-RU" sz="1600" dirty="0" smtClean="0"/>
              <a:t>неподвижната </a:t>
            </a:r>
            <a:r>
              <a:rPr lang="ru-RU" sz="1600" dirty="0"/>
              <a:t>слънчевата течност </a:t>
            </a:r>
            <a:r>
              <a:rPr lang="ru-RU" sz="1600" dirty="0" smtClean="0"/>
              <a:t>панела не се охлажда, </a:t>
            </a:r>
            <a:r>
              <a:rPr lang="ru-RU" sz="1600" dirty="0"/>
              <a:t>става горещо </a:t>
            </a:r>
            <a:r>
              <a:rPr lang="ru-RU" sz="1600" dirty="0" smtClean="0"/>
              <a:t>вавсякъде, </a:t>
            </a:r>
            <a:r>
              <a:rPr lang="ru-RU" sz="1600" dirty="0"/>
              <a:t>докато се достигне </a:t>
            </a:r>
            <a:r>
              <a:rPr lang="ru-RU" sz="1600" dirty="0" smtClean="0"/>
              <a:t>равновесна </a:t>
            </a:r>
            <a:r>
              <a:rPr lang="ru-RU" sz="1600" dirty="0"/>
              <a:t>точка, където топлинните загуби </a:t>
            </a:r>
            <a:r>
              <a:rPr lang="ru-RU" sz="1600" dirty="0" smtClean="0"/>
              <a:t>се уравновесяват </a:t>
            </a:r>
            <a:r>
              <a:rPr lang="ru-RU" sz="1600" dirty="0"/>
              <a:t>със </a:t>
            </a:r>
            <a:r>
              <a:rPr lang="ru-RU" sz="1600" dirty="0" smtClean="0"/>
              <a:t>печалбата от слънчева </a:t>
            </a:r>
            <a:r>
              <a:rPr lang="ru-RU" sz="1600" dirty="0"/>
              <a:t>енергия </a:t>
            </a:r>
            <a:r>
              <a:rPr lang="ru-RU" sz="1600" dirty="0" smtClean="0"/>
              <a:t>с </a:t>
            </a:r>
            <a:r>
              <a:rPr lang="ru-RU" sz="1600" dirty="0"/>
              <a:t>постоянна вътрешна температура, която може да бъде по-голяма от 200 </a:t>
            </a:r>
            <a:r>
              <a:rPr lang="ru-RU" sz="1600" dirty="0" smtClean="0"/>
              <a:t>°С </a:t>
            </a:r>
            <a:r>
              <a:rPr lang="ru-RU" sz="1600" dirty="0"/>
              <a:t>(</a:t>
            </a:r>
            <a:r>
              <a:rPr lang="ru-RU" sz="1600" dirty="0" smtClean="0"/>
              <a:t>във вакуумните колектори).</a:t>
            </a:r>
            <a:r>
              <a:rPr lang="en-US" sz="1600" dirty="0" smtClean="0"/>
              <a:t> </a:t>
            </a: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Това е така наречената </a:t>
            </a:r>
            <a:r>
              <a:rPr lang="ru-RU" sz="1600" b="1" dirty="0" smtClean="0"/>
              <a:t>температурна </a:t>
            </a:r>
            <a:r>
              <a:rPr lang="ru-RU" sz="1600" b="1" dirty="0"/>
              <a:t>стагнация </a:t>
            </a:r>
            <a:r>
              <a:rPr lang="ru-RU" sz="1600" b="1" dirty="0" smtClean="0"/>
              <a:t>на панела</a:t>
            </a:r>
            <a:r>
              <a:rPr lang="ru-RU" sz="1600" dirty="0" smtClean="0"/>
              <a:t>. </a:t>
            </a:r>
            <a:r>
              <a:rPr lang="ru-RU" sz="1600" dirty="0"/>
              <a:t>В някои високоефективни слънчеви </a:t>
            </a:r>
            <a:r>
              <a:rPr lang="ru-RU" sz="1600" dirty="0" smtClean="0"/>
              <a:t>колектори това е теоретична </a:t>
            </a:r>
            <a:r>
              <a:rPr lang="ru-RU" sz="1600" dirty="0"/>
              <a:t>гледна точка, защото това ниво би означавало унищожаване на </a:t>
            </a:r>
            <a:r>
              <a:rPr lang="ru-RU" sz="1600" dirty="0" smtClean="0"/>
              <a:t>материала. Дългата работи  </a:t>
            </a:r>
            <a:r>
              <a:rPr lang="ru-RU" sz="1600" dirty="0"/>
              <a:t>под </a:t>
            </a:r>
            <a:r>
              <a:rPr lang="ru-RU" sz="1600" dirty="0" smtClean="0"/>
              <a:t>прегряване </a:t>
            </a:r>
            <a:r>
              <a:rPr lang="ru-RU" sz="1600" dirty="0"/>
              <a:t>намалява продължителността на живота на SWH </a:t>
            </a:r>
            <a:r>
              <a:rPr lang="ru-RU" sz="1600" dirty="0" smtClean="0"/>
              <a:t>компоненти.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40799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CA13F-D03C-423C-BEE1-4BFAF1A6D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/>
              <a:t>Съображения за тръбопроводите за слънчевите термични </a:t>
            </a:r>
            <a:r>
              <a:rPr lang="ru-RU" b="1" dirty="0" smtClean="0"/>
              <a:t>системи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F3ACF23-9E11-4053-90A2-A179874962F6}"/>
              </a:ext>
            </a:extLst>
          </p:cNvPr>
          <p:cNvSpPr/>
          <p:nvPr/>
        </p:nvSpPr>
        <p:spPr>
          <a:xfrm>
            <a:off x="432916" y="1557000"/>
            <a:ext cx="6803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Контрол на прегряването. Работна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температура</a:t>
            </a:r>
            <a:endParaRPr lang="en-US" b="1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EEBD13A-2EBC-4132-BF1D-CAAF5AEDAEE1}"/>
              </a:ext>
            </a:extLst>
          </p:cNvPr>
          <p:cNvGrpSpPr/>
          <p:nvPr/>
        </p:nvGrpSpPr>
        <p:grpSpPr>
          <a:xfrm>
            <a:off x="761256" y="1917000"/>
            <a:ext cx="8208000" cy="4248000"/>
            <a:chOff x="761256" y="1926332"/>
            <a:chExt cx="8208000" cy="42480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BA517888-6528-4906-A152-60A413B5919B}"/>
                </a:ext>
              </a:extLst>
            </p:cNvPr>
            <p:cNvSpPr/>
            <p:nvPr/>
          </p:nvSpPr>
          <p:spPr>
            <a:xfrm>
              <a:off x="761256" y="4394638"/>
              <a:ext cx="8208000" cy="1779694"/>
            </a:xfrm>
            <a:prstGeom prst="roundRect">
              <a:avLst>
                <a:gd name="adj" fmla="val 6757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EEB3DB50-8262-46A0-BFA5-7C5F42D3FE1C}"/>
                </a:ext>
              </a:extLst>
            </p:cNvPr>
            <p:cNvGrpSpPr/>
            <p:nvPr/>
          </p:nvGrpSpPr>
          <p:grpSpPr>
            <a:xfrm>
              <a:off x="761256" y="1926332"/>
              <a:ext cx="8202744" cy="4234145"/>
              <a:chOff x="761256" y="1926332"/>
              <a:chExt cx="8202744" cy="4234145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xmlns="" id="{6894845B-7CDE-4474-AF33-D0235A0E96D1}"/>
                  </a:ext>
                </a:extLst>
              </p:cNvPr>
              <p:cNvSpPr/>
              <p:nvPr/>
            </p:nvSpPr>
            <p:spPr>
              <a:xfrm>
                <a:off x="761256" y="4344595"/>
                <a:ext cx="8202744" cy="18158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ru-RU" sz="1400" dirty="0" smtClean="0"/>
                  <a:t>Прегряването </a:t>
                </a:r>
                <a:r>
                  <a:rPr lang="ru-RU" sz="1400" dirty="0"/>
                  <a:t>и </a:t>
                </a:r>
                <a:r>
                  <a:rPr lang="ru-RU" sz="1400" dirty="0" smtClean="0"/>
                  <a:t>стагнацията </a:t>
                </a:r>
                <a:r>
                  <a:rPr lang="ru-RU" sz="1400" dirty="0"/>
                  <a:t>имат последици </a:t>
                </a:r>
                <a:r>
                  <a:rPr lang="ru-RU" sz="1400" dirty="0" smtClean="0"/>
                  <a:t>за работата на слънчевата тръба:</a:t>
                </a:r>
              </a:p>
              <a:p>
                <a:pPr marL="285750" indent="-285750">
                  <a:buFontTx/>
                  <a:buChar char="-"/>
                </a:pPr>
                <a:r>
                  <a:rPr lang="ru-RU" sz="1400" dirty="0" smtClean="0"/>
                  <a:t>Тя </a:t>
                </a:r>
                <a:r>
                  <a:rPr lang="ru-RU" sz="1400" dirty="0"/>
                  <a:t>трябва да бъде стабилна </a:t>
                </a:r>
                <a:r>
                  <a:rPr lang="ru-RU" sz="1400" dirty="0" smtClean="0"/>
                  <a:t>при </a:t>
                </a:r>
                <a:r>
                  <a:rPr lang="ru-RU" sz="1400" dirty="0"/>
                  <a:t>повишено налягане; </a:t>
                </a:r>
                <a:endParaRPr lang="ru-RU" sz="1400" dirty="0" smtClean="0"/>
              </a:p>
              <a:p>
                <a:pPr marL="285750" indent="-285750">
                  <a:buFontTx/>
                  <a:buChar char="-"/>
                </a:pPr>
                <a:r>
                  <a:rPr lang="ru-RU" sz="1400" dirty="0" smtClean="0"/>
                  <a:t>Това </a:t>
                </a:r>
                <a:r>
                  <a:rPr lang="ru-RU" sz="1400" dirty="0"/>
                  <a:t>обяснява защо някои видове материали за изолация, спойка и тръби </a:t>
                </a:r>
                <a:r>
                  <a:rPr lang="ru-RU" sz="1400" dirty="0" smtClean="0"/>
                  <a:t>се избягват </a:t>
                </a:r>
                <a:r>
                  <a:rPr lang="ru-RU" sz="1400" dirty="0"/>
                  <a:t>в </a:t>
                </a:r>
                <a:r>
                  <a:rPr lang="ru-RU" sz="1400" dirty="0" smtClean="0"/>
                  <a:t>слънчевите </a:t>
                </a:r>
                <a:r>
                  <a:rPr lang="ru-RU" sz="1400" dirty="0"/>
                  <a:t>водопроводни вериги. </a:t>
                </a:r>
                <a:endParaRPr lang="ru-RU" sz="1400" dirty="0" smtClean="0"/>
              </a:p>
              <a:p>
                <a:pPr marL="285750" indent="-285750">
                  <a:buFontTx/>
                  <a:buChar char="-"/>
                </a:pPr>
                <a:r>
                  <a:rPr lang="ru-RU" sz="1400" dirty="0" smtClean="0"/>
                  <a:t>Тръбите да </a:t>
                </a:r>
                <a:r>
                  <a:rPr lang="ru-RU" sz="1400" dirty="0"/>
                  <a:t>бъдат </a:t>
                </a:r>
                <a:r>
                  <a:rPr lang="ru-RU" sz="1400" dirty="0" smtClean="0"/>
                  <a:t>метални, </a:t>
                </a:r>
                <a:r>
                  <a:rPr lang="ru-RU" sz="1400" dirty="0"/>
                  <a:t>а не </a:t>
                </a:r>
                <a:r>
                  <a:rPr lang="ru-RU" sz="1400" dirty="0" smtClean="0"/>
                  <a:t>пластмасови, за да са устойчиви на </a:t>
                </a:r>
                <a:r>
                  <a:rPr lang="ru-RU" sz="1400" dirty="0"/>
                  <a:t>потенциално повишени температури и налягане в SWH системи. </a:t>
                </a:r>
                <a:endParaRPr lang="ru-RU" sz="1400" dirty="0" smtClean="0"/>
              </a:p>
              <a:p>
                <a:pPr marL="285750" indent="-285750">
                  <a:buFontTx/>
                  <a:buChar char="-"/>
                </a:pPr>
                <a:r>
                  <a:rPr lang="ru-RU" sz="1400" dirty="0" smtClean="0"/>
                  <a:t>Изолацията да </a:t>
                </a:r>
                <a:r>
                  <a:rPr lang="ru-RU" sz="1400" dirty="0"/>
                  <a:t>бъде също </a:t>
                </a:r>
                <a:r>
                  <a:rPr lang="ru-RU" sz="1400" dirty="0" smtClean="0"/>
                  <a:t>специална, </a:t>
                </a:r>
                <a:r>
                  <a:rPr lang="ru-RU" sz="1400" dirty="0"/>
                  <a:t>не </a:t>
                </a:r>
                <a:r>
                  <a:rPr lang="ru-RU" sz="1400" dirty="0" smtClean="0"/>
                  <a:t>разпенен </a:t>
                </a:r>
                <a:r>
                  <a:rPr lang="ru-RU" sz="1400" dirty="0"/>
                  <a:t>полиетилен, използван в традиционните или стандартните отоплителни системи, </a:t>
                </a:r>
                <a:r>
                  <a:rPr lang="ru-RU" sz="1400" dirty="0" smtClean="0"/>
                  <a:t>който </a:t>
                </a:r>
                <a:r>
                  <a:rPr lang="ru-RU" sz="1400" dirty="0"/>
                  <a:t>не е в състояние да издържа на </a:t>
                </a:r>
                <a:r>
                  <a:rPr lang="ru-RU" sz="1400" dirty="0" smtClean="0"/>
                  <a:t>прегряване.</a:t>
                </a:r>
                <a:endParaRPr lang="en-US" sz="1400" dirty="0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23400D7A-2859-485B-9158-982F1933B086}"/>
                  </a:ext>
                </a:extLst>
              </p:cNvPr>
              <p:cNvSpPr/>
              <p:nvPr/>
            </p:nvSpPr>
            <p:spPr>
              <a:xfrm>
                <a:off x="761256" y="1926332"/>
                <a:ext cx="6474744" cy="11695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ru-RU" sz="1400" dirty="0"/>
                  <a:t>При стагнация </a:t>
                </a:r>
                <a:r>
                  <a:rPr lang="ru-RU" sz="1400" dirty="0" smtClean="0"/>
                  <a:t>HTF се изпарява </a:t>
                </a:r>
                <a:r>
                  <a:rPr lang="ru-RU" sz="1400" dirty="0"/>
                  <a:t>вътре </a:t>
                </a:r>
                <a:r>
                  <a:rPr lang="ru-RU" sz="1400" dirty="0" smtClean="0"/>
                  <a:t>в панела, </a:t>
                </a:r>
                <a:r>
                  <a:rPr lang="ru-RU" sz="1400" dirty="0"/>
                  <a:t>увеличава своя обем и налягане. Добавянето на разширителния съд е компонент, използван в </a:t>
                </a:r>
                <a:r>
                  <a:rPr lang="ru-RU" sz="1400" dirty="0" smtClean="0"/>
                  <a:t>херметизирана </a:t>
                </a:r>
                <a:r>
                  <a:rPr lang="ru-RU" sz="1400" dirty="0"/>
                  <a:t>SWH системи </a:t>
                </a:r>
                <a:r>
                  <a:rPr lang="ru-RU" sz="1400" dirty="0" smtClean="0"/>
                  <a:t> да поеме </a:t>
                </a:r>
                <a:r>
                  <a:rPr lang="ru-RU" sz="1400" dirty="0"/>
                  <a:t>увеличението на обема, докато слънчевата радиация </a:t>
                </a:r>
                <a:r>
                  <a:rPr lang="ru-RU" sz="1400" dirty="0" smtClean="0"/>
                  <a:t>намалее. </a:t>
                </a:r>
                <a:r>
                  <a:rPr lang="ru-RU" sz="1400" dirty="0"/>
                  <a:t>Ако това устройство не е добре </a:t>
                </a:r>
                <a:r>
                  <a:rPr lang="ru-RU" sz="1400" dirty="0" smtClean="0"/>
                  <a:t>инсталирано , може да се активира предпазният </a:t>
                </a:r>
                <a:r>
                  <a:rPr lang="ru-RU" sz="1400" dirty="0"/>
                  <a:t>клапан </a:t>
                </a:r>
                <a:r>
                  <a:rPr lang="ru-RU" sz="1400" dirty="0" smtClean="0"/>
                  <a:t>.</a:t>
                </a:r>
                <a:endParaRPr lang="en-US" sz="1400" dirty="0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B4A87CC8-412C-4B08-AA77-BF35FD9D125E}"/>
                  </a:ext>
                </a:extLst>
              </p:cNvPr>
              <p:cNvSpPr/>
              <p:nvPr/>
            </p:nvSpPr>
            <p:spPr>
              <a:xfrm>
                <a:off x="761256" y="3215782"/>
                <a:ext cx="8130744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ru-RU" sz="1400" dirty="0"/>
                  <a:t>Повторно стартиране на слънчевата помпа след стагнация ще доведе до </a:t>
                </a:r>
                <a:r>
                  <a:rPr lang="ru-RU" sz="1400" dirty="0" smtClean="0"/>
                  <a:t>изтласкване на пара от слънчевия </a:t>
                </a:r>
                <a:r>
                  <a:rPr lang="ru-RU" sz="1400" dirty="0"/>
                  <a:t>панел </a:t>
                </a:r>
                <a:r>
                  <a:rPr lang="ru-RU" sz="1400" dirty="0" smtClean="0"/>
                  <a:t>надолу по </a:t>
                </a:r>
                <a:r>
                  <a:rPr lang="ru-RU" sz="1400" dirty="0"/>
                  <a:t>тръбите на </a:t>
                </a:r>
                <a:r>
                  <a:rPr lang="ru-RU" sz="1400" dirty="0" smtClean="0"/>
                  <a:t>слънчеваия </a:t>
                </a:r>
                <a:r>
                  <a:rPr lang="ru-RU" sz="1400" dirty="0"/>
                  <a:t>резервоар. Парата бързо </a:t>
                </a:r>
                <a:r>
                  <a:rPr lang="ru-RU" sz="1400" dirty="0" smtClean="0"/>
                  <a:t>охлажда тръбите, но може да бъде постигната </a:t>
                </a:r>
                <a:r>
                  <a:rPr lang="ru-RU" sz="1400" dirty="0"/>
                  <a:t>моментната температури, по-голяма от 200 ºС </a:t>
                </a:r>
                <a:r>
                  <a:rPr lang="ru-RU" sz="1400" dirty="0" smtClean="0"/>
                  <a:t>, </a:t>
                </a:r>
                <a:r>
                  <a:rPr lang="ru-RU" sz="1400" dirty="0"/>
                  <a:t>особено в близост до входа и изхода </a:t>
                </a:r>
                <a:r>
                  <a:rPr lang="ru-RU" sz="1400" dirty="0" smtClean="0"/>
                  <a:t> на тръбите </a:t>
                </a:r>
                <a:r>
                  <a:rPr lang="ru-RU" sz="1400" dirty="0"/>
                  <a:t>на слънчевия панел </a:t>
                </a:r>
                <a:r>
                  <a:rPr lang="ru-RU" sz="1400" dirty="0" smtClean="0"/>
                  <a:t>.</a:t>
                </a:r>
                <a:r>
                  <a:rPr lang="en-US" sz="1400" b="1" dirty="0" smtClean="0"/>
                  <a:t> </a:t>
                </a:r>
                <a:endParaRPr lang="en-US" sz="1400" b="1" dirty="0"/>
              </a:p>
            </p:txBody>
          </p:sp>
        </p:grp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EBEA706-917E-4CD4-AC53-23A0242D9A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4000" y="1631227"/>
            <a:ext cx="1616285" cy="16092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21820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9DFAAC-5BE1-4FDF-821F-AA103388A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/>
              <a:t>Съображения за тръбопроводите за слънчевите термични </a:t>
            </a:r>
            <a:r>
              <a:rPr lang="ru-RU" b="1" dirty="0" smtClean="0"/>
              <a:t>системи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EAE2AD7-F6FB-4FC2-8E60-DCBBABAA40B1}"/>
              </a:ext>
            </a:extLst>
          </p:cNvPr>
          <p:cNvSpPr/>
          <p:nvPr/>
        </p:nvSpPr>
        <p:spPr>
          <a:xfrm>
            <a:off x="432915" y="1557000"/>
            <a:ext cx="75950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Контрол на прегряването. Разширение на тръбите </a:t>
            </a: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и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буфери.</a:t>
            </a: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E9D3513-4A13-4C66-ACD7-BD554D6586FE}"/>
              </a:ext>
            </a:extLst>
          </p:cNvPr>
          <p:cNvSpPr txBox="1"/>
          <p:nvPr/>
        </p:nvSpPr>
        <p:spPr>
          <a:xfrm>
            <a:off x="853280" y="1890346"/>
            <a:ext cx="688672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sz="1600" b="1" dirty="0" smtClean="0"/>
              <a:t>ТРЪБИТЕ</a:t>
            </a:r>
            <a:r>
              <a:rPr lang="en-US" sz="1600" b="1" dirty="0" smtClean="0"/>
              <a:t>.</a:t>
            </a:r>
            <a:endParaRPr lang="en-US" sz="1600" b="1" dirty="0"/>
          </a:p>
          <a:p>
            <a:pPr marL="542925" lvl="1" indent="-285750">
              <a:buFont typeface="Calibri" panose="020F0502020204030204" pitchFamily="34" charset="0"/>
              <a:buChar char="‒"/>
            </a:pPr>
            <a:r>
              <a:rPr lang="ru-RU" sz="1600" dirty="0"/>
              <a:t>Тръбите </a:t>
            </a:r>
            <a:r>
              <a:rPr lang="ru-RU" sz="1600" dirty="0" smtClean="0"/>
              <a:t>се разширяват </a:t>
            </a:r>
            <a:r>
              <a:rPr lang="ru-RU" sz="1600" dirty="0"/>
              <a:t>при температури </a:t>
            </a:r>
            <a:r>
              <a:rPr lang="ru-RU" sz="1600" dirty="0" smtClean="0"/>
              <a:t>и движение на водата.  </a:t>
            </a:r>
          </a:p>
          <a:p>
            <a:pPr marL="542925" lvl="1" indent="-285750">
              <a:buFont typeface="Calibri" panose="020F0502020204030204" pitchFamily="34" charset="0"/>
              <a:buChar char="‒"/>
            </a:pPr>
            <a:r>
              <a:rPr lang="ru-RU" sz="1600" dirty="0" smtClean="0"/>
              <a:t>Всеки тръбен </a:t>
            </a:r>
            <a:r>
              <a:rPr lang="ru-RU" sz="1600" dirty="0"/>
              <a:t>материал има </a:t>
            </a:r>
            <a:r>
              <a:rPr lang="ru-RU" sz="1600" dirty="0" smtClean="0"/>
              <a:t>свой  </a:t>
            </a:r>
            <a:r>
              <a:rPr lang="ru-RU" sz="1600" dirty="0"/>
              <a:t>"коефициент на разширение". </a:t>
            </a:r>
            <a:endParaRPr lang="ru-RU" sz="1600" dirty="0" smtClean="0"/>
          </a:p>
          <a:p>
            <a:pPr marL="542925" lvl="1" indent="-285750">
              <a:buFont typeface="Calibri" panose="020F0502020204030204" pitchFamily="34" charset="0"/>
              <a:buChar char="‒"/>
            </a:pPr>
            <a:r>
              <a:rPr lang="ru-RU" sz="1600" dirty="0" smtClean="0"/>
              <a:t>Разширяване/свиване </a:t>
            </a:r>
            <a:r>
              <a:rPr lang="ru-RU" sz="1600" dirty="0"/>
              <a:t>на </a:t>
            </a:r>
            <a:r>
              <a:rPr lang="ru-RU" sz="1600" dirty="0" smtClean="0"/>
              <a:t>тръбата </a:t>
            </a:r>
            <a:r>
              <a:rPr lang="ru-RU" sz="1600" dirty="0"/>
              <a:t>е </a:t>
            </a:r>
            <a:r>
              <a:rPr lang="ru-RU" sz="1600" dirty="0" smtClean="0"/>
              <a:t>причина </a:t>
            </a:r>
            <a:r>
              <a:rPr lang="ru-RU" sz="1600" dirty="0"/>
              <a:t>за течове. </a:t>
            </a:r>
            <a:r>
              <a:rPr lang="ru-RU" sz="1600" dirty="0" smtClean="0"/>
              <a:t>Теч </a:t>
            </a:r>
            <a:r>
              <a:rPr lang="ru-RU" sz="1600" dirty="0"/>
              <a:t>в </a:t>
            </a:r>
            <a:r>
              <a:rPr lang="ru-RU" sz="1600" dirty="0" smtClean="0"/>
              <a:t>серпентината </a:t>
            </a:r>
            <a:r>
              <a:rPr lang="ru-RU" sz="1600" dirty="0"/>
              <a:t>може да доведе до повреда на помпата (и загуба на гликол). </a:t>
            </a:r>
            <a:endParaRPr lang="ru-RU" sz="1600" dirty="0" smtClean="0"/>
          </a:p>
          <a:p>
            <a:pPr marL="542925" lvl="1" indent="-285750">
              <a:buFont typeface="Calibri" panose="020F0502020204030204" pitchFamily="34" charset="0"/>
              <a:buChar char="‒"/>
            </a:pPr>
            <a:r>
              <a:rPr lang="ru-RU" sz="1600" dirty="0" smtClean="0"/>
              <a:t>Когато </a:t>
            </a:r>
            <a:r>
              <a:rPr lang="ru-RU" sz="1600" dirty="0"/>
              <a:t>тръбата се разширява </a:t>
            </a:r>
            <a:r>
              <a:rPr lang="ru-RU" sz="1600" dirty="0" smtClean="0"/>
              <a:t>линейно,  щетите </a:t>
            </a:r>
            <a:r>
              <a:rPr lang="ru-RU" sz="1600" dirty="0"/>
              <a:t>се </a:t>
            </a:r>
            <a:r>
              <a:rPr lang="ru-RU" sz="1600" dirty="0" smtClean="0"/>
              <a:t>намират </a:t>
            </a:r>
            <a:r>
              <a:rPr lang="ru-RU" sz="1600" dirty="0"/>
              <a:t>в </a:t>
            </a:r>
            <a:r>
              <a:rPr lang="ru-RU" sz="1600" dirty="0" smtClean="0"/>
              <a:t>завоите. </a:t>
            </a:r>
          </a:p>
          <a:p>
            <a:pPr marL="542925" lvl="1" indent="-285750">
              <a:buFont typeface="Calibri" panose="020F0502020204030204" pitchFamily="34" charset="0"/>
              <a:buChar char="‒"/>
            </a:pPr>
            <a:r>
              <a:rPr lang="ru-RU" sz="1600" dirty="0" smtClean="0"/>
              <a:t>За целта се правят </a:t>
            </a:r>
            <a:r>
              <a:rPr lang="ru-RU" sz="1600" dirty="0"/>
              <a:t>механични </a:t>
            </a:r>
            <a:r>
              <a:rPr lang="ru-RU" sz="1600" dirty="0" smtClean="0"/>
              <a:t>компенсатори/или </a:t>
            </a:r>
            <a:r>
              <a:rPr lang="ru-RU" sz="1600" dirty="0"/>
              <a:t>"U" </a:t>
            </a:r>
            <a:r>
              <a:rPr lang="ru-RU" sz="1600" dirty="0" smtClean="0"/>
              <a:t>, </a:t>
            </a:r>
            <a:r>
              <a:rPr lang="ru-RU" sz="1600" dirty="0"/>
              <a:t>направени от мека </a:t>
            </a:r>
            <a:r>
              <a:rPr lang="ru-RU" sz="1600" dirty="0" smtClean="0"/>
              <a:t>мед/.</a:t>
            </a: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sz="1600" b="1" dirty="0" smtClean="0"/>
              <a:t>ТОПЛИННИ БУФЕРИ</a:t>
            </a:r>
            <a:endParaRPr lang="en-US" sz="1600" b="1" dirty="0"/>
          </a:p>
          <a:p>
            <a:pPr marL="542925" lvl="1" indent="-285750">
              <a:buFont typeface="Calibri" panose="020F0502020204030204" pitchFamily="34" charset="0"/>
              <a:buChar char="‒"/>
            </a:pPr>
            <a:r>
              <a:rPr lang="ru-RU" sz="1600" dirty="0"/>
              <a:t>Вместо да се </a:t>
            </a:r>
            <a:r>
              <a:rPr lang="ru-RU" sz="1600" dirty="0" smtClean="0"/>
              <a:t>изключи помпта</a:t>
            </a:r>
            <a:r>
              <a:rPr lang="ru-RU" sz="1600" dirty="0"/>
              <a:t>, </a:t>
            </a:r>
            <a:r>
              <a:rPr lang="ru-RU" sz="1600" dirty="0" smtClean="0"/>
              <a:t>когато резервоарът достигне своята </a:t>
            </a:r>
            <a:r>
              <a:rPr lang="ru-RU" sz="1600" dirty="0"/>
              <a:t>максимално безопасна </a:t>
            </a:r>
            <a:r>
              <a:rPr lang="ru-RU" sz="1600" dirty="0" smtClean="0"/>
              <a:t>температура, </a:t>
            </a:r>
            <a:r>
              <a:rPr lang="ru-RU" sz="1600" dirty="0"/>
              <a:t>контролер ще активира </a:t>
            </a:r>
            <a:r>
              <a:rPr lang="ru-RU" sz="1600" dirty="0" smtClean="0"/>
              <a:t>диверсионен </a:t>
            </a:r>
            <a:r>
              <a:rPr lang="ru-RU" sz="1600" dirty="0"/>
              <a:t>клапан, който </a:t>
            </a:r>
            <a:r>
              <a:rPr lang="ru-RU" sz="1600" dirty="0" smtClean="0"/>
              <a:t>ще </a:t>
            </a:r>
            <a:r>
              <a:rPr lang="ru-RU" sz="1600" dirty="0"/>
              <a:t>насочи </a:t>
            </a:r>
            <a:r>
              <a:rPr lang="ru-RU" sz="1600" dirty="0" smtClean="0"/>
              <a:t>течността през радиатор</a:t>
            </a:r>
            <a:r>
              <a:rPr lang="ru-RU" sz="1600" dirty="0"/>
              <a:t>, намиращи се извън сградата. </a:t>
            </a:r>
            <a:endParaRPr lang="ru-RU" sz="1600" dirty="0" smtClean="0"/>
          </a:p>
          <a:p>
            <a:pPr marL="542925" lvl="1" indent="-285750">
              <a:buFont typeface="Calibri" panose="020F0502020204030204" pitchFamily="34" charset="0"/>
              <a:buChar char="‒"/>
            </a:pPr>
            <a:r>
              <a:rPr lang="ru-RU" sz="1600" dirty="0" smtClean="0"/>
              <a:t>По </a:t>
            </a:r>
            <a:r>
              <a:rPr lang="ru-RU" sz="1600" dirty="0"/>
              <a:t>този начин течността се пази от </a:t>
            </a:r>
            <a:r>
              <a:rPr lang="ru-RU" sz="1600" dirty="0" smtClean="0"/>
              <a:t>кипване, </a:t>
            </a:r>
            <a:r>
              <a:rPr lang="ru-RU" sz="1600" dirty="0"/>
              <a:t>докато </a:t>
            </a:r>
            <a:r>
              <a:rPr lang="ru-RU" sz="1600" dirty="0" smtClean="0"/>
              <a:t>топлата </a:t>
            </a:r>
            <a:r>
              <a:rPr lang="ru-RU" sz="1600" dirty="0"/>
              <a:t>вода </a:t>
            </a:r>
            <a:r>
              <a:rPr lang="ru-RU" sz="1600" dirty="0" smtClean="0"/>
              <a:t>повишава </a:t>
            </a:r>
            <a:r>
              <a:rPr lang="ru-RU" sz="1600" dirty="0"/>
              <a:t>температурата на резервоара до точката, </a:t>
            </a:r>
            <a:r>
              <a:rPr lang="ru-RU" sz="1600" dirty="0" smtClean="0"/>
              <a:t>до която </a:t>
            </a:r>
            <a:r>
              <a:rPr lang="ru-RU" sz="1600" dirty="0"/>
              <a:t>може да приеме </a:t>
            </a:r>
            <a:r>
              <a:rPr lang="ru-RU" sz="1600" dirty="0" smtClean="0"/>
              <a:t>топлина .  Басейните са отлични топлинни буфери </a:t>
            </a:r>
            <a:r>
              <a:rPr lang="ru-RU" sz="1600" dirty="0"/>
              <a:t>(излишната топлина </a:t>
            </a:r>
            <a:r>
              <a:rPr lang="ru-RU" sz="1600" dirty="0" smtClean="0"/>
              <a:t>отоплява </a:t>
            </a:r>
            <a:r>
              <a:rPr lang="ru-RU" sz="1600" dirty="0"/>
              <a:t>басейн). В други случаи се използват по-прости </a:t>
            </a:r>
            <a:r>
              <a:rPr lang="ru-RU" sz="1600" dirty="0" smtClean="0"/>
              <a:t>топлини радиатори </a:t>
            </a:r>
            <a:r>
              <a:rPr lang="ru-RU" sz="1600" dirty="0"/>
              <a:t>или топлинни </a:t>
            </a:r>
            <a:r>
              <a:rPr lang="ru-RU" sz="1600" dirty="0" smtClean="0"/>
              <a:t>помпи.</a:t>
            </a:r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6B547EB-6D97-4759-809A-B90E4AA5CE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6001" y="3978299"/>
            <a:ext cx="1289178" cy="19923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8F8F7A0-FCB8-489E-9884-9A3534302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740000" y="1926332"/>
            <a:ext cx="779178" cy="19346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13151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6C93873-190B-477D-BCC4-6645A0275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537" y="4437000"/>
            <a:ext cx="1654925" cy="16224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50F5ED-4341-49E1-91C2-C394BF4B8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</a:t>
            </a:r>
            <a:r>
              <a:rPr lang="en-US" b="1" dirty="0" smtClean="0"/>
              <a:t>. </a:t>
            </a:r>
            <a:r>
              <a:rPr lang="ru-RU" b="1" dirty="0"/>
              <a:t>Съображения за тръбопроводите за слънчевите термични </a:t>
            </a:r>
            <a:r>
              <a:rPr lang="ru-RU" b="1" dirty="0" smtClean="0"/>
              <a:t>системи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5B20EED-8385-40D6-B1E1-6F34627711E5}"/>
              </a:ext>
            </a:extLst>
          </p:cNvPr>
          <p:cNvSpPr/>
          <p:nvPr/>
        </p:nvSpPr>
        <p:spPr>
          <a:xfrm>
            <a:off x="432916" y="1557000"/>
            <a:ext cx="3779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b="1" dirty="0" smtClean="0">
                <a:solidFill>
                  <a:prstClr val="black"/>
                </a:solidFill>
                <a:cs typeface="Arial" pitchFamily="34" charset="0"/>
              </a:rPr>
              <a:t>Защита от замръзване. Гликол</a:t>
            </a:r>
            <a:r>
              <a:rPr lang="en-US" b="1" dirty="0" smtClean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7A87824-F26F-4682-BF30-BD4B366833F2}"/>
              </a:ext>
            </a:extLst>
          </p:cNvPr>
          <p:cNvSpPr txBox="1"/>
          <p:nvPr/>
        </p:nvSpPr>
        <p:spPr>
          <a:xfrm>
            <a:off x="828000" y="1917000"/>
            <a:ext cx="78476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Най-често </a:t>
            </a:r>
            <a:r>
              <a:rPr lang="ru-RU" sz="1600" dirty="0" smtClean="0"/>
              <a:t>срещаната </a:t>
            </a:r>
            <a:r>
              <a:rPr lang="ru-RU" sz="1600" dirty="0"/>
              <a:t>антифриз течност - етилен гликол - не трябва да се </a:t>
            </a:r>
            <a:r>
              <a:rPr lang="ru-RU" sz="1600" dirty="0" smtClean="0"/>
              <a:t>използва, </a:t>
            </a:r>
            <a:r>
              <a:rPr lang="ru-RU" sz="1600" dirty="0"/>
              <a:t>когато има вероятност от изтичане </a:t>
            </a:r>
            <a:r>
              <a:rPr lang="ru-RU" sz="1600" dirty="0" smtClean="0"/>
              <a:t>в </a:t>
            </a:r>
            <a:r>
              <a:rPr lang="ru-RU" sz="1600" dirty="0"/>
              <a:t>системи за </a:t>
            </a:r>
            <a:r>
              <a:rPr lang="ru-RU" sz="1600" dirty="0" smtClean="0"/>
              <a:t>питейна </a:t>
            </a:r>
            <a:r>
              <a:rPr lang="ru-RU" sz="1600" dirty="0"/>
              <a:t>вода или храна. </a:t>
            </a:r>
            <a:r>
              <a:rPr lang="ru-RU" sz="1600" dirty="0" smtClean="0"/>
              <a:t>Затова в  </a:t>
            </a:r>
            <a:r>
              <a:rPr lang="ru-RU" sz="1600" dirty="0"/>
              <a:t>SWH </a:t>
            </a:r>
            <a:r>
              <a:rPr lang="ru-RU" sz="1600" dirty="0" smtClean="0"/>
              <a:t>се използва за </a:t>
            </a:r>
            <a:r>
              <a:rPr lang="ru-RU" sz="1600" dirty="0"/>
              <a:t>HTF </a:t>
            </a:r>
            <a:r>
              <a:rPr lang="ru-RU" sz="1600" b="1" dirty="0" smtClean="0"/>
              <a:t>пропилен гликол</a:t>
            </a:r>
            <a:r>
              <a:rPr lang="ru-RU" sz="1600" dirty="0" smtClean="0"/>
              <a:t>.</a:t>
            </a: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/>
              <a:t>Използват се определени марки </a:t>
            </a:r>
            <a:r>
              <a:rPr lang="ru-RU" sz="1600" dirty="0"/>
              <a:t>разтворими </a:t>
            </a:r>
            <a:r>
              <a:rPr lang="ru-RU" sz="1600" dirty="0" smtClean="0"/>
              <a:t>инхибитори, намаляващи киселинността на гликола.</a:t>
            </a:r>
            <a:r>
              <a:rPr lang="en-US" sz="1600" dirty="0" smtClean="0"/>
              <a:t> </a:t>
            </a: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/>
              <a:t>Гликолът запазва свойствата си 5 </a:t>
            </a:r>
            <a:r>
              <a:rPr lang="ru-RU" sz="1600" dirty="0"/>
              <a:t>години при нормални условия, и по-малко </a:t>
            </a:r>
            <a:r>
              <a:rPr lang="ru-RU" sz="1600" dirty="0" smtClean="0"/>
              <a:t>при </a:t>
            </a:r>
            <a:r>
              <a:rPr lang="ru-RU" sz="1600" dirty="0"/>
              <a:t>прегряване </a:t>
            </a:r>
            <a:r>
              <a:rPr lang="ru-RU" sz="1600" dirty="0" smtClean="0"/>
              <a:t>. </a:t>
            </a:r>
            <a:r>
              <a:rPr lang="ru-RU" sz="1600" dirty="0"/>
              <a:t>Когато </a:t>
            </a:r>
            <a:r>
              <a:rPr lang="ru-RU" sz="1600" dirty="0" smtClean="0"/>
              <a:t>гликолът остарее, </a:t>
            </a:r>
            <a:r>
              <a:rPr lang="ru-RU" sz="1600" dirty="0"/>
              <a:t>става достатъчно </a:t>
            </a:r>
            <a:r>
              <a:rPr lang="ru-RU" sz="1600" dirty="0" smtClean="0"/>
              <a:t>киселинни и разяжда медта. Губи постепенно и своята </a:t>
            </a:r>
            <a:r>
              <a:rPr lang="ru-RU" sz="1600" dirty="0"/>
              <a:t>замразява защита </a:t>
            </a:r>
            <a:r>
              <a:rPr lang="ru-RU" sz="1600" dirty="0" smtClean="0"/>
              <a:t>.</a:t>
            </a:r>
            <a:r>
              <a:rPr lang="en-US" sz="1600" dirty="0" smtClean="0"/>
              <a:t> </a:t>
            </a: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/>
              <a:t>Допълване </a:t>
            </a:r>
            <a:r>
              <a:rPr lang="ru-RU" sz="1600" dirty="0"/>
              <a:t>и замяна на гликол са типични </a:t>
            </a:r>
            <a:r>
              <a:rPr lang="ru-RU" sz="1600" dirty="0" smtClean="0"/>
              <a:t>за експлоатацията  </a:t>
            </a:r>
            <a:r>
              <a:rPr lang="ru-RU" sz="1600" dirty="0"/>
              <a:t>и обслужване задачи за антифриз SWH </a:t>
            </a:r>
            <a:r>
              <a:rPr lang="ru-RU" sz="1600" dirty="0" smtClean="0"/>
              <a:t>системи.</a:t>
            </a:r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403FB01-2B11-43B6-BEF0-A2F40150F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000" y="4581000"/>
            <a:ext cx="6336000" cy="15312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863510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69B0AA-F0C4-4A86-A0AF-52A3F4831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/>
              <a:t>Съображения за тръбопроводите за слънчевите термични </a:t>
            </a:r>
            <a:r>
              <a:rPr lang="ru-RU" b="1" dirty="0" smtClean="0"/>
              <a:t>системи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21BF7F1-DF18-495F-8704-93B2896055D3}"/>
              </a:ext>
            </a:extLst>
          </p:cNvPr>
          <p:cNvSpPr/>
          <p:nvPr/>
        </p:nvSpPr>
        <p:spPr>
          <a:xfrm>
            <a:off x="432915" y="1557000"/>
            <a:ext cx="73070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Разнообразието </a:t>
            </a: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от SWH системи, инсталирани в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къщи</a:t>
            </a:r>
            <a:r>
              <a:rPr lang="en-US" b="1" dirty="0" smtClean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383E935-1168-4F9B-AA94-529373175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000" y="2598765"/>
            <a:ext cx="8130744" cy="322870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97181DB-676D-43DA-A2CF-D907D348DA3B}"/>
              </a:ext>
            </a:extLst>
          </p:cNvPr>
          <p:cNvSpPr/>
          <p:nvPr/>
        </p:nvSpPr>
        <p:spPr>
          <a:xfrm>
            <a:off x="828000" y="2020034"/>
            <a:ext cx="295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bg-BG" sz="1600" b="1" dirty="0"/>
              <a:t>ПАСИВНИ </a:t>
            </a:r>
            <a:r>
              <a:rPr lang="en-US" sz="1600" b="1" dirty="0"/>
              <a:t>SWH </a:t>
            </a:r>
            <a:r>
              <a:rPr lang="bg-BG" sz="1600" b="1" dirty="0" smtClean="0"/>
              <a:t>СИСТЕМИ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414818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8F5572-C322-47AD-8BB8-087FDE42D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/>
              <a:t>Съображения за тръбопроводите за слънчевите термични </a:t>
            </a:r>
            <a:r>
              <a:rPr lang="ru-RU" b="1" dirty="0" smtClean="0"/>
              <a:t>системи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D56027F-1C86-402E-9FDF-6A8BB8F1C672}"/>
              </a:ext>
            </a:extLst>
          </p:cNvPr>
          <p:cNvSpPr/>
          <p:nvPr/>
        </p:nvSpPr>
        <p:spPr>
          <a:xfrm>
            <a:off x="432916" y="1557000"/>
            <a:ext cx="6299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Разнообразието от SWH системи, инсталирани в къщи </a:t>
            </a:r>
            <a:r>
              <a:rPr lang="en-US" b="1" dirty="0" smtClean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C027259-A6C9-4B96-A1F5-5129C96FF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000" y="2202604"/>
            <a:ext cx="7930800" cy="410639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88B7A83-697A-40C5-AADB-1967DFB2B827}"/>
              </a:ext>
            </a:extLst>
          </p:cNvPr>
          <p:cNvSpPr/>
          <p:nvPr/>
        </p:nvSpPr>
        <p:spPr>
          <a:xfrm>
            <a:off x="828000" y="1917000"/>
            <a:ext cx="446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bg-BG" sz="1600" b="1" dirty="0"/>
              <a:t>АКТИВНИ </a:t>
            </a:r>
            <a:r>
              <a:rPr lang="en-US" sz="1600" b="1" dirty="0"/>
              <a:t>SWH </a:t>
            </a:r>
            <a:r>
              <a:rPr lang="bg-BG" sz="1600" b="1" dirty="0" smtClean="0"/>
              <a:t>СИСТЕМИ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7649913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DDB263-D239-43D6-A03A-2F126A7AD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/>
              <a:t>Съображения за тръбопроводите за слънчевите термични </a:t>
            </a:r>
            <a:r>
              <a:rPr lang="ru-RU" b="1" dirty="0" smtClean="0"/>
              <a:t>системи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ABA1189-1B46-4FA7-85C2-60422F759508}"/>
              </a:ext>
            </a:extLst>
          </p:cNvPr>
          <p:cNvSpPr/>
          <p:nvPr/>
        </p:nvSpPr>
        <p:spPr>
          <a:xfrm>
            <a:off x="432916" y="1557000"/>
            <a:ext cx="6299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Разнообразието от SWH системи, инсталирани в къщи </a:t>
            </a:r>
            <a:r>
              <a:rPr lang="en-US" b="1" dirty="0" smtClean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5E581FE-7D8B-4D74-B0FE-DC7133F7186A}"/>
              </a:ext>
            </a:extLst>
          </p:cNvPr>
          <p:cNvSpPr txBox="1"/>
          <p:nvPr/>
        </p:nvSpPr>
        <p:spPr>
          <a:xfrm>
            <a:off x="467592" y="2030906"/>
            <a:ext cx="52564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sz="1600" b="1" dirty="0"/>
              <a:t>ПАСИВНИ </a:t>
            </a:r>
            <a:r>
              <a:rPr lang="en-US" sz="1600" b="1" dirty="0"/>
              <a:t>ICS </a:t>
            </a:r>
            <a:r>
              <a:rPr lang="en-US" sz="1600" b="1" dirty="0" smtClean="0"/>
              <a:t>SWH</a:t>
            </a:r>
            <a:endParaRPr lang="en-US" sz="1600" b="1" dirty="0"/>
          </a:p>
          <a:p>
            <a:pPr marL="269875" lvl="1"/>
            <a:r>
              <a:rPr lang="bg-BG" sz="1600" b="1" u="sng" dirty="0" smtClean="0"/>
              <a:t>Операция</a:t>
            </a:r>
            <a:endParaRPr lang="en-US" sz="1600" b="1" u="sng" dirty="0"/>
          </a:p>
          <a:p>
            <a:pPr marL="555625" lvl="1" indent="-285750">
              <a:buFont typeface="Calibri" panose="020F0502020204030204" pitchFamily="34" charset="0"/>
              <a:buChar char="‒"/>
            </a:pPr>
            <a:r>
              <a:rPr lang="ru-RU" sz="1600" dirty="0"/>
              <a:t>Пряко нагряване на </a:t>
            </a:r>
            <a:r>
              <a:rPr lang="ru-RU" sz="1600" dirty="0" smtClean="0"/>
              <a:t>съхраняваната </a:t>
            </a:r>
            <a:r>
              <a:rPr lang="ru-RU" sz="1600" dirty="0"/>
              <a:t>питейна </a:t>
            </a:r>
            <a:r>
              <a:rPr lang="ru-RU" sz="1600" dirty="0" smtClean="0"/>
              <a:t>вода.</a:t>
            </a:r>
            <a:endParaRPr lang="en-US" sz="1600" dirty="0"/>
          </a:p>
          <a:p>
            <a:pPr marL="269875" lvl="1"/>
            <a:r>
              <a:rPr lang="bg-BG" sz="1600" b="1" u="sng" dirty="0"/>
              <a:t>Типични </a:t>
            </a:r>
            <a:r>
              <a:rPr lang="bg-BG" sz="1600" b="1" u="sng" dirty="0" smtClean="0"/>
              <a:t>приложения</a:t>
            </a:r>
            <a:endParaRPr lang="en-US" sz="1600" b="1" u="sng" dirty="0"/>
          </a:p>
          <a:p>
            <a:pPr marL="555625" lvl="1" indent="-285750">
              <a:buFont typeface="Calibri" panose="020F0502020204030204" pitchFamily="34" charset="0"/>
              <a:buChar char="‒"/>
            </a:pPr>
            <a:r>
              <a:rPr lang="ru-RU" sz="1600" dirty="0"/>
              <a:t>Слънчеви водонагряващи за еднофамилни къщи, </a:t>
            </a:r>
            <a:r>
              <a:rPr lang="ru-RU" sz="1600" dirty="0" smtClean="0"/>
              <a:t>вили</a:t>
            </a:r>
          </a:p>
          <a:p>
            <a:pPr marL="555625" lvl="1" indent="-285750">
              <a:buFont typeface="Calibri" panose="020F0502020204030204" pitchFamily="34" charset="0"/>
              <a:buChar char="‒"/>
            </a:pPr>
            <a:r>
              <a:rPr lang="ru-RU" sz="1600" dirty="0" smtClean="0"/>
              <a:t>Използват се </a:t>
            </a:r>
            <a:r>
              <a:rPr lang="ru-RU" sz="1600" dirty="0"/>
              <a:t>обикновено в горещ климат. </a:t>
            </a:r>
            <a:endParaRPr lang="ru-RU" sz="1600" dirty="0" smtClean="0"/>
          </a:p>
          <a:p>
            <a:pPr marL="555625" lvl="1" indent="-285750">
              <a:buFont typeface="Calibri" panose="020F0502020204030204" pitchFamily="34" charset="0"/>
              <a:buChar char="‒"/>
            </a:pPr>
            <a:r>
              <a:rPr lang="ru-RU" sz="1600" dirty="0" smtClean="0"/>
              <a:t>Позволява </a:t>
            </a:r>
            <a:r>
              <a:rPr lang="ru-RU" sz="1600" dirty="0"/>
              <a:t>употреба в мек </a:t>
            </a:r>
            <a:r>
              <a:rPr lang="ru-RU" sz="1600" dirty="0" smtClean="0"/>
              <a:t>климат.</a:t>
            </a:r>
            <a:endParaRPr lang="en-US" sz="1600" dirty="0"/>
          </a:p>
          <a:p>
            <a:pPr marL="269875" lvl="1"/>
            <a:r>
              <a:rPr lang="bg-BG" sz="1600" b="1" u="sng" dirty="0" smtClean="0"/>
              <a:t>За</a:t>
            </a:r>
            <a:endParaRPr lang="en-US" sz="1600" b="1" u="sng" dirty="0"/>
          </a:p>
          <a:p>
            <a:pPr marL="555625" lvl="1" indent="-285750">
              <a:buFont typeface="Calibri" panose="020F0502020204030204" pitchFamily="34" charset="0"/>
              <a:buChar char="‒"/>
            </a:pPr>
            <a:r>
              <a:rPr lang="ru-RU" sz="1600" dirty="0" smtClean="0">
                <a:solidFill>
                  <a:prstClr val="black"/>
                </a:solidFill>
              </a:rPr>
              <a:t>Прост </a:t>
            </a:r>
            <a:r>
              <a:rPr lang="ru-RU" sz="1600" dirty="0">
                <a:solidFill>
                  <a:prstClr val="black"/>
                </a:solidFill>
              </a:rPr>
              <a:t>дизайн, евтини, без движещи се части, работи на водопроводи под налягане, лесна инсталация и интеграция. Идеален за "Направи си сам</a:t>
            </a:r>
            <a:r>
              <a:rPr lang="ru-RU" sz="1600" dirty="0" smtClean="0">
                <a:solidFill>
                  <a:prstClr val="black"/>
                </a:solidFill>
              </a:rPr>
              <a:t>".</a:t>
            </a:r>
            <a:endParaRPr lang="en-US" sz="1600" dirty="0">
              <a:solidFill>
                <a:prstClr val="black"/>
              </a:solidFill>
            </a:endParaRPr>
          </a:p>
          <a:p>
            <a:pPr marL="269875" lvl="1"/>
            <a:r>
              <a:rPr lang="bg-BG" sz="1600" b="1" u="sng" dirty="0" smtClean="0"/>
              <a:t>Против</a:t>
            </a:r>
            <a:endParaRPr lang="en-US" sz="1600" b="1" u="sng" dirty="0"/>
          </a:p>
          <a:p>
            <a:pPr marL="555625" lvl="1" indent="-285750">
              <a:buFont typeface="Calibri" panose="020F0502020204030204" pitchFamily="34" charset="0"/>
              <a:buChar char="‒"/>
            </a:pPr>
            <a:r>
              <a:rPr lang="ru-RU" sz="1600" dirty="0">
                <a:solidFill>
                  <a:prstClr val="black"/>
                </a:solidFill>
              </a:rPr>
              <a:t>Много </a:t>
            </a:r>
            <a:r>
              <a:rPr lang="ru-RU" sz="1600" dirty="0" smtClean="0">
                <a:solidFill>
                  <a:prstClr val="black"/>
                </a:solidFill>
              </a:rPr>
              <a:t>ниска  ефективност.</a:t>
            </a:r>
            <a:endParaRPr lang="en-US" sz="1600" dirty="0">
              <a:solidFill>
                <a:prstClr val="black"/>
              </a:solidFill>
            </a:endParaRPr>
          </a:p>
          <a:p>
            <a:pPr marL="269875" lvl="1"/>
            <a:r>
              <a:rPr lang="bg-BG" sz="1600" b="1" u="sng" dirty="0" smtClean="0"/>
              <a:t>Варианти</a:t>
            </a:r>
            <a:endParaRPr lang="en-US" sz="1600" b="1" u="sng" dirty="0"/>
          </a:p>
          <a:p>
            <a:pPr marL="555625" lvl="1" indent="-285750">
              <a:buFont typeface="Calibri" panose="020F0502020204030204" pitchFamily="34" charset="0"/>
              <a:buChar char="‒"/>
            </a:pPr>
            <a:r>
              <a:rPr lang="ru-RU" sz="1600" dirty="0">
                <a:solidFill>
                  <a:prstClr val="black"/>
                </a:solidFill>
              </a:rPr>
              <a:t>Един или </a:t>
            </a:r>
            <a:r>
              <a:rPr lang="ru-RU" sz="1600" dirty="0" smtClean="0">
                <a:solidFill>
                  <a:prstClr val="black"/>
                </a:solidFill>
              </a:rPr>
              <a:t>мулти </a:t>
            </a:r>
            <a:r>
              <a:rPr lang="ru-RU" sz="1600" dirty="0">
                <a:solidFill>
                  <a:prstClr val="black"/>
                </a:solidFill>
              </a:rPr>
              <a:t>колектори, </a:t>
            </a:r>
            <a:r>
              <a:rPr lang="ru-RU" sz="1600" dirty="0" smtClean="0">
                <a:solidFill>
                  <a:prstClr val="black"/>
                </a:solidFill>
              </a:rPr>
              <a:t>директна </a:t>
            </a:r>
            <a:r>
              <a:rPr lang="ru-RU" sz="1600" dirty="0">
                <a:solidFill>
                  <a:prstClr val="black"/>
                </a:solidFill>
              </a:rPr>
              <a:t>употреба или с различни типове </a:t>
            </a:r>
            <a:r>
              <a:rPr lang="ru-RU" sz="1600" dirty="0" smtClean="0">
                <a:solidFill>
                  <a:prstClr val="black"/>
                </a:solidFill>
              </a:rPr>
              <a:t>, интегрирано нагряване .</a:t>
            </a:r>
            <a:endParaRPr lang="en-US" sz="1600" u="sng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CEBF91F-69A8-47CD-9EDA-41025CD2B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000" y="2061000"/>
            <a:ext cx="3107652" cy="427809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3F8A461-A708-4D2F-B3A8-2F293726E661}"/>
              </a:ext>
            </a:extLst>
          </p:cNvPr>
          <p:cNvSpPr/>
          <p:nvPr/>
        </p:nvSpPr>
        <p:spPr>
          <a:xfrm>
            <a:off x="7332488" y="1926382"/>
            <a:ext cx="129600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bg-BG" sz="1600" b="1" dirty="0" smtClean="0">
                <a:solidFill>
                  <a:prstClr val="black"/>
                </a:solidFill>
              </a:rPr>
              <a:t>ПРИМЕР</a:t>
            </a:r>
            <a:endParaRPr lang="en-US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631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7C82C9-25DE-4BE0-8F86-A3F2311FB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</a:t>
            </a:r>
            <a:r>
              <a:rPr lang="en-US" b="1" dirty="0" smtClean="0"/>
              <a:t>.</a:t>
            </a:r>
            <a:r>
              <a:rPr lang="ru-RU" b="1" dirty="0"/>
              <a:t> Съображения за тръбопроводите за слънчевите термични </a:t>
            </a:r>
            <a:r>
              <a:rPr lang="ru-RU" b="1" dirty="0" smtClean="0"/>
              <a:t>системи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A3C1EEC-EE53-41CB-A00A-3D26724A1145}"/>
              </a:ext>
            </a:extLst>
          </p:cNvPr>
          <p:cNvSpPr/>
          <p:nvPr/>
        </p:nvSpPr>
        <p:spPr>
          <a:xfrm>
            <a:off x="432916" y="1557000"/>
            <a:ext cx="6299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Разнообразието от SWH системи, инсталирани в къщи </a:t>
            </a:r>
            <a:r>
              <a:rPr lang="en-US" b="1" dirty="0" smtClean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31A0F1F-F54E-4DF7-9FA4-7B877507FB10}"/>
              </a:ext>
            </a:extLst>
          </p:cNvPr>
          <p:cNvSpPr/>
          <p:nvPr/>
        </p:nvSpPr>
        <p:spPr>
          <a:xfrm>
            <a:off x="7164000" y="1973657"/>
            <a:ext cx="1980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prstClr val="black"/>
                </a:solidFill>
              </a:rPr>
              <a:t>ПАСИВНИ ICS SWH. ПРИМЕРНИ </a:t>
            </a:r>
            <a:r>
              <a:rPr lang="bg-BG" sz="1600" b="1" dirty="0" smtClean="0">
                <a:solidFill>
                  <a:prstClr val="black"/>
                </a:solidFill>
              </a:rPr>
              <a:t>ИЗПЪЛНЕНИЯ НА </a:t>
            </a:r>
            <a:r>
              <a:rPr lang="ru-RU" sz="1600" b="1" dirty="0" smtClean="0">
                <a:solidFill>
                  <a:prstClr val="black"/>
                </a:solidFill>
              </a:rPr>
              <a:t>ВОДОПРОВОДИ</a:t>
            </a:r>
            <a:endParaRPr lang="en-US" sz="1600" b="1" dirty="0">
              <a:solidFill>
                <a:prstClr val="black"/>
              </a:solidFill>
            </a:endParaRPr>
          </a:p>
          <a:p>
            <a:pPr marL="263525" lvl="1"/>
            <a:endParaRPr lang="en-US" sz="1600" b="1" dirty="0">
              <a:solidFill>
                <a:prstClr val="black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FD98E3C-8A61-44AE-B9C3-BE3EB4939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309" y="1956353"/>
            <a:ext cx="6688691" cy="435237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A50E93C-61DA-483A-9AAF-FD40E7414A2F}"/>
              </a:ext>
            </a:extLst>
          </p:cNvPr>
          <p:cNvSpPr/>
          <p:nvPr/>
        </p:nvSpPr>
        <p:spPr>
          <a:xfrm>
            <a:off x="7164000" y="3963261"/>
            <a:ext cx="129600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bg-BG" sz="1600" b="1" dirty="0" smtClean="0">
                <a:solidFill>
                  <a:prstClr val="black"/>
                </a:solidFill>
              </a:rPr>
              <a:t>ПРИМЕР</a:t>
            </a:r>
            <a:endParaRPr lang="en-US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809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 smtClean="0"/>
              <a:t>Цели на модула</a:t>
            </a:r>
            <a:endParaRPr lang="el-GR" b="1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61758" y="1628775"/>
            <a:ext cx="8425042" cy="381622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bg-BG" dirty="0" smtClean="0">
                <a:latin typeface="+mj-lt"/>
                <a:cs typeface="Arial" pitchFamily="34" charset="0"/>
              </a:rPr>
              <a:t>В този модул ще научите за</a:t>
            </a:r>
            <a:r>
              <a:rPr lang="en-US" dirty="0" smtClean="0">
                <a:latin typeface="+mj-lt"/>
                <a:cs typeface="Arial" pitchFamily="34" charset="0"/>
              </a:rPr>
              <a:t>:</a:t>
            </a:r>
            <a:endParaRPr lang="en-US" dirty="0">
              <a:latin typeface="+mj-lt"/>
              <a:cs typeface="Arial" pitchFamily="34" charset="0"/>
            </a:endParaRPr>
          </a:p>
          <a:p>
            <a:pPr marL="0" indent="0" algn="just">
              <a:buNone/>
            </a:pP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lvl="1">
              <a:buFont typeface="+mj-lt"/>
              <a:buAutoNum type="arabicPeriod"/>
            </a:pPr>
            <a:r>
              <a:rPr lang="ru-RU" b="1" dirty="0"/>
              <a:t>Дефиниране на </a:t>
            </a:r>
            <a:r>
              <a:rPr lang="ru-RU" b="1" dirty="0" smtClean="0"/>
              <a:t>тръбопроводите </a:t>
            </a:r>
            <a:r>
              <a:rPr lang="ru-RU" b="1" dirty="0"/>
              <a:t>в контекста на инсталиране на слънчева </a:t>
            </a:r>
            <a:r>
              <a:rPr lang="ru-RU" b="1" dirty="0" smtClean="0"/>
              <a:t>водна отоплителна система</a:t>
            </a:r>
            <a:r>
              <a:rPr lang="en-GB" b="1" dirty="0" smtClean="0"/>
              <a:t>.</a:t>
            </a:r>
            <a:endParaRPr lang="en-GB" b="1" dirty="0"/>
          </a:p>
          <a:p>
            <a:pPr lvl="1">
              <a:buFont typeface="+mj-lt"/>
              <a:buAutoNum type="arabicPeriod"/>
            </a:pPr>
            <a:r>
              <a:rPr lang="ru-RU" b="1" dirty="0" smtClean="0"/>
              <a:t>Общи </a:t>
            </a:r>
            <a:r>
              <a:rPr lang="ru-RU" b="1" dirty="0"/>
              <a:t>съображения за </a:t>
            </a:r>
            <a:r>
              <a:rPr lang="ru-RU" b="1" dirty="0" smtClean="0"/>
              <a:t>тръбопроводите при </a:t>
            </a:r>
            <a:r>
              <a:rPr lang="ru-RU" b="1" dirty="0"/>
              <a:t>работа </a:t>
            </a:r>
            <a:r>
              <a:rPr lang="ru-RU" b="1" dirty="0" smtClean="0"/>
              <a:t>на слънчевата система.</a:t>
            </a:r>
            <a:endParaRPr lang="en-GB" b="1" dirty="0"/>
          </a:p>
          <a:p>
            <a:pPr lvl="1">
              <a:buFont typeface="+mj-lt"/>
              <a:buAutoNum type="arabicPeriod"/>
            </a:pPr>
            <a:r>
              <a:rPr lang="ru-RU" b="1" dirty="0" smtClean="0"/>
              <a:t>Сравняване на прототипната </a:t>
            </a:r>
            <a:r>
              <a:rPr lang="ru-RU" b="1" dirty="0"/>
              <a:t>SWH </a:t>
            </a:r>
            <a:r>
              <a:rPr lang="ru-RU" b="1" dirty="0" smtClean="0"/>
              <a:t>система с тези</a:t>
            </a:r>
            <a:r>
              <a:rPr lang="ru-RU" b="1" dirty="0"/>
              <a:t>, </a:t>
            </a:r>
            <a:r>
              <a:rPr lang="ru-RU" b="1" dirty="0" smtClean="0"/>
              <a:t>монтирани </a:t>
            </a:r>
            <a:r>
              <a:rPr lang="ru-RU" b="1" dirty="0"/>
              <a:t>в еднофамилни къщи, идентифициране на особеностите на тяхната </a:t>
            </a:r>
            <a:r>
              <a:rPr lang="ru-RU" b="1" dirty="0" smtClean="0"/>
              <a:t>хидравлична схема </a:t>
            </a:r>
            <a:r>
              <a:rPr lang="ru-RU" b="1" dirty="0"/>
              <a:t>и свързаните с тях </a:t>
            </a:r>
            <a:r>
              <a:rPr lang="ru-RU" b="1" dirty="0" smtClean="0"/>
              <a:t>тръбопроводи.</a:t>
            </a:r>
            <a:endParaRPr lang="en-GB" b="1" dirty="0"/>
          </a:p>
          <a:p>
            <a:pPr lvl="1">
              <a:buFont typeface="+mj-lt"/>
              <a:buAutoNum type="arabicPeriod"/>
            </a:pPr>
            <a:r>
              <a:rPr lang="ru-RU" b="1" dirty="0"/>
              <a:t>Идентифициране на най-често срещаните материали, използвани в </a:t>
            </a:r>
            <a:r>
              <a:rPr lang="ru-RU" b="1" dirty="0" smtClean="0"/>
              <a:t>тръбопроводите </a:t>
            </a:r>
            <a:r>
              <a:rPr lang="ru-RU" b="1" dirty="0"/>
              <a:t>на SWH </a:t>
            </a:r>
            <a:r>
              <a:rPr lang="ru-RU" b="1" dirty="0" smtClean="0"/>
              <a:t>системи </a:t>
            </a:r>
            <a:r>
              <a:rPr lang="ru-RU" b="1" dirty="0"/>
              <a:t>и </a:t>
            </a:r>
            <a:r>
              <a:rPr lang="ru-RU" b="1" dirty="0" smtClean="0"/>
              <a:t>техните </a:t>
            </a:r>
            <a:r>
              <a:rPr lang="ru-RU" b="1" dirty="0"/>
              <a:t>отличителни </a:t>
            </a:r>
            <a:r>
              <a:rPr lang="ru-RU" b="1" dirty="0" smtClean="0"/>
              <a:t>характеристики.</a:t>
            </a:r>
            <a:endParaRPr lang="en-GB" b="1" dirty="0"/>
          </a:p>
          <a:p>
            <a:pPr lvl="1">
              <a:buFont typeface="+mj-lt"/>
              <a:buAutoNum type="arabicPeriod"/>
            </a:pPr>
            <a:r>
              <a:rPr lang="ru-RU" b="1" dirty="0"/>
              <a:t>Анализира </a:t>
            </a:r>
            <a:r>
              <a:rPr lang="ru-RU" b="1" dirty="0" smtClean="0"/>
              <a:t>на някои </a:t>
            </a:r>
            <a:r>
              <a:rPr lang="ru-RU" b="1" dirty="0"/>
              <a:t>техники и процедури, използвани при инсталиране и въвеждане в експлоатация SWH системи, фокусирани върху вериги или тестване на </a:t>
            </a:r>
            <a:r>
              <a:rPr lang="ru-RU" b="1" dirty="0" smtClean="0"/>
              <a:t>тръби.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6512642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671060-1E9C-4FA3-9BDC-CBDB4EF01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/>
              <a:t>Съображения за тръбопроводите за слънчевите термични </a:t>
            </a:r>
            <a:r>
              <a:rPr lang="ru-RU" b="1" dirty="0" smtClean="0"/>
              <a:t>системи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B1ACF15-3BF8-4479-A605-56A8031BF949}"/>
              </a:ext>
            </a:extLst>
          </p:cNvPr>
          <p:cNvSpPr/>
          <p:nvPr/>
        </p:nvSpPr>
        <p:spPr>
          <a:xfrm>
            <a:off x="432916" y="1327485"/>
            <a:ext cx="6155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Разнообразието от SWH системи, инсталирани в къщи </a:t>
            </a:r>
            <a:r>
              <a:rPr lang="en-US" b="1" dirty="0" smtClean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b="1" dirty="0"/>
          </a:p>
        </p:txBody>
      </p:sp>
      <p:pic>
        <p:nvPicPr>
          <p:cNvPr id="10" name="Picture 9" descr="A close up of a map&#10;&#10;Description generated with high confidence">
            <a:extLst>
              <a:ext uri="{FF2B5EF4-FFF2-40B4-BE49-F238E27FC236}">
                <a16:creationId xmlns:a16="http://schemas.microsoft.com/office/drawing/2014/main" xmlns="" id="{11337D20-01C8-477C-A6A1-F6852FAE6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000" y="1556999"/>
            <a:ext cx="2637926" cy="47517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0822748-DAEE-4AF4-90A6-0464749A2311}"/>
              </a:ext>
            </a:extLst>
          </p:cNvPr>
          <p:cNvSpPr txBox="1"/>
          <p:nvPr/>
        </p:nvSpPr>
        <p:spPr>
          <a:xfrm>
            <a:off x="540000" y="1629000"/>
            <a:ext cx="5616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sz="1600" b="1" dirty="0" smtClean="0"/>
              <a:t>ТЕРМОСИФОННИ</a:t>
            </a:r>
            <a:r>
              <a:rPr lang="en-US" sz="1600" b="1" dirty="0" smtClean="0"/>
              <a:t> </a:t>
            </a:r>
            <a:r>
              <a:rPr lang="en-US" sz="1600" b="1" dirty="0"/>
              <a:t>SWH</a:t>
            </a:r>
          </a:p>
          <a:p>
            <a:pPr marL="269875" lvl="1"/>
            <a:r>
              <a:rPr lang="bg-BG" sz="1600" b="1" u="sng" dirty="0" smtClean="0"/>
              <a:t>Операция</a:t>
            </a:r>
            <a:endParaRPr lang="en-US" sz="1600" b="1" u="sng" dirty="0"/>
          </a:p>
          <a:p>
            <a:pPr marL="555625" lvl="1" indent="-285750">
              <a:buFont typeface="Calibri" panose="020F0502020204030204" pitchFamily="34" charset="0"/>
              <a:buChar char="‒"/>
            </a:pPr>
            <a:r>
              <a:rPr lang="ru-RU" sz="1600" dirty="0"/>
              <a:t>Естествена циркулация </a:t>
            </a:r>
            <a:r>
              <a:rPr lang="ru-RU" sz="1600" dirty="0" smtClean="0"/>
              <a:t>(стратификация на топлата </a:t>
            </a:r>
            <a:r>
              <a:rPr lang="ru-RU" sz="1600" dirty="0"/>
              <a:t>вода </a:t>
            </a:r>
            <a:r>
              <a:rPr lang="ru-RU" sz="1600" dirty="0" smtClean="0"/>
              <a:t>)</a:t>
            </a:r>
            <a:r>
              <a:rPr lang="en-US" sz="1600" dirty="0" smtClean="0"/>
              <a:t>.</a:t>
            </a:r>
            <a:endParaRPr lang="en-US" sz="1600" dirty="0"/>
          </a:p>
          <a:p>
            <a:pPr marL="269875" lvl="1"/>
            <a:r>
              <a:rPr lang="bg-BG" sz="1600" b="1" u="sng" dirty="0"/>
              <a:t>Типични </a:t>
            </a:r>
            <a:r>
              <a:rPr lang="bg-BG" sz="1600" b="1" u="sng" dirty="0" smtClean="0"/>
              <a:t>приложения</a:t>
            </a:r>
            <a:endParaRPr lang="en-US" sz="1600" b="1" u="sng" dirty="0"/>
          </a:p>
          <a:p>
            <a:pPr marL="555625" lvl="1" indent="-285750">
              <a:buFont typeface="Calibri" panose="020F0502020204030204" pitchFamily="34" charset="0"/>
              <a:buChar char="‒"/>
            </a:pPr>
            <a:r>
              <a:rPr lang="ru-RU" sz="1600" dirty="0"/>
              <a:t>Слънчеви водонагреватели. </a:t>
            </a:r>
            <a:endParaRPr lang="ru-RU" sz="1600" dirty="0" smtClean="0"/>
          </a:p>
          <a:p>
            <a:pPr marL="555625" lvl="1" indent="-285750">
              <a:buFont typeface="Calibri" panose="020F0502020204030204" pitchFamily="34" charset="0"/>
              <a:buChar char="‒"/>
            </a:pPr>
            <a:r>
              <a:rPr lang="ru-RU" sz="1600" dirty="0" smtClean="0"/>
              <a:t>Използва се </a:t>
            </a:r>
            <a:r>
              <a:rPr lang="ru-RU" sz="1600" dirty="0"/>
              <a:t>в горещи и мек климат</a:t>
            </a:r>
            <a:r>
              <a:rPr lang="ru-RU" sz="1600" dirty="0" smtClean="0"/>
              <a:t>.</a:t>
            </a:r>
          </a:p>
          <a:p>
            <a:pPr marL="555625" lvl="1" indent="-285750">
              <a:buFont typeface="Calibri" panose="020F0502020204030204" pitchFamily="34" charset="0"/>
              <a:buChar char="‒"/>
            </a:pPr>
            <a:r>
              <a:rPr lang="ru-RU" sz="1600" dirty="0" smtClean="0"/>
              <a:t> Директна </a:t>
            </a:r>
            <a:r>
              <a:rPr lang="ru-RU" sz="1600" dirty="0"/>
              <a:t>употреба или предварително загряване на системата за </a:t>
            </a:r>
            <a:r>
              <a:rPr lang="ru-RU" sz="1600" dirty="0" smtClean="0"/>
              <a:t>БГВ.</a:t>
            </a:r>
            <a:endParaRPr lang="en-US" sz="1600" dirty="0"/>
          </a:p>
          <a:p>
            <a:pPr marL="269875" lvl="1"/>
            <a:r>
              <a:rPr lang="bg-BG" sz="1600" b="1" u="sng" dirty="0" smtClean="0"/>
              <a:t>Плюсове</a:t>
            </a:r>
            <a:endParaRPr lang="en-US" sz="1600" b="1" u="sng" dirty="0"/>
          </a:p>
          <a:p>
            <a:pPr marL="555625" lvl="1" indent="-285750">
              <a:buFont typeface="Calibri" panose="020F0502020204030204" pitchFamily="34" charset="0"/>
              <a:buChar char="‒"/>
            </a:pPr>
            <a:r>
              <a:rPr lang="ru-RU" sz="1600" dirty="0">
                <a:solidFill>
                  <a:prstClr val="black"/>
                </a:solidFill>
              </a:rPr>
              <a:t>Опростен дизайн, </a:t>
            </a:r>
            <a:r>
              <a:rPr lang="ru-RU" sz="1600" dirty="0" smtClean="0">
                <a:solidFill>
                  <a:prstClr val="black"/>
                </a:solidFill>
              </a:rPr>
              <a:t>без </a:t>
            </a:r>
            <a:r>
              <a:rPr lang="ru-RU" sz="1600" dirty="0">
                <a:solidFill>
                  <a:prstClr val="black"/>
                </a:solidFill>
              </a:rPr>
              <a:t>движещи се части, лесна инсталация и поддръжка. </a:t>
            </a:r>
            <a:r>
              <a:rPr lang="ru-RU" sz="1600" dirty="0" smtClean="0">
                <a:solidFill>
                  <a:prstClr val="black"/>
                </a:solidFill>
              </a:rPr>
              <a:t>Надеждни.</a:t>
            </a:r>
            <a:endParaRPr lang="en-US" sz="1600" b="1" dirty="0"/>
          </a:p>
          <a:p>
            <a:pPr marL="269875" lvl="1"/>
            <a:r>
              <a:rPr lang="bg-BG" sz="1600" b="1" u="sng" dirty="0" smtClean="0"/>
              <a:t>Минуси</a:t>
            </a:r>
            <a:endParaRPr lang="en-US" sz="1600" b="1" u="sng" dirty="0"/>
          </a:p>
          <a:p>
            <a:pPr marL="555625" lvl="1" indent="-285750">
              <a:buFont typeface="Calibri" panose="020F0502020204030204" pitchFamily="34" charset="0"/>
              <a:buChar char="‒"/>
            </a:pPr>
            <a:r>
              <a:rPr lang="ru-RU" sz="1600" dirty="0">
                <a:solidFill>
                  <a:prstClr val="black"/>
                </a:solidFill>
              </a:rPr>
              <a:t>Резервоарът трябва да бъде над </a:t>
            </a:r>
            <a:r>
              <a:rPr lang="ru-RU" sz="1600" dirty="0" smtClean="0">
                <a:solidFill>
                  <a:prstClr val="black"/>
                </a:solidFill>
              </a:rPr>
              <a:t>колектора. По-големите </a:t>
            </a:r>
            <a:r>
              <a:rPr lang="ru-RU" sz="1600" dirty="0">
                <a:solidFill>
                  <a:prstClr val="black"/>
                </a:solidFill>
              </a:rPr>
              <a:t>модели са тежки. </a:t>
            </a:r>
            <a:r>
              <a:rPr lang="ru-RU" sz="1600" dirty="0" smtClean="0">
                <a:solidFill>
                  <a:prstClr val="black"/>
                </a:solidFill>
              </a:rPr>
              <a:t>Топлинни </a:t>
            </a:r>
            <a:r>
              <a:rPr lang="ru-RU" sz="1600" dirty="0">
                <a:solidFill>
                  <a:prstClr val="black"/>
                </a:solidFill>
              </a:rPr>
              <a:t>загуби. Ниска защита срещу много </a:t>
            </a:r>
            <a:r>
              <a:rPr lang="ru-RU" sz="1600" dirty="0" smtClean="0">
                <a:solidFill>
                  <a:prstClr val="black"/>
                </a:solidFill>
              </a:rPr>
              <a:t>студено/горещо </a:t>
            </a:r>
            <a:r>
              <a:rPr lang="ru-RU" sz="1600" dirty="0">
                <a:solidFill>
                  <a:prstClr val="black"/>
                </a:solidFill>
              </a:rPr>
              <a:t>времето &amp; твърда </a:t>
            </a:r>
            <a:r>
              <a:rPr lang="ru-RU" sz="1600" dirty="0" smtClean="0">
                <a:solidFill>
                  <a:prstClr val="black"/>
                </a:solidFill>
              </a:rPr>
              <a:t>вода.</a:t>
            </a:r>
            <a:endParaRPr lang="en-US" sz="1600" dirty="0">
              <a:solidFill>
                <a:prstClr val="black"/>
              </a:solidFill>
            </a:endParaRPr>
          </a:p>
          <a:p>
            <a:pPr marL="269875" lvl="1"/>
            <a:r>
              <a:rPr lang="bg-BG" sz="1600" b="1" u="sng" dirty="0" smtClean="0"/>
              <a:t>Варианти</a:t>
            </a:r>
            <a:endParaRPr lang="en-US" sz="1600" b="1" u="sng" dirty="0"/>
          </a:p>
          <a:p>
            <a:pPr marL="555625" lvl="1" indent="-285750">
              <a:buFont typeface="Calibri" panose="020F0502020204030204" pitchFamily="34" charset="0"/>
              <a:buChar char="‒"/>
            </a:pPr>
            <a:r>
              <a:rPr lang="ru-RU" sz="1600" dirty="0">
                <a:solidFill>
                  <a:prstClr val="black"/>
                </a:solidFill>
              </a:rPr>
              <a:t>Налягане/без налягане, </a:t>
            </a:r>
            <a:r>
              <a:rPr lang="ru-RU" sz="1600" dirty="0" smtClean="0">
                <a:solidFill>
                  <a:prstClr val="black"/>
                </a:solidFill>
              </a:rPr>
              <a:t>директно/индиректно, </a:t>
            </a:r>
            <a:r>
              <a:rPr lang="ru-RU" sz="1600" dirty="0">
                <a:solidFill>
                  <a:prstClr val="black"/>
                </a:solidFill>
              </a:rPr>
              <a:t>с електрически нагревател, </a:t>
            </a:r>
            <a:r>
              <a:rPr lang="ru-RU" sz="1600" dirty="0" smtClean="0">
                <a:solidFill>
                  <a:prstClr val="black"/>
                </a:solidFill>
              </a:rPr>
              <a:t>върху покрив </a:t>
            </a:r>
            <a:r>
              <a:rPr lang="ru-RU" sz="1600" dirty="0">
                <a:solidFill>
                  <a:prstClr val="black"/>
                </a:solidFill>
              </a:rPr>
              <a:t>и </a:t>
            </a:r>
            <a:r>
              <a:rPr lang="ru-RU" sz="1600" dirty="0" smtClean="0">
                <a:solidFill>
                  <a:prstClr val="black"/>
                </a:solidFill>
              </a:rPr>
              <a:t>др.</a:t>
            </a:r>
            <a:endParaRPr lang="en-US" sz="1600" u="sng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E821383-D85A-408E-8064-958C35617462}"/>
              </a:ext>
            </a:extLst>
          </p:cNvPr>
          <p:cNvSpPr/>
          <p:nvPr/>
        </p:nvSpPr>
        <p:spPr>
          <a:xfrm>
            <a:off x="7568007" y="1629000"/>
            <a:ext cx="129600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bg-BG" sz="1600" b="1" dirty="0" smtClean="0">
                <a:solidFill>
                  <a:prstClr val="black"/>
                </a:solidFill>
              </a:rPr>
              <a:t>ПРИМЕР</a:t>
            </a:r>
            <a:endParaRPr lang="en-US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279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B52DAB9-691D-4DC6-AA75-952F34731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00" y="1989000"/>
            <a:ext cx="3616303" cy="431972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1343C66-467D-431C-A15D-09F50AF7FD50}"/>
              </a:ext>
            </a:extLst>
          </p:cNvPr>
          <p:cNvSpPr/>
          <p:nvPr/>
        </p:nvSpPr>
        <p:spPr>
          <a:xfrm>
            <a:off x="432916" y="1557000"/>
            <a:ext cx="6011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Разнообразието от SWH системи, инсталирани в къщи </a:t>
            </a:r>
            <a:r>
              <a:rPr lang="en-US" b="1" dirty="0" smtClean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88FFF9-87B5-44EF-83A1-DEB9D599D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/>
              <a:t>Съображения за тръбопроводите за слънчевите термични </a:t>
            </a:r>
            <a:r>
              <a:rPr lang="ru-RU" b="1" dirty="0" smtClean="0"/>
              <a:t>системи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6D0D7C6-D456-4695-979D-23453AD4DDE0}"/>
              </a:ext>
            </a:extLst>
          </p:cNvPr>
          <p:cNvSpPr txBox="1"/>
          <p:nvPr/>
        </p:nvSpPr>
        <p:spPr>
          <a:xfrm>
            <a:off x="467592" y="2133000"/>
            <a:ext cx="48964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sz="1600" b="1" dirty="0" smtClean="0"/>
              <a:t>АКТИВНИ</a:t>
            </a:r>
            <a:r>
              <a:rPr lang="en-US" sz="1600" b="1" dirty="0" smtClean="0"/>
              <a:t> </a:t>
            </a:r>
            <a:r>
              <a:rPr lang="en-US" sz="1600" b="1" dirty="0"/>
              <a:t>SWH. </a:t>
            </a:r>
            <a:r>
              <a:rPr lang="bg-BG" sz="1600" b="1" dirty="0" smtClean="0"/>
              <a:t>ДИРЕКТНИ</a:t>
            </a:r>
            <a:r>
              <a:rPr lang="en-US" sz="1600" b="1" dirty="0" smtClean="0"/>
              <a:t>.</a:t>
            </a:r>
            <a:endParaRPr lang="en-US" sz="1600" b="1" dirty="0"/>
          </a:p>
          <a:p>
            <a:pPr marL="269875" lvl="1"/>
            <a:r>
              <a:rPr lang="bg-BG" sz="1600" b="1" u="sng" dirty="0" smtClean="0"/>
              <a:t>Операции</a:t>
            </a:r>
            <a:endParaRPr lang="en-US" sz="1600" b="1" u="sng" dirty="0"/>
          </a:p>
          <a:p>
            <a:pPr marL="555625" lvl="1" indent="-285750">
              <a:buFont typeface="Calibri" panose="020F0502020204030204" pitchFamily="34" charset="0"/>
              <a:buChar char="‒"/>
            </a:pPr>
            <a:r>
              <a:rPr lang="ru-RU" sz="1600" dirty="0"/>
              <a:t>Принудителна циркулация на водата за директно </a:t>
            </a:r>
            <a:r>
              <a:rPr lang="ru-RU" sz="1600" dirty="0" smtClean="0"/>
              <a:t>загряване</a:t>
            </a:r>
            <a:r>
              <a:rPr lang="en-US" sz="1600" dirty="0" smtClean="0"/>
              <a:t>.</a:t>
            </a:r>
            <a:endParaRPr lang="en-US" sz="1600" dirty="0"/>
          </a:p>
          <a:p>
            <a:pPr marL="269875" lvl="1"/>
            <a:r>
              <a:rPr lang="bg-BG" sz="1600" b="1" u="sng" dirty="0"/>
              <a:t>Типични приложения</a:t>
            </a:r>
            <a:endParaRPr lang="en-US" sz="1600" b="1" u="sng" dirty="0"/>
          </a:p>
          <a:p>
            <a:pPr marL="555625" lvl="1" indent="-285750">
              <a:buFont typeface="Calibri" panose="020F0502020204030204" pitchFamily="34" charset="0"/>
              <a:buChar char="‒"/>
            </a:pPr>
            <a:r>
              <a:rPr lang="ru-RU" sz="1600" dirty="0" smtClean="0"/>
              <a:t>Слънчев водонагревател, подходящ </a:t>
            </a:r>
            <a:r>
              <a:rPr lang="ru-RU" sz="1600" dirty="0"/>
              <a:t>за </a:t>
            </a:r>
            <a:r>
              <a:rPr lang="ru-RU" sz="1600" dirty="0" smtClean="0"/>
              <a:t>райони</a:t>
            </a:r>
            <a:r>
              <a:rPr lang="ru-RU" sz="1600" dirty="0"/>
              <a:t>, които не са склонни към </a:t>
            </a:r>
            <a:r>
              <a:rPr lang="ru-RU" sz="1600" dirty="0" smtClean="0"/>
              <a:t>замръзване</a:t>
            </a:r>
            <a:r>
              <a:rPr lang="en-US" sz="1600" dirty="0" smtClean="0"/>
              <a:t>.</a:t>
            </a:r>
            <a:endParaRPr lang="en-US" sz="1600" dirty="0">
              <a:solidFill>
                <a:prstClr val="black"/>
              </a:solidFill>
            </a:endParaRPr>
          </a:p>
          <a:p>
            <a:pPr marL="269875" lvl="1"/>
            <a:r>
              <a:rPr lang="bg-BG" sz="1600" b="1" u="sng" dirty="0" smtClean="0"/>
              <a:t>Плюсове</a:t>
            </a:r>
            <a:endParaRPr lang="en-US" sz="1600" b="1" u="sng" dirty="0"/>
          </a:p>
          <a:p>
            <a:pPr marL="555625" lvl="1" indent="-285750">
              <a:buFont typeface="Calibri" panose="020F0502020204030204" pitchFamily="34" charset="0"/>
              <a:buChar char="‒"/>
            </a:pPr>
            <a:r>
              <a:rPr lang="ru-RU" sz="1600" dirty="0" smtClean="0">
                <a:solidFill>
                  <a:prstClr val="black"/>
                </a:solidFill>
              </a:rPr>
              <a:t>Доста </a:t>
            </a:r>
            <a:r>
              <a:rPr lang="ru-RU" sz="1600" dirty="0">
                <a:solidFill>
                  <a:prstClr val="black"/>
                </a:solidFill>
              </a:rPr>
              <a:t>прости, достъпни, ефективни, контролируеми, лесни за </a:t>
            </a:r>
            <a:r>
              <a:rPr lang="ru-RU" sz="1600" dirty="0" smtClean="0">
                <a:solidFill>
                  <a:prstClr val="black"/>
                </a:solidFill>
              </a:rPr>
              <a:t>поддръжка,  естетика.</a:t>
            </a:r>
            <a:endParaRPr lang="en-US" sz="1600" dirty="0">
              <a:solidFill>
                <a:prstClr val="black"/>
              </a:solidFill>
            </a:endParaRPr>
          </a:p>
          <a:p>
            <a:pPr marL="269875" lvl="1"/>
            <a:r>
              <a:rPr lang="bg-BG" sz="1600" b="1" u="sng" dirty="0" smtClean="0"/>
              <a:t>Минуси</a:t>
            </a:r>
            <a:endParaRPr lang="en-US" sz="1600" b="1" u="sng" dirty="0"/>
          </a:p>
          <a:p>
            <a:pPr marL="555625" lvl="1" indent="-285750">
              <a:buFont typeface="Calibri" panose="020F0502020204030204" pitchFamily="34" charset="0"/>
              <a:buChar char="‒"/>
            </a:pPr>
            <a:r>
              <a:rPr lang="ru-RU" sz="1600" dirty="0">
                <a:solidFill>
                  <a:prstClr val="black"/>
                </a:solidFill>
              </a:rPr>
              <a:t>Не използваеми по </a:t>
            </a:r>
            <a:r>
              <a:rPr lang="ru-RU" sz="1600" dirty="0" smtClean="0">
                <a:solidFill>
                  <a:prstClr val="black"/>
                </a:solidFill>
              </a:rPr>
              <a:t>при замръзване </a:t>
            </a:r>
            <a:r>
              <a:rPr lang="ru-RU" sz="1600" dirty="0">
                <a:solidFill>
                  <a:prstClr val="black"/>
                </a:solidFill>
              </a:rPr>
              <a:t>или стагнацията (прегряване) </a:t>
            </a:r>
            <a:r>
              <a:rPr lang="ru-RU" sz="1600" dirty="0" smtClean="0">
                <a:solidFill>
                  <a:prstClr val="black"/>
                </a:solidFill>
              </a:rPr>
              <a:t>. Твърдите </a:t>
            </a:r>
            <a:r>
              <a:rPr lang="ru-RU" sz="1600" dirty="0">
                <a:solidFill>
                  <a:prstClr val="black"/>
                </a:solidFill>
              </a:rPr>
              <a:t>води </a:t>
            </a:r>
            <a:r>
              <a:rPr lang="ru-RU" sz="1600" dirty="0" smtClean="0">
                <a:solidFill>
                  <a:prstClr val="black"/>
                </a:solidFill>
              </a:rPr>
              <a:t> запушват </a:t>
            </a:r>
            <a:r>
              <a:rPr lang="ru-RU" sz="1600" dirty="0">
                <a:solidFill>
                  <a:prstClr val="black"/>
                </a:solidFill>
              </a:rPr>
              <a:t>или </a:t>
            </a:r>
            <a:r>
              <a:rPr lang="ru-RU" sz="1600" dirty="0" smtClean="0">
                <a:solidFill>
                  <a:prstClr val="black"/>
                </a:solidFill>
              </a:rPr>
              <a:t>химическа </a:t>
            </a:r>
            <a:r>
              <a:rPr lang="ru-RU" sz="1600" dirty="0">
                <a:solidFill>
                  <a:prstClr val="black"/>
                </a:solidFill>
              </a:rPr>
              <a:t>атака </a:t>
            </a:r>
            <a:r>
              <a:rPr lang="ru-RU" sz="1600" dirty="0" smtClean="0">
                <a:solidFill>
                  <a:prstClr val="black"/>
                </a:solidFill>
              </a:rPr>
              <a:t>на колектора.</a:t>
            </a:r>
            <a:endParaRPr lang="en-US" sz="1600" dirty="0">
              <a:solidFill>
                <a:prstClr val="black"/>
              </a:solidFill>
            </a:endParaRPr>
          </a:p>
          <a:p>
            <a:pPr marL="269875" lvl="1"/>
            <a:r>
              <a:rPr lang="bg-BG" sz="1600" b="1" u="sng" dirty="0" smtClean="0"/>
              <a:t>Варианти</a:t>
            </a:r>
            <a:endParaRPr lang="en-US" sz="1600" b="1" u="sng" dirty="0"/>
          </a:p>
          <a:p>
            <a:pPr marL="555625" lvl="1" indent="-285750">
              <a:buFont typeface="Calibri" panose="020F0502020204030204" pitchFamily="34" charset="0"/>
              <a:buChar char="‒"/>
            </a:pPr>
            <a:r>
              <a:rPr lang="ru-RU" sz="1600" dirty="0" smtClean="0"/>
              <a:t>Монтаж на покрива,  </a:t>
            </a:r>
            <a:r>
              <a:rPr lang="ru-RU" sz="1600" dirty="0"/>
              <a:t>електрически </a:t>
            </a:r>
            <a:r>
              <a:rPr lang="ru-RU" sz="1600" dirty="0" smtClean="0"/>
              <a:t>нагревател, </a:t>
            </a:r>
            <a:r>
              <a:rPr lang="ru-RU" sz="1600" dirty="0"/>
              <a:t>една или две цистерни, </a:t>
            </a:r>
            <a:r>
              <a:rPr lang="ru-RU" sz="1600" dirty="0" smtClean="0"/>
              <a:t>плосък тръбен </a:t>
            </a:r>
            <a:r>
              <a:rPr lang="ru-RU" sz="1600" dirty="0"/>
              <a:t>колектори и </a:t>
            </a:r>
            <a:r>
              <a:rPr lang="ru-RU" sz="1600" dirty="0" smtClean="0"/>
              <a:t>др.</a:t>
            </a:r>
            <a:endParaRPr lang="en-US" sz="16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4FF6096-071A-4C2F-9449-A97E83AF6955}"/>
              </a:ext>
            </a:extLst>
          </p:cNvPr>
          <p:cNvSpPr/>
          <p:nvPr/>
        </p:nvSpPr>
        <p:spPr>
          <a:xfrm>
            <a:off x="4572000" y="2169044"/>
            <a:ext cx="129600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bg-BG" sz="1600" b="1" dirty="0" smtClean="0">
                <a:solidFill>
                  <a:prstClr val="black"/>
                </a:solidFill>
              </a:rPr>
              <a:t>ПРИМЕР</a:t>
            </a:r>
            <a:endParaRPr lang="en-US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9400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1437B5-491F-477D-BA98-02D36AD08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</a:t>
            </a:r>
            <a:r>
              <a:rPr lang="en-US" b="1" dirty="0" smtClean="0"/>
              <a:t>.</a:t>
            </a:r>
            <a:r>
              <a:rPr lang="ru-RU" b="1" dirty="0"/>
              <a:t> Съображения за тръбопроводите за слънчевите термични </a:t>
            </a:r>
            <a:r>
              <a:rPr lang="ru-RU" b="1" dirty="0" smtClean="0"/>
              <a:t>системи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A18229A-D66A-496C-BFA1-901C366089F2}"/>
              </a:ext>
            </a:extLst>
          </p:cNvPr>
          <p:cNvSpPr/>
          <p:nvPr/>
        </p:nvSpPr>
        <p:spPr>
          <a:xfrm>
            <a:off x="432916" y="1557000"/>
            <a:ext cx="6515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Разнообразието от SWH системи, инсталирани в къщи </a:t>
            </a:r>
            <a:r>
              <a:rPr lang="en-US" b="1" dirty="0" smtClean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59B1091-1605-43B2-AB37-10F7A74DFA6D}"/>
              </a:ext>
            </a:extLst>
          </p:cNvPr>
          <p:cNvSpPr txBox="1"/>
          <p:nvPr/>
        </p:nvSpPr>
        <p:spPr>
          <a:xfrm>
            <a:off x="349947" y="2205127"/>
            <a:ext cx="363282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lvl="1"/>
            <a:r>
              <a:rPr lang="bg-BG" sz="1600" b="1" u="sng" dirty="0" smtClean="0"/>
              <a:t>Операции</a:t>
            </a:r>
            <a:endParaRPr lang="en-US" sz="1600" b="1" u="sng" dirty="0"/>
          </a:p>
          <a:p>
            <a:pPr marL="447675" lvl="1" indent="-285750">
              <a:buFont typeface="Calibri" panose="020F0502020204030204" pitchFamily="34" charset="0"/>
              <a:buChar char="‒"/>
            </a:pPr>
            <a:r>
              <a:rPr lang="ru-RU" sz="1600" b="1" dirty="0" smtClean="0"/>
              <a:t>Помпата </a:t>
            </a:r>
            <a:r>
              <a:rPr lang="ru-RU" sz="1600" b="1" dirty="0"/>
              <a:t>не работи. </a:t>
            </a:r>
            <a:r>
              <a:rPr lang="ru-RU" sz="1600" dirty="0" smtClean="0"/>
              <a:t>Цялата </a:t>
            </a:r>
            <a:r>
              <a:rPr lang="ru-RU" sz="1600" dirty="0"/>
              <a:t>течността е </a:t>
            </a:r>
            <a:r>
              <a:rPr lang="ru-RU" sz="1600" dirty="0" smtClean="0"/>
              <a:t>в </a:t>
            </a:r>
            <a:r>
              <a:rPr lang="ru-RU" sz="1600" dirty="0"/>
              <a:t>сградата и слънчевите панели са празни. </a:t>
            </a:r>
            <a:r>
              <a:rPr lang="ru-RU" sz="1600" dirty="0" smtClean="0"/>
              <a:t>В обратния сифон има течност, </a:t>
            </a:r>
            <a:r>
              <a:rPr lang="ru-RU" sz="1600" dirty="0"/>
              <a:t>така че </a:t>
            </a:r>
            <a:r>
              <a:rPr lang="ru-RU" sz="1600" dirty="0" smtClean="0"/>
              <a:t>разното </a:t>
            </a:r>
            <a:r>
              <a:rPr lang="ru-RU" sz="1600" dirty="0"/>
              <a:t>ниво е над </a:t>
            </a:r>
            <a:r>
              <a:rPr lang="ru-RU" sz="1600" dirty="0" smtClean="0"/>
              <a:t>помпата.</a:t>
            </a:r>
            <a:r>
              <a:rPr lang="en-US" sz="1600" dirty="0" smtClean="0"/>
              <a:t> </a:t>
            </a:r>
            <a:endParaRPr lang="en-US" sz="1600" dirty="0"/>
          </a:p>
          <a:p>
            <a:pPr marL="447675" lvl="1" indent="-285750">
              <a:buFont typeface="Calibri" panose="020F0502020204030204" pitchFamily="34" charset="0"/>
              <a:buChar char="‒"/>
            </a:pPr>
            <a:r>
              <a:rPr lang="ru-RU" sz="1600" b="1" dirty="0"/>
              <a:t>Помпа работи. </a:t>
            </a:r>
            <a:r>
              <a:rPr lang="ru-RU" sz="1600" dirty="0"/>
              <a:t>Когато </a:t>
            </a:r>
            <a:r>
              <a:rPr lang="ru-RU" sz="1600" dirty="0" smtClean="0"/>
              <a:t>се отделя </a:t>
            </a:r>
            <a:r>
              <a:rPr lang="ru-RU" sz="1600" dirty="0"/>
              <a:t>топлина </a:t>
            </a:r>
            <a:r>
              <a:rPr lang="ru-RU" sz="1600" dirty="0" smtClean="0"/>
              <a:t>, соларният </a:t>
            </a:r>
            <a:r>
              <a:rPr lang="ru-RU" sz="1600" dirty="0"/>
              <a:t>контролер стартира помпата, която </a:t>
            </a:r>
            <a:r>
              <a:rPr lang="ru-RU" sz="1600" dirty="0" smtClean="0"/>
              <a:t>изпомпва водата </a:t>
            </a:r>
            <a:r>
              <a:rPr lang="ru-RU" sz="1600" dirty="0"/>
              <a:t>(или гликол) </a:t>
            </a:r>
            <a:r>
              <a:rPr lang="ru-RU" sz="1600" dirty="0" smtClean="0"/>
              <a:t>в </a:t>
            </a:r>
            <a:r>
              <a:rPr lang="ru-RU" sz="1600" dirty="0"/>
              <a:t>горната част на веригата. </a:t>
            </a:r>
            <a:r>
              <a:rPr lang="ru-RU" sz="1600" dirty="0" smtClean="0"/>
              <a:t>Течността е запълнила цялата тръба до ниво за </a:t>
            </a:r>
            <a:r>
              <a:rPr lang="ru-RU" sz="1600" dirty="0"/>
              <a:t>изтичане обратно </a:t>
            </a:r>
            <a:r>
              <a:rPr lang="ru-RU" sz="1600" dirty="0" smtClean="0"/>
              <a:t>в допълнителния бойлер. </a:t>
            </a:r>
            <a:r>
              <a:rPr lang="ru-RU" sz="1600" dirty="0"/>
              <a:t>Тя изключва през нощта, или всеки път, когато </a:t>
            </a:r>
            <a:r>
              <a:rPr lang="ru-RU" sz="1600" dirty="0" smtClean="0"/>
              <a:t>е достигната </a:t>
            </a:r>
            <a:r>
              <a:rPr lang="ru-RU" sz="1600" dirty="0"/>
              <a:t>температурата </a:t>
            </a:r>
            <a:r>
              <a:rPr lang="ru-RU" sz="1600" dirty="0" smtClean="0"/>
              <a:t>.</a:t>
            </a:r>
            <a:endParaRPr lang="en-US" sz="1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6AA1FF0-DA03-489E-96A2-1A1EADD6643C}"/>
              </a:ext>
            </a:extLst>
          </p:cNvPr>
          <p:cNvSpPr/>
          <p:nvPr/>
        </p:nvSpPr>
        <p:spPr>
          <a:xfrm>
            <a:off x="4284000" y="2061000"/>
            <a:ext cx="47585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prstClr val="black"/>
                </a:solidFill>
              </a:rPr>
              <a:t>АКТИВНИ SWH. </a:t>
            </a:r>
            <a:r>
              <a:rPr lang="ru-RU" sz="1600" b="1" dirty="0" smtClean="0">
                <a:solidFill>
                  <a:prstClr val="black"/>
                </a:solidFill>
              </a:rPr>
              <a:t>НЕПРЕКА </a:t>
            </a:r>
            <a:r>
              <a:rPr lang="ru-RU" sz="1600" b="1" dirty="0">
                <a:solidFill>
                  <a:prstClr val="black"/>
                </a:solidFill>
              </a:rPr>
              <a:t>DRAINBACK </a:t>
            </a:r>
            <a:r>
              <a:rPr lang="ru-RU" sz="1600" b="1" dirty="0" smtClean="0">
                <a:solidFill>
                  <a:prstClr val="black"/>
                </a:solidFill>
              </a:rPr>
              <a:t>СИСТЕМА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274D933-3289-4361-9430-0D09E06B9051}"/>
              </a:ext>
            </a:extLst>
          </p:cNvPr>
          <p:cNvSpPr/>
          <p:nvPr/>
        </p:nvSpPr>
        <p:spPr>
          <a:xfrm>
            <a:off x="3993501" y="5013000"/>
            <a:ext cx="48005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alibri" panose="020F0502020204030204" pitchFamily="34" charset="0"/>
              <a:buChar char="‒"/>
            </a:pPr>
            <a:r>
              <a:rPr lang="ru-RU" sz="1600" dirty="0"/>
              <a:t>Когато помпата </a:t>
            </a:r>
            <a:r>
              <a:rPr lang="ru-RU" sz="1600" dirty="0" smtClean="0"/>
              <a:t>изключи, </a:t>
            </a:r>
            <a:r>
              <a:rPr lang="ru-RU" sz="1600" dirty="0"/>
              <a:t>течността </a:t>
            </a:r>
            <a:r>
              <a:rPr lang="ru-RU" sz="1600" dirty="0" smtClean="0"/>
              <a:t>под собствената си тежест се връща в слънчевия </a:t>
            </a:r>
            <a:r>
              <a:rPr lang="ru-RU" sz="1600" dirty="0"/>
              <a:t>панел, докато двете страни </a:t>
            </a:r>
            <a:r>
              <a:rPr lang="ru-RU" sz="1600" dirty="0" smtClean="0"/>
              <a:t>достигнат равновесно  ниво. </a:t>
            </a:r>
            <a:r>
              <a:rPr lang="ru-RU" sz="1600" dirty="0"/>
              <a:t>Този режим предпазва SWH от замръзване през зимата и </a:t>
            </a:r>
            <a:r>
              <a:rPr lang="ru-RU" sz="1600" dirty="0" smtClean="0"/>
              <a:t>стагнация през лятото.</a:t>
            </a:r>
            <a:endParaRPr lang="en-US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E246E43-1F5F-4EB8-B8D0-C5DAC14B4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865" y="2426714"/>
            <a:ext cx="4720188" cy="25142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111822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79D136-FEB3-4B54-BAD1-9218F768A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/>
              <a:t>Съображения за тръбопроводите за слънчевите термични </a:t>
            </a:r>
            <a:r>
              <a:rPr lang="ru-RU" b="1" dirty="0" smtClean="0"/>
              <a:t>системи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E5CFE01-070E-4E9B-AE89-970541118A03}"/>
              </a:ext>
            </a:extLst>
          </p:cNvPr>
          <p:cNvSpPr/>
          <p:nvPr/>
        </p:nvSpPr>
        <p:spPr>
          <a:xfrm>
            <a:off x="432916" y="1557000"/>
            <a:ext cx="46430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Разнообразието от SWH системи, инсталирани в къщи </a:t>
            </a:r>
            <a:r>
              <a:rPr lang="en-US" b="1" dirty="0" smtClean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C105013-9618-4419-83AB-FA00813AC32C}"/>
              </a:ext>
            </a:extLst>
          </p:cNvPr>
          <p:cNvSpPr txBox="1"/>
          <p:nvPr/>
        </p:nvSpPr>
        <p:spPr>
          <a:xfrm>
            <a:off x="467592" y="2133000"/>
            <a:ext cx="50404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sz="1600" b="1" dirty="0" smtClean="0"/>
              <a:t>АКТИВНА</a:t>
            </a:r>
            <a:r>
              <a:rPr lang="en-US" sz="1600" b="1" dirty="0" smtClean="0"/>
              <a:t> </a:t>
            </a:r>
            <a:r>
              <a:rPr lang="en-US" sz="1600" b="1" dirty="0"/>
              <a:t>SWH. </a:t>
            </a:r>
            <a:r>
              <a:rPr lang="bg-BG" sz="1600" b="1" dirty="0" smtClean="0"/>
              <a:t>ИНДИРЕКТНА</a:t>
            </a:r>
            <a:r>
              <a:rPr lang="en-US" sz="1600" b="1" dirty="0" smtClean="0">
                <a:solidFill>
                  <a:prstClr val="black"/>
                </a:solidFill>
              </a:rPr>
              <a:t> </a:t>
            </a:r>
            <a:r>
              <a:rPr lang="en-US" sz="1600" b="1" dirty="0">
                <a:solidFill>
                  <a:prstClr val="black"/>
                </a:solidFill>
              </a:rPr>
              <a:t>DRAINBACK </a:t>
            </a:r>
            <a:r>
              <a:rPr lang="bg-BG" sz="1600" b="1" dirty="0" smtClean="0">
                <a:solidFill>
                  <a:prstClr val="black"/>
                </a:solidFill>
              </a:rPr>
              <a:t>СИСТЕМА</a:t>
            </a:r>
            <a:endParaRPr lang="en-US" sz="1600" b="1" dirty="0"/>
          </a:p>
          <a:p>
            <a:pPr marL="269875" lvl="1"/>
            <a:r>
              <a:rPr lang="bg-BG" sz="1600" b="1" u="sng" dirty="0"/>
              <a:t>Типични приложения</a:t>
            </a:r>
            <a:endParaRPr lang="en-US" sz="1600" b="1" u="sng" dirty="0"/>
          </a:p>
          <a:p>
            <a:pPr marL="555625" lvl="1" indent="-285750">
              <a:buFont typeface="Calibri" panose="020F0502020204030204" pitchFamily="34" charset="0"/>
              <a:buChar char="‒"/>
            </a:pPr>
            <a:r>
              <a:rPr lang="ru-RU" sz="1600" dirty="0"/>
              <a:t>Слънчеви водонагреватели. </a:t>
            </a:r>
            <a:endParaRPr lang="ru-RU" sz="1600" dirty="0" smtClean="0"/>
          </a:p>
          <a:p>
            <a:pPr marL="555625" lvl="1" indent="-285750">
              <a:buFont typeface="Calibri" panose="020F0502020204030204" pitchFamily="34" charset="0"/>
              <a:buChar char="‒"/>
            </a:pPr>
            <a:r>
              <a:rPr lang="ru-RU" sz="1600" dirty="0" smtClean="0"/>
              <a:t>Комбинирана </a:t>
            </a:r>
            <a:r>
              <a:rPr lang="ru-RU" sz="1600" dirty="0"/>
              <a:t>системи: SWH + </a:t>
            </a:r>
            <a:r>
              <a:rPr lang="ru-RU" sz="1600" dirty="0" smtClean="0"/>
              <a:t>отопление</a:t>
            </a:r>
            <a:r>
              <a:rPr lang="ru-RU" sz="1600" dirty="0"/>
              <a:t>. </a:t>
            </a:r>
            <a:endParaRPr lang="ru-RU" sz="1600" dirty="0" smtClean="0"/>
          </a:p>
          <a:p>
            <a:pPr marL="555625" lvl="1" indent="-285750">
              <a:buFont typeface="Calibri" panose="020F0502020204030204" pitchFamily="34" charset="0"/>
              <a:buChar char="‒"/>
            </a:pPr>
            <a:r>
              <a:rPr lang="ru-RU" sz="1600" dirty="0" smtClean="0"/>
              <a:t>Подходящ </a:t>
            </a:r>
            <a:r>
              <a:rPr lang="ru-RU" sz="1600" dirty="0"/>
              <a:t>за континентален климат </a:t>
            </a:r>
            <a:r>
              <a:rPr lang="ru-RU" sz="1600" dirty="0" smtClean="0"/>
              <a:t>.</a:t>
            </a:r>
            <a:endParaRPr lang="en-US" sz="1600" dirty="0">
              <a:solidFill>
                <a:prstClr val="black"/>
              </a:solidFill>
            </a:endParaRPr>
          </a:p>
          <a:p>
            <a:pPr marL="269875" lvl="1"/>
            <a:r>
              <a:rPr lang="bg-BG" sz="1600" b="1" u="sng" dirty="0" smtClean="0"/>
              <a:t>Плюсове</a:t>
            </a:r>
            <a:endParaRPr lang="en-US" sz="1600" b="1" u="sng" dirty="0"/>
          </a:p>
          <a:p>
            <a:pPr marL="555625" lvl="1" indent="-285750">
              <a:buFont typeface="Calibri" panose="020F0502020204030204" pitchFamily="34" charset="0"/>
              <a:buChar char="‒"/>
            </a:pPr>
            <a:r>
              <a:rPr lang="ru-RU" sz="1600" dirty="0"/>
              <a:t>Ниско </a:t>
            </a:r>
            <a:r>
              <a:rPr lang="ru-RU" sz="1600" dirty="0" smtClean="0"/>
              <a:t>налягане- по-безопасно </a:t>
            </a:r>
            <a:r>
              <a:rPr lang="ru-RU" sz="1600" dirty="0"/>
              <a:t>и </a:t>
            </a:r>
            <a:r>
              <a:rPr lang="ru-RU" sz="1600" dirty="0" smtClean="0"/>
              <a:t>по-просто за поддържа. Гъвкава </a:t>
            </a:r>
            <a:r>
              <a:rPr lang="ru-RU" sz="1600" dirty="0"/>
              <a:t>и предлага защита срещу замръзване и високи </a:t>
            </a:r>
            <a:r>
              <a:rPr lang="ru-RU" sz="1600" dirty="0" smtClean="0"/>
              <a:t>температури/стагнация.</a:t>
            </a:r>
            <a:endParaRPr lang="en-US" sz="1600" dirty="0" smtClean="0"/>
          </a:p>
          <a:p>
            <a:pPr marL="269875" lvl="1"/>
            <a:r>
              <a:rPr lang="bg-BG" sz="1600" b="1" u="sng" dirty="0" smtClean="0"/>
              <a:t>Минуси</a:t>
            </a:r>
            <a:endParaRPr lang="en-US" sz="1600" b="1" u="sng" dirty="0" smtClean="0"/>
          </a:p>
          <a:p>
            <a:pPr marL="555625" lvl="1" indent="-285750">
              <a:buFont typeface="Calibri" panose="020F0502020204030204" pitchFamily="34" charset="0"/>
              <a:buChar char="‒"/>
            </a:pPr>
            <a:r>
              <a:rPr lang="ru-RU" sz="1600" dirty="0" smtClean="0">
                <a:solidFill>
                  <a:prstClr val="black"/>
                </a:solidFill>
              </a:rPr>
              <a:t>Помпата е по-голема- изисквания</a:t>
            </a:r>
            <a:r>
              <a:rPr lang="ru-RU" sz="1600" dirty="0">
                <a:solidFill>
                  <a:prstClr val="black"/>
                </a:solidFill>
              </a:rPr>
              <a:t>: </a:t>
            </a:r>
            <a:r>
              <a:rPr lang="ru-RU" sz="1600" dirty="0" smtClean="0">
                <a:solidFill>
                  <a:prstClr val="black"/>
                </a:solidFill>
              </a:rPr>
              <a:t>наклона на колектора, височина, </a:t>
            </a:r>
            <a:r>
              <a:rPr lang="ru-RU" sz="1600" dirty="0">
                <a:solidFill>
                  <a:prstClr val="black"/>
                </a:solidFill>
              </a:rPr>
              <a:t>размери на тръби и </a:t>
            </a:r>
            <a:r>
              <a:rPr lang="ru-RU" sz="1600" dirty="0" smtClean="0">
                <a:solidFill>
                  <a:prstClr val="black"/>
                </a:solidFill>
              </a:rPr>
              <a:t>др.</a:t>
            </a:r>
            <a:endParaRPr lang="en-US" sz="1600" dirty="0">
              <a:solidFill>
                <a:prstClr val="black"/>
              </a:solidFill>
            </a:endParaRPr>
          </a:p>
          <a:p>
            <a:pPr marL="269875" lvl="1"/>
            <a:r>
              <a:rPr lang="bg-BG" sz="1600" b="1" u="sng" dirty="0" smtClean="0"/>
              <a:t>Варианти</a:t>
            </a:r>
            <a:endParaRPr lang="en-US" sz="1600" b="1" u="sng" dirty="0"/>
          </a:p>
          <a:p>
            <a:pPr marL="555625" lvl="1" indent="-285750">
              <a:buFont typeface="Calibri" panose="020F0502020204030204" pitchFamily="34" charset="0"/>
              <a:buChar char="‒"/>
            </a:pPr>
            <a:r>
              <a:rPr lang="ru-RU" sz="1600" dirty="0" smtClean="0"/>
              <a:t>Допълнителен резервоар за обратния поток, </a:t>
            </a:r>
            <a:r>
              <a:rPr lang="ru-RU" sz="1600" dirty="0"/>
              <a:t>с или без топлообменник, вода/гликол и </a:t>
            </a:r>
            <a:r>
              <a:rPr lang="ru-RU" sz="1600" dirty="0" smtClean="0"/>
              <a:t>др.</a:t>
            </a:r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B8FE931-1390-4BE9-BE14-CDF9A5E1B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3999" y="1610338"/>
            <a:ext cx="3284007" cy="46753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38A3CF6-3AC8-4D7D-A064-5B2C82D7A1E1}"/>
              </a:ext>
            </a:extLst>
          </p:cNvPr>
          <p:cNvSpPr/>
          <p:nvPr/>
        </p:nvSpPr>
        <p:spPr>
          <a:xfrm rot="16200000">
            <a:off x="8125277" y="5419723"/>
            <a:ext cx="129600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bg-BG" sz="1600" b="1" dirty="0" smtClean="0">
                <a:solidFill>
                  <a:prstClr val="black"/>
                </a:solidFill>
              </a:rPr>
              <a:t>ПРИМЕР</a:t>
            </a:r>
            <a:endParaRPr lang="en-US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9037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00B6C5-D477-4293-B3E6-CE1614838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/>
              <a:t>Съображения за тръбопроводите за слънчевите термични </a:t>
            </a:r>
            <a:r>
              <a:rPr lang="ru-RU" b="1" dirty="0" smtClean="0"/>
              <a:t>системи 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AF7FADD-524A-4612-934F-659E39A403DB}"/>
              </a:ext>
            </a:extLst>
          </p:cNvPr>
          <p:cNvSpPr/>
          <p:nvPr/>
        </p:nvSpPr>
        <p:spPr>
          <a:xfrm>
            <a:off x="432916" y="1391778"/>
            <a:ext cx="39950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Разнообразието от SWH системи, инсталирани в къщи </a:t>
            </a:r>
            <a:r>
              <a:rPr lang="en-US" b="1" dirty="0" smtClean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4270C46-3F42-41C8-BEDE-61A128BEC09C}"/>
              </a:ext>
            </a:extLst>
          </p:cNvPr>
          <p:cNvSpPr txBox="1"/>
          <p:nvPr/>
        </p:nvSpPr>
        <p:spPr>
          <a:xfrm>
            <a:off x="349946" y="1995544"/>
            <a:ext cx="379005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lvl="1"/>
            <a:r>
              <a:rPr lang="bg-BG" sz="1600" b="1" u="sng" dirty="0" smtClean="0"/>
              <a:t>Операции</a:t>
            </a:r>
            <a:endParaRPr lang="en-US" sz="1600" b="1" u="sng" dirty="0"/>
          </a:p>
          <a:p>
            <a:pPr marL="285750" indent="-285750">
              <a:buFont typeface="Calibri" panose="020F0502020204030204" pitchFamily="34" charset="0"/>
              <a:buChar char="‒"/>
            </a:pPr>
            <a:r>
              <a:rPr lang="ru-RU" sz="1600" b="1" dirty="0" smtClean="0"/>
              <a:t>Нормално </a:t>
            </a:r>
            <a:r>
              <a:rPr lang="ru-RU" sz="1600" b="1" dirty="0"/>
              <a:t>движение. </a:t>
            </a:r>
            <a:r>
              <a:rPr lang="ru-RU" sz="1600" dirty="0" smtClean="0"/>
              <a:t>Слънчевата верига </a:t>
            </a:r>
            <a:r>
              <a:rPr lang="ru-RU" sz="1600" dirty="0"/>
              <a:t>е напълно запълнен с течност по всяко време, включително </a:t>
            </a:r>
            <a:r>
              <a:rPr lang="ru-RU" sz="1600" dirty="0" smtClean="0"/>
              <a:t>по време на </a:t>
            </a:r>
            <a:r>
              <a:rPr lang="ru-RU" sz="1600" dirty="0"/>
              <a:t>замразяване и </a:t>
            </a:r>
            <a:r>
              <a:rPr lang="ru-RU" sz="1600" dirty="0" smtClean="0"/>
              <a:t>периоди </a:t>
            </a:r>
            <a:r>
              <a:rPr lang="ru-RU" sz="1600" dirty="0"/>
              <a:t>на стагнация. За да се предотврати пръсване </a:t>
            </a:r>
            <a:r>
              <a:rPr lang="ru-RU" sz="1600" dirty="0" smtClean="0"/>
              <a:t>на тръбите </a:t>
            </a:r>
            <a:r>
              <a:rPr lang="ru-RU" sz="1600" dirty="0"/>
              <a:t>в </a:t>
            </a:r>
            <a:r>
              <a:rPr lang="ru-RU" sz="1600" dirty="0" smtClean="0"/>
              <a:t>слънчевия </a:t>
            </a:r>
            <a:r>
              <a:rPr lang="ru-RU" sz="1600" dirty="0"/>
              <a:t>панел, веригата е пълна с </a:t>
            </a:r>
            <a:r>
              <a:rPr lang="ru-RU" sz="1600" dirty="0" smtClean="0"/>
              <a:t>антифриз- разтвор около </a:t>
            </a:r>
            <a:r>
              <a:rPr lang="ru-RU" sz="1600" dirty="0"/>
              <a:t>40 % </a:t>
            </a:r>
            <a:r>
              <a:rPr lang="ru-RU" sz="1600" dirty="0" smtClean="0"/>
              <a:t>пропилен гликол-  защитава слънчевия </a:t>
            </a:r>
            <a:r>
              <a:rPr lang="ru-RU" sz="1600" dirty="0"/>
              <a:t>панели </a:t>
            </a:r>
            <a:r>
              <a:rPr lang="ru-RU" sz="1600" dirty="0" smtClean="0"/>
              <a:t>до-20C</a:t>
            </a:r>
            <a:r>
              <a:rPr lang="en-US" sz="1600" dirty="0" smtClean="0"/>
              <a:t>. </a:t>
            </a:r>
            <a:endParaRPr lang="en-US" sz="1600" dirty="0"/>
          </a:p>
          <a:p>
            <a:pPr marL="285750" indent="-285750">
              <a:buFont typeface="Calibri" panose="020F0502020204030204" pitchFamily="34" charset="0"/>
              <a:buChar char="‒"/>
            </a:pPr>
            <a:r>
              <a:rPr lang="ru-RU" sz="1600" dirty="0"/>
              <a:t>Обемът на слънчевата течност </a:t>
            </a:r>
            <a:r>
              <a:rPr lang="ru-RU" sz="1600" dirty="0" smtClean="0"/>
              <a:t>се променя в зависимост от  температурните промени- разширяване</a:t>
            </a:r>
            <a:r>
              <a:rPr lang="ru-RU" sz="1600" dirty="0"/>
              <a:t>, когато </a:t>
            </a:r>
            <a:r>
              <a:rPr lang="ru-RU" sz="1600" dirty="0" smtClean="0"/>
              <a:t>се </a:t>
            </a:r>
            <a:r>
              <a:rPr lang="ru-RU" sz="1600" dirty="0"/>
              <a:t>загрява и </a:t>
            </a:r>
            <a:r>
              <a:rPr lang="ru-RU" sz="1600" dirty="0" smtClean="0"/>
              <a:t>свиване, </a:t>
            </a:r>
            <a:r>
              <a:rPr lang="ru-RU" sz="1600" dirty="0"/>
              <a:t>когато </a:t>
            </a:r>
            <a:r>
              <a:rPr lang="ru-RU" sz="1600" dirty="0" smtClean="0"/>
              <a:t>се </a:t>
            </a:r>
            <a:r>
              <a:rPr lang="ru-RU" sz="1600" dirty="0"/>
              <a:t>охлажда. </a:t>
            </a:r>
            <a:r>
              <a:rPr lang="ru-RU" sz="1600" dirty="0" smtClean="0"/>
              <a:t>Разширителният </a:t>
            </a:r>
            <a:r>
              <a:rPr lang="ru-RU" sz="1600" dirty="0"/>
              <a:t>съд е </a:t>
            </a:r>
            <a:r>
              <a:rPr lang="ru-RU" sz="1600" dirty="0" smtClean="0"/>
              <a:t>оразмерен за системата така, че при </a:t>
            </a:r>
            <a:r>
              <a:rPr lang="ru-RU" sz="1600" dirty="0"/>
              <a:t>промени в обема </a:t>
            </a:r>
            <a:r>
              <a:rPr lang="ru-RU" sz="1600" dirty="0" smtClean="0"/>
              <a:t>да има </a:t>
            </a:r>
            <a:r>
              <a:rPr lang="ru-RU" sz="1600" dirty="0"/>
              <a:t>умерен </a:t>
            </a:r>
            <a:r>
              <a:rPr lang="ru-RU" sz="1600" dirty="0" smtClean="0"/>
              <a:t>натиск.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F543418-942C-405B-958C-09A125ED1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2148" y="2183554"/>
            <a:ext cx="4561905" cy="25714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4A7EBA7-9CEC-4C53-BFB6-CF679060BEED}"/>
              </a:ext>
            </a:extLst>
          </p:cNvPr>
          <p:cNvSpPr/>
          <p:nvPr/>
        </p:nvSpPr>
        <p:spPr>
          <a:xfrm>
            <a:off x="3834405" y="1826267"/>
            <a:ext cx="53095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prstClr val="black"/>
                </a:solidFill>
              </a:rPr>
              <a:t>АКТИВНИ SWH. </a:t>
            </a:r>
            <a:r>
              <a:rPr lang="ru-RU" sz="1600" b="1" dirty="0" smtClean="0">
                <a:solidFill>
                  <a:prstClr val="black"/>
                </a:solidFill>
              </a:rPr>
              <a:t>ИНДИРЕКТНО НАЛЯГАНЕ </a:t>
            </a:r>
            <a:r>
              <a:rPr lang="ru-RU" sz="1600" b="1" dirty="0">
                <a:solidFill>
                  <a:prstClr val="black"/>
                </a:solidFill>
              </a:rPr>
              <a:t>(</a:t>
            </a:r>
            <a:r>
              <a:rPr lang="ru-RU" sz="1600" b="1" dirty="0" smtClean="0">
                <a:solidFill>
                  <a:prstClr val="black"/>
                </a:solidFill>
              </a:rPr>
              <a:t>АНТИФРИЗ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D19D33B-D400-4BB0-B8B5-6E3B741F0159}"/>
              </a:ext>
            </a:extLst>
          </p:cNvPr>
          <p:cNvSpPr/>
          <p:nvPr/>
        </p:nvSpPr>
        <p:spPr>
          <a:xfrm>
            <a:off x="4019449" y="4800786"/>
            <a:ext cx="482869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alibri" panose="020F0502020204030204" pitchFamily="34" charset="0"/>
              <a:buChar char="‒"/>
            </a:pPr>
            <a:r>
              <a:rPr lang="ru-RU" sz="1600" b="1" dirty="0"/>
              <a:t>Не работи и стагнация. </a:t>
            </a:r>
            <a:r>
              <a:rPr lang="ru-RU" sz="1600" dirty="0"/>
              <a:t>Температурата в панела е достатъчно </a:t>
            </a:r>
            <a:r>
              <a:rPr lang="ru-RU" sz="1600" dirty="0" smtClean="0"/>
              <a:t>висока слънчевата течност да заври. Когато течността преминава </a:t>
            </a:r>
            <a:r>
              <a:rPr lang="ru-RU" sz="1600" dirty="0"/>
              <a:t>в </a:t>
            </a:r>
            <a:r>
              <a:rPr lang="ru-RU" sz="1600" dirty="0" smtClean="0"/>
              <a:t>пара, променя се  </a:t>
            </a:r>
            <a:r>
              <a:rPr lang="ru-RU" sz="1600" dirty="0"/>
              <a:t>обема и налягането. Системата може да управлява тези </a:t>
            </a:r>
            <a:r>
              <a:rPr lang="ru-RU" sz="1600" dirty="0" smtClean="0"/>
              <a:t>ситуации чрез </a:t>
            </a:r>
            <a:r>
              <a:rPr lang="ru-RU" sz="1600" dirty="0"/>
              <a:t>някои допълнителни компоненти </a:t>
            </a:r>
            <a:r>
              <a:rPr lang="ru-RU" sz="1600" dirty="0" smtClean="0"/>
              <a:t>за да </a:t>
            </a:r>
            <a:r>
              <a:rPr lang="ru-RU" sz="1600" dirty="0"/>
              <a:t>се разсее излишната топлина (радиатори и др</a:t>
            </a:r>
            <a:r>
              <a:rPr lang="ru-RU" sz="1600" dirty="0" smtClean="0"/>
              <a:t>.), контрол.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111248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243CC9-B6A4-4C44-9C96-8033F103F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</a:t>
            </a:r>
            <a:r>
              <a:rPr lang="en-US" b="1" dirty="0" smtClean="0"/>
              <a:t>.</a:t>
            </a:r>
            <a:r>
              <a:rPr lang="ru-RU" b="1" dirty="0"/>
              <a:t> Съображения за тръбопроводите за слънчевите термични </a:t>
            </a:r>
            <a:r>
              <a:rPr lang="ru-RU" b="1" dirty="0" smtClean="0"/>
              <a:t>системи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27BC13F-D583-4A6B-9DCE-21682FDA1C99}"/>
              </a:ext>
            </a:extLst>
          </p:cNvPr>
          <p:cNvSpPr/>
          <p:nvPr/>
        </p:nvSpPr>
        <p:spPr>
          <a:xfrm>
            <a:off x="432916" y="1377579"/>
            <a:ext cx="46430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Разнообразието от SWH системи, инсталирани в къщи </a:t>
            </a:r>
            <a:r>
              <a:rPr lang="en-US" b="1" dirty="0" smtClean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5DC4CED-6D26-4068-9525-AEACC5A09A4D}"/>
              </a:ext>
            </a:extLst>
          </p:cNvPr>
          <p:cNvSpPr txBox="1"/>
          <p:nvPr/>
        </p:nvSpPr>
        <p:spPr>
          <a:xfrm>
            <a:off x="467592" y="2018176"/>
            <a:ext cx="484585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/>
              <a:t>АКТИВНИ SWH. </a:t>
            </a:r>
            <a:r>
              <a:rPr lang="ru-RU" sz="1600" b="1" dirty="0" smtClean="0"/>
              <a:t>ИНДИРЕКТНИ ПОД </a:t>
            </a:r>
            <a:r>
              <a:rPr lang="ru-RU" sz="1600" b="1" dirty="0"/>
              <a:t>НАЛЯГАНЕ </a:t>
            </a:r>
            <a:r>
              <a:rPr lang="ru-RU" sz="1600" b="1" dirty="0" smtClean="0"/>
              <a:t>СИСТЕМИ</a:t>
            </a:r>
            <a:endParaRPr lang="en-US" sz="1600" b="1" dirty="0"/>
          </a:p>
          <a:p>
            <a:pPr marL="269875" lvl="1"/>
            <a:r>
              <a:rPr lang="bg-BG" sz="1600" b="1" u="sng" dirty="0"/>
              <a:t>Типични приложения</a:t>
            </a:r>
            <a:endParaRPr lang="en-US" sz="1600" b="1" u="sng" dirty="0"/>
          </a:p>
          <a:p>
            <a:pPr marL="555625" lvl="1" indent="-285750">
              <a:buFont typeface="Calibri" panose="020F0502020204030204" pitchFamily="34" charset="0"/>
              <a:buChar char="‒"/>
            </a:pPr>
            <a:r>
              <a:rPr lang="ru-RU" sz="1600" dirty="0"/>
              <a:t>Слънчеви водонагреватели. </a:t>
            </a:r>
            <a:endParaRPr lang="ru-RU" sz="1600" dirty="0" smtClean="0"/>
          </a:p>
          <a:p>
            <a:pPr marL="555625" lvl="1" indent="-285750">
              <a:buFont typeface="Calibri" panose="020F0502020204030204" pitchFamily="34" charset="0"/>
              <a:buChar char="‒"/>
            </a:pPr>
            <a:r>
              <a:rPr lang="ru-RU" sz="1600" dirty="0" smtClean="0"/>
              <a:t>Комбинирани: </a:t>
            </a:r>
            <a:r>
              <a:rPr lang="ru-RU" sz="1600" dirty="0"/>
              <a:t>SWH + </a:t>
            </a:r>
            <a:r>
              <a:rPr lang="ru-RU" sz="1600" dirty="0" smtClean="0"/>
              <a:t>отопление на басейн. </a:t>
            </a:r>
          </a:p>
          <a:p>
            <a:pPr marL="555625" lvl="1" indent="-285750">
              <a:buFont typeface="Calibri" panose="020F0502020204030204" pitchFamily="34" charset="0"/>
              <a:buChar char="‒"/>
            </a:pPr>
            <a:r>
              <a:rPr lang="ru-RU" sz="1600" dirty="0" smtClean="0"/>
              <a:t>Най-често </a:t>
            </a:r>
            <a:r>
              <a:rPr lang="ru-RU" sz="1600" dirty="0"/>
              <a:t>използваните в континентален </a:t>
            </a:r>
            <a:r>
              <a:rPr lang="ru-RU" sz="1600" dirty="0" smtClean="0"/>
              <a:t>.</a:t>
            </a:r>
            <a:endParaRPr lang="en-US" sz="1600" dirty="0">
              <a:solidFill>
                <a:prstClr val="black"/>
              </a:solidFill>
            </a:endParaRPr>
          </a:p>
          <a:p>
            <a:pPr marL="269875" lvl="1"/>
            <a:r>
              <a:rPr lang="bg-BG" sz="1600" b="1" u="sng" dirty="0" smtClean="0"/>
              <a:t>Плюсове</a:t>
            </a:r>
            <a:endParaRPr lang="en-US" sz="1600" b="1" u="sng" dirty="0"/>
          </a:p>
          <a:p>
            <a:pPr marL="555625" lvl="1" indent="-285750">
              <a:buFont typeface="Calibri" panose="020F0502020204030204" pitchFamily="34" charset="0"/>
              <a:buChar char="‒"/>
            </a:pPr>
            <a:r>
              <a:rPr lang="ru-RU" sz="1600" dirty="0"/>
              <a:t>Приложими за широк спектър от ситуации, предоставя повече защита, повече </a:t>
            </a:r>
            <a:r>
              <a:rPr lang="ru-RU" sz="1600" dirty="0" smtClean="0"/>
              <a:t>колекторна повърхност, </a:t>
            </a:r>
            <a:r>
              <a:rPr lang="ru-RU" sz="1600" dirty="0"/>
              <a:t>по-добър </a:t>
            </a:r>
            <a:r>
              <a:rPr lang="ru-RU" sz="1600" dirty="0" smtClean="0"/>
              <a:t>контрол.</a:t>
            </a:r>
            <a:endParaRPr lang="en-US" sz="1600" dirty="0"/>
          </a:p>
          <a:p>
            <a:pPr marL="269875" lvl="1"/>
            <a:r>
              <a:rPr lang="bg-BG" sz="1600" b="1" u="sng" dirty="0" smtClean="0"/>
              <a:t>Минуси</a:t>
            </a:r>
            <a:endParaRPr lang="en-US" sz="1600" b="1" u="sng" dirty="0"/>
          </a:p>
          <a:p>
            <a:pPr marL="555625" lvl="1" indent="-285750">
              <a:buFont typeface="Calibri" panose="020F0502020204030204" pitchFamily="34" charset="0"/>
              <a:buChar char="‒"/>
            </a:pPr>
            <a:r>
              <a:rPr lang="ru-RU" sz="1600" dirty="0" smtClean="0">
                <a:solidFill>
                  <a:prstClr val="black"/>
                </a:solidFill>
              </a:rPr>
              <a:t>По-скъпи </a:t>
            </a:r>
            <a:r>
              <a:rPr lang="ru-RU" sz="1600" dirty="0">
                <a:solidFill>
                  <a:prstClr val="black"/>
                </a:solidFill>
              </a:rPr>
              <a:t>компоненти, </a:t>
            </a:r>
            <a:r>
              <a:rPr lang="ru-RU" sz="1600" dirty="0" smtClean="0">
                <a:solidFill>
                  <a:prstClr val="black"/>
                </a:solidFill>
              </a:rPr>
              <a:t>по-взискателно </a:t>
            </a:r>
            <a:r>
              <a:rPr lang="ru-RU" sz="1600" dirty="0">
                <a:solidFill>
                  <a:prstClr val="black"/>
                </a:solidFill>
              </a:rPr>
              <a:t>обслужване. </a:t>
            </a:r>
            <a:r>
              <a:rPr lang="ru-RU" sz="1600" dirty="0" smtClean="0">
                <a:solidFill>
                  <a:prstClr val="black"/>
                </a:solidFill>
              </a:rPr>
              <a:t>Топлообменниците са </a:t>
            </a:r>
            <a:r>
              <a:rPr lang="ru-RU" sz="1600" dirty="0">
                <a:solidFill>
                  <a:prstClr val="black"/>
                </a:solidFill>
              </a:rPr>
              <a:t>по-малко ефективни. Работа под високо </a:t>
            </a:r>
            <a:r>
              <a:rPr lang="ru-RU" sz="1600" dirty="0" smtClean="0">
                <a:solidFill>
                  <a:prstClr val="black"/>
                </a:solidFill>
              </a:rPr>
              <a:t>налягане-  </a:t>
            </a:r>
            <a:r>
              <a:rPr lang="ru-RU" sz="1600" dirty="0">
                <a:solidFill>
                  <a:prstClr val="black"/>
                </a:solidFill>
              </a:rPr>
              <a:t>може да бъде </a:t>
            </a:r>
            <a:r>
              <a:rPr lang="ru-RU" sz="1600" dirty="0" smtClean="0">
                <a:solidFill>
                  <a:prstClr val="black"/>
                </a:solidFill>
              </a:rPr>
              <a:t>рисковано.</a:t>
            </a:r>
            <a:endParaRPr lang="en-US" sz="1600" dirty="0">
              <a:solidFill>
                <a:prstClr val="black"/>
              </a:solidFill>
            </a:endParaRPr>
          </a:p>
          <a:p>
            <a:pPr marL="269875" lvl="1"/>
            <a:r>
              <a:rPr lang="bg-BG" sz="1600" b="1" u="sng" dirty="0" smtClean="0"/>
              <a:t>Варианти</a:t>
            </a:r>
            <a:endParaRPr lang="en-US" sz="1600" b="1" u="sng" dirty="0"/>
          </a:p>
          <a:p>
            <a:pPr marL="555625" lvl="1" indent="-285750">
              <a:buFont typeface="Calibri" panose="020F0502020204030204" pitchFamily="34" charset="0"/>
              <a:buChar char="‒"/>
            </a:pPr>
            <a:r>
              <a:rPr lang="ru-RU" sz="1600" dirty="0"/>
              <a:t>Вътрешни или външни топлообменници, една или две цистерни, буферен резервоар за </a:t>
            </a:r>
            <a:r>
              <a:rPr lang="ru-RU" sz="1600" dirty="0" smtClean="0"/>
              <a:t>комбинирана система </a:t>
            </a:r>
            <a:r>
              <a:rPr lang="ru-RU" sz="1600" dirty="0"/>
              <a:t>и </a:t>
            </a:r>
            <a:r>
              <a:rPr lang="ru-RU" sz="1600" dirty="0" smtClean="0"/>
              <a:t>др.</a:t>
            </a:r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7AD1BE0-905B-4975-8966-7A9ACABF6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000" y="1700745"/>
            <a:ext cx="3310288" cy="46188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4DF541B-6AEC-4E60-89D3-A886EC7CEE98}"/>
              </a:ext>
            </a:extLst>
          </p:cNvPr>
          <p:cNvSpPr/>
          <p:nvPr/>
        </p:nvSpPr>
        <p:spPr>
          <a:xfrm rot="16200000">
            <a:off x="4834723" y="3952189"/>
            <a:ext cx="129600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bg-BG" sz="1600" b="1" dirty="0" smtClean="0">
                <a:solidFill>
                  <a:prstClr val="black"/>
                </a:solidFill>
              </a:rPr>
              <a:t>ПРИМЕР</a:t>
            </a:r>
            <a:endParaRPr lang="en-US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8297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61D852-AFE3-446B-A6C3-D820C5367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/>
              <a:t>Съображения за тръбопроводите за слънчевите термични </a:t>
            </a:r>
            <a:r>
              <a:rPr lang="ru-RU" b="1" dirty="0" smtClean="0"/>
              <a:t>системи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8744B8C-26FB-43C8-A920-6EF01BBA8427}"/>
              </a:ext>
            </a:extLst>
          </p:cNvPr>
          <p:cNvSpPr/>
          <p:nvPr/>
        </p:nvSpPr>
        <p:spPr>
          <a:xfrm>
            <a:off x="432916" y="1557000"/>
            <a:ext cx="7595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Разнообразието от SWH системи, инсталирани в къщи </a:t>
            </a:r>
            <a:r>
              <a:rPr lang="en-US" b="1" dirty="0" smtClean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2D13753-DE3E-4A59-9697-711A510DF5CA}"/>
              </a:ext>
            </a:extLst>
          </p:cNvPr>
          <p:cNvSpPr txBox="1"/>
          <p:nvPr/>
        </p:nvSpPr>
        <p:spPr>
          <a:xfrm>
            <a:off x="468000" y="1980259"/>
            <a:ext cx="1656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/>
              <a:t>АКТИВНИ SWH. </a:t>
            </a:r>
            <a:r>
              <a:rPr lang="ru-RU" sz="1600" b="1" dirty="0" smtClean="0"/>
              <a:t>ИНДИРЕКТНИ ПОД </a:t>
            </a:r>
            <a:r>
              <a:rPr lang="ru-RU" sz="1600" b="1" dirty="0"/>
              <a:t>НАЛЯГАНЕ </a:t>
            </a:r>
            <a:r>
              <a:rPr lang="ru-RU" sz="1600" b="1" dirty="0" smtClean="0"/>
              <a:t>.</a:t>
            </a:r>
            <a:endParaRPr lang="en-US" sz="1600" b="1" dirty="0">
              <a:solidFill>
                <a:prstClr val="black"/>
              </a:solidFill>
            </a:endParaRPr>
          </a:p>
          <a:p>
            <a:pPr marL="269875"/>
            <a:r>
              <a:rPr lang="ru-RU" sz="1600" dirty="0">
                <a:solidFill>
                  <a:prstClr val="black"/>
                </a:solidFill>
              </a:rPr>
              <a:t>С антифриз (</a:t>
            </a:r>
            <a:r>
              <a:rPr lang="ru-RU" sz="1600" dirty="0" smtClean="0">
                <a:solidFill>
                  <a:prstClr val="black"/>
                </a:solidFill>
              </a:rPr>
              <a:t>гликол), външен </a:t>
            </a:r>
            <a:r>
              <a:rPr lang="ru-RU" sz="1600" dirty="0">
                <a:solidFill>
                  <a:prstClr val="black"/>
                </a:solidFill>
              </a:rPr>
              <a:t>топлообменник и </a:t>
            </a:r>
            <a:r>
              <a:rPr lang="ru-RU" sz="1600" dirty="0" smtClean="0">
                <a:solidFill>
                  <a:prstClr val="black"/>
                </a:solidFill>
              </a:rPr>
              <a:t>топлинен буферен </a:t>
            </a:r>
            <a:r>
              <a:rPr lang="ru-RU" sz="1600" dirty="0">
                <a:solidFill>
                  <a:prstClr val="black"/>
                </a:solidFill>
              </a:rPr>
              <a:t>контур за разсейване </a:t>
            </a:r>
            <a:r>
              <a:rPr lang="ru-RU" sz="1600" dirty="0" smtClean="0">
                <a:solidFill>
                  <a:prstClr val="black"/>
                </a:solidFill>
              </a:rPr>
              <a:t>на излишната топлина /защита при  </a:t>
            </a:r>
            <a:r>
              <a:rPr lang="ru-RU" sz="1600" dirty="0">
                <a:solidFill>
                  <a:prstClr val="black"/>
                </a:solidFill>
              </a:rPr>
              <a:t>прегряване </a:t>
            </a:r>
            <a:r>
              <a:rPr lang="ru-RU" sz="1600" dirty="0" smtClean="0">
                <a:solidFill>
                  <a:prstClr val="black"/>
                </a:solidFill>
              </a:rPr>
              <a:t>/.</a:t>
            </a:r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9CE6290-3844-4CC1-A13C-A2ED917F9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0912" y="1845000"/>
            <a:ext cx="6707088" cy="44749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339CC12-AADB-4A43-BB4B-E3CBF18B3C55}"/>
              </a:ext>
            </a:extLst>
          </p:cNvPr>
          <p:cNvSpPr/>
          <p:nvPr/>
        </p:nvSpPr>
        <p:spPr>
          <a:xfrm>
            <a:off x="2061331" y="1889008"/>
            <a:ext cx="129600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bg-BG" sz="1600" b="1" dirty="0" smtClean="0">
                <a:solidFill>
                  <a:prstClr val="black"/>
                </a:solidFill>
              </a:rPr>
              <a:t>ПРИМЕР</a:t>
            </a:r>
            <a:endParaRPr lang="en-US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8899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BBF3E1-12D2-4925-BCBE-B120788B7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/>
              <a:t>Съображения за тръбопроводите за слънчевите термични </a:t>
            </a:r>
            <a:r>
              <a:rPr lang="ru-RU" b="1" dirty="0" smtClean="0"/>
              <a:t>системи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BD7503D-D2C4-46C4-B23D-202F8C30D1A6}"/>
              </a:ext>
            </a:extLst>
          </p:cNvPr>
          <p:cNvSpPr/>
          <p:nvPr/>
        </p:nvSpPr>
        <p:spPr>
          <a:xfrm>
            <a:off x="432916" y="1557000"/>
            <a:ext cx="19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Разнообразието от SWH системи, инсталирани в къщи </a:t>
            </a:r>
            <a:r>
              <a:rPr lang="en-US" b="1" dirty="0" smtClean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E46BCEF-8593-4790-B1B5-D922B5A6B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000" y="1450323"/>
            <a:ext cx="5652000" cy="48957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B0C8792-2FF2-43BE-B3B1-4F7693C12C2A}"/>
              </a:ext>
            </a:extLst>
          </p:cNvPr>
          <p:cNvSpPr txBox="1"/>
          <p:nvPr/>
        </p:nvSpPr>
        <p:spPr>
          <a:xfrm>
            <a:off x="468000" y="3034455"/>
            <a:ext cx="302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sz="1600" b="1" dirty="0" smtClean="0"/>
              <a:t>АКТИВНА</a:t>
            </a:r>
            <a:r>
              <a:rPr lang="en-US" sz="1600" b="1" dirty="0" smtClean="0"/>
              <a:t> </a:t>
            </a:r>
            <a:r>
              <a:rPr lang="en-US" sz="1600" b="1" dirty="0"/>
              <a:t>SWH. </a:t>
            </a:r>
            <a:r>
              <a:rPr lang="bg-BG" sz="1600" b="1" dirty="0" smtClean="0"/>
              <a:t>ИНДИРЕКТНА</a:t>
            </a:r>
            <a:r>
              <a:rPr lang="en-US" sz="1600" b="1" dirty="0" smtClean="0">
                <a:solidFill>
                  <a:prstClr val="black"/>
                </a:solidFill>
              </a:rPr>
              <a:t>. </a:t>
            </a:r>
            <a:endParaRPr lang="en-US" sz="1600" b="1" dirty="0">
              <a:solidFill>
                <a:prstClr val="black"/>
              </a:solidFill>
            </a:endParaRPr>
          </a:p>
          <a:p>
            <a:pPr marL="269875"/>
            <a:r>
              <a:rPr lang="ru-RU" sz="1600" dirty="0" smtClean="0">
                <a:solidFill>
                  <a:prstClr val="black"/>
                </a:solidFill>
              </a:rPr>
              <a:t>Разтвор- гликол,  </a:t>
            </a:r>
            <a:r>
              <a:rPr lang="ru-RU" sz="1600" dirty="0">
                <a:solidFill>
                  <a:prstClr val="black"/>
                </a:solidFill>
              </a:rPr>
              <a:t>за големи жилищни и леки търговски </a:t>
            </a:r>
            <a:r>
              <a:rPr lang="ru-RU" sz="1600" dirty="0" smtClean="0">
                <a:solidFill>
                  <a:prstClr val="black"/>
                </a:solidFill>
              </a:rPr>
              <a:t>постройки</a:t>
            </a:r>
            <a:r>
              <a:rPr lang="ru-RU" sz="1600" dirty="0">
                <a:solidFill>
                  <a:prstClr val="black"/>
                </a:solidFill>
              </a:rPr>
              <a:t>. </a:t>
            </a:r>
            <a:r>
              <a:rPr lang="ru-RU" sz="1600" dirty="0" smtClean="0">
                <a:solidFill>
                  <a:prstClr val="black"/>
                </a:solidFill>
              </a:rPr>
              <a:t>Големи </a:t>
            </a:r>
            <a:r>
              <a:rPr lang="ru-RU" sz="1600" dirty="0">
                <a:solidFill>
                  <a:prstClr val="black"/>
                </a:solidFill>
              </a:rPr>
              <a:t>слънчеви </a:t>
            </a:r>
            <a:r>
              <a:rPr lang="ru-RU" sz="1600" dirty="0" smtClean="0">
                <a:solidFill>
                  <a:prstClr val="black"/>
                </a:solidFill>
              </a:rPr>
              <a:t>полета, атмосферен слънчев </a:t>
            </a:r>
            <a:r>
              <a:rPr lang="ru-RU" sz="1600" dirty="0">
                <a:solidFill>
                  <a:prstClr val="black"/>
                </a:solidFill>
              </a:rPr>
              <a:t>резервоар и </a:t>
            </a:r>
            <a:r>
              <a:rPr lang="ru-RU" sz="1600" dirty="0" smtClean="0">
                <a:solidFill>
                  <a:prstClr val="black"/>
                </a:solidFill>
              </a:rPr>
              <a:t>налягане в езервоарите </a:t>
            </a:r>
            <a:r>
              <a:rPr lang="ru-RU" sz="1600" dirty="0">
                <a:solidFill>
                  <a:prstClr val="black"/>
                </a:solidFill>
              </a:rPr>
              <a:t>за гореща </a:t>
            </a:r>
            <a:r>
              <a:rPr lang="ru-RU" sz="1600" dirty="0" smtClean="0">
                <a:solidFill>
                  <a:prstClr val="black"/>
                </a:solidFill>
              </a:rPr>
              <a:t>вода, </a:t>
            </a:r>
            <a:r>
              <a:rPr lang="ru-RU" sz="1600" dirty="0">
                <a:solidFill>
                  <a:prstClr val="black"/>
                </a:solidFill>
              </a:rPr>
              <a:t>вериги с </a:t>
            </a:r>
            <a:r>
              <a:rPr lang="ru-RU" sz="1600" dirty="0" smtClean="0">
                <a:solidFill>
                  <a:prstClr val="black"/>
                </a:solidFill>
              </a:rPr>
              <a:t>рециркулация.</a:t>
            </a:r>
            <a:endParaRPr lang="en-US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03369F9-7567-4952-8D52-1435F4C3ABA5}"/>
              </a:ext>
            </a:extLst>
          </p:cNvPr>
          <p:cNvSpPr/>
          <p:nvPr/>
        </p:nvSpPr>
        <p:spPr>
          <a:xfrm>
            <a:off x="7596000" y="5038922"/>
            <a:ext cx="129600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bg-BG" sz="1600" b="1" dirty="0" smtClean="0">
                <a:solidFill>
                  <a:prstClr val="black"/>
                </a:solidFill>
              </a:rPr>
              <a:t>ПРИМЕР</a:t>
            </a:r>
            <a:endParaRPr lang="en-US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1319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09B102-6FEF-43A7-8D7A-08B21176B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2. </a:t>
            </a:r>
            <a:r>
              <a:rPr lang="bg-BG" b="1" dirty="0"/>
              <a:t>Използвани </a:t>
            </a:r>
            <a:r>
              <a:rPr lang="bg-BG" b="1" dirty="0" smtClean="0"/>
              <a:t>материали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7E3EDEC-61CD-4863-A22F-1E465A655654}"/>
              </a:ext>
            </a:extLst>
          </p:cNvPr>
          <p:cNvSpPr/>
          <p:nvPr/>
        </p:nvSpPr>
        <p:spPr>
          <a:xfrm>
            <a:off x="432915" y="1372334"/>
            <a:ext cx="61550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Медни тръби и фитинги за соларни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термални системи</a:t>
            </a:r>
            <a:r>
              <a:rPr lang="en-US" b="1" dirty="0" smtClean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348267C-B228-4F20-A14A-F4A5995F20C5}"/>
              </a:ext>
            </a:extLst>
          </p:cNvPr>
          <p:cNvSpPr txBox="1"/>
          <p:nvPr/>
        </p:nvSpPr>
        <p:spPr>
          <a:xfrm>
            <a:off x="827999" y="1588411"/>
            <a:ext cx="547200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/>
              <a:t>Медта </a:t>
            </a:r>
            <a:r>
              <a:rPr lang="ru-RU" sz="1600" dirty="0"/>
              <a:t>е идеален </a:t>
            </a:r>
            <a:r>
              <a:rPr lang="ru-RU" sz="1600" dirty="0" smtClean="0"/>
              <a:t>тръбопроводен </a:t>
            </a:r>
            <a:r>
              <a:rPr lang="ru-RU" sz="1600" dirty="0"/>
              <a:t>материал за първичния кръг, тъй като </a:t>
            </a:r>
            <a:r>
              <a:rPr lang="ru-RU" sz="1600" dirty="0" smtClean="0"/>
              <a:t> </a:t>
            </a:r>
            <a:r>
              <a:rPr lang="ru-RU" sz="1600" dirty="0"/>
              <a:t>е </a:t>
            </a:r>
            <a:r>
              <a:rPr lang="ru-RU" sz="1600" dirty="0" smtClean="0"/>
              <a:t> </a:t>
            </a:r>
            <a:r>
              <a:rPr lang="ru-RU" sz="1600" dirty="0"/>
              <a:t>в състояние да </a:t>
            </a:r>
            <a:r>
              <a:rPr lang="ru-RU" sz="1600" dirty="0" smtClean="0"/>
              <a:t>издържа </a:t>
            </a:r>
            <a:r>
              <a:rPr lang="ru-RU" sz="1600" dirty="0"/>
              <a:t>на високи температури, </a:t>
            </a:r>
            <a:r>
              <a:rPr lang="ru-RU" sz="1600" dirty="0" smtClean="0"/>
              <a:t>до които достига оперативната </a:t>
            </a:r>
            <a:r>
              <a:rPr lang="ru-RU" sz="1600" dirty="0"/>
              <a:t>течност </a:t>
            </a:r>
            <a:r>
              <a:rPr lang="ru-RU" sz="1600" dirty="0" smtClean="0"/>
              <a:t>. Медта е  устойчива на корозия</a:t>
            </a:r>
            <a:r>
              <a:rPr lang="ru-RU" sz="1600" dirty="0"/>
              <a:t>. Използването на медни тръби и фитинги </a:t>
            </a:r>
            <a:r>
              <a:rPr lang="ru-RU" sz="1600" dirty="0" smtClean="0"/>
              <a:t>избягва и корозията от контакт с </a:t>
            </a:r>
            <a:r>
              <a:rPr lang="ru-RU" sz="1600" dirty="0"/>
              <a:t>несходни метали </a:t>
            </a:r>
            <a:r>
              <a:rPr lang="ru-RU" sz="1600" dirty="0" smtClean="0"/>
              <a:t>.</a:t>
            </a: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 smtClean="0"/>
              <a:t>Предимства </a:t>
            </a:r>
            <a:r>
              <a:rPr lang="ru-RU" sz="1600" b="1" dirty="0"/>
              <a:t>от използването на </a:t>
            </a:r>
            <a:r>
              <a:rPr lang="ru-RU" sz="1600" b="1" dirty="0" smtClean="0"/>
              <a:t>медни тръби</a:t>
            </a:r>
            <a:r>
              <a:rPr lang="en-US" sz="1600" b="1" dirty="0" smtClean="0"/>
              <a:t>:</a:t>
            </a:r>
            <a:endParaRPr lang="en-US" sz="1600" dirty="0"/>
          </a:p>
          <a:p>
            <a:pPr marL="628650" lvl="1" indent="-285750">
              <a:buFont typeface="Calibri" panose="020F0502020204030204" pitchFamily="34" charset="0"/>
              <a:buChar char="‒"/>
            </a:pPr>
            <a:r>
              <a:rPr lang="ru-RU" sz="1600" dirty="0"/>
              <a:t>Дълготрайност. Издържа на много видове на </a:t>
            </a:r>
            <a:r>
              <a:rPr lang="ru-RU" sz="1600" dirty="0" smtClean="0"/>
              <a:t>корозия</a:t>
            </a:r>
            <a:r>
              <a:rPr lang="en-US" sz="1600" dirty="0" smtClean="0"/>
              <a:t>.</a:t>
            </a:r>
            <a:endParaRPr lang="en-US" sz="1600" dirty="0"/>
          </a:p>
          <a:p>
            <a:pPr marL="628650" lvl="1" indent="-285750">
              <a:buFont typeface="Calibri" panose="020F0502020204030204" pitchFamily="34" charset="0"/>
              <a:buChar char="‒"/>
            </a:pPr>
            <a:r>
              <a:rPr lang="bg-BG" sz="1600" dirty="0"/>
              <a:t>Здрави. За питейно </a:t>
            </a:r>
            <a:r>
              <a:rPr lang="bg-BG" sz="1600" dirty="0" smtClean="0"/>
              <a:t>водоснабдяване</a:t>
            </a:r>
            <a:r>
              <a:rPr lang="en-US" sz="1600" dirty="0" smtClean="0"/>
              <a:t>.</a:t>
            </a:r>
            <a:endParaRPr lang="en-US" sz="1600" dirty="0"/>
          </a:p>
          <a:p>
            <a:pPr marL="628650" lvl="1" indent="-285750">
              <a:buFont typeface="Calibri" panose="020F0502020204030204" pitchFamily="34" charset="0"/>
              <a:buChar char="‒"/>
            </a:pPr>
            <a:r>
              <a:rPr lang="ru-RU" sz="1600" dirty="0"/>
              <a:t>Поддържа механични свойства в широк температурен </a:t>
            </a:r>
            <a:r>
              <a:rPr lang="ru-RU" sz="1600" dirty="0" smtClean="0"/>
              <a:t>диапазон.</a:t>
            </a:r>
            <a:endParaRPr lang="en-US" sz="1600" dirty="0"/>
          </a:p>
          <a:p>
            <a:pPr marL="628650" lvl="1" indent="-285750">
              <a:buFont typeface="Calibri" panose="020F0502020204030204" pitchFamily="34" charset="0"/>
              <a:buChar char="‒"/>
            </a:pPr>
            <a:r>
              <a:rPr lang="ru-RU" sz="1600" dirty="0"/>
              <a:t>Лесен за работа &amp; </a:t>
            </a:r>
            <a:r>
              <a:rPr lang="ru-RU" sz="1600" dirty="0" smtClean="0"/>
              <a:t>инсталиране: колена, </a:t>
            </a:r>
            <a:r>
              <a:rPr lang="ru-RU" sz="1600" dirty="0"/>
              <a:t>огъване, </a:t>
            </a:r>
            <a:r>
              <a:rPr lang="ru-RU" sz="1600" dirty="0" smtClean="0"/>
              <a:t>запечатване</a:t>
            </a:r>
            <a:r>
              <a:rPr lang="en-US" sz="1600" dirty="0" smtClean="0"/>
              <a:t>.</a:t>
            </a:r>
            <a:endParaRPr lang="en-US" sz="1600" dirty="0"/>
          </a:p>
          <a:p>
            <a:pPr marL="628650" lvl="1" indent="-285750">
              <a:buFont typeface="Calibri" panose="020F0502020204030204" pitchFamily="34" charset="0"/>
              <a:buChar char="‒"/>
            </a:pPr>
            <a:r>
              <a:rPr lang="ru-RU" sz="1600" dirty="0"/>
              <a:t>Лесни за </a:t>
            </a:r>
            <a:r>
              <a:rPr lang="ru-RU" sz="1600" dirty="0" smtClean="0"/>
              <a:t>рециклиране без отпадъци</a:t>
            </a:r>
            <a:r>
              <a:rPr lang="en-US" sz="1600" dirty="0" smtClean="0"/>
              <a:t>.</a:t>
            </a:r>
            <a:endParaRPr lang="en-US" sz="1600" dirty="0"/>
          </a:p>
          <a:p>
            <a:pPr marL="628650" lvl="1" indent="-285750">
              <a:buFont typeface="Calibri" panose="020F0502020204030204" pitchFamily="34" charset="0"/>
              <a:buChar char="‒"/>
            </a:pPr>
            <a:r>
              <a:rPr lang="ru-RU" sz="1600" dirty="0" smtClean="0"/>
              <a:t>Няма </a:t>
            </a:r>
            <a:r>
              <a:rPr lang="ru-RU" sz="1600" dirty="0"/>
              <a:t>преминаването през абразивни </a:t>
            </a:r>
            <a:r>
              <a:rPr lang="ru-RU" sz="1600" dirty="0" smtClean="0"/>
              <a:t>остри ръбове</a:t>
            </a:r>
            <a:r>
              <a:rPr lang="en-US" sz="1600" dirty="0" smtClean="0"/>
              <a:t>.</a:t>
            </a:r>
            <a:endParaRPr lang="en-US" sz="1600" dirty="0"/>
          </a:p>
          <a:p>
            <a:pPr marL="628650" lvl="1" indent="-285750">
              <a:buFont typeface="Calibri" panose="020F0502020204030204" pitchFamily="34" charset="0"/>
              <a:buChar char="‒"/>
            </a:pPr>
            <a:r>
              <a:rPr lang="bg-BG" sz="1600" dirty="0" smtClean="0"/>
              <a:t>Относително лека.</a:t>
            </a:r>
            <a:endParaRPr lang="en-US" sz="1600" dirty="0"/>
          </a:p>
          <a:p>
            <a:pPr marL="628650" lvl="1" indent="-285750">
              <a:buFont typeface="Calibri" panose="020F0502020204030204" pitchFamily="34" charset="0"/>
              <a:buChar char="‒"/>
            </a:pPr>
            <a:r>
              <a:rPr lang="ru-RU" sz="1600" dirty="0"/>
              <a:t>Лесно </a:t>
            </a:r>
            <a:r>
              <a:rPr lang="ru-RU" sz="1600" dirty="0" smtClean="0"/>
              <a:t>достъпни водопроводи</a:t>
            </a:r>
            <a:r>
              <a:rPr lang="en-US" sz="1600" dirty="0" smtClean="0"/>
              <a:t>.</a:t>
            </a:r>
            <a:endParaRPr lang="en-US" sz="1600" dirty="0"/>
          </a:p>
          <a:p>
            <a:pPr marL="628650" lvl="1" indent="-285750">
              <a:buFont typeface="Calibri" panose="020F0502020204030204" pitchFamily="34" charset="0"/>
              <a:buChar char="‒"/>
            </a:pPr>
            <a:r>
              <a:rPr lang="ru-RU" sz="1600" dirty="0"/>
              <a:t>Позволява </a:t>
            </a:r>
            <a:r>
              <a:rPr lang="ru-RU" sz="1600" dirty="0" smtClean="0"/>
              <a:t>лесна промяна на инсталациите</a:t>
            </a:r>
            <a:r>
              <a:rPr lang="en-US" sz="1600" dirty="0" smtClean="0"/>
              <a:t>.</a:t>
            </a: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/>
              <a:t>Недостатъци</a:t>
            </a:r>
            <a:r>
              <a:rPr lang="ru-RU" sz="1600" dirty="0"/>
              <a:t>: </a:t>
            </a:r>
            <a:r>
              <a:rPr lang="ru-RU" sz="1600" dirty="0" smtClean="0"/>
              <a:t>високи </a:t>
            </a:r>
            <a:r>
              <a:rPr lang="ru-RU" sz="1600" dirty="0"/>
              <a:t>цени </a:t>
            </a:r>
            <a:r>
              <a:rPr lang="ru-RU" sz="1600" dirty="0" smtClean="0"/>
              <a:t>.</a:t>
            </a:r>
            <a:endParaRPr lang="en-US" sz="1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D6760A9-EDCC-472E-BFE5-2413BCF45FF1}"/>
              </a:ext>
            </a:extLst>
          </p:cNvPr>
          <p:cNvSpPr/>
          <p:nvPr/>
        </p:nvSpPr>
        <p:spPr>
          <a:xfrm>
            <a:off x="6588000" y="4740260"/>
            <a:ext cx="129600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prstClr val="black"/>
                </a:solidFill>
              </a:rPr>
              <a:t>EXAMPLE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D8F9F46-4E2C-4A6A-B65D-AA1A3D5E8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000" y="1989001"/>
            <a:ext cx="2916000" cy="3599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265B917-B9CE-4CAA-B04C-CC2B2D0353E6}"/>
              </a:ext>
            </a:extLst>
          </p:cNvPr>
          <p:cNvSpPr/>
          <p:nvPr/>
        </p:nvSpPr>
        <p:spPr>
          <a:xfrm>
            <a:off x="6444000" y="2034054"/>
            <a:ext cx="129600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bg-BG" sz="1600" b="1" dirty="0" smtClean="0">
                <a:solidFill>
                  <a:prstClr val="black"/>
                </a:solidFill>
              </a:rPr>
              <a:t>ПРИМЕР</a:t>
            </a:r>
            <a:endParaRPr lang="en-US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0136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710755-9E2B-4565-8AE8-7A50070B5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2. </a:t>
            </a:r>
            <a:r>
              <a:rPr lang="bg-BG" b="1" dirty="0"/>
              <a:t>Използвани материали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C9257C7-B20A-44E8-B594-E3E5FA51F518}"/>
              </a:ext>
            </a:extLst>
          </p:cNvPr>
          <p:cNvSpPr/>
          <p:nvPr/>
        </p:nvSpPr>
        <p:spPr>
          <a:xfrm>
            <a:off x="432916" y="1557000"/>
            <a:ext cx="6155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Медни тръби и фитинги за соларни термални системи </a:t>
            </a:r>
            <a:r>
              <a:rPr lang="en-US" b="1" dirty="0" smtClean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E0A5D0D-6069-4527-BA4A-F7405F9B831B}"/>
              </a:ext>
            </a:extLst>
          </p:cNvPr>
          <p:cNvSpPr txBox="1"/>
          <p:nvPr/>
        </p:nvSpPr>
        <p:spPr>
          <a:xfrm>
            <a:off x="756000" y="1909232"/>
            <a:ext cx="5698977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sz="1600" b="1" dirty="0">
                <a:solidFill>
                  <a:prstClr val="black"/>
                </a:solidFill>
              </a:rPr>
              <a:t>СТАНДАРТИ. МЕДНИ </a:t>
            </a:r>
            <a:r>
              <a:rPr lang="bg-BG" sz="1600" b="1" dirty="0" smtClean="0">
                <a:solidFill>
                  <a:prstClr val="black"/>
                </a:solidFill>
              </a:rPr>
              <a:t>ТРЪБИ</a:t>
            </a:r>
            <a:endParaRPr lang="en-US" sz="1600" b="1" dirty="0">
              <a:solidFill>
                <a:prstClr val="black"/>
              </a:solidFill>
            </a:endParaRPr>
          </a:p>
          <a:p>
            <a:pPr marL="555625" indent="-285750">
              <a:buFont typeface="Calibri" panose="020F0502020204030204" pitchFamily="34" charset="0"/>
              <a:buChar char="‒"/>
            </a:pPr>
            <a:r>
              <a:rPr lang="ru-RU" sz="1600" dirty="0"/>
              <a:t>Медни тръби идват в различни </a:t>
            </a:r>
            <a:r>
              <a:rPr lang="ru-RU" sz="1600" dirty="0" smtClean="0"/>
              <a:t>размери в зависимост от  </a:t>
            </a:r>
            <a:r>
              <a:rPr lang="ru-RU" sz="1600" dirty="0"/>
              <a:t>техните " </a:t>
            </a:r>
            <a:r>
              <a:rPr lang="ru-RU" sz="1600" dirty="0" smtClean="0"/>
              <a:t>твърдост</a:t>
            </a:r>
            <a:r>
              <a:rPr lang="ru-RU" sz="1600" dirty="0"/>
              <a:t> "</a:t>
            </a:r>
            <a:r>
              <a:rPr lang="ru-RU" sz="1600" dirty="0" smtClean="0"/>
              <a:t> и дебелина.</a:t>
            </a:r>
            <a:r>
              <a:rPr lang="en-US" sz="1600" dirty="0" smtClean="0"/>
              <a:t> </a:t>
            </a:r>
            <a:endParaRPr lang="en-US" sz="1600" dirty="0"/>
          </a:p>
          <a:p>
            <a:pPr marL="555625" indent="-285750">
              <a:buFont typeface="Calibri" panose="020F0502020204030204" pitchFamily="34" charset="0"/>
              <a:buChar char="‒"/>
            </a:pPr>
            <a:r>
              <a:rPr lang="ru-RU" sz="1600" dirty="0" smtClean="0"/>
              <a:t>" Твърдостта" </a:t>
            </a:r>
            <a:r>
              <a:rPr lang="ru-RU" sz="1600" dirty="0"/>
              <a:t>описва силата и твърдостта на тръбата. В тръбопроводите </a:t>
            </a:r>
            <a:r>
              <a:rPr lang="ru-RU" sz="1600" dirty="0" smtClean="0"/>
              <a:t>сделки тя е посочена </a:t>
            </a:r>
            <a:r>
              <a:rPr lang="ru-RU" sz="1600" dirty="0"/>
              <a:t>като "</a:t>
            </a:r>
            <a:r>
              <a:rPr lang="ru-RU" sz="1600" b="1" dirty="0" smtClean="0"/>
              <a:t>твърда</a:t>
            </a:r>
            <a:r>
              <a:rPr lang="ru-RU" sz="1600" dirty="0" smtClean="0"/>
              <a:t>" </a:t>
            </a:r>
            <a:r>
              <a:rPr lang="ru-RU" sz="1600" dirty="0"/>
              <a:t>тръба и </a:t>
            </a:r>
            <a:r>
              <a:rPr lang="ru-RU" sz="1600" dirty="0" smtClean="0"/>
              <a:t>като </a:t>
            </a:r>
            <a:r>
              <a:rPr lang="ru-RU" sz="1600" dirty="0"/>
              <a:t>"</a:t>
            </a:r>
            <a:r>
              <a:rPr lang="ru-RU" sz="1600" b="1" dirty="0" smtClean="0"/>
              <a:t>мека</a:t>
            </a:r>
            <a:r>
              <a:rPr lang="ru-RU" sz="1600" dirty="0" smtClean="0"/>
              <a:t>" тръба.</a:t>
            </a:r>
            <a:r>
              <a:rPr lang="en-US" sz="1600" dirty="0" smtClean="0"/>
              <a:t> </a:t>
            </a:r>
            <a:endParaRPr lang="en-US" sz="1600" dirty="0"/>
          </a:p>
          <a:p>
            <a:pPr marL="555625" indent="-285750">
              <a:buFont typeface="Calibri" panose="020F0502020204030204" pitchFamily="34" charset="0"/>
              <a:buChar char="‒"/>
            </a:pPr>
            <a:r>
              <a:rPr lang="ru-RU" sz="1600" b="1" dirty="0"/>
              <a:t>За </a:t>
            </a:r>
            <a:r>
              <a:rPr lang="ru-RU" sz="1600" b="1" dirty="0" smtClean="0"/>
              <a:t>слънчевите </a:t>
            </a:r>
            <a:r>
              <a:rPr lang="ru-RU" sz="1600" b="1" dirty="0"/>
              <a:t>термични </a:t>
            </a:r>
            <a:r>
              <a:rPr lang="ru-RU" sz="1600" b="1" dirty="0" smtClean="0"/>
              <a:t>водопроводи, </a:t>
            </a:r>
            <a:r>
              <a:rPr lang="ru-RU" sz="1600" dirty="0"/>
              <a:t>"</a:t>
            </a:r>
            <a:r>
              <a:rPr lang="ru-RU" sz="1600" b="1" dirty="0"/>
              <a:t>мека</a:t>
            </a:r>
            <a:r>
              <a:rPr lang="ru-RU" sz="1600" dirty="0"/>
              <a:t>" </a:t>
            </a:r>
            <a:r>
              <a:rPr lang="ru-RU" sz="1600" b="1" dirty="0"/>
              <a:t>тръба </a:t>
            </a:r>
            <a:r>
              <a:rPr lang="ru-RU" sz="1600" b="1" dirty="0" smtClean="0"/>
              <a:t> </a:t>
            </a:r>
            <a:r>
              <a:rPr lang="ru-RU" sz="1600" b="1" dirty="0"/>
              <a:t>е </a:t>
            </a:r>
            <a:r>
              <a:rPr lang="ru-RU" sz="1600" b="1" dirty="0" smtClean="0"/>
              <a:t>по- удобна, </a:t>
            </a:r>
            <a:r>
              <a:rPr lang="ru-RU" sz="1600" dirty="0"/>
              <a:t>защото това </a:t>
            </a:r>
            <a:r>
              <a:rPr lang="ru-RU" sz="1600" dirty="0" smtClean="0"/>
              <a:t>тя има </a:t>
            </a:r>
            <a:r>
              <a:rPr lang="ru-RU" sz="1600" dirty="0"/>
              <a:t>по-добро термично поведение </a:t>
            </a:r>
            <a:r>
              <a:rPr lang="ru-RU" sz="1600" dirty="0" smtClean="0"/>
              <a:t>(разширение при </a:t>
            </a:r>
            <a:r>
              <a:rPr lang="ru-RU" sz="1600" dirty="0"/>
              <a:t>екстремни температурни промени</a:t>
            </a:r>
            <a:r>
              <a:rPr lang="ru-RU" sz="1600" dirty="0" smtClean="0"/>
              <a:t>).</a:t>
            </a:r>
            <a:r>
              <a:rPr lang="en-US" sz="1600" dirty="0" smtClean="0"/>
              <a:t>  </a:t>
            </a:r>
            <a:endParaRPr lang="en-US" sz="1600" dirty="0"/>
          </a:p>
          <a:p>
            <a:pPr marL="555625" indent="-285750">
              <a:buFont typeface="Calibri" panose="020F0502020204030204" pitchFamily="34" charset="0"/>
              <a:buChar char="‒"/>
            </a:pPr>
            <a:r>
              <a:rPr lang="ru-RU" sz="1600" dirty="0" smtClean="0"/>
              <a:t>Медните </a:t>
            </a:r>
            <a:r>
              <a:rPr lang="ru-RU" sz="1600" dirty="0"/>
              <a:t>тръби и фитинги </a:t>
            </a:r>
            <a:r>
              <a:rPr lang="ru-RU" sz="1600" dirty="0" smtClean="0"/>
              <a:t>се определят </a:t>
            </a:r>
            <a:r>
              <a:rPr lang="ru-RU" sz="1600" dirty="0"/>
              <a:t>от техните действителни </a:t>
            </a:r>
            <a:r>
              <a:rPr lang="ru-RU" sz="1600" dirty="0" smtClean="0"/>
              <a:t>външни диаметри. Вътрешните </a:t>
            </a:r>
            <a:r>
              <a:rPr lang="ru-RU" sz="1600" dirty="0"/>
              <a:t>диаметри зависят </a:t>
            </a:r>
            <a:r>
              <a:rPr lang="ru-RU" sz="1600" dirty="0" smtClean="0"/>
              <a:t>от размера </a:t>
            </a:r>
            <a:r>
              <a:rPr lang="ru-RU" sz="1600" dirty="0"/>
              <a:t>или </a:t>
            </a:r>
            <a:r>
              <a:rPr lang="ru-RU" sz="1600" dirty="0" smtClean="0"/>
              <a:t>дебелината </a:t>
            </a:r>
            <a:r>
              <a:rPr lang="ru-RU" sz="1600" dirty="0"/>
              <a:t>на </a:t>
            </a:r>
            <a:r>
              <a:rPr lang="ru-RU" sz="1600" dirty="0" smtClean="0"/>
              <a:t>стената.</a:t>
            </a:r>
            <a:r>
              <a:rPr lang="en-US" sz="1600" dirty="0" smtClean="0"/>
              <a:t> </a:t>
            </a:r>
            <a:endParaRPr lang="en-US" sz="1600" dirty="0"/>
          </a:p>
          <a:p>
            <a:pPr marL="555625" indent="-285750">
              <a:buFont typeface="Calibri" panose="020F0502020204030204" pitchFamily="34" charset="0"/>
              <a:buChar char="‒"/>
            </a:pPr>
            <a:r>
              <a:rPr lang="ru-RU" sz="1600" b="1" dirty="0" smtClean="0"/>
              <a:t>Широко </a:t>
            </a:r>
            <a:r>
              <a:rPr lang="ru-RU" sz="1600" b="1" dirty="0"/>
              <a:t>разпространени </a:t>
            </a:r>
            <a:r>
              <a:rPr lang="ru-RU" sz="1600" b="1" dirty="0" smtClean="0"/>
              <a:t>медни </a:t>
            </a:r>
            <a:r>
              <a:rPr lang="ru-RU" sz="1600" b="1" dirty="0"/>
              <a:t>стандарти </a:t>
            </a:r>
            <a:r>
              <a:rPr lang="ru-RU" sz="1600" b="1" dirty="0" smtClean="0"/>
              <a:t>са: </a:t>
            </a:r>
            <a:r>
              <a:rPr lang="ru-RU" sz="1600" b="1" dirty="0"/>
              <a:t>европейски (EN 1057) и американски-САЩ-(ASTM B88). </a:t>
            </a:r>
            <a:r>
              <a:rPr lang="ru-RU" sz="1600" dirty="0"/>
              <a:t>Други съгласувани такива съществуват на национално или международно равнище. </a:t>
            </a:r>
            <a:r>
              <a:rPr lang="ru-RU" sz="1600" b="1" dirty="0"/>
              <a:t>В </a:t>
            </a:r>
            <a:r>
              <a:rPr lang="ru-RU" sz="1600" b="1" dirty="0" smtClean="0"/>
              <a:t>слънчевите термосистеми </a:t>
            </a:r>
            <a:r>
              <a:rPr lang="ru-RU" sz="1600" b="1" dirty="0"/>
              <a:t>използването на стандартизирани тръбопроводи и арматура е </a:t>
            </a:r>
            <a:r>
              <a:rPr lang="ru-RU" sz="1600" b="1" dirty="0" smtClean="0"/>
              <a:t>задължително.</a:t>
            </a:r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F73BFF8-906B-4604-9C39-8079DE568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4977" y="1784410"/>
            <a:ext cx="2220711" cy="452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D65A0F-9674-4A47-9F93-1A019CC47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b="1" dirty="0" smtClean="0"/>
              <a:t>Съдържание</a:t>
            </a:r>
            <a:endParaRPr lang="en-US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55624FF-ED07-4B3A-835B-B204D00828A4}"/>
              </a:ext>
            </a:extLst>
          </p:cNvPr>
          <p:cNvSpPr/>
          <p:nvPr/>
        </p:nvSpPr>
        <p:spPr>
          <a:xfrm>
            <a:off x="684000" y="1557000"/>
            <a:ext cx="784800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600" dirty="0" smtClean="0">
                <a:latin typeface="+mj-lt"/>
                <a:cs typeface="Arial" pitchFamily="34" charset="0"/>
              </a:rPr>
              <a:t>Този модул съдържа</a:t>
            </a:r>
            <a:r>
              <a:rPr lang="en-US" sz="1600" dirty="0" smtClean="0">
                <a:latin typeface="+mj-lt"/>
                <a:cs typeface="Arial" pitchFamily="34" charset="0"/>
              </a:rPr>
              <a:t>:</a:t>
            </a:r>
            <a:endParaRPr lang="en-US" sz="1600" dirty="0">
              <a:latin typeface="+mj-lt"/>
              <a:cs typeface="Arial" pitchFamily="34" charset="0"/>
            </a:endParaRPr>
          </a:p>
          <a:p>
            <a:endParaRPr lang="en-US" sz="1600" b="1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b="1" dirty="0">
                <a:solidFill>
                  <a:prstClr val="black"/>
                </a:solidFill>
                <a:latin typeface="+mj-lt"/>
                <a:cs typeface="Arial" pitchFamily="34" charset="0"/>
              </a:rPr>
              <a:t>СЪОБРАЖЕНИЯ ЗА </a:t>
            </a:r>
            <a:r>
              <a:rPr lang="ru-RU" sz="1600" b="1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ТРЪБОПРОВОДИТЕ </a:t>
            </a:r>
            <a:r>
              <a:rPr lang="ru-RU" sz="1600" b="1" dirty="0">
                <a:solidFill>
                  <a:prstClr val="black"/>
                </a:solidFill>
                <a:latin typeface="+mj-lt"/>
                <a:cs typeface="Arial" pitchFamily="34" charset="0"/>
              </a:rPr>
              <a:t>ЗА СЛЪНЧЕВА </a:t>
            </a:r>
            <a:r>
              <a:rPr lang="ru-RU" sz="1600" b="1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ТЕРМИЧНА СИСТЕМА</a:t>
            </a:r>
            <a:r>
              <a:rPr lang="en-US" sz="1600" b="1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. </a:t>
            </a:r>
            <a:endParaRPr lang="en-US" sz="1600" b="1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bg-BG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Идентифициране </a:t>
            </a:r>
            <a:r>
              <a:rPr lang="bg-BG" sz="1600" dirty="0" smtClean="0">
                <a:solidFill>
                  <a:prstClr val="black"/>
                </a:solidFill>
                <a:cs typeface="Arial" pitchFamily="34" charset="0"/>
              </a:rPr>
              <a:t>работата на </a:t>
            </a:r>
            <a:r>
              <a:rPr lang="bg-BG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на </a:t>
            </a:r>
            <a:r>
              <a:rPr lang="bg-BG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тръбопроводите </a:t>
            </a:r>
            <a:r>
              <a:rPr lang="en-US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. </a:t>
            </a:r>
            <a:endParaRPr lang="en-US" sz="1600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bg-BG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Общи </a:t>
            </a:r>
            <a:r>
              <a:rPr lang="bg-BG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аспекти</a:t>
            </a:r>
            <a:r>
              <a:rPr lang="en-US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.</a:t>
            </a:r>
            <a:endParaRPr lang="en-US" sz="1600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Прегряване </a:t>
            </a:r>
            <a:r>
              <a:rPr lang="ru-RU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и </a:t>
            </a:r>
            <a:r>
              <a:rPr lang="ru-RU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контрол. Работна </a:t>
            </a:r>
            <a:r>
              <a:rPr lang="ru-RU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температура</a:t>
            </a:r>
            <a:r>
              <a:rPr lang="en-US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.</a:t>
            </a:r>
            <a:endParaRPr lang="en-US" sz="1600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Прегряване </a:t>
            </a:r>
            <a:r>
              <a:rPr lang="ru-RU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и </a:t>
            </a:r>
            <a:r>
              <a:rPr lang="ru-RU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контрол. </a:t>
            </a:r>
            <a:r>
              <a:rPr lang="ru-RU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Тръбна </a:t>
            </a:r>
            <a:r>
              <a:rPr lang="ru-RU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експанзия </a:t>
            </a:r>
            <a:r>
              <a:rPr lang="en-US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.</a:t>
            </a:r>
            <a:endParaRPr lang="en-US" sz="1600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bg-BG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Замръзване и </a:t>
            </a:r>
            <a:r>
              <a:rPr lang="bg-BG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защита. </a:t>
            </a:r>
            <a:r>
              <a:rPr lang="bg-BG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Гликол</a:t>
            </a:r>
            <a:r>
              <a:rPr lang="en-US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.</a:t>
            </a:r>
            <a:endParaRPr lang="en-US" sz="1600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Да се има предвид </a:t>
            </a:r>
            <a:r>
              <a:rPr lang="ru-RU" sz="1600" dirty="0">
                <a:solidFill>
                  <a:prstClr val="black"/>
                </a:solidFill>
                <a:cs typeface="Arial" pitchFamily="34" charset="0"/>
              </a:rPr>
              <a:t>разнообразието от SWH </a:t>
            </a: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, </a:t>
            </a:r>
            <a:r>
              <a:rPr lang="ru-RU" sz="1600" dirty="0">
                <a:solidFill>
                  <a:prstClr val="black"/>
                </a:solidFill>
                <a:cs typeface="Arial" pitchFamily="34" charset="0"/>
              </a:rPr>
              <a:t>инсталирани в </a:t>
            </a: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къщи</a:t>
            </a:r>
            <a:r>
              <a:rPr lang="en-US" sz="1600" dirty="0" smtClean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sz="1600" dirty="0">
              <a:solidFill>
                <a:prstClr val="black"/>
              </a:solidFill>
              <a:cs typeface="Arial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bg-BG" sz="1600" b="1" dirty="0">
                <a:solidFill>
                  <a:prstClr val="black"/>
                </a:solidFill>
                <a:latin typeface="+mj-lt"/>
                <a:cs typeface="Arial" pitchFamily="34" charset="0"/>
              </a:rPr>
              <a:t>ИЗПОЛЗВАНИ </a:t>
            </a:r>
            <a:r>
              <a:rPr lang="bg-BG" sz="1600" b="1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МАТЕРИАЛИ</a:t>
            </a:r>
            <a:endParaRPr lang="en-US" sz="1600" b="1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Медни тръби и фитинги за соларни </a:t>
            </a:r>
            <a:r>
              <a:rPr lang="ru-RU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термални системи</a:t>
            </a:r>
            <a:r>
              <a:rPr lang="en-US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.</a:t>
            </a:r>
            <a:endParaRPr lang="en-US" sz="1600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prstClr val="black"/>
                </a:solidFill>
                <a:cs typeface="Arial" pitchFamily="34" charset="0"/>
              </a:rPr>
              <a:t>Неръждаеми тръби и фитинги за соларни </a:t>
            </a: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термални системи</a:t>
            </a:r>
            <a:r>
              <a:rPr lang="en-US" sz="1600" dirty="0" smtClean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sz="1600" dirty="0">
              <a:solidFill>
                <a:prstClr val="black"/>
              </a:solidFill>
              <a:cs typeface="Arial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prstClr val="black"/>
                </a:solidFill>
                <a:cs typeface="Arial" pitchFamily="34" charset="0"/>
              </a:rPr>
              <a:t>Изолационни материали за </a:t>
            </a: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слънчеви термични системи</a:t>
            </a:r>
            <a:r>
              <a:rPr lang="en-US" sz="1600" dirty="0" smtClean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sz="1600" dirty="0">
              <a:solidFill>
                <a:prstClr val="black"/>
              </a:solidFill>
              <a:cs typeface="Arial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600" dirty="0">
                <a:cs typeface="Arial" pitchFamily="34" charset="0"/>
              </a:rPr>
              <a:t>Материали за спояване на медни </a:t>
            </a:r>
            <a:r>
              <a:rPr lang="ru-RU" sz="1600" dirty="0" smtClean="0">
                <a:cs typeface="Arial" pitchFamily="34" charset="0"/>
              </a:rPr>
              <a:t>тръби</a:t>
            </a:r>
            <a:r>
              <a:rPr lang="en-US" sz="1600" dirty="0" smtClean="0">
                <a:cs typeface="Arial" pitchFamily="34" charset="0"/>
              </a:rPr>
              <a:t>.</a:t>
            </a:r>
            <a:endParaRPr lang="en-US" sz="1600" dirty="0">
              <a:cs typeface="Arial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b="1" dirty="0">
                <a:solidFill>
                  <a:prstClr val="black"/>
                </a:solidFill>
                <a:cs typeface="Arial" pitchFamily="34" charset="0"/>
              </a:rPr>
              <a:t>ТРЪБОПРОВОДИ И </a:t>
            </a:r>
            <a:r>
              <a:rPr lang="ru-RU" sz="1600" b="1" dirty="0" smtClean="0">
                <a:solidFill>
                  <a:prstClr val="black"/>
                </a:solidFill>
                <a:cs typeface="Arial" pitchFamily="34" charset="0"/>
              </a:rPr>
              <a:t>ТРЪБИ. </a:t>
            </a:r>
            <a:r>
              <a:rPr lang="ru-RU" sz="1600" b="1" dirty="0">
                <a:solidFill>
                  <a:prstClr val="black"/>
                </a:solidFill>
                <a:cs typeface="Arial" pitchFamily="34" charset="0"/>
              </a:rPr>
              <a:t>ТЕСТВАНЕ В </a:t>
            </a:r>
            <a:r>
              <a:rPr lang="ru-RU" sz="1600" b="1" dirty="0" smtClean="0">
                <a:solidFill>
                  <a:prstClr val="black"/>
                </a:solidFill>
                <a:cs typeface="Arial" pitchFamily="34" charset="0"/>
              </a:rPr>
              <a:t>СЛЪНЧЕВИТЕ ТОПЛИННИ СИСТЕМИ</a:t>
            </a:r>
            <a:endParaRPr lang="en-US" sz="1600" b="1" dirty="0">
              <a:solidFill>
                <a:prstClr val="black"/>
              </a:solidFill>
              <a:cs typeface="Arial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Техники </a:t>
            </a:r>
            <a:r>
              <a:rPr lang="ru-RU" sz="1600" dirty="0">
                <a:solidFill>
                  <a:prstClr val="black"/>
                </a:solidFill>
                <a:cs typeface="Arial" pitchFamily="34" charset="0"/>
              </a:rPr>
              <a:t>за работа с медна </a:t>
            </a: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тръба</a:t>
            </a:r>
            <a:r>
              <a:rPr lang="en-US" sz="1600" dirty="0" smtClean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sz="1600" dirty="0">
              <a:solidFill>
                <a:prstClr val="black"/>
              </a:solidFill>
              <a:cs typeface="Arial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Тръбни </a:t>
            </a:r>
            <a:r>
              <a:rPr lang="ru-RU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методи за тестване и въвеждане в </a:t>
            </a:r>
            <a:r>
              <a:rPr lang="ru-RU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системата</a:t>
            </a:r>
            <a:r>
              <a:rPr lang="en-US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.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265290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7EAE38-C6BA-4F2A-86F3-1773717DE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2. </a:t>
            </a:r>
            <a:r>
              <a:rPr lang="bg-BG" b="1" dirty="0"/>
              <a:t>Използвани материали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67E21FB-777A-4421-9623-FC32A9D78B20}"/>
              </a:ext>
            </a:extLst>
          </p:cNvPr>
          <p:cNvSpPr/>
          <p:nvPr/>
        </p:nvSpPr>
        <p:spPr>
          <a:xfrm>
            <a:off x="432916" y="1557000"/>
            <a:ext cx="6731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Медни тръби и фитинги за соларни термални системи 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8E8AA1A-8E5E-4E33-BC4B-AF5A1680CC78}"/>
              </a:ext>
            </a:extLst>
          </p:cNvPr>
          <p:cNvSpPr txBox="1"/>
          <p:nvPr/>
        </p:nvSpPr>
        <p:spPr>
          <a:xfrm>
            <a:off x="756000" y="1947332"/>
            <a:ext cx="30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sz="1600" b="1" dirty="0">
                <a:solidFill>
                  <a:prstClr val="black"/>
                </a:solidFill>
              </a:rPr>
              <a:t>СТАНДАРТИ. МЕДНИ </a:t>
            </a:r>
            <a:r>
              <a:rPr lang="bg-BG" sz="1600" b="1" dirty="0" smtClean="0">
                <a:solidFill>
                  <a:prstClr val="black"/>
                </a:solidFill>
              </a:rPr>
              <a:t>ТРЪБИ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03DA33A-D8F8-48EB-9A26-412E89EE9295}"/>
              </a:ext>
            </a:extLst>
          </p:cNvPr>
          <p:cNvSpPr txBox="1"/>
          <p:nvPr/>
        </p:nvSpPr>
        <p:spPr>
          <a:xfrm>
            <a:off x="828000" y="2277000"/>
            <a:ext cx="284700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alibri" panose="020F0502020204030204" pitchFamily="34" charset="0"/>
              <a:buChar char="‒"/>
            </a:pPr>
            <a:r>
              <a:rPr lang="ru-RU" sz="1600" dirty="0"/>
              <a:t>(ASTM) Типове К, Л, М, DWV и медицински </a:t>
            </a:r>
            <a:r>
              <a:rPr lang="ru-RU" sz="1600" dirty="0" smtClean="0"/>
              <a:t>газови тръби </a:t>
            </a:r>
            <a:r>
              <a:rPr lang="ru-RU" sz="1600" dirty="0"/>
              <a:t>са определени </a:t>
            </a:r>
            <a:r>
              <a:rPr lang="ru-RU" sz="1600" dirty="0" smtClean="0"/>
              <a:t>в  </a:t>
            </a:r>
            <a:r>
              <a:rPr lang="ru-RU" sz="1600" dirty="0"/>
              <a:t>стандартни размери и </a:t>
            </a:r>
            <a:r>
              <a:rPr lang="ru-RU" sz="1600" dirty="0" smtClean="0"/>
              <a:t>представени в «твърд» </a:t>
            </a:r>
            <a:r>
              <a:rPr lang="ru-RU" sz="1600" dirty="0"/>
              <a:t>и </a:t>
            </a:r>
            <a:r>
              <a:rPr lang="ru-RU" sz="1600" dirty="0" smtClean="0"/>
              <a:t>«мек» вариант </a:t>
            </a:r>
            <a:r>
              <a:rPr lang="ru-RU" sz="1600" dirty="0"/>
              <a:t>в рулони </a:t>
            </a:r>
            <a:r>
              <a:rPr lang="ru-RU" sz="1600" dirty="0" smtClean="0"/>
              <a:t>или тръби.</a:t>
            </a:r>
            <a:endParaRPr lang="en-US" sz="1600" dirty="0"/>
          </a:p>
          <a:p>
            <a:pPr marL="285750" indent="-285750">
              <a:buFont typeface="Calibri" panose="020F0502020204030204" pitchFamily="34" charset="0"/>
              <a:buChar char="‒"/>
            </a:pPr>
            <a:r>
              <a:rPr lang="ru-RU" sz="1600" dirty="0"/>
              <a:t>Всеки тип представлява поредица от размери с различни дебелини. Тип К тръба има дебели стени от тип L тръба за всеки даден диаметър и така </a:t>
            </a:r>
            <a:r>
              <a:rPr lang="ru-RU" sz="1600" dirty="0" smtClean="0"/>
              <a:t>нататък.</a:t>
            </a:r>
            <a:endParaRPr lang="en-US" sz="1600" dirty="0"/>
          </a:p>
          <a:p>
            <a:pPr marL="285750" indent="-285750">
              <a:buFont typeface="Calibri" panose="020F0502020204030204" pitchFamily="34" charset="0"/>
              <a:buChar char="‒"/>
            </a:pPr>
            <a:r>
              <a:rPr lang="ru-RU" sz="1600" b="1" dirty="0" smtClean="0"/>
              <a:t>Видовете </a:t>
            </a:r>
            <a:r>
              <a:rPr lang="ru-RU" sz="1600" b="1" dirty="0"/>
              <a:t>L (бобини) и М (прав) са предпочитани за </a:t>
            </a:r>
            <a:r>
              <a:rPr lang="ru-RU" sz="1600" b="1" dirty="0" smtClean="0"/>
              <a:t>слънчевите системи.</a:t>
            </a:r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80E6CAA-A933-4198-819D-7F7A6D36E0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92"/>
          <a:stretch/>
        </p:blipFill>
        <p:spPr>
          <a:xfrm>
            <a:off x="3675002" y="1989000"/>
            <a:ext cx="5144998" cy="432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076911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547050-81D5-4A4F-BC54-2B58821FF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2. </a:t>
            </a:r>
            <a:r>
              <a:rPr lang="bg-BG" b="1" dirty="0"/>
              <a:t>Използвани материали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3EABBEB-B3A5-42D8-B10E-1EF9EEF65DB7}"/>
              </a:ext>
            </a:extLst>
          </p:cNvPr>
          <p:cNvSpPr/>
          <p:nvPr/>
        </p:nvSpPr>
        <p:spPr>
          <a:xfrm>
            <a:off x="432916" y="1557000"/>
            <a:ext cx="7091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Медни тръби и фитинги за соларни термални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системи 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AC12D53-3C7D-499A-ABDD-1CD6B0E6ACD7}"/>
              </a:ext>
            </a:extLst>
          </p:cNvPr>
          <p:cNvSpPr txBox="1"/>
          <p:nvPr/>
        </p:nvSpPr>
        <p:spPr>
          <a:xfrm>
            <a:off x="756000" y="1947332"/>
            <a:ext cx="244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sz="1600" b="1" dirty="0" smtClean="0">
                <a:solidFill>
                  <a:prstClr val="black"/>
                </a:solidFill>
              </a:rPr>
              <a:t>СТАНДАРТИ.ФИТИНГИ</a:t>
            </a:r>
            <a:r>
              <a:rPr lang="en-US" sz="1600" b="1" dirty="0" smtClean="0">
                <a:solidFill>
                  <a:prstClr val="black"/>
                </a:solidFill>
              </a:rPr>
              <a:t> 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90A026B-CF42-4D88-BE54-72EE3C055FAB}"/>
              </a:ext>
            </a:extLst>
          </p:cNvPr>
          <p:cNvSpPr txBox="1"/>
          <p:nvPr/>
        </p:nvSpPr>
        <p:spPr>
          <a:xfrm>
            <a:off x="1044000" y="2306886"/>
            <a:ext cx="763168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alibri" panose="020F0502020204030204" pitchFamily="34" charset="0"/>
              <a:buChar char="‒"/>
            </a:pPr>
            <a:r>
              <a:rPr lang="ru-RU" sz="1600" dirty="0">
                <a:latin typeface="+mj-lt"/>
              </a:rPr>
              <a:t>Най-голямото </a:t>
            </a:r>
            <a:r>
              <a:rPr lang="ru-RU" sz="1600" dirty="0" smtClean="0">
                <a:latin typeface="+mj-lt"/>
              </a:rPr>
              <a:t>предимство </a:t>
            </a:r>
            <a:r>
              <a:rPr lang="ru-RU" sz="1600" dirty="0">
                <a:latin typeface="+mj-lt"/>
              </a:rPr>
              <a:t>в инсталиране на медна тръба е лекотата, с която може да се присъедини. </a:t>
            </a:r>
            <a:r>
              <a:rPr lang="ru-RU" sz="1600" dirty="0" smtClean="0">
                <a:latin typeface="+mj-lt"/>
              </a:rPr>
              <a:t>Тръбната връзка </a:t>
            </a:r>
            <a:r>
              <a:rPr lang="ru-RU" sz="1600" dirty="0">
                <a:latin typeface="+mj-lt"/>
              </a:rPr>
              <a:t>се извършва с </a:t>
            </a:r>
            <a:r>
              <a:rPr lang="ru-RU" sz="1600" b="1" dirty="0">
                <a:latin typeface="+mj-lt"/>
              </a:rPr>
              <a:t>фитинги</a:t>
            </a:r>
            <a:r>
              <a:rPr lang="ru-RU" sz="1600" dirty="0">
                <a:latin typeface="+mj-lt"/>
              </a:rPr>
              <a:t>, които по принцип са </a:t>
            </a:r>
            <a:r>
              <a:rPr lang="ru-RU" sz="1600" dirty="0" smtClean="0">
                <a:latin typeface="+mj-lt"/>
              </a:rPr>
              <a:t>достъпни и </a:t>
            </a:r>
            <a:r>
              <a:rPr lang="ru-RU" sz="1600" dirty="0">
                <a:latin typeface="+mj-lt"/>
              </a:rPr>
              <a:t>за метални и пластмасови </a:t>
            </a:r>
            <a:r>
              <a:rPr lang="ru-RU" sz="1600" dirty="0" smtClean="0">
                <a:latin typeface="+mj-lt"/>
              </a:rPr>
              <a:t>тръби.</a:t>
            </a:r>
            <a:endParaRPr lang="en-US" sz="1600" dirty="0">
              <a:latin typeface="+mj-lt"/>
            </a:endParaRPr>
          </a:p>
          <a:p>
            <a:pPr marL="285750" indent="-285750">
              <a:buFont typeface="Calibri" panose="020F0502020204030204" pitchFamily="34" charset="0"/>
              <a:buChar char="‒"/>
            </a:pPr>
            <a:r>
              <a:rPr lang="ru-RU" sz="1600" dirty="0">
                <a:latin typeface="+mj-lt"/>
              </a:rPr>
              <a:t>Те се предлагат в голямо разнообразие, включително </a:t>
            </a:r>
            <a:r>
              <a:rPr lang="ru-RU" sz="1600" dirty="0" smtClean="0">
                <a:latin typeface="+mj-lt"/>
              </a:rPr>
              <a:t>колена </a:t>
            </a:r>
            <a:r>
              <a:rPr lang="ru-RU" sz="1600" dirty="0">
                <a:latin typeface="+mj-lt"/>
              </a:rPr>
              <a:t>или </a:t>
            </a:r>
            <a:r>
              <a:rPr lang="ru-RU" sz="1600" dirty="0" smtClean="0">
                <a:latin typeface="+mj-lt"/>
              </a:rPr>
              <a:t>разклонения/тройници , като по </a:t>
            </a:r>
            <a:r>
              <a:rPr lang="ru-RU" sz="1600" dirty="0">
                <a:latin typeface="+mj-lt"/>
              </a:rPr>
              <a:t>този начин дава възможност дори сложни инсталации да се извършва лесно и бързо (по-ниски разходи</a:t>
            </a:r>
            <a:r>
              <a:rPr lang="ru-RU" sz="1600" dirty="0" smtClean="0">
                <a:latin typeface="+mj-lt"/>
              </a:rPr>
              <a:t>).</a:t>
            </a:r>
            <a:r>
              <a:rPr lang="en-US" sz="1600" dirty="0" smtClean="0">
                <a:latin typeface="+mj-lt"/>
              </a:rPr>
              <a:t> </a:t>
            </a:r>
            <a:endParaRPr lang="en-US" sz="1600" dirty="0">
              <a:latin typeface="+mj-lt"/>
            </a:endParaRPr>
          </a:p>
          <a:p>
            <a:pPr marL="285750" indent="-285750">
              <a:buFont typeface="Calibri" panose="020F0502020204030204" pitchFamily="34" charset="0"/>
              <a:buChar char="‒"/>
            </a:pPr>
            <a:r>
              <a:rPr lang="ru-RU" sz="1600" dirty="0" smtClean="0">
                <a:latin typeface="+mj-lt"/>
              </a:rPr>
              <a:t>Медните </a:t>
            </a:r>
            <a:r>
              <a:rPr lang="ru-RU" sz="1600" dirty="0">
                <a:latin typeface="+mj-lt"/>
              </a:rPr>
              <a:t>фитинги </a:t>
            </a:r>
            <a:r>
              <a:rPr lang="ru-RU" sz="1600" dirty="0" smtClean="0">
                <a:latin typeface="+mj-lt"/>
              </a:rPr>
              <a:t>са </a:t>
            </a:r>
            <a:r>
              <a:rPr lang="ru-RU" sz="1600" dirty="0">
                <a:latin typeface="+mj-lt"/>
              </a:rPr>
              <a:t>две основни </a:t>
            </a:r>
            <a:r>
              <a:rPr lang="ru-RU" sz="1600" dirty="0" smtClean="0">
                <a:latin typeface="+mj-lt"/>
              </a:rPr>
              <a:t>категории: </a:t>
            </a:r>
            <a:r>
              <a:rPr lang="ru-RU" sz="1600" b="1" dirty="0" smtClean="0">
                <a:latin typeface="+mj-lt"/>
              </a:rPr>
              <a:t>капилярен </a:t>
            </a:r>
            <a:r>
              <a:rPr lang="ru-RU" sz="1600" b="1" dirty="0">
                <a:latin typeface="+mj-lt"/>
              </a:rPr>
              <a:t>и </a:t>
            </a:r>
            <a:r>
              <a:rPr lang="ru-RU" sz="1600" b="1" dirty="0" smtClean="0">
                <a:latin typeface="+mj-lt"/>
              </a:rPr>
              <a:t>компресен тип. Трета </a:t>
            </a:r>
            <a:r>
              <a:rPr lang="ru-RU" sz="1600" b="1" dirty="0">
                <a:latin typeface="+mj-lt"/>
              </a:rPr>
              <a:t>категория </a:t>
            </a:r>
            <a:r>
              <a:rPr lang="ru-RU" sz="1600" b="1" dirty="0" smtClean="0">
                <a:latin typeface="+mj-lt"/>
              </a:rPr>
              <a:t>са </a:t>
            </a:r>
            <a:r>
              <a:rPr lang="ru-RU" sz="1600" b="1" dirty="0">
                <a:latin typeface="+mj-lt"/>
              </a:rPr>
              <a:t>Push-fit </a:t>
            </a:r>
            <a:r>
              <a:rPr lang="ru-RU" sz="1600" b="1" dirty="0" smtClean="0">
                <a:latin typeface="+mj-lt"/>
              </a:rPr>
              <a:t>/ </a:t>
            </a:r>
            <a:r>
              <a:rPr lang="ru-RU" sz="1600" b="1" dirty="0">
                <a:latin typeface="+mj-lt"/>
              </a:rPr>
              <a:t>притискащи </a:t>
            </a:r>
            <a:r>
              <a:rPr lang="ru-RU" sz="1600" b="1" dirty="0" smtClean="0">
                <a:latin typeface="+mj-lt"/>
              </a:rPr>
              <a:t>приспособления.</a:t>
            </a:r>
            <a:endParaRPr lang="en-US" sz="1600" b="1" dirty="0" smtClean="0">
              <a:latin typeface="+mj-lt"/>
            </a:endParaRPr>
          </a:p>
          <a:p>
            <a:pPr marL="285750" indent="-285750">
              <a:buFont typeface="Calibri" panose="020F0502020204030204" pitchFamily="34" charset="0"/>
              <a:buChar char="‒"/>
            </a:pPr>
            <a:r>
              <a:rPr lang="ru-RU" sz="1600" dirty="0">
                <a:latin typeface="+mj-lt"/>
              </a:rPr>
              <a:t>Стандарт </a:t>
            </a:r>
            <a:r>
              <a:rPr lang="ru-RU" sz="1600" b="1" dirty="0">
                <a:latin typeface="+mj-lt"/>
              </a:rPr>
              <a:t>EN 1254 </a:t>
            </a:r>
            <a:r>
              <a:rPr lang="ru-RU" sz="1600" dirty="0">
                <a:latin typeface="+mj-lt"/>
              </a:rPr>
              <a:t>има седем отделни части за спецификациите на краищата на </a:t>
            </a:r>
            <a:r>
              <a:rPr lang="ru-RU" sz="1600" dirty="0" smtClean="0">
                <a:latin typeface="+mj-lt"/>
              </a:rPr>
              <a:t>фитингите при монтаж:</a:t>
            </a:r>
            <a:endParaRPr lang="en-US" sz="1600" dirty="0" smtClean="0">
              <a:latin typeface="+mj-lt"/>
            </a:endParaRPr>
          </a:p>
          <a:p>
            <a:pPr marL="533400" lvl="1" indent="-285750">
              <a:buFont typeface="Arial" panose="020B0604020202020204" pitchFamily="34" charset="0"/>
              <a:buChar char="."/>
            </a:pPr>
            <a:r>
              <a:rPr lang="en-US" sz="1600" b="1" dirty="0">
                <a:latin typeface="+mj-lt"/>
              </a:rPr>
              <a:t>EN 1254-1 </a:t>
            </a:r>
            <a:r>
              <a:rPr lang="bg-BG" sz="1600" b="1" dirty="0">
                <a:latin typeface="+mj-lt"/>
              </a:rPr>
              <a:t>обхваща </a:t>
            </a:r>
            <a:r>
              <a:rPr lang="bg-BG" sz="1600" b="1" dirty="0" smtClean="0">
                <a:latin typeface="+mj-lt"/>
              </a:rPr>
              <a:t>капилярен край </a:t>
            </a:r>
            <a:r>
              <a:rPr lang="bg-BG" sz="1600" b="1" dirty="0">
                <a:latin typeface="+mj-lt"/>
              </a:rPr>
              <a:t>за медна тръба; </a:t>
            </a:r>
            <a:endParaRPr lang="bg-BG" sz="1600" b="1" dirty="0" smtClean="0">
              <a:latin typeface="+mj-lt"/>
            </a:endParaRPr>
          </a:p>
          <a:p>
            <a:pPr marL="533400" lvl="1" indent="-285750">
              <a:buFont typeface="Arial" panose="020B0604020202020204" pitchFamily="34" charset="0"/>
              <a:buChar char="."/>
            </a:pPr>
            <a:r>
              <a:rPr lang="en-US" sz="1600" b="1" dirty="0" smtClean="0">
                <a:latin typeface="+mj-lt"/>
              </a:rPr>
              <a:t>EN </a:t>
            </a:r>
            <a:r>
              <a:rPr lang="en-US" sz="1600" b="1" dirty="0">
                <a:latin typeface="+mj-lt"/>
              </a:rPr>
              <a:t>1254-2 </a:t>
            </a:r>
            <a:r>
              <a:rPr lang="bg-BG" sz="1600" b="1" dirty="0">
                <a:latin typeface="+mj-lt"/>
              </a:rPr>
              <a:t>покрива </a:t>
            </a:r>
            <a:r>
              <a:rPr lang="bg-BG" sz="1600" b="1" dirty="0" smtClean="0">
                <a:latin typeface="+mj-lt"/>
              </a:rPr>
              <a:t>крайщата </a:t>
            </a:r>
            <a:r>
              <a:rPr lang="bg-BG" sz="1600" b="1" dirty="0">
                <a:latin typeface="+mj-lt"/>
              </a:rPr>
              <a:t>за медна тръба; </a:t>
            </a:r>
            <a:endParaRPr lang="bg-BG" sz="1600" b="1" dirty="0" smtClean="0">
              <a:latin typeface="+mj-lt"/>
            </a:endParaRPr>
          </a:p>
          <a:p>
            <a:pPr marL="533400" lvl="1" indent="-285750">
              <a:buFont typeface="Arial" panose="020B0604020202020204" pitchFamily="34" charset="0"/>
              <a:buChar char="."/>
            </a:pPr>
            <a:r>
              <a:rPr lang="en-US" sz="1600" dirty="0" smtClean="0">
                <a:latin typeface="+mj-lt"/>
              </a:rPr>
              <a:t>EN </a:t>
            </a:r>
            <a:r>
              <a:rPr lang="en-US" sz="1600" dirty="0">
                <a:latin typeface="+mj-lt"/>
              </a:rPr>
              <a:t>1254-3 </a:t>
            </a:r>
            <a:r>
              <a:rPr lang="bg-BG" sz="1600" dirty="0">
                <a:latin typeface="+mj-lt"/>
              </a:rPr>
              <a:t>обхваща компресия за пластмасова тръба</a:t>
            </a:r>
            <a:r>
              <a:rPr lang="bg-BG" sz="1600" dirty="0" smtClean="0">
                <a:latin typeface="+mj-lt"/>
              </a:rPr>
              <a:t>;</a:t>
            </a:r>
          </a:p>
          <a:p>
            <a:pPr marL="533400" lvl="1" indent="-285750">
              <a:buFont typeface="Arial" panose="020B0604020202020204" pitchFamily="34" charset="0"/>
              <a:buChar char="."/>
            </a:pPr>
            <a:r>
              <a:rPr lang="en-US" sz="1600" dirty="0" smtClean="0">
                <a:latin typeface="+mj-lt"/>
              </a:rPr>
              <a:t>EN </a:t>
            </a:r>
            <a:r>
              <a:rPr lang="en-US" sz="1600" dirty="0">
                <a:latin typeface="+mj-lt"/>
              </a:rPr>
              <a:t>1254-4 </a:t>
            </a:r>
            <a:r>
              <a:rPr lang="bg-BG" sz="1600" dirty="0">
                <a:latin typeface="+mj-lt"/>
              </a:rPr>
              <a:t>обхваща </a:t>
            </a:r>
            <a:r>
              <a:rPr lang="bg-BG" sz="1600" dirty="0" smtClean="0">
                <a:latin typeface="+mj-lt"/>
              </a:rPr>
              <a:t>вътрешна и външна резба </a:t>
            </a:r>
            <a:r>
              <a:rPr lang="bg-BG" sz="1600" dirty="0">
                <a:latin typeface="+mj-lt"/>
              </a:rPr>
              <a:t>по краищата; </a:t>
            </a:r>
            <a:endParaRPr lang="bg-BG" sz="1600" dirty="0" smtClean="0">
              <a:latin typeface="+mj-lt"/>
            </a:endParaRPr>
          </a:p>
          <a:p>
            <a:pPr marL="533400" lvl="1" indent="-285750">
              <a:buFont typeface="Arial" panose="020B0604020202020204" pitchFamily="34" charset="0"/>
              <a:buChar char="."/>
            </a:pPr>
            <a:r>
              <a:rPr lang="en-US" sz="1600" dirty="0" smtClean="0">
                <a:latin typeface="+mj-lt"/>
              </a:rPr>
              <a:t>EN </a:t>
            </a:r>
            <a:r>
              <a:rPr lang="en-US" sz="1600" dirty="0">
                <a:latin typeface="+mj-lt"/>
              </a:rPr>
              <a:t>1254-5 </a:t>
            </a:r>
            <a:r>
              <a:rPr lang="bg-BG" sz="1600" dirty="0">
                <a:latin typeface="+mj-lt"/>
              </a:rPr>
              <a:t>обхваща </a:t>
            </a:r>
            <a:r>
              <a:rPr lang="bg-BG" sz="1600" dirty="0" smtClean="0">
                <a:latin typeface="+mj-lt"/>
              </a:rPr>
              <a:t>краищата за </a:t>
            </a:r>
            <a:r>
              <a:rPr lang="bg-BG" sz="1600" dirty="0">
                <a:latin typeface="+mj-lt"/>
              </a:rPr>
              <a:t>спояване </a:t>
            </a:r>
            <a:r>
              <a:rPr lang="bg-BG" sz="1600" dirty="0" smtClean="0">
                <a:latin typeface="+mj-lt"/>
              </a:rPr>
              <a:t>; </a:t>
            </a:r>
          </a:p>
          <a:p>
            <a:pPr marL="533400" lvl="1" indent="-285750">
              <a:buFont typeface="Arial" panose="020B0604020202020204" pitchFamily="34" charset="0"/>
              <a:buChar char="."/>
            </a:pPr>
            <a:r>
              <a:rPr lang="en-US" sz="1600" dirty="0" smtClean="0">
                <a:latin typeface="+mj-lt"/>
              </a:rPr>
              <a:t>EN </a:t>
            </a:r>
            <a:r>
              <a:rPr lang="en-US" sz="1600" dirty="0">
                <a:latin typeface="+mj-lt"/>
              </a:rPr>
              <a:t>1254-6 </a:t>
            </a:r>
            <a:r>
              <a:rPr lang="bg-BG" sz="1600" dirty="0">
                <a:latin typeface="+mj-lt"/>
              </a:rPr>
              <a:t>обхваща </a:t>
            </a:r>
            <a:r>
              <a:rPr lang="en-US" sz="1600" dirty="0">
                <a:latin typeface="+mj-lt"/>
              </a:rPr>
              <a:t>push-fit </a:t>
            </a:r>
            <a:r>
              <a:rPr lang="bg-BG" sz="1600" dirty="0">
                <a:latin typeface="+mj-lt"/>
              </a:rPr>
              <a:t>цели; </a:t>
            </a:r>
            <a:endParaRPr lang="bg-BG" sz="1600" dirty="0" smtClean="0">
              <a:latin typeface="+mj-lt"/>
            </a:endParaRPr>
          </a:p>
          <a:p>
            <a:pPr marL="533400" lvl="1" indent="-285750">
              <a:buFont typeface="Arial" panose="020B0604020202020204" pitchFamily="34" charset="0"/>
              <a:buChar char="."/>
            </a:pPr>
            <a:r>
              <a:rPr lang="en-US" sz="1600" dirty="0" smtClean="0">
                <a:latin typeface="+mj-lt"/>
              </a:rPr>
              <a:t>EN 1254-</a:t>
            </a:r>
            <a:r>
              <a:rPr lang="bg-BG" sz="1600" dirty="0" smtClean="0">
                <a:latin typeface="+mj-lt"/>
              </a:rPr>
              <a:t>7</a:t>
            </a:r>
            <a:r>
              <a:rPr lang="en-US" sz="1600" dirty="0" smtClean="0">
                <a:latin typeface="+mj-lt"/>
              </a:rPr>
              <a:t> </a:t>
            </a:r>
            <a:r>
              <a:rPr lang="bg-BG" sz="1600" dirty="0">
                <a:latin typeface="+mj-lt"/>
              </a:rPr>
              <a:t>обхваща </a:t>
            </a:r>
            <a:r>
              <a:rPr lang="bg-BG" sz="1600" dirty="0" smtClean="0">
                <a:latin typeface="+mj-lt"/>
              </a:rPr>
              <a:t>натиска на </a:t>
            </a:r>
            <a:r>
              <a:rPr lang="bg-BG" sz="1600" dirty="0">
                <a:latin typeface="+mj-lt"/>
              </a:rPr>
              <a:t>краища за пластмасова </a:t>
            </a:r>
            <a:r>
              <a:rPr lang="bg-BG" sz="1600" dirty="0" smtClean="0">
                <a:latin typeface="+mj-lt"/>
              </a:rPr>
              <a:t>тръба;</a:t>
            </a:r>
            <a:endParaRPr lang="en-US" sz="1600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53F9F79-F600-4277-B99B-9D1E76D0D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000" y="4653000"/>
            <a:ext cx="1716488" cy="165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3736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542855-B5E2-4CF2-8708-278CCEA7B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2. </a:t>
            </a:r>
            <a:r>
              <a:rPr lang="bg-BG" b="1" dirty="0"/>
              <a:t>Използвани материали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9CC9752-63D2-4DD8-9A7F-5456962357A8}"/>
              </a:ext>
            </a:extLst>
          </p:cNvPr>
          <p:cNvSpPr/>
          <p:nvPr/>
        </p:nvSpPr>
        <p:spPr>
          <a:xfrm>
            <a:off x="432915" y="1557000"/>
            <a:ext cx="64430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Медни тръби и фитинги за соларни термални системи 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C6A6BB5-1E95-4B09-A254-B37E4AB1B367}"/>
              </a:ext>
            </a:extLst>
          </p:cNvPr>
          <p:cNvSpPr txBox="1"/>
          <p:nvPr/>
        </p:nvSpPr>
        <p:spPr>
          <a:xfrm>
            <a:off x="756000" y="1947332"/>
            <a:ext cx="252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sz="1600" b="1" dirty="0">
                <a:solidFill>
                  <a:prstClr val="black"/>
                </a:solidFill>
              </a:rPr>
              <a:t>СТАНДАРТИ.ФИТИНГИ 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DF41255-152E-49EF-A551-B196E01AA483}"/>
              </a:ext>
            </a:extLst>
          </p:cNvPr>
          <p:cNvSpPr txBox="1"/>
          <p:nvPr/>
        </p:nvSpPr>
        <p:spPr>
          <a:xfrm>
            <a:off x="432915" y="3624200"/>
            <a:ext cx="85310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alibri" panose="020F0502020204030204" pitchFamily="34" charset="0"/>
              <a:buChar char="‒"/>
            </a:pPr>
            <a:r>
              <a:rPr lang="ru-RU" sz="1600" b="1" dirty="0" smtClean="0"/>
              <a:t>Капилярното</a:t>
            </a:r>
            <a:r>
              <a:rPr lang="ru-RU" sz="1600" dirty="0" smtClean="0"/>
              <a:t> монтиране използува </a:t>
            </a:r>
            <a:r>
              <a:rPr lang="ru-RU" sz="1600" dirty="0"/>
              <a:t>силата на </a:t>
            </a:r>
            <a:r>
              <a:rPr lang="ru-RU" sz="1600" dirty="0" smtClean="0"/>
              <a:t>капилярното действие – гарантира се, </a:t>
            </a:r>
            <a:r>
              <a:rPr lang="ru-RU" sz="1600" dirty="0"/>
              <a:t>че </a:t>
            </a:r>
            <a:r>
              <a:rPr lang="ru-RU" sz="1600" dirty="0" smtClean="0"/>
              <a:t>разтопената </a:t>
            </a:r>
            <a:r>
              <a:rPr lang="ru-RU" sz="1600" dirty="0"/>
              <a:t>спойка или </a:t>
            </a:r>
            <a:r>
              <a:rPr lang="ru-RU" sz="1600" dirty="0" smtClean="0"/>
              <a:t>сплавта за спояване е в пространството </a:t>
            </a:r>
            <a:r>
              <a:rPr lang="ru-RU" sz="1600" dirty="0"/>
              <a:t>между външната повърхност на тръбата и вътрешната повърхност на </a:t>
            </a:r>
            <a:r>
              <a:rPr lang="ru-RU" sz="1600" dirty="0" smtClean="0"/>
              <a:t>отвора на </a:t>
            </a:r>
            <a:r>
              <a:rPr lang="ru-RU" sz="1600" dirty="0"/>
              <a:t>фитинга </a:t>
            </a:r>
            <a:r>
              <a:rPr lang="ru-RU" sz="1600" dirty="0" smtClean="0"/>
              <a:t>. </a:t>
            </a:r>
            <a:r>
              <a:rPr lang="ru-RU" sz="1600" dirty="0"/>
              <a:t>В </a:t>
            </a:r>
            <a:r>
              <a:rPr lang="ru-RU" sz="1600" dirty="0" smtClean="0"/>
              <a:t>слънчевите </a:t>
            </a:r>
            <a:r>
              <a:rPr lang="ru-RU" sz="1600" b="1" dirty="0" smtClean="0"/>
              <a:t>твърди</a:t>
            </a:r>
            <a:r>
              <a:rPr lang="ru-RU" sz="1600" dirty="0" smtClean="0"/>
              <a:t> термосистеми се използва заваряване </a:t>
            </a:r>
            <a:r>
              <a:rPr lang="ru-RU" sz="1600" dirty="0"/>
              <a:t>или спояване </a:t>
            </a:r>
            <a:r>
              <a:rPr lang="ru-RU" sz="1600" dirty="0" smtClean="0"/>
              <a:t>.</a:t>
            </a:r>
            <a:endParaRPr lang="en-US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C1202C0-F4DB-4CE7-A0FC-7848821F1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916" y="2306886"/>
            <a:ext cx="8388000" cy="12516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3CADE77-8804-4F14-ADFA-DBDCB84EF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5079" y="4797000"/>
            <a:ext cx="3442921" cy="151172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A4181E9-3272-472E-8726-6486B48C0D07}"/>
              </a:ext>
            </a:extLst>
          </p:cNvPr>
          <p:cNvSpPr/>
          <p:nvPr/>
        </p:nvSpPr>
        <p:spPr>
          <a:xfrm>
            <a:off x="432916" y="4667340"/>
            <a:ext cx="48721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alibri" panose="020F0502020204030204" pitchFamily="34" charset="0"/>
              <a:buChar char="‒"/>
            </a:pPr>
            <a:r>
              <a:rPr lang="ru-RU" sz="1600" dirty="0" smtClean="0"/>
              <a:t>Използване </a:t>
            </a:r>
            <a:r>
              <a:rPr lang="ru-RU" sz="1600" dirty="0"/>
              <a:t>на </a:t>
            </a:r>
            <a:r>
              <a:rPr lang="ru-RU" sz="1600" b="1" dirty="0" smtClean="0"/>
              <a:t>натиск/компресия-</a:t>
            </a:r>
            <a:r>
              <a:rPr lang="ru-RU" sz="1600" dirty="0" smtClean="0"/>
              <a:t> </a:t>
            </a:r>
            <a:r>
              <a:rPr lang="ru-RU" sz="1600" dirty="0"/>
              <a:t>сглобката се прави чрез затягане на </a:t>
            </a:r>
            <a:r>
              <a:rPr lang="ru-RU" sz="1600" dirty="0" smtClean="0"/>
              <a:t>компресионен </a:t>
            </a:r>
            <a:r>
              <a:rPr lang="ru-RU" sz="1600" dirty="0"/>
              <a:t>пръстен или ръкав върху външната страна на тръбата, </a:t>
            </a:r>
            <a:r>
              <a:rPr lang="ru-RU" sz="1600" dirty="0" smtClean="0"/>
              <a:t>като компресиращата </a:t>
            </a:r>
            <a:r>
              <a:rPr lang="ru-RU" sz="1600" dirty="0"/>
              <a:t>гайката се затяга, върху тялото на фитинга. Този тип монтаж може да се използва </a:t>
            </a:r>
            <a:r>
              <a:rPr lang="ru-RU" sz="1600" dirty="0" smtClean="0"/>
              <a:t>при </a:t>
            </a:r>
            <a:r>
              <a:rPr lang="ru-RU" sz="1600" b="1" dirty="0"/>
              <a:t>меки </a:t>
            </a:r>
            <a:r>
              <a:rPr lang="ru-RU" sz="1600" dirty="0"/>
              <a:t>медни </a:t>
            </a:r>
            <a:r>
              <a:rPr lang="ru-RU" sz="1600" dirty="0" smtClean="0"/>
              <a:t>тръби.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83013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4F1F95-479F-44F5-8F85-45BDE9BCE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2. </a:t>
            </a:r>
            <a:r>
              <a:rPr lang="bg-BG" b="1" dirty="0"/>
              <a:t>Използвани материали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E56B75D-FDF7-439A-B5B3-B7730B377DC6}"/>
              </a:ext>
            </a:extLst>
          </p:cNvPr>
          <p:cNvSpPr/>
          <p:nvPr/>
        </p:nvSpPr>
        <p:spPr>
          <a:xfrm>
            <a:off x="470640" y="1408723"/>
            <a:ext cx="71630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Медни тръби и фитинги за соларни термални системи 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98FCFB6-ECE4-47B3-8E31-06F0BE689A23}"/>
              </a:ext>
            </a:extLst>
          </p:cNvPr>
          <p:cNvSpPr txBox="1"/>
          <p:nvPr/>
        </p:nvSpPr>
        <p:spPr>
          <a:xfrm>
            <a:off x="756000" y="1778055"/>
            <a:ext cx="49741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sz="1600" b="1" dirty="0">
                <a:solidFill>
                  <a:prstClr val="black"/>
                </a:solidFill>
              </a:rPr>
              <a:t>СТАНДАРТИ. </a:t>
            </a:r>
            <a:r>
              <a:rPr lang="bg-BG" sz="1600" b="1" dirty="0" smtClean="0">
                <a:solidFill>
                  <a:prstClr val="black"/>
                </a:solidFill>
              </a:rPr>
              <a:t>ЗАКРЕПВАНЕ НА ТРЪБИТЕ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66F58D8-D82F-4401-9D5B-0AF31B114017}"/>
              </a:ext>
            </a:extLst>
          </p:cNvPr>
          <p:cNvSpPr txBox="1"/>
          <p:nvPr/>
        </p:nvSpPr>
        <p:spPr>
          <a:xfrm>
            <a:off x="540001" y="1986976"/>
            <a:ext cx="519241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alibri" panose="020F0502020204030204" pitchFamily="34" charset="0"/>
              <a:buChar char="‒"/>
            </a:pPr>
            <a:r>
              <a:rPr lang="ru-RU" sz="1600" b="1" dirty="0"/>
              <a:t>Снаждане </a:t>
            </a:r>
            <a:r>
              <a:rPr lang="ru-RU" sz="1600" b="1" dirty="0" smtClean="0"/>
              <a:t>на тръби </a:t>
            </a:r>
            <a:r>
              <a:rPr lang="ru-RU" sz="1600" b="1" dirty="0"/>
              <a:t>без фитинги. </a:t>
            </a:r>
            <a:r>
              <a:rPr lang="ru-RU" sz="1600" dirty="0" smtClean="0"/>
              <a:t>Медниге </a:t>
            </a:r>
            <a:r>
              <a:rPr lang="ru-RU" sz="1600" dirty="0"/>
              <a:t>тръби </a:t>
            </a:r>
            <a:r>
              <a:rPr lang="ru-RU" sz="1600" dirty="0" smtClean="0"/>
              <a:t> </a:t>
            </a:r>
            <a:r>
              <a:rPr lang="ru-RU" sz="1600" dirty="0"/>
              <a:t>могат да бъдат съединени </a:t>
            </a:r>
            <a:r>
              <a:rPr lang="ru-RU" sz="1600" dirty="0" smtClean="0"/>
              <a:t>и чрез </a:t>
            </a:r>
            <a:r>
              <a:rPr lang="ru-RU" sz="1600" dirty="0"/>
              <a:t>разширяване на края на една тръба </a:t>
            </a:r>
            <a:r>
              <a:rPr lang="ru-RU" sz="1600" dirty="0" smtClean="0"/>
              <a:t>и </a:t>
            </a:r>
            <a:r>
              <a:rPr lang="ru-RU" sz="1600" dirty="0"/>
              <a:t>вмъкване на края на </a:t>
            </a:r>
            <a:r>
              <a:rPr lang="ru-RU" sz="1600" dirty="0" smtClean="0"/>
              <a:t>другата </a:t>
            </a:r>
            <a:r>
              <a:rPr lang="ru-RU" sz="1600" dirty="0"/>
              <a:t>със същия диаметър. Това се постига с помощта на прецизен експандер </a:t>
            </a:r>
            <a:r>
              <a:rPr lang="ru-RU" sz="1600" dirty="0" smtClean="0"/>
              <a:t>, който </a:t>
            </a:r>
            <a:r>
              <a:rPr lang="ru-RU" sz="1600" dirty="0"/>
              <a:t>представлява </a:t>
            </a:r>
            <a:r>
              <a:rPr lang="ru-RU" sz="1600" dirty="0" smtClean="0"/>
              <a:t>овален накрайник/гнездо </a:t>
            </a:r>
            <a:r>
              <a:rPr lang="ru-RU" sz="1600" dirty="0"/>
              <a:t>на подобни вътрешни размери </a:t>
            </a:r>
            <a:r>
              <a:rPr lang="ru-RU" sz="1600" dirty="0" smtClean="0"/>
              <a:t>и </a:t>
            </a:r>
            <a:r>
              <a:rPr lang="ru-RU" sz="1600" dirty="0"/>
              <a:t>гнездото на стандартизирани фитинги (EN 1254) и сглобката се прави </a:t>
            </a:r>
            <a:r>
              <a:rPr lang="ru-RU" sz="1600" dirty="0" smtClean="0"/>
              <a:t>по </a:t>
            </a:r>
            <a:r>
              <a:rPr lang="ru-RU" sz="1600" dirty="0"/>
              <a:t>същия начин както с капилярни </a:t>
            </a:r>
            <a:r>
              <a:rPr lang="ru-RU" sz="1600" dirty="0" smtClean="0"/>
              <a:t>фитинги.</a:t>
            </a:r>
            <a:endParaRPr lang="en-US" sz="1600" dirty="0"/>
          </a:p>
          <a:p>
            <a:pPr marL="285750" indent="-285750">
              <a:buFont typeface="Calibri" panose="020F0502020204030204" pitchFamily="34" charset="0"/>
              <a:buChar char="‒"/>
            </a:pPr>
            <a:r>
              <a:rPr lang="ru-RU" sz="1600" dirty="0" smtClean="0"/>
              <a:t>Нагряването на медните </a:t>
            </a:r>
            <a:r>
              <a:rPr lang="ru-RU" sz="1600" dirty="0"/>
              <a:t>тръби може да се наложи като </a:t>
            </a:r>
            <a:r>
              <a:rPr lang="ru-RU" sz="1600" dirty="0" smtClean="0"/>
              <a:t>подготвителна </a:t>
            </a:r>
            <a:r>
              <a:rPr lang="ru-RU" sz="1600" dirty="0"/>
              <a:t>задача за </a:t>
            </a:r>
            <a:r>
              <a:rPr lang="ru-RU" sz="1600" dirty="0" smtClean="0"/>
              <a:t>монтажа чрез компресиране/натиск.</a:t>
            </a:r>
            <a:endParaRPr lang="en-US" sz="1600" dirty="0"/>
          </a:p>
          <a:p>
            <a:pPr marL="285750" indent="-285750">
              <a:buFont typeface="Calibri" panose="020F0502020204030204" pitchFamily="34" charset="0"/>
              <a:buChar char="‒"/>
            </a:pPr>
            <a:r>
              <a:rPr lang="ru-RU" sz="1600" b="1" dirty="0" smtClean="0"/>
              <a:t>Закрепване на тръбата . </a:t>
            </a:r>
            <a:r>
              <a:rPr lang="ru-RU" sz="1600" dirty="0"/>
              <a:t>ВиК </a:t>
            </a:r>
            <a:r>
              <a:rPr lang="ru-RU" sz="1600" dirty="0" smtClean="0"/>
              <a:t>съоръжения закрепват вертикалните  </a:t>
            </a:r>
            <a:r>
              <a:rPr lang="ru-RU" sz="1600" dirty="0"/>
              <a:t>и хоризонтални </a:t>
            </a:r>
            <a:r>
              <a:rPr lang="ru-RU" sz="1600" dirty="0" smtClean="0"/>
              <a:t>линии </a:t>
            </a:r>
            <a:r>
              <a:rPr lang="ru-RU" sz="1600" dirty="0"/>
              <a:t>на </a:t>
            </a:r>
            <a:r>
              <a:rPr lang="ru-RU" sz="1600" dirty="0" smtClean="0"/>
              <a:t>медните </a:t>
            </a:r>
            <a:r>
              <a:rPr lang="ru-RU" sz="1600" dirty="0"/>
              <a:t>(и други) </a:t>
            </a:r>
            <a:r>
              <a:rPr lang="ru-RU" sz="1600" dirty="0" smtClean="0"/>
              <a:t>тръбопроводите. Скобите </a:t>
            </a:r>
            <a:r>
              <a:rPr lang="ru-RU" sz="1600" dirty="0"/>
              <a:t>трябва да поддържа теглото и </a:t>
            </a:r>
            <a:r>
              <a:rPr lang="ru-RU" sz="1600" dirty="0" smtClean="0"/>
              <a:t>разширяването </a:t>
            </a:r>
            <a:r>
              <a:rPr lang="ru-RU" sz="1600" dirty="0"/>
              <a:t>и </a:t>
            </a:r>
            <a:r>
              <a:rPr lang="ru-RU" sz="1600" dirty="0" smtClean="0"/>
              <a:t>предотвратяват изместването на тръбите и </a:t>
            </a:r>
            <a:r>
              <a:rPr lang="ru-RU" sz="1600" dirty="0"/>
              <a:t>загуба на </a:t>
            </a:r>
            <a:r>
              <a:rPr lang="ru-RU" sz="1600" dirty="0" smtClean="0"/>
              <a:t>топлина.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D4E5F6B-9EFC-43D3-B5D1-DF311A36B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114" y="2061001"/>
            <a:ext cx="3017886" cy="25619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92198D6-9E1A-4385-8142-C950F9637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9889" y="4622947"/>
            <a:ext cx="2748111" cy="168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5458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0523C48-42E1-40B5-995B-AE8222708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00" y="1773000"/>
            <a:ext cx="3776514" cy="324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B41CB6-920B-416C-8DB7-B68989C08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0"/>
            <a:ext cx="6707088" cy="1124744"/>
          </a:xfrm>
        </p:spPr>
        <p:txBody>
          <a:bodyPr/>
          <a:lstStyle/>
          <a:p>
            <a:r>
              <a:rPr lang="en-US" b="1" dirty="0"/>
              <a:t>2. </a:t>
            </a:r>
            <a:r>
              <a:rPr lang="bg-BG" b="1" dirty="0"/>
              <a:t>Използвани материали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31BB9F1-9D0A-463B-AE1F-E81E8ACE1754}"/>
              </a:ext>
            </a:extLst>
          </p:cNvPr>
          <p:cNvSpPr/>
          <p:nvPr/>
        </p:nvSpPr>
        <p:spPr>
          <a:xfrm>
            <a:off x="432915" y="1557000"/>
            <a:ext cx="62958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Медни тръби и фитинги за соларни термални системи 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25C2901-B8A8-47A9-9F79-A259761E45A3}"/>
              </a:ext>
            </a:extLst>
          </p:cNvPr>
          <p:cNvSpPr txBox="1"/>
          <p:nvPr/>
        </p:nvSpPr>
        <p:spPr>
          <a:xfrm>
            <a:off x="576915" y="1926332"/>
            <a:ext cx="44270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Неръждаема </a:t>
            </a:r>
            <a:r>
              <a:rPr lang="ru-RU" sz="1600" dirty="0" smtClean="0"/>
              <a:t>стомана-  </a:t>
            </a:r>
            <a:r>
              <a:rPr lang="ru-RU" sz="1600" dirty="0"/>
              <a:t>алтернатива на медните </a:t>
            </a:r>
            <a:r>
              <a:rPr lang="ru-RU" sz="1600" dirty="0" smtClean="0"/>
              <a:t>тръби, </a:t>
            </a:r>
            <a:r>
              <a:rPr lang="ru-RU" sz="1600" dirty="0"/>
              <a:t>сравнително нова на </a:t>
            </a:r>
            <a:r>
              <a:rPr lang="ru-RU" sz="1600" dirty="0" smtClean="0"/>
              <a:t>пазара.</a:t>
            </a: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Тръбопроводи от </a:t>
            </a:r>
            <a:r>
              <a:rPr lang="ru-RU" sz="1600" b="1" dirty="0" smtClean="0"/>
              <a:t>гофрирана </a:t>
            </a:r>
            <a:r>
              <a:rPr lang="ru-RU" sz="1600" b="1" dirty="0"/>
              <a:t>неръждаема </a:t>
            </a:r>
            <a:r>
              <a:rPr lang="ru-RU" sz="1600" b="1" dirty="0" smtClean="0"/>
              <a:t>стомана- </a:t>
            </a:r>
            <a:r>
              <a:rPr lang="ru-RU" sz="1600" dirty="0" smtClean="0"/>
              <a:t>обикновено </a:t>
            </a:r>
            <a:r>
              <a:rPr lang="ru-RU" sz="1600" dirty="0"/>
              <a:t>идва </a:t>
            </a:r>
            <a:r>
              <a:rPr lang="ru-RU" sz="1600" dirty="0" smtClean="0"/>
              <a:t> </a:t>
            </a:r>
            <a:r>
              <a:rPr lang="ru-RU" sz="1600" dirty="0"/>
              <a:t>обвити в изолация </a:t>
            </a:r>
            <a:r>
              <a:rPr lang="ru-RU" sz="1600" dirty="0" smtClean="0"/>
              <a:t>за </a:t>
            </a:r>
            <a:r>
              <a:rPr lang="ru-RU" sz="1600" dirty="0"/>
              <a:t>висока температура</a:t>
            </a:r>
            <a:r>
              <a:rPr lang="ru-RU" sz="1600" dirty="0" smtClean="0"/>
              <a:t>;</a:t>
            </a:r>
            <a:r>
              <a:rPr lang="ru-RU" sz="1600" dirty="0"/>
              <a:t> често е </a:t>
            </a:r>
            <a:r>
              <a:rPr lang="ru-RU" sz="1600" dirty="0" smtClean="0"/>
              <a:t>включен сензорен датчик , слепен </a:t>
            </a:r>
            <a:r>
              <a:rPr lang="ru-RU" sz="1600" dirty="0"/>
              <a:t>в </a:t>
            </a:r>
            <a:r>
              <a:rPr lang="ru-RU" sz="1600" dirty="0" smtClean="0"/>
              <a:t>изолацията.</a:t>
            </a:r>
            <a:r>
              <a:rPr lang="en-US" sz="1600" dirty="0" smtClean="0"/>
              <a:t> </a:t>
            </a: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Предимства. </a:t>
            </a:r>
            <a:r>
              <a:rPr lang="ru-RU" sz="1600" dirty="0" smtClean="0"/>
              <a:t>Тръбопроводите от неръждаема </a:t>
            </a:r>
            <a:r>
              <a:rPr lang="ru-RU" sz="1600" dirty="0"/>
              <a:t>стомана </a:t>
            </a:r>
            <a:r>
              <a:rPr lang="ru-RU" sz="1600" dirty="0" smtClean="0"/>
              <a:t>са </a:t>
            </a:r>
            <a:r>
              <a:rPr lang="ru-RU" sz="1600" dirty="0"/>
              <a:t>изключително </a:t>
            </a:r>
            <a:r>
              <a:rPr lang="ru-RU" sz="1600" dirty="0" smtClean="0"/>
              <a:t>гъвкави </a:t>
            </a:r>
            <a:r>
              <a:rPr lang="ru-RU" sz="1600" dirty="0"/>
              <a:t>и </a:t>
            </a:r>
            <a:r>
              <a:rPr lang="ru-RU" sz="1600" dirty="0" smtClean="0"/>
              <a:t>лесни </a:t>
            </a:r>
            <a:r>
              <a:rPr lang="ru-RU" sz="1600" dirty="0"/>
              <a:t>за инсталиране (механични </a:t>
            </a:r>
            <a:r>
              <a:rPr lang="ru-RU" sz="1600" dirty="0" smtClean="0"/>
              <a:t>колене), </a:t>
            </a:r>
            <a:r>
              <a:rPr lang="ru-RU" sz="1600" dirty="0"/>
              <a:t>което значително намалява разходите за </a:t>
            </a:r>
            <a:r>
              <a:rPr lang="ru-RU" sz="1600" dirty="0" smtClean="0"/>
              <a:t>труд.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B312615-D978-4608-946E-BF6A8F017C74}"/>
              </a:ext>
            </a:extLst>
          </p:cNvPr>
          <p:cNvSpPr/>
          <p:nvPr/>
        </p:nvSpPr>
        <p:spPr>
          <a:xfrm>
            <a:off x="642600" y="4973320"/>
            <a:ext cx="8044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Недостатъци. Гъвкавост идва </a:t>
            </a:r>
            <a:r>
              <a:rPr lang="ru-RU" sz="1600" dirty="0" smtClean="0"/>
              <a:t>от «гофрирането», </a:t>
            </a:r>
            <a:r>
              <a:rPr lang="ru-RU" sz="1600" dirty="0"/>
              <a:t>което увеличава </a:t>
            </a:r>
            <a:r>
              <a:rPr lang="ru-RU" sz="1600" dirty="0" smtClean="0"/>
              <a:t>повърхността </a:t>
            </a:r>
            <a:r>
              <a:rPr lang="ru-RU" sz="1600" dirty="0"/>
              <a:t>във вътрешността на тръбите. Това, от своя страна, увеличава триенето </a:t>
            </a:r>
            <a:r>
              <a:rPr lang="ru-RU" sz="1600" dirty="0" smtClean="0"/>
              <a:t>(съпротивлението </a:t>
            </a:r>
            <a:r>
              <a:rPr lang="ru-RU" sz="1600" dirty="0"/>
              <a:t>на потока</a:t>
            </a:r>
            <a:r>
              <a:rPr lang="ru-RU" sz="1600" dirty="0" smtClean="0"/>
              <a:t>)- може </a:t>
            </a:r>
            <a:r>
              <a:rPr lang="ru-RU" sz="1600" dirty="0"/>
              <a:t>да се наложи </a:t>
            </a:r>
            <a:r>
              <a:rPr lang="ru-RU" sz="1600" dirty="0" smtClean="0"/>
              <a:t>по-голяма, </a:t>
            </a:r>
            <a:r>
              <a:rPr lang="ru-RU" sz="1600" dirty="0"/>
              <a:t>по-мощна помпа </a:t>
            </a:r>
            <a:r>
              <a:rPr lang="ru-RU" sz="1600" dirty="0" smtClean="0"/>
              <a:t>движение  на </a:t>
            </a:r>
            <a:r>
              <a:rPr lang="ru-RU" sz="1600" dirty="0"/>
              <a:t>водата </a:t>
            </a:r>
            <a:r>
              <a:rPr lang="ru-RU" sz="1600" dirty="0" smtClean="0"/>
              <a:t>в системата. </a:t>
            </a:r>
            <a:r>
              <a:rPr lang="ru-RU" sz="1600" dirty="0"/>
              <a:t>Това консумира повече електричество и повишава </a:t>
            </a:r>
            <a:r>
              <a:rPr lang="ru-RU" sz="1600" dirty="0" smtClean="0"/>
              <a:t>оперативните </a:t>
            </a:r>
            <a:r>
              <a:rPr lang="ru-RU" sz="1600" dirty="0"/>
              <a:t>разходи. Също така </a:t>
            </a:r>
            <a:r>
              <a:rPr lang="ru-RU" sz="1600" dirty="0" smtClean="0"/>
              <a:t>неръждаемите </a:t>
            </a:r>
            <a:r>
              <a:rPr lang="ru-RU" sz="1600" dirty="0"/>
              <a:t>тръби </a:t>
            </a:r>
            <a:r>
              <a:rPr lang="ru-RU" sz="1600" dirty="0" smtClean="0"/>
              <a:t>са </a:t>
            </a:r>
            <a:r>
              <a:rPr lang="ru-RU" sz="1600" dirty="0"/>
              <a:t>(все още) </a:t>
            </a:r>
            <a:r>
              <a:rPr lang="ru-RU" sz="1600" dirty="0" smtClean="0"/>
              <a:t>по- скъпи от медните.</a:t>
            </a:r>
            <a:r>
              <a:rPr lang="en-US" sz="1600" dirty="0" smtClean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514713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82444D4-3819-4BBF-B92B-9D288CED4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00" y="1989000"/>
            <a:ext cx="3453180" cy="4344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05BDCC-B6BB-4905-9178-FCDB9F177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</a:t>
            </a:r>
            <a:r>
              <a:rPr lang="en-US" b="1" dirty="0" smtClean="0"/>
              <a:t>.</a:t>
            </a:r>
            <a:r>
              <a:rPr lang="bg-BG" b="1" dirty="0"/>
              <a:t> Използвани </a:t>
            </a:r>
            <a:r>
              <a:rPr lang="bg-BG" b="1" dirty="0" smtClean="0"/>
              <a:t>материали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3F097E1-32E6-4B04-8410-384D14CE2AEA}"/>
              </a:ext>
            </a:extLst>
          </p:cNvPr>
          <p:cNvSpPr/>
          <p:nvPr/>
        </p:nvSpPr>
        <p:spPr>
          <a:xfrm>
            <a:off x="432915" y="1557000"/>
            <a:ext cx="63336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Изолационни материали за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слънчевите термосистеми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56EB769-9CEE-4095-A3EF-D3A2E47FE8B8}"/>
              </a:ext>
            </a:extLst>
          </p:cNvPr>
          <p:cNvSpPr txBox="1"/>
          <p:nvPr/>
        </p:nvSpPr>
        <p:spPr>
          <a:xfrm>
            <a:off x="684000" y="1989000"/>
            <a:ext cx="4536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Изолация </a:t>
            </a:r>
            <a:r>
              <a:rPr lang="ru-RU" sz="1600" dirty="0" smtClean="0"/>
              <a:t>може </a:t>
            </a:r>
            <a:r>
              <a:rPr lang="ru-RU" sz="1600" dirty="0"/>
              <a:t>да </a:t>
            </a:r>
            <a:r>
              <a:rPr lang="ru-RU" sz="1600" dirty="0" smtClean="0"/>
              <a:t>бъде поставена </a:t>
            </a:r>
            <a:r>
              <a:rPr lang="ru-RU" sz="1600" dirty="0"/>
              <a:t>по време на инсталацията на колектора </a:t>
            </a:r>
            <a:r>
              <a:rPr lang="ru-RU" sz="1600" dirty="0" smtClean="0"/>
              <a:t>и  тръбопроводите  </a:t>
            </a:r>
            <a:r>
              <a:rPr lang="ru-RU" sz="1600" dirty="0"/>
              <a:t>или след като системата е </a:t>
            </a:r>
            <a:r>
              <a:rPr lang="ru-RU" sz="1600" dirty="0" smtClean="0"/>
              <a:t>монтирана. </a:t>
            </a:r>
            <a:r>
              <a:rPr lang="ru-RU" sz="1600" dirty="0"/>
              <a:t>Така или иначе </a:t>
            </a:r>
            <a:r>
              <a:rPr lang="ru-RU" sz="1600" dirty="0" smtClean="0"/>
              <a:t>системата изисква </a:t>
            </a:r>
            <a:r>
              <a:rPr lang="ru-RU" sz="1600" dirty="0"/>
              <a:t>много специфични видове тръбни </a:t>
            </a:r>
            <a:r>
              <a:rPr lang="ru-RU" sz="1600" dirty="0" smtClean="0"/>
              <a:t>изолации.</a:t>
            </a:r>
            <a:r>
              <a:rPr lang="en-US" sz="1600" dirty="0" smtClean="0"/>
              <a:t> </a:t>
            </a: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/>
              <a:t>Стандартната полиетиленова тръбна </a:t>
            </a:r>
            <a:r>
              <a:rPr lang="ru-RU" sz="1600" dirty="0"/>
              <a:t>изолация е </a:t>
            </a:r>
            <a:r>
              <a:rPr lang="ru-RU" sz="1600" dirty="0" smtClean="0"/>
              <a:t>приемлива </a:t>
            </a:r>
            <a:r>
              <a:rPr lang="ru-RU" sz="1600" dirty="0"/>
              <a:t>за топла вода за битови тръбопроводи, но ще се стопи, когато </a:t>
            </a:r>
            <a:r>
              <a:rPr lang="ru-RU" sz="1600" dirty="0" smtClean="0"/>
              <a:t>се изложи </a:t>
            </a:r>
            <a:r>
              <a:rPr lang="ru-RU" sz="1600" dirty="0"/>
              <a:t>на температурите в </a:t>
            </a:r>
            <a:r>
              <a:rPr lang="ru-RU" sz="1600" dirty="0" smtClean="0"/>
              <a:t>колекторната вериг.</a:t>
            </a:r>
            <a:r>
              <a:rPr lang="en-US" sz="1600" dirty="0" smtClean="0"/>
              <a:t> </a:t>
            </a: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 smtClean="0"/>
              <a:t>Еластомерните </a:t>
            </a:r>
            <a:r>
              <a:rPr lang="ru-RU" sz="1600" b="1" dirty="0"/>
              <a:t>тръбни изолации (затворена клетка каучук)</a:t>
            </a:r>
            <a:r>
              <a:rPr lang="ru-RU" sz="1600" dirty="0"/>
              <a:t> е в състояние да издържат на </a:t>
            </a:r>
            <a:r>
              <a:rPr lang="ru-RU" sz="1600" dirty="0" smtClean="0"/>
              <a:t>колекторните </a:t>
            </a:r>
            <a:r>
              <a:rPr lang="ru-RU" sz="1600" dirty="0"/>
              <a:t>температури и затова се използва широко в SWH </a:t>
            </a:r>
            <a:r>
              <a:rPr lang="ru-RU" sz="1600" dirty="0" smtClean="0"/>
              <a:t>системи.</a:t>
            </a:r>
            <a:r>
              <a:rPr lang="en-US" sz="1600" dirty="0" smtClean="0"/>
              <a:t> </a:t>
            </a: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 smtClean="0"/>
              <a:t>Фибростъклото </a:t>
            </a:r>
            <a:r>
              <a:rPr lang="ru-RU" sz="1600" b="1" dirty="0"/>
              <a:t>и минераловатни </a:t>
            </a:r>
            <a:r>
              <a:rPr lang="ru-RU" sz="1600" b="1" dirty="0" smtClean="0"/>
              <a:t>материали също се използват </a:t>
            </a:r>
            <a:r>
              <a:rPr lang="ru-RU" sz="1600" b="1" dirty="0"/>
              <a:t>за SWH </a:t>
            </a:r>
            <a:r>
              <a:rPr lang="ru-RU" sz="1600" b="1" dirty="0" smtClean="0"/>
              <a:t>, </a:t>
            </a:r>
            <a:r>
              <a:rPr lang="ru-RU" sz="1600" dirty="0"/>
              <a:t>но трябва да се използва само за вътрешни приложения (те са склонни да поемат водата</a:t>
            </a:r>
            <a:r>
              <a:rPr lang="ru-RU" sz="1600" dirty="0" smtClean="0"/>
              <a:t>).</a:t>
            </a:r>
            <a:r>
              <a:rPr lang="en-US" sz="1600" dirty="0" smtClean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737341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C62513-9D50-4A04-BB17-E21BFC19F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2. </a:t>
            </a:r>
            <a:r>
              <a:rPr lang="bg-BG" b="1" dirty="0"/>
              <a:t>Използвани материали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5618CD0-80EE-4597-A1BA-93BC2C482341}"/>
              </a:ext>
            </a:extLst>
          </p:cNvPr>
          <p:cNvSpPr/>
          <p:nvPr/>
        </p:nvSpPr>
        <p:spPr>
          <a:xfrm>
            <a:off x="432915" y="1557000"/>
            <a:ext cx="60830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Изолационни материали за слънчевите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термосистеми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7E3DC9B-E8E8-4451-8DD3-8D88E334A90A}"/>
              </a:ext>
            </a:extLst>
          </p:cNvPr>
          <p:cNvSpPr txBox="1"/>
          <p:nvPr/>
        </p:nvSpPr>
        <p:spPr>
          <a:xfrm>
            <a:off x="755996" y="1825221"/>
            <a:ext cx="626400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sz="1600" b="1" dirty="0" smtClean="0"/>
              <a:t>ИЗЛОЖЕНА НА СЛЪНЦЕ </a:t>
            </a:r>
            <a:r>
              <a:rPr lang="bg-BG" sz="1600" b="1" dirty="0"/>
              <a:t>ТРЪБОПРОВОДНА </a:t>
            </a:r>
            <a:r>
              <a:rPr lang="bg-BG" sz="1600" b="1" dirty="0" smtClean="0"/>
              <a:t>ИЗОЛАЦИЯ</a:t>
            </a:r>
            <a:endParaRPr lang="en-US" sz="1600" dirty="0"/>
          </a:p>
          <a:p>
            <a:pPr marL="533400" lvl="1" indent="-285750">
              <a:buFont typeface="Calibri" panose="020F0502020204030204" pitchFamily="34" charset="0"/>
              <a:buChar char="‒"/>
            </a:pPr>
            <a:r>
              <a:rPr lang="ru-RU" sz="1600" dirty="0"/>
              <a:t>Всички тръбни изолации, изложени на слънчева </a:t>
            </a:r>
            <a:r>
              <a:rPr lang="ru-RU" sz="1600" dirty="0" smtClean="0"/>
              <a:t>светлина, </a:t>
            </a:r>
            <a:r>
              <a:rPr lang="ru-RU" sz="1600" dirty="0"/>
              <a:t>трябва да бъдат защитени от ултравиолетова (UV) радиация за </a:t>
            </a:r>
            <a:r>
              <a:rPr lang="ru-RU" sz="1600" dirty="0" smtClean="0"/>
              <a:t>дългосрочен период.</a:t>
            </a:r>
            <a:endParaRPr lang="en-US" sz="1600" dirty="0"/>
          </a:p>
          <a:p>
            <a:pPr marL="533400" lvl="1" indent="-285750">
              <a:buFont typeface="Calibri" panose="020F0502020204030204" pitchFamily="34" charset="0"/>
              <a:buChar char="‒"/>
            </a:pPr>
            <a:r>
              <a:rPr lang="ru-RU" sz="1600" b="1" dirty="0" smtClean="0"/>
              <a:t>UV-устойчива </a:t>
            </a:r>
            <a:r>
              <a:rPr lang="ru-RU" sz="1600" b="1" dirty="0"/>
              <a:t>боя </a:t>
            </a:r>
            <a:r>
              <a:rPr lang="ru-RU" sz="1600" dirty="0"/>
              <a:t>може да </a:t>
            </a:r>
            <a:r>
              <a:rPr lang="ru-RU" sz="1600" dirty="0" smtClean="0"/>
              <a:t>издържи от </a:t>
            </a:r>
            <a:r>
              <a:rPr lang="ru-RU" sz="1600" dirty="0"/>
              <a:t>пет до десет години; производителите на </a:t>
            </a:r>
            <a:r>
              <a:rPr lang="ru-RU" sz="1600" dirty="0" smtClean="0"/>
              <a:t>високо температурна изолация със </a:t>
            </a:r>
            <a:r>
              <a:rPr lang="ru-RU" sz="1600" dirty="0"/>
              <a:t>затворени клетки </a:t>
            </a:r>
            <a:r>
              <a:rPr lang="ru-RU" sz="1600" dirty="0" smtClean="0"/>
              <a:t>понякога препоръчват </a:t>
            </a:r>
            <a:r>
              <a:rPr lang="ru-RU" sz="1600" dirty="0"/>
              <a:t>определен вид </a:t>
            </a:r>
            <a:r>
              <a:rPr lang="ru-RU" sz="1600" dirty="0" smtClean="0"/>
              <a:t>боя</a:t>
            </a:r>
            <a:r>
              <a:rPr lang="ru-RU" sz="1600" b="1" dirty="0" smtClean="0"/>
              <a:t>.</a:t>
            </a:r>
            <a:r>
              <a:rPr lang="en-US" sz="1600" dirty="0" smtClean="0"/>
              <a:t> </a:t>
            </a:r>
            <a:endParaRPr lang="en-US" sz="1600" dirty="0"/>
          </a:p>
          <a:p>
            <a:pPr marL="533400" lvl="1" indent="-285750">
              <a:buFont typeface="Calibri" panose="020F0502020204030204" pitchFamily="34" charset="0"/>
              <a:buChar char="‒"/>
            </a:pPr>
            <a:r>
              <a:rPr lang="ru-RU" sz="1600" dirty="0" smtClean="0"/>
              <a:t>За покриваща </a:t>
            </a:r>
            <a:r>
              <a:rPr lang="ru-RU" sz="1600" dirty="0"/>
              <a:t>външна изолация </a:t>
            </a:r>
            <a:r>
              <a:rPr lang="ru-RU" sz="1600" dirty="0" smtClean="0"/>
              <a:t>се използва и алуминий</a:t>
            </a:r>
            <a:r>
              <a:rPr lang="ru-RU" sz="1600" dirty="0"/>
              <a:t>, използван за </a:t>
            </a:r>
            <a:r>
              <a:rPr lang="ru-RU" sz="1600" dirty="0" smtClean="0"/>
              <a:t>лагерни </a:t>
            </a:r>
            <a:r>
              <a:rPr lang="ru-RU" sz="1600" dirty="0"/>
              <a:t>черупки и </a:t>
            </a:r>
            <a:r>
              <a:rPr lang="ru-RU" sz="1600" dirty="0" smtClean="0"/>
              <a:t>улуци . </a:t>
            </a:r>
            <a:r>
              <a:rPr lang="ru-RU" sz="1600" dirty="0"/>
              <a:t>Друга опция е PVC </a:t>
            </a:r>
            <a:r>
              <a:rPr lang="ru-RU" sz="1600" dirty="0" smtClean="0"/>
              <a:t>облицовка за правите </a:t>
            </a:r>
            <a:r>
              <a:rPr lang="ru-RU" sz="1600" dirty="0"/>
              <a:t>участъци и </a:t>
            </a:r>
            <a:r>
              <a:rPr lang="ru-RU" sz="1600" dirty="0" smtClean="0"/>
              <a:t>специално оформена за коленете и тройниците/отклоненията. Облицовката се  обезпечава </a:t>
            </a:r>
            <a:r>
              <a:rPr lang="ru-RU" sz="1600" dirty="0"/>
              <a:t>с лепило и </a:t>
            </a:r>
            <a:r>
              <a:rPr lang="ru-RU" sz="1600" dirty="0" smtClean="0"/>
              <a:t>неръждаеми стоманаени </a:t>
            </a:r>
            <a:r>
              <a:rPr lang="ru-RU" sz="1600" dirty="0"/>
              <a:t>гвоздеи. </a:t>
            </a:r>
            <a:r>
              <a:rPr lang="ru-RU" sz="1600" dirty="0" smtClean="0"/>
              <a:t>Тръбната </a:t>
            </a:r>
            <a:r>
              <a:rPr lang="ru-RU" sz="1600" dirty="0"/>
              <a:t>изолация </a:t>
            </a:r>
            <a:r>
              <a:rPr lang="ru-RU" sz="1600" dirty="0" smtClean="0"/>
              <a:t>може да приключи със </a:t>
            </a:r>
            <a:r>
              <a:rPr lang="ru-RU" sz="1600" dirty="0"/>
              <a:t>силиконова </a:t>
            </a:r>
            <a:r>
              <a:rPr lang="ru-RU" sz="1600" dirty="0" smtClean="0"/>
              <a:t>лента.</a:t>
            </a:r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FB07E0B-4B45-4591-9A01-201B728BE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001" y="1741665"/>
            <a:ext cx="1655688" cy="356777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6772EC6-4F17-4BD9-B1EA-572FBB0EA83F}"/>
              </a:ext>
            </a:extLst>
          </p:cNvPr>
          <p:cNvSpPr/>
          <p:nvPr/>
        </p:nvSpPr>
        <p:spPr>
          <a:xfrm>
            <a:off x="755996" y="5109147"/>
            <a:ext cx="79196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lvl="1" indent="-285750">
              <a:buFont typeface="Wingdings" panose="05000000000000000000" pitchFamily="2" charset="2"/>
              <a:buChar char="§"/>
            </a:pPr>
            <a:r>
              <a:rPr lang="ru-RU" sz="1600" b="1" dirty="0"/>
              <a:t>Други компоненти имат </a:t>
            </a:r>
            <a:r>
              <a:rPr lang="ru-RU" sz="1600" b="1" dirty="0" smtClean="0"/>
              <a:t>уникални изолационни </a:t>
            </a:r>
            <a:r>
              <a:rPr lang="ru-RU" sz="1600" b="1" dirty="0"/>
              <a:t>изисквания: </a:t>
            </a:r>
            <a:r>
              <a:rPr lang="ru-RU" sz="1600" dirty="0"/>
              <a:t>помпи, резервоари или външните топлообменници. </a:t>
            </a:r>
            <a:r>
              <a:rPr lang="ru-RU" sz="1600" dirty="0" smtClean="0"/>
              <a:t>Например, помпите </a:t>
            </a:r>
            <a:r>
              <a:rPr lang="ru-RU" sz="1600" dirty="0"/>
              <a:t>никога не трябва да бъде изолирана, защото </a:t>
            </a:r>
            <a:r>
              <a:rPr lang="ru-RU" sz="1600" dirty="0" smtClean="0"/>
              <a:t>въздушният </a:t>
            </a:r>
            <a:r>
              <a:rPr lang="ru-RU" sz="1600" dirty="0"/>
              <a:t>поток </a:t>
            </a:r>
            <a:r>
              <a:rPr lang="ru-RU" sz="1600" dirty="0" smtClean="0"/>
              <a:t>ги охлажда. Топлообменниците </a:t>
            </a:r>
            <a:r>
              <a:rPr lang="ru-RU" sz="1600" dirty="0"/>
              <a:t>са изолирани със същия материал, </a:t>
            </a:r>
            <a:r>
              <a:rPr lang="ru-RU" sz="1600" dirty="0" smtClean="0"/>
              <a:t>както тръбите, </a:t>
            </a:r>
            <a:r>
              <a:rPr lang="ru-RU" sz="1600" dirty="0"/>
              <a:t>но </a:t>
            </a:r>
            <a:r>
              <a:rPr lang="ru-RU" sz="1600" dirty="0" smtClean="0"/>
              <a:t>под формата на листове. Това е решено от производителите </a:t>
            </a:r>
            <a:r>
              <a:rPr lang="ru-RU" sz="1600" dirty="0"/>
              <a:t>на технически </a:t>
            </a:r>
            <a:r>
              <a:rPr lang="ru-RU" sz="1600" dirty="0" smtClean="0"/>
              <a:t>съвет.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778955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AEC444-FFFD-4830-9D7A-9C540C673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</a:t>
            </a:r>
            <a:r>
              <a:rPr lang="en-US" b="1" dirty="0" smtClean="0"/>
              <a:t>.</a:t>
            </a:r>
            <a:r>
              <a:rPr lang="bg-BG" b="1" dirty="0"/>
              <a:t> Използвани </a:t>
            </a:r>
            <a:r>
              <a:rPr lang="bg-BG" b="1" dirty="0" smtClean="0"/>
              <a:t>материали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B08B365-7070-42EC-B208-0B39DDD481B6}"/>
              </a:ext>
            </a:extLst>
          </p:cNvPr>
          <p:cNvSpPr/>
          <p:nvPr/>
        </p:nvSpPr>
        <p:spPr>
          <a:xfrm>
            <a:off x="432914" y="1372334"/>
            <a:ext cx="66590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Спояващи </a:t>
            </a: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материали за медни тръби 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9031E78-5CB3-4DE0-9219-B1810062545C}"/>
              </a:ext>
            </a:extLst>
          </p:cNvPr>
          <p:cNvSpPr txBox="1"/>
          <p:nvPr/>
        </p:nvSpPr>
        <p:spPr>
          <a:xfrm>
            <a:off x="683999" y="2709000"/>
            <a:ext cx="546007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Специално </a:t>
            </a:r>
            <a:r>
              <a:rPr lang="ru-RU" sz="1600" dirty="0" smtClean="0"/>
              <a:t>капилярните </a:t>
            </a:r>
            <a:r>
              <a:rPr lang="ru-RU" sz="1600" b="1" dirty="0"/>
              <a:t>(</a:t>
            </a:r>
            <a:r>
              <a:rPr lang="ru-RU" sz="1600" b="1" dirty="0" smtClean="0"/>
              <a:t>меки) спойки </a:t>
            </a:r>
            <a:r>
              <a:rPr lang="ru-RU" sz="1600" dirty="0" smtClean="0"/>
              <a:t>на коленете </a:t>
            </a:r>
            <a:r>
              <a:rPr lang="ru-RU" sz="1600" dirty="0"/>
              <a:t>може да се използва само когато работната температура е </a:t>
            </a:r>
            <a:r>
              <a:rPr lang="ru-RU" sz="1600" dirty="0" smtClean="0"/>
              <a:t>по-малка </a:t>
            </a:r>
            <a:r>
              <a:rPr lang="ru-RU" sz="1600" dirty="0"/>
              <a:t>от 110ºC. </a:t>
            </a:r>
            <a:r>
              <a:rPr lang="ru-RU" sz="1600" dirty="0" smtClean="0"/>
              <a:t>Сплавите на мек </a:t>
            </a:r>
            <a:r>
              <a:rPr lang="ru-RU" sz="1600" dirty="0"/>
              <a:t>припой </a:t>
            </a:r>
            <a:r>
              <a:rPr lang="ru-RU" sz="1600" dirty="0" smtClean="0"/>
              <a:t>са </a:t>
            </a:r>
            <a:r>
              <a:rPr lang="ru-RU" sz="1600" dirty="0"/>
              <a:t>стандартизирани и </a:t>
            </a:r>
            <a:r>
              <a:rPr lang="ru-RU" sz="1600" dirty="0" smtClean="0"/>
              <a:t>са </a:t>
            </a:r>
            <a:r>
              <a:rPr lang="ru-RU" sz="1600" dirty="0"/>
              <a:t>определени </a:t>
            </a:r>
            <a:r>
              <a:rPr lang="ru-RU" sz="1600" dirty="0" smtClean="0"/>
              <a:t>в </a:t>
            </a:r>
            <a:r>
              <a:rPr lang="ru-RU" sz="1600" dirty="0"/>
              <a:t>EN 29453. Точката на топене на </a:t>
            </a:r>
            <a:r>
              <a:rPr lang="ru-RU" sz="1600" dirty="0" smtClean="0"/>
              <a:t>мекия </a:t>
            </a:r>
            <a:r>
              <a:rPr lang="ru-RU" sz="1600" dirty="0"/>
              <a:t>припой </a:t>
            </a:r>
            <a:r>
              <a:rPr lang="ru-RU" sz="1600" dirty="0" smtClean="0"/>
              <a:t>по-малко </a:t>
            </a:r>
            <a:r>
              <a:rPr lang="ru-RU" sz="1600" dirty="0"/>
              <a:t>от 350ºC</a:t>
            </a:r>
            <a:r>
              <a:rPr lang="ru-RU" sz="1600" dirty="0" smtClean="0"/>
              <a:t>. Най-често използваните припои </a:t>
            </a:r>
            <a:r>
              <a:rPr lang="ru-RU" sz="1600" dirty="0"/>
              <a:t>са от типа </a:t>
            </a:r>
            <a:r>
              <a:rPr lang="ru-RU" sz="1600" dirty="0" smtClean="0"/>
              <a:t>калай- </a:t>
            </a:r>
            <a:r>
              <a:rPr lang="ru-RU" sz="1600" dirty="0"/>
              <a:t>мед и </a:t>
            </a:r>
            <a:r>
              <a:rPr lang="ru-RU" sz="1600" dirty="0" smtClean="0"/>
              <a:t>калай- </a:t>
            </a:r>
            <a:r>
              <a:rPr lang="ru-RU" sz="1600" dirty="0"/>
              <a:t>сребро. </a:t>
            </a:r>
            <a:r>
              <a:rPr lang="ru-RU" sz="1600" b="1" dirty="0"/>
              <a:t>Тези материали не могат да бъдат използвани в слънчеви топлинни </a:t>
            </a:r>
            <a:r>
              <a:rPr lang="ru-RU" sz="1600" b="1" dirty="0" smtClean="0"/>
              <a:t>спойки.</a:t>
            </a:r>
            <a:r>
              <a:rPr lang="en-US" sz="1600" b="1" dirty="0" smtClean="0"/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/>
              <a:t>Запоени съединения (твърд запояване) </a:t>
            </a:r>
            <a:r>
              <a:rPr lang="ru-RU" sz="1600" b="1" dirty="0" smtClean="0"/>
              <a:t>се извършва </a:t>
            </a:r>
            <a:r>
              <a:rPr lang="ru-RU" sz="1600" b="1" dirty="0"/>
              <a:t>при по-високи температури и налягания от </a:t>
            </a:r>
            <a:r>
              <a:rPr lang="ru-RU" sz="1600" b="1" dirty="0" smtClean="0"/>
              <a:t>спойката на коленете. </a:t>
            </a:r>
            <a:r>
              <a:rPr lang="ru-RU" sz="1600" dirty="0" smtClean="0"/>
              <a:t>Метали </a:t>
            </a:r>
            <a:r>
              <a:rPr lang="ru-RU" sz="1600" dirty="0"/>
              <a:t>за запояване са уточнени </a:t>
            </a:r>
            <a:r>
              <a:rPr lang="ru-RU" sz="1600" dirty="0" smtClean="0"/>
              <a:t>в </a:t>
            </a:r>
            <a:r>
              <a:rPr lang="ru-RU" sz="1600" dirty="0"/>
              <a:t>EN 1044. Точка на топене на </a:t>
            </a:r>
            <a:r>
              <a:rPr lang="ru-RU" sz="1600" dirty="0" smtClean="0"/>
              <a:t>тези метали </a:t>
            </a:r>
            <a:r>
              <a:rPr lang="ru-RU" sz="1600" dirty="0"/>
              <a:t>е по-малко от 800ºC.</a:t>
            </a:r>
            <a:r>
              <a:rPr lang="ru-RU" sz="1600" b="1" dirty="0"/>
              <a:t> </a:t>
            </a:r>
            <a:r>
              <a:rPr lang="ru-RU" sz="1600" b="1" dirty="0" smtClean="0"/>
              <a:t>Мед- </a:t>
            </a:r>
            <a:r>
              <a:rPr lang="ru-RU" sz="1600" b="1" dirty="0"/>
              <a:t>фосфор (Cu 94 %, P 6 %) </a:t>
            </a:r>
            <a:r>
              <a:rPr lang="ru-RU" sz="1600" b="1" dirty="0" smtClean="0"/>
              <a:t>се </a:t>
            </a:r>
            <a:r>
              <a:rPr lang="ru-RU" sz="1600" b="1" dirty="0"/>
              <a:t>използва </a:t>
            </a:r>
            <a:r>
              <a:rPr lang="ru-RU" sz="1600" b="1" dirty="0" smtClean="0"/>
              <a:t>най- често </a:t>
            </a:r>
            <a:r>
              <a:rPr lang="ru-RU" sz="1600" b="1" dirty="0"/>
              <a:t>в </a:t>
            </a:r>
            <a:r>
              <a:rPr lang="ru-RU" sz="1600" b="1" dirty="0" smtClean="0"/>
              <a:t>слънчевите системи.</a:t>
            </a:r>
            <a:endParaRPr lang="en-US" sz="16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282ED2F-6BE2-4DA7-A552-CD05D9424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4077" y="2781000"/>
            <a:ext cx="2544524" cy="343423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77D356C-95FA-4772-A9C3-9A0AA3236AAF}"/>
              </a:ext>
            </a:extLst>
          </p:cNvPr>
          <p:cNvSpPr/>
          <p:nvPr/>
        </p:nvSpPr>
        <p:spPr>
          <a:xfrm>
            <a:off x="646816" y="1741666"/>
            <a:ext cx="84971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/>
              <a:t>Медните </a:t>
            </a:r>
            <a:r>
              <a:rPr lang="ru-RU" sz="1600" dirty="0"/>
              <a:t>тръбопроводи </a:t>
            </a:r>
            <a:r>
              <a:rPr lang="ru-RU" sz="1600" dirty="0" smtClean="0"/>
              <a:t>могат </a:t>
            </a:r>
            <a:r>
              <a:rPr lang="ru-RU" sz="1600" dirty="0"/>
              <a:t>да </a:t>
            </a:r>
            <a:r>
              <a:rPr lang="ru-RU" sz="1600" dirty="0" smtClean="0"/>
              <a:t>бъдат съединени по различни начини</a:t>
            </a:r>
            <a:r>
              <a:rPr lang="ru-RU" sz="1600" dirty="0"/>
              <a:t>: </a:t>
            </a:r>
            <a:r>
              <a:rPr lang="ru-RU" sz="1600" dirty="0" smtClean="0"/>
              <a:t>компресиращи </a:t>
            </a:r>
            <a:r>
              <a:rPr lang="ru-RU" sz="1600" dirty="0"/>
              <a:t>фитинги, </a:t>
            </a:r>
            <a:r>
              <a:rPr lang="ru-RU" sz="1600" dirty="0" smtClean="0"/>
              <a:t>меко </a:t>
            </a:r>
            <a:r>
              <a:rPr lang="ru-RU" sz="1600" dirty="0"/>
              <a:t>и </a:t>
            </a:r>
            <a:r>
              <a:rPr lang="ru-RU" sz="1600" dirty="0" smtClean="0"/>
              <a:t>твърдо запояване/ </a:t>
            </a:r>
            <a:r>
              <a:rPr lang="ru-RU" sz="1600" dirty="0"/>
              <a:t>заваряване, </a:t>
            </a:r>
            <a:r>
              <a:rPr lang="ru-RU" sz="1600" dirty="0" smtClean="0"/>
              <a:t>притискащи </a:t>
            </a:r>
            <a:r>
              <a:rPr lang="ru-RU" sz="1600" dirty="0"/>
              <a:t>фитинги и др. Високите температури, които могат да възникнат в соларни термоинсталации изключва използването на някои съединяващи </a:t>
            </a:r>
            <a:r>
              <a:rPr lang="ru-RU" sz="1600" dirty="0" smtClean="0"/>
              <a:t>техники.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1736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295DF4-1180-40E4-8108-A84D13EFA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3. </a:t>
            </a:r>
            <a:r>
              <a:rPr lang="bg-BG" b="1" dirty="0"/>
              <a:t>Тестване на т</a:t>
            </a:r>
            <a:r>
              <a:rPr lang="ru-RU" b="1" dirty="0"/>
              <a:t>ръбопроводи и тръби в слънчевите </a:t>
            </a:r>
            <a:r>
              <a:rPr lang="ru-RU" b="1" dirty="0" smtClean="0"/>
              <a:t>термосистеми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95F6B65-CAE3-4CE6-AB4B-69206E593E08}"/>
              </a:ext>
            </a:extLst>
          </p:cNvPr>
          <p:cNvSpPr/>
          <p:nvPr/>
        </p:nvSpPr>
        <p:spPr>
          <a:xfrm>
            <a:off x="432915" y="1557000"/>
            <a:ext cx="55070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Работни техники с медна тръба </a:t>
            </a:r>
            <a:endParaRPr lang="en-US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C7F532E-DA8E-4780-96F1-655B98E39670}"/>
              </a:ext>
            </a:extLst>
          </p:cNvPr>
          <p:cNvSpPr/>
          <p:nvPr/>
        </p:nvSpPr>
        <p:spPr>
          <a:xfrm>
            <a:off x="683652" y="1994452"/>
            <a:ext cx="41650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/>
              <a:t>ЗАПОЯВАНЕ </a:t>
            </a:r>
            <a:r>
              <a:rPr lang="ru-RU" sz="1600" b="1" dirty="0" smtClean="0"/>
              <a:t>НА МЕДНИ ТРЪБИ И КОЛЕНА</a:t>
            </a:r>
            <a:endParaRPr lang="en-US" sz="16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4FE359A-7A34-4FD8-9821-478D86A2B2D7}"/>
              </a:ext>
            </a:extLst>
          </p:cNvPr>
          <p:cNvSpPr txBox="1"/>
          <p:nvPr/>
        </p:nvSpPr>
        <p:spPr>
          <a:xfrm>
            <a:off x="1044000" y="2349000"/>
            <a:ext cx="3960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alibri" panose="020F0502020204030204" pitchFamily="34" charset="0"/>
              <a:buChar char="‒"/>
            </a:pPr>
            <a:r>
              <a:rPr lang="ru-RU" sz="1600" dirty="0"/>
              <a:t>За </a:t>
            </a:r>
            <a:r>
              <a:rPr lang="ru-RU" sz="1600" dirty="0" smtClean="0"/>
              <a:t>задоволителни колена и разкклонения е необходимо да се спазва </a:t>
            </a:r>
            <a:r>
              <a:rPr lang="ru-RU" sz="1600" dirty="0"/>
              <a:t>следната последователност от </a:t>
            </a:r>
            <a:r>
              <a:rPr lang="ru-RU" sz="1600" dirty="0" smtClean="0"/>
              <a:t> подготовки </a:t>
            </a:r>
            <a:r>
              <a:rPr lang="ru-RU" sz="1600" dirty="0"/>
              <a:t>и операции </a:t>
            </a:r>
            <a:r>
              <a:rPr lang="ru-RU" sz="1600" dirty="0" smtClean="0"/>
              <a:t>:</a:t>
            </a:r>
            <a:endParaRPr lang="en-US" sz="1600" dirty="0"/>
          </a:p>
          <a:p>
            <a:pPr marL="623888" lvl="1" indent="-285750">
              <a:buFont typeface="Arial" panose="020B0604020202020204" pitchFamily="34" charset="0"/>
              <a:buChar char="."/>
            </a:pPr>
            <a:r>
              <a:rPr lang="ru-RU" sz="1600" b="1" dirty="0" smtClean="0"/>
              <a:t>измерване </a:t>
            </a:r>
            <a:r>
              <a:rPr lang="ru-RU" sz="1600" b="1" dirty="0"/>
              <a:t>и </a:t>
            </a:r>
            <a:r>
              <a:rPr lang="ru-RU" sz="1600" b="1" dirty="0" smtClean="0"/>
              <a:t>рязане</a:t>
            </a:r>
          </a:p>
          <a:p>
            <a:pPr marL="623888" lvl="1" indent="-285750">
              <a:buFont typeface="Arial" panose="020B0604020202020204" pitchFamily="34" charset="0"/>
              <a:buChar char="."/>
            </a:pPr>
            <a:r>
              <a:rPr lang="ru-RU" sz="1600" b="1" dirty="0" smtClean="0"/>
              <a:t>райбероване </a:t>
            </a:r>
          </a:p>
          <a:p>
            <a:pPr marL="623888" lvl="1" indent="-285750">
              <a:buFont typeface="Arial" panose="020B0604020202020204" pitchFamily="34" charset="0"/>
              <a:buChar char="."/>
            </a:pPr>
            <a:r>
              <a:rPr lang="ru-RU" sz="1600" b="1" dirty="0" smtClean="0"/>
              <a:t>почистване </a:t>
            </a:r>
          </a:p>
          <a:p>
            <a:pPr marL="623888" lvl="1" indent="-285750">
              <a:buFont typeface="Arial" panose="020B0604020202020204" pitchFamily="34" charset="0"/>
              <a:buChar char="."/>
            </a:pPr>
            <a:r>
              <a:rPr lang="ru-RU" sz="1600" b="1" dirty="0" smtClean="0"/>
              <a:t>съединяване </a:t>
            </a:r>
          </a:p>
          <a:p>
            <a:pPr marL="623888" lvl="1" indent="-285750">
              <a:buFont typeface="Arial" panose="020B0604020202020204" pitchFamily="34" charset="0"/>
              <a:buChar char="."/>
            </a:pPr>
            <a:r>
              <a:rPr lang="ru-RU" sz="1600" b="1" dirty="0" smtClean="0"/>
              <a:t>спойка</a:t>
            </a:r>
          </a:p>
          <a:p>
            <a:pPr marL="623888" lvl="1" indent="-285750">
              <a:buFont typeface="Arial" panose="020B0604020202020204" pitchFamily="34" charset="0"/>
              <a:buChar char="."/>
            </a:pPr>
            <a:r>
              <a:rPr lang="ru-RU" sz="1600" b="1" dirty="0" smtClean="0"/>
              <a:t>охлаждане  </a:t>
            </a:r>
          </a:p>
          <a:p>
            <a:pPr marL="623888" lvl="1" indent="-285750">
              <a:buFont typeface="Arial" panose="020B0604020202020204" pitchFamily="34" charset="0"/>
              <a:buChar char="."/>
            </a:pPr>
            <a:r>
              <a:rPr lang="ru-RU" sz="1600" b="1" dirty="0" smtClean="0"/>
              <a:t>почистване и тестване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7A92D65-9168-48EC-81B4-48C7BFD45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0292" y="1557000"/>
            <a:ext cx="2405708" cy="4762318"/>
          </a:xfrm>
          <a:prstGeom prst="rect">
            <a:avLst/>
          </a:prstGeom>
        </p:spPr>
      </p:pic>
      <p:pic>
        <p:nvPicPr>
          <p:cNvPr id="9" name="Picture 8" descr="A picture containing red, car&#10;&#10;Description generated with high confidence">
            <a:extLst>
              <a:ext uri="{FF2B5EF4-FFF2-40B4-BE49-F238E27FC236}">
                <a16:creationId xmlns:a16="http://schemas.microsoft.com/office/drawing/2014/main" xmlns="" id="{203D729F-06E4-4172-9DAB-8FBB45DC6B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145" y="4725000"/>
            <a:ext cx="1336855" cy="13368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E24BBF9-B38D-44C9-B8B0-D297B31E5A5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38420"/>
          <a:stretch/>
        </p:blipFill>
        <p:spPr>
          <a:xfrm rot="18408908">
            <a:off x="4256519" y="3443000"/>
            <a:ext cx="2257425" cy="7801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098E0EC-F11C-43E6-998B-445F7C70FF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6087" y="1983894"/>
            <a:ext cx="1009840" cy="76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015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7DAB8D-D90F-4617-A90A-8A7FFC777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3. </a:t>
            </a:r>
            <a:r>
              <a:rPr lang="bg-BG" b="1" dirty="0"/>
              <a:t>Тестване на т</a:t>
            </a:r>
            <a:r>
              <a:rPr lang="ru-RU" b="1" dirty="0"/>
              <a:t>ръбопроводи и тръби в слънчевите </a:t>
            </a:r>
            <a:r>
              <a:rPr lang="ru-RU" b="1" dirty="0" smtClean="0"/>
              <a:t>термосистеми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1140EE4-BC6D-4B95-A39D-D703653E51D0}"/>
              </a:ext>
            </a:extLst>
          </p:cNvPr>
          <p:cNvSpPr/>
          <p:nvPr/>
        </p:nvSpPr>
        <p:spPr>
          <a:xfrm>
            <a:off x="432915" y="1557000"/>
            <a:ext cx="37790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Работни техники с медна тръба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788EAF-1788-4435-B444-6220A683A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8000" y="1529649"/>
            <a:ext cx="4509972" cy="47790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9CBDD99-6F13-4D4B-A393-4287F6B29B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4000" y="2254214"/>
            <a:ext cx="1817143" cy="100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DD6CA0A-989A-4A50-9035-C1CF27718F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321245">
            <a:off x="2058624" y="2832658"/>
            <a:ext cx="1885636" cy="96088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F082E23D-A235-4F75-8A15-549656C14248}"/>
              </a:ext>
            </a:extLst>
          </p:cNvPr>
          <p:cNvGrpSpPr/>
          <p:nvPr/>
        </p:nvGrpSpPr>
        <p:grpSpPr>
          <a:xfrm>
            <a:off x="1009785" y="4103355"/>
            <a:ext cx="2454146" cy="1443770"/>
            <a:chOff x="897513" y="4103355"/>
            <a:chExt cx="2454146" cy="1443770"/>
          </a:xfrm>
        </p:grpSpPr>
        <p:pic>
          <p:nvPicPr>
            <p:cNvPr id="15" name="Picture 14" descr="A close up of a bottle&#10;&#10;Description generated with high confidence">
              <a:extLst>
                <a:ext uri="{FF2B5EF4-FFF2-40B4-BE49-F238E27FC236}">
                  <a16:creationId xmlns:a16="http://schemas.microsoft.com/office/drawing/2014/main" xmlns="" id="{68D7C101-66EA-4F75-A963-1DA271A68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4802" y="4371982"/>
              <a:ext cx="1566857" cy="1175143"/>
            </a:xfrm>
            <a:prstGeom prst="rect">
              <a:avLst/>
            </a:prstGeom>
          </p:spPr>
        </p:pic>
        <p:pic>
          <p:nvPicPr>
            <p:cNvPr id="13" name="Picture 12" descr="A close up of a bottle&#10;&#10;Description generated with high confidence">
              <a:extLst>
                <a:ext uri="{FF2B5EF4-FFF2-40B4-BE49-F238E27FC236}">
                  <a16:creationId xmlns:a16="http://schemas.microsoft.com/office/drawing/2014/main" xmlns="" id="{44AFEECD-37D0-4796-8925-D373F711E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513" y="4103355"/>
              <a:ext cx="1100802" cy="11675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1201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2880D3-7774-4062-87F0-C918FFA20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</a:t>
            </a:r>
            <a:r>
              <a:rPr lang="en-US" b="1" dirty="0" smtClean="0"/>
              <a:t>.</a:t>
            </a:r>
            <a:r>
              <a:rPr lang="ru-RU" b="1" dirty="0"/>
              <a:t> Съображения за </a:t>
            </a:r>
            <a:r>
              <a:rPr lang="ru-RU" b="1" dirty="0" smtClean="0"/>
              <a:t>тръбопроводите </a:t>
            </a:r>
            <a:r>
              <a:rPr lang="ru-RU" b="1" dirty="0"/>
              <a:t>за </a:t>
            </a:r>
            <a:r>
              <a:rPr lang="ru-RU" b="1" dirty="0" smtClean="0"/>
              <a:t>слънчевите термични системи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F629F7F-0A0B-4647-9258-EF89340BBF18}"/>
              </a:ext>
            </a:extLst>
          </p:cNvPr>
          <p:cNvSpPr/>
          <p:nvPr/>
        </p:nvSpPr>
        <p:spPr>
          <a:xfrm>
            <a:off x="432916" y="1557000"/>
            <a:ext cx="4355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b="1" dirty="0">
                <a:solidFill>
                  <a:prstClr val="black"/>
                </a:solidFill>
                <a:cs typeface="Arial" pitchFamily="34" charset="0"/>
              </a:rPr>
              <a:t>Идентифициране на тръбопроводите </a:t>
            </a:r>
            <a:endParaRPr lang="en-US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4E78B32-5659-478D-B79B-2A327C56F6B5}"/>
              </a:ext>
            </a:extLst>
          </p:cNvPr>
          <p:cNvSpPr/>
          <p:nvPr/>
        </p:nvSpPr>
        <p:spPr>
          <a:xfrm>
            <a:off x="579036" y="2061000"/>
            <a:ext cx="4632901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sz="1400" b="1" dirty="0" smtClean="0"/>
              <a:t>ОПРЕДЕЛЕНИЕ.</a:t>
            </a:r>
            <a:r>
              <a:rPr lang="en-US" sz="1400" b="1" dirty="0" smtClean="0"/>
              <a:t> </a:t>
            </a:r>
            <a:endParaRPr lang="en-US" sz="1400" b="1" dirty="0"/>
          </a:p>
          <a:p>
            <a:pPr marL="542925" lvl="1" indent="-285750">
              <a:buFont typeface="Calibri" panose="020F0502020204030204" pitchFamily="34" charset="0"/>
              <a:buChar char="‒"/>
            </a:pPr>
            <a:r>
              <a:rPr lang="ru-RU" sz="1400" dirty="0"/>
              <a:t>Това е </a:t>
            </a:r>
            <a:r>
              <a:rPr lang="ru-RU" sz="1400" dirty="0" smtClean="0"/>
              <a:t>съвкупността </a:t>
            </a:r>
            <a:r>
              <a:rPr lang="ru-RU" sz="1400" dirty="0"/>
              <a:t>на всички </a:t>
            </a:r>
            <a:r>
              <a:rPr lang="ru-RU" sz="1400" b="1" dirty="0"/>
              <a:t>хидравлични схеми, </a:t>
            </a:r>
            <a:r>
              <a:rPr lang="ru-RU" sz="1400" dirty="0"/>
              <a:t>които правят дадена слънчева топлинна </a:t>
            </a:r>
            <a:r>
              <a:rPr lang="ru-RU" sz="1400" dirty="0" smtClean="0"/>
              <a:t>система.</a:t>
            </a:r>
            <a:endParaRPr lang="en-US" sz="1400" dirty="0"/>
          </a:p>
          <a:p>
            <a:pPr marL="257175" lvl="1"/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/>
              <a:t>ОБХВАТА НА РАБОТАТА И </a:t>
            </a:r>
            <a:r>
              <a:rPr lang="ru-RU" sz="1400" b="1" dirty="0" smtClean="0"/>
              <a:t>КОНТЕКСТ</a:t>
            </a:r>
            <a:r>
              <a:rPr lang="en-US" sz="1400" b="1" dirty="0" smtClean="0"/>
              <a:t>. </a:t>
            </a:r>
            <a:endParaRPr lang="en-US" sz="1400" b="1" dirty="0"/>
          </a:p>
          <a:p>
            <a:pPr marL="542925" lvl="1" indent="-285750">
              <a:buFont typeface="Calibri" panose="020F0502020204030204" pitchFamily="34" charset="0"/>
              <a:buChar char="‒"/>
            </a:pPr>
            <a:r>
              <a:rPr lang="ru-RU" sz="1400" dirty="0"/>
              <a:t>Технически казано, </a:t>
            </a:r>
            <a:r>
              <a:rPr lang="ru-RU" sz="1400" dirty="0" smtClean="0"/>
              <a:t>работата по слънчевите </a:t>
            </a:r>
            <a:r>
              <a:rPr lang="ru-RU" sz="1400" dirty="0"/>
              <a:t>тръби </a:t>
            </a:r>
            <a:r>
              <a:rPr lang="ru-RU" sz="1400" dirty="0" smtClean="0"/>
              <a:t>води до:</a:t>
            </a:r>
            <a:endParaRPr lang="en-US" sz="1400" dirty="0"/>
          </a:p>
          <a:p>
            <a:pPr marL="809625" lvl="2" indent="-285750">
              <a:buFont typeface="Arial" panose="020B0604020202020204" pitchFamily="34" charset="0"/>
              <a:buChar char="."/>
            </a:pPr>
            <a:r>
              <a:rPr lang="ru-RU" sz="1400" b="1" dirty="0"/>
              <a:t>Планиране. </a:t>
            </a:r>
            <a:r>
              <a:rPr lang="ru-RU" sz="1400" dirty="0"/>
              <a:t>Взема </a:t>
            </a:r>
            <a:r>
              <a:rPr lang="ru-RU" sz="1400" dirty="0" smtClean="0"/>
              <a:t>се решение за оформлението на тръбопроводите, серпентината </a:t>
            </a:r>
            <a:r>
              <a:rPr lang="ru-RU" sz="1400" dirty="0"/>
              <a:t>и други </a:t>
            </a:r>
            <a:r>
              <a:rPr lang="ru-RU" sz="1400" dirty="0" smtClean="0"/>
              <a:t>вериги.</a:t>
            </a:r>
            <a:endParaRPr lang="en-US" sz="1400" dirty="0"/>
          </a:p>
          <a:p>
            <a:pPr marL="809625" lvl="2" indent="-285750">
              <a:buFont typeface="Arial" panose="020B0604020202020204" pitchFamily="34" charset="0"/>
              <a:buChar char="."/>
            </a:pPr>
            <a:r>
              <a:rPr lang="ru-RU" sz="1400" b="1" dirty="0"/>
              <a:t>Инсталиране. </a:t>
            </a:r>
            <a:r>
              <a:rPr lang="ru-RU" sz="1400" dirty="0"/>
              <a:t>Подготовка и инсталиране </a:t>
            </a:r>
            <a:r>
              <a:rPr lang="ru-RU" sz="1400" dirty="0" smtClean="0"/>
              <a:t>на тръби, </a:t>
            </a:r>
            <a:r>
              <a:rPr lang="ru-RU" sz="1400" dirty="0"/>
              <a:t>фитинги и вентили и други механични компоненти 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pic>
        <p:nvPicPr>
          <p:cNvPr id="7" name="Picture 6" descr="A picture containing wall, indoor, floor, window&#10;&#10;Description generated with very high confidence">
            <a:extLst>
              <a:ext uri="{FF2B5EF4-FFF2-40B4-BE49-F238E27FC236}">
                <a16:creationId xmlns:a16="http://schemas.microsoft.com/office/drawing/2014/main" xmlns="" id="{6F89EB69-EFCE-4465-BC5D-212D462B55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938" y="1741666"/>
            <a:ext cx="3474862" cy="30553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3D19C18-8A3D-4677-951A-38CB8DF7429C}"/>
              </a:ext>
            </a:extLst>
          </p:cNvPr>
          <p:cNvSpPr/>
          <p:nvPr/>
        </p:nvSpPr>
        <p:spPr>
          <a:xfrm>
            <a:off x="579036" y="4837716"/>
            <a:ext cx="81077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9625" lvl="2" indent="-285750">
              <a:buFont typeface="Arial" panose="020B0604020202020204" pitchFamily="34" charset="0"/>
              <a:buChar char="."/>
            </a:pPr>
            <a:r>
              <a:rPr lang="ru-RU" sz="1600" b="1" dirty="0"/>
              <a:t>Тестване. </a:t>
            </a:r>
            <a:r>
              <a:rPr lang="ru-RU" sz="1600" dirty="0"/>
              <a:t>Проверка и евентуално преразглеждане на </a:t>
            </a:r>
            <a:r>
              <a:rPr lang="ru-RU" sz="1600" dirty="0" smtClean="0"/>
              <a:t>веригите/ </a:t>
            </a:r>
            <a:r>
              <a:rPr lang="ru-RU" sz="1600" dirty="0"/>
              <a:t>или части </a:t>
            </a:r>
            <a:r>
              <a:rPr lang="ru-RU" sz="1600" dirty="0" smtClean="0"/>
              <a:t>от веригата за изтичане на течност </a:t>
            </a:r>
            <a:r>
              <a:rPr lang="en-US" sz="1600" dirty="0" smtClean="0"/>
              <a:t>.</a:t>
            </a:r>
            <a:endParaRPr lang="en-US" sz="1600" dirty="0"/>
          </a:p>
          <a:p>
            <a:pPr marL="542925" lvl="1" indent="-285750">
              <a:buFont typeface="Calibri" panose="020F0502020204030204" pitchFamily="34" charset="0"/>
              <a:buChar char="‒"/>
            </a:pPr>
            <a:r>
              <a:rPr lang="ru-RU" sz="1600" dirty="0" smtClean="0"/>
              <a:t>Работата по тръбопроводите е </a:t>
            </a:r>
            <a:r>
              <a:rPr lang="ru-RU" sz="1600" dirty="0"/>
              <a:t>в контекста на конкретни проекти (или поддръжка на системи) и подлежи на: рамкиране </a:t>
            </a:r>
            <a:r>
              <a:rPr lang="ru-RU" sz="1600" dirty="0" smtClean="0"/>
              <a:t>при </a:t>
            </a:r>
            <a:r>
              <a:rPr lang="ru-RU" sz="1600" dirty="0"/>
              <a:t>специфични </a:t>
            </a:r>
            <a:r>
              <a:rPr lang="ru-RU" sz="1600" dirty="0" smtClean="0"/>
              <a:t>условия.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588715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172A2E-6CBF-47BF-B898-8C7A93DFB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3</a:t>
            </a:r>
            <a:r>
              <a:rPr lang="en-US" b="1" dirty="0" smtClean="0"/>
              <a:t>.</a:t>
            </a:r>
            <a:r>
              <a:rPr lang="bg-BG" b="1" dirty="0"/>
              <a:t> Тестване на т</a:t>
            </a:r>
            <a:r>
              <a:rPr lang="ru-RU" b="1" dirty="0"/>
              <a:t>ръбопроводи и тръби в слънчевите </a:t>
            </a:r>
            <a:r>
              <a:rPr lang="ru-RU" b="1" dirty="0" smtClean="0"/>
              <a:t>термосистеми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DCD75BB-8285-474F-AFBC-1D3B18E7DE4D}"/>
              </a:ext>
            </a:extLst>
          </p:cNvPr>
          <p:cNvSpPr/>
          <p:nvPr/>
        </p:nvSpPr>
        <p:spPr>
          <a:xfrm>
            <a:off x="432915" y="1557000"/>
            <a:ext cx="16910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Работни </a:t>
            </a: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техники с медна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тръба.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38EF831-4644-4541-BD02-E729141B7B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5066" y="1701000"/>
            <a:ext cx="6814934" cy="4590506"/>
          </a:xfrm>
          <a:prstGeom prst="rect">
            <a:avLst/>
          </a:prstGeom>
        </p:spPr>
      </p:pic>
      <p:pic>
        <p:nvPicPr>
          <p:cNvPr id="7" name="Picture 6" descr="A picture containing device&#10;&#10;Description generated with very high confidence">
            <a:extLst>
              <a:ext uri="{FF2B5EF4-FFF2-40B4-BE49-F238E27FC236}">
                <a16:creationId xmlns:a16="http://schemas.microsoft.com/office/drawing/2014/main" xmlns="" id="{70D764F2-D37F-497C-877D-EB2E268A15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453"/>
          <a:stretch/>
        </p:blipFill>
        <p:spPr>
          <a:xfrm rot="4624516">
            <a:off x="88870" y="4141709"/>
            <a:ext cx="2126025" cy="1042416"/>
          </a:xfrm>
          <a:prstGeom prst="rect">
            <a:avLst/>
          </a:prstGeom>
        </p:spPr>
      </p:pic>
      <p:pic>
        <p:nvPicPr>
          <p:cNvPr id="9" name="Picture 8" descr="A picture containing sky&#10;&#10;Description generated with very high confidence">
            <a:extLst>
              <a:ext uri="{FF2B5EF4-FFF2-40B4-BE49-F238E27FC236}">
                <a16:creationId xmlns:a16="http://schemas.microsoft.com/office/drawing/2014/main" xmlns="" id="{830CE1AF-2FE8-4AD5-95DC-72F934B286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000" y="5029112"/>
            <a:ext cx="1279888" cy="127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3371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E98D45-8CB3-4393-9EA5-84F3C6C6F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3. </a:t>
            </a:r>
            <a:r>
              <a:rPr lang="bg-BG" b="1" dirty="0"/>
              <a:t>Тестване на т</a:t>
            </a:r>
            <a:r>
              <a:rPr lang="ru-RU" b="1" dirty="0"/>
              <a:t>ръбопроводи и тръби в слънчевите термосистеми 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FB33996-93A3-4378-BA4F-59234422AE62}"/>
              </a:ext>
            </a:extLst>
          </p:cNvPr>
          <p:cNvSpPr/>
          <p:nvPr/>
        </p:nvSpPr>
        <p:spPr>
          <a:xfrm>
            <a:off x="432915" y="1557000"/>
            <a:ext cx="37790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Работни </a:t>
            </a: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техники с медна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тръба.</a:t>
            </a:r>
            <a:endParaRPr lang="en-US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568DA34-8AAD-4BE0-80F7-B566E3D4E004}"/>
              </a:ext>
            </a:extLst>
          </p:cNvPr>
          <p:cNvSpPr/>
          <p:nvPr/>
        </p:nvSpPr>
        <p:spPr>
          <a:xfrm>
            <a:off x="755880" y="2226446"/>
            <a:ext cx="26587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sz="1600" b="1" dirty="0"/>
              <a:t>ОГЪВАНЕ МЕДНИ </a:t>
            </a:r>
            <a:r>
              <a:rPr lang="bg-BG" sz="1600" b="1" dirty="0" smtClean="0"/>
              <a:t>ТРЪБИ</a:t>
            </a:r>
            <a:endParaRPr lang="en-US" sz="16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D6EE56B-7BAF-4413-A514-A82E32894D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7764" y="1557000"/>
            <a:ext cx="4564833" cy="47517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0C0480C-6B69-4755-B4B3-FA117EE7D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981231">
            <a:off x="2236759" y="2770314"/>
            <a:ext cx="1658142" cy="121254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20D107E-EC52-4C23-A26D-9D97932E4394}"/>
              </a:ext>
            </a:extLst>
          </p:cNvPr>
          <p:cNvSpPr/>
          <p:nvPr/>
        </p:nvSpPr>
        <p:spPr>
          <a:xfrm>
            <a:off x="755880" y="4462278"/>
            <a:ext cx="31681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sz="1600" b="1" dirty="0"/>
              <a:t>ДРУГИ </a:t>
            </a:r>
            <a:r>
              <a:rPr lang="bg-BG" sz="1600" b="1" dirty="0" smtClean="0"/>
              <a:t>ТРЪБОПРОВОДИ</a:t>
            </a:r>
            <a:r>
              <a:rPr lang="en-US" sz="1600" b="1" dirty="0" smtClean="0"/>
              <a:t>:</a:t>
            </a:r>
            <a:endParaRPr lang="en-US" sz="1600" b="1" dirty="0"/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ru-RU" sz="1600" dirty="0" smtClean="0"/>
              <a:t>Без нагряване- колена, </a:t>
            </a:r>
            <a:r>
              <a:rPr lang="ru-RU" sz="1600" dirty="0"/>
              <a:t>Преса/Push свързване</a:t>
            </a:r>
            <a:r>
              <a:rPr lang="ru-RU" sz="1600" dirty="0" smtClean="0"/>
              <a:t>).</a:t>
            </a:r>
            <a:endParaRPr lang="en-US" sz="1600" dirty="0"/>
          </a:p>
          <a:p>
            <a:pPr marL="742950" lvl="1" indent="-285750">
              <a:buFont typeface="Calibri" panose="020F0502020204030204" pitchFamily="34" charset="0"/>
              <a:buChar char="‒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915904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9FBD4D4-C0AA-4DA4-B273-58633D4A6120}"/>
              </a:ext>
            </a:extLst>
          </p:cNvPr>
          <p:cNvGrpSpPr/>
          <p:nvPr/>
        </p:nvGrpSpPr>
        <p:grpSpPr>
          <a:xfrm>
            <a:off x="1620000" y="1652952"/>
            <a:ext cx="7055688" cy="4655773"/>
            <a:chOff x="1620000" y="1652952"/>
            <a:chExt cx="7055688" cy="46557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DEB7418B-1C00-4753-B31E-02F876056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49751" y="1652952"/>
              <a:ext cx="3725937" cy="465577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8C41C6E4-76AF-4834-BE81-78A107BFC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0000" y="4434257"/>
              <a:ext cx="3329751" cy="1874468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59C7C1-F85C-47F2-896A-47171BBF3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3. </a:t>
            </a:r>
            <a:r>
              <a:rPr lang="bg-BG" b="1" dirty="0"/>
              <a:t>Тестване на т</a:t>
            </a:r>
            <a:r>
              <a:rPr lang="ru-RU" b="1" dirty="0"/>
              <a:t>ръбопроводи и тръби в слънчевите термосистеми 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B866BC1-6762-4B0B-A2F2-B9519DF171E1}"/>
              </a:ext>
            </a:extLst>
          </p:cNvPr>
          <p:cNvSpPr/>
          <p:nvPr/>
        </p:nvSpPr>
        <p:spPr>
          <a:xfrm>
            <a:off x="432915" y="1557000"/>
            <a:ext cx="42830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Тръбен методи за тестване и въвеждане в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системата</a:t>
            </a:r>
            <a:endParaRPr lang="en-US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8882C71-96B5-4F81-8E98-55CFADBAA200}"/>
              </a:ext>
            </a:extLst>
          </p:cNvPr>
          <p:cNvSpPr/>
          <p:nvPr/>
        </p:nvSpPr>
        <p:spPr>
          <a:xfrm>
            <a:off x="5220000" y="1483675"/>
            <a:ext cx="129600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bg-BG" sz="1600" b="1" dirty="0" smtClean="0">
                <a:solidFill>
                  <a:prstClr val="black"/>
                </a:solidFill>
              </a:rPr>
              <a:t>ПРИМЕР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27546D5-72EB-48EB-B38A-E0AAAF8A9D24}"/>
              </a:ext>
            </a:extLst>
          </p:cNvPr>
          <p:cNvSpPr/>
          <p:nvPr/>
        </p:nvSpPr>
        <p:spPr>
          <a:xfrm>
            <a:off x="755880" y="2226446"/>
            <a:ext cx="419387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 smtClean="0"/>
              <a:t>СЛЪНЧЕВ </a:t>
            </a:r>
            <a:r>
              <a:rPr lang="ru-RU" sz="1600" b="1" dirty="0"/>
              <a:t>ВОДЕН </a:t>
            </a:r>
            <a:r>
              <a:rPr lang="ru-RU" sz="1600" b="1" dirty="0" smtClean="0"/>
              <a:t>НАГРЕВАТЕЛ-  СПЛИТ </a:t>
            </a:r>
            <a:r>
              <a:rPr lang="ru-RU" sz="1600" b="1" dirty="0"/>
              <a:t>(</a:t>
            </a:r>
            <a:r>
              <a:rPr lang="ru-RU" sz="1600" b="1" dirty="0" smtClean="0"/>
              <a:t>ПРИНУДИТЕЛНО, ИНДИРЕКТЕН, АНТИФРИЗ)</a:t>
            </a:r>
            <a:endParaRPr lang="en-US" sz="16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b="1" dirty="0"/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ru-RU" sz="1600" dirty="0" smtClean="0"/>
              <a:t>Части от </a:t>
            </a:r>
            <a:r>
              <a:rPr lang="ru-RU" sz="1600" dirty="0"/>
              <a:t>ръководството за </a:t>
            </a:r>
            <a:r>
              <a:rPr lang="ru-RU" sz="1600" dirty="0" smtClean="0"/>
              <a:t>инсталиране, включително въвеждане </a:t>
            </a:r>
            <a:r>
              <a:rPr lang="ru-RU" sz="1600" dirty="0"/>
              <a:t>в процедури за тестване на </a:t>
            </a:r>
            <a:r>
              <a:rPr lang="ru-RU" sz="1600" dirty="0" smtClean="0"/>
              <a:t>тръби.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429908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F86DBB-ADC4-471B-ABE0-83FFA2BD6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3. </a:t>
            </a:r>
            <a:r>
              <a:rPr lang="bg-BG" b="1" dirty="0"/>
              <a:t>Тестване на т</a:t>
            </a:r>
            <a:r>
              <a:rPr lang="ru-RU" b="1" dirty="0"/>
              <a:t>ръбопроводи и тръби в слънчевите термосистеми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34C50C6-E60D-4F0A-9D1B-EF2802849F41}"/>
              </a:ext>
            </a:extLst>
          </p:cNvPr>
          <p:cNvSpPr/>
          <p:nvPr/>
        </p:nvSpPr>
        <p:spPr>
          <a:xfrm>
            <a:off x="432915" y="1557000"/>
            <a:ext cx="67310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Тръбен методи за тестване и въвеждане в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системата</a:t>
            </a:r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A53BF96-6424-4719-8891-09F708F20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000" y="1909423"/>
            <a:ext cx="7150334" cy="441615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CCC58ED-6CBC-4112-A31B-6C17F385B6E9}"/>
              </a:ext>
            </a:extLst>
          </p:cNvPr>
          <p:cNvGrpSpPr/>
          <p:nvPr/>
        </p:nvGrpSpPr>
        <p:grpSpPr>
          <a:xfrm>
            <a:off x="1370442" y="2020034"/>
            <a:ext cx="7305246" cy="584775"/>
            <a:chOff x="1370442" y="2020034"/>
            <a:chExt cx="7305246" cy="58477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B08E6B4C-BF92-4A6D-B0D6-FFFEA1AF781E}"/>
                </a:ext>
              </a:extLst>
            </p:cNvPr>
            <p:cNvSpPr/>
            <p:nvPr/>
          </p:nvSpPr>
          <p:spPr>
            <a:xfrm>
              <a:off x="4720884" y="2020034"/>
              <a:ext cx="395480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ru-RU" sz="1600" b="1" dirty="0"/>
                <a:t>ИЗПИТВАНЕ НА ХЕРМЕТИЧНОСТ </a:t>
              </a:r>
              <a:r>
                <a:rPr lang="ru-RU" sz="1600" b="1" dirty="0" smtClean="0"/>
                <a:t>(ТЕСТ НА НАЛЯГАНЕ ).</a:t>
              </a:r>
              <a:endParaRPr lang="en-US" sz="1600" b="1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DC777D79-8897-4788-A192-E3C798CE0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70442" y="2020034"/>
              <a:ext cx="1080000" cy="426316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ADC13B2-8DE8-4D08-9F9A-1C16AA8A945E}"/>
              </a:ext>
            </a:extLst>
          </p:cNvPr>
          <p:cNvSpPr/>
          <p:nvPr/>
        </p:nvSpPr>
        <p:spPr>
          <a:xfrm>
            <a:off x="680102" y="3231029"/>
            <a:ext cx="129600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bg-BG" sz="1600" b="1" dirty="0" smtClean="0">
                <a:solidFill>
                  <a:prstClr val="black"/>
                </a:solidFill>
              </a:rPr>
              <a:t>ПРИМЕР</a:t>
            </a:r>
            <a:endParaRPr lang="en-US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5716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59CED5-03CA-4212-9409-184887456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3. </a:t>
            </a:r>
            <a:r>
              <a:rPr lang="bg-BG" b="1" dirty="0"/>
              <a:t>Тестване на т</a:t>
            </a:r>
            <a:r>
              <a:rPr lang="ru-RU" b="1" dirty="0"/>
              <a:t>ръбопроводи и тръби в слънчевите термосистеми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010CC01-08D2-45EC-84DA-0B06949A42FE}"/>
              </a:ext>
            </a:extLst>
          </p:cNvPr>
          <p:cNvSpPr/>
          <p:nvPr/>
        </p:nvSpPr>
        <p:spPr>
          <a:xfrm>
            <a:off x="432915" y="1557000"/>
            <a:ext cx="60830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Тръбен методи за тестване и въвеждане в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системата</a:t>
            </a:r>
            <a:endParaRPr lang="en-US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3B3360F0-12BA-4BC4-BA0E-5CC2DDBE61F3}"/>
              </a:ext>
            </a:extLst>
          </p:cNvPr>
          <p:cNvGrpSpPr/>
          <p:nvPr/>
        </p:nvGrpSpPr>
        <p:grpSpPr>
          <a:xfrm>
            <a:off x="1739914" y="1926332"/>
            <a:ext cx="5989148" cy="4381357"/>
            <a:chOff x="1739914" y="1926332"/>
            <a:chExt cx="5989148" cy="438135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8FB33039-1D82-47EE-AD0E-9D933BB06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39914" y="1926332"/>
              <a:ext cx="5795173" cy="4381357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582D3128-29AE-4923-A947-A076874356AB}"/>
                </a:ext>
              </a:extLst>
            </p:cNvPr>
            <p:cNvSpPr/>
            <p:nvPr/>
          </p:nvSpPr>
          <p:spPr>
            <a:xfrm>
              <a:off x="6071931" y="2126387"/>
              <a:ext cx="165713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bg-BG" sz="1600" b="1" dirty="0" smtClean="0"/>
                <a:t>ИЗТОЧВАНЕ</a:t>
              </a:r>
              <a:endParaRPr lang="en-US" sz="1600" b="1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7933BD00-809F-4812-B62D-A33D3B3EB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9712" y="5661000"/>
              <a:ext cx="1080000" cy="426316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3D95C39-E7FB-452D-8742-0C5640625324}"/>
              </a:ext>
            </a:extLst>
          </p:cNvPr>
          <p:cNvSpPr/>
          <p:nvPr/>
        </p:nvSpPr>
        <p:spPr>
          <a:xfrm>
            <a:off x="1091914" y="4737048"/>
            <a:ext cx="129600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bg-BG" sz="1600" b="1" dirty="0" smtClean="0">
                <a:solidFill>
                  <a:prstClr val="black"/>
                </a:solidFill>
              </a:rPr>
              <a:t>ПРИМЕР</a:t>
            </a:r>
            <a:endParaRPr lang="en-US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5859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61D46B-CC44-4522-8FFC-0CB1AC7F1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3. </a:t>
            </a:r>
            <a:r>
              <a:rPr lang="bg-BG" b="1" dirty="0"/>
              <a:t>Тестване на т</a:t>
            </a:r>
            <a:r>
              <a:rPr lang="ru-RU" b="1" dirty="0"/>
              <a:t>ръбопроводи и тръби в слънчевите </a:t>
            </a:r>
            <a:r>
              <a:rPr lang="ru-RU" b="1" dirty="0" smtClean="0"/>
              <a:t>термосистеми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A970B85-BCA2-481F-AE7E-EBD22283D1B0}"/>
              </a:ext>
            </a:extLst>
          </p:cNvPr>
          <p:cNvSpPr/>
          <p:nvPr/>
        </p:nvSpPr>
        <p:spPr>
          <a:xfrm>
            <a:off x="432915" y="1557000"/>
            <a:ext cx="65870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Тръбен методи за тестване и въвеждане в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системата</a:t>
            </a:r>
            <a:endParaRPr lang="en-US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4BC4C986-6022-4D4C-8012-D4D6B85DE996}"/>
              </a:ext>
            </a:extLst>
          </p:cNvPr>
          <p:cNvGrpSpPr/>
          <p:nvPr/>
        </p:nvGrpSpPr>
        <p:grpSpPr>
          <a:xfrm>
            <a:off x="1442749" y="1941877"/>
            <a:ext cx="6297251" cy="4406784"/>
            <a:chOff x="1442749" y="1941877"/>
            <a:chExt cx="6297251" cy="440678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3F74500A-2DDA-4F1B-B658-EECDAD287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2749" y="1941877"/>
              <a:ext cx="6009251" cy="440678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F7A878F4-9E2C-4A5F-9C22-9DAF87699D33}"/>
                </a:ext>
              </a:extLst>
            </p:cNvPr>
            <p:cNvSpPr/>
            <p:nvPr/>
          </p:nvSpPr>
          <p:spPr>
            <a:xfrm>
              <a:off x="5862396" y="1955132"/>
              <a:ext cx="187760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bg-BG" sz="1600" b="1" dirty="0"/>
                <a:t>ПЪЛНЕНЕ И </a:t>
              </a:r>
              <a:r>
                <a:rPr lang="bg-BG" sz="1600" b="1" dirty="0" smtClean="0"/>
                <a:t>ПРОЧИСТВАНЕ</a:t>
              </a:r>
              <a:endParaRPr lang="en-US" sz="1600" b="1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D6FC19FB-7C05-4BCA-B4AD-7CC025CBC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92000" y="5733000"/>
              <a:ext cx="1080000" cy="426316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C705B4D-1EEB-47A6-A1A9-88F8BD61445D}"/>
              </a:ext>
            </a:extLst>
          </p:cNvPr>
          <p:cNvSpPr/>
          <p:nvPr/>
        </p:nvSpPr>
        <p:spPr>
          <a:xfrm>
            <a:off x="794749" y="4988682"/>
            <a:ext cx="129600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bg-BG" sz="1600" b="1" dirty="0" smtClean="0">
                <a:solidFill>
                  <a:prstClr val="black"/>
                </a:solidFill>
              </a:rPr>
              <a:t>ПРИМЕР</a:t>
            </a:r>
            <a:endParaRPr lang="en-US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9019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FB9BB9-AA8B-4196-A295-3B225A64A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3. </a:t>
            </a:r>
            <a:r>
              <a:rPr lang="bg-BG" b="1" dirty="0" smtClean="0"/>
              <a:t>Тестване на т</a:t>
            </a:r>
            <a:r>
              <a:rPr lang="ru-RU" b="1" dirty="0" smtClean="0"/>
              <a:t>ръбопроводи </a:t>
            </a:r>
            <a:r>
              <a:rPr lang="ru-RU" b="1" dirty="0"/>
              <a:t>и тръби </a:t>
            </a:r>
            <a:r>
              <a:rPr lang="ru-RU" b="1" dirty="0" smtClean="0"/>
              <a:t>в слънчевите термосистеми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BF458D2-68EC-473A-9D64-2A76D3BF80EB}"/>
              </a:ext>
            </a:extLst>
          </p:cNvPr>
          <p:cNvSpPr/>
          <p:nvPr/>
        </p:nvSpPr>
        <p:spPr>
          <a:xfrm>
            <a:off x="432915" y="1557000"/>
            <a:ext cx="63350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Тръбен </a:t>
            </a: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методи за тестване и въвеждане в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системата</a:t>
            </a:r>
            <a:endParaRPr lang="en-US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46B1791-2327-4CEE-9A5C-7BFEB4C0F127}"/>
              </a:ext>
            </a:extLst>
          </p:cNvPr>
          <p:cNvGrpSpPr/>
          <p:nvPr/>
        </p:nvGrpSpPr>
        <p:grpSpPr>
          <a:xfrm>
            <a:off x="1547999" y="1938932"/>
            <a:ext cx="5911217" cy="4369793"/>
            <a:chOff x="1547999" y="1938932"/>
            <a:chExt cx="5911217" cy="436979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C77A36C0-CFE4-4E80-B875-308F1EE6D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47999" y="1938932"/>
              <a:ext cx="5911217" cy="436979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B8F2AD06-A29E-4F31-AC9E-3A0DDB44550D}"/>
                </a:ext>
              </a:extLst>
            </p:cNvPr>
            <p:cNvSpPr/>
            <p:nvPr/>
          </p:nvSpPr>
          <p:spPr>
            <a:xfrm>
              <a:off x="1684784" y="2020034"/>
              <a:ext cx="367921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bg-BG" sz="1600" b="1" dirty="0"/>
                <a:t>ОБЕЗВЪЗДУШАВАНЕ </a:t>
              </a:r>
              <a:r>
                <a:rPr lang="bg-BG" sz="1600" b="1" dirty="0" smtClean="0"/>
                <a:t>НА ПОМПАТА</a:t>
              </a:r>
              <a:endParaRPr lang="en-US" sz="1600" b="1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CDD85B20-214E-4378-AAB0-5C647B9FB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28000" y="2061000"/>
              <a:ext cx="1080000" cy="426316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B299574-137C-49DC-A98E-ADF16758E99E}"/>
              </a:ext>
            </a:extLst>
          </p:cNvPr>
          <p:cNvSpPr/>
          <p:nvPr/>
        </p:nvSpPr>
        <p:spPr>
          <a:xfrm>
            <a:off x="6948001" y="2635620"/>
            <a:ext cx="129600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bg-BG" sz="1600" b="1" dirty="0" smtClean="0">
                <a:solidFill>
                  <a:prstClr val="black"/>
                </a:solidFill>
              </a:rPr>
              <a:t>ПРИМЕР</a:t>
            </a:r>
            <a:endParaRPr lang="en-US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7289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8F6048-20D7-4D70-A5A1-84AFC1321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Резюме- заключения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B4C656A-31F1-41E5-9BAE-66CBF8ADCE60}"/>
              </a:ext>
            </a:extLst>
          </p:cNvPr>
          <p:cNvSpPr txBox="1"/>
          <p:nvPr/>
        </p:nvSpPr>
        <p:spPr>
          <a:xfrm>
            <a:off x="612000" y="1348800"/>
            <a:ext cx="8208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 smtClean="0"/>
              <a:t>Тръбопровод: всички хидравлични схеми в </a:t>
            </a:r>
            <a:r>
              <a:rPr lang="ru-RU" sz="1600" b="1" dirty="0"/>
              <a:t>дадена слънчева топлинна </a:t>
            </a:r>
            <a:r>
              <a:rPr lang="ru-RU" sz="1600" b="1" dirty="0" smtClean="0"/>
              <a:t>система.</a:t>
            </a:r>
            <a:endParaRPr lang="en-US" sz="16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 smtClean="0"/>
              <a:t>Тръбопроводите са част от слънчевия топлиннен проект </a:t>
            </a:r>
            <a:r>
              <a:rPr lang="ru-RU" sz="1600" b="1" dirty="0"/>
              <a:t>и включва планиране, инсталиране и тестване </a:t>
            </a:r>
            <a:r>
              <a:rPr lang="ru-RU" sz="1600" b="1" dirty="0" smtClean="0"/>
              <a:t>на: </a:t>
            </a:r>
            <a:r>
              <a:rPr lang="ru-RU" sz="1600" b="1" dirty="0"/>
              <a:t>серпентина, </a:t>
            </a:r>
            <a:r>
              <a:rPr lang="ru-RU" sz="1600" b="1" dirty="0" smtClean="0"/>
              <a:t>потребителска </a:t>
            </a:r>
            <a:r>
              <a:rPr lang="ru-RU" sz="1600" b="1" dirty="0"/>
              <a:t>верига и една или повече междинни </a:t>
            </a:r>
            <a:r>
              <a:rPr lang="ru-RU" sz="1600" b="1" dirty="0" smtClean="0"/>
              <a:t>вериги.</a:t>
            </a:r>
            <a:endParaRPr lang="en-US" sz="16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/>
              <a:t>Всички тръбопроводи </a:t>
            </a:r>
            <a:r>
              <a:rPr lang="ru-RU" sz="1600" b="1" dirty="0" smtClean="0"/>
              <a:t>са </a:t>
            </a:r>
            <a:r>
              <a:rPr lang="ru-RU" sz="1600" b="1" dirty="0"/>
              <a:t>съвместим с местните </a:t>
            </a:r>
            <a:r>
              <a:rPr lang="ru-RU" sz="1600" b="1" dirty="0" smtClean="0"/>
              <a:t>наредби, като са приложени основните спецификации: </a:t>
            </a:r>
            <a:r>
              <a:rPr lang="ru-RU" sz="1600" b="1" dirty="0"/>
              <a:t>да издържат работни температури и налягания, устойчиви на </a:t>
            </a:r>
            <a:r>
              <a:rPr lang="ru-RU" sz="1600" b="1" dirty="0" smtClean="0"/>
              <a:t>корозия, да изпълни функците на </a:t>
            </a:r>
            <a:r>
              <a:rPr lang="ru-RU" sz="1600" b="1" dirty="0"/>
              <a:t>цялата система </a:t>
            </a:r>
            <a:r>
              <a:rPr lang="ru-RU" sz="1600" b="1" dirty="0" smtClean="0"/>
              <a:t>по </a:t>
            </a:r>
            <a:r>
              <a:rPr lang="ru-RU" sz="1600" b="1" dirty="0"/>
              <a:t>силата на своята компоненти и оценки, </a:t>
            </a:r>
            <a:r>
              <a:rPr lang="ru-RU" sz="1600" b="1" dirty="0" smtClean="0"/>
              <a:t>правилно физическо </a:t>
            </a:r>
            <a:r>
              <a:rPr lang="ru-RU" sz="1600" b="1" dirty="0"/>
              <a:t>оформление за </a:t>
            </a:r>
            <a:r>
              <a:rPr lang="ru-RU" sz="1600" b="1" dirty="0" smtClean="0"/>
              <a:t>операциите, </a:t>
            </a:r>
            <a:r>
              <a:rPr lang="ru-RU" sz="1600" b="1" dirty="0"/>
              <a:t>изолация и </a:t>
            </a:r>
            <a:r>
              <a:rPr lang="ru-RU" sz="1600" b="1" dirty="0" smtClean="0"/>
              <a:t>защита.</a:t>
            </a:r>
            <a:endParaRPr lang="en-US" sz="16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 smtClean="0"/>
              <a:t>Прегряването </a:t>
            </a:r>
            <a:r>
              <a:rPr lang="ru-RU" sz="1600" b="1" dirty="0"/>
              <a:t>има важни последици за </a:t>
            </a:r>
            <a:r>
              <a:rPr lang="ru-RU" sz="1600" b="1" dirty="0" smtClean="0"/>
              <a:t>тръбопроводите </a:t>
            </a:r>
            <a:r>
              <a:rPr lang="ru-RU" sz="1600" b="1" dirty="0"/>
              <a:t>и </a:t>
            </a:r>
            <a:r>
              <a:rPr lang="ru-RU" sz="1600" b="1" dirty="0" smtClean="0"/>
              <a:t>компонентите </a:t>
            </a:r>
            <a:r>
              <a:rPr lang="ru-RU" sz="1600" b="1" dirty="0"/>
              <a:t>и неговия контрол характеризира SWH </a:t>
            </a:r>
            <a:r>
              <a:rPr lang="ru-RU" sz="1600" b="1" dirty="0" smtClean="0"/>
              <a:t>системите, </a:t>
            </a:r>
            <a:r>
              <a:rPr lang="ru-RU" sz="1600" b="1" dirty="0"/>
              <a:t>които могат да достигнат </a:t>
            </a:r>
            <a:r>
              <a:rPr lang="ru-RU" sz="1600" b="1" dirty="0" smtClean="0"/>
              <a:t>температури на стагнация </a:t>
            </a:r>
            <a:r>
              <a:rPr lang="ru-RU" sz="1600" b="1" dirty="0"/>
              <a:t>по време на </a:t>
            </a:r>
            <a:r>
              <a:rPr lang="ru-RU" sz="1600" b="1" dirty="0" smtClean="0"/>
              <a:t>горещини.</a:t>
            </a:r>
            <a:endParaRPr lang="en-US" sz="16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/>
              <a:t>Пасивни и активни SWH системи </a:t>
            </a:r>
            <a:r>
              <a:rPr lang="ru-RU" sz="1600" b="1" dirty="0" smtClean="0"/>
              <a:t>са с голямо </a:t>
            </a:r>
            <a:r>
              <a:rPr lang="ru-RU" sz="1600" b="1" dirty="0"/>
              <a:t>разнообразие от </a:t>
            </a:r>
            <a:r>
              <a:rPr lang="ru-RU" sz="1600" b="1" dirty="0" smtClean="0"/>
              <a:t>модели, но </a:t>
            </a:r>
            <a:r>
              <a:rPr lang="ru-RU" sz="1600" b="1" dirty="0"/>
              <a:t>с </a:t>
            </a:r>
            <a:r>
              <a:rPr lang="ru-RU" sz="1600" b="1" dirty="0" smtClean="0"/>
              <a:t>някои </a:t>
            </a:r>
            <a:r>
              <a:rPr lang="ru-RU" sz="1600" b="1" dirty="0"/>
              <a:t>общи материали и компоненти, но </a:t>
            </a:r>
            <a:r>
              <a:rPr lang="ru-RU" sz="1600" b="1" dirty="0" smtClean="0"/>
              <a:t>има </a:t>
            </a:r>
            <a:r>
              <a:rPr lang="ru-RU" sz="1600" b="1" dirty="0"/>
              <a:t>значителни разлики в тръбна </a:t>
            </a:r>
            <a:r>
              <a:rPr lang="ru-RU" sz="1600" b="1" dirty="0" smtClean="0"/>
              <a:t>мрежа. Необходим е опитен </a:t>
            </a:r>
            <a:r>
              <a:rPr lang="ru-RU" sz="1600" b="1" dirty="0"/>
              <a:t>водопроводчик </a:t>
            </a:r>
            <a:r>
              <a:rPr lang="ru-RU" sz="1600" b="1" dirty="0" smtClean="0"/>
              <a:t>по </a:t>
            </a:r>
            <a:r>
              <a:rPr lang="ru-RU" sz="1600" b="1" dirty="0"/>
              <a:t>време на монтаж и </a:t>
            </a:r>
            <a:r>
              <a:rPr lang="ru-RU" sz="1600" b="1" dirty="0" smtClean="0"/>
              <a:t>сервиз.</a:t>
            </a:r>
            <a:endParaRPr lang="en-US" sz="16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/>
              <a:t>Медна тръба и месингови фитинги и вентили са традиционни материали, използвани в тръбопроводи за слънчева енергия. </a:t>
            </a:r>
            <a:r>
              <a:rPr lang="ru-RU" sz="1600" b="1" dirty="0" smtClean="0"/>
              <a:t>Неръждаемата </a:t>
            </a:r>
            <a:r>
              <a:rPr lang="ru-RU" sz="1600" b="1" dirty="0"/>
              <a:t>стоманена гофрирана тръба се използват като алтернатива. </a:t>
            </a:r>
            <a:r>
              <a:rPr lang="ru-RU" sz="1600" b="1" dirty="0" smtClean="0"/>
              <a:t>Тръбаните </a:t>
            </a:r>
            <a:r>
              <a:rPr lang="ru-RU" sz="1600" b="1" dirty="0"/>
              <a:t>изолационни материали за SWH трябва да издържат на температури и </a:t>
            </a:r>
            <a:r>
              <a:rPr lang="ru-RU" sz="1600" b="1" dirty="0" smtClean="0"/>
              <a:t>UV.</a:t>
            </a:r>
            <a:endParaRPr lang="en-US" sz="16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 smtClean="0"/>
              <a:t>Изпитанеито на тръбната </a:t>
            </a:r>
            <a:r>
              <a:rPr lang="ru-RU" sz="1600" b="1" dirty="0"/>
              <a:t>мрежа </a:t>
            </a:r>
            <a:r>
              <a:rPr lang="ru-RU" sz="1600" b="1" dirty="0" smtClean="0"/>
              <a:t>е </a:t>
            </a:r>
            <a:r>
              <a:rPr lang="ru-RU" sz="1600" b="1" dirty="0"/>
              <a:t>важно. </a:t>
            </a:r>
            <a:r>
              <a:rPr lang="ru-RU" sz="1600" b="1" dirty="0" smtClean="0"/>
              <a:t>Вградената </a:t>
            </a:r>
            <a:r>
              <a:rPr lang="ru-RU" sz="1600" b="1" dirty="0"/>
              <a:t>серпентина, както и други </a:t>
            </a:r>
            <a:r>
              <a:rPr lang="ru-RU" sz="1600" b="1" dirty="0" smtClean="0"/>
              <a:t>схеми се тестват </a:t>
            </a:r>
            <a:r>
              <a:rPr lang="ru-RU" sz="1600" b="1" dirty="0"/>
              <a:t>за откриване на </a:t>
            </a:r>
            <a:r>
              <a:rPr lang="ru-RU" sz="1600" b="1" dirty="0" smtClean="0"/>
              <a:t>изтичане </a:t>
            </a:r>
            <a:r>
              <a:rPr lang="ru-RU" sz="1600" b="1" dirty="0"/>
              <a:t>на течност под налягане. </a:t>
            </a:r>
            <a:r>
              <a:rPr lang="ru-RU" sz="1600" b="1" dirty="0" smtClean="0"/>
              <a:t>Тестовете </a:t>
            </a:r>
            <a:r>
              <a:rPr lang="ru-RU" sz="1600" b="1" dirty="0"/>
              <a:t>са </a:t>
            </a:r>
            <a:r>
              <a:rPr lang="ru-RU" sz="1600" b="1" dirty="0" smtClean="0"/>
              <a:t>стандартизирани.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8038854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6FB6C6-45F2-43ED-8B5E-E17C2B7FB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Библиография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6916603-A31C-4125-B814-8BD241D2EAB5}"/>
              </a:ext>
            </a:extLst>
          </p:cNvPr>
          <p:cNvSpPr/>
          <p:nvPr/>
        </p:nvSpPr>
        <p:spPr>
          <a:xfrm>
            <a:off x="395288" y="1629000"/>
            <a:ext cx="829151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sz="1600" dirty="0">
                <a:solidFill>
                  <a:prstClr val="black"/>
                </a:solidFill>
                <a:cs typeface="Arial" pitchFamily="34" charset="0"/>
              </a:rPr>
              <a:t>Допълнителна информация и </a:t>
            </a:r>
            <a:r>
              <a:rPr lang="bg-BG" sz="1600" dirty="0" smtClean="0">
                <a:solidFill>
                  <a:prstClr val="black"/>
                </a:solidFill>
                <a:cs typeface="Arial" pitchFamily="34" charset="0"/>
              </a:rPr>
              <a:t>ресурси:</a:t>
            </a:r>
            <a:endParaRPr lang="en-US" sz="1600" dirty="0">
              <a:solidFill>
                <a:prstClr val="black"/>
              </a:solidFill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  <a:cs typeface="Arial" pitchFamily="34" charset="0"/>
            </a:endParaRPr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ru-RU" sz="1600" dirty="0">
                <a:solidFill>
                  <a:prstClr val="black"/>
                </a:solidFill>
                <a:cs typeface="Arial" pitchFamily="34" charset="0"/>
              </a:rPr>
              <a:t>YouTube клипове за </a:t>
            </a: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проверка </a:t>
            </a:r>
            <a:r>
              <a:rPr lang="ru-RU" sz="1600" dirty="0">
                <a:solidFill>
                  <a:prstClr val="black"/>
                </a:solidFill>
                <a:cs typeface="Arial" pitchFamily="34" charset="0"/>
              </a:rPr>
              <a:t>на </a:t>
            </a: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верига</a:t>
            </a:r>
            <a:r>
              <a:rPr lang="en-US" sz="1600" dirty="0" smtClean="0">
                <a:solidFill>
                  <a:prstClr val="black"/>
                </a:solidFill>
                <a:cs typeface="Arial" pitchFamily="34" charset="0"/>
              </a:rPr>
              <a:t>:</a:t>
            </a:r>
            <a:endParaRPr lang="en-US" sz="1600" dirty="0">
              <a:solidFill>
                <a:prstClr val="black"/>
              </a:solidFill>
              <a:cs typeface="Arial" pitchFamily="34" charset="0"/>
            </a:endParaRPr>
          </a:p>
          <a:p>
            <a:pPr lvl="2"/>
            <a:endParaRPr lang="en-US" sz="1600" b="1" dirty="0"/>
          </a:p>
          <a:p>
            <a:pPr marL="1257300" lvl="2" indent="-342900">
              <a:buFont typeface="+mj-lt"/>
              <a:buAutoNum type="arabicPeriod"/>
            </a:pPr>
            <a:r>
              <a:rPr lang="ru-RU" sz="1600" i="1" dirty="0" smtClean="0"/>
              <a:t>Изпитване на налягане в затворена верига </a:t>
            </a:r>
            <a:r>
              <a:rPr lang="ru-RU" sz="1600" i="1" dirty="0"/>
              <a:t>по време на въвеждане в експлоатация. </a:t>
            </a:r>
            <a:endParaRPr lang="ru-RU" sz="1600" i="1" dirty="0" smtClean="0"/>
          </a:p>
          <a:p>
            <a:pPr marL="1257300" lvl="2" indent="-342900">
              <a:buFont typeface="+mj-lt"/>
              <a:buAutoNum type="arabicPeriod"/>
            </a:pPr>
            <a:r>
              <a:rPr lang="ru-RU" sz="1600" i="1" dirty="0" smtClean="0"/>
              <a:t>Изпитване </a:t>
            </a:r>
            <a:r>
              <a:rPr lang="ru-RU" sz="1600" i="1" dirty="0"/>
              <a:t>под налягане. </a:t>
            </a:r>
            <a:endParaRPr lang="en-US" sz="1600" dirty="0">
              <a:solidFill>
                <a:prstClr val="black"/>
              </a:solidFill>
              <a:cs typeface="Arial" pitchFamily="34" charset="0"/>
            </a:endParaRPr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ru-RU" sz="1600" dirty="0">
                <a:solidFill>
                  <a:prstClr val="black"/>
                </a:solidFill>
                <a:cs typeface="Arial" pitchFamily="34" charset="0"/>
              </a:rPr>
              <a:t>(Уеб сайт) Всичко за </a:t>
            </a: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медта, </a:t>
            </a:r>
            <a:r>
              <a:rPr lang="ru-RU" sz="1600" dirty="0">
                <a:solidFill>
                  <a:prstClr val="black"/>
                </a:solidFill>
                <a:cs typeface="Arial" pitchFamily="34" charset="0"/>
              </a:rPr>
              <a:t>включително мед за </a:t>
            </a: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слънчеви термосистеми. </a:t>
            </a:r>
            <a:endParaRPr lang="en-US" sz="1600" dirty="0">
              <a:solidFill>
                <a:prstClr val="black"/>
              </a:solidFill>
              <a:cs typeface="Arial" pitchFamily="34" charset="0"/>
            </a:endParaRPr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Производители </a:t>
            </a:r>
            <a:r>
              <a:rPr lang="ru-RU" sz="1600" dirty="0">
                <a:solidFill>
                  <a:prstClr val="black"/>
                </a:solidFill>
                <a:cs typeface="Arial" pitchFamily="34" charset="0"/>
              </a:rPr>
              <a:t>с </a:t>
            </a: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наръчници за инсталиране </a:t>
            </a:r>
            <a:r>
              <a:rPr lang="ru-RU" sz="1600" dirty="0">
                <a:solidFill>
                  <a:prstClr val="black"/>
                </a:solidFill>
                <a:cs typeface="Arial" pitchFamily="34" charset="0"/>
              </a:rPr>
              <a:t>и технически </a:t>
            </a: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листов продукт</a:t>
            </a:r>
            <a:endParaRPr lang="en-US" sz="1600" i="1" dirty="0">
              <a:solidFill>
                <a:srgbClr val="FF0000"/>
              </a:solidFill>
            </a:endParaRPr>
          </a:p>
          <a:p>
            <a:pPr marL="1257300" lvl="2" indent="-342900">
              <a:buFont typeface="Wingdings" panose="05000000000000000000" pitchFamily="2" charset="2"/>
              <a:buChar char="§"/>
            </a:pPr>
            <a:endParaRPr lang="en-US" sz="1600" dirty="0">
              <a:solidFill>
                <a:prstClr val="black"/>
              </a:solidFill>
              <a:cs typeface="Arial" pitchFamily="34" charset="0"/>
            </a:endParaRPr>
          </a:p>
          <a:p>
            <a:pPr marL="742950" lvl="1" indent="-285750">
              <a:buFont typeface="Calibri" panose="020F0502020204030204" pitchFamily="34" charset="0"/>
              <a:buChar char="‒"/>
            </a:pPr>
            <a:endParaRPr lang="en-US" sz="1600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516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xmlns="" id="{50D6C5F8-5B30-4A82-8950-BE6B7D31F6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5" t="-2212" r="-86" b="-2599"/>
          <a:stretch/>
        </p:blipFill>
        <p:spPr>
          <a:xfrm>
            <a:off x="828000" y="1917000"/>
            <a:ext cx="7848000" cy="43895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A85C58-737E-43A1-90D6-7E156F8E2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/>
              <a:t>Съображения за тръбопроводите за слънчевите термични системи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AD65C5A-4ABE-4846-BFE4-308DC4F85FB6}"/>
              </a:ext>
            </a:extLst>
          </p:cNvPr>
          <p:cNvSpPr/>
          <p:nvPr/>
        </p:nvSpPr>
        <p:spPr>
          <a:xfrm>
            <a:off x="432916" y="1557000"/>
            <a:ext cx="4427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b="1" dirty="0">
                <a:solidFill>
                  <a:prstClr val="black"/>
                </a:solidFill>
                <a:cs typeface="Arial" pitchFamily="34" charset="0"/>
              </a:rPr>
              <a:t>Идентифициране на тръбопроводите </a:t>
            </a: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44F05B6-EB70-456E-8BEE-944E31355745}"/>
              </a:ext>
            </a:extLst>
          </p:cNvPr>
          <p:cNvSpPr txBox="1"/>
          <p:nvPr/>
        </p:nvSpPr>
        <p:spPr>
          <a:xfrm rot="21073258">
            <a:off x="5738834" y="905097"/>
            <a:ext cx="2956526" cy="23083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b="1" dirty="0"/>
              <a:t>В контекста на проекта </a:t>
            </a:r>
            <a:r>
              <a:rPr lang="ru-RU" sz="1200" b="1" dirty="0" smtClean="0"/>
              <a:t>слънчевите </a:t>
            </a:r>
            <a:r>
              <a:rPr lang="ru-RU" sz="1200" b="1" dirty="0"/>
              <a:t>тръби </a:t>
            </a:r>
            <a:r>
              <a:rPr lang="bg-BG" sz="1200" b="1" dirty="0" smtClean="0"/>
              <a:t>с</a:t>
            </a:r>
            <a:r>
              <a:rPr lang="ru-RU" sz="1200" b="1" dirty="0" smtClean="0"/>
              <a:t>е очаква </a:t>
            </a:r>
            <a:r>
              <a:rPr lang="ru-RU" sz="1200" b="1" dirty="0"/>
              <a:t>да </a:t>
            </a:r>
            <a:r>
              <a:rPr lang="ru-RU" sz="1200" b="1" dirty="0" smtClean="0"/>
              <a:t>бъдат</a:t>
            </a:r>
            <a:r>
              <a:rPr lang="en-US" sz="1200" b="1" dirty="0" smtClean="0"/>
              <a:t>:</a:t>
            </a:r>
            <a:endParaRPr lang="en-US" sz="1200" b="1" dirty="0"/>
          </a:p>
          <a:p>
            <a:pPr marL="285750" indent="-285750">
              <a:buFont typeface="Calibri" panose="020F0502020204030204" pitchFamily="34" charset="0"/>
              <a:buChar char="‒"/>
            </a:pPr>
            <a:r>
              <a:rPr lang="ru-RU" sz="1200" dirty="0"/>
              <a:t>Направени от сертифицирани водопроводчици. </a:t>
            </a:r>
            <a:endParaRPr lang="ru-RU" sz="1200" dirty="0" smtClean="0"/>
          </a:p>
          <a:p>
            <a:pPr marL="285750" indent="-285750">
              <a:buFont typeface="Calibri" panose="020F0502020204030204" pitchFamily="34" charset="0"/>
              <a:buChar char="‒"/>
            </a:pPr>
            <a:r>
              <a:rPr lang="ru-RU" sz="1200" dirty="0" smtClean="0"/>
              <a:t>Планирани </a:t>
            </a:r>
            <a:r>
              <a:rPr lang="ru-RU" sz="1200" dirty="0"/>
              <a:t>въз основа на </a:t>
            </a:r>
            <a:r>
              <a:rPr lang="ru-RU" sz="1200" dirty="0" smtClean="0"/>
              <a:t>проверка </a:t>
            </a:r>
            <a:r>
              <a:rPr lang="ru-RU" sz="1200" dirty="0"/>
              <a:t>на място. </a:t>
            </a:r>
            <a:endParaRPr lang="ru-RU" sz="1200" dirty="0" smtClean="0"/>
          </a:p>
          <a:p>
            <a:pPr marL="285750" indent="-285750">
              <a:buFont typeface="Calibri" panose="020F0502020204030204" pitchFamily="34" charset="0"/>
              <a:buChar char="‒"/>
            </a:pPr>
            <a:r>
              <a:rPr lang="ru-RU" sz="1200" dirty="0" smtClean="0"/>
              <a:t>Инсталирани </a:t>
            </a:r>
            <a:r>
              <a:rPr lang="ru-RU" sz="1200" dirty="0"/>
              <a:t>съгласно спецификации (</a:t>
            </a:r>
            <a:r>
              <a:rPr lang="ru-RU" sz="1200" dirty="0" smtClean="0"/>
              <a:t>производител </a:t>
            </a:r>
            <a:r>
              <a:rPr lang="ru-RU" sz="1200" dirty="0"/>
              <a:t>или </a:t>
            </a:r>
            <a:r>
              <a:rPr lang="ru-RU" sz="1200" dirty="0" smtClean="0"/>
              <a:t>системен инженер). </a:t>
            </a:r>
          </a:p>
          <a:p>
            <a:pPr marL="285750" indent="-285750">
              <a:buFont typeface="Calibri" panose="020F0502020204030204" pitchFamily="34" charset="0"/>
              <a:buChar char="‒"/>
            </a:pPr>
            <a:r>
              <a:rPr lang="ru-RU" sz="1200" dirty="0" smtClean="0"/>
              <a:t>Инсталирани </a:t>
            </a:r>
            <a:r>
              <a:rPr lang="ru-RU" sz="1200" dirty="0"/>
              <a:t>в съответствие с </a:t>
            </a:r>
            <a:r>
              <a:rPr lang="ru-RU" sz="1200" dirty="0" smtClean="0"/>
              <a:t>правилниците по ВиК</a:t>
            </a:r>
            <a:r>
              <a:rPr lang="ru-RU" sz="1200" dirty="0"/>
              <a:t>. </a:t>
            </a:r>
            <a:endParaRPr lang="ru-RU" sz="1200" dirty="0" smtClean="0"/>
          </a:p>
          <a:p>
            <a:pPr marL="285750" indent="-285750">
              <a:buFont typeface="Calibri" panose="020F0502020204030204" pitchFamily="34" charset="0"/>
              <a:buChar char="‒"/>
            </a:pPr>
            <a:r>
              <a:rPr lang="ru-RU" sz="1200" dirty="0" smtClean="0"/>
              <a:t>Тестван </a:t>
            </a:r>
            <a:r>
              <a:rPr lang="ru-RU" sz="1200" dirty="0"/>
              <a:t>и поддържан </a:t>
            </a:r>
            <a:r>
              <a:rPr lang="ru-RU" sz="1200" dirty="0" smtClean="0"/>
              <a:t>редовно.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86468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xmlns="" id="{3F8CCD01-A026-4776-A25B-4A883AEE3D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" y="1609754"/>
            <a:ext cx="8871680" cy="271426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826978-162F-4812-AF64-FAACF1CC7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/>
              <a:t>Съображения за тръбопроводите за слънчевите термични </a:t>
            </a:r>
            <a:r>
              <a:rPr lang="ru-RU" b="1" dirty="0" smtClean="0"/>
              <a:t>системи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C395853-F8FC-4577-AC5E-F57013EDC538}"/>
              </a:ext>
            </a:extLst>
          </p:cNvPr>
          <p:cNvSpPr/>
          <p:nvPr/>
        </p:nvSpPr>
        <p:spPr>
          <a:xfrm>
            <a:off x="432916" y="1557000"/>
            <a:ext cx="4715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b="1" dirty="0">
                <a:solidFill>
                  <a:prstClr val="black"/>
                </a:solidFill>
                <a:cs typeface="Arial" pitchFamily="34" charset="0"/>
              </a:rPr>
              <a:t>Идентифициране на тръбопроводите </a:t>
            </a:r>
            <a:endParaRPr lang="en-US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E1D7F2B-0FC0-4A78-A25C-9A38F0482AE3}"/>
              </a:ext>
            </a:extLst>
          </p:cNvPr>
          <p:cNvSpPr/>
          <p:nvPr/>
        </p:nvSpPr>
        <p:spPr>
          <a:xfrm>
            <a:off x="432916" y="4419232"/>
            <a:ext cx="85467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sz="1600" b="1" dirty="0"/>
              <a:t>ХИДРАВЛИЧНИ </a:t>
            </a:r>
            <a:r>
              <a:rPr lang="bg-BG" sz="1600" b="1" dirty="0" smtClean="0"/>
              <a:t>ВЕРИГИ</a:t>
            </a:r>
            <a:r>
              <a:rPr lang="en-US" sz="1600" b="1" dirty="0" smtClean="0"/>
              <a:t>. </a:t>
            </a:r>
            <a:r>
              <a:rPr lang="ru-RU" sz="1600" dirty="0" smtClean="0"/>
              <a:t>Малъките </a:t>
            </a:r>
            <a:r>
              <a:rPr lang="ru-RU" sz="1600" dirty="0"/>
              <a:t>слънчеви термични системи, като SWH, се състоят </a:t>
            </a:r>
            <a:r>
              <a:rPr lang="ru-RU" sz="1600" dirty="0" smtClean="0"/>
              <a:t>от</a:t>
            </a:r>
            <a:r>
              <a:rPr lang="en-US" sz="1600" dirty="0" smtClean="0"/>
              <a:t>:</a:t>
            </a:r>
            <a:endParaRPr lang="en-US" sz="1600" dirty="0"/>
          </a:p>
          <a:p>
            <a:pPr marL="539750" lvl="1" indent="-285750">
              <a:buFont typeface="Calibri" panose="020F0502020204030204" pitchFamily="34" charset="0"/>
              <a:buChar char="‒"/>
            </a:pPr>
            <a:r>
              <a:rPr lang="bg-BG" sz="1600" b="1" dirty="0"/>
              <a:t>Първичния кръг (или серпентина</a:t>
            </a:r>
            <a:r>
              <a:rPr lang="bg-BG" sz="1600" b="1" dirty="0" smtClean="0"/>
              <a:t>).</a:t>
            </a:r>
            <a:r>
              <a:rPr lang="en-US" sz="1600" b="1" dirty="0" smtClean="0"/>
              <a:t> </a:t>
            </a:r>
            <a:r>
              <a:rPr lang="ru-RU" sz="1600" dirty="0" smtClean="0"/>
              <a:t>Тя </a:t>
            </a:r>
            <a:r>
              <a:rPr lang="ru-RU" sz="1600" dirty="0"/>
              <a:t>е </a:t>
            </a:r>
            <a:r>
              <a:rPr lang="ru-RU" sz="1600" dirty="0" smtClean="0"/>
              <a:t>топлинната </a:t>
            </a:r>
            <a:r>
              <a:rPr lang="ru-RU" sz="1600" dirty="0"/>
              <a:t>верига, включваща </a:t>
            </a:r>
            <a:r>
              <a:rPr lang="ru-RU" sz="1600" dirty="0" smtClean="0"/>
              <a:t>слънчевите </a:t>
            </a:r>
            <a:r>
              <a:rPr lang="ru-RU" sz="1600" dirty="0"/>
              <a:t>колектори</a:t>
            </a:r>
            <a:r>
              <a:rPr lang="en-US" sz="1600" dirty="0" smtClean="0"/>
              <a:t> .</a:t>
            </a:r>
            <a:endParaRPr lang="en-US" sz="1600" dirty="0"/>
          </a:p>
          <a:p>
            <a:pPr marL="539750" lvl="1" indent="-285750">
              <a:buFont typeface="Calibri" panose="020F0502020204030204" pitchFamily="34" charset="0"/>
              <a:buChar char="‒"/>
            </a:pPr>
            <a:r>
              <a:rPr lang="bg-BG" sz="1600" b="1" dirty="0" smtClean="0"/>
              <a:t>Вторична (на </a:t>
            </a:r>
            <a:r>
              <a:rPr lang="bg-BG" sz="1600" b="1" dirty="0"/>
              <a:t>потребление) </a:t>
            </a:r>
            <a:r>
              <a:rPr lang="bg-BG" sz="1600" b="1" dirty="0" smtClean="0"/>
              <a:t>верига</a:t>
            </a:r>
            <a:r>
              <a:rPr lang="en-US" sz="1600" b="1" dirty="0" smtClean="0"/>
              <a:t>. </a:t>
            </a:r>
            <a:r>
              <a:rPr lang="ru-RU" sz="1600" dirty="0" smtClean="0"/>
              <a:t>Топлата </a:t>
            </a:r>
            <a:r>
              <a:rPr lang="ru-RU" sz="1600" dirty="0"/>
              <a:t>вода е </a:t>
            </a:r>
            <a:r>
              <a:rPr lang="ru-RU" sz="1600" dirty="0" smtClean="0"/>
              <a:t>включена </a:t>
            </a:r>
            <a:r>
              <a:rPr lang="ru-RU" sz="1600" dirty="0"/>
              <a:t>за </a:t>
            </a:r>
            <a:r>
              <a:rPr lang="ru-RU" sz="1600" dirty="0" smtClean="0"/>
              <a:t>употреба</a:t>
            </a:r>
            <a:r>
              <a:rPr lang="en-US" sz="1600" dirty="0" smtClean="0"/>
              <a:t>.</a:t>
            </a:r>
            <a:endParaRPr lang="en-US" sz="1600" dirty="0"/>
          </a:p>
          <a:p>
            <a:pPr marL="539750" lvl="1" indent="-285750">
              <a:buFont typeface="Calibri" panose="020F0502020204030204" pitchFamily="34" charset="0"/>
              <a:buChar char="‒"/>
            </a:pPr>
            <a:r>
              <a:rPr lang="bg-BG" sz="1600" b="1" dirty="0"/>
              <a:t>Междинни </a:t>
            </a:r>
            <a:r>
              <a:rPr lang="bg-BG" sz="1600" b="1" dirty="0" smtClean="0"/>
              <a:t>вериги</a:t>
            </a:r>
            <a:r>
              <a:rPr lang="en-US" sz="1600" b="1" dirty="0" smtClean="0"/>
              <a:t>. </a:t>
            </a:r>
            <a:r>
              <a:rPr lang="ru-RU" sz="1600" dirty="0"/>
              <a:t>Между </a:t>
            </a:r>
            <a:r>
              <a:rPr lang="ru-RU" sz="1600" dirty="0" smtClean="0"/>
              <a:t>първичната </a:t>
            </a:r>
            <a:r>
              <a:rPr lang="ru-RU" sz="1600" dirty="0"/>
              <a:t>и </a:t>
            </a:r>
            <a:r>
              <a:rPr lang="ru-RU" sz="1600" dirty="0" smtClean="0"/>
              <a:t>вторичната. Зависи </a:t>
            </a:r>
            <a:r>
              <a:rPr lang="ru-RU" sz="1600" dirty="0"/>
              <a:t>от </a:t>
            </a:r>
            <a:r>
              <a:rPr lang="ru-RU" sz="1600" dirty="0" smtClean="0"/>
              <a:t>проектираните </a:t>
            </a:r>
            <a:r>
              <a:rPr lang="ru-RU" sz="1600" dirty="0"/>
              <a:t>системи за съхранение (</a:t>
            </a:r>
            <a:r>
              <a:rPr lang="ru-RU" sz="1600" dirty="0" smtClean="0"/>
              <a:t>един </a:t>
            </a:r>
            <a:r>
              <a:rPr lang="ru-RU" sz="1600" dirty="0"/>
              <a:t>или </a:t>
            </a:r>
            <a:r>
              <a:rPr lang="ru-RU" sz="1600" dirty="0" smtClean="0"/>
              <a:t>два резервоара) . </a:t>
            </a:r>
            <a:r>
              <a:rPr lang="ru-RU" sz="1600" dirty="0"/>
              <a:t>По </a:t>
            </a:r>
            <a:r>
              <a:rPr lang="ru-RU" sz="1600" dirty="0" smtClean="0"/>
              <a:t>принцип, те улавят </a:t>
            </a:r>
            <a:r>
              <a:rPr lang="ru-RU" sz="1600" dirty="0"/>
              <a:t>енергията, </a:t>
            </a:r>
            <a:r>
              <a:rPr lang="ru-RU" sz="1600" dirty="0" smtClean="0"/>
              <a:t>прехвърлена </a:t>
            </a:r>
            <a:r>
              <a:rPr lang="ru-RU" sz="1600" dirty="0"/>
              <a:t>от слънчевата верига </a:t>
            </a:r>
            <a:r>
              <a:rPr lang="ru-RU" sz="1600" dirty="0" smtClean="0"/>
              <a:t>, да </a:t>
            </a:r>
            <a:r>
              <a:rPr lang="ru-RU" sz="1600" dirty="0"/>
              <a:t>се съхраняват и </a:t>
            </a:r>
            <a:r>
              <a:rPr lang="ru-RU" sz="1600" dirty="0" smtClean="0"/>
              <a:t>управлява </a:t>
            </a:r>
            <a:r>
              <a:rPr lang="ru-RU" sz="1600" dirty="0"/>
              <a:t>преди крайното </a:t>
            </a:r>
            <a:r>
              <a:rPr lang="ru-RU" sz="1600" dirty="0" smtClean="0"/>
              <a:t>предназначение.</a:t>
            </a:r>
            <a:endParaRPr lang="en-US" sz="16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0B228E5-E0B5-4FEE-8484-3CC983BE4DDE}"/>
              </a:ext>
            </a:extLst>
          </p:cNvPr>
          <p:cNvGrpSpPr/>
          <p:nvPr/>
        </p:nvGrpSpPr>
        <p:grpSpPr>
          <a:xfrm>
            <a:off x="182285" y="1489071"/>
            <a:ext cx="8779850" cy="2984982"/>
            <a:chOff x="182285" y="1485441"/>
            <a:chExt cx="8779850" cy="310110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845FA55D-55B1-430D-B644-CEA208D16C4D}"/>
                </a:ext>
              </a:extLst>
            </p:cNvPr>
            <p:cNvSpPr/>
            <p:nvPr/>
          </p:nvSpPr>
          <p:spPr>
            <a:xfrm>
              <a:off x="182285" y="1923707"/>
              <a:ext cx="1887680" cy="2420648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E1DA103-022B-4C8D-84D9-02D403CCE582}"/>
                </a:ext>
              </a:extLst>
            </p:cNvPr>
            <p:cNvSpPr/>
            <p:nvPr/>
          </p:nvSpPr>
          <p:spPr>
            <a:xfrm>
              <a:off x="2052000" y="2010020"/>
              <a:ext cx="4176000" cy="2420649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977219D7-A544-4CBA-A03E-F0EF0122B1B7}"/>
                </a:ext>
              </a:extLst>
            </p:cNvPr>
            <p:cNvGrpSpPr/>
            <p:nvPr/>
          </p:nvGrpSpPr>
          <p:grpSpPr>
            <a:xfrm>
              <a:off x="6210455" y="1485441"/>
              <a:ext cx="2751680" cy="3101102"/>
              <a:chOff x="6210455" y="1483738"/>
              <a:chExt cx="2751680" cy="3155559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47AFC14C-D9D7-44F5-AB19-48E09C17A855}"/>
                  </a:ext>
                </a:extLst>
              </p:cNvPr>
              <p:cNvSpPr/>
              <p:nvPr/>
            </p:nvSpPr>
            <p:spPr>
              <a:xfrm>
                <a:off x="6210455" y="2163943"/>
                <a:ext cx="2751680" cy="2475354"/>
              </a:xfrm>
              <a:prstGeom prst="rect">
                <a:avLst/>
              </a:prstGeom>
              <a:solidFill>
                <a:schemeClr val="accent4">
                  <a:lumMod val="5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C09A8CC5-91C3-4637-A7F4-194246F1068E}"/>
                  </a:ext>
                </a:extLst>
              </p:cNvPr>
              <p:cNvSpPr/>
              <p:nvPr/>
            </p:nvSpPr>
            <p:spPr>
              <a:xfrm>
                <a:off x="6210455" y="1483738"/>
                <a:ext cx="1847360" cy="694600"/>
              </a:xfrm>
              <a:prstGeom prst="rect">
                <a:avLst/>
              </a:prstGeom>
              <a:solidFill>
                <a:schemeClr val="accent4">
                  <a:lumMod val="5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8EF8EFB-DB05-4F64-AA10-ED2BDF4F45B6}"/>
              </a:ext>
            </a:extLst>
          </p:cNvPr>
          <p:cNvSpPr/>
          <p:nvPr/>
        </p:nvSpPr>
        <p:spPr>
          <a:xfrm>
            <a:off x="182285" y="1994008"/>
            <a:ext cx="15097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200" b="1" dirty="0" smtClean="0">
                <a:solidFill>
                  <a:srgbClr val="FFCC00"/>
                </a:solidFill>
              </a:rPr>
              <a:t>ПЪРВИЧен КРЪГ</a:t>
            </a:r>
            <a:endParaRPr lang="en-US" sz="1200" dirty="0">
              <a:solidFill>
                <a:srgbClr val="FFCC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42836F1-E65B-4922-96CB-B5FAECCC780F}"/>
              </a:ext>
            </a:extLst>
          </p:cNvPr>
          <p:cNvSpPr/>
          <p:nvPr/>
        </p:nvSpPr>
        <p:spPr>
          <a:xfrm>
            <a:off x="8057815" y="1817599"/>
            <a:ext cx="12222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200" b="1" dirty="0" smtClean="0">
                <a:solidFill>
                  <a:schemeClr val="accent4">
                    <a:lumMod val="75000"/>
                  </a:schemeClr>
                </a:solidFill>
              </a:rPr>
              <a:t>ВТОРИЧНА ВЕРИГА</a:t>
            </a:r>
            <a:endParaRPr lang="en-US" sz="1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9AE0985-8C48-44DF-850C-E46BC3132418}"/>
              </a:ext>
            </a:extLst>
          </p:cNvPr>
          <p:cNvSpPr/>
          <p:nvPr/>
        </p:nvSpPr>
        <p:spPr>
          <a:xfrm>
            <a:off x="3260607" y="1994008"/>
            <a:ext cx="21577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200" b="1" dirty="0" smtClean="0">
                <a:solidFill>
                  <a:schemeClr val="accent2">
                    <a:lumMod val="75000"/>
                  </a:schemeClr>
                </a:solidFill>
              </a:rPr>
              <a:t>МЕЖДИННИ ВЕРИГИ</a:t>
            </a:r>
            <a:endParaRPr lang="en-US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754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33E201-AC2B-4B13-ABD1-6D23DFF64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</a:t>
            </a:r>
            <a:r>
              <a:rPr lang="en-US" b="1" dirty="0" smtClean="0"/>
              <a:t>.</a:t>
            </a:r>
            <a:r>
              <a:rPr lang="ru-RU" b="1" dirty="0"/>
              <a:t> Съображения за тръбопроводите за слънчевите термични </a:t>
            </a:r>
            <a:r>
              <a:rPr lang="ru-RU" b="1" dirty="0" smtClean="0"/>
              <a:t>системи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17E7A52-D56F-4F88-9546-10D98500194B}"/>
              </a:ext>
            </a:extLst>
          </p:cNvPr>
          <p:cNvSpPr/>
          <p:nvPr/>
        </p:nvSpPr>
        <p:spPr>
          <a:xfrm>
            <a:off x="432916" y="1557000"/>
            <a:ext cx="4571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b="1" dirty="0">
                <a:solidFill>
                  <a:prstClr val="black"/>
                </a:solidFill>
                <a:cs typeface="Arial" pitchFamily="34" charset="0"/>
              </a:rPr>
              <a:t>Идентифициране на тръбопроводите </a:t>
            </a:r>
            <a:endParaRPr lang="en-US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E1D4FB0-FB86-45B5-B382-C11E420E843C}"/>
              </a:ext>
            </a:extLst>
          </p:cNvPr>
          <p:cNvSpPr/>
          <p:nvPr/>
        </p:nvSpPr>
        <p:spPr>
          <a:xfrm>
            <a:off x="547819" y="1964795"/>
            <a:ext cx="3466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bg-BG" sz="1600" b="1" dirty="0" smtClean="0"/>
              <a:t>ОПИТЕН ВОДОПРОВОДЧИК </a:t>
            </a:r>
            <a:endParaRPr lang="en-US" sz="16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29EF5E5-FA20-43EC-80F6-97F8A8D82F75}"/>
              </a:ext>
            </a:extLst>
          </p:cNvPr>
          <p:cNvSpPr txBox="1"/>
          <p:nvPr/>
        </p:nvSpPr>
        <p:spPr>
          <a:xfrm>
            <a:off x="612000" y="2469008"/>
            <a:ext cx="1662302" cy="37856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Calibri" panose="020F0502020204030204" pitchFamily="34" charset="0"/>
              <a:buChar char="‒"/>
            </a:pPr>
            <a:r>
              <a:rPr lang="ru-RU" sz="1200" dirty="0" smtClean="0"/>
              <a:t>Има </a:t>
            </a:r>
            <a:r>
              <a:rPr lang="ru-RU" sz="1200" dirty="0"/>
              <a:t>различни видове </a:t>
            </a:r>
            <a:r>
              <a:rPr lang="ru-RU" sz="1200" dirty="0" smtClean="0"/>
              <a:t>слънчеви </a:t>
            </a:r>
            <a:r>
              <a:rPr lang="ru-RU" sz="1200" dirty="0"/>
              <a:t>системи и търговски </a:t>
            </a:r>
            <a:r>
              <a:rPr lang="ru-RU" sz="1200" dirty="0" smtClean="0"/>
              <a:t>модели,комплектовани </a:t>
            </a:r>
            <a:r>
              <a:rPr lang="ru-RU" sz="1200" dirty="0"/>
              <a:t>с водопроводни изисквания. </a:t>
            </a:r>
            <a:endParaRPr lang="ru-RU" sz="1200" dirty="0" smtClean="0"/>
          </a:p>
          <a:p>
            <a:pPr marL="285750" indent="-285750">
              <a:buFont typeface="Calibri" panose="020F0502020204030204" pitchFamily="34" charset="0"/>
              <a:buChar char="‒"/>
            </a:pPr>
            <a:r>
              <a:rPr lang="ru-RU" sz="1200" dirty="0" smtClean="0"/>
              <a:t>Възможно е предварително изчисление при промишлени системи. </a:t>
            </a:r>
          </a:p>
          <a:p>
            <a:pPr marL="285750" indent="-285750">
              <a:buFont typeface="Calibri" panose="020F0502020204030204" pitchFamily="34" charset="0"/>
              <a:buChar char="‒"/>
            </a:pPr>
            <a:r>
              <a:rPr lang="ru-RU" sz="1200" dirty="0" smtClean="0"/>
              <a:t>Опитният </a:t>
            </a:r>
            <a:r>
              <a:rPr lang="ru-RU" sz="1200" dirty="0"/>
              <a:t>водопроводчик </a:t>
            </a:r>
            <a:r>
              <a:rPr lang="ru-RU" sz="1200" dirty="0" smtClean="0"/>
              <a:t>със </a:t>
            </a:r>
            <a:r>
              <a:rPr lang="ru-RU" sz="1200" dirty="0"/>
              <a:t>знания и опит може да направи </a:t>
            </a:r>
            <a:r>
              <a:rPr lang="ru-RU" sz="1200" dirty="0" smtClean="0"/>
              <a:t>ефективна </a:t>
            </a:r>
            <a:r>
              <a:rPr lang="ru-RU" sz="1200" dirty="0"/>
              <a:t>SWH </a:t>
            </a:r>
            <a:r>
              <a:rPr lang="ru-RU" sz="1200" dirty="0" smtClean="0"/>
              <a:t>с малко </a:t>
            </a:r>
            <a:r>
              <a:rPr lang="ru-RU" sz="1200" dirty="0"/>
              <a:t>работа </a:t>
            </a:r>
            <a:r>
              <a:rPr lang="ru-RU" sz="1200" dirty="0" smtClean="0"/>
              <a:t>и разходи.</a:t>
            </a:r>
            <a:endParaRPr lang="en-US" sz="12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88EB7A73-6F1E-47B4-BB52-E660E71A0A58}"/>
              </a:ext>
            </a:extLst>
          </p:cNvPr>
          <p:cNvGrpSpPr/>
          <p:nvPr/>
        </p:nvGrpSpPr>
        <p:grpSpPr>
          <a:xfrm>
            <a:off x="2327494" y="1432846"/>
            <a:ext cx="6785381" cy="4821814"/>
            <a:chOff x="2327494" y="1432846"/>
            <a:chExt cx="6785381" cy="482181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A552918D-8BC1-4358-B38C-4AC369B573E9}"/>
                </a:ext>
              </a:extLst>
            </p:cNvPr>
            <p:cNvGrpSpPr/>
            <p:nvPr/>
          </p:nvGrpSpPr>
          <p:grpSpPr>
            <a:xfrm>
              <a:off x="2327494" y="1557000"/>
              <a:ext cx="6564506" cy="4697660"/>
              <a:chOff x="2122295" y="1557000"/>
              <a:chExt cx="6564506" cy="4697660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xmlns="" id="{974908D0-1AE8-4422-BC28-A9A9D01DBC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220001" y="1557000"/>
                <a:ext cx="3466800" cy="469766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xmlns="" id="{B4566014-34EE-42D1-AF90-053B51AB3C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22295" y="2336419"/>
                <a:ext cx="3088800" cy="22424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xmlns="" id="{6747BB29-9D1E-47EC-A9BF-988473AC5E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22295" y="4572565"/>
                <a:ext cx="3088181" cy="168209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789485B4-D05B-4122-AD4C-CF244004D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19351" y="1432846"/>
              <a:ext cx="1893524" cy="414609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3D85F6B-6303-430F-A3DF-2636BCCB47CB}"/>
              </a:ext>
            </a:extLst>
          </p:cNvPr>
          <p:cNvSpPr/>
          <p:nvPr/>
        </p:nvSpPr>
        <p:spPr>
          <a:xfrm>
            <a:off x="5004000" y="1508901"/>
            <a:ext cx="129600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bg-BG" sz="1600" b="1" dirty="0" smtClean="0">
                <a:solidFill>
                  <a:prstClr val="black"/>
                </a:solidFill>
              </a:rPr>
              <a:t>ПРИМЕР</a:t>
            </a:r>
            <a:endParaRPr lang="en-US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747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C632A6B1-ACD1-4964-8627-6E0CC79A6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613" y="0"/>
            <a:ext cx="6707187" cy="1125538"/>
          </a:xfrm>
        </p:spPr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/>
              <a:t>Съображения за тръбопроводите за слънчевите термични </a:t>
            </a:r>
            <a:r>
              <a:rPr lang="ru-RU" b="1" dirty="0" smtClean="0"/>
              <a:t>системи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7A9D432-B9C0-4862-9564-D0A9EC74C3C3}"/>
              </a:ext>
            </a:extLst>
          </p:cNvPr>
          <p:cNvSpPr/>
          <p:nvPr/>
        </p:nvSpPr>
        <p:spPr>
          <a:xfrm>
            <a:off x="432916" y="1557000"/>
            <a:ext cx="3203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b="1" dirty="0">
                <a:solidFill>
                  <a:prstClr val="black"/>
                </a:solidFill>
                <a:cs typeface="Arial" pitchFamily="34" charset="0"/>
              </a:rPr>
              <a:t>Общи </a:t>
            </a:r>
            <a:r>
              <a:rPr lang="bg-BG" b="1" dirty="0" smtClean="0">
                <a:solidFill>
                  <a:prstClr val="black"/>
                </a:solidFill>
                <a:cs typeface="Arial" pitchFamily="34" charset="0"/>
              </a:rPr>
              <a:t>аспекти</a:t>
            </a:r>
            <a:r>
              <a:rPr lang="en-US" b="1" dirty="0" smtClean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F744E62-DA87-4867-B5CB-E1CC301FA3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10527"/>
          <a:stretch/>
        </p:blipFill>
        <p:spPr>
          <a:xfrm>
            <a:off x="6300000" y="1701001"/>
            <a:ext cx="2376000" cy="28079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F0C3B02-5F44-4E6D-B3CD-7D15F5C1EABE}"/>
              </a:ext>
            </a:extLst>
          </p:cNvPr>
          <p:cNvSpPr/>
          <p:nvPr/>
        </p:nvSpPr>
        <p:spPr>
          <a:xfrm>
            <a:off x="540000" y="1989000"/>
            <a:ext cx="8146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550" indent="-285750">
              <a:buFont typeface="Wingdings" panose="05000000000000000000" pitchFamily="2" charset="2"/>
              <a:buChar char="§"/>
            </a:pPr>
            <a:r>
              <a:rPr lang="ru-RU" sz="1600" b="1" dirty="0"/>
              <a:t>Основни </a:t>
            </a:r>
            <a:r>
              <a:rPr lang="ru-RU" sz="1600" b="1" dirty="0" smtClean="0"/>
              <a:t>препоръки </a:t>
            </a:r>
            <a:r>
              <a:rPr lang="ru-RU" sz="1600" b="1" dirty="0"/>
              <a:t>за водопроводни инсталации </a:t>
            </a:r>
            <a:r>
              <a:rPr lang="en-US" sz="1600" b="1" dirty="0" smtClean="0"/>
              <a:t>:</a:t>
            </a:r>
            <a:endParaRPr lang="en-US" sz="1600" b="1" dirty="0"/>
          </a:p>
          <a:p>
            <a:pPr marL="542925" lvl="1" indent="-285750">
              <a:buFont typeface="Calibri" panose="020F0502020204030204" pitchFamily="34" charset="0"/>
              <a:buChar char="‒"/>
            </a:pPr>
            <a:r>
              <a:rPr lang="ru-RU" sz="1600" dirty="0" smtClean="0"/>
              <a:t>Системат </a:t>
            </a:r>
            <a:r>
              <a:rPr lang="ru-RU" sz="1600" dirty="0"/>
              <a:t>водопроводни диаграми за </a:t>
            </a:r>
            <a:r>
              <a:rPr lang="ru-RU" sz="1600" dirty="0" smtClean="0"/>
              <a:t>опакованите </a:t>
            </a:r>
            <a:r>
              <a:rPr lang="ru-RU" sz="1600" dirty="0"/>
              <a:t>SHW. </a:t>
            </a:r>
            <a:endParaRPr lang="ru-RU" sz="1600" dirty="0" smtClean="0"/>
          </a:p>
          <a:p>
            <a:pPr marL="542925" lvl="1" indent="-285750">
              <a:buFont typeface="Calibri" panose="020F0502020204030204" pitchFamily="34" charset="0"/>
              <a:buChar char="‒"/>
            </a:pPr>
            <a:r>
              <a:rPr lang="ru-RU" sz="1600" dirty="0" smtClean="0"/>
              <a:t>Специфични </a:t>
            </a:r>
            <a:r>
              <a:rPr lang="ru-RU" sz="1600" dirty="0"/>
              <a:t>дизайни </a:t>
            </a:r>
            <a:r>
              <a:rPr lang="ru-RU" sz="1600" dirty="0" smtClean="0"/>
              <a:t>за тръбопроводите на SWH</a:t>
            </a:r>
            <a:r>
              <a:rPr lang="ru-RU" sz="1600" dirty="0"/>
              <a:t>. </a:t>
            </a:r>
            <a:endParaRPr lang="ru-RU" sz="1600" dirty="0" smtClean="0"/>
          </a:p>
          <a:p>
            <a:pPr marL="542925" lvl="1" indent="-285750">
              <a:buFont typeface="Calibri" panose="020F0502020204030204" pitchFamily="34" charset="0"/>
              <a:buChar char="‒"/>
            </a:pPr>
            <a:r>
              <a:rPr lang="ru-RU" sz="1600" dirty="0" smtClean="0"/>
              <a:t>Тръбопроводни </a:t>
            </a:r>
            <a:r>
              <a:rPr lang="ru-RU" sz="1600" dirty="0"/>
              <a:t>оформления, които отговарят на </a:t>
            </a:r>
            <a:r>
              <a:rPr lang="ru-RU" sz="1600" dirty="0" smtClean="0"/>
              <a:t>мястото</a:t>
            </a:r>
          </a:p>
          <a:p>
            <a:pPr marL="257175" lvl="1"/>
            <a:r>
              <a:rPr lang="ru-RU" sz="1600" dirty="0" smtClean="0"/>
              <a:t> </a:t>
            </a:r>
            <a:r>
              <a:rPr lang="ru-RU" sz="1600" dirty="0"/>
              <a:t>на </a:t>
            </a:r>
            <a:r>
              <a:rPr lang="ru-RU" sz="1600" dirty="0" smtClean="0"/>
              <a:t>инсталацията.</a:t>
            </a:r>
            <a:endParaRPr lang="en-US" sz="1600" dirty="0"/>
          </a:p>
          <a:p>
            <a:pPr marL="82550" indent="-285750">
              <a:buFont typeface="Wingdings" panose="05000000000000000000" pitchFamily="2" charset="2"/>
              <a:buChar char="§"/>
            </a:pPr>
            <a:r>
              <a:rPr lang="ru-RU" sz="1600" b="1" dirty="0" smtClean="0"/>
              <a:t>Работата на всички </a:t>
            </a:r>
            <a:r>
              <a:rPr lang="ru-RU" sz="1600" b="1" dirty="0"/>
              <a:t>тръбопроводи </a:t>
            </a:r>
            <a:r>
              <a:rPr lang="ru-RU" sz="1600" b="1" dirty="0" smtClean="0"/>
              <a:t>за </a:t>
            </a:r>
            <a:r>
              <a:rPr lang="ru-RU" sz="1600" b="1" dirty="0"/>
              <a:t>слънчева енергия </a:t>
            </a:r>
            <a:endParaRPr lang="ru-RU" sz="1600" b="1" dirty="0" smtClean="0"/>
          </a:p>
          <a:p>
            <a:r>
              <a:rPr lang="ru-RU" sz="1600" b="1" dirty="0" smtClean="0"/>
              <a:t>трябва </a:t>
            </a:r>
            <a:r>
              <a:rPr lang="ru-RU" sz="1600" b="1" dirty="0"/>
              <a:t>да бъдат съвместими </a:t>
            </a:r>
            <a:r>
              <a:rPr lang="ru-RU" sz="1600" b="1" dirty="0" smtClean="0"/>
              <a:t>с:</a:t>
            </a:r>
            <a:endParaRPr lang="en-US" sz="1600" dirty="0"/>
          </a:p>
          <a:p>
            <a:pPr marL="542925" lvl="2" indent="-285750">
              <a:buFont typeface="Calibri" panose="020F0502020204030204" pitchFamily="34" charset="0"/>
              <a:buChar char="‒"/>
            </a:pPr>
            <a:r>
              <a:rPr lang="ru-RU" sz="1600" dirty="0" smtClean="0"/>
              <a:t>Изискванията за услугата топла вода </a:t>
            </a:r>
            <a:r>
              <a:rPr lang="ru-RU" sz="1600" dirty="0"/>
              <a:t>или термични </a:t>
            </a:r>
            <a:endParaRPr lang="ru-RU" sz="1600" dirty="0" smtClean="0"/>
          </a:p>
          <a:p>
            <a:pPr marL="257175" lvl="2"/>
            <a:r>
              <a:rPr lang="ru-RU" sz="1600" dirty="0" smtClean="0"/>
              <a:t>системи </a:t>
            </a:r>
            <a:r>
              <a:rPr lang="ru-RU" sz="1600" dirty="0"/>
              <a:t>(включително </a:t>
            </a:r>
            <a:r>
              <a:rPr lang="ru-RU" sz="1600" dirty="0" smtClean="0"/>
              <a:t>слънчевата</a:t>
            </a:r>
            <a:r>
              <a:rPr lang="ru-RU" sz="1600" dirty="0"/>
              <a:t>). </a:t>
            </a:r>
            <a:endParaRPr lang="ru-RU" sz="1600" dirty="0" smtClean="0"/>
          </a:p>
          <a:p>
            <a:pPr marL="542925" lvl="2" indent="-285750">
              <a:buFont typeface="Calibri" panose="020F0502020204030204" pitchFamily="34" charset="0"/>
              <a:buChar char="‒"/>
            </a:pPr>
            <a:r>
              <a:rPr lang="ru-RU" sz="1600" dirty="0" smtClean="0"/>
              <a:t>Други изисквания: електрически</a:t>
            </a:r>
            <a:r>
              <a:rPr lang="ru-RU" sz="1600" dirty="0"/>
              <a:t>, газ, и </a:t>
            </a:r>
            <a:r>
              <a:rPr lang="ru-RU" sz="1600" dirty="0" smtClean="0"/>
              <a:t>т.н.</a:t>
            </a:r>
            <a:endParaRPr lang="en-US" sz="1600" dirty="0"/>
          </a:p>
          <a:p>
            <a:pPr marL="82550" indent="-285750"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prstClr val="black"/>
                </a:solidFill>
              </a:rPr>
              <a:t>Всички тръбопроводи за слънчева енергия трябва да </a:t>
            </a:r>
            <a:r>
              <a:rPr lang="ru-RU" sz="1600" b="1" dirty="0" smtClean="0">
                <a:solidFill>
                  <a:prstClr val="black"/>
                </a:solidFill>
              </a:rPr>
              <a:t>отговарят следните реквизити</a:t>
            </a:r>
            <a:r>
              <a:rPr lang="en-US" sz="1600" b="1" dirty="0" smtClean="0">
                <a:solidFill>
                  <a:prstClr val="black"/>
                </a:solidFill>
              </a:rPr>
              <a:t>:</a:t>
            </a:r>
            <a:endParaRPr lang="en-US" sz="1600" b="1" dirty="0">
              <a:solidFill>
                <a:prstClr val="black"/>
              </a:solidFill>
            </a:endParaRPr>
          </a:p>
          <a:p>
            <a:pPr marL="542925" lvl="1" indent="-285750">
              <a:buFont typeface="Calibri" panose="020F0502020204030204" pitchFamily="34" charset="0"/>
              <a:buChar char="‒"/>
            </a:pPr>
            <a:r>
              <a:rPr lang="ru-RU" sz="1600" dirty="0" smtClean="0"/>
              <a:t>Да издържат </a:t>
            </a:r>
            <a:r>
              <a:rPr lang="ru-RU" sz="1600" dirty="0"/>
              <a:t>на целия спектър от работни температури и налягания на </a:t>
            </a:r>
            <a:r>
              <a:rPr lang="ru-RU" sz="1600" dirty="0" smtClean="0"/>
              <a:t>системата.</a:t>
            </a:r>
          </a:p>
          <a:p>
            <a:pPr marL="542925" lvl="1" indent="-285750">
              <a:buFont typeface="Calibri" panose="020F0502020204030204" pitchFamily="34" charset="0"/>
              <a:buChar char="‒"/>
            </a:pPr>
            <a:r>
              <a:rPr lang="ru-RU" sz="1600" dirty="0" smtClean="0"/>
              <a:t>Да издържат </a:t>
            </a:r>
            <a:r>
              <a:rPr lang="ru-RU" sz="1600" dirty="0"/>
              <a:t>на корозия, причинена от течности, галванична </a:t>
            </a:r>
            <a:r>
              <a:rPr lang="ru-RU" sz="1600" dirty="0" smtClean="0"/>
              <a:t>корозия, добра </a:t>
            </a:r>
            <a:r>
              <a:rPr lang="ru-RU" sz="1600" dirty="0"/>
              <a:t>изолация </a:t>
            </a:r>
            <a:r>
              <a:rPr lang="ru-RU" sz="1600" dirty="0" smtClean="0"/>
              <a:t>срещу </a:t>
            </a:r>
            <a:r>
              <a:rPr lang="ru-RU" sz="1600" dirty="0"/>
              <a:t>слънчева светлина </a:t>
            </a:r>
            <a:r>
              <a:rPr lang="ru-RU" sz="1600" dirty="0" smtClean="0"/>
              <a:t>, (</a:t>
            </a:r>
            <a:r>
              <a:rPr lang="ru-RU" sz="1600" dirty="0"/>
              <a:t>УВ) и </a:t>
            </a:r>
            <a:r>
              <a:rPr lang="ru-RU" sz="1600" dirty="0" smtClean="0"/>
              <a:t>други.</a:t>
            </a:r>
            <a:endParaRPr lang="en-US" sz="1600" dirty="0"/>
          </a:p>
          <a:p>
            <a:pPr marL="542925" lvl="1" indent="-285750">
              <a:buFont typeface="Calibri" panose="020F0502020204030204" pitchFamily="34" charset="0"/>
              <a:buChar char="‒"/>
            </a:pPr>
            <a:r>
              <a:rPr lang="ru-RU" sz="1600" dirty="0" smtClean="0"/>
              <a:t>Максимална </a:t>
            </a:r>
            <a:r>
              <a:rPr lang="ru-RU" sz="1600" dirty="0"/>
              <a:t>производителността на системата и защита от правилното </a:t>
            </a:r>
            <a:r>
              <a:rPr lang="ru-RU" sz="1600" dirty="0" smtClean="0"/>
              <a:t>оразмеряване и типа на тръбите, </a:t>
            </a:r>
            <a:r>
              <a:rPr lang="ru-RU" sz="1600" dirty="0"/>
              <a:t>физическа оформление, </a:t>
            </a:r>
            <a:r>
              <a:rPr lang="ru-RU" sz="1600" dirty="0" smtClean="0"/>
              <a:t>изолация </a:t>
            </a:r>
            <a:r>
              <a:rPr lang="ru-RU" sz="1600" dirty="0"/>
              <a:t>и защита </a:t>
            </a:r>
            <a:r>
              <a:rPr lang="ru-RU" sz="1600" dirty="0" smtClean="0"/>
              <a:t>от замръзване </a:t>
            </a:r>
            <a:r>
              <a:rPr lang="ru-RU" sz="1600" dirty="0"/>
              <a:t>и </a:t>
            </a:r>
            <a:r>
              <a:rPr lang="ru-RU" sz="1600" dirty="0" smtClean="0"/>
              <a:t>прегряване.</a:t>
            </a:r>
            <a:r>
              <a:rPr lang="en-US" sz="1600" dirty="0" smtClean="0"/>
              <a:t> </a:t>
            </a:r>
            <a:endParaRPr lang="en-US" sz="1600" dirty="0"/>
          </a:p>
          <a:p>
            <a:pPr marL="542925" lvl="1" indent="-285750">
              <a:buFont typeface="Calibri" panose="020F0502020204030204" pitchFamily="34" charset="0"/>
              <a:buChar char="‒"/>
            </a:pPr>
            <a:r>
              <a:rPr lang="ru-RU" sz="1600" dirty="0" smtClean="0"/>
              <a:t>Лесен </a:t>
            </a:r>
            <a:r>
              <a:rPr lang="ru-RU" sz="1600" dirty="0"/>
              <a:t>монтаж и сервиз, </a:t>
            </a:r>
            <a:r>
              <a:rPr lang="ru-RU" sz="1600" dirty="0" smtClean="0"/>
              <a:t>намаляване </a:t>
            </a:r>
            <a:r>
              <a:rPr lang="ru-RU" sz="1600" dirty="0"/>
              <a:t>на </a:t>
            </a:r>
            <a:r>
              <a:rPr lang="ru-RU" sz="1600" dirty="0" smtClean="0"/>
              <a:t>разходите</a:t>
            </a:r>
            <a:r>
              <a:rPr lang="en-US" sz="16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06707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25C213-86E7-485C-A844-410728963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/>
              <a:t>Съображения за тръбопроводите за слънчевите термични </a:t>
            </a:r>
            <a:r>
              <a:rPr lang="ru-RU" b="1" dirty="0" smtClean="0"/>
              <a:t>системи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0E097D9-37C3-456A-8E0E-0D9CAEE98002}"/>
              </a:ext>
            </a:extLst>
          </p:cNvPr>
          <p:cNvSpPr/>
          <p:nvPr/>
        </p:nvSpPr>
        <p:spPr>
          <a:xfrm>
            <a:off x="432916" y="1557000"/>
            <a:ext cx="2267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b="1" dirty="0">
                <a:solidFill>
                  <a:prstClr val="black"/>
                </a:solidFill>
                <a:cs typeface="Arial" pitchFamily="34" charset="0"/>
              </a:rPr>
              <a:t>Общи </a:t>
            </a:r>
            <a:r>
              <a:rPr lang="bg-BG" b="1" dirty="0" smtClean="0">
                <a:solidFill>
                  <a:prstClr val="black"/>
                </a:solidFill>
                <a:cs typeface="Arial" pitchFamily="34" charset="0"/>
              </a:rPr>
              <a:t>аспекти</a:t>
            </a:r>
            <a:r>
              <a:rPr lang="en-US" b="1" dirty="0" smtClean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974372E-71EE-40E7-938E-5D914B85F60F}"/>
              </a:ext>
            </a:extLst>
          </p:cNvPr>
          <p:cNvSpPr/>
          <p:nvPr/>
        </p:nvSpPr>
        <p:spPr>
          <a:xfrm>
            <a:off x="3661100" y="1492233"/>
            <a:ext cx="517534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/>
              <a:t>Да издържат </a:t>
            </a:r>
            <a:r>
              <a:rPr lang="ru-RU" sz="1600" b="1" dirty="0" smtClean="0"/>
              <a:t>на относително </a:t>
            </a:r>
            <a:r>
              <a:rPr lang="ru-RU" sz="1600" b="1" dirty="0"/>
              <a:t>високи температури &amp; натиск в слънчева топлинна </a:t>
            </a:r>
            <a:r>
              <a:rPr lang="ru-RU" sz="1600" b="1" dirty="0" smtClean="0"/>
              <a:t>система:</a:t>
            </a:r>
            <a:r>
              <a:rPr lang="en-US" sz="1600" b="1" dirty="0" smtClean="0"/>
              <a:t> </a:t>
            </a:r>
            <a:endParaRPr lang="en-US" sz="1600" b="1" dirty="0"/>
          </a:p>
          <a:p>
            <a:pPr marL="542925" lvl="1" indent="-285750">
              <a:buFont typeface="Calibri" panose="020F0502020204030204" pitchFamily="34" charset="0"/>
              <a:buChar char="‒"/>
            </a:pPr>
            <a:r>
              <a:rPr lang="ru-RU" sz="1600" dirty="0" smtClean="0"/>
              <a:t>Използват се метални, мед</a:t>
            </a:r>
            <a:r>
              <a:rPr lang="ru-RU" sz="1600" dirty="0"/>
              <a:t>, неръждаема </a:t>
            </a:r>
            <a:r>
              <a:rPr lang="ru-RU" sz="1600" dirty="0" smtClean="0"/>
              <a:t>стомана</a:t>
            </a:r>
            <a:r>
              <a:rPr lang="en-US" sz="1600" dirty="0" smtClean="0"/>
              <a:t>.</a:t>
            </a:r>
            <a:endParaRPr lang="en-US" sz="1600" dirty="0"/>
          </a:p>
          <a:p>
            <a:pPr marL="542925" lvl="1" indent="-285750">
              <a:buFont typeface="Calibri" panose="020F0502020204030204" pitchFamily="34" charset="0"/>
              <a:buChar char="‒"/>
            </a:pPr>
            <a:r>
              <a:rPr lang="ru-RU" sz="1600" dirty="0" smtClean="0"/>
              <a:t>Фитинги под налягане, коноп </a:t>
            </a:r>
            <a:r>
              <a:rPr lang="ru-RU" sz="1600" dirty="0"/>
              <a:t>или </a:t>
            </a:r>
            <a:r>
              <a:rPr lang="ru-RU" sz="1600" dirty="0" smtClean="0"/>
              <a:t>високо температурни спойки.</a:t>
            </a:r>
            <a:endParaRPr lang="en-US" sz="1600" dirty="0"/>
          </a:p>
          <a:p>
            <a:pPr marL="542925" lvl="1" indent="-285750">
              <a:buFont typeface="Calibri" panose="020F0502020204030204" pitchFamily="34" charset="0"/>
              <a:buChar char="‒"/>
            </a:pPr>
            <a:r>
              <a:rPr lang="ru-RU" sz="1600" dirty="0" smtClean="0"/>
              <a:t>Правилно избрани клапани </a:t>
            </a:r>
            <a:r>
              <a:rPr lang="ru-RU" sz="1600" dirty="0"/>
              <a:t>и други материали </a:t>
            </a:r>
            <a:r>
              <a:rPr lang="en-US" sz="1600" dirty="0" smtClean="0"/>
              <a:t>.</a:t>
            </a:r>
            <a:endParaRPr lang="en-US" sz="1600" dirty="0"/>
          </a:p>
          <a:p>
            <a:pPr marL="542925" lvl="1" indent="-285750">
              <a:buFont typeface="Calibri" panose="020F0502020204030204" pitchFamily="34" charset="0"/>
              <a:buChar char="‒"/>
            </a:pPr>
            <a:r>
              <a:rPr lang="ru-RU" sz="1600" dirty="0"/>
              <a:t>Пластмасовите тръби </a:t>
            </a:r>
            <a:r>
              <a:rPr lang="ru-RU" sz="1600" dirty="0" smtClean="0"/>
              <a:t> </a:t>
            </a:r>
            <a:r>
              <a:rPr lang="ru-RU" sz="1600" dirty="0"/>
              <a:t>и нискотемпературни </a:t>
            </a:r>
            <a:r>
              <a:rPr lang="ru-RU" sz="1600" dirty="0" smtClean="0"/>
              <a:t>припои се използват минимално.</a:t>
            </a: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/>
              <a:t>Да се намали корозия и други </a:t>
            </a:r>
            <a:r>
              <a:rPr lang="ru-RU" sz="1600" b="1" dirty="0" smtClean="0"/>
              <a:t>дефекти</a:t>
            </a:r>
            <a:r>
              <a:rPr lang="en-US" sz="1600" b="1" dirty="0" smtClean="0"/>
              <a:t>: </a:t>
            </a:r>
            <a:endParaRPr lang="en-US" sz="1600" b="1" dirty="0"/>
          </a:p>
          <a:p>
            <a:pPr marL="542925" indent="-285750">
              <a:buFont typeface="Calibri" panose="020F0502020204030204" pitchFamily="34" charset="0"/>
              <a:buChar char="‒"/>
            </a:pPr>
            <a:r>
              <a:rPr lang="ru-RU" sz="1600" dirty="0" smtClean="0"/>
              <a:t>Използват се мед </a:t>
            </a:r>
            <a:r>
              <a:rPr lang="ru-RU" sz="1600" dirty="0"/>
              <a:t>и неръждаема стомана </a:t>
            </a:r>
            <a:r>
              <a:rPr lang="ru-RU" sz="1600" dirty="0" smtClean="0"/>
              <a:t>. </a:t>
            </a:r>
            <a:r>
              <a:rPr lang="ru-RU" sz="1600" dirty="0"/>
              <a:t>Няма пластмасови </a:t>
            </a:r>
            <a:r>
              <a:rPr lang="ru-RU" sz="1600" dirty="0" smtClean="0"/>
              <a:t>тръби</a:t>
            </a:r>
            <a:r>
              <a:rPr lang="en-US" sz="1600" dirty="0" smtClean="0"/>
              <a:t>.</a:t>
            </a:r>
            <a:endParaRPr lang="en-US" sz="16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4D86A99-FE56-41E1-B3E2-9051DB2EE4D0}"/>
              </a:ext>
            </a:extLst>
          </p:cNvPr>
          <p:cNvSpPr/>
          <p:nvPr/>
        </p:nvSpPr>
        <p:spPr>
          <a:xfrm>
            <a:off x="307556" y="4207834"/>
            <a:ext cx="872844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2925" lvl="1" indent="-285750">
              <a:buFont typeface="Calibri" panose="020F0502020204030204" pitchFamily="34" charset="0"/>
              <a:buChar char="‒"/>
            </a:pPr>
            <a:r>
              <a:rPr lang="ru-RU" sz="1600" dirty="0"/>
              <a:t>Поцинковани стоманени тръби са </a:t>
            </a:r>
            <a:r>
              <a:rPr lang="ru-RU" sz="1600" dirty="0" smtClean="0"/>
              <a:t>забранени- противопоказни за гликол </a:t>
            </a:r>
            <a:r>
              <a:rPr lang="ru-RU" sz="1600" dirty="0"/>
              <a:t>и ниско рН </a:t>
            </a:r>
            <a:r>
              <a:rPr lang="ru-RU" sz="1600" dirty="0" smtClean="0"/>
              <a:t>води</a:t>
            </a:r>
            <a:r>
              <a:rPr lang="en-US" sz="1600" dirty="0" smtClean="0"/>
              <a:t>.</a:t>
            </a:r>
            <a:endParaRPr lang="en-US" sz="1600" dirty="0"/>
          </a:p>
          <a:p>
            <a:pPr marL="542925" lvl="1" indent="-285750">
              <a:buFont typeface="Calibri" panose="020F0502020204030204" pitchFamily="34" charset="0"/>
              <a:buChar char="‒"/>
            </a:pPr>
            <a:r>
              <a:rPr lang="ru-RU" sz="1600" dirty="0" smtClean="0"/>
              <a:t>Използват се бронзови </a:t>
            </a:r>
            <a:r>
              <a:rPr lang="ru-RU" sz="1600" dirty="0"/>
              <a:t>или </a:t>
            </a:r>
            <a:r>
              <a:rPr lang="ru-RU" sz="1600" dirty="0" smtClean="0"/>
              <a:t>месингови </a:t>
            </a:r>
            <a:r>
              <a:rPr lang="ru-RU" sz="1600" dirty="0"/>
              <a:t>клапани </a:t>
            </a:r>
            <a:r>
              <a:rPr lang="ru-RU" sz="1600" dirty="0" smtClean="0"/>
              <a:t>.</a:t>
            </a:r>
            <a:endParaRPr lang="en-US" sz="1600" dirty="0"/>
          </a:p>
          <a:p>
            <a:pPr marL="542925" lvl="1" indent="-285750">
              <a:buFont typeface="Calibri" panose="020F0502020204030204" pitchFamily="34" charset="0"/>
              <a:buChar char="‒"/>
            </a:pPr>
            <a:r>
              <a:rPr lang="ru-RU" sz="1600" dirty="0" smtClean="0"/>
              <a:t>Покрития от бои, ленти </a:t>
            </a:r>
            <a:r>
              <a:rPr lang="ru-RU" sz="1600" dirty="0"/>
              <a:t>за защита на изолацията от UV и други </a:t>
            </a:r>
            <a:r>
              <a:rPr lang="ru-RU" sz="1600" dirty="0" smtClean="0"/>
              <a:t>.</a:t>
            </a: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 smtClean="0"/>
              <a:t>За увеличаване </a:t>
            </a:r>
            <a:r>
              <a:rPr lang="ru-RU" sz="1600" b="1" dirty="0"/>
              <a:t>производителността на системата: </a:t>
            </a:r>
            <a:r>
              <a:rPr lang="ru-RU" sz="1600" dirty="0"/>
              <a:t>подходящ избор на </a:t>
            </a:r>
            <a:r>
              <a:rPr lang="ru-RU" sz="1600" dirty="0" smtClean="0"/>
              <a:t>диаметъра, </a:t>
            </a:r>
            <a:r>
              <a:rPr lang="ru-RU" sz="1600" dirty="0"/>
              <a:t>оптимално </a:t>
            </a:r>
            <a:r>
              <a:rPr lang="ru-RU" sz="1600" dirty="0" smtClean="0"/>
              <a:t>оформление на тръбопроводите (къси линии </a:t>
            </a:r>
            <a:r>
              <a:rPr lang="ru-RU" sz="1600" dirty="0"/>
              <a:t>и др</a:t>
            </a:r>
            <a:r>
              <a:rPr lang="ru-RU" sz="1600" dirty="0" smtClean="0"/>
              <a:t>.), </a:t>
            </a:r>
            <a:r>
              <a:rPr lang="ru-RU" sz="1600" dirty="0"/>
              <a:t>подходящи изолационни материали </a:t>
            </a:r>
            <a:r>
              <a:rPr lang="ru-RU" sz="1600" dirty="0" smtClean="0"/>
              <a:t>- да </a:t>
            </a:r>
            <a:r>
              <a:rPr lang="ru-RU" sz="1600" dirty="0"/>
              <a:t>устои на високи </a:t>
            </a:r>
            <a:r>
              <a:rPr lang="ru-RU" sz="1600" dirty="0" smtClean="0"/>
              <a:t>температури.</a:t>
            </a: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/>
              <a:t>Да </a:t>
            </a:r>
            <a:r>
              <a:rPr lang="ru-RU" sz="1600" b="1" dirty="0" smtClean="0"/>
              <a:t>се намали </a:t>
            </a:r>
            <a:r>
              <a:rPr lang="ru-RU" sz="1600" b="1" dirty="0"/>
              <a:t>монтаж и сервиз: </a:t>
            </a:r>
            <a:r>
              <a:rPr lang="ru-RU" sz="1600" dirty="0"/>
              <a:t>бързо прикачване </a:t>
            </a:r>
            <a:r>
              <a:rPr lang="ru-RU" sz="1600" dirty="0" smtClean="0"/>
              <a:t>и смяна на фитинги, гофрирани </a:t>
            </a:r>
            <a:r>
              <a:rPr lang="ru-RU" sz="1600" dirty="0"/>
              <a:t>стоманени тръби, специфични </a:t>
            </a:r>
            <a:r>
              <a:rPr lang="ru-RU" sz="1600" dirty="0" smtClean="0"/>
              <a:t>(универсални/стандартни) </a:t>
            </a:r>
            <a:r>
              <a:rPr lang="ru-RU" sz="1600" dirty="0"/>
              <a:t>аксесоари: </a:t>
            </a:r>
            <a:r>
              <a:rPr lang="ru-RU" sz="1600" dirty="0" smtClean="0"/>
              <a:t>поддръжка на тръбни </a:t>
            </a:r>
            <a:r>
              <a:rPr lang="ru-RU" sz="1600" dirty="0"/>
              <a:t>системи </a:t>
            </a:r>
            <a:r>
              <a:rPr lang="ru-RU" sz="1600" dirty="0" smtClean="0"/>
              <a:t>и др.</a:t>
            </a:r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F734291-AAC0-435F-906D-D5A08D060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999" y="2002966"/>
            <a:ext cx="3121101" cy="229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51330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2407</TotalTime>
  <Words>5035</Words>
  <Application>Microsoft Office PowerPoint</Application>
  <PresentationFormat>On-screen Show (4:3)</PresentationFormat>
  <Paragraphs>424</Paragraphs>
  <Slides>48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2" baseType="lpstr">
      <vt:lpstr>Arial</vt:lpstr>
      <vt:lpstr>Calibri</vt:lpstr>
      <vt:lpstr>Wingdings</vt:lpstr>
      <vt:lpstr>2_Office Theme</vt:lpstr>
      <vt:lpstr>Част 2.3. ТРЪБИ ЗА ХИДРАВЛИЧНА ВЕРИГА I. И ТОПЛОПРЕНОСНА ТЕЧНОСТ</vt:lpstr>
      <vt:lpstr>Цели на модула</vt:lpstr>
      <vt:lpstr>Съдържание</vt:lpstr>
      <vt:lpstr>1. Съображения за тръбопроводите за слънчевите термични системи</vt:lpstr>
      <vt:lpstr>1. Съображения за тръбопроводите за слънчевите термични системи </vt:lpstr>
      <vt:lpstr>1. Съображения за тръбопроводите за слънчевите термични системи</vt:lpstr>
      <vt:lpstr>1. Съображения за тръбопроводите за слънчевите термични системи</vt:lpstr>
      <vt:lpstr>1. Съображения за тръбопроводите за слънчевите термични системи</vt:lpstr>
      <vt:lpstr>1. Съображения за тръбопроводите за слънчевите термични системи</vt:lpstr>
      <vt:lpstr>1. Съображения за тръбопроводите за слънчевите термични системи</vt:lpstr>
      <vt:lpstr>1. Съображения за тръбопроводите за слънчевите термични системи</vt:lpstr>
      <vt:lpstr>1. Съображения за тръбопроводите за слънчевите термични системи</vt:lpstr>
      <vt:lpstr>1. Съображения за тръбопроводите за слънчевите термични системи</vt:lpstr>
      <vt:lpstr>1. Съображения за тръбопроводите за слънчевите термични системи</vt:lpstr>
      <vt:lpstr>1. Съображения за тръбопроводите за слънчевите термични системи</vt:lpstr>
      <vt:lpstr>1. Съображения за тръбопроводите за слънчевите термични системи</vt:lpstr>
      <vt:lpstr>1. Съображения за тръбопроводите за слънчевите термични системи</vt:lpstr>
      <vt:lpstr>1. Съображения за тръбопроводите за слънчевите термични системи</vt:lpstr>
      <vt:lpstr>1. Съображения за тръбопроводите за слънчевите термични системи</vt:lpstr>
      <vt:lpstr>1. Съображения за тръбопроводите за слънчевите термични системи</vt:lpstr>
      <vt:lpstr>1. Съображения за тръбопроводите за слънчевите термични системи</vt:lpstr>
      <vt:lpstr>1. Съображения за тръбопроводите за слънчевите термични системи </vt:lpstr>
      <vt:lpstr>1. Съображения за тръбопроводите за слънчевите термични системи </vt:lpstr>
      <vt:lpstr>1. Съображения за тръбопроводите за слънчевите термични системи </vt:lpstr>
      <vt:lpstr>1. Съображения за тръбопроводите за слънчевите термични системи</vt:lpstr>
      <vt:lpstr>1. Съображения за тръбопроводите за слънчевите термични системи</vt:lpstr>
      <vt:lpstr>1. Съображения за тръбопроводите за слънчевите термични системи</vt:lpstr>
      <vt:lpstr>2. Използвани материали</vt:lpstr>
      <vt:lpstr>2. Използвани материали </vt:lpstr>
      <vt:lpstr>2. Използвани материали </vt:lpstr>
      <vt:lpstr>2. Използвани материали </vt:lpstr>
      <vt:lpstr>2. Използвани материали </vt:lpstr>
      <vt:lpstr>2. Използвани материали </vt:lpstr>
      <vt:lpstr>2. Използвани материали </vt:lpstr>
      <vt:lpstr>2. Използвани материали</vt:lpstr>
      <vt:lpstr>2. Използвани материали </vt:lpstr>
      <vt:lpstr>2. Използвани материали</vt:lpstr>
      <vt:lpstr>3. Тестване на тръбопроводи и тръби в слънчевите термосистеми</vt:lpstr>
      <vt:lpstr>3. Тестване на тръбопроводи и тръби в слънчевите термосистеми</vt:lpstr>
      <vt:lpstr>3. Тестване на тръбопроводи и тръби в слънчевите термосистеми</vt:lpstr>
      <vt:lpstr>3. Тестване на тръбопроводи и тръби в слънчевите термосистеми </vt:lpstr>
      <vt:lpstr>3. Тестване на тръбопроводи и тръби в слънчевите термосистеми </vt:lpstr>
      <vt:lpstr>3. Тестване на тръбопроводи и тръби в слънчевите термосистеми </vt:lpstr>
      <vt:lpstr>3. Тестване на тръбопроводи и тръби в слънчевите термосистеми </vt:lpstr>
      <vt:lpstr>3. Тестване на тръбопроводи и тръби в слънчевите термосистеми</vt:lpstr>
      <vt:lpstr>3. Тестване на тръбопроводи и тръби в слънчевите термосистеми</vt:lpstr>
      <vt:lpstr>Резюме- заключения</vt:lpstr>
      <vt:lpstr>Библиография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2.3. THE HYDRAULIC CIRCUIT I. PIPES AND THE HEAT TRANSFER FLUID</dc:title>
  <dc:creator>Jesús Rosel Martínez</dc:creator>
  <cp:lastModifiedBy>Irina Terzyiska</cp:lastModifiedBy>
  <cp:revision>200</cp:revision>
  <dcterms:created xsi:type="dcterms:W3CDTF">2019-04-19T09:31:08Z</dcterms:created>
  <dcterms:modified xsi:type="dcterms:W3CDTF">2019-10-03T06:06:48Z</dcterms:modified>
</cp:coreProperties>
</file>