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61" r:id="rId4"/>
    <p:sldId id="258" r:id="rId5"/>
    <p:sldId id="268" r:id="rId6"/>
    <p:sldId id="269" r:id="rId7"/>
    <p:sldId id="263" r:id="rId8"/>
    <p:sldId id="262" r:id="rId9"/>
    <p:sldId id="270" r:id="rId10"/>
    <p:sldId id="271" r:id="rId11"/>
    <p:sldId id="265" r:id="rId12"/>
    <p:sldId id="266" r:id="rId13"/>
    <p:sldId id="272" r:id="rId14"/>
    <p:sldId id="273" r:id="rId15"/>
    <p:sldId id="274" r:id="rId16"/>
    <p:sldId id="26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2" r:id="rId26"/>
    <p:sldId id="294" r:id="rId27"/>
    <p:sldId id="293" r:id="rId28"/>
    <p:sldId id="295" r:id="rId29"/>
    <p:sldId id="296" r:id="rId30"/>
    <p:sldId id="297" r:id="rId31"/>
    <p:sldId id="299" r:id="rId32"/>
    <p:sldId id="298" r:id="rId33"/>
    <p:sldId id="267" r:id="rId34"/>
    <p:sldId id="283" r:id="rId35"/>
    <p:sldId id="285" r:id="rId36"/>
    <p:sldId id="284" r:id="rId37"/>
    <p:sldId id="286" r:id="rId38"/>
    <p:sldId id="288" r:id="rId39"/>
    <p:sldId id="287" r:id="rId40"/>
    <p:sldId id="289" r:id="rId41"/>
    <p:sldId id="290" r:id="rId42"/>
    <p:sldId id="291" r:id="rId43"/>
    <p:sldId id="259" r:id="rId44"/>
    <p:sldId id="260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3486" autoAdjust="0"/>
  </p:normalViewPr>
  <p:slideViewPr>
    <p:cSldViewPr>
      <p:cViewPr varScale="1">
        <p:scale>
          <a:sx n="107" d="100"/>
          <a:sy n="107" d="100"/>
        </p:scale>
        <p:origin x="114" y="402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3/10/2019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85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51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50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3/10/2019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 2.10.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слънчевата топлинна инсталация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Блок 2</a:t>
            </a:r>
          </a:p>
          <a:p>
            <a:pPr algn="l"/>
            <a:r>
              <a:rPr lang="ru-RU" dirty="0"/>
              <a:t>Слънчеви топлинни инсталации за БГВ и отопление на помещения в </a:t>
            </a:r>
            <a:r>
              <a:rPr lang="bg-BG" dirty="0"/>
              <a:t>е</a:t>
            </a:r>
            <a:r>
              <a:rPr lang="ru-RU" dirty="0"/>
              <a:t>днофамилна </a:t>
            </a:r>
            <a:r>
              <a:rPr lang="ru-RU" dirty="0" smtClean="0"/>
              <a:t>къща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 със слънчева течност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Алтернативен метод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обезвъздушаване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може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там не е необходимо да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централен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отдушник.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 на потока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увлича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въздушни мехурчета надолу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този случай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отдушник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бутилка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която е интегрирана в захранващата уредба на слънчевата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 тази бутилка относително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дебит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/60 л/m2h/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силно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увеличението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напречното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сечение.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Въздухът се събира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горната зона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отдушника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бутилката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изпуска ръчно.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налягането спадне под налягането в системата поради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изтичане, трябва да бъде добавена слънчева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на помпата и контролера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Дебитът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малки системи обикновено е около 40 l/m2h (голям 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системи със стратифицирана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бойлери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15 l/m2h (нисък 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Помпата трябва да бъде в състояние да генерира налягането в гамата средна производителност.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пълна слънчева радиация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води до температурна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разлика между захранващия и обратния поток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около 10-15 ° C в голям 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30 – 50 ° C в нисък 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Действителният дебит на потока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се контролира с помощта на Тако-разпределител или дебитомер.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при температурна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 от 5-10 ° C и изключване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температурна разлика около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° 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задава на контролера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 този начин от една страна топлината, генерирана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прехвърля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ниво, и от друга страна няма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нужда да се използва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7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Слънчевите системи изискват много малка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поддръжка, въпреки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се препоръчва редовна проверка. В хода на поддръжка потребителите трябва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попитат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тяхното ниво на удовлетвореност. Работата по поддръжката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отчет за поддръжка и трябва да съдържа следните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подробности: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Визуална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включва проверка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соларните вериги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визуални промени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колектор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и: замърсяване, скрепителни елементи, връзки, течове, счупени стъкла,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замърсяване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екраните/тръби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херметичност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изолация, течове,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чистотата на клапаните и крановете,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налягане, ниво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3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замръзване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против замръзване на антифриза се проверява с хидрометър или рефрактометър. За тази цел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взима проба от 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която е защитена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система, 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показана директно,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отчита специфична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плътност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позволява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действителното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съдържание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антифриз в сместа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бъде установена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диаграмата за плътност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концентрация както и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точката на замръзване.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е необходимо, нивото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течност 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допълни с антифриз.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корозионната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защита от корозия на слънчевата течност (ако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съдържа антифриз) се извършва индиректно чрез установяване на стойността на рН.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Подходящи за това са тест- ленти,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които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стойността на рН може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очете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цветова скала. Ако стойността на рН спадне под първоначалната стойност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която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посочена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доклада за въвеждане в експлоатация на инсталацията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противозамръзващата течност 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СЪХРАНЯВАЩИ РЕЗЕРВОАРИ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(САМО ЗА РЕЗЕРВОАРИ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АНОДИ)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Магнезий- анодите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могат да бъдат тествани чрез измерване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отделените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кабели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анода, използвайки амперметър. Ако токът е над 0,5 ампера, няма нужда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поднови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анода.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механизиран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анод само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LED-светлина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показва правилното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функциониране-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1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на параметрите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проверяване налягането,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и настройките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контролния блок.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експлоатация на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 варира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температурата. След пълно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обезвъздушаване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тя трябва да не варира от зададената стойност с повече от 0,3 бара.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 никога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трябва да спада под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допустимото налягане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MEV. Температурата разлика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захранващия и обратния поток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трябва да надвишава 20 ° C (в противен случай може да има въздух в слънчевата верига или блокажи поради замърсяване-обаче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с нисък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 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по-висока 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не се допуска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 5 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Настройките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функциите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контролера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тествани.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рамките на обхвата на поддръжка данните за функция на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извършва и мониторинг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производителността,  същите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могат да бъдат записани. Сред тях са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работно време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на слънчевата система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количество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добив енергия.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1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ru-RU" b="1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По-долу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 най-характерните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често срещани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сглобяване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мнението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експерти.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планиране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източници на грешки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откази- около 39 %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възникнат по време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812" y="5689758"/>
            <a:ext cx="3906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местоположение,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планиране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5736"/>
            <a:ext cx="3102604" cy="279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60032" y="5686912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12" y="2999362"/>
            <a:ext cx="3312368" cy="243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52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отношение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функционирането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слънчевите системи,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хидравликата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MC (измерване и контрол) доминират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статистиката за дефекти.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Причината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често липсата на осъзнаване на няколко, но съществени разлики между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конвенционалната термодинамика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техника.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Тези различия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подценяват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особено в планирането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практиката: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около-30 ° C до 250 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 на добива зависи от хидравликата и измерването и контрола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апаратурата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нерегулирания котел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може да се влияе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времето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височината.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76" y="410856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Дупка 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образуването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лед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Изплакване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вода и изпитване на налягане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системата през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зимата. Образува се лед в абсорберната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тръба. Следствие: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Дупки в тръбите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колекторни щети.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1844824"/>
            <a:ext cx="5256584" cy="400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7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03468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119737"/>
            <a:ext cx="815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Повредена топлоизолация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Неизползване на влагозащитна топлоизолация с максимално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допустима температура от 120° C.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Унищожаване на изолационния материал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високи топлинни загуби.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91483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на модула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Добре дошли в модула: </a:t>
            </a:r>
            <a:r>
              <a:rPr lang="ru-RU" sz="1600" dirty="0" smtClean="0"/>
              <a:t>«</a:t>
            </a:r>
            <a:r>
              <a:rPr lang="ru-RU" sz="1600" i="1" dirty="0" smtClean="0"/>
              <a:t>Старт на </a:t>
            </a:r>
            <a:r>
              <a:rPr lang="ru-RU" sz="1600" i="1" dirty="0"/>
              <a:t>слънчевата топлинна инсталация</a:t>
            </a:r>
            <a:r>
              <a:rPr lang="ru-RU" sz="1600" dirty="0" smtClean="0"/>
              <a:t>».</a:t>
            </a:r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r>
              <a:rPr lang="ru-RU" sz="1600" dirty="0"/>
              <a:t>До края на този модул ще </a:t>
            </a:r>
            <a:r>
              <a:rPr lang="ru-RU" sz="1600" dirty="0" smtClean="0"/>
              <a:t>знаете за</a:t>
            </a:r>
            <a:r>
              <a:rPr lang="en-US" sz="1600" dirty="0" smtClean="0"/>
              <a:t>:</a:t>
            </a:r>
            <a:endParaRPr lang="en-US" sz="1600" dirty="0"/>
          </a:p>
          <a:p>
            <a:pPr marL="0" indent="0">
              <a:buNone/>
            </a:pPr>
            <a:endParaRPr lang="el-GR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Прочистване/продухване на слънчевата система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Проверка </a:t>
            </a:r>
            <a:r>
              <a:rPr lang="ru-RU" sz="1600" dirty="0"/>
              <a:t>за течове. </a:t>
            </a:r>
            <a:endParaRPr lang="ru-RU" sz="1600" dirty="0" smtClean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Пълнене с топлопреносна течност /флуид. 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Проектиране на помпи </a:t>
            </a:r>
            <a:r>
              <a:rPr lang="ru-RU" sz="1600" dirty="0"/>
              <a:t>и контролер. </a:t>
            </a:r>
            <a:endParaRPr lang="ru-RU" sz="1600" dirty="0" smtClean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Откриване </a:t>
            </a:r>
            <a:r>
              <a:rPr lang="ru-RU" sz="1600" dirty="0"/>
              <a:t>и отстраняване на </a:t>
            </a:r>
            <a:r>
              <a:rPr lang="ru-RU" sz="1600" dirty="0" smtClean="0"/>
              <a:t>неизправности.</a:t>
            </a:r>
            <a:endParaRPr lang="en-US" sz="16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373216"/>
            <a:ext cx="8082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Неправилно монтирана изпускателна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тръба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Следствие: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Процеса на изпускане на пара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клапата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безопасност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да стопи тръбата топлата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 течност може да причини наранявания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човека.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5446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3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Сумиране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050340"/>
            <a:ext cx="3996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пропилен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гликол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Прекомерно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топлинно натоварване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твърде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застои на системата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 на разгара на лятото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 до трайна липса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свежа вода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ранно остаряване на топлоносителя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Последствия: Химически изменения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топлоносителя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загуба на защита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скреж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корозия.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1839"/>
            <a:ext cx="4680520" cy="43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3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24944"/>
            <a:ext cx="4085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Неподходяща автоматика за отвеждане на въздуха </a:t>
            </a:r>
            <a:r>
              <a:rPr lang="ru-RU" sz="1400" b="1" dirty="0">
                <a:latin typeface="+mj-lt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latin typeface="+mj-lt"/>
                <a:cs typeface="Arial" panose="020B0604020202020204" pitchFamily="34" charset="0"/>
              </a:rPr>
              <a:t>неподходящо позициониране на сензора </a:t>
            </a:r>
            <a:endParaRPr lang="en-US" sz="1400" b="1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+mj-lt"/>
                <a:cs typeface="Arial" panose="020B0604020202020204" pitchFamily="34" charset="0"/>
              </a:rPr>
              <a:t>Принадлежащата на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нагревателния уред </a:t>
            </a:r>
            <a:r>
              <a:rPr lang="ru-RU" sz="1400" dirty="0">
                <a:cs typeface="Arial" panose="020B0604020202020204" pitchFamily="34" charset="0"/>
              </a:rPr>
              <a:t>въздушна клапа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е одобрена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за температури до 110° C. Въпреки това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ясно, че е възможно да възникнат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по-високи температури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колектора. Позиционирането на температурният датчик се намира извън абсорбера. Последствия: Топлинна загуба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през всмукателния отвор,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унищожаване на поплавъка и загуба на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течност.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Поради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неблагоприятното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позиционирането на датчика,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помпата на слънчевата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верига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превключва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твърде късно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07" y="1556791"/>
            <a:ext cx="4807073" cy="440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4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 smtClean="0">
                <a:cs typeface="Arial" panose="020B0604020202020204" pitchFamily="34" charset="0"/>
              </a:rPr>
              <a:t>Откриване </a:t>
            </a:r>
            <a:r>
              <a:rPr lang="ru-RU" dirty="0">
                <a:cs typeface="Arial" panose="020B0604020202020204" pitchFamily="34" charset="0"/>
              </a:rPr>
              <a:t>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041677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Фалшив </a:t>
            </a:r>
            <a:r>
              <a:rPr lang="ru-RU" sz="1600" b="1" dirty="0">
                <a:latin typeface="+mj-lt"/>
                <a:cs typeface="Arial" panose="020B0604020202020204" pitchFamily="34" charset="0"/>
              </a:rPr>
              <a:t>разширителен съд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с долна връзка</a:t>
            </a:r>
            <a:endParaRPr lang="en-US" sz="1600" b="1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+mj-lt"/>
                <a:cs typeface="Arial" panose="020B0604020202020204" pitchFamily="34" charset="0"/>
              </a:rPr>
              <a:t>Следствие: Чрез хидравлична връзка на разширителния съд от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долу се получава  въздушна възглавница иводи до намаляване на колебанията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налягането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в слънчевата верига.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При по-високи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температури, срещащи се в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обратния поток се предизвиква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допълнително топлинно натоварване на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системата.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59" y="1596760"/>
            <a:ext cx="3517405" cy="40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93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ru-RU" dirty="0">
                <a:cs typeface="Arial" panose="020B0604020202020204" pitchFamily="34" charset="0"/>
              </a:rPr>
              <a:t> 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тяхното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83862"/>
              </p:ext>
            </p:extLst>
          </p:nvPr>
        </p:nvGraphicFramePr>
        <p:xfrm>
          <a:off x="467544" y="2204864"/>
          <a:ext cx="8229598" cy="401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2232248"/>
                <a:gridCol w="2160240"/>
                <a:gridCol w="2828998"/>
              </a:tblGrid>
              <a:tr h="36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589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Общи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Работата на техника- изпълнението на инструкциите за сглобяване винаги предлага защита в случай на щети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Възможните щети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Познаване и придържане към общоприети правила на технологията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441924">
                <a:tc rowSpan="5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Колектор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Засенчване на колектора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По-малка производителност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Ако е възможно, поставянето на покрива в незасенчена част, в противен случай –увеличаване на  колекторната площ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Засенчване  на колекторните сензори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Регулаторът реагира твърде късно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Да</a:t>
                      </a:r>
                      <a:r>
                        <a:rPr lang="bg-BG" sz="1200" baseline="0" dirty="0" smtClean="0">
                          <a:effectLst/>
                        </a:rPr>
                        <a:t> се и</a:t>
                      </a:r>
                      <a:r>
                        <a:rPr lang="ru-RU" sz="1200" dirty="0" smtClean="0">
                          <a:effectLst/>
                        </a:rPr>
                        <a:t>нсталира последния колекторен панел в сянка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 свободната зона в посока на потока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441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различни материали върху покрива (медни и</a:t>
                      </a:r>
                      <a:r>
                        <a:rPr lang="ru-RU" sz="1200" baseline="0" dirty="0" smtClean="0">
                          <a:effectLst/>
                        </a:rPr>
                        <a:t> алуминиева</a:t>
                      </a:r>
                      <a:r>
                        <a:rPr lang="ru-RU" sz="1200" dirty="0" smtClean="0">
                          <a:effectLst/>
                        </a:rPr>
                        <a:t> обшивка)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Риск от корозия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Да се помисли за електрохимичния потенциал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Минимална припокриване на керемиди по-малко от 8 см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Покривни течове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Помислете за инструкциите за монтаж и минимално припокриване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Бъдещата достъпност на покрива  е затруднена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Поддръжка е възможно само с прекомерни усилия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Гарантира достъпност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Сумиране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14528"/>
              </p:ext>
            </p:extLst>
          </p:nvPr>
        </p:nvGraphicFramePr>
        <p:xfrm>
          <a:off x="395536" y="2132857"/>
          <a:ext cx="8208911" cy="4120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07"/>
                <a:gridCol w="2069473"/>
                <a:gridCol w="2483368"/>
                <a:gridCol w="2897263"/>
              </a:tblGrid>
              <a:tr h="504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441924">
                <a:tc rowSpan="5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Слънчева верига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Сгрешени връзки  и обратната тръба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Системата зацикля, недостатъчен добив, възможното унищожаване на помпата от прегряване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Правилното свързване на връзките и обратните тръби на слънчевата станция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Инсталирането на неподходяща смес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Счупване на клапата</a:t>
                      </a:r>
                      <a:r>
                        <a:rPr lang="ru-RU" sz="1200" dirty="0" smtClean="0">
                          <a:effectLst/>
                        </a:rPr>
                        <a:t>, риск от гореща пара през клапата за безопасност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Наливане на  устойчив на температура, налягане и гликол  .Разширителни съдове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441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Разхлабване на връзка  на разширителния съд отдолу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Въздух и пара се натрупват в разширителния съд, колебания на налягането, клапата се счупв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Връзките отгоре за  р</a:t>
                      </a:r>
                      <a:r>
                        <a:rPr lang="ru-RU" sz="1200" dirty="0" smtClean="0">
                          <a:effectLst/>
                        </a:rPr>
                        <a:t>азширителния съд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Неподходящ въздушен предпазен клапан/вентил, липсва температурна стабилност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Унищожаване от прегряване  затворения сферичен кран (топлинна тръба)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 на въздушен предпазен клапан, одобрен до 150° 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589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Несъответствие на материала на тръбите с температурата, налягането и гликола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Течове, гликол течове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 тръби от материал,устойчив на температура, налягане и гликол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2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02573"/>
              </p:ext>
            </p:extLst>
          </p:nvPr>
        </p:nvGraphicFramePr>
        <p:xfrm>
          <a:off x="683568" y="2636912"/>
          <a:ext cx="7848872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526"/>
                <a:gridCol w="1978707"/>
                <a:gridCol w="2374449"/>
                <a:gridCol w="277019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294616">
                <a:tc row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Слънчева верига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обратен клапан за поток в слънчевата захранващата уредба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Загуба на топлина </a:t>
                      </a:r>
                      <a:r>
                        <a:rPr lang="ru-RU" sz="1200" smtClean="0">
                          <a:effectLst/>
                        </a:rPr>
                        <a:t>поради еденична тръба  при циркулацията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Инсталирането на температурен обратен клапан за стабилен поток  в слънчевата захранващата уредба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Повишение температурата на тръбата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Риск от изгаряне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Инсталиране на медни изпускателн</a:t>
                      </a:r>
                      <a:r>
                        <a:rPr lang="bg-BG" sz="1200" dirty="0" smtClean="0">
                          <a:effectLst/>
                        </a:rPr>
                        <a:t>и</a:t>
                      </a:r>
                      <a:r>
                        <a:rPr lang="ru-RU" sz="1200" dirty="0" smtClean="0">
                          <a:effectLst/>
                        </a:rPr>
                        <a:t> тръби и връзка с водосборен резервоар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29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Немонтиран въздушен сепаратор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екстремни случаи въздух не се отделя, цикълът е прекъснат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Инсталиране на сепаратор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</a:tr>
              <a:tr h="441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Прилагане на  плосък  топлообменник за нагряване на басейн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Замърсяване,  разпояване</a:t>
                      </a:r>
                    </a:p>
                  </a:txBody>
                  <a:tcPr marL="66289" marR="66289" marT="64008" marB="6400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Монтаж на тръба поддържаща топлообменника</a:t>
                      </a:r>
                    </a:p>
                  </a:txBody>
                  <a:tcPr marL="66289" marR="66289" marT="64008" marB="640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2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33708"/>
              </p:ext>
            </p:extLst>
          </p:nvPr>
        </p:nvGraphicFramePr>
        <p:xfrm>
          <a:off x="395536" y="2420888"/>
          <a:ext cx="8064896" cy="417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57188"/>
                <a:gridCol w="2241786"/>
                <a:gridCol w="2241786"/>
              </a:tblGrid>
              <a:tr h="36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row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За съхранение на енергията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Сгрешена инсталация на обратния поток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Бедно топлопредаване на мястото  за съхранение на вода, по-малки колекторна производителност, твърде висок по темперагура обратен поток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 се инсталира система за съхранение след рекламация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28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Високо/ниско прикачен датчик или липсва температурен датчик или контакт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При водното</a:t>
                      </a:r>
                      <a:r>
                        <a:rPr lang="ru-RU" sz="1200" dirty="0" smtClean="0">
                          <a:effectLst/>
                        </a:rPr>
                        <a:t> регулиране на системата, например при поддръжка на централно отопление, сензорът е твърде ниско и  въпреки достатъчна температура на съхранение, няма</a:t>
                      </a:r>
                      <a:r>
                        <a:rPr lang="ru-RU" sz="1200" baseline="0" dirty="0" smtClean="0">
                          <a:effectLst/>
                        </a:rPr>
                        <a:t> да има</a:t>
                      </a:r>
                      <a:r>
                        <a:rPr lang="ru-RU" sz="1200" dirty="0" smtClean="0">
                          <a:effectLst/>
                        </a:rPr>
                        <a:t> превключване на натоварването - отоплението остава студено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Монтаж на сензори при бойлера,  средата на слънчевата верига и топлообменник/при поддръжка за отопление. Да се обърне внимание на добрия топлинен контакт (проводими термична съединение/термична паста)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Грешна хидравлични интеграция на обратната връзка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Липса на слоевете/смесване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Правилен монтаж на обратната връзка (монтаж на височина на половината бойлер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Липсва течаща вода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Риск от изгаряне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Захранване с </a:t>
                      </a:r>
                      <a:r>
                        <a:rPr lang="ru-RU" sz="1200" dirty="0" smtClean="0">
                          <a:effectLst/>
                        </a:rPr>
                        <a:t> течаща вода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57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ru-RU" dirty="0">
                <a:cs typeface="Arial" panose="020B0604020202020204" pitchFamily="34" charset="0"/>
              </a:rPr>
              <a:t> Откриване и отстраняване на </a:t>
            </a:r>
            <a:r>
              <a:rPr lang="ru-RU" dirty="0" smtClean="0">
                <a:cs typeface="Arial" panose="020B0604020202020204" pitchFamily="34" charset="0"/>
              </a:rPr>
              <a:t>неизправности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64998"/>
              </p:ext>
            </p:extLst>
          </p:nvPr>
        </p:nvGraphicFramePr>
        <p:xfrm>
          <a:off x="539552" y="2276872"/>
          <a:ext cx="8064896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57188"/>
                <a:gridCol w="2241786"/>
                <a:gridCol w="2241786"/>
              </a:tblGrid>
              <a:tr h="36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rowSpan="5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Техника на връзките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твърди връзки без температурна  устойчивост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Течове (може и след дълъг период)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устойчиви на температура връзки, твърди спойки/бронзово заваряване или пръстенни връзки/муфи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Запечатването не е достатъчно направено внимателно (по-нисък вискозитет на гликола, в сравнение с водата)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Течове (може и след дълъг период)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Внимателно да се извършва свързващата техника. Изпитванията за херметичност, извършени след напълване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Меко запояване с изнесени тръбни колекторни системи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Спойката омеква при високи температури, което води до течове, ерозия (отнемане на материал)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Твърдо запояване/бронзирано заваряване или скоба с пръстен конектори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Употребата на поцинковани тръби и пластмасови тръби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Необходимост от дезинфекция</a:t>
                      </a:r>
                      <a:r>
                        <a:rPr lang="ru-RU" sz="1200" dirty="0" smtClean="0">
                          <a:effectLst/>
                        </a:rPr>
                        <a:t>, натрупване на утайки, течове, загуба на функция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М</a:t>
                      </a:r>
                      <a:r>
                        <a:rPr lang="ru-RU" sz="1200" dirty="0" smtClean="0">
                          <a:effectLst/>
                        </a:rPr>
                        <a:t>ед, стомана или висококачествена стомана за линиите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226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 обозначена температура  на прехода от топлообменник за пластмасови тръби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Риск от промени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Термично отделяне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0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33799"/>
              </p:ext>
            </p:extLst>
          </p:nvPr>
        </p:nvGraphicFramePr>
        <p:xfrm>
          <a:off x="539552" y="2276872"/>
          <a:ext cx="8064896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57188"/>
                <a:gridCol w="2241786"/>
                <a:gridCol w="224178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Топлоизолация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Твърде малко/неокомплектована тръбна изолация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По-високи топлинни загуби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Непрекъсната топлоизолация, изолация с дебелина съгласно регламента за спестяване на енергия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226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 на минерална вата във външните области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Измества</a:t>
                      </a:r>
                      <a:r>
                        <a:rPr lang="bg-BG" sz="1200" baseline="0" dirty="0" smtClean="0">
                          <a:effectLst/>
                        </a:rPr>
                        <a:t> се т</a:t>
                      </a:r>
                      <a:r>
                        <a:rPr lang="ru-RU" sz="1200" dirty="0" smtClean="0">
                          <a:effectLst/>
                        </a:rPr>
                        <a:t>очката на оросяване , влагозапасяване, образуване на лед, повишена топлопроводимост, унищожаване на топлоизолация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 на покритие със затворени клетки и устойчива на температура топлоизолация (определено не минерална вата за външната повърхност)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Липсва стомана покритие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Щети от птици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Алуминиево покритие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Контрол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Настройката за температурна разлика е  твърде висока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По-малко топлопроизводство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Времевата разлика да се настрои по данни на производителя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Зададената максимална стойност на температура на бойлера за битова вода е  &gt; 60° 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Калцификация на топлообменниците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Да</a:t>
                      </a:r>
                      <a:r>
                        <a:rPr lang="bg-BG" sz="1200" baseline="0" dirty="0" smtClean="0">
                          <a:effectLst/>
                        </a:rPr>
                        <a:t> се з</a:t>
                      </a:r>
                      <a:r>
                        <a:rPr lang="ru-RU" sz="1200" dirty="0" smtClean="0">
                          <a:effectLst/>
                        </a:rPr>
                        <a:t>ададе максимална температура до 60° 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Размяна на сензора колектора и сензора на бойлера в регулатора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Система се включва само ако температурата на бойлера  е над колекторната температура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 се прикачат сензорните кабели правилно според инструкциите за монтаж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3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тестване за течове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на слънчевата верига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Откриване на течове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със слънчева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течност/флуид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настройка на помпата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със слънчева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на помпата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Откриване и отстраняване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поправяне на грешки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76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25254"/>
              </p:ext>
            </p:extLst>
          </p:nvPr>
        </p:nvGraphicFramePr>
        <p:xfrm>
          <a:off x="251520" y="2276872"/>
          <a:ext cx="8568953" cy="387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645"/>
                <a:gridCol w="2504512"/>
                <a:gridCol w="2381898"/>
                <a:gridCol w="238189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rowSpan="5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Въвеждане в експлоатация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Водни остатъци в абсорбера и/или тръбните връзка (формиране на лед при 4° C температура на въздуха.)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Възможно е </a:t>
                      </a:r>
                      <a:r>
                        <a:rPr lang="ru-RU" sz="1200" dirty="0" smtClean="0">
                          <a:effectLst/>
                        </a:rPr>
                        <a:t>прекъсвания на тръбите на абсорберите и външния тръбопровод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Компресиран тест по време на замръзване с топла течност или сгъстен въздух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Делът на антифриз в сместа вода/пропилен гликол е твърде висока (&gt; 50 %)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Беден на топлина транспорт, по-висока консумация на енергия от помпите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готови смеси или максимум 40 % от пропилен гликол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Няма специални системи за прехвърляне на топлината, използвани за вакуумно тръбните колектори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Силно ускорено намаление на добива, евентуално флокулация, разходи за повишена поддръжка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специални системи за прехвърляне на топлината за вакуумно тръбните колектори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Пълнене при силно слънце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Наличие на пара, не е възможно максимално пълнене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 не се пълни по време на силното слънцестоене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226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Лоша де-аерация на слънчевата верига, например процесът на плакнене и пълнене  е твърде кратък (&lt; 15 мин), или въздушните отвори не са в най-високата точка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Въздух в слънчевата верига (ударно налягане , транспорта на топлина е възможно  да се  блокира отвъздушен балон)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Професионална де-аерация и изпускане на въздуха  от всички възможни високи точки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128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90941"/>
              </p:ext>
            </p:extLst>
          </p:nvPr>
        </p:nvGraphicFramePr>
        <p:xfrm>
          <a:off x="251520" y="2276872"/>
          <a:ext cx="8568953" cy="333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364997"/>
                <a:gridCol w="2381898"/>
                <a:gridCol w="2381898"/>
              </a:tblGrid>
              <a:tr h="340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510386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Въвеждане в експлоатация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Недостатъчно  пълнене от помпите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Въздух в слънчевата верига (виж по-горе за последствията), високи разходи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Използването на центробежни помпи и с достатъчна производителност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510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Налягането в системата е твърде ниско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Беден топлинен транспорт,  прекъсване на слънчевата верига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Налягането в системата  = статичното налягане + 0,5 бара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510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затваряща част след колектора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Възможно свиване и изпарение на слънчевата течност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Да се затворят въздушните отвори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714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справка от пробата, включително и подписите на производителя/монтажника и оператор/потребител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доказателство за тест за компресиране и оперативност,  няма стандартни трансфери, гаранция,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Създаване на справка за пробата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510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Липсва  структура в загряващата система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Няма възможност за преглед  поддръжка от страна на оператора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Прикрепете структурата  към загряващата система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6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Сумиране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Грешки, последици и тяхното отстраняване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45830"/>
              </p:ext>
            </p:extLst>
          </p:nvPr>
        </p:nvGraphicFramePr>
        <p:xfrm>
          <a:off x="251520" y="2276872"/>
          <a:ext cx="8568953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645"/>
                <a:gridCol w="2504512"/>
                <a:gridCol w="2381898"/>
                <a:gridCol w="238189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Грешки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Последици/щети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Корекция и превенция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Поддръжка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 проверка  за защита срещу замръзване на топлоносителя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Възможно е прекъсвания на тръбите на абсорбери и външните тръби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Проверкана защитата от замразяване с подходящи измервателен уред (напр. аерометър)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Липсва отметка за рН стойност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Възможно е корозия, ерозия на тръбите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Измерване и проверка на pH-стойността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Пълнене с неизвестен топлоносител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Несигурни химични свойства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Смяна на топлоносителя (изплакнете и евентуално със сгъстен въздух)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Организация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Заявка за субсидии след пускането поръчката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Липса на субсидии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Попълнете заявление преди пускането на заповед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Проблем на комуникацията между клиента и монтажниците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Инсталацията се оказва различна от това, което клиента си епредставял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Най-добра възможна корелация на нуждите на клиента и системата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  <a:tr h="169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Липса на координация с клиента относно други монтирани секции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Прекъсване на процеса на изграждане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Навременни и точни споразумения между покривача, водопроводчика, електротехника и клиента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5459" marR="254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322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 капково налягане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220486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Отдушникът затворен ли 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пълненето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системата?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4200" y="2228330"/>
            <a:ext cx="3255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Затворете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отдушника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увеличете налягането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91880" y="2397381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13872" y="2687420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7636" y="2035587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2496" y="2625267"/>
            <a:ext cx="0" cy="462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496" y="313342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 течност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изтича през предпазен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клапан? (Проверете нивото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контейнер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85556" y="3356992"/>
            <a:ext cx="682024" cy="2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13336" y="3090486"/>
            <a:ext cx="4723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MEV дефектни?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Смяна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MEV изключване? (Не е разрешено) отворен,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MEV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твърде малък? Преизчисляване, инсталирате допълнителна единица,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MEV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 твърде високо налягане? Налягането в 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е твърде високо? Намален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неправилно оразмерени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  предпазния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клапан?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Смяна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2924" y="2877343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5406315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Слънчевта верига е херметизирана?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Чувствителни « са всички точки на запояване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завинтване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6400" y="3964424"/>
            <a:ext cx="0" cy="11519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1564" y="4278223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379308" y="5845053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25064" y="5483259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0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 капково налягане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По-добре системата се вентилира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(чрез изпомпване на слънчевата течност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резервоара, пълнене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същата течност, докато няма повече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излизат балони 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Измененията на налягането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температурните изменения по време на работа на системата са нормални.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Сравняване на наляганията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смислени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полезни за тестови цели при идентични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температури.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системата не трябва да намалява под стойността на статично налягане + 0,5 бара, тъй като иначе частичен вакуум може да бъде създадена в горната зона на слънчевата система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изтеглен.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91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 smtClean="0">
                <a:cs typeface="Arial" panose="020B0604020202020204" pitchFamily="34" charset="0"/>
              </a:rPr>
              <a:t>Откриване </a:t>
            </a:r>
            <a:r>
              <a:rPr lang="ru-RU" dirty="0">
                <a:cs typeface="Arial" panose="020B0604020202020204" pitchFamily="34" charset="0"/>
              </a:rPr>
              <a:t>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934" y="1457760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Слънцето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грее, но помпата не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67062"/>
            <a:ext cx="397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Показанията 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контролера видими ли са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LED светлина?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4040" y="2167062"/>
            <a:ext cx="4286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напрежение.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кабела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захранване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предпазителите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25064" y="2418145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77270" y="2546160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660" y="1988840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5776" y="2546160"/>
            <a:ext cx="0" cy="462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59830" y="3011380"/>
            <a:ext cx="371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Бойлерът достига ли максимална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94780" y="3184849"/>
            <a:ext cx="682024" cy="2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13336" y="2895670"/>
            <a:ext cx="472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температура: битова вода резервоар 60°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C; буферен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резервоар 90° 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променете,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2044" y="2798237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71" y="3961720"/>
            <a:ext cx="3491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 в помпата след ръчно включване?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55776" y="3385769"/>
            <a:ext cx="0" cy="57595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95218" y="3408506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32954" y="4271341"/>
            <a:ext cx="0" cy="5923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12298" y="4373163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45296" y="4133672"/>
            <a:ext cx="682024" cy="2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52560" y="3747060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84964" y="3786510"/>
            <a:ext cx="51210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Разликите при превключване са прекалено високи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?(5–8°C)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Проверете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дисплея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правдоподобна ли е? Температурният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датчик може 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 дефектен или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добър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70" y="4937869"/>
            <a:ext cx="2933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ли контролер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помпата?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072516" y="5163478"/>
            <a:ext cx="682024" cy="2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88700" y="4768592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6308" y="4917747"/>
            <a:ext cx="5299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Помпа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Валът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излязъл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нагоре? Преместване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отвертка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 изключено напрежение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!)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е замърсена? Почистване на помпата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ефект- смяна на помпата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5471" y="5656411"/>
            <a:ext cx="313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Контролерът е дефектен.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173160" y="5255095"/>
            <a:ext cx="0" cy="45061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1560" y="5311128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5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Слънцето грее, но помпата не работи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Други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водата в бойлера е гореща,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под максималната температура. Слънчевата радиация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недостатъчна,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достигне включване от температурната разлика на високо ниво. Поведението на системата в този случай е задоволително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бойлер с двойна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съхранение: контролерът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превключва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бойлера, 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включване от температурната разлика все още не е достигнато.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се изчака.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69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1190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 висока температурна разлика между колектора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Разликата между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температурите на свежия и обратния поток/между колектора и бойлера/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около 10 ° 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(свеж поток),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30 ° 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(обратен поток)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0684" y="3007693"/>
            <a:ext cx="5203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Бойлерът достига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своята максимална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Вътрешния резервоар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60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° C;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резервоар 90 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bg-BG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нормално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контролера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коригиране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 помпа работи?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3204" y="3395605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4027126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8960" y="2975245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1416" y="3595654"/>
            <a:ext cx="7648" cy="12014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39880" y="4906246"/>
            <a:ext cx="3754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Такометерът 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показва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2876" y="4895174"/>
            <a:ext cx="5203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 - обезвъздушаване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51420" y="5080115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97176" y="4659755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50552" y="5272950"/>
            <a:ext cx="27896" cy="6007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1560" y="5404047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9" y="3244334"/>
            <a:ext cx="30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Слънчева </a:t>
            </a:r>
            <a:r>
              <a:rPr lang="bg-BG" dirty="0" smtClean="0"/>
              <a:t>помпа </a:t>
            </a:r>
            <a:r>
              <a:rPr lang="bg-BG" dirty="0"/>
              <a:t>работи?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9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1190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 висока температурна разлика между колектора и бойлера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608" y="2887774"/>
            <a:ext cx="3343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Подходящо висок ли 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обемния поток?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дебит: 40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l/m2h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Нисък дебит: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 – 15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л/m2h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1288" y="3144522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Увеличаване на потока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8960" y="3313799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2832" y="3919753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7988" y="2887774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10856" y="3830350"/>
            <a:ext cx="0" cy="5173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48" y="4536644"/>
            <a:ext cx="3180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Връщане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 до нормалната температура?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288" y="4251177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Топлообменникът засегнат ли е от налепи,  блокиран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твърде малък?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Премахване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налепа или преизчисляване  топлообменника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Объркани ли са връзките на слънчевата верига и топлообменника?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Свържете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поток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нагоре, връщане 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дъното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27204" y="4819079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2320" y="4347709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29064" y="2287025"/>
            <a:ext cx="0" cy="6007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41094" y="2418122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9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>
                <a:cs typeface="Arial" panose="020B0604020202020204" pitchFamily="34" charset="0"/>
              </a:rPr>
              <a:t>Откриване и отстраняване на неизправности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1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Помпата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работи,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такометъра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дебитомера показват, че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няма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дебит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88" y="2366266"/>
            <a:ext cx="35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Всички ли изключващи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елементи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 отворени?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4128" y="224315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Отворете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фитингите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осигурете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срещу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неволно затварян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7988" y="2535317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7848" y="2721926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640" y="2196763"/>
            <a:ext cx="522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49984" y="2710302"/>
            <a:ext cx="0" cy="5173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17720" y="3850651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63888" y="3514566"/>
            <a:ext cx="63439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46720" y="5213455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884" y="3222179"/>
            <a:ext cx="375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 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ъздух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Наблюдава ли се сълзене?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0282" y="3227661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налягането, зареждане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 слънчева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течност ако е необходимо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достигане на работно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47664" y="3812436"/>
            <a:ext cx="0" cy="5758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433" y="4365104"/>
            <a:ext cx="1971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Замърсяване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234" y="5448023"/>
            <a:ext cx="2776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Гравитационните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спирачка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блокирани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5596" y="4941168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154" y="4534381"/>
            <a:ext cx="221712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49984" y="4822526"/>
            <a:ext cx="0" cy="5758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42209" y="3144117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63800" y="4180283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08049" y="4358482"/>
            <a:ext cx="3432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Почистване на мръсотията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64032" y="5448023"/>
            <a:ext cx="3720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Отблокиране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6155" y="5617300"/>
            <a:ext cx="143328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9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>
                <a:cs typeface="Arial" panose="020B0604020202020204" pitchFamily="34" charset="0"/>
              </a:rPr>
              <a:t>Включване </a:t>
            </a:r>
            <a:r>
              <a:rPr lang="ru-RU" dirty="0">
                <a:cs typeface="Arial" panose="020B0604020202020204" pitchFamily="34" charset="0"/>
              </a:rPr>
              <a:t>на слънчевата верига и тестване за </a:t>
            </a:r>
            <a:r>
              <a:rPr lang="ru-RU" dirty="0" smtClean="0">
                <a:cs typeface="Arial" panose="020B0604020202020204" pitchFamily="34" charset="0"/>
              </a:rPr>
              <a:t>течове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Необходимите стъпки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старта/включването на 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слънчева енергия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Прочистване на 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течове.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слънчева течност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Избор на помпи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контролер.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ru-RU" dirty="0">
                <a:cs typeface="Arial" panose="020B0604020202020204" pitchFamily="34" charset="0"/>
              </a:rPr>
              <a:t> Откриване и отстраняване на </a:t>
            </a:r>
            <a:r>
              <a:rPr lang="ru-RU" dirty="0" smtClean="0">
                <a:cs typeface="Arial" panose="020B0604020202020204" pitchFamily="34" charset="0"/>
              </a:rPr>
              <a:t>неизправности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Помпата работи, но такометъра или дебитомера показват, че няма дебит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Процедурата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продухване/прочистване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верига е както следва (поради риска от образуване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висока слънчева радиация, това трябва да се направи, ако е възможно рано сутрин или късно следобед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1.Отворяне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отвори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2.Увеличаване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налягането в системата с помощта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пълнене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Помпата на 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пулсиращи движения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максимален капацитет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Ако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необходимо, да се отвори винта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рециркулационната помпа докато въздухът излезе навън,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затвори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отново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се затворят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отвори след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успешното продухване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ru-RU" dirty="0">
                <a:cs typeface="Arial" panose="020B0604020202020204" pitchFamily="34" charset="0"/>
              </a:rPr>
              <a:t> Откриване и отстраняване на </a:t>
            </a:r>
            <a:r>
              <a:rPr lang="ru-RU" dirty="0" smtClean="0">
                <a:cs typeface="Arial" panose="020B0604020202020204" pitchFamily="34" charset="0"/>
              </a:rPr>
              <a:t>неизправности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Резервоарът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съхранение се охлажда прекалено много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 нощта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без разход на гореща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214760"/>
            <a:ext cx="375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работи през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нощта?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2320582"/>
            <a:ext cx="376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сензора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работата на контролера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06024" y="4460429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50176" y="2132856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249" y="2560764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93519" y="4752817"/>
            <a:ext cx="0" cy="4279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07904" y="2464183"/>
            <a:ext cx="100811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15616" y="2553314"/>
            <a:ext cx="1" cy="5038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504" y="308688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по-висока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външната температура през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нощта?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056" y="316043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работата на клапите за правия и обратния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дали правилно функционират. Дефектни сензори?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29040" y="3160438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35896" y="3491765"/>
            <a:ext cx="100811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3152" y="3671662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93519" y="3664212"/>
            <a:ext cx="1" cy="5038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504" y="4168042"/>
            <a:ext cx="422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Достатъчна ли е топлоизолацията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резервоара?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(Мин. 100 мм гъвкави пяна, 70 мм твърда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пяна)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82312" y="4033821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6056" y="4291152"/>
            <a:ext cx="376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Засилване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топлоизолация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800" y="4746630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63120" y="5547205"/>
            <a:ext cx="0" cy="4279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35401" y="5541018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77" y="5171112"/>
            <a:ext cx="4225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Направена ли е топлоизолацията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плътно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036556" y="5382181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12844" y="4955573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6588" y="5212904"/>
            <a:ext cx="376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се направи правилно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65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3. .</a:t>
            </a:r>
            <a:r>
              <a:rPr lang="ru-RU" dirty="0">
                <a:cs typeface="Arial" panose="020B0604020202020204" pitchFamily="34" charset="0"/>
              </a:rPr>
              <a:t> Откриване и отстраняване на </a:t>
            </a:r>
            <a:r>
              <a:rPr lang="ru-RU" dirty="0" smtClean="0">
                <a:cs typeface="Arial" panose="020B0604020202020204" pitchFamily="34" charset="0"/>
              </a:rPr>
              <a:t>неизправности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478597"/>
            <a:ext cx="82296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Примери за откриване и поправяне на грешки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Резервоарът за съхранение се охлажда прекалено много през нощта без разход на гореща вода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67088" y="2747103"/>
            <a:ext cx="821456" cy="2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14966" y="2903458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31693" y="2863973"/>
            <a:ext cx="13219" cy="3780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504" y="2564904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връзки са термично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изолирана?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4512" y="256490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Изолирайте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29040" y="2996952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39172" y="3393229"/>
            <a:ext cx="100811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31694" y="3518276"/>
            <a:ext cx="1" cy="5038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276" y="3204317"/>
            <a:ext cx="3935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работи твърде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дълго?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3376" y="2320495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1980" y="3118973"/>
            <a:ext cx="438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Промяна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таймера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допълване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термостат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44911" y="2132856"/>
            <a:ext cx="0" cy="4279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17192" y="2126669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77" y="4029303"/>
            <a:ext cx="422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Изключете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затворете спирателния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кран за една нощ.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По-ниски ли са загубите в резервоара?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2703" y="4621931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52024" y="4142968"/>
            <a:ext cx="4077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Почистване на помпата на обратния поток или замяната 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94192" y="3913346"/>
            <a:ext cx="76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831693" y="4581354"/>
            <a:ext cx="1" cy="50383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01750" y="3565633"/>
            <a:ext cx="52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169164" y="4312245"/>
            <a:ext cx="5768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7504" y="512909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Гравитационната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циркулация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линия е твърде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силна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Инсталирайте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двупосочна вентил след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помпа.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Двупосочният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отворен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операцията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помпата, в противен случай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затворен.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Свържете помпата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двупосочния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паралелно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Включете в действие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19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Сега </a:t>
            </a:r>
            <a:r>
              <a:rPr lang="ru-RU" sz="1600" dirty="0"/>
              <a:t>сте завършили модула </a:t>
            </a:r>
            <a:r>
              <a:rPr lang="ru-RU" sz="1600" dirty="0" smtClean="0"/>
              <a:t>"</a:t>
            </a:r>
            <a:r>
              <a:rPr lang="ru-RU" sz="1600" dirty="0"/>
              <a:t>Старт на слънчевата топлинна </a:t>
            </a:r>
            <a:r>
              <a:rPr lang="ru-RU" sz="1600" dirty="0" smtClean="0"/>
              <a:t>инсталация" </a:t>
            </a:r>
            <a:r>
              <a:rPr lang="ru-RU" sz="1600" dirty="0"/>
              <a:t>и можете </a:t>
            </a:r>
            <a:r>
              <a:rPr lang="ru-RU" sz="1600" dirty="0" smtClean="0"/>
              <a:t>да:</a:t>
            </a:r>
            <a:endParaRPr lang="el-GR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Извършвате промиване </a:t>
            </a:r>
            <a:r>
              <a:rPr lang="ru-RU" sz="1600" dirty="0"/>
              <a:t>на </a:t>
            </a:r>
            <a:r>
              <a:rPr lang="ru-RU" sz="1600" dirty="0" smtClean="0"/>
              <a:t>слънчевата верига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Проверите </a:t>
            </a:r>
            <a:r>
              <a:rPr lang="ru-RU" sz="1600" dirty="0"/>
              <a:t>за течове</a:t>
            </a:r>
            <a:r>
              <a:rPr lang="ru-RU" sz="16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Напълните системата </a:t>
            </a:r>
            <a:r>
              <a:rPr lang="ru-RU" sz="1600" dirty="0"/>
              <a:t>със слънчева течност</a:t>
            </a:r>
            <a:r>
              <a:rPr lang="ru-RU" sz="16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Заявите </a:t>
            </a:r>
            <a:r>
              <a:rPr lang="ru-RU" sz="1600" dirty="0"/>
              <a:t>помпи и контролер. </a:t>
            </a:r>
            <a:endParaRPr lang="ru-RU" sz="1600" dirty="0" smtClean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Откривате </a:t>
            </a:r>
            <a:r>
              <a:rPr lang="ru-RU" sz="1600" dirty="0"/>
              <a:t>и </a:t>
            </a:r>
            <a:r>
              <a:rPr lang="ru-RU" sz="1600" dirty="0" smtClean="0"/>
              <a:t>отстранявате неизправности.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Край на модула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Старт на слънчевата топлинна инсталация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bg-BG" dirty="0">
                <a:cs typeface="Arial" panose="020B0604020202020204" pitchFamily="34" charset="0"/>
              </a:rPr>
              <a:t> Включване </a:t>
            </a:r>
            <a:r>
              <a:rPr lang="ru-RU" dirty="0">
                <a:cs typeface="Arial" panose="020B0604020202020204" pitchFamily="34" charset="0"/>
              </a:rPr>
              <a:t>на слънчевата верига и тестване за </a:t>
            </a:r>
            <a:r>
              <a:rPr lang="ru-RU" dirty="0" smtClean="0">
                <a:cs typeface="Arial" panose="020B0604020202020204" pitchFamily="34" charset="0"/>
              </a:rPr>
              <a:t>течове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77935"/>
            <a:ext cx="4032448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на слънчевата верига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51723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на слънчевата верига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фитинги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процеса на отчитане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5112568" cy="45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bg-BG" dirty="0">
                <a:cs typeface="Arial" panose="020B0604020202020204" pitchFamily="34" charset="0"/>
              </a:rPr>
              <a:t> Включване </a:t>
            </a:r>
            <a:r>
              <a:rPr lang="ru-RU" dirty="0">
                <a:cs typeface="Arial" panose="020B0604020202020204" pitchFamily="34" charset="0"/>
              </a:rPr>
              <a:t>на слънчевата верига и тестване за </a:t>
            </a:r>
            <a:r>
              <a:rPr lang="ru-RU" dirty="0" smtClean="0">
                <a:cs typeface="Arial" panose="020B0604020202020204" pitchFamily="34" charset="0"/>
              </a:rPr>
              <a:t>течове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 на слънчевата верига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 се прочиства системата от мръсотия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остатъчна слънчева течност/флуид. Прочистването 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извършва при максимално  слънцестоене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нулева температура,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има риск от изпаряване или замразяване. Процесът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пълнене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се осъществява чрез клапани 1 и 2. Клапан 1 е свързан 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източник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студена вода от маркуч;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маркучът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клапан 2 е поставен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изтичане. Всички фитинги в слънчевата верига 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бъдат отворени. Когато бликне вода от топлообменника,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затваря,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 маркучът се прикачва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отворения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4, 3 е отворен. Процесът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продължи около 10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9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bg-BG" dirty="0">
                <a:cs typeface="Arial" panose="020B0604020202020204" pitchFamily="34" charset="0"/>
              </a:rPr>
              <a:t>Включване </a:t>
            </a:r>
            <a:r>
              <a:rPr lang="ru-RU" dirty="0">
                <a:cs typeface="Arial" panose="020B0604020202020204" pitchFamily="34" charset="0"/>
              </a:rPr>
              <a:t>на слънчевата верига и тестване за </a:t>
            </a:r>
            <a:r>
              <a:rPr lang="ru-RU" dirty="0" smtClean="0">
                <a:cs typeface="Arial" panose="020B0604020202020204" pitchFamily="34" charset="0"/>
              </a:rPr>
              <a:t>течове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Откриване на течове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Изпитване за налягане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провежда след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 на системата.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тази цел е затворен клапан 4, и системата се пълни с вода чрез клапан 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системата се вдигна до стойност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малко под стойността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предпазния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– максимум 6 бара. След това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затваря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 1, помпата се стартира ръчно, и слънчева веригата се вентилира през вентилационните отвори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отдушника на помпата.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налягането спадне значително в резултат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вентилацията, налягането 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увеличи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вече е готов да се проверяват за течове (визуално и на ръка). Тест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пропускливост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помощта на манометър не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възможен при налягане, причинено от слънчевото нагряване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течение на един ден. В края на тест за пропускливост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клапана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безопасност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тестван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по-нататъшно увеличаване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налягането. Слънчевата система накрая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изпразва напълно чрез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отваряне на крана 1 и 2. Чрез измерване на количеството вода, което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изтича,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възможно да се установи размерът на антифриз,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който е задължително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съставлява 40%.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9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 със слънчева течност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разбъркване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концентрат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с антифриз 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постигане на желаното ниво на защита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замръзване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(или използването на предварително смесени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антифризи),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течност се изпомпва в слънчевата веригата чрез клапан 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Тъй като слънчевата течност/концентрата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сравнение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много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 вискозитетен,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течове. Общата процедура за освобождаване на въздуха от слънчевата течността е както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следва,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винаги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се проверяват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инструкциите за инсталиране за конкретен продукт, тъй като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могат да възникнат разлики.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8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bg-BG" dirty="0">
                <a:cs typeface="Arial" panose="020B0604020202020204" pitchFamily="34" charset="0"/>
              </a:rPr>
              <a:t>Пълнене</a:t>
            </a:r>
            <a:r>
              <a:rPr lang="ru-RU" dirty="0">
                <a:cs typeface="Arial" panose="020B0604020202020204" pitchFamily="34" charset="0"/>
              </a:rPr>
              <a:t> със слънчева течност/флуид и настройка на помпата и контролера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 със слънчева течност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Когато се изпомпва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слънчевата течност в системата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пълни бойлера,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голяма част от въздуха вече е отстранен. За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 още по-ефективно,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краищата на маркучите трябва да бъдат напълно потопени в течността. Когато няма повече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въздух/не излизат мехурчета,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 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затворен.</a:t>
            </a:r>
          </a:p>
          <a:p>
            <a:pPr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се намали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налягане, равно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статично налягане + 0,5 бара) плюс добавка за загуба на налягане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по-нататъшно изтичане.</a:t>
            </a:r>
          </a:p>
          <a:p>
            <a:pPr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на 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Вклюва се и се изключва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няколко пъти в интервали от 10 минути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да се обезвъздуши циркулационната помпа се развива месинговия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челото.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70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4977</Words>
  <Application>Microsoft Office PowerPoint</Application>
  <PresentationFormat>On-screen Show (4:3)</PresentationFormat>
  <Paragraphs>530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2_Office Theme</vt:lpstr>
      <vt:lpstr>Част 2.10. Старт на слънчевата топлинна инсталация </vt:lpstr>
      <vt:lpstr>Цели на модула</vt:lpstr>
      <vt:lpstr>Съдържание</vt:lpstr>
      <vt:lpstr>1. Включване на слънчевата верига и тестване за течове </vt:lpstr>
      <vt:lpstr>1. Включване на слънчевата верига и тестване за течове </vt:lpstr>
      <vt:lpstr>1. Включване на слънчевата верига и тестване за течове</vt:lpstr>
      <vt:lpstr>1. Включване на слънчевата верига и тестване за течове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2. Пълнене със слънчева течност/флуид и настройка на помпата и контролера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 </vt:lpstr>
      <vt:lpstr>3. Откриване и отстраняване на неизправности</vt:lpstr>
      <vt:lpstr>3. Откриване и отстраняване на неизправности</vt:lpstr>
      <vt:lpstr>3. . Откриване и отстраняване на неизправности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Irina Terzyiska</cp:lastModifiedBy>
  <cp:revision>189</cp:revision>
  <dcterms:created xsi:type="dcterms:W3CDTF">2017-12-11T10:59:29Z</dcterms:created>
  <dcterms:modified xsi:type="dcterms:W3CDTF">2019-10-03T06:12:16Z</dcterms:modified>
</cp:coreProperties>
</file>