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4" r:id="rId1"/>
  </p:sldMasterIdLst>
  <p:notesMasterIdLst>
    <p:notesMasterId r:id="rId75"/>
  </p:notesMasterIdLst>
  <p:sldIdLst>
    <p:sldId id="256" r:id="rId2"/>
    <p:sldId id="257" r:id="rId3"/>
    <p:sldId id="297" r:id="rId4"/>
    <p:sldId id="272" r:id="rId5"/>
    <p:sldId id="337" r:id="rId6"/>
    <p:sldId id="371" r:id="rId7"/>
    <p:sldId id="335" r:id="rId8"/>
    <p:sldId id="336" r:id="rId9"/>
    <p:sldId id="338" r:id="rId10"/>
    <p:sldId id="339" r:id="rId11"/>
    <p:sldId id="340" r:id="rId12"/>
    <p:sldId id="341" r:id="rId13"/>
    <p:sldId id="342" r:id="rId14"/>
    <p:sldId id="344" r:id="rId15"/>
    <p:sldId id="372" r:id="rId16"/>
    <p:sldId id="362" r:id="rId17"/>
    <p:sldId id="363" r:id="rId18"/>
    <p:sldId id="364" r:id="rId19"/>
    <p:sldId id="343" r:id="rId20"/>
    <p:sldId id="345" r:id="rId21"/>
    <p:sldId id="346" r:id="rId22"/>
    <p:sldId id="347" r:id="rId23"/>
    <p:sldId id="373" r:id="rId24"/>
    <p:sldId id="348" r:id="rId25"/>
    <p:sldId id="349" r:id="rId26"/>
    <p:sldId id="350" r:id="rId27"/>
    <p:sldId id="351" r:id="rId28"/>
    <p:sldId id="352" r:id="rId29"/>
    <p:sldId id="357" r:id="rId30"/>
    <p:sldId id="356" r:id="rId31"/>
    <p:sldId id="374" r:id="rId32"/>
    <p:sldId id="375" r:id="rId33"/>
    <p:sldId id="376" r:id="rId34"/>
    <p:sldId id="360" r:id="rId35"/>
    <p:sldId id="353" r:id="rId36"/>
    <p:sldId id="354" r:id="rId37"/>
    <p:sldId id="361" r:id="rId38"/>
    <p:sldId id="358" r:id="rId39"/>
    <p:sldId id="367" r:id="rId40"/>
    <p:sldId id="368" r:id="rId41"/>
    <p:sldId id="369" r:id="rId42"/>
    <p:sldId id="366" r:id="rId43"/>
    <p:sldId id="370" r:id="rId44"/>
    <p:sldId id="393" r:id="rId45"/>
    <p:sldId id="377" r:id="rId46"/>
    <p:sldId id="378" r:id="rId47"/>
    <p:sldId id="379" r:id="rId48"/>
    <p:sldId id="380" r:id="rId49"/>
    <p:sldId id="381" r:id="rId50"/>
    <p:sldId id="382" r:id="rId51"/>
    <p:sldId id="383" r:id="rId52"/>
    <p:sldId id="387" r:id="rId53"/>
    <p:sldId id="384" r:id="rId54"/>
    <p:sldId id="388" r:id="rId55"/>
    <p:sldId id="385" r:id="rId56"/>
    <p:sldId id="386" r:id="rId57"/>
    <p:sldId id="389" r:id="rId58"/>
    <p:sldId id="390" r:id="rId59"/>
    <p:sldId id="391" r:id="rId60"/>
    <p:sldId id="392" r:id="rId61"/>
    <p:sldId id="394" r:id="rId62"/>
    <p:sldId id="395" r:id="rId63"/>
    <p:sldId id="396" r:id="rId64"/>
    <p:sldId id="397" r:id="rId65"/>
    <p:sldId id="398" r:id="rId66"/>
    <p:sldId id="399" r:id="rId67"/>
    <p:sldId id="400" r:id="rId68"/>
    <p:sldId id="402" r:id="rId69"/>
    <p:sldId id="403" r:id="rId70"/>
    <p:sldId id="404" r:id="rId71"/>
    <p:sldId id="333" r:id="rId72"/>
    <p:sldId id="334" r:id="rId73"/>
    <p:sldId id="260" r:id="rId74"/>
  </p:sldIdLst>
  <p:sldSz cx="9144000" cy="6858000" type="screen4x3"/>
  <p:notesSz cx="6797675" cy="9926638"/>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974" userDrawn="1">
          <p15:clr>
            <a:srgbClr val="A4A3A4"/>
          </p15:clr>
        </p15:guide>
        <p15:guide id="2" pos="5465"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sús Rosel Martínez" initials="JRM" lastIdx="2" clrIdx="0">
    <p:extLst>
      <p:ext uri="{19B8F6BF-5375-455C-9EA6-DF929625EA0E}">
        <p15:presenceInfo xmlns:p15="http://schemas.microsoft.com/office/powerpoint/2012/main" userId="f1f0e823a184ee9e" providerId="Windows Live"/>
      </p:ext>
    </p:extLst>
  </p:cmAuthor>
  <p:cmAuthor id="2" name="Jesus Maria Gomez" initials="JMG" lastIdx="1" clrIdx="1">
    <p:extLst>
      <p:ext uri="{19B8F6BF-5375-455C-9EA6-DF929625EA0E}">
        <p15:presenceInfo xmlns:p15="http://schemas.microsoft.com/office/powerpoint/2012/main" userId="80879c0b83bce4f3"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3584" autoAdjust="0"/>
  </p:normalViewPr>
  <p:slideViewPr>
    <p:cSldViewPr>
      <p:cViewPr varScale="1">
        <p:scale>
          <a:sx n="63" d="100"/>
          <a:sy n="63" d="100"/>
        </p:scale>
        <p:origin x="1380" y="56"/>
      </p:cViewPr>
      <p:guideLst>
        <p:guide orient="horz" pos="3974"/>
        <p:guide pos="5465"/>
      </p:guideLst>
    </p:cSldViewPr>
  </p:slideViewPr>
  <p:notesTextViewPr>
    <p:cViewPr>
      <p:scale>
        <a:sx n="3" d="2"/>
        <a:sy n="3" d="2"/>
      </p:scale>
      <p:origin x="0" y="0"/>
    </p:cViewPr>
  </p:notesTextViewPr>
  <p:sorterViewPr>
    <p:cViewPr>
      <p:scale>
        <a:sx n="100" d="100"/>
        <a:sy n="100" d="100"/>
      </p:scale>
      <p:origin x="0" y="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commentAuthors" Target="commentAuthor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 Θέση κεφαλίδας"/>
          <p:cNvSpPr>
            <a:spLocks noGrp="1"/>
          </p:cNvSpPr>
          <p:nvPr>
            <p:ph type="hdr" sz="quarter"/>
          </p:nvPr>
        </p:nvSpPr>
        <p:spPr>
          <a:xfrm>
            <a:off x="4" y="0"/>
            <a:ext cx="2945659" cy="496332"/>
          </a:xfrm>
          <a:prstGeom prst="rect">
            <a:avLst/>
          </a:prstGeom>
        </p:spPr>
        <p:txBody>
          <a:bodyPr vert="horz" lIns="91400" tIns="45704" rIns="91400" bIns="45704" rtlCol="0"/>
          <a:lstStyle>
            <a:lvl1pPr algn="l">
              <a:defRPr sz="1200"/>
            </a:lvl1pPr>
          </a:lstStyle>
          <a:p>
            <a:endParaRPr lang="el-GR"/>
          </a:p>
        </p:txBody>
      </p:sp>
      <p:sp>
        <p:nvSpPr>
          <p:cNvPr id="3" name="2 - Θέση ημερομηνίας"/>
          <p:cNvSpPr>
            <a:spLocks noGrp="1"/>
          </p:cNvSpPr>
          <p:nvPr>
            <p:ph type="dt" idx="1"/>
          </p:nvPr>
        </p:nvSpPr>
        <p:spPr>
          <a:xfrm>
            <a:off x="3850447" y="0"/>
            <a:ext cx="2945659" cy="496332"/>
          </a:xfrm>
          <a:prstGeom prst="rect">
            <a:avLst/>
          </a:prstGeom>
        </p:spPr>
        <p:txBody>
          <a:bodyPr vert="horz" lIns="91400" tIns="45704" rIns="91400" bIns="45704" rtlCol="0"/>
          <a:lstStyle>
            <a:lvl1pPr algn="r">
              <a:defRPr sz="1200"/>
            </a:lvl1pPr>
          </a:lstStyle>
          <a:p>
            <a:fld id="{E62C10A0-F87B-4BFF-AD3A-8310E448460F}" type="datetimeFigureOut">
              <a:rPr lang="el-GR" smtClean="0"/>
              <a:pPr/>
              <a:t>19/8/2019</a:t>
            </a:fld>
            <a:endParaRPr lang="el-GR"/>
          </a:p>
        </p:txBody>
      </p:sp>
      <p:sp>
        <p:nvSpPr>
          <p:cNvPr id="4" name="3 - Θέση εικόνας διαφάνειας"/>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00" tIns="45704" rIns="91400" bIns="45704" rtlCol="0" anchor="ctr"/>
          <a:lstStyle/>
          <a:p>
            <a:endParaRPr lang="el-GR"/>
          </a:p>
        </p:txBody>
      </p:sp>
      <p:sp>
        <p:nvSpPr>
          <p:cNvPr id="5" name="4 - Θέση σημειώσεων"/>
          <p:cNvSpPr>
            <a:spLocks noGrp="1"/>
          </p:cNvSpPr>
          <p:nvPr>
            <p:ph type="body" sz="quarter" idx="3"/>
          </p:nvPr>
        </p:nvSpPr>
        <p:spPr>
          <a:xfrm>
            <a:off x="679768" y="4715154"/>
            <a:ext cx="5438140" cy="4466987"/>
          </a:xfrm>
          <a:prstGeom prst="rect">
            <a:avLst/>
          </a:prstGeom>
        </p:spPr>
        <p:txBody>
          <a:bodyPr vert="horz" lIns="91400" tIns="45704" rIns="91400" bIns="45704" rtlCol="0">
            <a:normAutofit/>
          </a:bodyPr>
          <a:lstStyle/>
          <a:p>
            <a:pPr lvl="0"/>
            <a:r>
              <a:rPr lang="el-GR"/>
              <a:t>Kλικ για επεξεργασία των στυλ του υποδείγματος</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p>
        </p:txBody>
      </p:sp>
      <p:sp>
        <p:nvSpPr>
          <p:cNvPr id="6" name="5 - Θέση υποσέλιδου"/>
          <p:cNvSpPr>
            <a:spLocks noGrp="1"/>
          </p:cNvSpPr>
          <p:nvPr>
            <p:ph type="ftr" sz="quarter" idx="4"/>
          </p:nvPr>
        </p:nvSpPr>
        <p:spPr>
          <a:xfrm>
            <a:off x="4" y="9428584"/>
            <a:ext cx="2945659" cy="496332"/>
          </a:xfrm>
          <a:prstGeom prst="rect">
            <a:avLst/>
          </a:prstGeom>
        </p:spPr>
        <p:txBody>
          <a:bodyPr vert="horz" lIns="91400" tIns="45704" rIns="91400" bIns="45704" rtlCol="0" anchor="b"/>
          <a:lstStyle>
            <a:lvl1pPr algn="l">
              <a:defRPr sz="1200"/>
            </a:lvl1pPr>
          </a:lstStyle>
          <a:p>
            <a:endParaRPr lang="el-GR"/>
          </a:p>
        </p:txBody>
      </p:sp>
      <p:sp>
        <p:nvSpPr>
          <p:cNvPr id="7" name="6 - Θέση αριθμού διαφάνειας"/>
          <p:cNvSpPr>
            <a:spLocks noGrp="1"/>
          </p:cNvSpPr>
          <p:nvPr>
            <p:ph type="sldNum" sz="quarter" idx="5"/>
          </p:nvPr>
        </p:nvSpPr>
        <p:spPr>
          <a:xfrm>
            <a:off x="3850447" y="9428584"/>
            <a:ext cx="2945659" cy="496332"/>
          </a:xfrm>
          <a:prstGeom prst="rect">
            <a:avLst/>
          </a:prstGeom>
        </p:spPr>
        <p:txBody>
          <a:bodyPr vert="horz" lIns="91400" tIns="45704" rIns="91400" bIns="45704" rtlCol="0" anchor="b"/>
          <a:lstStyle>
            <a:lvl1pPr algn="r">
              <a:defRPr sz="1200"/>
            </a:lvl1pPr>
          </a:lstStyle>
          <a:p>
            <a:fld id="{D51933F7-9C1D-42A8-B27F-F697341C8CBF}" type="slidenum">
              <a:rPr lang="el-GR" smtClean="0"/>
              <a:pPr/>
              <a:t>‹Nº›</a:t>
            </a:fld>
            <a:endParaRPr lang="el-G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ES" dirty="0"/>
          </a:p>
        </p:txBody>
      </p:sp>
      <p:sp>
        <p:nvSpPr>
          <p:cNvPr id="4" name="3 Marcador de número de diapositiva"/>
          <p:cNvSpPr>
            <a:spLocks noGrp="1"/>
          </p:cNvSpPr>
          <p:nvPr>
            <p:ph type="sldNum" sz="quarter" idx="10"/>
          </p:nvPr>
        </p:nvSpPr>
        <p:spPr/>
        <p:txBody>
          <a:bodyPr/>
          <a:lstStyle/>
          <a:p>
            <a:fld id="{D51933F7-9C1D-42A8-B27F-F697341C8CBF}" type="slidenum">
              <a:rPr lang="el-GR" smtClean="0"/>
              <a:pPr/>
              <a:t>1</a:t>
            </a:fld>
            <a:endParaRPr lang="el-G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r>
              <a:rPr lang="en-US" u="sng" dirty="0"/>
              <a:t>Guidelines for the Trainer</a:t>
            </a:r>
          </a:p>
          <a:p>
            <a:endParaRPr lang="el-GR" dirty="0"/>
          </a:p>
          <a:p>
            <a:r>
              <a:rPr lang="en-US" dirty="0"/>
              <a:t>This .</a:t>
            </a:r>
            <a:r>
              <a:rPr lang="en-US" dirty="0" err="1"/>
              <a:t>ppt</a:t>
            </a:r>
            <a:r>
              <a:rPr lang="en-US" dirty="0"/>
              <a:t> file is a template to be used from VET providers in order for them to prepare the training material. </a:t>
            </a:r>
          </a:p>
          <a:p>
            <a:endParaRPr lang="el-GR" dirty="0"/>
          </a:p>
          <a:p>
            <a:r>
              <a:rPr lang="en-US" dirty="0"/>
              <a:t>We suggest </a:t>
            </a:r>
            <a:r>
              <a:rPr lang="en-US" b="1" dirty="0"/>
              <a:t>30 up to 40 .</a:t>
            </a:r>
            <a:r>
              <a:rPr lang="en-US" b="1" dirty="0" err="1"/>
              <a:t>ppt</a:t>
            </a:r>
            <a:r>
              <a:rPr lang="en-US" b="1" dirty="0"/>
              <a:t> slides </a:t>
            </a:r>
            <a:r>
              <a:rPr lang="en-US" dirty="0"/>
              <a:t>for one (1) hour of the training program. </a:t>
            </a:r>
            <a:endParaRPr lang="el-GR" dirty="0"/>
          </a:p>
          <a:p>
            <a:endParaRPr lang="en-US" dirty="0"/>
          </a:p>
          <a:p>
            <a:r>
              <a:rPr lang="en-US" dirty="0"/>
              <a:t>There are 3 </a:t>
            </a:r>
            <a:r>
              <a:rPr lang="en-US" u="sng" dirty="0"/>
              <a:t>predefined slides </a:t>
            </a:r>
            <a:r>
              <a:rPr lang="en-US" dirty="0"/>
              <a:t>to be filled in by you, entitled “</a:t>
            </a:r>
            <a:r>
              <a:rPr lang="en-US" b="1" dirty="0"/>
              <a:t>Module Objectives</a:t>
            </a:r>
            <a:r>
              <a:rPr lang="en-US" dirty="0"/>
              <a:t>”, “</a:t>
            </a:r>
            <a:r>
              <a:rPr lang="en-US" b="1" dirty="0"/>
              <a:t>Conclusion</a:t>
            </a:r>
            <a:r>
              <a:rPr lang="en-US" dirty="0"/>
              <a:t>”, “</a:t>
            </a:r>
            <a:r>
              <a:rPr lang="en-US" b="1" dirty="0"/>
              <a:t>End of module</a:t>
            </a:r>
            <a:r>
              <a:rPr lang="en-US" dirty="0"/>
              <a:t>”. </a:t>
            </a:r>
            <a:endParaRPr lang="el-GR" dirty="0"/>
          </a:p>
          <a:p>
            <a:endParaRPr lang="en-US" dirty="0"/>
          </a:p>
          <a:p>
            <a:pPr lvl="0"/>
            <a:r>
              <a:rPr lang="en-US" dirty="0"/>
              <a:t>Material should be sent in editable format. </a:t>
            </a:r>
            <a:endParaRPr lang="el-GR" dirty="0"/>
          </a:p>
          <a:p>
            <a:pPr lvl="0"/>
            <a:endParaRPr lang="en-US" dirty="0"/>
          </a:p>
          <a:p>
            <a:pPr lvl="0">
              <a:buFont typeface="Wingdings" pitchFamily="2" charset="2"/>
              <a:buChar char="§"/>
            </a:pPr>
            <a:r>
              <a:rPr lang="en-US" dirty="0"/>
              <a:t>Suggested font: Arial</a:t>
            </a:r>
            <a:endParaRPr lang="el-GR" dirty="0"/>
          </a:p>
          <a:p>
            <a:pPr lvl="0">
              <a:buFont typeface="Wingdings" pitchFamily="2" charset="2"/>
              <a:buChar char="§"/>
            </a:pPr>
            <a:r>
              <a:rPr lang="en-US" dirty="0"/>
              <a:t>Required font size: 16</a:t>
            </a:r>
            <a:endParaRPr lang="el-GR" dirty="0"/>
          </a:p>
          <a:p>
            <a:pPr lvl="0">
              <a:buFont typeface="Wingdings" pitchFamily="2" charset="2"/>
              <a:buChar char="§"/>
            </a:pPr>
            <a:r>
              <a:rPr lang="en-US" dirty="0"/>
              <a:t>Suggested line spacing: 1,5</a:t>
            </a:r>
            <a:endParaRPr lang="el-GR" dirty="0"/>
          </a:p>
          <a:p>
            <a:pPr lvl="0">
              <a:buFont typeface="Wingdings" pitchFamily="2" charset="2"/>
              <a:buChar char="§"/>
            </a:pPr>
            <a:r>
              <a:rPr lang="en-US" dirty="0" err="1"/>
              <a:t>ppt</a:t>
            </a:r>
            <a:r>
              <a:rPr lang="en-US" dirty="0"/>
              <a:t>/</a:t>
            </a:r>
            <a:r>
              <a:rPr lang="en-US" dirty="0" err="1"/>
              <a:t>pptx</a:t>
            </a:r>
            <a:r>
              <a:rPr lang="en-US" dirty="0"/>
              <a:t> file should have a clear structure and defined units and unique slide titles</a:t>
            </a:r>
            <a:endParaRPr lang="el-GR" dirty="0"/>
          </a:p>
          <a:p>
            <a:pPr lvl="0">
              <a:buFont typeface="Wingdings" pitchFamily="2" charset="2"/>
              <a:buChar char="§"/>
            </a:pPr>
            <a:r>
              <a:rPr lang="en-US" dirty="0" err="1"/>
              <a:t>ppt</a:t>
            </a:r>
            <a:r>
              <a:rPr lang="en-US" dirty="0"/>
              <a:t>/</a:t>
            </a:r>
            <a:r>
              <a:rPr lang="en-US" dirty="0" err="1"/>
              <a:t>pptx</a:t>
            </a:r>
            <a:r>
              <a:rPr lang="en-US" dirty="0"/>
              <a:t> slide contents should not exceed the predefined margins</a:t>
            </a:r>
            <a:endParaRPr lang="el-GR" dirty="0"/>
          </a:p>
          <a:p>
            <a:pPr lvl="0">
              <a:buFont typeface="Wingdings" pitchFamily="2" charset="2"/>
              <a:buChar char="§"/>
            </a:pPr>
            <a:r>
              <a:rPr lang="en-US" dirty="0"/>
              <a:t>Images, diagrams etc should be accompanied with a description</a:t>
            </a:r>
            <a:endParaRPr lang="el-GR" dirty="0"/>
          </a:p>
          <a:p>
            <a:pPr lvl="0">
              <a:buFont typeface="Wingdings" pitchFamily="2" charset="2"/>
              <a:buChar char="§"/>
            </a:pPr>
            <a:r>
              <a:rPr lang="en-US" dirty="0"/>
              <a:t>If you want to include comprehension questions (multiple choice, multiple responses, true/false, matching etc.) to enhance users’ understanding of the theory, you should embody them in the </a:t>
            </a:r>
            <a:r>
              <a:rPr lang="en-US" dirty="0" err="1"/>
              <a:t>ppt</a:t>
            </a:r>
            <a:r>
              <a:rPr lang="en-US" dirty="0"/>
              <a:t>/</a:t>
            </a:r>
            <a:r>
              <a:rPr lang="en-US" dirty="0" err="1"/>
              <a:t>pptx</a:t>
            </a:r>
            <a:r>
              <a:rPr lang="en-US" dirty="0"/>
              <a:t> file.</a:t>
            </a:r>
            <a:endParaRPr lang="el-GR" dirty="0"/>
          </a:p>
          <a:p>
            <a:pPr lvl="0">
              <a:buFont typeface="Wingdings" pitchFamily="2" charset="2"/>
              <a:buChar char="§"/>
            </a:pPr>
            <a:r>
              <a:rPr lang="en-US" dirty="0"/>
              <a:t>Questions that will be used for self assessment and final assessment quizzes should follow a predefined format that will be sent from SQLearn in an .</a:t>
            </a:r>
            <a:r>
              <a:rPr lang="en-US" dirty="0" err="1"/>
              <a:t>xls</a:t>
            </a:r>
            <a:r>
              <a:rPr lang="en-US" dirty="0"/>
              <a:t> file</a:t>
            </a:r>
            <a:endParaRPr lang="el-GR" dirty="0"/>
          </a:p>
          <a:p>
            <a:endParaRPr lang="el-GR" dirty="0"/>
          </a:p>
        </p:txBody>
      </p:sp>
      <p:sp>
        <p:nvSpPr>
          <p:cNvPr id="4" name="3 - Θέση αριθμού διαφάνειας"/>
          <p:cNvSpPr>
            <a:spLocks noGrp="1"/>
          </p:cNvSpPr>
          <p:nvPr>
            <p:ph type="sldNum" sz="quarter" idx="10"/>
          </p:nvPr>
        </p:nvSpPr>
        <p:spPr/>
        <p:txBody>
          <a:bodyPr/>
          <a:lstStyle/>
          <a:p>
            <a:fld id="{D51933F7-9C1D-42A8-B27F-F697341C8CBF}" type="slidenum">
              <a:rPr lang="el-GR" smtClean="0"/>
              <a:pPr/>
              <a:t>2</a:t>
            </a:fld>
            <a:endParaRPr lang="el-G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ctrTitle"/>
          </p:nvPr>
        </p:nvSpPr>
        <p:spPr>
          <a:xfrm>
            <a:off x="3995936" y="1988840"/>
            <a:ext cx="4822304" cy="1470025"/>
          </a:xfrm>
        </p:spPr>
        <p:txBody>
          <a:bodyPr anchor="b">
            <a:normAutofit/>
          </a:bodyPr>
          <a:lstStyle>
            <a:lvl1pPr algn="r">
              <a:defRPr sz="2800"/>
            </a:lvl1pPr>
          </a:lstStyle>
          <a:p>
            <a:r>
              <a:rPr lang="en-US" dirty="0"/>
              <a:t>Click to edit Master title style</a:t>
            </a:r>
            <a:endParaRPr lang="el-GR" dirty="0"/>
          </a:p>
        </p:txBody>
      </p:sp>
      <p:sp>
        <p:nvSpPr>
          <p:cNvPr id="3" name="Subtitle 2"/>
          <p:cNvSpPr>
            <a:spLocks noGrp="1"/>
          </p:cNvSpPr>
          <p:nvPr>
            <p:ph type="subTitle" idx="1"/>
          </p:nvPr>
        </p:nvSpPr>
        <p:spPr>
          <a:xfrm>
            <a:off x="4572000" y="3573016"/>
            <a:ext cx="4248472" cy="1752600"/>
          </a:xfrm>
        </p:spPr>
        <p:txBody>
          <a:bodyPr>
            <a:normAutofit/>
          </a:bodyPr>
          <a:lstStyle>
            <a:lvl1pPr marL="0" indent="0" algn="r">
              <a:buNone/>
              <a:defRPr sz="20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l-GR" dirty="0"/>
          </a:p>
        </p:txBody>
      </p:sp>
    </p:spTree>
    <p:extLst>
      <p:ext uri="{BB962C8B-B14F-4D97-AF65-F5344CB8AC3E}">
        <p14:creationId xmlns:p14="http://schemas.microsoft.com/office/powerpoint/2010/main" val="2926138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1979712" y="0"/>
            <a:ext cx="6707088" cy="1124744"/>
          </a:xfrm>
        </p:spPr>
        <p:txBody>
          <a:bodyPr>
            <a:normAutofit/>
          </a:bodyPr>
          <a:lstStyle>
            <a:lvl1pPr algn="r">
              <a:defRPr sz="2400"/>
            </a:lvl1pPr>
          </a:lstStyle>
          <a:p>
            <a:r>
              <a:rPr lang="en-US" dirty="0"/>
              <a:t>Click to edit Master title style</a:t>
            </a:r>
            <a:endParaRPr lang="el-GR" dirty="0"/>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l-GR" dirty="0"/>
          </a:p>
        </p:txBody>
      </p:sp>
    </p:spTree>
    <p:extLst>
      <p:ext uri="{BB962C8B-B14F-4D97-AF65-F5344CB8AC3E}">
        <p14:creationId xmlns:p14="http://schemas.microsoft.com/office/powerpoint/2010/main" val="117112751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l-G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l-G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l-G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40A6221-E4EE-4882-A7E2-5D7E7229B80D}" type="slidenum">
              <a:rPr lang="el-GR" smtClean="0"/>
              <a:pPr/>
              <a:t>‹Nº›</a:t>
            </a:fld>
            <a:endParaRPr lang="el-GR"/>
          </a:p>
        </p:txBody>
      </p:sp>
    </p:spTree>
    <p:extLst>
      <p:ext uri="{BB962C8B-B14F-4D97-AF65-F5344CB8AC3E}">
        <p14:creationId xmlns:p14="http://schemas.microsoft.com/office/powerpoint/2010/main" val="1435590991"/>
      </p:ext>
    </p:extLst>
  </p:cSld>
  <p:clrMap bg1="lt1" tx1="dk1" bg2="lt2" tx2="dk2" accent1="accent1" accent2="accent2" accent3="accent3" accent4="accent4" accent5="accent5" accent6="accent6" hlink="hlink" folHlink="folHlink"/>
  <p:sldLayoutIdLst>
    <p:sldLayoutId id="2147483685" r:id="rId1"/>
    <p:sldLayoutId id="2147483686" r:id="rId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4.jp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hyperlink" Target="https://www.velasolaris.com/" TargetMode="External"/><Relationship Id="rId2" Type="http://schemas.openxmlformats.org/officeDocument/2006/relationships/hyperlink" Target="https://www.valentin-software.com/es/productos/tsol"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780000" y="1773000"/>
            <a:ext cx="5038240" cy="1685865"/>
          </a:xfrm>
        </p:spPr>
        <p:txBody>
          <a:bodyPr anchor="b">
            <a:normAutofit/>
          </a:bodyPr>
          <a:lstStyle/>
          <a:p>
            <a:r>
              <a:rPr lang="es-ES" b="1" dirty="0">
                <a:effectLst>
                  <a:outerShdw blurRad="38100" dist="38100" dir="2700000" algn="tl">
                    <a:srgbClr val="000000">
                      <a:alpha val="43137"/>
                    </a:srgbClr>
                  </a:outerShdw>
                </a:effectLst>
              </a:rPr>
              <a:t>Unidad 1.5.CONFIGURACIÓN BÁSICA DE INSTALACIONES TÉRMICAS SOLARES</a:t>
            </a:r>
            <a:endParaRPr lang="el-GR" b="1" dirty="0">
              <a:effectLst>
                <a:outerShdw blurRad="38100" dist="38100" dir="2700000" algn="tl">
                  <a:srgbClr val="000000">
                    <a:alpha val="43137"/>
                  </a:srgbClr>
                </a:outerShdw>
              </a:effectLst>
            </a:endParaRPr>
          </a:p>
        </p:txBody>
      </p:sp>
      <p:sp>
        <p:nvSpPr>
          <p:cNvPr id="3" name="Subtitle 2"/>
          <p:cNvSpPr>
            <a:spLocks noGrp="1"/>
          </p:cNvSpPr>
          <p:nvPr>
            <p:ph type="subTitle" idx="1"/>
          </p:nvPr>
        </p:nvSpPr>
        <p:spPr/>
        <p:txBody>
          <a:bodyPr/>
          <a:lstStyle/>
          <a:p>
            <a:r>
              <a:rPr lang="es-ES" dirty="0"/>
              <a:t>Bloque 1: Introducción a la Energía Solar Térmica</a:t>
            </a:r>
            <a:endParaRPr lang="el-GR" dirty="0"/>
          </a:p>
        </p:txBody>
      </p:sp>
    </p:spTree>
    <p:extLst>
      <p:ext uri="{BB962C8B-B14F-4D97-AF65-F5344CB8AC3E}">
        <p14:creationId xmlns:p14="http://schemas.microsoft.com/office/powerpoint/2010/main" val="721796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A1C831-EB6F-46D3-BFE0-BB94501BB884}"/>
              </a:ext>
            </a:extLst>
          </p:cNvPr>
          <p:cNvSpPr>
            <a:spLocks noGrp="1"/>
          </p:cNvSpPr>
          <p:nvPr>
            <p:ph type="title"/>
          </p:nvPr>
        </p:nvSpPr>
        <p:spPr/>
        <p:txBody>
          <a:bodyPr/>
          <a:lstStyle/>
          <a:p>
            <a:r>
              <a:rPr lang="es-ES" b="1" dirty="0"/>
              <a:t>2. Selección de la tecnología adecuada</a:t>
            </a:r>
            <a:endParaRPr lang="en-US" b="1" dirty="0"/>
          </a:p>
        </p:txBody>
      </p:sp>
      <p:sp>
        <p:nvSpPr>
          <p:cNvPr id="5" name="Rectangle 4">
            <a:extLst>
              <a:ext uri="{FF2B5EF4-FFF2-40B4-BE49-F238E27FC236}">
                <a16:creationId xmlns:a16="http://schemas.microsoft.com/office/drawing/2014/main" id="{0D139A56-D53C-4DBD-A973-008ADF3E36B6}"/>
              </a:ext>
            </a:extLst>
          </p:cNvPr>
          <p:cNvSpPr/>
          <p:nvPr/>
        </p:nvSpPr>
        <p:spPr>
          <a:xfrm>
            <a:off x="108000" y="1701000"/>
            <a:ext cx="7128000" cy="4770537"/>
          </a:xfrm>
          <a:prstGeom prst="rect">
            <a:avLst/>
          </a:prstGeom>
        </p:spPr>
        <p:txBody>
          <a:bodyPr wrap="square">
            <a:spAutoFit/>
          </a:bodyPr>
          <a:lstStyle/>
          <a:p>
            <a:pPr marL="285750" indent="-285750">
              <a:buFont typeface="Wingdings" panose="05000000000000000000" pitchFamily="2" charset="2"/>
              <a:buChar char="§"/>
            </a:pPr>
            <a:r>
              <a:rPr lang="en-US" sz="1600" b="1" dirty="0" err="1"/>
              <a:t>Lote</a:t>
            </a:r>
            <a:r>
              <a:rPr lang="en-US" sz="1600" b="1" dirty="0">
                <a:solidFill>
                  <a:prstClr val="black"/>
                </a:solidFill>
              </a:rPr>
              <a:t> </a:t>
            </a:r>
            <a:r>
              <a:rPr lang="en-US" sz="1600" b="1" dirty="0" err="1">
                <a:solidFill>
                  <a:prstClr val="black"/>
                </a:solidFill>
              </a:rPr>
              <a:t>pasivo</a:t>
            </a:r>
            <a:r>
              <a:rPr lang="en-US" sz="1600" b="1" dirty="0">
                <a:solidFill>
                  <a:prstClr val="black"/>
                </a:solidFill>
              </a:rPr>
              <a:t> e ICS </a:t>
            </a:r>
            <a:r>
              <a:rPr lang="es-ES" sz="1600" b="1" dirty="0"/>
              <a:t>ACS solar </a:t>
            </a:r>
            <a:r>
              <a:rPr lang="en-US" sz="1600" b="1" dirty="0">
                <a:solidFill>
                  <a:prstClr val="black"/>
                </a:solidFill>
              </a:rPr>
              <a:t>.  </a:t>
            </a:r>
          </a:p>
          <a:p>
            <a:pPr marL="555625" indent="-285750">
              <a:buFontTx/>
              <a:buChar char="‒"/>
            </a:pPr>
            <a:r>
              <a:rPr lang="es-ES" sz="1600" dirty="0">
                <a:solidFill>
                  <a:srgbClr val="000000"/>
                </a:solidFill>
              </a:rPr>
              <a:t>Los sistemas de almacenamiento de colectores integrales (ICS </a:t>
            </a:r>
            <a:r>
              <a:rPr lang="es-ES" sz="1600" dirty="0"/>
              <a:t>ACS solar </a:t>
            </a:r>
            <a:r>
              <a:rPr lang="es-ES" sz="1600" dirty="0">
                <a:solidFill>
                  <a:srgbClr val="000000"/>
                </a:solidFill>
              </a:rPr>
              <a:t>) combinan la recogida y el almacenamiento térmico en unidades individuales.  </a:t>
            </a:r>
          </a:p>
          <a:p>
            <a:pPr marL="555625" indent="-285750">
              <a:buFontTx/>
              <a:buChar char="‒"/>
            </a:pPr>
            <a:r>
              <a:rPr lang="es-ES" sz="1600" dirty="0">
                <a:solidFill>
                  <a:srgbClr val="000000"/>
                </a:solidFill>
              </a:rPr>
              <a:t>Sistemas </a:t>
            </a:r>
            <a:r>
              <a:rPr lang="es-ES" sz="1600" dirty="0"/>
              <a:t>ACS solar</a:t>
            </a:r>
            <a:r>
              <a:rPr lang="es-ES" sz="1600" dirty="0">
                <a:solidFill>
                  <a:srgbClr val="000000"/>
                </a:solidFill>
              </a:rPr>
              <a:t> duraderos, sencillos, fiables, económicos, pasivos y directos. Las instalaciones muchas veces sirven como precalentadores solares.</a:t>
            </a:r>
          </a:p>
          <a:p>
            <a:pPr marL="555625" indent="-285750">
              <a:buFontTx/>
              <a:buChar char="‒"/>
            </a:pPr>
            <a:r>
              <a:rPr lang="es-ES" sz="1600" dirty="0">
                <a:solidFill>
                  <a:srgbClr val="000000"/>
                </a:solidFill>
              </a:rPr>
              <a:t>Se utiliza en climas calurosos, soleados, sin heladas y de pequeño tamaño </a:t>
            </a:r>
            <a:r>
              <a:rPr lang="es-ES" sz="1600" dirty="0"/>
              <a:t>ACS solar</a:t>
            </a:r>
            <a:r>
              <a:rPr lang="es-ES" sz="1600" dirty="0">
                <a:solidFill>
                  <a:srgbClr val="000000"/>
                </a:solidFill>
              </a:rPr>
              <a:t> o para uso ocasional o estacional.</a:t>
            </a:r>
          </a:p>
          <a:p>
            <a:pPr marL="555625" indent="-285750">
              <a:buFontTx/>
              <a:buChar char="‒"/>
            </a:pPr>
            <a:r>
              <a:rPr lang="es-ES" sz="1600" dirty="0">
                <a:solidFill>
                  <a:srgbClr val="000000"/>
                </a:solidFill>
              </a:rPr>
              <a:t>Presurizado. Protecciones muy bajas contra condiciones climáticas extremas y pérdidas elevadas. </a:t>
            </a:r>
            <a:r>
              <a:rPr lang="es-ES" sz="1600" b="1" dirty="0">
                <a:solidFill>
                  <a:srgbClr val="000000"/>
                </a:solidFill>
              </a:rPr>
              <a:t>Usos restringidos, obsoletos o desaconsejados.</a:t>
            </a:r>
            <a:endParaRPr lang="en-US" sz="1600" b="1" dirty="0">
              <a:solidFill>
                <a:prstClr val="black"/>
              </a:solidFill>
            </a:endParaRPr>
          </a:p>
          <a:p>
            <a:pPr marL="285750" indent="-285750">
              <a:buFont typeface="Wingdings" panose="05000000000000000000" pitchFamily="2" charset="2"/>
              <a:buChar char="§"/>
            </a:pPr>
            <a:r>
              <a:rPr lang="en-US" sz="1600" b="1" dirty="0" err="1">
                <a:solidFill>
                  <a:prstClr val="black"/>
                </a:solidFill>
              </a:rPr>
              <a:t>Termosifón</a:t>
            </a:r>
            <a:r>
              <a:rPr lang="en-US" sz="1600" b="1" dirty="0">
                <a:solidFill>
                  <a:prstClr val="black"/>
                </a:solidFill>
              </a:rPr>
              <a:t> </a:t>
            </a:r>
            <a:r>
              <a:rPr lang="en-US" sz="1600" b="1" dirty="0" err="1">
                <a:solidFill>
                  <a:prstClr val="black"/>
                </a:solidFill>
              </a:rPr>
              <a:t>pasivo</a:t>
            </a:r>
            <a:r>
              <a:rPr lang="en-US" sz="1600" b="1" dirty="0">
                <a:solidFill>
                  <a:prstClr val="black"/>
                </a:solidFill>
              </a:rPr>
              <a:t> </a:t>
            </a:r>
            <a:r>
              <a:rPr lang="es-ES" sz="1600" b="1" dirty="0"/>
              <a:t>ACS solar</a:t>
            </a:r>
            <a:r>
              <a:rPr lang="es-ES" sz="1600" dirty="0"/>
              <a:t> </a:t>
            </a:r>
            <a:r>
              <a:rPr lang="en-US" sz="1600" b="1" dirty="0">
                <a:solidFill>
                  <a:prstClr val="black"/>
                </a:solidFill>
              </a:rPr>
              <a:t>.</a:t>
            </a:r>
          </a:p>
          <a:p>
            <a:pPr marL="555625" indent="-285750">
              <a:buFontTx/>
              <a:buChar char="‒"/>
            </a:pPr>
            <a:r>
              <a:rPr lang="es-ES" sz="1600" dirty="0">
                <a:solidFill>
                  <a:srgbClr val="000000"/>
                </a:solidFill>
              </a:rPr>
              <a:t>Para aplicaciones a pequeña escala (hasta 3000 L de capacidad), se prefieren los sistemas de sifón térmico por su simplicidad (sin bombas, circulación natural de agua), diseño compacto, facilidad de instalación y operación y mejor rendimiento.</a:t>
            </a:r>
          </a:p>
          <a:p>
            <a:pPr marL="555625" indent="-285750">
              <a:buFontTx/>
              <a:buChar char="‒"/>
            </a:pPr>
            <a:r>
              <a:rPr lang="es-ES" sz="1600" dirty="0">
                <a:solidFill>
                  <a:srgbClr val="000000"/>
                </a:solidFill>
              </a:rPr>
              <a:t>Utilizados en climas cálidos y templados, </a:t>
            </a:r>
            <a:r>
              <a:rPr lang="es-ES" sz="1600" b="1" dirty="0">
                <a:solidFill>
                  <a:srgbClr val="000000"/>
                </a:solidFill>
              </a:rPr>
              <a:t>tienen requisitos de instalación rígidos </a:t>
            </a:r>
            <a:r>
              <a:rPr lang="es-ES" sz="1600" dirty="0">
                <a:solidFill>
                  <a:srgbClr val="000000"/>
                </a:solidFill>
              </a:rPr>
              <a:t>(tanque de agua caliente por encima de los colectores solares).</a:t>
            </a:r>
          </a:p>
          <a:p>
            <a:pPr marL="555625" indent="-285750">
              <a:buFontTx/>
              <a:buChar char="‒"/>
            </a:pPr>
            <a:r>
              <a:rPr lang="es-ES" sz="1600" dirty="0">
                <a:solidFill>
                  <a:srgbClr val="000000"/>
                </a:solidFill>
              </a:rPr>
              <a:t>Disponible en versiones directa e indirecta, presurizada y atmosférica. Los sistemas indirectos pueden proporcionar protección contra la congelación.</a:t>
            </a:r>
            <a:endParaRPr lang="en-US" sz="1600" dirty="0">
              <a:solidFill>
                <a:srgbClr val="000000"/>
              </a:solidFill>
            </a:endParaRPr>
          </a:p>
        </p:txBody>
      </p:sp>
      <p:pic>
        <p:nvPicPr>
          <p:cNvPr id="9" name="Picture 8">
            <a:extLst>
              <a:ext uri="{FF2B5EF4-FFF2-40B4-BE49-F238E27FC236}">
                <a16:creationId xmlns:a16="http://schemas.microsoft.com/office/drawing/2014/main" id="{3C341F23-67C9-4B02-B4A0-6398401E2275}"/>
              </a:ext>
            </a:extLst>
          </p:cNvPr>
          <p:cNvPicPr>
            <a:picLocks noChangeAspect="1"/>
          </p:cNvPicPr>
          <p:nvPr/>
        </p:nvPicPr>
        <p:blipFill>
          <a:blip r:embed="rId2"/>
          <a:stretch>
            <a:fillRect/>
          </a:stretch>
        </p:blipFill>
        <p:spPr>
          <a:xfrm>
            <a:off x="7041936" y="1701000"/>
            <a:ext cx="2066064" cy="4664041"/>
          </a:xfrm>
          <a:prstGeom prst="rect">
            <a:avLst/>
          </a:prstGeom>
        </p:spPr>
      </p:pic>
      <p:sp>
        <p:nvSpPr>
          <p:cNvPr id="6" name="Rectangle 5">
            <a:extLst>
              <a:ext uri="{FF2B5EF4-FFF2-40B4-BE49-F238E27FC236}">
                <a16:creationId xmlns:a16="http://schemas.microsoft.com/office/drawing/2014/main" id="{CC731967-97F1-49DB-BA63-46D3D8884597}"/>
              </a:ext>
            </a:extLst>
          </p:cNvPr>
          <p:cNvSpPr/>
          <p:nvPr/>
        </p:nvSpPr>
        <p:spPr>
          <a:xfrm>
            <a:off x="432916" y="1413000"/>
            <a:ext cx="5363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Sistemas </a:t>
            </a:r>
            <a:r>
              <a:rPr lang="es-ES" b="1" dirty="0"/>
              <a:t>ACS solar</a:t>
            </a:r>
            <a:r>
              <a:rPr lang="es-ES" b="1" dirty="0">
                <a:solidFill>
                  <a:prstClr val="black"/>
                </a:solidFill>
                <a:cs typeface="Arial" pitchFamily="34" charset="0"/>
              </a:rPr>
              <a:t>. 5 tecnologías básicas</a:t>
            </a:r>
            <a:r>
              <a:rPr lang="en-US" b="1" dirty="0">
                <a:solidFill>
                  <a:prstClr val="black"/>
                </a:solidFill>
                <a:cs typeface="Arial" pitchFamily="34" charset="0"/>
              </a:rPr>
              <a:t>.</a:t>
            </a:r>
            <a:endParaRPr lang="en-US" b="1" dirty="0"/>
          </a:p>
        </p:txBody>
      </p:sp>
    </p:spTree>
    <p:extLst>
      <p:ext uri="{BB962C8B-B14F-4D97-AF65-F5344CB8AC3E}">
        <p14:creationId xmlns:p14="http://schemas.microsoft.com/office/powerpoint/2010/main" val="1749644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26A44-2082-4BCF-AA61-4223FFD3ACBC}"/>
              </a:ext>
            </a:extLst>
          </p:cNvPr>
          <p:cNvSpPr>
            <a:spLocks noGrp="1"/>
          </p:cNvSpPr>
          <p:nvPr>
            <p:ph type="title"/>
          </p:nvPr>
        </p:nvSpPr>
        <p:spPr/>
        <p:txBody>
          <a:bodyPr/>
          <a:lstStyle/>
          <a:p>
            <a:r>
              <a:rPr lang="es-ES" b="1" dirty="0"/>
              <a:t>2. Selección de la tecnología adecuada</a:t>
            </a:r>
            <a:endParaRPr lang="en-US" dirty="0"/>
          </a:p>
        </p:txBody>
      </p:sp>
      <p:sp>
        <p:nvSpPr>
          <p:cNvPr id="5" name="Rectangle 4">
            <a:extLst>
              <a:ext uri="{FF2B5EF4-FFF2-40B4-BE49-F238E27FC236}">
                <a16:creationId xmlns:a16="http://schemas.microsoft.com/office/drawing/2014/main" id="{59F03F6A-FBAB-480B-87C0-3B32FC8A6B3D}"/>
              </a:ext>
            </a:extLst>
          </p:cNvPr>
          <p:cNvSpPr/>
          <p:nvPr/>
        </p:nvSpPr>
        <p:spPr>
          <a:xfrm>
            <a:off x="36000" y="1682463"/>
            <a:ext cx="6264000" cy="4770537"/>
          </a:xfrm>
          <a:prstGeom prst="rect">
            <a:avLst/>
          </a:prstGeom>
        </p:spPr>
        <p:txBody>
          <a:bodyPr wrap="square">
            <a:spAutoFit/>
          </a:bodyPr>
          <a:lstStyle/>
          <a:p>
            <a:pPr marL="285750" indent="-285750">
              <a:buFont typeface="Wingdings" panose="05000000000000000000" pitchFamily="2" charset="2"/>
              <a:buChar char="§"/>
            </a:pPr>
            <a:r>
              <a:rPr lang="es-ES" sz="1600" b="1" dirty="0"/>
              <a:t>ACS solar</a:t>
            </a:r>
            <a:r>
              <a:rPr lang="es-ES" sz="1600" b="1" dirty="0">
                <a:solidFill>
                  <a:prstClr val="black"/>
                </a:solidFill>
              </a:rPr>
              <a:t> de Circulación Activa o Forzada. Configuración directa</a:t>
            </a:r>
            <a:r>
              <a:rPr lang="en-US" sz="1600" b="1" dirty="0">
                <a:solidFill>
                  <a:prstClr val="black"/>
                </a:solidFill>
              </a:rPr>
              <a:t>.</a:t>
            </a:r>
          </a:p>
          <a:p>
            <a:pPr marL="555625" indent="-285750">
              <a:buFontTx/>
              <a:buChar char="‒"/>
            </a:pPr>
            <a:r>
              <a:rPr lang="es-ES" sz="1600" dirty="0">
                <a:solidFill>
                  <a:srgbClr val="000000"/>
                </a:solidFill>
              </a:rPr>
              <a:t>Sistemas divididos. El tanque solar se encuentra en el interior del edificio, reduciendo las pérdidas de calor. </a:t>
            </a:r>
          </a:p>
          <a:p>
            <a:pPr marL="555625" indent="-285750">
              <a:buFontTx/>
              <a:buChar char="‒"/>
            </a:pPr>
            <a:r>
              <a:rPr lang="es-ES" sz="1600" dirty="0">
                <a:solidFill>
                  <a:srgbClr val="000000"/>
                </a:solidFill>
              </a:rPr>
              <a:t>Estos sistemas pueden sustituir a los sistemas </a:t>
            </a:r>
            <a:r>
              <a:rPr lang="es-ES" sz="1600" dirty="0" err="1">
                <a:solidFill>
                  <a:srgbClr val="000000"/>
                </a:solidFill>
              </a:rPr>
              <a:t>termosifónicos</a:t>
            </a:r>
            <a:r>
              <a:rPr lang="es-ES" sz="1600" dirty="0">
                <a:solidFill>
                  <a:srgbClr val="000000"/>
                </a:solidFill>
              </a:rPr>
              <a:t> </a:t>
            </a:r>
            <a:r>
              <a:rPr lang="es-ES" sz="1600" dirty="0"/>
              <a:t>ACS solar</a:t>
            </a:r>
            <a:r>
              <a:rPr lang="es-ES" sz="1600" dirty="0">
                <a:solidFill>
                  <a:srgbClr val="000000"/>
                </a:solidFill>
              </a:rPr>
              <a:t> para superar los inconvenientes de estos sistemas: limitación de la altura del depósito de agua fría, suministro inestable de agua caliente, pérdida de calor, etc. Están presurizados.</a:t>
            </a:r>
          </a:p>
          <a:p>
            <a:pPr marL="555625" indent="-285750">
              <a:buFontTx/>
              <a:buChar char="‒"/>
            </a:pPr>
            <a:r>
              <a:rPr lang="es-ES" sz="1600" dirty="0">
                <a:solidFill>
                  <a:srgbClr val="000000"/>
                </a:solidFill>
              </a:rPr>
              <a:t>Para sistemas de ACS más grandes (más de 3000 litros por día) debería ser la única opción. </a:t>
            </a:r>
            <a:r>
              <a:rPr lang="en-US" sz="1600" dirty="0">
                <a:solidFill>
                  <a:srgbClr val="000000"/>
                </a:solidFill>
              </a:rPr>
              <a:t> be the only option.</a:t>
            </a:r>
          </a:p>
          <a:p>
            <a:pPr marL="285750" indent="-285750">
              <a:buFont typeface="Wingdings" panose="05000000000000000000" pitchFamily="2" charset="2"/>
              <a:buChar char="§"/>
            </a:pPr>
            <a:r>
              <a:rPr lang="en-US" sz="1600" b="1" dirty="0" err="1">
                <a:solidFill>
                  <a:srgbClr val="000000"/>
                </a:solidFill>
              </a:rPr>
              <a:t>Típicamente</a:t>
            </a:r>
            <a:r>
              <a:rPr lang="en-US" sz="1600" b="1" dirty="0">
                <a:solidFill>
                  <a:srgbClr val="000000"/>
                </a:solidFill>
              </a:rPr>
              <a:t> </a:t>
            </a:r>
            <a:r>
              <a:rPr lang="en-US" sz="1600" b="1" dirty="0" err="1">
                <a:solidFill>
                  <a:srgbClr val="000000"/>
                </a:solidFill>
              </a:rPr>
              <a:t>utilizado</a:t>
            </a:r>
            <a:r>
              <a:rPr lang="en-US" sz="1600" b="1" dirty="0">
                <a:solidFill>
                  <a:srgbClr val="000000"/>
                </a:solidFill>
              </a:rPr>
              <a:t> </a:t>
            </a:r>
            <a:r>
              <a:rPr lang="en-US" sz="1600" b="1" dirty="0" err="1">
                <a:solidFill>
                  <a:srgbClr val="000000"/>
                </a:solidFill>
              </a:rPr>
              <a:t>en</a:t>
            </a:r>
            <a:r>
              <a:rPr lang="en-US" sz="1600" b="1" dirty="0">
                <a:solidFill>
                  <a:srgbClr val="000000"/>
                </a:solidFill>
              </a:rPr>
              <a:t> </a:t>
            </a:r>
            <a:r>
              <a:rPr lang="en-US" sz="1600" b="1" dirty="0" err="1">
                <a:solidFill>
                  <a:srgbClr val="000000"/>
                </a:solidFill>
              </a:rPr>
              <a:t>climas</a:t>
            </a:r>
            <a:r>
              <a:rPr lang="en-US" sz="1600" b="1" dirty="0">
                <a:solidFill>
                  <a:srgbClr val="000000"/>
                </a:solidFill>
              </a:rPr>
              <a:t> </a:t>
            </a:r>
            <a:r>
              <a:rPr lang="en-US" sz="1600" b="1" dirty="0" err="1">
                <a:solidFill>
                  <a:srgbClr val="000000"/>
                </a:solidFill>
              </a:rPr>
              <a:t>templados</a:t>
            </a:r>
            <a:r>
              <a:rPr lang="en-US" sz="1600" b="1" dirty="0">
                <a:solidFill>
                  <a:srgbClr val="000000"/>
                </a:solidFill>
              </a:rPr>
              <a:t>.</a:t>
            </a:r>
          </a:p>
          <a:p>
            <a:pPr marL="555625" indent="-285750">
              <a:buFontTx/>
              <a:buChar char="‒"/>
            </a:pPr>
            <a:r>
              <a:rPr lang="es-ES" sz="1600" dirty="0">
                <a:solidFill>
                  <a:srgbClr val="000000"/>
                </a:solidFill>
              </a:rPr>
              <a:t>Calentamiento directo del agua potable. Más eficiente que los sistemas indirectos, comparativamente.</a:t>
            </a:r>
          </a:p>
          <a:p>
            <a:pPr marL="555625" indent="-285750">
              <a:buFontTx/>
              <a:buChar char="‒"/>
            </a:pPr>
            <a:r>
              <a:rPr lang="es-ES" sz="1600" dirty="0">
                <a:solidFill>
                  <a:srgbClr val="000000"/>
                </a:solidFill>
              </a:rPr>
              <a:t>Poca protección contra condiciones de congelación y sobrecalentamiento. </a:t>
            </a:r>
          </a:p>
          <a:p>
            <a:pPr marL="555625" indent="-285750">
              <a:buFontTx/>
              <a:buChar char="‒"/>
            </a:pPr>
            <a:r>
              <a:rPr lang="es-ES" sz="1600" dirty="0">
                <a:solidFill>
                  <a:srgbClr val="000000"/>
                </a:solidFill>
              </a:rPr>
              <a:t>Control diferencial y monitorización del rendimiento.</a:t>
            </a:r>
          </a:p>
          <a:p>
            <a:pPr marL="555625" indent="-285750">
              <a:buFontTx/>
              <a:buChar char="‒"/>
            </a:pPr>
            <a:r>
              <a:rPr lang="es-ES" sz="1600" dirty="0">
                <a:solidFill>
                  <a:srgbClr val="000000"/>
                </a:solidFill>
              </a:rPr>
              <a:t>Aún así, los sistemas </a:t>
            </a:r>
            <a:r>
              <a:rPr lang="es-ES" sz="1600" dirty="0"/>
              <a:t>ACS solar</a:t>
            </a:r>
            <a:r>
              <a:rPr lang="es-ES" sz="1600" dirty="0">
                <a:solidFill>
                  <a:srgbClr val="000000"/>
                </a:solidFill>
              </a:rPr>
              <a:t> son estructuralmente simples y asequibles.</a:t>
            </a:r>
          </a:p>
          <a:p>
            <a:pPr marL="555625" indent="-285750">
              <a:buFontTx/>
              <a:buChar char="‒"/>
            </a:pPr>
            <a:r>
              <a:rPr lang="es-ES" sz="1600" dirty="0">
                <a:solidFill>
                  <a:srgbClr val="000000"/>
                </a:solidFill>
              </a:rPr>
              <a:t>El sistema no puede operar con ciertas aguas.</a:t>
            </a:r>
          </a:p>
          <a:p>
            <a:pPr marL="555625" indent="-285750">
              <a:buFontTx/>
              <a:buChar char="‒"/>
            </a:pPr>
            <a:r>
              <a:rPr lang="es-ES" sz="1600" dirty="0">
                <a:solidFill>
                  <a:srgbClr val="000000"/>
                </a:solidFill>
              </a:rPr>
              <a:t>Mejor integración estética en el edificio.</a:t>
            </a:r>
            <a:endParaRPr lang="en-US" sz="1600" dirty="0">
              <a:solidFill>
                <a:srgbClr val="000000"/>
              </a:solidFill>
            </a:endParaRPr>
          </a:p>
        </p:txBody>
      </p:sp>
      <p:pic>
        <p:nvPicPr>
          <p:cNvPr id="3" name="Picture 2"/>
          <p:cNvPicPr>
            <a:picLocks noChangeAspect="1"/>
          </p:cNvPicPr>
          <p:nvPr/>
        </p:nvPicPr>
        <p:blipFill>
          <a:blip r:embed="rId2"/>
          <a:stretch>
            <a:fillRect/>
          </a:stretch>
        </p:blipFill>
        <p:spPr>
          <a:xfrm>
            <a:off x="6198431" y="2061000"/>
            <a:ext cx="2909569" cy="4247725"/>
          </a:xfrm>
          <a:prstGeom prst="rect">
            <a:avLst/>
          </a:prstGeom>
          <a:ln>
            <a:solidFill>
              <a:schemeClr val="tx1"/>
            </a:solidFill>
          </a:ln>
        </p:spPr>
      </p:pic>
      <p:sp>
        <p:nvSpPr>
          <p:cNvPr id="8" name="Rectangle 7">
            <a:extLst>
              <a:ext uri="{FF2B5EF4-FFF2-40B4-BE49-F238E27FC236}">
                <a16:creationId xmlns:a16="http://schemas.microsoft.com/office/drawing/2014/main" id="{E75A74C5-38E6-4D4B-B677-0599234F5EFA}"/>
              </a:ext>
            </a:extLst>
          </p:cNvPr>
          <p:cNvSpPr/>
          <p:nvPr/>
        </p:nvSpPr>
        <p:spPr>
          <a:xfrm>
            <a:off x="432916" y="1413000"/>
            <a:ext cx="471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Sistemas </a:t>
            </a:r>
            <a:r>
              <a:rPr lang="es-ES" b="1" dirty="0"/>
              <a:t>ACS solar </a:t>
            </a:r>
            <a:r>
              <a:rPr lang="es-ES" b="1" dirty="0">
                <a:solidFill>
                  <a:prstClr val="black"/>
                </a:solidFill>
                <a:cs typeface="Arial" pitchFamily="34" charset="0"/>
              </a:rPr>
              <a:t>. 5 tecnologías básicas</a:t>
            </a:r>
            <a:r>
              <a:rPr lang="en-US" b="1" dirty="0">
                <a:solidFill>
                  <a:prstClr val="black"/>
                </a:solidFill>
                <a:cs typeface="Arial" pitchFamily="34" charset="0"/>
              </a:rPr>
              <a:t>.</a:t>
            </a:r>
            <a:endParaRPr lang="en-US" b="1" dirty="0"/>
          </a:p>
        </p:txBody>
      </p:sp>
    </p:spTree>
    <p:extLst>
      <p:ext uri="{BB962C8B-B14F-4D97-AF65-F5344CB8AC3E}">
        <p14:creationId xmlns:p14="http://schemas.microsoft.com/office/powerpoint/2010/main" val="15750676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t>2. Selección de la tecnología adecuada</a:t>
            </a:r>
            <a:endParaRPr lang="es-ES" dirty="0"/>
          </a:p>
        </p:txBody>
      </p:sp>
      <p:sp>
        <p:nvSpPr>
          <p:cNvPr id="5" name="Rectangle 4">
            <a:extLst>
              <a:ext uri="{FF2B5EF4-FFF2-40B4-BE49-F238E27FC236}">
                <a16:creationId xmlns:a16="http://schemas.microsoft.com/office/drawing/2014/main" id="{59F03F6A-FBAB-480B-87C0-3B32FC8A6B3D}"/>
              </a:ext>
            </a:extLst>
          </p:cNvPr>
          <p:cNvSpPr/>
          <p:nvPr/>
        </p:nvSpPr>
        <p:spPr>
          <a:xfrm>
            <a:off x="0" y="1910980"/>
            <a:ext cx="6516000" cy="4524315"/>
          </a:xfrm>
          <a:prstGeom prst="rect">
            <a:avLst/>
          </a:prstGeom>
        </p:spPr>
        <p:txBody>
          <a:bodyPr wrap="square">
            <a:spAutoFit/>
          </a:bodyPr>
          <a:lstStyle/>
          <a:p>
            <a:pPr marL="285750" indent="-285750">
              <a:buFont typeface="Wingdings" panose="05000000000000000000" pitchFamily="2" charset="2"/>
              <a:buChar char="§"/>
            </a:pPr>
            <a:r>
              <a:rPr lang="es-ES" sz="1600" b="1" dirty="0"/>
              <a:t>ACS solar </a:t>
            </a:r>
            <a:r>
              <a:rPr lang="es-ES" sz="1600" b="1" dirty="0">
                <a:solidFill>
                  <a:prstClr val="black"/>
                </a:solidFill>
              </a:rPr>
              <a:t>activo. Configuración de drenaje indirecto</a:t>
            </a:r>
            <a:endParaRPr lang="en-US" sz="1600" b="1" dirty="0">
              <a:solidFill>
                <a:prstClr val="black"/>
              </a:solidFill>
            </a:endParaRPr>
          </a:p>
          <a:p>
            <a:pPr marL="555625" indent="-285750">
              <a:buFontTx/>
              <a:buChar char="‒"/>
            </a:pPr>
            <a:r>
              <a:rPr lang="es-ES" sz="1600" b="1" dirty="0">
                <a:solidFill>
                  <a:srgbClr val="000000"/>
                </a:solidFill>
              </a:rPr>
              <a:t>Protección mejorada contra la congelación al vaciar los colectores cuando la bomba no está en funcionamiento. Para todos los climas.</a:t>
            </a:r>
          </a:p>
          <a:p>
            <a:pPr marL="555625" indent="-285750">
              <a:buFontTx/>
              <a:buChar char="‒"/>
            </a:pPr>
            <a:r>
              <a:rPr lang="es-ES" sz="1600" dirty="0">
                <a:solidFill>
                  <a:srgbClr val="000000"/>
                </a:solidFill>
              </a:rPr>
              <a:t>Simplicidad relativa del sistema y el bajo mantenimiento. </a:t>
            </a:r>
          </a:p>
          <a:p>
            <a:pPr marL="555625" indent="-285750">
              <a:buFontTx/>
              <a:buChar char="‒"/>
            </a:pPr>
            <a:r>
              <a:rPr lang="es-ES" sz="1600" dirty="0">
                <a:solidFill>
                  <a:srgbClr val="000000"/>
                </a:solidFill>
              </a:rPr>
              <a:t>Es más barato que el sistema de ACS anticongelante, pero más caro que los sistemas directos. </a:t>
            </a:r>
          </a:p>
          <a:p>
            <a:pPr marL="555625" indent="-285750">
              <a:buFontTx/>
              <a:buChar char="‒"/>
            </a:pPr>
            <a:r>
              <a:rPr lang="es-ES" sz="1600" dirty="0">
                <a:solidFill>
                  <a:srgbClr val="000000"/>
                </a:solidFill>
              </a:rPr>
              <a:t>El riesgo de hervir agua, altas presiones, congelar y reventar tuberías es bastante bajo, siempre y cuando la tubería de bajada sea lo suficientemente grande y el bucle de fluido en los colectores solares y tuberías tenga la inclinación adecuada para un drenaje rápido. Los colectores sólo están parcialmente llenos (menor presión de trabajo).</a:t>
            </a:r>
            <a:endParaRPr lang="en-US" sz="1600" dirty="0">
              <a:solidFill>
                <a:srgbClr val="000000"/>
              </a:solidFill>
            </a:endParaRPr>
          </a:p>
          <a:p>
            <a:pPr marL="555625" indent="-285750">
              <a:buFontTx/>
              <a:buChar char="‒"/>
            </a:pPr>
            <a:r>
              <a:rPr lang="es-ES" sz="1600" b="1" dirty="0">
                <a:solidFill>
                  <a:srgbClr val="000000"/>
                </a:solidFill>
              </a:rPr>
              <a:t>La tecnología </a:t>
            </a:r>
            <a:r>
              <a:rPr lang="es-ES" sz="1600" b="1" dirty="0" err="1">
                <a:solidFill>
                  <a:srgbClr val="000000"/>
                </a:solidFill>
              </a:rPr>
              <a:t>Drain</a:t>
            </a:r>
            <a:r>
              <a:rPr lang="es-ES" sz="1600" b="1" dirty="0">
                <a:solidFill>
                  <a:srgbClr val="000000"/>
                </a:solidFill>
              </a:rPr>
              <a:t> Back utiliza agua como HTF </a:t>
            </a:r>
            <a:r>
              <a:rPr lang="es-ES" sz="1600" dirty="0">
                <a:solidFill>
                  <a:srgbClr val="000000"/>
                </a:solidFill>
              </a:rPr>
              <a:t>que no corroe las tuberías y otras partes metálicas ni se deteriora como ocurre con el glicol + aditivos. Esto significa una vida útil más larga y menos mantenimiento.</a:t>
            </a:r>
          </a:p>
          <a:p>
            <a:pPr marL="555625" indent="-285750">
              <a:buFontTx/>
              <a:buChar char="‒"/>
            </a:pPr>
            <a:r>
              <a:rPr lang="es-ES" sz="1600" dirty="0">
                <a:solidFill>
                  <a:srgbClr val="000000"/>
                </a:solidFill>
              </a:rPr>
              <a:t>El sistema tiene importantes requisitos de instalación: inclinación de la tubería del circuito solar, ubicación del tanque de drenaje (elevado), bomba más grande de todos los sistemas </a:t>
            </a:r>
            <a:r>
              <a:rPr lang="es-ES" sz="1600" dirty="0"/>
              <a:t>ACS solar </a:t>
            </a:r>
            <a:r>
              <a:rPr lang="es-ES" sz="1600" dirty="0">
                <a:solidFill>
                  <a:srgbClr val="000000"/>
                </a:solidFill>
              </a:rPr>
              <a:t>.</a:t>
            </a:r>
            <a:endParaRPr lang="en-US" sz="1600" dirty="0">
              <a:solidFill>
                <a:srgbClr val="000000"/>
              </a:solidFill>
            </a:endParaRPr>
          </a:p>
        </p:txBody>
      </p:sp>
      <p:pic>
        <p:nvPicPr>
          <p:cNvPr id="7" name="Picture 6"/>
          <p:cNvPicPr>
            <a:picLocks noChangeAspect="1"/>
          </p:cNvPicPr>
          <p:nvPr/>
        </p:nvPicPr>
        <p:blipFill>
          <a:blip r:embed="rId2"/>
          <a:stretch>
            <a:fillRect/>
          </a:stretch>
        </p:blipFill>
        <p:spPr>
          <a:xfrm>
            <a:off x="6483825" y="2133000"/>
            <a:ext cx="2624175" cy="4185159"/>
          </a:xfrm>
          <a:prstGeom prst="rect">
            <a:avLst/>
          </a:prstGeom>
          <a:ln>
            <a:solidFill>
              <a:schemeClr val="tx1"/>
            </a:solidFill>
          </a:ln>
        </p:spPr>
      </p:pic>
      <p:sp>
        <p:nvSpPr>
          <p:cNvPr id="8" name="Rectangle 7">
            <a:extLst>
              <a:ext uri="{FF2B5EF4-FFF2-40B4-BE49-F238E27FC236}">
                <a16:creationId xmlns:a16="http://schemas.microsoft.com/office/drawing/2014/main" id="{4BBDA054-5A1C-4809-8520-77FA44586F91}"/>
              </a:ext>
            </a:extLst>
          </p:cNvPr>
          <p:cNvSpPr/>
          <p:nvPr/>
        </p:nvSpPr>
        <p:spPr>
          <a:xfrm>
            <a:off x="432916" y="1557000"/>
            <a:ext cx="5291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Sistemas </a:t>
            </a:r>
            <a:r>
              <a:rPr lang="es-ES" b="1" dirty="0"/>
              <a:t>ACS solar </a:t>
            </a:r>
            <a:r>
              <a:rPr lang="es-ES" b="1" dirty="0">
                <a:solidFill>
                  <a:prstClr val="black"/>
                </a:solidFill>
                <a:cs typeface="Arial" pitchFamily="34" charset="0"/>
              </a:rPr>
              <a:t>. 5 tecnologías básicas</a:t>
            </a:r>
            <a:r>
              <a:rPr lang="en-US" b="1" dirty="0">
                <a:solidFill>
                  <a:prstClr val="black"/>
                </a:solidFill>
                <a:cs typeface="Arial" pitchFamily="34" charset="0"/>
              </a:rPr>
              <a:t>.</a:t>
            </a:r>
            <a:endParaRPr lang="en-US" b="1" dirty="0"/>
          </a:p>
        </p:txBody>
      </p:sp>
    </p:spTree>
    <p:extLst>
      <p:ext uri="{BB962C8B-B14F-4D97-AF65-F5344CB8AC3E}">
        <p14:creationId xmlns:p14="http://schemas.microsoft.com/office/powerpoint/2010/main" val="329686112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t>2. Selección de la tecnología adecuada</a:t>
            </a:r>
            <a:endParaRPr lang="es-ES" dirty="0"/>
          </a:p>
        </p:txBody>
      </p:sp>
      <p:sp>
        <p:nvSpPr>
          <p:cNvPr id="5" name="Rectangle 4">
            <a:extLst>
              <a:ext uri="{FF2B5EF4-FFF2-40B4-BE49-F238E27FC236}">
                <a16:creationId xmlns:a16="http://schemas.microsoft.com/office/drawing/2014/main" id="{59F03F6A-FBAB-480B-87C0-3B32FC8A6B3D}"/>
              </a:ext>
            </a:extLst>
          </p:cNvPr>
          <p:cNvSpPr/>
          <p:nvPr/>
        </p:nvSpPr>
        <p:spPr>
          <a:xfrm>
            <a:off x="0" y="1648548"/>
            <a:ext cx="5652000" cy="4031873"/>
          </a:xfrm>
          <a:prstGeom prst="rect">
            <a:avLst/>
          </a:prstGeom>
        </p:spPr>
        <p:txBody>
          <a:bodyPr wrap="square">
            <a:spAutoFit/>
          </a:bodyPr>
          <a:lstStyle/>
          <a:p>
            <a:pPr marL="285750" indent="-285750">
              <a:buFont typeface="Wingdings" panose="05000000000000000000" pitchFamily="2" charset="2"/>
              <a:buChar char="§"/>
            </a:pPr>
            <a:r>
              <a:rPr lang="es-ES" sz="1600" b="1" dirty="0"/>
              <a:t>ACS solar</a:t>
            </a:r>
            <a:r>
              <a:rPr lang="es-ES" sz="1600" b="1" dirty="0">
                <a:solidFill>
                  <a:prstClr val="black"/>
                </a:solidFill>
              </a:rPr>
              <a:t> activo. Configuración del anticongelante indirecto</a:t>
            </a:r>
            <a:endParaRPr lang="en-US" sz="1600" b="1" dirty="0">
              <a:solidFill>
                <a:prstClr val="black"/>
              </a:solidFill>
            </a:endParaRPr>
          </a:p>
          <a:p>
            <a:pPr marL="555625" indent="-285750">
              <a:buFontTx/>
              <a:buChar char="‒"/>
            </a:pPr>
            <a:r>
              <a:rPr lang="es-ES" sz="1600" dirty="0">
                <a:solidFill>
                  <a:srgbClr val="000000"/>
                </a:solidFill>
              </a:rPr>
              <a:t>Los sistemas Active </a:t>
            </a:r>
            <a:r>
              <a:rPr lang="es-ES" sz="1600" dirty="0" err="1">
                <a:solidFill>
                  <a:srgbClr val="000000"/>
                </a:solidFill>
              </a:rPr>
              <a:t>Indirect</a:t>
            </a:r>
            <a:r>
              <a:rPr lang="es-ES" sz="1600" dirty="0">
                <a:solidFill>
                  <a:srgbClr val="000000"/>
                </a:solidFill>
              </a:rPr>
              <a:t> </a:t>
            </a:r>
            <a:r>
              <a:rPr lang="es-ES" sz="1600" dirty="0"/>
              <a:t>ACS solar</a:t>
            </a:r>
            <a:r>
              <a:rPr lang="es-ES" sz="1600" dirty="0">
                <a:solidFill>
                  <a:srgbClr val="000000"/>
                </a:solidFill>
              </a:rPr>
              <a:t> sustituyen el uso directo de agua en el colector solar cuando la calidad del agua no es la adecuada.</a:t>
            </a:r>
          </a:p>
          <a:p>
            <a:pPr marL="555625" indent="-285750">
              <a:buFontTx/>
              <a:buChar char="‒"/>
            </a:pPr>
            <a:r>
              <a:rPr lang="es-ES" sz="1600" dirty="0">
                <a:solidFill>
                  <a:srgbClr val="000000"/>
                </a:solidFill>
              </a:rPr>
              <a:t>El calentamiento indirecto implica el uso de intercambiadores de calor.</a:t>
            </a:r>
            <a:endParaRPr lang="en-US" sz="1600" dirty="0">
              <a:solidFill>
                <a:srgbClr val="000000"/>
              </a:solidFill>
            </a:endParaRPr>
          </a:p>
          <a:p>
            <a:pPr marL="555625" indent="-285750">
              <a:buFontTx/>
              <a:buChar char="‒"/>
            </a:pPr>
            <a:r>
              <a:rPr lang="es-ES" sz="1600" b="1" dirty="0">
                <a:solidFill>
                  <a:srgbClr val="000000"/>
                </a:solidFill>
              </a:rPr>
              <a:t>Los usuarios ubicados en zonas de baja temperatura (temperatura mínima nocturna de 2º C e inferior) deben utilizar </a:t>
            </a:r>
            <a:r>
              <a:rPr lang="es-ES" sz="1600" b="1" dirty="0"/>
              <a:t>ACS solar</a:t>
            </a:r>
            <a:r>
              <a:rPr lang="es-ES" sz="1600" b="1" dirty="0">
                <a:solidFill>
                  <a:srgbClr val="000000"/>
                </a:solidFill>
              </a:rPr>
              <a:t> con calentamiento indirecto y anticongelante como fluido caloportador.</a:t>
            </a:r>
          </a:p>
          <a:p>
            <a:pPr marL="555625" indent="-285750">
              <a:buFontTx/>
              <a:buChar char="‒"/>
            </a:pPr>
            <a:r>
              <a:rPr lang="es-ES" sz="1600" dirty="0">
                <a:solidFill>
                  <a:srgbClr val="000000"/>
                </a:solidFill>
              </a:rPr>
              <a:t>Se utilizan soluciones de propilenglicol. </a:t>
            </a:r>
          </a:p>
          <a:p>
            <a:pPr marL="555625" indent="-285750">
              <a:buFontTx/>
              <a:buChar char="‒"/>
            </a:pPr>
            <a:r>
              <a:rPr lang="es-ES" sz="1600" dirty="0">
                <a:solidFill>
                  <a:srgbClr val="000000"/>
                </a:solidFill>
              </a:rPr>
              <a:t>Dentro del tanque de almacenamiento de agua caliente o fuera del tanque, el intercambio de calor implica pérdida de calor (lo que disminuye la eficiencia</a:t>
            </a:r>
            <a:r>
              <a:rPr lang="en-US" sz="1600" dirty="0">
                <a:solidFill>
                  <a:srgbClr val="000000"/>
                </a:solidFill>
              </a:rPr>
              <a:t>).</a:t>
            </a:r>
          </a:p>
          <a:p>
            <a:pPr marL="555625" indent="-285750">
              <a:buFontTx/>
              <a:buChar char="‒"/>
            </a:pPr>
            <a:r>
              <a:rPr lang="es-ES" sz="1600" b="1" dirty="0">
                <a:solidFill>
                  <a:srgbClr val="000000"/>
                </a:solidFill>
              </a:rPr>
              <a:t>Los anticongelantes indirectos </a:t>
            </a:r>
            <a:r>
              <a:rPr lang="es-ES" sz="1600" b="1" dirty="0"/>
              <a:t>ACS solar </a:t>
            </a:r>
            <a:r>
              <a:rPr lang="es-ES" sz="1600" b="1" dirty="0">
                <a:solidFill>
                  <a:srgbClr val="000000"/>
                </a:solidFill>
              </a:rPr>
              <a:t>son los más versátiles</a:t>
            </a:r>
            <a:r>
              <a:rPr lang="en-US" sz="1600" b="1" dirty="0">
                <a:solidFill>
                  <a:srgbClr val="000000"/>
                </a:solidFill>
              </a:rPr>
              <a:t>.</a:t>
            </a:r>
          </a:p>
        </p:txBody>
      </p:sp>
      <p:sp>
        <p:nvSpPr>
          <p:cNvPr id="7" name="Rectangle 6"/>
          <p:cNvSpPr/>
          <p:nvPr/>
        </p:nvSpPr>
        <p:spPr>
          <a:xfrm>
            <a:off x="5609" y="5559007"/>
            <a:ext cx="8914950" cy="830997"/>
          </a:xfrm>
          <a:prstGeom prst="rect">
            <a:avLst/>
          </a:prstGeom>
        </p:spPr>
        <p:txBody>
          <a:bodyPr wrap="square">
            <a:spAutoFit/>
          </a:bodyPr>
          <a:lstStyle/>
          <a:p>
            <a:pPr marL="555625" indent="-285750">
              <a:buFontTx/>
              <a:buChar char="‒"/>
            </a:pPr>
            <a:r>
              <a:rPr lang="es-ES" sz="1600" b="1" dirty="0">
                <a:solidFill>
                  <a:srgbClr val="000000"/>
                </a:solidFill>
              </a:rPr>
              <a:t>Están indicados para todos los climas, pequeños y grandes sistemas </a:t>
            </a:r>
            <a:r>
              <a:rPr lang="es-ES" sz="1600" b="1" dirty="0"/>
              <a:t>ACS solar </a:t>
            </a:r>
            <a:r>
              <a:rPr lang="es-ES" sz="1600" b="1" dirty="0">
                <a:solidFill>
                  <a:srgbClr val="000000"/>
                </a:solidFill>
              </a:rPr>
              <a:t>.</a:t>
            </a:r>
          </a:p>
          <a:p>
            <a:pPr marL="555625" indent="-285750">
              <a:buFontTx/>
              <a:buChar char="‒"/>
            </a:pPr>
            <a:r>
              <a:rPr lang="es-ES" sz="1600" dirty="0">
                <a:solidFill>
                  <a:srgbClr val="000000"/>
                </a:solidFill>
              </a:rPr>
              <a:t>Están mejor controlados y monitoreados y pueden ser protegidos contra el sobrecalentamiento.</a:t>
            </a:r>
          </a:p>
          <a:p>
            <a:pPr marL="555625" indent="-285750">
              <a:buFontTx/>
              <a:buChar char="‒"/>
            </a:pPr>
            <a:r>
              <a:rPr lang="es-ES" sz="1600" dirty="0">
                <a:solidFill>
                  <a:srgbClr val="000000"/>
                </a:solidFill>
              </a:rPr>
              <a:t>Son más caros, trabajan bajo presión y requieren mantenimiento.</a:t>
            </a:r>
          </a:p>
        </p:txBody>
      </p:sp>
      <p:pic>
        <p:nvPicPr>
          <p:cNvPr id="3" name="Picture 2">
            <a:extLst>
              <a:ext uri="{FF2B5EF4-FFF2-40B4-BE49-F238E27FC236}">
                <a16:creationId xmlns:a16="http://schemas.microsoft.com/office/drawing/2014/main" id="{7923C6AA-7422-4D0A-A1DE-56EE45F27DC3}"/>
              </a:ext>
            </a:extLst>
          </p:cNvPr>
          <p:cNvPicPr>
            <a:picLocks noChangeAspect="1"/>
          </p:cNvPicPr>
          <p:nvPr/>
        </p:nvPicPr>
        <p:blipFill>
          <a:blip r:embed="rId2"/>
          <a:stretch>
            <a:fillRect/>
          </a:stretch>
        </p:blipFill>
        <p:spPr>
          <a:xfrm>
            <a:off x="5724000" y="1509543"/>
            <a:ext cx="3384000" cy="3838913"/>
          </a:xfrm>
          <a:prstGeom prst="rect">
            <a:avLst/>
          </a:prstGeom>
          <a:ln>
            <a:solidFill>
              <a:schemeClr val="tx1"/>
            </a:solidFill>
          </a:ln>
        </p:spPr>
      </p:pic>
      <p:sp>
        <p:nvSpPr>
          <p:cNvPr id="9" name="Rectangle 7">
            <a:extLst>
              <a:ext uri="{FF2B5EF4-FFF2-40B4-BE49-F238E27FC236}">
                <a16:creationId xmlns:a16="http://schemas.microsoft.com/office/drawing/2014/main" id="{BDD0253B-EFB3-4106-92F2-AF0E5D4EABBC}"/>
              </a:ext>
            </a:extLst>
          </p:cNvPr>
          <p:cNvSpPr/>
          <p:nvPr/>
        </p:nvSpPr>
        <p:spPr>
          <a:xfrm>
            <a:off x="432916" y="1341000"/>
            <a:ext cx="5003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Sistemas </a:t>
            </a:r>
            <a:r>
              <a:rPr lang="es-ES" b="1" dirty="0"/>
              <a:t>ACS solar </a:t>
            </a:r>
            <a:r>
              <a:rPr lang="es-ES" b="1" dirty="0">
                <a:solidFill>
                  <a:prstClr val="black"/>
                </a:solidFill>
                <a:cs typeface="Arial" pitchFamily="34" charset="0"/>
              </a:rPr>
              <a:t>. 5 tecnologías básicas</a:t>
            </a:r>
            <a:r>
              <a:rPr lang="en-US" b="1" dirty="0">
                <a:solidFill>
                  <a:prstClr val="black"/>
                </a:solidFill>
                <a:cs typeface="Arial" pitchFamily="34" charset="0"/>
              </a:rPr>
              <a:t>.</a:t>
            </a:r>
            <a:endParaRPr lang="en-US" b="1" dirty="0"/>
          </a:p>
        </p:txBody>
      </p:sp>
    </p:spTree>
    <p:extLst>
      <p:ext uri="{BB962C8B-B14F-4D97-AF65-F5344CB8AC3E}">
        <p14:creationId xmlns:p14="http://schemas.microsoft.com/office/powerpoint/2010/main" val="11279146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236289C-B98A-4908-9407-6CABE3ED42D6}"/>
              </a:ext>
            </a:extLst>
          </p:cNvPr>
          <p:cNvPicPr>
            <a:picLocks noChangeAspect="1"/>
          </p:cNvPicPr>
          <p:nvPr/>
        </p:nvPicPr>
        <p:blipFill rotWithShape="1">
          <a:blip r:embed="rId2"/>
          <a:srcRect b="19485"/>
          <a:stretch/>
        </p:blipFill>
        <p:spPr>
          <a:xfrm>
            <a:off x="7524000" y="817442"/>
            <a:ext cx="1597699" cy="1468399"/>
          </a:xfrm>
          <a:prstGeom prst="ellipse">
            <a:avLst/>
          </a:prstGeom>
          <a:ln w="127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2" name="Title 1">
            <a:extLst>
              <a:ext uri="{FF2B5EF4-FFF2-40B4-BE49-F238E27FC236}">
                <a16:creationId xmlns:a16="http://schemas.microsoft.com/office/drawing/2014/main" id="{076E9847-63CE-46E9-9C63-9E43D127FB6E}"/>
              </a:ext>
            </a:extLst>
          </p:cNvPr>
          <p:cNvSpPr>
            <a:spLocks noGrp="1"/>
          </p:cNvSpPr>
          <p:nvPr>
            <p:ph type="title"/>
          </p:nvPr>
        </p:nvSpPr>
        <p:spPr/>
        <p:txBody>
          <a:bodyPr/>
          <a:lstStyle/>
          <a:p>
            <a:r>
              <a:rPr lang="es-ES" b="1" dirty="0"/>
              <a:t>2. Selección de la tecnología adecuada</a:t>
            </a:r>
            <a:endParaRPr lang="en-US" dirty="0"/>
          </a:p>
        </p:txBody>
      </p:sp>
      <p:sp>
        <p:nvSpPr>
          <p:cNvPr id="5" name="Rectangle 4">
            <a:extLst>
              <a:ext uri="{FF2B5EF4-FFF2-40B4-BE49-F238E27FC236}">
                <a16:creationId xmlns:a16="http://schemas.microsoft.com/office/drawing/2014/main" id="{FF3A0F6A-B9F8-4A81-9481-21BAB7796CD4}"/>
              </a:ext>
            </a:extLst>
          </p:cNvPr>
          <p:cNvSpPr/>
          <p:nvPr/>
        </p:nvSpPr>
        <p:spPr>
          <a:xfrm>
            <a:off x="0" y="1701000"/>
            <a:ext cx="9121699" cy="4770537"/>
          </a:xfrm>
          <a:prstGeom prst="rect">
            <a:avLst/>
          </a:prstGeom>
        </p:spPr>
        <p:txBody>
          <a:bodyPr wrap="square">
            <a:spAutoFit/>
          </a:bodyPr>
          <a:lstStyle/>
          <a:p>
            <a:pPr marL="285750" indent="-285750">
              <a:buFont typeface="Wingdings" panose="05000000000000000000" pitchFamily="2" charset="2"/>
              <a:buChar char="§"/>
            </a:pPr>
            <a:r>
              <a:rPr lang="es-ES" sz="1600" b="1" dirty="0"/>
              <a:t>ACS solar</a:t>
            </a:r>
            <a:r>
              <a:rPr lang="es-ES" sz="1600" b="1" dirty="0">
                <a:solidFill>
                  <a:prstClr val="black"/>
                </a:solidFill>
              </a:rPr>
              <a:t> activo. Configuración de anticongelante indirecto. funcionamiento</a:t>
            </a:r>
            <a:r>
              <a:rPr lang="en-US" sz="1600" b="1" dirty="0">
                <a:solidFill>
                  <a:prstClr val="black"/>
                </a:solidFill>
              </a:rPr>
              <a:t>.</a:t>
            </a:r>
          </a:p>
          <a:p>
            <a:pPr marL="541338" indent="-285750">
              <a:buFont typeface="Calibri" panose="020F0502020204030204" pitchFamily="34" charset="0"/>
              <a:buChar char="‒"/>
            </a:pPr>
            <a:r>
              <a:rPr lang="es-ES" sz="1600" b="1" dirty="0"/>
              <a:t>Los colectores solares </a:t>
            </a:r>
            <a:r>
              <a:rPr lang="es-ES" sz="1600" dirty="0"/>
              <a:t>se calientan por efecto de los rayos solares. Parte de este calor se transfiere al </a:t>
            </a:r>
            <a:r>
              <a:rPr lang="es-ES" sz="1600" b="1" dirty="0"/>
              <a:t>HTF </a:t>
            </a:r>
            <a:r>
              <a:rPr lang="es-ES" sz="1600" dirty="0"/>
              <a:t>(solución de glicol) en circulación hasta el </a:t>
            </a:r>
            <a:r>
              <a:rPr lang="es-ES" sz="1600" b="1" dirty="0"/>
              <a:t>depósito solar</a:t>
            </a:r>
            <a:r>
              <a:rPr lang="es-ES" sz="1600" dirty="0"/>
              <a:t>, donde se puede almacenar para su posterior uso en forma de agua caliente. Mientras el fluido en los colectores esté más caliente que el fondo del tanque</a:t>
            </a:r>
            <a:r>
              <a:rPr lang="es-ES" sz="1600" b="1" dirty="0"/>
              <a:t>, la bomba </a:t>
            </a:r>
            <a:r>
              <a:rPr lang="es-ES" sz="1600" dirty="0"/>
              <a:t>se activa y el HTF circula.</a:t>
            </a:r>
          </a:p>
          <a:p>
            <a:pPr marL="541338" indent="-285750">
              <a:buFont typeface="Calibri" panose="020F0502020204030204" pitchFamily="34" charset="0"/>
              <a:buChar char="‒"/>
            </a:pPr>
            <a:r>
              <a:rPr lang="es-ES" sz="1600" b="1" dirty="0"/>
              <a:t>Los colectores, la estación de bombeo y el tanque están conectados con tuberías de suministro y retorno </a:t>
            </a:r>
            <a:r>
              <a:rPr lang="es-ES" sz="1600" dirty="0"/>
              <a:t>que están aisladas para minimizar las pérdidas. </a:t>
            </a:r>
          </a:p>
          <a:p>
            <a:pPr marL="541338" indent="-285750">
              <a:buFont typeface="Calibri" panose="020F0502020204030204" pitchFamily="34" charset="0"/>
              <a:buChar char="‒"/>
            </a:pPr>
            <a:r>
              <a:rPr lang="es-ES" sz="1600" dirty="0"/>
              <a:t>El sistema está equipado con dispositivos de </a:t>
            </a:r>
            <a:r>
              <a:rPr lang="es-ES" sz="1600" b="1" dirty="0"/>
              <a:t>sobre temperatura y sobre presión</a:t>
            </a:r>
            <a:r>
              <a:rPr lang="es-ES" sz="1600" dirty="0"/>
              <a:t>, que previenen condiciones de funcionamiento inseguras. Estos dispositivos de seguridad son en su mayoría mecánicos (funcionan incluso durante un apagón). </a:t>
            </a:r>
          </a:p>
          <a:p>
            <a:pPr marL="541338" indent="-285750">
              <a:buFont typeface="Calibri" panose="020F0502020204030204" pitchFamily="34" charset="0"/>
              <a:buChar char="‒"/>
            </a:pPr>
            <a:r>
              <a:rPr lang="es-ES" sz="1600" dirty="0"/>
              <a:t>A medida que el sistema se calienta o se enfría, </a:t>
            </a:r>
            <a:r>
              <a:rPr lang="es-ES" sz="1600" b="1" dirty="0"/>
              <a:t>un recipiente de expansión explica la expansión y contracción del HTF</a:t>
            </a:r>
            <a:r>
              <a:rPr lang="es-ES" sz="1600" dirty="0"/>
              <a:t> (y tal vez del agua, en el circuito secundario). Esto es muy importante cuando el tanque no puede aceptar más calor. Entonces, el sistema se detiene (estancamiento) pero la temperatura del colector aumenta rápidamente haciendo que el agua en el HTF se convierta en vapor y fuerce a todos los fluidos a salir de los colectores. </a:t>
            </a:r>
          </a:p>
          <a:p>
            <a:pPr marL="541338" indent="-285750">
              <a:buFont typeface="Calibri" panose="020F0502020204030204" pitchFamily="34" charset="0"/>
              <a:buChar char="‒"/>
            </a:pPr>
            <a:r>
              <a:rPr lang="es-ES" sz="1600" dirty="0"/>
              <a:t>En los días en que se utiliza más agua caliente de la que podría proporcionar el sistema solar (días nublados, más personas, etc.), </a:t>
            </a:r>
            <a:r>
              <a:rPr lang="es-ES" sz="1600" b="1" dirty="0"/>
              <a:t>un calentador de respaldo proporcionará mayor comodidad</a:t>
            </a:r>
            <a:r>
              <a:rPr lang="es-ES" sz="1600" dirty="0"/>
              <a:t>. Este sistema será capaz de satisfacer el 100% de la demanda, para asegurar que la comodidad nunca se vea comprometida. </a:t>
            </a:r>
            <a:endParaRPr lang="en-US" sz="1600" dirty="0">
              <a:solidFill>
                <a:srgbClr val="000000"/>
              </a:solidFill>
            </a:endParaRPr>
          </a:p>
        </p:txBody>
      </p:sp>
      <p:sp>
        <p:nvSpPr>
          <p:cNvPr id="7" name="Rectangle 7">
            <a:extLst>
              <a:ext uri="{FF2B5EF4-FFF2-40B4-BE49-F238E27FC236}">
                <a16:creationId xmlns:a16="http://schemas.microsoft.com/office/drawing/2014/main" id="{E5133593-16BF-4851-AF7B-00984933CC2D}"/>
              </a:ext>
            </a:extLst>
          </p:cNvPr>
          <p:cNvSpPr/>
          <p:nvPr/>
        </p:nvSpPr>
        <p:spPr>
          <a:xfrm>
            <a:off x="432916" y="1413000"/>
            <a:ext cx="507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Sistemas </a:t>
            </a:r>
            <a:r>
              <a:rPr lang="es-ES" b="1" dirty="0"/>
              <a:t>ACS solar </a:t>
            </a:r>
            <a:r>
              <a:rPr lang="es-ES" b="1" dirty="0">
                <a:solidFill>
                  <a:prstClr val="black"/>
                </a:solidFill>
                <a:cs typeface="Arial" pitchFamily="34" charset="0"/>
              </a:rPr>
              <a:t>. 5 tecnologías básicas</a:t>
            </a:r>
            <a:r>
              <a:rPr lang="en-US" b="1" dirty="0">
                <a:solidFill>
                  <a:prstClr val="black"/>
                </a:solidFill>
                <a:cs typeface="Arial" pitchFamily="34" charset="0"/>
              </a:rPr>
              <a:t>.</a:t>
            </a:r>
            <a:endParaRPr lang="en-US" b="1" dirty="0"/>
          </a:p>
        </p:txBody>
      </p:sp>
    </p:spTree>
    <p:extLst>
      <p:ext uri="{BB962C8B-B14F-4D97-AF65-F5344CB8AC3E}">
        <p14:creationId xmlns:p14="http://schemas.microsoft.com/office/powerpoint/2010/main" val="12186072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7AB4C2-9C72-48D6-8325-FC93D36A963E}"/>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F569400E-AAA8-46CC-91B2-614C30AAFC28}"/>
              </a:ext>
            </a:extLst>
          </p:cNvPr>
          <p:cNvSpPr/>
          <p:nvPr/>
        </p:nvSpPr>
        <p:spPr>
          <a:xfrm>
            <a:off x="432916" y="1557000"/>
            <a:ext cx="7019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Variaciones de diseño para una diversidad de aplicaciones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97C0B250-BD29-4CB7-B682-0D29E7977647}"/>
              </a:ext>
            </a:extLst>
          </p:cNvPr>
          <p:cNvSpPr/>
          <p:nvPr/>
        </p:nvSpPr>
        <p:spPr>
          <a:xfrm>
            <a:off x="108000" y="1917000"/>
            <a:ext cx="8928000" cy="1077218"/>
          </a:xfrm>
          <a:prstGeom prst="rect">
            <a:avLst/>
          </a:prstGeom>
        </p:spPr>
        <p:txBody>
          <a:bodyPr wrap="square">
            <a:spAutoFit/>
          </a:bodyPr>
          <a:lstStyle/>
          <a:p>
            <a:pPr marL="285750" indent="-285750">
              <a:buFont typeface="Wingdings" panose="05000000000000000000" pitchFamily="2" charset="2"/>
              <a:buChar char="§"/>
            </a:pPr>
            <a:r>
              <a:rPr lang="es-ES" sz="1600" dirty="0"/>
              <a:t>En la práctica, cada tecnología básica de </a:t>
            </a:r>
            <a:r>
              <a:rPr lang="es-ES" sz="1600" b="1" dirty="0"/>
              <a:t>ACS solar </a:t>
            </a:r>
            <a:r>
              <a:rPr lang="es-ES" sz="1600" dirty="0"/>
              <a:t>soporta </a:t>
            </a:r>
            <a:r>
              <a:rPr lang="es-ES" sz="1600" b="1" dirty="0"/>
              <a:t>variantes de diseño </a:t>
            </a:r>
            <a:r>
              <a:rPr lang="es-ES" sz="1600" dirty="0"/>
              <a:t>para satisfacer mejor las necesidades o aplicaciones particulares. Estas variantes dan lugar a un número considerable de </a:t>
            </a:r>
            <a:r>
              <a:rPr lang="es-ES" sz="1600" b="1" dirty="0"/>
              <a:t>instalaciones ACS solar </a:t>
            </a:r>
            <a:r>
              <a:rPr lang="es-ES" sz="1600" dirty="0"/>
              <a:t>, con las que el instalador/diseñador debe estar familiarizado (experiencia local; algunos sistemas e instalaciones se prefieren localmente y otros pueden ser poco comunes). </a:t>
            </a:r>
            <a:endParaRPr lang="en-US" sz="1600" dirty="0">
              <a:solidFill>
                <a:srgbClr val="000000"/>
              </a:solidFill>
            </a:endParaRPr>
          </a:p>
        </p:txBody>
      </p:sp>
      <p:pic>
        <p:nvPicPr>
          <p:cNvPr id="6" name="Picture 5">
            <a:extLst>
              <a:ext uri="{FF2B5EF4-FFF2-40B4-BE49-F238E27FC236}">
                <a16:creationId xmlns:a16="http://schemas.microsoft.com/office/drawing/2014/main" id="{26B90F62-1AB8-47D4-A888-480E1BA76398}"/>
              </a:ext>
            </a:extLst>
          </p:cNvPr>
          <p:cNvPicPr>
            <a:picLocks noChangeAspect="1"/>
          </p:cNvPicPr>
          <p:nvPr/>
        </p:nvPicPr>
        <p:blipFill>
          <a:blip r:embed="rId2"/>
          <a:stretch>
            <a:fillRect/>
          </a:stretch>
        </p:blipFill>
        <p:spPr>
          <a:xfrm>
            <a:off x="3780000" y="2990481"/>
            <a:ext cx="4888270" cy="3318244"/>
          </a:xfrm>
          <a:prstGeom prst="rect">
            <a:avLst/>
          </a:prstGeom>
        </p:spPr>
      </p:pic>
      <p:sp>
        <p:nvSpPr>
          <p:cNvPr id="7" name="Rectangle 6">
            <a:extLst>
              <a:ext uri="{FF2B5EF4-FFF2-40B4-BE49-F238E27FC236}">
                <a16:creationId xmlns:a16="http://schemas.microsoft.com/office/drawing/2014/main" id="{3DAACEC4-1144-4D6A-A8F0-09D24A73D513}"/>
              </a:ext>
            </a:extLst>
          </p:cNvPr>
          <p:cNvSpPr/>
          <p:nvPr/>
        </p:nvSpPr>
        <p:spPr>
          <a:xfrm>
            <a:off x="108000" y="2997000"/>
            <a:ext cx="3665891" cy="3046988"/>
          </a:xfrm>
          <a:prstGeom prst="rect">
            <a:avLst/>
          </a:prstGeom>
        </p:spPr>
        <p:txBody>
          <a:bodyPr wrap="square">
            <a:spAutoFit/>
          </a:bodyPr>
          <a:lstStyle/>
          <a:p>
            <a:pPr marL="285750" indent="-285750">
              <a:buFont typeface="Wingdings" panose="05000000000000000000" pitchFamily="2" charset="2"/>
              <a:buChar char="§"/>
            </a:pPr>
            <a:r>
              <a:rPr lang="es-ES" sz="1600" dirty="0">
                <a:solidFill>
                  <a:srgbClr val="000000"/>
                </a:solidFill>
              </a:rPr>
              <a:t>Estas variantes difieren en la configuración e integración de los circuitos del sistema. Por ejemplo, cómo se resuelve el almacenamiento de agua caliente (uno o dos tanques, propósitos específicos de los tanques), tipo e integración de la calefacción de respaldo o uso de intercambiadores de calor externos o internos.</a:t>
            </a:r>
          </a:p>
          <a:p>
            <a:pPr marL="285750" indent="-285750">
              <a:buFont typeface="Wingdings" panose="05000000000000000000" pitchFamily="2" charset="2"/>
              <a:buChar char="§"/>
            </a:pPr>
            <a:r>
              <a:rPr lang="es-ES" sz="1600" u="sng" dirty="0">
                <a:solidFill>
                  <a:srgbClr val="000000"/>
                </a:solidFill>
              </a:rPr>
              <a:t>Ejemplo</a:t>
            </a:r>
            <a:r>
              <a:rPr lang="es-ES" sz="1600" dirty="0">
                <a:solidFill>
                  <a:srgbClr val="000000"/>
                </a:solidFill>
              </a:rPr>
              <a:t>: son los tipos </a:t>
            </a:r>
            <a:r>
              <a:rPr lang="es-ES" sz="1600" dirty="0"/>
              <a:t>ACS solar</a:t>
            </a:r>
            <a:r>
              <a:rPr lang="es-ES" sz="1600" dirty="0">
                <a:solidFill>
                  <a:srgbClr val="000000"/>
                </a:solidFill>
              </a:rPr>
              <a:t> que se ofrecen en el software de simulación solar POLYSUN.</a:t>
            </a:r>
            <a:endParaRPr lang="en-US" sz="1600" dirty="0">
              <a:solidFill>
                <a:srgbClr val="000000"/>
              </a:solidFill>
            </a:endParaRPr>
          </a:p>
        </p:txBody>
      </p:sp>
      <p:sp>
        <p:nvSpPr>
          <p:cNvPr id="8" name="Rectangle 7">
            <a:extLst>
              <a:ext uri="{FF2B5EF4-FFF2-40B4-BE49-F238E27FC236}">
                <a16:creationId xmlns:a16="http://schemas.microsoft.com/office/drawing/2014/main" id="{6817781E-180A-4C78-B56A-353C835A68BA}"/>
              </a:ext>
            </a:extLst>
          </p:cNvPr>
          <p:cNvSpPr/>
          <p:nvPr/>
        </p:nvSpPr>
        <p:spPr>
          <a:xfrm>
            <a:off x="3636000" y="579403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926706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DBD99-FA26-4908-85BE-BEE86E81BF99}"/>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DE14FBDE-DD62-4618-9419-744F12472B2D}"/>
              </a:ext>
            </a:extLst>
          </p:cNvPr>
          <p:cNvSpPr/>
          <p:nvPr/>
        </p:nvSpPr>
        <p:spPr>
          <a:xfrm>
            <a:off x="432916" y="1557000"/>
            <a:ext cx="615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Variaciones de diseño para una diversidad de aplicaciones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EA67B0EC-80CC-4D20-A19F-2CB71B53B320}"/>
              </a:ext>
            </a:extLst>
          </p:cNvPr>
          <p:cNvSpPr/>
          <p:nvPr/>
        </p:nvSpPr>
        <p:spPr>
          <a:xfrm>
            <a:off x="252000" y="1989000"/>
            <a:ext cx="3215637" cy="4278094"/>
          </a:xfrm>
          <a:prstGeom prst="rect">
            <a:avLst/>
          </a:prstGeom>
        </p:spPr>
        <p:txBody>
          <a:bodyPr wrap="square">
            <a:spAutoFit/>
          </a:bodyPr>
          <a:lstStyle/>
          <a:p>
            <a:pPr marL="285750" indent="-285750">
              <a:buFont typeface="Wingdings" panose="05000000000000000000" pitchFamily="2" charset="2"/>
              <a:buChar char="§"/>
            </a:pPr>
            <a:r>
              <a:rPr lang="es-ES" sz="1600" dirty="0">
                <a:solidFill>
                  <a:srgbClr val="000000"/>
                </a:solidFill>
              </a:rPr>
              <a:t>Se trata de variantes de pequeños sistemas </a:t>
            </a:r>
            <a:r>
              <a:rPr lang="es-ES" sz="1600" b="1" dirty="0"/>
              <a:t>ACS solar</a:t>
            </a:r>
            <a:r>
              <a:rPr lang="es-ES" sz="1600" b="1" dirty="0">
                <a:solidFill>
                  <a:srgbClr val="000000"/>
                </a:solidFill>
              </a:rPr>
              <a:t> ACTIVOS, INDIRECTOS y ANTICONGELANTES</a:t>
            </a:r>
            <a:r>
              <a:rPr lang="es-ES" sz="1600" dirty="0">
                <a:solidFill>
                  <a:srgbClr val="000000"/>
                </a:solidFill>
              </a:rPr>
              <a:t>, que son los más utilizados en casas de climas templados y fríos, ofrecidos por un fabricante particular.</a:t>
            </a:r>
          </a:p>
          <a:p>
            <a:pPr marL="285750" indent="-285750">
              <a:buFont typeface="Wingdings" panose="05000000000000000000" pitchFamily="2" charset="2"/>
              <a:buChar char="§"/>
            </a:pPr>
            <a:endParaRPr lang="es-ES" sz="1600" dirty="0">
              <a:solidFill>
                <a:srgbClr val="000000"/>
              </a:solidFill>
            </a:endParaRPr>
          </a:p>
          <a:p>
            <a:pPr marL="285750" indent="-285750">
              <a:buFont typeface="Wingdings" panose="05000000000000000000" pitchFamily="2" charset="2"/>
              <a:buChar char="§"/>
            </a:pPr>
            <a:r>
              <a:rPr lang="es-ES" sz="1600" u="sng" dirty="0">
                <a:solidFill>
                  <a:srgbClr val="000000"/>
                </a:solidFill>
              </a:rPr>
              <a:t>Ejemplo</a:t>
            </a:r>
            <a:r>
              <a:rPr lang="es-ES" sz="1600" dirty="0">
                <a:solidFill>
                  <a:srgbClr val="000000"/>
                </a:solidFill>
              </a:rPr>
              <a:t>: Un depósito solar con calentador de agua a gas de reserva activado automáticamente (sensor de depósito o "</a:t>
            </a:r>
            <a:r>
              <a:rPr lang="es-ES" sz="1600" dirty="0" err="1">
                <a:solidFill>
                  <a:srgbClr val="000000"/>
                </a:solidFill>
              </a:rPr>
              <a:t>Aquastat</a:t>
            </a:r>
            <a:r>
              <a:rPr lang="es-ES" sz="1600" dirty="0">
                <a:solidFill>
                  <a:srgbClr val="000000"/>
                </a:solidFill>
              </a:rPr>
              <a:t>"). El calentador de respaldo actúa cargando el tanque con agua caliente adicional, cuando es necesario.</a:t>
            </a:r>
            <a:endParaRPr lang="en-US" sz="1600" dirty="0">
              <a:solidFill>
                <a:srgbClr val="000000"/>
              </a:solidFill>
            </a:endParaRPr>
          </a:p>
        </p:txBody>
      </p:sp>
      <p:pic>
        <p:nvPicPr>
          <p:cNvPr id="7" name="Picture 6">
            <a:extLst>
              <a:ext uri="{FF2B5EF4-FFF2-40B4-BE49-F238E27FC236}">
                <a16:creationId xmlns:a16="http://schemas.microsoft.com/office/drawing/2014/main" id="{D3D7F113-483B-473F-835E-ACBE21ECDCD3}"/>
              </a:ext>
            </a:extLst>
          </p:cNvPr>
          <p:cNvPicPr>
            <a:picLocks noChangeAspect="1"/>
          </p:cNvPicPr>
          <p:nvPr/>
        </p:nvPicPr>
        <p:blipFill>
          <a:blip r:embed="rId2"/>
          <a:stretch>
            <a:fillRect/>
          </a:stretch>
        </p:blipFill>
        <p:spPr>
          <a:xfrm>
            <a:off x="3467637" y="2133000"/>
            <a:ext cx="5181308" cy="4165366"/>
          </a:xfrm>
          <a:prstGeom prst="rect">
            <a:avLst/>
          </a:prstGeom>
          <a:ln>
            <a:solidFill>
              <a:schemeClr val="tx1"/>
            </a:solidFill>
          </a:ln>
        </p:spPr>
      </p:pic>
      <p:sp>
        <p:nvSpPr>
          <p:cNvPr id="8" name="Rectangle 7">
            <a:extLst>
              <a:ext uri="{FF2B5EF4-FFF2-40B4-BE49-F238E27FC236}">
                <a16:creationId xmlns:a16="http://schemas.microsoft.com/office/drawing/2014/main" id="{546D836E-1995-49C8-A206-C9EEA1BEDBC2}"/>
              </a:ext>
            </a:extLst>
          </p:cNvPr>
          <p:cNvSpPr/>
          <p:nvPr/>
        </p:nvSpPr>
        <p:spPr>
          <a:xfrm>
            <a:off x="7452000" y="1938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8588396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50CAD7-3CC4-435D-9AAD-A770A765D7BC}"/>
              </a:ext>
            </a:extLst>
          </p:cNvPr>
          <p:cNvSpPr>
            <a:spLocks noGrp="1"/>
          </p:cNvSpPr>
          <p:nvPr>
            <p:ph type="title"/>
          </p:nvPr>
        </p:nvSpPr>
        <p:spPr/>
        <p:txBody>
          <a:bodyPr/>
          <a:lstStyle/>
          <a:p>
            <a:r>
              <a:rPr lang="es-ES" b="1" dirty="0"/>
              <a:t>2. Selección de la tecnología adecuada</a:t>
            </a:r>
            <a:endParaRPr lang="en-US" dirty="0"/>
          </a:p>
        </p:txBody>
      </p:sp>
      <p:pic>
        <p:nvPicPr>
          <p:cNvPr id="8" name="Picture 7">
            <a:extLst>
              <a:ext uri="{FF2B5EF4-FFF2-40B4-BE49-F238E27FC236}">
                <a16:creationId xmlns:a16="http://schemas.microsoft.com/office/drawing/2014/main" id="{2F4D71F3-E892-4856-A697-FBC39DAB66F5}"/>
              </a:ext>
            </a:extLst>
          </p:cNvPr>
          <p:cNvPicPr>
            <a:picLocks noChangeAspect="1"/>
          </p:cNvPicPr>
          <p:nvPr/>
        </p:nvPicPr>
        <p:blipFill>
          <a:blip r:embed="rId2"/>
          <a:stretch>
            <a:fillRect/>
          </a:stretch>
        </p:blipFill>
        <p:spPr>
          <a:xfrm>
            <a:off x="2708551" y="2133000"/>
            <a:ext cx="5967137" cy="4175725"/>
          </a:xfrm>
          <a:prstGeom prst="rect">
            <a:avLst/>
          </a:prstGeom>
          <a:ln>
            <a:solidFill>
              <a:schemeClr val="tx1"/>
            </a:solidFill>
          </a:ln>
        </p:spPr>
      </p:pic>
      <p:sp>
        <p:nvSpPr>
          <p:cNvPr id="10" name="Rectangle 9">
            <a:extLst>
              <a:ext uri="{FF2B5EF4-FFF2-40B4-BE49-F238E27FC236}">
                <a16:creationId xmlns:a16="http://schemas.microsoft.com/office/drawing/2014/main" id="{2F325A20-128E-421C-83CD-ADBE10C01ABE}"/>
              </a:ext>
            </a:extLst>
          </p:cNvPr>
          <p:cNvSpPr/>
          <p:nvPr/>
        </p:nvSpPr>
        <p:spPr>
          <a:xfrm>
            <a:off x="252000" y="2061000"/>
            <a:ext cx="2456551" cy="3539430"/>
          </a:xfrm>
          <a:prstGeom prst="rect">
            <a:avLst/>
          </a:prstGeom>
        </p:spPr>
        <p:txBody>
          <a:bodyPr wrap="square">
            <a:spAutoFit/>
          </a:bodyPr>
          <a:lstStyle/>
          <a:p>
            <a:pPr marL="285750" indent="-285750">
              <a:buFont typeface="Wingdings" panose="05000000000000000000" pitchFamily="2" charset="2"/>
              <a:buChar char="§"/>
            </a:pPr>
            <a:r>
              <a:rPr lang="es-ES" sz="1600" u="sng" dirty="0"/>
              <a:t>Ejemplo</a:t>
            </a:r>
            <a:r>
              <a:rPr lang="es-ES" sz="1600" dirty="0"/>
              <a:t>: Un acumulador con calentador de agua a gas de reserva en el lado de consumo de agua caliente.</a:t>
            </a:r>
          </a:p>
          <a:p>
            <a:endParaRPr lang="es-ES" sz="1600" dirty="0"/>
          </a:p>
          <a:p>
            <a:pPr marL="285750" indent="-285750">
              <a:buFont typeface="Wingdings" panose="05000000000000000000" pitchFamily="2" charset="2"/>
              <a:buChar char="§"/>
            </a:pPr>
            <a:r>
              <a:rPr lang="es-ES" sz="1600" dirty="0"/>
              <a:t>El calentador de agua auxiliar sólo funciona cuando el agua caliente actualmente suministrada necesita un "aumento" de calor adicional.</a:t>
            </a:r>
            <a:endParaRPr lang="en-US" sz="1600" dirty="0"/>
          </a:p>
        </p:txBody>
      </p:sp>
      <p:sp>
        <p:nvSpPr>
          <p:cNvPr id="11" name="Rectangle 10">
            <a:extLst>
              <a:ext uri="{FF2B5EF4-FFF2-40B4-BE49-F238E27FC236}">
                <a16:creationId xmlns:a16="http://schemas.microsoft.com/office/drawing/2014/main" id="{51C6A1A7-9EC4-4FF8-8501-B6644623C6F7}"/>
              </a:ext>
            </a:extLst>
          </p:cNvPr>
          <p:cNvSpPr/>
          <p:nvPr/>
        </p:nvSpPr>
        <p:spPr>
          <a:xfrm>
            <a:off x="5692119" y="1958744"/>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12" name="Rectangle 11">
            <a:extLst>
              <a:ext uri="{FF2B5EF4-FFF2-40B4-BE49-F238E27FC236}">
                <a16:creationId xmlns:a16="http://schemas.microsoft.com/office/drawing/2014/main" id="{CC1F24F2-5AE2-496C-917B-4A9F5CDE535C}"/>
              </a:ext>
            </a:extLst>
          </p:cNvPr>
          <p:cNvSpPr/>
          <p:nvPr/>
        </p:nvSpPr>
        <p:spPr>
          <a:xfrm>
            <a:off x="432915" y="1557000"/>
            <a:ext cx="6555203"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Variaciones de diseño para una diversidad de aplicaciones</a:t>
            </a:r>
            <a:r>
              <a:rPr lang="en-US" b="1" dirty="0">
                <a:solidFill>
                  <a:prstClr val="black"/>
                </a:solidFill>
                <a:cs typeface="Arial" pitchFamily="34" charset="0"/>
              </a:rPr>
              <a:t>.</a:t>
            </a:r>
            <a:endParaRPr lang="en-US" b="1" dirty="0"/>
          </a:p>
        </p:txBody>
      </p:sp>
    </p:spTree>
    <p:extLst>
      <p:ext uri="{BB962C8B-B14F-4D97-AF65-F5344CB8AC3E}">
        <p14:creationId xmlns:p14="http://schemas.microsoft.com/office/powerpoint/2010/main" val="14248972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F9C13D-85C7-477E-A9A8-FF21136F5581}"/>
              </a:ext>
            </a:extLst>
          </p:cNvPr>
          <p:cNvSpPr>
            <a:spLocks noGrp="1"/>
          </p:cNvSpPr>
          <p:nvPr>
            <p:ph type="title"/>
          </p:nvPr>
        </p:nvSpPr>
        <p:spPr/>
        <p:txBody>
          <a:bodyPr/>
          <a:lstStyle/>
          <a:p>
            <a:r>
              <a:rPr lang="es-ES" b="1" dirty="0"/>
              <a:t>2. Selección de la tecnología adecuada</a:t>
            </a:r>
            <a:endParaRPr lang="en-US" dirty="0"/>
          </a:p>
        </p:txBody>
      </p:sp>
      <p:sp>
        <p:nvSpPr>
          <p:cNvPr id="6" name="Rectangle 5">
            <a:extLst>
              <a:ext uri="{FF2B5EF4-FFF2-40B4-BE49-F238E27FC236}">
                <a16:creationId xmlns:a16="http://schemas.microsoft.com/office/drawing/2014/main" id="{084BADF3-2633-48C0-A60B-68DA38B3C1F6}"/>
              </a:ext>
            </a:extLst>
          </p:cNvPr>
          <p:cNvSpPr/>
          <p:nvPr/>
        </p:nvSpPr>
        <p:spPr>
          <a:xfrm>
            <a:off x="432916" y="1557000"/>
            <a:ext cx="6299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Variaciones de diseño para una diversidad de aplicaciones</a:t>
            </a:r>
            <a:r>
              <a:rPr lang="en-US" b="1" dirty="0">
                <a:solidFill>
                  <a:prstClr val="black"/>
                </a:solidFill>
                <a:cs typeface="Arial" pitchFamily="34" charset="0"/>
              </a:rPr>
              <a:t>.</a:t>
            </a:r>
            <a:endParaRPr lang="en-US" b="1" dirty="0"/>
          </a:p>
        </p:txBody>
      </p:sp>
      <p:pic>
        <p:nvPicPr>
          <p:cNvPr id="7" name="Picture 6">
            <a:extLst>
              <a:ext uri="{FF2B5EF4-FFF2-40B4-BE49-F238E27FC236}">
                <a16:creationId xmlns:a16="http://schemas.microsoft.com/office/drawing/2014/main" id="{02C2D443-CB2C-4494-AAC5-7B541E8F45D6}"/>
              </a:ext>
            </a:extLst>
          </p:cNvPr>
          <p:cNvPicPr>
            <a:picLocks noChangeAspect="1"/>
          </p:cNvPicPr>
          <p:nvPr/>
        </p:nvPicPr>
        <p:blipFill>
          <a:blip r:embed="rId2"/>
          <a:stretch>
            <a:fillRect/>
          </a:stretch>
        </p:blipFill>
        <p:spPr>
          <a:xfrm>
            <a:off x="432916" y="2046952"/>
            <a:ext cx="8387084" cy="3182048"/>
          </a:xfrm>
          <a:prstGeom prst="rect">
            <a:avLst/>
          </a:prstGeom>
          <a:ln>
            <a:solidFill>
              <a:schemeClr val="tx1"/>
            </a:solidFill>
          </a:ln>
        </p:spPr>
      </p:pic>
      <p:sp>
        <p:nvSpPr>
          <p:cNvPr id="8" name="Rectangle 7">
            <a:extLst>
              <a:ext uri="{FF2B5EF4-FFF2-40B4-BE49-F238E27FC236}">
                <a16:creationId xmlns:a16="http://schemas.microsoft.com/office/drawing/2014/main" id="{1E674347-CC66-44BB-965C-EBEE99F49ACF}"/>
              </a:ext>
            </a:extLst>
          </p:cNvPr>
          <p:cNvSpPr/>
          <p:nvPr/>
        </p:nvSpPr>
        <p:spPr>
          <a:xfrm>
            <a:off x="7020000" y="181736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9" name="Rectangle 8">
            <a:extLst>
              <a:ext uri="{FF2B5EF4-FFF2-40B4-BE49-F238E27FC236}">
                <a16:creationId xmlns:a16="http://schemas.microsoft.com/office/drawing/2014/main" id="{AD6DC21B-FA5E-4464-ACB6-F029AA3D8A3F}"/>
              </a:ext>
            </a:extLst>
          </p:cNvPr>
          <p:cNvSpPr/>
          <p:nvPr/>
        </p:nvSpPr>
        <p:spPr>
          <a:xfrm>
            <a:off x="756000" y="5301000"/>
            <a:ext cx="7919687" cy="830997"/>
          </a:xfrm>
          <a:prstGeom prst="rect">
            <a:avLst/>
          </a:prstGeom>
        </p:spPr>
        <p:txBody>
          <a:bodyPr wrap="square">
            <a:spAutoFit/>
          </a:bodyPr>
          <a:lstStyle/>
          <a:p>
            <a:pPr marL="285750" indent="-285750">
              <a:buFont typeface="Wingdings" panose="05000000000000000000" pitchFamily="2" charset="2"/>
              <a:buChar char="§"/>
            </a:pPr>
            <a:r>
              <a:rPr lang="es-ES" sz="1600" u="sng" dirty="0"/>
              <a:t>Ejemplo</a:t>
            </a:r>
            <a:r>
              <a:rPr lang="es-ES" sz="1600" dirty="0"/>
              <a:t>: ACS solar con acumulador solar y acumulador auxiliar de agua caliente.  A menudo, el tanque solar precalienta el agua y el segundo tanque contiene un calentador de respaldo eléctrico (o de gas). Sin embargo, son posibles otros arreglos y componentes.</a:t>
            </a:r>
            <a:endParaRPr lang="en-US" sz="1600" dirty="0"/>
          </a:p>
        </p:txBody>
      </p:sp>
    </p:spTree>
    <p:extLst>
      <p:ext uri="{BB962C8B-B14F-4D97-AF65-F5344CB8AC3E}">
        <p14:creationId xmlns:p14="http://schemas.microsoft.com/office/powerpoint/2010/main" val="28327425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12AFA3D8-795B-41E8-AA76-30EF19D3E52A}"/>
              </a:ext>
            </a:extLst>
          </p:cNvPr>
          <p:cNvPicPr>
            <a:picLocks noChangeAspect="1"/>
          </p:cNvPicPr>
          <p:nvPr/>
        </p:nvPicPr>
        <p:blipFill>
          <a:blip r:embed="rId2"/>
          <a:stretch>
            <a:fillRect/>
          </a:stretch>
        </p:blipFill>
        <p:spPr>
          <a:xfrm>
            <a:off x="4085938" y="3621607"/>
            <a:ext cx="4759665" cy="1391393"/>
          </a:xfrm>
          <a:prstGeom prst="rect">
            <a:avLst/>
          </a:prstGeom>
        </p:spPr>
      </p:pic>
      <p:sp>
        <p:nvSpPr>
          <p:cNvPr id="2" name="Title 1">
            <a:extLst>
              <a:ext uri="{FF2B5EF4-FFF2-40B4-BE49-F238E27FC236}">
                <a16:creationId xmlns:a16="http://schemas.microsoft.com/office/drawing/2014/main" id="{2406C589-C7A2-47A7-9E27-831EF5EE0E8F}"/>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0E8F57B4-A47B-498B-A5CB-C176446D7015}"/>
              </a:ext>
            </a:extLst>
          </p:cNvPr>
          <p:cNvSpPr/>
          <p:nvPr/>
        </p:nvSpPr>
        <p:spPr>
          <a:xfrm>
            <a:off x="432916" y="1557000"/>
            <a:ext cx="5291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B3544F8E-1F5F-4292-A399-197F967B6468}"/>
              </a:ext>
            </a:extLst>
          </p:cNvPr>
          <p:cNvSpPr/>
          <p:nvPr/>
        </p:nvSpPr>
        <p:spPr>
          <a:xfrm>
            <a:off x="108001" y="1910980"/>
            <a:ext cx="5616000" cy="4524315"/>
          </a:xfrm>
          <a:prstGeom prst="rect">
            <a:avLst/>
          </a:prstGeom>
        </p:spPr>
        <p:txBody>
          <a:bodyPr wrap="square">
            <a:spAutoFit/>
          </a:bodyPr>
          <a:lstStyle/>
          <a:p>
            <a:pPr marL="285750" indent="-285750">
              <a:buFont typeface="Wingdings" panose="05000000000000000000" pitchFamily="2" charset="2"/>
              <a:buChar char="§"/>
            </a:pPr>
            <a:r>
              <a:rPr lang="en-US" sz="1600" b="1" dirty="0" err="1">
                <a:solidFill>
                  <a:prstClr val="black"/>
                </a:solidFill>
              </a:rPr>
              <a:t>Componentes</a:t>
            </a:r>
            <a:r>
              <a:rPr lang="en-US" sz="1600" b="1" dirty="0">
                <a:solidFill>
                  <a:prstClr val="black"/>
                </a:solidFill>
              </a:rPr>
              <a:t> </a:t>
            </a:r>
            <a:r>
              <a:rPr lang="en-US" sz="1600" b="1" dirty="0" err="1">
                <a:solidFill>
                  <a:prstClr val="black"/>
                </a:solidFill>
              </a:rPr>
              <a:t>principales</a:t>
            </a:r>
            <a:r>
              <a:rPr lang="en-US" sz="1600" b="1" dirty="0">
                <a:solidFill>
                  <a:prstClr val="black"/>
                </a:solidFill>
              </a:rPr>
              <a:t> (Ref.: </a:t>
            </a:r>
            <a:r>
              <a:rPr lang="en-US" sz="1600" b="1" dirty="0" err="1">
                <a:solidFill>
                  <a:prstClr val="black"/>
                </a:solidFill>
              </a:rPr>
              <a:t>Anticongelante</a:t>
            </a:r>
            <a:r>
              <a:rPr lang="en-US" sz="1600" b="1" dirty="0">
                <a:solidFill>
                  <a:prstClr val="black"/>
                </a:solidFill>
              </a:rPr>
              <a:t> </a:t>
            </a:r>
            <a:r>
              <a:rPr lang="es-ES" sz="1600" b="1" dirty="0"/>
              <a:t>ACS solar </a:t>
            </a:r>
            <a:r>
              <a:rPr lang="en-US" sz="1600" b="1" dirty="0">
                <a:solidFill>
                  <a:prstClr val="black"/>
                </a:solidFill>
              </a:rPr>
              <a:t>).</a:t>
            </a:r>
          </a:p>
          <a:p>
            <a:pPr marL="541338" lvl="1" indent="-285750">
              <a:buFont typeface="Calibri" panose="020F0502020204030204" pitchFamily="34" charset="0"/>
              <a:buChar char="‒"/>
            </a:pPr>
            <a:r>
              <a:rPr lang="es-ES" sz="1600" dirty="0"/>
              <a:t>Los pequeños sistemas ACS solar indirectos forzados y sus variaciones de diseño constan de varios componentes, que </a:t>
            </a:r>
            <a:r>
              <a:rPr lang="es-ES" sz="1600" b="1" dirty="0"/>
              <a:t>deben planificarse y seleccionarse para que funcionen juntos</a:t>
            </a:r>
            <a:r>
              <a:rPr lang="es-ES" sz="1600" dirty="0"/>
              <a:t>. Los instaladores y diseñadores deben entender las principales que son determinantes para el rendimiento y la eficiencia del sistema:</a:t>
            </a:r>
          </a:p>
          <a:p>
            <a:pPr marL="990600" lvl="2" indent="-285750">
              <a:buFont typeface="Arial" panose="020B0604020202020204" pitchFamily="34" charset="0"/>
              <a:buChar char="."/>
            </a:pPr>
            <a:r>
              <a:rPr lang="en-US" sz="1600" b="1" dirty="0" err="1"/>
              <a:t>Coleccionistas</a:t>
            </a:r>
            <a:r>
              <a:rPr lang="en-US" sz="1600" b="1" dirty="0"/>
              <a:t>.</a:t>
            </a:r>
          </a:p>
          <a:p>
            <a:pPr marL="990600" lvl="2" indent="-285750">
              <a:buFont typeface="Arial" panose="020B0604020202020204" pitchFamily="34" charset="0"/>
              <a:buChar char="."/>
            </a:pPr>
            <a:r>
              <a:rPr lang="en-US" sz="1600" b="1" dirty="0"/>
              <a:t>Tanques de </a:t>
            </a:r>
            <a:r>
              <a:rPr lang="en-US" sz="1600" b="1" dirty="0" err="1"/>
              <a:t>almacenamiento</a:t>
            </a:r>
            <a:r>
              <a:rPr lang="en-US" sz="1600" b="1" dirty="0"/>
              <a:t>. </a:t>
            </a:r>
          </a:p>
          <a:p>
            <a:pPr marL="990600" lvl="2" indent="-285750">
              <a:buFont typeface="Arial" panose="020B0604020202020204" pitchFamily="34" charset="0"/>
              <a:buChar char="."/>
            </a:pPr>
            <a:r>
              <a:rPr lang="en-US" sz="1600" b="1" dirty="0" err="1"/>
              <a:t>Estaciones</a:t>
            </a:r>
            <a:r>
              <a:rPr lang="en-US" sz="1600" b="1" dirty="0"/>
              <a:t> de </a:t>
            </a:r>
            <a:r>
              <a:rPr lang="en-US" sz="1600" b="1" dirty="0" err="1"/>
              <a:t>bombeo</a:t>
            </a:r>
            <a:r>
              <a:rPr lang="en-US" sz="1600" b="1" dirty="0"/>
              <a:t>.</a:t>
            </a:r>
          </a:p>
          <a:p>
            <a:pPr marL="990600" lvl="2" indent="-285750">
              <a:buFont typeface="Arial" panose="020B0604020202020204" pitchFamily="34" charset="0"/>
              <a:buChar char="."/>
            </a:pPr>
            <a:r>
              <a:rPr lang="en-US" sz="1600" b="1" dirty="0" err="1"/>
              <a:t>Tubos</a:t>
            </a:r>
            <a:r>
              <a:rPr lang="en-US" sz="1600" b="1" dirty="0"/>
              <a:t> y </a:t>
            </a:r>
            <a:r>
              <a:rPr lang="en-US" sz="1600" b="1" dirty="0" err="1"/>
              <a:t>sistemas</a:t>
            </a:r>
            <a:r>
              <a:rPr lang="en-US" sz="1600" b="1" dirty="0"/>
              <a:t> de </a:t>
            </a:r>
            <a:r>
              <a:rPr lang="en-US" sz="1600" b="1" dirty="0" err="1"/>
              <a:t>tuberías</a:t>
            </a:r>
            <a:r>
              <a:rPr lang="en-US" sz="1600" b="1" dirty="0"/>
              <a:t>.</a:t>
            </a:r>
          </a:p>
          <a:p>
            <a:pPr marL="990600" lvl="2" indent="-285750">
              <a:buFont typeface="Arial" panose="020B0604020202020204" pitchFamily="34" charset="0"/>
              <a:buChar char="."/>
            </a:pPr>
            <a:r>
              <a:rPr lang="en-US" sz="1600" b="1" dirty="0" err="1"/>
              <a:t>Válvulas</a:t>
            </a:r>
            <a:r>
              <a:rPr lang="en-US" sz="1600" b="1" dirty="0"/>
              <a:t>.</a:t>
            </a:r>
          </a:p>
          <a:p>
            <a:pPr marL="990600" lvl="2" indent="-285750">
              <a:buFont typeface="Arial" panose="020B0604020202020204" pitchFamily="34" charset="0"/>
              <a:buChar char="."/>
            </a:pPr>
            <a:r>
              <a:rPr lang="en-US" sz="1600" b="1" dirty="0" err="1"/>
              <a:t>Controladores</a:t>
            </a:r>
            <a:r>
              <a:rPr lang="en-US" sz="1600" b="1" dirty="0"/>
              <a:t>.</a:t>
            </a:r>
          </a:p>
          <a:p>
            <a:pPr marL="990600" lvl="2" indent="-285750">
              <a:buFont typeface="Arial" panose="020B0604020202020204" pitchFamily="34" charset="0"/>
              <a:buChar char="."/>
            </a:pPr>
            <a:r>
              <a:rPr lang="en-US" sz="1600" b="1" dirty="0" err="1"/>
              <a:t>Calentadores</a:t>
            </a:r>
            <a:r>
              <a:rPr lang="en-US" sz="1600" b="1" dirty="0"/>
              <a:t> de </a:t>
            </a:r>
            <a:r>
              <a:rPr lang="en-US" sz="1600" b="1" dirty="0" err="1"/>
              <a:t>respaldo</a:t>
            </a:r>
            <a:r>
              <a:rPr lang="en-US" sz="1600" b="1" dirty="0"/>
              <a:t>.</a:t>
            </a:r>
          </a:p>
          <a:p>
            <a:pPr marL="723900" lvl="2" indent="-285750">
              <a:buFont typeface="Calibri" panose="020F0502020204030204" pitchFamily="34" charset="0"/>
              <a:buChar char="‒"/>
            </a:pPr>
            <a:r>
              <a:rPr lang="en-US" sz="1600" dirty="0" err="1">
                <a:solidFill>
                  <a:prstClr val="black"/>
                </a:solidFill>
              </a:rPr>
              <a:t>Otros</a:t>
            </a:r>
            <a:r>
              <a:rPr lang="en-US" sz="1600" dirty="0">
                <a:solidFill>
                  <a:prstClr val="black"/>
                </a:solidFill>
              </a:rPr>
              <a:t> </a:t>
            </a:r>
            <a:r>
              <a:rPr lang="en-US" sz="1600" dirty="0" err="1">
                <a:solidFill>
                  <a:prstClr val="black"/>
                </a:solidFill>
              </a:rPr>
              <a:t>componentes</a:t>
            </a:r>
            <a:r>
              <a:rPr lang="en-US" sz="1600" dirty="0">
                <a:solidFill>
                  <a:prstClr val="black"/>
                </a:solidFill>
              </a:rPr>
              <a:t> son :</a:t>
            </a:r>
          </a:p>
          <a:p>
            <a:pPr marL="990600" lvl="1" indent="-285750">
              <a:buFont typeface="Arial" panose="020B0604020202020204" pitchFamily="34" charset="0"/>
              <a:buChar char="."/>
            </a:pPr>
            <a:r>
              <a:rPr lang="es-ES" sz="1600" b="1" dirty="0"/>
              <a:t>Fluidos de transferencia de calor.</a:t>
            </a:r>
          </a:p>
          <a:p>
            <a:pPr marL="990600" lvl="1" indent="-285750">
              <a:buFont typeface="Arial" panose="020B0604020202020204" pitchFamily="34" charset="0"/>
              <a:buChar char="."/>
            </a:pPr>
            <a:r>
              <a:rPr lang="es-ES" sz="1600" b="1" dirty="0"/>
              <a:t>Sistemas de fijación de colectores. </a:t>
            </a:r>
          </a:p>
          <a:p>
            <a:pPr marL="990600" lvl="1" indent="-285750">
              <a:buFont typeface="Arial" panose="020B0604020202020204" pitchFamily="34" charset="0"/>
              <a:buChar char="."/>
            </a:pPr>
            <a:r>
              <a:rPr lang="es-ES" sz="1600" b="1" dirty="0"/>
              <a:t>Accesorios.</a:t>
            </a:r>
            <a:endParaRPr lang="en-US" sz="1600" b="1" dirty="0"/>
          </a:p>
        </p:txBody>
      </p:sp>
      <p:pic>
        <p:nvPicPr>
          <p:cNvPr id="25" name="Picture 24">
            <a:extLst>
              <a:ext uri="{FF2B5EF4-FFF2-40B4-BE49-F238E27FC236}">
                <a16:creationId xmlns:a16="http://schemas.microsoft.com/office/drawing/2014/main" id="{B31D2376-0B86-4C5E-A5CE-3E3AA9BD5866}"/>
              </a:ext>
            </a:extLst>
          </p:cNvPr>
          <p:cNvPicPr>
            <a:picLocks noChangeAspect="1"/>
          </p:cNvPicPr>
          <p:nvPr/>
        </p:nvPicPr>
        <p:blipFill>
          <a:blip r:embed="rId3"/>
          <a:stretch>
            <a:fillRect/>
          </a:stretch>
        </p:blipFill>
        <p:spPr>
          <a:xfrm>
            <a:off x="5076000" y="4966009"/>
            <a:ext cx="3341715" cy="1197543"/>
          </a:xfrm>
          <a:prstGeom prst="rect">
            <a:avLst/>
          </a:prstGeom>
        </p:spPr>
      </p:pic>
      <p:pic>
        <p:nvPicPr>
          <p:cNvPr id="3" name="Picture 2">
            <a:extLst>
              <a:ext uri="{FF2B5EF4-FFF2-40B4-BE49-F238E27FC236}">
                <a16:creationId xmlns:a16="http://schemas.microsoft.com/office/drawing/2014/main" id="{AD08A9E8-AB6B-4745-BBF2-491204BA41E9}"/>
              </a:ext>
            </a:extLst>
          </p:cNvPr>
          <p:cNvPicPr>
            <a:picLocks noChangeAspect="1"/>
          </p:cNvPicPr>
          <p:nvPr/>
        </p:nvPicPr>
        <p:blipFill>
          <a:blip r:embed="rId4">
            <a:extLst>
              <a:ext uri="{BEBA8EAE-BF5A-486C-A8C5-ECC9F3942E4B}">
                <a14:imgProps xmlns:a14="http://schemas.microsoft.com/office/drawing/2010/main">
                  <a14:imgLayer r:embed="rId5">
                    <a14:imgEffect>
                      <a14:saturation sat="0"/>
                    </a14:imgEffect>
                  </a14:imgLayer>
                </a14:imgProps>
              </a:ext>
            </a:extLst>
          </a:blip>
          <a:stretch>
            <a:fillRect/>
          </a:stretch>
        </p:blipFill>
        <p:spPr>
          <a:xfrm>
            <a:off x="5626890" y="1557000"/>
            <a:ext cx="2633099" cy="2373750"/>
          </a:xfrm>
          <a:prstGeom prst="ellipse">
            <a:avLst/>
          </a:prstGeom>
          <a:ln>
            <a:noFill/>
          </a:ln>
          <a:effectLst>
            <a:softEdge rad="112500"/>
          </a:effectLst>
        </p:spPr>
      </p:pic>
    </p:spTree>
    <p:extLst>
      <p:ext uri="{BB962C8B-B14F-4D97-AF65-F5344CB8AC3E}">
        <p14:creationId xmlns:p14="http://schemas.microsoft.com/office/powerpoint/2010/main" val="22969592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b="1" dirty="0" err="1"/>
              <a:t>Objetivos</a:t>
            </a:r>
            <a:r>
              <a:rPr lang="en-US" b="1" dirty="0"/>
              <a:t> de la </a:t>
            </a:r>
            <a:r>
              <a:rPr lang="en-US" b="1" dirty="0" err="1"/>
              <a:t>unidad</a:t>
            </a:r>
            <a:endParaRPr lang="el-GR" b="1" dirty="0"/>
          </a:p>
        </p:txBody>
      </p:sp>
      <p:sp>
        <p:nvSpPr>
          <p:cNvPr id="9" name="Content Placeholder 8"/>
          <p:cNvSpPr>
            <a:spLocks noGrp="1"/>
          </p:cNvSpPr>
          <p:nvPr>
            <p:ph idx="1"/>
          </p:nvPr>
        </p:nvSpPr>
        <p:spPr>
          <a:xfrm>
            <a:off x="0" y="1269000"/>
            <a:ext cx="9144000" cy="4536226"/>
          </a:xfrm>
        </p:spPr>
        <p:txBody>
          <a:bodyPr>
            <a:noAutofit/>
          </a:bodyPr>
          <a:lstStyle/>
          <a:p>
            <a:pPr marL="0" indent="0" algn="just">
              <a:buNone/>
            </a:pPr>
            <a:r>
              <a:rPr lang="es-ES" dirty="0">
                <a:latin typeface="+mj-lt"/>
                <a:cs typeface="Arial" pitchFamily="34" charset="0"/>
              </a:rPr>
              <a:t>Al final de esta unidad serás capaz de</a:t>
            </a:r>
            <a:r>
              <a:rPr lang="en-US" dirty="0">
                <a:latin typeface="+mj-lt"/>
                <a:cs typeface="Arial" pitchFamily="34" charset="0"/>
              </a:rPr>
              <a:t>:</a:t>
            </a:r>
          </a:p>
          <a:p>
            <a:pPr lvl="1">
              <a:buFont typeface="+mj-lt"/>
              <a:buAutoNum type="arabicPeriod"/>
            </a:pPr>
            <a:r>
              <a:rPr lang="es-ES" b="1" dirty="0"/>
              <a:t>Explicar los principios de diseño y la especificación técnica general para diseñar y mejorar los sistemas ACS solar de "pequeña escala", como los que se utilizan en las casas unifamiliares.</a:t>
            </a:r>
          </a:p>
          <a:p>
            <a:pPr lvl="1">
              <a:buFont typeface="+mj-lt"/>
              <a:buAutoNum type="arabicPeriod"/>
            </a:pPr>
            <a:r>
              <a:rPr lang="es-ES" b="1" dirty="0"/>
              <a:t>Las variantes (sistemas reales/comerciales) de las tecnologías básicas ACS solar (incluyendo pasivas y activas, directas e indirectas), interpretan su funcionamiento, rendimiento y eficiencia documentados.</a:t>
            </a:r>
          </a:p>
          <a:p>
            <a:pPr lvl="1">
              <a:buFont typeface="+mj-lt"/>
              <a:buAutoNum type="arabicPeriod"/>
            </a:pPr>
            <a:r>
              <a:rPr lang="es-ES" b="1" dirty="0"/>
              <a:t>Explicar la operación, el papel en el sistema ACS solar y definir los parámetros técnicos de los componentes ACS solar.</a:t>
            </a:r>
          </a:p>
          <a:p>
            <a:pPr lvl="1">
              <a:buFont typeface="+mj-lt"/>
              <a:buAutoNum type="arabicPeriod"/>
            </a:pPr>
            <a:r>
              <a:rPr lang="es-ES" b="1" dirty="0"/>
              <a:t>Seleccione componentes ACS solar basados en hojas de datos para un propósito determinado.</a:t>
            </a:r>
          </a:p>
          <a:p>
            <a:pPr lvl="1">
              <a:buFont typeface="+mj-lt"/>
              <a:buAutoNum type="arabicPeriod"/>
            </a:pPr>
            <a:r>
              <a:rPr lang="es-ES" b="1" dirty="0"/>
              <a:t>Resuma el proceso general de dimensionamiento de un pequeño y prototípico sistema ACS solar.</a:t>
            </a:r>
          </a:p>
          <a:p>
            <a:pPr lvl="1">
              <a:buFont typeface="+mj-lt"/>
              <a:buAutoNum type="arabicPeriod"/>
            </a:pPr>
            <a:r>
              <a:rPr lang="es-ES" b="1" dirty="0"/>
              <a:t>Justificar y explicar los principios de la evaluación de costes de una instalación ACS solar.</a:t>
            </a:r>
          </a:p>
          <a:p>
            <a:pPr lvl="1">
              <a:buFont typeface="+mj-lt"/>
              <a:buAutoNum type="arabicPeriod"/>
            </a:pPr>
            <a:r>
              <a:rPr lang="es-ES" b="1" dirty="0"/>
              <a:t>Utilizar básicamente un software de simulación solar térmica para concebir o modificar un sistema ACS solar simple, incluyendo aspectos técnicos y económicos.</a:t>
            </a:r>
          </a:p>
        </p:txBody>
      </p:sp>
    </p:spTree>
    <p:extLst>
      <p:ext uri="{BB962C8B-B14F-4D97-AF65-F5344CB8AC3E}">
        <p14:creationId xmlns:p14="http://schemas.microsoft.com/office/powerpoint/2010/main" val="26512642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93A56B-84ED-422E-BFC9-8FBA23A51460}"/>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465869A0-2490-4FB6-9EB5-054D356F9152}"/>
              </a:ext>
            </a:extLst>
          </p:cNvPr>
          <p:cNvSpPr/>
          <p:nvPr/>
        </p:nvSpPr>
        <p:spPr>
          <a:xfrm>
            <a:off x="180000" y="1557000"/>
            <a:ext cx="543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0A58324C-39C2-4B05-96DB-B3EFA289E342}"/>
              </a:ext>
            </a:extLst>
          </p:cNvPr>
          <p:cNvSpPr/>
          <p:nvPr/>
        </p:nvSpPr>
        <p:spPr>
          <a:xfrm>
            <a:off x="726285" y="1910980"/>
            <a:ext cx="2549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CAPTADORES SOLARES</a:t>
            </a:r>
          </a:p>
        </p:txBody>
      </p:sp>
      <p:sp>
        <p:nvSpPr>
          <p:cNvPr id="6" name="Rectangle 5">
            <a:extLst>
              <a:ext uri="{FF2B5EF4-FFF2-40B4-BE49-F238E27FC236}">
                <a16:creationId xmlns:a16="http://schemas.microsoft.com/office/drawing/2014/main" id="{BD84477E-0F1F-4A4E-9ECB-9D77CDA18B02}"/>
              </a:ext>
            </a:extLst>
          </p:cNvPr>
          <p:cNvSpPr/>
          <p:nvPr/>
        </p:nvSpPr>
        <p:spPr>
          <a:xfrm>
            <a:off x="0" y="2246906"/>
            <a:ext cx="5076001" cy="3785652"/>
          </a:xfrm>
          <a:prstGeom prst="rect">
            <a:avLst/>
          </a:prstGeom>
        </p:spPr>
        <p:txBody>
          <a:bodyPr wrap="square">
            <a:spAutoFit/>
          </a:bodyPr>
          <a:lstStyle/>
          <a:p>
            <a:pPr marL="285750" indent="-285750">
              <a:buFont typeface="Calibri" panose="020F0502020204030204" pitchFamily="34" charset="0"/>
              <a:buChar char="‒"/>
            </a:pPr>
            <a:r>
              <a:rPr lang="en-US" sz="1600" b="1" dirty="0" err="1"/>
              <a:t>Colectores</a:t>
            </a:r>
            <a:r>
              <a:rPr lang="en-US" sz="1600" b="1" dirty="0"/>
              <a:t> de </a:t>
            </a:r>
            <a:r>
              <a:rPr lang="en-US" sz="1600" b="1" dirty="0" err="1"/>
              <a:t>placas</a:t>
            </a:r>
            <a:r>
              <a:rPr lang="en-US" sz="1600" b="1" dirty="0"/>
              <a:t> </a:t>
            </a:r>
            <a:r>
              <a:rPr lang="en-US" sz="1600" b="1" dirty="0" err="1"/>
              <a:t>planas</a:t>
            </a:r>
            <a:r>
              <a:rPr lang="en-US" sz="1600" b="1" dirty="0"/>
              <a:t>(FPC)</a:t>
            </a:r>
          </a:p>
          <a:p>
            <a:pPr marL="541338" lvl="1" indent="-285750">
              <a:buFont typeface="Arial" panose="020B0604020202020204" pitchFamily="34" charset="0"/>
              <a:buChar char="."/>
            </a:pPr>
            <a:r>
              <a:rPr lang="es-ES" sz="1600" dirty="0"/>
              <a:t>Recoge la radiación solar y transfiere el calor a un sistema de tubos (arpa o serpentina) lleno de HTF. </a:t>
            </a:r>
          </a:p>
          <a:p>
            <a:pPr marL="541338" lvl="1" indent="-285750">
              <a:buFont typeface="Arial" panose="020B0604020202020204" pitchFamily="34" charset="0"/>
              <a:buChar char="."/>
            </a:pPr>
            <a:r>
              <a:rPr lang="es-ES" sz="1600" dirty="0"/>
              <a:t>El CPE debe ser fiable, duradero y con una vida útil de 15 años o más. Certificado FPC básicamente cumplir:</a:t>
            </a:r>
            <a:endParaRPr lang="en-US" sz="1600" dirty="0"/>
          </a:p>
          <a:p>
            <a:pPr marL="801688" lvl="2" indent="-285750">
              <a:buFont typeface="Arial" panose="020B0604020202020204" pitchFamily="34" charset="0"/>
              <a:buChar char="."/>
            </a:pPr>
            <a:r>
              <a:rPr lang="es-ES" sz="1600" dirty="0"/>
              <a:t>Resistente a las condiciones ambientales.</a:t>
            </a:r>
          </a:p>
          <a:p>
            <a:pPr marL="801688" lvl="2" indent="-285750">
              <a:buFont typeface="Arial" panose="020B0604020202020204" pitchFamily="34" charset="0"/>
              <a:buChar char="."/>
            </a:pPr>
            <a:r>
              <a:rPr lang="es-ES" sz="1600" dirty="0"/>
              <a:t>Resistente a las variaciones de temperatura.</a:t>
            </a:r>
          </a:p>
          <a:p>
            <a:pPr marL="801688" lvl="2" indent="-285750">
              <a:buFont typeface="Arial" panose="020B0604020202020204" pitchFamily="34" charset="0"/>
              <a:buChar char="."/>
            </a:pPr>
            <a:r>
              <a:rPr lang="es-ES" sz="1600" dirty="0"/>
              <a:t>Resistencia a las fugas en cualquier parte.</a:t>
            </a:r>
          </a:p>
          <a:p>
            <a:pPr marL="801688" lvl="2" indent="-285750">
              <a:buFont typeface="Arial" panose="020B0604020202020204" pitchFamily="34" charset="0"/>
              <a:buChar char="."/>
            </a:pPr>
            <a:r>
              <a:rPr lang="es-ES" sz="1600" dirty="0"/>
              <a:t>Estable y duradero.</a:t>
            </a:r>
          </a:p>
          <a:p>
            <a:pPr marL="801688" lvl="2" indent="-285750">
              <a:buFont typeface="Arial" panose="020B0604020202020204" pitchFamily="34" charset="0"/>
              <a:buChar char="."/>
            </a:pPr>
            <a:r>
              <a:rPr lang="es-ES" sz="1600" dirty="0"/>
              <a:t>Fácil de instalar y manejar.</a:t>
            </a:r>
          </a:p>
          <a:p>
            <a:pPr marL="801688" lvl="2" indent="-285750">
              <a:buFont typeface="Arial" panose="020B0604020202020204" pitchFamily="34" charset="0"/>
              <a:buChar char="."/>
            </a:pPr>
            <a:r>
              <a:rPr lang="es-ES" sz="1600" dirty="0"/>
              <a:t>Eficiente en la conversión de energía.</a:t>
            </a:r>
            <a:endParaRPr lang="en-US" sz="1600" dirty="0"/>
          </a:p>
          <a:p>
            <a:pPr marL="541338" lvl="1" indent="-285750">
              <a:buFont typeface="Arial" panose="020B0604020202020204" pitchFamily="34" charset="0"/>
              <a:buChar char="."/>
            </a:pPr>
            <a:r>
              <a:rPr lang="es-ES" sz="1600" dirty="0">
                <a:solidFill>
                  <a:prstClr val="black"/>
                </a:solidFill>
              </a:rPr>
              <a:t>Piezas y materiales importantes que determinan la </a:t>
            </a:r>
            <a:r>
              <a:rPr lang="es-ES" sz="1600" b="1" dirty="0">
                <a:solidFill>
                  <a:prstClr val="black"/>
                </a:solidFill>
              </a:rPr>
              <a:t>eficiencia</a:t>
            </a:r>
            <a:r>
              <a:rPr lang="es-ES" sz="1600" dirty="0">
                <a:solidFill>
                  <a:prstClr val="black"/>
                </a:solidFill>
              </a:rPr>
              <a:t>: Caja, Sello, Acristalamiento, Aislamiento, Absorbedor y Tubo(s).</a:t>
            </a:r>
            <a:endParaRPr lang="en-US" sz="1600" dirty="0">
              <a:solidFill>
                <a:prstClr val="black"/>
              </a:solidFill>
            </a:endParaRPr>
          </a:p>
        </p:txBody>
      </p:sp>
      <p:pic>
        <p:nvPicPr>
          <p:cNvPr id="9" name="Picture 8">
            <a:extLst>
              <a:ext uri="{FF2B5EF4-FFF2-40B4-BE49-F238E27FC236}">
                <a16:creationId xmlns:a16="http://schemas.microsoft.com/office/drawing/2014/main" id="{A4BB7D0F-4440-4C88-A398-F0639F865EDD}"/>
              </a:ext>
            </a:extLst>
          </p:cNvPr>
          <p:cNvPicPr>
            <a:picLocks noChangeAspect="1"/>
          </p:cNvPicPr>
          <p:nvPr/>
        </p:nvPicPr>
        <p:blipFill>
          <a:blip r:embed="rId2"/>
          <a:stretch>
            <a:fillRect/>
          </a:stretch>
        </p:blipFill>
        <p:spPr>
          <a:xfrm>
            <a:off x="5004000" y="1669991"/>
            <a:ext cx="3728537" cy="4684009"/>
          </a:xfrm>
          <a:prstGeom prst="rect">
            <a:avLst/>
          </a:prstGeom>
        </p:spPr>
      </p:pic>
      <p:sp>
        <p:nvSpPr>
          <p:cNvPr id="10" name="Rectangle 9">
            <a:extLst>
              <a:ext uri="{FF2B5EF4-FFF2-40B4-BE49-F238E27FC236}">
                <a16:creationId xmlns:a16="http://schemas.microsoft.com/office/drawing/2014/main" id="{21A257C3-B8E1-45FF-96F6-1A5E5F4E0707}"/>
              </a:ext>
            </a:extLst>
          </p:cNvPr>
          <p:cNvSpPr/>
          <p:nvPr/>
        </p:nvSpPr>
        <p:spPr>
          <a:xfrm>
            <a:off x="7596000" y="155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2543313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E6648-41AA-4542-AC62-EF4A1B7BB1D0}"/>
              </a:ext>
            </a:extLst>
          </p:cNvPr>
          <p:cNvSpPr>
            <a:spLocks noGrp="1"/>
          </p:cNvSpPr>
          <p:nvPr>
            <p:ph type="title"/>
          </p:nvPr>
        </p:nvSpPr>
        <p:spPr/>
        <p:txBody>
          <a:bodyPr/>
          <a:lstStyle/>
          <a:p>
            <a:r>
              <a:rPr lang="es-ES" b="1" dirty="0"/>
              <a:t>2. Selección de la tecnología adecuada</a:t>
            </a:r>
            <a:endParaRPr lang="en-US" dirty="0"/>
          </a:p>
        </p:txBody>
      </p:sp>
      <p:sp>
        <p:nvSpPr>
          <p:cNvPr id="5" name="Rectangle 4">
            <a:extLst>
              <a:ext uri="{FF2B5EF4-FFF2-40B4-BE49-F238E27FC236}">
                <a16:creationId xmlns:a16="http://schemas.microsoft.com/office/drawing/2014/main" id="{179A8F2F-6DB3-4505-9FE7-B53AA758B5E2}"/>
              </a:ext>
            </a:extLst>
          </p:cNvPr>
          <p:cNvSpPr/>
          <p:nvPr/>
        </p:nvSpPr>
        <p:spPr>
          <a:xfrm>
            <a:off x="432916" y="1557000"/>
            <a:ext cx="543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id="{B700501A-35C7-4EDB-9262-301B86779559}"/>
              </a:ext>
            </a:extLst>
          </p:cNvPr>
          <p:cNvSpPr/>
          <p:nvPr/>
        </p:nvSpPr>
        <p:spPr>
          <a:xfrm>
            <a:off x="726285" y="1910980"/>
            <a:ext cx="2765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CAPTADORES SOLARES</a:t>
            </a:r>
          </a:p>
        </p:txBody>
      </p:sp>
      <p:sp>
        <p:nvSpPr>
          <p:cNvPr id="7" name="Rectangle 6">
            <a:extLst>
              <a:ext uri="{FF2B5EF4-FFF2-40B4-BE49-F238E27FC236}">
                <a16:creationId xmlns:a16="http://schemas.microsoft.com/office/drawing/2014/main" id="{E03558A5-032C-4B2C-B322-20FC7AECD944}"/>
              </a:ext>
            </a:extLst>
          </p:cNvPr>
          <p:cNvSpPr/>
          <p:nvPr/>
        </p:nvSpPr>
        <p:spPr>
          <a:xfrm>
            <a:off x="24912" y="2226446"/>
            <a:ext cx="6707088" cy="4031873"/>
          </a:xfrm>
          <a:prstGeom prst="rect">
            <a:avLst/>
          </a:prstGeom>
        </p:spPr>
        <p:txBody>
          <a:bodyPr wrap="square">
            <a:spAutoFit/>
          </a:bodyPr>
          <a:lstStyle/>
          <a:p>
            <a:pPr marL="285750" indent="-285750">
              <a:buFont typeface="Calibri" panose="020F0502020204030204" pitchFamily="34" charset="0"/>
              <a:buChar char="‒"/>
            </a:pPr>
            <a:r>
              <a:rPr lang="en-US" sz="1600" b="1" dirty="0" err="1">
                <a:latin typeface="+mj-lt"/>
              </a:rPr>
              <a:t>Colectores</a:t>
            </a:r>
            <a:r>
              <a:rPr lang="en-US" sz="1600" b="1" dirty="0">
                <a:latin typeface="+mj-lt"/>
              </a:rPr>
              <a:t> de </a:t>
            </a:r>
            <a:r>
              <a:rPr lang="en-US" sz="1600" b="1" dirty="0" err="1">
                <a:latin typeface="+mj-lt"/>
              </a:rPr>
              <a:t>tubos</a:t>
            </a:r>
            <a:r>
              <a:rPr lang="en-US" sz="1600" b="1" dirty="0">
                <a:latin typeface="+mj-lt"/>
              </a:rPr>
              <a:t> de </a:t>
            </a:r>
            <a:r>
              <a:rPr lang="en-US" sz="1600" b="1" dirty="0" err="1">
                <a:latin typeface="+mj-lt"/>
              </a:rPr>
              <a:t>vacío</a:t>
            </a:r>
            <a:r>
              <a:rPr lang="en-US" sz="1600" b="1" dirty="0">
                <a:latin typeface="+mj-lt"/>
              </a:rPr>
              <a:t> (ETC)</a:t>
            </a:r>
            <a:endParaRPr lang="en-US" sz="1600" dirty="0">
              <a:latin typeface="+mj-lt"/>
            </a:endParaRPr>
          </a:p>
          <a:p>
            <a:pPr marL="541338" lvl="1" indent="-285750">
              <a:buFont typeface="Arial" panose="020B0604020202020204" pitchFamily="34" charset="0"/>
              <a:buChar char="."/>
            </a:pPr>
            <a:r>
              <a:rPr lang="es-ES" sz="1600" dirty="0">
                <a:latin typeface="+mj-lt"/>
              </a:rPr>
              <a:t>El ETC utiliza la energía solar para calentar el fluido dentro de los tubos a través de la absorción de la radiación, pero reduce la pérdida de calor a la atmósfera debido al vacío dentro de los tubos. </a:t>
            </a:r>
          </a:p>
          <a:p>
            <a:pPr marL="541338" lvl="1" indent="-285750">
              <a:buFont typeface="Arial" panose="020B0604020202020204" pitchFamily="34" charset="0"/>
              <a:buChar char="."/>
            </a:pPr>
            <a:r>
              <a:rPr lang="es-ES" sz="1600" dirty="0">
                <a:latin typeface="+mj-lt"/>
              </a:rPr>
              <a:t>Dos tipos: Inundado (tipo U) y Tubería de calor (conexión seca). En el tipo ETC inundado el HTF es típicamente agua (ACS solar directo) presurizado. En el tipo ETC </a:t>
            </a:r>
            <a:r>
              <a:rPr lang="es-ES" sz="1600" dirty="0" err="1">
                <a:latin typeface="+mj-lt"/>
              </a:rPr>
              <a:t>Heat</a:t>
            </a:r>
            <a:r>
              <a:rPr lang="es-ES" sz="1600" dirty="0">
                <a:latin typeface="+mj-lt"/>
              </a:rPr>
              <a:t>-pipe el HTF (anticongelante) está confinado en los tubos con circulación natural (vapor). </a:t>
            </a:r>
          </a:p>
          <a:p>
            <a:pPr marL="541338" lvl="1" indent="-285750">
              <a:buFont typeface="Arial" panose="020B0604020202020204" pitchFamily="34" charset="0"/>
              <a:buChar char="."/>
            </a:pPr>
            <a:r>
              <a:rPr lang="es-ES" sz="1600" dirty="0">
                <a:latin typeface="+mj-lt"/>
              </a:rPr>
              <a:t>Vida útil del ETC: de 5 a 15 años.</a:t>
            </a:r>
          </a:p>
          <a:p>
            <a:pPr marL="541338" lvl="1" indent="-285750">
              <a:buFont typeface="Arial" panose="020B0604020202020204" pitchFamily="34" charset="0"/>
              <a:buChar char="."/>
            </a:pPr>
            <a:r>
              <a:rPr lang="es-ES" sz="1600" dirty="0">
                <a:latin typeface="+mj-lt"/>
              </a:rPr>
              <a:t>Los ETC certificados son mínimos: Resistente a las condiciones ambientales y a los gradientes de temperatura, sin fugas, duradero, fácil de instalar y suficientemente eficiente en la conversión de energía.</a:t>
            </a:r>
          </a:p>
          <a:p>
            <a:pPr marL="541338" lvl="1" indent="-285750">
              <a:buFont typeface="Arial" panose="020B0604020202020204" pitchFamily="34" charset="0"/>
              <a:buChar char="."/>
            </a:pPr>
            <a:r>
              <a:rPr lang="es-ES" sz="1600" dirty="0">
                <a:latin typeface="+mj-lt"/>
              </a:rPr>
              <a:t>Piezas importantes que determinan la </a:t>
            </a:r>
            <a:r>
              <a:rPr lang="es-ES" sz="1600" b="1" dirty="0">
                <a:latin typeface="+mj-lt"/>
              </a:rPr>
              <a:t>eficiencia</a:t>
            </a:r>
            <a:r>
              <a:rPr lang="es-ES" sz="1600" dirty="0">
                <a:latin typeface="+mj-lt"/>
              </a:rPr>
              <a:t>: Vidrio, recubrimiento absorbente y junta.</a:t>
            </a:r>
          </a:p>
          <a:p>
            <a:pPr marL="541338" lvl="1" indent="-285750">
              <a:buFont typeface="Arial" panose="020B0604020202020204" pitchFamily="34" charset="0"/>
              <a:buChar char="."/>
            </a:pPr>
            <a:r>
              <a:rPr lang="es-ES" sz="1600" b="1" dirty="0">
                <a:latin typeface="+mj-lt"/>
              </a:rPr>
              <a:t>Los ETC tienen un mejor rendimiento que los FPC bajo grandes gradientes de temperatura (como sucede en climas fríos).</a:t>
            </a:r>
            <a:endParaRPr lang="en-US" sz="1600" b="1" dirty="0">
              <a:latin typeface="+mj-lt"/>
            </a:endParaRPr>
          </a:p>
        </p:txBody>
      </p:sp>
      <p:pic>
        <p:nvPicPr>
          <p:cNvPr id="11" name="Picture 10">
            <a:extLst>
              <a:ext uri="{FF2B5EF4-FFF2-40B4-BE49-F238E27FC236}">
                <a16:creationId xmlns:a16="http://schemas.microsoft.com/office/drawing/2014/main" id="{238E9DEF-C21B-4AB2-83FB-47E0E74AC4F3}"/>
              </a:ext>
            </a:extLst>
          </p:cNvPr>
          <p:cNvPicPr>
            <a:picLocks noChangeAspect="1"/>
          </p:cNvPicPr>
          <p:nvPr/>
        </p:nvPicPr>
        <p:blipFill>
          <a:blip r:embed="rId2"/>
          <a:stretch>
            <a:fillRect/>
          </a:stretch>
        </p:blipFill>
        <p:spPr>
          <a:xfrm>
            <a:off x="6660000" y="1557778"/>
            <a:ext cx="2304000" cy="4779798"/>
          </a:xfrm>
          <a:prstGeom prst="rect">
            <a:avLst/>
          </a:prstGeom>
        </p:spPr>
      </p:pic>
    </p:spTree>
    <p:extLst>
      <p:ext uri="{BB962C8B-B14F-4D97-AF65-F5344CB8AC3E}">
        <p14:creationId xmlns:p14="http://schemas.microsoft.com/office/powerpoint/2010/main" val="5634449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353C05-D465-4626-88E5-D639E7B57E50}"/>
              </a:ext>
            </a:extLst>
          </p:cNvPr>
          <p:cNvSpPr>
            <a:spLocks noGrp="1"/>
          </p:cNvSpPr>
          <p:nvPr>
            <p:ph type="title"/>
          </p:nvPr>
        </p:nvSpPr>
        <p:spPr/>
        <p:txBody>
          <a:bodyPr/>
          <a:lstStyle/>
          <a:p>
            <a:r>
              <a:rPr lang="es-ES" b="1" dirty="0"/>
              <a:t>2. Selección de la tecnología adecuada</a:t>
            </a:r>
            <a:endParaRPr lang="en-US" dirty="0"/>
          </a:p>
        </p:txBody>
      </p:sp>
      <p:sp>
        <p:nvSpPr>
          <p:cNvPr id="5" name="Rectangle 4">
            <a:extLst>
              <a:ext uri="{FF2B5EF4-FFF2-40B4-BE49-F238E27FC236}">
                <a16:creationId xmlns:a16="http://schemas.microsoft.com/office/drawing/2014/main" id="{69A461EF-9878-44B1-8A81-2010BD74FC76}"/>
              </a:ext>
            </a:extLst>
          </p:cNvPr>
          <p:cNvSpPr/>
          <p:nvPr/>
        </p:nvSpPr>
        <p:spPr>
          <a:xfrm>
            <a:off x="432916" y="1557000"/>
            <a:ext cx="514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id="{CC265CF7-AA4C-4A11-95DF-B91154CB0A13}"/>
              </a:ext>
            </a:extLst>
          </p:cNvPr>
          <p:cNvSpPr/>
          <p:nvPr/>
        </p:nvSpPr>
        <p:spPr>
          <a:xfrm>
            <a:off x="726285" y="1910980"/>
            <a:ext cx="965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ETC</a:t>
            </a:r>
          </a:p>
        </p:txBody>
      </p:sp>
      <p:pic>
        <p:nvPicPr>
          <p:cNvPr id="7" name="Picture 6">
            <a:extLst>
              <a:ext uri="{FF2B5EF4-FFF2-40B4-BE49-F238E27FC236}">
                <a16:creationId xmlns:a16="http://schemas.microsoft.com/office/drawing/2014/main" id="{561064CC-DE1D-4AB6-AA9A-4AD259E4AFF6}"/>
              </a:ext>
            </a:extLst>
          </p:cNvPr>
          <p:cNvPicPr>
            <a:picLocks noChangeAspect="1"/>
          </p:cNvPicPr>
          <p:nvPr/>
        </p:nvPicPr>
        <p:blipFill>
          <a:blip r:embed="rId2"/>
          <a:stretch>
            <a:fillRect/>
          </a:stretch>
        </p:blipFill>
        <p:spPr>
          <a:xfrm>
            <a:off x="1836000" y="1933218"/>
            <a:ext cx="6857313" cy="4419157"/>
          </a:xfrm>
          <a:prstGeom prst="rect">
            <a:avLst/>
          </a:prstGeom>
        </p:spPr>
      </p:pic>
      <p:sp>
        <p:nvSpPr>
          <p:cNvPr id="8" name="Rectangle 7">
            <a:extLst>
              <a:ext uri="{FF2B5EF4-FFF2-40B4-BE49-F238E27FC236}">
                <a16:creationId xmlns:a16="http://schemas.microsoft.com/office/drawing/2014/main" id="{7AF3A2B6-6729-49DC-8274-0A812851C650}"/>
              </a:ext>
            </a:extLst>
          </p:cNvPr>
          <p:cNvSpPr/>
          <p:nvPr/>
        </p:nvSpPr>
        <p:spPr>
          <a:xfrm>
            <a:off x="900000" y="573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874100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E283C-42B7-4A47-BB1E-1AD527354AD0}"/>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66E26B37-AB7F-4CBD-853A-3DF9E59C9F8C}"/>
              </a:ext>
            </a:extLst>
          </p:cNvPr>
          <p:cNvSpPr/>
          <p:nvPr/>
        </p:nvSpPr>
        <p:spPr>
          <a:xfrm>
            <a:off x="-811" y="1413000"/>
            <a:ext cx="5831419"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E94BD28F-9E3D-40B3-9C7C-FFBE59118BFE}"/>
              </a:ext>
            </a:extLst>
          </p:cNvPr>
          <p:cNvSpPr/>
          <p:nvPr/>
        </p:nvSpPr>
        <p:spPr>
          <a:xfrm>
            <a:off x="180000" y="1736202"/>
            <a:ext cx="8610286" cy="584775"/>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ALGUNOS PARÁMETROS IMPORTANTES DE LOS COLECTORES QUE SE ENCUENTRAN EN LAS HOJAS DE DATOS</a:t>
            </a:r>
            <a:endParaRPr lang="en-US" sz="1600" b="1" dirty="0">
              <a:solidFill>
                <a:prstClr val="black"/>
              </a:solidFill>
            </a:endParaRPr>
          </a:p>
        </p:txBody>
      </p:sp>
      <p:sp>
        <p:nvSpPr>
          <p:cNvPr id="6" name="Rectangle 5">
            <a:extLst>
              <a:ext uri="{FF2B5EF4-FFF2-40B4-BE49-F238E27FC236}">
                <a16:creationId xmlns:a16="http://schemas.microsoft.com/office/drawing/2014/main" id="{66FB4BEA-C551-469C-B408-D1A2E07CBD96}"/>
              </a:ext>
            </a:extLst>
          </p:cNvPr>
          <p:cNvSpPr/>
          <p:nvPr/>
        </p:nvSpPr>
        <p:spPr>
          <a:xfrm>
            <a:off x="108000" y="2213746"/>
            <a:ext cx="4392000" cy="4031873"/>
          </a:xfrm>
          <a:prstGeom prst="rect">
            <a:avLst/>
          </a:prstGeom>
        </p:spPr>
        <p:txBody>
          <a:bodyPr wrap="square">
            <a:spAutoFit/>
          </a:bodyPr>
          <a:lstStyle/>
          <a:p>
            <a:pPr marL="285750" indent="-285750">
              <a:buFont typeface="Calibri" panose="020F0502020204030204" pitchFamily="34" charset="0"/>
              <a:buChar char="‒"/>
            </a:pPr>
            <a:r>
              <a:rPr lang="en-US" sz="1600" b="1" dirty="0" err="1">
                <a:latin typeface="+mj-lt"/>
              </a:rPr>
              <a:t>Áreas</a:t>
            </a:r>
            <a:r>
              <a:rPr lang="en-US" sz="1600" b="1" dirty="0">
                <a:latin typeface="+mj-lt"/>
              </a:rPr>
              <a:t> </a:t>
            </a:r>
            <a:r>
              <a:rPr lang="en-US" sz="1600" b="1" dirty="0" err="1">
                <a:latin typeface="+mj-lt"/>
              </a:rPr>
              <a:t>bruta</a:t>
            </a:r>
            <a:r>
              <a:rPr lang="en-US" sz="1600" b="1" dirty="0">
                <a:latin typeface="+mj-lt"/>
              </a:rPr>
              <a:t>, de </a:t>
            </a:r>
            <a:r>
              <a:rPr lang="en-US" sz="1600" b="1" dirty="0" err="1">
                <a:latin typeface="+mj-lt"/>
              </a:rPr>
              <a:t>apertura</a:t>
            </a:r>
            <a:r>
              <a:rPr lang="en-US" sz="1600" b="1" dirty="0">
                <a:latin typeface="+mj-lt"/>
              </a:rPr>
              <a:t> y de </a:t>
            </a:r>
            <a:r>
              <a:rPr lang="en-US" sz="1600" b="1" dirty="0" err="1">
                <a:latin typeface="+mj-lt"/>
              </a:rPr>
              <a:t>absorción</a:t>
            </a:r>
            <a:r>
              <a:rPr lang="en-US" sz="1600" b="1" dirty="0">
                <a:latin typeface="+mj-lt"/>
              </a:rPr>
              <a:t>.</a:t>
            </a:r>
            <a:endParaRPr lang="en-US" sz="1600" dirty="0">
              <a:latin typeface="+mj-lt"/>
            </a:endParaRPr>
          </a:p>
          <a:p>
            <a:pPr marL="541338" lvl="1" indent="-285750">
              <a:buFont typeface="Arial" panose="020B0604020202020204" pitchFamily="34" charset="0"/>
              <a:buChar char="."/>
            </a:pPr>
            <a:r>
              <a:rPr lang="es-ES" sz="1600" dirty="0">
                <a:latin typeface="+mj-lt"/>
              </a:rPr>
              <a:t>Volumen. Ancho total x alto.  Es imprescindible comprobar si cabe en un techo. No sirve para comparar la eficiencia.</a:t>
            </a:r>
          </a:p>
          <a:p>
            <a:pPr marL="541338" lvl="1" indent="-285750">
              <a:buFont typeface="Arial" panose="020B0604020202020204" pitchFamily="34" charset="0"/>
              <a:buChar char="."/>
            </a:pPr>
            <a:r>
              <a:rPr lang="es-ES" sz="1600" dirty="0">
                <a:latin typeface="+mj-lt"/>
              </a:rPr>
              <a:t>Apertura. Zonas netas expuestas a la luz solar en FPC (placa) y ETC (tubo). Es prácticamente el estándar.</a:t>
            </a:r>
          </a:p>
          <a:p>
            <a:pPr marL="541338" lvl="1" indent="-285750">
              <a:buFont typeface="Arial" panose="020B0604020202020204" pitchFamily="34" charset="0"/>
              <a:buChar char="."/>
            </a:pPr>
            <a:r>
              <a:rPr lang="es-ES" sz="1600" dirty="0">
                <a:latin typeface="+mj-lt"/>
              </a:rPr>
              <a:t>Absorbedor. Áreas expuestas precisas.</a:t>
            </a:r>
            <a:endParaRPr lang="en-US" sz="1600" dirty="0">
              <a:latin typeface="+mj-lt"/>
            </a:endParaRPr>
          </a:p>
          <a:p>
            <a:pPr marL="285750" indent="-285750">
              <a:buFont typeface="Calibri" panose="020F0502020204030204" pitchFamily="34" charset="0"/>
              <a:buChar char="‒"/>
            </a:pPr>
            <a:r>
              <a:rPr lang="es-ES" sz="1600" b="1" dirty="0"/>
              <a:t>Caudal nominal. Presiones de trabajo.</a:t>
            </a:r>
          </a:p>
          <a:p>
            <a:pPr marL="285750" indent="-285750">
              <a:buFont typeface="Calibri" panose="020F0502020204030204" pitchFamily="34" charset="0"/>
              <a:buChar char="‒"/>
            </a:pPr>
            <a:r>
              <a:rPr lang="es-ES" sz="1600" b="1" dirty="0"/>
              <a:t>Pérdidas, eficiencias ópticas/térmicas.</a:t>
            </a:r>
          </a:p>
          <a:p>
            <a:pPr marL="285750" indent="-285750">
              <a:buFont typeface="Calibri" panose="020F0502020204030204" pitchFamily="34" charset="0"/>
              <a:buChar char="‒"/>
            </a:pPr>
            <a:r>
              <a:rPr lang="es-ES" sz="1600" b="1" dirty="0"/>
              <a:t>Tipo de colector.</a:t>
            </a:r>
          </a:p>
          <a:p>
            <a:pPr marL="285750" indent="-285750">
              <a:buFont typeface="Calibri" panose="020F0502020204030204" pitchFamily="34" charset="0"/>
              <a:buChar char="‒"/>
            </a:pPr>
            <a:r>
              <a:rPr lang="es-ES" sz="1600" b="1" dirty="0"/>
              <a:t>Dimensiones. Datos de aislamiento.</a:t>
            </a:r>
          </a:p>
          <a:p>
            <a:pPr marL="285750" indent="-285750">
              <a:buFont typeface="Calibri" panose="020F0502020204030204" pitchFamily="34" charset="0"/>
              <a:buChar char="‒"/>
            </a:pPr>
            <a:r>
              <a:rPr lang="es-ES" sz="1600" b="1" dirty="0"/>
              <a:t>Temperaturas de trabajo.</a:t>
            </a:r>
          </a:p>
          <a:p>
            <a:pPr marL="285750" indent="-285750">
              <a:buFont typeface="Calibri" panose="020F0502020204030204" pitchFamily="34" charset="0"/>
              <a:buChar char="‒"/>
            </a:pPr>
            <a:r>
              <a:rPr lang="es-ES" sz="1600" b="1" dirty="0"/>
              <a:t>Instalación.</a:t>
            </a:r>
          </a:p>
          <a:p>
            <a:pPr marL="285750" indent="-285750">
              <a:buFont typeface="Calibri" panose="020F0502020204030204" pitchFamily="34" charset="0"/>
              <a:buChar char="‒"/>
            </a:pPr>
            <a:r>
              <a:rPr lang="es-ES" sz="1600" b="1" dirty="0"/>
              <a:t>Datos de rendimiento. </a:t>
            </a:r>
            <a:r>
              <a:rPr lang="es-ES" sz="1600" dirty="0"/>
              <a:t>Potencia, eficiencias, caída de presión. </a:t>
            </a:r>
            <a:endParaRPr lang="en-US" sz="1600" dirty="0"/>
          </a:p>
        </p:txBody>
      </p:sp>
      <p:pic>
        <p:nvPicPr>
          <p:cNvPr id="14" name="Picture 13">
            <a:extLst>
              <a:ext uri="{FF2B5EF4-FFF2-40B4-BE49-F238E27FC236}">
                <a16:creationId xmlns:a16="http://schemas.microsoft.com/office/drawing/2014/main" id="{92EAECB7-1E09-4E1C-8586-EB7CD7D5C74D}"/>
              </a:ext>
            </a:extLst>
          </p:cNvPr>
          <p:cNvPicPr>
            <a:picLocks noChangeAspect="1"/>
          </p:cNvPicPr>
          <p:nvPr/>
        </p:nvPicPr>
        <p:blipFill>
          <a:blip r:embed="rId2"/>
          <a:stretch>
            <a:fillRect/>
          </a:stretch>
        </p:blipFill>
        <p:spPr>
          <a:xfrm>
            <a:off x="4536810" y="2207363"/>
            <a:ext cx="4427189" cy="4194970"/>
          </a:xfrm>
          <a:prstGeom prst="rect">
            <a:avLst/>
          </a:prstGeom>
        </p:spPr>
      </p:pic>
      <p:sp>
        <p:nvSpPr>
          <p:cNvPr id="7" name="Rectangle 6">
            <a:extLst>
              <a:ext uri="{FF2B5EF4-FFF2-40B4-BE49-F238E27FC236}">
                <a16:creationId xmlns:a16="http://schemas.microsoft.com/office/drawing/2014/main" id="{87507E02-60E0-46FB-8FFA-9A7E42A2818E}"/>
              </a:ext>
            </a:extLst>
          </p:cNvPr>
          <p:cNvSpPr/>
          <p:nvPr/>
        </p:nvSpPr>
        <p:spPr>
          <a:xfrm>
            <a:off x="4536811" y="202858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07001824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C084CDB1-6244-4028-BE09-F15B9EFF91EA}"/>
              </a:ext>
            </a:extLst>
          </p:cNvPr>
          <p:cNvPicPr>
            <a:picLocks noChangeAspect="1"/>
          </p:cNvPicPr>
          <p:nvPr/>
        </p:nvPicPr>
        <p:blipFill>
          <a:blip r:embed="rId2"/>
          <a:stretch>
            <a:fillRect/>
          </a:stretch>
        </p:blipFill>
        <p:spPr>
          <a:xfrm>
            <a:off x="4448235" y="1917000"/>
            <a:ext cx="4227765" cy="3147509"/>
          </a:xfrm>
          <a:prstGeom prst="rect">
            <a:avLst/>
          </a:prstGeom>
          <a:ln>
            <a:solidFill>
              <a:schemeClr val="tx1"/>
            </a:solidFill>
          </a:ln>
        </p:spPr>
      </p:pic>
      <p:sp>
        <p:nvSpPr>
          <p:cNvPr id="2" name="Title 1">
            <a:extLst>
              <a:ext uri="{FF2B5EF4-FFF2-40B4-BE49-F238E27FC236}">
                <a16:creationId xmlns:a16="http://schemas.microsoft.com/office/drawing/2014/main" id="{A86F3795-7E23-4E30-A46A-3EBED0C341D3}"/>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B1DEEF56-F0EC-4629-B699-026D557FBC3D}"/>
              </a:ext>
            </a:extLst>
          </p:cNvPr>
          <p:cNvSpPr/>
          <p:nvPr/>
        </p:nvSpPr>
        <p:spPr>
          <a:xfrm>
            <a:off x="432916" y="1557000"/>
            <a:ext cx="514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ABD823E6-5B94-4C90-9C8A-1672DF485E2D}"/>
              </a:ext>
            </a:extLst>
          </p:cNvPr>
          <p:cNvSpPr/>
          <p:nvPr/>
        </p:nvSpPr>
        <p:spPr>
          <a:xfrm>
            <a:off x="726285" y="1910980"/>
            <a:ext cx="2837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COLECTORES SOLARES</a:t>
            </a:r>
          </a:p>
        </p:txBody>
      </p:sp>
      <p:sp>
        <p:nvSpPr>
          <p:cNvPr id="6" name="Rectangle 5">
            <a:extLst>
              <a:ext uri="{FF2B5EF4-FFF2-40B4-BE49-F238E27FC236}">
                <a16:creationId xmlns:a16="http://schemas.microsoft.com/office/drawing/2014/main" id="{1F5D19C9-A3C5-429D-9451-174F29740F7E}"/>
              </a:ext>
            </a:extLst>
          </p:cNvPr>
          <p:cNvSpPr/>
          <p:nvPr/>
        </p:nvSpPr>
        <p:spPr>
          <a:xfrm>
            <a:off x="220470" y="2226446"/>
            <a:ext cx="4227765" cy="2800767"/>
          </a:xfrm>
          <a:prstGeom prst="rect">
            <a:avLst/>
          </a:prstGeom>
        </p:spPr>
        <p:txBody>
          <a:bodyPr wrap="square">
            <a:spAutoFit/>
          </a:bodyPr>
          <a:lstStyle/>
          <a:p>
            <a:pPr marL="285750" indent="-285750">
              <a:buFont typeface="Calibri" panose="020F0502020204030204" pitchFamily="34" charset="0"/>
              <a:buChar char="‒"/>
            </a:pPr>
            <a:r>
              <a:rPr lang="es-ES" sz="1600" b="1" dirty="0">
                <a:latin typeface="+mj-lt"/>
              </a:rPr>
              <a:t>Enfoque básico sobre el rendimiento, la eficiencia y la comparación de los colectores.</a:t>
            </a:r>
            <a:endParaRPr lang="en-US" sz="1600" b="1" dirty="0">
              <a:latin typeface="+mj-lt"/>
            </a:endParaRPr>
          </a:p>
          <a:p>
            <a:pPr marL="541338" lvl="1" indent="-285750">
              <a:buFont typeface="Arial" panose="020B0604020202020204" pitchFamily="34" charset="0"/>
              <a:buChar char="."/>
            </a:pPr>
            <a:r>
              <a:rPr lang="es-ES" sz="1600" dirty="0">
                <a:latin typeface="+mj-lt"/>
              </a:rPr>
              <a:t>En esencia, un colector solar consiste en una placa absorbente/colector que absorbe la energía solar creando calor que se transfiere a los tubos de transporte HTF.</a:t>
            </a:r>
          </a:p>
          <a:p>
            <a:pPr marL="541338" lvl="1" indent="-285750">
              <a:buFont typeface="Arial" panose="020B0604020202020204" pitchFamily="34" charset="0"/>
              <a:buChar char="."/>
            </a:pPr>
            <a:r>
              <a:rPr lang="es-ES" sz="1600" dirty="0">
                <a:latin typeface="+mj-lt"/>
              </a:rPr>
              <a:t>Para maximizar la cantidad de energía solar recolectada, esta placa o material debe tener un:</a:t>
            </a:r>
            <a:endParaRPr lang="en-US" sz="1600" dirty="0">
              <a:latin typeface="+mj-lt"/>
            </a:endParaRPr>
          </a:p>
        </p:txBody>
      </p:sp>
      <p:sp>
        <p:nvSpPr>
          <p:cNvPr id="19" name="Rectangle 18">
            <a:extLst>
              <a:ext uri="{FF2B5EF4-FFF2-40B4-BE49-F238E27FC236}">
                <a16:creationId xmlns:a16="http://schemas.microsoft.com/office/drawing/2014/main" id="{214025AD-66BD-4E2B-9E92-06DD29C235BC}"/>
              </a:ext>
            </a:extLst>
          </p:cNvPr>
          <p:cNvSpPr/>
          <p:nvPr/>
        </p:nvSpPr>
        <p:spPr>
          <a:xfrm>
            <a:off x="324000" y="5013000"/>
            <a:ext cx="8351688" cy="1323439"/>
          </a:xfrm>
          <a:prstGeom prst="rect">
            <a:avLst/>
          </a:prstGeom>
        </p:spPr>
        <p:txBody>
          <a:bodyPr wrap="square">
            <a:spAutoFit/>
          </a:bodyPr>
          <a:lstStyle/>
          <a:p>
            <a:pPr marL="998538" lvl="2" indent="-285750">
              <a:buFont typeface="Arial" panose="020B0604020202020204" pitchFamily="34" charset="0"/>
              <a:buChar char="."/>
            </a:pPr>
            <a:r>
              <a:rPr lang="es-ES" sz="1600" dirty="0"/>
              <a:t>Alto valor de absorción (a). Dice lo bueno que es el colector para absorber.</a:t>
            </a:r>
          </a:p>
          <a:p>
            <a:pPr marL="998538" lvl="2" indent="-285750">
              <a:buFont typeface="Arial" panose="020B0604020202020204" pitchFamily="34" charset="0"/>
              <a:buChar char="."/>
            </a:pPr>
            <a:r>
              <a:rPr lang="es-ES" sz="1600" dirty="0"/>
              <a:t>Valor de reflectancia muy bajo (r). El calor no se refleja en el colector.</a:t>
            </a:r>
          </a:p>
          <a:p>
            <a:pPr marL="998538" lvl="2" indent="-285750">
              <a:buFont typeface="Arial" panose="020B0604020202020204" pitchFamily="34" charset="0"/>
              <a:buChar char="."/>
            </a:pPr>
            <a:r>
              <a:rPr lang="es-ES" sz="1600" dirty="0"/>
              <a:t>Valor de transmisión cero (t). La placa transmite todo el calor absorbido a los tubos.</a:t>
            </a:r>
            <a:endParaRPr lang="en-US" sz="1600" dirty="0"/>
          </a:p>
          <a:p>
            <a:pPr marL="541338" lvl="1" indent="-285750">
              <a:buFont typeface="Arial" panose="020B0604020202020204" pitchFamily="34" charset="0"/>
              <a:buChar char="."/>
            </a:pPr>
            <a:r>
              <a:rPr lang="es-ES" sz="1600" dirty="0"/>
              <a:t>Este es un ideal, que es indicativo de causas internas (factores de diseño) que explican rendimientos particulares. En la práctica, los valores de emisividad (ópticos) y de absorción.</a:t>
            </a:r>
            <a:endParaRPr lang="en-US" sz="1600" dirty="0"/>
          </a:p>
        </p:txBody>
      </p:sp>
    </p:spTree>
    <p:extLst>
      <p:ext uri="{BB962C8B-B14F-4D97-AF65-F5344CB8AC3E}">
        <p14:creationId xmlns:p14="http://schemas.microsoft.com/office/powerpoint/2010/main" val="41647990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A7E2F9-1D23-4EAD-9C6F-B40D32FA681E}"/>
              </a:ext>
            </a:extLst>
          </p:cNvPr>
          <p:cNvSpPr>
            <a:spLocks noGrp="1"/>
          </p:cNvSpPr>
          <p:nvPr>
            <p:ph type="title"/>
          </p:nvPr>
        </p:nvSpPr>
        <p:spPr/>
        <p:txBody>
          <a:bodyPr/>
          <a:lstStyle/>
          <a:p>
            <a:r>
              <a:rPr lang="es-ES" b="1" dirty="0"/>
              <a:t>2. Selección de la tecnología adecuada</a:t>
            </a:r>
            <a:endParaRPr lang="en-US" dirty="0"/>
          </a:p>
        </p:txBody>
      </p:sp>
      <p:sp>
        <p:nvSpPr>
          <p:cNvPr id="5" name="Rectangle 4">
            <a:extLst>
              <a:ext uri="{FF2B5EF4-FFF2-40B4-BE49-F238E27FC236}">
                <a16:creationId xmlns:a16="http://schemas.microsoft.com/office/drawing/2014/main" id="{2BA6F82F-046D-4D16-922E-6856CA515C38}"/>
              </a:ext>
            </a:extLst>
          </p:cNvPr>
          <p:cNvSpPr/>
          <p:nvPr/>
        </p:nvSpPr>
        <p:spPr>
          <a:xfrm>
            <a:off x="432916" y="1557000"/>
            <a:ext cx="5795086"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id="{0A4F0BE7-7BCD-4BE8-BE42-20E61439AF5F}"/>
              </a:ext>
            </a:extLst>
          </p:cNvPr>
          <p:cNvSpPr/>
          <p:nvPr/>
        </p:nvSpPr>
        <p:spPr>
          <a:xfrm>
            <a:off x="726285" y="1910980"/>
            <a:ext cx="2549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COLECTORES SOLARES</a:t>
            </a:r>
          </a:p>
        </p:txBody>
      </p:sp>
      <p:graphicFrame>
        <p:nvGraphicFramePr>
          <p:cNvPr id="8" name="Table 7">
            <a:extLst>
              <a:ext uri="{FF2B5EF4-FFF2-40B4-BE49-F238E27FC236}">
                <a16:creationId xmlns:a16="http://schemas.microsoft.com/office/drawing/2014/main" id="{2314A0F3-1B46-46CF-880C-73856779EA71}"/>
              </a:ext>
            </a:extLst>
          </p:cNvPr>
          <p:cNvGraphicFramePr>
            <a:graphicFrameLocks noGrp="1"/>
          </p:cNvGraphicFramePr>
          <p:nvPr>
            <p:extLst>
              <p:ext uri="{D42A27DB-BD31-4B8C-83A1-F6EECF244321}">
                <p14:modId xmlns:p14="http://schemas.microsoft.com/office/powerpoint/2010/main" val="4117584468"/>
              </p:ext>
            </p:extLst>
          </p:nvPr>
        </p:nvGraphicFramePr>
        <p:xfrm>
          <a:off x="865225" y="3756814"/>
          <a:ext cx="7810775" cy="2552186"/>
        </p:xfrm>
        <a:graphic>
          <a:graphicData uri="http://schemas.openxmlformats.org/drawingml/2006/table">
            <a:tbl>
              <a:tblPr firstRow="1" bandRow="1">
                <a:tableStyleId>{D7AC3CCA-C797-4891-BE02-D94E43425B78}</a:tableStyleId>
              </a:tblPr>
              <a:tblGrid>
                <a:gridCol w="2626152">
                  <a:extLst>
                    <a:ext uri="{9D8B030D-6E8A-4147-A177-3AD203B41FA5}">
                      <a16:colId xmlns:a16="http://schemas.microsoft.com/office/drawing/2014/main" val="2916927692"/>
                    </a:ext>
                  </a:extLst>
                </a:gridCol>
                <a:gridCol w="2662374">
                  <a:extLst>
                    <a:ext uri="{9D8B030D-6E8A-4147-A177-3AD203B41FA5}">
                      <a16:colId xmlns:a16="http://schemas.microsoft.com/office/drawing/2014/main" val="2137138938"/>
                    </a:ext>
                  </a:extLst>
                </a:gridCol>
                <a:gridCol w="2522249">
                  <a:extLst>
                    <a:ext uri="{9D8B030D-6E8A-4147-A177-3AD203B41FA5}">
                      <a16:colId xmlns:a16="http://schemas.microsoft.com/office/drawing/2014/main" val="3836315079"/>
                    </a:ext>
                  </a:extLst>
                </a:gridCol>
              </a:tblGrid>
              <a:tr h="5527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mn-lt"/>
                          <a:ea typeface="+mn-ea"/>
                          <a:cs typeface="+mn-cs"/>
                        </a:rPr>
                        <a:t>The power absorbed into the collector (</a:t>
                      </a:r>
                      <a:r>
                        <a:rPr kumimoji="0" lang="en-US" sz="1600" b="0" i="0" u="none" strike="noStrike" kern="1200" cap="none" spc="0" normalizeH="0" baseline="0" noProof="0" dirty="0" err="1">
                          <a:ln>
                            <a:noFill/>
                          </a:ln>
                          <a:solidFill>
                            <a:srgbClr val="002060"/>
                          </a:solidFill>
                          <a:effectLst/>
                          <a:uLnTx/>
                          <a:uFillTx/>
                          <a:latin typeface="+mn-lt"/>
                          <a:ea typeface="+mn-ea"/>
                          <a:cs typeface="+mn-cs"/>
                        </a:rPr>
                        <a:t>Qp</a:t>
                      </a:r>
                      <a:r>
                        <a:rPr kumimoji="0" lang="en-US" sz="1600" b="0" i="0" u="none" strike="noStrike" kern="1200" cap="none" spc="0" normalizeH="0" baseline="0" noProof="0" dirty="0">
                          <a:ln>
                            <a:noFill/>
                          </a:ln>
                          <a:solidFill>
                            <a:srgbClr val="002060"/>
                          </a:solidFill>
                          <a:effectLst/>
                          <a:uLnTx/>
                          <a:uFillTx/>
                          <a:latin typeface="+mn-lt"/>
                          <a:ea typeface="+mn-ea"/>
                          <a:cs typeface="+mn-cs"/>
                        </a:rPr>
                        <a:t>) is given by:</a:t>
                      </a:r>
                      <a:endParaRPr lang="en-US" sz="1600" dirty="0">
                        <a:solidFill>
                          <a:srgbClr val="002060"/>
                        </a:solidFill>
                      </a:endParaRPr>
                    </a:p>
                  </a:txBody>
                  <a:tcPr>
                    <a:lnB w="12700" cmpd="sng">
                      <a:no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2060"/>
                          </a:solidFill>
                          <a:effectLst/>
                          <a:uLnTx/>
                          <a:uFillTx/>
                          <a:latin typeface="+mn-lt"/>
                          <a:ea typeface="+mn-ea"/>
                          <a:cs typeface="+mn-cs"/>
                        </a:rPr>
                        <a:t>The power loss from the collector (QL) is given by:</a:t>
                      </a:r>
                      <a:endParaRPr lang="en-US" sz="1600" dirty="0">
                        <a:solidFill>
                          <a:srgbClr val="002060"/>
                        </a:solidFill>
                      </a:endParaRPr>
                    </a:p>
                  </a:txBody>
                  <a:tcPr>
                    <a:lnB w="12700" cmpd="sng">
                      <a:noFill/>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dirty="0">
                          <a:ln>
                            <a:noFill/>
                          </a:ln>
                          <a:solidFill>
                            <a:srgbClr val="002060"/>
                          </a:solidFill>
                          <a:effectLst/>
                          <a:uLnTx/>
                          <a:uFillTx/>
                          <a:latin typeface="+mn-lt"/>
                          <a:ea typeface="+mn-ea"/>
                          <a:cs typeface="+mn-cs"/>
                        </a:rPr>
                        <a:t>Useful power supplied by collector (W) is given by:</a:t>
                      </a:r>
                      <a:endParaRPr lang="en-US" sz="1600" dirty="0">
                        <a:solidFill>
                          <a:srgbClr val="002060"/>
                        </a:solidFill>
                      </a:endParaRPr>
                    </a:p>
                  </a:txBody>
                  <a:tcPr>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665695941"/>
                  </a:ext>
                </a:extLst>
              </a:tr>
              <a:tr h="3200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2060"/>
                          </a:solidFill>
                          <a:effectLst/>
                          <a:uLnTx/>
                          <a:uFillTx/>
                          <a:latin typeface="+mn-lt"/>
                          <a:ea typeface="+mn-ea"/>
                          <a:cs typeface="+mn-cs"/>
                        </a:rPr>
                        <a:t>Q</a:t>
                      </a:r>
                      <a:r>
                        <a:rPr kumimoji="0" lang="en-US" sz="1600" b="1" i="0" u="none" strike="noStrike" kern="1200" cap="none" spc="0" normalizeH="0" baseline="-25000" noProof="0" dirty="0" err="1">
                          <a:ln>
                            <a:noFill/>
                          </a:ln>
                          <a:solidFill>
                            <a:srgbClr val="002060"/>
                          </a:solidFill>
                          <a:effectLst/>
                          <a:uLnTx/>
                          <a:uFillTx/>
                          <a:latin typeface="+mn-lt"/>
                          <a:ea typeface="+mn-ea"/>
                          <a:cs typeface="+mn-cs"/>
                        </a:rPr>
                        <a:t>p</a:t>
                      </a:r>
                      <a:r>
                        <a:rPr kumimoji="0" lang="en-US" sz="1600" b="1" i="0" u="none" strike="noStrike" kern="1200" cap="none" spc="0" normalizeH="0" baseline="0" noProof="0" dirty="0">
                          <a:ln>
                            <a:noFill/>
                          </a:ln>
                          <a:solidFill>
                            <a:srgbClr val="002060"/>
                          </a:solidFill>
                          <a:effectLst/>
                          <a:uLnTx/>
                          <a:uFillTx/>
                          <a:latin typeface="+mn-lt"/>
                          <a:ea typeface="+mn-ea"/>
                          <a:cs typeface="+mn-cs"/>
                        </a:rPr>
                        <a:t> = GA(</a:t>
                      </a:r>
                      <a:r>
                        <a:rPr kumimoji="0" lang="en-US" sz="1600" b="1" i="0" u="none" strike="noStrike" kern="1200" cap="none" spc="0" normalizeH="0" baseline="0" noProof="0" dirty="0" err="1">
                          <a:ln>
                            <a:noFill/>
                          </a:ln>
                          <a:solidFill>
                            <a:srgbClr val="002060"/>
                          </a:solidFill>
                          <a:effectLst/>
                          <a:uLnTx/>
                          <a:uFillTx/>
                          <a:latin typeface="+mn-lt"/>
                          <a:ea typeface="+mn-ea"/>
                          <a:cs typeface="+mn-cs"/>
                        </a:rPr>
                        <a:t>tc</a:t>
                      </a:r>
                      <a:r>
                        <a:rPr kumimoji="0" lang="en-US" sz="1600" b="1" i="0" u="none" strike="noStrike" kern="1200" cap="none" spc="0" normalizeH="0" baseline="0" noProof="0" dirty="0">
                          <a:ln>
                            <a:noFill/>
                          </a:ln>
                          <a:solidFill>
                            <a:srgbClr val="002060"/>
                          </a:solidFill>
                          <a:effectLst/>
                          <a:uLnTx/>
                          <a:uFillTx/>
                          <a:latin typeface="+mn-lt"/>
                          <a:ea typeface="+mn-ea"/>
                          <a:cs typeface="+mn-cs"/>
                        </a:rPr>
                        <a:t> + ap)</a:t>
                      </a:r>
                      <a:endParaRPr kumimoji="0" lang="en-US" sz="1600" b="0" i="0" u="none" strike="noStrike" kern="1200" cap="none" spc="0" normalizeH="0" baseline="0" noProof="0" dirty="0">
                        <a:ln>
                          <a:noFill/>
                        </a:ln>
                        <a:solidFill>
                          <a:srgbClr val="002060"/>
                        </a:solidFill>
                        <a:effectLst/>
                        <a:uLnTx/>
                        <a:uFillTx/>
                        <a:latin typeface="+mn-lt"/>
                        <a:ea typeface="+mn-ea"/>
                        <a:cs typeface="+mn-cs"/>
                      </a:endParaRPr>
                    </a:p>
                  </a:txBody>
                  <a:tcPr>
                    <a:lnT w="12700" cmpd="sng">
                      <a:noFill/>
                    </a:lnT>
                    <a:lnB w="12700" cmpd="sng">
                      <a:noFill/>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60"/>
                          </a:solidFill>
                          <a:effectLst/>
                          <a:uLnTx/>
                          <a:uFillTx/>
                          <a:latin typeface="+mn-lt"/>
                          <a:ea typeface="+mn-ea"/>
                          <a:cs typeface="+mn-cs"/>
                        </a:rPr>
                        <a:t>QL = UA(Tc - Ta)</a:t>
                      </a:r>
                      <a:endParaRPr lang="en-US" sz="1600" dirty="0">
                        <a:solidFill>
                          <a:srgbClr val="002060"/>
                        </a:solidFill>
                      </a:endParaRPr>
                    </a:p>
                  </a:txBody>
                  <a:tcPr>
                    <a:lnT w="12700" cmpd="sng">
                      <a:noFill/>
                    </a:lnT>
                    <a:lnB w="12700" cmpd="sng">
                      <a:noFill/>
                    </a:lnB>
                    <a:solidFill>
                      <a:schemeClr val="bg1">
                        <a:lumMod val="8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dirty="0">
                          <a:ln>
                            <a:noFill/>
                          </a:ln>
                          <a:solidFill>
                            <a:srgbClr val="002060"/>
                          </a:solidFill>
                          <a:effectLst/>
                          <a:uLnTx/>
                          <a:uFillTx/>
                          <a:latin typeface="+mn-lt"/>
                          <a:ea typeface="+mn-ea"/>
                          <a:cs typeface="+mn-cs"/>
                        </a:rPr>
                        <a:t>Qs = GA(</a:t>
                      </a:r>
                      <a:r>
                        <a:rPr kumimoji="0" lang="en-US" sz="1600" b="1" i="0" u="none" strike="noStrike" kern="1200" cap="none" spc="0" normalizeH="0" baseline="0" dirty="0" err="1">
                          <a:ln>
                            <a:noFill/>
                          </a:ln>
                          <a:solidFill>
                            <a:srgbClr val="002060"/>
                          </a:solidFill>
                          <a:effectLst/>
                          <a:uLnTx/>
                          <a:uFillTx/>
                          <a:latin typeface="+mn-lt"/>
                          <a:ea typeface="+mn-ea"/>
                          <a:cs typeface="+mn-cs"/>
                        </a:rPr>
                        <a:t>tc</a:t>
                      </a:r>
                      <a:r>
                        <a:rPr kumimoji="0" lang="en-US" sz="1600" b="1" i="0" u="none" strike="noStrike" kern="1200" cap="none" spc="0" normalizeH="0" baseline="0" dirty="0">
                          <a:ln>
                            <a:noFill/>
                          </a:ln>
                          <a:solidFill>
                            <a:srgbClr val="002060"/>
                          </a:solidFill>
                          <a:effectLst/>
                          <a:uLnTx/>
                          <a:uFillTx/>
                          <a:latin typeface="+mn-lt"/>
                          <a:ea typeface="+mn-ea"/>
                          <a:cs typeface="+mn-cs"/>
                        </a:rPr>
                        <a:t> + ap) - UA(Tc - Ta)</a:t>
                      </a:r>
                    </a:p>
                  </a:txBody>
                  <a:tcPr>
                    <a:lnT w="12700" cap="flat" cmpd="sng" algn="ctr">
                      <a:solidFill>
                        <a:schemeClr val="tx1"/>
                      </a:solidFill>
                      <a:prstDash val="solid"/>
                      <a:round/>
                      <a:headEnd type="none" w="med" len="med"/>
                      <a:tailEnd type="none" w="med" len="med"/>
                    </a:lnT>
                  </a:tcPr>
                </a:tc>
                <a:extLst>
                  <a:ext uri="{0D108BD9-81ED-4DB2-BD59-A6C34878D82A}">
                    <a16:rowId xmlns:a16="http://schemas.microsoft.com/office/drawing/2014/main" val="1760149691"/>
                  </a:ext>
                </a:extLst>
              </a:tr>
              <a:tr h="1393946">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2060"/>
                          </a:solidFill>
                          <a:effectLst/>
                          <a:uLnTx/>
                          <a:uFillTx/>
                          <a:latin typeface="+mn-lt"/>
                          <a:ea typeface="+mn-ea"/>
                          <a:cs typeface="+mn-cs"/>
                        </a:rPr>
                        <a:t>Q</a:t>
                      </a:r>
                      <a:r>
                        <a:rPr kumimoji="0" lang="en-US" sz="1200" b="0" i="0" u="none" strike="noStrike" kern="1200" cap="none" spc="0" normalizeH="0" baseline="-25000" noProof="0" dirty="0" err="1">
                          <a:ln>
                            <a:noFill/>
                          </a:ln>
                          <a:solidFill>
                            <a:srgbClr val="002060"/>
                          </a:solidFill>
                          <a:effectLst/>
                          <a:uLnTx/>
                          <a:uFillTx/>
                          <a:latin typeface="+mn-lt"/>
                          <a:ea typeface="+mn-ea"/>
                          <a:cs typeface="+mn-cs"/>
                        </a:rPr>
                        <a:t>p</a:t>
                      </a:r>
                      <a:r>
                        <a:rPr kumimoji="0" lang="en-US" sz="1200" b="0" i="0" u="none" strike="noStrike" kern="1200" cap="none" spc="0" normalizeH="0" baseline="0" noProof="0" dirty="0">
                          <a:ln>
                            <a:noFill/>
                          </a:ln>
                          <a:solidFill>
                            <a:srgbClr val="002060"/>
                          </a:solidFill>
                          <a:effectLst/>
                          <a:uLnTx/>
                          <a:uFillTx/>
                          <a:latin typeface="+mn-lt"/>
                          <a:ea typeface="+mn-ea"/>
                          <a:cs typeface="+mn-cs"/>
                        </a:rPr>
                        <a:t> = absorbed power (W)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G = total irradiance (W/m2)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 = area of solar collector (m2)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2060"/>
                          </a:solidFill>
                          <a:effectLst/>
                          <a:uLnTx/>
                          <a:uFillTx/>
                          <a:latin typeface="+mn-lt"/>
                          <a:ea typeface="+mn-ea"/>
                          <a:cs typeface="+mn-cs"/>
                        </a:rPr>
                        <a:t>tc</a:t>
                      </a:r>
                      <a:r>
                        <a:rPr kumimoji="0" lang="en-US" sz="1200" b="0" i="0" u="none" strike="noStrike" kern="1200" cap="none" spc="0" normalizeH="0" baseline="0" noProof="0" dirty="0">
                          <a:ln>
                            <a:noFill/>
                          </a:ln>
                          <a:solidFill>
                            <a:srgbClr val="002060"/>
                          </a:solidFill>
                          <a:effectLst/>
                          <a:uLnTx/>
                          <a:uFillTx/>
                          <a:latin typeface="+mn-lt"/>
                          <a:ea typeface="+mn-ea"/>
                          <a:cs typeface="+mn-cs"/>
                        </a:rPr>
                        <a:t> = transmission factor of cover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ap = absorptance factor of collector plate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err="1">
                          <a:ln>
                            <a:noFill/>
                          </a:ln>
                          <a:solidFill>
                            <a:srgbClr val="002060"/>
                          </a:solidFill>
                          <a:effectLst/>
                          <a:uLnTx/>
                          <a:uFillTx/>
                          <a:latin typeface="+mn-lt"/>
                          <a:ea typeface="+mn-ea"/>
                          <a:cs typeface="+mn-cs"/>
                        </a:rPr>
                        <a:t>tc+ap</a:t>
                      </a:r>
                      <a:r>
                        <a:rPr kumimoji="0" lang="en-US" sz="1200" b="0" i="0" u="none" strike="noStrike" kern="1200" cap="none" spc="0" normalizeH="0" baseline="0" noProof="0" dirty="0">
                          <a:ln>
                            <a:noFill/>
                          </a:ln>
                          <a:solidFill>
                            <a:srgbClr val="002060"/>
                          </a:solidFill>
                          <a:effectLst/>
                          <a:uLnTx/>
                          <a:uFillTx/>
                          <a:latin typeface="+mn-lt"/>
                          <a:ea typeface="+mn-ea"/>
                          <a:cs typeface="+mn-cs"/>
                        </a:rPr>
                        <a:t> &lt; 1</a:t>
                      </a:r>
                    </a:p>
                  </a:txBody>
                  <a:tcPr>
                    <a:lnT w="12700" cmpd="sng">
                      <a:noFill/>
                    </a:lnT>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QL = power loss from collector (W)</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U = collector U value (thermal resistance) (W/m2K)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 = area of solar collector (m2)</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Tc = temperature of collector plate (K)</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Ta = ambient air temperature (K)</a:t>
                      </a:r>
                    </a:p>
                  </a:txBody>
                  <a:tcPr>
                    <a:lnT w="12700" cmpd="sng">
                      <a:noFill/>
                    </a:lnT>
                    <a:solidFill>
                      <a:schemeClr val="bg1"/>
                    </a:solidFill>
                  </a:tcPr>
                </a:tc>
                <a:tc>
                  <a: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a:t>
                      </a:r>
                      <a:r>
                        <a:rPr kumimoji="0" lang="en-US" sz="1200" b="0" i="0" u="none" strike="noStrike" kern="1200" cap="none" spc="0" normalizeH="0" baseline="0" noProof="0" dirty="0" err="1">
                          <a:ln>
                            <a:noFill/>
                          </a:ln>
                          <a:solidFill>
                            <a:srgbClr val="002060"/>
                          </a:solidFill>
                          <a:effectLst/>
                          <a:uLnTx/>
                          <a:uFillTx/>
                          <a:latin typeface="+mn-lt"/>
                          <a:ea typeface="+mn-ea"/>
                          <a:cs typeface="+mn-cs"/>
                        </a:rPr>
                        <a:t>tc+ap</a:t>
                      </a:r>
                      <a:r>
                        <a:rPr kumimoji="0" lang="en-US" sz="1200" b="0" i="0" u="none" strike="noStrike" kern="1200" cap="none" spc="0" normalizeH="0" baseline="0" noProof="0" dirty="0">
                          <a:ln>
                            <a:noFill/>
                          </a:ln>
                          <a:solidFill>
                            <a:srgbClr val="002060"/>
                          </a:solidFill>
                          <a:effectLst/>
                          <a:uLnTx/>
                          <a:uFillTx/>
                          <a:latin typeface="+mn-lt"/>
                          <a:ea typeface="+mn-ea"/>
                          <a:cs typeface="+mn-cs"/>
                        </a:rPr>
                        <a:t>) represents internal or design factor of performance.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002060"/>
                          </a:solidFill>
                          <a:effectLst/>
                          <a:uLnTx/>
                          <a:uFillTx/>
                          <a:latin typeface="+mn-lt"/>
                          <a:ea typeface="+mn-ea"/>
                          <a:cs typeface="+mn-cs"/>
                        </a:rPr>
                        <a:t>(Tc-Ta) represent external factor of performance.</a:t>
                      </a:r>
                    </a:p>
                  </a:txBody>
                  <a:tcPr>
                    <a:solidFill>
                      <a:schemeClr val="bg1"/>
                    </a:solidFill>
                  </a:tcPr>
                </a:tc>
                <a:extLst>
                  <a:ext uri="{0D108BD9-81ED-4DB2-BD59-A6C34878D82A}">
                    <a16:rowId xmlns:a16="http://schemas.microsoft.com/office/drawing/2014/main" val="754426455"/>
                  </a:ext>
                </a:extLst>
              </a:tr>
            </a:tbl>
          </a:graphicData>
        </a:graphic>
      </p:graphicFrame>
      <p:sp>
        <p:nvSpPr>
          <p:cNvPr id="7" name="Rectangle 6">
            <a:extLst>
              <a:ext uri="{FF2B5EF4-FFF2-40B4-BE49-F238E27FC236}">
                <a16:creationId xmlns:a16="http://schemas.microsoft.com/office/drawing/2014/main" id="{F162F79E-8A76-49FA-9F1F-5F39296F241E}"/>
              </a:ext>
            </a:extLst>
          </p:cNvPr>
          <p:cNvSpPr/>
          <p:nvPr/>
        </p:nvSpPr>
        <p:spPr>
          <a:xfrm>
            <a:off x="252000" y="2226446"/>
            <a:ext cx="8640000" cy="1569660"/>
          </a:xfrm>
          <a:prstGeom prst="rect">
            <a:avLst/>
          </a:prstGeom>
        </p:spPr>
        <p:txBody>
          <a:bodyPr wrap="square">
            <a:spAutoFit/>
          </a:bodyPr>
          <a:lstStyle/>
          <a:p>
            <a:pPr marL="285750" indent="-285750">
              <a:buFont typeface="Calibri" panose="020F0502020204030204" pitchFamily="34" charset="0"/>
              <a:buChar char="‒"/>
            </a:pPr>
            <a:r>
              <a:rPr lang="es-ES" sz="1600" b="1" dirty="0">
                <a:latin typeface="+mj-lt"/>
              </a:rPr>
              <a:t>Enfoque básico para el rendimiento, la eficiencia y la comparación de los colectores</a:t>
            </a:r>
            <a:r>
              <a:rPr lang="en-US" sz="1600" b="1" dirty="0">
                <a:latin typeface="+mj-lt"/>
              </a:rPr>
              <a:t>.</a:t>
            </a:r>
          </a:p>
          <a:p>
            <a:pPr marL="541338" lvl="1" indent="-285750">
              <a:buFont typeface="Arial" panose="020B0604020202020204" pitchFamily="34" charset="0"/>
              <a:buChar char="."/>
            </a:pPr>
            <a:r>
              <a:rPr lang="es-ES" sz="1600" dirty="0">
                <a:latin typeface="+mj-lt"/>
              </a:rPr>
              <a:t>El rendimiento y la eficiencia óptimos de los colectores solares se producen cuando la temperatura de entrada del fluido es </a:t>
            </a:r>
            <a:r>
              <a:rPr lang="es-ES" sz="1600" b="1" dirty="0">
                <a:latin typeface="+mj-lt"/>
              </a:rPr>
              <a:t>igual</a:t>
            </a:r>
            <a:r>
              <a:rPr lang="es-ES" sz="1600" dirty="0">
                <a:latin typeface="+mj-lt"/>
              </a:rPr>
              <a:t> a la temperatura del ambiente. Esto es así porque las pérdidas térmicas aumentan a medida que aumenta el gradiente de temperaturas. Esto significa en la práctica que las eficiencias de los colectores también se ven afectadas por factores externos: la diferencia de temperaturas entre el absorbedor -o HTF- y el aire ambiente.</a:t>
            </a:r>
          </a:p>
        </p:txBody>
      </p:sp>
    </p:spTree>
    <p:extLst>
      <p:ext uri="{BB962C8B-B14F-4D97-AF65-F5344CB8AC3E}">
        <p14:creationId xmlns:p14="http://schemas.microsoft.com/office/powerpoint/2010/main" val="3557212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F63CB-BDAB-4FAC-85A4-63B6B22A7FDF}"/>
              </a:ext>
            </a:extLst>
          </p:cNvPr>
          <p:cNvSpPr>
            <a:spLocks noGrp="1"/>
          </p:cNvSpPr>
          <p:nvPr>
            <p:ph type="title"/>
          </p:nvPr>
        </p:nvSpPr>
        <p:spPr/>
        <p:txBody>
          <a:bodyPr/>
          <a:lstStyle/>
          <a:p>
            <a:r>
              <a:rPr lang="es-ES" b="1" dirty="0"/>
              <a:t>2. Selección de la tecnología adecuada</a:t>
            </a:r>
            <a:endParaRPr lang="en-US" dirty="0"/>
          </a:p>
        </p:txBody>
      </p:sp>
      <p:sp>
        <p:nvSpPr>
          <p:cNvPr id="7" name="Rectangle 6">
            <a:extLst>
              <a:ext uri="{FF2B5EF4-FFF2-40B4-BE49-F238E27FC236}">
                <a16:creationId xmlns:a16="http://schemas.microsoft.com/office/drawing/2014/main" id="{480D5A78-CA16-49E8-AF96-6A8AAC2632D9}"/>
              </a:ext>
            </a:extLst>
          </p:cNvPr>
          <p:cNvSpPr/>
          <p:nvPr/>
        </p:nvSpPr>
        <p:spPr>
          <a:xfrm>
            <a:off x="432916" y="1557000"/>
            <a:ext cx="5939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8" name="Rectangle 7">
            <a:extLst>
              <a:ext uri="{FF2B5EF4-FFF2-40B4-BE49-F238E27FC236}">
                <a16:creationId xmlns:a16="http://schemas.microsoft.com/office/drawing/2014/main" id="{0CFB91D5-EF4C-436D-B9A0-F798FDD041E9}"/>
              </a:ext>
            </a:extLst>
          </p:cNvPr>
          <p:cNvSpPr/>
          <p:nvPr/>
        </p:nvSpPr>
        <p:spPr>
          <a:xfrm>
            <a:off x="726285" y="1910980"/>
            <a:ext cx="2477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COLECTORES SOLARES</a:t>
            </a:r>
          </a:p>
        </p:txBody>
      </p:sp>
      <p:sp>
        <p:nvSpPr>
          <p:cNvPr id="9" name="Rectangle 8">
            <a:extLst>
              <a:ext uri="{FF2B5EF4-FFF2-40B4-BE49-F238E27FC236}">
                <a16:creationId xmlns:a16="http://schemas.microsoft.com/office/drawing/2014/main" id="{27BC3A5D-E0C2-45CC-98E6-4E05083E84B2}"/>
              </a:ext>
            </a:extLst>
          </p:cNvPr>
          <p:cNvSpPr/>
          <p:nvPr/>
        </p:nvSpPr>
        <p:spPr>
          <a:xfrm>
            <a:off x="180000" y="2226446"/>
            <a:ext cx="8423376" cy="3785652"/>
          </a:xfrm>
          <a:prstGeom prst="rect">
            <a:avLst/>
          </a:prstGeom>
        </p:spPr>
        <p:txBody>
          <a:bodyPr wrap="square">
            <a:spAutoFit/>
          </a:bodyPr>
          <a:lstStyle/>
          <a:p>
            <a:pPr marL="285750" indent="-285750">
              <a:buFont typeface="Calibri" panose="020F0502020204030204" pitchFamily="34" charset="0"/>
              <a:buChar char="‒"/>
            </a:pPr>
            <a:r>
              <a:rPr lang="es-ES" sz="1600" b="1" dirty="0">
                <a:latin typeface="+mj-lt"/>
              </a:rPr>
              <a:t>Enfoque básico para el rendimiento, la eficiencia y la comparación de los colectores</a:t>
            </a:r>
            <a:r>
              <a:rPr lang="en-US" sz="1600" b="1" dirty="0">
                <a:latin typeface="+mj-lt"/>
              </a:rPr>
              <a:t>.</a:t>
            </a:r>
          </a:p>
          <a:p>
            <a:pPr marL="541338" lvl="1" indent="-285750">
              <a:buFont typeface="Arial" panose="020B0604020202020204" pitchFamily="34" charset="0"/>
              <a:buChar char="."/>
            </a:pPr>
            <a:r>
              <a:rPr lang="es-ES" sz="1600" dirty="0">
                <a:latin typeface="+mj-lt"/>
              </a:rPr>
              <a:t>En la figura, el eje Y representa la Eficiencia del colector solar y el eje X representa la relación entre la diferencia de temperatura y la radiación solar. </a:t>
            </a:r>
          </a:p>
          <a:p>
            <a:pPr marL="541338" lvl="1" indent="-285750">
              <a:buFont typeface="Arial" panose="020B0604020202020204" pitchFamily="34" charset="0"/>
              <a:buChar char="."/>
            </a:pPr>
            <a:r>
              <a:rPr lang="es-ES" sz="1600" dirty="0">
                <a:latin typeface="+mj-lt"/>
              </a:rPr>
              <a:t>Se observa que en el punto A el rendimiento de FPC y ETC es el mismo. </a:t>
            </a:r>
          </a:p>
          <a:p>
            <a:pPr marL="541338" lvl="1" indent="-285750">
              <a:buFont typeface="Arial" panose="020B0604020202020204" pitchFamily="34" charset="0"/>
              <a:buChar char="."/>
            </a:pPr>
            <a:r>
              <a:rPr lang="es-ES" sz="1600" dirty="0">
                <a:latin typeface="+mj-lt"/>
              </a:rPr>
              <a:t>A medida que T aumenta desde el punto de referencia A, </a:t>
            </a:r>
          </a:p>
          <a:p>
            <a:pPr marL="255588" lvl="1"/>
            <a:r>
              <a:rPr lang="es-ES" sz="1600" dirty="0">
                <a:latin typeface="+mj-lt"/>
              </a:rPr>
              <a:t>      el ETC funciona mejor que el FPC, mientras que con </a:t>
            </a:r>
          </a:p>
          <a:p>
            <a:pPr marL="255588" lvl="1"/>
            <a:r>
              <a:rPr lang="es-ES" sz="1600" dirty="0">
                <a:latin typeface="+mj-lt"/>
              </a:rPr>
              <a:t>      la disminución de T a partir del punto de referencia A, </a:t>
            </a:r>
          </a:p>
          <a:p>
            <a:pPr marL="255588" lvl="1"/>
            <a:r>
              <a:rPr lang="es-ES" sz="1600" dirty="0">
                <a:latin typeface="+mj-lt"/>
              </a:rPr>
              <a:t>      el FPC funciona mejor que el ETC.</a:t>
            </a:r>
          </a:p>
          <a:p>
            <a:pPr marL="541338" lvl="1" indent="-285750">
              <a:buFont typeface="Arial" panose="020B0604020202020204" pitchFamily="34" charset="0"/>
              <a:buChar char="."/>
            </a:pPr>
            <a:r>
              <a:rPr lang="es-ES" sz="1600" b="1" dirty="0">
                <a:latin typeface="+mj-lt"/>
              </a:rPr>
              <a:t>Se puede concluir que el FPC funciona mejor en </a:t>
            </a:r>
          </a:p>
          <a:p>
            <a:pPr marL="255588" lvl="1"/>
            <a:r>
              <a:rPr lang="es-ES" sz="1600" b="1" dirty="0">
                <a:latin typeface="+mj-lt"/>
              </a:rPr>
              <a:t>      condiciones climáticas calurosas, mientras que </a:t>
            </a:r>
          </a:p>
          <a:p>
            <a:pPr marL="255588" lvl="1"/>
            <a:r>
              <a:rPr lang="es-ES" sz="1600" b="1" dirty="0">
                <a:latin typeface="+mj-lt"/>
              </a:rPr>
              <a:t>      el ETC funciona mejor en climas fríos. </a:t>
            </a:r>
          </a:p>
          <a:p>
            <a:pPr marL="255588" lvl="1"/>
            <a:r>
              <a:rPr lang="es-ES" sz="1600" b="1" dirty="0">
                <a:latin typeface="+mj-lt"/>
              </a:rPr>
              <a:t>      </a:t>
            </a:r>
            <a:r>
              <a:rPr lang="es-ES" sz="1600" dirty="0">
                <a:latin typeface="+mj-lt"/>
              </a:rPr>
              <a:t>Esto es lo que sucede en la práctica.</a:t>
            </a:r>
          </a:p>
          <a:p>
            <a:pPr marL="541338" lvl="1" indent="-285750">
              <a:buFont typeface="Arial" panose="020B0604020202020204" pitchFamily="34" charset="0"/>
              <a:buChar char="."/>
            </a:pPr>
            <a:r>
              <a:rPr lang="es-ES" sz="1600" dirty="0">
                <a:latin typeface="+mj-lt"/>
              </a:rPr>
              <a:t>Los colectores solares se caracterizan por sus</a:t>
            </a:r>
          </a:p>
          <a:p>
            <a:pPr marL="255588" lvl="1"/>
            <a:r>
              <a:rPr lang="es-ES" sz="1600" dirty="0">
                <a:latin typeface="+mj-lt"/>
              </a:rPr>
              <a:t>      </a:t>
            </a:r>
            <a:r>
              <a:rPr lang="es-ES" sz="1600" b="1" dirty="0">
                <a:latin typeface="+mj-lt"/>
              </a:rPr>
              <a:t>curvas de eficiencia</a:t>
            </a:r>
            <a:r>
              <a:rPr lang="es-ES" sz="1600" dirty="0">
                <a:latin typeface="+mj-lt"/>
              </a:rPr>
              <a:t>, que se obtienen para valores </a:t>
            </a:r>
          </a:p>
          <a:p>
            <a:pPr marL="255588" lvl="1"/>
            <a:r>
              <a:rPr lang="es-ES" sz="1600" dirty="0">
                <a:latin typeface="+mj-lt"/>
              </a:rPr>
              <a:t>      dados de radiación solar (y otros factores estandarizados).</a:t>
            </a:r>
            <a:endParaRPr lang="en-US" sz="1600" dirty="0">
              <a:latin typeface="+mj-lt"/>
            </a:endParaRPr>
          </a:p>
        </p:txBody>
      </p:sp>
      <p:pic>
        <p:nvPicPr>
          <p:cNvPr id="13" name="Picture 12">
            <a:extLst>
              <a:ext uri="{FF2B5EF4-FFF2-40B4-BE49-F238E27FC236}">
                <a16:creationId xmlns:a16="http://schemas.microsoft.com/office/drawing/2014/main" id="{A546C453-4D26-4504-87E4-15CCF0F0234B}"/>
              </a:ext>
            </a:extLst>
          </p:cNvPr>
          <p:cNvPicPr>
            <a:picLocks noChangeAspect="1"/>
          </p:cNvPicPr>
          <p:nvPr/>
        </p:nvPicPr>
        <p:blipFill>
          <a:blip r:embed="rId2"/>
          <a:stretch>
            <a:fillRect/>
          </a:stretch>
        </p:blipFill>
        <p:spPr>
          <a:xfrm>
            <a:off x="5724312" y="3285000"/>
            <a:ext cx="3311688" cy="2931264"/>
          </a:xfrm>
          <a:prstGeom prst="rect">
            <a:avLst/>
          </a:prstGeom>
          <a:ln>
            <a:solidFill>
              <a:schemeClr val="tx1"/>
            </a:solidFill>
          </a:ln>
        </p:spPr>
      </p:pic>
    </p:spTree>
    <p:extLst>
      <p:ext uri="{BB962C8B-B14F-4D97-AF65-F5344CB8AC3E}">
        <p14:creationId xmlns:p14="http://schemas.microsoft.com/office/powerpoint/2010/main" val="28898419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E67CAE-8EAC-49CF-B63E-FF8B09719D3D}"/>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5FDDBE53-6C0F-4E2F-B442-2E95D0541494}"/>
              </a:ext>
            </a:extLst>
          </p:cNvPr>
          <p:cNvSpPr/>
          <p:nvPr/>
        </p:nvSpPr>
        <p:spPr>
          <a:xfrm>
            <a:off x="726285" y="1910980"/>
            <a:ext cx="2549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COLECTORES SOLARES</a:t>
            </a:r>
          </a:p>
        </p:txBody>
      </p:sp>
      <p:sp>
        <p:nvSpPr>
          <p:cNvPr id="5" name="Rectangle 4">
            <a:extLst>
              <a:ext uri="{FF2B5EF4-FFF2-40B4-BE49-F238E27FC236}">
                <a16:creationId xmlns:a16="http://schemas.microsoft.com/office/drawing/2014/main" id="{E9337B3D-B076-49A7-96DA-07DFD37DC99A}"/>
              </a:ext>
            </a:extLst>
          </p:cNvPr>
          <p:cNvSpPr/>
          <p:nvPr/>
        </p:nvSpPr>
        <p:spPr>
          <a:xfrm>
            <a:off x="540000" y="2226446"/>
            <a:ext cx="2419616" cy="3539430"/>
          </a:xfrm>
          <a:prstGeom prst="rect">
            <a:avLst/>
          </a:prstGeom>
        </p:spPr>
        <p:txBody>
          <a:bodyPr wrap="square">
            <a:spAutoFit/>
          </a:bodyPr>
          <a:lstStyle/>
          <a:p>
            <a:pPr marL="285750" indent="-285750">
              <a:buFont typeface="Calibri" panose="020F0502020204030204" pitchFamily="34" charset="0"/>
              <a:buChar char="‒"/>
            </a:pPr>
            <a:r>
              <a:rPr lang="es-ES" sz="1600" b="1" dirty="0">
                <a:latin typeface="+mj-lt"/>
              </a:rPr>
              <a:t>Enfoque básico sobre el rendimiento, la eficiencia y la comparación de los colectores.</a:t>
            </a:r>
            <a:endParaRPr lang="en-US" sz="1600" b="1" dirty="0">
              <a:latin typeface="+mj-lt"/>
            </a:endParaRPr>
          </a:p>
          <a:p>
            <a:endParaRPr lang="en-US" sz="1600" b="1" dirty="0">
              <a:latin typeface="+mj-lt"/>
            </a:endParaRPr>
          </a:p>
          <a:p>
            <a:pPr marL="285750" indent="-285750">
              <a:buFont typeface="Calibri" panose="020F0502020204030204" pitchFamily="34" charset="0"/>
              <a:buChar char="‒"/>
            </a:pPr>
            <a:r>
              <a:rPr lang="es-ES" sz="1600" dirty="0">
                <a:latin typeface="+mj-lt"/>
              </a:rPr>
              <a:t>La calidad del agua también es importante al elegir FPC o ETC SWH. Las </a:t>
            </a:r>
            <a:r>
              <a:rPr lang="es-ES" sz="1600" b="1" dirty="0">
                <a:latin typeface="+mj-lt"/>
              </a:rPr>
              <a:t>aguas duras, alcalinas o ácidas </a:t>
            </a:r>
            <a:r>
              <a:rPr lang="es-ES" sz="1600" dirty="0">
                <a:latin typeface="+mj-lt"/>
              </a:rPr>
              <a:t>tienen diferentes efectos sobre los tubos y los materiales</a:t>
            </a:r>
            <a:r>
              <a:rPr lang="en-US" sz="1600" dirty="0">
                <a:latin typeface="+mj-lt"/>
              </a:rPr>
              <a:t>.</a:t>
            </a:r>
          </a:p>
        </p:txBody>
      </p:sp>
      <p:pic>
        <p:nvPicPr>
          <p:cNvPr id="6" name="Picture 5">
            <a:extLst>
              <a:ext uri="{FF2B5EF4-FFF2-40B4-BE49-F238E27FC236}">
                <a16:creationId xmlns:a16="http://schemas.microsoft.com/office/drawing/2014/main" id="{38003C35-D841-48A5-9D18-9E3EE8D2F3C9}"/>
              </a:ext>
            </a:extLst>
          </p:cNvPr>
          <p:cNvPicPr>
            <a:picLocks noChangeAspect="1"/>
          </p:cNvPicPr>
          <p:nvPr/>
        </p:nvPicPr>
        <p:blipFill>
          <a:blip r:embed="rId2"/>
          <a:stretch>
            <a:fillRect/>
          </a:stretch>
        </p:blipFill>
        <p:spPr>
          <a:xfrm>
            <a:off x="2959615" y="2277000"/>
            <a:ext cx="5860385" cy="4072471"/>
          </a:xfrm>
          <a:prstGeom prst="rect">
            <a:avLst/>
          </a:prstGeom>
        </p:spPr>
      </p:pic>
      <p:sp>
        <p:nvSpPr>
          <p:cNvPr id="7" name="Rectangle 6">
            <a:extLst>
              <a:ext uri="{FF2B5EF4-FFF2-40B4-BE49-F238E27FC236}">
                <a16:creationId xmlns:a16="http://schemas.microsoft.com/office/drawing/2014/main" id="{432DE8E2-34AB-4279-AB6A-83C525B9ED07}"/>
              </a:ext>
            </a:extLst>
          </p:cNvPr>
          <p:cNvSpPr/>
          <p:nvPr/>
        </p:nvSpPr>
        <p:spPr>
          <a:xfrm>
            <a:off x="432916" y="1557000"/>
            <a:ext cx="6443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endParaRPr lang="en-US" b="1" dirty="0"/>
          </a:p>
        </p:txBody>
      </p:sp>
      <p:sp>
        <p:nvSpPr>
          <p:cNvPr id="8" name="Rectangle 7">
            <a:extLst>
              <a:ext uri="{FF2B5EF4-FFF2-40B4-BE49-F238E27FC236}">
                <a16:creationId xmlns:a16="http://schemas.microsoft.com/office/drawing/2014/main" id="{A3B42213-B65D-4BC8-9689-C6125B1FBBE5}"/>
              </a:ext>
            </a:extLst>
          </p:cNvPr>
          <p:cNvSpPr/>
          <p:nvPr/>
        </p:nvSpPr>
        <p:spPr>
          <a:xfrm>
            <a:off x="5101861" y="2057169"/>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23832793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96E1C0-0318-4285-9EE4-F0C4173C34E2}"/>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2D7F756D-F665-4CEC-9ACB-1C6F4F85920D}"/>
              </a:ext>
            </a:extLst>
          </p:cNvPr>
          <p:cNvSpPr/>
          <p:nvPr/>
        </p:nvSpPr>
        <p:spPr>
          <a:xfrm>
            <a:off x="432916" y="1413000"/>
            <a:ext cx="5579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B850A7BA-B41C-4A38-87C9-9DC6814BE27A}"/>
              </a:ext>
            </a:extLst>
          </p:cNvPr>
          <p:cNvSpPr/>
          <p:nvPr/>
        </p:nvSpPr>
        <p:spPr>
          <a:xfrm>
            <a:off x="0" y="1766980"/>
            <a:ext cx="7092000" cy="4708981"/>
          </a:xfrm>
          <a:prstGeom prst="rect">
            <a:avLst/>
          </a:prstGeom>
        </p:spPr>
        <p:txBody>
          <a:bodyPr wrap="square">
            <a:spAutoFit/>
          </a:bodyPr>
          <a:lstStyle/>
          <a:p>
            <a:pPr marL="285750" indent="-285750">
              <a:buFont typeface="Wingdings" panose="05000000000000000000" pitchFamily="2" charset="2"/>
              <a:buChar char="§"/>
            </a:pPr>
            <a:r>
              <a:rPr lang="en-US" sz="1500" b="1" dirty="0">
                <a:solidFill>
                  <a:prstClr val="black"/>
                </a:solidFill>
              </a:rPr>
              <a:t>TANQUES DE ALMACENAMIENTO </a:t>
            </a:r>
          </a:p>
          <a:p>
            <a:pPr marL="541338" indent="-285750">
              <a:buFont typeface="Calibri" panose="020F0502020204030204" pitchFamily="34" charset="0"/>
              <a:buChar char="‒"/>
            </a:pPr>
            <a:r>
              <a:rPr lang="es-ES" sz="1500" dirty="0"/>
              <a:t>Muchos tipos y volúmenes disponibles. </a:t>
            </a:r>
            <a:r>
              <a:rPr lang="es-ES" sz="1500" b="1" dirty="0"/>
              <a:t>Pequeño activo indirecto </a:t>
            </a:r>
            <a:r>
              <a:rPr lang="es-ES" sz="1400" b="1" dirty="0"/>
              <a:t>ACS solar </a:t>
            </a:r>
            <a:endParaRPr lang="es-ES" sz="1500" b="1" dirty="0"/>
          </a:p>
          <a:p>
            <a:pPr marL="255588"/>
            <a:r>
              <a:rPr lang="es-ES" sz="1500" b="1" dirty="0"/>
              <a:t>      de los tanques solares presurizados con serpentines simples y dobles</a:t>
            </a:r>
            <a:r>
              <a:rPr lang="es-ES" sz="1500" dirty="0"/>
              <a:t> </a:t>
            </a:r>
          </a:p>
          <a:p>
            <a:pPr marL="255588"/>
            <a:r>
              <a:rPr lang="es-ES" sz="1500" dirty="0"/>
              <a:t>      ( intercambiador de calor: tubo de cobre enrollado o sumergido) </a:t>
            </a:r>
          </a:p>
          <a:p>
            <a:pPr marL="541338" indent="-285750">
              <a:buFont typeface="Calibri" panose="020F0502020204030204" pitchFamily="34" charset="0"/>
              <a:buChar char="‒"/>
            </a:pPr>
            <a:r>
              <a:rPr lang="es-ES" sz="1500" dirty="0"/>
              <a:t>Válvula de seguridad de temperatura y presión incluida. </a:t>
            </a:r>
          </a:p>
          <a:p>
            <a:pPr marL="541338" indent="-285750">
              <a:buFont typeface="Calibri" panose="020F0502020204030204" pitchFamily="34" charset="0"/>
              <a:buChar char="‒"/>
            </a:pPr>
            <a:r>
              <a:rPr lang="es-ES" sz="1500" dirty="0"/>
              <a:t>Varilla de ánodo para igualar la acción agresiva del agua. Detección de fugas.</a:t>
            </a:r>
          </a:p>
          <a:p>
            <a:pPr marL="541338" indent="-285750">
              <a:buFont typeface="Calibri" panose="020F0502020204030204" pitchFamily="34" charset="0"/>
              <a:buChar char="‒"/>
            </a:pPr>
            <a:r>
              <a:rPr lang="es-ES" sz="1500" dirty="0"/>
              <a:t>Opción de elementos calefactores.</a:t>
            </a:r>
          </a:p>
          <a:p>
            <a:pPr marL="541338" indent="-285750">
              <a:buFont typeface="Calibri" panose="020F0502020204030204" pitchFamily="34" charset="0"/>
              <a:buChar char="‒"/>
            </a:pPr>
            <a:r>
              <a:rPr lang="es-ES" sz="1500" dirty="0"/>
              <a:t>Aislado. Material aislante y grueso.</a:t>
            </a:r>
          </a:p>
          <a:p>
            <a:pPr marL="541338" indent="-285750">
              <a:buFont typeface="Calibri" panose="020F0502020204030204" pitchFamily="34" charset="0"/>
              <a:buChar char="‒"/>
            </a:pPr>
            <a:r>
              <a:rPr lang="es-ES" sz="1500" dirty="0"/>
              <a:t>Revestimiento del tanque de calidad para resistir la corrosión.</a:t>
            </a:r>
          </a:p>
          <a:p>
            <a:pPr marL="541338" indent="-285750">
              <a:buFont typeface="Calibri" panose="020F0502020204030204" pitchFamily="34" charset="0"/>
              <a:buChar char="‒"/>
            </a:pPr>
            <a:r>
              <a:rPr lang="es-ES" sz="1500" dirty="0"/>
              <a:t>Diseñado para favorecer la estratificación del agua caliente (ubicación de entrada/salida).</a:t>
            </a:r>
          </a:p>
          <a:p>
            <a:pPr marL="541338" indent="-285750">
              <a:buFont typeface="Calibri" panose="020F0502020204030204" pitchFamily="34" charset="0"/>
              <a:buChar char="‒"/>
            </a:pPr>
            <a:r>
              <a:rPr lang="es-ES" sz="1500" dirty="0"/>
              <a:t>Sensores de temperatura y protector de </a:t>
            </a:r>
            <a:r>
              <a:rPr lang="es-ES" sz="1500" dirty="0" err="1"/>
              <a:t>sobretemperatura</a:t>
            </a:r>
            <a:r>
              <a:rPr lang="es-ES" sz="1500" dirty="0"/>
              <a:t>.</a:t>
            </a:r>
          </a:p>
          <a:p>
            <a:pPr marL="541338" indent="-285750">
              <a:buFont typeface="Calibri" panose="020F0502020204030204" pitchFamily="34" charset="0"/>
              <a:buChar char="‒"/>
            </a:pPr>
            <a:r>
              <a:rPr lang="es-ES" sz="1500" dirty="0"/>
              <a:t>Flexibilidad de instalación (tipos de conexiones y ubicaciones). </a:t>
            </a:r>
          </a:p>
          <a:p>
            <a:pPr marL="541338" indent="-285750">
              <a:buFont typeface="Calibri" panose="020F0502020204030204" pitchFamily="34" charset="0"/>
              <a:buChar char="‒"/>
            </a:pPr>
            <a:r>
              <a:rPr lang="es-ES" sz="1500" b="1" dirty="0"/>
              <a:t>Parámetros de rendimiento de algunos tanques que se encuentran en las hojas de datos </a:t>
            </a:r>
            <a:r>
              <a:rPr lang="en-US" sz="1500" b="1" dirty="0"/>
              <a:t>:</a:t>
            </a:r>
          </a:p>
          <a:p>
            <a:pPr marL="801688" lvl="1" indent="-285750">
              <a:buFont typeface="Arial" panose="020B0604020202020204" pitchFamily="34" charset="0"/>
              <a:buChar char="."/>
            </a:pPr>
            <a:r>
              <a:rPr lang="es-ES" sz="1500" dirty="0"/>
              <a:t>Capacidad del tanque, dimensiones, ubicación de los elementos, pesos.</a:t>
            </a:r>
          </a:p>
          <a:p>
            <a:pPr marL="801688" lvl="1" indent="-285750">
              <a:buFont typeface="Arial" panose="020B0604020202020204" pitchFamily="34" charset="0"/>
              <a:buChar char="."/>
            </a:pPr>
            <a:r>
              <a:rPr lang="es-ES" sz="1500" dirty="0"/>
              <a:t>Pérdidas de calor. Resistencia al flujo de calor (valores R o similares).</a:t>
            </a:r>
          </a:p>
          <a:p>
            <a:pPr marL="801688" lvl="1" indent="-285750">
              <a:buFont typeface="Arial" panose="020B0604020202020204" pitchFamily="34" charset="0"/>
              <a:buChar char="."/>
            </a:pPr>
            <a:r>
              <a:rPr lang="es-ES" sz="1500" dirty="0"/>
              <a:t>Presión de trabajo y caída a caudales variables (curva).</a:t>
            </a:r>
          </a:p>
          <a:p>
            <a:pPr marL="801688" lvl="1" indent="-285750">
              <a:buFont typeface="Arial" panose="020B0604020202020204" pitchFamily="34" charset="0"/>
              <a:buChar char="."/>
            </a:pPr>
            <a:r>
              <a:rPr lang="es-ES" sz="1500" dirty="0"/>
              <a:t>Superficie y capacidades de los intercambiadores de calor.</a:t>
            </a:r>
          </a:p>
          <a:p>
            <a:pPr marL="801688" lvl="1" indent="-285750">
              <a:buFont typeface="Arial" panose="020B0604020202020204" pitchFamily="34" charset="0"/>
              <a:buChar char="."/>
            </a:pPr>
            <a:r>
              <a:rPr lang="es-ES" sz="1500" dirty="0"/>
              <a:t>Pérdida de carga</a:t>
            </a:r>
            <a:r>
              <a:rPr lang="en-US" sz="1500" dirty="0">
                <a:solidFill>
                  <a:prstClr val="black"/>
                </a:solidFill>
              </a:rPr>
              <a:t>.</a:t>
            </a:r>
          </a:p>
        </p:txBody>
      </p:sp>
      <p:sp>
        <p:nvSpPr>
          <p:cNvPr id="9" name="Rectangle 8">
            <a:extLst>
              <a:ext uri="{FF2B5EF4-FFF2-40B4-BE49-F238E27FC236}">
                <a16:creationId xmlns:a16="http://schemas.microsoft.com/office/drawing/2014/main" id="{6123721A-46BE-41F8-A5AE-29E846B8EC04}"/>
              </a:ext>
            </a:extLst>
          </p:cNvPr>
          <p:cNvSpPr/>
          <p:nvPr/>
        </p:nvSpPr>
        <p:spPr>
          <a:xfrm>
            <a:off x="7452000" y="2226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pic>
        <p:nvPicPr>
          <p:cNvPr id="11" name="Picture 10">
            <a:extLst>
              <a:ext uri="{FF2B5EF4-FFF2-40B4-BE49-F238E27FC236}">
                <a16:creationId xmlns:a16="http://schemas.microsoft.com/office/drawing/2014/main" id="{33AC7A91-E239-4F39-8AE5-492D06FF63F0}"/>
              </a:ext>
            </a:extLst>
          </p:cNvPr>
          <p:cNvPicPr>
            <a:picLocks noChangeAspect="1"/>
          </p:cNvPicPr>
          <p:nvPr/>
        </p:nvPicPr>
        <p:blipFill>
          <a:blip r:embed="rId2"/>
          <a:stretch>
            <a:fillRect/>
          </a:stretch>
        </p:blipFill>
        <p:spPr>
          <a:xfrm>
            <a:off x="6987699" y="2565000"/>
            <a:ext cx="2048301" cy="3312000"/>
          </a:xfrm>
          <a:prstGeom prst="rect">
            <a:avLst/>
          </a:prstGeom>
          <a:ln>
            <a:solidFill>
              <a:schemeClr val="tx1"/>
            </a:solidFill>
          </a:ln>
        </p:spPr>
      </p:pic>
    </p:spTree>
    <p:extLst>
      <p:ext uri="{BB962C8B-B14F-4D97-AF65-F5344CB8AC3E}">
        <p14:creationId xmlns:p14="http://schemas.microsoft.com/office/powerpoint/2010/main" val="67171122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t>2. Selección de la tecnología adecuada</a:t>
            </a:r>
            <a:endParaRPr lang="es-ES" dirty="0"/>
          </a:p>
        </p:txBody>
      </p:sp>
      <p:sp>
        <p:nvSpPr>
          <p:cNvPr id="4" name="Rectangle 3">
            <a:extLst>
              <a:ext uri="{FF2B5EF4-FFF2-40B4-BE49-F238E27FC236}">
                <a16:creationId xmlns:a16="http://schemas.microsoft.com/office/drawing/2014/main" id="{417BEA1C-C9EB-4F32-B461-5B1D763525F5}"/>
              </a:ext>
            </a:extLst>
          </p:cNvPr>
          <p:cNvSpPr/>
          <p:nvPr/>
        </p:nvSpPr>
        <p:spPr>
          <a:xfrm>
            <a:off x="0" y="2061000"/>
            <a:ext cx="6167320" cy="3539430"/>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ESTACIONES DE BOMBEO</a:t>
            </a:r>
          </a:p>
          <a:p>
            <a:pPr marL="541338" indent="-285750">
              <a:buFont typeface="Calibri" panose="020F0502020204030204" pitchFamily="34" charset="0"/>
              <a:buChar char="‒"/>
            </a:pPr>
            <a:r>
              <a:rPr lang="es-ES" sz="1600" dirty="0"/>
              <a:t>Los sistemas ACS solar activos e indirectos pequeños utilizan estaciones de bombeo. Están formados por todos los componentes necesarios para el circuito solar (circuito primario</a:t>
            </a:r>
            <a:r>
              <a:rPr lang="es-ES" sz="1600" b="1" dirty="0"/>
              <a:t>): el circulador o bomba solar, el freno de gravedad, la válvula limitadora de presión de seguridad, el manómetro, las llaves esféricas de ida y vuelta, con termómetro integrado, limitador de caudal ajustable y protección térmica. </a:t>
            </a:r>
          </a:p>
          <a:p>
            <a:pPr marL="541338" indent="-285750">
              <a:buFont typeface="Calibri" panose="020F0502020204030204" pitchFamily="34" charset="0"/>
              <a:buChar char="‒"/>
            </a:pPr>
            <a:r>
              <a:rPr lang="es-ES" sz="1600" dirty="0"/>
              <a:t>Variaciones de diseño: otras estaciones de bombeo utilizadas en ACS solar pueden incluir el controlador.</a:t>
            </a:r>
          </a:p>
          <a:p>
            <a:pPr marL="541338" indent="-285750">
              <a:buFont typeface="Calibri" panose="020F0502020204030204" pitchFamily="34" charset="0"/>
              <a:buChar char="‒"/>
            </a:pPr>
            <a:r>
              <a:rPr lang="es-ES" sz="1600" b="1" dirty="0"/>
              <a:t>La bomba necesita tener la capacidad de flujo y la potencia adecuadas para superar las caídas de presión en colectores, tuberías, tanques, válvulas y accesorios.</a:t>
            </a:r>
            <a:endParaRPr lang="en-US" sz="1600" b="1" dirty="0"/>
          </a:p>
          <a:p>
            <a:pPr marL="541338" indent="-285750">
              <a:buFont typeface="Calibri" panose="020F0502020204030204" pitchFamily="34" charset="0"/>
              <a:buChar char="‒"/>
            </a:pPr>
            <a:r>
              <a:rPr lang="es-ES" sz="1600" dirty="0">
                <a:solidFill>
                  <a:prstClr val="black"/>
                </a:solidFill>
              </a:rPr>
              <a:t>Las estaciones suelen estar diseñadas para un tanque acumulador</a:t>
            </a:r>
            <a:endParaRPr lang="en-US" sz="1600" dirty="0"/>
          </a:p>
        </p:txBody>
      </p:sp>
      <p:sp>
        <p:nvSpPr>
          <p:cNvPr id="5" name="Rectangle 4">
            <a:extLst>
              <a:ext uri="{FF2B5EF4-FFF2-40B4-BE49-F238E27FC236}">
                <a16:creationId xmlns:a16="http://schemas.microsoft.com/office/drawing/2014/main" id="{67CFE625-2647-4FF7-B483-F36C74951545}"/>
              </a:ext>
            </a:extLst>
          </p:cNvPr>
          <p:cNvSpPr/>
          <p:nvPr/>
        </p:nvSpPr>
        <p:spPr>
          <a:xfrm>
            <a:off x="432916" y="1557000"/>
            <a:ext cx="5363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pic>
        <p:nvPicPr>
          <p:cNvPr id="9" name="Picture 8"/>
          <p:cNvPicPr>
            <a:picLocks noChangeAspect="1"/>
          </p:cNvPicPr>
          <p:nvPr/>
        </p:nvPicPr>
        <p:blipFill>
          <a:blip r:embed="rId2"/>
          <a:stretch>
            <a:fillRect/>
          </a:stretch>
        </p:blipFill>
        <p:spPr>
          <a:xfrm>
            <a:off x="6167320" y="1629000"/>
            <a:ext cx="2868680" cy="3823951"/>
          </a:xfrm>
          <a:prstGeom prst="rect">
            <a:avLst/>
          </a:prstGeom>
          <a:ln>
            <a:solidFill>
              <a:schemeClr val="tx1"/>
            </a:solidFill>
          </a:ln>
        </p:spPr>
      </p:pic>
      <p:sp>
        <p:nvSpPr>
          <p:cNvPr id="12" name="Rectangle 11"/>
          <p:cNvSpPr/>
          <p:nvPr/>
        </p:nvSpPr>
        <p:spPr>
          <a:xfrm>
            <a:off x="0" y="5517000"/>
            <a:ext cx="8664680" cy="584775"/>
          </a:xfrm>
          <a:prstGeom prst="rect">
            <a:avLst/>
          </a:prstGeom>
        </p:spPr>
        <p:txBody>
          <a:bodyPr wrap="square">
            <a:spAutoFit/>
          </a:bodyPr>
          <a:lstStyle/>
          <a:p>
            <a:pPr marL="542925" lvl="1"/>
            <a:r>
              <a:rPr lang="es-ES" sz="1600" dirty="0">
                <a:solidFill>
                  <a:prstClr val="black"/>
                </a:solidFill>
              </a:rPr>
              <a:t>solar. Sin embargo, las estaciones combinadas con instalaciones </a:t>
            </a:r>
            <a:r>
              <a:rPr lang="es-ES" sz="1600" dirty="0"/>
              <a:t>ACS solar</a:t>
            </a:r>
            <a:r>
              <a:rPr lang="es-ES" sz="1600" dirty="0">
                <a:solidFill>
                  <a:prstClr val="black"/>
                </a:solidFill>
              </a:rPr>
              <a:t> más complejas también son posibles: </a:t>
            </a:r>
            <a:r>
              <a:rPr lang="es-ES" sz="1600" dirty="0"/>
              <a:t>ACS solar</a:t>
            </a:r>
            <a:r>
              <a:rPr lang="es-ES" sz="1600" dirty="0">
                <a:solidFill>
                  <a:prstClr val="black"/>
                </a:solidFill>
              </a:rPr>
              <a:t> con dos tanques, con dos matrices de colectores, etc. </a:t>
            </a:r>
          </a:p>
        </p:txBody>
      </p:sp>
      <p:sp>
        <p:nvSpPr>
          <p:cNvPr id="13" name="Rectangle 12">
            <a:extLst>
              <a:ext uri="{FF2B5EF4-FFF2-40B4-BE49-F238E27FC236}">
                <a16:creationId xmlns:a16="http://schemas.microsoft.com/office/drawing/2014/main" id="{6123721A-46BE-41F8-A5AE-29E846B8EC04}"/>
              </a:ext>
            </a:extLst>
          </p:cNvPr>
          <p:cNvSpPr/>
          <p:nvPr/>
        </p:nvSpPr>
        <p:spPr>
          <a:xfrm>
            <a:off x="7380000" y="141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4303609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65A0F-9674-4A47-9F93-1A019CC47357}"/>
              </a:ext>
            </a:extLst>
          </p:cNvPr>
          <p:cNvSpPr>
            <a:spLocks noGrp="1"/>
          </p:cNvSpPr>
          <p:nvPr>
            <p:ph type="title"/>
          </p:nvPr>
        </p:nvSpPr>
        <p:spPr/>
        <p:txBody>
          <a:bodyPr>
            <a:normAutofit/>
          </a:bodyPr>
          <a:lstStyle/>
          <a:p>
            <a:r>
              <a:rPr lang="en-US" b="1" dirty="0" err="1"/>
              <a:t>Contenido</a:t>
            </a:r>
            <a:endParaRPr lang="en-US" b="1" dirty="0"/>
          </a:p>
        </p:txBody>
      </p:sp>
      <p:sp>
        <p:nvSpPr>
          <p:cNvPr id="4" name="Rectangle 3">
            <a:extLst>
              <a:ext uri="{FF2B5EF4-FFF2-40B4-BE49-F238E27FC236}">
                <a16:creationId xmlns:a16="http://schemas.microsoft.com/office/drawing/2014/main" id="{255624FF-ED07-4B3A-835B-B204D00828A4}"/>
              </a:ext>
            </a:extLst>
          </p:cNvPr>
          <p:cNvSpPr/>
          <p:nvPr/>
        </p:nvSpPr>
        <p:spPr>
          <a:xfrm>
            <a:off x="684000" y="1557000"/>
            <a:ext cx="7991688" cy="4278094"/>
          </a:xfrm>
          <a:prstGeom prst="rect">
            <a:avLst/>
          </a:prstGeom>
        </p:spPr>
        <p:txBody>
          <a:bodyPr wrap="square">
            <a:spAutoFit/>
          </a:bodyPr>
          <a:lstStyle/>
          <a:p>
            <a:r>
              <a:rPr lang="es-ES" sz="1600" dirty="0">
                <a:latin typeface="+mj-lt"/>
                <a:cs typeface="Arial" pitchFamily="34" charset="0"/>
              </a:rPr>
              <a:t>En esta unidad abordará este contenido:</a:t>
            </a:r>
          </a:p>
          <a:p>
            <a:endParaRPr lang="en-US" sz="1600" b="1" dirty="0">
              <a:solidFill>
                <a:prstClr val="black"/>
              </a:solidFill>
              <a:latin typeface="+mj-lt"/>
              <a:cs typeface="Arial" pitchFamily="34" charset="0"/>
            </a:endParaRPr>
          </a:p>
          <a:p>
            <a:pPr marL="342900" indent="-342900">
              <a:buFont typeface="+mj-lt"/>
              <a:buAutoNum type="arabicPeriod"/>
            </a:pPr>
            <a:r>
              <a:rPr lang="es-ES" sz="1600" b="1" dirty="0">
                <a:solidFill>
                  <a:prstClr val="black"/>
                </a:solidFill>
                <a:latin typeface="+mj-lt"/>
                <a:cs typeface="Arial" pitchFamily="34" charset="0"/>
              </a:rPr>
              <a:t>CALENTADORES DE AGUA SOLARES DOMÉSTICOS (DSWH). ESPECIFICACIÓN TÉCNICA GENERAL</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s-ES" sz="1600" dirty="0">
                <a:solidFill>
                  <a:prstClr val="black"/>
                </a:solidFill>
                <a:latin typeface="+mj-lt"/>
                <a:cs typeface="Arial" pitchFamily="34" charset="0"/>
              </a:rPr>
              <a:t>Principios.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Especificaciones generales para sistemas ACS solar a pequeña escala.</a:t>
            </a:r>
            <a:endParaRPr lang="en-US" sz="1600" dirty="0">
              <a:solidFill>
                <a:prstClr val="black"/>
              </a:solidFill>
              <a:latin typeface="+mj-lt"/>
              <a:cs typeface="Arial" pitchFamily="34" charset="0"/>
            </a:endParaRPr>
          </a:p>
          <a:p>
            <a:pPr marL="342900" indent="-342900">
              <a:buFont typeface="+mj-lt"/>
              <a:buAutoNum type="arabicPeriod"/>
            </a:pPr>
            <a:r>
              <a:rPr lang="es-ES" sz="1600" b="1" dirty="0">
                <a:solidFill>
                  <a:prstClr val="black"/>
                </a:solidFill>
                <a:latin typeface="+mj-lt"/>
                <a:cs typeface="Arial" pitchFamily="34" charset="0"/>
              </a:rPr>
              <a:t>SELECCIÓN DE LA TECNOLOGÍA ADECUADA</a:t>
            </a:r>
            <a:endParaRPr lang="en-US" sz="1600" b="1" dirty="0">
              <a:solidFill>
                <a:prstClr val="black"/>
              </a:solidFill>
              <a:latin typeface="+mj-lt"/>
              <a:cs typeface="Arial" pitchFamily="34" charset="0"/>
            </a:endParaRPr>
          </a:p>
          <a:p>
            <a:pPr marL="742950" lvl="1" indent="-285750">
              <a:buFont typeface="Wingdings" panose="05000000000000000000" pitchFamily="2" charset="2"/>
              <a:buChar char="Ø"/>
            </a:pPr>
            <a:r>
              <a:rPr lang="es-ES" sz="1600" dirty="0">
                <a:solidFill>
                  <a:prstClr val="black"/>
                </a:solidFill>
                <a:latin typeface="+mj-lt"/>
                <a:cs typeface="Arial" pitchFamily="34" charset="0"/>
              </a:rPr>
              <a:t>Sistemas ACS solar. 5 Tecnologías básicas.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Variaciones de diseño para una diversidad de aplicaciones.</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Características y selección de los componentes.</a:t>
            </a:r>
            <a:endParaRPr lang="en-US" sz="1600" dirty="0">
              <a:solidFill>
                <a:prstClr val="black"/>
              </a:solidFill>
              <a:latin typeface="+mj-lt"/>
              <a:cs typeface="Arial" pitchFamily="34" charset="0"/>
            </a:endParaRPr>
          </a:p>
          <a:p>
            <a:pPr marL="342900" indent="-342900">
              <a:buFont typeface="+mj-lt"/>
              <a:buAutoNum type="arabicPeriod"/>
            </a:pPr>
            <a:r>
              <a:rPr lang="en-US" sz="1600" b="1" dirty="0">
                <a:solidFill>
                  <a:prstClr val="black"/>
                </a:solidFill>
                <a:latin typeface="+mj-lt"/>
                <a:cs typeface="Arial" pitchFamily="34" charset="0"/>
              </a:rPr>
              <a:t>DIMENSIONAMIENTO DEL SISTEMA</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Principios de dimensionamiento.</a:t>
            </a:r>
          </a:p>
          <a:p>
            <a:pPr marL="742950" lvl="1" indent="-285750">
              <a:buFont typeface="Wingdings" panose="05000000000000000000" pitchFamily="2" charset="2"/>
              <a:buChar char="Ø"/>
            </a:pPr>
            <a:r>
              <a:rPr lang="es-ES" sz="1600" dirty="0">
                <a:solidFill>
                  <a:prstClr val="black"/>
                </a:solidFill>
                <a:latin typeface="+mj-lt"/>
                <a:cs typeface="Arial" pitchFamily="34" charset="0"/>
              </a:rPr>
              <a:t>Software de simulación para el análisis y dimensionamiento rápido de sistemas ACS solar.</a:t>
            </a:r>
            <a:endParaRPr lang="en-US" sz="1600" dirty="0">
              <a:solidFill>
                <a:prstClr val="black"/>
              </a:solidFill>
              <a:latin typeface="+mj-lt"/>
              <a:cs typeface="Arial" pitchFamily="34" charset="0"/>
            </a:endParaRPr>
          </a:p>
          <a:p>
            <a:pPr marL="342900" indent="-342900">
              <a:buFont typeface="+mj-lt"/>
              <a:buAutoNum type="arabicPeriod"/>
            </a:pPr>
            <a:r>
              <a:rPr lang="en-US" sz="1600" b="1" dirty="0">
                <a:solidFill>
                  <a:prstClr val="black"/>
                </a:solidFill>
                <a:cs typeface="Arial" pitchFamily="34" charset="0"/>
              </a:rPr>
              <a:t>EVALUACIÓN DE COSTES</a:t>
            </a:r>
          </a:p>
          <a:p>
            <a:pPr marL="742950" lvl="1" indent="-285750">
              <a:buFont typeface="Wingdings" panose="05000000000000000000" pitchFamily="2" charset="2"/>
              <a:buChar char="Ø"/>
            </a:pPr>
            <a:r>
              <a:rPr lang="es-ES" sz="1600" dirty="0">
                <a:solidFill>
                  <a:prstClr val="black"/>
                </a:solidFill>
                <a:cs typeface="Arial" pitchFamily="34" charset="0"/>
              </a:rPr>
              <a:t>Fundamentos del análisis financiero del sistema ACS solar.</a:t>
            </a:r>
          </a:p>
          <a:p>
            <a:pPr marL="742950" lvl="1" indent="-285750">
              <a:buFont typeface="Wingdings" panose="05000000000000000000" pitchFamily="2" charset="2"/>
              <a:buChar char="Ø"/>
            </a:pPr>
            <a:r>
              <a:rPr lang="es-ES" sz="1600" dirty="0">
                <a:solidFill>
                  <a:prstClr val="black"/>
                </a:solidFill>
                <a:cs typeface="Arial" pitchFamily="34" charset="0"/>
              </a:rPr>
              <a:t>Ejemplo con software de simulación.</a:t>
            </a:r>
            <a:endParaRPr lang="en-US" sz="1600" dirty="0">
              <a:solidFill>
                <a:prstClr val="black"/>
              </a:solidFill>
              <a:cs typeface="Arial" pitchFamily="34" charset="0"/>
            </a:endParaRPr>
          </a:p>
        </p:txBody>
      </p:sp>
    </p:spTree>
    <p:extLst>
      <p:ext uri="{BB962C8B-B14F-4D97-AF65-F5344CB8AC3E}">
        <p14:creationId xmlns:p14="http://schemas.microsoft.com/office/powerpoint/2010/main" val="1526529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340000" y="2125560"/>
            <a:ext cx="6480000" cy="4255440"/>
          </a:xfrm>
          <a:prstGeom prst="rect">
            <a:avLst/>
          </a:prstGeom>
        </p:spPr>
      </p:pic>
      <p:sp>
        <p:nvSpPr>
          <p:cNvPr id="2" name="Title 1"/>
          <p:cNvSpPr>
            <a:spLocks noGrp="1"/>
          </p:cNvSpPr>
          <p:nvPr>
            <p:ph type="title"/>
          </p:nvPr>
        </p:nvSpPr>
        <p:spPr/>
        <p:txBody>
          <a:bodyPr/>
          <a:lstStyle/>
          <a:p>
            <a:r>
              <a:rPr lang="es-ES" b="1" dirty="0"/>
              <a:t>2. Selección de la tecnología adecuada</a:t>
            </a:r>
            <a:endParaRPr lang="es-ES" dirty="0"/>
          </a:p>
        </p:txBody>
      </p:sp>
      <p:sp>
        <p:nvSpPr>
          <p:cNvPr id="4" name="Rectangle 3">
            <a:extLst>
              <a:ext uri="{FF2B5EF4-FFF2-40B4-BE49-F238E27FC236}">
                <a16:creationId xmlns:a16="http://schemas.microsoft.com/office/drawing/2014/main" id="{67CFE625-2647-4FF7-B483-F36C74951545}"/>
              </a:ext>
            </a:extLst>
          </p:cNvPr>
          <p:cNvSpPr/>
          <p:nvPr/>
        </p:nvSpPr>
        <p:spPr>
          <a:xfrm>
            <a:off x="432916" y="1557000"/>
            <a:ext cx="5291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417BEA1C-C9EB-4F32-B461-5B1D763525F5}"/>
              </a:ext>
            </a:extLst>
          </p:cNvPr>
          <p:cNvSpPr/>
          <p:nvPr/>
        </p:nvSpPr>
        <p:spPr>
          <a:xfrm>
            <a:off x="726284" y="1901649"/>
            <a:ext cx="516840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ESTACIONES DE BOMBEO</a:t>
            </a:r>
          </a:p>
        </p:txBody>
      </p:sp>
      <p:sp>
        <p:nvSpPr>
          <p:cNvPr id="7" name="Rectangle 6">
            <a:extLst>
              <a:ext uri="{FF2B5EF4-FFF2-40B4-BE49-F238E27FC236}">
                <a16:creationId xmlns:a16="http://schemas.microsoft.com/office/drawing/2014/main" id="{6123721A-46BE-41F8-A5AE-29E846B8EC04}"/>
              </a:ext>
            </a:extLst>
          </p:cNvPr>
          <p:cNvSpPr/>
          <p:nvPr/>
        </p:nvSpPr>
        <p:spPr>
          <a:xfrm>
            <a:off x="5380936" y="1956283"/>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8" name="Rectangle 7">
            <a:extLst>
              <a:ext uri="{FF2B5EF4-FFF2-40B4-BE49-F238E27FC236}">
                <a16:creationId xmlns:a16="http://schemas.microsoft.com/office/drawing/2014/main" id="{364DF4F0-3AE7-492D-8638-A02720D46E16}"/>
              </a:ext>
            </a:extLst>
          </p:cNvPr>
          <p:cNvSpPr/>
          <p:nvPr/>
        </p:nvSpPr>
        <p:spPr>
          <a:xfrm>
            <a:off x="252000" y="2294837"/>
            <a:ext cx="2160000" cy="3785652"/>
          </a:xfrm>
          <a:prstGeom prst="rect">
            <a:avLst/>
          </a:prstGeom>
        </p:spPr>
        <p:txBody>
          <a:bodyPr wrap="square">
            <a:spAutoFit/>
          </a:bodyPr>
          <a:lstStyle/>
          <a:p>
            <a:pPr marL="285750" indent="-285750">
              <a:buFont typeface="Calibri" panose="020F0502020204030204" pitchFamily="34" charset="0"/>
              <a:buChar char="‒"/>
            </a:pPr>
            <a:r>
              <a:rPr lang="es-ES" sz="1600" b="1" dirty="0"/>
              <a:t>Parámetros de rendimiento en las hojas de datos de las bombas y estaciones de bombeo </a:t>
            </a:r>
            <a:r>
              <a:rPr lang="en-US" sz="1600" b="1" dirty="0"/>
              <a:t>:</a:t>
            </a:r>
          </a:p>
          <a:p>
            <a:pPr marL="285750" indent="-285750">
              <a:buFont typeface="Arial" panose="020B0604020202020204" pitchFamily="34" charset="0"/>
              <a:buChar char="."/>
            </a:pPr>
            <a:r>
              <a:rPr lang="es-ES" sz="1600" dirty="0"/>
              <a:t>Rango de flujo.</a:t>
            </a:r>
          </a:p>
          <a:p>
            <a:pPr marL="285750" indent="-285750">
              <a:buFont typeface="Arial" panose="020B0604020202020204" pitchFamily="34" charset="0"/>
              <a:buChar char="."/>
            </a:pPr>
            <a:r>
              <a:rPr lang="es-ES" sz="1600" dirty="0"/>
              <a:t>Rango de </a:t>
            </a:r>
            <a:r>
              <a:rPr lang="es-ES" sz="1600" dirty="0">
                <a:solidFill>
                  <a:srgbClr val="FF0000"/>
                </a:solidFill>
              </a:rPr>
              <a:t>cabeza</a:t>
            </a:r>
            <a:r>
              <a:rPr lang="es-ES" sz="1600" dirty="0"/>
              <a:t>.</a:t>
            </a:r>
          </a:p>
          <a:p>
            <a:pPr marL="285750" indent="-285750">
              <a:buFont typeface="Arial" panose="020B0604020202020204" pitchFamily="34" charset="0"/>
              <a:buChar char="."/>
            </a:pPr>
            <a:r>
              <a:rPr lang="es-ES" sz="1600" dirty="0"/>
              <a:t>Consumo.</a:t>
            </a:r>
          </a:p>
          <a:p>
            <a:pPr marL="285750" indent="-285750">
              <a:buFont typeface="Arial" panose="020B0604020202020204" pitchFamily="34" charset="0"/>
              <a:buChar char="."/>
            </a:pPr>
            <a:r>
              <a:rPr lang="es-ES" sz="1600" dirty="0"/>
              <a:t>Valores máximos de presión y temperatura.</a:t>
            </a:r>
          </a:p>
          <a:p>
            <a:pPr marL="285750" indent="-285750">
              <a:buFont typeface="Arial" panose="020B0604020202020204" pitchFamily="34" charset="0"/>
              <a:buChar char="."/>
            </a:pPr>
            <a:r>
              <a:rPr lang="es-ES" sz="1600" dirty="0"/>
              <a:t>Curvas de rendimiento.</a:t>
            </a:r>
          </a:p>
          <a:p>
            <a:pPr marL="285750" indent="-285750">
              <a:buFont typeface="Arial" panose="020B0604020202020204" pitchFamily="34" charset="0"/>
              <a:buChar char="."/>
            </a:pPr>
            <a:r>
              <a:rPr lang="es-ES" sz="1600" dirty="0"/>
              <a:t>Dimensiones</a:t>
            </a:r>
            <a:r>
              <a:rPr lang="en-US" sz="1600" dirty="0">
                <a:solidFill>
                  <a:prstClr val="black"/>
                </a:solidFill>
              </a:rPr>
              <a:t>.</a:t>
            </a:r>
          </a:p>
        </p:txBody>
      </p:sp>
    </p:spTree>
    <p:extLst>
      <p:ext uri="{BB962C8B-B14F-4D97-AF65-F5344CB8AC3E}">
        <p14:creationId xmlns:p14="http://schemas.microsoft.com/office/powerpoint/2010/main" val="117646280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D50E25-541A-44BC-B5BE-47423EEEABAE}"/>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B9A76B7B-861C-474B-8E99-BEA7B463EDFF}"/>
              </a:ext>
            </a:extLst>
          </p:cNvPr>
          <p:cNvSpPr/>
          <p:nvPr/>
        </p:nvSpPr>
        <p:spPr>
          <a:xfrm>
            <a:off x="432916" y="1413000"/>
            <a:ext cx="5219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F560DBA1-3CFA-48B2-BFC2-629E8648D222}"/>
              </a:ext>
            </a:extLst>
          </p:cNvPr>
          <p:cNvSpPr/>
          <p:nvPr/>
        </p:nvSpPr>
        <p:spPr>
          <a:xfrm>
            <a:off x="1" y="1766980"/>
            <a:ext cx="6660000" cy="4708981"/>
          </a:xfrm>
          <a:prstGeom prst="rect">
            <a:avLst/>
          </a:prstGeom>
        </p:spPr>
        <p:txBody>
          <a:bodyPr wrap="square">
            <a:spAutoFit/>
          </a:bodyPr>
          <a:lstStyle/>
          <a:p>
            <a:pPr marL="285750" indent="-285750">
              <a:buFont typeface="Wingdings" panose="05000000000000000000" pitchFamily="2" charset="2"/>
              <a:buChar char="§"/>
            </a:pPr>
            <a:r>
              <a:rPr lang="es-ES" sz="1500" b="1" dirty="0">
                <a:solidFill>
                  <a:prstClr val="black"/>
                </a:solidFill>
              </a:rPr>
              <a:t>TUBOS Y SISTEMAS DE TUBERÍAS</a:t>
            </a:r>
            <a:r>
              <a:rPr lang="en-US" sz="1500" b="1" dirty="0">
                <a:solidFill>
                  <a:prstClr val="black"/>
                </a:solidFill>
              </a:rPr>
              <a:t>.</a:t>
            </a:r>
          </a:p>
          <a:p>
            <a:pPr marL="541338" indent="-285750">
              <a:buFont typeface="Calibri" panose="020F0502020204030204" pitchFamily="34" charset="0"/>
              <a:buChar char="‒"/>
            </a:pPr>
            <a:r>
              <a:rPr lang="es-ES" sz="1500" dirty="0">
                <a:solidFill>
                  <a:prstClr val="black"/>
                </a:solidFill>
              </a:rPr>
              <a:t>El material básico utilizado para los sistemas de tuberías de ACS solar es el cobre normalizado y los accesorios de cobre clasificados para usos sanitarios. Sus ventajas son: excelente conductividad térmica, duradero y resistente a la corrosión atmosférica y galvánica, resistente a altas temperaturas, trabajable (curvado, unión) y "antimicrobiano" (usos medicinales o sanitarios).</a:t>
            </a:r>
          </a:p>
          <a:p>
            <a:pPr marL="541338" indent="-285750">
              <a:buFont typeface="Calibri" panose="020F0502020204030204" pitchFamily="34" charset="0"/>
              <a:buChar char="‒"/>
            </a:pPr>
            <a:r>
              <a:rPr lang="es-ES" sz="1500" dirty="0">
                <a:solidFill>
                  <a:prstClr val="black"/>
                </a:solidFill>
              </a:rPr>
              <a:t>Los tubos en general se utilizan tanto en el interior como en el exterior. En cualquier caso, deben estar aislados. El trabajo en exteriores requiere una protección adicional para evitar la degradación de la luz solar (UV) (recubrimiento, etc.).</a:t>
            </a:r>
          </a:p>
          <a:p>
            <a:pPr marL="541338" indent="-285750">
              <a:buFont typeface="Calibri" panose="020F0502020204030204" pitchFamily="34" charset="0"/>
              <a:buChar char="‒"/>
            </a:pPr>
            <a:r>
              <a:rPr lang="es-ES" sz="1500" dirty="0">
                <a:solidFill>
                  <a:prstClr val="black"/>
                </a:solidFill>
              </a:rPr>
              <a:t>Los tubos de plástico no están permitidos en los circuitos solares y de almacenamiento de tuberías.</a:t>
            </a:r>
          </a:p>
          <a:p>
            <a:pPr marL="541338" indent="-285750">
              <a:buFont typeface="Calibri" panose="020F0502020204030204" pitchFamily="34" charset="0"/>
              <a:buChar char="‒"/>
            </a:pPr>
            <a:r>
              <a:rPr lang="es-ES" sz="1500" dirty="0">
                <a:solidFill>
                  <a:prstClr val="black"/>
                </a:solidFill>
              </a:rPr>
              <a:t>El acero inoxidable se utiliza alternativamente en muchos sistemas ACS solar pequeños. En particular, tubos corrugados flexibles de acero inoxidable conocidos como "mangueras solares" y disponibles comercialmente como sistemas de tuberías de uno o dos tubos (para bucles solares). Están aislados térmicamente, eventualmente con tubo doble para tuberías de alimentación y retorno de energía solar, cubierta protectora contra rayos UV y cable del sensor integrado.</a:t>
            </a:r>
            <a:r>
              <a:rPr lang="en-US" sz="1500" dirty="0">
                <a:solidFill>
                  <a:prstClr val="black"/>
                </a:solidFill>
              </a:rPr>
              <a:t> </a:t>
            </a:r>
          </a:p>
        </p:txBody>
      </p:sp>
      <p:grpSp>
        <p:nvGrpSpPr>
          <p:cNvPr id="10" name="Group 9">
            <a:extLst>
              <a:ext uri="{FF2B5EF4-FFF2-40B4-BE49-F238E27FC236}">
                <a16:creationId xmlns:a16="http://schemas.microsoft.com/office/drawing/2014/main" id="{B4C35D56-7688-4DCC-A5A8-359A57E387A5}"/>
              </a:ext>
            </a:extLst>
          </p:cNvPr>
          <p:cNvGrpSpPr/>
          <p:nvPr/>
        </p:nvGrpSpPr>
        <p:grpSpPr>
          <a:xfrm>
            <a:off x="6815403" y="1629000"/>
            <a:ext cx="1860285" cy="4687849"/>
            <a:chOff x="6815403" y="1629000"/>
            <a:chExt cx="1860285" cy="4687849"/>
          </a:xfrm>
        </p:grpSpPr>
        <p:pic>
          <p:nvPicPr>
            <p:cNvPr id="7" name="Picture 6">
              <a:extLst>
                <a:ext uri="{FF2B5EF4-FFF2-40B4-BE49-F238E27FC236}">
                  <a16:creationId xmlns:a16="http://schemas.microsoft.com/office/drawing/2014/main" id="{9031FF9F-4F7B-476C-970A-C4EEF3F4CC25}"/>
                </a:ext>
              </a:extLst>
            </p:cNvPr>
            <p:cNvPicPr>
              <a:picLocks noChangeAspect="1"/>
            </p:cNvPicPr>
            <p:nvPr/>
          </p:nvPicPr>
          <p:blipFill>
            <a:blip r:embed="rId2"/>
            <a:stretch>
              <a:fillRect/>
            </a:stretch>
          </p:blipFill>
          <p:spPr>
            <a:xfrm>
              <a:off x="6819591" y="1629000"/>
              <a:ext cx="1856097" cy="1440000"/>
            </a:xfrm>
            <a:prstGeom prst="rect">
              <a:avLst/>
            </a:prstGeom>
            <a:ln>
              <a:solidFill>
                <a:schemeClr val="tx1"/>
              </a:solidFill>
            </a:ln>
          </p:spPr>
        </p:pic>
        <p:pic>
          <p:nvPicPr>
            <p:cNvPr id="8" name="Picture 7">
              <a:extLst>
                <a:ext uri="{FF2B5EF4-FFF2-40B4-BE49-F238E27FC236}">
                  <a16:creationId xmlns:a16="http://schemas.microsoft.com/office/drawing/2014/main" id="{0CD3DB29-FA78-4C1A-8CBB-B1852F2E3B99}"/>
                </a:ext>
              </a:extLst>
            </p:cNvPr>
            <p:cNvPicPr>
              <a:picLocks noChangeAspect="1"/>
            </p:cNvPicPr>
            <p:nvPr/>
          </p:nvPicPr>
          <p:blipFill>
            <a:blip r:embed="rId3"/>
            <a:stretch>
              <a:fillRect/>
            </a:stretch>
          </p:blipFill>
          <p:spPr>
            <a:xfrm>
              <a:off x="6815403" y="3076575"/>
              <a:ext cx="1856097" cy="1440000"/>
            </a:xfrm>
            <a:prstGeom prst="rect">
              <a:avLst/>
            </a:prstGeom>
            <a:ln>
              <a:solidFill>
                <a:schemeClr val="tx1"/>
              </a:solidFill>
            </a:ln>
          </p:spPr>
        </p:pic>
        <p:pic>
          <p:nvPicPr>
            <p:cNvPr id="9" name="Picture 8">
              <a:extLst>
                <a:ext uri="{FF2B5EF4-FFF2-40B4-BE49-F238E27FC236}">
                  <a16:creationId xmlns:a16="http://schemas.microsoft.com/office/drawing/2014/main" id="{00F70B29-A358-4588-B6C4-EE888BDA5F6B}"/>
                </a:ext>
              </a:extLst>
            </p:cNvPr>
            <p:cNvPicPr>
              <a:picLocks noChangeAspect="1"/>
            </p:cNvPicPr>
            <p:nvPr/>
          </p:nvPicPr>
          <p:blipFill>
            <a:blip r:embed="rId4"/>
            <a:stretch>
              <a:fillRect/>
            </a:stretch>
          </p:blipFill>
          <p:spPr>
            <a:xfrm>
              <a:off x="6815403" y="4516574"/>
              <a:ext cx="1856098" cy="1800275"/>
            </a:xfrm>
            <a:prstGeom prst="rect">
              <a:avLst/>
            </a:prstGeom>
            <a:ln>
              <a:solidFill>
                <a:schemeClr val="tx1"/>
              </a:solidFill>
            </a:ln>
          </p:spPr>
        </p:pic>
      </p:grpSp>
    </p:spTree>
    <p:extLst>
      <p:ext uri="{BB962C8B-B14F-4D97-AF65-F5344CB8AC3E}">
        <p14:creationId xmlns:p14="http://schemas.microsoft.com/office/powerpoint/2010/main" val="2773965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B4097-AF62-41F4-8E0B-320DE5D0E4FC}"/>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A1829EF9-CA66-4215-9C3B-8DCFB0F48CD8}"/>
              </a:ext>
            </a:extLst>
          </p:cNvPr>
          <p:cNvSpPr/>
          <p:nvPr/>
        </p:nvSpPr>
        <p:spPr>
          <a:xfrm>
            <a:off x="432916" y="1413000"/>
            <a:ext cx="550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D8D23688-4E40-4C36-994B-C3354245B145}"/>
              </a:ext>
            </a:extLst>
          </p:cNvPr>
          <p:cNvSpPr/>
          <p:nvPr/>
        </p:nvSpPr>
        <p:spPr>
          <a:xfrm>
            <a:off x="0" y="1701000"/>
            <a:ext cx="4225893" cy="3046988"/>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TUBOS Y SISTEMAS DE TUBERÍAS</a:t>
            </a:r>
            <a:r>
              <a:rPr lang="en-US" sz="1600" b="1" dirty="0">
                <a:solidFill>
                  <a:prstClr val="black"/>
                </a:solidFill>
              </a:rPr>
              <a:t>.</a:t>
            </a:r>
          </a:p>
          <a:p>
            <a:pPr marL="541338" indent="-285750">
              <a:buFont typeface="Calibri" panose="020F0502020204030204" pitchFamily="34" charset="0"/>
              <a:buChar char="‒"/>
            </a:pPr>
            <a:r>
              <a:rPr lang="es-ES" sz="1600" b="1" dirty="0">
                <a:solidFill>
                  <a:prstClr val="black"/>
                </a:solidFill>
              </a:rPr>
              <a:t>Importantes variables de rendimiento de los tubos que se encuentran en las hojas de datos</a:t>
            </a:r>
            <a:r>
              <a:rPr lang="en-US" sz="1600" b="1" dirty="0">
                <a:solidFill>
                  <a:prstClr val="black"/>
                </a:solidFill>
              </a:rPr>
              <a:t>.</a:t>
            </a:r>
          </a:p>
          <a:p>
            <a:pPr marL="714375" lvl="1" indent="-285750">
              <a:buFont typeface="Arial" panose="020B0604020202020204" pitchFamily="34" charset="0"/>
              <a:buChar char="."/>
            </a:pPr>
            <a:r>
              <a:rPr lang="es-ES" sz="1600" dirty="0">
                <a:solidFill>
                  <a:prstClr val="black"/>
                </a:solidFill>
              </a:rPr>
              <a:t>Los HTF que pasan a través de tuberías, accesorios y válvulas </a:t>
            </a:r>
            <a:r>
              <a:rPr lang="es-ES" sz="1600" b="1" dirty="0">
                <a:solidFill>
                  <a:prstClr val="black"/>
                </a:solidFill>
              </a:rPr>
              <a:t>pierden presión por fricción </a:t>
            </a:r>
            <a:r>
              <a:rPr lang="es-ES" sz="1600" dirty="0">
                <a:solidFill>
                  <a:prstClr val="black"/>
                </a:solidFill>
              </a:rPr>
              <a:t>contra paredes y materiales que deben ser compensados por la bomba. Por lo tanto, </a:t>
            </a:r>
            <a:r>
              <a:rPr lang="es-ES" sz="1600" b="1" dirty="0">
                <a:solidFill>
                  <a:prstClr val="black"/>
                </a:solidFill>
              </a:rPr>
              <a:t>el diseño de las tuberías puede tener un impacto significativo en la eficiencia de todo el sistema.</a:t>
            </a:r>
            <a:r>
              <a:rPr lang="en-US" sz="1600" b="1" dirty="0">
                <a:solidFill>
                  <a:prstClr val="black"/>
                </a:solidFill>
              </a:rPr>
              <a:t> </a:t>
            </a:r>
          </a:p>
        </p:txBody>
      </p:sp>
      <p:pic>
        <p:nvPicPr>
          <p:cNvPr id="6" name="Picture 5">
            <a:extLst>
              <a:ext uri="{FF2B5EF4-FFF2-40B4-BE49-F238E27FC236}">
                <a16:creationId xmlns:a16="http://schemas.microsoft.com/office/drawing/2014/main" id="{7E29825A-1567-4F8F-851F-540F75F897DA}"/>
              </a:ext>
            </a:extLst>
          </p:cNvPr>
          <p:cNvPicPr>
            <a:picLocks noChangeAspect="1"/>
          </p:cNvPicPr>
          <p:nvPr/>
        </p:nvPicPr>
        <p:blipFill>
          <a:blip r:embed="rId2"/>
          <a:stretch>
            <a:fillRect/>
          </a:stretch>
        </p:blipFill>
        <p:spPr>
          <a:xfrm>
            <a:off x="4140000" y="1845000"/>
            <a:ext cx="4535688" cy="2808000"/>
          </a:xfrm>
          <a:prstGeom prst="rect">
            <a:avLst/>
          </a:prstGeom>
          <a:ln>
            <a:solidFill>
              <a:schemeClr val="tx1"/>
            </a:solidFill>
          </a:ln>
        </p:spPr>
      </p:pic>
      <p:sp>
        <p:nvSpPr>
          <p:cNvPr id="7" name="Rectangle 6">
            <a:extLst>
              <a:ext uri="{FF2B5EF4-FFF2-40B4-BE49-F238E27FC236}">
                <a16:creationId xmlns:a16="http://schemas.microsoft.com/office/drawing/2014/main" id="{E4A0C08E-F6ED-44C2-BDF4-2E9DF41FF910}"/>
              </a:ext>
            </a:extLst>
          </p:cNvPr>
          <p:cNvSpPr/>
          <p:nvPr/>
        </p:nvSpPr>
        <p:spPr>
          <a:xfrm>
            <a:off x="0" y="4653000"/>
            <a:ext cx="8675687" cy="1815882"/>
          </a:xfrm>
          <a:prstGeom prst="rect">
            <a:avLst/>
          </a:prstGeom>
        </p:spPr>
        <p:txBody>
          <a:bodyPr wrap="square">
            <a:spAutoFit/>
          </a:bodyPr>
          <a:lstStyle/>
          <a:p>
            <a:pPr marL="714375" lvl="1" indent="-285750">
              <a:buFont typeface="Arial" panose="020B0604020202020204" pitchFamily="34" charset="0"/>
              <a:buChar char="."/>
            </a:pPr>
            <a:r>
              <a:rPr lang="es-ES" sz="1600" b="1" dirty="0">
                <a:solidFill>
                  <a:prstClr val="black"/>
                </a:solidFill>
              </a:rPr>
              <a:t>Las pérdidas de presión </a:t>
            </a:r>
            <a:r>
              <a:rPr lang="es-ES" sz="1600" dirty="0">
                <a:solidFill>
                  <a:prstClr val="black"/>
                </a:solidFill>
              </a:rPr>
              <a:t>dependen de la densidad de los fluidos circulantes, pero también de las longitudes, materiales, diámetros y diseños de tuberías. Cuanto más larga sea la tubería, mayor será la caída de presión, mayor será el diámetro interno y menor será la caída de presión. El diseño de las tuberías influye en los caudales (trayectos largos, curvas...). Cuanto mayor sea el caudal, mayor será la caída de presión.</a:t>
            </a:r>
          </a:p>
          <a:p>
            <a:pPr marL="714375" lvl="1" indent="-285750">
              <a:buFont typeface="Arial" panose="020B0604020202020204" pitchFamily="34" charset="0"/>
              <a:buChar char="."/>
            </a:pPr>
            <a:r>
              <a:rPr lang="es-ES" sz="1600" dirty="0">
                <a:solidFill>
                  <a:prstClr val="black"/>
                </a:solidFill>
              </a:rPr>
              <a:t>En la tubería real, la caída de presión es un 30-50% mayor que la caída de presión del tubo recto.</a:t>
            </a:r>
            <a:endParaRPr lang="en-US" sz="1600" dirty="0">
              <a:solidFill>
                <a:prstClr val="black"/>
              </a:solidFill>
            </a:endParaRPr>
          </a:p>
        </p:txBody>
      </p:sp>
    </p:spTree>
    <p:extLst>
      <p:ext uri="{BB962C8B-B14F-4D97-AF65-F5344CB8AC3E}">
        <p14:creationId xmlns:p14="http://schemas.microsoft.com/office/powerpoint/2010/main" val="322604810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AAB3C-DDD3-44B4-9EDB-249DE9C48222}"/>
              </a:ext>
            </a:extLst>
          </p:cNvPr>
          <p:cNvSpPr>
            <a:spLocks noGrp="1"/>
          </p:cNvSpPr>
          <p:nvPr>
            <p:ph type="title"/>
          </p:nvPr>
        </p:nvSpPr>
        <p:spPr/>
        <p:txBody>
          <a:bodyPr/>
          <a:lstStyle/>
          <a:p>
            <a:r>
              <a:rPr lang="es-ES" b="1" dirty="0"/>
              <a:t>2. Selección de la tecnología adecuada</a:t>
            </a:r>
            <a:endParaRPr lang="en-US" dirty="0"/>
          </a:p>
        </p:txBody>
      </p:sp>
      <p:sp>
        <p:nvSpPr>
          <p:cNvPr id="5" name="Rectangle 4">
            <a:extLst>
              <a:ext uri="{FF2B5EF4-FFF2-40B4-BE49-F238E27FC236}">
                <a16:creationId xmlns:a16="http://schemas.microsoft.com/office/drawing/2014/main" id="{FB06352F-6B99-4D02-8DE3-B91EE54150DB}"/>
              </a:ext>
            </a:extLst>
          </p:cNvPr>
          <p:cNvSpPr/>
          <p:nvPr/>
        </p:nvSpPr>
        <p:spPr>
          <a:xfrm>
            <a:off x="432916" y="1557000"/>
            <a:ext cx="5219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8" name="Rectangle 7">
            <a:extLst>
              <a:ext uri="{FF2B5EF4-FFF2-40B4-BE49-F238E27FC236}">
                <a16:creationId xmlns:a16="http://schemas.microsoft.com/office/drawing/2014/main" id="{80F53860-CF7B-4B08-9833-0C50E841EB77}"/>
              </a:ext>
            </a:extLst>
          </p:cNvPr>
          <p:cNvSpPr/>
          <p:nvPr/>
        </p:nvSpPr>
        <p:spPr>
          <a:xfrm>
            <a:off x="1" y="1917000"/>
            <a:ext cx="8673670" cy="4247317"/>
          </a:xfrm>
          <a:prstGeom prst="rect">
            <a:avLst/>
          </a:prstGeom>
        </p:spPr>
        <p:txBody>
          <a:bodyPr wrap="square">
            <a:spAutoFit/>
          </a:bodyPr>
          <a:lstStyle/>
          <a:p>
            <a:pPr marL="285750" lvl="0" indent="-285750">
              <a:buFont typeface="Wingdings" panose="05000000000000000000" pitchFamily="2" charset="2"/>
              <a:buChar char="§"/>
            </a:pPr>
            <a:r>
              <a:rPr lang="es-ES" sz="1500" b="1" dirty="0">
                <a:solidFill>
                  <a:prstClr val="black"/>
                </a:solidFill>
              </a:rPr>
              <a:t>VÁLVULAS. </a:t>
            </a:r>
            <a:r>
              <a:rPr lang="es-ES" sz="1500" dirty="0">
                <a:solidFill>
                  <a:prstClr val="black"/>
                </a:solidFill>
              </a:rPr>
              <a:t>En general, los sistemas pequeños de ACS solar incluyen </a:t>
            </a:r>
            <a:r>
              <a:rPr lang="en-US" sz="1500" dirty="0">
                <a:solidFill>
                  <a:prstClr val="black"/>
                </a:solidFill>
              </a:rPr>
              <a:t>:</a:t>
            </a:r>
          </a:p>
          <a:p>
            <a:pPr marL="542925" lvl="1" indent="-285750">
              <a:buFont typeface="Symbol" panose="05050102010706020507" pitchFamily="18" charset="2"/>
              <a:buChar char=""/>
            </a:pPr>
            <a:r>
              <a:rPr lang="es-ES" sz="1500" b="1" dirty="0">
                <a:solidFill>
                  <a:prstClr val="black"/>
                </a:solidFill>
              </a:rPr>
              <a:t>Ventilación de aire manual/automática</a:t>
            </a:r>
            <a:r>
              <a:rPr lang="es-ES" sz="1500" dirty="0">
                <a:solidFill>
                  <a:prstClr val="black"/>
                </a:solidFill>
              </a:rPr>
              <a:t>. Para purgas de aire.</a:t>
            </a:r>
          </a:p>
          <a:p>
            <a:pPr marL="542925" lvl="1" indent="-285750">
              <a:buFont typeface="Symbol" panose="05050102010706020507" pitchFamily="18" charset="2"/>
              <a:buChar char=""/>
            </a:pPr>
            <a:r>
              <a:rPr lang="es-ES" sz="1500" b="1" dirty="0">
                <a:solidFill>
                  <a:prstClr val="black"/>
                </a:solidFill>
              </a:rPr>
              <a:t>Válvulas de servicio</a:t>
            </a:r>
            <a:r>
              <a:rPr lang="es-ES" sz="1500" dirty="0">
                <a:solidFill>
                  <a:prstClr val="black"/>
                </a:solidFill>
              </a:rPr>
              <a:t>. Cumplen diferentes funciones: aislamiento (para períodos de mantenimiento o diferentes modos de operación), drenaje, llenado del sistema.</a:t>
            </a:r>
          </a:p>
          <a:p>
            <a:pPr marL="542925" lvl="1" indent="-285750">
              <a:buFont typeface="Symbol" panose="05050102010706020507" pitchFamily="18" charset="2"/>
              <a:buChar char=""/>
            </a:pPr>
            <a:r>
              <a:rPr lang="es-ES" sz="1500" b="1" dirty="0">
                <a:solidFill>
                  <a:prstClr val="black"/>
                </a:solidFill>
              </a:rPr>
              <a:t>Válvulas de retención</a:t>
            </a:r>
            <a:r>
              <a:rPr lang="es-ES" sz="1500" dirty="0">
                <a:solidFill>
                  <a:prstClr val="black"/>
                </a:solidFill>
              </a:rPr>
              <a:t>. Para determinar el flujo único </a:t>
            </a:r>
          </a:p>
          <a:p>
            <a:pPr marL="257175" lvl="1"/>
            <a:r>
              <a:rPr lang="es-ES" sz="1500" dirty="0">
                <a:solidFill>
                  <a:prstClr val="black"/>
                </a:solidFill>
              </a:rPr>
              <a:t>      dirección. Para evitar el </a:t>
            </a:r>
            <a:r>
              <a:rPr lang="es-ES" sz="1500" dirty="0" err="1">
                <a:solidFill>
                  <a:prstClr val="black"/>
                </a:solidFill>
              </a:rPr>
              <a:t>termosifonado</a:t>
            </a:r>
            <a:r>
              <a:rPr lang="es-ES" sz="1500" dirty="0">
                <a:solidFill>
                  <a:prstClr val="black"/>
                </a:solidFill>
              </a:rPr>
              <a:t> inverso.</a:t>
            </a:r>
          </a:p>
          <a:p>
            <a:pPr marL="542925" lvl="1" indent="-285750">
              <a:buFont typeface="Symbol" panose="05050102010706020507" pitchFamily="18" charset="2"/>
              <a:buChar char=""/>
            </a:pPr>
            <a:r>
              <a:rPr lang="es-ES" sz="1500" b="1" dirty="0">
                <a:solidFill>
                  <a:prstClr val="black"/>
                </a:solidFill>
              </a:rPr>
              <a:t>Válvula de seguridad primaria</a:t>
            </a:r>
            <a:r>
              <a:rPr lang="es-ES" sz="1500" dirty="0">
                <a:solidFill>
                  <a:prstClr val="black"/>
                </a:solidFill>
              </a:rPr>
              <a:t>. Para evitar la sobrepresión. </a:t>
            </a:r>
          </a:p>
          <a:p>
            <a:pPr marL="542925" lvl="1" indent="-285750">
              <a:buFont typeface="Symbol" panose="05050102010706020507" pitchFamily="18" charset="2"/>
              <a:buChar char=""/>
            </a:pPr>
            <a:r>
              <a:rPr lang="es-ES" sz="1500" b="1" dirty="0">
                <a:solidFill>
                  <a:prstClr val="black"/>
                </a:solidFill>
              </a:rPr>
              <a:t>Válvula de seguridad TP</a:t>
            </a:r>
            <a:r>
              <a:rPr lang="es-ES" sz="1500" dirty="0">
                <a:solidFill>
                  <a:prstClr val="black"/>
                </a:solidFill>
              </a:rPr>
              <a:t>. Temperatura y presión </a:t>
            </a:r>
          </a:p>
          <a:p>
            <a:pPr marL="257175" lvl="1"/>
            <a:r>
              <a:rPr lang="es-ES" sz="1500" dirty="0">
                <a:solidFill>
                  <a:prstClr val="black"/>
                </a:solidFill>
              </a:rPr>
              <a:t>      control del acumulador de agua caliente.</a:t>
            </a:r>
          </a:p>
          <a:p>
            <a:pPr marL="542925" lvl="1" indent="-285750">
              <a:buFont typeface="Symbol" panose="05050102010706020507" pitchFamily="18" charset="2"/>
              <a:buChar char=""/>
            </a:pPr>
            <a:r>
              <a:rPr lang="es-ES" sz="1500" b="1" dirty="0">
                <a:solidFill>
                  <a:prstClr val="black"/>
                </a:solidFill>
              </a:rPr>
              <a:t>Válvulas de conmutación termostáticas</a:t>
            </a:r>
            <a:r>
              <a:rPr lang="es-ES" sz="1500" dirty="0">
                <a:solidFill>
                  <a:prstClr val="black"/>
                </a:solidFill>
              </a:rPr>
              <a:t>. Para calderas. </a:t>
            </a:r>
          </a:p>
          <a:p>
            <a:pPr marL="542925" lvl="1" indent="-285750">
              <a:buFont typeface="Symbol" panose="05050102010706020507" pitchFamily="18" charset="2"/>
              <a:buChar char=""/>
            </a:pPr>
            <a:r>
              <a:rPr lang="es-ES" sz="1500" b="1" dirty="0">
                <a:solidFill>
                  <a:prstClr val="black"/>
                </a:solidFill>
              </a:rPr>
              <a:t>Protección </a:t>
            </a:r>
            <a:r>
              <a:rPr lang="es-ES" sz="1500" b="1" dirty="0" err="1">
                <a:solidFill>
                  <a:prstClr val="black"/>
                </a:solidFill>
              </a:rPr>
              <a:t>antiquemaduras</a:t>
            </a:r>
            <a:r>
              <a:rPr lang="es-ES" sz="1500" b="1" dirty="0">
                <a:solidFill>
                  <a:prstClr val="black"/>
                </a:solidFill>
              </a:rPr>
              <a:t> (válvula de templado</a:t>
            </a:r>
            <a:r>
              <a:rPr lang="es-ES" sz="1500" dirty="0">
                <a:solidFill>
                  <a:prstClr val="black"/>
                </a:solidFill>
              </a:rPr>
              <a:t>). Es un </a:t>
            </a:r>
          </a:p>
          <a:p>
            <a:pPr marL="257175" lvl="1"/>
            <a:r>
              <a:rPr lang="es-ES" sz="1500" dirty="0">
                <a:solidFill>
                  <a:prstClr val="black"/>
                </a:solidFill>
              </a:rPr>
              <a:t>      común para establecer el tanque de almacenamiento máximo </a:t>
            </a:r>
          </a:p>
          <a:p>
            <a:pPr marL="257175" lvl="1"/>
            <a:r>
              <a:rPr lang="es-ES" sz="1500" dirty="0">
                <a:solidFill>
                  <a:prstClr val="black"/>
                </a:solidFill>
              </a:rPr>
              <a:t>      temperatura superior a 50 °C. Para proporcionar </a:t>
            </a:r>
          </a:p>
          <a:p>
            <a:pPr marL="257175" lvl="1"/>
            <a:r>
              <a:rPr lang="es-ES" sz="1500" dirty="0">
                <a:solidFill>
                  <a:prstClr val="black"/>
                </a:solidFill>
              </a:rPr>
              <a:t>      protección contra quemaduras termostáticas </a:t>
            </a:r>
          </a:p>
          <a:p>
            <a:pPr marL="257175" lvl="1"/>
            <a:r>
              <a:rPr lang="es-ES" sz="1500" dirty="0">
                <a:solidFill>
                  <a:prstClr val="black"/>
                </a:solidFill>
              </a:rPr>
              <a:t>      mezclador de agua caliente controlado después de la instalación </a:t>
            </a:r>
          </a:p>
          <a:p>
            <a:pPr marL="257175" lvl="1"/>
            <a:r>
              <a:rPr lang="es-ES" sz="1500" dirty="0">
                <a:solidFill>
                  <a:prstClr val="black"/>
                </a:solidFill>
              </a:rPr>
              <a:t>      de la conexión de agua caliente del acumulador.</a:t>
            </a:r>
          </a:p>
          <a:p>
            <a:pPr marL="542925" lvl="1" indent="-285750">
              <a:buFont typeface="Symbol" panose="05050102010706020507" pitchFamily="18" charset="2"/>
              <a:buChar char=""/>
            </a:pPr>
            <a:r>
              <a:rPr lang="es-ES" sz="1500" b="1" dirty="0">
                <a:solidFill>
                  <a:prstClr val="black"/>
                </a:solidFill>
              </a:rPr>
              <a:t>Otros:</a:t>
            </a:r>
            <a:r>
              <a:rPr lang="es-ES" sz="1500" dirty="0">
                <a:solidFill>
                  <a:prstClr val="black"/>
                </a:solidFill>
              </a:rPr>
              <a:t> Adaptadores de presión, Reguladores de caudal, </a:t>
            </a:r>
          </a:p>
          <a:p>
            <a:pPr marL="257175" lvl="1"/>
            <a:r>
              <a:rPr lang="es-ES" sz="1500" dirty="0">
                <a:solidFill>
                  <a:prstClr val="black"/>
                </a:solidFill>
              </a:rPr>
              <a:t>      válvulas de equilibrado (conjunto de colectores), manómetros</a:t>
            </a:r>
            <a:r>
              <a:rPr lang="en-US" sz="1500" dirty="0">
                <a:solidFill>
                  <a:prstClr val="black"/>
                </a:solidFill>
              </a:rPr>
              <a:t>.</a:t>
            </a:r>
          </a:p>
        </p:txBody>
      </p:sp>
      <p:pic>
        <p:nvPicPr>
          <p:cNvPr id="12" name="Picture 11">
            <a:extLst>
              <a:ext uri="{FF2B5EF4-FFF2-40B4-BE49-F238E27FC236}">
                <a16:creationId xmlns:a16="http://schemas.microsoft.com/office/drawing/2014/main" id="{19ADA1DD-AD3A-46AC-9BBB-569FD7E8D490}"/>
              </a:ext>
            </a:extLst>
          </p:cNvPr>
          <p:cNvPicPr>
            <a:picLocks noChangeAspect="1"/>
          </p:cNvPicPr>
          <p:nvPr/>
        </p:nvPicPr>
        <p:blipFill>
          <a:blip r:embed="rId2"/>
          <a:stretch>
            <a:fillRect/>
          </a:stretch>
        </p:blipFill>
        <p:spPr>
          <a:xfrm>
            <a:off x="5652000" y="2996592"/>
            <a:ext cx="3358265" cy="3167725"/>
          </a:xfrm>
          <a:prstGeom prst="rect">
            <a:avLst/>
          </a:prstGeom>
          <a:ln>
            <a:solidFill>
              <a:schemeClr val="tx1"/>
            </a:solidFill>
          </a:ln>
        </p:spPr>
      </p:pic>
      <p:sp>
        <p:nvSpPr>
          <p:cNvPr id="13" name="Rectangle 12">
            <a:extLst>
              <a:ext uri="{FF2B5EF4-FFF2-40B4-BE49-F238E27FC236}">
                <a16:creationId xmlns:a16="http://schemas.microsoft.com/office/drawing/2014/main" id="{D9349F89-2821-439B-8D02-45A285C88B7D}"/>
              </a:ext>
            </a:extLst>
          </p:cNvPr>
          <p:cNvSpPr/>
          <p:nvPr/>
        </p:nvSpPr>
        <p:spPr>
          <a:xfrm>
            <a:off x="7453870" y="2658038"/>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18322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D1E17D5-671F-4D89-A9A3-DA19EFD15B7E}"/>
              </a:ext>
            </a:extLst>
          </p:cNvPr>
          <p:cNvPicPr>
            <a:picLocks noChangeAspect="1"/>
          </p:cNvPicPr>
          <p:nvPr/>
        </p:nvPicPr>
        <p:blipFill>
          <a:blip r:embed="rId2"/>
          <a:stretch>
            <a:fillRect/>
          </a:stretch>
        </p:blipFill>
        <p:spPr>
          <a:xfrm>
            <a:off x="2171007" y="4797349"/>
            <a:ext cx="4801986" cy="1512044"/>
          </a:xfrm>
          <a:prstGeom prst="rect">
            <a:avLst/>
          </a:prstGeom>
          <a:ln>
            <a:solidFill>
              <a:schemeClr val="tx1"/>
            </a:solidFill>
          </a:ln>
        </p:spPr>
      </p:pic>
      <p:sp>
        <p:nvSpPr>
          <p:cNvPr id="2" name="Title 1">
            <a:extLst>
              <a:ext uri="{FF2B5EF4-FFF2-40B4-BE49-F238E27FC236}">
                <a16:creationId xmlns:a16="http://schemas.microsoft.com/office/drawing/2014/main" id="{EF8C47A3-C9E2-44EA-B229-EF424CC48F46}"/>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0EA1D581-8484-4B99-B768-2EEC219D921C}"/>
              </a:ext>
            </a:extLst>
          </p:cNvPr>
          <p:cNvSpPr/>
          <p:nvPr/>
        </p:nvSpPr>
        <p:spPr>
          <a:xfrm>
            <a:off x="432916" y="1417653"/>
            <a:ext cx="579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8F3D53EF-3741-4183-910C-2EF91DE00882}"/>
              </a:ext>
            </a:extLst>
          </p:cNvPr>
          <p:cNvSpPr/>
          <p:nvPr/>
        </p:nvSpPr>
        <p:spPr>
          <a:xfrm>
            <a:off x="726284" y="1762302"/>
            <a:ext cx="3269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VALVULAS</a:t>
            </a:r>
          </a:p>
        </p:txBody>
      </p:sp>
      <p:sp>
        <p:nvSpPr>
          <p:cNvPr id="7" name="Rectangle 6">
            <a:extLst>
              <a:ext uri="{FF2B5EF4-FFF2-40B4-BE49-F238E27FC236}">
                <a16:creationId xmlns:a16="http://schemas.microsoft.com/office/drawing/2014/main" id="{E8B614F4-CEC2-4776-AC70-587279DF4E18}"/>
              </a:ext>
            </a:extLst>
          </p:cNvPr>
          <p:cNvSpPr/>
          <p:nvPr/>
        </p:nvSpPr>
        <p:spPr>
          <a:xfrm>
            <a:off x="0" y="2110012"/>
            <a:ext cx="9144000" cy="3046988"/>
          </a:xfrm>
          <a:prstGeom prst="rect">
            <a:avLst/>
          </a:prstGeom>
        </p:spPr>
        <p:txBody>
          <a:bodyPr wrap="square">
            <a:spAutoFit/>
          </a:bodyPr>
          <a:lstStyle/>
          <a:p>
            <a:pPr marL="285750" indent="-285750">
              <a:buFont typeface="Symbol" panose="05050102010706020507" pitchFamily="18" charset="2"/>
              <a:buChar char=""/>
            </a:pPr>
            <a:r>
              <a:rPr lang="es-ES" sz="1600" b="1" dirty="0">
                <a:solidFill>
                  <a:prstClr val="black"/>
                </a:solidFill>
              </a:rPr>
              <a:t>Kits de vaso de expansión/recipiente de expansión de diafragma</a:t>
            </a:r>
            <a:endParaRPr lang="en-US" sz="1600" b="1" dirty="0">
              <a:solidFill>
                <a:prstClr val="black"/>
              </a:solidFill>
            </a:endParaRPr>
          </a:p>
          <a:p>
            <a:pPr marL="541338" lvl="1" indent="-285750">
              <a:buFont typeface="Arial" panose="020B0604020202020204" pitchFamily="34" charset="0"/>
              <a:buChar char="."/>
            </a:pPr>
            <a:r>
              <a:rPr lang="es-ES" sz="1600" dirty="0">
                <a:solidFill>
                  <a:prstClr val="black"/>
                </a:solidFill>
              </a:rPr>
              <a:t>Los tanques de expansión absorben las presiones que se acumulan como resultado del aumento de las temperaturas en el sistema. Compensan de forma segura el aumento de la presión del sistema para que las válvulas de alivio de presión no tengan que abrirse cada vez que ocurre un evento de alta presión. En los sistemas de glicol, el circuito debe volver a presurizarse manualmente (llenarse) después de que se abran las válvulas de alivio.</a:t>
            </a:r>
          </a:p>
          <a:p>
            <a:pPr marL="541338" lvl="1" indent="-285750">
              <a:buFont typeface="Arial" panose="020B0604020202020204" pitchFamily="34" charset="0"/>
              <a:buChar char="."/>
            </a:pPr>
            <a:r>
              <a:rPr lang="es-ES" sz="1600" b="1" dirty="0">
                <a:solidFill>
                  <a:prstClr val="black"/>
                </a:solidFill>
              </a:rPr>
              <a:t>El primer paso para dimensionar y elegir correctamente el tanque de expansión es determinar el volumen total de fluido en el circuito solar. Esto incluye volúmenes de tuberías, colectores, intercambiadores de calor y bombas. A continuación, la presión de funcionamiento se elige lógicamente por debajo de la presión de respuesta de la válvula de seguridad.</a:t>
            </a:r>
          </a:p>
          <a:p>
            <a:pPr marL="541338" lvl="1" indent="-285750">
              <a:buFont typeface="Arial" panose="020B0604020202020204" pitchFamily="34" charset="0"/>
              <a:buChar char="."/>
            </a:pPr>
            <a:r>
              <a:rPr lang="es-ES" sz="1600" dirty="0">
                <a:solidFill>
                  <a:prstClr val="black"/>
                </a:solidFill>
              </a:rPr>
              <a:t>Los kits DEV incluyen: vaso de expansión, tubo flexible, soporte de fijación y accesorios de tubería.</a:t>
            </a:r>
            <a:endParaRPr lang="en-US" sz="1600" dirty="0"/>
          </a:p>
          <a:p>
            <a:pPr marL="285750" indent="-285750">
              <a:buFont typeface="Symbol" panose="05050102010706020507" pitchFamily="18" charset="2"/>
              <a:buChar char=""/>
            </a:pPr>
            <a:endParaRPr lang="en-US" sz="1600" dirty="0">
              <a:solidFill>
                <a:prstClr val="black"/>
              </a:solidFill>
            </a:endParaRPr>
          </a:p>
        </p:txBody>
      </p:sp>
      <p:sp>
        <p:nvSpPr>
          <p:cNvPr id="8" name="Rectangle 12">
            <a:extLst>
              <a:ext uri="{FF2B5EF4-FFF2-40B4-BE49-F238E27FC236}">
                <a16:creationId xmlns:a16="http://schemas.microsoft.com/office/drawing/2014/main" id="{056C9F38-F221-44F1-B72E-7830024E5F5C}"/>
              </a:ext>
            </a:extLst>
          </p:cNvPr>
          <p:cNvSpPr/>
          <p:nvPr/>
        </p:nvSpPr>
        <p:spPr>
          <a:xfrm>
            <a:off x="875007" y="587091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0769080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0DA85-371C-45B4-A9CF-827BACA25215}"/>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88A2FC5F-55EE-49C2-BEE5-91B0A0AB0747}"/>
              </a:ext>
            </a:extLst>
          </p:cNvPr>
          <p:cNvSpPr/>
          <p:nvPr/>
        </p:nvSpPr>
        <p:spPr>
          <a:xfrm>
            <a:off x="1" y="1910980"/>
            <a:ext cx="8675688" cy="4031873"/>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REGULADORES SOLARES</a:t>
            </a:r>
          </a:p>
          <a:p>
            <a:pPr marL="541338" indent="-285750">
              <a:buFont typeface="Calibri" panose="020F0502020204030204" pitchFamily="34" charset="0"/>
              <a:buChar char="‒"/>
            </a:pPr>
            <a:r>
              <a:rPr lang="es-ES" sz="1600" dirty="0"/>
              <a:t>(Modo automático) El regulador solar controla si hay suficiente radiación solar para calentar el acumulador solar, </a:t>
            </a:r>
            <a:r>
              <a:rPr lang="es-ES" sz="1600" b="1" dirty="0"/>
              <a:t>comparando la temperatura del captador con los sensores del captador y del acumulador. </a:t>
            </a:r>
          </a:p>
          <a:p>
            <a:pPr marL="541338" indent="-285750">
              <a:buFont typeface="Calibri" panose="020F0502020204030204" pitchFamily="34" charset="0"/>
              <a:buChar char="‒"/>
            </a:pPr>
            <a:r>
              <a:rPr lang="es-ES" sz="1600" dirty="0"/>
              <a:t>Si hay suficiente insolación, la bomba del </a:t>
            </a:r>
          </a:p>
          <a:p>
            <a:pPr marL="255588"/>
            <a:r>
              <a:rPr lang="es-ES" sz="1600" dirty="0"/>
              <a:t>      circuito solar arranca y el tanque de </a:t>
            </a:r>
          </a:p>
          <a:p>
            <a:pPr marL="255588"/>
            <a:r>
              <a:rPr lang="es-ES" sz="1600" dirty="0"/>
              <a:t>      almacenamiento se calienta. </a:t>
            </a:r>
          </a:p>
          <a:p>
            <a:pPr marL="541338" indent="-285750">
              <a:buFont typeface="Calibri" panose="020F0502020204030204" pitchFamily="34" charset="0"/>
              <a:buChar char="‒"/>
            </a:pPr>
            <a:r>
              <a:rPr lang="es-ES" sz="1600" dirty="0"/>
              <a:t>Después de un largo período de insolación </a:t>
            </a:r>
          </a:p>
          <a:p>
            <a:pPr marL="255588"/>
            <a:r>
              <a:rPr lang="es-ES" sz="1600" dirty="0"/>
              <a:t>      y bajo consumo de agua caliente </a:t>
            </a:r>
          </a:p>
          <a:p>
            <a:pPr marL="255588"/>
            <a:r>
              <a:rPr lang="es-ES" sz="1600" dirty="0"/>
              <a:t>      consumo, la temperatura en el </a:t>
            </a:r>
          </a:p>
          <a:p>
            <a:pPr marL="255588"/>
            <a:r>
              <a:rPr lang="es-ES" sz="1600" dirty="0"/>
              <a:t>      tanque de almacenamiento es alta. El </a:t>
            </a:r>
          </a:p>
          <a:p>
            <a:pPr marL="255588"/>
            <a:r>
              <a:rPr lang="es-ES" sz="1600" dirty="0"/>
              <a:t>      controlador apaga la bomba.</a:t>
            </a:r>
          </a:p>
          <a:p>
            <a:pPr marL="541338" indent="-285750">
              <a:buFont typeface="Calibri" panose="020F0502020204030204" pitchFamily="34" charset="0"/>
              <a:buChar char="‒"/>
            </a:pPr>
            <a:r>
              <a:rPr lang="es-ES" sz="1600" dirty="0"/>
              <a:t>La temperatura máxima del tanque de </a:t>
            </a:r>
          </a:p>
          <a:p>
            <a:pPr marL="255588"/>
            <a:r>
              <a:rPr lang="es-ES" sz="1600" dirty="0"/>
              <a:t>      almacenamiento se puede ajustar en la </a:t>
            </a:r>
          </a:p>
          <a:p>
            <a:pPr marL="255588"/>
            <a:r>
              <a:rPr lang="es-ES" sz="1600" dirty="0"/>
              <a:t>      ventana de diálogo para controlar el</a:t>
            </a:r>
          </a:p>
          <a:p>
            <a:pPr marL="255588"/>
            <a:r>
              <a:rPr lang="es-ES" sz="1600" dirty="0"/>
              <a:t>      encendido de la calefacción de reserva</a:t>
            </a:r>
            <a:r>
              <a:rPr lang="en-US" sz="1600" dirty="0"/>
              <a:t>.</a:t>
            </a:r>
            <a:endParaRPr lang="en-US" sz="1600" b="1" dirty="0"/>
          </a:p>
        </p:txBody>
      </p:sp>
      <p:sp>
        <p:nvSpPr>
          <p:cNvPr id="5" name="Rectangle 4">
            <a:extLst>
              <a:ext uri="{FF2B5EF4-FFF2-40B4-BE49-F238E27FC236}">
                <a16:creationId xmlns:a16="http://schemas.microsoft.com/office/drawing/2014/main" id="{6D187D1A-1EDF-46C3-A4F4-55EC4E059534}"/>
              </a:ext>
            </a:extLst>
          </p:cNvPr>
          <p:cNvSpPr/>
          <p:nvPr/>
        </p:nvSpPr>
        <p:spPr>
          <a:xfrm>
            <a:off x="432916" y="1557000"/>
            <a:ext cx="550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pic>
        <p:nvPicPr>
          <p:cNvPr id="6" name="Picture 5">
            <a:extLst>
              <a:ext uri="{FF2B5EF4-FFF2-40B4-BE49-F238E27FC236}">
                <a16:creationId xmlns:a16="http://schemas.microsoft.com/office/drawing/2014/main" id="{827F6E24-8C66-4BE5-BDD2-A20A8690813D}"/>
              </a:ext>
            </a:extLst>
          </p:cNvPr>
          <p:cNvPicPr>
            <a:picLocks noChangeAspect="1"/>
          </p:cNvPicPr>
          <p:nvPr/>
        </p:nvPicPr>
        <p:blipFill>
          <a:blip r:embed="rId2"/>
          <a:stretch>
            <a:fillRect/>
          </a:stretch>
        </p:blipFill>
        <p:spPr>
          <a:xfrm>
            <a:off x="3996000" y="2712568"/>
            <a:ext cx="4800952" cy="3624523"/>
          </a:xfrm>
          <a:prstGeom prst="rect">
            <a:avLst/>
          </a:prstGeom>
        </p:spPr>
      </p:pic>
    </p:spTree>
    <p:extLst>
      <p:ext uri="{BB962C8B-B14F-4D97-AF65-F5344CB8AC3E}">
        <p14:creationId xmlns:p14="http://schemas.microsoft.com/office/powerpoint/2010/main" val="237202327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C0CEED-E592-4F99-B404-AB0F8D2D1DBD}"/>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417BEA1C-C9EB-4F32-B461-5B1D763525F5}"/>
              </a:ext>
            </a:extLst>
          </p:cNvPr>
          <p:cNvSpPr/>
          <p:nvPr/>
        </p:nvSpPr>
        <p:spPr>
          <a:xfrm>
            <a:off x="0" y="1901649"/>
            <a:ext cx="6156000" cy="4185761"/>
          </a:xfrm>
          <a:prstGeom prst="rect">
            <a:avLst/>
          </a:prstGeom>
        </p:spPr>
        <p:txBody>
          <a:bodyPr wrap="square">
            <a:spAutoFit/>
          </a:bodyPr>
          <a:lstStyle/>
          <a:p>
            <a:pPr marL="285750" indent="-285750">
              <a:buFont typeface="Wingdings" panose="05000000000000000000" pitchFamily="2" charset="2"/>
              <a:buChar char="§"/>
            </a:pPr>
            <a:r>
              <a:rPr lang="en-US" sz="1400" b="1" dirty="0">
                <a:solidFill>
                  <a:prstClr val="black"/>
                </a:solidFill>
              </a:rPr>
              <a:t>REGULADORES SOLARES</a:t>
            </a:r>
          </a:p>
          <a:p>
            <a:pPr marL="541338" indent="-285750">
              <a:buFont typeface="Calibri" panose="020F0502020204030204" pitchFamily="34" charset="0"/>
              <a:buChar char="‒"/>
            </a:pPr>
            <a:r>
              <a:rPr lang="es-ES" sz="1400" dirty="0"/>
              <a:t>Los sistemas ACS solar utilizan </a:t>
            </a:r>
            <a:r>
              <a:rPr lang="es-ES" sz="1400" b="1" dirty="0"/>
              <a:t>controladores digitales </a:t>
            </a:r>
            <a:r>
              <a:rPr lang="es-ES" sz="1400" dirty="0"/>
              <a:t>universales, algunos de ellos con conexión de interfaz a PC.</a:t>
            </a:r>
          </a:p>
          <a:p>
            <a:pPr marL="541338" indent="-285750">
              <a:buFont typeface="Calibri" panose="020F0502020204030204" pitchFamily="34" charset="0"/>
              <a:buChar char="‒"/>
            </a:pPr>
            <a:r>
              <a:rPr lang="es-ES" sz="1400" dirty="0"/>
              <a:t>Los reguladores solares se suministran con sensores de temperatura cableados (colector y depósito, tipo PT1000). </a:t>
            </a:r>
          </a:p>
          <a:p>
            <a:pPr marL="541338" indent="-285750">
              <a:buFont typeface="Calibri" panose="020F0502020204030204" pitchFamily="34" charset="0"/>
              <a:buChar char="‒"/>
            </a:pPr>
            <a:r>
              <a:rPr lang="es-ES" sz="1400" dirty="0"/>
              <a:t>Las funciones básicas son </a:t>
            </a:r>
            <a:r>
              <a:rPr lang="en-US" sz="1400" dirty="0"/>
              <a:t>:</a:t>
            </a:r>
          </a:p>
          <a:p>
            <a:pPr marL="801688" indent="-285750">
              <a:buFont typeface="Arial" panose="020B0604020202020204" pitchFamily="34" charset="0"/>
              <a:buChar char="."/>
            </a:pPr>
            <a:r>
              <a:rPr lang="es-ES" sz="1400" b="1" dirty="0" err="1"/>
              <a:t>Aut</a:t>
            </a:r>
            <a:r>
              <a:rPr lang="es-ES" sz="1400" b="1" dirty="0"/>
              <a:t>. Carga del tanque de almacenamiento. </a:t>
            </a:r>
            <a:r>
              <a:rPr lang="es-ES" sz="1400" dirty="0"/>
              <a:t>Control de temperatura diferencial.</a:t>
            </a:r>
          </a:p>
          <a:p>
            <a:pPr marL="801688" indent="-285750">
              <a:buFont typeface="Arial" panose="020B0604020202020204" pitchFamily="34" charset="0"/>
              <a:buChar char="."/>
            </a:pPr>
            <a:r>
              <a:rPr lang="es-ES" sz="1400" b="1" dirty="0" err="1"/>
              <a:t>Aut</a:t>
            </a:r>
            <a:r>
              <a:rPr lang="es-ES" sz="1400" b="1" dirty="0"/>
              <a:t>. Estancamiento. </a:t>
            </a:r>
            <a:r>
              <a:rPr lang="es-ES" sz="1400" dirty="0"/>
              <a:t>Parar si el tanque alcanza su temperatura máxima.</a:t>
            </a:r>
          </a:p>
          <a:p>
            <a:pPr marL="801688" indent="-285750">
              <a:buFont typeface="Arial" panose="020B0604020202020204" pitchFamily="34" charset="0"/>
              <a:buChar char="."/>
            </a:pPr>
            <a:r>
              <a:rPr lang="es-ES" sz="1400" b="1" dirty="0" err="1"/>
              <a:t>Aut</a:t>
            </a:r>
            <a:r>
              <a:rPr lang="es-ES" sz="1400" b="1" dirty="0"/>
              <a:t>. Protección de bombas. </a:t>
            </a:r>
            <a:r>
              <a:rPr lang="es-ES" sz="1400" dirty="0"/>
              <a:t>Detiene la bomba con HTF muy caliente.</a:t>
            </a:r>
          </a:p>
          <a:p>
            <a:pPr marL="801688" indent="-285750">
              <a:buFont typeface="Arial" panose="020B0604020202020204" pitchFamily="34" charset="0"/>
              <a:buChar char="."/>
            </a:pPr>
            <a:r>
              <a:rPr lang="es-ES" sz="1400" b="1" dirty="0"/>
              <a:t>Función de vacaciones. </a:t>
            </a:r>
            <a:r>
              <a:rPr lang="es-ES" sz="1400" dirty="0"/>
              <a:t>Use los colectores por la noche para enfriar.</a:t>
            </a:r>
          </a:p>
          <a:p>
            <a:pPr marL="801688" indent="-285750">
              <a:buFont typeface="Arial" panose="020B0604020202020204" pitchFamily="34" charset="0"/>
              <a:buChar char="."/>
            </a:pPr>
            <a:r>
              <a:rPr lang="es-ES" sz="1400" b="1" dirty="0"/>
              <a:t>Función anticongelante. </a:t>
            </a:r>
            <a:r>
              <a:rPr lang="es-ES" sz="1400" dirty="0"/>
              <a:t>HTF bombeado durante la congelación</a:t>
            </a:r>
            <a:r>
              <a:rPr lang="en-US" sz="1400" dirty="0"/>
              <a:t>.</a:t>
            </a:r>
          </a:p>
          <a:p>
            <a:pPr marL="541338" indent="-285750">
              <a:buFont typeface="Calibri" panose="020F0502020204030204" pitchFamily="34" charset="0"/>
              <a:buChar char="‒"/>
            </a:pPr>
            <a:r>
              <a:rPr lang="en-US" sz="1400" dirty="0" err="1"/>
              <a:t>Muchas</a:t>
            </a:r>
            <a:r>
              <a:rPr lang="en-US" sz="1400" dirty="0"/>
              <a:t> </a:t>
            </a:r>
            <a:r>
              <a:rPr lang="en-US" sz="1400" dirty="0" err="1"/>
              <a:t>funciones</a:t>
            </a:r>
            <a:r>
              <a:rPr lang="en-US" sz="1400" dirty="0"/>
              <a:t> </a:t>
            </a:r>
            <a:r>
              <a:rPr lang="en-US" sz="1400" dirty="0" err="1"/>
              <a:t>extendidas</a:t>
            </a:r>
            <a:r>
              <a:rPr lang="en-US" sz="1400" dirty="0"/>
              <a:t> </a:t>
            </a:r>
            <a:r>
              <a:rPr lang="en-US" sz="1400" dirty="0" err="1"/>
              <a:t>disponibles</a:t>
            </a:r>
            <a:r>
              <a:rPr lang="en-US" sz="1400" dirty="0"/>
              <a:t> :</a:t>
            </a:r>
          </a:p>
          <a:p>
            <a:pPr marL="801688" indent="-285750">
              <a:buFont typeface="Arial" panose="020B0604020202020204" pitchFamily="34" charset="0"/>
              <a:buChar char="."/>
            </a:pPr>
            <a:r>
              <a:rPr lang="es-ES" sz="1400" dirty="0"/>
              <a:t>Más sensores (es decir, entradas) y salidas (para válvulas y control de bombas adicionales para calefacción de respaldo, etc.).</a:t>
            </a:r>
          </a:p>
          <a:p>
            <a:pPr marL="801688" indent="-285750">
              <a:buFont typeface="Arial" panose="020B0604020202020204" pitchFamily="34" charset="0"/>
              <a:buChar char="."/>
            </a:pPr>
            <a:r>
              <a:rPr lang="es-ES" sz="1400" dirty="0"/>
              <a:t>Función </a:t>
            </a:r>
            <a:r>
              <a:rPr lang="es-ES" sz="1400" dirty="0" err="1"/>
              <a:t>antilegionella</a:t>
            </a:r>
            <a:r>
              <a:rPr lang="es-ES" sz="1400" dirty="0"/>
              <a:t>.</a:t>
            </a:r>
          </a:p>
          <a:p>
            <a:pPr marL="801688" indent="-285750">
              <a:buFont typeface="Arial" panose="020B0604020202020204" pitchFamily="34" charset="0"/>
              <a:buChar char="."/>
            </a:pPr>
            <a:r>
              <a:rPr lang="es-ES" sz="1400" dirty="0"/>
              <a:t>Salida de diagnóstico e informe de averías.</a:t>
            </a:r>
          </a:p>
          <a:p>
            <a:pPr marL="801688" indent="-285750">
              <a:buFont typeface="Arial" panose="020B0604020202020204" pitchFamily="34" charset="0"/>
              <a:buChar char="."/>
            </a:pPr>
            <a:r>
              <a:rPr lang="es-ES" sz="1400" dirty="0"/>
              <a:t>Sistemas estacionales: carga de la piscina, etc.</a:t>
            </a:r>
          </a:p>
          <a:p>
            <a:pPr marL="801688" indent="-285750">
              <a:buFont typeface="Arial" panose="020B0604020202020204" pitchFamily="34" charset="0"/>
              <a:buChar char="."/>
            </a:pPr>
            <a:r>
              <a:rPr lang="es-ES" sz="1400" dirty="0"/>
              <a:t>Registro de datos (en tarjeta SD, etc.).</a:t>
            </a:r>
            <a:endParaRPr lang="en-US" sz="1400" dirty="0"/>
          </a:p>
        </p:txBody>
      </p:sp>
      <p:sp>
        <p:nvSpPr>
          <p:cNvPr id="5" name="Rectangle 4">
            <a:extLst>
              <a:ext uri="{FF2B5EF4-FFF2-40B4-BE49-F238E27FC236}">
                <a16:creationId xmlns:a16="http://schemas.microsoft.com/office/drawing/2014/main" id="{67CFE625-2647-4FF7-B483-F36C74951545}"/>
              </a:ext>
            </a:extLst>
          </p:cNvPr>
          <p:cNvSpPr/>
          <p:nvPr/>
        </p:nvSpPr>
        <p:spPr>
          <a:xfrm>
            <a:off x="432916" y="1557000"/>
            <a:ext cx="550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pic>
        <p:nvPicPr>
          <p:cNvPr id="8" name="Picture 7">
            <a:extLst>
              <a:ext uri="{FF2B5EF4-FFF2-40B4-BE49-F238E27FC236}">
                <a16:creationId xmlns:a16="http://schemas.microsoft.com/office/drawing/2014/main" id="{4A738435-FF39-4262-814E-F654641E8789}"/>
              </a:ext>
            </a:extLst>
          </p:cNvPr>
          <p:cNvPicPr>
            <a:picLocks noChangeAspect="1"/>
          </p:cNvPicPr>
          <p:nvPr/>
        </p:nvPicPr>
        <p:blipFill>
          <a:blip r:embed="rId2"/>
          <a:stretch>
            <a:fillRect/>
          </a:stretch>
        </p:blipFill>
        <p:spPr>
          <a:xfrm>
            <a:off x="6239518" y="1784409"/>
            <a:ext cx="2436170" cy="4524316"/>
          </a:xfrm>
          <a:prstGeom prst="rect">
            <a:avLst/>
          </a:prstGeom>
          <a:ln>
            <a:solidFill>
              <a:schemeClr val="tx1"/>
            </a:solidFill>
          </a:ln>
        </p:spPr>
      </p:pic>
      <p:sp>
        <p:nvSpPr>
          <p:cNvPr id="6" name="Rectangle 5">
            <a:extLst>
              <a:ext uri="{FF2B5EF4-FFF2-40B4-BE49-F238E27FC236}">
                <a16:creationId xmlns:a16="http://schemas.microsoft.com/office/drawing/2014/main" id="{6123721A-46BE-41F8-A5AE-29E846B8EC04}"/>
              </a:ext>
            </a:extLst>
          </p:cNvPr>
          <p:cNvSpPr/>
          <p:nvPr/>
        </p:nvSpPr>
        <p:spPr>
          <a:xfrm>
            <a:off x="5508000" y="160788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10042072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29239-D666-4EE4-914A-E28963D27DA1}"/>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A3176EC1-41DB-4B1C-8878-61FBE5D66EB6}"/>
              </a:ext>
            </a:extLst>
          </p:cNvPr>
          <p:cNvSpPr/>
          <p:nvPr/>
        </p:nvSpPr>
        <p:spPr>
          <a:xfrm>
            <a:off x="432916" y="1557000"/>
            <a:ext cx="5112000"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E0DE0E7E-3539-4B74-BEC1-BCCFA0C779C0}"/>
              </a:ext>
            </a:extLst>
          </p:cNvPr>
          <p:cNvSpPr/>
          <p:nvPr/>
        </p:nvSpPr>
        <p:spPr>
          <a:xfrm>
            <a:off x="726284" y="1901649"/>
            <a:ext cx="3269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CALENTADORES DE RESPALDO.</a:t>
            </a:r>
          </a:p>
        </p:txBody>
      </p:sp>
      <p:sp>
        <p:nvSpPr>
          <p:cNvPr id="6" name="Rectangle 5">
            <a:extLst>
              <a:ext uri="{FF2B5EF4-FFF2-40B4-BE49-F238E27FC236}">
                <a16:creationId xmlns:a16="http://schemas.microsoft.com/office/drawing/2014/main" id="{070D40EB-1D47-4DB3-B8BC-7CA9C5B7C011}"/>
              </a:ext>
            </a:extLst>
          </p:cNvPr>
          <p:cNvSpPr/>
          <p:nvPr/>
        </p:nvSpPr>
        <p:spPr>
          <a:xfrm>
            <a:off x="0" y="2249359"/>
            <a:ext cx="6300000" cy="4031873"/>
          </a:xfrm>
          <a:prstGeom prst="rect">
            <a:avLst/>
          </a:prstGeom>
        </p:spPr>
        <p:txBody>
          <a:bodyPr wrap="square">
            <a:spAutoFit/>
          </a:bodyPr>
          <a:lstStyle/>
          <a:p>
            <a:pPr marL="285750" indent="-285750">
              <a:buFont typeface="Calibri" panose="020F0502020204030204" pitchFamily="34" charset="0"/>
              <a:buChar char="‒"/>
            </a:pPr>
            <a:r>
              <a:rPr lang="es-ES" sz="1600" dirty="0">
                <a:solidFill>
                  <a:prstClr val="black"/>
                </a:solidFill>
              </a:rPr>
              <a:t>Los calentadores de agua eléctricos y las calderas a gas o sin tanque son los más utilizados con ACS solar. También se utilizan otros combustibles.</a:t>
            </a:r>
          </a:p>
          <a:p>
            <a:pPr marL="285750" indent="-285750">
              <a:buFont typeface="Calibri" panose="020F0502020204030204" pitchFamily="34" charset="0"/>
              <a:buChar char="‒"/>
            </a:pPr>
            <a:r>
              <a:rPr lang="es-ES" sz="1600" dirty="0">
                <a:solidFill>
                  <a:prstClr val="black"/>
                </a:solidFill>
              </a:rPr>
              <a:t>Los calentadores eléctricos de </a:t>
            </a:r>
            <a:r>
              <a:rPr lang="es-ES" sz="1600" b="1" dirty="0">
                <a:solidFill>
                  <a:prstClr val="black"/>
                </a:solidFill>
              </a:rPr>
              <a:t>potencia</a:t>
            </a:r>
            <a:r>
              <a:rPr lang="es-ES" sz="1600" dirty="0">
                <a:solidFill>
                  <a:prstClr val="black"/>
                </a:solidFill>
              </a:rPr>
              <a:t> adecuada normalmente se incorporan (uno o dos) a los tanques de agua caliente. Hay disponibles calentadores de agua eléctricos sin tanque para proporcionar agua caliente instantánea.</a:t>
            </a:r>
          </a:p>
          <a:p>
            <a:pPr marL="285750" indent="-285750">
              <a:buFont typeface="Calibri" panose="020F0502020204030204" pitchFamily="34" charset="0"/>
              <a:buChar char="‒"/>
            </a:pPr>
            <a:r>
              <a:rPr lang="es-ES" sz="1600" dirty="0">
                <a:solidFill>
                  <a:prstClr val="black"/>
                </a:solidFill>
              </a:rPr>
              <a:t>Las calderas de gas suelen ser de bombeo, de encendido electrónico, de combustión estanca y de recirculación; están diseñadas y aprobadas para calentar y recircular agua potable en combinación con un tanque de almacenamiento indirecto. Deben tener el </a:t>
            </a:r>
            <a:r>
              <a:rPr lang="es-ES" sz="1600" b="1" dirty="0">
                <a:solidFill>
                  <a:prstClr val="black"/>
                </a:solidFill>
              </a:rPr>
              <a:t>caudal, la potencia y la eficiencia adecuados</a:t>
            </a:r>
            <a:r>
              <a:rPr lang="es-ES" sz="1600" dirty="0">
                <a:solidFill>
                  <a:prstClr val="black"/>
                </a:solidFill>
              </a:rPr>
              <a:t>.</a:t>
            </a:r>
          </a:p>
          <a:p>
            <a:pPr marL="285750" indent="-285750">
              <a:buFont typeface="Calibri" panose="020F0502020204030204" pitchFamily="34" charset="0"/>
              <a:buChar char="‒"/>
            </a:pPr>
            <a:r>
              <a:rPr lang="es-ES" sz="1600" b="1" dirty="0">
                <a:solidFill>
                  <a:prstClr val="black"/>
                </a:solidFill>
              </a:rPr>
              <a:t>Los sensores de temperatura y </a:t>
            </a:r>
            <a:r>
              <a:rPr lang="es-ES" sz="1600" b="1" dirty="0" err="1">
                <a:solidFill>
                  <a:prstClr val="black"/>
                </a:solidFill>
              </a:rPr>
              <a:t>Aquastat</a:t>
            </a:r>
            <a:r>
              <a:rPr lang="es-ES" sz="1600" b="1" dirty="0">
                <a:solidFill>
                  <a:prstClr val="black"/>
                </a:solidFill>
              </a:rPr>
              <a:t> </a:t>
            </a:r>
            <a:r>
              <a:rPr lang="es-ES" sz="1600" dirty="0">
                <a:solidFill>
                  <a:prstClr val="black"/>
                </a:solidFill>
              </a:rPr>
              <a:t>(control termostático) instalados en los tanques se utilizan para el control automático. </a:t>
            </a:r>
          </a:p>
          <a:p>
            <a:pPr marL="285750" indent="-285750">
              <a:buFont typeface="Calibri" panose="020F0502020204030204" pitchFamily="34" charset="0"/>
              <a:buChar char="‒"/>
            </a:pPr>
            <a:r>
              <a:rPr lang="es-ES" sz="1600" dirty="0">
                <a:solidFill>
                  <a:prstClr val="black"/>
                </a:solidFill>
              </a:rPr>
              <a:t>Las calderas de gas utilizadas en la energía solar térmica son bastante específicas, ya que normalmente no responden al flujo de agua.</a:t>
            </a:r>
            <a:endParaRPr lang="en-US" sz="1600" dirty="0">
              <a:solidFill>
                <a:prstClr val="black"/>
              </a:solidFill>
            </a:endParaRPr>
          </a:p>
        </p:txBody>
      </p:sp>
      <p:pic>
        <p:nvPicPr>
          <p:cNvPr id="9" name="Picture 8">
            <a:extLst>
              <a:ext uri="{FF2B5EF4-FFF2-40B4-BE49-F238E27FC236}">
                <a16:creationId xmlns:a16="http://schemas.microsoft.com/office/drawing/2014/main" id="{720B3502-875C-4CC5-9287-2480000DD35E}"/>
              </a:ext>
            </a:extLst>
          </p:cNvPr>
          <p:cNvPicPr>
            <a:picLocks noChangeAspect="1"/>
          </p:cNvPicPr>
          <p:nvPr/>
        </p:nvPicPr>
        <p:blipFill>
          <a:blip r:embed="rId2"/>
          <a:stretch>
            <a:fillRect/>
          </a:stretch>
        </p:blipFill>
        <p:spPr>
          <a:xfrm>
            <a:off x="6347546" y="2070525"/>
            <a:ext cx="2544454" cy="4221000"/>
          </a:xfrm>
          <a:prstGeom prst="rect">
            <a:avLst/>
          </a:prstGeom>
          <a:ln>
            <a:solidFill>
              <a:schemeClr val="tx1"/>
            </a:solidFill>
          </a:ln>
        </p:spPr>
      </p:pic>
      <p:sp>
        <p:nvSpPr>
          <p:cNvPr id="8" name="Rectangle 5">
            <a:extLst>
              <a:ext uri="{FF2B5EF4-FFF2-40B4-BE49-F238E27FC236}">
                <a16:creationId xmlns:a16="http://schemas.microsoft.com/office/drawing/2014/main" id="{8AA75E41-B4D4-4211-877A-F8FBB3468FDF}"/>
              </a:ext>
            </a:extLst>
          </p:cNvPr>
          <p:cNvSpPr/>
          <p:nvPr/>
        </p:nvSpPr>
        <p:spPr>
          <a:xfrm>
            <a:off x="5643699" y="1749292"/>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4274323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b="1" dirty="0"/>
              <a:t>2. Selección de la tecnología adecuada</a:t>
            </a:r>
            <a:endParaRPr lang="es-ES" dirty="0"/>
          </a:p>
        </p:txBody>
      </p:sp>
      <p:sp>
        <p:nvSpPr>
          <p:cNvPr id="4" name="Rectangle 3">
            <a:extLst>
              <a:ext uri="{FF2B5EF4-FFF2-40B4-BE49-F238E27FC236}">
                <a16:creationId xmlns:a16="http://schemas.microsoft.com/office/drawing/2014/main" id="{67CFE625-2647-4FF7-B483-F36C74951545}"/>
              </a:ext>
            </a:extLst>
          </p:cNvPr>
          <p:cNvSpPr/>
          <p:nvPr/>
        </p:nvSpPr>
        <p:spPr>
          <a:xfrm>
            <a:off x="432916" y="1557000"/>
            <a:ext cx="550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417BEA1C-C9EB-4F32-B461-5B1D763525F5}"/>
              </a:ext>
            </a:extLst>
          </p:cNvPr>
          <p:cNvSpPr/>
          <p:nvPr/>
        </p:nvSpPr>
        <p:spPr>
          <a:xfrm>
            <a:off x="726284" y="1901649"/>
            <a:ext cx="3989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OTROS COMPONENTES DEL SISTEMA</a:t>
            </a:r>
          </a:p>
        </p:txBody>
      </p:sp>
      <p:sp>
        <p:nvSpPr>
          <p:cNvPr id="19" name="Rectangle 18"/>
          <p:cNvSpPr/>
          <p:nvPr/>
        </p:nvSpPr>
        <p:spPr>
          <a:xfrm>
            <a:off x="108000" y="2227903"/>
            <a:ext cx="8496000" cy="2800767"/>
          </a:xfrm>
          <a:prstGeom prst="rect">
            <a:avLst/>
          </a:prstGeom>
        </p:spPr>
        <p:txBody>
          <a:bodyPr wrap="square">
            <a:spAutoFit/>
          </a:bodyPr>
          <a:lstStyle/>
          <a:p>
            <a:pPr marL="285750" indent="-285750">
              <a:buFont typeface="Symbol" panose="05050102010706020507" pitchFamily="18" charset="2"/>
              <a:buChar char=""/>
            </a:pPr>
            <a:r>
              <a:rPr lang="en-US" sz="1600" b="1" dirty="0" err="1">
                <a:solidFill>
                  <a:prstClr val="black"/>
                </a:solidFill>
              </a:rPr>
              <a:t>Fluido</a:t>
            </a:r>
            <a:r>
              <a:rPr lang="en-US" sz="1600" b="1" dirty="0">
                <a:solidFill>
                  <a:prstClr val="black"/>
                </a:solidFill>
              </a:rPr>
              <a:t> de </a:t>
            </a:r>
            <a:r>
              <a:rPr lang="en-US" sz="1600" b="1" dirty="0" err="1">
                <a:solidFill>
                  <a:prstClr val="black"/>
                </a:solidFill>
              </a:rPr>
              <a:t>transferencia</a:t>
            </a:r>
            <a:r>
              <a:rPr lang="en-US" sz="1600" b="1" dirty="0">
                <a:solidFill>
                  <a:prstClr val="black"/>
                </a:solidFill>
              </a:rPr>
              <a:t> de </a:t>
            </a:r>
            <a:r>
              <a:rPr lang="en-US" sz="1600" b="1" dirty="0" err="1">
                <a:solidFill>
                  <a:prstClr val="black"/>
                </a:solidFill>
              </a:rPr>
              <a:t>calor</a:t>
            </a:r>
            <a:r>
              <a:rPr lang="en-US" sz="1600" b="1" dirty="0">
                <a:solidFill>
                  <a:prstClr val="black"/>
                </a:solidFill>
              </a:rPr>
              <a:t>. </a:t>
            </a:r>
          </a:p>
          <a:p>
            <a:pPr marL="552450" lvl="1" indent="-285750">
              <a:buFont typeface="Arial" panose="020B0604020202020204" pitchFamily="34" charset="0"/>
              <a:buChar char="."/>
            </a:pPr>
            <a:r>
              <a:rPr lang="es-ES" sz="1600" dirty="0">
                <a:solidFill>
                  <a:prstClr val="black"/>
                </a:solidFill>
              </a:rPr>
              <a:t>Las mezclas de propilenglicol y agua (</a:t>
            </a:r>
            <a:r>
              <a:rPr lang="es-ES" sz="1600" dirty="0" err="1">
                <a:solidFill>
                  <a:prstClr val="black"/>
                </a:solidFill>
              </a:rPr>
              <a:t>Tyfocor</a:t>
            </a:r>
            <a:r>
              <a:rPr lang="es-ES" sz="1600" dirty="0">
                <a:solidFill>
                  <a:prstClr val="black"/>
                </a:solidFill>
              </a:rPr>
              <a:t> L - 45% Glicol, 55% Agua, G y otros) proporcionan protección contra las heladas y son transparentes, no tóxicas, biodegradables y también protegen el sistema contra la corrosión. </a:t>
            </a:r>
          </a:p>
          <a:p>
            <a:pPr marL="552450" lvl="1" indent="-285750">
              <a:buFont typeface="Arial" panose="020B0604020202020204" pitchFamily="34" charset="0"/>
              <a:buChar char="."/>
            </a:pPr>
            <a:r>
              <a:rPr lang="es-ES" sz="1600" dirty="0">
                <a:solidFill>
                  <a:prstClr val="black"/>
                </a:solidFill>
              </a:rPr>
              <a:t>El </a:t>
            </a:r>
            <a:r>
              <a:rPr lang="es-ES" sz="1600" b="1" dirty="0">
                <a:solidFill>
                  <a:prstClr val="black"/>
                </a:solidFill>
              </a:rPr>
              <a:t>envejecimiento rápido de las mezclas </a:t>
            </a:r>
            <a:r>
              <a:rPr lang="es-ES" sz="1600" dirty="0">
                <a:solidFill>
                  <a:prstClr val="black"/>
                </a:solidFill>
              </a:rPr>
              <a:t>es causado por el sobrecalentamiento repetido y la sobrepresión, el oxígeno y las impurezas. </a:t>
            </a:r>
          </a:p>
          <a:p>
            <a:pPr marL="552450" lvl="1" indent="-285750">
              <a:buFont typeface="Arial" panose="020B0604020202020204" pitchFamily="34" charset="0"/>
              <a:buChar char="."/>
            </a:pPr>
            <a:r>
              <a:rPr lang="es-ES" sz="1600" dirty="0">
                <a:solidFill>
                  <a:prstClr val="black"/>
                </a:solidFill>
              </a:rPr>
              <a:t>El fluido HTF se comprueba midiendo el pH </a:t>
            </a:r>
          </a:p>
          <a:p>
            <a:pPr marL="266700" lvl="1"/>
            <a:r>
              <a:rPr lang="es-ES" sz="1600" dirty="0">
                <a:solidFill>
                  <a:prstClr val="black"/>
                </a:solidFill>
              </a:rPr>
              <a:t>      (el refractómetro y las tiras indicadoras del pH forman </a:t>
            </a:r>
          </a:p>
          <a:p>
            <a:pPr marL="266700" lvl="1"/>
            <a:r>
              <a:rPr lang="es-ES" sz="1600" dirty="0">
                <a:solidFill>
                  <a:prstClr val="black"/>
                </a:solidFill>
              </a:rPr>
              <a:t>      parte de los típicos "kits de servicio solar").</a:t>
            </a:r>
          </a:p>
          <a:p>
            <a:pPr marL="552450" lvl="1" indent="-285750">
              <a:buFont typeface="Arial" panose="020B0604020202020204" pitchFamily="34" charset="0"/>
              <a:buChar char="."/>
            </a:pPr>
            <a:r>
              <a:rPr lang="es-ES" sz="1600" dirty="0">
                <a:solidFill>
                  <a:prstClr val="black"/>
                </a:solidFill>
              </a:rPr>
              <a:t>La protección y temperaturas de trabajo de estas </a:t>
            </a:r>
          </a:p>
          <a:p>
            <a:pPr marL="266700" lvl="1"/>
            <a:r>
              <a:rPr lang="es-ES" sz="1600" dirty="0">
                <a:solidFill>
                  <a:prstClr val="black"/>
                </a:solidFill>
              </a:rPr>
              <a:t>      las mezclas van de -30ºC a +170 </a:t>
            </a:r>
            <a:r>
              <a:rPr lang="es-ES" sz="1600" dirty="0" err="1">
                <a:solidFill>
                  <a:prstClr val="black"/>
                </a:solidFill>
              </a:rPr>
              <a:t>ºC</a:t>
            </a:r>
            <a:r>
              <a:rPr lang="es-ES" sz="1600" dirty="0">
                <a:solidFill>
                  <a:prstClr val="black"/>
                </a:solidFill>
              </a:rPr>
              <a:t>.</a:t>
            </a:r>
            <a:endParaRPr lang="en-US" sz="1600" dirty="0">
              <a:solidFill>
                <a:prstClr val="black"/>
              </a:solidFill>
            </a:endParaRPr>
          </a:p>
        </p:txBody>
      </p:sp>
      <p:grpSp>
        <p:nvGrpSpPr>
          <p:cNvPr id="6" name="Group 5">
            <a:extLst>
              <a:ext uri="{FF2B5EF4-FFF2-40B4-BE49-F238E27FC236}">
                <a16:creationId xmlns:a16="http://schemas.microsoft.com/office/drawing/2014/main" id="{04B40D6E-1009-4AEA-8063-A97951AA6E71}"/>
              </a:ext>
            </a:extLst>
          </p:cNvPr>
          <p:cNvGrpSpPr/>
          <p:nvPr/>
        </p:nvGrpSpPr>
        <p:grpSpPr>
          <a:xfrm>
            <a:off x="2438266" y="3645000"/>
            <a:ext cx="6231619" cy="2634899"/>
            <a:chOff x="2438266" y="3645000"/>
            <a:chExt cx="6231619" cy="2634899"/>
          </a:xfrm>
        </p:grpSpPr>
        <p:pic>
          <p:nvPicPr>
            <p:cNvPr id="21" name="Picture 20"/>
            <p:cNvPicPr>
              <a:picLocks noChangeAspect="1"/>
            </p:cNvPicPr>
            <p:nvPr/>
          </p:nvPicPr>
          <p:blipFill>
            <a:blip r:embed="rId2"/>
            <a:stretch>
              <a:fillRect/>
            </a:stretch>
          </p:blipFill>
          <p:spPr>
            <a:xfrm>
              <a:off x="5540500" y="3645000"/>
              <a:ext cx="3129385" cy="2634899"/>
            </a:xfrm>
            <a:prstGeom prst="rect">
              <a:avLst/>
            </a:prstGeom>
            <a:ln>
              <a:solidFill>
                <a:schemeClr val="tx1"/>
              </a:solidFill>
            </a:ln>
          </p:spPr>
        </p:pic>
        <p:pic>
          <p:nvPicPr>
            <p:cNvPr id="3" name="Picture 2">
              <a:extLst>
                <a:ext uri="{FF2B5EF4-FFF2-40B4-BE49-F238E27FC236}">
                  <a16:creationId xmlns:a16="http://schemas.microsoft.com/office/drawing/2014/main" id="{EC378ACE-2AA9-4DA0-8C58-B2A39E88E6FA}"/>
                </a:ext>
              </a:extLst>
            </p:cNvPr>
            <p:cNvPicPr>
              <a:picLocks noChangeAspect="1"/>
            </p:cNvPicPr>
            <p:nvPr/>
          </p:nvPicPr>
          <p:blipFill>
            <a:blip r:embed="rId3"/>
            <a:stretch>
              <a:fillRect/>
            </a:stretch>
          </p:blipFill>
          <p:spPr>
            <a:xfrm>
              <a:off x="2438266" y="5011655"/>
              <a:ext cx="3092709" cy="1266209"/>
            </a:xfrm>
            <a:prstGeom prst="rect">
              <a:avLst/>
            </a:prstGeom>
            <a:ln>
              <a:solidFill>
                <a:schemeClr val="tx1"/>
              </a:solidFill>
            </a:ln>
          </p:spPr>
        </p:pic>
      </p:grpSp>
      <p:sp>
        <p:nvSpPr>
          <p:cNvPr id="12" name="Rectangle 11">
            <a:extLst>
              <a:ext uri="{FF2B5EF4-FFF2-40B4-BE49-F238E27FC236}">
                <a16:creationId xmlns:a16="http://schemas.microsoft.com/office/drawing/2014/main" id="{9F6FABBD-F8AA-41FE-972E-5420116312D8}"/>
              </a:ext>
            </a:extLst>
          </p:cNvPr>
          <p:cNvSpPr/>
          <p:nvPr/>
        </p:nvSpPr>
        <p:spPr>
          <a:xfrm>
            <a:off x="1419725" y="5877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97986717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9547A1-4DE5-4341-AF2A-7FF1851E1418}"/>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D941D3BD-CE2C-4320-9D23-CB67C9D6BA4D}"/>
              </a:ext>
            </a:extLst>
          </p:cNvPr>
          <p:cNvSpPr/>
          <p:nvPr/>
        </p:nvSpPr>
        <p:spPr>
          <a:xfrm>
            <a:off x="432916" y="1593797"/>
            <a:ext cx="6083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C3C31A7A-8B7E-40C0-B100-630869601DFA}"/>
              </a:ext>
            </a:extLst>
          </p:cNvPr>
          <p:cNvSpPr/>
          <p:nvPr/>
        </p:nvSpPr>
        <p:spPr>
          <a:xfrm>
            <a:off x="726284" y="1365366"/>
            <a:ext cx="4392000" cy="338554"/>
          </a:xfrm>
          <a:prstGeom prst="rect">
            <a:avLst/>
          </a:prstGeom>
        </p:spPr>
        <p:txBody>
          <a:bodyPr wrap="square">
            <a:spAutoFit/>
          </a:bodyPr>
          <a:lstStyle/>
          <a:p>
            <a:pPr marL="285750" indent="-285750">
              <a:buFont typeface="Wingdings" panose="05000000000000000000" pitchFamily="2" charset="2"/>
              <a:buChar char="§"/>
            </a:pPr>
            <a:r>
              <a:rPr lang="es-ES" sz="1600" b="1" dirty="0">
                <a:solidFill>
                  <a:srgbClr val="C00000"/>
                </a:solidFill>
              </a:rPr>
              <a:t>SISTEMAS DE FIJACIÓN DE COLECTORES</a:t>
            </a:r>
            <a:endParaRPr lang="en-US" sz="1600" b="1" dirty="0">
              <a:solidFill>
                <a:srgbClr val="C00000"/>
              </a:solidFill>
            </a:endParaRPr>
          </a:p>
        </p:txBody>
      </p:sp>
      <p:sp>
        <p:nvSpPr>
          <p:cNvPr id="6" name="Rectangle 5">
            <a:extLst>
              <a:ext uri="{FF2B5EF4-FFF2-40B4-BE49-F238E27FC236}">
                <a16:creationId xmlns:a16="http://schemas.microsoft.com/office/drawing/2014/main" id="{6C43A7C9-4B28-410B-855B-301A479C6882}"/>
              </a:ext>
            </a:extLst>
          </p:cNvPr>
          <p:cNvSpPr/>
          <p:nvPr/>
        </p:nvSpPr>
        <p:spPr>
          <a:xfrm>
            <a:off x="3132000" y="3406012"/>
            <a:ext cx="6012000" cy="3046988"/>
          </a:xfrm>
          <a:prstGeom prst="rect">
            <a:avLst/>
          </a:prstGeom>
        </p:spPr>
        <p:txBody>
          <a:bodyPr wrap="square">
            <a:spAutoFit/>
          </a:bodyPr>
          <a:lstStyle/>
          <a:p>
            <a:pPr marL="541338" lvl="1" indent="-285750">
              <a:buFont typeface="Arial" panose="020B0604020202020204" pitchFamily="34" charset="0"/>
              <a:buChar char="."/>
            </a:pPr>
            <a:r>
              <a:rPr lang="es-ES" sz="1600" dirty="0">
                <a:latin typeface="+mj-lt"/>
              </a:rPr>
              <a:t>Algunas variaciones son posibles para cada opción con ventajas e inconvenientes. Por ejemplo, los colectores verticales/horizontales "dentro del techo" (más estéticos) que "sobre el techo" (más asequibles).</a:t>
            </a:r>
          </a:p>
          <a:p>
            <a:pPr marL="541338" lvl="1" indent="-285750">
              <a:buFont typeface="Arial" panose="020B0604020202020204" pitchFamily="34" charset="0"/>
              <a:buChar char="."/>
            </a:pPr>
            <a:r>
              <a:rPr lang="es-ES" sz="1600" dirty="0">
                <a:latin typeface="+mj-lt"/>
              </a:rPr>
              <a:t>El instalador debe conocer, elegir o adaptar los sistemas de montaje disponibles durante la fase de planificación de los proyectos ACS solar. Además, debe saber que </a:t>
            </a:r>
            <a:r>
              <a:rPr lang="es-ES" sz="1600" b="1" dirty="0">
                <a:latin typeface="+mj-lt"/>
              </a:rPr>
              <a:t>las diferentes opciones de instalación estarán condicionadas principalmente por los códigos de construcción que dictan las alturas máximas de construcción, las inclinaciones de los techos, la velocidad del viento o las cargas de nieve. </a:t>
            </a:r>
            <a:r>
              <a:rPr lang="es-ES" sz="1600" dirty="0">
                <a:latin typeface="+mj-lt"/>
              </a:rPr>
              <a:t>Algunas opciones podrían no estar permitidas.</a:t>
            </a:r>
          </a:p>
        </p:txBody>
      </p:sp>
      <p:pic>
        <p:nvPicPr>
          <p:cNvPr id="14" name="Picture 13">
            <a:extLst>
              <a:ext uri="{FF2B5EF4-FFF2-40B4-BE49-F238E27FC236}">
                <a16:creationId xmlns:a16="http://schemas.microsoft.com/office/drawing/2014/main" id="{36D73CCD-EC5F-4BFA-90B0-CB8BF46351B5}"/>
              </a:ext>
            </a:extLst>
          </p:cNvPr>
          <p:cNvPicPr>
            <a:picLocks noChangeAspect="1"/>
          </p:cNvPicPr>
          <p:nvPr/>
        </p:nvPicPr>
        <p:blipFill>
          <a:blip r:embed="rId2"/>
          <a:stretch>
            <a:fillRect/>
          </a:stretch>
        </p:blipFill>
        <p:spPr>
          <a:xfrm>
            <a:off x="726285" y="2221421"/>
            <a:ext cx="2736885" cy="4031873"/>
          </a:xfrm>
          <a:prstGeom prst="rect">
            <a:avLst/>
          </a:prstGeom>
        </p:spPr>
      </p:pic>
      <p:sp>
        <p:nvSpPr>
          <p:cNvPr id="15" name="Rectangle 14">
            <a:extLst>
              <a:ext uri="{FF2B5EF4-FFF2-40B4-BE49-F238E27FC236}">
                <a16:creationId xmlns:a16="http://schemas.microsoft.com/office/drawing/2014/main" id="{CEA2627D-7CF8-4DDD-A071-DE2693483ECF}"/>
              </a:ext>
            </a:extLst>
          </p:cNvPr>
          <p:cNvSpPr/>
          <p:nvPr/>
        </p:nvSpPr>
        <p:spPr>
          <a:xfrm>
            <a:off x="2124000" y="2177561"/>
            <a:ext cx="7020000" cy="1323439"/>
          </a:xfrm>
          <a:prstGeom prst="rect">
            <a:avLst/>
          </a:prstGeom>
        </p:spPr>
        <p:txBody>
          <a:bodyPr wrap="square">
            <a:spAutoFit/>
          </a:bodyPr>
          <a:lstStyle/>
          <a:p>
            <a:pPr marL="285750" indent="-285750">
              <a:buFont typeface="Calibri" panose="020F0502020204030204" pitchFamily="34" charset="0"/>
              <a:buChar char="‒"/>
            </a:pPr>
            <a:r>
              <a:rPr lang="es-ES" sz="1600" b="1" dirty="0"/>
              <a:t>Sistemas de fijación de colectores. </a:t>
            </a:r>
            <a:r>
              <a:rPr lang="es-ES" sz="1600" dirty="0"/>
              <a:t>Los colectores solares en las casas se instalan en base a tres opciones y variantes básicas </a:t>
            </a:r>
            <a:r>
              <a:rPr lang="en-US" sz="1600" dirty="0"/>
              <a:t>:</a:t>
            </a:r>
          </a:p>
          <a:p>
            <a:pPr marL="895350" lvl="2" indent="-285750">
              <a:buFont typeface="Arial" panose="020B0604020202020204" pitchFamily="34" charset="0"/>
              <a:buChar char="."/>
            </a:pPr>
            <a:r>
              <a:rPr lang="es-ES" sz="1600" b="1" dirty="0"/>
              <a:t>Instalación en la azotea. </a:t>
            </a:r>
            <a:r>
              <a:rPr lang="es-ES" sz="1600" dirty="0"/>
              <a:t>Incluyendo </a:t>
            </a:r>
            <a:r>
              <a:rPr lang="es-ES" sz="1600" dirty="0" err="1"/>
              <a:t>On-roof</a:t>
            </a:r>
            <a:r>
              <a:rPr lang="es-ES" sz="1600" dirty="0"/>
              <a:t>, </a:t>
            </a:r>
            <a:r>
              <a:rPr lang="es-ES" sz="1600" dirty="0" err="1"/>
              <a:t>In-roof</a:t>
            </a:r>
            <a:r>
              <a:rPr lang="es-ES" sz="1600" dirty="0"/>
              <a:t>.</a:t>
            </a:r>
          </a:p>
          <a:p>
            <a:pPr marL="895350" lvl="2" indent="-285750">
              <a:buFont typeface="Arial" panose="020B0604020202020204" pitchFamily="34" charset="0"/>
              <a:buChar char="."/>
            </a:pPr>
            <a:r>
              <a:rPr lang="es-ES" sz="1600" b="1" dirty="0"/>
              <a:t>Instalación en cubierta plana. </a:t>
            </a:r>
            <a:r>
              <a:rPr lang="es-ES" sz="1600" dirty="0"/>
              <a:t>Incluyendo la instalación en el suelo.</a:t>
            </a:r>
          </a:p>
          <a:p>
            <a:pPr marL="895350" lvl="2" indent="-285750">
              <a:buFont typeface="Arial" panose="020B0604020202020204" pitchFamily="34" charset="0"/>
              <a:buChar char="."/>
            </a:pPr>
            <a:r>
              <a:rPr lang="es-ES" sz="1600" b="1" dirty="0"/>
              <a:t>Montaje en pared</a:t>
            </a:r>
            <a:r>
              <a:rPr lang="en-US" sz="1600" b="1" dirty="0"/>
              <a:t>.</a:t>
            </a:r>
          </a:p>
        </p:txBody>
      </p:sp>
      <p:sp>
        <p:nvSpPr>
          <p:cNvPr id="11" name="Rectangle 10">
            <a:extLst>
              <a:ext uri="{FF2B5EF4-FFF2-40B4-BE49-F238E27FC236}">
                <a16:creationId xmlns:a16="http://schemas.microsoft.com/office/drawing/2014/main" id="{1F86795D-2859-42E9-BECC-5384F7C01588}"/>
              </a:ext>
            </a:extLst>
          </p:cNvPr>
          <p:cNvSpPr/>
          <p:nvPr/>
        </p:nvSpPr>
        <p:spPr>
          <a:xfrm>
            <a:off x="726284" y="1938446"/>
            <a:ext cx="4954548"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OTROS COMPONENTES DEL SISTEMA</a:t>
            </a:r>
          </a:p>
        </p:txBody>
      </p:sp>
    </p:spTree>
    <p:extLst>
      <p:ext uri="{BB962C8B-B14F-4D97-AF65-F5344CB8AC3E}">
        <p14:creationId xmlns:p14="http://schemas.microsoft.com/office/powerpoint/2010/main" val="25806421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D2E6210-F288-4A09-AC23-8E31F41EDC37}"/>
              </a:ext>
            </a:extLst>
          </p:cNvPr>
          <p:cNvSpPr>
            <a:spLocks noGrp="1"/>
          </p:cNvSpPr>
          <p:nvPr>
            <p:ph type="title"/>
          </p:nvPr>
        </p:nvSpPr>
        <p:spPr/>
        <p:txBody>
          <a:bodyPr>
            <a:normAutofit/>
          </a:bodyPr>
          <a:lstStyle/>
          <a:p>
            <a:r>
              <a:rPr lang="es-ES" b="1" dirty="0"/>
              <a:t>1. ACS solar. Especificaciones técnicas generales</a:t>
            </a:r>
            <a:endParaRPr lang="es-ES" dirty="0"/>
          </a:p>
        </p:txBody>
      </p:sp>
      <p:sp>
        <p:nvSpPr>
          <p:cNvPr id="7" name="Rectangle 6">
            <a:extLst>
              <a:ext uri="{FF2B5EF4-FFF2-40B4-BE49-F238E27FC236}">
                <a16:creationId xmlns:a16="http://schemas.microsoft.com/office/drawing/2014/main" id="{506C19FD-33A5-4C5B-894A-A7B904E82A55}"/>
              </a:ext>
            </a:extLst>
          </p:cNvPr>
          <p:cNvSpPr/>
          <p:nvPr/>
        </p:nvSpPr>
        <p:spPr>
          <a:xfrm>
            <a:off x="432916" y="1485000"/>
            <a:ext cx="817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Principios</a:t>
            </a:r>
            <a:r>
              <a:rPr lang="en-US" b="1" dirty="0">
                <a:solidFill>
                  <a:prstClr val="black"/>
                </a:solidFill>
                <a:cs typeface="Arial" pitchFamily="34" charset="0"/>
              </a:rPr>
              <a:t>.</a:t>
            </a:r>
            <a:endParaRPr lang="en-US" b="1" dirty="0"/>
          </a:p>
        </p:txBody>
      </p:sp>
      <p:sp>
        <p:nvSpPr>
          <p:cNvPr id="13" name="TextBox 12">
            <a:extLst>
              <a:ext uri="{FF2B5EF4-FFF2-40B4-BE49-F238E27FC236}">
                <a16:creationId xmlns:a16="http://schemas.microsoft.com/office/drawing/2014/main" id="{7A4ABA6D-9E6E-4B0F-B9F2-4F0B51E94653}"/>
              </a:ext>
            </a:extLst>
          </p:cNvPr>
          <p:cNvSpPr txBox="1"/>
          <p:nvPr/>
        </p:nvSpPr>
        <p:spPr>
          <a:xfrm>
            <a:off x="252000" y="1845000"/>
            <a:ext cx="8712000" cy="4524315"/>
          </a:xfrm>
          <a:prstGeom prst="rect">
            <a:avLst/>
          </a:prstGeom>
          <a:noFill/>
        </p:spPr>
        <p:txBody>
          <a:bodyPr wrap="square" rtlCol="0">
            <a:spAutoFit/>
          </a:bodyPr>
          <a:lstStyle/>
          <a:p>
            <a:pPr marL="285750" indent="-285750">
              <a:buFont typeface="Wingdings" panose="05000000000000000000" pitchFamily="2" charset="2"/>
              <a:buChar char="§"/>
            </a:pPr>
            <a:r>
              <a:rPr lang="es-ES" sz="1600" b="1" dirty="0"/>
              <a:t>Sistemas solares térmicos</a:t>
            </a:r>
            <a:r>
              <a:rPr lang="es-ES" sz="1600" dirty="0"/>
              <a:t>. Se han convertido en parte de la moderna tecnología de calefacción y reducen el consumo de combustibles fósiles. Esto protege el medio ambiente y reduce el coste de la energía. Incluyendo una gran diversidad de: agua, espacio, soporte y sistemas de calentamiento/(enfriamiento) de proceso.</a:t>
            </a:r>
          </a:p>
          <a:p>
            <a:pPr marL="285750" indent="-285750">
              <a:buFont typeface="Wingdings" panose="05000000000000000000" pitchFamily="2" charset="2"/>
              <a:buChar char="§"/>
            </a:pPr>
            <a:r>
              <a:rPr lang="es-ES" sz="1600" b="1" dirty="0"/>
              <a:t>Energía libre</a:t>
            </a:r>
            <a:r>
              <a:rPr lang="es-ES" sz="1600" dirty="0"/>
              <a:t>. Todos ellos utilizan la energía del sol </a:t>
            </a:r>
          </a:p>
          <a:p>
            <a:r>
              <a:rPr lang="es-ES" sz="1600" dirty="0"/>
              <a:t>       para la generación de calor/frío usando </a:t>
            </a:r>
          </a:p>
          <a:p>
            <a:r>
              <a:rPr lang="es-ES" sz="1600" dirty="0"/>
              <a:t>       algún tipo de colector. </a:t>
            </a:r>
          </a:p>
          <a:p>
            <a:r>
              <a:rPr lang="es-ES" sz="1600" b="1" dirty="0"/>
              <a:t>      Calentadores de agua solares en hogares y </a:t>
            </a:r>
          </a:p>
          <a:p>
            <a:r>
              <a:rPr lang="es-ES" sz="1600" b="1" dirty="0"/>
              <a:t>      los edificios son las aplicaciones más básicas</a:t>
            </a:r>
            <a:r>
              <a:rPr lang="es-ES" sz="1600" dirty="0"/>
              <a:t>. </a:t>
            </a:r>
          </a:p>
          <a:p>
            <a:r>
              <a:rPr lang="es-ES" sz="1600" dirty="0"/>
              <a:t>      Con frecuencia, la gente no es consciente de la </a:t>
            </a:r>
          </a:p>
          <a:p>
            <a:r>
              <a:rPr lang="es-ES" sz="1600" dirty="0"/>
              <a:t>      una gran proporción de calefacción que en la actualidad</a:t>
            </a:r>
          </a:p>
          <a:p>
            <a:r>
              <a:rPr lang="es-ES" sz="1600" dirty="0"/>
              <a:t>      estos sistemas pueden proporcionar y de forma gratuita </a:t>
            </a:r>
          </a:p>
          <a:p>
            <a:r>
              <a:rPr lang="es-ES" sz="1600" dirty="0"/>
              <a:t>      rentabilizando las inversiones.</a:t>
            </a:r>
          </a:p>
          <a:p>
            <a:pPr marL="285750" indent="-285750">
              <a:buFont typeface="Wingdings" panose="05000000000000000000" pitchFamily="2" charset="2"/>
              <a:buChar char="§"/>
            </a:pPr>
            <a:r>
              <a:rPr lang="es-ES" sz="1600" b="1" dirty="0"/>
              <a:t>Objetivos del sistema ACS solar</a:t>
            </a:r>
            <a:r>
              <a:rPr lang="es-ES" sz="1600" dirty="0"/>
              <a:t>: Comodidad, sencillez, </a:t>
            </a:r>
          </a:p>
          <a:p>
            <a:r>
              <a:rPr lang="es-ES" sz="1600" dirty="0"/>
              <a:t>       ahorro de energía y rentabilidad.</a:t>
            </a:r>
          </a:p>
          <a:p>
            <a:pPr marL="285750" indent="-285750">
              <a:buFont typeface="Wingdings" panose="05000000000000000000" pitchFamily="2" charset="2"/>
              <a:buChar char="§"/>
            </a:pPr>
            <a:r>
              <a:rPr lang="es-ES" sz="1600" b="1" dirty="0"/>
              <a:t>El requisito técnico básico del sistema ACS solar</a:t>
            </a:r>
            <a:r>
              <a:rPr lang="es-ES" sz="1600" dirty="0"/>
              <a:t>: </a:t>
            </a:r>
          </a:p>
          <a:p>
            <a:r>
              <a:rPr lang="es-ES" sz="1600" dirty="0"/>
              <a:t>       satisfacer la demanda de agua caliente de la casa más de </a:t>
            </a:r>
          </a:p>
          <a:p>
            <a:r>
              <a:rPr lang="es-ES" sz="1600" dirty="0"/>
              <a:t>       el año en el lugar y condiciones del lugar.</a:t>
            </a:r>
            <a:endParaRPr lang="en-US" sz="1600" dirty="0"/>
          </a:p>
        </p:txBody>
      </p:sp>
      <p:pic>
        <p:nvPicPr>
          <p:cNvPr id="8" name="Picture 7" descr="A picture containing text, map&#10;&#10;Description generated with very high confidence">
            <a:extLst>
              <a:ext uri="{FF2B5EF4-FFF2-40B4-BE49-F238E27FC236}">
                <a16:creationId xmlns:a16="http://schemas.microsoft.com/office/drawing/2014/main" id="{6E9F21FF-589B-4F0E-AD9F-E683CA6CF8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20001" y="2775778"/>
            <a:ext cx="3924000" cy="3111787"/>
          </a:xfrm>
          <a:prstGeom prst="rect">
            <a:avLst/>
          </a:prstGeom>
        </p:spPr>
      </p:pic>
    </p:spTree>
    <p:extLst>
      <p:ext uri="{BB962C8B-B14F-4D97-AF65-F5344CB8AC3E}">
        <p14:creationId xmlns:p14="http://schemas.microsoft.com/office/powerpoint/2010/main" val="4241402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856397A-D0B2-4E5A-B43C-313BDC72D0CD}"/>
              </a:ext>
            </a:extLst>
          </p:cNvPr>
          <p:cNvPicPr>
            <a:picLocks noChangeAspect="1"/>
          </p:cNvPicPr>
          <p:nvPr/>
        </p:nvPicPr>
        <p:blipFill>
          <a:blip r:embed="rId2"/>
          <a:stretch>
            <a:fillRect/>
          </a:stretch>
        </p:blipFill>
        <p:spPr>
          <a:xfrm>
            <a:off x="5369369" y="1506702"/>
            <a:ext cx="3434899" cy="4226298"/>
          </a:xfrm>
          <a:prstGeom prst="rect">
            <a:avLst/>
          </a:prstGeom>
        </p:spPr>
      </p:pic>
      <p:sp>
        <p:nvSpPr>
          <p:cNvPr id="2" name="Title 1">
            <a:extLst>
              <a:ext uri="{FF2B5EF4-FFF2-40B4-BE49-F238E27FC236}">
                <a16:creationId xmlns:a16="http://schemas.microsoft.com/office/drawing/2014/main" id="{59E8DF70-B0FB-4C32-A53D-2612A3A3011B}"/>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002EDE25-C634-4BDA-8158-ED0A7ADCF94D}"/>
              </a:ext>
            </a:extLst>
          </p:cNvPr>
          <p:cNvSpPr/>
          <p:nvPr/>
        </p:nvSpPr>
        <p:spPr>
          <a:xfrm>
            <a:off x="432916" y="1557000"/>
            <a:ext cx="543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97735E75-8B18-4074-AD69-0F8BC080A22D}"/>
              </a:ext>
            </a:extLst>
          </p:cNvPr>
          <p:cNvSpPr/>
          <p:nvPr/>
        </p:nvSpPr>
        <p:spPr>
          <a:xfrm>
            <a:off x="726285" y="2010446"/>
            <a:ext cx="3773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OTROS COMPONENTES DEL SISTEMA</a:t>
            </a:r>
          </a:p>
        </p:txBody>
      </p:sp>
      <p:sp>
        <p:nvSpPr>
          <p:cNvPr id="6" name="Rectangle 5">
            <a:extLst>
              <a:ext uri="{FF2B5EF4-FFF2-40B4-BE49-F238E27FC236}">
                <a16:creationId xmlns:a16="http://schemas.microsoft.com/office/drawing/2014/main" id="{12543CB4-1F0C-45BF-81A1-2425A833423B}"/>
              </a:ext>
            </a:extLst>
          </p:cNvPr>
          <p:cNvSpPr/>
          <p:nvPr/>
        </p:nvSpPr>
        <p:spPr>
          <a:xfrm>
            <a:off x="0" y="2421000"/>
            <a:ext cx="5652000" cy="3293209"/>
          </a:xfrm>
          <a:prstGeom prst="rect">
            <a:avLst/>
          </a:prstGeom>
        </p:spPr>
        <p:txBody>
          <a:bodyPr wrap="square">
            <a:spAutoFit/>
          </a:bodyPr>
          <a:lstStyle/>
          <a:p>
            <a:pPr marL="285750" indent="-285750">
              <a:buFont typeface="Calibri" panose="020F0502020204030204" pitchFamily="34" charset="0"/>
              <a:buChar char="‒"/>
            </a:pPr>
            <a:r>
              <a:rPr lang="es-ES" sz="1600" b="1" dirty="0"/>
              <a:t>Sistemas de fijación de colectores. Instalaciones en tejados</a:t>
            </a:r>
            <a:r>
              <a:rPr lang="en-US" sz="1600" b="1" dirty="0"/>
              <a:t>.</a:t>
            </a:r>
          </a:p>
          <a:p>
            <a:pPr marL="541338" lvl="1" indent="-285750">
              <a:buFont typeface="Arial" panose="020B0604020202020204" pitchFamily="34" charset="0"/>
              <a:buChar char="."/>
            </a:pPr>
            <a:r>
              <a:rPr lang="es-ES" sz="1600" dirty="0"/>
              <a:t>Los colectores (FPC o ETC) se fijan directamente al techo a la misma inclinación del mismo, aunque puede ser necesaria otra inclinación diferente.</a:t>
            </a:r>
          </a:p>
          <a:p>
            <a:pPr marL="541338" lvl="1" indent="-285750">
              <a:buFont typeface="Arial" panose="020B0604020202020204" pitchFamily="34" charset="0"/>
              <a:buChar char="."/>
            </a:pPr>
            <a:r>
              <a:rPr lang="es-ES" sz="1600" dirty="0"/>
              <a:t>Los colectores se montan en </a:t>
            </a:r>
            <a:r>
              <a:rPr lang="es-ES" sz="1600" b="1" dirty="0"/>
              <a:t>carriles perfilados </a:t>
            </a:r>
            <a:r>
              <a:rPr lang="es-ES" sz="1600" dirty="0"/>
              <a:t>y en filas. La cubierta y la subestructura deben tener una capacidad de carga adecuada (inspección de la obra).</a:t>
            </a:r>
          </a:p>
          <a:p>
            <a:pPr marL="541338" lvl="1" indent="-285750">
              <a:buFont typeface="Arial" panose="020B0604020202020204" pitchFamily="34" charset="0"/>
              <a:buChar char="."/>
            </a:pPr>
            <a:r>
              <a:rPr lang="es-ES" sz="1600" b="1" dirty="0"/>
              <a:t>Los kits de instalación en tejado para determinados tipos de colectores se diferencian en la forma de enganchar la estructura portante a las diferentes cubiertas de tejado</a:t>
            </a:r>
            <a:r>
              <a:rPr lang="es-ES" sz="1600" dirty="0"/>
              <a:t>, las más frecuentes localmente: tejas, tejas lisas, pizarra,  chapa ondulada, chapa de acero, etc.</a:t>
            </a:r>
          </a:p>
          <a:p>
            <a:pPr marL="541338" lvl="1" indent="-285750">
              <a:buFont typeface="Arial" panose="020B0604020202020204" pitchFamily="34" charset="0"/>
              <a:buChar char="."/>
            </a:pPr>
            <a:r>
              <a:rPr lang="es-ES" sz="1600" dirty="0"/>
              <a:t>Podría ser preciso un </a:t>
            </a:r>
            <a:r>
              <a:rPr lang="es-ES" sz="1600" b="1" dirty="0"/>
              <a:t>contratista con licencia.</a:t>
            </a:r>
            <a:endParaRPr lang="en-US" sz="1600" dirty="0"/>
          </a:p>
        </p:txBody>
      </p:sp>
      <p:sp>
        <p:nvSpPr>
          <p:cNvPr id="8" name="Rectangle 7">
            <a:extLst>
              <a:ext uri="{FF2B5EF4-FFF2-40B4-BE49-F238E27FC236}">
                <a16:creationId xmlns:a16="http://schemas.microsoft.com/office/drawing/2014/main" id="{468EA81E-F2EC-4595-A448-F601E0AC7CB9}"/>
              </a:ext>
            </a:extLst>
          </p:cNvPr>
          <p:cNvSpPr/>
          <p:nvPr/>
        </p:nvSpPr>
        <p:spPr>
          <a:xfrm>
            <a:off x="0" y="5703528"/>
            <a:ext cx="8686800" cy="584775"/>
          </a:xfrm>
          <a:prstGeom prst="rect">
            <a:avLst/>
          </a:prstGeom>
        </p:spPr>
        <p:txBody>
          <a:bodyPr wrap="square">
            <a:spAutoFit/>
          </a:bodyPr>
          <a:lstStyle/>
          <a:p>
            <a:pPr marL="541338" lvl="1" indent="-285750">
              <a:buFont typeface="Arial" panose="020B0604020202020204" pitchFamily="34" charset="0"/>
              <a:buChar char="."/>
            </a:pPr>
            <a:r>
              <a:rPr lang="es-ES" sz="1600" b="1" dirty="0"/>
              <a:t>Conexiones hidráulicas</a:t>
            </a:r>
            <a:r>
              <a:rPr lang="es-ES" sz="1600" dirty="0"/>
              <a:t>. Los kits también recomiendan cómo penetrar en los diferentes tipos de cubiertas, tuberías, juntas y conexiones de los colectores.</a:t>
            </a:r>
            <a:r>
              <a:rPr lang="en-US" sz="1600" dirty="0"/>
              <a:t> </a:t>
            </a:r>
          </a:p>
        </p:txBody>
      </p:sp>
      <p:sp>
        <p:nvSpPr>
          <p:cNvPr id="9" name="Rectangle 8">
            <a:extLst>
              <a:ext uri="{FF2B5EF4-FFF2-40B4-BE49-F238E27FC236}">
                <a16:creationId xmlns:a16="http://schemas.microsoft.com/office/drawing/2014/main" id="{65CE52E6-4B6C-4E29-81DD-B4602C1E6AFA}"/>
              </a:ext>
            </a:extLst>
          </p:cNvPr>
          <p:cNvSpPr/>
          <p:nvPr/>
        </p:nvSpPr>
        <p:spPr>
          <a:xfrm>
            <a:off x="7236000" y="1578446"/>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2409477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187DD3-F707-48DB-A5D3-844A16DEDB25}"/>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4BFFC480-F670-4B30-A314-CDC7EAB9AA93}"/>
              </a:ext>
            </a:extLst>
          </p:cNvPr>
          <p:cNvSpPr/>
          <p:nvPr/>
        </p:nvSpPr>
        <p:spPr>
          <a:xfrm>
            <a:off x="432916" y="1557000"/>
            <a:ext cx="514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id="{2C78A018-D780-4F15-8EE8-E224DB50A184}"/>
              </a:ext>
            </a:extLst>
          </p:cNvPr>
          <p:cNvSpPr/>
          <p:nvPr/>
        </p:nvSpPr>
        <p:spPr>
          <a:xfrm>
            <a:off x="0" y="2280312"/>
            <a:ext cx="5220000" cy="4031873"/>
          </a:xfrm>
          <a:prstGeom prst="rect">
            <a:avLst/>
          </a:prstGeom>
        </p:spPr>
        <p:txBody>
          <a:bodyPr wrap="square">
            <a:spAutoFit/>
          </a:bodyPr>
          <a:lstStyle/>
          <a:p>
            <a:pPr marL="285750" indent="-285750">
              <a:buFont typeface="Calibri" panose="020F0502020204030204" pitchFamily="34" charset="0"/>
              <a:buChar char="‒"/>
            </a:pPr>
            <a:r>
              <a:rPr lang="es-ES" sz="1600" b="1" dirty="0"/>
              <a:t>Sistemas de fijación de colectores. Techo plano/suelo</a:t>
            </a:r>
            <a:r>
              <a:rPr lang="en-US" sz="1600" b="1" dirty="0"/>
              <a:t>.</a:t>
            </a:r>
          </a:p>
          <a:p>
            <a:pPr marL="541338" lvl="1" indent="-285750">
              <a:buFont typeface="Arial" panose="020B0604020202020204" pitchFamily="34" charset="0"/>
              <a:buChar char="."/>
            </a:pPr>
            <a:r>
              <a:rPr lang="es-ES" sz="1600" dirty="0"/>
              <a:t>Típicos para superficies de techo niveladas, donde los colectores deben ser colocados en un ángulo más inclinado que la inclinación del techo, o al nivel del suelo.</a:t>
            </a:r>
          </a:p>
          <a:p>
            <a:pPr marL="541338" lvl="1" indent="-285750">
              <a:buFont typeface="Arial" panose="020B0604020202020204" pitchFamily="34" charset="0"/>
              <a:buChar char="."/>
            </a:pPr>
            <a:r>
              <a:rPr lang="es-ES" sz="1600" dirty="0"/>
              <a:t>Los soportes de cubierta plana se pueden montar en "subestructuras in situ" formadas por "vigas en I" pretaladradas. Las subestructuras deben ser diseñadas de tal manera que la fuerza del viento que actúa sobre los colectores (o la nieve) sea absorbida; </a:t>
            </a:r>
          </a:p>
          <a:p>
            <a:pPr marL="541338" lvl="1" indent="-285750">
              <a:buFont typeface="Arial" panose="020B0604020202020204" pitchFamily="34" charset="0"/>
              <a:buChar char="."/>
            </a:pPr>
            <a:r>
              <a:rPr lang="es-ES" sz="1600" dirty="0"/>
              <a:t>El marco se fija al suelo o a una superficie plana mediante pedestales de hormigón, etc.</a:t>
            </a:r>
          </a:p>
          <a:p>
            <a:pPr marL="285750" lvl="1" indent="-285750">
              <a:buFont typeface="Calibri" panose="020F0502020204030204" pitchFamily="34" charset="0"/>
              <a:buChar char="‒"/>
            </a:pPr>
            <a:r>
              <a:rPr lang="en-US" sz="1600" b="1" dirty="0" err="1"/>
              <a:t>Montaje</a:t>
            </a:r>
            <a:r>
              <a:rPr lang="en-US" sz="1600" b="1" dirty="0"/>
              <a:t> </a:t>
            </a:r>
            <a:r>
              <a:rPr lang="en-US" sz="1600" b="1" dirty="0" err="1"/>
              <a:t>en</a:t>
            </a:r>
            <a:r>
              <a:rPr lang="en-US" sz="1600" b="1" dirty="0"/>
              <a:t> pared.</a:t>
            </a:r>
          </a:p>
          <a:p>
            <a:pPr marL="541338" lvl="1" indent="-285750">
              <a:buFont typeface="Arial" panose="020B0604020202020204" pitchFamily="34" charset="0"/>
              <a:buChar char="."/>
            </a:pPr>
            <a:r>
              <a:rPr lang="es-ES" sz="1600" dirty="0"/>
              <a:t>Mucho menos frecuente, utiliza estructuras similares a las del montaje en tejado plano.</a:t>
            </a:r>
            <a:endParaRPr lang="en-US" sz="1600" b="1" dirty="0"/>
          </a:p>
          <a:p>
            <a:pPr marL="255588" lvl="1"/>
            <a:endParaRPr lang="en-US" sz="1600" dirty="0"/>
          </a:p>
        </p:txBody>
      </p:sp>
      <p:pic>
        <p:nvPicPr>
          <p:cNvPr id="7" name="Picture 6">
            <a:extLst>
              <a:ext uri="{FF2B5EF4-FFF2-40B4-BE49-F238E27FC236}">
                <a16:creationId xmlns:a16="http://schemas.microsoft.com/office/drawing/2014/main" id="{4618A8D1-4C1B-4A3E-A971-4E66243B09DF}"/>
              </a:ext>
            </a:extLst>
          </p:cNvPr>
          <p:cNvPicPr>
            <a:picLocks noChangeAspect="1"/>
          </p:cNvPicPr>
          <p:nvPr/>
        </p:nvPicPr>
        <p:blipFill>
          <a:blip r:embed="rId2"/>
          <a:stretch>
            <a:fillRect/>
          </a:stretch>
        </p:blipFill>
        <p:spPr>
          <a:xfrm>
            <a:off x="5292000" y="1659803"/>
            <a:ext cx="3395763" cy="4656882"/>
          </a:xfrm>
          <a:prstGeom prst="rect">
            <a:avLst/>
          </a:prstGeom>
        </p:spPr>
      </p:pic>
      <p:sp>
        <p:nvSpPr>
          <p:cNvPr id="8" name="Rectangle 7">
            <a:extLst>
              <a:ext uri="{FF2B5EF4-FFF2-40B4-BE49-F238E27FC236}">
                <a16:creationId xmlns:a16="http://schemas.microsoft.com/office/drawing/2014/main" id="{8BD41DE1-96A4-49D9-8189-2DD7ADB19526}"/>
              </a:ext>
            </a:extLst>
          </p:cNvPr>
          <p:cNvSpPr/>
          <p:nvPr/>
        </p:nvSpPr>
        <p:spPr>
          <a:xfrm>
            <a:off x="7740000" y="5373000"/>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
        <p:nvSpPr>
          <p:cNvPr id="9" name="Rectangle 8">
            <a:extLst>
              <a:ext uri="{FF2B5EF4-FFF2-40B4-BE49-F238E27FC236}">
                <a16:creationId xmlns:a16="http://schemas.microsoft.com/office/drawing/2014/main" id="{9DC21A3C-196D-41E6-9FD2-DE6323A8AF01}"/>
              </a:ext>
            </a:extLst>
          </p:cNvPr>
          <p:cNvSpPr/>
          <p:nvPr/>
        </p:nvSpPr>
        <p:spPr>
          <a:xfrm>
            <a:off x="726285" y="1910980"/>
            <a:ext cx="3845715"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OTROS COMPONENTES DEL SISTEMA</a:t>
            </a:r>
          </a:p>
        </p:txBody>
      </p:sp>
    </p:spTree>
    <p:extLst>
      <p:ext uri="{BB962C8B-B14F-4D97-AF65-F5344CB8AC3E}">
        <p14:creationId xmlns:p14="http://schemas.microsoft.com/office/powerpoint/2010/main" val="200581875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F87F5C-A38F-417D-9BEB-E8B1D3018FD4}"/>
              </a:ext>
            </a:extLst>
          </p:cNvPr>
          <p:cNvSpPr>
            <a:spLocks noGrp="1"/>
          </p:cNvSpPr>
          <p:nvPr>
            <p:ph type="title"/>
          </p:nvPr>
        </p:nvSpPr>
        <p:spPr/>
        <p:txBody>
          <a:bodyPr/>
          <a:lstStyle/>
          <a:p>
            <a:r>
              <a:rPr lang="es-ES" b="1" dirty="0"/>
              <a:t>2. Selección de la tecnología adecuada</a:t>
            </a:r>
            <a:endParaRPr lang="en-US" dirty="0"/>
          </a:p>
        </p:txBody>
      </p:sp>
      <p:sp>
        <p:nvSpPr>
          <p:cNvPr id="4" name="Rectangle 3">
            <a:extLst>
              <a:ext uri="{FF2B5EF4-FFF2-40B4-BE49-F238E27FC236}">
                <a16:creationId xmlns:a16="http://schemas.microsoft.com/office/drawing/2014/main" id="{203203A2-6134-48E7-9C8D-6DF93DC21F27}"/>
              </a:ext>
            </a:extLst>
          </p:cNvPr>
          <p:cNvSpPr/>
          <p:nvPr/>
        </p:nvSpPr>
        <p:spPr>
          <a:xfrm>
            <a:off x="432916" y="1341000"/>
            <a:ext cx="5075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Características y selección de los componentes</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3CBF8951-9674-4B71-B95A-46C21F1E2D28}"/>
              </a:ext>
            </a:extLst>
          </p:cNvPr>
          <p:cNvSpPr/>
          <p:nvPr/>
        </p:nvSpPr>
        <p:spPr>
          <a:xfrm>
            <a:off x="726284" y="1685649"/>
            <a:ext cx="4061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OTROS COMPONENTES DEL SISTEMA</a:t>
            </a:r>
          </a:p>
        </p:txBody>
      </p:sp>
      <p:sp>
        <p:nvSpPr>
          <p:cNvPr id="6" name="Rectangle 5">
            <a:extLst>
              <a:ext uri="{FF2B5EF4-FFF2-40B4-BE49-F238E27FC236}">
                <a16:creationId xmlns:a16="http://schemas.microsoft.com/office/drawing/2014/main" id="{C5349A0C-72FA-4690-A2FD-62C027B83316}"/>
              </a:ext>
            </a:extLst>
          </p:cNvPr>
          <p:cNvSpPr/>
          <p:nvPr/>
        </p:nvSpPr>
        <p:spPr>
          <a:xfrm>
            <a:off x="0" y="1989000"/>
            <a:ext cx="8675688" cy="4524315"/>
          </a:xfrm>
          <a:prstGeom prst="rect">
            <a:avLst/>
          </a:prstGeom>
        </p:spPr>
        <p:txBody>
          <a:bodyPr wrap="square">
            <a:spAutoFit/>
          </a:bodyPr>
          <a:lstStyle/>
          <a:p>
            <a:pPr marL="285750" indent="-285750">
              <a:buFont typeface="Symbol" panose="05050102010706020507" pitchFamily="18" charset="2"/>
              <a:buChar char=""/>
            </a:pPr>
            <a:r>
              <a:rPr lang="en-US" sz="1600" b="1" dirty="0" err="1">
                <a:solidFill>
                  <a:prstClr val="black"/>
                </a:solidFill>
              </a:rPr>
              <a:t>Accesorios</a:t>
            </a:r>
            <a:r>
              <a:rPr lang="en-US" sz="1600" b="1" dirty="0">
                <a:solidFill>
                  <a:prstClr val="black"/>
                </a:solidFill>
              </a:rPr>
              <a:t> y </a:t>
            </a:r>
            <a:r>
              <a:rPr lang="en-US" sz="1600" b="1" dirty="0" err="1">
                <a:solidFill>
                  <a:prstClr val="black"/>
                </a:solidFill>
              </a:rPr>
              <a:t>repuestos</a:t>
            </a:r>
            <a:r>
              <a:rPr lang="en-US" sz="1600" b="1" dirty="0">
                <a:solidFill>
                  <a:prstClr val="black"/>
                </a:solidFill>
              </a:rPr>
              <a:t>.</a:t>
            </a:r>
          </a:p>
          <a:p>
            <a:pPr marL="541338" lvl="1" indent="-285750">
              <a:buFont typeface="Arial" panose="020B0604020202020204" pitchFamily="34" charset="0"/>
              <a:buChar char="."/>
            </a:pPr>
            <a:r>
              <a:rPr lang="es-ES" sz="1600" dirty="0">
                <a:solidFill>
                  <a:prstClr val="black"/>
                </a:solidFill>
              </a:rPr>
              <a:t>Se dispone de una gran cantidad de componentes y accesorios. </a:t>
            </a:r>
          </a:p>
          <a:p>
            <a:pPr marL="255588" lvl="1"/>
            <a:r>
              <a:rPr lang="es-ES" sz="1600" dirty="0">
                <a:solidFill>
                  <a:prstClr val="black"/>
                </a:solidFill>
              </a:rPr>
              <a:t>      Además, el instalador debe estar familiarizado con lo universal </a:t>
            </a:r>
          </a:p>
          <a:p>
            <a:pPr marL="255588" lvl="1"/>
            <a:r>
              <a:rPr lang="es-ES" sz="1600" dirty="0">
                <a:solidFill>
                  <a:prstClr val="black"/>
                </a:solidFill>
              </a:rPr>
              <a:t>      (para todos los sistemas) y piezas de repuesto específicas </a:t>
            </a:r>
          </a:p>
          <a:p>
            <a:pPr marL="255588" lvl="1"/>
            <a:r>
              <a:rPr lang="es-ES" sz="1600" dirty="0">
                <a:solidFill>
                  <a:prstClr val="black"/>
                </a:solidFill>
              </a:rPr>
              <a:t>      (patentadas o muy específicas).</a:t>
            </a:r>
          </a:p>
          <a:p>
            <a:pPr marL="255588" lvl="1"/>
            <a:r>
              <a:rPr lang="es-ES" sz="1600" dirty="0">
                <a:solidFill>
                  <a:prstClr val="black"/>
                </a:solidFill>
              </a:rPr>
              <a:t>      Algunos ejemplos de estos componentes son </a:t>
            </a:r>
            <a:r>
              <a:rPr lang="en-US" sz="1600" dirty="0">
                <a:solidFill>
                  <a:prstClr val="black"/>
                </a:solidFill>
              </a:rPr>
              <a:t>:</a:t>
            </a:r>
          </a:p>
          <a:p>
            <a:pPr marL="809625" lvl="2" indent="-285750">
              <a:buFont typeface="Arial" panose="020B0604020202020204" pitchFamily="34" charset="0"/>
              <a:buChar char="."/>
            </a:pPr>
            <a:r>
              <a:rPr lang="es-ES" sz="1600" b="1" dirty="0">
                <a:solidFill>
                  <a:prstClr val="black"/>
                </a:solidFill>
              </a:rPr>
              <a:t>Intercambiadores de calor externos.</a:t>
            </a:r>
          </a:p>
          <a:p>
            <a:pPr marL="809625" lvl="2" indent="-285750">
              <a:buFont typeface="Arial" panose="020B0604020202020204" pitchFamily="34" charset="0"/>
              <a:buChar char="."/>
            </a:pPr>
            <a:r>
              <a:rPr lang="es-ES" sz="1600" b="1" dirty="0">
                <a:solidFill>
                  <a:prstClr val="black"/>
                </a:solidFill>
              </a:rPr>
              <a:t>Sobretensión (descargadores de sobretensión) y puesta a tierra.</a:t>
            </a:r>
          </a:p>
          <a:p>
            <a:pPr marL="809625" lvl="2" indent="-285750">
              <a:buFont typeface="Arial" panose="020B0604020202020204" pitchFamily="34" charset="0"/>
              <a:buChar char="."/>
            </a:pPr>
            <a:r>
              <a:rPr lang="es-ES" sz="1600" b="1" dirty="0">
                <a:solidFill>
                  <a:prstClr val="black"/>
                </a:solidFill>
              </a:rPr>
              <a:t>Conjuntos de tuberías, accesorios, cables eléctricos, </a:t>
            </a:r>
          </a:p>
          <a:p>
            <a:pPr marL="523875" lvl="2"/>
            <a:r>
              <a:rPr lang="es-ES" sz="1600" b="1" dirty="0">
                <a:solidFill>
                  <a:prstClr val="black"/>
                </a:solidFill>
              </a:rPr>
              <a:t>       cajas de empalmes.</a:t>
            </a:r>
          </a:p>
          <a:p>
            <a:pPr marL="809625" lvl="2" indent="-285750">
              <a:buFont typeface="Arial" panose="020B0604020202020204" pitchFamily="34" charset="0"/>
              <a:buChar char="."/>
            </a:pPr>
            <a:r>
              <a:rPr lang="es-ES" sz="1600" b="1" dirty="0">
                <a:solidFill>
                  <a:prstClr val="black"/>
                </a:solidFill>
              </a:rPr>
              <a:t>Cubiertas de protección de PVC para colectores solares.</a:t>
            </a:r>
          </a:p>
          <a:p>
            <a:pPr marL="809625" lvl="2" indent="-285750">
              <a:buFont typeface="Arial" panose="020B0604020202020204" pitchFamily="34" charset="0"/>
              <a:buChar char="."/>
            </a:pPr>
            <a:r>
              <a:rPr lang="es-ES" sz="1600" b="1" dirty="0">
                <a:solidFill>
                  <a:prstClr val="black"/>
                </a:solidFill>
              </a:rPr>
              <a:t>Kits de inmersión eléctricos y anticongelantes.</a:t>
            </a:r>
          </a:p>
          <a:p>
            <a:pPr marL="809625" lvl="2" indent="-285750">
              <a:buFont typeface="Arial" panose="020B0604020202020204" pitchFamily="34" charset="0"/>
              <a:buChar char="."/>
            </a:pPr>
            <a:r>
              <a:rPr lang="es-ES" sz="1600" b="1" dirty="0">
                <a:solidFill>
                  <a:prstClr val="black"/>
                </a:solidFill>
              </a:rPr>
              <a:t>Cables calefactores (protección anticongelante de tubos).</a:t>
            </a:r>
          </a:p>
          <a:p>
            <a:pPr marL="809625" lvl="2" indent="-285750">
              <a:buFont typeface="Arial" panose="020B0604020202020204" pitchFamily="34" charset="0"/>
              <a:buChar char="."/>
            </a:pPr>
            <a:r>
              <a:rPr lang="es-ES" sz="1600" b="1" dirty="0">
                <a:solidFill>
                  <a:prstClr val="black"/>
                </a:solidFill>
              </a:rPr>
              <a:t>Varillas anódicas para la protección del tanque.</a:t>
            </a:r>
          </a:p>
          <a:p>
            <a:pPr marL="809625" lvl="2" indent="-285750">
              <a:buFont typeface="Arial" panose="020B0604020202020204" pitchFamily="34" charset="0"/>
              <a:buChar char="."/>
            </a:pPr>
            <a:r>
              <a:rPr lang="es-ES" sz="1600" b="1" dirty="0">
                <a:solidFill>
                  <a:prstClr val="black"/>
                </a:solidFill>
              </a:rPr>
              <a:t>Sondas y tomas de temperatura.</a:t>
            </a:r>
          </a:p>
          <a:p>
            <a:pPr marL="809625" lvl="2" indent="-285750">
              <a:buFont typeface="Arial" panose="020B0604020202020204" pitchFamily="34" charset="0"/>
              <a:buChar char="."/>
            </a:pPr>
            <a:r>
              <a:rPr lang="es-ES" sz="1600" b="1" dirty="0">
                <a:solidFill>
                  <a:prstClr val="black"/>
                </a:solidFill>
              </a:rPr>
              <a:t>Materiales de aislamiento para tuberías y tanques</a:t>
            </a:r>
            <a:r>
              <a:rPr lang="en-US" sz="1600" b="1" dirty="0">
                <a:solidFill>
                  <a:prstClr val="black"/>
                </a:solidFill>
              </a:rPr>
              <a:t>.</a:t>
            </a:r>
          </a:p>
          <a:p>
            <a:pPr marL="541338" lvl="1" indent="-285750">
              <a:buFont typeface="Arial" panose="020B0604020202020204" pitchFamily="34" charset="0"/>
              <a:buChar char="."/>
            </a:pPr>
            <a:r>
              <a:rPr lang="es-ES" sz="1600" dirty="0">
                <a:solidFill>
                  <a:prstClr val="black"/>
                </a:solidFill>
              </a:rPr>
              <a:t>Las referencias principales son las listas de componentes de los fabricantes y las especificaciones técnicas.</a:t>
            </a:r>
            <a:endParaRPr lang="en-US" sz="1600" dirty="0">
              <a:solidFill>
                <a:prstClr val="black"/>
              </a:solidFill>
            </a:endParaRPr>
          </a:p>
        </p:txBody>
      </p:sp>
      <p:pic>
        <p:nvPicPr>
          <p:cNvPr id="7" name="Picture 6">
            <a:extLst>
              <a:ext uri="{FF2B5EF4-FFF2-40B4-BE49-F238E27FC236}">
                <a16:creationId xmlns:a16="http://schemas.microsoft.com/office/drawing/2014/main" id="{5C64B3A2-DE81-4394-90CC-3C455011EE53}"/>
              </a:ext>
            </a:extLst>
          </p:cNvPr>
          <p:cNvPicPr>
            <a:picLocks noChangeAspect="1"/>
          </p:cNvPicPr>
          <p:nvPr/>
        </p:nvPicPr>
        <p:blipFill>
          <a:blip r:embed="rId2"/>
          <a:stretch>
            <a:fillRect/>
          </a:stretch>
        </p:blipFill>
        <p:spPr>
          <a:xfrm>
            <a:off x="6372000" y="2240203"/>
            <a:ext cx="2761559" cy="3595734"/>
          </a:xfrm>
          <a:prstGeom prst="rect">
            <a:avLst/>
          </a:prstGeom>
        </p:spPr>
      </p:pic>
      <p:sp>
        <p:nvSpPr>
          <p:cNvPr id="9" name="Rectangle 7">
            <a:extLst>
              <a:ext uri="{FF2B5EF4-FFF2-40B4-BE49-F238E27FC236}">
                <a16:creationId xmlns:a16="http://schemas.microsoft.com/office/drawing/2014/main" id="{177D557C-DF7E-4253-BD96-4CFC641FF1F0}"/>
              </a:ext>
            </a:extLst>
          </p:cNvPr>
          <p:cNvSpPr/>
          <p:nvPr/>
        </p:nvSpPr>
        <p:spPr>
          <a:xfrm>
            <a:off x="6155844" y="1757055"/>
            <a:ext cx="1296000" cy="338554"/>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marL="285750" lvl="0" indent="-285750">
              <a:buFont typeface="Wingdings" panose="05000000000000000000" pitchFamily="2" charset="2"/>
              <a:buChar char="§"/>
            </a:pPr>
            <a:r>
              <a:rPr lang="en-US" sz="1600" b="1" dirty="0">
                <a:solidFill>
                  <a:prstClr val="black"/>
                </a:solidFill>
              </a:rPr>
              <a:t>EJEMPLO</a:t>
            </a:r>
          </a:p>
        </p:txBody>
      </p:sp>
    </p:spTree>
    <p:extLst>
      <p:ext uri="{BB962C8B-B14F-4D97-AF65-F5344CB8AC3E}">
        <p14:creationId xmlns:p14="http://schemas.microsoft.com/office/powerpoint/2010/main" val="32825616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5B650-81B6-47F7-8C9E-1D1869111985}"/>
              </a:ext>
            </a:extLst>
          </p:cNvPr>
          <p:cNvSpPr>
            <a:spLocks noGrp="1"/>
          </p:cNvSpPr>
          <p:nvPr>
            <p:ph type="title"/>
          </p:nvPr>
        </p:nvSpPr>
        <p:spPr/>
        <p:txBody>
          <a:bodyPr/>
          <a:lstStyle/>
          <a:p>
            <a:r>
              <a:rPr lang="en-US" b="1" dirty="0"/>
              <a:t>3. Dimensionamiento del sistema</a:t>
            </a:r>
            <a:endParaRPr lang="en-US" dirty="0"/>
          </a:p>
        </p:txBody>
      </p:sp>
      <p:sp>
        <p:nvSpPr>
          <p:cNvPr id="3" name="Rectangle 2">
            <a:extLst>
              <a:ext uri="{FF2B5EF4-FFF2-40B4-BE49-F238E27FC236}">
                <a16:creationId xmlns:a16="http://schemas.microsoft.com/office/drawing/2014/main" id="{C88E85B7-9837-40C1-BCC2-9E386AD023B8}"/>
              </a:ext>
            </a:extLst>
          </p:cNvPr>
          <p:cNvSpPr/>
          <p:nvPr/>
        </p:nvSpPr>
        <p:spPr>
          <a:xfrm>
            <a:off x="432916" y="1269000"/>
            <a:ext cx="464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Principios</a:t>
            </a:r>
            <a:r>
              <a:rPr lang="en-US" b="1" dirty="0">
                <a:solidFill>
                  <a:prstClr val="black"/>
                </a:solidFill>
                <a:cs typeface="Arial" pitchFamily="34" charset="0"/>
              </a:rPr>
              <a:t> de dimensionamiento.</a:t>
            </a:r>
            <a:endParaRPr lang="en-US" b="1" dirty="0"/>
          </a:p>
        </p:txBody>
      </p:sp>
      <p:sp>
        <p:nvSpPr>
          <p:cNvPr id="5" name="Rectangle 4">
            <a:extLst>
              <a:ext uri="{FF2B5EF4-FFF2-40B4-BE49-F238E27FC236}">
                <a16:creationId xmlns:a16="http://schemas.microsoft.com/office/drawing/2014/main" id="{8A3CC663-018D-4A9F-9C9D-D974788D4412}"/>
              </a:ext>
            </a:extLst>
          </p:cNvPr>
          <p:cNvSpPr/>
          <p:nvPr/>
        </p:nvSpPr>
        <p:spPr>
          <a:xfrm>
            <a:off x="0" y="1557000"/>
            <a:ext cx="9144000" cy="2308324"/>
          </a:xfrm>
          <a:prstGeom prst="rect">
            <a:avLst/>
          </a:prstGeom>
        </p:spPr>
        <p:txBody>
          <a:bodyPr wrap="square">
            <a:spAutoFit/>
          </a:bodyPr>
          <a:lstStyle/>
          <a:p>
            <a:pPr marL="285750" indent="-285750">
              <a:buFont typeface="Wingdings" panose="05000000000000000000" pitchFamily="2" charset="2"/>
              <a:buChar char="§"/>
            </a:pPr>
            <a:r>
              <a:rPr lang="es-ES" sz="1600" dirty="0">
                <a:solidFill>
                  <a:prstClr val="black"/>
                </a:solidFill>
              </a:rPr>
              <a:t>Es muy importante </a:t>
            </a:r>
            <a:r>
              <a:rPr lang="es-ES" sz="1600" b="1" dirty="0">
                <a:solidFill>
                  <a:prstClr val="black"/>
                </a:solidFill>
              </a:rPr>
              <a:t>seleccionar el tamaño correcto del sistema ACS solar </a:t>
            </a:r>
            <a:r>
              <a:rPr lang="es-ES" sz="1600" dirty="0">
                <a:solidFill>
                  <a:prstClr val="black"/>
                </a:solidFill>
              </a:rPr>
              <a:t>(solar, circuitos de almacenamiento y consumo) </a:t>
            </a:r>
            <a:r>
              <a:rPr lang="es-ES" sz="1600" b="1" dirty="0">
                <a:solidFill>
                  <a:prstClr val="black"/>
                </a:solidFill>
              </a:rPr>
              <a:t>para el rendimiento y la comodidad, el ahorro de combustible y una larga vida útil</a:t>
            </a:r>
            <a:r>
              <a:rPr lang="es-ES" sz="1600" dirty="0">
                <a:solidFill>
                  <a:prstClr val="black"/>
                </a:solidFill>
              </a:rPr>
              <a:t>. </a:t>
            </a:r>
          </a:p>
          <a:p>
            <a:pPr marL="285750" indent="-285750">
              <a:buFont typeface="Wingdings" panose="05000000000000000000" pitchFamily="2" charset="2"/>
              <a:buChar char="§"/>
            </a:pPr>
            <a:r>
              <a:rPr lang="es-ES" sz="1600" dirty="0">
                <a:solidFill>
                  <a:prstClr val="black"/>
                </a:solidFill>
              </a:rPr>
              <a:t>Para mayor comodidad, y no sólo para ahorrar, </a:t>
            </a:r>
            <a:r>
              <a:rPr lang="es-ES" sz="1600" b="1" dirty="0">
                <a:solidFill>
                  <a:prstClr val="black"/>
                </a:solidFill>
              </a:rPr>
              <a:t>la fuente de calor convencional debe ser capaz de suministrar el 100% del agua caliente de una casa independientemente del sistema solar</a:t>
            </a:r>
            <a:r>
              <a:rPr lang="es-ES" sz="1600" dirty="0">
                <a:solidFill>
                  <a:prstClr val="black"/>
                </a:solidFill>
              </a:rPr>
              <a:t>. </a:t>
            </a:r>
          </a:p>
          <a:p>
            <a:pPr marL="285750" indent="-285750">
              <a:buFont typeface="Wingdings" panose="05000000000000000000" pitchFamily="2" charset="2"/>
              <a:buChar char="§"/>
            </a:pPr>
            <a:r>
              <a:rPr lang="es-ES" sz="1600" dirty="0">
                <a:solidFill>
                  <a:prstClr val="black"/>
                </a:solidFill>
              </a:rPr>
              <a:t>Para orientarse, </a:t>
            </a:r>
            <a:r>
              <a:rPr lang="es-ES" sz="1600" b="1" dirty="0">
                <a:solidFill>
                  <a:prstClr val="black"/>
                </a:solidFill>
              </a:rPr>
              <a:t>es deseable una cobertura del 60% en el transcurso de todo un año para los sistemas de calefacción de agua caliente sanitaria para viviendas unifamiliares </a:t>
            </a:r>
            <a:r>
              <a:rPr lang="es-ES" sz="1600" dirty="0">
                <a:solidFill>
                  <a:prstClr val="black"/>
                </a:solidFill>
              </a:rPr>
              <a:t>en climas templados. Una cobertura de menos del 50% también es aceptable en edificios multifamiliares (suministro centralizado de agua caliente).</a:t>
            </a:r>
          </a:p>
        </p:txBody>
      </p:sp>
      <p:pic>
        <p:nvPicPr>
          <p:cNvPr id="7" name="Picture 6" descr="A close up of a device&#10;&#10;Description generated with very high confidence">
            <a:extLst>
              <a:ext uri="{FF2B5EF4-FFF2-40B4-BE49-F238E27FC236}">
                <a16:creationId xmlns:a16="http://schemas.microsoft.com/office/drawing/2014/main" id="{19993349-7558-4376-8ABE-A089A5A2F2F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67648" y="3861000"/>
            <a:ext cx="3240352" cy="2448250"/>
          </a:xfrm>
          <a:prstGeom prst="rect">
            <a:avLst/>
          </a:prstGeom>
          <a:ln>
            <a:solidFill>
              <a:schemeClr val="tx1"/>
            </a:solidFill>
          </a:ln>
        </p:spPr>
      </p:pic>
      <p:sp>
        <p:nvSpPr>
          <p:cNvPr id="8" name="Rectangle 7">
            <a:extLst>
              <a:ext uri="{FF2B5EF4-FFF2-40B4-BE49-F238E27FC236}">
                <a16:creationId xmlns:a16="http://schemas.microsoft.com/office/drawing/2014/main" id="{9359C9E8-4817-46C1-BA3B-D0908C6927D9}"/>
              </a:ext>
            </a:extLst>
          </p:cNvPr>
          <p:cNvSpPr/>
          <p:nvPr/>
        </p:nvSpPr>
        <p:spPr>
          <a:xfrm>
            <a:off x="0" y="3724233"/>
            <a:ext cx="5867648" cy="2800767"/>
          </a:xfrm>
          <a:prstGeom prst="rect">
            <a:avLst/>
          </a:prstGeom>
        </p:spPr>
        <p:txBody>
          <a:bodyPr wrap="square">
            <a:spAutoFit/>
          </a:bodyPr>
          <a:lstStyle/>
          <a:p>
            <a:pPr marL="285750" indent="-285750">
              <a:buFont typeface="Wingdings" panose="05000000000000000000" pitchFamily="2" charset="2"/>
              <a:buChar char="§"/>
            </a:pPr>
            <a:r>
              <a:rPr lang="es-ES" sz="1600" dirty="0">
                <a:solidFill>
                  <a:prstClr val="black"/>
                </a:solidFill>
              </a:rPr>
              <a:t>Los sistemas ACS solar a gran escala tienen una dinámica térmica compleja y requieren cálculos elaborados</a:t>
            </a:r>
            <a:r>
              <a:rPr lang="es-ES" sz="1600" b="1" dirty="0">
                <a:solidFill>
                  <a:prstClr val="black"/>
                </a:solidFill>
              </a:rPr>
              <a:t>. El dimensionamiento de pequeños sistemas ACS solar puede basarse en métodos, herramientas y directrices simplificadas.</a:t>
            </a:r>
          </a:p>
          <a:p>
            <a:pPr marL="285750" indent="-285750">
              <a:buFont typeface="Wingdings" panose="05000000000000000000" pitchFamily="2" charset="2"/>
              <a:buChar char="§"/>
            </a:pPr>
            <a:r>
              <a:rPr lang="es-ES" sz="1600" dirty="0">
                <a:solidFill>
                  <a:prstClr val="black"/>
                </a:solidFill>
              </a:rPr>
              <a:t>Los instaladores deben poder </a:t>
            </a:r>
            <a:r>
              <a:rPr lang="es-ES" sz="1600" b="1" dirty="0">
                <a:solidFill>
                  <a:prstClr val="black"/>
                </a:solidFill>
              </a:rPr>
              <a:t>elegir, dimensionar, configurar o adaptar correctamente el (pequeño) sistema ACS solar para satisfacer las necesidades del cliente.</a:t>
            </a:r>
          </a:p>
          <a:p>
            <a:pPr marL="285750" indent="-285750">
              <a:buFont typeface="Wingdings" panose="05000000000000000000" pitchFamily="2" charset="2"/>
              <a:buChar char="§"/>
            </a:pPr>
            <a:r>
              <a:rPr lang="es-ES" sz="1600" dirty="0">
                <a:solidFill>
                  <a:prstClr val="black"/>
                </a:solidFill>
              </a:rPr>
              <a:t>Cualquier proceso de dimensionamiento de ACS comienza con un </a:t>
            </a:r>
            <a:r>
              <a:rPr lang="es-ES" sz="1600" b="1" dirty="0">
                <a:solidFill>
                  <a:prstClr val="black"/>
                </a:solidFill>
              </a:rPr>
              <a:t>análisis de necesidades </a:t>
            </a:r>
            <a:r>
              <a:rPr lang="es-ES" sz="1600" dirty="0">
                <a:solidFill>
                  <a:prstClr val="black"/>
                </a:solidFill>
              </a:rPr>
              <a:t>para conocer la demanda de agua caliente, identificar las condiciones del emplazamiento y establecer una fracción solar viable.</a:t>
            </a:r>
            <a:endParaRPr lang="en-US" sz="1600" dirty="0">
              <a:solidFill>
                <a:prstClr val="black"/>
              </a:solidFill>
            </a:endParaRPr>
          </a:p>
        </p:txBody>
      </p:sp>
    </p:spTree>
    <p:extLst>
      <p:ext uri="{BB962C8B-B14F-4D97-AF65-F5344CB8AC3E}">
        <p14:creationId xmlns:p14="http://schemas.microsoft.com/office/powerpoint/2010/main" val="20982306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26FCCE-C2FC-4B7B-AC31-8A855901D292}"/>
              </a:ext>
            </a:extLst>
          </p:cNvPr>
          <p:cNvSpPr>
            <a:spLocks noGrp="1"/>
          </p:cNvSpPr>
          <p:nvPr>
            <p:ph type="title"/>
          </p:nvPr>
        </p:nvSpPr>
        <p:spPr/>
        <p:txBody>
          <a:bodyPr/>
          <a:lstStyle/>
          <a:p>
            <a:r>
              <a:rPr lang="en-US" b="1" dirty="0"/>
              <a:t>3. Dimensionamiento del sistema</a:t>
            </a:r>
            <a:endParaRPr lang="en-US" dirty="0"/>
          </a:p>
        </p:txBody>
      </p:sp>
      <p:sp>
        <p:nvSpPr>
          <p:cNvPr id="4" name="Rectangle 3">
            <a:extLst>
              <a:ext uri="{FF2B5EF4-FFF2-40B4-BE49-F238E27FC236}">
                <a16:creationId xmlns:a16="http://schemas.microsoft.com/office/drawing/2014/main" id="{9AEBD3A3-6DFB-4748-BF74-B7AE6134854B}"/>
              </a:ext>
            </a:extLst>
          </p:cNvPr>
          <p:cNvSpPr/>
          <p:nvPr/>
        </p:nvSpPr>
        <p:spPr>
          <a:xfrm>
            <a:off x="432916" y="1557000"/>
            <a:ext cx="4643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Principios</a:t>
            </a:r>
            <a:r>
              <a:rPr lang="en-US" b="1" dirty="0">
                <a:solidFill>
                  <a:prstClr val="black"/>
                </a:solidFill>
                <a:cs typeface="Arial" pitchFamily="34" charset="0"/>
              </a:rPr>
              <a:t> de dimensionamiento.</a:t>
            </a:r>
            <a:endParaRPr lang="en-US" b="1" dirty="0"/>
          </a:p>
        </p:txBody>
      </p:sp>
      <p:sp>
        <p:nvSpPr>
          <p:cNvPr id="5" name="Rectangle 4">
            <a:extLst>
              <a:ext uri="{FF2B5EF4-FFF2-40B4-BE49-F238E27FC236}">
                <a16:creationId xmlns:a16="http://schemas.microsoft.com/office/drawing/2014/main" id="{D23C822A-78E1-447D-A0A2-973F3E073ADA}"/>
              </a:ext>
            </a:extLst>
          </p:cNvPr>
          <p:cNvSpPr/>
          <p:nvPr/>
        </p:nvSpPr>
        <p:spPr>
          <a:xfrm>
            <a:off x="726284" y="1917127"/>
            <a:ext cx="7960516" cy="338554"/>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latin typeface="Bosch Sans Regular"/>
              </a:rPr>
              <a:t>EJEMPLO DE REGLAS GENERALES PARA EL DISEÑO DE PEQUEÑOS SWH</a:t>
            </a:r>
            <a:r>
              <a:rPr lang="en-US" sz="1600" b="1" dirty="0">
                <a:solidFill>
                  <a:prstClr val="black"/>
                </a:solidFill>
                <a:latin typeface="Bosch Sans Regular"/>
              </a:rPr>
              <a:t>.</a:t>
            </a:r>
            <a:endParaRPr lang="en-US" sz="1600" b="1" dirty="0">
              <a:solidFill>
                <a:srgbClr val="000000"/>
              </a:solidFill>
              <a:latin typeface="Bosch Sans Regular"/>
            </a:endParaRPr>
          </a:p>
        </p:txBody>
      </p:sp>
      <p:sp>
        <p:nvSpPr>
          <p:cNvPr id="6" name="Rectangle 5">
            <a:extLst>
              <a:ext uri="{FF2B5EF4-FFF2-40B4-BE49-F238E27FC236}">
                <a16:creationId xmlns:a16="http://schemas.microsoft.com/office/drawing/2014/main" id="{ECF37354-C395-4558-A5A1-2B0F4F4E088C}"/>
              </a:ext>
            </a:extLst>
          </p:cNvPr>
          <p:cNvSpPr/>
          <p:nvPr/>
        </p:nvSpPr>
        <p:spPr>
          <a:xfrm>
            <a:off x="612000" y="2189118"/>
            <a:ext cx="8063688" cy="3970318"/>
          </a:xfrm>
          <a:prstGeom prst="rect">
            <a:avLst/>
          </a:prstGeom>
        </p:spPr>
        <p:txBody>
          <a:bodyPr wrap="square">
            <a:spAutoFit/>
          </a:bodyPr>
          <a:lstStyle/>
          <a:p>
            <a:pPr marL="541338" lvl="1" indent="-285750">
              <a:buFontTx/>
              <a:buChar char="‒"/>
            </a:pPr>
            <a:r>
              <a:rPr lang="es-ES" sz="1400" dirty="0">
                <a:solidFill>
                  <a:prstClr val="black"/>
                </a:solidFill>
                <a:latin typeface="Bosch Sans Regular"/>
              </a:rPr>
              <a:t>Para el suministro de ACS solar en entornos residenciales, tenga en cuenta el </a:t>
            </a:r>
            <a:r>
              <a:rPr lang="es-ES" sz="1400" b="1" dirty="0">
                <a:solidFill>
                  <a:prstClr val="black"/>
                </a:solidFill>
                <a:latin typeface="Bosch Sans Regular"/>
              </a:rPr>
              <a:t>uso constante durante todo el año</a:t>
            </a:r>
            <a:r>
              <a:rPr lang="es-ES" sz="1400" dirty="0">
                <a:solidFill>
                  <a:prstClr val="black"/>
                </a:solidFill>
                <a:latin typeface="Bosch Sans Regular"/>
              </a:rPr>
              <a:t>.</a:t>
            </a:r>
          </a:p>
          <a:p>
            <a:pPr marL="541338" lvl="1" indent="-285750">
              <a:buFontTx/>
              <a:buChar char="‒"/>
            </a:pPr>
            <a:r>
              <a:rPr lang="es-ES" sz="1400" dirty="0">
                <a:solidFill>
                  <a:prstClr val="black"/>
                </a:solidFill>
                <a:latin typeface="Bosch Sans Regular"/>
              </a:rPr>
              <a:t>Utilice </a:t>
            </a:r>
            <a:r>
              <a:rPr lang="es-ES" sz="1400" b="1" dirty="0">
                <a:solidFill>
                  <a:prstClr val="black"/>
                </a:solidFill>
                <a:latin typeface="Bosch Sans Regular"/>
              </a:rPr>
              <a:t>valores promedio </a:t>
            </a:r>
            <a:r>
              <a:rPr lang="es-ES" sz="1400" dirty="0">
                <a:solidFill>
                  <a:prstClr val="black"/>
                </a:solidFill>
                <a:latin typeface="Bosch Sans Regular"/>
              </a:rPr>
              <a:t>para determinar aproximadamente la demanda de agua caliente (consumos diarios bajos, medios o altos por persona). Investigue un poco y construya un</a:t>
            </a:r>
            <a:r>
              <a:rPr lang="es-ES" sz="1400" b="1" dirty="0">
                <a:solidFill>
                  <a:prstClr val="black"/>
                </a:solidFill>
                <a:latin typeface="Bosch Sans Regular"/>
              </a:rPr>
              <a:t> perfil de consumo </a:t>
            </a:r>
            <a:r>
              <a:rPr lang="es-ES" sz="1400" dirty="0">
                <a:solidFill>
                  <a:prstClr val="black"/>
                </a:solidFill>
                <a:latin typeface="Bosch Sans Regular"/>
              </a:rPr>
              <a:t>para hacer conjeturas más precisas.</a:t>
            </a:r>
          </a:p>
          <a:p>
            <a:pPr marL="541338" lvl="1" indent="-285750">
              <a:buFontTx/>
              <a:buChar char="‒"/>
            </a:pPr>
            <a:r>
              <a:rPr lang="es-ES" sz="1400" b="1" dirty="0">
                <a:solidFill>
                  <a:prstClr val="black"/>
                </a:solidFill>
                <a:latin typeface="Bosch Sans Regular"/>
              </a:rPr>
              <a:t>Orientar los colectores hacia el sur con un ángulo de inclinación que refleje la latitud del sitio</a:t>
            </a:r>
            <a:r>
              <a:rPr lang="es-ES" sz="1400" dirty="0">
                <a:solidFill>
                  <a:prstClr val="black"/>
                </a:solidFill>
                <a:latin typeface="Bosch Sans Regular"/>
              </a:rPr>
              <a:t>.</a:t>
            </a:r>
          </a:p>
          <a:p>
            <a:pPr marL="541338" lvl="1" indent="-285750">
              <a:buFontTx/>
              <a:buChar char="‒"/>
            </a:pPr>
            <a:r>
              <a:rPr lang="es-ES" sz="1400" b="1" dirty="0">
                <a:solidFill>
                  <a:prstClr val="black"/>
                </a:solidFill>
                <a:latin typeface="Bosch Sans Regular"/>
              </a:rPr>
              <a:t>El volumen de un tanque de almacenamiento que duplica la demanda estimada (diaria) </a:t>
            </a:r>
            <a:r>
              <a:rPr lang="es-ES" sz="1400" dirty="0">
                <a:solidFill>
                  <a:prstClr val="black"/>
                </a:solidFill>
                <a:latin typeface="Bosch Sans Regular"/>
              </a:rPr>
              <a:t>ha demostrado ser adecuado; la temperatura de almacenamiento se ha fijado en 60ºC y la temperatura de descarga en 45ºC.</a:t>
            </a:r>
          </a:p>
          <a:p>
            <a:pPr marL="541338" lvl="1" indent="-285750">
              <a:buFontTx/>
              <a:buChar char="‒"/>
            </a:pPr>
            <a:r>
              <a:rPr lang="es-ES" sz="1400" b="1" dirty="0">
                <a:solidFill>
                  <a:prstClr val="black"/>
                </a:solidFill>
                <a:latin typeface="Bosch Sans Regular"/>
              </a:rPr>
              <a:t>El número de colectores (área de recolección) es igual al número de personas por 0,7</a:t>
            </a:r>
            <a:r>
              <a:rPr lang="es-ES" sz="1400" dirty="0">
                <a:solidFill>
                  <a:prstClr val="black"/>
                </a:solidFill>
                <a:latin typeface="Bosch Sans Regular"/>
              </a:rPr>
              <a:t>.</a:t>
            </a:r>
          </a:p>
          <a:p>
            <a:pPr marL="541338" lvl="1" indent="-285750">
              <a:buFontTx/>
              <a:buChar char="‒"/>
            </a:pPr>
            <a:r>
              <a:rPr lang="es-ES" sz="1400" b="1" dirty="0">
                <a:solidFill>
                  <a:prstClr val="black"/>
                </a:solidFill>
                <a:latin typeface="Bosch Sans Regular"/>
              </a:rPr>
              <a:t>Los conjuntos de colectores deben estar compuestos por el mismo tipo de colectores y tener la misma orientación (vertical/horizontal) para que la distribución del flujo sea uniforme</a:t>
            </a:r>
            <a:r>
              <a:rPr lang="es-ES" sz="1400" dirty="0">
                <a:solidFill>
                  <a:prstClr val="black"/>
                </a:solidFill>
                <a:latin typeface="Bosch Sans Regular"/>
              </a:rPr>
              <a:t>. Pueden conectarse en paralelo (menos caída de presión) o en serie (gran caída de presión).</a:t>
            </a:r>
          </a:p>
          <a:p>
            <a:pPr marL="541338" lvl="1" indent="-285750">
              <a:buFontTx/>
              <a:buChar char="‒"/>
            </a:pPr>
            <a:r>
              <a:rPr lang="es-ES" sz="1400" b="1" dirty="0">
                <a:solidFill>
                  <a:prstClr val="black"/>
                </a:solidFill>
                <a:latin typeface="Bosch Sans Regular"/>
              </a:rPr>
              <a:t>El caudal nominal para sistemas ACS solar de pequeño tamaño de ingeniería es de 50L/h por colector</a:t>
            </a:r>
            <a:r>
              <a:rPr lang="es-ES" sz="1400" dirty="0">
                <a:solidFill>
                  <a:prstClr val="black"/>
                </a:solidFill>
                <a:latin typeface="Bosch Sans Regular"/>
              </a:rPr>
              <a:t>. El flujo total en el arreglo se obtiene multiplicando por la cantidad de colectores.</a:t>
            </a:r>
          </a:p>
          <a:p>
            <a:pPr marL="541338" lvl="1" indent="-285750">
              <a:buFontTx/>
              <a:buChar char="‒"/>
            </a:pPr>
            <a:r>
              <a:rPr lang="es-ES" sz="1400" dirty="0">
                <a:solidFill>
                  <a:prstClr val="black"/>
                </a:solidFill>
                <a:latin typeface="Bosch Sans Regular"/>
              </a:rPr>
              <a:t>Otras reglas generales y procedimientos simplificados: estimación de las caídas de presión de los conjuntos de colectores, tuberías y tanques de almacenamiento; selección de bombas; cálculo del DEV; selección de otras válvulas; controles de ajuste.</a:t>
            </a:r>
            <a:endParaRPr lang="en-US" sz="1400" dirty="0">
              <a:solidFill>
                <a:srgbClr val="000000"/>
              </a:solidFill>
              <a:latin typeface="Bosch Sans Regular"/>
            </a:endParaRPr>
          </a:p>
        </p:txBody>
      </p:sp>
      <p:pic>
        <p:nvPicPr>
          <p:cNvPr id="8" name="Picture 7" descr="A close up of a sign&#10;&#10;Description generated with high confidence">
            <a:extLst>
              <a:ext uri="{FF2B5EF4-FFF2-40B4-BE49-F238E27FC236}">
                <a16:creationId xmlns:a16="http://schemas.microsoft.com/office/drawing/2014/main" id="{CF59813F-7B4C-4346-B83F-107E795D0544}"/>
              </a:ext>
            </a:extLst>
          </p:cNvPr>
          <p:cNvPicPr>
            <a:picLocks noChangeAspect="1"/>
          </p:cNvPicPr>
          <p:nvPr/>
        </p:nvPicPr>
        <p:blipFill rotWithShape="1">
          <a:blip r:embed="rId2">
            <a:extLst>
              <a:ext uri="{28A0092B-C50C-407E-A947-70E740481C1C}">
                <a14:useLocalDpi xmlns:a14="http://schemas.microsoft.com/office/drawing/2010/main" val="0"/>
              </a:ext>
            </a:extLst>
          </a:blip>
          <a:srcRect l="9456" t="19638" b="30300"/>
          <a:stretch/>
        </p:blipFill>
        <p:spPr>
          <a:xfrm>
            <a:off x="7087050" y="1459268"/>
            <a:ext cx="2026800" cy="635029"/>
          </a:xfrm>
          <a:prstGeom prst="rect">
            <a:avLst/>
          </a:prstGeom>
        </p:spPr>
      </p:pic>
    </p:spTree>
    <p:extLst>
      <p:ext uri="{BB962C8B-B14F-4D97-AF65-F5344CB8AC3E}">
        <p14:creationId xmlns:p14="http://schemas.microsoft.com/office/powerpoint/2010/main" val="16714608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1E001-60F9-401C-BA4E-0AA1D36EEB0A}"/>
              </a:ext>
            </a:extLst>
          </p:cNvPr>
          <p:cNvSpPr>
            <a:spLocks noGrp="1"/>
          </p:cNvSpPr>
          <p:nvPr>
            <p:ph type="title"/>
          </p:nvPr>
        </p:nvSpPr>
        <p:spPr/>
        <p:txBody>
          <a:bodyPr/>
          <a:lstStyle/>
          <a:p>
            <a:r>
              <a:rPr lang="en-US" b="1" dirty="0"/>
              <a:t>3. Dimensionamiento del sistema</a:t>
            </a:r>
            <a:endParaRPr lang="en-US" dirty="0"/>
          </a:p>
        </p:txBody>
      </p:sp>
      <p:sp>
        <p:nvSpPr>
          <p:cNvPr id="4" name="Rectangle 3">
            <a:extLst>
              <a:ext uri="{FF2B5EF4-FFF2-40B4-BE49-F238E27FC236}">
                <a16:creationId xmlns:a16="http://schemas.microsoft.com/office/drawing/2014/main" id="{7332FD0C-D7A9-4A3D-8D23-313C83926977}"/>
              </a:ext>
            </a:extLst>
          </p:cNvPr>
          <p:cNvSpPr/>
          <p:nvPr/>
        </p:nvSpPr>
        <p:spPr>
          <a:xfrm>
            <a:off x="36000" y="1413000"/>
            <a:ext cx="9108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t>
            </a:r>
            <a:r>
              <a:rPr lang="es-ES" b="1" dirty="0" err="1">
                <a:solidFill>
                  <a:prstClr val="black"/>
                </a:solidFill>
                <a:cs typeface="Arial" pitchFamily="34" charset="0"/>
              </a:rPr>
              <a:t>Acs</a:t>
            </a:r>
            <a:r>
              <a:rPr lang="es-ES" b="1" dirty="0">
                <a:solidFill>
                  <a:prstClr val="black"/>
                </a:solidFill>
                <a:cs typeface="Arial" pitchFamily="34" charset="0"/>
              </a:rPr>
              <a:t> solar</a:t>
            </a:r>
            <a:r>
              <a:rPr lang="en-US" b="1" dirty="0">
                <a:solidFill>
                  <a:prstClr val="black"/>
                </a:solidFill>
                <a:cs typeface="Arial" pitchFamily="34" charset="0"/>
              </a:rPr>
              <a:t>.</a:t>
            </a:r>
            <a:endParaRPr lang="en-US" b="1" dirty="0"/>
          </a:p>
        </p:txBody>
      </p:sp>
      <p:sp>
        <p:nvSpPr>
          <p:cNvPr id="6" name="Rectangle 5">
            <a:extLst>
              <a:ext uri="{FF2B5EF4-FFF2-40B4-BE49-F238E27FC236}">
                <a16:creationId xmlns:a16="http://schemas.microsoft.com/office/drawing/2014/main" id="{00B96721-6746-4C2F-BE18-80A435EB912C}"/>
              </a:ext>
            </a:extLst>
          </p:cNvPr>
          <p:cNvSpPr/>
          <p:nvPr/>
        </p:nvSpPr>
        <p:spPr>
          <a:xfrm>
            <a:off x="0" y="1931850"/>
            <a:ext cx="5954331" cy="4462760"/>
          </a:xfrm>
          <a:prstGeom prst="rect">
            <a:avLst/>
          </a:prstGeom>
        </p:spPr>
        <p:txBody>
          <a:bodyPr wrap="square">
            <a:spAutoFit/>
          </a:bodyPr>
          <a:lstStyle/>
          <a:p>
            <a:pPr marL="285750" indent="-285750">
              <a:buFont typeface="Wingdings" panose="05000000000000000000" pitchFamily="2" charset="2"/>
              <a:buChar char="§"/>
            </a:pPr>
            <a:r>
              <a:rPr lang="es-ES" sz="1500" dirty="0">
                <a:solidFill>
                  <a:prstClr val="black"/>
                </a:solidFill>
              </a:rPr>
              <a:t>Las simulaciones por ordenador para sistemas solares térmicos funcionan sobre la base de </a:t>
            </a:r>
            <a:r>
              <a:rPr lang="es-ES" sz="1500" b="1" dirty="0">
                <a:solidFill>
                  <a:prstClr val="black"/>
                </a:solidFill>
              </a:rPr>
              <a:t>modelos precisos de prototipos, sistemas, componentes y contextos </a:t>
            </a:r>
            <a:r>
              <a:rPr lang="es-ES" sz="1500" dirty="0">
                <a:solidFill>
                  <a:prstClr val="black"/>
                </a:solidFill>
              </a:rPr>
              <a:t>(factores externos) </a:t>
            </a:r>
            <a:r>
              <a:rPr lang="es-ES" sz="1500" b="1" dirty="0">
                <a:solidFill>
                  <a:prstClr val="black"/>
                </a:solidFill>
              </a:rPr>
              <a:t>y ofrecen rendimientos teóricos globales del sistema</a:t>
            </a:r>
            <a:r>
              <a:rPr lang="es-ES" sz="1500" dirty="0">
                <a:solidFill>
                  <a:prstClr val="black"/>
                </a:solidFill>
              </a:rPr>
              <a:t> que se utilizan en la toma de decisiones. </a:t>
            </a:r>
          </a:p>
          <a:p>
            <a:pPr marL="285750" indent="-285750">
              <a:buFont typeface="Wingdings" panose="05000000000000000000" pitchFamily="2" charset="2"/>
              <a:buChar char="§"/>
            </a:pPr>
            <a:r>
              <a:rPr lang="es-ES" sz="1500" dirty="0">
                <a:solidFill>
                  <a:prstClr val="black"/>
                </a:solidFill>
              </a:rPr>
              <a:t>Dado que los detalles de los modelos son "transparentes" para los ingenieros, que sólo tienen que introducir datos o elegir componentes de bases de datos, </a:t>
            </a:r>
            <a:r>
              <a:rPr lang="es-ES" sz="1500" b="1" dirty="0">
                <a:solidFill>
                  <a:prstClr val="black"/>
                </a:solidFill>
              </a:rPr>
              <a:t>el trabajo de cálculo se simplifica y agiliza </a:t>
            </a:r>
            <a:r>
              <a:rPr lang="es-ES" sz="1500" dirty="0">
                <a:solidFill>
                  <a:prstClr val="black"/>
                </a:solidFill>
              </a:rPr>
              <a:t>en gran medida. Otros usuarios, especialmente los instaladores en tareas de dimensionamiento de sistemas pequeños, también pueden aprovechar estas ventajas.</a:t>
            </a:r>
          </a:p>
          <a:p>
            <a:pPr marL="285750" indent="-285750">
              <a:buFont typeface="Wingdings" panose="05000000000000000000" pitchFamily="2" charset="2"/>
              <a:buChar char="§"/>
            </a:pPr>
            <a:r>
              <a:rPr lang="es-ES" sz="1500" dirty="0">
                <a:solidFill>
                  <a:prstClr val="black"/>
                </a:solidFill>
              </a:rPr>
              <a:t>Las herramientas de software de simulación solar para aplicaciones térmicas, fotovoltaicas y renovables en general son:</a:t>
            </a:r>
          </a:p>
          <a:p>
            <a:r>
              <a:rPr lang="es-ES" sz="1500" dirty="0">
                <a:solidFill>
                  <a:prstClr val="black"/>
                </a:solidFill>
              </a:rPr>
              <a:t>	</a:t>
            </a:r>
            <a:r>
              <a:rPr lang="es-ES" sz="1500" dirty="0" err="1">
                <a:solidFill>
                  <a:prstClr val="black"/>
                </a:solidFill>
              </a:rPr>
              <a:t>Polysun</a:t>
            </a:r>
            <a:r>
              <a:rPr lang="es-ES" sz="1500" dirty="0">
                <a:solidFill>
                  <a:prstClr val="black"/>
                </a:solidFill>
              </a:rPr>
              <a:t> (Vela Solaris)</a:t>
            </a:r>
          </a:p>
          <a:p>
            <a:r>
              <a:rPr lang="es-ES" sz="1500" dirty="0">
                <a:solidFill>
                  <a:prstClr val="black"/>
                </a:solidFill>
              </a:rPr>
              <a:t>	T*SOL (</a:t>
            </a:r>
            <a:r>
              <a:rPr lang="es-ES" sz="1500" dirty="0" err="1">
                <a:solidFill>
                  <a:prstClr val="black"/>
                </a:solidFill>
              </a:rPr>
              <a:t>Valentin</a:t>
            </a:r>
            <a:r>
              <a:rPr lang="es-ES" sz="1500" dirty="0">
                <a:solidFill>
                  <a:prstClr val="black"/>
                </a:solidFill>
              </a:rPr>
              <a:t> Software)</a:t>
            </a:r>
          </a:p>
          <a:p>
            <a:pPr marL="285750" indent="-285750">
              <a:buFont typeface="Wingdings" panose="05000000000000000000" pitchFamily="2" charset="2"/>
              <a:buChar char="§"/>
            </a:pPr>
            <a:r>
              <a:rPr lang="es-ES" sz="1500" dirty="0">
                <a:solidFill>
                  <a:prstClr val="black"/>
                </a:solidFill>
              </a:rPr>
              <a:t>Versiones gratuitas para fines de demostración, diseño básico o estudio.</a:t>
            </a:r>
          </a:p>
          <a:p>
            <a:pPr marL="285750" indent="-285750">
              <a:buFont typeface="Wingdings" panose="05000000000000000000" pitchFamily="2" charset="2"/>
              <a:buChar char="§"/>
            </a:pPr>
            <a:r>
              <a:rPr lang="es-ES" sz="1500" b="1" dirty="0">
                <a:solidFill>
                  <a:prstClr val="black"/>
                </a:solidFill>
              </a:rPr>
              <a:t>Estas herramientas todavía requieren tener un amplio conocimiento de la dinámica y los componentes de la HSS.</a:t>
            </a:r>
          </a:p>
          <a:p>
            <a:endParaRPr lang="en-US" sz="1400" b="1" dirty="0">
              <a:solidFill>
                <a:prstClr val="black"/>
              </a:solidFill>
            </a:endParaRPr>
          </a:p>
        </p:txBody>
      </p:sp>
      <p:pic>
        <p:nvPicPr>
          <p:cNvPr id="11" name="Picture 10">
            <a:extLst>
              <a:ext uri="{FF2B5EF4-FFF2-40B4-BE49-F238E27FC236}">
                <a16:creationId xmlns:a16="http://schemas.microsoft.com/office/drawing/2014/main" id="{6565ACA9-0E70-4B2B-BFF5-6C046978BCDD}"/>
              </a:ext>
            </a:extLst>
          </p:cNvPr>
          <p:cNvPicPr>
            <a:picLocks noChangeAspect="1"/>
          </p:cNvPicPr>
          <p:nvPr/>
        </p:nvPicPr>
        <p:blipFill>
          <a:blip r:embed="rId2"/>
          <a:stretch>
            <a:fillRect/>
          </a:stretch>
        </p:blipFill>
        <p:spPr>
          <a:xfrm>
            <a:off x="5954331" y="1925454"/>
            <a:ext cx="3153669" cy="4355668"/>
          </a:xfrm>
          <a:prstGeom prst="rect">
            <a:avLst/>
          </a:prstGeom>
        </p:spPr>
      </p:pic>
    </p:spTree>
    <p:extLst>
      <p:ext uri="{BB962C8B-B14F-4D97-AF65-F5344CB8AC3E}">
        <p14:creationId xmlns:p14="http://schemas.microsoft.com/office/powerpoint/2010/main" val="323796457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A30BE-1459-4A64-A5C3-955DAD0DE3EF}"/>
              </a:ext>
            </a:extLst>
          </p:cNvPr>
          <p:cNvSpPr>
            <a:spLocks noGrp="1"/>
          </p:cNvSpPr>
          <p:nvPr>
            <p:ph type="title"/>
          </p:nvPr>
        </p:nvSpPr>
        <p:spPr/>
        <p:txBody>
          <a:bodyPr/>
          <a:lstStyle/>
          <a:p>
            <a:r>
              <a:rPr lang="en-US" b="1" dirty="0"/>
              <a:t>3. Dimensionamiento del sistema</a:t>
            </a:r>
            <a:endParaRPr lang="en-US" dirty="0"/>
          </a:p>
        </p:txBody>
      </p:sp>
      <p:sp>
        <p:nvSpPr>
          <p:cNvPr id="4" name="Rectangle 3">
            <a:extLst>
              <a:ext uri="{FF2B5EF4-FFF2-40B4-BE49-F238E27FC236}">
                <a16:creationId xmlns:a16="http://schemas.microsoft.com/office/drawing/2014/main" id="{E69CABFB-CFAF-4001-96A4-3181B051B2F9}"/>
              </a:ext>
            </a:extLst>
          </p:cNvPr>
          <p:cNvSpPr/>
          <p:nvPr/>
        </p:nvSpPr>
        <p:spPr>
          <a:xfrm>
            <a:off x="0" y="1557000"/>
            <a:ext cx="9396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A4170CB2-63BC-40F3-A570-665438C987E9}"/>
              </a:ext>
            </a:extLst>
          </p:cNvPr>
          <p:cNvSpPr/>
          <p:nvPr/>
        </p:nvSpPr>
        <p:spPr>
          <a:xfrm>
            <a:off x="726284" y="2124781"/>
            <a:ext cx="3717618"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PROCESO BÁSICO DE TRABAJO.</a:t>
            </a:r>
          </a:p>
        </p:txBody>
      </p:sp>
      <p:sp>
        <p:nvSpPr>
          <p:cNvPr id="6" name="Rectangle 5">
            <a:extLst>
              <a:ext uri="{FF2B5EF4-FFF2-40B4-BE49-F238E27FC236}">
                <a16:creationId xmlns:a16="http://schemas.microsoft.com/office/drawing/2014/main" id="{403CB190-AF01-45FD-98F1-EB7FD1C9E548}"/>
              </a:ext>
            </a:extLst>
          </p:cNvPr>
          <p:cNvSpPr/>
          <p:nvPr/>
        </p:nvSpPr>
        <p:spPr>
          <a:xfrm>
            <a:off x="972000" y="2463335"/>
            <a:ext cx="7703688" cy="461665"/>
          </a:xfrm>
          <a:prstGeom prst="rect">
            <a:avLst/>
          </a:prstGeom>
        </p:spPr>
        <p:txBody>
          <a:bodyPr wrap="square">
            <a:spAutoFit/>
          </a:bodyPr>
          <a:lstStyle/>
          <a:p>
            <a:pPr marL="285750" indent="-285750">
              <a:buFont typeface="Calibri" panose="020F0502020204030204" pitchFamily="34" charset="0"/>
              <a:buChar char="‒"/>
            </a:pPr>
            <a:r>
              <a:rPr lang="es-ES" sz="1200" dirty="0">
                <a:solidFill>
                  <a:prstClr val="black"/>
                </a:solidFill>
              </a:rPr>
              <a:t>Pasando por alto detalles específicos, la secuencia de operación típica con una herramienta de simulación solar térmica es la siguiente </a:t>
            </a:r>
            <a:r>
              <a:rPr lang="en-US" sz="1200" dirty="0">
                <a:solidFill>
                  <a:prstClr val="black"/>
                </a:solidFill>
              </a:rPr>
              <a:t>:</a:t>
            </a:r>
          </a:p>
        </p:txBody>
      </p:sp>
      <p:grpSp>
        <p:nvGrpSpPr>
          <p:cNvPr id="42" name="Group 41">
            <a:extLst>
              <a:ext uri="{FF2B5EF4-FFF2-40B4-BE49-F238E27FC236}">
                <a16:creationId xmlns:a16="http://schemas.microsoft.com/office/drawing/2014/main" id="{B99D2086-CDAE-4D90-AC0E-E014D9308498}"/>
              </a:ext>
            </a:extLst>
          </p:cNvPr>
          <p:cNvGrpSpPr/>
          <p:nvPr/>
        </p:nvGrpSpPr>
        <p:grpSpPr>
          <a:xfrm>
            <a:off x="861731" y="2953025"/>
            <a:ext cx="7863543" cy="3269144"/>
            <a:chOff x="823257" y="3039856"/>
            <a:chExt cx="7863543" cy="3269144"/>
          </a:xfrm>
        </p:grpSpPr>
        <p:sp>
          <p:nvSpPr>
            <p:cNvPr id="7" name="Rectangle 6">
              <a:extLst>
                <a:ext uri="{FF2B5EF4-FFF2-40B4-BE49-F238E27FC236}">
                  <a16:creationId xmlns:a16="http://schemas.microsoft.com/office/drawing/2014/main" id="{2A279B60-6506-47C0-AA99-D08FFAB73DEA}"/>
                </a:ext>
              </a:extLst>
            </p:cNvPr>
            <p:cNvSpPr/>
            <p:nvPr/>
          </p:nvSpPr>
          <p:spPr>
            <a:xfrm>
              <a:off x="828000"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1.</a:t>
              </a:r>
            </a:p>
            <a:p>
              <a:pPr algn="ctr"/>
              <a:r>
                <a:rPr lang="es-ES" sz="1200" b="1" dirty="0"/>
                <a:t>CREAR UN NUEVO PROYECTO Y ESTABLECER DATOS GENERALES</a:t>
              </a:r>
              <a:endParaRPr lang="en-US" sz="1200" b="1" dirty="0"/>
            </a:p>
          </p:txBody>
        </p:sp>
        <p:sp>
          <p:nvSpPr>
            <p:cNvPr id="8" name="Rectangle 7">
              <a:extLst>
                <a:ext uri="{FF2B5EF4-FFF2-40B4-BE49-F238E27FC236}">
                  <a16:creationId xmlns:a16="http://schemas.microsoft.com/office/drawing/2014/main" id="{D5D0333C-F10A-4C40-806B-1E7D78860562}"/>
                </a:ext>
              </a:extLst>
            </p:cNvPr>
            <p:cNvSpPr/>
            <p:nvPr/>
          </p:nvSpPr>
          <p:spPr>
            <a:xfrm>
              <a:off x="2931902"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2.</a:t>
              </a:r>
            </a:p>
            <a:p>
              <a:pPr algn="ctr"/>
              <a:r>
                <a:rPr lang="en-US" sz="1200" b="1" dirty="0"/>
                <a:t>SELECCIONAR UN SISTEMA O UNA VARIANTE</a:t>
              </a:r>
            </a:p>
          </p:txBody>
        </p:sp>
        <p:sp>
          <p:nvSpPr>
            <p:cNvPr id="9" name="Rectangle 8">
              <a:extLst>
                <a:ext uri="{FF2B5EF4-FFF2-40B4-BE49-F238E27FC236}">
                  <a16:creationId xmlns:a16="http://schemas.microsoft.com/office/drawing/2014/main" id="{9EDBDE13-99FB-4067-9588-632028D20C1C}"/>
                </a:ext>
              </a:extLst>
            </p:cNvPr>
            <p:cNvSpPr/>
            <p:nvPr/>
          </p:nvSpPr>
          <p:spPr>
            <a:xfrm>
              <a:off x="5073673"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1200" b="1" dirty="0"/>
                <a:t>3.</a:t>
              </a:r>
            </a:p>
            <a:p>
              <a:pPr algn="ctr"/>
              <a:r>
                <a:rPr lang="es-ES" sz="1200" b="1" dirty="0"/>
                <a:t>DEFINIR LOS PARÁMETROS DE LOS COMPONENTES</a:t>
              </a:r>
              <a:endParaRPr lang="en-US" sz="1200" b="1" dirty="0"/>
            </a:p>
          </p:txBody>
        </p:sp>
        <p:sp>
          <p:nvSpPr>
            <p:cNvPr id="10" name="Rectangle 9">
              <a:extLst>
                <a:ext uri="{FF2B5EF4-FFF2-40B4-BE49-F238E27FC236}">
                  <a16:creationId xmlns:a16="http://schemas.microsoft.com/office/drawing/2014/main" id="{03B1D773-4A20-4EAF-A6A1-836C30CBA829}"/>
                </a:ext>
              </a:extLst>
            </p:cNvPr>
            <p:cNvSpPr/>
            <p:nvPr/>
          </p:nvSpPr>
          <p:spPr>
            <a:xfrm>
              <a:off x="7139706" y="3039856"/>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4.</a:t>
              </a:r>
            </a:p>
            <a:p>
              <a:pPr algn="ctr"/>
              <a:r>
                <a:rPr lang="en-US" sz="1200" b="1" dirty="0"/>
                <a:t>EJECUTAR LA SIMULACIÓN</a:t>
              </a:r>
            </a:p>
          </p:txBody>
        </p:sp>
        <p:sp>
          <p:nvSpPr>
            <p:cNvPr id="11" name="Rectangle 10">
              <a:extLst>
                <a:ext uri="{FF2B5EF4-FFF2-40B4-BE49-F238E27FC236}">
                  <a16:creationId xmlns:a16="http://schemas.microsoft.com/office/drawing/2014/main" id="{8258E4FD-81E3-473F-9128-B69B41A31525}"/>
                </a:ext>
              </a:extLst>
            </p:cNvPr>
            <p:cNvSpPr/>
            <p:nvPr/>
          </p:nvSpPr>
          <p:spPr>
            <a:xfrm>
              <a:off x="2931902" y="4473000"/>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6.</a:t>
              </a:r>
            </a:p>
            <a:p>
              <a:pPr algn="ctr"/>
              <a:r>
                <a:rPr lang="en-US" sz="1200" b="1" dirty="0"/>
                <a:t>ANALIZAR RESULTADOS</a:t>
              </a:r>
            </a:p>
          </p:txBody>
        </p:sp>
        <p:sp>
          <p:nvSpPr>
            <p:cNvPr id="12" name="Rectangle 11">
              <a:extLst>
                <a:ext uri="{FF2B5EF4-FFF2-40B4-BE49-F238E27FC236}">
                  <a16:creationId xmlns:a16="http://schemas.microsoft.com/office/drawing/2014/main" id="{B682E735-4C96-4A22-9CDB-B8E183C677B4}"/>
                </a:ext>
              </a:extLst>
            </p:cNvPr>
            <p:cNvSpPr/>
            <p:nvPr/>
          </p:nvSpPr>
          <p:spPr>
            <a:xfrm>
              <a:off x="823257" y="4473000"/>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1200" b="1" dirty="0"/>
                <a:t>5.</a:t>
              </a:r>
            </a:p>
            <a:p>
              <a:pPr algn="ctr"/>
              <a:r>
                <a:rPr lang="es-ES" sz="1200" b="1" dirty="0"/>
                <a:t>CALCULAR LA EFICIENCIA ECONÓMICA</a:t>
              </a:r>
              <a:endParaRPr lang="en-US" sz="1200" b="1" dirty="0"/>
            </a:p>
          </p:txBody>
        </p:sp>
        <p:sp>
          <p:nvSpPr>
            <p:cNvPr id="14" name="Diamond 13">
              <a:extLst>
                <a:ext uri="{FF2B5EF4-FFF2-40B4-BE49-F238E27FC236}">
                  <a16:creationId xmlns:a16="http://schemas.microsoft.com/office/drawing/2014/main" id="{F6500F93-FBB6-4814-BB62-98C85AA24013}"/>
                </a:ext>
              </a:extLst>
            </p:cNvPr>
            <p:cNvSpPr/>
            <p:nvPr/>
          </p:nvSpPr>
          <p:spPr>
            <a:xfrm>
              <a:off x="4965526" y="4389855"/>
              <a:ext cx="1766474" cy="935343"/>
            </a:xfrm>
            <a:prstGeom prst="diamond">
              <a:avLst/>
            </a:prstGeom>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1200" b="1" dirty="0"/>
                <a:t>Es correcto?</a:t>
              </a:r>
              <a:endParaRPr lang="en-US" sz="1200" b="1" dirty="0">
                <a:solidFill>
                  <a:schemeClr val="dk1"/>
                </a:solidFill>
              </a:endParaRPr>
            </a:p>
          </p:txBody>
        </p:sp>
        <p:sp>
          <p:nvSpPr>
            <p:cNvPr id="15" name="Rectangle 14">
              <a:extLst>
                <a:ext uri="{FF2B5EF4-FFF2-40B4-BE49-F238E27FC236}">
                  <a16:creationId xmlns:a16="http://schemas.microsoft.com/office/drawing/2014/main" id="{8DC9B50E-1C7C-466E-BCE1-D5A9B1A7F28A}"/>
                </a:ext>
              </a:extLst>
            </p:cNvPr>
            <p:cNvSpPr/>
            <p:nvPr/>
          </p:nvSpPr>
          <p:spPr>
            <a:xfrm>
              <a:off x="4423347" y="5661000"/>
              <a:ext cx="2812653" cy="648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200" b="1" dirty="0"/>
                <a:t>7.</a:t>
              </a:r>
            </a:p>
            <a:p>
              <a:pPr algn="ctr"/>
              <a:r>
                <a:rPr lang="en-US" sz="1200" b="1" dirty="0"/>
                <a:t>MODIFICAR PARÁMETROS O SISTEMA Y RECALCULAR</a:t>
              </a:r>
            </a:p>
          </p:txBody>
        </p:sp>
        <p:sp>
          <p:nvSpPr>
            <p:cNvPr id="16" name="Rectangle 15">
              <a:extLst>
                <a:ext uri="{FF2B5EF4-FFF2-40B4-BE49-F238E27FC236}">
                  <a16:creationId xmlns:a16="http://schemas.microsoft.com/office/drawing/2014/main" id="{60C74A09-1039-4D12-BB80-355F27046AEE}"/>
                </a:ext>
              </a:extLst>
            </p:cNvPr>
            <p:cNvSpPr/>
            <p:nvPr/>
          </p:nvSpPr>
          <p:spPr>
            <a:xfrm>
              <a:off x="7174800" y="4473000"/>
              <a:ext cx="1512000" cy="900000"/>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sz="1200" b="1" dirty="0"/>
                <a:t>8.</a:t>
              </a:r>
            </a:p>
            <a:p>
              <a:pPr algn="ctr"/>
              <a:r>
                <a:rPr lang="es-ES" sz="1200" b="1" dirty="0"/>
                <a:t>GENERAR EL INFORME DEL PROYECTO</a:t>
              </a:r>
              <a:endParaRPr lang="en-US" sz="1200" b="1" dirty="0"/>
            </a:p>
          </p:txBody>
        </p:sp>
        <p:cxnSp>
          <p:nvCxnSpPr>
            <p:cNvPr id="18" name="Straight Arrow Connector 17">
              <a:extLst>
                <a:ext uri="{FF2B5EF4-FFF2-40B4-BE49-F238E27FC236}">
                  <a16:creationId xmlns:a16="http://schemas.microsoft.com/office/drawing/2014/main" id="{C6A2A365-375F-44E8-AEBA-2A5310DC8207}"/>
                </a:ext>
              </a:extLst>
            </p:cNvPr>
            <p:cNvCxnSpPr>
              <a:cxnSpLocks/>
              <a:stCxn id="7" idx="3"/>
              <a:endCxn id="8" idx="1"/>
            </p:cNvCxnSpPr>
            <p:nvPr/>
          </p:nvCxnSpPr>
          <p:spPr>
            <a:xfrm>
              <a:off x="2340000" y="3489856"/>
              <a:ext cx="591902"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1" name="Straight Arrow Connector 20">
              <a:extLst>
                <a:ext uri="{FF2B5EF4-FFF2-40B4-BE49-F238E27FC236}">
                  <a16:creationId xmlns:a16="http://schemas.microsoft.com/office/drawing/2014/main" id="{B99AA907-0E97-442B-850A-A602F62E98A1}"/>
                </a:ext>
              </a:extLst>
            </p:cNvPr>
            <p:cNvCxnSpPr>
              <a:stCxn id="8" idx="3"/>
              <a:endCxn id="9" idx="1"/>
            </p:cNvCxnSpPr>
            <p:nvPr/>
          </p:nvCxnSpPr>
          <p:spPr>
            <a:xfrm>
              <a:off x="4443902" y="3489856"/>
              <a:ext cx="629771"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3" name="Straight Arrow Connector 22">
              <a:extLst>
                <a:ext uri="{FF2B5EF4-FFF2-40B4-BE49-F238E27FC236}">
                  <a16:creationId xmlns:a16="http://schemas.microsoft.com/office/drawing/2014/main" id="{4FFE9AE5-7489-48D8-B35A-A5F57972DFA5}"/>
                </a:ext>
              </a:extLst>
            </p:cNvPr>
            <p:cNvCxnSpPr>
              <a:stCxn id="9" idx="3"/>
              <a:endCxn id="10" idx="1"/>
            </p:cNvCxnSpPr>
            <p:nvPr/>
          </p:nvCxnSpPr>
          <p:spPr>
            <a:xfrm>
              <a:off x="6585673" y="3489856"/>
              <a:ext cx="554033"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5" name="Connector: Elbow 24">
              <a:extLst>
                <a:ext uri="{FF2B5EF4-FFF2-40B4-BE49-F238E27FC236}">
                  <a16:creationId xmlns:a16="http://schemas.microsoft.com/office/drawing/2014/main" id="{624A41F7-F652-403D-9C02-759B27418772}"/>
                </a:ext>
              </a:extLst>
            </p:cNvPr>
            <p:cNvCxnSpPr>
              <a:stCxn id="10" idx="2"/>
              <a:endCxn id="12" idx="0"/>
            </p:cNvCxnSpPr>
            <p:nvPr/>
          </p:nvCxnSpPr>
          <p:spPr>
            <a:xfrm rot="5400000">
              <a:off x="4470910" y="1048204"/>
              <a:ext cx="533144" cy="6316449"/>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27" name="Straight Arrow Connector 26">
              <a:extLst>
                <a:ext uri="{FF2B5EF4-FFF2-40B4-BE49-F238E27FC236}">
                  <a16:creationId xmlns:a16="http://schemas.microsoft.com/office/drawing/2014/main" id="{BE50AD59-0968-489E-8455-19A115FEC2AC}"/>
                </a:ext>
              </a:extLst>
            </p:cNvPr>
            <p:cNvCxnSpPr>
              <a:stCxn id="12" idx="3"/>
              <a:endCxn id="11" idx="1"/>
            </p:cNvCxnSpPr>
            <p:nvPr/>
          </p:nvCxnSpPr>
          <p:spPr>
            <a:xfrm>
              <a:off x="2335257" y="4923000"/>
              <a:ext cx="596645" cy="0"/>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29" name="Straight Arrow Connector 28">
              <a:extLst>
                <a:ext uri="{FF2B5EF4-FFF2-40B4-BE49-F238E27FC236}">
                  <a16:creationId xmlns:a16="http://schemas.microsoft.com/office/drawing/2014/main" id="{14989370-95CD-4018-AAE8-8B4DC9415051}"/>
                </a:ext>
              </a:extLst>
            </p:cNvPr>
            <p:cNvCxnSpPr>
              <a:cxnSpLocks/>
              <a:stCxn id="11" idx="3"/>
              <a:endCxn id="14" idx="1"/>
            </p:cNvCxnSpPr>
            <p:nvPr/>
          </p:nvCxnSpPr>
          <p:spPr>
            <a:xfrm flipV="1">
              <a:off x="4443902" y="4857527"/>
              <a:ext cx="521624" cy="654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2" name="Straight Arrow Connector 31">
              <a:extLst>
                <a:ext uri="{FF2B5EF4-FFF2-40B4-BE49-F238E27FC236}">
                  <a16:creationId xmlns:a16="http://schemas.microsoft.com/office/drawing/2014/main" id="{5149F94F-840F-49AB-B31F-527FC7A67012}"/>
                </a:ext>
              </a:extLst>
            </p:cNvPr>
            <p:cNvCxnSpPr>
              <a:cxnSpLocks/>
              <a:stCxn id="14" idx="3"/>
              <a:endCxn id="16" idx="1"/>
            </p:cNvCxnSpPr>
            <p:nvPr/>
          </p:nvCxnSpPr>
          <p:spPr>
            <a:xfrm>
              <a:off x="6732000" y="4857527"/>
              <a:ext cx="442800" cy="65473"/>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34" name="Straight Arrow Connector 33">
              <a:extLst>
                <a:ext uri="{FF2B5EF4-FFF2-40B4-BE49-F238E27FC236}">
                  <a16:creationId xmlns:a16="http://schemas.microsoft.com/office/drawing/2014/main" id="{F309A719-B235-46E6-867D-F93F2247EF08}"/>
                </a:ext>
              </a:extLst>
            </p:cNvPr>
            <p:cNvCxnSpPr>
              <a:cxnSpLocks/>
              <a:stCxn id="14" idx="2"/>
              <a:endCxn id="15" idx="0"/>
            </p:cNvCxnSpPr>
            <p:nvPr/>
          </p:nvCxnSpPr>
          <p:spPr>
            <a:xfrm flipH="1">
              <a:off x="5829674" y="5325198"/>
              <a:ext cx="19089" cy="335802"/>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40" name="Connector: Elbow 39">
              <a:extLst>
                <a:ext uri="{FF2B5EF4-FFF2-40B4-BE49-F238E27FC236}">
                  <a16:creationId xmlns:a16="http://schemas.microsoft.com/office/drawing/2014/main" id="{CAB680A2-B311-4FD1-B159-417E79CA17FF}"/>
                </a:ext>
              </a:extLst>
            </p:cNvPr>
            <p:cNvCxnSpPr>
              <a:stCxn id="15" idx="1"/>
              <a:endCxn id="11" idx="2"/>
            </p:cNvCxnSpPr>
            <p:nvPr/>
          </p:nvCxnSpPr>
          <p:spPr>
            <a:xfrm rot="10800000">
              <a:off x="3687903" y="5373000"/>
              <a:ext cx="735445" cy="612000"/>
            </a:xfrm>
            <a:prstGeom prst="bentConnector2">
              <a:avLst/>
            </a:prstGeom>
            <a:ln>
              <a:tailEnd type="triangle"/>
            </a:ln>
          </p:spPr>
          <p:style>
            <a:lnRef idx="3">
              <a:schemeClr val="dk1"/>
            </a:lnRef>
            <a:fillRef idx="0">
              <a:schemeClr val="dk1"/>
            </a:fillRef>
            <a:effectRef idx="2">
              <a:schemeClr val="dk1"/>
            </a:effectRef>
            <a:fontRef idx="minor">
              <a:schemeClr val="tx1"/>
            </a:fontRef>
          </p:style>
        </p:cxnSp>
      </p:grpSp>
      <p:pic>
        <p:nvPicPr>
          <p:cNvPr id="41" name="Picture 40">
            <a:extLst>
              <a:ext uri="{FF2B5EF4-FFF2-40B4-BE49-F238E27FC236}">
                <a16:creationId xmlns:a16="http://schemas.microsoft.com/office/drawing/2014/main" id="{31FF6894-B675-43C4-9E2C-6B22A8F348FF}"/>
              </a:ext>
            </a:extLst>
          </p:cNvPr>
          <p:cNvPicPr>
            <a:picLocks noChangeAspect="1"/>
          </p:cNvPicPr>
          <p:nvPr/>
        </p:nvPicPr>
        <p:blipFill>
          <a:blip r:embed="rId2"/>
          <a:stretch>
            <a:fillRect/>
          </a:stretch>
        </p:blipFill>
        <p:spPr>
          <a:xfrm>
            <a:off x="875250" y="5405624"/>
            <a:ext cx="2266962" cy="869476"/>
          </a:xfrm>
          <a:prstGeom prst="rect">
            <a:avLst/>
          </a:prstGeom>
        </p:spPr>
      </p:pic>
      <p:sp>
        <p:nvSpPr>
          <p:cNvPr id="13" name="Rectangle 12">
            <a:extLst>
              <a:ext uri="{FF2B5EF4-FFF2-40B4-BE49-F238E27FC236}">
                <a16:creationId xmlns:a16="http://schemas.microsoft.com/office/drawing/2014/main" id="{FB2D989C-A0E2-48D8-BAA5-3703A693135C}"/>
              </a:ext>
            </a:extLst>
          </p:cNvPr>
          <p:cNvSpPr/>
          <p:nvPr/>
        </p:nvSpPr>
        <p:spPr>
          <a:xfrm>
            <a:off x="6586881" y="4492256"/>
            <a:ext cx="390363" cy="276999"/>
          </a:xfrm>
          <a:prstGeom prst="rect">
            <a:avLst/>
          </a:prstGeom>
        </p:spPr>
        <p:txBody>
          <a:bodyPr wrap="none">
            <a:spAutoFit/>
          </a:bodyPr>
          <a:lstStyle/>
          <a:p>
            <a:r>
              <a:rPr lang="en-US" sz="1200" b="1" dirty="0">
                <a:solidFill>
                  <a:prstClr val="black"/>
                </a:solidFill>
              </a:rPr>
              <a:t>Yes</a:t>
            </a:r>
            <a:endParaRPr lang="en-US" sz="1200" dirty="0"/>
          </a:p>
        </p:txBody>
      </p:sp>
      <p:sp>
        <p:nvSpPr>
          <p:cNvPr id="19" name="Rectangle 18">
            <a:extLst>
              <a:ext uri="{FF2B5EF4-FFF2-40B4-BE49-F238E27FC236}">
                <a16:creationId xmlns:a16="http://schemas.microsoft.com/office/drawing/2014/main" id="{CD3A5508-BAEA-4A2B-9112-BC24866EE040}"/>
              </a:ext>
            </a:extLst>
          </p:cNvPr>
          <p:cNvSpPr/>
          <p:nvPr/>
        </p:nvSpPr>
        <p:spPr>
          <a:xfrm>
            <a:off x="5872512" y="5238367"/>
            <a:ext cx="369012" cy="276999"/>
          </a:xfrm>
          <a:prstGeom prst="rect">
            <a:avLst/>
          </a:prstGeom>
        </p:spPr>
        <p:txBody>
          <a:bodyPr wrap="none">
            <a:spAutoFit/>
          </a:bodyPr>
          <a:lstStyle/>
          <a:p>
            <a:r>
              <a:rPr lang="en-US" sz="1200" b="1" dirty="0">
                <a:solidFill>
                  <a:prstClr val="black"/>
                </a:solidFill>
              </a:rPr>
              <a:t>No</a:t>
            </a:r>
            <a:endParaRPr lang="en-US" sz="1200" dirty="0"/>
          </a:p>
        </p:txBody>
      </p:sp>
    </p:spTree>
    <p:extLst>
      <p:ext uri="{BB962C8B-B14F-4D97-AF65-F5344CB8AC3E}">
        <p14:creationId xmlns:p14="http://schemas.microsoft.com/office/powerpoint/2010/main" val="37354224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32108ED-1371-4431-88F7-04A5ABB9B630}"/>
              </a:ext>
            </a:extLst>
          </p:cNvPr>
          <p:cNvPicPr>
            <a:picLocks noChangeAspect="1"/>
          </p:cNvPicPr>
          <p:nvPr/>
        </p:nvPicPr>
        <p:blipFill>
          <a:blip r:embed="rId2"/>
          <a:stretch>
            <a:fillRect/>
          </a:stretch>
        </p:blipFill>
        <p:spPr>
          <a:xfrm>
            <a:off x="4284000" y="1951564"/>
            <a:ext cx="4425018" cy="4392330"/>
          </a:xfrm>
          <a:prstGeom prst="rect">
            <a:avLst/>
          </a:prstGeom>
        </p:spPr>
      </p:pic>
      <p:sp>
        <p:nvSpPr>
          <p:cNvPr id="2" name="Title 1">
            <a:extLst>
              <a:ext uri="{FF2B5EF4-FFF2-40B4-BE49-F238E27FC236}">
                <a16:creationId xmlns:a16="http://schemas.microsoft.com/office/drawing/2014/main" id="{ADC38797-94D5-4DC3-822E-080D02C41A3C}"/>
              </a:ext>
            </a:extLst>
          </p:cNvPr>
          <p:cNvSpPr>
            <a:spLocks noGrp="1"/>
          </p:cNvSpPr>
          <p:nvPr>
            <p:ph type="title"/>
          </p:nvPr>
        </p:nvSpPr>
        <p:spPr/>
        <p:txBody>
          <a:bodyPr/>
          <a:lstStyle/>
          <a:p>
            <a:r>
              <a:rPr lang="en-US" b="1" dirty="0"/>
              <a:t>3. Dimensionamiento del sistema</a:t>
            </a:r>
            <a:endParaRPr lang="en-US" dirty="0"/>
          </a:p>
        </p:txBody>
      </p:sp>
      <p:sp>
        <p:nvSpPr>
          <p:cNvPr id="4" name="Rectangle 3">
            <a:extLst>
              <a:ext uri="{FF2B5EF4-FFF2-40B4-BE49-F238E27FC236}">
                <a16:creationId xmlns:a16="http://schemas.microsoft.com/office/drawing/2014/main" id="{0C243268-62D4-4356-B780-E893474B2F54}"/>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
        <p:nvSpPr>
          <p:cNvPr id="5" name="Rectangle 4">
            <a:extLst>
              <a:ext uri="{FF2B5EF4-FFF2-40B4-BE49-F238E27FC236}">
                <a16:creationId xmlns:a16="http://schemas.microsoft.com/office/drawing/2014/main" id="{1777328B-EF4E-4138-BCB2-FAD8F264C40A}"/>
              </a:ext>
            </a:extLst>
          </p:cNvPr>
          <p:cNvSpPr/>
          <p:nvPr/>
        </p:nvSpPr>
        <p:spPr>
          <a:xfrm>
            <a:off x="726284" y="2197391"/>
            <a:ext cx="3125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CREAR UN NUEVO PROYECTO.</a:t>
            </a:r>
          </a:p>
        </p:txBody>
      </p:sp>
      <p:sp>
        <p:nvSpPr>
          <p:cNvPr id="6" name="Rectangle 5">
            <a:extLst>
              <a:ext uri="{FF2B5EF4-FFF2-40B4-BE49-F238E27FC236}">
                <a16:creationId xmlns:a16="http://schemas.microsoft.com/office/drawing/2014/main" id="{DFABFA83-6574-48DA-81AD-7A76CA9EAB33}"/>
              </a:ext>
            </a:extLst>
          </p:cNvPr>
          <p:cNvSpPr/>
          <p:nvPr/>
        </p:nvSpPr>
        <p:spPr>
          <a:xfrm>
            <a:off x="993297" y="2553570"/>
            <a:ext cx="3276527" cy="3539430"/>
          </a:xfrm>
          <a:prstGeom prst="rect">
            <a:avLst/>
          </a:prstGeom>
        </p:spPr>
        <p:txBody>
          <a:bodyPr wrap="square">
            <a:spAutoFit/>
          </a:bodyPr>
          <a:lstStyle/>
          <a:p>
            <a:pPr marL="285750" indent="-285750">
              <a:buFont typeface="Calibri" panose="020F0502020204030204" pitchFamily="34" charset="0"/>
              <a:buChar char="‒"/>
            </a:pPr>
            <a:r>
              <a:rPr lang="es-ES" sz="1600" dirty="0">
                <a:solidFill>
                  <a:prstClr val="black"/>
                </a:solidFill>
              </a:rPr>
              <a:t>Es posible crear un nuevo proyecto asociado a una "Variante 1" y, más tarde o al mismo tiempo, utilizar otras variantes (2, 3, etc.) para diferentes opciones técnicas y comparaciones.</a:t>
            </a:r>
          </a:p>
          <a:p>
            <a:pPr marL="285750" indent="-285750">
              <a:buFont typeface="Calibri" panose="020F0502020204030204" pitchFamily="34" charset="0"/>
              <a:buChar char="‒"/>
            </a:pPr>
            <a:endParaRPr lang="es-ES" sz="1600" dirty="0">
              <a:solidFill>
                <a:prstClr val="black"/>
              </a:solidFill>
            </a:endParaRPr>
          </a:p>
          <a:p>
            <a:pPr marL="285750" indent="-285750">
              <a:buFont typeface="Calibri" panose="020F0502020204030204" pitchFamily="34" charset="0"/>
              <a:buChar char="‒"/>
            </a:pPr>
            <a:r>
              <a:rPr lang="es-ES" sz="1600" dirty="0">
                <a:solidFill>
                  <a:prstClr val="black"/>
                </a:solidFill>
              </a:rPr>
              <a:t>El proyecto contiene todos los datos identificativos del cliente, necesidad/sistema (incluyendo planos o fotos) y empresa instaladora y diseñadora.</a:t>
            </a:r>
          </a:p>
          <a:p>
            <a:endParaRPr lang="es-ES" sz="1600" dirty="0">
              <a:solidFill>
                <a:prstClr val="black"/>
              </a:solidFill>
            </a:endParaRPr>
          </a:p>
        </p:txBody>
      </p:sp>
      <p:pic>
        <p:nvPicPr>
          <p:cNvPr id="8" name="Picture 7">
            <a:extLst>
              <a:ext uri="{FF2B5EF4-FFF2-40B4-BE49-F238E27FC236}">
                <a16:creationId xmlns:a16="http://schemas.microsoft.com/office/drawing/2014/main" id="{91CB783C-8F18-4357-864A-D62BF02880AB}"/>
              </a:ext>
            </a:extLst>
          </p:cNvPr>
          <p:cNvPicPr>
            <a:picLocks noChangeAspect="1"/>
          </p:cNvPicPr>
          <p:nvPr/>
        </p:nvPicPr>
        <p:blipFill rotWithShape="1">
          <a:blip r:embed="rId3"/>
          <a:srcRect r="70324"/>
          <a:stretch/>
        </p:blipFill>
        <p:spPr>
          <a:xfrm>
            <a:off x="8022093" y="1926332"/>
            <a:ext cx="672750" cy="869476"/>
          </a:xfrm>
          <a:prstGeom prst="rect">
            <a:avLst/>
          </a:prstGeom>
        </p:spPr>
      </p:pic>
    </p:spTree>
    <p:extLst>
      <p:ext uri="{BB962C8B-B14F-4D97-AF65-F5344CB8AC3E}">
        <p14:creationId xmlns:p14="http://schemas.microsoft.com/office/powerpoint/2010/main" val="269128266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650A8-6012-4095-907F-BED6B6FC74BC}"/>
              </a:ext>
            </a:extLst>
          </p:cNvPr>
          <p:cNvSpPr>
            <a:spLocks noGrp="1"/>
          </p:cNvSpPr>
          <p:nvPr>
            <p:ph type="title"/>
          </p:nvPr>
        </p:nvSpPr>
        <p:spPr/>
        <p:txBody>
          <a:bodyPr/>
          <a:lstStyle/>
          <a:p>
            <a:r>
              <a:rPr lang="en-US" b="1" dirty="0"/>
              <a:t>3. Dimensionamiento del sistema</a:t>
            </a:r>
            <a:endParaRPr lang="en-US" dirty="0"/>
          </a:p>
        </p:txBody>
      </p:sp>
      <p:sp>
        <p:nvSpPr>
          <p:cNvPr id="5" name="Rectangle 4">
            <a:extLst>
              <a:ext uri="{FF2B5EF4-FFF2-40B4-BE49-F238E27FC236}">
                <a16:creationId xmlns:a16="http://schemas.microsoft.com/office/drawing/2014/main" id="{2BD56997-5CEA-4536-AC13-3D2C86B093A5}"/>
              </a:ext>
            </a:extLst>
          </p:cNvPr>
          <p:cNvSpPr/>
          <p:nvPr/>
        </p:nvSpPr>
        <p:spPr>
          <a:xfrm>
            <a:off x="430212" y="2261629"/>
            <a:ext cx="2523531" cy="584775"/>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SELECCIÓN DE SISTEMAS Y VARIANTES.</a:t>
            </a:r>
            <a:endParaRPr lang="en-US" sz="1600" b="1" dirty="0">
              <a:solidFill>
                <a:prstClr val="black"/>
              </a:solidFill>
            </a:endParaRPr>
          </a:p>
        </p:txBody>
      </p:sp>
      <p:pic>
        <p:nvPicPr>
          <p:cNvPr id="6" name="Picture 5">
            <a:extLst>
              <a:ext uri="{FF2B5EF4-FFF2-40B4-BE49-F238E27FC236}">
                <a16:creationId xmlns:a16="http://schemas.microsoft.com/office/drawing/2014/main" id="{0816737D-562E-4FA1-AE11-FEFA684D4D7C}"/>
              </a:ext>
            </a:extLst>
          </p:cNvPr>
          <p:cNvPicPr>
            <a:picLocks noChangeAspect="1"/>
          </p:cNvPicPr>
          <p:nvPr/>
        </p:nvPicPr>
        <p:blipFill>
          <a:blip r:embed="rId2"/>
          <a:stretch>
            <a:fillRect/>
          </a:stretch>
        </p:blipFill>
        <p:spPr>
          <a:xfrm>
            <a:off x="2953743" y="1926332"/>
            <a:ext cx="5760045" cy="4399193"/>
          </a:xfrm>
          <a:prstGeom prst="rect">
            <a:avLst/>
          </a:prstGeom>
        </p:spPr>
      </p:pic>
      <p:sp>
        <p:nvSpPr>
          <p:cNvPr id="7" name="Rectangle 6">
            <a:extLst>
              <a:ext uri="{FF2B5EF4-FFF2-40B4-BE49-F238E27FC236}">
                <a16:creationId xmlns:a16="http://schemas.microsoft.com/office/drawing/2014/main" id="{5B02112B-F404-4215-A5E9-4610AB9E0037}"/>
              </a:ext>
            </a:extLst>
          </p:cNvPr>
          <p:cNvSpPr/>
          <p:nvPr/>
        </p:nvSpPr>
        <p:spPr>
          <a:xfrm>
            <a:off x="324000" y="2871791"/>
            <a:ext cx="2629743" cy="3293209"/>
          </a:xfrm>
          <a:prstGeom prst="rect">
            <a:avLst/>
          </a:prstGeom>
        </p:spPr>
        <p:txBody>
          <a:bodyPr wrap="square">
            <a:spAutoFit/>
          </a:bodyPr>
          <a:lstStyle/>
          <a:p>
            <a:pPr marL="285750" indent="-285750">
              <a:buFont typeface="Calibri" panose="020F0502020204030204" pitchFamily="34" charset="0"/>
              <a:buChar char="‒"/>
            </a:pPr>
            <a:r>
              <a:rPr lang="es-ES" sz="1600" dirty="0">
                <a:solidFill>
                  <a:prstClr val="black"/>
                </a:solidFill>
              </a:rPr>
              <a:t>La modelización de aplicaciones ACS solar es sólo una de las capacidades de estas poderosas herramientas de software.</a:t>
            </a:r>
          </a:p>
          <a:p>
            <a:pPr marL="285750" indent="-285750">
              <a:buFont typeface="Calibri" panose="020F0502020204030204" pitchFamily="34" charset="0"/>
              <a:buChar char="‒"/>
            </a:pPr>
            <a:r>
              <a:rPr lang="es-ES" sz="1600" dirty="0">
                <a:solidFill>
                  <a:prstClr val="black"/>
                </a:solidFill>
              </a:rPr>
              <a:t>El usuario puede elegir entre crear un sistema desde cero basado en modelos estándar o seleccionar un modelo propietario (de fabricantes reales).</a:t>
            </a:r>
          </a:p>
        </p:txBody>
      </p:sp>
      <p:pic>
        <p:nvPicPr>
          <p:cNvPr id="8" name="Picture 7">
            <a:extLst>
              <a:ext uri="{FF2B5EF4-FFF2-40B4-BE49-F238E27FC236}">
                <a16:creationId xmlns:a16="http://schemas.microsoft.com/office/drawing/2014/main" id="{954BA400-419C-441F-BF8F-472AECCDE2EB}"/>
              </a:ext>
            </a:extLst>
          </p:cNvPr>
          <p:cNvPicPr>
            <a:picLocks noChangeAspect="1"/>
          </p:cNvPicPr>
          <p:nvPr/>
        </p:nvPicPr>
        <p:blipFill rotWithShape="1">
          <a:blip r:embed="rId3"/>
          <a:srcRect r="70324"/>
          <a:stretch/>
        </p:blipFill>
        <p:spPr>
          <a:xfrm>
            <a:off x="2988000" y="5195198"/>
            <a:ext cx="672750" cy="869476"/>
          </a:xfrm>
          <a:prstGeom prst="rect">
            <a:avLst/>
          </a:prstGeom>
        </p:spPr>
      </p:pic>
      <p:sp>
        <p:nvSpPr>
          <p:cNvPr id="9" name="Rectangle 8">
            <a:extLst>
              <a:ext uri="{FF2B5EF4-FFF2-40B4-BE49-F238E27FC236}">
                <a16:creationId xmlns:a16="http://schemas.microsoft.com/office/drawing/2014/main" id="{8B27D441-485B-4E0D-B5E1-9731E11D90D7}"/>
              </a:ext>
            </a:extLst>
          </p:cNvPr>
          <p:cNvSpPr/>
          <p:nvPr/>
        </p:nvSpPr>
        <p:spPr>
          <a:xfrm>
            <a:off x="5724000" y="5306770"/>
            <a:ext cx="2592000"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Selection: Standard SWH “Antifreeze” with a solar tank and a gas backup water heater.</a:t>
            </a:r>
          </a:p>
        </p:txBody>
      </p:sp>
      <p:sp>
        <p:nvSpPr>
          <p:cNvPr id="10" name="Rectangle 3">
            <a:extLst>
              <a:ext uri="{FF2B5EF4-FFF2-40B4-BE49-F238E27FC236}">
                <a16:creationId xmlns:a16="http://schemas.microsoft.com/office/drawing/2014/main" id="{2C9D0A98-34D9-4EE4-A08B-9D5D1C4A246D}"/>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Tree>
    <p:extLst>
      <p:ext uri="{BB962C8B-B14F-4D97-AF65-F5344CB8AC3E}">
        <p14:creationId xmlns:p14="http://schemas.microsoft.com/office/powerpoint/2010/main" val="14118097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0BF17F-C0FA-4B7F-8D50-B97C5DAE243D}"/>
              </a:ext>
            </a:extLst>
          </p:cNvPr>
          <p:cNvSpPr>
            <a:spLocks noGrp="1"/>
          </p:cNvSpPr>
          <p:nvPr>
            <p:ph type="title"/>
          </p:nvPr>
        </p:nvSpPr>
        <p:spPr/>
        <p:txBody>
          <a:bodyPr/>
          <a:lstStyle/>
          <a:p>
            <a:r>
              <a:rPr lang="en-US" b="1" dirty="0"/>
              <a:t>3. Dimensionamiento del sistema</a:t>
            </a:r>
            <a:endParaRPr lang="en-US" dirty="0"/>
          </a:p>
        </p:txBody>
      </p:sp>
      <p:sp>
        <p:nvSpPr>
          <p:cNvPr id="5" name="Rectangle 4">
            <a:extLst>
              <a:ext uri="{FF2B5EF4-FFF2-40B4-BE49-F238E27FC236}">
                <a16:creationId xmlns:a16="http://schemas.microsoft.com/office/drawing/2014/main" id="{67937DF5-8A38-4E50-8324-52E715CAC0AE}"/>
              </a:ext>
            </a:extLst>
          </p:cNvPr>
          <p:cNvSpPr/>
          <p:nvPr/>
        </p:nvSpPr>
        <p:spPr>
          <a:xfrm>
            <a:off x="0" y="2466902"/>
            <a:ext cx="2810941" cy="830997"/>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DEFINIR LOS PARÁMETROS DEL SISTEMA.</a:t>
            </a:r>
          </a:p>
          <a:p>
            <a:endParaRPr lang="en-US" sz="1600" b="1" dirty="0">
              <a:solidFill>
                <a:prstClr val="black"/>
              </a:solidFill>
            </a:endParaRPr>
          </a:p>
        </p:txBody>
      </p:sp>
      <p:sp>
        <p:nvSpPr>
          <p:cNvPr id="6" name="Rectangle 5">
            <a:extLst>
              <a:ext uri="{FF2B5EF4-FFF2-40B4-BE49-F238E27FC236}">
                <a16:creationId xmlns:a16="http://schemas.microsoft.com/office/drawing/2014/main" id="{FCB176DD-8E59-4A39-80C2-8F9357641F04}"/>
              </a:ext>
            </a:extLst>
          </p:cNvPr>
          <p:cNvSpPr/>
          <p:nvPr/>
        </p:nvSpPr>
        <p:spPr>
          <a:xfrm>
            <a:off x="177675" y="3166897"/>
            <a:ext cx="2630941" cy="2062103"/>
          </a:xfrm>
          <a:prstGeom prst="rect">
            <a:avLst/>
          </a:prstGeom>
        </p:spPr>
        <p:txBody>
          <a:bodyPr wrap="square">
            <a:spAutoFit/>
          </a:bodyPr>
          <a:lstStyle/>
          <a:p>
            <a:pPr marL="285750" indent="-285750">
              <a:buFont typeface="Calibri" panose="020F0502020204030204" pitchFamily="34" charset="0"/>
              <a:buChar char="‒"/>
            </a:pPr>
            <a:r>
              <a:rPr lang="es-ES" sz="1600" b="1" dirty="0">
                <a:solidFill>
                  <a:prstClr val="black"/>
                </a:solidFill>
              </a:rPr>
              <a:t>Datos de centro: Clima y recurso solar</a:t>
            </a:r>
            <a:r>
              <a:rPr lang="en-US" sz="1600" b="1" dirty="0">
                <a:solidFill>
                  <a:prstClr val="black"/>
                </a:solidFill>
              </a:rPr>
              <a:t>.</a:t>
            </a:r>
          </a:p>
          <a:p>
            <a:pPr marL="542925" lvl="1" indent="-285750">
              <a:buFont typeface="Arial" panose="020B0604020202020204" pitchFamily="34" charset="0"/>
              <a:buChar char="."/>
            </a:pPr>
            <a:r>
              <a:rPr lang="es-ES" sz="1600" dirty="0">
                <a:solidFill>
                  <a:prstClr val="black"/>
                </a:solidFill>
              </a:rPr>
              <a:t>Los datos climáticos se obtienen fácilmente de aplicaciones específicas incorporadas como </a:t>
            </a:r>
            <a:r>
              <a:rPr lang="es-ES" sz="1600" dirty="0" err="1">
                <a:solidFill>
                  <a:prstClr val="black"/>
                </a:solidFill>
              </a:rPr>
              <a:t>MeteoSyn</a:t>
            </a:r>
            <a:r>
              <a:rPr lang="es-ES" sz="1600" dirty="0">
                <a:solidFill>
                  <a:prstClr val="black"/>
                </a:solidFill>
              </a:rPr>
              <a:t>®.</a:t>
            </a:r>
          </a:p>
        </p:txBody>
      </p:sp>
      <p:pic>
        <p:nvPicPr>
          <p:cNvPr id="7" name="Picture 6">
            <a:extLst>
              <a:ext uri="{FF2B5EF4-FFF2-40B4-BE49-F238E27FC236}">
                <a16:creationId xmlns:a16="http://schemas.microsoft.com/office/drawing/2014/main" id="{D7AFC008-FD66-4910-8856-D14B04E43256}"/>
              </a:ext>
            </a:extLst>
          </p:cNvPr>
          <p:cNvPicPr>
            <a:picLocks noChangeAspect="1"/>
          </p:cNvPicPr>
          <p:nvPr/>
        </p:nvPicPr>
        <p:blipFill>
          <a:blip r:embed="rId2"/>
          <a:stretch>
            <a:fillRect/>
          </a:stretch>
        </p:blipFill>
        <p:spPr>
          <a:xfrm>
            <a:off x="2810941" y="1926333"/>
            <a:ext cx="5875859" cy="4392218"/>
          </a:xfrm>
          <a:prstGeom prst="rect">
            <a:avLst/>
          </a:prstGeom>
        </p:spPr>
      </p:pic>
      <p:sp>
        <p:nvSpPr>
          <p:cNvPr id="8" name="Rectangle 7">
            <a:extLst>
              <a:ext uri="{FF2B5EF4-FFF2-40B4-BE49-F238E27FC236}">
                <a16:creationId xmlns:a16="http://schemas.microsoft.com/office/drawing/2014/main" id="{0CAC06F6-1904-4D25-8682-6BF277CC18CD}"/>
              </a:ext>
            </a:extLst>
          </p:cNvPr>
          <p:cNvSpPr/>
          <p:nvPr/>
        </p:nvSpPr>
        <p:spPr>
          <a:xfrm>
            <a:off x="177675" y="5288475"/>
            <a:ext cx="4176000" cy="830997"/>
          </a:xfrm>
          <a:prstGeom prst="rect">
            <a:avLst/>
          </a:prstGeom>
        </p:spPr>
        <p:txBody>
          <a:bodyPr wrap="square">
            <a:spAutoFit/>
          </a:bodyPr>
          <a:lstStyle/>
          <a:p>
            <a:pPr marL="542925" lvl="1" indent="-285750">
              <a:buFont typeface="Arial" panose="020B0604020202020204" pitchFamily="34" charset="0"/>
              <a:buChar char="."/>
            </a:pPr>
            <a:r>
              <a:rPr lang="es-ES" sz="1600" dirty="0">
                <a:solidFill>
                  <a:prstClr val="black"/>
                </a:solidFill>
              </a:rPr>
              <a:t>Todos los datos climáticos y de radiación medios relevantes para los cálculos están disponibles con precisión.</a:t>
            </a:r>
            <a:endParaRPr lang="en-US" sz="1600" dirty="0">
              <a:solidFill>
                <a:prstClr val="black"/>
              </a:solidFill>
            </a:endParaRPr>
          </a:p>
        </p:txBody>
      </p:sp>
      <p:pic>
        <p:nvPicPr>
          <p:cNvPr id="9" name="Picture 8">
            <a:extLst>
              <a:ext uri="{FF2B5EF4-FFF2-40B4-BE49-F238E27FC236}">
                <a16:creationId xmlns:a16="http://schemas.microsoft.com/office/drawing/2014/main" id="{4D476367-9050-4237-BCCE-1AFF222F6CE0}"/>
              </a:ext>
            </a:extLst>
          </p:cNvPr>
          <p:cNvPicPr>
            <a:picLocks noChangeAspect="1"/>
          </p:cNvPicPr>
          <p:nvPr/>
        </p:nvPicPr>
        <p:blipFill rotWithShape="1">
          <a:blip r:embed="rId3"/>
          <a:srcRect r="70324"/>
          <a:stretch/>
        </p:blipFill>
        <p:spPr>
          <a:xfrm>
            <a:off x="4259250" y="5439249"/>
            <a:ext cx="672750" cy="869476"/>
          </a:xfrm>
          <a:prstGeom prst="rect">
            <a:avLst/>
          </a:prstGeom>
        </p:spPr>
      </p:pic>
      <p:sp>
        <p:nvSpPr>
          <p:cNvPr id="10" name="Rectangle 3">
            <a:extLst>
              <a:ext uri="{FF2B5EF4-FFF2-40B4-BE49-F238E27FC236}">
                <a16:creationId xmlns:a16="http://schemas.microsoft.com/office/drawing/2014/main" id="{7D416F5D-D8FF-4395-AA09-0A5CC4F052A7}"/>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Tree>
    <p:extLst>
      <p:ext uri="{BB962C8B-B14F-4D97-AF65-F5344CB8AC3E}">
        <p14:creationId xmlns:p14="http://schemas.microsoft.com/office/powerpoint/2010/main" val="268544915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76634-143E-42DA-8E1E-FD510DC5DB73}"/>
              </a:ext>
            </a:extLst>
          </p:cNvPr>
          <p:cNvSpPr>
            <a:spLocks noGrp="1"/>
          </p:cNvSpPr>
          <p:nvPr>
            <p:ph type="title"/>
          </p:nvPr>
        </p:nvSpPr>
        <p:spPr/>
        <p:txBody>
          <a:bodyPr/>
          <a:lstStyle/>
          <a:p>
            <a:r>
              <a:rPr lang="es-ES" b="1" dirty="0"/>
              <a:t>1. ACS solar. Especificaciones técnicas generales</a:t>
            </a:r>
            <a:endParaRPr lang="en-US" dirty="0"/>
          </a:p>
        </p:txBody>
      </p:sp>
      <p:sp>
        <p:nvSpPr>
          <p:cNvPr id="4" name="Rectangle 3">
            <a:extLst>
              <a:ext uri="{FF2B5EF4-FFF2-40B4-BE49-F238E27FC236}">
                <a16:creationId xmlns:a16="http://schemas.microsoft.com/office/drawing/2014/main" id="{9B35C2F0-A9A4-42CF-BCB0-D3A3FE79949C}"/>
              </a:ext>
            </a:extLst>
          </p:cNvPr>
          <p:cNvSpPr/>
          <p:nvPr/>
        </p:nvSpPr>
        <p:spPr>
          <a:xfrm>
            <a:off x="432916" y="1485000"/>
            <a:ext cx="817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Principios</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id="{359BB992-58D3-4C30-99D6-CE3782D569AB}"/>
              </a:ext>
            </a:extLst>
          </p:cNvPr>
          <p:cNvSpPr txBox="1"/>
          <p:nvPr/>
        </p:nvSpPr>
        <p:spPr>
          <a:xfrm>
            <a:off x="0" y="1875348"/>
            <a:ext cx="6732000" cy="3785652"/>
          </a:xfrm>
          <a:prstGeom prst="rect">
            <a:avLst/>
          </a:prstGeom>
          <a:noFill/>
        </p:spPr>
        <p:txBody>
          <a:bodyPr wrap="square" rtlCol="0">
            <a:spAutoFit/>
          </a:bodyPr>
          <a:lstStyle/>
          <a:p>
            <a:pPr marL="285750" indent="-285750">
              <a:buFont typeface="Wingdings" panose="05000000000000000000" pitchFamily="2" charset="2"/>
              <a:buChar char="§"/>
            </a:pPr>
            <a:r>
              <a:rPr lang="es-ES" sz="1600" b="1" dirty="0"/>
              <a:t>Enfoque en los sistemas ACS solar de "pequeña escala</a:t>
            </a:r>
            <a:r>
              <a:rPr lang="en-US" sz="1600" b="1" dirty="0"/>
              <a:t>. </a:t>
            </a:r>
            <a:r>
              <a:rPr lang="es-ES" sz="1600" dirty="0"/>
              <a:t>Se trata de un concepto algo confuso con diferentes significados entre los países:</a:t>
            </a:r>
            <a:endParaRPr lang="en-US" sz="1600" dirty="0"/>
          </a:p>
          <a:p>
            <a:pPr marL="742950" lvl="1" indent="-285750">
              <a:buFont typeface="Calibri" panose="020F0502020204030204" pitchFamily="34" charset="0"/>
              <a:buChar char="‒"/>
            </a:pPr>
            <a:r>
              <a:rPr lang="es-ES" sz="1600" dirty="0"/>
              <a:t>Utilizado en casas unifamiliares y otros edificios residenciales (comerciales, públicos) para un uso individualizado.</a:t>
            </a:r>
          </a:p>
          <a:p>
            <a:pPr marL="742950" lvl="1" indent="-285750">
              <a:buFont typeface="Calibri" panose="020F0502020204030204" pitchFamily="34" charset="0"/>
              <a:buChar char="‒"/>
            </a:pPr>
            <a:r>
              <a:rPr lang="es-ES" sz="1600" dirty="0"/>
              <a:t>No se refiere estrictamente a los sistemas ACS solar, sino a las aplicaciones de energía solar térmica en general.</a:t>
            </a:r>
          </a:p>
          <a:p>
            <a:pPr marL="742950" lvl="1" indent="-285750">
              <a:buFont typeface="Calibri" panose="020F0502020204030204" pitchFamily="34" charset="0"/>
              <a:buChar char="‒"/>
            </a:pPr>
            <a:r>
              <a:rPr lang="es-ES" sz="1600" dirty="0"/>
              <a:t>Hasta 3000L de producción de agua caliente. Según la práctica profesional (proyectos, etc.) y/o códigos de construcción. Cubriendo demandas residenciales y comerciales pequeñas.</a:t>
            </a:r>
          </a:p>
          <a:p>
            <a:pPr marL="742950" lvl="1" indent="-285750">
              <a:buFont typeface="Calibri" panose="020F0502020204030204" pitchFamily="34" charset="0"/>
              <a:buChar char="‒"/>
            </a:pPr>
            <a:r>
              <a:rPr lang="es-ES" sz="1600" dirty="0"/>
              <a:t>O, hasta 5kW de potencia nominal. Esto corresponde a la definición de un pequeño sistema térmico en algunos códigos de construcción (por ejemplo, el RITE español).</a:t>
            </a:r>
          </a:p>
          <a:p>
            <a:pPr marL="742950" lvl="1" indent="-285750">
              <a:buFont typeface="Calibri" panose="020F0502020204030204" pitchFamily="34" charset="0"/>
              <a:buChar char="‒"/>
            </a:pPr>
            <a:r>
              <a:rPr lang="es-ES" sz="1600" dirty="0"/>
              <a:t>Diferentes tecnologías (pasiva/activa, directa/indirecta ACS solar) y una considerable cantidad de variaciones de diseño (desde fabricantes, prácticas de instalación locales y tecnologías disponibles).</a:t>
            </a:r>
            <a:endParaRPr lang="en-US" sz="1600" dirty="0"/>
          </a:p>
        </p:txBody>
      </p:sp>
      <p:pic>
        <p:nvPicPr>
          <p:cNvPr id="7" name="Picture 6" descr="The roof of a building&#10;&#10;Description generated with very high confidence">
            <a:extLst>
              <a:ext uri="{FF2B5EF4-FFF2-40B4-BE49-F238E27FC236}">
                <a16:creationId xmlns:a16="http://schemas.microsoft.com/office/drawing/2014/main" id="{B74FE79D-F37D-4CC2-88E1-9ED7E88AFE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2000" y="2061000"/>
            <a:ext cx="1943688" cy="3045111"/>
          </a:xfrm>
          <a:prstGeom prst="rect">
            <a:avLst/>
          </a:prstGeom>
          <a:ln>
            <a:solidFill>
              <a:schemeClr val="tx1"/>
            </a:solidFill>
          </a:ln>
        </p:spPr>
      </p:pic>
      <p:sp>
        <p:nvSpPr>
          <p:cNvPr id="6" name="Rectangle 5">
            <a:extLst>
              <a:ext uri="{FF2B5EF4-FFF2-40B4-BE49-F238E27FC236}">
                <a16:creationId xmlns:a16="http://schemas.microsoft.com/office/drawing/2014/main" id="{6CF92C45-88BA-4FEE-B465-BC435EBA78C9}"/>
              </a:ext>
            </a:extLst>
          </p:cNvPr>
          <p:cNvSpPr/>
          <p:nvPr/>
        </p:nvSpPr>
        <p:spPr>
          <a:xfrm>
            <a:off x="0" y="5552651"/>
            <a:ext cx="8675688" cy="584775"/>
          </a:xfrm>
          <a:prstGeom prst="rect">
            <a:avLst/>
          </a:prstGeom>
        </p:spPr>
        <p:txBody>
          <a:bodyPr wrap="square">
            <a:spAutoFit/>
          </a:bodyPr>
          <a:lstStyle/>
          <a:p>
            <a:pPr marL="742950" lvl="1" indent="-285750">
              <a:buFont typeface="Calibri" panose="020F0502020204030204" pitchFamily="34" charset="0"/>
              <a:buChar char="‒"/>
            </a:pPr>
            <a:r>
              <a:rPr lang="es-ES" sz="1600" dirty="0"/>
              <a:t>Menos requisitos comparativamente: Diseños </a:t>
            </a:r>
            <a:r>
              <a:rPr lang="es-ES" sz="1600" dirty="0" err="1"/>
              <a:t>precalculados</a:t>
            </a:r>
            <a:r>
              <a:rPr lang="es-ES" sz="1600" dirty="0"/>
              <a:t> (kits ACS solar, etc.); no se requiere "legalización" (registro). Asequible, garantizado, fácil instalación y mantenimiento.</a:t>
            </a:r>
            <a:endParaRPr lang="en-US" sz="1600" dirty="0"/>
          </a:p>
        </p:txBody>
      </p:sp>
    </p:spTree>
    <p:extLst>
      <p:ext uri="{BB962C8B-B14F-4D97-AF65-F5344CB8AC3E}">
        <p14:creationId xmlns:p14="http://schemas.microsoft.com/office/powerpoint/2010/main" val="209242475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91B04-B766-4EFF-A784-1810FF0BA2A1}"/>
              </a:ext>
            </a:extLst>
          </p:cNvPr>
          <p:cNvSpPr>
            <a:spLocks noGrp="1"/>
          </p:cNvSpPr>
          <p:nvPr>
            <p:ph type="title"/>
          </p:nvPr>
        </p:nvSpPr>
        <p:spPr/>
        <p:txBody>
          <a:bodyPr/>
          <a:lstStyle/>
          <a:p>
            <a:r>
              <a:rPr lang="en-US" b="1" dirty="0"/>
              <a:t>3. Dimensionamiento del sistema</a:t>
            </a:r>
            <a:endParaRPr lang="en-US" dirty="0"/>
          </a:p>
        </p:txBody>
      </p:sp>
      <p:sp>
        <p:nvSpPr>
          <p:cNvPr id="5" name="Rectangle 4">
            <a:extLst>
              <a:ext uri="{FF2B5EF4-FFF2-40B4-BE49-F238E27FC236}">
                <a16:creationId xmlns:a16="http://schemas.microsoft.com/office/drawing/2014/main" id="{32533B5F-2A93-4E20-A328-CD66110B8C8B}"/>
              </a:ext>
            </a:extLst>
          </p:cNvPr>
          <p:cNvSpPr/>
          <p:nvPr/>
        </p:nvSpPr>
        <p:spPr>
          <a:xfrm>
            <a:off x="413959" y="2235859"/>
            <a:ext cx="2862041" cy="584775"/>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DEFINICIÓN DE LOS PARÁMETROS DEL SISTEMA</a:t>
            </a:r>
            <a:r>
              <a:rPr lang="en-US" sz="1600" b="1" dirty="0">
                <a:solidFill>
                  <a:prstClr val="black"/>
                </a:solidFill>
              </a:rPr>
              <a:t>.</a:t>
            </a:r>
          </a:p>
        </p:txBody>
      </p:sp>
      <p:sp>
        <p:nvSpPr>
          <p:cNvPr id="6" name="Rectangle 5">
            <a:extLst>
              <a:ext uri="{FF2B5EF4-FFF2-40B4-BE49-F238E27FC236}">
                <a16:creationId xmlns:a16="http://schemas.microsoft.com/office/drawing/2014/main" id="{2B25027D-9192-4409-AABF-703601CD3B4F}"/>
              </a:ext>
            </a:extLst>
          </p:cNvPr>
          <p:cNvSpPr/>
          <p:nvPr/>
        </p:nvSpPr>
        <p:spPr>
          <a:xfrm>
            <a:off x="180001" y="2818455"/>
            <a:ext cx="3096000" cy="2554545"/>
          </a:xfrm>
          <a:prstGeom prst="rect">
            <a:avLst/>
          </a:prstGeom>
        </p:spPr>
        <p:txBody>
          <a:bodyPr wrap="square">
            <a:spAutoFit/>
          </a:bodyPr>
          <a:lstStyle/>
          <a:p>
            <a:pPr marL="285750" indent="-285750">
              <a:buFont typeface="Calibri" panose="020F0502020204030204" pitchFamily="34" charset="0"/>
              <a:buChar char="‒"/>
            </a:pPr>
            <a:r>
              <a:rPr lang="es-ES" sz="1600" b="1" dirty="0">
                <a:solidFill>
                  <a:prstClr val="black"/>
                </a:solidFill>
              </a:rPr>
              <a:t>Datos de centro: Consumo de agua caliente</a:t>
            </a:r>
            <a:r>
              <a:rPr lang="en-US" sz="1600" b="1" dirty="0">
                <a:solidFill>
                  <a:prstClr val="black"/>
                </a:solidFill>
              </a:rPr>
              <a:t>.</a:t>
            </a:r>
          </a:p>
          <a:p>
            <a:pPr marL="542925" lvl="1" indent="-285750">
              <a:buFont typeface="Arial" panose="020B0604020202020204" pitchFamily="34" charset="0"/>
              <a:buChar char="."/>
            </a:pPr>
            <a:r>
              <a:rPr lang="es-ES" sz="1600" dirty="0">
                <a:solidFill>
                  <a:prstClr val="black"/>
                </a:solidFill>
              </a:rPr>
              <a:t>Se pueden crear perfiles de consumo de agua caliente muy precisos basados en el análisis de las necesidades y hábitos del cliente (incluyendo tiempos de funcionamiento, patrones, etc.).</a:t>
            </a:r>
            <a:endParaRPr lang="en-US" sz="1600" dirty="0">
              <a:solidFill>
                <a:prstClr val="black"/>
              </a:solidFill>
            </a:endParaRPr>
          </a:p>
        </p:txBody>
      </p:sp>
      <p:pic>
        <p:nvPicPr>
          <p:cNvPr id="8" name="Picture 7">
            <a:extLst>
              <a:ext uri="{FF2B5EF4-FFF2-40B4-BE49-F238E27FC236}">
                <a16:creationId xmlns:a16="http://schemas.microsoft.com/office/drawing/2014/main" id="{434CA149-71E3-4D35-A74A-B078AD3F0EB7}"/>
              </a:ext>
            </a:extLst>
          </p:cNvPr>
          <p:cNvPicPr>
            <a:picLocks noChangeAspect="1"/>
          </p:cNvPicPr>
          <p:nvPr/>
        </p:nvPicPr>
        <p:blipFill>
          <a:blip r:embed="rId2"/>
          <a:stretch>
            <a:fillRect/>
          </a:stretch>
        </p:blipFill>
        <p:spPr>
          <a:xfrm>
            <a:off x="3171547" y="1926332"/>
            <a:ext cx="5558494" cy="4389383"/>
          </a:xfrm>
          <a:prstGeom prst="rect">
            <a:avLst/>
          </a:prstGeom>
        </p:spPr>
      </p:pic>
      <p:sp>
        <p:nvSpPr>
          <p:cNvPr id="9" name="Rectangle 8">
            <a:extLst>
              <a:ext uri="{FF2B5EF4-FFF2-40B4-BE49-F238E27FC236}">
                <a16:creationId xmlns:a16="http://schemas.microsoft.com/office/drawing/2014/main" id="{FFC86694-DBF5-43AB-A84F-8189F560016E}"/>
              </a:ext>
            </a:extLst>
          </p:cNvPr>
          <p:cNvSpPr/>
          <p:nvPr/>
        </p:nvSpPr>
        <p:spPr>
          <a:xfrm>
            <a:off x="324000" y="5733000"/>
            <a:ext cx="5184000" cy="584775"/>
          </a:xfrm>
          <a:prstGeom prst="rect">
            <a:avLst/>
          </a:prstGeom>
        </p:spPr>
        <p:txBody>
          <a:bodyPr wrap="square">
            <a:spAutoFit/>
          </a:bodyPr>
          <a:lstStyle/>
          <a:p>
            <a:pPr marL="542925" lvl="1" indent="-285750">
              <a:buFont typeface="Arial" panose="020B0604020202020204" pitchFamily="34" charset="0"/>
              <a:buChar char="."/>
            </a:pPr>
            <a:r>
              <a:rPr lang="es-ES" sz="1600" dirty="0">
                <a:solidFill>
                  <a:prstClr val="black"/>
                </a:solidFill>
              </a:rPr>
              <a:t>En su lugar, se pueden utilizar directrices sobre la demanda de agua caliente y los datos medios</a:t>
            </a:r>
            <a:r>
              <a:rPr lang="en-US" sz="1600" dirty="0">
                <a:solidFill>
                  <a:prstClr val="black"/>
                </a:solidFill>
              </a:rPr>
              <a:t>.</a:t>
            </a:r>
          </a:p>
        </p:txBody>
      </p:sp>
      <p:pic>
        <p:nvPicPr>
          <p:cNvPr id="10" name="Picture 9">
            <a:extLst>
              <a:ext uri="{FF2B5EF4-FFF2-40B4-BE49-F238E27FC236}">
                <a16:creationId xmlns:a16="http://schemas.microsoft.com/office/drawing/2014/main" id="{4A557200-03DF-4B55-8C9F-B0AA4996BC02}"/>
              </a:ext>
            </a:extLst>
          </p:cNvPr>
          <p:cNvPicPr>
            <a:picLocks noChangeAspect="1"/>
          </p:cNvPicPr>
          <p:nvPr/>
        </p:nvPicPr>
        <p:blipFill rotWithShape="1">
          <a:blip r:embed="rId3"/>
          <a:srcRect r="70324"/>
          <a:stretch/>
        </p:blipFill>
        <p:spPr>
          <a:xfrm>
            <a:off x="7481627" y="2426475"/>
            <a:ext cx="672750" cy="869476"/>
          </a:xfrm>
          <a:prstGeom prst="rect">
            <a:avLst/>
          </a:prstGeom>
        </p:spPr>
      </p:pic>
      <p:sp>
        <p:nvSpPr>
          <p:cNvPr id="11" name="Rectangle 10">
            <a:extLst>
              <a:ext uri="{FF2B5EF4-FFF2-40B4-BE49-F238E27FC236}">
                <a16:creationId xmlns:a16="http://schemas.microsoft.com/office/drawing/2014/main" id="{8A07CBD8-16DA-45B0-BCB2-C5D69642D605}"/>
              </a:ext>
            </a:extLst>
          </p:cNvPr>
          <p:cNvSpPr/>
          <p:nvPr/>
        </p:nvSpPr>
        <p:spPr>
          <a:xfrm>
            <a:off x="2196000" y="5100720"/>
            <a:ext cx="3456000"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err="1">
                <a:solidFill>
                  <a:prstClr val="black"/>
                </a:solidFill>
              </a:rPr>
              <a:t>Datos</a:t>
            </a:r>
            <a:r>
              <a:rPr lang="en-US" sz="1200" b="1" i="1" dirty="0">
                <a:solidFill>
                  <a:prstClr val="black"/>
                </a:solidFill>
              </a:rPr>
              <a:t>: </a:t>
            </a:r>
            <a:r>
              <a:rPr lang="en-US" sz="1200" b="1" i="1" dirty="0" err="1">
                <a:solidFill>
                  <a:prstClr val="black"/>
                </a:solidFill>
              </a:rPr>
              <a:t>Consumo</a:t>
            </a:r>
            <a:r>
              <a:rPr lang="en-US" sz="1200" b="1" i="1" dirty="0">
                <a:solidFill>
                  <a:prstClr val="black"/>
                </a:solidFill>
              </a:rPr>
              <a:t> </a:t>
            </a:r>
            <a:r>
              <a:rPr lang="en-US" sz="1200" b="1" i="1" dirty="0" err="1">
                <a:solidFill>
                  <a:prstClr val="black"/>
                </a:solidFill>
              </a:rPr>
              <a:t>diario</a:t>
            </a:r>
            <a:r>
              <a:rPr lang="en-US" sz="1200" b="1" i="1" dirty="0">
                <a:solidFill>
                  <a:prstClr val="black"/>
                </a:solidFill>
              </a:rPr>
              <a:t>: 160L, </a:t>
            </a:r>
            <a:r>
              <a:rPr lang="en-US" sz="1200" b="1" i="1" dirty="0" err="1">
                <a:solidFill>
                  <a:prstClr val="black"/>
                </a:solidFill>
              </a:rPr>
              <a:t>temperatura</a:t>
            </a:r>
            <a:r>
              <a:rPr lang="en-US" sz="1200" b="1" i="1" dirty="0">
                <a:solidFill>
                  <a:prstClr val="black"/>
                </a:solidFill>
              </a:rPr>
              <a:t> del </a:t>
            </a:r>
            <a:r>
              <a:rPr lang="en-US" sz="1200" b="1" i="1" dirty="0" err="1">
                <a:solidFill>
                  <a:prstClr val="black"/>
                </a:solidFill>
              </a:rPr>
              <a:t>agua</a:t>
            </a:r>
            <a:r>
              <a:rPr lang="en-US" sz="1200" b="1" i="1" dirty="0">
                <a:solidFill>
                  <a:prstClr val="black"/>
                </a:solidFill>
              </a:rPr>
              <a:t> caliente </a:t>
            </a:r>
            <a:r>
              <a:rPr lang="en-US" sz="1200" b="1" i="1" dirty="0" err="1">
                <a:solidFill>
                  <a:prstClr val="black"/>
                </a:solidFill>
              </a:rPr>
              <a:t>deseada</a:t>
            </a:r>
            <a:r>
              <a:rPr lang="en-US" sz="1200" b="1" i="1" dirty="0">
                <a:solidFill>
                  <a:prstClr val="black"/>
                </a:solidFill>
              </a:rPr>
              <a:t>: 60ºC </a:t>
            </a:r>
          </a:p>
          <a:p>
            <a:pPr marL="228600" indent="-228600">
              <a:buFont typeface="+mj-lt"/>
              <a:buAutoNum type="arabicPeriod"/>
            </a:pPr>
            <a:r>
              <a:rPr lang="en-US" sz="1200" b="1" i="1" dirty="0" err="1">
                <a:solidFill>
                  <a:prstClr val="black"/>
                </a:solidFill>
              </a:rPr>
              <a:t>Perfil</a:t>
            </a:r>
            <a:r>
              <a:rPr lang="en-US" sz="1200" b="1" i="1" dirty="0">
                <a:solidFill>
                  <a:prstClr val="black"/>
                </a:solidFill>
              </a:rPr>
              <a:t> </a:t>
            </a:r>
            <a:r>
              <a:rPr lang="en-US" sz="1200" b="1" i="1" dirty="0" err="1">
                <a:solidFill>
                  <a:prstClr val="black"/>
                </a:solidFill>
              </a:rPr>
              <a:t>consumo</a:t>
            </a:r>
            <a:r>
              <a:rPr lang="en-US" sz="1200" b="1" i="1" dirty="0">
                <a:solidFill>
                  <a:prstClr val="black"/>
                </a:solidFill>
              </a:rPr>
              <a:t>: </a:t>
            </a:r>
            <a:r>
              <a:rPr lang="en-US" sz="1200" b="1" i="1" dirty="0" err="1">
                <a:solidFill>
                  <a:prstClr val="black"/>
                </a:solidFill>
              </a:rPr>
              <a:t>noche</a:t>
            </a:r>
            <a:r>
              <a:rPr lang="en-US" sz="1200" b="1" i="1" dirty="0">
                <a:solidFill>
                  <a:prstClr val="black"/>
                </a:solidFill>
              </a:rPr>
              <a:t> </a:t>
            </a:r>
            <a:r>
              <a:rPr lang="en-US" sz="1200" b="1" i="1" dirty="0" err="1">
                <a:solidFill>
                  <a:prstClr val="black"/>
                </a:solidFill>
              </a:rPr>
              <a:t>máx</a:t>
            </a:r>
            <a:r>
              <a:rPr lang="en-US" sz="1200" b="1" i="1" dirty="0">
                <a:solidFill>
                  <a:prstClr val="black"/>
                </a:solidFill>
              </a:rPr>
              <a:t>.</a:t>
            </a:r>
          </a:p>
        </p:txBody>
      </p:sp>
      <p:sp>
        <p:nvSpPr>
          <p:cNvPr id="12" name="Rectangle 11">
            <a:extLst>
              <a:ext uri="{FF2B5EF4-FFF2-40B4-BE49-F238E27FC236}">
                <a16:creationId xmlns:a16="http://schemas.microsoft.com/office/drawing/2014/main" id="{533FC9ED-5FF7-45EE-BAFF-09EC1747C9A1}"/>
              </a:ext>
            </a:extLst>
          </p:cNvPr>
          <p:cNvSpPr/>
          <p:nvPr/>
        </p:nvSpPr>
        <p:spPr>
          <a:xfrm>
            <a:off x="5839846" y="1896923"/>
            <a:ext cx="3250800"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s-ES" sz="1200" b="1" i="1" dirty="0">
                <a:solidFill>
                  <a:prstClr val="black"/>
                </a:solidFill>
              </a:rPr>
              <a:t>Tiempo de empleo. Todo el año, todo el tiempo, con 1 mes de vacaciones (334 días)</a:t>
            </a:r>
            <a:endParaRPr lang="en-US" sz="1200" b="1" i="1" dirty="0">
              <a:solidFill>
                <a:prstClr val="black"/>
              </a:solidFill>
            </a:endParaRPr>
          </a:p>
        </p:txBody>
      </p:sp>
      <p:sp>
        <p:nvSpPr>
          <p:cNvPr id="13" name="Rectangle 3">
            <a:extLst>
              <a:ext uri="{FF2B5EF4-FFF2-40B4-BE49-F238E27FC236}">
                <a16:creationId xmlns:a16="http://schemas.microsoft.com/office/drawing/2014/main" id="{82357592-E881-4862-88F9-439A62DFE85B}"/>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Tree>
    <p:extLst>
      <p:ext uri="{BB962C8B-B14F-4D97-AF65-F5344CB8AC3E}">
        <p14:creationId xmlns:p14="http://schemas.microsoft.com/office/powerpoint/2010/main" val="52110943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945AC3-9459-4900-A2F2-4CB32FCA8906}"/>
              </a:ext>
            </a:extLst>
          </p:cNvPr>
          <p:cNvSpPr>
            <a:spLocks noGrp="1"/>
          </p:cNvSpPr>
          <p:nvPr>
            <p:ph type="title"/>
          </p:nvPr>
        </p:nvSpPr>
        <p:spPr/>
        <p:txBody>
          <a:bodyPr/>
          <a:lstStyle/>
          <a:p>
            <a:r>
              <a:rPr lang="en-US" b="1" dirty="0"/>
              <a:t>3. Dimensionamiento del sistema</a:t>
            </a:r>
            <a:endParaRPr lang="en-US" dirty="0"/>
          </a:p>
        </p:txBody>
      </p:sp>
      <p:sp>
        <p:nvSpPr>
          <p:cNvPr id="4" name="Rectangle 3">
            <a:extLst>
              <a:ext uri="{FF2B5EF4-FFF2-40B4-BE49-F238E27FC236}">
                <a16:creationId xmlns:a16="http://schemas.microsoft.com/office/drawing/2014/main" id="{4EED842C-45B1-4E37-ADB5-8C69BBDBEF99}"/>
              </a:ext>
            </a:extLst>
          </p:cNvPr>
          <p:cNvSpPr/>
          <p:nvPr/>
        </p:nvSpPr>
        <p:spPr>
          <a:xfrm>
            <a:off x="726283" y="1931850"/>
            <a:ext cx="4709717" cy="338554"/>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DEFINICIÓN DE LOS PARÁMETROS DEL SISTEMA</a:t>
            </a:r>
            <a:r>
              <a:rPr lang="en-US" sz="1600" b="1" dirty="0">
                <a:solidFill>
                  <a:prstClr val="black"/>
                </a:solidFill>
              </a:rPr>
              <a:t>.</a:t>
            </a:r>
          </a:p>
        </p:txBody>
      </p:sp>
      <p:sp>
        <p:nvSpPr>
          <p:cNvPr id="8" name="Rectangle 7">
            <a:extLst>
              <a:ext uri="{FF2B5EF4-FFF2-40B4-BE49-F238E27FC236}">
                <a16:creationId xmlns:a16="http://schemas.microsoft.com/office/drawing/2014/main" id="{B23614EC-3030-4C73-A106-8D79E61A8EA4}"/>
              </a:ext>
            </a:extLst>
          </p:cNvPr>
          <p:cNvSpPr/>
          <p:nvPr/>
        </p:nvSpPr>
        <p:spPr>
          <a:xfrm>
            <a:off x="993296" y="2277000"/>
            <a:ext cx="1778704" cy="338554"/>
          </a:xfrm>
          <a:prstGeom prst="rect">
            <a:avLst/>
          </a:prstGeom>
        </p:spPr>
        <p:txBody>
          <a:bodyPr wrap="square">
            <a:spAutoFit/>
          </a:bodyPr>
          <a:lstStyle/>
          <a:p>
            <a:pPr marL="285750" indent="-285750">
              <a:buFont typeface="Calibri" panose="020F0502020204030204" pitchFamily="34" charset="0"/>
              <a:buChar char="‒"/>
            </a:pPr>
            <a:r>
              <a:rPr lang="en-US" sz="1600" b="1" dirty="0" err="1">
                <a:solidFill>
                  <a:prstClr val="black"/>
                </a:solidFill>
              </a:rPr>
              <a:t>Componentes</a:t>
            </a:r>
            <a:r>
              <a:rPr lang="en-US" sz="1600" b="1" dirty="0">
                <a:solidFill>
                  <a:prstClr val="black"/>
                </a:solidFill>
              </a:rPr>
              <a:t>. </a:t>
            </a:r>
          </a:p>
        </p:txBody>
      </p:sp>
      <p:pic>
        <p:nvPicPr>
          <p:cNvPr id="3" name="Picture 2">
            <a:extLst>
              <a:ext uri="{FF2B5EF4-FFF2-40B4-BE49-F238E27FC236}">
                <a16:creationId xmlns:a16="http://schemas.microsoft.com/office/drawing/2014/main" id="{CFB9A31A-350F-4EC5-B95A-130B6C4E57A8}"/>
              </a:ext>
            </a:extLst>
          </p:cNvPr>
          <p:cNvPicPr>
            <a:picLocks noChangeAspect="1"/>
          </p:cNvPicPr>
          <p:nvPr/>
        </p:nvPicPr>
        <p:blipFill>
          <a:blip r:embed="rId2"/>
          <a:stretch>
            <a:fillRect/>
          </a:stretch>
        </p:blipFill>
        <p:spPr>
          <a:xfrm>
            <a:off x="2601845" y="2642809"/>
            <a:ext cx="6146155" cy="3703240"/>
          </a:xfrm>
          <a:prstGeom prst="rect">
            <a:avLst/>
          </a:prstGeom>
        </p:spPr>
      </p:pic>
      <p:sp>
        <p:nvSpPr>
          <p:cNvPr id="10" name="Rectangle 9">
            <a:extLst>
              <a:ext uri="{FF2B5EF4-FFF2-40B4-BE49-F238E27FC236}">
                <a16:creationId xmlns:a16="http://schemas.microsoft.com/office/drawing/2014/main" id="{5F6CB3CF-2844-4B56-9BA0-752C8DEC659E}"/>
              </a:ext>
            </a:extLst>
          </p:cNvPr>
          <p:cNvSpPr/>
          <p:nvPr/>
        </p:nvSpPr>
        <p:spPr>
          <a:xfrm>
            <a:off x="396001" y="2686012"/>
            <a:ext cx="2304000" cy="3046988"/>
          </a:xfrm>
          <a:prstGeom prst="rect">
            <a:avLst/>
          </a:prstGeom>
        </p:spPr>
        <p:txBody>
          <a:bodyPr wrap="square">
            <a:spAutoFit/>
          </a:bodyPr>
          <a:lstStyle/>
          <a:p>
            <a:pPr marL="285750" indent="-285750">
              <a:buFont typeface="Arial" panose="020B0604020202020204" pitchFamily="34" charset="0"/>
              <a:buChar char="."/>
            </a:pPr>
            <a:r>
              <a:rPr lang="es-ES" sz="1600" dirty="0">
                <a:solidFill>
                  <a:prstClr val="black"/>
                </a:solidFill>
              </a:rPr>
              <a:t>El sistema incluye un solo circuito colector (</a:t>
            </a:r>
            <a:r>
              <a:rPr lang="es-ES" sz="1600" dirty="0">
                <a:solidFill>
                  <a:srgbClr val="FF0000"/>
                </a:solidFill>
              </a:rPr>
              <a:t>Array</a:t>
            </a:r>
            <a:r>
              <a:rPr lang="es-ES" sz="1600" dirty="0">
                <a:solidFill>
                  <a:prstClr val="black"/>
                </a:solidFill>
              </a:rPr>
              <a:t> + Bomba), un tanque indirecto de doble serpentín, una caldera de gas y controles.</a:t>
            </a:r>
          </a:p>
          <a:p>
            <a:pPr marL="285750" indent="-285750">
              <a:buFont typeface="Arial" panose="020B0604020202020204" pitchFamily="34" charset="0"/>
              <a:buChar char="."/>
            </a:pPr>
            <a:r>
              <a:rPr lang="es-ES" sz="1600" dirty="0">
                <a:solidFill>
                  <a:prstClr val="black"/>
                </a:solidFill>
              </a:rPr>
              <a:t>Todos estos componentes necesitan ser modelados introduciendo</a:t>
            </a:r>
            <a:endParaRPr lang="en-US" sz="1600" dirty="0">
              <a:solidFill>
                <a:prstClr val="black"/>
              </a:solidFill>
            </a:endParaRPr>
          </a:p>
        </p:txBody>
      </p:sp>
      <p:sp>
        <p:nvSpPr>
          <p:cNvPr id="12" name="Rectangle 11">
            <a:extLst>
              <a:ext uri="{FF2B5EF4-FFF2-40B4-BE49-F238E27FC236}">
                <a16:creationId xmlns:a16="http://schemas.microsoft.com/office/drawing/2014/main" id="{834A8FFD-2D31-4186-86A7-7AA5C637F681}"/>
              </a:ext>
            </a:extLst>
          </p:cNvPr>
          <p:cNvSpPr/>
          <p:nvPr/>
        </p:nvSpPr>
        <p:spPr>
          <a:xfrm>
            <a:off x="684001" y="5624026"/>
            <a:ext cx="3312000" cy="584775"/>
          </a:xfrm>
          <a:prstGeom prst="rect">
            <a:avLst/>
          </a:prstGeom>
        </p:spPr>
        <p:txBody>
          <a:bodyPr wrap="square">
            <a:spAutoFit/>
          </a:bodyPr>
          <a:lstStyle/>
          <a:p>
            <a:r>
              <a:rPr lang="es-ES" sz="1600" dirty="0">
                <a:solidFill>
                  <a:prstClr val="black"/>
                </a:solidFill>
              </a:rPr>
              <a:t>parámetros de rendimiento y condiciones de control.</a:t>
            </a:r>
            <a:endParaRPr lang="en-US" dirty="0"/>
          </a:p>
        </p:txBody>
      </p:sp>
      <p:pic>
        <p:nvPicPr>
          <p:cNvPr id="13" name="Picture 12">
            <a:extLst>
              <a:ext uri="{FF2B5EF4-FFF2-40B4-BE49-F238E27FC236}">
                <a16:creationId xmlns:a16="http://schemas.microsoft.com/office/drawing/2014/main" id="{8A82EDA1-3EFA-4992-A860-05963FD0F6F5}"/>
              </a:ext>
            </a:extLst>
          </p:cNvPr>
          <p:cNvPicPr>
            <a:picLocks noChangeAspect="1"/>
          </p:cNvPicPr>
          <p:nvPr/>
        </p:nvPicPr>
        <p:blipFill rotWithShape="1">
          <a:blip r:embed="rId3"/>
          <a:srcRect r="70324"/>
          <a:stretch/>
        </p:blipFill>
        <p:spPr>
          <a:xfrm>
            <a:off x="4200139" y="5457911"/>
            <a:ext cx="672750" cy="869476"/>
          </a:xfrm>
          <a:prstGeom prst="rect">
            <a:avLst/>
          </a:prstGeom>
        </p:spPr>
      </p:pic>
      <p:sp>
        <p:nvSpPr>
          <p:cNvPr id="14" name="Rectangle 13">
            <a:extLst>
              <a:ext uri="{FF2B5EF4-FFF2-40B4-BE49-F238E27FC236}">
                <a16:creationId xmlns:a16="http://schemas.microsoft.com/office/drawing/2014/main" id="{C9E6595C-E154-40AD-95CF-7D4CF5935590}"/>
              </a:ext>
            </a:extLst>
          </p:cNvPr>
          <p:cNvSpPr/>
          <p:nvPr/>
        </p:nvSpPr>
        <p:spPr>
          <a:xfrm>
            <a:off x="5962922" y="1989000"/>
            <a:ext cx="3073078" cy="1384995"/>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s-ES" sz="1200" b="1" i="1" dirty="0">
                <a:solidFill>
                  <a:prstClr val="black"/>
                </a:solidFill>
              </a:rPr>
              <a:t>Definición del sistema: los componentes comerciales tienen parámetros de rendimiento asociados basados en los modelos de los fabricantes. Los parámetros de los modelos estándar pueden ser modificados.</a:t>
            </a:r>
          </a:p>
          <a:p>
            <a:pPr marL="228600" indent="-228600">
              <a:buFont typeface="+mj-lt"/>
              <a:buAutoNum type="arabicPeriod"/>
            </a:pPr>
            <a:r>
              <a:rPr lang="es-ES" sz="1200" b="1" i="1" dirty="0">
                <a:solidFill>
                  <a:prstClr val="black"/>
                </a:solidFill>
              </a:rPr>
              <a:t>Un </a:t>
            </a:r>
            <a:r>
              <a:rPr lang="es-ES" sz="1200" b="1" i="1" dirty="0">
                <a:solidFill>
                  <a:srgbClr val="FF0000"/>
                </a:solidFill>
              </a:rPr>
              <a:t>bucle</a:t>
            </a:r>
            <a:r>
              <a:rPr lang="es-ES" sz="1200" b="1" i="1" dirty="0">
                <a:solidFill>
                  <a:prstClr val="black"/>
                </a:solidFill>
              </a:rPr>
              <a:t> </a:t>
            </a:r>
            <a:r>
              <a:rPr lang="es-ES" sz="1200" b="1" i="1" dirty="0" err="1">
                <a:solidFill>
                  <a:prstClr val="black"/>
                </a:solidFill>
              </a:rPr>
              <a:t>Collector</a:t>
            </a:r>
            <a:r>
              <a:rPr lang="es-ES" sz="1200" b="1" i="1" dirty="0">
                <a:solidFill>
                  <a:prstClr val="black"/>
                </a:solidFill>
              </a:rPr>
              <a:t>, elegido.</a:t>
            </a:r>
            <a:endParaRPr lang="en-US" sz="1200" b="1" i="1" dirty="0">
              <a:solidFill>
                <a:prstClr val="black"/>
              </a:solidFill>
            </a:endParaRPr>
          </a:p>
        </p:txBody>
      </p:sp>
      <p:sp>
        <p:nvSpPr>
          <p:cNvPr id="11" name="Rectangle 3">
            <a:extLst>
              <a:ext uri="{FF2B5EF4-FFF2-40B4-BE49-F238E27FC236}">
                <a16:creationId xmlns:a16="http://schemas.microsoft.com/office/drawing/2014/main" id="{C4B60D3E-E9B3-455A-9B4B-36AEB0B1F251}"/>
              </a:ext>
            </a:extLst>
          </p:cNvPr>
          <p:cNvSpPr/>
          <p:nvPr/>
        </p:nvSpPr>
        <p:spPr>
          <a:xfrm>
            <a:off x="0" y="1413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Tree>
    <p:extLst>
      <p:ext uri="{BB962C8B-B14F-4D97-AF65-F5344CB8AC3E}">
        <p14:creationId xmlns:p14="http://schemas.microsoft.com/office/powerpoint/2010/main" val="4918660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B2E4F-8A9E-4D4E-B70D-AD6C98D3AF60}"/>
              </a:ext>
            </a:extLst>
          </p:cNvPr>
          <p:cNvSpPr>
            <a:spLocks noGrp="1"/>
          </p:cNvSpPr>
          <p:nvPr>
            <p:ph type="title"/>
          </p:nvPr>
        </p:nvSpPr>
        <p:spPr/>
        <p:txBody>
          <a:bodyPr/>
          <a:lstStyle/>
          <a:p>
            <a:r>
              <a:rPr lang="en-US" b="1" dirty="0"/>
              <a:t>3. Dimensionamiento del sistema</a:t>
            </a:r>
            <a:endParaRPr lang="en-US" dirty="0"/>
          </a:p>
        </p:txBody>
      </p:sp>
      <p:sp>
        <p:nvSpPr>
          <p:cNvPr id="4" name="Rectangle 3">
            <a:extLst>
              <a:ext uri="{FF2B5EF4-FFF2-40B4-BE49-F238E27FC236}">
                <a16:creationId xmlns:a16="http://schemas.microsoft.com/office/drawing/2014/main" id="{D25F4E58-0FB6-4B32-8E19-9BC3E483292A}"/>
              </a:ext>
            </a:extLst>
          </p:cNvPr>
          <p:cNvSpPr/>
          <p:nvPr/>
        </p:nvSpPr>
        <p:spPr>
          <a:xfrm>
            <a:off x="726284" y="2052868"/>
            <a:ext cx="4637716" cy="338554"/>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DEFINICIÓN DE LOS PARÁMETROS DEL SISTEMA</a:t>
            </a:r>
            <a:r>
              <a:rPr lang="en-US" sz="1600" b="1" dirty="0">
                <a:solidFill>
                  <a:prstClr val="black"/>
                </a:solidFill>
              </a:rPr>
              <a:t>.</a:t>
            </a:r>
          </a:p>
        </p:txBody>
      </p:sp>
      <p:sp>
        <p:nvSpPr>
          <p:cNvPr id="6" name="Rectangle 5">
            <a:extLst>
              <a:ext uri="{FF2B5EF4-FFF2-40B4-BE49-F238E27FC236}">
                <a16:creationId xmlns:a16="http://schemas.microsoft.com/office/drawing/2014/main" id="{94F58AA2-244D-46AF-BB00-0C50F365B55F}"/>
              </a:ext>
            </a:extLst>
          </p:cNvPr>
          <p:cNvSpPr/>
          <p:nvPr/>
        </p:nvSpPr>
        <p:spPr>
          <a:xfrm>
            <a:off x="1016292" y="2370446"/>
            <a:ext cx="3699708" cy="338554"/>
          </a:xfrm>
          <a:prstGeom prst="rect">
            <a:avLst/>
          </a:prstGeom>
        </p:spPr>
        <p:txBody>
          <a:bodyPr wrap="square">
            <a:spAutoFit/>
          </a:bodyPr>
          <a:lstStyle/>
          <a:p>
            <a:pPr marL="285750" indent="-285750">
              <a:buFont typeface="Calibri" panose="020F0502020204030204" pitchFamily="34" charset="0"/>
              <a:buChar char="‒"/>
            </a:pPr>
            <a:r>
              <a:rPr lang="en-US" sz="1600" b="1" dirty="0" err="1">
                <a:solidFill>
                  <a:prstClr val="black"/>
                </a:solidFill>
              </a:rPr>
              <a:t>Componentes</a:t>
            </a:r>
            <a:r>
              <a:rPr lang="en-US" sz="1600" b="1" dirty="0">
                <a:solidFill>
                  <a:prstClr val="black"/>
                </a:solidFill>
              </a:rPr>
              <a:t>. Conjunto de </a:t>
            </a:r>
            <a:r>
              <a:rPr lang="en-US" sz="1600" b="1" dirty="0" err="1">
                <a:solidFill>
                  <a:prstClr val="black"/>
                </a:solidFill>
              </a:rPr>
              <a:t>colectores</a:t>
            </a:r>
            <a:endParaRPr lang="en-US" sz="1600" b="1" dirty="0">
              <a:solidFill>
                <a:prstClr val="black"/>
              </a:solidFill>
            </a:endParaRPr>
          </a:p>
        </p:txBody>
      </p:sp>
      <p:pic>
        <p:nvPicPr>
          <p:cNvPr id="7" name="Picture 6">
            <a:extLst>
              <a:ext uri="{FF2B5EF4-FFF2-40B4-BE49-F238E27FC236}">
                <a16:creationId xmlns:a16="http://schemas.microsoft.com/office/drawing/2014/main" id="{3CE8DEAB-C726-455F-8317-E17431E819E4}"/>
              </a:ext>
            </a:extLst>
          </p:cNvPr>
          <p:cNvPicPr>
            <a:picLocks noChangeAspect="1"/>
          </p:cNvPicPr>
          <p:nvPr/>
        </p:nvPicPr>
        <p:blipFill>
          <a:blip r:embed="rId2"/>
          <a:stretch>
            <a:fillRect/>
          </a:stretch>
        </p:blipFill>
        <p:spPr>
          <a:xfrm>
            <a:off x="612000" y="2778067"/>
            <a:ext cx="8074800" cy="3551193"/>
          </a:xfrm>
          <a:prstGeom prst="rect">
            <a:avLst/>
          </a:prstGeom>
        </p:spPr>
      </p:pic>
      <p:pic>
        <p:nvPicPr>
          <p:cNvPr id="8" name="Picture 7">
            <a:extLst>
              <a:ext uri="{FF2B5EF4-FFF2-40B4-BE49-F238E27FC236}">
                <a16:creationId xmlns:a16="http://schemas.microsoft.com/office/drawing/2014/main" id="{74809F5E-D0F6-4A00-9320-BC2398B123D1}"/>
              </a:ext>
            </a:extLst>
          </p:cNvPr>
          <p:cNvPicPr>
            <a:picLocks noChangeAspect="1"/>
          </p:cNvPicPr>
          <p:nvPr/>
        </p:nvPicPr>
        <p:blipFill rotWithShape="1">
          <a:blip r:embed="rId3"/>
          <a:srcRect r="70324"/>
          <a:stretch/>
        </p:blipFill>
        <p:spPr>
          <a:xfrm>
            <a:off x="679917" y="5429799"/>
            <a:ext cx="672750" cy="869476"/>
          </a:xfrm>
          <a:prstGeom prst="rect">
            <a:avLst/>
          </a:prstGeom>
        </p:spPr>
      </p:pic>
      <p:sp>
        <p:nvSpPr>
          <p:cNvPr id="9" name="Rectangle 8">
            <a:extLst>
              <a:ext uri="{FF2B5EF4-FFF2-40B4-BE49-F238E27FC236}">
                <a16:creationId xmlns:a16="http://schemas.microsoft.com/office/drawing/2014/main" id="{43008D10-0380-4696-B51C-CCADD7244112}"/>
              </a:ext>
            </a:extLst>
          </p:cNvPr>
          <p:cNvSpPr/>
          <p:nvPr/>
        </p:nvSpPr>
        <p:spPr>
          <a:xfrm>
            <a:off x="5617696" y="2194660"/>
            <a:ext cx="3274303" cy="1384995"/>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s-ES" sz="1200" b="1" i="1" dirty="0">
                <a:solidFill>
                  <a:prstClr val="black"/>
                </a:solidFill>
              </a:rPr>
              <a:t>Selección de un colector de pantalla plana.</a:t>
            </a:r>
          </a:p>
          <a:p>
            <a:pPr marL="228600" indent="-228600">
              <a:buFont typeface="+mj-lt"/>
              <a:buAutoNum type="arabicPeriod"/>
            </a:pPr>
            <a:r>
              <a:rPr lang="es-ES" sz="1200" b="1" i="1" dirty="0">
                <a:solidFill>
                  <a:prstClr val="black"/>
                </a:solidFill>
              </a:rPr>
              <a:t>Objetivo (fracción solar): valores medios</a:t>
            </a:r>
          </a:p>
          <a:p>
            <a:pPr marL="228600" indent="-228600">
              <a:buFont typeface="+mj-lt"/>
              <a:buAutoNum type="arabicPeriod"/>
            </a:pPr>
            <a:r>
              <a:rPr lang="es-ES" sz="1200" b="1" i="1" dirty="0">
                <a:solidFill>
                  <a:prstClr val="black"/>
                </a:solidFill>
              </a:rPr>
              <a:t>Sugerencia: número de colectores </a:t>
            </a:r>
            <a:r>
              <a:rPr lang="es-ES" sz="1200" b="1" i="1" dirty="0">
                <a:solidFill>
                  <a:srgbClr val="FF0000"/>
                </a:solidFill>
              </a:rPr>
              <a:t>(Array) </a:t>
            </a:r>
            <a:r>
              <a:rPr lang="es-ES" sz="1200" b="1" i="1" dirty="0">
                <a:solidFill>
                  <a:prstClr val="black"/>
                </a:solidFill>
              </a:rPr>
              <a:t>en función del objetivo, la superficie de recogida y el sombreado. El diseñador puede aceptar o no esta estimación.</a:t>
            </a:r>
          </a:p>
          <a:p>
            <a:pPr marL="228600" indent="-228600">
              <a:buFont typeface="+mj-lt"/>
              <a:buAutoNum type="arabicPeriod"/>
            </a:pPr>
            <a:r>
              <a:rPr lang="es-ES" sz="1200" b="1" i="1" dirty="0">
                <a:solidFill>
                  <a:prstClr val="black"/>
                </a:solidFill>
              </a:rPr>
              <a:t>No hay sombras consideradas.</a:t>
            </a:r>
          </a:p>
        </p:txBody>
      </p:sp>
      <p:sp>
        <p:nvSpPr>
          <p:cNvPr id="10" name="Rectangle 3">
            <a:extLst>
              <a:ext uri="{FF2B5EF4-FFF2-40B4-BE49-F238E27FC236}">
                <a16:creationId xmlns:a16="http://schemas.microsoft.com/office/drawing/2014/main" id="{9A845291-30F1-4607-852F-C3FD508D6E83}"/>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Tree>
    <p:extLst>
      <p:ext uri="{BB962C8B-B14F-4D97-AF65-F5344CB8AC3E}">
        <p14:creationId xmlns:p14="http://schemas.microsoft.com/office/powerpoint/2010/main" val="43936273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9331AA0E-D047-4528-8BAB-6213E4DBA31C}"/>
              </a:ext>
            </a:extLst>
          </p:cNvPr>
          <p:cNvPicPr>
            <a:picLocks noChangeAspect="1"/>
          </p:cNvPicPr>
          <p:nvPr/>
        </p:nvPicPr>
        <p:blipFill>
          <a:blip r:embed="rId2"/>
          <a:stretch>
            <a:fillRect/>
          </a:stretch>
        </p:blipFill>
        <p:spPr>
          <a:xfrm>
            <a:off x="796228" y="2660074"/>
            <a:ext cx="7890572" cy="2892273"/>
          </a:xfrm>
          <a:prstGeom prst="rect">
            <a:avLst/>
          </a:prstGeom>
        </p:spPr>
      </p:pic>
      <p:sp>
        <p:nvSpPr>
          <p:cNvPr id="18" name="Rectangle 17">
            <a:extLst>
              <a:ext uri="{FF2B5EF4-FFF2-40B4-BE49-F238E27FC236}">
                <a16:creationId xmlns:a16="http://schemas.microsoft.com/office/drawing/2014/main" id="{0D3CB247-EF7D-46E0-AD0A-5BB8A6BE8208}"/>
              </a:ext>
            </a:extLst>
          </p:cNvPr>
          <p:cNvSpPr/>
          <p:nvPr/>
        </p:nvSpPr>
        <p:spPr>
          <a:xfrm>
            <a:off x="0" y="5552347"/>
            <a:ext cx="4716000"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s-ES" sz="1200" b="1" i="1" dirty="0">
                <a:solidFill>
                  <a:prstClr val="black"/>
                </a:solidFill>
              </a:rPr>
              <a:t>Orientación del colector. Sur. Inclinación: 40º</a:t>
            </a:r>
          </a:p>
          <a:p>
            <a:pPr marL="228600" indent="-228600">
              <a:buFont typeface="+mj-lt"/>
              <a:buAutoNum type="arabicPeriod"/>
            </a:pPr>
            <a:r>
              <a:rPr lang="es-ES" sz="1200" b="1" i="1" dirty="0">
                <a:solidFill>
                  <a:prstClr val="black"/>
                </a:solidFill>
              </a:rPr>
              <a:t>La irradiación anual sobre la superficie del colector se estima considerando las pérdidas ópticas, a partir de los datos del colector.</a:t>
            </a:r>
          </a:p>
        </p:txBody>
      </p:sp>
      <p:sp>
        <p:nvSpPr>
          <p:cNvPr id="19" name="Rectangle 18">
            <a:extLst>
              <a:ext uri="{FF2B5EF4-FFF2-40B4-BE49-F238E27FC236}">
                <a16:creationId xmlns:a16="http://schemas.microsoft.com/office/drawing/2014/main" id="{3145C611-FFFB-40AA-9550-61D718809ED3}"/>
              </a:ext>
            </a:extLst>
          </p:cNvPr>
          <p:cNvSpPr/>
          <p:nvPr/>
        </p:nvSpPr>
        <p:spPr>
          <a:xfrm>
            <a:off x="4778469" y="5552347"/>
            <a:ext cx="4365531"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s-ES" sz="1200" b="1" i="1" dirty="0">
                <a:solidFill>
                  <a:prstClr val="black"/>
                </a:solidFill>
              </a:rPr>
              <a:t>Es necesario estimar las tuberías del circuito solar. La longitud real vendrá de la inspección del sitio. La aplicación sugiere algunos valores típicos para el aislamiento.</a:t>
            </a:r>
            <a:endParaRPr lang="en-US" sz="1200" b="1" i="1" dirty="0">
              <a:solidFill>
                <a:prstClr val="black"/>
              </a:solidFill>
            </a:endParaRPr>
          </a:p>
        </p:txBody>
      </p:sp>
      <p:pic>
        <p:nvPicPr>
          <p:cNvPr id="20" name="Picture 19">
            <a:extLst>
              <a:ext uri="{FF2B5EF4-FFF2-40B4-BE49-F238E27FC236}">
                <a16:creationId xmlns:a16="http://schemas.microsoft.com/office/drawing/2014/main" id="{260ACC7A-E01D-4974-8743-C1D0B708EDC6}"/>
              </a:ext>
            </a:extLst>
          </p:cNvPr>
          <p:cNvPicPr>
            <a:picLocks noChangeAspect="1"/>
          </p:cNvPicPr>
          <p:nvPr/>
        </p:nvPicPr>
        <p:blipFill rotWithShape="1">
          <a:blip r:embed="rId3"/>
          <a:srcRect r="70324"/>
          <a:stretch/>
        </p:blipFill>
        <p:spPr>
          <a:xfrm>
            <a:off x="7164000" y="2058026"/>
            <a:ext cx="672750" cy="869476"/>
          </a:xfrm>
          <a:prstGeom prst="rect">
            <a:avLst/>
          </a:prstGeom>
        </p:spPr>
      </p:pic>
      <p:sp>
        <p:nvSpPr>
          <p:cNvPr id="13" name="Title 1">
            <a:extLst>
              <a:ext uri="{FF2B5EF4-FFF2-40B4-BE49-F238E27FC236}">
                <a16:creationId xmlns:a16="http://schemas.microsoft.com/office/drawing/2014/main" id="{F81917B0-B413-4546-8ADE-389E27195886}"/>
              </a:ext>
            </a:extLst>
          </p:cNvPr>
          <p:cNvSpPr>
            <a:spLocks noGrp="1"/>
          </p:cNvSpPr>
          <p:nvPr>
            <p:ph type="title"/>
          </p:nvPr>
        </p:nvSpPr>
        <p:spPr>
          <a:xfrm>
            <a:off x="1979712" y="0"/>
            <a:ext cx="6707088" cy="1124744"/>
          </a:xfrm>
        </p:spPr>
        <p:txBody>
          <a:bodyPr/>
          <a:lstStyle/>
          <a:p>
            <a:r>
              <a:rPr lang="en-US" b="1" dirty="0"/>
              <a:t>3. Dimensionamiento del sistema</a:t>
            </a:r>
            <a:endParaRPr lang="en-US" dirty="0"/>
          </a:p>
        </p:txBody>
      </p:sp>
      <p:sp>
        <p:nvSpPr>
          <p:cNvPr id="10" name="Rectangle 3">
            <a:extLst>
              <a:ext uri="{FF2B5EF4-FFF2-40B4-BE49-F238E27FC236}">
                <a16:creationId xmlns:a16="http://schemas.microsoft.com/office/drawing/2014/main" id="{625B08B8-1CD7-40CB-9217-C6DE503F5C59}"/>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
        <p:nvSpPr>
          <p:cNvPr id="11" name="Rectangle 3">
            <a:extLst>
              <a:ext uri="{FF2B5EF4-FFF2-40B4-BE49-F238E27FC236}">
                <a16:creationId xmlns:a16="http://schemas.microsoft.com/office/drawing/2014/main" id="{3D2466FC-8FD3-4784-8DE4-351530C83394}"/>
              </a:ext>
            </a:extLst>
          </p:cNvPr>
          <p:cNvSpPr/>
          <p:nvPr/>
        </p:nvSpPr>
        <p:spPr>
          <a:xfrm>
            <a:off x="726284" y="2052868"/>
            <a:ext cx="4637716" cy="338554"/>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DEFINICIÓN DE LOS PARÁMETROS DEL SISTEMA</a:t>
            </a:r>
            <a:r>
              <a:rPr lang="en-US" sz="1600" b="1" dirty="0">
                <a:solidFill>
                  <a:prstClr val="black"/>
                </a:solidFill>
              </a:rPr>
              <a:t>.</a:t>
            </a:r>
          </a:p>
        </p:txBody>
      </p:sp>
      <p:sp>
        <p:nvSpPr>
          <p:cNvPr id="12" name="Rectangle 5">
            <a:extLst>
              <a:ext uri="{FF2B5EF4-FFF2-40B4-BE49-F238E27FC236}">
                <a16:creationId xmlns:a16="http://schemas.microsoft.com/office/drawing/2014/main" id="{2239587A-1570-4A0F-BE12-9C8C96FA4AA7}"/>
              </a:ext>
            </a:extLst>
          </p:cNvPr>
          <p:cNvSpPr/>
          <p:nvPr/>
        </p:nvSpPr>
        <p:spPr>
          <a:xfrm>
            <a:off x="1016292" y="2370446"/>
            <a:ext cx="3699708" cy="338554"/>
          </a:xfrm>
          <a:prstGeom prst="rect">
            <a:avLst/>
          </a:prstGeom>
        </p:spPr>
        <p:txBody>
          <a:bodyPr wrap="square">
            <a:spAutoFit/>
          </a:bodyPr>
          <a:lstStyle/>
          <a:p>
            <a:pPr marL="285750" indent="-285750">
              <a:buFont typeface="Calibri" panose="020F0502020204030204" pitchFamily="34" charset="0"/>
              <a:buChar char="‒"/>
            </a:pPr>
            <a:r>
              <a:rPr lang="en-US" sz="1600" b="1" dirty="0" err="1">
                <a:solidFill>
                  <a:prstClr val="black"/>
                </a:solidFill>
              </a:rPr>
              <a:t>Componentes</a:t>
            </a:r>
            <a:r>
              <a:rPr lang="en-US" sz="1600" b="1" dirty="0">
                <a:solidFill>
                  <a:prstClr val="black"/>
                </a:solidFill>
              </a:rPr>
              <a:t>. Conjunto de </a:t>
            </a:r>
            <a:r>
              <a:rPr lang="en-US" sz="1600" b="1" dirty="0" err="1">
                <a:solidFill>
                  <a:prstClr val="black"/>
                </a:solidFill>
              </a:rPr>
              <a:t>colectores</a:t>
            </a:r>
            <a:endParaRPr lang="en-US" sz="1600" b="1" dirty="0">
              <a:solidFill>
                <a:prstClr val="black"/>
              </a:solidFill>
            </a:endParaRPr>
          </a:p>
        </p:txBody>
      </p:sp>
    </p:spTree>
    <p:extLst>
      <p:ext uri="{BB962C8B-B14F-4D97-AF65-F5344CB8AC3E}">
        <p14:creationId xmlns:p14="http://schemas.microsoft.com/office/powerpoint/2010/main" val="9455272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22DD0319-D0E5-48F9-8131-66ABEF48C1E5}"/>
              </a:ext>
            </a:extLst>
          </p:cNvPr>
          <p:cNvSpPr/>
          <p:nvPr/>
        </p:nvSpPr>
        <p:spPr>
          <a:xfrm>
            <a:off x="1016292" y="2298446"/>
            <a:ext cx="5073992" cy="338554"/>
          </a:xfrm>
          <a:prstGeom prst="rect">
            <a:avLst/>
          </a:prstGeom>
        </p:spPr>
        <p:txBody>
          <a:bodyPr wrap="square">
            <a:spAutoFit/>
          </a:bodyPr>
          <a:lstStyle/>
          <a:p>
            <a:pPr marL="285750" indent="-285750">
              <a:buFont typeface="Calibri" panose="020F0502020204030204" pitchFamily="34" charset="0"/>
              <a:buChar char="‒"/>
            </a:pPr>
            <a:r>
              <a:rPr lang="en-US" sz="1600" b="1" dirty="0" err="1">
                <a:solidFill>
                  <a:prstClr val="black"/>
                </a:solidFill>
              </a:rPr>
              <a:t>Componentes</a:t>
            </a:r>
            <a:r>
              <a:rPr lang="en-US" sz="1600" b="1" dirty="0">
                <a:solidFill>
                  <a:prstClr val="black"/>
                </a:solidFill>
              </a:rPr>
              <a:t>. </a:t>
            </a:r>
            <a:r>
              <a:rPr lang="en-US" sz="1600" b="1" dirty="0" err="1">
                <a:solidFill>
                  <a:srgbClr val="FF0000"/>
                </a:solidFill>
              </a:rPr>
              <a:t>Lazo</a:t>
            </a:r>
            <a:r>
              <a:rPr lang="en-US" sz="1600" b="1" dirty="0">
                <a:solidFill>
                  <a:srgbClr val="FF0000"/>
                </a:solidFill>
              </a:rPr>
              <a:t> </a:t>
            </a:r>
            <a:r>
              <a:rPr lang="en-US" sz="1600" b="1" dirty="0">
                <a:solidFill>
                  <a:prstClr val="black"/>
                </a:solidFill>
              </a:rPr>
              <a:t>de </a:t>
            </a:r>
            <a:r>
              <a:rPr lang="en-US" sz="1600" b="1" dirty="0" err="1">
                <a:solidFill>
                  <a:prstClr val="black"/>
                </a:solidFill>
              </a:rPr>
              <a:t>colector</a:t>
            </a:r>
            <a:r>
              <a:rPr lang="en-US" sz="1600" b="1" dirty="0">
                <a:solidFill>
                  <a:prstClr val="black"/>
                </a:solidFill>
              </a:rPr>
              <a:t> (</a:t>
            </a:r>
            <a:r>
              <a:rPr lang="en-US" sz="1600" b="1" dirty="0" err="1">
                <a:solidFill>
                  <a:prstClr val="black"/>
                </a:solidFill>
              </a:rPr>
              <a:t>bomba</a:t>
            </a:r>
            <a:r>
              <a:rPr lang="en-US" sz="1600" b="1" dirty="0">
                <a:solidFill>
                  <a:prstClr val="black"/>
                </a:solidFill>
              </a:rPr>
              <a:t> + control)</a:t>
            </a:r>
          </a:p>
        </p:txBody>
      </p:sp>
      <p:pic>
        <p:nvPicPr>
          <p:cNvPr id="7" name="Picture 6">
            <a:extLst>
              <a:ext uri="{FF2B5EF4-FFF2-40B4-BE49-F238E27FC236}">
                <a16:creationId xmlns:a16="http://schemas.microsoft.com/office/drawing/2014/main" id="{9A3B988C-9353-4991-8270-D2A9F7CDA75B}"/>
              </a:ext>
            </a:extLst>
          </p:cNvPr>
          <p:cNvPicPr>
            <a:picLocks noChangeAspect="1"/>
          </p:cNvPicPr>
          <p:nvPr/>
        </p:nvPicPr>
        <p:blipFill>
          <a:blip r:embed="rId2"/>
          <a:stretch>
            <a:fillRect/>
          </a:stretch>
        </p:blipFill>
        <p:spPr>
          <a:xfrm>
            <a:off x="1026725" y="2625773"/>
            <a:ext cx="7721275" cy="2819227"/>
          </a:xfrm>
          <a:prstGeom prst="rect">
            <a:avLst/>
          </a:prstGeom>
        </p:spPr>
      </p:pic>
      <p:sp>
        <p:nvSpPr>
          <p:cNvPr id="8" name="Rectangle 7">
            <a:extLst>
              <a:ext uri="{FF2B5EF4-FFF2-40B4-BE49-F238E27FC236}">
                <a16:creationId xmlns:a16="http://schemas.microsoft.com/office/drawing/2014/main" id="{89A0F990-3D40-4C85-8296-3DCDDA7685D4}"/>
              </a:ext>
            </a:extLst>
          </p:cNvPr>
          <p:cNvSpPr/>
          <p:nvPr/>
        </p:nvSpPr>
        <p:spPr>
          <a:xfrm>
            <a:off x="1016293" y="5517000"/>
            <a:ext cx="3843708"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s-ES" sz="1200" b="1" i="1" dirty="0">
                <a:solidFill>
                  <a:prstClr val="black"/>
                </a:solidFill>
              </a:rPr>
              <a:t>Flujo de HTF determinando la capacidad de la bomba.</a:t>
            </a:r>
          </a:p>
          <a:p>
            <a:pPr marL="228600" indent="-228600">
              <a:buFont typeface="+mj-lt"/>
              <a:buAutoNum type="arabicPeriod"/>
            </a:pPr>
            <a:r>
              <a:rPr lang="es-ES" sz="1200" b="1" i="1" dirty="0">
                <a:solidFill>
                  <a:prstClr val="black"/>
                </a:solidFill>
              </a:rPr>
              <a:t>Tipo de HTF: Glicol 40%.</a:t>
            </a:r>
            <a:endParaRPr lang="en-US" sz="1200" b="1" i="1" dirty="0">
              <a:solidFill>
                <a:prstClr val="black"/>
              </a:solidFill>
            </a:endParaRPr>
          </a:p>
        </p:txBody>
      </p:sp>
      <p:sp>
        <p:nvSpPr>
          <p:cNvPr id="9" name="Rectangle 8">
            <a:extLst>
              <a:ext uri="{FF2B5EF4-FFF2-40B4-BE49-F238E27FC236}">
                <a16:creationId xmlns:a16="http://schemas.microsoft.com/office/drawing/2014/main" id="{69D8927A-6367-4FD5-97D7-CF58A5711DFA}"/>
              </a:ext>
            </a:extLst>
          </p:cNvPr>
          <p:cNvSpPr/>
          <p:nvPr/>
        </p:nvSpPr>
        <p:spPr>
          <a:xfrm>
            <a:off x="4997867" y="5517000"/>
            <a:ext cx="3677821"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s-ES" sz="1200" b="1" i="1" dirty="0">
                <a:solidFill>
                  <a:prstClr val="black"/>
                </a:solidFill>
              </a:rPr>
              <a:t>Ajuste de las diferencias de temperatura para el control de la activación de la bomba.</a:t>
            </a:r>
            <a:endParaRPr lang="en-US" sz="1200" b="1" i="1" dirty="0">
              <a:solidFill>
                <a:prstClr val="black"/>
              </a:solidFill>
            </a:endParaRPr>
          </a:p>
        </p:txBody>
      </p:sp>
      <p:pic>
        <p:nvPicPr>
          <p:cNvPr id="10" name="Picture 9">
            <a:extLst>
              <a:ext uri="{FF2B5EF4-FFF2-40B4-BE49-F238E27FC236}">
                <a16:creationId xmlns:a16="http://schemas.microsoft.com/office/drawing/2014/main" id="{250F21BB-D9D6-4B68-B000-502717E15AF0}"/>
              </a:ext>
            </a:extLst>
          </p:cNvPr>
          <p:cNvPicPr>
            <a:picLocks noChangeAspect="1"/>
          </p:cNvPicPr>
          <p:nvPr/>
        </p:nvPicPr>
        <p:blipFill rotWithShape="1">
          <a:blip r:embed="rId3"/>
          <a:srcRect r="70324"/>
          <a:stretch/>
        </p:blipFill>
        <p:spPr>
          <a:xfrm>
            <a:off x="7067250" y="2001482"/>
            <a:ext cx="672750" cy="869476"/>
          </a:xfrm>
          <a:prstGeom prst="rect">
            <a:avLst/>
          </a:prstGeom>
        </p:spPr>
      </p:pic>
      <p:sp>
        <p:nvSpPr>
          <p:cNvPr id="12" name="Title 1">
            <a:extLst>
              <a:ext uri="{FF2B5EF4-FFF2-40B4-BE49-F238E27FC236}">
                <a16:creationId xmlns:a16="http://schemas.microsoft.com/office/drawing/2014/main" id="{610B4EDE-EDAA-4FCB-8F27-B711F3FC2DBE}"/>
              </a:ext>
            </a:extLst>
          </p:cNvPr>
          <p:cNvSpPr>
            <a:spLocks noGrp="1"/>
          </p:cNvSpPr>
          <p:nvPr>
            <p:ph type="title"/>
          </p:nvPr>
        </p:nvSpPr>
        <p:spPr>
          <a:xfrm>
            <a:off x="1979712" y="0"/>
            <a:ext cx="6707088" cy="1124744"/>
          </a:xfrm>
        </p:spPr>
        <p:txBody>
          <a:bodyPr/>
          <a:lstStyle/>
          <a:p>
            <a:r>
              <a:rPr lang="en-US" b="1" dirty="0"/>
              <a:t>3. Dimensionamiento del sistema</a:t>
            </a:r>
            <a:endParaRPr lang="en-US" dirty="0"/>
          </a:p>
        </p:txBody>
      </p:sp>
      <p:sp>
        <p:nvSpPr>
          <p:cNvPr id="11" name="Rectangle 3">
            <a:extLst>
              <a:ext uri="{FF2B5EF4-FFF2-40B4-BE49-F238E27FC236}">
                <a16:creationId xmlns:a16="http://schemas.microsoft.com/office/drawing/2014/main" id="{8231572A-208F-42C9-BA84-FE357CFB81A7}"/>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
        <p:nvSpPr>
          <p:cNvPr id="13" name="Rectangle 3">
            <a:extLst>
              <a:ext uri="{FF2B5EF4-FFF2-40B4-BE49-F238E27FC236}">
                <a16:creationId xmlns:a16="http://schemas.microsoft.com/office/drawing/2014/main" id="{3A8CD097-A97D-4578-A4AD-62C6D5417D4E}"/>
              </a:ext>
            </a:extLst>
          </p:cNvPr>
          <p:cNvSpPr/>
          <p:nvPr/>
        </p:nvSpPr>
        <p:spPr>
          <a:xfrm>
            <a:off x="726284" y="1980868"/>
            <a:ext cx="4637716" cy="338554"/>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DEFINICIÓN DE LOS PARÁMETROS DEL SISTEMA</a:t>
            </a:r>
            <a:r>
              <a:rPr lang="en-US" sz="1600" b="1" dirty="0">
                <a:solidFill>
                  <a:prstClr val="black"/>
                </a:solidFill>
              </a:rPr>
              <a:t>.</a:t>
            </a:r>
          </a:p>
        </p:txBody>
      </p:sp>
    </p:spTree>
    <p:extLst>
      <p:ext uri="{BB962C8B-B14F-4D97-AF65-F5344CB8AC3E}">
        <p14:creationId xmlns:p14="http://schemas.microsoft.com/office/powerpoint/2010/main" val="65381161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A87CD38-D57B-4AD3-B3B8-E09D05768C9D}"/>
              </a:ext>
            </a:extLst>
          </p:cNvPr>
          <p:cNvPicPr>
            <a:picLocks noChangeAspect="1"/>
          </p:cNvPicPr>
          <p:nvPr/>
        </p:nvPicPr>
        <p:blipFill>
          <a:blip r:embed="rId2"/>
          <a:stretch>
            <a:fillRect/>
          </a:stretch>
        </p:blipFill>
        <p:spPr>
          <a:xfrm>
            <a:off x="993296" y="2659020"/>
            <a:ext cx="7732467" cy="3659036"/>
          </a:xfrm>
          <a:prstGeom prst="rect">
            <a:avLst/>
          </a:prstGeom>
          <a:solidFill>
            <a:srgbClr val="FFFF00"/>
          </a:solidFill>
          <a:ln>
            <a:solidFill>
              <a:schemeClr val="tx1"/>
            </a:solidFill>
          </a:ln>
        </p:spPr>
      </p:pic>
      <p:sp>
        <p:nvSpPr>
          <p:cNvPr id="2" name="Title 1">
            <a:extLst>
              <a:ext uri="{FF2B5EF4-FFF2-40B4-BE49-F238E27FC236}">
                <a16:creationId xmlns:a16="http://schemas.microsoft.com/office/drawing/2014/main" id="{BBBF9352-43A6-4D15-90DB-EA2DB925262E}"/>
              </a:ext>
            </a:extLst>
          </p:cNvPr>
          <p:cNvSpPr>
            <a:spLocks noGrp="1"/>
          </p:cNvSpPr>
          <p:nvPr>
            <p:ph type="title"/>
          </p:nvPr>
        </p:nvSpPr>
        <p:spPr/>
        <p:txBody>
          <a:bodyPr/>
          <a:lstStyle/>
          <a:p>
            <a:r>
              <a:rPr lang="en-US" b="1" dirty="0"/>
              <a:t>3. Dimensionamiento del sistema</a:t>
            </a:r>
            <a:endParaRPr lang="en-US" dirty="0"/>
          </a:p>
        </p:txBody>
      </p:sp>
      <p:sp>
        <p:nvSpPr>
          <p:cNvPr id="6" name="Rectangle 5">
            <a:extLst>
              <a:ext uri="{FF2B5EF4-FFF2-40B4-BE49-F238E27FC236}">
                <a16:creationId xmlns:a16="http://schemas.microsoft.com/office/drawing/2014/main" id="{1D663B11-D132-4F85-A539-E29346535485}"/>
              </a:ext>
            </a:extLst>
          </p:cNvPr>
          <p:cNvSpPr/>
          <p:nvPr/>
        </p:nvSpPr>
        <p:spPr>
          <a:xfrm>
            <a:off x="993296" y="2370446"/>
            <a:ext cx="4514704" cy="338554"/>
          </a:xfrm>
          <a:prstGeom prst="rect">
            <a:avLst/>
          </a:prstGeom>
        </p:spPr>
        <p:txBody>
          <a:bodyPr wrap="square">
            <a:spAutoFit/>
          </a:bodyPr>
          <a:lstStyle/>
          <a:p>
            <a:pPr marL="285750" indent="-285750">
              <a:buFont typeface="Calibri" panose="020F0502020204030204" pitchFamily="34" charset="0"/>
              <a:buChar char="‒"/>
            </a:pPr>
            <a:r>
              <a:rPr lang="en-US" sz="1600" b="1" dirty="0" err="1">
                <a:solidFill>
                  <a:prstClr val="black"/>
                </a:solidFill>
              </a:rPr>
              <a:t>Componentes</a:t>
            </a:r>
            <a:r>
              <a:rPr lang="en-US" sz="1600" b="1" dirty="0">
                <a:solidFill>
                  <a:prstClr val="black"/>
                </a:solidFill>
              </a:rPr>
              <a:t>. Tanque de </a:t>
            </a:r>
            <a:r>
              <a:rPr lang="en-US" sz="1600" b="1" dirty="0" err="1">
                <a:solidFill>
                  <a:prstClr val="black"/>
                </a:solidFill>
              </a:rPr>
              <a:t>almacenamiento</a:t>
            </a:r>
            <a:r>
              <a:rPr lang="en-US" sz="1600" b="1" dirty="0">
                <a:solidFill>
                  <a:prstClr val="black"/>
                </a:solidFill>
              </a:rPr>
              <a:t>.</a:t>
            </a:r>
          </a:p>
        </p:txBody>
      </p:sp>
      <p:sp>
        <p:nvSpPr>
          <p:cNvPr id="14" name="Rectangle 13">
            <a:extLst>
              <a:ext uri="{FF2B5EF4-FFF2-40B4-BE49-F238E27FC236}">
                <a16:creationId xmlns:a16="http://schemas.microsoft.com/office/drawing/2014/main" id="{9DC708B8-15D5-4908-8949-225A66B59C41}"/>
              </a:ext>
            </a:extLst>
          </p:cNvPr>
          <p:cNvSpPr/>
          <p:nvPr/>
        </p:nvSpPr>
        <p:spPr>
          <a:xfrm>
            <a:off x="2700000" y="4550470"/>
            <a:ext cx="2376000" cy="1200329"/>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s-ES" sz="1200" b="1" i="1" dirty="0">
                <a:solidFill>
                  <a:prstClr val="black"/>
                </a:solidFill>
              </a:rPr>
              <a:t>Selección de la base de datos.</a:t>
            </a:r>
          </a:p>
          <a:p>
            <a:pPr marL="228600" indent="-228600">
              <a:buFont typeface="+mj-lt"/>
              <a:buAutoNum type="arabicPeriod"/>
            </a:pPr>
            <a:r>
              <a:rPr lang="es-ES" sz="1200" b="1" i="1" dirty="0">
                <a:solidFill>
                  <a:prstClr val="black"/>
                </a:solidFill>
              </a:rPr>
              <a:t>Entrando en volumen del tanque.</a:t>
            </a:r>
          </a:p>
          <a:p>
            <a:pPr marL="228600" indent="-228600">
              <a:buFont typeface="+mj-lt"/>
              <a:buAutoNum type="arabicPeriod"/>
            </a:pPr>
            <a:r>
              <a:rPr lang="es-ES" sz="1200" b="1" i="1" dirty="0">
                <a:solidFill>
                  <a:prstClr val="black"/>
                </a:solidFill>
              </a:rPr>
              <a:t>Revisión de los datos de rendimiento (pérdidas).</a:t>
            </a:r>
          </a:p>
          <a:p>
            <a:pPr marL="228600" indent="-228600">
              <a:buFont typeface="+mj-lt"/>
              <a:buAutoNum type="arabicPeriod"/>
            </a:pPr>
            <a:r>
              <a:rPr lang="es-ES" sz="1200" b="1" i="1" dirty="0">
                <a:solidFill>
                  <a:prstClr val="black"/>
                </a:solidFill>
              </a:rPr>
              <a:t>Opciones (elemento eléctrico).</a:t>
            </a:r>
            <a:endParaRPr lang="en-US" sz="1200" b="1" i="1" dirty="0">
              <a:solidFill>
                <a:prstClr val="black"/>
              </a:solidFill>
            </a:endParaRPr>
          </a:p>
        </p:txBody>
      </p:sp>
      <p:sp>
        <p:nvSpPr>
          <p:cNvPr id="16" name="Rectangle 15">
            <a:extLst>
              <a:ext uri="{FF2B5EF4-FFF2-40B4-BE49-F238E27FC236}">
                <a16:creationId xmlns:a16="http://schemas.microsoft.com/office/drawing/2014/main" id="{31CE9DA9-B4B7-4303-A849-92CA9615AD34}"/>
              </a:ext>
            </a:extLst>
          </p:cNvPr>
          <p:cNvSpPr/>
          <p:nvPr/>
        </p:nvSpPr>
        <p:spPr>
          <a:xfrm>
            <a:off x="5280612" y="5242967"/>
            <a:ext cx="3539388" cy="1015663"/>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5"/>
            </a:pPr>
            <a:r>
              <a:rPr lang="es-ES" sz="1200" b="1" i="1" dirty="0">
                <a:solidFill>
                  <a:prstClr val="black"/>
                </a:solidFill>
              </a:rPr>
              <a:t>Controles de tanque. Selección de la temperatura del agua caliente, temperaturas de conmutación para la activación de la calefacción auxiliar (también es posible el control de las horas) y límite de temperatura máxima.</a:t>
            </a:r>
            <a:endParaRPr lang="en-US" sz="1200" b="1" i="1" dirty="0">
              <a:solidFill>
                <a:prstClr val="black"/>
              </a:solidFill>
            </a:endParaRPr>
          </a:p>
        </p:txBody>
      </p:sp>
      <p:pic>
        <p:nvPicPr>
          <p:cNvPr id="17" name="Picture 16">
            <a:extLst>
              <a:ext uri="{FF2B5EF4-FFF2-40B4-BE49-F238E27FC236}">
                <a16:creationId xmlns:a16="http://schemas.microsoft.com/office/drawing/2014/main" id="{6FF0186B-9837-4731-8B56-8240056D469B}"/>
              </a:ext>
            </a:extLst>
          </p:cNvPr>
          <p:cNvPicPr>
            <a:picLocks noChangeAspect="1"/>
          </p:cNvPicPr>
          <p:nvPr/>
        </p:nvPicPr>
        <p:blipFill rotWithShape="1">
          <a:blip r:embed="rId3"/>
          <a:srcRect r="70324"/>
          <a:stretch/>
        </p:blipFill>
        <p:spPr>
          <a:xfrm>
            <a:off x="7236000" y="2010856"/>
            <a:ext cx="672750" cy="869476"/>
          </a:xfrm>
          <a:prstGeom prst="rect">
            <a:avLst/>
          </a:prstGeom>
        </p:spPr>
      </p:pic>
      <p:sp>
        <p:nvSpPr>
          <p:cNvPr id="10" name="Rectangle 3">
            <a:extLst>
              <a:ext uri="{FF2B5EF4-FFF2-40B4-BE49-F238E27FC236}">
                <a16:creationId xmlns:a16="http://schemas.microsoft.com/office/drawing/2014/main" id="{C07B3E1E-D186-41C4-8CF4-25F495881AC9}"/>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
        <p:nvSpPr>
          <p:cNvPr id="11" name="Rectangle 3">
            <a:extLst>
              <a:ext uri="{FF2B5EF4-FFF2-40B4-BE49-F238E27FC236}">
                <a16:creationId xmlns:a16="http://schemas.microsoft.com/office/drawing/2014/main" id="{1AE524CD-4E34-46E3-9966-4D3D8953266C}"/>
              </a:ext>
            </a:extLst>
          </p:cNvPr>
          <p:cNvSpPr/>
          <p:nvPr/>
        </p:nvSpPr>
        <p:spPr>
          <a:xfrm>
            <a:off x="726284" y="2025979"/>
            <a:ext cx="4637716" cy="338554"/>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DEFINICIÓN DE LOS PARÁMETROS DEL SISTEMA</a:t>
            </a:r>
            <a:r>
              <a:rPr lang="en-US" sz="1600" b="1" dirty="0">
                <a:solidFill>
                  <a:prstClr val="black"/>
                </a:solidFill>
              </a:rPr>
              <a:t>.</a:t>
            </a:r>
          </a:p>
        </p:txBody>
      </p:sp>
    </p:spTree>
    <p:extLst>
      <p:ext uri="{BB962C8B-B14F-4D97-AF65-F5344CB8AC3E}">
        <p14:creationId xmlns:p14="http://schemas.microsoft.com/office/powerpoint/2010/main" val="117497990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F0E124-C667-4075-906F-50AD469BFB73}"/>
              </a:ext>
            </a:extLst>
          </p:cNvPr>
          <p:cNvSpPr>
            <a:spLocks noGrp="1"/>
          </p:cNvSpPr>
          <p:nvPr>
            <p:ph type="title"/>
          </p:nvPr>
        </p:nvSpPr>
        <p:spPr/>
        <p:txBody>
          <a:bodyPr/>
          <a:lstStyle/>
          <a:p>
            <a:r>
              <a:rPr lang="en-US" b="1" dirty="0"/>
              <a:t>3. Dimensionamiento del sistema</a:t>
            </a:r>
            <a:endParaRPr lang="en-US" dirty="0"/>
          </a:p>
        </p:txBody>
      </p:sp>
      <p:sp>
        <p:nvSpPr>
          <p:cNvPr id="6" name="Rectangle 5">
            <a:extLst>
              <a:ext uri="{FF2B5EF4-FFF2-40B4-BE49-F238E27FC236}">
                <a16:creationId xmlns:a16="http://schemas.microsoft.com/office/drawing/2014/main" id="{B1A5014F-119A-4EF0-A8D3-AB497DEC0DDA}"/>
              </a:ext>
            </a:extLst>
          </p:cNvPr>
          <p:cNvSpPr/>
          <p:nvPr/>
        </p:nvSpPr>
        <p:spPr>
          <a:xfrm>
            <a:off x="993296" y="2276317"/>
            <a:ext cx="3578704" cy="584775"/>
          </a:xfrm>
          <a:prstGeom prst="rect">
            <a:avLst/>
          </a:prstGeom>
        </p:spPr>
        <p:txBody>
          <a:bodyPr wrap="square">
            <a:spAutoFit/>
          </a:bodyPr>
          <a:lstStyle/>
          <a:p>
            <a:pPr marL="285750" indent="-285750">
              <a:buFont typeface="Calibri" panose="020F0502020204030204" pitchFamily="34" charset="0"/>
              <a:buChar char="‒"/>
            </a:pPr>
            <a:r>
              <a:rPr lang="en-US" sz="1600" b="1" dirty="0" err="1">
                <a:solidFill>
                  <a:prstClr val="black"/>
                </a:solidFill>
              </a:rPr>
              <a:t>Componentes</a:t>
            </a:r>
            <a:r>
              <a:rPr lang="en-US" sz="1600" b="1" dirty="0">
                <a:solidFill>
                  <a:prstClr val="black"/>
                </a:solidFill>
              </a:rPr>
              <a:t>. </a:t>
            </a:r>
            <a:r>
              <a:rPr lang="en-US" sz="1600" b="1" dirty="0" err="1">
                <a:solidFill>
                  <a:prstClr val="black"/>
                </a:solidFill>
              </a:rPr>
              <a:t>Calentador</a:t>
            </a:r>
            <a:r>
              <a:rPr lang="en-US" sz="1600" b="1" dirty="0">
                <a:solidFill>
                  <a:prstClr val="black"/>
                </a:solidFill>
              </a:rPr>
              <a:t> de </a:t>
            </a:r>
            <a:r>
              <a:rPr lang="en-US" sz="1600" b="1" dirty="0" err="1">
                <a:solidFill>
                  <a:prstClr val="black"/>
                </a:solidFill>
              </a:rPr>
              <a:t>agua</a:t>
            </a:r>
            <a:r>
              <a:rPr lang="en-US" sz="1600" b="1" dirty="0">
                <a:solidFill>
                  <a:prstClr val="black"/>
                </a:solidFill>
              </a:rPr>
              <a:t> de </a:t>
            </a:r>
            <a:r>
              <a:rPr lang="en-US" sz="1600" b="1" dirty="0" err="1">
                <a:solidFill>
                  <a:prstClr val="black"/>
                </a:solidFill>
              </a:rPr>
              <a:t>respaldo</a:t>
            </a:r>
            <a:r>
              <a:rPr lang="en-US" sz="1600" b="1" dirty="0">
                <a:solidFill>
                  <a:prstClr val="black"/>
                </a:solidFill>
              </a:rPr>
              <a:t>.</a:t>
            </a:r>
          </a:p>
        </p:txBody>
      </p:sp>
      <p:sp>
        <p:nvSpPr>
          <p:cNvPr id="10" name="Rectangle 9">
            <a:extLst>
              <a:ext uri="{FF2B5EF4-FFF2-40B4-BE49-F238E27FC236}">
                <a16:creationId xmlns:a16="http://schemas.microsoft.com/office/drawing/2014/main" id="{176448D5-79BC-4DA9-AF1E-64E8B9F6A953}"/>
              </a:ext>
            </a:extLst>
          </p:cNvPr>
          <p:cNvSpPr/>
          <p:nvPr/>
        </p:nvSpPr>
        <p:spPr>
          <a:xfrm>
            <a:off x="180001" y="5517000"/>
            <a:ext cx="4392000" cy="830997"/>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s-ES" sz="1200" b="1" i="1" dirty="0">
                <a:solidFill>
                  <a:prstClr val="black"/>
                </a:solidFill>
              </a:rPr>
              <a:t>Selección de la base de datos (modelo comercial) en función de la potencia sugerida: calderas de gas</a:t>
            </a:r>
          </a:p>
          <a:p>
            <a:pPr marL="228600" indent="-228600">
              <a:buFont typeface="+mj-lt"/>
              <a:buAutoNum type="arabicPeriod"/>
            </a:pPr>
            <a:r>
              <a:rPr lang="es-ES" sz="1200" b="1" i="1" dirty="0">
                <a:solidFill>
                  <a:prstClr val="black"/>
                </a:solidFill>
              </a:rPr>
              <a:t>Ajuste de los tiempos de funcionamiento (tiempo de vacaciones, horas, etc.).</a:t>
            </a:r>
            <a:endParaRPr lang="en-US" sz="1200" b="1" i="1" dirty="0">
              <a:solidFill>
                <a:prstClr val="black"/>
              </a:solidFill>
            </a:endParaRPr>
          </a:p>
        </p:txBody>
      </p:sp>
      <p:pic>
        <p:nvPicPr>
          <p:cNvPr id="13" name="Picture 12">
            <a:extLst>
              <a:ext uri="{FF2B5EF4-FFF2-40B4-BE49-F238E27FC236}">
                <a16:creationId xmlns:a16="http://schemas.microsoft.com/office/drawing/2014/main" id="{12585865-30E3-4DF0-A8D1-BE3EAD49BFC8}"/>
              </a:ext>
            </a:extLst>
          </p:cNvPr>
          <p:cNvPicPr>
            <a:picLocks noChangeAspect="1"/>
          </p:cNvPicPr>
          <p:nvPr/>
        </p:nvPicPr>
        <p:blipFill>
          <a:blip r:embed="rId2"/>
          <a:stretch>
            <a:fillRect/>
          </a:stretch>
        </p:blipFill>
        <p:spPr>
          <a:xfrm>
            <a:off x="726284" y="2565000"/>
            <a:ext cx="7949404" cy="2882010"/>
          </a:xfrm>
          <a:prstGeom prst="rect">
            <a:avLst/>
          </a:prstGeom>
        </p:spPr>
      </p:pic>
      <p:sp>
        <p:nvSpPr>
          <p:cNvPr id="14" name="Rectangle 13">
            <a:extLst>
              <a:ext uri="{FF2B5EF4-FFF2-40B4-BE49-F238E27FC236}">
                <a16:creationId xmlns:a16="http://schemas.microsoft.com/office/drawing/2014/main" id="{D18A75E3-B5DA-484C-B0F6-7C51402FD6F9}"/>
              </a:ext>
            </a:extLst>
          </p:cNvPr>
          <p:cNvSpPr/>
          <p:nvPr/>
        </p:nvSpPr>
        <p:spPr>
          <a:xfrm>
            <a:off x="4830721" y="5588998"/>
            <a:ext cx="2765279"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startAt="3"/>
            </a:pPr>
            <a:r>
              <a:rPr lang="es-ES" sz="1200" b="1" i="1" dirty="0">
                <a:solidFill>
                  <a:prstClr val="black"/>
                </a:solidFill>
              </a:rPr>
              <a:t>Comprobación de la eficiencia del calentador de agua auxiliar</a:t>
            </a:r>
            <a:endParaRPr lang="en-US" sz="1200" b="1" i="1" dirty="0">
              <a:solidFill>
                <a:prstClr val="black"/>
              </a:solidFill>
            </a:endParaRPr>
          </a:p>
        </p:txBody>
      </p:sp>
      <p:pic>
        <p:nvPicPr>
          <p:cNvPr id="15" name="Picture 14">
            <a:extLst>
              <a:ext uri="{FF2B5EF4-FFF2-40B4-BE49-F238E27FC236}">
                <a16:creationId xmlns:a16="http://schemas.microsoft.com/office/drawing/2014/main" id="{1D52F0B3-33B3-4CFB-92EC-9D40DEF94223}"/>
              </a:ext>
            </a:extLst>
          </p:cNvPr>
          <p:cNvPicPr>
            <a:picLocks noChangeAspect="1"/>
          </p:cNvPicPr>
          <p:nvPr/>
        </p:nvPicPr>
        <p:blipFill rotWithShape="1">
          <a:blip r:embed="rId3"/>
          <a:srcRect r="70324"/>
          <a:stretch/>
        </p:blipFill>
        <p:spPr>
          <a:xfrm>
            <a:off x="7087425" y="2118663"/>
            <a:ext cx="672750" cy="869476"/>
          </a:xfrm>
          <a:prstGeom prst="rect">
            <a:avLst/>
          </a:prstGeom>
        </p:spPr>
      </p:pic>
      <p:sp>
        <p:nvSpPr>
          <p:cNvPr id="11" name="Rectangle 3">
            <a:extLst>
              <a:ext uri="{FF2B5EF4-FFF2-40B4-BE49-F238E27FC236}">
                <a16:creationId xmlns:a16="http://schemas.microsoft.com/office/drawing/2014/main" id="{26B8D109-3B8D-4EE7-9CE6-FF6C7E17C943}"/>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
        <p:nvSpPr>
          <p:cNvPr id="12" name="Rectangle 3">
            <a:extLst>
              <a:ext uri="{FF2B5EF4-FFF2-40B4-BE49-F238E27FC236}">
                <a16:creationId xmlns:a16="http://schemas.microsoft.com/office/drawing/2014/main" id="{F1F8A594-2D5E-40EF-A125-89A24A483B92}"/>
              </a:ext>
            </a:extLst>
          </p:cNvPr>
          <p:cNvSpPr/>
          <p:nvPr/>
        </p:nvSpPr>
        <p:spPr>
          <a:xfrm>
            <a:off x="726284" y="2082446"/>
            <a:ext cx="4637716" cy="338554"/>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DEFINICIÓN DE LOS PARÁMETROS DEL SISTEMA</a:t>
            </a:r>
            <a:r>
              <a:rPr lang="en-US" sz="1600" b="1" dirty="0">
                <a:solidFill>
                  <a:prstClr val="black"/>
                </a:solidFill>
              </a:rPr>
              <a:t>.</a:t>
            </a:r>
          </a:p>
        </p:txBody>
      </p:sp>
    </p:spTree>
    <p:extLst>
      <p:ext uri="{BB962C8B-B14F-4D97-AF65-F5344CB8AC3E}">
        <p14:creationId xmlns:p14="http://schemas.microsoft.com/office/powerpoint/2010/main" val="17509818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7F5ED428-B36B-4A94-81B2-9C601734B6F2}"/>
              </a:ext>
            </a:extLst>
          </p:cNvPr>
          <p:cNvPicPr>
            <a:picLocks noChangeAspect="1"/>
          </p:cNvPicPr>
          <p:nvPr/>
        </p:nvPicPr>
        <p:blipFill>
          <a:blip r:embed="rId2"/>
          <a:stretch>
            <a:fillRect/>
          </a:stretch>
        </p:blipFill>
        <p:spPr>
          <a:xfrm>
            <a:off x="2543625" y="2100609"/>
            <a:ext cx="6132376" cy="4225240"/>
          </a:xfrm>
          <a:prstGeom prst="rect">
            <a:avLst/>
          </a:prstGeom>
        </p:spPr>
      </p:pic>
      <p:sp>
        <p:nvSpPr>
          <p:cNvPr id="2" name="Title 1">
            <a:extLst>
              <a:ext uri="{FF2B5EF4-FFF2-40B4-BE49-F238E27FC236}">
                <a16:creationId xmlns:a16="http://schemas.microsoft.com/office/drawing/2014/main" id="{AD3B75D4-7F91-4836-A94D-27665282D61C}"/>
              </a:ext>
            </a:extLst>
          </p:cNvPr>
          <p:cNvSpPr>
            <a:spLocks noGrp="1"/>
          </p:cNvSpPr>
          <p:nvPr>
            <p:ph type="title"/>
          </p:nvPr>
        </p:nvSpPr>
        <p:spPr/>
        <p:txBody>
          <a:bodyPr/>
          <a:lstStyle/>
          <a:p>
            <a:r>
              <a:rPr lang="en-US" b="1" dirty="0"/>
              <a:t>3. Dimensionamiento del sistema</a:t>
            </a:r>
            <a:endParaRPr lang="en-US" dirty="0"/>
          </a:p>
        </p:txBody>
      </p:sp>
      <p:sp>
        <p:nvSpPr>
          <p:cNvPr id="4" name="Rectangle 3">
            <a:extLst>
              <a:ext uri="{FF2B5EF4-FFF2-40B4-BE49-F238E27FC236}">
                <a16:creationId xmlns:a16="http://schemas.microsoft.com/office/drawing/2014/main" id="{782B0C48-7461-4345-A2E6-4F5C16CF92E7}"/>
              </a:ext>
            </a:extLst>
          </p:cNvPr>
          <p:cNvSpPr/>
          <p:nvPr/>
        </p:nvSpPr>
        <p:spPr>
          <a:xfrm>
            <a:off x="726284" y="2172101"/>
            <a:ext cx="2806899"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EJECUTAR LA SIMULACIÓN.</a:t>
            </a:r>
          </a:p>
        </p:txBody>
      </p:sp>
      <p:pic>
        <p:nvPicPr>
          <p:cNvPr id="9" name="Picture 8">
            <a:extLst>
              <a:ext uri="{FF2B5EF4-FFF2-40B4-BE49-F238E27FC236}">
                <a16:creationId xmlns:a16="http://schemas.microsoft.com/office/drawing/2014/main" id="{2892A3F7-63C9-41A6-B68B-528460973533}"/>
              </a:ext>
            </a:extLst>
          </p:cNvPr>
          <p:cNvPicPr>
            <a:picLocks noChangeAspect="1"/>
          </p:cNvPicPr>
          <p:nvPr/>
        </p:nvPicPr>
        <p:blipFill rotWithShape="1">
          <a:blip r:embed="rId3"/>
          <a:srcRect r="70324"/>
          <a:stretch/>
        </p:blipFill>
        <p:spPr>
          <a:xfrm>
            <a:off x="7814329" y="2100608"/>
            <a:ext cx="672750" cy="869476"/>
          </a:xfrm>
          <a:prstGeom prst="rect">
            <a:avLst/>
          </a:prstGeom>
        </p:spPr>
      </p:pic>
      <p:sp>
        <p:nvSpPr>
          <p:cNvPr id="10" name="Rectangle 9">
            <a:extLst>
              <a:ext uri="{FF2B5EF4-FFF2-40B4-BE49-F238E27FC236}">
                <a16:creationId xmlns:a16="http://schemas.microsoft.com/office/drawing/2014/main" id="{0EBE226E-05E3-46A5-92CB-1EB1001FD39C}"/>
              </a:ext>
            </a:extLst>
          </p:cNvPr>
          <p:cNvSpPr/>
          <p:nvPr/>
        </p:nvSpPr>
        <p:spPr>
          <a:xfrm>
            <a:off x="726284" y="2560676"/>
            <a:ext cx="2806899" cy="2308324"/>
          </a:xfrm>
          <a:prstGeom prst="rect">
            <a:avLst/>
          </a:prstGeom>
        </p:spPr>
        <p:txBody>
          <a:bodyPr wrap="square">
            <a:spAutoFit/>
          </a:bodyPr>
          <a:lstStyle/>
          <a:p>
            <a:pPr marL="285750" indent="-285750">
              <a:buFont typeface="Calibri" panose="020F0502020204030204" pitchFamily="34" charset="0"/>
              <a:buChar char="‒"/>
            </a:pPr>
            <a:r>
              <a:rPr lang="es-ES" sz="1600" dirty="0">
                <a:solidFill>
                  <a:prstClr val="black"/>
                </a:solidFill>
              </a:rPr>
              <a:t>Una vez establecidos todos los componentes, parámetros y condiciones, se puede realizar la simulación. </a:t>
            </a:r>
          </a:p>
          <a:p>
            <a:pPr marL="285750" indent="-285750">
              <a:buFont typeface="Calibri" panose="020F0502020204030204" pitchFamily="34" charset="0"/>
              <a:buChar char="‒"/>
            </a:pPr>
            <a:r>
              <a:rPr lang="es-ES" sz="1600" dirty="0">
                <a:solidFill>
                  <a:prstClr val="black"/>
                </a:solidFill>
              </a:rPr>
              <a:t>El software ofrece varias opciones: períodos de simulación, intervalos de cálculo, etc.</a:t>
            </a:r>
            <a:endParaRPr lang="en-US" sz="1600" dirty="0">
              <a:solidFill>
                <a:prstClr val="black"/>
              </a:solidFill>
            </a:endParaRPr>
          </a:p>
        </p:txBody>
      </p:sp>
      <p:sp>
        <p:nvSpPr>
          <p:cNvPr id="8" name="Rectangle 3">
            <a:extLst>
              <a:ext uri="{FF2B5EF4-FFF2-40B4-BE49-F238E27FC236}">
                <a16:creationId xmlns:a16="http://schemas.microsoft.com/office/drawing/2014/main" id="{AA7ADC62-00F7-4F80-9E55-A9DE974A0A33}"/>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Tree>
    <p:extLst>
      <p:ext uri="{BB962C8B-B14F-4D97-AF65-F5344CB8AC3E}">
        <p14:creationId xmlns:p14="http://schemas.microsoft.com/office/powerpoint/2010/main" val="3604212057"/>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178AA-B12A-465D-8874-62F4F7D047FB}"/>
              </a:ext>
            </a:extLst>
          </p:cNvPr>
          <p:cNvSpPr>
            <a:spLocks noGrp="1"/>
          </p:cNvSpPr>
          <p:nvPr>
            <p:ph type="title"/>
          </p:nvPr>
        </p:nvSpPr>
        <p:spPr/>
        <p:txBody>
          <a:bodyPr/>
          <a:lstStyle/>
          <a:p>
            <a:r>
              <a:rPr lang="en-US" b="1" dirty="0"/>
              <a:t>3. Dimensionamiento del sistema</a:t>
            </a:r>
            <a:endParaRPr lang="en-US" dirty="0"/>
          </a:p>
        </p:txBody>
      </p:sp>
      <p:sp>
        <p:nvSpPr>
          <p:cNvPr id="4" name="Rectangle 3">
            <a:extLst>
              <a:ext uri="{FF2B5EF4-FFF2-40B4-BE49-F238E27FC236}">
                <a16:creationId xmlns:a16="http://schemas.microsoft.com/office/drawing/2014/main" id="{28832B22-1114-4F63-8B15-3BD34F9CABF7}"/>
              </a:ext>
            </a:extLst>
          </p:cNvPr>
          <p:cNvSpPr/>
          <p:nvPr/>
        </p:nvSpPr>
        <p:spPr>
          <a:xfrm>
            <a:off x="726284" y="1999526"/>
            <a:ext cx="3269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ANALISIS DE LOS RESULTADOS.</a:t>
            </a:r>
          </a:p>
        </p:txBody>
      </p:sp>
      <p:sp>
        <p:nvSpPr>
          <p:cNvPr id="6" name="Rectangle 5">
            <a:extLst>
              <a:ext uri="{FF2B5EF4-FFF2-40B4-BE49-F238E27FC236}">
                <a16:creationId xmlns:a16="http://schemas.microsoft.com/office/drawing/2014/main" id="{7CC69739-E5BE-4BEE-99D2-3601D7E742BA}"/>
              </a:ext>
            </a:extLst>
          </p:cNvPr>
          <p:cNvSpPr/>
          <p:nvPr/>
        </p:nvSpPr>
        <p:spPr>
          <a:xfrm>
            <a:off x="108000" y="2416676"/>
            <a:ext cx="2349434" cy="2308324"/>
          </a:xfrm>
          <a:prstGeom prst="rect">
            <a:avLst/>
          </a:prstGeom>
        </p:spPr>
        <p:txBody>
          <a:bodyPr wrap="square">
            <a:spAutoFit/>
          </a:bodyPr>
          <a:lstStyle/>
          <a:p>
            <a:pPr marL="285750" indent="-285750">
              <a:buFont typeface="Calibri" panose="020F0502020204030204" pitchFamily="34" charset="0"/>
              <a:buChar char="‒"/>
            </a:pPr>
            <a:r>
              <a:rPr lang="es-ES" sz="1600">
                <a:solidFill>
                  <a:prstClr val="black"/>
                </a:solidFill>
              </a:rPr>
              <a:t>Los resultados se pueden presentar en pantalla o mediante la generación automática de informes para su evaluación.</a:t>
            </a:r>
          </a:p>
          <a:p>
            <a:pPr marL="285750" indent="-285750">
              <a:buFont typeface="Calibri" panose="020F0502020204030204" pitchFamily="34" charset="0"/>
              <a:buChar char="‒"/>
            </a:pPr>
            <a:r>
              <a:rPr lang="es-ES" sz="1600">
                <a:solidFill>
                  <a:prstClr val="black"/>
                </a:solidFill>
              </a:rPr>
              <a:t>Extractos del informe de simulación.</a:t>
            </a:r>
            <a:endParaRPr lang="en-US" sz="1600" dirty="0">
              <a:solidFill>
                <a:prstClr val="black"/>
              </a:solidFill>
            </a:endParaRPr>
          </a:p>
        </p:txBody>
      </p:sp>
      <p:pic>
        <p:nvPicPr>
          <p:cNvPr id="7" name="Picture 6">
            <a:extLst>
              <a:ext uri="{FF2B5EF4-FFF2-40B4-BE49-F238E27FC236}">
                <a16:creationId xmlns:a16="http://schemas.microsoft.com/office/drawing/2014/main" id="{AD8262AC-373F-4B37-8763-47DAEE2256A2}"/>
              </a:ext>
            </a:extLst>
          </p:cNvPr>
          <p:cNvPicPr>
            <a:picLocks noChangeAspect="1"/>
          </p:cNvPicPr>
          <p:nvPr/>
        </p:nvPicPr>
        <p:blipFill>
          <a:blip r:embed="rId2"/>
          <a:stretch>
            <a:fillRect/>
          </a:stretch>
        </p:blipFill>
        <p:spPr>
          <a:xfrm>
            <a:off x="2457434" y="2270404"/>
            <a:ext cx="6195651" cy="4068846"/>
          </a:xfrm>
          <a:prstGeom prst="rect">
            <a:avLst/>
          </a:prstGeom>
        </p:spPr>
      </p:pic>
      <p:pic>
        <p:nvPicPr>
          <p:cNvPr id="8" name="Picture 7">
            <a:extLst>
              <a:ext uri="{FF2B5EF4-FFF2-40B4-BE49-F238E27FC236}">
                <a16:creationId xmlns:a16="http://schemas.microsoft.com/office/drawing/2014/main" id="{AC5349BE-F737-4060-94CF-6CC2AAAAA196}"/>
              </a:ext>
            </a:extLst>
          </p:cNvPr>
          <p:cNvPicPr>
            <a:picLocks noChangeAspect="1"/>
          </p:cNvPicPr>
          <p:nvPr/>
        </p:nvPicPr>
        <p:blipFill rotWithShape="1">
          <a:blip r:embed="rId3"/>
          <a:srcRect r="70324"/>
          <a:stretch/>
        </p:blipFill>
        <p:spPr>
          <a:xfrm>
            <a:off x="1784684" y="5436249"/>
            <a:ext cx="672750" cy="869476"/>
          </a:xfrm>
          <a:prstGeom prst="rect">
            <a:avLst/>
          </a:prstGeom>
        </p:spPr>
      </p:pic>
      <p:sp>
        <p:nvSpPr>
          <p:cNvPr id="9" name="Rectangle 3">
            <a:extLst>
              <a:ext uri="{FF2B5EF4-FFF2-40B4-BE49-F238E27FC236}">
                <a16:creationId xmlns:a16="http://schemas.microsoft.com/office/drawing/2014/main" id="{37F08999-0D86-4820-8D65-3ECBB6266AE5}"/>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Tree>
    <p:extLst>
      <p:ext uri="{BB962C8B-B14F-4D97-AF65-F5344CB8AC3E}">
        <p14:creationId xmlns:p14="http://schemas.microsoft.com/office/powerpoint/2010/main" val="191005601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2F3870-0690-404F-AA91-0D7497F8D67D}"/>
              </a:ext>
            </a:extLst>
          </p:cNvPr>
          <p:cNvSpPr>
            <a:spLocks noGrp="1"/>
          </p:cNvSpPr>
          <p:nvPr>
            <p:ph type="title"/>
          </p:nvPr>
        </p:nvSpPr>
        <p:spPr/>
        <p:txBody>
          <a:bodyPr/>
          <a:lstStyle/>
          <a:p>
            <a:r>
              <a:rPr lang="en-US" b="1" dirty="0"/>
              <a:t>3. Dimensionamiento del sistema</a:t>
            </a:r>
            <a:endParaRPr lang="en-US" dirty="0"/>
          </a:p>
        </p:txBody>
      </p:sp>
      <p:pic>
        <p:nvPicPr>
          <p:cNvPr id="6" name="Picture 5">
            <a:extLst>
              <a:ext uri="{FF2B5EF4-FFF2-40B4-BE49-F238E27FC236}">
                <a16:creationId xmlns:a16="http://schemas.microsoft.com/office/drawing/2014/main" id="{A5707A0A-2E45-4428-B1B5-16C9A336ADB6}"/>
              </a:ext>
            </a:extLst>
          </p:cNvPr>
          <p:cNvPicPr>
            <a:picLocks noChangeAspect="1"/>
          </p:cNvPicPr>
          <p:nvPr/>
        </p:nvPicPr>
        <p:blipFill>
          <a:blip r:embed="rId2"/>
          <a:stretch>
            <a:fillRect/>
          </a:stretch>
        </p:blipFill>
        <p:spPr>
          <a:xfrm>
            <a:off x="726284" y="2239879"/>
            <a:ext cx="6300000" cy="4100142"/>
          </a:xfrm>
          <a:prstGeom prst="rect">
            <a:avLst/>
          </a:prstGeom>
        </p:spPr>
      </p:pic>
      <p:sp>
        <p:nvSpPr>
          <p:cNvPr id="7" name="Rectangle 6">
            <a:extLst>
              <a:ext uri="{FF2B5EF4-FFF2-40B4-BE49-F238E27FC236}">
                <a16:creationId xmlns:a16="http://schemas.microsoft.com/office/drawing/2014/main" id="{D434F9C4-2E38-4E3D-8568-A80639F0B1C3}"/>
              </a:ext>
            </a:extLst>
          </p:cNvPr>
          <p:cNvSpPr/>
          <p:nvPr/>
        </p:nvSpPr>
        <p:spPr>
          <a:xfrm>
            <a:off x="7001159" y="2358588"/>
            <a:ext cx="1685641" cy="830997"/>
          </a:xfrm>
          <a:prstGeom prst="rect">
            <a:avLst/>
          </a:prstGeom>
        </p:spPr>
        <p:txBody>
          <a:bodyPr wrap="square">
            <a:spAutoFit/>
          </a:bodyPr>
          <a:lstStyle/>
          <a:p>
            <a:pPr marL="285750" indent="-285750">
              <a:buFont typeface="Calibri" panose="020F0502020204030204" pitchFamily="34" charset="0"/>
              <a:buChar char="‒"/>
            </a:pPr>
            <a:r>
              <a:rPr lang="es-ES" sz="1600" dirty="0">
                <a:solidFill>
                  <a:prstClr val="black"/>
                </a:solidFill>
              </a:rPr>
              <a:t>Extractos del informe de simulación</a:t>
            </a:r>
            <a:endParaRPr lang="en-US" sz="1600" dirty="0">
              <a:solidFill>
                <a:prstClr val="black"/>
              </a:solidFill>
            </a:endParaRPr>
          </a:p>
        </p:txBody>
      </p:sp>
      <p:pic>
        <p:nvPicPr>
          <p:cNvPr id="8" name="Picture 7">
            <a:extLst>
              <a:ext uri="{FF2B5EF4-FFF2-40B4-BE49-F238E27FC236}">
                <a16:creationId xmlns:a16="http://schemas.microsoft.com/office/drawing/2014/main" id="{3BBA21A6-1F3F-42B4-8096-7AD27D797962}"/>
              </a:ext>
            </a:extLst>
          </p:cNvPr>
          <p:cNvPicPr>
            <a:picLocks noChangeAspect="1"/>
          </p:cNvPicPr>
          <p:nvPr/>
        </p:nvPicPr>
        <p:blipFill rotWithShape="1">
          <a:blip r:embed="rId3"/>
          <a:srcRect r="70324"/>
          <a:stretch/>
        </p:blipFill>
        <p:spPr>
          <a:xfrm>
            <a:off x="6973634" y="5439249"/>
            <a:ext cx="672750" cy="869476"/>
          </a:xfrm>
          <a:prstGeom prst="rect">
            <a:avLst/>
          </a:prstGeom>
        </p:spPr>
      </p:pic>
      <p:sp>
        <p:nvSpPr>
          <p:cNvPr id="9" name="Rectangle 3">
            <a:extLst>
              <a:ext uri="{FF2B5EF4-FFF2-40B4-BE49-F238E27FC236}">
                <a16:creationId xmlns:a16="http://schemas.microsoft.com/office/drawing/2014/main" id="{DFDA5405-0244-4265-AFDF-C0C0415568FC}"/>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
        <p:nvSpPr>
          <p:cNvPr id="10" name="Rectangle 3">
            <a:extLst>
              <a:ext uri="{FF2B5EF4-FFF2-40B4-BE49-F238E27FC236}">
                <a16:creationId xmlns:a16="http://schemas.microsoft.com/office/drawing/2014/main" id="{B56A8579-BF0D-4159-8742-7A9BE449AE15}"/>
              </a:ext>
            </a:extLst>
          </p:cNvPr>
          <p:cNvSpPr/>
          <p:nvPr/>
        </p:nvSpPr>
        <p:spPr>
          <a:xfrm>
            <a:off x="726284" y="2010446"/>
            <a:ext cx="3269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ANALISIS DE LOS RESULTADOS.</a:t>
            </a:r>
          </a:p>
        </p:txBody>
      </p:sp>
    </p:spTree>
    <p:extLst>
      <p:ext uri="{BB962C8B-B14F-4D97-AF65-F5344CB8AC3E}">
        <p14:creationId xmlns:p14="http://schemas.microsoft.com/office/powerpoint/2010/main" val="208866367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FD1EC2-70D7-45BC-A479-0C0EA3216781}"/>
              </a:ext>
            </a:extLst>
          </p:cNvPr>
          <p:cNvSpPr>
            <a:spLocks noGrp="1"/>
          </p:cNvSpPr>
          <p:nvPr>
            <p:ph type="title"/>
          </p:nvPr>
        </p:nvSpPr>
        <p:spPr/>
        <p:txBody>
          <a:bodyPr/>
          <a:lstStyle/>
          <a:p>
            <a:r>
              <a:rPr lang="es-ES" b="1" dirty="0"/>
              <a:t>1. ACS solar. Especificaciones técnicas generales</a:t>
            </a:r>
            <a:endParaRPr lang="en-US" dirty="0"/>
          </a:p>
        </p:txBody>
      </p:sp>
      <p:sp>
        <p:nvSpPr>
          <p:cNvPr id="4" name="TextBox 3">
            <a:extLst>
              <a:ext uri="{FF2B5EF4-FFF2-40B4-BE49-F238E27FC236}">
                <a16:creationId xmlns:a16="http://schemas.microsoft.com/office/drawing/2014/main" id="{BC43FB0B-5053-467E-B44A-8951E144EABF}"/>
              </a:ext>
            </a:extLst>
          </p:cNvPr>
          <p:cNvSpPr txBox="1"/>
          <p:nvPr/>
        </p:nvSpPr>
        <p:spPr>
          <a:xfrm>
            <a:off x="0" y="1629000"/>
            <a:ext cx="8711084" cy="5016758"/>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err="1"/>
              <a:t>Orientacion</a:t>
            </a:r>
            <a:r>
              <a:rPr lang="en-US" sz="1600" b="1" dirty="0"/>
              <a:t>. </a:t>
            </a:r>
            <a:r>
              <a:rPr lang="es-ES" sz="1600" dirty="0"/>
              <a:t>A partir de la investigación y la experiencia de industria, profesionales y organismos públicos a nivel nacional o regional (afectan la ubicación, el clima y los  hábitos de consumo):</a:t>
            </a:r>
            <a:endParaRPr lang="en-US" sz="1600" dirty="0"/>
          </a:p>
          <a:p>
            <a:pPr marL="742950" lvl="1" indent="-285750">
              <a:buFont typeface="Calibri" panose="020F0502020204030204" pitchFamily="34" charset="0"/>
              <a:buChar char="‒"/>
            </a:pPr>
            <a:r>
              <a:rPr lang="es-ES" sz="1600" dirty="0"/>
              <a:t>Una comparación útil. Un calentador de agua de tanque eléctrico tradicional de 300 L tiene una potencia máxima de 4-5kW. Sirve a casas (u oficinas, etc.) con personas: 6. </a:t>
            </a:r>
            <a:r>
              <a:rPr lang="en-US" sz="1600" dirty="0"/>
              <a:t> </a:t>
            </a:r>
          </a:p>
          <a:p>
            <a:pPr marL="742950" lvl="1" indent="-285750">
              <a:buFont typeface="Calibri" panose="020F0502020204030204" pitchFamily="34" charset="0"/>
              <a:buChar char="‒"/>
            </a:pPr>
            <a:r>
              <a:rPr lang="en-US" sz="1600" dirty="0"/>
              <a:t>Por </a:t>
            </a:r>
            <a:r>
              <a:rPr lang="en-US" sz="1600" dirty="0" err="1"/>
              <a:t>ejemplo</a:t>
            </a:r>
            <a:r>
              <a:rPr lang="en-US" sz="1600" dirty="0"/>
              <a:t>, un</a:t>
            </a:r>
            <a:r>
              <a:rPr lang="es-ES" sz="1600" dirty="0"/>
              <a:t> sistema ACS solar de tamaño pequeño. Capacidad: 100 a 150 L por día, lo que significa que puede suministrar de 100 a 150 litros de agua caliente en un día a 60 </a:t>
            </a:r>
            <a:r>
              <a:rPr lang="es-ES" sz="1600" dirty="0" err="1"/>
              <a:t>ºC</a:t>
            </a:r>
            <a:r>
              <a:rPr lang="es-ES" sz="1600" dirty="0"/>
              <a:t> (normalmente). Este sistema puede ser utilizado en viviendas unifamiliares o instalaciones equivalentes siendo suficiente para 3 a 4 miembros.</a:t>
            </a:r>
            <a:endParaRPr lang="en-US" sz="1600" dirty="0"/>
          </a:p>
          <a:p>
            <a:pPr marL="742950" lvl="1" indent="-285750">
              <a:buFont typeface="Calibri" panose="020F0502020204030204" pitchFamily="34" charset="0"/>
              <a:buChar char="‒"/>
            </a:pPr>
            <a:r>
              <a:rPr lang="en-US" sz="1600" dirty="0"/>
              <a:t>Un Sistema de</a:t>
            </a:r>
            <a:r>
              <a:rPr lang="es-ES" sz="1600" dirty="0"/>
              <a:t> ACS solar de gran tamaño. 300 a 500 L/día, </a:t>
            </a:r>
          </a:p>
          <a:p>
            <a:pPr lvl="1"/>
            <a:r>
              <a:rPr lang="es-ES" sz="1600" dirty="0"/>
              <a:t>      supone agua caliente para entre 6 y 10 personas</a:t>
            </a:r>
            <a:r>
              <a:rPr lang="en-US" sz="1600" dirty="0"/>
              <a:t>.</a:t>
            </a:r>
          </a:p>
          <a:p>
            <a:pPr marL="742950" lvl="1" indent="-285750">
              <a:buFont typeface="Calibri" panose="020F0502020204030204" pitchFamily="34" charset="0"/>
              <a:buChar char="‒"/>
            </a:pPr>
            <a:r>
              <a:rPr lang="en-US" sz="1600" dirty="0"/>
              <a:t>Un </a:t>
            </a:r>
            <a:r>
              <a:rPr lang="es-ES" sz="1600" dirty="0"/>
              <a:t>colector solar (la parte activa). Habitualmente</a:t>
            </a:r>
          </a:p>
          <a:p>
            <a:pPr lvl="1"/>
            <a:r>
              <a:rPr lang="es-ES" sz="1600" dirty="0"/>
              <a:t>      se utilizan colectores de placa plana y colectores </a:t>
            </a:r>
          </a:p>
          <a:p>
            <a:pPr lvl="1"/>
            <a:r>
              <a:rPr lang="es-ES" sz="1600" dirty="0"/>
              <a:t>      de tubos de vacío. Un sistema ACS solar para una familia </a:t>
            </a:r>
          </a:p>
          <a:p>
            <a:pPr lvl="1"/>
            <a:r>
              <a:rPr lang="es-ES" sz="1600" dirty="0"/>
              <a:t>      tipo (4 miembros) puede tener 3-4m² de superficie de </a:t>
            </a:r>
          </a:p>
          <a:p>
            <a:pPr lvl="1"/>
            <a:r>
              <a:rPr lang="es-ES" sz="1600" dirty="0"/>
              <a:t>      colector, una capacidad del tanque de 150 L y </a:t>
            </a:r>
          </a:p>
          <a:p>
            <a:pPr lvl="1"/>
            <a:r>
              <a:rPr lang="es-ES" sz="1600" dirty="0"/>
              <a:t>      proporcionar hasta 1000 - 1500 kWh anualmente. </a:t>
            </a:r>
          </a:p>
          <a:p>
            <a:pPr marL="719138" lvl="2"/>
            <a:r>
              <a:rPr lang="es-ES" sz="1600" dirty="0"/>
              <a:t>El tamaño de los colectores de tubos de vacío depende </a:t>
            </a:r>
          </a:p>
          <a:p>
            <a:pPr marL="719138" lvl="2"/>
            <a:r>
              <a:rPr lang="es-ES" sz="1600" dirty="0"/>
              <a:t>del número de tubos utilizados. Un colector de 20 tubos </a:t>
            </a:r>
          </a:p>
          <a:p>
            <a:pPr marL="719138" lvl="2"/>
            <a:r>
              <a:rPr lang="es-ES" sz="1600" dirty="0"/>
              <a:t>proporcionar agua caliente para entre 1 a 3 personas. </a:t>
            </a:r>
            <a:endParaRPr lang="en-US" sz="1600" dirty="0"/>
          </a:p>
          <a:p>
            <a:pPr marL="742950" lvl="1" indent="-285750">
              <a:buFont typeface="Calibri" panose="020F0502020204030204" pitchFamily="34" charset="0"/>
              <a:buChar char="‒"/>
            </a:pPr>
            <a:endParaRPr lang="en-US" sz="1600" b="1" dirty="0"/>
          </a:p>
        </p:txBody>
      </p:sp>
      <p:sp>
        <p:nvSpPr>
          <p:cNvPr id="6" name="Rectangle 5">
            <a:extLst>
              <a:ext uri="{FF2B5EF4-FFF2-40B4-BE49-F238E27FC236}">
                <a16:creationId xmlns:a16="http://schemas.microsoft.com/office/drawing/2014/main" id="{26EB0D7F-3C07-447C-BB9C-37C48513E4F0}"/>
              </a:ext>
            </a:extLst>
          </p:cNvPr>
          <p:cNvSpPr/>
          <p:nvPr/>
        </p:nvSpPr>
        <p:spPr>
          <a:xfrm>
            <a:off x="432916" y="1341000"/>
            <a:ext cx="8171084" cy="369332"/>
          </a:xfrm>
          <a:prstGeom prst="rect">
            <a:avLst/>
          </a:prstGeom>
        </p:spPr>
        <p:txBody>
          <a:bodyPr wrap="square">
            <a:spAutoFit/>
          </a:bodyPr>
          <a:lstStyle/>
          <a:p>
            <a:pPr marL="285750" indent="-285750">
              <a:buFont typeface="Wingdings" panose="05000000000000000000" pitchFamily="2" charset="2"/>
              <a:buChar char="Ø"/>
            </a:pPr>
            <a:r>
              <a:rPr lang="en-US" b="1" dirty="0" err="1">
                <a:solidFill>
                  <a:prstClr val="black"/>
                </a:solidFill>
                <a:cs typeface="Arial" pitchFamily="34" charset="0"/>
              </a:rPr>
              <a:t>Principios</a:t>
            </a:r>
            <a:r>
              <a:rPr lang="en-US" b="1" dirty="0">
                <a:solidFill>
                  <a:prstClr val="black"/>
                </a:solidFill>
                <a:cs typeface="Arial" pitchFamily="34" charset="0"/>
              </a:rPr>
              <a:t>.</a:t>
            </a:r>
            <a:endParaRPr lang="en-US" b="1" dirty="0"/>
          </a:p>
        </p:txBody>
      </p:sp>
      <p:pic>
        <p:nvPicPr>
          <p:cNvPr id="8" name="Picture 7" descr="The roof of a building&#10;&#10;Description generated with very high confidence">
            <a:extLst>
              <a:ext uri="{FF2B5EF4-FFF2-40B4-BE49-F238E27FC236}">
                <a16:creationId xmlns:a16="http://schemas.microsoft.com/office/drawing/2014/main" id="{59D929EA-7CEE-4E30-8417-D806F4A4346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51934" y="3861000"/>
            <a:ext cx="3312066" cy="2303726"/>
          </a:xfrm>
          <a:prstGeom prst="rect">
            <a:avLst/>
          </a:prstGeom>
          <a:ln>
            <a:solidFill>
              <a:schemeClr val="tx1"/>
            </a:solidFill>
          </a:ln>
        </p:spPr>
      </p:pic>
    </p:spTree>
    <p:extLst>
      <p:ext uri="{BB962C8B-B14F-4D97-AF65-F5344CB8AC3E}">
        <p14:creationId xmlns:p14="http://schemas.microsoft.com/office/powerpoint/2010/main" val="24841728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43A46-A0CA-4BC0-88AB-FACFCE864462}"/>
              </a:ext>
            </a:extLst>
          </p:cNvPr>
          <p:cNvSpPr>
            <a:spLocks noGrp="1"/>
          </p:cNvSpPr>
          <p:nvPr>
            <p:ph type="title"/>
          </p:nvPr>
        </p:nvSpPr>
        <p:spPr/>
        <p:txBody>
          <a:bodyPr/>
          <a:lstStyle/>
          <a:p>
            <a:r>
              <a:rPr lang="en-US" b="1" dirty="0"/>
              <a:t>3. Dimensionamiento del sistema</a:t>
            </a:r>
            <a:endParaRPr lang="en-US" dirty="0"/>
          </a:p>
        </p:txBody>
      </p:sp>
      <p:sp>
        <p:nvSpPr>
          <p:cNvPr id="6" name="Rectangle 5">
            <a:extLst>
              <a:ext uri="{FF2B5EF4-FFF2-40B4-BE49-F238E27FC236}">
                <a16:creationId xmlns:a16="http://schemas.microsoft.com/office/drawing/2014/main" id="{9773A066-5298-4701-BB40-DF31A6316B47}"/>
              </a:ext>
            </a:extLst>
          </p:cNvPr>
          <p:cNvSpPr/>
          <p:nvPr/>
        </p:nvSpPr>
        <p:spPr>
          <a:xfrm>
            <a:off x="827999" y="2542012"/>
            <a:ext cx="4248001" cy="3046988"/>
          </a:xfrm>
          <a:prstGeom prst="rect">
            <a:avLst/>
          </a:prstGeom>
        </p:spPr>
        <p:txBody>
          <a:bodyPr wrap="square">
            <a:spAutoFit/>
          </a:bodyPr>
          <a:lstStyle/>
          <a:p>
            <a:pPr marL="285750" indent="-285750">
              <a:buFont typeface="Calibri" panose="020F0502020204030204" pitchFamily="34" charset="0"/>
              <a:buChar char="‒"/>
            </a:pPr>
            <a:r>
              <a:rPr lang="es-ES" sz="1600" dirty="0">
                <a:solidFill>
                  <a:prstClr val="black"/>
                </a:solidFill>
              </a:rPr>
              <a:t>El sistema puede ser probado (iteraciones de simulación) tantas veces como sea necesario, basándose en la evaluación. </a:t>
            </a:r>
          </a:p>
          <a:p>
            <a:pPr marL="285750" indent="-285750">
              <a:buFont typeface="Calibri" panose="020F0502020204030204" pitchFamily="34" charset="0"/>
              <a:buChar char="‒"/>
            </a:pPr>
            <a:r>
              <a:rPr lang="es-ES" sz="1600" dirty="0">
                <a:solidFill>
                  <a:prstClr val="black"/>
                </a:solidFill>
              </a:rPr>
              <a:t>El diseñador puede cambiar parámetros o componentes para ajustar el sistema y cumplir con los objetivos.</a:t>
            </a:r>
          </a:p>
          <a:p>
            <a:pPr marL="285750" indent="-285750">
              <a:buFont typeface="Calibri" panose="020F0502020204030204" pitchFamily="34" charset="0"/>
              <a:buChar char="‒"/>
            </a:pPr>
            <a:endParaRPr lang="es-ES" sz="1600" dirty="0">
              <a:solidFill>
                <a:prstClr val="black"/>
              </a:solidFill>
            </a:endParaRPr>
          </a:p>
          <a:p>
            <a:pPr marL="285750" indent="-285750">
              <a:buFont typeface="Calibri" panose="020F0502020204030204" pitchFamily="34" charset="0"/>
              <a:buChar char="‒"/>
            </a:pPr>
            <a:r>
              <a:rPr lang="es-ES" sz="1600" dirty="0">
                <a:solidFill>
                  <a:prstClr val="black"/>
                </a:solidFill>
              </a:rPr>
              <a:t>Ejemplo: el sistema permanece inalterado, pero la temperatura del agua caliente deseada se ha fijado ahora en 50 </a:t>
            </a:r>
            <a:r>
              <a:rPr lang="es-ES" sz="1600" dirty="0" err="1">
                <a:solidFill>
                  <a:prstClr val="black"/>
                </a:solidFill>
              </a:rPr>
              <a:t>ºC</a:t>
            </a:r>
            <a:r>
              <a:rPr lang="es-ES" sz="1600" dirty="0">
                <a:solidFill>
                  <a:prstClr val="black"/>
                </a:solidFill>
              </a:rPr>
              <a:t>. Este cambio único eleva la cobertura solar del 61% al 73%.</a:t>
            </a:r>
            <a:endParaRPr lang="en-US" sz="1600" dirty="0">
              <a:solidFill>
                <a:prstClr val="black"/>
              </a:solidFill>
            </a:endParaRPr>
          </a:p>
        </p:txBody>
      </p:sp>
      <p:pic>
        <p:nvPicPr>
          <p:cNvPr id="7" name="Picture 6">
            <a:extLst>
              <a:ext uri="{FF2B5EF4-FFF2-40B4-BE49-F238E27FC236}">
                <a16:creationId xmlns:a16="http://schemas.microsoft.com/office/drawing/2014/main" id="{93E9A375-7E5B-496D-B8D4-7DB05C5A9255}"/>
              </a:ext>
            </a:extLst>
          </p:cNvPr>
          <p:cNvPicPr>
            <a:picLocks noChangeAspect="1"/>
          </p:cNvPicPr>
          <p:nvPr/>
        </p:nvPicPr>
        <p:blipFill>
          <a:blip r:embed="rId2"/>
          <a:stretch>
            <a:fillRect/>
          </a:stretch>
        </p:blipFill>
        <p:spPr>
          <a:xfrm>
            <a:off x="5160277" y="2015725"/>
            <a:ext cx="3496361" cy="4293000"/>
          </a:xfrm>
          <a:prstGeom prst="rect">
            <a:avLst/>
          </a:prstGeom>
        </p:spPr>
      </p:pic>
      <p:pic>
        <p:nvPicPr>
          <p:cNvPr id="8" name="Picture 7">
            <a:extLst>
              <a:ext uri="{FF2B5EF4-FFF2-40B4-BE49-F238E27FC236}">
                <a16:creationId xmlns:a16="http://schemas.microsoft.com/office/drawing/2014/main" id="{BB9371DE-AD56-4D65-8BB9-3C50B076F0D3}"/>
              </a:ext>
            </a:extLst>
          </p:cNvPr>
          <p:cNvPicPr>
            <a:picLocks noChangeAspect="1"/>
          </p:cNvPicPr>
          <p:nvPr/>
        </p:nvPicPr>
        <p:blipFill rotWithShape="1">
          <a:blip r:embed="rId3"/>
          <a:srcRect r="70324"/>
          <a:stretch/>
        </p:blipFill>
        <p:spPr>
          <a:xfrm>
            <a:off x="4403250" y="5439249"/>
            <a:ext cx="672750" cy="869476"/>
          </a:xfrm>
          <a:prstGeom prst="rect">
            <a:avLst/>
          </a:prstGeom>
        </p:spPr>
      </p:pic>
      <p:sp>
        <p:nvSpPr>
          <p:cNvPr id="9" name="Rectangle 3">
            <a:extLst>
              <a:ext uri="{FF2B5EF4-FFF2-40B4-BE49-F238E27FC236}">
                <a16:creationId xmlns:a16="http://schemas.microsoft.com/office/drawing/2014/main" id="{CEC2424B-3082-4626-9A24-BD1D15899034}"/>
              </a:ext>
            </a:extLst>
          </p:cNvPr>
          <p:cNvSpPr/>
          <p:nvPr/>
        </p:nvSpPr>
        <p:spPr>
          <a:xfrm>
            <a:off x="0" y="1557000"/>
            <a:ext cx="914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Uso de software de simulación para el análisis y dimensionamiento rápido de sistemas ACS solar</a:t>
            </a:r>
            <a:endParaRPr lang="en-US" b="1" dirty="0"/>
          </a:p>
        </p:txBody>
      </p:sp>
      <p:sp>
        <p:nvSpPr>
          <p:cNvPr id="10" name="Rectangle 3">
            <a:extLst>
              <a:ext uri="{FF2B5EF4-FFF2-40B4-BE49-F238E27FC236}">
                <a16:creationId xmlns:a16="http://schemas.microsoft.com/office/drawing/2014/main" id="{03A2FB6E-28E8-4D6C-9E4E-1A572771D9F0}"/>
              </a:ext>
            </a:extLst>
          </p:cNvPr>
          <p:cNvSpPr/>
          <p:nvPr/>
        </p:nvSpPr>
        <p:spPr>
          <a:xfrm>
            <a:off x="726284" y="2124862"/>
            <a:ext cx="3269716" cy="338554"/>
          </a:xfrm>
          <a:prstGeom prst="rect">
            <a:avLst/>
          </a:prstGeom>
        </p:spPr>
        <p:txBody>
          <a:bodyPr wrap="square">
            <a:spAutoFit/>
          </a:bodyPr>
          <a:lstStyle/>
          <a:p>
            <a:pPr marL="285750" indent="-285750">
              <a:buFont typeface="Wingdings" panose="05000000000000000000" pitchFamily="2" charset="2"/>
              <a:buChar char="§"/>
            </a:pPr>
            <a:r>
              <a:rPr lang="en-US" sz="1600" b="1" dirty="0">
                <a:solidFill>
                  <a:prstClr val="black"/>
                </a:solidFill>
              </a:rPr>
              <a:t>ANALISIS DE LOS RESULTADOS.</a:t>
            </a:r>
          </a:p>
        </p:txBody>
      </p:sp>
    </p:spTree>
    <p:extLst>
      <p:ext uri="{BB962C8B-B14F-4D97-AF65-F5344CB8AC3E}">
        <p14:creationId xmlns:p14="http://schemas.microsoft.com/office/powerpoint/2010/main" val="222938862"/>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101756-FEBD-473C-8C06-5666D43278B7}"/>
              </a:ext>
            </a:extLst>
          </p:cNvPr>
          <p:cNvSpPr>
            <a:spLocks noGrp="1"/>
          </p:cNvSpPr>
          <p:nvPr>
            <p:ph type="title"/>
          </p:nvPr>
        </p:nvSpPr>
        <p:spPr/>
        <p:txBody>
          <a:bodyPr/>
          <a:lstStyle/>
          <a:p>
            <a:r>
              <a:rPr lang="en-US" b="1" dirty="0"/>
              <a:t>3. Cost evaluation</a:t>
            </a:r>
            <a:endParaRPr lang="en-US" dirty="0"/>
          </a:p>
        </p:txBody>
      </p:sp>
      <p:sp>
        <p:nvSpPr>
          <p:cNvPr id="4" name="Rectangle 3">
            <a:extLst>
              <a:ext uri="{FF2B5EF4-FFF2-40B4-BE49-F238E27FC236}">
                <a16:creationId xmlns:a16="http://schemas.microsoft.com/office/drawing/2014/main" id="{E9E0270F-721B-4F0A-B61C-EBD8EB11990B}"/>
              </a:ext>
            </a:extLst>
          </p:cNvPr>
          <p:cNvSpPr/>
          <p:nvPr/>
        </p:nvSpPr>
        <p:spPr>
          <a:xfrm>
            <a:off x="10177" y="1557000"/>
            <a:ext cx="5569823"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Fundamentos del análisis financiero del sistema ACS solar</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05C7CD04-768C-4AA4-A38C-CEB5E5F30DEC}"/>
              </a:ext>
            </a:extLst>
          </p:cNvPr>
          <p:cNvSpPr/>
          <p:nvPr/>
        </p:nvSpPr>
        <p:spPr>
          <a:xfrm>
            <a:off x="10177" y="2194682"/>
            <a:ext cx="9123645" cy="3970318"/>
          </a:xfrm>
          <a:prstGeom prst="rect">
            <a:avLst/>
          </a:prstGeom>
        </p:spPr>
        <p:txBody>
          <a:bodyPr wrap="square">
            <a:spAutoFit/>
          </a:bodyPr>
          <a:lstStyle/>
          <a:p>
            <a:pPr marL="285750" indent="-285750">
              <a:buFont typeface="Wingdings" panose="05000000000000000000" pitchFamily="2" charset="2"/>
              <a:buChar char="§"/>
            </a:pPr>
            <a:r>
              <a:rPr lang="es-ES" sz="1400" dirty="0">
                <a:solidFill>
                  <a:prstClr val="black"/>
                </a:solidFill>
              </a:rPr>
              <a:t>El sistema ACS solar representa una </a:t>
            </a:r>
            <a:r>
              <a:rPr lang="es-ES" sz="1400" b="1" dirty="0">
                <a:solidFill>
                  <a:prstClr val="black"/>
                </a:solidFill>
              </a:rPr>
              <a:t>inversión</a:t>
            </a:r>
            <a:r>
              <a:rPr lang="es-ES" sz="1400" dirty="0">
                <a:solidFill>
                  <a:prstClr val="black"/>
                </a:solidFill>
              </a:rPr>
              <a:t> para el propietario (o Inversores en </a:t>
            </a:r>
          </a:p>
          <a:p>
            <a:r>
              <a:rPr lang="es-ES" sz="1400" dirty="0">
                <a:solidFill>
                  <a:prstClr val="black"/>
                </a:solidFill>
              </a:rPr>
              <a:t>        un gran sistema de energía solar térmica, como la calefacción urbana), </a:t>
            </a:r>
          </a:p>
          <a:p>
            <a:r>
              <a:rPr lang="es-ES" sz="1400" dirty="0">
                <a:solidFill>
                  <a:prstClr val="black"/>
                </a:solidFill>
              </a:rPr>
              <a:t>        cuya </a:t>
            </a:r>
            <a:r>
              <a:rPr lang="es-ES" sz="1400" b="1" dirty="0">
                <a:solidFill>
                  <a:prstClr val="black"/>
                </a:solidFill>
              </a:rPr>
              <a:t>viabilidad</a:t>
            </a:r>
            <a:r>
              <a:rPr lang="es-ES" sz="1400" dirty="0">
                <a:solidFill>
                  <a:prstClr val="black"/>
                </a:solidFill>
              </a:rPr>
              <a:t> (económica) debe comprobarse.</a:t>
            </a:r>
          </a:p>
          <a:p>
            <a:pPr marL="285750" indent="-285750">
              <a:buFont typeface="Wingdings" panose="05000000000000000000" pitchFamily="2" charset="2"/>
              <a:buChar char="§"/>
            </a:pPr>
            <a:r>
              <a:rPr lang="es-ES" sz="1400" dirty="0">
                <a:solidFill>
                  <a:prstClr val="black"/>
                </a:solidFill>
              </a:rPr>
              <a:t>Para ello, un </a:t>
            </a:r>
            <a:r>
              <a:rPr lang="es-ES" sz="1400" b="1" dirty="0">
                <a:solidFill>
                  <a:prstClr val="black"/>
                </a:solidFill>
              </a:rPr>
              <a:t>análisis financiero </a:t>
            </a:r>
            <a:r>
              <a:rPr lang="es-ES" sz="1400" dirty="0">
                <a:solidFill>
                  <a:prstClr val="black"/>
                </a:solidFill>
              </a:rPr>
              <a:t>más o menos riguroso implica una </a:t>
            </a:r>
            <a:r>
              <a:rPr lang="es-ES" sz="1400" b="1" dirty="0">
                <a:solidFill>
                  <a:prstClr val="black"/>
                </a:solidFill>
              </a:rPr>
              <a:t>evaluación del coste del ciclo de vida </a:t>
            </a:r>
            <a:r>
              <a:rPr lang="es-ES" sz="1400" dirty="0">
                <a:solidFill>
                  <a:prstClr val="black"/>
                </a:solidFill>
              </a:rPr>
              <a:t>del sistema solar térmico. Basado en dicho estudio, el propietario/(inversionista) tomará una </a:t>
            </a:r>
            <a:r>
              <a:rPr lang="es-ES" sz="1400" b="1" dirty="0">
                <a:solidFill>
                  <a:prstClr val="black"/>
                </a:solidFill>
              </a:rPr>
              <a:t>decisión de compra</a:t>
            </a:r>
            <a:r>
              <a:rPr lang="es-ES" sz="1400" dirty="0">
                <a:solidFill>
                  <a:prstClr val="black"/>
                </a:solidFill>
              </a:rPr>
              <a:t>/(participación) mejor informada.</a:t>
            </a:r>
          </a:p>
          <a:p>
            <a:pPr marL="285750" indent="-285750">
              <a:buFont typeface="Wingdings" panose="05000000000000000000" pitchFamily="2" charset="2"/>
              <a:buChar char="§"/>
            </a:pPr>
            <a:r>
              <a:rPr lang="es-ES" sz="1400" dirty="0">
                <a:solidFill>
                  <a:prstClr val="black"/>
                </a:solidFill>
              </a:rPr>
              <a:t>En relación con este proceso, hay muchos factores que deben tenerse en cuenta </a:t>
            </a:r>
            <a:r>
              <a:rPr lang="en-US" sz="1400" dirty="0">
                <a:solidFill>
                  <a:prstClr val="black"/>
                </a:solidFill>
              </a:rPr>
              <a:t>: </a:t>
            </a:r>
          </a:p>
          <a:p>
            <a:pPr marL="541338" lvl="1" indent="-285750">
              <a:buFont typeface="Calibri" panose="020F0502020204030204" pitchFamily="34" charset="0"/>
              <a:buChar char="‒"/>
            </a:pPr>
            <a:r>
              <a:rPr lang="es-ES" sz="1400" i="1" dirty="0">
                <a:solidFill>
                  <a:prstClr val="black"/>
                </a:solidFill>
              </a:rPr>
              <a:t>Costes iniciales. Está relacionado con la tecnología ACS solar disponible y los costos de instalación del sistema.</a:t>
            </a:r>
          </a:p>
          <a:p>
            <a:pPr marL="541338" lvl="1" indent="-285750">
              <a:buFont typeface="Calibri" panose="020F0502020204030204" pitchFamily="34" charset="0"/>
              <a:buChar char="‒"/>
            </a:pPr>
            <a:r>
              <a:rPr lang="es-ES" sz="1400" i="1" dirty="0">
                <a:solidFill>
                  <a:prstClr val="black"/>
                </a:solidFill>
              </a:rPr>
              <a:t>Tasas de interés. Una parte importante de los préstamos bancarios, junto con las condiciones del préstamo.</a:t>
            </a:r>
          </a:p>
          <a:p>
            <a:pPr marL="541338" lvl="1" indent="-285750">
              <a:buFont typeface="Calibri" panose="020F0502020204030204" pitchFamily="34" charset="0"/>
              <a:buChar char="‒"/>
            </a:pPr>
            <a:r>
              <a:rPr lang="es-ES" sz="1400" i="1" dirty="0">
                <a:solidFill>
                  <a:prstClr val="black"/>
                </a:solidFill>
              </a:rPr>
              <a:t>Tasa de inflación. Afecta el valor del dinero y el precio de los bienes (los sistemas ACS solar).</a:t>
            </a:r>
          </a:p>
          <a:p>
            <a:pPr marL="541338" lvl="1" indent="-285750">
              <a:buFont typeface="Calibri" panose="020F0502020204030204" pitchFamily="34" charset="0"/>
              <a:buChar char="‒"/>
            </a:pPr>
            <a:r>
              <a:rPr lang="es-ES" sz="1400" i="1" dirty="0">
                <a:solidFill>
                  <a:prstClr val="black"/>
                </a:solidFill>
              </a:rPr>
              <a:t>Electricidad/Combustible. Los sistemas ACS solar reducen los altos precios de la electricidad y los combustibles.</a:t>
            </a:r>
          </a:p>
          <a:p>
            <a:pPr marL="541338" lvl="1" indent="-285750">
              <a:buFont typeface="Calibri" panose="020F0502020204030204" pitchFamily="34" charset="0"/>
              <a:buChar char="‒"/>
            </a:pPr>
            <a:r>
              <a:rPr lang="es-ES" sz="1400" i="1" dirty="0">
                <a:solidFill>
                  <a:prstClr val="black"/>
                </a:solidFill>
              </a:rPr>
              <a:t>Vida útil del sistema. Con el cuidado adecuado, los sistemas ACS solar están en servicio un promedio de 15 años.</a:t>
            </a:r>
          </a:p>
          <a:p>
            <a:pPr marL="541338" lvl="1" indent="-285750">
              <a:buFont typeface="Calibri" panose="020F0502020204030204" pitchFamily="34" charset="0"/>
              <a:buChar char="‒"/>
            </a:pPr>
            <a:r>
              <a:rPr lang="es-ES" sz="1400" i="1" dirty="0">
                <a:solidFill>
                  <a:prstClr val="black"/>
                </a:solidFill>
              </a:rPr>
              <a:t>Costos de operación y mantenimiento. Costos de mantenimiento regular y periódico. </a:t>
            </a:r>
          </a:p>
          <a:p>
            <a:pPr marL="541338" lvl="1" indent="-285750">
              <a:buFont typeface="Calibri" panose="020F0502020204030204" pitchFamily="34" charset="0"/>
              <a:buChar char="‒"/>
            </a:pPr>
            <a:r>
              <a:rPr lang="es-ES" sz="1400" i="1" dirty="0">
                <a:solidFill>
                  <a:prstClr val="black"/>
                </a:solidFill>
              </a:rPr>
              <a:t>Subvenciones. Todo tipo de subvenciones, ayudas, subsidios aplicables al producto/proyecto.</a:t>
            </a:r>
            <a:endParaRPr lang="en-US" sz="1400" dirty="0">
              <a:solidFill>
                <a:prstClr val="black"/>
              </a:solidFill>
            </a:endParaRPr>
          </a:p>
          <a:p>
            <a:pPr marL="541338" lvl="1" indent="-285750">
              <a:buFont typeface="Wingdings" panose="05000000000000000000" pitchFamily="2" charset="2"/>
              <a:buChar char="§"/>
            </a:pPr>
            <a:r>
              <a:rPr lang="es-ES" sz="1400" dirty="0">
                <a:solidFill>
                  <a:prstClr val="black"/>
                </a:solidFill>
              </a:rPr>
              <a:t>Todos estos factores se ven afectados por las </a:t>
            </a:r>
            <a:r>
              <a:rPr lang="es-ES" sz="1400" b="1" dirty="0">
                <a:solidFill>
                  <a:prstClr val="black"/>
                </a:solidFill>
              </a:rPr>
              <a:t>fluctuaciones</a:t>
            </a:r>
            <a:r>
              <a:rPr lang="es-ES" sz="1400" dirty="0">
                <a:solidFill>
                  <a:prstClr val="black"/>
                </a:solidFill>
              </a:rPr>
              <a:t> de la economía, las políticas gubernamentales, las tarifas eléctricas, etc., a nivel nacional o local.</a:t>
            </a:r>
          </a:p>
          <a:p>
            <a:pPr marL="541338" lvl="1" indent="-285750">
              <a:buFont typeface="Wingdings" panose="05000000000000000000" pitchFamily="2" charset="2"/>
              <a:buChar char="§"/>
            </a:pPr>
            <a:r>
              <a:rPr lang="es-ES" sz="1400" b="1" dirty="0">
                <a:solidFill>
                  <a:prstClr val="black"/>
                </a:solidFill>
              </a:rPr>
              <a:t>Las empresas de instalación y los instaladores también pueden ayudar a sus clientes a aclarar los aspectos económicos de los proyectos de ACS solar, incluida la rentabilidad esperada</a:t>
            </a:r>
            <a:r>
              <a:rPr lang="es-ES" sz="1400" dirty="0">
                <a:solidFill>
                  <a:prstClr val="black"/>
                </a:solidFill>
              </a:rPr>
              <a:t>.</a:t>
            </a:r>
            <a:endParaRPr lang="en-US" sz="1400" b="1" dirty="0">
              <a:solidFill>
                <a:prstClr val="black"/>
              </a:solidFill>
            </a:endParaRPr>
          </a:p>
        </p:txBody>
      </p:sp>
      <p:pic>
        <p:nvPicPr>
          <p:cNvPr id="7" name="Picture 6" descr="A group of people sitting at a table&#10;&#10;Description generated with high confidence">
            <a:extLst>
              <a:ext uri="{FF2B5EF4-FFF2-40B4-BE49-F238E27FC236}">
                <a16:creationId xmlns:a16="http://schemas.microsoft.com/office/drawing/2014/main" id="{41E0CDF4-A49E-4412-A754-4487B6CA5F1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73191" y="1285326"/>
            <a:ext cx="2185823" cy="1554363"/>
          </a:xfrm>
          <a:prstGeom prst="rect">
            <a:avLst/>
          </a:prstGeom>
          <a:ln>
            <a:solidFill>
              <a:schemeClr val="tx1"/>
            </a:solidFill>
          </a:ln>
        </p:spPr>
      </p:pic>
    </p:spTree>
    <p:extLst>
      <p:ext uri="{BB962C8B-B14F-4D97-AF65-F5344CB8AC3E}">
        <p14:creationId xmlns:p14="http://schemas.microsoft.com/office/powerpoint/2010/main" val="33181783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FBD04A-E43B-4795-A3C6-F0857629534F}"/>
              </a:ext>
            </a:extLst>
          </p:cNvPr>
          <p:cNvSpPr>
            <a:spLocks noGrp="1"/>
          </p:cNvSpPr>
          <p:nvPr>
            <p:ph type="title"/>
          </p:nvPr>
        </p:nvSpPr>
        <p:spPr/>
        <p:txBody>
          <a:bodyPr/>
          <a:lstStyle/>
          <a:p>
            <a:r>
              <a:rPr lang="en-US" b="1" dirty="0">
                <a:solidFill>
                  <a:srgbClr val="FF0000"/>
                </a:solidFill>
              </a:rPr>
              <a:t>4. </a:t>
            </a:r>
            <a:r>
              <a:rPr lang="en-US" b="1" dirty="0" err="1">
                <a:solidFill>
                  <a:srgbClr val="FF0000"/>
                </a:solidFill>
              </a:rPr>
              <a:t>Evaluación</a:t>
            </a:r>
            <a:r>
              <a:rPr lang="en-US" b="1" dirty="0">
                <a:solidFill>
                  <a:srgbClr val="FF0000"/>
                </a:solidFill>
              </a:rPr>
              <a:t> de </a:t>
            </a:r>
            <a:r>
              <a:rPr lang="en-US" b="1" dirty="0" err="1">
                <a:solidFill>
                  <a:srgbClr val="FF0000"/>
                </a:solidFill>
              </a:rPr>
              <a:t>costes</a:t>
            </a:r>
            <a:endParaRPr lang="en-US" dirty="0">
              <a:solidFill>
                <a:srgbClr val="FF0000"/>
              </a:solidFill>
            </a:endParaRPr>
          </a:p>
        </p:txBody>
      </p:sp>
      <p:sp>
        <p:nvSpPr>
          <p:cNvPr id="4" name="Rectangle 3">
            <a:extLst>
              <a:ext uri="{FF2B5EF4-FFF2-40B4-BE49-F238E27FC236}">
                <a16:creationId xmlns:a16="http://schemas.microsoft.com/office/drawing/2014/main" id="{7A10ED87-077E-4ADA-B02C-0A29065BDD5E}"/>
              </a:ext>
            </a:extLst>
          </p:cNvPr>
          <p:cNvSpPr/>
          <p:nvPr/>
        </p:nvSpPr>
        <p:spPr>
          <a:xfrm>
            <a:off x="432916" y="1557000"/>
            <a:ext cx="5573716"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Fundamentos del análisis financiero del sistema ACS solar</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3BB95E70-276D-498D-BE30-C192157F2A36}"/>
              </a:ext>
            </a:extLst>
          </p:cNvPr>
          <p:cNvSpPr/>
          <p:nvPr/>
        </p:nvSpPr>
        <p:spPr>
          <a:xfrm>
            <a:off x="108000" y="2174906"/>
            <a:ext cx="6767995" cy="4278094"/>
          </a:xfrm>
          <a:prstGeom prst="rect">
            <a:avLst/>
          </a:prstGeom>
        </p:spPr>
        <p:txBody>
          <a:bodyPr wrap="square">
            <a:spAutoFit/>
          </a:bodyPr>
          <a:lstStyle/>
          <a:p>
            <a:pPr marL="285750" indent="-285750">
              <a:buFont typeface="Wingdings" panose="05000000000000000000" pitchFamily="2" charset="2"/>
              <a:buChar char="§"/>
            </a:pPr>
            <a:r>
              <a:rPr lang="es-ES" sz="1600" dirty="0">
                <a:solidFill>
                  <a:prstClr val="black"/>
                </a:solidFill>
              </a:rPr>
              <a:t>Propietarios/usuarios de pequeñas instalaciones solares térmicas </a:t>
            </a:r>
            <a:r>
              <a:rPr lang="en-US" sz="1600" dirty="0">
                <a:solidFill>
                  <a:prstClr val="black"/>
                </a:solidFill>
              </a:rPr>
              <a:t>:</a:t>
            </a:r>
          </a:p>
          <a:p>
            <a:pPr marL="541338" lvl="1" indent="-285750">
              <a:buFont typeface="Calibri" panose="020F0502020204030204" pitchFamily="34" charset="0"/>
              <a:buChar char="‒"/>
            </a:pPr>
            <a:r>
              <a:rPr lang="es-ES" sz="1600" b="1" dirty="0">
                <a:solidFill>
                  <a:prstClr val="black"/>
                </a:solidFill>
              </a:rPr>
              <a:t>Están más interesados en el ahorro</a:t>
            </a:r>
            <a:r>
              <a:rPr lang="es-ES" sz="1600" dirty="0">
                <a:solidFill>
                  <a:prstClr val="black"/>
                </a:solidFill>
              </a:rPr>
              <a:t>, lo que significa la sustitución del gas natural o la electricidad por energía solar.</a:t>
            </a:r>
          </a:p>
          <a:p>
            <a:pPr marL="541338" lvl="1" indent="-285750">
              <a:buFont typeface="Calibri" panose="020F0502020204030204" pitchFamily="34" charset="0"/>
              <a:buChar char="‒"/>
            </a:pPr>
            <a:r>
              <a:rPr lang="es-ES" sz="1600" b="1" dirty="0">
                <a:solidFill>
                  <a:prstClr val="black"/>
                </a:solidFill>
              </a:rPr>
              <a:t>Tienen típicamente un porcentaje relativamente alto del capital </a:t>
            </a:r>
            <a:r>
              <a:rPr lang="es-ES" sz="1600" dirty="0">
                <a:solidFill>
                  <a:prstClr val="black"/>
                </a:solidFill>
              </a:rPr>
              <a:t>necesario para comprar el sistema y el proyecto de instalación, completado eventualmente con algo de dinero prestado. Todo esto significa que </a:t>
            </a:r>
            <a:r>
              <a:rPr lang="es-ES" sz="1600" b="1" dirty="0">
                <a:solidFill>
                  <a:prstClr val="black"/>
                </a:solidFill>
              </a:rPr>
              <a:t>la inversión restante </a:t>
            </a:r>
            <a:r>
              <a:rPr lang="es-ES" sz="1600" dirty="0">
                <a:solidFill>
                  <a:prstClr val="black"/>
                </a:solidFill>
              </a:rPr>
              <a:t>es relativamente alta.</a:t>
            </a:r>
            <a:endParaRPr lang="en-US" sz="1600" dirty="0">
              <a:solidFill>
                <a:prstClr val="black"/>
              </a:solidFill>
            </a:endParaRPr>
          </a:p>
          <a:p>
            <a:pPr marL="285750" indent="-285750">
              <a:buFont typeface="Wingdings" panose="05000000000000000000" pitchFamily="2" charset="2"/>
              <a:buChar char="§"/>
            </a:pPr>
            <a:r>
              <a:rPr lang="es-ES" sz="1600" b="1" dirty="0">
                <a:solidFill>
                  <a:prstClr val="black"/>
                </a:solidFill>
              </a:rPr>
              <a:t>El análisis financiero se realiza normalmente de forma similar a una cuenta bancaria en la que se ingresan los ahorros y se añaden los intereses</a:t>
            </a:r>
            <a:r>
              <a:rPr lang="es-ES" sz="1600" dirty="0">
                <a:solidFill>
                  <a:prstClr val="black"/>
                </a:solidFill>
              </a:rPr>
              <a:t>. Una vez finalizado el plazo de análisis, se obtiene un saldo a partir del cual se puede determinar un </a:t>
            </a:r>
            <a:r>
              <a:rPr lang="es-ES" sz="1600" b="1" dirty="0">
                <a:solidFill>
                  <a:prstClr val="black"/>
                </a:solidFill>
              </a:rPr>
              <a:t>rendimiento</a:t>
            </a:r>
            <a:r>
              <a:rPr lang="es-ES" sz="1600" dirty="0">
                <a:solidFill>
                  <a:prstClr val="black"/>
                </a:solidFill>
              </a:rPr>
              <a:t> (interés) (el llamado Tipo de Interés Interno Modificado - MIRR) que un banco tendría que ofrecer si el cliente no hubiera invertido en el sistema solar, sino que hubiera depositado el importe total en el banco.</a:t>
            </a:r>
          </a:p>
          <a:p>
            <a:pPr marL="285750" indent="-285750">
              <a:buFont typeface="Wingdings" panose="05000000000000000000" pitchFamily="2" charset="2"/>
              <a:buChar char="§"/>
            </a:pPr>
            <a:r>
              <a:rPr lang="es-ES" sz="1600" b="1" dirty="0">
                <a:solidFill>
                  <a:prstClr val="black"/>
                </a:solidFill>
              </a:rPr>
              <a:t>El software de simulación solar incluye funcionalidades para calcular de antemano el análisis financiero</a:t>
            </a:r>
            <a:r>
              <a:rPr lang="es-ES" sz="1600" dirty="0">
                <a:solidFill>
                  <a:prstClr val="black"/>
                </a:solidFill>
              </a:rPr>
              <a:t>, que permite diseñar informes completos de sistemas y procesos de venta y asesoramiento.</a:t>
            </a:r>
            <a:endParaRPr lang="en-US" sz="1600" dirty="0">
              <a:solidFill>
                <a:prstClr val="black"/>
              </a:solidFill>
            </a:endParaRPr>
          </a:p>
        </p:txBody>
      </p:sp>
      <p:sp>
        <p:nvSpPr>
          <p:cNvPr id="6" name="Rectangle 5">
            <a:extLst>
              <a:ext uri="{FF2B5EF4-FFF2-40B4-BE49-F238E27FC236}">
                <a16:creationId xmlns:a16="http://schemas.microsoft.com/office/drawing/2014/main" id="{AE7FC1E5-9F19-4DFA-AD60-AA6CA65A8E83}"/>
              </a:ext>
            </a:extLst>
          </p:cNvPr>
          <p:cNvSpPr/>
          <p:nvPr/>
        </p:nvSpPr>
        <p:spPr>
          <a:xfrm>
            <a:off x="7056000" y="24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PARAMETROS</a:t>
            </a:r>
          </a:p>
        </p:txBody>
      </p:sp>
      <p:sp>
        <p:nvSpPr>
          <p:cNvPr id="7" name="Rectangle 6">
            <a:extLst>
              <a:ext uri="{FF2B5EF4-FFF2-40B4-BE49-F238E27FC236}">
                <a16:creationId xmlns:a16="http://schemas.microsoft.com/office/drawing/2014/main" id="{C4078B67-D068-4C26-8F1F-D3886D98F4E9}"/>
              </a:ext>
            </a:extLst>
          </p:cNvPr>
          <p:cNvSpPr/>
          <p:nvPr/>
        </p:nvSpPr>
        <p:spPr>
          <a:xfrm>
            <a:off x="7056000" y="30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INVERSIONES</a:t>
            </a:r>
          </a:p>
        </p:txBody>
      </p:sp>
      <p:sp>
        <p:nvSpPr>
          <p:cNvPr id="9" name="Rectangle 8">
            <a:extLst>
              <a:ext uri="{FF2B5EF4-FFF2-40B4-BE49-F238E27FC236}">
                <a16:creationId xmlns:a16="http://schemas.microsoft.com/office/drawing/2014/main" id="{5109AAF5-EC73-4A9E-9219-A5384A53A5BC}"/>
              </a:ext>
            </a:extLst>
          </p:cNvPr>
          <p:cNvSpPr/>
          <p:nvPr/>
        </p:nvSpPr>
        <p:spPr>
          <a:xfrm>
            <a:off x="7056000" y="36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COSTES OPERATIVOS</a:t>
            </a:r>
          </a:p>
        </p:txBody>
      </p:sp>
      <p:sp>
        <p:nvSpPr>
          <p:cNvPr id="10" name="Rectangle 9">
            <a:extLst>
              <a:ext uri="{FF2B5EF4-FFF2-40B4-BE49-F238E27FC236}">
                <a16:creationId xmlns:a16="http://schemas.microsoft.com/office/drawing/2014/main" id="{FA8F4B00-B9B7-49DF-AA40-FD3A108F7647}"/>
              </a:ext>
            </a:extLst>
          </p:cNvPr>
          <p:cNvSpPr/>
          <p:nvPr/>
        </p:nvSpPr>
        <p:spPr>
          <a:xfrm>
            <a:off x="7056000" y="42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AHORRO</a:t>
            </a:r>
          </a:p>
        </p:txBody>
      </p:sp>
      <p:sp>
        <p:nvSpPr>
          <p:cNvPr id="11" name="Rectangle 10">
            <a:extLst>
              <a:ext uri="{FF2B5EF4-FFF2-40B4-BE49-F238E27FC236}">
                <a16:creationId xmlns:a16="http://schemas.microsoft.com/office/drawing/2014/main" id="{C4A369D8-46FE-4532-B2BF-DA4C66597ADC}"/>
              </a:ext>
            </a:extLst>
          </p:cNvPr>
          <p:cNvSpPr/>
          <p:nvPr/>
        </p:nvSpPr>
        <p:spPr>
          <a:xfrm>
            <a:off x="7056000" y="4835668"/>
            <a:ext cx="1800000" cy="369332"/>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1400" b="1" dirty="0"/>
              <a:t>FINANCIACION</a:t>
            </a:r>
          </a:p>
        </p:txBody>
      </p:sp>
      <p:sp>
        <p:nvSpPr>
          <p:cNvPr id="12" name="Rectangle 11">
            <a:extLst>
              <a:ext uri="{FF2B5EF4-FFF2-40B4-BE49-F238E27FC236}">
                <a16:creationId xmlns:a16="http://schemas.microsoft.com/office/drawing/2014/main" id="{1A78DFA3-96AD-4B1D-B20D-36DBFF0DE5EB}"/>
              </a:ext>
            </a:extLst>
          </p:cNvPr>
          <p:cNvSpPr/>
          <p:nvPr/>
        </p:nvSpPr>
        <p:spPr>
          <a:xfrm>
            <a:off x="7056000" y="5435668"/>
            <a:ext cx="1800000" cy="441332"/>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sz="1400" b="1" dirty="0"/>
              <a:t>RESULTADOS &amp; ANALISIS</a:t>
            </a:r>
          </a:p>
        </p:txBody>
      </p:sp>
      <p:sp>
        <p:nvSpPr>
          <p:cNvPr id="13" name="Flowchart: Terminator 12">
            <a:extLst>
              <a:ext uri="{FF2B5EF4-FFF2-40B4-BE49-F238E27FC236}">
                <a16:creationId xmlns:a16="http://schemas.microsoft.com/office/drawing/2014/main" id="{9B26F9C8-BF96-42EB-B8F7-9FE794901969}"/>
              </a:ext>
            </a:extLst>
          </p:cNvPr>
          <p:cNvSpPr/>
          <p:nvPr/>
        </p:nvSpPr>
        <p:spPr>
          <a:xfrm>
            <a:off x="6876000" y="1817734"/>
            <a:ext cx="2160000" cy="387266"/>
          </a:xfrm>
          <a:prstGeom prst="flowChartTerminator">
            <a:avLst/>
          </a:prstGeom>
        </p:spPr>
        <p:style>
          <a:lnRef idx="1">
            <a:schemeClr val="dk1"/>
          </a:lnRef>
          <a:fillRef idx="2">
            <a:schemeClr val="dk1"/>
          </a:fillRef>
          <a:effectRef idx="1">
            <a:schemeClr val="dk1"/>
          </a:effectRef>
          <a:fontRef idx="minor">
            <a:schemeClr val="dk1"/>
          </a:fontRef>
        </p:style>
        <p:txBody>
          <a:bodyPr rtlCol="0" anchor="ctr"/>
          <a:lstStyle/>
          <a:p>
            <a:pPr algn="ctr"/>
            <a:r>
              <a:rPr lang="en-US" sz="1400" b="1" dirty="0">
                <a:solidFill>
                  <a:schemeClr val="dk1"/>
                </a:solidFill>
              </a:rPr>
              <a:t>ANALISIS FINANCIERO</a:t>
            </a:r>
          </a:p>
        </p:txBody>
      </p:sp>
      <p:cxnSp>
        <p:nvCxnSpPr>
          <p:cNvPr id="15" name="Straight Arrow Connector 14">
            <a:extLst>
              <a:ext uri="{FF2B5EF4-FFF2-40B4-BE49-F238E27FC236}">
                <a16:creationId xmlns:a16="http://schemas.microsoft.com/office/drawing/2014/main" id="{02F764AC-9DCF-40D6-839D-5B0406A6CAD7}"/>
              </a:ext>
            </a:extLst>
          </p:cNvPr>
          <p:cNvCxnSpPr>
            <a:cxnSpLocks/>
            <a:stCxn id="13" idx="2"/>
            <a:endCxn id="6" idx="0"/>
          </p:cNvCxnSpPr>
          <p:nvPr/>
        </p:nvCxnSpPr>
        <p:spPr>
          <a:xfrm>
            <a:off x="7956000" y="22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a:extLst>
              <a:ext uri="{FF2B5EF4-FFF2-40B4-BE49-F238E27FC236}">
                <a16:creationId xmlns:a16="http://schemas.microsoft.com/office/drawing/2014/main" id="{14617369-7F65-4503-BDC9-730A7CA632F9}"/>
              </a:ext>
            </a:extLst>
          </p:cNvPr>
          <p:cNvCxnSpPr>
            <a:stCxn id="6" idx="2"/>
            <a:endCxn id="7" idx="0"/>
          </p:cNvCxnSpPr>
          <p:nvPr/>
        </p:nvCxnSpPr>
        <p:spPr>
          <a:xfrm>
            <a:off x="7956000" y="28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49D69D8D-D1EE-4DBD-A516-6BA4B45F6C13}"/>
              </a:ext>
            </a:extLst>
          </p:cNvPr>
          <p:cNvCxnSpPr>
            <a:cxnSpLocks/>
            <a:stCxn id="7" idx="2"/>
            <a:endCxn id="9" idx="0"/>
          </p:cNvCxnSpPr>
          <p:nvPr/>
        </p:nvCxnSpPr>
        <p:spPr>
          <a:xfrm>
            <a:off x="7956000" y="34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3" name="Straight Arrow Connector 22">
            <a:extLst>
              <a:ext uri="{FF2B5EF4-FFF2-40B4-BE49-F238E27FC236}">
                <a16:creationId xmlns:a16="http://schemas.microsoft.com/office/drawing/2014/main" id="{DC640610-60C0-4019-A35D-A89C27D722B5}"/>
              </a:ext>
            </a:extLst>
          </p:cNvPr>
          <p:cNvCxnSpPr>
            <a:stCxn id="9" idx="2"/>
            <a:endCxn id="10" idx="0"/>
          </p:cNvCxnSpPr>
          <p:nvPr/>
        </p:nvCxnSpPr>
        <p:spPr>
          <a:xfrm>
            <a:off x="7956000" y="40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5" name="Straight Arrow Connector 24">
            <a:extLst>
              <a:ext uri="{FF2B5EF4-FFF2-40B4-BE49-F238E27FC236}">
                <a16:creationId xmlns:a16="http://schemas.microsoft.com/office/drawing/2014/main" id="{1AD2F12B-4ED0-405C-ACDD-ADC69334307A}"/>
              </a:ext>
            </a:extLst>
          </p:cNvPr>
          <p:cNvCxnSpPr>
            <a:stCxn id="10" idx="2"/>
            <a:endCxn id="11" idx="0"/>
          </p:cNvCxnSpPr>
          <p:nvPr/>
        </p:nvCxnSpPr>
        <p:spPr>
          <a:xfrm>
            <a:off x="7956000" y="46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27" name="Straight Arrow Connector 26">
            <a:extLst>
              <a:ext uri="{FF2B5EF4-FFF2-40B4-BE49-F238E27FC236}">
                <a16:creationId xmlns:a16="http://schemas.microsoft.com/office/drawing/2014/main" id="{78DA2FA0-C515-4C8A-9C39-85345DAB0B67}"/>
              </a:ext>
            </a:extLst>
          </p:cNvPr>
          <p:cNvCxnSpPr>
            <a:cxnSpLocks/>
            <a:stCxn id="11" idx="2"/>
            <a:endCxn id="12" idx="0"/>
          </p:cNvCxnSpPr>
          <p:nvPr/>
        </p:nvCxnSpPr>
        <p:spPr>
          <a:xfrm>
            <a:off x="7956000" y="5205000"/>
            <a:ext cx="0" cy="230668"/>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pic>
        <p:nvPicPr>
          <p:cNvPr id="28" name="Picture 27">
            <a:extLst>
              <a:ext uri="{FF2B5EF4-FFF2-40B4-BE49-F238E27FC236}">
                <a16:creationId xmlns:a16="http://schemas.microsoft.com/office/drawing/2014/main" id="{72E81489-8C73-48EE-B115-EFC3BDC8EB8D}"/>
              </a:ext>
            </a:extLst>
          </p:cNvPr>
          <p:cNvPicPr>
            <a:picLocks noChangeAspect="1"/>
          </p:cNvPicPr>
          <p:nvPr/>
        </p:nvPicPr>
        <p:blipFill rotWithShape="1">
          <a:blip r:embed="rId2"/>
          <a:srcRect r="70324"/>
          <a:stretch/>
        </p:blipFill>
        <p:spPr>
          <a:xfrm>
            <a:off x="6203250" y="1204902"/>
            <a:ext cx="672750" cy="869476"/>
          </a:xfrm>
          <a:prstGeom prst="rect">
            <a:avLst/>
          </a:prstGeom>
        </p:spPr>
      </p:pic>
    </p:spTree>
    <p:extLst>
      <p:ext uri="{BB962C8B-B14F-4D97-AF65-F5344CB8AC3E}">
        <p14:creationId xmlns:p14="http://schemas.microsoft.com/office/powerpoint/2010/main" val="28881789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70768A8F-0C72-4D12-A419-B234B8AE27DE}"/>
              </a:ext>
            </a:extLst>
          </p:cNvPr>
          <p:cNvPicPr>
            <a:picLocks noChangeAspect="1"/>
          </p:cNvPicPr>
          <p:nvPr/>
        </p:nvPicPr>
        <p:blipFill>
          <a:blip r:embed="rId2"/>
          <a:stretch>
            <a:fillRect/>
          </a:stretch>
        </p:blipFill>
        <p:spPr>
          <a:xfrm>
            <a:off x="366718" y="1961633"/>
            <a:ext cx="5691025" cy="4335681"/>
          </a:xfrm>
          <a:prstGeom prst="rect">
            <a:avLst/>
          </a:prstGeom>
        </p:spPr>
      </p:pic>
      <p:sp>
        <p:nvSpPr>
          <p:cNvPr id="2" name="Title 1">
            <a:extLst>
              <a:ext uri="{FF2B5EF4-FFF2-40B4-BE49-F238E27FC236}">
                <a16:creationId xmlns:a16="http://schemas.microsoft.com/office/drawing/2014/main" id="{FD0C25F4-5245-493B-9E46-A2B24B7BC8B1}"/>
              </a:ext>
            </a:extLst>
          </p:cNvPr>
          <p:cNvSpPr>
            <a:spLocks noGrp="1"/>
          </p:cNvSpPr>
          <p:nvPr>
            <p:ph type="title"/>
          </p:nvPr>
        </p:nvSpPr>
        <p:spPr/>
        <p:txBody>
          <a:bodyPr/>
          <a:lstStyle/>
          <a:p>
            <a:r>
              <a:rPr lang="en-US" b="1" dirty="0"/>
              <a:t>4. </a:t>
            </a:r>
            <a:r>
              <a:rPr lang="en-US" b="1" dirty="0" err="1"/>
              <a:t>Evaluación</a:t>
            </a:r>
            <a:r>
              <a:rPr lang="en-US" b="1" dirty="0"/>
              <a:t> de </a:t>
            </a:r>
            <a:r>
              <a:rPr lang="en-US" b="1" dirty="0" err="1"/>
              <a:t>costes</a:t>
            </a:r>
            <a:endParaRPr lang="en-US" dirty="0"/>
          </a:p>
        </p:txBody>
      </p:sp>
      <p:sp>
        <p:nvSpPr>
          <p:cNvPr id="4" name="Rectangle 3">
            <a:extLst>
              <a:ext uri="{FF2B5EF4-FFF2-40B4-BE49-F238E27FC236}">
                <a16:creationId xmlns:a16="http://schemas.microsoft.com/office/drawing/2014/main" id="{2DC9F25C-C6CD-49EF-994C-5D15B0DC03E0}"/>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Ejemplo con software de simulación</a:t>
            </a:r>
            <a:r>
              <a:rPr lang="en-US" b="1" dirty="0">
                <a:solidFill>
                  <a:prstClr val="black"/>
                </a:solidFill>
                <a:cs typeface="Arial" pitchFamily="34" charset="0"/>
              </a:rPr>
              <a:t>.</a:t>
            </a:r>
            <a:endParaRPr lang="en-US" b="1" dirty="0"/>
          </a:p>
        </p:txBody>
      </p:sp>
      <p:sp>
        <p:nvSpPr>
          <p:cNvPr id="6" name="TextBox 5">
            <a:extLst>
              <a:ext uri="{FF2B5EF4-FFF2-40B4-BE49-F238E27FC236}">
                <a16:creationId xmlns:a16="http://schemas.microsoft.com/office/drawing/2014/main" id="{C6D87283-7F82-41B8-828B-3303F12E4F02}"/>
              </a:ext>
            </a:extLst>
          </p:cNvPr>
          <p:cNvSpPr txBox="1"/>
          <p:nvPr/>
        </p:nvSpPr>
        <p:spPr>
          <a:xfrm>
            <a:off x="6156001" y="1773000"/>
            <a:ext cx="2988000" cy="4524315"/>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PARAMETROS</a:t>
            </a:r>
          </a:p>
          <a:p>
            <a:pPr marL="285750" indent="-285750">
              <a:buFont typeface="Calibri" panose="020F0502020204030204" pitchFamily="34" charset="0"/>
              <a:buChar char="–"/>
            </a:pPr>
            <a:r>
              <a:rPr lang="es-ES" sz="1600" b="1" dirty="0"/>
              <a:t>Vida útil</a:t>
            </a:r>
            <a:r>
              <a:rPr lang="es-ES" sz="1600" dirty="0"/>
              <a:t>. Se utilizan datos medios o datos de fabricantes.</a:t>
            </a:r>
          </a:p>
          <a:p>
            <a:pPr marL="285750" indent="-285750">
              <a:buFont typeface="Calibri" panose="020F0502020204030204" pitchFamily="34" charset="0"/>
              <a:buChar char="–"/>
            </a:pPr>
            <a:r>
              <a:rPr lang="es-ES" sz="1600" b="1" dirty="0"/>
              <a:t>Tasas de interés</a:t>
            </a:r>
            <a:r>
              <a:rPr lang="es-ES" sz="1600" dirty="0"/>
              <a:t>. Para determinar el valor del capital. Los flujos de caja positivos devengan intereses a esta tasa (rentabilidad). </a:t>
            </a:r>
          </a:p>
          <a:p>
            <a:pPr marL="285750" indent="-285750">
              <a:buFont typeface="Calibri" panose="020F0502020204030204" pitchFamily="34" charset="0"/>
              <a:buChar char="–"/>
            </a:pPr>
            <a:r>
              <a:rPr lang="es-ES" sz="1600" b="1" dirty="0"/>
              <a:t>Costes de combustible específicos</a:t>
            </a:r>
            <a:r>
              <a:rPr lang="es-ES" sz="1600" dirty="0"/>
              <a:t>. Determinar los ahorros.</a:t>
            </a:r>
          </a:p>
          <a:p>
            <a:pPr marL="285750" indent="-285750">
              <a:buFont typeface="Calibri" panose="020F0502020204030204" pitchFamily="34" charset="0"/>
              <a:buChar char="–"/>
            </a:pPr>
            <a:r>
              <a:rPr lang="es-ES" sz="1600" b="1" dirty="0"/>
              <a:t>Costos de electricidad</a:t>
            </a:r>
            <a:r>
              <a:rPr lang="es-ES" sz="1600" dirty="0"/>
              <a:t>. Afectar los costos de operación.</a:t>
            </a:r>
          </a:p>
          <a:p>
            <a:pPr marL="285750" indent="-285750">
              <a:buFont typeface="Calibri" panose="020F0502020204030204" pitchFamily="34" charset="0"/>
              <a:buChar char="–"/>
            </a:pPr>
            <a:r>
              <a:rPr lang="es-ES" sz="1600" b="1" dirty="0"/>
              <a:t>Tarifas de incremento de precios</a:t>
            </a:r>
            <a:r>
              <a:rPr lang="es-ES" sz="1600" dirty="0"/>
              <a:t>. Para gastos de energía y de funcionamiento.</a:t>
            </a:r>
          </a:p>
        </p:txBody>
      </p:sp>
      <p:sp>
        <p:nvSpPr>
          <p:cNvPr id="7" name="Rectangle 6">
            <a:extLst>
              <a:ext uri="{FF2B5EF4-FFF2-40B4-BE49-F238E27FC236}">
                <a16:creationId xmlns:a16="http://schemas.microsoft.com/office/drawing/2014/main" id="{72BC80AC-AC1C-460F-BFFF-FD9B00E8B88B}"/>
              </a:ext>
            </a:extLst>
          </p:cNvPr>
          <p:cNvSpPr/>
          <p:nvPr/>
        </p:nvSpPr>
        <p:spPr>
          <a:xfrm>
            <a:off x="468653" y="5129007"/>
            <a:ext cx="2665166" cy="830997"/>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s-ES" sz="1200" b="1" i="1" dirty="0">
                <a:solidFill>
                  <a:prstClr val="black"/>
                </a:solidFill>
              </a:rPr>
              <a:t>Introducir parámetros generales para el análisis financiero basados en valores actuales y suposiciones razonables.</a:t>
            </a:r>
            <a:endParaRPr lang="en-US" sz="1200" b="1" i="1" dirty="0">
              <a:solidFill>
                <a:prstClr val="black"/>
              </a:solidFill>
            </a:endParaRPr>
          </a:p>
        </p:txBody>
      </p:sp>
      <p:pic>
        <p:nvPicPr>
          <p:cNvPr id="8" name="Picture 7">
            <a:extLst>
              <a:ext uri="{FF2B5EF4-FFF2-40B4-BE49-F238E27FC236}">
                <a16:creationId xmlns:a16="http://schemas.microsoft.com/office/drawing/2014/main" id="{E9BF9F79-3992-4506-BF9C-10C6E1A0EFFD}"/>
              </a:ext>
            </a:extLst>
          </p:cNvPr>
          <p:cNvPicPr>
            <a:picLocks noChangeAspect="1"/>
          </p:cNvPicPr>
          <p:nvPr/>
        </p:nvPicPr>
        <p:blipFill rotWithShape="1">
          <a:blip r:embed="rId3"/>
          <a:srcRect r="70324"/>
          <a:stretch/>
        </p:blipFill>
        <p:spPr>
          <a:xfrm>
            <a:off x="5483250" y="5120909"/>
            <a:ext cx="672750" cy="869476"/>
          </a:xfrm>
          <a:prstGeom prst="rect">
            <a:avLst/>
          </a:prstGeom>
        </p:spPr>
      </p:pic>
    </p:spTree>
    <p:extLst>
      <p:ext uri="{BB962C8B-B14F-4D97-AF65-F5344CB8AC3E}">
        <p14:creationId xmlns:p14="http://schemas.microsoft.com/office/powerpoint/2010/main" val="7706797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9499B71-CD46-4B8A-9F76-29D856481B6B}"/>
              </a:ext>
            </a:extLst>
          </p:cNvPr>
          <p:cNvPicPr>
            <a:picLocks noChangeAspect="1"/>
          </p:cNvPicPr>
          <p:nvPr/>
        </p:nvPicPr>
        <p:blipFill>
          <a:blip r:embed="rId2"/>
          <a:stretch>
            <a:fillRect/>
          </a:stretch>
        </p:blipFill>
        <p:spPr>
          <a:xfrm>
            <a:off x="537982" y="1979733"/>
            <a:ext cx="5657959" cy="4303436"/>
          </a:xfrm>
          <a:prstGeom prst="rect">
            <a:avLst/>
          </a:prstGeom>
        </p:spPr>
      </p:pic>
      <p:sp>
        <p:nvSpPr>
          <p:cNvPr id="2" name="Title 1">
            <a:extLst>
              <a:ext uri="{FF2B5EF4-FFF2-40B4-BE49-F238E27FC236}">
                <a16:creationId xmlns:a16="http://schemas.microsoft.com/office/drawing/2014/main" id="{F59A7ABB-824B-4049-9CF7-F5850B326914}"/>
              </a:ext>
            </a:extLst>
          </p:cNvPr>
          <p:cNvSpPr>
            <a:spLocks noGrp="1"/>
          </p:cNvSpPr>
          <p:nvPr>
            <p:ph type="title"/>
          </p:nvPr>
        </p:nvSpPr>
        <p:spPr/>
        <p:txBody>
          <a:bodyPr/>
          <a:lstStyle/>
          <a:p>
            <a:r>
              <a:rPr lang="en-US" b="1" dirty="0"/>
              <a:t>4. </a:t>
            </a:r>
            <a:r>
              <a:rPr lang="en-US" b="1" dirty="0" err="1"/>
              <a:t>Evaluación</a:t>
            </a:r>
            <a:r>
              <a:rPr lang="en-US" b="1" dirty="0"/>
              <a:t> de </a:t>
            </a:r>
            <a:r>
              <a:rPr lang="en-US" b="1" dirty="0" err="1"/>
              <a:t>costes</a:t>
            </a:r>
            <a:endParaRPr lang="en-US" dirty="0"/>
          </a:p>
        </p:txBody>
      </p:sp>
      <p:sp>
        <p:nvSpPr>
          <p:cNvPr id="4" name="Rectangle 3">
            <a:extLst>
              <a:ext uri="{FF2B5EF4-FFF2-40B4-BE49-F238E27FC236}">
                <a16:creationId xmlns:a16="http://schemas.microsoft.com/office/drawing/2014/main" id="{A012C89E-B008-4E72-A24E-046888CEED40}"/>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Ejemplo con software de simulación</a:t>
            </a:r>
            <a:r>
              <a:rPr lang="en-US" b="1" dirty="0">
                <a:solidFill>
                  <a:prstClr val="black"/>
                </a:solidFill>
                <a:cs typeface="Arial" pitchFamily="34" charset="0"/>
              </a:rPr>
              <a:t>.</a:t>
            </a:r>
            <a:endParaRPr lang="en-US" b="1" dirty="0"/>
          </a:p>
        </p:txBody>
      </p:sp>
      <p:sp>
        <p:nvSpPr>
          <p:cNvPr id="6" name="TextBox 5">
            <a:extLst>
              <a:ext uri="{FF2B5EF4-FFF2-40B4-BE49-F238E27FC236}">
                <a16:creationId xmlns:a16="http://schemas.microsoft.com/office/drawing/2014/main" id="{95BFEFAB-B38B-4AE4-93C2-37D23BFE2151}"/>
              </a:ext>
            </a:extLst>
          </p:cNvPr>
          <p:cNvSpPr txBox="1"/>
          <p:nvPr/>
        </p:nvSpPr>
        <p:spPr>
          <a:xfrm>
            <a:off x="6195941" y="1773000"/>
            <a:ext cx="2912059" cy="4031873"/>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INVERSIONES</a:t>
            </a:r>
          </a:p>
          <a:p>
            <a:pPr marL="447675" lvl="1" indent="-285750">
              <a:buFont typeface="Calibri" panose="020F0502020204030204" pitchFamily="34" charset="0"/>
              <a:buChar char="–"/>
            </a:pPr>
            <a:r>
              <a:rPr lang="es-ES" sz="1600" b="1" dirty="0"/>
              <a:t>Inversiones</a:t>
            </a:r>
            <a:r>
              <a:rPr lang="es-ES" sz="1600" dirty="0"/>
              <a:t>. Se ha realizado una inversión "específica" de 400 €/m2 (superficie de recogida). </a:t>
            </a:r>
          </a:p>
          <a:p>
            <a:pPr marL="447675" lvl="1" indent="-285750">
              <a:buFont typeface="Calibri" panose="020F0502020204030204" pitchFamily="34" charset="0"/>
              <a:buChar char="–"/>
            </a:pPr>
            <a:r>
              <a:rPr lang="es-ES" sz="1600" b="1" dirty="0"/>
              <a:t>Subvenciones o ayudas</a:t>
            </a:r>
            <a:r>
              <a:rPr lang="es-ES" sz="1600" dirty="0"/>
              <a:t>. Se ha consignado una subvención pública proporcional del 20% de la inversión total.</a:t>
            </a:r>
          </a:p>
          <a:p>
            <a:pPr marL="447675" lvl="1" indent="-285750">
              <a:buFont typeface="Calibri" panose="020F0502020204030204" pitchFamily="34" charset="0"/>
              <a:buChar char="–"/>
            </a:pPr>
            <a:r>
              <a:rPr lang="es-ES" sz="1600" b="1" dirty="0"/>
              <a:t>Inversión restante</a:t>
            </a:r>
            <a:r>
              <a:rPr lang="es-ES" sz="1600" dirty="0"/>
              <a:t>. Es el capital del propietario (Inversión - Subvenciones - Préstamos bancarios).</a:t>
            </a:r>
          </a:p>
          <a:p>
            <a:pPr marL="447675" lvl="1" indent="-285750">
              <a:buFont typeface="Calibri" panose="020F0502020204030204" pitchFamily="34" charset="0"/>
              <a:buChar char="–"/>
            </a:pPr>
            <a:r>
              <a:rPr lang="es-ES" sz="1600" b="1" dirty="0"/>
              <a:t>Renta vitalicia</a:t>
            </a:r>
            <a:r>
              <a:rPr lang="es-ES" sz="1600" dirty="0"/>
              <a:t>. La suma de dinero a pagar anualmente</a:t>
            </a:r>
            <a:r>
              <a:rPr lang="en-US" sz="1600" dirty="0"/>
              <a:t>.</a:t>
            </a:r>
          </a:p>
        </p:txBody>
      </p:sp>
      <p:sp>
        <p:nvSpPr>
          <p:cNvPr id="7" name="Rectangle 6">
            <a:extLst>
              <a:ext uri="{FF2B5EF4-FFF2-40B4-BE49-F238E27FC236}">
                <a16:creationId xmlns:a16="http://schemas.microsoft.com/office/drawing/2014/main" id="{1576A2BC-38FC-47D8-B11F-AB67BE06CA04}"/>
              </a:ext>
            </a:extLst>
          </p:cNvPr>
          <p:cNvSpPr/>
          <p:nvPr/>
        </p:nvSpPr>
        <p:spPr>
          <a:xfrm>
            <a:off x="684000" y="4717337"/>
            <a:ext cx="3384000" cy="1015663"/>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s-ES" sz="1200" b="1" i="1" dirty="0">
                <a:solidFill>
                  <a:prstClr val="black"/>
                </a:solidFill>
              </a:rPr>
              <a:t>Introduzca la inversión total según las estimaciones del proyecto.</a:t>
            </a:r>
          </a:p>
          <a:p>
            <a:pPr marL="228600" indent="-228600">
              <a:buFont typeface="+mj-lt"/>
              <a:buAutoNum type="arabicPeriod"/>
            </a:pPr>
            <a:r>
              <a:rPr lang="es-ES" sz="1200" b="1" i="1" dirty="0">
                <a:solidFill>
                  <a:prstClr val="black"/>
                </a:solidFill>
              </a:rPr>
              <a:t>Eventualmente, solicite subsidios basados en la energía solar térmica, eficiencia energética u otros programas públicos disponibles.</a:t>
            </a:r>
            <a:endParaRPr lang="en-US" sz="1200" b="1" i="1" dirty="0">
              <a:solidFill>
                <a:prstClr val="black"/>
              </a:solidFill>
            </a:endParaRPr>
          </a:p>
        </p:txBody>
      </p:sp>
      <p:pic>
        <p:nvPicPr>
          <p:cNvPr id="8" name="Picture 7">
            <a:extLst>
              <a:ext uri="{FF2B5EF4-FFF2-40B4-BE49-F238E27FC236}">
                <a16:creationId xmlns:a16="http://schemas.microsoft.com/office/drawing/2014/main" id="{31E21AF0-0B68-4069-9F71-3A93C77AD08E}"/>
              </a:ext>
            </a:extLst>
          </p:cNvPr>
          <p:cNvPicPr>
            <a:picLocks noChangeAspect="1"/>
          </p:cNvPicPr>
          <p:nvPr/>
        </p:nvPicPr>
        <p:blipFill rotWithShape="1">
          <a:blip r:embed="rId3"/>
          <a:srcRect r="70324"/>
          <a:stretch/>
        </p:blipFill>
        <p:spPr>
          <a:xfrm>
            <a:off x="5653507" y="5120909"/>
            <a:ext cx="672750" cy="869476"/>
          </a:xfrm>
          <a:prstGeom prst="rect">
            <a:avLst/>
          </a:prstGeom>
        </p:spPr>
      </p:pic>
    </p:spTree>
    <p:extLst>
      <p:ext uri="{BB962C8B-B14F-4D97-AF65-F5344CB8AC3E}">
        <p14:creationId xmlns:p14="http://schemas.microsoft.com/office/powerpoint/2010/main" val="1849913824"/>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1F6A8CE-5481-4095-9C61-77B5090D29B4}"/>
              </a:ext>
            </a:extLst>
          </p:cNvPr>
          <p:cNvPicPr>
            <a:picLocks noChangeAspect="1"/>
          </p:cNvPicPr>
          <p:nvPr/>
        </p:nvPicPr>
        <p:blipFill>
          <a:blip r:embed="rId2"/>
          <a:stretch>
            <a:fillRect/>
          </a:stretch>
        </p:blipFill>
        <p:spPr>
          <a:xfrm>
            <a:off x="497164" y="2049799"/>
            <a:ext cx="5608997" cy="4259201"/>
          </a:xfrm>
          <a:prstGeom prst="rect">
            <a:avLst/>
          </a:prstGeom>
        </p:spPr>
      </p:pic>
      <p:sp>
        <p:nvSpPr>
          <p:cNvPr id="2" name="Title 1">
            <a:extLst>
              <a:ext uri="{FF2B5EF4-FFF2-40B4-BE49-F238E27FC236}">
                <a16:creationId xmlns:a16="http://schemas.microsoft.com/office/drawing/2014/main" id="{76050713-2CBA-4BC8-B730-EFDB49441028}"/>
              </a:ext>
            </a:extLst>
          </p:cNvPr>
          <p:cNvSpPr>
            <a:spLocks noGrp="1"/>
          </p:cNvSpPr>
          <p:nvPr>
            <p:ph type="title"/>
          </p:nvPr>
        </p:nvSpPr>
        <p:spPr/>
        <p:txBody>
          <a:bodyPr/>
          <a:lstStyle/>
          <a:p>
            <a:r>
              <a:rPr lang="en-US" b="1" dirty="0"/>
              <a:t>4. </a:t>
            </a:r>
            <a:r>
              <a:rPr lang="en-US" b="1" dirty="0" err="1"/>
              <a:t>Evaluación</a:t>
            </a:r>
            <a:r>
              <a:rPr lang="en-US" b="1" dirty="0"/>
              <a:t> de </a:t>
            </a:r>
            <a:r>
              <a:rPr lang="en-US" b="1" dirty="0" err="1"/>
              <a:t>costes</a:t>
            </a:r>
            <a:endParaRPr lang="en-US" dirty="0"/>
          </a:p>
        </p:txBody>
      </p:sp>
      <p:sp>
        <p:nvSpPr>
          <p:cNvPr id="4" name="Rectangle 3">
            <a:extLst>
              <a:ext uri="{FF2B5EF4-FFF2-40B4-BE49-F238E27FC236}">
                <a16:creationId xmlns:a16="http://schemas.microsoft.com/office/drawing/2014/main" id="{09AA1956-64F4-49D6-B901-B87666E5BFF1}"/>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Ejemplo con software de simulación</a:t>
            </a:r>
            <a:r>
              <a:rPr lang="en-US" b="1" dirty="0">
                <a:solidFill>
                  <a:prstClr val="black"/>
                </a:solidFill>
                <a:cs typeface="Arial" pitchFamily="34" charset="0"/>
              </a:rPr>
              <a:t>.</a:t>
            </a:r>
            <a:endParaRPr lang="en-US" b="1" dirty="0"/>
          </a:p>
        </p:txBody>
      </p:sp>
      <p:sp>
        <p:nvSpPr>
          <p:cNvPr id="6" name="TextBox 5">
            <a:extLst>
              <a:ext uri="{FF2B5EF4-FFF2-40B4-BE49-F238E27FC236}">
                <a16:creationId xmlns:a16="http://schemas.microsoft.com/office/drawing/2014/main" id="{31A85103-44B5-4EEA-AE84-AE1B1060499C}"/>
              </a:ext>
            </a:extLst>
          </p:cNvPr>
          <p:cNvSpPr txBox="1"/>
          <p:nvPr/>
        </p:nvSpPr>
        <p:spPr>
          <a:xfrm>
            <a:off x="6188688" y="1773000"/>
            <a:ext cx="2847311" cy="4524315"/>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INDEMNIZACIONES.</a:t>
            </a:r>
          </a:p>
          <a:p>
            <a:pPr marL="285750" indent="-285750">
              <a:buFont typeface="Calibri" panose="020F0502020204030204" pitchFamily="34" charset="0"/>
              <a:buChar char="–"/>
            </a:pPr>
            <a:r>
              <a:rPr lang="en-US" sz="1600" dirty="0"/>
              <a:t>No for solar thermal. They are paid per solar generated kWh (in PV systems) during the live of the system.</a:t>
            </a:r>
          </a:p>
          <a:p>
            <a:pPr marL="285750" lvl="0" indent="-285750">
              <a:buFont typeface="Wingdings" panose="05000000000000000000" pitchFamily="2" charset="2"/>
              <a:buChar char="§"/>
            </a:pPr>
            <a:r>
              <a:rPr lang="en-US" sz="1600" b="1" dirty="0">
                <a:solidFill>
                  <a:prstClr val="black"/>
                </a:solidFill>
              </a:rPr>
              <a:t>GASTOS DE FUNCIONAMIENTO.</a:t>
            </a:r>
          </a:p>
          <a:p>
            <a:pPr marL="285750" indent="-285750">
              <a:buFont typeface="Calibri" panose="020F0502020204030204" pitchFamily="34" charset="0"/>
              <a:buChar char="–"/>
            </a:pPr>
            <a:r>
              <a:rPr lang="es-ES" sz="1600" b="1" dirty="0"/>
              <a:t>Corregido</a:t>
            </a:r>
            <a:r>
              <a:rPr lang="es-ES" sz="1600" dirty="0"/>
              <a:t>. Establecido como porcentaje de las inversiones por año (2%). </a:t>
            </a:r>
          </a:p>
          <a:p>
            <a:pPr marL="285750" indent="-285750">
              <a:buFont typeface="Calibri" panose="020F0502020204030204" pitchFamily="34" charset="0"/>
              <a:buChar char="–"/>
            </a:pPr>
            <a:r>
              <a:rPr lang="es-ES" sz="1600" b="1" dirty="0"/>
              <a:t>Costes de la energía auxiliar</a:t>
            </a:r>
            <a:r>
              <a:rPr lang="es-ES" sz="1600" dirty="0"/>
              <a:t>. Electricidad consumida principalmente por la bomba en función del tiempo de funcionamiento calculado, la potencia y el coste de la electricidad (en Parámetros)</a:t>
            </a:r>
            <a:r>
              <a:rPr lang="en-US" sz="1600" dirty="0"/>
              <a:t>.</a:t>
            </a:r>
          </a:p>
        </p:txBody>
      </p:sp>
      <p:sp>
        <p:nvSpPr>
          <p:cNvPr id="8" name="Rectangle 7">
            <a:extLst>
              <a:ext uri="{FF2B5EF4-FFF2-40B4-BE49-F238E27FC236}">
                <a16:creationId xmlns:a16="http://schemas.microsoft.com/office/drawing/2014/main" id="{4FAF2F67-66C0-4814-A8AF-E983C956F3A8}"/>
              </a:ext>
            </a:extLst>
          </p:cNvPr>
          <p:cNvSpPr/>
          <p:nvPr/>
        </p:nvSpPr>
        <p:spPr>
          <a:xfrm>
            <a:off x="756001" y="4797000"/>
            <a:ext cx="2879999" cy="646331"/>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n-US" sz="1200" b="1" i="1" dirty="0">
                <a:solidFill>
                  <a:prstClr val="black"/>
                </a:solidFill>
              </a:rPr>
              <a:t>Estimate running costs including maintenance and servicing the system and auxiliary energy (electricity).</a:t>
            </a:r>
          </a:p>
        </p:txBody>
      </p:sp>
      <p:pic>
        <p:nvPicPr>
          <p:cNvPr id="9" name="Picture 8">
            <a:extLst>
              <a:ext uri="{FF2B5EF4-FFF2-40B4-BE49-F238E27FC236}">
                <a16:creationId xmlns:a16="http://schemas.microsoft.com/office/drawing/2014/main" id="{9B704546-1794-4ADF-BA96-7702F367DED2}"/>
              </a:ext>
            </a:extLst>
          </p:cNvPr>
          <p:cNvPicPr>
            <a:picLocks noChangeAspect="1"/>
          </p:cNvPicPr>
          <p:nvPr/>
        </p:nvPicPr>
        <p:blipFill rotWithShape="1">
          <a:blip r:embed="rId3"/>
          <a:srcRect r="70324"/>
          <a:stretch/>
        </p:blipFill>
        <p:spPr>
          <a:xfrm>
            <a:off x="5653507" y="5120909"/>
            <a:ext cx="672750" cy="869476"/>
          </a:xfrm>
          <a:prstGeom prst="rect">
            <a:avLst/>
          </a:prstGeom>
        </p:spPr>
      </p:pic>
    </p:spTree>
    <p:extLst>
      <p:ext uri="{BB962C8B-B14F-4D97-AF65-F5344CB8AC3E}">
        <p14:creationId xmlns:p14="http://schemas.microsoft.com/office/powerpoint/2010/main" val="8888743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798B150-B8C7-4B7E-B5CC-E575BE362744}"/>
              </a:ext>
            </a:extLst>
          </p:cNvPr>
          <p:cNvPicPr>
            <a:picLocks noChangeAspect="1"/>
          </p:cNvPicPr>
          <p:nvPr/>
        </p:nvPicPr>
        <p:blipFill>
          <a:blip r:embed="rId2"/>
          <a:stretch>
            <a:fillRect/>
          </a:stretch>
        </p:blipFill>
        <p:spPr>
          <a:xfrm>
            <a:off x="611169" y="2061000"/>
            <a:ext cx="5612098" cy="4277215"/>
          </a:xfrm>
          <a:prstGeom prst="rect">
            <a:avLst/>
          </a:prstGeom>
        </p:spPr>
      </p:pic>
      <p:sp>
        <p:nvSpPr>
          <p:cNvPr id="2" name="Title 1">
            <a:extLst>
              <a:ext uri="{FF2B5EF4-FFF2-40B4-BE49-F238E27FC236}">
                <a16:creationId xmlns:a16="http://schemas.microsoft.com/office/drawing/2014/main" id="{78C72528-8672-4BF6-B3F2-8F37FA1D71CB}"/>
              </a:ext>
            </a:extLst>
          </p:cNvPr>
          <p:cNvSpPr>
            <a:spLocks noGrp="1"/>
          </p:cNvSpPr>
          <p:nvPr>
            <p:ph type="title"/>
          </p:nvPr>
        </p:nvSpPr>
        <p:spPr/>
        <p:txBody>
          <a:bodyPr/>
          <a:lstStyle/>
          <a:p>
            <a:r>
              <a:rPr lang="en-US" b="1" dirty="0"/>
              <a:t>4. </a:t>
            </a:r>
            <a:r>
              <a:rPr lang="en-US" b="1" dirty="0" err="1"/>
              <a:t>Evaluación</a:t>
            </a:r>
            <a:r>
              <a:rPr lang="en-US" b="1" dirty="0"/>
              <a:t> de </a:t>
            </a:r>
            <a:r>
              <a:rPr lang="en-US" b="1" dirty="0" err="1"/>
              <a:t>costes</a:t>
            </a:r>
            <a:endParaRPr lang="en-US" dirty="0"/>
          </a:p>
        </p:txBody>
      </p:sp>
      <p:sp>
        <p:nvSpPr>
          <p:cNvPr id="4" name="Rectangle 3">
            <a:extLst>
              <a:ext uri="{FF2B5EF4-FFF2-40B4-BE49-F238E27FC236}">
                <a16:creationId xmlns:a16="http://schemas.microsoft.com/office/drawing/2014/main" id="{B703D070-2F9D-4343-BAA1-0D500F77F5CC}"/>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Ejemplo con software de simulación</a:t>
            </a:r>
            <a:r>
              <a:rPr lang="en-US" b="1" dirty="0">
                <a:solidFill>
                  <a:prstClr val="black"/>
                </a:solidFill>
                <a:cs typeface="Arial" pitchFamily="34" charset="0"/>
              </a:rPr>
              <a:t>.</a:t>
            </a:r>
            <a:endParaRPr lang="en-US" b="1" dirty="0"/>
          </a:p>
        </p:txBody>
      </p:sp>
      <p:sp>
        <p:nvSpPr>
          <p:cNvPr id="5" name="TextBox 4">
            <a:extLst>
              <a:ext uri="{FF2B5EF4-FFF2-40B4-BE49-F238E27FC236}">
                <a16:creationId xmlns:a16="http://schemas.microsoft.com/office/drawing/2014/main" id="{686A40E8-59D1-4305-870E-8A837BB7BC23}"/>
              </a:ext>
            </a:extLst>
          </p:cNvPr>
          <p:cNvSpPr txBox="1"/>
          <p:nvPr/>
        </p:nvSpPr>
        <p:spPr>
          <a:xfrm>
            <a:off x="6188688" y="1773000"/>
            <a:ext cx="2775311" cy="427809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AHORRO</a:t>
            </a:r>
          </a:p>
          <a:p>
            <a:pPr marL="285750" indent="-285750">
              <a:buFont typeface="Calibri" panose="020F0502020204030204" pitchFamily="34" charset="0"/>
              <a:buChar char="–"/>
            </a:pPr>
            <a:r>
              <a:rPr lang="es-ES" sz="1600" dirty="0"/>
              <a:t>Ahorro de combustible calculado por el software a partir de los datos del sistema introducidos previamente. </a:t>
            </a:r>
          </a:p>
          <a:p>
            <a:pPr marL="285750" indent="-285750">
              <a:buFont typeface="Calibri" panose="020F0502020204030204" pitchFamily="34" charset="0"/>
              <a:buChar char="–"/>
            </a:pPr>
            <a:endParaRPr lang="es-ES" sz="1600" dirty="0"/>
          </a:p>
          <a:p>
            <a:pPr marL="285750" indent="-285750">
              <a:buFont typeface="Calibri" panose="020F0502020204030204" pitchFamily="34" charset="0"/>
              <a:buChar char="–"/>
            </a:pPr>
            <a:r>
              <a:rPr lang="es-ES" sz="1600" dirty="0"/>
              <a:t>El sistema podría ser económicamente eficiente si los precios del combustible aumentan o si el sistema genera más energía. </a:t>
            </a:r>
          </a:p>
          <a:p>
            <a:pPr marL="285750" indent="-285750">
              <a:buFont typeface="Calibri" panose="020F0502020204030204" pitchFamily="34" charset="0"/>
              <a:buChar char="–"/>
            </a:pPr>
            <a:endParaRPr lang="es-ES" sz="1600" dirty="0"/>
          </a:p>
          <a:p>
            <a:pPr marL="285750" indent="-285750">
              <a:buFont typeface="Calibri" panose="020F0502020204030204" pitchFamily="34" charset="0"/>
              <a:buChar char="–"/>
            </a:pPr>
            <a:r>
              <a:rPr lang="es-ES" sz="1600" dirty="0"/>
              <a:t>Estos son factores a tener en cuenta durante el diseño del proyecto y del sistema</a:t>
            </a:r>
            <a:r>
              <a:rPr lang="en-US" sz="1600" dirty="0"/>
              <a:t>.</a:t>
            </a:r>
          </a:p>
        </p:txBody>
      </p:sp>
      <p:pic>
        <p:nvPicPr>
          <p:cNvPr id="7" name="Picture 6">
            <a:extLst>
              <a:ext uri="{FF2B5EF4-FFF2-40B4-BE49-F238E27FC236}">
                <a16:creationId xmlns:a16="http://schemas.microsoft.com/office/drawing/2014/main" id="{FFA2366F-9671-42C0-9BA6-72AF89A167D4}"/>
              </a:ext>
            </a:extLst>
          </p:cNvPr>
          <p:cNvPicPr>
            <a:picLocks noChangeAspect="1"/>
          </p:cNvPicPr>
          <p:nvPr/>
        </p:nvPicPr>
        <p:blipFill rotWithShape="1">
          <a:blip r:embed="rId3"/>
          <a:srcRect r="70324"/>
          <a:stretch/>
        </p:blipFill>
        <p:spPr>
          <a:xfrm>
            <a:off x="5653507" y="5120909"/>
            <a:ext cx="672750" cy="869476"/>
          </a:xfrm>
          <a:prstGeom prst="rect">
            <a:avLst/>
          </a:prstGeom>
        </p:spPr>
      </p:pic>
      <p:sp>
        <p:nvSpPr>
          <p:cNvPr id="8" name="Rectangle 7">
            <a:extLst>
              <a:ext uri="{FF2B5EF4-FFF2-40B4-BE49-F238E27FC236}">
                <a16:creationId xmlns:a16="http://schemas.microsoft.com/office/drawing/2014/main" id="{112CBDCF-47DA-4321-B789-1A3A9BAD2BD1}"/>
              </a:ext>
            </a:extLst>
          </p:cNvPr>
          <p:cNvSpPr/>
          <p:nvPr/>
        </p:nvSpPr>
        <p:spPr>
          <a:xfrm>
            <a:off x="756001" y="4797000"/>
            <a:ext cx="2087999" cy="461665"/>
          </a:xfrm>
          <a:prstGeom prst="rect">
            <a:avLst/>
          </a:prstGeom>
          <a:solidFill>
            <a:srgbClr val="FFFF00"/>
          </a:solidFill>
          <a:ln>
            <a:solidFill>
              <a:schemeClr val="tx1"/>
            </a:solidFill>
          </a:ln>
        </p:spPr>
        <p:txBody>
          <a:bodyPr wrap="square">
            <a:spAutoFit/>
          </a:bodyPr>
          <a:lstStyle/>
          <a:p>
            <a:pPr marL="228600" indent="-228600">
              <a:buFont typeface="+mj-lt"/>
              <a:buAutoNum type="arabicPeriod"/>
            </a:pPr>
            <a:r>
              <a:rPr lang="es-ES" sz="1200" b="1" i="1" dirty="0">
                <a:solidFill>
                  <a:prstClr val="black"/>
                </a:solidFill>
              </a:rPr>
              <a:t>La herramienta calcula y presenta ahorros anuales</a:t>
            </a:r>
            <a:endParaRPr lang="en-US" sz="1200" b="1" i="1" dirty="0">
              <a:solidFill>
                <a:prstClr val="black"/>
              </a:solidFill>
            </a:endParaRPr>
          </a:p>
        </p:txBody>
      </p:sp>
    </p:spTree>
    <p:extLst>
      <p:ext uri="{BB962C8B-B14F-4D97-AF65-F5344CB8AC3E}">
        <p14:creationId xmlns:p14="http://schemas.microsoft.com/office/powerpoint/2010/main" val="229345248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098D72C-7E81-48B8-900D-AD3B968D6192}"/>
              </a:ext>
            </a:extLst>
          </p:cNvPr>
          <p:cNvPicPr>
            <a:picLocks noChangeAspect="1"/>
          </p:cNvPicPr>
          <p:nvPr/>
        </p:nvPicPr>
        <p:blipFill>
          <a:blip r:embed="rId2"/>
          <a:stretch>
            <a:fillRect/>
          </a:stretch>
        </p:blipFill>
        <p:spPr>
          <a:xfrm>
            <a:off x="611999" y="2021494"/>
            <a:ext cx="5576689" cy="4258814"/>
          </a:xfrm>
          <a:prstGeom prst="rect">
            <a:avLst/>
          </a:prstGeom>
        </p:spPr>
      </p:pic>
      <p:sp>
        <p:nvSpPr>
          <p:cNvPr id="2" name="Title 1">
            <a:extLst>
              <a:ext uri="{FF2B5EF4-FFF2-40B4-BE49-F238E27FC236}">
                <a16:creationId xmlns:a16="http://schemas.microsoft.com/office/drawing/2014/main" id="{B5787B09-AFC0-4065-A0E0-0589F1AE4738}"/>
              </a:ext>
            </a:extLst>
          </p:cNvPr>
          <p:cNvSpPr>
            <a:spLocks noGrp="1"/>
          </p:cNvSpPr>
          <p:nvPr>
            <p:ph type="title"/>
          </p:nvPr>
        </p:nvSpPr>
        <p:spPr/>
        <p:txBody>
          <a:bodyPr/>
          <a:lstStyle/>
          <a:p>
            <a:r>
              <a:rPr lang="en-US" b="1" dirty="0"/>
              <a:t>4. </a:t>
            </a:r>
            <a:r>
              <a:rPr lang="en-US" b="1" dirty="0" err="1"/>
              <a:t>Evaluación</a:t>
            </a:r>
            <a:r>
              <a:rPr lang="en-US" b="1" dirty="0"/>
              <a:t> de </a:t>
            </a:r>
            <a:r>
              <a:rPr lang="en-US" b="1" dirty="0" err="1"/>
              <a:t>costes</a:t>
            </a:r>
            <a:endParaRPr lang="en-US" dirty="0"/>
          </a:p>
        </p:txBody>
      </p:sp>
      <p:sp>
        <p:nvSpPr>
          <p:cNvPr id="4" name="Rectangle 3">
            <a:extLst>
              <a:ext uri="{FF2B5EF4-FFF2-40B4-BE49-F238E27FC236}">
                <a16:creationId xmlns:a16="http://schemas.microsoft.com/office/drawing/2014/main" id="{7B9240C9-1A09-46C8-BD56-D38F12B298B8}"/>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Ejemplo con software de simulación</a:t>
            </a:r>
            <a:r>
              <a:rPr lang="en-US" b="1" dirty="0">
                <a:solidFill>
                  <a:prstClr val="black"/>
                </a:solidFill>
                <a:cs typeface="Arial" pitchFamily="34" charset="0"/>
              </a:rPr>
              <a:t>.</a:t>
            </a:r>
            <a:endParaRPr lang="en-US" b="1" dirty="0"/>
          </a:p>
        </p:txBody>
      </p:sp>
      <p:sp>
        <p:nvSpPr>
          <p:cNvPr id="6" name="TextBox 5">
            <a:extLst>
              <a:ext uri="{FF2B5EF4-FFF2-40B4-BE49-F238E27FC236}">
                <a16:creationId xmlns:a16="http://schemas.microsoft.com/office/drawing/2014/main" id="{72992F61-5CB8-428F-AF84-73CEB6D7A0FF}"/>
              </a:ext>
            </a:extLst>
          </p:cNvPr>
          <p:cNvSpPr txBox="1"/>
          <p:nvPr/>
        </p:nvSpPr>
        <p:spPr>
          <a:xfrm>
            <a:off x="6188688" y="1773000"/>
            <a:ext cx="2955311" cy="3785652"/>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FINANCIACION</a:t>
            </a:r>
          </a:p>
          <a:p>
            <a:pPr marL="285750" indent="-285750">
              <a:buFont typeface="Calibri" panose="020F0502020204030204" pitchFamily="34" charset="0"/>
              <a:buChar char="–"/>
            </a:pPr>
            <a:r>
              <a:rPr lang="es-ES" sz="1600" dirty="0"/>
              <a:t>Ejemplo de préstamo bancario, con el capital indicado y a reembolsar en el período de tiempo y al tipo de interés introducido.</a:t>
            </a:r>
          </a:p>
          <a:p>
            <a:pPr marL="285750" indent="-285750">
              <a:buFont typeface="Calibri" panose="020F0502020204030204" pitchFamily="34" charset="0"/>
              <a:buChar char="–"/>
            </a:pPr>
            <a:endParaRPr lang="es-ES" sz="1600" dirty="0"/>
          </a:p>
          <a:p>
            <a:pPr marL="285750" indent="-285750">
              <a:buFont typeface="Calibri" panose="020F0502020204030204" pitchFamily="34" charset="0"/>
              <a:buChar char="–"/>
            </a:pPr>
            <a:r>
              <a:rPr lang="es-ES" sz="1600" dirty="0"/>
              <a:t>Este seguramente no es totalmente real, pero puede simular préstamos para orientar a los clientes y realizar pruebas sobre la viabilidad y la economía de los proyectos.</a:t>
            </a:r>
          </a:p>
          <a:p>
            <a:r>
              <a:rPr lang="en-US" sz="1600" dirty="0"/>
              <a:t>.</a:t>
            </a:r>
          </a:p>
        </p:txBody>
      </p:sp>
      <p:pic>
        <p:nvPicPr>
          <p:cNvPr id="7" name="Picture 6">
            <a:extLst>
              <a:ext uri="{FF2B5EF4-FFF2-40B4-BE49-F238E27FC236}">
                <a16:creationId xmlns:a16="http://schemas.microsoft.com/office/drawing/2014/main" id="{B219774A-B8AC-41F9-9B37-FEB8057E8AEF}"/>
              </a:ext>
            </a:extLst>
          </p:cNvPr>
          <p:cNvPicPr>
            <a:picLocks noChangeAspect="1"/>
          </p:cNvPicPr>
          <p:nvPr/>
        </p:nvPicPr>
        <p:blipFill rotWithShape="1">
          <a:blip r:embed="rId3"/>
          <a:srcRect r="70324"/>
          <a:stretch/>
        </p:blipFill>
        <p:spPr>
          <a:xfrm>
            <a:off x="5653507" y="5120909"/>
            <a:ext cx="672750" cy="869476"/>
          </a:xfrm>
          <a:prstGeom prst="rect">
            <a:avLst/>
          </a:prstGeom>
        </p:spPr>
      </p:pic>
    </p:spTree>
    <p:extLst>
      <p:ext uri="{BB962C8B-B14F-4D97-AF65-F5344CB8AC3E}">
        <p14:creationId xmlns:p14="http://schemas.microsoft.com/office/powerpoint/2010/main" val="317975694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D7D2D8-A8B9-44AD-A0A2-E5F52CC14E17}"/>
              </a:ext>
            </a:extLst>
          </p:cNvPr>
          <p:cNvSpPr>
            <a:spLocks noGrp="1"/>
          </p:cNvSpPr>
          <p:nvPr>
            <p:ph type="title"/>
          </p:nvPr>
        </p:nvSpPr>
        <p:spPr/>
        <p:txBody>
          <a:bodyPr/>
          <a:lstStyle/>
          <a:p>
            <a:r>
              <a:rPr lang="en-US" b="1" dirty="0"/>
              <a:t>4. </a:t>
            </a:r>
            <a:r>
              <a:rPr lang="en-US" b="1" dirty="0" err="1"/>
              <a:t>Evaluación</a:t>
            </a:r>
            <a:r>
              <a:rPr lang="en-US" b="1" dirty="0"/>
              <a:t> de </a:t>
            </a:r>
            <a:r>
              <a:rPr lang="en-US" b="1" dirty="0" err="1"/>
              <a:t>costes</a:t>
            </a:r>
            <a:endParaRPr lang="en-US" dirty="0"/>
          </a:p>
        </p:txBody>
      </p:sp>
      <p:sp>
        <p:nvSpPr>
          <p:cNvPr id="4" name="Rectangle 3">
            <a:extLst>
              <a:ext uri="{FF2B5EF4-FFF2-40B4-BE49-F238E27FC236}">
                <a16:creationId xmlns:a16="http://schemas.microsoft.com/office/drawing/2014/main" id="{8BFD7EBF-6CF1-45CA-AFEA-B09A6E742D15}"/>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Ejemplo con software de simulación</a:t>
            </a:r>
            <a:r>
              <a:rPr lang="en-US" b="1" dirty="0">
                <a:solidFill>
                  <a:prstClr val="black"/>
                </a:solidFill>
                <a:cs typeface="Arial" pitchFamily="34" charset="0"/>
              </a:rPr>
              <a:t>.</a:t>
            </a:r>
            <a:endParaRPr lang="en-US" b="1" dirty="0"/>
          </a:p>
        </p:txBody>
      </p:sp>
      <p:pic>
        <p:nvPicPr>
          <p:cNvPr id="5" name="Picture 4">
            <a:extLst>
              <a:ext uri="{FF2B5EF4-FFF2-40B4-BE49-F238E27FC236}">
                <a16:creationId xmlns:a16="http://schemas.microsoft.com/office/drawing/2014/main" id="{25390ACA-08FF-4754-AF05-7A9DE24F812F}"/>
              </a:ext>
            </a:extLst>
          </p:cNvPr>
          <p:cNvPicPr>
            <a:picLocks noChangeAspect="1"/>
          </p:cNvPicPr>
          <p:nvPr/>
        </p:nvPicPr>
        <p:blipFill>
          <a:blip r:embed="rId2"/>
          <a:stretch>
            <a:fillRect/>
          </a:stretch>
        </p:blipFill>
        <p:spPr>
          <a:xfrm>
            <a:off x="540000" y="1981359"/>
            <a:ext cx="5694510" cy="4318513"/>
          </a:xfrm>
          <a:prstGeom prst="rect">
            <a:avLst/>
          </a:prstGeom>
        </p:spPr>
      </p:pic>
      <p:sp>
        <p:nvSpPr>
          <p:cNvPr id="6" name="TextBox 5">
            <a:extLst>
              <a:ext uri="{FF2B5EF4-FFF2-40B4-BE49-F238E27FC236}">
                <a16:creationId xmlns:a16="http://schemas.microsoft.com/office/drawing/2014/main" id="{9C89C0AF-22B1-4AB6-8F60-AF5321663B28}"/>
              </a:ext>
            </a:extLst>
          </p:cNvPr>
          <p:cNvSpPr txBox="1"/>
          <p:nvPr/>
        </p:nvSpPr>
        <p:spPr>
          <a:xfrm>
            <a:off x="6188688" y="1773000"/>
            <a:ext cx="2775312" cy="4278094"/>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ANALISIS DE RESULTADOS</a:t>
            </a:r>
          </a:p>
          <a:p>
            <a:pPr marL="285750" indent="-285750">
              <a:buFont typeface="Calibri" panose="020F0502020204030204" pitchFamily="34" charset="0"/>
              <a:buChar char="–"/>
            </a:pPr>
            <a:r>
              <a:rPr lang="es-ES" sz="1600" b="1" dirty="0"/>
              <a:t>Análisis financiero. </a:t>
            </a:r>
            <a:r>
              <a:rPr lang="es-ES" sz="1600" dirty="0"/>
              <a:t>El resto de la inversión (646€) es el capital privado que debe aportar el cliente. El rendimiento del capital es el tiempo transcurrido en el que los flujos de caja acumulados equivalen a la inversión. El resto de la vida útil es el beneficio (479€).</a:t>
            </a:r>
          </a:p>
          <a:p>
            <a:pPr marL="285750" indent="-285750">
              <a:buFont typeface="Calibri" panose="020F0502020204030204" pitchFamily="34" charset="0"/>
              <a:buChar char="–"/>
            </a:pPr>
            <a:r>
              <a:rPr lang="es-ES" sz="1600" b="1" dirty="0"/>
              <a:t>Rentabilidad. </a:t>
            </a:r>
            <a:r>
              <a:rPr lang="es-ES" sz="1600" dirty="0"/>
              <a:t>Al final de la vida útil, una cuenta bancaria con el mismo saldo final habría obtenido un rendimiento del 2,81% (= MIRR).</a:t>
            </a:r>
            <a:endParaRPr lang="en-US" sz="1600" dirty="0"/>
          </a:p>
        </p:txBody>
      </p:sp>
      <p:pic>
        <p:nvPicPr>
          <p:cNvPr id="7" name="Picture 6">
            <a:extLst>
              <a:ext uri="{FF2B5EF4-FFF2-40B4-BE49-F238E27FC236}">
                <a16:creationId xmlns:a16="http://schemas.microsoft.com/office/drawing/2014/main" id="{1D9E79C8-A137-4D38-B3AF-F41FAB600DAB}"/>
              </a:ext>
            </a:extLst>
          </p:cNvPr>
          <p:cNvPicPr>
            <a:picLocks noChangeAspect="1"/>
          </p:cNvPicPr>
          <p:nvPr/>
        </p:nvPicPr>
        <p:blipFill rotWithShape="1">
          <a:blip r:embed="rId3"/>
          <a:srcRect r="70324"/>
          <a:stretch/>
        </p:blipFill>
        <p:spPr>
          <a:xfrm>
            <a:off x="5724000" y="3600419"/>
            <a:ext cx="672750" cy="869476"/>
          </a:xfrm>
          <a:prstGeom prst="rect">
            <a:avLst/>
          </a:prstGeom>
        </p:spPr>
      </p:pic>
    </p:spTree>
    <p:extLst>
      <p:ext uri="{BB962C8B-B14F-4D97-AF65-F5344CB8AC3E}">
        <p14:creationId xmlns:p14="http://schemas.microsoft.com/office/powerpoint/2010/main" val="319556744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8439D-02B1-44F8-91E3-4C42E2A4F5B2}"/>
              </a:ext>
            </a:extLst>
          </p:cNvPr>
          <p:cNvSpPr>
            <a:spLocks noGrp="1"/>
          </p:cNvSpPr>
          <p:nvPr>
            <p:ph type="title"/>
          </p:nvPr>
        </p:nvSpPr>
        <p:spPr/>
        <p:txBody>
          <a:bodyPr/>
          <a:lstStyle/>
          <a:p>
            <a:r>
              <a:rPr lang="en-US" b="1" dirty="0"/>
              <a:t>4. </a:t>
            </a:r>
            <a:r>
              <a:rPr lang="en-US" b="1" dirty="0" err="1"/>
              <a:t>Evaluación</a:t>
            </a:r>
            <a:r>
              <a:rPr lang="en-US" b="1" dirty="0"/>
              <a:t> de </a:t>
            </a:r>
            <a:r>
              <a:rPr lang="en-US" b="1" dirty="0" err="1"/>
              <a:t>costes</a:t>
            </a:r>
            <a:endParaRPr lang="en-US" dirty="0"/>
          </a:p>
        </p:txBody>
      </p:sp>
      <p:sp>
        <p:nvSpPr>
          <p:cNvPr id="4" name="Rectangle 3">
            <a:extLst>
              <a:ext uri="{FF2B5EF4-FFF2-40B4-BE49-F238E27FC236}">
                <a16:creationId xmlns:a16="http://schemas.microsoft.com/office/drawing/2014/main" id="{41A9DADF-0630-44E5-8789-29F88422E7A5}"/>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Ejemplo con software de simulación</a:t>
            </a:r>
            <a:r>
              <a:rPr lang="en-US" b="1" dirty="0">
                <a:solidFill>
                  <a:prstClr val="black"/>
                </a:solidFill>
                <a:cs typeface="Arial" pitchFamily="34" charset="0"/>
              </a:rPr>
              <a:t>.</a:t>
            </a:r>
            <a:endParaRPr lang="en-US" b="1" dirty="0"/>
          </a:p>
        </p:txBody>
      </p:sp>
      <p:pic>
        <p:nvPicPr>
          <p:cNvPr id="6" name="Picture 5">
            <a:extLst>
              <a:ext uri="{FF2B5EF4-FFF2-40B4-BE49-F238E27FC236}">
                <a16:creationId xmlns:a16="http://schemas.microsoft.com/office/drawing/2014/main" id="{D534230B-E655-4E37-86C4-74B79804CC35}"/>
              </a:ext>
            </a:extLst>
          </p:cNvPr>
          <p:cNvPicPr>
            <a:picLocks noChangeAspect="1"/>
          </p:cNvPicPr>
          <p:nvPr/>
        </p:nvPicPr>
        <p:blipFill>
          <a:blip r:embed="rId2"/>
          <a:stretch>
            <a:fillRect/>
          </a:stretch>
        </p:blipFill>
        <p:spPr>
          <a:xfrm>
            <a:off x="770977" y="1952569"/>
            <a:ext cx="5889023" cy="4356156"/>
          </a:xfrm>
          <a:prstGeom prst="rect">
            <a:avLst/>
          </a:prstGeom>
        </p:spPr>
      </p:pic>
      <p:sp>
        <p:nvSpPr>
          <p:cNvPr id="7" name="TextBox 6">
            <a:extLst>
              <a:ext uri="{FF2B5EF4-FFF2-40B4-BE49-F238E27FC236}">
                <a16:creationId xmlns:a16="http://schemas.microsoft.com/office/drawing/2014/main" id="{14AA2C74-D665-44EB-BF6B-3D047E353EB9}"/>
              </a:ext>
            </a:extLst>
          </p:cNvPr>
          <p:cNvSpPr txBox="1"/>
          <p:nvPr/>
        </p:nvSpPr>
        <p:spPr>
          <a:xfrm>
            <a:off x="6731999" y="1773000"/>
            <a:ext cx="2160001" cy="3293209"/>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ANALISIS DE RESULTADOS</a:t>
            </a:r>
          </a:p>
          <a:p>
            <a:endParaRPr lang="en-US" sz="1600" b="1" dirty="0"/>
          </a:p>
          <a:p>
            <a:pPr marL="285750" indent="-285750">
              <a:buFont typeface="Calibri" panose="020F0502020204030204" pitchFamily="34" charset="0"/>
              <a:buChar char="–"/>
            </a:pPr>
            <a:r>
              <a:rPr lang="es-ES" sz="1600" dirty="0"/>
              <a:t>Análisis detallado año tras año de los ahorros, los costes de explotación, los préstamos, los flujos de caja, el saldo y la cuenta bancaria.</a:t>
            </a:r>
            <a:endParaRPr lang="en-US" sz="1600" dirty="0"/>
          </a:p>
          <a:p>
            <a:pPr marL="285750" indent="-285750">
              <a:buFont typeface="Calibri" panose="020F0502020204030204" pitchFamily="34" charset="0"/>
              <a:buChar char="–"/>
            </a:pPr>
            <a:endParaRPr lang="en-US" sz="1600" dirty="0"/>
          </a:p>
          <a:p>
            <a:pPr marL="285750" indent="-285750">
              <a:buFont typeface="Calibri" panose="020F0502020204030204" pitchFamily="34" charset="0"/>
              <a:buChar char="–"/>
            </a:pPr>
            <a:endParaRPr lang="en-US" sz="1600" dirty="0"/>
          </a:p>
        </p:txBody>
      </p:sp>
      <p:pic>
        <p:nvPicPr>
          <p:cNvPr id="8" name="Picture 7">
            <a:extLst>
              <a:ext uri="{FF2B5EF4-FFF2-40B4-BE49-F238E27FC236}">
                <a16:creationId xmlns:a16="http://schemas.microsoft.com/office/drawing/2014/main" id="{80B7C5BB-A3A4-46FA-A1E7-0BD2E3EAF4B1}"/>
              </a:ext>
            </a:extLst>
          </p:cNvPr>
          <p:cNvPicPr>
            <a:picLocks noChangeAspect="1"/>
          </p:cNvPicPr>
          <p:nvPr/>
        </p:nvPicPr>
        <p:blipFill rotWithShape="1">
          <a:blip r:embed="rId3"/>
          <a:srcRect r="70324"/>
          <a:stretch/>
        </p:blipFill>
        <p:spPr>
          <a:xfrm>
            <a:off x="6660000" y="5416510"/>
            <a:ext cx="672750" cy="869476"/>
          </a:xfrm>
          <a:prstGeom prst="rect">
            <a:avLst/>
          </a:prstGeom>
        </p:spPr>
      </p:pic>
    </p:spTree>
    <p:extLst>
      <p:ext uri="{BB962C8B-B14F-4D97-AF65-F5344CB8AC3E}">
        <p14:creationId xmlns:p14="http://schemas.microsoft.com/office/powerpoint/2010/main" val="41865168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76677-0CF1-48A0-971F-FB1A55F36CE0}"/>
              </a:ext>
            </a:extLst>
          </p:cNvPr>
          <p:cNvSpPr>
            <a:spLocks noGrp="1"/>
          </p:cNvSpPr>
          <p:nvPr>
            <p:ph type="title"/>
          </p:nvPr>
        </p:nvSpPr>
        <p:spPr/>
        <p:txBody>
          <a:bodyPr/>
          <a:lstStyle/>
          <a:p>
            <a:r>
              <a:rPr lang="es-ES" b="1" dirty="0"/>
              <a:t>1. ACS solar. Especificaciones técnicas generales</a:t>
            </a:r>
            <a:endParaRPr lang="en-US" dirty="0"/>
          </a:p>
        </p:txBody>
      </p:sp>
      <p:sp>
        <p:nvSpPr>
          <p:cNvPr id="7" name="Rectangle 6">
            <a:extLst>
              <a:ext uri="{FF2B5EF4-FFF2-40B4-BE49-F238E27FC236}">
                <a16:creationId xmlns:a16="http://schemas.microsoft.com/office/drawing/2014/main" id="{54B4764A-8300-4FDA-BF0A-1322A45B4983}"/>
              </a:ext>
            </a:extLst>
          </p:cNvPr>
          <p:cNvSpPr/>
          <p:nvPr/>
        </p:nvSpPr>
        <p:spPr>
          <a:xfrm>
            <a:off x="36000" y="1845000"/>
            <a:ext cx="8650799" cy="5016758"/>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Cuota solar en contextos de aplicaciones residenciales</a:t>
            </a:r>
            <a:r>
              <a:rPr lang="en-US" sz="1600" b="1" dirty="0">
                <a:solidFill>
                  <a:prstClr val="black"/>
                </a:solidFill>
              </a:rPr>
              <a:t>.</a:t>
            </a:r>
          </a:p>
          <a:p>
            <a:pPr marL="269875"/>
            <a:r>
              <a:rPr lang="es-ES" sz="1600" dirty="0">
                <a:solidFill>
                  <a:srgbClr val="000000"/>
                </a:solidFill>
              </a:rPr>
              <a:t>La energía solar es un buen complemento cuando se da </a:t>
            </a:r>
          </a:p>
          <a:p>
            <a:pPr marL="269875"/>
            <a:r>
              <a:rPr lang="es-ES" sz="1600" dirty="0">
                <a:solidFill>
                  <a:srgbClr val="000000"/>
                </a:solidFill>
              </a:rPr>
              <a:t>una demanda relativamente constante de agua caliente </a:t>
            </a:r>
          </a:p>
          <a:p>
            <a:pPr marL="269875"/>
            <a:r>
              <a:rPr lang="es-ES" sz="1600" dirty="0">
                <a:solidFill>
                  <a:srgbClr val="000000"/>
                </a:solidFill>
              </a:rPr>
              <a:t>durante todo el año. Casi el 100% de la demanda de </a:t>
            </a:r>
          </a:p>
          <a:p>
            <a:pPr marL="269875"/>
            <a:r>
              <a:rPr lang="es-ES" sz="1600" dirty="0">
                <a:solidFill>
                  <a:srgbClr val="000000"/>
                </a:solidFill>
              </a:rPr>
              <a:t>energía para ACS y la calefacción durante el verano </a:t>
            </a:r>
          </a:p>
          <a:p>
            <a:pPr marL="269875"/>
            <a:r>
              <a:rPr lang="es-ES" sz="1600" dirty="0">
                <a:solidFill>
                  <a:srgbClr val="000000"/>
                </a:solidFill>
              </a:rPr>
              <a:t>puede estar cubierta por un sistema solar</a:t>
            </a:r>
            <a:r>
              <a:rPr lang="en-US" sz="1600" dirty="0">
                <a:solidFill>
                  <a:srgbClr val="000000"/>
                </a:solidFill>
              </a:rPr>
              <a:t>. </a:t>
            </a:r>
          </a:p>
          <a:p>
            <a:pPr marL="269875"/>
            <a:r>
              <a:rPr lang="en-US" sz="1600" dirty="0">
                <a:solidFill>
                  <a:srgbClr val="000000"/>
                </a:solidFill>
              </a:rPr>
              <a:t>Sin embargo, </a:t>
            </a:r>
            <a:r>
              <a:rPr lang="es-ES" sz="1600" b="1" dirty="0">
                <a:solidFill>
                  <a:srgbClr val="000000"/>
                </a:solidFill>
              </a:rPr>
              <a:t>la mayoría de los sistemas DSWH necesitan </a:t>
            </a:r>
          </a:p>
          <a:p>
            <a:pPr marL="269875"/>
            <a:r>
              <a:rPr lang="es-ES" sz="1600" b="1" dirty="0">
                <a:solidFill>
                  <a:srgbClr val="000000"/>
                </a:solidFill>
              </a:rPr>
              <a:t>sistemas de respaldo convencionales </a:t>
            </a:r>
          </a:p>
          <a:p>
            <a:pPr marL="269875"/>
            <a:r>
              <a:rPr lang="es-ES" sz="1600" dirty="0">
                <a:solidFill>
                  <a:srgbClr val="000000"/>
                </a:solidFill>
              </a:rPr>
              <a:t>para que puedan cubrir la demanda de ACS: (1)</a:t>
            </a:r>
            <a:endParaRPr lang="en-US" sz="1600" dirty="0">
              <a:solidFill>
                <a:srgbClr val="000000"/>
              </a:solidFill>
            </a:endParaRPr>
          </a:p>
          <a:p>
            <a:pPr marL="269875"/>
            <a:r>
              <a:rPr lang="es-ES" sz="1600" b="1" dirty="0">
                <a:solidFill>
                  <a:srgbClr val="000000"/>
                </a:solidFill>
              </a:rPr>
              <a:t>independientemente de la calefacción solar </a:t>
            </a:r>
            <a:r>
              <a:rPr lang="es-ES" sz="1600" dirty="0">
                <a:solidFill>
                  <a:srgbClr val="000000"/>
                </a:solidFill>
              </a:rPr>
              <a:t>y (2)</a:t>
            </a:r>
            <a:r>
              <a:rPr lang="es-ES" sz="1600" b="1" dirty="0">
                <a:solidFill>
                  <a:srgbClr val="000000"/>
                </a:solidFill>
              </a:rPr>
              <a:t> en todas</a:t>
            </a:r>
          </a:p>
          <a:p>
            <a:pPr marL="269875"/>
            <a:r>
              <a:rPr lang="es-ES" sz="1600" b="1" dirty="0">
                <a:solidFill>
                  <a:srgbClr val="000000"/>
                </a:solidFill>
              </a:rPr>
              <a:t>las ocasiones, </a:t>
            </a:r>
            <a:r>
              <a:rPr lang="es-ES" sz="1600" dirty="0">
                <a:solidFill>
                  <a:srgbClr val="000000"/>
                </a:solidFill>
              </a:rPr>
              <a:t>incluyendo el tiempo nublado y el invierno </a:t>
            </a:r>
          </a:p>
          <a:p>
            <a:pPr marL="269875"/>
            <a:r>
              <a:rPr lang="es-ES" sz="1600" dirty="0">
                <a:solidFill>
                  <a:srgbClr val="000000"/>
                </a:solidFill>
              </a:rPr>
              <a:t>(cualquier período de tiempo desfavorable); </a:t>
            </a:r>
          </a:p>
          <a:p>
            <a:pPr marL="269875"/>
            <a:r>
              <a:rPr lang="es-ES" sz="1600" dirty="0">
                <a:solidFill>
                  <a:srgbClr val="000000"/>
                </a:solidFill>
              </a:rPr>
              <a:t>la demanda de agua tiene que estar asegurada, siempre.</a:t>
            </a:r>
            <a:endParaRPr lang="en-US" sz="1600" dirty="0">
              <a:solidFill>
                <a:srgbClr val="000000"/>
              </a:solidFill>
            </a:endParaRPr>
          </a:p>
          <a:p>
            <a:pPr marL="285750" indent="-285750">
              <a:buFont typeface="Wingdings" panose="05000000000000000000" pitchFamily="2" charset="2"/>
              <a:buChar char="§"/>
            </a:pPr>
            <a:r>
              <a:rPr lang="es-ES" sz="1600" dirty="0">
                <a:solidFill>
                  <a:srgbClr val="000000"/>
                </a:solidFill>
              </a:rPr>
              <a:t>Dependiendo de la latitud, clima y especificidad </a:t>
            </a:r>
          </a:p>
          <a:p>
            <a:pPr marL="269875" lvl="1"/>
            <a:r>
              <a:rPr lang="es-ES" sz="1600" dirty="0">
                <a:solidFill>
                  <a:srgbClr val="000000"/>
                </a:solidFill>
              </a:rPr>
              <a:t>muchos de los pequeños proyectos de </a:t>
            </a:r>
            <a:r>
              <a:rPr lang="es-ES" sz="1600" dirty="0"/>
              <a:t>ACS solar</a:t>
            </a:r>
            <a:r>
              <a:rPr lang="es-ES" sz="1600" dirty="0">
                <a:solidFill>
                  <a:srgbClr val="000000"/>
                </a:solidFill>
              </a:rPr>
              <a:t> son </a:t>
            </a:r>
          </a:p>
          <a:p>
            <a:pPr marL="269875" lvl="1"/>
            <a:r>
              <a:rPr lang="es-ES" sz="1600" dirty="0">
                <a:solidFill>
                  <a:srgbClr val="000000"/>
                </a:solidFill>
              </a:rPr>
              <a:t>capaces de proporcionar una fracción solar del </a:t>
            </a:r>
            <a:r>
              <a:rPr lang="es-ES" sz="1600" b="1" dirty="0">
                <a:solidFill>
                  <a:srgbClr val="000000"/>
                </a:solidFill>
              </a:rPr>
              <a:t>60 al 85% </a:t>
            </a:r>
          </a:p>
          <a:p>
            <a:pPr marL="269875" lvl="1"/>
            <a:r>
              <a:rPr lang="es-ES" sz="1600" b="1" dirty="0">
                <a:solidFill>
                  <a:srgbClr val="000000"/>
                </a:solidFill>
              </a:rPr>
              <a:t>de la demanda total de energía (año)</a:t>
            </a:r>
            <a:r>
              <a:rPr lang="es-ES" sz="1600" dirty="0">
                <a:solidFill>
                  <a:srgbClr val="000000"/>
                </a:solidFill>
              </a:rPr>
              <a:t> en el sector </a:t>
            </a:r>
          </a:p>
          <a:p>
            <a:pPr marL="269875" lvl="1"/>
            <a:r>
              <a:rPr lang="es-ES" sz="1600" dirty="0">
                <a:solidFill>
                  <a:srgbClr val="000000"/>
                </a:solidFill>
              </a:rPr>
              <a:t>residencial y similares </a:t>
            </a:r>
          </a:p>
          <a:p>
            <a:pPr marL="269875" lvl="1"/>
            <a:endParaRPr lang="en-US" sz="1600" dirty="0">
              <a:solidFill>
                <a:srgbClr val="000000"/>
              </a:solidFill>
            </a:endParaRPr>
          </a:p>
          <a:p>
            <a:pPr marL="269875" lvl="1"/>
            <a:endParaRPr lang="en-US" sz="1600" dirty="0">
              <a:solidFill>
                <a:srgbClr val="000000"/>
              </a:solidFill>
            </a:endParaRPr>
          </a:p>
        </p:txBody>
      </p:sp>
      <p:pic>
        <p:nvPicPr>
          <p:cNvPr id="9" name="Picture 8" descr="A screenshot of a cell phone&#10;&#10;Description generated with very high confidence">
            <a:extLst>
              <a:ext uri="{FF2B5EF4-FFF2-40B4-BE49-F238E27FC236}">
                <a16:creationId xmlns:a16="http://schemas.microsoft.com/office/drawing/2014/main" id="{E817A96C-9370-46ED-ADBE-2BA6F638DD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6000" y="1984875"/>
            <a:ext cx="3634860" cy="4209141"/>
          </a:xfrm>
          <a:prstGeom prst="rect">
            <a:avLst/>
          </a:prstGeom>
          <a:ln>
            <a:solidFill>
              <a:schemeClr val="tx1"/>
            </a:solidFill>
          </a:ln>
        </p:spPr>
      </p:pic>
      <p:sp>
        <p:nvSpPr>
          <p:cNvPr id="6" name="Rectangle 5">
            <a:extLst>
              <a:ext uri="{FF2B5EF4-FFF2-40B4-BE49-F238E27FC236}">
                <a16:creationId xmlns:a16="http://schemas.microsoft.com/office/drawing/2014/main" id="{6D1984E4-2D70-44A2-8A6F-231A771AAF40}"/>
              </a:ext>
            </a:extLst>
          </p:cNvPr>
          <p:cNvSpPr/>
          <p:nvPr/>
        </p:nvSpPr>
        <p:spPr>
          <a:xfrm>
            <a:off x="-36000" y="1485000"/>
            <a:ext cx="9252000"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Especificaciones generales para sistemas solares de calentamiento de agua a pequeña escala</a:t>
            </a:r>
            <a:r>
              <a:rPr lang="en-US" b="1" dirty="0">
                <a:solidFill>
                  <a:prstClr val="black"/>
                </a:solidFill>
                <a:cs typeface="Arial" pitchFamily="34" charset="0"/>
              </a:rPr>
              <a:t>.</a:t>
            </a:r>
            <a:endParaRPr lang="en-US" b="1" dirty="0"/>
          </a:p>
        </p:txBody>
      </p:sp>
    </p:spTree>
    <p:extLst>
      <p:ext uri="{BB962C8B-B14F-4D97-AF65-F5344CB8AC3E}">
        <p14:creationId xmlns:p14="http://schemas.microsoft.com/office/powerpoint/2010/main" val="34866675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4A77AE-8C02-4DB7-8DFE-FFE29CF8C0CD}"/>
              </a:ext>
            </a:extLst>
          </p:cNvPr>
          <p:cNvSpPr>
            <a:spLocks noGrp="1"/>
          </p:cNvSpPr>
          <p:nvPr>
            <p:ph type="title"/>
          </p:nvPr>
        </p:nvSpPr>
        <p:spPr/>
        <p:txBody>
          <a:bodyPr/>
          <a:lstStyle/>
          <a:p>
            <a:r>
              <a:rPr lang="en-US" b="1" dirty="0"/>
              <a:t>4. </a:t>
            </a:r>
            <a:r>
              <a:rPr lang="en-US" b="1" dirty="0" err="1"/>
              <a:t>Evaluación</a:t>
            </a:r>
            <a:r>
              <a:rPr lang="en-US" b="1" dirty="0"/>
              <a:t> de </a:t>
            </a:r>
            <a:r>
              <a:rPr lang="en-US" b="1" dirty="0" err="1"/>
              <a:t>costes</a:t>
            </a:r>
            <a:endParaRPr lang="en-US" dirty="0"/>
          </a:p>
        </p:txBody>
      </p:sp>
      <p:sp>
        <p:nvSpPr>
          <p:cNvPr id="4" name="Rectangle 3">
            <a:extLst>
              <a:ext uri="{FF2B5EF4-FFF2-40B4-BE49-F238E27FC236}">
                <a16:creationId xmlns:a16="http://schemas.microsoft.com/office/drawing/2014/main" id="{0BE94961-9EA0-4E3C-BC37-930D9F0BA8B1}"/>
              </a:ext>
            </a:extLst>
          </p:cNvPr>
          <p:cNvSpPr/>
          <p:nvPr/>
        </p:nvSpPr>
        <p:spPr>
          <a:xfrm>
            <a:off x="432916" y="1557000"/>
            <a:ext cx="4067084" cy="369332"/>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Ejemplo con software de simulación</a:t>
            </a:r>
            <a:r>
              <a:rPr lang="en-US" b="1" dirty="0">
                <a:solidFill>
                  <a:prstClr val="black"/>
                </a:solidFill>
                <a:cs typeface="Arial" pitchFamily="34" charset="0"/>
              </a:rPr>
              <a:t>.</a:t>
            </a:r>
            <a:endParaRPr lang="en-US" b="1" dirty="0"/>
          </a:p>
        </p:txBody>
      </p:sp>
      <p:pic>
        <p:nvPicPr>
          <p:cNvPr id="5" name="Picture 4">
            <a:extLst>
              <a:ext uri="{FF2B5EF4-FFF2-40B4-BE49-F238E27FC236}">
                <a16:creationId xmlns:a16="http://schemas.microsoft.com/office/drawing/2014/main" id="{2C809424-272D-4354-A7EC-7A5DB4DCB005}"/>
              </a:ext>
            </a:extLst>
          </p:cNvPr>
          <p:cNvPicPr>
            <a:picLocks noChangeAspect="1"/>
          </p:cNvPicPr>
          <p:nvPr/>
        </p:nvPicPr>
        <p:blipFill>
          <a:blip r:embed="rId2"/>
          <a:stretch>
            <a:fillRect/>
          </a:stretch>
        </p:blipFill>
        <p:spPr>
          <a:xfrm>
            <a:off x="828000" y="1931657"/>
            <a:ext cx="5719464" cy="4377068"/>
          </a:xfrm>
          <a:prstGeom prst="rect">
            <a:avLst/>
          </a:prstGeom>
        </p:spPr>
      </p:pic>
      <p:sp>
        <p:nvSpPr>
          <p:cNvPr id="6" name="TextBox 5">
            <a:extLst>
              <a:ext uri="{FF2B5EF4-FFF2-40B4-BE49-F238E27FC236}">
                <a16:creationId xmlns:a16="http://schemas.microsoft.com/office/drawing/2014/main" id="{2E4ECE2D-BA13-4EBE-B370-AB11484F25C8}"/>
              </a:ext>
            </a:extLst>
          </p:cNvPr>
          <p:cNvSpPr txBox="1"/>
          <p:nvPr/>
        </p:nvSpPr>
        <p:spPr>
          <a:xfrm>
            <a:off x="6547465" y="1773000"/>
            <a:ext cx="2128224" cy="2800767"/>
          </a:xfrm>
          <a:prstGeom prst="rect">
            <a:avLst/>
          </a:prstGeom>
          <a:noFill/>
        </p:spPr>
        <p:txBody>
          <a:bodyPr wrap="square" rtlCol="0">
            <a:spAutoFit/>
          </a:bodyPr>
          <a:lstStyle/>
          <a:p>
            <a:pPr marL="285750" indent="-285750">
              <a:buFont typeface="Wingdings" panose="05000000000000000000" pitchFamily="2" charset="2"/>
              <a:buChar char="§"/>
            </a:pPr>
            <a:r>
              <a:rPr lang="en-US" sz="1600" b="1" dirty="0"/>
              <a:t>ANALISIS DE RESULTADOS</a:t>
            </a:r>
          </a:p>
          <a:p>
            <a:endParaRPr lang="en-US" sz="1600" b="1" dirty="0"/>
          </a:p>
          <a:p>
            <a:pPr marL="285750" indent="-285750">
              <a:buFont typeface="Calibri" panose="020F0502020204030204" pitchFamily="34" charset="0"/>
              <a:buChar char="–"/>
            </a:pPr>
            <a:r>
              <a:rPr lang="es-ES" sz="1600" dirty="0"/>
              <a:t>Efectos de no tener que pagar un préstamo bancario.</a:t>
            </a:r>
          </a:p>
          <a:p>
            <a:pPr marL="285750" indent="-285750">
              <a:buFont typeface="Calibri" panose="020F0502020204030204" pitchFamily="34" charset="0"/>
              <a:buChar char="–"/>
            </a:pPr>
            <a:r>
              <a:rPr lang="es-ES" sz="1600" dirty="0"/>
              <a:t>El sistema proporcionará flujos de caja positivos durante toda su vida útil</a:t>
            </a:r>
            <a:r>
              <a:rPr lang="en-US" sz="1600" dirty="0"/>
              <a:t>.</a:t>
            </a:r>
          </a:p>
        </p:txBody>
      </p:sp>
    </p:spTree>
    <p:extLst>
      <p:ext uri="{BB962C8B-B14F-4D97-AF65-F5344CB8AC3E}">
        <p14:creationId xmlns:p14="http://schemas.microsoft.com/office/powerpoint/2010/main" val="4205909245"/>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084C1F-6B64-4FC1-860F-B2FC8CE830DD}"/>
              </a:ext>
            </a:extLst>
          </p:cNvPr>
          <p:cNvSpPr>
            <a:spLocks noGrp="1"/>
          </p:cNvSpPr>
          <p:nvPr>
            <p:ph type="title"/>
          </p:nvPr>
        </p:nvSpPr>
        <p:spPr/>
        <p:txBody>
          <a:bodyPr/>
          <a:lstStyle/>
          <a:p>
            <a:r>
              <a:rPr lang="en-US" b="1" dirty="0" err="1">
                <a:solidFill>
                  <a:prstClr val="black"/>
                </a:solidFill>
                <a:cs typeface="Arial" pitchFamily="34" charset="0"/>
              </a:rPr>
              <a:t>Resumen</a:t>
            </a:r>
            <a:endParaRPr lang="en-US" dirty="0"/>
          </a:p>
        </p:txBody>
      </p:sp>
      <p:sp>
        <p:nvSpPr>
          <p:cNvPr id="4" name="Rectangle 3">
            <a:extLst>
              <a:ext uri="{FF2B5EF4-FFF2-40B4-BE49-F238E27FC236}">
                <a16:creationId xmlns:a16="http://schemas.microsoft.com/office/drawing/2014/main" id="{2A37C0C2-6F11-4BE1-99A9-DF156C30BE5D}"/>
              </a:ext>
            </a:extLst>
          </p:cNvPr>
          <p:cNvSpPr/>
          <p:nvPr/>
        </p:nvSpPr>
        <p:spPr>
          <a:xfrm>
            <a:off x="0" y="1485000"/>
            <a:ext cx="9144000" cy="5001369"/>
          </a:xfrm>
          <a:prstGeom prst="rect">
            <a:avLst/>
          </a:prstGeom>
        </p:spPr>
        <p:txBody>
          <a:bodyPr wrap="square">
            <a:spAutoFit/>
          </a:bodyPr>
          <a:lstStyle/>
          <a:p>
            <a:r>
              <a:rPr lang="es-ES" dirty="0">
                <a:solidFill>
                  <a:prstClr val="black"/>
                </a:solidFill>
                <a:cs typeface="Arial" pitchFamily="34" charset="0"/>
              </a:rPr>
              <a:t>Estas son ideas importantes que se abordan en esta unidad </a:t>
            </a:r>
            <a:r>
              <a:rPr lang="en-US" dirty="0">
                <a:solidFill>
                  <a:prstClr val="black"/>
                </a:solidFill>
                <a:cs typeface="Arial" pitchFamily="34" charset="0"/>
              </a:rPr>
              <a:t>:</a:t>
            </a:r>
          </a:p>
          <a:p>
            <a:endParaRPr lang="en-US" sz="1600" dirty="0">
              <a:solidFill>
                <a:prstClr val="black"/>
              </a:solidFill>
              <a:cs typeface="Arial" pitchFamily="34" charset="0"/>
            </a:endParaRPr>
          </a:p>
          <a:p>
            <a:pPr marL="285750" indent="-285750">
              <a:buFont typeface="Wingdings" panose="05000000000000000000" pitchFamily="2" charset="2"/>
              <a:buChar char="§"/>
            </a:pPr>
            <a:r>
              <a:rPr lang="es-ES" sz="1500" b="1" dirty="0"/>
              <a:t>Los sistemas de ACS solar representan la aplicación más extendida de los sistemas de energía solar térmica. Cuando se instalan en las casas, buscan proporcionar confort, simplicidad, ahorro de energía y rentabilidad, satisfaciendo las demandas de agua caliente de los usuarios durante todo el año.</a:t>
            </a:r>
          </a:p>
          <a:p>
            <a:pPr marL="285750" indent="-285750">
              <a:buFont typeface="Wingdings" panose="05000000000000000000" pitchFamily="2" charset="2"/>
              <a:buChar char="§"/>
            </a:pPr>
            <a:r>
              <a:rPr lang="es-ES" sz="1500" b="1" dirty="0"/>
              <a:t>Los sistemas ACS solar tienen una dinámica bastante compleja con muchos factores que intervienen (tales como perfiles de demanda, datos climáticos y variables tecnológicas). Es clave concebirlos para comprender las principales tecnologías (pasiva/activa, directa/indirecta), variantes y componentes implicados en los sistemas ACS solar reales. </a:t>
            </a:r>
          </a:p>
          <a:p>
            <a:pPr marL="285750" indent="-285750">
              <a:buFont typeface="Wingdings" panose="05000000000000000000" pitchFamily="2" charset="2"/>
              <a:buChar char="§"/>
            </a:pPr>
            <a:r>
              <a:rPr lang="es-ES" sz="1500" b="1" dirty="0"/>
              <a:t>En esencia, el dimensionamiento de un pequeño sistema ACS solar comienza con (1) un análisis de necesidades e inspección del sitio, (2) la construcción de un perfil de consumo de agua caliente suficiente (durante todo el año), (3) la determinación del recurso solar disponible y el establecimiento de una fracción solar razonable, (4) el cálculo de la superficie de captación necesaria para generar la energía requerida y (5) el dimensionamiento del sistema ACS solar .</a:t>
            </a:r>
          </a:p>
          <a:p>
            <a:pPr marL="285750" indent="-285750">
              <a:buFont typeface="Wingdings" panose="05000000000000000000" pitchFamily="2" charset="2"/>
              <a:buChar char="§"/>
            </a:pPr>
            <a:r>
              <a:rPr lang="es-ES" sz="1500" b="1" dirty="0"/>
              <a:t>Para los propietarios, un pequeño sistema ACS solar debe proporcionar un ahorro de energía suficiente para, al menos, amortizar la inversión inicial durante la vida útil del sistema. Esto significa un sistema ACS solar viable.</a:t>
            </a:r>
          </a:p>
          <a:p>
            <a:pPr marL="285750" indent="-285750">
              <a:buFont typeface="Wingdings" panose="05000000000000000000" pitchFamily="2" charset="2"/>
              <a:buChar char="§"/>
            </a:pPr>
            <a:r>
              <a:rPr lang="es-ES" sz="1500" b="1" dirty="0"/>
              <a:t>El software de simulación de energía solar térmica contiene grandes bases de datos de componentes y modelos de cálculo para facilitar a los ingenieros los procesos de dimensionamiento de ACS solar y el análisis financiero. Los instaladores también pueden hacer un uso simplificado de estas herramientas para planificar pequeños sistemas ACS solar y asesorar a sus clientes.</a:t>
            </a:r>
            <a:endParaRPr lang="en-US" sz="1500" b="1" dirty="0"/>
          </a:p>
        </p:txBody>
      </p:sp>
    </p:spTree>
    <p:extLst>
      <p:ext uri="{BB962C8B-B14F-4D97-AF65-F5344CB8AC3E}">
        <p14:creationId xmlns:p14="http://schemas.microsoft.com/office/powerpoint/2010/main" val="365283724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6FB6C6-45F2-43ED-8B5E-E17C2B7FB35D}"/>
              </a:ext>
            </a:extLst>
          </p:cNvPr>
          <p:cNvSpPr>
            <a:spLocks noGrp="1"/>
          </p:cNvSpPr>
          <p:nvPr>
            <p:ph type="title"/>
          </p:nvPr>
        </p:nvSpPr>
        <p:spPr/>
        <p:txBody>
          <a:bodyPr/>
          <a:lstStyle/>
          <a:p>
            <a:r>
              <a:rPr lang="en-US" dirty="0" err="1"/>
              <a:t>Bibliografía</a:t>
            </a:r>
            <a:endParaRPr lang="en-US" dirty="0"/>
          </a:p>
        </p:txBody>
      </p:sp>
      <p:sp>
        <p:nvSpPr>
          <p:cNvPr id="4" name="Rectangle 3">
            <a:extLst>
              <a:ext uri="{FF2B5EF4-FFF2-40B4-BE49-F238E27FC236}">
                <a16:creationId xmlns:a16="http://schemas.microsoft.com/office/drawing/2014/main" id="{76916603-A31C-4125-B814-8BD241D2EAB5}"/>
              </a:ext>
            </a:extLst>
          </p:cNvPr>
          <p:cNvSpPr/>
          <p:nvPr/>
        </p:nvSpPr>
        <p:spPr>
          <a:xfrm>
            <a:off x="395288" y="1629000"/>
            <a:ext cx="8291512" cy="1815882"/>
          </a:xfrm>
          <a:prstGeom prst="rect">
            <a:avLst/>
          </a:prstGeom>
        </p:spPr>
        <p:txBody>
          <a:bodyPr wrap="square">
            <a:spAutoFit/>
          </a:bodyPr>
          <a:lstStyle/>
          <a:p>
            <a:pPr marL="285750" indent="-285750">
              <a:buFont typeface="Wingdings" panose="05000000000000000000" pitchFamily="2" charset="2"/>
              <a:buChar char="§"/>
            </a:pPr>
            <a:r>
              <a:rPr lang="en-US" sz="1600" dirty="0" err="1">
                <a:solidFill>
                  <a:prstClr val="black"/>
                </a:solidFill>
                <a:cs typeface="Arial" pitchFamily="34" charset="0"/>
              </a:rPr>
              <a:t>Información</a:t>
            </a:r>
            <a:r>
              <a:rPr lang="en-US" sz="1600" dirty="0">
                <a:solidFill>
                  <a:prstClr val="black"/>
                </a:solidFill>
                <a:cs typeface="Arial" pitchFamily="34" charset="0"/>
              </a:rPr>
              <a:t> y </a:t>
            </a:r>
            <a:r>
              <a:rPr lang="en-US" sz="1600" dirty="0" err="1">
                <a:solidFill>
                  <a:prstClr val="black"/>
                </a:solidFill>
                <a:cs typeface="Arial" pitchFamily="34" charset="0"/>
              </a:rPr>
              <a:t>recursos</a:t>
            </a:r>
            <a:r>
              <a:rPr lang="en-US" sz="1600" dirty="0">
                <a:solidFill>
                  <a:prstClr val="black"/>
                </a:solidFill>
                <a:cs typeface="Arial" pitchFamily="34" charset="0"/>
              </a:rPr>
              <a:t> </a:t>
            </a:r>
            <a:r>
              <a:rPr lang="en-US" sz="1600" dirty="0" err="1">
                <a:solidFill>
                  <a:prstClr val="black"/>
                </a:solidFill>
                <a:cs typeface="Arial" pitchFamily="34" charset="0"/>
              </a:rPr>
              <a:t>adicionales</a:t>
            </a:r>
            <a:r>
              <a:rPr lang="en-US" sz="1600" dirty="0">
                <a:solidFill>
                  <a:prstClr val="black"/>
                </a:solidFill>
                <a:cs typeface="Arial" pitchFamily="34" charset="0"/>
              </a:rPr>
              <a:t> :</a:t>
            </a:r>
          </a:p>
          <a:p>
            <a:pPr marL="285750" indent="-285750">
              <a:buFont typeface="Arial" panose="020B0604020202020204" pitchFamily="34" charset="0"/>
              <a:buChar char="•"/>
            </a:pPr>
            <a:endParaRPr lang="en-US" sz="1600" dirty="0">
              <a:solidFill>
                <a:prstClr val="black"/>
              </a:solidFill>
              <a:cs typeface="Arial" pitchFamily="34" charset="0"/>
            </a:endParaRPr>
          </a:p>
          <a:p>
            <a:pPr lvl="1"/>
            <a:r>
              <a:rPr lang="es-ES" sz="1600" dirty="0">
                <a:solidFill>
                  <a:prstClr val="black"/>
                </a:solidFill>
                <a:cs typeface="Arial" pitchFamily="34" charset="0"/>
              </a:rPr>
              <a:t>Software de Simulación Solar Térmica, con demostraciones y documentación para prácticas y demostraciones </a:t>
            </a:r>
            <a:r>
              <a:rPr lang="en-US" sz="1600" dirty="0">
                <a:solidFill>
                  <a:prstClr val="black"/>
                </a:solidFill>
                <a:cs typeface="Arial" pitchFamily="34" charset="0"/>
              </a:rPr>
              <a:t>:</a:t>
            </a:r>
          </a:p>
          <a:p>
            <a:pPr lvl="1"/>
            <a:endParaRPr lang="en-US" sz="1600" dirty="0">
              <a:solidFill>
                <a:prstClr val="black"/>
              </a:solidFill>
              <a:cs typeface="Arial" pitchFamily="34" charset="0"/>
            </a:endParaRPr>
          </a:p>
          <a:p>
            <a:pPr marL="742950" lvl="1" indent="-285750">
              <a:buFont typeface="Calibri" panose="020F0502020204030204" pitchFamily="34" charset="0"/>
              <a:buChar char="‒"/>
            </a:pPr>
            <a:r>
              <a:rPr lang="en-US" sz="1600" b="1" i="1" dirty="0">
                <a:solidFill>
                  <a:prstClr val="black"/>
                </a:solidFill>
                <a:cs typeface="Arial" pitchFamily="34" charset="0"/>
              </a:rPr>
              <a:t>T*SOL software. </a:t>
            </a:r>
            <a:r>
              <a:rPr lang="en-US" sz="1600" dirty="0">
                <a:solidFill>
                  <a:prstClr val="black"/>
                </a:solidFill>
                <a:cs typeface="Arial" pitchFamily="34" charset="0"/>
              </a:rPr>
              <a:t>Disponible</a:t>
            </a:r>
            <a:r>
              <a:rPr lang="en-US" sz="1600" i="1" dirty="0"/>
              <a:t> </a:t>
            </a:r>
            <a:r>
              <a:rPr lang="en-US" sz="1600" dirty="0">
                <a:hlinkClick r:id="rId2"/>
              </a:rPr>
              <a:t>Here</a:t>
            </a:r>
            <a:r>
              <a:rPr lang="en-US" sz="1600" dirty="0"/>
              <a:t>.</a:t>
            </a:r>
          </a:p>
          <a:p>
            <a:pPr marL="742950" lvl="1" indent="-285750">
              <a:buFont typeface="Calibri" panose="020F0502020204030204" pitchFamily="34" charset="0"/>
              <a:buChar char="‒"/>
            </a:pPr>
            <a:r>
              <a:rPr lang="en-US" sz="1600" b="1" i="1" dirty="0" err="1"/>
              <a:t>PolySun</a:t>
            </a:r>
            <a:r>
              <a:rPr lang="en-US" sz="1600" b="1" i="1" dirty="0"/>
              <a:t> Software. </a:t>
            </a:r>
            <a:r>
              <a:rPr lang="en-US" sz="1600" dirty="0"/>
              <a:t>Disponible </a:t>
            </a:r>
            <a:r>
              <a:rPr lang="en-US" sz="1600" dirty="0">
                <a:hlinkClick r:id="rId3"/>
              </a:rPr>
              <a:t>Here</a:t>
            </a:r>
            <a:r>
              <a:rPr lang="en-US" sz="1600" dirty="0"/>
              <a:t>.</a:t>
            </a:r>
            <a:endParaRPr lang="en-US" sz="1600" dirty="0">
              <a:solidFill>
                <a:prstClr val="black"/>
              </a:solidFill>
              <a:cs typeface="Arial" pitchFamily="34" charset="0"/>
            </a:endParaRPr>
          </a:p>
        </p:txBody>
      </p:sp>
    </p:spTree>
    <p:extLst>
      <p:ext uri="{BB962C8B-B14F-4D97-AF65-F5344CB8AC3E}">
        <p14:creationId xmlns:p14="http://schemas.microsoft.com/office/powerpoint/2010/main" val="809516927"/>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Fin de la </a:t>
            </a:r>
            <a:r>
              <a:rPr lang="en-US" dirty="0" err="1"/>
              <a:t>unidad</a:t>
            </a:r>
            <a:endParaRPr lang="el-GR" dirty="0"/>
          </a:p>
        </p:txBody>
      </p:sp>
      <p:sp>
        <p:nvSpPr>
          <p:cNvPr id="5" name="Subtitle 4"/>
          <p:cNvSpPr>
            <a:spLocks noGrp="1"/>
          </p:cNvSpPr>
          <p:nvPr>
            <p:ph type="subTitle" idx="1"/>
          </p:nvPr>
        </p:nvSpPr>
        <p:spPr/>
        <p:txBody>
          <a:bodyPr/>
          <a:lstStyle/>
          <a:p>
            <a:r>
              <a:rPr lang="es-ES" dirty="0"/>
              <a:t>Unidad 1.5. CONFIGURACIÓN BÁSICA DE INSTALACIONES SOLARES TÉRMICAS</a:t>
            </a:r>
            <a:endParaRPr lang="en-US" dirty="0"/>
          </a:p>
        </p:txBody>
      </p:sp>
    </p:spTree>
    <p:extLst>
      <p:ext uri="{BB962C8B-B14F-4D97-AF65-F5344CB8AC3E}">
        <p14:creationId xmlns:p14="http://schemas.microsoft.com/office/powerpoint/2010/main" val="129220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A0F1A5-25D7-4DB2-8F99-2D65B27BDBCD}"/>
              </a:ext>
            </a:extLst>
          </p:cNvPr>
          <p:cNvSpPr>
            <a:spLocks noGrp="1"/>
          </p:cNvSpPr>
          <p:nvPr>
            <p:ph type="title"/>
          </p:nvPr>
        </p:nvSpPr>
        <p:spPr/>
        <p:txBody>
          <a:bodyPr/>
          <a:lstStyle/>
          <a:p>
            <a:r>
              <a:rPr lang="es-ES" b="1" dirty="0"/>
              <a:t>1. ACS solar. Especificaciones técnicas generales</a:t>
            </a:r>
            <a:endParaRPr lang="en-US" dirty="0"/>
          </a:p>
        </p:txBody>
      </p:sp>
      <p:sp>
        <p:nvSpPr>
          <p:cNvPr id="4" name="Rectangle 3">
            <a:extLst>
              <a:ext uri="{FF2B5EF4-FFF2-40B4-BE49-F238E27FC236}">
                <a16:creationId xmlns:a16="http://schemas.microsoft.com/office/drawing/2014/main" id="{455EE6DD-3FAE-4119-B043-7C3B6379D523}"/>
              </a:ext>
            </a:extLst>
          </p:cNvPr>
          <p:cNvSpPr/>
          <p:nvPr/>
        </p:nvSpPr>
        <p:spPr>
          <a:xfrm>
            <a:off x="27075" y="1413000"/>
            <a:ext cx="9216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Especificaciones generales para sistemas solares de calentamiento de agua a pequeña escala</a:t>
            </a:r>
            <a:r>
              <a:rPr lang="en-US" b="1" dirty="0">
                <a:solidFill>
                  <a:prstClr val="black"/>
                </a:solidFill>
                <a:cs typeface="Arial" pitchFamily="34" charset="0"/>
              </a:rPr>
              <a:t>.</a:t>
            </a:r>
            <a:endParaRPr lang="en-US" b="1" dirty="0"/>
          </a:p>
        </p:txBody>
      </p:sp>
      <p:sp>
        <p:nvSpPr>
          <p:cNvPr id="5" name="Rectangle 4">
            <a:extLst>
              <a:ext uri="{FF2B5EF4-FFF2-40B4-BE49-F238E27FC236}">
                <a16:creationId xmlns:a16="http://schemas.microsoft.com/office/drawing/2014/main" id="{0E60A2C7-59C5-4874-A390-9C176FD1A7B9}"/>
              </a:ext>
            </a:extLst>
          </p:cNvPr>
          <p:cNvSpPr/>
          <p:nvPr/>
        </p:nvSpPr>
        <p:spPr>
          <a:xfrm>
            <a:off x="27075" y="1989000"/>
            <a:ext cx="5517430" cy="3293209"/>
          </a:xfrm>
          <a:prstGeom prst="rect">
            <a:avLst/>
          </a:prstGeom>
        </p:spPr>
        <p:txBody>
          <a:bodyPr wrap="square">
            <a:spAutoFit/>
          </a:bodyPr>
          <a:lstStyle/>
          <a:p>
            <a:pPr marL="285750" indent="-285750">
              <a:buFont typeface="Wingdings" panose="05000000000000000000" pitchFamily="2" charset="2"/>
              <a:buChar char="§"/>
            </a:pPr>
            <a:r>
              <a:rPr lang="es-ES" sz="1600" b="1" dirty="0">
                <a:solidFill>
                  <a:prstClr val="black"/>
                </a:solidFill>
              </a:rPr>
              <a:t>Condiciones del sitio y del servicio</a:t>
            </a:r>
            <a:r>
              <a:rPr lang="en-US" sz="1600" b="1" dirty="0">
                <a:solidFill>
                  <a:prstClr val="black"/>
                </a:solidFill>
              </a:rPr>
              <a:t>.</a:t>
            </a:r>
          </a:p>
          <a:p>
            <a:pPr marL="555625" indent="-285750">
              <a:buFontTx/>
              <a:buChar char="‒"/>
            </a:pPr>
            <a:r>
              <a:rPr lang="es-ES" sz="1600" dirty="0">
                <a:solidFill>
                  <a:srgbClr val="000000"/>
                </a:solidFill>
              </a:rPr>
              <a:t>El sistema </a:t>
            </a:r>
            <a:r>
              <a:rPr lang="es-ES" sz="1600" dirty="0"/>
              <a:t>ACS solar</a:t>
            </a:r>
            <a:r>
              <a:rPr lang="es-ES" sz="1600" dirty="0">
                <a:solidFill>
                  <a:srgbClr val="000000"/>
                </a:solidFill>
              </a:rPr>
              <a:t> deberá cumplir con las condiciones climáticas y ambientales que se apliquen: calidad del agua, temperaturas, altitud, humedad, viento... Esto determinará el tipo de sistema elegido. Vida útil esperada del sistema: 15 a 25 años.</a:t>
            </a:r>
            <a:r>
              <a:rPr lang="en-US" sz="1600" dirty="0">
                <a:solidFill>
                  <a:srgbClr val="000000"/>
                </a:solidFill>
              </a:rPr>
              <a:t>.</a:t>
            </a:r>
          </a:p>
          <a:p>
            <a:pPr marL="285750" indent="-285750">
              <a:buFont typeface="Wingdings" panose="05000000000000000000" pitchFamily="2" charset="2"/>
              <a:buChar char="§"/>
            </a:pPr>
            <a:r>
              <a:rPr lang="en-US" sz="1600" b="1" dirty="0" err="1">
                <a:solidFill>
                  <a:prstClr val="black"/>
                </a:solidFill>
              </a:rPr>
              <a:t>Normativa</a:t>
            </a:r>
            <a:r>
              <a:rPr lang="en-US" sz="1600" b="1" dirty="0">
                <a:solidFill>
                  <a:prstClr val="black"/>
                </a:solidFill>
              </a:rPr>
              <a:t> y directrices.</a:t>
            </a:r>
          </a:p>
          <a:p>
            <a:pPr marL="555625" indent="-285750">
              <a:buFontTx/>
              <a:buChar char="‒"/>
            </a:pPr>
            <a:r>
              <a:rPr lang="es-ES" sz="1600" dirty="0">
                <a:solidFill>
                  <a:srgbClr val="000000"/>
                </a:solidFill>
              </a:rPr>
              <a:t>La instalación y puesta en marcha debe ser realizada por un </a:t>
            </a:r>
            <a:r>
              <a:rPr lang="es-ES" sz="1600" b="1" dirty="0">
                <a:solidFill>
                  <a:srgbClr val="000000"/>
                </a:solidFill>
              </a:rPr>
              <a:t>instalador habilitado</a:t>
            </a:r>
            <a:r>
              <a:rPr lang="es-ES" sz="1600" dirty="0">
                <a:solidFill>
                  <a:srgbClr val="000000"/>
                </a:solidFill>
              </a:rPr>
              <a:t>. Es responsabilidad del instalador cumplir con los </a:t>
            </a:r>
            <a:r>
              <a:rPr lang="es-ES" sz="1600" b="1" dirty="0">
                <a:solidFill>
                  <a:srgbClr val="000000"/>
                </a:solidFill>
              </a:rPr>
              <a:t>códigos de construcción e instalación </a:t>
            </a:r>
            <a:r>
              <a:rPr lang="es-ES" sz="1600" dirty="0">
                <a:solidFill>
                  <a:srgbClr val="000000"/>
                </a:solidFill>
              </a:rPr>
              <a:t>vigentes y con todas las regulaciones que se aplican localmente a los sistemas de agua caliente solar (específicamente </a:t>
            </a:r>
            <a:r>
              <a:rPr lang="es-ES" sz="1600" dirty="0"/>
              <a:t>ACS solar</a:t>
            </a:r>
            <a:r>
              <a:rPr lang="es-ES" sz="1600" dirty="0">
                <a:solidFill>
                  <a:srgbClr val="000000"/>
                </a:solidFill>
              </a:rPr>
              <a:t> a pequeña escala).</a:t>
            </a:r>
            <a:endParaRPr lang="en-US" sz="1600" dirty="0">
              <a:solidFill>
                <a:srgbClr val="000000"/>
              </a:solidFill>
            </a:endParaRPr>
          </a:p>
        </p:txBody>
      </p:sp>
      <p:sp>
        <p:nvSpPr>
          <p:cNvPr id="9" name="Rectangle 8">
            <a:extLst>
              <a:ext uri="{FF2B5EF4-FFF2-40B4-BE49-F238E27FC236}">
                <a16:creationId xmlns:a16="http://schemas.microsoft.com/office/drawing/2014/main" id="{893A024F-C280-4C87-B213-6CB90C958ED1}"/>
              </a:ext>
            </a:extLst>
          </p:cNvPr>
          <p:cNvSpPr/>
          <p:nvPr/>
        </p:nvSpPr>
        <p:spPr>
          <a:xfrm>
            <a:off x="27075" y="5229000"/>
            <a:ext cx="8720925" cy="1077218"/>
          </a:xfrm>
          <a:prstGeom prst="rect">
            <a:avLst/>
          </a:prstGeom>
        </p:spPr>
        <p:txBody>
          <a:bodyPr wrap="square">
            <a:spAutoFit/>
          </a:bodyPr>
          <a:lstStyle/>
          <a:p>
            <a:pPr marL="285750" indent="-285750">
              <a:buFont typeface="Wingdings" panose="05000000000000000000" pitchFamily="2" charset="2"/>
              <a:buChar char="§"/>
            </a:pPr>
            <a:r>
              <a:rPr lang="en-US" sz="1600" b="1" dirty="0" err="1">
                <a:solidFill>
                  <a:prstClr val="black"/>
                </a:solidFill>
              </a:rPr>
              <a:t>Diseño</a:t>
            </a:r>
            <a:r>
              <a:rPr lang="en-US" sz="1600" b="1" dirty="0">
                <a:solidFill>
                  <a:prstClr val="black"/>
                </a:solidFill>
              </a:rPr>
              <a:t>.</a:t>
            </a:r>
          </a:p>
          <a:p>
            <a:pPr marL="555625" indent="-285750">
              <a:buFontTx/>
              <a:buChar char="‒"/>
            </a:pPr>
            <a:r>
              <a:rPr lang="es-ES" sz="1600" dirty="0">
                <a:solidFill>
                  <a:srgbClr val="000000"/>
                </a:solidFill>
              </a:rPr>
              <a:t>Los sistemas </a:t>
            </a:r>
            <a:r>
              <a:rPr lang="es-ES" sz="1600" dirty="0"/>
              <a:t>ACS solar</a:t>
            </a:r>
            <a:r>
              <a:rPr lang="es-ES" sz="1600" dirty="0">
                <a:solidFill>
                  <a:srgbClr val="000000"/>
                </a:solidFill>
              </a:rPr>
              <a:t> a pequeña escala suelen ser </a:t>
            </a:r>
            <a:r>
              <a:rPr lang="es-ES" sz="1600" b="1" dirty="0">
                <a:solidFill>
                  <a:srgbClr val="000000"/>
                </a:solidFill>
              </a:rPr>
              <a:t>sistemas prediseñados y probados </a:t>
            </a:r>
            <a:r>
              <a:rPr lang="es-ES" sz="1600" dirty="0">
                <a:solidFill>
                  <a:srgbClr val="000000"/>
                </a:solidFill>
              </a:rPr>
              <a:t>que no necesitan ingeniería. </a:t>
            </a:r>
            <a:r>
              <a:rPr lang="es-ES" sz="1600" b="1" dirty="0">
                <a:solidFill>
                  <a:srgbClr val="000000"/>
                </a:solidFill>
              </a:rPr>
              <a:t>Los instaladores habilitados y experimentados podrán interpretar la documentación técnica, adaptar las instalaciones, realizar cálculos sencillos y asesorar.</a:t>
            </a:r>
            <a:endParaRPr lang="en-US" sz="1600" b="1" dirty="0">
              <a:solidFill>
                <a:srgbClr val="000000"/>
              </a:solidFill>
            </a:endParaRPr>
          </a:p>
        </p:txBody>
      </p:sp>
      <p:pic>
        <p:nvPicPr>
          <p:cNvPr id="23" name="Picture 22">
            <a:extLst>
              <a:ext uri="{FF2B5EF4-FFF2-40B4-BE49-F238E27FC236}">
                <a16:creationId xmlns:a16="http://schemas.microsoft.com/office/drawing/2014/main" id="{3288D719-0AB2-4C83-9AD5-400787A2488F}"/>
              </a:ext>
            </a:extLst>
          </p:cNvPr>
          <p:cNvPicPr>
            <a:picLocks noChangeAspect="1"/>
          </p:cNvPicPr>
          <p:nvPr/>
        </p:nvPicPr>
        <p:blipFill>
          <a:blip r:embed="rId2">
            <a:extLst>
              <a:ext uri="{BEBA8EAE-BF5A-486C-A8C5-ECC9F3942E4B}">
                <a14:imgProps xmlns:a14="http://schemas.microsoft.com/office/drawing/2010/main">
                  <a14:imgLayer r:embed="rId3">
                    <a14:imgEffect>
                      <a14:saturation sat="0"/>
                    </a14:imgEffect>
                  </a14:imgLayer>
                </a14:imgProps>
              </a:ext>
            </a:extLst>
          </a:blip>
          <a:stretch>
            <a:fillRect/>
          </a:stretch>
        </p:blipFill>
        <p:spPr>
          <a:xfrm>
            <a:off x="5432695" y="2091444"/>
            <a:ext cx="3242994" cy="3293209"/>
          </a:xfrm>
          <a:prstGeom prst="rect">
            <a:avLst/>
          </a:prstGeom>
          <a:ln>
            <a:solidFill>
              <a:schemeClr val="tx1"/>
            </a:solidFill>
          </a:ln>
        </p:spPr>
      </p:pic>
    </p:spTree>
    <p:extLst>
      <p:ext uri="{BB962C8B-B14F-4D97-AF65-F5344CB8AC3E}">
        <p14:creationId xmlns:p14="http://schemas.microsoft.com/office/powerpoint/2010/main" val="18245369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E1681-2C12-4F6F-9EC9-9AFBC973DE3D}"/>
              </a:ext>
            </a:extLst>
          </p:cNvPr>
          <p:cNvSpPr>
            <a:spLocks noGrp="1"/>
          </p:cNvSpPr>
          <p:nvPr>
            <p:ph type="title"/>
          </p:nvPr>
        </p:nvSpPr>
        <p:spPr/>
        <p:txBody>
          <a:bodyPr/>
          <a:lstStyle/>
          <a:p>
            <a:r>
              <a:rPr lang="es-ES" b="1" dirty="0"/>
              <a:t>1. ACS solar. Especificaciones técnicas generales</a:t>
            </a:r>
            <a:endParaRPr lang="en-US" dirty="0"/>
          </a:p>
        </p:txBody>
      </p:sp>
      <p:sp>
        <p:nvSpPr>
          <p:cNvPr id="4" name="Rectangle 3">
            <a:extLst>
              <a:ext uri="{FF2B5EF4-FFF2-40B4-BE49-F238E27FC236}">
                <a16:creationId xmlns:a16="http://schemas.microsoft.com/office/drawing/2014/main" id="{39B85FF8-A559-4B75-ACF5-A06070CC5429}"/>
              </a:ext>
            </a:extLst>
          </p:cNvPr>
          <p:cNvSpPr/>
          <p:nvPr/>
        </p:nvSpPr>
        <p:spPr>
          <a:xfrm>
            <a:off x="36000" y="1413000"/>
            <a:ext cx="8784000" cy="646331"/>
          </a:xfrm>
          <a:prstGeom prst="rect">
            <a:avLst/>
          </a:prstGeom>
        </p:spPr>
        <p:txBody>
          <a:bodyPr wrap="square">
            <a:spAutoFit/>
          </a:bodyPr>
          <a:lstStyle/>
          <a:p>
            <a:pPr marL="285750" indent="-285750">
              <a:buFont typeface="Wingdings" panose="05000000000000000000" pitchFamily="2" charset="2"/>
              <a:buChar char="Ø"/>
            </a:pPr>
            <a:r>
              <a:rPr lang="es-ES" b="1" dirty="0">
                <a:solidFill>
                  <a:prstClr val="black"/>
                </a:solidFill>
                <a:cs typeface="Arial" pitchFamily="34" charset="0"/>
              </a:rPr>
              <a:t>Especificaciones generales para sistemas solares de calentamiento de agua a pequeña escala.</a:t>
            </a:r>
            <a:endParaRPr lang="en-US" b="1" dirty="0"/>
          </a:p>
        </p:txBody>
      </p:sp>
      <p:sp>
        <p:nvSpPr>
          <p:cNvPr id="5" name="Rectangle 4">
            <a:extLst>
              <a:ext uri="{FF2B5EF4-FFF2-40B4-BE49-F238E27FC236}">
                <a16:creationId xmlns:a16="http://schemas.microsoft.com/office/drawing/2014/main" id="{57627190-A601-456B-ACF5-3579C3A89AD1}"/>
              </a:ext>
            </a:extLst>
          </p:cNvPr>
          <p:cNvSpPr/>
          <p:nvPr/>
        </p:nvSpPr>
        <p:spPr>
          <a:xfrm>
            <a:off x="108000" y="1958906"/>
            <a:ext cx="8578799" cy="4278094"/>
          </a:xfrm>
          <a:prstGeom prst="rect">
            <a:avLst/>
          </a:prstGeom>
        </p:spPr>
        <p:txBody>
          <a:bodyPr wrap="square">
            <a:spAutoFit/>
          </a:bodyPr>
          <a:lstStyle/>
          <a:p>
            <a:pPr marL="285750" indent="-285750">
              <a:buFont typeface="Wingdings" panose="05000000000000000000" pitchFamily="2" charset="2"/>
              <a:buChar char="§"/>
            </a:pPr>
            <a:r>
              <a:rPr lang="en-US" sz="1600" b="1" dirty="0" err="1">
                <a:solidFill>
                  <a:prstClr val="black"/>
                </a:solidFill>
              </a:rPr>
              <a:t>Dibujos</a:t>
            </a:r>
            <a:r>
              <a:rPr lang="en-US" sz="1600" b="1" dirty="0">
                <a:solidFill>
                  <a:prstClr val="black"/>
                </a:solidFill>
              </a:rPr>
              <a:t> e </a:t>
            </a:r>
            <a:r>
              <a:rPr lang="en-US" sz="1600" b="1" dirty="0" err="1">
                <a:solidFill>
                  <a:prstClr val="black"/>
                </a:solidFill>
              </a:rPr>
              <a:t>instrucciones</a:t>
            </a:r>
            <a:r>
              <a:rPr lang="en-US" sz="1600" b="1" dirty="0">
                <a:solidFill>
                  <a:prstClr val="black"/>
                </a:solidFill>
              </a:rPr>
              <a:t>.</a:t>
            </a:r>
          </a:p>
          <a:p>
            <a:pPr marL="555625" indent="-285750">
              <a:buFontTx/>
              <a:buChar char="‒"/>
            </a:pPr>
            <a:r>
              <a:rPr lang="es-ES" sz="1600" dirty="0">
                <a:solidFill>
                  <a:srgbClr val="000000"/>
                </a:solidFill>
              </a:rPr>
              <a:t>Se deben suministrar todos los diagramas del sistema con la estructura, la instalación y los componentes significativos con las instrucciones actuales de instalación y puesta en marcha, incluyendo los dibujos necesarios, las instrucciones de fontanería, las de seguridad o el mantenimiento y las necesarias para la solución de problemas.</a:t>
            </a:r>
            <a:r>
              <a:rPr lang="en-US" sz="1600" dirty="0">
                <a:solidFill>
                  <a:srgbClr val="000000"/>
                </a:solidFill>
              </a:rPr>
              <a:t> </a:t>
            </a:r>
            <a:endParaRPr lang="en-US" sz="1600" b="1" dirty="0">
              <a:solidFill>
                <a:prstClr val="black"/>
              </a:solidFill>
            </a:endParaRPr>
          </a:p>
          <a:p>
            <a:pPr marL="285750" indent="-285750">
              <a:buFont typeface="Wingdings" panose="05000000000000000000" pitchFamily="2" charset="2"/>
              <a:buChar char="§"/>
            </a:pPr>
            <a:r>
              <a:rPr lang="en-US" sz="1600" b="1" dirty="0" err="1">
                <a:solidFill>
                  <a:prstClr val="black"/>
                </a:solidFill>
              </a:rPr>
              <a:t>Calificaciones</a:t>
            </a:r>
            <a:r>
              <a:rPr lang="en-US" sz="1600" b="1" dirty="0">
                <a:solidFill>
                  <a:prstClr val="black"/>
                </a:solidFill>
              </a:rPr>
              <a:t> y </a:t>
            </a:r>
            <a:r>
              <a:rPr lang="en-US" sz="1600" b="1" dirty="0" err="1">
                <a:solidFill>
                  <a:prstClr val="black"/>
                </a:solidFill>
              </a:rPr>
              <a:t>características</a:t>
            </a:r>
            <a:r>
              <a:rPr lang="en-US" sz="1600" b="1" dirty="0">
                <a:solidFill>
                  <a:prstClr val="black"/>
                </a:solidFill>
              </a:rPr>
              <a:t>.</a:t>
            </a:r>
          </a:p>
          <a:p>
            <a:pPr marL="555625" indent="-285750">
              <a:buFontTx/>
              <a:buChar char="‒"/>
            </a:pPr>
            <a:r>
              <a:rPr lang="es-ES" sz="1600" dirty="0">
                <a:solidFill>
                  <a:srgbClr val="000000"/>
                </a:solidFill>
              </a:rPr>
              <a:t>La capacidad del sistema y todas las características principales deben especificarse en la "placa de características" de los componentes principales y hacerse visibles. El sistema también debe llevar una especificación detallada de los parámetros importantes en el manual de usuario para el cliente. </a:t>
            </a:r>
            <a:endParaRPr lang="en-US" sz="1600" dirty="0">
              <a:solidFill>
                <a:srgbClr val="000000"/>
              </a:solidFill>
            </a:endParaRPr>
          </a:p>
          <a:p>
            <a:pPr marL="285750" indent="-285750">
              <a:buFont typeface="Wingdings" panose="05000000000000000000" pitchFamily="2" charset="2"/>
              <a:buChar char="§"/>
            </a:pPr>
            <a:r>
              <a:rPr lang="en-US" sz="1600" b="1" dirty="0" err="1">
                <a:solidFill>
                  <a:prstClr val="black"/>
                </a:solidFill>
              </a:rPr>
              <a:t>Requisitos</a:t>
            </a:r>
            <a:r>
              <a:rPr lang="en-US" sz="1600" b="1" dirty="0">
                <a:solidFill>
                  <a:prstClr val="black"/>
                </a:solidFill>
              </a:rPr>
              <a:t> </a:t>
            </a:r>
            <a:r>
              <a:rPr lang="en-US" sz="1600" b="1" dirty="0" err="1">
                <a:solidFill>
                  <a:prstClr val="black"/>
                </a:solidFill>
              </a:rPr>
              <a:t>adicionales</a:t>
            </a:r>
            <a:r>
              <a:rPr lang="en-US" sz="1600" b="1" dirty="0">
                <a:solidFill>
                  <a:prstClr val="black"/>
                </a:solidFill>
              </a:rPr>
              <a:t> del sistema.</a:t>
            </a:r>
          </a:p>
          <a:p>
            <a:pPr marL="555625" indent="-285750">
              <a:buFontTx/>
              <a:buChar char="‒"/>
            </a:pPr>
            <a:r>
              <a:rPr lang="es-ES" sz="1600" dirty="0">
                <a:solidFill>
                  <a:srgbClr val="000000"/>
                </a:solidFill>
              </a:rPr>
              <a:t>Cualquier otro requisito que pueda </a:t>
            </a:r>
          </a:p>
          <a:p>
            <a:pPr marL="269875"/>
            <a:r>
              <a:rPr lang="es-ES" sz="1600" dirty="0">
                <a:solidFill>
                  <a:srgbClr val="000000"/>
                </a:solidFill>
              </a:rPr>
              <a:t>       guiar la selección del sistema de </a:t>
            </a:r>
            <a:r>
              <a:rPr lang="es-ES" sz="1600" dirty="0"/>
              <a:t>ACS solar</a:t>
            </a:r>
            <a:r>
              <a:rPr lang="es-ES" sz="1600" dirty="0">
                <a:solidFill>
                  <a:srgbClr val="000000"/>
                </a:solidFill>
              </a:rPr>
              <a:t> </a:t>
            </a:r>
          </a:p>
          <a:p>
            <a:pPr marL="269875"/>
            <a:r>
              <a:rPr lang="es-ES" sz="1600" dirty="0">
                <a:solidFill>
                  <a:srgbClr val="000000"/>
                </a:solidFill>
              </a:rPr>
              <a:t>       correctamente, o adaptaciones:</a:t>
            </a:r>
          </a:p>
          <a:p>
            <a:pPr marL="269875"/>
            <a:r>
              <a:rPr lang="es-ES" sz="1600" dirty="0">
                <a:solidFill>
                  <a:srgbClr val="000000"/>
                </a:solidFill>
              </a:rPr>
              <a:t>       accesorios, modos particulares de </a:t>
            </a:r>
          </a:p>
          <a:p>
            <a:pPr marL="269875"/>
            <a:r>
              <a:rPr lang="es-ES" sz="1600" dirty="0">
                <a:solidFill>
                  <a:srgbClr val="000000"/>
                </a:solidFill>
              </a:rPr>
              <a:t>       operación, proyectos de rehabilitación </a:t>
            </a:r>
          </a:p>
          <a:p>
            <a:pPr marL="269875"/>
            <a:r>
              <a:rPr lang="es-ES" sz="1600" dirty="0">
                <a:solidFill>
                  <a:srgbClr val="000000"/>
                </a:solidFill>
              </a:rPr>
              <a:t>      (calentadores de agua preexistentes), </a:t>
            </a:r>
            <a:r>
              <a:rPr lang="es-ES" sz="1600" dirty="0" err="1">
                <a:solidFill>
                  <a:srgbClr val="000000"/>
                </a:solidFill>
              </a:rPr>
              <a:t>etc</a:t>
            </a:r>
            <a:r>
              <a:rPr lang="en-US" sz="1600" dirty="0">
                <a:solidFill>
                  <a:srgbClr val="000000"/>
                </a:solidFill>
              </a:rPr>
              <a:t>.</a:t>
            </a:r>
          </a:p>
        </p:txBody>
      </p:sp>
      <p:pic>
        <p:nvPicPr>
          <p:cNvPr id="6" name="Picture 5">
            <a:extLst>
              <a:ext uri="{FF2B5EF4-FFF2-40B4-BE49-F238E27FC236}">
                <a16:creationId xmlns:a16="http://schemas.microsoft.com/office/drawing/2014/main" id="{A4FF1B63-FDA7-43F5-99F9-700CAFB58B6B}"/>
              </a:ext>
            </a:extLst>
          </p:cNvPr>
          <p:cNvPicPr>
            <a:picLocks noChangeAspect="1"/>
          </p:cNvPicPr>
          <p:nvPr/>
        </p:nvPicPr>
        <p:blipFill>
          <a:blip r:embed="rId2"/>
          <a:stretch>
            <a:fillRect/>
          </a:stretch>
        </p:blipFill>
        <p:spPr>
          <a:xfrm>
            <a:off x="4397399" y="4239825"/>
            <a:ext cx="4542226" cy="2069175"/>
          </a:xfrm>
          <a:prstGeom prst="rect">
            <a:avLst/>
          </a:prstGeom>
          <a:ln>
            <a:solidFill>
              <a:schemeClr val="tx1"/>
            </a:solidFill>
          </a:ln>
        </p:spPr>
      </p:pic>
    </p:spTree>
    <p:extLst>
      <p:ext uri="{BB962C8B-B14F-4D97-AF65-F5344CB8AC3E}">
        <p14:creationId xmlns:p14="http://schemas.microsoft.com/office/powerpoint/2010/main" val="3012120621"/>
      </p:ext>
    </p:extLst>
  </p:cSld>
  <p:clrMapOvr>
    <a:masterClrMapping/>
  </p:clrMapOvr>
</p:sld>
</file>

<file path=ppt/theme/theme1.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14872</TotalTime>
  <Words>10302</Words>
  <Application>Microsoft Office PowerPoint</Application>
  <PresentationFormat>Presentación en pantalla (4:3)</PresentationFormat>
  <Paragraphs>761</Paragraphs>
  <Slides>73</Slides>
  <Notes>2</Notes>
  <HiddenSlides>0</HiddenSlides>
  <MMClips>0</MMClips>
  <ScaleCrop>false</ScaleCrop>
  <HeadingPairs>
    <vt:vector size="6" baseType="variant">
      <vt:variant>
        <vt:lpstr>Fuentes usadas</vt:lpstr>
      </vt:variant>
      <vt:variant>
        <vt:i4>5</vt:i4>
      </vt:variant>
      <vt:variant>
        <vt:lpstr>Tema</vt:lpstr>
      </vt:variant>
      <vt:variant>
        <vt:i4>1</vt:i4>
      </vt:variant>
      <vt:variant>
        <vt:lpstr>Títulos de diapositiva</vt:lpstr>
      </vt:variant>
      <vt:variant>
        <vt:i4>73</vt:i4>
      </vt:variant>
    </vt:vector>
  </HeadingPairs>
  <TitlesOfParts>
    <vt:vector size="79" baseType="lpstr">
      <vt:lpstr>Arial</vt:lpstr>
      <vt:lpstr>Bosch Sans Regular</vt:lpstr>
      <vt:lpstr>Calibri</vt:lpstr>
      <vt:lpstr>Symbol</vt:lpstr>
      <vt:lpstr>Wingdings</vt:lpstr>
      <vt:lpstr>2_Office Theme</vt:lpstr>
      <vt:lpstr>Unidad 1.5.CONFIGURACIÓN BÁSICA DE INSTALACIONES TÉRMICAS SOLARES</vt:lpstr>
      <vt:lpstr>Objetivos de la unidad</vt:lpstr>
      <vt:lpstr>Contenido</vt:lpstr>
      <vt:lpstr>1. ACS solar. Especificaciones técnicas generales</vt:lpstr>
      <vt:lpstr>1. ACS solar. Especificaciones técnicas generales</vt:lpstr>
      <vt:lpstr>1. ACS solar. Especificaciones técnicas generales</vt:lpstr>
      <vt:lpstr>1. ACS solar. Especificaciones técnicas generales</vt:lpstr>
      <vt:lpstr>1. ACS solar. Especificaciones técnicas generales</vt:lpstr>
      <vt:lpstr>1. ACS solar. Especificaciones técnicas generales</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2. Selección de la tecnología adecuada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Dimensionamiento del sistema</vt:lpstr>
      <vt:lpstr>3. Cost evaluation</vt:lpstr>
      <vt:lpstr>4. Evaluación de costes</vt:lpstr>
      <vt:lpstr>4. Evaluación de costes</vt:lpstr>
      <vt:lpstr>4. Evaluación de costes</vt:lpstr>
      <vt:lpstr>4. Evaluación de costes</vt:lpstr>
      <vt:lpstr>4. Evaluación de costes</vt:lpstr>
      <vt:lpstr>4. Evaluación de costes</vt:lpstr>
      <vt:lpstr>4. Evaluación de costes</vt:lpstr>
      <vt:lpstr>4. Evaluación de costes</vt:lpstr>
      <vt:lpstr>4. Evaluación de costes</vt:lpstr>
      <vt:lpstr>Resumen</vt:lpstr>
      <vt:lpstr>Bibliografía</vt:lpstr>
      <vt:lpstr>Fin de la unidad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ptsimpoukli</dc:creator>
  <cp:lastModifiedBy>Jesus Mari Gómez</cp:lastModifiedBy>
  <cp:revision>551</cp:revision>
  <cp:lastPrinted>2019-05-14T13:30:41Z</cp:lastPrinted>
  <dcterms:created xsi:type="dcterms:W3CDTF">2017-12-11T10:59:29Z</dcterms:created>
  <dcterms:modified xsi:type="dcterms:W3CDTF">2019-08-19T08:27:55Z</dcterms:modified>
</cp:coreProperties>
</file>