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31"/>
  </p:notesMasterIdLst>
  <p:sldIdLst>
    <p:sldId id="256" r:id="rId2"/>
    <p:sldId id="257" r:id="rId3"/>
    <p:sldId id="272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260" r:id="rId30"/>
  </p:sldIdLst>
  <p:sldSz cx="9144000" cy="6858000" type="screen4x3"/>
  <p:notesSz cx="6797675" cy="9926638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ús Rosel Martínez" initials="JRM" lastIdx="1" clrIdx="0">
    <p:extLst>
      <p:ext uri="{19B8F6BF-5375-455C-9EA6-DF929625EA0E}">
        <p15:presenceInfo xmlns:p15="http://schemas.microsoft.com/office/powerpoint/2012/main" userId="f1f0e823a184ee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120" autoAdjust="0"/>
  </p:normalViewPr>
  <p:slideViewPr>
    <p:cSldViewPr>
      <p:cViewPr varScale="1">
        <p:scale>
          <a:sx n="49" d="100"/>
          <a:sy n="49" d="100"/>
        </p:scale>
        <p:origin x="44" y="616"/>
      </p:cViewPr>
      <p:guideLst>
        <p:guide orient="horz" pos="1026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E62C10A0-F87B-4BFF-AD3A-8310E448460F}" type="datetimeFigureOut">
              <a:rPr lang="el-GR" smtClean="0"/>
              <a:pPr/>
              <a:t>20/8/2019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6" rIns="91430" bIns="45716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30" tIns="45716" rIns="91430" bIns="45716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D51933F7-9C1D-42A8-B27F-F697341C8CBF}" type="slidenum">
              <a:rPr lang="el-GR" smtClean="0"/>
              <a:pPr/>
              <a:t>‹Nº›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933F7-9C1D-42A8-B27F-F697341C8CBF}" type="slidenum">
              <a:rPr lang="el-GR" smtClean="0"/>
              <a:pPr/>
              <a:t>1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Guidelines for the Trainer</a:t>
            </a:r>
          </a:p>
          <a:p>
            <a:endParaRPr lang="el-GR" dirty="0"/>
          </a:p>
          <a:p>
            <a:r>
              <a:rPr lang="en-US" dirty="0"/>
              <a:t>This .</a:t>
            </a:r>
            <a:r>
              <a:rPr lang="en-US" dirty="0" err="1"/>
              <a:t>ppt</a:t>
            </a:r>
            <a:r>
              <a:rPr lang="en-US" dirty="0"/>
              <a:t> file is a template to be used from VET providers in order for them to prepare the training material. </a:t>
            </a:r>
          </a:p>
          <a:p>
            <a:endParaRPr lang="el-GR" dirty="0"/>
          </a:p>
          <a:p>
            <a:r>
              <a:rPr lang="en-US" dirty="0"/>
              <a:t>We suggest </a:t>
            </a:r>
            <a:r>
              <a:rPr lang="en-US" b="1" dirty="0"/>
              <a:t>30 up to 40 .</a:t>
            </a:r>
            <a:r>
              <a:rPr lang="en-US" b="1" dirty="0" err="1"/>
              <a:t>ppt</a:t>
            </a:r>
            <a:r>
              <a:rPr lang="en-US" b="1" dirty="0"/>
              <a:t> slides </a:t>
            </a:r>
            <a:r>
              <a:rPr lang="en-US" dirty="0"/>
              <a:t>for one (1) hour of the training program. </a:t>
            </a:r>
            <a:endParaRPr lang="el-GR" dirty="0"/>
          </a:p>
          <a:p>
            <a:endParaRPr lang="en-US" dirty="0"/>
          </a:p>
          <a:p>
            <a:r>
              <a:rPr lang="en-US" dirty="0"/>
              <a:t>There are 3 </a:t>
            </a:r>
            <a:r>
              <a:rPr lang="en-US" u="sng" dirty="0"/>
              <a:t>predefined slides </a:t>
            </a:r>
            <a:r>
              <a:rPr lang="en-US" dirty="0"/>
              <a:t>to be filled in by you, entitled “</a:t>
            </a:r>
            <a:r>
              <a:rPr lang="en-US" b="1" dirty="0"/>
              <a:t>Module Objectives</a:t>
            </a:r>
            <a:r>
              <a:rPr lang="en-US" dirty="0"/>
              <a:t>”, “</a:t>
            </a:r>
            <a:r>
              <a:rPr lang="en-US" b="1" dirty="0"/>
              <a:t>Conclusion</a:t>
            </a:r>
            <a:r>
              <a:rPr lang="en-US" dirty="0"/>
              <a:t>”, “</a:t>
            </a:r>
            <a:r>
              <a:rPr lang="en-US" b="1" dirty="0"/>
              <a:t>End of module</a:t>
            </a:r>
            <a:r>
              <a:rPr lang="en-US" dirty="0"/>
              <a:t>”. </a:t>
            </a:r>
            <a:endParaRPr lang="el-GR" dirty="0"/>
          </a:p>
          <a:p>
            <a:endParaRPr lang="en-US" dirty="0"/>
          </a:p>
          <a:p>
            <a:pPr lvl="0"/>
            <a:r>
              <a:rPr lang="en-US" dirty="0"/>
              <a:t>Material should be sent in editable format. </a:t>
            </a:r>
            <a:endParaRPr lang="el-GR" dirty="0"/>
          </a:p>
          <a:p>
            <a:pPr lvl="0"/>
            <a:endParaRPr lang="en-US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Suggested font: Arial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Required font size: 16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Suggested line spacing: 1,5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file should have a clear structure and defined units and unique slide titles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slide contents should not exceed the predefined margins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Images, diagrams etc should be accompanied with a description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If you want to include comprehension questions (multiple choice, multiple responses, true/false, matching etc.) to enhance users’ understanding of the theory, you should embody them in the </a:t>
            </a: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file.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Questions that will be used for self assessment and final assessment quizzes should follow a predefined format that will be sent from SQLearn in an .</a:t>
            </a:r>
            <a:r>
              <a:rPr lang="en-US" dirty="0" err="1"/>
              <a:t>xls</a:t>
            </a:r>
            <a:r>
              <a:rPr lang="en-US" dirty="0"/>
              <a:t> file</a:t>
            </a:r>
            <a:endParaRPr lang="el-GR" dirty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933F7-9C1D-42A8-B27F-F697341C8CBF}" type="slidenum">
              <a:rPr lang="el-GR" smtClean="0"/>
              <a:pPr/>
              <a:t>2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5936" y="1988840"/>
            <a:ext cx="4822304" cy="1470025"/>
          </a:xfrm>
        </p:spPr>
        <p:txBody>
          <a:bodyPr anchor="b"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573016"/>
            <a:ext cx="4248472" cy="17526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2613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0"/>
            <a:ext cx="6707088" cy="1124744"/>
          </a:xfrm>
        </p:spPr>
        <p:txBody>
          <a:bodyPr>
            <a:normAutofit/>
          </a:bodyPr>
          <a:lstStyle>
            <a:lvl1pPr algn="r">
              <a:defRPr sz="2400"/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71127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A6221-E4EE-4882-A7E2-5D7E7229B80D}" type="slidenum">
              <a:rPr lang="el-GR" smtClean="0"/>
              <a:pPr/>
              <a:t>‹Nº›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559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microsoft.com/office/2007/relationships/hdphoto" Target="../media/hdphoto6.wdp"/><Relationship Id="rId4" Type="http://schemas.openxmlformats.org/officeDocument/2006/relationships/image" Target="../media/image36.emf"/><Relationship Id="rId9" Type="http://schemas.openxmlformats.org/officeDocument/2006/relationships/image" Target="../media/image39.png"/><Relationship Id="rId1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microsoft.com/office/2007/relationships/hdphoto" Target="../media/hdphoto8.wdp"/><Relationship Id="rId9" Type="http://schemas.openxmlformats.org/officeDocument/2006/relationships/image" Target="../media/image47.em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2.wdp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microsoft.com/office/2007/relationships/hdphoto" Target="../media/hdphoto15.wdp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0000" y="1773000"/>
            <a:ext cx="5038240" cy="1685865"/>
          </a:xfrm>
        </p:spPr>
        <p:txBody>
          <a:bodyPr anchor="b">
            <a:normAutofit fontScale="90000"/>
          </a:bodyPr>
          <a:lstStyle/>
          <a:p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 1.3. TIPOS DE INSTALACIONES Y COMPONENTES TÉRMICOS SOLARES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Introducción a la Energía Solar Térmica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2179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980B35-27DE-4661-BBF5-8A787E218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142" y="1926075"/>
            <a:ext cx="2714286" cy="1771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75E88E-C496-4111-B16E-5531DE330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3. Sistemas Solares de Calentamiento de Agua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0A6C60-9C3B-4749-B9FE-9C8DD19EEB04}"/>
              </a:ext>
            </a:extLst>
          </p:cNvPr>
          <p:cNvSpPr/>
          <p:nvPr/>
        </p:nvSpPr>
        <p:spPr>
          <a:xfrm>
            <a:off x="266328" y="1506446"/>
            <a:ext cx="7185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Sistemas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integrales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almacenamiento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colectores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- ICS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pasivo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84B380-7171-443C-8FB0-A5A089014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984" y="3712048"/>
            <a:ext cx="2764873" cy="2236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777657-D27E-4233-8651-AC808BC2E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132" y="2234442"/>
            <a:ext cx="1051643" cy="345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4E3132-9810-4BD2-A0C9-B416338B2ECE}"/>
              </a:ext>
            </a:extLst>
          </p:cNvPr>
          <p:cNvSpPr txBox="1"/>
          <p:nvPr/>
        </p:nvSpPr>
        <p:spPr>
          <a:xfrm>
            <a:off x="7452000" y="1701000"/>
            <a:ext cx="1692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sistemas ICS son sistemas ACS solar mejorados por lotes.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Envasado y certificado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6F8BB-335D-4B0B-B9AE-643278BA11D0}"/>
              </a:ext>
            </a:extLst>
          </p:cNvPr>
          <p:cNvSpPr txBox="1"/>
          <p:nvPr/>
        </p:nvSpPr>
        <p:spPr>
          <a:xfrm>
            <a:off x="4788000" y="4075957"/>
            <a:ext cx="1584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Proporcionar una mejor estratificación del agua.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Protecciones añadidas.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59F9BD-A3B3-459F-B073-007CFD1ED72F}"/>
              </a:ext>
            </a:extLst>
          </p:cNvPr>
          <p:cNvGrpSpPr/>
          <p:nvPr/>
        </p:nvGrpSpPr>
        <p:grpSpPr>
          <a:xfrm>
            <a:off x="36000" y="1989000"/>
            <a:ext cx="4752000" cy="4104000"/>
            <a:chOff x="36000" y="1989000"/>
            <a:chExt cx="4752000" cy="4104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5A54E78-8A08-452F-8B7B-71B7711C6D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335" r="1"/>
            <a:stretch/>
          </p:blipFill>
          <p:spPr>
            <a:xfrm>
              <a:off x="410328" y="1989000"/>
              <a:ext cx="4377672" cy="40816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62FC2E-5F61-4A8C-8F37-EA4B2A7E1919}"/>
                </a:ext>
              </a:extLst>
            </p:cNvPr>
            <p:cNvSpPr txBox="1"/>
            <p:nvPr/>
          </p:nvSpPr>
          <p:spPr>
            <a:xfrm>
              <a:off x="36000" y="4708005"/>
              <a:ext cx="2289960" cy="13849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u="sng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Otros</a:t>
              </a:r>
              <a:r>
                <a:rPr lang="en-US" sz="1200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u="sng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componentes</a:t>
              </a:r>
              <a:r>
                <a:rPr lang="en-US" sz="1200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clave 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Válvula de alivio de presión.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Válvula anticongelante.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Válvulas de drenaje.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Interruptor de vacío.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Válvula de retención.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By-pass</a:t>
              </a:r>
              <a:r>
                <a:rPr lang="es-E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solar.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BBA2BE1-C3B1-4E77-A5AF-B915B2A87991}"/>
              </a:ext>
            </a:extLst>
          </p:cNvPr>
          <p:cNvCxnSpPr/>
          <p:nvPr/>
        </p:nvCxnSpPr>
        <p:spPr>
          <a:xfrm>
            <a:off x="3204000" y="2637000"/>
            <a:ext cx="194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614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BE188-38E9-46E6-9FC6-FEC64C68F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3. Sistemas Solares de Calentamiento de Agua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9A4A78-5422-419F-BE24-F6D8AB76B24A}"/>
              </a:ext>
            </a:extLst>
          </p:cNvPr>
          <p:cNvSpPr/>
          <p:nvPr/>
        </p:nvSpPr>
        <p:spPr>
          <a:xfrm>
            <a:off x="266328" y="1506446"/>
            <a:ext cx="4665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Sistemas de </a:t>
            </a:r>
            <a:r>
              <a:rPr lang="pt-BR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termosifón</a:t>
            </a:r>
            <a:r>
              <a:rPr lang="pt-B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pt-BR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Directo</a:t>
            </a:r>
            <a:r>
              <a:rPr lang="pt-B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pt-BR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Indirecto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44C1E9-6AC2-4A92-9052-DBD55BC6E558}"/>
              </a:ext>
            </a:extLst>
          </p:cNvPr>
          <p:cNvSpPr txBox="1"/>
          <p:nvPr/>
        </p:nvSpPr>
        <p:spPr>
          <a:xfrm>
            <a:off x="4716000" y="1845000"/>
            <a:ext cx="4248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Para climas templados y cálidos.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No hay bombas.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La convección natural del agua caliente conduce a la circulación y estratificación del agua (efecto termosifón).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Tanque solar situado encima del colector.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Colectores de placas planas y tubos de vacío.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Más barato que los sistemas activos.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Fiable, fácil de instalar y de bajo mantenimiento.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Las aguas duras pueden generar depósitos.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También disponible en diseños divididos.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Riesgo de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termofonía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inversa por la noche.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El efecto termosifón se detiene bajo temperaturas de congelación.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Tanques solares bien aislados y protegidos contra agentes químicos y atmósfera.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Otras protecciones de seguridad añadidas.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5B3CE8-358C-4C1F-9055-597816F25107}"/>
              </a:ext>
            </a:extLst>
          </p:cNvPr>
          <p:cNvGrpSpPr/>
          <p:nvPr/>
        </p:nvGrpSpPr>
        <p:grpSpPr>
          <a:xfrm>
            <a:off x="36000" y="1988999"/>
            <a:ext cx="4536000" cy="4305661"/>
            <a:chOff x="36000" y="1988999"/>
            <a:chExt cx="4536000" cy="43056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226ADD0-74FA-4FDB-9539-556507A2F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0250" y="1988999"/>
              <a:ext cx="4131750" cy="388800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CE4E48-7AFA-4209-B769-3C17462E8266}"/>
                </a:ext>
              </a:extLst>
            </p:cNvPr>
            <p:cNvSpPr txBox="1"/>
            <p:nvPr/>
          </p:nvSpPr>
          <p:spPr>
            <a:xfrm>
              <a:off x="36000" y="4725000"/>
              <a:ext cx="1944000" cy="15696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u="sng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Otros</a:t>
              </a:r>
              <a:r>
                <a:rPr lang="en-US" sz="1200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u="sng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componentes</a:t>
              </a:r>
              <a:r>
                <a:rPr lang="en-US" sz="1200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clave: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Almacenamiento de respaldo con calor auxiliar para facilitar la integración con los ACS solar existentes.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Válvulas de seguridad.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8310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45334-EE6E-4302-BDAF-F3FA07CD0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3. Sistemas Solares de Calentamiento de Agua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0B213D-AFC6-4A7B-87C4-EC15856ED49F}"/>
              </a:ext>
            </a:extLst>
          </p:cNvPr>
          <p:cNvSpPr/>
          <p:nvPr/>
        </p:nvSpPr>
        <p:spPr>
          <a:xfrm>
            <a:off x="266328" y="1506446"/>
            <a:ext cx="4665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Sistemas de </a:t>
            </a:r>
            <a:r>
              <a:rPr lang="pt-BR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termosifón</a:t>
            </a:r>
            <a:r>
              <a:rPr lang="pt-B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pt-BR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Directo</a:t>
            </a:r>
            <a:r>
              <a:rPr lang="pt-B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pt-BR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Indirecto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DED6C3-61BD-4FAD-AE46-1B4E3806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0" y="1628774"/>
            <a:ext cx="2324572" cy="21532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D3C84A-C493-4F1D-9848-C8AD29455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414" y="1854332"/>
            <a:ext cx="1753585" cy="1927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F2C7C5-E18A-4EA2-9EB3-CE0862A72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00" y="3791318"/>
            <a:ext cx="3984690" cy="19746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FBBEE7-D5CA-414F-A02B-6D13BAFC7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98" y="1989000"/>
            <a:ext cx="4099402" cy="367937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60C8EFC-A19E-4E69-BA10-46F018614631}"/>
              </a:ext>
            </a:extLst>
          </p:cNvPr>
          <p:cNvSpPr/>
          <p:nvPr/>
        </p:nvSpPr>
        <p:spPr>
          <a:xfrm>
            <a:off x="180000" y="5733000"/>
            <a:ext cx="720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sistemas de termosifón indirecto requieren un intercambiador de calor. Interno.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Puede utilizar una solución anticongelante para operar en climas más fríos.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779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6A995-B035-418D-9846-B18836678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3. Sistemas Solares de Calentamiento de Agua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DD2C74-0B6E-4887-92AE-50F5D3128587}"/>
              </a:ext>
            </a:extLst>
          </p:cNvPr>
          <p:cNvSpPr/>
          <p:nvPr/>
        </p:nvSpPr>
        <p:spPr>
          <a:xfrm>
            <a:off x="36000" y="1506446"/>
            <a:ext cx="58489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Sistemas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Circulación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Forzada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Directa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Activa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 - DFC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EE4C3-A65C-4EFB-90D9-7B8238A99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86" y="1997762"/>
            <a:ext cx="5685714" cy="409523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60DF56-84E7-4C86-A0D5-0D5300D1F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998" y="1413000"/>
            <a:ext cx="2801802" cy="23706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C79512-4E52-46D0-BEA1-9C4DCB0185C0}"/>
              </a:ext>
            </a:extLst>
          </p:cNvPr>
          <p:cNvSpPr/>
          <p:nvPr/>
        </p:nvSpPr>
        <p:spPr>
          <a:xfrm>
            <a:off x="6012000" y="3789000"/>
            <a:ext cx="31253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Circulación forzada. Bomba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eléctrico/electrónico: temperatura diferencial y otros.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Eficiente.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Tanque solar separado en el interior de la casa (bajas pérdidas de calor).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Detección de condiciones de congelación y protección de drenaje.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aguas duras pueden afectar.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372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C3EDB-B02C-443C-AB0E-2E2225860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3. Sistemas Solares de Calentamiento de Agua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4C2678-9512-4D9E-B616-4A07E1DD43F1}"/>
              </a:ext>
            </a:extLst>
          </p:cNvPr>
          <p:cNvSpPr/>
          <p:nvPr/>
        </p:nvSpPr>
        <p:spPr>
          <a:xfrm>
            <a:off x="266328" y="1506446"/>
            <a:ext cx="5673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Sistemas de Circulación Forzada Indirecta - IFC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D3B2B0-DB97-4693-9697-894104283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1917000"/>
            <a:ext cx="4320516" cy="3516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BCF278-BC63-4FC6-9B39-643085638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516" y="1917000"/>
            <a:ext cx="4430476" cy="3516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3718707-5143-4EAC-B1D0-5F785E3C2FC3}"/>
              </a:ext>
            </a:extLst>
          </p:cNvPr>
          <p:cNvSpPr/>
          <p:nvPr/>
        </p:nvSpPr>
        <p:spPr>
          <a:xfrm>
            <a:off x="0" y="5463717"/>
            <a:ext cx="486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Circuitos separados: Fluido caloportador y Agua Potable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Fluido caloportador: puede ser glicol u otro.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Intercambiador de calor: interno o externo.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ED5C70-4FCF-4062-96EC-4F4CCA2F68C4}"/>
              </a:ext>
            </a:extLst>
          </p:cNvPr>
          <p:cNvSpPr/>
          <p:nvPr/>
        </p:nvSpPr>
        <p:spPr>
          <a:xfrm>
            <a:off x="5040000" y="5498893"/>
            <a:ext cx="450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Destinado a climas cálidos y fríos.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Totalmente controlado.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Integrable en ACS solar existente y escalable.</a:t>
            </a:r>
          </a:p>
          <a:p>
            <a:pPr lvl="0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8997FD-90D1-4D5B-9653-9F31F4165EEE}"/>
              </a:ext>
            </a:extLst>
          </p:cNvPr>
          <p:cNvSpPr/>
          <p:nvPr/>
        </p:nvSpPr>
        <p:spPr>
          <a:xfrm>
            <a:off x="180000" y="1917000"/>
            <a:ext cx="18469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drenaje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0480DA-7E81-4C9C-8856-352C110E1F75}"/>
              </a:ext>
            </a:extLst>
          </p:cNvPr>
          <p:cNvSpPr/>
          <p:nvPr/>
        </p:nvSpPr>
        <p:spPr>
          <a:xfrm>
            <a:off x="6864130" y="1875077"/>
            <a:ext cx="2210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anticongelante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393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B7C85-5993-4EBB-AEEC-3AFCC47BE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3. Sistemas Solares de Calentamiento de Agua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06F447-B93F-46A1-A18E-8BD7342379F1}"/>
              </a:ext>
            </a:extLst>
          </p:cNvPr>
          <p:cNvSpPr/>
          <p:nvPr/>
        </p:nvSpPr>
        <p:spPr>
          <a:xfrm>
            <a:off x="266328" y="1506446"/>
            <a:ext cx="8769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ACS solar a gran escala. Instalaciones para edificios multifamiliares y residenciales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1C525C-CC15-42FB-9A2E-6A512DCA9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0" y="1989000"/>
            <a:ext cx="4161156" cy="346763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BE5C66-9F29-4258-979F-657A7FCAEF12}"/>
              </a:ext>
            </a:extLst>
          </p:cNvPr>
          <p:cNvSpPr txBox="1"/>
          <p:nvPr/>
        </p:nvSpPr>
        <p:spPr>
          <a:xfrm>
            <a:off x="4644000" y="5589000"/>
            <a:ext cx="416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Toda la instalación distribuida. Solar, Almacenamiento y Soporte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136442-D01D-4187-875E-4E8A62B76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1989000"/>
            <a:ext cx="3903508" cy="346763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D9A925-5E31-41EF-963C-DAA1F8270C5C}"/>
              </a:ext>
            </a:extLst>
          </p:cNvPr>
          <p:cNvSpPr txBox="1"/>
          <p:nvPr/>
        </p:nvSpPr>
        <p:spPr>
          <a:xfrm>
            <a:off x="482844" y="5589000"/>
            <a:ext cx="416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Instalación centralizada. Solar, Almacenamiento y Soporte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162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AD3AD3-BA40-424F-98DE-2BF927A86CA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36000" y="2029833"/>
            <a:ext cx="3421601" cy="38374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5959DB-F05C-42FF-B5D7-B27F27D2B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</a:t>
            </a:r>
            <a:r>
              <a:rPr lang="en-US" b="1" dirty="0" err="1"/>
              <a:t>Componentes</a:t>
            </a:r>
            <a:r>
              <a:rPr lang="en-US" b="1" dirty="0"/>
              <a:t> del sistema ACS solar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34BB08-958D-4918-9C6B-5468D2F38745}"/>
              </a:ext>
            </a:extLst>
          </p:cNvPr>
          <p:cNvSpPr/>
          <p:nvPr/>
        </p:nvSpPr>
        <p:spPr>
          <a:xfrm>
            <a:off x="266328" y="1506446"/>
            <a:ext cx="6969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Tipología de componentes para sistemas ACS solar a pequeña escala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821F0F-A2B1-487F-9BD9-44EAE805673C}"/>
              </a:ext>
            </a:extLst>
          </p:cNvPr>
          <p:cNvSpPr txBox="1"/>
          <p:nvPr/>
        </p:nvSpPr>
        <p:spPr>
          <a:xfrm>
            <a:off x="502400" y="2362334"/>
            <a:ext cx="7741600" cy="3930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Colectores.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Para recoger y convertir la energía del sol en calor.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Tanques de agua.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Para almacenar y respaldar agua calentada por energía solar.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Bombas.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Para forzar la circulación de agua y otros Fluido caloportador a través del sistema.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Controladores.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Para medir, visualizar, controlar y supervisar el funcionamiento del sistema.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Componentes de suministro de calor.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Incluye tuberías, Fluido caloportador e intercambiadores de calor.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Mecanismos de protección contra la congelación.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Para evitar la congelación de colectores y tuberías.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Válvulas de aislamiento, retención, alivio y seguridad.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Para controlar o regular el flujo de fluidos.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Manómetros y medidores.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Para la detección de magnitudes térmicas y la monitorización de sistemas.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346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63C8D-0205-4761-8CE8-C73220927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</a:t>
            </a:r>
            <a:r>
              <a:rPr lang="en-US" b="1" dirty="0" err="1"/>
              <a:t>Componentes</a:t>
            </a:r>
            <a:r>
              <a:rPr lang="en-US" b="1" dirty="0"/>
              <a:t> del sistema ACS solar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06A9DA-FFB9-42AD-B68D-BF18821A62B0}"/>
              </a:ext>
            </a:extLst>
          </p:cNvPr>
          <p:cNvSpPr/>
          <p:nvPr/>
        </p:nvSpPr>
        <p:spPr>
          <a:xfrm>
            <a:off x="266328" y="1506446"/>
            <a:ext cx="2577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Colectores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solares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b="1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983B9E2-5260-4501-9FD6-EEB7DDEE4E97}"/>
              </a:ext>
            </a:extLst>
          </p:cNvPr>
          <p:cNvGrpSpPr/>
          <p:nvPr/>
        </p:nvGrpSpPr>
        <p:grpSpPr>
          <a:xfrm>
            <a:off x="26475" y="1989000"/>
            <a:ext cx="9072000" cy="4104000"/>
            <a:chOff x="26475" y="2061000"/>
            <a:chExt cx="9072000" cy="41040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E7EA843-6F06-45E1-8A26-54127030C93A}"/>
                </a:ext>
              </a:extLst>
            </p:cNvPr>
            <p:cNvGrpSpPr/>
            <p:nvPr/>
          </p:nvGrpSpPr>
          <p:grpSpPr>
            <a:xfrm>
              <a:off x="26475" y="2061000"/>
              <a:ext cx="9072000" cy="432000"/>
              <a:chOff x="36000" y="2061000"/>
              <a:chExt cx="9072000" cy="43200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49FCB9E-7534-43A1-B5CF-C8374CCABAEE}"/>
                  </a:ext>
                </a:extLst>
              </p:cNvPr>
              <p:cNvSpPr/>
              <p:nvPr/>
            </p:nvSpPr>
            <p:spPr>
              <a:xfrm>
                <a:off x="36000" y="2061000"/>
                <a:ext cx="3024000" cy="432000"/>
              </a:xfrm>
              <a:prstGeom prst="rect">
                <a:avLst/>
              </a:prstGeom>
              <a:ln w="127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Colectores</a:t>
                </a:r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Integrados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6D7D537-BDC4-42AD-A583-FB5189DE1257}"/>
                  </a:ext>
                </a:extLst>
              </p:cNvPr>
              <p:cNvSpPr/>
              <p:nvPr/>
            </p:nvSpPr>
            <p:spPr>
              <a:xfrm>
                <a:off x="3060000" y="2061000"/>
                <a:ext cx="3024000" cy="432000"/>
              </a:xfrm>
              <a:prstGeom prst="rect">
                <a:avLst/>
              </a:prstGeom>
              <a:ln w="127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Colectores</a:t>
                </a:r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planos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61045CD-8744-4B4A-B9F6-94A9055C5A47}"/>
                  </a:ext>
                </a:extLst>
              </p:cNvPr>
              <p:cNvSpPr/>
              <p:nvPr/>
            </p:nvSpPr>
            <p:spPr>
              <a:xfrm>
                <a:off x="6084000" y="2061000"/>
                <a:ext cx="3024000" cy="432000"/>
              </a:xfrm>
              <a:prstGeom prst="rect">
                <a:avLst/>
              </a:prstGeom>
              <a:ln w="127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Colectores</a:t>
                </a:r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de </a:t>
                </a:r>
                <a:r>
                  <a:rPr lang="en-US" sz="1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tubos</a:t>
                </a:r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de </a:t>
                </a:r>
                <a:r>
                  <a:rPr lang="en-US" sz="1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vacío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A5740EF-5952-4B01-A7B9-D4AAE246BD26}"/>
                </a:ext>
              </a:extLst>
            </p:cNvPr>
            <p:cNvSpPr/>
            <p:nvPr/>
          </p:nvSpPr>
          <p:spPr>
            <a:xfrm>
              <a:off x="33639" y="2554050"/>
              <a:ext cx="3024000" cy="361095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C77C81-51ED-4528-B550-8751C9BC5423}"/>
                </a:ext>
              </a:extLst>
            </p:cNvPr>
            <p:cNvSpPr/>
            <p:nvPr/>
          </p:nvSpPr>
          <p:spPr>
            <a:xfrm>
              <a:off x="3057639" y="2554050"/>
              <a:ext cx="3024000" cy="361095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1B561B-E0FA-4ADA-ADD4-E077CBB39D09}"/>
                </a:ext>
              </a:extLst>
            </p:cNvPr>
            <p:cNvSpPr/>
            <p:nvPr/>
          </p:nvSpPr>
          <p:spPr>
            <a:xfrm>
              <a:off x="6067311" y="2554050"/>
              <a:ext cx="3024000" cy="361095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F9A01F5-B8CA-45A8-A59E-960C32B42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564" y="4420576"/>
              <a:ext cx="2892450" cy="164669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A311B3-2BFD-4542-B535-9E3B606AD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328" y="2593575"/>
              <a:ext cx="2577672" cy="1717050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EA0A4C7-C436-453E-85AA-6635FB7253CC}"/>
                </a:ext>
              </a:extLst>
            </p:cNvPr>
            <p:cNvCxnSpPr>
              <a:stCxn id="9" idx="1"/>
              <a:endCxn id="10" idx="1"/>
            </p:cNvCxnSpPr>
            <p:nvPr/>
          </p:nvCxnSpPr>
          <p:spPr>
            <a:xfrm>
              <a:off x="33639" y="4359525"/>
              <a:ext cx="3024000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120ADE-DCA8-490F-86B3-B8FDD6DE4E83}"/>
                </a:ext>
              </a:extLst>
            </p:cNvPr>
            <p:cNvSpPr txBox="1"/>
            <p:nvPr/>
          </p:nvSpPr>
          <p:spPr>
            <a:xfrm>
              <a:off x="2517490" y="5829821"/>
              <a:ext cx="576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ICS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F010758-DB94-4087-B4EA-695956AD8387}"/>
                </a:ext>
              </a:extLst>
            </p:cNvPr>
            <p:cNvSpPr txBox="1"/>
            <p:nvPr/>
          </p:nvSpPr>
          <p:spPr>
            <a:xfrm>
              <a:off x="2372459" y="4051497"/>
              <a:ext cx="7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Lote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DA1A1E3-9DED-4D0C-A900-E17107B5C81A}"/>
                </a:ext>
              </a:extLst>
            </p:cNvPr>
            <p:cNvCxnSpPr>
              <a:cxnSpLocks/>
              <a:stCxn id="9" idx="3"/>
              <a:endCxn id="11" idx="1"/>
            </p:cNvCxnSpPr>
            <p:nvPr/>
          </p:nvCxnSpPr>
          <p:spPr>
            <a:xfrm>
              <a:off x="3057639" y="4359525"/>
              <a:ext cx="3009672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EA1D08-DA19-4D30-9767-00446C34B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4459" y="2622191"/>
              <a:ext cx="2796032" cy="163830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67804CE-FA5B-4384-B425-79E269ED2ED6}"/>
                </a:ext>
              </a:extLst>
            </p:cNvPr>
            <p:cNvSpPr txBox="1"/>
            <p:nvPr/>
          </p:nvSpPr>
          <p:spPr>
            <a:xfrm>
              <a:off x="5102973" y="4030496"/>
              <a:ext cx="10711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Vitrificado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4230FB3-8FC6-4B55-BFC9-4803BCBD5137}"/>
                </a:ext>
              </a:extLst>
            </p:cNvPr>
            <p:cNvGrpSpPr/>
            <p:nvPr/>
          </p:nvGrpSpPr>
          <p:grpSpPr>
            <a:xfrm>
              <a:off x="3081217" y="4416808"/>
              <a:ext cx="2811623" cy="1699167"/>
              <a:chOff x="3081217" y="4416808"/>
              <a:chExt cx="2811623" cy="1699167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144E80DB-CE6F-4E29-B729-EADA4F451C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367015" y="4416808"/>
                <a:ext cx="1130578" cy="90000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452728F-15A1-4809-99D3-47F3C52D1C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45990" y="5099098"/>
                <a:ext cx="846850" cy="900000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D127FA47-6E44-4ACF-86B1-0E9F37554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081217" y="5215975"/>
                <a:ext cx="1631250" cy="900000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43F4ACE-086B-4160-8F6E-DE05E34A99E7}"/>
                </a:ext>
              </a:extLst>
            </p:cNvPr>
            <p:cNvSpPr txBox="1"/>
            <p:nvPr/>
          </p:nvSpPr>
          <p:spPr>
            <a:xfrm>
              <a:off x="3045477" y="4376791"/>
              <a:ext cx="17425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Algunas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formas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montaje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4D9108F-4A49-4307-B12C-325CF46AE31A}"/>
                </a:ext>
              </a:extLst>
            </p:cNvPr>
            <p:cNvCxnSpPr>
              <a:endCxn id="11" idx="3"/>
            </p:cNvCxnSpPr>
            <p:nvPr/>
          </p:nvCxnSpPr>
          <p:spPr>
            <a:xfrm>
              <a:off x="6074475" y="4359525"/>
              <a:ext cx="3016836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310340A-4673-4479-890C-31F5B6868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05265" y="2601190"/>
              <a:ext cx="2950196" cy="169243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8F817D8-CAA2-469C-ABF5-C51BD527C37E}"/>
                </a:ext>
              </a:extLst>
            </p:cNvPr>
            <p:cNvSpPr txBox="1"/>
            <p:nvPr/>
          </p:nvSpPr>
          <p:spPr>
            <a:xfrm>
              <a:off x="6067311" y="4034713"/>
              <a:ext cx="10711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Inundado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2088B79-5EAE-44A4-A474-E00BBDB1A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36000" y="4434317"/>
              <a:ext cx="1835032" cy="167526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575F18-D741-4CAB-BD92-BC228A923F77}"/>
                </a:ext>
              </a:extLst>
            </p:cNvPr>
            <p:cNvSpPr txBox="1"/>
            <p:nvPr/>
          </p:nvSpPr>
          <p:spPr>
            <a:xfrm>
              <a:off x="6042774" y="5826446"/>
              <a:ext cx="12095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Tubo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calor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6202888-67A8-41C6-8751-C2A25B31F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08324" y="4396253"/>
              <a:ext cx="1252626" cy="92501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344221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1CAD2-77A5-445A-8E88-A52A54C3F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</a:t>
            </a:r>
            <a:r>
              <a:rPr lang="en-US" b="1" dirty="0" err="1"/>
              <a:t>Componentes</a:t>
            </a:r>
            <a:r>
              <a:rPr lang="en-US" b="1" dirty="0"/>
              <a:t> del sistema ACS solar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8AB717-6057-4C61-9198-6D5627FB4098}"/>
              </a:ext>
            </a:extLst>
          </p:cNvPr>
          <p:cNvSpPr/>
          <p:nvPr/>
        </p:nvSpPr>
        <p:spPr>
          <a:xfrm>
            <a:off x="266328" y="1506446"/>
            <a:ext cx="3297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Tanques de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almacenamiento</a:t>
            </a:r>
            <a:endParaRPr lang="en-US" b="1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B0F6492-2C60-4807-BECB-F678FFFEB9C5}"/>
              </a:ext>
            </a:extLst>
          </p:cNvPr>
          <p:cNvGrpSpPr/>
          <p:nvPr/>
        </p:nvGrpSpPr>
        <p:grpSpPr>
          <a:xfrm>
            <a:off x="36000" y="1845000"/>
            <a:ext cx="9072000" cy="4320000"/>
            <a:chOff x="36000" y="1992040"/>
            <a:chExt cx="9072000" cy="41729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90B9D0F-590A-45BE-BFD7-58A87542793A}"/>
                </a:ext>
              </a:extLst>
            </p:cNvPr>
            <p:cNvGrpSpPr/>
            <p:nvPr/>
          </p:nvGrpSpPr>
          <p:grpSpPr>
            <a:xfrm>
              <a:off x="36000" y="1992040"/>
              <a:ext cx="9072000" cy="432000"/>
              <a:chOff x="-36000" y="2010702"/>
              <a:chExt cx="9072000" cy="43200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51811C9-83D0-4B71-9668-A4CB4E1DCF46}"/>
                  </a:ext>
                </a:extLst>
              </p:cNvPr>
              <p:cNvSpPr/>
              <p:nvPr/>
            </p:nvSpPr>
            <p:spPr>
              <a:xfrm>
                <a:off x="-36000" y="2010702"/>
                <a:ext cx="3024000" cy="432000"/>
              </a:xfrm>
              <a:prstGeom prst="rect">
                <a:avLst/>
              </a:prstGeom>
              <a:ln w="127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Tanque solar </a:t>
                </a:r>
              </a:p>
              <a:p>
                <a:pPr algn="ctr"/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1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Básico</a:t>
                </a:r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 Para </a:t>
                </a:r>
                <a:r>
                  <a:rPr lang="en-US" sz="1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climas</a:t>
                </a:r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cálidos</a:t>
                </a:r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F2C004D-06F0-4852-85B4-59218BDDA181}"/>
                  </a:ext>
                </a:extLst>
              </p:cNvPr>
              <p:cNvSpPr/>
              <p:nvPr/>
            </p:nvSpPr>
            <p:spPr>
              <a:xfrm>
                <a:off x="2988000" y="2010702"/>
                <a:ext cx="3024000" cy="432000"/>
              </a:xfrm>
              <a:prstGeom prst="rect">
                <a:avLst/>
              </a:prstGeom>
              <a:ln w="127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Ilustraciones</a:t>
                </a: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9FF2B3B-9FEA-441E-9F2E-AADBC91AB819}"/>
                  </a:ext>
                </a:extLst>
              </p:cNvPr>
              <p:cNvSpPr/>
              <p:nvPr/>
            </p:nvSpPr>
            <p:spPr>
              <a:xfrm>
                <a:off x="5896365" y="2010702"/>
                <a:ext cx="3139635" cy="432000"/>
              </a:xfrm>
              <a:prstGeom prst="rect">
                <a:avLst/>
              </a:prstGeom>
              <a:ln w="127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Sistemas</a:t>
                </a:r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ACS solar de </a:t>
                </a:r>
                <a:r>
                  <a:rPr lang="en-U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tanques</a:t>
                </a:r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múltiples</a:t>
                </a: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(Tanques </a:t>
                </a:r>
                <a:r>
                  <a:rPr lang="en-US" sz="1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solares</a:t>
                </a:r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y </a:t>
                </a:r>
                <a:r>
                  <a:rPr lang="en-US" sz="1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auxiliares</a:t>
                </a:r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/de </a:t>
                </a:r>
                <a:r>
                  <a:rPr lang="en-US" sz="1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reserva</a:t>
                </a:r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9E1F65D-B630-4E4D-8866-4E36E18BC244}"/>
                </a:ext>
              </a:extLst>
            </p:cNvPr>
            <p:cNvSpPr/>
            <p:nvPr/>
          </p:nvSpPr>
          <p:spPr>
            <a:xfrm>
              <a:off x="36000" y="2493000"/>
              <a:ext cx="3024000" cy="367200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5AFEB49-ACEC-4828-B641-4141D8522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328" y="2502331"/>
              <a:ext cx="2505672" cy="366266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C49AB6-43A3-42B4-A244-2FC9EC8E2ABA}"/>
                </a:ext>
              </a:extLst>
            </p:cNvPr>
            <p:cNvSpPr/>
            <p:nvPr/>
          </p:nvSpPr>
          <p:spPr>
            <a:xfrm>
              <a:off x="3063600" y="2493000"/>
              <a:ext cx="3024000" cy="367200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A3A7D7A-B3A5-4167-9A77-4380A922680E}"/>
                </a:ext>
              </a:extLst>
            </p:cNvPr>
            <p:cNvCxnSpPr>
              <a:stCxn id="9" idx="3"/>
              <a:endCxn id="11" idx="3"/>
            </p:cNvCxnSpPr>
            <p:nvPr/>
          </p:nvCxnSpPr>
          <p:spPr>
            <a:xfrm>
              <a:off x="3060000" y="4329000"/>
              <a:ext cx="3027600" cy="0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71E3C20-DC1C-4BDA-89F3-B8566BFB2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4000" y="2709000"/>
              <a:ext cx="2764365" cy="138218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098864-BA28-4157-B35C-2D8E513F3121}"/>
                </a:ext>
              </a:extLst>
            </p:cNvPr>
            <p:cNvSpPr txBox="1"/>
            <p:nvPr/>
          </p:nvSpPr>
          <p:spPr>
            <a:xfrm>
              <a:off x="5157331" y="4055565"/>
              <a:ext cx="936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Horizontal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F3607CB-D478-4C62-A467-73F6CA0BD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18138" y="4392993"/>
              <a:ext cx="705869" cy="170840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F39C246-6D78-46FC-8415-FC953CFCCAE3}"/>
                </a:ext>
              </a:extLst>
            </p:cNvPr>
            <p:cNvSpPr txBox="1"/>
            <p:nvPr/>
          </p:nvSpPr>
          <p:spPr>
            <a:xfrm>
              <a:off x="3608871" y="4564005"/>
              <a:ext cx="1107993" cy="56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Vertical con </a:t>
              </a:r>
              <a:r>
                <a:rPr lang="en-US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intercambiador</a:t>
              </a:r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calor</a:t>
              </a:r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interno</a:t>
              </a:r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 (para SWH </a:t>
              </a:r>
              <a:r>
                <a:rPr lang="en-US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indirecto</a:t>
              </a:r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0A8949D-C64C-4152-9DAC-A818892FF1EF}"/>
                </a:ext>
              </a:extLst>
            </p:cNvPr>
            <p:cNvSpPr/>
            <p:nvPr/>
          </p:nvSpPr>
          <p:spPr>
            <a:xfrm>
              <a:off x="6084000" y="2493000"/>
              <a:ext cx="3024000" cy="367200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25C377F-A407-47C8-BBC6-5917341E1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26202" y="4427487"/>
              <a:ext cx="709805" cy="166930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4631B51-D43D-4EBB-948C-61EAE3C74A91}"/>
                </a:ext>
              </a:extLst>
            </p:cNvPr>
            <p:cNvSpPr txBox="1"/>
            <p:nvPr/>
          </p:nvSpPr>
          <p:spPr>
            <a:xfrm>
              <a:off x="5220000" y="4564005"/>
              <a:ext cx="936000" cy="683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Vertical para SWH </a:t>
              </a:r>
              <a:r>
                <a:rPr lang="en-US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directo</a:t>
              </a:r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 o </a:t>
              </a:r>
              <a:r>
                <a:rPr lang="en-US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intercambiador</a:t>
              </a:r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calor</a:t>
              </a:r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externo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4BB763F-20C0-4495-919C-0894445D1C22}"/>
                </a:ext>
              </a:extLst>
            </p:cNvPr>
            <p:cNvCxnSpPr>
              <a:stCxn id="19" idx="1"/>
              <a:endCxn id="19" idx="3"/>
            </p:cNvCxnSpPr>
            <p:nvPr/>
          </p:nvCxnSpPr>
          <p:spPr>
            <a:xfrm>
              <a:off x="6084000" y="4329000"/>
              <a:ext cx="3024000" cy="0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EBE7B1A-1993-479C-93F7-D2BCF7C8A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7885" y="4378571"/>
              <a:ext cx="702181" cy="176713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07A729-15A8-45C2-815C-94B0D730088F}"/>
                </a:ext>
              </a:extLst>
            </p:cNvPr>
            <p:cNvSpPr txBox="1"/>
            <p:nvPr/>
          </p:nvSpPr>
          <p:spPr>
            <a:xfrm>
              <a:off x="7050332" y="4406034"/>
              <a:ext cx="1827339" cy="802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Acumulador</a:t>
              </a:r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precalentamiento</a:t>
              </a:r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 o </a:t>
              </a:r>
              <a:r>
                <a:rPr lang="en-US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acumulador</a:t>
              </a:r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 solar para </a:t>
              </a:r>
              <a:r>
                <a:rPr lang="en-US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acumulador</a:t>
              </a:r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doble</a:t>
              </a:r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depósito</a:t>
              </a:r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sólo</a:t>
              </a:r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acumulador</a:t>
              </a:r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, no </a:t>
              </a:r>
              <a:r>
                <a:rPr lang="en-US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elemento</a:t>
              </a:r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calefactor</a:t>
              </a:r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). </a:t>
              </a:r>
              <a:r>
                <a:rPr lang="en-US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Puede</a:t>
              </a:r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tener</a:t>
              </a:r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intercambiador</a:t>
              </a:r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calor</a:t>
              </a:r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interno</a:t>
              </a:r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9483747-3CE2-46D8-B1C0-ECBBF7842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37408" y="2553571"/>
              <a:ext cx="2871946" cy="1614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9932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49820-B739-4E6C-8BFA-2108AC6CA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</a:t>
            </a:r>
            <a:r>
              <a:rPr lang="en-US" b="1" dirty="0" err="1"/>
              <a:t>Componentes</a:t>
            </a:r>
            <a:r>
              <a:rPr lang="en-US" b="1" dirty="0"/>
              <a:t> del sistema ACS solar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6E1600-3C3C-4C53-B803-862E8B897FEB}"/>
              </a:ext>
            </a:extLst>
          </p:cNvPr>
          <p:cNvSpPr/>
          <p:nvPr/>
        </p:nvSpPr>
        <p:spPr>
          <a:xfrm>
            <a:off x="266328" y="1506446"/>
            <a:ext cx="2073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Bombas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680B2A-E7EE-4008-8C23-726ED11008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3400"/>
          <a:stretch/>
        </p:blipFill>
        <p:spPr>
          <a:xfrm>
            <a:off x="612000" y="1845000"/>
            <a:ext cx="8265672" cy="424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EE1157-D027-43F6-AB46-0FC909FC4512}"/>
              </a:ext>
            </a:extLst>
          </p:cNvPr>
          <p:cNvSpPr txBox="1"/>
          <p:nvPr/>
        </p:nvSpPr>
        <p:spPr>
          <a:xfrm>
            <a:off x="2340000" y="4149000"/>
            <a:ext cx="4600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Bombas centrífugas de "rotor </a:t>
            </a:r>
            <a:r>
              <a:rPr lang="pt-B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húmedo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" eléctricas AC o DC</a:t>
            </a:r>
          </a:p>
        </p:txBody>
      </p:sp>
    </p:spTree>
    <p:extLst>
      <p:ext uri="{BB962C8B-B14F-4D97-AF65-F5344CB8AC3E}">
        <p14:creationId xmlns:p14="http://schemas.microsoft.com/office/powerpoint/2010/main" val="1126727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Objetivos</a:t>
            </a:r>
            <a:r>
              <a:rPr lang="en-US" b="1" dirty="0"/>
              <a:t> de la </a:t>
            </a:r>
            <a:r>
              <a:rPr lang="en-US" b="1" dirty="0" err="1"/>
              <a:t>unidad</a:t>
            </a:r>
            <a:endParaRPr lang="el-GR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61758" y="1628774"/>
            <a:ext cx="8280000" cy="424822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1600" dirty="0">
                <a:latin typeface="Arial" pitchFamily="34" charset="0"/>
                <a:cs typeface="Arial" pitchFamily="34" charset="0"/>
              </a:rPr>
              <a:t>Al final de esta unidad serás capaz de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0" indent="0" algn="just">
              <a:buNone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lvl="1">
              <a:buFont typeface="+mj-lt"/>
              <a:buAutoNum type="arabicPeriod"/>
            </a:pPr>
            <a:r>
              <a:rPr lang="es-ES" b="1" dirty="0"/>
              <a:t>Diferenciar las tecnologías térmicas activas solares de otras tecnologías solares.</a:t>
            </a:r>
          </a:p>
          <a:p>
            <a:pPr lvl="1">
              <a:buFont typeface="+mj-lt"/>
              <a:buAutoNum type="arabicPeriod"/>
            </a:pPr>
            <a:r>
              <a:rPr lang="es-ES" b="1" dirty="0"/>
              <a:t>Clasificar los sistemas solares térmicos activos en función de los requisitos de temperatura.</a:t>
            </a:r>
          </a:p>
          <a:p>
            <a:pPr lvl="1">
              <a:buFont typeface="+mj-lt"/>
              <a:buAutoNum type="arabicPeriod"/>
            </a:pPr>
            <a:r>
              <a:rPr lang="es-ES" b="1" dirty="0"/>
              <a:t>Clasificar los sistemas de ACS solar para aplicaciones domésticas.</a:t>
            </a:r>
          </a:p>
          <a:p>
            <a:pPr lvl="1">
              <a:buFont typeface="+mj-lt"/>
              <a:buAutoNum type="arabicPeriod"/>
            </a:pPr>
            <a:r>
              <a:rPr lang="es-ES" b="1" dirty="0"/>
              <a:t>Describir la estructura básica y el funcionamiento de los tipos comunes de ACS solar.</a:t>
            </a:r>
          </a:p>
          <a:p>
            <a:pPr lvl="1">
              <a:buFont typeface="+mj-lt"/>
              <a:buAutoNum type="arabicPeriod"/>
            </a:pPr>
            <a:r>
              <a:rPr lang="es-ES" b="1" dirty="0"/>
              <a:t>Identificar los componentes utilizados en las instalaciones comunes de ACS solar.</a:t>
            </a:r>
          </a:p>
          <a:p>
            <a:pPr lvl="1">
              <a:buFont typeface="+mj-lt"/>
              <a:buAutoNum type="arabicPeriod"/>
            </a:pPr>
            <a:r>
              <a:rPr lang="es-ES" b="1" dirty="0"/>
              <a:t>Identificar otras tecnologías solares térmicas en el rango de bajas y medias temperaturas con aplicación en edificios.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51264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device&#10;&#10;Description generated with very high confidence">
            <a:extLst>
              <a:ext uri="{FF2B5EF4-FFF2-40B4-BE49-F238E27FC236}">
                <a16:creationId xmlns:a16="http://schemas.microsoft.com/office/drawing/2014/main" id="{09CB6DE5-DC9E-4966-8301-6523BAEF7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000" y="4941000"/>
            <a:ext cx="1621436" cy="121946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B5841C-F128-4A55-9CB6-4DD7A1FF2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</a:t>
            </a:r>
            <a:r>
              <a:rPr lang="en-US" b="1" dirty="0" err="1"/>
              <a:t>Componentes</a:t>
            </a:r>
            <a:r>
              <a:rPr lang="en-US" b="1" dirty="0"/>
              <a:t> del sistema ACS solar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DECF28-F1BC-44AE-A138-E05E40497660}"/>
              </a:ext>
            </a:extLst>
          </p:cNvPr>
          <p:cNvSpPr/>
          <p:nvPr/>
        </p:nvSpPr>
        <p:spPr>
          <a:xfrm>
            <a:off x="266328" y="1506446"/>
            <a:ext cx="1353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Tuberías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13DFA1-D1D2-4495-84A9-F95ED71F7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43" y="2751667"/>
            <a:ext cx="4742857" cy="233333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6D7062-6ED0-4EA7-ACDA-5DE44DACD37A}"/>
              </a:ext>
            </a:extLst>
          </p:cNvPr>
          <p:cNvSpPr/>
          <p:nvPr/>
        </p:nvSpPr>
        <p:spPr>
          <a:xfrm>
            <a:off x="506933" y="1984913"/>
            <a:ext cx="43406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Tuberia</a:t>
            </a:r>
            <a:r>
              <a:rPr lang="es-E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cobre (Europa): Tipos X, Y, Z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64884A-A37E-4A2B-ADED-7DA121836B7B}"/>
              </a:ext>
            </a:extLst>
          </p:cNvPr>
          <p:cNvSpPr/>
          <p:nvPr/>
        </p:nvSpPr>
        <p:spPr>
          <a:xfrm>
            <a:off x="506933" y="2349000"/>
            <a:ext cx="38876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Incompatibilidad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en-US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DB801D-A0F4-40AC-AE0D-9D9F8A488F09}"/>
              </a:ext>
            </a:extLst>
          </p:cNvPr>
          <p:cNvSpPr/>
          <p:nvPr/>
        </p:nvSpPr>
        <p:spPr>
          <a:xfrm>
            <a:off x="506933" y="5247500"/>
            <a:ext cx="55148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Aislamiento de tuberías</a:t>
            </a: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Resistente a las altas temperaturas y a la degradación ambiental.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Importancia de los </a:t>
            </a:r>
            <a:r>
              <a:rPr lang="es-E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soportes para tuberías </a:t>
            </a: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la </a:t>
            </a:r>
            <a:r>
              <a:rPr lang="es-E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soldadura</a:t>
            </a: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Cuidado especial con la fontanería para el agua potable.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61A3A5-3305-4115-A57A-2949956A28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2000" y="1506446"/>
            <a:ext cx="2557811" cy="249409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Picture 11" descr="A close up of an object&#10;&#10;Description generated with very high confidence">
            <a:extLst>
              <a:ext uri="{FF2B5EF4-FFF2-40B4-BE49-F238E27FC236}">
                <a16:creationId xmlns:a16="http://schemas.microsoft.com/office/drawing/2014/main" id="{C40CF7C6-B51D-4838-9FA2-08AEBC6262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00" y="3884379"/>
            <a:ext cx="2103764" cy="140426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8878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A705D-F0D5-49BE-AC3C-865DE4D75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</a:t>
            </a:r>
            <a:r>
              <a:rPr lang="en-US" b="1" dirty="0" err="1"/>
              <a:t>Componentes</a:t>
            </a:r>
            <a:r>
              <a:rPr lang="en-US" b="1" dirty="0"/>
              <a:t> del sistema ACS solar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0A83B9-9572-4EA9-A3D9-1BAF108CBD4E}"/>
              </a:ext>
            </a:extLst>
          </p:cNvPr>
          <p:cNvSpPr/>
          <p:nvPr/>
        </p:nvSpPr>
        <p:spPr>
          <a:xfrm>
            <a:off x="266328" y="1506446"/>
            <a:ext cx="17133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Reguladores</a:t>
            </a:r>
            <a:endParaRPr lang="en-US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9ABDD0-5FC3-42D5-8727-0D9AA50D4963}"/>
              </a:ext>
            </a:extLst>
          </p:cNvPr>
          <p:cNvSpPr/>
          <p:nvPr/>
        </p:nvSpPr>
        <p:spPr>
          <a:xfrm>
            <a:off x="5333550" y="1701000"/>
            <a:ext cx="370245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comunes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regulador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solar :</a:t>
            </a:r>
          </a:p>
          <a:p>
            <a:pPr lvl="0"/>
            <a:endParaRPr lang="en-US" sz="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 digital o analógica.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Fácil de usar.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por relé múltiple (tipo PLC) para el control de bombas, válvulas, etc.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Varias entradas de sensores de temperatura. Para control diferencial.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Función de termostato (controlado por tiempo).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Pantalla de monitorización de la instalación. Lecturas de temperatura, etc.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Medición de energía. Energía térmica generada.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de velocidad variable de las bombas.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 de comunicaciones. Conexión a ordenador u otros instrumentos (registro de datos, control remoto, etc.)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120F7BC-49E0-49A1-819F-B04C566081D6}"/>
              </a:ext>
            </a:extLst>
          </p:cNvPr>
          <p:cNvGrpSpPr/>
          <p:nvPr/>
        </p:nvGrpSpPr>
        <p:grpSpPr>
          <a:xfrm>
            <a:off x="581818" y="1917001"/>
            <a:ext cx="4751732" cy="4103999"/>
            <a:chOff x="581818" y="1917001"/>
            <a:chExt cx="4751732" cy="41039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CE6DFC-9303-4A72-AC91-CDCDAB9CB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4000" y="1917001"/>
              <a:ext cx="3209849" cy="2448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B5CBBCD-6ED8-4D4D-BFBF-8622E2342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</a:blip>
            <a:stretch>
              <a:fillRect/>
            </a:stretch>
          </p:blipFill>
          <p:spPr>
            <a:xfrm>
              <a:off x="3965838" y="1952063"/>
              <a:ext cx="1367712" cy="154893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8498D44-8E16-4E80-A7AB-588B38FFB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1818" y="4830524"/>
              <a:ext cx="3990476" cy="119047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A654756-68DB-4557-9102-A5A396B97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69173" y="3549777"/>
              <a:ext cx="1078232" cy="167222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418256-AE84-4EF5-AC2B-AE3EE565B527}"/>
                </a:ext>
              </a:extLst>
            </p:cNvPr>
            <p:cNvSpPr/>
            <p:nvPr/>
          </p:nvSpPr>
          <p:spPr>
            <a:xfrm>
              <a:off x="1404000" y="4661247"/>
              <a:ext cx="140211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Termistores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45409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D9B77-0A77-47E9-BB09-44E4E67B5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</a:t>
            </a:r>
            <a:r>
              <a:rPr lang="en-US" b="1" dirty="0" err="1"/>
              <a:t>Componentes</a:t>
            </a:r>
            <a:r>
              <a:rPr lang="en-US" b="1" dirty="0"/>
              <a:t> del sistema ACS solar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4E1541-F589-4FF6-97CA-781E180F4A93}"/>
              </a:ext>
            </a:extLst>
          </p:cNvPr>
          <p:cNvSpPr/>
          <p:nvPr/>
        </p:nvSpPr>
        <p:spPr>
          <a:xfrm>
            <a:off x="266328" y="1506446"/>
            <a:ext cx="3225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Intercambiadores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calor</a:t>
            </a:r>
            <a:endParaRPr lang="en-US" b="1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3358C02-8673-4005-A17F-436C06478833}"/>
              </a:ext>
            </a:extLst>
          </p:cNvPr>
          <p:cNvGrpSpPr/>
          <p:nvPr/>
        </p:nvGrpSpPr>
        <p:grpSpPr>
          <a:xfrm>
            <a:off x="139224" y="1974710"/>
            <a:ext cx="8680776" cy="4118290"/>
            <a:chOff x="139224" y="1974710"/>
            <a:chExt cx="8680776" cy="411829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0BA471F-E2D7-4330-99E0-5F7FE81329F7}"/>
                </a:ext>
              </a:extLst>
            </p:cNvPr>
            <p:cNvSpPr/>
            <p:nvPr/>
          </p:nvSpPr>
          <p:spPr>
            <a:xfrm>
              <a:off x="139224" y="1974710"/>
              <a:ext cx="3024000" cy="43200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Interno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F181702-E869-4D94-9FF2-E76DB9FA5BE0}"/>
                </a:ext>
              </a:extLst>
            </p:cNvPr>
            <p:cNvSpPr/>
            <p:nvPr/>
          </p:nvSpPr>
          <p:spPr>
            <a:xfrm>
              <a:off x="3163224" y="1974710"/>
              <a:ext cx="5656776" cy="43200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Externo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3E3B750-D4FD-4729-891F-296A6CF3BEEF}"/>
                </a:ext>
              </a:extLst>
            </p:cNvPr>
            <p:cNvSpPr/>
            <p:nvPr/>
          </p:nvSpPr>
          <p:spPr>
            <a:xfrm>
              <a:off x="139224" y="2472832"/>
              <a:ext cx="3024000" cy="3620168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E164755-16B5-413A-AE11-1C684555D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6706" y="2625877"/>
              <a:ext cx="2569035" cy="270389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50B4F11-0BAF-4CCB-9075-4F286D6E9FCD}"/>
                </a:ext>
              </a:extLst>
            </p:cNvPr>
            <p:cNvSpPr txBox="1"/>
            <p:nvPr/>
          </p:nvSpPr>
          <p:spPr>
            <a:xfrm>
              <a:off x="294993" y="5414516"/>
              <a:ext cx="13562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Tipo Bobina en el tanque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30A1F7-E2E4-4BC4-ADE5-E20483481EE0}"/>
                </a:ext>
              </a:extLst>
            </p:cNvPr>
            <p:cNvSpPr txBox="1"/>
            <p:nvPr/>
          </p:nvSpPr>
          <p:spPr>
            <a:xfrm>
              <a:off x="1722936" y="5414516"/>
              <a:ext cx="13562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Tipo Wraparound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D50DA53-2E2E-4DFF-A566-0F3599B61BA6}"/>
                </a:ext>
              </a:extLst>
            </p:cNvPr>
            <p:cNvSpPr/>
            <p:nvPr/>
          </p:nvSpPr>
          <p:spPr>
            <a:xfrm>
              <a:off x="3163224" y="2472832"/>
              <a:ext cx="3024000" cy="3620168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83BDE52-49D5-4354-9033-E1592E8497C7}"/>
                </a:ext>
              </a:extLst>
            </p:cNvPr>
            <p:cNvCxnSpPr>
              <a:stCxn id="8" idx="3"/>
              <a:endCxn id="12" idx="3"/>
            </p:cNvCxnSpPr>
            <p:nvPr/>
          </p:nvCxnSpPr>
          <p:spPr>
            <a:xfrm>
              <a:off x="3163224" y="4282916"/>
              <a:ext cx="3024000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D8EACAE-9D08-40B4-B526-7E6487CC0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0773" y="2581027"/>
              <a:ext cx="2768967" cy="163576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FDD32EE-90F3-4B2A-A5AB-02154CDA2863}"/>
                </a:ext>
              </a:extLst>
            </p:cNvPr>
            <p:cNvSpPr txBox="1"/>
            <p:nvPr/>
          </p:nvSpPr>
          <p:spPr>
            <a:xfrm>
              <a:off x="3234771" y="3789596"/>
              <a:ext cx="13562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Tipo tubular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E256B1C-9305-4DFB-8BA3-0D0645C2CB5F}"/>
                </a:ext>
              </a:extLst>
            </p:cNvPr>
            <p:cNvSpPr/>
            <p:nvPr/>
          </p:nvSpPr>
          <p:spPr>
            <a:xfrm>
              <a:off x="6156000" y="2472832"/>
              <a:ext cx="2664000" cy="3620168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DCAE6DB-29F8-40F8-BCA9-08C1B9FC619D}"/>
                </a:ext>
              </a:extLst>
            </p:cNvPr>
            <p:cNvCxnSpPr>
              <a:stCxn id="19" idx="1"/>
              <a:endCxn id="19" idx="3"/>
            </p:cNvCxnSpPr>
            <p:nvPr/>
          </p:nvCxnSpPr>
          <p:spPr>
            <a:xfrm>
              <a:off x="6156000" y="4282916"/>
              <a:ext cx="2664000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6DC6D76-2D28-42C5-966A-4D29DB16A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1612" y="2874597"/>
              <a:ext cx="2605682" cy="134640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92D821-E3AA-4C16-94B3-143E80B6B1C2}"/>
                </a:ext>
              </a:extLst>
            </p:cNvPr>
            <p:cNvSpPr txBox="1"/>
            <p:nvPr/>
          </p:nvSpPr>
          <p:spPr>
            <a:xfrm>
              <a:off x="6798955" y="2516326"/>
              <a:ext cx="15911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Tipo de </a:t>
              </a:r>
              <a:r>
                <a:rPr lang="en-U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placas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174DF31-A837-4243-81A4-1BEEC5997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6382" y="4344834"/>
              <a:ext cx="5410418" cy="1682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5499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26C47-1F45-432E-BFE6-1B18E35F6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</a:t>
            </a:r>
            <a:r>
              <a:rPr lang="en-US" b="1" dirty="0" err="1"/>
              <a:t>Componentes</a:t>
            </a:r>
            <a:r>
              <a:rPr lang="en-US" b="1" dirty="0"/>
              <a:t> del sistema ACS solar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E1883C-3692-4E79-ABE8-26C75E07B79A}"/>
              </a:ext>
            </a:extLst>
          </p:cNvPr>
          <p:cNvSpPr/>
          <p:nvPr/>
        </p:nvSpPr>
        <p:spPr>
          <a:xfrm>
            <a:off x="266328" y="1506446"/>
            <a:ext cx="3801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Fluidos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transferencia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calor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FDB34A-FBC6-494E-9CB5-5DE5C6B18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03" y="1768764"/>
            <a:ext cx="5184000" cy="31002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085559-DB29-4651-8620-8F6AB0C9C169}"/>
              </a:ext>
            </a:extLst>
          </p:cNvPr>
          <p:cNvSpPr/>
          <p:nvPr/>
        </p:nvSpPr>
        <p:spPr>
          <a:xfrm>
            <a:off x="540000" y="4797000"/>
            <a:ext cx="770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Fluido caloportador para climas fríos con riesgo de heladas:</a:t>
            </a:r>
            <a:endParaRPr lang="en-US" sz="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Propileno y etilenglicol.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Otros: Aceites de hidrocarburos y aceites sintéticos.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Fluido caloportador condiciona a otros componentes del sistema.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agua tiene mejor conductividad térmica que las soluciones anticongelantes.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28F081-392E-4B57-B93B-CA7C9776D740}"/>
              </a:ext>
            </a:extLst>
          </p:cNvPr>
          <p:cNvSpPr txBox="1"/>
          <p:nvPr/>
        </p:nvSpPr>
        <p:spPr>
          <a:xfrm>
            <a:off x="5580000" y="3501000"/>
            <a:ext cx="33410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fluido caloportador que circula en los sistemas ACS solar indirectos se expande cuando se calienta. Los vasos de expansión son comunes en las instalaciones para hacer frente a este fenómeno.</a:t>
            </a: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43816E-A0FD-492C-9537-0F52DCB0D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229" y="1937037"/>
            <a:ext cx="3189787" cy="163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64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908C3-8CF4-4A57-83BE-F2D384F83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</a:t>
            </a:r>
            <a:r>
              <a:rPr lang="en-US" b="1" dirty="0" err="1"/>
              <a:t>Componentes</a:t>
            </a:r>
            <a:r>
              <a:rPr lang="en-US" b="1" dirty="0"/>
              <a:t> del sistema ACS solar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6B683D-4676-4B98-BF85-2693BC329F58}"/>
              </a:ext>
            </a:extLst>
          </p:cNvPr>
          <p:cNvSpPr/>
          <p:nvPr/>
        </p:nvSpPr>
        <p:spPr>
          <a:xfrm>
            <a:off x="266328" y="1506446"/>
            <a:ext cx="2433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Valvulas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6BF0A-EE2D-46E3-A0F3-03B693FC1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6000" y="1572855"/>
            <a:ext cx="5001624" cy="47361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A94FAF-23A1-4A9C-AE7B-CF7B9A624119}"/>
              </a:ext>
            </a:extLst>
          </p:cNvPr>
          <p:cNvSpPr txBox="1"/>
          <p:nvPr/>
        </p:nvSpPr>
        <p:spPr>
          <a:xfrm>
            <a:off x="294540" y="1845000"/>
            <a:ext cx="37734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Válvulas de retención (antirretorno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). Para prevenir la acción </a:t>
            </a: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termosifónica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. (7)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Válvulas de aislamiento. 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Aislar los componentes del subsistema para su mantenimiento(5)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Válvulas de alivio de presión. 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Para alta presión. (3)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Válvulas limitadoras de temperatura y presión. 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Para aliviar tanto las altas temperaturas como la presión en los tanques. (2)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Purgadores de aire. 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Para liberar aire que podría causar esclusas de aire en el sistema. (1)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Interruptores de vacío. 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Para permitir el drenaje apropiado del lazo del colector permitiendo que el aire entre. (4)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Válvulas de drenaje. 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Para drenar el bucle del colector y el tanque u otros componentes del subsistema. (6)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Indicadores de temperatura y caudalímetros. 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Para monitorizar los componentes y el estado del sistema(10)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Válvulas de congelación. 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Ayuda a proteger el colector de los daños causados por las temperaturas de congelación(9).</a:t>
            </a:r>
            <a:endParaRPr 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3D0677-D39E-4F72-9AF2-55B299DE4E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061" y="5159013"/>
            <a:ext cx="3263694" cy="105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96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D6AB5-B7F1-4173-8E5D-128D1FEB6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5. Otras aplicaciones de la energía solar térmica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52ADE9-FC32-400B-9460-F28699C5F7C5}"/>
              </a:ext>
            </a:extLst>
          </p:cNvPr>
          <p:cNvSpPr/>
          <p:nvPr/>
        </p:nvSpPr>
        <p:spPr>
          <a:xfrm>
            <a:off x="266328" y="1506446"/>
            <a:ext cx="4305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Calefacción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solar para piscinas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7DAB49-48C9-49DA-A519-12C76178D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000" y="1814905"/>
            <a:ext cx="6143448" cy="44220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AB343A-BCA5-457C-9031-3EAA717F5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989000"/>
            <a:ext cx="4126546" cy="21734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BF7CAD-42BD-4FD9-962B-B0F08F191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60" y="4207572"/>
            <a:ext cx="2751552" cy="184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29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97A29-A58C-46E0-87AE-08EE238B0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5. Otras aplicaciones de la energía solar térmica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722B9D-6E7F-4C01-ABF8-C5A13578B205}"/>
              </a:ext>
            </a:extLst>
          </p:cNvPr>
          <p:cNvSpPr/>
          <p:nvPr/>
        </p:nvSpPr>
        <p:spPr>
          <a:xfrm>
            <a:off x="266328" y="1506446"/>
            <a:ext cx="6105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Calefacción solar. Sistemas Combinados Solares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C727B3-9F47-47FF-B5C8-4158CED998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52" t="-6812" b="-5478"/>
          <a:stretch/>
        </p:blipFill>
        <p:spPr>
          <a:xfrm>
            <a:off x="312383" y="2493000"/>
            <a:ext cx="3971617" cy="295199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389F4C-B266-491A-8900-72AF93E41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4001" y="1917000"/>
            <a:ext cx="4547616" cy="4032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478286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E1023-A19B-4585-B2AE-074F5B578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5. Otras aplicaciones de la energía solar térmica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5A665C-0D53-410D-8768-F25F921E8438}"/>
              </a:ext>
            </a:extLst>
          </p:cNvPr>
          <p:cNvSpPr/>
          <p:nvPr/>
        </p:nvSpPr>
        <p:spPr>
          <a:xfrm>
            <a:off x="266328" y="1506446"/>
            <a:ext cx="3369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Calentamiento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solar del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aire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A535F6-B569-4532-8481-5E7ADD48F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001" y="1506446"/>
            <a:ext cx="4809084" cy="47591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0AD8FF-AFEF-463F-88ED-A5C9726C0A7D}"/>
              </a:ext>
            </a:extLst>
          </p:cNvPr>
          <p:cNvSpPr/>
          <p:nvPr/>
        </p:nvSpPr>
        <p:spPr>
          <a:xfrm>
            <a:off x="6485474" y="1490275"/>
            <a:ext cx="17716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Colectores</a:t>
            </a:r>
            <a:r>
              <a:rPr lang="en-US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solares</a:t>
            </a:r>
            <a:r>
              <a:rPr lang="en-US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aire</a:t>
            </a:r>
            <a:endParaRPr lang="en-US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esmaltados</a:t>
            </a:r>
            <a:endParaRPr lang="en-US" sz="1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EC528E-8279-40FD-9752-7EA4496924BD}"/>
              </a:ext>
            </a:extLst>
          </p:cNvPr>
          <p:cNvSpPr/>
          <p:nvPr/>
        </p:nvSpPr>
        <p:spPr>
          <a:xfrm>
            <a:off x="3914974" y="3357000"/>
            <a:ext cx="208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Colectores</a:t>
            </a:r>
            <a:r>
              <a:rPr lang="en-US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solares</a:t>
            </a:r>
            <a:r>
              <a:rPr lang="en-US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aire</a:t>
            </a:r>
            <a:r>
              <a:rPr lang="en-US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 </a:t>
            </a:r>
            <a:r>
              <a:rPr lang="en-US" sz="1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vidriar</a:t>
            </a:r>
            <a:r>
              <a:rPr lang="en-US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transparentes</a:t>
            </a:r>
            <a:endParaRPr lang="en-US" sz="1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6F4445-837E-472B-AD42-6B591000F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99" y="4485472"/>
            <a:ext cx="3734975" cy="124752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E07D275-52EC-4EF4-9FF5-C7725290CB94}"/>
              </a:ext>
            </a:extLst>
          </p:cNvPr>
          <p:cNvSpPr/>
          <p:nvPr/>
        </p:nvSpPr>
        <p:spPr>
          <a:xfrm>
            <a:off x="178019" y="4170546"/>
            <a:ext cx="20893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Secadores</a:t>
            </a:r>
            <a:r>
              <a:rPr lang="en-US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solares</a:t>
            </a:r>
            <a:r>
              <a:rPr lang="en-US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agrícolas</a:t>
            </a:r>
            <a:r>
              <a:rPr lang="en-US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131A5C-4A6F-4593-BAAF-686C85002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28" y="1899623"/>
            <a:ext cx="3701012" cy="219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86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D0B39-ED6C-464E-B6B4-C6D425D55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5. Otras aplicaciones de la energía solar térmica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8AD1C3-E1D3-4DC5-B6BC-C403FDE16533}"/>
              </a:ext>
            </a:extLst>
          </p:cNvPr>
          <p:cNvSpPr/>
          <p:nvPr/>
        </p:nvSpPr>
        <p:spPr>
          <a:xfrm>
            <a:off x="266328" y="1506446"/>
            <a:ext cx="2289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Refrigeración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solar. 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0C64F7-6BFF-438E-A5D9-EC97A8EBA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00" y="1791662"/>
            <a:ext cx="8434800" cy="44480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C72CF1-96B6-4B4A-936E-312135256A92}"/>
              </a:ext>
            </a:extLst>
          </p:cNvPr>
          <p:cNvSpPr/>
          <p:nvPr/>
        </p:nvSpPr>
        <p:spPr>
          <a:xfrm>
            <a:off x="511164" y="4689835"/>
            <a:ext cx="2289672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REFRIGERACION POR ABSORCIÓN </a:t>
            </a:r>
          </a:p>
          <a:p>
            <a:pPr algn="ctr"/>
            <a:r>
              <a:rPr lang="es-E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 termodinámico accionado por el calor solar.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080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 de la </a:t>
            </a:r>
            <a:r>
              <a:rPr lang="en-US" dirty="0" err="1"/>
              <a:t>unidad</a:t>
            </a:r>
            <a:endParaRPr lang="el-GR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Unidad 1.3. TIPOS DE INSTALACIONES Y COMPONENTES TÉRMICOS SOLARES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20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2E6210-F288-4A09-AC23-8E31F41ED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1. Identificación de tecnologías solares térmicas</a:t>
            </a:r>
            <a:endParaRPr lang="es-E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D2B58C-9792-4726-8570-B8F22B03A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1557000"/>
            <a:ext cx="8712000" cy="460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AE78D1-0B6B-4F14-B3D9-F628ADCF41AA}"/>
              </a:ext>
            </a:extLst>
          </p:cNvPr>
          <p:cNvSpPr/>
          <p:nvPr/>
        </p:nvSpPr>
        <p:spPr>
          <a:xfrm>
            <a:off x="396000" y="1557000"/>
            <a:ext cx="417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Tecnologías solares clasificadas según los métodos de captación de energía solar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4140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5C668-45E8-4EB7-98D2-47E2429CD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000" y="0"/>
            <a:ext cx="5194800" cy="1124744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s-ES" b="1" dirty="0"/>
              <a:t>2. Sistemas solares térmicos de baja, media y alta temperatura</a:t>
            </a:r>
            <a:endParaRPr lang="en-US" dirty="0"/>
          </a:p>
        </p:txBody>
      </p:sp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EEE9400-C420-4F8B-988A-9A84B66DE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16" y="2185311"/>
            <a:ext cx="4139084" cy="3997030"/>
          </a:xfrm>
          <a:prstGeom prst="rect">
            <a:avLst/>
          </a:prstGeom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2A5747-DDC7-4483-8528-0622691F3AE5}"/>
              </a:ext>
            </a:extLst>
          </p:cNvPr>
          <p:cNvSpPr/>
          <p:nvPr/>
        </p:nvSpPr>
        <p:spPr>
          <a:xfrm>
            <a:off x="4860000" y="1701000"/>
            <a:ext cx="403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Colectores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"no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concentrados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" para:</a:t>
            </a:r>
            <a:endParaRPr lang="en-US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6D1682-A6E3-4125-8F43-F443E9A0C64B}"/>
              </a:ext>
            </a:extLst>
          </p:cNvPr>
          <p:cNvSpPr/>
          <p:nvPr/>
        </p:nvSpPr>
        <p:spPr>
          <a:xfrm>
            <a:off x="4921580" y="4098446"/>
            <a:ext cx="403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Concentrando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"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colectores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para: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ACC2D-82A6-469D-AFCC-A0B22E7E8038}"/>
              </a:ext>
            </a:extLst>
          </p:cNvPr>
          <p:cNvGrpSpPr/>
          <p:nvPr/>
        </p:nvGrpSpPr>
        <p:grpSpPr>
          <a:xfrm>
            <a:off x="5137581" y="2185311"/>
            <a:ext cx="3538419" cy="1891689"/>
            <a:chOff x="4940259" y="2170757"/>
            <a:chExt cx="3538419" cy="189168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B00A17-547C-4AED-A3C5-8B698F8260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grayscl/>
            </a:blip>
            <a:srcRect b="5245"/>
            <a:stretch/>
          </p:blipFill>
          <p:spPr>
            <a:xfrm>
              <a:off x="4940259" y="2170757"/>
              <a:ext cx="3538419" cy="1843018"/>
            </a:xfrm>
            <a:prstGeom prst="rect">
              <a:avLst/>
            </a:prstGeom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E8D8DD4-67DC-448E-84BC-EBA40757C676}"/>
                </a:ext>
              </a:extLst>
            </p:cNvPr>
            <p:cNvSpPr/>
            <p:nvPr/>
          </p:nvSpPr>
          <p:spPr>
            <a:xfrm>
              <a:off x="6390678" y="3477671"/>
              <a:ext cx="20880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s-ES" sz="1600" i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Temperatura de trabajo baja y media </a:t>
              </a:r>
              <a:endParaRPr lang="en-US" i="1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EF0014F-5F8E-4C04-89AD-89A5B8417A5F}"/>
              </a:ext>
            </a:extLst>
          </p:cNvPr>
          <p:cNvGrpSpPr/>
          <p:nvPr/>
        </p:nvGrpSpPr>
        <p:grpSpPr>
          <a:xfrm>
            <a:off x="5001839" y="4509000"/>
            <a:ext cx="3818161" cy="1728000"/>
            <a:chOff x="4940259" y="4509000"/>
            <a:chExt cx="3818161" cy="172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D840912-AB10-4DE7-B77B-713A972BE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40259" y="4509000"/>
              <a:ext cx="3818161" cy="1673341"/>
            </a:xfrm>
            <a:prstGeom prst="rect">
              <a:avLst/>
            </a:prstGeom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253C126-3E87-4731-97D9-7460AD76A8C3}"/>
                </a:ext>
              </a:extLst>
            </p:cNvPr>
            <p:cNvSpPr/>
            <p:nvPr/>
          </p:nvSpPr>
          <p:spPr>
            <a:xfrm>
              <a:off x="5446420" y="5898446"/>
              <a:ext cx="330158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s-ES" sz="1600" i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Temperatura de trabajo más alta</a:t>
              </a:r>
              <a:r>
                <a:rPr lang="en-US" sz="1600" i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. </a:t>
              </a:r>
              <a:endParaRPr lang="en-US" i="1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09E12605-E8BA-4EA9-A1A8-F3597880A6F9}"/>
              </a:ext>
            </a:extLst>
          </p:cNvPr>
          <p:cNvSpPr/>
          <p:nvPr/>
        </p:nvSpPr>
        <p:spPr>
          <a:xfrm>
            <a:off x="432916" y="1557000"/>
            <a:ext cx="388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Rangos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temperatura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solar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térmica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04409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DFE0F-A110-4F2A-95C0-6795120F6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3. Sistemas Solares de Calentamiento de Agua</a:t>
            </a:r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736046-7876-4858-B5B6-B898359F8648}"/>
              </a:ext>
            </a:extLst>
          </p:cNvPr>
          <p:cNvSpPr/>
          <p:nvPr/>
        </p:nvSpPr>
        <p:spPr>
          <a:xfrm>
            <a:off x="2196000" y="3629121"/>
            <a:ext cx="540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Una </a:t>
            </a:r>
            <a:r>
              <a:rPr lang="en-US" sz="1600" b="1" u="sng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clasificación</a:t>
            </a:r>
            <a:r>
              <a:rPr lang="en-US" sz="16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de los </a:t>
            </a:r>
            <a:r>
              <a:rPr lang="en-US" sz="1600" b="1" u="sng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sistemas</a:t>
            </a:r>
            <a:r>
              <a:rPr lang="en-US" sz="16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de ACS solar</a:t>
            </a:r>
            <a:endParaRPr lang="en-US" b="1" u="sng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2C88F1-A3DC-46D6-8B0A-0B0CFB86531F}"/>
              </a:ext>
            </a:extLst>
          </p:cNvPr>
          <p:cNvSpPr/>
          <p:nvPr/>
        </p:nvSpPr>
        <p:spPr>
          <a:xfrm>
            <a:off x="540000" y="1644007"/>
            <a:ext cx="6707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Sistemas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calentadores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agua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solares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para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uso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doméstico</a:t>
            </a:r>
            <a:endParaRPr lang="en-US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120798-A2A5-4523-ACEF-70CD38A5AB3E}"/>
              </a:ext>
            </a:extLst>
          </p:cNvPr>
          <p:cNvSpPr/>
          <p:nvPr/>
        </p:nvSpPr>
        <p:spPr>
          <a:xfrm>
            <a:off x="442773" y="1982561"/>
            <a:ext cx="870122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Convierta la luz solar en calor para calentar el agua utilizando un colector solar térmico (activo).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Para aplicaciones a pequeña escala (casas) y a gran escala (multifamiliares, comerciales...).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Múltiples diseños disponibles. Una distinción básica: Tecnología ACS solar para climas cálidos o fríos.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Soluciones empaquetadas/</a:t>
            </a:r>
            <a:r>
              <a:rPr lang="es-E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precalculadas</a:t>
            </a:r>
            <a:r>
              <a:rPr lang="es-E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o diseñadas.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Una diversidad de factores que afectan la selección: Consumo, Tamaño, Clima, Soporte, Eficiencia, Sencillez, Fijación y orientación del colector, Códigos de construcción locales, Tipo de agua, Ubicación de almacenamiento de agua caliente.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C0D906-0663-41DA-A065-956759CD3DC1}"/>
              </a:ext>
            </a:extLst>
          </p:cNvPr>
          <p:cNvGrpSpPr/>
          <p:nvPr/>
        </p:nvGrpSpPr>
        <p:grpSpPr>
          <a:xfrm>
            <a:off x="180000" y="3967675"/>
            <a:ext cx="8735903" cy="2179166"/>
            <a:chOff x="289324" y="3967675"/>
            <a:chExt cx="8735903" cy="21791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EBC6FBB-0059-4874-BA2F-413403A845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180" t="-4269" r="-1180" b="-4269"/>
            <a:stretch/>
          </p:blipFill>
          <p:spPr>
            <a:xfrm>
              <a:off x="324000" y="4005000"/>
              <a:ext cx="8701227" cy="214184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C02D42-6124-4477-AC1F-1978073474A0}"/>
                </a:ext>
              </a:extLst>
            </p:cNvPr>
            <p:cNvSpPr/>
            <p:nvPr/>
          </p:nvSpPr>
          <p:spPr>
            <a:xfrm>
              <a:off x="289324" y="3967675"/>
              <a:ext cx="374974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6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Según los principios de funcionamiento</a:t>
              </a:r>
              <a:endParaRPr lang="en-US" sz="1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7912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DD3D-5586-45EF-A89C-F29209064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3. Sistemas Solares de Calentamiento de Agua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94D115-6F4E-4B75-A709-FCC42E6724EA}"/>
              </a:ext>
            </a:extLst>
          </p:cNvPr>
          <p:cNvSpPr/>
          <p:nvPr/>
        </p:nvSpPr>
        <p:spPr>
          <a:xfrm>
            <a:off x="266328" y="1485000"/>
            <a:ext cx="3636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Tecnología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Pasiva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vs.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Activa</a:t>
            </a:r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6FF2DB-B1F4-4AF5-97BD-B9C4A83E992C}"/>
              </a:ext>
            </a:extLst>
          </p:cNvPr>
          <p:cNvSpPr/>
          <p:nvPr/>
        </p:nvSpPr>
        <p:spPr>
          <a:xfrm>
            <a:off x="5004000" y="1501851"/>
            <a:ext cx="3816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Tecnología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Directa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vs.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Indirecta</a:t>
            </a:r>
            <a:endParaRPr lang="en-US" b="1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C00BDA-7FB9-46AB-A811-F16C556D4097}"/>
              </a:ext>
            </a:extLst>
          </p:cNvPr>
          <p:cNvGrpSpPr/>
          <p:nvPr/>
        </p:nvGrpSpPr>
        <p:grpSpPr>
          <a:xfrm>
            <a:off x="324000" y="1948807"/>
            <a:ext cx="8785263" cy="4292119"/>
            <a:chOff x="324000" y="1948807"/>
            <a:chExt cx="8785263" cy="429211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E1117C8-93CC-46DE-917D-577B5D0DB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977" y="1948807"/>
              <a:ext cx="3240023" cy="204190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2937569-08B8-40E6-91D4-EB62F17CA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978" y="4109594"/>
              <a:ext cx="3240022" cy="21313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C192507-D3C1-4291-96C8-6547A5FDC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8000" y="1955364"/>
              <a:ext cx="4104000" cy="203534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980510-D590-4EFA-ABAE-6B0E517F9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88000" y="4109594"/>
              <a:ext cx="4104000" cy="21313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774B1E4-1C92-4F1C-941B-5A5D63CABA88}"/>
                </a:ext>
              </a:extLst>
            </p:cNvPr>
            <p:cNvSpPr/>
            <p:nvPr/>
          </p:nvSpPr>
          <p:spPr>
            <a:xfrm>
              <a:off x="3372305" y="3673520"/>
              <a:ext cx="83388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Pasiva</a:t>
              </a:r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606F419-E273-4A69-B841-E581418F7D6E}"/>
                </a:ext>
              </a:extLst>
            </p:cNvPr>
            <p:cNvSpPr/>
            <p:nvPr/>
          </p:nvSpPr>
          <p:spPr>
            <a:xfrm>
              <a:off x="324000" y="4012074"/>
              <a:ext cx="80021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Activa</a:t>
              </a:r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F5CF90A-6FD5-439A-9D28-19B953916CB9}"/>
                </a:ext>
              </a:extLst>
            </p:cNvPr>
            <p:cNvSpPr/>
            <p:nvPr/>
          </p:nvSpPr>
          <p:spPr>
            <a:xfrm>
              <a:off x="4453443" y="3673520"/>
              <a:ext cx="88036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Directa</a:t>
              </a: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8DEACBD-5282-4156-ABE5-96B8E31A6726}"/>
                </a:ext>
              </a:extLst>
            </p:cNvPr>
            <p:cNvSpPr/>
            <p:nvPr/>
          </p:nvSpPr>
          <p:spPr>
            <a:xfrm>
              <a:off x="8068593" y="4051742"/>
              <a:ext cx="104067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Indirecta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31972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C59AC9C5-36B0-4451-85A1-991E9D731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" y="1609753"/>
            <a:ext cx="8871680" cy="311524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309570-54D6-4BBA-BD84-A26F8C38E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3. Sistemas Solares de Calentamiento de Agua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3C15C1-C2CF-4DED-9CF9-DD8979933A4D}"/>
              </a:ext>
            </a:extLst>
          </p:cNvPr>
          <p:cNvSpPr/>
          <p:nvPr/>
        </p:nvSpPr>
        <p:spPr>
          <a:xfrm>
            <a:off x="266328" y="1341000"/>
            <a:ext cx="5673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Estructura general de las instalaciones de ACS solar</a:t>
            </a:r>
            <a:endParaRPr lang="en-US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3E5CE1-F703-477A-8B0A-74170F185CD6}"/>
              </a:ext>
            </a:extLst>
          </p:cNvPr>
          <p:cNvSpPr/>
          <p:nvPr/>
        </p:nvSpPr>
        <p:spPr>
          <a:xfrm>
            <a:off x="50328" y="4637118"/>
            <a:ext cx="4521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Sistema de </a:t>
            </a:r>
            <a:r>
              <a:rPr lang="en-US" sz="1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recogida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Colectores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solares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Matrices.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Intercambio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cargas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Transferencia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calor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del sol.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Almacenamiento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inercial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Tanque solar/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acumulador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solar.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Intercambio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descargas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Transferencia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agua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caliente.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DF9169-EACD-4B81-B24D-EF94E1A2B281}"/>
              </a:ext>
            </a:extLst>
          </p:cNvPr>
          <p:cNvSpPr/>
          <p:nvPr/>
        </p:nvSpPr>
        <p:spPr>
          <a:xfrm>
            <a:off x="4514328" y="4637118"/>
            <a:ext cx="45216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Almacenamiento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consumo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Backup/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Auxiliar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Sistema de </a:t>
            </a:r>
            <a:r>
              <a:rPr lang="en-US" sz="1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apoyo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Caldera, a gas o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eléctrica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Sistema de </a:t>
            </a:r>
            <a:r>
              <a:rPr lang="en-US" sz="1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consumo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Fontanería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agua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caliente.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Circuitos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Primaria,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Secundaria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Consumo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C2286A-F0FE-4050-916B-D1CA39DD8F3B}"/>
              </a:ext>
            </a:extLst>
          </p:cNvPr>
          <p:cNvSpPr/>
          <p:nvPr/>
        </p:nvSpPr>
        <p:spPr>
          <a:xfrm>
            <a:off x="164320" y="1629000"/>
            <a:ext cx="67116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Aplicable tanto a pequeñas como a grandes instalaciones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24334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15AE8-AF89-41A5-888E-C349DB67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3. Sistemas Solares de Calentamiento de Agua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9BE14A-B373-41D6-9194-662401059C29}"/>
              </a:ext>
            </a:extLst>
          </p:cNvPr>
          <p:cNvSpPr/>
          <p:nvPr/>
        </p:nvSpPr>
        <p:spPr>
          <a:xfrm>
            <a:off x="266328" y="1506446"/>
            <a:ext cx="4377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Símbolos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representación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gráfica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72B6C5-CF17-44ED-8790-EDF20EF2A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2421119"/>
            <a:ext cx="4248000" cy="374388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78A728-D137-4C29-8FB5-5A136CF7A981}"/>
              </a:ext>
            </a:extLst>
          </p:cNvPr>
          <p:cNvSpPr/>
          <p:nvPr/>
        </p:nvSpPr>
        <p:spPr>
          <a:xfrm>
            <a:off x="1123164" y="2016744"/>
            <a:ext cx="2793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1"/>
            <a:r>
              <a:rPr lang="en-US" sz="1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Dibujos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estandarizados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D826C2-6570-4140-B2D7-7082A846A94F}"/>
              </a:ext>
            </a:extLst>
          </p:cNvPr>
          <p:cNvSpPr/>
          <p:nvPr/>
        </p:nvSpPr>
        <p:spPr>
          <a:xfrm>
            <a:off x="4788000" y="1845120"/>
            <a:ext cx="410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1" algn="ctr"/>
            <a:r>
              <a:rPr lang="es-E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Tuberías, instalación y otros planos no estándar</a:t>
            </a:r>
            <a:endParaRPr lang="en-US" dirty="0"/>
          </a:p>
        </p:txBody>
      </p:sp>
      <p:pic>
        <p:nvPicPr>
          <p:cNvPr id="9" name="Picture 8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34888256-9F58-452C-A1FC-B77D807BB3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5"/>
          <a:stretch/>
        </p:blipFill>
        <p:spPr>
          <a:xfrm>
            <a:off x="4644000" y="2421119"/>
            <a:ext cx="4320000" cy="374388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2366567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DA9EA-D544-4243-8DC1-D6C4E5F9D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3. Sistemas Solares de Calentamiento de Agua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80797D-9AC0-4FF9-9EEC-E6BA1947994F}"/>
              </a:ext>
            </a:extLst>
          </p:cNvPr>
          <p:cNvSpPr/>
          <p:nvPr/>
        </p:nvSpPr>
        <p:spPr>
          <a:xfrm>
            <a:off x="266328" y="1506446"/>
            <a:ext cx="4377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Sistemas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lotes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pasivos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A23617-BBC9-4B6D-99DC-FC696C647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000" y="1989000"/>
            <a:ext cx="4377672" cy="40962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0447D2-6A98-4CF4-8149-7DA2F1521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000" y="1590905"/>
            <a:ext cx="2400000" cy="1838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D87CEC-61AB-4D5B-A1CD-65945511D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3088" y="1600236"/>
            <a:ext cx="1619048" cy="19619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14E0D2-5D74-400E-B738-59EE0B63D449}"/>
              </a:ext>
            </a:extLst>
          </p:cNvPr>
          <p:cNvSpPr txBox="1"/>
          <p:nvPr/>
        </p:nvSpPr>
        <p:spPr>
          <a:xfrm>
            <a:off x="5076000" y="3579683"/>
            <a:ext cx="3816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Tanque solar simple/doble colocado en el colector solar (caja solar).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Para precalentamiento.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Estratificación natural del agua caliente.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Para climas cálidos y templados.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Tanque de bajo aislamiento.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Presurizado por el suministro de agua.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Bajas protecciones. Estructura simple.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Tipo "hágalo usted mismo". Barato.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Integrable al sistema ACS solar existente.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893074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4928</TotalTime>
  <Words>1960</Words>
  <Application>Microsoft Office PowerPoint</Application>
  <PresentationFormat>Presentación en pantalla (4:3)</PresentationFormat>
  <Paragraphs>240</Paragraphs>
  <Slides>29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3" baseType="lpstr">
      <vt:lpstr>Arial</vt:lpstr>
      <vt:lpstr>Calibri</vt:lpstr>
      <vt:lpstr>Wingdings</vt:lpstr>
      <vt:lpstr>2_Office Theme</vt:lpstr>
      <vt:lpstr>Unidad 1.3. TIPOS DE INSTALACIONES Y COMPONENTES TÉRMICOS SOLARES</vt:lpstr>
      <vt:lpstr>Objetivos de la unidad</vt:lpstr>
      <vt:lpstr>1. Identificación de tecnologías solares térmicas</vt:lpstr>
      <vt:lpstr> 2. Sistemas solares térmicos de baja, media y alta temperatura</vt:lpstr>
      <vt:lpstr>3. Sistemas Solares de Calentamiento de Agua</vt:lpstr>
      <vt:lpstr>3. Sistemas Solares de Calentamiento de Agua</vt:lpstr>
      <vt:lpstr>3. Sistemas Solares de Calentamiento de Agua</vt:lpstr>
      <vt:lpstr>3. Sistemas Solares de Calentamiento de Agua</vt:lpstr>
      <vt:lpstr>3. Sistemas Solares de Calentamiento de Agua</vt:lpstr>
      <vt:lpstr>3. Sistemas Solares de Calentamiento de Agua</vt:lpstr>
      <vt:lpstr>3. Sistemas Solares de Calentamiento de Agua</vt:lpstr>
      <vt:lpstr>3. Sistemas Solares de Calentamiento de Agua</vt:lpstr>
      <vt:lpstr>3. Sistemas Solares de Calentamiento de Agua</vt:lpstr>
      <vt:lpstr>3. Sistemas Solares de Calentamiento de Agua</vt:lpstr>
      <vt:lpstr>3. Sistemas Solares de Calentamiento de Agua</vt:lpstr>
      <vt:lpstr>4. Componentes del sistema ACS solar</vt:lpstr>
      <vt:lpstr>4. Componentes del sistema ACS solar</vt:lpstr>
      <vt:lpstr>4. Componentes del sistema ACS solar</vt:lpstr>
      <vt:lpstr>4. Componentes del sistema ACS solar</vt:lpstr>
      <vt:lpstr>4. Componentes del sistema ACS solar</vt:lpstr>
      <vt:lpstr>4. Componentes del sistema ACS solar</vt:lpstr>
      <vt:lpstr>4. Componentes del sistema ACS solar</vt:lpstr>
      <vt:lpstr>4. Componentes del sistema ACS solar</vt:lpstr>
      <vt:lpstr>4. Componentes del sistema ACS solar</vt:lpstr>
      <vt:lpstr>5. Otras aplicaciones de la energía solar térmica</vt:lpstr>
      <vt:lpstr>5. Otras aplicaciones de la energía solar térmica</vt:lpstr>
      <vt:lpstr>5. Otras aplicaciones de la energía solar térmica</vt:lpstr>
      <vt:lpstr>5. Otras aplicaciones de la energía solar térmica</vt:lpstr>
      <vt:lpstr>Fin de la unidad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ptsimpoukli</dc:creator>
  <cp:lastModifiedBy>Jesus Mari Gómez</cp:lastModifiedBy>
  <cp:revision>275</cp:revision>
  <cp:lastPrinted>2019-01-21T10:32:56Z</cp:lastPrinted>
  <dcterms:created xsi:type="dcterms:W3CDTF">2017-12-11T10:59:29Z</dcterms:created>
  <dcterms:modified xsi:type="dcterms:W3CDTF">2019-08-20T16:37:55Z</dcterms:modified>
</cp:coreProperties>
</file>