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1"/>
  </p:notesMasterIdLst>
  <p:sldIdLst>
    <p:sldId id="256" r:id="rId2"/>
    <p:sldId id="257" r:id="rId3"/>
    <p:sldId id="272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260" r:id="rId30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6120" autoAdjust="0"/>
  </p:normalViewPr>
  <p:slideViewPr>
    <p:cSldViewPr>
      <p:cViewPr varScale="1">
        <p:scale>
          <a:sx n="92" d="100"/>
          <a:sy n="92" d="100"/>
        </p:scale>
        <p:origin x="1368" y="90"/>
      </p:cViewPr>
      <p:guideLst>
        <p:guide orient="horz" pos="102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26/11/2019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676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8770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7843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microsoft.com/office/2007/relationships/hdphoto" Target="../media/hdphoto6.wdp"/><Relationship Id="rId4" Type="http://schemas.openxmlformats.org/officeDocument/2006/relationships/image" Target="../media/image36.emf"/><Relationship Id="rId9" Type="http://schemas.openxmlformats.org/officeDocument/2006/relationships/image" Target="../media/image39.png"/><Relationship Id="rId1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microsoft.com/office/2007/relationships/hdphoto" Target="../media/hdphoto8.wdp"/><Relationship Id="rId9" Type="http://schemas.openxmlformats.org/officeDocument/2006/relationships/image" Target="../media/image47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microsoft.com/office/2007/relationships/hdphoto" Target="../media/hdphoto15.wdp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0.wdp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ΕΙΔΗ ΗΛΙΑΚΩΝ ΘΕΡΜΙΚΩΝ ΕΓΚΑΤΑΣΤΑΣΕΩΝ ΚΑΙ ΥΛΙΚΩΝ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Εισαγωγή στην </a:t>
            </a:r>
            <a:r>
              <a:rPr lang="el-GR" dirty="0" err="1"/>
              <a:t>ηλιοθερμική</a:t>
            </a:r>
            <a:r>
              <a:rPr lang="el-GR" dirty="0"/>
              <a:t> ενέργεια 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3980B35-27DE-4661-BBF5-8A787E218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142" y="1926075"/>
            <a:ext cx="2714286" cy="1771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B75E88E-C496-4111-B16E-5531DE33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A0A6C60-9C3B-4749-B9FE-9C8DD19EEB04}"/>
              </a:ext>
            </a:extLst>
          </p:cNvPr>
          <p:cNvSpPr/>
          <p:nvPr/>
        </p:nvSpPr>
        <p:spPr>
          <a:xfrm>
            <a:off x="266328" y="1506446"/>
            <a:ext cx="7689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Συστήματα </a:t>
            </a:r>
            <a:r>
              <a:rPr lang="el-G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Αποθήκευσης Ενσωματωμένων Συλλεκτών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Παθητικά </a:t>
            </a:r>
            <a:r>
              <a:rPr lang="el-G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ΣΑΕΣ 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884B380-7171-443C-8FB0-A5A089014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000" y="3712048"/>
            <a:ext cx="2942857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B777657-D27E-4233-8651-AC808BC2E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132" y="2234442"/>
            <a:ext cx="1051643" cy="3455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94E3132-9810-4BD2-A0C9-B416338B2ECE}"/>
              </a:ext>
            </a:extLst>
          </p:cNvPr>
          <p:cNvSpPr txBox="1"/>
          <p:nvPr/>
        </p:nvSpPr>
        <p:spPr>
          <a:xfrm>
            <a:off x="7452000" y="1701000"/>
            <a:ext cx="16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</a:t>
            </a:r>
            <a:r>
              <a:rPr lang="el-GR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ΣΑΕΣ συστήματα </a:t>
            </a: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είναι βελτιωμένα συστήματα ηλιοθερμικά συστήματα για θέρμανση νερού. (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SWH</a:t>
            </a: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Τυποποιημένα και πιστοποιημένα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196F8BB-335D-4B0B-B9AE-643278BA11D0}"/>
              </a:ext>
            </a:extLst>
          </p:cNvPr>
          <p:cNvSpPr txBox="1"/>
          <p:nvPr/>
        </p:nvSpPr>
        <p:spPr>
          <a:xfrm>
            <a:off x="4577256" y="3712048"/>
            <a:ext cx="1578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Καλύτερη διαστρωμάτωση </a:t>
            </a:r>
            <a:r>
              <a:rPr lang="el-GR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νερού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Πρόσθετες </a:t>
            </a:r>
            <a:r>
              <a:rPr lang="el-GR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προστασίες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959F9BD-A3B3-459F-B073-007CFD1ED72F}"/>
              </a:ext>
            </a:extLst>
          </p:cNvPr>
          <p:cNvGrpSpPr/>
          <p:nvPr/>
        </p:nvGrpSpPr>
        <p:grpSpPr>
          <a:xfrm>
            <a:off x="122040" y="1989000"/>
            <a:ext cx="4665960" cy="4104000"/>
            <a:chOff x="122040" y="1989000"/>
            <a:chExt cx="4665960" cy="4104000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55A54E78-8A08-452F-8B7B-71B7711C6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335" r="1"/>
            <a:stretch/>
          </p:blipFill>
          <p:spPr>
            <a:xfrm>
              <a:off x="410328" y="1989000"/>
              <a:ext cx="4377672" cy="40816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4862FC2E-5F61-4A8C-8F37-EA4B2A7E1919}"/>
                </a:ext>
              </a:extLst>
            </p:cNvPr>
            <p:cNvSpPr txBox="1"/>
            <p:nvPr/>
          </p:nvSpPr>
          <p:spPr>
            <a:xfrm>
              <a:off x="122040" y="4708005"/>
              <a:ext cx="2145960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1200" u="sng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Άλλα βασικά στοιχεία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Βαλβίδα εκτόνωσης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Αντιψυκτική βαλβίδα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Βαλβίδες αποστράγγισης</a:t>
              </a:r>
              <a:r>
                <a:rPr lang="en-US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Διακόπτης κενού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Βαλβίδα ελέγχου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Παράκαμψης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5BBA2BE1-C3B1-4E77-A5AF-B915B2A87991}"/>
              </a:ext>
            </a:extLst>
          </p:cNvPr>
          <p:cNvCxnSpPr/>
          <p:nvPr/>
        </p:nvCxnSpPr>
        <p:spPr>
          <a:xfrm>
            <a:off x="3204000" y="2637000"/>
            <a:ext cx="194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14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5BE188-38E9-46E6-9FC6-FEC64C68F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29A4A78-5422-419F-BE24-F6D8AB76B24A}"/>
              </a:ext>
            </a:extLst>
          </p:cNvPr>
          <p:cNvSpPr/>
          <p:nvPr/>
        </p:nvSpPr>
        <p:spPr>
          <a:xfrm>
            <a:off x="266328" y="1506446"/>
            <a:ext cx="495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Συστήματα θερμοσιφώνων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Άμεσα </a:t>
            </a:r>
            <a:r>
              <a:rPr lang="el-G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έμμεσα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D44C1E9-6AC2-4A92-9052-DBD55BC6E558}"/>
              </a:ext>
            </a:extLst>
          </p:cNvPr>
          <p:cNvSpPr txBox="1"/>
          <p:nvPr/>
        </p:nvSpPr>
        <p:spPr>
          <a:xfrm>
            <a:off x="4716000" y="1845000"/>
            <a:ext cx="4320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Για εύκρατα και ζεστά κλίματα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Χωρίς αντλίες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Φυσική μεταφορά ζεστού νερού που οδηγεί στην κυκλοφορία του νερού και στη στρωματοποίηση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Το δοχείο τοποθετείται πάνω από το συλλέκτη.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Συλλέκτες επίπεδοι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σωλήνων κενού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Οικονομικότερα από τα ενεργητικά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Αξιόπιστα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ευκολά στην εγκατάσταση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μηδαμινής συντήρησης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Εναποθέσεις στοιχείων από σκληρά νερά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Διατίθεται και σε ανεξάρτητη σχεδίαση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Κίνδυνος αναστροφής του φαινομένου </a:t>
            </a:r>
            <a:r>
              <a:rPr lang="el-GR" sz="1400" dirty="0" err="1">
                <a:latin typeface="Arial" panose="020B0604020202020204" pitchFamily="34" charset="0"/>
                <a:cs typeface="Arial" panose="020B0604020202020204" pitchFamily="34" charset="0"/>
              </a:rPr>
              <a:t>θερμοσιφώνου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τη νύχτα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Το φαινόμενο του </a:t>
            </a:r>
            <a:r>
              <a:rPr lang="el-GR" sz="1400" dirty="0" err="1">
                <a:latin typeface="Arial" panose="020B0604020202020204" pitchFamily="34" charset="0"/>
                <a:cs typeface="Arial" panose="020B0604020202020204" pitchFamily="34" charset="0"/>
              </a:rPr>
              <a:t>θερμοσιφώνου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σταματάει σε θερμοκρασίες υπό του μηδενός.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Καλή μόνωση των δοχείων και με προστασίες κατά χημικών παραγόντων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Πρόσθετες προστασίες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8D5B3CE8-358C-4C1F-9055-597816F25107}"/>
              </a:ext>
            </a:extLst>
          </p:cNvPr>
          <p:cNvGrpSpPr/>
          <p:nvPr/>
        </p:nvGrpSpPr>
        <p:grpSpPr>
          <a:xfrm>
            <a:off x="180000" y="1988999"/>
            <a:ext cx="4392000" cy="4377661"/>
            <a:chOff x="180000" y="1988999"/>
            <a:chExt cx="4392000" cy="4377661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5226ADD0-74FA-4FDB-9539-556507A2F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0250" y="1988999"/>
              <a:ext cx="4131750" cy="38880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BDCE4E48-7AFA-4209-B769-3C17462E8266}"/>
                </a:ext>
              </a:extLst>
            </p:cNvPr>
            <p:cNvSpPr txBox="1"/>
            <p:nvPr/>
          </p:nvSpPr>
          <p:spPr>
            <a:xfrm>
              <a:off x="180000" y="4797000"/>
              <a:ext cx="1799712" cy="15696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Άλλα βασικά στοιχεία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Εφεδρεία και βοηθητική θέρμανση για καλύτερη ενσωμάτωση στο υπάρχον σύστημα ΖΝΧ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l-GR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Βαλβίδες ασφαλείας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8310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0D3C84A-C493-4F1D-9848-C8AD29455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857" y="1642772"/>
            <a:ext cx="1950286" cy="21438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B45334-EE6E-4302-BDAF-F3FA07CD0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80B213D-AFC6-4A7B-87C4-EC15856ED49F}"/>
              </a:ext>
            </a:extLst>
          </p:cNvPr>
          <p:cNvSpPr/>
          <p:nvPr/>
        </p:nvSpPr>
        <p:spPr>
          <a:xfrm>
            <a:off x="108000" y="1506446"/>
            <a:ext cx="495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Συστήματα θερμοσιφώνων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Άμεσα </a:t>
            </a:r>
            <a:r>
              <a:rPr lang="el-G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έμμεσα</a:t>
            </a:r>
            <a:endParaRPr lang="en-US" sz="16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7DED6C3-61BD-4FAD-AE46-1B4E3806B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000" y="1628774"/>
            <a:ext cx="2324572" cy="2153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DF2C7C5-E18A-4EA2-9EB3-CE0862A72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00" y="3791318"/>
            <a:ext cx="3984690" cy="197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BFBBEE7-D5CA-414F-A02B-6D13BAFC7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98" y="1989000"/>
            <a:ext cx="4099402" cy="36793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60C8EFC-A19E-4E69-BA10-46F018614631}"/>
              </a:ext>
            </a:extLst>
          </p:cNvPr>
          <p:cNvSpPr/>
          <p:nvPr/>
        </p:nvSpPr>
        <p:spPr>
          <a:xfrm>
            <a:off x="180000" y="5733000"/>
            <a:ext cx="864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έμμεσα </a:t>
            </a:r>
            <a:r>
              <a:rPr lang="el-GR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θερμοσιφωνικά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συστήματα απαιτούν </a:t>
            </a:r>
            <a:r>
              <a:rPr lang="el-GR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θερμότητας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Μπορούν να </a:t>
            </a:r>
            <a:r>
              <a:rPr lang="el-G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χρησιμοποιούν αντιψυκτικό διάλυμα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για </a:t>
            </a:r>
            <a:r>
              <a:rPr lang="el-G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λειτουργία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σε ψυχρά κλίματα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79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76A995-B035-418D-9846-B1883667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FDD2C74-0B6E-4887-92AE-50F5D3128587}"/>
              </a:ext>
            </a:extLst>
          </p:cNvPr>
          <p:cNvSpPr/>
          <p:nvPr/>
        </p:nvSpPr>
        <p:spPr>
          <a:xfrm>
            <a:off x="267349" y="1412987"/>
            <a:ext cx="4881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Άμεσα </a:t>
            </a:r>
            <a:r>
              <a:rPr lang="el-G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Βεβιασμένης Κυκλοφορίας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Συστήματα ( Ενεργητικά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-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EE4C3-A65C-4EFB-90D9-7B8238A99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86" y="1997762"/>
            <a:ext cx="5685714" cy="409523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A60DF56-84E7-4C86-A0D5-0D5300D1F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998" y="1413000"/>
            <a:ext cx="2801802" cy="23706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CC79512-4E52-46D0-BEA1-9C4DCB0185C0}"/>
              </a:ext>
            </a:extLst>
          </p:cNvPr>
          <p:cNvSpPr/>
          <p:nvPr/>
        </p:nvSpPr>
        <p:spPr>
          <a:xfrm>
            <a:off x="6012000" y="3789000"/>
            <a:ext cx="31253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Βεβιασμένης κυκλοφορίας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Αντλίες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Ηλεκτρονικός έλεγχος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Αποδοτικό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Δοχείο μέσα στο σπίτι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μειωμένες απώλειες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Ανίχνευση συνθηκών κατάψυξης και προστασία αποστράγγισης.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Επίδραση σκληρών νερών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72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FC3EDB-B02C-443C-AB0E-2E2225860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94C2678-9512-4D9E-B616-4A07E1DD43F1}"/>
              </a:ext>
            </a:extLst>
          </p:cNvPr>
          <p:cNvSpPr/>
          <p:nvPr/>
        </p:nvSpPr>
        <p:spPr>
          <a:xfrm>
            <a:off x="266328" y="1506446"/>
            <a:ext cx="8481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Έμμεσα συστήματα βεβιασμένης κυκλοφορίας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AD3B2B0-DB97-4693-9697-894104283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000" y="1917000"/>
            <a:ext cx="432051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DBCF278-BC63-4FC6-9B39-643085638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8402" y="1908648"/>
            <a:ext cx="443047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3718707-5143-4EAC-B1D0-5F785E3C2FC3}"/>
              </a:ext>
            </a:extLst>
          </p:cNvPr>
          <p:cNvSpPr/>
          <p:nvPr/>
        </p:nvSpPr>
        <p:spPr>
          <a:xfrm>
            <a:off x="180000" y="5463717"/>
            <a:ext cx="460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Ξεχωριστά κυκλώματα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Ζεστού Υγρού και πόσιμου νερού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Υγρό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Γλυκόλη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αντιψυκτικό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ή άλλο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θερμότητας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εσωτερικός ή εξωτερικός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3ED5C70-4FCF-4062-96EC-4F4CCA2F68C4}"/>
              </a:ext>
            </a:extLst>
          </p:cNvPr>
          <p:cNvSpPr/>
          <p:nvPr/>
        </p:nvSpPr>
        <p:spPr>
          <a:xfrm>
            <a:off x="4518878" y="5463717"/>
            <a:ext cx="450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Για θερμά και ψυχρά κλίματα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Απόλυτα ελέγξιμο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Ενσωμάτωση σε υφιστάμενο σύστημα και επεκτάσιμο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28997FD-90D1-4D5B-9653-9F31F4165EEE}"/>
              </a:ext>
            </a:extLst>
          </p:cNvPr>
          <p:cNvSpPr/>
          <p:nvPr/>
        </p:nvSpPr>
        <p:spPr>
          <a:xfrm>
            <a:off x="180000" y="1917000"/>
            <a:ext cx="24901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Σχεδίαση αποστράγγισης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F0480DA-7E81-4C9C-8856-352C110E1F75}"/>
              </a:ext>
            </a:extLst>
          </p:cNvPr>
          <p:cNvSpPr/>
          <p:nvPr/>
        </p:nvSpPr>
        <p:spPr>
          <a:xfrm>
            <a:off x="6897146" y="1908648"/>
            <a:ext cx="22087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Αντιψυκτική σχεδίαση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93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B7C85-5993-4EBB-AEEC-3AFCC47B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206F447-B93F-46A1-A18E-8BD7342379F1}"/>
              </a:ext>
            </a:extLst>
          </p:cNvPr>
          <p:cNvSpPr/>
          <p:nvPr/>
        </p:nvSpPr>
        <p:spPr>
          <a:xfrm>
            <a:off x="266328" y="1506446"/>
            <a:ext cx="78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Μεγάλης κλίμακας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Εγκατάσταση σε πολυκατοικίες και μπλοκ κατοικιών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51C525C-CC15-42FB-9A2E-6A512DCA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0" y="1989000"/>
            <a:ext cx="4161156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7BE5C66-9F29-4258-979F-657A7FCAEF12}"/>
              </a:ext>
            </a:extLst>
          </p:cNvPr>
          <p:cNvSpPr txBox="1"/>
          <p:nvPr/>
        </p:nvSpPr>
        <p:spPr>
          <a:xfrm>
            <a:off x="4644000" y="5589000"/>
            <a:ext cx="416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Κατανεμημένη εγκατάσταση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Ηλιακά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δοχεία αποθήκευσης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και υποστηρικτικά συστήματα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3136442-D01D-4187-875E-4E8A62B76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1989000"/>
            <a:ext cx="3903508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7D9A925-5E31-41EF-963C-DAA1F8270C5C}"/>
              </a:ext>
            </a:extLst>
          </p:cNvPr>
          <p:cNvSpPr txBox="1"/>
          <p:nvPr/>
        </p:nvSpPr>
        <p:spPr>
          <a:xfrm>
            <a:off x="482844" y="5589000"/>
            <a:ext cx="4161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Κεντρικές εγκαταστάσεις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Ηλιακά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δοχεία αποθήκευσης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και υποστηρικτικά συστήματα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62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1AD3AD3-BA40-424F-98DE-2BF927A86CA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36000" y="2029833"/>
            <a:ext cx="3421601" cy="3837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5959DB-F05C-42FF-B5D7-B27F27D2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134BB08-958D-4918-9C6B-5468D2F38745}"/>
              </a:ext>
            </a:extLst>
          </p:cNvPr>
          <p:cNvSpPr/>
          <p:nvPr/>
        </p:nvSpPr>
        <p:spPr>
          <a:xfrm>
            <a:off x="266328" y="1506446"/>
            <a:ext cx="5961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Τυπολογία εξαρτημάτων για συστήματα μικρής κλίμακας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0821F0F-A2B1-487F-9BD9-44EAE805673C}"/>
              </a:ext>
            </a:extLst>
          </p:cNvPr>
          <p:cNvSpPr txBox="1"/>
          <p:nvPr/>
        </p:nvSpPr>
        <p:spPr>
          <a:xfrm>
            <a:off x="468000" y="1850850"/>
            <a:ext cx="7741600" cy="4478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Συλλέκτες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Συλλογή και μετατροπή της ηλιακής ενέργειας σε θερμότητα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Δοχεία νερού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Αποθήκευση και εφεδρεία ζεστού νερού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Αντλίες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Πίεση των υγρών θέρμανσης σε κυκλοφορία μέσα στο κύκλωμα.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Ελεγκτές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Μέτρηση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 και παρακολούθηση της λειτουργίας του συστήματος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Εξαρτήματα μεταφοράς θερμότητας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Σωληνώσεις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υγρό μέσο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Μηχανισμοί προστασίας ψύξης.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Αποτροπή ψύξης  των συλλεκτών και των σωληνώσεων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απομόνωσης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ελέγχου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αποσυμπίεσης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και προστασίας.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και ρύθμιση των υγρών.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Μετρητές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Θερμομαγνητικοί αισθητήρες και παρακολούθησης του συστήματος.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46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B63C8D-0205-4761-8CE8-C73220927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706A9DA-FFB9-42AD-B68D-BF18821A62B0}"/>
              </a:ext>
            </a:extLst>
          </p:cNvPr>
          <p:cNvSpPr/>
          <p:nvPr/>
        </p:nvSpPr>
        <p:spPr>
          <a:xfrm>
            <a:off x="266328" y="1506446"/>
            <a:ext cx="25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Ηλιακοί συλλέκτες</a:t>
            </a:r>
            <a:endParaRPr lang="en-US" b="1" dirty="0"/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B983B9E2-5260-4501-9FD6-EEB7DDEE4E97}"/>
              </a:ext>
            </a:extLst>
          </p:cNvPr>
          <p:cNvGrpSpPr/>
          <p:nvPr/>
        </p:nvGrpSpPr>
        <p:grpSpPr>
          <a:xfrm>
            <a:off x="26475" y="1989000"/>
            <a:ext cx="9072000" cy="4104000"/>
            <a:chOff x="26475" y="2061000"/>
            <a:chExt cx="9072000" cy="4104000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BE7EA843-6F06-45E1-8A26-54127030C93A}"/>
                </a:ext>
              </a:extLst>
            </p:cNvPr>
            <p:cNvGrpSpPr/>
            <p:nvPr/>
          </p:nvGrpSpPr>
          <p:grpSpPr>
            <a:xfrm>
              <a:off x="26475" y="2061000"/>
              <a:ext cx="9072000" cy="432000"/>
              <a:chOff x="36000" y="2061000"/>
              <a:chExt cx="9072000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49FCB9E-7534-43A1-B5CF-C8374CCABAEE}"/>
                  </a:ext>
                </a:extLst>
              </p:cNvPr>
              <p:cNvSpPr/>
              <p:nvPr/>
            </p:nvSpPr>
            <p:spPr>
              <a:xfrm>
                <a:off x="36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l-GR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Ενσωματωμένοι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36D7D537-BDC4-42AD-A583-FB5189DE1257}"/>
                  </a:ext>
                </a:extLst>
              </p:cNvPr>
              <p:cNvSpPr/>
              <p:nvPr/>
            </p:nvSpPr>
            <p:spPr>
              <a:xfrm>
                <a:off x="3060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l-GR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Επίπεδοι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C61045CD-8744-4B4A-B9F6-94A9055C5A47}"/>
                  </a:ext>
                </a:extLst>
              </p:cNvPr>
              <p:cNvSpPr/>
              <p:nvPr/>
            </p:nvSpPr>
            <p:spPr>
              <a:xfrm>
                <a:off x="6084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l-GR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Με σωλήνες κενού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3A5740EF-5952-4B01-A7B9-D4AAE246BD26}"/>
                </a:ext>
              </a:extLst>
            </p:cNvPr>
            <p:cNvSpPr/>
            <p:nvPr/>
          </p:nvSpPr>
          <p:spPr>
            <a:xfrm>
              <a:off x="33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7C77C81-51ED-4528-B550-8751C9BC5423}"/>
                </a:ext>
              </a:extLst>
            </p:cNvPr>
            <p:cNvSpPr/>
            <p:nvPr/>
          </p:nvSpPr>
          <p:spPr>
            <a:xfrm>
              <a:off x="3057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6A1B561B-E0FA-4ADA-ADD4-E077CBB39D09}"/>
                </a:ext>
              </a:extLst>
            </p:cNvPr>
            <p:cNvSpPr/>
            <p:nvPr/>
          </p:nvSpPr>
          <p:spPr>
            <a:xfrm>
              <a:off x="6067311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1F9A01F5-B8CA-45A8-A59E-960C32B4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64" y="4420576"/>
              <a:ext cx="2892450" cy="164669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70A311B3-2BFD-4542-B535-9E3B606AD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328" y="2593575"/>
              <a:ext cx="2577672" cy="171705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DEA0A4C7-C436-453E-85AA-6635FB7253CC}"/>
                </a:ext>
              </a:extLst>
            </p:cNvPr>
            <p:cNvCxnSpPr>
              <a:stCxn id="9" idx="1"/>
              <a:endCxn id="10" idx="1"/>
            </p:cNvCxnSpPr>
            <p:nvPr/>
          </p:nvCxnSpPr>
          <p:spPr>
            <a:xfrm>
              <a:off x="33639" y="4359525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4F120ADE-DCA8-490F-86B3-B8FDD6DE4E83}"/>
                </a:ext>
              </a:extLst>
            </p:cNvPr>
            <p:cNvSpPr txBox="1"/>
            <p:nvPr/>
          </p:nvSpPr>
          <p:spPr>
            <a:xfrm>
              <a:off x="2517490" y="5829821"/>
              <a:ext cx="5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ICS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F010758-DB94-4087-B4EA-695956AD8387}"/>
                </a:ext>
              </a:extLst>
            </p:cNvPr>
            <p:cNvSpPr txBox="1"/>
            <p:nvPr/>
          </p:nvSpPr>
          <p:spPr>
            <a:xfrm>
              <a:off x="2372459" y="4051497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Batch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="" xmlns:a16="http://schemas.microsoft.com/office/drawing/2014/main" id="{6DA1A1E3-9DED-4D0C-A900-E17107B5C81A}"/>
                </a:ext>
              </a:extLst>
            </p:cNvPr>
            <p:cNvCxnSpPr>
              <a:cxnSpLocks/>
              <a:stCxn id="9" idx="3"/>
              <a:endCxn id="11" idx="1"/>
            </p:cNvCxnSpPr>
            <p:nvPr/>
          </p:nvCxnSpPr>
          <p:spPr>
            <a:xfrm>
              <a:off x="3057639" y="4359525"/>
              <a:ext cx="300967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E5EA1D08-DA19-4D30-9767-00446C34B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4459" y="2622191"/>
              <a:ext cx="2796032" cy="16383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067804CE-FA5B-4384-B425-79E269ED2ED6}"/>
                </a:ext>
              </a:extLst>
            </p:cNvPr>
            <p:cNvSpPr txBox="1"/>
            <p:nvPr/>
          </p:nvSpPr>
          <p:spPr>
            <a:xfrm>
              <a:off x="5182820" y="4017448"/>
              <a:ext cx="93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Glazed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C4230FB3-8FC6-4B55-BFC9-4803BCBD5137}"/>
                </a:ext>
              </a:extLst>
            </p:cNvPr>
            <p:cNvGrpSpPr/>
            <p:nvPr/>
          </p:nvGrpSpPr>
          <p:grpSpPr>
            <a:xfrm>
              <a:off x="3081217" y="4416808"/>
              <a:ext cx="2811623" cy="1699167"/>
              <a:chOff x="3081217" y="4416808"/>
              <a:chExt cx="2811623" cy="1699167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="" xmlns:a16="http://schemas.microsoft.com/office/drawing/2014/main" id="{144E80DB-CE6F-4E29-B729-EADA4F451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367015" y="4416808"/>
                <a:ext cx="1130578" cy="90000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="" xmlns:a16="http://schemas.microsoft.com/office/drawing/2014/main" id="{5452728F-15A1-4809-99D3-47F3C52D1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45990" y="5099098"/>
                <a:ext cx="846850" cy="900000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="" xmlns:a16="http://schemas.microsoft.com/office/drawing/2014/main" id="{D127FA47-6E44-4ACF-86B1-0E9F37554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081217" y="5215975"/>
                <a:ext cx="1631250" cy="900000"/>
              </a:xfrm>
              <a:prstGeom prst="rect">
                <a:avLst/>
              </a:prstGeom>
            </p:spPr>
          </p:pic>
        </p:grp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E43F4ACE-086B-4160-8F6E-DE05E34A99E7}"/>
                </a:ext>
              </a:extLst>
            </p:cNvPr>
            <p:cNvSpPr txBox="1"/>
            <p:nvPr/>
          </p:nvSpPr>
          <p:spPr>
            <a:xfrm>
              <a:off x="3045477" y="4376791"/>
              <a:ext cx="1742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Some forms of mounting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="" xmlns:a16="http://schemas.microsoft.com/office/drawing/2014/main" id="{A4D9108F-4A49-4307-B12C-325CF46AE31A}"/>
                </a:ext>
              </a:extLst>
            </p:cNvPr>
            <p:cNvCxnSpPr>
              <a:endCxn id="11" idx="3"/>
            </p:cNvCxnSpPr>
            <p:nvPr/>
          </p:nvCxnSpPr>
          <p:spPr>
            <a:xfrm>
              <a:off x="6074475" y="4359525"/>
              <a:ext cx="3016836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="" xmlns:a16="http://schemas.microsoft.com/office/drawing/2014/main" id="{B310340A-4673-4479-890C-31F5B6868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05265" y="2601190"/>
              <a:ext cx="2950196" cy="1692433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D8F817D8-CAA2-469C-ABF5-C51BD527C37E}"/>
                </a:ext>
              </a:extLst>
            </p:cNvPr>
            <p:cNvSpPr txBox="1"/>
            <p:nvPr/>
          </p:nvSpPr>
          <p:spPr>
            <a:xfrm>
              <a:off x="6067311" y="4034713"/>
              <a:ext cx="107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Flooded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D2088B79-5EAE-44A4-A474-E00BBDB1A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36000" y="4434317"/>
              <a:ext cx="1835032" cy="167526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79575F18-D741-4CAB-BD92-BC228A923F77}"/>
                </a:ext>
              </a:extLst>
            </p:cNvPr>
            <p:cNvSpPr txBox="1"/>
            <p:nvPr/>
          </p:nvSpPr>
          <p:spPr>
            <a:xfrm>
              <a:off x="6042774" y="5826446"/>
              <a:ext cx="12095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Heat pipe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="" xmlns:a16="http://schemas.microsoft.com/office/drawing/2014/main" id="{56202888-67A8-41C6-8751-C2A25B31F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08324" y="4396253"/>
              <a:ext cx="1252626" cy="92501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4422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41CAD2-77A5-445A-8E88-A52A54C3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B8AB717-6057-4C61-9198-6D5627FB4098}"/>
              </a:ext>
            </a:extLst>
          </p:cNvPr>
          <p:cNvSpPr/>
          <p:nvPr/>
        </p:nvSpPr>
        <p:spPr>
          <a:xfrm>
            <a:off x="266328" y="1506446"/>
            <a:ext cx="302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Δοχεία αποθήκευσης </a:t>
            </a:r>
            <a:endParaRPr lang="en-US" b="1" dirty="0"/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B0F6492-2C60-4807-BECB-F678FFFEB9C5}"/>
              </a:ext>
            </a:extLst>
          </p:cNvPr>
          <p:cNvGrpSpPr/>
          <p:nvPr/>
        </p:nvGrpSpPr>
        <p:grpSpPr>
          <a:xfrm>
            <a:off x="36000" y="1992040"/>
            <a:ext cx="9072000" cy="4249626"/>
            <a:chOff x="36000" y="1992040"/>
            <a:chExt cx="9072000" cy="4249626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890B9D0F-590A-45BE-BFD7-58A87542793A}"/>
                </a:ext>
              </a:extLst>
            </p:cNvPr>
            <p:cNvGrpSpPr/>
            <p:nvPr/>
          </p:nvGrpSpPr>
          <p:grpSpPr>
            <a:xfrm>
              <a:off x="36000" y="1992040"/>
              <a:ext cx="9072000" cy="432000"/>
              <a:chOff x="-36000" y="2010702"/>
              <a:chExt cx="9072000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E51811C9-83D0-4B71-9668-A4CB4E1DCF46}"/>
                  </a:ext>
                </a:extLst>
              </p:cNvPr>
              <p:cNvSpPr/>
              <p:nvPr/>
            </p:nvSpPr>
            <p:spPr>
              <a:xfrm>
                <a:off x="-36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l-GR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Δοχείο ηλιακού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l-G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Βασικό για ζεστά κλίματα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9F2C004D-06F0-4852-85B4-59218BDDA181}"/>
                  </a:ext>
                </a:extLst>
              </p:cNvPr>
              <p:cNvSpPr/>
              <p:nvPr/>
            </p:nvSpPr>
            <p:spPr>
              <a:xfrm>
                <a:off x="2988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l-GR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Εικονογραφήσεις 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59FF2B3B-9FEA-441E-9F2E-AADBC91AB819}"/>
                  </a:ext>
                </a:extLst>
              </p:cNvPr>
              <p:cNvSpPr/>
              <p:nvPr/>
            </p:nvSpPr>
            <p:spPr>
              <a:xfrm>
                <a:off x="6012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l-GR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Πολλαπλά δοχεία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l-G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Ηλιακό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l-G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εφεδρικό δοχείο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C9E1F65D-B630-4E4D-8866-4E36E18BC244}"/>
                </a:ext>
              </a:extLst>
            </p:cNvPr>
            <p:cNvSpPr/>
            <p:nvPr/>
          </p:nvSpPr>
          <p:spPr>
            <a:xfrm>
              <a:off x="36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B5AFEB49-ACEC-4828-B641-4141D8522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328" y="2502331"/>
              <a:ext cx="2505672" cy="366266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7FC49AB6-43A3-42B4-A244-2FC9EC8E2ABA}"/>
                </a:ext>
              </a:extLst>
            </p:cNvPr>
            <p:cNvSpPr/>
            <p:nvPr/>
          </p:nvSpPr>
          <p:spPr>
            <a:xfrm>
              <a:off x="30636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3A3A7D7A-B3A5-4167-9A77-4380A922680E}"/>
                </a:ext>
              </a:extLst>
            </p:cNvPr>
            <p:cNvCxnSpPr>
              <a:stCxn id="9" idx="3"/>
              <a:endCxn id="11" idx="3"/>
            </p:cNvCxnSpPr>
            <p:nvPr/>
          </p:nvCxnSpPr>
          <p:spPr>
            <a:xfrm>
              <a:off x="3060000" y="4329000"/>
              <a:ext cx="30276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D71E3C20-DC1C-4BDA-89F3-B8566BFB2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04000" y="2709000"/>
              <a:ext cx="2764365" cy="138218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0C098864-BA28-4157-B35C-2D8E513F3121}"/>
                </a:ext>
              </a:extLst>
            </p:cNvPr>
            <p:cNvSpPr txBox="1"/>
            <p:nvPr/>
          </p:nvSpPr>
          <p:spPr>
            <a:xfrm>
              <a:off x="5157331" y="4055565"/>
              <a:ext cx="93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Οριζόντιο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4F3607CB-D478-4C62-A467-73F6CA0BD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18138" y="4392993"/>
              <a:ext cx="705869" cy="170840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EF39C246-6D78-46FC-8415-FC953CFCCAE3}"/>
                </a:ext>
              </a:extLst>
            </p:cNvPr>
            <p:cNvSpPr txBox="1"/>
            <p:nvPr/>
          </p:nvSpPr>
          <p:spPr>
            <a:xfrm>
              <a:off x="3752007" y="4527132"/>
              <a:ext cx="10290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Κάθετο με εσωτερικό εναλλάκτη θερμότητας </a:t>
              </a:r>
              <a:r>
                <a:rPr lang="el-GR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Indirect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SWH)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F0A8949D-C64C-4152-9DAC-A818892FF1EF}"/>
                </a:ext>
              </a:extLst>
            </p:cNvPr>
            <p:cNvSpPr/>
            <p:nvPr/>
          </p:nvSpPr>
          <p:spPr>
            <a:xfrm>
              <a:off x="6084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225C377F-A407-47C8-BBC6-5917341E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26202" y="4427487"/>
              <a:ext cx="709805" cy="166930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54631B51-D43D-4EBB-948C-61EAE3C74A91}"/>
                </a:ext>
              </a:extLst>
            </p:cNvPr>
            <p:cNvSpPr txBox="1"/>
            <p:nvPr/>
          </p:nvSpPr>
          <p:spPr>
            <a:xfrm>
              <a:off x="5283978" y="4405478"/>
              <a:ext cx="1009031" cy="1123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Κά</a:t>
              </a:r>
              <a:r>
                <a:rPr lang="el-GR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θετο για άμεσα </a:t>
              </a:r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SWH </a:t>
              </a:r>
              <a:r>
                <a:rPr lang="el-GR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ή εξωτερικού </a:t>
              </a:r>
              <a:r>
                <a:rPr lang="el-GR" sz="11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εναλλάκτη</a:t>
              </a:r>
              <a:r>
                <a:rPr lang="el-GR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θερμότητας</a:t>
              </a:r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F4BB763F-20C0-4495-919C-0894445D1C22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084000" y="4329000"/>
              <a:ext cx="30240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3EBE7B1A-1993-479C-93F7-D2BCF7C8A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97885" y="4378571"/>
              <a:ext cx="702181" cy="1767136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1607A729-15A8-45C2-815C-94B0D730088F}"/>
                </a:ext>
              </a:extLst>
            </p:cNvPr>
            <p:cNvSpPr txBox="1"/>
            <p:nvPr/>
          </p:nvSpPr>
          <p:spPr>
            <a:xfrm>
              <a:off x="7050333" y="4302674"/>
              <a:ext cx="182733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Δοχείο αποθήκευσης </a:t>
              </a:r>
              <a:r>
                <a:rPr lang="el-G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προθερμασμένου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νερού ή δοχείο ηλιακού για σύστημα διπλής αποθήκευσης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μόνο αποθήκευση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όχι θερμαινόμενα στοιχεία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). 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Μπορεί να διαθέτει εσωτερικό </a:t>
              </a:r>
              <a:r>
                <a:rPr lang="el-G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εναλλάκτη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θερμότητας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69483747-3CE2-46D8-B1C0-ECBBF7842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37408" y="2553571"/>
              <a:ext cx="2871946" cy="1614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9932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149820-B739-4E6C-8BFA-2108AC6C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B6E1600-3C3C-4C53-B803-862E8B897FEB}"/>
              </a:ext>
            </a:extLst>
          </p:cNvPr>
          <p:cNvSpPr/>
          <p:nvPr/>
        </p:nvSpPr>
        <p:spPr>
          <a:xfrm>
            <a:off x="266328" y="1506446"/>
            <a:ext cx="207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Αντλίες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9680B2A-E7EE-4008-8C23-726ED11008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400"/>
          <a:stretch/>
        </p:blipFill>
        <p:spPr>
          <a:xfrm>
            <a:off x="612000" y="1845000"/>
            <a:ext cx="8265672" cy="42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9EE1157-D027-43F6-AB46-0FC909FC4512}"/>
              </a:ext>
            </a:extLst>
          </p:cNvPr>
          <p:cNvSpPr txBox="1"/>
          <p:nvPr/>
        </p:nvSpPr>
        <p:spPr>
          <a:xfrm>
            <a:off x="2916000" y="4077000"/>
            <a:ext cx="4024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Ηλεκτρικές φυγοκεντρικές αντλίες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ή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DC “wet rotor”</a:t>
            </a:r>
          </a:p>
        </p:txBody>
      </p:sp>
    </p:spTree>
    <p:extLst>
      <p:ext uri="{BB962C8B-B14F-4D97-AF65-F5344CB8AC3E}">
        <p14:creationId xmlns:p14="http://schemas.microsoft.com/office/powerpoint/2010/main" val="112672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Στόχοι  Ενότητας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1600" dirty="0">
                <a:latin typeface="Arial" pitchFamily="34" charset="0"/>
                <a:cs typeface="Arial" pitchFamily="34" charset="0"/>
              </a:rPr>
              <a:t>Στο τέλος της ενότητας θα μπορείτε να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/>
              <a:t>Διακρίνετε τις ενεργητικές ηλιακές τεχνολογίες από τις άλλες ηλιακές τεχνολογίες. 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l-GR" b="1" dirty="0"/>
              <a:t>Ταξινομείτε τα ενεργητικά ηλιακά συστήματα βάσει των θερμοκρασιακών απαιτήσεων</a:t>
            </a:r>
            <a:r>
              <a:rPr lang="en-US" b="1" dirty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l-GR" b="1" dirty="0"/>
              <a:t>Ταξινομείτε ηλιακά συστήματα ΖΝΧ για οικιακές εφαρμογές.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l-GR" b="1" dirty="0"/>
              <a:t>Περιγράφετε τη βασική δομή  και λειτουργία των κοινών τύπων ΖΝΧ  μέσω  ηλιακών συστημάτων</a:t>
            </a:r>
            <a:r>
              <a:rPr lang="en-US" b="1" dirty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l-GR" b="1" dirty="0"/>
              <a:t>Αναγνωρίζετε τα υλικά που χρησιμοποιούνται στην εγκατάσταση των κοινών συστημάτων ΖΝΧ.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l-GR" b="1" dirty="0"/>
              <a:t>Αναγνωρίζετε άλλες ηλιακές τεχνολογίες θέρμανσης στο εύρος της χαμηλής και της μέσης θερμοκρασίας για εφαρμογές κτιρίων.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device&#10;&#10;Description generated with very high confidence">
            <a:extLst>
              <a:ext uri="{FF2B5EF4-FFF2-40B4-BE49-F238E27FC236}">
                <a16:creationId xmlns="" xmlns:a16="http://schemas.microsoft.com/office/drawing/2014/main" id="{09CB6DE5-DC9E-4966-8301-6523BAEF7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0" y="4941000"/>
            <a:ext cx="1621436" cy="121946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5841C-F128-4A55-9CB6-4DD7A1FF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9DECF28-F1BC-44AE-A138-E05E40497660}"/>
              </a:ext>
            </a:extLst>
          </p:cNvPr>
          <p:cNvSpPr/>
          <p:nvPr/>
        </p:nvSpPr>
        <p:spPr>
          <a:xfrm>
            <a:off x="266328" y="1506446"/>
            <a:ext cx="279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Σωληνώσεις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713DFA1-D1D2-4495-84A9-F95ED71F7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43" y="2751667"/>
            <a:ext cx="4742857" cy="2333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56D7062-6ED0-4EA7-ACDA-5DE44DACD37A}"/>
              </a:ext>
            </a:extLst>
          </p:cNvPr>
          <p:cNvSpPr/>
          <p:nvPr/>
        </p:nvSpPr>
        <p:spPr>
          <a:xfrm>
            <a:off x="506933" y="1984913"/>
            <a:ext cx="43325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Χαλκοσωλήνες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Ευρώπη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l-GR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Τύποι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X, Y, 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064884A-A37E-4A2B-ADED-7DA121836B7B}"/>
              </a:ext>
            </a:extLst>
          </p:cNvPr>
          <p:cNvSpPr/>
          <p:nvPr/>
        </p:nvSpPr>
        <p:spPr>
          <a:xfrm>
            <a:off x="506933" y="2349000"/>
            <a:ext cx="26414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Ασυμβατότητα υλικών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6DB801D-A0F4-40AC-AE0D-9D9F8A488F09}"/>
              </a:ext>
            </a:extLst>
          </p:cNvPr>
          <p:cNvSpPr/>
          <p:nvPr/>
        </p:nvSpPr>
        <p:spPr>
          <a:xfrm>
            <a:off x="497162" y="5157000"/>
            <a:ext cx="5082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Μόνωση σωληνώσεων</a:t>
            </a:r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Αντίσταση στις υψηλές θερμοκρασίες και στη φυσική φθορά εξαιτίας των περιβαλλοντικών συνθηκών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Σημαντικά ρόλο έχουν τα υλικά συγκράτησης των σωλήνων και οι συγκολλήσεις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Ιδιαίτερη προσοχή στα υδραυλικά που χρησιμοποιούνται σε πόσιμο νερό.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E61A3A5-3305-4115-A57A-2949956A2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2000" y="1506446"/>
            <a:ext cx="2557811" cy="249409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Picture 11" descr="A close up of an object&#10;&#10;Description generated with very high confidence">
            <a:extLst>
              <a:ext uri="{FF2B5EF4-FFF2-40B4-BE49-F238E27FC236}">
                <a16:creationId xmlns="" xmlns:a16="http://schemas.microsoft.com/office/drawing/2014/main" id="{C40CF7C6-B51D-4838-9FA2-08AEBC626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0" y="3884379"/>
            <a:ext cx="2103764" cy="14042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8878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2A705D-F0D5-49BE-AC3C-865DE4D75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50A83B9-9572-4EA9-A3D9-1BAF108CBD4E}"/>
              </a:ext>
            </a:extLst>
          </p:cNvPr>
          <p:cNvSpPr/>
          <p:nvPr/>
        </p:nvSpPr>
        <p:spPr>
          <a:xfrm>
            <a:off x="266328" y="1506446"/>
            <a:ext cx="1713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Ελεγκτές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59ABDD0-5FC3-42D5-8727-0D9AA50D4963}"/>
              </a:ext>
            </a:extLst>
          </p:cNvPr>
          <p:cNvSpPr/>
          <p:nvPr/>
        </p:nvSpPr>
        <p:spPr>
          <a:xfrm>
            <a:off x="5333550" y="1701000"/>
            <a:ext cx="37024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Βασικά χαρακτηριστικά ελεγκτών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Ψηφιακά ή αναλογικά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Φιλικά στο χρήστη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Πολλαπλού ελέγχου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(PLC type)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για τον έλεγχο των αντλιών, βαλβίδων κλπ.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Πολλαπλές είσοδοι αισθητήρων θερμοκρασίας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Για διαφορικό έλεγχο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Λειτουργία θερμοστάτη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χρονικός έλεγχος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Δυνατότητα παρακολούθησης σε οθόνη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Ανάγνωση θερμοκρασιών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Ενεργειακός μετρητής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Παραγόμενης θερμικής ενέργειας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Έλεγχος μεταβλητής ταχύτητας των αντλιών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Επικοινωνία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Bus. 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Σύνδεση με υπολογιστή ή άλλα όργανα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(data logging, remote control, etc.).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120F7BC-49E0-49A1-819F-B04C566081D6}"/>
              </a:ext>
            </a:extLst>
          </p:cNvPr>
          <p:cNvGrpSpPr/>
          <p:nvPr/>
        </p:nvGrpSpPr>
        <p:grpSpPr>
          <a:xfrm>
            <a:off x="540000" y="1917001"/>
            <a:ext cx="4793550" cy="4095823"/>
            <a:chOff x="540000" y="1917001"/>
            <a:chExt cx="4793550" cy="4095823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D9CE6DFC-9303-4A72-AC91-CDCDAB9CB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4000" y="1917001"/>
              <a:ext cx="3209849" cy="244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2B5CBBCD-6ED8-4D4D-BFBF-8622E2342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3965838" y="1952063"/>
              <a:ext cx="1367712" cy="154893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38498D44-8E16-4E80-A7AB-588B38FFB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0000" y="4822348"/>
              <a:ext cx="3990476" cy="119047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8A654756-68DB-4557-9102-A5A396B9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69173" y="3549777"/>
              <a:ext cx="1078232" cy="16722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30418256-AE84-4EF5-AC2B-AE3EE565B527}"/>
                </a:ext>
              </a:extLst>
            </p:cNvPr>
            <p:cNvSpPr/>
            <p:nvPr/>
          </p:nvSpPr>
          <p:spPr>
            <a:xfrm>
              <a:off x="1404000" y="4661247"/>
              <a:ext cx="139563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l-GR" sz="16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Θερμίστορς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5409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FD9B77-0A77-47E9-BB09-44E4E67B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84E1541-F589-4FF6-97CA-781E180F4A93}"/>
              </a:ext>
            </a:extLst>
          </p:cNvPr>
          <p:cNvSpPr/>
          <p:nvPr/>
        </p:nvSpPr>
        <p:spPr>
          <a:xfrm>
            <a:off x="266328" y="1506446"/>
            <a:ext cx="4161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Εναλλάκτες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θερμότητας</a:t>
            </a:r>
            <a:endParaRPr lang="en-US" b="1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3358C02-8673-4005-A17F-436C06478833}"/>
              </a:ext>
            </a:extLst>
          </p:cNvPr>
          <p:cNvGrpSpPr/>
          <p:nvPr/>
        </p:nvGrpSpPr>
        <p:grpSpPr>
          <a:xfrm>
            <a:off x="139224" y="1974710"/>
            <a:ext cx="8680776" cy="4118290"/>
            <a:chOff x="139224" y="1974710"/>
            <a:chExt cx="8680776" cy="4118290"/>
          </a:xfrm>
        </p:grpSpPr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D0BA471F-E2D7-4330-99E0-5F7FE81329F7}"/>
                </a:ext>
              </a:extLst>
            </p:cNvPr>
            <p:cNvSpPr/>
            <p:nvPr/>
          </p:nvSpPr>
          <p:spPr>
            <a:xfrm>
              <a:off x="139224" y="1974710"/>
              <a:ext cx="3024000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Εσωτερικοί 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F181702-E869-4D94-9FF2-E76DB9FA5BE0}"/>
                </a:ext>
              </a:extLst>
            </p:cNvPr>
            <p:cNvSpPr/>
            <p:nvPr/>
          </p:nvSpPr>
          <p:spPr>
            <a:xfrm>
              <a:off x="3163224" y="1974710"/>
              <a:ext cx="5656776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Εξωτερικοί 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C3E3B750-D4FD-4729-891F-296A6CF3BEEF}"/>
                </a:ext>
              </a:extLst>
            </p:cNvPr>
            <p:cNvSpPr/>
            <p:nvPr/>
          </p:nvSpPr>
          <p:spPr>
            <a:xfrm>
              <a:off x="139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AE164755-16B5-413A-AE11-1C684555D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706" y="2625877"/>
              <a:ext cx="2569035" cy="270389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950B4F11-0BAF-4CCB-9075-4F286D6E9FCD}"/>
                </a:ext>
              </a:extLst>
            </p:cNvPr>
            <p:cNvSpPr txBox="1"/>
            <p:nvPr/>
          </p:nvSpPr>
          <p:spPr>
            <a:xfrm>
              <a:off x="294993" y="541451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Σερπαντίνα σε </a:t>
              </a:r>
              <a:r>
                <a:rPr lang="el-GR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δεξαμένη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430A1F7-E2E4-4BC4-ADE5-E20483481EE0}"/>
                </a:ext>
              </a:extLst>
            </p:cNvPr>
            <p:cNvSpPr txBox="1"/>
            <p:nvPr/>
          </p:nvSpPr>
          <p:spPr>
            <a:xfrm>
              <a:off x="1722936" y="541451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Σερπαντίνα περιμετρικά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BD50DA53-2E2E-4DFF-A566-0F3599B61BA6}"/>
                </a:ext>
              </a:extLst>
            </p:cNvPr>
            <p:cNvSpPr/>
            <p:nvPr/>
          </p:nvSpPr>
          <p:spPr>
            <a:xfrm>
              <a:off x="3163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A83BDE52-49D5-4354-9033-E1592E8497C7}"/>
                </a:ext>
              </a:extLst>
            </p:cNvPr>
            <p:cNvCxnSpPr>
              <a:stCxn id="8" idx="3"/>
              <a:endCxn id="12" idx="3"/>
            </p:cNvCxnSpPr>
            <p:nvPr/>
          </p:nvCxnSpPr>
          <p:spPr>
            <a:xfrm>
              <a:off x="3163224" y="4282916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AD8EACAE-9D08-40B4-B526-7E6487CC0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773" y="2581027"/>
              <a:ext cx="2768967" cy="163576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BFDD32EE-90F3-4B2A-A5AB-02154CDA2863}"/>
                </a:ext>
              </a:extLst>
            </p:cNvPr>
            <p:cNvSpPr txBox="1"/>
            <p:nvPr/>
          </p:nvSpPr>
          <p:spPr>
            <a:xfrm>
              <a:off x="3234771" y="378959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Σωλήνα σε σωλήνα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1E256B1C-9305-4DFB-8BA3-0D0645C2CB5F}"/>
                </a:ext>
              </a:extLst>
            </p:cNvPr>
            <p:cNvSpPr/>
            <p:nvPr/>
          </p:nvSpPr>
          <p:spPr>
            <a:xfrm>
              <a:off x="6156000" y="2472832"/>
              <a:ext cx="266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EDCAE6DB-29F8-40F8-BCA9-08C1B9FC619D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156000" y="4282916"/>
              <a:ext cx="266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66DC6D76-2D28-42C5-966A-4D29DB16A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1612" y="2874597"/>
              <a:ext cx="2605682" cy="134640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2A92D821-E3AA-4C16-94B3-143E80B6B1C2}"/>
                </a:ext>
              </a:extLst>
            </p:cNvPr>
            <p:cNvSpPr txBox="1"/>
            <p:nvPr/>
          </p:nvSpPr>
          <p:spPr>
            <a:xfrm>
              <a:off x="6798955" y="2516326"/>
              <a:ext cx="1591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l-G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Επίπεδου στοιχείου 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9174DF31-A837-4243-81A4-1BEEC5997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54531" y="4344835"/>
              <a:ext cx="5410418" cy="1682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5499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D26C47-1F45-432E-BFE6-1B18E35F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7E1883C-3692-4E79-ABE8-26C75E07B79A}"/>
              </a:ext>
            </a:extLst>
          </p:cNvPr>
          <p:cNvSpPr/>
          <p:nvPr/>
        </p:nvSpPr>
        <p:spPr>
          <a:xfrm>
            <a:off x="266328" y="1506446"/>
            <a:ext cx="401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Υγρά μεταφοράς θερμότητας (</a:t>
            </a:r>
            <a:r>
              <a:rPr lang="en-GB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HTF)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9FDB34A-FBC6-494E-9CB5-5DE5C6B18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03" y="1768764"/>
            <a:ext cx="5184000" cy="31002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A085559-DB29-4651-8620-8F6AB0C9C169}"/>
              </a:ext>
            </a:extLst>
          </p:cNvPr>
          <p:cNvSpPr/>
          <p:nvPr/>
        </p:nvSpPr>
        <p:spPr>
          <a:xfrm>
            <a:off x="540000" y="4797000"/>
            <a:ext cx="6192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 </a:t>
            </a:r>
            <a:r>
              <a:rPr lang="el-G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για ψυχρά κλίματα με τον κίνδυνο του παγώματος του υγρού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Γλυκόλη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προπυλενίου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και αιθυλενίου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Άλλα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Λάδια υδρογονανθράκων ή συνθετικά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 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ορίζουν τα δεδομένα για άλλα εξαρτήματα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 νερό έχει καλύτερη θερμική αγωγιμότητα από τα υπόλοιπα υγρά με αντιψυκτική δράση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828F081-392E-4B57-B93B-CA7C9776D740}"/>
              </a:ext>
            </a:extLst>
          </p:cNvPr>
          <p:cNvSpPr txBox="1"/>
          <p:nvPr/>
        </p:nvSpPr>
        <p:spPr>
          <a:xfrm>
            <a:off x="5590094" y="3484005"/>
            <a:ext cx="3341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υγρό μέσο θέρμανσης στα έμμεσά συστήματα θέρμανσης διαστέλλεται όταν ζεσταίνεται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δοχεία διαστολής είναι βασικό στοιχείο για την αντιστάθμιση του φαινομένου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C43816E-A0FD-492C-9537-0F52DCB0D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322" y="1768764"/>
            <a:ext cx="3189787" cy="16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64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3908C3-8CF4-4A57-83BE-F2D384F8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l-GR" b="1" dirty="0"/>
              <a:t>Εξαρτήματα των </a:t>
            </a:r>
            <a:r>
              <a:rPr lang="el-GR" b="1" dirty="0" err="1"/>
              <a:t>ηλιοθερμικών</a:t>
            </a:r>
            <a:r>
              <a:rPr lang="el-GR" b="1" dirty="0"/>
              <a:t> συστημάτων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96B683D-4676-4B98-BF85-2693BC329F58}"/>
              </a:ext>
            </a:extLst>
          </p:cNvPr>
          <p:cNvSpPr/>
          <p:nvPr/>
        </p:nvSpPr>
        <p:spPr>
          <a:xfrm>
            <a:off x="266328" y="1506446"/>
            <a:ext cx="24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Βαλβίδες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6D6BF0A-EE2D-46E3-A0F3-03B693FC1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6000" y="1572855"/>
            <a:ext cx="5001624" cy="4736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CA94FAF-23A1-4A9C-AE7B-CF7B9A624119}"/>
              </a:ext>
            </a:extLst>
          </p:cNvPr>
          <p:cNvSpPr txBox="1"/>
          <p:nvPr/>
        </p:nvSpPr>
        <p:spPr>
          <a:xfrm>
            <a:off x="294540" y="1747814"/>
            <a:ext cx="37734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ελέγχου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ανεπίστροφες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Για να αποτρέψουν </a:t>
            </a:r>
            <a:r>
              <a:rPr lang="el-G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τη </a:t>
            </a:r>
            <a:r>
              <a:rPr lang="el-GR" sz="1200" dirty="0" err="1">
                <a:latin typeface="Arial" panose="020B0604020202020204" pitchFamily="34" charset="0"/>
                <a:cs typeface="Arial" panose="020B0604020202020204" pitchFamily="34" charset="0"/>
              </a:rPr>
              <a:t>θερμοσιφωνική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 δράση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(7)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απομόνωσης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Για την απομόνωση τμημάτων του συστήματος κατά τη συντήρηση.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εκτόνωσης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Εκτόνωση υψηλών πιέσεων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εκτόνωσης θερμοκρασίας και πίεσης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Για την εκτόνωση υψηλών θερμοκρασιών και πιέσεων σε δεξαμενές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αερισμού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Για την απελευθέρωση αέρα που μπορεί να προκαλέσει διακοπή της κυκλοφορίας.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Διακόπτες κενού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Για την αποστράγγιση του βρόχου συλλογής και να επιτρέψει την είσοδο του αέρα.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αποστράγγισης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 Για την αποστράγγιση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δεξαμενών ή άλλων εξαρτημάτων.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(6)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Δείκτες θερμοκρασίας και μετρητές ροής.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Για την παρακολούθηση εξαρτημάτων και της κατάστασης του συστήματος.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(10)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2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ψύξης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Προστασία από την καταστροφή του συστήματος σε πολύ χαμηλές θερμοκρασίες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.(9).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C3D0677-D39E-4F72-9AF2-55B299DE4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8000" y="6184650"/>
            <a:ext cx="3263694" cy="105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96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DD6AB5-B7F1-4173-8E5D-128D1FEB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l-GR" b="1" dirty="0"/>
              <a:t>Άλλες εφαρμογές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652ADE9-FC32-400B-9460-F28699C5F7C5}"/>
              </a:ext>
            </a:extLst>
          </p:cNvPr>
          <p:cNvSpPr/>
          <p:nvPr/>
        </p:nvSpPr>
        <p:spPr>
          <a:xfrm>
            <a:off x="252000" y="1385003"/>
            <a:ext cx="36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Θέρμανση  πισίνων με χρήση της ηλιακής ενέργειας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E7DAB49-48C9-49DA-A519-12C76178D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0" y="1628775"/>
            <a:ext cx="6143448" cy="4422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0AB343A-BCA5-457C-9031-3EAA717F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975572"/>
            <a:ext cx="4126546" cy="21734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4BF7CAD-42BD-4FD9-962B-B0F08F191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60" y="4207572"/>
            <a:ext cx="2751552" cy="184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29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297A29-A58C-46E0-87AE-08EE238B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l-GR" b="1" dirty="0"/>
              <a:t>Άλλες εφαρμογές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0722B9D-6E7F-4C01-ABF8-C5A13578B205}"/>
              </a:ext>
            </a:extLst>
          </p:cNvPr>
          <p:cNvSpPr/>
          <p:nvPr/>
        </p:nvSpPr>
        <p:spPr>
          <a:xfrm>
            <a:off x="266328" y="1506446"/>
            <a:ext cx="5025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Θέρμανση χώρων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Συνδυαστικά συστήματα ηλιακής ενέργειας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4C727B3-9F47-47FF-B5C8-4158CED99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752" t="-6812" b="-5478"/>
          <a:stretch/>
        </p:blipFill>
        <p:spPr>
          <a:xfrm>
            <a:off x="312383" y="2493000"/>
            <a:ext cx="3971617" cy="295199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0389F4C-B266-491A-8900-72AF93E41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4001" y="1917000"/>
            <a:ext cx="4547616" cy="403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478286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5E1023-A19B-4585-B2AE-074F5B578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l-GR" b="1" dirty="0"/>
              <a:t>Άλλες εφαρμογές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55A665C-0D53-410D-8768-F25F921E8438}"/>
              </a:ext>
            </a:extLst>
          </p:cNvPr>
          <p:cNvSpPr/>
          <p:nvPr/>
        </p:nvSpPr>
        <p:spPr>
          <a:xfrm>
            <a:off x="266328" y="1506446"/>
            <a:ext cx="3369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Θέρμανση του αέρα με ηλιακή ενέργεια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2A535F6-B569-4532-8481-5E7ADD48F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001" y="1511089"/>
            <a:ext cx="4809084" cy="47591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E0AD8FF-AFEF-463F-88ED-A5C9726C0A7D}"/>
              </a:ext>
            </a:extLst>
          </p:cNvPr>
          <p:cNvSpPr/>
          <p:nvPr/>
        </p:nvSpPr>
        <p:spPr>
          <a:xfrm>
            <a:off x="6485474" y="1490275"/>
            <a:ext cx="26593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Ηλιακοί συλλέκτες αέρα </a:t>
            </a:r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 γυαλί 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5EC528E-8279-40FD-9752-7EA4496924BD}"/>
              </a:ext>
            </a:extLst>
          </p:cNvPr>
          <p:cNvSpPr/>
          <p:nvPr/>
        </p:nvSpPr>
        <p:spPr>
          <a:xfrm>
            <a:off x="4068001" y="3312993"/>
            <a:ext cx="1799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Χωρίς γυαλί</a:t>
            </a:r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Ηλιακοί συλλέκτες αέρα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D6F4445-837E-472B-AD42-6B591000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99" y="4485472"/>
            <a:ext cx="3734975" cy="12475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E07D275-52EC-4EF4-9FF5-C7725290CB94}"/>
              </a:ext>
            </a:extLst>
          </p:cNvPr>
          <p:cNvSpPr/>
          <p:nvPr/>
        </p:nvSpPr>
        <p:spPr>
          <a:xfrm>
            <a:off x="178019" y="4170546"/>
            <a:ext cx="30259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Ηλιακά στεγνωτήρια</a:t>
            </a: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l-GR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γεωργία</a:t>
            </a: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1131A5C-4A6F-4593-BAAF-686C85002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28" y="2031984"/>
            <a:ext cx="3701012" cy="21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6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8D0B39-ED6C-464E-B6B4-C6D425D5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l-GR" b="1" dirty="0"/>
              <a:t>‘Άλλες  εφαρμογές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D8AD1C3-E1D3-4DC5-B6BC-C403FDE16533}"/>
              </a:ext>
            </a:extLst>
          </p:cNvPr>
          <p:cNvSpPr/>
          <p:nvPr/>
        </p:nvSpPr>
        <p:spPr>
          <a:xfrm>
            <a:off x="266328" y="1506446"/>
            <a:ext cx="42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Ψύξη με ηλιακή ενέργεια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C0C64F7-6BFF-438E-A5D9-EC97A8EBA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00" y="1791662"/>
            <a:ext cx="8434800" cy="44480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4C72CF1-96B6-4B4A-936E-312135256A92}"/>
              </a:ext>
            </a:extLst>
          </p:cNvPr>
          <p:cNvSpPr/>
          <p:nvPr/>
        </p:nvSpPr>
        <p:spPr>
          <a:xfrm>
            <a:off x="684000" y="4689835"/>
            <a:ext cx="2116836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l-GR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ΨΥΚΤΗΣ.</a:t>
            </a:r>
          </a:p>
          <a:p>
            <a:pPr algn="ctr"/>
            <a:r>
              <a:rPr lang="el-GR" sz="1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Θερμοδυναμικός</a:t>
            </a:r>
            <a:r>
              <a:rPr lang="el-GR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κύκλος οδηγούμενος από την ηλιακή θέρμανση.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80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Τύποι </a:t>
            </a:r>
            <a:r>
              <a:rPr lang="el-GR" dirty="0" err="1"/>
              <a:t>ηλιοθερμικών</a:t>
            </a:r>
            <a:r>
              <a:rPr lang="el-GR" dirty="0"/>
              <a:t> συστημάτων και εξαρτημάτων.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</a:t>
            </a:r>
            <a:r>
              <a:rPr lang="el-GR" b="1" dirty="0"/>
              <a:t>Αναγνώριση των </a:t>
            </a:r>
            <a:r>
              <a:rPr lang="el-GR" b="1" dirty="0" err="1"/>
              <a:t>ηλιοθερμικών</a:t>
            </a:r>
            <a:r>
              <a:rPr lang="el-GR" b="1" dirty="0"/>
              <a:t> τεχνολογιών</a:t>
            </a:r>
            <a:endParaRPr lang="es-E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FD2B58C-9792-4726-8570-B8F22B03A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557000"/>
            <a:ext cx="8712000" cy="46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FAE78D1-0B6B-4F14-B3D9-F628ADCF41AA}"/>
              </a:ext>
            </a:extLst>
          </p:cNvPr>
          <p:cNvSpPr/>
          <p:nvPr/>
        </p:nvSpPr>
        <p:spPr>
          <a:xfrm>
            <a:off x="396000" y="1557000"/>
            <a:ext cx="417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Ηλιακές τεχνολογίες ταξινομημένες σύμφωνα με τον τρόπο συλλογής της ηλιακής ενέργειας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0" y="0"/>
            <a:ext cx="5194800" cy="112474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2. </a:t>
            </a:r>
            <a:r>
              <a:rPr lang="el-GR" b="1" dirty="0"/>
              <a:t>Χαμηλής</a:t>
            </a:r>
            <a:r>
              <a:rPr lang="en-US" b="1" dirty="0"/>
              <a:t>,</a:t>
            </a:r>
            <a:r>
              <a:rPr lang="el-GR" b="1" dirty="0"/>
              <a:t>μέσης  και υψηλής Θερμοκρασία </a:t>
            </a:r>
            <a:r>
              <a:rPr lang="en-US" b="1" dirty="0"/>
              <a:t> </a:t>
            </a:r>
            <a:r>
              <a:rPr lang="el-GR" b="1" dirty="0" err="1"/>
              <a:t>ηλιοθερμικά</a:t>
            </a:r>
            <a:r>
              <a:rPr lang="el-GR" b="1" dirty="0"/>
              <a:t> συστήματα</a:t>
            </a:r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="" xmlns:a16="http://schemas.microsoft.com/office/drawing/2014/main" id="{1EEE9400-C420-4F8B-988A-9A84B66DE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6" y="2185311"/>
            <a:ext cx="4139084" cy="3997030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42A5747-DDC7-4483-8528-0622691F3AE5}"/>
              </a:ext>
            </a:extLst>
          </p:cNvPr>
          <p:cNvSpPr/>
          <p:nvPr/>
        </p:nvSpPr>
        <p:spPr>
          <a:xfrm>
            <a:off x="4860000" y="1701000"/>
            <a:ext cx="4139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Μη συγκεντρωτικοί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συλλέκτες για: 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D6D1682-A6E3-4125-8F43-F443E9A0C64B}"/>
              </a:ext>
            </a:extLst>
          </p:cNvPr>
          <p:cNvSpPr/>
          <p:nvPr/>
        </p:nvSpPr>
        <p:spPr>
          <a:xfrm>
            <a:off x="4921580" y="4098446"/>
            <a:ext cx="3970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Συγκεντρωτικοί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συλλέκτες για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99ACC2D-82A6-469D-AFCC-A0B22E7E8038}"/>
              </a:ext>
            </a:extLst>
          </p:cNvPr>
          <p:cNvGrpSpPr/>
          <p:nvPr/>
        </p:nvGrpSpPr>
        <p:grpSpPr>
          <a:xfrm>
            <a:off x="5137581" y="2185311"/>
            <a:ext cx="3538419" cy="1891689"/>
            <a:chOff x="4940259" y="2170757"/>
            <a:chExt cx="3538419" cy="1891689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76B00A17-547C-4AED-A3C5-8B698F826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b="5245"/>
            <a:stretch/>
          </p:blipFill>
          <p:spPr>
            <a:xfrm>
              <a:off x="4940259" y="2170757"/>
              <a:ext cx="3538419" cy="1843018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E8D8DD4-67DC-448E-84BC-EBA40757C676}"/>
                </a:ext>
              </a:extLst>
            </p:cNvPr>
            <p:cNvSpPr/>
            <p:nvPr/>
          </p:nvSpPr>
          <p:spPr>
            <a:xfrm>
              <a:off x="6236258" y="3477671"/>
              <a:ext cx="224242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Χαμηλές</a:t>
              </a:r>
              <a:r>
                <a:rPr lang="en-U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&amp; </a:t>
              </a:r>
              <a:r>
                <a:rPr lang="el-GR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Μεσαίες </a:t>
              </a:r>
              <a:r>
                <a:rPr lang="el-GR" sz="1600" i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θερμ</a:t>
              </a:r>
              <a:r>
                <a:rPr lang="el-GR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 λειτουργίας</a:t>
              </a:r>
              <a:r>
                <a:rPr lang="en-U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i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EEF0014F-5F8E-4C04-89AD-89A5B8417A5F}"/>
              </a:ext>
            </a:extLst>
          </p:cNvPr>
          <p:cNvGrpSpPr/>
          <p:nvPr/>
        </p:nvGrpSpPr>
        <p:grpSpPr>
          <a:xfrm>
            <a:off x="5001839" y="4509000"/>
            <a:ext cx="3818161" cy="1728000"/>
            <a:chOff x="4940259" y="4509000"/>
            <a:chExt cx="3818161" cy="1728000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8D840912-AB10-4DE7-B77B-713A972BE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40259" y="4509000"/>
              <a:ext cx="3818161" cy="1673341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1253C126-3E87-4731-97D9-7460AD76A8C3}"/>
                </a:ext>
              </a:extLst>
            </p:cNvPr>
            <p:cNvSpPr/>
            <p:nvPr/>
          </p:nvSpPr>
          <p:spPr>
            <a:xfrm>
              <a:off x="6094420" y="5898446"/>
              <a:ext cx="265358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Υψηλές </a:t>
              </a:r>
              <a:r>
                <a:rPr lang="el-GR" sz="1600" i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θερμ</a:t>
              </a:r>
              <a:r>
                <a:rPr lang="el-GR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 λειτουργίας</a:t>
              </a:r>
              <a:r>
                <a:rPr lang="en-U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i="1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9E12605-E8BA-4EA9-A1A8-F3597880A6F9}"/>
              </a:ext>
            </a:extLst>
          </p:cNvPr>
          <p:cNvSpPr/>
          <p:nvPr/>
        </p:nvSpPr>
        <p:spPr>
          <a:xfrm>
            <a:off x="432916" y="1701000"/>
            <a:ext cx="388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Εύρος </a:t>
            </a:r>
            <a:r>
              <a:rPr lang="el-GR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ηλιοθερμικών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θερμοκρασιών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4DFE0F-A110-4F2A-95C0-6795120F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0736046-7876-4858-B5B6-B898359F8648}"/>
              </a:ext>
            </a:extLst>
          </p:cNvPr>
          <p:cNvSpPr/>
          <p:nvPr/>
        </p:nvSpPr>
        <p:spPr>
          <a:xfrm>
            <a:off x="3852000" y="3648271"/>
            <a:ext cx="252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Ταξινόμηση</a:t>
            </a:r>
            <a:endParaRPr lang="en-US" b="1" u="sng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32C88F1-A3DC-46D6-8B0A-0B0CFB86531F}"/>
              </a:ext>
            </a:extLst>
          </p:cNvPr>
          <p:cNvSpPr/>
          <p:nvPr/>
        </p:nvSpPr>
        <p:spPr>
          <a:xfrm>
            <a:off x="0" y="1465993"/>
            <a:ext cx="432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Οικιακά ηλιακά συστήματα ΖΝΧ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6120798-A2A5-4523-ACEF-70CD38A5AB3E}"/>
              </a:ext>
            </a:extLst>
          </p:cNvPr>
          <p:cNvSpPr/>
          <p:nvPr/>
        </p:nvSpPr>
        <p:spPr>
          <a:xfrm>
            <a:off x="245355" y="1696676"/>
            <a:ext cx="89346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Μετατροπή της ηλιακής ενέργειας σε θερμότητα για θέρμανση ΖΝΧ χρησιμοποιώντας </a:t>
            </a:r>
            <a:r>
              <a:rPr lang="el-G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ηλιοθερμικούς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συλλέκτες (ενεργητικό)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Ταξινόμηση σε μικρής κλίμακας 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(σπίτια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και μεγάλης 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κλίμακας (πολυκατοικίες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εμπορικά </a:t>
            </a:r>
            <a:r>
              <a:rPr lang="el-G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κ.λπ.) </a:t>
            </a:r>
            <a:endParaRPr lang="el-G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Τεχνολογίες για θερμά και ψυχρά κλίματα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Προκαθορισμένες λύσεις ή ειδικά μελετημένες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Παράγοντες που επηρεάζουν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κατανάλωση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μέγεθος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κλίμα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υποστήριξη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απόδοση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απλότητα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θέση και προσανατολισμός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θέματα κτιρίου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είδος νερού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θέση δοχείου αποθήκευσης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5C0D906-0663-41DA-A065-956759CD3DC1}"/>
              </a:ext>
            </a:extLst>
          </p:cNvPr>
          <p:cNvGrpSpPr/>
          <p:nvPr/>
        </p:nvGrpSpPr>
        <p:grpSpPr>
          <a:xfrm>
            <a:off x="180000" y="3967675"/>
            <a:ext cx="8735903" cy="2179166"/>
            <a:chOff x="289324" y="3967675"/>
            <a:chExt cx="8735903" cy="2179166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BEBC6FBB-0059-4874-BA2F-413403A84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80" t="-4269" r="-1180" b="-4269"/>
            <a:stretch/>
          </p:blipFill>
          <p:spPr>
            <a:xfrm>
              <a:off x="324000" y="4005000"/>
              <a:ext cx="8701227" cy="214184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5AC02D42-6124-4477-AC1F-1978073474A0}"/>
                </a:ext>
              </a:extLst>
            </p:cNvPr>
            <p:cNvSpPr/>
            <p:nvPr/>
          </p:nvSpPr>
          <p:spPr>
            <a:xfrm>
              <a:off x="289324" y="3967675"/>
              <a:ext cx="180812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Αρχές λειτουργίας</a:t>
              </a:r>
              <a:endParaRPr lang="en-US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91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C0DD3D-5586-45EF-A89C-F29209064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F94D115-6F4E-4B75-A709-FCC42E6724EA}"/>
              </a:ext>
            </a:extLst>
          </p:cNvPr>
          <p:cNvSpPr/>
          <p:nvPr/>
        </p:nvSpPr>
        <p:spPr>
          <a:xfrm>
            <a:off x="266328" y="1485000"/>
            <a:ext cx="473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Παθητική έναντι ενεργητικής τεχνολογίας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66FF2DB-B1F4-4AF5-97BD-B9C4A83E992C}"/>
              </a:ext>
            </a:extLst>
          </p:cNvPr>
          <p:cNvSpPr/>
          <p:nvPr/>
        </p:nvSpPr>
        <p:spPr>
          <a:xfrm>
            <a:off x="5004000" y="1501851"/>
            <a:ext cx="424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Άμεσης ή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έμμεσης τεχνολογίας</a:t>
            </a:r>
            <a:endParaRPr lang="en-US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65C00BDA-7FB9-46AB-A811-F16C556D4097}"/>
              </a:ext>
            </a:extLst>
          </p:cNvPr>
          <p:cNvGrpSpPr/>
          <p:nvPr/>
        </p:nvGrpSpPr>
        <p:grpSpPr>
          <a:xfrm>
            <a:off x="324000" y="1948807"/>
            <a:ext cx="8717936" cy="4292119"/>
            <a:chOff x="324000" y="1948807"/>
            <a:chExt cx="8717936" cy="4292119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DE1117C8-93CC-46DE-917D-577B5D0D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977" y="1948807"/>
              <a:ext cx="3240023" cy="20419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82937569-08B8-40E6-91D4-EB62F17CA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978" y="4109594"/>
              <a:ext cx="3240022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2C192507-D3C1-4291-96C8-6547A5FDC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88000" y="1955364"/>
              <a:ext cx="4104000" cy="203534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42980510-D590-4EFA-ABAE-6B0E517F9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8000" y="4109594"/>
              <a:ext cx="4104000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3774B1E4-1C92-4F1C-941B-5A5D63CABA88}"/>
                </a:ext>
              </a:extLst>
            </p:cNvPr>
            <p:cNvSpPr/>
            <p:nvPr/>
          </p:nvSpPr>
          <p:spPr>
            <a:xfrm>
              <a:off x="3372305" y="3673520"/>
              <a:ext cx="107555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l-GR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Παθητικό</a:t>
              </a:r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8606F419-E273-4A69-B841-E581418F7D6E}"/>
                </a:ext>
              </a:extLst>
            </p:cNvPr>
            <p:cNvSpPr/>
            <p:nvPr/>
          </p:nvSpPr>
          <p:spPr>
            <a:xfrm>
              <a:off x="324000" y="4012074"/>
              <a:ext cx="127913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l-GR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Ενεργητικό</a:t>
              </a:r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DF5CF90A-6FD5-439A-9D28-19B953916CB9}"/>
                </a:ext>
              </a:extLst>
            </p:cNvPr>
            <p:cNvSpPr/>
            <p:nvPr/>
          </p:nvSpPr>
          <p:spPr>
            <a:xfrm>
              <a:off x="4447856" y="3673520"/>
              <a:ext cx="82105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l-GR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Άμεσο</a:t>
              </a:r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F8DEACBD-5282-4156-ABE5-96B8E31A6726}"/>
                </a:ext>
              </a:extLst>
            </p:cNvPr>
            <p:cNvSpPr/>
            <p:nvPr/>
          </p:nvSpPr>
          <p:spPr>
            <a:xfrm>
              <a:off x="8068593" y="4051742"/>
              <a:ext cx="97334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l-GR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Έμμεσο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3197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piece of paper&#10;&#10;Description generated with high confidence">
            <a:extLst>
              <a:ext uri="{FF2B5EF4-FFF2-40B4-BE49-F238E27FC236}">
                <a16:creationId xmlns="" xmlns:a16="http://schemas.microsoft.com/office/drawing/2014/main" id="{C59AC9C5-36B0-4451-85A1-991E9D731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" y="1845000"/>
            <a:ext cx="8871680" cy="31152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309570-54D6-4BBA-BD84-A26F8C38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83C15C1-C2CF-4DED-9CF9-DD8979933A4D}"/>
              </a:ext>
            </a:extLst>
          </p:cNvPr>
          <p:cNvSpPr/>
          <p:nvPr/>
        </p:nvSpPr>
        <p:spPr>
          <a:xfrm>
            <a:off x="266328" y="1506446"/>
            <a:ext cx="61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Γενική δομή εγκαταστάσεων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E3E5CE1-F703-477A-8B0A-74170F185CD6}"/>
              </a:ext>
            </a:extLst>
          </p:cNvPr>
          <p:cNvSpPr/>
          <p:nvPr/>
        </p:nvSpPr>
        <p:spPr>
          <a:xfrm>
            <a:off x="50328" y="5013000"/>
            <a:ext cx="45216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Σύστημα συλλογής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Συλλέκτες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Πίνακες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Εναλλαγή φορτίου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Μεταφορά θερμότητας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Αδρανειακή αποθήκευση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Ηλιακό δοχείο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Εκκένωση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Μεταφορά ζεστού νερού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BDF9169-EACD-4B81-B24D-EF94E1A2B281}"/>
              </a:ext>
            </a:extLst>
          </p:cNvPr>
          <p:cNvSpPr/>
          <p:nvPr/>
        </p:nvSpPr>
        <p:spPr>
          <a:xfrm>
            <a:off x="4428000" y="4869000"/>
            <a:ext cx="4809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Δοχείο κατανάλωσης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Εφεδρεία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Υποστηρικτικά συστήματα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Λέβητας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αέριο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ή ηλεκτρικό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Σύστημα κατανάλωσης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Υδραυλικά ζεστού νερού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Κυκλώματα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Κυρίως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δευτερεύων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κατανάλωση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CC2286A-F0FE-4050-916B-D1CA39DD8F3B}"/>
              </a:ext>
            </a:extLst>
          </p:cNvPr>
          <p:cNvSpPr/>
          <p:nvPr/>
        </p:nvSpPr>
        <p:spPr>
          <a:xfrm>
            <a:off x="164320" y="1872826"/>
            <a:ext cx="5847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Εφαρμογή για μικρής και μεγάλης κλίμακα  εγκαταστάσεις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2433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415AE8-AF89-41A5-888E-C349DB67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A9BE14A-B373-41D6-9194-662401059C29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Σύμβολα και γραφική απεικόνιση 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372B6C5-CF17-44ED-8790-EDF20EF2A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2421119"/>
            <a:ext cx="4248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A78A728-D137-4C29-8FB5-5A136CF7A981}"/>
              </a:ext>
            </a:extLst>
          </p:cNvPr>
          <p:cNvSpPr/>
          <p:nvPr/>
        </p:nvSpPr>
        <p:spPr>
          <a:xfrm>
            <a:off x="1123164" y="2016744"/>
            <a:ext cx="279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/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Τυποποιημένο σχέδιο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FD826C2-6570-4140-B2D7-7082A846A94F}"/>
              </a:ext>
            </a:extLst>
          </p:cNvPr>
          <p:cNvSpPr/>
          <p:nvPr/>
        </p:nvSpPr>
        <p:spPr>
          <a:xfrm>
            <a:off x="4788000" y="1845120"/>
            <a:ext cx="410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 algn="ctr"/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Σωληνώσεις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εγκατάσταση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και άλλα μη τυποποιημένα σχέδια</a:t>
            </a:r>
            <a:endParaRPr lang="en-US" dirty="0"/>
          </a:p>
        </p:txBody>
      </p:sp>
      <p:pic>
        <p:nvPicPr>
          <p:cNvPr id="9" name="Picture 8" descr="A picture containing text, map&#10;&#10;Description generated with very high confidence">
            <a:extLst>
              <a:ext uri="{FF2B5EF4-FFF2-40B4-BE49-F238E27FC236}">
                <a16:creationId xmlns="" xmlns:a16="http://schemas.microsoft.com/office/drawing/2014/main" id="{34888256-9F58-452C-A1FC-B77D807BB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5"/>
          <a:stretch/>
        </p:blipFill>
        <p:spPr>
          <a:xfrm>
            <a:off x="4644000" y="2421119"/>
            <a:ext cx="4320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6656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0DA9EA-D544-4243-8DC1-D6C4E5F9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el-GR" b="1" dirty="0"/>
              <a:t>Ηλιακά συστήματα ΖΝΧ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680797D-9AC0-4FF9-9EEC-E6BA1947994F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Παθητικά συστήματα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AA23617-BBC9-4B6D-99DC-FC696C647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7000" y="1989000"/>
            <a:ext cx="4377672" cy="40962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B0447D2-6A98-4CF4-8149-7DA2F1521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000" y="1590905"/>
            <a:ext cx="2400000" cy="1838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5D87CEC-61AB-4D5B-A1CD-65945511D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088" y="1600236"/>
            <a:ext cx="1619048" cy="19619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F14E0D2-5D74-400E-B738-59EE0B63D449}"/>
              </a:ext>
            </a:extLst>
          </p:cNvPr>
          <p:cNvSpPr txBox="1"/>
          <p:nvPr/>
        </p:nvSpPr>
        <p:spPr>
          <a:xfrm>
            <a:off x="5076000" y="3579683"/>
            <a:ext cx="3960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Μονό/διπλό ηλιακό δοχείο τοποθετημένο μέσα στον συλλέκτη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προθέρμανση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Φυσική διαστρωμάτωση ζεστού νερού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ζεστά και εύκρατα κλίματα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Χαμηλής μόνωσης δοχεία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Πίεση δικτύου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Χαμηλές προστασίες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Απλή δομή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Χαμηλού κόστους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Ενσωματωμένο στο υπάρχον οικιακό σύστημα ΖΝΧ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89307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19091</TotalTime>
  <Words>1608</Words>
  <Application>Microsoft Office PowerPoint</Application>
  <PresentationFormat>Προβολή στην οθόνη (4:3)</PresentationFormat>
  <Paragraphs>237</Paragraphs>
  <Slides>29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2_Office Theme</vt:lpstr>
      <vt:lpstr>Κεφάλαιο 1.3 ΕΙΔΗ ΗΛΙΑΚΩΝ ΘΕΡΜΙΚΩΝ ΕΓΚΑΤΑΣΤΑΣΕΩΝ ΚΑΙ ΥΛΙΚΩΝ</vt:lpstr>
      <vt:lpstr>Στόχοι  Ενότητας</vt:lpstr>
      <vt:lpstr>1.Αναγνώριση των ηλιοθερμικών τεχνολογιών</vt:lpstr>
      <vt:lpstr> 2. Χαμηλής,μέσης  και υψηλής Θερμοκρασία  ηλιοθερμικά συστήματα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3. Ηλιακά συστήματα ΖΝΧ</vt:lpstr>
      <vt:lpstr>4. Εξαρτήματα των ηλιοθερμικών συστημάτων ΖΝΧ</vt:lpstr>
      <vt:lpstr>4. Εξαρτήματα των ηλιοθερμικών συστημάτων ΖΝΧ</vt:lpstr>
      <vt:lpstr>4. Εξαρτήματα των ηλιοθερμικών συστημάτων ΖΝΧ</vt:lpstr>
      <vt:lpstr>4. Εξαρτήματα των ηλιοθερμικών συστημάτων ΖΝΧ</vt:lpstr>
      <vt:lpstr>4. Εξαρτήματα των ηλιοθερμικών συστημάτων ΖΝΧ</vt:lpstr>
      <vt:lpstr>4. Εξαρτήματα των ηλιοθερμικών συστημάτων ΖΝΧ</vt:lpstr>
      <vt:lpstr>4. Εξαρτήματα των ηλιοθερμικών συστημάτων ΖΝΧ</vt:lpstr>
      <vt:lpstr>4. Εξαρτήματα των ηλιοθερμικών συστημάτων ΖΝΧ</vt:lpstr>
      <vt:lpstr>4. Εξαρτήματα των ηλιοθερμικών συστημάτων ΖΝΧ</vt:lpstr>
      <vt:lpstr>5. Άλλες εφαρμογές </vt:lpstr>
      <vt:lpstr>5. Άλλες εφαρμογές</vt:lpstr>
      <vt:lpstr>5. Άλλες εφαρμογές</vt:lpstr>
      <vt:lpstr>5. ‘Άλλες  εφαρμογές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Maria Zisiadou</cp:lastModifiedBy>
  <cp:revision>299</cp:revision>
  <cp:lastPrinted>2019-01-21T10:32:56Z</cp:lastPrinted>
  <dcterms:created xsi:type="dcterms:W3CDTF">2017-12-11T10:59:29Z</dcterms:created>
  <dcterms:modified xsi:type="dcterms:W3CDTF">2019-11-26T11:18:52Z</dcterms:modified>
</cp:coreProperties>
</file>