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16" r:id="rId3"/>
    <p:sldId id="296" r:id="rId4"/>
    <p:sldId id="297" r:id="rId5"/>
    <p:sldId id="257" r:id="rId6"/>
    <p:sldId id="279" r:id="rId7"/>
    <p:sldId id="288" r:id="rId8"/>
    <p:sldId id="280" r:id="rId9"/>
    <p:sldId id="309" r:id="rId10"/>
    <p:sldId id="300" r:id="rId11"/>
    <p:sldId id="292" r:id="rId12"/>
    <p:sldId id="290" r:id="rId13"/>
    <p:sldId id="302" r:id="rId14"/>
    <p:sldId id="301" r:id="rId15"/>
    <p:sldId id="307" r:id="rId16"/>
    <p:sldId id="303" r:id="rId17"/>
    <p:sldId id="291" r:id="rId18"/>
    <p:sldId id="293" r:id="rId19"/>
    <p:sldId id="294" r:id="rId20"/>
    <p:sldId id="289" r:id="rId21"/>
    <p:sldId id="295" r:id="rId22"/>
    <p:sldId id="298" r:id="rId23"/>
    <p:sldId id="287" r:id="rId24"/>
    <p:sldId id="299" r:id="rId25"/>
    <p:sldId id="304" r:id="rId26"/>
    <p:sldId id="310" r:id="rId27"/>
    <p:sldId id="306" r:id="rId28"/>
    <p:sldId id="314" r:id="rId29"/>
    <p:sldId id="308" r:id="rId30"/>
    <p:sldId id="312" r:id="rId31"/>
    <p:sldId id="311" r:id="rId32"/>
    <p:sldId id="313" r:id="rId33"/>
    <p:sldId id="315" r:id="rId34"/>
    <p:sldId id="260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95" autoAdjust="0"/>
  </p:normalViewPr>
  <p:slideViewPr>
    <p:cSldViewPr>
      <p:cViewPr varScale="1">
        <p:scale>
          <a:sx n="63" d="100"/>
          <a:sy n="63" d="100"/>
        </p:scale>
        <p:origin x="1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fdm\Google%20Drive\tei\ptyxiakes\foukarakis\Diorthwsh%20Is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Users\fdm\Google%20Drive\tei\ptyxiakes\mouxtidiotis\Prior%20Outdoor%20Exposure\Certificate%20Voc%20of%20modules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l-GR" dirty="0"/>
              <a:t>Ι</a:t>
            </a:r>
            <a:r>
              <a:rPr lang="en-US" dirty="0" err="1"/>
              <a:t>sc</a:t>
            </a:r>
            <a:r>
              <a:rPr lang="en-US" baseline="0" dirty="0"/>
              <a:t> vs </a:t>
            </a:r>
            <a:r>
              <a:rPr lang="el-GR" baseline="0" dirty="0"/>
              <a:t>Δ</a:t>
            </a:r>
            <a:r>
              <a:rPr lang="en-US" baseline="0" dirty="0"/>
              <a:t>T</a:t>
            </a:r>
            <a:endParaRPr lang="en-US" dirty="0"/>
          </a:p>
        </c:rich>
      </c:tx>
      <c:layout>
        <c:manualLayout>
          <c:xMode val="edge"/>
          <c:yMode val="edge"/>
          <c:x val="0.45261349027597231"/>
          <c:y val="8.39986554479627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83286287738823"/>
          <c:y val="8.4113503298808304E-2"/>
          <c:w val="0.82512837678930362"/>
          <c:h val="0.7425567761779224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trendlineType val="linear"/>
            <c:dispRSqr val="0"/>
            <c:dispEq val="0"/>
          </c:trendline>
          <c:xVal>
            <c:numRef>
              <c:f>'[1]6_12_2014 3'!$N$5:$N$18</c:f>
              <c:numCache>
                <c:formatCode>General</c:formatCode>
                <c:ptCount val="14"/>
                <c:pt idx="0">
                  <c:v>6.9013892017867562</c:v>
                </c:pt>
                <c:pt idx="1">
                  <c:v>9.1100419498931728</c:v>
                </c:pt>
                <c:pt idx="2">
                  <c:v>11.540389201786752</c:v>
                </c:pt>
                <c:pt idx="3">
                  <c:v>14.225389201786754</c:v>
                </c:pt>
                <c:pt idx="4">
                  <c:v>16.172562827733529</c:v>
                </c:pt>
                <c:pt idx="5">
                  <c:v>18.119736453680325</c:v>
                </c:pt>
                <c:pt idx="6">
                  <c:v>19.846215575839953</c:v>
                </c:pt>
                <c:pt idx="7">
                  <c:v>21.049736453680314</c:v>
                </c:pt>
                <c:pt idx="8">
                  <c:v>21.746778209361018</c:v>
                </c:pt>
                <c:pt idx="9">
                  <c:v>22.723778209361022</c:v>
                </c:pt>
                <c:pt idx="10">
                  <c:v>23.426646339094958</c:v>
                </c:pt>
                <c:pt idx="11">
                  <c:v>24.165472713148183</c:v>
                </c:pt>
                <c:pt idx="12">
                  <c:v>24.391993590988541</c:v>
                </c:pt>
                <c:pt idx="13">
                  <c:v>24.641819965041755</c:v>
                </c:pt>
              </c:numCache>
            </c:numRef>
          </c:xVal>
          <c:yVal>
            <c:numRef>
              <c:f>'[1]6_12_2014 3'!$J$5:$J$18</c:f>
              <c:numCache>
                <c:formatCode>General</c:formatCode>
                <c:ptCount val="14"/>
                <c:pt idx="0">
                  <c:v>3.0986152125279642</c:v>
                </c:pt>
                <c:pt idx="1">
                  <c:v>3.1077483296213808</c:v>
                </c:pt>
                <c:pt idx="2">
                  <c:v>3.1089823266219252</c:v>
                </c:pt>
                <c:pt idx="3">
                  <c:v>3.1158937360178971</c:v>
                </c:pt>
                <c:pt idx="4">
                  <c:v>3.1240345291479841</c:v>
                </c:pt>
                <c:pt idx="5">
                  <c:v>3.1217982022471928</c:v>
                </c:pt>
                <c:pt idx="6">
                  <c:v>3.1296265625000008</c:v>
                </c:pt>
                <c:pt idx="7">
                  <c:v>3.1287406741573052</c:v>
                </c:pt>
                <c:pt idx="8">
                  <c:v>3.1316241457858771</c:v>
                </c:pt>
                <c:pt idx="9">
                  <c:v>3.1339699316628704</c:v>
                </c:pt>
                <c:pt idx="10">
                  <c:v>3.1344834101382468</c:v>
                </c:pt>
                <c:pt idx="11">
                  <c:v>3.1379308045977012</c:v>
                </c:pt>
                <c:pt idx="12">
                  <c:v>3.1382678240740738</c:v>
                </c:pt>
                <c:pt idx="13">
                  <c:v>3.1393441108545037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D23-4C6C-BC1B-3499CBEE9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0206248"/>
        <c:axId val="560206640"/>
      </c:scatterChart>
      <c:valAx>
        <c:axId val="560206248"/>
        <c:scaling>
          <c:orientation val="minMax"/>
          <c:max val="28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sz="1600" dirty="0" err="1"/>
                  <a:t>Tcell-Tsc</a:t>
                </a:r>
                <a:r>
                  <a:rPr lang="en-US" sz="1600" dirty="0"/>
                  <a:t> (K)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0206640"/>
        <c:crosses val="autoZero"/>
        <c:crossBetween val="midCat"/>
        <c:majorUnit val="2"/>
      </c:valAx>
      <c:valAx>
        <c:axId val="56020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 sz="1600" dirty="0"/>
                  <a:t>Kurzschlussstrom (A)</a:t>
                </a:r>
              </a:p>
            </c:rich>
          </c:tx>
          <c:overlay val="0"/>
        </c:title>
        <c:numFmt formatCode="#,##0.000" sourceLinked="0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0206248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44683265943122"/>
          <c:y val="0.12216449891299359"/>
          <c:w val="0.82231663609616368"/>
          <c:h val="0.6501712921814829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errBars>
            <c:errDir val="x"/>
            <c:errBarType val="both"/>
            <c:errValType val="cust"/>
            <c:noEndCap val="0"/>
            <c:plus>
              <c:numRef>
                <c:f>Solar Shell SM55'!$T$3:$T$17</c:f>
                <c:numCache>
                  <c:formatCode>General</c:formatCode>
                  <c:ptCount val="15"/>
                  <c:pt idx="0">
                    <c:v>0.50093915359053365</c:v>
                  </c:pt>
                  <c:pt idx="1">
                    <c:v>0.50095020271480084</c:v>
                  </c:pt>
                  <c:pt idx="2">
                    <c:v>0.50094651251406075</c:v>
                  </c:pt>
                  <c:pt idx="3">
                    <c:v>0.50094282947258562</c:v>
                  </c:pt>
                  <c:pt idx="4">
                    <c:v>0.50094282947258562</c:v>
                  </c:pt>
                  <c:pt idx="5">
                    <c:v>0.50094282947258562</c:v>
                  </c:pt>
                  <c:pt idx="6">
                    <c:v>0.50093915359053365</c:v>
                  </c:pt>
                  <c:pt idx="7">
                    <c:v>0.50094099063662179</c:v>
                  </c:pt>
                  <c:pt idx="8">
                    <c:v>0.50094467009840571</c:v>
                  </c:pt>
                  <c:pt idx="9">
                    <c:v>0.50095205049984581</c:v>
                  </c:pt>
                  <c:pt idx="10">
                    <c:v>0.50094651251406075</c:v>
                  </c:pt>
                  <c:pt idx="11">
                    <c:v>0.50093731833434008</c:v>
                  </c:pt>
                  <c:pt idx="12">
                    <c:v>0.50093365319171768</c:v>
                  </c:pt>
                  <c:pt idx="13">
                    <c:v>0.50093731833434008</c:v>
                  </c:pt>
                  <c:pt idx="14">
                    <c:v>0.50094099063662179</c:v>
                  </c:pt>
                </c:numCache>
              </c:numRef>
            </c:plus>
            <c:minus>
              <c:numRef>
                <c:f>Solar Shell SM55'!$T$3:$T$17</c:f>
                <c:numCache>
                  <c:formatCode>General</c:formatCode>
                  <c:ptCount val="15"/>
                  <c:pt idx="0">
                    <c:v>0.50093915359053365</c:v>
                  </c:pt>
                  <c:pt idx="1">
                    <c:v>0.50095020271480084</c:v>
                  </c:pt>
                  <c:pt idx="2">
                    <c:v>0.50094651251406075</c:v>
                  </c:pt>
                  <c:pt idx="3">
                    <c:v>0.50094282947258562</c:v>
                  </c:pt>
                  <c:pt idx="4">
                    <c:v>0.50094282947258562</c:v>
                  </c:pt>
                  <c:pt idx="5">
                    <c:v>0.50094282947258562</c:v>
                  </c:pt>
                  <c:pt idx="6">
                    <c:v>0.50093915359053365</c:v>
                  </c:pt>
                  <c:pt idx="7">
                    <c:v>0.50094099063662179</c:v>
                  </c:pt>
                  <c:pt idx="8">
                    <c:v>0.50094467009840571</c:v>
                  </c:pt>
                  <c:pt idx="9">
                    <c:v>0.50095205049984581</c:v>
                  </c:pt>
                  <c:pt idx="10">
                    <c:v>0.50094651251406075</c:v>
                  </c:pt>
                  <c:pt idx="11">
                    <c:v>0.50093731833434008</c:v>
                  </c:pt>
                  <c:pt idx="12">
                    <c:v>0.50093365319171768</c:v>
                  </c:pt>
                  <c:pt idx="13">
                    <c:v>0.50093731833434008</c:v>
                  </c:pt>
                  <c:pt idx="14">
                    <c:v>0.50094099063662179</c:v>
                  </c:pt>
                </c:numCache>
              </c:numRef>
            </c:minus>
          </c:errBars>
          <c:errBars>
            <c:errDir val="y"/>
            <c:errBarType val="both"/>
            <c:errValType val="cust"/>
            <c:noEndCap val="0"/>
            <c:plus>
              <c:numRef>
                <c:f>Solar Shell SM55'!$M$3:$M$17</c:f>
                <c:numCache>
                  <c:formatCode>General</c:formatCode>
                  <c:ptCount val="15"/>
                  <c:pt idx="0">
                    <c:v>0.21018108369999999</c:v>
                  </c:pt>
                  <c:pt idx="1">
                    <c:v>0.20675767898559572</c:v>
                  </c:pt>
                  <c:pt idx="2">
                    <c:v>0.20416593551635751</c:v>
                  </c:pt>
                  <c:pt idx="3">
                    <c:v>0.20192234040000007</c:v>
                  </c:pt>
                  <c:pt idx="4">
                    <c:v>0.19969808580000006</c:v>
                  </c:pt>
                  <c:pt idx="5">
                    <c:v>0.19805406569999998</c:v>
                  </c:pt>
                  <c:pt idx="6">
                    <c:v>0.19639072419999998</c:v>
                  </c:pt>
                  <c:pt idx="7">
                    <c:v>0.19552036289999999</c:v>
                  </c:pt>
                  <c:pt idx="8">
                    <c:v>0.19503683090000001</c:v>
                  </c:pt>
                  <c:pt idx="9">
                    <c:v>0.19451461789999999</c:v>
                  </c:pt>
                  <c:pt idx="10">
                    <c:v>0.19368293759999999</c:v>
                  </c:pt>
                  <c:pt idx="11">
                    <c:v>0.19329610820000001</c:v>
                  </c:pt>
                  <c:pt idx="12">
                    <c:v>0.1929479599000001</c:v>
                  </c:pt>
                  <c:pt idx="13">
                    <c:v>0.19298664090000001</c:v>
                  </c:pt>
                  <c:pt idx="14">
                    <c:v>0.19292861940000003</c:v>
                  </c:pt>
                </c:numCache>
              </c:numRef>
            </c:plus>
            <c:minus>
              <c:numRef>
                <c:f>Solar Shell SM55'!$M$3:$M$17</c:f>
                <c:numCache>
                  <c:formatCode>General</c:formatCode>
                  <c:ptCount val="15"/>
                  <c:pt idx="0">
                    <c:v>0.21018108369999999</c:v>
                  </c:pt>
                  <c:pt idx="1">
                    <c:v>0.20675767898559572</c:v>
                  </c:pt>
                  <c:pt idx="2">
                    <c:v>0.20416593551635751</c:v>
                  </c:pt>
                  <c:pt idx="3">
                    <c:v>0.20192234040000007</c:v>
                  </c:pt>
                  <c:pt idx="4">
                    <c:v>0.19969808580000006</c:v>
                  </c:pt>
                  <c:pt idx="5">
                    <c:v>0.19805406569999998</c:v>
                  </c:pt>
                  <c:pt idx="6">
                    <c:v>0.19639072419999998</c:v>
                  </c:pt>
                  <c:pt idx="7">
                    <c:v>0.19552036289999999</c:v>
                  </c:pt>
                  <c:pt idx="8">
                    <c:v>0.19503683090000001</c:v>
                  </c:pt>
                  <c:pt idx="9">
                    <c:v>0.19451461789999999</c:v>
                  </c:pt>
                  <c:pt idx="10">
                    <c:v>0.19368293759999999</c:v>
                  </c:pt>
                  <c:pt idx="11">
                    <c:v>0.19329610820000001</c:v>
                  </c:pt>
                  <c:pt idx="12">
                    <c:v>0.1929479599000001</c:v>
                  </c:pt>
                  <c:pt idx="13">
                    <c:v>0.19298664090000001</c:v>
                  </c:pt>
                  <c:pt idx="14">
                    <c:v>0.19292861940000003</c:v>
                  </c:pt>
                </c:numCache>
              </c:numRef>
            </c:minus>
          </c:errBars>
          <c:xVal>
            <c:numRef>
              <c:f>Solar Shell SM55'!$S$3:$S$17</c:f>
              <c:numCache>
                <c:formatCode>0.00</c:formatCode>
                <c:ptCount val="15"/>
                <c:pt idx="0">
                  <c:v>7.2760000000000034</c:v>
                </c:pt>
                <c:pt idx="1">
                  <c:v>12.474000000000004</c:v>
                </c:pt>
                <c:pt idx="2">
                  <c:v>15.978000000000002</c:v>
                </c:pt>
                <c:pt idx="3">
                  <c:v>18.981999999999989</c:v>
                </c:pt>
                <c:pt idx="4">
                  <c:v>22.002000000000002</c:v>
                </c:pt>
                <c:pt idx="5">
                  <c:v>24.652000000000001</c:v>
                </c:pt>
                <c:pt idx="6">
                  <c:v>26.866</c:v>
                </c:pt>
                <c:pt idx="7">
                  <c:v>28.209000000000003</c:v>
                </c:pt>
                <c:pt idx="8">
                  <c:v>29.515000000000001</c:v>
                </c:pt>
                <c:pt idx="9">
                  <c:v>30.387</c:v>
                </c:pt>
                <c:pt idx="10">
                  <c:v>31.278000000000006</c:v>
                </c:pt>
                <c:pt idx="11">
                  <c:v>32.073</c:v>
                </c:pt>
                <c:pt idx="12">
                  <c:v>32.456999999999994</c:v>
                </c:pt>
                <c:pt idx="13">
                  <c:v>32.803000000000004</c:v>
                </c:pt>
                <c:pt idx="14">
                  <c:v>32.879000000000005</c:v>
                </c:pt>
              </c:numCache>
            </c:numRef>
          </c:xVal>
          <c:yVal>
            <c:numRef>
              <c:f>Solar Shell SM55'!$L$3:$L$17</c:f>
              <c:numCache>
                <c:formatCode>0.00</c:formatCode>
                <c:ptCount val="15"/>
                <c:pt idx="0">
                  <c:v>21.01810837</c:v>
                </c:pt>
                <c:pt idx="1">
                  <c:v>20.67576789855957</c:v>
                </c:pt>
                <c:pt idx="2">
                  <c:v>20.416593551635728</c:v>
                </c:pt>
                <c:pt idx="3">
                  <c:v>20.192234039999985</c:v>
                </c:pt>
                <c:pt idx="4">
                  <c:v>19.969808579999984</c:v>
                </c:pt>
                <c:pt idx="5">
                  <c:v>19.805406569999985</c:v>
                </c:pt>
                <c:pt idx="6">
                  <c:v>19.639072420000023</c:v>
                </c:pt>
                <c:pt idx="7">
                  <c:v>19.552036289999982</c:v>
                </c:pt>
                <c:pt idx="8">
                  <c:v>19.503683089999988</c:v>
                </c:pt>
                <c:pt idx="9">
                  <c:v>19.45146179000001</c:v>
                </c:pt>
                <c:pt idx="10">
                  <c:v>19.36829376</c:v>
                </c:pt>
                <c:pt idx="11">
                  <c:v>19.329610819999989</c:v>
                </c:pt>
                <c:pt idx="12">
                  <c:v>19.294795990000001</c:v>
                </c:pt>
                <c:pt idx="13">
                  <c:v>19.298664089999985</c:v>
                </c:pt>
                <c:pt idx="14">
                  <c:v>19.292861940000005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E24-4BDD-B90F-B70B52516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0207424"/>
        <c:axId val="509677496"/>
      </c:scatterChart>
      <c:valAx>
        <c:axId val="560207424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de-DE"/>
          </a:p>
        </c:txPr>
        <c:crossAx val="509677496"/>
        <c:crosses val="autoZero"/>
        <c:crossBetween val="midCat"/>
      </c:valAx>
      <c:valAx>
        <c:axId val="509677496"/>
        <c:scaling>
          <c:orientation val="minMax"/>
          <c:min val="18.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de-DE"/>
          </a:p>
        </c:txPr>
        <c:crossAx val="5602074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0.15584</cdr:x>
      <cdr:y>0.00355</cdr:y>
    </cdr:from>
    <cdr:to>
      <cdr:x>0.64503</cdr:x>
      <cdr:y>0.09409</cdr:y>
    </cdr:to>
    <cdr:sp macro="" textlink="">
      <cdr:nvSpPr>
        <cdr:cNvPr id="2" name="4 - TextBox"/>
        <cdr:cNvSpPr txBox="1"/>
      </cdr:nvSpPr>
      <cdr:spPr>
        <a:xfrm xmlns:a="http://schemas.openxmlformats.org/drawingml/2006/main">
          <a:off x="864096" y="12080"/>
          <a:ext cx="2712364" cy="30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Field measurements</a:t>
          </a:r>
          <a:endParaRPr lang="el-GR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0.50625</cdr:x>
      <cdr:y>0.89236</cdr:y>
    </cdr:from>
    <cdr:to>
      <cdr:x>0.70625</cdr:x>
      <cdr:y>0.98611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2314575" y="2447924"/>
          <a:ext cx="9144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l-GR" sz="1600" b="1" dirty="0"/>
            <a:t>Δ</a:t>
          </a:r>
          <a:r>
            <a:rPr lang="en-US" sz="1600" b="1" dirty="0"/>
            <a:t>T (K)</a:t>
          </a:r>
          <a:endParaRPr lang="el-GR" sz="1600" b="1" dirty="0"/>
        </a:p>
      </cdr:txBody>
    </cdr:sp>
  </cdr:relSizeAnchor>
  <cdr:relSizeAnchor xmlns:cdr="http://schemas.openxmlformats.org/drawingml/2006/chartDrawing">
    <cdr:from>
      <cdr:x>1.61062E-7</cdr:x>
      <cdr:y>0.19048</cdr:y>
    </cdr:from>
    <cdr:to>
      <cdr:x>0.05799</cdr:x>
      <cdr:y>0.61441</cdr:y>
    </cdr:to>
    <cdr:sp macro="" textlink="">
      <cdr:nvSpPr>
        <cdr:cNvPr id="3" name="2 - TextBox"/>
        <cdr:cNvSpPr txBox="1"/>
      </cdr:nvSpPr>
      <cdr:spPr>
        <a:xfrm xmlns:a="http://schemas.openxmlformats.org/drawingml/2006/main" rot="-5400000">
          <a:off x="-461042" y="1037107"/>
          <a:ext cx="1282128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err="1"/>
            <a:t>Voc</a:t>
          </a:r>
          <a:r>
            <a:rPr lang="en-US" sz="1800" b="1" dirty="0"/>
            <a:t> (Volt)</a:t>
          </a:r>
          <a:endParaRPr lang="el-GR" sz="1800" b="1" dirty="0"/>
        </a:p>
      </cdr:txBody>
    </cdr:sp>
  </cdr:relSizeAnchor>
  <cdr:relSizeAnchor xmlns:cdr="http://schemas.openxmlformats.org/drawingml/2006/chartDrawing">
    <cdr:from>
      <cdr:x>0.28994</cdr:x>
      <cdr:y>0.03005</cdr:y>
    </cdr:from>
    <cdr:to>
      <cdr:x>0.7268</cdr:x>
      <cdr:y>0.13194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1800200" y="90872"/>
          <a:ext cx="2712337" cy="308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/>
            <a:t>Field measurements</a:t>
          </a:r>
          <a:endParaRPr lang="el-GR" sz="1400" b="1" dirty="0"/>
        </a:p>
      </cdr:txBody>
    </cdr:sp>
  </cdr:relSizeAnchor>
  <cdr:relSizeAnchor xmlns:cdr="http://schemas.openxmlformats.org/drawingml/2006/chartDrawing">
    <cdr:from>
      <cdr:x>0.50625</cdr:x>
      <cdr:y>0.89236</cdr:y>
    </cdr:from>
    <cdr:to>
      <cdr:x>0.70625</cdr:x>
      <cdr:y>0.98611</cdr:y>
    </cdr:to>
    <cdr:sp macro="" textlink="">
      <cdr:nvSpPr>
        <cdr:cNvPr id="6" name="1 - TextBox"/>
        <cdr:cNvSpPr txBox="1"/>
      </cdr:nvSpPr>
      <cdr:spPr>
        <a:xfrm xmlns:a="http://schemas.openxmlformats.org/drawingml/2006/main">
          <a:off x="2314575" y="2447924"/>
          <a:ext cx="9144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l-GR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20/12/2019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επεξεργασία των στυλ στυλ του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51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99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818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60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239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0949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9961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304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024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5747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93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238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Richtlinien für den Trainer</a:t>
            </a:r>
          </a:p>
          <a:p>
            <a:endParaRPr lang="el-GR" dirty="0"/>
          </a:p>
          <a:p>
            <a:r>
              <a:rPr lang="en-US" dirty="0"/>
              <a:t>Diese ppt-Datei ist eine Vorlage, die von den Anbietern der beruflichen Bildung verwendet werden kann, damit sie das Trainingsmaterial vorbereiten können. </a:t>
            </a:r>
          </a:p>
          <a:p>
            <a:endParaRPr lang="el-GR" dirty="0"/>
          </a:p>
          <a:p>
            <a:r>
              <a:rPr lang="en-US" dirty="0"/>
              <a:t>Wir empfehlen </a:t>
            </a:r>
            <a:r>
              <a:rPr lang="en-US" b="1" dirty="0"/>
              <a:t>30 bis 40.</a:t>
            </a:r>
            <a:r>
              <a:rPr lang="en-US" b="1" dirty="0" err="1"/>
              <a:t> ppt</a:t>
            </a:r>
            <a:r>
              <a:rPr lang="en-US" b="1" dirty="0"/>
              <a:t> Folien </a:t>
            </a:r>
            <a:r>
              <a:rPr lang="en-US" dirty="0"/>
              <a:t>für eine (1) Stunde des Trainingsprogramms.</a:t>
            </a:r>
            <a:endParaRPr lang="el-GR" dirty="0"/>
          </a:p>
          <a:p>
            <a:endParaRPr lang="en-US" dirty="0"/>
          </a:p>
          <a:p>
            <a:r>
              <a:rPr lang="en-US" dirty="0"/>
              <a:t>Es gibt 3 </a:t>
            </a:r>
            <a:r>
              <a:rPr lang="en-US" u="sng" dirty="0"/>
              <a:t>vordefinierte Folien, die </a:t>
            </a:r>
            <a:r>
              <a:rPr lang="en-US" dirty="0"/>
              <a:t>von Ihnen ausgefüllt werden müssen, mit den Titeln "</a:t>
            </a:r>
            <a:r>
              <a:rPr lang="en-US" b="1" dirty="0"/>
              <a:t>Modulziele</a:t>
            </a:r>
            <a:r>
              <a:rPr lang="en-US" dirty="0"/>
              <a:t>", "</a:t>
            </a:r>
            <a:r>
              <a:rPr lang="en-US" b="1" dirty="0"/>
              <a:t>Schlussfolgerung</a:t>
            </a:r>
            <a:r>
              <a:rPr lang="en-US" dirty="0"/>
              <a:t>", "</a:t>
            </a:r>
            <a:r>
              <a:rPr lang="en-US" b="1" dirty="0"/>
              <a:t>Ende des Moduls</a:t>
            </a:r>
            <a:r>
              <a:rPr lang="en-US" dirty="0"/>
              <a:t>".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Das Material sollte in einem bearbeitbaren Format gesendet werden.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Empfohlene Schriftart: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Erforderliche Schriftgröße: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Empfohlener Zeilenabstand: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Die ppt/pptx-Datei sollte eine klare Struktur und definierte Einheiten sowie eindeutige Slide-Titel aufweisen.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ppt/pptx</a:t>
            </a:r>
            <a:r>
              <a:rPr lang="en-US" dirty="0"/>
              <a:t> Folieninhalte sollten die vordefinierten Ränder nicht überschreiten.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Bilder, Diagramme usw. sollten mit einer Beschreibung versehen sein.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Fragen, die für die Selbsteinschätzung und abschließende Beurteilungsaufgaben verwendet werden, sollten einem vordefinierten Format folgen, das von SQLearn in einer xls-Datei gesendet wird.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440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299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0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97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362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1206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75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2574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974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84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5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259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3011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(1) Stunde 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935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23142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Richtlinien für den Trainer</a:t>
            </a:r>
          </a:p>
          <a:p>
            <a:endParaRPr lang="el-GR" dirty="0"/>
          </a:p>
          <a:p>
            <a:r>
              <a:rPr lang="en-US" dirty="0"/>
              <a:t>Diese ppt-Datei ist eine Vorlage, die von den Anbietern der beruflichen Bildung verwendet werden kann, damit sie das Trainingsmaterial vorbereiten können. </a:t>
            </a:r>
          </a:p>
          <a:p>
            <a:endParaRPr lang="el-GR" dirty="0"/>
          </a:p>
          <a:p>
            <a:r>
              <a:rPr lang="en-US" dirty="0"/>
              <a:t>Wir empfehlen </a:t>
            </a:r>
            <a:r>
              <a:rPr lang="en-US" b="1" dirty="0"/>
              <a:t>30 bis 40.</a:t>
            </a:r>
            <a:r>
              <a:rPr lang="en-US" b="1" dirty="0" err="1"/>
              <a:t> ppt</a:t>
            </a:r>
            <a:r>
              <a:rPr lang="en-US" b="1" dirty="0"/>
              <a:t> Folien </a:t>
            </a:r>
            <a:r>
              <a:rPr lang="en-US" dirty="0"/>
              <a:t>für eine (1) Stunde des Trainingsprogramms.</a:t>
            </a:r>
            <a:endParaRPr lang="el-GR" dirty="0"/>
          </a:p>
          <a:p>
            <a:endParaRPr lang="en-US" dirty="0"/>
          </a:p>
          <a:p>
            <a:r>
              <a:rPr lang="en-US" dirty="0"/>
              <a:t>Es gibt 3 </a:t>
            </a:r>
            <a:r>
              <a:rPr lang="en-US" u="sng" dirty="0"/>
              <a:t>vordefinierte Folien, die </a:t>
            </a:r>
            <a:r>
              <a:rPr lang="en-US" dirty="0"/>
              <a:t>von Ihnen ausgefüllt werden müssen, mit den Titeln "</a:t>
            </a:r>
            <a:r>
              <a:rPr lang="en-US" b="1" dirty="0"/>
              <a:t>Modulziele</a:t>
            </a:r>
            <a:r>
              <a:rPr lang="en-US" dirty="0"/>
              <a:t>", "</a:t>
            </a:r>
            <a:r>
              <a:rPr lang="en-US" b="1" dirty="0"/>
              <a:t>Schlussfolgerung</a:t>
            </a:r>
            <a:r>
              <a:rPr lang="en-US" dirty="0"/>
              <a:t>", "</a:t>
            </a:r>
            <a:r>
              <a:rPr lang="en-US" b="1" dirty="0"/>
              <a:t>Ende des Moduls</a:t>
            </a:r>
            <a:r>
              <a:rPr lang="en-US" dirty="0"/>
              <a:t>".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Das Material sollte in einem bearbeitbaren Format gesendet werden.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Empfohlene Schriftart: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Erforderliche Schriftgröße: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Empfohlener Zeilenabstand: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Die ppt/pptx-Datei sollte eine klare Struktur und definierte Einheiten sowie eindeutige Slide-Titel aufweisen.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ppt/pptx</a:t>
            </a:r>
            <a:r>
              <a:rPr lang="en-US" dirty="0"/>
              <a:t> Folieninhalte sollten die vordefinierten Ränder nicht überschreiten.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Bilder, Diagramme usw. sollten mit einer Beschreibung versehen sein.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Fragen, die für die Selbsteinschätzung und abschließende Beurteilungsaufgaben verwendet werden, sollten einem vordefinierten Format folgen, das von SQLearn in einer xls-Datei gesendet wird.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29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14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96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33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663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622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Richtlinien für den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Diese ppt-Datei ist eine Vorlage, die von den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Anbietern der beruflichen Bildung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verwendet werden kann, damit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sie das Trainingsmaterial vorbereiten können.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 empfehlen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bis 40.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für eine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Stunde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Trainingsprogramms.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gibt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vordefinierte Folien, die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 Ihnen ausgefüllt werden müssen, mit den Titeln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Modulziele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Schlussfolgerung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Ende des Moduls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Material sollte in einem bearbeitbaren Format gesendet werden.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 Schriftart: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Erforderliche Schriftgröße: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Empfohlener Zeilenabstand: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 ppt/pptx-Datei sollte eine klare Struktur und definierte Einheiten sowie eindeutige Slide-Titel aufweisen.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ppt/pptx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Folieninhalte sollten die vordefinierten Ränder nicht überschreiten.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Bilder, Diagramme usw. sollten mit einer Beschreibung versehen sein.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Wenn Sie Verständnisfragen (Multiple Choice, Multiple Response, True/False, Matching etc.) einbeziehen möchten, um das Verständnis der Theorie zu verbessern, sollten Sie diese in der ppt/pptx-Datei einbinden.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Fragen, die für die Selbsteinschätzung und abschließende Beurteilungsaufgaben verwendet werden, sollten einem vordefinierten Format folgen, das von SQLearn in einer xls-Datei gesendet wird.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76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Master-Titelstil zu bearbeiten.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hier, um Mastertextstile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Stufe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20/12/2019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6" y="1988840"/>
            <a:ext cx="5182344" cy="1470025"/>
          </a:xfrm>
        </p:spPr>
        <p:txBody>
          <a:bodyPr anchor="b"/>
          <a:lstStyle/>
          <a:p>
            <a:r>
              <a:rPr lang="en-US" dirty="0"/>
              <a:t>MODUL 2: PHOTOVOLTAIKANLAGEN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11960" y="3573016"/>
            <a:ext cx="4822304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Technologisches</a:t>
            </a:r>
            <a:r>
              <a:rPr lang="en-US" sz="2000" dirty="0"/>
              <a:t> </a:t>
            </a:r>
            <a:r>
              <a:rPr lang="en-US" sz="2000" dirty="0" err="1"/>
              <a:t>Bildungsinstitut</a:t>
            </a:r>
            <a:r>
              <a:rPr lang="en-US" sz="2000" dirty="0"/>
              <a:t> </a:t>
            </a:r>
            <a:r>
              <a:rPr lang="en-US" sz="2000" dirty="0" err="1"/>
              <a:t>Kreta</a:t>
            </a:r>
            <a:endParaRPr lang="el-GR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22104" y="3429000"/>
            <a:ext cx="5686400" cy="6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Verstehen der Leistung von PV-Anlagen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844027"/>
            <a:ext cx="5932035" cy="3314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86ACE-E6F2-4AF7-9A6B-BE8F2A8B3D6B}"/>
              </a:ext>
            </a:extLst>
          </p:cNvPr>
          <p:cNvSpPr txBox="1"/>
          <p:nvPr/>
        </p:nvSpPr>
        <p:spPr>
          <a:xfrm>
            <a:off x="756193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Berücksichtigen Sie die Abschattung durch Reihen von Modulen.</a:t>
            </a:r>
          </a:p>
        </p:txBody>
      </p:sp>
    </p:spTree>
    <p:extLst>
      <p:ext uri="{BB962C8B-B14F-4D97-AF65-F5344CB8AC3E}">
        <p14:creationId xmlns:p14="http://schemas.microsoft.com/office/powerpoint/2010/main" val="132250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Berücksichtigen Sie Verschattungen durch Gebäude, äußere Hindernisse und andere Hindernisse.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288" y="2924944"/>
            <a:ext cx="3096344" cy="307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4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Untersuchung von PV-Modultechnologien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297" y="3352256"/>
            <a:ext cx="29523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Monokristallin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Polykristallin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Dünnfilm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3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75555" y="20701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Typische Wirkungsgrade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7584" y="2564904"/>
          <a:ext cx="6984775" cy="3185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67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PV-Zelle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Effizienz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Flächenbedarf für </a:t>
                      </a:r>
                      <a:r>
                        <a:rPr lang="el-GR" dirty="0"/>
                        <a:t>1 </a:t>
                      </a:r>
                      <a:r>
                        <a:rPr lang="en-US" dirty="0"/>
                        <a:t>kW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EPBT Südeuropa (Jahre)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Monokristallin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15% - 20%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5-7</a:t>
                      </a:r>
                      <a:r>
                        <a:rPr lang="en-US" baseline="30000" dirty="0"/>
                        <a:t> m2</a:t>
                      </a:r>
                      <a:endParaRPr lang="el-GR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1.8 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Polykristallin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12% - 15%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7-8</a:t>
                      </a:r>
                      <a:r>
                        <a:rPr lang="en-US" baseline="30000" dirty="0"/>
                        <a:t> m2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1.2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aseline="0" dirty="0"/>
                        <a:t>Amorph 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5% - 8%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12-20</a:t>
                      </a:r>
                      <a:r>
                        <a:rPr lang="en-US" baseline="30000" dirty="0"/>
                        <a:t> m2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1.4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aseline="0" dirty="0"/>
                        <a:t>Dünnschicht</a:t>
                      </a:r>
                      <a:r>
                        <a:rPr lang="el-GR" dirty="0"/>
                        <a:t> (</a:t>
                      </a:r>
                      <a:r>
                        <a:rPr lang="en-US" dirty="0"/>
                        <a:t>CIGS, </a:t>
                      </a:r>
                      <a:r>
                        <a:rPr lang="en-US" dirty="0" err="1"/>
                        <a:t>CdTe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GaAs</a:t>
                      </a:r>
                      <a:r>
                        <a:rPr lang="el-GR" dirty="0"/>
                        <a:t>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l-GR" dirty="0"/>
                        <a:t>7% - 12%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8-14</a:t>
                      </a:r>
                      <a:r>
                        <a:rPr lang="en-US" baseline="30000" dirty="0"/>
                        <a:t> m2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&lt; 1.0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(Energie</a:t>
                      </a:r>
                      <a:r>
                        <a:rPr lang="en-US" sz="1400" baseline="0" dirty="0"/>
                        <a:t> Amortisationszeit</a:t>
                      </a:r>
                      <a:r>
                        <a:rPr lang="en-US" sz="1400" dirty="0"/>
                        <a:t>)</a:t>
                      </a:r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069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Überprüfen Sie Spannung, Strom und Abmessungen des PV-Moduls.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798767"/>
            <a:ext cx="619125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429000"/>
            <a:ext cx="3638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2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92896"/>
            <a:ext cx="8197587" cy="3199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</p:spTree>
    <p:extLst>
      <p:ext uri="{BB962C8B-B14F-4D97-AF65-F5344CB8AC3E}">
        <p14:creationId xmlns:p14="http://schemas.microsoft.com/office/powerpoint/2010/main" val="500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Untersuchung der Temperatureffekte von PV-Modulen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896741"/>
            <a:ext cx="4495800" cy="1352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367231"/>
            <a:ext cx="6105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2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Wechselrichter pro Modul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760" y="318161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/>
              <a:t>Mikroinverter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Optimierer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256" y="2070140"/>
            <a:ext cx="3514725" cy="2247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3733218"/>
            <a:ext cx="2690202" cy="21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7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Stringwechselrichter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30689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Richtige Dimensionierung eines Wechselrichters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305728"/>
            <a:ext cx="4257675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4953974"/>
            <a:ext cx="31718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2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Kabeldimensionierung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664" y="3043118"/>
            <a:ext cx="252028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Widerstandsfähigkeit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Spannungsabfall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Leistungsverlust</a:t>
            </a:r>
          </a:p>
        </p:txBody>
      </p:sp>
    </p:spTree>
    <p:extLst>
      <p:ext uri="{BB962C8B-B14F-4D97-AF65-F5344CB8AC3E}">
        <p14:creationId xmlns:p14="http://schemas.microsoft.com/office/powerpoint/2010/main" val="275901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Modulziele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+mj-lt"/>
                <a:cs typeface="Arial" pitchFamily="34" charset="0"/>
              </a:rPr>
              <a:t>Am Ende dieser Einheit </a:t>
            </a:r>
            <a:r>
              <a:rPr lang="en-US" dirty="0" err="1">
                <a:latin typeface="+mj-lt"/>
                <a:cs typeface="Arial" pitchFamily="34" charset="0"/>
              </a:rPr>
              <a:t>werden</a:t>
            </a:r>
            <a:r>
              <a:rPr lang="en-US" dirty="0">
                <a:latin typeface="+mj-lt"/>
                <a:cs typeface="Arial" pitchFamily="34" charset="0"/>
              </a:rPr>
              <a:t> Sie:</a:t>
            </a: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b="1" dirty="0" err="1"/>
              <a:t>mit</a:t>
            </a:r>
            <a:r>
              <a:rPr lang="en-US" b="1" dirty="0"/>
              <a:t> den Grundlagen des Designs von PV-Systemen </a:t>
            </a:r>
            <a:r>
              <a:rPr lang="en-US" b="1" dirty="0" err="1"/>
              <a:t>vertraut</a:t>
            </a:r>
            <a:r>
              <a:rPr lang="en-US" b="1" dirty="0"/>
              <a:t> sein</a:t>
            </a:r>
          </a:p>
          <a:p>
            <a:pPr lvl="1">
              <a:buFont typeface="+mj-lt"/>
              <a:buAutoNum type="arabicPeriod"/>
            </a:pPr>
            <a:r>
              <a:rPr lang="en-US" b="1" dirty="0" err="1"/>
              <a:t>freie</a:t>
            </a:r>
            <a:r>
              <a:rPr lang="en-US" b="1" dirty="0"/>
              <a:t> Software </a:t>
            </a:r>
            <a:r>
              <a:rPr lang="en-US" b="1" dirty="0" err="1"/>
              <a:t>verwenden</a:t>
            </a:r>
            <a:r>
              <a:rPr lang="en-US" b="1" dirty="0"/>
              <a:t> </a:t>
            </a:r>
            <a:r>
              <a:rPr lang="en-US" b="1" dirty="0" err="1"/>
              <a:t>können</a:t>
            </a:r>
            <a:r>
              <a:rPr lang="en-US" b="1" dirty="0"/>
              <a:t>, um die Leistung von PV-Systemen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bewerten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/>
              <a:t>die Leistung von PV-Systemen unter typischen </a:t>
            </a:r>
            <a:r>
              <a:rPr lang="en-US" b="1" dirty="0" err="1"/>
              <a:t>Bedingungen</a:t>
            </a:r>
            <a:r>
              <a:rPr lang="en-US" b="1" dirty="0"/>
              <a:t> </a:t>
            </a:r>
            <a:r>
              <a:rPr lang="en-US" b="1" dirty="0" err="1"/>
              <a:t>bewerten</a:t>
            </a:r>
            <a:r>
              <a:rPr lang="en-US" b="1" dirty="0"/>
              <a:t> </a:t>
            </a:r>
            <a:r>
              <a:rPr lang="en-US" b="1" dirty="0" err="1"/>
              <a:t>können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 err="1"/>
              <a:t>Grundlagen</a:t>
            </a:r>
            <a:r>
              <a:rPr lang="en-US" b="1" dirty="0"/>
              <a:t> von PV-</a:t>
            </a:r>
            <a:r>
              <a:rPr lang="en-US" b="1" dirty="0" err="1"/>
              <a:t>Überwachungssystemen</a:t>
            </a:r>
            <a:r>
              <a:rPr lang="en-US" b="1" dirty="0"/>
              <a:t> </a:t>
            </a:r>
            <a:r>
              <a:rPr lang="en-US" b="1" dirty="0" err="1"/>
              <a:t>erlernen</a:t>
            </a:r>
            <a:r>
              <a:rPr lang="en-US" b="1" dirty="0"/>
              <a:t> </a:t>
            </a:r>
            <a:r>
              <a:rPr lang="en-US" b="1" dirty="0" err="1"/>
              <a:t>können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 err="1"/>
              <a:t>Wissen</a:t>
            </a:r>
            <a:r>
              <a:rPr lang="en-US" b="1" dirty="0"/>
              <a:t>, </a:t>
            </a:r>
            <a:r>
              <a:rPr lang="en-US" b="1" dirty="0" err="1"/>
              <a:t>wie</a:t>
            </a:r>
            <a:r>
              <a:rPr lang="en-US" b="1" dirty="0"/>
              <a:t> </a:t>
            </a:r>
            <a:r>
              <a:rPr lang="en-US" b="1" dirty="0" err="1"/>
              <a:t>sich</a:t>
            </a:r>
            <a:r>
              <a:rPr lang="en-US" b="1" dirty="0"/>
              <a:t> unterschiedliche Bedingungen auf die </a:t>
            </a:r>
            <a:r>
              <a:rPr lang="en-US" b="1" dirty="0" err="1"/>
              <a:t>Leistung</a:t>
            </a:r>
            <a:r>
              <a:rPr lang="en-US" b="1" dirty="0"/>
              <a:t> </a:t>
            </a:r>
            <a:r>
              <a:rPr lang="en-US" b="1" dirty="0" err="1"/>
              <a:t>auswirken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9200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Ortungssystem. In der Regel nicht erforderlich für eine Wohnanlage.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581" y="3068634"/>
            <a:ext cx="3455665" cy="2594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366284"/>
            <a:ext cx="2665479" cy="19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02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19857" y="1501551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Verwenden Sie kostenlose Software, um die PV-Leistung zu bewerten.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7458B-EED6-4925-A842-CF262EE220BE}"/>
              </a:ext>
            </a:extLst>
          </p:cNvPr>
          <p:cNvSpPr txBox="1"/>
          <p:nvPr/>
        </p:nvSpPr>
        <p:spPr>
          <a:xfrm>
            <a:off x="1098484" y="2063024"/>
            <a:ext cx="602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PVGIS (http://re.jrc.ec.europa.eu/pvg_tools/en/tools.html)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564904"/>
            <a:ext cx="5724128" cy="383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4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Verwenden Sie kostenlose Software, um die PV-Leistung zu bewerten.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76945"/>
            <a:ext cx="4217268" cy="400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995" y="2299014"/>
            <a:ext cx="4091509" cy="30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79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132856"/>
            <a:ext cx="3267075" cy="4067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Verwenden Sie kostenlose Software, um die PV-Leistung zu bewerten.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7458B-EED6-4925-A842-CF262EE220BE}"/>
              </a:ext>
            </a:extLst>
          </p:cNvPr>
          <p:cNvSpPr txBox="1"/>
          <p:nvPr/>
        </p:nvSpPr>
        <p:spPr>
          <a:xfrm>
            <a:off x="1187624" y="232303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Schätzung der Energieproduktion</a:t>
            </a:r>
          </a:p>
          <a:p>
            <a:r>
              <a:rPr lang="en-US" dirty="0"/>
              <a:t>auf einer monatlichen, jährlichen Zeitachse.</a:t>
            </a:r>
          </a:p>
        </p:txBody>
      </p:sp>
    </p:spTree>
    <p:extLst>
      <p:ext uri="{BB962C8B-B14F-4D97-AF65-F5344CB8AC3E}">
        <p14:creationId xmlns:p14="http://schemas.microsoft.com/office/powerpoint/2010/main" val="3076342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Verwenden Sie kostenlose Software, um die PV-Leistung zu bewerten.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7458B-EED6-4925-A842-CF262EE220BE}"/>
              </a:ext>
            </a:extLst>
          </p:cNvPr>
          <p:cNvSpPr txBox="1"/>
          <p:nvPr/>
        </p:nvSpPr>
        <p:spPr>
          <a:xfrm>
            <a:off x="1181861" y="24115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RETSCREEN (http://www.nrcan.gc.ca/energy/software-tools/7465)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03" y="3122385"/>
            <a:ext cx="486899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89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70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Bewertung der Leistung der PV-Anlage unter typischen Bedingungen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2492896"/>
            <a:ext cx="61206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Abhängigkeit der PV-Leistung von der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PV-Spitzenleistung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Sonneneinstrahlung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Modultemperatur</a:t>
            </a:r>
          </a:p>
        </p:txBody>
      </p:sp>
    </p:spTree>
    <p:extLst>
      <p:ext uri="{BB962C8B-B14F-4D97-AF65-F5344CB8AC3E}">
        <p14:creationId xmlns:p14="http://schemas.microsoft.com/office/powerpoint/2010/main" val="4089450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70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Bewertung der Leistung der PV-Anlage unter typischen Bedingungen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7664" y="2492896"/>
                <a:ext cx="6120680" cy="2783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Für nahezu normale Einwirkungen</a:t>
                </a:r>
                <a:endParaRPr lang="el-GR" dirty="0"/>
              </a:p>
              <a:p>
                <a:endParaRPr lang="el-G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𝑆𝑇𝐶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∙{1+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𝑆𝑇𝐶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Typischer Wert von </a:t>
                </a:r>
                <a:r>
                  <a:rPr lang="el-GR" dirty="0"/>
                  <a:t>γ: -0,40 %/oC</a:t>
                </a:r>
                <a:r>
                  <a:rPr lang="en-US" dirty="0"/>
                  <a:t> (mc-Si, c-Si)</a:t>
                </a:r>
              </a:p>
              <a:p>
                <a:endParaRPr lang="en-US" dirty="0"/>
              </a:p>
              <a:p>
                <a:r>
                  <a:rPr lang="en-US" dirty="0"/>
                  <a:t>GSTC=1000 W/m2</a:t>
                </a:r>
              </a:p>
              <a:p>
                <a:endParaRPr lang="en-US" baseline="30000" dirty="0"/>
              </a:p>
              <a:p>
                <a:r>
                  <a:rPr lang="en-US" dirty="0"/>
                  <a:t>TSTC=273.15+θSTC Kelvin, </a:t>
                </a:r>
                <a:r>
                  <a:rPr lang="en-US" baseline="-25000" dirty="0"/>
                  <a:t>θSTC=25</a:t>
                </a:r>
                <a:r>
                  <a:rPr lang="en-US" baseline="30000" dirty="0" err="1"/>
                  <a:t> oC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492896"/>
                <a:ext cx="6120680" cy="2783519"/>
              </a:xfrm>
              <a:prstGeom prst="rect">
                <a:avLst/>
              </a:prstGeom>
              <a:blipFill rotWithShape="0">
                <a:blip r:embed="rId3"/>
                <a:stretch>
                  <a:fillRect l="-896" t="-1313" b="-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0867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Grundlagen der PV-Überwachungssysteme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21108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Datenprotokollierung</a:t>
            </a:r>
            <a:r>
              <a:rPr lang="en-US" dirty="0"/>
              <a:t> Sensoren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52" y="2852936"/>
            <a:ext cx="2328367" cy="2052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383" y="2276872"/>
            <a:ext cx="1659417" cy="3548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2834999"/>
            <a:ext cx="2819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61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Grundlagen der PV-Überwachungssysteme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22768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Datenprotokollierung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095469"/>
            <a:ext cx="2016224" cy="1205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212976"/>
            <a:ext cx="3775625" cy="2820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2851231"/>
            <a:ext cx="2175157" cy="2039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143" y="1997398"/>
            <a:ext cx="1620771" cy="12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9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Bewerten Sie, wie sich unterschiedliche Bedingungen auf die Leistung von PV-Systemen auswirken.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095491"/>
              </p:ext>
            </p:extLst>
          </p:nvPr>
        </p:nvGraphicFramePr>
        <p:xfrm>
          <a:off x="1187624" y="2615868"/>
          <a:ext cx="5544616" cy="3403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628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Bestimmen der Lasten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3628" y="2790220"/>
            <a:ext cx="669674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Ermittlung des Energieverbrauchs auf einer monatlichen, jährlichen Zeitachse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Bestimmen Sie die einzelnen Lasten und die </a:t>
            </a:r>
            <a:r>
              <a:rPr lang="en-US" dirty="0" err="1"/>
              <a:t>Betriebszeit</a:t>
            </a:r>
            <a:endParaRPr lang="en-US" dirty="0"/>
          </a:p>
        </p:txBody>
      </p:sp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3260C171-8BC1-45F0-BA29-D3C4BD61E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113846"/>
              </p:ext>
            </p:extLst>
          </p:nvPr>
        </p:nvGraphicFramePr>
        <p:xfrm>
          <a:off x="1547664" y="4095472"/>
          <a:ext cx="481219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860">
                  <a:extLst>
                    <a:ext uri="{9D8B030D-6E8A-4147-A177-3AD203B41FA5}">
                      <a16:colId xmlns:a16="http://schemas.microsoft.com/office/drawing/2014/main" val="3278050694"/>
                    </a:ext>
                  </a:extLst>
                </a:gridCol>
                <a:gridCol w="1420270">
                  <a:extLst>
                    <a:ext uri="{9D8B030D-6E8A-4147-A177-3AD203B41FA5}">
                      <a16:colId xmlns:a16="http://schemas.microsoft.com/office/drawing/2014/main" val="901731578"/>
                    </a:ext>
                  </a:extLst>
                </a:gridCol>
                <a:gridCol w="1604065">
                  <a:extLst>
                    <a:ext uri="{9D8B030D-6E8A-4147-A177-3AD203B41FA5}">
                      <a16:colId xmlns:a16="http://schemas.microsoft.com/office/drawing/2014/main" val="3980270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Leistung (kW)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Δt (Stunden)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0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Kochen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1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Kaffeemaschine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1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Lichter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85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61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759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graphicFrame>
        <p:nvGraphicFramePr>
          <p:cNvPr id="6" name="1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765756"/>
              </p:ext>
            </p:extLst>
          </p:nvPr>
        </p:nvGraphicFramePr>
        <p:xfrm>
          <a:off x="755576" y="2636912"/>
          <a:ext cx="62087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87624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Bewerten Sie, wie sich unterschiedliche Bedingungen auf die Leistung von PV-Systemen auswirken.</a:t>
            </a:r>
          </a:p>
        </p:txBody>
      </p:sp>
    </p:spTree>
    <p:extLst>
      <p:ext uri="{BB962C8B-B14F-4D97-AF65-F5344CB8AC3E}">
        <p14:creationId xmlns:p14="http://schemas.microsoft.com/office/powerpoint/2010/main" val="988394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012" y="2348880"/>
            <a:ext cx="4392488" cy="3281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Bewerten Sie, wie sich unterschiedliche Bedingungen auf die Leistung von PV-Systemen auswirken.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64620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 Wirkungsgrad sinkt leicht, wenn die Sonneneinstrahlung abnimmt.</a:t>
            </a:r>
          </a:p>
        </p:txBody>
      </p:sp>
    </p:spTree>
    <p:extLst>
      <p:ext uri="{BB962C8B-B14F-4D97-AF65-F5344CB8AC3E}">
        <p14:creationId xmlns:p14="http://schemas.microsoft.com/office/powerpoint/2010/main" val="2982081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70080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Bewerten Sie, wie sich unterschiedliche Bedingungen auf die Leistung von PV-Systemen auswirken.</a:t>
            </a:r>
          </a:p>
        </p:txBody>
      </p:sp>
      <p:pic>
        <p:nvPicPr>
          <p:cNvPr id="9" name="Picture 5" descr="fdm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3105"/>
            <a:ext cx="4032448" cy="377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dm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34" y="2243105"/>
            <a:ext cx="3943581" cy="36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5733256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Windgeschwindigkeit (m/sec)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0112" y="5763732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Windgeschwindigkeit (m/sec)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941258" y="3748390"/>
            <a:ext cx="3024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15000"/>
                <a:lumOff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Umgebungslufttemperatur</a:t>
            </a:r>
          </a:p>
        </p:txBody>
      </p:sp>
    </p:spTree>
    <p:extLst>
      <p:ext uri="{BB962C8B-B14F-4D97-AF65-F5344CB8AC3E}">
        <p14:creationId xmlns:p14="http://schemas.microsoft.com/office/powerpoint/2010/main" val="1366182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Modulziele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dirty="0"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+mj-lt"/>
                <a:cs typeface="Arial" pitchFamily="34" charset="0"/>
              </a:rPr>
              <a:t>Sie haben nun das Modul 2.3 "</a:t>
            </a:r>
            <a:r>
              <a:rPr lang="en-US" dirty="0" err="1">
                <a:latin typeface="+mj-lt"/>
                <a:cs typeface="Arial" pitchFamily="34" charset="0"/>
              </a:rPr>
              <a:t>Leistung</a:t>
            </a:r>
            <a:r>
              <a:rPr lang="en-US" dirty="0">
                <a:latin typeface="+mj-lt"/>
                <a:cs typeface="Arial" pitchFamily="34" charset="0"/>
              </a:rPr>
              <a:t> der PV-Anlage verstehen" abgeschlossen und </a:t>
            </a:r>
            <a:r>
              <a:rPr lang="en-US" dirty="0" err="1">
                <a:latin typeface="+mj-lt"/>
                <a:cs typeface="Arial" pitchFamily="34" charset="0"/>
              </a:rPr>
              <a:t>sind</a:t>
            </a:r>
            <a:r>
              <a:rPr lang="en-US" dirty="0">
                <a:latin typeface="+mj-lt"/>
                <a:cs typeface="Arial" pitchFamily="34" charset="0"/>
              </a:rPr>
              <a:t> nun in der Lage:</a:t>
            </a:r>
          </a:p>
          <a:p>
            <a:pPr marL="0" indent="0" algn="just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b="1" dirty="0"/>
              <a:t>sich mit den Grundlagen des Designs von PV-Systemen </a:t>
            </a:r>
            <a:r>
              <a:rPr lang="en-US" b="1" dirty="0" err="1"/>
              <a:t>vertraut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machen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 err="1"/>
              <a:t>freie</a:t>
            </a:r>
            <a:r>
              <a:rPr lang="en-US" b="1" dirty="0"/>
              <a:t> Software </a:t>
            </a:r>
            <a:r>
              <a:rPr lang="en-US" b="1" dirty="0" err="1"/>
              <a:t>verwenden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können</a:t>
            </a:r>
            <a:r>
              <a:rPr lang="en-US" b="1" dirty="0"/>
              <a:t>, um die Leistung von PV-Systemen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bewerten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/>
              <a:t>die Leistung von PV-Systemen unter </a:t>
            </a:r>
            <a:r>
              <a:rPr lang="en-US" b="1" dirty="0" err="1"/>
              <a:t>typischen</a:t>
            </a:r>
            <a:r>
              <a:rPr lang="en-US" b="1" dirty="0"/>
              <a:t> </a:t>
            </a:r>
            <a:r>
              <a:rPr lang="en-US" b="1" dirty="0" err="1"/>
              <a:t>Bedingungen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bewerten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/>
              <a:t>die </a:t>
            </a:r>
            <a:r>
              <a:rPr lang="en-US" b="1" dirty="0" err="1"/>
              <a:t>Grundlagen</a:t>
            </a:r>
            <a:r>
              <a:rPr lang="en-US" b="1" dirty="0"/>
              <a:t> von PV-</a:t>
            </a:r>
            <a:r>
              <a:rPr lang="en-US" b="1" dirty="0" err="1"/>
              <a:t>Überwachungssystemen</a:t>
            </a:r>
            <a:r>
              <a:rPr lang="en-US" b="1" dirty="0"/>
              <a:t> </a:t>
            </a: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erlernen</a:t>
            </a:r>
            <a:endParaRPr lang="en-US" b="1" dirty="0"/>
          </a:p>
          <a:p>
            <a:pPr lvl="1">
              <a:buFont typeface="+mj-lt"/>
              <a:buAutoNum type="arabicPeriod"/>
            </a:pPr>
            <a:r>
              <a:rPr lang="en-US" b="1" dirty="0" err="1"/>
              <a:t>zu</a:t>
            </a:r>
            <a:r>
              <a:rPr lang="en-US" b="1" dirty="0"/>
              <a:t> </a:t>
            </a:r>
            <a:r>
              <a:rPr lang="en-US" b="1" dirty="0" err="1"/>
              <a:t>erkennen</a:t>
            </a:r>
            <a:r>
              <a:rPr lang="en-US" b="1"/>
              <a:t>, </a:t>
            </a:r>
            <a:r>
              <a:rPr lang="en-US" b="1" dirty="0" err="1"/>
              <a:t>wie</a:t>
            </a:r>
            <a:r>
              <a:rPr lang="en-US" b="1" dirty="0"/>
              <a:t> </a:t>
            </a:r>
            <a:r>
              <a:rPr lang="en-US" b="1" dirty="0" err="1"/>
              <a:t>sich</a:t>
            </a:r>
            <a:r>
              <a:rPr lang="en-US" b="1" dirty="0"/>
              <a:t> </a:t>
            </a:r>
            <a:r>
              <a:rPr lang="en-US" b="1" dirty="0" err="1"/>
              <a:t>unterschiedliche</a:t>
            </a:r>
            <a:r>
              <a:rPr lang="en-US" b="1" dirty="0"/>
              <a:t> </a:t>
            </a:r>
            <a:r>
              <a:rPr lang="en-US" b="1" dirty="0" err="1"/>
              <a:t>Bedingungen</a:t>
            </a:r>
            <a:r>
              <a:rPr lang="en-US" b="1" dirty="0"/>
              <a:t> auf die </a:t>
            </a:r>
            <a:r>
              <a:rPr lang="en-US" b="1" dirty="0" err="1"/>
              <a:t>Leistung</a:t>
            </a:r>
            <a:r>
              <a:rPr lang="en-US" b="1" dirty="0"/>
              <a:t> </a:t>
            </a:r>
            <a:r>
              <a:rPr lang="en-US" b="1" dirty="0" err="1"/>
              <a:t>auswirken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9691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472608" cy="1470025"/>
          </a:xfrm>
        </p:spPr>
        <p:txBody>
          <a:bodyPr/>
          <a:lstStyle/>
          <a:p>
            <a:r>
              <a:rPr lang="en-US" dirty="0"/>
              <a:t>Vielen Dank für Ihre Aufmerksamkeit.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338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Bestimmung der Sonneneinstrahlung am Aufstellungsort</a:t>
            </a:r>
          </a:p>
        </p:txBody>
      </p:sp>
      <p:pic>
        <p:nvPicPr>
          <p:cNvPr id="9" name="Picture 8" descr="PVdata_39.186_22.755_undefined_crystSi_1kWp_14_35deg_0deg_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285992"/>
            <a:ext cx="4071966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4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4300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Platzbedarf. Vor-Ort-Besuch.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17" y="2799348"/>
            <a:ext cx="5810643" cy="343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770240"/>
            <a:ext cx="5616624" cy="3501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42088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Orientierungsanforderungen. Vor-Ort-Besuch.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5036097"/>
            <a:ext cx="1586353" cy="1219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2607" y="6063547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https://upload.wikimedia.org/wikipedia/commons/9/99/Kompas_Sofia.JPG</a:t>
            </a:r>
          </a:p>
        </p:txBody>
      </p:sp>
    </p:spTree>
    <p:extLst>
      <p:ext uri="{BB962C8B-B14F-4D97-AF65-F5344CB8AC3E}">
        <p14:creationId xmlns:p14="http://schemas.microsoft.com/office/powerpoint/2010/main" val="38829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Neigung der Module: Es ist der Winkel, unter dem die PV-Module in Bezug auf eine ebene horizontale Fläche montiert werden.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087635"/>
            <a:ext cx="5467565" cy="3143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117" y="3573016"/>
            <a:ext cx="30194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2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852936"/>
            <a:ext cx="3874084" cy="3292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Berücksichtigen Sie die Abschattung durch Reihen von Modulen.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600" y="3284984"/>
                <a:ext cx="3240360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Verhältnis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für Südgriechenland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84984"/>
                <a:ext cx="3240360" cy="484172"/>
              </a:xfrm>
              <a:prstGeom prst="rect">
                <a:avLst/>
              </a:prstGeom>
              <a:blipFill rotWithShape="0">
                <a:blip r:embed="rId4"/>
                <a:stretch>
                  <a:fillRect l="-1504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89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Photovoltaische Systeme</a:t>
            </a:r>
            <a:br>
              <a:rPr lang="en-US" dirty="0"/>
            </a:br>
            <a:r>
              <a:rPr lang="en-US" dirty="0"/>
              <a:t>Verständnis der Leistung von PV-Systemen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Grundlegende Konzepte für die Auslegung einer PV-Anlage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193" y="24208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Berücksichtigen Sie die Abschattung durch Reihen von Modulen.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924944"/>
            <a:ext cx="6236171" cy="27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751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7408</Words>
  <Application>Microsoft Office PowerPoint</Application>
  <PresentationFormat>Bildschirmpräsentation (4:3)</PresentationFormat>
  <Paragraphs>790</Paragraphs>
  <Slides>34</Slides>
  <Notes>33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Wingdings</vt:lpstr>
      <vt:lpstr>2_Office Theme</vt:lpstr>
      <vt:lpstr>MODUL 2: PHOTOVOLTAIKANLAGEN</vt:lpstr>
      <vt:lpstr>Modulziele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Photovoltaische Systeme Verständnis der Leistung von PV-Systemen</vt:lpstr>
      <vt:lpstr>Modulziele</vt:lpstr>
      <vt:lpstr>Vielen Dank für Ihre Aufmerksamkeit.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DeepL Translator</dc:creator>
  <cp:lastModifiedBy>Jolanda Kaufhold</cp:lastModifiedBy>
  <cp:revision>130</cp:revision>
  <dcterms:created xsi:type="dcterms:W3CDTF">2017-12-11T10:59:29Z</dcterms:created>
  <dcterms:modified xsi:type="dcterms:W3CDTF">2019-12-20T13:51:55Z</dcterms:modified>
</cp:coreProperties>
</file>