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8"/>
  </p:notesMasterIdLst>
  <p:sldIdLst>
    <p:sldId id="256" r:id="rId2"/>
    <p:sldId id="257" r:id="rId3"/>
    <p:sldId id="261" r:id="rId4"/>
    <p:sldId id="278" r:id="rId5"/>
    <p:sldId id="410" r:id="rId6"/>
    <p:sldId id="411" r:id="rId7"/>
    <p:sldId id="268" r:id="rId8"/>
    <p:sldId id="285" r:id="rId9"/>
    <p:sldId id="267" r:id="rId10"/>
    <p:sldId id="307" r:id="rId11"/>
    <p:sldId id="266" r:id="rId12"/>
    <p:sldId id="311" r:id="rId13"/>
    <p:sldId id="315" r:id="rId14"/>
    <p:sldId id="319" r:id="rId15"/>
    <p:sldId id="321" r:id="rId16"/>
    <p:sldId id="324" r:id="rId17"/>
    <p:sldId id="326" r:id="rId18"/>
    <p:sldId id="264" r:id="rId19"/>
    <p:sldId id="329" r:id="rId20"/>
    <p:sldId id="346" r:id="rId21"/>
    <p:sldId id="347" r:id="rId22"/>
    <p:sldId id="331" r:id="rId23"/>
    <p:sldId id="332" r:id="rId24"/>
    <p:sldId id="333" r:id="rId25"/>
    <p:sldId id="337" r:id="rId26"/>
    <p:sldId id="336" r:id="rId27"/>
    <p:sldId id="344" r:id="rId28"/>
    <p:sldId id="350" r:id="rId29"/>
    <p:sldId id="409" r:id="rId30"/>
    <p:sldId id="358" r:id="rId31"/>
    <p:sldId id="359" r:id="rId32"/>
    <p:sldId id="273" r:id="rId33"/>
    <p:sldId id="361" r:id="rId34"/>
    <p:sldId id="375" r:id="rId35"/>
    <p:sldId id="379" r:id="rId36"/>
    <p:sldId id="381" r:id="rId37"/>
    <p:sldId id="362" r:id="rId38"/>
    <p:sldId id="390" r:id="rId39"/>
    <p:sldId id="392" r:id="rId40"/>
    <p:sldId id="363" r:id="rId41"/>
    <p:sldId id="399" r:id="rId42"/>
    <p:sldId id="402" r:id="rId43"/>
    <p:sldId id="403" r:id="rId44"/>
    <p:sldId id="404" r:id="rId45"/>
    <p:sldId id="259" r:id="rId46"/>
    <p:sldId id="260"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15:clr>
            <a:srgbClr val="A4A3A4"/>
          </p15:clr>
        </p15:guide>
        <p15:guide id="4"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37" autoAdjust="0"/>
  </p:normalViewPr>
  <p:slideViewPr>
    <p:cSldViewPr>
      <p:cViewPr varScale="1">
        <p:scale>
          <a:sx n="98" d="100"/>
          <a:sy n="98" d="100"/>
        </p:scale>
        <p:origin x="856" y="52"/>
      </p:cViewPr>
      <p:guideLst>
        <p:guide orient="horz" pos="2160"/>
        <p:guide pos="2880"/>
        <p:guide orient="horz"/>
        <p:guide pos="57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10A0-F87B-4BFF-AD3A-8310E448460F}" type="datetimeFigureOut">
              <a:rPr lang="el-GR" smtClean="0"/>
              <a:t>15/1/2020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933F7-9C1D-42A8-B27F-F697341C8CBF}" type="slidenum">
              <a:rPr lang="el-GR" smtClean="0"/>
              <a:t>‹Nr.›</a:t>
            </a:fld>
            <a:endParaRPr lang="el-GR"/>
          </a:p>
        </p:txBody>
      </p:sp>
    </p:spTree>
    <p:extLst>
      <p:ext uri="{BB962C8B-B14F-4D97-AF65-F5344CB8AC3E}">
        <p14:creationId xmlns:p14="http://schemas.microsoft.com/office/powerpoint/2010/main" val="175176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10000"/>
          </a:bodyPr>
          <a:lstStyle/>
          <a:p>
            <a:r>
              <a:rPr lang="en-US" sz="1200" u="sng" kern="1200" dirty="0">
                <a:solidFill>
                  <a:schemeClr val="tx1"/>
                </a:solidFill>
                <a:latin typeface="+mn-lt"/>
                <a:ea typeface="+mn-ea"/>
                <a:cs typeface="+mn-cs"/>
              </a:rPr>
              <a:t>Richtlinien für den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Diese . ppt-Datei ist eine Vorlage, die von</a:t>
            </a:r>
            <a:r>
              <a:rPr lang="en-US" sz="1200" kern="1200" baseline="0" dirty="0">
                <a:solidFill>
                  <a:schemeClr val="tx1"/>
                </a:solidFill>
                <a:latin typeface="+mn-lt"/>
                <a:ea typeface="+mn-ea"/>
                <a:cs typeface="+mn-cs"/>
              </a:rPr>
              <a:t> Berufsbildungsanbietern </a:t>
            </a:r>
            <a:r>
              <a:rPr lang="en-US" sz="1200" kern="1200" dirty="0">
                <a:solidFill>
                  <a:schemeClr val="tx1"/>
                </a:solidFill>
                <a:latin typeface="+mn-lt"/>
                <a:ea typeface="+mn-ea"/>
                <a:cs typeface="+mn-cs"/>
              </a:rPr>
              <a:t>verwendet werden soll, um</a:t>
            </a:r>
            <a:r>
              <a:rPr lang="en-US" sz="1200" kern="1200" baseline="0" dirty="0">
                <a:solidFill>
                  <a:schemeClr val="tx1"/>
                </a:solidFill>
                <a:latin typeface="+mn-lt"/>
                <a:ea typeface="+mn-ea"/>
                <a:cs typeface="+mn-cs"/>
              </a:rPr>
              <a:t> das Trainingsmaterial vorzubereiten.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Wir empfehlen </a:t>
            </a:r>
            <a:r>
              <a:rPr lang="en-US" sz="1200" b="1" kern="1200" dirty="0">
                <a:solidFill>
                  <a:schemeClr val="tx1"/>
                </a:solidFill>
                <a:latin typeface="+mn-lt"/>
                <a:ea typeface="+mn-ea"/>
                <a:cs typeface="+mn-cs"/>
              </a:rPr>
              <a:t>30 bis 40 . ppt-Folien </a:t>
            </a:r>
            <a:r>
              <a:rPr lang="en-US" sz="1200" kern="1200" dirty="0">
                <a:solidFill>
                  <a:schemeClr val="tx1"/>
                </a:solidFill>
                <a:latin typeface="+mn-lt"/>
                <a:ea typeface="+mn-ea"/>
                <a:cs typeface="+mn-cs"/>
              </a:rPr>
              <a:t>für eine (1)</a:t>
            </a:r>
            <a:r>
              <a:rPr lang="en-US" sz="1200" kern="1200">
                <a:solidFill>
                  <a:schemeClr val="tx1"/>
                </a:solidFill>
                <a:latin typeface="+mn-lt"/>
                <a:ea typeface="+mn-ea"/>
                <a:cs typeface="+mn-cs"/>
              </a:rPr>
              <a:t> Stunde des </a:t>
            </a:r>
            <a:r>
              <a:rPr lang="en-US" sz="1200" kern="1200" dirty="0">
                <a:solidFill>
                  <a:schemeClr val="tx1"/>
                </a:solidFill>
                <a:latin typeface="+mn-lt"/>
                <a:ea typeface="+mn-ea"/>
                <a:cs typeface="+mn-cs"/>
              </a:rPr>
              <a:t>Trainingsprogramms.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Es gibt 3 </a:t>
            </a:r>
            <a:r>
              <a:rPr lang="en-US" sz="1200" u="sng" kern="1200" dirty="0">
                <a:solidFill>
                  <a:schemeClr val="tx1"/>
                </a:solidFill>
                <a:latin typeface="+mn-lt"/>
                <a:ea typeface="+mn-ea"/>
                <a:cs typeface="+mn-cs"/>
              </a:rPr>
              <a:t>vordefinierte Folien, die </a:t>
            </a:r>
            <a:r>
              <a:rPr lang="en-US" sz="1200" kern="1200" dirty="0">
                <a:solidFill>
                  <a:schemeClr val="tx1"/>
                </a:solidFill>
                <a:latin typeface="+mn-lt"/>
                <a:ea typeface="+mn-ea"/>
                <a:cs typeface="+mn-cs"/>
              </a:rPr>
              <a:t>von Ihnen ausgefüllt werden müssen, mit den Titeln "</a:t>
            </a:r>
            <a:r>
              <a:rPr lang="en-US" sz="1200" b="1" kern="1200" dirty="0">
                <a:solidFill>
                  <a:schemeClr val="tx1"/>
                </a:solidFill>
                <a:latin typeface="+mn-lt"/>
                <a:ea typeface="+mn-ea"/>
                <a:cs typeface="+mn-cs"/>
              </a:rPr>
              <a:t>Modulziele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Schlussfolgerung</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Modulende"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Das Material sollte in editierbarem Format gesendet werden.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Vorgeschlagene Schriftart: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Erforderliche Schriftgröße: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Vorgeschlagener Zeilenabstand: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ppt/pptx-Datei sollte eine klare Struktur und definierte Einheiten und eindeutige Folientitel haben</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ppt/pptx</a:t>
            </a:r>
            <a:r>
              <a:rPr lang="en-US" sz="1200" kern="1200" dirty="0">
                <a:solidFill>
                  <a:schemeClr val="tx1"/>
                </a:solidFill>
                <a:latin typeface="+mn-lt"/>
                <a:ea typeface="+mn-ea"/>
                <a:cs typeface="+mn-cs"/>
              </a:rPr>
              <a:t> Folieninhalte sollten die vordefinierten Ränder nicht überschreiten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Bilder, Diagramme etc. sollten mit einer Beschreibung versehen sein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Wenn Sie Verständnisfragen (Multiple Choice, Mehrfachantworten, Richtig/Falsch, Matching etc.) einfügen wollen, um das Verständnis der Theorie zu verbessern, sollten Sie diese in der ppt/pptx-Datei verankern.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Fragen, die für die Selbstbewertung und die abschließenden Bewertungsaufgaben verwendet werden, sollten einem vordefinierten Format folgen, das von SQLearn in einer . xls-Datei gesendet wird</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45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zum Bearbeiten des Master-Titelstils</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zum Bearbeiten von Master-Text-Stilen</a:t>
            </a:r>
          </a:p>
          <a:p>
            <a:pPr lvl="1"/>
            <a:r>
              <a:rPr lang="en-US"/>
              <a:t>Zweite Ebene</a:t>
            </a:r>
          </a:p>
          <a:p>
            <a:pPr lvl="2"/>
            <a:r>
              <a:rPr lang="en-US"/>
              <a:t>Dritte Ebene</a:t>
            </a:r>
          </a:p>
          <a:p>
            <a:pPr lvl="3"/>
            <a:r>
              <a:rPr lang="en-US"/>
              <a:t>Vierte Ebene</a:t>
            </a:r>
          </a:p>
          <a:p>
            <a:pPr lvl="4"/>
            <a:r>
              <a:rPr lang="en-US"/>
              <a:t>Fünfte Ebene</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15/1/2020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normAutofit fontScale="90000"/>
          </a:bodyPr>
          <a:lstStyle/>
          <a:p>
            <a:r>
              <a:rPr lang="en-US" dirty="0"/>
              <a:t>Solarthermische Anlagen zur Warmwasserbereitung und Raumheizung im Einfamilienhaus</a:t>
            </a:r>
            <a:endParaRPr lang="el-GR" dirty="0"/>
          </a:p>
        </p:txBody>
      </p:sp>
      <p:sp>
        <p:nvSpPr>
          <p:cNvPr id="3" name="Subtitle 2"/>
          <p:cNvSpPr>
            <a:spLocks noGrp="1"/>
          </p:cNvSpPr>
          <p:nvPr>
            <p:ph type="subTitle" idx="1"/>
          </p:nvPr>
        </p:nvSpPr>
        <p:spPr/>
        <p:txBody>
          <a:bodyPr/>
          <a:lstStyle/>
          <a:p>
            <a:r>
              <a:rPr lang="en-US" dirty="0"/>
              <a:t>Der Solarkollektor und verschiedene Verankerungsarten</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323528" y="1484784"/>
            <a:ext cx="8229600" cy="4752528"/>
          </a:xfrm>
        </p:spPr>
        <p:txBody>
          <a:bodyPr>
            <a:noAutofit/>
          </a:bodyPr>
          <a:lstStyle/>
          <a:p>
            <a:pPr marL="0" indent="0">
              <a:buNone/>
            </a:pPr>
            <a:r>
              <a:rPr lang="en-US" sz="1600" dirty="0">
                <a:latin typeface="Arial" panose="020B0604020202020204" pitchFamily="34" charset="0"/>
                <a:cs typeface="Arial" panose="020B0604020202020204" pitchFamily="34" charset="0"/>
              </a:rPr>
              <a:t>1.4. Verglaste Kollektoren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Vorteile:</a:t>
            </a:r>
          </a:p>
          <a:p>
            <a:pPr marL="0" indent="0">
              <a:buNone/>
            </a:pPr>
            <a:r>
              <a:rPr lang="en-US" sz="1600" dirty="0">
                <a:latin typeface="Arial" panose="020B0604020202020204" pitchFamily="34" charset="0"/>
                <a:cs typeface="Arial" panose="020B0604020202020204" pitchFamily="34" charset="0"/>
              </a:rPr>
              <a:t>■ Es ist billiger als ein Vakuumkollektor.</a:t>
            </a:r>
          </a:p>
          <a:p>
            <a:pPr marL="0" indent="0">
              <a:buNone/>
            </a:pPr>
            <a:r>
              <a:rPr lang="en-US" sz="1600" dirty="0">
                <a:latin typeface="Arial" panose="020B0604020202020204" pitchFamily="34" charset="0"/>
                <a:cs typeface="Arial" panose="020B0604020202020204" pitchFamily="34" charset="0"/>
              </a:rPr>
              <a:t>■ Es bietet vielfältige Montagemöglichkeiten (Aufdach, dachintegriert, Fassadenmontage und freie Aufstellung).</a:t>
            </a:r>
          </a:p>
          <a:p>
            <a:pPr marL="0" indent="0">
              <a:buNone/>
            </a:pPr>
            <a:r>
              <a:rPr lang="en-US" sz="1600" dirty="0">
                <a:latin typeface="Arial" panose="020B0604020202020204" pitchFamily="34" charset="0"/>
                <a:cs typeface="Arial" panose="020B0604020202020204" pitchFamily="34" charset="0"/>
              </a:rPr>
              <a:t>■ Es hat ein gutes Preis-/Leistungsverhältnis.</a:t>
            </a:r>
          </a:p>
          <a:p>
            <a:pPr marL="0" indent="0">
              <a:buNone/>
            </a:pPr>
            <a:r>
              <a:rPr lang="en-US" sz="1600" dirty="0">
                <a:latin typeface="Arial" panose="020B0604020202020204" pitchFamily="34" charset="0"/>
                <a:cs typeface="Arial" panose="020B0604020202020204" pitchFamily="34" charset="0"/>
              </a:rPr>
              <a:t>■ Es hat gute Möglichkeiten zur Selbstmontage (Kollektorbausätze).</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Nachteile:</a:t>
            </a:r>
          </a:p>
          <a:p>
            <a:pPr marL="0" indent="0">
              <a:buNone/>
            </a:pPr>
            <a:r>
              <a:rPr lang="en-US" sz="1600" dirty="0">
                <a:latin typeface="Arial" panose="020B0604020202020204" pitchFamily="34" charset="0"/>
                <a:cs typeface="Arial" panose="020B0604020202020204" pitchFamily="34" charset="0"/>
              </a:rPr>
              <a:t>■ Er hat einen geringeren Wirkungsgrad als Vakuumkollektoren, da sein k-Wert höher ist.</a:t>
            </a:r>
          </a:p>
          <a:p>
            <a:pPr marL="0" indent="0">
              <a:buNone/>
            </a:pPr>
            <a:r>
              <a:rPr lang="en-US" sz="1600" dirty="0">
                <a:latin typeface="Arial" panose="020B0604020202020204" pitchFamily="34" charset="0"/>
                <a:cs typeface="Arial" panose="020B0604020202020204" pitchFamily="34" charset="0"/>
              </a:rPr>
              <a:t>■ Für die Flachdachmontage (mit Verankerung oder Gegengewicht) ist ein Tragsystem erforderlich.</a:t>
            </a:r>
          </a:p>
          <a:p>
            <a:pPr marL="0" indent="0">
              <a:buNone/>
            </a:pPr>
            <a:r>
              <a:rPr lang="en-US" sz="1600" dirty="0">
                <a:latin typeface="Arial" panose="020B0604020202020204" pitchFamily="34" charset="0"/>
                <a:cs typeface="Arial" panose="020B0604020202020204" pitchFamily="34" charset="0"/>
              </a:rPr>
              <a:t>■ Er ist nicht geeignet zur Erzeugung höherer Temperaturen, wie sie z.B. zur Dampferzeugung oder zur Wärmeversorgung von Absorptionskältemaschinen benötigt werden.</a:t>
            </a:r>
          </a:p>
          <a:p>
            <a:pPr marL="0" indent="0">
              <a:buNone/>
            </a:pPr>
            <a:r>
              <a:rPr lang="en-US" sz="1600" dirty="0">
                <a:latin typeface="Arial" panose="020B0604020202020204" pitchFamily="34" charset="0"/>
                <a:cs typeface="Arial" panose="020B0604020202020204" pitchFamily="34" charset="0"/>
              </a:rPr>
              <a:t>■ Sie benötigt mehr Dachfläche als Vakuumkollektoren.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7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323528" y="1628800"/>
            <a:ext cx="8568952"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1.5. Sonderausführung und Hybridkollektoren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491880" y="2420888"/>
            <a:ext cx="5530790" cy="3600400"/>
          </a:xfrm>
          <a:prstGeom prst="rect">
            <a:avLst/>
          </a:prstGeom>
        </p:spPr>
      </p:pic>
      <p:sp>
        <p:nvSpPr>
          <p:cNvPr id="4" name="Rectangle 3"/>
          <p:cNvSpPr/>
          <p:nvPr/>
        </p:nvSpPr>
        <p:spPr>
          <a:xfrm>
            <a:off x="127824" y="2276872"/>
            <a:ext cx="3364056" cy="2031325"/>
          </a:xfrm>
          <a:prstGeom prst="rect">
            <a:avLst/>
          </a:prstGeom>
        </p:spPr>
        <p:txBody>
          <a:bodyPr wrap="square">
            <a:spAutoFit/>
          </a:bodyPr>
          <a:lstStyle/>
          <a:p>
            <a:r>
              <a:rPr lang="en-US" dirty="0">
                <a:latin typeface="Arial" panose="020B0604020202020204" pitchFamily="34" charset="0"/>
                <a:cs typeface="Arial" panose="020B0604020202020204" pitchFamily="34" charset="0"/>
              </a:rPr>
              <a:t>Neben den Standardformaten bieten verschiedene Hersteller auch Kollektoren an, die entweder 'maßgeschneidert' auf der Baustelle geliefert oder auf dem Dach montiert werden. </a:t>
            </a:r>
          </a:p>
        </p:txBody>
      </p:sp>
    </p:spTree>
    <p:extLst>
      <p:ext uri="{BB962C8B-B14F-4D97-AF65-F5344CB8AC3E}">
        <p14:creationId xmlns:p14="http://schemas.microsoft.com/office/powerpoint/2010/main" val="143774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323528" y="1628801"/>
            <a:ext cx="8568952" cy="792088"/>
          </a:xfrm>
        </p:spPr>
        <p:txBody>
          <a:bodyPr>
            <a:noAutofit/>
          </a:bodyPr>
          <a:lstStyle/>
          <a:p>
            <a:pPr marL="0" indent="0">
              <a:buNone/>
            </a:pPr>
            <a:r>
              <a:rPr lang="en-US" sz="1600" dirty="0">
                <a:latin typeface="Arial" panose="020B0604020202020204" pitchFamily="34" charset="0"/>
                <a:cs typeface="Arial" panose="020B0604020202020204" pitchFamily="34" charset="0"/>
              </a:rPr>
              <a:t>1.5. Sonderausführung und Hybridkollektoren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395536" y="5661248"/>
            <a:ext cx="8568952" cy="2160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latin typeface="Arial" panose="020B0604020202020204" pitchFamily="34" charset="0"/>
                <a:cs typeface="Arial" panose="020B0604020202020204" pitchFamily="34" charset="0"/>
              </a:rPr>
              <a:t>Schematische Darstellung des Aufbaus eines Hybrid-PV/T-Luftkollektors</a:t>
            </a:r>
          </a:p>
        </p:txBody>
      </p:sp>
      <p:pic>
        <p:nvPicPr>
          <p:cNvPr id="3" name="Picture 2"/>
          <p:cNvPicPr>
            <a:picLocks noChangeAspect="1"/>
          </p:cNvPicPr>
          <p:nvPr/>
        </p:nvPicPr>
        <p:blipFill>
          <a:blip r:embed="rId2"/>
          <a:stretch>
            <a:fillRect/>
          </a:stretch>
        </p:blipFill>
        <p:spPr>
          <a:xfrm>
            <a:off x="273825" y="2610025"/>
            <a:ext cx="8589376" cy="2717000"/>
          </a:xfrm>
          <a:prstGeom prst="rect">
            <a:avLst/>
          </a:prstGeom>
        </p:spPr>
      </p:pic>
    </p:spTree>
    <p:extLst>
      <p:ext uri="{BB962C8B-B14F-4D97-AF65-F5344CB8AC3E}">
        <p14:creationId xmlns:p14="http://schemas.microsoft.com/office/powerpoint/2010/main" val="730216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251520" y="1538684"/>
            <a:ext cx="8568952" cy="792088"/>
          </a:xfrm>
        </p:spPr>
        <p:txBody>
          <a:bodyPr>
            <a:noAutofit/>
          </a:bodyPr>
          <a:lstStyle/>
          <a:p>
            <a:pPr marL="0" indent="0">
              <a:buNone/>
            </a:pPr>
            <a:r>
              <a:rPr lang="en-US" sz="1600" dirty="0">
                <a:latin typeface="Arial" panose="020B0604020202020204" pitchFamily="34" charset="0"/>
                <a:cs typeface="Arial" panose="020B0604020202020204" pitchFamily="34" charset="0"/>
              </a:rPr>
              <a:t>1.5. Sonderausführung und Hybridkollektoren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17848" y="5767399"/>
            <a:ext cx="8568952" cy="43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latin typeface="Arial" panose="020B0604020202020204" pitchFamily="34" charset="0"/>
                <a:cs typeface="Arial" panose="020B0604020202020204" pitchFamily="34" charset="0"/>
              </a:rPr>
              <a:t>Schnitt durch einen photothermischen Kollektor</a:t>
            </a:r>
          </a:p>
        </p:txBody>
      </p:sp>
      <p:pic>
        <p:nvPicPr>
          <p:cNvPr id="6" name="Picture 5"/>
          <p:cNvPicPr>
            <a:picLocks noChangeAspect="1"/>
          </p:cNvPicPr>
          <p:nvPr/>
        </p:nvPicPr>
        <p:blipFill>
          <a:blip r:embed="rId2"/>
          <a:stretch>
            <a:fillRect/>
          </a:stretch>
        </p:blipFill>
        <p:spPr>
          <a:xfrm>
            <a:off x="575556" y="2330772"/>
            <a:ext cx="8064896" cy="3436627"/>
          </a:xfrm>
          <a:prstGeom prst="rect">
            <a:avLst/>
          </a:prstGeom>
        </p:spPr>
      </p:pic>
    </p:spTree>
    <p:extLst>
      <p:ext uri="{BB962C8B-B14F-4D97-AF65-F5344CB8AC3E}">
        <p14:creationId xmlns:p14="http://schemas.microsoft.com/office/powerpoint/2010/main" val="417774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107504" y="1535975"/>
            <a:ext cx="4608512"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Vakuum-Kollektoren</a:t>
            </a:r>
          </a:p>
          <a:p>
            <a:pPr marL="0" indent="0">
              <a:buNone/>
            </a:pPr>
            <a:r>
              <a:rPr lang="en-US" sz="1600" b="1" dirty="0">
                <a:latin typeface="Arial" panose="020B0604020202020204" pitchFamily="34" charset="0"/>
                <a:cs typeface="Arial" panose="020B0604020202020204" pitchFamily="34" charset="0"/>
              </a:rPr>
              <a:t>Direkt durchströmter Vakuumröhrenkollektor</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Bei dieser Ausführung wird das Wärmeträgermedium entweder über ein Rohr-in-Rohr-System (Koaxialrohr) zum Glaskolbenboden geführt, wo es im Rücklauf zurückfließt und dabei die Wärme des hochspektralselektiven Absorbers aufnimmt, oder es durchströmt ein U-förmiges Rohr.</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Querschnitt durch einen direkt durchströmten Vakuumröhrenkollektor</a:t>
            </a:r>
          </a:p>
          <a:p>
            <a:pPr marL="0" indent="0">
              <a:buNone/>
            </a:pP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553880" y="1772816"/>
            <a:ext cx="4590120" cy="4472729"/>
          </a:xfrm>
          <a:prstGeom prst="rect">
            <a:avLst/>
          </a:prstGeom>
        </p:spPr>
      </p:pic>
    </p:spTree>
    <p:extLst>
      <p:ext uri="{BB962C8B-B14F-4D97-AF65-F5344CB8AC3E}">
        <p14:creationId xmlns:p14="http://schemas.microsoft.com/office/powerpoint/2010/main" val="317658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Vakuum-Kollektoren</a:t>
            </a:r>
          </a:p>
          <a:p>
            <a:pPr marL="0" indent="0">
              <a:buNone/>
            </a:pPr>
            <a:r>
              <a:rPr lang="en-US" sz="1600" b="1" dirty="0">
                <a:latin typeface="Arial" panose="020B0604020202020204" pitchFamily="34" charset="0"/>
                <a:cs typeface="Arial" panose="020B0604020202020204" pitchFamily="34" charset="0"/>
              </a:rPr>
              <a:t>Direkt durchströmter Vakuumröhrenkollektor</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lgn="ctr">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8575" y="2636912"/>
            <a:ext cx="6146176" cy="3174600"/>
          </a:xfrm>
          <a:prstGeom prst="rect">
            <a:avLst/>
          </a:prstGeom>
        </p:spPr>
      </p:pic>
      <p:pic>
        <p:nvPicPr>
          <p:cNvPr id="4" name="Picture 3"/>
          <p:cNvPicPr>
            <a:picLocks noChangeAspect="1"/>
          </p:cNvPicPr>
          <p:nvPr/>
        </p:nvPicPr>
        <p:blipFill>
          <a:blip r:embed="rId3"/>
          <a:stretch>
            <a:fillRect/>
          </a:stretch>
        </p:blipFill>
        <p:spPr>
          <a:xfrm>
            <a:off x="5481745" y="1609380"/>
            <a:ext cx="3421806" cy="2961346"/>
          </a:xfrm>
          <a:prstGeom prst="rect">
            <a:avLst/>
          </a:prstGeom>
        </p:spPr>
      </p:pic>
    </p:spTree>
    <p:extLst>
      <p:ext uri="{BB962C8B-B14F-4D97-AF65-F5344CB8AC3E}">
        <p14:creationId xmlns:p14="http://schemas.microsoft.com/office/powerpoint/2010/main" val="411415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Vakuum-Kollektoren</a:t>
            </a:r>
          </a:p>
          <a:p>
            <a:pPr marL="0" indent="0">
              <a:buNone/>
            </a:pPr>
            <a:endParaRPr lang="en-US" sz="1600" b="1"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Sie werden in zwei Versionen angeboten, eine mit Trocken- und eine mit Nassanschluss. Bei der trockenen Ausführung umschließt der Kondensator den Kollektor vollständig und bietet eine gut wärmeleitende Verbindung zu einem Doppelrohr-Wärmetauscher.</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Querschnitt der evakuierten Heatpipe </a:t>
            </a:r>
          </a:p>
          <a:p>
            <a:pPr marL="0" indent="0">
              <a:buNone/>
            </a:pPr>
            <a:r>
              <a:rPr lang="en-US" sz="1600" dirty="0">
                <a:latin typeface="Arial" panose="020B0604020202020204" pitchFamily="34" charset="0"/>
                <a:cs typeface="Arial" panose="020B0604020202020204" pitchFamily="34" charset="0"/>
              </a:rPr>
              <a:t>Röhrenkollektor mit Trockenanschluss.</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139952" y="3429000"/>
            <a:ext cx="4929821" cy="2869817"/>
          </a:xfrm>
          <a:prstGeom prst="rect">
            <a:avLst/>
          </a:prstGeom>
        </p:spPr>
      </p:pic>
    </p:spTree>
    <p:extLst>
      <p:ext uri="{BB962C8B-B14F-4D97-AF65-F5344CB8AC3E}">
        <p14:creationId xmlns:p14="http://schemas.microsoft.com/office/powerpoint/2010/main" val="299345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Vakuum-Kollektoren</a:t>
            </a: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Vorteile:</a:t>
            </a:r>
          </a:p>
          <a:p>
            <a:pPr marL="0" indent="0">
              <a:buNone/>
            </a:pPr>
            <a:r>
              <a:rPr lang="en-US" sz="1600" dirty="0">
                <a:latin typeface="Arial" panose="020B0604020202020204" pitchFamily="34" charset="0"/>
                <a:cs typeface="Arial" panose="020B0604020202020204" pitchFamily="34" charset="0"/>
              </a:rPr>
              <a:t>■ Er erreicht einen hohen Wirkungsgrad auch bei großen Temperaturunterschieden zwischen Absorber und Umgebung.</a:t>
            </a:r>
          </a:p>
          <a:p>
            <a:pPr marL="0" indent="0">
              <a:buNone/>
            </a:pPr>
            <a:r>
              <a:rPr lang="en-US" sz="1600" dirty="0">
                <a:latin typeface="Arial" panose="020B0604020202020204" pitchFamily="34" charset="0"/>
                <a:cs typeface="Arial" panose="020B0604020202020204" pitchFamily="34" charset="0"/>
              </a:rPr>
              <a:t>■ Es erreicht einen hohen Wirkungsgrad bei geringer Abstrahlung.</a:t>
            </a:r>
          </a:p>
          <a:p>
            <a:pPr marL="0" indent="0">
              <a:buNone/>
            </a:pPr>
            <a:r>
              <a:rPr lang="en-US" sz="1600" dirty="0">
                <a:latin typeface="Arial" panose="020B0604020202020204" pitchFamily="34" charset="0"/>
                <a:cs typeface="Arial" panose="020B0604020202020204" pitchFamily="34" charset="0"/>
              </a:rPr>
              <a:t>■ Er unterstützt Raumheizungsanwendungen effektiver als verglaste Flachkollektoren.</a:t>
            </a:r>
          </a:p>
          <a:p>
            <a:pPr marL="0" indent="0">
              <a:buNone/>
            </a:pPr>
            <a:r>
              <a:rPr lang="en-US" sz="1600" dirty="0">
                <a:latin typeface="Arial" panose="020B0604020202020204" pitchFamily="34" charset="0"/>
                <a:cs typeface="Arial" panose="020B0604020202020204" pitchFamily="34" charset="0"/>
              </a:rPr>
              <a:t>■ Er erreicht hohe Temperaturen, zum Beispiel für die Dampferzeugung oder die Klimatisierung.</a:t>
            </a:r>
          </a:p>
          <a:p>
            <a:pPr marL="0" indent="0">
              <a:buNone/>
            </a:pPr>
            <a:r>
              <a:rPr lang="en-US" sz="1600" dirty="0">
                <a:latin typeface="Arial" panose="020B0604020202020204" pitchFamily="34" charset="0"/>
                <a:cs typeface="Arial" panose="020B0604020202020204" pitchFamily="34" charset="0"/>
              </a:rPr>
              <a:t>■ Durch sein geringes Gewicht kann er leicht an jeden beliebigen Aufstellungsort transportiert werden; manchmal wird der Kollektor am Aufstellungsort montiert.</a:t>
            </a:r>
          </a:p>
          <a:p>
            <a:pPr marL="0" indent="0">
              <a:buNone/>
            </a:pPr>
            <a:r>
              <a:rPr lang="en-US" sz="1600" dirty="0">
                <a:latin typeface="Arial" panose="020B0604020202020204" pitchFamily="34" charset="0"/>
                <a:cs typeface="Arial" panose="020B0604020202020204" pitchFamily="34" charset="0"/>
              </a:rPr>
              <a:t>■ Durch Drehen der Absorberstreifen kann es zur Sonne ausgerichtet werden.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Nachteile:</a:t>
            </a:r>
          </a:p>
          <a:p>
            <a:pPr marL="0" indent="0">
              <a:buNone/>
            </a:pPr>
            <a:r>
              <a:rPr lang="en-US" sz="1600" dirty="0">
                <a:latin typeface="Arial" panose="020B0604020202020204" pitchFamily="34" charset="0"/>
                <a:cs typeface="Arial" panose="020B0604020202020204" pitchFamily="34" charset="0"/>
              </a:rPr>
              <a:t>■ Er ist teurer als ein verglaster Flachkollektor.</a:t>
            </a:r>
          </a:p>
          <a:p>
            <a:pPr marL="0" indent="0">
              <a:buNone/>
            </a:pPr>
            <a:r>
              <a:rPr lang="en-US" sz="1600" dirty="0">
                <a:latin typeface="Arial" panose="020B0604020202020204" pitchFamily="34" charset="0"/>
                <a:cs typeface="Arial" panose="020B0604020202020204" pitchFamily="34" charset="0"/>
              </a:rPr>
              <a:t>■ Es kann nicht für die Indachmontage verwendet werden.</a:t>
            </a:r>
          </a:p>
          <a:p>
            <a:pPr marL="0" indent="0">
              <a:buNone/>
            </a:pPr>
            <a:r>
              <a:rPr lang="en-US" sz="1600" dirty="0">
                <a:latin typeface="Arial" panose="020B0604020202020204" pitchFamily="34" charset="0"/>
                <a:cs typeface="Arial" panose="020B0604020202020204" pitchFamily="34" charset="0"/>
              </a:rPr>
              <a:t>■ Er kann nicht für den horizontalen Einbau für Wärmerohrsysteme verwendet werden.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54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1.7. Kollektor-Zubehör</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Kollektoren können nicht ohne zusätzliche Materialien installiert werden. Das sind sie:</a:t>
            </a:r>
          </a:p>
          <a:p>
            <a:pPr marL="0" indent="0">
              <a:buNone/>
            </a:pPr>
            <a:r>
              <a:rPr lang="en-US" sz="1600" dirty="0">
                <a:latin typeface="Arial" panose="020B0604020202020204" pitchFamily="34" charset="0"/>
                <a:cs typeface="Arial" panose="020B0604020202020204" pitchFamily="34" charset="0"/>
              </a:rPr>
              <a:t>■ für die Aufdachmontage: Dachhaken, Spezialziegel, Schienen, Lüftungsziegel</a:t>
            </a:r>
          </a:p>
          <a:p>
            <a:pPr marL="0" indent="0">
              <a:buNone/>
            </a:pPr>
            <a:r>
              <a:rPr lang="en-US" sz="1600" dirty="0">
                <a:latin typeface="Arial" panose="020B0604020202020204" pitchFamily="34" charset="0"/>
                <a:cs typeface="Arial" panose="020B0604020202020204" pitchFamily="34" charset="0"/>
              </a:rPr>
              <a:t>■ für die Indachmontage: Abdeckrahmen</a:t>
            </a:r>
          </a:p>
          <a:p>
            <a:pPr marL="0" indent="0">
              <a:buNone/>
            </a:pPr>
            <a:r>
              <a:rPr lang="en-US" sz="1600" dirty="0">
                <a:latin typeface="Arial" panose="020B0604020202020204" pitchFamily="34" charset="0"/>
                <a:cs typeface="Arial" panose="020B0604020202020204" pitchFamily="34" charset="0"/>
              </a:rPr>
              <a:t>■ für Flachdach oder freie Montage: Aussteifungen, Gegengewichte, Träger.</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05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Der Zweck und die Arten von Dächern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19872" y="1922102"/>
            <a:ext cx="5495717" cy="3960440"/>
          </a:xfrm>
          <a:prstGeom prst="rect">
            <a:avLst/>
          </a:prstGeom>
        </p:spPr>
      </p:pic>
    </p:spTree>
    <p:extLst>
      <p:ext uri="{BB962C8B-B14F-4D97-AF65-F5344CB8AC3E}">
        <p14:creationId xmlns:p14="http://schemas.microsoft.com/office/powerpoint/2010/main" val="235551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Modul Ziele</a:t>
            </a:r>
            <a:endParaRPr lang="el-GR" dirty="0"/>
          </a:p>
        </p:txBody>
      </p:sp>
      <p:sp>
        <p:nvSpPr>
          <p:cNvPr id="9" name="Content Placeholder 8"/>
          <p:cNvSpPr>
            <a:spLocks noGrp="1"/>
          </p:cNvSpPr>
          <p:nvPr>
            <p:ph idx="1"/>
          </p:nvPr>
        </p:nvSpPr>
        <p:spPr>
          <a:xfrm>
            <a:off x="457200" y="1600201"/>
            <a:ext cx="8229600" cy="2548880"/>
          </a:xfrm>
        </p:spPr>
        <p:txBody>
          <a:bodyPr/>
          <a:lstStyle/>
          <a:p>
            <a:pPr marL="0" indent="0">
              <a:buNone/>
            </a:pPr>
            <a:r>
              <a:rPr lang="en-US" sz="1600" dirty="0">
                <a:latin typeface="Arial" panose="020B0604020202020204" pitchFamily="34" charset="0"/>
                <a:cs typeface="Arial" panose="020B0604020202020204" pitchFamily="34" charset="0"/>
              </a:rPr>
              <a:t>Willkommen zum Modul </a:t>
            </a:r>
            <a:r>
              <a:rPr lang="el-GR" sz="1600" dirty="0">
                <a:latin typeface="Arial" panose="020B0604020202020204" pitchFamily="34" charset="0"/>
                <a:cs typeface="Arial" panose="020B0604020202020204" pitchFamily="34" charset="0"/>
              </a:rPr>
              <a:t>: </a:t>
            </a:r>
            <a:r>
              <a:rPr lang="el-GR" sz="1600" i="1"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Der Sonnenkollektor und verschiedene Verankerungsarten</a:t>
            </a:r>
            <a:r>
              <a:rPr lang="el-GR" sz="1600" i="1"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a:t>
            </a:r>
          </a:p>
          <a:p>
            <a:pPr marL="0" indent="0">
              <a:buNone/>
            </a:pPr>
            <a:endParaRPr lang="el-GR"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Am Ende dieses Moduls werden Sie dazu in der Lage sein:</a:t>
            </a:r>
          </a:p>
          <a:p>
            <a:pPr marL="0" indent="0">
              <a:buNone/>
            </a:pPr>
            <a:endParaRPr lang="el-GR" sz="1600" dirty="0">
              <a:latin typeface="Arial" panose="020B0604020202020204" pitchFamily="34" charset="0"/>
              <a:cs typeface="Arial" panose="020B0604020202020204" pitchFamily="34" charset="0"/>
            </a:endParaRPr>
          </a:p>
          <a:p>
            <a:pPr>
              <a:buFont typeface="+mj-lt"/>
              <a:buAutoNum type="arabicPeriod"/>
            </a:pPr>
            <a:r>
              <a:rPr lang="en-US" sz="1600" dirty="0">
                <a:latin typeface="Arial" panose="020B0604020202020204" pitchFamily="34" charset="0"/>
                <a:cs typeface="Arial" panose="020B0604020202020204" pitchFamily="34" charset="0"/>
              </a:rPr>
              <a:t>Die Konstruktion der </a:t>
            </a:r>
            <a:r>
              <a:rPr lang="en-US" sz="1600" dirty="0" err="1">
                <a:latin typeface="Arial" panose="020B0604020202020204" pitchFamily="34" charset="0"/>
                <a:cs typeface="Arial" panose="020B0604020202020204" pitchFamily="34" charset="0"/>
              </a:rPr>
              <a:t>verschiedenen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Kollektortypen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erklären</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lvl="0">
              <a:buFont typeface="+mj-lt"/>
              <a:buAutoNum type="arabicPeriod"/>
            </a:pPr>
            <a:r>
              <a:rPr lang="en-US" sz="1600" dirty="0">
                <a:latin typeface="Arial" panose="020B0604020202020204" pitchFamily="34" charset="0"/>
                <a:cs typeface="Arial" panose="020B0604020202020204" pitchFamily="34" charset="0"/>
              </a:rPr>
              <a:t>Die grundlegenden Eigenschaften von Dächern und </a:t>
            </a:r>
            <a:r>
              <a:rPr lang="en-US" sz="1600" dirty="0" err="1">
                <a:latin typeface="Arial" panose="020B0604020202020204" pitchFamily="34" charset="0"/>
                <a:cs typeface="Arial" panose="020B0604020202020204" pitchFamily="34" charset="0"/>
              </a:rPr>
              <a:t>Materialien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erklären</a:t>
            </a:r>
            <a:endParaRPr lang="en-US" sz="1600" dirty="0">
              <a:latin typeface="Arial" panose="020B0604020202020204" pitchFamily="34" charset="0"/>
              <a:cs typeface="Arial" panose="020B0604020202020204" pitchFamily="34" charset="0"/>
            </a:endParaRPr>
          </a:p>
          <a:p>
            <a:pPr>
              <a:buFont typeface="+mj-lt"/>
              <a:buAutoNum type="arabicPeriod"/>
            </a:pPr>
            <a:r>
              <a:rPr lang="en-US" sz="1600" dirty="0">
                <a:latin typeface="Arial" panose="020B0604020202020204" pitchFamily="34" charset="0"/>
                <a:cs typeface="Arial" panose="020B0604020202020204" pitchFamily="34" charset="0"/>
              </a:rPr>
              <a:t>Zu </a:t>
            </a:r>
            <a:r>
              <a:rPr lang="en-US" sz="1600" dirty="0" err="1">
                <a:latin typeface="Arial" panose="020B0604020202020204" pitchFamily="34" charset="0"/>
                <a:cs typeface="Arial" panose="020B0604020202020204" pitchFamily="34" charset="0"/>
              </a:rPr>
              <a:t>identifizieren</a:t>
            </a:r>
            <a:r>
              <a:rPr lang="en-US" sz="1600" dirty="0">
                <a:latin typeface="Arial" panose="020B0604020202020204" pitchFamily="34" charset="0"/>
                <a:cs typeface="Arial" panose="020B0604020202020204" pitchFamily="34" charset="0"/>
              </a:rPr>
              <a:t>, wie Sie verschiedene Kollektoren auf den verschiedenen Dächern installieren </a:t>
            </a:r>
          </a:p>
          <a:p>
            <a:pPr marL="0" indent="0">
              <a:buNone/>
            </a:pP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Der Zweck und die Arten von Dächern</a:t>
            </a:r>
          </a:p>
          <a:p>
            <a:pPr marL="0" indent="0">
              <a:buNone/>
            </a:pPr>
            <a:r>
              <a:rPr lang="en-US" sz="1600" b="1" dirty="0">
                <a:latin typeface="Arial" panose="020B0604020202020204" pitchFamily="34" charset="0"/>
                <a:cs typeface="Arial" panose="020B0604020202020204" pitchFamily="34" charset="0"/>
              </a:rPr>
              <a:t>Steildächer</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Ein Schrägdach wird oft wie folgt konstruiert:</a:t>
            </a:r>
          </a:p>
          <a:p>
            <a:pPr marL="0" indent="0">
              <a:buNone/>
            </a:pPr>
            <a:r>
              <a:rPr lang="en-US" sz="1600" dirty="0">
                <a:latin typeface="Arial" panose="020B0604020202020204" pitchFamily="34" charset="0"/>
                <a:cs typeface="Arial" panose="020B0604020202020204" pitchFamily="34" charset="0"/>
              </a:rPr>
              <a:t>■ Sparren/Wärmedämmung</a:t>
            </a:r>
          </a:p>
          <a:p>
            <a:pPr marL="0" indent="0">
              <a:buNone/>
            </a:pPr>
            <a:r>
              <a:rPr lang="en-US" sz="1600" dirty="0">
                <a:latin typeface="Arial" panose="020B0604020202020204" pitchFamily="34" charset="0"/>
                <a:cs typeface="Arial" panose="020B0604020202020204" pitchFamily="34" charset="0"/>
              </a:rPr>
              <a:t>■ Dachpappe auf Schalung, sonst Folie unter</a:t>
            </a:r>
          </a:p>
          <a:p>
            <a:pPr marL="0" indent="0">
              <a:buNone/>
            </a:pPr>
            <a:r>
              <a:rPr lang="en-US" sz="1600" dirty="0">
                <a:latin typeface="Arial" panose="020B0604020202020204" pitchFamily="34" charset="0"/>
                <a:cs typeface="Arial" panose="020B0604020202020204" pitchFamily="34" charset="0"/>
              </a:rPr>
              <a:t>■ Konterlattung</a:t>
            </a:r>
          </a:p>
          <a:p>
            <a:pPr marL="0" indent="0">
              <a:buNone/>
            </a:pPr>
            <a:r>
              <a:rPr lang="en-US" sz="1600" dirty="0">
                <a:latin typeface="Arial" panose="020B0604020202020204" pitchFamily="34" charset="0"/>
                <a:cs typeface="Arial" panose="020B0604020202020204" pitchFamily="34" charset="0"/>
              </a:rPr>
              <a:t>■ Dachlattung</a:t>
            </a:r>
          </a:p>
          <a:p>
            <a:pPr marL="0" indent="0">
              <a:buNone/>
            </a:pPr>
            <a:r>
              <a:rPr lang="en-US" sz="1600" dirty="0">
                <a:latin typeface="Arial" panose="020B0604020202020204" pitchFamily="34" charset="0"/>
                <a:cs typeface="Arial" panose="020B0604020202020204" pitchFamily="34" charset="0"/>
              </a:rPr>
              <a:t>■ Fliesen.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Die Wärmedämmung kann auf eine von drei Arten installiert werden:</a:t>
            </a:r>
          </a:p>
          <a:p>
            <a:pPr marL="0" indent="0">
              <a:buNone/>
            </a:pPr>
            <a:r>
              <a:rPr lang="en-US" sz="1600" dirty="0">
                <a:latin typeface="Arial" panose="020B0604020202020204" pitchFamily="34" charset="0"/>
                <a:cs typeface="Arial" panose="020B0604020202020204" pitchFamily="34" charset="0"/>
              </a:rPr>
              <a:t>■ in der Decke des </a:t>
            </a:r>
            <a:r>
              <a:rPr lang="en-US" sz="1600" dirty="0" err="1">
                <a:latin typeface="Arial" panose="020B0604020202020204" pitchFamily="34" charset="0"/>
                <a:cs typeface="Arial" panose="020B0604020202020204" pitchFamily="34" charset="0"/>
              </a:rPr>
              <a:t>Obergeschosses</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zwischen den Dachsparren über Kopfhöhe</a:t>
            </a:r>
          </a:p>
          <a:p>
            <a:pPr marL="0" indent="0">
              <a:buNone/>
            </a:pPr>
            <a:r>
              <a:rPr lang="en-US" sz="1600" dirty="0">
                <a:latin typeface="Arial" panose="020B0604020202020204" pitchFamily="34" charset="0"/>
                <a:cs typeface="Arial" panose="020B0604020202020204" pitchFamily="34" charset="0"/>
              </a:rPr>
              <a:t>■ über die Dachsparren.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689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8651304"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Der Zweck und die Arten von Dächern</a:t>
            </a:r>
          </a:p>
          <a:p>
            <a:pPr marL="0" indent="0">
              <a:buNone/>
            </a:pPr>
            <a:r>
              <a:rPr lang="en-US" sz="1600" b="1" dirty="0">
                <a:latin typeface="Arial" panose="020B0604020202020204" pitchFamily="34" charset="0"/>
                <a:cs typeface="Arial" panose="020B0604020202020204" pitchFamily="34" charset="0"/>
              </a:rPr>
              <a:t>Flachdächer</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79712" y="3429000"/>
            <a:ext cx="6069826" cy="2202200"/>
          </a:xfrm>
          <a:prstGeom prst="rect">
            <a:avLst/>
          </a:prstGeom>
        </p:spPr>
      </p:pic>
    </p:spTree>
    <p:extLst>
      <p:ext uri="{BB962C8B-B14F-4D97-AF65-F5344CB8AC3E}">
        <p14:creationId xmlns:p14="http://schemas.microsoft.com/office/powerpoint/2010/main" val="1666040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Die Komponenten des Daches</a:t>
            </a:r>
          </a:p>
          <a:p>
            <a:pPr marL="0" indent="0">
              <a:buNone/>
            </a:pPr>
            <a:r>
              <a:rPr lang="en-US" sz="1600" b="1" dirty="0">
                <a:latin typeface="Arial" panose="020B0604020202020204" pitchFamily="34" charset="0"/>
                <a:cs typeface="Arial" panose="020B0604020202020204" pitchFamily="34" charset="0"/>
              </a:rPr>
              <a:t>Dachaufbauten</a:t>
            </a: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lgn="ctr">
              <a:buNone/>
            </a:pPr>
            <a:r>
              <a:rPr lang="en-US" sz="1600" dirty="0">
                <a:latin typeface="Arial" panose="020B0604020202020204" pitchFamily="34" charset="0"/>
                <a:cs typeface="Arial" panose="020B0604020202020204" pitchFamily="34" charset="0"/>
              </a:rPr>
              <a:t>Dachstuhl-Pfetten</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475656" y="2492896"/>
            <a:ext cx="6961513" cy="3312368"/>
          </a:xfrm>
          <a:prstGeom prst="rect">
            <a:avLst/>
          </a:prstGeom>
        </p:spPr>
      </p:pic>
    </p:spTree>
    <p:extLst>
      <p:ext uri="{BB962C8B-B14F-4D97-AF65-F5344CB8AC3E}">
        <p14:creationId xmlns:p14="http://schemas.microsoft.com/office/powerpoint/2010/main" val="2147792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375476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Die Komponenten des Daches</a:t>
            </a:r>
          </a:p>
          <a:p>
            <a:pPr marL="0" indent="0">
              <a:buNone/>
            </a:pPr>
            <a:r>
              <a:rPr lang="en-US" sz="1600" b="1" dirty="0">
                <a:latin typeface="Arial" panose="020B0604020202020204" pitchFamily="34" charset="0"/>
                <a:cs typeface="Arial" panose="020B0604020202020204" pitchFamily="34" charset="0"/>
              </a:rPr>
              <a:t>Dachaufbauten</a:t>
            </a: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Sparren und Kehlbalken. </a:t>
            </a:r>
            <a:r>
              <a:rPr lang="en-US" sz="1600" dirty="0">
                <a:latin typeface="Arial" panose="020B0604020202020204" pitchFamily="34" charset="0"/>
                <a:cs typeface="Arial" panose="020B0604020202020204" pitchFamily="34" charset="0"/>
              </a:rPr>
              <a:t>Beim Sparrendach bilden die Sparren und die darunter liegende Decke ein starres Dreieck. Es gibt keine internen Konstruktionselemente. Bei Kehlbalkendächern wird jedes Sparrenpaar mit einem so genannten Kehlbalken verbunden und ausgesteift.</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lgn="r">
              <a:buNone/>
            </a:pPr>
            <a:r>
              <a:rPr lang="en-US" sz="1600" dirty="0">
                <a:latin typeface="Arial" panose="020B0604020202020204" pitchFamily="34" charset="0"/>
                <a:cs typeface="Arial" panose="020B0604020202020204" pitchFamily="34" charset="0"/>
              </a:rPr>
              <a:t>Oben: Sparrendachstuhl. Unten: Kehlbalken-Dachstuhl</a:t>
            </a:r>
          </a:p>
        </p:txBody>
      </p:sp>
      <p:pic>
        <p:nvPicPr>
          <p:cNvPr id="3" name="Picture 2"/>
          <p:cNvPicPr>
            <a:picLocks noChangeAspect="1"/>
          </p:cNvPicPr>
          <p:nvPr/>
        </p:nvPicPr>
        <p:blipFill>
          <a:blip r:embed="rId2"/>
          <a:stretch>
            <a:fillRect/>
          </a:stretch>
        </p:blipFill>
        <p:spPr>
          <a:xfrm>
            <a:off x="4572000" y="1412776"/>
            <a:ext cx="4248472" cy="4879100"/>
          </a:xfrm>
          <a:prstGeom prst="rect">
            <a:avLst/>
          </a:prstGeom>
        </p:spPr>
      </p:pic>
    </p:spTree>
    <p:extLst>
      <p:ext uri="{BB962C8B-B14F-4D97-AF65-F5344CB8AC3E}">
        <p14:creationId xmlns:p14="http://schemas.microsoft.com/office/powerpoint/2010/main" val="197241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Die Komponenten des Daches</a:t>
            </a:r>
          </a:p>
          <a:p>
            <a:pPr marL="0" indent="0">
              <a:buNone/>
            </a:pPr>
            <a:r>
              <a:rPr lang="en-US" sz="1600" b="1" dirty="0">
                <a:latin typeface="Arial" panose="020B0604020202020204" pitchFamily="34" charset="0"/>
                <a:cs typeface="Arial" panose="020B0604020202020204" pitchFamily="34" charset="0"/>
              </a:rPr>
              <a:t>Dachaufbauten</a:t>
            </a: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Binder. </a:t>
            </a:r>
            <a:r>
              <a:rPr lang="en-US" sz="1600" dirty="0">
                <a:latin typeface="Arial" panose="020B0604020202020204" pitchFamily="34" charset="0"/>
                <a:cs typeface="Arial" panose="020B0604020202020204" pitchFamily="34" charset="0"/>
              </a:rPr>
              <a:t>Diese sind selbsttragende Konstruktionen (geklebte Binder, Nagelplattenbinder etc.) und finden sich zunehmend in Neubauten. Ohne Zustimmung des Statikers dürfen keine Änderungen an den Traversen vorgenommen werden. </a:t>
            </a:r>
          </a:p>
        </p:txBody>
      </p:sp>
      <p:pic>
        <p:nvPicPr>
          <p:cNvPr id="3" name="Picture 2"/>
          <p:cNvPicPr>
            <a:picLocks noChangeAspect="1"/>
          </p:cNvPicPr>
          <p:nvPr/>
        </p:nvPicPr>
        <p:blipFill>
          <a:blip r:embed="rId2"/>
          <a:stretch>
            <a:fillRect/>
          </a:stretch>
        </p:blipFill>
        <p:spPr>
          <a:xfrm>
            <a:off x="2771800" y="3258520"/>
            <a:ext cx="6041552" cy="2880320"/>
          </a:xfrm>
          <a:prstGeom prst="rect">
            <a:avLst/>
          </a:prstGeom>
        </p:spPr>
      </p:pic>
      <p:sp>
        <p:nvSpPr>
          <p:cNvPr id="4" name="Rectangle 3"/>
          <p:cNvSpPr/>
          <p:nvPr/>
        </p:nvSpPr>
        <p:spPr>
          <a:xfrm>
            <a:off x="1014588" y="5826750"/>
            <a:ext cx="1757212"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Nagelplattenbinder</a:t>
            </a:r>
            <a:endParaRPr lang="bg-BG"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156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8229600" cy="637531"/>
          </a:xfrm>
        </p:spPr>
        <p:txBody>
          <a:bodyPr>
            <a:noAutofit/>
          </a:bodyPr>
          <a:lstStyle/>
          <a:p>
            <a:pPr marL="0" indent="0">
              <a:buNone/>
            </a:pPr>
            <a:r>
              <a:rPr lang="en-US" sz="1600" dirty="0">
                <a:latin typeface="Arial" panose="020B0604020202020204" pitchFamily="34" charset="0"/>
                <a:cs typeface="Arial" panose="020B0604020202020204" pitchFamily="34" charset="0"/>
              </a:rPr>
              <a:t>2.2. Die Komponenten des Daches</a:t>
            </a:r>
          </a:p>
          <a:p>
            <a:pPr marL="0" indent="0">
              <a:buNone/>
            </a:pPr>
            <a:r>
              <a:rPr lang="en-US" sz="1600" b="1" dirty="0">
                <a:latin typeface="Arial" panose="020B0604020202020204" pitchFamily="34" charset="0"/>
                <a:cs typeface="Arial" panose="020B0604020202020204" pitchFamily="34" charset="0"/>
              </a:rPr>
              <a:t>Beispiele für Dacheindeckungen und Abdichtungen</a:t>
            </a:r>
            <a:endParaRPr lang="en-US" sz="1600"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647564" y="4103010"/>
            <a:ext cx="1584176"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Biberschwanzziegel</a:t>
            </a:r>
          </a:p>
        </p:txBody>
      </p:sp>
      <p:pic>
        <p:nvPicPr>
          <p:cNvPr id="7" name="Picture 6"/>
          <p:cNvPicPr>
            <a:picLocks noChangeAspect="1"/>
          </p:cNvPicPr>
          <p:nvPr/>
        </p:nvPicPr>
        <p:blipFill>
          <a:blip r:embed="rId2"/>
          <a:stretch>
            <a:fillRect/>
          </a:stretch>
        </p:blipFill>
        <p:spPr>
          <a:xfrm>
            <a:off x="323528" y="2492896"/>
            <a:ext cx="2232248" cy="1448096"/>
          </a:xfrm>
          <a:prstGeom prst="rect">
            <a:avLst/>
          </a:prstGeom>
        </p:spPr>
      </p:pic>
      <p:sp>
        <p:nvSpPr>
          <p:cNvPr id="8" name="Content Placeholder 2"/>
          <p:cNvSpPr txBox="1">
            <a:spLocks/>
          </p:cNvSpPr>
          <p:nvPr/>
        </p:nvSpPr>
        <p:spPr>
          <a:xfrm>
            <a:off x="6084169" y="4679074"/>
            <a:ext cx="252028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Kunststoff-Dachbahnen</a:t>
            </a:r>
          </a:p>
        </p:txBody>
      </p:sp>
      <p:pic>
        <p:nvPicPr>
          <p:cNvPr id="9" name="Picture 8"/>
          <p:cNvPicPr>
            <a:picLocks noChangeAspect="1"/>
          </p:cNvPicPr>
          <p:nvPr/>
        </p:nvPicPr>
        <p:blipFill>
          <a:blip r:embed="rId3"/>
          <a:stretch>
            <a:fillRect/>
          </a:stretch>
        </p:blipFill>
        <p:spPr>
          <a:xfrm>
            <a:off x="6033094" y="1604553"/>
            <a:ext cx="3035923" cy="2498457"/>
          </a:xfrm>
          <a:prstGeom prst="rect">
            <a:avLst/>
          </a:prstGeom>
        </p:spPr>
      </p:pic>
      <p:sp>
        <p:nvSpPr>
          <p:cNvPr id="10" name="Content Placeholder 2"/>
          <p:cNvSpPr txBox="1">
            <a:spLocks/>
          </p:cNvSpPr>
          <p:nvPr/>
        </p:nvSpPr>
        <p:spPr>
          <a:xfrm>
            <a:off x="3142185" y="5973180"/>
            <a:ext cx="180020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latin typeface="Arial" panose="020B0604020202020204" pitchFamily="34" charset="0"/>
                <a:cs typeface="Arial" panose="020B0604020202020204" pitchFamily="34" charset="0"/>
              </a:rPr>
              <a:t>Dächer aus Metall</a:t>
            </a:r>
          </a:p>
        </p:txBody>
      </p:sp>
      <p:pic>
        <p:nvPicPr>
          <p:cNvPr id="11" name="Picture 10"/>
          <p:cNvPicPr>
            <a:picLocks noChangeAspect="1"/>
          </p:cNvPicPr>
          <p:nvPr/>
        </p:nvPicPr>
        <p:blipFill>
          <a:blip r:embed="rId4"/>
          <a:stretch>
            <a:fillRect/>
          </a:stretch>
        </p:blipFill>
        <p:spPr>
          <a:xfrm>
            <a:off x="2674254" y="3252678"/>
            <a:ext cx="3240361" cy="2427618"/>
          </a:xfrm>
          <a:prstGeom prst="rect">
            <a:avLst/>
          </a:prstGeom>
        </p:spPr>
      </p:pic>
    </p:spTree>
    <p:extLst>
      <p:ext uri="{BB962C8B-B14F-4D97-AF65-F5344CB8AC3E}">
        <p14:creationId xmlns:p14="http://schemas.microsoft.com/office/powerpoint/2010/main" val="1047862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323528" y="1639341"/>
            <a:ext cx="8208912" cy="1357611"/>
          </a:xfrm>
        </p:spPr>
        <p:txBody>
          <a:bodyPr>
            <a:noAutofit/>
          </a:bodyPr>
          <a:lstStyle/>
          <a:p>
            <a:pPr marL="0" indent="0">
              <a:buNone/>
            </a:pPr>
            <a:r>
              <a:rPr lang="en-US" sz="1600" dirty="0">
                <a:latin typeface="Arial" panose="020B0604020202020204" pitchFamily="34" charset="0"/>
                <a:cs typeface="Arial" panose="020B0604020202020204" pitchFamily="34" charset="0"/>
              </a:rPr>
              <a:t>2.2. Die Komponenten des Daches</a:t>
            </a:r>
          </a:p>
          <a:p>
            <a:pPr marL="0" indent="0">
              <a:buNone/>
            </a:pPr>
            <a:r>
              <a:rPr lang="en-US" sz="1600" b="1" dirty="0">
                <a:latin typeface="Arial" panose="020B0604020202020204" pitchFamily="34" charset="0"/>
                <a:cs typeface="Arial" panose="020B0604020202020204" pitchFamily="34" charset="0"/>
              </a:rPr>
              <a:t>Beispiele für Formziegel, Sonderanfertigungen, Dachhaken, </a:t>
            </a:r>
            <a:r>
              <a:rPr lang="en-US" sz="1600" b="1" dirty="0" err="1">
                <a:latin typeface="Arial" panose="020B0604020202020204" pitchFamily="34" charset="0"/>
                <a:cs typeface="Arial" panose="020B0604020202020204" pitchFamily="34" charset="0"/>
              </a:rPr>
              <a:t>Schneefanggitter</a:t>
            </a:r>
            <a:r>
              <a:rPr lang="en-US" sz="1600" b="1" dirty="0">
                <a:latin typeface="Arial" panose="020B0604020202020204" pitchFamily="34" charset="0"/>
                <a:cs typeface="Arial" panose="020B0604020202020204" pitchFamily="34" charset="0"/>
              </a:rPr>
              <a:t> und</a:t>
            </a:r>
          </a:p>
          <a:p>
            <a:pPr marL="0" indent="0" algn="r">
              <a:buNone/>
            </a:pPr>
            <a:r>
              <a:rPr lang="en-US" sz="1600" b="1" dirty="0" err="1">
                <a:latin typeface="Arial" panose="020B0604020202020204" pitchFamily="34" charset="0"/>
                <a:cs typeface="Arial" panose="020B0604020202020204" pitchFamily="34" charset="0"/>
              </a:rPr>
              <a:t>begehbare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Gitterroste</a:t>
            </a:r>
            <a:r>
              <a:rPr lang="en-US" sz="1600" b="1"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2411760" y="5805264"/>
            <a:ext cx="627504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Luftziegel, Dampfabzugsrohre und verschiedene Firstziegel</a:t>
            </a:r>
          </a:p>
        </p:txBody>
      </p:sp>
      <p:pic>
        <p:nvPicPr>
          <p:cNvPr id="3" name="Picture 2"/>
          <p:cNvPicPr>
            <a:picLocks noChangeAspect="1"/>
          </p:cNvPicPr>
          <p:nvPr/>
        </p:nvPicPr>
        <p:blipFill>
          <a:blip r:embed="rId2"/>
          <a:stretch>
            <a:fillRect/>
          </a:stretch>
        </p:blipFill>
        <p:spPr>
          <a:xfrm rot="5400000">
            <a:off x="965535" y="1748147"/>
            <a:ext cx="2232248" cy="3372246"/>
          </a:xfrm>
          <a:prstGeom prst="rect">
            <a:avLst/>
          </a:prstGeom>
        </p:spPr>
      </p:pic>
      <p:pic>
        <p:nvPicPr>
          <p:cNvPr id="6" name="Picture 5"/>
          <p:cNvPicPr>
            <a:picLocks noChangeAspect="1"/>
          </p:cNvPicPr>
          <p:nvPr/>
        </p:nvPicPr>
        <p:blipFill>
          <a:blip r:embed="rId3"/>
          <a:stretch>
            <a:fillRect/>
          </a:stretch>
        </p:blipFill>
        <p:spPr>
          <a:xfrm rot="5400000">
            <a:off x="5424304" y="2248517"/>
            <a:ext cx="1825121" cy="5194200"/>
          </a:xfrm>
          <a:prstGeom prst="rect">
            <a:avLst/>
          </a:prstGeom>
        </p:spPr>
      </p:pic>
    </p:spTree>
    <p:extLst>
      <p:ext uri="{BB962C8B-B14F-4D97-AF65-F5344CB8AC3E}">
        <p14:creationId xmlns:p14="http://schemas.microsoft.com/office/powerpoint/2010/main" val="229884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323528" y="1639341"/>
            <a:ext cx="8820472" cy="1213595"/>
          </a:xfrm>
        </p:spPr>
        <p:txBody>
          <a:bodyPr>
            <a:noAutofit/>
          </a:bodyPr>
          <a:lstStyle/>
          <a:p>
            <a:pPr marL="0" indent="0">
              <a:buNone/>
            </a:pPr>
            <a:r>
              <a:rPr lang="en-US" sz="1600" dirty="0">
                <a:latin typeface="Arial" panose="020B0604020202020204" pitchFamily="34" charset="0"/>
                <a:cs typeface="Arial" panose="020B0604020202020204" pitchFamily="34" charset="0"/>
              </a:rPr>
              <a:t>2.2. Die Komponenten des Daches</a:t>
            </a:r>
          </a:p>
          <a:p>
            <a:pPr marL="0" indent="0">
              <a:buNone/>
            </a:pPr>
            <a:r>
              <a:rPr lang="en-US" sz="1600" b="1" dirty="0">
                <a:latin typeface="Arial" panose="020B0604020202020204" pitchFamily="34" charset="0"/>
                <a:cs typeface="Arial" panose="020B0604020202020204" pitchFamily="34" charset="0"/>
              </a:rPr>
              <a:t>Beispiele für Formziegel, Sonderanfertigungen, Dachhaken, </a:t>
            </a:r>
            <a:r>
              <a:rPr lang="en-US" sz="1600" b="1" dirty="0" err="1">
                <a:latin typeface="Arial" panose="020B0604020202020204" pitchFamily="34" charset="0"/>
                <a:cs typeface="Arial" panose="020B0604020202020204" pitchFamily="34" charset="0"/>
              </a:rPr>
              <a:t>Schneefanggitter</a:t>
            </a:r>
            <a:r>
              <a:rPr lang="en-US" sz="1600" b="1" dirty="0">
                <a:latin typeface="Arial" panose="020B0604020202020204" pitchFamily="34" charset="0"/>
                <a:cs typeface="Arial" panose="020B0604020202020204" pitchFamily="34" charset="0"/>
              </a:rPr>
              <a:t> und begehbare Gitterroste</a:t>
            </a: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3779912" y="5661248"/>
            <a:ext cx="216024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Rundholzhalter</a:t>
            </a:r>
          </a:p>
        </p:txBody>
      </p:sp>
      <p:pic>
        <p:nvPicPr>
          <p:cNvPr id="3" name="Picture 2"/>
          <p:cNvPicPr>
            <a:picLocks noChangeAspect="1"/>
          </p:cNvPicPr>
          <p:nvPr/>
        </p:nvPicPr>
        <p:blipFill>
          <a:blip r:embed="rId2"/>
          <a:stretch>
            <a:fillRect/>
          </a:stretch>
        </p:blipFill>
        <p:spPr>
          <a:xfrm>
            <a:off x="878663" y="2654732"/>
            <a:ext cx="3359400" cy="2583534"/>
          </a:xfrm>
          <a:prstGeom prst="rect">
            <a:avLst/>
          </a:prstGeom>
        </p:spPr>
      </p:pic>
      <p:pic>
        <p:nvPicPr>
          <p:cNvPr id="6" name="Picture 5"/>
          <p:cNvPicPr>
            <a:picLocks noChangeAspect="1"/>
          </p:cNvPicPr>
          <p:nvPr/>
        </p:nvPicPr>
        <p:blipFill>
          <a:blip r:embed="rId3"/>
          <a:stretch>
            <a:fillRect/>
          </a:stretch>
        </p:blipFill>
        <p:spPr>
          <a:xfrm>
            <a:off x="4733764" y="2636912"/>
            <a:ext cx="3359400" cy="2583534"/>
          </a:xfrm>
          <a:prstGeom prst="rect">
            <a:avLst/>
          </a:prstGeom>
        </p:spPr>
      </p:pic>
    </p:spTree>
    <p:extLst>
      <p:ext uri="{BB962C8B-B14F-4D97-AF65-F5344CB8AC3E}">
        <p14:creationId xmlns:p14="http://schemas.microsoft.com/office/powerpoint/2010/main" val="17875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2242592" cy="421507"/>
          </a:xfrm>
        </p:spPr>
        <p:txBody>
          <a:bodyPr>
            <a:noAutofit/>
          </a:bodyPr>
          <a:lstStyle/>
          <a:p>
            <a:pPr marL="0" indent="0">
              <a:buNone/>
            </a:pPr>
            <a:r>
              <a:rPr lang="en-US" sz="1600" dirty="0">
                <a:latin typeface="Arial" panose="020B0604020202020204" pitchFamily="34" charset="0"/>
                <a:cs typeface="Arial" panose="020B0604020202020204" pitchFamily="34" charset="0"/>
              </a:rPr>
              <a:t>2.3. Verwendete Materialien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Rectangle 3"/>
          <p:cNvSpPr/>
          <p:nvPr/>
        </p:nvSpPr>
        <p:spPr>
          <a:xfrm>
            <a:off x="1309936" y="5463202"/>
            <a:ext cx="6480720" cy="338554"/>
          </a:xfrm>
          <a:prstGeom prst="rect">
            <a:avLst/>
          </a:prstGeom>
        </p:spPr>
        <p:txBody>
          <a:bodyPr wrap="square">
            <a:spAutoFit/>
          </a:bodyPr>
          <a:lstStyle/>
          <a:p>
            <a:pPr lvl="0" algn="ctr">
              <a:spcBef>
                <a:spcPct val="20000"/>
              </a:spcBef>
            </a:pPr>
            <a:r>
              <a:rPr lang="en-US" sz="1600" dirty="0">
                <a:solidFill>
                  <a:prstClr val="black"/>
                </a:solidFill>
                <a:latin typeface="Arial" panose="020B0604020202020204" pitchFamily="34" charset="0"/>
                <a:cs typeface="Arial" panose="020B0604020202020204" pitchFamily="34" charset="0"/>
              </a:rPr>
              <a:t>Materialien für die Dachmontage von Solaranlagen</a:t>
            </a:r>
          </a:p>
        </p:txBody>
      </p:sp>
      <p:graphicFrame>
        <p:nvGraphicFramePr>
          <p:cNvPr id="6" name="Table 5"/>
          <p:cNvGraphicFramePr>
            <a:graphicFrameLocks noGrp="1"/>
          </p:cNvGraphicFramePr>
          <p:nvPr/>
        </p:nvGraphicFramePr>
        <p:xfrm>
          <a:off x="372969" y="2204864"/>
          <a:ext cx="8354653" cy="3169920"/>
        </p:xfrm>
        <a:graphic>
          <a:graphicData uri="http://schemas.openxmlformats.org/drawingml/2006/table">
            <a:tbl>
              <a:tblPr firstRow="1" firstCol="1" bandRow="1"/>
              <a:tblGrid>
                <a:gridCol w="1748639">
                  <a:extLst>
                    <a:ext uri="{9D8B030D-6E8A-4147-A177-3AD203B41FA5}">
                      <a16:colId xmlns:a16="http://schemas.microsoft.com/office/drawing/2014/main" val="20000"/>
                    </a:ext>
                  </a:extLst>
                </a:gridCol>
                <a:gridCol w="3147550">
                  <a:extLst>
                    <a:ext uri="{9D8B030D-6E8A-4147-A177-3AD203B41FA5}">
                      <a16:colId xmlns:a16="http://schemas.microsoft.com/office/drawing/2014/main" val="20001"/>
                    </a:ext>
                  </a:extLst>
                </a:gridCol>
                <a:gridCol w="3458464">
                  <a:extLst>
                    <a:ext uri="{9D8B030D-6E8A-4147-A177-3AD203B41FA5}">
                      <a16:colId xmlns:a16="http://schemas.microsoft.com/office/drawing/2014/main" val="20002"/>
                    </a:ext>
                  </a:extLst>
                </a:gridCol>
              </a:tblGrid>
              <a:tr h="152807">
                <a:tc>
                  <a:txBody>
                    <a:bodyPr/>
                    <a:lstStyle/>
                    <a:p>
                      <a:pPr marL="0" marR="0" algn="ctr">
                        <a:spcBef>
                          <a:spcPts val="0"/>
                        </a:spcBef>
                        <a:spcAft>
                          <a:spcPts val="0"/>
                        </a:spcAft>
                      </a:pPr>
                      <a:r>
                        <a:rPr lang="en-US" sz="1600" b="1" dirty="0">
                          <a:effectLst/>
                          <a:latin typeface="Arial"/>
                          <a:ea typeface="Calibri"/>
                        </a:rPr>
                        <a:t>Werkstoff</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Version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Anwendung</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5615">
                <a:tc>
                  <a:txBody>
                    <a:bodyPr/>
                    <a:lstStyle/>
                    <a:p>
                      <a:pPr marL="0" marR="0">
                        <a:spcBef>
                          <a:spcPts val="0"/>
                        </a:spcBef>
                        <a:spcAft>
                          <a:spcPts val="0"/>
                        </a:spcAft>
                      </a:pPr>
                      <a:r>
                        <a:rPr lang="en-US" sz="1600">
                          <a:effectLst/>
                          <a:latin typeface="Arial"/>
                          <a:ea typeface="Calibri"/>
                        </a:rPr>
                        <a:t>Aluminium</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Glatt, eloxiert, pulverbeschichtet, selektiv beschichtet </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Kollektorrahmen, Abdeckrahmen, Träger, Schienen, Absorber</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5615">
                <a:tc>
                  <a:txBody>
                    <a:bodyPr/>
                    <a:lstStyle/>
                    <a:p>
                      <a:pPr marL="0" marR="0">
                        <a:spcBef>
                          <a:spcPts val="0"/>
                        </a:spcBef>
                        <a:spcAft>
                          <a:spcPts val="0"/>
                        </a:spcAft>
                      </a:pPr>
                      <a:r>
                        <a:rPr lang="en-US" sz="1600">
                          <a:effectLst/>
                          <a:latin typeface="Arial"/>
                          <a:ea typeface="Calibri"/>
                        </a:rPr>
                        <a:t>Glas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Floatglas, Solarglas (prismatisch, klar), Antireflexglas, Borosilikatglas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Transparente Kollektorabdeckung, Glaszylinder und Absorberrohre</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5615">
                <a:tc rowSpan="2">
                  <a:txBody>
                    <a:bodyPr/>
                    <a:lstStyle/>
                    <a:p>
                      <a:pPr marL="0" marR="0">
                        <a:spcBef>
                          <a:spcPts val="0"/>
                        </a:spcBef>
                        <a:spcAft>
                          <a:spcPts val="0"/>
                        </a:spcAft>
                      </a:pPr>
                      <a:r>
                        <a:rPr lang="en-US" sz="1600">
                          <a:effectLst/>
                          <a:latin typeface="Arial"/>
                          <a:ea typeface="Calibri"/>
                        </a:rPr>
                        <a:t>Rostfreier Stahl</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V2A (St 1.4301) Chrom, Nickel</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a:ea typeface="Calibri"/>
                        </a:rPr>
                        <a:t>Dachhaken, Schienen, Schrauben, Muttern, Platten, Kollektorrahmen, Absorber</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305615">
                <a:tc vMerge="1">
                  <a:txBody>
                    <a:bodyPr/>
                    <a:lstStyle/>
                    <a:p>
                      <a:endParaRPr lang="en-US"/>
                    </a:p>
                  </a:txBody>
                  <a:tcPr/>
                </a:tc>
                <a:tc>
                  <a:txBody>
                    <a:bodyPr/>
                    <a:lstStyle/>
                    <a:p>
                      <a:pPr marL="0" marR="0">
                        <a:spcBef>
                          <a:spcPts val="0"/>
                        </a:spcBef>
                        <a:spcAft>
                          <a:spcPts val="0"/>
                        </a:spcAft>
                      </a:pPr>
                      <a:r>
                        <a:rPr lang="en-US" sz="1600" dirty="0">
                          <a:effectLst/>
                          <a:latin typeface="Arial"/>
                          <a:ea typeface="Calibri"/>
                        </a:rPr>
                        <a:t>V4A (St 1.4571) Chrom, Nickel, Molybdän, Titan</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Schrauben, Muttern, Platten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5615">
                <a:tc>
                  <a:txBody>
                    <a:bodyPr/>
                    <a:lstStyle/>
                    <a:p>
                      <a:pPr marL="0" marR="0">
                        <a:spcBef>
                          <a:spcPts val="0"/>
                        </a:spcBef>
                        <a:spcAft>
                          <a:spcPts val="0"/>
                        </a:spcAft>
                      </a:pPr>
                      <a:r>
                        <a:rPr lang="en-US" sz="1600" dirty="0">
                          <a:effectLst/>
                          <a:latin typeface="Arial"/>
                          <a:ea typeface="Calibri"/>
                        </a:rPr>
                        <a:t>Stahl</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Verzinkt</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Dachhaken, -schienen, -schrauben, -muttern, -platten, -träger, -stützen</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04167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Studie über Bedachung und Materialien</a:t>
            </a:r>
          </a:p>
        </p:txBody>
      </p:sp>
      <p:sp>
        <p:nvSpPr>
          <p:cNvPr id="5" name="Content Placeholder 2"/>
          <p:cNvSpPr>
            <a:spLocks noGrp="1"/>
          </p:cNvSpPr>
          <p:nvPr>
            <p:ph idx="1"/>
          </p:nvPr>
        </p:nvSpPr>
        <p:spPr>
          <a:xfrm>
            <a:off x="457200" y="1639341"/>
            <a:ext cx="2242592" cy="421507"/>
          </a:xfrm>
        </p:spPr>
        <p:txBody>
          <a:bodyPr>
            <a:noAutofit/>
          </a:bodyPr>
          <a:lstStyle/>
          <a:p>
            <a:pPr marL="0" indent="0">
              <a:buNone/>
            </a:pPr>
            <a:r>
              <a:rPr lang="en-US" sz="1600" dirty="0">
                <a:latin typeface="Arial" panose="020B0604020202020204" pitchFamily="34" charset="0"/>
                <a:cs typeface="Arial" panose="020B0604020202020204" pitchFamily="34" charset="0"/>
              </a:rPr>
              <a:t>2.3. Verwendete Materialien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Rectangle 3"/>
          <p:cNvSpPr/>
          <p:nvPr/>
        </p:nvSpPr>
        <p:spPr>
          <a:xfrm>
            <a:off x="1314624" y="5463202"/>
            <a:ext cx="6480720" cy="338554"/>
          </a:xfrm>
          <a:prstGeom prst="rect">
            <a:avLst/>
          </a:prstGeom>
        </p:spPr>
        <p:txBody>
          <a:bodyPr wrap="square">
            <a:spAutoFit/>
          </a:bodyPr>
          <a:lstStyle/>
          <a:p>
            <a:pPr lvl="0" algn="ctr">
              <a:spcBef>
                <a:spcPct val="20000"/>
              </a:spcBef>
            </a:pPr>
            <a:r>
              <a:rPr lang="en-US" sz="1600" dirty="0">
                <a:solidFill>
                  <a:prstClr val="black"/>
                </a:solidFill>
                <a:latin typeface="Arial" panose="020B0604020202020204" pitchFamily="34" charset="0"/>
                <a:cs typeface="Arial" panose="020B0604020202020204" pitchFamily="34" charset="0"/>
              </a:rPr>
              <a:t>Materialien für die Dachmontage von Solaranlagen</a:t>
            </a:r>
          </a:p>
        </p:txBody>
      </p:sp>
      <p:graphicFrame>
        <p:nvGraphicFramePr>
          <p:cNvPr id="6" name="Table 5"/>
          <p:cNvGraphicFramePr>
            <a:graphicFrameLocks noGrp="1"/>
          </p:cNvGraphicFramePr>
          <p:nvPr/>
        </p:nvGraphicFramePr>
        <p:xfrm>
          <a:off x="373832" y="2204864"/>
          <a:ext cx="8352928" cy="2926080"/>
        </p:xfrm>
        <a:graphic>
          <a:graphicData uri="http://schemas.openxmlformats.org/drawingml/2006/table">
            <a:tbl>
              <a:tblPr firstRow="1" firstCol="1" bandRow="1"/>
              <a:tblGrid>
                <a:gridCol w="1748278">
                  <a:extLst>
                    <a:ext uri="{9D8B030D-6E8A-4147-A177-3AD203B41FA5}">
                      <a16:colId xmlns:a16="http://schemas.microsoft.com/office/drawing/2014/main" val="20000"/>
                    </a:ext>
                  </a:extLst>
                </a:gridCol>
                <a:gridCol w="3146900">
                  <a:extLst>
                    <a:ext uri="{9D8B030D-6E8A-4147-A177-3AD203B41FA5}">
                      <a16:colId xmlns:a16="http://schemas.microsoft.com/office/drawing/2014/main" val="20001"/>
                    </a:ext>
                  </a:extLst>
                </a:gridCol>
                <a:gridCol w="3457750">
                  <a:extLst>
                    <a:ext uri="{9D8B030D-6E8A-4147-A177-3AD203B41FA5}">
                      <a16:colId xmlns:a16="http://schemas.microsoft.com/office/drawing/2014/main" val="20002"/>
                    </a:ext>
                  </a:extLst>
                </a:gridCol>
              </a:tblGrid>
              <a:tr h="152807">
                <a:tc>
                  <a:txBody>
                    <a:bodyPr/>
                    <a:lstStyle/>
                    <a:p>
                      <a:pPr marL="0" marR="0" algn="ctr">
                        <a:spcBef>
                          <a:spcPts val="0"/>
                        </a:spcBef>
                        <a:spcAft>
                          <a:spcPts val="0"/>
                        </a:spcAft>
                      </a:pPr>
                      <a:r>
                        <a:rPr lang="en-US" sz="1600" b="1" dirty="0">
                          <a:effectLst/>
                          <a:latin typeface="Arial"/>
                          <a:ea typeface="Calibri"/>
                        </a:rPr>
                        <a:t>Werkstoff</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Version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Anwendung</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807">
                <a:tc>
                  <a:txBody>
                    <a:bodyPr/>
                    <a:lstStyle/>
                    <a:p>
                      <a:pPr marL="0" marR="0">
                        <a:spcBef>
                          <a:spcPts val="0"/>
                        </a:spcBef>
                        <a:spcAft>
                          <a:spcPts val="0"/>
                        </a:spcAft>
                      </a:pPr>
                      <a:r>
                        <a:rPr lang="en-US" sz="1600" dirty="0">
                          <a:effectLst/>
                          <a:latin typeface="Arial"/>
                          <a:ea typeface="Calibri"/>
                        </a:rPr>
                        <a:t>Kupfer</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Glatt, selektiv beschichtet</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Rohre, Absorberstreifen, Vollflächenabsorber</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807">
                <a:tc>
                  <a:txBody>
                    <a:bodyPr/>
                    <a:lstStyle/>
                    <a:p>
                      <a:pPr marL="0" marR="0">
                        <a:spcBef>
                          <a:spcPts val="0"/>
                        </a:spcBef>
                        <a:spcAft>
                          <a:spcPts val="0"/>
                        </a:spcAft>
                      </a:pPr>
                      <a:r>
                        <a:rPr lang="en-US" sz="1600">
                          <a:effectLst/>
                          <a:latin typeface="Arial"/>
                          <a:ea typeface="Calibri"/>
                        </a:rPr>
                        <a:t>Titan-Zink-Platte</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Schlicht</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Schürzen, Blinker, Säufer, Rückwand von Sammlern</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2807">
                <a:tc>
                  <a:txBody>
                    <a:bodyPr/>
                    <a:lstStyle/>
                    <a:p>
                      <a:pPr marL="0" marR="0">
                        <a:spcBef>
                          <a:spcPts val="0"/>
                        </a:spcBef>
                        <a:spcAft>
                          <a:spcPts val="0"/>
                        </a:spcAft>
                      </a:pPr>
                      <a:r>
                        <a:rPr lang="en-US" sz="1600">
                          <a:effectLst/>
                          <a:latin typeface="Arial"/>
                          <a:ea typeface="Calibri"/>
                        </a:rPr>
                        <a:t>Leitung</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Gewalzt, verzinkt</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Bleischürzen, Soaker</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2807">
                <a:tc rowSpan="2">
                  <a:txBody>
                    <a:bodyPr/>
                    <a:lstStyle/>
                    <a:p>
                      <a:pPr marL="0" marR="0">
                        <a:spcBef>
                          <a:spcPts val="0"/>
                        </a:spcBef>
                        <a:spcAft>
                          <a:spcPts val="0"/>
                        </a:spcAft>
                      </a:pPr>
                      <a:r>
                        <a:rPr lang="en-US" sz="1600">
                          <a:effectLst/>
                          <a:latin typeface="Arial"/>
                          <a:ea typeface="Calibri"/>
                        </a:rPr>
                        <a:t>Holz</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Verleimtes Holz </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a:ea typeface="Calibri"/>
                        </a:rPr>
                        <a:t>Kollektorrahmen (Indachmontage)</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305615">
                <a:tc vMerge="1">
                  <a:txBody>
                    <a:bodyPr/>
                    <a:lstStyle/>
                    <a:p>
                      <a:endParaRPr lang="en-US"/>
                    </a:p>
                  </a:txBody>
                  <a:tcPr/>
                </a:tc>
                <a:tc>
                  <a:txBody>
                    <a:bodyPr/>
                    <a:lstStyle/>
                    <a:p>
                      <a:pPr marL="0" marR="0">
                        <a:spcBef>
                          <a:spcPts val="0"/>
                        </a:spcBef>
                        <a:spcAft>
                          <a:spcPts val="0"/>
                        </a:spcAft>
                      </a:pPr>
                      <a:r>
                        <a:rPr lang="en-US" sz="1600" dirty="0">
                          <a:effectLst/>
                          <a:latin typeface="Arial"/>
                          <a:ea typeface="Calibri"/>
                        </a:rPr>
                        <a:t>Massivholz</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Zusatzlatten (Indachmontage), Bretter für Unterspannbahnen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5615">
                <a:tc>
                  <a:txBody>
                    <a:bodyPr/>
                    <a:lstStyle/>
                    <a:p>
                      <a:pPr marL="0" marR="0">
                        <a:spcBef>
                          <a:spcPts val="0"/>
                        </a:spcBef>
                        <a:spcAft>
                          <a:spcPts val="0"/>
                        </a:spcAft>
                      </a:pPr>
                      <a:r>
                        <a:rPr lang="en-US" sz="1600">
                          <a:effectLst/>
                          <a:latin typeface="Arial"/>
                          <a:ea typeface="Calibri"/>
                        </a:rPr>
                        <a:t>Kunststoffe</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EPDM, PE, PP, PU Hart-/Flexibler Schaum, Mineralholz, Silikon</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Wärmedämmung von Rohren, Kollektor, Kollektorrahmen, Dichtungsmaterialien, Klebstoff</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902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Inhalt</a:t>
            </a:r>
            <a:endParaRPr lang="el-GR" dirty="0"/>
          </a:p>
        </p:txBody>
      </p:sp>
      <p:sp>
        <p:nvSpPr>
          <p:cNvPr id="3" name="Content Placeholder 2"/>
          <p:cNvSpPr>
            <a:spLocks noGrp="1"/>
          </p:cNvSpPr>
          <p:nvPr>
            <p:ph idx="1"/>
          </p:nvPr>
        </p:nvSpPr>
        <p:spPr>
          <a:xfrm>
            <a:off x="457200" y="1484784"/>
            <a:ext cx="8229600" cy="4824536"/>
          </a:xfrm>
        </p:spPr>
        <p:txBody>
          <a:bodyPr>
            <a:noAutofit/>
          </a:bodyPr>
          <a:lstStyle/>
          <a:p>
            <a:pPr marL="0" indent="0">
              <a:buNone/>
            </a:pPr>
            <a:r>
              <a:rPr lang="en-US" sz="1600" b="1" dirty="0">
                <a:latin typeface="Arial" panose="020B0604020202020204" pitchFamily="34" charset="0"/>
                <a:cs typeface="Arial" panose="020B0604020202020204" pitchFamily="34" charset="0"/>
              </a:rPr>
              <a:t>1. Funktionsweise und Arten von auf dem Dach montierten Sonnenkollektoren</a:t>
            </a:r>
          </a:p>
          <a:p>
            <a:pPr marL="0" indent="0">
              <a:buNone/>
            </a:pPr>
            <a:r>
              <a:rPr lang="en-US" sz="1600" dirty="0">
                <a:latin typeface="Arial" panose="020B0604020202020204" pitchFamily="34" charset="0"/>
                <a:cs typeface="Arial" panose="020B0604020202020204" pitchFamily="34" charset="0"/>
              </a:rPr>
              <a:t>1.1. Übersicht der Kollektortypen </a:t>
            </a:r>
          </a:p>
          <a:p>
            <a:pPr marL="0" indent="0">
              <a:buNone/>
            </a:pPr>
            <a:r>
              <a:rPr lang="en-US" sz="1600" dirty="0">
                <a:latin typeface="Arial" panose="020B0604020202020204" pitchFamily="34" charset="0"/>
                <a:cs typeface="Arial" panose="020B0604020202020204" pitchFamily="34" charset="0"/>
              </a:rPr>
              <a:t>1.2. Unterschiedliche Kollektorausführungen </a:t>
            </a:r>
          </a:p>
          <a:p>
            <a:pPr marL="0" indent="0">
              <a:buNone/>
            </a:pPr>
            <a:r>
              <a:rPr lang="en-US" sz="1600" dirty="0">
                <a:latin typeface="Arial" panose="020B0604020202020204" pitchFamily="34" charset="0"/>
                <a:cs typeface="Arial" panose="020B0604020202020204" pitchFamily="34" charset="0"/>
              </a:rPr>
              <a:t>1.3. Unverglaste Kollektoren </a:t>
            </a:r>
          </a:p>
          <a:p>
            <a:pPr marL="0" indent="0">
              <a:buNone/>
            </a:pPr>
            <a:r>
              <a:rPr lang="en-US" sz="1600" dirty="0">
                <a:latin typeface="Arial" panose="020B0604020202020204" pitchFamily="34" charset="0"/>
                <a:cs typeface="Arial" panose="020B0604020202020204" pitchFamily="34" charset="0"/>
              </a:rPr>
              <a:t>1.4. Verglaste Kollektoren </a:t>
            </a:r>
          </a:p>
          <a:p>
            <a:pPr marL="0" indent="0">
              <a:buNone/>
            </a:pPr>
            <a:r>
              <a:rPr lang="en-US" sz="1600" dirty="0">
                <a:latin typeface="Arial" panose="020B0604020202020204" pitchFamily="34" charset="0"/>
                <a:cs typeface="Arial" panose="020B0604020202020204" pitchFamily="34" charset="0"/>
              </a:rPr>
              <a:t>1.5. Sonderausführung und Hybridkollektoren</a:t>
            </a:r>
          </a:p>
          <a:p>
            <a:pPr marL="0" indent="0">
              <a:buNone/>
            </a:pPr>
            <a:r>
              <a:rPr lang="en-US" sz="1600" dirty="0">
                <a:latin typeface="Arial" panose="020B0604020202020204" pitchFamily="34" charset="0"/>
                <a:cs typeface="Arial" panose="020B0604020202020204" pitchFamily="34" charset="0"/>
              </a:rPr>
              <a:t>1.6. Vakuum-Kollektoren</a:t>
            </a:r>
          </a:p>
          <a:p>
            <a:pPr marL="0" indent="0">
              <a:buNone/>
            </a:pPr>
            <a:r>
              <a:rPr lang="en-US" sz="1600" dirty="0">
                <a:latin typeface="Arial" panose="020B0604020202020204" pitchFamily="34" charset="0"/>
                <a:cs typeface="Arial" panose="020B0604020202020204" pitchFamily="34" charset="0"/>
              </a:rPr>
              <a:t>1.7. Kollektor-Zubehör</a:t>
            </a:r>
          </a:p>
          <a:p>
            <a:pPr marL="0" indent="0">
              <a:buNone/>
            </a:pPr>
            <a:r>
              <a:rPr lang="en-US" sz="1600" b="1" dirty="0">
                <a:latin typeface="Arial" panose="020B0604020202020204" pitchFamily="34" charset="0"/>
                <a:cs typeface="Arial" panose="020B0604020202020204" pitchFamily="34" charset="0"/>
              </a:rPr>
              <a:t>2. Studie über Bedachung und Materialien</a:t>
            </a:r>
          </a:p>
          <a:p>
            <a:pPr marL="0" indent="0">
              <a:buNone/>
            </a:pPr>
            <a:r>
              <a:rPr lang="en-US" sz="1600" dirty="0">
                <a:latin typeface="Arial" panose="020B0604020202020204" pitchFamily="34" charset="0"/>
                <a:cs typeface="Arial" panose="020B0604020202020204" pitchFamily="34" charset="0"/>
              </a:rPr>
              <a:t>2.1. Der Zweck und die Arten von Dächern</a:t>
            </a:r>
          </a:p>
          <a:p>
            <a:pPr marL="0" indent="0">
              <a:buNone/>
            </a:pPr>
            <a:r>
              <a:rPr lang="en-US" sz="1600" dirty="0">
                <a:latin typeface="Arial" panose="020B0604020202020204" pitchFamily="34" charset="0"/>
                <a:cs typeface="Arial" panose="020B0604020202020204" pitchFamily="34" charset="0"/>
              </a:rPr>
              <a:t>2.2. Die Komponenten des Daches</a:t>
            </a:r>
          </a:p>
          <a:p>
            <a:pPr marL="0" indent="0">
              <a:buNone/>
            </a:pPr>
            <a:r>
              <a:rPr lang="en-US" sz="1600" dirty="0">
                <a:latin typeface="Arial" panose="020B0604020202020204" pitchFamily="34" charset="0"/>
                <a:cs typeface="Arial" panose="020B0604020202020204" pitchFamily="34" charset="0"/>
              </a:rPr>
              <a:t>2.3. Verwendete Materialien</a:t>
            </a:r>
          </a:p>
          <a:p>
            <a:pPr marL="0" indent="0">
              <a:buNone/>
            </a:pPr>
            <a:r>
              <a:rPr lang="en-US" sz="1600" b="1" dirty="0">
                <a:latin typeface="Arial" panose="020B0604020202020204" pitchFamily="34" charset="0"/>
                <a:cs typeface="Arial" panose="020B0604020202020204" pitchFamily="34" charset="0"/>
              </a:rPr>
              <a:t>3. Verlegetechniken und -methoden</a:t>
            </a:r>
          </a:p>
          <a:p>
            <a:pPr marL="0" indent="0">
              <a:buNone/>
            </a:pPr>
            <a:r>
              <a:rPr lang="en-US" sz="1600" dirty="0">
                <a:latin typeface="Arial" panose="020B0604020202020204" pitchFamily="34" charset="0"/>
                <a:cs typeface="Arial" panose="020B0604020202020204" pitchFamily="34" charset="0"/>
              </a:rPr>
              <a:t>3.1. Arbeitsmittel</a:t>
            </a:r>
          </a:p>
          <a:p>
            <a:pPr marL="0" indent="0">
              <a:buNone/>
            </a:pPr>
            <a:r>
              <a:rPr lang="en-US" sz="1600" dirty="0">
                <a:latin typeface="Arial" panose="020B0604020202020204" pitchFamily="34" charset="0"/>
                <a:cs typeface="Arial" panose="020B0604020202020204" pitchFamily="34" charset="0"/>
              </a:rPr>
              <a:t>3.2. Materiallieferung und Vorbereitungsarbeiten</a:t>
            </a:r>
          </a:p>
          <a:p>
            <a:pPr marL="0" indent="0">
              <a:buNone/>
            </a:pPr>
            <a:r>
              <a:rPr lang="en-US" sz="1600" dirty="0">
                <a:latin typeface="Arial" panose="020B0604020202020204" pitchFamily="34" charset="0"/>
                <a:cs typeface="Arial" panose="020B0604020202020204" pitchFamily="34" charset="0"/>
              </a:rPr>
              <a:t>3.3. Kollektormontage auf verschiedenen Dachtypen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084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339472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3.1. Arbeitsmittel</a:t>
            </a:r>
          </a:p>
          <a:p>
            <a:pPr marL="0" indent="0">
              <a:buNone/>
            </a:pPr>
            <a:r>
              <a:rPr lang="en-US" sz="1600" b="1" dirty="0">
                <a:latin typeface="Arial" panose="020B0604020202020204" pitchFamily="34" charset="0"/>
                <a:cs typeface="Arial" panose="020B0604020202020204" pitchFamily="34" charset="0"/>
              </a:rPr>
              <a:t>Hocker auf dem Dach</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In einigen Ländern werden für sicheres Arbeiten Dachhocker verwendet. </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707904" y="2420888"/>
            <a:ext cx="5245385" cy="3630091"/>
          </a:xfrm>
          <a:prstGeom prst="rect">
            <a:avLst/>
          </a:prstGeom>
        </p:spPr>
      </p:pic>
    </p:spTree>
    <p:extLst>
      <p:ext uri="{BB962C8B-B14F-4D97-AF65-F5344CB8AC3E}">
        <p14:creationId xmlns:p14="http://schemas.microsoft.com/office/powerpoint/2010/main" val="48310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3.1. Arbeitsmittel</a:t>
            </a:r>
          </a:p>
          <a:p>
            <a:pPr marL="0" indent="0">
              <a:buNone/>
            </a:pPr>
            <a:r>
              <a:rPr lang="en-US" sz="1600" b="1" dirty="0">
                <a:latin typeface="Arial" panose="020B0604020202020204" pitchFamily="34" charset="0"/>
                <a:cs typeface="Arial" panose="020B0604020202020204" pitchFamily="34" charset="0"/>
              </a:rPr>
              <a:t>Leitern</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Standardleitern werden an ein Gebäude angelehnt. Der richtige Aufrichtwinkel liegt zwischen 65° und 75°. Die Leiter muss 1 m über den Kontaktpunkt hinausragen. Es muss gegen Ausrutschen, Herabfallen und Einsinken in den Boden gesichert werden, d.h. breite Füße, Gummilager auf den Füßen, obere Aufhängung/Befestigung oder Abstützung durch eine Sicherheitsperson verwenden.</a:t>
            </a:r>
          </a:p>
        </p:txBody>
      </p:sp>
    </p:spTree>
    <p:extLst>
      <p:ext uri="{BB962C8B-B14F-4D97-AF65-F5344CB8AC3E}">
        <p14:creationId xmlns:p14="http://schemas.microsoft.com/office/powerpoint/2010/main" val="412392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323528" y="1556792"/>
            <a:ext cx="8712968"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3.2. Materiallieferung und Vorbereitungsarbeiten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Bei der Anlieferung der Materialien ist folgendes zu tun:</a:t>
            </a:r>
          </a:p>
          <a:p>
            <a:pPr marL="0" indent="0">
              <a:buNone/>
            </a:pPr>
            <a:r>
              <a:rPr lang="en-US" sz="1600" b="1" dirty="0">
                <a:latin typeface="Arial" panose="020B0604020202020204" pitchFamily="34" charset="0"/>
                <a:cs typeface="Arial" panose="020B0604020202020204" pitchFamily="34" charset="0"/>
              </a:rPr>
              <a:t>Auf Transportschäden prüfen</a:t>
            </a:r>
          </a:p>
          <a:p>
            <a:pPr marL="0" indent="0">
              <a:buNone/>
            </a:pPr>
            <a:r>
              <a:rPr lang="en-US" sz="1600" dirty="0">
                <a:latin typeface="Arial" panose="020B0604020202020204" pitchFamily="34" charset="0"/>
                <a:cs typeface="Arial" panose="020B0604020202020204" pitchFamily="34" charset="0"/>
              </a:rPr>
              <a:t>Hier ist es besonders wichtig, auf eine intakte Verglasung zu prüfen. Bei Kollektoren ohne Metallrückwand kann es leicht zu Schäden an den Wärmedämmplatten kommen. Außerdem besteht die Gefahr, dass sich die Abdeckbleche verbiegen.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Überprüfen Sie die Vollständigkeit und Richtigkeit der Lieferung</a:t>
            </a:r>
          </a:p>
          <a:p>
            <a:pPr marL="0" indent="0">
              <a:buNone/>
            </a:pPr>
            <a:r>
              <a:rPr lang="en-US" sz="1600" dirty="0">
                <a:latin typeface="Arial" panose="020B0604020202020204" pitchFamily="34" charset="0"/>
                <a:cs typeface="Arial" panose="020B0604020202020204" pitchFamily="34" charset="0"/>
              </a:rPr>
              <a:t>Um diese Aufgabe zu vereinfachen und zu unterstützen, gibt es:</a:t>
            </a:r>
          </a:p>
          <a:p>
            <a:pPr marL="0" indent="0">
              <a:buNone/>
            </a:pPr>
            <a:r>
              <a:rPr lang="en-US" sz="1600" dirty="0">
                <a:latin typeface="Arial" panose="020B0604020202020204" pitchFamily="34" charset="0"/>
                <a:cs typeface="Arial" panose="020B0604020202020204" pitchFamily="34" charset="0"/>
              </a:rPr>
              <a:t>■ gebrauchsfertige Pakete - das heißt, komplette Kits für den Installateur. Es müssen dann nur noch die Installationsmaterialien (Kupferrohr, Wärmedämmung, Befestigungsmaterialien etc.) nachgefüllt werden.</a:t>
            </a:r>
          </a:p>
          <a:p>
            <a:pPr marL="0" indent="0">
              <a:buNone/>
            </a:pPr>
            <a:r>
              <a:rPr lang="en-US" sz="1600" dirty="0">
                <a:latin typeface="Arial" panose="020B0604020202020204" pitchFamily="34" charset="0"/>
                <a:cs typeface="Arial" panose="020B0604020202020204" pitchFamily="34" charset="0"/>
              </a:rPr>
              <a:t>■ ausführliche Beratung durch den Lieferanten</a:t>
            </a:r>
          </a:p>
          <a:p>
            <a:pPr marL="0" indent="0">
              <a:buNone/>
            </a:pPr>
            <a:r>
              <a:rPr lang="en-US" sz="1600" dirty="0">
                <a:latin typeface="Arial" panose="020B0604020202020204" pitchFamily="34" charset="0"/>
                <a:cs typeface="Arial" panose="020B0604020202020204" pitchFamily="34" charset="0"/>
              </a:rPr>
              <a:t>■ Installationsschulungen durch den Hersteller oder andere Institutionen.</a:t>
            </a:r>
          </a:p>
        </p:txBody>
      </p:sp>
    </p:spTree>
    <p:extLst>
      <p:ext uri="{BB962C8B-B14F-4D97-AF65-F5344CB8AC3E}">
        <p14:creationId xmlns:p14="http://schemas.microsoft.com/office/powerpoint/2010/main" val="1022504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Kollektormontage auf verschiedenen Dachtypen</a:t>
            </a:r>
          </a:p>
          <a:p>
            <a:pPr marL="0" indent="0">
              <a:buNone/>
            </a:pPr>
            <a:r>
              <a:rPr lang="en-US" sz="1600" dirty="0">
                <a:latin typeface="Arial" panose="020B0604020202020204" pitchFamily="34" charset="0"/>
                <a:cs typeface="Arial" panose="020B0604020202020204" pitchFamily="34" charset="0"/>
              </a:rPr>
              <a:t>3.3.1. Installation auf einem Schrägdach</a:t>
            </a:r>
          </a:p>
          <a:p>
            <a:pPr marL="0" indent="0">
              <a:buNone/>
            </a:pPr>
            <a:r>
              <a:rPr lang="en-US" sz="1600" dirty="0">
                <a:latin typeface="Arial" panose="020B0604020202020204" pitchFamily="34" charset="0"/>
                <a:cs typeface="Arial" panose="020B0604020202020204" pitchFamily="34" charset="0"/>
              </a:rPr>
              <a:t>Die Sonnenkollektoren können auf dem Dach oder zwischen den Dachziegeln montiert werden.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Auf-Dach-Montage</a:t>
            </a:r>
          </a:p>
          <a:p>
            <a:pPr marL="0" indent="0">
              <a:buNone/>
            </a:pPr>
            <a:r>
              <a:rPr lang="en-US" sz="1600" dirty="0">
                <a:latin typeface="Arial" panose="020B0604020202020204" pitchFamily="34" charset="0"/>
                <a:cs typeface="Arial" panose="020B0604020202020204" pitchFamily="34" charset="0"/>
              </a:rPr>
              <a:t>Bei der Aufdachmontage werden die Kollektoren ca. 5-10 cm über der Dachschicht montiert. Die Befestigungspunkte werden oft durch Dachhaken oder Sparrenanker gebildet, die auf die Sparren oder auf einen Wellziegel, einen Stehfalz oder ähnliches geschraubt werden. Dachhaken sind so geformt, dass sie zwischen zwei Reihen von Dachziegeln oder Schindeln geführt werden können.</a:t>
            </a:r>
          </a:p>
        </p:txBody>
      </p:sp>
    </p:spTree>
    <p:extLst>
      <p:ext uri="{BB962C8B-B14F-4D97-AF65-F5344CB8AC3E}">
        <p14:creationId xmlns:p14="http://schemas.microsoft.com/office/powerpoint/2010/main" val="931265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Installation auf einem Schrägdach</a:t>
            </a:r>
          </a:p>
          <a:p>
            <a:pPr marL="0" indent="0">
              <a:buNone/>
            </a:pPr>
            <a:r>
              <a:rPr lang="en-US" sz="1600" b="1" dirty="0">
                <a:latin typeface="Arial" panose="020B0604020202020204" pitchFamily="34" charset="0"/>
                <a:cs typeface="Arial" panose="020B0604020202020204" pitchFamily="34" charset="0"/>
              </a:rPr>
              <a:t>Auf-Dach-Montage</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Die Vorteile der Auf-Dach-Montage sind wie folgt:</a:t>
            </a:r>
          </a:p>
          <a:p>
            <a:pPr marL="0" indent="0">
              <a:buNone/>
            </a:pPr>
            <a:r>
              <a:rPr lang="en-US" sz="1600" dirty="0">
                <a:latin typeface="Arial" panose="020B0604020202020204" pitchFamily="34" charset="0"/>
                <a:cs typeface="Arial" panose="020B0604020202020204" pitchFamily="34" charset="0"/>
              </a:rPr>
              <a:t>■ schnelle und einfache Installation, daher günstiger</a:t>
            </a:r>
          </a:p>
          <a:p>
            <a:pPr marL="0" indent="0">
              <a:buNone/>
            </a:pPr>
            <a:r>
              <a:rPr lang="en-US" sz="1600" dirty="0">
                <a:latin typeface="Arial" panose="020B0604020202020204" pitchFamily="34" charset="0"/>
                <a:cs typeface="Arial" panose="020B0604020202020204" pitchFamily="34" charset="0"/>
              </a:rPr>
              <a:t>■ Dachhaut bleibt geschlossen</a:t>
            </a:r>
          </a:p>
          <a:p>
            <a:pPr marL="0" indent="0">
              <a:buNone/>
            </a:pPr>
            <a:r>
              <a:rPr lang="en-US" sz="1600" dirty="0">
                <a:latin typeface="Arial" panose="020B0604020202020204" pitchFamily="34" charset="0"/>
                <a:cs typeface="Arial" panose="020B0604020202020204" pitchFamily="34" charset="0"/>
              </a:rPr>
              <a:t>■ größere Flexibilität (es ist möglich, näher an Firstziegel, Blechumrandungen etc. zu montieren).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Die Nachteile der Auf-Dach-Montage sind wie folgt:</a:t>
            </a:r>
          </a:p>
          <a:p>
            <a:pPr marL="0" indent="0">
              <a:buNone/>
            </a:pPr>
            <a:r>
              <a:rPr lang="en-US" sz="1600" dirty="0">
                <a:latin typeface="Arial" panose="020B0604020202020204" pitchFamily="34" charset="0"/>
                <a:cs typeface="Arial" panose="020B0604020202020204" pitchFamily="34" charset="0"/>
              </a:rPr>
              <a:t>■ zusätzliche Dachlast (ca. 20-25 kg/m2 Kollektorfläche bei Flachkollektoren und 15-20 kg/m2 bei Vakuumröhrenkollektoren)</a:t>
            </a:r>
          </a:p>
          <a:p>
            <a:pPr marL="0" indent="0">
              <a:buNone/>
            </a:pPr>
            <a:r>
              <a:rPr lang="en-US" sz="1600" dirty="0">
                <a:latin typeface="Arial" panose="020B0604020202020204" pitchFamily="34" charset="0"/>
                <a:cs typeface="Arial" panose="020B0604020202020204" pitchFamily="34" charset="0"/>
              </a:rPr>
              <a:t>■ optisch nicht so attraktiv wie die Indachmontage</a:t>
            </a:r>
          </a:p>
          <a:p>
            <a:pPr marL="0" indent="0">
              <a:buNone/>
            </a:pPr>
            <a:r>
              <a:rPr lang="en-US" sz="1600" dirty="0">
                <a:latin typeface="Arial" panose="020B0604020202020204" pitchFamily="34" charset="0"/>
                <a:cs typeface="Arial" panose="020B0604020202020204" pitchFamily="34" charset="0"/>
              </a:rPr>
              <a:t>■ Verrohrung teilweise über Dach installiert (Witterungseinflüsse, Vogelschäden).</a:t>
            </a:r>
          </a:p>
        </p:txBody>
      </p:sp>
    </p:spTree>
    <p:extLst>
      <p:ext uri="{BB962C8B-B14F-4D97-AF65-F5344CB8AC3E}">
        <p14:creationId xmlns:p14="http://schemas.microsoft.com/office/powerpoint/2010/main" val="2676809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3538736"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Installation auf einem Schrägdach</a:t>
            </a:r>
          </a:p>
          <a:p>
            <a:pPr marL="0" indent="0">
              <a:buNone/>
            </a:pPr>
            <a:r>
              <a:rPr lang="en-US" sz="1600" b="1" dirty="0">
                <a:latin typeface="Arial" panose="020B0604020202020204" pitchFamily="34" charset="0"/>
                <a:cs typeface="Arial" panose="020B0604020202020204" pitchFamily="34" charset="0"/>
              </a:rPr>
              <a:t>In-Dach-Montage</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Beispiel eines Indachs </a:t>
            </a:r>
          </a:p>
          <a:p>
            <a:pPr marL="0" indent="0">
              <a:buNone/>
            </a:pPr>
            <a:r>
              <a:rPr lang="en-US" sz="1600" dirty="0">
                <a:latin typeface="Arial" panose="020B0604020202020204" pitchFamily="34" charset="0"/>
                <a:cs typeface="Arial" panose="020B0604020202020204" pitchFamily="34" charset="0"/>
              </a:rPr>
              <a:t>Installation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699792" y="2060848"/>
            <a:ext cx="6169523" cy="3938299"/>
          </a:xfrm>
          <a:prstGeom prst="rect">
            <a:avLst/>
          </a:prstGeom>
        </p:spPr>
      </p:pic>
    </p:spTree>
    <p:extLst>
      <p:ext uri="{BB962C8B-B14F-4D97-AF65-F5344CB8AC3E}">
        <p14:creationId xmlns:p14="http://schemas.microsoft.com/office/powerpoint/2010/main" val="2626128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Installation auf einem Schrägdach</a:t>
            </a:r>
          </a:p>
          <a:p>
            <a:pPr marL="0" indent="0">
              <a:buNone/>
            </a:pPr>
            <a:r>
              <a:rPr lang="en-US" sz="1600" b="1" dirty="0">
                <a:latin typeface="Arial" panose="020B0604020202020204" pitchFamily="34" charset="0"/>
                <a:cs typeface="Arial" panose="020B0604020202020204" pitchFamily="34" charset="0"/>
              </a:rPr>
              <a:t>In-Dach-Montage</a:t>
            </a:r>
          </a:p>
          <a:p>
            <a:pPr marL="0" indent="0">
              <a:buNone/>
            </a:pPr>
            <a:r>
              <a:rPr lang="en-US" sz="1600" dirty="0">
                <a:latin typeface="Arial" panose="020B0604020202020204" pitchFamily="34" charset="0"/>
                <a:cs typeface="Arial" panose="020B0604020202020204" pitchFamily="34" charset="0"/>
              </a:rPr>
              <a:t>Die Vorteile der In-Dach-Montage sind wie folgt:</a:t>
            </a:r>
          </a:p>
          <a:p>
            <a:pPr marL="0" indent="0">
              <a:buNone/>
            </a:pPr>
            <a:r>
              <a:rPr lang="en-US" sz="1600" dirty="0">
                <a:latin typeface="Arial" panose="020B0604020202020204" pitchFamily="34" charset="0"/>
                <a:cs typeface="Arial" panose="020B0604020202020204" pitchFamily="34" charset="0"/>
              </a:rPr>
              <a:t>■ Es werden keine zusätzlichen Dachlasten aufgebracht.</a:t>
            </a:r>
          </a:p>
          <a:p>
            <a:pPr marL="0" indent="0">
              <a:buNone/>
            </a:pPr>
            <a:r>
              <a:rPr lang="en-US" sz="1600" dirty="0">
                <a:latin typeface="Arial" panose="020B0604020202020204" pitchFamily="34" charset="0"/>
                <a:cs typeface="Arial" panose="020B0604020202020204" pitchFamily="34" charset="0"/>
              </a:rPr>
              <a:t>■ Es ist optisch ansprechender (Dacheindeckungsrahmen sind bei einigen Herstellern in verschiedenen </a:t>
            </a:r>
            <a:r>
              <a:rPr lang="en-US" sz="1600" dirty="0" err="1">
                <a:latin typeface="Arial" panose="020B0604020202020204" pitchFamily="34" charset="0"/>
                <a:cs typeface="Arial" panose="020B0604020202020204" pitchFamily="34" charset="0"/>
              </a:rPr>
              <a:t>Farben erhältlich</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Die Rohre werden unter der Dachabdeckung verlegt.</a:t>
            </a:r>
          </a:p>
          <a:p>
            <a:pPr marL="0" indent="0">
              <a:buNone/>
            </a:pPr>
            <a:r>
              <a:rPr lang="en-US" sz="1600" dirty="0">
                <a:latin typeface="Arial" panose="020B0604020202020204" pitchFamily="34" charset="0"/>
                <a:cs typeface="Arial" panose="020B0604020202020204" pitchFamily="34" charset="0"/>
              </a:rPr>
              <a:t>■ Einsparung von Dachziegeln (Neubau), Reserveziegel (Altbau).</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Die Nachteile der In-Dach-Montage sind wie folgt:</a:t>
            </a:r>
          </a:p>
          <a:p>
            <a:pPr marL="0" indent="0">
              <a:buNone/>
            </a:pPr>
            <a:r>
              <a:rPr lang="en-US" sz="1600" dirty="0">
                <a:latin typeface="Arial" panose="020B0604020202020204" pitchFamily="34" charset="0"/>
                <a:cs typeface="Arial" panose="020B0604020202020204" pitchFamily="34" charset="0"/>
              </a:rPr>
              <a:t>■ Teurere Materialien und Montagearbeiten.</a:t>
            </a:r>
          </a:p>
          <a:p>
            <a:pPr marL="0" indent="0">
              <a:buNone/>
            </a:pPr>
            <a:r>
              <a:rPr lang="en-US" sz="1600" dirty="0">
                <a:latin typeface="Arial" panose="020B0604020202020204" pitchFamily="34" charset="0"/>
                <a:cs typeface="Arial" panose="020B0604020202020204" pitchFamily="34" charset="0"/>
              </a:rPr>
              <a:t>■ Die Dachhaut wird "durchbrochen", wodurch mögliche Schwachstellen entstehen.</a:t>
            </a:r>
          </a:p>
          <a:p>
            <a:pPr marL="0" indent="0">
              <a:buNone/>
            </a:pPr>
            <a:r>
              <a:rPr lang="en-US" sz="1600" dirty="0">
                <a:latin typeface="Arial" panose="020B0604020202020204" pitchFamily="34" charset="0"/>
                <a:cs typeface="Arial" panose="020B0604020202020204" pitchFamily="34" charset="0"/>
              </a:rPr>
              <a:t>■ Es besteht die Möglichkeit, dass überschüssige Fliesen wegtransportiert werden müssen (Kosten).</a:t>
            </a:r>
          </a:p>
          <a:p>
            <a:pPr marL="0" indent="0">
              <a:buNone/>
            </a:pPr>
            <a:r>
              <a:rPr lang="en-US" sz="1600" dirty="0">
                <a:latin typeface="Arial" panose="020B0604020202020204" pitchFamily="34" charset="0"/>
                <a:cs typeface="Arial" panose="020B0604020202020204" pitchFamily="34" charset="0"/>
              </a:rPr>
              <a:t>■ Es ist weniger flexibel: wegen der Abdeckrahmen muss ein größerer Abstand zu Firstziegeln, Fenster- und Schornsteineinfassungen eingehalten werden.</a:t>
            </a:r>
          </a:p>
        </p:txBody>
      </p:sp>
    </p:spTree>
    <p:extLst>
      <p:ext uri="{BB962C8B-B14F-4D97-AF65-F5344CB8AC3E}">
        <p14:creationId xmlns:p14="http://schemas.microsoft.com/office/powerpoint/2010/main" val="381977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323528" y="1700808"/>
            <a:ext cx="86868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Kollektormontage auf verschiedenen Dachtypen</a:t>
            </a:r>
          </a:p>
          <a:p>
            <a:pPr marL="0" indent="0">
              <a:buNone/>
            </a:pPr>
            <a:r>
              <a:rPr lang="en-US" sz="1600" dirty="0">
                <a:latin typeface="Arial" panose="020B0604020202020204" pitchFamily="34" charset="0"/>
                <a:cs typeface="Arial" panose="020B0604020202020204" pitchFamily="34" charset="0"/>
              </a:rPr>
              <a:t>3.3.2. Montage auf Flachdach</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Es gibt drei Möglichkeiten:</a:t>
            </a:r>
          </a:p>
          <a:p>
            <a:pPr marL="0" indent="0">
              <a:buNone/>
            </a:pP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Gegengewichte</a:t>
            </a:r>
            <a:r>
              <a:rPr lang="en-US" sz="1600" dirty="0">
                <a:latin typeface="Arial" panose="020B0604020202020204" pitchFamily="34" charset="0"/>
                <a:cs typeface="Arial" panose="020B0604020202020204" pitchFamily="34" charset="0"/>
              </a:rPr>
              <a:t> Ca. 100-250 kg/m2 Kollektorfläche bei Flachkollektoren und ca. 70-180 kg/m2 bei Heatpipe-Kollektoren (maximal 8 m) Montagehöhe über dem Boden je nach Gebäudehöhe.</a:t>
            </a:r>
          </a:p>
          <a:p>
            <a:pPr marL="0" indent="0">
              <a:buNone/>
            </a:pP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Sicherung mit dünnen Abspannseilen</a:t>
            </a:r>
            <a:r>
              <a:rPr lang="en-US" sz="1600" dirty="0">
                <a:latin typeface="Arial" panose="020B0604020202020204" pitchFamily="34" charset="0"/>
                <a:cs typeface="Arial" panose="020B0604020202020204" pitchFamily="34" charset="0"/>
              </a:rPr>
              <a:t>. Voraussetzung dafür ist die Verfügbarkeit geeigneter</a:t>
            </a:r>
          </a:p>
          <a:p>
            <a:pPr marL="0" indent="0">
              <a:buNone/>
            </a:pPr>
            <a:r>
              <a:rPr lang="en-US" sz="1600" dirty="0">
                <a:latin typeface="Arial" panose="020B0604020202020204" pitchFamily="34" charset="0"/>
                <a:cs typeface="Arial" panose="020B0604020202020204" pitchFamily="34" charset="0"/>
              </a:rPr>
              <a:t>Befestigungspunkte.</a:t>
            </a:r>
          </a:p>
          <a:p>
            <a:pPr marL="0" indent="0">
              <a:buNone/>
            </a:pP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Verankerung auf dem Flachdach</a:t>
            </a:r>
            <a:r>
              <a:rPr lang="en-US" sz="1600" dirty="0">
                <a:latin typeface="Arial" panose="020B0604020202020204" pitchFamily="34" charset="0"/>
                <a:cs typeface="Arial" panose="020B0604020202020204" pitchFamily="34" charset="0"/>
              </a:rPr>
              <a:t>. Hier wird eine entsprechende Anzahl von Stützen auf das Dach geschraubt und abgedichtet. </a:t>
            </a:r>
          </a:p>
        </p:txBody>
      </p:sp>
    </p:spTree>
    <p:extLst>
      <p:ext uri="{BB962C8B-B14F-4D97-AF65-F5344CB8AC3E}">
        <p14:creationId xmlns:p14="http://schemas.microsoft.com/office/powerpoint/2010/main" val="3496252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3.3.2. Montage auf Flachdach</a:t>
            </a:r>
          </a:p>
          <a:p>
            <a:pPr marL="0" indent="0">
              <a:buNone/>
            </a:pPr>
            <a:r>
              <a:rPr lang="en-US" sz="1600" dirty="0">
                <a:latin typeface="Arial" panose="020B0604020202020204" pitchFamily="34" charset="0"/>
                <a:cs typeface="Arial" panose="020B0604020202020204" pitchFamily="34" charset="0"/>
              </a:rPr>
              <a:t>Direkt durchströmte Vakuumröhrenkollektoren können flach montiert werden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79712" y="2348880"/>
            <a:ext cx="5328592" cy="3502211"/>
          </a:xfrm>
          <a:prstGeom prst="rect">
            <a:avLst/>
          </a:prstGeom>
        </p:spPr>
      </p:pic>
    </p:spTree>
    <p:extLst>
      <p:ext uri="{BB962C8B-B14F-4D97-AF65-F5344CB8AC3E}">
        <p14:creationId xmlns:p14="http://schemas.microsoft.com/office/powerpoint/2010/main" val="57244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3.3.2. Montage auf Flachdach</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Die Vorteile sind:</a:t>
            </a:r>
          </a:p>
          <a:p>
            <a:pPr marL="0" indent="0">
              <a:buNone/>
            </a:pPr>
            <a:r>
              <a:rPr lang="en-US" sz="1600" dirty="0">
                <a:latin typeface="Arial" panose="020B0604020202020204" pitchFamily="34" charset="0"/>
                <a:cs typeface="Arial" panose="020B0604020202020204" pitchFamily="34" charset="0"/>
              </a:rPr>
              <a:t>■ schnelle und einfache Installation (geringe Installationskosten)</a:t>
            </a:r>
          </a:p>
          <a:p>
            <a:pPr marL="0" indent="0">
              <a:buNone/>
            </a:pPr>
            <a:r>
              <a:rPr lang="en-US" sz="1600" dirty="0">
                <a:latin typeface="Arial" panose="020B0604020202020204" pitchFamily="34" charset="0"/>
                <a:cs typeface="Arial" panose="020B0604020202020204" pitchFamily="34" charset="0"/>
              </a:rPr>
              <a:t>■ keine Standkosten</a:t>
            </a:r>
          </a:p>
          <a:p>
            <a:pPr marL="0" indent="0">
              <a:buNone/>
            </a:pPr>
            <a:r>
              <a:rPr lang="en-US" sz="1600" dirty="0">
                <a:latin typeface="Arial" panose="020B0604020202020204" pitchFamily="34" charset="0"/>
                <a:cs typeface="Arial" panose="020B0604020202020204" pitchFamily="34" charset="0"/>
              </a:rPr>
              <a:t>■ keine Durchdringung der Dachhaut an den Befestigungspunkten</a:t>
            </a:r>
          </a:p>
          <a:p>
            <a:pPr marL="0" indent="0">
              <a:buNone/>
            </a:pPr>
            <a:r>
              <a:rPr lang="en-US" sz="1600" dirty="0">
                <a:latin typeface="Arial" panose="020B0604020202020204" pitchFamily="34" charset="0"/>
                <a:cs typeface="Arial" panose="020B0604020202020204" pitchFamily="34" charset="0"/>
              </a:rPr>
              <a:t>■ geringe Dachbelastung durch leichtere Gegengewichte, da geringere Windlasten vorhanden sind</a:t>
            </a:r>
          </a:p>
          <a:p>
            <a:pPr marL="0" indent="0">
              <a:buNone/>
            </a:pPr>
            <a:r>
              <a:rPr lang="en-US" sz="1600" dirty="0">
                <a:latin typeface="Arial" panose="020B0604020202020204" pitchFamily="34" charset="0"/>
                <a:cs typeface="Arial" panose="020B0604020202020204" pitchFamily="34" charset="0"/>
              </a:rPr>
              <a:t>■ Bei denkmalgeschützten Gebäuden kann das Kollektorfeld unsichtbar installiert werden.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Die Nachteile sind:</a:t>
            </a:r>
          </a:p>
          <a:p>
            <a:pPr marL="0" indent="0">
              <a:buNone/>
            </a:pPr>
            <a:r>
              <a:rPr lang="en-US" sz="1600" dirty="0">
                <a:latin typeface="Arial" panose="020B0604020202020204" pitchFamily="34" charset="0"/>
                <a:cs typeface="Arial" panose="020B0604020202020204" pitchFamily="34" charset="0"/>
              </a:rPr>
              <a:t>■ höhere Kosten für Vakuumröhrenkollektoren</a:t>
            </a:r>
          </a:p>
          <a:p>
            <a:pPr marL="0" indent="0">
              <a:buNone/>
            </a:pPr>
            <a:r>
              <a:rPr lang="en-US" sz="1600" dirty="0">
                <a:latin typeface="Arial" panose="020B0604020202020204" pitchFamily="34" charset="0"/>
                <a:cs typeface="Arial" panose="020B0604020202020204" pitchFamily="34" charset="0"/>
              </a:rPr>
              <a:t>■ geringerer Ertrag bei niedrigem Sonnenstand.</a:t>
            </a:r>
          </a:p>
        </p:txBody>
      </p:sp>
    </p:spTree>
    <p:extLst>
      <p:ext uri="{BB962C8B-B14F-4D97-AF65-F5344CB8AC3E}">
        <p14:creationId xmlns:p14="http://schemas.microsoft.com/office/powerpoint/2010/main" val="260494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n-US" sz="1600" dirty="0">
                <a:latin typeface="Arial" panose="020B0604020202020204" pitchFamily="34" charset="0"/>
                <a:cs typeface="Arial" panose="020B0604020202020204" pitchFamily="34" charset="0"/>
              </a:rPr>
              <a:t>1.1. Übersicht der Kollektortypen </a:t>
            </a:r>
          </a:p>
        </p:txBody>
      </p:sp>
      <p:sp>
        <p:nvSpPr>
          <p:cNvPr id="6" name="Rectangle 5"/>
          <p:cNvSpPr/>
          <p:nvPr/>
        </p:nvSpPr>
        <p:spPr>
          <a:xfrm>
            <a:off x="107504" y="2348880"/>
            <a:ext cx="1512168"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Schwimmbad-Wassererhitzer </a:t>
            </a:r>
          </a:p>
          <a:p>
            <a:pPr algn="ctr"/>
            <a:r>
              <a:rPr lang="en-US" sz="1600" b="1" dirty="0">
                <a:solidFill>
                  <a:schemeClr val="tx1"/>
                </a:solidFill>
                <a:latin typeface="Arial" pitchFamily="34" charset="0"/>
                <a:cs typeface="Arial" pitchFamily="34" charset="0"/>
              </a:rPr>
              <a:t>20-30°C</a:t>
            </a:r>
          </a:p>
        </p:txBody>
      </p:sp>
      <p:sp>
        <p:nvSpPr>
          <p:cNvPr id="8" name="Rectangle 7"/>
          <p:cNvSpPr/>
          <p:nvPr/>
        </p:nvSpPr>
        <p:spPr>
          <a:xfrm>
            <a:off x="107504" y="4196091"/>
            <a:ext cx="1512168"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Absorber (Kunststoff)</a:t>
            </a:r>
          </a:p>
        </p:txBody>
      </p:sp>
      <p:cxnSp>
        <p:nvCxnSpPr>
          <p:cNvPr id="9" name="Straight Arrow Connector 8"/>
          <p:cNvCxnSpPr>
            <a:stCxn id="6" idx="2"/>
            <a:endCxn id="8" idx="0"/>
          </p:cNvCxnSpPr>
          <p:nvPr/>
        </p:nvCxnSpPr>
        <p:spPr>
          <a:xfrm>
            <a:off x="863588" y="3532348"/>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35697" y="2389548"/>
            <a:ext cx="7128792"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itchFamily="34" charset="0"/>
                <a:cs typeface="Arial" pitchFamily="34" charset="0"/>
              </a:rPr>
              <a:t>BrauchwassererwärmerBrauchwassererwärmer und Heizungsunterstützung</a:t>
            </a:r>
          </a:p>
          <a:p>
            <a:pPr algn="ctr"/>
            <a:r>
              <a:rPr lang="en-US" sz="1600" b="1" dirty="0">
                <a:solidFill>
                  <a:schemeClr val="tx1"/>
                </a:solidFill>
                <a:latin typeface="Arial" pitchFamily="34" charset="0"/>
                <a:cs typeface="Arial" pitchFamily="34" charset="0"/>
              </a:rPr>
              <a:t> </a:t>
            </a:r>
          </a:p>
          <a:p>
            <a:r>
              <a:rPr lang="en-US" sz="1600" b="1" dirty="0">
                <a:solidFill>
                  <a:schemeClr val="tx1"/>
                </a:solidFill>
                <a:latin typeface="Arial" pitchFamily="34" charset="0"/>
                <a:cs typeface="Arial" pitchFamily="34" charset="0"/>
              </a:rPr>
              <a:t>20°C            40°C               60°C                      80°C              80°C 100°C</a:t>
            </a:r>
          </a:p>
        </p:txBody>
      </p:sp>
      <p:sp>
        <p:nvSpPr>
          <p:cNvPr id="14" name="Rectangle 13"/>
          <p:cNvSpPr/>
          <p:nvPr/>
        </p:nvSpPr>
        <p:spPr>
          <a:xfrm>
            <a:off x="1979712" y="4267050"/>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Absorber (Edelstahl)</a:t>
            </a:r>
          </a:p>
        </p:txBody>
      </p:sp>
      <p:cxnSp>
        <p:nvCxnSpPr>
          <p:cNvPr id="15" name="Straight Arrow Connector 14"/>
          <p:cNvCxnSpPr/>
          <p:nvPr/>
        </p:nvCxnSpPr>
        <p:spPr>
          <a:xfrm>
            <a:off x="2951820"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2000" y="4242642"/>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Verglaster Flachkollektor </a:t>
            </a:r>
          </a:p>
        </p:txBody>
      </p:sp>
      <p:sp>
        <p:nvSpPr>
          <p:cNvPr id="17" name="Rectangle 16"/>
          <p:cNvSpPr/>
          <p:nvPr/>
        </p:nvSpPr>
        <p:spPr>
          <a:xfrm>
            <a:off x="6948264" y="4250713"/>
            <a:ext cx="1561108"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Vakuum </a:t>
            </a:r>
          </a:p>
          <a:p>
            <a:pPr algn="ctr"/>
            <a:r>
              <a:rPr lang="en-US" sz="1600" b="1" dirty="0">
                <a:solidFill>
                  <a:schemeClr val="tx1"/>
                </a:solidFill>
                <a:latin typeface="Arial" pitchFamily="34" charset="0"/>
                <a:cs typeface="Arial" pitchFamily="34" charset="0"/>
              </a:rPr>
              <a:t>Sammler </a:t>
            </a:r>
          </a:p>
        </p:txBody>
      </p:sp>
      <p:cxnSp>
        <p:nvCxnSpPr>
          <p:cNvPr id="18" name="Straight Arrow Connector 17"/>
          <p:cNvCxnSpPr/>
          <p:nvPr/>
        </p:nvCxnSpPr>
        <p:spPr>
          <a:xfrm>
            <a:off x="5544108"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699114"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659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258407" y="1495325"/>
            <a:ext cx="8507288"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Kollektormontage auf verschiedenen Dachtypen</a:t>
            </a:r>
          </a:p>
          <a:p>
            <a:pPr marL="0" indent="0">
              <a:buNone/>
            </a:pPr>
            <a:r>
              <a:rPr lang="en-US" sz="1600" dirty="0">
                <a:latin typeface="Arial" panose="020B0604020202020204" pitchFamily="34" charset="0"/>
                <a:cs typeface="Arial" panose="020B0604020202020204" pitchFamily="34" charset="0"/>
              </a:rPr>
              <a:t>3.3.3. Montage an der Fassade</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707904" y="2179809"/>
            <a:ext cx="5224774" cy="3672408"/>
          </a:xfrm>
          <a:prstGeom prst="rect">
            <a:avLst/>
          </a:prstGeom>
        </p:spPr>
      </p:pic>
    </p:spTree>
    <p:extLst>
      <p:ext uri="{BB962C8B-B14F-4D97-AF65-F5344CB8AC3E}">
        <p14:creationId xmlns:p14="http://schemas.microsoft.com/office/powerpoint/2010/main" val="518129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5338936"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3.3.3. Montage an der Fassade</a:t>
            </a:r>
          </a:p>
          <a:p>
            <a:pPr marL="0" indent="0">
              <a:buNone/>
            </a:pPr>
            <a:r>
              <a:rPr lang="en-US" sz="1600" dirty="0">
                <a:latin typeface="Arial" panose="020B0604020202020204" pitchFamily="34" charset="0"/>
                <a:cs typeface="Arial" panose="020B0604020202020204" pitchFamily="34" charset="0"/>
              </a:rPr>
              <a:t>Links: flache Platte vertikal/schräg angeordnet. </a:t>
            </a:r>
          </a:p>
          <a:p>
            <a:pPr marL="0" indent="0">
              <a:buNone/>
            </a:pPr>
            <a:r>
              <a:rPr lang="en-US" sz="1600" dirty="0">
                <a:latin typeface="Arial" panose="020B0604020202020204" pitchFamily="34" charset="0"/>
                <a:cs typeface="Arial" panose="020B0604020202020204" pitchFamily="34" charset="0"/>
              </a:rPr>
              <a:t>Rechts: Evakuierungsrohr vertikal (vertikale Rohre); horizontal (Absorber unter 45° eingestellt)</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292080" y="1412776"/>
            <a:ext cx="3057629" cy="4827245"/>
          </a:xfrm>
          <a:prstGeom prst="rect">
            <a:avLst/>
          </a:prstGeom>
        </p:spPr>
      </p:pic>
    </p:spTree>
    <p:extLst>
      <p:ext uri="{BB962C8B-B14F-4D97-AF65-F5344CB8AC3E}">
        <p14:creationId xmlns:p14="http://schemas.microsoft.com/office/powerpoint/2010/main" val="67348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556792"/>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Aufbau des Kollektorfeldes</a:t>
            </a:r>
          </a:p>
          <a:p>
            <a:pPr marL="0" indent="0">
              <a:buNone/>
            </a:pPr>
            <a:r>
              <a:rPr lang="en-US" sz="1600" b="1" dirty="0">
                <a:latin typeface="Arial" panose="020B0604020202020204" pitchFamily="34" charset="0"/>
                <a:cs typeface="Arial" panose="020B0604020202020204" pitchFamily="34" charset="0"/>
              </a:rPr>
              <a:t>Parallelschaltung</a:t>
            </a:r>
          </a:p>
          <a:p>
            <a:pPr marL="0" indent="0">
              <a:buNone/>
            </a:pPr>
            <a:r>
              <a:rPr lang="en-US" sz="1600" dirty="0">
                <a:latin typeface="Arial" panose="020B0604020202020204" pitchFamily="34" charset="0"/>
                <a:cs typeface="Arial" panose="020B0604020202020204" pitchFamily="34" charset="0"/>
              </a:rPr>
              <a:t>In diesem Fall werden alle Kollektoren zwischen zwei Sammelrohren - einem Verteiler- und einem Sammel-Sammel-Sammelrohr - installiert. Um gleichmäßige Durchflussmengen zu erreichen, sollten die Sammlerrohre einen geringeren Durchflusswiderstand (d.h. einen größeren Rohrquerschnitt) als die Kollektoren haben. </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076056" y="3429000"/>
            <a:ext cx="3512100" cy="2964867"/>
          </a:xfrm>
          <a:prstGeom prst="rect">
            <a:avLst/>
          </a:prstGeom>
        </p:spPr>
      </p:pic>
    </p:spTree>
    <p:extLst>
      <p:ext uri="{BB962C8B-B14F-4D97-AF65-F5344CB8AC3E}">
        <p14:creationId xmlns:p14="http://schemas.microsoft.com/office/powerpoint/2010/main" val="163097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Aufbau des Kollektorfeldes</a:t>
            </a:r>
          </a:p>
          <a:p>
            <a:pPr marL="0" indent="0">
              <a:buNone/>
            </a:pPr>
            <a:r>
              <a:rPr lang="en-US" sz="1600" b="1" dirty="0">
                <a:latin typeface="Arial" panose="020B0604020202020204" pitchFamily="34" charset="0"/>
                <a:cs typeface="Arial" panose="020B0604020202020204" pitchFamily="34" charset="0"/>
              </a:rPr>
              <a:t>Reihenschaltung</a:t>
            </a:r>
          </a:p>
          <a:p>
            <a:pPr marL="0" indent="0">
              <a:buNone/>
            </a:pPr>
            <a:r>
              <a:rPr lang="en-US" sz="1600" dirty="0">
                <a:latin typeface="Arial" panose="020B0604020202020204" pitchFamily="34" charset="0"/>
                <a:cs typeface="Arial" panose="020B0604020202020204" pitchFamily="34" charset="0"/>
              </a:rPr>
              <a:t>Der für die Abgabe der anfallenden Wärme notwendige Volumenstrom steigt mit der Anzahl der Kollektoren, der Strömungswiderstand steigt jedoch exponentiell an. Aufgrund der deutlich erhöhten erforderlichen Pumpleistung ist die Anzahl der Reihen in den angeschlossenen Kollektoren begrenzt.</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788024" y="3645024"/>
            <a:ext cx="3779325" cy="2316600"/>
          </a:xfrm>
          <a:prstGeom prst="rect">
            <a:avLst/>
          </a:prstGeom>
        </p:spPr>
      </p:pic>
    </p:spTree>
    <p:extLst>
      <p:ext uri="{BB962C8B-B14F-4D97-AF65-F5344CB8AC3E}">
        <p14:creationId xmlns:p14="http://schemas.microsoft.com/office/powerpoint/2010/main" val="3559509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Verlegetechniken und -methoden</a:t>
            </a:r>
          </a:p>
        </p:txBody>
      </p:sp>
      <p:sp>
        <p:nvSpPr>
          <p:cNvPr id="5" name="Content Placeholder 2"/>
          <p:cNvSpPr>
            <a:spLocks noGrp="1"/>
          </p:cNvSpPr>
          <p:nvPr>
            <p:ph idx="1"/>
          </p:nvPr>
        </p:nvSpPr>
        <p:spPr>
          <a:xfrm>
            <a:off x="457200" y="1639341"/>
            <a:ext cx="447484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Aufbau des Kollektorfeldes</a:t>
            </a:r>
          </a:p>
          <a:p>
            <a:pPr marL="0" indent="0">
              <a:buNone/>
            </a:pPr>
            <a:r>
              <a:rPr lang="en-US" sz="1600" b="1" dirty="0">
                <a:latin typeface="Arial" panose="020B0604020202020204" pitchFamily="34" charset="0"/>
                <a:cs typeface="Arial" panose="020B0604020202020204" pitchFamily="34" charset="0"/>
              </a:rPr>
              <a:t>Kombination Serien- und Parallelschaltung</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Solche Kombinationen ermöglichen es, die Vorteile beider Verbindungsprinzipien zu kombinieren. </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220072" y="1458832"/>
            <a:ext cx="3682168" cy="4730312"/>
          </a:xfrm>
          <a:prstGeom prst="rect">
            <a:avLst/>
          </a:prstGeom>
        </p:spPr>
      </p:pic>
    </p:spTree>
    <p:extLst>
      <p:ext uri="{BB962C8B-B14F-4D97-AF65-F5344CB8AC3E}">
        <p14:creationId xmlns:p14="http://schemas.microsoft.com/office/powerpoint/2010/main" val="1070447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Fazit</a:t>
            </a:r>
            <a:endParaRPr lang="el-GR" dirty="0"/>
          </a:p>
        </p:txBody>
      </p:sp>
      <p:sp>
        <p:nvSpPr>
          <p:cNvPr id="3" name="Content Placeholder 2"/>
          <p:cNvSpPr>
            <a:spLocks noGrp="1"/>
          </p:cNvSpPr>
          <p:nvPr>
            <p:ph idx="1"/>
          </p:nvPr>
        </p:nvSpPr>
        <p:spPr/>
        <p:txBody>
          <a:bodyPr>
            <a:normAutofit/>
          </a:bodyPr>
          <a:lstStyle/>
          <a:p>
            <a:pPr marL="0" indent="0">
              <a:buNone/>
            </a:pPr>
            <a:r>
              <a:rPr lang="en-US" sz="1600" dirty="0">
                <a:latin typeface="Arial" panose="020B0604020202020204" pitchFamily="34" charset="0"/>
                <a:cs typeface="Arial" panose="020B0604020202020204" pitchFamily="34" charset="0"/>
              </a:rPr>
              <a:t>Sie haben nun das Modul "</a:t>
            </a:r>
            <a:r>
              <a:rPr lang="en-US" sz="1600" i="1" dirty="0">
                <a:latin typeface="Arial" panose="020B0604020202020204" pitchFamily="34" charset="0"/>
                <a:cs typeface="Arial" panose="020B0604020202020204" pitchFamily="34" charset="0"/>
              </a:rPr>
              <a:t>Der Solarkollektor und verschiedene Verankerungsarten</a:t>
            </a:r>
            <a:r>
              <a:rPr lang="en-US" sz="1600" dirty="0">
                <a:latin typeface="Arial" panose="020B0604020202020204" pitchFamily="34" charset="0"/>
                <a:cs typeface="Arial" panose="020B0604020202020204" pitchFamily="34" charset="0"/>
              </a:rPr>
              <a:t>" abgeschlossen und sind in der Lage:</a:t>
            </a:r>
            <a:endParaRPr lang="el-GR" sz="1600" dirty="0">
              <a:latin typeface="Arial" panose="020B0604020202020204" pitchFamily="34" charset="0"/>
              <a:cs typeface="Arial" panose="020B0604020202020204" pitchFamily="34" charset="0"/>
            </a:endParaRPr>
          </a:p>
          <a:p>
            <a:pPr>
              <a:buFont typeface="+mj-lt"/>
              <a:buAutoNum type="arabicPeriod"/>
            </a:pPr>
            <a:r>
              <a:rPr lang="en-US" sz="1600" dirty="0">
                <a:latin typeface="Arial" panose="020B0604020202020204" pitchFamily="34" charset="0"/>
                <a:cs typeface="Arial" panose="020B0604020202020204" pitchFamily="34" charset="0"/>
              </a:rPr>
              <a:t>Die Konstruktion der </a:t>
            </a:r>
            <a:r>
              <a:rPr lang="en-US" sz="1600" dirty="0" err="1">
                <a:latin typeface="Arial" panose="020B0604020202020204" pitchFamily="34" charset="0"/>
                <a:cs typeface="Arial" panose="020B0604020202020204" pitchFamily="34" charset="0"/>
              </a:rPr>
              <a:t>verschiedenen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Kollektortypen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erklären</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lvl="0">
              <a:buFont typeface="+mj-lt"/>
              <a:buAutoNum type="arabicPeriod"/>
            </a:pPr>
            <a:r>
              <a:rPr lang="en-US" sz="1600" dirty="0">
                <a:latin typeface="Arial" panose="020B0604020202020204" pitchFamily="34" charset="0"/>
                <a:cs typeface="Arial" panose="020B0604020202020204" pitchFamily="34" charset="0"/>
              </a:rPr>
              <a:t>Die grundlegenden Eigenschaften von Dächern und </a:t>
            </a:r>
            <a:r>
              <a:rPr lang="en-US" sz="1600" dirty="0" err="1">
                <a:latin typeface="Arial" panose="020B0604020202020204" pitchFamily="34" charset="0"/>
                <a:cs typeface="Arial" panose="020B0604020202020204" pitchFamily="34" charset="0"/>
              </a:rPr>
              <a:t>Materialien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erklären</a:t>
            </a:r>
            <a:r>
              <a:rPr lang="en-US" sz="1600" dirty="0">
                <a:latin typeface="Arial" panose="020B0604020202020204" pitchFamily="34" charset="0"/>
                <a:cs typeface="Arial" panose="020B0604020202020204" pitchFamily="34" charset="0"/>
              </a:rPr>
              <a:t>.</a:t>
            </a:r>
          </a:p>
          <a:p>
            <a:pPr>
              <a:buFont typeface="+mj-lt"/>
              <a:buAutoNum type="arabicPeriod"/>
            </a:pPr>
            <a:r>
              <a:rPr lang="en-US" sz="1600" dirty="0">
                <a:latin typeface="Arial" panose="020B0604020202020204" pitchFamily="34" charset="0"/>
                <a:cs typeface="Arial" panose="020B0604020202020204" pitchFamily="34" charset="0"/>
              </a:rPr>
              <a:t>Zu </a:t>
            </a:r>
            <a:r>
              <a:rPr lang="en-US" sz="1600" dirty="0" err="1">
                <a:latin typeface="Arial" panose="020B0604020202020204" pitchFamily="34" charset="0"/>
                <a:cs typeface="Arial" panose="020B0604020202020204" pitchFamily="34" charset="0"/>
              </a:rPr>
              <a:t>identifizieren</a:t>
            </a:r>
            <a:r>
              <a:rPr lang="en-US" sz="1600" dirty="0">
                <a:latin typeface="Arial" panose="020B0604020202020204" pitchFamily="34" charset="0"/>
                <a:cs typeface="Arial" panose="020B0604020202020204" pitchFamily="34" charset="0"/>
              </a:rPr>
              <a:t>, wie Sie verschiedene Kollektoren auf den verschiedenen </a:t>
            </a:r>
            <a:r>
              <a:rPr lang="en-US" sz="1600" dirty="0" err="1">
                <a:latin typeface="Arial" panose="020B0604020202020204" pitchFamily="34" charset="0"/>
                <a:cs typeface="Arial" panose="020B0604020202020204" pitchFamily="34" charset="0"/>
              </a:rPr>
              <a:t>Dächern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installieren</a:t>
            </a:r>
            <a:r>
              <a:rPr lang="en-US" sz="160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239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Ende des Moduls</a:t>
            </a:r>
            <a:endParaRPr lang="el-GR" dirty="0"/>
          </a:p>
        </p:txBody>
      </p:sp>
      <p:sp>
        <p:nvSpPr>
          <p:cNvPr id="5" name="Subtitle 4"/>
          <p:cNvSpPr>
            <a:spLocks noGrp="1"/>
          </p:cNvSpPr>
          <p:nvPr>
            <p:ph type="subTitle" idx="1"/>
          </p:nvPr>
        </p:nvSpPr>
        <p:spPr/>
        <p:txBody>
          <a:bodyPr/>
          <a:lstStyle/>
          <a:p>
            <a:r>
              <a:rPr lang="en-US" dirty="0"/>
              <a:t>Der Solarkollektor und verschiedene Verankerungsarten</a:t>
            </a:r>
          </a:p>
        </p:txBody>
      </p:sp>
    </p:spTree>
    <p:extLst>
      <p:ext uri="{BB962C8B-B14F-4D97-AF65-F5344CB8AC3E}">
        <p14:creationId xmlns:p14="http://schemas.microsoft.com/office/powerpoint/2010/main" val="12922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n-US" sz="1600" dirty="0">
                <a:latin typeface="Arial" panose="020B0604020202020204" pitchFamily="34" charset="0"/>
                <a:cs typeface="Arial" panose="020B0604020202020204" pitchFamily="34" charset="0"/>
              </a:rPr>
              <a:t>1.1. Übersicht der Kollektortypen </a:t>
            </a:r>
          </a:p>
        </p:txBody>
      </p:sp>
      <p:sp>
        <p:nvSpPr>
          <p:cNvPr id="14" name="Rectangle 13"/>
          <p:cNvSpPr/>
          <p:nvPr/>
        </p:nvSpPr>
        <p:spPr>
          <a:xfrm>
            <a:off x="5328084" y="4297968"/>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Evakuierter Röhrenkollektor</a:t>
            </a:r>
          </a:p>
        </p:txBody>
      </p:sp>
      <p:cxnSp>
        <p:nvCxnSpPr>
          <p:cNvPr id="15" name="Straight Arrow Connector 14"/>
          <p:cNvCxnSpPr/>
          <p:nvPr/>
        </p:nvCxnSpPr>
        <p:spPr>
          <a:xfrm>
            <a:off x="3059832" y="3645024"/>
            <a:ext cx="0" cy="5471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46336" y="2132856"/>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Verglaster Flachkollektor </a:t>
            </a:r>
          </a:p>
        </p:txBody>
      </p:sp>
      <p:sp>
        <p:nvSpPr>
          <p:cNvPr id="17" name="Rectangle 16"/>
          <p:cNvSpPr/>
          <p:nvPr/>
        </p:nvSpPr>
        <p:spPr>
          <a:xfrm>
            <a:off x="5341652" y="2220549"/>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Vakuum </a:t>
            </a:r>
          </a:p>
          <a:p>
            <a:pPr algn="ctr"/>
            <a:r>
              <a:rPr lang="en-US" sz="1600" b="1" dirty="0">
                <a:solidFill>
                  <a:schemeClr val="tx1"/>
                </a:solidFill>
                <a:latin typeface="Arial" pitchFamily="34" charset="0"/>
                <a:cs typeface="Arial" pitchFamily="34" charset="0"/>
              </a:rPr>
              <a:t>Sammler </a:t>
            </a:r>
          </a:p>
        </p:txBody>
      </p:sp>
      <p:cxnSp>
        <p:nvCxnSpPr>
          <p:cNvPr id="18" name="Straight Arrow Connector 17"/>
          <p:cNvCxnSpPr/>
          <p:nvPr/>
        </p:nvCxnSpPr>
        <p:spPr>
          <a:xfrm>
            <a:off x="899592" y="3211893"/>
            <a:ext cx="0" cy="2387478"/>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2"/>
            <a:endCxn id="14" idx="0"/>
          </p:cNvCxnSpPr>
          <p:nvPr/>
        </p:nvCxnSpPr>
        <p:spPr>
          <a:xfrm flipH="1">
            <a:off x="6300192" y="3282661"/>
            <a:ext cx="13568" cy="10153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372326" y="4192178"/>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Vakuum-Flachkollektor </a:t>
            </a:r>
          </a:p>
        </p:txBody>
      </p:sp>
      <p:sp>
        <p:nvSpPr>
          <p:cNvPr id="21" name="Rectangle 20"/>
          <p:cNvSpPr/>
          <p:nvPr/>
        </p:nvSpPr>
        <p:spPr>
          <a:xfrm>
            <a:off x="1372326" y="5255324"/>
            <a:ext cx="240363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ICS-Sammler </a:t>
            </a:r>
          </a:p>
        </p:txBody>
      </p:sp>
      <p:cxnSp>
        <p:nvCxnSpPr>
          <p:cNvPr id="10" name="Straight Arrow Connector 9"/>
          <p:cNvCxnSpPr>
            <a:endCxn id="20" idx="1"/>
          </p:cNvCxnSpPr>
          <p:nvPr/>
        </p:nvCxnSpPr>
        <p:spPr>
          <a:xfrm>
            <a:off x="910184" y="4602995"/>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0184" y="5599371"/>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059832" y="3645024"/>
            <a:ext cx="3253928"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32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n-US" sz="1600" dirty="0">
                <a:latin typeface="Arial" panose="020B0604020202020204" pitchFamily="34" charset="0"/>
                <a:cs typeface="Arial" panose="020B0604020202020204" pitchFamily="34" charset="0"/>
              </a:rPr>
              <a:t>1.1. Übersicht der Kollektortypen </a:t>
            </a:r>
          </a:p>
        </p:txBody>
      </p:sp>
      <p:sp>
        <p:nvSpPr>
          <p:cNvPr id="14" name="Rectangle 13"/>
          <p:cNvSpPr/>
          <p:nvPr/>
        </p:nvSpPr>
        <p:spPr>
          <a:xfrm>
            <a:off x="3059832" y="2175859"/>
            <a:ext cx="3239120" cy="5186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Evakuierter Röhrenkollektor</a:t>
            </a:r>
          </a:p>
        </p:txBody>
      </p:sp>
      <p:cxnSp>
        <p:nvCxnSpPr>
          <p:cNvPr id="15" name="Straight Arrow Connector 14"/>
          <p:cNvCxnSpPr/>
          <p:nvPr/>
        </p:nvCxnSpPr>
        <p:spPr>
          <a:xfrm>
            <a:off x="4679392" y="2694464"/>
            <a:ext cx="0" cy="96452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99592" y="3645024"/>
            <a:ext cx="10592" cy="1904112"/>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372326" y="4192178"/>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Mit Reflektor</a:t>
            </a:r>
          </a:p>
        </p:txBody>
      </p:sp>
      <p:sp>
        <p:nvSpPr>
          <p:cNvPr id="21" name="Rectangle 20"/>
          <p:cNvSpPr/>
          <p:nvPr/>
        </p:nvSpPr>
        <p:spPr>
          <a:xfrm>
            <a:off x="1372326" y="5255324"/>
            <a:ext cx="248427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Ohne Reflektor</a:t>
            </a:r>
          </a:p>
        </p:txBody>
      </p:sp>
      <p:cxnSp>
        <p:nvCxnSpPr>
          <p:cNvPr id="10" name="Straight Arrow Connector 9"/>
          <p:cNvCxnSpPr>
            <a:endCxn id="20" idx="1"/>
          </p:cNvCxnSpPr>
          <p:nvPr/>
        </p:nvCxnSpPr>
        <p:spPr>
          <a:xfrm>
            <a:off x="910184" y="4602995"/>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0184" y="5555332"/>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359006" y="3320716"/>
            <a:ext cx="2484276" cy="6765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Direkter Durchfluss</a:t>
            </a:r>
          </a:p>
        </p:txBody>
      </p:sp>
      <p:cxnSp>
        <p:nvCxnSpPr>
          <p:cNvPr id="24" name="Straight Arrow Connector 23"/>
          <p:cNvCxnSpPr>
            <a:endCxn id="23" idx="1"/>
          </p:cNvCxnSpPr>
          <p:nvPr/>
        </p:nvCxnSpPr>
        <p:spPr>
          <a:xfrm>
            <a:off x="899592" y="3658984"/>
            <a:ext cx="459414"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36096" y="4218446"/>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Trockener Anschluss</a:t>
            </a:r>
          </a:p>
        </p:txBody>
      </p:sp>
      <p:sp>
        <p:nvSpPr>
          <p:cNvPr id="29" name="Rectangle 28"/>
          <p:cNvSpPr/>
          <p:nvPr/>
        </p:nvSpPr>
        <p:spPr>
          <a:xfrm>
            <a:off x="5436096" y="5281592"/>
            <a:ext cx="248427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Nassanschluss</a:t>
            </a:r>
          </a:p>
        </p:txBody>
      </p:sp>
      <p:sp>
        <p:nvSpPr>
          <p:cNvPr id="30" name="Rectangle 29"/>
          <p:cNvSpPr/>
          <p:nvPr/>
        </p:nvSpPr>
        <p:spPr>
          <a:xfrm>
            <a:off x="5422776" y="3346984"/>
            <a:ext cx="2484276" cy="6765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Wärmeleitung</a:t>
            </a:r>
          </a:p>
        </p:txBody>
      </p:sp>
      <p:cxnSp>
        <p:nvCxnSpPr>
          <p:cNvPr id="31" name="Straight Arrow Connector 30"/>
          <p:cNvCxnSpPr/>
          <p:nvPr/>
        </p:nvCxnSpPr>
        <p:spPr>
          <a:xfrm>
            <a:off x="8399016" y="3645024"/>
            <a:ext cx="10592" cy="1904112"/>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904324" y="4672393"/>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904324" y="5549136"/>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907052" y="3658543"/>
            <a:ext cx="459414"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1"/>
          </p:cNvCxnSpPr>
          <p:nvPr/>
        </p:nvCxnSpPr>
        <p:spPr>
          <a:xfrm flipH="1" flipV="1">
            <a:off x="3856602" y="3681917"/>
            <a:ext cx="1566174" cy="333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59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443272" y="1524468"/>
            <a:ext cx="8229600" cy="421507"/>
          </a:xfrm>
        </p:spPr>
        <p:txBody>
          <a:bodyPr>
            <a:noAutofit/>
          </a:bodyPr>
          <a:lstStyle/>
          <a:p>
            <a:pPr marL="0" indent="0">
              <a:buNone/>
            </a:pPr>
            <a:r>
              <a:rPr lang="en-US" sz="1600" dirty="0">
                <a:latin typeface="Arial" panose="020B0604020202020204" pitchFamily="34" charset="0"/>
                <a:cs typeface="Arial" panose="020B0604020202020204" pitchFamily="34" charset="0"/>
              </a:rPr>
              <a:t>1.2. Unterschiedliche Kollektorausführungen </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43272" y="2169169"/>
            <a:ext cx="3619500" cy="3819525"/>
          </a:xfrm>
          <a:prstGeom prst="rect">
            <a:avLst/>
          </a:prstGeom>
        </p:spPr>
      </p:pic>
      <p:pic>
        <p:nvPicPr>
          <p:cNvPr id="4" name="Picture 3"/>
          <p:cNvPicPr>
            <a:picLocks noChangeAspect="1"/>
          </p:cNvPicPr>
          <p:nvPr/>
        </p:nvPicPr>
        <p:blipFill>
          <a:blip r:embed="rId3"/>
          <a:stretch>
            <a:fillRect/>
          </a:stretch>
        </p:blipFill>
        <p:spPr>
          <a:xfrm>
            <a:off x="4860032" y="1911597"/>
            <a:ext cx="3667125" cy="3981450"/>
          </a:xfrm>
          <a:prstGeom prst="rect">
            <a:avLst/>
          </a:prstGeom>
        </p:spPr>
      </p:pic>
    </p:spTree>
    <p:extLst>
      <p:ext uri="{BB962C8B-B14F-4D97-AF65-F5344CB8AC3E}">
        <p14:creationId xmlns:p14="http://schemas.microsoft.com/office/powerpoint/2010/main" val="26668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323528" y="1484784"/>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1.3. Unverglaste Kollektoren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Vorteile des unverglasten Kollektors:</a:t>
            </a:r>
          </a:p>
          <a:p>
            <a:pPr>
              <a:buFont typeface="Wingdings" panose="05000000000000000000" pitchFamily="2" charset="2"/>
              <a:buChar char="ü"/>
            </a:pPr>
            <a:r>
              <a:rPr lang="en-US" sz="1600" dirty="0">
                <a:latin typeface="Arial" panose="020B0604020202020204" pitchFamily="34" charset="0"/>
                <a:cs typeface="Arial" panose="020B0604020202020204" pitchFamily="34" charset="0"/>
              </a:rPr>
              <a:t>Der Absorber kann die Dachhaut ersetzen, wodurch z.B. ein Zinkblech eingespart wird. Dies führt zu besseren Wärmepreisen durch reduzierte Kosten.</a:t>
            </a:r>
          </a:p>
          <a:p>
            <a:pPr>
              <a:buFont typeface="Wingdings" panose="05000000000000000000" pitchFamily="2" charset="2"/>
              <a:buChar char="ü"/>
            </a:pPr>
            <a:r>
              <a:rPr lang="en-US" sz="1600" dirty="0">
                <a:latin typeface="Arial" panose="020B0604020202020204" pitchFamily="34" charset="0"/>
                <a:cs typeface="Arial" panose="020B0604020202020204" pitchFamily="34" charset="0"/>
              </a:rPr>
              <a:t>Es eignet sich für eine Vielzahl von Dachformen, einschließlich Flachdächern, Schrägdächern und gewölbten Dächern. Er kann leicht an leichte Kurven angepasst werden.</a:t>
            </a:r>
          </a:p>
          <a:p>
            <a:pPr>
              <a:buFont typeface="Wingdings" panose="05000000000000000000" pitchFamily="2" charset="2"/>
              <a:buChar char="ü"/>
            </a:pPr>
            <a:r>
              <a:rPr lang="en-US" sz="1600" dirty="0">
                <a:latin typeface="Arial" panose="020B0604020202020204" pitchFamily="34" charset="0"/>
                <a:cs typeface="Arial" panose="020B0604020202020204" pitchFamily="34" charset="0"/>
              </a:rPr>
              <a:t>Es kann eine ästhetischere Lösung für Blechdächer sein als verglaste Kollektoren.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Nachteile:</a:t>
            </a:r>
          </a:p>
          <a:p>
            <a:pPr>
              <a:buFont typeface="Wingdings" panose="05000000000000000000" pitchFamily="2" charset="2"/>
              <a:buChar char="ü"/>
            </a:pPr>
            <a:r>
              <a:rPr lang="en-US" sz="1600" dirty="0">
                <a:latin typeface="Arial" panose="020B0604020202020204" pitchFamily="34" charset="0"/>
                <a:cs typeface="Arial" panose="020B0604020202020204" pitchFamily="34" charset="0"/>
              </a:rPr>
              <a:t>Aufgrund der geringeren spezifischen Leistung benötigt er mehr Fläche als ein Flachkollektor.</a:t>
            </a:r>
          </a:p>
          <a:p>
            <a:pPr>
              <a:buFont typeface="Wingdings" panose="05000000000000000000" pitchFamily="2" charset="2"/>
              <a:buChar char="ü"/>
            </a:pPr>
            <a:r>
              <a:rPr lang="en-US" sz="1600" dirty="0">
                <a:latin typeface="Arial" panose="020B0604020202020204" pitchFamily="34" charset="0"/>
                <a:cs typeface="Arial" panose="020B0604020202020204" pitchFamily="34" charset="0"/>
              </a:rPr>
              <a:t>Aufgrund der höheren Wärmeverluste wird der Temperaturanstieg (über die Lufttemperatur) begrenzt.</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236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Funktionsweise und Arten von auf dem Dach montierten Sonnenkollektoren</a:t>
            </a:r>
            <a:endParaRPr lang="el-GR" dirty="0"/>
          </a:p>
        </p:txBody>
      </p:sp>
      <p:sp>
        <p:nvSpPr>
          <p:cNvPr id="5" name="Content Placeholder 2"/>
          <p:cNvSpPr>
            <a:spLocks noGrp="1"/>
          </p:cNvSpPr>
          <p:nvPr>
            <p:ph idx="1"/>
          </p:nvPr>
        </p:nvSpPr>
        <p:spPr>
          <a:xfrm>
            <a:off x="179512" y="1556792"/>
            <a:ext cx="8229600" cy="1656183"/>
          </a:xfrm>
        </p:spPr>
        <p:txBody>
          <a:bodyPr>
            <a:noAutofit/>
          </a:bodyPr>
          <a:lstStyle/>
          <a:p>
            <a:pPr marL="0" indent="0">
              <a:buNone/>
            </a:pPr>
            <a:r>
              <a:rPr lang="en-US" sz="1600" dirty="0">
                <a:latin typeface="Arial" panose="020B0604020202020204" pitchFamily="34" charset="0"/>
                <a:cs typeface="Arial" panose="020B0604020202020204" pitchFamily="34" charset="0"/>
              </a:rPr>
              <a:t>1.4. Verglaste Kollektoren </a:t>
            </a:r>
          </a:p>
          <a:p>
            <a:pPr marL="0" indent="0">
              <a:buNone/>
            </a:pPr>
            <a:r>
              <a:rPr lang="en-US" sz="1600" dirty="0">
                <a:latin typeface="Arial" panose="020B0604020202020204" pitchFamily="34" charset="0"/>
                <a:cs typeface="Arial" panose="020B0604020202020204" pitchFamily="34" charset="0"/>
              </a:rPr>
              <a:t>Fast alle derzeit am Markt erhältlichen</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verglasten Flachkollektoren </a:t>
            </a:r>
            <a:r>
              <a:rPr lang="en-US" sz="1600" dirty="0">
                <a:latin typeface="Arial" panose="020B0604020202020204" pitchFamily="34" charset="0"/>
                <a:cs typeface="Arial" panose="020B0604020202020204" pitchFamily="34" charset="0"/>
              </a:rPr>
              <a:t>bestehen aus einem Metallabsorber in einem flachen, rechteckigen Gehäuse. Der Kollektor ist auf der Rückseite und an den Rändern wärmegedämmt und auf der Oberseite mit einer transparenten Abdeckung versehen. Zwei Rohranschlüsse für den Vor- und Rücklauf des Wärmeträgermediums sind meist seitlich am Kollektor angebracht.</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43608" y="3231911"/>
            <a:ext cx="6834175" cy="2448272"/>
          </a:xfrm>
          <a:prstGeom prst="rect">
            <a:avLst/>
          </a:prstGeom>
        </p:spPr>
      </p:pic>
      <p:sp>
        <p:nvSpPr>
          <p:cNvPr id="6" name="Content Placeholder 2"/>
          <p:cNvSpPr txBox="1">
            <a:spLocks/>
          </p:cNvSpPr>
          <p:nvPr/>
        </p:nvSpPr>
        <p:spPr>
          <a:xfrm>
            <a:off x="251520" y="5805264"/>
            <a:ext cx="822960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latin typeface="Arial" panose="020B0604020202020204" pitchFamily="34" charset="0"/>
                <a:cs typeface="Arial" panose="020B0604020202020204" pitchFamily="34" charset="0"/>
              </a:rPr>
              <a:t>Schnitt durch einen verglasten Flachkollektor</a:t>
            </a:r>
          </a:p>
        </p:txBody>
      </p:sp>
    </p:spTree>
    <p:extLst>
      <p:ext uri="{BB962C8B-B14F-4D97-AF65-F5344CB8AC3E}">
        <p14:creationId xmlns:p14="http://schemas.microsoft.com/office/powerpoint/2010/main" val="3316525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2696</Words>
  <Application>Microsoft Office PowerPoint</Application>
  <PresentationFormat>Bildschirmpräsentation (4:3)</PresentationFormat>
  <Paragraphs>466</Paragraphs>
  <Slides>46</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46</vt:i4>
      </vt:variant>
    </vt:vector>
  </HeadingPairs>
  <TitlesOfParts>
    <vt:vector size="51" baseType="lpstr">
      <vt:lpstr>Arial</vt:lpstr>
      <vt:lpstr>Calibri</vt:lpstr>
      <vt:lpstr>Times New Roman</vt:lpstr>
      <vt:lpstr>Wingdings</vt:lpstr>
      <vt:lpstr>2_Office Theme</vt:lpstr>
      <vt:lpstr>Solarthermische Anlagen zur Warmwasserbereitung und Raumheizung im Einfamilienhaus</vt:lpstr>
      <vt:lpstr>Modul Ziele</vt:lpstr>
      <vt:lpstr>Inhalt</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1. Funktionsweise und Arten von auf dem Dach montierten Sonnenkollektoren</vt:lpstr>
      <vt:lpstr>2. Studie über Bedachung und Materialien</vt:lpstr>
      <vt:lpstr>2. Studie über Bedachung und Materialien</vt:lpstr>
      <vt:lpstr>2. Studie über Bedachung und Materialien</vt:lpstr>
      <vt:lpstr>2. Studie über Bedachung und Materialien</vt:lpstr>
      <vt:lpstr>2. Studie über Bedachung und Materialien</vt:lpstr>
      <vt:lpstr>2. Studie über Bedachung und Materialien</vt:lpstr>
      <vt:lpstr>2. Studie über Bedachung und Materialien</vt:lpstr>
      <vt:lpstr>2. Studie über Bedachung und Materialien</vt:lpstr>
      <vt:lpstr>2. Studie über Bedachung und Materialien</vt:lpstr>
      <vt:lpstr>2. Studie über Bedachung und Materialien</vt:lpstr>
      <vt:lpstr>2. Studie über Bedachung und Materialien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3. Verlegetechniken und -methoden</vt:lpstr>
      <vt:lpstr>Fazit</vt:lpstr>
      <vt:lpstr>Ende des Moduls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DeepL Translator</dc:creator>
  <cp:lastModifiedBy>IGA International Geothermal Association</cp:lastModifiedBy>
  <cp:revision>190</cp:revision>
  <dcterms:created xsi:type="dcterms:W3CDTF">2017-12-11T10:59:29Z</dcterms:created>
  <dcterms:modified xsi:type="dcterms:W3CDTF">2020-01-15T19:24:55Z</dcterms:modified>
</cp:coreProperties>
</file>