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ctiveX/activeX1.xml" ContentType="application/vnd.ms-office.activeX+xml"/>
  <Override PartName="/ppt/tags/tag1.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38.xml" ContentType="application/vnd.openxmlformats-officedocument.presentationml.notesSlide+xml"/>
  <Override PartName="/ppt/comments/comment3.xml" ContentType="application/vnd.openxmlformats-officedocument.presentationml.comment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omments/comment4.xml" ContentType="application/vnd.openxmlformats-officedocument.presentationml.comments+xml"/>
  <Override PartName="/ppt/notesSlides/notesSlide44.xml" ContentType="application/vnd.openxmlformats-officedocument.presentationml.notesSlide+xml"/>
  <Override PartName="/ppt/comments/comment5.xml" ContentType="application/vnd.openxmlformats-officedocument.presentationml.comments+xml"/>
  <Override PartName="/ppt/comments/comment6.xml" ContentType="application/vnd.openxmlformats-officedocument.presentationml.comment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activeX/activeX2.xml" ContentType="application/vnd.ms-office.activeX+xml"/>
  <Override PartName="/ppt/tags/tag2.xml" ContentType="application/vnd.openxmlformats-officedocument.presentationml.tags+xml"/>
  <Override PartName="/ppt/notesSlides/notesSlide47.xml" ContentType="application/vnd.openxmlformats-officedocument.presentationml.notesSlide+xml"/>
  <Override PartName="/ppt/activeX/activeX3.xml" ContentType="application/vnd.ms-office.activeX+xml"/>
  <Override PartName="/ppt/tags/tag3.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omments/comment7.xml" ContentType="application/vnd.openxmlformats-officedocument.presentationml.comment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24"/>
  </p:notesMasterIdLst>
  <p:sldIdLst>
    <p:sldId id="256" r:id="rId2"/>
    <p:sldId id="257" r:id="rId3"/>
    <p:sldId id="330" r:id="rId4"/>
    <p:sldId id="331" r:id="rId5"/>
    <p:sldId id="258" r:id="rId6"/>
    <p:sldId id="292" r:id="rId7"/>
    <p:sldId id="374" r:id="rId8"/>
    <p:sldId id="375" r:id="rId9"/>
    <p:sldId id="293" r:id="rId10"/>
    <p:sldId id="265" r:id="rId11"/>
    <p:sldId id="427" r:id="rId12"/>
    <p:sldId id="266" r:id="rId13"/>
    <p:sldId id="274" r:id="rId14"/>
    <p:sldId id="422" r:id="rId15"/>
    <p:sldId id="267" r:id="rId16"/>
    <p:sldId id="284" r:id="rId17"/>
    <p:sldId id="423" r:id="rId18"/>
    <p:sldId id="268" r:id="rId19"/>
    <p:sldId id="282" r:id="rId20"/>
    <p:sldId id="283" r:id="rId21"/>
    <p:sldId id="285" r:id="rId22"/>
    <p:sldId id="286" r:id="rId23"/>
    <p:sldId id="287" r:id="rId24"/>
    <p:sldId id="288" r:id="rId25"/>
    <p:sldId id="275" r:id="rId26"/>
    <p:sldId id="289" r:id="rId27"/>
    <p:sldId id="426" r:id="rId28"/>
    <p:sldId id="291" r:id="rId29"/>
    <p:sldId id="355" r:id="rId30"/>
    <p:sldId id="296" r:id="rId31"/>
    <p:sldId id="302" r:id="rId32"/>
    <p:sldId id="309" r:id="rId33"/>
    <p:sldId id="304" r:id="rId34"/>
    <p:sldId id="301" r:id="rId35"/>
    <p:sldId id="303" r:id="rId36"/>
    <p:sldId id="307" r:id="rId37"/>
    <p:sldId id="300" r:id="rId38"/>
    <p:sldId id="310" r:id="rId39"/>
    <p:sldId id="297" r:id="rId40"/>
    <p:sldId id="294" r:id="rId41"/>
    <p:sldId id="298" r:id="rId42"/>
    <p:sldId id="299" r:id="rId43"/>
    <p:sldId id="306" r:id="rId44"/>
    <p:sldId id="376" r:id="rId45"/>
    <p:sldId id="270" r:id="rId46"/>
    <p:sldId id="377" r:id="rId47"/>
    <p:sldId id="322" r:id="rId48"/>
    <p:sldId id="323" r:id="rId49"/>
    <p:sldId id="324" r:id="rId50"/>
    <p:sldId id="325" r:id="rId51"/>
    <p:sldId id="326" r:id="rId52"/>
    <p:sldId id="327" r:id="rId53"/>
    <p:sldId id="271" r:id="rId54"/>
    <p:sldId id="328" r:id="rId55"/>
    <p:sldId id="329" r:id="rId56"/>
    <p:sldId id="333" r:id="rId57"/>
    <p:sldId id="276" r:id="rId58"/>
    <p:sldId id="334" r:id="rId59"/>
    <p:sldId id="337" r:id="rId60"/>
    <p:sldId id="342" r:id="rId61"/>
    <p:sldId id="343" r:id="rId62"/>
    <p:sldId id="272" r:id="rId63"/>
    <p:sldId id="344" r:id="rId64"/>
    <p:sldId id="345" r:id="rId65"/>
    <p:sldId id="346" r:id="rId66"/>
    <p:sldId id="379" r:id="rId67"/>
    <p:sldId id="349" r:id="rId68"/>
    <p:sldId id="347" r:id="rId69"/>
    <p:sldId id="348" r:id="rId70"/>
    <p:sldId id="341" r:id="rId71"/>
    <p:sldId id="380" r:id="rId72"/>
    <p:sldId id="351" r:id="rId73"/>
    <p:sldId id="350" r:id="rId74"/>
    <p:sldId id="352" r:id="rId75"/>
    <p:sldId id="353" r:id="rId76"/>
    <p:sldId id="279" r:id="rId77"/>
    <p:sldId id="354" r:id="rId78"/>
    <p:sldId id="356" r:id="rId79"/>
    <p:sldId id="357" r:id="rId80"/>
    <p:sldId id="358" r:id="rId81"/>
    <p:sldId id="359" r:id="rId82"/>
    <p:sldId id="360" r:id="rId83"/>
    <p:sldId id="314" r:id="rId84"/>
    <p:sldId id="315" r:id="rId85"/>
    <p:sldId id="316" r:id="rId86"/>
    <p:sldId id="366" r:id="rId87"/>
    <p:sldId id="367" r:id="rId88"/>
    <p:sldId id="368" r:id="rId89"/>
    <p:sldId id="369" r:id="rId90"/>
    <p:sldId id="370" r:id="rId91"/>
    <p:sldId id="372" r:id="rId92"/>
    <p:sldId id="430" r:id="rId93"/>
    <p:sldId id="431" r:id="rId94"/>
    <p:sldId id="432" r:id="rId95"/>
    <p:sldId id="433" r:id="rId96"/>
    <p:sldId id="434" r:id="rId97"/>
    <p:sldId id="280" r:id="rId98"/>
    <p:sldId id="381" r:id="rId99"/>
    <p:sldId id="382" r:id="rId100"/>
    <p:sldId id="281" r:id="rId101"/>
    <p:sldId id="435" r:id="rId102"/>
    <p:sldId id="278" r:id="rId103"/>
    <p:sldId id="387" r:id="rId104"/>
    <p:sldId id="388" r:id="rId105"/>
    <p:sldId id="390" r:id="rId106"/>
    <p:sldId id="389" r:id="rId107"/>
    <p:sldId id="391" r:id="rId108"/>
    <p:sldId id="392" r:id="rId109"/>
    <p:sldId id="394" r:id="rId110"/>
    <p:sldId id="393" r:id="rId111"/>
    <p:sldId id="395" r:id="rId112"/>
    <p:sldId id="402" r:id="rId113"/>
    <p:sldId id="408" r:id="rId114"/>
    <p:sldId id="405" r:id="rId115"/>
    <p:sldId id="407" r:id="rId116"/>
    <p:sldId id="409" r:id="rId117"/>
    <p:sldId id="410" r:id="rId118"/>
    <p:sldId id="404" r:id="rId119"/>
    <p:sldId id="385" r:id="rId120"/>
    <p:sldId id="425" r:id="rId121"/>
    <p:sldId id="424" r:id="rId122"/>
    <p:sldId id="260" r:id="rId123"/>
  </p:sldIdLst>
  <p:sldSz cx="9144000" cy="6858000" type="screen4x3"/>
  <p:notesSz cx="6797675" cy="9926638"/>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gdem Tolali" initials="CT" lastIdx="21" clrIdx="0">
    <p:extLst>
      <p:ext uri="{19B8F6BF-5375-455C-9EA6-DF929625EA0E}">
        <p15:presenceInfo xmlns:p15="http://schemas.microsoft.com/office/powerpoint/2012/main" userId="S-1-5-21-3068316050-3618709877-3284160049-11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29" autoAdjust="0"/>
    <p:restoredTop sz="96866" autoAdjust="0"/>
  </p:normalViewPr>
  <p:slideViewPr>
    <p:cSldViewPr>
      <p:cViewPr varScale="1">
        <p:scale>
          <a:sx n="110" d="100"/>
          <a:sy n="110" d="100"/>
        </p:scale>
        <p:origin x="2028" y="96"/>
      </p:cViewPr>
      <p:guideLst>
        <p:guide orient="horz" pos="2160"/>
        <p:guide pos="2880"/>
      </p:guideLst>
    </p:cSldViewPr>
  </p:slideViewPr>
  <p:notesTextViewPr>
    <p:cViewPr>
      <p:scale>
        <a:sx n="200" d="100"/>
        <a:sy n="2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notesMaster" Target="notesMasters/notesMaster1.xml"/><Relationship Id="rId129"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comments/comment1.xml><?xml version="1.0" encoding="utf-8"?>
<p:cmLst xmlns:a="http://schemas.openxmlformats.org/drawingml/2006/main" xmlns:r="http://schemas.openxmlformats.org/officeDocument/2006/relationships" xmlns:p="http://schemas.openxmlformats.org/presentationml/2006/main">
  <p:cm authorId="1" dt="2018-09-10T16:14:52.840" idx="17">
    <p:pos x="10" y="10"/>
    <p:text>Man müsste hier einleitende Worte finden, dass jetzt Kennzahlen eingeführt bzw. vorgestellt werden.</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09-10T16:14:52.840" idx="17">
    <p:pos x="10" y="10"/>
    <p:text>Man müsste hier einleitende Worte finden, dass jetzt Kennzahlen eingeführt bzw. vorgestellt werden.</p:text>
    <p:extLst>
      <p:ext uri="{C676402C-5697-4E1C-873F-D02D1690AC5C}">
        <p15:threadingInfo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8-09-10T16:03:08.309" idx="13">
    <p:pos x="10" y="10"/>
    <p:text>Super Beispiel zum Verständnis</p:text>
    <p:extLst>
      <p:ext uri="{C676402C-5697-4E1C-873F-D02D1690AC5C}">
        <p15:threadingInfo xmlns:p15="http://schemas.microsoft.com/office/powerpoint/2012/main" timeZoneBias="-1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8-09-10T16:10:57.670" idx="15">
    <p:pos x="10" y="10"/>
    <p:text>Wie besprochen hier Kommenatr: Guter Wert oder schlechter Wert: Was ist die Aussage</p:text>
    <p:extLst>
      <p:ext uri="{C676402C-5697-4E1C-873F-D02D1690AC5C}">
        <p15:threadingInfo xmlns:p15="http://schemas.microsoft.com/office/powerpoint/2012/main" timeZoneBias="-1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8-09-10T16:16:25.053" idx="18">
    <p:pos x="10" y="10"/>
    <p:text>Einführender Text?</p:text>
    <p:extLst>
      <p:ext uri="{C676402C-5697-4E1C-873F-D02D1690AC5C}">
        <p15:threadingInfo xmlns:p15="http://schemas.microsoft.com/office/powerpoint/2012/main" timeZoneBias="-1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8-09-10T16:16:25.053" idx="18">
    <p:pos x="10" y="10"/>
    <p:text>Einführender Text?</p:text>
    <p:extLst>
      <p:ext uri="{C676402C-5697-4E1C-873F-D02D1690AC5C}">
        <p15:threadingInfo xmlns:p15="http://schemas.microsoft.com/office/powerpoint/2012/main" timeZoneBias="-12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8-09-10T16:18:58.425" idx="21">
    <p:pos x="10" y="10"/>
    <p:text>Wiederholt sich etwas, aber hier sollten wir die Nachteile der LuftWP vielleicht mal auflisten? Oder Gründe anführen, warum Erdwärme???</p:text>
    <p:extLst>
      <p:ext uri="{C676402C-5697-4E1C-873F-D02D1690AC5C}">
        <p15:threadingInfo xmlns:p15="http://schemas.microsoft.com/office/powerpoint/2012/main" timeZoneBias="-1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E62C10A0-F87B-4BFF-AD3A-8310E448460F}" type="datetimeFigureOut">
              <a:rPr lang="el-GR" smtClean="0"/>
              <a:t>5/3/2020</a:t>
            </a:fld>
            <a:endParaRPr lang="el-GR"/>
          </a:p>
        </p:txBody>
      </p:sp>
      <p:sp>
        <p:nvSpPr>
          <p:cNvPr id="4" name="3 - Θέση εικόνας διαφάνειας"/>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D51933F7-9C1D-42A8-B27F-F697341C8CBF}" type="slidenum">
              <a:rPr lang="el-GR" smtClean="0"/>
              <a:t>‹#›</a:t>
            </a:fld>
            <a:endParaRPr lang="el-GR"/>
          </a:p>
        </p:txBody>
      </p:sp>
    </p:spTree>
    <p:extLst>
      <p:ext uri="{BB962C8B-B14F-4D97-AF65-F5344CB8AC3E}">
        <p14:creationId xmlns:p14="http://schemas.microsoft.com/office/powerpoint/2010/main" val="3880139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n.wikipedia.org/wiki/en:public_domai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commons.wikimedia.org/wiki/User:Ilmari_Karonen"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n.wikipedia.org/wiki/en:public_domai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commons.wikimedia.org/wiki/User:Ilmari_Karonen"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reativecommons.org/licenses/by-sa/2.0/de/deed.e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reativecommons.org/licenses/by-sa/2.0/de/deed.e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reativecommons.org/licenses/by-sa/2.0/de/deed.e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creativecommons.org/licenses/by-sa/2.0/de/deed.e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reativecommons.org/licenses/by-sa/2.0/de/deed.e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reativecommons.org/licenses/by-sa/2.0/de/deed.e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creativecommons.org/licenses/by-sa/2.0/de/deed.e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mailto:online-rechner@dimplex.de"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n.wikipedia.org/wiki/User:Cacycle"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commons.wikimedia.org/wiki/File:Two_moving_spirals_scroll_pump.gif" TargetMode="External"/><Relationship Id="rId5" Type="http://schemas.openxmlformats.org/officeDocument/2006/relationships/hyperlink" Target="https://en.wikipedia.org/wiki/scroll_pump" TargetMode="External"/><Relationship Id="rId4" Type="http://schemas.openxmlformats.org/officeDocument/2006/relationships/hyperlink" Target="https://en.wikipedia.org/wiki/archimedean_spiral"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commons.wikimedia.org/wiki/File:Rollkolbenverdichter.png"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commons.wikimedia.org/wiki/File:Rollkolbenverdichter.png"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creativecommons.org/licenses/by-sa/3.0/"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creativecommons.org/licenses/by-sa/3.0/"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mailto:online-rechner@dimplex.de"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mailto:online-rechner@dimplex.de"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de:Louis-L%C3%A9opold_Boilly"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commons.wikimedia.org/wiki/File:Sadi_Carnot.jpeg" TargetMode="External"/><Relationship Id="rId4" Type="http://schemas.openxmlformats.org/officeDocument/2006/relationships/hyperlink" Target="http://www-history.mcs.st-and.ac.uk/history/PictDisplay/Carnot_Sadi.html"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a:t>
            </a:fld>
            <a:endParaRPr lang="el-GR"/>
          </a:p>
        </p:txBody>
      </p:sp>
    </p:spTree>
    <p:extLst>
      <p:ext uri="{BB962C8B-B14F-4D97-AF65-F5344CB8AC3E}">
        <p14:creationId xmlns:p14="http://schemas.microsoft.com/office/powerpoint/2010/main" val="370574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1287" indent="-284134">
              <a:spcBef>
                <a:spcPct val="30000"/>
              </a:spcBef>
              <a:defRPr sz="1200">
                <a:solidFill>
                  <a:schemeClr val="tx1"/>
                </a:solidFill>
                <a:latin typeface="Arial" panose="020B0604020202020204" pitchFamily="34" charset="0"/>
              </a:defRPr>
            </a:lvl2pPr>
            <a:lvl3pPr marL="1141295" indent="-226989">
              <a:spcBef>
                <a:spcPct val="30000"/>
              </a:spcBef>
              <a:defRPr sz="1200">
                <a:solidFill>
                  <a:schemeClr val="tx1"/>
                </a:solidFill>
                <a:latin typeface="Arial" panose="020B0604020202020204" pitchFamily="34" charset="0"/>
              </a:defRPr>
            </a:lvl3pPr>
            <a:lvl4pPr marL="1598449" indent="-226989">
              <a:spcBef>
                <a:spcPct val="30000"/>
              </a:spcBef>
              <a:defRPr sz="1200">
                <a:solidFill>
                  <a:schemeClr val="tx1"/>
                </a:solidFill>
                <a:latin typeface="Arial" panose="020B0604020202020204" pitchFamily="34" charset="0"/>
              </a:defRPr>
            </a:lvl4pPr>
            <a:lvl5pPr marL="2055602" indent="-226989">
              <a:spcBef>
                <a:spcPct val="30000"/>
              </a:spcBef>
              <a:defRPr sz="1200">
                <a:solidFill>
                  <a:schemeClr val="tx1"/>
                </a:solidFill>
                <a:latin typeface="Arial" panose="020B0604020202020204" pitchFamily="34" charset="0"/>
              </a:defRPr>
            </a:lvl5pPr>
            <a:lvl6pPr marL="2512755" indent="-226989" eaLnBrk="0" fontAlgn="base" hangingPunct="0">
              <a:spcBef>
                <a:spcPct val="30000"/>
              </a:spcBef>
              <a:spcAft>
                <a:spcPct val="0"/>
              </a:spcAft>
              <a:defRPr sz="1200">
                <a:solidFill>
                  <a:schemeClr val="tx1"/>
                </a:solidFill>
                <a:latin typeface="Arial" panose="020B0604020202020204" pitchFamily="34" charset="0"/>
              </a:defRPr>
            </a:lvl6pPr>
            <a:lvl7pPr marL="2969908" indent="-226989" eaLnBrk="0" fontAlgn="base" hangingPunct="0">
              <a:spcBef>
                <a:spcPct val="30000"/>
              </a:spcBef>
              <a:spcAft>
                <a:spcPct val="0"/>
              </a:spcAft>
              <a:defRPr sz="1200">
                <a:solidFill>
                  <a:schemeClr val="tx1"/>
                </a:solidFill>
                <a:latin typeface="Arial" panose="020B0604020202020204" pitchFamily="34" charset="0"/>
              </a:defRPr>
            </a:lvl7pPr>
            <a:lvl8pPr marL="3427061" indent="-226989" eaLnBrk="0" fontAlgn="base" hangingPunct="0">
              <a:spcBef>
                <a:spcPct val="30000"/>
              </a:spcBef>
              <a:spcAft>
                <a:spcPct val="0"/>
              </a:spcAft>
              <a:defRPr sz="1200">
                <a:solidFill>
                  <a:schemeClr val="tx1"/>
                </a:solidFill>
                <a:latin typeface="Arial" panose="020B0604020202020204" pitchFamily="34" charset="0"/>
              </a:defRPr>
            </a:lvl8pPr>
            <a:lvl9pPr marL="3884214" indent="-226989"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718EDFB-39DC-44FA-BDE8-5FD5294EAF9F}" type="slidenum">
              <a:rPr lang="de-DE" altLang="de-DE"/>
              <a:pPr>
                <a:spcBef>
                  <a:spcPct val="0"/>
                </a:spcBef>
              </a:pPr>
              <a:t>11</a:t>
            </a:fld>
            <a:endParaRPr lang="de-DE" altLang="de-DE"/>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dirty="0">
              <a:latin typeface="Arial" panose="020B0604020202020204" pitchFamily="34" charset="0"/>
            </a:endParaRPr>
          </a:p>
        </p:txBody>
      </p:sp>
    </p:spTree>
    <p:extLst>
      <p:ext uri="{BB962C8B-B14F-4D97-AF65-F5344CB8AC3E}">
        <p14:creationId xmlns:p14="http://schemas.microsoft.com/office/powerpoint/2010/main" val="2694224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err="1"/>
              <a:t>Souce</a:t>
            </a:r>
            <a:r>
              <a:rPr lang="de-DE" dirty="0"/>
              <a:t> </a:t>
            </a:r>
            <a:r>
              <a:rPr lang="de-DE" dirty="0" err="1"/>
              <a:t>of</a:t>
            </a:r>
            <a:r>
              <a:rPr lang="de-DE" dirty="0"/>
              <a:t> </a:t>
            </a:r>
            <a:r>
              <a:rPr lang="de-DE" dirty="0" err="1"/>
              <a:t>image</a:t>
            </a:r>
            <a:r>
              <a:rPr lang="de-DE" dirty="0"/>
              <a:t>: </a:t>
            </a:r>
            <a:r>
              <a:rPr lang="de-DE" sz="1200" b="0" i="0" kern="1200" dirty="0" err="1">
                <a:solidFill>
                  <a:schemeClr val="tx1"/>
                </a:solidFill>
                <a:effectLst/>
                <a:latin typeface="+mn-lt"/>
                <a:ea typeface="+mn-ea"/>
                <a:cs typeface="+mn-cs"/>
              </a:rPr>
              <a:t>Ilmari</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Karonen</a:t>
            </a:r>
            <a:endParaRPr lang="de-DE" sz="1200" b="0" i="0" kern="1200" dirty="0">
              <a:solidFill>
                <a:schemeClr val="tx1"/>
              </a:solidFill>
              <a:effectLst/>
              <a:latin typeface="+mn-lt"/>
              <a:ea typeface="+mn-ea"/>
              <a:cs typeface="+mn-cs"/>
            </a:endParaRPr>
          </a:p>
          <a:p>
            <a:br>
              <a:rPr lang="en-US" dirty="0"/>
            </a:br>
            <a:r>
              <a:rPr lang="en-US" dirty="0"/>
              <a:t>This work has been released into the </a:t>
            </a:r>
            <a:r>
              <a:rPr lang="en-US" sz="1200" b="1" u="none" strike="noStrike" kern="1200" dirty="0">
                <a:solidFill>
                  <a:schemeClr val="tx1"/>
                </a:solidFill>
                <a:effectLst/>
                <a:latin typeface="+mn-lt"/>
                <a:ea typeface="+mn-ea"/>
                <a:cs typeface="+mn-cs"/>
                <a:hlinkClick r:id="rId3" tooltip="w:en:public domain"/>
              </a:rPr>
              <a:t>public domain</a:t>
            </a:r>
            <a:r>
              <a:rPr lang="en-US" dirty="0"/>
              <a:t> by its author, </a:t>
            </a:r>
            <a:r>
              <a:rPr lang="en-US" sz="1200" b="1" u="none" strike="noStrike" kern="1200" dirty="0" err="1">
                <a:solidFill>
                  <a:schemeClr val="tx1"/>
                </a:solidFill>
                <a:effectLst/>
                <a:latin typeface="+mn-lt"/>
                <a:ea typeface="+mn-ea"/>
                <a:cs typeface="+mn-cs"/>
                <a:hlinkClick r:id="rId4" tooltip="User:Ilmari Karonen"/>
              </a:rPr>
              <a:t>Ilmari</a:t>
            </a:r>
            <a:r>
              <a:rPr lang="en-US" sz="1200" b="1" u="none" strike="noStrike" kern="1200" dirty="0">
                <a:solidFill>
                  <a:schemeClr val="tx1"/>
                </a:solidFill>
                <a:effectLst/>
                <a:latin typeface="+mn-lt"/>
                <a:ea typeface="+mn-ea"/>
                <a:cs typeface="+mn-cs"/>
                <a:hlinkClick r:id="rId4" tooltip="User:Ilmari Karonen"/>
              </a:rPr>
              <a:t> </a:t>
            </a:r>
            <a:r>
              <a:rPr lang="en-US" sz="1200" b="1" u="none" strike="noStrike" kern="1200" dirty="0" err="1">
                <a:solidFill>
                  <a:schemeClr val="tx1"/>
                </a:solidFill>
                <a:effectLst/>
                <a:latin typeface="+mn-lt"/>
                <a:ea typeface="+mn-ea"/>
                <a:cs typeface="+mn-cs"/>
                <a:hlinkClick r:id="rId4" tooltip="User:Ilmari Karonen"/>
              </a:rPr>
              <a:t>Karonen</a:t>
            </a:r>
            <a:r>
              <a:rPr lang="en-US" dirty="0"/>
              <a:t>. This applies worldwide.</a:t>
            </a:r>
            <a:br>
              <a:rPr lang="en-US" dirty="0"/>
            </a:br>
            <a:r>
              <a:rPr lang="en-US" dirty="0"/>
              <a:t>In some countries this may not be legally possible; if so:</a:t>
            </a:r>
            <a:br>
              <a:rPr lang="en-US" dirty="0"/>
            </a:br>
            <a:r>
              <a:rPr lang="en-US" sz="1200" i="1" u="none" strike="noStrike" kern="1200" dirty="0" err="1">
                <a:solidFill>
                  <a:schemeClr val="tx1"/>
                </a:solidFill>
                <a:effectLst/>
                <a:latin typeface="+mn-lt"/>
                <a:ea typeface="+mn-ea"/>
                <a:cs typeface="+mn-cs"/>
                <a:hlinkClick r:id="rId4" tooltip="User:Ilmari Karonen"/>
              </a:rPr>
              <a:t>Ilmari</a:t>
            </a:r>
            <a:r>
              <a:rPr lang="en-US" sz="1200" i="1" u="none" strike="noStrike" kern="1200" dirty="0">
                <a:solidFill>
                  <a:schemeClr val="tx1"/>
                </a:solidFill>
                <a:effectLst/>
                <a:latin typeface="+mn-lt"/>
                <a:ea typeface="+mn-ea"/>
                <a:cs typeface="+mn-cs"/>
                <a:hlinkClick r:id="rId4" tooltip="User:Ilmari Karonen"/>
              </a:rPr>
              <a:t> </a:t>
            </a:r>
            <a:r>
              <a:rPr lang="en-US" sz="1200" i="1" u="none" strike="noStrike" kern="1200" dirty="0" err="1">
                <a:solidFill>
                  <a:schemeClr val="tx1"/>
                </a:solidFill>
                <a:effectLst/>
                <a:latin typeface="+mn-lt"/>
                <a:ea typeface="+mn-ea"/>
                <a:cs typeface="+mn-cs"/>
                <a:hlinkClick r:id="rId4" tooltip="User:Ilmari Karonen"/>
              </a:rPr>
              <a:t>Karonen</a:t>
            </a:r>
            <a:r>
              <a:rPr lang="en-US" i="1" dirty="0"/>
              <a:t> grants anyone the right to use this work </a:t>
            </a:r>
            <a:r>
              <a:rPr lang="en-US" b="1" i="1" dirty="0"/>
              <a:t>for any purpose</a:t>
            </a:r>
            <a:r>
              <a:rPr lang="en-US" i="1" dirty="0"/>
              <a:t>, without any conditions, unless such conditions are required by law.</a:t>
            </a:r>
          </a:p>
          <a:p>
            <a:endParaRPr lang="en-US" i="1" dirty="0"/>
          </a:p>
          <a:p>
            <a:endParaRPr lang="en-US" i="1" dirty="0"/>
          </a:p>
          <a:p>
            <a:r>
              <a:rPr lang="en-US" i="1" dirty="0" err="1"/>
              <a:t>Bild</a:t>
            </a:r>
            <a:r>
              <a:rPr lang="en-US" i="1" dirty="0"/>
              <a:t> </a:t>
            </a:r>
            <a:r>
              <a:rPr lang="en-US" i="1" dirty="0" err="1"/>
              <a:t>zum</a:t>
            </a:r>
            <a:r>
              <a:rPr lang="en-US" i="1" baseline="0" dirty="0"/>
              <a:t> gross </a:t>
            </a:r>
            <a:r>
              <a:rPr lang="en-US" i="1" baseline="0" dirty="0" err="1"/>
              <a:t>klicken</a:t>
            </a:r>
            <a:r>
              <a:rPr lang="en-US" i="1" baseline="0" dirty="0"/>
              <a:t> !!!!!</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15</a:t>
            </a:fld>
            <a:endParaRPr lang="el-GR"/>
          </a:p>
        </p:txBody>
      </p:sp>
    </p:spTree>
    <p:extLst>
      <p:ext uri="{BB962C8B-B14F-4D97-AF65-F5344CB8AC3E}">
        <p14:creationId xmlns:p14="http://schemas.microsoft.com/office/powerpoint/2010/main" val="3138708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err="1"/>
              <a:t>Souce</a:t>
            </a:r>
            <a:r>
              <a:rPr lang="de-DE" dirty="0"/>
              <a:t> </a:t>
            </a:r>
            <a:r>
              <a:rPr lang="de-DE" dirty="0" err="1"/>
              <a:t>of</a:t>
            </a:r>
            <a:r>
              <a:rPr lang="de-DE" dirty="0"/>
              <a:t> </a:t>
            </a:r>
            <a:r>
              <a:rPr lang="de-DE" dirty="0" err="1"/>
              <a:t>image</a:t>
            </a:r>
            <a:r>
              <a:rPr lang="de-DE" dirty="0"/>
              <a:t>: </a:t>
            </a:r>
            <a:r>
              <a:rPr lang="de-DE" sz="1200" b="0" i="0" kern="1200" dirty="0" err="1">
                <a:solidFill>
                  <a:schemeClr val="tx1"/>
                </a:solidFill>
                <a:effectLst/>
                <a:latin typeface="+mn-lt"/>
                <a:ea typeface="+mn-ea"/>
                <a:cs typeface="+mn-cs"/>
              </a:rPr>
              <a:t>Ilmari</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Karonen</a:t>
            </a:r>
            <a:endParaRPr lang="de-DE" sz="1200" b="0" i="0" kern="1200" dirty="0">
              <a:solidFill>
                <a:schemeClr val="tx1"/>
              </a:solidFill>
              <a:effectLst/>
              <a:latin typeface="+mn-lt"/>
              <a:ea typeface="+mn-ea"/>
              <a:cs typeface="+mn-cs"/>
            </a:endParaRPr>
          </a:p>
          <a:p>
            <a:br>
              <a:rPr lang="en-US" dirty="0"/>
            </a:br>
            <a:r>
              <a:rPr lang="en-US" dirty="0"/>
              <a:t>This work has been released into the </a:t>
            </a:r>
            <a:r>
              <a:rPr lang="en-US" sz="1200" b="1" u="none" strike="noStrike" kern="1200" dirty="0">
                <a:solidFill>
                  <a:schemeClr val="tx1"/>
                </a:solidFill>
                <a:effectLst/>
                <a:latin typeface="+mn-lt"/>
                <a:ea typeface="+mn-ea"/>
                <a:cs typeface="+mn-cs"/>
                <a:hlinkClick r:id="rId3" tooltip="w:en:public domain"/>
              </a:rPr>
              <a:t>public domain</a:t>
            </a:r>
            <a:r>
              <a:rPr lang="en-US" dirty="0"/>
              <a:t> by its author, </a:t>
            </a:r>
            <a:r>
              <a:rPr lang="en-US" sz="1200" b="1" u="none" strike="noStrike" kern="1200" dirty="0" err="1">
                <a:solidFill>
                  <a:schemeClr val="tx1"/>
                </a:solidFill>
                <a:effectLst/>
                <a:latin typeface="+mn-lt"/>
                <a:ea typeface="+mn-ea"/>
                <a:cs typeface="+mn-cs"/>
                <a:hlinkClick r:id="rId4" tooltip="User:Ilmari Karonen"/>
              </a:rPr>
              <a:t>Ilmari</a:t>
            </a:r>
            <a:r>
              <a:rPr lang="en-US" sz="1200" b="1" u="none" strike="noStrike" kern="1200" dirty="0">
                <a:solidFill>
                  <a:schemeClr val="tx1"/>
                </a:solidFill>
                <a:effectLst/>
                <a:latin typeface="+mn-lt"/>
                <a:ea typeface="+mn-ea"/>
                <a:cs typeface="+mn-cs"/>
                <a:hlinkClick r:id="rId4" tooltip="User:Ilmari Karonen"/>
              </a:rPr>
              <a:t> </a:t>
            </a:r>
            <a:r>
              <a:rPr lang="en-US" sz="1200" b="1" u="none" strike="noStrike" kern="1200" dirty="0" err="1">
                <a:solidFill>
                  <a:schemeClr val="tx1"/>
                </a:solidFill>
                <a:effectLst/>
                <a:latin typeface="+mn-lt"/>
                <a:ea typeface="+mn-ea"/>
                <a:cs typeface="+mn-cs"/>
                <a:hlinkClick r:id="rId4" tooltip="User:Ilmari Karonen"/>
              </a:rPr>
              <a:t>Karonen</a:t>
            </a:r>
            <a:r>
              <a:rPr lang="en-US" dirty="0"/>
              <a:t>. This applies worldwide.</a:t>
            </a:r>
            <a:br>
              <a:rPr lang="en-US" dirty="0"/>
            </a:br>
            <a:r>
              <a:rPr lang="en-US" dirty="0"/>
              <a:t>In some countries this may not be legally possible; if so:</a:t>
            </a:r>
            <a:br>
              <a:rPr lang="en-US" dirty="0"/>
            </a:br>
            <a:r>
              <a:rPr lang="en-US" sz="1200" i="1" u="none" strike="noStrike" kern="1200" dirty="0" err="1">
                <a:solidFill>
                  <a:schemeClr val="tx1"/>
                </a:solidFill>
                <a:effectLst/>
                <a:latin typeface="+mn-lt"/>
                <a:ea typeface="+mn-ea"/>
                <a:cs typeface="+mn-cs"/>
                <a:hlinkClick r:id="rId4" tooltip="User:Ilmari Karonen"/>
              </a:rPr>
              <a:t>Ilmari</a:t>
            </a:r>
            <a:r>
              <a:rPr lang="en-US" sz="1200" i="1" u="none" strike="noStrike" kern="1200" dirty="0">
                <a:solidFill>
                  <a:schemeClr val="tx1"/>
                </a:solidFill>
                <a:effectLst/>
                <a:latin typeface="+mn-lt"/>
                <a:ea typeface="+mn-ea"/>
                <a:cs typeface="+mn-cs"/>
                <a:hlinkClick r:id="rId4" tooltip="User:Ilmari Karonen"/>
              </a:rPr>
              <a:t> </a:t>
            </a:r>
            <a:r>
              <a:rPr lang="en-US" sz="1200" i="1" u="none" strike="noStrike" kern="1200" dirty="0" err="1">
                <a:solidFill>
                  <a:schemeClr val="tx1"/>
                </a:solidFill>
                <a:effectLst/>
                <a:latin typeface="+mn-lt"/>
                <a:ea typeface="+mn-ea"/>
                <a:cs typeface="+mn-cs"/>
                <a:hlinkClick r:id="rId4" tooltip="User:Ilmari Karonen"/>
              </a:rPr>
              <a:t>Karonen</a:t>
            </a:r>
            <a:r>
              <a:rPr lang="en-US" i="1" dirty="0"/>
              <a:t> grants anyone the right to use this work </a:t>
            </a:r>
            <a:r>
              <a:rPr lang="en-US" b="1" i="1" dirty="0"/>
              <a:t>for any purpose</a:t>
            </a:r>
            <a:r>
              <a:rPr lang="en-US" i="1" dirty="0"/>
              <a:t>, without any conditions, unless such conditions are required by law.</a:t>
            </a:r>
          </a:p>
          <a:p>
            <a:endParaRPr lang="en-US" i="1" dirty="0"/>
          </a:p>
          <a:p>
            <a:endParaRPr lang="en-US" i="1" dirty="0"/>
          </a:p>
          <a:p>
            <a:r>
              <a:rPr lang="en-US" i="1" dirty="0" err="1"/>
              <a:t>Bild</a:t>
            </a:r>
            <a:r>
              <a:rPr lang="en-US" i="1" dirty="0"/>
              <a:t> </a:t>
            </a:r>
            <a:r>
              <a:rPr lang="en-US" i="1" dirty="0" err="1"/>
              <a:t>zum</a:t>
            </a:r>
            <a:r>
              <a:rPr lang="en-US" i="1" baseline="0" dirty="0"/>
              <a:t> gross </a:t>
            </a:r>
            <a:r>
              <a:rPr lang="en-US" i="1" baseline="0" dirty="0" err="1"/>
              <a:t>klicken</a:t>
            </a:r>
            <a:r>
              <a:rPr lang="en-US" i="1" baseline="0" dirty="0"/>
              <a:t> !!!!!</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16</a:t>
            </a:fld>
            <a:endParaRPr lang="el-GR"/>
          </a:p>
        </p:txBody>
      </p:sp>
    </p:spTree>
    <p:extLst>
      <p:ext uri="{BB962C8B-B14F-4D97-AF65-F5344CB8AC3E}">
        <p14:creationId xmlns:p14="http://schemas.microsoft.com/office/powerpoint/2010/main" val="1422767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 Quelle: 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"Übungsaufgaben zur Thermodynamik mit </a:t>
            </a:r>
            <a:r>
              <a:rPr lang="de-DE" sz="1200" b="0" i="0" kern="1200" dirty="0" err="1">
                <a:solidFill>
                  <a:schemeClr val="tx1"/>
                </a:solidFill>
                <a:effectLst/>
                <a:latin typeface="+mn-lt"/>
                <a:ea typeface="+mn-ea"/>
                <a:cs typeface="+mn-cs"/>
              </a:rPr>
              <a:t>Mathcad</a:t>
            </a:r>
            <a:r>
              <a:rPr lang="de-DE" sz="1200" b="0" i="0" kern="1200" dirty="0">
                <a:solidFill>
                  <a:schemeClr val="tx1"/>
                </a:solidFill>
                <a:effectLst/>
                <a:latin typeface="+mn-lt"/>
                <a:ea typeface="+mn-ea"/>
                <a:cs typeface="+mn-cs"/>
              </a:rPr>
              <a:t>" (2002) Fachbuchverlag Leipzig</a:t>
            </a:r>
          </a:p>
          <a:p>
            <a:pPr fontAlgn="t"/>
            <a:r>
              <a:rPr lang="de-DE" sz="1200" b="0" i="0" kern="1200" dirty="0">
                <a:solidFill>
                  <a:schemeClr val="tx1"/>
                </a:solidFill>
                <a:effectLst/>
                <a:latin typeface="+mn-lt"/>
                <a:ea typeface="+mn-ea"/>
                <a:cs typeface="+mn-cs"/>
              </a:rPr>
              <a:t>Schaltbild einer Wärmepumpe</a:t>
            </a:r>
          </a:p>
          <a:p>
            <a:pPr fontAlgn="t"/>
            <a:r>
              <a:rPr lang="de-DE" sz="1200" b="0" i="0" u="none" strike="noStrike" kern="1200" dirty="0">
                <a:solidFill>
                  <a:schemeClr val="tx1"/>
                </a:solidFill>
                <a:effectLst/>
                <a:latin typeface="+mn-lt"/>
                <a:ea typeface="+mn-ea"/>
                <a:cs typeface="+mn-cs"/>
                <a:hlinkClick r:id="rId3"/>
              </a:rPr>
              <a:t>CC BY-SA 2.0 de</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18</a:t>
            </a:fld>
            <a:endParaRPr lang="el-GR"/>
          </a:p>
        </p:txBody>
      </p:sp>
    </p:spTree>
    <p:extLst>
      <p:ext uri="{BB962C8B-B14F-4D97-AF65-F5344CB8AC3E}">
        <p14:creationId xmlns:p14="http://schemas.microsoft.com/office/powerpoint/2010/main" val="3533362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 Quelle: 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"Übungsaufgaben zur Thermodynamik mit </a:t>
            </a:r>
            <a:r>
              <a:rPr lang="de-DE" sz="1200" b="0" i="0" kern="1200" dirty="0" err="1">
                <a:solidFill>
                  <a:schemeClr val="tx1"/>
                </a:solidFill>
                <a:effectLst/>
                <a:latin typeface="+mn-lt"/>
                <a:ea typeface="+mn-ea"/>
                <a:cs typeface="+mn-cs"/>
              </a:rPr>
              <a:t>Mathcad</a:t>
            </a:r>
            <a:r>
              <a:rPr lang="de-DE" sz="1200" b="0" i="0" kern="1200" dirty="0">
                <a:solidFill>
                  <a:schemeClr val="tx1"/>
                </a:solidFill>
                <a:effectLst/>
                <a:latin typeface="+mn-lt"/>
                <a:ea typeface="+mn-ea"/>
                <a:cs typeface="+mn-cs"/>
              </a:rPr>
              <a:t>" (2002) Fachbuchverlag Leipzig</a:t>
            </a:r>
          </a:p>
          <a:p>
            <a:pPr fontAlgn="t"/>
            <a:r>
              <a:rPr lang="de-DE" sz="1200" b="0" i="0" kern="1200" dirty="0">
                <a:solidFill>
                  <a:schemeClr val="tx1"/>
                </a:solidFill>
                <a:effectLst/>
                <a:latin typeface="+mn-lt"/>
                <a:ea typeface="+mn-ea"/>
                <a:cs typeface="+mn-cs"/>
              </a:rPr>
              <a:t>Schaltbild einer Wärmepumpe</a:t>
            </a:r>
          </a:p>
          <a:p>
            <a:pPr fontAlgn="t"/>
            <a:r>
              <a:rPr lang="de-DE" sz="1200" b="0" i="0" u="none" strike="noStrike" kern="1200" dirty="0">
                <a:solidFill>
                  <a:schemeClr val="tx1"/>
                </a:solidFill>
                <a:effectLst/>
                <a:latin typeface="+mn-lt"/>
                <a:ea typeface="+mn-ea"/>
                <a:cs typeface="+mn-cs"/>
                <a:hlinkClick r:id="rId3"/>
              </a:rPr>
              <a:t>CC BY-SA 2.0 de</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19</a:t>
            </a:fld>
            <a:endParaRPr lang="el-GR"/>
          </a:p>
        </p:txBody>
      </p:sp>
    </p:spTree>
    <p:extLst>
      <p:ext uri="{BB962C8B-B14F-4D97-AF65-F5344CB8AC3E}">
        <p14:creationId xmlns:p14="http://schemas.microsoft.com/office/powerpoint/2010/main" val="1889743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 Quelle: 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"Übungsaufgaben zur Thermodynamik mit </a:t>
            </a:r>
            <a:r>
              <a:rPr lang="de-DE" sz="1200" b="0" i="0" kern="1200" dirty="0" err="1">
                <a:solidFill>
                  <a:schemeClr val="tx1"/>
                </a:solidFill>
                <a:effectLst/>
                <a:latin typeface="+mn-lt"/>
                <a:ea typeface="+mn-ea"/>
                <a:cs typeface="+mn-cs"/>
              </a:rPr>
              <a:t>Mathcad</a:t>
            </a:r>
            <a:r>
              <a:rPr lang="de-DE" sz="1200" b="0" i="0" kern="1200" dirty="0">
                <a:solidFill>
                  <a:schemeClr val="tx1"/>
                </a:solidFill>
                <a:effectLst/>
                <a:latin typeface="+mn-lt"/>
                <a:ea typeface="+mn-ea"/>
                <a:cs typeface="+mn-cs"/>
              </a:rPr>
              <a:t>" (2002) Fachbuchverlag Leipzig</a:t>
            </a:r>
          </a:p>
          <a:p>
            <a:pPr fontAlgn="t"/>
            <a:r>
              <a:rPr lang="de-DE" sz="1200" b="0" i="0" kern="1200" dirty="0">
                <a:solidFill>
                  <a:schemeClr val="tx1"/>
                </a:solidFill>
                <a:effectLst/>
                <a:latin typeface="+mn-lt"/>
                <a:ea typeface="+mn-ea"/>
                <a:cs typeface="+mn-cs"/>
              </a:rPr>
              <a:t>Schaltbild einer Wärmepumpe</a:t>
            </a:r>
          </a:p>
          <a:p>
            <a:pPr fontAlgn="t"/>
            <a:r>
              <a:rPr lang="de-DE" sz="1200" b="0" i="0" u="none" strike="noStrike" kern="1200" dirty="0">
                <a:solidFill>
                  <a:schemeClr val="tx1"/>
                </a:solidFill>
                <a:effectLst/>
                <a:latin typeface="+mn-lt"/>
                <a:ea typeface="+mn-ea"/>
                <a:cs typeface="+mn-cs"/>
                <a:hlinkClick r:id="rId3"/>
              </a:rPr>
              <a:t>CC BY-SA 2.0 de</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20</a:t>
            </a:fld>
            <a:endParaRPr lang="el-GR"/>
          </a:p>
        </p:txBody>
      </p:sp>
    </p:spTree>
    <p:extLst>
      <p:ext uri="{BB962C8B-B14F-4D97-AF65-F5344CB8AC3E}">
        <p14:creationId xmlns:p14="http://schemas.microsoft.com/office/powerpoint/2010/main" val="2904836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 Quelle: 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"Übungsaufgaben zur Thermodynamik mit </a:t>
            </a:r>
            <a:r>
              <a:rPr lang="de-DE" sz="1200" b="0" i="0" kern="1200" dirty="0" err="1">
                <a:solidFill>
                  <a:schemeClr val="tx1"/>
                </a:solidFill>
                <a:effectLst/>
                <a:latin typeface="+mn-lt"/>
                <a:ea typeface="+mn-ea"/>
                <a:cs typeface="+mn-cs"/>
              </a:rPr>
              <a:t>Mathcad</a:t>
            </a:r>
            <a:r>
              <a:rPr lang="de-DE" sz="1200" b="0" i="0" kern="1200" dirty="0">
                <a:solidFill>
                  <a:schemeClr val="tx1"/>
                </a:solidFill>
                <a:effectLst/>
                <a:latin typeface="+mn-lt"/>
                <a:ea typeface="+mn-ea"/>
                <a:cs typeface="+mn-cs"/>
              </a:rPr>
              <a:t>" (2002) Fachbuchverlag Leipzig</a:t>
            </a:r>
          </a:p>
          <a:p>
            <a:pPr fontAlgn="t"/>
            <a:r>
              <a:rPr lang="de-DE" sz="1200" b="0" i="0" kern="1200" dirty="0">
                <a:solidFill>
                  <a:schemeClr val="tx1"/>
                </a:solidFill>
                <a:effectLst/>
                <a:latin typeface="+mn-lt"/>
                <a:ea typeface="+mn-ea"/>
                <a:cs typeface="+mn-cs"/>
              </a:rPr>
              <a:t>Schaltbild einer Wärmepumpe</a:t>
            </a:r>
          </a:p>
          <a:p>
            <a:pPr fontAlgn="t"/>
            <a:r>
              <a:rPr lang="de-DE" sz="1200" b="0" i="0" u="none" strike="noStrike" kern="1200" dirty="0">
                <a:solidFill>
                  <a:schemeClr val="tx1"/>
                </a:solidFill>
                <a:effectLst/>
                <a:latin typeface="+mn-lt"/>
                <a:ea typeface="+mn-ea"/>
                <a:cs typeface="+mn-cs"/>
                <a:hlinkClick r:id="rId3"/>
              </a:rPr>
              <a:t>CC BY-SA 2.0 de</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21</a:t>
            </a:fld>
            <a:endParaRPr lang="el-GR"/>
          </a:p>
        </p:txBody>
      </p:sp>
    </p:spTree>
    <p:extLst>
      <p:ext uri="{BB962C8B-B14F-4D97-AF65-F5344CB8AC3E}">
        <p14:creationId xmlns:p14="http://schemas.microsoft.com/office/powerpoint/2010/main" val="3480800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 Quelle: 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"Übungsaufgaben zur Thermodynamik mit </a:t>
            </a:r>
            <a:r>
              <a:rPr lang="de-DE" sz="1200" b="0" i="0" kern="1200" dirty="0" err="1">
                <a:solidFill>
                  <a:schemeClr val="tx1"/>
                </a:solidFill>
                <a:effectLst/>
                <a:latin typeface="+mn-lt"/>
                <a:ea typeface="+mn-ea"/>
                <a:cs typeface="+mn-cs"/>
              </a:rPr>
              <a:t>Mathcad</a:t>
            </a:r>
            <a:r>
              <a:rPr lang="de-DE" sz="1200" b="0" i="0" kern="1200" dirty="0">
                <a:solidFill>
                  <a:schemeClr val="tx1"/>
                </a:solidFill>
                <a:effectLst/>
                <a:latin typeface="+mn-lt"/>
                <a:ea typeface="+mn-ea"/>
                <a:cs typeface="+mn-cs"/>
              </a:rPr>
              <a:t>" (2002) Fachbuchverlag Leipzig</a:t>
            </a:r>
          </a:p>
          <a:p>
            <a:pPr fontAlgn="t"/>
            <a:r>
              <a:rPr lang="de-DE" sz="1200" b="0" i="0" kern="1200" dirty="0">
                <a:solidFill>
                  <a:schemeClr val="tx1"/>
                </a:solidFill>
                <a:effectLst/>
                <a:latin typeface="+mn-lt"/>
                <a:ea typeface="+mn-ea"/>
                <a:cs typeface="+mn-cs"/>
              </a:rPr>
              <a:t>Schaltbild einer Wärmepumpe</a:t>
            </a:r>
          </a:p>
          <a:p>
            <a:pPr fontAlgn="t"/>
            <a:r>
              <a:rPr lang="de-DE" sz="1200" b="0" i="0" u="none" strike="noStrike" kern="1200" dirty="0">
                <a:solidFill>
                  <a:schemeClr val="tx1"/>
                </a:solidFill>
                <a:effectLst/>
                <a:latin typeface="+mn-lt"/>
                <a:ea typeface="+mn-ea"/>
                <a:cs typeface="+mn-cs"/>
                <a:hlinkClick r:id="rId3"/>
              </a:rPr>
              <a:t>CC BY-SA 2.0 de</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22</a:t>
            </a:fld>
            <a:endParaRPr lang="el-GR"/>
          </a:p>
        </p:txBody>
      </p:sp>
    </p:spTree>
    <p:extLst>
      <p:ext uri="{BB962C8B-B14F-4D97-AF65-F5344CB8AC3E}">
        <p14:creationId xmlns:p14="http://schemas.microsoft.com/office/powerpoint/2010/main" val="2970372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 Quelle: 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"Übungsaufgaben zur Thermodynamik mit </a:t>
            </a:r>
            <a:r>
              <a:rPr lang="de-DE" sz="1200" b="0" i="0" kern="1200" dirty="0" err="1">
                <a:solidFill>
                  <a:schemeClr val="tx1"/>
                </a:solidFill>
                <a:effectLst/>
                <a:latin typeface="+mn-lt"/>
                <a:ea typeface="+mn-ea"/>
                <a:cs typeface="+mn-cs"/>
              </a:rPr>
              <a:t>Mathcad</a:t>
            </a:r>
            <a:r>
              <a:rPr lang="de-DE" sz="1200" b="0" i="0" kern="1200" dirty="0">
                <a:solidFill>
                  <a:schemeClr val="tx1"/>
                </a:solidFill>
                <a:effectLst/>
                <a:latin typeface="+mn-lt"/>
                <a:ea typeface="+mn-ea"/>
                <a:cs typeface="+mn-cs"/>
              </a:rPr>
              <a:t>" (2002) Fachbuchverlag Leipzig</a:t>
            </a:r>
          </a:p>
          <a:p>
            <a:pPr fontAlgn="t"/>
            <a:r>
              <a:rPr lang="de-DE" sz="1200" b="0" i="0" kern="1200" dirty="0">
                <a:solidFill>
                  <a:schemeClr val="tx1"/>
                </a:solidFill>
                <a:effectLst/>
                <a:latin typeface="+mn-lt"/>
                <a:ea typeface="+mn-ea"/>
                <a:cs typeface="+mn-cs"/>
              </a:rPr>
              <a:t>Schaltbild einer Wärmepumpe</a:t>
            </a:r>
          </a:p>
          <a:p>
            <a:pPr fontAlgn="t"/>
            <a:r>
              <a:rPr lang="de-DE" sz="1200" b="0" i="0" u="none" strike="noStrike" kern="1200" dirty="0">
                <a:solidFill>
                  <a:schemeClr val="tx1"/>
                </a:solidFill>
                <a:effectLst/>
                <a:latin typeface="+mn-lt"/>
                <a:ea typeface="+mn-ea"/>
                <a:cs typeface="+mn-cs"/>
                <a:hlinkClick r:id="rId3"/>
              </a:rPr>
              <a:t>CC BY-SA 2.0 de</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23</a:t>
            </a:fld>
            <a:endParaRPr lang="el-GR"/>
          </a:p>
        </p:txBody>
      </p:sp>
    </p:spTree>
    <p:extLst>
      <p:ext uri="{BB962C8B-B14F-4D97-AF65-F5344CB8AC3E}">
        <p14:creationId xmlns:p14="http://schemas.microsoft.com/office/powerpoint/2010/main" val="1868937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 Quelle: 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"Übungsaufgaben zur Thermodynamik mit </a:t>
            </a:r>
            <a:r>
              <a:rPr lang="de-DE" sz="1200" b="0" i="0" kern="1200" dirty="0" err="1">
                <a:solidFill>
                  <a:schemeClr val="tx1"/>
                </a:solidFill>
                <a:effectLst/>
                <a:latin typeface="+mn-lt"/>
                <a:ea typeface="+mn-ea"/>
                <a:cs typeface="+mn-cs"/>
              </a:rPr>
              <a:t>Mathcad</a:t>
            </a:r>
            <a:r>
              <a:rPr lang="de-DE" sz="1200" b="0" i="0" kern="1200" dirty="0">
                <a:solidFill>
                  <a:schemeClr val="tx1"/>
                </a:solidFill>
                <a:effectLst/>
                <a:latin typeface="+mn-lt"/>
                <a:ea typeface="+mn-ea"/>
                <a:cs typeface="+mn-cs"/>
              </a:rPr>
              <a:t>" (2002) Fachbuchverlag Leipzig</a:t>
            </a:r>
          </a:p>
          <a:p>
            <a:pPr fontAlgn="t"/>
            <a:r>
              <a:rPr lang="de-DE" sz="1200" b="0" i="0" kern="1200" dirty="0">
                <a:solidFill>
                  <a:schemeClr val="tx1"/>
                </a:solidFill>
                <a:effectLst/>
                <a:latin typeface="+mn-lt"/>
                <a:ea typeface="+mn-ea"/>
                <a:cs typeface="+mn-cs"/>
              </a:rPr>
              <a:t>Schaltbild einer Wärmepumpe</a:t>
            </a:r>
          </a:p>
          <a:p>
            <a:pPr fontAlgn="t"/>
            <a:r>
              <a:rPr lang="de-DE" sz="1200" b="0" i="0" u="none" strike="noStrike" kern="1200" dirty="0">
                <a:solidFill>
                  <a:schemeClr val="tx1"/>
                </a:solidFill>
                <a:effectLst/>
                <a:latin typeface="+mn-lt"/>
                <a:ea typeface="+mn-ea"/>
                <a:cs typeface="+mn-cs"/>
                <a:hlinkClick r:id="rId3"/>
              </a:rPr>
              <a:t>CC BY-SA 2.0 de</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24</a:t>
            </a:fld>
            <a:endParaRPr lang="el-GR"/>
          </a:p>
        </p:txBody>
      </p:sp>
    </p:spTree>
    <p:extLst>
      <p:ext uri="{BB962C8B-B14F-4D97-AF65-F5344CB8AC3E}">
        <p14:creationId xmlns:p14="http://schemas.microsoft.com/office/powerpoint/2010/main" val="3487186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lnSpcReduction="10000"/>
          </a:bodyPr>
          <a:lstStyle/>
          <a:p>
            <a:r>
              <a:rPr lang="en-US" sz="1200" u="sng" kern="1200" dirty="0">
                <a:solidFill>
                  <a:schemeClr val="tx1"/>
                </a:solidFill>
                <a:latin typeface="+mn-lt"/>
                <a:ea typeface="+mn-ea"/>
                <a:cs typeface="+mn-cs"/>
              </a:rPr>
              <a:t>Please in </a:t>
            </a:r>
            <a:r>
              <a:rPr lang="en-US" sz="1200" b="1" u="none" kern="1200" dirty="0">
                <a:solidFill>
                  <a:schemeClr val="tx1"/>
                </a:solidFill>
                <a:latin typeface="+mn-lt"/>
                <a:ea typeface="+mn-ea"/>
                <a:cs typeface="+mn-cs"/>
              </a:rPr>
              <a:t>German here</a:t>
            </a:r>
          </a:p>
          <a:p>
            <a:endParaRPr lang="en-US" sz="1200" u="sng" kern="1200" dirty="0">
              <a:solidFill>
                <a:schemeClr val="tx1"/>
              </a:solidFill>
              <a:latin typeface="+mn-lt"/>
              <a:ea typeface="+mn-ea"/>
              <a:cs typeface="+mn-cs"/>
            </a:endParaRPr>
          </a:p>
          <a:p>
            <a:r>
              <a:rPr lang="en-US" sz="1200" u="sng" kern="1200" dirty="0">
                <a:solidFill>
                  <a:schemeClr val="tx1"/>
                </a:solidFill>
                <a:latin typeface="+mn-lt"/>
                <a:ea typeface="+mn-ea"/>
                <a:cs typeface="+mn-cs"/>
              </a:rPr>
              <a:t>Guidelines for the Trainer</a:t>
            </a:r>
          </a:p>
          <a:p>
            <a:endParaRPr lang="el-GR" sz="1200" kern="1200" dirty="0">
              <a:solidFill>
                <a:schemeClr val="tx1"/>
              </a:solidFill>
              <a:latin typeface="+mn-lt"/>
              <a:ea typeface="+mn-ea"/>
              <a:cs typeface="+mn-cs"/>
            </a:endParaRPr>
          </a:p>
          <a:p>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ppt</a:t>
            </a:r>
            <a:r>
              <a:rPr lang="en-US" sz="1200" kern="1200" dirty="0">
                <a:solidFill>
                  <a:schemeClr val="tx1"/>
                </a:solidFill>
                <a:latin typeface="+mn-lt"/>
                <a:ea typeface="+mn-ea"/>
                <a:cs typeface="+mn-cs"/>
              </a:rPr>
              <a:t> file is a template to be used from</a:t>
            </a:r>
            <a:r>
              <a:rPr lang="en-US" sz="1200" kern="1200" baseline="0" dirty="0">
                <a:solidFill>
                  <a:schemeClr val="tx1"/>
                </a:solidFill>
                <a:latin typeface="+mn-lt"/>
                <a:ea typeface="+mn-ea"/>
                <a:cs typeface="+mn-cs"/>
              </a:rPr>
              <a:t> VET providers in order for them to prepare the training material. </a:t>
            </a:r>
            <a:endParaRPr lang="en-US" sz="1200" kern="1200" dirty="0">
              <a:solidFill>
                <a:schemeClr val="tx1"/>
              </a:solidFill>
              <a:latin typeface="+mn-lt"/>
              <a:ea typeface="+mn-ea"/>
              <a:cs typeface="+mn-cs"/>
            </a:endParaRPr>
          </a:p>
          <a:p>
            <a:endParaRPr lang="el-GR"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suggest </a:t>
            </a:r>
            <a:r>
              <a:rPr lang="en-US" sz="1200" b="1" kern="1200" dirty="0">
                <a:solidFill>
                  <a:schemeClr val="tx1"/>
                </a:solidFill>
                <a:latin typeface="+mn-lt"/>
                <a:ea typeface="+mn-ea"/>
                <a:cs typeface="+mn-cs"/>
              </a:rPr>
              <a:t>30 up to 40 .</a:t>
            </a:r>
            <a:r>
              <a:rPr lang="en-US" sz="1200" b="1" kern="1200" dirty="0" err="1">
                <a:solidFill>
                  <a:schemeClr val="tx1"/>
                </a:solidFill>
                <a:latin typeface="+mn-lt"/>
                <a:ea typeface="+mn-ea"/>
                <a:cs typeface="+mn-cs"/>
              </a:rPr>
              <a:t>ppt</a:t>
            </a:r>
            <a:r>
              <a:rPr lang="en-US" sz="1200" b="1" kern="1200" dirty="0">
                <a:solidFill>
                  <a:schemeClr val="tx1"/>
                </a:solidFill>
                <a:latin typeface="+mn-lt"/>
                <a:ea typeface="+mn-ea"/>
                <a:cs typeface="+mn-cs"/>
              </a:rPr>
              <a:t> slides </a:t>
            </a:r>
            <a:r>
              <a:rPr lang="en-US" sz="1200" kern="1200" dirty="0">
                <a:solidFill>
                  <a:schemeClr val="tx1"/>
                </a:solidFill>
                <a:latin typeface="+mn-lt"/>
                <a:ea typeface="+mn-ea"/>
                <a:cs typeface="+mn-cs"/>
              </a:rPr>
              <a:t>for one (1) hour of the training program. </a:t>
            </a:r>
            <a:endParaRPr lang="el-GR"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There are 3 </a:t>
            </a:r>
            <a:r>
              <a:rPr lang="en-US" sz="1200" u="sng" kern="1200" dirty="0">
                <a:solidFill>
                  <a:schemeClr val="tx1"/>
                </a:solidFill>
                <a:latin typeface="+mn-lt"/>
                <a:ea typeface="+mn-ea"/>
                <a:cs typeface="+mn-cs"/>
              </a:rPr>
              <a:t>predefined slides </a:t>
            </a:r>
            <a:r>
              <a:rPr lang="en-US" sz="1200" kern="1200" dirty="0">
                <a:solidFill>
                  <a:schemeClr val="tx1"/>
                </a:solidFill>
                <a:latin typeface="+mn-lt"/>
                <a:ea typeface="+mn-ea"/>
                <a:cs typeface="+mn-cs"/>
              </a:rPr>
              <a:t>to be filled in by you, entitled “</a:t>
            </a:r>
            <a:r>
              <a:rPr lang="en-US" sz="1200" b="1" kern="1200" dirty="0">
                <a:solidFill>
                  <a:schemeClr val="tx1"/>
                </a:solidFill>
                <a:latin typeface="+mn-lt"/>
                <a:ea typeface="+mn-ea"/>
                <a:cs typeface="+mn-cs"/>
              </a:rPr>
              <a:t>Module Objectives</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Conclusion</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End of module</a:t>
            </a:r>
            <a:r>
              <a:rPr lang="en-US" sz="1200" kern="1200" dirty="0">
                <a:solidFill>
                  <a:schemeClr val="tx1"/>
                </a:solidFill>
                <a:latin typeface="+mn-lt"/>
                <a:ea typeface="+mn-ea"/>
                <a:cs typeface="+mn-cs"/>
              </a:rPr>
              <a:t>”. </a:t>
            </a:r>
            <a:endParaRPr lang="el-GR"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pPr lvl="0"/>
            <a:r>
              <a:rPr lang="en-US" sz="1200" kern="1200" dirty="0">
                <a:solidFill>
                  <a:schemeClr val="tx1"/>
                </a:solidFill>
                <a:latin typeface="+mn-lt"/>
                <a:ea typeface="+mn-ea"/>
                <a:cs typeface="+mn-cs"/>
              </a:rPr>
              <a:t>Material should be sent in editable format.</a:t>
            </a:r>
            <a:r>
              <a:rPr lang="en-US" sz="1200" kern="1200" baseline="0" dirty="0">
                <a:solidFill>
                  <a:schemeClr val="tx1"/>
                </a:solidFill>
                <a:latin typeface="+mn-lt"/>
                <a:ea typeface="+mn-ea"/>
                <a:cs typeface="+mn-cs"/>
              </a:rPr>
              <a:t> </a:t>
            </a:r>
            <a:endParaRPr lang="el-GR" sz="1200" kern="1200" dirty="0">
              <a:solidFill>
                <a:schemeClr val="tx1"/>
              </a:solidFill>
              <a:latin typeface="+mn-lt"/>
              <a:ea typeface="+mn-ea"/>
              <a:cs typeface="+mn-cs"/>
            </a:endParaRPr>
          </a:p>
          <a:p>
            <a:pPr lvl="0"/>
            <a:endParaRPr lang="en-US"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Suggested font: Arial</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Required font size: 16</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Suggested line spacing: 1,5</a:t>
            </a:r>
            <a:endParaRPr lang="el-GR" sz="1200" kern="1200" dirty="0">
              <a:solidFill>
                <a:schemeClr val="tx1"/>
              </a:solidFill>
              <a:latin typeface="+mn-lt"/>
              <a:ea typeface="+mn-ea"/>
              <a:cs typeface="+mn-cs"/>
            </a:endParaRPr>
          </a:p>
          <a:p>
            <a:pPr lvl="0">
              <a:buFont typeface="Wingdings" pitchFamily="2" charset="2"/>
              <a:buChar char="§"/>
            </a:pPr>
            <a:r>
              <a:rPr lang="en-US" sz="1200" kern="1200" dirty="0" err="1">
                <a:solidFill>
                  <a:schemeClr val="tx1"/>
                </a:solidFill>
                <a:latin typeface="+mn-lt"/>
                <a:ea typeface="+mn-ea"/>
                <a:cs typeface="+mn-cs"/>
              </a:rPr>
              <a:t>ppt</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pptx</a:t>
            </a:r>
            <a:r>
              <a:rPr lang="en-US" sz="1200" kern="1200" dirty="0">
                <a:solidFill>
                  <a:schemeClr val="tx1"/>
                </a:solidFill>
                <a:latin typeface="+mn-lt"/>
                <a:ea typeface="+mn-ea"/>
                <a:cs typeface="+mn-cs"/>
              </a:rPr>
              <a:t> file should have a clear structure and defined units and unique slide titles</a:t>
            </a:r>
            <a:endParaRPr lang="el-GR" sz="1200" kern="1200" dirty="0">
              <a:solidFill>
                <a:schemeClr val="tx1"/>
              </a:solidFill>
              <a:latin typeface="+mn-lt"/>
              <a:ea typeface="+mn-ea"/>
              <a:cs typeface="+mn-cs"/>
            </a:endParaRPr>
          </a:p>
          <a:p>
            <a:pPr lvl="0">
              <a:buFont typeface="Wingdings" pitchFamily="2" charset="2"/>
              <a:buChar char="§"/>
            </a:pPr>
            <a:r>
              <a:rPr lang="en-US" sz="1200" kern="1200" dirty="0" err="1">
                <a:solidFill>
                  <a:schemeClr val="tx1"/>
                </a:solidFill>
                <a:latin typeface="+mn-lt"/>
                <a:ea typeface="+mn-ea"/>
                <a:cs typeface="+mn-cs"/>
              </a:rPr>
              <a:t>ppt</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pptx</a:t>
            </a:r>
            <a:r>
              <a:rPr lang="en-US" sz="1200" kern="1200" dirty="0">
                <a:solidFill>
                  <a:schemeClr val="tx1"/>
                </a:solidFill>
                <a:latin typeface="+mn-lt"/>
                <a:ea typeface="+mn-ea"/>
                <a:cs typeface="+mn-cs"/>
              </a:rPr>
              <a:t> slide contents should not exceed the predefined margins</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Images, diagrams etc should be accompanied with a description</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If you want to include comprehension questions (multiple choice, multiple responses, true/false, matching etc.) to enhance users’ understanding of the theory, you should embody them in the </a:t>
            </a:r>
            <a:r>
              <a:rPr lang="en-US" sz="1200" kern="1200" dirty="0" err="1">
                <a:solidFill>
                  <a:schemeClr val="tx1"/>
                </a:solidFill>
                <a:latin typeface="+mn-lt"/>
                <a:ea typeface="+mn-ea"/>
                <a:cs typeface="+mn-cs"/>
              </a:rPr>
              <a:t>ppt</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pptx</a:t>
            </a:r>
            <a:r>
              <a:rPr lang="en-US" sz="1200" kern="1200" dirty="0">
                <a:solidFill>
                  <a:schemeClr val="tx1"/>
                </a:solidFill>
                <a:latin typeface="+mn-lt"/>
                <a:ea typeface="+mn-ea"/>
                <a:cs typeface="+mn-cs"/>
              </a:rPr>
              <a:t> file.</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Questions that will be used for self assessment and final assessment quizzes should follow a predefined format that will be sent from SQLearn in an .</a:t>
            </a:r>
            <a:r>
              <a:rPr lang="en-US" sz="1200" kern="1200" dirty="0" err="1">
                <a:solidFill>
                  <a:schemeClr val="tx1"/>
                </a:solidFill>
                <a:latin typeface="+mn-lt"/>
                <a:ea typeface="+mn-ea"/>
                <a:cs typeface="+mn-cs"/>
              </a:rPr>
              <a:t>xls</a:t>
            </a:r>
            <a:r>
              <a:rPr lang="en-US" sz="1200" kern="1200" dirty="0">
                <a:solidFill>
                  <a:schemeClr val="tx1"/>
                </a:solidFill>
                <a:latin typeface="+mn-lt"/>
                <a:ea typeface="+mn-ea"/>
                <a:cs typeface="+mn-cs"/>
              </a:rPr>
              <a:t> file</a:t>
            </a:r>
            <a:endParaRPr lang="el-GR" sz="1200" kern="1200" dirty="0">
              <a:solidFill>
                <a:schemeClr val="tx1"/>
              </a:solidFill>
              <a:latin typeface="+mn-lt"/>
              <a:ea typeface="+mn-ea"/>
              <a:cs typeface="+mn-cs"/>
            </a:endParaRPr>
          </a:p>
          <a:p>
            <a:endParaRPr lang="el-GR" dirty="0"/>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t>2</a:t>
            </a:fld>
            <a:endParaRPr lang="el-GR"/>
          </a:p>
        </p:txBody>
      </p:sp>
    </p:spTree>
    <p:extLst>
      <p:ext uri="{BB962C8B-B14F-4D97-AF65-F5344CB8AC3E}">
        <p14:creationId xmlns:p14="http://schemas.microsoft.com/office/powerpoint/2010/main" val="24678850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Grafik: HS BO</a:t>
            </a:r>
          </a:p>
        </p:txBody>
      </p:sp>
      <p:sp>
        <p:nvSpPr>
          <p:cNvPr id="4" name="Foliennummernplatzhalter 3"/>
          <p:cNvSpPr>
            <a:spLocks noGrp="1"/>
          </p:cNvSpPr>
          <p:nvPr>
            <p:ph type="sldNum" sz="quarter" idx="10"/>
          </p:nvPr>
        </p:nvSpPr>
        <p:spPr/>
        <p:txBody>
          <a:bodyPr/>
          <a:lstStyle/>
          <a:p>
            <a:fld id="{D51933F7-9C1D-42A8-B27F-F697341C8CBF}" type="slidenum">
              <a:rPr lang="el-GR" smtClean="0"/>
              <a:t>26</a:t>
            </a:fld>
            <a:endParaRPr lang="el-GR"/>
          </a:p>
        </p:txBody>
      </p:sp>
    </p:spTree>
    <p:extLst>
      <p:ext uri="{BB962C8B-B14F-4D97-AF65-F5344CB8AC3E}">
        <p14:creationId xmlns:p14="http://schemas.microsoft.com/office/powerpoint/2010/main" val="3285505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Grafik: HS BO</a:t>
            </a:r>
          </a:p>
        </p:txBody>
      </p:sp>
      <p:sp>
        <p:nvSpPr>
          <p:cNvPr id="4" name="Foliennummernplatzhalter 3"/>
          <p:cNvSpPr>
            <a:spLocks noGrp="1"/>
          </p:cNvSpPr>
          <p:nvPr>
            <p:ph type="sldNum" sz="quarter" idx="10"/>
          </p:nvPr>
        </p:nvSpPr>
        <p:spPr/>
        <p:txBody>
          <a:bodyPr/>
          <a:lstStyle/>
          <a:p>
            <a:fld id="{D51933F7-9C1D-42A8-B27F-F697341C8CBF}" type="slidenum">
              <a:rPr lang="el-GR" smtClean="0"/>
              <a:t>27</a:t>
            </a:fld>
            <a:endParaRPr lang="el-GR"/>
          </a:p>
        </p:txBody>
      </p:sp>
    </p:spTree>
    <p:extLst>
      <p:ext uri="{BB962C8B-B14F-4D97-AF65-F5344CB8AC3E}">
        <p14:creationId xmlns:p14="http://schemas.microsoft.com/office/powerpoint/2010/main" val="1399301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Grafik: HS BO</a:t>
            </a: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28</a:t>
            </a:fld>
            <a:endParaRPr lang="el-GR"/>
          </a:p>
        </p:txBody>
      </p:sp>
    </p:spTree>
    <p:extLst>
      <p:ext uri="{BB962C8B-B14F-4D97-AF65-F5344CB8AC3E}">
        <p14:creationId xmlns:p14="http://schemas.microsoft.com/office/powerpoint/2010/main" val="5543804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Freier </a:t>
            </a:r>
            <a:r>
              <a:rPr lang="de-DE" dirty="0" err="1"/>
              <a:t>download</a:t>
            </a:r>
            <a:r>
              <a:rPr lang="de-DE" dirty="0"/>
              <a:t> unter dimplex.de</a:t>
            </a:r>
          </a:p>
          <a:p>
            <a:r>
              <a:rPr lang="de-DE" sz="1200" b="1" i="0" kern="1200" dirty="0">
                <a:solidFill>
                  <a:schemeClr val="tx1"/>
                </a:solidFill>
                <a:effectLst/>
                <a:latin typeface="+mn-lt"/>
                <a:ea typeface="+mn-ea"/>
                <a:cs typeface="+mn-cs"/>
              </a:rPr>
              <a:t>Rechtliche Hinweise:</a:t>
            </a:r>
          </a:p>
          <a:p>
            <a:r>
              <a:rPr lang="de-DE" sz="1200" b="0" i="0" kern="1200" dirty="0">
                <a:solidFill>
                  <a:schemeClr val="tx1"/>
                </a:solidFill>
                <a:effectLst/>
                <a:latin typeface="+mn-lt"/>
                <a:ea typeface="+mn-ea"/>
                <a:cs typeface="+mn-cs"/>
              </a:rPr>
              <a:t>Sämtliche Ansprüche auf Schadensersatz werden ausgeschlossen. Soweit dies gesetzlich nicht möglich ist, werden diese Ansprüche auf grobe Fahrlässigkeit und Vorsatz beschränkt. Die Software wurde sorgfältig programmiert. Dennoch können vereinzelte Programmfehler nicht ausgeschlossen werden. Sollten Sie auf Fehler stoßen, wären wir Ihnen dankbar diese unter folgender email-Adresse zu mailen: </a:t>
            </a:r>
            <a:r>
              <a:rPr lang="de-DE" sz="1200" b="0" i="0" kern="1200" dirty="0">
                <a:solidFill>
                  <a:schemeClr val="tx1"/>
                </a:solidFill>
                <a:effectLst/>
                <a:latin typeface="+mn-lt"/>
                <a:ea typeface="+mn-ea"/>
                <a:cs typeface="+mn-cs"/>
                <a:hlinkClick r:id="rId3"/>
              </a:rPr>
              <a:t>online-rechner@dimplex.de</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29</a:t>
            </a:fld>
            <a:endParaRPr lang="el-GR"/>
          </a:p>
        </p:txBody>
      </p:sp>
    </p:spTree>
    <p:extLst>
      <p:ext uri="{BB962C8B-B14F-4D97-AF65-F5344CB8AC3E}">
        <p14:creationId xmlns:p14="http://schemas.microsoft.com/office/powerpoint/2010/main" val="1496261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30</a:t>
            </a:fld>
            <a:endParaRPr lang="el-GR"/>
          </a:p>
        </p:txBody>
      </p:sp>
    </p:spTree>
    <p:extLst>
      <p:ext uri="{BB962C8B-B14F-4D97-AF65-F5344CB8AC3E}">
        <p14:creationId xmlns:p14="http://schemas.microsoft.com/office/powerpoint/2010/main" val="30383286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err="1">
                <a:solidFill>
                  <a:schemeClr val="tx1"/>
                </a:solidFill>
                <a:effectLst/>
                <a:latin typeface="+mn-lt"/>
                <a:ea typeface="+mn-ea"/>
                <a:cs typeface="+mn-cs"/>
                <a:hlinkClick r:id="rId3" tooltip="w:User:Cacycle"/>
              </a:rPr>
              <a:t>Cacycle</a:t>
            </a:r>
            <a:r>
              <a:rPr lang="de-DE" sz="1200" b="0" i="0" kern="1200" dirty="0">
                <a:solidFill>
                  <a:schemeClr val="tx1"/>
                </a:solidFill>
                <a:effectLst/>
                <a:latin typeface="+mn-lt"/>
                <a:ea typeface="+mn-ea"/>
                <a:cs typeface="+mn-cs"/>
              </a:rPr>
              <a:t> - Eigenes Werk</a:t>
            </a:r>
          </a:p>
          <a:p>
            <a:pPr fontAlgn="t"/>
            <a:r>
              <a:rPr lang="de-DE" sz="1200" b="0" i="0" kern="1200" dirty="0" err="1">
                <a:solidFill>
                  <a:schemeClr val="tx1"/>
                </a:solidFill>
                <a:effectLst/>
                <a:latin typeface="+mn-lt"/>
                <a:ea typeface="+mn-ea"/>
                <a:cs typeface="+mn-cs"/>
              </a:rPr>
              <a:t>Animated</a:t>
            </a:r>
            <a:r>
              <a:rPr lang="de-DE" sz="1200" b="0" i="0" kern="1200" dirty="0">
                <a:solidFill>
                  <a:schemeClr val="tx1"/>
                </a:solidFill>
                <a:effectLst/>
                <a:latin typeface="+mn-lt"/>
                <a:ea typeface="+mn-ea"/>
                <a:cs typeface="+mn-cs"/>
              </a:rPr>
              <a:t> GIF 159x152, </a:t>
            </a:r>
            <a:r>
              <a:rPr lang="de-DE" sz="1200" b="0" i="0" kern="1200" dirty="0" err="1">
                <a:solidFill>
                  <a:schemeClr val="tx1"/>
                </a:solidFill>
                <a:effectLst/>
                <a:latin typeface="+mn-lt"/>
                <a:ea typeface="+mn-ea"/>
                <a:cs typeface="+mn-cs"/>
              </a:rPr>
              <a:t>two</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intertwined</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moving</a:t>
            </a:r>
            <a:r>
              <a:rPr lang="de-DE" sz="1200" b="0" i="0"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hlinkClick r:id="rId4" tooltip="w:archimedean spiral"/>
              </a:rPr>
              <a:t>archimedean</a:t>
            </a:r>
            <a:r>
              <a:rPr lang="de-DE" sz="1200" b="0" i="0" u="none" strike="noStrike" kern="1200" dirty="0">
                <a:solidFill>
                  <a:schemeClr val="tx1"/>
                </a:solidFill>
                <a:effectLst/>
                <a:latin typeface="+mn-lt"/>
                <a:ea typeface="+mn-ea"/>
                <a:cs typeface="+mn-cs"/>
                <a:hlinkClick r:id="rId4" tooltip="w:archimedean spiral"/>
              </a:rPr>
              <a:t> </a:t>
            </a:r>
            <a:r>
              <a:rPr lang="de-DE" sz="1200" b="0" i="0" u="none" strike="noStrike" kern="1200" dirty="0" err="1">
                <a:solidFill>
                  <a:schemeClr val="tx1"/>
                </a:solidFill>
                <a:effectLst/>
                <a:latin typeface="+mn-lt"/>
                <a:ea typeface="+mn-ea"/>
                <a:cs typeface="+mn-cs"/>
                <a:hlinkClick r:id="rId4" tooltip="w:archimedean spiral"/>
              </a:rPr>
              <a:t>spirals</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mechanism</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of</a:t>
            </a:r>
            <a:r>
              <a:rPr lang="de-DE" sz="1200" b="0" i="0" kern="1200" dirty="0">
                <a:solidFill>
                  <a:schemeClr val="tx1"/>
                </a:solidFill>
                <a:effectLst/>
                <a:latin typeface="+mn-lt"/>
                <a:ea typeface="+mn-ea"/>
                <a:cs typeface="+mn-cs"/>
              </a:rPr>
              <a:t> a </a:t>
            </a:r>
            <a:r>
              <a:rPr lang="de-DE" sz="1200" b="0" i="0" kern="1200" dirty="0" err="1">
                <a:solidFill>
                  <a:schemeClr val="tx1"/>
                </a:solidFill>
                <a:effectLst/>
                <a:latin typeface="+mn-lt"/>
                <a:ea typeface="+mn-ea"/>
                <a:cs typeface="+mn-cs"/>
              </a:rPr>
              <a:t>vacuum</a:t>
            </a:r>
            <a:r>
              <a:rPr lang="de-DE" sz="1200" b="0" i="0"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hlinkClick r:id="rId5" tooltip="w:scroll pump"/>
              </a:rPr>
              <a:t>scoll</a:t>
            </a:r>
            <a:r>
              <a:rPr lang="de-DE" sz="1200" b="0" i="0" u="none" strike="noStrike" kern="1200" dirty="0">
                <a:solidFill>
                  <a:schemeClr val="tx1"/>
                </a:solidFill>
                <a:effectLst/>
                <a:latin typeface="+mn-lt"/>
                <a:ea typeface="+mn-ea"/>
                <a:cs typeface="+mn-cs"/>
                <a:hlinkClick r:id="rId5" tooltip="w:scroll pump"/>
              </a:rPr>
              <a:t> pump</a:t>
            </a:r>
            <a:endParaRPr lang="de-DE" sz="1200" b="0" i="0" kern="1200" dirty="0">
              <a:solidFill>
                <a:schemeClr val="tx1"/>
              </a:solidFill>
              <a:effectLst/>
              <a:latin typeface="+mn-lt"/>
              <a:ea typeface="+mn-ea"/>
              <a:cs typeface="+mn-cs"/>
            </a:endParaRPr>
          </a:p>
          <a:p>
            <a:pPr fontAlgn="t"/>
            <a:r>
              <a:rPr lang="de-DE" sz="1200" b="0" i="0" u="sng" kern="1200" dirty="0">
                <a:solidFill>
                  <a:schemeClr val="tx1"/>
                </a:solidFill>
                <a:effectLst/>
                <a:latin typeface="+mn-lt"/>
                <a:ea typeface="+mn-ea"/>
                <a:cs typeface="+mn-cs"/>
                <a:hlinkClick r:id="rId6"/>
              </a:rPr>
              <a:t>Gemeinfrei</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31</a:t>
            </a:fld>
            <a:endParaRPr lang="el-GR"/>
          </a:p>
        </p:txBody>
      </p:sp>
    </p:spTree>
    <p:extLst>
      <p:ext uri="{BB962C8B-B14F-4D97-AF65-F5344CB8AC3E}">
        <p14:creationId xmlns:p14="http://schemas.microsoft.com/office/powerpoint/2010/main" val="2181935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latin typeface="Arial" panose="020B0604020202020204" pitchFamily="34" charset="0"/>
                <a:cs typeface="Arial" panose="020B0604020202020204" pitchFamily="34" charset="0"/>
              </a:rPr>
              <a:t>Quelle: Emerson </a:t>
            </a:r>
            <a:r>
              <a:rPr lang="de-DE" sz="1200" dirty="0" err="1">
                <a:latin typeface="Arial" panose="020B0604020202020204" pitchFamily="34" charset="0"/>
                <a:cs typeface="Arial" panose="020B0604020202020204" pitchFamily="34" charset="0"/>
              </a:rPr>
              <a:t>Climate</a:t>
            </a:r>
            <a:r>
              <a:rPr lang="de-DE" sz="1200" dirty="0">
                <a:latin typeface="Arial" panose="020B0604020202020204" pitchFamily="34" charset="0"/>
                <a:cs typeface="Arial" panose="020B0604020202020204" pitchFamily="34" charset="0"/>
              </a:rPr>
              <a:t> Technologies </a:t>
            </a:r>
            <a:r>
              <a:rPr lang="de-DE" sz="1200" dirty="0" err="1">
                <a:latin typeface="Arial" panose="020B0604020202020204" pitchFamily="34" charset="0"/>
                <a:cs typeface="Arial" panose="020B0604020202020204" pitchFamily="34" charset="0"/>
              </a:rPr>
              <a:t>youtube</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video</a:t>
            </a:r>
            <a:r>
              <a:rPr lang="de-DE" sz="1200" dirty="0">
                <a:latin typeface="Arial" panose="020B0604020202020204" pitchFamily="34" charset="0"/>
                <a:cs typeface="Arial" panose="020B0604020202020204" pitchFamily="34" charset="0"/>
              </a:rPr>
              <a:t> - englisch</a:t>
            </a: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32</a:t>
            </a:fld>
            <a:endParaRPr lang="el-GR"/>
          </a:p>
        </p:txBody>
      </p:sp>
    </p:spTree>
    <p:extLst>
      <p:ext uri="{BB962C8B-B14F-4D97-AF65-F5344CB8AC3E}">
        <p14:creationId xmlns:p14="http://schemas.microsoft.com/office/powerpoint/2010/main" val="24025681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33</a:t>
            </a:fld>
            <a:endParaRPr lang="el-GR"/>
          </a:p>
        </p:txBody>
      </p:sp>
    </p:spTree>
    <p:extLst>
      <p:ext uri="{BB962C8B-B14F-4D97-AF65-F5344CB8AC3E}">
        <p14:creationId xmlns:p14="http://schemas.microsoft.com/office/powerpoint/2010/main" val="14300638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34</a:t>
            </a:fld>
            <a:endParaRPr lang="el-GR"/>
          </a:p>
        </p:txBody>
      </p:sp>
    </p:spTree>
    <p:extLst>
      <p:ext uri="{BB962C8B-B14F-4D97-AF65-F5344CB8AC3E}">
        <p14:creationId xmlns:p14="http://schemas.microsoft.com/office/powerpoint/2010/main" val="33780178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Ralph </a:t>
            </a:r>
            <a:r>
              <a:rPr lang="de-DE" sz="1200" b="0" i="0" kern="1200" dirty="0" err="1">
                <a:solidFill>
                  <a:schemeClr val="tx1"/>
                </a:solidFill>
                <a:effectLst/>
                <a:latin typeface="+mn-lt"/>
                <a:ea typeface="+mn-ea"/>
                <a:cs typeface="+mn-cs"/>
              </a:rPr>
              <a:t>Romeike</a:t>
            </a:r>
            <a:r>
              <a:rPr lang="de-DE" sz="1200" b="0" i="0" kern="1200" dirty="0">
                <a:solidFill>
                  <a:schemeClr val="tx1"/>
                </a:solidFill>
                <a:effectLst/>
                <a:latin typeface="+mn-lt"/>
                <a:ea typeface="+mn-ea"/>
                <a:cs typeface="+mn-cs"/>
              </a:rPr>
              <a:t> - Selbst erstellte Grafik im Powerpoint. Vorlage aus Ausbildungshandbuch.</a:t>
            </a:r>
          </a:p>
          <a:p>
            <a:pPr fontAlgn="t"/>
            <a:r>
              <a:rPr lang="de-DE" sz="1200" b="0" i="0" kern="1200" dirty="0">
                <a:solidFill>
                  <a:schemeClr val="tx1"/>
                </a:solidFill>
                <a:effectLst/>
                <a:latin typeface="+mn-lt"/>
                <a:ea typeface="+mn-ea"/>
                <a:cs typeface="+mn-cs"/>
              </a:rPr>
              <a:t>Schematische Darstellung eines Rollkolbenverdichters</a:t>
            </a:r>
          </a:p>
          <a:p>
            <a:pPr fontAlgn="t"/>
            <a:r>
              <a:rPr lang="de-DE" sz="1200" b="0" i="0" u="none" strike="noStrike" kern="1200" dirty="0">
                <a:solidFill>
                  <a:schemeClr val="tx1"/>
                </a:solidFill>
                <a:effectLst/>
                <a:latin typeface="+mn-lt"/>
                <a:ea typeface="+mn-ea"/>
                <a:cs typeface="+mn-cs"/>
                <a:hlinkClick r:id="rId3"/>
              </a:rPr>
              <a:t>Gemeinfrei</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35</a:t>
            </a:fld>
            <a:endParaRPr lang="el-GR"/>
          </a:p>
        </p:txBody>
      </p:sp>
    </p:spTree>
    <p:extLst>
      <p:ext uri="{BB962C8B-B14F-4D97-AF65-F5344CB8AC3E}">
        <p14:creationId xmlns:p14="http://schemas.microsoft.com/office/powerpoint/2010/main" val="735198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Titel sind uneinheitlich, rechts oben bitte einfügen.</a:t>
            </a:r>
          </a:p>
        </p:txBody>
      </p:sp>
      <p:sp>
        <p:nvSpPr>
          <p:cNvPr id="4" name="Foliennummernplatzhalter 3"/>
          <p:cNvSpPr>
            <a:spLocks noGrp="1"/>
          </p:cNvSpPr>
          <p:nvPr>
            <p:ph type="sldNum" sz="quarter" idx="10"/>
          </p:nvPr>
        </p:nvSpPr>
        <p:spPr/>
        <p:txBody>
          <a:bodyPr/>
          <a:lstStyle/>
          <a:p>
            <a:fld id="{D51933F7-9C1D-42A8-B27F-F697341C8CBF}" type="slidenum">
              <a:rPr lang="el-GR" smtClean="0"/>
              <a:t>3</a:t>
            </a:fld>
            <a:endParaRPr lang="el-GR"/>
          </a:p>
        </p:txBody>
      </p:sp>
    </p:spTree>
    <p:extLst>
      <p:ext uri="{BB962C8B-B14F-4D97-AF65-F5344CB8AC3E}">
        <p14:creationId xmlns:p14="http://schemas.microsoft.com/office/powerpoint/2010/main" val="26655641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Ralph </a:t>
            </a:r>
            <a:r>
              <a:rPr lang="de-DE" sz="1200" b="0" i="0" kern="1200" dirty="0" err="1">
                <a:solidFill>
                  <a:schemeClr val="tx1"/>
                </a:solidFill>
                <a:effectLst/>
                <a:latin typeface="+mn-lt"/>
                <a:ea typeface="+mn-ea"/>
                <a:cs typeface="+mn-cs"/>
              </a:rPr>
              <a:t>Romeike</a:t>
            </a:r>
            <a:r>
              <a:rPr lang="de-DE" sz="1200" b="0" i="0" kern="1200" dirty="0">
                <a:solidFill>
                  <a:schemeClr val="tx1"/>
                </a:solidFill>
                <a:effectLst/>
                <a:latin typeface="+mn-lt"/>
                <a:ea typeface="+mn-ea"/>
                <a:cs typeface="+mn-cs"/>
              </a:rPr>
              <a:t> - Selbst erstellte Grafik im Powerpoint. Vorlage aus Ausbildungshandbuch.</a:t>
            </a:r>
          </a:p>
          <a:p>
            <a:pPr fontAlgn="t"/>
            <a:r>
              <a:rPr lang="de-DE" sz="1200" b="0" i="0" kern="1200" dirty="0">
                <a:solidFill>
                  <a:schemeClr val="tx1"/>
                </a:solidFill>
                <a:effectLst/>
                <a:latin typeface="+mn-lt"/>
                <a:ea typeface="+mn-ea"/>
                <a:cs typeface="+mn-cs"/>
              </a:rPr>
              <a:t>Schematische Darstellung eines Rollkolbenverdichters</a:t>
            </a:r>
          </a:p>
          <a:p>
            <a:pPr fontAlgn="t"/>
            <a:r>
              <a:rPr lang="de-DE" sz="1200" b="0" i="0" u="none" strike="noStrike" kern="1200" dirty="0">
                <a:solidFill>
                  <a:schemeClr val="tx1"/>
                </a:solidFill>
                <a:effectLst/>
                <a:latin typeface="+mn-lt"/>
                <a:ea typeface="+mn-ea"/>
                <a:cs typeface="+mn-cs"/>
                <a:hlinkClick r:id="rId3"/>
              </a:rPr>
              <a:t>Gemeinfrei</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36</a:t>
            </a:fld>
            <a:endParaRPr lang="el-GR"/>
          </a:p>
        </p:txBody>
      </p:sp>
    </p:spTree>
    <p:extLst>
      <p:ext uri="{BB962C8B-B14F-4D97-AF65-F5344CB8AC3E}">
        <p14:creationId xmlns:p14="http://schemas.microsoft.com/office/powerpoint/2010/main" val="31206066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37</a:t>
            </a:fld>
            <a:endParaRPr lang="el-GR"/>
          </a:p>
        </p:txBody>
      </p:sp>
    </p:spTree>
    <p:extLst>
      <p:ext uri="{BB962C8B-B14F-4D97-AF65-F5344CB8AC3E}">
        <p14:creationId xmlns:p14="http://schemas.microsoft.com/office/powerpoint/2010/main" val="41064855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38</a:t>
            </a:fld>
            <a:endParaRPr lang="de-DE"/>
          </a:p>
        </p:txBody>
      </p:sp>
    </p:spTree>
    <p:extLst>
      <p:ext uri="{BB962C8B-B14F-4D97-AF65-F5344CB8AC3E}">
        <p14:creationId xmlns:p14="http://schemas.microsoft.com/office/powerpoint/2010/main" val="16513885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Bild: </a:t>
            </a:r>
            <a:r>
              <a:rPr lang="de-DE" sz="1200" b="0" i="0" kern="1200" dirty="0">
                <a:solidFill>
                  <a:schemeClr val="tx1"/>
                </a:solidFill>
                <a:effectLst/>
                <a:latin typeface="+mn-lt"/>
                <a:ea typeface="+mn-ea"/>
                <a:cs typeface="+mn-cs"/>
              </a:rPr>
              <a:t>R. </a:t>
            </a:r>
            <a:r>
              <a:rPr lang="de-DE" sz="1200" b="0" i="0" kern="1200" dirty="0" err="1">
                <a:solidFill>
                  <a:schemeClr val="tx1"/>
                </a:solidFill>
                <a:effectLst/>
                <a:latin typeface="+mn-lt"/>
                <a:ea typeface="+mn-ea"/>
                <a:cs typeface="+mn-cs"/>
              </a:rPr>
              <a:t>Castelnuovo</a:t>
            </a:r>
            <a:r>
              <a:rPr lang="de-DE" sz="1200" b="0" i="0" kern="1200" dirty="0">
                <a:solidFill>
                  <a:schemeClr val="tx1"/>
                </a:solidFill>
                <a:effectLst/>
                <a:latin typeface="+mn-lt"/>
                <a:ea typeface="+mn-ea"/>
                <a:cs typeface="+mn-cs"/>
              </a:rPr>
              <a:t> - </a:t>
            </a:r>
            <a:r>
              <a:rPr lang="de-DE" sz="1200" b="0" i="0" u="none" strike="noStrike" kern="1200" dirty="0">
                <a:solidFill>
                  <a:schemeClr val="tx1"/>
                </a:solidFill>
                <a:effectLst/>
                <a:latin typeface="+mn-lt"/>
                <a:ea typeface="+mn-ea"/>
                <a:cs typeface="+mn-cs"/>
                <a:hlinkClick r:id="rId3"/>
              </a:rPr>
              <a:t>CC BY-SA 3.0</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39</a:t>
            </a:fld>
            <a:endParaRPr lang="el-GR"/>
          </a:p>
        </p:txBody>
      </p:sp>
    </p:spTree>
    <p:extLst>
      <p:ext uri="{BB962C8B-B14F-4D97-AF65-F5344CB8AC3E}">
        <p14:creationId xmlns:p14="http://schemas.microsoft.com/office/powerpoint/2010/main" val="30194771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42</a:t>
            </a:fld>
            <a:endParaRPr lang="el-GR"/>
          </a:p>
        </p:txBody>
      </p:sp>
    </p:spTree>
    <p:extLst>
      <p:ext uri="{BB962C8B-B14F-4D97-AF65-F5344CB8AC3E}">
        <p14:creationId xmlns:p14="http://schemas.microsoft.com/office/powerpoint/2010/main" val="30413334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43</a:t>
            </a:fld>
            <a:endParaRPr lang="el-GR"/>
          </a:p>
        </p:txBody>
      </p:sp>
    </p:spTree>
    <p:extLst>
      <p:ext uri="{BB962C8B-B14F-4D97-AF65-F5344CB8AC3E}">
        <p14:creationId xmlns:p14="http://schemas.microsoft.com/office/powerpoint/2010/main" val="40549437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Abbildung: eigene Darstellung</a:t>
            </a:r>
          </a:p>
        </p:txBody>
      </p:sp>
      <p:sp>
        <p:nvSpPr>
          <p:cNvPr id="4" name="Foliennummernplatzhalter 3"/>
          <p:cNvSpPr>
            <a:spLocks noGrp="1"/>
          </p:cNvSpPr>
          <p:nvPr>
            <p:ph type="sldNum" sz="quarter" idx="10"/>
          </p:nvPr>
        </p:nvSpPr>
        <p:spPr/>
        <p:txBody>
          <a:bodyPr/>
          <a:lstStyle/>
          <a:p>
            <a:fld id="{D51933F7-9C1D-42A8-B27F-F697341C8CBF}" type="slidenum">
              <a:rPr lang="el-GR" smtClean="0"/>
              <a:t>44</a:t>
            </a:fld>
            <a:endParaRPr lang="el-GR"/>
          </a:p>
        </p:txBody>
      </p:sp>
    </p:spTree>
    <p:extLst>
      <p:ext uri="{BB962C8B-B14F-4D97-AF65-F5344CB8AC3E}">
        <p14:creationId xmlns:p14="http://schemas.microsoft.com/office/powerpoint/2010/main" val="15321413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45</a:t>
            </a:fld>
            <a:endParaRPr lang="el-GR"/>
          </a:p>
        </p:txBody>
      </p:sp>
    </p:spTree>
    <p:extLst>
      <p:ext uri="{BB962C8B-B14F-4D97-AF65-F5344CB8AC3E}">
        <p14:creationId xmlns:p14="http://schemas.microsoft.com/office/powerpoint/2010/main" val="38392758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49</a:t>
            </a:fld>
            <a:endParaRPr lang="el-GR"/>
          </a:p>
        </p:txBody>
      </p:sp>
    </p:spTree>
    <p:extLst>
      <p:ext uri="{BB962C8B-B14F-4D97-AF65-F5344CB8AC3E}">
        <p14:creationId xmlns:p14="http://schemas.microsoft.com/office/powerpoint/2010/main" val="31184172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Tabelle: eigene </a:t>
            </a:r>
            <a:r>
              <a:rPr lang="de-DE" dirty="0" err="1"/>
              <a:t>DaRSTELLUNG</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50</a:t>
            </a:fld>
            <a:endParaRPr lang="el-GR"/>
          </a:p>
        </p:txBody>
      </p:sp>
    </p:spTree>
    <p:extLst>
      <p:ext uri="{BB962C8B-B14F-4D97-AF65-F5344CB8AC3E}">
        <p14:creationId xmlns:p14="http://schemas.microsoft.com/office/powerpoint/2010/main" val="3470006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4</a:t>
            </a:fld>
            <a:endParaRPr lang="el-GR"/>
          </a:p>
        </p:txBody>
      </p:sp>
    </p:spTree>
    <p:extLst>
      <p:ext uri="{BB962C8B-B14F-4D97-AF65-F5344CB8AC3E}">
        <p14:creationId xmlns:p14="http://schemas.microsoft.com/office/powerpoint/2010/main" val="34930705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Tabelle: Born et al 2017 nach Daten </a:t>
            </a:r>
            <a:r>
              <a:rPr lang="de-DE" sz="1200" b="0" i="1" u="none" strike="noStrike" kern="1200" baseline="0" dirty="0" err="1">
                <a:solidFill>
                  <a:schemeClr val="tx1"/>
                </a:solidFill>
                <a:latin typeface="+mn-lt"/>
                <a:ea typeface="+mn-ea"/>
                <a:cs typeface="+mn-cs"/>
              </a:rPr>
              <a:t>Eschmann</a:t>
            </a:r>
            <a:r>
              <a:rPr lang="de-DE" sz="1200" b="0" i="1" u="none" strike="noStrike" kern="1200" baseline="0" dirty="0">
                <a:solidFill>
                  <a:schemeClr val="tx1"/>
                </a:solidFill>
                <a:latin typeface="+mn-lt"/>
                <a:ea typeface="+mn-ea"/>
                <a:cs typeface="+mn-cs"/>
              </a:rPr>
              <a:t>, WPZ Buchs 2012 &amp; 2013</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51</a:t>
            </a:fld>
            <a:endParaRPr lang="el-GR"/>
          </a:p>
        </p:txBody>
      </p:sp>
    </p:spTree>
    <p:extLst>
      <p:ext uri="{BB962C8B-B14F-4D97-AF65-F5344CB8AC3E}">
        <p14:creationId xmlns:p14="http://schemas.microsoft.com/office/powerpoint/2010/main" val="25864702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Tabelle: eigene </a:t>
            </a:r>
            <a:r>
              <a:rPr lang="de-DE" dirty="0" err="1"/>
              <a:t>DaRSTELLUNG</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52</a:t>
            </a:fld>
            <a:endParaRPr lang="el-GR"/>
          </a:p>
        </p:txBody>
      </p:sp>
    </p:spTree>
    <p:extLst>
      <p:ext uri="{BB962C8B-B14F-4D97-AF65-F5344CB8AC3E}">
        <p14:creationId xmlns:p14="http://schemas.microsoft.com/office/powerpoint/2010/main" val="14433650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a:t>
            </a:r>
            <a:r>
              <a:rPr lang="de-DE" dirty="0" err="1"/>
              <a:t>Shuttestock</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59</a:t>
            </a:fld>
            <a:endParaRPr lang="el-GR"/>
          </a:p>
        </p:txBody>
      </p:sp>
    </p:spTree>
    <p:extLst>
      <p:ext uri="{BB962C8B-B14F-4D97-AF65-F5344CB8AC3E}">
        <p14:creationId xmlns:p14="http://schemas.microsoft.com/office/powerpoint/2010/main" val="14963931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64</a:t>
            </a:fld>
            <a:endParaRPr lang="el-GR"/>
          </a:p>
        </p:txBody>
      </p:sp>
    </p:spTree>
    <p:extLst>
      <p:ext uri="{BB962C8B-B14F-4D97-AF65-F5344CB8AC3E}">
        <p14:creationId xmlns:p14="http://schemas.microsoft.com/office/powerpoint/2010/main" val="17101099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HS </a:t>
            </a:r>
            <a:r>
              <a:rPr lang="de-DE" dirty="0" err="1"/>
              <a:t>BOchum</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69</a:t>
            </a:fld>
            <a:endParaRPr lang="el-GR"/>
          </a:p>
        </p:txBody>
      </p:sp>
    </p:spTree>
    <p:extLst>
      <p:ext uri="{BB962C8B-B14F-4D97-AF65-F5344CB8AC3E}">
        <p14:creationId xmlns:p14="http://schemas.microsoft.com/office/powerpoint/2010/main" val="16000768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Bild: </a:t>
            </a:r>
            <a:r>
              <a:rPr lang="de-DE" sz="1200" b="0" i="0" kern="1200" dirty="0">
                <a:solidFill>
                  <a:schemeClr val="tx1"/>
                </a:solidFill>
                <a:effectLst/>
                <a:latin typeface="+mn-lt"/>
                <a:ea typeface="+mn-ea"/>
                <a:cs typeface="+mn-cs"/>
              </a:rPr>
              <a:t>Walter J. </a:t>
            </a:r>
            <a:r>
              <a:rPr lang="de-DE" sz="1200" b="0" i="0" kern="1200" dirty="0" err="1">
                <a:solidFill>
                  <a:schemeClr val="tx1"/>
                </a:solidFill>
                <a:effectLst/>
                <a:latin typeface="+mn-lt"/>
                <a:ea typeface="+mn-ea"/>
                <a:cs typeface="+mn-cs"/>
              </a:rPr>
              <a:t>Pilsak</a:t>
            </a:r>
            <a:r>
              <a:rPr lang="de-DE" sz="1200" b="0" i="0" kern="1200" dirty="0">
                <a:solidFill>
                  <a:schemeClr val="tx1"/>
                </a:solidFill>
                <a:effectLst/>
                <a:latin typeface="+mn-lt"/>
                <a:ea typeface="+mn-ea"/>
                <a:cs typeface="+mn-cs"/>
              </a:rPr>
              <a:t>, Waldsassen / </a:t>
            </a:r>
            <a:r>
              <a:rPr lang="de-DE" sz="1200" b="0" i="0" u="sng" kern="1200" dirty="0">
                <a:solidFill>
                  <a:schemeClr val="tx1"/>
                </a:solidFill>
                <a:effectLst/>
                <a:latin typeface="+mn-lt"/>
                <a:ea typeface="+mn-ea"/>
                <a:cs typeface="+mn-cs"/>
                <a:hlinkClick r:id="rId3"/>
              </a:rPr>
              <a:t>CC BY-SA 3.0</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74</a:t>
            </a:fld>
            <a:endParaRPr lang="el-GR"/>
          </a:p>
        </p:txBody>
      </p:sp>
    </p:spTree>
    <p:extLst>
      <p:ext uri="{BB962C8B-B14F-4D97-AF65-F5344CB8AC3E}">
        <p14:creationId xmlns:p14="http://schemas.microsoft.com/office/powerpoint/2010/main" val="35237410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75</a:t>
            </a:fld>
            <a:endParaRPr lang="el-GR"/>
          </a:p>
        </p:txBody>
      </p:sp>
    </p:spTree>
    <p:extLst>
      <p:ext uri="{BB962C8B-B14F-4D97-AF65-F5344CB8AC3E}">
        <p14:creationId xmlns:p14="http://schemas.microsoft.com/office/powerpoint/2010/main" val="13872142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Freier </a:t>
            </a:r>
            <a:r>
              <a:rPr lang="de-DE" dirty="0" err="1"/>
              <a:t>download</a:t>
            </a:r>
            <a:r>
              <a:rPr lang="de-DE" dirty="0"/>
              <a:t> unter dimplex.de</a:t>
            </a:r>
          </a:p>
          <a:p>
            <a:r>
              <a:rPr lang="de-DE" sz="1200" b="1" i="0" kern="1200" dirty="0">
                <a:solidFill>
                  <a:schemeClr val="tx1"/>
                </a:solidFill>
                <a:effectLst/>
                <a:latin typeface="+mn-lt"/>
                <a:ea typeface="+mn-ea"/>
                <a:cs typeface="+mn-cs"/>
              </a:rPr>
              <a:t>Rechtliche Hinweise:</a:t>
            </a:r>
          </a:p>
          <a:p>
            <a:r>
              <a:rPr lang="de-DE" sz="1200" b="0" i="0" kern="1200" dirty="0">
                <a:solidFill>
                  <a:schemeClr val="tx1"/>
                </a:solidFill>
                <a:effectLst/>
                <a:latin typeface="+mn-lt"/>
                <a:ea typeface="+mn-ea"/>
                <a:cs typeface="+mn-cs"/>
              </a:rPr>
              <a:t>Sämtliche Ansprüche auf Schadensersatz werden ausgeschlossen. Soweit dies gesetzlich nicht möglich ist, werden diese Ansprüche auf grobe Fahrlässigkeit und Vorsatz beschränkt. Die Software wurde sorgfältig programmiert. Dennoch können vereinzelte Programmfehler nicht ausgeschlossen werden. Sollten Sie auf Fehler stoßen, wären wir Ihnen dankbar diese unter folgender email-Adresse zu mailen: </a:t>
            </a:r>
            <a:r>
              <a:rPr lang="de-DE" sz="1200" b="0" i="0" kern="1200" dirty="0">
                <a:solidFill>
                  <a:schemeClr val="tx1"/>
                </a:solidFill>
                <a:effectLst/>
                <a:latin typeface="+mn-lt"/>
                <a:ea typeface="+mn-ea"/>
                <a:cs typeface="+mn-cs"/>
                <a:hlinkClick r:id="rId3"/>
              </a:rPr>
              <a:t>online-rechner@dimplex.de</a:t>
            </a:r>
            <a:endParaRPr lang="de-DE" sz="1200" b="0" i="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D51933F7-9C1D-42A8-B27F-F697341C8CBF}" type="slidenum">
              <a:rPr lang="el-GR" smtClean="0"/>
              <a:t>79</a:t>
            </a:fld>
            <a:endParaRPr lang="el-GR"/>
          </a:p>
        </p:txBody>
      </p:sp>
    </p:spTree>
    <p:extLst>
      <p:ext uri="{BB962C8B-B14F-4D97-AF65-F5344CB8AC3E}">
        <p14:creationId xmlns:p14="http://schemas.microsoft.com/office/powerpoint/2010/main" val="19283942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Freier </a:t>
            </a:r>
            <a:r>
              <a:rPr lang="de-DE" dirty="0" err="1"/>
              <a:t>download</a:t>
            </a:r>
            <a:r>
              <a:rPr lang="de-DE" dirty="0"/>
              <a:t> unter dimplex.de</a:t>
            </a:r>
          </a:p>
          <a:p>
            <a:r>
              <a:rPr lang="de-DE" sz="1200" b="1" i="0" kern="1200" dirty="0">
                <a:solidFill>
                  <a:schemeClr val="tx1"/>
                </a:solidFill>
                <a:effectLst/>
                <a:latin typeface="+mn-lt"/>
                <a:ea typeface="+mn-ea"/>
                <a:cs typeface="+mn-cs"/>
              </a:rPr>
              <a:t>Rechtliche Hinweise:</a:t>
            </a:r>
          </a:p>
          <a:p>
            <a:r>
              <a:rPr lang="de-DE" sz="1200" b="0" i="0" kern="1200" dirty="0">
                <a:solidFill>
                  <a:schemeClr val="tx1"/>
                </a:solidFill>
                <a:effectLst/>
                <a:latin typeface="+mn-lt"/>
                <a:ea typeface="+mn-ea"/>
                <a:cs typeface="+mn-cs"/>
              </a:rPr>
              <a:t>Sämtliche Ansprüche auf Schadensersatz werden ausgeschlossen. Soweit dies gesetzlich nicht möglich ist, werden diese Ansprüche auf grobe Fahrlässigkeit und Vorsatz beschränkt. Die Software wurde sorgfältig programmiert. Dennoch können vereinzelte Programmfehler nicht ausgeschlossen werden. Sollten Sie auf Fehler stoßen, wären wir Ihnen dankbar diese unter folgender email-Adresse zu mailen: </a:t>
            </a:r>
            <a:r>
              <a:rPr lang="de-DE" sz="1200" b="0" i="0" kern="1200" dirty="0">
                <a:solidFill>
                  <a:schemeClr val="tx1"/>
                </a:solidFill>
                <a:effectLst/>
                <a:latin typeface="+mn-lt"/>
                <a:ea typeface="+mn-ea"/>
                <a:cs typeface="+mn-cs"/>
                <a:hlinkClick r:id="rId3"/>
              </a:rPr>
              <a:t>online-rechner@dimplex.de</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81</a:t>
            </a:fld>
            <a:endParaRPr lang="el-GR"/>
          </a:p>
        </p:txBody>
      </p:sp>
    </p:spTree>
    <p:extLst>
      <p:ext uri="{BB962C8B-B14F-4D97-AF65-F5344CB8AC3E}">
        <p14:creationId xmlns:p14="http://schemas.microsoft.com/office/powerpoint/2010/main" val="38989095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Pic</a:t>
            </a:r>
            <a:r>
              <a:rPr lang="de-DE" dirty="0"/>
              <a:t> </a:t>
            </a:r>
            <a:r>
              <a:rPr lang="de-DE" dirty="0" err="1"/>
              <a:t>hs</a:t>
            </a:r>
            <a:r>
              <a:rPr lang="de-DE" dirty="0"/>
              <a:t> </a:t>
            </a:r>
            <a:r>
              <a:rPr lang="de-DE" dirty="0" err="1"/>
              <a:t>bo</a:t>
            </a:r>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83</a:t>
            </a:fld>
            <a:endParaRPr lang="de-DE"/>
          </a:p>
        </p:txBody>
      </p:sp>
    </p:spTree>
    <p:extLst>
      <p:ext uri="{BB962C8B-B14F-4D97-AF65-F5344CB8AC3E}">
        <p14:creationId xmlns:p14="http://schemas.microsoft.com/office/powerpoint/2010/main" val="3943698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a:t>
            </a:r>
            <a:r>
              <a:rPr lang="de-DE" sz="1200" b="0" i="0" u="none" strike="noStrike" kern="1200" dirty="0">
                <a:solidFill>
                  <a:schemeClr val="tx1"/>
                </a:solidFill>
                <a:effectLst/>
                <a:latin typeface="+mn-lt"/>
                <a:ea typeface="+mn-ea"/>
                <a:cs typeface="+mn-cs"/>
                <a:hlinkClick r:id="rId3" tooltip="w:de:Louis-Léopold Boilly"/>
              </a:rPr>
              <a:t>Louis-Léopold </a:t>
            </a:r>
            <a:r>
              <a:rPr lang="de-DE" sz="1200" b="0" i="0" u="none" strike="noStrike" kern="1200" dirty="0" err="1">
                <a:solidFill>
                  <a:schemeClr val="tx1"/>
                </a:solidFill>
                <a:effectLst/>
                <a:latin typeface="+mn-lt"/>
                <a:ea typeface="+mn-ea"/>
                <a:cs typeface="+mn-cs"/>
                <a:hlinkClick r:id="rId3" tooltip="w:de:Louis-Léopold Boilly"/>
              </a:rPr>
              <a:t>Boilly</a:t>
            </a:r>
            <a:r>
              <a:rPr lang="de-DE" sz="1200" b="0" i="0" kern="1200" dirty="0">
                <a:solidFill>
                  <a:schemeClr val="tx1"/>
                </a:solidFill>
                <a:effectLst/>
                <a:latin typeface="+mn-lt"/>
                <a:ea typeface="+mn-ea"/>
                <a:cs typeface="+mn-cs"/>
              </a:rPr>
              <a:t> - </a:t>
            </a:r>
            <a:r>
              <a:rPr lang="de-DE" sz="1200" b="0" i="0" u="none" strike="noStrike" kern="1200" dirty="0">
                <a:solidFill>
                  <a:schemeClr val="tx1"/>
                </a:solidFill>
                <a:effectLst/>
                <a:latin typeface="+mn-lt"/>
                <a:ea typeface="+mn-ea"/>
                <a:cs typeface="+mn-cs"/>
                <a:hlinkClick r:id="rId4"/>
              </a:rPr>
              <a:t>http://www-history.mcs.st-and.ac.uk/history/PictDisplay/Carnot_Sadi.html</a:t>
            </a:r>
            <a:endParaRPr lang="de-DE" sz="1200" b="0" i="0" kern="1200" dirty="0">
              <a:solidFill>
                <a:schemeClr val="tx1"/>
              </a:solidFill>
              <a:effectLst/>
              <a:latin typeface="+mn-lt"/>
              <a:ea typeface="+mn-ea"/>
              <a:cs typeface="+mn-cs"/>
            </a:endParaRPr>
          </a:p>
          <a:p>
            <a:pPr fontAlgn="t"/>
            <a:r>
              <a:rPr lang="de-DE" sz="1200" b="0" i="0" u="none" strike="noStrike" kern="1200" dirty="0">
                <a:solidFill>
                  <a:schemeClr val="tx1"/>
                </a:solidFill>
                <a:effectLst/>
                <a:latin typeface="+mn-lt"/>
                <a:ea typeface="+mn-ea"/>
                <a:cs typeface="+mn-cs"/>
                <a:hlinkClick r:id="rId5"/>
              </a:rPr>
              <a:t>Gemeinfrei</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5</a:t>
            </a:fld>
            <a:endParaRPr lang="el-GR"/>
          </a:p>
        </p:txBody>
      </p:sp>
    </p:spTree>
    <p:extLst>
      <p:ext uri="{BB962C8B-B14F-4D97-AF65-F5344CB8AC3E}">
        <p14:creationId xmlns:p14="http://schemas.microsoft.com/office/powerpoint/2010/main" val="40380631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Pic</a:t>
            </a:r>
            <a:r>
              <a:rPr lang="de-DE" dirty="0"/>
              <a:t> </a:t>
            </a:r>
            <a:r>
              <a:rPr lang="de-DE" dirty="0" err="1"/>
              <a:t>shutetrstock</a:t>
            </a:r>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84</a:t>
            </a:fld>
            <a:endParaRPr lang="de-DE"/>
          </a:p>
        </p:txBody>
      </p:sp>
    </p:spTree>
    <p:extLst>
      <p:ext uri="{BB962C8B-B14F-4D97-AF65-F5344CB8AC3E}">
        <p14:creationId xmlns:p14="http://schemas.microsoft.com/office/powerpoint/2010/main" val="32280439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85</a:t>
            </a:fld>
            <a:endParaRPr lang="de-DE"/>
          </a:p>
        </p:txBody>
      </p:sp>
    </p:spTree>
    <p:extLst>
      <p:ext uri="{BB962C8B-B14F-4D97-AF65-F5344CB8AC3E}">
        <p14:creationId xmlns:p14="http://schemas.microsoft.com/office/powerpoint/2010/main" val="11786065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86</a:t>
            </a:fld>
            <a:endParaRPr lang="de-DE"/>
          </a:p>
        </p:txBody>
      </p:sp>
    </p:spTree>
    <p:extLst>
      <p:ext uri="{BB962C8B-B14F-4D97-AF65-F5344CB8AC3E}">
        <p14:creationId xmlns:p14="http://schemas.microsoft.com/office/powerpoint/2010/main" val="2064216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87</a:t>
            </a:fld>
            <a:endParaRPr lang="de-DE"/>
          </a:p>
        </p:txBody>
      </p:sp>
    </p:spTree>
    <p:extLst>
      <p:ext uri="{BB962C8B-B14F-4D97-AF65-F5344CB8AC3E}">
        <p14:creationId xmlns:p14="http://schemas.microsoft.com/office/powerpoint/2010/main" val="2568279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88</a:t>
            </a:fld>
            <a:endParaRPr lang="de-DE"/>
          </a:p>
        </p:txBody>
      </p:sp>
    </p:spTree>
    <p:extLst>
      <p:ext uri="{BB962C8B-B14F-4D97-AF65-F5344CB8AC3E}">
        <p14:creationId xmlns:p14="http://schemas.microsoft.com/office/powerpoint/2010/main" val="29470272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89</a:t>
            </a:fld>
            <a:endParaRPr lang="de-DE"/>
          </a:p>
        </p:txBody>
      </p:sp>
    </p:spTree>
    <p:extLst>
      <p:ext uri="{BB962C8B-B14F-4D97-AF65-F5344CB8AC3E}">
        <p14:creationId xmlns:p14="http://schemas.microsoft.com/office/powerpoint/2010/main" val="34203993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90</a:t>
            </a:fld>
            <a:endParaRPr lang="de-DE"/>
          </a:p>
        </p:txBody>
      </p:sp>
    </p:spTree>
    <p:extLst>
      <p:ext uri="{BB962C8B-B14F-4D97-AF65-F5344CB8AC3E}">
        <p14:creationId xmlns:p14="http://schemas.microsoft.com/office/powerpoint/2010/main" val="26187853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91</a:t>
            </a:fld>
            <a:endParaRPr lang="de-DE"/>
          </a:p>
        </p:txBody>
      </p:sp>
    </p:spTree>
    <p:extLst>
      <p:ext uri="{BB962C8B-B14F-4D97-AF65-F5344CB8AC3E}">
        <p14:creationId xmlns:p14="http://schemas.microsoft.com/office/powerpoint/2010/main" val="17459475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92</a:t>
            </a:fld>
            <a:endParaRPr lang="de-DE"/>
          </a:p>
        </p:txBody>
      </p:sp>
    </p:spTree>
    <p:extLst>
      <p:ext uri="{BB962C8B-B14F-4D97-AF65-F5344CB8AC3E}">
        <p14:creationId xmlns:p14="http://schemas.microsoft.com/office/powerpoint/2010/main" val="14540298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93</a:t>
            </a:fld>
            <a:endParaRPr lang="de-DE"/>
          </a:p>
        </p:txBody>
      </p:sp>
    </p:spTree>
    <p:extLst>
      <p:ext uri="{BB962C8B-B14F-4D97-AF65-F5344CB8AC3E}">
        <p14:creationId xmlns:p14="http://schemas.microsoft.com/office/powerpoint/2010/main" val="1150335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Born et al. 2017</a:t>
            </a:r>
          </a:p>
        </p:txBody>
      </p:sp>
      <p:sp>
        <p:nvSpPr>
          <p:cNvPr id="4" name="Foliennummernplatzhalter 3"/>
          <p:cNvSpPr>
            <a:spLocks noGrp="1"/>
          </p:cNvSpPr>
          <p:nvPr>
            <p:ph type="sldNum" sz="quarter" idx="10"/>
          </p:nvPr>
        </p:nvSpPr>
        <p:spPr/>
        <p:txBody>
          <a:bodyPr/>
          <a:lstStyle/>
          <a:p>
            <a:fld id="{D51933F7-9C1D-42A8-B27F-F697341C8CBF}" type="slidenum">
              <a:rPr lang="el-GR" smtClean="0"/>
              <a:t>6</a:t>
            </a:fld>
            <a:endParaRPr lang="el-GR"/>
          </a:p>
        </p:txBody>
      </p:sp>
    </p:spTree>
    <p:extLst>
      <p:ext uri="{BB962C8B-B14F-4D97-AF65-F5344CB8AC3E}">
        <p14:creationId xmlns:p14="http://schemas.microsoft.com/office/powerpoint/2010/main" val="22465865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Pic</a:t>
            </a:r>
            <a:r>
              <a:rPr lang="de-DE" dirty="0"/>
              <a:t> </a:t>
            </a:r>
            <a:r>
              <a:rPr lang="de-DE" dirty="0" err="1"/>
              <a:t>shutterstock</a:t>
            </a:r>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94</a:t>
            </a:fld>
            <a:endParaRPr lang="de-DE"/>
          </a:p>
        </p:txBody>
      </p:sp>
    </p:spTree>
    <p:extLst>
      <p:ext uri="{BB962C8B-B14F-4D97-AF65-F5344CB8AC3E}">
        <p14:creationId xmlns:p14="http://schemas.microsoft.com/office/powerpoint/2010/main" val="31346899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95</a:t>
            </a:fld>
            <a:endParaRPr lang="de-DE"/>
          </a:p>
        </p:txBody>
      </p:sp>
    </p:spTree>
    <p:extLst>
      <p:ext uri="{BB962C8B-B14F-4D97-AF65-F5344CB8AC3E}">
        <p14:creationId xmlns:p14="http://schemas.microsoft.com/office/powerpoint/2010/main" val="26562010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96</a:t>
            </a:fld>
            <a:endParaRPr lang="de-DE"/>
          </a:p>
        </p:txBody>
      </p:sp>
    </p:spTree>
    <p:extLst>
      <p:ext uri="{BB962C8B-B14F-4D97-AF65-F5344CB8AC3E}">
        <p14:creationId xmlns:p14="http://schemas.microsoft.com/office/powerpoint/2010/main" val="18706613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Foto </a:t>
            </a:r>
            <a:r>
              <a:rPr lang="de-DE" dirty="0" err="1"/>
              <a:t>shutterstock</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97</a:t>
            </a:fld>
            <a:endParaRPr lang="el-GR"/>
          </a:p>
        </p:txBody>
      </p:sp>
    </p:spTree>
    <p:extLst>
      <p:ext uri="{BB962C8B-B14F-4D97-AF65-F5344CB8AC3E}">
        <p14:creationId xmlns:p14="http://schemas.microsoft.com/office/powerpoint/2010/main" val="38086346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Foto </a:t>
            </a:r>
            <a:r>
              <a:rPr lang="de-DE" dirty="0" err="1"/>
              <a:t>shutterstock</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98</a:t>
            </a:fld>
            <a:endParaRPr lang="el-GR"/>
          </a:p>
        </p:txBody>
      </p:sp>
    </p:spTree>
    <p:extLst>
      <p:ext uri="{BB962C8B-B14F-4D97-AF65-F5344CB8AC3E}">
        <p14:creationId xmlns:p14="http://schemas.microsoft.com/office/powerpoint/2010/main" val="36362464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Abbildung: Viessmann Werke"</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99</a:t>
            </a:fld>
            <a:endParaRPr lang="el-GR"/>
          </a:p>
        </p:txBody>
      </p:sp>
    </p:spTree>
    <p:extLst>
      <p:ext uri="{BB962C8B-B14F-4D97-AF65-F5344CB8AC3E}">
        <p14:creationId xmlns:p14="http://schemas.microsoft.com/office/powerpoint/2010/main" val="29750762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Gas: 1.000</a:t>
            </a:r>
          </a:p>
          <a:p>
            <a:r>
              <a:rPr lang="de-DE" dirty="0"/>
              <a:t>Sorption: 5000</a:t>
            </a:r>
          </a:p>
        </p:txBody>
      </p:sp>
      <p:sp>
        <p:nvSpPr>
          <p:cNvPr id="4" name="Foliennummernplatzhalter 3"/>
          <p:cNvSpPr>
            <a:spLocks noGrp="1"/>
          </p:cNvSpPr>
          <p:nvPr>
            <p:ph type="sldNum" sz="quarter" idx="10"/>
          </p:nvPr>
        </p:nvSpPr>
        <p:spPr/>
        <p:txBody>
          <a:bodyPr/>
          <a:lstStyle/>
          <a:p>
            <a:fld id="{ACA6AFE0-8176-4DB0-9F15-FCE74DE29C9D}" type="slidenum">
              <a:rPr lang="de-DE" smtClean="0"/>
              <a:t>101</a:t>
            </a:fld>
            <a:endParaRPr lang="de-DE"/>
          </a:p>
        </p:txBody>
      </p:sp>
    </p:spTree>
    <p:extLst>
      <p:ext uri="{BB962C8B-B14F-4D97-AF65-F5344CB8AC3E}">
        <p14:creationId xmlns:p14="http://schemas.microsoft.com/office/powerpoint/2010/main" val="31406032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a:t>
            </a:r>
            <a:r>
              <a:rPr lang="de-DE" dirty="0" err="1"/>
              <a:t>shutterstock</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104</a:t>
            </a:fld>
            <a:endParaRPr lang="el-GR"/>
          </a:p>
        </p:txBody>
      </p:sp>
    </p:spTree>
    <p:extLst>
      <p:ext uri="{BB962C8B-B14F-4D97-AF65-F5344CB8AC3E}">
        <p14:creationId xmlns:p14="http://schemas.microsoft.com/office/powerpoint/2010/main" val="12100765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a:t>
            </a:r>
            <a:r>
              <a:rPr lang="de-DE" dirty="0" err="1"/>
              <a:t>shutterstock</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105</a:t>
            </a:fld>
            <a:endParaRPr lang="el-GR"/>
          </a:p>
        </p:txBody>
      </p:sp>
    </p:spTree>
    <p:extLst>
      <p:ext uri="{BB962C8B-B14F-4D97-AF65-F5344CB8AC3E}">
        <p14:creationId xmlns:p14="http://schemas.microsoft.com/office/powerpoint/2010/main" val="29192427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109</a:t>
            </a:fld>
            <a:endParaRPr lang="el-GR"/>
          </a:p>
        </p:txBody>
      </p:sp>
    </p:spTree>
    <p:extLst>
      <p:ext uri="{BB962C8B-B14F-4D97-AF65-F5344CB8AC3E}">
        <p14:creationId xmlns:p14="http://schemas.microsoft.com/office/powerpoint/2010/main" val="2282145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Born et al. 2017</a:t>
            </a:r>
          </a:p>
        </p:txBody>
      </p:sp>
      <p:sp>
        <p:nvSpPr>
          <p:cNvPr id="4" name="Foliennummernplatzhalter 3"/>
          <p:cNvSpPr>
            <a:spLocks noGrp="1"/>
          </p:cNvSpPr>
          <p:nvPr>
            <p:ph type="sldNum" sz="quarter" idx="10"/>
          </p:nvPr>
        </p:nvSpPr>
        <p:spPr/>
        <p:txBody>
          <a:bodyPr/>
          <a:lstStyle/>
          <a:p>
            <a:fld id="{D51933F7-9C1D-42A8-B27F-F697341C8CBF}" type="slidenum">
              <a:rPr lang="el-GR" smtClean="0"/>
              <a:t>7</a:t>
            </a:fld>
            <a:endParaRPr lang="el-GR"/>
          </a:p>
        </p:txBody>
      </p:sp>
    </p:spTree>
    <p:extLst>
      <p:ext uri="{BB962C8B-B14F-4D97-AF65-F5344CB8AC3E}">
        <p14:creationId xmlns:p14="http://schemas.microsoft.com/office/powerpoint/2010/main" val="5207489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a:t>
            </a:r>
            <a:r>
              <a:rPr lang="de-DE" dirty="0" err="1"/>
              <a:t>shutterstock</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110</a:t>
            </a:fld>
            <a:endParaRPr lang="el-GR"/>
          </a:p>
        </p:txBody>
      </p:sp>
    </p:spTree>
    <p:extLst>
      <p:ext uri="{BB962C8B-B14F-4D97-AF65-F5344CB8AC3E}">
        <p14:creationId xmlns:p14="http://schemas.microsoft.com/office/powerpoint/2010/main" val="42231536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a:t>
            </a:r>
            <a:r>
              <a:rPr lang="de-DE" dirty="0" err="1"/>
              <a:t>shutterstock</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111</a:t>
            </a:fld>
            <a:endParaRPr lang="el-GR"/>
          </a:p>
        </p:txBody>
      </p:sp>
    </p:spTree>
    <p:extLst>
      <p:ext uri="{BB962C8B-B14F-4D97-AF65-F5344CB8AC3E}">
        <p14:creationId xmlns:p14="http://schemas.microsoft.com/office/powerpoint/2010/main" val="34877566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a:t>
            </a:r>
            <a:r>
              <a:rPr lang="de-DE" sz="1200" b="0" i="0" kern="1200" dirty="0">
                <a:solidFill>
                  <a:schemeClr val="tx1"/>
                </a:solidFill>
                <a:effectLst/>
                <a:latin typeface="+mn-lt"/>
                <a:ea typeface="+mn-ea"/>
                <a:cs typeface="+mn-cs"/>
              </a:rPr>
              <a:t>European </a:t>
            </a:r>
            <a:r>
              <a:rPr lang="de-DE" sz="1200" b="0" i="0" kern="1200" dirty="0" err="1">
                <a:solidFill>
                  <a:schemeClr val="tx1"/>
                </a:solidFill>
                <a:effectLst/>
                <a:latin typeface="+mn-lt"/>
                <a:ea typeface="+mn-ea"/>
                <a:cs typeface="+mn-cs"/>
              </a:rPr>
              <a:t>Heat</a:t>
            </a:r>
            <a:r>
              <a:rPr lang="de-DE" sz="1200" b="0" i="0" kern="1200" dirty="0">
                <a:solidFill>
                  <a:schemeClr val="tx1"/>
                </a:solidFill>
                <a:effectLst/>
                <a:latin typeface="+mn-lt"/>
                <a:ea typeface="+mn-ea"/>
                <a:cs typeface="+mn-cs"/>
              </a:rPr>
              <a:t> Pump Association AISBL (EHPA)</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112</a:t>
            </a:fld>
            <a:endParaRPr lang="el-GR"/>
          </a:p>
        </p:txBody>
      </p:sp>
    </p:spTree>
    <p:extLst>
      <p:ext uri="{BB962C8B-B14F-4D97-AF65-F5344CB8AC3E}">
        <p14:creationId xmlns:p14="http://schemas.microsoft.com/office/powerpoint/2010/main" val="19122081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a:t>
            </a:r>
            <a:r>
              <a:rPr lang="de-DE" sz="1200" b="0" i="0" kern="1200" dirty="0">
                <a:solidFill>
                  <a:schemeClr val="tx1"/>
                </a:solidFill>
                <a:effectLst/>
                <a:latin typeface="+mn-lt"/>
                <a:ea typeface="+mn-ea"/>
                <a:cs typeface="+mn-cs"/>
              </a:rPr>
              <a:t>European </a:t>
            </a:r>
            <a:r>
              <a:rPr lang="de-DE" sz="1200" b="0" i="0" kern="1200" dirty="0" err="1">
                <a:solidFill>
                  <a:schemeClr val="tx1"/>
                </a:solidFill>
                <a:effectLst/>
                <a:latin typeface="+mn-lt"/>
                <a:ea typeface="+mn-ea"/>
                <a:cs typeface="+mn-cs"/>
              </a:rPr>
              <a:t>Heat</a:t>
            </a:r>
            <a:r>
              <a:rPr lang="de-DE" sz="1200" b="0" i="0" kern="1200" dirty="0">
                <a:solidFill>
                  <a:schemeClr val="tx1"/>
                </a:solidFill>
                <a:effectLst/>
                <a:latin typeface="+mn-lt"/>
                <a:ea typeface="+mn-ea"/>
                <a:cs typeface="+mn-cs"/>
              </a:rPr>
              <a:t> Pump Association AISBL (EHPA)</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113</a:t>
            </a:fld>
            <a:endParaRPr lang="el-GR"/>
          </a:p>
        </p:txBody>
      </p:sp>
    </p:spTree>
    <p:extLst>
      <p:ext uri="{BB962C8B-B14F-4D97-AF65-F5344CB8AC3E}">
        <p14:creationId xmlns:p14="http://schemas.microsoft.com/office/powerpoint/2010/main" val="9826776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Bild </a:t>
            </a:r>
            <a:r>
              <a:rPr lang="de-DE" sz="1200" b="0" i="0" kern="1200" dirty="0">
                <a:solidFill>
                  <a:schemeClr val="tx1"/>
                </a:solidFill>
                <a:effectLst/>
                <a:latin typeface="+mn-lt"/>
                <a:ea typeface="+mn-ea"/>
                <a:cs typeface="+mn-cs"/>
              </a:rPr>
              <a:t>European </a:t>
            </a:r>
            <a:r>
              <a:rPr lang="de-DE" sz="1200" b="0" i="0" kern="1200" dirty="0" err="1">
                <a:solidFill>
                  <a:schemeClr val="tx1"/>
                </a:solidFill>
                <a:effectLst/>
                <a:latin typeface="+mn-lt"/>
                <a:ea typeface="+mn-ea"/>
                <a:cs typeface="+mn-cs"/>
              </a:rPr>
              <a:t>Heat</a:t>
            </a:r>
            <a:r>
              <a:rPr lang="de-DE" sz="1200" b="0" i="0" kern="1200" dirty="0">
                <a:solidFill>
                  <a:schemeClr val="tx1"/>
                </a:solidFill>
                <a:effectLst/>
                <a:latin typeface="+mn-lt"/>
                <a:ea typeface="+mn-ea"/>
                <a:cs typeface="+mn-cs"/>
              </a:rPr>
              <a:t> Pump Association AISBL (EHPA)</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114</a:t>
            </a:fld>
            <a:endParaRPr lang="el-GR"/>
          </a:p>
        </p:txBody>
      </p:sp>
    </p:spTree>
    <p:extLst>
      <p:ext uri="{BB962C8B-B14F-4D97-AF65-F5344CB8AC3E}">
        <p14:creationId xmlns:p14="http://schemas.microsoft.com/office/powerpoint/2010/main" val="412862072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a:t>
            </a:r>
            <a:r>
              <a:rPr lang="de-DE" dirty="0" err="1"/>
              <a:t>shutterstock</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116</a:t>
            </a:fld>
            <a:endParaRPr lang="el-GR"/>
          </a:p>
        </p:txBody>
      </p:sp>
    </p:spTree>
    <p:extLst>
      <p:ext uri="{BB962C8B-B14F-4D97-AF65-F5344CB8AC3E}">
        <p14:creationId xmlns:p14="http://schemas.microsoft.com/office/powerpoint/2010/main" val="317168907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Dimplex</a:t>
            </a:r>
            <a:r>
              <a:rPr lang="de-DE" dirty="0"/>
              <a:t> in </a:t>
            </a:r>
            <a:r>
              <a:rPr lang="de-DE" dirty="0" err="1"/>
              <a:t>english</a:t>
            </a:r>
            <a:r>
              <a:rPr lang="de-DE" dirty="0"/>
              <a:t>  - http://www.dimplex.de/fileadmin/dimplex/downloads/planungshandbuecher/en/phb_dimplex-wp_012012_gb.pdf</a:t>
            </a:r>
          </a:p>
          <a:p>
            <a:endParaRPr lang="de-DE" dirty="0"/>
          </a:p>
          <a:p>
            <a:r>
              <a:rPr lang="de-DE" dirty="0"/>
              <a:t>Stiebel in </a:t>
            </a:r>
            <a:r>
              <a:rPr lang="de-DE" dirty="0" err="1"/>
              <a:t>english</a:t>
            </a:r>
            <a:r>
              <a:rPr lang="de-DE" dirty="0"/>
              <a:t> -- https://www.stiebel-eltron.com/content/dam/ste/com/en/products/downloads/planning_documents/engineering_and_installation/STE_Engineering_installation_Heat_pumps_en.pdf</a:t>
            </a:r>
          </a:p>
        </p:txBody>
      </p:sp>
      <p:sp>
        <p:nvSpPr>
          <p:cNvPr id="4" name="Foliennummernplatzhalter 3"/>
          <p:cNvSpPr>
            <a:spLocks noGrp="1"/>
          </p:cNvSpPr>
          <p:nvPr>
            <p:ph type="sldNum" sz="quarter" idx="10"/>
          </p:nvPr>
        </p:nvSpPr>
        <p:spPr/>
        <p:txBody>
          <a:bodyPr/>
          <a:lstStyle/>
          <a:p>
            <a:fld id="{D51933F7-9C1D-42A8-B27F-F697341C8CBF}" type="slidenum">
              <a:rPr lang="el-GR" smtClean="0"/>
              <a:t>119</a:t>
            </a:fld>
            <a:endParaRPr lang="el-GR"/>
          </a:p>
        </p:txBody>
      </p:sp>
    </p:spTree>
    <p:extLst>
      <p:ext uri="{BB962C8B-B14F-4D97-AF65-F5344CB8AC3E}">
        <p14:creationId xmlns:p14="http://schemas.microsoft.com/office/powerpoint/2010/main" val="65115284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lnSpcReduction="10000"/>
          </a:bodyPr>
          <a:lstStyle/>
          <a:p>
            <a:r>
              <a:rPr lang="en-US" sz="1200" u="sng" kern="1200" dirty="0">
                <a:solidFill>
                  <a:schemeClr val="tx1"/>
                </a:solidFill>
                <a:latin typeface="+mn-lt"/>
                <a:ea typeface="+mn-ea"/>
                <a:cs typeface="+mn-cs"/>
              </a:rPr>
              <a:t>Please in </a:t>
            </a:r>
            <a:r>
              <a:rPr lang="en-US" sz="1200" b="1" u="none" kern="1200" dirty="0">
                <a:solidFill>
                  <a:schemeClr val="tx1"/>
                </a:solidFill>
                <a:latin typeface="+mn-lt"/>
                <a:ea typeface="+mn-ea"/>
                <a:cs typeface="+mn-cs"/>
              </a:rPr>
              <a:t>German here</a:t>
            </a:r>
          </a:p>
          <a:p>
            <a:endParaRPr lang="en-US" sz="1200" u="sng" kern="1200" dirty="0">
              <a:solidFill>
                <a:schemeClr val="tx1"/>
              </a:solidFill>
              <a:latin typeface="+mn-lt"/>
              <a:ea typeface="+mn-ea"/>
              <a:cs typeface="+mn-cs"/>
            </a:endParaRPr>
          </a:p>
          <a:p>
            <a:r>
              <a:rPr lang="en-US" sz="1200" u="sng" kern="1200" dirty="0">
                <a:solidFill>
                  <a:schemeClr val="tx1"/>
                </a:solidFill>
                <a:latin typeface="+mn-lt"/>
                <a:ea typeface="+mn-ea"/>
                <a:cs typeface="+mn-cs"/>
              </a:rPr>
              <a:t>Guidelines for the Trainer</a:t>
            </a:r>
          </a:p>
          <a:p>
            <a:endParaRPr lang="el-GR" sz="1200" kern="1200" dirty="0">
              <a:solidFill>
                <a:schemeClr val="tx1"/>
              </a:solidFill>
              <a:latin typeface="+mn-lt"/>
              <a:ea typeface="+mn-ea"/>
              <a:cs typeface="+mn-cs"/>
            </a:endParaRPr>
          </a:p>
          <a:p>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ppt</a:t>
            </a:r>
            <a:r>
              <a:rPr lang="en-US" sz="1200" kern="1200" dirty="0">
                <a:solidFill>
                  <a:schemeClr val="tx1"/>
                </a:solidFill>
                <a:latin typeface="+mn-lt"/>
                <a:ea typeface="+mn-ea"/>
                <a:cs typeface="+mn-cs"/>
              </a:rPr>
              <a:t> file is a template to be used from</a:t>
            </a:r>
            <a:r>
              <a:rPr lang="en-US" sz="1200" kern="1200" baseline="0" dirty="0">
                <a:solidFill>
                  <a:schemeClr val="tx1"/>
                </a:solidFill>
                <a:latin typeface="+mn-lt"/>
                <a:ea typeface="+mn-ea"/>
                <a:cs typeface="+mn-cs"/>
              </a:rPr>
              <a:t> VET providers in order for them to prepare the training material. </a:t>
            </a:r>
            <a:endParaRPr lang="en-US" sz="1200" kern="1200" dirty="0">
              <a:solidFill>
                <a:schemeClr val="tx1"/>
              </a:solidFill>
              <a:latin typeface="+mn-lt"/>
              <a:ea typeface="+mn-ea"/>
              <a:cs typeface="+mn-cs"/>
            </a:endParaRPr>
          </a:p>
          <a:p>
            <a:endParaRPr lang="el-GR"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suggest </a:t>
            </a:r>
            <a:r>
              <a:rPr lang="en-US" sz="1200" b="1" kern="1200" dirty="0">
                <a:solidFill>
                  <a:schemeClr val="tx1"/>
                </a:solidFill>
                <a:latin typeface="+mn-lt"/>
                <a:ea typeface="+mn-ea"/>
                <a:cs typeface="+mn-cs"/>
              </a:rPr>
              <a:t>30 up to 40 .</a:t>
            </a:r>
            <a:r>
              <a:rPr lang="en-US" sz="1200" b="1" kern="1200" dirty="0" err="1">
                <a:solidFill>
                  <a:schemeClr val="tx1"/>
                </a:solidFill>
                <a:latin typeface="+mn-lt"/>
                <a:ea typeface="+mn-ea"/>
                <a:cs typeface="+mn-cs"/>
              </a:rPr>
              <a:t>ppt</a:t>
            </a:r>
            <a:r>
              <a:rPr lang="en-US" sz="1200" b="1" kern="1200" dirty="0">
                <a:solidFill>
                  <a:schemeClr val="tx1"/>
                </a:solidFill>
                <a:latin typeface="+mn-lt"/>
                <a:ea typeface="+mn-ea"/>
                <a:cs typeface="+mn-cs"/>
              </a:rPr>
              <a:t> slides </a:t>
            </a:r>
            <a:r>
              <a:rPr lang="en-US" sz="1200" kern="1200" dirty="0">
                <a:solidFill>
                  <a:schemeClr val="tx1"/>
                </a:solidFill>
                <a:latin typeface="+mn-lt"/>
                <a:ea typeface="+mn-ea"/>
                <a:cs typeface="+mn-cs"/>
              </a:rPr>
              <a:t>for one (1) hour of the training program. </a:t>
            </a:r>
            <a:endParaRPr lang="el-GR"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There are 3 </a:t>
            </a:r>
            <a:r>
              <a:rPr lang="en-US" sz="1200" u="sng" kern="1200" dirty="0">
                <a:solidFill>
                  <a:schemeClr val="tx1"/>
                </a:solidFill>
                <a:latin typeface="+mn-lt"/>
                <a:ea typeface="+mn-ea"/>
                <a:cs typeface="+mn-cs"/>
              </a:rPr>
              <a:t>predefined slides </a:t>
            </a:r>
            <a:r>
              <a:rPr lang="en-US" sz="1200" kern="1200" dirty="0">
                <a:solidFill>
                  <a:schemeClr val="tx1"/>
                </a:solidFill>
                <a:latin typeface="+mn-lt"/>
                <a:ea typeface="+mn-ea"/>
                <a:cs typeface="+mn-cs"/>
              </a:rPr>
              <a:t>to be filled in by you, entitled “</a:t>
            </a:r>
            <a:r>
              <a:rPr lang="en-US" sz="1200" b="1" kern="1200" dirty="0">
                <a:solidFill>
                  <a:schemeClr val="tx1"/>
                </a:solidFill>
                <a:latin typeface="+mn-lt"/>
                <a:ea typeface="+mn-ea"/>
                <a:cs typeface="+mn-cs"/>
              </a:rPr>
              <a:t>Module Objectives</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Conclusion</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End of module</a:t>
            </a:r>
            <a:r>
              <a:rPr lang="en-US" sz="1200" kern="1200" dirty="0">
                <a:solidFill>
                  <a:schemeClr val="tx1"/>
                </a:solidFill>
                <a:latin typeface="+mn-lt"/>
                <a:ea typeface="+mn-ea"/>
                <a:cs typeface="+mn-cs"/>
              </a:rPr>
              <a:t>”. </a:t>
            </a:r>
            <a:endParaRPr lang="el-GR"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pPr lvl="0"/>
            <a:r>
              <a:rPr lang="en-US" sz="1200" kern="1200" dirty="0">
                <a:solidFill>
                  <a:schemeClr val="tx1"/>
                </a:solidFill>
                <a:latin typeface="+mn-lt"/>
                <a:ea typeface="+mn-ea"/>
                <a:cs typeface="+mn-cs"/>
              </a:rPr>
              <a:t>Material should be sent in editable format.</a:t>
            </a:r>
            <a:r>
              <a:rPr lang="en-US" sz="1200" kern="1200" baseline="0" dirty="0">
                <a:solidFill>
                  <a:schemeClr val="tx1"/>
                </a:solidFill>
                <a:latin typeface="+mn-lt"/>
                <a:ea typeface="+mn-ea"/>
                <a:cs typeface="+mn-cs"/>
              </a:rPr>
              <a:t> </a:t>
            </a:r>
            <a:endParaRPr lang="el-GR" sz="1200" kern="1200" dirty="0">
              <a:solidFill>
                <a:schemeClr val="tx1"/>
              </a:solidFill>
              <a:latin typeface="+mn-lt"/>
              <a:ea typeface="+mn-ea"/>
              <a:cs typeface="+mn-cs"/>
            </a:endParaRPr>
          </a:p>
          <a:p>
            <a:pPr lvl="0"/>
            <a:endParaRPr lang="en-US"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Suggested font: Arial</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Required font size: 16</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Suggested line spacing: 1,5</a:t>
            </a:r>
            <a:endParaRPr lang="el-GR" sz="1200" kern="1200" dirty="0">
              <a:solidFill>
                <a:schemeClr val="tx1"/>
              </a:solidFill>
              <a:latin typeface="+mn-lt"/>
              <a:ea typeface="+mn-ea"/>
              <a:cs typeface="+mn-cs"/>
            </a:endParaRPr>
          </a:p>
          <a:p>
            <a:pPr lvl="0">
              <a:buFont typeface="Wingdings" pitchFamily="2" charset="2"/>
              <a:buChar char="§"/>
            </a:pPr>
            <a:r>
              <a:rPr lang="en-US" sz="1200" kern="1200" dirty="0" err="1">
                <a:solidFill>
                  <a:schemeClr val="tx1"/>
                </a:solidFill>
                <a:latin typeface="+mn-lt"/>
                <a:ea typeface="+mn-ea"/>
                <a:cs typeface="+mn-cs"/>
              </a:rPr>
              <a:t>ppt</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pptx</a:t>
            </a:r>
            <a:r>
              <a:rPr lang="en-US" sz="1200" kern="1200" dirty="0">
                <a:solidFill>
                  <a:schemeClr val="tx1"/>
                </a:solidFill>
                <a:latin typeface="+mn-lt"/>
                <a:ea typeface="+mn-ea"/>
                <a:cs typeface="+mn-cs"/>
              </a:rPr>
              <a:t> file should have a clear structure and defined units and unique slide titles</a:t>
            </a:r>
            <a:endParaRPr lang="el-GR" sz="1200" kern="1200" dirty="0">
              <a:solidFill>
                <a:schemeClr val="tx1"/>
              </a:solidFill>
              <a:latin typeface="+mn-lt"/>
              <a:ea typeface="+mn-ea"/>
              <a:cs typeface="+mn-cs"/>
            </a:endParaRPr>
          </a:p>
          <a:p>
            <a:pPr lvl="0">
              <a:buFont typeface="Wingdings" pitchFamily="2" charset="2"/>
              <a:buChar char="§"/>
            </a:pPr>
            <a:r>
              <a:rPr lang="en-US" sz="1200" kern="1200" dirty="0" err="1">
                <a:solidFill>
                  <a:schemeClr val="tx1"/>
                </a:solidFill>
                <a:latin typeface="+mn-lt"/>
                <a:ea typeface="+mn-ea"/>
                <a:cs typeface="+mn-cs"/>
              </a:rPr>
              <a:t>ppt</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pptx</a:t>
            </a:r>
            <a:r>
              <a:rPr lang="en-US" sz="1200" kern="1200" dirty="0">
                <a:solidFill>
                  <a:schemeClr val="tx1"/>
                </a:solidFill>
                <a:latin typeface="+mn-lt"/>
                <a:ea typeface="+mn-ea"/>
                <a:cs typeface="+mn-cs"/>
              </a:rPr>
              <a:t> slide contents should not exceed the predefined margins</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Images, diagrams etc should be accompanied with a description</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If you want to include comprehension questions (multiple choice, multiple responses, true/false, matching etc.) to enhance users’ understanding of the theory, you should embody them in the </a:t>
            </a:r>
            <a:r>
              <a:rPr lang="en-US" sz="1200" kern="1200" dirty="0" err="1">
                <a:solidFill>
                  <a:schemeClr val="tx1"/>
                </a:solidFill>
                <a:latin typeface="+mn-lt"/>
                <a:ea typeface="+mn-ea"/>
                <a:cs typeface="+mn-cs"/>
              </a:rPr>
              <a:t>ppt</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pptx</a:t>
            </a:r>
            <a:r>
              <a:rPr lang="en-US" sz="1200" kern="1200" dirty="0">
                <a:solidFill>
                  <a:schemeClr val="tx1"/>
                </a:solidFill>
                <a:latin typeface="+mn-lt"/>
                <a:ea typeface="+mn-ea"/>
                <a:cs typeface="+mn-cs"/>
              </a:rPr>
              <a:t> file.</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Questions that will be used for self assessment and final assessment quizzes should follow a predefined format that will be sent from SQLearn in an .</a:t>
            </a:r>
            <a:r>
              <a:rPr lang="en-US" sz="1200" kern="1200" dirty="0" err="1">
                <a:solidFill>
                  <a:schemeClr val="tx1"/>
                </a:solidFill>
                <a:latin typeface="+mn-lt"/>
                <a:ea typeface="+mn-ea"/>
                <a:cs typeface="+mn-cs"/>
              </a:rPr>
              <a:t>xls</a:t>
            </a:r>
            <a:r>
              <a:rPr lang="en-US" sz="1200" kern="1200" dirty="0">
                <a:solidFill>
                  <a:schemeClr val="tx1"/>
                </a:solidFill>
                <a:latin typeface="+mn-lt"/>
                <a:ea typeface="+mn-ea"/>
                <a:cs typeface="+mn-cs"/>
              </a:rPr>
              <a:t> file</a:t>
            </a:r>
            <a:endParaRPr lang="el-GR" sz="1200" kern="1200" dirty="0">
              <a:solidFill>
                <a:schemeClr val="tx1"/>
              </a:solidFill>
              <a:latin typeface="+mn-lt"/>
              <a:ea typeface="+mn-ea"/>
              <a:cs typeface="+mn-cs"/>
            </a:endParaRPr>
          </a:p>
          <a:p>
            <a:endParaRPr lang="el-GR" dirty="0"/>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t>121</a:t>
            </a:fld>
            <a:endParaRPr lang="el-GR"/>
          </a:p>
        </p:txBody>
      </p:sp>
    </p:spTree>
    <p:extLst>
      <p:ext uri="{BB962C8B-B14F-4D97-AF65-F5344CB8AC3E}">
        <p14:creationId xmlns:p14="http://schemas.microsoft.com/office/powerpoint/2010/main" val="1678116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Tabelle: Born et al. 2017</a:t>
            </a:r>
          </a:p>
        </p:txBody>
      </p:sp>
      <p:sp>
        <p:nvSpPr>
          <p:cNvPr id="4" name="Foliennummernplatzhalter 3"/>
          <p:cNvSpPr>
            <a:spLocks noGrp="1"/>
          </p:cNvSpPr>
          <p:nvPr>
            <p:ph type="sldNum" sz="quarter" idx="10"/>
          </p:nvPr>
        </p:nvSpPr>
        <p:spPr/>
        <p:txBody>
          <a:bodyPr/>
          <a:lstStyle/>
          <a:p>
            <a:fld id="{D51933F7-9C1D-42A8-B27F-F697341C8CBF}" type="slidenum">
              <a:rPr lang="el-GR" smtClean="0"/>
              <a:t>8</a:t>
            </a:fld>
            <a:endParaRPr lang="el-GR"/>
          </a:p>
        </p:txBody>
      </p:sp>
    </p:spTree>
    <p:extLst>
      <p:ext uri="{BB962C8B-B14F-4D97-AF65-F5344CB8AC3E}">
        <p14:creationId xmlns:p14="http://schemas.microsoft.com/office/powerpoint/2010/main" val="172766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9</a:t>
            </a:fld>
            <a:endParaRPr lang="el-GR"/>
          </a:p>
        </p:txBody>
      </p:sp>
    </p:spTree>
    <p:extLst>
      <p:ext uri="{BB962C8B-B14F-4D97-AF65-F5344CB8AC3E}">
        <p14:creationId xmlns:p14="http://schemas.microsoft.com/office/powerpoint/2010/main" val="37560704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95936" y="1988840"/>
            <a:ext cx="4822304" cy="1470025"/>
          </a:xfrm>
        </p:spPr>
        <p:txBody>
          <a:bodyPr anchor="b">
            <a:normAutofit/>
          </a:bodyPr>
          <a:lstStyle>
            <a:lvl1pPr algn="r">
              <a:defRPr sz="2800"/>
            </a:lvl1pPr>
          </a:lstStyle>
          <a:p>
            <a:r>
              <a:rPr lang="en-US" dirty="0"/>
              <a:t>Click to edit Master title style</a:t>
            </a:r>
            <a:endParaRPr lang="el-GR" dirty="0"/>
          </a:p>
        </p:txBody>
      </p:sp>
      <p:sp>
        <p:nvSpPr>
          <p:cNvPr id="3" name="Subtitle 2"/>
          <p:cNvSpPr>
            <a:spLocks noGrp="1"/>
          </p:cNvSpPr>
          <p:nvPr>
            <p:ph type="subTitle" idx="1"/>
          </p:nvPr>
        </p:nvSpPr>
        <p:spPr>
          <a:xfrm>
            <a:off x="4572000" y="3573016"/>
            <a:ext cx="4248472" cy="1752600"/>
          </a:xfrm>
        </p:spPr>
        <p:txBody>
          <a:bodyPr>
            <a:normAutofit/>
          </a:bodyPr>
          <a:lstStyle>
            <a:lvl1pPr marL="0" indent="0" algn="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l-GR" dirty="0"/>
          </a:p>
        </p:txBody>
      </p:sp>
    </p:spTree>
    <p:extLst>
      <p:ext uri="{BB962C8B-B14F-4D97-AF65-F5344CB8AC3E}">
        <p14:creationId xmlns:p14="http://schemas.microsoft.com/office/powerpoint/2010/main" val="292613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79712" y="0"/>
            <a:ext cx="6707088" cy="1124744"/>
          </a:xfrm>
        </p:spPr>
        <p:txBody>
          <a:bodyPr>
            <a:normAutofit/>
          </a:bodyPr>
          <a:lstStyle>
            <a:lvl1pPr algn="r">
              <a:defRPr sz="2400"/>
            </a:lvl1pPr>
          </a:lstStyle>
          <a:p>
            <a:r>
              <a:rPr lang="en-US" dirty="0"/>
              <a:t>Click to edit Master title style</a:t>
            </a:r>
            <a:endParaRPr lang="el-GR" dirty="0"/>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Tree>
    <p:extLst>
      <p:ext uri="{BB962C8B-B14F-4D97-AF65-F5344CB8AC3E}">
        <p14:creationId xmlns:p14="http://schemas.microsoft.com/office/powerpoint/2010/main" val="11711275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A77810-D08D-4F04-8111-0848C471F8E3}" type="datetimeFigureOut">
              <a:rPr lang="el-GR" smtClean="0"/>
              <a:pPr/>
              <a:t>5/3/2020</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0A6221-E4EE-4882-A7E2-5D7E7229B80D}" type="slidenum">
              <a:rPr lang="el-GR" smtClean="0"/>
              <a:pPr/>
              <a:t>‹#›</a:t>
            </a:fld>
            <a:endParaRPr lang="el-GR"/>
          </a:p>
        </p:txBody>
      </p:sp>
    </p:spTree>
    <p:extLst>
      <p:ext uri="{BB962C8B-B14F-4D97-AF65-F5344CB8AC3E}">
        <p14:creationId xmlns:p14="http://schemas.microsoft.com/office/powerpoint/2010/main" val="1435590991"/>
      </p:ext>
    </p:extLst>
  </p:cSld>
  <p:clrMap bg1="lt1" tx1="dk1" bg2="lt2" tx2="dk2" accent1="accent1" accent2="accent2" accent3="accent3" accent4="accent4" accent5="accent5" accent6="accent6" hlink="hlink" folHlink="folHlink"/>
  <p:sldLayoutIdLst>
    <p:sldLayoutId id="2147483685" r:id="rId1"/>
    <p:sldLayoutId id="2147483686"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11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hyperlink" Target="https://www.waermepumpe.de/fileadmin/user_upload/waermepumpe/07_Publikationen/" TargetMode="Externa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hyperlink" Target="https://www.viessmann.de/content/dam/vi-brands/DE/PDF/Planungshandbuch/ph-waermepumpen.pdf/_jcr_content/renditions/original.media_file.download_attachment.file/ph-waermepumpen.pdf"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hyperlink" Target="http://www.bwp.de/" TargetMode="External"/><Relationship Id="rId5" Type="http://schemas.openxmlformats.org/officeDocument/2006/relationships/hyperlink" Target="https://www.stiebel-eltron.de/content/dam/ste/de/de/products/downloads/Planungsunterlagen/Planungshandbuch/Planungshandbuch_EE_Waermepumpen.pdf" TargetMode="External"/><Relationship Id="rId4" Type="http://schemas.openxmlformats.org/officeDocument/2006/relationships/hyperlink" Target="http://www.dimplex.de/fileadmin/dimplex/downloads/PHB_WP_Heizen_2016_web_verschl.pdf"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13.wmf"/><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ideo" Target="https://www.youtube.com/embed/uPhthHuZsQk" TargetMode="External"/><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6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comments" Target="../comments/comment4.xml"/></Relationships>
</file>

<file path=ppt/slides/_rels/slide6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71.xml.rels><?xml version="1.0" encoding="UTF-8" standalone="yes"?>
<Relationships xmlns="http://schemas.openxmlformats.org/package/2006/relationships"><Relationship Id="rId2" Type="http://schemas.openxmlformats.org/officeDocument/2006/relationships/comments" Target="../comments/comment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comments" Target="../comments/comment6.xml"/><Relationship Id="rId3" Type="http://schemas.openxmlformats.org/officeDocument/2006/relationships/slideLayout" Target="../slideLayouts/slideLayout2.xml"/><Relationship Id="rId7" Type="http://schemas.openxmlformats.org/officeDocument/2006/relationships/image" Target="../media/image35.tiff"/><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4.tiff"/><Relationship Id="rId5" Type="http://schemas.openxmlformats.org/officeDocument/2006/relationships/image" Target="../media/image33.png"/><Relationship Id="rId4" Type="http://schemas.openxmlformats.org/officeDocument/2006/relationships/image" Target="../media/image32.tif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microsoft.com/office/2007/relationships/hdphoto" Target="../media/hdphoto1.wdp"/></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37.wmf"/><Relationship Id="rId5" Type="http://schemas.openxmlformats.org/officeDocument/2006/relationships/notesSlide" Target="../notesSlides/notesSlide4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38.wmf"/><Relationship Id="rId5" Type="http://schemas.openxmlformats.org/officeDocument/2006/relationships/notesSlide" Target="../notesSlides/notesSlide48.xml"/><Relationship Id="rId4"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microsoft.com/office/2007/relationships/hdphoto" Target="../media/hdphoto2.wdp"/></Relationships>
</file>

<file path=ppt/slides/_rels/slide8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eurobserv-er.org/heat-pumps-barometer-2016/"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b"/>
          <a:lstStyle/>
          <a:p>
            <a:r>
              <a:rPr lang="el-GR" dirty="0"/>
              <a:t>Γεωθερμικές Αντλίες Θερμότητας </a:t>
            </a:r>
            <a:br>
              <a:rPr lang="el-GR" dirty="0"/>
            </a:br>
            <a:endParaRPr lang="el-GR" dirty="0"/>
          </a:p>
        </p:txBody>
      </p:sp>
      <p:sp>
        <p:nvSpPr>
          <p:cNvPr id="3" name="Subtitle 2"/>
          <p:cNvSpPr>
            <a:spLocks noGrp="1"/>
          </p:cNvSpPr>
          <p:nvPr>
            <p:ph type="subTitle" idx="1"/>
          </p:nvPr>
        </p:nvSpPr>
        <p:spPr/>
        <p:txBody>
          <a:bodyPr/>
          <a:lstStyle/>
          <a:p>
            <a:r>
              <a:rPr lang="en-US" dirty="0"/>
              <a:t>1.3 – </a:t>
            </a:r>
            <a:r>
              <a:rPr lang="el-GR" dirty="0"/>
              <a:t>Βασικά στοιχεία</a:t>
            </a:r>
          </a:p>
        </p:txBody>
      </p:sp>
    </p:spTree>
    <p:extLst>
      <p:ext uri="{BB962C8B-B14F-4D97-AF65-F5344CB8AC3E}">
        <p14:creationId xmlns:p14="http://schemas.microsoft.com/office/powerpoint/2010/main" val="72179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0"/>
            <a:ext cx="7139136" cy="980728"/>
          </a:xfrm>
        </p:spPr>
        <p:txBody>
          <a:bodyPr/>
          <a:lstStyle/>
          <a:p>
            <a:r>
              <a:rPr lang="el-GR" dirty="0">
                <a:latin typeface="Arial" panose="020B0604020202020204" pitchFamily="34" charset="0"/>
                <a:cs typeface="Arial" panose="020B0604020202020204" pitchFamily="34" charset="0"/>
              </a:rPr>
              <a:t>Βασικά στοιχεία λειτουργίας της αντλίας θερμότητας</a:t>
            </a:r>
          </a:p>
        </p:txBody>
      </p:sp>
      <p:sp>
        <p:nvSpPr>
          <p:cNvPr id="4" name="Textfeld 3"/>
          <p:cNvSpPr txBox="1"/>
          <p:nvPr/>
        </p:nvSpPr>
        <p:spPr>
          <a:xfrm>
            <a:off x="755576" y="2060848"/>
            <a:ext cx="7632848" cy="1893339"/>
          </a:xfrm>
          <a:prstGeom prst="rect">
            <a:avLst/>
          </a:prstGeom>
          <a:noFill/>
        </p:spPr>
        <p:txBody>
          <a:bodyPr wrap="square" rtlCol="0">
            <a:spAutoFit/>
          </a:bodyPr>
          <a:lstStyle/>
          <a:p>
            <a:pPr>
              <a:lnSpc>
                <a:spcPct val="150000"/>
              </a:lnSpc>
            </a:pPr>
            <a:r>
              <a:rPr lang="el-GR" sz="1600" dirty="0">
                <a:latin typeface="Arial" panose="020B0604020202020204" pitchFamily="34" charset="0"/>
                <a:cs typeface="Arial" panose="020B0604020202020204" pitchFamily="34" charset="0"/>
              </a:rPr>
              <a:t>Η αντλία θερμότητας είναι μια μηχανή που χρησιμοποιεί τεχνικές εργασίες για να πάρει θερμική ενέργεια από μια δεξαμενή χαμηλής θερμοκρασίας (συνήθως αυτό είναι το περιβάλλον), μαζί με την ενέργεια οδήγησης, για να αποκτήσει χρήσιμη θερμότητα που παρέχει ένα θερμαινόμενο σύστημα με υψηλότερη θερμοκρασία (για παράδειγμα ένα ψυγείο).</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164857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slide title here</a:t>
            </a:r>
            <a:endParaRPr lang="el-GR" dirty="0"/>
          </a:p>
        </p:txBody>
      </p:sp>
      <p:sp>
        <p:nvSpPr>
          <p:cNvPr id="3" name="Content Placeholder 2"/>
          <p:cNvSpPr>
            <a:spLocks noGrp="1"/>
          </p:cNvSpPr>
          <p:nvPr>
            <p:ph idx="1"/>
          </p:nvPr>
        </p:nvSpPr>
        <p:spPr/>
        <p:txBody>
          <a:bodyPr>
            <a:normAutofit/>
          </a:bodyPr>
          <a:lstStyle/>
          <a:p>
            <a:pPr marL="0" indent="0">
              <a:lnSpc>
                <a:spcPct val="150000"/>
              </a:lnSpc>
              <a:buNone/>
            </a:pPr>
            <a:r>
              <a:rPr lang="el-GR" sz="1600" dirty="0">
                <a:highlight>
                  <a:srgbClr val="FFFF00"/>
                </a:highlight>
                <a:latin typeface="Arial" panose="020B0604020202020204" pitchFamily="34" charset="0"/>
                <a:cs typeface="Arial" panose="020B0604020202020204" pitchFamily="34" charset="0"/>
              </a:rPr>
              <a:t>Γεωθερμική αντλία θερμότητας </a:t>
            </a:r>
            <a:r>
              <a:rPr lang="en-US" sz="1600" dirty="0">
                <a:highlight>
                  <a:srgbClr val="FFFF00"/>
                </a:highlight>
                <a:latin typeface="Arial" panose="020B0604020202020204" pitchFamily="34" charset="0"/>
                <a:cs typeface="Arial" panose="020B0604020202020204" pitchFamily="34" charset="0"/>
              </a:rPr>
              <a:t>brine</a:t>
            </a:r>
            <a:endParaRPr lang="el-GR" sz="1600" dirty="0">
              <a:highlight>
                <a:srgbClr val="FFFF00"/>
              </a:highlight>
              <a:latin typeface="Arial" panose="020B0604020202020204" pitchFamily="34" charset="0"/>
              <a:cs typeface="Arial" panose="020B0604020202020204" pitchFamily="34" charset="0"/>
            </a:endParaRPr>
          </a:p>
          <a:p>
            <a:pPr marL="0" indent="0">
              <a:lnSpc>
                <a:spcPct val="150000"/>
              </a:lnSpc>
              <a:buNone/>
            </a:pPr>
            <a:endParaRPr lang="en-US" sz="1600" dirty="0">
              <a:highlight>
                <a:srgbClr val="FFFF00"/>
              </a:highlight>
              <a:latin typeface="Arial" panose="020B0604020202020204" pitchFamily="34" charset="0"/>
              <a:cs typeface="Arial" panose="020B0604020202020204" pitchFamily="34" charset="0"/>
            </a:endParaRPr>
          </a:p>
          <a:p>
            <a:pPr marL="0" indent="0">
              <a:lnSpc>
                <a:spcPct val="150000"/>
              </a:lnSpc>
              <a:buNone/>
            </a:pPr>
            <a:r>
              <a:rPr lang="el-GR" sz="1600" dirty="0">
                <a:latin typeface="Arial" panose="020B0604020202020204" pitchFamily="34" charset="0"/>
                <a:cs typeface="Arial" panose="020B0604020202020204" pitchFamily="34" charset="0"/>
              </a:rPr>
              <a:t>Στη συνέχεια, εξηγούνται περαιτέρω τα μέρη και τα στοιχεία του συστήματος αντλιών θερμότητας </a:t>
            </a:r>
            <a:r>
              <a:rPr lang="el-GR" sz="1600" dirty="0">
                <a:highlight>
                  <a:srgbClr val="FFFF00"/>
                </a:highlight>
                <a:latin typeface="Arial" panose="020B0604020202020204" pitchFamily="34" charset="0"/>
                <a:cs typeface="Arial" panose="020B0604020202020204" pitchFamily="34" charset="0"/>
              </a:rPr>
              <a:t>γεωθερμικού </a:t>
            </a:r>
            <a:r>
              <a:rPr lang="en-US" sz="1600" dirty="0">
                <a:highlight>
                  <a:srgbClr val="FFFF00"/>
                </a:highlight>
                <a:latin typeface="Arial" panose="020B0604020202020204" pitchFamily="34" charset="0"/>
                <a:cs typeface="Arial" panose="020B0604020202020204" pitchFamily="34" charset="0"/>
              </a:rPr>
              <a:t>brine-water</a:t>
            </a:r>
            <a:r>
              <a:rPr lang="el-GR" sz="1600" dirty="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80187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101</a:t>
            </a:fld>
            <a:endParaRPr lang="de-DE"/>
          </a:p>
        </p:txBody>
      </p:sp>
      <p:sp>
        <p:nvSpPr>
          <p:cNvPr id="8" name="Inhaltsplatzhalter 1"/>
          <p:cNvSpPr>
            <a:spLocks noGrp="1"/>
          </p:cNvSpPr>
          <p:nvPr>
            <p:ph idx="1"/>
          </p:nvPr>
        </p:nvSpPr>
        <p:spPr>
          <a:xfrm>
            <a:off x="539552" y="1544370"/>
            <a:ext cx="6013648" cy="4476918"/>
          </a:xfrm>
        </p:spPr>
        <p:txBody>
          <a:bodyPr>
            <a:normAutofit/>
          </a:bodyPr>
          <a:lstStyle/>
          <a:p>
            <a:pPr marL="0" indent="0">
              <a:lnSpc>
                <a:spcPct val="150000"/>
              </a:lnSpc>
              <a:buNone/>
            </a:pPr>
            <a:r>
              <a:rPr lang="el-GR" sz="1600" dirty="0">
                <a:highlight>
                  <a:srgbClr val="FFFF00"/>
                </a:highlight>
                <a:latin typeface="Arial" panose="020B0604020202020204" pitchFamily="34" charset="0"/>
                <a:cs typeface="Arial" panose="020B0604020202020204" pitchFamily="34" charset="0"/>
              </a:rPr>
              <a:t>Θέρμανσης</a:t>
            </a:r>
            <a:r>
              <a:rPr lang="de-DE" sz="1600" dirty="0">
                <a:highlight>
                  <a:srgbClr val="FFFF00"/>
                </a:highlight>
                <a:latin typeface="Arial" panose="020B0604020202020204" pitchFamily="34" charset="0"/>
                <a:cs typeface="Arial" panose="020B0604020202020204" pitchFamily="34" charset="0"/>
              </a:rPr>
              <a:t> </a:t>
            </a:r>
            <a:r>
              <a:rPr lang="de-DE" sz="1600" dirty="0" err="1">
                <a:highlight>
                  <a:srgbClr val="FFFF00"/>
                </a:highlight>
                <a:latin typeface="Arial" panose="020B0604020202020204" pitchFamily="34" charset="0"/>
                <a:cs typeface="Arial" panose="020B0604020202020204" pitchFamily="34" charset="0"/>
              </a:rPr>
              <a:t>cartridge</a:t>
            </a:r>
            <a:r>
              <a:rPr lang="de-DE" sz="1600" dirty="0">
                <a:highlight>
                  <a:srgbClr val="FFFF00"/>
                </a:highlight>
                <a:latin typeface="Arial" panose="020B0604020202020204" pitchFamily="34" charset="0"/>
                <a:cs typeface="Arial" panose="020B0604020202020204" pitchFamily="34" charset="0"/>
              </a:rPr>
              <a:t> </a:t>
            </a:r>
            <a:r>
              <a:rPr lang="de-DE"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Ηλεκτρική θερμάστρα</a:t>
            </a:r>
          </a:p>
          <a:p>
            <a:pPr marL="0" indent="0">
              <a:lnSpc>
                <a:spcPct val="150000"/>
              </a:lnSpc>
              <a:buNone/>
            </a:pPr>
            <a:r>
              <a:rPr lang="de-DE" sz="1600" dirty="0">
                <a:latin typeface="Arial" panose="020B0604020202020204" pitchFamily="34" charset="0"/>
                <a:cs typeface="Arial" panose="020B0604020202020204" pitchFamily="34" charset="0"/>
              </a:rPr>
              <a:t>	- </a:t>
            </a:r>
            <a:r>
              <a:rPr lang="el-GR" sz="1600" dirty="0">
                <a:latin typeface="Arial" panose="020B0604020202020204" pitchFamily="34" charset="0"/>
                <a:cs typeface="Arial" panose="020B0604020202020204" pitchFamily="34" charset="0"/>
              </a:rPr>
              <a:t>περισσότερες αντλίες θερμότητας αέρα</a:t>
            </a:r>
          </a:p>
          <a:p>
            <a:pPr marL="0" indent="0">
              <a:lnSpc>
                <a:spcPct val="150000"/>
              </a:lnSpc>
              <a:buNone/>
            </a:pPr>
            <a:r>
              <a:rPr lang="de-DE" sz="1600" dirty="0">
                <a:latin typeface="Arial" panose="020B0604020202020204" pitchFamily="34" charset="0"/>
                <a:cs typeface="Arial" panose="020B0604020202020204" pitchFamily="34" charset="0"/>
              </a:rPr>
              <a:t>	- </a:t>
            </a:r>
            <a:r>
              <a:rPr lang="el-GR" sz="1600" dirty="0">
                <a:latin typeface="Arial" panose="020B0604020202020204" pitchFamily="34" charset="0"/>
                <a:cs typeface="Arial" panose="020B0604020202020204" pitchFamily="34" charset="0"/>
              </a:rPr>
              <a:t>Μερικές από τις γεωθερμικές αντλίες                   θερμότητας</a:t>
            </a:r>
            <a:endParaRPr lang="de-DE" sz="1600" dirty="0">
              <a:latin typeface="Arial" panose="020B0604020202020204" pitchFamily="34" charset="0"/>
              <a:cs typeface="Arial" panose="020B0604020202020204" pitchFamily="34" charset="0"/>
            </a:endParaRPr>
          </a:p>
          <a:p>
            <a:pPr>
              <a:lnSpc>
                <a:spcPct val="150000"/>
              </a:lnSpc>
              <a:buFont typeface="Wingdings" panose="05000000000000000000" pitchFamily="2" charset="2"/>
              <a:buChar char="à"/>
            </a:pPr>
            <a:r>
              <a:rPr lang="el-GR" sz="1600" dirty="0">
                <a:latin typeface="Arial" panose="020B0604020202020204" pitchFamily="34" charset="0"/>
                <a:cs typeface="Arial" panose="020B0604020202020204" pitchFamily="34" charset="0"/>
                <a:sym typeface="Wingdings" panose="05000000000000000000" pitchFamily="2" charset="2"/>
              </a:rPr>
              <a:t>Ως αντίγραφο ασφαλείας σε ώρες χαμηλής θερμοκρασίας</a:t>
            </a:r>
          </a:p>
          <a:p>
            <a:pPr>
              <a:lnSpc>
                <a:spcPct val="150000"/>
              </a:lnSpc>
              <a:buFont typeface="Wingdings" panose="05000000000000000000" pitchFamily="2" charset="2"/>
              <a:buChar char="à"/>
            </a:pPr>
            <a:r>
              <a:rPr lang="el-GR" sz="1600" dirty="0">
                <a:latin typeface="Arial" panose="020B0604020202020204" pitchFamily="34" charset="0"/>
                <a:cs typeface="Arial" panose="020B0604020202020204" pitchFamily="34" charset="0"/>
                <a:sym typeface="Wingdings" panose="05000000000000000000" pitchFamily="2" charset="2"/>
              </a:rPr>
              <a:t>Ως υποστήριξη για την επίτευξη υψηλότερων θερμοκρασιών (ζεστό νερό)</a:t>
            </a:r>
          </a:p>
          <a:p>
            <a:pPr>
              <a:lnSpc>
                <a:spcPct val="150000"/>
              </a:lnSpc>
              <a:buFont typeface="Wingdings" panose="05000000000000000000" pitchFamily="2" charset="2"/>
              <a:buChar char="à"/>
            </a:pPr>
            <a:r>
              <a:rPr lang="de-DE" sz="1600" dirty="0">
                <a:highlight>
                  <a:srgbClr val="FFFF00"/>
                </a:highlight>
                <a:latin typeface="Arial" panose="020B0604020202020204" pitchFamily="34" charset="0"/>
                <a:cs typeface="Arial" panose="020B0604020202020204" pitchFamily="34" charset="0"/>
                <a:sym typeface="Wingdings" panose="05000000000000000000" pitchFamily="2" charset="2"/>
              </a:rPr>
              <a:t>De-</a:t>
            </a:r>
            <a:r>
              <a:rPr lang="de-DE" sz="1600" dirty="0" err="1">
                <a:highlight>
                  <a:srgbClr val="FFFF00"/>
                </a:highlight>
                <a:latin typeface="Arial" panose="020B0604020202020204" pitchFamily="34" charset="0"/>
                <a:cs typeface="Arial" panose="020B0604020202020204" pitchFamily="34" charset="0"/>
                <a:sym typeface="Wingdings" panose="05000000000000000000" pitchFamily="2" charset="2"/>
              </a:rPr>
              <a:t>Icing</a:t>
            </a:r>
            <a:r>
              <a:rPr lang="de-DE" sz="1600" dirty="0">
                <a:latin typeface="Arial" panose="020B0604020202020204" pitchFamily="34" charset="0"/>
                <a:cs typeface="Arial" panose="020B0604020202020204" pitchFamily="34" charset="0"/>
                <a:sym typeface="Wingdings" panose="05000000000000000000" pitchFamily="2" charset="2"/>
              </a:rPr>
              <a:t> </a:t>
            </a:r>
            <a:r>
              <a:rPr lang="el-GR" sz="1600" dirty="0">
                <a:latin typeface="Arial" panose="020B0604020202020204" pitchFamily="34" charset="0"/>
                <a:cs typeface="Arial" panose="020B0604020202020204" pitchFamily="34" charset="0"/>
                <a:sym typeface="Wingdings" panose="05000000000000000000" pitchFamily="2" charset="2"/>
              </a:rPr>
              <a:t>του </a:t>
            </a:r>
            <a:r>
              <a:rPr lang="el-GR" sz="1600" dirty="0" err="1">
                <a:latin typeface="Arial" panose="020B0604020202020204" pitchFamily="34" charset="0"/>
                <a:cs typeface="Arial" panose="020B0604020202020204" pitchFamily="34" charset="0"/>
                <a:sym typeface="Wingdings" panose="05000000000000000000" pitchFamily="2" charset="2"/>
              </a:rPr>
              <a:t>εναλλάκτη</a:t>
            </a:r>
            <a:r>
              <a:rPr lang="el-GR" sz="1600" dirty="0">
                <a:latin typeface="Arial" panose="020B0604020202020204" pitchFamily="34" charset="0"/>
                <a:cs typeface="Arial" panose="020B0604020202020204" pitchFamily="34" charset="0"/>
                <a:sym typeface="Wingdings" panose="05000000000000000000" pitchFamily="2" charset="2"/>
              </a:rPr>
              <a:t> θερμότητας αέρα</a:t>
            </a:r>
          </a:p>
          <a:p>
            <a:pPr marL="0" indent="0">
              <a:lnSpc>
                <a:spcPct val="150000"/>
              </a:lnSpc>
              <a:buNone/>
            </a:pPr>
            <a:endParaRPr lang="el-GR" sz="1600" dirty="0">
              <a:latin typeface="Arial" panose="020B0604020202020204" pitchFamily="34" charset="0"/>
              <a:cs typeface="Arial" panose="020B0604020202020204" pitchFamily="34" charset="0"/>
              <a:sym typeface="Wingdings" panose="05000000000000000000" pitchFamily="2" charset="2"/>
            </a:endParaRPr>
          </a:p>
          <a:p>
            <a:pPr marL="0" indent="0">
              <a:lnSpc>
                <a:spcPct val="150000"/>
              </a:lnSpc>
              <a:buNone/>
            </a:pPr>
            <a:r>
              <a:rPr lang="el-GR" sz="1600" dirty="0">
                <a:latin typeface="Arial" panose="020B0604020202020204" pitchFamily="34" charset="0"/>
                <a:cs typeface="Arial" panose="020B0604020202020204" pitchFamily="34" charset="0"/>
                <a:sym typeface="Wingdings" panose="05000000000000000000" pitchFamily="2" charset="2"/>
              </a:rPr>
              <a:t>100% Ηλεκτρισμός / &amp; πάντα ένα πρόβλημα απόδοσης (περιβαλλοντικής και οικονομικής)</a:t>
            </a:r>
            <a:endParaRPr lang="de-DE" sz="1600" dirty="0">
              <a:latin typeface="Arial" panose="020B0604020202020204" pitchFamily="34" charset="0"/>
              <a:cs typeface="Arial" panose="020B0604020202020204" pitchFamily="34" charset="0"/>
              <a:sym typeface="Wingdings" panose="05000000000000000000" pitchFamily="2" charset="2"/>
            </a:endParaRPr>
          </a:p>
          <a:p>
            <a:pPr marL="0" indent="0">
              <a:buNone/>
            </a:pPr>
            <a:endParaRPr lang="de-DE" sz="1800" dirty="0"/>
          </a:p>
          <a:p>
            <a:pPr marL="0" indent="0">
              <a:buNone/>
            </a:pPr>
            <a:endParaRPr lang="de-DE" sz="1800" dirty="0"/>
          </a:p>
          <a:p>
            <a:pPr marL="0" indent="0">
              <a:buNone/>
            </a:pPr>
            <a:endParaRPr lang="de-DE" sz="1800" dirty="0"/>
          </a:p>
        </p:txBody>
      </p:sp>
      <p:sp>
        <p:nvSpPr>
          <p:cNvPr id="6" name="Titel 3"/>
          <p:cNvSpPr>
            <a:spLocks noGrp="1"/>
          </p:cNvSpPr>
          <p:nvPr>
            <p:ph type="title"/>
          </p:nvPr>
        </p:nvSpPr>
        <p:spPr>
          <a:xfrm>
            <a:off x="457200" y="280782"/>
            <a:ext cx="8229600" cy="504825"/>
          </a:xfrm>
        </p:spPr>
        <p:txBody>
          <a:bodyPr/>
          <a:lstStyle/>
          <a:p>
            <a:r>
              <a:rPr lang="el-GR" dirty="0">
                <a:highlight>
                  <a:srgbClr val="FFFF00"/>
                </a:highlight>
                <a:latin typeface="Arial" panose="020B0604020202020204" pitchFamily="34" charset="0"/>
                <a:cs typeface="Arial" panose="020B0604020202020204" pitchFamily="34" charset="0"/>
              </a:rPr>
              <a:t>Θέρμανσης</a:t>
            </a:r>
            <a:r>
              <a:rPr lang="de-DE" dirty="0">
                <a:highlight>
                  <a:srgbClr val="FFFF00"/>
                </a:highlight>
                <a:latin typeface="Arial" panose="020B0604020202020204" pitchFamily="34" charset="0"/>
                <a:cs typeface="Arial" panose="020B0604020202020204" pitchFamily="34" charset="0"/>
              </a:rPr>
              <a:t> </a:t>
            </a:r>
            <a:r>
              <a:rPr lang="de-DE" dirty="0" err="1">
                <a:highlight>
                  <a:srgbClr val="FFFF00"/>
                </a:highlight>
                <a:latin typeface="Arial" panose="020B0604020202020204" pitchFamily="34" charset="0"/>
                <a:cs typeface="Arial" panose="020B0604020202020204" pitchFamily="34" charset="0"/>
              </a:rPr>
              <a:t>cartridge</a:t>
            </a:r>
            <a:r>
              <a:rPr lang="de-DE" dirty="0">
                <a:highlight>
                  <a:srgbClr val="FFFF00"/>
                </a:highlight>
                <a:latin typeface="Arial" panose="020B0604020202020204" pitchFamily="34" charset="0"/>
                <a:cs typeface="Arial" panose="020B0604020202020204" pitchFamily="34" charset="0"/>
              </a:rPr>
              <a:t> </a:t>
            </a:r>
            <a:r>
              <a:rPr lang="de-DE"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Ηλεκτρική θερμάστρα</a:t>
            </a:r>
            <a:endParaRPr lang="en-US" altLang="de-DE" dirty="0">
              <a:latin typeface="Arial" panose="020B0604020202020204" pitchFamily="34" charset="0"/>
              <a:cs typeface="Arial" panose="020B0604020202020204" pitchFamily="34" charset="0"/>
            </a:endParaRPr>
          </a:p>
        </p:txBody>
      </p:sp>
      <p:sp>
        <p:nvSpPr>
          <p:cNvPr id="5" name="Rechteck 4"/>
          <p:cNvSpPr/>
          <p:nvPr/>
        </p:nvSpPr>
        <p:spPr>
          <a:xfrm>
            <a:off x="5140284" y="5902999"/>
            <a:ext cx="4572000" cy="400110"/>
          </a:xfrm>
          <a:prstGeom prst="rect">
            <a:avLst/>
          </a:prstGeom>
        </p:spPr>
        <p:txBody>
          <a:bodyPr>
            <a:spAutoFit/>
          </a:bodyPr>
          <a:lstStyle/>
          <a:p>
            <a:r>
              <a:rPr lang="de-DE" sz="1000" dirty="0"/>
              <a:t>Quelle: https://www.energie-experten.org/heizung/waermepumpe/luftwaermepumpe.html</a:t>
            </a:r>
          </a:p>
        </p:txBody>
      </p:sp>
      <p:pic>
        <p:nvPicPr>
          <p:cNvPr id="6146" name="Picture 2" descr="Bildergebnis fÃ¼r tauchsie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1544370"/>
            <a:ext cx="2841104" cy="2841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15342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Arial" panose="020B0604020202020204" pitchFamily="34" charset="0"/>
                <a:cs typeface="Arial" panose="020B0604020202020204" pitchFamily="34" charset="0"/>
              </a:rPr>
              <a:t>Μέρη Αντλίας Θερμότητας</a:t>
            </a:r>
          </a:p>
        </p:txBody>
      </p:sp>
      <p:sp>
        <p:nvSpPr>
          <p:cNvPr id="3" name="Content Placeholder 2"/>
          <p:cNvSpPr>
            <a:spLocks noGrp="1"/>
          </p:cNvSpPr>
          <p:nvPr>
            <p:ph idx="1"/>
          </p:nvPr>
        </p:nvSpPr>
        <p:spPr/>
        <p:txBody>
          <a:bodyPr>
            <a:normAutofit/>
          </a:bodyPr>
          <a:lstStyle/>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l-GR" sz="1600" b="1" dirty="0">
                <a:latin typeface="Arial" panose="020B0604020202020204" pitchFamily="34" charset="0"/>
                <a:cs typeface="Arial" panose="020B0604020202020204" pitchFamily="34" charset="0"/>
              </a:rPr>
              <a:t>Θερμαντική ράβδος </a:t>
            </a:r>
            <a:r>
              <a:rPr lang="en-US" sz="1600" dirty="0">
                <a:latin typeface="Arial" panose="020B0604020202020204" pitchFamily="34" charset="0"/>
                <a:cs typeface="Arial" panose="020B0604020202020204" pitchFamily="34" charset="0"/>
              </a:rPr>
              <a:t>	</a:t>
            </a:r>
          </a:p>
          <a:p>
            <a:pPr marL="0" indent="0">
              <a:lnSpc>
                <a:spcPct val="150000"/>
              </a:lnSpc>
              <a:buNone/>
            </a:pPr>
            <a:r>
              <a:rPr lang="el-GR" sz="1600" dirty="0">
                <a:latin typeface="Arial" panose="020B0604020202020204" pitchFamily="34" charset="0"/>
                <a:cs typeface="Arial" panose="020B0604020202020204" pitchFamily="34" charset="0"/>
              </a:rPr>
              <a:t>Σε πολλές αντλίες θερμότητας εγκαθίσταται ηλεκτρική θερμαντική ράβδος (θερμαντήρας εμβάπτισης στη δεξαμενή αποθήκευσης ή στη θερμαντική φλάντζα στη ροή του θερμαντήρα). Η θερμαντική ράβδος θα πρέπει να λειτουργεί ως ηλεκτρικός βοηθητικός θερμαντήρας, εάν η αντλία θερμότητας δεν έχει αρκετή ισχύ για να καλύψει πάντα το σύνολο της απαίτησης θερμότητας. Εναλλακτικά, η θερμαντική ράβδος αναφέρεται επίσης ως </a:t>
            </a:r>
            <a:r>
              <a:rPr lang="en-US" sz="1600" dirty="0">
                <a:highlight>
                  <a:srgbClr val="FFFF00"/>
                </a:highlight>
                <a:latin typeface="Arial" panose="020B0604020202020204" pitchFamily="34" charset="0"/>
                <a:cs typeface="Arial" panose="020B0604020202020204" pitchFamily="34" charset="0"/>
              </a:rPr>
              <a:t>heating </a:t>
            </a:r>
            <a:r>
              <a:rPr lang="en-US" sz="1600" dirty="0" err="1">
                <a:highlight>
                  <a:srgbClr val="FFFF00"/>
                </a:highlight>
                <a:latin typeface="Arial" panose="020B0604020202020204" pitchFamily="34" charset="0"/>
                <a:cs typeface="Arial" panose="020B0604020202020204" pitchFamily="34" charset="0"/>
              </a:rPr>
              <a:t>catridge</a:t>
            </a:r>
            <a:r>
              <a:rPr lang="el-GR" sz="1600" dirty="0">
                <a:latin typeface="Arial" panose="020B0604020202020204" pitchFamily="34" charset="0"/>
                <a:cs typeface="Arial" panose="020B0604020202020204" pitchFamily="34" charset="0"/>
              </a:rPr>
              <a:t>.</a:t>
            </a:r>
          </a:p>
          <a:p>
            <a:pPr marL="0" indent="0">
              <a:lnSpc>
                <a:spcPct val="150000"/>
              </a:lnSpc>
              <a:buNone/>
            </a:pPr>
            <a:r>
              <a:rPr lang="el-GR" sz="1600" dirty="0">
                <a:latin typeface="Arial" panose="020B0604020202020204" pitchFamily="34" charset="0"/>
                <a:cs typeface="Arial" panose="020B0604020202020204" pitchFamily="34" charset="0"/>
              </a:rPr>
              <a:t>Με κατάλληλο σχεδιασμό και σχεδίαση (βλ. </a:t>
            </a:r>
            <a:r>
              <a:rPr lang="el-GR" sz="1600" dirty="0" err="1">
                <a:latin typeface="Arial" panose="020B0604020202020204" pitchFamily="34" charset="0"/>
                <a:cs typeface="Arial" panose="020B0604020202020204" pitchFamily="34" charset="0"/>
              </a:rPr>
              <a:t>Xxyy</a:t>
            </a:r>
            <a:r>
              <a:rPr lang="el-GR" sz="1600" dirty="0">
                <a:latin typeface="Arial" panose="020B0604020202020204" pitchFamily="34" charset="0"/>
                <a:cs typeface="Arial" panose="020B0604020202020204" pitchFamily="34" charset="0"/>
              </a:rPr>
              <a:t>), η χρήση θερμαντικών ράβδων σε αντλίες θερμότητας </a:t>
            </a:r>
            <a:r>
              <a:rPr lang="en-US" sz="1600" dirty="0">
                <a:highlight>
                  <a:srgbClr val="FFFF00"/>
                </a:highlight>
                <a:latin typeface="Arial" panose="020B0604020202020204" pitchFamily="34" charset="0"/>
                <a:cs typeface="Arial" panose="020B0604020202020204" pitchFamily="34" charset="0"/>
              </a:rPr>
              <a:t>brine</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δεν είναι απαραίτητη.</a:t>
            </a:r>
            <a:r>
              <a:rPr lang="en-US" sz="1100" dirty="0">
                <a:latin typeface="Arial" panose="020B0604020202020204" pitchFamily="34" charset="0"/>
                <a:cs typeface="Arial" panose="020B0604020202020204" pitchFamily="34" charset="0"/>
              </a:rPr>
              <a:t>				- </a:t>
            </a:r>
          </a:p>
        </p:txBody>
      </p:sp>
    </p:spTree>
    <p:extLst>
      <p:ext uri="{BB962C8B-B14F-4D97-AF65-F5344CB8AC3E}">
        <p14:creationId xmlns:p14="http://schemas.microsoft.com/office/powerpoint/2010/main" val="19653479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Arial" panose="020B0604020202020204" pitchFamily="34" charset="0"/>
                <a:cs typeface="Arial" panose="020B0604020202020204" pitchFamily="34" charset="0"/>
              </a:rPr>
              <a:t>Μέρη Αντλίας Θερμότητας</a:t>
            </a:r>
          </a:p>
        </p:txBody>
      </p:sp>
      <p:sp>
        <p:nvSpPr>
          <p:cNvPr id="3" name="Content Placeholder 2"/>
          <p:cNvSpPr>
            <a:spLocks noGrp="1"/>
          </p:cNvSpPr>
          <p:nvPr>
            <p:ph idx="1"/>
          </p:nvPr>
        </p:nvSpPr>
        <p:spPr/>
        <p:txBody>
          <a:bodyPr>
            <a:normAutofit/>
          </a:bodyPr>
          <a:lstStyle/>
          <a:p>
            <a:pPr marL="0" indent="0">
              <a:lnSpc>
                <a:spcPct val="150000"/>
              </a:lnSpc>
              <a:buNone/>
            </a:pPr>
            <a:endParaRPr lang="en-US" sz="1600" dirty="0">
              <a:latin typeface="Arial" panose="020B0604020202020204" pitchFamily="34" charset="0"/>
              <a:cs typeface="Arial" panose="020B0604020202020204" pitchFamily="34" charset="0"/>
            </a:endParaRPr>
          </a:p>
          <a:p>
            <a:pPr marL="400050" lvl="1" indent="0">
              <a:lnSpc>
                <a:spcPct val="150000"/>
              </a:lnSpc>
              <a:buNone/>
            </a:pPr>
            <a:r>
              <a:rPr lang="el-GR" sz="1600" b="1" dirty="0">
                <a:latin typeface="Arial" panose="020B0604020202020204" pitchFamily="34" charset="0"/>
                <a:cs typeface="Arial" panose="020B0604020202020204" pitchFamily="34" charset="0"/>
              </a:rPr>
              <a:t>Θερμαντική ράβδος </a:t>
            </a:r>
            <a:r>
              <a:rPr lang="en-US" sz="1600" b="1" dirty="0">
                <a:latin typeface="Arial" panose="020B0604020202020204" pitchFamily="34" charset="0"/>
                <a:cs typeface="Arial" panose="020B0604020202020204" pitchFamily="34" charset="0"/>
              </a:rPr>
              <a:t>	</a:t>
            </a:r>
          </a:p>
          <a:p>
            <a:pPr marL="400050" lvl="1" indent="0">
              <a:lnSpc>
                <a:spcPct val="150000"/>
              </a:lnSpc>
              <a:buNone/>
            </a:pPr>
            <a:r>
              <a:rPr lang="el-GR" sz="1600" dirty="0">
                <a:latin typeface="Arial" panose="020B0604020202020204" pitchFamily="34" charset="0"/>
                <a:cs typeface="Arial" panose="020B0604020202020204" pitchFamily="34" charset="0"/>
              </a:rPr>
              <a:t>Τότε γιατί η ράβδος θέρμανσης είναι ακόμα εγκατεστημένη στην αντλία θερμότητας;</a:t>
            </a:r>
          </a:p>
          <a:p>
            <a:pPr marL="400050" lvl="1" indent="0">
              <a:lnSpc>
                <a:spcPct val="150000"/>
              </a:lnSpc>
              <a:buNone/>
            </a:pPr>
            <a:r>
              <a:rPr lang="el-GR" sz="1600" dirty="0">
                <a:latin typeface="Arial" panose="020B0604020202020204" pitchFamily="34" charset="0"/>
                <a:cs typeface="Arial" panose="020B0604020202020204" pitchFamily="34" charset="0"/>
              </a:rPr>
              <a:t>Με τις αντλίες θερμότητας αέρα, μια θερμαντική ράβδος είναι συχνά απολύτως απαραίτητη για να είναι σε θέση να παρέχει αρκετή θερμική ισχύ ακόμη και σε χαμηλές εξωτερικές θερμοκρασίες. Σε αυτή την περίπτωση, το σύστημα θέρμανσης λειτουργεί εκ των πραγμάτων διαιρετικά και </a:t>
            </a:r>
            <a:r>
              <a:rPr lang="el-GR" sz="1600" dirty="0" err="1">
                <a:highlight>
                  <a:srgbClr val="FFFF00"/>
                </a:highlight>
                <a:latin typeface="Arial" panose="020B0604020202020204" pitchFamily="34" charset="0"/>
                <a:cs typeface="Arial" panose="020B0604020202020204" pitchFamily="34" charset="0"/>
              </a:rPr>
              <a:t>μονοενεργειακά</a:t>
            </a:r>
            <a:r>
              <a:rPr lang="el-GR" sz="1600" dirty="0">
                <a:highlight>
                  <a:srgbClr val="FFFF00"/>
                </a:highlight>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Ο κίνδυνος χαμηλής θερμοκρασίας πηγής δεν υπάρχει στις αντλίες θερμότητας </a:t>
            </a:r>
            <a:r>
              <a:rPr lang="en-US" sz="1600" dirty="0">
                <a:highlight>
                  <a:srgbClr val="FFFF00"/>
                </a:highlight>
                <a:latin typeface="Arial" panose="020B0604020202020204" pitchFamily="34" charset="0"/>
                <a:cs typeface="Arial" panose="020B0604020202020204" pitchFamily="34" charset="0"/>
              </a:rPr>
              <a:t>brine</a:t>
            </a:r>
            <a:r>
              <a:rPr lang="el-GR" sz="1600" dirty="0">
                <a:highlight>
                  <a:srgbClr val="FFFF00"/>
                </a:highlight>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a:p>
            <a:pPr marL="0" indent="0">
              <a:lnSpc>
                <a:spcPct val="150000"/>
              </a:lnSpc>
              <a:buNone/>
            </a:pPr>
            <a:r>
              <a:rPr lang="en-US" sz="1100" dirty="0">
                <a:latin typeface="Arial" panose="020B0604020202020204" pitchFamily="34" charset="0"/>
                <a:cs typeface="Arial" panose="020B0604020202020204" pitchFamily="34" charset="0"/>
              </a:rPr>
              <a:t>				- </a:t>
            </a:r>
          </a:p>
        </p:txBody>
      </p:sp>
    </p:spTree>
    <p:extLst>
      <p:ext uri="{BB962C8B-B14F-4D97-AF65-F5344CB8AC3E}">
        <p14:creationId xmlns:p14="http://schemas.microsoft.com/office/powerpoint/2010/main" val="359110851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Arial" panose="020B0604020202020204" pitchFamily="34" charset="0"/>
                <a:cs typeface="Arial" panose="020B0604020202020204" pitchFamily="34" charset="0"/>
              </a:rPr>
              <a:t>Μέρη Αντλίας Θερμότητας</a:t>
            </a:r>
          </a:p>
        </p:txBody>
      </p:sp>
      <p:sp>
        <p:nvSpPr>
          <p:cNvPr id="3" name="Content Placeholder 2"/>
          <p:cNvSpPr>
            <a:spLocks noGrp="1"/>
          </p:cNvSpPr>
          <p:nvPr>
            <p:ph idx="1"/>
          </p:nvPr>
        </p:nvSpPr>
        <p:spPr>
          <a:xfrm>
            <a:off x="457200" y="1600200"/>
            <a:ext cx="5266928" cy="4525963"/>
          </a:xfrm>
        </p:spPr>
        <p:txBody>
          <a:bodyPr>
            <a:noAutofit/>
          </a:bodyPr>
          <a:lstStyle/>
          <a:p>
            <a:pPr marL="0" indent="0">
              <a:lnSpc>
                <a:spcPct val="150000"/>
              </a:lnSpc>
              <a:buNone/>
            </a:pPr>
            <a:r>
              <a:rPr lang="el-GR" sz="1600" dirty="0">
                <a:latin typeface="Arial" panose="020B0604020202020204" pitchFamily="34" charset="0"/>
                <a:cs typeface="Arial" panose="020B0604020202020204" pitchFamily="34" charset="0"/>
              </a:rPr>
              <a:t>Με αντλίες θερμότητας </a:t>
            </a:r>
            <a:r>
              <a:rPr lang="en-US" sz="1600" dirty="0">
                <a:highlight>
                  <a:srgbClr val="FFFF00"/>
                </a:highlight>
                <a:latin typeface="Arial" panose="020B0604020202020204" pitchFamily="34" charset="0"/>
                <a:cs typeface="Arial" panose="020B0604020202020204" pitchFamily="34" charset="0"/>
              </a:rPr>
              <a:t>brine</a:t>
            </a:r>
            <a:r>
              <a:rPr lang="el-GR" sz="1600" dirty="0">
                <a:latin typeface="Arial" panose="020B0604020202020204" pitchFamily="34" charset="0"/>
                <a:cs typeface="Arial" panose="020B0604020202020204" pitchFamily="34" charset="0"/>
              </a:rPr>
              <a:t>, υπάρχουν μόνο λίγα σημεία λειτουργίας που δικαιολογούν τη χρήση ράβδου θέρμανσης:</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l-GR" sz="1600" b="1" dirty="0">
                <a:latin typeface="Arial" panose="020B0604020202020204" pitchFamily="34" charset="0"/>
                <a:cs typeface="Arial" panose="020B0604020202020204" pitchFamily="34" charset="0"/>
              </a:rPr>
              <a:t>Υποστήριξη της </a:t>
            </a:r>
            <a:r>
              <a:rPr lang="en-US" sz="1600" b="1" dirty="0">
                <a:highlight>
                  <a:srgbClr val="FFFF00"/>
                </a:highlight>
                <a:latin typeface="Arial" panose="020B0604020202020204" pitchFamily="34" charset="0"/>
                <a:cs typeface="Arial" panose="020B0604020202020204" pitchFamily="34" charset="0"/>
              </a:rPr>
              <a:t>building drying </a:t>
            </a:r>
            <a:r>
              <a:rPr lang="el-GR" sz="1600" b="1" dirty="0">
                <a:latin typeface="Arial" panose="020B0604020202020204" pitchFamily="34" charset="0"/>
                <a:cs typeface="Arial" panose="020B0604020202020204" pitchFamily="34" charset="0"/>
              </a:rPr>
              <a:t>σε νέα κτήρια</a:t>
            </a:r>
            <a:endParaRPr lang="en-US" sz="1600" b="1" dirty="0">
              <a:latin typeface="Arial" panose="020B0604020202020204" pitchFamily="34" charset="0"/>
              <a:cs typeface="Arial" panose="020B0604020202020204" pitchFamily="34" charset="0"/>
            </a:endParaRPr>
          </a:p>
          <a:p>
            <a:pPr marL="0" indent="0">
              <a:lnSpc>
                <a:spcPct val="150000"/>
              </a:lnSpc>
              <a:buNone/>
            </a:pPr>
            <a:r>
              <a:rPr lang="en-US" sz="1600" dirty="0">
                <a:highlight>
                  <a:srgbClr val="FFFF00"/>
                </a:highlight>
                <a:latin typeface="Arial" panose="020B0604020202020204" pitchFamily="34" charset="0"/>
                <a:cs typeface="Arial" panose="020B0604020202020204" pitchFamily="34" charset="0"/>
              </a:rPr>
              <a:t>Building drying </a:t>
            </a:r>
            <a:r>
              <a:rPr lang="en-US" sz="1600" dirty="0">
                <a:latin typeface="Arial" panose="020B0604020202020204" pitchFamily="34" charset="0"/>
                <a:cs typeface="Arial" panose="020B0604020202020204" pitchFamily="34" charset="0"/>
              </a:rPr>
              <a:t>/ screed drying </a:t>
            </a:r>
            <a:r>
              <a:rPr lang="el-GR" sz="1600" dirty="0">
                <a:latin typeface="Arial" panose="020B0604020202020204" pitchFamily="34" charset="0"/>
                <a:cs typeface="Arial" panose="020B0604020202020204" pitchFamily="34" charset="0"/>
              </a:rPr>
              <a:t>απαιτεί σε σύντομο χρονικό διάστημα την παροχή υψηλής ενέργειας σε ποσότητα</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Αυτές οι ποσότητες ενέργειας είναι ανά μονάδα χρόνου σημαντικά υψηλότερες από την απαιτούμενη θερμική ενέργεια του τελικού προϊόντος του κτιρίου </a:t>
            </a:r>
            <a:r>
              <a:rPr lang="en-US" sz="1600" dirty="0">
                <a:latin typeface="Arial" panose="020B0604020202020204" pitchFamily="34" charset="0"/>
                <a:cs typeface="Arial" panose="020B0604020202020204" pitchFamily="34" charset="0"/>
              </a:rPr>
              <a:t>				</a:t>
            </a:r>
          </a:p>
        </p:txBody>
      </p:sp>
      <p:pic>
        <p:nvPicPr>
          <p:cNvPr id="10244" name="Picture 4" descr="worker screeding indoor cement floor with scre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160" y="2708920"/>
            <a:ext cx="3986628" cy="2926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0854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Arial" panose="020B0604020202020204" pitchFamily="34" charset="0"/>
                <a:cs typeface="Arial" panose="020B0604020202020204" pitchFamily="34" charset="0"/>
              </a:rPr>
              <a:t>Μέρη Αντλίας Θερμότητας</a:t>
            </a:r>
          </a:p>
        </p:txBody>
      </p:sp>
      <p:sp>
        <p:nvSpPr>
          <p:cNvPr id="3" name="Content Placeholder 2"/>
          <p:cNvSpPr>
            <a:spLocks noGrp="1"/>
          </p:cNvSpPr>
          <p:nvPr>
            <p:ph idx="1"/>
          </p:nvPr>
        </p:nvSpPr>
        <p:spPr/>
        <p:txBody>
          <a:bodyPr>
            <a:noAutofit/>
          </a:bodyPr>
          <a:lstStyle/>
          <a:p>
            <a:pPr marL="0" indent="0" algn="just">
              <a:lnSpc>
                <a:spcPct val="150000"/>
              </a:lnSpc>
              <a:buNone/>
            </a:pPr>
            <a:r>
              <a:rPr lang="el-GR" sz="1600" dirty="0">
                <a:latin typeface="Arial" panose="020B0604020202020204" pitchFamily="34" charset="0"/>
                <a:cs typeface="Arial" panose="020B0604020202020204" pitchFamily="34" charset="0"/>
              </a:rPr>
              <a:t>Για να αποφευχθεί η υπερφόρτωση του εδάφους ως πηγής θερμότητας</a:t>
            </a:r>
          </a:p>
          <a:p>
            <a:pPr marL="0" indent="0" algn="just">
              <a:lnSpc>
                <a:spcPct val="150000"/>
              </a:lnSpc>
              <a:buNone/>
            </a:pPr>
            <a:r>
              <a:rPr lang="el-GR" sz="1600" dirty="0">
                <a:latin typeface="Arial" panose="020B0604020202020204" pitchFamily="34" charset="0"/>
                <a:cs typeface="Arial" panose="020B0604020202020204" pitchFamily="34" charset="0"/>
              </a:rPr>
              <a:t>(βλ. σχεδιασμό </a:t>
            </a:r>
            <a:r>
              <a:rPr lang="el-GR" sz="1600" dirty="0" err="1">
                <a:latin typeface="Arial" panose="020B0604020202020204" pitchFamily="34" charset="0"/>
                <a:cs typeface="Arial" panose="020B0604020202020204" pitchFamily="34" charset="0"/>
              </a:rPr>
              <a:t>xxx.yyy</a:t>
            </a:r>
            <a:r>
              <a:rPr lang="el-GR" sz="1600" dirty="0">
                <a:latin typeface="Arial" panose="020B0604020202020204" pitchFamily="34" charset="0"/>
                <a:cs typeface="Arial" panose="020B0604020202020204" pitchFamily="34" charset="0"/>
              </a:rPr>
              <a:t>), η αντλία θερμότητας δεν πρέπει να χρησιμοποιηθεί για</a:t>
            </a:r>
          </a:p>
          <a:p>
            <a:pPr marL="0" indent="0" algn="just">
              <a:lnSpc>
                <a:spcPct val="150000"/>
              </a:lnSpc>
              <a:buNone/>
            </a:pPr>
            <a:r>
              <a:rPr lang="en-US" sz="1600" dirty="0">
                <a:highlight>
                  <a:srgbClr val="FFFF00"/>
                </a:highlight>
                <a:latin typeface="Arial" panose="020B0604020202020204" pitchFamily="34" charset="0"/>
                <a:cs typeface="Arial" panose="020B0604020202020204" pitchFamily="34" charset="0"/>
              </a:rPr>
              <a:t>building dryers</a:t>
            </a:r>
            <a:r>
              <a:rPr lang="el-GR" sz="1600" dirty="0">
                <a:latin typeface="Arial" panose="020B0604020202020204" pitchFamily="34" charset="0"/>
                <a:cs typeface="Arial" panose="020B0604020202020204" pitchFamily="34" charset="0"/>
              </a:rPr>
              <a:t>.</a:t>
            </a:r>
          </a:p>
          <a:p>
            <a:pPr marL="0" indent="0" algn="just">
              <a:lnSpc>
                <a:spcPct val="150000"/>
              </a:lnSpc>
              <a:buNone/>
            </a:pPr>
            <a:r>
              <a:rPr lang="el-GR" sz="1600" dirty="0">
                <a:latin typeface="Arial" panose="020B0604020202020204" pitchFamily="34" charset="0"/>
                <a:cs typeface="Arial" panose="020B0604020202020204" pitchFamily="34" charset="0"/>
              </a:rPr>
              <a:t>Η θερμαντική ράβδος μπορεί να είναι μια λογική εναλλακτική λύση εδώ</a:t>
            </a:r>
          </a:p>
          <a:p>
            <a:pPr marL="0" indent="0" algn="just">
              <a:lnSpc>
                <a:spcPct val="150000"/>
              </a:lnSpc>
              <a:buNone/>
            </a:pPr>
            <a:r>
              <a:rPr lang="el-GR" sz="1600" dirty="0">
                <a:latin typeface="Arial" panose="020B0604020202020204" pitchFamily="34" charset="0"/>
                <a:cs typeface="Arial" panose="020B0604020202020204" pitchFamily="34" charset="0"/>
              </a:rPr>
              <a:t>Η υπάρχουσα κατανομή θέρμανσης δεν μπορεί να χρησιμοποιηθεί.</a:t>
            </a:r>
          </a:p>
          <a:p>
            <a:pPr marL="0" indent="0" algn="just">
              <a:lnSpc>
                <a:spcPct val="150000"/>
              </a:lnSpc>
              <a:buNone/>
            </a:pPr>
            <a:r>
              <a:rPr lang="el-GR" sz="1600" dirty="0">
                <a:latin typeface="Arial" panose="020B0604020202020204" pitchFamily="34" charset="0"/>
                <a:cs typeface="Arial" panose="020B0604020202020204" pitchFamily="34" charset="0"/>
              </a:rPr>
              <a:t>Εναλλακτικά, μπορούν να χρησιμοποιηθούν ξεχωριστοί </a:t>
            </a:r>
            <a:r>
              <a:rPr lang="en-US" sz="1600" dirty="0">
                <a:highlight>
                  <a:srgbClr val="FFFF00"/>
                </a:highlight>
                <a:latin typeface="Arial" panose="020B0604020202020204" pitchFamily="34" charset="0"/>
                <a:cs typeface="Arial" panose="020B0604020202020204" pitchFamily="34" charset="0"/>
              </a:rPr>
              <a:t>building dryers</a:t>
            </a:r>
            <a:r>
              <a:rPr lang="en-US" sz="1600" dirty="0">
                <a:latin typeface="Arial" panose="020B0604020202020204" pitchFamily="34" charset="0"/>
                <a:cs typeface="Arial" panose="020B0604020202020204" pitchFamily="34" charset="0"/>
              </a:rPr>
              <a:t>.</a:t>
            </a:r>
          </a:p>
        </p:txBody>
      </p:sp>
      <p:pic>
        <p:nvPicPr>
          <p:cNvPr id="10244" name="Picture 4" descr="worker screeding indoor cement floor with scre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4214534"/>
            <a:ext cx="2762492" cy="2027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89604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Arial" panose="020B0604020202020204" pitchFamily="34" charset="0"/>
                <a:cs typeface="Arial" panose="020B0604020202020204" pitchFamily="34" charset="0"/>
              </a:rPr>
              <a:t>Μέρη Αντλίας Θερμότητας</a:t>
            </a:r>
          </a:p>
        </p:txBody>
      </p:sp>
      <p:sp>
        <p:nvSpPr>
          <p:cNvPr id="3" name="Content Placeholder 2"/>
          <p:cNvSpPr>
            <a:spLocks noGrp="1"/>
          </p:cNvSpPr>
          <p:nvPr>
            <p:ph idx="1"/>
          </p:nvPr>
        </p:nvSpPr>
        <p:spPr/>
        <p:txBody>
          <a:bodyPr>
            <a:noAutofit/>
          </a:bodyPr>
          <a:lstStyle/>
          <a:p>
            <a:pPr marL="0" indent="0" fontAlgn="base">
              <a:lnSpc>
                <a:spcPct val="150000"/>
              </a:lnSpc>
              <a:buNone/>
            </a:pPr>
            <a:r>
              <a:rPr lang="el-GR" sz="1600" b="1" dirty="0">
                <a:latin typeface="Arial" panose="020B0604020202020204" pitchFamily="34" charset="0"/>
                <a:cs typeface="Arial" panose="020B0604020202020204" pitchFamily="34" charset="0"/>
              </a:rPr>
              <a:t>Θερμική απολύμανση οικιακού νερού</a:t>
            </a:r>
            <a:endParaRPr lang="en-US" sz="1600" b="1" dirty="0">
              <a:latin typeface="Arial" panose="020B0604020202020204" pitchFamily="34" charset="0"/>
              <a:cs typeface="Arial" panose="020B0604020202020204" pitchFamily="34" charset="0"/>
            </a:endParaRPr>
          </a:p>
          <a:p>
            <a:pPr marL="0" indent="0" fontAlgn="base">
              <a:lnSpc>
                <a:spcPct val="150000"/>
              </a:lnSpc>
              <a:buNone/>
            </a:pPr>
            <a:r>
              <a:rPr lang="el-GR" sz="1600" dirty="0">
                <a:latin typeface="Arial" panose="020B0604020202020204" pitchFamily="34" charset="0"/>
                <a:cs typeface="Arial" panose="020B0604020202020204" pitchFamily="34" charset="0"/>
              </a:rPr>
              <a:t>Για να αποφύγετε την </a:t>
            </a:r>
            <a:r>
              <a:rPr lang="el-GR" sz="1600" dirty="0" err="1">
                <a:latin typeface="Arial" panose="020B0604020202020204" pitchFamily="34" charset="0"/>
                <a:cs typeface="Arial" panose="020B0604020202020204" pitchFamily="34" charset="0"/>
              </a:rPr>
              <a:t>Legionella</a:t>
            </a:r>
            <a:r>
              <a:rPr lang="el-GR" sz="1600" dirty="0">
                <a:latin typeface="Arial" panose="020B0604020202020204" pitchFamily="34" charset="0"/>
                <a:cs typeface="Arial" panose="020B0604020202020204" pitchFamily="34" charset="0"/>
              </a:rPr>
              <a:t> στο οικιακό σύστημα αποθήκευσης νερού / οικιακής χρήσης νερού, μπορεί να χρειαστεί κανονική θέρμανση πάνω από την επιθυμητή θερμοκρασία του δοχείου αποθήκευσης.</a:t>
            </a:r>
          </a:p>
          <a:p>
            <a:pPr marL="0" indent="0" fontAlgn="base">
              <a:lnSpc>
                <a:spcPct val="150000"/>
              </a:lnSpc>
              <a:buNone/>
            </a:pPr>
            <a:r>
              <a:rPr lang="el-GR" sz="1600" dirty="0">
                <a:latin typeface="Arial" panose="020B0604020202020204" pitchFamily="34" charset="0"/>
                <a:cs typeface="Arial" panose="020B0604020202020204" pitchFamily="34" charset="0"/>
              </a:rPr>
              <a:t>Όσον αφορά την προστασία </a:t>
            </a:r>
            <a:r>
              <a:rPr lang="el-GR" sz="1600" dirty="0" err="1">
                <a:latin typeface="Arial" panose="020B0604020202020204" pitchFamily="34" charset="0"/>
                <a:cs typeface="Arial" panose="020B0604020202020204" pitchFamily="34" charset="0"/>
              </a:rPr>
              <a:t>Legionella</a:t>
            </a:r>
            <a:r>
              <a:rPr lang="el-GR" sz="1600" dirty="0">
                <a:latin typeface="Arial" panose="020B0604020202020204" pitchFamily="34" charset="0"/>
                <a:cs typeface="Arial" panose="020B0604020202020204" pitchFamily="34" charset="0"/>
              </a:rPr>
              <a:t>, οι ίδιοι κανονισμοί και κατευθυντήριες οδηγίες ισχύουν σε συστήματα αντλιών θερμότητας όπως σε όλα τα άλλα συστήματα θέρμανσης πόσιμου νερού.</a:t>
            </a:r>
            <a:endParaRPr lang="de-DE" sz="1600" dirty="0"/>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100" dirty="0">
                <a:latin typeface="Arial" panose="020B0604020202020204" pitchFamily="34" charset="0"/>
                <a:cs typeface="Arial" panose="020B0604020202020204" pitchFamily="34" charset="0"/>
              </a:rPr>
              <a:t>				- </a:t>
            </a:r>
          </a:p>
        </p:txBody>
      </p:sp>
    </p:spTree>
    <p:extLst>
      <p:ext uri="{BB962C8B-B14F-4D97-AF65-F5344CB8AC3E}">
        <p14:creationId xmlns:p14="http://schemas.microsoft.com/office/powerpoint/2010/main" val="274373102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Arial" panose="020B0604020202020204" pitchFamily="34" charset="0"/>
                <a:cs typeface="Arial" panose="020B0604020202020204" pitchFamily="34" charset="0"/>
              </a:rPr>
              <a:t>Μέρη Αντλίας Θερμότητας</a:t>
            </a:r>
          </a:p>
        </p:txBody>
      </p:sp>
      <p:sp>
        <p:nvSpPr>
          <p:cNvPr id="3" name="Content Placeholder 2"/>
          <p:cNvSpPr>
            <a:spLocks noGrp="1"/>
          </p:cNvSpPr>
          <p:nvPr>
            <p:ph idx="1"/>
          </p:nvPr>
        </p:nvSpPr>
        <p:spPr/>
        <p:txBody>
          <a:bodyPr>
            <a:noAutofit/>
          </a:bodyPr>
          <a:lstStyle/>
          <a:p>
            <a:pPr marL="0" indent="0" fontAlgn="base">
              <a:lnSpc>
                <a:spcPct val="150000"/>
              </a:lnSpc>
              <a:buNone/>
            </a:pPr>
            <a:r>
              <a:rPr lang="el-GR" sz="1600" b="1" dirty="0">
                <a:latin typeface="Arial" panose="020B0604020202020204" pitchFamily="34" charset="0"/>
                <a:cs typeface="Arial" panose="020B0604020202020204" pitchFamily="34" charset="0"/>
              </a:rPr>
              <a:t>Προστασία από παγετό ή λειτουργία έκτακτης ανάγκης σε περίπτωση βλάβης της αντλίας θερμότητας</a:t>
            </a:r>
          </a:p>
          <a:p>
            <a:pPr marL="0" indent="0" fontAlgn="base">
              <a:lnSpc>
                <a:spcPct val="150000"/>
              </a:lnSpc>
              <a:buNone/>
            </a:pPr>
            <a:r>
              <a:rPr lang="el-GR" sz="1600" dirty="0">
                <a:latin typeface="Arial" panose="020B0604020202020204" pitchFamily="34" charset="0"/>
                <a:cs typeface="Arial" panose="020B0604020202020204" pitchFamily="34" charset="0"/>
              </a:rPr>
              <a:t>Η θερμαντική ράβδος μπορεί να λειτουργήσει ως εφεδρική λύση για αστοχίες και ελαττώματα της αντλίας θερμότητας. Αυτό αντιστοιχεί περισσότερο στην υποτιθέμενη ασφάλεια του (ιδιωτικού) χειριστή παρά σε μια αντικειμενική αναγκαιότητα.</a:t>
            </a:r>
            <a:endParaRPr lang="de-DE"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100" dirty="0">
                <a:latin typeface="Arial" panose="020B0604020202020204" pitchFamily="34" charset="0"/>
                <a:cs typeface="Arial" panose="020B0604020202020204" pitchFamily="34" charset="0"/>
              </a:rPr>
              <a:t>				- </a:t>
            </a:r>
          </a:p>
        </p:txBody>
      </p:sp>
    </p:spTree>
    <p:extLst>
      <p:ext uri="{BB962C8B-B14F-4D97-AF65-F5344CB8AC3E}">
        <p14:creationId xmlns:p14="http://schemas.microsoft.com/office/powerpoint/2010/main" val="351248169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Arial" panose="020B0604020202020204" pitchFamily="34" charset="0"/>
                <a:cs typeface="Arial" panose="020B0604020202020204" pitchFamily="34" charset="0"/>
              </a:rPr>
              <a:t>Μέρη Αντλίας Θερμότητας</a:t>
            </a:r>
          </a:p>
        </p:txBody>
      </p:sp>
      <p:sp>
        <p:nvSpPr>
          <p:cNvPr id="3" name="Content Placeholder 2"/>
          <p:cNvSpPr>
            <a:spLocks noGrp="1"/>
          </p:cNvSpPr>
          <p:nvPr>
            <p:ph idx="1"/>
          </p:nvPr>
        </p:nvSpPr>
        <p:spPr/>
        <p:txBody>
          <a:bodyPr>
            <a:noAutofit/>
          </a:bodyPr>
          <a:lstStyle/>
          <a:p>
            <a:pPr marL="0" indent="0" fontAlgn="base">
              <a:lnSpc>
                <a:spcPct val="150000"/>
              </a:lnSpc>
              <a:buNone/>
            </a:pPr>
            <a:r>
              <a:rPr lang="en-US" sz="1600" b="1" dirty="0">
                <a:latin typeface="Arial" panose="020B0604020202020204" pitchFamily="34" charset="0"/>
                <a:cs typeface="Arial" panose="020B0604020202020204" pitchFamily="34" charset="0"/>
              </a:rPr>
              <a:t>(</a:t>
            </a:r>
            <a:r>
              <a:rPr lang="el-GR" sz="1600" b="1" dirty="0">
                <a:latin typeface="Arial" panose="020B0604020202020204" pitchFamily="34" charset="0"/>
                <a:cs typeface="Arial" panose="020B0604020202020204" pitchFamily="34" charset="0"/>
              </a:rPr>
              <a:t>Το μέγεθος του γεωθερμικού </a:t>
            </a:r>
            <a:r>
              <a:rPr lang="el-GR" sz="1600" b="1" dirty="0" err="1">
                <a:latin typeface="Arial" panose="020B0604020202020204" pitchFamily="34" charset="0"/>
                <a:cs typeface="Arial" panose="020B0604020202020204" pitchFamily="34" charset="0"/>
              </a:rPr>
              <a:t>εναλλάκτη</a:t>
            </a:r>
            <a:r>
              <a:rPr lang="el-GR" sz="1600" b="1" dirty="0">
                <a:latin typeface="Arial" panose="020B0604020202020204" pitchFamily="34" charset="0"/>
                <a:cs typeface="Arial" panose="020B0604020202020204" pitchFamily="34" charset="0"/>
              </a:rPr>
              <a:t> θερμότητας είναι ανεπαρκές)</a:t>
            </a:r>
            <a:endParaRPr lang="en-US" sz="1600" b="1" dirty="0">
              <a:latin typeface="Arial" panose="020B0604020202020204" pitchFamily="34" charset="0"/>
              <a:cs typeface="Arial" panose="020B0604020202020204" pitchFamily="34" charset="0"/>
            </a:endParaRPr>
          </a:p>
          <a:p>
            <a:pPr marL="0" indent="0" fontAlgn="base">
              <a:lnSpc>
                <a:spcPct val="150000"/>
              </a:lnSpc>
              <a:buNone/>
            </a:pPr>
            <a:endParaRPr lang="en-US" sz="1600" b="1" dirty="0">
              <a:latin typeface="Arial" panose="020B0604020202020204" pitchFamily="34" charset="0"/>
              <a:cs typeface="Arial" panose="020B0604020202020204" pitchFamily="34" charset="0"/>
            </a:endParaRPr>
          </a:p>
          <a:p>
            <a:pPr marL="0" indent="0" algn="just" fontAlgn="base">
              <a:lnSpc>
                <a:spcPct val="150000"/>
              </a:lnSpc>
              <a:buNone/>
            </a:pPr>
            <a:r>
              <a:rPr lang="el-GR" sz="1600" dirty="0">
                <a:latin typeface="Arial" panose="020B0604020202020204" pitchFamily="34" charset="0"/>
                <a:cs typeface="Arial" panose="020B0604020202020204" pitchFamily="34" charset="0"/>
              </a:rPr>
              <a:t>Στην περίπτωση των πηγών θερμότητας με μικρό μέγεθος, η θερμαντική ράβδος μπορεί να αντισταθμίσει την ελλείπουσα έξοδο, έτσι ώστε το συνολικό σύστημα να μπορεί να παρέχει επαρκή χρήσιμη θερμότητα. Καθώς αυτό μειώνει σημαντικά την αποδοτικότητα του συστήματος, οδηγεί σε αυξημένη κατανάλωση ενέργειας και συνεπώς σε απότομη αύξηση του λειτουργικού κόστους, πρέπει να αποφεύγεται τέτοια κακοδιαχείριση. (βλ. </a:t>
            </a:r>
            <a:r>
              <a:rPr lang="el-GR" sz="1600" dirty="0" err="1">
                <a:latin typeface="Arial" panose="020B0604020202020204" pitchFamily="34" charset="0"/>
                <a:cs typeface="Arial" panose="020B0604020202020204" pitchFamily="34" charset="0"/>
              </a:rPr>
              <a:t>xx.yyy</a:t>
            </a:r>
            <a:r>
              <a:rPr lang="el-GR" sz="1600" dirty="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a:p>
            <a:pPr marL="0" indent="0">
              <a:lnSpc>
                <a:spcPct val="150000"/>
              </a:lnSpc>
              <a:buNone/>
            </a:pPr>
            <a:r>
              <a:rPr lang="en-US" sz="1100" dirty="0">
                <a:latin typeface="Arial" panose="020B0604020202020204" pitchFamily="34" charset="0"/>
                <a:cs typeface="Arial" panose="020B0604020202020204" pitchFamily="34" charset="0"/>
              </a:rPr>
              <a:t>				- </a:t>
            </a:r>
          </a:p>
        </p:txBody>
      </p:sp>
    </p:spTree>
    <p:extLst>
      <p:ext uri="{BB962C8B-B14F-4D97-AF65-F5344CB8AC3E}">
        <p14:creationId xmlns:p14="http://schemas.microsoft.com/office/powerpoint/2010/main" val="331564390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Arial" panose="020B0604020202020204" pitchFamily="34" charset="0"/>
                <a:cs typeface="Arial" panose="020B0604020202020204" pitchFamily="34" charset="0"/>
              </a:rPr>
              <a:t>Μέρη Αντλίας Θερμότητας</a:t>
            </a:r>
          </a:p>
        </p:txBody>
      </p:sp>
      <p:sp>
        <p:nvSpPr>
          <p:cNvPr id="3" name="Content Placeholder 2"/>
          <p:cNvSpPr>
            <a:spLocks noGrp="1"/>
          </p:cNvSpPr>
          <p:nvPr>
            <p:ph idx="1"/>
          </p:nvPr>
        </p:nvSpPr>
        <p:spPr>
          <a:xfrm>
            <a:off x="457200" y="1600201"/>
            <a:ext cx="8229600" cy="2836912"/>
          </a:xfrm>
        </p:spPr>
        <p:txBody>
          <a:bodyPr>
            <a:noAutofit/>
          </a:bodyPr>
          <a:lstStyle/>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l-GR" sz="1600" dirty="0">
                <a:latin typeface="Arial" panose="020B0604020202020204" pitchFamily="34" charset="0"/>
                <a:cs typeface="Arial" panose="020B0604020202020204" pitchFamily="34" charset="0"/>
              </a:rPr>
              <a:t>Απενεργοποιήστε το στοιχείο θέρμανσης</a:t>
            </a:r>
          </a:p>
          <a:p>
            <a:pPr marL="0" indent="0">
              <a:lnSpc>
                <a:spcPct val="150000"/>
              </a:lnSpc>
              <a:buNone/>
            </a:pPr>
            <a:r>
              <a:rPr lang="el-GR" sz="1600" dirty="0">
                <a:latin typeface="Arial" panose="020B0604020202020204" pitchFamily="34" charset="0"/>
                <a:cs typeface="Arial" panose="020B0604020202020204" pitchFamily="34" charset="0"/>
              </a:rPr>
              <a:t>Δεδομένου ότι η θερμαντική ράβδος δεν απαιτείται σε πολλές περιπτώσεις, είναι καλύτερο να την απενεργοποιήσετε κατά την εκκίνηση.</a:t>
            </a:r>
            <a:endParaRPr lang="en-US" sz="1600" dirty="0">
              <a:latin typeface="Arial" panose="020B0604020202020204" pitchFamily="34" charset="0"/>
              <a:cs typeface="Arial" panose="020B0604020202020204" pitchFamily="34" charset="0"/>
            </a:endParaRPr>
          </a:p>
          <a:p>
            <a:pPr marL="0" indent="0">
              <a:lnSpc>
                <a:spcPct val="150000"/>
              </a:lnSpc>
              <a:buNone/>
            </a:pPr>
            <a:r>
              <a:rPr lang="en-US" sz="1100" dirty="0">
                <a:latin typeface="Arial" panose="020B0604020202020204" pitchFamily="34" charset="0"/>
                <a:cs typeface="Arial" panose="020B0604020202020204" pitchFamily="34" charset="0"/>
              </a:rPr>
              <a:t>				- </a:t>
            </a:r>
          </a:p>
        </p:txBody>
      </p:sp>
    </p:spTree>
    <p:extLst>
      <p:ext uri="{BB962C8B-B14F-4D97-AF65-F5344CB8AC3E}">
        <p14:creationId xmlns:p14="http://schemas.microsoft.com/office/powerpoint/2010/main" val="3442482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Inhaltsplatzhalter 1"/>
          <p:cNvSpPr>
            <a:spLocks noGrp="1"/>
          </p:cNvSpPr>
          <p:nvPr>
            <p:ph idx="1"/>
          </p:nvPr>
        </p:nvSpPr>
        <p:spPr>
          <a:xfrm>
            <a:off x="406400" y="1484313"/>
            <a:ext cx="8229600" cy="4537075"/>
          </a:xfrm>
        </p:spPr>
        <p:txBody>
          <a:bodyPr>
            <a:noAutofit/>
          </a:bodyPr>
          <a:lstStyle/>
          <a:p>
            <a:pPr marL="0" indent="0">
              <a:lnSpc>
                <a:spcPct val="150000"/>
              </a:lnSpc>
              <a:buNone/>
            </a:pPr>
            <a:r>
              <a:rPr lang="el-GR" altLang="de-DE" sz="1600" dirty="0">
                <a:latin typeface="Arial" panose="020B0604020202020204" pitchFamily="34" charset="0"/>
                <a:cs typeface="Arial" panose="020B0604020202020204" pitchFamily="34" charset="0"/>
              </a:rPr>
              <a:t>Μια αντλία θερμότητας είναι μια συσκευή που μεταφέρει θερμική ενέργεια από μια πηγή θερμότητας σε μια αποθήκη / περιοχή συγκέντρωσης θερμότητας</a:t>
            </a:r>
            <a:r>
              <a:rPr lang="en-US" altLang="de-DE" sz="1600" dirty="0">
                <a:latin typeface="Arial" panose="020B0604020202020204" pitchFamily="34" charset="0"/>
                <a:cs typeface="Arial" panose="020B0604020202020204" pitchFamily="34" charset="0"/>
              </a:rPr>
              <a:t>.</a:t>
            </a:r>
          </a:p>
          <a:p>
            <a:pPr marL="0" indent="0">
              <a:lnSpc>
                <a:spcPct val="150000"/>
              </a:lnSpc>
              <a:buNone/>
            </a:pPr>
            <a:endParaRPr lang="en-US" altLang="de-DE" sz="1800" dirty="0"/>
          </a:p>
          <a:p>
            <a:pPr marL="0" indent="0">
              <a:lnSpc>
                <a:spcPct val="150000"/>
              </a:lnSpc>
              <a:buNone/>
            </a:pPr>
            <a:endParaRPr lang="en-US" altLang="de-DE" sz="1800" dirty="0"/>
          </a:p>
          <a:p>
            <a:pPr marL="0" indent="0">
              <a:lnSpc>
                <a:spcPct val="150000"/>
              </a:lnSpc>
              <a:buNone/>
            </a:pPr>
            <a:endParaRPr lang="en-US" altLang="de-DE" sz="1800" dirty="0"/>
          </a:p>
          <a:p>
            <a:pPr marL="0" indent="0">
              <a:lnSpc>
                <a:spcPct val="150000"/>
              </a:lnSpc>
              <a:buNone/>
            </a:pPr>
            <a:endParaRPr lang="en-US" altLang="de-DE" sz="1800" dirty="0"/>
          </a:p>
          <a:p>
            <a:pPr marL="0" indent="0">
              <a:lnSpc>
                <a:spcPct val="150000"/>
              </a:lnSpc>
              <a:buNone/>
            </a:pPr>
            <a:endParaRPr lang="en-US" altLang="de-DE" sz="1800" dirty="0"/>
          </a:p>
          <a:p>
            <a:pPr marL="0" indent="0">
              <a:lnSpc>
                <a:spcPct val="150000"/>
              </a:lnSpc>
              <a:buNone/>
            </a:pPr>
            <a:endParaRPr lang="en-US" altLang="de-DE" sz="1800" dirty="0"/>
          </a:p>
          <a:p>
            <a:pPr marL="0" indent="0">
              <a:lnSpc>
                <a:spcPct val="150000"/>
              </a:lnSpc>
              <a:buNone/>
            </a:pPr>
            <a:r>
              <a:rPr lang="el-GR" altLang="de-DE" sz="1600" dirty="0">
                <a:latin typeface="Arial" panose="020B0604020202020204" pitchFamily="34" charset="0"/>
                <a:cs typeface="Arial" panose="020B0604020202020204" pitchFamily="34" charset="0"/>
              </a:rPr>
              <a:t>Οι αντλίες θερμότητας κινούν την θερμική ενέργεια προς την αντίθετη κατεύθυνση της αυθόρμητης μεταφοράς θερμότητας</a:t>
            </a:r>
            <a:r>
              <a:rPr lang="en-US" altLang="de-DE" sz="1600" dirty="0">
                <a:latin typeface="Arial" panose="020B0604020202020204" pitchFamily="34" charset="0"/>
                <a:cs typeface="Arial" panose="020B0604020202020204" pitchFamily="34" charset="0"/>
              </a:rPr>
              <a:t>.</a:t>
            </a:r>
          </a:p>
          <a:p>
            <a:pPr marL="0" indent="0">
              <a:lnSpc>
                <a:spcPct val="150000"/>
              </a:lnSpc>
              <a:buNone/>
            </a:pPr>
            <a:endParaRPr lang="en-US" altLang="de-DE" sz="1800" dirty="0"/>
          </a:p>
          <a:p>
            <a:pPr marL="0" indent="0">
              <a:lnSpc>
                <a:spcPct val="150000"/>
              </a:lnSpc>
              <a:buNone/>
            </a:pPr>
            <a:endParaRPr lang="en-US" altLang="de-DE" sz="1800" dirty="0"/>
          </a:p>
        </p:txBody>
      </p:sp>
      <p:sp>
        <p:nvSpPr>
          <p:cNvPr id="9219" name="Titel 3"/>
          <p:cNvSpPr>
            <a:spLocks noGrp="1"/>
          </p:cNvSpPr>
          <p:nvPr>
            <p:ph type="title"/>
          </p:nvPr>
        </p:nvSpPr>
        <p:spPr>
          <a:xfrm>
            <a:off x="385192" y="319593"/>
            <a:ext cx="8229600" cy="504825"/>
          </a:xfrm>
        </p:spPr>
        <p:txBody>
          <a:bodyPr/>
          <a:lstStyle/>
          <a:p>
            <a:r>
              <a:rPr lang="el-GR" dirty="0">
                <a:latin typeface="Arial" panose="020B0604020202020204" pitchFamily="34" charset="0"/>
                <a:cs typeface="Arial" panose="020B0604020202020204" pitchFamily="34" charset="0"/>
              </a:rPr>
              <a:t>Βασικά στοιχεία λειτουργίας της αντλίας θερμότητας</a:t>
            </a:r>
            <a:endParaRPr lang="en-US" altLang="de-DE" b="1" dirty="0">
              <a:latin typeface="Arial" panose="020B0604020202020204" pitchFamily="34" charset="0"/>
              <a:cs typeface="Arial" panose="020B0604020202020204" pitchFamily="34" charset="0"/>
            </a:endParaRPr>
          </a:p>
        </p:txBody>
      </p:sp>
      <p:sp>
        <p:nvSpPr>
          <p:cNvPr id="4" name="Textfeld 3"/>
          <p:cNvSpPr txBox="1"/>
          <p:nvPr/>
        </p:nvSpPr>
        <p:spPr>
          <a:xfrm>
            <a:off x="386634" y="2727803"/>
            <a:ext cx="2293512" cy="785343"/>
          </a:xfrm>
          <a:prstGeom prst="rect">
            <a:avLst/>
          </a:prstGeom>
          <a:solidFill>
            <a:schemeClr val="accent1">
              <a:lumMod val="40000"/>
              <a:lumOff val="60000"/>
            </a:schemeClr>
          </a:solidFill>
        </p:spPr>
        <p:txBody>
          <a:bodyPr wrap="none" rtlCol="0">
            <a:spAutoFit/>
          </a:bodyPr>
          <a:lstStyle/>
          <a:p>
            <a:pPr algn="ctr">
              <a:lnSpc>
                <a:spcPct val="150000"/>
              </a:lnSpc>
            </a:pPr>
            <a:r>
              <a:rPr lang="el-GR" sz="1600" dirty="0">
                <a:latin typeface="Arial" panose="020B0604020202020204" pitchFamily="34" charset="0"/>
                <a:cs typeface="Arial" panose="020B0604020202020204" pitchFamily="34" charset="0"/>
              </a:rPr>
              <a:t>Πηγή θερμότητας </a:t>
            </a:r>
          </a:p>
          <a:p>
            <a:pPr algn="ctr">
              <a:lnSpc>
                <a:spcPct val="150000"/>
              </a:lnSpc>
            </a:pPr>
            <a:r>
              <a:rPr lang="el-GR" sz="1600" dirty="0">
                <a:latin typeface="Arial" panose="020B0604020202020204" pitchFamily="34" charset="0"/>
                <a:cs typeface="Arial" panose="020B0604020202020204" pitchFamily="34" charset="0"/>
              </a:rPr>
              <a:t>χαμηλής θερμοκρασίας</a:t>
            </a:r>
            <a:endParaRPr lang="de-DE" sz="1600" dirty="0">
              <a:latin typeface="Arial" panose="020B0604020202020204" pitchFamily="34" charset="0"/>
              <a:cs typeface="Arial" panose="020B0604020202020204" pitchFamily="34" charset="0"/>
            </a:endParaRPr>
          </a:p>
        </p:txBody>
      </p:sp>
      <p:sp>
        <p:nvSpPr>
          <p:cNvPr id="11" name="Textfeld 10"/>
          <p:cNvSpPr txBox="1"/>
          <p:nvPr/>
        </p:nvSpPr>
        <p:spPr>
          <a:xfrm>
            <a:off x="5957165" y="2727803"/>
            <a:ext cx="2819938" cy="785343"/>
          </a:xfrm>
          <a:prstGeom prst="rect">
            <a:avLst/>
          </a:prstGeom>
          <a:solidFill>
            <a:schemeClr val="accent6">
              <a:lumMod val="60000"/>
              <a:lumOff val="40000"/>
            </a:schemeClr>
          </a:solidFill>
        </p:spPr>
        <p:txBody>
          <a:bodyPr wrap="none" rtlCol="0">
            <a:spAutoFit/>
          </a:bodyPr>
          <a:lstStyle/>
          <a:p>
            <a:pPr algn="ctr">
              <a:lnSpc>
                <a:spcPct val="150000"/>
              </a:lnSpc>
            </a:pPr>
            <a:r>
              <a:rPr lang="el-GR" sz="1600" dirty="0">
                <a:latin typeface="Arial" panose="020B0604020202020204" pitchFamily="34" charset="0"/>
                <a:cs typeface="Arial" panose="020B0604020202020204" pitchFamily="34" charset="0"/>
              </a:rPr>
              <a:t>Περιοχή θερμότητας υψηλής </a:t>
            </a:r>
          </a:p>
          <a:p>
            <a:pPr algn="ctr">
              <a:lnSpc>
                <a:spcPct val="150000"/>
              </a:lnSpc>
            </a:pPr>
            <a:r>
              <a:rPr lang="el-GR" sz="1600" dirty="0">
                <a:latin typeface="Arial" panose="020B0604020202020204" pitchFamily="34" charset="0"/>
                <a:cs typeface="Arial" panose="020B0604020202020204" pitchFamily="34" charset="0"/>
              </a:rPr>
              <a:t>θερμοκρασίας</a:t>
            </a:r>
            <a:endParaRPr lang="de-DE" sz="1600" dirty="0">
              <a:latin typeface="Arial" panose="020B0604020202020204" pitchFamily="34" charset="0"/>
              <a:cs typeface="Arial" panose="020B0604020202020204" pitchFamily="34" charset="0"/>
            </a:endParaRPr>
          </a:p>
        </p:txBody>
      </p:sp>
      <p:sp>
        <p:nvSpPr>
          <p:cNvPr id="5" name="Rechteck 4"/>
          <p:cNvSpPr/>
          <p:nvPr/>
        </p:nvSpPr>
        <p:spPr>
          <a:xfrm>
            <a:off x="3347864" y="2276872"/>
            <a:ext cx="2016224" cy="1656184"/>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atin typeface="Arial" panose="020B0604020202020204" pitchFamily="34" charset="0"/>
                <a:cs typeface="Arial" panose="020B0604020202020204" pitchFamily="34" charset="0"/>
              </a:rPr>
              <a:t>Αντλία </a:t>
            </a:r>
          </a:p>
          <a:p>
            <a:pPr algn="ctr"/>
            <a:r>
              <a:rPr lang="el-GR" b="1" dirty="0">
                <a:latin typeface="Arial" panose="020B0604020202020204" pitchFamily="34" charset="0"/>
                <a:cs typeface="Arial" panose="020B0604020202020204" pitchFamily="34" charset="0"/>
              </a:rPr>
              <a:t>θερμότητας</a:t>
            </a:r>
            <a:endParaRPr lang="de-DE" b="1" dirty="0">
              <a:latin typeface="Arial" panose="020B0604020202020204" pitchFamily="34" charset="0"/>
              <a:cs typeface="Arial" panose="020B0604020202020204" pitchFamily="34" charset="0"/>
            </a:endParaRPr>
          </a:p>
        </p:txBody>
      </p:sp>
      <p:sp>
        <p:nvSpPr>
          <p:cNvPr id="6" name="Pfeil nach rechts 5"/>
          <p:cNvSpPr/>
          <p:nvPr/>
        </p:nvSpPr>
        <p:spPr>
          <a:xfrm>
            <a:off x="2660364" y="2924944"/>
            <a:ext cx="471476" cy="288032"/>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Pfeil nach rechts 13"/>
          <p:cNvSpPr/>
          <p:nvPr/>
        </p:nvSpPr>
        <p:spPr>
          <a:xfrm>
            <a:off x="5626786" y="2918847"/>
            <a:ext cx="471476" cy="288032"/>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Pfeil nach rechts 16"/>
          <p:cNvSpPr/>
          <p:nvPr/>
        </p:nvSpPr>
        <p:spPr>
          <a:xfrm rot="16200000">
            <a:off x="4120238" y="4074013"/>
            <a:ext cx="471476" cy="288032"/>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p:cNvSpPr txBox="1"/>
          <p:nvPr/>
        </p:nvSpPr>
        <p:spPr>
          <a:xfrm>
            <a:off x="3579962" y="4547589"/>
            <a:ext cx="1938672" cy="338554"/>
          </a:xfrm>
          <a:prstGeom prst="rect">
            <a:avLst/>
          </a:prstGeom>
          <a:solidFill>
            <a:schemeClr val="accent3">
              <a:lumMod val="60000"/>
              <a:lumOff val="40000"/>
            </a:schemeClr>
          </a:solidFill>
        </p:spPr>
        <p:txBody>
          <a:bodyPr wrap="none" rtlCol="0">
            <a:spAutoFit/>
          </a:bodyPr>
          <a:lstStyle/>
          <a:p>
            <a:r>
              <a:rPr lang="el-GR" sz="1600" dirty="0">
                <a:latin typeface="Arial" panose="020B0604020202020204" pitchFamily="34" charset="0"/>
                <a:cs typeface="Arial" panose="020B0604020202020204" pitchFamily="34" charset="0"/>
              </a:rPr>
              <a:t>Εξωτερική ενέργεια</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617730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Arial" panose="020B0604020202020204" pitchFamily="34" charset="0"/>
                <a:cs typeface="Arial" panose="020B0604020202020204" pitchFamily="34" charset="0"/>
              </a:rPr>
              <a:t>Μέρη Αντλίας Θερμότητας</a:t>
            </a:r>
          </a:p>
        </p:txBody>
      </p:sp>
      <p:sp>
        <p:nvSpPr>
          <p:cNvPr id="3" name="Content Placeholder 2"/>
          <p:cNvSpPr>
            <a:spLocks noGrp="1"/>
          </p:cNvSpPr>
          <p:nvPr>
            <p:ph idx="1"/>
          </p:nvPr>
        </p:nvSpPr>
        <p:spPr>
          <a:xfrm>
            <a:off x="457200" y="1600201"/>
            <a:ext cx="8229600" cy="1396751"/>
          </a:xfrm>
        </p:spPr>
        <p:txBody>
          <a:bodyPr>
            <a:noAutofit/>
          </a:bodyPr>
          <a:lstStyle/>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buNone/>
            </a:pPr>
            <a:r>
              <a:rPr lang="el-GR" dirty="0"/>
              <a:t>Αποσυνδέστε την ηλεκτρική σύνδεση</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100" dirty="0">
                <a:latin typeface="Arial" panose="020B0604020202020204" pitchFamily="34" charset="0"/>
                <a:cs typeface="Arial" panose="020B0604020202020204" pitchFamily="34" charset="0"/>
              </a:rPr>
              <a:t>				- </a:t>
            </a:r>
          </a:p>
        </p:txBody>
      </p:sp>
      <p:pic>
        <p:nvPicPr>
          <p:cNvPr id="11266" name="Picture 2" descr="a caucassian male hand holding a electric plug unplugged against a white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2795990"/>
            <a:ext cx="4830515" cy="3036784"/>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395536" y="3021721"/>
            <a:ext cx="4176464" cy="2632003"/>
          </a:xfrm>
          <a:prstGeom prst="rect">
            <a:avLst/>
          </a:prstGeom>
          <a:noFill/>
        </p:spPr>
        <p:txBody>
          <a:bodyPr wrap="square" rtlCol="0">
            <a:spAutoFit/>
          </a:bodyPr>
          <a:lstStyle/>
          <a:p>
            <a:pPr algn="just">
              <a:lnSpc>
                <a:spcPct val="150000"/>
              </a:lnSpc>
            </a:pPr>
            <a:r>
              <a:rPr lang="el-GR" sz="1600" dirty="0">
                <a:latin typeface="Arial" panose="020B0604020202020204" pitchFamily="34" charset="0"/>
                <a:cs typeface="Arial" panose="020B0604020202020204" pitchFamily="34" charset="0"/>
              </a:rPr>
              <a:t>Η απλούστερη και ασφαλέστερη παραλλαγή είναι ο διαχωρισμός της ηλεκτρικής σύνδεσης. Είτε εάν το στοιχείο θέρμανσης πρέπει να συνδεθεί ξεχωριστά στο οικιακό δίκτυο και αυτή η σύνδεση παραλείπεται. Εναλλακτικά, αν αποσυνδεθεί η σύνδεση στην αντλία θερμότητας.</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588203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Arial" panose="020B0604020202020204" pitchFamily="34" charset="0"/>
                <a:cs typeface="Arial" panose="020B0604020202020204" pitchFamily="34" charset="0"/>
              </a:rPr>
              <a:t>Μέρη Αντλίας Θερμότητας</a:t>
            </a:r>
          </a:p>
        </p:txBody>
      </p:sp>
      <p:sp>
        <p:nvSpPr>
          <p:cNvPr id="3" name="Content Placeholder 2"/>
          <p:cNvSpPr>
            <a:spLocks noGrp="1"/>
          </p:cNvSpPr>
          <p:nvPr>
            <p:ph idx="1"/>
          </p:nvPr>
        </p:nvSpPr>
        <p:spPr>
          <a:xfrm>
            <a:off x="318356" y="1600201"/>
            <a:ext cx="8229600" cy="1396751"/>
          </a:xfrm>
        </p:spPr>
        <p:txBody>
          <a:bodyPr>
            <a:noAutofit/>
          </a:bodyPr>
          <a:lstStyle/>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l-GR" sz="1600" b="1" dirty="0">
                <a:latin typeface="Arial" panose="020B0604020202020204" pitchFamily="34" charset="0"/>
                <a:cs typeface="Arial" panose="020B0604020202020204" pitchFamily="34" charset="0"/>
              </a:rPr>
              <a:t>Απενεργοποιήστε το στοιχείο θέρμανσης</a:t>
            </a:r>
            <a:endParaRPr lang="en-US" sz="1600" b="1"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100" dirty="0">
              <a:latin typeface="Arial" panose="020B0604020202020204" pitchFamily="34" charset="0"/>
              <a:cs typeface="Arial" panose="020B0604020202020204" pitchFamily="34" charset="0"/>
            </a:endParaRPr>
          </a:p>
        </p:txBody>
      </p:sp>
      <p:sp>
        <p:nvSpPr>
          <p:cNvPr id="4" name="Textfeld 3"/>
          <p:cNvSpPr txBox="1"/>
          <p:nvPr/>
        </p:nvSpPr>
        <p:spPr>
          <a:xfrm>
            <a:off x="318356" y="2996368"/>
            <a:ext cx="5472608" cy="3376502"/>
          </a:xfrm>
          <a:prstGeom prst="rect">
            <a:avLst/>
          </a:prstGeom>
          <a:noFill/>
        </p:spPr>
        <p:txBody>
          <a:bodyPr wrap="square" rtlCol="0">
            <a:spAutoFit/>
          </a:bodyPr>
          <a:lstStyle/>
          <a:p>
            <a:pPr>
              <a:lnSpc>
                <a:spcPct val="150000"/>
              </a:lnSpc>
            </a:pPr>
            <a:r>
              <a:rPr lang="el-GR" sz="1600" dirty="0">
                <a:latin typeface="Arial" panose="020B0604020202020204" pitchFamily="34" charset="0"/>
                <a:cs typeface="Arial" panose="020B0604020202020204" pitchFamily="34" charset="0"/>
              </a:rPr>
              <a:t>Συχνά υπάρχει η δυνατότητα απενεργοποίησης του στοιχείου θέρμανσης στις ρυθμίσεις της αντλίας θερμότητας.</a:t>
            </a:r>
            <a:endParaRPr lang="en-US"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Μείωση της οριακής θερμοκρασίας για χρήση</a:t>
            </a:r>
          </a:p>
          <a:p>
            <a:pPr>
              <a:lnSpc>
                <a:spcPct val="150000"/>
              </a:lnSpc>
            </a:pPr>
            <a:r>
              <a:rPr lang="el-GR" sz="1600" dirty="0">
                <a:latin typeface="Arial" panose="020B0604020202020204" pitchFamily="34" charset="0"/>
                <a:cs typeface="Arial" panose="020B0604020202020204" pitchFamily="34" charset="0"/>
              </a:rPr>
              <a:t>Εάν δεν υπάρχει άλλη επιλογή, το σημείο ενεργοποίησης του θερμαντικού στοιχείου μπορεί </a:t>
            </a:r>
            <a:r>
              <a:rPr lang="el-GR" sz="1600" dirty="0">
                <a:highlight>
                  <a:srgbClr val="FFFF00"/>
                </a:highlight>
                <a:latin typeface="Arial" panose="020B0604020202020204" pitchFamily="34" charset="0"/>
                <a:cs typeface="Arial" panose="020B0604020202020204" pitchFamily="34" charset="0"/>
              </a:rPr>
              <a:t>να ρυθμιστεί </a:t>
            </a:r>
            <a:r>
              <a:rPr lang="el-GR" sz="1600" dirty="0">
                <a:latin typeface="Arial" panose="020B0604020202020204" pitchFamily="34" charset="0"/>
                <a:cs typeface="Arial" panose="020B0604020202020204" pitchFamily="34" charset="0"/>
              </a:rPr>
              <a:t>σε μια θερμοκρασία που </a:t>
            </a:r>
            <a:r>
              <a:rPr lang="el-GR" sz="1600" dirty="0">
                <a:highlight>
                  <a:srgbClr val="FFFF00"/>
                </a:highlight>
                <a:latin typeface="Arial" panose="020B0604020202020204" pitchFamily="34" charset="0"/>
                <a:cs typeface="Arial" panose="020B0604020202020204" pitchFamily="34" charset="0"/>
              </a:rPr>
              <a:t>θα ρυθμιστεί στις ρυθμίσεις </a:t>
            </a:r>
            <a:r>
              <a:rPr lang="el-GR" sz="1600" dirty="0">
                <a:latin typeface="Arial" panose="020B0604020202020204" pitchFamily="34" charset="0"/>
                <a:cs typeface="Arial" panose="020B0604020202020204" pitchFamily="34" charset="0"/>
              </a:rPr>
              <a:t>της αντλίας θερμότητας. Αυτό θα πρέπει στη συνέχεια να επιλέγεται όσο το δυνατόν χαμηλότερα (π.χ. -20 ° C).</a:t>
            </a:r>
            <a:endParaRPr lang="de-DE" sz="1600" dirty="0"/>
          </a:p>
        </p:txBody>
      </p:sp>
      <p:pic>
        <p:nvPicPr>
          <p:cNvPr id="13314" name="Picture 2" descr="Deactivated Rubber Stamp"/>
          <p:cNvPicPr>
            <a:picLocks noChangeAspect="1" noChangeArrowheads="1"/>
          </p:cNvPicPr>
          <p:nvPr/>
        </p:nvPicPr>
        <p:blipFill rotWithShape="1">
          <a:blip r:embed="rId3">
            <a:extLst>
              <a:ext uri="{28A0092B-C50C-407E-A947-70E740481C1C}">
                <a14:useLocalDpi xmlns:a14="http://schemas.microsoft.com/office/drawing/2010/main" val="0"/>
              </a:ext>
            </a:extLst>
          </a:blip>
          <a:srcRect l="1733" t="5428" r="2509"/>
          <a:stretch/>
        </p:blipFill>
        <p:spPr bwMode="auto">
          <a:xfrm>
            <a:off x="4860032" y="1433078"/>
            <a:ext cx="4104456" cy="1801601"/>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old weather thermometer icon vector illustration on white background. Flat web design element for website, app or infographics materia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7831" y="3472407"/>
            <a:ext cx="2966169" cy="309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26729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648" y="0"/>
            <a:ext cx="7740352" cy="1196752"/>
          </a:xfrm>
        </p:spPr>
        <p:txBody>
          <a:bodyPr/>
          <a:lstStyle/>
          <a:p>
            <a:pPr>
              <a:lnSpc>
                <a:spcPct val="150000"/>
              </a:lnSpc>
            </a:pPr>
            <a:r>
              <a:rPr lang="en-US" dirty="0">
                <a:latin typeface="Arial" panose="020B0604020202020204" pitchFamily="34" charset="0"/>
                <a:cs typeface="Arial" panose="020B0604020202020204" pitchFamily="34" charset="0"/>
              </a:rPr>
              <a:t>EHPA – </a:t>
            </a:r>
            <a:r>
              <a:rPr lang="el-GR" dirty="0">
                <a:latin typeface="Arial" panose="020B0604020202020204" pitchFamily="34" charset="0"/>
                <a:cs typeface="Arial" panose="020B0604020202020204" pitchFamily="34" charset="0"/>
              </a:rPr>
              <a:t>Ευρωπαϊκή σήμανση Ποιότητας για αντλίες θερμότητας </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0"/>
            <a:ext cx="6131024" cy="4565104"/>
          </a:xfrm>
        </p:spPr>
        <p:txBody>
          <a:bodyPr>
            <a:noAutofit/>
          </a:bodyPr>
          <a:lstStyle/>
          <a:p>
            <a:pPr marL="0" indent="0">
              <a:lnSpc>
                <a:spcPct val="150000"/>
              </a:lnSpc>
              <a:buNone/>
            </a:pPr>
            <a:r>
              <a:rPr lang="en-US" sz="1600" dirty="0">
                <a:latin typeface="Arial" panose="020B0604020202020204" pitchFamily="34" charset="0"/>
                <a:cs typeface="Arial" panose="020B0604020202020204" pitchFamily="34" charset="0"/>
              </a:rPr>
              <a:t>EHPA – </a:t>
            </a:r>
            <a:r>
              <a:rPr lang="el-GR" sz="1600" dirty="0">
                <a:latin typeface="Arial" panose="020B0604020202020204" pitchFamily="34" charset="0"/>
                <a:cs typeface="Arial" panose="020B0604020202020204" pitchFamily="34" charset="0"/>
              </a:rPr>
              <a:t>Ευρωπαϊκή σήμανση Ποιότητας για αντλίες θερμότητας </a:t>
            </a: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l-GR" sz="1600" dirty="0">
                <a:latin typeface="Arial" panose="020B0604020202020204" pitchFamily="34" charset="0"/>
                <a:cs typeface="Arial" panose="020B0604020202020204" pitchFamily="34" charset="0"/>
              </a:rPr>
              <a:t>Η Ευρωπαϊκή Ένωση Αντλιών Θερμότητας AISBL (EHPA) δημιούργησε μια ετικέτα ποιότητας για αντλίες θερμότητας με πιστοποίηση.</a:t>
            </a:r>
          </a:p>
          <a:p>
            <a:pPr marL="0" indent="0">
              <a:lnSpc>
                <a:spcPct val="150000"/>
              </a:lnSpc>
              <a:buNone/>
            </a:pPr>
            <a:r>
              <a:rPr lang="el-GR" sz="1600" dirty="0">
                <a:latin typeface="Arial" panose="020B0604020202020204" pitchFamily="34" charset="0"/>
                <a:cs typeface="Arial" panose="020B0604020202020204" pitchFamily="34" charset="0"/>
              </a:rPr>
              <a:t>Εκτός από τις τεχνικές δοκιμές (COP σύμφωνα με το πρότυπο EN 14511) και την </a:t>
            </a:r>
            <a:r>
              <a:rPr lang="en-US" sz="1600" dirty="0">
                <a:highlight>
                  <a:srgbClr val="FFFF00"/>
                </a:highlight>
                <a:latin typeface="Arial" panose="020B0604020202020204" pitchFamily="34" charset="0"/>
                <a:cs typeface="Arial" panose="020B0604020202020204" pitchFamily="34" charset="0"/>
              </a:rPr>
              <a:t>noise development </a:t>
            </a:r>
            <a:r>
              <a:rPr lang="el-GR" sz="1600" dirty="0">
                <a:highlight>
                  <a:srgbClr val="FFFF00"/>
                </a:highlight>
                <a:latin typeface="Arial" panose="020B0604020202020204" pitchFamily="34" charset="0"/>
                <a:cs typeface="Arial" panose="020B0604020202020204" pitchFamily="34" charset="0"/>
              </a:rPr>
              <a:t>ανάπτυξη θορύβου </a:t>
            </a:r>
            <a:r>
              <a:rPr lang="el-GR" sz="1600" dirty="0">
                <a:latin typeface="Arial" panose="020B0604020202020204" pitchFamily="34" charset="0"/>
                <a:cs typeface="Arial" panose="020B0604020202020204" pitchFamily="34" charset="0"/>
              </a:rPr>
              <a:t>(EN 1202), εξετάζονται επίσης τα κριτήρια σχεδιασμού και εξυπηρέτησης.</a:t>
            </a:r>
          </a:p>
        </p:txBody>
      </p:sp>
      <p:pic>
        <p:nvPicPr>
          <p:cNvPr id="10242" name="Picture 2" descr="https://www.waermepumpe.de/fileadmin/_processed_/0/2/csm_EHPA-Guetesiegel_df90e30a9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2204864"/>
            <a:ext cx="142875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469935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slide title here</a:t>
            </a:r>
            <a:endParaRPr lang="el-GR" dirty="0"/>
          </a:p>
        </p:txBody>
      </p:sp>
      <p:sp>
        <p:nvSpPr>
          <p:cNvPr id="3" name="Content Placeholder 2"/>
          <p:cNvSpPr>
            <a:spLocks noGrp="1"/>
          </p:cNvSpPr>
          <p:nvPr>
            <p:ph idx="1"/>
          </p:nvPr>
        </p:nvSpPr>
        <p:spPr>
          <a:xfrm>
            <a:off x="457200" y="1600200"/>
            <a:ext cx="5842992" cy="4525963"/>
          </a:xfrm>
        </p:spPr>
        <p:txBody>
          <a:bodyPr>
            <a:noAutofit/>
          </a:bodyPr>
          <a:lstStyle/>
          <a:p>
            <a:pPr marL="0" indent="0">
              <a:lnSpc>
                <a:spcPct val="150000"/>
              </a:lnSpc>
              <a:buNone/>
            </a:pPr>
            <a:r>
              <a:rPr lang="en-US" sz="1600" dirty="0">
                <a:latin typeface="Arial" panose="020B0604020202020204" pitchFamily="34" charset="0"/>
                <a:cs typeface="Arial" panose="020B0604020202020204" pitchFamily="34" charset="0"/>
              </a:rPr>
              <a:t>EHPA – </a:t>
            </a:r>
            <a:r>
              <a:rPr lang="el-GR" sz="1600" dirty="0">
                <a:latin typeface="Arial" panose="020B0604020202020204" pitchFamily="34" charset="0"/>
                <a:cs typeface="Arial" panose="020B0604020202020204" pitchFamily="34" charset="0"/>
              </a:rPr>
              <a:t>Ευρωπαϊκή σήμανση Ποιότητας για αντλίες θερμότητας </a:t>
            </a:r>
          </a:p>
          <a:p>
            <a:pPr marL="0" indent="0">
              <a:lnSpc>
                <a:spcPct val="150000"/>
              </a:lnSpc>
              <a:buNone/>
            </a:pPr>
            <a:r>
              <a:rPr lang="el-GR" sz="1600" dirty="0">
                <a:latin typeface="Arial" panose="020B0604020202020204" pitchFamily="34" charset="0"/>
                <a:cs typeface="Arial" panose="020B0604020202020204" pitchFamily="34" charset="0"/>
              </a:rPr>
              <a:t>Αυτό σημαίνει, μεταξύ άλλων, ότι οι κατασκευαστές εγγυώνται</a:t>
            </a:r>
          </a:p>
          <a:p>
            <a:pPr>
              <a:lnSpc>
                <a:spcPct val="150000"/>
              </a:lnSpc>
            </a:pPr>
            <a:r>
              <a:rPr lang="el-GR" sz="1600" dirty="0">
                <a:latin typeface="Arial" panose="020B0604020202020204" pitchFamily="34" charset="0"/>
                <a:cs typeface="Arial" panose="020B0604020202020204" pitchFamily="34" charset="0"/>
              </a:rPr>
              <a:t>κατανοητά έγγραφα προγραμματισμού</a:t>
            </a:r>
          </a:p>
          <a:p>
            <a:pPr>
              <a:lnSpc>
                <a:spcPct val="150000"/>
              </a:lnSpc>
            </a:pPr>
            <a:r>
              <a:rPr lang="el-GR" sz="1600" dirty="0">
                <a:latin typeface="Arial" panose="020B0604020202020204" pitchFamily="34" charset="0"/>
                <a:cs typeface="Arial" panose="020B0604020202020204" pitchFamily="34" charset="0"/>
              </a:rPr>
              <a:t>Τεχνικά έγγραφα και </a:t>
            </a:r>
            <a:r>
              <a:rPr lang="en-US" sz="1600" dirty="0">
                <a:highlight>
                  <a:srgbClr val="FFFF00"/>
                </a:highlight>
                <a:latin typeface="Arial" panose="020B0604020202020204" pitchFamily="34" charset="0"/>
                <a:cs typeface="Arial" panose="020B0604020202020204" pitchFamily="34" charset="0"/>
              </a:rPr>
              <a:t>service documentation </a:t>
            </a:r>
          </a:p>
          <a:p>
            <a:pPr>
              <a:lnSpc>
                <a:spcPct val="150000"/>
              </a:lnSpc>
            </a:pPr>
            <a:r>
              <a:rPr lang="el-GR" sz="1600" dirty="0">
                <a:latin typeface="Arial" panose="020B0604020202020204" pitchFamily="34" charset="0"/>
                <a:cs typeface="Arial" panose="020B0604020202020204" pitchFamily="34" charset="0"/>
              </a:rPr>
              <a:t>Οδηγίες εγκατάστασης και λειτουργίας στην εθνική γλώσσα</a:t>
            </a:r>
            <a:endParaRPr lang="en-US"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Τουλάχιστον 2 χρόνια εγγύηση</a:t>
            </a:r>
          </a:p>
          <a:p>
            <a:pPr>
              <a:lnSpc>
                <a:spcPct val="150000"/>
              </a:lnSpc>
            </a:pPr>
            <a:r>
              <a:rPr lang="en-US" sz="1600" dirty="0">
                <a:latin typeface="Arial" panose="020B0604020202020204" pitchFamily="34" charset="0"/>
                <a:cs typeface="Arial" panose="020B0604020202020204" pitchFamily="34" charset="0"/>
              </a:rPr>
              <a:t>10 </a:t>
            </a:r>
            <a:r>
              <a:rPr lang="el-GR" sz="1600" dirty="0">
                <a:latin typeface="Arial" panose="020B0604020202020204" pitchFamily="34" charset="0"/>
                <a:cs typeface="Arial" panose="020B0604020202020204" pitchFamily="34" charset="0"/>
              </a:rPr>
              <a:t>χρόνια εγγυημένα ανταλλακτικά</a:t>
            </a:r>
            <a:endParaRPr lang="de-DE" sz="1600" dirty="0">
              <a:latin typeface="Arial" panose="020B0604020202020204" pitchFamily="34" charset="0"/>
              <a:cs typeface="Arial" panose="020B0604020202020204" pitchFamily="34" charset="0"/>
            </a:endParaRPr>
          </a:p>
        </p:txBody>
      </p:sp>
      <p:pic>
        <p:nvPicPr>
          <p:cNvPr id="10242" name="Picture 2" descr="https://www.waermepumpe.de/fileadmin/_processed_/0/2/csm_EHPA-Guetesiegel_df90e30a9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2204864"/>
            <a:ext cx="142875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00389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slide title here</a:t>
            </a:r>
            <a:endParaRPr lang="el-GR" dirty="0"/>
          </a:p>
        </p:txBody>
      </p:sp>
      <p:sp>
        <p:nvSpPr>
          <p:cNvPr id="3" name="Content Placeholder 2"/>
          <p:cNvSpPr>
            <a:spLocks noGrp="1"/>
          </p:cNvSpPr>
          <p:nvPr>
            <p:ph idx="1"/>
          </p:nvPr>
        </p:nvSpPr>
        <p:spPr/>
        <p:txBody>
          <a:bodyPr>
            <a:noAutofit/>
          </a:bodyPr>
          <a:lstStyle/>
          <a:p>
            <a:pPr marL="0" indent="0">
              <a:lnSpc>
                <a:spcPct val="150000"/>
              </a:lnSpc>
              <a:buNone/>
            </a:pPr>
            <a:r>
              <a:rPr lang="en-US" sz="1600" dirty="0">
                <a:latin typeface="Arial" panose="020B0604020202020204" pitchFamily="34" charset="0"/>
                <a:cs typeface="Arial" panose="020B0604020202020204" pitchFamily="34" charset="0"/>
              </a:rPr>
              <a:t>EHPA – </a:t>
            </a:r>
            <a:r>
              <a:rPr lang="el-GR" sz="1600" dirty="0">
                <a:latin typeface="Arial" panose="020B0604020202020204" pitchFamily="34" charset="0"/>
                <a:cs typeface="Arial" panose="020B0604020202020204" pitchFamily="34" charset="0"/>
              </a:rPr>
              <a:t>Ευρωπαϊκή σήμανση Ποιότητας για αντλίες θερμότητας </a:t>
            </a:r>
            <a:endParaRPr lang="en-US" sz="1600" dirty="0">
              <a:latin typeface="Arial" panose="020B0604020202020204" pitchFamily="34" charset="0"/>
              <a:cs typeface="Arial" panose="020B0604020202020204" pitchFamily="34" charset="0"/>
            </a:endParaRPr>
          </a:p>
          <a:p>
            <a:pPr marL="0" indent="0">
              <a:lnSpc>
                <a:spcPct val="150000"/>
              </a:lnSpc>
              <a:buNone/>
            </a:pPr>
            <a:r>
              <a:rPr lang="el-GR" sz="1600" dirty="0">
                <a:latin typeface="Arial" panose="020B0604020202020204" pitchFamily="34" charset="0"/>
                <a:cs typeface="Arial" panose="020B0604020202020204" pitchFamily="34" charset="0"/>
              </a:rPr>
              <a:t>Η ετικέτα διατίθεται στις ακόλουθες ευρωπαϊκές χώρες:</a:t>
            </a:r>
            <a:endParaRPr lang="de-DE" sz="1600" dirty="0">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3"/>
          <a:stretch>
            <a:fillRect/>
          </a:stretch>
        </p:blipFill>
        <p:spPr>
          <a:xfrm>
            <a:off x="5549284" y="2492896"/>
            <a:ext cx="3271189" cy="3835971"/>
          </a:xfrm>
          <a:prstGeom prst="rect">
            <a:avLst/>
          </a:prstGeom>
        </p:spPr>
      </p:pic>
    </p:spTree>
    <p:extLst>
      <p:ext uri="{BB962C8B-B14F-4D97-AF65-F5344CB8AC3E}">
        <p14:creationId xmlns:p14="http://schemas.microsoft.com/office/powerpoint/2010/main" val="278591559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slide title here</a:t>
            </a:r>
            <a:endParaRPr lang="el-GR" dirty="0"/>
          </a:p>
        </p:txBody>
      </p:sp>
      <p:sp>
        <p:nvSpPr>
          <p:cNvPr id="3" name="Content Placeholder 2"/>
          <p:cNvSpPr>
            <a:spLocks noGrp="1"/>
          </p:cNvSpPr>
          <p:nvPr>
            <p:ph idx="1"/>
          </p:nvPr>
        </p:nvSpPr>
        <p:spPr/>
        <p:txBody>
          <a:bodyPr>
            <a:noAutofit/>
          </a:bodyPr>
          <a:lstStyle/>
          <a:p>
            <a:pPr marL="0" indent="0">
              <a:lnSpc>
                <a:spcPct val="150000"/>
              </a:lnSpc>
              <a:buNone/>
            </a:pPr>
            <a:r>
              <a:rPr lang="en-US" sz="1600" dirty="0">
                <a:latin typeface="Arial" panose="020B0604020202020204" pitchFamily="34" charset="0"/>
                <a:cs typeface="Arial" panose="020B0604020202020204" pitchFamily="34" charset="0"/>
              </a:rPr>
              <a:t>EHPA – </a:t>
            </a:r>
            <a:r>
              <a:rPr lang="el-GR" sz="1600" dirty="0">
                <a:latin typeface="Arial" panose="020B0604020202020204" pitchFamily="34" charset="0"/>
                <a:cs typeface="Arial" panose="020B0604020202020204" pitchFamily="34" charset="0"/>
              </a:rPr>
              <a:t>Ευρωπαϊκή σήμανση Ποιότητας για αντλίες θερμότητας</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l-GR" sz="1600" dirty="0">
                <a:latin typeface="Arial" panose="020B0604020202020204" pitchFamily="34" charset="0"/>
                <a:cs typeface="Arial" panose="020B0604020202020204" pitchFamily="34" charset="0"/>
              </a:rPr>
              <a:t>Οι μεμονωμένες χώρες διατηρούν έναν κατάλογο με τις πιστοποιημένες αντλίες θερμότητας σε κάθε περίπτωση. Οι ανασκοπήσεις μπορούν να προβληθούν στις </a:t>
            </a:r>
            <a:r>
              <a:rPr lang="en-US" sz="1600" dirty="0">
                <a:highlight>
                  <a:srgbClr val="FFFF00"/>
                </a:highlight>
                <a:latin typeface="Arial" panose="020B0604020202020204" pitchFamily="34" charset="0"/>
                <a:cs typeface="Arial" panose="020B0604020202020204" pitchFamily="34" charset="0"/>
              </a:rPr>
              <a:t>partner associations </a:t>
            </a:r>
            <a:r>
              <a:rPr lang="el-GR" sz="1600" dirty="0">
                <a:latin typeface="Arial" panose="020B0604020202020204" pitchFamily="34" charset="0"/>
                <a:cs typeface="Arial" panose="020B0604020202020204" pitchFamily="34" charset="0"/>
              </a:rPr>
              <a:t>σε κάθε χώρα.</a:t>
            </a: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l-GR" sz="1600" dirty="0">
                <a:latin typeface="Arial" panose="020B0604020202020204" pitchFamily="34" charset="0"/>
                <a:cs typeface="Arial" panose="020B0604020202020204" pitchFamily="34" charset="0"/>
              </a:rPr>
              <a:t>Για την Γερμανία, τα μοντέλα αντλιών θερμότητας που φέρουν την ετικέτα </a:t>
            </a:r>
            <a:r>
              <a:rPr lang="en-US" sz="1600" dirty="0">
                <a:latin typeface="Arial" panose="020B0604020202020204" pitchFamily="34" charset="0"/>
                <a:cs typeface="Arial" panose="020B0604020202020204" pitchFamily="34" charset="0"/>
              </a:rPr>
              <a:t>EHPA </a:t>
            </a:r>
            <a:r>
              <a:rPr lang="el-GR" sz="1600" dirty="0">
                <a:latin typeface="Arial" panose="020B0604020202020204" pitchFamily="34" charset="0"/>
                <a:cs typeface="Arial" panose="020B0604020202020204" pitchFamily="34" charset="0"/>
              </a:rPr>
              <a:t>διατίθενται ηλεκτρονικά από το </a:t>
            </a:r>
            <a:r>
              <a:rPr lang="en-US" sz="1600" dirty="0" err="1">
                <a:latin typeface="Arial" panose="020B0604020202020204" pitchFamily="34" charset="0"/>
                <a:cs typeface="Arial" panose="020B0604020202020204" pitchFamily="34" charset="0"/>
              </a:rPr>
              <a:t>Bundesverband</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Wärmepumpe</a:t>
            </a:r>
            <a:r>
              <a:rPr lang="en-US" sz="1600" dirty="0">
                <a:latin typeface="Arial" panose="020B0604020202020204" pitchFamily="34" charset="0"/>
                <a:cs typeface="Arial" panose="020B0604020202020204" pitchFamily="34" charset="0"/>
              </a:rPr>
              <a:t>.</a:t>
            </a:r>
          </a:p>
          <a:p>
            <a:pPr marL="0" indent="0">
              <a:lnSpc>
                <a:spcPct val="150000"/>
              </a:lnSpc>
              <a:buNone/>
            </a:pPr>
            <a:r>
              <a:rPr lang="en-US" sz="1600" dirty="0">
                <a:latin typeface="Arial" panose="020B0604020202020204" pitchFamily="34" charset="0"/>
                <a:cs typeface="Arial" panose="020B0604020202020204" pitchFamily="34" charset="0"/>
              </a:rPr>
              <a:t>https://www.waermepumpe.de/normen-technik/europaeisches-guetesiegel/nationale-guetesiegel/</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564184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50000"/>
              </a:lnSpc>
            </a:pPr>
            <a:r>
              <a:rPr lang="el-GR" dirty="0">
                <a:latin typeface="Arial" panose="020B0604020202020204" pitchFamily="34" charset="0"/>
                <a:cs typeface="Arial" panose="020B0604020202020204" pitchFamily="34" charset="0"/>
              </a:rPr>
              <a:t>Ενεργειακή Κλάση</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Autofit/>
          </a:bodyPr>
          <a:lstStyle/>
          <a:p>
            <a:pPr marL="0" indent="0">
              <a:lnSpc>
                <a:spcPct val="150000"/>
              </a:lnSpc>
              <a:buNone/>
            </a:pPr>
            <a:r>
              <a:rPr lang="el-GR" sz="1600" dirty="0">
                <a:latin typeface="Arial" panose="020B0604020202020204" pitchFamily="34" charset="0"/>
                <a:cs typeface="Arial" panose="020B0604020202020204" pitchFamily="34" charset="0"/>
              </a:rPr>
              <a:t>Ενεργειακή Κλάση</a:t>
            </a:r>
            <a:endParaRPr lang="en-US" sz="1600" dirty="0">
              <a:latin typeface="Arial" panose="020B0604020202020204" pitchFamily="34" charset="0"/>
              <a:cs typeface="Arial" panose="020B0604020202020204" pitchFamily="34" charset="0"/>
            </a:endParaRPr>
          </a:p>
          <a:p>
            <a:pPr marL="0" indent="0">
              <a:lnSpc>
                <a:spcPct val="150000"/>
              </a:lnSpc>
              <a:buNone/>
            </a:pPr>
            <a:r>
              <a:rPr lang="el-GR" sz="1600" dirty="0">
                <a:latin typeface="Arial" panose="020B0604020202020204" pitchFamily="34" charset="0"/>
                <a:cs typeface="Arial" panose="020B0604020202020204" pitchFamily="34" charset="0"/>
              </a:rPr>
              <a:t>Από το 2015 όλοι οι θερμοσίφωνες στην ΕΕ – συμπεριλαμβανομένων όλων των αντλιών θερμότητας – έπρεπε να φέρουν ετικέτα ενεργειακής κλάσης</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ErP</a:t>
            </a:r>
            <a:r>
              <a:rPr lang="en-US" sz="1600" dirty="0">
                <a:latin typeface="Arial" panose="020B0604020202020204" pitchFamily="34" charset="0"/>
                <a:cs typeface="Arial" panose="020B0604020202020204" pitchFamily="34" charset="0"/>
              </a:rPr>
              <a:t>).</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l-GR" sz="1600" dirty="0">
                <a:latin typeface="Arial" panose="020B0604020202020204" pitchFamily="34" charset="0"/>
                <a:cs typeface="Arial" panose="020B0604020202020204" pitchFamily="34" charset="0"/>
              </a:rPr>
              <a:t>Αντλίες θερμότητας</a:t>
            </a:r>
            <a:r>
              <a:rPr lang="en-US" sz="1600" dirty="0">
                <a:latin typeface="Arial" panose="020B0604020202020204" pitchFamily="34" charset="0"/>
                <a:cs typeface="Arial" panose="020B0604020202020204" pitchFamily="34" charset="0"/>
              </a:rPr>
              <a:t> – </a:t>
            </a:r>
            <a:r>
              <a:rPr lang="el-GR" sz="1600" dirty="0">
                <a:latin typeface="Arial" panose="020B0604020202020204" pitchFamily="34" charset="0"/>
                <a:cs typeface="Arial" panose="020B0604020202020204" pitchFamily="34" charset="0"/>
              </a:rPr>
              <a:t>είτε ως ολοκληρωμένο σύστημα είτε ως μοναδικό – επιτυγχάνουν κατά κανόνα τις υψηλότερες κατηγορίες ενεργειακής απόδοσης χωρίς εξαίρεση </a:t>
            </a:r>
            <a:r>
              <a:rPr lang="en-US" sz="1600" dirty="0">
                <a:latin typeface="Arial" panose="020B0604020202020204" pitchFamily="34" charset="0"/>
                <a:cs typeface="Arial" panose="020B0604020202020204" pitchFamily="34" charset="0"/>
              </a:rPr>
              <a:t>A++ </a:t>
            </a:r>
            <a:r>
              <a:rPr lang="el-GR" sz="1600" dirty="0">
                <a:latin typeface="Arial" panose="020B0604020202020204" pitchFamily="34" charset="0"/>
                <a:cs typeface="Arial" panose="020B0604020202020204" pitchFamily="34" charset="0"/>
              </a:rPr>
              <a:t>σε</a:t>
            </a:r>
            <a:r>
              <a:rPr lang="en-US" sz="1600" dirty="0">
                <a:latin typeface="Arial" panose="020B0604020202020204" pitchFamily="34" charset="0"/>
                <a:cs typeface="Arial" panose="020B0604020202020204" pitchFamily="34" charset="0"/>
              </a:rPr>
              <a:t> A+++</a:t>
            </a:r>
          </a:p>
          <a:p>
            <a:pPr marL="0" indent="0">
              <a:lnSpc>
                <a:spcPct val="150000"/>
              </a:lnSpc>
              <a:buNone/>
            </a:pPr>
            <a:endParaRPr lang="de-DE" sz="1600" dirty="0">
              <a:latin typeface="Arial" panose="020B0604020202020204" pitchFamily="34" charset="0"/>
              <a:cs typeface="Arial" panose="020B0604020202020204" pitchFamily="34" charset="0"/>
            </a:endParaRPr>
          </a:p>
        </p:txBody>
      </p:sp>
      <p:pic>
        <p:nvPicPr>
          <p:cNvPr id="11270" name="Picture 6" descr="Hand with magnifying glass looking at the new A+, A++ and A+++ classes of the european energy efficiency classific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0633" y="4077072"/>
            <a:ext cx="4033367" cy="3293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87708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slide title here</a:t>
            </a:r>
            <a:endParaRPr lang="el-GR" dirty="0"/>
          </a:p>
        </p:txBody>
      </p:sp>
      <p:sp>
        <p:nvSpPr>
          <p:cNvPr id="3" name="Content Placeholder 2"/>
          <p:cNvSpPr>
            <a:spLocks noGrp="1"/>
          </p:cNvSpPr>
          <p:nvPr>
            <p:ph idx="1"/>
          </p:nvPr>
        </p:nvSpPr>
        <p:spPr/>
        <p:txBody>
          <a:bodyPr>
            <a:noAutofit/>
          </a:bodyPr>
          <a:lstStyle/>
          <a:p>
            <a:pPr marL="0" indent="0">
              <a:lnSpc>
                <a:spcPct val="150000"/>
              </a:lnSpc>
              <a:buNone/>
            </a:pPr>
            <a:r>
              <a:rPr lang="de-DE" sz="1600" dirty="0">
                <a:latin typeface="Arial" panose="020B0604020202020204" pitchFamily="34" charset="0"/>
                <a:cs typeface="Arial" panose="020B0604020202020204" pitchFamily="34" charset="0"/>
              </a:rPr>
              <a:t>Energielabel </a:t>
            </a:r>
          </a:p>
          <a:p>
            <a:pPr marL="0" indent="0">
              <a:lnSpc>
                <a:spcPct val="150000"/>
              </a:lnSpc>
              <a:buNone/>
            </a:pPr>
            <a:endParaRPr lang="de-DE" sz="1600" dirty="0">
              <a:latin typeface="Arial" panose="020B0604020202020204" pitchFamily="34" charset="0"/>
              <a:cs typeface="Arial" panose="020B0604020202020204" pitchFamily="34" charset="0"/>
            </a:endParaRPr>
          </a:p>
        </p:txBody>
      </p:sp>
      <p:pic>
        <p:nvPicPr>
          <p:cNvPr id="11266" name="Picture 2" descr="Bildergebnis fÃ¼r Erp WÃ¤rmepum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665" y="260648"/>
            <a:ext cx="7183810" cy="6342629"/>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251520" y="2996952"/>
            <a:ext cx="10513168" cy="707886"/>
          </a:xfrm>
          <a:prstGeom prst="rect">
            <a:avLst/>
          </a:prstGeom>
          <a:solidFill>
            <a:schemeClr val="bg1"/>
          </a:solidFill>
        </p:spPr>
        <p:txBody>
          <a:bodyPr wrap="square" rtlCol="0">
            <a:spAutoFit/>
          </a:bodyPr>
          <a:lstStyle/>
          <a:p>
            <a:r>
              <a:rPr lang="el-GR" sz="4000" dirty="0"/>
              <a:t>Παράδειγμα και Δομή της ενεργειακής σήμανσης</a:t>
            </a:r>
            <a:endParaRPr lang="de-DE" sz="4000" dirty="0"/>
          </a:p>
        </p:txBody>
      </p:sp>
      <p:sp>
        <p:nvSpPr>
          <p:cNvPr id="5" name="Textfeld 4"/>
          <p:cNvSpPr txBox="1"/>
          <p:nvPr/>
        </p:nvSpPr>
        <p:spPr>
          <a:xfrm>
            <a:off x="1907704" y="977752"/>
            <a:ext cx="1729215" cy="769441"/>
          </a:xfrm>
          <a:prstGeom prst="rect">
            <a:avLst/>
          </a:prstGeom>
          <a:solidFill>
            <a:schemeClr val="bg1"/>
          </a:solidFill>
        </p:spPr>
        <p:txBody>
          <a:bodyPr wrap="square" lIns="72000" rIns="0" rtlCol="0">
            <a:spAutoFit/>
          </a:bodyPr>
          <a:lstStyle/>
          <a:p>
            <a:r>
              <a:rPr lang="en-US" sz="1100" dirty="0">
                <a:latin typeface="Bahnschrift" panose="020B0502040204020203" pitchFamily="34" charset="0"/>
              </a:rPr>
              <a:t>Spaces for names or goods identification or rather model identification of the supplier</a:t>
            </a:r>
            <a:endParaRPr lang="de-DE" sz="1100" dirty="0">
              <a:latin typeface="Bahnschrift" panose="020B0502040204020203" pitchFamily="34" charset="0"/>
            </a:endParaRPr>
          </a:p>
        </p:txBody>
      </p:sp>
      <p:sp>
        <p:nvSpPr>
          <p:cNvPr id="7" name="Textfeld 6"/>
          <p:cNvSpPr txBox="1"/>
          <p:nvPr/>
        </p:nvSpPr>
        <p:spPr>
          <a:xfrm>
            <a:off x="2195736" y="2435741"/>
            <a:ext cx="1355538" cy="430887"/>
          </a:xfrm>
          <a:prstGeom prst="rect">
            <a:avLst/>
          </a:prstGeom>
          <a:solidFill>
            <a:schemeClr val="bg1"/>
          </a:solidFill>
        </p:spPr>
        <p:txBody>
          <a:bodyPr wrap="square" lIns="72000" rIns="0" rtlCol="0">
            <a:spAutoFit/>
          </a:bodyPr>
          <a:lstStyle/>
          <a:p>
            <a:r>
              <a:rPr lang="en-US" sz="1100" dirty="0">
                <a:latin typeface="Bahnschrift" panose="020B0502040204020203" pitchFamily="34" charset="0"/>
              </a:rPr>
              <a:t>Scale of </a:t>
            </a:r>
          </a:p>
          <a:p>
            <a:r>
              <a:rPr lang="en-US" sz="1100" dirty="0">
                <a:latin typeface="Bahnschrift" panose="020B0502040204020203" pitchFamily="34" charset="0"/>
              </a:rPr>
              <a:t>efficiency classes</a:t>
            </a:r>
            <a:endParaRPr lang="de-DE" sz="1100" dirty="0">
              <a:latin typeface="Bahnschrift" panose="020B0502040204020203" pitchFamily="34" charset="0"/>
            </a:endParaRPr>
          </a:p>
        </p:txBody>
      </p:sp>
      <p:sp>
        <p:nvSpPr>
          <p:cNvPr id="8" name="Textfeld 7"/>
          <p:cNvSpPr txBox="1"/>
          <p:nvPr/>
        </p:nvSpPr>
        <p:spPr>
          <a:xfrm>
            <a:off x="2196545" y="4085051"/>
            <a:ext cx="1440374" cy="600164"/>
          </a:xfrm>
          <a:prstGeom prst="rect">
            <a:avLst/>
          </a:prstGeom>
          <a:solidFill>
            <a:schemeClr val="bg1"/>
          </a:solidFill>
        </p:spPr>
        <p:txBody>
          <a:bodyPr wrap="square" lIns="72000" rIns="0" rtlCol="0">
            <a:spAutoFit/>
          </a:bodyPr>
          <a:lstStyle/>
          <a:p>
            <a:r>
              <a:rPr lang="en-US" sz="1100" dirty="0">
                <a:latin typeface="Bahnschrift" panose="020B0502040204020203" pitchFamily="34" charset="0"/>
              </a:rPr>
              <a:t>Sound power level L</a:t>
            </a:r>
            <a:r>
              <a:rPr lang="en-US" sz="1100" baseline="-25000" dirty="0">
                <a:latin typeface="Bahnschrift" panose="020B0502040204020203" pitchFamily="34" charset="0"/>
              </a:rPr>
              <a:t>WA</a:t>
            </a:r>
            <a:r>
              <a:rPr lang="en-US" sz="1100" dirty="0">
                <a:latin typeface="Bahnschrift" panose="020B0502040204020203" pitchFamily="34" charset="0"/>
              </a:rPr>
              <a:t> in indoor spaces (if applicable)</a:t>
            </a:r>
            <a:endParaRPr lang="de-DE" sz="1100" dirty="0">
              <a:latin typeface="Bahnschrift" panose="020B0502040204020203" pitchFamily="34" charset="0"/>
            </a:endParaRPr>
          </a:p>
        </p:txBody>
      </p:sp>
      <p:sp>
        <p:nvSpPr>
          <p:cNvPr id="9" name="Textfeld 8"/>
          <p:cNvSpPr txBox="1"/>
          <p:nvPr/>
        </p:nvSpPr>
        <p:spPr>
          <a:xfrm>
            <a:off x="2195736" y="5229200"/>
            <a:ext cx="1441183" cy="483960"/>
          </a:xfrm>
          <a:prstGeom prst="rect">
            <a:avLst/>
          </a:prstGeom>
          <a:solidFill>
            <a:schemeClr val="bg1"/>
          </a:solidFill>
        </p:spPr>
        <p:txBody>
          <a:bodyPr wrap="square" lIns="72000" tIns="72000" rIns="0" bIns="72000" rtlCol="0">
            <a:spAutoFit/>
          </a:bodyPr>
          <a:lstStyle/>
          <a:p>
            <a:r>
              <a:rPr lang="en-US" sz="1100" dirty="0">
                <a:latin typeface="Bahnschrift" panose="020B0502040204020203" pitchFamily="34" charset="0"/>
              </a:rPr>
              <a:t>Sound power level L</a:t>
            </a:r>
            <a:r>
              <a:rPr lang="en-US" sz="1100" baseline="-25000" dirty="0">
                <a:latin typeface="Bahnschrift" panose="020B0502040204020203" pitchFamily="34" charset="0"/>
              </a:rPr>
              <a:t>WA</a:t>
            </a:r>
            <a:r>
              <a:rPr lang="en-US" sz="1100" dirty="0">
                <a:latin typeface="Bahnschrift" panose="020B0502040204020203" pitchFamily="34" charset="0"/>
              </a:rPr>
              <a:t>  outdoors</a:t>
            </a:r>
            <a:endParaRPr lang="de-DE" sz="1100" dirty="0">
              <a:latin typeface="Bahnschrift" panose="020B0502040204020203" pitchFamily="34" charset="0"/>
            </a:endParaRPr>
          </a:p>
        </p:txBody>
      </p:sp>
      <p:sp>
        <p:nvSpPr>
          <p:cNvPr id="10" name="Textfeld 9"/>
          <p:cNvSpPr txBox="1"/>
          <p:nvPr/>
        </p:nvSpPr>
        <p:spPr>
          <a:xfrm>
            <a:off x="6915752" y="1255068"/>
            <a:ext cx="1771048" cy="769441"/>
          </a:xfrm>
          <a:prstGeom prst="rect">
            <a:avLst/>
          </a:prstGeom>
          <a:solidFill>
            <a:schemeClr val="bg1"/>
          </a:solidFill>
        </p:spPr>
        <p:txBody>
          <a:bodyPr wrap="square" lIns="72000" rIns="0" rtlCol="0">
            <a:spAutoFit/>
          </a:bodyPr>
          <a:lstStyle/>
          <a:p>
            <a:r>
              <a:rPr lang="en-US" sz="1100" dirty="0">
                <a:latin typeface="Bahnschrift" panose="020B0502040204020203" pitchFamily="34" charset="0"/>
              </a:rPr>
              <a:t>Room heating function for medium and low temperature applications</a:t>
            </a:r>
          </a:p>
          <a:p>
            <a:endParaRPr lang="de-DE" sz="1100" dirty="0">
              <a:latin typeface="Bahnschrift" panose="020B0502040204020203" pitchFamily="34" charset="0"/>
            </a:endParaRPr>
          </a:p>
        </p:txBody>
      </p:sp>
      <p:sp>
        <p:nvSpPr>
          <p:cNvPr id="11" name="Textfeld 10"/>
          <p:cNvSpPr txBox="1"/>
          <p:nvPr/>
        </p:nvSpPr>
        <p:spPr>
          <a:xfrm>
            <a:off x="6932596" y="2339020"/>
            <a:ext cx="1771048" cy="663053"/>
          </a:xfrm>
          <a:prstGeom prst="rect">
            <a:avLst/>
          </a:prstGeom>
          <a:solidFill>
            <a:schemeClr val="bg1"/>
          </a:solidFill>
        </p:spPr>
        <p:txBody>
          <a:bodyPr wrap="square" lIns="72000" rIns="0" bIns="108000" rtlCol="0">
            <a:spAutoFit/>
          </a:bodyPr>
          <a:lstStyle/>
          <a:p>
            <a:r>
              <a:rPr lang="en-US" sz="1100" dirty="0">
                <a:latin typeface="Bahnschrift" panose="020B0502040204020203" pitchFamily="34" charset="0"/>
              </a:rPr>
              <a:t>Energy efficiency classes for medium and low temperature applications</a:t>
            </a:r>
            <a:endParaRPr lang="de-DE" sz="1100" dirty="0">
              <a:latin typeface="Bahnschrift" panose="020B0502040204020203" pitchFamily="34" charset="0"/>
            </a:endParaRPr>
          </a:p>
        </p:txBody>
      </p:sp>
      <p:sp>
        <p:nvSpPr>
          <p:cNvPr id="12" name="Textfeld 11"/>
          <p:cNvSpPr txBox="1"/>
          <p:nvPr/>
        </p:nvSpPr>
        <p:spPr>
          <a:xfrm>
            <a:off x="6949130" y="3830030"/>
            <a:ext cx="1771048" cy="1107996"/>
          </a:xfrm>
          <a:prstGeom prst="rect">
            <a:avLst/>
          </a:prstGeom>
          <a:solidFill>
            <a:schemeClr val="bg1"/>
          </a:solidFill>
        </p:spPr>
        <p:txBody>
          <a:bodyPr wrap="square" lIns="72000" rIns="0" rtlCol="0">
            <a:spAutoFit/>
          </a:bodyPr>
          <a:lstStyle/>
          <a:p>
            <a:r>
              <a:rPr lang="en-US" sz="1100" dirty="0">
                <a:latin typeface="Bahnschrift" panose="020B0502040204020203" pitchFamily="34" charset="0"/>
              </a:rPr>
              <a:t>Heat output in average, colder and warmer climates as well as for medium and low-temperature applications</a:t>
            </a:r>
          </a:p>
          <a:p>
            <a:r>
              <a:rPr lang="en-US" sz="1100" dirty="0">
                <a:latin typeface="Bahnschrift" panose="020B0502040204020203" pitchFamily="34" charset="0"/>
              </a:rPr>
              <a:t> </a:t>
            </a:r>
            <a:endParaRPr lang="de-DE" sz="1100" dirty="0">
              <a:latin typeface="Bahnschrift" panose="020B0502040204020203" pitchFamily="34" charset="0"/>
            </a:endParaRPr>
          </a:p>
        </p:txBody>
      </p:sp>
      <p:sp>
        <p:nvSpPr>
          <p:cNvPr id="13" name="Textfeld 12"/>
          <p:cNvSpPr txBox="1"/>
          <p:nvPr/>
        </p:nvSpPr>
        <p:spPr>
          <a:xfrm>
            <a:off x="6949130" y="5147374"/>
            <a:ext cx="1771048" cy="769441"/>
          </a:xfrm>
          <a:prstGeom prst="rect">
            <a:avLst/>
          </a:prstGeom>
          <a:solidFill>
            <a:schemeClr val="bg1"/>
          </a:solidFill>
        </p:spPr>
        <p:txBody>
          <a:bodyPr wrap="square" lIns="72000" rIns="0" rtlCol="0">
            <a:spAutoFit/>
          </a:bodyPr>
          <a:lstStyle/>
          <a:p>
            <a:r>
              <a:rPr lang="en-US" sz="1100" dirty="0">
                <a:latin typeface="Bahnschrift" panose="020B0502040204020203" pitchFamily="34" charset="0"/>
              </a:rPr>
              <a:t>Temperature map of Europe with three temperature zones serving as reference points</a:t>
            </a:r>
            <a:endParaRPr lang="de-DE" sz="1100" dirty="0">
              <a:latin typeface="Bahnschrift" panose="020B0502040204020203" pitchFamily="34" charset="0"/>
            </a:endParaRPr>
          </a:p>
        </p:txBody>
      </p:sp>
    </p:spTree>
    <p:extLst>
      <p:ext uri="{BB962C8B-B14F-4D97-AF65-F5344CB8AC3E}">
        <p14:creationId xmlns:p14="http://schemas.microsoft.com/office/powerpoint/2010/main" val="122300690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50000"/>
              </a:lnSpc>
            </a:pPr>
            <a:r>
              <a:rPr lang="en-US" dirty="0">
                <a:highlight>
                  <a:srgbClr val="FFFF00"/>
                </a:highlight>
                <a:latin typeface="Arial" panose="020B0604020202020204" pitchFamily="34" charset="0"/>
                <a:cs typeface="Arial" panose="020B0604020202020204" pitchFamily="34" charset="0"/>
              </a:rPr>
              <a:t>Energy label </a:t>
            </a:r>
            <a:r>
              <a:rPr lang="el-GR" b="1" dirty="0">
                <a:highlight>
                  <a:srgbClr val="FFFF00"/>
                </a:highlight>
                <a:latin typeface="Arial" panose="020B0604020202020204" pitchFamily="34" charset="0"/>
                <a:cs typeface="Arial" panose="020B0604020202020204" pitchFamily="34" charset="0"/>
              </a:rPr>
              <a:t>Ενεργειακή κλάση</a:t>
            </a:r>
            <a:br>
              <a:rPr lang="en-US" b="1" dirty="0">
                <a:highlight>
                  <a:srgbClr val="FFFF00"/>
                </a:highlight>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Autofit/>
          </a:bodyPr>
          <a:lstStyle/>
          <a:p>
            <a:pPr marL="0" indent="0">
              <a:lnSpc>
                <a:spcPct val="150000"/>
              </a:lnSpc>
              <a:buNone/>
            </a:pPr>
            <a:r>
              <a:rPr lang="en-US" sz="1600" b="1" dirty="0">
                <a:highlight>
                  <a:srgbClr val="FFFF00"/>
                </a:highlight>
                <a:latin typeface="Arial" panose="020B0604020202020204" pitchFamily="34" charset="0"/>
                <a:cs typeface="Arial" panose="020B0604020202020204" pitchFamily="34" charset="0"/>
              </a:rPr>
              <a:t>Energy label </a:t>
            </a:r>
            <a:r>
              <a:rPr lang="el-GR" sz="1600" b="1" dirty="0">
                <a:highlight>
                  <a:srgbClr val="FFFF00"/>
                </a:highlight>
                <a:latin typeface="Arial" panose="020B0604020202020204" pitchFamily="34" charset="0"/>
                <a:cs typeface="Arial" panose="020B0604020202020204" pitchFamily="34" charset="0"/>
              </a:rPr>
              <a:t>Ενεργειακή κλάση</a:t>
            </a:r>
            <a:endParaRPr lang="en-US" sz="1600" b="1" dirty="0">
              <a:highlight>
                <a:srgbClr val="FFFF00"/>
              </a:highlight>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 </a:t>
            </a:r>
          </a:p>
          <a:p>
            <a:pPr marL="0" indent="0">
              <a:lnSpc>
                <a:spcPct val="150000"/>
              </a:lnSpc>
              <a:buNone/>
            </a:pPr>
            <a:r>
              <a:rPr lang="el-GR" sz="1600" dirty="0">
                <a:latin typeface="Arial" panose="020B0604020202020204" pitchFamily="34" charset="0"/>
                <a:cs typeface="Arial" panose="020B0604020202020204" pitchFamily="34" charset="0"/>
              </a:rPr>
              <a:t>Μια ολοκληρωμένη συλλογή είναι διαθέσιμη εδώ</a:t>
            </a: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hlinkClick r:id="rId2"/>
              </a:rPr>
              <a:t>https://www.waermepumpe.de/fileadmin/user_upload/waermepumpe/07_Publikationen/</a:t>
            </a:r>
            <a:r>
              <a:rPr lang="el-GR" sz="1600" dirty="0">
                <a:latin typeface="Arial" panose="020B0604020202020204" pitchFamily="34" charset="0"/>
                <a:cs typeface="Arial" panose="020B0604020202020204" pitchFamily="34" charset="0"/>
              </a:rPr>
              <a:t> </a:t>
            </a:r>
            <a:r>
              <a:rPr lang="de-DE" sz="1600" dirty="0">
                <a:latin typeface="Arial" panose="020B0604020202020204" pitchFamily="34" charset="0"/>
                <a:cs typeface="Arial" panose="020B0604020202020204" pitchFamily="34" charset="0"/>
              </a:rPr>
              <a:t>BWP-Ratgeber-EU-Energielabel.pdf</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514060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slide title here</a:t>
            </a:r>
            <a:endParaRPr lang="el-GR" dirty="0"/>
          </a:p>
        </p:txBody>
      </p:sp>
      <p:sp>
        <p:nvSpPr>
          <p:cNvPr id="3" name="Content Placeholder 2"/>
          <p:cNvSpPr>
            <a:spLocks noGrp="1"/>
          </p:cNvSpPr>
          <p:nvPr>
            <p:ph idx="1"/>
          </p:nvPr>
        </p:nvSpPr>
        <p:spPr>
          <a:xfrm>
            <a:off x="683568" y="1412776"/>
            <a:ext cx="8229600" cy="5256584"/>
          </a:xfrm>
        </p:spPr>
        <p:txBody>
          <a:bodyPr>
            <a:noAutofit/>
          </a:bodyPr>
          <a:lstStyle/>
          <a:p>
            <a:pPr marL="0" indent="0">
              <a:lnSpc>
                <a:spcPct val="160000"/>
              </a:lnSpc>
              <a:buNone/>
            </a:pPr>
            <a:r>
              <a:rPr lang="en-US" sz="1600" dirty="0" err="1">
                <a:latin typeface="Arial" panose="020B0604020202020204" pitchFamily="34" charset="0"/>
                <a:cs typeface="Arial" panose="020B0604020202020204" pitchFamily="34" charset="0"/>
              </a:rPr>
              <a:t>Weitergehende</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Informationen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finden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Sie</a:t>
            </a:r>
            <a:endParaRPr lang="en-US" sz="1600" dirty="0">
              <a:latin typeface="Arial" panose="020B0604020202020204" pitchFamily="34" charset="0"/>
              <a:cs typeface="Arial" panose="020B0604020202020204" pitchFamily="34" charset="0"/>
            </a:endParaRPr>
          </a:p>
          <a:p>
            <a:pPr marL="0" indent="0">
              <a:lnSpc>
                <a:spcPct val="160000"/>
              </a:lnSpc>
              <a:buNone/>
            </a:pPr>
            <a:endParaRPr lang="en-US" sz="1600" dirty="0">
              <a:latin typeface="Arial" panose="020B0604020202020204" pitchFamily="34" charset="0"/>
              <a:cs typeface="Arial" panose="020B0604020202020204" pitchFamily="34" charset="0"/>
            </a:endParaRPr>
          </a:p>
          <a:p>
            <a:pPr>
              <a:lnSpc>
                <a:spcPct val="160000"/>
              </a:lnSpc>
              <a:buFontTx/>
              <a:buChar char="-"/>
            </a:pPr>
            <a:r>
              <a:rPr lang="en-US" sz="1600" dirty="0">
                <a:latin typeface="Arial" panose="020B0604020202020204" pitchFamily="34" charset="0"/>
                <a:cs typeface="Arial" panose="020B0604020202020204" pitchFamily="34" charset="0"/>
                <a:hlinkClick r:id="rId3"/>
              </a:rPr>
              <a:t>https://www.viessmann.de/content/dam/vi-brands/DE/PDF/Planungshandbuch/ph-waermepumpen.pdf/_jcr_content/renditions/original.media_file.download_attachment.file/ph-waermepumpen.pdf</a:t>
            </a:r>
            <a:r>
              <a:rPr lang="en-US"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sym typeface="Wingdings" panose="05000000000000000000" pitchFamily="2" charset="2"/>
              </a:rPr>
              <a:t> </a:t>
            </a:r>
            <a:r>
              <a:rPr lang="en-US" sz="1600" dirty="0" err="1">
                <a:latin typeface="Arial" panose="020B0604020202020204" pitchFamily="34" charset="0"/>
                <a:cs typeface="Arial" panose="020B0604020202020204" pitchFamily="34" charset="0"/>
                <a:sym typeface="Wingdings" panose="05000000000000000000" pitchFamily="2" charset="2"/>
              </a:rPr>
              <a:t>Planungshandbuch</a:t>
            </a:r>
            <a:r>
              <a:rPr lang="en-US" sz="1600" dirty="0">
                <a:latin typeface="Arial" panose="020B0604020202020204" pitchFamily="34" charset="0"/>
                <a:cs typeface="Arial" panose="020B0604020202020204" pitchFamily="34" charset="0"/>
                <a:sym typeface="Wingdings" panose="05000000000000000000" pitchFamily="2" charset="2"/>
              </a:rPr>
              <a:t> der Firma </a:t>
            </a:r>
            <a:r>
              <a:rPr lang="en-US" sz="1600" dirty="0" err="1">
                <a:latin typeface="Arial" panose="020B0604020202020204" pitchFamily="34" charset="0"/>
                <a:cs typeface="Arial" panose="020B0604020202020204" pitchFamily="34" charset="0"/>
                <a:sym typeface="Wingdings" panose="05000000000000000000" pitchFamily="2" charset="2"/>
              </a:rPr>
              <a:t>Viessmann</a:t>
            </a:r>
            <a:endParaRPr lang="en-US" sz="1600" dirty="0">
              <a:latin typeface="Arial" panose="020B0604020202020204" pitchFamily="34" charset="0"/>
              <a:cs typeface="Arial" panose="020B0604020202020204" pitchFamily="34" charset="0"/>
              <a:sym typeface="Wingdings" panose="05000000000000000000" pitchFamily="2" charset="2"/>
            </a:endParaRPr>
          </a:p>
          <a:p>
            <a:pPr>
              <a:lnSpc>
                <a:spcPct val="160000"/>
              </a:lnSpc>
              <a:buFontTx/>
              <a:buChar char="-"/>
            </a:pPr>
            <a:r>
              <a:rPr lang="en-US" sz="1600" dirty="0">
                <a:latin typeface="Arial" panose="020B0604020202020204" pitchFamily="34" charset="0"/>
                <a:cs typeface="Arial" panose="020B0604020202020204" pitchFamily="34" charset="0"/>
                <a:sym typeface="Wingdings" panose="05000000000000000000" pitchFamily="2" charset="2"/>
                <a:hlinkClick r:id="rId4"/>
              </a:rPr>
              <a:t>http://www.dimplex.de/fileadmin/dimplex/downloads/PHB_WP_Heizen_2016_web_verschl.pdf</a:t>
            </a:r>
            <a:r>
              <a:rPr lang="en-US" sz="1600" dirty="0">
                <a:latin typeface="Arial" panose="020B0604020202020204" pitchFamily="34" charset="0"/>
                <a:cs typeface="Arial" panose="020B0604020202020204" pitchFamily="34" charset="0"/>
                <a:sym typeface="Wingdings" panose="05000000000000000000" pitchFamily="2" charset="2"/>
              </a:rPr>
              <a:t> --&gt; </a:t>
            </a:r>
            <a:r>
              <a:rPr lang="en-US" sz="1600" dirty="0" err="1">
                <a:latin typeface="Arial" panose="020B0604020202020204" pitchFamily="34" charset="0"/>
                <a:cs typeface="Arial" panose="020B0604020202020204" pitchFamily="34" charset="0"/>
                <a:sym typeface="Wingdings" panose="05000000000000000000" pitchFamily="2" charset="2"/>
              </a:rPr>
              <a:t>Planungshandbuch</a:t>
            </a:r>
            <a:r>
              <a:rPr lang="en-US" sz="1600" dirty="0">
                <a:latin typeface="Arial" panose="020B0604020202020204" pitchFamily="34" charset="0"/>
                <a:cs typeface="Arial" panose="020B0604020202020204" pitchFamily="34" charset="0"/>
                <a:sym typeface="Wingdings" panose="05000000000000000000" pitchFamily="2" charset="2"/>
              </a:rPr>
              <a:t> der Firma </a:t>
            </a:r>
            <a:r>
              <a:rPr lang="en-US" sz="1600" dirty="0" err="1">
                <a:latin typeface="Arial" panose="020B0604020202020204" pitchFamily="34" charset="0"/>
                <a:cs typeface="Arial" panose="020B0604020202020204" pitchFamily="34" charset="0"/>
                <a:sym typeface="Wingdings" panose="05000000000000000000" pitchFamily="2" charset="2"/>
              </a:rPr>
              <a:t>Dimplex</a:t>
            </a:r>
            <a:endParaRPr lang="en-US" sz="1600" dirty="0">
              <a:latin typeface="Arial" panose="020B0604020202020204" pitchFamily="34" charset="0"/>
              <a:cs typeface="Arial" panose="020B0604020202020204" pitchFamily="34" charset="0"/>
              <a:sym typeface="Wingdings" panose="05000000000000000000" pitchFamily="2" charset="2"/>
            </a:endParaRPr>
          </a:p>
          <a:p>
            <a:pPr>
              <a:lnSpc>
                <a:spcPct val="160000"/>
              </a:lnSpc>
              <a:buFontTx/>
              <a:buChar char="-"/>
            </a:pPr>
            <a:r>
              <a:rPr lang="en-US" sz="1600" dirty="0">
                <a:latin typeface="Arial" panose="020B0604020202020204" pitchFamily="34" charset="0"/>
                <a:cs typeface="Arial" panose="020B0604020202020204" pitchFamily="34" charset="0"/>
                <a:sym typeface="Wingdings" panose="05000000000000000000" pitchFamily="2" charset="2"/>
                <a:hlinkClick r:id="rId5"/>
              </a:rPr>
              <a:t>https://www.stiebel-eltron.de/content/dam/ste/de/de/products/downloads/Planungsunterlagen/Planungshandbuch/Planungshandbuch_EE_Waermepumpen.pdf</a:t>
            </a:r>
            <a:r>
              <a:rPr lang="en-US" sz="1600" dirty="0">
                <a:latin typeface="Arial" panose="020B0604020202020204" pitchFamily="34" charset="0"/>
                <a:cs typeface="Arial" panose="020B0604020202020204" pitchFamily="34" charset="0"/>
                <a:sym typeface="Wingdings" panose="05000000000000000000" pitchFamily="2" charset="2"/>
              </a:rPr>
              <a:t> --&gt; --&gt; </a:t>
            </a:r>
            <a:r>
              <a:rPr lang="en-US" sz="1600" dirty="0" err="1">
                <a:latin typeface="Arial" panose="020B0604020202020204" pitchFamily="34" charset="0"/>
                <a:cs typeface="Arial" panose="020B0604020202020204" pitchFamily="34" charset="0"/>
                <a:sym typeface="Wingdings" panose="05000000000000000000" pitchFamily="2" charset="2"/>
              </a:rPr>
              <a:t>Planungshandbuch</a:t>
            </a:r>
            <a:r>
              <a:rPr lang="en-US" sz="1600" dirty="0">
                <a:latin typeface="Arial" panose="020B0604020202020204" pitchFamily="34" charset="0"/>
                <a:cs typeface="Arial" panose="020B0604020202020204" pitchFamily="34" charset="0"/>
                <a:sym typeface="Wingdings" panose="05000000000000000000" pitchFamily="2" charset="2"/>
              </a:rPr>
              <a:t> der Firma </a:t>
            </a:r>
            <a:r>
              <a:rPr lang="en-US" sz="1600" dirty="0" err="1">
                <a:latin typeface="Arial" panose="020B0604020202020204" pitchFamily="34" charset="0"/>
                <a:cs typeface="Arial" panose="020B0604020202020204" pitchFamily="34" charset="0"/>
                <a:sym typeface="Wingdings" panose="05000000000000000000" pitchFamily="2" charset="2"/>
              </a:rPr>
              <a:t>Stiebel</a:t>
            </a:r>
            <a:endParaRPr lang="en-US" sz="1600" dirty="0">
              <a:latin typeface="Arial" panose="020B0604020202020204" pitchFamily="34" charset="0"/>
              <a:cs typeface="Arial" panose="020B0604020202020204" pitchFamily="34" charset="0"/>
              <a:sym typeface="Wingdings" panose="05000000000000000000" pitchFamily="2" charset="2"/>
            </a:endParaRPr>
          </a:p>
          <a:p>
            <a:pPr>
              <a:lnSpc>
                <a:spcPct val="160000"/>
              </a:lnSpc>
              <a:buFontTx/>
              <a:buChar char="-"/>
            </a:pPr>
            <a:r>
              <a:rPr lang="en-US" sz="1600" dirty="0">
                <a:latin typeface="Arial" panose="020B0604020202020204" pitchFamily="34" charset="0"/>
                <a:cs typeface="Arial" panose="020B0604020202020204" pitchFamily="34" charset="0"/>
                <a:sym typeface="Wingdings" panose="05000000000000000000" pitchFamily="2" charset="2"/>
                <a:hlinkClick r:id="rId6"/>
              </a:rPr>
              <a:t>www.bwp.de</a:t>
            </a:r>
            <a:r>
              <a:rPr lang="en-US" sz="1600" dirty="0">
                <a:latin typeface="Arial" panose="020B0604020202020204" pitchFamily="34" charset="0"/>
                <a:cs typeface="Arial" panose="020B0604020202020204" pitchFamily="34" charset="0"/>
                <a:sym typeface="Wingdings" panose="05000000000000000000" pitchFamily="2" charset="2"/>
              </a:rPr>
              <a:t>  </a:t>
            </a:r>
            <a:r>
              <a:rPr lang="en-US" sz="1600" dirty="0" err="1">
                <a:latin typeface="Arial" panose="020B0604020202020204" pitchFamily="34" charset="0"/>
                <a:cs typeface="Arial" panose="020B0604020202020204" pitchFamily="34" charset="0"/>
                <a:sym typeface="Wingdings" panose="05000000000000000000" pitchFamily="2" charset="2"/>
              </a:rPr>
              <a:t>Bundesverband</a:t>
            </a:r>
            <a:r>
              <a:rPr lang="en-US" sz="1600" dirty="0">
                <a:latin typeface="Arial" panose="020B0604020202020204" pitchFamily="34" charset="0"/>
                <a:cs typeface="Arial" panose="020B0604020202020204" pitchFamily="34" charset="0"/>
                <a:sym typeface="Wingdings" panose="05000000000000000000" pitchFamily="2" charset="2"/>
              </a:rPr>
              <a:t> </a:t>
            </a:r>
            <a:r>
              <a:rPr lang="en-US" sz="1600" dirty="0" err="1">
                <a:latin typeface="Arial" panose="020B0604020202020204" pitchFamily="34" charset="0"/>
                <a:cs typeface="Arial" panose="020B0604020202020204" pitchFamily="34" charset="0"/>
                <a:sym typeface="Wingdings" panose="05000000000000000000" pitchFamily="2" charset="2"/>
              </a:rPr>
              <a:t>Wärmepumpe</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8694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latin typeface="Arial" panose="020B0604020202020204" pitchFamily="34" charset="0"/>
                <a:cs typeface="Arial" panose="020B0604020202020204" pitchFamily="34" charset="0"/>
              </a:rPr>
              <a:t>Αντλίες θερμότητας – Ανανεώσιμες πηγές ενέργειας</a:t>
            </a:r>
          </a:p>
        </p:txBody>
      </p:sp>
      <p:sp>
        <p:nvSpPr>
          <p:cNvPr id="4" name="Textfeld 3"/>
          <p:cNvSpPr txBox="1"/>
          <p:nvPr/>
        </p:nvSpPr>
        <p:spPr>
          <a:xfrm>
            <a:off x="657400" y="1844824"/>
            <a:ext cx="8486600" cy="4062651"/>
          </a:xfrm>
          <a:prstGeom prst="rect">
            <a:avLst/>
          </a:prstGeom>
          <a:noFill/>
        </p:spPr>
        <p:txBody>
          <a:bodyPr wrap="square" rtlCol="0">
            <a:spAutoFit/>
          </a:bodyPr>
          <a:lstStyle/>
          <a:p>
            <a:pPr>
              <a:lnSpc>
                <a:spcPct val="150000"/>
              </a:lnSpc>
            </a:pPr>
            <a:r>
              <a:rPr lang="el-GR" sz="1600" dirty="0">
                <a:latin typeface="Arial" panose="020B0604020202020204" pitchFamily="34" charset="0"/>
                <a:cs typeface="Arial" panose="020B0604020202020204" pitchFamily="34" charset="0"/>
              </a:rPr>
              <a:t>Για μια αντλία θερμότητας που δημιουργεί θερμότητα θεωρείται ως ανανεώσιμη πηγή ενέργειας;</a:t>
            </a:r>
            <a:endParaRPr lang="de-DE" sz="160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Η απάντηση στο παραπάνω ερώτημα είναι ότι ενώ η τεχνική εργασία παρέχεται με τη χρήση ηλεκτρικής ενέργειας (ηλεκτρικής ενέργειας) ή κινητήρων με ορυκτά καύσιμα, η θερμική ενέργεια προέρχεται από μια περιβαλλοντική δεξαμενή χαμηλής θερμοκρασίας</a:t>
            </a:r>
            <a:r>
              <a:rPr lang="de-DE" sz="1600" dirty="0">
                <a:latin typeface="Arial" panose="020B0604020202020204" pitchFamily="34" charset="0"/>
                <a:cs typeface="Arial" panose="020B0604020202020204" pitchFamily="34" charset="0"/>
              </a:rPr>
              <a:t>. </a:t>
            </a:r>
          </a:p>
          <a:p>
            <a:pPr>
              <a:lnSpc>
                <a:spcPct val="150000"/>
              </a:lnSpc>
            </a:pPr>
            <a:r>
              <a:rPr lang="el-GR" sz="1600" dirty="0">
                <a:latin typeface="Arial" panose="020B0604020202020204" pitchFamily="34" charset="0"/>
                <a:cs typeface="Arial" panose="020B0604020202020204" pitchFamily="34" charset="0"/>
              </a:rPr>
              <a:t>Συνήθεις περιβαλλοντικές δεξαμενές είναι</a:t>
            </a:r>
            <a:r>
              <a:rPr lang="de-DE" sz="1600" dirty="0">
                <a:latin typeface="Arial" panose="020B0604020202020204" pitchFamily="34" charset="0"/>
                <a:cs typeface="Arial" panose="020B0604020202020204" pitchFamily="34" charset="0"/>
              </a:rPr>
              <a:t>:</a:t>
            </a:r>
          </a:p>
          <a:p>
            <a:pPr marL="285750" indent="-285750">
              <a:lnSpc>
                <a:spcPct val="150000"/>
              </a:lnSpc>
              <a:buFont typeface="Arial" panose="020B0604020202020204" pitchFamily="34" charset="0"/>
              <a:buChar char="•"/>
            </a:pPr>
            <a:r>
              <a:rPr lang="el-GR" sz="1600" dirty="0">
                <a:latin typeface="Arial" panose="020B0604020202020204" pitchFamily="34" charset="0"/>
                <a:cs typeface="Arial" panose="020B0604020202020204" pitchFamily="34" charset="0"/>
              </a:rPr>
              <a:t>Περιβαλλοντικός / εξωτερικός αέρας</a:t>
            </a:r>
            <a:endParaRPr lang="de-DE" sz="160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l-GR" sz="1600" dirty="0">
                <a:latin typeface="Arial" panose="020B0604020202020204" pitchFamily="34" charset="0"/>
                <a:cs typeface="Arial" panose="020B0604020202020204" pitchFamily="34" charset="0"/>
              </a:rPr>
              <a:t>Έδαφος</a:t>
            </a:r>
            <a:r>
              <a:rPr lang="de-DE" sz="1600" dirty="0">
                <a:latin typeface="Arial" panose="020B0604020202020204" pitchFamily="34" charset="0"/>
                <a:cs typeface="Arial" panose="020B0604020202020204" pitchFamily="34" charset="0"/>
              </a:rPr>
              <a:t> </a:t>
            </a:r>
          </a:p>
          <a:p>
            <a:pPr marL="285750" indent="-285750">
              <a:lnSpc>
                <a:spcPct val="150000"/>
              </a:lnSpc>
              <a:buFont typeface="Arial" panose="020B0604020202020204" pitchFamily="34" charset="0"/>
              <a:buChar char="•"/>
            </a:pPr>
            <a:r>
              <a:rPr lang="el-GR" sz="1600" dirty="0">
                <a:latin typeface="Arial" panose="020B0604020202020204" pitchFamily="34" charset="0"/>
                <a:cs typeface="Arial" panose="020B0604020202020204" pitchFamily="34" charset="0"/>
              </a:rPr>
              <a:t>Υπόγεια νερά</a:t>
            </a:r>
            <a:endParaRPr lang="de-DE" sz="1600" dirty="0">
              <a:latin typeface="Arial" panose="020B0604020202020204" pitchFamily="34" charset="0"/>
              <a:cs typeface="Arial" panose="020B0604020202020204" pitchFamily="34" charset="0"/>
            </a:endParaRPr>
          </a:p>
          <a:p>
            <a:endParaRPr lang="de-DE" dirty="0"/>
          </a:p>
        </p:txBody>
      </p:sp>
    </p:spTree>
    <p:extLst>
      <p:ext uri="{BB962C8B-B14F-4D97-AF65-F5344CB8AC3E}">
        <p14:creationId xmlns:p14="http://schemas.microsoft.com/office/powerpoint/2010/main" val="65440654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slide title here</a:t>
            </a:r>
            <a:endParaRPr lang="el-GR" dirty="0"/>
          </a:p>
        </p:txBody>
      </p:sp>
      <p:sp>
        <p:nvSpPr>
          <p:cNvPr id="3" name="Content Placeholder 2"/>
          <p:cNvSpPr>
            <a:spLocks noGrp="1"/>
          </p:cNvSpPr>
          <p:nvPr>
            <p:ph idx="1"/>
          </p:nvPr>
        </p:nvSpPr>
        <p:spPr/>
        <p:txBody>
          <a:bodyPr>
            <a:normAutofit/>
          </a:bodyPr>
          <a:lstStyle/>
          <a:p>
            <a:pPr lvl="0">
              <a:lnSpc>
                <a:spcPct val="150000"/>
              </a:lnSpc>
            </a:pPr>
            <a:r>
              <a:rPr lang="el-GR" sz="1600" dirty="0">
                <a:latin typeface="Arial" panose="020B0604020202020204" pitchFamily="34" charset="0"/>
                <a:cs typeface="Arial" panose="020B0604020202020204" pitchFamily="34" charset="0"/>
              </a:rPr>
              <a:t>Ο εκπαιδευόμενος μπορεί να εγκαταστήσει διαφορετικούς τύπους αντλιών θερμότητας</a:t>
            </a:r>
          </a:p>
          <a:p>
            <a:pPr marL="0" lvl="0" indent="0">
              <a:lnSpc>
                <a:spcPct val="150000"/>
              </a:lnSpc>
              <a:buNone/>
            </a:pPr>
            <a:r>
              <a:rPr lang="es-ES" sz="1600" dirty="0">
                <a:latin typeface="Arial" panose="020B0604020202020204" pitchFamily="34" charset="0"/>
                <a:cs typeface="Arial" panose="020B0604020202020204" pitchFamily="34" charset="0"/>
                <a:sym typeface="Wingdings" panose="05000000000000000000" pitchFamily="2" charset="2"/>
              </a:rPr>
              <a:t> </a:t>
            </a:r>
            <a:r>
              <a:rPr lang="el-GR" sz="1600" dirty="0">
                <a:latin typeface="Arial" panose="020B0604020202020204" pitchFamily="34" charset="0"/>
                <a:cs typeface="Arial" panose="020B0604020202020204" pitchFamily="34" charset="0"/>
                <a:sym typeface="Wingdings" panose="05000000000000000000" pitchFamily="2" charset="2"/>
              </a:rPr>
              <a:t>Δείτε το κεφάλαιο </a:t>
            </a:r>
            <a:r>
              <a:rPr lang="es-ES" sz="1600" dirty="0">
                <a:latin typeface="Arial" panose="020B0604020202020204" pitchFamily="34" charset="0"/>
                <a:cs typeface="Arial" panose="020B0604020202020204" pitchFamily="34" charset="0"/>
                <a:sym typeface="Wingdings" panose="05000000000000000000" pitchFamily="2" charset="2"/>
              </a:rPr>
              <a:t>2.1</a:t>
            </a:r>
            <a:endParaRPr lang="de-DE" sz="1600" dirty="0">
              <a:latin typeface="Arial" panose="020B0604020202020204" pitchFamily="34" charset="0"/>
              <a:cs typeface="Arial" panose="020B0604020202020204" pitchFamily="34" charset="0"/>
            </a:endParaRPr>
          </a:p>
          <a:p>
            <a:pPr lvl="0">
              <a:lnSpc>
                <a:spcPct val="150000"/>
              </a:lnSpc>
            </a:pPr>
            <a:r>
              <a:rPr lang="el-GR" sz="1600" dirty="0">
                <a:latin typeface="Arial" panose="020B0604020202020204" pitchFamily="34" charset="0"/>
                <a:cs typeface="Arial" panose="020B0604020202020204" pitchFamily="34" charset="0"/>
              </a:rPr>
              <a:t>Ο εκπαιδευόμενος μπορεί να θέσει σε λειτουργία τις αντλίες θερμότητας</a:t>
            </a:r>
            <a:endParaRPr lang="es-ES" sz="1600" dirty="0">
              <a:latin typeface="Arial" panose="020B0604020202020204" pitchFamily="34" charset="0"/>
              <a:cs typeface="Arial" panose="020B0604020202020204" pitchFamily="34" charset="0"/>
            </a:endParaRPr>
          </a:p>
          <a:p>
            <a:pPr marL="0" indent="0">
              <a:lnSpc>
                <a:spcPct val="150000"/>
              </a:lnSpc>
              <a:buNone/>
            </a:pPr>
            <a:r>
              <a:rPr lang="es-ES" sz="1600" dirty="0">
                <a:latin typeface="Arial" panose="020B0604020202020204" pitchFamily="34" charset="0"/>
                <a:cs typeface="Arial" panose="020B0604020202020204" pitchFamily="34" charset="0"/>
                <a:sym typeface="Wingdings" panose="05000000000000000000" pitchFamily="2" charset="2"/>
              </a:rPr>
              <a:t> </a:t>
            </a:r>
            <a:r>
              <a:rPr lang="el-GR" sz="1600" dirty="0">
                <a:latin typeface="Arial" panose="020B0604020202020204" pitchFamily="34" charset="0"/>
                <a:cs typeface="Arial" panose="020B0604020202020204" pitchFamily="34" charset="0"/>
                <a:sym typeface="Wingdings" panose="05000000000000000000" pitchFamily="2" charset="2"/>
              </a:rPr>
              <a:t>Δείτε το κεφάλαιο </a:t>
            </a:r>
            <a:r>
              <a:rPr lang="es-ES" sz="1600" dirty="0">
                <a:latin typeface="Arial" panose="020B0604020202020204" pitchFamily="34" charset="0"/>
                <a:cs typeface="Arial" panose="020B0604020202020204" pitchFamily="34" charset="0"/>
                <a:sym typeface="Wingdings" panose="05000000000000000000" pitchFamily="2" charset="2"/>
              </a:rPr>
              <a:t>2.1</a:t>
            </a:r>
            <a:endParaRPr lang="de-DE" sz="1600" dirty="0">
              <a:latin typeface="Arial" panose="020B0604020202020204" pitchFamily="34" charset="0"/>
              <a:cs typeface="Arial" panose="020B0604020202020204" pitchFamily="34" charset="0"/>
            </a:endParaRPr>
          </a:p>
          <a:p>
            <a:pPr lvl="0">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Ο εκπαιδευόμενος είναι σε θέση να αξιολογήσει εάν το σύστημα λειτουργεί σωστά</a:t>
            </a:r>
          </a:p>
          <a:p>
            <a:pPr marL="0" indent="0">
              <a:lnSpc>
                <a:spcPct val="150000"/>
              </a:lnSpc>
              <a:buNone/>
            </a:pPr>
            <a:r>
              <a:rPr lang="es-ES" sz="1600" dirty="0">
                <a:latin typeface="Arial" panose="020B0604020202020204" pitchFamily="34" charset="0"/>
                <a:cs typeface="Arial" panose="020B0604020202020204" pitchFamily="34" charset="0"/>
                <a:sym typeface="Wingdings" panose="05000000000000000000" pitchFamily="2" charset="2"/>
              </a:rPr>
              <a:t> </a:t>
            </a:r>
            <a:r>
              <a:rPr lang="es-ES" sz="1600" dirty="0" err="1">
                <a:latin typeface="Arial" panose="020B0604020202020204" pitchFamily="34" charset="0"/>
                <a:cs typeface="Arial" panose="020B0604020202020204" pitchFamily="34" charset="0"/>
                <a:sym typeface="Wingdings" panose="05000000000000000000" pitchFamily="2" charset="2"/>
              </a:rPr>
              <a:t>See</a:t>
            </a:r>
            <a:r>
              <a:rPr lang="es-ES" sz="1600" dirty="0">
                <a:latin typeface="Arial" panose="020B0604020202020204" pitchFamily="34" charset="0"/>
                <a:cs typeface="Arial" panose="020B0604020202020204" pitchFamily="34" charset="0"/>
                <a:sym typeface="Wingdings" panose="05000000000000000000" pitchFamily="2" charset="2"/>
              </a:rPr>
              <a:t> </a:t>
            </a:r>
            <a:r>
              <a:rPr lang="es-ES" sz="1600" dirty="0" err="1">
                <a:latin typeface="Arial" panose="020B0604020202020204" pitchFamily="34" charset="0"/>
                <a:cs typeface="Arial" panose="020B0604020202020204" pitchFamily="34" charset="0"/>
                <a:sym typeface="Wingdings" panose="05000000000000000000" pitchFamily="2" charset="2"/>
              </a:rPr>
              <a:t>chapter</a:t>
            </a:r>
            <a:r>
              <a:rPr lang="es-ES" sz="1600" dirty="0">
                <a:latin typeface="Arial" panose="020B0604020202020204" pitchFamily="34" charset="0"/>
                <a:cs typeface="Arial" panose="020B0604020202020204" pitchFamily="34" charset="0"/>
                <a:sym typeface="Wingdings" panose="05000000000000000000" pitchFamily="2" charset="2"/>
              </a:rPr>
              <a:t> 3.1 / 3.2</a:t>
            </a:r>
            <a:endParaRPr lang="de-DE" sz="1600" dirty="0">
              <a:latin typeface="Arial" panose="020B0604020202020204" pitchFamily="34" charset="0"/>
              <a:cs typeface="Arial" panose="020B0604020202020204" pitchFamily="34" charset="0"/>
            </a:endParaRPr>
          </a:p>
          <a:p>
            <a:pPr marL="0" indent="0">
              <a:lnSpc>
                <a:spcPct val="150000"/>
              </a:lnSpc>
              <a:buNone/>
            </a:pPr>
            <a:endParaRPr lang="el-G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512875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dirty="0"/>
              <a:t>Τέλος ενότητας</a:t>
            </a:r>
            <a:endParaRPr lang="el-GR" dirty="0">
              <a:highlight>
                <a:srgbClr val="FFFF00"/>
              </a:highlight>
              <a:latin typeface="Arial" panose="020B0604020202020204" pitchFamily="34" charset="0"/>
              <a:cs typeface="Arial" panose="020B0604020202020204" pitchFamily="34" charset="0"/>
            </a:endParaRPr>
          </a:p>
        </p:txBody>
      </p:sp>
      <p:sp>
        <p:nvSpPr>
          <p:cNvPr id="9" name="Content Placeholder 8"/>
          <p:cNvSpPr>
            <a:spLocks noGrp="1"/>
          </p:cNvSpPr>
          <p:nvPr>
            <p:ph idx="1"/>
          </p:nvPr>
        </p:nvSpPr>
        <p:spPr/>
        <p:txBody>
          <a:bodyPr>
            <a:normAutofit/>
          </a:bodyPr>
          <a:lstStyle/>
          <a:p>
            <a:pPr marL="0" indent="0">
              <a:lnSpc>
                <a:spcPct val="150000"/>
              </a:lnSpc>
              <a:buNone/>
            </a:pPr>
            <a:r>
              <a:rPr lang="el-GR" sz="1600" dirty="0">
                <a:latin typeface="Arial" panose="020B0604020202020204" pitchFamily="34" charset="0"/>
                <a:cs typeface="Arial" panose="020B0604020202020204" pitchFamily="34" charset="0"/>
              </a:rPr>
              <a:t>Τώρα ολοκληρώσατε την ενότητα γεωθερμικές αντλίες θερμότητας και είστε σε θέση:</a:t>
            </a:r>
          </a:p>
          <a:p>
            <a:pPr marL="0" indent="0">
              <a:lnSpc>
                <a:spcPct val="150000"/>
              </a:lnSpc>
              <a:buNone/>
            </a:pPr>
            <a:endParaRPr lang="el-GR" sz="1600" dirty="0">
              <a:latin typeface="Arial" panose="020B0604020202020204" pitchFamily="34" charset="0"/>
              <a:cs typeface="Arial" panose="020B0604020202020204" pitchFamily="34" charset="0"/>
            </a:endParaRPr>
          </a:p>
          <a:p>
            <a:r>
              <a:rPr lang="el-GR" dirty="0"/>
              <a:t>Ο εκπαιδευόμενος να γνωρίζει την αρχή λειτουργίας των αντλιών θερμότητας και των εξαρτημάτων τους.</a:t>
            </a:r>
          </a:p>
          <a:p>
            <a:pPr lvl="0">
              <a:lnSpc>
                <a:spcPct val="150000"/>
              </a:lnSpc>
            </a:pPr>
            <a:r>
              <a:rPr lang="el-GR" sz="1600" dirty="0">
                <a:latin typeface="Arial" panose="020B0604020202020204" pitchFamily="34" charset="0"/>
                <a:cs typeface="Arial" panose="020B0604020202020204" pitchFamily="34" charset="0"/>
              </a:rPr>
              <a:t>Ο εκπαιδευόμενος να γνωρίζει διαφορετικούς τύπους αντλιών θερμότητας.</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572461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l-GR" dirty="0"/>
              <a:t>Τέλος Ενότητας</a:t>
            </a:r>
          </a:p>
        </p:txBody>
      </p:sp>
      <p:sp>
        <p:nvSpPr>
          <p:cNvPr id="5" name="Subtitle 4"/>
          <p:cNvSpPr>
            <a:spLocks noGrp="1"/>
          </p:cNvSpPr>
          <p:nvPr>
            <p:ph type="subTitle" idx="1"/>
          </p:nvPr>
        </p:nvSpPr>
        <p:spPr/>
        <p:txBody>
          <a:bodyPr/>
          <a:lstStyle/>
          <a:p>
            <a:r>
              <a:rPr lang="en-US" dirty="0"/>
              <a:t>Add module title here</a:t>
            </a:r>
          </a:p>
        </p:txBody>
      </p:sp>
    </p:spTree>
    <p:extLst>
      <p:ext uri="{BB962C8B-B14F-4D97-AF65-F5344CB8AC3E}">
        <p14:creationId xmlns:p14="http://schemas.microsoft.com/office/powerpoint/2010/main" val="129220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Arial" panose="020B0604020202020204" pitchFamily="34" charset="0"/>
                <a:cs typeface="Arial" panose="020B0604020202020204" pitchFamily="34" charset="0"/>
              </a:rPr>
              <a:t>Αντλίες θερμότητας – Ανανεώσιμες πηγές ενέργειας</a:t>
            </a:r>
          </a:p>
        </p:txBody>
      </p:sp>
      <p:sp>
        <p:nvSpPr>
          <p:cNvPr id="4" name="Textfeld 3"/>
          <p:cNvSpPr txBox="1"/>
          <p:nvPr/>
        </p:nvSpPr>
        <p:spPr>
          <a:xfrm>
            <a:off x="395536" y="1844824"/>
            <a:ext cx="8291264" cy="2262671"/>
          </a:xfrm>
          <a:prstGeom prst="rect">
            <a:avLst/>
          </a:prstGeom>
          <a:noFill/>
        </p:spPr>
        <p:txBody>
          <a:bodyPr wrap="square" rtlCol="0">
            <a:spAutoFit/>
          </a:bodyPr>
          <a:lstStyle/>
          <a:p>
            <a:pPr>
              <a:lnSpc>
                <a:spcPct val="150000"/>
              </a:lnSpc>
            </a:pPr>
            <a:r>
              <a:rPr lang="el-GR" sz="1600" dirty="0">
                <a:latin typeface="Arial" panose="020B0604020202020204" pitchFamily="34" charset="0"/>
                <a:cs typeface="Arial" panose="020B0604020202020204" pitchFamily="34" charset="0"/>
              </a:rPr>
              <a:t>Για μια αντλία θερμότητας που δημιουργεί θερμότητα θεωρείται ως ανανεώσιμη πηγή ενέργειας;</a:t>
            </a:r>
            <a:endParaRPr lang="de-DE" sz="1600" dirty="0">
              <a:latin typeface="Arial" panose="020B0604020202020204" pitchFamily="34" charset="0"/>
              <a:cs typeface="Arial" panose="020B0604020202020204" pitchFamily="34" charset="0"/>
            </a:endParaRPr>
          </a:p>
          <a:p>
            <a:pPr>
              <a:lnSpc>
                <a:spcPct val="150000"/>
              </a:lnSpc>
            </a:pPr>
            <a:endParaRPr lang="el-GR"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Περιβαλλοντικός αέρας:</a:t>
            </a:r>
          </a:p>
          <a:p>
            <a:pPr>
              <a:lnSpc>
                <a:spcPct val="150000"/>
              </a:lnSpc>
            </a:pPr>
            <a:r>
              <a:rPr lang="el-GR" sz="1600" dirty="0">
                <a:latin typeface="Arial" panose="020B0604020202020204" pitchFamily="34" charset="0"/>
                <a:cs typeface="Arial" panose="020B0604020202020204" pitchFamily="34" charset="0"/>
              </a:rPr>
              <a:t>Η ενέργεια από τον περιβαλλοντικό αέρα προέρχεται από - εποχικά διαφορετική ισχυρή - ηλιακή ακτινοβολία, που αποτελεί ανανεώσιμη πηγή ενέργειας.</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928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79712" y="-7350"/>
            <a:ext cx="6707088" cy="1124744"/>
          </a:xfrm>
        </p:spPr>
        <p:txBody>
          <a:bodyPr/>
          <a:lstStyle/>
          <a:p>
            <a:r>
              <a:rPr lang="el-GR" dirty="0">
                <a:latin typeface="Arial" panose="020B0604020202020204" pitchFamily="34" charset="0"/>
                <a:cs typeface="Arial" panose="020B0604020202020204" pitchFamily="34" charset="0"/>
              </a:rPr>
              <a:t>Αντλίες θερμότητας – Ανανεώσιμες πηγές ενέργειας</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251520" y="1772817"/>
            <a:ext cx="8229600" cy="3384376"/>
          </a:xfrm>
        </p:spPr>
        <p:txBody>
          <a:bodyPr>
            <a:normAutofit/>
          </a:bodyPr>
          <a:lstStyle/>
          <a:p>
            <a:pPr marL="0" indent="0">
              <a:lnSpc>
                <a:spcPct val="150000"/>
              </a:lnSpc>
              <a:buNone/>
              <a:tabLst>
                <a:tab pos="263525" algn="l"/>
              </a:tabLst>
            </a:pPr>
            <a:r>
              <a:rPr lang="el-GR" sz="1600" dirty="0">
                <a:latin typeface="Arial" panose="020B0604020202020204" pitchFamily="34" charset="0"/>
                <a:cs typeface="Arial" panose="020B0604020202020204" pitchFamily="34" charset="0"/>
              </a:rPr>
              <a:t>	Για μια αντλία θερμότητας που δημιουργεί θερμότητα θεωρείται ως ανανεώσιμη 	πηγή ενέργειας;</a:t>
            </a:r>
            <a:endParaRPr lang="de-DE" sz="1600" dirty="0">
              <a:latin typeface="Arial" panose="020B0604020202020204" pitchFamily="34" charset="0"/>
              <a:cs typeface="Arial" panose="020B0604020202020204" pitchFamily="34" charset="0"/>
            </a:endParaRPr>
          </a:p>
          <a:p>
            <a:pPr marL="285750" indent="-285750">
              <a:lnSpc>
                <a:spcPct val="150000"/>
              </a:lnSpc>
              <a:buFontTx/>
              <a:buChar char="-"/>
              <a:tabLst>
                <a:tab pos="263525" algn="l"/>
              </a:tabLst>
            </a:pPr>
            <a:endParaRPr lang="de-DE" sz="1600" dirty="0">
              <a:latin typeface="Arial" panose="020B0604020202020204" pitchFamily="34" charset="0"/>
              <a:cs typeface="Arial" panose="020B0604020202020204" pitchFamily="34" charset="0"/>
            </a:endParaRPr>
          </a:p>
          <a:p>
            <a:pPr marL="0" indent="0">
              <a:lnSpc>
                <a:spcPct val="150000"/>
              </a:lnSpc>
              <a:buNone/>
              <a:tabLst>
                <a:tab pos="263525" algn="l"/>
              </a:tabLst>
            </a:pPr>
            <a:r>
              <a:rPr lang="el-GR" sz="1600" dirty="0">
                <a:latin typeface="Arial" panose="020B0604020202020204" pitchFamily="34" charset="0"/>
                <a:cs typeface="Arial" panose="020B0604020202020204" pitchFamily="34" charset="0"/>
              </a:rPr>
              <a:t>	Έδαφος και υπόγεια νερά</a:t>
            </a:r>
            <a:r>
              <a:rPr lang="de-DE" sz="1600" dirty="0">
                <a:latin typeface="Arial" panose="020B0604020202020204" pitchFamily="34" charset="0"/>
                <a:cs typeface="Arial" panose="020B0604020202020204" pitchFamily="34" charset="0"/>
              </a:rPr>
              <a:t>:</a:t>
            </a:r>
            <a:endParaRPr lang="el-GR" sz="1600" dirty="0">
              <a:latin typeface="Arial" panose="020B0604020202020204" pitchFamily="34" charset="0"/>
              <a:cs typeface="Arial" panose="020B0604020202020204" pitchFamily="34" charset="0"/>
            </a:endParaRPr>
          </a:p>
          <a:p>
            <a:pPr marL="352425" indent="0">
              <a:lnSpc>
                <a:spcPct val="150000"/>
              </a:lnSpc>
              <a:buNone/>
              <a:tabLst>
                <a:tab pos="263525" algn="l"/>
              </a:tabLst>
            </a:pPr>
            <a:r>
              <a:rPr lang="el-GR" sz="1600" dirty="0">
                <a:latin typeface="Arial" panose="020B0604020202020204" pitchFamily="34" charset="0"/>
                <a:cs typeface="Arial" panose="020B0604020202020204" pitchFamily="34" charset="0"/>
              </a:rPr>
              <a:t>Η ενέργεια από το υπέδαφος ή από υπόγειες δεξαμενές υπογείων υδάτων παράγεται από τη γεωθερμική ροή θερμότητας από το εσωτερικό του εδάφους. Σε ανθρώπινη κλίμακα αυτό φαίνεται να είναι μια πρόσθετη άπειρη πηγή ενέργειας.</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8684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latin typeface="Arial" panose="020B0604020202020204" pitchFamily="34" charset="0"/>
                <a:cs typeface="Arial" panose="020B0604020202020204" pitchFamily="34" charset="0"/>
              </a:rPr>
              <a:t>Δομή αντλίας θερμότητας – αντλία θερμότητας συμπίεσης</a:t>
            </a:r>
          </a:p>
        </p:txBody>
      </p:sp>
      <p:pic>
        <p:nvPicPr>
          <p:cNvPr id="1026" name="Picture 2" descr="https://upload.wikimedia.org/wikipedia/commons/thumb/5/56/Heatpump2.svg/715px-Heatpump2.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6360" y="2348880"/>
            <a:ext cx="3786039" cy="1943324"/>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5554189" y="4411653"/>
            <a:ext cx="3168352" cy="1524007"/>
          </a:xfrm>
          <a:prstGeom prst="rect">
            <a:avLst/>
          </a:prstGeom>
          <a:noFill/>
        </p:spPr>
        <p:txBody>
          <a:bodyPr wrap="square" rtlCol="0">
            <a:spAutoFit/>
          </a:bodyPr>
          <a:lstStyle/>
          <a:p>
            <a:pPr marL="342900" indent="-342900">
              <a:lnSpc>
                <a:spcPct val="150000"/>
              </a:lnSpc>
              <a:buAutoNum type="arabicParenR"/>
            </a:pPr>
            <a:r>
              <a:rPr lang="el-GR" sz="1600" dirty="0">
                <a:latin typeface="Arial" panose="020B0604020202020204" pitchFamily="34" charset="0"/>
                <a:cs typeface="Arial" panose="020B0604020202020204" pitchFamily="34" charset="0"/>
              </a:rPr>
              <a:t>Συμπυκνωτής </a:t>
            </a:r>
          </a:p>
          <a:p>
            <a:pPr marL="342900" indent="-342900">
              <a:lnSpc>
                <a:spcPct val="150000"/>
              </a:lnSpc>
              <a:buAutoNum type="arabicParenR"/>
            </a:pPr>
            <a:r>
              <a:rPr lang="el-GR" sz="1600" dirty="0">
                <a:latin typeface="Arial" panose="020B0604020202020204" pitchFamily="34" charset="0"/>
                <a:cs typeface="Arial" panose="020B0604020202020204" pitchFamily="34" charset="0"/>
              </a:rPr>
              <a:t>Βαλβίδα επέκτασης</a:t>
            </a:r>
          </a:p>
          <a:p>
            <a:pPr marL="342900" indent="-342900">
              <a:lnSpc>
                <a:spcPct val="150000"/>
              </a:lnSpc>
              <a:buAutoNum type="arabicParenR"/>
            </a:pPr>
            <a:r>
              <a:rPr lang="el-GR" sz="1600" dirty="0">
                <a:latin typeface="Arial" panose="020B0604020202020204" pitchFamily="34" charset="0"/>
                <a:cs typeface="Arial" panose="020B0604020202020204" pitchFamily="34" charset="0"/>
              </a:rPr>
              <a:t>Αποστακτήρας </a:t>
            </a:r>
          </a:p>
          <a:p>
            <a:pPr marL="342900" indent="-342900">
              <a:lnSpc>
                <a:spcPct val="150000"/>
              </a:lnSpc>
              <a:buAutoNum type="arabicParenR"/>
            </a:pPr>
            <a:r>
              <a:rPr lang="el-GR" sz="1600" dirty="0">
                <a:latin typeface="Arial" panose="020B0604020202020204" pitchFamily="34" charset="0"/>
                <a:cs typeface="Arial" panose="020B0604020202020204" pitchFamily="34" charset="0"/>
              </a:rPr>
              <a:t>Συμπιεστής</a:t>
            </a:r>
            <a:r>
              <a:rPr lang="de-DE" sz="1600" dirty="0">
                <a:latin typeface="Arial" panose="020B0604020202020204" pitchFamily="34" charset="0"/>
                <a:cs typeface="Arial" panose="020B0604020202020204" pitchFamily="34" charset="0"/>
              </a:rPr>
              <a:t> </a:t>
            </a:r>
          </a:p>
        </p:txBody>
      </p:sp>
      <p:sp>
        <p:nvSpPr>
          <p:cNvPr id="7" name="Textfeld 6"/>
          <p:cNvSpPr txBox="1"/>
          <p:nvPr/>
        </p:nvSpPr>
        <p:spPr>
          <a:xfrm>
            <a:off x="-2340768" y="2060848"/>
            <a:ext cx="184731" cy="369332"/>
          </a:xfrm>
          <a:prstGeom prst="rect">
            <a:avLst/>
          </a:prstGeom>
          <a:noFill/>
        </p:spPr>
        <p:txBody>
          <a:bodyPr wrap="none" rtlCol="0">
            <a:spAutoFit/>
          </a:bodyPr>
          <a:lstStyle/>
          <a:p>
            <a:endParaRPr lang="de-DE" dirty="0"/>
          </a:p>
        </p:txBody>
      </p:sp>
      <p:sp>
        <p:nvSpPr>
          <p:cNvPr id="8" name="Textfeld 7"/>
          <p:cNvSpPr txBox="1"/>
          <p:nvPr/>
        </p:nvSpPr>
        <p:spPr>
          <a:xfrm>
            <a:off x="467544" y="2245514"/>
            <a:ext cx="3950097" cy="3370666"/>
          </a:xfrm>
          <a:prstGeom prst="rect">
            <a:avLst/>
          </a:prstGeom>
          <a:noFill/>
        </p:spPr>
        <p:txBody>
          <a:bodyPr wrap="square" rtlCol="0">
            <a:spAutoFit/>
          </a:bodyPr>
          <a:lstStyle/>
          <a:p>
            <a:pPr>
              <a:lnSpc>
                <a:spcPct val="150000"/>
              </a:lnSpc>
            </a:pPr>
            <a:r>
              <a:rPr lang="el-GR" sz="1600" dirty="0">
                <a:latin typeface="Arial" panose="020B0604020202020204" pitchFamily="34" charset="0"/>
                <a:cs typeface="Arial" panose="020B0604020202020204" pitchFamily="34" charset="0"/>
              </a:rPr>
              <a:t>Μεγάλο σημάδι βέλους: ροή θερμότητας</a:t>
            </a:r>
          </a:p>
          <a:p>
            <a:pPr>
              <a:lnSpc>
                <a:spcPct val="150000"/>
              </a:lnSpc>
            </a:pPr>
            <a:r>
              <a:rPr lang="el-GR" sz="1600" dirty="0">
                <a:latin typeface="Arial" panose="020B0604020202020204" pitchFamily="34" charset="0"/>
                <a:cs typeface="Arial" panose="020B0604020202020204" pitchFamily="34" charset="0"/>
              </a:rPr>
              <a:t>Μικρό σημάδι βέλους: ψυκτικό</a:t>
            </a:r>
            <a:endParaRPr lang="de-DE" sz="160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Σκούρο κόκκινο: αέρια, υψηλής πίεσης, ζεστό</a:t>
            </a:r>
          </a:p>
          <a:p>
            <a:pPr>
              <a:lnSpc>
                <a:spcPct val="150000"/>
              </a:lnSpc>
            </a:pPr>
            <a:r>
              <a:rPr lang="el-GR" sz="1600" dirty="0">
                <a:latin typeface="Arial" panose="020B0604020202020204" pitchFamily="34" charset="0"/>
                <a:cs typeface="Arial" panose="020B0604020202020204" pitchFamily="34" charset="0"/>
              </a:rPr>
              <a:t>Ανοικτό κόκκινο: υγρό, υψηλή πίεση, ζεστό</a:t>
            </a:r>
          </a:p>
          <a:p>
            <a:pPr>
              <a:lnSpc>
                <a:spcPct val="150000"/>
              </a:lnSpc>
            </a:pPr>
            <a:r>
              <a:rPr lang="el-GR" sz="1600" dirty="0">
                <a:latin typeface="Arial" panose="020B0604020202020204" pitchFamily="34" charset="0"/>
                <a:cs typeface="Arial" panose="020B0604020202020204" pitchFamily="34" charset="0"/>
              </a:rPr>
              <a:t>Μπλε: ρευστό, χαμηλή πίεση, πολύ κρύο</a:t>
            </a:r>
          </a:p>
          <a:p>
            <a:pPr>
              <a:lnSpc>
                <a:spcPct val="150000"/>
              </a:lnSpc>
            </a:pPr>
            <a:r>
              <a:rPr lang="el-GR" sz="1600" dirty="0">
                <a:latin typeface="Arial" panose="020B0604020202020204" pitchFamily="34" charset="0"/>
                <a:cs typeface="Arial" panose="020B0604020202020204" pitchFamily="34" charset="0"/>
              </a:rPr>
              <a:t>Ανοιχτό μπλε: αέρια, χαμηλή πίεση, κρύο</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1451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Arial" panose="020B0604020202020204" pitchFamily="34" charset="0"/>
                <a:cs typeface="Arial" panose="020B0604020202020204" pitchFamily="34" charset="0"/>
              </a:rPr>
              <a:t>Δομή της αντλίας θερμότητας συμπίεσης</a:t>
            </a:r>
          </a:p>
        </p:txBody>
      </p:sp>
      <p:pic>
        <p:nvPicPr>
          <p:cNvPr id="1026" name="Picture 2" descr="https://upload.wikimedia.org/wikipedia/commons/thumb/5/56/Heatpump2.svg/715px-Heatpump2.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1700808"/>
            <a:ext cx="3786039" cy="1943324"/>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467544" y="3980704"/>
            <a:ext cx="7560840" cy="1154675"/>
          </a:xfrm>
          <a:prstGeom prst="rect">
            <a:avLst/>
          </a:prstGeom>
          <a:noFill/>
        </p:spPr>
        <p:txBody>
          <a:bodyPr wrap="square" rtlCol="0">
            <a:spAutoFit/>
          </a:bodyPr>
          <a:lstStyle/>
          <a:p>
            <a:pPr>
              <a:lnSpc>
                <a:spcPct val="150000"/>
              </a:lnSpc>
            </a:pPr>
            <a:r>
              <a:rPr lang="el-GR" sz="1600" dirty="0">
                <a:latin typeface="Arial" panose="020B0604020202020204" pitchFamily="34" charset="0"/>
                <a:cs typeface="Arial" panose="020B0604020202020204" pitchFamily="34" charset="0"/>
              </a:rPr>
              <a:t>Το παραπάνω σχήμα δείχνει τη βασική κατασκευή μιας αντλίας θερμότητας.</a:t>
            </a:r>
          </a:p>
          <a:p>
            <a:pPr>
              <a:lnSpc>
                <a:spcPct val="150000"/>
              </a:lnSpc>
            </a:pPr>
            <a:r>
              <a:rPr lang="el-GR" sz="1600" dirty="0">
                <a:latin typeface="Arial" panose="020B0604020202020204" pitchFamily="34" charset="0"/>
                <a:cs typeface="Arial" panose="020B0604020202020204" pitchFamily="34" charset="0"/>
              </a:rPr>
              <a:t>Στο συγκεκριμένο σχήμα φαίνονται οι διαφορετικές συνθήκες πίεσης / θερμοκρασίας στον κύκλο και τα τέσσερα θεμελιώδη συστατικά.</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5277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dirty="0">
                <a:latin typeface="Arial" panose="020B0604020202020204" pitchFamily="34" charset="0"/>
                <a:cs typeface="Arial" panose="020B0604020202020204" pitchFamily="34" charset="0"/>
              </a:rPr>
              <a:t>Δομή της αντλίας θερμότητας συμπίεσης</a:t>
            </a:r>
            <a:endParaRPr lang="de-DE" dirty="0">
              <a:latin typeface="Arial" panose="020B0604020202020204" pitchFamily="34" charset="0"/>
              <a:cs typeface="Arial" panose="020B0604020202020204" pitchFamily="34" charset="0"/>
            </a:endParaRPr>
          </a:p>
        </p:txBody>
      </p:sp>
      <p:pic>
        <p:nvPicPr>
          <p:cNvPr id="4" name="Picture 2" descr="https://upload.wikimedia.org/wikipedia/commons/thumb/5/56/Heatpump2.svg/715px-Heatpump2.svg.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95745" y="2924944"/>
            <a:ext cx="3928066" cy="2016224"/>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395536" y="1916832"/>
            <a:ext cx="4052720" cy="3007170"/>
          </a:xfrm>
          <a:prstGeom prst="rect">
            <a:avLst/>
          </a:prstGeom>
          <a:noFill/>
        </p:spPr>
        <p:txBody>
          <a:bodyPr wrap="square" rtlCol="0">
            <a:spAutoFit/>
          </a:bodyPr>
          <a:lstStyle/>
          <a:p>
            <a:pPr>
              <a:lnSpc>
                <a:spcPct val="150000"/>
              </a:lnSpc>
            </a:pPr>
            <a:r>
              <a:rPr lang="el-GR" sz="1600" dirty="0">
                <a:latin typeface="Arial" panose="020B0604020202020204" pitchFamily="34" charset="0"/>
                <a:cs typeface="Arial" panose="020B0604020202020204" pitchFamily="34" charset="0"/>
              </a:rPr>
              <a:t>Τα τέσσερα θεμελιώδη συστατικά του κύκλου ψύξης μιας αντλίας θερμότητας είναι</a:t>
            </a:r>
            <a:r>
              <a:rPr lang="de-DE" sz="1600" dirty="0">
                <a:latin typeface="Arial" panose="020B0604020202020204" pitchFamily="34" charset="0"/>
                <a:cs typeface="Arial" panose="020B0604020202020204" pitchFamily="34" charset="0"/>
              </a:rPr>
              <a:t>:</a:t>
            </a:r>
          </a:p>
          <a:p>
            <a:pPr>
              <a:lnSpc>
                <a:spcPct val="150000"/>
              </a:lnSpc>
            </a:pPr>
            <a:endParaRPr lang="de-DE" sz="1600" dirty="0">
              <a:latin typeface="Arial" panose="020B0604020202020204" pitchFamily="34" charset="0"/>
              <a:cs typeface="Arial" panose="020B0604020202020204" pitchFamily="34" charset="0"/>
            </a:endParaRPr>
          </a:p>
          <a:p>
            <a:pPr marL="342900" indent="-342900">
              <a:lnSpc>
                <a:spcPct val="150000"/>
              </a:lnSpc>
              <a:buAutoNum type="arabicParenR"/>
            </a:pPr>
            <a:r>
              <a:rPr lang="el-GR" sz="1600" dirty="0">
                <a:latin typeface="Arial" panose="020B0604020202020204" pitchFamily="34" charset="0"/>
                <a:cs typeface="Arial" panose="020B0604020202020204" pitchFamily="34" charset="0"/>
              </a:rPr>
              <a:t>Συμπυκνωτής</a:t>
            </a:r>
          </a:p>
          <a:p>
            <a:pPr marL="342900" indent="-342900">
              <a:lnSpc>
                <a:spcPct val="150000"/>
              </a:lnSpc>
              <a:buAutoNum type="arabicParenR"/>
            </a:pPr>
            <a:r>
              <a:rPr lang="el-GR" sz="1600" dirty="0">
                <a:latin typeface="Arial" panose="020B0604020202020204" pitchFamily="34" charset="0"/>
                <a:cs typeface="Arial" panose="020B0604020202020204" pitchFamily="34" charset="0"/>
              </a:rPr>
              <a:t>Βαλβίδα επέκτασης</a:t>
            </a:r>
          </a:p>
          <a:p>
            <a:pPr marL="342900" indent="-342900">
              <a:lnSpc>
                <a:spcPct val="150000"/>
              </a:lnSpc>
              <a:buAutoNum type="arabicParenR"/>
            </a:pPr>
            <a:r>
              <a:rPr lang="el-GR" sz="1600" dirty="0">
                <a:latin typeface="Arial" panose="020B0604020202020204" pitchFamily="34" charset="0"/>
                <a:cs typeface="Arial" panose="020B0604020202020204" pitchFamily="34" charset="0"/>
              </a:rPr>
              <a:t>Αποστακτήρας</a:t>
            </a:r>
          </a:p>
          <a:p>
            <a:pPr marL="342900" indent="-342900">
              <a:lnSpc>
                <a:spcPct val="150000"/>
              </a:lnSpc>
              <a:buAutoNum type="arabicParenR"/>
            </a:pPr>
            <a:r>
              <a:rPr lang="el-GR" sz="1600" dirty="0">
                <a:latin typeface="Arial" panose="020B0604020202020204" pitchFamily="34" charset="0"/>
                <a:cs typeface="Arial" panose="020B0604020202020204" pitchFamily="34" charset="0"/>
              </a:rPr>
              <a:t>Συμπιεστής</a:t>
            </a:r>
            <a:endParaRPr lang="de-DE" dirty="0"/>
          </a:p>
        </p:txBody>
      </p:sp>
    </p:spTree>
    <p:extLst>
      <p:ext uri="{BB962C8B-B14F-4D97-AF65-F5344CB8AC3E}">
        <p14:creationId xmlns:p14="http://schemas.microsoft.com/office/powerpoint/2010/main" val="728399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latin typeface="Arial" panose="020B0604020202020204" pitchFamily="34" charset="0"/>
                <a:cs typeface="Arial" panose="020B0604020202020204" pitchFamily="34" charset="0"/>
              </a:rPr>
              <a:t>Αρχή λειτουργίας της αντλίας θερμότητας </a:t>
            </a: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896" y="2276872"/>
            <a:ext cx="4064104" cy="3645024"/>
          </a:xfrm>
          <a:prstGeom prst="rect">
            <a:avLst/>
          </a:prstGeom>
        </p:spPr>
      </p:pic>
      <p:sp>
        <p:nvSpPr>
          <p:cNvPr id="4" name="Textfeld 3"/>
          <p:cNvSpPr txBox="1"/>
          <p:nvPr/>
        </p:nvSpPr>
        <p:spPr>
          <a:xfrm>
            <a:off x="4886788" y="2996952"/>
            <a:ext cx="3816424" cy="1524007"/>
          </a:xfrm>
          <a:prstGeom prst="rect">
            <a:avLst/>
          </a:prstGeom>
          <a:noFill/>
        </p:spPr>
        <p:txBody>
          <a:bodyPr wrap="square" rtlCol="0">
            <a:spAutoFit/>
          </a:bodyPr>
          <a:lstStyle/>
          <a:p>
            <a:pPr>
              <a:lnSpc>
                <a:spcPct val="150000"/>
              </a:lnSpc>
            </a:pPr>
            <a:r>
              <a:rPr lang="el-GR" sz="1600" dirty="0">
                <a:latin typeface="Arial" panose="020B0604020202020204" pitchFamily="34" charset="0"/>
                <a:cs typeface="Arial" panose="020B0604020202020204" pitchFamily="34" charset="0"/>
              </a:rPr>
              <a:t>Ο κύκλος μέσα στην αντλία θερμότητας είναι ένα κλειστό σύστημα, το οποίο τροφοδοτείται με ψυκτικό ειδικά προσαρμοσμένο στην λειτουργία της.</a:t>
            </a:r>
            <a:endParaRPr lang="de-DE" sz="1600" dirty="0">
              <a:latin typeface="Arial" panose="020B0604020202020204" pitchFamily="34" charset="0"/>
              <a:cs typeface="Arial" panose="020B0604020202020204" pitchFamily="34" charset="0"/>
            </a:endParaRPr>
          </a:p>
        </p:txBody>
      </p:sp>
      <p:sp>
        <p:nvSpPr>
          <p:cNvPr id="3" name="Textfeld 2"/>
          <p:cNvSpPr txBox="1"/>
          <p:nvPr/>
        </p:nvSpPr>
        <p:spPr>
          <a:xfrm>
            <a:off x="2699792" y="2539062"/>
            <a:ext cx="1291379" cy="307777"/>
          </a:xfrm>
          <a:prstGeom prst="rect">
            <a:avLst/>
          </a:prstGeom>
          <a:solidFill>
            <a:schemeClr val="bg1"/>
          </a:solidFill>
        </p:spPr>
        <p:txBody>
          <a:bodyPr wrap="none" rtlCol="0">
            <a:spAutoFit/>
          </a:bodyPr>
          <a:lstStyle/>
          <a:p>
            <a:r>
              <a:rPr lang="el-GR" sz="1400" dirty="0">
                <a:latin typeface="Arial" panose="020B0604020202020204" pitchFamily="34" charset="0"/>
                <a:cs typeface="Arial" panose="020B0604020202020204" pitchFamily="34" charset="0"/>
              </a:rPr>
              <a:t>Συμπυκνωτής</a:t>
            </a:r>
            <a:endParaRPr lang="de-DE" sz="1400" dirty="0">
              <a:latin typeface="Arial" panose="020B0604020202020204" pitchFamily="34" charset="0"/>
              <a:cs typeface="Arial" panose="020B0604020202020204" pitchFamily="34" charset="0"/>
            </a:endParaRPr>
          </a:p>
        </p:txBody>
      </p:sp>
      <p:sp>
        <p:nvSpPr>
          <p:cNvPr id="6" name="Textfeld 5"/>
          <p:cNvSpPr txBox="1"/>
          <p:nvPr/>
        </p:nvSpPr>
        <p:spPr>
          <a:xfrm>
            <a:off x="2601454" y="3845079"/>
            <a:ext cx="923330" cy="215444"/>
          </a:xfrm>
          <a:prstGeom prst="rect">
            <a:avLst/>
          </a:prstGeom>
          <a:solidFill>
            <a:schemeClr val="bg1"/>
          </a:solidFill>
        </p:spPr>
        <p:txBody>
          <a:bodyPr wrap="none" lIns="0" tIns="0" rIns="0" bIns="0" rtlCol="0">
            <a:spAutoFit/>
          </a:bodyPr>
          <a:lstStyle/>
          <a:p>
            <a:r>
              <a:rPr lang="el-GR" sz="1400" dirty="0">
                <a:latin typeface="Arial" panose="020B0604020202020204" pitchFamily="34" charset="0"/>
                <a:cs typeface="Arial" panose="020B0604020202020204" pitchFamily="34" charset="0"/>
              </a:rPr>
              <a:t>Συμπιεστής</a:t>
            </a:r>
            <a:endParaRPr lang="de-DE" sz="1400" dirty="0">
              <a:latin typeface="Arial" panose="020B0604020202020204" pitchFamily="34" charset="0"/>
              <a:cs typeface="Arial" panose="020B0604020202020204" pitchFamily="34" charset="0"/>
            </a:endParaRPr>
          </a:p>
        </p:txBody>
      </p:sp>
      <p:sp>
        <p:nvSpPr>
          <p:cNvPr id="7" name="Textfeld 6"/>
          <p:cNvSpPr txBox="1"/>
          <p:nvPr/>
        </p:nvSpPr>
        <p:spPr>
          <a:xfrm>
            <a:off x="2699792" y="5474841"/>
            <a:ext cx="1360950" cy="307777"/>
          </a:xfrm>
          <a:prstGeom prst="rect">
            <a:avLst/>
          </a:prstGeom>
          <a:solidFill>
            <a:schemeClr val="bg1"/>
          </a:solidFill>
        </p:spPr>
        <p:txBody>
          <a:bodyPr wrap="none" rtlCol="0">
            <a:spAutoFit/>
          </a:bodyPr>
          <a:lstStyle/>
          <a:p>
            <a:r>
              <a:rPr lang="el-GR" sz="1400" dirty="0">
                <a:latin typeface="Arial" panose="020B0604020202020204" pitchFamily="34" charset="0"/>
                <a:cs typeface="Arial" panose="020B0604020202020204" pitchFamily="34" charset="0"/>
              </a:rPr>
              <a:t>Αποστακτήρας</a:t>
            </a:r>
            <a:endParaRPr lang="de-DE" sz="1400" dirty="0">
              <a:latin typeface="Arial" panose="020B0604020202020204" pitchFamily="34" charset="0"/>
              <a:cs typeface="Arial" panose="020B0604020202020204" pitchFamily="34" charset="0"/>
            </a:endParaRPr>
          </a:p>
        </p:txBody>
      </p:sp>
      <p:sp>
        <p:nvSpPr>
          <p:cNvPr id="8" name="Textfeld 7"/>
          <p:cNvSpPr txBox="1"/>
          <p:nvPr/>
        </p:nvSpPr>
        <p:spPr>
          <a:xfrm>
            <a:off x="1043608" y="3845079"/>
            <a:ext cx="936104" cy="430887"/>
          </a:xfrm>
          <a:prstGeom prst="rect">
            <a:avLst/>
          </a:prstGeom>
          <a:solidFill>
            <a:schemeClr val="bg1"/>
          </a:solidFill>
        </p:spPr>
        <p:txBody>
          <a:bodyPr wrap="square" lIns="0" tIns="0" rIns="0" bIns="0" rtlCol="0">
            <a:spAutoFit/>
          </a:bodyPr>
          <a:lstStyle/>
          <a:p>
            <a:r>
              <a:rPr lang="el-GR" sz="1400" dirty="0">
                <a:latin typeface="Arial" panose="020B0604020202020204" pitchFamily="34" charset="0"/>
                <a:cs typeface="Arial" panose="020B0604020202020204" pitchFamily="34" charset="0"/>
              </a:rPr>
              <a:t>Βαλβίδα επέκτασης</a:t>
            </a:r>
            <a:endParaRPr lang="de-DE"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8027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Arial" panose="020B0604020202020204" pitchFamily="34" charset="0"/>
                <a:cs typeface="Arial" panose="020B0604020202020204" pitchFamily="34" charset="0"/>
              </a:rPr>
              <a:t>Αρχή λειτουργίας της αντλίας θερμότητας </a:t>
            </a: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896" y="2276872"/>
            <a:ext cx="4064104" cy="3645024"/>
          </a:xfrm>
          <a:prstGeom prst="rect">
            <a:avLst/>
          </a:prstGeom>
        </p:spPr>
      </p:pic>
      <p:sp>
        <p:nvSpPr>
          <p:cNvPr id="4" name="Textfeld 3"/>
          <p:cNvSpPr txBox="1"/>
          <p:nvPr/>
        </p:nvSpPr>
        <p:spPr>
          <a:xfrm>
            <a:off x="4572000" y="2112998"/>
            <a:ext cx="4320480" cy="2632003"/>
          </a:xfrm>
          <a:prstGeom prst="rect">
            <a:avLst/>
          </a:prstGeom>
          <a:noFill/>
        </p:spPr>
        <p:txBody>
          <a:bodyPr wrap="square" rtlCol="0">
            <a:spAutoFit/>
          </a:bodyPr>
          <a:lstStyle/>
          <a:p>
            <a:pPr>
              <a:lnSpc>
                <a:spcPct val="150000"/>
              </a:lnSpc>
            </a:pPr>
            <a:r>
              <a:rPr lang="el-GR" sz="1600" dirty="0">
                <a:latin typeface="Arial" panose="020B0604020202020204" pitchFamily="34" charset="0"/>
                <a:cs typeface="Arial" panose="020B0604020202020204" pitchFamily="34" charset="0"/>
              </a:rPr>
              <a:t>Η μεταφορά θερμότητας / ενέργειας</a:t>
            </a:r>
          </a:p>
          <a:p>
            <a:pPr>
              <a:lnSpc>
                <a:spcPct val="150000"/>
              </a:lnSpc>
            </a:pPr>
            <a:r>
              <a:rPr lang="de-DE" sz="1600" dirty="0" err="1">
                <a:latin typeface="Arial" panose="020B0604020202020204" pitchFamily="34" charset="0"/>
                <a:cs typeface="Arial" panose="020B0604020202020204" pitchFamily="34" charset="0"/>
              </a:rPr>
              <a:t>q</a:t>
            </a:r>
            <a:r>
              <a:rPr lang="de-DE" sz="1600" baseline="-25000" dirty="0" err="1">
                <a:latin typeface="Arial" panose="020B0604020202020204" pitchFamily="34" charset="0"/>
                <a:cs typeface="Arial" panose="020B0604020202020204" pitchFamily="34" charset="0"/>
              </a:rPr>
              <a:t>to</a:t>
            </a:r>
            <a:r>
              <a:rPr lang="de-DE"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θερμότητα που τροφοδοτείται από το περιβάλλον</a:t>
            </a:r>
            <a:endParaRPr lang="de-DE" sz="1600" dirty="0">
              <a:latin typeface="Arial" panose="020B0604020202020204" pitchFamily="34" charset="0"/>
              <a:cs typeface="Arial" panose="020B0604020202020204" pitchFamily="34" charset="0"/>
            </a:endParaRPr>
          </a:p>
          <a:p>
            <a:pPr>
              <a:lnSpc>
                <a:spcPct val="150000"/>
              </a:lnSpc>
            </a:pPr>
            <a:r>
              <a:rPr lang="de-DE" sz="1600" dirty="0" err="1">
                <a:latin typeface="Arial" panose="020B0604020202020204" pitchFamily="34" charset="0"/>
                <a:cs typeface="Arial" panose="020B0604020202020204" pitchFamily="34" charset="0"/>
              </a:rPr>
              <a:t>q</a:t>
            </a:r>
            <a:r>
              <a:rPr lang="de-DE" sz="1600" baseline="-25000" dirty="0" err="1">
                <a:latin typeface="Arial" panose="020B0604020202020204" pitchFamily="34" charset="0"/>
                <a:cs typeface="Arial" panose="020B0604020202020204" pitchFamily="34" charset="0"/>
              </a:rPr>
              <a:t>off</a:t>
            </a:r>
            <a:r>
              <a:rPr lang="de-DE"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θερμότητα που εκλύεται στο σύστημα θερμότητας που ενεργοποιείται από τον </a:t>
            </a:r>
            <a:r>
              <a:rPr lang="el-GR" sz="1600" dirty="0" err="1">
                <a:latin typeface="Arial" panose="020B0604020202020204" pitchFamily="34" charset="0"/>
                <a:cs typeface="Arial" panose="020B0604020202020204" pitchFamily="34" charset="0"/>
              </a:rPr>
              <a:t>εναλλάκτη</a:t>
            </a:r>
            <a:r>
              <a:rPr lang="el-GR" sz="1600" dirty="0">
                <a:latin typeface="Arial" panose="020B0604020202020204" pitchFamily="34" charset="0"/>
                <a:cs typeface="Arial" panose="020B0604020202020204" pitchFamily="34" charset="0"/>
              </a:rPr>
              <a:t> θερμότητας</a:t>
            </a:r>
            <a:r>
              <a:rPr lang="de-DE" sz="1600" dirty="0">
                <a:latin typeface="Arial" panose="020B0604020202020204" pitchFamily="34" charset="0"/>
                <a:cs typeface="Arial" panose="020B0604020202020204" pitchFamily="34" charset="0"/>
              </a:rPr>
              <a:t>.</a:t>
            </a:r>
          </a:p>
          <a:p>
            <a:pPr>
              <a:lnSpc>
                <a:spcPct val="150000"/>
              </a:lnSpc>
            </a:pPr>
            <a:endParaRPr lang="de-DE" sz="1600" dirty="0">
              <a:latin typeface="Arial" panose="020B0604020202020204" pitchFamily="34" charset="0"/>
              <a:cs typeface="Arial" panose="020B0604020202020204" pitchFamily="34" charset="0"/>
            </a:endParaRPr>
          </a:p>
        </p:txBody>
      </p:sp>
      <p:sp>
        <p:nvSpPr>
          <p:cNvPr id="6" name="Textfeld 5"/>
          <p:cNvSpPr txBox="1"/>
          <p:nvPr/>
        </p:nvSpPr>
        <p:spPr>
          <a:xfrm>
            <a:off x="2563960" y="3845079"/>
            <a:ext cx="974626" cy="215444"/>
          </a:xfrm>
          <a:prstGeom prst="rect">
            <a:avLst/>
          </a:prstGeom>
          <a:solidFill>
            <a:schemeClr val="bg1"/>
          </a:solidFill>
        </p:spPr>
        <p:txBody>
          <a:bodyPr wrap="none" lIns="0" tIns="0" rIns="0" bIns="0" rtlCol="0">
            <a:spAutoFit/>
          </a:bodyPr>
          <a:lstStyle/>
          <a:p>
            <a:r>
              <a:rPr lang="de-DE" sz="1400" dirty="0" err="1">
                <a:latin typeface="Arial" panose="020B0604020202020204" pitchFamily="34" charset="0"/>
                <a:cs typeface="Arial" panose="020B0604020202020204" pitchFamily="34" charset="0"/>
              </a:rPr>
              <a:t>Compressor</a:t>
            </a:r>
            <a:endParaRPr lang="de-DE" sz="1400" dirty="0">
              <a:latin typeface="Arial" panose="020B0604020202020204" pitchFamily="34" charset="0"/>
              <a:cs typeface="Arial" panose="020B0604020202020204" pitchFamily="34" charset="0"/>
            </a:endParaRPr>
          </a:p>
        </p:txBody>
      </p:sp>
      <p:sp>
        <p:nvSpPr>
          <p:cNvPr id="7" name="Textfeld 6"/>
          <p:cNvSpPr txBox="1"/>
          <p:nvPr/>
        </p:nvSpPr>
        <p:spPr>
          <a:xfrm>
            <a:off x="2699792" y="5474841"/>
            <a:ext cx="1059906" cy="307777"/>
          </a:xfrm>
          <a:prstGeom prst="rect">
            <a:avLst/>
          </a:prstGeom>
          <a:solidFill>
            <a:schemeClr val="bg1"/>
          </a:solidFill>
        </p:spPr>
        <p:txBody>
          <a:bodyPr wrap="none" rtlCol="0">
            <a:spAutoFit/>
          </a:bodyPr>
          <a:lstStyle/>
          <a:p>
            <a:r>
              <a:rPr lang="de-DE" sz="1400" dirty="0">
                <a:latin typeface="Arial" panose="020B0604020202020204" pitchFamily="34" charset="0"/>
                <a:cs typeface="Arial" panose="020B0604020202020204" pitchFamily="34" charset="0"/>
              </a:rPr>
              <a:t>Evaporator</a:t>
            </a:r>
          </a:p>
        </p:txBody>
      </p:sp>
      <p:sp>
        <p:nvSpPr>
          <p:cNvPr id="8" name="Textfeld 7"/>
          <p:cNvSpPr txBox="1"/>
          <p:nvPr/>
        </p:nvSpPr>
        <p:spPr>
          <a:xfrm>
            <a:off x="1043608" y="3845079"/>
            <a:ext cx="646011" cy="215444"/>
          </a:xfrm>
          <a:prstGeom prst="rect">
            <a:avLst/>
          </a:prstGeom>
          <a:solidFill>
            <a:schemeClr val="bg1"/>
          </a:solidFill>
        </p:spPr>
        <p:txBody>
          <a:bodyPr wrap="none" lIns="0" tIns="0" rIns="0" bIns="0" rtlCol="0">
            <a:spAutoFit/>
          </a:bodyPr>
          <a:lstStyle/>
          <a:p>
            <a:r>
              <a:rPr lang="de-DE" sz="1400" dirty="0" err="1">
                <a:latin typeface="Arial" panose="020B0604020202020204" pitchFamily="34" charset="0"/>
                <a:cs typeface="Arial" panose="020B0604020202020204" pitchFamily="34" charset="0"/>
              </a:rPr>
              <a:t>Inductor</a:t>
            </a:r>
            <a:endParaRPr lang="de-DE" sz="1400" dirty="0">
              <a:latin typeface="Arial" panose="020B0604020202020204" pitchFamily="34" charset="0"/>
              <a:cs typeface="Arial" panose="020B0604020202020204" pitchFamily="34" charset="0"/>
            </a:endParaRPr>
          </a:p>
        </p:txBody>
      </p:sp>
      <p:sp>
        <p:nvSpPr>
          <p:cNvPr id="9" name="Textfeld 8"/>
          <p:cNvSpPr txBox="1"/>
          <p:nvPr/>
        </p:nvSpPr>
        <p:spPr>
          <a:xfrm>
            <a:off x="2699792" y="2539062"/>
            <a:ext cx="1059906" cy="307777"/>
          </a:xfrm>
          <a:prstGeom prst="rect">
            <a:avLst/>
          </a:prstGeom>
          <a:solidFill>
            <a:schemeClr val="bg1"/>
          </a:solidFill>
        </p:spPr>
        <p:txBody>
          <a:bodyPr wrap="none" rtlCol="0">
            <a:spAutoFit/>
          </a:bodyPr>
          <a:lstStyle/>
          <a:p>
            <a:r>
              <a:rPr lang="de-DE" sz="1400" dirty="0" err="1">
                <a:latin typeface="Arial" panose="020B0604020202020204" pitchFamily="34" charset="0"/>
                <a:cs typeface="Arial" panose="020B0604020202020204" pitchFamily="34" charset="0"/>
              </a:rPr>
              <a:t>Condenser</a:t>
            </a:r>
            <a:endParaRPr lang="de-DE"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4784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dirty="0">
                <a:latin typeface="Arial" panose="020B0604020202020204" pitchFamily="34" charset="0"/>
                <a:cs typeface="Arial" panose="020B0604020202020204" pitchFamily="34" charset="0"/>
              </a:rPr>
              <a:t>Στόχοι της συγκεκριμένης Ενότητας </a:t>
            </a:r>
          </a:p>
        </p:txBody>
      </p:sp>
      <p:sp>
        <p:nvSpPr>
          <p:cNvPr id="9" name="Content Placeholder 8"/>
          <p:cNvSpPr>
            <a:spLocks noGrp="1"/>
          </p:cNvSpPr>
          <p:nvPr>
            <p:ph idx="1"/>
          </p:nvPr>
        </p:nvSpPr>
        <p:spPr/>
        <p:txBody>
          <a:bodyPr>
            <a:normAutofit/>
          </a:bodyPr>
          <a:lstStyle/>
          <a:p>
            <a:pPr marL="0" indent="0">
              <a:lnSpc>
                <a:spcPct val="150000"/>
              </a:lnSpc>
              <a:buNone/>
            </a:pPr>
            <a:r>
              <a:rPr lang="el-GR" sz="1600" dirty="0">
                <a:latin typeface="Arial" panose="020B0604020202020204" pitchFamily="34" charset="0"/>
                <a:cs typeface="Arial" panose="020B0604020202020204" pitchFamily="34" charset="0"/>
              </a:rPr>
              <a:t>Καλώς ορίσατε στην ενότητα: </a:t>
            </a:r>
            <a:r>
              <a:rPr lang="el-GR" sz="1600" i="1" dirty="0">
                <a:latin typeface="Arial" panose="020B0604020202020204" pitchFamily="34" charset="0"/>
                <a:cs typeface="Arial" panose="020B0604020202020204" pitchFamily="34" charset="0"/>
              </a:rPr>
              <a:t>«</a:t>
            </a:r>
            <a:r>
              <a:rPr lang="el-GR" sz="1600" dirty="0">
                <a:latin typeface="Arial" panose="020B0604020202020204" pitchFamily="34" charset="0"/>
                <a:cs typeface="Arial" panose="020B0604020202020204" pitchFamily="34" charset="0"/>
              </a:rPr>
              <a:t>Γεωθερμικές Αντλίες Θερμότητας</a:t>
            </a:r>
            <a:r>
              <a:rPr lang="el-GR" sz="1600" i="1" dirty="0">
                <a:latin typeface="Arial" panose="020B0604020202020204" pitchFamily="34" charset="0"/>
                <a:cs typeface="Arial" panose="020B0604020202020204" pitchFamily="34" charset="0"/>
              </a:rPr>
              <a:t>»</a:t>
            </a:r>
            <a:r>
              <a:rPr lang="el-GR" sz="1600" dirty="0">
                <a:latin typeface="Arial" panose="020B0604020202020204" pitchFamily="34" charset="0"/>
                <a:cs typeface="Arial" panose="020B0604020202020204" pitchFamily="34" charset="0"/>
              </a:rPr>
              <a:t>.</a:t>
            </a:r>
          </a:p>
          <a:p>
            <a:pPr marL="0" indent="0">
              <a:lnSpc>
                <a:spcPct val="150000"/>
              </a:lnSpc>
              <a:buNone/>
            </a:pPr>
            <a:endParaRPr lang="el-GR" sz="1600" dirty="0">
              <a:latin typeface="Arial" panose="020B0604020202020204" pitchFamily="34" charset="0"/>
              <a:cs typeface="Arial" panose="020B0604020202020204" pitchFamily="34" charset="0"/>
            </a:endParaRPr>
          </a:p>
          <a:p>
            <a:pPr marL="0" indent="0">
              <a:lnSpc>
                <a:spcPct val="150000"/>
              </a:lnSpc>
              <a:buNone/>
            </a:pPr>
            <a:r>
              <a:rPr lang="el-GR" sz="1600" dirty="0">
                <a:latin typeface="Arial" panose="020B0604020202020204" pitchFamily="34" charset="0"/>
                <a:cs typeface="Arial" panose="020B0604020202020204" pitchFamily="34" charset="0"/>
              </a:rPr>
              <a:t>Μετά το τέλος της μελέτης της συγκεκριμένης ενότητας ο εκπαιδευόμενος θα είναι σε θέση να</a:t>
            </a:r>
            <a:r>
              <a:rPr lang="en-US" sz="1600" dirty="0">
                <a:latin typeface="Arial" panose="020B0604020202020204" pitchFamily="34" charset="0"/>
                <a:cs typeface="Arial" panose="020B0604020202020204" pitchFamily="34" charset="0"/>
              </a:rPr>
              <a:t>:</a:t>
            </a:r>
          </a:p>
          <a:p>
            <a:pPr marL="0" indent="0">
              <a:lnSpc>
                <a:spcPct val="150000"/>
              </a:lnSpc>
              <a:buNone/>
            </a:pPr>
            <a:endParaRPr lang="el-GR" sz="1600" dirty="0">
              <a:latin typeface="Arial" panose="020B0604020202020204" pitchFamily="34" charset="0"/>
              <a:cs typeface="Arial" panose="020B0604020202020204" pitchFamily="34" charset="0"/>
            </a:endParaRPr>
          </a:p>
          <a:p>
            <a:pPr lvl="0">
              <a:lnSpc>
                <a:spcPct val="150000"/>
              </a:lnSpc>
            </a:pPr>
            <a:r>
              <a:rPr lang="el-GR" sz="1600" dirty="0">
                <a:latin typeface="Arial" panose="020B0604020202020204" pitchFamily="34" charset="0"/>
                <a:cs typeface="Arial" panose="020B0604020202020204" pitchFamily="34" charset="0"/>
              </a:rPr>
              <a:t>Να γνωρίζει την αρχή λειτουργίας των αντλιών θερμότητας και των εξαρτημάτων τους</a:t>
            </a:r>
          </a:p>
          <a:p>
            <a:pPr lvl="0">
              <a:lnSpc>
                <a:spcPct val="150000"/>
              </a:lnSpc>
            </a:pPr>
            <a:r>
              <a:rPr lang="el-GR" sz="1600" dirty="0">
                <a:latin typeface="Arial" panose="020B0604020202020204" pitchFamily="34" charset="0"/>
                <a:cs typeface="Arial" panose="020B0604020202020204" pitchFamily="34" charset="0"/>
              </a:rPr>
              <a:t>Να γνωρίζει τους διαφορετικούς τύπους αντλιών θερμότητας</a:t>
            </a:r>
            <a:endParaRPr lang="de-DE" sz="1600" dirty="0">
              <a:latin typeface="Arial" panose="020B0604020202020204" pitchFamily="34" charset="0"/>
              <a:cs typeface="Arial" panose="020B0604020202020204" pitchFamily="34" charset="0"/>
            </a:endParaRPr>
          </a:p>
          <a:p>
            <a:pPr lvl="0">
              <a:lnSpc>
                <a:spcPct val="150000"/>
              </a:lnSpc>
            </a:pPr>
            <a:r>
              <a:rPr lang="el-GR" sz="1600" dirty="0">
                <a:latin typeface="Arial" panose="020B0604020202020204" pitchFamily="34" charset="0"/>
                <a:cs typeface="Arial" panose="020B0604020202020204" pitchFamily="34" charset="0"/>
              </a:rPr>
              <a:t>Να μπορεί να εγκαταστήσει διαφορετικούς τύπους αντλιών θερμότητας </a:t>
            </a:r>
          </a:p>
          <a:p>
            <a:pPr lvl="0">
              <a:lnSpc>
                <a:spcPct val="150000"/>
              </a:lnSpc>
            </a:pPr>
            <a:r>
              <a:rPr lang="el-GR" sz="1600" dirty="0">
                <a:latin typeface="Arial" panose="020B0604020202020204" pitchFamily="34" charset="0"/>
                <a:cs typeface="Arial" panose="020B0604020202020204" pitchFamily="34" charset="0"/>
              </a:rPr>
              <a:t>Να μπορεί να θέσει σε λειτουργία τις αντλίες θερμότητας</a:t>
            </a:r>
          </a:p>
          <a:p>
            <a:pPr lvl="0">
              <a:lnSpc>
                <a:spcPct val="150000"/>
              </a:lnSpc>
            </a:pPr>
            <a:r>
              <a:rPr lang="el-GR" sz="1600" dirty="0">
                <a:latin typeface="Arial" panose="020B0604020202020204" pitchFamily="34" charset="0"/>
                <a:cs typeface="Arial" panose="020B0604020202020204" pitchFamily="34" charset="0"/>
              </a:rPr>
              <a:t>Να είναι σε θέση να αξιολογήσει εάν το σύστημα λειτουργεί σωστά</a:t>
            </a:r>
          </a:p>
        </p:txBody>
      </p:sp>
    </p:spTree>
    <p:extLst>
      <p:ext uri="{BB962C8B-B14F-4D97-AF65-F5344CB8AC3E}">
        <p14:creationId xmlns:p14="http://schemas.microsoft.com/office/powerpoint/2010/main" val="2651264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50000"/>
              </a:lnSpc>
            </a:pPr>
            <a:r>
              <a:rPr lang="el-GR" dirty="0">
                <a:latin typeface="Arial" panose="020B0604020202020204" pitchFamily="34" charset="0"/>
                <a:cs typeface="Arial" panose="020B0604020202020204" pitchFamily="34" charset="0"/>
              </a:rPr>
              <a:t>Αρχή λειτουργίας της αντλίας θερμότητας </a:t>
            </a:r>
          </a:p>
        </p:txBody>
      </p:sp>
      <p:sp>
        <p:nvSpPr>
          <p:cNvPr id="4" name="Textfeld 3"/>
          <p:cNvSpPr txBox="1"/>
          <p:nvPr/>
        </p:nvSpPr>
        <p:spPr>
          <a:xfrm>
            <a:off x="3563888" y="1844824"/>
            <a:ext cx="5122912" cy="3739998"/>
          </a:xfrm>
          <a:prstGeom prst="rect">
            <a:avLst/>
          </a:prstGeom>
          <a:noFill/>
        </p:spPr>
        <p:txBody>
          <a:bodyPr wrap="square" rtlCol="0">
            <a:spAutoFit/>
          </a:bodyPr>
          <a:lstStyle/>
          <a:p>
            <a:pPr>
              <a:lnSpc>
                <a:spcPct val="150000"/>
              </a:lnSpc>
            </a:pPr>
            <a:r>
              <a:rPr lang="el-GR" sz="1600" dirty="0">
                <a:latin typeface="Arial" panose="020B0604020202020204" pitchFamily="34" charset="0"/>
                <a:cs typeface="Arial" panose="020B0604020202020204" pitchFamily="34" charset="0"/>
              </a:rPr>
              <a:t>Λειτουργίες μιας αντλίας θερμότητας</a:t>
            </a:r>
            <a:endParaRPr lang="de-DE"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1. Στον </a:t>
            </a:r>
            <a:r>
              <a:rPr lang="el-GR" sz="1600" dirty="0" err="1">
                <a:latin typeface="Arial" panose="020B0604020202020204" pitchFamily="34" charset="0"/>
                <a:cs typeface="Arial" panose="020B0604020202020204" pitchFamily="34" charset="0"/>
              </a:rPr>
              <a:t>εξατμιστή</a:t>
            </a:r>
            <a:r>
              <a:rPr lang="el-GR" sz="1600" dirty="0">
                <a:latin typeface="Arial" panose="020B0604020202020204" pitchFamily="34" charset="0"/>
                <a:cs typeface="Arial" panose="020B0604020202020204" pitchFamily="34" charset="0"/>
              </a:rPr>
              <a:t> μεταφέρεται θερμότητα από την πηγή θερμότητας στο ψυκτικό μέσο της αντλίας θερμότητας. </a:t>
            </a:r>
            <a:br>
              <a:rPr lang="de-DE" sz="1600" dirty="0">
                <a:latin typeface="Arial" panose="020B0604020202020204" pitchFamily="34" charset="0"/>
                <a:cs typeface="Arial" panose="020B0604020202020204" pitchFamily="34" charset="0"/>
              </a:rPr>
            </a:br>
            <a:r>
              <a:rPr lang="el-GR" sz="1600" dirty="0">
                <a:latin typeface="Arial" panose="020B0604020202020204" pitchFamily="34" charset="0"/>
                <a:cs typeface="Arial" panose="020B0604020202020204" pitchFamily="34" charset="0"/>
              </a:rPr>
              <a:t>Το ψυκτικό θερμαίνεται και εξατμίζεται. (αλλαγή φάσης από υγρό σε αέριο) με την πίεση να παραμένει σταθερή. </a:t>
            </a:r>
          </a:p>
          <a:p>
            <a:pPr>
              <a:lnSpc>
                <a:spcPct val="150000"/>
              </a:lnSpc>
            </a:pPr>
            <a:r>
              <a:rPr lang="el-GR" sz="1600" dirty="0">
                <a:latin typeface="Arial" panose="020B0604020202020204" pitchFamily="34" charset="0"/>
                <a:cs typeface="Arial" panose="020B0604020202020204" pitchFamily="34" charset="0"/>
              </a:rPr>
              <a:t>Ανάλογα με τη θερμοκρασία της πηγής θερμότητας, το ψυκτικό μέσο φτάνει σε θερμοκρασίες από 0° C έως 10° C.</a:t>
            </a:r>
            <a:endParaRPr lang="de-DE" sz="1600" dirty="0">
              <a:latin typeface="Arial" panose="020B0604020202020204" pitchFamily="34" charset="0"/>
              <a:cs typeface="Arial" panose="020B0604020202020204" pitchFamily="34" charset="0"/>
            </a:endParaRPr>
          </a:p>
        </p:txBody>
      </p:sp>
      <p:pic>
        <p:nvPicPr>
          <p:cNvPr id="3" name="Grafik 2"/>
          <p:cNvPicPr>
            <a:picLocks noChangeAspect="1"/>
          </p:cNvPicPr>
          <p:nvPr/>
        </p:nvPicPr>
        <p:blipFill>
          <a:blip r:embed="rId3"/>
          <a:stretch>
            <a:fillRect/>
          </a:stretch>
        </p:blipFill>
        <p:spPr>
          <a:xfrm>
            <a:off x="603076" y="2132856"/>
            <a:ext cx="2753272" cy="2464323"/>
          </a:xfrm>
          <a:prstGeom prst="rect">
            <a:avLst/>
          </a:prstGeom>
        </p:spPr>
      </p:pic>
    </p:spTree>
    <p:extLst>
      <p:ext uri="{BB962C8B-B14F-4D97-AF65-F5344CB8AC3E}">
        <p14:creationId xmlns:p14="http://schemas.microsoft.com/office/powerpoint/2010/main" val="2391373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Arial" panose="020B0604020202020204" pitchFamily="34" charset="0"/>
                <a:cs typeface="Arial" panose="020B0604020202020204" pitchFamily="34" charset="0"/>
              </a:rPr>
              <a:t>Αρχή λειτουργίας της αντλίας θερμότητας </a:t>
            </a: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896" y="2276872"/>
            <a:ext cx="4064104" cy="3645024"/>
          </a:xfrm>
          <a:prstGeom prst="rect">
            <a:avLst/>
          </a:prstGeom>
        </p:spPr>
      </p:pic>
      <p:sp>
        <p:nvSpPr>
          <p:cNvPr id="7" name="Textfeld 6"/>
          <p:cNvSpPr txBox="1"/>
          <p:nvPr/>
        </p:nvSpPr>
        <p:spPr>
          <a:xfrm>
            <a:off x="4783676" y="2023129"/>
            <a:ext cx="3960440" cy="3739998"/>
          </a:xfrm>
          <a:prstGeom prst="rect">
            <a:avLst/>
          </a:prstGeom>
          <a:noFill/>
        </p:spPr>
        <p:txBody>
          <a:bodyPr wrap="square" rtlCol="0">
            <a:spAutoFit/>
          </a:bodyPr>
          <a:lstStyle/>
          <a:p>
            <a:pPr>
              <a:lnSpc>
                <a:spcPct val="150000"/>
              </a:lnSpc>
            </a:pPr>
            <a:r>
              <a:rPr lang="el-GR" sz="1600" dirty="0">
                <a:latin typeface="Arial" panose="020B0604020202020204" pitchFamily="34" charset="0"/>
                <a:cs typeface="Arial" panose="020B0604020202020204" pitchFamily="34" charset="0"/>
              </a:rPr>
              <a:t>Λειτουργίες μιας αντλίας θερμότητας</a:t>
            </a:r>
            <a:endParaRPr lang="de-DE" sz="160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2. Το ψυκτικό μέσο που τώρα είναι αέριο συμπιέζεται στον συμπιεστή.</a:t>
            </a:r>
          </a:p>
          <a:p>
            <a:pPr>
              <a:lnSpc>
                <a:spcPct val="150000"/>
              </a:lnSpc>
            </a:pPr>
            <a:r>
              <a:rPr lang="el-GR" sz="1600" dirty="0">
                <a:latin typeface="Arial" panose="020B0604020202020204" pitchFamily="34" charset="0"/>
                <a:cs typeface="Arial" panose="020B0604020202020204" pitchFamily="34" charset="0"/>
              </a:rPr>
              <a:t>Το ψυκτικό υγρό παραμένει αέριο και θερμαίνεται ενώ η πίεση αυξάνεται. </a:t>
            </a:r>
          </a:p>
          <a:p>
            <a:pPr>
              <a:lnSpc>
                <a:spcPct val="150000"/>
              </a:lnSpc>
            </a:pPr>
            <a:endParaRPr lang="el-GR"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Ο συμπιεστής λειτουργίας χρειάζεται πρόσθετη πηγή ενέργειας, αυτή είναι μια ηλεκτρική ή μια μηχανή καύσης.</a:t>
            </a:r>
            <a:endParaRPr lang="de-DE" sz="1600" dirty="0">
              <a:latin typeface="Arial" panose="020B0604020202020204" pitchFamily="34" charset="0"/>
              <a:cs typeface="Arial" panose="020B0604020202020204" pitchFamily="34" charset="0"/>
            </a:endParaRPr>
          </a:p>
        </p:txBody>
      </p:sp>
      <p:sp>
        <p:nvSpPr>
          <p:cNvPr id="6" name="Textfeld 5"/>
          <p:cNvSpPr txBox="1"/>
          <p:nvPr/>
        </p:nvSpPr>
        <p:spPr>
          <a:xfrm>
            <a:off x="2699792" y="2539062"/>
            <a:ext cx="1059906" cy="307777"/>
          </a:xfrm>
          <a:prstGeom prst="rect">
            <a:avLst/>
          </a:prstGeom>
          <a:solidFill>
            <a:schemeClr val="bg1"/>
          </a:solidFill>
        </p:spPr>
        <p:txBody>
          <a:bodyPr wrap="none" rtlCol="0">
            <a:spAutoFit/>
          </a:bodyPr>
          <a:lstStyle/>
          <a:p>
            <a:r>
              <a:rPr lang="de-DE" sz="1400" dirty="0" err="1">
                <a:latin typeface="Arial" panose="020B0604020202020204" pitchFamily="34" charset="0"/>
                <a:cs typeface="Arial" panose="020B0604020202020204" pitchFamily="34" charset="0"/>
              </a:rPr>
              <a:t>Condenser</a:t>
            </a:r>
            <a:endParaRPr lang="de-DE" sz="1400" dirty="0">
              <a:latin typeface="Arial" panose="020B0604020202020204" pitchFamily="34" charset="0"/>
              <a:cs typeface="Arial" panose="020B0604020202020204" pitchFamily="34" charset="0"/>
            </a:endParaRPr>
          </a:p>
        </p:txBody>
      </p:sp>
      <p:sp>
        <p:nvSpPr>
          <p:cNvPr id="8" name="Textfeld 7"/>
          <p:cNvSpPr txBox="1"/>
          <p:nvPr/>
        </p:nvSpPr>
        <p:spPr>
          <a:xfrm>
            <a:off x="2563960" y="3845079"/>
            <a:ext cx="974626" cy="215444"/>
          </a:xfrm>
          <a:prstGeom prst="rect">
            <a:avLst/>
          </a:prstGeom>
          <a:solidFill>
            <a:schemeClr val="bg1"/>
          </a:solidFill>
        </p:spPr>
        <p:txBody>
          <a:bodyPr wrap="none" lIns="0" tIns="0" rIns="0" bIns="0" rtlCol="0">
            <a:spAutoFit/>
          </a:bodyPr>
          <a:lstStyle/>
          <a:p>
            <a:r>
              <a:rPr lang="de-DE" sz="1400" dirty="0" err="1">
                <a:latin typeface="Arial" panose="020B0604020202020204" pitchFamily="34" charset="0"/>
                <a:cs typeface="Arial" panose="020B0604020202020204" pitchFamily="34" charset="0"/>
              </a:rPr>
              <a:t>Compressor</a:t>
            </a:r>
            <a:endParaRPr lang="de-DE" sz="1400" dirty="0">
              <a:latin typeface="Arial" panose="020B0604020202020204" pitchFamily="34" charset="0"/>
              <a:cs typeface="Arial" panose="020B0604020202020204" pitchFamily="34" charset="0"/>
            </a:endParaRPr>
          </a:p>
        </p:txBody>
      </p:sp>
      <p:sp>
        <p:nvSpPr>
          <p:cNvPr id="9" name="Textfeld 8"/>
          <p:cNvSpPr txBox="1"/>
          <p:nvPr/>
        </p:nvSpPr>
        <p:spPr>
          <a:xfrm>
            <a:off x="2699792" y="5474841"/>
            <a:ext cx="1059906" cy="307777"/>
          </a:xfrm>
          <a:prstGeom prst="rect">
            <a:avLst/>
          </a:prstGeom>
          <a:solidFill>
            <a:schemeClr val="bg1"/>
          </a:solidFill>
        </p:spPr>
        <p:txBody>
          <a:bodyPr wrap="none" rtlCol="0">
            <a:spAutoFit/>
          </a:bodyPr>
          <a:lstStyle/>
          <a:p>
            <a:r>
              <a:rPr lang="de-DE" sz="1400" dirty="0">
                <a:latin typeface="Arial" panose="020B0604020202020204" pitchFamily="34" charset="0"/>
                <a:cs typeface="Arial" panose="020B0604020202020204" pitchFamily="34" charset="0"/>
              </a:rPr>
              <a:t>Evaporator</a:t>
            </a:r>
          </a:p>
        </p:txBody>
      </p:sp>
      <p:sp>
        <p:nvSpPr>
          <p:cNvPr id="10" name="Textfeld 9"/>
          <p:cNvSpPr txBox="1"/>
          <p:nvPr/>
        </p:nvSpPr>
        <p:spPr>
          <a:xfrm>
            <a:off x="1043608" y="3845079"/>
            <a:ext cx="646011" cy="215444"/>
          </a:xfrm>
          <a:prstGeom prst="rect">
            <a:avLst/>
          </a:prstGeom>
          <a:solidFill>
            <a:schemeClr val="bg1"/>
          </a:solidFill>
        </p:spPr>
        <p:txBody>
          <a:bodyPr wrap="none" lIns="0" tIns="0" rIns="0" bIns="0" rtlCol="0">
            <a:spAutoFit/>
          </a:bodyPr>
          <a:lstStyle/>
          <a:p>
            <a:r>
              <a:rPr lang="de-DE" sz="1400" dirty="0" err="1">
                <a:latin typeface="Arial" panose="020B0604020202020204" pitchFamily="34" charset="0"/>
                <a:cs typeface="Arial" panose="020B0604020202020204" pitchFamily="34" charset="0"/>
              </a:rPr>
              <a:t>Inductor</a:t>
            </a:r>
            <a:endParaRPr lang="de-DE"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13783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Arial" panose="020B0604020202020204" pitchFamily="34" charset="0"/>
                <a:cs typeface="Arial" panose="020B0604020202020204" pitchFamily="34" charset="0"/>
              </a:rPr>
              <a:t>Αρχή λειτουργίας της αντλίας θερμότητας </a:t>
            </a: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896" y="2276872"/>
            <a:ext cx="4064104" cy="3645024"/>
          </a:xfrm>
          <a:prstGeom prst="rect">
            <a:avLst/>
          </a:prstGeom>
        </p:spPr>
      </p:pic>
      <p:sp>
        <p:nvSpPr>
          <p:cNvPr id="4" name="Textfeld 3"/>
          <p:cNvSpPr txBox="1"/>
          <p:nvPr/>
        </p:nvSpPr>
        <p:spPr>
          <a:xfrm>
            <a:off x="4565213" y="1605748"/>
            <a:ext cx="4248472" cy="4478662"/>
          </a:xfrm>
          <a:prstGeom prst="rect">
            <a:avLst/>
          </a:prstGeom>
          <a:noFill/>
        </p:spPr>
        <p:txBody>
          <a:bodyPr wrap="square" rtlCol="0">
            <a:spAutoFit/>
          </a:bodyPr>
          <a:lstStyle/>
          <a:p>
            <a:pPr>
              <a:lnSpc>
                <a:spcPct val="150000"/>
              </a:lnSpc>
            </a:pPr>
            <a:r>
              <a:rPr lang="el-GR" sz="1600" dirty="0">
                <a:latin typeface="Arial" panose="020B0604020202020204" pitchFamily="34" charset="0"/>
                <a:cs typeface="Arial" panose="020B0604020202020204" pitchFamily="34" charset="0"/>
              </a:rPr>
              <a:t>Λειτουργίες μιας αντλίας θερμότητας</a:t>
            </a:r>
            <a:endParaRPr lang="de-DE" sz="160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3. Το συμπιεσμένο ψυκτικό έχει φτάσει</a:t>
            </a:r>
          </a:p>
          <a:p>
            <a:pPr>
              <a:lnSpc>
                <a:spcPct val="150000"/>
              </a:lnSpc>
            </a:pPr>
            <a:r>
              <a:rPr lang="el-GR" sz="1600" dirty="0">
                <a:latin typeface="Arial" panose="020B0604020202020204" pitchFamily="34" charset="0"/>
                <a:cs typeface="Arial" panose="020B0604020202020204" pitchFamily="34" charset="0"/>
              </a:rPr>
              <a:t>την απαραίτητη θερμοκρασία για την προγραμματισμένη χρήση (θέρμανση). Η θερμότητα μεταφέρεται από τον συμπυκνωτή στο κύκλωμα θέρμανσης από τον </a:t>
            </a:r>
            <a:r>
              <a:rPr lang="el-GR" sz="1600" dirty="0" err="1">
                <a:latin typeface="Arial" panose="020B0604020202020204" pitchFamily="34" charset="0"/>
                <a:cs typeface="Arial" panose="020B0604020202020204" pitchFamily="34" charset="0"/>
              </a:rPr>
              <a:t>εναλλάκτη</a:t>
            </a:r>
            <a:r>
              <a:rPr lang="el-GR" sz="1600" dirty="0">
                <a:latin typeface="Arial" panose="020B0604020202020204" pitchFamily="34" charset="0"/>
                <a:cs typeface="Arial" panose="020B0604020202020204" pitchFamily="34" charset="0"/>
              </a:rPr>
              <a:t> θερμότητας. Η θερμοκρασία του ψυκτικού υγρού πέφτει, η πίεση παραμένει σχεδόν σταθερή και οι ψυκτικές ουσίες συμπυκνώνονται (επαναλαμβανόμενη αλλαγή φάσης από υγρό σε υγρό).</a:t>
            </a:r>
            <a:endParaRPr lang="de-DE" sz="1600" dirty="0">
              <a:latin typeface="Arial" panose="020B0604020202020204" pitchFamily="34" charset="0"/>
              <a:cs typeface="Arial" panose="020B0604020202020204" pitchFamily="34" charset="0"/>
            </a:endParaRPr>
          </a:p>
        </p:txBody>
      </p:sp>
      <p:sp>
        <p:nvSpPr>
          <p:cNvPr id="6" name="Textfeld 5"/>
          <p:cNvSpPr txBox="1"/>
          <p:nvPr/>
        </p:nvSpPr>
        <p:spPr>
          <a:xfrm>
            <a:off x="2699792" y="2539062"/>
            <a:ext cx="1059906" cy="307777"/>
          </a:xfrm>
          <a:prstGeom prst="rect">
            <a:avLst/>
          </a:prstGeom>
          <a:solidFill>
            <a:schemeClr val="bg1"/>
          </a:solidFill>
        </p:spPr>
        <p:txBody>
          <a:bodyPr wrap="none" rtlCol="0">
            <a:spAutoFit/>
          </a:bodyPr>
          <a:lstStyle/>
          <a:p>
            <a:r>
              <a:rPr lang="de-DE" sz="1400" dirty="0" err="1">
                <a:latin typeface="Arial" panose="020B0604020202020204" pitchFamily="34" charset="0"/>
                <a:cs typeface="Arial" panose="020B0604020202020204" pitchFamily="34" charset="0"/>
              </a:rPr>
              <a:t>Condenser</a:t>
            </a:r>
            <a:endParaRPr lang="de-DE" sz="1400" dirty="0">
              <a:latin typeface="Arial" panose="020B0604020202020204" pitchFamily="34" charset="0"/>
              <a:cs typeface="Arial" panose="020B0604020202020204" pitchFamily="34" charset="0"/>
            </a:endParaRPr>
          </a:p>
        </p:txBody>
      </p:sp>
      <p:sp>
        <p:nvSpPr>
          <p:cNvPr id="7" name="Textfeld 6"/>
          <p:cNvSpPr txBox="1"/>
          <p:nvPr/>
        </p:nvSpPr>
        <p:spPr>
          <a:xfrm>
            <a:off x="2563960" y="3845079"/>
            <a:ext cx="974626" cy="215444"/>
          </a:xfrm>
          <a:prstGeom prst="rect">
            <a:avLst/>
          </a:prstGeom>
          <a:solidFill>
            <a:schemeClr val="bg1"/>
          </a:solidFill>
        </p:spPr>
        <p:txBody>
          <a:bodyPr wrap="none" lIns="0" tIns="0" rIns="0" bIns="0" rtlCol="0">
            <a:spAutoFit/>
          </a:bodyPr>
          <a:lstStyle/>
          <a:p>
            <a:r>
              <a:rPr lang="de-DE" sz="1400" dirty="0" err="1">
                <a:latin typeface="Arial" panose="020B0604020202020204" pitchFamily="34" charset="0"/>
                <a:cs typeface="Arial" panose="020B0604020202020204" pitchFamily="34" charset="0"/>
              </a:rPr>
              <a:t>Compressor</a:t>
            </a:r>
            <a:endParaRPr lang="de-DE" sz="1400" dirty="0">
              <a:latin typeface="Arial" panose="020B0604020202020204" pitchFamily="34" charset="0"/>
              <a:cs typeface="Arial" panose="020B0604020202020204" pitchFamily="34" charset="0"/>
            </a:endParaRPr>
          </a:p>
        </p:txBody>
      </p:sp>
      <p:sp>
        <p:nvSpPr>
          <p:cNvPr id="8" name="Textfeld 7"/>
          <p:cNvSpPr txBox="1"/>
          <p:nvPr/>
        </p:nvSpPr>
        <p:spPr>
          <a:xfrm>
            <a:off x="2699792" y="5474841"/>
            <a:ext cx="1059906" cy="307777"/>
          </a:xfrm>
          <a:prstGeom prst="rect">
            <a:avLst/>
          </a:prstGeom>
          <a:solidFill>
            <a:schemeClr val="bg1"/>
          </a:solidFill>
        </p:spPr>
        <p:txBody>
          <a:bodyPr wrap="none" rtlCol="0">
            <a:spAutoFit/>
          </a:bodyPr>
          <a:lstStyle/>
          <a:p>
            <a:r>
              <a:rPr lang="de-DE" sz="1400" dirty="0">
                <a:latin typeface="Arial" panose="020B0604020202020204" pitchFamily="34" charset="0"/>
                <a:cs typeface="Arial" panose="020B0604020202020204" pitchFamily="34" charset="0"/>
              </a:rPr>
              <a:t>Evaporator</a:t>
            </a:r>
          </a:p>
        </p:txBody>
      </p:sp>
      <p:sp>
        <p:nvSpPr>
          <p:cNvPr id="9" name="Textfeld 8"/>
          <p:cNvSpPr txBox="1"/>
          <p:nvPr/>
        </p:nvSpPr>
        <p:spPr>
          <a:xfrm>
            <a:off x="1043608" y="3845079"/>
            <a:ext cx="646011" cy="215444"/>
          </a:xfrm>
          <a:prstGeom prst="rect">
            <a:avLst/>
          </a:prstGeom>
          <a:solidFill>
            <a:schemeClr val="bg1"/>
          </a:solidFill>
        </p:spPr>
        <p:txBody>
          <a:bodyPr wrap="none" lIns="0" tIns="0" rIns="0" bIns="0" rtlCol="0">
            <a:spAutoFit/>
          </a:bodyPr>
          <a:lstStyle/>
          <a:p>
            <a:r>
              <a:rPr lang="de-DE" sz="1400" dirty="0" err="1">
                <a:latin typeface="Arial" panose="020B0604020202020204" pitchFamily="34" charset="0"/>
                <a:cs typeface="Arial" panose="020B0604020202020204" pitchFamily="34" charset="0"/>
              </a:rPr>
              <a:t>Inductor</a:t>
            </a:r>
            <a:endParaRPr lang="de-DE"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83478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Arial" panose="020B0604020202020204" pitchFamily="34" charset="0"/>
                <a:cs typeface="Arial" panose="020B0604020202020204" pitchFamily="34" charset="0"/>
              </a:rPr>
              <a:t>Αρχή λειτουργίας της αντλίας θερμότητας </a:t>
            </a: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896" y="2276872"/>
            <a:ext cx="4064104" cy="3645024"/>
          </a:xfrm>
          <a:prstGeom prst="rect">
            <a:avLst/>
          </a:prstGeom>
        </p:spPr>
      </p:pic>
      <p:sp>
        <p:nvSpPr>
          <p:cNvPr id="7" name="Textfeld 6"/>
          <p:cNvSpPr txBox="1"/>
          <p:nvPr/>
        </p:nvSpPr>
        <p:spPr>
          <a:xfrm>
            <a:off x="4716016" y="1559001"/>
            <a:ext cx="3970784" cy="4109330"/>
          </a:xfrm>
          <a:prstGeom prst="rect">
            <a:avLst/>
          </a:prstGeom>
          <a:noFill/>
        </p:spPr>
        <p:txBody>
          <a:bodyPr wrap="square" rtlCol="0">
            <a:spAutoFit/>
          </a:bodyPr>
          <a:lstStyle/>
          <a:p>
            <a:pPr>
              <a:lnSpc>
                <a:spcPct val="150000"/>
              </a:lnSpc>
            </a:pPr>
            <a:r>
              <a:rPr lang="el-GR" sz="1600" dirty="0">
                <a:latin typeface="Arial" panose="020B0604020202020204" pitchFamily="34" charset="0"/>
                <a:cs typeface="Arial" panose="020B0604020202020204" pitchFamily="34" charset="0"/>
              </a:rPr>
              <a:t>Λειτουργίες μιας αντλίας θερμότητας</a:t>
            </a:r>
            <a:endParaRPr lang="de-DE" sz="160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4. Το ψυκτικό υγρό διευκολύνεται στη βαλβίδα εκτόνωσης, πράγμα που σημαίνει ότι η πίεση πέφτει στο σημείο όπου ξεκίνησε στην αρχή του κύκλου.</a:t>
            </a:r>
          </a:p>
          <a:p>
            <a:pPr>
              <a:lnSpc>
                <a:spcPct val="150000"/>
              </a:lnSpc>
            </a:pPr>
            <a:r>
              <a:rPr lang="el-GR" sz="1600" dirty="0">
                <a:latin typeface="Arial" panose="020B0604020202020204" pitchFamily="34" charset="0"/>
                <a:cs typeface="Arial" panose="020B0604020202020204" pitchFamily="34" charset="0"/>
              </a:rPr>
              <a:t>Σε αυτή τη διαδικασία, το ψυκτικό υγρό ψύχεται ακόμη περισσότερο και η θερμοκρασία πέφτει κάτω από τη θερμοκρασία εισόδου του </a:t>
            </a:r>
            <a:r>
              <a:rPr lang="el-GR" sz="1600" dirty="0" err="1">
                <a:latin typeface="Arial" panose="020B0604020202020204" pitchFamily="34" charset="0"/>
                <a:cs typeface="Arial" panose="020B0604020202020204" pitchFamily="34" charset="0"/>
              </a:rPr>
              <a:t>εξατμιστή</a:t>
            </a:r>
            <a:r>
              <a:rPr lang="el-GR" sz="1600" dirty="0">
                <a:latin typeface="Arial" panose="020B0604020202020204" pitchFamily="34" charset="0"/>
                <a:cs typeface="Arial" panose="020B0604020202020204" pitchFamily="34" charset="0"/>
              </a:rPr>
              <a:t>. (-&gt; 1</a:t>
            </a:r>
            <a:r>
              <a:rPr lang="el-GR" sz="1600" baseline="30000" dirty="0">
                <a:latin typeface="Arial" panose="020B0604020202020204" pitchFamily="34" charset="0"/>
                <a:cs typeface="Arial" panose="020B0604020202020204" pitchFamily="34" charset="0"/>
              </a:rPr>
              <a:t>ο</a:t>
            </a:r>
            <a:r>
              <a:rPr lang="el-GR" sz="1600" dirty="0">
                <a:latin typeface="Arial" panose="020B0604020202020204" pitchFamily="34" charset="0"/>
                <a:cs typeface="Arial" panose="020B0604020202020204" pitchFamily="34" charset="0"/>
              </a:rPr>
              <a:t> μέρος)</a:t>
            </a:r>
            <a:endParaRPr lang="de-DE" sz="1600" dirty="0">
              <a:latin typeface="Arial" panose="020B0604020202020204" pitchFamily="34" charset="0"/>
              <a:cs typeface="Arial" panose="020B0604020202020204" pitchFamily="34" charset="0"/>
            </a:endParaRPr>
          </a:p>
        </p:txBody>
      </p:sp>
      <p:sp>
        <p:nvSpPr>
          <p:cNvPr id="6" name="Textfeld 5"/>
          <p:cNvSpPr txBox="1"/>
          <p:nvPr/>
        </p:nvSpPr>
        <p:spPr>
          <a:xfrm>
            <a:off x="2699792" y="2539062"/>
            <a:ext cx="1059906" cy="307777"/>
          </a:xfrm>
          <a:prstGeom prst="rect">
            <a:avLst/>
          </a:prstGeom>
          <a:solidFill>
            <a:schemeClr val="bg1"/>
          </a:solidFill>
        </p:spPr>
        <p:txBody>
          <a:bodyPr wrap="none" rtlCol="0">
            <a:spAutoFit/>
          </a:bodyPr>
          <a:lstStyle/>
          <a:p>
            <a:r>
              <a:rPr lang="de-DE" sz="1400" dirty="0" err="1">
                <a:latin typeface="Arial" panose="020B0604020202020204" pitchFamily="34" charset="0"/>
                <a:cs typeface="Arial" panose="020B0604020202020204" pitchFamily="34" charset="0"/>
              </a:rPr>
              <a:t>Condenser</a:t>
            </a:r>
            <a:endParaRPr lang="de-DE" sz="1400" dirty="0">
              <a:latin typeface="Arial" panose="020B0604020202020204" pitchFamily="34" charset="0"/>
              <a:cs typeface="Arial" panose="020B0604020202020204" pitchFamily="34" charset="0"/>
            </a:endParaRPr>
          </a:p>
        </p:txBody>
      </p:sp>
      <p:sp>
        <p:nvSpPr>
          <p:cNvPr id="8" name="Textfeld 7"/>
          <p:cNvSpPr txBox="1"/>
          <p:nvPr/>
        </p:nvSpPr>
        <p:spPr>
          <a:xfrm>
            <a:off x="2563960" y="3845079"/>
            <a:ext cx="974626" cy="215444"/>
          </a:xfrm>
          <a:prstGeom prst="rect">
            <a:avLst/>
          </a:prstGeom>
          <a:solidFill>
            <a:schemeClr val="bg1"/>
          </a:solidFill>
        </p:spPr>
        <p:txBody>
          <a:bodyPr wrap="none" lIns="0" tIns="0" rIns="0" bIns="0" rtlCol="0">
            <a:spAutoFit/>
          </a:bodyPr>
          <a:lstStyle/>
          <a:p>
            <a:r>
              <a:rPr lang="de-DE" sz="1400" dirty="0" err="1">
                <a:latin typeface="Arial" panose="020B0604020202020204" pitchFamily="34" charset="0"/>
                <a:cs typeface="Arial" panose="020B0604020202020204" pitchFamily="34" charset="0"/>
              </a:rPr>
              <a:t>Compressor</a:t>
            </a:r>
            <a:endParaRPr lang="de-DE" sz="1400" dirty="0">
              <a:latin typeface="Arial" panose="020B0604020202020204" pitchFamily="34" charset="0"/>
              <a:cs typeface="Arial" panose="020B0604020202020204" pitchFamily="34" charset="0"/>
            </a:endParaRPr>
          </a:p>
        </p:txBody>
      </p:sp>
      <p:sp>
        <p:nvSpPr>
          <p:cNvPr id="9" name="Textfeld 8"/>
          <p:cNvSpPr txBox="1"/>
          <p:nvPr/>
        </p:nvSpPr>
        <p:spPr>
          <a:xfrm>
            <a:off x="2699792" y="5474841"/>
            <a:ext cx="1059906" cy="307777"/>
          </a:xfrm>
          <a:prstGeom prst="rect">
            <a:avLst/>
          </a:prstGeom>
          <a:solidFill>
            <a:schemeClr val="bg1"/>
          </a:solidFill>
        </p:spPr>
        <p:txBody>
          <a:bodyPr wrap="none" rtlCol="0">
            <a:spAutoFit/>
          </a:bodyPr>
          <a:lstStyle/>
          <a:p>
            <a:r>
              <a:rPr lang="de-DE" sz="1400" dirty="0">
                <a:latin typeface="Arial" panose="020B0604020202020204" pitchFamily="34" charset="0"/>
                <a:cs typeface="Arial" panose="020B0604020202020204" pitchFamily="34" charset="0"/>
              </a:rPr>
              <a:t>Evaporator</a:t>
            </a:r>
          </a:p>
        </p:txBody>
      </p:sp>
      <p:sp>
        <p:nvSpPr>
          <p:cNvPr id="10" name="Textfeld 9"/>
          <p:cNvSpPr txBox="1"/>
          <p:nvPr/>
        </p:nvSpPr>
        <p:spPr>
          <a:xfrm>
            <a:off x="1043608" y="3845079"/>
            <a:ext cx="646011" cy="215444"/>
          </a:xfrm>
          <a:prstGeom prst="rect">
            <a:avLst/>
          </a:prstGeom>
          <a:solidFill>
            <a:schemeClr val="bg1"/>
          </a:solidFill>
        </p:spPr>
        <p:txBody>
          <a:bodyPr wrap="none" lIns="0" tIns="0" rIns="0" bIns="0" rtlCol="0">
            <a:spAutoFit/>
          </a:bodyPr>
          <a:lstStyle/>
          <a:p>
            <a:r>
              <a:rPr lang="de-DE" sz="1400" dirty="0" err="1">
                <a:latin typeface="Arial" panose="020B0604020202020204" pitchFamily="34" charset="0"/>
                <a:cs typeface="Arial" panose="020B0604020202020204" pitchFamily="34" charset="0"/>
              </a:rPr>
              <a:t>Inductor</a:t>
            </a:r>
            <a:endParaRPr lang="de-DE"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2476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Arial" panose="020B0604020202020204" pitchFamily="34" charset="0"/>
                <a:cs typeface="Arial" panose="020B0604020202020204" pitchFamily="34" charset="0"/>
              </a:rPr>
              <a:t>Αρχή λειτουργίας της αντλίας θερμότητας </a:t>
            </a:r>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1844824"/>
            <a:ext cx="6967758" cy="3919364"/>
          </a:xfrm>
          <a:prstGeom prst="rect">
            <a:avLst/>
          </a:prstGeom>
        </p:spPr>
      </p:pic>
      <p:sp>
        <p:nvSpPr>
          <p:cNvPr id="5" name="Textfeld 4"/>
          <p:cNvSpPr txBox="1"/>
          <p:nvPr/>
        </p:nvSpPr>
        <p:spPr>
          <a:xfrm>
            <a:off x="4211960" y="2204864"/>
            <a:ext cx="1059906" cy="307777"/>
          </a:xfrm>
          <a:prstGeom prst="rect">
            <a:avLst/>
          </a:prstGeom>
          <a:solidFill>
            <a:schemeClr val="bg1"/>
          </a:solidFill>
        </p:spPr>
        <p:txBody>
          <a:bodyPr wrap="none" rtlCol="0">
            <a:spAutoFit/>
          </a:bodyPr>
          <a:lstStyle/>
          <a:p>
            <a:r>
              <a:rPr lang="de-DE" sz="1400" dirty="0" err="1">
                <a:latin typeface="Arial" panose="020B0604020202020204" pitchFamily="34" charset="0"/>
                <a:cs typeface="Arial" panose="020B0604020202020204" pitchFamily="34" charset="0"/>
              </a:rPr>
              <a:t>Condenser</a:t>
            </a:r>
            <a:endParaRPr lang="de-DE" sz="1400" dirty="0">
              <a:latin typeface="Arial" panose="020B0604020202020204" pitchFamily="34" charset="0"/>
              <a:cs typeface="Arial" panose="020B0604020202020204" pitchFamily="34" charset="0"/>
            </a:endParaRPr>
          </a:p>
        </p:txBody>
      </p:sp>
      <p:sp>
        <p:nvSpPr>
          <p:cNvPr id="6" name="Textfeld 5"/>
          <p:cNvSpPr txBox="1"/>
          <p:nvPr/>
        </p:nvSpPr>
        <p:spPr>
          <a:xfrm>
            <a:off x="3995936" y="3510881"/>
            <a:ext cx="974626" cy="215444"/>
          </a:xfrm>
          <a:prstGeom prst="rect">
            <a:avLst/>
          </a:prstGeom>
          <a:solidFill>
            <a:schemeClr val="bg1"/>
          </a:solidFill>
        </p:spPr>
        <p:txBody>
          <a:bodyPr wrap="none" lIns="0" tIns="0" rIns="0" bIns="0" rtlCol="0">
            <a:spAutoFit/>
          </a:bodyPr>
          <a:lstStyle/>
          <a:p>
            <a:r>
              <a:rPr lang="de-DE" sz="1400" dirty="0" err="1">
                <a:latin typeface="Arial" panose="020B0604020202020204" pitchFamily="34" charset="0"/>
                <a:cs typeface="Arial" panose="020B0604020202020204" pitchFamily="34" charset="0"/>
              </a:rPr>
              <a:t>Compressor</a:t>
            </a:r>
            <a:endParaRPr lang="de-DE" sz="1400" dirty="0">
              <a:latin typeface="Arial" panose="020B0604020202020204" pitchFamily="34" charset="0"/>
              <a:cs typeface="Arial" panose="020B0604020202020204" pitchFamily="34" charset="0"/>
            </a:endParaRPr>
          </a:p>
        </p:txBody>
      </p:sp>
      <p:sp>
        <p:nvSpPr>
          <p:cNvPr id="7" name="Textfeld 6"/>
          <p:cNvSpPr txBox="1"/>
          <p:nvPr/>
        </p:nvSpPr>
        <p:spPr>
          <a:xfrm>
            <a:off x="4211960" y="5140643"/>
            <a:ext cx="1059906" cy="307777"/>
          </a:xfrm>
          <a:prstGeom prst="rect">
            <a:avLst/>
          </a:prstGeom>
          <a:solidFill>
            <a:schemeClr val="bg1"/>
          </a:solidFill>
        </p:spPr>
        <p:txBody>
          <a:bodyPr wrap="none" rtlCol="0">
            <a:spAutoFit/>
          </a:bodyPr>
          <a:lstStyle/>
          <a:p>
            <a:r>
              <a:rPr lang="de-DE" sz="1400" dirty="0">
                <a:latin typeface="Arial" panose="020B0604020202020204" pitchFamily="34" charset="0"/>
                <a:cs typeface="Arial" panose="020B0604020202020204" pitchFamily="34" charset="0"/>
              </a:rPr>
              <a:t>Evaporator</a:t>
            </a:r>
          </a:p>
        </p:txBody>
      </p:sp>
      <p:sp>
        <p:nvSpPr>
          <p:cNvPr id="8" name="Textfeld 7"/>
          <p:cNvSpPr txBox="1"/>
          <p:nvPr/>
        </p:nvSpPr>
        <p:spPr>
          <a:xfrm>
            <a:off x="2555776" y="3510881"/>
            <a:ext cx="646011" cy="215444"/>
          </a:xfrm>
          <a:prstGeom prst="rect">
            <a:avLst/>
          </a:prstGeom>
          <a:solidFill>
            <a:schemeClr val="bg1"/>
          </a:solidFill>
        </p:spPr>
        <p:txBody>
          <a:bodyPr wrap="none" lIns="0" tIns="0" rIns="0" bIns="0" rtlCol="0">
            <a:spAutoFit/>
          </a:bodyPr>
          <a:lstStyle/>
          <a:p>
            <a:r>
              <a:rPr lang="de-DE" sz="1400" dirty="0" err="1">
                <a:latin typeface="Arial" panose="020B0604020202020204" pitchFamily="34" charset="0"/>
                <a:cs typeface="Arial" panose="020B0604020202020204" pitchFamily="34" charset="0"/>
              </a:rPr>
              <a:t>Inductor</a:t>
            </a:r>
            <a:endParaRPr lang="de-DE"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70242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Arial" panose="020B0604020202020204" pitchFamily="34" charset="0"/>
                <a:cs typeface="Arial" panose="020B0604020202020204" pitchFamily="34" charset="0"/>
              </a:rPr>
              <a:t>Αρχή λειτουργίας της αντλίας θερμότητας </a:t>
            </a:r>
          </a:p>
        </p:txBody>
      </p:sp>
      <p:sp>
        <p:nvSpPr>
          <p:cNvPr id="6" name="Rechteck 5"/>
          <p:cNvSpPr/>
          <p:nvPr/>
        </p:nvSpPr>
        <p:spPr>
          <a:xfrm>
            <a:off x="7308304" y="6126163"/>
            <a:ext cx="1008112" cy="327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p:cNvSpPr txBox="1"/>
          <p:nvPr/>
        </p:nvSpPr>
        <p:spPr>
          <a:xfrm>
            <a:off x="827584" y="1628800"/>
            <a:ext cx="7859216" cy="2632003"/>
          </a:xfrm>
          <a:prstGeom prst="rect">
            <a:avLst/>
          </a:prstGeom>
          <a:noFill/>
        </p:spPr>
        <p:txBody>
          <a:bodyPr wrap="square" rtlCol="0">
            <a:spAutoFit/>
          </a:bodyPr>
          <a:lstStyle/>
          <a:p>
            <a:pPr>
              <a:lnSpc>
                <a:spcPct val="150000"/>
              </a:lnSpc>
            </a:pPr>
            <a:r>
              <a:rPr lang="el-GR" sz="1600" dirty="0">
                <a:latin typeface="Arial" panose="020B0604020202020204" pitchFamily="34" charset="0"/>
                <a:cs typeface="Arial" panose="020B0604020202020204" pitchFamily="34" charset="0"/>
              </a:rPr>
              <a:t>Με την εμφάνιση των σταδίων στη διαδικασία με ένα διάγραμμα πίεσης - ενθαλπίας, οι αλλαγές στην πίεση, τη θερμοκρασία και την ενθαλπία υποδεικνύονται καλά.</a:t>
            </a:r>
          </a:p>
          <a:p>
            <a:pPr>
              <a:lnSpc>
                <a:spcPct val="150000"/>
              </a:lnSpc>
            </a:pPr>
            <a:endParaRPr lang="el-GR"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Στο παρακάτω διάγραμμα, η αύξηση της ενθαλπίας στο πρώτο στάδιο της διαδικασίας (150 </a:t>
            </a:r>
            <a:r>
              <a:rPr lang="el-GR" sz="1600" dirty="0" err="1">
                <a:latin typeface="Arial" panose="020B0604020202020204" pitchFamily="34" charset="0"/>
                <a:cs typeface="Arial" panose="020B0604020202020204" pitchFamily="34" charset="0"/>
              </a:rPr>
              <a:t>kJ</a:t>
            </a:r>
            <a:r>
              <a:rPr lang="el-GR" sz="1600" dirty="0">
                <a:latin typeface="Arial" panose="020B0604020202020204" pitchFamily="34" charset="0"/>
                <a:cs typeface="Arial" panose="020B0604020202020204" pitchFamily="34" charset="0"/>
              </a:rPr>
              <a:t> / </a:t>
            </a:r>
            <a:r>
              <a:rPr lang="el-GR" sz="1600" dirty="0" err="1">
                <a:latin typeface="Arial" panose="020B0604020202020204" pitchFamily="34" charset="0"/>
                <a:cs typeface="Arial" panose="020B0604020202020204" pitchFamily="34" charset="0"/>
              </a:rPr>
              <a:t>kg</a:t>
            </a:r>
            <a:r>
              <a:rPr lang="el-GR" sz="1600" dirty="0">
                <a:latin typeface="Arial" panose="020B0604020202020204" pitchFamily="34" charset="0"/>
                <a:cs typeface="Arial" panose="020B0604020202020204" pitchFamily="34" charset="0"/>
              </a:rPr>
              <a:t> -&gt; 300 </a:t>
            </a:r>
            <a:r>
              <a:rPr lang="el-GR" sz="1600" dirty="0" err="1">
                <a:latin typeface="Arial" panose="020B0604020202020204" pitchFamily="34" charset="0"/>
                <a:cs typeface="Arial" panose="020B0604020202020204" pitchFamily="34" charset="0"/>
              </a:rPr>
              <a:t>kJ</a:t>
            </a:r>
            <a:r>
              <a:rPr lang="el-GR" sz="1600" dirty="0">
                <a:latin typeface="Arial" panose="020B0604020202020204" pitchFamily="34" charset="0"/>
                <a:cs typeface="Arial" panose="020B0604020202020204" pitchFamily="34" charset="0"/>
              </a:rPr>
              <a:t> / </a:t>
            </a:r>
            <a:r>
              <a:rPr lang="el-GR" sz="1600" dirty="0" err="1">
                <a:latin typeface="Arial" panose="020B0604020202020204" pitchFamily="34" charset="0"/>
                <a:cs typeface="Arial" panose="020B0604020202020204" pitchFamily="34" charset="0"/>
              </a:rPr>
              <a:t>kg</a:t>
            </a:r>
            <a:r>
              <a:rPr lang="el-GR" sz="1600" dirty="0">
                <a:latin typeface="Arial" panose="020B0604020202020204" pitchFamily="34" charset="0"/>
                <a:cs typeface="Arial" panose="020B0604020202020204" pitchFamily="34" charset="0"/>
              </a:rPr>
              <a:t>) οφείλεται στην εξαγωγή θερμότητας από το περιβάλλον, οποιαδήποτε περαιτέρω αύξηση (-&gt; 350 </a:t>
            </a:r>
            <a:r>
              <a:rPr lang="el-GR" sz="1600" dirty="0" err="1">
                <a:latin typeface="Arial" panose="020B0604020202020204" pitchFamily="34" charset="0"/>
                <a:cs typeface="Arial" panose="020B0604020202020204" pitchFamily="34" charset="0"/>
              </a:rPr>
              <a:t>kJ</a:t>
            </a:r>
            <a:r>
              <a:rPr lang="el-GR" sz="1600" dirty="0">
                <a:latin typeface="Arial" panose="020B0604020202020204" pitchFamily="34" charset="0"/>
                <a:cs typeface="Arial" panose="020B0604020202020204" pitchFamily="34" charset="0"/>
              </a:rPr>
              <a:t> / </a:t>
            </a:r>
            <a:r>
              <a:rPr lang="el-GR" sz="1600" dirty="0" err="1">
                <a:latin typeface="Arial" panose="020B0604020202020204" pitchFamily="34" charset="0"/>
                <a:cs typeface="Arial" panose="020B0604020202020204" pitchFamily="34" charset="0"/>
              </a:rPr>
              <a:t>kg</a:t>
            </a:r>
            <a:r>
              <a:rPr lang="el-GR" sz="1600" dirty="0">
                <a:latin typeface="Arial" panose="020B0604020202020204" pitchFamily="34" charset="0"/>
                <a:cs typeface="Arial" panose="020B0604020202020204" pitchFamily="34" charset="0"/>
              </a:rPr>
              <a:t>) οφείλεται στις ηλεκτρικές επιδόσεις του συμπιεστή.</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2892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Arial" panose="020B0604020202020204" pitchFamily="34" charset="0"/>
                <a:cs typeface="Arial" panose="020B0604020202020204" pitchFamily="34" charset="0"/>
              </a:rPr>
              <a:t>Αρχή λειτουργίας της αντλίας θερμότητας </a:t>
            </a:r>
          </a:p>
        </p:txBody>
      </p:sp>
      <p:sp>
        <p:nvSpPr>
          <p:cNvPr id="3" name="Content Placeholder 2"/>
          <p:cNvSpPr>
            <a:spLocks noGrp="1"/>
          </p:cNvSpPr>
          <p:nvPr>
            <p:ph idx="1"/>
          </p:nvPr>
        </p:nvSpPr>
        <p:spPr/>
        <p:txBody>
          <a:bodyPr>
            <a:normAutofit/>
          </a:bodyPr>
          <a:lstStyle/>
          <a:p>
            <a:pPr marL="0" indent="0">
              <a:lnSpc>
                <a:spcPct val="150000"/>
              </a:lnSpc>
              <a:buNone/>
            </a:pPr>
            <a:r>
              <a:rPr lang="el-GR" sz="1600" dirty="0">
                <a:latin typeface="Arial" panose="020B0604020202020204" pitchFamily="34" charset="0"/>
                <a:cs typeface="Arial" panose="020B0604020202020204" pitchFamily="34" charset="0"/>
              </a:rPr>
              <a:t>Αρχή λειτουργίας μιας αντλίας θερμότητας</a:t>
            </a:r>
            <a:endParaRPr lang="en-US" sz="1600" dirty="0">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003499"/>
            <a:ext cx="7620000" cy="4286250"/>
          </a:xfrm>
          <a:prstGeom prst="rect">
            <a:avLst/>
          </a:prstGeom>
        </p:spPr>
      </p:pic>
      <p:sp>
        <p:nvSpPr>
          <p:cNvPr id="6" name="Rechteck 5"/>
          <p:cNvSpPr/>
          <p:nvPr/>
        </p:nvSpPr>
        <p:spPr>
          <a:xfrm>
            <a:off x="7069088" y="5962576"/>
            <a:ext cx="1008112" cy="327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92388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Arial" panose="020B0604020202020204" pitchFamily="34" charset="0"/>
                <a:cs typeface="Arial" panose="020B0604020202020204" pitchFamily="34" charset="0"/>
              </a:rPr>
              <a:t>Αρχή λειτουργίας της αντλίας θερμότητας </a:t>
            </a:r>
          </a:p>
        </p:txBody>
      </p:sp>
      <p:sp>
        <p:nvSpPr>
          <p:cNvPr id="3" name="Content Placeholder 2"/>
          <p:cNvSpPr>
            <a:spLocks noGrp="1"/>
          </p:cNvSpPr>
          <p:nvPr>
            <p:ph idx="1"/>
          </p:nvPr>
        </p:nvSpPr>
        <p:spPr/>
        <p:txBody>
          <a:bodyPr>
            <a:normAutofit/>
          </a:bodyPr>
          <a:lstStyle/>
          <a:p>
            <a:pPr marL="0" indent="0">
              <a:lnSpc>
                <a:spcPct val="150000"/>
              </a:lnSpc>
              <a:buNone/>
            </a:pPr>
            <a:r>
              <a:rPr lang="el-GR" sz="1600" dirty="0">
                <a:latin typeface="Arial" panose="020B0604020202020204" pitchFamily="34" charset="0"/>
                <a:cs typeface="Arial" panose="020B0604020202020204" pitchFamily="34" charset="0"/>
              </a:rPr>
              <a:t>Πρόσθετες πληροφορίες μπορούν να ληφθούν από ένα </a:t>
            </a:r>
            <a:r>
              <a:rPr lang="en-US" sz="1600" dirty="0">
                <a:latin typeface="Arial" panose="020B0604020202020204" pitchFamily="34" charset="0"/>
                <a:cs typeface="Arial" panose="020B0604020202020204" pitchFamily="34" charset="0"/>
              </a:rPr>
              <a:t>log(p)h </a:t>
            </a:r>
            <a:r>
              <a:rPr lang="el-GR" sz="1600" dirty="0">
                <a:latin typeface="Arial" panose="020B0604020202020204" pitchFamily="34" charset="0"/>
                <a:cs typeface="Arial" panose="020B0604020202020204" pitchFamily="34" charset="0"/>
              </a:rPr>
              <a:t>διάγραμμα</a:t>
            </a: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l-GR" sz="1600" dirty="0">
                <a:latin typeface="Arial" panose="020B0604020202020204" pitchFamily="34" charset="0"/>
                <a:cs typeface="Arial" panose="020B0604020202020204" pitchFamily="34" charset="0"/>
              </a:rPr>
              <a:t>Πρόσθετες πληροφορίες στα αγγλικά υπάρχουν στα παρακάτω </a:t>
            </a:r>
            <a:r>
              <a:rPr lang="en-US" sz="1600" dirty="0">
                <a:latin typeface="Arial" panose="020B0604020202020204" pitchFamily="34" charset="0"/>
                <a:cs typeface="Arial" panose="020B0604020202020204" pitchFamily="34" charset="0"/>
              </a:rPr>
              <a:t>links:</a:t>
            </a:r>
          </a:p>
          <a:p>
            <a:pPr marL="0" indent="0">
              <a:lnSpc>
                <a:spcPct val="150000"/>
              </a:lnSpc>
              <a:buNone/>
            </a:pPr>
            <a:r>
              <a:rPr lang="en-US" sz="1600" dirty="0">
                <a:latin typeface="Arial" panose="020B0604020202020204" pitchFamily="34" charset="0"/>
                <a:cs typeface="Arial" panose="020B0604020202020204" pitchFamily="34" charset="0"/>
              </a:rPr>
              <a:t>Part 1 -https://www.youtube.com/watch?v=qDY-NIyXMzo</a:t>
            </a:r>
          </a:p>
          <a:p>
            <a:pPr marL="0" indent="0">
              <a:lnSpc>
                <a:spcPct val="150000"/>
              </a:lnSpc>
              <a:buNone/>
            </a:pPr>
            <a:r>
              <a:rPr lang="en-US" sz="1600" dirty="0">
                <a:latin typeface="Arial" panose="020B0604020202020204" pitchFamily="34" charset="0"/>
                <a:cs typeface="Arial" panose="020B0604020202020204" pitchFamily="34" charset="0"/>
              </a:rPr>
              <a:t>Part 2 -https://www.youtube.com/watch?v=u3ixfkzqfMM</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l-GR" sz="1600" dirty="0">
                <a:latin typeface="Arial" panose="020B0604020202020204" pitchFamily="34" charset="0"/>
                <a:cs typeface="Arial" panose="020B0604020202020204" pitchFamily="34" charset="0"/>
              </a:rPr>
              <a:t>Πρόσθετες πληροφορίες στα γερμανικά υπάρχουν στα παρακάτω </a:t>
            </a:r>
            <a:r>
              <a:rPr lang="en-US" sz="1600" dirty="0">
                <a:latin typeface="Arial" panose="020B0604020202020204" pitchFamily="34" charset="0"/>
                <a:cs typeface="Arial" panose="020B0604020202020204" pitchFamily="34" charset="0"/>
              </a:rPr>
              <a:t>links:</a:t>
            </a:r>
          </a:p>
          <a:p>
            <a:pPr marL="0" indent="0">
              <a:lnSpc>
                <a:spcPct val="150000"/>
              </a:lnSpc>
              <a:buNone/>
            </a:pPr>
            <a:r>
              <a:rPr lang="en-US" sz="1600" dirty="0">
                <a:latin typeface="Arial" panose="020B0604020202020204" pitchFamily="34" charset="0"/>
                <a:cs typeface="Arial" panose="020B0604020202020204" pitchFamily="34" charset="0"/>
              </a:rPr>
              <a:t>Part1 –https://www.youtube.com/watch?v=bXHdujqi9rU</a:t>
            </a:r>
          </a:p>
          <a:p>
            <a:pPr marL="0" indent="0">
              <a:lnSpc>
                <a:spcPct val="150000"/>
              </a:lnSpc>
              <a:buNone/>
            </a:pPr>
            <a:r>
              <a:rPr lang="en-US" sz="1600" dirty="0">
                <a:latin typeface="Arial" panose="020B0604020202020204" pitchFamily="34" charset="0"/>
                <a:cs typeface="Arial" panose="020B0604020202020204" pitchFamily="34" charset="0"/>
              </a:rPr>
              <a:t>Part 2 -https://www.youtube.com/watch?v=80QPTy6qKkM</a:t>
            </a:r>
          </a:p>
        </p:txBody>
      </p:sp>
      <p:sp>
        <p:nvSpPr>
          <p:cNvPr id="6" name="Rechteck 5"/>
          <p:cNvSpPr/>
          <p:nvPr/>
        </p:nvSpPr>
        <p:spPr>
          <a:xfrm>
            <a:off x="7308304" y="6126163"/>
            <a:ext cx="1008112" cy="327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41252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Arial" panose="020B0604020202020204" pitchFamily="34" charset="0"/>
                <a:cs typeface="Arial" panose="020B0604020202020204" pitchFamily="34" charset="0"/>
              </a:rPr>
              <a:t>Αρχή λειτουργίας της αντλίας θερμότητας </a:t>
            </a:r>
          </a:p>
        </p:txBody>
      </p:sp>
      <p:sp>
        <p:nvSpPr>
          <p:cNvPr id="6" name="Rechteck 5"/>
          <p:cNvSpPr/>
          <p:nvPr/>
        </p:nvSpPr>
        <p:spPr>
          <a:xfrm>
            <a:off x="7308304" y="6126163"/>
            <a:ext cx="1008112" cy="327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4778" y="2370582"/>
            <a:ext cx="3122875" cy="2763607"/>
          </a:xfrm>
          <a:prstGeom prst="rect">
            <a:avLst/>
          </a:prstGeom>
        </p:spPr>
      </p:pic>
      <p:sp>
        <p:nvSpPr>
          <p:cNvPr id="5" name="Textfeld 4"/>
          <p:cNvSpPr txBox="1"/>
          <p:nvPr/>
        </p:nvSpPr>
        <p:spPr>
          <a:xfrm>
            <a:off x="624060" y="1756932"/>
            <a:ext cx="4307980" cy="3001334"/>
          </a:xfrm>
          <a:prstGeom prst="rect">
            <a:avLst/>
          </a:prstGeom>
          <a:noFill/>
        </p:spPr>
        <p:txBody>
          <a:bodyPr wrap="square" rtlCol="0">
            <a:spAutoFit/>
          </a:bodyPr>
          <a:lstStyle/>
          <a:p>
            <a:pPr>
              <a:lnSpc>
                <a:spcPct val="150000"/>
              </a:lnSpc>
            </a:pPr>
            <a:r>
              <a:rPr lang="el-GR" sz="1600" dirty="0">
                <a:latin typeface="Arial" panose="020B0604020202020204" pitchFamily="34" charset="0"/>
                <a:cs typeface="Arial" panose="020B0604020202020204" pitchFamily="34" charset="0"/>
              </a:rPr>
              <a:t>Στο σημείο 2</a:t>
            </a:r>
            <a:r>
              <a:rPr lang="el-GR" sz="1600" baseline="30000" dirty="0">
                <a:latin typeface="Arial" panose="020B0604020202020204" pitchFamily="34" charset="0"/>
                <a:cs typeface="Arial" panose="020B0604020202020204" pitchFamily="34" charset="0"/>
              </a:rPr>
              <a:t>1</a:t>
            </a:r>
            <a:r>
              <a:rPr lang="el-GR" sz="1600" dirty="0">
                <a:latin typeface="Arial" panose="020B0604020202020204" pitchFamily="34" charset="0"/>
                <a:cs typeface="Arial" panose="020B0604020202020204" pitchFamily="34" charset="0"/>
              </a:rPr>
              <a:t> της εικόνας, το ψυκτικό έχει μετατραπεί πλήρως από υγρό σε αέριο.</a:t>
            </a:r>
          </a:p>
          <a:p>
            <a:pPr>
              <a:lnSpc>
                <a:spcPct val="150000"/>
              </a:lnSpc>
            </a:pPr>
            <a:r>
              <a:rPr lang="el-GR" sz="1600" dirty="0">
                <a:latin typeface="Arial" panose="020B0604020202020204" pitchFamily="34" charset="0"/>
                <a:cs typeface="Arial" panose="020B0604020202020204" pitchFamily="34" charset="0"/>
              </a:rPr>
              <a:t>Για να είναι 100% σίγουρο αυτό, δεν εισέρχονται στο υγρό του συμπιεστή στοιχεία - αυτό θα σήμαινε βλάβη στα εξαρτήματα - το σημείο σχεδίασης της διαδικασίας έχει οριστεί στο σημείο 2</a:t>
            </a:r>
            <a:r>
              <a:rPr lang="el-GR" sz="1600" baseline="30000" dirty="0">
                <a:latin typeface="Arial" panose="020B0604020202020204" pitchFamily="34" charset="0"/>
                <a:cs typeface="Arial" panose="020B0604020202020204" pitchFamily="34" charset="0"/>
              </a:rPr>
              <a:t>2</a:t>
            </a:r>
            <a:r>
              <a:rPr lang="el-GR" sz="1600" dirty="0">
                <a:latin typeface="Arial" panose="020B0604020202020204" pitchFamily="34" charset="0"/>
                <a:cs typeface="Arial" panose="020B0604020202020204" pitchFamily="34" charset="0"/>
              </a:rPr>
              <a:t>. Το ψυκτικό μέσο υπερθερμαίνεται.</a:t>
            </a:r>
            <a:r>
              <a:rPr lang="de-DE" sz="1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25101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596941" y="1556792"/>
            <a:ext cx="8168390" cy="338554"/>
          </a:xfrm>
          <a:prstGeom prst="rect">
            <a:avLst/>
          </a:prstGeom>
          <a:noFill/>
        </p:spPr>
        <p:txBody>
          <a:bodyPr wrap="none" rtlCol="0">
            <a:spAutoFit/>
          </a:bodyPr>
          <a:lstStyle/>
          <a:p>
            <a:r>
              <a:rPr lang="el-GR" sz="1600" dirty="0">
                <a:latin typeface="Arial" panose="020B0604020202020204" pitchFamily="34" charset="0"/>
                <a:cs typeface="Arial" panose="020B0604020202020204" pitchFamily="34" charset="0"/>
              </a:rPr>
              <a:t>Στην εικόνα που ακολουθεί περιγράφεται ο κύκλος λειτουργίας της αντλίας θερμότητας</a:t>
            </a:r>
            <a:endParaRPr lang="de-DE" sz="1600" dirty="0">
              <a:latin typeface="Arial" panose="020B0604020202020204" pitchFamily="34" charset="0"/>
              <a:cs typeface="Arial" panose="020B0604020202020204" pitchFamily="34" charset="0"/>
            </a:endParaRPr>
          </a:p>
        </p:txBody>
      </p:sp>
    </p:spTree>
    <p:controls>
      <mc:AlternateContent xmlns:mc="http://schemas.openxmlformats.org/markup-compatibility/2006">
        <mc:Choice xmlns:v="urn:schemas-microsoft-com:vml" Requires="v">
          <p:control spid="7293" r:id="rId2" imgW="5715000" imgH="4286160"/>
        </mc:Choice>
        <mc:Fallback>
          <p:control r:id="rId2" imgW="5715000" imgH="4286160">
            <p:pic>
              <p:nvPicPr>
                <p:cNvPr id="4" name="ShockwaveFlash1"/>
                <p:cNvPicPr>
                  <a:picLocks noChangeAspect="1"/>
                </p:cNvPicPr>
                <p:nvPr>
                  <p:custDataLst>
                    <p:tags r:id="rId3"/>
                  </p:custDataLst>
                </p:nvPr>
              </p:nvPicPr>
              <p:blipFill>
                <a:blip r:embed="rId6"/>
                <a:stretch>
                  <a:fillRect/>
                </a:stretch>
              </p:blipFill>
              <p:spPr>
                <a:xfrm>
                  <a:off x="1475656" y="2039362"/>
                  <a:ext cx="5400600" cy="4050450"/>
                </a:xfrm>
                <a:prstGeom prst="rect">
                  <a:avLst/>
                </a:prstGeom>
              </p:spPr>
            </p:pic>
          </p:control>
        </mc:Fallback>
      </mc:AlternateContent>
    </p:controls>
    <p:extLst>
      <p:ext uri="{BB962C8B-B14F-4D97-AF65-F5344CB8AC3E}">
        <p14:creationId xmlns:p14="http://schemas.microsoft.com/office/powerpoint/2010/main" val="1117446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Arial" panose="020B0604020202020204" pitchFamily="34" charset="0"/>
                <a:cs typeface="Arial" panose="020B0604020202020204" pitchFamily="34" charset="0"/>
              </a:rPr>
              <a:t>Εισαγωγή</a:t>
            </a:r>
            <a:endParaRPr lang="el-GR" dirty="0"/>
          </a:p>
        </p:txBody>
      </p:sp>
      <p:sp>
        <p:nvSpPr>
          <p:cNvPr id="5" name="Textfeld 4"/>
          <p:cNvSpPr txBox="1"/>
          <p:nvPr/>
        </p:nvSpPr>
        <p:spPr>
          <a:xfrm>
            <a:off x="467544" y="1628800"/>
            <a:ext cx="8352928" cy="4478662"/>
          </a:xfrm>
          <a:prstGeom prst="rect">
            <a:avLst/>
          </a:prstGeom>
          <a:noFill/>
        </p:spPr>
        <p:txBody>
          <a:bodyPr wrap="square" rtlCol="0">
            <a:spAutoFit/>
          </a:bodyPr>
          <a:lstStyle/>
          <a:p>
            <a:pPr>
              <a:lnSpc>
                <a:spcPct val="150000"/>
              </a:lnSpc>
            </a:pPr>
            <a:endParaRPr lang="el-GR"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Χρησιμοποιώντας τη γεωθερμική ενέργεια σε χαμηλά βάθη (</a:t>
            </a:r>
            <a:r>
              <a:rPr lang="de-DE" sz="1600" dirty="0">
                <a:latin typeface="Arial" panose="020B0604020202020204" pitchFamily="34" charset="0"/>
                <a:cs typeface="Arial" panose="020B0604020202020204" pitchFamily="34" charset="0"/>
              </a:rPr>
              <a:t>+/- 100m</a:t>
            </a:r>
            <a:r>
              <a:rPr lang="el-GR" sz="1600" dirty="0">
                <a:latin typeface="Arial" panose="020B0604020202020204" pitchFamily="34" charset="0"/>
                <a:cs typeface="Arial" panose="020B0604020202020204" pitchFamily="34" charset="0"/>
              </a:rPr>
              <a:t>)</a:t>
            </a:r>
            <a:r>
              <a:rPr lang="de-DE"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είναι δυνατή η απόκτηση πηγών θερμότητας με θερμοκρασίες +/- 10 ° C.</a:t>
            </a:r>
            <a:r>
              <a:rPr lang="de-DE" sz="1600" dirty="0">
                <a:latin typeface="Arial" panose="020B0604020202020204" pitchFamily="34" charset="0"/>
                <a:cs typeface="Arial" panose="020B0604020202020204" pitchFamily="34" charset="0"/>
              </a:rPr>
              <a:t> </a:t>
            </a:r>
          </a:p>
          <a:p>
            <a:pPr>
              <a:lnSpc>
                <a:spcPct val="150000"/>
              </a:lnSpc>
            </a:pPr>
            <a:r>
              <a:rPr lang="el-GR" sz="1600" dirty="0">
                <a:latin typeface="Arial" panose="020B0604020202020204" pitchFamily="34" charset="0"/>
                <a:cs typeface="Arial" panose="020B0604020202020204" pitchFamily="34" charset="0"/>
              </a:rPr>
              <a:t>Αυτά τα επίπεδα θερμοκρασίας δεν επαρκούν για τη θέρμανση ενός κτιρίου. </a:t>
            </a:r>
          </a:p>
          <a:p>
            <a:pPr>
              <a:lnSpc>
                <a:spcPct val="150000"/>
              </a:lnSpc>
            </a:pPr>
            <a:r>
              <a:rPr lang="el-GR" sz="1600" dirty="0">
                <a:latin typeface="Arial" panose="020B0604020202020204" pitchFamily="34" charset="0"/>
                <a:cs typeface="Arial" panose="020B0604020202020204" pitchFamily="34" charset="0"/>
              </a:rPr>
              <a:t>Οι αντλίες θερμότητας χρησιμοποιούνται για την αντιμετώπιση αυτού του προβλήματος, να είναι σε θέση δηλαδή να φθάσουν σε επίπεδα θερμοκρασίας που επαρκούν για συστήματα θερμότητας (χαμηλής θερμοκρασίας)</a:t>
            </a:r>
            <a:endParaRPr lang="de-DE"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Υπάρχουν και άλλες πηγές θερμότητας εκτός από τη γεωθερμική ενέργεια κοντά στην επιφάνεια. Η "περιβαλλοντική θερμότητα" όπως ονομάζεται είναι όρος γνωστός στην αγορά.</a:t>
            </a:r>
          </a:p>
          <a:p>
            <a:pPr>
              <a:lnSpc>
                <a:spcPct val="150000"/>
              </a:lnSpc>
            </a:pPr>
            <a:r>
              <a:rPr lang="el-GR" sz="1600" dirty="0">
                <a:latin typeface="Arial" panose="020B0604020202020204" pitchFamily="34" charset="0"/>
                <a:cs typeface="Arial" panose="020B0604020202020204" pitchFamily="34" charset="0"/>
              </a:rPr>
              <a:t>Οι αντλίες θερμότητας που λειτουργούν με υγρά απόβλητα ή άλλες πηγές απορριμμάτων δεν θεωρούνται ως καλές λύσεις στη σημερινή εποχή. </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10862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704" y="17044"/>
            <a:ext cx="7139136" cy="1008112"/>
          </a:xfrm>
        </p:spPr>
        <p:txBody>
          <a:bodyPr/>
          <a:lstStyle/>
          <a:p>
            <a:pPr algn="l"/>
            <a:r>
              <a:rPr lang="el-GR" dirty="0">
                <a:latin typeface="Arial" panose="020B0604020202020204" pitchFamily="34" charset="0"/>
                <a:cs typeface="Arial" panose="020B0604020202020204" pitchFamily="34" charset="0"/>
              </a:rPr>
              <a:t>Τα θεμελιώδη μέρη μιας αντλίας θερμότητας</a:t>
            </a:r>
          </a:p>
        </p:txBody>
      </p:sp>
      <p:sp>
        <p:nvSpPr>
          <p:cNvPr id="5" name="Textfeld 4"/>
          <p:cNvSpPr txBox="1"/>
          <p:nvPr/>
        </p:nvSpPr>
        <p:spPr>
          <a:xfrm>
            <a:off x="9540552" y="1916832"/>
            <a:ext cx="184731" cy="369332"/>
          </a:xfrm>
          <a:prstGeom prst="rect">
            <a:avLst/>
          </a:prstGeom>
          <a:noFill/>
        </p:spPr>
        <p:txBody>
          <a:bodyPr wrap="none" rtlCol="0">
            <a:spAutoFit/>
          </a:bodyPr>
          <a:lstStyle/>
          <a:p>
            <a:endParaRPr lang="de-DE" dirty="0"/>
          </a:p>
        </p:txBody>
      </p:sp>
      <p:sp>
        <p:nvSpPr>
          <p:cNvPr id="6" name="Textfeld 5"/>
          <p:cNvSpPr txBox="1"/>
          <p:nvPr/>
        </p:nvSpPr>
        <p:spPr>
          <a:xfrm>
            <a:off x="1043608" y="2101498"/>
            <a:ext cx="5895717" cy="2632003"/>
          </a:xfrm>
          <a:prstGeom prst="rect">
            <a:avLst/>
          </a:prstGeom>
          <a:noFill/>
        </p:spPr>
        <p:txBody>
          <a:bodyPr wrap="none" rtlCol="0">
            <a:spAutoFit/>
          </a:bodyPr>
          <a:lstStyle/>
          <a:p>
            <a:pPr>
              <a:lnSpc>
                <a:spcPct val="150000"/>
              </a:lnSpc>
            </a:pPr>
            <a:r>
              <a:rPr lang="el-GR" sz="1600" dirty="0">
                <a:latin typeface="Arial" panose="020B0604020202020204" pitchFamily="34" charset="0"/>
                <a:cs typeface="Arial" panose="020B0604020202020204" pitchFamily="34" charset="0"/>
              </a:rPr>
              <a:t>Ο συμπιεστής</a:t>
            </a:r>
            <a:endParaRPr lang="de-DE" sz="160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Στην πράξη χρησιμοποιούνται οι παρακάτω τύποι συμπιεστών</a:t>
            </a:r>
            <a:r>
              <a:rPr lang="de-DE" sz="1600" dirty="0">
                <a:latin typeface="Arial" panose="020B0604020202020204" pitchFamily="34" charset="0"/>
                <a:cs typeface="Arial" panose="020B0604020202020204" pitchFamily="34" charset="0"/>
              </a:rPr>
              <a:t>:</a:t>
            </a:r>
          </a:p>
          <a:p>
            <a:pPr>
              <a:lnSpc>
                <a:spcPct val="150000"/>
              </a:lnSpc>
            </a:pPr>
            <a:endParaRPr lang="de-DE" sz="1600" dirty="0">
              <a:latin typeface="Arial" panose="020B0604020202020204" pitchFamily="34" charset="0"/>
              <a:cs typeface="Arial" panose="020B0604020202020204" pitchFamily="34" charset="0"/>
            </a:endParaRPr>
          </a:p>
          <a:p>
            <a:pPr marL="285750" indent="-285750">
              <a:lnSpc>
                <a:spcPct val="150000"/>
              </a:lnSpc>
              <a:buFontTx/>
              <a:buChar char="-"/>
            </a:pPr>
            <a:r>
              <a:rPr lang="el-GR" sz="1600" dirty="0">
                <a:latin typeface="Arial" panose="020B0604020202020204" pitchFamily="34" charset="0"/>
                <a:cs typeface="Arial" panose="020B0604020202020204" pitchFamily="34" charset="0"/>
              </a:rPr>
              <a:t>Συμπιεστής τύπου </a:t>
            </a:r>
            <a:r>
              <a:rPr lang="en-US" sz="1600" dirty="0">
                <a:latin typeface="Arial" panose="020B0604020202020204" pitchFamily="34" charset="0"/>
                <a:cs typeface="Arial" panose="020B0604020202020204" pitchFamily="34" charset="0"/>
              </a:rPr>
              <a:t>Scroll</a:t>
            </a:r>
            <a:endParaRPr lang="de-DE" sz="1600" dirty="0">
              <a:latin typeface="Arial" panose="020B0604020202020204" pitchFamily="34" charset="0"/>
              <a:cs typeface="Arial" panose="020B0604020202020204" pitchFamily="34" charset="0"/>
            </a:endParaRPr>
          </a:p>
          <a:p>
            <a:pPr marL="285750" indent="-285750">
              <a:lnSpc>
                <a:spcPct val="150000"/>
              </a:lnSpc>
              <a:buFontTx/>
              <a:buChar char="-"/>
            </a:pPr>
            <a:r>
              <a:rPr lang="el-GR" sz="1600" dirty="0">
                <a:latin typeface="Arial" panose="020B0604020202020204" pitchFamily="34" charset="0"/>
                <a:cs typeface="Arial" panose="020B0604020202020204" pitchFamily="34" charset="0"/>
              </a:rPr>
              <a:t>Συμπιεστής με παλινδρομικό έμβολο</a:t>
            </a:r>
            <a:endParaRPr lang="de-DE" sz="1600" dirty="0">
              <a:latin typeface="Arial" panose="020B0604020202020204" pitchFamily="34" charset="0"/>
              <a:cs typeface="Arial" panose="020B0604020202020204" pitchFamily="34" charset="0"/>
            </a:endParaRPr>
          </a:p>
          <a:p>
            <a:pPr marL="285750" indent="-285750">
              <a:lnSpc>
                <a:spcPct val="150000"/>
              </a:lnSpc>
              <a:buFontTx/>
              <a:buChar char="-"/>
            </a:pPr>
            <a:r>
              <a:rPr lang="el-GR" sz="1600" dirty="0">
                <a:latin typeface="Arial" panose="020B0604020202020204" pitchFamily="34" charset="0"/>
                <a:cs typeface="Arial" panose="020B0604020202020204" pitchFamily="34" charset="0"/>
              </a:rPr>
              <a:t>Περιστροφικός συμπιεστής</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17484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Arial" panose="020B0604020202020204" pitchFamily="34" charset="0"/>
                <a:cs typeface="Arial" panose="020B0604020202020204" pitchFamily="34" charset="0"/>
              </a:rPr>
              <a:t>Τα θεμελιώδη μέρη μιας αντλίας θερμότητας</a:t>
            </a:r>
          </a:p>
        </p:txBody>
      </p:sp>
      <p:pic>
        <p:nvPicPr>
          <p:cNvPr id="2050" name="Picture 2" descr="https://upload.wikimedia.org/wikipedia/commons/3/31/Two_moving_spirals_scroll_pump.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17066" y="5229200"/>
            <a:ext cx="1514475" cy="1447801"/>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395536" y="1772816"/>
            <a:ext cx="8784584" cy="3376502"/>
          </a:xfrm>
          <a:prstGeom prst="rect">
            <a:avLst/>
          </a:prstGeom>
          <a:noFill/>
        </p:spPr>
        <p:txBody>
          <a:bodyPr wrap="none" rtlCol="0">
            <a:spAutoFit/>
          </a:bodyPr>
          <a:lstStyle/>
          <a:p>
            <a:pPr>
              <a:lnSpc>
                <a:spcPct val="150000"/>
              </a:lnSpc>
            </a:pPr>
            <a:r>
              <a:rPr lang="el-GR" sz="1600" dirty="0">
                <a:latin typeface="Arial" panose="020B0604020202020204" pitchFamily="34" charset="0"/>
                <a:cs typeface="Arial" panose="020B0604020202020204" pitchFamily="34" charset="0"/>
              </a:rPr>
              <a:t>Ο συμπιεστής</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O </a:t>
            </a:r>
            <a:r>
              <a:rPr lang="el-GR" sz="1600" dirty="0">
                <a:latin typeface="Arial" panose="020B0604020202020204" pitchFamily="34" charset="0"/>
                <a:cs typeface="Arial" panose="020B0604020202020204" pitchFamily="34" charset="0"/>
              </a:rPr>
              <a:t>συμπιεστής τύπου </a:t>
            </a:r>
            <a:r>
              <a:rPr lang="de-DE" sz="1600" dirty="0">
                <a:latin typeface="Arial" panose="020B0604020202020204" pitchFamily="34" charset="0"/>
                <a:cs typeface="Arial" panose="020B0604020202020204" pitchFamily="34" charset="0"/>
              </a:rPr>
              <a:t>Scroll </a:t>
            </a:r>
            <a:r>
              <a:rPr lang="el-GR" sz="1600" dirty="0">
                <a:latin typeface="Arial" panose="020B0604020202020204" pitchFamily="34" charset="0"/>
                <a:cs typeface="Arial" panose="020B0604020202020204" pitchFamily="34" charset="0"/>
              </a:rPr>
              <a:t>είναι ο πλέον χρησιμοποιούμενος τύπος συμπιεστή.</a:t>
            </a:r>
          </a:p>
          <a:p>
            <a:pPr>
              <a:lnSpc>
                <a:spcPct val="150000"/>
              </a:lnSpc>
            </a:pPr>
            <a:r>
              <a:rPr lang="el-GR" sz="1600" dirty="0">
                <a:latin typeface="Arial" panose="020B0604020202020204" pitchFamily="34" charset="0"/>
                <a:cs typeface="Arial" panose="020B0604020202020204" pitchFamily="34" charset="0"/>
              </a:rPr>
              <a:t>Δύο σπείρες, παρεμβαλλόμενες μεταξύ τους, συμπιέζουν το ψυκτικό. Οι συμπιεστές </a:t>
            </a:r>
          </a:p>
          <a:p>
            <a:pPr>
              <a:lnSpc>
                <a:spcPct val="150000"/>
              </a:lnSpc>
            </a:pPr>
            <a:r>
              <a:rPr lang="el-GR" sz="1600" dirty="0">
                <a:latin typeface="Arial" panose="020B0604020202020204" pitchFamily="34" charset="0"/>
                <a:cs typeface="Arial" panose="020B0604020202020204" pitchFamily="34" charset="0"/>
              </a:rPr>
              <a:t>τύπου </a:t>
            </a:r>
            <a:r>
              <a:rPr lang="en-US" sz="1600" dirty="0">
                <a:latin typeface="Arial" panose="020B0604020202020204" pitchFamily="34" charset="0"/>
                <a:cs typeface="Arial" panose="020B0604020202020204" pitchFamily="34" charset="0"/>
              </a:rPr>
              <a:t>scroll </a:t>
            </a:r>
            <a:r>
              <a:rPr lang="el-GR" sz="1600" dirty="0">
                <a:latin typeface="Arial" panose="020B0604020202020204" pitchFamily="34" charset="0"/>
                <a:cs typeface="Arial" panose="020B0604020202020204" pitchFamily="34" charset="0"/>
              </a:rPr>
              <a:t>δεν έχουν τόσο κινητά μέρη όπως άλλοι συμπιεστές επομένως έχουν </a:t>
            </a:r>
          </a:p>
          <a:p>
            <a:pPr>
              <a:lnSpc>
                <a:spcPct val="150000"/>
              </a:lnSpc>
            </a:pPr>
            <a:r>
              <a:rPr lang="el-GR" sz="1600" dirty="0">
                <a:latin typeface="Arial" panose="020B0604020202020204" pitchFamily="34" charset="0"/>
                <a:cs typeface="Arial" panose="020B0604020202020204" pitchFamily="34" charset="0"/>
              </a:rPr>
              <a:t>μεγαλύτερη διάρκεια χρήσης.</a:t>
            </a:r>
            <a:r>
              <a:rPr lang="de-DE" sz="1600" dirty="0">
                <a:latin typeface="Arial" panose="020B0604020202020204" pitchFamily="34" charset="0"/>
                <a:cs typeface="Arial" panose="020B0604020202020204" pitchFamily="34" charset="0"/>
              </a:rPr>
              <a:t> </a:t>
            </a:r>
          </a:p>
          <a:p>
            <a:pPr>
              <a:lnSpc>
                <a:spcPct val="150000"/>
              </a:lnSpc>
            </a:pPr>
            <a:r>
              <a:rPr lang="el-GR" sz="1600" dirty="0">
                <a:latin typeface="Arial" panose="020B0604020202020204" pitchFamily="34" charset="0"/>
                <a:cs typeface="Arial" panose="020B0604020202020204" pitchFamily="34" charset="0"/>
              </a:rPr>
              <a:t>Σε σύγκριση με άλλους τύπους συμπιεστών, οι συμπιεστές τύπου </a:t>
            </a:r>
            <a:r>
              <a:rPr lang="en-US" sz="1600" dirty="0">
                <a:latin typeface="Arial" panose="020B0604020202020204" pitchFamily="34" charset="0"/>
                <a:cs typeface="Arial" panose="020B0604020202020204" pitchFamily="34" charset="0"/>
              </a:rPr>
              <a:t>scroll</a:t>
            </a:r>
            <a:r>
              <a:rPr lang="el-GR" sz="1600" dirty="0">
                <a:latin typeface="Arial" panose="020B0604020202020204" pitchFamily="34" charset="0"/>
                <a:cs typeface="Arial" panose="020B0604020202020204" pitchFamily="34" charset="0"/>
              </a:rPr>
              <a:t> είναι αρκετά αθόρυβοι </a:t>
            </a:r>
            <a:endParaRPr lang="en-US"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και σε αντίθεση με τους συμπιεστές παλινδρομικών εμβόλων, όχι τόσο ευαίσθητοι </a:t>
            </a:r>
            <a:endParaRPr lang="en-US"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στα σταγονίδια υγρού που εισέρχονται στον συμπιεστή.</a:t>
            </a:r>
            <a:endParaRPr lang="de-DE" dirty="0"/>
          </a:p>
        </p:txBody>
      </p:sp>
    </p:spTree>
    <p:extLst>
      <p:ext uri="{BB962C8B-B14F-4D97-AF65-F5344CB8AC3E}">
        <p14:creationId xmlns:p14="http://schemas.microsoft.com/office/powerpoint/2010/main" val="20511915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Arial" panose="020B0604020202020204" pitchFamily="34" charset="0"/>
                <a:cs typeface="Arial" panose="020B0604020202020204" pitchFamily="34" charset="0"/>
              </a:rPr>
              <a:t>Τα θεμελιώδη μέρη μιας αντλίας θερμότητας</a:t>
            </a:r>
          </a:p>
        </p:txBody>
      </p:sp>
      <p:pic>
        <p:nvPicPr>
          <p:cNvPr id="4" name="uPhthHuZsQk"/>
          <p:cNvPicPr>
            <a:picLocks noRot="1" noChangeAspect="1"/>
          </p:cNvPicPr>
          <p:nvPr>
            <a:videoFile r:link="rId1"/>
          </p:nvPr>
        </p:nvPicPr>
        <p:blipFill>
          <a:blip r:embed="rId4"/>
          <a:stretch>
            <a:fillRect/>
          </a:stretch>
        </p:blipFill>
        <p:spPr>
          <a:xfrm>
            <a:off x="2286000" y="2814532"/>
            <a:ext cx="4572000" cy="2571750"/>
          </a:xfrm>
          <a:prstGeom prst="rect">
            <a:avLst/>
          </a:prstGeom>
        </p:spPr>
      </p:pic>
      <p:sp>
        <p:nvSpPr>
          <p:cNvPr id="5" name="Textfeld 4"/>
          <p:cNvSpPr txBox="1"/>
          <p:nvPr/>
        </p:nvSpPr>
        <p:spPr>
          <a:xfrm>
            <a:off x="1115616" y="2060848"/>
            <a:ext cx="4951933"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B</a:t>
            </a:r>
            <a:r>
              <a:rPr lang="el-GR" dirty="0" err="1">
                <a:latin typeface="Arial" panose="020B0604020202020204" pitchFamily="34" charset="0"/>
                <a:cs typeface="Arial" panose="020B0604020202020204" pitchFamily="34" charset="0"/>
              </a:rPr>
              <a:t>ίντεο</a:t>
            </a:r>
            <a:r>
              <a:rPr lang="en-US" dirty="0">
                <a:latin typeface="Arial" panose="020B0604020202020204" pitchFamily="34" charset="0"/>
                <a:cs typeface="Arial" panose="020B0604020202020204" pitchFamily="34" charset="0"/>
              </a:rPr>
              <a:t> </a:t>
            </a:r>
            <a:r>
              <a:rPr lang="en-US" dirty="0">
                <a:highlight>
                  <a:srgbClr val="FFFF00"/>
                </a:highlight>
                <a:latin typeface="Arial" panose="020B0604020202020204" pitchFamily="34" charset="0"/>
                <a:cs typeface="Arial" panose="020B0604020202020204" pitchFamily="34" charset="0"/>
              </a:rPr>
              <a:t>illustration</a:t>
            </a:r>
            <a:r>
              <a:rPr lang="el-GR" dirty="0">
                <a:latin typeface="Arial" panose="020B0604020202020204" pitchFamily="34" charset="0"/>
                <a:cs typeface="Arial" panose="020B0604020202020204" pitchFamily="34" charset="0"/>
              </a:rPr>
              <a:t> ενός συμπιεστή τύπου </a:t>
            </a:r>
            <a:r>
              <a:rPr lang="en-US" dirty="0">
                <a:latin typeface="Arial" panose="020B0604020202020204" pitchFamily="34" charset="0"/>
                <a:cs typeface="Arial" panose="020B0604020202020204" pitchFamily="34" charset="0"/>
              </a:rPr>
              <a:t>scroll</a:t>
            </a:r>
            <a:r>
              <a:rPr lang="de-DE"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6128010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Arial" panose="020B0604020202020204" pitchFamily="34" charset="0"/>
                <a:cs typeface="Arial" panose="020B0604020202020204" pitchFamily="34" charset="0"/>
              </a:rPr>
              <a:t>Τα θεμελιώδη μέρη μιας αντλίας θερμότητας</a:t>
            </a:r>
          </a:p>
        </p:txBody>
      </p:sp>
      <p:sp>
        <p:nvSpPr>
          <p:cNvPr id="5" name="Textfeld 4"/>
          <p:cNvSpPr txBox="1"/>
          <p:nvPr/>
        </p:nvSpPr>
        <p:spPr>
          <a:xfrm>
            <a:off x="1043608" y="1916832"/>
            <a:ext cx="4493281" cy="2262671"/>
          </a:xfrm>
          <a:prstGeom prst="rect">
            <a:avLst/>
          </a:prstGeom>
          <a:noFill/>
        </p:spPr>
        <p:txBody>
          <a:bodyPr wrap="none" rtlCol="0">
            <a:spAutoFit/>
          </a:bodyPr>
          <a:lstStyle/>
          <a:p>
            <a:pPr>
              <a:lnSpc>
                <a:spcPct val="150000"/>
              </a:lnSpc>
            </a:pPr>
            <a:r>
              <a:rPr lang="de-DE" sz="1600" dirty="0">
                <a:latin typeface="Arial" panose="020B0604020202020204" pitchFamily="34" charset="0"/>
                <a:cs typeface="Arial" panose="020B0604020202020204" pitchFamily="34" charset="0"/>
              </a:rPr>
              <a:t>O </a:t>
            </a:r>
            <a:r>
              <a:rPr lang="el-GR" sz="1600" dirty="0">
                <a:latin typeface="Arial" panose="020B0604020202020204" pitchFamily="34" charset="0"/>
                <a:cs typeface="Arial" panose="020B0604020202020204" pitchFamily="34" charset="0"/>
              </a:rPr>
              <a:t>συμπιεστής</a:t>
            </a:r>
            <a:endParaRPr lang="de-DE"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Πλεονεκτήματα συμπιεστών τύπου </a:t>
            </a:r>
            <a:r>
              <a:rPr lang="en-US" sz="1600" dirty="0">
                <a:latin typeface="Arial" panose="020B0604020202020204" pitchFamily="34" charset="0"/>
                <a:cs typeface="Arial" panose="020B0604020202020204" pitchFamily="34" charset="0"/>
              </a:rPr>
              <a:t>scroll</a:t>
            </a:r>
            <a:r>
              <a:rPr lang="de-DE" sz="1600" dirty="0">
                <a:latin typeface="Arial" panose="020B0604020202020204" pitchFamily="34" charset="0"/>
                <a:cs typeface="Arial" panose="020B0604020202020204" pitchFamily="34" charset="0"/>
              </a:rPr>
              <a:t>:</a:t>
            </a:r>
          </a:p>
          <a:p>
            <a:pPr>
              <a:lnSpc>
                <a:spcPct val="150000"/>
              </a:lnSpc>
            </a:pPr>
            <a:endParaRPr lang="de-DE" sz="1600" dirty="0">
              <a:latin typeface="Arial" panose="020B0604020202020204" pitchFamily="34" charset="0"/>
              <a:cs typeface="Arial" panose="020B0604020202020204" pitchFamily="34" charset="0"/>
            </a:endParaRPr>
          </a:p>
          <a:p>
            <a:pPr marL="285750" indent="-285750">
              <a:lnSpc>
                <a:spcPct val="150000"/>
              </a:lnSpc>
              <a:buFontTx/>
              <a:buChar char="-"/>
            </a:pPr>
            <a:r>
              <a:rPr lang="el-GR" sz="1600" dirty="0">
                <a:latin typeface="Arial" panose="020B0604020202020204" pitchFamily="34" charset="0"/>
                <a:cs typeface="Arial" panose="020B0604020202020204" pitchFamily="34" charset="0"/>
              </a:rPr>
              <a:t>Μεγάλη διάρκεια ζωής</a:t>
            </a:r>
            <a:r>
              <a:rPr lang="de-DE"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λιγότερα κινητά μέρη</a:t>
            </a:r>
            <a:endParaRPr lang="de-DE" sz="1600" dirty="0">
              <a:latin typeface="Arial" panose="020B0604020202020204" pitchFamily="34" charset="0"/>
              <a:cs typeface="Arial" panose="020B0604020202020204" pitchFamily="34" charset="0"/>
            </a:endParaRPr>
          </a:p>
          <a:p>
            <a:pPr marL="285750" indent="-285750">
              <a:lnSpc>
                <a:spcPct val="150000"/>
              </a:lnSpc>
              <a:buFontTx/>
              <a:buChar char="-"/>
            </a:pPr>
            <a:r>
              <a:rPr lang="el-GR" sz="1600" dirty="0">
                <a:latin typeface="Arial" panose="020B0604020202020204" pitchFamily="34" charset="0"/>
                <a:cs typeface="Arial" panose="020B0604020202020204" pitchFamily="34" charset="0"/>
              </a:rPr>
              <a:t>Αθόρυβοι</a:t>
            </a:r>
            <a:endParaRPr lang="de-DE" sz="1600" dirty="0">
              <a:latin typeface="Arial" panose="020B0604020202020204" pitchFamily="34" charset="0"/>
              <a:cs typeface="Arial" panose="020B0604020202020204" pitchFamily="34" charset="0"/>
            </a:endParaRPr>
          </a:p>
          <a:p>
            <a:pPr marL="285750" indent="-285750">
              <a:lnSpc>
                <a:spcPct val="150000"/>
              </a:lnSpc>
              <a:buFontTx/>
              <a:buChar char="-"/>
            </a:pPr>
            <a:r>
              <a:rPr lang="el-GR" sz="1600" dirty="0">
                <a:latin typeface="Arial" panose="020B0604020202020204" pitchFamily="34" charset="0"/>
                <a:cs typeface="Arial" panose="020B0604020202020204" pitchFamily="34" charset="0"/>
              </a:rPr>
              <a:t>Σχετικά μη ευαίσθητοι στα σταγονίδια υγρού</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78827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Arial" panose="020B0604020202020204" pitchFamily="34" charset="0"/>
                <a:cs typeface="Arial" panose="020B0604020202020204" pitchFamily="34" charset="0"/>
              </a:rPr>
              <a:t>Τα θεμελιώδη μέρη μιας αντλίας θερμότητας</a:t>
            </a:r>
          </a:p>
        </p:txBody>
      </p:sp>
      <p:sp>
        <p:nvSpPr>
          <p:cNvPr id="6" name="Textfeld 5"/>
          <p:cNvSpPr txBox="1"/>
          <p:nvPr/>
        </p:nvSpPr>
        <p:spPr>
          <a:xfrm>
            <a:off x="683568" y="1916833"/>
            <a:ext cx="7704856" cy="2554545"/>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O </a:t>
            </a:r>
            <a:r>
              <a:rPr lang="el-GR" sz="1600" dirty="0">
                <a:latin typeface="Arial" panose="020B0604020202020204" pitchFamily="34" charset="0"/>
                <a:cs typeface="Arial" panose="020B0604020202020204" pitchFamily="34" charset="0"/>
              </a:rPr>
              <a:t>συμπιεστής</a:t>
            </a:r>
            <a:endParaRPr lang="de-DE" sz="160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Στους συμπιεστές με παλινδρομικά έμβολα, τα έμβολα αναρροφούν το ψυκτικό μέσο και το συμπιέζουν στο επόμενο βήμα εργασίας.</a:t>
            </a:r>
            <a:endParaRPr lang="de-DE"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Οι συμπιεστές με παλινδρομικά έμβολα χρησιμοποιούνται ειδικά σε παλαιότερες αντλίες θερμότητας.</a:t>
            </a:r>
            <a:endParaRPr lang="de-DE" sz="1600" dirty="0">
              <a:latin typeface="Arial" panose="020B0604020202020204" pitchFamily="34" charset="0"/>
              <a:cs typeface="Arial" panose="020B0604020202020204" pitchFamily="34" charset="0"/>
            </a:endParaRPr>
          </a:p>
          <a:p>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05319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Arial" panose="020B0604020202020204" pitchFamily="34" charset="0"/>
                <a:cs typeface="Arial" panose="020B0604020202020204" pitchFamily="34" charset="0"/>
              </a:rPr>
              <a:t>Τα θεμελιώδη μέρη μιας αντλίας θερμότητας</a:t>
            </a:r>
          </a:p>
        </p:txBody>
      </p:sp>
      <p:pic>
        <p:nvPicPr>
          <p:cNvPr id="3074" name="Picture 2" descr="https://upload.wikimedia.org/wikipedia/commons/b/b2/Rollkolbenverdicht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3530399"/>
            <a:ext cx="3147095" cy="2427759"/>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395537" y="1668061"/>
            <a:ext cx="8496944" cy="2185214"/>
          </a:xfrm>
          <a:prstGeom prst="rect">
            <a:avLst/>
          </a:prstGeom>
          <a:noFill/>
        </p:spPr>
        <p:txBody>
          <a:bodyPr wrap="square" rtlCol="0">
            <a:spAutoFit/>
          </a:bodyPr>
          <a:lstStyle/>
          <a:p>
            <a:pPr>
              <a:lnSpc>
                <a:spcPct val="150000"/>
              </a:lnSpc>
            </a:pPr>
            <a:r>
              <a:rPr lang="el-GR" sz="1600" dirty="0">
                <a:latin typeface="Arial" panose="020B0604020202020204" pitchFamily="34" charset="0"/>
                <a:cs typeface="Arial" panose="020B0604020202020204" pitchFamily="34" charset="0"/>
              </a:rPr>
              <a:t>Ο συμπιεστής</a:t>
            </a:r>
            <a:endParaRPr lang="de-DE" sz="160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Ο περιστροφικό συμπιεστής χρησιμοποιεί ένα έκκεντρα αποθηκευμένο </a:t>
            </a:r>
            <a:r>
              <a:rPr lang="el-GR" sz="1600" dirty="0" err="1">
                <a:latin typeface="Arial" panose="020B0604020202020204" pitchFamily="34" charset="0"/>
                <a:cs typeface="Arial" panose="020B0604020202020204" pitchFamily="34" charset="0"/>
              </a:rPr>
              <a:t>ρότορα</a:t>
            </a:r>
            <a:r>
              <a:rPr lang="el-GR" sz="1600" dirty="0">
                <a:latin typeface="Arial" panose="020B0604020202020204" pitchFamily="34" charset="0"/>
                <a:cs typeface="Arial" panose="020B0604020202020204" pitchFamily="34" charset="0"/>
              </a:rPr>
              <a:t> για να συμπιέσει το ψυκτικό μέσο.</a:t>
            </a:r>
            <a:endParaRPr lang="de-DE"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Χρησιμοποιούνται ειδικά για τις αντλίες θερμότητας αέρα.</a:t>
            </a:r>
            <a:endParaRPr lang="de-DE" sz="1600" dirty="0">
              <a:latin typeface="Arial" panose="020B0604020202020204" pitchFamily="34" charset="0"/>
              <a:cs typeface="Arial" panose="020B0604020202020204" pitchFamily="34" charset="0"/>
            </a:endParaRPr>
          </a:p>
          <a:p>
            <a:endParaRPr lang="de-DE" sz="1600" dirty="0">
              <a:latin typeface="Arial" panose="020B0604020202020204" pitchFamily="34" charset="0"/>
              <a:cs typeface="Arial" panose="020B0604020202020204" pitchFamily="34" charset="0"/>
            </a:endParaRPr>
          </a:p>
        </p:txBody>
      </p:sp>
      <p:sp>
        <p:nvSpPr>
          <p:cNvPr id="6" name="Freihandform 5"/>
          <p:cNvSpPr/>
          <p:nvPr/>
        </p:nvSpPr>
        <p:spPr>
          <a:xfrm>
            <a:off x="5678785" y="3643173"/>
            <a:ext cx="1133475" cy="1123950"/>
          </a:xfrm>
          <a:custGeom>
            <a:avLst/>
            <a:gdLst>
              <a:gd name="connsiteX0" fmla="*/ 0 w 1133475"/>
              <a:gd name="connsiteY0" fmla="*/ 0 h 1123950"/>
              <a:gd name="connsiteX1" fmla="*/ 1066800 w 1133475"/>
              <a:gd name="connsiteY1" fmla="*/ 0 h 1123950"/>
              <a:gd name="connsiteX2" fmla="*/ 1133475 w 1133475"/>
              <a:gd name="connsiteY2" fmla="*/ 333375 h 1123950"/>
              <a:gd name="connsiteX3" fmla="*/ 1133475 w 1133475"/>
              <a:gd name="connsiteY3" fmla="*/ 838200 h 1123950"/>
              <a:gd name="connsiteX4" fmla="*/ 657225 w 1133475"/>
              <a:gd name="connsiteY4" fmla="*/ 733425 h 1123950"/>
              <a:gd name="connsiteX5" fmla="*/ 695325 w 1133475"/>
              <a:gd name="connsiteY5" fmla="*/ 1123950 h 1123950"/>
              <a:gd name="connsiteX6" fmla="*/ 0 w 1133475"/>
              <a:gd name="connsiteY6" fmla="*/ 1095375 h 1123950"/>
              <a:gd name="connsiteX7" fmla="*/ 0 w 1133475"/>
              <a:gd name="connsiteY7" fmla="*/ 0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475" h="1123950">
                <a:moveTo>
                  <a:pt x="0" y="0"/>
                </a:moveTo>
                <a:lnTo>
                  <a:pt x="1066800" y="0"/>
                </a:lnTo>
                <a:lnTo>
                  <a:pt x="1133475" y="333375"/>
                </a:lnTo>
                <a:lnTo>
                  <a:pt x="1133475" y="838200"/>
                </a:lnTo>
                <a:lnTo>
                  <a:pt x="657225" y="733425"/>
                </a:lnTo>
                <a:lnTo>
                  <a:pt x="695325" y="1123950"/>
                </a:lnTo>
                <a:lnTo>
                  <a:pt x="0" y="109537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p:cNvSpPr txBox="1"/>
          <p:nvPr/>
        </p:nvSpPr>
        <p:spPr>
          <a:xfrm>
            <a:off x="4399213" y="3534910"/>
            <a:ext cx="2505814" cy="1838388"/>
          </a:xfrm>
          <a:prstGeom prst="rect">
            <a:avLst/>
          </a:prstGeom>
          <a:noFill/>
        </p:spPr>
        <p:txBody>
          <a:bodyPr wrap="none" rtlCol="0">
            <a:spAutoFit/>
          </a:bodyPr>
          <a:lstStyle/>
          <a:p>
            <a:pPr>
              <a:lnSpc>
                <a:spcPct val="150000"/>
              </a:lnSpc>
            </a:pPr>
            <a:r>
              <a:rPr lang="el-GR" sz="1100" b="1" dirty="0">
                <a:latin typeface="Arial" panose="020B0604020202020204" pitchFamily="34" charset="0"/>
                <a:cs typeface="Arial" panose="020B0604020202020204" pitchFamily="34" charset="0"/>
              </a:rPr>
              <a:t>Περιστροφικός συμπιεστής</a:t>
            </a:r>
            <a:endParaRPr lang="de-DE" sz="1100" b="1" dirty="0">
              <a:latin typeface="Arial" panose="020B0604020202020204" pitchFamily="34" charset="0"/>
              <a:cs typeface="Arial" panose="020B0604020202020204" pitchFamily="34" charset="0"/>
            </a:endParaRPr>
          </a:p>
          <a:p>
            <a:pPr>
              <a:lnSpc>
                <a:spcPct val="150000"/>
              </a:lnSpc>
            </a:pPr>
            <a:r>
              <a:rPr lang="de-DE" sz="1100" dirty="0">
                <a:latin typeface="Arial" panose="020B0604020202020204" pitchFamily="34" charset="0"/>
                <a:cs typeface="Arial" panose="020B0604020202020204" pitchFamily="34" charset="0"/>
              </a:rPr>
              <a:t>A: </a:t>
            </a:r>
            <a:r>
              <a:rPr lang="el-GR" sz="1100" dirty="0">
                <a:latin typeface="Arial" panose="020B0604020202020204" pitchFamily="34" charset="0"/>
                <a:cs typeface="Arial" panose="020B0604020202020204" pitchFamily="34" charset="0"/>
              </a:rPr>
              <a:t>Έκκεντρα τοποθετημένος </a:t>
            </a:r>
            <a:r>
              <a:rPr lang="el-GR" sz="1100" dirty="0" err="1">
                <a:latin typeface="Arial" panose="020B0604020202020204" pitchFamily="34" charset="0"/>
                <a:cs typeface="Arial" panose="020B0604020202020204" pitchFamily="34" charset="0"/>
              </a:rPr>
              <a:t>ρότορας</a:t>
            </a:r>
            <a:endParaRPr lang="de-DE" sz="1100" dirty="0">
              <a:latin typeface="Arial" panose="020B0604020202020204" pitchFamily="34" charset="0"/>
              <a:cs typeface="Arial" panose="020B0604020202020204" pitchFamily="34" charset="0"/>
            </a:endParaRPr>
          </a:p>
          <a:p>
            <a:pPr>
              <a:lnSpc>
                <a:spcPct val="150000"/>
              </a:lnSpc>
            </a:pPr>
            <a:r>
              <a:rPr lang="de-DE" sz="1100" dirty="0">
                <a:latin typeface="Arial" panose="020B0604020202020204" pitchFamily="34" charset="0"/>
                <a:cs typeface="Arial" panose="020B0604020202020204" pitchFamily="34" charset="0"/>
              </a:rPr>
              <a:t>B: </a:t>
            </a:r>
            <a:r>
              <a:rPr lang="el-GR" sz="1100" dirty="0">
                <a:latin typeface="Arial" panose="020B0604020202020204" pitchFamily="34" charset="0"/>
                <a:cs typeface="Arial" panose="020B0604020202020204" pitchFamily="34" charset="0"/>
              </a:rPr>
              <a:t>Σωλήνας αναρρόφησης</a:t>
            </a:r>
            <a:endParaRPr lang="de-DE" sz="1100" dirty="0">
              <a:latin typeface="Arial" panose="020B0604020202020204" pitchFamily="34" charset="0"/>
              <a:cs typeface="Arial" panose="020B0604020202020204" pitchFamily="34" charset="0"/>
            </a:endParaRPr>
          </a:p>
          <a:p>
            <a:pPr>
              <a:lnSpc>
                <a:spcPct val="150000"/>
              </a:lnSpc>
            </a:pPr>
            <a:r>
              <a:rPr lang="de-DE" sz="1100" dirty="0">
                <a:latin typeface="Arial" panose="020B0604020202020204" pitchFamily="34" charset="0"/>
                <a:cs typeface="Arial" panose="020B0604020202020204" pitchFamily="34" charset="0"/>
              </a:rPr>
              <a:t>C: </a:t>
            </a:r>
            <a:r>
              <a:rPr lang="el-GR" sz="1100" dirty="0">
                <a:latin typeface="Arial" panose="020B0604020202020204" pitchFamily="34" charset="0"/>
                <a:cs typeface="Arial" panose="020B0604020202020204" pitchFamily="34" charset="0"/>
              </a:rPr>
              <a:t>Αγωγός πίεσης</a:t>
            </a:r>
            <a:endParaRPr lang="de-DE" sz="1100" dirty="0">
              <a:latin typeface="Arial" panose="020B0604020202020204" pitchFamily="34" charset="0"/>
              <a:cs typeface="Arial" panose="020B0604020202020204" pitchFamily="34" charset="0"/>
            </a:endParaRPr>
          </a:p>
          <a:p>
            <a:pPr>
              <a:lnSpc>
                <a:spcPct val="150000"/>
              </a:lnSpc>
            </a:pPr>
            <a:r>
              <a:rPr lang="de-DE" sz="1100" dirty="0">
                <a:latin typeface="Arial" panose="020B0604020202020204" pitchFamily="34" charset="0"/>
                <a:cs typeface="Arial" panose="020B0604020202020204" pitchFamily="34" charset="0"/>
              </a:rPr>
              <a:t>D: </a:t>
            </a:r>
            <a:r>
              <a:rPr lang="el-GR" sz="1100" dirty="0">
                <a:latin typeface="Arial" panose="020B0604020202020204" pitchFamily="34" charset="0"/>
                <a:cs typeface="Arial" panose="020B0604020202020204" pitchFamily="34" charset="0"/>
              </a:rPr>
              <a:t>Περίβλημα</a:t>
            </a:r>
            <a:endParaRPr lang="de-DE" sz="1100" dirty="0">
              <a:latin typeface="Arial" panose="020B0604020202020204" pitchFamily="34" charset="0"/>
              <a:cs typeface="Arial" panose="020B0604020202020204" pitchFamily="34" charset="0"/>
            </a:endParaRPr>
          </a:p>
          <a:p>
            <a:pPr>
              <a:lnSpc>
                <a:spcPct val="150000"/>
              </a:lnSpc>
            </a:pPr>
            <a:r>
              <a:rPr lang="de-DE" sz="1100" dirty="0">
                <a:latin typeface="Arial" panose="020B0604020202020204" pitchFamily="34" charset="0"/>
                <a:cs typeface="Arial" panose="020B0604020202020204" pitchFamily="34" charset="0"/>
              </a:rPr>
              <a:t>E: </a:t>
            </a:r>
            <a:r>
              <a:rPr lang="el-GR" sz="1100" dirty="0">
                <a:latin typeface="Arial" panose="020B0604020202020204" pitchFamily="34" charset="0"/>
                <a:cs typeface="Arial" panose="020B0604020202020204" pitchFamily="34" charset="0"/>
              </a:rPr>
              <a:t>Τεντωμένο ελατήριο</a:t>
            </a:r>
            <a:endParaRPr lang="de-DE" sz="1100" dirty="0">
              <a:latin typeface="Arial" panose="020B0604020202020204" pitchFamily="34" charset="0"/>
              <a:cs typeface="Arial" panose="020B0604020202020204" pitchFamily="34" charset="0"/>
            </a:endParaRPr>
          </a:p>
          <a:p>
            <a:pPr>
              <a:lnSpc>
                <a:spcPct val="150000"/>
              </a:lnSpc>
            </a:pPr>
            <a:r>
              <a:rPr lang="de-DE" sz="1100" dirty="0">
                <a:latin typeface="Arial" panose="020B0604020202020204" pitchFamily="34" charset="0"/>
                <a:cs typeface="Arial" panose="020B0604020202020204" pitchFamily="34" charset="0"/>
              </a:rPr>
              <a:t>F: </a:t>
            </a:r>
            <a:r>
              <a:rPr lang="el-GR" sz="1100" dirty="0">
                <a:latin typeface="Arial" panose="020B0604020202020204" pitchFamily="34" charset="0"/>
                <a:cs typeface="Arial" panose="020B0604020202020204" pitchFamily="34" charset="0"/>
              </a:rPr>
              <a:t>Διαχωρισμός διαφάνειας</a:t>
            </a:r>
            <a:endParaRPr lang="de-DE"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96700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Arial" panose="020B0604020202020204" pitchFamily="34" charset="0"/>
                <a:cs typeface="Arial" panose="020B0604020202020204" pitchFamily="34" charset="0"/>
              </a:rPr>
              <a:t>Τα θεμελιώδη μέρη μιας αντλίας θερμότητας</a:t>
            </a:r>
          </a:p>
        </p:txBody>
      </p:sp>
      <p:sp>
        <p:nvSpPr>
          <p:cNvPr id="5" name="Textfeld 4"/>
          <p:cNvSpPr txBox="1"/>
          <p:nvPr/>
        </p:nvSpPr>
        <p:spPr>
          <a:xfrm>
            <a:off x="755576" y="1916832"/>
            <a:ext cx="7128792" cy="2632003"/>
          </a:xfrm>
          <a:prstGeom prst="rect">
            <a:avLst/>
          </a:prstGeom>
          <a:noFill/>
        </p:spPr>
        <p:txBody>
          <a:bodyPr wrap="square" rtlCol="0">
            <a:spAutoFit/>
          </a:bodyPr>
          <a:lstStyle/>
          <a:p>
            <a:pPr>
              <a:lnSpc>
                <a:spcPct val="150000"/>
              </a:lnSpc>
            </a:pPr>
            <a:r>
              <a:rPr lang="el-GR" sz="1600" dirty="0">
                <a:latin typeface="Arial" panose="020B0604020202020204" pitchFamily="34" charset="0"/>
                <a:cs typeface="Arial" panose="020B0604020202020204" pitchFamily="34" charset="0"/>
              </a:rPr>
              <a:t>Ο συμπιεστής</a:t>
            </a:r>
            <a:endParaRPr lang="de-DE" sz="160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Ο ηλεκτρικός κινητήρας και ο συμπιεστής σχηματίζουν συνήθως μια ερμητικά κλειστή μονάδα (</a:t>
            </a:r>
            <a:r>
              <a:rPr lang="el-GR" sz="1600" dirty="0">
                <a:highlight>
                  <a:srgbClr val="FFFF00"/>
                </a:highlight>
                <a:latin typeface="Arial" panose="020B0604020202020204" pitchFamily="34" charset="0"/>
                <a:cs typeface="Arial" panose="020B0604020202020204" pitchFamily="34" charset="0"/>
              </a:rPr>
              <a:t>ερμητικός συμπιεστής</a:t>
            </a:r>
            <a:r>
              <a:rPr lang="el-GR" sz="1600" dirty="0">
                <a:latin typeface="Arial" panose="020B0604020202020204" pitchFamily="34" charset="0"/>
                <a:cs typeface="Arial" panose="020B0604020202020204" pitchFamily="34" charset="0"/>
              </a:rPr>
              <a:t>).</a:t>
            </a:r>
          </a:p>
          <a:p>
            <a:pPr>
              <a:lnSpc>
                <a:spcPct val="150000"/>
              </a:lnSpc>
            </a:pPr>
            <a:r>
              <a:rPr lang="el-GR" sz="1600" dirty="0">
                <a:latin typeface="Arial" panose="020B0604020202020204" pitchFamily="34" charset="0"/>
                <a:cs typeface="Arial" panose="020B0604020202020204" pitchFamily="34" charset="0"/>
              </a:rPr>
              <a:t>Αυτό σημαίνει ότι ενσωματώνονται και τα δύο εξαρτήματα (κινητήρας και συμπιεστής) </a:t>
            </a:r>
            <a:r>
              <a:rPr lang="el-GR" sz="1600" dirty="0">
                <a:highlight>
                  <a:srgbClr val="FFFF00"/>
                </a:highlight>
                <a:latin typeface="Arial" panose="020B0604020202020204" pitchFamily="34" charset="0"/>
                <a:cs typeface="Arial" panose="020B0604020202020204" pitchFamily="34" charset="0"/>
              </a:rPr>
              <a:t>σε σαν </a:t>
            </a:r>
            <a:r>
              <a:rPr lang="el-GR" sz="1600" dirty="0">
                <a:latin typeface="Arial" panose="020B0604020202020204" pitchFamily="34" charset="0"/>
                <a:cs typeface="Arial" panose="020B0604020202020204" pitchFamily="34" charset="0"/>
              </a:rPr>
              <a:t>μια πλήρως </a:t>
            </a:r>
            <a:r>
              <a:rPr lang="el-GR" sz="1600" dirty="0" err="1">
                <a:highlight>
                  <a:srgbClr val="FFFF00"/>
                </a:highlight>
                <a:latin typeface="Arial" panose="020B0604020202020204" pitchFamily="34" charset="0"/>
                <a:cs typeface="Arial" panose="020B0604020202020204" pitchFamily="34" charset="0"/>
              </a:rPr>
              <a:t>συγκολλημένη</a:t>
            </a:r>
            <a:r>
              <a:rPr lang="el-GR" sz="1600" dirty="0">
                <a:highlight>
                  <a:srgbClr val="FFFF00"/>
                </a:highlight>
                <a:latin typeface="Arial" panose="020B0604020202020204" pitchFamily="34" charset="0"/>
                <a:cs typeface="Arial" panose="020B0604020202020204" pitchFamily="34" charset="0"/>
              </a:rPr>
              <a:t> θήκη </a:t>
            </a:r>
            <a:r>
              <a:rPr lang="en-US" sz="1600" dirty="0">
                <a:highlight>
                  <a:srgbClr val="FFFF00"/>
                </a:highlight>
                <a:latin typeface="Arial" panose="020B0604020202020204" pitchFamily="34" charset="0"/>
                <a:cs typeface="Arial" panose="020B0604020202020204" pitchFamily="34" charset="0"/>
              </a:rPr>
              <a:t>welded case</a:t>
            </a:r>
            <a:r>
              <a:rPr lang="el-GR" sz="1600" dirty="0">
                <a:latin typeface="Arial" panose="020B0604020202020204" pitchFamily="34" charset="0"/>
                <a:cs typeface="Arial" panose="020B0604020202020204" pitchFamily="34" charset="0"/>
              </a:rPr>
              <a:t>, για να μην υπάρχει διαρροή ψυκτικού μέσου.</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92614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Arial" panose="020B0604020202020204" pitchFamily="34" charset="0"/>
                <a:cs typeface="Arial" panose="020B0604020202020204" pitchFamily="34" charset="0"/>
              </a:rPr>
              <a:t>Τα θεμελιώδη μέρη μιας αντλίας θερμότητας</a:t>
            </a:r>
          </a:p>
        </p:txBody>
      </p:sp>
      <p:sp>
        <p:nvSpPr>
          <p:cNvPr id="5" name="Textfeld 4"/>
          <p:cNvSpPr txBox="1"/>
          <p:nvPr/>
        </p:nvSpPr>
        <p:spPr>
          <a:xfrm>
            <a:off x="251520" y="1844824"/>
            <a:ext cx="8640960" cy="2632003"/>
          </a:xfrm>
          <a:prstGeom prst="rect">
            <a:avLst/>
          </a:prstGeom>
          <a:noFill/>
        </p:spPr>
        <p:txBody>
          <a:bodyPr wrap="square" rtlCol="0">
            <a:spAutoFit/>
          </a:bodyPr>
          <a:lstStyle/>
          <a:p>
            <a:pPr>
              <a:lnSpc>
                <a:spcPct val="150000"/>
              </a:lnSpc>
            </a:pPr>
            <a:r>
              <a:rPr lang="el-GR" sz="1600" dirty="0">
                <a:latin typeface="Arial" panose="020B0604020202020204" pitchFamily="34" charset="0"/>
                <a:cs typeface="Arial" panose="020B0604020202020204" pitchFamily="34" charset="0"/>
              </a:rPr>
              <a:t>Ο </a:t>
            </a:r>
            <a:r>
              <a:rPr lang="el-GR" sz="1600" dirty="0" err="1">
                <a:latin typeface="Arial" panose="020B0604020202020204" pitchFamily="34" charset="0"/>
                <a:cs typeface="Arial" panose="020B0604020202020204" pitchFamily="34" charset="0"/>
              </a:rPr>
              <a:t>εξατμιστής</a:t>
            </a:r>
            <a:r>
              <a:rPr lang="el-GR" sz="1600" dirty="0">
                <a:latin typeface="Arial" panose="020B0604020202020204" pitchFamily="34" charset="0"/>
                <a:cs typeface="Arial" panose="020B0604020202020204" pitchFamily="34" charset="0"/>
              </a:rPr>
              <a:t> / συμπυκνωτής</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Κανονικά οι </a:t>
            </a:r>
            <a:r>
              <a:rPr lang="el-GR" sz="1600" dirty="0" err="1">
                <a:latin typeface="Arial" panose="020B0604020202020204" pitchFamily="34" charset="0"/>
                <a:cs typeface="Arial" panose="020B0604020202020204" pitchFamily="34" charset="0"/>
              </a:rPr>
              <a:t>εξατμιστές</a:t>
            </a:r>
            <a:r>
              <a:rPr lang="el-GR" sz="1600" dirty="0">
                <a:latin typeface="Arial" panose="020B0604020202020204" pitchFamily="34" charset="0"/>
                <a:cs typeface="Arial" panose="020B0604020202020204" pitchFamily="34" charset="0"/>
              </a:rPr>
              <a:t> των γεωθερμικών αντλιών θερμότητας λειτουργούν ως</a:t>
            </a:r>
          </a:p>
          <a:p>
            <a:pPr>
              <a:lnSpc>
                <a:spcPct val="150000"/>
              </a:lnSpc>
            </a:pPr>
            <a:r>
              <a:rPr lang="el-GR" sz="1600" dirty="0">
                <a:latin typeface="Arial" panose="020B0604020202020204" pitchFamily="34" charset="0"/>
                <a:cs typeface="Arial" panose="020B0604020202020204" pitchFamily="34" charset="0"/>
              </a:rPr>
              <a:t>πλάκες εναλλαγής θερμότητας. Αυτό επιτρέπει καλές επιδόσεις μετάδοσης μέσα στο </a:t>
            </a:r>
            <a:r>
              <a:rPr lang="en-US" sz="1600" dirty="0">
                <a:latin typeface="Arial" panose="020B0604020202020204" pitchFamily="34" charset="0"/>
                <a:cs typeface="Arial" panose="020B0604020202020204" pitchFamily="34" charset="0"/>
              </a:rPr>
              <a:t>compact </a:t>
            </a:r>
            <a:r>
              <a:rPr lang="en-US" sz="1600" dirty="0">
                <a:highlight>
                  <a:srgbClr val="FFFF00"/>
                </a:highlight>
                <a:latin typeface="Arial" panose="020B0604020202020204" pitchFamily="34" charset="0"/>
                <a:cs typeface="Arial" panose="020B0604020202020204" pitchFamily="34" charset="0"/>
              </a:rPr>
              <a:t>design </a:t>
            </a:r>
            <a:r>
              <a:rPr lang="el-GR" sz="1600" dirty="0">
                <a:highlight>
                  <a:srgbClr val="FFFF00"/>
                </a:highlight>
                <a:latin typeface="Arial" panose="020B0604020202020204" pitchFamily="34" charset="0"/>
                <a:cs typeface="Arial" panose="020B0604020202020204" pitchFamily="34" charset="0"/>
              </a:rPr>
              <a:t>συμπαγές σχέδιο</a:t>
            </a:r>
            <a:r>
              <a:rPr lang="el-GR" sz="1600" dirty="0">
                <a:latin typeface="Arial" panose="020B0604020202020204" pitchFamily="34" charset="0"/>
                <a:cs typeface="Arial" panose="020B0604020202020204" pitchFamily="34" charset="0"/>
              </a:rPr>
              <a:t>.</a:t>
            </a:r>
          </a:p>
          <a:p>
            <a:pPr>
              <a:lnSpc>
                <a:spcPct val="150000"/>
              </a:lnSpc>
            </a:pPr>
            <a:r>
              <a:rPr lang="el-GR" sz="1600" dirty="0">
                <a:latin typeface="Arial" panose="020B0604020202020204" pitchFamily="34" charset="0"/>
                <a:cs typeface="Arial" panose="020B0604020202020204" pitchFamily="34" charset="0"/>
              </a:rPr>
              <a:t>Η μετάβαση της θερμότητας στον κύκλο θέρμανσης μέσα στον </a:t>
            </a:r>
            <a:r>
              <a:rPr lang="el-GR" sz="1600" dirty="0" err="1">
                <a:latin typeface="Arial" panose="020B0604020202020204" pitchFamily="34" charset="0"/>
                <a:cs typeface="Arial" panose="020B0604020202020204" pitchFamily="34" charset="0"/>
              </a:rPr>
              <a:t>εξατμιστή</a:t>
            </a:r>
            <a:r>
              <a:rPr lang="el-GR" sz="1600" dirty="0">
                <a:latin typeface="Arial" panose="020B0604020202020204" pitchFamily="34" charset="0"/>
                <a:cs typeface="Arial" panose="020B0604020202020204" pitchFamily="34" charset="0"/>
              </a:rPr>
              <a:t> συμβαίνει επίσης μέσω ενός </a:t>
            </a:r>
            <a:r>
              <a:rPr lang="el-GR" sz="1600" dirty="0" err="1">
                <a:latin typeface="Arial" panose="020B0604020202020204" pitchFamily="34" charset="0"/>
                <a:cs typeface="Arial" panose="020B0604020202020204" pitchFamily="34" charset="0"/>
              </a:rPr>
              <a:t>εναλλάκτη</a:t>
            </a:r>
            <a:r>
              <a:rPr lang="el-GR" sz="1600" dirty="0">
                <a:latin typeface="Arial" panose="020B0604020202020204" pitchFamily="34" charset="0"/>
                <a:cs typeface="Arial" panose="020B0604020202020204" pitchFamily="34" charset="0"/>
              </a:rPr>
              <a:t> θερμότητας πλάκας.</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96021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38</a:t>
            </a:fld>
            <a:endParaRPr lang="de-DE"/>
          </a:p>
        </p:txBody>
      </p:sp>
      <p:sp>
        <p:nvSpPr>
          <p:cNvPr id="2" name="Textfeld 1"/>
          <p:cNvSpPr txBox="1"/>
          <p:nvPr/>
        </p:nvSpPr>
        <p:spPr>
          <a:xfrm>
            <a:off x="539552" y="1484784"/>
            <a:ext cx="7370929" cy="4708981"/>
          </a:xfrm>
          <a:prstGeom prst="rect">
            <a:avLst/>
          </a:prstGeom>
          <a:noFill/>
        </p:spPr>
        <p:txBody>
          <a:bodyPr wrap="none" rtlCol="0">
            <a:spAutoFit/>
          </a:bodyPr>
          <a:lstStyle/>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The </a:t>
            </a:r>
            <a:r>
              <a:rPr lang="de-DE" sz="1600" dirty="0" err="1">
                <a:latin typeface="Arial" panose="020B0604020202020204" pitchFamily="34" charset="0"/>
                <a:cs typeface="Arial" panose="020B0604020202020204" pitchFamily="34" charset="0"/>
              </a:rPr>
              <a:t>condenser</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evaporator</a:t>
            </a:r>
            <a:endParaRPr lang="de-DE" sz="1600" dirty="0">
              <a:latin typeface="Arial" panose="020B0604020202020204" pitchFamily="34" charset="0"/>
              <a:cs typeface="Arial" panose="020B0604020202020204" pitchFamily="34" charset="0"/>
            </a:endParaRPr>
          </a:p>
          <a:p>
            <a:pPr marL="285750" indent="-285750">
              <a:lnSpc>
                <a:spcPct val="150000"/>
              </a:lnSpc>
              <a:buFontTx/>
              <a:buChar char="-"/>
            </a:pPr>
            <a:r>
              <a:rPr lang="de-DE" sz="1600" dirty="0">
                <a:latin typeface="Arial" panose="020B0604020202020204" pitchFamily="34" charset="0"/>
                <a:cs typeface="Arial" panose="020B0604020202020204" pitchFamily="34" charset="0"/>
              </a:rPr>
              <a:t>Compact </a:t>
            </a:r>
            <a:r>
              <a:rPr lang="de-DE" sz="1600" dirty="0" err="1">
                <a:latin typeface="Arial" panose="020B0604020202020204" pitchFamily="34" charset="0"/>
                <a:cs typeface="Arial" panose="020B0604020202020204" pitchFamily="34" charset="0"/>
              </a:rPr>
              <a:t>build</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compared</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tube</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bundles</a:t>
            </a:r>
            <a:endParaRPr lang="de-DE" sz="1600" dirty="0">
              <a:latin typeface="Arial" panose="020B0604020202020204" pitchFamily="34" charset="0"/>
              <a:cs typeface="Arial" panose="020B0604020202020204" pitchFamily="34" charset="0"/>
            </a:endParaRPr>
          </a:p>
          <a:p>
            <a:pPr marL="285750" indent="-285750">
              <a:lnSpc>
                <a:spcPct val="150000"/>
              </a:lnSpc>
              <a:buFontTx/>
              <a:buChar char="-"/>
            </a:pPr>
            <a:r>
              <a:rPr lang="de-DE" sz="1600" dirty="0">
                <a:latin typeface="Arial" panose="020B0604020202020204" pitchFamily="34" charset="0"/>
                <a:cs typeface="Arial" panose="020B0604020202020204" pitchFamily="34" charset="0"/>
              </a:rPr>
              <a:t>High </a:t>
            </a:r>
            <a:r>
              <a:rPr lang="de-DE" sz="1600" dirty="0" err="1">
                <a:latin typeface="Arial" panose="020B0604020202020204" pitchFamily="34" charset="0"/>
                <a:cs typeface="Arial" panose="020B0604020202020204" pitchFamily="34" charset="0"/>
              </a:rPr>
              <a:t>heat</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flux</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density</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regarding</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the</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size</a:t>
            </a:r>
            <a:endParaRPr lang="de-DE" sz="1600" dirty="0">
              <a:latin typeface="Arial" panose="020B0604020202020204" pitchFamily="34" charset="0"/>
              <a:cs typeface="Arial" panose="020B0604020202020204" pitchFamily="34" charset="0"/>
            </a:endParaRPr>
          </a:p>
          <a:p>
            <a:pPr marL="285750" indent="-285750">
              <a:lnSpc>
                <a:spcPct val="150000"/>
              </a:lnSpc>
              <a:buFontTx/>
              <a:buChar char="-"/>
            </a:pPr>
            <a:r>
              <a:rPr lang="de-DE" sz="1600" dirty="0" err="1">
                <a:latin typeface="Arial" panose="020B0604020202020204" pitchFamily="34" charset="0"/>
                <a:cs typeface="Arial" panose="020B0604020202020204" pitchFamily="34" charset="0"/>
              </a:rPr>
              <a:t>wavy</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profiled</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plates</a:t>
            </a:r>
            <a:endParaRPr lang="de-DE" sz="1600" dirty="0">
              <a:latin typeface="Arial" panose="020B0604020202020204" pitchFamily="34" charset="0"/>
              <a:cs typeface="Arial" panose="020B0604020202020204" pitchFamily="34" charset="0"/>
            </a:endParaRPr>
          </a:p>
          <a:p>
            <a:pPr marL="285750" indent="-285750">
              <a:lnSpc>
                <a:spcPct val="150000"/>
              </a:lnSpc>
              <a:buFontTx/>
              <a:buChar char="-"/>
            </a:pPr>
            <a:r>
              <a:rPr lang="de-DE" sz="1600" dirty="0" err="1">
                <a:latin typeface="Arial" panose="020B0604020202020204" pitchFamily="34" charset="0"/>
                <a:cs typeface="Arial" panose="020B0604020202020204" pitchFamily="34" charset="0"/>
              </a:rPr>
              <a:t>Alternately</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heat</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absorbing</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and</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heat</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emitting</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flow</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among</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the</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plates</a:t>
            </a:r>
            <a:endParaRPr lang="de-DE" sz="1600" dirty="0">
              <a:latin typeface="Arial" panose="020B0604020202020204" pitchFamily="34" charset="0"/>
              <a:cs typeface="Arial" panose="020B0604020202020204" pitchFamily="34" charset="0"/>
            </a:endParaRPr>
          </a:p>
          <a:p>
            <a:pPr marL="285750" indent="-285750">
              <a:lnSpc>
                <a:spcPct val="150000"/>
              </a:lnSpc>
              <a:buFontTx/>
              <a:buChar char="-"/>
            </a:pPr>
            <a:r>
              <a:rPr lang="de-DE" sz="1600" dirty="0" err="1">
                <a:latin typeface="Arial" panose="020B0604020202020204" pitchFamily="34" charset="0"/>
                <a:cs typeface="Arial" panose="020B0604020202020204" pitchFamily="34" charset="0"/>
              </a:rPr>
              <a:t>Bolted</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plate</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heat</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exchangers</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plates</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changeable</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little</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bigger</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than</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soldered</a:t>
            </a:r>
            <a:r>
              <a:rPr lang="de-DE" sz="1600" dirty="0">
                <a:latin typeface="Arial" panose="020B0604020202020204" pitchFamily="34" charset="0"/>
                <a:cs typeface="Arial" panose="020B0604020202020204" pitchFamily="34" charset="0"/>
              </a:rPr>
              <a:t> </a:t>
            </a:r>
            <a:br>
              <a:rPr lang="de-DE" sz="1600" dirty="0">
                <a:latin typeface="Arial" panose="020B0604020202020204" pitchFamily="34" charset="0"/>
                <a:cs typeface="Arial" panose="020B0604020202020204" pitchFamily="34" charset="0"/>
              </a:rPr>
            </a:br>
            <a:r>
              <a:rPr lang="de-DE" sz="1600" dirty="0" err="1">
                <a:latin typeface="Arial" panose="020B0604020202020204" pitchFamily="34" charset="0"/>
                <a:cs typeface="Arial" panose="020B0604020202020204" pitchFamily="34" charset="0"/>
              </a:rPr>
              <a:t>plate</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heat</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exchangers</a:t>
            </a:r>
            <a:r>
              <a:rPr lang="de-DE" sz="1600" dirty="0">
                <a:latin typeface="Arial" panose="020B0604020202020204" pitchFamily="34" charset="0"/>
                <a:cs typeface="Arial" panose="020B0604020202020204" pitchFamily="34" charset="0"/>
              </a:rPr>
              <a:t>, on </a:t>
            </a:r>
            <a:r>
              <a:rPr lang="de-DE" sz="1600" dirty="0" err="1">
                <a:latin typeface="Arial" panose="020B0604020202020204" pitchFamily="34" charset="0"/>
                <a:cs typeface="Arial" panose="020B0604020202020204" pitchFamily="34" charset="0"/>
              </a:rPr>
              <a:t>which</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changing</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plates</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is</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impossible</a:t>
            </a:r>
            <a:endParaRPr lang="de-DE" sz="1600" dirty="0">
              <a:latin typeface="Arial" panose="020B0604020202020204" pitchFamily="34" charset="0"/>
              <a:cs typeface="Arial" panose="020B0604020202020204" pitchFamily="34" charset="0"/>
            </a:endParaRPr>
          </a:p>
          <a:p>
            <a:pPr marL="285750" indent="-285750">
              <a:lnSpc>
                <a:spcPct val="150000"/>
              </a:lnSpc>
              <a:buFontTx/>
              <a:buChar char="-"/>
            </a:pPr>
            <a:endParaRPr lang="de-DE" sz="1600" dirty="0">
              <a:latin typeface="Arial" panose="020B0604020202020204" pitchFamily="34" charset="0"/>
              <a:cs typeface="Arial" panose="020B0604020202020204" pitchFamily="34" charset="0"/>
            </a:endParaRPr>
          </a:p>
          <a:p>
            <a:pPr marL="285750" indent="-285750">
              <a:lnSpc>
                <a:spcPct val="150000"/>
              </a:lnSpc>
              <a:buFontTx/>
              <a:buChar char="-"/>
            </a:pPr>
            <a:endParaRPr lang="de-DE" sz="1600" dirty="0">
              <a:latin typeface="Arial" panose="020B0604020202020204" pitchFamily="34" charset="0"/>
              <a:cs typeface="Arial" panose="020B0604020202020204" pitchFamily="34" charset="0"/>
            </a:endParaRPr>
          </a:p>
          <a:p>
            <a:pPr marL="285750" indent="-285750">
              <a:lnSpc>
                <a:spcPct val="150000"/>
              </a:lnSpc>
              <a:buFontTx/>
              <a:buChar char="-"/>
            </a:pPr>
            <a:r>
              <a:rPr lang="de-DE" sz="1600" dirty="0" err="1">
                <a:latin typeface="Arial" panose="020B0604020202020204" pitchFamily="34" charset="0"/>
                <a:cs typeface="Arial" panose="020B0604020202020204" pitchFamily="34" charset="0"/>
              </a:rPr>
              <a:t>Disadvantage</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soiling</a:t>
            </a:r>
            <a:r>
              <a:rPr lang="de-DE" sz="1600" dirty="0">
                <a:latin typeface="Arial" panose="020B0604020202020204" pitchFamily="34" charset="0"/>
                <a:cs typeface="Arial" panose="020B0604020202020204" pitchFamily="34" charset="0"/>
              </a:rPr>
              <a:t> due </a:t>
            </a:r>
            <a:r>
              <a:rPr lang="de-DE" sz="1600" dirty="0" err="1">
                <a:latin typeface="Arial" panose="020B0604020202020204" pitchFamily="34" charset="0"/>
                <a:cs typeface="Arial" panose="020B0604020202020204" pitchFamily="34" charset="0"/>
              </a:rPr>
              <a:t>to</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low</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distance</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of</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the</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plates</a:t>
            </a:r>
            <a:endParaRPr lang="de-DE" sz="1600" dirty="0">
              <a:latin typeface="Arial" panose="020B0604020202020204" pitchFamily="34" charset="0"/>
              <a:cs typeface="Arial" panose="020B0604020202020204" pitchFamily="34" charset="0"/>
            </a:endParaRPr>
          </a:p>
          <a:p>
            <a:pPr marL="285750" indent="-285750">
              <a:buFontTx/>
              <a:buChar char="-"/>
            </a:pPr>
            <a:endParaRPr lang="de-DE" dirty="0"/>
          </a:p>
          <a:p>
            <a:pPr marL="285750" indent="-285750">
              <a:buFontTx/>
              <a:buChar char="-"/>
            </a:pPr>
            <a:endParaRPr lang="de-DE" dirty="0"/>
          </a:p>
        </p:txBody>
      </p:sp>
      <p:sp>
        <p:nvSpPr>
          <p:cNvPr id="4" name="Title 1">
            <a:extLst>
              <a:ext uri="{FF2B5EF4-FFF2-40B4-BE49-F238E27FC236}">
                <a16:creationId xmlns:a16="http://schemas.microsoft.com/office/drawing/2014/main" id="{8F8B7CC6-0DAC-4845-B54F-14008359291A}"/>
              </a:ext>
            </a:extLst>
          </p:cNvPr>
          <p:cNvSpPr>
            <a:spLocks noGrp="1"/>
          </p:cNvSpPr>
          <p:nvPr>
            <p:ph type="title"/>
          </p:nvPr>
        </p:nvSpPr>
        <p:spPr>
          <a:xfrm>
            <a:off x="1979712" y="0"/>
            <a:ext cx="6707088" cy="1124744"/>
          </a:xfrm>
        </p:spPr>
        <p:txBody>
          <a:bodyPr/>
          <a:lstStyle/>
          <a:p>
            <a:r>
              <a:rPr lang="el-GR" dirty="0">
                <a:latin typeface="Arial" panose="020B0604020202020204" pitchFamily="34" charset="0"/>
                <a:cs typeface="Arial" panose="020B0604020202020204" pitchFamily="34" charset="0"/>
              </a:rPr>
              <a:t>Τα θεμελιώδη μέρη μιας αντλίας θερμότητας</a:t>
            </a:r>
          </a:p>
        </p:txBody>
      </p:sp>
    </p:spTree>
    <p:extLst>
      <p:ext uri="{BB962C8B-B14F-4D97-AF65-F5344CB8AC3E}">
        <p14:creationId xmlns:p14="http://schemas.microsoft.com/office/powerpoint/2010/main" val="1224410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457200" y="2278129"/>
            <a:ext cx="8003232" cy="3383119"/>
          </a:xfrm>
          <a:prstGeom prst="rect">
            <a:avLst/>
          </a:prstGeom>
          <a:noFill/>
        </p:spPr>
        <p:txBody>
          <a:bodyPr wrap="square" rtlCol="0">
            <a:noAutofit/>
          </a:bodyPr>
          <a:lstStyle>
            <a:defPPr>
              <a:defRPr lang="el-GR"/>
            </a:defPPr>
            <a:lvl1pPr>
              <a:lnSpc>
                <a:spcPct val="150000"/>
              </a:lnSpc>
              <a:defRPr sz="1600">
                <a:latin typeface="Arial" panose="020B0604020202020204" pitchFamily="34" charset="0"/>
                <a:cs typeface="Arial" panose="020B0604020202020204" pitchFamily="34" charset="0"/>
              </a:defRPr>
            </a:lvl1pPr>
          </a:lstStyle>
          <a:p>
            <a:r>
              <a:rPr lang="el-GR" dirty="0" err="1"/>
              <a:t>Εναλλάκτες</a:t>
            </a:r>
            <a:r>
              <a:rPr lang="el-GR" dirty="0"/>
              <a:t> θερμότητας πλάκας - σχηματική αναπαράσταση</a:t>
            </a:r>
            <a:endParaRPr lang="de-DE" dirty="0"/>
          </a:p>
        </p:txBody>
      </p:sp>
      <p:pic>
        <p:nvPicPr>
          <p:cNvPr id="1026" name="Picture 2" descr="https://upload.wikimedia.org/wikipedia/commons/7/75/Plate_frame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510" y="2996952"/>
            <a:ext cx="2533650" cy="324802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9C92B64F-CA26-4CE2-9E7A-9811F2186967}"/>
              </a:ext>
            </a:extLst>
          </p:cNvPr>
          <p:cNvSpPr>
            <a:spLocks noGrp="1"/>
          </p:cNvSpPr>
          <p:nvPr>
            <p:ph type="title"/>
          </p:nvPr>
        </p:nvSpPr>
        <p:spPr>
          <a:xfrm>
            <a:off x="1979712" y="0"/>
            <a:ext cx="6707088" cy="1124744"/>
          </a:xfrm>
        </p:spPr>
        <p:txBody>
          <a:bodyPr/>
          <a:lstStyle/>
          <a:p>
            <a:r>
              <a:rPr lang="el-GR" dirty="0">
                <a:latin typeface="Arial" panose="020B0604020202020204" pitchFamily="34" charset="0"/>
                <a:cs typeface="Arial" panose="020B0604020202020204" pitchFamily="34" charset="0"/>
              </a:rPr>
              <a:t>Τα θεμελιώδη μέρη μιας αντλίας θερμότητας</a:t>
            </a:r>
          </a:p>
        </p:txBody>
      </p:sp>
    </p:spTree>
    <p:extLst>
      <p:ext uri="{BB962C8B-B14F-4D97-AF65-F5344CB8AC3E}">
        <p14:creationId xmlns:p14="http://schemas.microsoft.com/office/powerpoint/2010/main" val="1638769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Arial" panose="020B0604020202020204" pitchFamily="34" charset="0"/>
                <a:cs typeface="Arial" panose="020B0604020202020204" pitchFamily="34" charset="0"/>
              </a:rPr>
              <a:t>Εισαγωγή</a:t>
            </a:r>
          </a:p>
        </p:txBody>
      </p:sp>
      <p:sp>
        <p:nvSpPr>
          <p:cNvPr id="4" name="Textfeld 3"/>
          <p:cNvSpPr txBox="1"/>
          <p:nvPr/>
        </p:nvSpPr>
        <p:spPr>
          <a:xfrm>
            <a:off x="251520" y="1988840"/>
            <a:ext cx="8568952" cy="3370666"/>
          </a:xfrm>
          <a:prstGeom prst="rect">
            <a:avLst/>
          </a:prstGeom>
          <a:noFill/>
        </p:spPr>
        <p:txBody>
          <a:bodyPr wrap="square" rtlCol="0">
            <a:spAutoFit/>
          </a:bodyPr>
          <a:lstStyle/>
          <a:p>
            <a:pPr>
              <a:lnSpc>
                <a:spcPct val="150000"/>
              </a:lnSpc>
            </a:pPr>
            <a:r>
              <a:rPr lang="el-GR" sz="1600" dirty="0">
                <a:latin typeface="Arial" panose="020B0604020202020204" pitchFamily="34" charset="0"/>
                <a:cs typeface="Arial" panose="020B0604020202020204" pitchFamily="34" charset="0"/>
              </a:rPr>
              <a:t>Το πρώτο μέρος αυτού του κεφαλαίου επικεντρώνεται στην εξήγηση των βασικών χαρακτηριστικών και των συνιστωσών καθώς και στην ενεργειακή απόδοση μιας αντλίας θερμότητας</a:t>
            </a:r>
            <a:r>
              <a:rPr lang="de-DE" sz="1600" dirty="0">
                <a:latin typeface="Arial" panose="020B0604020202020204" pitchFamily="34" charset="0"/>
                <a:cs typeface="Arial" panose="020B0604020202020204" pitchFamily="34" charset="0"/>
              </a:rPr>
              <a:t>.</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Οι εξηγήσεις ισχύουν για όλους τους τύπους αντλιών θερμότητας που υπάρχουν διαθέσιμες στην αγορά</a:t>
            </a:r>
            <a:r>
              <a:rPr lang="de-DE" sz="1600" dirty="0">
                <a:latin typeface="Arial" panose="020B0604020202020204" pitchFamily="34" charset="0"/>
                <a:cs typeface="Arial" panose="020B0604020202020204" pitchFamily="34" charset="0"/>
              </a:rPr>
              <a:t>:</a:t>
            </a:r>
          </a:p>
          <a:p>
            <a:pPr marL="285750" indent="-285750">
              <a:lnSpc>
                <a:spcPct val="150000"/>
              </a:lnSpc>
              <a:buFontTx/>
              <a:buChar char="-"/>
            </a:pPr>
            <a:r>
              <a:rPr lang="el-GR" sz="1600" dirty="0">
                <a:latin typeface="Arial" panose="020B0604020202020204" pitchFamily="34" charset="0"/>
                <a:cs typeface="Arial" panose="020B0604020202020204" pitchFamily="34" charset="0"/>
              </a:rPr>
              <a:t>άλμη / αντλία νερού θερμότητας (με πηγή θερμότητας: γεωθερμική ενέργεια) </a:t>
            </a:r>
          </a:p>
          <a:p>
            <a:pPr marL="285750" indent="-285750">
              <a:lnSpc>
                <a:spcPct val="150000"/>
              </a:lnSpc>
              <a:buFontTx/>
              <a:buChar char="-"/>
            </a:pPr>
            <a:r>
              <a:rPr lang="el-GR" sz="1600" dirty="0">
                <a:latin typeface="Arial" panose="020B0604020202020204" pitchFamily="34" charset="0"/>
                <a:cs typeface="Arial" panose="020B0604020202020204" pitchFamily="34" charset="0"/>
              </a:rPr>
              <a:t>αντλία θερμότητας νερού (με πηγή θερμότητας: υπόγεια ύδατα)</a:t>
            </a:r>
            <a:endParaRPr lang="de-DE" sz="1600" dirty="0">
              <a:latin typeface="Arial" panose="020B0604020202020204" pitchFamily="34" charset="0"/>
              <a:cs typeface="Arial" panose="020B0604020202020204" pitchFamily="34" charset="0"/>
            </a:endParaRPr>
          </a:p>
          <a:p>
            <a:pPr marL="285750" indent="-285750">
              <a:lnSpc>
                <a:spcPct val="150000"/>
              </a:lnSpc>
              <a:buFontTx/>
              <a:buChar char="-"/>
            </a:pPr>
            <a:r>
              <a:rPr lang="de-DE"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αντλία θερμότητας αέρα / νερού (με πηγή θερμότητας: θερμότητα περιβάλλοντος)</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51886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467544" y="1700808"/>
            <a:ext cx="7611635" cy="4109330"/>
          </a:xfrm>
          <a:prstGeom prst="rect">
            <a:avLst/>
          </a:prstGeom>
          <a:noFill/>
        </p:spPr>
        <p:txBody>
          <a:bodyPr wrap="square" rtlCol="0">
            <a:spAutoFit/>
          </a:bodyPr>
          <a:lstStyle/>
          <a:p>
            <a:pPr>
              <a:lnSpc>
                <a:spcPct val="150000"/>
              </a:lnSpc>
            </a:pPr>
            <a:r>
              <a:rPr lang="el-GR" sz="1600" dirty="0">
                <a:latin typeface="Arial" panose="020B0604020202020204" pitchFamily="34" charset="0"/>
                <a:cs typeface="Arial" panose="020B0604020202020204" pitchFamily="34" charset="0"/>
              </a:rPr>
              <a:t>Βαλβίδα Εκτόνωσης</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Η βαλβίδα εκτόνωσης στενεύει τη διατομή των αεριζόμενων σωλήνων. Αυτό οδηγεί σε μείωση πίεσης. Δεν υπάρχει ανταλλαγή θερμότητας με το περιβάλλον  και η ενθαλπία του ψυκτικού μέσου μένει ίδια. Στις αντλίες θερμότητας οι ρυθμισμένες βαλβίδες εκτόνωσης χρησιμοποιούνται για να βεβαιωθεί ότι ρυθμίζονται από τη θερμοκρασία ή και την πίεση, ότι μόνο ο όγκος του ψυκτικού μέσου εισέρχεται στον </a:t>
            </a:r>
            <a:r>
              <a:rPr lang="el-GR" sz="1600" dirty="0" err="1">
                <a:latin typeface="Arial" panose="020B0604020202020204" pitchFamily="34" charset="0"/>
                <a:cs typeface="Arial" panose="020B0604020202020204" pitchFamily="34" charset="0"/>
              </a:rPr>
              <a:t>εξατμιστή</a:t>
            </a:r>
            <a:r>
              <a:rPr lang="el-GR" sz="1600" dirty="0">
                <a:latin typeface="Arial" panose="020B0604020202020204" pitchFamily="34" charset="0"/>
                <a:cs typeface="Arial" panose="020B0604020202020204" pitchFamily="34" charset="0"/>
              </a:rPr>
              <a:t>, ο οποίος μπορεί να εξατμιστεί πλήρως και να εισέλθει στον συμπιεστή ως ζεστός ατμός.</a:t>
            </a:r>
            <a:r>
              <a:rPr lang="de-DE"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 Η ισορροπία μεταξύ εισροής και αναρρόφησης  διατηρείται σε κάθε κατάσταση λειτουργίας. Η πηγή θερμότητας και η επιφάνειες του </a:t>
            </a:r>
            <a:r>
              <a:rPr lang="el-GR" sz="1600" dirty="0" err="1">
                <a:latin typeface="Arial" panose="020B0604020202020204" pitchFamily="34" charset="0"/>
                <a:cs typeface="Arial" panose="020B0604020202020204" pitchFamily="34" charset="0"/>
              </a:rPr>
              <a:t>εξατμιστή</a:t>
            </a:r>
            <a:r>
              <a:rPr lang="el-GR" sz="1600" dirty="0">
                <a:latin typeface="Arial" panose="020B0604020202020204" pitchFamily="34" charset="0"/>
                <a:cs typeface="Arial" panose="020B0604020202020204" pitchFamily="34" charset="0"/>
              </a:rPr>
              <a:t> χρησιμοποιούνται πλήρως. </a:t>
            </a:r>
            <a:endParaRPr lang="de-DE" sz="1600"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4A7D0AEA-A2BE-4787-8319-9FDE38EB8B81}"/>
              </a:ext>
            </a:extLst>
          </p:cNvPr>
          <p:cNvSpPr>
            <a:spLocks noGrp="1"/>
          </p:cNvSpPr>
          <p:nvPr>
            <p:ph type="title"/>
          </p:nvPr>
        </p:nvSpPr>
        <p:spPr>
          <a:xfrm>
            <a:off x="1979712" y="0"/>
            <a:ext cx="6707088" cy="1124744"/>
          </a:xfrm>
        </p:spPr>
        <p:txBody>
          <a:bodyPr/>
          <a:lstStyle/>
          <a:p>
            <a:r>
              <a:rPr lang="el-GR" dirty="0">
                <a:latin typeface="Arial" panose="020B0604020202020204" pitchFamily="34" charset="0"/>
                <a:cs typeface="Arial" panose="020B0604020202020204" pitchFamily="34" charset="0"/>
              </a:rPr>
              <a:t>Τα θεμελιώδη μέρη μιας αντλίας θερμότητας</a:t>
            </a:r>
          </a:p>
        </p:txBody>
      </p:sp>
    </p:spTree>
    <p:extLst>
      <p:ext uri="{BB962C8B-B14F-4D97-AF65-F5344CB8AC3E}">
        <p14:creationId xmlns:p14="http://schemas.microsoft.com/office/powerpoint/2010/main" val="23563390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971600" y="1412776"/>
            <a:ext cx="7715200" cy="4109330"/>
          </a:xfrm>
          <a:prstGeom prst="rect">
            <a:avLst/>
          </a:prstGeom>
          <a:noFill/>
        </p:spPr>
        <p:txBody>
          <a:bodyPr wrap="square" rtlCol="0">
            <a:spAutoFit/>
          </a:bodyPr>
          <a:lstStyle/>
          <a:p>
            <a:pPr>
              <a:lnSpc>
                <a:spcPct val="150000"/>
              </a:lnSpc>
            </a:pPr>
            <a:endParaRPr lang="en-US"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Βαλβίδα Εκτόνωσης</a:t>
            </a:r>
          </a:p>
          <a:p>
            <a:pPr>
              <a:lnSpc>
                <a:spcPct val="150000"/>
              </a:lnSpc>
            </a:pPr>
            <a:endParaRPr lang="en-US" sz="1600" dirty="0">
              <a:latin typeface="Arial" panose="020B0604020202020204" pitchFamily="34" charset="0"/>
              <a:cs typeface="Arial" panose="020B0604020202020204" pitchFamily="34" charset="0"/>
            </a:endParaRPr>
          </a:p>
          <a:p>
            <a:pPr>
              <a:lnSpc>
                <a:spcPct val="150000"/>
              </a:lnSpc>
            </a:pPr>
            <a:r>
              <a:rPr lang="el-GR" sz="1600" b="1" dirty="0">
                <a:latin typeface="Arial" panose="020B0604020202020204" pitchFamily="34" charset="0"/>
                <a:cs typeface="Arial" panose="020B0604020202020204" pitchFamily="34" charset="0"/>
              </a:rPr>
              <a:t>Θερμοστατική βαλβίδα εκτόνωσης</a:t>
            </a:r>
            <a:endParaRPr lang="en-US" sz="1600" b="1"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Είναι μια βαλβίδα ελέγχου, η οποία χρησιμοποιεί τη θερμοκρασία ως μεταβλητή εισόδου. Ανάλογα με τη θερμοκρασία</a:t>
            </a:r>
            <a:endParaRPr lang="en-US"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πριν από τον συμπιεστή η οποία μετριέται εκεί, η ροή ψυκτικού μέσου ελέγχεται.</a:t>
            </a:r>
            <a:endParaRPr lang="en-US" sz="1600" dirty="0">
              <a:latin typeface="Arial" panose="020B0604020202020204" pitchFamily="34" charset="0"/>
              <a:cs typeface="Arial" panose="020B0604020202020204" pitchFamily="34" charset="0"/>
            </a:endParaRPr>
          </a:p>
          <a:p>
            <a:pPr>
              <a:lnSpc>
                <a:spcPct val="150000"/>
              </a:lnSpc>
            </a:pPr>
            <a:endParaRPr lang="el-GR" sz="1600" b="1" dirty="0">
              <a:latin typeface="Arial" panose="020B0604020202020204" pitchFamily="34" charset="0"/>
              <a:cs typeface="Arial" panose="020B0604020202020204" pitchFamily="34" charset="0"/>
            </a:endParaRPr>
          </a:p>
          <a:p>
            <a:pPr>
              <a:lnSpc>
                <a:spcPct val="150000"/>
              </a:lnSpc>
            </a:pPr>
            <a:r>
              <a:rPr lang="el-GR" sz="1600" b="1" dirty="0">
                <a:latin typeface="Arial" panose="020B0604020202020204" pitchFamily="34" charset="0"/>
                <a:cs typeface="Arial" panose="020B0604020202020204" pitchFamily="34" charset="0"/>
              </a:rPr>
              <a:t>Ηλεκτρικές βαλβίδες εκτόνωσης</a:t>
            </a:r>
          </a:p>
          <a:p>
            <a:pPr>
              <a:lnSpc>
                <a:spcPct val="150000"/>
              </a:lnSpc>
            </a:pPr>
            <a:r>
              <a:rPr lang="el-GR" sz="1600" dirty="0">
                <a:latin typeface="Arial" panose="020B0604020202020204" pitchFamily="34" charset="0"/>
                <a:cs typeface="Arial" panose="020B0604020202020204" pitchFamily="34" charset="0"/>
              </a:rPr>
              <a:t>Οι βαλβίδες ηλεκτρικής εκτόνωσης χρησιμοποιούν τη θερμοκρασία καθώς και την πίεση μπροστά από τον συμπιεστή για τον έλεγχο της ροής ψυκτικού μέσου.</a:t>
            </a:r>
            <a:endParaRPr lang="en-US" sz="1600"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4B971B4B-A803-41B3-A217-9A24CD0A175B}"/>
              </a:ext>
            </a:extLst>
          </p:cNvPr>
          <p:cNvSpPr>
            <a:spLocks noGrp="1"/>
          </p:cNvSpPr>
          <p:nvPr>
            <p:ph type="title"/>
          </p:nvPr>
        </p:nvSpPr>
        <p:spPr>
          <a:xfrm>
            <a:off x="1979712" y="0"/>
            <a:ext cx="6707088" cy="1124744"/>
          </a:xfrm>
        </p:spPr>
        <p:txBody>
          <a:bodyPr/>
          <a:lstStyle/>
          <a:p>
            <a:r>
              <a:rPr lang="el-GR" dirty="0">
                <a:latin typeface="Arial" panose="020B0604020202020204" pitchFamily="34" charset="0"/>
                <a:cs typeface="Arial" panose="020B0604020202020204" pitchFamily="34" charset="0"/>
              </a:rPr>
              <a:t>Τα θεμελιώδη μέρη μιας αντλίας θερμότητας</a:t>
            </a:r>
          </a:p>
        </p:txBody>
      </p:sp>
    </p:spTree>
    <p:extLst>
      <p:ext uri="{BB962C8B-B14F-4D97-AF65-F5344CB8AC3E}">
        <p14:creationId xmlns:p14="http://schemas.microsoft.com/office/powerpoint/2010/main" val="28332953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44173" y="1412776"/>
            <a:ext cx="8899827" cy="4478662"/>
          </a:xfrm>
          <a:prstGeom prst="rect">
            <a:avLst/>
          </a:prstGeom>
          <a:noFill/>
        </p:spPr>
        <p:txBody>
          <a:bodyPr wrap="square" rtlCol="0">
            <a:spAutoFit/>
          </a:bodyPr>
          <a:lstStyle/>
          <a:p>
            <a:pPr>
              <a:lnSpc>
                <a:spcPct val="150000"/>
              </a:lnSpc>
            </a:pPr>
            <a:r>
              <a:rPr lang="el-GR" sz="1600" dirty="0">
                <a:latin typeface="Arial" panose="020B0604020202020204" pitchFamily="34" charset="0"/>
                <a:cs typeface="Arial" panose="020B0604020202020204" pitchFamily="34" charset="0"/>
              </a:rPr>
              <a:t>Βαλβίδα Εκτόνωσης</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Η θεμελιώδης διαφορά μεταξύ των θερμοστατικών και ηλεκτρικών βαλβίδων εκτόνωσης προέρχεται από τις θερμοκρασίες πηγής, οι οποίες δεν είναι σταθερές και τις πιθανές διακυμάνσεις της ισχύος. Ενώ οι θερμοστατικές βαλβίδες ελέγχου δεν είναι σε θέση να λειτουργήσουν εκτός των βέλτιστων συνθηκών εργασίας τους και μπορούν  να φτάσουν μόνο στις βαλβίδες ελέγχου που αναζητούνται πάνω από τη θέρμανση, ηλεκτρικές βαλβίδες εκτόνωσης μπορούν να εξασφαλίσουν αυτό σε μια πολύ μεγαλύτερη περιοχή. Αντιστρόφως αυτό σημαίνει ότι σε ορισμένες καταστάσεις λειτουργίας, οι θερμοστατικές βαλβίδες θερμαίνουν το ψυκτικό υγρό σε υψηλά επίπεδα. Αυτό οδηγεί τον συμπιεστή να πρέπει να παρέχει μεγαλύτερη απόδοσης και μειωμένη απόδοση αντλίας θερμότητας.</a:t>
            </a:r>
          </a:p>
          <a:p>
            <a:pPr>
              <a:lnSpc>
                <a:spcPct val="150000"/>
              </a:lnSpc>
            </a:pPr>
            <a:r>
              <a:rPr lang="de-DE" sz="1600" dirty="0">
                <a:latin typeface="Arial" panose="020B0604020202020204" pitchFamily="34" charset="0"/>
                <a:cs typeface="Arial" panose="020B0604020202020204" pitchFamily="34" charset="0"/>
              </a:rPr>
              <a:t> </a:t>
            </a:r>
          </a:p>
        </p:txBody>
      </p:sp>
      <p:sp>
        <p:nvSpPr>
          <p:cNvPr id="5" name="Textfeld 4"/>
          <p:cNvSpPr txBox="1"/>
          <p:nvPr/>
        </p:nvSpPr>
        <p:spPr>
          <a:xfrm>
            <a:off x="2500295" y="5367700"/>
            <a:ext cx="3151825" cy="785343"/>
          </a:xfrm>
          <a:prstGeom prst="rect">
            <a:avLst/>
          </a:prstGeom>
          <a:noFill/>
        </p:spPr>
        <p:txBody>
          <a:bodyPr wrap="none" rtlCol="0">
            <a:spAutoFit/>
          </a:bodyPr>
          <a:lstStyle/>
          <a:p>
            <a:pPr>
              <a:lnSpc>
                <a:spcPct val="150000"/>
              </a:lnSpc>
            </a:pPr>
            <a:r>
              <a:rPr lang="de-DE" sz="1600" dirty="0">
                <a:latin typeface="Arial" panose="020B0604020202020204" pitchFamily="34" charset="0"/>
                <a:cs typeface="Arial" panose="020B0604020202020204" pitchFamily="34" charset="0"/>
              </a:rPr>
              <a:t>Überhitzung des Kältemittels – </a:t>
            </a:r>
          </a:p>
          <a:p>
            <a:pPr>
              <a:lnSpc>
                <a:spcPct val="150000"/>
              </a:lnSpc>
            </a:pPr>
            <a:r>
              <a:rPr lang="de-DE" sz="1600" dirty="0">
                <a:latin typeface="Arial" panose="020B0604020202020204" pitchFamily="34" charset="0"/>
                <a:cs typeface="Arial" panose="020B0604020202020204" pitchFamily="34" charset="0"/>
              </a:rPr>
              <a:t>bereits auf Seite </a:t>
            </a:r>
            <a:r>
              <a:rPr lang="de-DE" sz="1600" dirty="0" err="1">
                <a:latin typeface="Arial" panose="020B0604020202020204" pitchFamily="34" charset="0"/>
                <a:cs typeface="Arial" panose="020B0604020202020204" pitchFamily="34" charset="0"/>
              </a:rPr>
              <a:t>xxxyyy</a:t>
            </a:r>
            <a:r>
              <a:rPr lang="de-DE" sz="1600" dirty="0">
                <a:latin typeface="Arial" panose="020B0604020202020204" pitchFamily="34" charset="0"/>
                <a:cs typeface="Arial" panose="020B0604020202020204" pitchFamily="34" charset="0"/>
              </a:rPr>
              <a:t> erläutert</a:t>
            </a: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6136" y="5096938"/>
            <a:ext cx="1795569" cy="1589000"/>
          </a:xfrm>
          <a:prstGeom prst="rect">
            <a:avLst/>
          </a:prstGeom>
        </p:spPr>
      </p:pic>
      <p:sp>
        <p:nvSpPr>
          <p:cNvPr id="9" name="Title 1">
            <a:extLst>
              <a:ext uri="{FF2B5EF4-FFF2-40B4-BE49-F238E27FC236}">
                <a16:creationId xmlns:a16="http://schemas.microsoft.com/office/drawing/2014/main" id="{27BA8022-C88F-4E41-B96E-708D1E876B47}"/>
              </a:ext>
            </a:extLst>
          </p:cNvPr>
          <p:cNvSpPr>
            <a:spLocks noGrp="1"/>
          </p:cNvSpPr>
          <p:nvPr>
            <p:ph type="title"/>
          </p:nvPr>
        </p:nvSpPr>
        <p:spPr>
          <a:xfrm>
            <a:off x="1979712" y="0"/>
            <a:ext cx="6707088" cy="1124744"/>
          </a:xfrm>
        </p:spPr>
        <p:txBody>
          <a:bodyPr/>
          <a:lstStyle/>
          <a:p>
            <a:r>
              <a:rPr lang="el-GR" dirty="0">
                <a:latin typeface="Arial" panose="020B0604020202020204" pitchFamily="34" charset="0"/>
                <a:cs typeface="Arial" panose="020B0604020202020204" pitchFamily="34" charset="0"/>
              </a:rPr>
              <a:t>Τα θεμελιώδη μέρη μιας αντλίας θερμότητας</a:t>
            </a:r>
          </a:p>
        </p:txBody>
      </p:sp>
    </p:spTree>
    <p:extLst>
      <p:ext uri="{BB962C8B-B14F-4D97-AF65-F5344CB8AC3E}">
        <p14:creationId xmlns:p14="http://schemas.microsoft.com/office/powerpoint/2010/main" val="440344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161145" y="2132856"/>
            <a:ext cx="8821710" cy="1431674"/>
          </a:xfrm>
          <a:prstGeom prst="rect">
            <a:avLst/>
          </a:prstGeom>
          <a:noFill/>
        </p:spPr>
        <p:txBody>
          <a:bodyPr wrap="none" rtlCol="0">
            <a:spAutoFit/>
          </a:bodyPr>
          <a:lstStyle/>
          <a:p>
            <a:endParaRPr lang="de-DE" dirty="0"/>
          </a:p>
          <a:p>
            <a:pPr>
              <a:lnSpc>
                <a:spcPct val="150000"/>
              </a:lnSpc>
            </a:pPr>
            <a:r>
              <a:rPr lang="el-GR" sz="1600" dirty="0">
                <a:latin typeface="Arial" panose="020B0604020202020204" pitchFamily="34" charset="0"/>
                <a:cs typeface="Arial" panose="020B0604020202020204" pitchFamily="34" charset="0"/>
              </a:rPr>
              <a:t>Βαλβίδα Εκτόνωσης</a:t>
            </a: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The Illustration</a:t>
            </a:r>
            <a:r>
              <a:rPr lang="el-GR" sz="1600" dirty="0">
                <a:latin typeface="Arial" panose="020B0604020202020204" pitchFamily="34" charset="0"/>
                <a:cs typeface="Arial" panose="020B0604020202020204" pitchFamily="34" charset="0"/>
              </a:rPr>
              <a:t> εξηγεί παραδειγματικά τα πλεονεκτήματα μιας ηλεκτρικής βαλβίδας εκτόνωσης, </a:t>
            </a:r>
          </a:p>
          <a:p>
            <a:pPr>
              <a:lnSpc>
                <a:spcPct val="150000"/>
              </a:lnSpc>
            </a:pPr>
            <a:r>
              <a:rPr lang="el-GR" sz="1600" dirty="0">
                <a:latin typeface="Arial" panose="020B0604020202020204" pitchFamily="34" charset="0"/>
                <a:cs typeface="Arial" panose="020B0604020202020204" pitchFamily="34" charset="0"/>
              </a:rPr>
              <a:t>αν τα σημεία λειτουργίας δεν αντιστοιχούν στο σημείο σχεδίασης.</a:t>
            </a:r>
            <a:endParaRPr lang="de-DE" sz="1600"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D33EEEDF-C332-411F-8D28-E393D570510D}"/>
              </a:ext>
            </a:extLst>
          </p:cNvPr>
          <p:cNvSpPr>
            <a:spLocks noGrp="1"/>
          </p:cNvSpPr>
          <p:nvPr>
            <p:ph type="title"/>
          </p:nvPr>
        </p:nvSpPr>
        <p:spPr>
          <a:xfrm>
            <a:off x="1979712" y="0"/>
            <a:ext cx="6707088" cy="1124744"/>
          </a:xfrm>
        </p:spPr>
        <p:txBody>
          <a:bodyPr/>
          <a:lstStyle/>
          <a:p>
            <a:r>
              <a:rPr lang="el-GR" dirty="0">
                <a:latin typeface="Arial" panose="020B0604020202020204" pitchFamily="34" charset="0"/>
                <a:cs typeface="Arial" panose="020B0604020202020204" pitchFamily="34" charset="0"/>
              </a:rPr>
              <a:t>Τα θεμελιώδη μέρη μιας αντλίας θερμότητας</a:t>
            </a:r>
          </a:p>
        </p:txBody>
      </p:sp>
    </p:spTree>
    <p:extLst>
      <p:ext uri="{BB962C8B-B14F-4D97-AF65-F5344CB8AC3E}">
        <p14:creationId xmlns:p14="http://schemas.microsoft.com/office/powerpoint/2010/main" val="41621831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90364" y="2170955"/>
            <a:ext cx="8507288" cy="738664"/>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Drossel / Expansionsventil</a:t>
            </a:r>
          </a:p>
          <a:p>
            <a:pPr>
              <a:lnSpc>
                <a:spcPct val="150000"/>
              </a:lnSpc>
            </a:pPr>
            <a:endParaRPr lang="de-DE" sz="1400" dirty="0">
              <a:latin typeface="Arial" panose="020B0604020202020204" pitchFamily="34" charset="0"/>
              <a:cs typeface="Arial" panose="020B0604020202020204" pitchFamily="34" charset="0"/>
            </a:endParaRPr>
          </a:p>
        </p:txBody>
      </p:sp>
      <p:cxnSp>
        <p:nvCxnSpPr>
          <p:cNvPr id="6" name="Gerader Verbinder 5"/>
          <p:cNvCxnSpPr/>
          <p:nvPr/>
        </p:nvCxnSpPr>
        <p:spPr>
          <a:xfrm>
            <a:off x="1547664" y="5517232"/>
            <a:ext cx="604867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3338217" y="5863739"/>
            <a:ext cx="2159566" cy="338554"/>
          </a:xfrm>
          <a:prstGeom prst="rect">
            <a:avLst/>
          </a:prstGeom>
          <a:noFill/>
        </p:spPr>
        <p:txBody>
          <a:bodyPr wrap="none" rtlCol="0">
            <a:spAutoFit/>
          </a:bodyPr>
          <a:lstStyle/>
          <a:p>
            <a:r>
              <a:rPr lang="de-DE" sz="1600" dirty="0">
                <a:latin typeface="Arial" panose="020B0604020202020204" pitchFamily="34" charset="0"/>
                <a:cs typeface="Arial" panose="020B0604020202020204" pitchFamily="34" charset="0"/>
              </a:rPr>
              <a:t>Quelltemperatur in °C</a:t>
            </a:r>
          </a:p>
        </p:txBody>
      </p:sp>
      <p:cxnSp>
        <p:nvCxnSpPr>
          <p:cNvPr id="12" name="Gerader Verbinder 11"/>
          <p:cNvCxnSpPr/>
          <p:nvPr/>
        </p:nvCxnSpPr>
        <p:spPr>
          <a:xfrm flipV="1">
            <a:off x="1619672" y="3016793"/>
            <a:ext cx="0" cy="250043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41250" y="3523846"/>
            <a:ext cx="1255472" cy="830997"/>
          </a:xfrm>
          <a:prstGeom prst="rect">
            <a:avLst/>
          </a:prstGeom>
          <a:noFill/>
        </p:spPr>
        <p:txBody>
          <a:bodyPr wrap="none" rtlCol="0">
            <a:spAutoFit/>
          </a:bodyPr>
          <a:lstStyle/>
          <a:p>
            <a:pPr algn="ctr">
              <a:lnSpc>
                <a:spcPct val="150000"/>
              </a:lnSpc>
            </a:pPr>
            <a:r>
              <a:rPr lang="de-DE" sz="1600" dirty="0">
                <a:latin typeface="Arial" panose="020B0604020202020204" pitchFamily="34" charset="0"/>
                <a:cs typeface="Arial" panose="020B0604020202020204" pitchFamily="34" charset="0"/>
              </a:rPr>
              <a:t>Über-</a:t>
            </a:r>
          </a:p>
          <a:p>
            <a:pPr algn="ctr">
              <a:lnSpc>
                <a:spcPct val="150000"/>
              </a:lnSpc>
            </a:pPr>
            <a:r>
              <a:rPr lang="de-DE" sz="1600" dirty="0" err="1">
                <a:latin typeface="Arial" panose="020B0604020202020204" pitchFamily="34" charset="0"/>
                <a:cs typeface="Arial" panose="020B0604020202020204" pitchFamily="34" charset="0"/>
              </a:rPr>
              <a:t>hitzung</a:t>
            </a:r>
            <a:r>
              <a:rPr lang="de-DE" sz="1600" dirty="0">
                <a:latin typeface="Arial" panose="020B0604020202020204" pitchFamily="34" charset="0"/>
                <a:cs typeface="Arial" panose="020B0604020202020204" pitchFamily="34" charset="0"/>
              </a:rPr>
              <a:t> in K</a:t>
            </a:r>
          </a:p>
        </p:txBody>
      </p:sp>
      <p:cxnSp>
        <p:nvCxnSpPr>
          <p:cNvPr id="15" name="Gerader Verbinder 14"/>
          <p:cNvCxnSpPr/>
          <p:nvPr/>
        </p:nvCxnSpPr>
        <p:spPr>
          <a:xfrm>
            <a:off x="1979712" y="4941168"/>
            <a:ext cx="5328592" cy="0"/>
          </a:xfrm>
          <a:prstGeom prst="line">
            <a:avLst/>
          </a:prstGeom>
          <a:ln w="2540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7" name="Freihandform 16"/>
          <p:cNvSpPr/>
          <p:nvPr/>
        </p:nvSpPr>
        <p:spPr>
          <a:xfrm>
            <a:off x="2667858" y="3079845"/>
            <a:ext cx="4484693" cy="1545418"/>
          </a:xfrm>
          <a:custGeom>
            <a:avLst/>
            <a:gdLst>
              <a:gd name="connsiteX0" fmla="*/ 0 w 4484693"/>
              <a:gd name="connsiteY0" fmla="*/ 458975 h 1545418"/>
              <a:gd name="connsiteX1" fmla="*/ 1750142 w 4484693"/>
              <a:gd name="connsiteY1" fmla="*/ 1540523 h 1545418"/>
              <a:gd name="connsiteX2" fmla="*/ 4345858 w 4484693"/>
              <a:gd name="connsiteY2" fmla="*/ 75517 h 1545418"/>
              <a:gd name="connsiteX3" fmla="*/ 4129549 w 4484693"/>
              <a:gd name="connsiteY3" fmla="*/ 213168 h 1545418"/>
              <a:gd name="connsiteX4" fmla="*/ 4119716 w 4484693"/>
              <a:gd name="connsiteY4" fmla="*/ 232833 h 1545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4693" h="1545418">
                <a:moveTo>
                  <a:pt x="0" y="458975"/>
                </a:moveTo>
                <a:cubicBezTo>
                  <a:pt x="512916" y="1031704"/>
                  <a:pt x="1025832" y="1604433"/>
                  <a:pt x="1750142" y="1540523"/>
                </a:cubicBezTo>
                <a:cubicBezTo>
                  <a:pt x="2474452" y="1476613"/>
                  <a:pt x="3949290" y="296743"/>
                  <a:pt x="4345858" y="75517"/>
                </a:cubicBezTo>
                <a:cubicBezTo>
                  <a:pt x="4742426" y="-145709"/>
                  <a:pt x="4167239" y="186949"/>
                  <a:pt x="4129549" y="213168"/>
                </a:cubicBezTo>
                <a:cubicBezTo>
                  <a:pt x="4091859" y="239387"/>
                  <a:pt x="4105787" y="236110"/>
                  <a:pt x="4119716" y="232833"/>
                </a:cubicBezTo>
              </a:path>
            </a:pathLst>
          </a:cu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p:cNvSpPr txBox="1"/>
          <p:nvPr/>
        </p:nvSpPr>
        <p:spPr>
          <a:xfrm>
            <a:off x="6948264" y="3429000"/>
            <a:ext cx="1803699" cy="830997"/>
          </a:xfrm>
          <a:prstGeom prst="rect">
            <a:avLst/>
          </a:prstGeom>
          <a:noFill/>
        </p:spPr>
        <p:txBody>
          <a:bodyPr wrap="none" rtlCol="0">
            <a:spAutoFit/>
          </a:bodyPr>
          <a:lstStyle/>
          <a:p>
            <a:pPr>
              <a:lnSpc>
                <a:spcPct val="150000"/>
              </a:lnSpc>
            </a:pPr>
            <a:r>
              <a:rPr lang="de-DE" sz="1600" dirty="0">
                <a:latin typeface="Arial" panose="020B0604020202020204" pitchFamily="34" charset="0"/>
                <a:cs typeface="Arial" panose="020B0604020202020204" pitchFamily="34" charset="0"/>
              </a:rPr>
              <a:t>Thermostatisches</a:t>
            </a:r>
          </a:p>
          <a:p>
            <a:pPr>
              <a:lnSpc>
                <a:spcPct val="150000"/>
              </a:lnSpc>
            </a:pPr>
            <a:r>
              <a:rPr lang="de-DE" sz="1600" dirty="0">
                <a:latin typeface="Arial" panose="020B0604020202020204" pitchFamily="34" charset="0"/>
                <a:cs typeface="Arial" panose="020B0604020202020204" pitchFamily="34" charset="0"/>
              </a:rPr>
              <a:t>Expansionsventil</a:t>
            </a:r>
          </a:p>
        </p:txBody>
      </p:sp>
      <p:sp>
        <p:nvSpPr>
          <p:cNvPr id="19" name="Textfeld 18"/>
          <p:cNvSpPr txBox="1"/>
          <p:nvPr/>
        </p:nvSpPr>
        <p:spPr>
          <a:xfrm>
            <a:off x="5999752" y="4977674"/>
            <a:ext cx="3110147" cy="338554"/>
          </a:xfrm>
          <a:prstGeom prst="rect">
            <a:avLst/>
          </a:prstGeom>
          <a:noFill/>
        </p:spPr>
        <p:txBody>
          <a:bodyPr wrap="none" rtlCol="0">
            <a:spAutoFit/>
          </a:bodyPr>
          <a:lstStyle/>
          <a:p>
            <a:r>
              <a:rPr lang="de-DE" sz="1600" dirty="0">
                <a:latin typeface="Arial" panose="020B0604020202020204" pitchFamily="34" charset="0"/>
                <a:cs typeface="Arial" panose="020B0604020202020204" pitchFamily="34" charset="0"/>
              </a:rPr>
              <a:t>Elektronisches Expansionsventil</a:t>
            </a:r>
          </a:p>
        </p:txBody>
      </p:sp>
      <p:cxnSp>
        <p:nvCxnSpPr>
          <p:cNvPr id="21" name="Gerader Verbinder 20"/>
          <p:cNvCxnSpPr>
            <a:stCxn id="17" idx="1"/>
          </p:cNvCxnSpPr>
          <p:nvPr/>
        </p:nvCxnSpPr>
        <p:spPr>
          <a:xfrm>
            <a:off x="4418000" y="4620368"/>
            <a:ext cx="10655" cy="870732"/>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2" name="Textfeld 21"/>
          <p:cNvSpPr txBox="1"/>
          <p:nvPr/>
        </p:nvSpPr>
        <p:spPr>
          <a:xfrm>
            <a:off x="3586672" y="3897680"/>
            <a:ext cx="1755609" cy="338554"/>
          </a:xfrm>
          <a:prstGeom prst="rect">
            <a:avLst/>
          </a:prstGeom>
          <a:noFill/>
        </p:spPr>
        <p:txBody>
          <a:bodyPr wrap="none" rtlCol="0">
            <a:spAutoFit/>
          </a:bodyPr>
          <a:lstStyle/>
          <a:p>
            <a:r>
              <a:rPr lang="de-DE" sz="1600" dirty="0">
                <a:latin typeface="Arial" panose="020B0604020202020204" pitchFamily="34" charset="0"/>
                <a:cs typeface="Arial" panose="020B0604020202020204" pitchFamily="34" charset="0"/>
              </a:rPr>
              <a:t>Auslegungspunkt</a:t>
            </a:r>
          </a:p>
        </p:txBody>
      </p:sp>
      <p:sp>
        <p:nvSpPr>
          <p:cNvPr id="23" name="Textfeld 22"/>
          <p:cNvSpPr txBox="1"/>
          <p:nvPr/>
        </p:nvSpPr>
        <p:spPr>
          <a:xfrm>
            <a:off x="1250305" y="2877516"/>
            <a:ext cx="418704" cy="2585323"/>
          </a:xfrm>
          <a:prstGeom prst="rect">
            <a:avLst/>
          </a:prstGeom>
          <a:noFill/>
        </p:spPr>
        <p:txBody>
          <a:bodyPr wrap="none" rtlCol="0">
            <a:spAutoFit/>
          </a:bodyPr>
          <a:lstStyle/>
          <a:p>
            <a:pPr algn="ctr"/>
            <a:r>
              <a:rPr lang="de-DE" dirty="0"/>
              <a:t>10</a:t>
            </a:r>
          </a:p>
          <a:p>
            <a:pPr algn="ctr"/>
            <a:endParaRPr lang="de-DE" dirty="0"/>
          </a:p>
          <a:p>
            <a:pPr algn="ctr"/>
            <a:r>
              <a:rPr lang="de-DE" dirty="0"/>
              <a:t>8</a:t>
            </a:r>
          </a:p>
          <a:p>
            <a:pPr algn="ctr"/>
            <a:endParaRPr lang="de-DE" dirty="0"/>
          </a:p>
          <a:p>
            <a:pPr algn="ctr"/>
            <a:r>
              <a:rPr lang="de-DE" dirty="0"/>
              <a:t>6</a:t>
            </a:r>
          </a:p>
          <a:p>
            <a:pPr algn="ctr"/>
            <a:endParaRPr lang="de-DE" dirty="0"/>
          </a:p>
          <a:p>
            <a:pPr algn="ctr"/>
            <a:r>
              <a:rPr lang="de-DE" dirty="0"/>
              <a:t>4</a:t>
            </a:r>
          </a:p>
          <a:p>
            <a:pPr algn="ctr"/>
            <a:endParaRPr lang="de-DE" dirty="0"/>
          </a:p>
          <a:p>
            <a:pPr algn="ctr"/>
            <a:r>
              <a:rPr lang="de-DE" dirty="0"/>
              <a:t>2</a:t>
            </a:r>
          </a:p>
        </p:txBody>
      </p:sp>
      <p:sp>
        <p:nvSpPr>
          <p:cNvPr id="24" name="Textfeld 23"/>
          <p:cNvSpPr txBox="1"/>
          <p:nvPr/>
        </p:nvSpPr>
        <p:spPr>
          <a:xfrm>
            <a:off x="1446887" y="5483085"/>
            <a:ext cx="6074099" cy="369332"/>
          </a:xfrm>
          <a:prstGeom prst="rect">
            <a:avLst/>
          </a:prstGeom>
          <a:noFill/>
        </p:spPr>
        <p:txBody>
          <a:bodyPr wrap="none" rtlCol="0">
            <a:spAutoFit/>
          </a:bodyPr>
          <a:lstStyle/>
          <a:p>
            <a:r>
              <a:rPr lang="de-DE" dirty="0"/>
              <a:t>-20		-10		0		+10</a:t>
            </a:r>
          </a:p>
        </p:txBody>
      </p:sp>
      <p:sp>
        <p:nvSpPr>
          <p:cNvPr id="20" name="Title 1">
            <a:extLst>
              <a:ext uri="{FF2B5EF4-FFF2-40B4-BE49-F238E27FC236}">
                <a16:creationId xmlns:a16="http://schemas.microsoft.com/office/drawing/2014/main" id="{88F5927D-EDD3-424E-A977-E3573983C01B}"/>
              </a:ext>
            </a:extLst>
          </p:cNvPr>
          <p:cNvSpPr>
            <a:spLocks noGrp="1"/>
          </p:cNvSpPr>
          <p:nvPr>
            <p:ph type="title"/>
          </p:nvPr>
        </p:nvSpPr>
        <p:spPr>
          <a:xfrm>
            <a:off x="1979712" y="0"/>
            <a:ext cx="6707088" cy="1124744"/>
          </a:xfrm>
        </p:spPr>
        <p:txBody>
          <a:bodyPr/>
          <a:lstStyle/>
          <a:p>
            <a:r>
              <a:rPr lang="el-GR" dirty="0">
                <a:latin typeface="Arial" panose="020B0604020202020204" pitchFamily="34" charset="0"/>
                <a:cs typeface="Arial" panose="020B0604020202020204" pitchFamily="34" charset="0"/>
              </a:rPr>
              <a:t>Τα θεμελιώδη μέρη μιας αντλίας θερμότητας</a:t>
            </a:r>
          </a:p>
        </p:txBody>
      </p:sp>
    </p:spTree>
    <p:extLst>
      <p:ext uri="{BB962C8B-B14F-4D97-AF65-F5344CB8AC3E}">
        <p14:creationId xmlns:p14="http://schemas.microsoft.com/office/powerpoint/2010/main" val="38641974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Arial" panose="020B0604020202020204" pitchFamily="34" charset="0"/>
                <a:cs typeface="Arial" panose="020B0604020202020204" pitchFamily="34" charset="0"/>
              </a:rPr>
              <a:t>Απόδοση αντλίας θερμότητας</a:t>
            </a:r>
            <a:endParaRPr lang="de-DE" dirty="0">
              <a:latin typeface="Arial" panose="020B0604020202020204" pitchFamily="34" charset="0"/>
              <a:cs typeface="Arial" panose="020B0604020202020204" pitchFamily="34" charset="0"/>
            </a:endParaRPr>
          </a:p>
        </p:txBody>
      </p:sp>
      <p:sp>
        <p:nvSpPr>
          <p:cNvPr id="11" name="AutoShape 8" descr="{\displaystyle \varepsilon _{\rm {WP}}={\frac {{\dot {Q}}_{\rm {H}}}{P_{\rm {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AutoShape 12" descr="{\displaystyle \varepsilon _{\rm {WP}}={\frac {{\dot {Q}}_{\rm {H}}}{P_{\rm {e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 name="Textfeld 4"/>
          <p:cNvSpPr txBox="1"/>
          <p:nvPr/>
        </p:nvSpPr>
        <p:spPr>
          <a:xfrm>
            <a:off x="155575" y="1484784"/>
            <a:ext cx="8167332" cy="3739998"/>
          </a:xfrm>
          <a:prstGeom prst="rect">
            <a:avLst/>
          </a:prstGeom>
          <a:noFill/>
        </p:spPr>
        <p:txBody>
          <a:bodyPr wrap="square" rtlCol="0">
            <a:spAutoFit/>
          </a:bodyPr>
          <a:lstStyle/>
          <a:p>
            <a:pPr>
              <a:lnSpc>
                <a:spcPct val="150000"/>
              </a:lnSpc>
            </a:pPr>
            <a:r>
              <a:rPr lang="el-GR" sz="1600" dirty="0">
                <a:latin typeface="Arial" panose="020B0604020202020204" pitchFamily="34" charset="0"/>
                <a:cs typeface="Arial" panose="020B0604020202020204" pitchFamily="34" charset="0"/>
              </a:rPr>
              <a:t>Τα συστήματα της αντλίας θερμότητας αποτελούν έναν αποδοτικό και διαρκή τρόπο για να πάρουν θέρμανση και ζεστό νερό.</a:t>
            </a:r>
            <a:endParaRPr lang="de-DE" sz="160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Το βασικό ερώτημα παραμένει: </a:t>
            </a:r>
          </a:p>
          <a:p>
            <a:pPr>
              <a:lnSpc>
                <a:spcPct val="150000"/>
              </a:lnSpc>
            </a:pPr>
            <a:r>
              <a:rPr lang="el-GR" sz="1600" dirty="0">
                <a:latin typeface="Arial" panose="020B0604020202020204" pitchFamily="34" charset="0"/>
                <a:cs typeface="Arial" panose="020B0604020202020204" pitchFamily="34" charset="0"/>
              </a:rPr>
              <a:t>Πόσο αποτελεσματικές είναι οι αντλίες θερμότητας – ειδικά σε σύγκριση με τα συμβατικά συστήματα θέρμανσης.</a:t>
            </a:r>
            <a:endParaRPr lang="de-DE"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Η αποτελεσματικότητα ενός συστήματος αντλίας θερμότητας χαρακτηρίζεται από την αναλογία της ενέργειας από το έδαφος (γεωθερμική ενέργεια). Στην απαραίτητη καθοδηγούμενη ενέργεια από τον ηλεκτρικό συμπιεστή</a:t>
            </a:r>
            <a:r>
              <a:rPr lang="de-DE" sz="1600" dirty="0">
                <a:latin typeface="Arial" panose="020B0604020202020204" pitchFamily="34" charset="0"/>
                <a:cs typeface="Arial" panose="020B0604020202020204" pitchFamily="34" charset="0"/>
              </a:rPr>
              <a:t>.</a:t>
            </a:r>
          </a:p>
          <a:p>
            <a:pPr>
              <a:lnSpc>
                <a:spcPct val="150000"/>
              </a:lnSpc>
            </a:pPr>
            <a:r>
              <a:rPr lang="de-DE" sz="1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316127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930" y="4739239"/>
            <a:ext cx="7904934" cy="316506"/>
          </a:xfrm>
          <a:prstGeom prst="rect">
            <a:avLst/>
          </a:prstGeom>
        </p:spPr>
      </p:pic>
      <p:sp>
        <p:nvSpPr>
          <p:cNvPr id="2" name="Title 1"/>
          <p:cNvSpPr>
            <a:spLocks noGrp="1"/>
          </p:cNvSpPr>
          <p:nvPr>
            <p:ph type="title"/>
          </p:nvPr>
        </p:nvSpPr>
        <p:spPr/>
        <p:txBody>
          <a:bodyPr/>
          <a:lstStyle/>
          <a:p>
            <a:pPr>
              <a:lnSpc>
                <a:spcPct val="150000"/>
              </a:lnSpc>
            </a:pPr>
            <a:r>
              <a:rPr lang="en-US" dirty="0">
                <a:latin typeface="Arial" panose="020B0604020202020204" pitchFamily="34" charset="0"/>
                <a:cs typeface="Arial" panose="020B0604020202020204" pitchFamily="34" charset="0"/>
              </a:rPr>
              <a:t>COP - </a:t>
            </a:r>
            <a:r>
              <a:rPr lang="el-GR" dirty="0">
                <a:latin typeface="Arial" panose="020B0604020202020204" pitchFamily="34" charset="0"/>
                <a:cs typeface="Arial" panose="020B0604020202020204" pitchFamily="34" charset="0"/>
              </a:rPr>
              <a:t>Ορισμός</a:t>
            </a:r>
            <a:endParaRPr lang="en-US" dirty="0">
              <a:latin typeface="Arial" panose="020B0604020202020204" pitchFamily="34" charset="0"/>
              <a:cs typeface="Arial" panose="020B0604020202020204" pitchFamily="34" charset="0"/>
            </a:endParaRPr>
          </a:p>
        </p:txBody>
      </p:sp>
      <p:sp>
        <p:nvSpPr>
          <p:cNvPr id="11" name="AutoShape 8" descr="{\displaystyle \varepsilon _{\rm {WP}}={\frac {{\dot {Q}}_{\rm {H}}}{P_{\rm {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AutoShape 12" descr="{\displaystyle \varepsilon _{\rm {WP}}={\frac {{\dot {Q}}_{\rm {H}}}{P_{\rm {e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5" name="Grafik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5255694"/>
            <a:ext cx="7632848" cy="489496"/>
          </a:xfrm>
          <a:prstGeom prst="rect">
            <a:avLst/>
          </a:prstGeom>
        </p:spPr>
      </p:pic>
      <p:sp>
        <p:nvSpPr>
          <p:cNvPr id="5" name="Textfeld 4"/>
          <p:cNvSpPr txBox="1"/>
          <p:nvPr/>
        </p:nvSpPr>
        <p:spPr>
          <a:xfrm>
            <a:off x="307975" y="2059500"/>
            <a:ext cx="8080449" cy="2677656"/>
          </a:xfrm>
          <a:prstGeom prst="rect">
            <a:avLst/>
          </a:prstGeom>
          <a:noFill/>
        </p:spPr>
        <p:txBody>
          <a:bodyPr wrap="square" rtlCol="0">
            <a:spAutoFit/>
          </a:bodyPr>
          <a:lstStyle/>
          <a:p>
            <a:pPr>
              <a:lnSpc>
                <a:spcPct val="150000"/>
              </a:lnSpc>
            </a:pPr>
            <a:r>
              <a:rPr lang="el-GR" sz="1600" dirty="0">
                <a:latin typeface="Arial" panose="020B0604020202020204" pitchFamily="34" charset="0"/>
                <a:cs typeface="Arial" panose="020B0604020202020204" pitchFamily="34" charset="0"/>
              </a:rPr>
              <a:t>Απόδοση αντλίας θερμότητας</a:t>
            </a:r>
            <a:endParaRPr lang="de-DE" sz="160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Η απόδοση μιας αντλίας θερμότητας καθορίζεται από την αναλογία της αποβαλλόμενης χρήσιμης θερμότητας (-&gt; στον κύκλο θέρμανσης) έως το</a:t>
            </a:r>
          </a:p>
          <a:p>
            <a:pPr>
              <a:lnSpc>
                <a:spcPct val="150000"/>
              </a:lnSpc>
            </a:pPr>
            <a:r>
              <a:rPr lang="el-GR" sz="1600" dirty="0">
                <a:latin typeface="Arial" panose="020B0604020202020204" pitchFamily="34" charset="0"/>
                <a:cs typeface="Arial" panose="020B0604020202020204" pitchFamily="34" charset="0"/>
              </a:rPr>
              <a:t>την χρησιμοποιούμενη ηλεκτρική ενέργεια (</a:t>
            </a:r>
            <a:r>
              <a:rPr lang="el-GR" sz="1600" dirty="0" err="1">
                <a:latin typeface="Arial" panose="020B0604020202020204" pitchFamily="34" charset="0"/>
                <a:cs typeface="Arial" panose="020B0604020202020204" pitchFamily="34" charset="0"/>
              </a:rPr>
              <a:t>Pel</a:t>
            </a:r>
            <a:r>
              <a:rPr lang="el-GR" sz="1600" dirty="0">
                <a:latin typeface="Arial" panose="020B0604020202020204" pitchFamily="34" charset="0"/>
                <a:cs typeface="Arial" panose="020B0604020202020204" pitchFamily="34" charset="0"/>
              </a:rPr>
              <a:t> -&gt; κυρίως για τη λειτουργία του συμπιεστή). Η τιμή αυτή θεωρείται ως ο συντελεστής απόδοσης (COP</a:t>
            </a:r>
            <a:r>
              <a:rPr lang="de-DE" sz="1600" dirty="0">
                <a:latin typeface="Arial" panose="020B0604020202020204" pitchFamily="34" charset="0"/>
                <a:cs typeface="Arial" panose="020B0604020202020204" pitchFamily="34" charset="0"/>
                <a:sym typeface="Wingdings" panose="05000000000000000000" pitchFamily="2" charset="2"/>
              </a:rPr>
              <a:t>).</a:t>
            </a:r>
          </a:p>
          <a:p>
            <a:pPr>
              <a:lnSpc>
                <a:spcPct val="150000"/>
              </a:lnSpc>
            </a:pPr>
            <a:r>
              <a:rPr lang="de-DE" sz="1600" dirty="0">
                <a:latin typeface="Arial" panose="020B0604020202020204" pitchFamily="34" charset="0"/>
                <a:cs typeface="Arial" panose="020B0604020202020204" pitchFamily="34" charset="0"/>
                <a:sym typeface="Wingdings" panose="05000000000000000000" pitchFamily="2" charset="2"/>
              </a:rPr>
              <a:t>   </a:t>
            </a:r>
            <a:r>
              <a:rPr lang="de-DE" sz="1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302080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8" descr="{\displaystyle \varepsilon _{\rm {WP}}={\frac {{\dot {Q}}_{\rm {H}}}{P_{\rm {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AutoShape 12" descr="{\displaystyle \varepsilon _{\rm {WP}}={\frac {{\dot {Q}}_{\rm {H}}}{P_{\rm {e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8" name="Grafik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4149080"/>
            <a:ext cx="7590500" cy="504056"/>
          </a:xfrm>
          <a:prstGeom prst="rect">
            <a:avLst/>
          </a:prstGeom>
        </p:spPr>
      </p:pic>
      <p:sp>
        <p:nvSpPr>
          <p:cNvPr id="5" name="Textfeld 4"/>
          <p:cNvSpPr txBox="1"/>
          <p:nvPr/>
        </p:nvSpPr>
        <p:spPr>
          <a:xfrm>
            <a:off x="460375" y="1881652"/>
            <a:ext cx="8144073" cy="3739998"/>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COP –</a:t>
            </a:r>
            <a:r>
              <a:rPr lang="el-GR" sz="1600" dirty="0">
                <a:latin typeface="Arial" panose="020B0604020202020204" pitchFamily="34" charset="0"/>
                <a:cs typeface="Arial" panose="020B0604020202020204" pitchFamily="34" charset="0"/>
              </a:rPr>
              <a:t>Ορισμός</a:t>
            </a:r>
            <a:endParaRPr lang="de-DE" sz="160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Απόδοση αντλίας θερμότητας</a:t>
            </a:r>
          </a:p>
          <a:p>
            <a:pPr>
              <a:lnSpc>
                <a:spcPct val="150000"/>
              </a:lnSpc>
            </a:pPr>
            <a:r>
              <a:rPr lang="el-GR" sz="1600" dirty="0">
                <a:latin typeface="Arial" panose="020B0604020202020204" pitchFamily="34" charset="0"/>
                <a:cs typeface="Arial" panose="020B0604020202020204" pitchFamily="34" charset="0"/>
              </a:rPr>
              <a:t>Στην ιδανική περίπτωση, η εκπεμπόμενη χρήσιμη θερμότητα μπορεί να θεωρηθεί ως το άθροισμα της εξωτερικά απορροφούμενης θερμότητας (-&gt; από το περιβάλλον)</a:t>
            </a:r>
          </a:p>
          <a:p>
            <a:pPr>
              <a:lnSpc>
                <a:spcPct val="150000"/>
              </a:lnSpc>
            </a:pPr>
            <a:r>
              <a:rPr lang="el-GR" sz="1600" dirty="0">
                <a:latin typeface="Arial" panose="020B0604020202020204" pitchFamily="34" charset="0"/>
                <a:cs typeface="Arial" panose="020B0604020202020204" pitchFamily="34" charset="0"/>
              </a:rPr>
              <a:t>και την ηλεκτρική απόδοση του συμπιεστή</a:t>
            </a:r>
            <a:r>
              <a:rPr lang="de-DE" sz="1600" dirty="0">
                <a:latin typeface="Arial" panose="020B0604020202020204" pitchFamily="34" charset="0"/>
                <a:cs typeface="Arial" panose="020B0604020202020204" pitchFamily="34" charset="0"/>
              </a:rPr>
              <a:t>.  </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Ο συντελεστής απόδοσης της αντλίας θερμότητας είναι πάντα μεγαλύτερος 1.</a:t>
            </a:r>
            <a:r>
              <a:rPr lang="de-DE" sz="1600" dirty="0">
                <a:latin typeface="Arial" panose="020B0604020202020204" pitchFamily="34" charset="0"/>
                <a:cs typeface="Arial" panose="020B0604020202020204" pitchFamily="34" charset="0"/>
              </a:rPr>
              <a:t> </a:t>
            </a:r>
          </a:p>
          <a:p>
            <a:pPr>
              <a:lnSpc>
                <a:spcPct val="150000"/>
              </a:lnSpc>
            </a:pPr>
            <a:endParaRPr lang="de-DE" sz="1600" dirty="0">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FC38183E-C199-4D74-8211-D803FB8161DC}"/>
              </a:ext>
            </a:extLst>
          </p:cNvPr>
          <p:cNvSpPr>
            <a:spLocks noGrp="1"/>
          </p:cNvSpPr>
          <p:nvPr>
            <p:ph type="title"/>
          </p:nvPr>
        </p:nvSpPr>
        <p:spPr>
          <a:xfrm>
            <a:off x="1979712" y="0"/>
            <a:ext cx="6707088" cy="1124744"/>
          </a:xfrm>
        </p:spPr>
        <p:txBody>
          <a:bodyPr/>
          <a:lstStyle/>
          <a:p>
            <a:pPr>
              <a:lnSpc>
                <a:spcPct val="150000"/>
              </a:lnSpc>
            </a:pPr>
            <a:r>
              <a:rPr lang="en-US" dirty="0">
                <a:latin typeface="Arial" panose="020B0604020202020204" pitchFamily="34" charset="0"/>
                <a:cs typeface="Arial" panose="020B0604020202020204" pitchFamily="34" charset="0"/>
              </a:rPr>
              <a:t>COP - </a:t>
            </a:r>
            <a:r>
              <a:rPr lang="el-GR" dirty="0">
                <a:latin typeface="Arial" panose="020B0604020202020204" pitchFamily="34" charset="0"/>
                <a:cs typeface="Arial" panose="020B0604020202020204" pitchFamily="34" charset="0"/>
              </a:rPr>
              <a:t>Ορισμός</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73780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8" descr="{\displaystyle \varepsilon _{\rm {WP}}={\frac {{\dot {Q}}_{\rm {H}}}{P_{\rm {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AutoShape 12" descr="{\displaystyle \varepsilon _{\rm {WP}}={\frac {{\dot {Q}}_{\rm {H}}}{P_{\rm {e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 name="Textfeld 4"/>
          <p:cNvSpPr txBox="1"/>
          <p:nvPr/>
        </p:nvSpPr>
        <p:spPr>
          <a:xfrm>
            <a:off x="503679" y="1758939"/>
            <a:ext cx="6588601" cy="3139321"/>
          </a:xfrm>
          <a:prstGeom prst="rect">
            <a:avLst/>
          </a:prstGeom>
          <a:noFill/>
        </p:spPr>
        <p:txBody>
          <a:bodyPr wrap="square" rtlCol="0">
            <a:spAutoFit/>
          </a:bodyPr>
          <a:lstStyle/>
          <a:p>
            <a:pPr>
              <a:lnSpc>
                <a:spcPct val="150000"/>
              </a:lnSpc>
            </a:pPr>
            <a:r>
              <a:rPr lang="el-GR" sz="1600" dirty="0">
                <a:latin typeface="Arial" panose="020B0604020202020204" pitchFamily="34" charset="0"/>
                <a:cs typeface="Arial" panose="020B0604020202020204" pitchFamily="34" charset="0"/>
              </a:rPr>
              <a:t>Ο καθορισμός του συντελεστή απόδοσης είναι χρήσιμος μόνο όταν το σημείο λειτουργίας της προδιαγραφή επίσης εμφανίζεται. Αυτό είναι απαραίτητο γιατί υπάρχουν περιπτώσεις όπου πανομοιότυπες αντλίες θερμότητας χρειάζεται μόνο να προκαλέσουν μικρότερη αύξηση θερμοκρασίας και με αυτό επιτυγχάνεται μεγαλύτερη απόδοση για αυτό το σημείο λειτουργίας.</a:t>
            </a:r>
          </a:p>
          <a:p>
            <a:r>
              <a:rPr lang="el-GR" dirty="0"/>
              <a:t>Συνήθως ο συντελεστής απόδοσης καθορίζεται με το πρότυπο EN 14511: 2011, που ορίζει τα ακόλουθα σημεία λειτουργίας:</a:t>
            </a:r>
            <a:endParaRPr lang="de-DE" dirty="0"/>
          </a:p>
          <a:p>
            <a:r>
              <a:rPr lang="de-DE" dirty="0"/>
              <a:t>  </a:t>
            </a:r>
          </a:p>
        </p:txBody>
      </p:sp>
      <p:graphicFrame>
        <p:nvGraphicFramePr>
          <p:cNvPr id="6" name="Tabelle 5"/>
          <p:cNvGraphicFramePr>
            <a:graphicFrameLocks noGrp="1"/>
          </p:cNvGraphicFramePr>
          <p:nvPr>
            <p:extLst>
              <p:ext uri="{D42A27DB-BD31-4B8C-83A1-F6EECF244321}">
                <p14:modId xmlns:p14="http://schemas.microsoft.com/office/powerpoint/2010/main" val="95391489"/>
              </p:ext>
            </p:extLst>
          </p:nvPr>
        </p:nvGraphicFramePr>
        <p:xfrm>
          <a:off x="460374" y="4581128"/>
          <a:ext cx="7784033" cy="1829816"/>
        </p:xfrm>
        <a:graphic>
          <a:graphicData uri="http://schemas.openxmlformats.org/drawingml/2006/table">
            <a:tbl>
              <a:tblPr firstRow="1" bandRow="1">
                <a:tableStyleId>{5940675A-B579-460E-94D1-54222C63F5DA}</a:tableStyleId>
              </a:tblPr>
              <a:tblGrid>
                <a:gridCol w="2385630">
                  <a:extLst>
                    <a:ext uri="{9D8B030D-6E8A-4147-A177-3AD203B41FA5}">
                      <a16:colId xmlns:a16="http://schemas.microsoft.com/office/drawing/2014/main" val="20000"/>
                    </a:ext>
                  </a:extLst>
                </a:gridCol>
                <a:gridCol w="2803725">
                  <a:extLst>
                    <a:ext uri="{9D8B030D-6E8A-4147-A177-3AD203B41FA5}">
                      <a16:colId xmlns:a16="http://schemas.microsoft.com/office/drawing/2014/main" val="20001"/>
                    </a:ext>
                  </a:extLst>
                </a:gridCol>
                <a:gridCol w="2594678">
                  <a:extLst>
                    <a:ext uri="{9D8B030D-6E8A-4147-A177-3AD203B41FA5}">
                      <a16:colId xmlns:a16="http://schemas.microsoft.com/office/drawing/2014/main" val="20002"/>
                    </a:ext>
                  </a:extLst>
                </a:gridCol>
              </a:tblGrid>
              <a:tr h="616824">
                <a:tc>
                  <a:txBody>
                    <a:bodyPr/>
                    <a:lstStyle/>
                    <a:p>
                      <a:pPr fontAlgn="t"/>
                      <a:r>
                        <a:rPr lang="el-GR" sz="1800" b="0" i="0" kern="1200" dirty="0">
                          <a:solidFill>
                            <a:schemeClr val="tx1"/>
                          </a:solidFill>
                          <a:effectLst/>
                          <a:latin typeface="+mn-lt"/>
                          <a:ea typeface="+mn-ea"/>
                          <a:cs typeface="+mn-cs"/>
                        </a:rPr>
                        <a:t>Αντλία θερμότητας αέρα</a:t>
                      </a:r>
                    </a:p>
                  </a:txBody>
                  <a:tcPr/>
                </a:tc>
                <a:tc>
                  <a:txBody>
                    <a:bodyPr/>
                    <a:lstStyle/>
                    <a:p>
                      <a:pPr>
                        <a:lnSpc>
                          <a:spcPct val="150000"/>
                        </a:lnSpc>
                      </a:pPr>
                      <a:r>
                        <a:rPr lang="de-DE" sz="1600" dirty="0">
                          <a:latin typeface="Arial" panose="020B0604020202020204" pitchFamily="34" charset="0"/>
                          <a:cs typeface="Arial" panose="020B0604020202020204" pitchFamily="34" charset="0"/>
                        </a:rPr>
                        <a:t>Source </a:t>
                      </a:r>
                      <a:r>
                        <a:rPr lang="de-DE" sz="1600" dirty="0" err="1">
                          <a:latin typeface="Arial" panose="020B0604020202020204" pitchFamily="34" charset="0"/>
                          <a:cs typeface="Arial" panose="020B0604020202020204" pitchFamily="34" charset="0"/>
                        </a:rPr>
                        <a:t>temperature</a:t>
                      </a:r>
                      <a:r>
                        <a:rPr lang="de-DE" sz="1600" dirty="0">
                          <a:latin typeface="Arial" panose="020B0604020202020204" pitchFamily="34" charset="0"/>
                          <a:cs typeface="Arial" panose="020B0604020202020204" pitchFamily="34" charset="0"/>
                        </a:rPr>
                        <a:t>: 2°C</a:t>
                      </a:r>
                    </a:p>
                  </a:txBody>
                  <a:tcPr/>
                </a:tc>
                <a:tc>
                  <a:txBody>
                    <a:bodyPr/>
                    <a:lstStyle/>
                    <a:p>
                      <a:pPr>
                        <a:lnSpc>
                          <a:spcPct val="150000"/>
                        </a:lnSpc>
                      </a:pPr>
                      <a:r>
                        <a:rPr lang="de-DE" sz="1600" dirty="0">
                          <a:latin typeface="Arial" panose="020B0604020202020204" pitchFamily="34" charset="0"/>
                          <a:cs typeface="Arial" panose="020B0604020202020204" pitchFamily="34" charset="0"/>
                        </a:rPr>
                        <a:t>„sink“ </a:t>
                      </a:r>
                      <a:r>
                        <a:rPr lang="de-DE" sz="1600" dirty="0" err="1">
                          <a:latin typeface="Arial" panose="020B0604020202020204" pitchFamily="34" charset="0"/>
                          <a:cs typeface="Arial" panose="020B0604020202020204" pitchFamily="34" charset="0"/>
                        </a:rPr>
                        <a:t>temperature</a:t>
                      </a:r>
                      <a:r>
                        <a:rPr lang="de-DE" sz="1600" dirty="0">
                          <a:latin typeface="Arial" panose="020B0604020202020204" pitchFamily="34" charset="0"/>
                          <a:cs typeface="Arial" panose="020B0604020202020204" pitchFamily="34" charset="0"/>
                        </a:rPr>
                        <a:t>:</a:t>
                      </a:r>
                      <a:r>
                        <a:rPr lang="de-DE" sz="1600" baseline="0" dirty="0">
                          <a:latin typeface="Arial" panose="020B0604020202020204" pitchFamily="34" charset="0"/>
                          <a:cs typeface="Arial" panose="020B0604020202020204" pitchFamily="34" charset="0"/>
                        </a:rPr>
                        <a:t> 35°C</a:t>
                      </a: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397019">
                <a:tc>
                  <a:txBody>
                    <a:bodyPr/>
                    <a:lstStyle/>
                    <a:p>
                      <a:pPr>
                        <a:lnSpc>
                          <a:spcPct val="150000"/>
                        </a:lnSpc>
                      </a:pPr>
                      <a:r>
                        <a:rPr lang="de-DE" sz="1600" dirty="0" err="1">
                          <a:highlight>
                            <a:srgbClr val="FFFF00"/>
                          </a:highlight>
                          <a:latin typeface="Arial" panose="020B0604020202020204" pitchFamily="34" charset="0"/>
                          <a:cs typeface="Arial" panose="020B0604020202020204" pitchFamily="34" charset="0"/>
                        </a:rPr>
                        <a:t>Brine</a:t>
                      </a:r>
                      <a:r>
                        <a:rPr lang="de-DE" sz="1600" baseline="0" dirty="0">
                          <a:latin typeface="Arial" panose="020B0604020202020204" pitchFamily="34" charset="0"/>
                          <a:cs typeface="Arial" panose="020B0604020202020204" pitchFamily="34" charset="0"/>
                        </a:rPr>
                        <a:t> </a:t>
                      </a:r>
                      <a:r>
                        <a:rPr lang="el-GR" sz="1600" baseline="0" dirty="0">
                          <a:latin typeface="Arial" panose="020B0604020202020204" pitchFamily="34" charset="0"/>
                          <a:cs typeface="Arial" panose="020B0604020202020204" pitchFamily="34" charset="0"/>
                        </a:rPr>
                        <a:t>αντλία θερμότητας</a:t>
                      </a:r>
                      <a:endParaRPr lang="de-DE" sz="1600" dirty="0">
                        <a:latin typeface="Arial" panose="020B0604020202020204" pitchFamily="34" charset="0"/>
                        <a:cs typeface="Arial" panose="020B0604020202020204" pitchFamily="34" charset="0"/>
                      </a:endParaRPr>
                    </a:p>
                  </a:txBody>
                  <a:tcPr/>
                </a:tc>
                <a:tc>
                  <a:txBody>
                    <a:bodyPr/>
                    <a:lstStyle/>
                    <a:p>
                      <a:pPr>
                        <a:lnSpc>
                          <a:spcPct val="150000"/>
                        </a:lnSpc>
                      </a:pPr>
                      <a:r>
                        <a:rPr lang="de-DE" sz="1600" dirty="0">
                          <a:latin typeface="Arial" panose="020B0604020202020204" pitchFamily="34" charset="0"/>
                          <a:cs typeface="Arial" panose="020B0604020202020204" pitchFamily="34" charset="0"/>
                        </a:rPr>
                        <a:t>Source</a:t>
                      </a:r>
                      <a:r>
                        <a:rPr lang="de-DE" sz="1600" baseline="0" dirty="0">
                          <a:latin typeface="Arial" panose="020B0604020202020204" pitchFamily="34" charset="0"/>
                          <a:cs typeface="Arial" panose="020B0604020202020204" pitchFamily="34" charset="0"/>
                        </a:rPr>
                        <a:t> </a:t>
                      </a:r>
                      <a:r>
                        <a:rPr lang="de-DE" sz="1600" baseline="0" dirty="0" err="1">
                          <a:latin typeface="Arial" panose="020B0604020202020204" pitchFamily="34" charset="0"/>
                          <a:cs typeface="Arial" panose="020B0604020202020204" pitchFamily="34" charset="0"/>
                        </a:rPr>
                        <a:t>temperature</a:t>
                      </a:r>
                      <a:r>
                        <a:rPr lang="de-DE" sz="1600" baseline="0" dirty="0">
                          <a:latin typeface="Arial" panose="020B0604020202020204" pitchFamily="34" charset="0"/>
                          <a:cs typeface="Arial" panose="020B0604020202020204" pitchFamily="34" charset="0"/>
                        </a:rPr>
                        <a:t>: 0°C</a:t>
                      </a:r>
                      <a:endParaRPr lang="de-DE" sz="1600" dirty="0">
                        <a:latin typeface="Arial" panose="020B0604020202020204" pitchFamily="34" charset="0"/>
                        <a:cs typeface="Arial" panose="020B0604020202020204" pitchFamily="34" charset="0"/>
                      </a:endParaRPr>
                    </a:p>
                  </a:txBody>
                  <a:tcPr/>
                </a:tc>
                <a:tc>
                  <a:txBody>
                    <a:bodyPr/>
                    <a:lstStyle/>
                    <a:p>
                      <a:pPr>
                        <a:lnSpc>
                          <a:spcPct val="150000"/>
                        </a:lnSpc>
                      </a:pPr>
                      <a:r>
                        <a:rPr lang="de-DE" sz="1600" dirty="0">
                          <a:latin typeface="Arial" panose="020B0604020202020204" pitchFamily="34" charset="0"/>
                          <a:cs typeface="Arial" panose="020B0604020202020204" pitchFamily="34" charset="0"/>
                        </a:rPr>
                        <a:t>sink</a:t>
                      </a:r>
                      <a:r>
                        <a:rPr lang="de-DE" sz="1600" baseline="0" dirty="0">
                          <a:latin typeface="Arial" panose="020B0604020202020204" pitchFamily="34" charset="0"/>
                          <a:cs typeface="Arial" panose="020B0604020202020204" pitchFamily="34" charset="0"/>
                        </a:rPr>
                        <a:t> temperature:35°C</a:t>
                      </a:r>
                    </a:p>
                  </a:txBody>
                  <a:tcPr/>
                </a:tc>
                <a:extLst>
                  <a:ext uri="{0D108BD9-81ED-4DB2-BD59-A6C34878D82A}">
                    <a16:rowId xmlns:a16="http://schemas.microsoft.com/office/drawing/2014/main" val="10001"/>
                  </a:ext>
                </a:extLst>
              </a:tr>
              <a:tr h="749490">
                <a:tc>
                  <a:txBody>
                    <a:bodyPr/>
                    <a:lstStyle/>
                    <a:p>
                      <a:pPr>
                        <a:lnSpc>
                          <a:spcPct val="150000"/>
                        </a:lnSpc>
                      </a:pPr>
                      <a:r>
                        <a:rPr lang="el-GR" sz="1600" dirty="0">
                          <a:latin typeface="Arial" panose="020B0604020202020204" pitchFamily="34" charset="0"/>
                          <a:cs typeface="Arial" panose="020B0604020202020204" pitchFamily="34" charset="0"/>
                        </a:rPr>
                        <a:t>Αντλία θερμότητας υπογείου νερού</a:t>
                      </a:r>
                      <a:endParaRPr lang="de-DE" sz="1600" dirty="0">
                        <a:latin typeface="Arial" panose="020B0604020202020204" pitchFamily="34" charset="0"/>
                        <a:cs typeface="Arial" panose="020B0604020202020204" pitchFamily="34" charset="0"/>
                      </a:endParaRPr>
                    </a:p>
                  </a:txBody>
                  <a:tcPr/>
                </a:tc>
                <a:tc>
                  <a:txBody>
                    <a:bodyPr/>
                    <a:lstStyle/>
                    <a:p>
                      <a:pPr>
                        <a:lnSpc>
                          <a:spcPct val="150000"/>
                        </a:lnSpc>
                      </a:pPr>
                      <a:r>
                        <a:rPr lang="de-DE" sz="1600" dirty="0">
                          <a:latin typeface="Arial" panose="020B0604020202020204" pitchFamily="34" charset="0"/>
                          <a:cs typeface="Arial" panose="020B0604020202020204" pitchFamily="34" charset="0"/>
                        </a:rPr>
                        <a:t>Source </a:t>
                      </a:r>
                      <a:r>
                        <a:rPr lang="de-DE" sz="1600" dirty="0" err="1">
                          <a:latin typeface="Arial" panose="020B0604020202020204" pitchFamily="34" charset="0"/>
                          <a:cs typeface="Arial" panose="020B0604020202020204" pitchFamily="34" charset="0"/>
                        </a:rPr>
                        <a:t>temperature</a:t>
                      </a:r>
                      <a:r>
                        <a:rPr lang="de-DE" sz="1600" baseline="0" dirty="0">
                          <a:latin typeface="Arial" panose="020B0604020202020204" pitchFamily="34" charset="0"/>
                          <a:cs typeface="Arial" panose="020B0604020202020204" pitchFamily="34" charset="0"/>
                        </a:rPr>
                        <a:t>: 10°C</a:t>
                      </a:r>
                      <a:endParaRPr lang="de-DE" sz="1600" dirty="0">
                        <a:latin typeface="Arial" panose="020B0604020202020204" pitchFamily="34" charset="0"/>
                        <a:cs typeface="Arial" panose="020B0604020202020204" pitchFamily="34" charset="0"/>
                      </a:endParaRPr>
                    </a:p>
                  </a:txBody>
                  <a:tcPr/>
                </a:tc>
                <a:tc>
                  <a:txBody>
                    <a:bodyPr/>
                    <a:lstStyle/>
                    <a:p>
                      <a:pPr>
                        <a:lnSpc>
                          <a:spcPct val="150000"/>
                        </a:lnSpc>
                      </a:pPr>
                      <a:r>
                        <a:rPr lang="de-DE" sz="1600" dirty="0">
                          <a:latin typeface="Arial" panose="020B0604020202020204" pitchFamily="34" charset="0"/>
                          <a:cs typeface="Arial" panose="020B0604020202020204" pitchFamily="34" charset="0"/>
                        </a:rPr>
                        <a:t>Sink temperature:35°</a:t>
                      </a:r>
                    </a:p>
                  </a:txBody>
                  <a:tcPr/>
                </a:tc>
                <a:extLst>
                  <a:ext uri="{0D108BD9-81ED-4DB2-BD59-A6C34878D82A}">
                    <a16:rowId xmlns:a16="http://schemas.microsoft.com/office/drawing/2014/main" val="10002"/>
                  </a:ext>
                </a:extLst>
              </a:tr>
            </a:tbl>
          </a:graphicData>
        </a:graphic>
      </p:graphicFrame>
      <p:sp>
        <p:nvSpPr>
          <p:cNvPr id="9" name="Title 1">
            <a:extLst>
              <a:ext uri="{FF2B5EF4-FFF2-40B4-BE49-F238E27FC236}">
                <a16:creationId xmlns:a16="http://schemas.microsoft.com/office/drawing/2014/main" id="{95DCEEE9-5F60-400C-A342-BE220586B442}"/>
              </a:ext>
            </a:extLst>
          </p:cNvPr>
          <p:cNvSpPr>
            <a:spLocks noGrp="1"/>
          </p:cNvSpPr>
          <p:nvPr>
            <p:ph type="title"/>
          </p:nvPr>
        </p:nvSpPr>
        <p:spPr>
          <a:xfrm>
            <a:off x="1979712" y="0"/>
            <a:ext cx="6707088" cy="1124744"/>
          </a:xfrm>
        </p:spPr>
        <p:txBody>
          <a:bodyPr/>
          <a:lstStyle/>
          <a:p>
            <a:pPr>
              <a:lnSpc>
                <a:spcPct val="150000"/>
              </a:lnSpc>
            </a:pPr>
            <a:r>
              <a:rPr lang="en-US" dirty="0">
                <a:latin typeface="Arial" panose="020B0604020202020204" pitchFamily="34" charset="0"/>
                <a:cs typeface="Arial" panose="020B0604020202020204" pitchFamily="34" charset="0"/>
              </a:rPr>
              <a:t>COP - </a:t>
            </a:r>
            <a:r>
              <a:rPr lang="el-GR" dirty="0">
                <a:latin typeface="Arial" panose="020B0604020202020204" pitchFamily="34" charset="0"/>
                <a:cs typeface="Arial" panose="020B0604020202020204" pitchFamily="34" charset="0"/>
              </a:rPr>
              <a:t>Ορισμός</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75570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8" descr="{\displaystyle \varepsilon _{\rm {WP}}={\frac {{\dot {Q}}_{\rm {H}}}{P_{\rm {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AutoShape 12" descr="{\displaystyle \varepsilon _{\rm {WP}}={\frac {{\dot {Q}}_{\rm {H}}}{P_{\rm {e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graphicFrame>
        <p:nvGraphicFramePr>
          <p:cNvPr id="5" name="Tabelle 4"/>
          <p:cNvGraphicFramePr>
            <a:graphicFrameLocks noGrp="1"/>
          </p:cNvGraphicFramePr>
          <p:nvPr>
            <p:extLst>
              <p:ext uri="{D42A27DB-BD31-4B8C-83A1-F6EECF244321}">
                <p14:modId xmlns:p14="http://schemas.microsoft.com/office/powerpoint/2010/main" val="1492705392"/>
              </p:ext>
            </p:extLst>
          </p:nvPr>
        </p:nvGraphicFramePr>
        <p:xfrm>
          <a:off x="1017566" y="3068960"/>
          <a:ext cx="6912768" cy="3203448"/>
        </p:xfrm>
        <a:graphic>
          <a:graphicData uri="http://schemas.openxmlformats.org/drawingml/2006/table">
            <a:tbl>
              <a:tblPr firstRow="1" bandRow="1">
                <a:tableStyleId>{5C22544A-7EE6-4342-B048-85BDC9FD1C3A}</a:tableStyleId>
              </a:tblPr>
              <a:tblGrid>
                <a:gridCol w="2304256">
                  <a:extLst>
                    <a:ext uri="{9D8B030D-6E8A-4147-A177-3AD203B41FA5}">
                      <a16:colId xmlns:a16="http://schemas.microsoft.com/office/drawing/2014/main" val="2130145348"/>
                    </a:ext>
                  </a:extLst>
                </a:gridCol>
                <a:gridCol w="2304256">
                  <a:extLst>
                    <a:ext uri="{9D8B030D-6E8A-4147-A177-3AD203B41FA5}">
                      <a16:colId xmlns:a16="http://schemas.microsoft.com/office/drawing/2014/main" val="1919950030"/>
                    </a:ext>
                  </a:extLst>
                </a:gridCol>
                <a:gridCol w="2304256">
                  <a:extLst>
                    <a:ext uri="{9D8B030D-6E8A-4147-A177-3AD203B41FA5}">
                      <a16:colId xmlns:a16="http://schemas.microsoft.com/office/drawing/2014/main" val="519476289"/>
                    </a:ext>
                  </a:extLst>
                </a:gridCol>
              </a:tblGrid>
              <a:tr h="370840">
                <a:tc>
                  <a:txBody>
                    <a:bodyPr/>
                    <a:lstStyle/>
                    <a:p>
                      <a:pPr>
                        <a:lnSpc>
                          <a:spcPct val="150000"/>
                        </a:lnSpc>
                      </a:pPr>
                      <a:r>
                        <a:rPr lang="de-DE" sz="1600" b="0" dirty="0">
                          <a:latin typeface="Arial" panose="020B0604020202020204" pitchFamily="34" charset="0"/>
                          <a:cs typeface="Arial" panose="020B0604020202020204" pitchFamily="34" charset="0"/>
                        </a:rPr>
                        <a:t>Source</a:t>
                      </a:r>
                      <a:r>
                        <a:rPr lang="de-DE" sz="1600" b="0" baseline="0" dirty="0">
                          <a:latin typeface="Arial" panose="020B0604020202020204" pitchFamily="34" charset="0"/>
                          <a:cs typeface="Arial" panose="020B0604020202020204" pitchFamily="34" charset="0"/>
                        </a:rPr>
                        <a:t> </a:t>
                      </a:r>
                      <a:r>
                        <a:rPr lang="de-DE" sz="1600" b="0" baseline="0" dirty="0" err="1">
                          <a:latin typeface="Arial" panose="020B0604020202020204" pitchFamily="34" charset="0"/>
                          <a:cs typeface="Arial" panose="020B0604020202020204" pitchFamily="34" charset="0"/>
                        </a:rPr>
                        <a:t>temperature</a:t>
                      </a:r>
                      <a:endParaRPr lang="de-DE" sz="1600" b="0" dirty="0">
                        <a:latin typeface="Arial" panose="020B0604020202020204" pitchFamily="34" charset="0"/>
                        <a:cs typeface="Arial" panose="020B0604020202020204" pitchFamily="34" charset="0"/>
                      </a:endParaRPr>
                    </a:p>
                  </a:txBody>
                  <a:tcPr/>
                </a:tc>
                <a:tc>
                  <a:txBody>
                    <a:bodyPr/>
                    <a:lstStyle/>
                    <a:p>
                      <a:pPr>
                        <a:lnSpc>
                          <a:spcPct val="150000"/>
                        </a:lnSpc>
                      </a:pPr>
                      <a:r>
                        <a:rPr lang="de-DE" sz="1600" b="0" dirty="0">
                          <a:latin typeface="Arial" panose="020B0604020202020204" pitchFamily="34" charset="0"/>
                          <a:cs typeface="Arial" panose="020B0604020202020204" pitchFamily="34" charset="0"/>
                        </a:rPr>
                        <a:t>Sink</a:t>
                      </a:r>
                      <a:r>
                        <a:rPr lang="de-DE" sz="1600" b="0" baseline="0" dirty="0">
                          <a:latin typeface="Arial" panose="020B0604020202020204" pitchFamily="34" charset="0"/>
                          <a:cs typeface="Arial" panose="020B0604020202020204" pitchFamily="34" charset="0"/>
                        </a:rPr>
                        <a:t> </a:t>
                      </a:r>
                      <a:r>
                        <a:rPr lang="de-DE" sz="1600" b="0" baseline="0" dirty="0" err="1">
                          <a:latin typeface="Arial" panose="020B0604020202020204" pitchFamily="34" charset="0"/>
                          <a:cs typeface="Arial" panose="020B0604020202020204" pitchFamily="34" charset="0"/>
                        </a:rPr>
                        <a:t>temperature</a:t>
                      </a:r>
                      <a:endParaRPr lang="de-DE" sz="1600" b="0" dirty="0">
                        <a:latin typeface="Arial" panose="020B0604020202020204" pitchFamily="34" charset="0"/>
                        <a:cs typeface="Arial" panose="020B0604020202020204" pitchFamily="34" charset="0"/>
                      </a:endParaRPr>
                    </a:p>
                  </a:txBody>
                  <a:tcPr/>
                </a:tc>
                <a:tc>
                  <a:txBody>
                    <a:bodyPr/>
                    <a:lstStyle/>
                    <a:p>
                      <a:pPr>
                        <a:lnSpc>
                          <a:spcPct val="150000"/>
                        </a:lnSpc>
                      </a:pPr>
                      <a:r>
                        <a:rPr lang="de-DE" sz="1600" b="0" kern="1200" dirty="0" err="1">
                          <a:solidFill>
                            <a:schemeClr val="lt1"/>
                          </a:solidFill>
                          <a:latin typeface="Arial" panose="020B0604020202020204" pitchFamily="34" charset="0"/>
                          <a:ea typeface="+mn-ea"/>
                          <a:cs typeface="Arial" panose="020B0604020202020204" pitchFamily="34" charset="0"/>
                        </a:rPr>
                        <a:t>Coefficient</a:t>
                      </a:r>
                      <a:r>
                        <a:rPr lang="de-DE" sz="1600" b="0" kern="1200" baseline="0" dirty="0">
                          <a:solidFill>
                            <a:schemeClr val="lt1"/>
                          </a:solidFill>
                          <a:latin typeface="Arial" panose="020B0604020202020204" pitchFamily="34" charset="0"/>
                          <a:ea typeface="+mn-ea"/>
                          <a:cs typeface="Arial" panose="020B0604020202020204" pitchFamily="34" charset="0"/>
                        </a:rPr>
                        <a:t> </a:t>
                      </a:r>
                      <a:r>
                        <a:rPr lang="de-DE" sz="1600" b="0" kern="1200" baseline="0" dirty="0" err="1">
                          <a:solidFill>
                            <a:schemeClr val="lt1"/>
                          </a:solidFill>
                          <a:latin typeface="Arial" panose="020B0604020202020204" pitchFamily="34" charset="0"/>
                          <a:ea typeface="+mn-ea"/>
                          <a:cs typeface="Arial" panose="020B0604020202020204" pitchFamily="34" charset="0"/>
                        </a:rPr>
                        <a:t>of</a:t>
                      </a:r>
                      <a:r>
                        <a:rPr lang="de-DE" sz="1600" b="0" kern="1200" baseline="0" dirty="0">
                          <a:solidFill>
                            <a:schemeClr val="lt1"/>
                          </a:solidFill>
                          <a:latin typeface="Arial" panose="020B0604020202020204" pitchFamily="34" charset="0"/>
                          <a:ea typeface="+mn-ea"/>
                          <a:cs typeface="Arial" panose="020B0604020202020204" pitchFamily="34" charset="0"/>
                        </a:rPr>
                        <a:t> </a:t>
                      </a:r>
                      <a:r>
                        <a:rPr lang="de-DE" sz="1600" b="0" kern="1200" baseline="0" dirty="0" err="1">
                          <a:solidFill>
                            <a:schemeClr val="lt1"/>
                          </a:solidFill>
                          <a:latin typeface="Arial" panose="020B0604020202020204" pitchFamily="34" charset="0"/>
                          <a:ea typeface="+mn-ea"/>
                          <a:cs typeface="Arial" panose="020B0604020202020204" pitchFamily="34" charset="0"/>
                        </a:rPr>
                        <a:t>performance</a:t>
                      </a:r>
                      <a:endParaRPr lang="de-DE" sz="1600" b="0" kern="1200" dirty="0">
                        <a:solidFill>
                          <a:schemeClr val="lt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793112126"/>
                  </a:ext>
                </a:extLst>
              </a:tr>
              <a:tr h="370840">
                <a:tc>
                  <a:txBody>
                    <a:bodyPr/>
                    <a:lstStyle/>
                    <a:p>
                      <a:pPr>
                        <a:lnSpc>
                          <a:spcPct val="150000"/>
                        </a:lnSpc>
                      </a:pPr>
                      <a:r>
                        <a:rPr lang="de-DE" sz="1600" b="0" dirty="0">
                          <a:latin typeface="Arial" panose="020B0604020202020204" pitchFamily="34" charset="0"/>
                          <a:cs typeface="Arial" panose="020B0604020202020204" pitchFamily="34" charset="0"/>
                        </a:rPr>
                        <a:t>5°C</a:t>
                      </a:r>
                    </a:p>
                  </a:txBody>
                  <a:tcPr/>
                </a:tc>
                <a:tc>
                  <a:txBody>
                    <a:bodyPr/>
                    <a:lstStyle/>
                    <a:p>
                      <a:pPr>
                        <a:lnSpc>
                          <a:spcPct val="150000"/>
                        </a:lnSpc>
                      </a:pPr>
                      <a:r>
                        <a:rPr lang="de-DE" sz="1600" b="0" dirty="0">
                          <a:latin typeface="Arial" panose="020B0604020202020204" pitchFamily="34" charset="0"/>
                          <a:cs typeface="Arial" panose="020B0604020202020204" pitchFamily="34" charset="0"/>
                        </a:rPr>
                        <a:t>35°C</a:t>
                      </a:r>
                    </a:p>
                  </a:txBody>
                  <a:tcPr/>
                </a:tc>
                <a:tc>
                  <a:txBody>
                    <a:bodyPr/>
                    <a:lstStyle/>
                    <a:p>
                      <a:pPr>
                        <a:lnSpc>
                          <a:spcPct val="150000"/>
                        </a:lnSpc>
                      </a:pPr>
                      <a:r>
                        <a:rPr lang="de-DE" sz="1600" b="0" dirty="0">
                          <a:latin typeface="Arial" panose="020B0604020202020204" pitchFamily="34" charset="0"/>
                          <a:cs typeface="Arial" panose="020B0604020202020204" pitchFamily="34" charset="0"/>
                        </a:rPr>
                        <a:t>5,1</a:t>
                      </a:r>
                    </a:p>
                  </a:txBody>
                  <a:tcPr/>
                </a:tc>
                <a:extLst>
                  <a:ext uri="{0D108BD9-81ED-4DB2-BD59-A6C34878D82A}">
                    <a16:rowId xmlns:a16="http://schemas.microsoft.com/office/drawing/2014/main" val="792641797"/>
                  </a:ext>
                </a:extLst>
              </a:tr>
              <a:tr h="370840">
                <a:tc>
                  <a:txBody>
                    <a:bodyPr/>
                    <a:lstStyle/>
                    <a:p>
                      <a:pPr>
                        <a:lnSpc>
                          <a:spcPct val="150000"/>
                        </a:lnSpc>
                      </a:pPr>
                      <a:r>
                        <a:rPr lang="de-DE" sz="1600" b="0" dirty="0">
                          <a:latin typeface="Arial" panose="020B0604020202020204" pitchFamily="34" charset="0"/>
                          <a:cs typeface="Arial" panose="020B0604020202020204" pitchFamily="34" charset="0"/>
                        </a:rPr>
                        <a:t>0°C</a:t>
                      </a:r>
                    </a:p>
                  </a:txBody>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de-DE" sz="1600" b="0" dirty="0">
                          <a:latin typeface="Arial" panose="020B0604020202020204" pitchFamily="34" charset="0"/>
                          <a:cs typeface="Arial" panose="020B0604020202020204" pitchFamily="34" charset="0"/>
                        </a:rPr>
                        <a:t>35°C</a:t>
                      </a:r>
                    </a:p>
                    <a:p>
                      <a:pPr>
                        <a:lnSpc>
                          <a:spcPct val="150000"/>
                        </a:lnSpc>
                      </a:pPr>
                      <a:endParaRPr lang="de-DE" sz="1600" b="0" dirty="0">
                        <a:latin typeface="Arial" panose="020B0604020202020204" pitchFamily="34" charset="0"/>
                        <a:cs typeface="Arial" panose="020B0604020202020204" pitchFamily="34" charset="0"/>
                      </a:endParaRPr>
                    </a:p>
                  </a:txBody>
                  <a:tcPr/>
                </a:tc>
                <a:tc>
                  <a:txBody>
                    <a:bodyPr/>
                    <a:lstStyle/>
                    <a:p>
                      <a:pPr>
                        <a:lnSpc>
                          <a:spcPct val="150000"/>
                        </a:lnSpc>
                      </a:pPr>
                      <a:r>
                        <a:rPr lang="de-DE" sz="1600" b="0" dirty="0">
                          <a:latin typeface="Arial" panose="020B0604020202020204" pitchFamily="34" charset="0"/>
                          <a:cs typeface="Arial" panose="020B0604020202020204" pitchFamily="34" charset="0"/>
                        </a:rPr>
                        <a:t>4,5</a:t>
                      </a:r>
                    </a:p>
                  </a:txBody>
                  <a:tcPr/>
                </a:tc>
                <a:extLst>
                  <a:ext uri="{0D108BD9-81ED-4DB2-BD59-A6C34878D82A}">
                    <a16:rowId xmlns:a16="http://schemas.microsoft.com/office/drawing/2014/main" val="1002600699"/>
                  </a:ext>
                </a:extLst>
              </a:tr>
              <a:tr h="370840">
                <a:tc>
                  <a:txBody>
                    <a:bodyPr/>
                    <a:lstStyle/>
                    <a:p>
                      <a:pPr>
                        <a:lnSpc>
                          <a:spcPct val="150000"/>
                        </a:lnSpc>
                      </a:pPr>
                      <a:r>
                        <a:rPr lang="de-DE" sz="1600" b="0" dirty="0">
                          <a:latin typeface="Arial" panose="020B0604020202020204" pitchFamily="34" charset="0"/>
                          <a:cs typeface="Arial" panose="020B0604020202020204" pitchFamily="34" charset="0"/>
                        </a:rPr>
                        <a:t>-5°C</a:t>
                      </a:r>
                    </a:p>
                  </a:txBody>
                  <a:tcPr/>
                </a:tc>
                <a:tc>
                  <a:txBody>
                    <a:bodyPr/>
                    <a:lstStyle/>
                    <a:p>
                      <a:pPr>
                        <a:lnSpc>
                          <a:spcPct val="150000"/>
                        </a:lnSpc>
                      </a:pPr>
                      <a:r>
                        <a:rPr lang="de-DE" sz="1600" b="0" dirty="0">
                          <a:latin typeface="Arial" panose="020B0604020202020204" pitchFamily="34" charset="0"/>
                          <a:cs typeface="Arial" panose="020B0604020202020204" pitchFamily="34" charset="0"/>
                        </a:rPr>
                        <a:t>35°C</a:t>
                      </a:r>
                    </a:p>
                  </a:txBody>
                  <a:tcPr/>
                </a:tc>
                <a:tc>
                  <a:txBody>
                    <a:bodyPr/>
                    <a:lstStyle/>
                    <a:p>
                      <a:pPr>
                        <a:lnSpc>
                          <a:spcPct val="150000"/>
                        </a:lnSpc>
                      </a:pPr>
                      <a:r>
                        <a:rPr lang="de-DE" sz="1600" b="0" dirty="0">
                          <a:latin typeface="Arial" panose="020B0604020202020204" pitchFamily="34" charset="0"/>
                          <a:cs typeface="Arial" panose="020B0604020202020204" pitchFamily="34" charset="0"/>
                        </a:rPr>
                        <a:t>3,9</a:t>
                      </a:r>
                    </a:p>
                  </a:txBody>
                  <a:tcPr/>
                </a:tc>
                <a:extLst>
                  <a:ext uri="{0D108BD9-81ED-4DB2-BD59-A6C34878D82A}">
                    <a16:rowId xmlns:a16="http://schemas.microsoft.com/office/drawing/2014/main" val="2862608232"/>
                  </a:ext>
                </a:extLst>
              </a:tr>
              <a:tr h="370840">
                <a:tc>
                  <a:txBody>
                    <a:bodyPr/>
                    <a:lstStyle/>
                    <a:p>
                      <a:pPr>
                        <a:lnSpc>
                          <a:spcPct val="150000"/>
                        </a:lnSpc>
                      </a:pPr>
                      <a:r>
                        <a:rPr lang="de-DE" sz="1600" b="0" dirty="0">
                          <a:latin typeface="Arial" panose="020B0604020202020204" pitchFamily="34" charset="0"/>
                          <a:cs typeface="Arial" panose="020B0604020202020204" pitchFamily="34" charset="0"/>
                        </a:rPr>
                        <a:t>0°C</a:t>
                      </a:r>
                    </a:p>
                  </a:txBody>
                  <a:tcPr/>
                </a:tc>
                <a:tc>
                  <a:txBody>
                    <a:bodyPr/>
                    <a:lstStyle/>
                    <a:p>
                      <a:pPr>
                        <a:lnSpc>
                          <a:spcPct val="150000"/>
                        </a:lnSpc>
                      </a:pPr>
                      <a:r>
                        <a:rPr lang="de-DE" sz="1600" b="0" dirty="0">
                          <a:latin typeface="Arial" panose="020B0604020202020204" pitchFamily="34" charset="0"/>
                          <a:cs typeface="Arial" panose="020B0604020202020204" pitchFamily="34" charset="0"/>
                        </a:rPr>
                        <a:t>45°C</a:t>
                      </a:r>
                    </a:p>
                  </a:txBody>
                  <a:tcPr/>
                </a:tc>
                <a:tc>
                  <a:txBody>
                    <a:bodyPr/>
                    <a:lstStyle/>
                    <a:p>
                      <a:pPr>
                        <a:lnSpc>
                          <a:spcPct val="150000"/>
                        </a:lnSpc>
                      </a:pPr>
                      <a:r>
                        <a:rPr lang="de-DE" sz="1600" b="0" dirty="0">
                          <a:latin typeface="Arial" panose="020B0604020202020204" pitchFamily="34" charset="0"/>
                          <a:cs typeface="Arial" panose="020B0604020202020204" pitchFamily="34" charset="0"/>
                        </a:rPr>
                        <a:t>3,5</a:t>
                      </a:r>
                    </a:p>
                  </a:txBody>
                  <a:tcPr/>
                </a:tc>
                <a:extLst>
                  <a:ext uri="{0D108BD9-81ED-4DB2-BD59-A6C34878D82A}">
                    <a16:rowId xmlns:a16="http://schemas.microsoft.com/office/drawing/2014/main" val="2265324091"/>
                  </a:ext>
                </a:extLst>
              </a:tr>
              <a:tr h="370840">
                <a:tc>
                  <a:txBody>
                    <a:bodyPr/>
                    <a:lstStyle/>
                    <a:p>
                      <a:pPr>
                        <a:lnSpc>
                          <a:spcPct val="150000"/>
                        </a:lnSpc>
                      </a:pPr>
                      <a:r>
                        <a:rPr lang="de-DE" sz="1600" b="0" dirty="0">
                          <a:latin typeface="Arial" panose="020B0604020202020204" pitchFamily="34" charset="0"/>
                          <a:cs typeface="Arial" panose="020B0604020202020204" pitchFamily="34" charset="0"/>
                        </a:rPr>
                        <a:t>0°C</a:t>
                      </a:r>
                    </a:p>
                  </a:txBody>
                  <a:tcPr/>
                </a:tc>
                <a:tc>
                  <a:txBody>
                    <a:bodyPr/>
                    <a:lstStyle/>
                    <a:p>
                      <a:pPr>
                        <a:lnSpc>
                          <a:spcPct val="150000"/>
                        </a:lnSpc>
                      </a:pPr>
                      <a:r>
                        <a:rPr lang="de-DE" sz="1600" b="0" dirty="0">
                          <a:latin typeface="Arial" panose="020B0604020202020204" pitchFamily="34" charset="0"/>
                          <a:cs typeface="Arial" panose="020B0604020202020204" pitchFamily="34" charset="0"/>
                        </a:rPr>
                        <a:t>55°C</a:t>
                      </a:r>
                    </a:p>
                  </a:txBody>
                  <a:tcPr/>
                </a:tc>
                <a:tc>
                  <a:txBody>
                    <a:bodyPr/>
                    <a:lstStyle/>
                    <a:p>
                      <a:pPr>
                        <a:lnSpc>
                          <a:spcPct val="150000"/>
                        </a:lnSpc>
                      </a:pPr>
                      <a:r>
                        <a:rPr lang="de-DE" sz="1600" b="0" dirty="0">
                          <a:latin typeface="Arial" panose="020B0604020202020204" pitchFamily="34" charset="0"/>
                          <a:cs typeface="Arial" panose="020B0604020202020204" pitchFamily="34" charset="0"/>
                        </a:rPr>
                        <a:t>2,8</a:t>
                      </a:r>
                    </a:p>
                  </a:txBody>
                  <a:tcPr/>
                </a:tc>
                <a:extLst>
                  <a:ext uri="{0D108BD9-81ED-4DB2-BD59-A6C34878D82A}">
                    <a16:rowId xmlns:a16="http://schemas.microsoft.com/office/drawing/2014/main" val="2792017265"/>
                  </a:ext>
                </a:extLst>
              </a:tr>
            </a:tbl>
          </a:graphicData>
        </a:graphic>
      </p:graphicFrame>
      <p:sp>
        <p:nvSpPr>
          <p:cNvPr id="6" name="Textfeld 5"/>
          <p:cNvSpPr txBox="1"/>
          <p:nvPr/>
        </p:nvSpPr>
        <p:spPr>
          <a:xfrm>
            <a:off x="971600" y="1484784"/>
            <a:ext cx="7504619" cy="2262671"/>
          </a:xfrm>
          <a:prstGeom prst="rect">
            <a:avLst/>
          </a:prstGeom>
          <a:noFill/>
        </p:spPr>
        <p:txBody>
          <a:bodyPr wrap="none" rtlCol="0">
            <a:spAutoFit/>
          </a:bodyPr>
          <a:lstStyle/>
          <a:p>
            <a:pPr>
              <a:lnSpc>
                <a:spcPct val="150000"/>
              </a:lnSpc>
            </a:pPr>
            <a:r>
              <a:rPr lang="el-GR" sz="1600" dirty="0">
                <a:latin typeface="Arial" panose="020B0604020202020204" pitchFamily="34" charset="0"/>
                <a:cs typeface="Arial" panose="020B0604020202020204" pitchFamily="34" charset="0"/>
              </a:rPr>
              <a:t>Ο συντελεστής απόδοσης αυξάνει / μειώνεται με διαφορετικά σημεία λειτουργίας,</a:t>
            </a:r>
          </a:p>
          <a:p>
            <a:pPr>
              <a:lnSpc>
                <a:spcPct val="150000"/>
              </a:lnSpc>
            </a:pPr>
            <a:r>
              <a:rPr lang="el-GR" sz="1600" dirty="0">
                <a:latin typeface="Arial" panose="020B0604020202020204" pitchFamily="34" charset="0"/>
                <a:cs typeface="Arial" panose="020B0604020202020204" pitchFamily="34" charset="0"/>
              </a:rPr>
              <a:t>λόγω του ότι ο συμπιεστής πρέπει να κάνει περισσότερη / λιγότερη εργασία.</a:t>
            </a:r>
          </a:p>
          <a:p>
            <a:pPr>
              <a:lnSpc>
                <a:spcPct val="150000"/>
              </a:lnSpc>
            </a:pPr>
            <a:endParaRPr lang="en-US"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Υποδειγματικοί συντελεστές απόδοσης μιας αντλίας θερμότητας άλμης:</a:t>
            </a:r>
            <a:endParaRPr lang="en-US" sz="1600" dirty="0">
              <a:latin typeface="Arial" panose="020B0604020202020204" pitchFamily="34" charset="0"/>
              <a:cs typeface="Arial" panose="020B0604020202020204" pitchFamily="34" charset="0"/>
            </a:endParaRPr>
          </a:p>
          <a:p>
            <a:pPr>
              <a:lnSpc>
                <a:spcPct val="150000"/>
              </a:lnSpc>
            </a:pPr>
            <a:endParaRPr lang="en-US" sz="160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4D478F00-3918-4567-A0F8-16D503F24264}"/>
              </a:ext>
            </a:extLst>
          </p:cNvPr>
          <p:cNvSpPr>
            <a:spLocks noGrp="1"/>
          </p:cNvSpPr>
          <p:nvPr>
            <p:ph type="title"/>
          </p:nvPr>
        </p:nvSpPr>
        <p:spPr>
          <a:xfrm>
            <a:off x="1979712" y="0"/>
            <a:ext cx="6707088" cy="1124744"/>
          </a:xfrm>
        </p:spPr>
        <p:txBody>
          <a:bodyPr/>
          <a:lstStyle/>
          <a:p>
            <a:pPr>
              <a:lnSpc>
                <a:spcPct val="150000"/>
              </a:lnSpc>
            </a:pPr>
            <a:r>
              <a:rPr lang="en-US" dirty="0">
                <a:latin typeface="Arial" panose="020B0604020202020204" pitchFamily="34" charset="0"/>
                <a:cs typeface="Arial" panose="020B0604020202020204" pitchFamily="34" charset="0"/>
              </a:rPr>
              <a:t>COP - </a:t>
            </a:r>
            <a:r>
              <a:rPr lang="el-GR" dirty="0">
                <a:latin typeface="Arial" panose="020B0604020202020204" pitchFamily="34" charset="0"/>
                <a:cs typeface="Arial" panose="020B0604020202020204" pitchFamily="34" charset="0"/>
              </a:rPr>
              <a:t>Ορισμός</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1863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Arial" panose="020B0604020202020204" pitchFamily="34" charset="0"/>
                <a:cs typeface="Arial" panose="020B0604020202020204" pitchFamily="34" charset="0"/>
              </a:rPr>
              <a:t>Ιστορία της αντλίας θερμότητας</a:t>
            </a:r>
          </a:p>
        </p:txBody>
      </p:sp>
      <p:pic>
        <p:nvPicPr>
          <p:cNvPr id="1026" name="Picture 2" descr="https://upload.wikimedia.org/wikipedia/commons/8/80/Sadi_Carnot.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4758" y="2204864"/>
            <a:ext cx="1896145" cy="2318191"/>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395536" y="1412776"/>
            <a:ext cx="6264696" cy="4109330"/>
          </a:xfrm>
          <a:prstGeom prst="rect">
            <a:avLst/>
          </a:prstGeom>
          <a:noFill/>
        </p:spPr>
        <p:txBody>
          <a:bodyPr wrap="square" rtlCol="0">
            <a:spAutoFit/>
          </a:bodyPr>
          <a:lstStyle/>
          <a:p>
            <a:pPr>
              <a:lnSpc>
                <a:spcPct val="150000"/>
              </a:lnSpc>
            </a:pPr>
            <a:r>
              <a:rPr lang="el-GR" sz="1600" dirty="0">
                <a:latin typeface="Arial" panose="020B0604020202020204" pitchFamily="34" charset="0"/>
                <a:cs typeface="Arial" panose="020B0604020202020204" pitchFamily="34" charset="0"/>
              </a:rPr>
              <a:t>Ιστορική ανασκόπηση της αντλίας θερμότητας</a:t>
            </a:r>
          </a:p>
          <a:p>
            <a:pPr>
              <a:lnSpc>
                <a:spcPct val="150000"/>
              </a:lnSpc>
            </a:pPr>
            <a:r>
              <a:rPr lang="el-GR" sz="1600" dirty="0">
                <a:latin typeface="Arial" panose="020B0604020202020204" pitchFamily="34" charset="0"/>
                <a:cs typeface="Arial" panose="020B0604020202020204" pitchFamily="34" charset="0"/>
              </a:rPr>
              <a:t>Το 1824 ο </a:t>
            </a:r>
            <a:r>
              <a:rPr lang="el-GR" sz="1600" dirty="0" err="1">
                <a:latin typeface="Arial" panose="020B0604020202020204" pitchFamily="34" charset="0"/>
                <a:cs typeface="Arial" panose="020B0604020202020204" pitchFamily="34" charset="0"/>
              </a:rPr>
              <a:t>Nicolas</a:t>
            </a:r>
            <a:r>
              <a:rPr lang="el-GR" sz="1600" dirty="0">
                <a:latin typeface="Arial" panose="020B0604020202020204" pitchFamily="34" charset="0"/>
                <a:cs typeface="Arial" panose="020B0604020202020204" pitchFamily="34" charset="0"/>
              </a:rPr>
              <a:t> </a:t>
            </a:r>
            <a:r>
              <a:rPr lang="el-GR" sz="1600" dirty="0" err="1">
                <a:latin typeface="Arial" panose="020B0604020202020204" pitchFamily="34" charset="0"/>
                <a:cs typeface="Arial" panose="020B0604020202020204" pitchFamily="34" charset="0"/>
              </a:rPr>
              <a:t>Carnot</a:t>
            </a:r>
            <a:r>
              <a:rPr lang="el-GR" sz="1600" dirty="0">
                <a:latin typeface="Arial" panose="020B0604020202020204" pitchFamily="34" charset="0"/>
                <a:cs typeface="Arial" panose="020B0604020202020204" pitchFamily="34" charset="0"/>
              </a:rPr>
              <a:t> δημοσίευσε τα έργα του στις πρώτες αρχές των αντλιών θερμότητας.</a:t>
            </a:r>
            <a:endParaRPr lang="de-DE"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Μετά από έναν έναν αιώνα συναντάμε τα πρώτα κτίρια που θερμαίνονταν με αντλίες θερμότητας στην Ελβετία.</a:t>
            </a:r>
            <a:endParaRPr lang="de-DE"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Το 1968 ο </a:t>
            </a:r>
            <a:r>
              <a:rPr lang="el-GR" sz="1600" dirty="0" err="1">
                <a:latin typeface="Arial" panose="020B0604020202020204" pitchFamily="34" charset="0"/>
                <a:cs typeface="Arial" panose="020B0604020202020204" pitchFamily="34" charset="0"/>
              </a:rPr>
              <a:t>Klemens</a:t>
            </a:r>
            <a:r>
              <a:rPr lang="el-GR" sz="1600" dirty="0">
                <a:latin typeface="Arial" panose="020B0604020202020204" pitchFamily="34" charset="0"/>
                <a:cs typeface="Arial" panose="020B0604020202020204" pitchFamily="34" charset="0"/>
              </a:rPr>
              <a:t> </a:t>
            </a:r>
            <a:r>
              <a:rPr lang="el-GR" sz="1600" dirty="0" err="1">
                <a:latin typeface="Arial" panose="020B0604020202020204" pitchFamily="34" charset="0"/>
                <a:cs typeface="Arial" panose="020B0604020202020204" pitchFamily="34" charset="0"/>
              </a:rPr>
              <a:t>Oskar</a:t>
            </a:r>
            <a:r>
              <a:rPr lang="el-GR" sz="1600" dirty="0">
                <a:latin typeface="Arial" panose="020B0604020202020204" pitchFamily="34" charset="0"/>
                <a:cs typeface="Arial" panose="020B0604020202020204" pitchFamily="34" charset="0"/>
              </a:rPr>
              <a:t> </a:t>
            </a:r>
            <a:r>
              <a:rPr lang="el-GR" sz="1600" dirty="0" err="1">
                <a:latin typeface="Arial" panose="020B0604020202020204" pitchFamily="34" charset="0"/>
                <a:cs typeface="Arial" panose="020B0604020202020204" pitchFamily="34" charset="0"/>
              </a:rPr>
              <a:t>Waterkotte</a:t>
            </a:r>
            <a:r>
              <a:rPr lang="el-GR" sz="1600" dirty="0">
                <a:latin typeface="Arial" panose="020B0604020202020204" pitchFamily="34" charset="0"/>
                <a:cs typeface="Arial" panose="020B0604020202020204" pitchFamily="34" charset="0"/>
              </a:rPr>
              <a:t> ανέπτυξε την πρώτη γεωθερμική αντλία θερμότητας στη Γερμανία και την έθεσε σε χρήση με επιτυχία.</a:t>
            </a:r>
            <a:endParaRPr lang="de-DE"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Από τότε οι αντλίες θερμότητας καθιερώθηκαν ως αξιόπιστες, βιώσιμες πηγές θερμότητας για την απόκτηση ενέργειας θέρμανσης και ζεστού νερού χωρίς να εξαρτώνται από τα ορυκτά καύσιμα</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19653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8" descr="{\displaystyle \varepsilon _{\rm {WP}}={\frac {{\dot {Q}}_{\rm {H}}}{P_{\rm {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AutoShape 12" descr="{\displaystyle \varepsilon _{\rm {WP}}={\frac {{\dot {Q}}_{\rm {H}}}{P_{\rm {e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 name="Textfeld 4"/>
          <p:cNvSpPr txBox="1"/>
          <p:nvPr/>
        </p:nvSpPr>
        <p:spPr>
          <a:xfrm>
            <a:off x="460375" y="1412776"/>
            <a:ext cx="7489307" cy="4478662"/>
          </a:xfrm>
          <a:prstGeom prst="rect">
            <a:avLst/>
          </a:prstGeom>
          <a:noFill/>
        </p:spPr>
        <p:txBody>
          <a:bodyPr wrap="square" rtlCol="0">
            <a:spAutoFit/>
          </a:bodyPr>
          <a:lstStyle/>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Τι σημαίνει ένας συντελεστής απόδοσης 4,5</a:t>
            </a:r>
            <a:r>
              <a:rPr lang="de-DE" sz="1600" dirty="0">
                <a:latin typeface="Arial" panose="020B0604020202020204" pitchFamily="34" charset="0"/>
                <a:cs typeface="Arial" panose="020B0604020202020204" pitchFamily="34" charset="0"/>
              </a:rPr>
              <a:t>?</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Με απόδοση της αντλίας θερμότητας, για παράδειγμα 15 </a:t>
            </a:r>
            <a:r>
              <a:rPr lang="el-GR" sz="1600" dirty="0" err="1">
                <a:latin typeface="Arial" panose="020B0604020202020204" pitchFamily="34" charset="0"/>
                <a:cs typeface="Arial" panose="020B0604020202020204" pitchFamily="34" charset="0"/>
              </a:rPr>
              <a:t>kW</a:t>
            </a:r>
            <a:r>
              <a:rPr lang="el-GR" sz="1600" dirty="0">
                <a:latin typeface="Arial" panose="020B0604020202020204" pitchFamily="34" charset="0"/>
                <a:cs typeface="Arial" panose="020B0604020202020204" pitchFamily="34" charset="0"/>
              </a:rPr>
              <a:t>,</a:t>
            </a:r>
          </a:p>
          <a:p>
            <a:pPr>
              <a:lnSpc>
                <a:spcPct val="150000"/>
              </a:lnSpc>
            </a:pPr>
            <a:r>
              <a:rPr lang="el-GR" sz="1600" dirty="0">
                <a:latin typeface="Arial" panose="020B0604020202020204" pitchFamily="34" charset="0"/>
                <a:cs typeface="Arial" panose="020B0604020202020204" pitchFamily="34" charset="0"/>
              </a:rPr>
              <a:t>απαιτείται ηλεκτρική ισχύς 15 </a:t>
            </a:r>
            <a:r>
              <a:rPr lang="el-GR" sz="1600" dirty="0" err="1">
                <a:latin typeface="Arial" panose="020B0604020202020204" pitchFamily="34" charset="0"/>
                <a:cs typeface="Arial" panose="020B0604020202020204" pitchFamily="34" charset="0"/>
              </a:rPr>
              <a:t>kw</a:t>
            </a:r>
            <a:r>
              <a:rPr lang="el-GR" sz="1600" dirty="0">
                <a:latin typeface="Arial" panose="020B0604020202020204" pitchFamily="34" charset="0"/>
                <a:cs typeface="Arial" panose="020B0604020202020204" pitchFamily="34" charset="0"/>
              </a:rPr>
              <a:t> / 4,5 </a:t>
            </a:r>
            <a:r>
              <a:rPr lang="el-GR" sz="1600" dirty="0" err="1">
                <a:latin typeface="Arial" panose="020B0604020202020204" pitchFamily="34" charset="0"/>
                <a:cs typeface="Arial" panose="020B0604020202020204" pitchFamily="34" charset="0"/>
              </a:rPr>
              <a:t>kW</a:t>
            </a:r>
            <a:r>
              <a:rPr lang="el-GR" sz="1600" dirty="0">
                <a:latin typeface="Arial" panose="020B0604020202020204" pitchFamily="34" charset="0"/>
                <a:cs typeface="Arial" panose="020B0604020202020204" pitchFamily="34" charset="0"/>
              </a:rPr>
              <a:t> = 3,33 </a:t>
            </a:r>
            <a:r>
              <a:rPr lang="el-GR" sz="1600" dirty="0" err="1">
                <a:latin typeface="Arial" panose="020B0604020202020204" pitchFamily="34" charset="0"/>
                <a:cs typeface="Arial" panose="020B0604020202020204" pitchFamily="34" charset="0"/>
              </a:rPr>
              <a:t>kW</a:t>
            </a:r>
            <a:r>
              <a:rPr lang="el-GR" sz="1600" dirty="0">
                <a:latin typeface="Arial" panose="020B0604020202020204" pitchFamily="34" charset="0"/>
                <a:cs typeface="Arial" panose="020B0604020202020204" pitchFamily="34" charset="0"/>
              </a:rPr>
              <a:t>.</a:t>
            </a:r>
          </a:p>
          <a:p>
            <a:pPr>
              <a:lnSpc>
                <a:spcPct val="150000"/>
              </a:lnSpc>
            </a:pPr>
            <a:r>
              <a:rPr lang="el-GR" sz="1600" dirty="0">
                <a:latin typeface="Arial" panose="020B0604020202020204" pitchFamily="34" charset="0"/>
                <a:cs typeface="Arial" panose="020B0604020202020204" pitchFamily="34" charset="0"/>
              </a:rPr>
              <a:t>15 </a:t>
            </a:r>
            <a:r>
              <a:rPr lang="el-GR" sz="1600" dirty="0" err="1">
                <a:latin typeface="Arial" panose="020B0604020202020204" pitchFamily="34" charset="0"/>
                <a:cs typeface="Arial" panose="020B0604020202020204" pitchFamily="34" charset="0"/>
              </a:rPr>
              <a:t>kW</a:t>
            </a:r>
            <a:r>
              <a:rPr lang="el-GR" sz="1600" dirty="0">
                <a:latin typeface="Arial" panose="020B0604020202020204" pitchFamily="34" charset="0"/>
                <a:cs typeface="Arial" panose="020B0604020202020204" pitchFamily="34" charset="0"/>
              </a:rPr>
              <a:t> - 3,33 </a:t>
            </a:r>
            <a:r>
              <a:rPr lang="el-GR" sz="1600" dirty="0" err="1">
                <a:latin typeface="Arial" panose="020B0604020202020204" pitchFamily="34" charset="0"/>
                <a:cs typeface="Arial" panose="020B0604020202020204" pitchFamily="34" charset="0"/>
              </a:rPr>
              <a:t>kW</a:t>
            </a:r>
            <a:r>
              <a:rPr lang="el-GR" sz="1600" dirty="0">
                <a:latin typeface="Arial" panose="020B0604020202020204" pitchFamily="34" charset="0"/>
                <a:cs typeface="Arial" panose="020B0604020202020204" pitchFamily="34" charset="0"/>
              </a:rPr>
              <a:t> = 11,67 </a:t>
            </a:r>
            <a:r>
              <a:rPr lang="el-GR" sz="1600" dirty="0" err="1">
                <a:latin typeface="Arial" panose="020B0604020202020204" pitchFamily="34" charset="0"/>
                <a:cs typeface="Arial" panose="020B0604020202020204" pitchFamily="34" charset="0"/>
              </a:rPr>
              <a:t>kW</a:t>
            </a:r>
            <a:r>
              <a:rPr lang="el-GR" sz="1600" dirty="0">
                <a:latin typeface="Arial" panose="020B0604020202020204" pitchFamily="34" charset="0"/>
                <a:cs typeface="Arial" panose="020B0604020202020204" pitchFamily="34" charset="0"/>
              </a:rPr>
              <a:t> εκπέμπονται από την πηγή θερμότητας</a:t>
            </a:r>
            <a:r>
              <a:rPr lang="de-DE" sz="1600" dirty="0">
                <a:latin typeface="Arial" panose="020B0604020202020204" pitchFamily="34" charset="0"/>
                <a:cs typeface="Arial" panose="020B0604020202020204" pitchFamily="34" charset="0"/>
              </a:rPr>
              <a:t>.</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Αν η αντλία θερμότητας είχε απόδοση 12 </a:t>
            </a:r>
            <a:r>
              <a:rPr lang="el-GR" sz="1600" dirty="0" err="1">
                <a:latin typeface="Arial" panose="020B0604020202020204" pitchFamily="34" charset="0"/>
                <a:cs typeface="Arial" panose="020B0604020202020204" pitchFamily="34" charset="0"/>
              </a:rPr>
              <a:t>kW</a:t>
            </a:r>
            <a:r>
              <a:rPr lang="el-GR" sz="1600" dirty="0">
                <a:latin typeface="Arial" panose="020B0604020202020204" pitchFamily="34" charset="0"/>
                <a:cs typeface="Arial" panose="020B0604020202020204" pitchFamily="34" charset="0"/>
              </a:rPr>
              <a:t>, η ηλεκτρική απόδοση θα ήταν 2,67 </a:t>
            </a:r>
            <a:r>
              <a:rPr lang="el-GR" sz="1600" dirty="0" err="1">
                <a:latin typeface="Arial" panose="020B0604020202020204" pitchFamily="34" charset="0"/>
                <a:cs typeface="Arial" panose="020B0604020202020204" pitchFamily="34" charset="0"/>
              </a:rPr>
              <a:t>kW</a:t>
            </a:r>
            <a:r>
              <a:rPr lang="el-GR" sz="1600" dirty="0">
                <a:latin typeface="Arial" panose="020B0604020202020204" pitchFamily="34" charset="0"/>
                <a:cs typeface="Arial" panose="020B0604020202020204" pitchFamily="34" charset="0"/>
              </a:rPr>
              <a:t> και 9,33 </a:t>
            </a:r>
            <a:r>
              <a:rPr lang="el-GR" sz="1600" dirty="0" err="1">
                <a:latin typeface="Arial" panose="020B0604020202020204" pitchFamily="34" charset="0"/>
                <a:cs typeface="Arial" panose="020B0604020202020204" pitchFamily="34" charset="0"/>
              </a:rPr>
              <a:t>kW</a:t>
            </a:r>
            <a:r>
              <a:rPr lang="el-GR" sz="1600" dirty="0">
                <a:latin typeface="Arial" panose="020B0604020202020204" pitchFamily="34" charset="0"/>
                <a:cs typeface="Arial" panose="020B0604020202020204" pitchFamily="34" charset="0"/>
              </a:rPr>
              <a:t> θα αποβληθούν από την πηγή θερμότητας</a:t>
            </a:r>
            <a:r>
              <a:rPr lang="de-DE" sz="1600" dirty="0">
                <a:latin typeface="Arial" panose="020B0604020202020204" pitchFamily="34" charset="0"/>
                <a:cs typeface="Arial" panose="020B0604020202020204" pitchFamily="34" charset="0"/>
              </a:rPr>
              <a:t>.</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8FB48289-E87B-4DA1-A3A2-063EFFE4163B}"/>
              </a:ext>
            </a:extLst>
          </p:cNvPr>
          <p:cNvSpPr>
            <a:spLocks noGrp="1"/>
          </p:cNvSpPr>
          <p:nvPr>
            <p:ph type="title"/>
          </p:nvPr>
        </p:nvSpPr>
        <p:spPr>
          <a:xfrm>
            <a:off x="1979712" y="0"/>
            <a:ext cx="6707088" cy="1124744"/>
          </a:xfrm>
        </p:spPr>
        <p:txBody>
          <a:bodyPr/>
          <a:lstStyle/>
          <a:p>
            <a:pPr>
              <a:lnSpc>
                <a:spcPct val="150000"/>
              </a:lnSpc>
            </a:pPr>
            <a:r>
              <a:rPr lang="en-US" dirty="0">
                <a:latin typeface="Arial" panose="020B0604020202020204" pitchFamily="34" charset="0"/>
                <a:cs typeface="Arial" panose="020B0604020202020204" pitchFamily="34" charset="0"/>
              </a:rPr>
              <a:t>COP - </a:t>
            </a:r>
            <a:r>
              <a:rPr lang="el-GR" dirty="0">
                <a:latin typeface="Arial" panose="020B0604020202020204" pitchFamily="34" charset="0"/>
                <a:cs typeface="Arial" panose="020B0604020202020204" pitchFamily="34" charset="0"/>
              </a:rPr>
              <a:t>Ορισμός</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21797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8" descr="{\displaystyle \varepsilon _{\rm {WP}}={\frac {{\dot {Q}}_{\rm {H}}}{P_{\rm {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AutoShape 12" descr="{\displaystyle \varepsilon _{\rm {WP}}={\frac {{\dot {Q}}_{\rm {H}}}{P_{\rm {e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5" name="Grafik 4"/>
          <p:cNvPicPr>
            <a:picLocks noChangeAspect="1"/>
          </p:cNvPicPr>
          <p:nvPr/>
        </p:nvPicPr>
        <p:blipFill>
          <a:blip r:embed="rId3"/>
          <a:stretch>
            <a:fillRect/>
          </a:stretch>
        </p:blipFill>
        <p:spPr>
          <a:xfrm>
            <a:off x="463823" y="2924944"/>
            <a:ext cx="8018551" cy="3056333"/>
          </a:xfrm>
          <a:prstGeom prst="rect">
            <a:avLst/>
          </a:prstGeom>
        </p:spPr>
      </p:pic>
      <p:sp>
        <p:nvSpPr>
          <p:cNvPr id="6" name="Textfeld 5"/>
          <p:cNvSpPr txBox="1"/>
          <p:nvPr/>
        </p:nvSpPr>
        <p:spPr>
          <a:xfrm>
            <a:off x="460375" y="1916832"/>
            <a:ext cx="8400633" cy="785343"/>
          </a:xfrm>
          <a:prstGeom prst="rect">
            <a:avLst/>
          </a:prstGeom>
          <a:noFill/>
        </p:spPr>
        <p:txBody>
          <a:bodyPr wrap="none" rtlCol="0">
            <a:spAutoFit/>
          </a:bodyPr>
          <a:lstStyle/>
          <a:p>
            <a:pPr>
              <a:lnSpc>
                <a:spcPct val="150000"/>
              </a:lnSpc>
            </a:pPr>
            <a:r>
              <a:rPr lang="el-GR" sz="1600" dirty="0">
                <a:latin typeface="Arial" panose="020B0604020202020204" pitchFamily="34" charset="0"/>
                <a:cs typeface="Arial" panose="020B0604020202020204" pitchFamily="34" charset="0"/>
              </a:rPr>
              <a:t>Κοιτάζοντας τα στοιχεία απόδοσης του παρελθόντος, υπάρχει μια σταθερή βελτίωση</a:t>
            </a:r>
          </a:p>
          <a:p>
            <a:pPr>
              <a:lnSpc>
                <a:spcPct val="150000"/>
              </a:lnSpc>
            </a:pPr>
            <a:r>
              <a:rPr lang="el-GR" sz="1600" dirty="0">
                <a:latin typeface="Arial" panose="020B0604020202020204" pitchFamily="34" charset="0"/>
                <a:cs typeface="Arial" panose="020B0604020202020204" pitchFamily="34" charset="0"/>
              </a:rPr>
              <a:t>της COP με την πάροδο των ετών: Οι αντλίες θερμότητας γίνονται όλο και πιο αποδοτικές</a:t>
            </a:r>
            <a:r>
              <a:rPr lang="de-DE" sz="1600" dirty="0">
                <a:latin typeface="Arial" panose="020B0604020202020204" pitchFamily="34" charset="0"/>
                <a:cs typeface="Arial" panose="020B0604020202020204" pitchFamily="34" charset="0"/>
              </a:rPr>
              <a:t>. </a:t>
            </a:r>
          </a:p>
        </p:txBody>
      </p:sp>
      <p:sp>
        <p:nvSpPr>
          <p:cNvPr id="3" name="Textfeld 2"/>
          <p:cNvSpPr txBox="1"/>
          <p:nvPr/>
        </p:nvSpPr>
        <p:spPr>
          <a:xfrm>
            <a:off x="1043608" y="2996952"/>
            <a:ext cx="452359" cy="251795"/>
          </a:xfrm>
          <a:prstGeom prst="rect">
            <a:avLst/>
          </a:prstGeom>
          <a:solidFill>
            <a:schemeClr val="bg1"/>
          </a:solidFill>
        </p:spPr>
        <p:txBody>
          <a:bodyPr wrap="none" lIns="36000" tIns="36000" rIns="36000" bIns="0" rtlCol="0">
            <a:spAutoFit/>
          </a:bodyPr>
          <a:lstStyle/>
          <a:p>
            <a:r>
              <a:rPr lang="de-DE" sz="1400" b="1" dirty="0">
                <a:latin typeface="Arial" panose="020B0604020202020204" pitchFamily="34" charset="0"/>
                <a:cs typeface="Arial" panose="020B0604020202020204" pitchFamily="34" charset="0"/>
              </a:rPr>
              <a:t>Year</a:t>
            </a:r>
          </a:p>
        </p:txBody>
      </p:sp>
      <p:sp>
        <p:nvSpPr>
          <p:cNvPr id="8" name="Textfeld 7"/>
          <p:cNvSpPr txBox="1"/>
          <p:nvPr/>
        </p:nvSpPr>
        <p:spPr>
          <a:xfrm>
            <a:off x="1907704" y="2996952"/>
            <a:ext cx="1000521" cy="251795"/>
          </a:xfrm>
          <a:prstGeom prst="rect">
            <a:avLst/>
          </a:prstGeom>
          <a:solidFill>
            <a:schemeClr val="bg1"/>
          </a:solidFill>
        </p:spPr>
        <p:txBody>
          <a:bodyPr wrap="none" lIns="36000" tIns="36000" rIns="36000" bIns="0" rtlCol="0">
            <a:spAutoFit/>
          </a:bodyPr>
          <a:lstStyle/>
          <a:p>
            <a:r>
              <a:rPr lang="de-DE" sz="1400" b="1" dirty="0">
                <a:latin typeface="Arial" panose="020B0604020202020204" pitchFamily="34" charset="0"/>
                <a:cs typeface="Arial" panose="020B0604020202020204" pitchFamily="34" charset="0"/>
              </a:rPr>
              <a:t> COP – Air </a:t>
            </a:r>
          </a:p>
        </p:txBody>
      </p:sp>
      <p:sp>
        <p:nvSpPr>
          <p:cNvPr id="9" name="Textfeld 8"/>
          <p:cNvSpPr txBox="1"/>
          <p:nvPr/>
        </p:nvSpPr>
        <p:spPr>
          <a:xfrm>
            <a:off x="3230194" y="2996952"/>
            <a:ext cx="1215580" cy="251795"/>
          </a:xfrm>
          <a:prstGeom prst="rect">
            <a:avLst/>
          </a:prstGeom>
          <a:solidFill>
            <a:schemeClr val="bg1"/>
          </a:solidFill>
        </p:spPr>
        <p:txBody>
          <a:bodyPr wrap="none" lIns="36000" tIns="36000" rIns="36000" bIns="0" rtlCol="0">
            <a:spAutoFit/>
          </a:bodyPr>
          <a:lstStyle/>
          <a:p>
            <a:r>
              <a:rPr lang="de-DE" sz="1400" b="1" dirty="0">
                <a:latin typeface="Arial" panose="020B0604020202020204" pitchFamily="34" charset="0"/>
                <a:cs typeface="Arial" panose="020B0604020202020204" pitchFamily="34" charset="0"/>
              </a:rPr>
              <a:t> COP – </a:t>
            </a:r>
            <a:r>
              <a:rPr lang="de-DE" sz="1400" b="1" dirty="0" err="1">
                <a:latin typeface="Arial" panose="020B0604020202020204" pitchFamily="34" charset="0"/>
                <a:cs typeface="Arial" panose="020B0604020202020204" pitchFamily="34" charset="0"/>
              </a:rPr>
              <a:t>Brine</a:t>
            </a:r>
            <a:r>
              <a:rPr lang="de-DE" sz="1400" b="1" dirty="0">
                <a:latin typeface="Arial" panose="020B0604020202020204" pitchFamily="34" charset="0"/>
                <a:cs typeface="Arial" panose="020B0604020202020204" pitchFamily="34" charset="0"/>
              </a:rPr>
              <a:t> </a:t>
            </a:r>
          </a:p>
        </p:txBody>
      </p:sp>
      <p:sp>
        <p:nvSpPr>
          <p:cNvPr id="10" name="Textfeld 9"/>
          <p:cNvSpPr txBox="1"/>
          <p:nvPr/>
        </p:nvSpPr>
        <p:spPr>
          <a:xfrm>
            <a:off x="4889703" y="2996952"/>
            <a:ext cx="502051" cy="251795"/>
          </a:xfrm>
          <a:prstGeom prst="rect">
            <a:avLst/>
          </a:prstGeom>
          <a:solidFill>
            <a:schemeClr val="bg1"/>
          </a:solidFill>
        </p:spPr>
        <p:txBody>
          <a:bodyPr wrap="none" lIns="36000" tIns="36000" rIns="36000" bIns="0" rtlCol="0">
            <a:spAutoFit/>
          </a:bodyPr>
          <a:lstStyle/>
          <a:p>
            <a:r>
              <a:rPr lang="de-DE" sz="1400" b="1" dirty="0">
                <a:latin typeface="Arial" panose="020B0604020202020204" pitchFamily="34" charset="0"/>
                <a:cs typeface="Arial" panose="020B0604020202020204" pitchFamily="34" charset="0"/>
              </a:rPr>
              <a:t>Year </a:t>
            </a:r>
          </a:p>
        </p:txBody>
      </p:sp>
      <p:sp>
        <p:nvSpPr>
          <p:cNvPr id="12" name="Textfeld 11"/>
          <p:cNvSpPr txBox="1"/>
          <p:nvPr/>
        </p:nvSpPr>
        <p:spPr>
          <a:xfrm>
            <a:off x="5724128" y="2996951"/>
            <a:ext cx="1000521" cy="251795"/>
          </a:xfrm>
          <a:prstGeom prst="rect">
            <a:avLst/>
          </a:prstGeom>
          <a:solidFill>
            <a:schemeClr val="bg1"/>
          </a:solidFill>
        </p:spPr>
        <p:txBody>
          <a:bodyPr wrap="none" lIns="36000" tIns="36000" rIns="36000" bIns="0" rtlCol="0">
            <a:spAutoFit/>
          </a:bodyPr>
          <a:lstStyle/>
          <a:p>
            <a:r>
              <a:rPr lang="de-DE" sz="1400" b="1" dirty="0">
                <a:latin typeface="Arial" panose="020B0604020202020204" pitchFamily="34" charset="0"/>
                <a:cs typeface="Arial" panose="020B0604020202020204" pitchFamily="34" charset="0"/>
              </a:rPr>
              <a:t> COP – Air </a:t>
            </a:r>
          </a:p>
        </p:txBody>
      </p:sp>
      <p:sp>
        <p:nvSpPr>
          <p:cNvPr id="14" name="Textfeld 13"/>
          <p:cNvSpPr txBox="1"/>
          <p:nvPr/>
        </p:nvSpPr>
        <p:spPr>
          <a:xfrm>
            <a:off x="1907704" y="2996952"/>
            <a:ext cx="910753" cy="251795"/>
          </a:xfrm>
          <a:prstGeom prst="rect">
            <a:avLst/>
          </a:prstGeom>
          <a:solidFill>
            <a:schemeClr val="bg1"/>
          </a:solidFill>
        </p:spPr>
        <p:txBody>
          <a:bodyPr wrap="none" lIns="36000" tIns="36000" rIns="36000" bIns="0" rtlCol="0">
            <a:spAutoFit/>
          </a:bodyPr>
          <a:lstStyle/>
          <a:p>
            <a:r>
              <a:rPr lang="de-DE" sz="1400" b="1" dirty="0">
                <a:latin typeface="Arial" panose="020B0604020202020204" pitchFamily="34" charset="0"/>
                <a:cs typeface="Arial" panose="020B0604020202020204" pitchFamily="34" charset="0"/>
              </a:rPr>
              <a:t> COP - Air</a:t>
            </a:r>
          </a:p>
        </p:txBody>
      </p:sp>
      <p:sp>
        <p:nvSpPr>
          <p:cNvPr id="15" name="Textfeld 14"/>
          <p:cNvSpPr txBox="1"/>
          <p:nvPr/>
        </p:nvSpPr>
        <p:spPr>
          <a:xfrm>
            <a:off x="7006706" y="2996951"/>
            <a:ext cx="1215580" cy="251795"/>
          </a:xfrm>
          <a:prstGeom prst="rect">
            <a:avLst/>
          </a:prstGeom>
          <a:solidFill>
            <a:schemeClr val="bg1"/>
          </a:solidFill>
        </p:spPr>
        <p:txBody>
          <a:bodyPr wrap="none" lIns="36000" tIns="36000" rIns="36000" bIns="0" rtlCol="0">
            <a:spAutoFit/>
          </a:bodyPr>
          <a:lstStyle/>
          <a:p>
            <a:r>
              <a:rPr lang="de-DE" sz="1400" b="1" dirty="0">
                <a:latin typeface="Arial" panose="020B0604020202020204" pitchFamily="34" charset="0"/>
                <a:cs typeface="Arial" panose="020B0604020202020204" pitchFamily="34" charset="0"/>
              </a:rPr>
              <a:t> COP – </a:t>
            </a:r>
            <a:r>
              <a:rPr lang="de-DE" sz="1400" b="1" dirty="0" err="1">
                <a:latin typeface="Arial" panose="020B0604020202020204" pitchFamily="34" charset="0"/>
                <a:cs typeface="Arial" panose="020B0604020202020204" pitchFamily="34" charset="0"/>
              </a:rPr>
              <a:t>Brine</a:t>
            </a:r>
            <a:r>
              <a:rPr lang="de-DE" sz="1400" b="1" dirty="0">
                <a:latin typeface="Arial" panose="020B0604020202020204" pitchFamily="34" charset="0"/>
                <a:cs typeface="Arial" panose="020B0604020202020204" pitchFamily="34" charset="0"/>
              </a:rPr>
              <a:t> </a:t>
            </a:r>
          </a:p>
        </p:txBody>
      </p:sp>
      <p:cxnSp>
        <p:nvCxnSpPr>
          <p:cNvPr id="7" name="Gerader Verbinder 6"/>
          <p:cNvCxnSpPr/>
          <p:nvPr/>
        </p:nvCxnSpPr>
        <p:spPr>
          <a:xfrm>
            <a:off x="755576" y="2996951"/>
            <a:ext cx="3632608"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Gerader Verbinder 16"/>
          <p:cNvCxnSpPr/>
          <p:nvPr/>
        </p:nvCxnSpPr>
        <p:spPr>
          <a:xfrm>
            <a:off x="4644008" y="2996951"/>
            <a:ext cx="3456384"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427F55A5-F6CE-4D91-B201-E23A90F1940F}"/>
              </a:ext>
            </a:extLst>
          </p:cNvPr>
          <p:cNvSpPr>
            <a:spLocks noGrp="1"/>
          </p:cNvSpPr>
          <p:nvPr>
            <p:ph type="title"/>
          </p:nvPr>
        </p:nvSpPr>
        <p:spPr>
          <a:xfrm>
            <a:off x="1979712" y="0"/>
            <a:ext cx="6707088" cy="1124744"/>
          </a:xfrm>
        </p:spPr>
        <p:txBody>
          <a:bodyPr/>
          <a:lstStyle/>
          <a:p>
            <a:pPr>
              <a:lnSpc>
                <a:spcPct val="150000"/>
              </a:lnSpc>
            </a:pPr>
            <a:r>
              <a:rPr lang="en-US" dirty="0">
                <a:latin typeface="Arial" panose="020B0604020202020204" pitchFamily="34" charset="0"/>
                <a:cs typeface="Arial" panose="020B0604020202020204" pitchFamily="34" charset="0"/>
              </a:rPr>
              <a:t>COP - </a:t>
            </a:r>
            <a:r>
              <a:rPr lang="el-GR" dirty="0">
                <a:latin typeface="Arial" panose="020B0604020202020204" pitchFamily="34" charset="0"/>
                <a:cs typeface="Arial" panose="020B0604020202020204" pitchFamily="34" charset="0"/>
              </a:rPr>
              <a:t>Ορισμός</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04939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8" descr="{\displaystyle \varepsilon _{\rm {WP}}={\frac {{\dot {Q}}_{\rm {H}}}{P_{\rm {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AutoShape 12" descr="{\displaystyle \varepsilon _{\rm {WP}}={\frac {{\dot {Q}}_{\rm {H}}}{P_{\rm {e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 name="Rechteck 4"/>
          <p:cNvSpPr/>
          <p:nvPr/>
        </p:nvSpPr>
        <p:spPr>
          <a:xfrm>
            <a:off x="281513" y="1700808"/>
            <a:ext cx="8513672" cy="3370666"/>
          </a:xfrm>
          <a:prstGeom prst="rect">
            <a:avLst/>
          </a:prstGeom>
        </p:spPr>
        <p:txBody>
          <a:bodyPr wrap="square">
            <a:spAutoFit/>
          </a:bodyPr>
          <a:lstStyle/>
          <a:p>
            <a:pPr>
              <a:lnSpc>
                <a:spcPct val="150000"/>
              </a:lnSpc>
            </a:pPr>
            <a:r>
              <a:rPr lang="el-GR" sz="1600" dirty="0">
                <a:latin typeface="Arial" panose="020B0604020202020204" pitchFamily="34" charset="0"/>
                <a:cs typeface="Arial" panose="020B0604020202020204" pitchFamily="34" charset="0"/>
              </a:rPr>
              <a:t>Αποτελεσματικότητα μιας αντλίας θερμότητας</a:t>
            </a:r>
          </a:p>
          <a:p>
            <a:pPr>
              <a:lnSpc>
                <a:spcPct val="150000"/>
              </a:lnSpc>
            </a:pPr>
            <a:r>
              <a:rPr lang="el-GR" sz="1600" dirty="0">
                <a:latin typeface="Arial" panose="020B0604020202020204" pitchFamily="34" charset="0"/>
                <a:cs typeface="Arial" panose="020B0604020202020204" pitchFamily="34" charset="0"/>
              </a:rPr>
              <a:t>Προσοχή: τα πρότυπα δοκιμών για τον καθορισμό της COP άλλαξαν το 2005.</a:t>
            </a:r>
          </a:p>
          <a:p>
            <a:pPr>
              <a:lnSpc>
                <a:spcPct val="150000"/>
              </a:lnSpc>
            </a:pPr>
            <a:r>
              <a:rPr lang="el-GR" sz="1600" dirty="0">
                <a:latin typeface="Arial" panose="020B0604020202020204" pitchFamily="34" charset="0"/>
                <a:cs typeface="Arial" panose="020B0604020202020204" pitchFamily="34" charset="0"/>
              </a:rPr>
              <a:t>Σήμερα χρησιμοποιείται το EN 14511 αντί του πρώην EN 255.</a:t>
            </a:r>
          </a:p>
          <a:p>
            <a:pPr>
              <a:lnSpc>
                <a:spcPct val="150000"/>
              </a:lnSpc>
            </a:pPr>
            <a:r>
              <a:rPr lang="el-GR" sz="1600" dirty="0">
                <a:latin typeface="Arial" panose="020B0604020202020204" pitchFamily="34" charset="0"/>
                <a:cs typeface="Arial" panose="020B0604020202020204" pitchFamily="34" charset="0"/>
              </a:rPr>
              <a:t>Η θεμελιώδης διαφορά μεταξύ των EN 255 και EN14511 είναι η μεταβαλλόμενη διαφορά θερμοκρασίας </a:t>
            </a:r>
            <a:r>
              <a:rPr lang="el-GR" sz="1600" dirty="0">
                <a:highlight>
                  <a:srgbClr val="FFFF00"/>
                </a:highlight>
                <a:latin typeface="Arial" panose="020B0604020202020204" pitchFamily="34" charset="0"/>
                <a:cs typeface="Arial" panose="020B0604020202020204" pitchFamily="34" charset="0"/>
              </a:rPr>
              <a:t>“</a:t>
            </a:r>
            <a:r>
              <a:rPr lang="en-US" sz="1600" dirty="0">
                <a:highlight>
                  <a:srgbClr val="FFFF00"/>
                </a:highlight>
                <a:latin typeface="Arial" panose="020B0604020202020204" pitchFamily="34" charset="0"/>
                <a:cs typeface="Arial" panose="020B0604020202020204" pitchFamily="34" charset="0"/>
              </a:rPr>
              <a:t>sink</a:t>
            </a:r>
            <a:r>
              <a:rPr lang="el-GR" sz="1600" dirty="0">
                <a:highlight>
                  <a:srgbClr val="FFFF00"/>
                </a:highlight>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από 10 K (EN255) σε 5 K (EN14511) ως κατάσταση δοκιμής. Οι συντελεστές απόδοσης που έχουν προσδιοριστεί με διαφορετικά πρότυπα δεν είναι άμεσα συγκρίσιμοι.</a:t>
            </a:r>
          </a:p>
          <a:p>
            <a:pPr>
              <a:lnSpc>
                <a:spcPct val="150000"/>
              </a:lnSpc>
            </a:pPr>
            <a:r>
              <a:rPr lang="el-GR" sz="1600" dirty="0">
                <a:latin typeface="Arial" panose="020B0604020202020204" pitchFamily="34" charset="0"/>
                <a:cs typeface="Arial" panose="020B0604020202020204" pitchFamily="34" charset="0"/>
              </a:rPr>
              <a:t>Μια εξέταση με το πρότυπο EN 14511 οδηγεί σε 8% χαμηλότερες τιμές COP από ό, τι με το EN255.</a:t>
            </a:r>
            <a:endParaRPr lang="en-US" sz="160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431DB5AD-6875-4A7E-877F-7096D0B63E62}"/>
              </a:ext>
            </a:extLst>
          </p:cNvPr>
          <p:cNvSpPr>
            <a:spLocks noGrp="1"/>
          </p:cNvSpPr>
          <p:nvPr>
            <p:ph type="title"/>
          </p:nvPr>
        </p:nvSpPr>
        <p:spPr>
          <a:xfrm>
            <a:off x="1979712" y="0"/>
            <a:ext cx="6707088" cy="1124744"/>
          </a:xfrm>
        </p:spPr>
        <p:txBody>
          <a:bodyPr/>
          <a:lstStyle/>
          <a:p>
            <a:pPr>
              <a:lnSpc>
                <a:spcPct val="150000"/>
              </a:lnSpc>
            </a:pPr>
            <a:r>
              <a:rPr lang="en-US" dirty="0">
                <a:latin typeface="Arial" panose="020B0604020202020204" pitchFamily="34" charset="0"/>
                <a:cs typeface="Arial" panose="020B0604020202020204" pitchFamily="34" charset="0"/>
              </a:rPr>
              <a:t>COP - </a:t>
            </a:r>
            <a:r>
              <a:rPr lang="el-GR" dirty="0">
                <a:latin typeface="Arial" panose="020B0604020202020204" pitchFamily="34" charset="0"/>
                <a:cs typeface="Arial" panose="020B0604020202020204" pitchFamily="34" charset="0"/>
              </a:rPr>
              <a:t>Ορισμός</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18746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755576" y="1700808"/>
            <a:ext cx="7632848" cy="4109330"/>
          </a:xfrm>
          <a:prstGeom prst="rect">
            <a:avLst/>
          </a:prstGeom>
          <a:noFill/>
        </p:spPr>
        <p:txBody>
          <a:bodyPr wrap="square" rtlCol="0">
            <a:spAutoFit/>
          </a:bodyPr>
          <a:lstStyle/>
          <a:p>
            <a:pPr>
              <a:lnSpc>
                <a:spcPct val="150000"/>
              </a:lnSpc>
            </a:pPr>
            <a:r>
              <a:rPr lang="el-GR" sz="1600" dirty="0">
                <a:latin typeface="Arial" panose="020B0604020202020204" pitchFamily="34" charset="0"/>
                <a:cs typeface="Arial" panose="020B0604020202020204" pitchFamily="34" charset="0"/>
              </a:rPr>
              <a:t>COP- σημεία αναφοράς</a:t>
            </a:r>
          </a:p>
          <a:p>
            <a:pPr>
              <a:lnSpc>
                <a:spcPct val="150000"/>
              </a:lnSpc>
            </a:pPr>
            <a:r>
              <a:rPr lang="el-GR" sz="1600" dirty="0">
                <a:latin typeface="Arial" panose="020B0604020202020204" pitchFamily="34" charset="0"/>
                <a:cs typeface="Arial" panose="020B0604020202020204" pitchFamily="34" charset="0"/>
              </a:rPr>
              <a:t>Πέραν του συντελεστή απόδοσης, θα πρέπει πάντα να αναφέρονται σημεία αναφοράς.</a:t>
            </a:r>
          </a:p>
          <a:p>
            <a:pPr>
              <a:lnSpc>
                <a:spcPct val="150000"/>
              </a:lnSpc>
            </a:pPr>
            <a:r>
              <a:rPr lang="el-GR" sz="1600" dirty="0">
                <a:latin typeface="Arial" panose="020B0604020202020204" pitchFamily="34" charset="0"/>
                <a:cs typeface="Arial" panose="020B0604020202020204" pitchFamily="34" charset="0"/>
              </a:rPr>
              <a:t>Ενώ γίνεται αυτό, είναι επίσης απαραίτητο να διευκρινιστούν τα διαφορετικά μέσα από τα οποία η αντλία θερμότητας λαμβάνει θερμότητα περιβάλλοντος ή στο οποίο μεταφέρει τη χρησιμοποιούμενη θερμότητα.</a:t>
            </a:r>
          </a:p>
          <a:p>
            <a:pPr>
              <a:lnSpc>
                <a:spcPct val="150000"/>
              </a:lnSpc>
            </a:pPr>
            <a:r>
              <a:rPr lang="el-GR" sz="1600" dirty="0">
                <a:latin typeface="Arial" panose="020B0604020202020204" pitchFamily="34" charset="0"/>
                <a:cs typeface="Arial" panose="020B0604020202020204" pitchFamily="34" charset="0"/>
              </a:rPr>
              <a:t>Τα μέσα:</a:t>
            </a:r>
          </a:p>
          <a:p>
            <a:pPr>
              <a:lnSpc>
                <a:spcPct val="150000"/>
              </a:lnSpc>
            </a:pPr>
            <a:r>
              <a:rPr lang="el-GR" sz="1600" dirty="0">
                <a:latin typeface="Arial" panose="020B0604020202020204" pitchFamily="34" charset="0"/>
                <a:cs typeface="Arial" panose="020B0604020202020204" pitchFamily="34" charset="0"/>
              </a:rPr>
              <a:t>- Αέρας (για τον αέρα της πηγής θερμότητας, στους </a:t>
            </a:r>
            <a:r>
              <a:rPr lang="en-US" sz="1600" dirty="0" err="1">
                <a:highlight>
                  <a:srgbClr val="FFFF00"/>
                </a:highlight>
                <a:latin typeface="Arial" panose="020B0604020202020204" pitchFamily="34" charset="0"/>
                <a:cs typeface="Arial" panose="020B0604020202020204" pitchFamily="34" charset="0"/>
              </a:rPr>
              <a:t>airheters</a:t>
            </a:r>
            <a:r>
              <a:rPr lang="el-GR" sz="1600" dirty="0">
                <a:latin typeface="Arial" panose="020B0604020202020204" pitchFamily="34" charset="0"/>
                <a:cs typeface="Arial" panose="020B0604020202020204" pitchFamily="34" charset="0"/>
              </a:rPr>
              <a:t> για την </a:t>
            </a:r>
            <a:r>
              <a:rPr lang="el-GR" sz="1600" dirty="0" err="1">
                <a:latin typeface="Arial" panose="020B0604020202020204" pitchFamily="34" charset="0"/>
                <a:cs typeface="Arial" panose="020B0604020202020204" pitchFamily="34" charset="0"/>
              </a:rPr>
              <a:t>ψύκτρα</a:t>
            </a:r>
            <a:r>
              <a:rPr lang="el-GR" sz="1600" dirty="0">
                <a:latin typeface="Arial" panose="020B0604020202020204" pitchFamily="34" charset="0"/>
                <a:cs typeface="Arial" panose="020B0604020202020204" pitchFamily="34" charset="0"/>
              </a:rPr>
              <a:t>)</a:t>
            </a:r>
          </a:p>
          <a:p>
            <a:pPr>
              <a:lnSpc>
                <a:spcPct val="150000"/>
              </a:lnSpc>
            </a:pPr>
            <a:r>
              <a:rPr lang="en-US" sz="1600" dirty="0">
                <a:latin typeface="Arial" panose="020B0604020202020204" pitchFamily="34" charset="0"/>
                <a:cs typeface="Arial" panose="020B0604020202020204" pitchFamily="34" charset="0"/>
              </a:rPr>
              <a:t>-Brine</a:t>
            </a:r>
            <a:r>
              <a:rPr lang="el-GR" sz="1600" dirty="0">
                <a:latin typeface="Arial" panose="020B0604020202020204" pitchFamily="34" charset="0"/>
                <a:cs typeface="Arial" panose="020B0604020202020204" pitchFamily="34" charset="0"/>
              </a:rPr>
              <a:t> (για το μίγμα νερού-</a:t>
            </a:r>
            <a:r>
              <a:rPr lang="el-GR" sz="1600" dirty="0" err="1">
                <a:latin typeface="Arial" panose="020B0604020202020204" pitchFamily="34" charset="0"/>
                <a:cs typeface="Arial" panose="020B0604020202020204" pitchFamily="34" charset="0"/>
              </a:rPr>
              <a:t>γλυκόλης</a:t>
            </a:r>
            <a:r>
              <a:rPr lang="el-GR" sz="1600" dirty="0">
                <a:latin typeface="Arial" panose="020B0604020202020204" pitchFamily="34" charset="0"/>
                <a:cs typeface="Arial" panose="020B0604020202020204" pitchFamily="34" charset="0"/>
              </a:rPr>
              <a:t> σε γεωθερμικούς ανιχνευτές και συλλέκτες)</a:t>
            </a:r>
          </a:p>
          <a:p>
            <a:pPr>
              <a:lnSpc>
                <a:spcPct val="150000"/>
              </a:lnSpc>
            </a:pPr>
            <a:r>
              <a:rPr lang="el-GR" sz="1600" dirty="0">
                <a:latin typeface="Arial" panose="020B0604020202020204" pitchFamily="34" charset="0"/>
                <a:cs typeface="Arial" panose="020B0604020202020204" pitchFamily="34" charset="0"/>
              </a:rPr>
              <a:t>-Νερό (για το νερό της πηγής θερμότητας (έδαφος), στους θερμαντήρες νερού για την </a:t>
            </a:r>
            <a:r>
              <a:rPr lang="el-GR" sz="1600" dirty="0" err="1">
                <a:latin typeface="Arial" panose="020B0604020202020204" pitchFamily="34" charset="0"/>
                <a:cs typeface="Arial" panose="020B0604020202020204" pitchFamily="34" charset="0"/>
              </a:rPr>
              <a:t>ψύκτρα</a:t>
            </a:r>
            <a:r>
              <a:rPr lang="el-GR" sz="1600" dirty="0">
                <a:latin typeface="Arial" panose="020B0604020202020204" pitchFamily="34" charset="0"/>
                <a:cs typeface="Arial" panose="020B0604020202020204" pitchFamily="34" charset="0"/>
              </a:rPr>
              <a:t>)</a:t>
            </a:r>
            <a:endParaRPr lang="de-DE" sz="1600"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0D0E059C-FDD1-492E-A11A-E59671457FAA}"/>
              </a:ext>
            </a:extLst>
          </p:cNvPr>
          <p:cNvSpPr>
            <a:spLocks noGrp="1"/>
          </p:cNvSpPr>
          <p:nvPr>
            <p:ph type="title"/>
          </p:nvPr>
        </p:nvSpPr>
        <p:spPr>
          <a:xfrm>
            <a:off x="1979712" y="0"/>
            <a:ext cx="6707088" cy="1124744"/>
          </a:xfrm>
        </p:spPr>
        <p:txBody>
          <a:bodyPr/>
          <a:lstStyle/>
          <a:p>
            <a:pPr>
              <a:lnSpc>
                <a:spcPct val="150000"/>
              </a:lnSpc>
            </a:pPr>
            <a:r>
              <a:rPr lang="en-US" dirty="0">
                <a:latin typeface="Arial" panose="020B0604020202020204" pitchFamily="34" charset="0"/>
                <a:cs typeface="Arial" panose="020B0604020202020204" pitchFamily="34" charset="0"/>
              </a:rPr>
              <a:t>COP - </a:t>
            </a:r>
            <a:r>
              <a:rPr lang="el-GR" dirty="0">
                <a:latin typeface="Arial" panose="020B0604020202020204" pitchFamily="34" charset="0"/>
                <a:cs typeface="Arial" panose="020B0604020202020204" pitchFamily="34" charset="0"/>
              </a:rPr>
              <a:t>Ορισμός</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85001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idx="1"/>
          </p:nvPr>
        </p:nvSpPr>
        <p:spPr/>
        <p:txBody>
          <a:bodyPr/>
          <a:lstStyle/>
          <a:p>
            <a:pPr>
              <a:lnSpc>
                <a:spcPct val="150000"/>
              </a:lnSpc>
            </a:pPr>
            <a:r>
              <a:rPr lang="de-DE" sz="1600" dirty="0">
                <a:solidFill>
                  <a:prstClr val="black"/>
                </a:solidFill>
                <a:latin typeface="Arial" panose="020B0604020202020204" pitchFamily="34" charset="0"/>
                <a:cs typeface="Arial" panose="020B0604020202020204" pitchFamily="34" charset="0"/>
              </a:rPr>
              <a:t>COP – </a:t>
            </a:r>
            <a:r>
              <a:rPr lang="el-GR" sz="1600" dirty="0">
                <a:latin typeface="Arial" panose="020B0604020202020204" pitchFamily="34" charset="0"/>
                <a:cs typeface="Arial" panose="020B0604020202020204" pitchFamily="34" charset="0"/>
              </a:rPr>
              <a:t>σημεία αναφοράς</a:t>
            </a:r>
          </a:p>
          <a:p>
            <a:pPr marL="0" lvl="0" indent="0">
              <a:lnSpc>
                <a:spcPct val="150000"/>
              </a:lnSpc>
              <a:spcBef>
                <a:spcPts val="0"/>
              </a:spcBef>
              <a:buNone/>
            </a:pPr>
            <a:endParaRPr lang="de-DE" sz="1600" dirty="0">
              <a:solidFill>
                <a:prstClr val="black"/>
              </a:solidFill>
              <a:latin typeface="Arial" panose="020B0604020202020204" pitchFamily="34" charset="0"/>
              <a:cs typeface="Arial" panose="020B0604020202020204" pitchFamily="34" charset="0"/>
            </a:endParaRPr>
          </a:p>
          <a:p>
            <a:pPr marL="0" lvl="0" indent="0">
              <a:lnSpc>
                <a:spcPct val="150000"/>
              </a:lnSpc>
              <a:spcBef>
                <a:spcPts val="0"/>
              </a:spcBef>
              <a:buNone/>
            </a:pPr>
            <a:r>
              <a:rPr lang="el-GR" sz="1600" dirty="0">
                <a:solidFill>
                  <a:prstClr val="black"/>
                </a:solidFill>
                <a:latin typeface="Arial" panose="020B0604020202020204" pitchFamily="34" charset="0"/>
                <a:cs typeface="Arial" panose="020B0604020202020204" pitchFamily="34" charset="0"/>
              </a:rPr>
              <a:t>Τα μέσα είναι συντομευμένα με τα αρχικά αγγλικά</a:t>
            </a:r>
          </a:p>
          <a:p>
            <a:pPr marL="0" lvl="0" indent="0">
              <a:lnSpc>
                <a:spcPct val="150000"/>
              </a:lnSpc>
              <a:spcBef>
                <a:spcPts val="0"/>
              </a:spcBef>
              <a:buNone/>
            </a:pPr>
            <a:r>
              <a:rPr lang="el-GR" sz="1600" dirty="0">
                <a:solidFill>
                  <a:prstClr val="black"/>
                </a:solidFill>
                <a:latin typeface="Arial" panose="020B0604020202020204" pitchFamily="34" charset="0"/>
                <a:cs typeface="Arial" panose="020B0604020202020204" pitchFamily="34" charset="0"/>
              </a:rPr>
              <a:t>-    </a:t>
            </a:r>
            <a:r>
              <a:rPr lang="de-DE" sz="1600" dirty="0">
                <a:solidFill>
                  <a:prstClr val="black"/>
                </a:solidFill>
                <a:latin typeface="Arial" panose="020B0604020202020204" pitchFamily="34" charset="0"/>
                <a:cs typeface="Arial" panose="020B0604020202020204" pitchFamily="34" charset="0"/>
              </a:rPr>
              <a:t>Air -&gt; A</a:t>
            </a:r>
          </a:p>
          <a:p>
            <a:pPr marL="285750" lvl="0" indent="-285750">
              <a:lnSpc>
                <a:spcPct val="150000"/>
              </a:lnSpc>
              <a:spcBef>
                <a:spcPts val="0"/>
              </a:spcBef>
              <a:buFontTx/>
              <a:buChar char="-"/>
            </a:pPr>
            <a:r>
              <a:rPr lang="de-DE" sz="1600" dirty="0" err="1">
                <a:solidFill>
                  <a:prstClr val="black"/>
                </a:solidFill>
                <a:latin typeface="Arial" panose="020B0604020202020204" pitchFamily="34" charset="0"/>
                <a:cs typeface="Arial" panose="020B0604020202020204" pitchFamily="34" charset="0"/>
              </a:rPr>
              <a:t>Brine</a:t>
            </a:r>
            <a:r>
              <a:rPr lang="de-DE" sz="1600" dirty="0">
                <a:solidFill>
                  <a:prstClr val="black"/>
                </a:solidFill>
                <a:latin typeface="Arial" panose="020B0604020202020204" pitchFamily="34" charset="0"/>
                <a:cs typeface="Arial" panose="020B0604020202020204" pitchFamily="34" charset="0"/>
              </a:rPr>
              <a:t> -&gt; B</a:t>
            </a:r>
          </a:p>
          <a:p>
            <a:pPr marL="285750" lvl="0" indent="-285750">
              <a:lnSpc>
                <a:spcPct val="150000"/>
              </a:lnSpc>
              <a:spcBef>
                <a:spcPts val="0"/>
              </a:spcBef>
              <a:buFontTx/>
              <a:buChar char="-"/>
            </a:pPr>
            <a:r>
              <a:rPr lang="de-DE" sz="1600" dirty="0" err="1">
                <a:solidFill>
                  <a:prstClr val="black"/>
                </a:solidFill>
                <a:latin typeface="Arial" panose="020B0604020202020204" pitchFamily="34" charset="0"/>
                <a:cs typeface="Arial" panose="020B0604020202020204" pitchFamily="34" charset="0"/>
              </a:rPr>
              <a:t>Water</a:t>
            </a:r>
            <a:r>
              <a:rPr lang="de-DE" sz="1600" dirty="0">
                <a:solidFill>
                  <a:prstClr val="black"/>
                </a:solidFill>
                <a:latin typeface="Arial" panose="020B0604020202020204" pitchFamily="34" charset="0"/>
                <a:cs typeface="Arial" panose="020B0604020202020204" pitchFamily="34" charset="0"/>
              </a:rPr>
              <a:t> -&gt; W</a:t>
            </a:r>
          </a:p>
          <a:p>
            <a:pPr marL="285750" lvl="0" indent="-285750">
              <a:lnSpc>
                <a:spcPct val="150000"/>
              </a:lnSpc>
              <a:spcBef>
                <a:spcPts val="0"/>
              </a:spcBef>
              <a:buFontTx/>
              <a:buChar char="-"/>
            </a:pPr>
            <a:endParaRPr lang="de-DE" sz="1600" dirty="0">
              <a:solidFill>
                <a:prstClr val="black"/>
              </a:solidFill>
              <a:latin typeface="Arial" panose="020B0604020202020204" pitchFamily="34" charset="0"/>
              <a:cs typeface="Arial" panose="020B0604020202020204" pitchFamily="34" charset="0"/>
            </a:endParaRPr>
          </a:p>
          <a:p>
            <a:pPr marL="0" lvl="0" indent="0">
              <a:lnSpc>
                <a:spcPct val="150000"/>
              </a:lnSpc>
              <a:spcBef>
                <a:spcPts val="0"/>
              </a:spcBef>
              <a:buNone/>
            </a:pPr>
            <a:r>
              <a:rPr lang="el-GR" sz="1600" dirty="0">
                <a:solidFill>
                  <a:prstClr val="black"/>
                </a:solidFill>
                <a:latin typeface="Arial" panose="020B0604020202020204" pitchFamily="34" charset="0"/>
                <a:cs typeface="Arial" panose="020B0604020202020204" pitchFamily="34" charset="0"/>
              </a:rPr>
              <a:t>Οι πληροφορίες για τις πιο κοινές αντλίες θερμότητας είναι</a:t>
            </a:r>
            <a:r>
              <a:rPr lang="de-DE" sz="1600" dirty="0">
                <a:solidFill>
                  <a:prstClr val="black"/>
                </a:solidFill>
                <a:latin typeface="Arial" panose="020B0604020202020204" pitchFamily="34" charset="0"/>
                <a:cs typeface="Arial" panose="020B0604020202020204" pitchFamily="34" charset="0"/>
              </a:rPr>
              <a:t>:</a:t>
            </a:r>
          </a:p>
          <a:p>
            <a:pPr marL="285750" lvl="0" indent="-285750">
              <a:lnSpc>
                <a:spcPct val="150000"/>
              </a:lnSpc>
              <a:spcBef>
                <a:spcPts val="0"/>
              </a:spcBef>
              <a:buFontTx/>
              <a:buChar char="-"/>
            </a:pPr>
            <a:r>
              <a:rPr lang="de-DE" sz="1600" dirty="0">
                <a:solidFill>
                  <a:prstClr val="black"/>
                </a:solidFill>
                <a:latin typeface="Arial" panose="020B0604020202020204" pitchFamily="34" charset="0"/>
                <a:cs typeface="Arial" panose="020B0604020202020204" pitchFamily="34" charset="0"/>
              </a:rPr>
              <a:t>A2/W35</a:t>
            </a:r>
          </a:p>
          <a:p>
            <a:pPr marL="285750" lvl="0" indent="-285750">
              <a:lnSpc>
                <a:spcPct val="150000"/>
              </a:lnSpc>
              <a:spcBef>
                <a:spcPts val="0"/>
              </a:spcBef>
              <a:buFontTx/>
              <a:buChar char="-"/>
            </a:pPr>
            <a:r>
              <a:rPr lang="de-DE" sz="1600" dirty="0">
                <a:solidFill>
                  <a:prstClr val="black"/>
                </a:solidFill>
                <a:latin typeface="Arial" panose="020B0604020202020204" pitchFamily="34" charset="0"/>
                <a:cs typeface="Arial" panose="020B0604020202020204" pitchFamily="34" charset="0"/>
              </a:rPr>
              <a:t>B0/W35 </a:t>
            </a:r>
          </a:p>
          <a:p>
            <a:pPr marL="285750" lvl="0" indent="-285750">
              <a:lnSpc>
                <a:spcPct val="150000"/>
              </a:lnSpc>
              <a:spcBef>
                <a:spcPts val="0"/>
              </a:spcBef>
              <a:buFontTx/>
              <a:buChar char="-"/>
            </a:pPr>
            <a:r>
              <a:rPr lang="de-DE" sz="1600" dirty="0">
                <a:solidFill>
                  <a:prstClr val="black"/>
                </a:solidFill>
                <a:latin typeface="Arial" panose="020B0604020202020204" pitchFamily="34" charset="0"/>
                <a:cs typeface="Arial" panose="020B0604020202020204" pitchFamily="34" charset="0"/>
              </a:rPr>
              <a:t>W10/W35</a:t>
            </a:r>
          </a:p>
          <a:p>
            <a:pPr marL="0" indent="0">
              <a:buNone/>
            </a:pPr>
            <a:endParaRPr lang="de-DE" dirty="0"/>
          </a:p>
        </p:txBody>
      </p:sp>
      <p:sp>
        <p:nvSpPr>
          <p:cNvPr id="6" name="Title 1">
            <a:extLst>
              <a:ext uri="{FF2B5EF4-FFF2-40B4-BE49-F238E27FC236}">
                <a16:creationId xmlns:a16="http://schemas.microsoft.com/office/drawing/2014/main" id="{8F813BC1-F3D6-4079-AF74-2641CA63774C}"/>
              </a:ext>
            </a:extLst>
          </p:cNvPr>
          <p:cNvSpPr>
            <a:spLocks noGrp="1"/>
          </p:cNvSpPr>
          <p:nvPr>
            <p:ph type="title"/>
          </p:nvPr>
        </p:nvSpPr>
        <p:spPr>
          <a:xfrm>
            <a:off x="1979712" y="0"/>
            <a:ext cx="6707088" cy="1124744"/>
          </a:xfrm>
        </p:spPr>
        <p:txBody>
          <a:bodyPr/>
          <a:lstStyle/>
          <a:p>
            <a:pPr>
              <a:lnSpc>
                <a:spcPct val="150000"/>
              </a:lnSpc>
            </a:pPr>
            <a:r>
              <a:rPr lang="en-US" dirty="0">
                <a:latin typeface="Arial" panose="020B0604020202020204" pitchFamily="34" charset="0"/>
                <a:cs typeface="Arial" panose="020B0604020202020204" pitchFamily="34" charset="0"/>
              </a:rPr>
              <a:t>COP - </a:t>
            </a:r>
            <a:r>
              <a:rPr lang="el-GR" dirty="0">
                <a:latin typeface="Arial" panose="020B0604020202020204" pitchFamily="34" charset="0"/>
                <a:cs typeface="Arial" panose="020B0604020202020204" pitchFamily="34" charset="0"/>
              </a:rPr>
              <a:t>Ορισμός</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42487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23528" y="1484784"/>
            <a:ext cx="8712968" cy="4847994"/>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COP – </a:t>
            </a:r>
            <a:r>
              <a:rPr lang="el-GR" sz="1600" dirty="0">
                <a:latin typeface="Arial" panose="020B0604020202020204" pitchFamily="34" charset="0"/>
                <a:cs typeface="Arial" panose="020B0604020202020204" pitchFamily="34" charset="0"/>
              </a:rPr>
              <a:t>σημεία αναφοράς</a:t>
            </a:r>
          </a:p>
          <a:p>
            <a:pPr>
              <a:lnSpc>
                <a:spcPct val="150000"/>
              </a:lnSpc>
            </a:pPr>
            <a:r>
              <a:rPr lang="el-GR" sz="1600" dirty="0">
                <a:latin typeface="Arial" panose="020B0604020202020204" pitchFamily="34" charset="0"/>
                <a:cs typeface="Arial" panose="020B0604020202020204" pitchFamily="34" charset="0"/>
              </a:rPr>
              <a:t>Αυτοί οι όροι αναφέρονται σε</a:t>
            </a:r>
            <a:r>
              <a:rPr lang="de-DE" sz="1600" dirty="0">
                <a:latin typeface="Arial" panose="020B0604020202020204" pitchFamily="34" charset="0"/>
                <a:cs typeface="Arial" panose="020B0604020202020204" pitchFamily="34" charset="0"/>
              </a:rPr>
              <a:t>:</a:t>
            </a:r>
          </a:p>
          <a:p>
            <a:pPr marL="285750" indent="-285750">
              <a:lnSpc>
                <a:spcPct val="150000"/>
              </a:lnSpc>
              <a:buFontTx/>
              <a:buChar char="-"/>
            </a:pPr>
            <a:r>
              <a:rPr lang="el-GR" sz="1600" dirty="0">
                <a:latin typeface="Arial" panose="020B0604020202020204" pitchFamily="34" charset="0"/>
                <a:cs typeface="Arial" panose="020B0604020202020204" pitchFamily="34" charset="0"/>
              </a:rPr>
              <a:t>A2 / W35: Μια αντλία θερμότητας αέρα, η οποία μεταφέρει τη θερμότητά της σε ένα σύστημα θέρμανσης με νερό. τα σημεία αναφοράς για τον προσδιορισμό του COP είναι 2 ° C για την πηγή θερμότητας (-&gt; </a:t>
            </a:r>
            <a:r>
              <a:rPr lang="el-GR" sz="1600" dirty="0" err="1">
                <a:latin typeface="Arial" panose="020B0604020202020204" pitchFamily="34" charset="0"/>
                <a:cs typeface="Arial" panose="020B0604020202020204" pitchFamily="34" charset="0"/>
              </a:rPr>
              <a:t>ambient</a:t>
            </a:r>
            <a:r>
              <a:rPr lang="el-GR" sz="1600" dirty="0">
                <a:latin typeface="Arial" panose="020B0604020202020204" pitchFamily="34" charset="0"/>
                <a:cs typeface="Arial" panose="020B0604020202020204" pitchFamily="34" charset="0"/>
              </a:rPr>
              <a:t> </a:t>
            </a:r>
            <a:r>
              <a:rPr lang="el-GR" sz="1600" dirty="0" err="1">
                <a:latin typeface="Arial" panose="020B0604020202020204" pitchFamily="34" charset="0"/>
                <a:cs typeface="Arial" panose="020B0604020202020204" pitchFamily="34" charset="0"/>
              </a:rPr>
              <a:t>air</a:t>
            </a:r>
            <a:r>
              <a:rPr lang="el-GR" sz="1600" dirty="0">
                <a:latin typeface="Arial" panose="020B0604020202020204" pitchFamily="34" charset="0"/>
                <a:cs typeface="Arial" panose="020B0604020202020204" pitchFamily="34" charset="0"/>
              </a:rPr>
              <a:t>) και 35 ° C για την </a:t>
            </a:r>
            <a:r>
              <a:rPr lang="el-GR" sz="1600" dirty="0" err="1">
                <a:latin typeface="Arial" panose="020B0604020202020204" pitchFamily="34" charset="0"/>
                <a:cs typeface="Arial" panose="020B0604020202020204" pitchFamily="34" charset="0"/>
              </a:rPr>
              <a:t>ψύκτρα</a:t>
            </a:r>
            <a:r>
              <a:rPr lang="el-GR" sz="1600" dirty="0">
                <a:latin typeface="Arial" panose="020B0604020202020204" pitchFamily="34" charset="0"/>
                <a:cs typeface="Arial" panose="020B0604020202020204" pitchFamily="34" charset="0"/>
              </a:rPr>
              <a:t> (θερμαντήρας).</a:t>
            </a:r>
            <a:endParaRPr lang="de-DE" sz="1600" dirty="0">
              <a:latin typeface="Arial" panose="020B0604020202020204" pitchFamily="34" charset="0"/>
              <a:cs typeface="Arial" panose="020B0604020202020204" pitchFamily="34" charset="0"/>
            </a:endParaRPr>
          </a:p>
          <a:p>
            <a:pPr marL="285750" indent="-285750">
              <a:lnSpc>
                <a:spcPct val="150000"/>
              </a:lnSpc>
              <a:buFontTx/>
              <a:buChar char="-"/>
            </a:pPr>
            <a:r>
              <a:rPr lang="de-DE" sz="1600" dirty="0">
                <a:latin typeface="Arial" panose="020B0604020202020204" pitchFamily="34" charset="0"/>
                <a:cs typeface="Arial" panose="020B0604020202020204" pitchFamily="34" charset="0"/>
              </a:rPr>
              <a:t>B0/W35: </a:t>
            </a:r>
            <a:r>
              <a:rPr lang="el-GR" sz="1600" dirty="0">
                <a:latin typeface="Arial" panose="020B0604020202020204" pitchFamily="34" charset="0"/>
                <a:cs typeface="Arial" panose="020B0604020202020204" pitchFamily="34" charset="0"/>
              </a:rPr>
              <a:t>Μια αντλία θερμότητας γεωθερμικής </a:t>
            </a:r>
            <a:r>
              <a:rPr lang="en-US" sz="1600" dirty="0">
                <a:highlight>
                  <a:srgbClr val="FFFF00"/>
                </a:highlight>
                <a:latin typeface="Arial" panose="020B0604020202020204" pitchFamily="34" charset="0"/>
                <a:cs typeface="Arial" panose="020B0604020202020204" pitchFamily="34" charset="0"/>
              </a:rPr>
              <a:t>brine</a:t>
            </a:r>
            <a:r>
              <a:rPr lang="el-GR" sz="1600" dirty="0">
                <a:latin typeface="Arial" panose="020B0604020202020204" pitchFamily="34" charset="0"/>
                <a:cs typeface="Arial" panose="020B0604020202020204" pitchFamily="34" charset="0"/>
              </a:rPr>
              <a:t>, η οποία μεταφέρει τη θερμότητά της σε ένα σύστημα θέρμανσης με νερό. Τα σημεία αναφοράς για τον προσδιορισμό του COP είναι 0 ° C για την πηγή θερμότητας (-&gt; Αλατόνερο του γεωθερμικού συστήματος) και 35 ° C για την </a:t>
            </a:r>
            <a:r>
              <a:rPr lang="el-GR" sz="1600" dirty="0" err="1">
                <a:latin typeface="Arial" panose="020B0604020202020204" pitchFamily="34" charset="0"/>
                <a:cs typeface="Arial" panose="020B0604020202020204" pitchFamily="34" charset="0"/>
              </a:rPr>
              <a:t>ψύκτρα</a:t>
            </a:r>
            <a:r>
              <a:rPr lang="el-GR" sz="1600" dirty="0">
                <a:latin typeface="Arial" panose="020B0604020202020204" pitchFamily="34" charset="0"/>
                <a:cs typeface="Arial" panose="020B0604020202020204" pitchFamily="34" charset="0"/>
              </a:rPr>
              <a:t> (θερμαντήρας)</a:t>
            </a:r>
          </a:p>
          <a:p>
            <a:pPr marL="285750" indent="-285750">
              <a:lnSpc>
                <a:spcPct val="150000"/>
              </a:lnSpc>
              <a:buFontTx/>
              <a:buChar char="-"/>
            </a:pPr>
            <a:r>
              <a:rPr lang="el-GR" sz="1600" dirty="0">
                <a:latin typeface="Arial" panose="020B0604020202020204" pitchFamily="34" charset="0"/>
                <a:cs typeface="Arial" panose="020B0604020202020204" pitchFamily="34" charset="0"/>
              </a:rPr>
              <a:t>W10 / 35: Μια αντλία θερμότητας υπογείων υδάτων, η οποία μεταφέρει τη θερμότητά της σε ένα σύστημα θέρμανσης με νερό. Τα σημεία αναφοράς για τον προσδιορισμό του COP είναι 10 ° C για την πηγή θερμότητας (-&gt; υπόγεια ύδατα) και 35 ° C για την </a:t>
            </a:r>
            <a:r>
              <a:rPr lang="el-GR" sz="1600" dirty="0" err="1">
                <a:latin typeface="Arial" panose="020B0604020202020204" pitchFamily="34" charset="0"/>
                <a:cs typeface="Arial" panose="020B0604020202020204" pitchFamily="34" charset="0"/>
              </a:rPr>
              <a:t>ψύκτρα</a:t>
            </a:r>
            <a:r>
              <a:rPr lang="el-GR" sz="1600" dirty="0">
                <a:latin typeface="Arial" panose="020B0604020202020204" pitchFamily="34" charset="0"/>
                <a:cs typeface="Arial" panose="020B0604020202020204" pitchFamily="34" charset="0"/>
              </a:rPr>
              <a:t> (θερμαντήρας).</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8561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SPF -</a:t>
            </a:r>
            <a:r>
              <a:rPr lang="de-DE" dirty="0" err="1">
                <a:highlight>
                  <a:srgbClr val="FFFF00"/>
                </a:highlight>
                <a:latin typeface="Arial" panose="020B0604020202020204" pitchFamily="34" charset="0"/>
                <a:cs typeface="Arial" panose="020B0604020202020204" pitchFamily="34" charset="0"/>
              </a:rPr>
              <a:t>Seasonal</a:t>
            </a:r>
            <a:r>
              <a:rPr lang="de-DE" dirty="0">
                <a:highlight>
                  <a:srgbClr val="FFFF00"/>
                </a:highlight>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παράγοντας απόδοσης</a:t>
            </a:r>
            <a:endParaRPr lang="el-GR" dirty="0"/>
          </a:p>
        </p:txBody>
      </p:sp>
      <p:sp>
        <p:nvSpPr>
          <p:cNvPr id="4" name="Textfeld 3"/>
          <p:cNvSpPr txBox="1"/>
          <p:nvPr/>
        </p:nvSpPr>
        <p:spPr>
          <a:xfrm>
            <a:off x="323528" y="1628800"/>
            <a:ext cx="8820472" cy="4109330"/>
          </a:xfrm>
          <a:prstGeom prst="rect">
            <a:avLst/>
          </a:prstGeom>
          <a:noFill/>
        </p:spPr>
        <p:txBody>
          <a:bodyPr wrap="square" rtlCol="0">
            <a:spAutoFit/>
          </a:bodyPr>
          <a:lstStyle/>
          <a:p>
            <a:pPr>
              <a:lnSpc>
                <a:spcPct val="150000"/>
              </a:lnSpc>
            </a:pPr>
            <a:endParaRPr lang="de-DE" sz="1600" b="1" dirty="0">
              <a:latin typeface="Arial" panose="020B0604020202020204" pitchFamily="34" charset="0"/>
              <a:cs typeface="Arial" panose="020B0604020202020204" pitchFamily="34" charset="0"/>
            </a:endParaRPr>
          </a:p>
          <a:p>
            <a:pPr>
              <a:lnSpc>
                <a:spcPct val="150000"/>
              </a:lnSpc>
            </a:pPr>
            <a:r>
              <a:rPr lang="el-GR" sz="1600" b="1" dirty="0">
                <a:latin typeface="Arial" panose="020B0604020202020204" pitchFamily="34" charset="0"/>
                <a:cs typeface="Arial" panose="020B0604020202020204" pitchFamily="34" charset="0"/>
              </a:rPr>
              <a:t>Συντελεστής Απόδοσης </a:t>
            </a:r>
            <a:r>
              <a:rPr lang="de-DE" sz="1600" b="1" dirty="0">
                <a:latin typeface="Arial" panose="020B0604020202020204" pitchFamily="34" charset="0"/>
                <a:cs typeface="Arial" panose="020B0604020202020204" pitchFamily="34" charset="0"/>
              </a:rPr>
              <a:t>(COP)</a:t>
            </a:r>
          </a:p>
          <a:p>
            <a:pPr>
              <a:lnSpc>
                <a:spcPct val="150000"/>
              </a:lnSpc>
            </a:pPr>
            <a:r>
              <a:rPr lang="de-DE" sz="1600" b="1" dirty="0">
                <a:latin typeface="Arial" panose="020B0604020202020204" pitchFamily="34" charset="0"/>
                <a:cs typeface="Arial" panose="020B0604020202020204" pitchFamily="34" charset="0"/>
              </a:rPr>
              <a:t>			vs. </a:t>
            </a:r>
          </a:p>
          <a:p>
            <a:pPr>
              <a:lnSpc>
                <a:spcPct val="150000"/>
              </a:lnSpc>
            </a:pPr>
            <a:r>
              <a:rPr lang="de-DE" sz="1600" b="1" dirty="0">
                <a:latin typeface="Arial" panose="020B0604020202020204" pitchFamily="34" charset="0"/>
                <a:cs typeface="Arial" panose="020B0604020202020204" pitchFamily="34" charset="0"/>
              </a:rPr>
              <a:t>				</a:t>
            </a:r>
            <a:r>
              <a:rPr lang="el-GR" sz="1600" b="1" dirty="0">
                <a:latin typeface="Arial" panose="020B0604020202020204" pitchFamily="34" charset="0"/>
                <a:cs typeface="Arial" panose="020B0604020202020204" pitchFamily="34" charset="0"/>
              </a:rPr>
              <a:t> Συντελεστής Εποχικής Απόδοσης</a:t>
            </a:r>
            <a:r>
              <a:rPr lang="de-DE" sz="1600" b="1" dirty="0">
                <a:latin typeface="Arial" panose="020B0604020202020204" pitchFamily="34" charset="0"/>
                <a:cs typeface="Arial" panose="020B0604020202020204" pitchFamily="34" charset="0"/>
              </a:rPr>
              <a:t>(SPF)</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Ο COP είναι μια τιμή δοκιμής, η οποία απεικονίζει την ενεργειακή αποδοτικότητα</a:t>
            </a:r>
          </a:p>
          <a:p>
            <a:pPr>
              <a:lnSpc>
                <a:spcPct val="150000"/>
              </a:lnSpc>
            </a:pPr>
            <a:r>
              <a:rPr lang="el-GR" sz="1600" dirty="0">
                <a:latin typeface="Arial" panose="020B0604020202020204" pitchFamily="34" charset="0"/>
                <a:cs typeface="Arial" panose="020B0604020202020204" pitchFamily="34" charset="0"/>
              </a:rPr>
              <a:t>σε καθορισμένο σημείο λειτουργίας, ενώ ο συντελεστής εποχικής απόδοσης καθορίζεται κατά τη διάρκεια ενός ολόκληρου έτους</a:t>
            </a:r>
            <a:r>
              <a:rPr lang="de-DE" sz="1600" dirty="0">
                <a:latin typeface="Arial" panose="020B0604020202020204" pitchFamily="34" charset="0"/>
                <a:cs typeface="Arial" panose="020B0604020202020204" pitchFamily="34" charset="0"/>
              </a:rPr>
              <a:t>. </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Αυτονόητα, ο συντελεστής εποχικής απόδοσης δεν μπορεί να υπολογιστεί ή να δηλωθεί. Μπορεί να μετρηθεί μόνο κατά τη λειτουργία σε μακροχρόνια μέτρηση (τουλάχιστον ένα έτος).</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55694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251520" y="1916832"/>
            <a:ext cx="8698022" cy="1893339"/>
          </a:xfrm>
          <a:prstGeom prst="rect">
            <a:avLst/>
          </a:prstGeom>
          <a:noFill/>
        </p:spPr>
        <p:txBody>
          <a:bodyPr wrap="none" rtlCol="0">
            <a:spAutoFit/>
          </a:bodyPr>
          <a:lstStyle/>
          <a:p>
            <a:pPr>
              <a:lnSpc>
                <a:spcPct val="150000"/>
              </a:lnSpc>
            </a:pPr>
            <a:r>
              <a:rPr lang="de-DE" sz="1600" dirty="0">
                <a:latin typeface="Arial" panose="020B0604020202020204" pitchFamily="34" charset="0"/>
                <a:cs typeface="Arial" panose="020B0604020202020204" pitchFamily="34" charset="0"/>
              </a:rPr>
              <a:t>SPF</a:t>
            </a:r>
          </a:p>
          <a:p>
            <a:pPr>
              <a:lnSpc>
                <a:spcPct val="150000"/>
              </a:lnSpc>
            </a:pPr>
            <a:r>
              <a:rPr lang="el-GR" sz="1600" dirty="0">
                <a:latin typeface="Arial" panose="020B0604020202020204" pitchFamily="34" charset="0"/>
                <a:cs typeface="Arial" panose="020B0604020202020204" pitchFamily="34" charset="0"/>
              </a:rPr>
              <a:t>Ο SPF απεικονίζει το πραγματικό ενεργειακό ισοζύγιο και την πραγματική ηλεκτρική ενέργεια,</a:t>
            </a:r>
          </a:p>
          <a:p>
            <a:pPr>
              <a:lnSpc>
                <a:spcPct val="150000"/>
              </a:lnSpc>
            </a:pPr>
            <a:r>
              <a:rPr lang="el-GR" sz="1600" dirty="0">
                <a:latin typeface="Arial" panose="020B0604020202020204" pitchFamily="34" charset="0"/>
                <a:cs typeface="Arial" panose="020B0604020202020204" pitchFamily="34" charset="0"/>
              </a:rPr>
              <a:t>που απαιτείται για την παροχή της επιθυμητής ενέργειας θέρμανσης</a:t>
            </a:r>
            <a:r>
              <a:rPr lang="de-DE" sz="1600" dirty="0">
                <a:latin typeface="Arial" panose="020B0604020202020204" pitchFamily="34" charset="0"/>
                <a:cs typeface="Arial" panose="020B0604020202020204" pitchFamily="34" charset="0"/>
              </a:rPr>
              <a:t>.  </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Στην καθημερινή ζωή και για τους καταναλωτές ο SPF έχει μεγαλύτερη σημασία ως COP.</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21921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SPF</a:t>
            </a:r>
            <a:endParaRPr lang="el-GR" dirty="0">
              <a:latin typeface="Arial" panose="020B0604020202020204" pitchFamily="34" charset="0"/>
              <a:cs typeface="Arial" panose="020B0604020202020204" pitchFamily="34" charset="0"/>
            </a:endParaRPr>
          </a:p>
        </p:txBody>
      </p:sp>
      <p:sp>
        <p:nvSpPr>
          <p:cNvPr id="4" name="Textfeld 3"/>
          <p:cNvSpPr txBox="1"/>
          <p:nvPr/>
        </p:nvSpPr>
        <p:spPr>
          <a:xfrm>
            <a:off x="323528" y="1340768"/>
            <a:ext cx="8064896" cy="4478662"/>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 </a:t>
            </a:r>
          </a:p>
          <a:p>
            <a:pPr>
              <a:lnSpc>
                <a:spcPct val="150000"/>
              </a:lnSpc>
            </a:pPr>
            <a:r>
              <a:rPr lang="el-GR" sz="1600" dirty="0">
                <a:latin typeface="Arial" panose="020B0604020202020204" pitchFamily="34" charset="0"/>
                <a:cs typeface="Arial" panose="020B0604020202020204" pitchFamily="34" charset="0"/>
              </a:rPr>
              <a:t>Ο SPF συνήθως δεν είναι ίσος με τον COP, για τους παρακάτω λόγους:</a:t>
            </a:r>
          </a:p>
          <a:p>
            <a:pPr marL="285750" indent="-285750">
              <a:lnSpc>
                <a:spcPct val="150000"/>
              </a:lnSpc>
              <a:buFontTx/>
              <a:buChar char="-"/>
            </a:pPr>
            <a:r>
              <a:rPr lang="el-GR" sz="1600" dirty="0">
                <a:latin typeface="Arial" panose="020B0604020202020204" pitchFamily="34" charset="0"/>
                <a:cs typeface="Arial" panose="020B0604020202020204" pitchFamily="34" charset="0"/>
              </a:rPr>
              <a:t>Ο συντελεστής απόδοσης απεικονίζει μόνο ένα καθορισμένο σημείο λειτουργίας. Ο πραγματικός τρόπος λειτουργίας κατά τη διάρκεια του έτους / της περιόδου θέρμανσης διαφέρει από αυτόν. Στον ετήσιο μέσο όρο, ο SPF είναι συνήθως κάτω από τον COP</a:t>
            </a:r>
          </a:p>
          <a:p>
            <a:pPr marL="285750" indent="-285750">
              <a:lnSpc>
                <a:spcPct val="150000"/>
              </a:lnSpc>
              <a:buFontTx/>
              <a:buChar char="-"/>
            </a:pPr>
            <a:r>
              <a:rPr lang="el-GR" sz="1600" dirty="0">
                <a:latin typeface="Arial" panose="020B0604020202020204" pitchFamily="34" charset="0"/>
                <a:cs typeface="Arial" panose="020B0604020202020204" pitchFamily="34" charset="0"/>
              </a:rPr>
              <a:t>Η μέση αύξηση της θερμοκρασίας, που πρέπει να εκτελεστεί από μια αντλία θερμότητας, βρίσκεται πάνω από τις συνθήκες δοκιμής για τον προσδιορισμό του COP, η επιπλέον εργασία πρέπει να γίνει από τον συμπιεστή, πράγμα που οδηγεί σε αύξηση της κατανάλωσης ηλεκτρικής ενέργειας και </a:t>
            </a:r>
            <a:r>
              <a:rPr lang="en-US" sz="1600" dirty="0">
                <a:highlight>
                  <a:srgbClr val="FFFF00"/>
                </a:highlight>
                <a:latin typeface="Arial" panose="020B0604020202020204" pitchFamily="34" charset="0"/>
                <a:cs typeface="Arial" panose="020B0604020202020204" pitchFamily="34" charset="0"/>
              </a:rPr>
              <a:t>to a drop of the </a:t>
            </a:r>
            <a:r>
              <a:rPr lang="el-GR" sz="1600" dirty="0">
                <a:highlight>
                  <a:srgbClr val="FFFF00"/>
                </a:highlight>
                <a:latin typeface="Arial" panose="020B0604020202020204" pitchFamily="34" charset="0"/>
                <a:cs typeface="Arial" panose="020B0604020202020204" pitchFamily="34" charset="0"/>
              </a:rPr>
              <a:t>SPF</a:t>
            </a:r>
            <a:r>
              <a:rPr lang="el-GR" sz="1600" dirty="0">
                <a:latin typeface="Arial" panose="020B0604020202020204" pitchFamily="34" charset="0"/>
                <a:cs typeface="Arial" panose="020B0604020202020204" pitchFamily="34" charset="0"/>
              </a:rPr>
              <a:t>.</a:t>
            </a:r>
          </a:p>
          <a:p>
            <a:pPr marL="285750" indent="-285750">
              <a:lnSpc>
                <a:spcPct val="150000"/>
              </a:lnSpc>
              <a:buFontTx/>
              <a:buChar char="-"/>
            </a:pPr>
            <a:r>
              <a:rPr lang="el-GR" sz="1600" dirty="0">
                <a:latin typeface="Arial" panose="020B0604020202020204" pitchFamily="34" charset="0"/>
                <a:cs typeface="Arial" panose="020B0604020202020204" pitchFamily="34" charset="0"/>
              </a:rPr>
              <a:t>Μια μη βέλτιστη αρχιτεκτονική ή εγκατάσταση του συστήματος οδηγεί σε δυσμενείς συνθήκες λειτουργίας.</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36306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SPF</a:t>
            </a:r>
            <a:endParaRPr lang="el-GR" dirty="0">
              <a:latin typeface="Arial" panose="020B0604020202020204" pitchFamily="34" charset="0"/>
              <a:cs typeface="Arial" panose="020B0604020202020204" pitchFamily="34" charset="0"/>
            </a:endParaRPr>
          </a:p>
        </p:txBody>
      </p:sp>
      <p:pic>
        <p:nvPicPr>
          <p:cNvPr id="6146" name="Picture 2" descr="Car's dashboard on black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8403" y="2207327"/>
            <a:ext cx="5267253" cy="3918836"/>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395536" y="1772816"/>
            <a:ext cx="4824536" cy="3001334"/>
          </a:xfrm>
          <a:prstGeom prst="rect">
            <a:avLst/>
          </a:prstGeom>
          <a:noFill/>
        </p:spPr>
        <p:txBody>
          <a:bodyPr wrap="square" rtlCol="0">
            <a:spAutoFit/>
          </a:bodyPr>
          <a:lstStyle/>
          <a:p>
            <a:pPr>
              <a:lnSpc>
                <a:spcPct val="150000"/>
              </a:lnSpc>
            </a:pPr>
            <a:r>
              <a:rPr lang="el-GR" sz="1600" dirty="0">
                <a:latin typeface="Arial" panose="020B0604020202020204" pitchFamily="34" charset="0"/>
                <a:cs typeface="Arial" panose="020B0604020202020204" pitchFamily="34" charset="0"/>
              </a:rPr>
              <a:t>Ανάλογα με την κατανάλωση καυσίμων των αυτοκινήτων -</a:t>
            </a:r>
          </a:p>
          <a:p>
            <a:pPr>
              <a:lnSpc>
                <a:spcPct val="150000"/>
              </a:lnSpc>
            </a:pPr>
            <a:r>
              <a:rPr lang="el-GR" sz="1600" dirty="0">
                <a:latin typeface="Arial" panose="020B0604020202020204" pitchFamily="34" charset="0"/>
                <a:cs typeface="Arial" panose="020B0604020202020204" pitchFamily="34" charset="0"/>
              </a:rPr>
              <a:t>Οι τιμές που </a:t>
            </a:r>
            <a:r>
              <a:rPr lang="el-GR" sz="1600" dirty="0" err="1">
                <a:latin typeface="Arial" panose="020B0604020202020204" pitchFamily="34" charset="0"/>
                <a:cs typeface="Arial" panose="020B0604020202020204" pitchFamily="34" charset="0"/>
              </a:rPr>
              <a:t>μετρώνται</a:t>
            </a:r>
            <a:r>
              <a:rPr lang="el-GR" sz="1600" dirty="0">
                <a:latin typeface="Arial" panose="020B0604020202020204" pitchFamily="34" charset="0"/>
                <a:cs typeface="Arial" panose="020B0604020202020204" pitchFamily="34" charset="0"/>
              </a:rPr>
              <a:t> από τον κατασκευαστή</a:t>
            </a:r>
          </a:p>
          <a:p>
            <a:pPr>
              <a:lnSpc>
                <a:spcPct val="150000"/>
              </a:lnSpc>
            </a:pPr>
            <a:r>
              <a:rPr lang="el-GR" sz="1600" dirty="0">
                <a:latin typeface="Arial" panose="020B0604020202020204" pitchFamily="34" charset="0"/>
                <a:cs typeface="Arial" panose="020B0604020202020204" pitchFamily="34" charset="0"/>
              </a:rPr>
              <a:t>δεν αντιστοιχεί στην πραγματική αξία στην πράξη!</a:t>
            </a:r>
          </a:p>
          <a:p>
            <a:pPr>
              <a:lnSpc>
                <a:spcPct val="150000"/>
              </a:lnSpc>
            </a:pPr>
            <a:r>
              <a:rPr lang="el-GR" sz="1600" dirty="0">
                <a:latin typeface="Arial" panose="020B0604020202020204" pitchFamily="34" charset="0"/>
                <a:cs typeface="Arial" panose="020B0604020202020204" pitchFamily="34" charset="0"/>
              </a:rPr>
              <a:t>Υπάρχουν επιρροές λόγω της συμπεριφοράς οδήγησης, του φορτίου, της πίεσης των ελαστικών,</a:t>
            </a:r>
          </a:p>
          <a:p>
            <a:pPr>
              <a:lnSpc>
                <a:spcPct val="150000"/>
              </a:lnSpc>
            </a:pPr>
            <a:r>
              <a:rPr lang="el-GR" sz="1600" dirty="0">
                <a:latin typeface="Arial" panose="020B0604020202020204" pitchFamily="34" charset="0"/>
                <a:cs typeface="Arial" panose="020B0604020202020204" pitchFamily="34" charset="0"/>
              </a:rPr>
              <a:t>αλλαγή στα προφίλ οδήγησης στην πόλη ή έξω από την πόλη.</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2206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Arial" panose="020B0604020202020204" pitchFamily="34" charset="0"/>
                <a:cs typeface="Arial" panose="020B0604020202020204" pitchFamily="34" charset="0"/>
              </a:rPr>
              <a:t>Ιστορία της αντλίας θερμότητας</a:t>
            </a:r>
          </a:p>
        </p:txBody>
      </p:sp>
      <p:pic>
        <p:nvPicPr>
          <p:cNvPr id="6" name="Grafik 5"/>
          <p:cNvPicPr>
            <a:picLocks noChangeAspect="1"/>
          </p:cNvPicPr>
          <p:nvPr/>
        </p:nvPicPr>
        <p:blipFill>
          <a:blip r:embed="rId3"/>
          <a:stretch>
            <a:fillRect/>
          </a:stretch>
        </p:blipFill>
        <p:spPr>
          <a:xfrm>
            <a:off x="3275856" y="1804426"/>
            <a:ext cx="5616624" cy="3249147"/>
          </a:xfrm>
          <a:prstGeom prst="rect">
            <a:avLst/>
          </a:prstGeom>
        </p:spPr>
      </p:pic>
      <p:sp>
        <p:nvSpPr>
          <p:cNvPr id="4" name="Textfeld 3"/>
          <p:cNvSpPr txBox="1"/>
          <p:nvPr/>
        </p:nvSpPr>
        <p:spPr>
          <a:xfrm>
            <a:off x="251520" y="1484784"/>
            <a:ext cx="2664296" cy="4478662"/>
          </a:xfrm>
          <a:prstGeom prst="rect">
            <a:avLst/>
          </a:prstGeom>
          <a:noFill/>
        </p:spPr>
        <p:txBody>
          <a:bodyPr wrap="square" rtlCol="0">
            <a:spAutoFit/>
          </a:bodyPr>
          <a:lstStyle/>
          <a:p>
            <a:pPr>
              <a:lnSpc>
                <a:spcPct val="150000"/>
              </a:lnSpc>
            </a:pPr>
            <a:r>
              <a:rPr lang="el-GR" sz="1600" dirty="0">
                <a:latin typeface="Arial" panose="020B0604020202020204" pitchFamily="34" charset="0"/>
                <a:cs typeface="Arial" panose="020B0604020202020204" pitchFamily="34" charset="0"/>
              </a:rPr>
              <a:t>Από τα μέσα της δεκαετίας του 1990 οι πωλήσεις των αντλιών θερμότητας αυξήθηκαν σημαντικά.</a:t>
            </a:r>
            <a:endParaRPr lang="de-DE"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Το διπλανό διάγραμμα (</a:t>
            </a:r>
            <a:r>
              <a:rPr lang="el-GR" sz="1600" dirty="0" err="1">
                <a:latin typeface="Arial" panose="020B0604020202020204" pitchFamily="34" charset="0"/>
                <a:cs typeface="Arial" panose="020B0604020202020204" pitchFamily="34" charset="0"/>
              </a:rPr>
              <a:t>xy</a:t>
            </a:r>
            <a:r>
              <a:rPr lang="el-GR" sz="1600" dirty="0">
                <a:latin typeface="Arial" panose="020B0604020202020204" pitchFamily="34" charset="0"/>
                <a:cs typeface="Arial" panose="020B0604020202020204" pitchFamily="34" charset="0"/>
              </a:rPr>
              <a:t>) δείχνει ότι το 2016 πωλήθηκαν στη Γερμανία περίπου 66.500 αντλίες θερμότητας.</a:t>
            </a:r>
          </a:p>
          <a:p>
            <a:pPr>
              <a:lnSpc>
                <a:spcPct val="150000"/>
              </a:lnSpc>
            </a:pPr>
            <a:r>
              <a:rPr lang="el-GR" sz="1600" dirty="0">
                <a:latin typeface="Arial" panose="020B0604020202020204" pitchFamily="34" charset="0"/>
                <a:cs typeface="Arial" panose="020B0604020202020204" pitchFamily="34" charset="0"/>
              </a:rPr>
              <a:t>Αυτό αντιστοιχεί στις υψηλότερες πωλήσεις των τελευταίων 40 ετών.</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55394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Arial" panose="020B0604020202020204" pitchFamily="34" charset="0"/>
                <a:cs typeface="Arial" panose="020B0604020202020204" pitchFamily="34" charset="0"/>
              </a:rPr>
              <a:t>Θεώρημα </a:t>
            </a:r>
            <a:r>
              <a:rPr lang="de-DE" dirty="0">
                <a:latin typeface="Arial" panose="020B0604020202020204" pitchFamily="34" charset="0"/>
                <a:cs typeface="Arial" panose="020B0604020202020204" pitchFamily="34" charset="0"/>
              </a:rPr>
              <a:t>Carnot</a:t>
            </a:r>
          </a:p>
        </p:txBody>
      </p:sp>
      <p:sp>
        <p:nvSpPr>
          <p:cNvPr id="4" name="Textfeld 3"/>
          <p:cNvSpPr txBox="1"/>
          <p:nvPr/>
        </p:nvSpPr>
        <p:spPr>
          <a:xfrm>
            <a:off x="-2988840" y="1772816"/>
            <a:ext cx="184731" cy="369332"/>
          </a:xfrm>
          <a:prstGeom prst="rect">
            <a:avLst/>
          </a:prstGeom>
          <a:noFill/>
        </p:spPr>
        <p:txBody>
          <a:bodyPr wrap="none" rtlCol="0">
            <a:spAutoFit/>
          </a:bodyPr>
          <a:lstStyle/>
          <a:p>
            <a:endParaRPr lang="de-DE" dirty="0"/>
          </a:p>
        </p:txBody>
      </p:sp>
      <p:sp>
        <p:nvSpPr>
          <p:cNvPr id="5" name="Textfeld 4"/>
          <p:cNvSpPr txBox="1"/>
          <p:nvPr/>
        </p:nvSpPr>
        <p:spPr>
          <a:xfrm>
            <a:off x="179512" y="1628800"/>
            <a:ext cx="8640960" cy="3739998"/>
          </a:xfrm>
          <a:prstGeom prst="rect">
            <a:avLst/>
          </a:prstGeom>
          <a:noFill/>
        </p:spPr>
        <p:txBody>
          <a:bodyPr wrap="square" rtlCol="0">
            <a:spAutoFit/>
          </a:bodyPr>
          <a:lstStyle/>
          <a:p>
            <a:pPr>
              <a:lnSpc>
                <a:spcPct val="150000"/>
              </a:lnSpc>
            </a:pPr>
            <a:r>
              <a:rPr lang="el-GR" sz="1600" dirty="0">
                <a:latin typeface="Arial" panose="020B0604020202020204" pitchFamily="34" charset="0"/>
                <a:cs typeface="Arial" panose="020B0604020202020204" pitchFamily="34" charset="0"/>
              </a:rPr>
              <a:t>Θεώρημα </a:t>
            </a:r>
            <a:r>
              <a:rPr lang="de-DE" sz="1600" dirty="0">
                <a:latin typeface="Arial" panose="020B0604020202020204" pitchFamily="34" charset="0"/>
                <a:cs typeface="Arial" panose="020B0604020202020204" pitchFamily="34" charset="0"/>
              </a:rPr>
              <a:t>Carnot</a:t>
            </a:r>
          </a:p>
          <a:p>
            <a:pPr>
              <a:lnSpc>
                <a:spcPct val="150000"/>
              </a:lnSpc>
            </a:pPr>
            <a:r>
              <a:rPr lang="el-GR" sz="1600" dirty="0">
                <a:latin typeface="Arial" panose="020B0604020202020204" pitchFamily="34" charset="0"/>
                <a:cs typeface="Arial" panose="020B0604020202020204" pitchFamily="34" charset="0"/>
              </a:rPr>
              <a:t>Η φυσικώς μέγιστη επιτεύξιμη απόδοση των αντλιών θερμότητας προκύπτει από την απόδοση </a:t>
            </a:r>
            <a:r>
              <a:rPr lang="el-GR" sz="1600" dirty="0" err="1">
                <a:latin typeface="Arial" panose="020B0604020202020204" pitchFamily="34" charset="0"/>
                <a:cs typeface="Arial" panose="020B0604020202020204" pitchFamily="34" charset="0"/>
              </a:rPr>
              <a:t>Carnot</a:t>
            </a:r>
            <a:r>
              <a:rPr lang="en-US" sz="1600" dirty="0">
                <a:latin typeface="Arial" panose="020B0604020202020204" pitchFamily="34" charset="0"/>
                <a:cs typeface="Arial" panose="020B0604020202020204" pitchFamily="34" charset="0"/>
              </a:rPr>
              <a:t>. </a:t>
            </a:r>
          </a:p>
          <a:p>
            <a:pPr>
              <a:lnSpc>
                <a:spcPct val="150000"/>
              </a:lnSpc>
            </a:pPr>
            <a:endParaRPr lang="en-US" sz="1600" dirty="0">
              <a:latin typeface="Arial" panose="020B0604020202020204" pitchFamily="34" charset="0"/>
              <a:cs typeface="Arial" panose="020B0604020202020204" pitchFamily="34" charset="0"/>
            </a:endParaRPr>
          </a:p>
          <a:p>
            <a:pPr>
              <a:lnSpc>
                <a:spcPct val="150000"/>
              </a:lnSpc>
            </a:pPr>
            <a:r>
              <a:rPr lang="de-DE" sz="1600" dirty="0">
                <a:highlight>
                  <a:srgbClr val="FFFF00"/>
                </a:highlight>
                <a:latin typeface="Arial" panose="020B0604020202020204" pitchFamily="34" charset="0"/>
                <a:cs typeface="Arial" panose="020B0604020202020204" pitchFamily="34" charset="0"/>
              </a:rPr>
              <a:t>Digression</a:t>
            </a:r>
            <a:r>
              <a:rPr lang="el-GR" sz="1600" dirty="0">
                <a:highlight>
                  <a:srgbClr val="FFFF00"/>
                </a:highlight>
                <a:latin typeface="Arial" panose="020B0604020202020204" pitchFamily="34" charset="0"/>
                <a:cs typeface="Arial" panose="020B0604020202020204" pitchFamily="34" charset="0"/>
              </a:rPr>
              <a:t> Παρέκβαση</a:t>
            </a:r>
            <a:r>
              <a:rPr lang="de-DE"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Θεώρημα </a:t>
            </a:r>
            <a:r>
              <a:rPr lang="de-DE" sz="1600" dirty="0">
                <a:latin typeface="Arial" panose="020B0604020202020204" pitchFamily="34" charset="0"/>
                <a:cs typeface="Arial" panose="020B0604020202020204" pitchFamily="34" charset="0"/>
              </a:rPr>
              <a:t>Carnot</a:t>
            </a:r>
          </a:p>
          <a:p>
            <a:pPr algn="just">
              <a:lnSpc>
                <a:spcPct val="150000"/>
              </a:lnSpc>
            </a:pPr>
            <a:r>
              <a:rPr lang="el-GR" sz="1600" dirty="0">
                <a:latin typeface="Arial" panose="020B0604020202020204" pitchFamily="34" charset="0"/>
                <a:cs typeface="Arial" panose="020B0604020202020204" pitchFamily="34" charset="0"/>
              </a:rPr>
              <a:t>Στις αρχές του 19ου αιώνα, ο </a:t>
            </a:r>
            <a:r>
              <a:rPr lang="el-GR" sz="1600" dirty="0" err="1">
                <a:latin typeface="Arial" panose="020B0604020202020204" pitchFamily="34" charset="0"/>
                <a:cs typeface="Arial" panose="020B0604020202020204" pitchFamily="34" charset="0"/>
              </a:rPr>
              <a:t>Nicolas</a:t>
            </a:r>
            <a:r>
              <a:rPr lang="el-GR" sz="1600" dirty="0">
                <a:latin typeface="Arial" panose="020B0604020202020204" pitchFamily="34" charset="0"/>
                <a:cs typeface="Arial" panose="020B0604020202020204" pitchFamily="34" charset="0"/>
              </a:rPr>
              <a:t> </a:t>
            </a:r>
            <a:r>
              <a:rPr lang="el-GR" sz="1600" dirty="0" err="1">
                <a:latin typeface="Arial" panose="020B0604020202020204" pitchFamily="34" charset="0"/>
                <a:cs typeface="Arial" panose="020B0604020202020204" pitchFamily="34" charset="0"/>
              </a:rPr>
              <a:t>Léonard</a:t>
            </a:r>
            <a:r>
              <a:rPr lang="el-GR" sz="1600" dirty="0">
                <a:latin typeface="Arial" panose="020B0604020202020204" pitchFamily="34" charset="0"/>
                <a:cs typeface="Arial" panose="020B0604020202020204" pitchFamily="34" charset="0"/>
              </a:rPr>
              <a:t> </a:t>
            </a:r>
            <a:r>
              <a:rPr lang="el-GR" sz="1600" dirty="0" err="1">
                <a:latin typeface="Arial" panose="020B0604020202020204" pitchFamily="34" charset="0"/>
                <a:cs typeface="Arial" panose="020B0604020202020204" pitchFamily="34" charset="0"/>
              </a:rPr>
              <a:t>Sadi</a:t>
            </a:r>
            <a:r>
              <a:rPr lang="el-GR" sz="1600" dirty="0">
                <a:latin typeface="Arial" panose="020B0604020202020204" pitchFamily="34" charset="0"/>
                <a:cs typeface="Arial" panose="020B0604020202020204" pitchFamily="34" charset="0"/>
              </a:rPr>
              <a:t> </a:t>
            </a:r>
            <a:r>
              <a:rPr lang="el-GR" sz="1600" dirty="0" err="1">
                <a:latin typeface="Arial" panose="020B0604020202020204" pitchFamily="34" charset="0"/>
                <a:cs typeface="Arial" panose="020B0604020202020204" pitchFamily="34" charset="0"/>
              </a:rPr>
              <a:t>Carnot</a:t>
            </a:r>
            <a:r>
              <a:rPr lang="el-GR" sz="1600" dirty="0">
                <a:latin typeface="Arial" panose="020B0604020202020204" pitchFamily="34" charset="0"/>
                <a:cs typeface="Arial" panose="020B0604020202020204" pitchFamily="34" charset="0"/>
              </a:rPr>
              <a:t> περιγράφει έναν ιδανικό κύκλο και τον παράγοντα </a:t>
            </a:r>
            <a:r>
              <a:rPr lang="el-GR" sz="1600" dirty="0" err="1">
                <a:latin typeface="Arial" panose="020B0604020202020204" pitchFamily="34" charset="0"/>
                <a:cs typeface="Arial" panose="020B0604020202020204" pitchFamily="34" charset="0"/>
              </a:rPr>
              <a:t>Carnot</a:t>
            </a:r>
            <a:r>
              <a:rPr lang="el-GR" sz="1600" dirty="0">
                <a:latin typeface="Arial" panose="020B0604020202020204" pitchFamily="34" charset="0"/>
                <a:cs typeface="Arial" panose="020B0604020202020204" pitchFamily="34" charset="0"/>
              </a:rPr>
              <a:t> ως τον θεωρητικά υψηλότερο δυνατό βαθμό απόδοσης από τη θερμική ενέργεια στη μηχανική ενέργεια (-&gt; θερμική μηχανή). Ο θεωρητικώς εφικτός βαθμός απόδοσης εξαρτάται από τη διαφορά θερμοκρασίας, μεταξύ της οποίας λαμβάνει χώρα η διαδικασία</a:t>
            </a:r>
            <a:r>
              <a:rPr lang="de-DE" sz="1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686593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251520" y="1772816"/>
            <a:ext cx="8712968" cy="3001334"/>
          </a:xfrm>
          <a:prstGeom prst="rect">
            <a:avLst/>
          </a:prstGeom>
          <a:noFill/>
        </p:spPr>
        <p:txBody>
          <a:bodyPr wrap="square" rtlCol="0">
            <a:spAutoFit/>
          </a:bodyPr>
          <a:lstStyle/>
          <a:p>
            <a:pPr>
              <a:lnSpc>
                <a:spcPct val="150000"/>
              </a:lnSpc>
            </a:pPr>
            <a:r>
              <a:rPr lang="el-GR" sz="1600" dirty="0">
                <a:latin typeface="Arial" panose="020B0604020202020204" pitchFamily="34" charset="0"/>
                <a:cs typeface="Arial" panose="020B0604020202020204" pitchFamily="34" charset="0"/>
              </a:rPr>
              <a:t>Θεώρημα </a:t>
            </a:r>
            <a:r>
              <a:rPr lang="de-DE" sz="1600" dirty="0">
                <a:latin typeface="Arial" panose="020B0604020202020204" pitchFamily="34" charset="0"/>
                <a:cs typeface="Arial" panose="020B0604020202020204" pitchFamily="34" charset="0"/>
              </a:rPr>
              <a:t>Carnot</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highlight>
                  <a:srgbClr val="FFFF00"/>
                </a:highlight>
                <a:latin typeface="Arial" panose="020B0604020202020204" pitchFamily="34" charset="0"/>
                <a:cs typeface="Arial" panose="020B0604020202020204" pitchFamily="34" charset="0"/>
              </a:rPr>
              <a:t>Digression</a:t>
            </a:r>
            <a:r>
              <a:rPr lang="el-GR" sz="1600" dirty="0">
                <a:highlight>
                  <a:srgbClr val="FFFF00"/>
                </a:highlight>
                <a:latin typeface="Arial" panose="020B0604020202020204" pitchFamily="34" charset="0"/>
                <a:cs typeface="Arial" panose="020B0604020202020204" pitchFamily="34" charset="0"/>
              </a:rPr>
              <a:t> απόδοσης</a:t>
            </a:r>
            <a:r>
              <a:rPr lang="de-DE" sz="1600" dirty="0">
                <a:highlight>
                  <a:srgbClr val="FFFF00"/>
                </a:highlight>
                <a:latin typeface="Arial" panose="020B0604020202020204" pitchFamily="34" charset="0"/>
                <a:cs typeface="Arial" panose="020B0604020202020204" pitchFamily="34" charset="0"/>
              </a:rPr>
              <a:t> </a:t>
            </a:r>
            <a:r>
              <a:rPr lang="de-DE" sz="1600" dirty="0" err="1">
                <a:highlight>
                  <a:srgbClr val="FFFF00"/>
                </a:highlight>
                <a:latin typeface="Arial" panose="020B0604020202020204" pitchFamily="34" charset="0"/>
                <a:cs typeface="Arial" panose="020B0604020202020204" pitchFamily="34" charset="0"/>
              </a:rPr>
              <a:t>Carnot's</a:t>
            </a:r>
            <a:r>
              <a:rPr lang="de-DE" sz="1600" dirty="0">
                <a:highlight>
                  <a:srgbClr val="FFFF00"/>
                </a:highlight>
                <a:latin typeface="Arial" panose="020B0604020202020204" pitchFamily="34" charset="0"/>
                <a:cs typeface="Arial" panose="020B0604020202020204" pitchFamily="34" charset="0"/>
              </a:rPr>
              <a:t> </a:t>
            </a:r>
            <a:r>
              <a:rPr lang="de-DE" sz="1600" dirty="0" err="1">
                <a:highlight>
                  <a:srgbClr val="FFFF00"/>
                </a:highlight>
                <a:latin typeface="Arial" panose="020B0604020202020204" pitchFamily="34" charset="0"/>
                <a:cs typeface="Arial" panose="020B0604020202020204" pitchFamily="34" charset="0"/>
              </a:rPr>
              <a:t>efficiency</a:t>
            </a:r>
            <a:endParaRPr lang="de-DE" sz="1600" dirty="0">
              <a:highlight>
                <a:srgbClr val="FFFF00"/>
              </a:highlight>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Ο </a:t>
            </a:r>
            <a:r>
              <a:rPr lang="el-GR" sz="1600" dirty="0" err="1">
                <a:latin typeface="Arial" panose="020B0604020202020204" pitchFamily="34" charset="0"/>
                <a:cs typeface="Arial" panose="020B0604020202020204" pitchFamily="34" charset="0"/>
              </a:rPr>
              <a:t>Carnot</a:t>
            </a:r>
            <a:r>
              <a:rPr lang="el-GR" sz="1600" dirty="0">
                <a:latin typeface="Arial" panose="020B0604020202020204" pitchFamily="34" charset="0"/>
                <a:cs typeface="Arial" panose="020B0604020202020204" pitchFamily="34" charset="0"/>
              </a:rPr>
              <a:t> αρχικά περιέγραψε θερμικές μηχανές όπως ατμομηχανές ή κινητήρες καύσης. Αλλά η αντλία θερμότητας περιγράφει τη διαδικασία ισχύος στην αντίθετη σειρά:</a:t>
            </a:r>
          </a:p>
          <a:p>
            <a:pPr>
              <a:lnSpc>
                <a:spcPct val="150000"/>
              </a:lnSpc>
            </a:pPr>
            <a:r>
              <a:rPr lang="el-GR" sz="1600" dirty="0">
                <a:latin typeface="Arial" panose="020B0604020202020204" pitchFamily="34" charset="0"/>
                <a:cs typeface="Arial" panose="020B0604020202020204" pitchFamily="34" charset="0"/>
              </a:rPr>
              <a:t>Με την προσπάθεια εξουσίας (μηχανική / ηλεκτρική ενέργεια) παρέχεται θερμότητα. Με αυτό, η απόδοση του </a:t>
            </a:r>
            <a:r>
              <a:rPr lang="el-GR" sz="1600" dirty="0" err="1">
                <a:latin typeface="Arial" panose="020B0604020202020204" pitchFamily="34" charset="0"/>
                <a:cs typeface="Arial" panose="020B0604020202020204" pitchFamily="34" charset="0"/>
              </a:rPr>
              <a:t>Carnot</a:t>
            </a:r>
            <a:r>
              <a:rPr lang="el-GR" sz="1600" dirty="0">
                <a:latin typeface="Arial" panose="020B0604020202020204" pitchFamily="34" charset="0"/>
                <a:cs typeface="Arial" panose="020B0604020202020204" pitchFamily="34" charset="0"/>
              </a:rPr>
              <a:t> χαρακτηρίζει τη μικρότερη ποσότητα μηχανικής ενέργειας που απαιτείται για να επιτευχθεί μια ορισμένη αύξηση της θερμοκρασίας</a:t>
            </a:r>
            <a:r>
              <a:rPr lang="en-US" sz="1600" dirty="0">
                <a:latin typeface="Arial" panose="020B0604020202020204" pitchFamily="34" charset="0"/>
                <a:cs typeface="Arial" panose="020B0604020202020204" pitchFamily="34" charset="0"/>
              </a:rPr>
              <a:t>.</a:t>
            </a:r>
          </a:p>
        </p:txBody>
      </p:sp>
      <p:sp>
        <p:nvSpPr>
          <p:cNvPr id="5" name="Titel 4"/>
          <p:cNvSpPr>
            <a:spLocks noGrp="1"/>
          </p:cNvSpPr>
          <p:nvPr>
            <p:ph type="title"/>
          </p:nvPr>
        </p:nvSpPr>
        <p:spPr/>
        <p:txBody>
          <a:bodyPr/>
          <a:lstStyle/>
          <a:p>
            <a:endParaRPr lang="de-DE" dirty="0"/>
          </a:p>
        </p:txBody>
      </p:sp>
    </p:spTree>
    <p:extLst>
      <p:ext uri="{BB962C8B-B14F-4D97-AF65-F5344CB8AC3E}">
        <p14:creationId xmlns:p14="http://schemas.microsoft.com/office/powerpoint/2010/main" val="27141272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marL="0" indent="0">
                  <a:lnSpc>
                    <a:spcPct val="150000"/>
                  </a:lnSpc>
                  <a:buNone/>
                </a:pPr>
                <a:r>
                  <a:rPr lang="el-GR" sz="1600" dirty="0">
                    <a:latin typeface="Arial" panose="020B0604020202020204" pitchFamily="34" charset="0"/>
                    <a:cs typeface="Arial" panose="020B0604020202020204" pitchFamily="34" charset="0"/>
                  </a:rPr>
                  <a:t>Θεώρημα </a:t>
                </a:r>
                <a:r>
                  <a:rPr lang="de-DE" sz="1600" dirty="0">
                    <a:latin typeface="Arial" panose="020B0604020202020204" pitchFamily="34" charset="0"/>
                    <a:cs typeface="Arial" panose="020B0604020202020204" pitchFamily="34" charset="0"/>
                  </a:rPr>
                  <a:t>Carnot</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l-GR" sz="1600" dirty="0">
                    <a:latin typeface="Arial" panose="020B0604020202020204" pitchFamily="34" charset="0"/>
                    <a:cs typeface="Arial" panose="020B0604020202020204" pitchFamily="34" charset="0"/>
                  </a:rPr>
                  <a:t>Ο θεωρητικώς μέγιστος εφικτός συντελεστής απόδοσης μιας αντλίας θερμότητας ορίζεται συνεπώς ως ο αμοιβαίος χαρακτήρας της απόδοσης </a:t>
                </a:r>
                <a:r>
                  <a:rPr lang="el-GR" sz="1600" dirty="0" err="1">
                    <a:latin typeface="Arial" panose="020B0604020202020204" pitchFamily="34" charset="0"/>
                    <a:cs typeface="Arial" panose="020B0604020202020204" pitchFamily="34" charset="0"/>
                  </a:rPr>
                  <a:t>Carnot</a:t>
                </a:r>
                <a:r>
                  <a:rPr lang="el-GR"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err="1">
                    <a:latin typeface="Arial" panose="020B0604020202020204" pitchFamily="34" charset="0"/>
                    <a:cs typeface="Arial" panose="020B0604020202020204" pitchFamily="34" charset="0"/>
                  </a:rPr>
                  <a:t>wherat</a:t>
                </a:r>
                <a:r>
                  <a:rPr lang="en-US" sz="1600" dirty="0">
                    <a:latin typeface="Arial" panose="020B0604020202020204" pitchFamily="34" charset="0"/>
                    <a:cs typeface="Arial" panose="020B0604020202020204" pitchFamily="34" charset="0"/>
                  </a:rPr>
                  <a:t> </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14:m>
                  <m:oMath xmlns:m="http://schemas.openxmlformats.org/officeDocument/2006/math">
                    <m:r>
                      <m:rPr>
                        <m:sty m:val="p"/>
                      </m:rPr>
                      <a:rPr lang="de-DE" sz="1600">
                        <a:latin typeface="Cambria Math" panose="02040503050406030204" pitchFamily="18" charset="0"/>
                      </a:rPr>
                      <m:t>the</m:t>
                    </m:r>
                    <m:r>
                      <a:rPr lang="de-DE" sz="1600">
                        <a:latin typeface="Cambria Math" panose="02040503050406030204" pitchFamily="18" charset="0"/>
                      </a:rPr>
                      <m:t> </m:t>
                    </m:r>
                    <m:r>
                      <m:rPr>
                        <m:sty m:val="p"/>
                      </m:rPr>
                      <a:rPr lang="de-DE" sz="1600">
                        <a:latin typeface="Cambria Math" panose="02040503050406030204" pitchFamily="18" charset="0"/>
                      </a:rPr>
                      <m:t>Carnot</m:t>
                    </m:r>
                    <m:r>
                      <a:rPr lang="de-DE" sz="1600">
                        <a:latin typeface="Cambria Math" panose="02040503050406030204" pitchFamily="18" charset="0"/>
                      </a:rPr>
                      <m:t> </m:t>
                    </m:r>
                    <m:r>
                      <m:rPr>
                        <m:sty m:val="p"/>
                      </m:rPr>
                      <a:rPr lang="de-DE" sz="1600">
                        <a:latin typeface="Cambria Math" panose="02040503050406030204" pitchFamily="18" charset="0"/>
                      </a:rPr>
                      <m:t>efficienc</m:t>
                    </m:r>
                  </m:oMath>
                </a14:m>
                <a:r>
                  <a:rPr lang="en-US" sz="1600" dirty="0">
                    <a:latin typeface="Arial" panose="020B0604020202020204" pitchFamily="34" charset="0"/>
                    <a:cs typeface="Arial" panose="020B0604020202020204" pitchFamily="34" charset="0"/>
                  </a:rPr>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370" r="-370"/>
                </a:stretch>
              </a:blipFill>
            </p:spPr>
            <p:txBody>
              <a:bodyPr/>
              <a:lstStyle/>
              <a:p>
                <a:r>
                  <a:rPr lang="el-GR">
                    <a:noFill/>
                  </a:rPr>
                  <a:t> </a:t>
                </a:r>
              </a:p>
            </p:txBody>
          </p:sp>
        </mc:Fallback>
      </mc:AlternateContent>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3429000"/>
            <a:ext cx="9144000" cy="544711"/>
          </a:xfrm>
          <a:prstGeom prst="rect">
            <a:avLst/>
          </a:prstGeom>
        </p:spPr>
      </p:pic>
      <p:sp>
        <p:nvSpPr>
          <p:cNvPr id="11" name="Rechteck 10"/>
          <p:cNvSpPr/>
          <p:nvPr/>
        </p:nvSpPr>
        <p:spPr>
          <a:xfrm>
            <a:off x="2051720" y="3356992"/>
            <a:ext cx="136815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592" y="4554571"/>
            <a:ext cx="9144000" cy="294680"/>
          </a:xfrm>
          <a:prstGeom prst="rect">
            <a:avLst/>
          </a:prstGeom>
        </p:spPr>
      </p:pic>
    </p:spTree>
    <p:extLst>
      <p:ext uri="{BB962C8B-B14F-4D97-AF65-F5344CB8AC3E}">
        <p14:creationId xmlns:p14="http://schemas.microsoft.com/office/powerpoint/2010/main" val="26996970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slide title here</a:t>
            </a:r>
            <a:endParaRPr lang="el-GR" dirty="0"/>
          </a:p>
        </p:txBody>
      </p:sp>
      <p:sp>
        <p:nvSpPr>
          <p:cNvPr id="3" name="Content Placeholder 2"/>
          <p:cNvSpPr>
            <a:spLocks noGrp="1"/>
          </p:cNvSpPr>
          <p:nvPr>
            <p:ph idx="1"/>
          </p:nvPr>
        </p:nvSpPr>
        <p:spPr/>
        <p:txBody>
          <a:bodyPr>
            <a:normAutofit/>
          </a:bodyPr>
          <a:lstStyle/>
          <a:p>
            <a:pPr marL="0" lvl="0" indent="0">
              <a:lnSpc>
                <a:spcPct val="150000"/>
              </a:lnSpc>
              <a:spcBef>
                <a:spcPts val="0"/>
              </a:spcBef>
              <a:buNone/>
            </a:pPr>
            <a:r>
              <a:rPr lang="el-GR" sz="1600" dirty="0">
                <a:solidFill>
                  <a:prstClr val="black"/>
                </a:solidFill>
                <a:latin typeface="Arial" panose="020B0604020202020204" pitchFamily="34" charset="0"/>
                <a:cs typeface="Arial" panose="020B0604020202020204" pitchFamily="34" charset="0"/>
              </a:rPr>
              <a:t>Θεώρημα </a:t>
            </a:r>
            <a:r>
              <a:rPr lang="de-DE" sz="1600" dirty="0">
                <a:solidFill>
                  <a:prstClr val="black"/>
                </a:solidFill>
                <a:latin typeface="Arial" panose="020B0604020202020204" pitchFamily="34" charset="0"/>
                <a:cs typeface="Arial" panose="020B0604020202020204" pitchFamily="34" charset="0"/>
              </a:rPr>
              <a:t>Carnot</a:t>
            </a:r>
          </a:p>
          <a:p>
            <a:pPr marL="0" lvl="0" indent="0">
              <a:lnSpc>
                <a:spcPct val="150000"/>
              </a:lnSpc>
              <a:spcBef>
                <a:spcPts val="0"/>
              </a:spcBef>
              <a:buNone/>
            </a:pPr>
            <a:endParaRPr lang="de-DE" sz="1600" dirty="0">
              <a:solidFill>
                <a:prstClr val="black"/>
              </a:solidFill>
              <a:latin typeface="Arial" panose="020B0604020202020204" pitchFamily="34" charset="0"/>
              <a:cs typeface="Arial" panose="020B0604020202020204" pitchFamily="34" charset="0"/>
            </a:endParaRPr>
          </a:p>
          <a:p>
            <a:pPr marL="0" lvl="0" indent="0">
              <a:lnSpc>
                <a:spcPct val="150000"/>
              </a:lnSpc>
              <a:spcBef>
                <a:spcPts val="0"/>
              </a:spcBef>
              <a:buNone/>
            </a:pPr>
            <a:r>
              <a:rPr lang="el-GR" sz="1600" dirty="0">
                <a:solidFill>
                  <a:prstClr val="black"/>
                </a:solidFill>
                <a:latin typeface="Arial" panose="020B0604020202020204" pitchFamily="34" charset="0"/>
                <a:cs typeface="Arial" panose="020B0604020202020204" pitchFamily="34" charset="0"/>
              </a:rPr>
              <a:t>Οι μεταβλητές εισόδου για τον υπολογισμό είναι οι θερμοκρασίες του</a:t>
            </a:r>
            <a:r>
              <a:rPr lang="de-DE" sz="1600" dirty="0">
                <a:solidFill>
                  <a:prstClr val="black"/>
                </a:solidFill>
                <a:latin typeface="Arial" panose="020B0604020202020204" pitchFamily="34" charset="0"/>
                <a:cs typeface="Arial" panose="020B0604020202020204" pitchFamily="34" charset="0"/>
              </a:rPr>
              <a:t>:</a:t>
            </a:r>
          </a:p>
          <a:p>
            <a:pPr marL="285750" lvl="0" indent="-285750">
              <a:lnSpc>
                <a:spcPct val="150000"/>
              </a:lnSpc>
              <a:spcBef>
                <a:spcPts val="0"/>
              </a:spcBef>
              <a:buFontTx/>
              <a:buChar char="-"/>
            </a:pPr>
            <a:r>
              <a:rPr lang="el-GR" sz="1600" dirty="0">
                <a:solidFill>
                  <a:prstClr val="black"/>
                </a:solidFill>
                <a:latin typeface="Arial" panose="020B0604020202020204" pitchFamily="34" charset="0"/>
                <a:cs typeface="Arial" panose="020B0604020202020204" pitchFamily="34" charset="0"/>
              </a:rPr>
              <a:t>Πηγή θερμότητας</a:t>
            </a:r>
            <a:r>
              <a:rPr lang="de-DE" sz="1600" dirty="0">
                <a:solidFill>
                  <a:prstClr val="black"/>
                </a:solidFill>
                <a:latin typeface="Arial" panose="020B0604020202020204" pitchFamily="34" charset="0"/>
                <a:cs typeface="Arial" panose="020B0604020202020204" pitchFamily="34" charset="0"/>
              </a:rPr>
              <a:t>(</a:t>
            </a:r>
            <a:r>
              <a:rPr lang="de-DE" sz="1600" dirty="0" err="1">
                <a:solidFill>
                  <a:prstClr val="black"/>
                </a:solidFill>
                <a:latin typeface="Arial" panose="020B0604020202020204" pitchFamily="34" charset="0"/>
                <a:cs typeface="Arial" panose="020B0604020202020204" pitchFamily="34" charset="0"/>
              </a:rPr>
              <a:t>T</a:t>
            </a:r>
            <a:r>
              <a:rPr lang="de-DE" sz="1600" baseline="-25000" dirty="0" err="1">
                <a:solidFill>
                  <a:prstClr val="black"/>
                </a:solidFill>
                <a:latin typeface="Arial" panose="020B0604020202020204" pitchFamily="34" charset="0"/>
                <a:cs typeface="Arial" panose="020B0604020202020204" pitchFamily="34" charset="0"/>
              </a:rPr>
              <a:t>cold</a:t>
            </a:r>
            <a:r>
              <a:rPr lang="de-DE" sz="1600" dirty="0">
                <a:solidFill>
                  <a:prstClr val="black"/>
                </a:solidFill>
                <a:latin typeface="Arial" panose="020B0604020202020204" pitchFamily="34" charset="0"/>
                <a:cs typeface="Arial" panose="020B0604020202020204" pitchFamily="34" charset="0"/>
              </a:rPr>
              <a:t>)</a:t>
            </a:r>
          </a:p>
          <a:p>
            <a:pPr marL="285750" lvl="0" indent="-285750">
              <a:lnSpc>
                <a:spcPct val="150000"/>
              </a:lnSpc>
              <a:spcBef>
                <a:spcPts val="0"/>
              </a:spcBef>
              <a:buFontTx/>
              <a:buChar char="-"/>
            </a:pPr>
            <a:r>
              <a:rPr lang="de-DE" sz="1600" dirty="0">
                <a:solidFill>
                  <a:prstClr val="black"/>
                </a:solidFill>
                <a:highlight>
                  <a:srgbClr val="FFFF00"/>
                </a:highlight>
                <a:latin typeface="Arial" panose="020B0604020202020204" pitchFamily="34" charset="0"/>
                <a:cs typeface="Arial" panose="020B0604020202020204" pitchFamily="34" charset="0"/>
              </a:rPr>
              <a:t>Heat sink </a:t>
            </a:r>
            <a:r>
              <a:rPr lang="de-DE" sz="1600" dirty="0">
                <a:solidFill>
                  <a:prstClr val="black"/>
                </a:solidFill>
                <a:latin typeface="Arial" panose="020B0604020202020204" pitchFamily="34" charset="0"/>
                <a:cs typeface="Arial" panose="020B0604020202020204" pitchFamily="34" charset="0"/>
              </a:rPr>
              <a:t>(</a:t>
            </a:r>
            <a:r>
              <a:rPr lang="de-DE" sz="1600" dirty="0" err="1">
                <a:solidFill>
                  <a:prstClr val="black"/>
                </a:solidFill>
                <a:latin typeface="Arial" panose="020B0604020202020204" pitchFamily="34" charset="0"/>
                <a:cs typeface="Arial" panose="020B0604020202020204" pitchFamily="34" charset="0"/>
              </a:rPr>
              <a:t>T</a:t>
            </a:r>
            <a:r>
              <a:rPr lang="de-DE" sz="1600" baseline="-25000" dirty="0" err="1">
                <a:solidFill>
                  <a:prstClr val="black"/>
                </a:solidFill>
                <a:latin typeface="Arial" panose="020B0604020202020204" pitchFamily="34" charset="0"/>
                <a:cs typeface="Arial" panose="020B0604020202020204" pitchFamily="34" charset="0"/>
              </a:rPr>
              <a:t>warm</a:t>
            </a:r>
            <a:r>
              <a:rPr lang="de-DE" sz="1600" dirty="0">
                <a:solidFill>
                  <a:prstClr val="black"/>
                </a:solidFill>
                <a:latin typeface="Arial" panose="020B0604020202020204" pitchFamily="34" charset="0"/>
                <a:cs typeface="Arial" panose="020B0604020202020204" pitchFamily="34" charset="0"/>
              </a:rPr>
              <a:t>) </a:t>
            </a:r>
          </a:p>
          <a:p>
            <a:pPr>
              <a:lnSpc>
                <a:spcPct val="150000"/>
              </a:lnSpc>
            </a:pPr>
            <a:endParaRPr lang="en-US" sz="1600" dirty="0">
              <a:latin typeface="Arial" panose="020B0604020202020204" pitchFamily="34" charset="0"/>
              <a:cs typeface="Arial" panose="020B0604020202020204" pitchFamily="34" charset="0"/>
            </a:endParaRPr>
          </a:p>
          <a:p>
            <a:pPr>
              <a:lnSpc>
                <a:spcPct val="150000"/>
              </a:lnSpc>
            </a:pPr>
            <a:endParaRPr lang="en-US" sz="1600" dirty="0">
              <a:latin typeface="Arial" panose="020B0604020202020204" pitchFamily="34" charset="0"/>
              <a:cs typeface="Arial" panose="020B0604020202020204" pitchFamily="34" charset="0"/>
            </a:endParaRPr>
          </a:p>
          <a:p>
            <a:pPr>
              <a:lnSpc>
                <a:spcPct val="150000"/>
              </a:lnSpc>
            </a:pP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Textfeld 4"/>
              <p:cNvSpPr txBox="1"/>
              <p:nvPr/>
            </p:nvSpPr>
            <p:spPr>
              <a:xfrm>
                <a:off x="3275856" y="3645024"/>
                <a:ext cx="3016531" cy="1074781"/>
              </a:xfrm>
              <a:prstGeom prst="rect">
                <a:avLst/>
              </a:prstGeom>
              <a:noFill/>
            </p:spPr>
            <p:txBody>
              <a:bodyPr wrap="none" rtlCol="0">
                <a:spAutoFit/>
              </a:bodyPr>
              <a:lstStyle/>
              <a:p>
                <a:endParaRPr lang="de-DE" dirty="0"/>
              </a:p>
              <a:p>
                <a14:m>
                  <m:oMath xmlns:m="http://schemas.openxmlformats.org/officeDocument/2006/math">
                    <m:sSub>
                      <m:sSubPr>
                        <m:ctrlPr>
                          <a:rPr lang="de-DE" i="1">
                            <a:latin typeface="Cambria Math" panose="02040503050406030204" pitchFamily="18" charset="0"/>
                          </a:rPr>
                        </m:ctrlPr>
                      </m:sSubPr>
                      <m:e>
                        <m:r>
                          <m:rPr>
                            <m:sty m:val="p"/>
                          </m:rPr>
                          <a:rPr lang="de-DE" i="0">
                            <a:latin typeface="Cambria Math" panose="02040503050406030204" pitchFamily="18" charset="0"/>
                          </a:rPr>
                          <m:t>COP</m:t>
                        </m:r>
                      </m:e>
                      <m:sub>
                        <m:r>
                          <a:rPr lang="de-DE" i="1">
                            <a:latin typeface="Cambria Math" panose="02040503050406030204" pitchFamily="18" charset="0"/>
                          </a:rPr>
                          <m:t>𝑚𝑎𝑥</m:t>
                        </m:r>
                      </m:sub>
                    </m:sSub>
                    <m:r>
                      <a:rPr lang="de-DE" i="1">
                        <a:latin typeface="Cambria Math" panose="02040503050406030204" pitchFamily="18" charset="0"/>
                      </a:rPr>
                      <m:t>= </m:t>
                    </m:r>
                    <m:f>
                      <m:fPr>
                        <m:ctrlPr>
                          <a:rPr lang="de-DE" i="1">
                            <a:latin typeface="Cambria Math" panose="02040503050406030204" pitchFamily="18" charset="0"/>
                          </a:rPr>
                        </m:ctrlPr>
                      </m:fPr>
                      <m:num>
                        <m:r>
                          <a:rPr lang="de-DE" i="1">
                            <a:latin typeface="Cambria Math" panose="02040503050406030204" pitchFamily="18" charset="0"/>
                          </a:rPr>
                          <m:t>1</m:t>
                        </m:r>
                      </m:num>
                      <m:den>
                        <m:sSub>
                          <m:sSubPr>
                            <m:ctrlPr>
                              <a:rPr lang="de-DE" i="1">
                                <a:latin typeface="Cambria Math" panose="02040503050406030204" pitchFamily="18" charset="0"/>
                              </a:rPr>
                            </m:ctrlPr>
                          </m:sSubPr>
                          <m:e>
                            <m:r>
                              <m:rPr>
                                <m:sty m:val="p"/>
                              </m:rPr>
                              <a:rPr lang="el-GR" i="1">
                                <a:latin typeface="Cambria Math" panose="02040503050406030204" pitchFamily="18" charset="0"/>
                              </a:rPr>
                              <m:t>η</m:t>
                            </m:r>
                          </m:e>
                          <m:sub>
                            <m:r>
                              <a:rPr lang="de-DE" i="1">
                                <a:latin typeface="Cambria Math" panose="02040503050406030204" pitchFamily="18" charset="0"/>
                              </a:rPr>
                              <m:t>𝐶</m:t>
                            </m:r>
                          </m:sub>
                        </m:sSub>
                      </m:den>
                    </m:f>
                    <m:r>
                      <a:rPr lang="de-DE" i="1">
                        <a:latin typeface="Cambria Math" panose="02040503050406030204" pitchFamily="18" charset="0"/>
                      </a:rPr>
                      <m:t>=</m:t>
                    </m:r>
                    <m:r>
                      <a:rPr lang="de-DE" b="0" i="0" smtClean="0">
                        <a:latin typeface="Cambria Math" panose="02040503050406030204" pitchFamily="18" charset="0"/>
                      </a:rPr>
                      <m:t> </m:t>
                    </m:r>
                    <m:f>
                      <m:fPr>
                        <m:ctrlPr>
                          <a:rPr lang="de-DE" b="0" i="1" smtClean="0">
                            <a:latin typeface="Cambria Math" panose="02040503050406030204" pitchFamily="18" charset="0"/>
                          </a:rPr>
                        </m:ctrlPr>
                      </m:fPr>
                      <m:num>
                        <m:sSub>
                          <m:sSubPr>
                            <m:ctrlPr>
                              <a:rPr lang="de-DE" b="0" i="1" smtClean="0">
                                <a:latin typeface="Cambria Math" panose="02040503050406030204" pitchFamily="18" charset="0"/>
                              </a:rPr>
                            </m:ctrlPr>
                          </m:sSubPr>
                          <m:e>
                            <m:r>
                              <a:rPr lang="de-DE" b="0" i="1" smtClean="0">
                                <a:latin typeface="Cambria Math" panose="02040503050406030204" pitchFamily="18" charset="0"/>
                              </a:rPr>
                              <m:t>𝑇</m:t>
                            </m:r>
                          </m:e>
                          <m:sub>
                            <m:r>
                              <a:rPr lang="de-DE" b="0" i="1" smtClean="0">
                                <a:latin typeface="Cambria Math" panose="02040503050406030204" pitchFamily="18" charset="0"/>
                              </a:rPr>
                              <m:t>𝑤𝑎𝑟𝑚</m:t>
                            </m:r>
                          </m:sub>
                        </m:sSub>
                      </m:num>
                      <m:den>
                        <m:sSub>
                          <m:sSubPr>
                            <m:ctrlPr>
                              <a:rPr lang="de-DE" b="0" i="1" smtClean="0">
                                <a:latin typeface="Cambria Math" panose="02040503050406030204" pitchFamily="18" charset="0"/>
                              </a:rPr>
                            </m:ctrlPr>
                          </m:sSubPr>
                          <m:e>
                            <m:r>
                              <a:rPr lang="de-DE" b="0" i="1" smtClean="0">
                                <a:latin typeface="Cambria Math" panose="02040503050406030204" pitchFamily="18" charset="0"/>
                              </a:rPr>
                              <m:t>𝑇</m:t>
                            </m:r>
                          </m:e>
                          <m:sub>
                            <m:r>
                              <a:rPr lang="de-DE" b="0" i="1" smtClean="0">
                                <a:latin typeface="Cambria Math" panose="02040503050406030204" pitchFamily="18" charset="0"/>
                              </a:rPr>
                              <m:t>𝑤𝑎𝑟𝑚</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𝑇</m:t>
                            </m:r>
                          </m:e>
                          <m:sub>
                            <m:r>
                              <a:rPr lang="de-DE" b="0" i="1" smtClean="0">
                                <a:latin typeface="Cambria Math" panose="02040503050406030204" pitchFamily="18" charset="0"/>
                              </a:rPr>
                              <m:t>𝑐𝑜𝑙𝑑</m:t>
                            </m:r>
                          </m:sub>
                        </m:sSub>
                      </m:den>
                    </m:f>
                  </m:oMath>
                </a14:m>
                <a:r>
                  <a:rPr lang="de-DE" dirty="0"/>
                  <a:t>  </a:t>
                </a:r>
              </a:p>
              <a:p>
                <a:endParaRPr lang="de-DE" dirty="0"/>
              </a:p>
            </p:txBody>
          </p:sp>
        </mc:Choice>
        <mc:Fallback xmlns="">
          <p:sp>
            <p:nvSpPr>
              <p:cNvPr id="5" name="Textfeld 4"/>
              <p:cNvSpPr txBox="1">
                <a:spLocks noRot="1" noChangeAspect="1" noMove="1" noResize="1" noEditPoints="1" noAdjustHandles="1" noChangeArrowheads="1" noChangeShapeType="1" noTextEdit="1"/>
              </p:cNvSpPr>
              <p:nvPr/>
            </p:nvSpPr>
            <p:spPr>
              <a:xfrm>
                <a:off x="3275856" y="3645024"/>
                <a:ext cx="3016531" cy="1074781"/>
              </a:xfrm>
              <a:prstGeom prst="rect">
                <a:avLst/>
              </a:prstGeom>
              <a:blipFill rotWithShape="0">
                <a:blip r:embed="rId2"/>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30369523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slide title here</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340768"/>
                <a:ext cx="8229600" cy="4525963"/>
              </a:xfrm>
            </p:spPr>
            <p:txBody>
              <a:bodyPr>
                <a:normAutofit lnSpcReduction="10000"/>
              </a:bodyPr>
              <a:lstStyle/>
              <a:p>
                <a:pPr marL="0" indent="0">
                  <a:lnSpc>
                    <a:spcPct val="150000"/>
                  </a:lnSpc>
                  <a:buNone/>
                </a:pPr>
                <a:endParaRPr lang="en-US" sz="1600" dirty="0">
                  <a:latin typeface="Arial" panose="020B0604020202020204" pitchFamily="34" charset="0"/>
                  <a:cs typeface="Arial" panose="020B0604020202020204" pitchFamily="34" charset="0"/>
                </a:endParaRPr>
              </a:p>
              <a:p>
                <a:pPr>
                  <a:lnSpc>
                    <a:spcPct val="150000"/>
                  </a:lnSpc>
                </a:pP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a:lnSpc>
                    <a:spcPct val="150000"/>
                  </a:lnSpc>
                </a:pPr>
                <a14:m>
                  <m:oMath xmlns:m="http://schemas.openxmlformats.org/officeDocument/2006/math">
                    <m:sSub>
                      <m:sSubPr>
                        <m:ctrlPr>
                          <a:rPr lang="de-DE" sz="1600" i="1" smtClean="0">
                            <a:latin typeface="Cambria Math" panose="02040503050406030204" pitchFamily="18" charset="0"/>
                          </a:rPr>
                        </m:ctrlPr>
                      </m:sSubPr>
                      <m:e>
                        <m:r>
                          <m:rPr>
                            <m:sty m:val="p"/>
                          </m:rPr>
                          <a:rPr lang="de-DE" sz="1600">
                            <a:latin typeface="Cambria Math" panose="02040503050406030204" pitchFamily="18" charset="0"/>
                          </a:rPr>
                          <m:t>COP</m:t>
                        </m:r>
                      </m:e>
                      <m:sub>
                        <m:r>
                          <a:rPr lang="de-DE" sz="1600" i="1">
                            <a:latin typeface="Cambria Math" panose="02040503050406030204" pitchFamily="18" charset="0"/>
                          </a:rPr>
                          <m:t>𝑚𝑎𝑥</m:t>
                        </m:r>
                      </m:sub>
                    </m:sSub>
                    <m:r>
                      <a:rPr lang="de-DE" sz="1600" i="1">
                        <a:latin typeface="Cambria Math" panose="02040503050406030204" pitchFamily="18" charset="0"/>
                      </a:rPr>
                      <m:t>= </m:t>
                    </m:r>
                    <m:f>
                      <m:fPr>
                        <m:ctrlPr>
                          <a:rPr lang="de-DE" sz="1600" i="1">
                            <a:latin typeface="Cambria Math" panose="02040503050406030204" pitchFamily="18" charset="0"/>
                          </a:rPr>
                        </m:ctrlPr>
                      </m:fPr>
                      <m:num>
                        <m:r>
                          <a:rPr lang="de-DE" sz="1600" i="1">
                            <a:latin typeface="Cambria Math" panose="02040503050406030204" pitchFamily="18" charset="0"/>
                          </a:rPr>
                          <m:t>1</m:t>
                        </m:r>
                      </m:num>
                      <m:den>
                        <m:sSub>
                          <m:sSubPr>
                            <m:ctrlPr>
                              <a:rPr lang="de-DE" sz="1600" i="1">
                                <a:latin typeface="Cambria Math" panose="02040503050406030204" pitchFamily="18" charset="0"/>
                              </a:rPr>
                            </m:ctrlPr>
                          </m:sSubPr>
                          <m:e>
                            <m:r>
                              <m:rPr>
                                <m:sty m:val="p"/>
                              </m:rPr>
                              <a:rPr lang="el-GR" sz="1600" i="1">
                                <a:latin typeface="Cambria Math" panose="02040503050406030204" pitchFamily="18" charset="0"/>
                              </a:rPr>
                              <m:t>η</m:t>
                            </m:r>
                          </m:e>
                          <m:sub>
                            <m:r>
                              <a:rPr lang="de-DE" sz="1600" i="1">
                                <a:latin typeface="Cambria Math" panose="02040503050406030204" pitchFamily="18" charset="0"/>
                              </a:rPr>
                              <m:t>𝐶</m:t>
                            </m:r>
                          </m:sub>
                        </m:sSub>
                      </m:den>
                    </m:f>
                    <m:r>
                      <a:rPr lang="de-DE" sz="1600" i="1">
                        <a:latin typeface="Cambria Math" panose="02040503050406030204" pitchFamily="18" charset="0"/>
                      </a:rPr>
                      <m:t>=</m:t>
                    </m:r>
                    <m:r>
                      <a:rPr lang="de-DE" sz="1600">
                        <a:latin typeface="Cambria Math" panose="02040503050406030204" pitchFamily="18" charset="0"/>
                      </a:rPr>
                      <m:t> </m:t>
                    </m:r>
                    <m:f>
                      <m:fPr>
                        <m:ctrlPr>
                          <a:rPr lang="de-DE" sz="1600" i="1">
                            <a:latin typeface="Cambria Math" panose="02040503050406030204" pitchFamily="18" charset="0"/>
                          </a:rPr>
                        </m:ctrlPr>
                      </m:fPr>
                      <m:num>
                        <m:sSub>
                          <m:sSubPr>
                            <m:ctrlPr>
                              <a:rPr lang="de-DE" sz="1600" i="1">
                                <a:latin typeface="Cambria Math" panose="02040503050406030204" pitchFamily="18" charset="0"/>
                              </a:rPr>
                            </m:ctrlPr>
                          </m:sSubPr>
                          <m:e>
                            <m:r>
                              <a:rPr lang="de-DE" sz="1600" i="1">
                                <a:latin typeface="Cambria Math" panose="02040503050406030204" pitchFamily="18" charset="0"/>
                              </a:rPr>
                              <m:t>𝑇</m:t>
                            </m:r>
                          </m:e>
                          <m:sub>
                            <m:r>
                              <a:rPr lang="de-DE" sz="1600" i="1">
                                <a:latin typeface="Cambria Math" panose="02040503050406030204" pitchFamily="18" charset="0"/>
                              </a:rPr>
                              <m:t>𝑤𝑎𝑟𝑚</m:t>
                            </m:r>
                          </m:sub>
                        </m:sSub>
                      </m:num>
                      <m:den>
                        <m:sSub>
                          <m:sSubPr>
                            <m:ctrlPr>
                              <a:rPr lang="de-DE" sz="1600" i="1">
                                <a:latin typeface="Cambria Math" panose="02040503050406030204" pitchFamily="18" charset="0"/>
                              </a:rPr>
                            </m:ctrlPr>
                          </m:sSubPr>
                          <m:e>
                            <m:r>
                              <a:rPr lang="de-DE" sz="1600" i="1">
                                <a:latin typeface="Cambria Math" panose="02040503050406030204" pitchFamily="18" charset="0"/>
                              </a:rPr>
                              <m:t>𝑇</m:t>
                            </m:r>
                          </m:e>
                          <m:sub>
                            <m:r>
                              <a:rPr lang="de-DE" sz="1600" i="1">
                                <a:latin typeface="Cambria Math" panose="02040503050406030204" pitchFamily="18" charset="0"/>
                              </a:rPr>
                              <m:t>𝑤𝑎𝑟𝑚</m:t>
                            </m:r>
                          </m:sub>
                        </m:sSub>
                        <m:r>
                          <a:rPr lang="de-DE" sz="1600" i="1">
                            <a:latin typeface="Cambria Math" panose="02040503050406030204" pitchFamily="18" charset="0"/>
                          </a:rPr>
                          <m:t>−</m:t>
                        </m:r>
                        <m:sSub>
                          <m:sSubPr>
                            <m:ctrlPr>
                              <a:rPr lang="de-DE" sz="1600" i="1">
                                <a:latin typeface="Cambria Math" panose="02040503050406030204" pitchFamily="18" charset="0"/>
                              </a:rPr>
                            </m:ctrlPr>
                          </m:sSubPr>
                          <m:e>
                            <m:r>
                              <a:rPr lang="de-DE" sz="1600" i="1">
                                <a:latin typeface="Cambria Math" panose="02040503050406030204" pitchFamily="18" charset="0"/>
                              </a:rPr>
                              <m:t>𝑇</m:t>
                            </m:r>
                          </m:e>
                          <m:sub>
                            <m:r>
                              <a:rPr lang="de-DE" sz="1600" i="1">
                                <a:latin typeface="Cambria Math" panose="02040503050406030204" pitchFamily="18" charset="0"/>
                              </a:rPr>
                              <m:t>𝑐𝑜𝑙𝑑</m:t>
                            </m:r>
                          </m:sub>
                        </m:sSub>
                      </m:den>
                    </m:f>
                  </m:oMath>
                </a14:m>
                <a:r>
                  <a:rPr lang="de-DE" sz="1600" dirty="0">
                    <a:latin typeface="Arial" panose="020B0604020202020204" pitchFamily="34" charset="0"/>
                    <a:cs typeface="Arial" panose="020B0604020202020204" pitchFamily="34" charset="0"/>
                  </a:rPr>
                  <a:t>  </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Είναι η πηγή θερμότητας - το έδαφος - για παράδειγμα </a:t>
                </a:r>
                <a:r>
                  <a:rPr lang="de-DE" sz="1600" dirty="0">
                    <a:latin typeface="Arial" panose="020B0604020202020204" pitchFamily="34" charset="0"/>
                    <a:cs typeface="Arial" panose="020B0604020202020204" pitchFamily="34" charset="0"/>
                  </a:rPr>
                  <a:t>5° C (278,15 K)</a:t>
                </a:r>
              </a:p>
              <a:p>
                <a:pPr>
                  <a:lnSpc>
                    <a:spcPct val="150000"/>
                  </a:lnSpc>
                </a:pPr>
                <a:r>
                  <a:rPr lang="el-GR" sz="1600" dirty="0">
                    <a:latin typeface="Arial" panose="020B0604020202020204" pitchFamily="34" charset="0"/>
                    <a:cs typeface="Arial" panose="020B0604020202020204" pitchFamily="34" charset="0"/>
                  </a:rPr>
                  <a:t>και την αποθήκευση θερμότητας - θερμικής αποθήκευσης </a:t>
                </a:r>
                <a:r>
                  <a:rPr lang="de-DE" sz="1600" dirty="0">
                    <a:latin typeface="Arial" panose="020B0604020202020204" pitchFamily="34" charset="0"/>
                    <a:cs typeface="Arial" panose="020B0604020202020204" pitchFamily="34" charset="0"/>
                  </a:rPr>
                  <a:t>– 35°C (308,15 K) </a:t>
                </a:r>
              </a:p>
              <a:p>
                <a:pPr>
                  <a:lnSpc>
                    <a:spcPct val="150000"/>
                  </a:lnSpc>
                </a:pPr>
                <a:r>
                  <a:rPr lang="el-GR" sz="1600" dirty="0">
                    <a:latin typeface="Arial" panose="020B0604020202020204" pitchFamily="34" charset="0"/>
                    <a:cs typeface="Arial" panose="020B0604020202020204" pitchFamily="34" charset="0"/>
                  </a:rPr>
                  <a:t>θα οδηγούσε σε αυτό το θεωρητικό μέγιστο </a:t>
                </a:r>
                <a:r>
                  <a:rPr lang="de-DE" sz="1600" dirty="0">
                    <a:latin typeface="Arial" panose="020B0604020202020204" pitchFamily="34" charset="0"/>
                    <a:cs typeface="Arial" panose="020B0604020202020204" pitchFamily="34" charset="0"/>
                  </a:rPr>
                  <a:t>COP:</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14:m>
                  <m:oMath xmlns:m="http://schemas.openxmlformats.org/officeDocument/2006/math">
                    <m:sSub>
                      <m:sSubPr>
                        <m:ctrlPr>
                          <a:rPr lang="de-DE" sz="1600" i="1">
                            <a:latin typeface="Cambria Math" panose="02040503050406030204" pitchFamily="18" charset="0"/>
                          </a:rPr>
                        </m:ctrlPr>
                      </m:sSubPr>
                      <m:e>
                        <m:r>
                          <a:rPr lang="de-DE" sz="1600" i="1">
                            <a:latin typeface="Cambria Math" panose="02040503050406030204" pitchFamily="18" charset="0"/>
                          </a:rPr>
                          <m:t>𝐶𝑂𝑃</m:t>
                        </m:r>
                      </m:e>
                      <m:sub>
                        <m:r>
                          <a:rPr lang="de-DE" sz="1600" i="1">
                            <a:latin typeface="Cambria Math" panose="02040503050406030204" pitchFamily="18" charset="0"/>
                          </a:rPr>
                          <m:t>𝑚𝑎𝑥</m:t>
                        </m:r>
                      </m:sub>
                    </m:sSub>
                    <m:r>
                      <a:rPr lang="de-DE" sz="1600" i="1">
                        <a:latin typeface="Cambria Math" panose="02040503050406030204" pitchFamily="18" charset="0"/>
                      </a:rPr>
                      <m:t>= </m:t>
                    </m:r>
                    <m:f>
                      <m:fPr>
                        <m:ctrlPr>
                          <a:rPr lang="de-DE" sz="1600" i="1">
                            <a:latin typeface="Cambria Math" panose="02040503050406030204" pitchFamily="18" charset="0"/>
                          </a:rPr>
                        </m:ctrlPr>
                      </m:fPr>
                      <m:num>
                        <m:r>
                          <a:rPr lang="de-DE" sz="1600" i="1">
                            <a:latin typeface="Cambria Math" panose="02040503050406030204" pitchFamily="18" charset="0"/>
                          </a:rPr>
                          <m:t>308,15 </m:t>
                        </m:r>
                      </m:num>
                      <m:den>
                        <m:r>
                          <a:rPr lang="de-DE" sz="1600" i="1">
                            <a:latin typeface="Cambria Math" panose="02040503050406030204" pitchFamily="18" charset="0"/>
                          </a:rPr>
                          <m:t>(308,15  −278,15 ) </m:t>
                        </m:r>
                      </m:den>
                    </m:f>
                    <m:r>
                      <a:rPr lang="de-DE" sz="1600">
                        <a:latin typeface="Cambria Math" panose="02040503050406030204" pitchFamily="18" charset="0"/>
                      </a:rPr>
                      <m:t>= </m:t>
                    </m:r>
                    <m:f>
                      <m:fPr>
                        <m:ctrlPr>
                          <a:rPr lang="de-DE" sz="1600" i="1">
                            <a:latin typeface="Cambria Math" panose="02040503050406030204" pitchFamily="18" charset="0"/>
                          </a:rPr>
                        </m:ctrlPr>
                      </m:fPr>
                      <m:num>
                        <m:r>
                          <a:rPr lang="de-DE" sz="1600" i="1">
                            <a:latin typeface="Cambria Math" panose="02040503050406030204" pitchFamily="18" charset="0"/>
                          </a:rPr>
                          <m:t>308,15 </m:t>
                        </m:r>
                      </m:num>
                      <m:den>
                        <m:r>
                          <a:rPr lang="de-DE" sz="1600" i="1">
                            <a:latin typeface="Cambria Math" panose="02040503050406030204" pitchFamily="18" charset="0"/>
                          </a:rPr>
                          <m:t>30 </m:t>
                        </m:r>
                      </m:den>
                    </m:f>
                    <m:r>
                      <a:rPr lang="de-DE" sz="1600" i="1">
                        <a:latin typeface="Cambria Math" panose="02040503050406030204" pitchFamily="18" charset="0"/>
                      </a:rPr>
                      <m:t>=10,27 </m:t>
                    </m:r>
                    <m:r>
                      <a:rPr lang="de-DE" sz="1600">
                        <a:latin typeface="Cambria Math" panose="02040503050406030204" pitchFamily="18" charset="0"/>
                      </a:rPr>
                      <m:t>  </m:t>
                    </m:r>
                  </m:oMath>
                </a14:m>
                <a:r>
                  <a:rPr lang="de-DE" sz="1600" dirty="0">
                    <a:latin typeface="Arial" panose="020B0604020202020204" pitchFamily="34" charset="0"/>
                    <a:cs typeface="Arial" panose="020B0604020202020204" pitchFamily="34" charset="0"/>
                  </a:rPr>
                  <a:t> </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340768"/>
                <a:ext cx="8229600" cy="4525963"/>
              </a:xfrm>
              <a:blipFill>
                <a:blip r:embed="rId3"/>
                <a:stretch>
                  <a:fillRect l="-296"/>
                </a:stretch>
              </a:blipFill>
            </p:spPr>
            <p:txBody>
              <a:bodyPr/>
              <a:lstStyle/>
              <a:p>
                <a:r>
                  <a:rPr lang="el-GR">
                    <a:noFill/>
                  </a:rPr>
                  <a:t> </a:t>
                </a:r>
              </a:p>
            </p:txBody>
          </p:sp>
        </mc:Fallback>
      </mc:AlternateContent>
    </p:spTree>
    <p:extLst>
      <p:ext uri="{BB962C8B-B14F-4D97-AF65-F5344CB8AC3E}">
        <p14:creationId xmlns:p14="http://schemas.microsoft.com/office/powerpoint/2010/main" val="22992198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67544" y="1484784"/>
                <a:ext cx="8229600" cy="4525963"/>
              </a:xfrm>
            </p:spPr>
            <p:txBody>
              <a:bodyPr>
                <a:normAutofit fontScale="92500" lnSpcReduction="10000"/>
              </a:bodyPr>
              <a:lstStyle/>
              <a:p>
                <a:pPr marL="0" indent="0">
                  <a:lnSpc>
                    <a:spcPct val="150000"/>
                  </a:lnSpc>
                  <a:buNone/>
                </a:pPr>
                <a:endParaRPr lang="en-US" sz="1600" dirty="0">
                  <a:latin typeface="Arial" panose="020B0604020202020204" pitchFamily="34" charset="0"/>
                  <a:cs typeface="Arial" panose="020B0604020202020204" pitchFamily="34" charset="0"/>
                </a:endParaRPr>
              </a:p>
              <a:p>
                <a:pPr marL="0" lvl="0" indent="0">
                  <a:lnSpc>
                    <a:spcPct val="150000"/>
                  </a:lnSpc>
                  <a:spcBef>
                    <a:spcPts val="0"/>
                  </a:spcBef>
                  <a:buNone/>
                </a:pPr>
                <a:r>
                  <a:rPr lang="el-GR" sz="1600" dirty="0">
                    <a:solidFill>
                      <a:prstClr val="black"/>
                    </a:solidFill>
                    <a:latin typeface="Arial" panose="020B0604020202020204" pitchFamily="34" charset="0"/>
                    <a:cs typeface="Arial" panose="020B0604020202020204" pitchFamily="34" charset="0"/>
                  </a:rPr>
                  <a:t>Στην πραγματικότητα οι αντλίες θερμότητας δεν φθάνουν </a:t>
                </a:r>
                <a:r>
                  <a:rPr lang="de-DE" sz="1600" dirty="0">
                    <a:solidFill>
                      <a:prstClr val="black"/>
                    </a:solidFill>
                    <a:highlight>
                      <a:srgbClr val="FFFF00"/>
                    </a:highlight>
                    <a:latin typeface="Arial" panose="020B0604020202020204" pitchFamily="34" charset="0"/>
                    <a:cs typeface="Arial" panose="020B0604020202020204" pitchFamily="34" charset="0"/>
                  </a:rPr>
                  <a:t>do not </a:t>
                </a:r>
                <a:r>
                  <a:rPr lang="de-DE" sz="1600" dirty="0" err="1">
                    <a:solidFill>
                      <a:prstClr val="black"/>
                    </a:solidFill>
                    <a:highlight>
                      <a:srgbClr val="FFFF00"/>
                    </a:highlight>
                    <a:latin typeface="Arial" panose="020B0604020202020204" pitchFamily="34" charset="0"/>
                    <a:cs typeface="Arial" panose="020B0604020202020204" pitchFamily="34" charset="0"/>
                  </a:rPr>
                  <a:t>reach</a:t>
                </a:r>
                <a:r>
                  <a:rPr lang="de-DE" sz="1600" dirty="0">
                    <a:solidFill>
                      <a:prstClr val="black"/>
                    </a:solidFill>
                    <a:highlight>
                      <a:srgbClr val="FFFF00"/>
                    </a:highlight>
                    <a:latin typeface="Arial" panose="020B0604020202020204" pitchFamily="34" charset="0"/>
                    <a:cs typeface="Arial" panose="020B0604020202020204" pitchFamily="34" charset="0"/>
                  </a:rPr>
                  <a:t> </a:t>
                </a:r>
                <a:r>
                  <a:rPr lang="de-DE" sz="1600" dirty="0" err="1">
                    <a:solidFill>
                      <a:prstClr val="black"/>
                    </a:solidFill>
                    <a:highlight>
                      <a:srgbClr val="FFFF00"/>
                    </a:highlight>
                    <a:latin typeface="Arial" panose="020B0604020202020204" pitchFamily="34" charset="0"/>
                    <a:cs typeface="Arial" panose="020B0604020202020204" pitchFamily="34" charset="0"/>
                  </a:rPr>
                  <a:t>the</a:t>
                </a:r>
                <a:r>
                  <a:rPr lang="de-DE" sz="1600" dirty="0">
                    <a:solidFill>
                      <a:prstClr val="black"/>
                    </a:solidFill>
                    <a:highlight>
                      <a:srgbClr val="FFFF00"/>
                    </a:highlight>
                    <a:latin typeface="Arial" panose="020B0604020202020204" pitchFamily="34" charset="0"/>
                    <a:cs typeface="Arial" panose="020B0604020202020204" pitchFamily="34" charset="0"/>
                  </a:rPr>
                  <a:t> </a:t>
                </a:r>
                <a:r>
                  <a:rPr lang="de-DE" sz="1600" dirty="0" err="1">
                    <a:solidFill>
                      <a:prstClr val="black"/>
                    </a:solidFill>
                    <a:highlight>
                      <a:srgbClr val="FFFF00"/>
                    </a:highlight>
                    <a:latin typeface="Arial" panose="020B0604020202020204" pitchFamily="34" charset="0"/>
                    <a:cs typeface="Arial" panose="020B0604020202020204" pitchFamily="34" charset="0"/>
                  </a:rPr>
                  <a:t>theoretically</a:t>
                </a:r>
                <a:r>
                  <a:rPr lang="de-DE" sz="1600" dirty="0">
                    <a:solidFill>
                      <a:prstClr val="black"/>
                    </a:solidFill>
                    <a:highlight>
                      <a:srgbClr val="FFFF00"/>
                    </a:highlight>
                    <a:latin typeface="Arial" panose="020B0604020202020204" pitchFamily="34" charset="0"/>
                    <a:cs typeface="Arial" panose="020B0604020202020204" pitchFamily="34" charset="0"/>
                  </a:rPr>
                  <a:t> possible COP. </a:t>
                </a:r>
              </a:p>
              <a:p>
                <a:pPr marL="0" lvl="0" indent="0">
                  <a:lnSpc>
                    <a:spcPct val="150000"/>
                  </a:lnSpc>
                  <a:spcBef>
                    <a:spcPts val="0"/>
                  </a:spcBef>
                  <a:buNone/>
                </a:pPr>
                <a:r>
                  <a:rPr lang="el-GR" sz="1600" dirty="0">
                    <a:solidFill>
                      <a:prstClr val="black"/>
                    </a:solidFill>
                    <a:latin typeface="Arial" panose="020B0604020202020204" pitchFamily="34" charset="0"/>
                    <a:cs typeface="Arial" panose="020B0604020202020204" pitchFamily="34" charset="0"/>
                  </a:rPr>
                  <a:t>Στην πράξη μπορούν να επιτευχθούν βαθμοί αντλίας θερμότητας από 0,45 έως 0,55</a:t>
                </a:r>
                <a:r>
                  <a:rPr lang="de-DE" sz="1600" dirty="0">
                    <a:solidFill>
                      <a:prstClr val="black"/>
                    </a:solidFill>
                    <a:latin typeface="Arial" panose="020B0604020202020204" pitchFamily="34" charset="0"/>
                    <a:cs typeface="Arial" panose="020B0604020202020204" pitchFamily="34" charset="0"/>
                  </a:rPr>
                  <a:t>.</a:t>
                </a:r>
              </a:p>
              <a:p>
                <a:pPr marL="0" lvl="0" indent="0">
                  <a:lnSpc>
                    <a:spcPct val="150000"/>
                  </a:lnSpc>
                  <a:spcBef>
                    <a:spcPts val="0"/>
                  </a:spcBef>
                  <a:buNone/>
                </a:pPr>
                <a:r>
                  <a:rPr lang="el-GR" sz="1600" dirty="0">
                    <a:solidFill>
                      <a:prstClr val="black"/>
                    </a:solidFill>
                    <a:latin typeface="Arial" panose="020B0604020202020204" pitchFamily="34" charset="0"/>
                    <a:cs typeface="Arial" panose="020B0604020202020204" pitchFamily="34" charset="0"/>
                  </a:rPr>
                  <a:t>Για τον πραγματικό COP ισχύει</a:t>
                </a:r>
                <a:r>
                  <a:rPr lang="de-DE" sz="1600" dirty="0">
                    <a:solidFill>
                      <a:prstClr val="black"/>
                    </a:solidFill>
                    <a:latin typeface="Arial" panose="020B0604020202020204" pitchFamily="34" charset="0"/>
                    <a:cs typeface="Arial" panose="020B0604020202020204" pitchFamily="34" charset="0"/>
                  </a:rPr>
                  <a:t>: </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				</a:t>
                </a:r>
                <a14:m>
                  <m:oMath xmlns:m="http://schemas.openxmlformats.org/officeDocument/2006/math">
                    <m:sSub>
                      <m:sSubPr>
                        <m:ctrlPr>
                          <a:rPr lang="de-DE" sz="1600" i="1">
                            <a:latin typeface="Cambria Math" panose="02040503050406030204" pitchFamily="18" charset="0"/>
                          </a:rPr>
                        </m:ctrlPr>
                      </m:sSubPr>
                      <m:e>
                        <m:r>
                          <a:rPr lang="de-DE" sz="1600" i="1">
                            <a:latin typeface="Cambria Math" panose="02040503050406030204" pitchFamily="18" charset="0"/>
                            <a:ea typeface="Cambria Math" panose="02040503050406030204" pitchFamily="18" charset="0"/>
                          </a:rPr>
                          <m:t>𝜂</m:t>
                        </m:r>
                      </m:e>
                      <m:sub>
                        <m:r>
                          <a:rPr lang="de-DE" sz="1600" i="1">
                            <a:latin typeface="Cambria Math" panose="02040503050406030204" pitchFamily="18" charset="0"/>
                          </a:rPr>
                          <m:t>𝐻𝑃</m:t>
                        </m:r>
                      </m:sub>
                    </m:sSub>
                    <m:r>
                      <a:rPr lang="de-DE" sz="1600" i="1">
                        <a:latin typeface="Cambria Math" panose="02040503050406030204" pitchFamily="18" charset="0"/>
                      </a:rPr>
                      <m:t>= </m:t>
                    </m:r>
                    <m:f>
                      <m:fPr>
                        <m:ctrlPr>
                          <a:rPr lang="de-DE" sz="1600" i="1">
                            <a:latin typeface="Cambria Math" panose="02040503050406030204" pitchFamily="18" charset="0"/>
                          </a:rPr>
                        </m:ctrlPr>
                      </m:fPr>
                      <m:num>
                        <m:r>
                          <a:rPr lang="de-DE" sz="1600" i="1">
                            <a:latin typeface="Cambria Math" panose="02040503050406030204" pitchFamily="18" charset="0"/>
                          </a:rPr>
                          <m:t>𝐶𝑂𝑃</m:t>
                        </m:r>
                      </m:num>
                      <m:den>
                        <m:sSub>
                          <m:sSubPr>
                            <m:ctrlPr>
                              <a:rPr lang="de-DE" sz="1600" i="1">
                                <a:latin typeface="Cambria Math" panose="02040503050406030204" pitchFamily="18" charset="0"/>
                              </a:rPr>
                            </m:ctrlPr>
                          </m:sSubPr>
                          <m:e>
                            <m:r>
                              <a:rPr lang="de-DE" sz="1600" i="1">
                                <a:latin typeface="Cambria Math" panose="02040503050406030204" pitchFamily="18" charset="0"/>
                              </a:rPr>
                              <m:t>𝐶𝑂𝑃</m:t>
                            </m:r>
                          </m:e>
                          <m:sub>
                            <m:r>
                              <a:rPr lang="de-DE" sz="1600" i="1">
                                <a:latin typeface="Cambria Math" panose="02040503050406030204" pitchFamily="18" charset="0"/>
                              </a:rPr>
                              <m:t>𝑚𝑎𝑥</m:t>
                            </m:r>
                          </m:sub>
                        </m:sSub>
                      </m:den>
                    </m:f>
                  </m:oMath>
                </a14:m>
                <a:endParaRPr lang="de-DE" sz="1600" dirty="0">
                  <a:latin typeface="Arial" panose="020B0604020202020204" pitchFamily="34" charset="0"/>
                  <a:cs typeface="Arial" panose="020B0604020202020204" pitchFamily="34" charset="0"/>
                </a:endParaRP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				</a:t>
                </a:r>
                <a14:m>
                  <m:oMath xmlns:m="http://schemas.openxmlformats.org/officeDocument/2006/math">
                    <m:r>
                      <a:rPr lang="de-DE" sz="1600" i="1">
                        <a:latin typeface="Cambria Math" panose="02040503050406030204" pitchFamily="18" charset="0"/>
                        <a:ea typeface="Cambria Math" panose="02040503050406030204" pitchFamily="18" charset="0"/>
                      </a:rPr>
                      <m:t>⇒</m:t>
                    </m:r>
                    <m:r>
                      <a:rPr lang="de-DE" sz="1600" i="1">
                        <a:latin typeface="Cambria Math" panose="02040503050406030204" pitchFamily="18" charset="0"/>
                        <a:ea typeface="Cambria Math" panose="02040503050406030204" pitchFamily="18" charset="0"/>
                      </a:rPr>
                      <m:t>𝐶𝑂𝑃</m:t>
                    </m:r>
                    <m:r>
                      <a:rPr lang="de-DE" sz="1600" i="1">
                        <a:latin typeface="Cambria Math" panose="02040503050406030204" pitchFamily="18" charset="0"/>
                        <a:ea typeface="Cambria Math" panose="02040503050406030204" pitchFamily="18" charset="0"/>
                      </a:rPr>
                      <m:t>= </m:t>
                    </m:r>
                    <m:sSub>
                      <m:sSubPr>
                        <m:ctrlPr>
                          <a:rPr lang="de-DE" sz="1600" i="1">
                            <a:latin typeface="Cambria Math" panose="02040503050406030204" pitchFamily="18" charset="0"/>
                            <a:ea typeface="Cambria Math" panose="02040503050406030204" pitchFamily="18" charset="0"/>
                          </a:rPr>
                        </m:ctrlPr>
                      </m:sSubPr>
                      <m:e>
                        <m:r>
                          <a:rPr lang="de-DE" sz="1600" i="1">
                            <a:latin typeface="Cambria Math" panose="02040503050406030204" pitchFamily="18" charset="0"/>
                            <a:ea typeface="Cambria Math" panose="02040503050406030204" pitchFamily="18" charset="0"/>
                          </a:rPr>
                          <m:t>𝐶𝑂𝑃</m:t>
                        </m:r>
                      </m:e>
                      <m:sub>
                        <m:r>
                          <a:rPr lang="de-DE" sz="1600" i="1">
                            <a:latin typeface="Cambria Math" panose="02040503050406030204" pitchFamily="18" charset="0"/>
                            <a:ea typeface="Cambria Math" panose="02040503050406030204" pitchFamily="18" charset="0"/>
                          </a:rPr>
                          <m:t>𝑚𝑎𝑥</m:t>
                        </m:r>
                      </m:sub>
                    </m:sSub>
                    <m:r>
                      <a:rPr lang="de-DE" sz="1600" i="1">
                        <a:latin typeface="Cambria Math" panose="02040503050406030204" pitchFamily="18" charset="0"/>
                        <a:ea typeface="Cambria Math" panose="02040503050406030204" pitchFamily="18" charset="0"/>
                      </a:rPr>
                      <m:t>⋅</m:t>
                    </m:r>
                    <m:sSub>
                      <m:sSubPr>
                        <m:ctrlPr>
                          <a:rPr lang="de-DE" sz="1600" i="1">
                            <a:latin typeface="Cambria Math" panose="02040503050406030204" pitchFamily="18" charset="0"/>
                            <a:ea typeface="Cambria Math" panose="02040503050406030204" pitchFamily="18" charset="0"/>
                          </a:rPr>
                        </m:ctrlPr>
                      </m:sSubPr>
                      <m:e>
                        <m:r>
                          <a:rPr lang="de-DE" sz="1600" i="1">
                            <a:latin typeface="Cambria Math" panose="02040503050406030204" pitchFamily="18" charset="0"/>
                            <a:ea typeface="Cambria Math" panose="02040503050406030204" pitchFamily="18" charset="0"/>
                          </a:rPr>
                          <m:t>𝜂</m:t>
                        </m:r>
                      </m:e>
                      <m:sub>
                        <m:r>
                          <a:rPr lang="de-DE" sz="1600" i="1">
                            <a:latin typeface="Cambria Math" panose="02040503050406030204" pitchFamily="18" charset="0"/>
                            <a:ea typeface="Cambria Math" panose="02040503050406030204" pitchFamily="18" charset="0"/>
                          </a:rPr>
                          <m:t>𝐻𝑃</m:t>
                        </m:r>
                      </m:sub>
                    </m:sSub>
                  </m:oMath>
                </a14:m>
                <a:endParaRPr lang="de-DE"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			</a:t>
                </a:r>
              </a:p>
              <a:p>
                <a:pPr marL="0" indent="0">
                  <a:lnSpc>
                    <a:spcPct val="150000"/>
                  </a:lnSpc>
                  <a:buNone/>
                </a:pPr>
                <a:r>
                  <a:rPr lang="de-DE" sz="1600" dirty="0">
                    <a:latin typeface="Arial" panose="020B0604020202020204" pitchFamily="34" charset="0"/>
                    <a:cs typeface="Arial" panose="020B0604020202020204" pitchFamily="34" charset="0"/>
                  </a:rPr>
                  <a:t>		</a:t>
                </a:r>
              </a:p>
              <a:p>
                <a:pPr marL="0" indent="0">
                  <a:lnSpc>
                    <a:spcPct val="150000"/>
                  </a:lnSpc>
                  <a:buNone/>
                </a:pPr>
                <a:r>
                  <a:rPr lang="de-DE"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Όπου</a:t>
                </a:r>
                <a:r>
                  <a:rPr lang="de-DE" sz="1600" dirty="0">
                    <a:latin typeface="Arial" panose="020B0604020202020204" pitchFamily="34" charset="0"/>
                    <a:cs typeface="Arial" panose="020B0604020202020204" pitchFamily="34" charset="0"/>
                  </a:rPr>
                  <a:t> </a:t>
                </a:r>
                <a14:m>
                  <m:oMath xmlns:m="http://schemas.openxmlformats.org/officeDocument/2006/math">
                    <m:sSub>
                      <m:sSubPr>
                        <m:ctrlPr>
                          <a:rPr lang="de-DE" sz="1600" i="1">
                            <a:latin typeface="Cambria Math" panose="02040503050406030204" pitchFamily="18" charset="0"/>
                            <a:cs typeface="Arial" panose="020B0604020202020204" pitchFamily="34" charset="0"/>
                          </a:rPr>
                        </m:ctrlPr>
                      </m:sSubPr>
                      <m:e>
                        <m:r>
                          <a:rPr lang="de-DE" sz="1600">
                            <a:latin typeface="Cambria Math" panose="02040503050406030204" pitchFamily="18" charset="0"/>
                            <a:cs typeface="Arial" panose="020B0604020202020204" pitchFamily="34" charset="0"/>
                          </a:rPr>
                          <m:t>𝜂</m:t>
                        </m:r>
                      </m:e>
                      <m:sub>
                        <m:r>
                          <a:rPr lang="de-DE" sz="1600">
                            <a:latin typeface="Cambria Math" panose="02040503050406030204" pitchFamily="18" charset="0"/>
                            <a:cs typeface="Arial" panose="020B0604020202020204" pitchFamily="34" charset="0"/>
                          </a:rPr>
                          <m:t>𝐻𝑃</m:t>
                        </m:r>
                      </m:sub>
                    </m:sSub>
                    <m:r>
                      <a:rPr lang="el-GR" sz="1600">
                        <a:latin typeface="Cambria Math" panose="02040503050406030204" pitchFamily="18" charset="0"/>
                        <a:cs typeface="Arial" panose="020B0604020202020204" pitchFamily="34" charset="0"/>
                      </a:rPr>
                      <m:t>  </m:t>
                    </m:r>
                  </m:oMath>
                </a14:m>
                <a:r>
                  <a:rPr lang="el-GR" sz="1600" dirty="0">
                    <a:latin typeface="Arial" panose="020B0604020202020204" pitchFamily="34" charset="0"/>
                    <a:cs typeface="Arial" panose="020B0604020202020204" pitchFamily="34" charset="0"/>
                  </a:rPr>
                  <a:t> ισούται με την κατηγορία της αντλίας θερμότητας</a:t>
                </a:r>
                <a:endParaRPr lang="en-US" sz="1600" dirty="0">
                  <a:latin typeface="Arial" panose="020B0604020202020204" pitchFamily="34" charset="0"/>
                  <a:cs typeface="Arial" panose="020B060402020202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67544" y="1484784"/>
                <a:ext cx="8229600" cy="4525963"/>
              </a:xfrm>
              <a:blipFill>
                <a:blip r:embed="rId2"/>
                <a:stretch>
                  <a:fillRect l="-296" r="-741"/>
                </a:stretch>
              </a:blipFill>
            </p:spPr>
            <p:txBody>
              <a:bodyPr/>
              <a:lstStyle/>
              <a:p>
                <a:r>
                  <a:rPr lang="el-GR">
                    <a:noFill/>
                  </a:rPr>
                  <a:t> </a:t>
                </a:r>
              </a:p>
            </p:txBody>
          </p:sp>
        </mc:Fallback>
      </mc:AlternateContent>
    </p:spTree>
    <p:extLst>
      <p:ext uri="{BB962C8B-B14F-4D97-AF65-F5344CB8AC3E}">
        <p14:creationId xmlns:p14="http://schemas.microsoft.com/office/powerpoint/2010/main" val="21751811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50000"/>
              </a:lnSpc>
            </a:pPr>
            <a:r>
              <a:rPr lang="el-GR" dirty="0">
                <a:latin typeface="Arial" panose="020B0604020202020204" pitchFamily="34" charset="0"/>
                <a:cs typeface="Arial" panose="020B0604020202020204" pitchFamily="34" charset="0"/>
              </a:rPr>
              <a:t>Βαθμός αντλίας θερμότητας</a:t>
            </a:r>
            <a:endParaRPr lang="de-DE" dirty="0">
              <a:latin typeface="Arial" panose="020B0604020202020204" pitchFamily="34" charset="0"/>
              <a:cs typeface="Arial" panose="020B0604020202020204" pitchFamily="34" charset="0"/>
            </a:endParaRPr>
          </a:p>
        </p:txBody>
      </p:sp>
      <p:sp>
        <p:nvSpPr>
          <p:cNvPr id="4" name="Textfeld 3"/>
          <p:cNvSpPr txBox="1"/>
          <p:nvPr/>
        </p:nvSpPr>
        <p:spPr>
          <a:xfrm>
            <a:off x="251520" y="1916832"/>
            <a:ext cx="8435280" cy="2262671"/>
          </a:xfrm>
          <a:prstGeom prst="rect">
            <a:avLst/>
          </a:prstGeom>
          <a:noFill/>
        </p:spPr>
        <p:txBody>
          <a:bodyPr wrap="square" rtlCol="0">
            <a:spAutoFit/>
          </a:bodyPr>
          <a:lstStyle/>
          <a:p>
            <a:pPr>
              <a:lnSpc>
                <a:spcPct val="150000"/>
              </a:lnSpc>
            </a:pPr>
            <a:r>
              <a:rPr lang="el-GR" sz="1600" dirty="0">
                <a:latin typeface="Arial" panose="020B0604020202020204" pitchFamily="34" charset="0"/>
                <a:cs typeface="Arial" panose="020B0604020202020204" pitchFamily="34" charset="0"/>
              </a:rPr>
              <a:t>Βαθμός αντλίας θερμότητας</a:t>
            </a:r>
            <a:endParaRPr lang="de-DE" sz="160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Ο βαθμός ή η ποιότητα της αντλίας θερμότητας δείχνει ποιο ποσοστό μιας θεωρητικά τέλειας διαδικασίας μπορεί να επιτευχθεί στην πρακτική εφαρμογή</a:t>
            </a:r>
            <a:r>
              <a:rPr lang="de-DE" sz="1600" dirty="0">
                <a:latin typeface="Arial" panose="020B0604020202020204" pitchFamily="34" charset="0"/>
                <a:cs typeface="Arial" panose="020B0604020202020204" pitchFamily="34" charset="0"/>
              </a:rPr>
              <a:t>. </a:t>
            </a:r>
          </a:p>
          <a:p>
            <a:pPr>
              <a:lnSpc>
                <a:spcPct val="150000"/>
              </a:lnSpc>
            </a:pPr>
            <a:r>
              <a:rPr lang="el-GR" sz="1600" dirty="0">
                <a:latin typeface="Arial" panose="020B0604020202020204" pitchFamily="34" charset="0"/>
                <a:cs typeface="Arial" panose="020B0604020202020204" pitchFamily="34" charset="0"/>
              </a:rPr>
              <a:t>Οι αντλίες θερμότητας φτάνουν μόνο στο ~ 50% του βαθμού απόδοσης που θα ήταν δυνατή σε ένα τέλειο σύστημα χωρίς απώλειες.</a:t>
            </a:r>
            <a:r>
              <a:rPr lang="de-DE" sz="1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9208858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slide title here</a:t>
            </a:r>
            <a:endParaRPr lang="el-GR" dirty="0"/>
          </a:p>
        </p:txBody>
      </p:sp>
      <mc:AlternateContent xmlns:mc="http://schemas.openxmlformats.org/markup-compatibility/2006" xmlns:a14="http://schemas.microsoft.com/office/drawing/2010/main">
        <mc:Choice Requires="a14">
          <p:sp>
            <p:nvSpPr>
              <p:cNvPr id="5" name="Textfeld 4"/>
              <p:cNvSpPr txBox="1"/>
              <p:nvPr/>
            </p:nvSpPr>
            <p:spPr>
              <a:xfrm>
                <a:off x="1547664" y="1412776"/>
                <a:ext cx="5574026" cy="4367927"/>
              </a:xfrm>
              <a:prstGeom prst="rect">
                <a:avLst/>
              </a:prstGeom>
              <a:noFill/>
            </p:spPr>
            <p:txBody>
              <a:bodyPr wrap="none" rtlCol="0">
                <a:spAutoFit/>
              </a:bodyPr>
              <a:lstStyle/>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Εφαρμοσμένο ως παράδειγμα, αυτό σημαίνει στην πράξη:</a:t>
                </a:r>
              </a:p>
              <a:p>
                <a:pPr>
                  <a:lnSpc>
                    <a:spcPct val="150000"/>
                  </a:lnSpc>
                </a:pPr>
                <a:r>
                  <a:rPr lang="de-DE" sz="1600" dirty="0">
                    <a:highlight>
                      <a:srgbClr val="FFFF00"/>
                    </a:highlight>
                    <a:latin typeface="Arial" panose="020B0604020202020204" pitchFamily="34" charset="0"/>
                    <a:cs typeface="Arial" panose="020B0604020202020204" pitchFamily="34" charset="0"/>
                  </a:rPr>
                  <a:t>Heat sink </a:t>
                </a:r>
                <a:r>
                  <a:rPr lang="de-DE" sz="1600" dirty="0">
                    <a:latin typeface="Arial" panose="020B0604020202020204" pitchFamily="34" charset="0"/>
                    <a:cs typeface="Arial" panose="020B0604020202020204" pitchFamily="34" charset="0"/>
                  </a:rPr>
                  <a:t>= 308, 15 K</a:t>
                </a:r>
              </a:p>
              <a:p>
                <a:pPr marL="285750" indent="-285750">
                  <a:lnSpc>
                    <a:spcPct val="150000"/>
                  </a:lnSpc>
                  <a:buFontTx/>
                  <a:buChar char="-"/>
                </a:pPr>
                <a:r>
                  <a:rPr lang="el-GR" sz="1600" dirty="0">
                    <a:latin typeface="Arial" panose="020B0604020202020204" pitchFamily="34" charset="0"/>
                    <a:cs typeface="Arial" panose="020B0604020202020204" pitchFamily="34" charset="0"/>
                  </a:rPr>
                  <a:t>Βαθμός Αντλία θερμότητας </a:t>
                </a:r>
                <a14:m>
                  <m:oMath xmlns:m="http://schemas.openxmlformats.org/officeDocument/2006/math">
                    <m:sSub>
                      <m:sSubPr>
                        <m:ctrlPr>
                          <a:rPr lang="de-DE" sz="1600" i="1" smtClean="0">
                            <a:latin typeface="Cambria Math" panose="02040503050406030204" pitchFamily="18" charset="0"/>
                          </a:rPr>
                        </m:ctrlPr>
                      </m:sSubPr>
                      <m:e>
                        <m:r>
                          <a:rPr lang="de-DE" sz="1600" i="1" smtClean="0">
                            <a:latin typeface="Cambria Math" panose="02040503050406030204" pitchFamily="18" charset="0"/>
                            <a:ea typeface="Cambria Math" panose="02040503050406030204" pitchFamily="18" charset="0"/>
                          </a:rPr>
                          <m:t>𝜂</m:t>
                        </m:r>
                      </m:e>
                      <m:sub>
                        <m:r>
                          <a:rPr lang="de-DE" sz="1600" b="0" i="1" smtClean="0">
                            <a:latin typeface="Cambria Math" panose="02040503050406030204" pitchFamily="18" charset="0"/>
                          </a:rPr>
                          <m:t>𝐻𝑃</m:t>
                        </m:r>
                      </m:sub>
                    </m:sSub>
                    <m:r>
                      <a:rPr lang="de-DE" sz="1600" b="0" i="1" smtClean="0">
                        <a:latin typeface="Cambria Math" panose="02040503050406030204" pitchFamily="18" charset="0"/>
                      </a:rPr>
                      <m:t>=50%</m:t>
                    </m:r>
                  </m:oMath>
                </a14:m>
                <a:endParaRPr lang="de-DE" sz="1600" b="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14:m>
                  <m:oMathPara xmlns:m="http://schemas.openxmlformats.org/officeDocument/2006/math">
                    <m:oMathParaPr>
                      <m:jc m:val="centerGroup"/>
                    </m:oMathParaPr>
                    <m:oMath xmlns:m="http://schemas.openxmlformats.org/officeDocument/2006/math">
                      <m:sSub>
                        <m:sSubPr>
                          <m:ctrlPr>
                            <a:rPr lang="de-DE" sz="1600" i="1">
                              <a:latin typeface="Cambria Math" panose="02040503050406030204" pitchFamily="18" charset="0"/>
                            </a:rPr>
                          </m:ctrlPr>
                        </m:sSubPr>
                        <m:e>
                          <m:r>
                            <a:rPr lang="de-DE" sz="1600" i="1">
                              <a:latin typeface="Cambria Math" panose="02040503050406030204" pitchFamily="18" charset="0"/>
                            </a:rPr>
                            <m:t>𝐶𝑂𝑃</m:t>
                          </m:r>
                        </m:e>
                        <m:sub>
                          <m:r>
                            <a:rPr lang="de-DE" sz="1600" i="1">
                              <a:latin typeface="Cambria Math" panose="02040503050406030204" pitchFamily="18" charset="0"/>
                            </a:rPr>
                            <m:t>𝑚𝑎𝑥</m:t>
                          </m:r>
                        </m:sub>
                      </m:sSub>
                      <m:r>
                        <a:rPr lang="de-DE" sz="1600" i="1">
                          <a:latin typeface="Cambria Math" panose="02040503050406030204" pitchFamily="18" charset="0"/>
                        </a:rPr>
                        <m:t>= </m:t>
                      </m:r>
                      <m:f>
                        <m:fPr>
                          <m:ctrlPr>
                            <a:rPr lang="de-DE" sz="1600" i="1">
                              <a:latin typeface="Cambria Math" panose="02040503050406030204" pitchFamily="18" charset="0"/>
                            </a:rPr>
                          </m:ctrlPr>
                        </m:fPr>
                        <m:num>
                          <m:r>
                            <a:rPr lang="de-DE" sz="1600" i="1">
                              <a:latin typeface="Cambria Math" panose="02040503050406030204" pitchFamily="18" charset="0"/>
                            </a:rPr>
                            <m:t>308,15 </m:t>
                          </m:r>
                        </m:num>
                        <m:den>
                          <m:r>
                            <a:rPr lang="de-DE" sz="1600" i="1">
                              <a:latin typeface="Cambria Math" panose="02040503050406030204" pitchFamily="18" charset="0"/>
                            </a:rPr>
                            <m:t>(308,15  −278,15 ) </m:t>
                          </m:r>
                        </m:den>
                      </m:f>
                      <m:r>
                        <a:rPr lang="de-DE" sz="1600">
                          <a:latin typeface="Cambria Math" panose="02040503050406030204" pitchFamily="18" charset="0"/>
                        </a:rPr>
                        <m:t>= </m:t>
                      </m:r>
                      <m:f>
                        <m:fPr>
                          <m:ctrlPr>
                            <a:rPr lang="de-DE" sz="1600" i="1">
                              <a:latin typeface="Cambria Math" panose="02040503050406030204" pitchFamily="18" charset="0"/>
                            </a:rPr>
                          </m:ctrlPr>
                        </m:fPr>
                        <m:num>
                          <m:r>
                            <a:rPr lang="de-DE" sz="1600" i="1">
                              <a:latin typeface="Cambria Math" panose="02040503050406030204" pitchFamily="18" charset="0"/>
                            </a:rPr>
                            <m:t>308,15 </m:t>
                          </m:r>
                        </m:num>
                        <m:den>
                          <m:r>
                            <a:rPr lang="de-DE" sz="1600" i="1">
                              <a:latin typeface="Cambria Math" panose="02040503050406030204" pitchFamily="18" charset="0"/>
                            </a:rPr>
                            <m:t>30 </m:t>
                          </m:r>
                        </m:den>
                      </m:f>
                      <m:r>
                        <a:rPr lang="de-DE" sz="1600" i="1">
                          <a:latin typeface="Cambria Math" panose="02040503050406030204" pitchFamily="18" charset="0"/>
                        </a:rPr>
                        <m:t>=10,27 </m:t>
                      </m:r>
                    </m:oMath>
                  </m:oMathPara>
                </a14:m>
                <a:endParaRPr lang="de-DE" sz="1600" i="1" dirty="0">
                  <a:latin typeface="Arial" panose="020B0604020202020204" pitchFamily="34" charset="0"/>
                  <a:cs typeface="Arial" panose="020B0604020202020204" pitchFamily="34" charset="0"/>
                </a:endParaRPr>
              </a:p>
              <a:p>
                <a:pPr>
                  <a:lnSpc>
                    <a:spcPct val="150000"/>
                  </a:lnSpc>
                </a:pPr>
                <a:endParaRPr lang="de-DE" sz="1600" b="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 </a:t>
                </a:r>
                <a14:m>
                  <m:oMath xmlns:m="http://schemas.openxmlformats.org/officeDocument/2006/math">
                    <m:r>
                      <a:rPr lang="de-DE" sz="1600" i="1">
                        <a:latin typeface="Cambria Math" panose="02040503050406030204" pitchFamily="18" charset="0"/>
                      </a:rPr>
                      <m:t>𝐶𝑂𝑃</m:t>
                    </m:r>
                    <m:r>
                      <a:rPr lang="de-DE" sz="1600" i="1">
                        <a:latin typeface="Cambria Math" panose="02040503050406030204" pitchFamily="18" charset="0"/>
                      </a:rPr>
                      <m:t>=</m:t>
                    </m:r>
                    <m:sSub>
                      <m:sSubPr>
                        <m:ctrlPr>
                          <a:rPr lang="de-DE" sz="1600" i="1">
                            <a:latin typeface="Cambria Math" panose="02040503050406030204" pitchFamily="18" charset="0"/>
                          </a:rPr>
                        </m:ctrlPr>
                      </m:sSubPr>
                      <m:e>
                        <m:r>
                          <a:rPr lang="de-DE" sz="1600" i="1">
                            <a:latin typeface="Cambria Math" panose="02040503050406030204" pitchFamily="18" charset="0"/>
                          </a:rPr>
                          <m:t>𝐶𝑂𝑃</m:t>
                        </m:r>
                      </m:e>
                      <m:sub>
                        <m:r>
                          <a:rPr lang="de-DE" sz="1600" i="1">
                            <a:latin typeface="Cambria Math" panose="02040503050406030204" pitchFamily="18" charset="0"/>
                          </a:rPr>
                          <m:t>𝑚𝑎𝑥</m:t>
                        </m:r>
                      </m:sub>
                    </m:sSub>
                    <m:r>
                      <a:rPr lang="de-DE" sz="1600" i="1">
                        <a:latin typeface="Cambria Math" panose="02040503050406030204" pitchFamily="18" charset="0"/>
                        <a:ea typeface="Cambria Math" panose="02040503050406030204" pitchFamily="18" charset="0"/>
                      </a:rPr>
                      <m:t>⋅  </m:t>
                    </m:r>
                    <m:sSub>
                      <m:sSubPr>
                        <m:ctrlPr>
                          <a:rPr lang="de-DE" sz="1600" i="1">
                            <a:latin typeface="Cambria Math" panose="02040503050406030204" pitchFamily="18" charset="0"/>
                            <a:ea typeface="Cambria Math" panose="02040503050406030204" pitchFamily="18" charset="0"/>
                          </a:rPr>
                        </m:ctrlPr>
                      </m:sSubPr>
                      <m:e>
                        <m:r>
                          <a:rPr lang="de-DE" sz="1600" i="1">
                            <a:latin typeface="Cambria Math" panose="02040503050406030204" pitchFamily="18" charset="0"/>
                            <a:ea typeface="Cambria Math" panose="02040503050406030204" pitchFamily="18" charset="0"/>
                          </a:rPr>
                          <m:t>𝜂</m:t>
                        </m:r>
                      </m:e>
                      <m:sub>
                        <m:r>
                          <a:rPr lang="de-DE" sz="1600" i="1">
                            <a:latin typeface="Cambria Math" panose="02040503050406030204" pitchFamily="18" charset="0"/>
                            <a:ea typeface="Cambria Math" panose="02040503050406030204" pitchFamily="18" charset="0"/>
                          </a:rPr>
                          <m:t>𝐻𝑃</m:t>
                        </m:r>
                      </m:sub>
                    </m:sSub>
                    <m:r>
                      <a:rPr lang="de-DE" sz="1600" i="1">
                        <a:latin typeface="Cambria Math" panose="02040503050406030204" pitchFamily="18" charset="0"/>
                        <a:ea typeface="Cambria Math" panose="02040503050406030204" pitchFamily="18" charset="0"/>
                      </a:rPr>
                      <m:t>=10,27 ⋅0,5=5,14 </m:t>
                    </m:r>
                  </m:oMath>
                </a14:m>
                <a:endParaRPr lang="de-DE" sz="1600" dirty="0">
                  <a:latin typeface="Arial" panose="020B0604020202020204" pitchFamily="34" charset="0"/>
                  <a:cs typeface="Arial" panose="020B0604020202020204" pitchFamily="34" charset="0"/>
                </a:endParaRPr>
              </a:p>
              <a:p>
                <a:endParaRPr lang="de-DE" dirty="0"/>
              </a:p>
              <a:p>
                <a:pPr marL="285750" indent="-285750">
                  <a:buFontTx/>
                  <a:buChar char="-"/>
                </a:pPr>
                <a:endParaRPr lang="de-DE" dirty="0"/>
              </a:p>
            </p:txBody>
          </p:sp>
        </mc:Choice>
        <mc:Fallback xmlns="">
          <p:sp>
            <p:nvSpPr>
              <p:cNvPr id="5" name="Textfeld 4"/>
              <p:cNvSpPr txBox="1">
                <a:spLocks noRot="1" noChangeAspect="1" noMove="1" noResize="1" noEditPoints="1" noAdjustHandles="1" noChangeArrowheads="1" noChangeShapeType="1" noTextEdit="1"/>
              </p:cNvSpPr>
              <p:nvPr/>
            </p:nvSpPr>
            <p:spPr>
              <a:xfrm>
                <a:off x="1547664" y="1412776"/>
                <a:ext cx="5574026" cy="4367927"/>
              </a:xfrm>
              <a:prstGeom prst="rect">
                <a:avLst/>
              </a:prstGeom>
              <a:blipFill>
                <a:blip r:embed="rId2"/>
                <a:stretch>
                  <a:fillRect l="-656"/>
                </a:stretch>
              </a:blipFill>
            </p:spPr>
            <p:txBody>
              <a:bodyPr/>
              <a:lstStyle/>
              <a:p>
                <a:r>
                  <a:rPr lang="el-GR">
                    <a:noFill/>
                  </a:rPr>
                  <a:t> </a:t>
                </a:r>
              </a:p>
            </p:txBody>
          </p:sp>
        </mc:Fallback>
      </mc:AlternateContent>
    </p:spTree>
    <p:extLst>
      <p:ext uri="{BB962C8B-B14F-4D97-AF65-F5344CB8AC3E}">
        <p14:creationId xmlns:p14="http://schemas.microsoft.com/office/powerpoint/2010/main" val="20223800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Arial" panose="020B0604020202020204" pitchFamily="34" charset="0"/>
                <a:cs typeface="Arial" panose="020B0604020202020204" pitchFamily="34" charset="0"/>
              </a:rPr>
              <a:t>Θεώρημα </a:t>
            </a:r>
            <a:r>
              <a:rPr lang="de-DE" dirty="0">
                <a:latin typeface="Arial" panose="020B0604020202020204" pitchFamily="34" charset="0"/>
                <a:cs typeface="Arial" panose="020B0604020202020204" pitchFamily="34" charset="0"/>
              </a:rPr>
              <a:t>Carnot</a:t>
            </a:r>
          </a:p>
        </p:txBody>
      </p:sp>
      <p:sp>
        <p:nvSpPr>
          <p:cNvPr id="5" name="Textfeld 4"/>
          <p:cNvSpPr txBox="1"/>
          <p:nvPr/>
        </p:nvSpPr>
        <p:spPr>
          <a:xfrm>
            <a:off x="611560" y="1556792"/>
            <a:ext cx="7560840" cy="5170646"/>
          </a:xfrm>
          <a:prstGeom prst="rect">
            <a:avLst/>
          </a:prstGeom>
          <a:noFill/>
        </p:spPr>
        <p:txBody>
          <a:bodyPr wrap="square" rtlCol="0">
            <a:spAutoFit/>
          </a:bodyPr>
          <a:lstStyle/>
          <a:p>
            <a:pPr>
              <a:lnSpc>
                <a:spcPct val="150000"/>
              </a:lnSpc>
            </a:pPr>
            <a:r>
              <a:rPr lang="el-GR" sz="1600" dirty="0">
                <a:latin typeface="Arial" panose="020B0604020202020204" pitchFamily="34" charset="0"/>
                <a:cs typeface="Arial" panose="020B0604020202020204" pitchFamily="34" charset="0"/>
              </a:rPr>
              <a:t>Θεώρημα </a:t>
            </a:r>
            <a:r>
              <a:rPr lang="de-DE" sz="1600" dirty="0">
                <a:latin typeface="Arial" panose="020B0604020202020204" pitchFamily="34" charset="0"/>
                <a:cs typeface="Arial" panose="020B0604020202020204" pitchFamily="34" charset="0"/>
              </a:rPr>
              <a:t>Carnot</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Στην πράξη ο συντελεστής απόδοσης εξαρτάται από το</a:t>
            </a:r>
          </a:p>
          <a:p>
            <a:pPr>
              <a:lnSpc>
                <a:spcPct val="150000"/>
              </a:lnSpc>
            </a:pPr>
            <a:r>
              <a:rPr lang="el-GR" sz="1600" dirty="0">
                <a:latin typeface="Arial" panose="020B0604020202020204" pitchFamily="34" charset="0"/>
                <a:cs typeface="Arial" panose="020B0604020202020204" pitchFamily="34" charset="0"/>
              </a:rPr>
              <a:t>διαφορά μεταξύ της πηγής θερμότητας και της </a:t>
            </a:r>
            <a:r>
              <a:rPr lang="el-GR" sz="1600" dirty="0" err="1">
                <a:latin typeface="Arial" panose="020B0604020202020204" pitchFamily="34" charset="0"/>
                <a:cs typeface="Arial" panose="020B0604020202020204" pitchFamily="34" charset="0"/>
              </a:rPr>
              <a:t>ψύκτρας</a:t>
            </a:r>
            <a:r>
              <a:rPr lang="el-GR" sz="1600" dirty="0">
                <a:latin typeface="Arial" panose="020B0604020202020204" pitchFamily="34" charset="0"/>
                <a:cs typeface="Arial" panose="020B0604020202020204" pitchFamily="34" charset="0"/>
              </a:rPr>
              <a:t>. Λόγω της μη επηρεασμένης πηγής θερμότητας - της γείωσης - είναι σημαντικό να επιλέξετε ένα βέλτιστο </a:t>
            </a:r>
            <a:r>
              <a:rPr lang="el-GR" sz="1600" dirty="0" err="1">
                <a:latin typeface="Arial" panose="020B0604020202020204" pitchFamily="34" charset="0"/>
                <a:cs typeface="Arial" panose="020B0604020202020204" pitchFamily="34" charset="0"/>
              </a:rPr>
              <a:t>ψύκτη</a:t>
            </a:r>
            <a:r>
              <a:rPr lang="el-GR" sz="1600" dirty="0">
                <a:latin typeface="Arial" panose="020B0604020202020204" pitchFamily="34" charset="0"/>
                <a:cs typeface="Arial" panose="020B0604020202020204" pitchFamily="34" charset="0"/>
              </a:rPr>
              <a:t> ως σημαντικό στοιχείο για την αποτελεσματικότητα του συστήματος αντλίας θερμότητας.</a:t>
            </a:r>
          </a:p>
          <a:p>
            <a:pPr>
              <a:lnSpc>
                <a:spcPct val="150000"/>
              </a:lnSpc>
            </a:pPr>
            <a:r>
              <a:rPr lang="el-GR" sz="1600" dirty="0">
                <a:latin typeface="Arial" panose="020B0604020202020204" pitchFamily="34" charset="0"/>
                <a:cs typeface="Arial" panose="020B0604020202020204" pitchFamily="34" charset="0"/>
              </a:rPr>
              <a:t>Αυτό σημαίνει ότι τα θερμικά συστήματα, τα οποία επεξεργάζονται σε χαμηλές θερμοκρασίες, αυξάνουν την απόδοση του συστήματος αντλίας θερμότητας</a:t>
            </a:r>
            <a:r>
              <a:rPr lang="de-DE" sz="1600" dirty="0">
                <a:latin typeface="Arial" panose="020B0604020202020204" pitchFamily="34" charset="0"/>
                <a:cs typeface="Arial" panose="020B0604020202020204" pitchFamily="34" charset="0"/>
              </a:rPr>
              <a:t>. </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Ως γενικός κανόνας: 1 K αύξηση της θερμοκρασίας (μεταξύ της πηγής θερμότητας και της </a:t>
            </a:r>
            <a:r>
              <a:rPr lang="el-GR" sz="1600" dirty="0" err="1">
                <a:latin typeface="Arial" panose="020B0604020202020204" pitchFamily="34" charset="0"/>
                <a:cs typeface="Arial" panose="020B0604020202020204" pitchFamily="34" charset="0"/>
              </a:rPr>
              <a:t>ψύκτρας</a:t>
            </a:r>
            <a:r>
              <a:rPr lang="el-GR" sz="1600" dirty="0">
                <a:latin typeface="Arial" panose="020B0604020202020204" pitchFamily="34" charset="0"/>
                <a:cs typeface="Arial" panose="020B0604020202020204" pitchFamily="34" charset="0"/>
              </a:rPr>
              <a:t>) σημαίνει 2-3% περισσότερες (ηλεκτρικές) εργασίες για τον συμπιεστή</a:t>
            </a:r>
            <a:r>
              <a:rPr lang="de-DE" sz="1600" dirty="0">
                <a:latin typeface="Arial" panose="020B0604020202020204" pitchFamily="34" charset="0"/>
                <a:cs typeface="Arial" panose="020B0604020202020204" pitchFamily="34" charset="0"/>
              </a:rPr>
              <a:t>.  </a:t>
            </a:r>
          </a:p>
          <a:p>
            <a:endParaRPr lang="de-DE" dirty="0"/>
          </a:p>
        </p:txBody>
      </p:sp>
    </p:spTree>
    <p:extLst>
      <p:ext uri="{BB962C8B-B14F-4D97-AF65-F5344CB8AC3E}">
        <p14:creationId xmlns:p14="http://schemas.microsoft.com/office/powerpoint/2010/main" val="29417900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marL="0" indent="0">
                  <a:buNone/>
                </a:pPr>
                <a:r>
                  <a:rPr lang="el-GR" sz="1600" dirty="0">
                    <a:latin typeface="Arial" panose="020B0604020202020204" pitchFamily="34" charset="0"/>
                    <a:cs typeface="Arial" panose="020B0604020202020204" pitchFamily="34" charset="0"/>
                  </a:rPr>
                  <a:t>Ο </a:t>
                </a:r>
                <a:r>
                  <a:rPr lang="de-DE" sz="1600" dirty="0">
                    <a:latin typeface="Arial" panose="020B0604020202020204" pitchFamily="34" charset="0"/>
                    <a:cs typeface="Arial" panose="020B0604020202020204" pitchFamily="34" charset="0"/>
                  </a:rPr>
                  <a:t>COP </a:t>
                </a:r>
                <a:r>
                  <a:rPr lang="el-GR" sz="1600" dirty="0">
                    <a:latin typeface="Arial" panose="020B0604020202020204" pitchFamily="34" charset="0"/>
                    <a:cs typeface="Arial" panose="020B0604020202020204" pitchFamily="34" charset="0"/>
                  </a:rPr>
                  <a:t>μιας αντλίας θερμότητας ανάλογα με την πηγή θερμότητας και την </a:t>
                </a:r>
                <a:r>
                  <a:rPr lang="el-GR" sz="1600" dirty="0" err="1">
                    <a:latin typeface="Arial" panose="020B0604020202020204" pitchFamily="34" charset="0"/>
                    <a:cs typeface="Arial" panose="020B0604020202020204" pitchFamily="34" charset="0"/>
                  </a:rPr>
                  <a:t>ψύκτρα</a:t>
                </a:r>
                <a:r>
                  <a:rPr lang="el-GR" sz="1600" dirty="0">
                    <a:latin typeface="Arial" panose="020B0604020202020204" pitchFamily="34" charset="0"/>
                    <a:cs typeface="Arial" panose="020B0604020202020204" pitchFamily="34" charset="0"/>
                  </a:rPr>
                  <a:t> με μια βαθμίδα </a:t>
                </a:r>
                <a:r>
                  <a:rPr lang="de-DE" sz="1600" dirty="0">
                    <a:latin typeface="Arial" panose="020B0604020202020204" pitchFamily="34" charset="0"/>
                    <a:cs typeface="Arial" panose="020B0604020202020204" pitchFamily="34" charset="0"/>
                  </a:rPr>
                  <a:t>(</a:t>
                </a:r>
                <a14:m>
                  <m:oMath xmlns:m="http://schemas.openxmlformats.org/officeDocument/2006/math">
                    <m:sSub>
                      <m:sSubPr>
                        <m:ctrlPr>
                          <a:rPr lang="de-DE" sz="1600" i="1">
                            <a:latin typeface="Cambria Math" panose="02040503050406030204" pitchFamily="18" charset="0"/>
                          </a:rPr>
                        </m:ctrlPr>
                      </m:sSubPr>
                      <m:e>
                        <m:r>
                          <a:rPr lang="de-DE" sz="1600" i="1">
                            <a:latin typeface="Cambria Math" panose="02040503050406030204" pitchFamily="18" charset="0"/>
                            <a:ea typeface="Cambria Math" panose="02040503050406030204" pitchFamily="18" charset="0"/>
                          </a:rPr>
                          <m:t>𝜂</m:t>
                        </m:r>
                      </m:e>
                      <m:sub>
                        <m:r>
                          <a:rPr lang="de-DE" sz="1600" i="1">
                            <a:latin typeface="Cambria Math" panose="02040503050406030204" pitchFamily="18" charset="0"/>
                          </a:rPr>
                          <m:t>𝐻𝑃</m:t>
                        </m:r>
                      </m:sub>
                    </m:sSub>
                  </m:oMath>
                </a14:m>
                <a:r>
                  <a:rPr lang="de-DE"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του </a:t>
                </a:r>
                <a:r>
                  <a:rPr lang="de-DE" sz="1600" dirty="0">
                    <a:latin typeface="Arial" panose="020B0604020202020204" pitchFamily="34" charset="0"/>
                    <a:cs typeface="Arial" panose="020B0604020202020204" pitchFamily="34" charset="0"/>
                  </a:rPr>
                  <a:t>50%.</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370" t="-404"/>
                </a:stretch>
              </a:blipFill>
            </p:spPr>
            <p:txBody>
              <a:bodyPr/>
              <a:lstStyle/>
              <a:p>
                <a:r>
                  <a:rPr lang="el-GR">
                    <a:noFill/>
                  </a:rPr>
                  <a:t> </a:t>
                </a:r>
              </a:p>
            </p:txBody>
          </p:sp>
        </mc:Fallback>
      </mc:AlternateContent>
      <p:pic>
        <p:nvPicPr>
          <p:cNvPr id="4" name="Grafik 3"/>
          <p:cNvPicPr>
            <a:picLocks noChangeAspect="1"/>
          </p:cNvPicPr>
          <p:nvPr/>
        </p:nvPicPr>
        <p:blipFill>
          <a:blip r:embed="rId4"/>
          <a:stretch>
            <a:fillRect/>
          </a:stretch>
        </p:blipFill>
        <p:spPr>
          <a:xfrm>
            <a:off x="1619672" y="2391636"/>
            <a:ext cx="6598854" cy="3828859"/>
          </a:xfrm>
          <a:prstGeom prst="rect">
            <a:avLst/>
          </a:prstGeom>
        </p:spPr>
      </p:pic>
      <p:sp>
        <p:nvSpPr>
          <p:cNvPr id="5" name="Textfeld 4"/>
          <p:cNvSpPr txBox="1"/>
          <p:nvPr/>
        </p:nvSpPr>
        <p:spPr>
          <a:xfrm>
            <a:off x="2915816" y="5711664"/>
            <a:ext cx="2796471" cy="307777"/>
          </a:xfrm>
          <a:prstGeom prst="rect">
            <a:avLst/>
          </a:prstGeom>
          <a:solidFill>
            <a:schemeClr val="bg1"/>
          </a:solidFill>
        </p:spPr>
        <p:txBody>
          <a:bodyPr wrap="none" rtlCol="0">
            <a:spAutoFit/>
          </a:bodyPr>
          <a:lstStyle/>
          <a:p>
            <a:r>
              <a:rPr lang="en-US" sz="1400" dirty="0">
                <a:solidFill>
                  <a:srgbClr val="666666"/>
                </a:solidFill>
              </a:rPr>
              <a:t>Flow temperature of the heater / °C</a:t>
            </a:r>
            <a:endParaRPr lang="de-DE" sz="1400" dirty="0">
              <a:solidFill>
                <a:srgbClr val="666666"/>
              </a:solidFill>
            </a:endParaRPr>
          </a:p>
        </p:txBody>
      </p:sp>
      <p:sp>
        <p:nvSpPr>
          <p:cNvPr id="6" name="Textfeld 5"/>
          <p:cNvSpPr txBox="1"/>
          <p:nvPr/>
        </p:nvSpPr>
        <p:spPr>
          <a:xfrm>
            <a:off x="6876256" y="2780928"/>
            <a:ext cx="1249303" cy="523220"/>
          </a:xfrm>
          <a:prstGeom prst="rect">
            <a:avLst/>
          </a:prstGeom>
          <a:solidFill>
            <a:schemeClr val="bg1"/>
          </a:solidFill>
        </p:spPr>
        <p:txBody>
          <a:bodyPr wrap="none" lIns="72000" rIns="36000" rtlCol="0">
            <a:spAutoFit/>
          </a:bodyPr>
          <a:lstStyle/>
          <a:p>
            <a:r>
              <a:rPr lang="en-US" sz="1400" dirty="0">
                <a:solidFill>
                  <a:srgbClr val="666666"/>
                </a:solidFill>
              </a:rPr>
              <a:t>Temperature of</a:t>
            </a:r>
          </a:p>
          <a:p>
            <a:r>
              <a:rPr lang="en-US" sz="1400" dirty="0">
                <a:solidFill>
                  <a:srgbClr val="666666"/>
                </a:solidFill>
              </a:rPr>
              <a:t>the heat source</a:t>
            </a:r>
            <a:endParaRPr lang="de-DE" sz="1400" dirty="0">
              <a:solidFill>
                <a:srgbClr val="666666"/>
              </a:solidFill>
            </a:endParaRPr>
          </a:p>
        </p:txBody>
      </p:sp>
      <p:sp>
        <p:nvSpPr>
          <p:cNvPr id="9" name="Title 1">
            <a:extLst>
              <a:ext uri="{FF2B5EF4-FFF2-40B4-BE49-F238E27FC236}">
                <a16:creationId xmlns:a16="http://schemas.microsoft.com/office/drawing/2014/main" id="{2999E05E-99B0-469F-9F7F-1DA9E8AC57D7}"/>
              </a:ext>
            </a:extLst>
          </p:cNvPr>
          <p:cNvSpPr>
            <a:spLocks noGrp="1"/>
          </p:cNvSpPr>
          <p:nvPr>
            <p:ph type="title"/>
          </p:nvPr>
        </p:nvSpPr>
        <p:spPr>
          <a:xfrm>
            <a:off x="1979712" y="0"/>
            <a:ext cx="6707088" cy="1124744"/>
          </a:xfrm>
        </p:spPr>
        <p:txBody>
          <a:bodyPr/>
          <a:lstStyle/>
          <a:p>
            <a:r>
              <a:rPr lang="el-GR" dirty="0">
                <a:latin typeface="Arial" panose="020B0604020202020204" pitchFamily="34" charset="0"/>
                <a:cs typeface="Arial" panose="020B0604020202020204" pitchFamily="34" charset="0"/>
              </a:rPr>
              <a:t>Θεώρημα </a:t>
            </a:r>
            <a:r>
              <a:rPr lang="de-DE" dirty="0">
                <a:latin typeface="Arial" panose="020B0604020202020204" pitchFamily="34" charset="0"/>
                <a:cs typeface="Arial" panose="020B0604020202020204" pitchFamily="34" charset="0"/>
              </a:rPr>
              <a:t>Carnot</a:t>
            </a:r>
          </a:p>
        </p:txBody>
      </p:sp>
    </p:spTree>
    <p:extLst>
      <p:ext uri="{BB962C8B-B14F-4D97-AF65-F5344CB8AC3E}">
        <p14:creationId xmlns:p14="http://schemas.microsoft.com/office/powerpoint/2010/main" val="852830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Arial" panose="020B0604020202020204" pitchFamily="34" charset="0"/>
                <a:cs typeface="Arial" panose="020B0604020202020204" pitchFamily="34" charset="0"/>
              </a:rPr>
              <a:t>Ιστορία της αντλίας θερμότητας</a:t>
            </a:r>
          </a:p>
        </p:txBody>
      </p:sp>
      <p:pic>
        <p:nvPicPr>
          <p:cNvPr id="4" name="Grafik 3"/>
          <p:cNvPicPr>
            <a:picLocks noChangeAspect="1"/>
          </p:cNvPicPr>
          <p:nvPr/>
        </p:nvPicPr>
        <p:blipFill>
          <a:blip r:embed="rId3"/>
          <a:stretch>
            <a:fillRect/>
          </a:stretch>
        </p:blipFill>
        <p:spPr>
          <a:xfrm>
            <a:off x="1362310" y="3212976"/>
            <a:ext cx="6095852" cy="3222692"/>
          </a:xfrm>
          <a:prstGeom prst="rect">
            <a:avLst/>
          </a:prstGeom>
        </p:spPr>
      </p:pic>
      <p:sp>
        <p:nvSpPr>
          <p:cNvPr id="5" name="Textfeld 4"/>
          <p:cNvSpPr txBox="1"/>
          <p:nvPr/>
        </p:nvSpPr>
        <p:spPr>
          <a:xfrm>
            <a:off x="611560" y="1613118"/>
            <a:ext cx="8075240" cy="1455842"/>
          </a:xfrm>
          <a:prstGeom prst="rect">
            <a:avLst/>
          </a:prstGeom>
          <a:noFill/>
        </p:spPr>
        <p:txBody>
          <a:bodyPr wrap="square" rtlCol="0">
            <a:spAutoFit/>
          </a:bodyPr>
          <a:lstStyle/>
          <a:p>
            <a:pPr>
              <a:lnSpc>
                <a:spcPct val="150000"/>
              </a:lnSpc>
            </a:pPr>
            <a:r>
              <a:rPr lang="el-GR" sz="1600" dirty="0">
                <a:latin typeface="Arial" panose="020B0604020202020204" pitchFamily="34" charset="0"/>
                <a:cs typeface="Arial" panose="020B0604020202020204" pitchFamily="34" charset="0"/>
              </a:rPr>
              <a:t>Το μερίδιο αγοράς των αντλιών θερμότητας γεωθερμικής άλμης ήταν περίπου 30%.</a:t>
            </a:r>
            <a:endParaRPr lang="de-DE"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Στο ακόλουθο διάγραμμα φαίνονται τα αποθέματα αντλιών θερμότητας στη Γερμανία ως το 2016.</a:t>
            </a:r>
            <a:endParaRPr lang="de-DE" sz="1600" dirty="0">
              <a:latin typeface="Arial" panose="020B0604020202020204" pitchFamily="34" charset="0"/>
              <a:cs typeface="Arial" panose="020B0604020202020204" pitchFamily="34" charset="0"/>
            </a:endParaRPr>
          </a:p>
          <a:p>
            <a:r>
              <a:rPr lang="de-DE" sz="1600" dirty="0"/>
              <a:t> </a:t>
            </a:r>
          </a:p>
        </p:txBody>
      </p:sp>
    </p:spTree>
    <p:extLst>
      <p:ext uri="{BB962C8B-B14F-4D97-AF65-F5344CB8AC3E}">
        <p14:creationId xmlns:p14="http://schemas.microsoft.com/office/powerpoint/2010/main" val="16532176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Arial" panose="020B0604020202020204" pitchFamily="34" charset="0"/>
                <a:cs typeface="Arial" panose="020B0604020202020204" pitchFamily="34" charset="0"/>
              </a:rPr>
              <a:t>Τρόποι λειτουργίας αντλίας θερμότητας</a:t>
            </a:r>
            <a:endParaRPr lang="de-DE"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0">
              <a:lnSpc>
                <a:spcPct val="150000"/>
              </a:lnSpc>
              <a:buNone/>
            </a:pPr>
            <a:r>
              <a:rPr lang="en-US" sz="1600" dirty="0" err="1">
                <a:latin typeface="Arial" panose="020B0604020202020204" pitchFamily="34" charset="0"/>
                <a:cs typeface="Arial" panose="020B0604020202020204" pitchFamily="34" charset="0"/>
              </a:rPr>
              <a:t>Betriebsarten</a:t>
            </a:r>
            <a:r>
              <a:rPr lang="en-US" sz="1600" dirty="0">
                <a:latin typeface="Arial" panose="020B0604020202020204" pitchFamily="34" charset="0"/>
                <a:cs typeface="Arial" panose="020B0604020202020204" pitchFamily="34" charset="0"/>
              </a:rPr>
              <a:t> von </a:t>
            </a:r>
            <a:r>
              <a:rPr lang="en-US" sz="1600" dirty="0" err="1">
                <a:latin typeface="Arial" panose="020B0604020202020204" pitchFamily="34" charset="0"/>
                <a:cs typeface="Arial" panose="020B0604020202020204" pitchFamily="34" charset="0"/>
              </a:rPr>
              <a:t>Wärmepumpen</a:t>
            </a:r>
            <a:endParaRPr lang="en-US" sz="1600" dirty="0">
              <a:latin typeface="Arial" panose="020B0604020202020204" pitchFamily="34" charset="0"/>
              <a:cs typeface="Arial" panose="020B0604020202020204" pitchFamily="34" charset="0"/>
            </a:endParaRPr>
          </a:p>
        </p:txBody>
      </p:sp>
      <p:pic>
        <p:nvPicPr>
          <p:cNvPr id="5" name="mono bivalen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684" y="1124744"/>
            <a:ext cx="9144000" cy="5143500"/>
          </a:xfrm>
          <a:prstGeom prst="rect">
            <a:avLst/>
          </a:prstGeom>
        </p:spPr>
      </p:pic>
    </p:spTree>
    <p:extLst>
      <p:ext uri="{BB962C8B-B14F-4D97-AF65-F5344CB8AC3E}">
        <p14:creationId xmlns:p14="http://schemas.microsoft.com/office/powerpoint/2010/main" val="15746370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39552" y="1772816"/>
            <a:ext cx="8206734" cy="3001334"/>
          </a:xfrm>
          <a:prstGeom prst="rect">
            <a:avLst/>
          </a:prstGeom>
          <a:noFill/>
        </p:spPr>
        <p:txBody>
          <a:bodyPr wrap="none" rtlCol="0">
            <a:spAutoFit/>
          </a:bodyPr>
          <a:lstStyle/>
          <a:p>
            <a:pPr>
              <a:lnSpc>
                <a:spcPct val="150000"/>
              </a:lnSpc>
            </a:pPr>
            <a:r>
              <a:rPr lang="el-GR" sz="1600" dirty="0">
                <a:latin typeface="Arial" panose="020B0604020202020204" pitchFamily="34" charset="0"/>
                <a:cs typeface="Arial" panose="020B0604020202020204" pitchFamily="34" charset="0"/>
              </a:rPr>
              <a:t>Περίληψη του </a:t>
            </a:r>
            <a:r>
              <a:rPr lang="de-DE" sz="1600" dirty="0" err="1">
                <a:latin typeface="Arial" panose="020B0604020202020204" pitchFamily="34" charset="0"/>
                <a:cs typeface="Arial" panose="020B0604020202020204" pitchFamily="34" charset="0"/>
              </a:rPr>
              <a:t>video</a:t>
            </a:r>
            <a:r>
              <a:rPr lang="de-DE" sz="1600" dirty="0">
                <a:latin typeface="Arial" panose="020B0604020202020204" pitchFamily="34" charset="0"/>
                <a:cs typeface="Arial" panose="020B0604020202020204" pitchFamily="34" charset="0"/>
              </a:rPr>
              <a:t>:</a:t>
            </a:r>
          </a:p>
          <a:p>
            <a:pPr>
              <a:lnSpc>
                <a:spcPct val="150000"/>
              </a:lnSpc>
            </a:pPr>
            <a:r>
              <a:rPr lang="el-GR" sz="1600" dirty="0">
                <a:latin typeface="Arial" panose="020B0604020202020204" pitchFamily="34" charset="0"/>
                <a:cs typeface="Arial" panose="020B0604020202020204" pitchFamily="34" charset="0"/>
              </a:rPr>
              <a:t>Υπάρχουν διαφορετικοί τρόποι λειτουργίας των αντλιών θερμότητας </a:t>
            </a:r>
            <a:r>
              <a:rPr lang="de-DE" sz="1600" dirty="0" err="1">
                <a:highlight>
                  <a:srgbClr val="FFFF00"/>
                </a:highlight>
                <a:latin typeface="Arial" panose="020B0604020202020204" pitchFamily="34" charset="0"/>
                <a:cs typeface="Arial" panose="020B0604020202020204" pitchFamily="34" charset="0"/>
              </a:rPr>
              <a:t>heat</a:t>
            </a:r>
            <a:r>
              <a:rPr lang="de-DE" sz="1600" dirty="0">
                <a:highlight>
                  <a:srgbClr val="FFFF00"/>
                </a:highlight>
                <a:latin typeface="Arial" panose="020B0604020202020204" pitchFamily="34" charset="0"/>
                <a:cs typeface="Arial" panose="020B0604020202020204" pitchFamily="34" charset="0"/>
              </a:rPr>
              <a:t> pump </a:t>
            </a:r>
            <a:r>
              <a:rPr lang="de-DE" sz="1600" dirty="0" err="1">
                <a:highlight>
                  <a:srgbClr val="FFFF00"/>
                </a:highlight>
                <a:latin typeface="Arial" panose="020B0604020202020204" pitchFamily="34" charset="0"/>
                <a:cs typeface="Arial" panose="020B0604020202020204" pitchFamily="34" charset="0"/>
              </a:rPr>
              <a:t>heaters</a:t>
            </a:r>
            <a:r>
              <a:rPr lang="de-DE" sz="1600" dirty="0">
                <a:latin typeface="Arial" panose="020B0604020202020204" pitchFamily="34" charset="0"/>
                <a:cs typeface="Arial" panose="020B0604020202020204" pitchFamily="34" charset="0"/>
              </a:rPr>
              <a:t>. </a:t>
            </a:r>
          </a:p>
          <a:p>
            <a:pPr>
              <a:lnSpc>
                <a:spcPct val="150000"/>
              </a:lnSpc>
            </a:pPr>
            <a:r>
              <a:rPr lang="de-DE" sz="1600" dirty="0" err="1">
                <a:latin typeface="Arial" panose="020B0604020202020204" pitchFamily="34" charset="0"/>
                <a:cs typeface="Arial" panose="020B0604020202020204" pitchFamily="34" charset="0"/>
              </a:rPr>
              <a:t>Depending</a:t>
            </a:r>
            <a:r>
              <a:rPr lang="de-DE" sz="1600" dirty="0">
                <a:latin typeface="Arial" panose="020B0604020202020204" pitchFamily="34" charset="0"/>
                <a:cs typeface="Arial" panose="020B0604020202020204" pitchFamily="34" charset="0"/>
              </a:rPr>
              <a:t> on </a:t>
            </a:r>
            <a:r>
              <a:rPr lang="de-DE" sz="1600" dirty="0" err="1">
                <a:latin typeface="Arial" panose="020B0604020202020204" pitchFamily="34" charset="0"/>
                <a:cs typeface="Arial" panose="020B0604020202020204" pitchFamily="34" charset="0"/>
              </a:rPr>
              <a:t>the</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cooperation</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of</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the</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heat</a:t>
            </a:r>
            <a:r>
              <a:rPr lang="de-DE" sz="1600" dirty="0">
                <a:latin typeface="Arial" panose="020B0604020202020204" pitchFamily="34" charset="0"/>
                <a:cs typeface="Arial" panose="020B0604020202020204" pitchFamily="34" charset="0"/>
              </a:rPr>
              <a:t> pump </a:t>
            </a:r>
            <a:r>
              <a:rPr lang="de-DE" sz="1600" dirty="0" err="1">
                <a:latin typeface="Arial" panose="020B0604020202020204" pitchFamily="34" charset="0"/>
                <a:cs typeface="Arial" panose="020B0604020202020204" pitchFamily="34" charset="0"/>
              </a:rPr>
              <a:t>with</a:t>
            </a:r>
            <a:r>
              <a:rPr lang="de-DE" sz="1600" dirty="0">
                <a:latin typeface="Arial" panose="020B0604020202020204" pitchFamily="34" charset="0"/>
                <a:cs typeface="Arial" panose="020B0604020202020204" pitchFamily="34" charset="0"/>
              </a:rPr>
              <a:t> an additional </a:t>
            </a:r>
            <a:r>
              <a:rPr lang="de-DE" sz="1600" dirty="0" err="1">
                <a:latin typeface="Arial" panose="020B0604020202020204" pitchFamily="34" charset="0"/>
                <a:cs typeface="Arial" panose="020B0604020202020204" pitchFamily="34" charset="0"/>
              </a:rPr>
              <a:t>heat</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generator</a:t>
            </a:r>
            <a:r>
              <a:rPr lang="de-DE" sz="1600" dirty="0">
                <a:latin typeface="Arial" panose="020B0604020202020204" pitchFamily="34" charset="0"/>
                <a:cs typeface="Arial" panose="020B0604020202020204" pitchFamily="34" charset="0"/>
              </a:rPr>
              <a:t> </a:t>
            </a:r>
          </a:p>
          <a:p>
            <a:pPr>
              <a:lnSpc>
                <a:spcPct val="150000"/>
              </a:lnSpc>
            </a:pPr>
            <a:r>
              <a:rPr lang="de-DE" sz="1600" dirty="0" err="1">
                <a:latin typeface="Arial" panose="020B0604020202020204" pitchFamily="34" charset="0"/>
                <a:cs typeface="Arial" panose="020B0604020202020204" pitchFamily="34" charset="0"/>
              </a:rPr>
              <a:t>one</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can</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distinguish</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between</a:t>
            </a:r>
            <a:r>
              <a:rPr lang="de-DE" sz="1600" dirty="0">
                <a:latin typeface="Arial" panose="020B0604020202020204" pitchFamily="34" charset="0"/>
                <a:cs typeface="Arial" panose="020B0604020202020204" pitchFamily="34" charset="0"/>
              </a:rPr>
              <a:t> : </a:t>
            </a:r>
          </a:p>
          <a:p>
            <a:pPr>
              <a:lnSpc>
                <a:spcPct val="150000"/>
              </a:lnSpc>
            </a:pPr>
            <a:endParaRPr lang="de-DE" sz="1600" dirty="0">
              <a:latin typeface="Arial" panose="020B0604020202020204" pitchFamily="34" charset="0"/>
              <a:cs typeface="Arial" panose="020B0604020202020204" pitchFamily="34" charset="0"/>
            </a:endParaRPr>
          </a:p>
          <a:p>
            <a:pPr marL="285750" indent="-285750">
              <a:lnSpc>
                <a:spcPct val="150000"/>
              </a:lnSpc>
              <a:buFontTx/>
              <a:buChar char="-"/>
            </a:pPr>
            <a:r>
              <a:rPr lang="el-GR" sz="1600" dirty="0" err="1">
                <a:latin typeface="Arial" panose="020B0604020202020204" pitchFamily="34" charset="0"/>
                <a:cs typeface="Arial" panose="020B0604020202020204" pitchFamily="34" charset="0"/>
              </a:rPr>
              <a:t>Μονοδύναμη</a:t>
            </a:r>
            <a:r>
              <a:rPr lang="el-GR" sz="1600" dirty="0">
                <a:latin typeface="Arial" panose="020B0604020202020204" pitchFamily="34" charset="0"/>
                <a:cs typeface="Arial" panose="020B0604020202020204" pitchFamily="34" charset="0"/>
              </a:rPr>
              <a:t> λειτουργία</a:t>
            </a:r>
            <a:endParaRPr lang="de-DE" sz="1600" dirty="0">
              <a:latin typeface="Arial" panose="020B0604020202020204" pitchFamily="34" charset="0"/>
              <a:cs typeface="Arial" panose="020B0604020202020204" pitchFamily="34" charset="0"/>
            </a:endParaRPr>
          </a:p>
          <a:p>
            <a:pPr marL="285750" indent="-285750">
              <a:lnSpc>
                <a:spcPct val="150000"/>
              </a:lnSpc>
              <a:buFontTx/>
              <a:buChar char="-"/>
            </a:pPr>
            <a:r>
              <a:rPr lang="de-DE" sz="1600" dirty="0">
                <a:highlight>
                  <a:srgbClr val="FFFF00"/>
                </a:highlight>
                <a:latin typeface="Arial" panose="020B0604020202020204" pitchFamily="34" charset="0"/>
                <a:cs typeface="Arial" panose="020B0604020202020204" pitchFamily="34" charset="0"/>
              </a:rPr>
              <a:t>bivalent</a:t>
            </a:r>
            <a:r>
              <a:rPr lang="de-DE"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παράλληλη λειτουργία</a:t>
            </a:r>
            <a:endParaRPr lang="de-DE" sz="1600" dirty="0">
              <a:latin typeface="Arial" panose="020B0604020202020204" pitchFamily="34" charset="0"/>
              <a:cs typeface="Arial" panose="020B0604020202020204" pitchFamily="34" charset="0"/>
            </a:endParaRPr>
          </a:p>
          <a:p>
            <a:pPr marL="285750" indent="-285750">
              <a:lnSpc>
                <a:spcPct val="150000"/>
              </a:lnSpc>
              <a:buFontTx/>
              <a:buChar char="-"/>
            </a:pPr>
            <a:r>
              <a:rPr lang="de-DE" sz="1600" dirty="0">
                <a:highlight>
                  <a:srgbClr val="FFFF00"/>
                </a:highlight>
                <a:latin typeface="Arial" panose="020B0604020202020204" pitchFamily="34" charset="0"/>
                <a:cs typeface="Arial" panose="020B0604020202020204" pitchFamily="34" charset="0"/>
              </a:rPr>
              <a:t>bivalent</a:t>
            </a:r>
            <a:r>
              <a:rPr lang="de-DE"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εναλλακτική λειτουργία</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7836500"/>
      </p:ext>
    </p:extLst>
  </p:cSld>
  <p:clrMapOvr>
    <a:masterClrMapping/>
  </p:clrMapOvr>
  <mc:AlternateContent xmlns:mc="http://schemas.openxmlformats.org/markup-compatibility/2006" xmlns:p14="http://schemas.microsoft.com/office/powerpoint/2010/main">
    <mc:Choice Requires="p14">
      <p:transition spd="slow" p14:dur="2000" advTm="8185"/>
    </mc:Choice>
    <mc:Fallback xmlns="">
      <p:transition spd="slow" advTm="8185"/>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8057" y="4141962"/>
            <a:ext cx="4285943" cy="209535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4875" y="5780112"/>
            <a:ext cx="457200" cy="457200"/>
          </a:xfrm>
          <a:prstGeom prst="rect">
            <a:avLst/>
          </a:prstGeom>
        </p:spPr>
      </p:pic>
      <p:pic>
        <p:nvPicPr>
          <p:cNvPr id="5" name="Grafik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2232" y="4141962"/>
            <a:ext cx="4285943" cy="2095350"/>
          </a:xfrm>
          <a:prstGeom prst="rect">
            <a:avLst/>
          </a:prstGeom>
        </p:spPr>
      </p:pic>
      <p:pic>
        <p:nvPicPr>
          <p:cNvPr id="6" name="Grafik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634658"/>
            <a:ext cx="4308150" cy="2106206"/>
          </a:xfrm>
          <a:prstGeom prst="rect">
            <a:avLst/>
          </a:prstGeom>
        </p:spPr>
      </p:pic>
      <p:sp>
        <p:nvSpPr>
          <p:cNvPr id="7" name="Textfeld 6"/>
          <p:cNvSpPr txBox="1"/>
          <p:nvPr/>
        </p:nvSpPr>
        <p:spPr>
          <a:xfrm>
            <a:off x="762001" y="1444221"/>
            <a:ext cx="2639184" cy="416011"/>
          </a:xfrm>
          <a:prstGeom prst="rect">
            <a:avLst/>
          </a:prstGeom>
          <a:noFill/>
        </p:spPr>
        <p:txBody>
          <a:bodyPr wrap="none" rtlCol="0">
            <a:spAutoFit/>
          </a:bodyPr>
          <a:lstStyle/>
          <a:p>
            <a:pPr marL="285750" indent="-285750">
              <a:lnSpc>
                <a:spcPct val="150000"/>
              </a:lnSpc>
              <a:buFontTx/>
              <a:buChar char="-"/>
            </a:pPr>
            <a:r>
              <a:rPr lang="el-GR" sz="1600" dirty="0" err="1">
                <a:latin typeface="Arial" panose="020B0604020202020204" pitchFamily="34" charset="0"/>
                <a:cs typeface="Arial" panose="020B0604020202020204" pitchFamily="34" charset="0"/>
              </a:rPr>
              <a:t>Μονοδύναμη</a:t>
            </a:r>
            <a:r>
              <a:rPr lang="el-GR" sz="1600" dirty="0">
                <a:latin typeface="Arial" panose="020B0604020202020204" pitchFamily="34" charset="0"/>
                <a:cs typeface="Arial" panose="020B0604020202020204" pitchFamily="34" charset="0"/>
              </a:rPr>
              <a:t> λειτουργία</a:t>
            </a:r>
            <a:endParaRPr lang="de-DE" sz="1600" dirty="0">
              <a:latin typeface="Arial" panose="020B0604020202020204" pitchFamily="34" charset="0"/>
              <a:cs typeface="Arial" panose="020B0604020202020204" pitchFamily="34" charset="0"/>
            </a:endParaRPr>
          </a:p>
        </p:txBody>
      </p:sp>
      <p:sp>
        <p:nvSpPr>
          <p:cNvPr id="8" name="Textfeld 7"/>
          <p:cNvSpPr txBox="1"/>
          <p:nvPr/>
        </p:nvSpPr>
        <p:spPr>
          <a:xfrm>
            <a:off x="762001" y="3919759"/>
            <a:ext cx="2960106" cy="338554"/>
          </a:xfrm>
          <a:prstGeom prst="rect">
            <a:avLst/>
          </a:prstGeom>
          <a:noFill/>
        </p:spPr>
        <p:txBody>
          <a:bodyPr wrap="none" rtlCol="0">
            <a:spAutoFit/>
          </a:bodyPr>
          <a:lstStyle/>
          <a:p>
            <a:r>
              <a:rPr lang="de-DE" sz="1600" dirty="0">
                <a:highlight>
                  <a:srgbClr val="FFFF00"/>
                </a:highlight>
                <a:latin typeface="Arial" panose="020B0604020202020204" pitchFamily="34" charset="0"/>
                <a:cs typeface="Arial" panose="020B0604020202020204" pitchFamily="34" charset="0"/>
              </a:rPr>
              <a:t>bivalent</a:t>
            </a:r>
            <a:r>
              <a:rPr lang="de-DE"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παράλληλη λειτουργία</a:t>
            </a:r>
            <a:endParaRPr lang="de-DE" sz="1600" dirty="0">
              <a:latin typeface="Arial" panose="020B0604020202020204" pitchFamily="34" charset="0"/>
              <a:cs typeface="Arial" panose="020B0604020202020204" pitchFamily="34" charset="0"/>
            </a:endParaRPr>
          </a:p>
        </p:txBody>
      </p:sp>
      <p:sp>
        <p:nvSpPr>
          <p:cNvPr id="9" name="Textfeld 8"/>
          <p:cNvSpPr txBox="1"/>
          <p:nvPr/>
        </p:nvSpPr>
        <p:spPr>
          <a:xfrm>
            <a:off x="5572126" y="3919759"/>
            <a:ext cx="3011209" cy="338554"/>
          </a:xfrm>
          <a:prstGeom prst="rect">
            <a:avLst/>
          </a:prstGeom>
          <a:noFill/>
        </p:spPr>
        <p:txBody>
          <a:bodyPr wrap="none" rtlCol="0">
            <a:spAutoFit/>
          </a:bodyPr>
          <a:lstStyle/>
          <a:p>
            <a:r>
              <a:rPr lang="de-DE" sz="1600" dirty="0">
                <a:highlight>
                  <a:srgbClr val="FFFF00"/>
                </a:highlight>
                <a:latin typeface="Arial" panose="020B0604020202020204" pitchFamily="34" charset="0"/>
                <a:cs typeface="Arial" panose="020B0604020202020204" pitchFamily="34" charset="0"/>
              </a:rPr>
              <a:t>bivalent </a:t>
            </a:r>
            <a:r>
              <a:rPr lang="el-GR" sz="1600" dirty="0">
                <a:latin typeface="Arial" panose="020B0604020202020204" pitchFamily="34" charset="0"/>
                <a:cs typeface="Arial" panose="020B0604020202020204" pitchFamily="34" charset="0"/>
              </a:rPr>
              <a:t>εναλλακτική λειτουργία</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3908097"/>
      </p:ext>
    </p:extLst>
  </p:cSld>
  <p:clrMapOvr>
    <a:masterClrMapping/>
  </p:clrMapOvr>
  <mc:AlternateContent xmlns:mc="http://schemas.openxmlformats.org/markup-compatibility/2006" xmlns:p14="http://schemas.microsoft.com/office/powerpoint/2010/main">
    <mc:Choice Requires="p14">
      <p:transition spd="slow" p14:dur="2000" advTm="8185"/>
    </mc:Choice>
    <mc:Fallback xmlns="">
      <p:transition spd="slow" advTm="8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507288" cy="4493096"/>
          </a:xfrm>
        </p:spPr>
        <p:txBody>
          <a:bodyPr>
            <a:normAutofit/>
          </a:bodyPr>
          <a:lstStyle/>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el-GR" sz="1600" dirty="0">
                <a:latin typeface="Arial" panose="020B0604020202020204" pitchFamily="34" charset="0"/>
                <a:cs typeface="Arial" panose="020B0604020202020204" pitchFamily="34" charset="0"/>
              </a:rPr>
              <a:t>Τα ορυκτά καύσιμα (όπως φυσικό αέριο ή πετρέλαιο) χρησιμοποιούνται συχνά σε </a:t>
            </a:r>
            <a:r>
              <a:rPr lang="en-US" sz="1600" dirty="0">
                <a:highlight>
                  <a:srgbClr val="FFFF00"/>
                </a:highlight>
                <a:latin typeface="Arial" panose="020B0604020202020204" pitchFamily="34" charset="0"/>
                <a:cs typeface="Arial" panose="020B0604020202020204" pitchFamily="34" charset="0"/>
              </a:rPr>
              <a:t>bivalent</a:t>
            </a:r>
            <a:r>
              <a:rPr lang="el-GR" sz="1600" dirty="0">
                <a:latin typeface="Arial" panose="020B0604020202020204" pitchFamily="34" charset="0"/>
                <a:cs typeface="Arial" panose="020B0604020202020204" pitchFamily="34" charset="0"/>
              </a:rPr>
              <a:t> τρόπους λειτουργίας. Σε μικρές εγκαταστάσεις, οι </a:t>
            </a:r>
            <a:r>
              <a:rPr lang="en-US" sz="1600" dirty="0">
                <a:highlight>
                  <a:srgbClr val="FFFF00"/>
                </a:highlight>
                <a:latin typeface="Arial" panose="020B0604020202020204" pitchFamily="34" charset="0"/>
                <a:cs typeface="Arial" panose="020B0604020202020204" pitchFamily="34" charset="0"/>
              </a:rPr>
              <a:t>bivalent</a:t>
            </a:r>
            <a:r>
              <a:rPr lang="el-GR" sz="1600" dirty="0">
                <a:latin typeface="Arial" panose="020B0604020202020204" pitchFamily="34" charset="0"/>
                <a:cs typeface="Arial" panose="020B0604020202020204" pitchFamily="34" charset="0"/>
              </a:rPr>
              <a:t> έννοιες είναι σημαντικές μόνο αν, κατά τη διάρκεια ενός εκσυγχρονισμού του συστήματος θέρμανσης, υπάρχουν λειτουργικοί καυστήρες για την παραγωγή μέγιστου φορτίου, οι οποίοι συνεχίζουν να λειτουργούν</a:t>
            </a:r>
            <a:r>
              <a:rPr lang="en-US" sz="1600" dirty="0">
                <a:latin typeface="Arial" panose="020B0604020202020204" pitchFamily="34" charset="0"/>
                <a:cs typeface="Arial" panose="020B0604020202020204" pitchFamily="34" charset="0"/>
              </a:rPr>
              <a:t>.</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l-GR" sz="1600" dirty="0">
                <a:latin typeface="Arial" panose="020B0604020202020204" pitchFamily="34" charset="0"/>
                <a:cs typeface="Arial" panose="020B0604020202020204" pitchFamily="34" charset="0"/>
              </a:rPr>
              <a:t>Στο σχεδιασμό μεγαλύτερων εγκαταστάσεων - ειδικά σε μη οικιστικά κτίρια - </a:t>
            </a:r>
            <a:r>
              <a:rPr lang="en-US" sz="1600" dirty="0">
                <a:highlight>
                  <a:srgbClr val="FFFF00"/>
                </a:highlight>
                <a:latin typeface="Arial" panose="020B0604020202020204" pitchFamily="34" charset="0"/>
                <a:cs typeface="Arial" panose="020B0604020202020204" pitchFamily="34" charset="0"/>
              </a:rPr>
              <a:t>peak loads are being newly built</a:t>
            </a:r>
            <a:r>
              <a:rPr lang="el-GR" sz="1600" dirty="0">
                <a:latin typeface="Arial" panose="020B0604020202020204" pitchFamily="34" charset="0"/>
                <a:cs typeface="Arial" panose="020B0604020202020204" pitchFamily="34" charset="0"/>
              </a:rPr>
              <a:t>.</a:t>
            </a:r>
          </a:p>
          <a:p>
            <a:pPr marL="0" indent="0">
              <a:lnSpc>
                <a:spcPct val="150000"/>
              </a:lnSpc>
              <a:buNone/>
            </a:pPr>
            <a:r>
              <a:rPr lang="el-GR" sz="1600" dirty="0">
                <a:latin typeface="Arial" panose="020B0604020202020204" pitchFamily="34" charset="0"/>
                <a:cs typeface="Arial" panose="020B0604020202020204" pitchFamily="34" charset="0"/>
              </a:rPr>
              <a:t>Εκτός από τους λέβητες πετρελαίου ή αερίου, θα χρησιμοποιηθούν επίσης συστήματα βιομάζας ή τηλεθέρμανση</a:t>
            </a:r>
            <a:r>
              <a:rPr lang="en-US" sz="1600" dirty="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E4F1AD4D-91F4-49A3-8329-99F73D740EF2}"/>
              </a:ext>
            </a:extLst>
          </p:cNvPr>
          <p:cNvSpPr>
            <a:spLocks noGrp="1"/>
          </p:cNvSpPr>
          <p:nvPr>
            <p:ph type="title"/>
          </p:nvPr>
        </p:nvSpPr>
        <p:spPr>
          <a:xfrm>
            <a:off x="1979712" y="0"/>
            <a:ext cx="6707088" cy="1124744"/>
          </a:xfrm>
        </p:spPr>
        <p:txBody>
          <a:bodyPr/>
          <a:lstStyle/>
          <a:p>
            <a:r>
              <a:rPr lang="el-GR" dirty="0">
                <a:latin typeface="Arial" panose="020B0604020202020204" pitchFamily="34" charset="0"/>
                <a:cs typeface="Arial" panose="020B0604020202020204" pitchFamily="34" charset="0"/>
              </a:rPr>
              <a:t>Τρόποι λειτουργίας αντλίας θερμότητας</a:t>
            </a:r>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34627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48043"/>
            <a:ext cx="4968552" cy="4525963"/>
          </a:xfrm>
        </p:spPr>
        <p:txBody>
          <a:bodyPr>
            <a:normAutofit lnSpcReduction="10000"/>
          </a:bodyPr>
          <a:lstStyle/>
          <a:p>
            <a:pPr marL="0" indent="0">
              <a:lnSpc>
                <a:spcPct val="150000"/>
              </a:lnSpc>
              <a:buNone/>
            </a:pPr>
            <a:r>
              <a:rPr lang="el-GR" sz="1600" dirty="0">
                <a:latin typeface="Arial" panose="020B0604020202020204" pitchFamily="34" charset="0"/>
                <a:cs typeface="Arial" panose="020B0604020202020204" pitchFamily="34" charset="0"/>
              </a:rPr>
              <a:t>Λειτουργίες αντλιών θερμότητας /</a:t>
            </a:r>
          </a:p>
          <a:p>
            <a:pPr marL="0" indent="0">
              <a:lnSpc>
                <a:spcPct val="150000"/>
              </a:lnSpc>
              <a:buNone/>
            </a:pPr>
            <a:r>
              <a:rPr lang="el-GR" sz="1600" dirty="0">
                <a:latin typeface="Arial" panose="020B0604020202020204" pitchFamily="34" charset="0"/>
                <a:cs typeface="Arial" panose="020B0604020202020204" pitchFamily="34" charset="0"/>
              </a:rPr>
              <a:t>υποστήριξη θέρμανσης ή θέρμανση νερού χρήσης</a:t>
            </a: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el-GR" sz="1600" dirty="0">
                <a:latin typeface="Arial" panose="020B0604020202020204" pitchFamily="34" charset="0"/>
                <a:cs typeface="Arial" panose="020B0604020202020204" pitchFamily="34" charset="0"/>
              </a:rPr>
              <a:t>Ηλιακή θερμική ενέργεια</a:t>
            </a:r>
          </a:p>
          <a:p>
            <a:pPr marL="0" indent="0">
              <a:lnSpc>
                <a:spcPct val="150000"/>
              </a:lnSpc>
              <a:buNone/>
            </a:pPr>
            <a:r>
              <a:rPr lang="el-GR" sz="1600" dirty="0">
                <a:latin typeface="Arial" panose="020B0604020202020204" pitchFamily="34" charset="0"/>
                <a:cs typeface="Arial" panose="020B0604020202020204" pitchFamily="34" charset="0"/>
              </a:rPr>
              <a:t>Τα μέρη</a:t>
            </a:r>
            <a:r>
              <a:rPr lang="de-DE"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της ηλιακής θερμικής ενέργειας μπορούν να συμπεριληφθούν σε ένα σύστημα αντλίας θερμότητας</a:t>
            </a:r>
            <a:r>
              <a:rPr lang="de-DE" sz="1600" dirty="0">
                <a:latin typeface="Arial" panose="020B0604020202020204" pitchFamily="34" charset="0"/>
                <a:cs typeface="Arial" panose="020B0604020202020204" pitchFamily="34" charset="0"/>
              </a:rPr>
              <a:t>. </a:t>
            </a:r>
          </a:p>
          <a:p>
            <a:pPr marL="0" indent="0">
              <a:lnSpc>
                <a:spcPct val="150000"/>
              </a:lnSpc>
              <a:buNone/>
            </a:pPr>
            <a:r>
              <a:rPr lang="el-GR" sz="1600" dirty="0">
                <a:latin typeface="Arial" panose="020B0604020202020204" pitchFamily="34" charset="0"/>
                <a:cs typeface="Arial" panose="020B0604020202020204" pitchFamily="34" charset="0"/>
              </a:rPr>
              <a:t>Η ερμηνεία και η ενσωμάτωση γίνεται όπως σε άλλα συστήματα θέρμανσης. Τα στοιχεία της ηλιακής θερμικής ενέργειας πρέπει να λαμβάνονται υπόψη κατά τη διαστασιολόγηση του γεωθερμικού συστήματος.</a:t>
            </a:r>
            <a:r>
              <a:rPr lang="de-DE" sz="1600" dirty="0">
                <a:latin typeface="Arial" panose="020B0604020202020204" pitchFamily="34" charset="0"/>
                <a:cs typeface="Arial" panose="020B0604020202020204" pitchFamily="34" charset="0"/>
              </a:rPr>
              <a:t>  </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p:txBody>
      </p:sp>
      <p:pic>
        <p:nvPicPr>
          <p:cNvPr id="6146" name="Picture 2" descr="https://upload.wikimedia.org/wikipedia/commons/8/8c/Sonnenkollektor-1.jpg"/>
          <p:cNvPicPr>
            <a:picLocks noChangeAspect="1" noChangeArrowheads="1"/>
          </p:cNvPicPr>
          <p:nvPr/>
        </p:nvPicPr>
        <p:blipFill>
          <a:blip r:embed="rId3">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5114833" y="2095500"/>
            <a:ext cx="5286375" cy="47625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4126BAD5-B6E5-47A3-B3BD-99417D4F6530}"/>
              </a:ext>
            </a:extLst>
          </p:cNvPr>
          <p:cNvSpPr>
            <a:spLocks noGrp="1"/>
          </p:cNvSpPr>
          <p:nvPr>
            <p:ph type="title"/>
          </p:nvPr>
        </p:nvSpPr>
        <p:spPr>
          <a:xfrm>
            <a:off x="1979712" y="0"/>
            <a:ext cx="6707088" cy="1124744"/>
          </a:xfrm>
        </p:spPr>
        <p:txBody>
          <a:bodyPr/>
          <a:lstStyle/>
          <a:p>
            <a:r>
              <a:rPr lang="el-GR" dirty="0">
                <a:latin typeface="Arial" panose="020B0604020202020204" pitchFamily="34" charset="0"/>
                <a:cs typeface="Arial" panose="020B0604020202020204" pitchFamily="34" charset="0"/>
              </a:rPr>
              <a:t>Τρόποι λειτουργίας αντλίας θερμότητας</a:t>
            </a:r>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55412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slide title here</a:t>
            </a:r>
            <a:endParaRPr lang="el-GR" dirty="0"/>
          </a:p>
        </p:txBody>
      </p:sp>
      <p:sp>
        <p:nvSpPr>
          <p:cNvPr id="3" name="Content Placeholder 2"/>
          <p:cNvSpPr>
            <a:spLocks noGrp="1"/>
          </p:cNvSpPr>
          <p:nvPr>
            <p:ph idx="1"/>
          </p:nvPr>
        </p:nvSpPr>
        <p:spPr/>
        <p:txBody>
          <a:bodyPr>
            <a:normAutofit/>
          </a:bodyPr>
          <a:lstStyle/>
          <a:p>
            <a:pPr marL="0" lvl="0" indent="0">
              <a:lnSpc>
                <a:spcPct val="150000"/>
              </a:lnSpc>
              <a:spcBef>
                <a:spcPts val="0"/>
              </a:spcBef>
              <a:buNone/>
            </a:pPr>
            <a:r>
              <a:rPr lang="el-GR" sz="1600" dirty="0">
                <a:solidFill>
                  <a:prstClr val="black"/>
                </a:solidFill>
                <a:latin typeface="Arial" panose="020B0604020202020204" pitchFamily="34" charset="0"/>
                <a:cs typeface="Arial" panose="020B0604020202020204" pitchFamily="34" charset="0"/>
              </a:rPr>
              <a:t>Θερμάστρες</a:t>
            </a:r>
            <a:r>
              <a:rPr lang="de-DE" sz="1600" dirty="0">
                <a:solidFill>
                  <a:prstClr val="black"/>
                </a:solidFill>
                <a:latin typeface="Arial" panose="020B0604020202020204" pitchFamily="34" charset="0"/>
                <a:cs typeface="Arial" panose="020B0604020202020204" pitchFamily="34" charset="0"/>
              </a:rPr>
              <a:t> / </a:t>
            </a:r>
            <a:r>
              <a:rPr lang="el-GR" sz="1600" dirty="0">
                <a:solidFill>
                  <a:prstClr val="black"/>
                </a:solidFill>
                <a:latin typeface="Arial" panose="020B0604020202020204" pitchFamily="34" charset="0"/>
                <a:cs typeface="Arial" panose="020B0604020202020204" pitchFamily="34" charset="0"/>
              </a:rPr>
              <a:t>Θέρμανση </a:t>
            </a:r>
            <a:r>
              <a:rPr lang="el-GR" sz="1600" dirty="0">
                <a:solidFill>
                  <a:prstClr val="black"/>
                </a:solidFill>
                <a:highlight>
                  <a:srgbClr val="FFFF00"/>
                </a:highlight>
                <a:latin typeface="Arial" panose="020B0604020202020204" pitchFamily="34" charset="0"/>
                <a:cs typeface="Arial" panose="020B0604020202020204" pitchFamily="34" charset="0"/>
              </a:rPr>
              <a:t>μονόκλινου δωματίου </a:t>
            </a:r>
            <a:r>
              <a:rPr lang="en-US" sz="1600" dirty="0">
                <a:solidFill>
                  <a:prstClr val="black"/>
                </a:solidFill>
                <a:highlight>
                  <a:srgbClr val="FFFF00"/>
                </a:highlight>
                <a:latin typeface="Arial" panose="020B0604020202020204" pitchFamily="34" charset="0"/>
                <a:cs typeface="Arial" panose="020B0604020202020204" pitchFamily="34" charset="0"/>
              </a:rPr>
              <a:t>single room</a:t>
            </a:r>
            <a:endParaRPr lang="de-DE" sz="1600" dirty="0">
              <a:solidFill>
                <a:prstClr val="black"/>
              </a:solidFill>
              <a:highlight>
                <a:srgbClr val="FFFF00"/>
              </a:highlight>
              <a:latin typeface="Arial" panose="020B0604020202020204" pitchFamily="34" charset="0"/>
              <a:cs typeface="Arial" panose="020B0604020202020204" pitchFamily="34" charset="0"/>
            </a:endParaRPr>
          </a:p>
          <a:p>
            <a:pPr marL="0" lvl="0" indent="0">
              <a:lnSpc>
                <a:spcPct val="150000"/>
              </a:lnSpc>
              <a:spcBef>
                <a:spcPts val="0"/>
              </a:spcBef>
              <a:buNone/>
            </a:pPr>
            <a:endParaRPr lang="de-DE" sz="1600" dirty="0">
              <a:solidFill>
                <a:prstClr val="black"/>
              </a:solidFill>
              <a:latin typeface="Arial" panose="020B0604020202020204" pitchFamily="34" charset="0"/>
              <a:cs typeface="Arial" panose="020B0604020202020204" pitchFamily="34" charset="0"/>
            </a:endParaRPr>
          </a:p>
          <a:p>
            <a:pPr marL="0" lvl="0" indent="0">
              <a:lnSpc>
                <a:spcPct val="150000"/>
              </a:lnSpc>
              <a:spcBef>
                <a:spcPts val="0"/>
              </a:spcBef>
              <a:buNone/>
            </a:pPr>
            <a:r>
              <a:rPr lang="el-GR" sz="1600" dirty="0">
                <a:solidFill>
                  <a:prstClr val="black"/>
                </a:solidFill>
                <a:latin typeface="Arial" panose="020B0604020202020204" pitchFamily="34" charset="0"/>
                <a:cs typeface="Arial" panose="020B0604020202020204" pitchFamily="34" charset="0"/>
              </a:rPr>
              <a:t>Είναι επίσης δυνατή η σύνδεση ενός συστήματος αντλίας θερμότητας και μιας σόμπας με ξύλα. Η σόμπα δεν είναι συνήθως συνδεδεμένη με το σύστημα θέρμανσης, επομένως δεν υπάρχουν ειδικές απαιτήσεις για την τοποθέτησή του.</a:t>
            </a:r>
          </a:p>
          <a:p>
            <a:pPr marL="0" lvl="0" indent="0">
              <a:lnSpc>
                <a:spcPct val="150000"/>
              </a:lnSpc>
              <a:spcBef>
                <a:spcPts val="0"/>
              </a:spcBef>
              <a:buNone/>
            </a:pPr>
            <a:r>
              <a:rPr lang="el-GR" sz="1600" dirty="0">
                <a:solidFill>
                  <a:prstClr val="black"/>
                </a:solidFill>
                <a:latin typeface="Arial" panose="020B0604020202020204" pitchFamily="34" charset="0"/>
                <a:cs typeface="Arial" panose="020B0604020202020204" pitchFamily="34" charset="0"/>
              </a:rPr>
              <a:t>Η ένταση χρήσης και η έκταση χρήσης της σόμπας εξαρτώνται από τον χρήστη και εξαιτίας αυτού δεν είναι εύκολο ή ακόμη και θεωρημένο κατά τη διαστασιολόγηση του συστήματος.</a:t>
            </a:r>
            <a:endParaRPr lang="de-DE" sz="16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2933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Arial" panose="020B0604020202020204" pitchFamily="34" charset="0"/>
                <a:cs typeface="Arial" panose="020B0604020202020204" pitchFamily="34" charset="0"/>
              </a:rPr>
              <a:t>Θερμαντική ράβδος / Θερμαντική κεφαλή</a:t>
            </a:r>
            <a:endParaRPr lang="de-DE"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556792"/>
            <a:ext cx="8229600" cy="4525963"/>
          </a:xfrm>
        </p:spPr>
        <p:txBody>
          <a:bodyPr>
            <a:normAutofit/>
          </a:bodyPr>
          <a:lstStyle/>
          <a:p>
            <a:pPr marL="0" lvl="0" indent="0">
              <a:lnSpc>
                <a:spcPct val="150000"/>
              </a:lnSpc>
              <a:spcBef>
                <a:spcPts val="0"/>
              </a:spcBef>
              <a:buNone/>
            </a:pPr>
            <a:r>
              <a:rPr lang="el-GR" sz="1600" dirty="0">
                <a:solidFill>
                  <a:prstClr val="black"/>
                </a:solidFill>
                <a:latin typeface="Arial" panose="020B0604020202020204" pitchFamily="34" charset="0"/>
                <a:cs typeface="Arial" panose="020B0604020202020204" pitchFamily="34" charset="0"/>
              </a:rPr>
              <a:t>Θερμαντική ράβδος / θερμαντική κεφαλή</a:t>
            </a:r>
            <a:endParaRPr lang="en-US" sz="1600" dirty="0">
              <a:latin typeface="Arial" panose="020B0604020202020204" pitchFamily="34" charset="0"/>
              <a:cs typeface="Arial" panose="020B0604020202020204" pitchFamily="34" charset="0"/>
            </a:endParaRPr>
          </a:p>
        </p:txBody>
      </p:sp>
      <p:sp>
        <p:nvSpPr>
          <p:cNvPr id="4" name="Textfeld 3"/>
          <p:cNvSpPr txBox="1"/>
          <p:nvPr/>
        </p:nvSpPr>
        <p:spPr>
          <a:xfrm>
            <a:off x="454023" y="2132856"/>
            <a:ext cx="5225148" cy="2123658"/>
          </a:xfrm>
          <a:prstGeom prst="rect">
            <a:avLst/>
          </a:prstGeom>
          <a:noFill/>
        </p:spPr>
        <p:txBody>
          <a:bodyPr wrap="none" rtlCol="0">
            <a:spAutoFit/>
          </a:bodyPr>
          <a:lstStyle/>
          <a:p>
            <a:r>
              <a:rPr lang="de-DE" dirty="0"/>
              <a:t> </a:t>
            </a:r>
          </a:p>
          <a:p>
            <a:pPr marL="285750" indent="-285750">
              <a:lnSpc>
                <a:spcPct val="150000"/>
              </a:lnSpc>
              <a:buFontTx/>
              <a:buChar char="-"/>
            </a:pPr>
            <a:r>
              <a:rPr lang="el-GR" sz="1600" dirty="0">
                <a:latin typeface="Arial" panose="020B0604020202020204" pitchFamily="34" charset="0"/>
                <a:cs typeface="Arial" panose="020B0604020202020204" pitchFamily="34" charset="0"/>
              </a:rPr>
              <a:t>Υπάρχει</a:t>
            </a:r>
            <a:endParaRPr lang="de-DE" sz="1600" dirty="0">
              <a:latin typeface="Arial" panose="020B0604020202020204" pitchFamily="34" charset="0"/>
              <a:cs typeface="Arial" panose="020B0604020202020204" pitchFamily="34" charset="0"/>
            </a:endParaRPr>
          </a:p>
          <a:p>
            <a:pPr marL="285750" indent="-285750">
              <a:lnSpc>
                <a:spcPct val="150000"/>
              </a:lnSpc>
              <a:buFontTx/>
              <a:buChar char="-"/>
            </a:pPr>
            <a:r>
              <a:rPr lang="el-GR" sz="1600" dirty="0">
                <a:latin typeface="Arial" panose="020B0604020202020204" pitchFamily="34" charset="0"/>
                <a:cs typeface="Arial" panose="020B0604020202020204" pitchFamily="34" charset="0"/>
              </a:rPr>
              <a:t>Δεν έχει νόημα στις γεωθερμικές αντλίες θερμότητας</a:t>
            </a:r>
            <a:endParaRPr lang="de-DE" sz="1600" dirty="0">
              <a:latin typeface="Arial" panose="020B0604020202020204" pitchFamily="34" charset="0"/>
              <a:cs typeface="Arial" panose="020B0604020202020204" pitchFamily="34" charset="0"/>
            </a:endParaRPr>
          </a:p>
          <a:p>
            <a:pPr marL="285750" indent="-285750">
              <a:lnSpc>
                <a:spcPct val="150000"/>
              </a:lnSpc>
              <a:buFontTx/>
              <a:buChar char="-"/>
            </a:pPr>
            <a:r>
              <a:rPr lang="el-GR" sz="1600" dirty="0">
                <a:latin typeface="Arial" panose="020B0604020202020204" pitchFamily="34" charset="0"/>
                <a:cs typeface="Arial" panose="020B0604020202020204" pitchFamily="34" charset="0"/>
              </a:rPr>
              <a:t>Μπορεί να χρησιμοποιηθεί για </a:t>
            </a:r>
            <a:r>
              <a:rPr lang="en-US" sz="1600" dirty="0">
                <a:latin typeface="Arial" panose="020B0604020202020204" pitchFamily="34" charset="0"/>
                <a:cs typeface="Arial" panose="020B0604020202020204" pitchFamily="34" charset="0"/>
              </a:rPr>
              <a:t>screed drying</a:t>
            </a:r>
            <a:endParaRPr lang="de-DE" sz="1600" dirty="0">
              <a:latin typeface="Arial" panose="020B0604020202020204" pitchFamily="34" charset="0"/>
              <a:cs typeface="Arial" panose="020B0604020202020204" pitchFamily="34" charset="0"/>
            </a:endParaRPr>
          </a:p>
          <a:p>
            <a:pPr marL="285750" indent="-285750">
              <a:lnSpc>
                <a:spcPct val="150000"/>
              </a:lnSpc>
              <a:buFontTx/>
              <a:buChar char="-"/>
            </a:pPr>
            <a:r>
              <a:rPr lang="el-GR" sz="1600" dirty="0">
                <a:latin typeface="Arial" panose="020B0604020202020204" pitchFamily="34" charset="0"/>
                <a:cs typeface="Arial" panose="020B0604020202020204" pitchFamily="34" charset="0"/>
              </a:rPr>
              <a:t>Καλύτερη αποσύνδεση ή απενεργοποίηση</a:t>
            </a:r>
            <a:endParaRPr lang="de-DE" sz="1600" dirty="0">
              <a:latin typeface="Arial" panose="020B0604020202020204" pitchFamily="34" charset="0"/>
              <a:cs typeface="Arial" panose="020B0604020202020204" pitchFamily="34" charset="0"/>
            </a:endParaRPr>
          </a:p>
          <a:p>
            <a:endParaRPr lang="de-DE" dirty="0"/>
          </a:p>
        </p:txBody>
      </p:sp>
    </p:spTree>
    <p:extLst>
      <p:ext uri="{BB962C8B-B14F-4D97-AF65-F5344CB8AC3E}">
        <p14:creationId xmlns:p14="http://schemas.microsoft.com/office/powerpoint/2010/main" val="312541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Arial" panose="020B0604020202020204" pitchFamily="34" charset="0"/>
                <a:cs typeface="Arial" panose="020B0604020202020204" pitchFamily="34" charset="0"/>
              </a:rPr>
              <a:t>Λειτουργία ψύξης</a:t>
            </a:r>
            <a:endParaRPr lang="de-DE"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0">
              <a:lnSpc>
                <a:spcPct val="150000"/>
              </a:lnSpc>
              <a:buNone/>
            </a:pPr>
            <a:r>
              <a:rPr lang="el-GR" sz="1600" dirty="0">
                <a:latin typeface="Arial" panose="020B0604020202020204" pitchFamily="34" charset="0"/>
                <a:cs typeface="Arial" panose="020B0604020202020204" pitchFamily="34" charset="0"/>
              </a:rPr>
              <a:t>Ένα σύστημα αντλίας θερμότητας μπορεί επίσης να χρησιμοποιηθεί για ψύξη (για παράδειγμα</a:t>
            </a:r>
          </a:p>
          <a:p>
            <a:pPr marL="0" indent="0">
              <a:lnSpc>
                <a:spcPct val="150000"/>
              </a:lnSpc>
              <a:buNone/>
            </a:pPr>
            <a:r>
              <a:rPr lang="el-GR" sz="1600" dirty="0">
                <a:latin typeface="Arial" panose="020B0604020202020204" pitchFamily="34" charset="0"/>
                <a:cs typeface="Arial" panose="020B0604020202020204" pitchFamily="34" charset="0"/>
              </a:rPr>
              <a:t>για κλιματισμό τους καλοκαιρινούς μήνες). Κανονικά το σύστημα διανομής θερμότητας (</a:t>
            </a:r>
            <a:r>
              <a:rPr lang="el-GR" sz="1600" dirty="0" err="1">
                <a:latin typeface="Arial" panose="020B0604020202020204" pitchFamily="34" charset="0"/>
                <a:cs typeface="Arial" panose="020B0604020202020204" pitchFamily="34" charset="0"/>
              </a:rPr>
              <a:t>ενδοδαπέδια</a:t>
            </a:r>
            <a:r>
              <a:rPr lang="el-GR" sz="1600" dirty="0">
                <a:latin typeface="Arial" panose="020B0604020202020204" pitchFamily="34" charset="0"/>
                <a:cs typeface="Arial" panose="020B0604020202020204" pitchFamily="34" charset="0"/>
              </a:rPr>
              <a:t> θέρμανση) χρησιμοποιείται επίσης ως ψυκτικό σύστημα διανομής.</a:t>
            </a:r>
          </a:p>
          <a:p>
            <a:pPr marL="0" indent="0">
              <a:lnSpc>
                <a:spcPct val="150000"/>
              </a:lnSpc>
              <a:buNone/>
            </a:pPr>
            <a:r>
              <a:rPr lang="el-GR" sz="1600" dirty="0">
                <a:latin typeface="Arial" panose="020B0604020202020204" pitchFamily="34" charset="0"/>
                <a:cs typeface="Arial" panose="020B0604020202020204" pitchFamily="34" charset="0"/>
              </a:rPr>
              <a:t>Υπάρχουν διαφορετικά είδη ψύξης</a:t>
            </a:r>
            <a:r>
              <a:rPr lang="en-US" sz="1600" dirty="0">
                <a:latin typeface="Arial" panose="020B0604020202020204" pitchFamily="34" charset="0"/>
                <a:cs typeface="Arial" panose="020B0604020202020204" pitchFamily="34" charset="0"/>
              </a:rPr>
              <a:t>: </a:t>
            </a:r>
          </a:p>
          <a:p>
            <a:pPr>
              <a:lnSpc>
                <a:spcPct val="150000"/>
              </a:lnSpc>
            </a:pPr>
            <a:endParaRPr lang="en-US" sz="1600" dirty="0">
              <a:latin typeface="Arial" panose="020B0604020202020204" pitchFamily="34" charset="0"/>
              <a:cs typeface="Arial" panose="020B0604020202020204" pitchFamily="34" charset="0"/>
            </a:endParaRPr>
          </a:p>
          <a:p>
            <a:pPr marL="285750" indent="-285750">
              <a:lnSpc>
                <a:spcPct val="150000"/>
              </a:lnSpc>
              <a:buFontTx/>
              <a:buChar char="-"/>
            </a:pPr>
            <a:r>
              <a:rPr lang="el-GR" sz="1600" dirty="0">
                <a:latin typeface="Arial" panose="020B0604020202020204" pitchFamily="34" charset="0"/>
                <a:cs typeface="Arial" panose="020B0604020202020204" pitchFamily="34" charset="0"/>
              </a:rPr>
              <a:t>Παθητική ψύξη</a:t>
            </a:r>
          </a:p>
          <a:p>
            <a:pPr marL="285750" indent="-285750">
              <a:lnSpc>
                <a:spcPct val="150000"/>
              </a:lnSpc>
              <a:buFontTx/>
              <a:buChar char="-"/>
            </a:pPr>
            <a:r>
              <a:rPr lang="el-GR" sz="1600" dirty="0">
                <a:latin typeface="Arial" panose="020B0604020202020204" pitchFamily="34" charset="0"/>
                <a:cs typeface="Arial" panose="020B0604020202020204" pitchFamily="34" charset="0"/>
              </a:rPr>
              <a:t>Ενεργητική ψύξη</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6706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nSpc>
                <a:spcPct val="150000"/>
              </a:lnSpc>
              <a:buNone/>
            </a:pPr>
            <a:r>
              <a:rPr lang="el-GR" sz="1600" b="1" dirty="0">
                <a:latin typeface="Arial" panose="020B0604020202020204" pitchFamily="34" charset="0"/>
                <a:cs typeface="Arial" panose="020B0604020202020204" pitchFamily="34" charset="0"/>
              </a:rPr>
              <a:t>Παθητική ψύξη</a:t>
            </a:r>
            <a:endParaRPr lang="de-DE" sz="1600" b="1" dirty="0">
              <a:latin typeface="Arial" panose="020B0604020202020204" pitchFamily="34" charset="0"/>
              <a:cs typeface="Arial" panose="020B0604020202020204" pitchFamily="34" charset="0"/>
            </a:endParaRPr>
          </a:p>
          <a:p>
            <a:pPr marL="0" indent="0">
              <a:lnSpc>
                <a:spcPct val="150000"/>
              </a:lnSpc>
              <a:buNone/>
            </a:pPr>
            <a:r>
              <a:rPr lang="el-GR" sz="1600" dirty="0">
                <a:latin typeface="Arial" panose="020B0604020202020204" pitchFamily="34" charset="0"/>
                <a:cs typeface="Arial" panose="020B0604020202020204" pitchFamily="34" charset="0"/>
              </a:rPr>
              <a:t>Για παθητική (ή φυσική) ψύξη, οι χαμηλές θερμοκρασίες της πηγής θερμότητας (για παράδειγμα το έδαφος) χρησιμοποιούνται απευθείας για ψύξη.</a:t>
            </a:r>
          </a:p>
          <a:p>
            <a:pPr marL="0" indent="0">
              <a:lnSpc>
                <a:spcPct val="150000"/>
              </a:lnSpc>
              <a:buNone/>
            </a:pPr>
            <a:r>
              <a:rPr lang="el-GR" sz="1600" dirty="0">
                <a:latin typeface="Arial" panose="020B0604020202020204" pitchFamily="34" charset="0"/>
                <a:cs typeface="Arial" panose="020B0604020202020204" pitchFamily="34" charset="0"/>
              </a:rPr>
              <a:t>Στην περίπτωση αυτή η αντλία θερμότητας δεν λειτουργεί. Η υλοποίηση γίνεται με βαλβίδες μεταξύ της αντλίας θερμότητας και της πηγής θερμότητας.</a:t>
            </a:r>
          </a:p>
          <a:p>
            <a:pPr marL="0" indent="0">
              <a:lnSpc>
                <a:spcPct val="150000"/>
              </a:lnSpc>
              <a:buNone/>
            </a:pPr>
            <a:r>
              <a:rPr lang="el-GR" sz="1600" dirty="0">
                <a:latin typeface="Arial" panose="020B0604020202020204" pitchFamily="34" charset="0"/>
                <a:cs typeface="Arial" panose="020B0604020202020204" pitchFamily="34" charset="0"/>
              </a:rPr>
              <a:t>Όταν η ψύξη του COP είναι προφανώς πολύ καλή, επειδή η ηλεκτρική απόδοση της αντλίας κυκλοφορίας είναι η μόνη απαραίτητη ενέργεια οδήγησης.</a:t>
            </a:r>
          </a:p>
          <a:p>
            <a:pPr marL="0" indent="0">
              <a:lnSpc>
                <a:spcPct val="150000"/>
              </a:lnSpc>
              <a:buNone/>
            </a:pPr>
            <a:r>
              <a:rPr lang="el-GR" sz="1600" dirty="0">
                <a:latin typeface="Arial" panose="020B0604020202020204" pitchFamily="34" charset="0"/>
                <a:cs typeface="Arial" panose="020B0604020202020204" pitchFamily="34" charset="0"/>
              </a:rPr>
              <a:t>Η παθητική ψύξη είναι δυνατή μόνο όταν η δεξαμενή της πηγής θερμότητας έχει επαρκείς χαμηλές θερμοκρασίες. Για διαστάσεις εμφάνισης -&gt;</a:t>
            </a:r>
            <a:endParaRPr lang="de-DE" sz="1600"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449541CA-84AF-46C1-BB4C-3E10CA92411D}"/>
              </a:ext>
            </a:extLst>
          </p:cNvPr>
          <p:cNvSpPr>
            <a:spLocks noGrp="1"/>
          </p:cNvSpPr>
          <p:nvPr>
            <p:ph type="title"/>
          </p:nvPr>
        </p:nvSpPr>
        <p:spPr>
          <a:xfrm>
            <a:off x="1979712" y="0"/>
            <a:ext cx="6707088" cy="1124744"/>
          </a:xfrm>
        </p:spPr>
        <p:txBody>
          <a:bodyPr/>
          <a:lstStyle/>
          <a:p>
            <a:r>
              <a:rPr lang="el-GR" dirty="0">
                <a:latin typeface="Arial" panose="020B0604020202020204" pitchFamily="34" charset="0"/>
                <a:cs typeface="Arial" panose="020B0604020202020204" pitchFamily="34" charset="0"/>
              </a:rPr>
              <a:t>Λειτουργία ψύξης</a:t>
            </a:r>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51149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slide title here</a:t>
            </a:r>
            <a:endParaRPr lang="el-GR" dirty="0"/>
          </a:p>
        </p:txBody>
      </p:sp>
      <p:sp>
        <p:nvSpPr>
          <p:cNvPr id="3" name="Content Placeholder 2"/>
          <p:cNvSpPr>
            <a:spLocks noGrp="1"/>
          </p:cNvSpPr>
          <p:nvPr>
            <p:ph idx="1"/>
          </p:nvPr>
        </p:nvSpPr>
        <p:spPr>
          <a:xfrm>
            <a:off x="457200" y="1412776"/>
            <a:ext cx="8229600" cy="4525963"/>
          </a:xfrm>
        </p:spPr>
        <p:txBody>
          <a:bodyPr>
            <a:normAutofit/>
          </a:bodyPr>
          <a:lstStyle/>
          <a:p>
            <a:pPr marL="0" indent="0">
              <a:lnSpc>
                <a:spcPct val="150000"/>
              </a:lnSpc>
              <a:buNone/>
            </a:pPr>
            <a:r>
              <a:rPr lang="el-GR" sz="1600" b="1" dirty="0">
                <a:latin typeface="Arial" panose="020B0604020202020204" pitchFamily="34" charset="0"/>
                <a:cs typeface="Arial" panose="020B0604020202020204" pitchFamily="34" charset="0"/>
              </a:rPr>
              <a:t>Παθητική ψύξη</a:t>
            </a:r>
            <a:endParaRPr lang="de-DE" sz="1600" b="1"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p:txBody>
      </p:sp>
    </p:spTree>
    <p:controls>
      <mc:AlternateContent xmlns:mc="http://schemas.openxmlformats.org/markup-compatibility/2006">
        <mc:Choice xmlns:v="urn:schemas-microsoft-com:vml" Requires="v">
          <p:control spid="8316" r:id="rId2" imgW="6769080" imgH="4778280"/>
        </mc:Choice>
        <mc:Fallback>
          <p:control r:id="rId2" imgW="6769080" imgH="4778280">
            <p:pic>
              <p:nvPicPr>
                <p:cNvPr id="4" name="ShockwaveFlash1"/>
                <p:cNvPicPr>
                  <a:picLocks noChangeAspect="1"/>
                </p:cNvPicPr>
                <p:nvPr>
                  <p:custDataLst>
                    <p:tags r:id="rId3"/>
                  </p:custDataLst>
                </p:nvPr>
              </p:nvPicPr>
              <p:blipFill>
                <a:blip r:embed="rId6"/>
                <a:stretch>
                  <a:fillRect/>
                </a:stretch>
              </p:blipFill>
              <p:spPr>
                <a:xfrm>
                  <a:off x="1331640" y="1844824"/>
                  <a:ext cx="6768752" cy="4777943"/>
                </a:xfrm>
                <a:prstGeom prst="rect">
                  <a:avLst/>
                </a:prstGeom>
              </p:spPr>
            </p:pic>
          </p:control>
        </mc:Fallback>
      </mc:AlternateContent>
    </p:controls>
    <p:extLst>
      <p:ext uri="{BB962C8B-B14F-4D97-AF65-F5344CB8AC3E}">
        <p14:creationId xmlns:p14="http://schemas.microsoft.com/office/powerpoint/2010/main" val="1666766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err="1">
                <a:latin typeface="Arial" panose="020B0604020202020204" pitchFamily="34" charset="0"/>
                <a:cs typeface="Arial" panose="020B0604020202020204" pitchFamily="34" charset="0"/>
              </a:rPr>
              <a:t>History</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of</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the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heat</a:t>
            </a:r>
            <a:r>
              <a:rPr lang="de-DE" dirty="0">
                <a:latin typeface="Arial" panose="020B0604020202020204" pitchFamily="34" charset="0"/>
                <a:cs typeface="Arial" panose="020B0604020202020204" pitchFamily="34" charset="0"/>
              </a:rPr>
              <a:t> pump</a:t>
            </a:r>
            <a:endParaRPr lang="el-GR" dirty="0">
              <a:latin typeface="Arial" panose="020B0604020202020204" pitchFamily="34" charset="0"/>
              <a:cs typeface="Arial" panose="020B0604020202020204" pitchFamily="34" charset="0"/>
            </a:endParaRPr>
          </a:p>
        </p:txBody>
      </p:sp>
      <p:sp>
        <p:nvSpPr>
          <p:cNvPr id="7" name="Content Placeholder 2"/>
          <p:cNvSpPr txBox="1">
            <a:spLocks/>
          </p:cNvSpPr>
          <p:nvPr/>
        </p:nvSpPr>
        <p:spPr>
          <a:xfrm>
            <a:off x="0" y="2329173"/>
            <a:ext cx="8820472"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endParaRPr lang="en-US" sz="1600" dirty="0">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3"/>
          <a:stretch>
            <a:fillRect/>
          </a:stretch>
        </p:blipFill>
        <p:spPr>
          <a:xfrm>
            <a:off x="683568" y="3830954"/>
            <a:ext cx="6836626" cy="1522400"/>
          </a:xfrm>
          <a:prstGeom prst="rect">
            <a:avLst/>
          </a:prstGeom>
        </p:spPr>
      </p:pic>
      <p:sp>
        <p:nvSpPr>
          <p:cNvPr id="4" name="Textfeld 3"/>
          <p:cNvSpPr txBox="1"/>
          <p:nvPr/>
        </p:nvSpPr>
        <p:spPr>
          <a:xfrm>
            <a:off x="683568" y="1931961"/>
            <a:ext cx="8003232" cy="1524007"/>
          </a:xfrm>
          <a:prstGeom prst="rect">
            <a:avLst/>
          </a:prstGeom>
          <a:noFill/>
        </p:spPr>
        <p:txBody>
          <a:bodyPr wrap="square" rtlCol="0">
            <a:spAutoFit/>
          </a:bodyPr>
          <a:lstStyle/>
          <a:p>
            <a:pPr>
              <a:lnSpc>
                <a:spcPct val="150000"/>
              </a:lnSpc>
            </a:pPr>
            <a:r>
              <a:rPr lang="el-GR" sz="1600" dirty="0">
                <a:latin typeface="Arial" panose="020B0604020202020204" pitchFamily="34" charset="0"/>
                <a:cs typeface="Arial" panose="020B0604020202020204" pitchFamily="34" charset="0"/>
              </a:rPr>
              <a:t>Εκτιμάται ότι πάνω από 700.000 θερμικές αντλίες λειτουργούν επιτυχώς (στοιχεία 2016) στη Γερμανία. </a:t>
            </a:r>
          </a:p>
          <a:p>
            <a:pPr>
              <a:lnSpc>
                <a:spcPct val="150000"/>
              </a:lnSpc>
            </a:pPr>
            <a:r>
              <a:rPr lang="el-GR" sz="1600" dirty="0">
                <a:latin typeface="Arial" panose="020B0604020202020204" pitchFamily="34" charset="0"/>
                <a:cs typeface="Arial" panose="020B0604020202020204" pitchFamily="34" charset="0"/>
              </a:rPr>
              <a:t>Στον παρακάτω πίνακα υπάρχουν πρόσθετες πληροφορίες σχετικά με τις απογραφές αντλιών θερμότητας στη Γερμανία (2016)</a:t>
            </a:r>
            <a:endParaRPr lang="de-DE" sz="1600" dirty="0">
              <a:latin typeface="Arial" panose="020B0604020202020204" pitchFamily="34" charset="0"/>
              <a:cs typeface="Arial" panose="020B0604020202020204" pitchFamily="34" charset="0"/>
            </a:endParaRPr>
          </a:p>
        </p:txBody>
      </p:sp>
      <p:sp>
        <p:nvSpPr>
          <p:cNvPr id="6" name="Textfeld 5"/>
          <p:cNvSpPr txBox="1"/>
          <p:nvPr/>
        </p:nvSpPr>
        <p:spPr>
          <a:xfrm>
            <a:off x="1115616" y="3933056"/>
            <a:ext cx="413959" cy="246221"/>
          </a:xfrm>
          <a:prstGeom prst="rect">
            <a:avLst/>
          </a:prstGeom>
          <a:solidFill>
            <a:schemeClr val="bg1"/>
          </a:solidFill>
        </p:spPr>
        <p:txBody>
          <a:bodyPr wrap="none" lIns="0" tIns="0" rIns="0" bIns="0" rtlCol="0">
            <a:spAutoFit/>
          </a:bodyPr>
          <a:lstStyle/>
          <a:p>
            <a:r>
              <a:rPr lang="de-DE" sz="1600" dirty="0">
                <a:latin typeface="Arial" panose="020B0604020202020204" pitchFamily="34" charset="0"/>
                <a:cs typeface="Arial" panose="020B0604020202020204" pitchFamily="34" charset="0"/>
              </a:rPr>
              <a:t>Year</a:t>
            </a:r>
          </a:p>
        </p:txBody>
      </p:sp>
      <p:sp>
        <p:nvSpPr>
          <p:cNvPr id="14" name="Textfeld 13"/>
          <p:cNvSpPr txBox="1"/>
          <p:nvPr/>
        </p:nvSpPr>
        <p:spPr>
          <a:xfrm>
            <a:off x="1960507" y="3933055"/>
            <a:ext cx="717312" cy="246221"/>
          </a:xfrm>
          <a:prstGeom prst="rect">
            <a:avLst/>
          </a:prstGeom>
          <a:solidFill>
            <a:schemeClr val="bg1"/>
          </a:solidFill>
        </p:spPr>
        <p:txBody>
          <a:bodyPr wrap="none" lIns="0" tIns="0" rIns="0" bIns="0" rtlCol="0">
            <a:spAutoFit/>
          </a:bodyPr>
          <a:lstStyle/>
          <a:p>
            <a:r>
              <a:rPr lang="de-DE" sz="1600" dirty="0">
                <a:latin typeface="Arial" panose="020B0604020202020204" pitchFamily="34" charset="0"/>
                <a:cs typeface="Arial" panose="020B0604020202020204" pitchFamily="34" charset="0"/>
              </a:rPr>
              <a:t>  Total   </a:t>
            </a:r>
          </a:p>
        </p:txBody>
      </p:sp>
      <p:sp>
        <p:nvSpPr>
          <p:cNvPr id="15" name="Textfeld 14"/>
          <p:cNvSpPr txBox="1"/>
          <p:nvPr/>
        </p:nvSpPr>
        <p:spPr>
          <a:xfrm>
            <a:off x="3423502" y="3933055"/>
            <a:ext cx="527260" cy="246221"/>
          </a:xfrm>
          <a:prstGeom prst="rect">
            <a:avLst/>
          </a:prstGeom>
          <a:solidFill>
            <a:schemeClr val="bg1"/>
          </a:solidFill>
        </p:spPr>
        <p:txBody>
          <a:bodyPr wrap="none" lIns="0" tIns="0" rIns="0" bIns="0" rtlCol="0">
            <a:spAutoFit/>
          </a:bodyPr>
          <a:lstStyle/>
          <a:p>
            <a:r>
              <a:rPr lang="de-DE" sz="1600" dirty="0">
                <a:latin typeface="Arial" panose="020B0604020202020204" pitchFamily="34" charset="0"/>
                <a:cs typeface="Arial" panose="020B0604020202020204" pitchFamily="34" charset="0"/>
              </a:rPr>
              <a:t>  Air   </a:t>
            </a:r>
          </a:p>
        </p:txBody>
      </p:sp>
      <p:sp>
        <p:nvSpPr>
          <p:cNvPr id="16" name="Textfeld 15"/>
          <p:cNvSpPr txBox="1"/>
          <p:nvPr/>
        </p:nvSpPr>
        <p:spPr>
          <a:xfrm>
            <a:off x="4696445" y="3933054"/>
            <a:ext cx="915315" cy="246221"/>
          </a:xfrm>
          <a:prstGeom prst="rect">
            <a:avLst/>
          </a:prstGeom>
          <a:solidFill>
            <a:schemeClr val="bg1"/>
          </a:solidFill>
        </p:spPr>
        <p:txBody>
          <a:bodyPr wrap="none" lIns="0" tIns="0" rIns="0" bIns="0" rtlCol="0">
            <a:spAutoFit/>
          </a:bodyPr>
          <a:lstStyle/>
          <a:p>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Ground</a:t>
            </a:r>
            <a:r>
              <a:rPr lang="de-DE" sz="1600" dirty="0">
                <a:latin typeface="Arial" panose="020B0604020202020204" pitchFamily="34" charset="0"/>
                <a:cs typeface="Arial" panose="020B0604020202020204" pitchFamily="34" charset="0"/>
              </a:rPr>
              <a:t>  </a:t>
            </a:r>
          </a:p>
        </p:txBody>
      </p:sp>
      <p:sp>
        <p:nvSpPr>
          <p:cNvPr id="18" name="Textfeld 17"/>
          <p:cNvSpPr txBox="1"/>
          <p:nvPr/>
        </p:nvSpPr>
        <p:spPr>
          <a:xfrm>
            <a:off x="5855330" y="3940277"/>
            <a:ext cx="1474763" cy="246221"/>
          </a:xfrm>
          <a:prstGeom prst="rect">
            <a:avLst/>
          </a:prstGeom>
          <a:solidFill>
            <a:schemeClr val="bg1"/>
          </a:solidFill>
        </p:spPr>
        <p:txBody>
          <a:bodyPr wrap="none" lIns="0" tIns="0" rIns="0" bIns="0" rtlCol="0">
            <a:spAutoFit/>
          </a:bodyPr>
          <a:lstStyle/>
          <a:p>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Groundwater</a:t>
            </a:r>
            <a:r>
              <a:rPr lang="de-DE" sz="1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215405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nSpc>
                <a:spcPct val="150000"/>
              </a:lnSpc>
              <a:buNone/>
            </a:pPr>
            <a:endParaRPr lang="de-DE" sz="1600" b="1" dirty="0">
              <a:latin typeface="Arial" panose="020B0604020202020204" pitchFamily="34" charset="0"/>
              <a:cs typeface="Arial" panose="020B0604020202020204" pitchFamily="34" charset="0"/>
            </a:endParaRPr>
          </a:p>
          <a:p>
            <a:pPr marL="0" indent="0">
              <a:lnSpc>
                <a:spcPct val="150000"/>
              </a:lnSpc>
              <a:buNone/>
            </a:pPr>
            <a:r>
              <a:rPr lang="el-GR" sz="1600" b="1" dirty="0">
                <a:latin typeface="Arial" panose="020B0604020202020204" pitchFamily="34" charset="0"/>
                <a:cs typeface="Arial" panose="020B0604020202020204" pitchFamily="34" charset="0"/>
              </a:rPr>
              <a:t>Ενεργητική ψύξη</a:t>
            </a:r>
            <a:endParaRPr lang="de-DE" sz="1600" b="1" dirty="0">
              <a:latin typeface="Arial" panose="020B0604020202020204" pitchFamily="34" charset="0"/>
              <a:cs typeface="Arial" panose="020B0604020202020204" pitchFamily="34" charset="0"/>
            </a:endParaRPr>
          </a:p>
          <a:p>
            <a:pPr marL="0" indent="0" algn="just">
              <a:lnSpc>
                <a:spcPct val="150000"/>
              </a:lnSpc>
              <a:buNone/>
            </a:pPr>
            <a:r>
              <a:rPr lang="el-GR" sz="1600" dirty="0">
                <a:latin typeface="Arial" panose="020B0604020202020204" pitchFamily="34" charset="0"/>
                <a:cs typeface="Arial" panose="020B0604020202020204" pitchFamily="34" charset="0"/>
              </a:rPr>
              <a:t>Η αντλία θερμότητας μπορεί να χρησιμοποιηθεί για ψύξη, ακόμα και αν οι θερμοκρασίες της πηγής θερμότητας είναι ανεπαρκείς, η παθητική ψύξη ή οι απαιτήσεις ψύξης είναι υψηλές.</a:t>
            </a:r>
          </a:p>
          <a:p>
            <a:pPr marL="0" indent="0" algn="just">
              <a:lnSpc>
                <a:spcPct val="150000"/>
              </a:lnSpc>
              <a:buNone/>
            </a:pPr>
            <a:r>
              <a:rPr lang="el-GR" sz="1600" dirty="0">
                <a:latin typeface="Arial" panose="020B0604020202020204" pitchFamily="34" charset="0"/>
                <a:cs typeface="Arial" panose="020B0604020202020204" pitchFamily="34" charset="0"/>
              </a:rPr>
              <a:t>Για το σκοπό αυτό, η διαδικασία αντλίας θερμότητας πρέπει να αντιστραφεί με μια βαλβίδα 4 κατευθύνσεων, που σημαίνει ότι η θερμή πλευρά και η ψυχρή πλευρά (απορρόφηση θερμότητας και εκπομπή θερμότητας) ανταλλάσσονται. Η κατεύθυνση μεταφοράς του συμπιεστή διατηρείται.</a:t>
            </a:r>
          </a:p>
          <a:p>
            <a:pPr marL="0" indent="0" algn="just">
              <a:lnSpc>
                <a:spcPct val="150000"/>
              </a:lnSpc>
              <a:buNone/>
            </a:pPr>
            <a:r>
              <a:rPr lang="el-GR" sz="1600" dirty="0">
                <a:latin typeface="Arial" panose="020B0604020202020204" pitchFamily="34" charset="0"/>
                <a:cs typeface="Arial" panose="020B0604020202020204" pitchFamily="34" charset="0"/>
              </a:rPr>
              <a:t>Ένα μικρό μειονέκτημα είναι η σταθερή - ακόμη και στη λειτουργία θέρμανσης - πρόσθετη απώλεια πίεσης, η οποία οδηγεί σε χαμηλότερη COP στη λειτουργία θέρμανσης</a:t>
            </a:r>
            <a:r>
              <a:rPr lang="de-DE" sz="1600" dirty="0">
                <a:latin typeface="Arial" panose="020B0604020202020204" pitchFamily="34" charset="0"/>
                <a:cs typeface="Arial" panose="020B0604020202020204" pitchFamily="34" charset="0"/>
              </a:rPr>
              <a:t>.  </a:t>
            </a:r>
          </a:p>
        </p:txBody>
      </p:sp>
      <p:sp>
        <p:nvSpPr>
          <p:cNvPr id="6" name="Title 1">
            <a:extLst>
              <a:ext uri="{FF2B5EF4-FFF2-40B4-BE49-F238E27FC236}">
                <a16:creationId xmlns:a16="http://schemas.microsoft.com/office/drawing/2014/main" id="{2D70817A-22AF-4F19-80AD-C268767B49B5}"/>
              </a:ext>
            </a:extLst>
          </p:cNvPr>
          <p:cNvSpPr>
            <a:spLocks noGrp="1"/>
          </p:cNvSpPr>
          <p:nvPr>
            <p:ph type="title"/>
          </p:nvPr>
        </p:nvSpPr>
        <p:spPr>
          <a:xfrm>
            <a:off x="1979712" y="0"/>
            <a:ext cx="6707088" cy="1124744"/>
          </a:xfrm>
        </p:spPr>
        <p:txBody>
          <a:bodyPr/>
          <a:lstStyle/>
          <a:p>
            <a:r>
              <a:rPr lang="el-GR" dirty="0">
                <a:latin typeface="Arial" panose="020B0604020202020204" pitchFamily="34" charset="0"/>
                <a:cs typeface="Arial" panose="020B0604020202020204" pitchFamily="34" charset="0"/>
              </a:rPr>
              <a:t>Λειτουργία ψύξης</a:t>
            </a:r>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2159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9188" y="1340768"/>
            <a:ext cx="8794812" cy="4525963"/>
          </a:xfrm>
        </p:spPr>
        <p:txBody>
          <a:bodyPr>
            <a:normAutofit/>
          </a:bodyPr>
          <a:lstStyle/>
          <a:p>
            <a:pPr>
              <a:lnSpc>
                <a:spcPct val="150000"/>
              </a:lnSpc>
            </a:pPr>
            <a:r>
              <a:rPr lang="el-GR" sz="1600" dirty="0">
                <a:latin typeface="Arial" panose="020B0604020202020204" pitchFamily="34" charset="0"/>
                <a:cs typeface="Arial" panose="020B0604020202020204" pitchFamily="34" charset="0"/>
              </a:rPr>
              <a:t>Λειτουργία ψύξης - ενεργή ψύξη</a:t>
            </a:r>
          </a:p>
          <a:p>
            <a:pPr marL="0" indent="0">
              <a:lnSpc>
                <a:spcPct val="150000"/>
              </a:lnSpc>
              <a:buNone/>
            </a:pPr>
            <a:r>
              <a:rPr lang="de-DE" sz="1600" dirty="0">
                <a:latin typeface="Arial" panose="020B0604020202020204" pitchFamily="34" charset="0"/>
                <a:cs typeface="Arial" panose="020B0604020202020204" pitchFamily="34" charset="0"/>
              </a:rPr>
              <a:t>(</a:t>
            </a:r>
            <a:r>
              <a:rPr lang="el-GR" sz="1600" dirty="0">
                <a:latin typeface="Arial" panose="020B0604020202020204" pitchFamily="34" charset="0"/>
                <a:cs typeface="Arial" panose="020B0604020202020204" pitchFamily="34" charset="0"/>
              </a:rPr>
              <a:t>η κινούμενη εικόνα δείχνει μια αντλία θερμότητας αέρα-νερού, αντλία θερμότητας με αντλία θερμότητας αναλογική)</a:t>
            </a:r>
            <a:endParaRPr lang="en-US" sz="1600" dirty="0">
              <a:latin typeface="Arial" panose="020B0604020202020204" pitchFamily="34" charset="0"/>
              <a:cs typeface="Arial" panose="020B0604020202020204" pitchFamily="34" charset="0"/>
            </a:endParaRPr>
          </a:p>
        </p:txBody>
      </p:sp>
    </p:spTree>
    <p:controls>
      <mc:AlternateContent xmlns:mc="http://schemas.openxmlformats.org/markup-compatibility/2006">
        <mc:Choice xmlns:v="urn:schemas-microsoft-com:vml" Requires="v">
          <p:control spid="9341" r:id="rId2" imgW="5857920" imgH="4392720"/>
        </mc:Choice>
        <mc:Fallback>
          <p:control r:id="rId2" imgW="5857920" imgH="4392720">
            <p:pic>
              <p:nvPicPr>
                <p:cNvPr id="4" name="ShockwaveFlash1"/>
                <p:cNvPicPr>
                  <a:picLocks noChangeAspect="1"/>
                </p:cNvPicPr>
                <p:nvPr>
                  <p:custDataLst>
                    <p:tags r:id="rId3"/>
                  </p:custDataLst>
                </p:nvPr>
              </p:nvPicPr>
              <p:blipFill>
                <a:blip r:embed="rId6"/>
                <a:stretch>
                  <a:fillRect/>
                </a:stretch>
              </p:blipFill>
              <p:spPr>
                <a:xfrm>
                  <a:off x="2555776" y="2420888"/>
                  <a:ext cx="4968552" cy="3726414"/>
                </a:xfrm>
                <a:prstGeom prst="rect">
                  <a:avLst/>
                </a:prstGeom>
              </p:spPr>
            </p:pic>
          </p:control>
        </mc:Fallback>
      </mc:AlternateContent>
    </p:controls>
    <p:extLst>
      <p:ext uri="{BB962C8B-B14F-4D97-AF65-F5344CB8AC3E}">
        <p14:creationId xmlns:p14="http://schemas.microsoft.com/office/powerpoint/2010/main" val="14046575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lvl="0" indent="0">
              <a:lnSpc>
                <a:spcPct val="150000"/>
              </a:lnSpc>
              <a:spcBef>
                <a:spcPts val="0"/>
              </a:spcBef>
              <a:buNone/>
            </a:pPr>
            <a:r>
              <a:rPr lang="el-GR" sz="1600" dirty="0">
                <a:solidFill>
                  <a:prstClr val="black"/>
                </a:solidFill>
                <a:latin typeface="Arial" panose="020B0604020202020204" pitchFamily="34" charset="0"/>
                <a:cs typeface="Arial" panose="020B0604020202020204" pitchFamily="34" charset="0"/>
              </a:rPr>
              <a:t>Σχετικά με τις επιδράσεις των συστημάτων ψύξης ή συνδυασμένης ψύξης θερμότητας στην πηγή θερμότητας, βλέπε κεφάλαιο (..)</a:t>
            </a:r>
          </a:p>
          <a:p>
            <a:pPr marL="0" lvl="0" indent="0">
              <a:lnSpc>
                <a:spcPct val="150000"/>
              </a:lnSpc>
              <a:spcBef>
                <a:spcPts val="0"/>
              </a:spcBef>
              <a:buNone/>
            </a:pPr>
            <a:endParaRPr lang="el-GR" sz="1600" dirty="0">
              <a:solidFill>
                <a:prstClr val="black"/>
              </a:solidFill>
              <a:latin typeface="Arial" panose="020B0604020202020204" pitchFamily="34" charset="0"/>
              <a:cs typeface="Arial" panose="020B0604020202020204" pitchFamily="34" charset="0"/>
            </a:endParaRPr>
          </a:p>
          <a:p>
            <a:pPr marL="0" lvl="0" indent="0">
              <a:lnSpc>
                <a:spcPct val="150000"/>
              </a:lnSpc>
              <a:spcBef>
                <a:spcPts val="0"/>
              </a:spcBef>
              <a:buNone/>
            </a:pPr>
            <a:r>
              <a:rPr lang="el-GR" sz="1600" dirty="0">
                <a:solidFill>
                  <a:prstClr val="black"/>
                </a:solidFill>
                <a:latin typeface="Arial" panose="020B0604020202020204" pitchFamily="34" charset="0"/>
                <a:cs typeface="Arial" panose="020B0604020202020204" pitchFamily="34" charset="0"/>
              </a:rPr>
              <a:t>Αναφορικά με τις απαιτήσεις (για παράδειγμα </a:t>
            </a:r>
            <a:r>
              <a:rPr lang="en-US" sz="1600" dirty="0">
                <a:solidFill>
                  <a:prstClr val="black"/>
                </a:solidFill>
                <a:highlight>
                  <a:srgbClr val="FFFF00"/>
                </a:highlight>
                <a:latin typeface="Arial" panose="020B0604020202020204" pitchFamily="34" charset="0"/>
                <a:cs typeface="Arial" panose="020B0604020202020204" pitchFamily="34" charset="0"/>
              </a:rPr>
              <a:t>dew point problems</a:t>
            </a:r>
            <a:r>
              <a:rPr lang="el-GR" sz="1600" dirty="0">
                <a:solidFill>
                  <a:prstClr val="black"/>
                </a:solidFill>
                <a:latin typeface="Arial" panose="020B0604020202020204" pitchFamily="34" charset="0"/>
                <a:cs typeface="Arial" panose="020B0604020202020204" pitchFamily="34" charset="0"/>
              </a:rPr>
              <a:t>) στο σύστημα θέρμανσης, δείτε το κεφάλαιο (...)</a:t>
            </a:r>
            <a:endParaRPr lang="en-US" sz="1600" dirty="0">
              <a:latin typeface="Arial" panose="020B0604020202020204" pitchFamily="34" charset="0"/>
              <a:cs typeface="Arial" panose="020B0604020202020204" pitchFamily="34" charset="0"/>
            </a:endParaRPr>
          </a:p>
        </p:txBody>
      </p:sp>
      <p:sp>
        <p:nvSpPr>
          <p:cNvPr id="4" name="Textfeld 3"/>
          <p:cNvSpPr txBox="1"/>
          <p:nvPr/>
        </p:nvSpPr>
        <p:spPr>
          <a:xfrm>
            <a:off x="179512" y="4509120"/>
            <a:ext cx="184731" cy="646331"/>
          </a:xfrm>
          <a:prstGeom prst="rect">
            <a:avLst/>
          </a:prstGeom>
          <a:noFill/>
        </p:spPr>
        <p:txBody>
          <a:bodyPr wrap="none" rtlCol="0">
            <a:spAutoFit/>
          </a:bodyPr>
          <a:lstStyle/>
          <a:p>
            <a:endParaRPr lang="de-DE" dirty="0"/>
          </a:p>
          <a:p>
            <a:endParaRPr lang="de-DE" dirty="0"/>
          </a:p>
        </p:txBody>
      </p:sp>
      <p:sp>
        <p:nvSpPr>
          <p:cNvPr id="7" name="Title 1">
            <a:extLst>
              <a:ext uri="{FF2B5EF4-FFF2-40B4-BE49-F238E27FC236}">
                <a16:creationId xmlns:a16="http://schemas.microsoft.com/office/drawing/2014/main" id="{ECF7FB9E-DD33-4C4D-B978-BC2EC7EE2232}"/>
              </a:ext>
            </a:extLst>
          </p:cNvPr>
          <p:cNvSpPr>
            <a:spLocks noGrp="1"/>
          </p:cNvSpPr>
          <p:nvPr>
            <p:ph type="title"/>
          </p:nvPr>
        </p:nvSpPr>
        <p:spPr>
          <a:xfrm>
            <a:off x="1979712" y="0"/>
            <a:ext cx="6707088" cy="1124744"/>
          </a:xfrm>
        </p:spPr>
        <p:txBody>
          <a:bodyPr/>
          <a:lstStyle/>
          <a:p>
            <a:r>
              <a:rPr lang="el-GR" dirty="0">
                <a:latin typeface="Arial" panose="020B0604020202020204" pitchFamily="34" charset="0"/>
                <a:cs typeface="Arial" panose="020B0604020202020204" pitchFamily="34" charset="0"/>
              </a:rPr>
              <a:t>Λειτουργία ψύξης</a:t>
            </a:r>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51534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83</a:t>
            </a:fld>
            <a:endParaRPr lang="de-DE"/>
          </a:p>
        </p:txBody>
      </p:sp>
      <p:sp>
        <p:nvSpPr>
          <p:cNvPr id="4" name="Titel 3"/>
          <p:cNvSpPr>
            <a:spLocks noGrp="1"/>
          </p:cNvSpPr>
          <p:nvPr>
            <p:ph type="title"/>
          </p:nvPr>
        </p:nvSpPr>
        <p:spPr>
          <a:xfrm>
            <a:off x="323528" y="1571429"/>
            <a:ext cx="4248472" cy="705444"/>
          </a:xfrm>
        </p:spPr>
        <p:txBody>
          <a:bodyPr anchor="t" anchorCtr="0">
            <a:noAutofit/>
          </a:bodyPr>
          <a:lstStyle/>
          <a:p>
            <a:pPr algn="l">
              <a:lnSpc>
                <a:spcPct val="150000"/>
              </a:lnSpc>
            </a:pPr>
            <a:r>
              <a:rPr lang="el-GR" sz="1600" dirty="0">
                <a:latin typeface="Arial" panose="020B0604020202020204" pitchFamily="34" charset="0"/>
                <a:cs typeface="Arial" panose="020B0604020202020204" pitchFamily="34" charset="0"/>
              </a:rPr>
              <a:t>Κατασκευαστικές μορφές και τύποι αντλιών  θερμότητας</a:t>
            </a:r>
            <a:br>
              <a:rPr lang="de-DE" sz="1600" dirty="0">
                <a:latin typeface="Arial" panose="020B0604020202020204" pitchFamily="34" charset="0"/>
                <a:cs typeface="Arial" panose="020B0604020202020204" pitchFamily="34" charset="0"/>
              </a:rPr>
            </a:br>
            <a:r>
              <a:rPr lang="el-GR" sz="1500" dirty="0">
                <a:latin typeface="Arial" panose="020B0604020202020204" pitchFamily="34" charset="0"/>
                <a:cs typeface="Arial" panose="020B0604020202020204" pitchFamily="34" charset="0"/>
              </a:rPr>
              <a:t>Αυτό το κεφάλαιο προηγουμένως περιγράφει και εξηγεί μόνο τις αντλίες θερμότητας του συμπιεστή, οι οποίες χρησιμοποιούν ηλεκτρική ενέργεια για να λειτουργήσει ο συμπιεστής</a:t>
            </a:r>
            <a:r>
              <a:rPr lang="en-US" sz="1500" dirty="0">
                <a:latin typeface="Arial" panose="020B0604020202020204" pitchFamily="34" charset="0"/>
                <a:cs typeface="Arial" panose="020B0604020202020204" pitchFamily="34" charset="0"/>
              </a:rPr>
              <a:t>.</a:t>
            </a:r>
            <a:br>
              <a:rPr lang="en-US" sz="1500" dirty="0">
                <a:latin typeface="Arial" panose="020B0604020202020204" pitchFamily="34" charset="0"/>
                <a:cs typeface="Arial" panose="020B0604020202020204" pitchFamily="34" charset="0"/>
              </a:rPr>
            </a:br>
            <a:r>
              <a:rPr lang="el-GR" sz="1500" dirty="0">
                <a:latin typeface="Arial" panose="020B0604020202020204" pitchFamily="34" charset="0"/>
                <a:cs typeface="Arial" panose="020B0604020202020204" pitchFamily="34" charset="0"/>
              </a:rPr>
              <a:t>Αυτός ο τύπος αντλίας θερμότητας είναι ο συνηθέστερος</a:t>
            </a:r>
            <a:r>
              <a:rPr lang="en-US" sz="1500" dirty="0">
                <a:latin typeface="Arial" panose="020B0604020202020204" pitchFamily="34" charset="0"/>
                <a:cs typeface="Arial" panose="020B0604020202020204" pitchFamily="34" charset="0"/>
              </a:rPr>
              <a:t>. </a:t>
            </a:r>
            <a:br>
              <a:rPr lang="el-GR" sz="1500" dirty="0">
                <a:latin typeface="Arial" panose="020B0604020202020204" pitchFamily="34" charset="0"/>
                <a:cs typeface="Arial" panose="020B0604020202020204" pitchFamily="34" charset="0"/>
              </a:rPr>
            </a:br>
            <a:r>
              <a:rPr lang="el-GR" sz="1500" dirty="0">
                <a:latin typeface="Arial" panose="020B0604020202020204" pitchFamily="34" charset="0"/>
                <a:cs typeface="Arial" panose="020B0604020202020204" pitchFamily="34" charset="0"/>
              </a:rPr>
              <a:t>Ηλεκτρικός συμπιεστής</a:t>
            </a:r>
            <a:r>
              <a:rPr lang="en-US" sz="1500" dirty="0">
                <a:latin typeface="Arial" panose="020B0604020202020204" pitchFamily="34" charset="0"/>
                <a:cs typeface="Arial" panose="020B0604020202020204" pitchFamily="34" charset="0"/>
              </a:rPr>
              <a:t>– </a:t>
            </a:r>
            <a:r>
              <a:rPr lang="el-GR" sz="1500" dirty="0">
                <a:latin typeface="Arial" panose="020B0604020202020204" pitchFamily="34" charset="0"/>
                <a:cs typeface="Arial" panose="020B0604020202020204" pitchFamily="34" charset="0"/>
              </a:rPr>
              <a:t>οι αντλίες θερμότητας μπορούν να διακριθούν με δύο τρόπους</a:t>
            </a:r>
            <a:r>
              <a:rPr lang="en-US" sz="1500" dirty="0">
                <a:latin typeface="Arial" panose="020B0604020202020204" pitchFamily="34" charset="0"/>
                <a:cs typeface="Arial" panose="020B0604020202020204" pitchFamily="34" charset="0"/>
              </a:rPr>
              <a:t>:</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 </a:t>
            </a:r>
            <a:r>
              <a:rPr lang="el-GR" sz="1500" dirty="0">
                <a:latin typeface="Arial" panose="020B0604020202020204" pitchFamily="34" charset="0"/>
                <a:cs typeface="Arial" panose="020B0604020202020204" pitchFamily="34" charset="0"/>
              </a:rPr>
              <a:t>Σχετικά με το μέσο στην πλευρά της </a:t>
            </a:r>
            <a:r>
              <a:rPr lang="el-GR" sz="1500" dirty="0" err="1">
                <a:latin typeface="Arial" panose="020B0604020202020204" pitchFamily="34" charset="0"/>
                <a:cs typeface="Arial" panose="020B0604020202020204" pitchFamily="34" charset="0"/>
              </a:rPr>
              <a:t>ψύκτρας</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 </a:t>
            </a:r>
            <a:r>
              <a:rPr lang="el-GR" sz="1500" dirty="0">
                <a:latin typeface="Arial" panose="020B0604020202020204" pitchFamily="34" charset="0"/>
                <a:cs typeface="Arial" panose="020B0604020202020204" pitchFamily="34" charset="0"/>
              </a:rPr>
              <a:t>Σχετικά με τον τύπο της πηγής θερμότητας</a:t>
            </a:r>
            <a:br>
              <a:rPr lang="de-DE" sz="1600" dirty="0"/>
            </a:br>
            <a:endParaRPr lang="de-DE" sz="1600" dirty="0"/>
          </a:p>
        </p:txBody>
      </p:sp>
      <p:sp>
        <p:nvSpPr>
          <p:cNvPr id="2" name="AutoShape 2" descr="Luft Wasser Wärmepumpe Außenaufstellung"/>
          <p:cNvSpPr>
            <a:spLocks noChangeAspect="1" noChangeArrowheads="1"/>
          </p:cNvSpPr>
          <p:nvPr/>
        </p:nvSpPr>
        <p:spPr bwMode="auto">
          <a:xfrm>
            <a:off x="63500" y="-136525"/>
            <a:ext cx="5619750" cy="4410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9" name="Grafik 8"/>
          <p:cNvPicPr>
            <a:picLocks noChangeAspect="1"/>
          </p:cNvPicPr>
          <p:nvPr/>
        </p:nvPicPr>
        <p:blipFill>
          <a:blip r:embed="rId3" cstate="print">
            <a:grayscl/>
            <a:extLst>
              <a:ext uri="{BEBA8EAE-BF5A-486C-A8C5-ECC9F3942E4B}">
                <a14:imgProps xmlns:a14="http://schemas.microsoft.com/office/drawing/2010/main">
                  <a14:imgLayer r:embed="rId4">
                    <a14:imgEffect>
                      <a14:colorTemperature colorTemp="9125"/>
                    </a14:imgEffect>
                  </a14:imgLayer>
                </a14:imgProps>
              </a:ext>
              <a:ext uri="{28A0092B-C50C-407E-A947-70E740481C1C}">
                <a14:useLocalDpi xmlns:a14="http://schemas.microsoft.com/office/drawing/2010/main" val="0"/>
              </a:ext>
            </a:extLst>
          </a:blip>
          <a:stretch>
            <a:fillRect/>
          </a:stretch>
        </p:blipFill>
        <p:spPr>
          <a:xfrm>
            <a:off x="4755450" y="-2120901"/>
            <a:ext cx="7647467" cy="11471201"/>
          </a:xfrm>
          <a:prstGeom prst="rect">
            <a:avLst/>
          </a:prstGeom>
        </p:spPr>
      </p:pic>
    </p:spTree>
    <p:extLst>
      <p:ext uri="{BB962C8B-B14F-4D97-AF65-F5344CB8AC3E}">
        <p14:creationId xmlns:p14="http://schemas.microsoft.com/office/powerpoint/2010/main" val="21736097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84</a:t>
            </a:fld>
            <a:endParaRPr lang="de-DE"/>
          </a:p>
        </p:txBody>
      </p:sp>
      <p:sp>
        <p:nvSpPr>
          <p:cNvPr id="4" name="Titel 3"/>
          <p:cNvSpPr>
            <a:spLocks noGrp="1"/>
          </p:cNvSpPr>
          <p:nvPr>
            <p:ph type="title"/>
          </p:nvPr>
        </p:nvSpPr>
        <p:spPr/>
        <p:txBody>
          <a:bodyPr>
            <a:normAutofit/>
          </a:bodyPr>
          <a:lstStyle/>
          <a:p>
            <a:r>
              <a:rPr lang="el-GR" dirty="0">
                <a:latin typeface="Arial" panose="020B0604020202020204" pitchFamily="34" charset="0"/>
                <a:cs typeface="Arial" panose="020B0604020202020204" pitchFamily="34" charset="0"/>
              </a:rPr>
              <a:t>Κατασκευαστικές μορφές αντλιών θερμότητας</a:t>
            </a:r>
            <a:endParaRPr lang="de-DE" dirty="0">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3584178"/>
            <a:ext cx="1440000" cy="1800000"/>
          </a:xfrm>
          <a:prstGeom prst="rect">
            <a:avLst/>
          </a:prstGeom>
        </p:spPr>
      </p:pic>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0712" y="4581328"/>
            <a:ext cx="1302000" cy="1800000"/>
          </a:xfrm>
          <a:prstGeom prst="rect">
            <a:avLst/>
          </a:prstGeom>
        </p:spPr>
      </p:pic>
      <p:grpSp>
        <p:nvGrpSpPr>
          <p:cNvPr id="7" name="Gruppieren 6"/>
          <p:cNvGrpSpPr/>
          <p:nvPr/>
        </p:nvGrpSpPr>
        <p:grpSpPr>
          <a:xfrm>
            <a:off x="1734830" y="1771180"/>
            <a:ext cx="3485322" cy="1729828"/>
            <a:chOff x="131695" y="1412776"/>
            <a:chExt cx="3485322" cy="1729828"/>
          </a:xfrm>
        </p:grpSpPr>
        <p:pic>
          <p:nvPicPr>
            <p:cNvPr id="9" name="Grafi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695" y="1412776"/>
              <a:ext cx="3263826" cy="1729828"/>
            </a:xfrm>
            <a:prstGeom prst="rect">
              <a:avLst/>
            </a:prstGeom>
          </p:spPr>
        </p:pic>
        <p:sp>
          <p:nvSpPr>
            <p:cNvPr id="10" name="Textfeld 9"/>
            <p:cNvSpPr txBox="1"/>
            <p:nvPr/>
          </p:nvSpPr>
          <p:spPr>
            <a:xfrm>
              <a:off x="1240673" y="1524796"/>
              <a:ext cx="2376344" cy="785343"/>
            </a:xfrm>
            <a:prstGeom prst="rect">
              <a:avLst/>
            </a:prstGeom>
            <a:noFill/>
          </p:spPr>
          <p:txBody>
            <a:bodyPr wrap="square" rtlCol="0">
              <a:spAutoFit/>
            </a:bodyPr>
            <a:lstStyle/>
            <a:p>
              <a:pPr>
                <a:lnSpc>
                  <a:spcPct val="150000"/>
                </a:lnSpc>
              </a:pPr>
              <a:r>
                <a:rPr lang="de-DE" sz="1600" b="1" dirty="0" err="1">
                  <a:solidFill>
                    <a:srgbClr val="EB8A1B"/>
                  </a:solidFill>
                  <a:highlight>
                    <a:srgbClr val="FFFF00"/>
                  </a:highlight>
                  <a:latin typeface="Arial" pitchFamily="34" charset="0"/>
                  <a:ea typeface="+mj-ea"/>
                  <a:cs typeface="Arial" pitchFamily="34" charset="0"/>
                </a:rPr>
                <a:t>Brine</a:t>
              </a:r>
              <a:r>
                <a:rPr lang="de-DE" sz="1600" b="1" dirty="0">
                  <a:solidFill>
                    <a:srgbClr val="EB8A1B"/>
                  </a:solidFill>
                  <a:latin typeface="Arial" pitchFamily="34" charset="0"/>
                  <a:ea typeface="+mj-ea"/>
                  <a:cs typeface="Arial" pitchFamily="34" charset="0"/>
                </a:rPr>
                <a:t>/</a:t>
              </a:r>
              <a:r>
                <a:rPr lang="el-GR" sz="1600" b="1" dirty="0">
                  <a:solidFill>
                    <a:srgbClr val="EB8A1B"/>
                  </a:solidFill>
                  <a:latin typeface="Arial" pitchFamily="34" charset="0"/>
                  <a:ea typeface="+mj-ea"/>
                  <a:cs typeface="Arial" pitchFamily="34" charset="0"/>
                </a:rPr>
                <a:t>Νερό;</a:t>
              </a:r>
              <a:br>
                <a:rPr lang="de-DE" sz="1600" b="1" dirty="0">
                  <a:solidFill>
                    <a:srgbClr val="EB8A1B"/>
                  </a:solidFill>
                  <a:latin typeface="Arial" pitchFamily="34" charset="0"/>
                  <a:ea typeface="+mj-ea"/>
                  <a:cs typeface="Arial" pitchFamily="34" charset="0"/>
                </a:rPr>
              </a:br>
              <a:r>
                <a:rPr lang="de-DE" sz="1600" b="1" dirty="0">
                  <a:solidFill>
                    <a:srgbClr val="EB8A1B"/>
                  </a:solidFill>
                  <a:latin typeface="Arial" pitchFamily="34" charset="0"/>
                  <a:ea typeface="+mj-ea"/>
                  <a:cs typeface="Arial" pitchFamily="34" charset="0"/>
                </a:rPr>
                <a:t>A</a:t>
              </a:r>
              <a:r>
                <a:rPr lang="el-GR" sz="1600" b="1" dirty="0" err="1">
                  <a:solidFill>
                    <a:srgbClr val="EB8A1B"/>
                  </a:solidFill>
                  <a:latin typeface="Arial" pitchFamily="34" charset="0"/>
                  <a:ea typeface="+mj-ea"/>
                  <a:cs typeface="Arial" pitchFamily="34" charset="0"/>
                </a:rPr>
                <a:t>έρας</a:t>
              </a:r>
              <a:r>
                <a:rPr lang="el-GR" sz="1600" b="1" dirty="0">
                  <a:solidFill>
                    <a:srgbClr val="EB8A1B"/>
                  </a:solidFill>
                  <a:latin typeface="Arial" pitchFamily="34" charset="0"/>
                  <a:ea typeface="+mj-ea"/>
                  <a:cs typeface="Arial" pitchFamily="34" charset="0"/>
                </a:rPr>
                <a:t> </a:t>
              </a:r>
              <a:r>
                <a:rPr lang="de-DE" sz="1600" b="1" dirty="0">
                  <a:solidFill>
                    <a:srgbClr val="EB8A1B"/>
                  </a:solidFill>
                  <a:latin typeface="Arial" pitchFamily="34" charset="0"/>
                  <a:ea typeface="+mj-ea"/>
                  <a:cs typeface="Arial" pitchFamily="34" charset="0"/>
                </a:rPr>
                <a:t>/</a:t>
              </a:r>
              <a:r>
                <a:rPr lang="el-GR" sz="1600" b="1" dirty="0">
                  <a:solidFill>
                    <a:srgbClr val="EB8A1B"/>
                  </a:solidFill>
                  <a:latin typeface="Arial" pitchFamily="34" charset="0"/>
                  <a:ea typeface="+mj-ea"/>
                  <a:cs typeface="Arial" pitchFamily="34" charset="0"/>
                </a:rPr>
                <a:t> Νερό;</a:t>
              </a:r>
              <a:endParaRPr lang="de-DE" sz="1600" b="1" dirty="0">
                <a:solidFill>
                  <a:srgbClr val="EB8A1B"/>
                </a:solidFill>
                <a:latin typeface="Arial" pitchFamily="34" charset="0"/>
                <a:ea typeface="+mj-ea"/>
                <a:cs typeface="Arial" pitchFamily="34" charset="0"/>
              </a:endParaRPr>
            </a:p>
          </p:txBody>
        </p:sp>
      </p:grpSp>
      <p:grpSp>
        <p:nvGrpSpPr>
          <p:cNvPr id="11" name="Gruppieren 10"/>
          <p:cNvGrpSpPr/>
          <p:nvPr/>
        </p:nvGrpSpPr>
        <p:grpSpPr>
          <a:xfrm>
            <a:off x="3779832" y="3043462"/>
            <a:ext cx="3487196" cy="1729828"/>
            <a:chOff x="2344688" y="2691492"/>
            <a:chExt cx="3487196" cy="1729828"/>
          </a:xfrm>
        </p:grpSpPr>
        <p:pic>
          <p:nvPicPr>
            <p:cNvPr id="12" name="Grafik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4688" y="2691492"/>
              <a:ext cx="3263826" cy="1729828"/>
            </a:xfrm>
            <a:prstGeom prst="rect">
              <a:avLst/>
            </a:prstGeom>
          </p:spPr>
        </p:pic>
        <p:sp>
          <p:nvSpPr>
            <p:cNvPr id="13" name="Textfeld 12"/>
            <p:cNvSpPr txBox="1"/>
            <p:nvPr/>
          </p:nvSpPr>
          <p:spPr>
            <a:xfrm>
              <a:off x="3455540" y="2839536"/>
              <a:ext cx="2376344" cy="785343"/>
            </a:xfrm>
            <a:prstGeom prst="rect">
              <a:avLst/>
            </a:prstGeom>
            <a:noFill/>
          </p:spPr>
          <p:txBody>
            <a:bodyPr wrap="square" rtlCol="0">
              <a:spAutoFit/>
            </a:bodyPr>
            <a:lstStyle/>
            <a:p>
              <a:pPr>
                <a:lnSpc>
                  <a:spcPct val="150000"/>
                </a:lnSpc>
              </a:pPr>
              <a:r>
                <a:rPr lang="el-GR" sz="1600" b="1" dirty="0">
                  <a:solidFill>
                    <a:srgbClr val="EB8A1B"/>
                  </a:solidFill>
                  <a:latin typeface="Arial" pitchFamily="34" charset="0"/>
                  <a:ea typeface="+mj-ea"/>
                  <a:cs typeface="Arial" pitchFamily="34" charset="0"/>
                </a:rPr>
                <a:t>Νερό</a:t>
              </a:r>
              <a:r>
                <a:rPr lang="de-DE" sz="1600" b="1" dirty="0">
                  <a:solidFill>
                    <a:srgbClr val="EB8A1B"/>
                  </a:solidFill>
                  <a:latin typeface="Arial" pitchFamily="34" charset="0"/>
                  <a:ea typeface="+mj-ea"/>
                  <a:cs typeface="Arial" pitchFamily="34" charset="0"/>
                </a:rPr>
                <a:t> /</a:t>
              </a:r>
              <a:r>
                <a:rPr lang="el-GR" sz="1600" b="1" dirty="0">
                  <a:solidFill>
                    <a:srgbClr val="EB8A1B"/>
                  </a:solidFill>
                  <a:latin typeface="Arial" pitchFamily="34" charset="0"/>
                  <a:ea typeface="+mj-ea"/>
                  <a:cs typeface="Arial" pitchFamily="34" charset="0"/>
                </a:rPr>
                <a:t> Αέρας;</a:t>
              </a:r>
              <a:br>
                <a:rPr lang="de-DE" sz="1600" b="1" dirty="0">
                  <a:solidFill>
                    <a:srgbClr val="EB8A1B"/>
                  </a:solidFill>
                  <a:latin typeface="Arial" pitchFamily="34" charset="0"/>
                  <a:ea typeface="+mj-ea"/>
                  <a:cs typeface="Arial" pitchFamily="34" charset="0"/>
                </a:rPr>
              </a:br>
              <a:r>
                <a:rPr lang="de-DE" sz="1600" b="1" dirty="0">
                  <a:solidFill>
                    <a:srgbClr val="EB8A1B"/>
                  </a:solidFill>
                  <a:latin typeface="Arial" pitchFamily="34" charset="0"/>
                  <a:ea typeface="+mj-ea"/>
                  <a:cs typeface="Arial" pitchFamily="34" charset="0"/>
                </a:rPr>
                <a:t>A</a:t>
              </a:r>
              <a:r>
                <a:rPr lang="el-GR" sz="1600" b="1" dirty="0" err="1">
                  <a:solidFill>
                    <a:srgbClr val="EB8A1B"/>
                  </a:solidFill>
                  <a:latin typeface="Arial" pitchFamily="34" charset="0"/>
                  <a:ea typeface="+mj-ea"/>
                  <a:cs typeface="Arial" pitchFamily="34" charset="0"/>
                </a:rPr>
                <a:t>έρας</a:t>
              </a:r>
              <a:r>
                <a:rPr lang="de-DE" sz="1600" b="1" dirty="0">
                  <a:solidFill>
                    <a:srgbClr val="EB8A1B"/>
                  </a:solidFill>
                  <a:latin typeface="Arial" pitchFamily="34" charset="0"/>
                  <a:ea typeface="+mj-ea"/>
                  <a:cs typeface="Arial" pitchFamily="34" charset="0"/>
                </a:rPr>
                <a:t> / </a:t>
              </a:r>
              <a:r>
                <a:rPr lang="el-GR" sz="1600" b="1" dirty="0">
                  <a:solidFill>
                    <a:srgbClr val="EB8A1B"/>
                  </a:solidFill>
                  <a:latin typeface="Arial" pitchFamily="34" charset="0"/>
                  <a:ea typeface="+mj-ea"/>
                  <a:cs typeface="Arial" pitchFamily="34" charset="0"/>
                </a:rPr>
                <a:t>Αέρας;</a:t>
              </a:r>
              <a:endParaRPr lang="de-DE" sz="1600" b="1" dirty="0">
                <a:solidFill>
                  <a:srgbClr val="EB8A1B"/>
                </a:solidFill>
                <a:latin typeface="Arial" pitchFamily="34" charset="0"/>
                <a:ea typeface="+mj-ea"/>
                <a:cs typeface="Arial" pitchFamily="34" charset="0"/>
              </a:endParaRPr>
            </a:p>
          </p:txBody>
        </p:sp>
      </p:grpSp>
    </p:spTree>
    <p:extLst>
      <p:ext uri="{BB962C8B-B14F-4D97-AF65-F5344CB8AC3E}">
        <p14:creationId xmlns:p14="http://schemas.microsoft.com/office/powerpoint/2010/main" val="25090987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85</a:t>
            </a:fld>
            <a:endParaRPr lang="de-DE"/>
          </a:p>
        </p:txBody>
      </p:sp>
      <p:sp>
        <p:nvSpPr>
          <p:cNvPr id="4" name="Titel 3"/>
          <p:cNvSpPr>
            <a:spLocks noGrp="1"/>
          </p:cNvSpPr>
          <p:nvPr>
            <p:ph type="title"/>
          </p:nvPr>
        </p:nvSpPr>
        <p:spPr/>
        <p:txBody>
          <a:bodyPr>
            <a:normAutofit/>
          </a:bodyPr>
          <a:lstStyle/>
          <a:p>
            <a:r>
              <a:rPr lang="el-GR" dirty="0">
                <a:latin typeface="Arial" panose="020B0604020202020204" pitchFamily="34" charset="0"/>
                <a:cs typeface="Arial" panose="020B0604020202020204" pitchFamily="34" charset="0"/>
              </a:rPr>
              <a:t>Κατασκευαστικές μορφές αντλιών θερμότητας</a:t>
            </a:r>
            <a:endParaRPr lang="de-DE" dirty="0">
              <a:latin typeface="Arial" panose="020B0604020202020204" pitchFamily="34" charset="0"/>
              <a:cs typeface="Arial" panose="020B0604020202020204" pitchFamily="34" charset="0"/>
            </a:endParaRPr>
          </a:p>
        </p:txBody>
      </p:sp>
      <p:sp>
        <p:nvSpPr>
          <p:cNvPr id="8" name="Inhaltsplatzhalter 1"/>
          <p:cNvSpPr>
            <a:spLocks noGrp="1"/>
          </p:cNvSpPr>
          <p:nvPr>
            <p:ph idx="1"/>
          </p:nvPr>
        </p:nvSpPr>
        <p:spPr>
          <a:xfrm>
            <a:off x="539552" y="1544370"/>
            <a:ext cx="8856984" cy="4536504"/>
          </a:xfrm>
        </p:spPr>
        <p:txBody>
          <a:bodyPr>
            <a:normAutofit/>
          </a:bodyPr>
          <a:lstStyle/>
          <a:p>
            <a:pPr marL="0" lvl="0" indent="0">
              <a:lnSpc>
                <a:spcPct val="150000"/>
              </a:lnSpc>
              <a:spcBef>
                <a:spcPts val="0"/>
              </a:spcBef>
              <a:buNone/>
            </a:pPr>
            <a:r>
              <a:rPr lang="el-GR" sz="1600" dirty="0">
                <a:solidFill>
                  <a:prstClr val="black"/>
                </a:solidFill>
                <a:latin typeface="Arial" panose="020B0604020202020204" pitchFamily="34" charset="0"/>
                <a:cs typeface="Arial" panose="020B0604020202020204" pitchFamily="34" charset="0"/>
              </a:rPr>
              <a:t>Από την πλευρά της </a:t>
            </a:r>
            <a:r>
              <a:rPr lang="el-GR" sz="1600" dirty="0" err="1">
                <a:solidFill>
                  <a:prstClr val="black"/>
                </a:solidFill>
                <a:latin typeface="Arial" panose="020B0604020202020204" pitchFamily="34" charset="0"/>
                <a:cs typeface="Arial" panose="020B0604020202020204" pitchFamily="34" charset="0"/>
              </a:rPr>
              <a:t>ψύκτρας</a:t>
            </a:r>
            <a:r>
              <a:rPr lang="el-GR" sz="1600" dirty="0">
                <a:solidFill>
                  <a:prstClr val="black"/>
                </a:solidFill>
                <a:latin typeface="Arial" panose="020B0604020202020204" pitchFamily="34" charset="0"/>
                <a:cs typeface="Arial" panose="020B0604020202020204" pitchFamily="34" charset="0"/>
              </a:rPr>
              <a:t> μόνο δύο μέσα είναι συναφή</a:t>
            </a:r>
            <a:endParaRPr lang="de-DE" sz="1600" dirty="0">
              <a:solidFill>
                <a:prstClr val="black"/>
              </a:solidFill>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a:p>
            <a:pPr marL="285750" indent="-285750">
              <a:lnSpc>
                <a:spcPct val="150000"/>
              </a:lnSpc>
              <a:buFontTx/>
              <a:buChar char="-"/>
            </a:pPr>
            <a:r>
              <a:rPr lang="el-GR" sz="1600" dirty="0">
                <a:latin typeface="Arial" panose="020B0604020202020204" pitchFamily="34" charset="0"/>
                <a:cs typeface="Arial" panose="020B0604020202020204" pitchFamily="34" charset="0"/>
              </a:rPr>
              <a:t>Νερό = διαχωρισμός θερμότητας (κρύο) με βάση το νερό: </a:t>
            </a:r>
            <a:r>
              <a:rPr lang="el-GR" sz="1600" dirty="0" err="1">
                <a:latin typeface="Arial" panose="020B0604020202020204" pitchFamily="34" charset="0"/>
                <a:cs typeface="Arial" panose="020B0604020202020204" pitchFamily="34" charset="0"/>
              </a:rPr>
              <a:t>ενδοδαπέδια</a:t>
            </a:r>
            <a:r>
              <a:rPr lang="el-GR" sz="1600" dirty="0">
                <a:latin typeface="Arial" panose="020B0604020202020204" pitchFamily="34" charset="0"/>
                <a:cs typeface="Arial" panose="020B0604020202020204" pitchFamily="34" charset="0"/>
              </a:rPr>
              <a:t> θέρμανση, καλοριφέρ, νερό χρήσης</a:t>
            </a:r>
            <a:r>
              <a:rPr lang="en-US" sz="1600" dirty="0">
                <a:latin typeface="Arial" panose="020B0604020202020204" pitchFamily="34" charset="0"/>
                <a:cs typeface="Arial" panose="020B0604020202020204" pitchFamily="34" charset="0"/>
              </a:rPr>
              <a:t>,…</a:t>
            </a:r>
          </a:p>
          <a:p>
            <a:pPr marL="285750" indent="-285750">
              <a:lnSpc>
                <a:spcPct val="150000"/>
              </a:lnSpc>
              <a:buFontTx/>
              <a:buChar char="-"/>
            </a:pPr>
            <a:r>
              <a:rPr lang="el-GR" sz="1600" dirty="0">
                <a:latin typeface="Arial" panose="020B0604020202020204" pitchFamily="34" charset="0"/>
                <a:cs typeface="Arial" panose="020B0604020202020204" pitchFamily="34" charset="0"/>
              </a:rPr>
              <a:t>Αέρας = θέρμανση / ψύξη μέσω συστήματος εξαερισμού</a:t>
            </a:r>
            <a:endParaRPr lang="de-DE"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l-GR" sz="1600" dirty="0">
                <a:latin typeface="Arial" panose="020B0604020202020204" pitchFamily="34" charset="0"/>
                <a:cs typeface="Arial" panose="020B0604020202020204" pitchFamily="34" charset="0"/>
              </a:rPr>
              <a:t>Αν οι αντλίες θερμότητας χρησιμοποιούνται για θέρμανση (ή ψύξη) κατοικιών ή κτιρίων γραφείων, κυριαρχεί το κλασικό σύστημα διανομής θερμότητας με βάση το νερό</a:t>
            </a:r>
            <a:r>
              <a:rPr lang="en-US" sz="1600" dirty="0">
                <a:latin typeface="Arial" panose="020B0604020202020204" pitchFamily="34" charset="0"/>
                <a:cs typeface="Arial" panose="020B0604020202020204" pitchFamily="34" charset="0"/>
              </a:rPr>
              <a:t>.</a:t>
            </a:r>
          </a:p>
          <a:p>
            <a:pPr marL="0" indent="0">
              <a:buNone/>
            </a:pPr>
            <a:endParaRPr lang="de-DE" sz="1800" dirty="0"/>
          </a:p>
          <a:p>
            <a:pPr marL="0" indent="0">
              <a:buNone/>
            </a:pPr>
            <a:endParaRPr lang="de-DE" sz="1800" dirty="0"/>
          </a:p>
        </p:txBody>
      </p:sp>
      <p:sp>
        <p:nvSpPr>
          <p:cNvPr id="2" name="Textfeld 1"/>
          <p:cNvSpPr txBox="1"/>
          <p:nvPr/>
        </p:nvSpPr>
        <p:spPr>
          <a:xfrm>
            <a:off x="-5451236" y="1574265"/>
            <a:ext cx="5451236" cy="646331"/>
          </a:xfrm>
          <a:prstGeom prst="rect">
            <a:avLst/>
          </a:prstGeom>
          <a:noFill/>
        </p:spPr>
        <p:txBody>
          <a:bodyPr wrap="square" rtlCol="0">
            <a:spAutoFit/>
          </a:bodyPr>
          <a:lstStyle/>
          <a:p>
            <a:endParaRPr lang="de-DE" dirty="0"/>
          </a:p>
          <a:p>
            <a:endParaRPr lang="de-DE" dirty="0"/>
          </a:p>
        </p:txBody>
      </p:sp>
    </p:spTree>
    <p:extLst>
      <p:ext uri="{BB962C8B-B14F-4D97-AF65-F5344CB8AC3E}">
        <p14:creationId xmlns:p14="http://schemas.microsoft.com/office/powerpoint/2010/main" val="37813081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86</a:t>
            </a:fld>
            <a:endParaRPr lang="de-DE"/>
          </a:p>
        </p:txBody>
      </p:sp>
      <p:sp>
        <p:nvSpPr>
          <p:cNvPr id="4" name="Titel 3"/>
          <p:cNvSpPr>
            <a:spLocks noGrp="1"/>
          </p:cNvSpPr>
          <p:nvPr>
            <p:ph type="title"/>
          </p:nvPr>
        </p:nvSpPr>
        <p:spPr/>
        <p:txBody>
          <a:bodyPr>
            <a:normAutofit/>
          </a:bodyPr>
          <a:lstStyle/>
          <a:p>
            <a:r>
              <a:rPr lang="el-GR" dirty="0">
                <a:latin typeface="Arial" panose="020B0604020202020204" pitchFamily="34" charset="0"/>
                <a:cs typeface="Arial" panose="020B0604020202020204" pitchFamily="34" charset="0"/>
              </a:rPr>
              <a:t>Κατασκευαστικές μορφές αντλιών θερμότητας</a:t>
            </a:r>
            <a:endParaRPr lang="de-DE" dirty="0">
              <a:latin typeface="Arial" panose="020B0604020202020204" pitchFamily="34" charset="0"/>
              <a:cs typeface="Arial" panose="020B0604020202020204" pitchFamily="34" charset="0"/>
            </a:endParaRPr>
          </a:p>
        </p:txBody>
      </p:sp>
      <p:sp>
        <p:nvSpPr>
          <p:cNvPr id="2" name="Textfeld 1"/>
          <p:cNvSpPr txBox="1"/>
          <p:nvPr/>
        </p:nvSpPr>
        <p:spPr>
          <a:xfrm>
            <a:off x="611560" y="1412776"/>
            <a:ext cx="7992888" cy="4755661"/>
          </a:xfrm>
          <a:prstGeom prst="rect">
            <a:avLst/>
          </a:prstGeom>
          <a:noFill/>
        </p:spPr>
        <p:txBody>
          <a:bodyPr wrap="square" rtlCol="0">
            <a:spAutoFit/>
          </a:bodyPr>
          <a:lstStyle/>
          <a:p>
            <a:pPr>
              <a:lnSpc>
                <a:spcPct val="150000"/>
              </a:lnSpc>
            </a:pPr>
            <a:endParaRPr lang="de-DE" sz="1600" dirty="0">
              <a:latin typeface="Arial" panose="020B0604020202020204" pitchFamily="34" charset="0"/>
              <a:cs typeface="Arial" panose="020B0604020202020204" pitchFamily="34" charset="0"/>
            </a:endParaRPr>
          </a:p>
          <a:p>
            <a:r>
              <a:rPr lang="el-GR" dirty="0"/>
              <a:t>Οι πηγές θερμότητας που κυριαρχούν στη Γερμανία είναι:</a:t>
            </a:r>
            <a:endParaRPr lang="de-DE" sz="1600" dirty="0">
              <a:latin typeface="Arial" panose="020B0604020202020204" pitchFamily="34" charset="0"/>
              <a:cs typeface="Arial" panose="020B0604020202020204" pitchFamily="34" charset="0"/>
            </a:endParaRPr>
          </a:p>
          <a:p>
            <a:pPr marL="285750" indent="-285750">
              <a:lnSpc>
                <a:spcPct val="150000"/>
              </a:lnSpc>
              <a:buFontTx/>
              <a:buChar char="-"/>
            </a:pPr>
            <a:r>
              <a:rPr lang="el-GR" sz="1600" dirty="0">
                <a:latin typeface="Arial" panose="020B0604020202020204" pitchFamily="34" charset="0"/>
                <a:cs typeface="Arial" panose="020B0604020202020204" pitchFamily="34" charset="0"/>
              </a:rPr>
              <a:t>Αέρας (περιβαλλοντικός αέρας / ατμοσφαιρικός αέρας)</a:t>
            </a:r>
          </a:p>
          <a:p>
            <a:pPr marL="285750" indent="-285750">
              <a:lnSpc>
                <a:spcPct val="150000"/>
              </a:lnSpc>
              <a:buFontTx/>
              <a:buChar char="-"/>
            </a:pPr>
            <a:r>
              <a:rPr lang="el-GR" sz="1600" dirty="0">
                <a:latin typeface="Arial" panose="020B0604020202020204" pitchFamily="34" charset="0"/>
                <a:cs typeface="Arial" panose="020B0604020202020204" pitchFamily="34" charset="0"/>
              </a:rPr>
              <a:t>Γεωθερμικά συστήματα </a:t>
            </a:r>
            <a:r>
              <a:rPr lang="de-DE" sz="1600" dirty="0" err="1">
                <a:latin typeface="Arial" panose="020B0604020202020204" pitchFamily="34" charset="0"/>
                <a:cs typeface="Arial" panose="020B0604020202020204" pitchFamily="34" charset="0"/>
              </a:rPr>
              <a:t>systems</a:t>
            </a:r>
            <a:endParaRPr lang="de-DE" sz="1600" dirty="0">
              <a:latin typeface="Arial" panose="020B0604020202020204" pitchFamily="34" charset="0"/>
              <a:cs typeface="Arial" panose="020B0604020202020204" pitchFamily="34" charset="0"/>
            </a:endParaRPr>
          </a:p>
          <a:p>
            <a:pPr marL="742950" lvl="1" indent="-285750">
              <a:lnSpc>
                <a:spcPct val="150000"/>
              </a:lnSpc>
              <a:buFontTx/>
              <a:buChar char="-"/>
            </a:pPr>
            <a:r>
              <a:rPr lang="de-DE" sz="1600" dirty="0" err="1">
                <a:highlight>
                  <a:srgbClr val="FFFF00"/>
                </a:highlight>
                <a:latin typeface="Arial" panose="020B0604020202020204" pitchFamily="34" charset="0"/>
                <a:cs typeface="Arial" panose="020B0604020202020204" pitchFamily="34" charset="0"/>
              </a:rPr>
              <a:t>Brine</a:t>
            </a:r>
            <a:r>
              <a:rPr lang="de-DE" sz="1600" dirty="0">
                <a:highlight>
                  <a:srgbClr val="FFFF00"/>
                </a:highlight>
                <a:latin typeface="Arial" panose="020B0604020202020204" pitchFamily="34" charset="0"/>
                <a:cs typeface="Arial" panose="020B0604020202020204" pitchFamily="34" charset="0"/>
              </a:rPr>
              <a:t> </a:t>
            </a:r>
            <a:r>
              <a:rPr lang="de-DE" sz="1600" dirty="0" err="1">
                <a:highlight>
                  <a:srgbClr val="FFFF00"/>
                </a:highlight>
                <a:latin typeface="Arial" panose="020B0604020202020204" pitchFamily="34" charset="0"/>
                <a:cs typeface="Arial" panose="020B0604020202020204" pitchFamily="34" charset="0"/>
              </a:rPr>
              <a:t>heat</a:t>
            </a:r>
            <a:r>
              <a:rPr lang="de-DE" sz="1600" dirty="0">
                <a:highlight>
                  <a:srgbClr val="FFFF00"/>
                </a:highlight>
                <a:latin typeface="Arial" panose="020B0604020202020204" pitchFamily="34" charset="0"/>
                <a:cs typeface="Arial" panose="020B0604020202020204" pitchFamily="34" charset="0"/>
              </a:rPr>
              <a:t> pump </a:t>
            </a:r>
            <a:r>
              <a:rPr lang="de-DE" sz="1600" dirty="0">
                <a:latin typeface="Arial" panose="020B0604020202020204" pitchFamily="34" charset="0"/>
                <a:cs typeface="Arial" panose="020B0604020202020204" pitchFamily="34" charset="0"/>
              </a:rPr>
              <a:t>-&gt; geothermal </a:t>
            </a:r>
            <a:r>
              <a:rPr lang="de-DE" sz="1600" dirty="0" err="1">
                <a:latin typeface="Arial" panose="020B0604020202020204" pitchFamily="34" charset="0"/>
                <a:cs typeface="Arial" panose="020B0604020202020204" pitchFamily="34" charset="0"/>
              </a:rPr>
              <a:t>heat</a:t>
            </a:r>
            <a:r>
              <a:rPr lang="de-DE"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 χρησιμοποιείται από γεωθερμικούς ανιχνευτές ή γεωθερμικούς συλλέκτες </a:t>
            </a:r>
            <a:r>
              <a:rPr lang="de-DE" sz="1600" dirty="0">
                <a:latin typeface="Arial" panose="020B0604020202020204" pitchFamily="34" charset="0"/>
                <a:cs typeface="Arial" panose="020B0604020202020204" pitchFamily="34" charset="0"/>
              </a:rPr>
              <a:t>(</a:t>
            </a:r>
            <a:r>
              <a:rPr lang="el-GR" sz="1600" dirty="0">
                <a:latin typeface="Arial" panose="020B0604020202020204" pitchFamily="34" charset="0"/>
                <a:cs typeface="Arial" panose="020B0604020202020204" pitchFamily="34" charset="0"/>
              </a:rPr>
              <a:t>βλέπε</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xyz</a:t>
            </a:r>
            <a:r>
              <a:rPr lang="de-DE" sz="1600" dirty="0">
                <a:latin typeface="Arial" panose="020B0604020202020204" pitchFamily="34" charset="0"/>
                <a:cs typeface="Arial" panose="020B0604020202020204" pitchFamily="34" charset="0"/>
              </a:rPr>
              <a:t>)</a:t>
            </a:r>
          </a:p>
          <a:p>
            <a:pPr marL="742950" lvl="1" indent="-285750">
              <a:lnSpc>
                <a:spcPct val="150000"/>
              </a:lnSpc>
              <a:buFontTx/>
              <a:buChar char="-"/>
            </a:pPr>
            <a:r>
              <a:rPr lang="el-GR" sz="1600" dirty="0">
                <a:latin typeface="Arial" panose="020B0604020202020204" pitchFamily="34" charset="0"/>
                <a:cs typeface="Arial" panose="020B0604020202020204" pitchFamily="34" charset="0"/>
              </a:rPr>
              <a:t>Αντλίες θερμότητας νερού -&gt; η γεωθερμική θερμότητα εκμεταλλεύεται τα υπόγεια ύδατα μέσω πηγαδιών (βλέπε </a:t>
            </a:r>
            <a:r>
              <a:rPr lang="el-GR" sz="1600" dirty="0" err="1">
                <a:latin typeface="Arial" panose="020B0604020202020204" pitchFamily="34" charset="0"/>
                <a:cs typeface="Arial" panose="020B0604020202020204" pitchFamily="34" charset="0"/>
              </a:rPr>
              <a:t>xyz</a:t>
            </a:r>
            <a:r>
              <a:rPr lang="el-GR" sz="1600" dirty="0">
                <a:latin typeface="Arial" panose="020B0604020202020204" pitchFamily="34" charset="0"/>
                <a:cs typeface="Arial" panose="020B0604020202020204" pitchFamily="34" charset="0"/>
              </a:rPr>
              <a:t>)</a:t>
            </a:r>
          </a:p>
          <a:p>
            <a:pPr lvl="1">
              <a:lnSpc>
                <a:spcPct val="150000"/>
              </a:lnSpc>
            </a:pPr>
            <a:endParaRPr lang="en-US" sz="1600" dirty="0">
              <a:latin typeface="Arial" panose="020B0604020202020204" pitchFamily="34" charset="0"/>
              <a:cs typeface="Arial" panose="020B0604020202020204" pitchFamily="34" charset="0"/>
            </a:endParaRPr>
          </a:p>
          <a:p>
            <a:pPr lvl="1">
              <a:lnSpc>
                <a:spcPct val="150000"/>
              </a:lnSpc>
            </a:pPr>
            <a:r>
              <a:rPr lang="el-GR" sz="1600" dirty="0">
                <a:latin typeface="Arial" panose="020B0604020202020204" pitchFamily="34" charset="0"/>
                <a:cs typeface="Arial" panose="020B0604020202020204" pitchFamily="34" charset="0"/>
              </a:rPr>
              <a:t>Με βάση τις πωλήσεις το 2016, οι αντλίες θερμότητας αέρα κατέχουν μερίδιο αγοράς 70%, οι γεωθερμικές αντλίες θερμότητας νερού - νερού φτάνουν μόνο μέχρι και 3%, έτσι ώστε οι γεωθερμικές αντλίες θερμότητας να κατέχουν μερίδιο αγοράς σχεδόν 30%. </a:t>
            </a:r>
            <a:r>
              <a:rPr lang="en-US" sz="1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669902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87</a:t>
            </a:fld>
            <a:endParaRPr lang="de-DE"/>
          </a:p>
        </p:txBody>
      </p:sp>
      <p:sp>
        <p:nvSpPr>
          <p:cNvPr id="4" name="Titel 3"/>
          <p:cNvSpPr>
            <a:spLocks noGrp="1"/>
          </p:cNvSpPr>
          <p:nvPr>
            <p:ph type="title"/>
          </p:nvPr>
        </p:nvSpPr>
        <p:spPr/>
        <p:txBody>
          <a:bodyPr>
            <a:normAutofit/>
          </a:bodyPr>
          <a:lstStyle/>
          <a:p>
            <a:r>
              <a:rPr lang="el-GR" dirty="0">
                <a:latin typeface="Arial" panose="020B0604020202020204" pitchFamily="34" charset="0"/>
                <a:cs typeface="Arial" panose="020B0604020202020204" pitchFamily="34" charset="0"/>
              </a:rPr>
              <a:t>Κατασκευαστικές μορφές αντλιών θερμότητας</a:t>
            </a:r>
            <a:endParaRPr lang="de-DE" dirty="0">
              <a:latin typeface="Arial" panose="020B0604020202020204" pitchFamily="34" charset="0"/>
              <a:cs typeface="Arial" panose="020B0604020202020204" pitchFamily="34" charset="0"/>
            </a:endParaRPr>
          </a:p>
        </p:txBody>
      </p:sp>
      <p:sp>
        <p:nvSpPr>
          <p:cNvPr id="2" name="Textfeld 1"/>
          <p:cNvSpPr txBox="1"/>
          <p:nvPr/>
        </p:nvSpPr>
        <p:spPr>
          <a:xfrm>
            <a:off x="1259632" y="1527935"/>
            <a:ext cx="7344816" cy="1829057"/>
          </a:xfrm>
          <a:prstGeom prst="rect">
            <a:avLst/>
          </a:prstGeom>
          <a:noFill/>
        </p:spPr>
        <p:txBody>
          <a:bodyPr wrap="square" rtlCol="0">
            <a:spAutoFit/>
          </a:bodyPr>
          <a:lstStyle/>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Δεδομένου ότι τα ιστορικά στοιχεία για τις πωλήσεις παρουσιάζουν διακυμάνσεις στη διανομή τους, το ενεργητικό απόθεμα πεδίου των αντλιών θερμότητας στη Γερμανία έχει ως εξής:</a:t>
            </a:r>
            <a:endParaRPr lang="en-US" dirty="0"/>
          </a:p>
          <a:p>
            <a:endParaRPr lang="de-DE" dirty="0"/>
          </a:p>
        </p:txBody>
      </p:sp>
      <p:graphicFrame>
        <p:nvGraphicFramePr>
          <p:cNvPr id="5" name="Tabelle 4"/>
          <p:cNvGraphicFramePr>
            <a:graphicFrameLocks noGrp="1"/>
          </p:cNvGraphicFramePr>
          <p:nvPr>
            <p:extLst>
              <p:ext uri="{D42A27DB-BD31-4B8C-83A1-F6EECF244321}">
                <p14:modId xmlns:p14="http://schemas.microsoft.com/office/powerpoint/2010/main" val="1055217517"/>
              </p:ext>
            </p:extLst>
          </p:nvPr>
        </p:nvGraphicFramePr>
        <p:xfrm>
          <a:off x="1331640" y="3789040"/>
          <a:ext cx="6624735" cy="2059940"/>
        </p:xfrm>
        <a:graphic>
          <a:graphicData uri="http://schemas.openxmlformats.org/drawingml/2006/table">
            <a:tbl>
              <a:tblPr firstRow="1" bandRow="1">
                <a:tableStyleId>{5940675A-B579-460E-94D1-54222C63F5DA}</a:tableStyleId>
              </a:tblPr>
              <a:tblGrid>
                <a:gridCol w="1324947">
                  <a:extLst>
                    <a:ext uri="{9D8B030D-6E8A-4147-A177-3AD203B41FA5}">
                      <a16:colId xmlns:a16="http://schemas.microsoft.com/office/drawing/2014/main" val="20000"/>
                    </a:ext>
                  </a:extLst>
                </a:gridCol>
                <a:gridCol w="1324947">
                  <a:extLst>
                    <a:ext uri="{9D8B030D-6E8A-4147-A177-3AD203B41FA5}">
                      <a16:colId xmlns:a16="http://schemas.microsoft.com/office/drawing/2014/main" val="20001"/>
                    </a:ext>
                  </a:extLst>
                </a:gridCol>
                <a:gridCol w="1324947">
                  <a:extLst>
                    <a:ext uri="{9D8B030D-6E8A-4147-A177-3AD203B41FA5}">
                      <a16:colId xmlns:a16="http://schemas.microsoft.com/office/drawing/2014/main" val="20002"/>
                    </a:ext>
                  </a:extLst>
                </a:gridCol>
                <a:gridCol w="1065719">
                  <a:extLst>
                    <a:ext uri="{9D8B030D-6E8A-4147-A177-3AD203B41FA5}">
                      <a16:colId xmlns:a16="http://schemas.microsoft.com/office/drawing/2014/main" val="20003"/>
                    </a:ext>
                  </a:extLst>
                </a:gridCol>
                <a:gridCol w="1584175">
                  <a:extLst>
                    <a:ext uri="{9D8B030D-6E8A-4147-A177-3AD203B41FA5}">
                      <a16:colId xmlns:a16="http://schemas.microsoft.com/office/drawing/2014/main" val="20004"/>
                    </a:ext>
                  </a:extLst>
                </a:gridCol>
              </a:tblGrid>
              <a:tr h="370840">
                <a:tc>
                  <a:txBody>
                    <a:bodyPr/>
                    <a:lstStyle/>
                    <a:p>
                      <a:pPr>
                        <a:lnSpc>
                          <a:spcPct val="150000"/>
                        </a:lnSpc>
                      </a:pPr>
                      <a:r>
                        <a:rPr lang="de-DE" sz="1600" dirty="0">
                          <a:latin typeface="Arial" panose="020B0604020202020204" pitchFamily="34" charset="0"/>
                          <a:cs typeface="Arial" panose="020B0604020202020204" pitchFamily="34" charset="0"/>
                        </a:rPr>
                        <a:t>Year</a:t>
                      </a:r>
                    </a:p>
                  </a:txBody>
                  <a:tcPr/>
                </a:tc>
                <a:tc>
                  <a:txBody>
                    <a:bodyPr/>
                    <a:lstStyle/>
                    <a:p>
                      <a:pPr>
                        <a:lnSpc>
                          <a:spcPct val="150000"/>
                        </a:lnSpc>
                      </a:pPr>
                      <a:r>
                        <a:rPr lang="de-DE" sz="1600" dirty="0">
                          <a:latin typeface="Arial" panose="020B0604020202020204" pitchFamily="34" charset="0"/>
                          <a:cs typeface="Arial" panose="020B0604020202020204" pitchFamily="34" charset="0"/>
                        </a:rPr>
                        <a:t>Total</a:t>
                      </a:r>
                      <a:r>
                        <a:rPr lang="de-DE" sz="1600" baseline="0" dirty="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a:txBody>
                  <a:tcPr/>
                </a:tc>
                <a:tc>
                  <a:txBody>
                    <a:bodyPr/>
                    <a:lstStyle/>
                    <a:p>
                      <a:pPr>
                        <a:lnSpc>
                          <a:spcPct val="150000"/>
                        </a:lnSpc>
                      </a:pPr>
                      <a:r>
                        <a:rPr lang="de-DE" sz="1600" dirty="0">
                          <a:latin typeface="Arial" panose="020B0604020202020204" pitchFamily="34" charset="0"/>
                          <a:cs typeface="Arial" panose="020B0604020202020204" pitchFamily="34" charset="0"/>
                        </a:rPr>
                        <a:t>Air</a:t>
                      </a:r>
                    </a:p>
                  </a:txBody>
                  <a:tcPr/>
                </a:tc>
                <a:tc>
                  <a:txBody>
                    <a:bodyPr/>
                    <a:lstStyle/>
                    <a:p>
                      <a:pPr>
                        <a:lnSpc>
                          <a:spcPct val="150000"/>
                        </a:lnSpc>
                      </a:pPr>
                      <a:r>
                        <a:rPr lang="de-DE" sz="1600" dirty="0" err="1">
                          <a:latin typeface="Arial" panose="020B0604020202020204" pitchFamily="34" charset="0"/>
                          <a:cs typeface="Arial" panose="020B0604020202020204" pitchFamily="34" charset="0"/>
                        </a:rPr>
                        <a:t>Ground</a:t>
                      </a:r>
                      <a:endParaRPr lang="de-DE" sz="1600" dirty="0">
                        <a:latin typeface="Arial" panose="020B0604020202020204" pitchFamily="34" charset="0"/>
                        <a:cs typeface="Arial" panose="020B0604020202020204" pitchFamily="34" charset="0"/>
                      </a:endParaRPr>
                    </a:p>
                  </a:txBody>
                  <a:tcPr/>
                </a:tc>
                <a:tc>
                  <a:txBody>
                    <a:bodyPr/>
                    <a:lstStyle/>
                    <a:p>
                      <a:pPr>
                        <a:lnSpc>
                          <a:spcPct val="150000"/>
                        </a:lnSpc>
                      </a:pPr>
                      <a:r>
                        <a:rPr lang="de-DE" sz="1600" dirty="0" err="1">
                          <a:latin typeface="Arial" panose="020B0604020202020204" pitchFamily="34" charset="0"/>
                          <a:cs typeface="Arial" panose="020B0604020202020204" pitchFamily="34" charset="0"/>
                        </a:rPr>
                        <a:t>Groundwater</a:t>
                      </a: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370840">
                <a:tc>
                  <a:txBody>
                    <a:bodyPr/>
                    <a:lstStyle/>
                    <a:p>
                      <a:pPr>
                        <a:lnSpc>
                          <a:spcPct val="150000"/>
                        </a:lnSpc>
                      </a:pPr>
                      <a:r>
                        <a:rPr lang="de-DE" sz="1600" dirty="0">
                          <a:latin typeface="Arial" panose="020B0604020202020204" pitchFamily="34" charset="0"/>
                          <a:cs typeface="Arial" panose="020B0604020202020204" pitchFamily="34" charset="0"/>
                        </a:rPr>
                        <a:t>2013</a:t>
                      </a:r>
                    </a:p>
                  </a:txBody>
                  <a:tcPr/>
                </a:tc>
                <a:tc>
                  <a:txBody>
                    <a:bodyPr/>
                    <a:lstStyle/>
                    <a:p>
                      <a:pPr>
                        <a:lnSpc>
                          <a:spcPct val="150000"/>
                        </a:lnSpc>
                      </a:pPr>
                      <a:r>
                        <a:rPr lang="de-DE" sz="1600" dirty="0">
                          <a:latin typeface="Arial" panose="020B0604020202020204" pitchFamily="34" charset="0"/>
                          <a:cs typeface="Arial" panose="020B0604020202020204" pitchFamily="34" charset="0"/>
                        </a:rPr>
                        <a:t>533.106</a:t>
                      </a:r>
                    </a:p>
                  </a:txBody>
                  <a:tcPr/>
                </a:tc>
                <a:tc>
                  <a:txBody>
                    <a:bodyPr/>
                    <a:lstStyle/>
                    <a:p>
                      <a:pPr>
                        <a:lnSpc>
                          <a:spcPct val="150000"/>
                        </a:lnSpc>
                      </a:pPr>
                      <a:r>
                        <a:rPr lang="de-DE" sz="1600" dirty="0">
                          <a:latin typeface="Arial" panose="020B0604020202020204" pitchFamily="34" charset="0"/>
                          <a:cs typeface="Arial" panose="020B0604020202020204" pitchFamily="34" charset="0"/>
                        </a:rPr>
                        <a:t>245.510</a:t>
                      </a:r>
                    </a:p>
                  </a:txBody>
                  <a:tcPr/>
                </a:tc>
                <a:tc>
                  <a:txBody>
                    <a:bodyPr/>
                    <a:lstStyle/>
                    <a:p>
                      <a:pPr>
                        <a:lnSpc>
                          <a:spcPct val="150000"/>
                        </a:lnSpc>
                      </a:pPr>
                      <a:r>
                        <a:rPr lang="de-DE" sz="1600" dirty="0">
                          <a:latin typeface="Arial" panose="020B0604020202020204" pitchFamily="34" charset="0"/>
                          <a:cs typeface="Arial" panose="020B0604020202020204" pitchFamily="34" charset="0"/>
                        </a:rPr>
                        <a:t>248.513</a:t>
                      </a:r>
                    </a:p>
                  </a:txBody>
                  <a:tcPr/>
                </a:tc>
                <a:tc>
                  <a:txBody>
                    <a:bodyPr/>
                    <a:lstStyle/>
                    <a:p>
                      <a:pPr>
                        <a:lnSpc>
                          <a:spcPct val="150000"/>
                        </a:lnSpc>
                      </a:pPr>
                      <a:r>
                        <a:rPr lang="de-DE" sz="1600" dirty="0">
                          <a:latin typeface="Arial" panose="020B0604020202020204" pitchFamily="34" charset="0"/>
                          <a:cs typeface="Arial" panose="020B0604020202020204" pitchFamily="34" charset="0"/>
                        </a:rPr>
                        <a:t>39.083</a:t>
                      </a:r>
                    </a:p>
                  </a:txBody>
                  <a:tcPr/>
                </a:tc>
                <a:extLst>
                  <a:ext uri="{0D108BD9-81ED-4DB2-BD59-A6C34878D82A}">
                    <a16:rowId xmlns:a16="http://schemas.microsoft.com/office/drawing/2014/main" val="10001"/>
                  </a:ext>
                </a:extLst>
              </a:tr>
              <a:tr h="370840">
                <a:tc>
                  <a:txBody>
                    <a:bodyPr/>
                    <a:lstStyle/>
                    <a:p>
                      <a:pPr>
                        <a:lnSpc>
                          <a:spcPct val="150000"/>
                        </a:lnSpc>
                      </a:pPr>
                      <a:r>
                        <a:rPr lang="de-DE" sz="1600" dirty="0">
                          <a:latin typeface="Arial" panose="020B0604020202020204" pitchFamily="34" charset="0"/>
                          <a:cs typeface="Arial" panose="020B0604020202020204" pitchFamily="34" charset="0"/>
                        </a:rPr>
                        <a:t>2014</a:t>
                      </a:r>
                    </a:p>
                  </a:txBody>
                  <a:tcPr/>
                </a:tc>
                <a:tc>
                  <a:txBody>
                    <a:bodyPr/>
                    <a:lstStyle/>
                    <a:p>
                      <a:pPr>
                        <a:lnSpc>
                          <a:spcPct val="150000"/>
                        </a:lnSpc>
                      </a:pPr>
                      <a:r>
                        <a:rPr lang="de-DE" sz="1600" dirty="0">
                          <a:latin typeface="Arial" panose="020B0604020202020204" pitchFamily="34" charset="0"/>
                          <a:cs typeface="Arial" panose="020B0604020202020204" pitchFamily="34" charset="0"/>
                        </a:rPr>
                        <a:t>589.419</a:t>
                      </a:r>
                    </a:p>
                  </a:txBody>
                  <a:tcPr/>
                </a:tc>
                <a:tc>
                  <a:txBody>
                    <a:bodyPr/>
                    <a:lstStyle/>
                    <a:p>
                      <a:pPr>
                        <a:lnSpc>
                          <a:spcPct val="150000"/>
                        </a:lnSpc>
                      </a:pPr>
                      <a:r>
                        <a:rPr lang="de-DE" sz="1600" dirty="0">
                          <a:latin typeface="Arial" panose="020B0604020202020204" pitchFamily="34" charset="0"/>
                          <a:cs typeface="Arial" panose="020B0604020202020204" pitchFamily="34" charset="0"/>
                        </a:rPr>
                        <a:t>284.460</a:t>
                      </a:r>
                    </a:p>
                  </a:txBody>
                  <a:tcPr/>
                </a:tc>
                <a:tc>
                  <a:txBody>
                    <a:bodyPr/>
                    <a:lstStyle/>
                    <a:p>
                      <a:pPr>
                        <a:lnSpc>
                          <a:spcPct val="150000"/>
                        </a:lnSpc>
                      </a:pPr>
                      <a:r>
                        <a:rPr lang="de-DE" sz="1600" dirty="0">
                          <a:latin typeface="Arial" panose="020B0604020202020204" pitchFamily="34" charset="0"/>
                          <a:cs typeface="Arial" panose="020B0604020202020204" pitchFamily="34" charset="0"/>
                        </a:rPr>
                        <a:t>263.916</a:t>
                      </a:r>
                    </a:p>
                  </a:txBody>
                  <a:tcPr/>
                </a:tc>
                <a:tc>
                  <a:txBody>
                    <a:bodyPr/>
                    <a:lstStyle/>
                    <a:p>
                      <a:pPr>
                        <a:lnSpc>
                          <a:spcPct val="150000"/>
                        </a:lnSpc>
                      </a:pPr>
                      <a:r>
                        <a:rPr lang="de-DE" sz="1600" dirty="0">
                          <a:latin typeface="Arial" panose="020B0604020202020204" pitchFamily="34" charset="0"/>
                          <a:cs typeface="Arial" panose="020B0604020202020204" pitchFamily="34" charset="0"/>
                        </a:rPr>
                        <a:t>41.959</a:t>
                      </a:r>
                    </a:p>
                  </a:txBody>
                  <a:tcPr/>
                </a:tc>
                <a:extLst>
                  <a:ext uri="{0D108BD9-81ED-4DB2-BD59-A6C34878D82A}">
                    <a16:rowId xmlns:a16="http://schemas.microsoft.com/office/drawing/2014/main" val="10002"/>
                  </a:ext>
                </a:extLst>
              </a:tr>
              <a:tr h="370840">
                <a:tc>
                  <a:txBody>
                    <a:bodyPr/>
                    <a:lstStyle/>
                    <a:p>
                      <a:pPr>
                        <a:lnSpc>
                          <a:spcPct val="150000"/>
                        </a:lnSpc>
                      </a:pPr>
                      <a:r>
                        <a:rPr lang="de-DE" sz="1600" dirty="0">
                          <a:latin typeface="Arial" panose="020B0604020202020204" pitchFamily="34" charset="0"/>
                          <a:cs typeface="Arial" panose="020B0604020202020204" pitchFamily="34" charset="0"/>
                        </a:rPr>
                        <a:t>2015</a:t>
                      </a:r>
                    </a:p>
                  </a:txBody>
                  <a:tcPr/>
                </a:tc>
                <a:tc>
                  <a:txBody>
                    <a:bodyPr/>
                    <a:lstStyle/>
                    <a:p>
                      <a:pPr>
                        <a:lnSpc>
                          <a:spcPct val="150000"/>
                        </a:lnSpc>
                      </a:pPr>
                      <a:r>
                        <a:rPr lang="de-DE" sz="1600" dirty="0">
                          <a:latin typeface="Arial" panose="020B0604020202020204" pitchFamily="34" charset="0"/>
                          <a:cs typeface="Arial" panose="020B0604020202020204" pitchFamily="34" charset="0"/>
                        </a:rPr>
                        <a:t>644.644</a:t>
                      </a:r>
                    </a:p>
                  </a:txBody>
                  <a:tcPr/>
                </a:tc>
                <a:tc>
                  <a:txBody>
                    <a:bodyPr/>
                    <a:lstStyle/>
                    <a:p>
                      <a:pPr>
                        <a:lnSpc>
                          <a:spcPct val="150000"/>
                        </a:lnSpc>
                      </a:pPr>
                      <a:r>
                        <a:rPr lang="de-DE" sz="1600" dirty="0">
                          <a:latin typeface="Arial" panose="020B0604020202020204" pitchFamily="34" charset="0"/>
                          <a:cs typeface="Arial" panose="020B0604020202020204" pitchFamily="34" charset="0"/>
                        </a:rPr>
                        <a:t>323.883</a:t>
                      </a:r>
                    </a:p>
                  </a:txBody>
                  <a:tcPr/>
                </a:tc>
                <a:tc>
                  <a:txBody>
                    <a:bodyPr/>
                    <a:lstStyle/>
                    <a:p>
                      <a:pPr>
                        <a:lnSpc>
                          <a:spcPct val="150000"/>
                        </a:lnSpc>
                      </a:pPr>
                      <a:r>
                        <a:rPr lang="de-DE" sz="1600" dirty="0">
                          <a:latin typeface="Arial" panose="020B0604020202020204" pitchFamily="34" charset="0"/>
                          <a:cs typeface="Arial" panose="020B0604020202020204" pitchFamily="34" charset="0"/>
                        </a:rPr>
                        <a:t>277.802</a:t>
                      </a:r>
                    </a:p>
                  </a:txBody>
                  <a:tcPr/>
                </a:tc>
                <a:tc>
                  <a:txBody>
                    <a:bodyPr/>
                    <a:lstStyle/>
                    <a:p>
                      <a:pPr>
                        <a:lnSpc>
                          <a:spcPct val="150000"/>
                        </a:lnSpc>
                      </a:pPr>
                      <a:r>
                        <a:rPr lang="de-DE" sz="1600" dirty="0">
                          <a:latin typeface="Arial" panose="020B0604020202020204" pitchFamily="34" charset="0"/>
                          <a:cs typeface="Arial" panose="020B0604020202020204" pitchFamily="34" charset="0"/>
                        </a:rPr>
                        <a:t>42.959</a:t>
                      </a:r>
                    </a:p>
                  </a:txBody>
                  <a:tcPr/>
                </a:tc>
                <a:extLst>
                  <a:ext uri="{0D108BD9-81ED-4DB2-BD59-A6C34878D82A}">
                    <a16:rowId xmlns:a16="http://schemas.microsoft.com/office/drawing/2014/main" val="10003"/>
                  </a:ext>
                </a:extLst>
              </a:tr>
              <a:tr h="370840">
                <a:tc>
                  <a:txBody>
                    <a:bodyPr/>
                    <a:lstStyle/>
                    <a:p>
                      <a:pPr>
                        <a:lnSpc>
                          <a:spcPct val="150000"/>
                        </a:lnSpc>
                      </a:pPr>
                      <a:r>
                        <a:rPr lang="de-DE" sz="1600" dirty="0">
                          <a:latin typeface="Arial" panose="020B0604020202020204" pitchFamily="34" charset="0"/>
                          <a:cs typeface="Arial" panose="020B0604020202020204" pitchFamily="34" charset="0"/>
                        </a:rPr>
                        <a:t>2016</a:t>
                      </a:r>
                    </a:p>
                  </a:txBody>
                  <a:tcPr/>
                </a:tc>
                <a:tc>
                  <a:txBody>
                    <a:bodyPr/>
                    <a:lstStyle/>
                    <a:p>
                      <a:pPr>
                        <a:lnSpc>
                          <a:spcPct val="150000"/>
                        </a:lnSpc>
                      </a:pPr>
                      <a:r>
                        <a:rPr lang="de-DE" sz="1600" dirty="0">
                          <a:latin typeface="Arial" panose="020B0604020202020204" pitchFamily="34" charset="0"/>
                          <a:cs typeface="Arial" panose="020B0604020202020204" pitchFamily="34" charset="0"/>
                        </a:rPr>
                        <a:t>709.154</a:t>
                      </a:r>
                    </a:p>
                  </a:txBody>
                  <a:tcPr/>
                </a:tc>
                <a:tc>
                  <a:txBody>
                    <a:bodyPr/>
                    <a:lstStyle/>
                    <a:p>
                      <a:pPr>
                        <a:lnSpc>
                          <a:spcPct val="150000"/>
                        </a:lnSpc>
                      </a:pPr>
                      <a:r>
                        <a:rPr lang="de-DE" sz="1600" dirty="0">
                          <a:latin typeface="Arial" panose="020B0604020202020204" pitchFamily="34" charset="0"/>
                          <a:cs typeface="Arial" panose="020B0604020202020204" pitchFamily="34" charset="0"/>
                        </a:rPr>
                        <a:t>369.208</a:t>
                      </a:r>
                    </a:p>
                  </a:txBody>
                  <a:tcPr/>
                </a:tc>
                <a:tc>
                  <a:txBody>
                    <a:bodyPr/>
                    <a:lstStyle/>
                    <a:p>
                      <a:pPr>
                        <a:lnSpc>
                          <a:spcPct val="150000"/>
                        </a:lnSpc>
                      </a:pPr>
                      <a:r>
                        <a:rPr lang="de-DE" sz="1600" dirty="0">
                          <a:latin typeface="Arial" panose="020B0604020202020204" pitchFamily="34" charset="0"/>
                          <a:cs typeface="Arial" panose="020B0604020202020204" pitchFamily="34" charset="0"/>
                        </a:rPr>
                        <a:t>295.099</a:t>
                      </a:r>
                    </a:p>
                  </a:txBody>
                  <a:tcPr/>
                </a:tc>
                <a:tc>
                  <a:txBody>
                    <a:bodyPr/>
                    <a:lstStyle/>
                    <a:p>
                      <a:pPr>
                        <a:lnSpc>
                          <a:spcPct val="150000"/>
                        </a:lnSpc>
                      </a:pPr>
                      <a:r>
                        <a:rPr lang="de-DE" sz="1600" dirty="0">
                          <a:latin typeface="Arial" panose="020B0604020202020204" pitchFamily="34" charset="0"/>
                          <a:cs typeface="Arial" panose="020B0604020202020204" pitchFamily="34" charset="0"/>
                        </a:rPr>
                        <a:t>44.847</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5511665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88</a:t>
            </a:fld>
            <a:endParaRPr lang="de-DE"/>
          </a:p>
        </p:txBody>
      </p:sp>
      <p:sp>
        <p:nvSpPr>
          <p:cNvPr id="4" name="Titel 3"/>
          <p:cNvSpPr>
            <a:spLocks noGrp="1"/>
          </p:cNvSpPr>
          <p:nvPr>
            <p:ph type="title"/>
          </p:nvPr>
        </p:nvSpPr>
        <p:spPr/>
        <p:txBody>
          <a:bodyPr>
            <a:normAutofit/>
          </a:bodyPr>
          <a:lstStyle/>
          <a:p>
            <a:r>
              <a:rPr lang="el-GR" dirty="0">
                <a:latin typeface="Arial" panose="020B0604020202020204" pitchFamily="34" charset="0"/>
                <a:cs typeface="Arial" panose="020B0604020202020204" pitchFamily="34" charset="0"/>
              </a:rPr>
              <a:t>Κατασκευαστικές μορφές αντλιών θερμότητας</a:t>
            </a:r>
            <a:endParaRPr lang="de-DE" dirty="0">
              <a:latin typeface="Arial" panose="020B0604020202020204" pitchFamily="34" charset="0"/>
              <a:cs typeface="Arial" panose="020B0604020202020204" pitchFamily="34" charset="0"/>
            </a:endParaRPr>
          </a:p>
        </p:txBody>
      </p:sp>
      <p:sp>
        <p:nvSpPr>
          <p:cNvPr id="2" name="Textfeld 1"/>
          <p:cNvSpPr txBox="1"/>
          <p:nvPr/>
        </p:nvSpPr>
        <p:spPr>
          <a:xfrm>
            <a:off x="112168" y="1727306"/>
            <a:ext cx="9031832" cy="4524828"/>
          </a:xfrm>
          <a:prstGeom prst="rect">
            <a:avLst/>
          </a:prstGeom>
          <a:noFill/>
        </p:spPr>
        <p:txBody>
          <a:bodyPr wrap="square" rtlCol="0">
            <a:spAutoFit/>
          </a:bodyPr>
          <a:lstStyle/>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err="1">
                <a:latin typeface="Arial" panose="020B0604020202020204" pitchFamily="34" charset="0"/>
                <a:cs typeface="Arial" panose="020B0604020202020204" pitchFamily="34" charset="0"/>
              </a:rPr>
              <a:t>Heat</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source</a:t>
            </a:r>
            <a:endParaRPr lang="de-DE"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Εκτός από τις συνήθεις πηγές θερμότητας, υπάρχουν διάφορες άλλες επιλογές για την αξιοποίηση μιας χρήσιμης πηγής θερμότητας για μια αντλία θερμότητας </a:t>
            </a:r>
            <a:r>
              <a:rPr lang="en-US" sz="1600" dirty="0">
                <a:latin typeface="Arial" panose="020B0604020202020204" pitchFamily="34" charset="0"/>
                <a:cs typeface="Arial" panose="020B0604020202020204" pitchFamily="34" charset="0"/>
              </a:rPr>
              <a:t>:  </a:t>
            </a:r>
          </a:p>
          <a:p>
            <a:pPr marL="285750" indent="-285750">
              <a:lnSpc>
                <a:spcPct val="150000"/>
              </a:lnSpc>
              <a:buFontTx/>
              <a:buChar char="-"/>
            </a:pPr>
            <a:r>
              <a:rPr lang="el-GR" sz="1600" dirty="0">
                <a:latin typeface="Arial" panose="020B0604020202020204" pitchFamily="34" charset="0"/>
                <a:cs typeface="Arial" panose="020B0604020202020204" pitchFamily="34" charset="0"/>
              </a:rPr>
              <a:t>Επιφανειακά ύδατα - όλα τα τρεχούμενα νερά (ποτάμια, κανάλια) καθώς και στάσιμα νερά (λίμνες, θάλασσα)</a:t>
            </a:r>
          </a:p>
          <a:p>
            <a:pPr marL="285750" indent="-285750">
              <a:lnSpc>
                <a:spcPct val="150000"/>
              </a:lnSpc>
              <a:buFontTx/>
              <a:buChar char="-"/>
            </a:pPr>
            <a:r>
              <a:rPr lang="el-GR" dirty="0"/>
              <a:t>(βιομηχανία) απόβλητα θερμότητας</a:t>
            </a:r>
          </a:p>
          <a:p>
            <a:pPr marL="285750" indent="-285750">
              <a:lnSpc>
                <a:spcPct val="150000"/>
              </a:lnSpc>
              <a:buFontTx/>
              <a:buChar char="-"/>
            </a:pPr>
            <a:r>
              <a:rPr lang="el-GR" sz="1600" dirty="0">
                <a:latin typeface="Arial" panose="020B0604020202020204" pitchFamily="34" charset="0"/>
                <a:cs typeface="Arial" panose="020B0604020202020204" pitchFamily="34" charset="0"/>
              </a:rPr>
              <a:t>Αποχέτευση</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συστήματα αποχέτευσης</a:t>
            </a:r>
            <a:r>
              <a:rPr lang="en-US" sz="1600" dirty="0">
                <a:latin typeface="Arial" panose="020B0604020202020204" pitchFamily="34" charset="0"/>
                <a:cs typeface="Arial" panose="020B0604020202020204" pitchFamily="34" charset="0"/>
              </a:rPr>
              <a:t>)</a:t>
            </a:r>
          </a:p>
          <a:p>
            <a:pPr>
              <a:lnSpc>
                <a:spcPct val="150000"/>
              </a:lnSpc>
            </a:pPr>
            <a:r>
              <a:rPr lang="el-GR" sz="1600" dirty="0">
                <a:latin typeface="Arial" panose="020B0604020202020204" pitchFamily="34" charset="0"/>
                <a:cs typeface="Arial" panose="020B0604020202020204" pitchFamily="34" charset="0"/>
              </a:rPr>
              <a:t>Όλες οι δυνατότητες υπάρχουν σε παραδείγματα, αλλά πρόκειται για εξαιρετικές περιπτώσεις ή μεμονωμένες εγκαταστάσεις μέχρι τώρα.</a:t>
            </a:r>
          </a:p>
          <a:p>
            <a:pPr>
              <a:lnSpc>
                <a:spcPct val="150000"/>
              </a:lnSpc>
            </a:pPr>
            <a:r>
              <a:rPr lang="el-GR" sz="1600" dirty="0">
                <a:latin typeface="Arial" panose="020B0604020202020204" pitchFamily="34" charset="0"/>
                <a:cs typeface="Arial" panose="020B0604020202020204" pitchFamily="34" charset="0"/>
              </a:rPr>
              <a:t>Οι χρησιμοποιούμενες αντλίες θερμότητας είναι συνήθως πανομοιότυπες με τις κλασσικές αντλίες θερμότητας αντλιών θερμότητας / </a:t>
            </a:r>
            <a:r>
              <a:rPr lang="en-US" sz="1600" dirty="0">
                <a:highlight>
                  <a:srgbClr val="FFFF00"/>
                </a:highlight>
                <a:latin typeface="Arial" panose="020B0604020202020204" pitchFamily="34" charset="0"/>
                <a:cs typeface="Arial" panose="020B0604020202020204" pitchFamily="34" charset="0"/>
              </a:rPr>
              <a:t>brine heat pumps. </a:t>
            </a:r>
          </a:p>
        </p:txBody>
      </p:sp>
    </p:spTree>
    <p:extLst>
      <p:ext uri="{BB962C8B-B14F-4D97-AF65-F5344CB8AC3E}">
        <p14:creationId xmlns:p14="http://schemas.microsoft.com/office/powerpoint/2010/main" val="37771930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89</a:t>
            </a:fld>
            <a:endParaRPr lang="de-DE"/>
          </a:p>
        </p:txBody>
      </p:sp>
      <p:sp>
        <p:nvSpPr>
          <p:cNvPr id="4" name="Titel 3"/>
          <p:cNvSpPr>
            <a:spLocks noGrp="1"/>
          </p:cNvSpPr>
          <p:nvPr>
            <p:ph type="title"/>
          </p:nvPr>
        </p:nvSpPr>
        <p:spPr/>
        <p:txBody>
          <a:bodyPr>
            <a:normAutofit/>
          </a:bodyPr>
          <a:lstStyle/>
          <a:p>
            <a:r>
              <a:rPr lang="el-GR" dirty="0">
                <a:latin typeface="Arial" panose="020B0604020202020204" pitchFamily="34" charset="0"/>
                <a:cs typeface="Arial" panose="020B0604020202020204" pitchFamily="34" charset="0"/>
              </a:rPr>
              <a:t>Κατασκευαστικές μορφές αντλιών θερμότητας</a:t>
            </a:r>
            <a:endParaRPr lang="de-DE" dirty="0">
              <a:latin typeface="Arial" panose="020B0604020202020204" pitchFamily="34" charset="0"/>
              <a:cs typeface="Arial" panose="020B0604020202020204" pitchFamily="34" charset="0"/>
            </a:endParaRPr>
          </a:p>
        </p:txBody>
      </p:sp>
      <p:sp>
        <p:nvSpPr>
          <p:cNvPr id="5" name="Textfeld 4"/>
          <p:cNvSpPr txBox="1"/>
          <p:nvPr/>
        </p:nvSpPr>
        <p:spPr>
          <a:xfrm>
            <a:off x="611560" y="1517240"/>
            <a:ext cx="8280920" cy="4478662"/>
          </a:xfrm>
          <a:prstGeom prst="rect">
            <a:avLst/>
          </a:prstGeom>
          <a:noFill/>
        </p:spPr>
        <p:txBody>
          <a:bodyPr wrap="square" rtlCol="0">
            <a:spAutoFit/>
          </a:bodyPr>
          <a:lstStyle/>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err="1">
                <a:highlight>
                  <a:srgbClr val="FFFF00"/>
                </a:highlight>
                <a:latin typeface="Arial" panose="020B0604020202020204" pitchFamily="34" charset="0"/>
                <a:cs typeface="Arial" panose="020B0604020202020204" pitchFamily="34" charset="0"/>
              </a:rPr>
              <a:t>Heat</a:t>
            </a:r>
            <a:r>
              <a:rPr lang="de-DE" sz="1600" dirty="0">
                <a:highlight>
                  <a:srgbClr val="FFFF00"/>
                </a:highlight>
                <a:latin typeface="Arial" panose="020B0604020202020204" pitchFamily="34" charset="0"/>
                <a:cs typeface="Arial" panose="020B0604020202020204" pitchFamily="34" charset="0"/>
              </a:rPr>
              <a:t> </a:t>
            </a:r>
            <a:r>
              <a:rPr lang="de-DE" sz="1600" dirty="0" err="1">
                <a:highlight>
                  <a:srgbClr val="FFFF00"/>
                </a:highlight>
                <a:latin typeface="Arial" panose="020B0604020202020204" pitchFamily="34" charset="0"/>
                <a:cs typeface="Arial" panose="020B0604020202020204" pitchFamily="34" charset="0"/>
              </a:rPr>
              <a:t>source</a:t>
            </a:r>
            <a:r>
              <a:rPr lang="de-DE" sz="1600" dirty="0">
                <a:highlight>
                  <a:srgbClr val="FFFF00"/>
                </a:highlight>
                <a:latin typeface="Arial" panose="020B0604020202020204" pitchFamily="34" charset="0"/>
                <a:cs typeface="Arial" panose="020B0604020202020204" pitchFamily="34" charset="0"/>
              </a:rPr>
              <a:t> – (gas) </a:t>
            </a:r>
            <a:r>
              <a:rPr lang="de-DE" sz="1600" dirty="0" err="1">
                <a:highlight>
                  <a:srgbClr val="FFFF00"/>
                </a:highlight>
                <a:latin typeface="Arial" panose="020B0604020202020204" pitchFamily="34" charset="0"/>
                <a:cs typeface="Arial" panose="020B0604020202020204" pitchFamily="34" charset="0"/>
              </a:rPr>
              <a:t>motoric</a:t>
            </a:r>
            <a:r>
              <a:rPr lang="de-DE" sz="1600" dirty="0">
                <a:highlight>
                  <a:srgbClr val="FFFF00"/>
                </a:highlight>
                <a:latin typeface="Arial" panose="020B0604020202020204" pitchFamily="34" charset="0"/>
                <a:cs typeface="Arial" panose="020B0604020202020204" pitchFamily="34" charset="0"/>
              </a:rPr>
              <a:t> </a:t>
            </a:r>
            <a:r>
              <a:rPr lang="de-DE" sz="1600" dirty="0" err="1">
                <a:highlight>
                  <a:srgbClr val="FFFF00"/>
                </a:highlight>
                <a:latin typeface="Arial" panose="020B0604020202020204" pitchFamily="34" charset="0"/>
                <a:cs typeface="Arial" panose="020B0604020202020204" pitchFamily="34" charset="0"/>
              </a:rPr>
              <a:t>compressor</a:t>
            </a:r>
            <a:r>
              <a:rPr lang="de-DE" sz="1600" dirty="0">
                <a:highlight>
                  <a:srgbClr val="FFFF00"/>
                </a:highlight>
                <a:latin typeface="Arial" panose="020B0604020202020204" pitchFamily="34" charset="0"/>
                <a:cs typeface="Arial" panose="020B0604020202020204" pitchFamily="34" charset="0"/>
              </a:rPr>
              <a:t> </a:t>
            </a:r>
            <a:r>
              <a:rPr lang="de-DE" sz="1600" dirty="0" err="1">
                <a:highlight>
                  <a:srgbClr val="FFFF00"/>
                </a:highlight>
                <a:latin typeface="Arial" panose="020B0604020202020204" pitchFamily="34" charset="0"/>
                <a:cs typeface="Arial" panose="020B0604020202020204" pitchFamily="34" charset="0"/>
              </a:rPr>
              <a:t>heat</a:t>
            </a:r>
            <a:r>
              <a:rPr lang="de-DE" sz="1600" dirty="0">
                <a:highlight>
                  <a:srgbClr val="FFFF00"/>
                </a:highlight>
                <a:latin typeface="Arial" panose="020B0604020202020204" pitchFamily="34" charset="0"/>
                <a:cs typeface="Arial" panose="020B0604020202020204" pitchFamily="34" charset="0"/>
              </a:rPr>
              <a:t> </a:t>
            </a:r>
            <a:r>
              <a:rPr lang="de-DE" sz="1600" dirty="0" err="1">
                <a:highlight>
                  <a:srgbClr val="FFFF00"/>
                </a:highlight>
                <a:latin typeface="Arial" panose="020B0604020202020204" pitchFamily="34" charset="0"/>
                <a:cs typeface="Arial" panose="020B0604020202020204" pitchFamily="34" charset="0"/>
              </a:rPr>
              <a:t>pumps</a:t>
            </a:r>
            <a:endParaRPr lang="de-DE" sz="1600" dirty="0">
              <a:highlight>
                <a:srgbClr val="FFFF00"/>
              </a:highlight>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Εναλλακτική λύση για τον ηλεκτροκίνητο συμπιεστή - αντλίες θερμότητας, η απαραίτητη εργασία του συμπιεστή μπορεί να δημιουργηθεί με κινητήρα καύσης.</a:t>
            </a:r>
          </a:p>
          <a:p>
            <a:pPr>
              <a:lnSpc>
                <a:spcPct val="150000"/>
              </a:lnSpc>
            </a:pPr>
            <a:r>
              <a:rPr lang="el-GR" sz="1600" dirty="0">
                <a:latin typeface="Arial" panose="020B0604020202020204" pitchFamily="34" charset="0"/>
                <a:cs typeface="Arial" panose="020B0604020202020204" pitchFamily="34" charset="0"/>
              </a:rPr>
              <a:t>Οι κινητήρες αερίου ή λαδιού εκτελούν τις απαραίτητες εργασίες για τη λειτουργία της αντλίας θερμότητας. Η παραγόμενη θερμότητα των κινητήρων χρησιμοποιείται επίσης στα συστήματα, έτσι ώστε να επιτυγχάνονται συνολικοί θερμικοί βαθμοί απόδοσης 1,5 έως 1,8.</a:t>
            </a:r>
          </a:p>
          <a:p>
            <a:pPr>
              <a:lnSpc>
                <a:spcPct val="150000"/>
              </a:lnSpc>
            </a:pPr>
            <a:r>
              <a:rPr lang="el-GR" sz="1600" dirty="0">
                <a:latin typeface="Arial" panose="020B0604020202020204" pitchFamily="34" charset="0"/>
                <a:cs typeface="Arial" panose="020B0604020202020204" pitchFamily="34" charset="0"/>
              </a:rPr>
              <a:t>Προσοχή! Ο θερμικός βαθμός απόδοσης δεν μπορεί να συγκριθεί με τον COP ή τον SPF σε ηλεκτρικές αντλίες θερμότητας. Μια σύγκριση θα ήταν δυνατή με τους κοινούς αερόθερμα / λαδιού ή λέβητες συμπύκνωσης.</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778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err="1">
                <a:latin typeface="Arial" panose="020B0604020202020204" pitchFamily="34" charset="0"/>
                <a:cs typeface="Arial" panose="020B0604020202020204" pitchFamily="34" charset="0"/>
              </a:rPr>
              <a:t>History</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of</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the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heat</a:t>
            </a:r>
            <a:r>
              <a:rPr lang="de-DE" dirty="0">
                <a:latin typeface="Arial" panose="020B0604020202020204" pitchFamily="34" charset="0"/>
                <a:cs typeface="Arial" panose="020B0604020202020204" pitchFamily="34" charset="0"/>
              </a:rPr>
              <a:t> pump</a:t>
            </a:r>
            <a:r>
              <a:rPr lang="en-US" dirty="0">
                <a:latin typeface="Arial" panose="020B0604020202020204" pitchFamily="34" charset="0"/>
                <a:cs typeface="Arial" panose="020B0604020202020204" pitchFamily="34" charset="0"/>
              </a:rPr>
              <a:t> </a:t>
            </a:r>
            <a:endParaRPr lang="el-GR" dirty="0">
              <a:latin typeface="Arial" panose="020B0604020202020204" pitchFamily="34" charset="0"/>
              <a:cs typeface="Arial" panose="020B0604020202020204" pitchFamily="34" charset="0"/>
            </a:endParaRPr>
          </a:p>
        </p:txBody>
      </p:sp>
      <p:sp>
        <p:nvSpPr>
          <p:cNvPr id="4" name="Textfeld 3"/>
          <p:cNvSpPr txBox="1"/>
          <p:nvPr/>
        </p:nvSpPr>
        <p:spPr>
          <a:xfrm>
            <a:off x="611560" y="1700808"/>
            <a:ext cx="7920880" cy="4478662"/>
          </a:xfrm>
          <a:prstGeom prst="rect">
            <a:avLst/>
          </a:prstGeom>
          <a:noFill/>
        </p:spPr>
        <p:txBody>
          <a:bodyPr wrap="square" rtlCol="0">
            <a:spAutoFit/>
          </a:bodyPr>
          <a:lstStyle/>
          <a:p>
            <a:pPr>
              <a:lnSpc>
                <a:spcPct val="150000"/>
              </a:lnSpc>
            </a:pPr>
            <a:r>
              <a:rPr lang="el-GR" sz="1600" dirty="0">
                <a:latin typeface="Arial" panose="020B0604020202020204" pitchFamily="34" charset="0"/>
                <a:cs typeface="Arial" panose="020B0604020202020204" pitchFamily="34" charset="0"/>
              </a:rPr>
              <a:t>Ο αριθμός των εγκατεστημένων γεωθερμικών αντλιών θερμότητας σε επιλεγμένες Ευρωπαϊκές χώρες το 2015 φαίνεται παρακάτω</a:t>
            </a:r>
            <a:r>
              <a:rPr lang="de-DE" sz="1600" dirty="0">
                <a:latin typeface="Arial" panose="020B0604020202020204" pitchFamily="34" charset="0"/>
                <a:cs typeface="Arial" panose="020B0604020202020204" pitchFamily="34" charset="0"/>
              </a:rPr>
              <a:t>:</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Σουηδία</a:t>
            </a:r>
            <a:r>
              <a:rPr lang="de-DE"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	</a:t>
            </a:r>
            <a:r>
              <a:rPr lang="en-US" sz="1600" dirty="0">
                <a:solidFill>
                  <a:prstClr val="black"/>
                </a:solidFill>
                <a:latin typeface="Arial" panose="020B0604020202020204" pitchFamily="34" charset="0"/>
                <a:cs typeface="Arial" panose="020B0604020202020204" pitchFamily="34" charset="0"/>
              </a:rPr>
              <a:t>~ 500.000</a:t>
            </a:r>
          </a:p>
          <a:p>
            <a:pPr>
              <a:lnSpc>
                <a:spcPct val="150000"/>
              </a:lnSpc>
            </a:pPr>
            <a:r>
              <a:rPr lang="el-GR" sz="1600" dirty="0">
                <a:solidFill>
                  <a:prstClr val="black"/>
                </a:solidFill>
                <a:latin typeface="Arial" panose="020B0604020202020204" pitchFamily="34" charset="0"/>
                <a:cs typeface="Arial" panose="020B0604020202020204" pitchFamily="34" charset="0"/>
              </a:rPr>
              <a:t>Γαλλία</a:t>
            </a:r>
            <a:r>
              <a:rPr lang="en-US" sz="1600" dirty="0">
                <a:solidFill>
                  <a:prstClr val="black"/>
                </a:solidFill>
                <a:latin typeface="Arial" panose="020B0604020202020204" pitchFamily="34" charset="0"/>
                <a:cs typeface="Arial" panose="020B0604020202020204" pitchFamily="34" charset="0"/>
              </a:rPr>
              <a:t>: 	 </a:t>
            </a:r>
            <a:r>
              <a:rPr lang="el-GR" sz="1600" dirty="0">
                <a:solidFill>
                  <a:prstClr val="black"/>
                </a:solidFill>
                <a:latin typeface="Arial" panose="020B0604020202020204" pitchFamily="34" charset="0"/>
                <a:cs typeface="Arial" panose="020B0604020202020204" pitchFamily="34" charset="0"/>
              </a:rPr>
              <a:t>	</a:t>
            </a:r>
            <a:r>
              <a:rPr lang="en-US" sz="1600" dirty="0">
                <a:solidFill>
                  <a:prstClr val="black"/>
                </a:solidFill>
                <a:latin typeface="Arial" panose="020B0604020202020204" pitchFamily="34" charset="0"/>
                <a:cs typeface="Arial" panose="020B0604020202020204" pitchFamily="34" charset="0"/>
              </a:rPr>
              <a:t>~ 150.000	</a:t>
            </a:r>
          </a:p>
          <a:p>
            <a:pPr>
              <a:lnSpc>
                <a:spcPct val="150000"/>
              </a:lnSpc>
            </a:pPr>
            <a:r>
              <a:rPr lang="el-GR" sz="1600" dirty="0">
                <a:solidFill>
                  <a:prstClr val="black"/>
                </a:solidFill>
                <a:latin typeface="Arial" panose="020B0604020202020204" pitchFamily="34" charset="0"/>
                <a:cs typeface="Arial" panose="020B0604020202020204" pitchFamily="34" charset="0"/>
              </a:rPr>
              <a:t>Βουλγαρία</a:t>
            </a:r>
            <a:r>
              <a:rPr lang="en-US" sz="1600" dirty="0">
                <a:solidFill>
                  <a:prstClr val="black"/>
                </a:solidFill>
                <a:latin typeface="Arial" panose="020B0604020202020204" pitchFamily="34" charset="0"/>
                <a:cs typeface="Arial" panose="020B0604020202020204" pitchFamily="34" charset="0"/>
              </a:rPr>
              <a:t>:	 ~ 5.000</a:t>
            </a:r>
          </a:p>
          <a:p>
            <a:pPr>
              <a:lnSpc>
                <a:spcPct val="150000"/>
              </a:lnSpc>
            </a:pPr>
            <a:r>
              <a:rPr lang="el-GR" sz="1600" dirty="0">
                <a:solidFill>
                  <a:prstClr val="black"/>
                </a:solidFill>
                <a:latin typeface="Arial" panose="020B0604020202020204" pitchFamily="34" charset="0"/>
                <a:cs typeface="Arial" panose="020B0604020202020204" pitchFamily="34" charset="0"/>
              </a:rPr>
              <a:t>Ισπανία</a:t>
            </a:r>
            <a:r>
              <a:rPr lang="en-US" sz="1600" dirty="0">
                <a:solidFill>
                  <a:prstClr val="black"/>
                </a:solidFill>
                <a:latin typeface="Arial" panose="020B0604020202020204" pitchFamily="34" charset="0"/>
                <a:cs typeface="Arial" panose="020B0604020202020204" pitchFamily="34" charset="0"/>
              </a:rPr>
              <a:t>:</a:t>
            </a:r>
            <a:r>
              <a:rPr lang="el-GR" sz="1600" dirty="0">
                <a:solidFill>
                  <a:prstClr val="black"/>
                </a:solidFill>
                <a:latin typeface="Arial" panose="020B0604020202020204" pitchFamily="34" charset="0"/>
                <a:cs typeface="Arial" panose="020B0604020202020204" pitchFamily="34" charset="0"/>
              </a:rPr>
              <a:t>	</a:t>
            </a:r>
            <a:r>
              <a:rPr lang="en-US" sz="1600" dirty="0">
                <a:solidFill>
                  <a:prstClr val="black"/>
                </a:solidFill>
                <a:latin typeface="Arial" panose="020B0604020202020204" pitchFamily="34" charset="0"/>
                <a:cs typeface="Arial" panose="020B0604020202020204" pitchFamily="34" charset="0"/>
              </a:rPr>
              <a:t> 	 ~ 1.1000</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Μια λεπτομερής επισκόπηση υπάρχει στην αναφορά «Βαρομετρική αντλία θερμότητας 2016« που δημοσιεύτηκε από </a:t>
            </a:r>
            <a:r>
              <a:rPr lang="de-DE" sz="1600" dirty="0" err="1">
                <a:latin typeface="Arial" panose="020B0604020202020204" pitchFamily="34" charset="0"/>
                <a:cs typeface="Arial" panose="020B0604020202020204" pitchFamily="34" charset="0"/>
              </a:rPr>
              <a:t>EurObserv‘ER</a:t>
            </a:r>
            <a:r>
              <a:rPr lang="el-GR" sz="1600" dirty="0">
                <a:latin typeface="Arial" panose="020B0604020202020204" pitchFamily="34" charset="0"/>
                <a:cs typeface="Arial" panose="020B0604020202020204" pitchFamily="34" charset="0"/>
              </a:rPr>
              <a:t>.</a:t>
            </a: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hlinkClick r:id="rId3"/>
              </a:rPr>
              <a:t>https://www.eurobserv-er.org/heat-pumps-barometer-2016/</a:t>
            </a:r>
            <a:endParaRPr lang="de-DE" sz="160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23780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90</a:t>
            </a:fld>
            <a:endParaRPr lang="de-DE"/>
          </a:p>
        </p:txBody>
      </p:sp>
      <p:sp>
        <p:nvSpPr>
          <p:cNvPr id="4" name="Titel 3"/>
          <p:cNvSpPr>
            <a:spLocks noGrp="1"/>
          </p:cNvSpPr>
          <p:nvPr>
            <p:ph type="title"/>
          </p:nvPr>
        </p:nvSpPr>
        <p:spPr/>
        <p:txBody>
          <a:bodyPr>
            <a:normAutofit/>
          </a:bodyPr>
          <a:lstStyle/>
          <a:p>
            <a:r>
              <a:rPr lang="el-GR" dirty="0">
                <a:latin typeface="Arial" panose="020B0604020202020204" pitchFamily="34" charset="0"/>
                <a:cs typeface="Arial" panose="020B0604020202020204" pitchFamily="34" charset="0"/>
              </a:rPr>
              <a:t>Κατασκευαστικές μορφές αντλιών θερμότητας</a:t>
            </a:r>
            <a:endParaRPr lang="de-DE" dirty="0">
              <a:latin typeface="Arial" panose="020B0604020202020204" pitchFamily="34" charset="0"/>
              <a:cs typeface="Arial" panose="020B0604020202020204" pitchFamily="34" charset="0"/>
            </a:endParaRPr>
          </a:p>
        </p:txBody>
      </p:sp>
      <p:sp>
        <p:nvSpPr>
          <p:cNvPr id="2" name="Textfeld 1"/>
          <p:cNvSpPr txBox="1"/>
          <p:nvPr/>
        </p:nvSpPr>
        <p:spPr>
          <a:xfrm>
            <a:off x="179223" y="1412776"/>
            <a:ext cx="8928992" cy="4550798"/>
          </a:xfrm>
          <a:prstGeom prst="rect">
            <a:avLst/>
          </a:prstGeom>
          <a:noFill/>
        </p:spPr>
        <p:txBody>
          <a:bodyPr wrap="square" rtlCol="0">
            <a:spAutoFit/>
          </a:bodyPr>
          <a:lstStyle/>
          <a:p>
            <a:pPr>
              <a:lnSpc>
                <a:spcPct val="150000"/>
              </a:lnSpc>
            </a:pPr>
            <a:r>
              <a:rPr lang="de-DE" sz="1500" dirty="0" err="1">
                <a:highlight>
                  <a:srgbClr val="FFFF00"/>
                </a:highlight>
                <a:latin typeface="Arial" panose="020B0604020202020204" pitchFamily="34" charset="0"/>
                <a:cs typeface="Arial" panose="020B0604020202020204" pitchFamily="34" charset="0"/>
              </a:rPr>
              <a:t>Heat</a:t>
            </a:r>
            <a:r>
              <a:rPr lang="de-DE" sz="1500" dirty="0">
                <a:highlight>
                  <a:srgbClr val="FFFF00"/>
                </a:highlight>
                <a:latin typeface="Arial" panose="020B0604020202020204" pitchFamily="34" charset="0"/>
                <a:cs typeface="Arial" panose="020B0604020202020204" pitchFamily="34" charset="0"/>
              </a:rPr>
              <a:t> </a:t>
            </a:r>
            <a:r>
              <a:rPr lang="de-DE" sz="1500" dirty="0" err="1">
                <a:highlight>
                  <a:srgbClr val="FFFF00"/>
                </a:highlight>
                <a:latin typeface="Arial" panose="020B0604020202020204" pitchFamily="34" charset="0"/>
                <a:cs typeface="Arial" panose="020B0604020202020204" pitchFamily="34" charset="0"/>
              </a:rPr>
              <a:t>source</a:t>
            </a:r>
            <a:r>
              <a:rPr lang="de-DE" sz="1500" dirty="0">
                <a:highlight>
                  <a:srgbClr val="FFFF00"/>
                </a:highlight>
                <a:latin typeface="Arial" panose="020B0604020202020204" pitchFamily="34" charset="0"/>
                <a:cs typeface="Arial" panose="020B0604020202020204" pitchFamily="34" charset="0"/>
              </a:rPr>
              <a:t> – (gas) </a:t>
            </a:r>
            <a:r>
              <a:rPr lang="de-DE" sz="1500" dirty="0" err="1">
                <a:highlight>
                  <a:srgbClr val="FFFF00"/>
                </a:highlight>
                <a:latin typeface="Arial" panose="020B0604020202020204" pitchFamily="34" charset="0"/>
                <a:cs typeface="Arial" panose="020B0604020202020204" pitchFamily="34" charset="0"/>
              </a:rPr>
              <a:t>motoric</a:t>
            </a:r>
            <a:r>
              <a:rPr lang="de-DE" sz="1500" dirty="0">
                <a:highlight>
                  <a:srgbClr val="FFFF00"/>
                </a:highlight>
                <a:latin typeface="Arial" panose="020B0604020202020204" pitchFamily="34" charset="0"/>
                <a:cs typeface="Arial" panose="020B0604020202020204" pitchFamily="34" charset="0"/>
              </a:rPr>
              <a:t> </a:t>
            </a:r>
            <a:r>
              <a:rPr lang="de-DE" sz="1500" dirty="0" err="1">
                <a:highlight>
                  <a:srgbClr val="FFFF00"/>
                </a:highlight>
                <a:latin typeface="Arial" panose="020B0604020202020204" pitchFamily="34" charset="0"/>
                <a:cs typeface="Arial" panose="020B0604020202020204" pitchFamily="34" charset="0"/>
              </a:rPr>
              <a:t>compressor</a:t>
            </a:r>
            <a:r>
              <a:rPr lang="de-DE" sz="1500" dirty="0">
                <a:highlight>
                  <a:srgbClr val="FFFF00"/>
                </a:highlight>
                <a:latin typeface="Arial" panose="020B0604020202020204" pitchFamily="34" charset="0"/>
                <a:cs typeface="Arial" panose="020B0604020202020204" pitchFamily="34" charset="0"/>
              </a:rPr>
              <a:t> </a:t>
            </a:r>
            <a:r>
              <a:rPr lang="de-DE" sz="1500" dirty="0" err="1">
                <a:highlight>
                  <a:srgbClr val="FFFF00"/>
                </a:highlight>
                <a:latin typeface="Arial" panose="020B0604020202020204" pitchFamily="34" charset="0"/>
                <a:cs typeface="Arial" panose="020B0604020202020204" pitchFamily="34" charset="0"/>
              </a:rPr>
              <a:t>heat</a:t>
            </a:r>
            <a:r>
              <a:rPr lang="de-DE" sz="1500" dirty="0">
                <a:highlight>
                  <a:srgbClr val="FFFF00"/>
                </a:highlight>
                <a:latin typeface="Arial" panose="020B0604020202020204" pitchFamily="34" charset="0"/>
                <a:cs typeface="Arial" panose="020B0604020202020204" pitchFamily="34" charset="0"/>
              </a:rPr>
              <a:t> </a:t>
            </a:r>
            <a:r>
              <a:rPr lang="de-DE" sz="1500" dirty="0" err="1">
                <a:highlight>
                  <a:srgbClr val="FFFF00"/>
                </a:highlight>
                <a:latin typeface="Arial" panose="020B0604020202020204" pitchFamily="34" charset="0"/>
                <a:cs typeface="Arial" panose="020B0604020202020204" pitchFamily="34" charset="0"/>
              </a:rPr>
              <a:t>pumps</a:t>
            </a:r>
            <a:endParaRPr lang="de-DE" sz="1500" dirty="0">
              <a:highlight>
                <a:srgbClr val="FFFF00"/>
              </a:highlight>
              <a:latin typeface="Arial" panose="020B0604020202020204" pitchFamily="34" charset="0"/>
              <a:cs typeface="Arial" panose="020B0604020202020204" pitchFamily="34" charset="0"/>
            </a:endParaRPr>
          </a:p>
          <a:p>
            <a:pPr>
              <a:lnSpc>
                <a:spcPct val="150000"/>
              </a:lnSpc>
            </a:pPr>
            <a:endParaRPr lang="de-DE" sz="1500" dirty="0">
              <a:latin typeface="Arial" panose="020B0604020202020204" pitchFamily="34" charset="0"/>
              <a:cs typeface="Arial" panose="020B0604020202020204" pitchFamily="34" charset="0"/>
            </a:endParaRPr>
          </a:p>
          <a:p>
            <a:pPr>
              <a:lnSpc>
                <a:spcPct val="150000"/>
              </a:lnSpc>
            </a:pPr>
            <a:r>
              <a:rPr lang="el-GR" sz="1500" dirty="0">
                <a:latin typeface="Arial" panose="020B0604020202020204" pitchFamily="34" charset="0"/>
                <a:cs typeface="Arial" panose="020B0604020202020204" pitchFamily="34" charset="0"/>
              </a:rPr>
              <a:t>Πλεονεκτήματα των αντλιών θερμότητας με ορυκτά καύσιμα είναι αφενός η δυνατότητα πραγματοποίησης υψηλότερων θερμοκρασιών ροής θέρμανσης, οι οποίες είναι ενεργειακά λογικές (λόγω του επιπέδου θερμοκρασίας της </a:t>
            </a:r>
            <a:r>
              <a:rPr lang="el-GR" sz="1500" dirty="0" err="1">
                <a:latin typeface="Arial" panose="020B0604020202020204" pitchFamily="34" charset="0"/>
                <a:cs typeface="Arial" panose="020B0604020202020204" pitchFamily="34" charset="0"/>
              </a:rPr>
              <a:t>απορριπτόμενης</a:t>
            </a:r>
            <a:r>
              <a:rPr lang="el-GR" sz="1500" dirty="0">
                <a:latin typeface="Arial" panose="020B0604020202020204" pitchFamily="34" charset="0"/>
                <a:cs typeface="Arial" panose="020B0604020202020204" pitchFamily="34" charset="0"/>
              </a:rPr>
              <a:t> θερμότητας) και αφετέρου μπορούν να χρησιμοποιήσουν την διαθέσιμη υποδομή (καμινάδα, ) σε συνθετικά συστήματα θερμότητας.</a:t>
            </a:r>
          </a:p>
          <a:p>
            <a:pPr>
              <a:lnSpc>
                <a:spcPct val="150000"/>
              </a:lnSpc>
            </a:pPr>
            <a:r>
              <a:rPr lang="el-GR" sz="1500" dirty="0">
                <a:latin typeface="Arial" panose="020B0604020202020204" pitchFamily="34" charset="0"/>
                <a:cs typeface="Arial" panose="020B0604020202020204" pitchFamily="34" charset="0"/>
              </a:rPr>
              <a:t>Μειονέκτημα από τεχνική άποψη είναι η μεγάλη προσπάθεια συντήρησης και επένδυσης, ιδιαίτερα από την ενεργειακή σκοπιά, ότι τα ορυκτά καύσιμα χρησιμοποιούν επιπλέον τις πηγές πρωτογενούς ενέργειας.</a:t>
            </a:r>
          </a:p>
          <a:p>
            <a:pPr>
              <a:lnSpc>
                <a:spcPct val="150000"/>
              </a:lnSpc>
            </a:pPr>
            <a:endParaRPr lang="en-US" sz="1500" dirty="0">
              <a:latin typeface="Arial" panose="020B0604020202020204" pitchFamily="34" charset="0"/>
              <a:cs typeface="Arial" panose="020B0604020202020204" pitchFamily="34" charset="0"/>
            </a:endParaRPr>
          </a:p>
          <a:p>
            <a:pPr>
              <a:lnSpc>
                <a:spcPct val="150000"/>
              </a:lnSpc>
            </a:pPr>
            <a:r>
              <a:rPr lang="el-GR" sz="1500" dirty="0">
                <a:latin typeface="Arial" panose="020B0604020202020204" pitchFamily="34" charset="0"/>
                <a:cs typeface="Arial" panose="020B0604020202020204" pitchFamily="34" charset="0"/>
              </a:rPr>
              <a:t>Η χαμηλή συνάφεια της αγοράς δείχνει μια ενεργή απογραφή πεδίου περίπου 1.000 αντλιών θερμότητας κινητήρα αερίου στη Γερμανία (31.12.2016). Τα συστήματα που λειτουργούν με πετρέλαιο υπάρχουν μόνο περιστασιακά.</a:t>
            </a:r>
            <a:r>
              <a:rPr lang="en-US" sz="1500" dirty="0">
                <a:latin typeface="Arial" panose="020B0604020202020204" pitchFamily="34" charset="0"/>
                <a:cs typeface="Arial" panose="020B0604020202020204" pitchFamily="34" charset="0"/>
              </a:rPr>
              <a:t>. </a:t>
            </a:r>
            <a:endParaRPr lang="de-DE"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91893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91</a:t>
            </a:fld>
            <a:endParaRPr lang="de-DE"/>
          </a:p>
        </p:txBody>
      </p:sp>
      <p:sp>
        <p:nvSpPr>
          <p:cNvPr id="4" name="Titel 3"/>
          <p:cNvSpPr>
            <a:spLocks noGrp="1"/>
          </p:cNvSpPr>
          <p:nvPr>
            <p:ph type="title"/>
          </p:nvPr>
        </p:nvSpPr>
        <p:spPr/>
        <p:txBody>
          <a:bodyPr>
            <a:normAutofit/>
          </a:bodyPr>
          <a:lstStyle/>
          <a:p>
            <a:r>
              <a:rPr lang="el-GR" dirty="0">
                <a:latin typeface="Arial" panose="020B0604020202020204" pitchFamily="34" charset="0"/>
                <a:cs typeface="Arial" panose="020B0604020202020204" pitchFamily="34" charset="0"/>
              </a:rPr>
              <a:t>Κατασκευαστικές μορφές αντλιών θερμότητας</a:t>
            </a:r>
            <a:endParaRPr lang="de-DE" dirty="0">
              <a:latin typeface="Arial" panose="020B0604020202020204" pitchFamily="34" charset="0"/>
              <a:cs typeface="Arial" panose="020B0604020202020204" pitchFamily="34" charset="0"/>
            </a:endParaRPr>
          </a:p>
        </p:txBody>
      </p:sp>
      <p:sp>
        <p:nvSpPr>
          <p:cNvPr id="2" name="Textfeld 1"/>
          <p:cNvSpPr txBox="1"/>
          <p:nvPr/>
        </p:nvSpPr>
        <p:spPr>
          <a:xfrm>
            <a:off x="323528" y="2132856"/>
            <a:ext cx="8136904" cy="1524007"/>
          </a:xfrm>
          <a:prstGeom prst="rect">
            <a:avLst/>
          </a:prstGeom>
          <a:noFill/>
        </p:spPr>
        <p:txBody>
          <a:bodyPr wrap="square" rtlCol="0">
            <a:spAutoFit/>
          </a:bodyPr>
          <a:lstStyle/>
          <a:p>
            <a:pPr>
              <a:lnSpc>
                <a:spcPct val="150000"/>
              </a:lnSpc>
            </a:pPr>
            <a:r>
              <a:rPr lang="de-DE" sz="1600" dirty="0">
                <a:highlight>
                  <a:srgbClr val="FFFF00"/>
                </a:highlight>
                <a:latin typeface="Arial" panose="020B0604020202020204" pitchFamily="34" charset="0"/>
                <a:cs typeface="Arial" panose="020B0604020202020204" pitchFamily="34" charset="0"/>
              </a:rPr>
              <a:t>Heat source – (gas) </a:t>
            </a:r>
            <a:r>
              <a:rPr lang="de-DE" sz="1600" dirty="0" err="1">
                <a:highlight>
                  <a:srgbClr val="FFFF00"/>
                </a:highlight>
                <a:latin typeface="Arial" panose="020B0604020202020204" pitchFamily="34" charset="0"/>
                <a:cs typeface="Arial" panose="020B0604020202020204" pitchFamily="34" charset="0"/>
              </a:rPr>
              <a:t>motoric</a:t>
            </a:r>
            <a:r>
              <a:rPr lang="de-DE" sz="1600" dirty="0">
                <a:highlight>
                  <a:srgbClr val="FFFF00"/>
                </a:highlight>
                <a:latin typeface="Arial" panose="020B0604020202020204" pitchFamily="34" charset="0"/>
                <a:cs typeface="Arial" panose="020B0604020202020204" pitchFamily="34" charset="0"/>
              </a:rPr>
              <a:t> </a:t>
            </a:r>
            <a:r>
              <a:rPr lang="de-DE" sz="1600" dirty="0" err="1">
                <a:highlight>
                  <a:srgbClr val="FFFF00"/>
                </a:highlight>
                <a:latin typeface="Arial" panose="020B0604020202020204" pitchFamily="34" charset="0"/>
                <a:cs typeface="Arial" panose="020B0604020202020204" pitchFamily="34" charset="0"/>
              </a:rPr>
              <a:t>compressor</a:t>
            </a:r>
            <a:r>
              <a:rPr lang="de-DE" sz="1600" dirty="0">
                <a:highlight>
                  <a:srgbClr val="FFFF00"/>
                </a:highlight>
                <a:latin typeface="Arial" panose="020B0604020202020204" pitchFamily="34" charset="0"/>
                <a:cs typeface="Arial" panose="020B0604020202020204" pitchFamily="34" charset="0"/>
              </a:rPr>
              <a:t> </a:t>
            </a:r>
            <a:r>
              <a:rPr lang="de-DE" sz="1600" dirty="0" err="1">
                <a:highlight>
                  <a:srgbClr val="FFFF00"/>
                </a:highlight>
                <a:latin typeface="Arial" panose="020B0604020202020204" pitchFamily="34" charset="0"/>
                <a:cs typeface="Arial" panose="020B0604020202020204" pitchFamily="34" charset="0"/>
              </a:rPr>
              <a:t>heat</a:t>
            </a:r>
            <a:r>
              <a:rPr lang="de-DE" sz="1600" dirty="0">
                <a:highlight>
                  <a:srgbClr val="FFFF00"/>
                </a:highlight>
                <a:latin typeface="Arial" panose="020B0604020202020204" pitchFamily="34" charset="0"/>
                <a:cs typeface="Arial" panose="020B0604020202020204" pitchFamily="34" charset="0"/>
              </a:rPr>
              <a:t> </a:t>
            </a:r>
            <a:r>
              <a:rPr lang="de-DE" sz="1600" dirty="0" err="1">
                <a:highlight>
                  <a:srgbClr val="FFFF00"/>
                </a:highlight>
                <a:latin typeface="Arial" panose="020B0604020202020204" pitchFamily="34" charset="0"/>
                <a:cs typeface="Arial" panose="020B0604020202020204" pitchFamily="34" charset="0"/>
              </a:rPr>
              <a:t>pumps</a:t>
            </a:r>
            <a:endParaRPr lang="de-DE" sz="1600" dirty="0">
              <a:highlight>
                <a:srgbClr val="FFFF00"/>
              </a:highlight>
              <a:latin typeface="Arial" panose="020B0604020202020204" pitchFamily="34" charset="0"/>
              <a:cs typeface="Arial" panose="020B0604020202020204" pitchFamily="34" charset="0"/>
            </a:endParaRPr>
          </a:p>
          <a:p>
            <a:pPr>
              <a:lnSpc>
                <a:spcPct val="150000"/>
              </a:lnSpc>
            </a:pPr>
            <a:r>
              <a:rPr lang="el-GR" sz="1600" dirty="0">
                <a:latin typeface="Arial" panose="020B0604020202020204" pitchFamily="34" charset="0"/>
                <a:cs typeface="Arial" panose="020B0604020202020204" pitchFamily="34" charset="0"/>
              </a:rPr>
              <a:t>Οι αντλίες θερμότητας του κινητήρα αερίου μπορούν να χρησιμοποιούν τις ίδιες πηγές θερμότητας με τις αντλίες θερμότητας του ηλεκτρικού συμπιεστή, δεν υπάρχουν διαφορές ή περιορισμοί όσον αφορά τις περιοχές λειτουργίας.</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09740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92</a:t>
            </a:fld>
            <a:endParaRPr lang="de-DE"/>
          </a:p>
        </p:txBody>
      </p:sp>
      <p:sp>
        <p:nvSpPr>
          <p:cNvPr id="8" name="Inhaltsplatzhalter 1"/>
          <p:cNvSpPr>
            <a:spLocks noGrp="1"/>
          </p:cNvSpPr>
          <p:nvPr>
            <p:ph idx="1"/>
          </p:nvPr>
        </p:nvSpPr>
        <p:spPr>
          <a:xfrm>
            <a:off x="539552" y="1544370"/>
            <a:ext cx="8856984" cy="4536504"/>
          </a:xfrm>
        </p:spPr>
        <p:txBody>
          <a:bodyPr>
            <a:normAutofit/>
          </a:bodyPr>
          <a:lstStyle/>
          <a:p>
            <a:pPr marL="0" indent="0">
              <a:lnSpc>
                <a:spcPct val="150000"/>
              </a:lnSpc>
              <a:buNone/>
            </a:pPr>
            <a:r>
              <a:rPr lang="de-DE" sz="1600" dirty="0">
                <a:latin typeface="Arial" panose="020B0604020202020204" pitchFamily="34" charset="0"/>
                <a:cs typeface="Arial" panose="020B0604020202020204" pitchFamily="34" charset="0"/>
              </a:rPr>
              <a:t>First Medium </a:t>
            </a:r>
            <a:r>
              <a:rPr lang="de-DE" sz="1600" dirty="0" err="1">
                <a:latin typeface="Arial" panose="020B0604020202020204" pitchFamily="34" charset="0"/>
                <a:cs typeface="Arial" panose="020B0604020202020204" pitchFamily="34" charset="0"/>
              </a:rPr>
              <a:t>identified</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the</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heat</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source</a:t>
            </a:r>
            <a:r>
              <a:rPr lang="de-DE" sz="1600" dirty="0">
                <a:latin typeface="Arial" panose="020B0604020202020204" pitchFamily="34" charset="0"/>
                <a:cs typeface="Arial" panose="020B0604020202020204" pitchFamily="34" charset="0"/>
              </a:rPr>
              <a:t>:</a:t>
            </a:r>
          </a:p>
          <a:p>
            <a:pPr>
              <a:lnSpc>
                <a:spcPct val="150000"/>
              </a:lnSpc>
            </a:pPr>
            <a:r>
              <a:rPr lang="de-DE" sz="1600" b="1" dirty="0" err="1">
                <a:latin typeface="Arial" panose="020B0604020202020204" pitchFamily="34" charset="0"/>
                <a:cs typeface="Arial" panose="020B0604020202020204" pitchFamily="34" charset="0"/>
              </a:rPr>
              <a:t>B</a:t>
            </a:r>
            <a:r>
              <a:rPr lang="de-DE" sz="1600" dirty="0" err="1">
                <a:latin typeface="Arial" panose="020B0604020202020204" pitchFamily="34" charset="0"/>
                <a:cs typeface="Arial" panose="020B0604020202020204" pitchFamily="34" charset="0"/>
              </a:rPr>
              <a:t>rine</a:t>
            </a:r>
            <a:r>
              <a:rPr lang="de-DE" sz="1600" dirty="0">
                <a:latin typeface="Arial" panose="020B0604020202020204" pitchFamily="34" charset="0"/>
                <a:cs typeface="Arial" panose="020B0604020202020204" pitchFamily="34" charset="0"/>
              </a:rPr>
              <a:t> (Sole) = geothermal </a:t>
            </a:r>
            <a:r>
              <a:rPr lang="de-DE" sz="1600" dirty="0" err="1">
                <a:latin typeface="Arial" panose="020B0604020202020204" pitchFamily="34" charset="0"/>
                <a:cs typeface="Arial" panose="020B0604020202020204" pitchFamily="34" charset="0"/>
              </a:rPr>
              <a:t>heat</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used</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by</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closed</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loops</a:t>
            </a:r>
            <a:endParaRPr lang="de-DE" sz="1600" dirty="0">
              <a:latin typeface="Arial" panose="020B0604020202020204" pitchFamily="34" charset="0"/>
              <a:cs typeface="Arial" panose="020B0604020202020204" pitchFamily="34" charset="0"/>
            </a:endParaRPr>
          </a:p>
          <a:p>
            <a:pPr>
              <a:lnSpc>
                <a:spcPct val="150000"/>
              </a:lnSpc>
            </a:pPr>
            <a:r>
              <a:rPr lang="de-DE" sz="1600" b="1" dirty="0" err="1">
                <a:latin typeface="Arial" panose="020B0604020202020204" pitchFamily="34" charset="0"/>
                <a:cs typeface="Arial" panose="020B0604020202020204" pitchFamily="34" charset="0"/>
              </a:rPr>
              <a:t>W</a:t>
            </a:r>
            <a:r>
              <a:rPr lang="de-DE" sz="1600" dirty="0" err="1">
                <a:latin typeface="Arial" panose="020B0604020202020204" pitchFamily="34" charset="0"/>
                <a:cs typeface="Arial" panose="020B0604020202020204" pitchFamily="34" charset="0"/>
              </a:rPr>
              <a:t>ater</a:t>
            </a:r>
            <a:r>
              <a:rPr lang="de-DE" sz="1600" dirty="0">
                <a:latin typeface="Arial" panose="020B0604020202020204" pitchFamily="34" charset="0"/>
                <a:cs typeface="Arial" panose="020B0604020202020204" pitchFamily="34" charset="0"/>
              </a:rPr>
              <a:t> (Wasser) = </a:t>
            </a:r>
            <a:r>
              <a:rPr lang="de-DE" sz="1600" dirty="0" err="1">
                <a:latin typeface="Arial" panose="020B0604020202020204" pitchFamily="34" charset="0"/>
                <a:cs typeface="Arial" panose="020B0604020202020204" pitchFamily="34" charset="0"/>
              </a:rPr>
              <a:t>ground</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water</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used</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by</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wells</a:t>
            </a:r>
            <a:endParaRPr lang="de-DE" sz="1600" dirty="0">
              <a:latin typeface="Arial" panose="020B0604020202020204" pitchFamily="34" charset="0"/>
              <a:cs typeface="Arial" panose="020B0604020202020204" pitchFamily="34" charset="0"/>
            </a:endParaRPr>
          </a:p>
          <a:p>
            <a:pPr>
              <a:lnSpc>
                <a:spcPct val="150000"/>
              </a:lnSpc>
            </a:pPr>
            <a:r>
              <a:rPr lang="de-DE" sz="1600" b="1" dirty="0">
                <a:latin typeface="Arial" panose="020B0604020202020204" pitchFamily="34" charset="0"/>
                <a:cs typeface="Arial" panose="020B0604020202020204" pitchFamily="34" charset="0"/>
              </a:rPr>
              <a:t>A</a:t>
            </a:r>
            <a:r>
              <a:rPr lang="de-DE" sz="1600" dirty="0">
                <a:latin typeface="Arial" panose="020B0604020202020204" pitchFamily="34" charset="0"/>
                <a:cs typeface="Arial" panose="020B0604020202020204" pitchFamily="34" charset="0"/>
              </a:rPr>
              <a:t>ir (Luft) = </a:t>
            </a:r>
            <a:r>
              <a:rPr lang="de-DE" sz="1600" dirty="0" err="1">
                <a:latin typeface="Arial" panose="020B0604020202020204" pitchFamily="34" charset="0"/>
                <a:cs typeface="Arial" panose="020B0604020202020204" pitchFamily="34" charset="0"/>
              </a:rPr>
              <a:t>sourrounding</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air</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exhaust</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air</a:t>
            </a: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(Other </a:t>
            </a:r>
            <a:r>
              <a:rPr lang="de-DE" sz="1600" dirty="0" err="1">
                <a:latin typeface="Arial" panose="020B0604020202020204" pitchFamily="34" charset="0"/>
                <a:cs typeface="Arial" panose="020B0604020202020204" pitchFamily="34" charset="0"/>
              </a:rPr>
              <a:t>sources</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wastewater</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rivers</a:t>
            </a:r>
            <a:r>
              <a:rPr lang="de-DE" sz="1600" dirty="0">
                <a:latin typeface="Arial" panose="020B0604020202020204" pitchFamily="34" charset="0"/>
                <a:cs typeface="Arial" panose="020B0604020202020204" pitchFamily="34" charset="0"/>
              </a:rPr>
              <a:t>, thermal </a:t>
            </a:r>
            <a:r>
              <a:rPr lang="de-DE" sz="1600" dirty="0" err="1">
                <a:latin typeface="Arial" panose="020B0604020202020204" pitchFamily="34" charset="0"/>
                <a:cs typeface="Arial" panose="020B0604020202020204" pitchFamily="34" charset="0"/>
              </a:rPr>
              <a:t>ice</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storage</a:t>
            </a:r>
            <a:r>
              <a:rPr lang="de-DE" sz="1600" dirty="0">
                <a:latin typeface="Arial" panose="020B0604020202020204" pitchFamily="34" charset="0"/>
                <a:cs typeface="Arial" panose="020B0604020202020204" pitchFamily="34" charset="0"/>
              </a:rPr>
              <a:t>, ….)</a:t>
            </a:r>
          </a:p>
          <a:p>
            <a:pPr>
              <a:lnSpc>
                <a:spcPct val="150000"/>
              </a:lnSpc>
            </a:pPr>
            <a:endParaRPr lang="de-DE"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Second Medium </a:t>
            </a:r>
            <a:r>
              <a:rPr lang="de-DE" sz="1600" dirty="0" err="1">
                <a:latin typeface="Arial" panose="020B0604020202020204" pitchFamily="34" charset="0"/>
                <a:cs typeface="Arial" panose="020B0604020202020204" pitchFamily="34" charset="0"/>
              </a:rPr>
              <a:t>identified</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the</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heat</a:t>
            </a:r>
            <a:r>
              <a:rPr lang="de-DE" sz="1600" dirty="0">
                <a:latin typeface="Arial" panose="020B0604020202020204" pitchFamily="34" charset="0"/>
                <a:cs typeface="Arial" panose="020B0604020202020204" pitchFamily="34" charset="0"/>
              </a:rPr>
              <a:t> sink :</a:t>
            </a:r>
          </a:p>
          <a:p>
            <a:pPr>
              <a:lnSpc>
                <a:spcPct val="150000"/>
              </a:lnSpc>
            </a:pPr>
            <a:r>
              <a:rPr lang="de-DE" sz="1600" dirty="0" err="1">
                <a:latin typeface="Arial" panose="020B0604020202020204" pitchFamily="34" charset="0"/>
                <a:cs typeface="Arial" panose="020B0604020202020204" pitchFamily="34" charset="0"/>
              </a:rPr>
              <a:t>Water</a:t>
            </a:r>
            <a:r>
              <a:rPr lang="de-DE" sz="1600" dirty="0">
                <a:latin typeface="Arial" panose="020B0604020202020204" pitchFamily="34" charset="0"/>
                <a:cs typeface="Arial" panose="020B0604020202020204" pitchFamily="34" charset="0"/>
              </a:rPr>
              <a:t> = </a:t>
            </a:r>
            <a:r>
              <a:rPr lang="de-DE" sz="1600" dirty="0" err="1">
                <a:latin typeface="Arial" panose="020B0604020202020204" pitchFamily="34" charset="0"/>
                <a:cs typeface="Arial" panose="020B0604020202020204" pitchFamily="34" charset="0"/>
              </a:rPr>
              <a:t>water</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based</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heasting</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distribution</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floor</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hesting</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radiators</a:t>
            </a: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Air  = </a:t>
            </a:r>
            <a:r>
              <a:rPr lang="de-DE" sz="1600" dirty="0" err="1">
                <a:latin typeface="Arial" panose="020B0604020202020204" pitchFamily="34" charset="0"/>
                <a:cs typeface="Arial" panose="020B0604020202020204" pitchFamily="34" charset="0"/>
              </a:rPr>
              <a:t>Heating</a:t>
            </a:r>
            <a:r>
              <a:rPr lang="de-DE" sz="1600" dirty="0">
                <a:latin typeface="Arial" panose="020B0604020202020204" pitchFamily="34" charset="0"/>
                <a:cs typeface="Arial" panose="020B0604020202020204" pitchFamily="34" charset="0"/>
              </a:rPr>
              <a:t> / </a:t>
            </a:r>
            <a:r>
              <a:rPr lang="de-DE" sz="1600" dirty="0" err="1">
                <a:latin typeface="Arial" panose="020B0604020202020204" pitchFamily="34" charset="0"/>
                <a:cs typeface="Arial" panose="020B0604020202020204" pitchFamily="34" charset="0"/>
              </a:rPr>
              <a:t>Cooling</a:t>
            </a:r>
            <a:r>
              <a:rPr lang="de-DE" sz="1600" dirty="0">
                <a:latin typeface="Arial" panose="020B0604020202020204" pitchFamily="34" charset="0"/>
                <a:cs typeface="Arial" panose="020B0604020202020204" pitchFamily="34" charset="0"/>
              </a:rPr>
              <a:t> via </a:t>
            </a:r>
            <a:r>
              <a:rPr lang="de-DE" sz="1600" dirty="0" err="1">
                <a:latin typeface="Arial" panose="020B0604020202020204" pitchFamily="34" charset="0"/>
                <a:cs typeface="Arial" panose="020B0604020202020204" pitchFamily="34" charset="0"/>
              </a:rPr>
              <a:t>ventilation</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system</a:t>
            </a:r>
            <a:endParaRPr lang="de-DE" sz="1600" dirty="0">
              <a:latin typeface="Arial" panose="020B0604020202020204" pitchFamily="34" charset="0"/>
              <a:cs typeface="Arial" panose="020B0604020202020204" pitchFamily="34" charset="0"/>
            </a:endParaRPr>
          </a:p>
          <a:p>
            <a:pPr marL="0" indent="0">
              <a:buNone/>
            </a:pPr>
            <a:endParaRPr lang="de-DE" sz="1800" dirty="0"/>
          </a:p>
          <a:p>
            <a:pPr marL="0" indent="0">
              <a:buNone/>
            </a:pPr>
            <a:endParaRPr lang="de-DE" sz="1800" dirty="0"/>
          </a:p>
        </p:txBody>
      </p:sp>
      <p:sp>
        <p:nvSpPr>
          <p:cNvPr id="6" name="Titel 3"/>
          <p:cNvSpPr>
            <a:spLocks noGrp="1"/>
          </p:cNvSpPr>
          <p:nvPr>
            <p:ph type="title"/>
          </p:nvPr>
        </p:nvSpPr>
        <p:spPr>
          <a:xfrm>
            <a:off x="457200" y="332656"/>
            <a:ext cx="8229600" cy="504825"/>
          </a:xfrm>
        </p:spPr>
        <p:txBody>
          <a:bodyPr/>
          <a:lstStyle/>
          <a:p>
            <a:r>
              <a:rPr lang="el-GR" altLang="de-DE" dirty="0">
                <a:latin typeface="Arial" panose="020B0604020202020204" pitchFamily="34" charset="0"/>
                <a:cs typeface="Arial" panose="020B0604020202020204" pitchFamily="34" charset="0"/>
              </a:rPr>
              <a:t>Είδη αντλιών θερμότητας</a:t>
            </a:r>
            <a:endParaRPr lang="en-US" alt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215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1" nodeType="clickEffect">
                                  <p:stCondLst>
                                    <p:cond delay="0"/>
                                  </p:stCondLst>
                                  <p:iterate type="lt">
                                    <p:tmAbs val="0"/>
                                  </p:iterate>
                                  <p:childTnLst>
                                    <p:set>
                                      <p:cBhvr override="childStyle">
                                        <p:cTn id="6" dur="indefinite"/>
                                        <p:tgtEl>
                                          <p:spTgt spid="8">
                                            <p:txEl>
                                              <p:pRg st="1" end="1"/>
                                            </p:txEl>
                                          </p:spTgt>
                                        </p:tgtEl>
                                        <p:attrNameLst>
                                          <p:attrName>style.color</p:attrName>
                                        </p:attrNameLst>
                                      </p:cBhvr>
                                      <p:to>
                                        <p:clrVal>
                                          <a:srgbClr val="FF0000"/>
                                        </p:clrVal>
                                      </p:to>
                                    </p:set>
                                  </p:childTnLst>
                                </p:cTn>
                              </p:par>
                              <p:par>
                                <p:cTn id="7" presetID="15" presetClass="emph" presetSubtype="0" nodeType="withEffect">
                                  <p:stCondLst>
                                    <p:cond delay="0"/>
                                  </p:stCondLst>
                                  <p:iterate type="lt">
                                    <p:tmAbs val="0"/>
                                  </p:iterate>
                                  <p:childTnLst>
                                    <p:set>
                                      <p:cBhvr override="childStyle">
                                        <p:cTn id="8" dur="indefinite"/>
                                        <p:tgtEl>
                                          <p:spTgt spid="8">
                                            <p:txEl>
                                              <p:pRg st="1" end="1"/>
                                            </p:txEl>
                                          </p:spTgt>
                                        </p:tgtEl>
                                        <p:attrNameLst>
                                          <p:attrName>style.fontWeight</p:attrName>
                                        </p:attrNameLst>
                                      </p:cBhvr>
                                      <p:to>
                                        <p:strVal val="bold"/>
                                      </p:to>
                                    </p:set>
                                  </p:childTnLst>
                                </p:cTn>
                              </p:par>
                              <p:par>
                                <p:cTn id="9" presetID="15" presetClass="emph" presetSubtype="0" nodeType="withEffect">
                                  <p:stCondLst>
                                    <p:cond delay="0"/>
                                  </p:stCondLst>
                                  <p:iterate type="lt">
                                    <p:tmAbs val="0"/>
                                  </p:iterate>
                                  <p:childTnLst>
                                    <p:set>
                                      <p:cBhvr override="childStyle">
                                        <p:cTn id="10" dur="indefinite"/>
                                        <p:tgtEl>
                                          <p:spTgt spid="8">
                                            <p:txEl>
                                              <p:pRg st="7" end="7"/>
                                            </p:txEl>
                                          </p:spTgt>
                                        </p:tgtEl>
                                        <p:attrNameLst>
                                          <p:attrName>style.fontWeight</p:attrName>
                                        </p:attrNameLst>
                                      </p:cBhvr>
                                      <p:to>
                                        <p:strVal val="bold"/>
                                      </p:to>
                                    </p:set>
                                  </p:childTnLst>
                                </p:cTn>
                              </p:par>
                              <p:par>
                                <p:cTn id="11" presetID="3" presetClass="emph" presetSubtype="1" nodeType="withEffect">
                                  <p:stCondLst>
                                    <p:cond delay="0"/>
                                  </p:stCondLst>
                                  <p:iterate type="lt">
                                    <p:tmAbs val="0"/>
                                  </p:iterate>
                                  <p:childTnLst>
                                    <p:set>
                                      <p:cBhvr override="childStyle">
                                        <p:cTn id="12" dur="indefinite"/>
                                        <p:tgtEl>
                                          <p:spTgt spid="8">
                                            <p:txEl>
                                              <p:pRg st="7" end="7"/>
                                            </p:txEl>
                                          </p:spTgt>
                                        </p:tgtEl>
                                        <p:attrNameLst>
                                          <p:attrName>style.color</p:attrName>
                                        </p:attrNameLst>
                                      </p:cBhvr>
                                      <p:to>
                                        <p:clrVal>
                                          <a:srgbClr val="FF0000"/>
                                        </p:clrVal>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93</a:t>
            </a:fld>
            <a:endParaRPr lang="de-DE"/>
          </a:p>
        </p:txBody>
      </p:sp>
      <p:sp>
        <p:nvSpPr>
          <p:cNvPr id="8" name="Inhaltsplatzhalter 1"/>
          <p:cNvSpPr>
            <a:spLocks noGrp="1"/>
          </p:cNvSpPr>
          <p:nvPr>
            <p:ph idx="1"/>
          </p:nvPr>
        </p:nvSpPr>
        <p:spPr>
          <a:xfrm>
            <a:off x="539552" y="1544370"/>
            <a:ext cx="8856984" cy="4536504"/>
          </a:xfrm>
        </p:spPr>
        <p:txBody>
          <a:bodyPr>
            <a:normAutofit/>
          </a:bodyPr>
          <a:lstStyle/>
          <a:p>
            <a:pPr marL="0" indent="0">
              <a:lnSpc>
                <a:spcPct val="150000"/>
              </a:lnSpc>
              <a:buNone/>
            </a:pPr>
            <a:r>
              <a:rPr lang="de-DE" sz="1600" dirty="0" err="1">
                <a:latin typeface="Arial" panose="020B0604020202020204" pitchFamily="34" charset="0"/>
                <a:cs typeface="Arial" panose="020B0604020202020204" pitchFamily="34" charset="0"/>
              </a:rPr>
              <a:t>Brine</a:t>
            </a:r>
            <a:r>
              <a:rPr lang="de-DE" sz="1600" dirty="0">
                <a:latin typeface="Arial" panose="020B0604020202020204" pitchFamily="34" charset="0"/>
                <a:cs typeface="Arial" panose="020B0604020202020204" pitchFamily="34" charset="0"/>
              </a:rPr>
              <a:t> / Sole (Sole aus dem mitthochdeutschen für Salzbrühe)</a:t>
            </a: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Brine </a:t>
            </a:r>
            <a:r>
              <a:rPr lang="el-GR" sz="1600" dirty="0">
                <a:latin typeface="Arial" panose="020B0604020202020204" pitchFamily="34" charset="0"/>
                <a:cs typeface="Arial" panose="020B0604020202020204" pitchFamily="34" charset="0"/>
              </a:rPr>
              <a:t>είναι ένα διάλυμα υψηλής συγκέντρωσης αλατιού στο νερό.</a:t>
            </a:r>
          </a:p>
          <a:p>
            <a:pPr marL="0" indent="0">
              <a:lnSpc>
                <a:spcPct val="150000"/>
              </a:lnSpc>
              <a:buNone/>
            </a:pPr>
            <a:r>
              <a:rPr lang="el-GR" sz="1600" dirty="0">
                <a:latin typeface="Arial" panose="020B0604020202020204" pitchFamily="34" charset="0"/>
                <a:cs typeface="Arial" panose="020B0604020202020204" pitchFamily="34" charset="0"/>
              </a:rPr>
              <a:t>Από 3,5% θαλασσινό νερό μέχρι περίπου 26% (ένα τυπικό κορεσμένο διάλυμα)</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Δεν υπάρχει τίποτα κοινό </a:t>
            </a:r>
            <a:r>
              <a:rPr lang="el-GR" sz="1600" dirty="0">
                <a:highlight>
                  <a:srgbClr val="FFFF00"/>
                </a:highlight>
                <a:latin typeface="Arial" panose="020B0604020202020204" pitchFamily="34" charset="0"/>
                <a:cs typeface="Arial" panose="020B0604020202020204" pitchFamily="34" charset="0"/>
              </a:rPr>
              <a:t>με </a:t>
            </a:r>
            <a:r>
              <a:rPr lang="en-US" sz="1600" dirty="0">
                <a:highlight>
                  <a:srgbClr val="FFFF00"/>
                </a:highlight>
                <a:latin typeface="Arial" panose="020B0604020202020204" pitchFamily="34" charset="0"/>
                <a:cs typeface="Arial" panose="020B0604020202020204" pitchFamily="34" charset="0"/>
              </a:rPr>
              <a:t>brine </a:t>
            </a:r>
            <a:r>
              <a:rPr lang="el-GR" sz="1600" dirty="0">
                <a:latin typeface="Arial" panose="020B0604020202020204" pitchFamily="34" charset="0"/>
                <a:cs typeface="Arial" panose="020B0604020202020204" pitchFamily="34" charset="0"/>
              </a:rPr>
              <a:t>στην περίπτωση των αντλιών θερμότητας</a:t>
            </a:r>
            <a:r>
              <a:rPr lang="en-US" sz="1600" dirty="0">
                <a:latin typeface="Arial" panose="020B0604020202020204" pitchFamily="34" charset="0"/>
                <a:cs typeface="Arial" panose="020B0604020202020204" pitchFamily="34" charset="0"/>
              </a:rPr>
              <a:t> !!!</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highlight>
                  <a:srgbClr val="FFFF00"/>
                </a:highlight>
                <a:latin typeface="Arial" panose="020B0604020202020204" pitchFamily="34" charset="0"/>
                <a:cs typeface="Arial" panose="020B0604020202020204" pitchFamily="34" charset="0"/>
              </a:rPr>
              <a:t>Brine / Sole: </a:t>
            </a:r>
            <a:r>
              <a:rPr lang="el-GR" sz="1600" dirty="0">
                <a:highlight>
                  <a:srgbClr val="FFFF00"/>
                </a:highlight>
                <a:latin typeface="Arial" panose="020B0604020202020204" pitchFamily="34" charset="0"/>
                <a:cs typeface="Arial" panose="020B0604020202020204" pitchFamily="34" charset="0"/>
              </a:rPr>
              <a:t> Μείγμα νερού</a:t>
            </a:r>
            <a:r>
              <a:rPr lang="en-US" sz="1600" dirty="0">
                <a:latin typeface="Arial" panose="020B0604020202020204" pitchFamily="34" charset="0"/>
                <a:cs typeface="Arial" panose="020B0604020202020204" pitchFamily="34" charset="0"/>
              </a:rPr>
              <a:t>(~75%) </a:t>
            </a:r>
            <a:r>
              <a:rPr lang="en-US" sz="1600" dirty="0">
                <a:highlight>
                  <a:srgbClr val="FFFF00"/>
                </a:highlight>
                <a:latin typeface="Arial" panose="020B0604020202020204" pitchFamily="34" charset="0"/>
                <a:cs typeface="Arial" panose="020B0604020202020204" pitchFamily="34" charset="0"/>
              </a:rPr>
              <a:t>and antifreeze </a:t>
            </a:r>
            <a:r>
              <a:rPr lang="en-US" sz="1600" dirty="0">
                <a:latin typeface="Arial" panose="020B0604020202020204" pitchFamily="34" charset="0"/>
                <a:cs typeface="Arial" panose="020B0604020202020204" pitchFamily="34" charset="0"/>
              </a:rPr>
              <a:t>(~25%, e.g. </a:t>
            </a:r>
            <a:r>
              <a:rPr lang="en-US" sz="1600" dirty="0" err="1">
                <a:latin typeface="Arial" panose="020B0604020202020204" pitchFamily="34" charset="0"/>
                <a:cs typeface="Arial" panose="020B0604020202020204" pitchFamily="34" charset="0"/>
              </a:rPr>
              <a:t>Ethylenglykol</a:t>
            </a:r>
            <a:r>
              <a:rPr lang="en-US" sz="1600" dirty="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a:p>
            <a:pPr marL="0" indent="0">
              <a:buNone/>
            </a:pPr>
            <a:endParaRPr lang="de-DE" sz="1800" dirty="0"/>
          </a:p>
        </p:txBody>
      </p:sp>
      <p:sp>
        <p:nvSpPr>
          <p:cNvPr id="6" name="Titel 3"/>
          <p:cNvSpPr>
            <a:spLocks noGrp="1"/>
          </p:cNvSpPr>
          <p:nvPr>
            <p:ph type="title"/>
          </p:nvPr>
        </p:nvSpPr>
        <p:spPr>
          <a:xfrm>
            <a:off x="457200" y="332656"/>
            <a:ext cx="8229600" cy="504825"/>
          </a:xfrm>
        </p:spPr>
        <p:txBody>
          <a:bodyPr/>
          <a:lstStyle/>
          <a:p>
            <a:r>
              <a:rPr lang="el-GR" altLang="de-DE" dirty="0">
                <a:latin typeface="Arial" panose="020B0604020202020204" pitchFamily="34" charset="0"/>
                <a:cs typeface="Arial" panose="020B0604020202020204" pitchFamily="34" charset="0"/>
              </a:rPr>
              <a:t>Είδη αντλιών θερμότητας</a:t>
            </a:r>
            <a:endParaRPr lang="en-US" alt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14148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94</a:t>
            </a:fld>
            <a:endParaRPr lang="de-DE"/>
          </a:p>
        </p:txBody>
      </p:sp>
      <p:sp>
        <p:nvSpPr>
          <p:cNvPr id="8" name="Inhaltsplatzhalter 1"/>
          <p:cNvSpPr>
            <a:spLocks noGrp="1"/>
          </p:cNvSpPr>
          <p:nvPr>
            <p:ph idx="1"/>
          </p:nvPr>
        </p:nvSpPr>
        <p:spPr>
          <a:xfrm>
            <a:off x="539552" y="1544370"/>
            <a:ext cx="8856984" cy="4536504"/>
          </a:xfrm>
        </p:spPr>
        <p:txBody>
          <a:bodyPr>
            <a:normAutofit/>
          </a:bodyPr>
          <a:lstStyle/>
          <a:p>
            <a:pPr>
              <a:lnSpc>
                <a:spcPct val="150000"/>
              </a:lnSpc>
              <a:buFont typeface="Wingdings" panose="05000000000000000000" pitchFamily="2" charset="2"/>
              <a:buChar char="§"/>
            </a:pPr>
            <a:r>
              <a:rPr lang="el-GR" sz="1600" dirty="0">
                <a:latin typeface="Arial" panose="020B0604020202020204" pitchFamily="34" charset="0"/>
                <a:cs typeface="Arial" panose="020B0604020202020204" pitchFamily="34" charset="0"/>
              </a:rPr>
              <a:t>Διαφορετικά μέσα για την πηγή θερμότητας</a:t>
            </a:r>
          </a:p>
          <a:p>
            <a:pPr>
              <a:lnSpc>
                <a:spcPct val="150000"/>
              </a:lnSpc>
              <a:buFont typeface="Wingdings" panose="05000000000000000000" pitchFamily="2" charset="2"/>
              <a:buChar char="§"/>
            </a:pPr>
            <a:r>
              <a:rPr lang="el-GR" sz="1600" dirty="0">
                <a:latin typeface="Arial" panose="020B0604020202020204" pitchFamily="34" charset="0"/>
                <a:cs typeface="Arial" panose="020B0604020202020204" pitchFamily="34" charset="0"/>
              </a:rPr>
              <a:t>Διαφορετικά μέσα για την </a:t>
            </a:r>
            <a:r>
              <a:rPr lang="el-GR" sz="1600" dirty="0" err="1">
                <a:latin typeface="Arial" panose="020B0604020202020204" pitchFamily="34" charset="0"/>
                <a:cs typeface="Arial" panose="020B0604020202020204" pitchFamily="34" charset="0"/>
              </a:rPr>
              <a:t>ψύκτρα</a:t>
            </a:r>
            <a:endParaRPr lang="de-DE" sz="1600" dirty="0">
              <a:latin typeface="Arial" panose="020B0604020202020204" pitchFamily="34" charset="0"/>
              <a:cs typeface="Arial" panose="020B0604020202020204" pitchFamily="34" charset="0"/>
            </a:endParaRPr>
          </a:p>
          <a:p>
            <a:pPr>
              <a:lnSpc>
                <a:spcPct val="150000"/>
              </a:lnSpc>
              <a:buFont typeface="Wingdings" panose="05000000000000000000" pitchFamily="2" charset="2"/>
              <a:buChar char="§"/>
            </a:pPr>
            <a:endParaRPr lang="de-DE" sz="1600" dirty="0">
              <a:latin typeface="Arial" panose="020B0604020202020204" pitchFamily="34" charset="0"/>
              <a:cs typeface="Arial" panose="020B0604020202020204" pitchFamily="34" charset="0"/>
            </a:endParaRPr>
          </a:p>
          <a:p>
            <a:pPr>
              <a:lnSpc>
                <a:spcPct val="150000"/>
              </a:lnSpc>
              <a:buFont typeface="Wingdings" panose="05000000000000000000" pitchFamily="2" charset="2"/>
              <a:buChar char="§"/>
            </a:pPr>
            <a:r>
              <a:rPr lang="el-GR" sz="1600" dirty="0">
                <a:latin typeface="Arial" panose="020B0604020202020204" pitchFamily="34" charset="0"/>
                <a:cs typeface="Arial" panose="020B0604020202020204" pitchFamily="34" charset="0"/>
              </a:rPr>
              <a:t>Αντλίες θερμότητας αέρα</a:t>
            </a:r>
            <a:endParaRPr lang="de-DE" sz="1600" dirty="0">
              <a:latin typeface="Arial" panose="020B0604020202020204" pitchFamily="34" charset="0"/>
              <a:cs typeface="Arial" panose="020B0604020202020204" pitchFamily="34" charset="0"/>
            </a:endParaRPr>
          </a:p>
          <a:p>
            <a:pPr lvl="1">
              <a:lnSpc>
                <a:spcPct val="150000"/>
              </a:lnSpc>
              <a:buFont typeface="Wingdings" panose="05000000000000000000" pitchFamily="2" charset="2"/>
              <a:buChar char="§"/>
            </a:pPr>
            <a:r>
              <a:rPr lang="el-GR" sz="1600" dirty="0">
                <a:latin typeface="Arial" panose="020B0604020202020204" pitchFamily="34" charset="0"/>
                <a:cs typeface="Arial" panose="020B0604020202020204" pitchFamily="34" charset="0"/>
              </a:rPr>
              <a:t>Διαίρεση συσκευών </a:t>
            </a:r>
            <a:r>
              <a:rPr lang="de-DE" sz="1600" dirty="0">
                <a:latin typeface="Arial" panose="020B0604020202020204" pitchFamily="34" charset="0"/>
                <a:cs typeface="Arial" panose="020B0604020202020204" pitchFamily="34" charset="0"/>
                <a:sym typeface="Wingdings" panose="05000000000000000000" pitchFamily="2" charset="2"/>
              </a:rPr>
              <a:t> </a:t>
            </a:r>
            <a:r>
              <a:rPr lang="de-DE" sz="1600" dirty="0">
                <a:highlight>
                  <a:srgbClr val="FFFF00"/>
                </a:highlight>
                <a:latin typeface="Arial" panose="020B0604020202020204" pitchFamily="34" charset="0"/>
                <a:cs typeface="Arial" panose="020B0604020202020204" pitchFamily="34" charset="0"/>
                <a:sym typeface="Wingdings" panose="05000000000000000000" pitchFamily="2" charset="2"/>
              </a:rPr>
              <a:t>mono block </a:t>
            </a:r>
            <a:r>
              <a:rPr lang="de-DE" sz="1600" dirty="0" err="1">
                <a:highlight>
                  <a:srgbClr val="FFFF00"/>
                </a:highlight>
                <a:latin typeface="Arial" panose="020B0604020202020204" pitchFamily="34" charset="0"/>
                <a:cs typeface="Arial" panose="020B0604020202020204" pitchFamily="34" charset="0"/>
                <a:sym typeface="Wingdings" panose="05000000000000000000" pitchFamily="2" charset="2"/>
              </a:rPr>
              <a:t>devices</a:t>
            </a:r>
            <a:endParaRPr lang="de-DE" sz="1600" dirty="0">
              <a:highlight>
                <a:srgbClr val="FFFF00"/>
              </a:highlight>
              <a:latin typeface="Arial" panose="020B0604020202020204" pitchFamily="34" charset="0"/>
              <a:cs typeface="Arial" panose="020B0604020202020204" pitchFamily="34" charset="0"/>
              <a:sym typeface="Wingdings" panose="05000000000000000000" pitchFamily="2" charset="2"/>
            </a:endParaRPr>
          </a:p>
          <a:p>
            <a:pPr marL="457200" lvl="1" indent="0">
              <a:lnSpc>
                <a:spcPct val="150000"/>
              </a:lnSpc>
              <a:buNone/>
            </a:pPr>
            <a:endParaRPr lang="de-DE" sz="1600" dirty="0">
              <a:latin typeface="Arial" panose="020B0604020202020204" pitchFamily="34" charset="0"/>
              <a:cs typeface="Arial" panose="020B0604020202020204" pitchFamily="34" charset="0"/>
              <a:sym typeface="Wingdings" panose="05000000000000000000" pitchFamily="2" charset="2"/>
            </a:endParaRPr>
          </a:p>
          <a:p>
            <a:pPr lvl="1">
              <a:lnSpc>
                <a:spcPct val="150000"/>
              </a:lnSpc>
              <a:buFont typeface="Wingdings" panose="05000000000000000000" pitchFamily="2" charset="2"/>
              <a:buChar char="§"/>
            </a:pPr>
            <a:r>
              <a:rPr lang="de-DE" sz="1600" b="1" dirty="0">
                <a:latin typeface="Arial" panose="020B0604020202020204" pitchFamily="34" charset="0"/>
                <a:cs typeface="Arial" panose="020B0604020202020204" pitchFamily="34" charset="0"/>
                <a:sym typeface="Wingdings" panose="05000000000000000000" pitchFamily="2" charset="2"/>
              </a:rPr>
              <a:t>!!!</a:t>
            </a:r>
            <a:r>
              <a:rPr lang="de-DE" sz="1600" dirty="0">
                <a:latin typeface="Arial" panose="020B0604020202020204" pitchFamily="34" charset="0"/>
                <a:cs typeface="Arial" panose="020B0604020202020204" pitchFamily="34" charset="0"/>
                <a:sym typeface="Wingdings" panose="05000000000000000000" pitchFamily="2" charset="2"/>
              </a:rPr>
              <a:t> </a:t>
            </a:r>
            <a:r>
              <a:rPr lang="el-GR" sz="1600" dirty="0">
                <a:latin typeface="Arial" panose="020B0604020202020204" pitchFamily="34" charset="0"/>
                <a:cs typeface="Arial" panose="020B0604020202020204" pitchFamily="34" charset="0"/>
                <a:sym typeface="Wingdings" panose="05000000000000000000" pitchFamily="2" charset="2"/>
              </a:rPr>
              <a:t>Ηχητικές εκπομπές</a:t>
            </a:r>
            <a:r>
              <a:rPr lang="de-DE" sz="1600" b="1" dirty="0">
                <a:latin typeface="Arial" panose="020B0604020202020204" pitchFamily="34" charset="0"/>
                <a:cs typeface="Arial" panose="020B0604020202020204" pitchFamily="34" charset="0"/>
                <a:sym typeface="Wingdings" panose="05000000000000000000" pitchFamily="2" charset="2"/>
              </a:rPr>
              <a:t>!!!</a:t>
            </a:r>
            <a:r>
              <a:rPr lang="de-DE" sz="1600" dirty="0">
                <a:latin typeface="Arial" panose="020B0604020202020204" pitchFamily="34" charset="0"/>
                <a:cs typeface="Arial" panose="020B0604020202020204" pitchFamily="34" charset="0"/>
                <a:sym typeface="Wingdings" panose="05000000000000000000" pitchFamily="2" charset="2"/>
              </a:rPr>
              <a:t> </a:t>
            </a:r>
            <a:r>
              <a:rPr lang="el-GR" sz="1600" dirty="0">
                <a:latin typeface="Arial" panose="020B0604020202020204" pitchFamily="34" charset="0"/>
                <a:cs typeface="Arial" panose="020B0604020202020204" pitchFamily="34" charset="0"/>
                <a:sym typeface="Wingdings" panose="05000000000000000000" pitchFamily="2" charset="2"/>
              </a:rPr>
              <a:t>Του </a:t>
            </a:r>
            <a:r>
              <a:rPr lang="el-GR" sz="1600" dirty="0">
                <a:highlight>
                  <a:srgbClr val="FFFF00"/>
                </a:highlight>
                <a:latin typeface="Arial" panose="020B0604020202020204" pitchFamily="34" charset="0"/>
                <a:cs typeface="Arial" panose="020B0604020202020204" pitchFamily="34" charset="0"/>
                <a:sym typeface="Wingdings" panose="05000000000000000000" pitchFamily="2" charset="2"/>
              </a:rPr>
              <a:t>εξαεριστήρας</a:t>
            </a:r>
            <a:r>
              <a:rPr lang="de-DE" sz="1600" dirty="0">
                <a:highlight>
                  <a:srgbClr val="FFFF00"/>
                </a:highlight>
                <a:latin typeface="Arial" panose="020B0604020202020204" pitchFamily="34" charset="0"/>
                <a:cs typeface="Arial" panose="020B0604020202020204" pitchFamily="34" charset="0"/>
                <a:sym typeface="Wingdings" panose="05000000000000000000" pitchFamily="2" charset="2"/>
              </a:rPr>
              <a:t> </a:t>
            </a:r>
            <a:r>
              <a:rPr lang="de-DE" sz="1600" dirty="0" err="1">
                <a:highlight>
                  <a:srgbClr val="FFFF00"/>
                </a:highlight>
                <a:latin typeface="Arial" panose="020B0604020202020204" pitchFamily="34" charset="0"/>
                <a:cs typeface="Arial" panose="020B0604020202020204" pitchFamily="34" charset="0"/>
                <a:sym typeface="Wingdings" panose="05000000000000000000" pitchFamily="2" charset="2"/>
              </a:rPr>
              <a:t>ventilator</a:t>
            </a:r>
            <a:r>
              <a:rPr lang="de-DE" sz="1600" dirty="0">
                <a:highlight>
                  <a:srgbClr val="FFFF00"/>
                </a:highlight>
                <a:latin typeface="Arial" panose="020B0604020202020204" pitchFamily="34" charset="0"/>
                <a:cs typeface="Arial" panose="020B0604020202020204" pitchFamily="34" charset="0"/>
              </a:rPr>
              <a:t>  </a:t>
            </a:r>
          </a:p>
          <a:p>
            <a:pPr lvl="1">
              <a:lnSpc>
                <a:spcPct val="150000"/>
              </a:lnSpc>
              <a:buFont typeface="Wingdings" panose="05000000000000000000" pitchFamily="2" charset="2"/>
              <a:buChar char="§"/>
            </a:pPr>
            <a:r>
              <a:rPr lang="de-DE" sz="1600" b="1" dirty="0">
                <a:latin typeface="Arial" panose="020B0604020202020204" pitchFamily="34" charset="0"/>
                <a:cs typeface="Arial" panose="020B0604020202020204" pitchFamily="34" charset="0"/>
                <a:sym typeface="Wingdings" panose="05000000000000000000" pitchFamily="2" charset="2"/>
              </a:rPr>
              <a:t>!!! </a:t>
            </a:r>
            <a:r>
              <a:rPr lang="el-GR" sz="1600" dirty="0">
                <a:highlight>
                  <a:srgbClr val="FFFF00"/>
                </a:highlight>
                <a:latin typeface="Arial" panose="020B0604020202020204" pitchFamily="34" charset="0"/>
                <a:cs typeface="Arial" panose="020B0604020202020204" pitchFamily="34" charset="0"/>
                <a:sym typeface="Wingdings" panose="05000000000000000000" pitchFamily="2" charset="2"/>
              </a:rPr>
              <a:t>Ψύξη</a:t>
            </a:r>
            <a:r>
              <a:rPr lang="el-GR" sz="1600" dirty="0">
                <a:latin typeface="Arial" panose="020B0604020202020204" pitchFamily="34" charset="0"/>
                <a:cs typeface="Arial" panose="020B0604020202020204" pitchFamily="34" charset="0"/>
              </a:rPr>
              <a:t> του </a:t>
            </a:r>
            <a:r>
              <a:rPr lang="el-GR" sz="1600" dirty="0" err="1">
                <a:latin typeface="Arial" panose="020B0604020202020204" pitchFamily="34" charset="0"/>
                <a:cs typeface="Arial" panose="020B0604020202020204" pitchFamily="34" charset="0"/>
              </a:rPr>
              <a:t>εναλλάκτη</a:t>
            </a:r>
            <a:r>
              <a:rPr lang="el-GR" sz="1600" dirty="0">
                <a:latin typeface="Arial" panose="020B0604020202020204" pitchFamily="34" charset="0"/>
                <a:cs typeface="Arial" panose="020B0604020202020204" pitchFamily="34" charset="0"/>
              </a:rPr>
              <a:t> θερμότητας</a:t>
            </a:r>
            <a:r>
              <a:rPr lang="de-DE" sz="1600" b="1" dirty="0">
                <a:latin typeface="Arial" panose="020B0604020202020204" pitchFamily="34" charset="0"/>
                <a:cs typeface="Arial" panose="020B0604020202020204" pitchFamily="34" charset="0"/>
                <a:sym typeface="Wingdings" panose="05000000000000000000" pitchFamily="2" charset="2"/>
              </a:rPr>
              <a:t>!!!</a:t>
            </a:r>
            <a:endParaRPr lang="de-DE" sz="1600" b="1" dirty="0">
              <a:latin typeface="Arial" panose="020B0604020202020204" pitchFamily="34" charset="0"/>
              <a:cs typeface="Arial" panose="020B0604020202020204" pitchFamily="34" charset="0"/>
            </a:endParaRPr>
          </a:p>
          <a:p>
            <a:pPr marL="0" indent="0">
              <a:buNone/>
            </a:pPr>
            <a:endParaRPr lang="de-DE" sz="1800" dirty="0"/>
          </a:p>
          <a:p>
            <a:pPr marL="0" indent="0">
              <a:buNone/>
            </a:pPr>
            <a:endParaRPr lang="de-DE" sz="1800" dirty="0"/>
          </a:p>
        </p:txBody>
      </p:sp>
      <p:sp>
        <p:nvSpPr>
          <p:cNvPr id="6" name="Titel 3"/>
          <p:cNvSpPr>
            <a:spLocks noGrp="1"/>
          </p:cNvSpPr>
          <p:nvPr>
            <p:ph type="title"/>
          </p:nvPr>
        </p:nvSpPr>
        <p:spPr>
          <a:xfrm>
            <a:off x="457200" y="332656"/>
            <a:ext cx="8229600" cy="504825"/>
          </a:xfrm>
        </p:spPr>
        <p:txBody>
          <a:bodyPr/>
          <a:lstStyle/>
          <a:p>
            <a:r>
              <a:rPr lang="el-GR" altLang="de-DE" dirty="0">
                <a:latin typeface="Arial" panose="020B0604020202020204" pitchFamily="34" charset="0"/>
                <a:cs typeface="Arial" panose="020B0604020202020204" pitchFamily="34" charset="0"/>
              </a:rPr>
              <a:t>Ονοματολογία αντλιών θερμότητας</a:t>
            </a:r>
            <a:endParaRPr lang="en-US" altLang="de-DE" dirty="0">
              <a:latin typeface="Arial" panose="020B0604020202020204" pitchFamily="34" charset="0"/>
              <a:cs typeface="Arial" panose="020B0604020202020204" pitchFamily="34" charset="0"/>
            </a:endParaRPr>
          </a:p>
        </p:txBody>
      </p:sp>
      <p:pic>
        <p:nvPicPr>
          <p:cNvPr id="9218" name="Picture 2" descr="Gerade in Neubaugebieten sind LuftwÃ¤rmepumpen nicht mehr zu Ã¼bersehen (hier: LuftwÃ¤rmepumpe von Stiebel Eltron). Sie sorgen fÃ¼r gÃ¼nstige Heizkosten und schonen die Umwelt durch geringe CO2-Emissionen. (Foto: energie-experten.o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7880" y="1700808"/>
            <a:ext cx="3366120" cy="2408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0357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95</a:t>
            </a:fld>
            <a:endParaRPr lang="de-DE"/>
          </a:p>
        </p:txBody>
      </p:sp>
      <p:sp>
        <p:nvSpPr>
          <p:cNvPr id="8" name="Inhaltsplatzhalter 1"/>
          <p:cNvSpPr>
            <a:spLocks noGrp="1"/>
          </p:cNvSpPr>
          <p:nvPr>
            <p:ph idx="1"/>
          </p:nvPr>
        </p:nvSpPr>
        <p:spPr>
          <a:xfrm>
            <a:off x="539552" y="1544370"/>
            <a:ext cx="8856984" cy="4536504"/>
          </a:xfrm>
        </p:spPr>
        <p:txBody>
          <a:bodyPr>
            <a:normAutofit/>
          </a:bodyPr>
          <a:lstStyle/>
          <a:p>
            <a:pPr>
              <a:lnSpc>
                <a:spcPct val="150000"/>
              </a:lnSpc>
              <a:buFont typeface="Wingdings" panose="05000000000000000000" pitchFamily="2" charset="2"/>
              <a:buChar char="§"/>
            </a:pPr>
            <a:r>
              <a:rPr lang="el-GR" sz="1600" dirty="0">
                <a:latin typeface="Arial" panose="020B0604020202020204" pitchFamily="34" charset="0"/>
                <a:cs typeface="Arial" panose="020B0604020202020204" pitchFamily="34" charset="0"/>
              </a:rPr>
              <a:t>Ηλεκτρικές αντλίες θερμότητας συμπιεστή</a:t>
            </a:r>
            <a:endParaRPr lang="de-DE" sz="1600" dirty="0">
              <a:latin typeface="Arial" panose="020B0604020202020204" pitchFamily="34" charset="0"/>
              <a:cs typeface="Arial" panose="020B0604020202020204" pitchFamily="34" charset="0"/>
            </a:endParaRPr>
          </a:p>
          <a:p>
            <a:pPr>
              <a:lnSpc>
                <a:spcPct val="150000"/>
              </a:lnSpc>
              <a:buFont typeface="Wingdings" panose="05000000000000000000" pitchFamily="2" charset="2"/>
              <a:buChar char="§"/>
            </a:pPr>
            <a:endParaRPr lang="de-DE" sz="1600" dirty="0">
              <a:latin typeface="Arial" panose="020B0604020202020204" pitchFamily="34" charset="0"/>
              <a:cs typeface="Arial" panose="020B0604020202020204" pitchFamily="34" charset="0"/>
            </a:endParaRPr>
          </a:p>
          <a:p>
            <a:pPr>
              <a:lnSpc>
                <a:spcPct val="150000"/>
              </a:lnSpc>
              <a:buFont typeface="Wingdings" panose="05000000000000000000" pitchFamily="2" charset="2"/>
              <a:buChar char="§"/>
            </a:pPr>
            <a:r>
              <a:rPr lang="el-GR" sz="1600" dirty="0">
                <a:latin typeface="Arial" panose="020B0604020202020204" pitchFamily="34" charset="0"/>
                <a:cs typeface="Arial" panose="020B0604020202020204" pitchFamily="34" charset="0"/>
              </a:rPr>
              <a:t>Αντλίες θερμότητας με κινητήρα</a:t>
            </a:r>
            <a:endParaRPr lang="de-DE" sz="1600" dirty="0">
              <a:latin typeface="Arial" panose="020B0604020202020204" pitchFamily="34" charset="0"/>
              <a:cs typeface="Arial" panose="020B0604020202020204" pitchFamily="34" charset="0"/>
            </a:endParaRPr>
          </a:p>
          <a:p>
            <a:pPr lvl="1">
              <a:lnSpc>
                <a:spcPct val="150000"/>
              </a:lnSpc>
              <a:buFont typeface="Wingdings" panose="05000000000000000000" pitchFamily="2" charset="2"/>
              <a:buChar char="§"/>
            </a:pPr>
            <a:r>
              <a:rPr lang="el-GR" sz="1600" dirty="0">
                <a:latin typeface="Arial" panose="020B0604020202020204" pitchFamily="34" charset="0"/>
                <a:cs typeface="Arial" panose="020B0604020202020204" pitchFamily="34" charset="0"/>
              </a:rPr>
              <a:t>Φυσικό αέριο</a:t>
            </a:r>
            <a:endParaRPr lang="de-DE" sz="1600" dirty="0">
              <a:latin typeface="Arial" panose="020B0604020202020204" pitchFamily="34" charset="0"/>
              <a:cs typeface="Arial" panose="020B0604020202020204" pitchFamily="34" charset="0"/>
            </a:endParaRPr>
          </a:p>
          <a:p>
            <a:pPr lvl="1">
              <a:lnSpc>
                <a:spcPct val="150000"/>
              </a:lnSpc>
              <a:buFont typeface="Wingdings" panose="05000000000000000000" pitchFamily="2" charset="2"/>
              <a:buChar char="§"/>
            </a:pPr>
            <a:r>
              <a:rPr lang="el-GR" sz="1600" dirty="0">
                <a:latin typeface="Arial" panose="020B0604020202020204" pitchFamily="34" charset="0"/>
                <a:cs typeface="Arial" panose="020B0604020202020204" pitchFamily="34" charset="0"/>
              </a:rPr>
              <a:t>Υγροποιημένο αέριο</a:t>
            </a:r>
            <a:endParaRPr lang="de-DE" sz="1600" dirty="0">
              <a:latin typeface="Arial" panose="020B0604020202020204" pitchFamily="34" charset="0"/>
              <a:cs typeface="Arial" panose="020B0604020202020204" pitchFamily="34" charset="0"/>
            </a:endParaRPr>
          </a:p>
          <a:p>
            <a:pPr marL="457200" lvl="1" indent="0">
              <a:lnSpc>
                <a:spcPct val="150000"/>
              </a:lnSpc>
              <a:buNone/>
            </a:pPr>
            <a:endParaRPr lang="de-DE" sz="1600" dirty="0">
              <a:latin typeface="Arial" panose="020B0604020202020204" pitchFamily="34" charset="0"/>
              <a:cs typeface="Arial" panose="020B0604020202020204" pitchFamily="34" charset="0"/>
            </a:endParaRPr>
          </a:p>
          <a:p>
            <a:pPr>
              <a:lnSpc>
                <a:spcPct val="150000"/>
              </a:lnSpc>
              <a:buFont typeface="Wingdings" panose="05000000000000000000" pitchFamily="2" charset="2"/>
              <a:buChar char="§"/>
            </a:pPr>
            <a:r>
              <a:rPr lang="el-GR" sz="1600" dirty="0">
                <a:latin typeface="Arial" panose="020B0604020202020204" pitchFamily="34" charset="0"/>
                <a:cs typeface="Arial" panose="020B0604020202020204" pitchFamily="34" charset="0"/>
              </a:rPr>
              <a:t>Αντλίες θερμότητας </a:t>
            </a:r>
            <a:r>
              <a:rPr lang="de-DE" sz="1600" dirty="0">
                <a:latin typeface="Arial" panose="020B0604020202020204" pitchFamily="34" charset="0"/>
                <a:cs typeface="Arial" panose="020B0604020202020204" pitchFamily="34" charset="0"/>
              </a:rPr>
              <a:t>Sorption (</a:t>
            </a:r>
            <a:r>
              <a:rPr lang="el-GR" sz="1600" dirty="0">
                <a:latin typeface="Arial" panose="020B0604020202020204" pitchFamily="34" charset="0"/>
                <a:cs typeface="Arial" panose="020B0604020202020204" pitchFamily="34" charset="0"/>
              </a:rPr>
              <a:t>Απορρόφηση και εξάτμιση ψυκτικού μέσου</a:t>
            </a:r>
            <a:r>
              <a:rPr lang="en-US" sz="1600" dirty="0">
                <a:latin typeface="Arial" panose="020B0604020202020204" pitchFamily="34" charset="0"/>
                <a:cs typeface="Arial" panose="020B0604020202020204" pitchFamily="34" charset="0"/>
              </a:rPr>
              <a:t>)</a:t>
            </a:r>
          </a:p>
          <a:p>
            <a:pPr lvl="1">
              <a:lnSpc>
                <a:spcPct val="150000"/>
              </a:lnSpc>
              <a:buFont typeface="Wingdings" panose="05000000000000000000" pitchFamily="2" charset="2"/>
              <a:buChar char="§"/>
            </a:pPr>
            <a:r>
              <a:rPr lang="en-US" sz="1600" dirty="0">
                <a:highlight>
                  <a:srgbClr val="FFFF00"/>
                </a:highlight>
                <a:latin typeface="Arial" panose="020B0604020202020204" pitchFamily="34" charset="0"/>
                <a:cs typeface="Arial" panose="020B0604020202020204" pitchFamily="34" charset="0"/>
              </a:rPr>
              <a:t>Driven </a:t>
            </a:r>
            <a:r>
              <a:rPr lang="el-GR" sz="1600" dirty="0">
                <a:highlight>
                  <a:srgbClr val="FFFF00"/>
                </a:highlight>
                <a:latin typeface="Arial" panose="020B0604020202020204" pitchFamily="34" charset="0"/>
                <a:cs typeface="Arial" panose="020B0604020202020204" pitchFamily="34" charset="0"/>
              </a:rPr>
              <a:t>από αέριο</a:t>
            </a:r>
            <a:endParaRPr lang="en-US" sz="1600" dirty="0">
              <a:highlight>
                <a:srgbClr val="FFFF00"/>
              </a:highlight>
              <a:latin typeface="Arial" panose="020B0604020202020204" pitchFamily="34" charset="0"/>
              <a:cs typeface="Arial" panose="020B0604020202020204" pitchFamily="34" charset="0"/>
            </a:endParaRPr>
          </a:p>
          <a:p>
            <a:pPr lvl="1">
              <a:lnSpc>
                <a:spcPct val="150000"/>
              </a:lnSpc>
              <a:buFont typeface="Wingdings" panose="05000000000000000000" pitchFamily="2" charset="2"/>
              <a:buChar char="§"/>
            </a:pPr>
            <a:r>
              <a:rPr lang="en-US" sz="1600" dirty="0">
                <a:highlight>
                  <a:srgbClr val="FFFF00"/>
                </a:highlight>
                <a:latin typeface="Arial" panose="020B0604020202020204" pitchFamily="34" charset="0"/>
                <a:cs typeface="Arial" panose="020B0604020202020204" pitchFamily="34" charset="0"/>
              </a:rPr>
              <a:t>Driven </a:t>
            </a:r>
            <a:r>
              <a:rPr lang="el-GR" sz="1600" dirty="0">
                <a:highlight>
                  <a:srgbClr val="FFFF00"/>
                </a:highlight>
                <a:latin typeface="Arial" panose="020B0604020202020204" pitchFamily="34" charset="0"/>
                <a:cs typeface="Arial" panose="020B0604020202020204" pitchFamily="34" charset="0"/>
              </a:rPr>
              <a:t>από ατμό</a:t>
            </a:r>
            <a:endParaRPr lang="de-DE" sz="1600" dirty="0">
              <a:highlight>
                <a:srgbClr val="FFFF00"/>
              </a:highlight>
              <a:latin typeface="Arial" panose="020B0604020202020204" pitchFamily="34" charset="0"/>
              <a:cs typeface="Arial" panose="020B0604020202020204" pitchFamily="34" charset="0"/>
            </a:endParaRPr>
          </a:p>
          <a:p>
            <a:pPr>
              <a:lnSpc>
                <a:spcPct val="150000"/>
              </a:lnSpc>
              <a:buFont typeface="Wingdings" panose="05000000000000000000" pitchFamily="2" charset="2"/>
              <a:buChar char="§"/>
            </a:pPr>
            <a:endParaRPr lang="de-DE" sz="1800" dirty="0"/>
          </a:p>
          <a:p>
            <a:pPr marL="0" indent="0">
              <a:buNone/>
            </a:pPr>
            <a:endParaRPr lang="de-DE" sz="1800" dirty="0"/>
          </a:p>
          <a:p>
            <a:pPr marL="0" indent="0">
              <a:buNone/>
            </a:pPr>
            <a:endParaRPr lang="de-DE" sz="1800" dirty="0"/>
          </a:p>
        </p:txBody>
      </p:sp>
      <p:sp>
        <p:nvSpPr>
          <p:cNvPr id="6" name="Titel 3"/>
          <p:cNvSpPr>
            <a:spLocks noGrp="1"/>
          </p:cNvSpPr>
          <p:nvPr>
            <p:ph type="title"/>
          </p:nvPr>
        </p:nvSpPr>
        <p:spPr>
          <a:xfrm>
            <a:off x="457200" y="332656"/>
            <a:ext cx="8229600" cy="504825"/>
          </a:xfrm>
        </p:spPr>
        <p:txBody>
          <a:bodyPr/>
          <a:lstStyle/>
          <a:p>
            <a:r>
              <a:rPr lang="el-GR" altLang="de-DE" dirty="0">
                <a:latin typeface="Arial" panose="020B0604020202020204" pitchFamily="34" charset="0"/>
                <a:cs typeface="Arial" panose="020B0604020202020204" pitchFamily="34" charset="0"/>
              </a:rPr>
              <a:t>Ονοματολογία αντλιών θερμότητας</a:t>
            </a:r>
            <a:endParaRPr lang="en-US" alt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447740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96</a:t>
            </a:fld>
            <a:endParaRPr lang="de-DE"/>
          </a:p>
        </p:txBody>
      </p:sp>
      <p:sp>
        <p:nvSpPr>
          <p:cNvPr id="8" name="Inhaltsplatzhalter 1"/>
          <p:cNvSpPr>
            <a:spLocks noGrp="1"/>
          </p:cNvSpPr>
          <p:nvPr>
            <p:ph idx="1"/>
          </p:nvPr>
        </p:nvSpPr>
        <p:spPr>
          <a:xfrm>
            <a:off x="539552" y="1544370"/>
            <a:ext cx="8856984" cy="4536504"/>
          </a:xfrm>
        </p:spPr>
        <p:txBody>
          <a:bodyPr>
            <a:normAutofit/>
          </a:bodyPr>
          <a:lstStyle/>
          <a:p>
            <a:pPr>
              <a:lnSpc>
                <a:spcPct val="150000"/>
              </a:lnSpc>
              <a:buFont typeface="Wingdings" panose="05000000000000000000" pitchFamily="2" charset="2"/>
              <a:buChar char="§"/>
            </a:pPr>
            <a:r>
              <a:rPr lang="el-GR" sz="1600" dirty="0">
                <a:latin typeface="Arial" panose="020B0604020202020204" pitchFamily="34" charset="0"/>
                <a:cs typeface="Arial" panose="020B0604020202020204" pitchFamily="34" charset="0"/>
              </a:rPr>
              <a:t>Αντλία θερμότητας εδάφους</a:t>
            </a:r>
            <a:r>
              <a:rPr lang="de-DE" sz="1600" dirty="0">
                <a:latin typeface="Arial" panose="020B0604020202020204" pitchFamily="34" charset="0"/>
                <a:cs typeface="Arial" panose="020B0604020202020204" pitchFamily="34" charset="0"/>
              </a:rPr>
              <a:t>(GSHP)</a:t>
            </a:r>
          </a:p>
          <a:p>
            <a:pPr>
              <a:lnSpc>
                <a:spcPct val="150000"/>
              </a:lnSpc>
              <a:buFont typeface="Wingdings" panose="05000000000000000000" pitchFamily="2" charset="2"/>
              <a:buChar char="§"/>
            </a:pPr>
            <a:r>
              <a:rPr lang="el-GR" sz="1600" dirty="0">
                <a:latin typeface="Arial" panose="020B0604020202020204" pitchFamily="34" charset="0"/>
                <a:cs typeface="Arial" panose="020B0604020202020204" pitchFamily="34" charset="0"/>
              </a:rPr>
              <a:t>Ηλεκτρική αντλία θερμότητας </a:t>
            </a:r>
            <a:r>
              <a:rPr lang="de-DE" sz="1600" dirty="0">
                <a:latin typeface="Arial" panose="020B0604020202020204" pitchFamily="34" charset="0"/>
                <a:cs typeface="Arial" panose="020B0604020202020204" pitchFamily="34" charset="0"/>
              </a:rPr>
              <a:t>(GCHP)</a:t>
            </a:r>
            <a:endParaRPr lang="el-GR" sz="1600" dirty="0">
              <a:latin typeface="Arial" panose="020B0604020202020204" pitchFamily="34" charset="0"/>
              <a:cs typeface="Arial" panose="020B0604020202020204" pitchFamily="34" charset="0"/>
            </a:endParaRPr>
          </a:p>
          <a:p>
            <a:pPr>
              <a:lnSpc>
                <a:spcPct val="150000"/>
              </a:lnSpc>
              <a:buFont typeface="Wingdings" panose="05000000000000000000" pitchFamily="2" charset="2"/>
              <a:buChar char="§"/>
            </a:pPr>
            <a:r>
              <a:rPr lang="el-GR" dirty="0"/>
              <a:t>Γεωθερμική αντλία θερμότητας</a:t>
            </a:r>
          </a:p>
          <a:p>
            <a:pPr>
              <a:lnSpc>
                <a:spcPct val="150000"/>
              </a:lnSpc>
              <a:buFont typeface="Wingdings" panose="05000000000000000000" pitchFamily="2" charset="2"/>
              <a:buChar char="§"/>
            </a:pPr>
            <a:r>
              <a:rPr lang="el-GR" sz="1600" dirty="0">
                <a:latin typeface="Arial" panose="020B0604020202020204" pitchFamily="34" charset="0"/>
                <a:cs typeface="Arial" panose="020B0604020202020204" pitchFamily="34" charset="0"/>
              </a:rPr>
              <a:t>Κατακόρυφη-γεώτρηση</a:t>
            </a:r>
            <a:r>
              <a:rPr lang="de-DE" sz="1600" dirty="0">
                <a:latin typeface="Arial" panose="020B0604020202020204" pitchFamily="34" charset="0"/>
                <a:cs typeface="Arial" panose="020B0604020202020204" pitchFamily="34" charset="0"/>
              </a:rPr>
              <a:t> GCHP</a:t>
            </a:r>
          </a:p>
          <a:p>
            <a:pPr>
              <a:lnSpc>
                <a:spcPct val="150000"/>
              </a:lnSpc>
              <a:buFont typeface="Wingdings" panose="05000000000000000000" pitchFamily="2" charset="2"/>
              <a:buChar char="§"/>
            </a:pPr>
            <a:r>
              <a:rPr lang="el-GR" sz="1600" dirty="0">
                <a:latin typeface="Arial" panose="020B0604020202020204" pitchFamily="34" charset="0"/>
                <a:cs typeface="Arial" panose="020B0604020202020204" pitchFamily="34" charset="0"/>
              </a:rPr>
              <a:t>Αντλία θερμότητας με αλατούχο νερό</a:t>
            </a:r>
          </a:p>
          <a:p>
            <a:pPr marL="0" indent="0">
              <a:lnSpc>
                <a:spcPct val="150000"/>
              </a:lnSpc>
              <a:buNone/>
            </a:pPr>
            <a:endParaRPr lang="de-DE" sz="1600" dirty="0">
              <a:latin typeface="Arial" panose="020B0604020202020204" pitchFamily="34" charset="0"/>
              <a:cs typeface="Arial" panose="020B0604020202020204" pitchFamily="34" charset="0"/>
            </a:endParaRPr>
          </a:p>
          <a:p>
            <a:pPr>
              <a:lnSpc>
                <a:spcPct val="150000"/>
              </a:lnSpc>
              <a:buFont typeface="Wingdings" panose="05000000000000000000" pitchFamily="2" charset="2"/>
              <a:buChar char="§"/>
            </a:pPr>
            <a:r>
              <a:rPr lang="de-DE" sz="1600" dirty="0" err="1">
                <a:highlight>
                  <a:srgbClr val="FFFF00"/>
                </a:highlight>
                <a:latin typeface="Arial" panose="020B0604020202020204" pitchFamily="34" charset="0"/>
                <a:cs typeface="Arial" panose="020B0604020202020204" pitchFamily="34" charset="0"/>
              </a:rPr>
              <a:t>Borehole</a:t>
            </a:r>
            <a:r>
              <a:rPr lang="de-DE" sz="1600" dirty="0">
                <a:highlight>
                  <a:srgbClr val="FFFF00"/>
                </a:highlight>
                <a:latin typeface="Arial" panose="020B0604020202020204" pitchFamily="34" charset="0"/>
                <a:cs typeface="Arial" panose="020B0604020202020204" pitchFamily="34" charset="0"/>
              </a:rPr>
              <a:t> </a:t>
            </a:r>
            <a:r>
              <a:rPr lang="de-DE" sz="1600" dirty="0" err="1">
                <a:highlight>
                  <a:srgbClr val="FFFF00"/>
                </a:highlight>
                <a:latin typeface="Arial" panose="020B0604020202020204" pitchFamily="34" charset="0"/>
                <a:cs typeface="Arial" panose="020B0604020202020204" pitchFamily="34" charset="0"/>
              </a:rPr>
              <a:t>heat</a:t>
            </a:r>
            <a:r>
              <a:rPr lang="de-DE" sz="1600" dirty="0">
                <a:highlight>
                  <a:srgbClr val="FFFF00"/>
                </a:highlight>
                <a:latin typeface="Arial" panose="020B0604020202020204" pitchFamily="34" charset="0"/>
                <a:cs typeface="Arial" panose="020B0604020202020204" pitchFamily="34" charset="0"/>
              </a:rPr>
              <a:t> </a:t>
            </a:r>
            <a:r>
              <a:rPr lang="de-DE" sz="1600" dirty="0" err="1">
                <a:highlight>
                  <a:srgbClr val="FFFF00"/>
                </a:highlight>
                <a:latin typeface="Arial" panose="020B0604020202020204" pitchFamily="34" charset="0"/>
                <a:cs typeface="Arial" panose="020B0604020202020204" pitchFamily="34" charset="0"/>
              </a:rPr>
              <a:t>exchanger</a:t>
            </a:r>
            <a:endParaRPr lang="de-DE" sz="1600" dirty="0">
              <a:highlight>
                <a:srgbClr val="FFFF00"/>
              </a:highlight>
              <a:latin typeface="Arial" panose="020B0604020202020204" pitchFamily="34" charset="0"/>
              <a:cs typeface="Arial" panose="020B0604020202020204" pitchFamily="34" charset="0"/>
            </a:endParaRPr>
          </a:p>
          <a:p>
            <a:pPr>
              <a:lnSpc>
                <a:spcPct val="150000"/>
              </a:lnSpc>
              <a:buFont typeface="Wingdings" panose="05000000000000000000" pitchFamily="2" charset="2"/>
              <a:buChar char="§"/>
            </a:pPr>
            <a:r>
              <a:rPr lang="el-GR" sz="1600" dirty="0">
                <a:latin typeface="Arial" panose="020B0604020202020204" pitchFamily="34" charset="0"/>
                <a:cs typeface="Arial" panose="020B0604020202020204" pitchFamily="34" charset="0"/>
              </a:rPr>
              <a:t>Εδαφικός </a:t>
            </a:r>
            <a:r>
              <a:rPr lang="el-GR" sz="1600" dirty="0" err="1">
                <a:latin typeface="Arial" panose="020B0604020202020204" pitchFamily="34" charset="0"/>
                <a:cs typeface="Arial" panose="020B0604020202020204" pitchFamily="34" charset="0"/>
              </a:rPr>
              <a:t>εναλλάκτης</a:t>
            </a:r>
            <a:r>
              <a:rPr lang="el-GR" sz="1600" dirty="0">
                <a:latin typeface="Arial" panose="020B0604020202020204" pitchFamily="34" charset="0"/>
                <a:cs typeface="Arial" panose="020B0604020202020204" pitchFamily="34" charset="0"/>
              </a:rPr>
              <a:t> θερμότητας</a:t>
            </a:r>
            <a:endParaRPr lang="de-DE" sz="1600" dirty="0">
              <a:latin typeface="Arial" panose="020B0604020202020204" pitchFamily="34" charset="0"/>
              <a:cs typeface="Arial" panose="020B0604020202020204" pitchFamily="34" charset="0"/>
            </a:endParaRPr>
          </a:p>
          <a:p>
            <a:pPr>
              <a:lnSpc>
                <a:spcPct val="150000"/>
              </a:lnSpc>
              <a:buFont typeface="Wingdings" panose="05000000000000000000" pitchFamily="2" charset="2"/>
              <a:buChar char="§"/>
            </a:pPr>
            <a:r>
              <a:rPr lang="el-GR" sz="1600" dirty="0">
                <a:latin typeface="Arial" panose="020B0604020202020204" pitchFamily="34" charset="0"/>
                <a:cs typeface="Arial" panose="020B0604020202020204" pitchFamily="34" charset="0"/>
              </a:rPr>
              <a:t>Γεωθερμικός βρόχος</a:t>
            </a:r>
            <a:endParaRPr lang="de-DE" sz="1600" dirty="0">
              <a:latin typeface="Arial" panose="020B0604020202020204" pitchFamily="34" charset="0"/>
              <a:cs typeface="Arial" panose="020B0604020202020204" pitchFamily="34" charset="0"/>
            </a:endParaRPr>
          </a:p>
          <a:p>
            <a:pPr>
              <a:lnSpc>
                <a:spcPct val="150000"/>
              </a:lnSpc>
              <a:buFont typeface="Wingdings" panose="05000000000000000000" pitchFamily="2" charset="2"/>
              <a:buChar char="§"/>
            </a:pPr>
            <a:endParaRPr lang="de-DE" sz="1800" dirty="0"/>
          </a:p>
          <a:p>
            <a:pPr marL="0" indent="0">
              <a:buNone/>
            </a:pPr>
            <a:endParaRPr lang="de-DE" sz="1800" dirty="0"/>
          </a:p>
          <a:p>
            <a:pPr marL="0" indent="0">
              <a:buNone/>
            </a:pPr>
            <a:endParaRPr lang="de-DE" sz="1800" dirty="0"/>
          </a:p>
        </p:txBody>
      </p:sp>
      <p:sp>
        <p:nvSpPr>
          <p:cNvPr id="6" name="Titel 3"/>
          <p:cNvSpPr>
            <a:spLocks noGrp="1"/>
          </p:cNvSpPr>
          <p:nvPr>
            <p:ph type="title"/>
          </p:nvPr>
        </p:nvSpPr>
        <p:spPr>
          <a:xfrm>
            <a:off x="459106" y="332656"/>
            <a:ext cx="8229600" cy="504825"/>
          </a:xfrm>
        </p:spPr>
        <p:txBody>
          <a:bodyPr/>
          <a:lstStyle/>
          <a:p>
            <a:r>
              <a:rPr lang="el-GR" altLang="de-DE" dirty="0">
                <a:latin typeface="Arial" panose="020B0604020202020204" pitchFamily="34" charset="0"/>
                <a:cs typeface="Arial" panose="020B0604020202020204" pitchFamily="34" charset="0"/>
              </a:rPr>
              <a:t>Ονοματολογία αντλιών θερμότητας</a:t>
            </a:r>
            <a:endParaRPr lang="en-US" alt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21857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Arial" panose="020B0604020202020204" pitchFamily="34" charset="0"/>
                <a:cs typeface="Arial" panose="020B0604020202020204" pitchFamily="34" charset="0"/>
              </a:rPr>
              <a:t>Περιοχές λειτουργίας αντλιών θερμότητας</a:t>
            </a:r>
            <a:endParaRPr lang="de-DE" dirty="0">
              <a:latin typeface="Arial" panose="020B0604020202020204" pitchFamily="34" charset="0"/>
              <a:cs typeface="Arial" panose="020B0604020202020204" pitchFamily="34" charset="0"/>
            </a:endParaRPr>
          </a:p>
        </p:txBody>
      </p:sp>
      <p:pic>
        <p:nvPicPr>
          <p:cNvPr id="10242" name="Picture 2" descr="Modern residential complex for young families,3D render, 3D illustration; 300 dp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0550" y="4115734"/>
            <a:ext cx="4286250" cy="2486026"/>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784308" y="1530411"/>
            <a:ext cx="7902491" cy="2262671"/>
          </a:xfrm>
          <a:prstGeom prst="rect">
            <a:avLst/>
          </a:prstGeom>
          <a:noFill/>
        </p:spPr>
        <p:txBody>
          <a:bodyPr wrap="square" rtlCol="0">
            <a:spAutoFit/>
          </a:bodyPr>
          <a:lstStyle/>
          <a:p>
            <a:pPr>
              <a:lnSpc>
                <a:spcPct val="150000"/>
              </a:lnSpc>
            </a:pPr>
            <a:r>
              <a:rPr lang="el-GR" sz="1600" dirty="0">
                <a:latin typeface="Arial" panose="020B0604020202020204" pitchFamily="34" charset="0"/>
                <a:cs typeface="Arial" panose="020B0604020202020204" pitchFamily="34" charset="0"/>
              </a:rPr>
              <a:t>Οι αντλίες θερμότητας μπορούν να χρησιμοποιηθούν διαφορετικά.</a:t>
            </a:r>
          </a:p>
          <a:p>
            <a:pPr>
              <a:lnSpc>
                <a:spcPct val="150000"/>
              </a:lnSpc>
            </a:pPr>
            <a:r>
              <a:rPr lang="el-GR" sz="1600" dirty="0">
                <a:latin typeface="Arial" panose="020B0604020202020204" pitchFamily="34" charset="0"/>
                <a:cs typeface="Arial" panose="020B0604020202020204" pitchFamily="34" charset="0"/>
              </a:rPr>
              <a:t>Μπορούν να χρησιμοποιηθούν για θέρμανση και (ή) ψύξη κατοικιών, καθώς και σε νέα και υπάρχοντα κτίρια. Επιπλέον, μπορούν να παράσχουν την παροχή ζεστού νερού χρήσης.</a:t>
            </a:r>
          </a:p>
          <a:p>
            <a:pPr>
              <a:lnSpc>
                <a:spcPct val="150000"/>
              </a:lnSpc>
            </a:pPr>
            <a:r>
              <a:rPr lang="el-GR" sz="1600" dirty="0">
                <a:latin typeface="Arial" panose="020B0604020202020204" pitchFamily="34" charset="0"/>
                <a:cs typeface="Arial" panose="020B0604020202020204" pitchFamily="34" charset="0"/>
              </a:rPr>
              <a:t>Οι λειτουργικές σειρές τους φτάνουν από το κλασικό μονοκατοικία έως το γιγαντιαίο συγκρότημα κατοικιών.</a:t>
            </a:r>
          </a:p>
        </p:txBody>
      </p:sp>
    </p:spTree>
    <p:extLst>
      <p:ext uri="{BB962C8B-B14F-4D97-AF65-F5344CB8AC3E}">
        <p14:creationId xmlns:p14="http://schemas.microsoft.com/office/powerpoint/2010/main" val="11581108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Arial" panose="020B0604020202020204" pitchFamily="34" charset="0"/>
                <a:cs typeface="Arial" panose="020B0604020202020204" pitchFamily="34" charset="0"/>
              </a:rPr>
              <a:t>Περιοχές λειτουργίας αντλιών θερμότητας</a:t>
            </a:r>
            <a:endParaRPr lang="de-DE"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10401" y="1484784"/>
            <a:ext cx="8229600" cy="4525963"/>
          </a:xfrm>
        </p:spPr>
        <p:txBody>
          <a:bodyPr>
            <a:normAutofit/>
          </a:bodyPr>
          <a:lstStyle/>
          <a:p>
            <a:pPr marL="0" indent="0">
              <a:lnSpc>
                <a:spcPct val="150000"/>
              </a:lnSpc>
              <a:buNone/>
            </a:pPr>
            <a:r>
              <a:rPr lang="el-GR" sz="1600" dirty="0">
                <a:latin typeface="Arial" panose="020B0604020202020204" pitchFamily="34" charset="0"/>
                <a:cs typeface="Arial" panose="020B0604020202020204" pitchFamily="34" charset="0"/>
              </a:rPr>
              <a:t>Πέρα από τα κτίρια κατοικιών οι αντλίες θερμότητας μπορούν να χρησιμοποιηθούν σε γραφεία και εμπορικά κτίρια. Το πλεονέκτημά τους, για να μπορέσουν να ζεσταθούν και να κρυώσουν, τίθεται σε ισχύ εδώ.</a:t>
            </a:r>
          </a:p>
          <a:p>
            <a:pPr marL="0" indent="0">
              <a:lnSpc>
                <a:spcPct val="150000"/>
              </a:lnSpc>
              <a:buNone/>
            </a:pPr>
            <a:r>
              <a:rPr lang="el-GR" sz="1600" dirty="0">
                <a:latin typeface="Arial" panose="020B0604020202020204" pitchFamily="34" charset="0"/>
                <a:cs typeface="Arial" panose="020B0604020202020204" pitchFamily="34" charset="0"/>
              </a:rPr>
              <a:t>Επιπλέον, υπάρχουν ειδικές εφαρμογές για παράδειγμα για πισίνες ή θερμότητα επεξεργασίας</a:t>
            </a:r>
            <a:endParaRPr lang="de-DE" sz="1600" dirty="0">
              <a:latin typeface="Arial" panose="020B0604020202020204" pitchFamily="34" charset="0"/>
              <a:cs typeface="Arial" panose="020B0604020202020204" pitchFamily="34" charset="0"/>
            </a:endParaRPr>
          </a:p>
        </p:txBody>
      </p:sp>
      <p:pic>
        <p:nvPicPr>
          <p:cNvPr id="12290" name="Picture 2" descr="modern business center in hongk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3751" y="3429000"/>
            <a:ext cx="4286250" cy="3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6048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Arial" panose="020B0604020202020204" pitchFamily="34" charset="0"/>
                <a:cs typeface="Arial" panose="020B0604020202020204" pitchFamily="34" charset="0"/>
              </a:rPr>
              <a:t>Περιοχές λειτουργίας αντλιών θερμότητας</a:t>
            </a:r>
            <a:endParaRPr lang="de-DE"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0">
              <a:lnSpc>
                <a:spcPct val="150000"/>
              </a:lnSpc>
              <a:buNone/>
            </a:pPr>
            <a:r>
              <a:rPr lang="el-GR" sz="1600" dirty="0">
                <a:latin typeface="Arial" panose="020B0604020202020204" pitchFamily="34" charset="0"/>
                <a:cs typeface="Arial" panose="020B0604020202020204" pitchFamily="34" charset="0"/>
              </a:rPr>
              <a:t>Περιοχές λειτουργίας αντλιών θερμότητας</a:t>
            </a: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el-GR" sz="1600" dirty="0">
                <a:latin typeface="Arial" panose="020B0604020202020204" pitchFamily="34" charset="0"/>
                <a:cs typeface="Arial" panose="020B0604020202020204" pitchFamily="34" charset="0"/>
              </a:rPr>
              <a:t>Σήμερα υπάρχουν αντλίες θερμότητας στην κατηγορία απόδοσης 2kW έως πάνω από 2.000kW που διατίθενται στην αγορά.</a:t>
            </a:r>
            <a:endParaRPr lang="en-US" sz="1600" dirty="0">
              <a:latin typeface="Arial" panose="020B0604020202020204" pitchFamily="34" charset="0"/>
              <a:cs typeface="Arial" panose="020B0604020202020204" pitchFamily="34" charset="0"/>
            </a:endParaRPr>
          </a:p>
          <a:p>
            <a:pPr marL="400050" lvl="1" indent="0">
              <a:lnSpc>
                <a:spcPct val="150000"/>
              </a:lnSpc>
              <a:buNone/>
            </a:pPr>
            <a:r>
              <a:rPr lang="en-US" sz="1600" b="1" dirty="0">
                <a:latin typeface="Arial" panose="020B0604020202020204" pitchFamily="34" charset="0"/>
                <a:cs typeface="Arial" panose="020B0604020202020204" pitchFamily="34" charset="0"/>
              </a:rPr>
              <a:t>2 kW </a:t>
            </a:r>
          </a:p>
          <a:p>
            <a:pPr marL="400050" lvl="1" indent="0">
              <a:lnSpc>
                <a:spcPct val="150000"/>
              </a:lnSpc>
              <a:buNone/>
            </a:pPr>
            <a:r>
              <a:rPr lang="en-US" sz="1600" b="1" dirty="0" err="1">
                <a:latin typeface="Arial" panose="020B0604020202020204" pitchFamily="34" charset="0"/>
                <a:cs typeface="Arial" panose="020B0604020202020204" pitchFamily="34" charset="0"/>
              </a:rPr>
              <a:t>bis</a:t>
            </a:r>
            <a:r>
              <a:rPr lang="en-US" sz="1600" b="1" dirty="0">
                <a:latin typeface="Arial" panose="020B0604020202020204" pitchFamily="34" charset="0"/>
                <a:cs typeface="Arial" panose="020B0604020202020204" pitchFamily="34" charset="0"/>
              </a:rPr>
              <a:t> </a:t>
            </a:r>
          </a:p>
          <a:p>
            <a:pPr marL="400050" lvl="1" indent="0">
              <a:lnSpc>
                <a:spcPct val="150000"/>
              </a:lnSpc>
              <a:buNone/>
            </a:pPr>
            <a:r>
              <a:rPr lang="en-US" sz="1600" b="1" dirty="0" err="1">
                <a:latin typeface="Arial" panose="020B0604020202020204" pitchFamily="34" charset="0"/>
                <a:cs typeface="Arial" panose="020B0604020202020204" pitchFamily="34" charset="0"/>
              </a:rPr>
              <a:t>Über</a:t>
            </a:r>
            <a:r>
              <a:rPr lang="en-US" sz="1600" b="1" dirty="0">
                <a:latin typeface="Arial" panose="020B0604020202020204" pitchFamily="34" charset="0"/>
                <a:cs typeface="Arial" panose="020B0604020202020204" pitchFamily="34" charset="0"/>
              </a:rPr>
              <a:t> 2.000 kW</a:t>
            </a:r>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2832" y="2941983"/>
            <a:ext cx="4283968" cy="3212674"/>
          </a:xfrm>
          <a:prstGeom prst="rect">
            <a:avLst/>
          </a:prstGeom>
        </p:spPr>
      </p:pic>
    </p:spTree>
    <p:extLst>
      <p:ext uri="{BB962C8B-B14F-4D97-AF65-F5344CB8AC3E}">
        <p14:creationId xmlns:p14="http://schemas.microsoft.com/office/powerpoint/2010/main" val="32098230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MANAGE_ASSETS" val="FALSE"/>
  <p:tag name="MMPROD_IS_H264" val="0"/>
</p:tagLst>
</file>

<file path=ppt/tags/tag2.xml><?xml version="1.0" encoding="utf-8"?>
<p:tagLst xmlns:a="http://schemas.openxmlformats.org/drawingml/2006/main" xmlns:r="http://schemas.openxmlformats.org/officeDocument/2006/relationships" xmlns:p="http://schemas.openxmlformats.org/presentationml/2006/main">
  <p:tag name="MMPROD_MANAGE_ASSETS" val="FALSE"/>
  <p:tag name="MMPROD_IS_H264" val="0"/>
</p:tagLst>
</file>

<file path=ppt/tags/tag3.xml><?xml version="1.0" encoding="utf-8"?>
<p:tagLst xmlns:a="http://schemas.openxmlformats.org/drawingml/2006/main" xmlns:r="http://schemas.openxmlformats.org/officeDocument/2006/relationships" xmlns:p="http://schemas.openxmlformats.org/presentationml/2006/main">
  <p:tag name="MMPROD_MANAGE_ASSETS" val="FALSE"/>
  <p:tag name="MMPROD_IS_H264" val="0"/>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692</TotalTime>
  <Words>8656</Words>
  <Application>Microsoft Office PowerPoint</Application>
  <PresentationFormat>Προβολή στην οθόνη (4:3)</PresentationFormat>
  <Paragraphs>1084</Paragraphs>
  <Slides>122</Slides>
  <Notes>77</Notes>
  <HiddenSlides>0</HiddenSlides>
  <MMClips>3</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122</vt:i4>
      </vt:variant>
    </vt:vector>
  </HeadingPairs>
  <TitlesOfParts>
    <vt:vector size="128" baseType="lpstr">
      <vt:lpstr>Arial</vt:lpstr>
      <vt:lpstr>Bahnschrift</vt:lpstr>
      <vt:lpstr>Calibri</vt:lpstr>
      <vt:lpstr>Cambria Math</vt:lpstr>
      <vt:lpstr>Wingdings</vt:lpstr>
      <vt:lpstr>2_Office Theme</vt:lpstr>
      <vt:lpstr>Γεωθερμικές Αντλίες Θερμότητας  </vt:lpstr>
      <vt:lpstr>Στόχοι της συγκεκριμένης Ενότητας </vt:lpstr>
      <vt:lpstr>Εισαγωγή</vt:lpstr>
      <vt:lpstr>Εισαγωγή</vt:lpstr>
      <vt:lpstr>Ιστορία της αντλίας θερμότητας</vt:lpstr>
      <vt:lpstr>Ιστορία της αντλίας θερμότητας</vt:lpstr>
      <vt:lpstr>Ιστορία της αντλίας θερμότητας</vt:lpstr>
      <vt:lpstr>History of the heat pump</vt:lpstr>
      <vt:lpstr>History of the heat pump </vt:lpstr>
      <vt:lpstr>Βασικά στοιχεία λειτουργίας της αντλίας θερμότητας</vt:lpstr>
      <vt:lpstr>Βασικά στοιχεία λειτουργίας της αντλίας θερμότητας</vt:lpstr>
      <vt:lpstr>Αντλίες θερμότητας – Ανανεώσιμες πηγές ενέργειας</vt:lpstr>
      <vt:lpstr>Αντλίες θερμότητας – Ανανεώσιμες πηγές ενέργειας</vt:lpstr>
      <vt:lpstr>Αντλίες θερμότητας – Ανανεώσιμες πηγές ενέργειας</vt:lpstr>
      <vt:lpstr>Δομή αντλίας θερμότητας – αντλία θερμότητας συμπίεσης</vt:lpstr>
      <vt:lpstr>Δομή της αντλίας θερμότητας συμπίεσης</vt:lpstr>
      <vt:lpstr>Δομή της αντλίας θερμότητας συμπίεσης</vt:lpstr>
      <vt:lpstr>Αρχή λειτουργίας της αντλίας θερμότητας </vt:lpstr>
      <vt:lpstr>Αρχή λειτουργίας της αντλίας θερμότητας </vt:lpstr>
      <vt:lpstr>Αρχή λειτουργίας της αντλίας θερμότητας </vt:lpstr>
      <vt:lpstr>Αρχή λειτουργίας της αντλίας θερμότητας </vt:lpstr>
      <vt:lpstr>Αρχή λειτουργίας της αντλίας θερμότητας </vt:lpstr>
      <vt:lpstr>Αρχή λειτουργίας της αντλίας θερμότητας </vt:lpstr>
      <vt:lpstr>Αρχή λειτουργίας της αντλίας θερμότητας </vt:lpstr>
      <vt:lpstr>Αρχή λειτουργίας της αντλίας θερμότητας </vt:lpstr>
      <vt:lpstr>Αρχή λειτουργίας της αντλίας θερμότητας </vt:lpstr>
      <vt:lpstr>Αρχή λειτουργίας της αντλίας θερμότητας </vt:lpstr>
      <vt:lpstr>Αρχή λειτουργίας της αντλίας θερμότητας </vt:lpstr>
      <vt:lpstr>Παρουσίαση του PowerPoint</vt:lpstr>
      <vt:lpstr>Τα θεμελιώδη μέρη μιας αντλίας θερμότητας</vt:lpstr>
      <vt:lpstr>Τα θεμελιώδη μέρη μιας αντλίας θερμότητας</vt:lpstr>
      <vt:lpstr>Τα θεμελιώδη μέρη μιας αντλίας θερμότητας</vt:lpstr>
      <vt:lpstr>Τα θεμελιώδη μέρη μιας αντλίας θερμότητας</vt:lpstr>
      <vt:lpstr>Τα θεμελιώδη μέρη μιας αντλίας θερμότητας</vt:lpstr>
      <vt:lpstr>Τα θεμελιώδη μέρη μιας αντλίας θερμότητας</vt:lpstr>
      <vt:lpstr>Τα θεμελιώδη μέρη μιας αντλίας θερμότητας</vt:lpstr>
      <vt:lpstr>Τα θεμελιώδη μέρη μιας αντλίας θερμότητας</vt:lpstr>
      <vt:lpstr>Τα θεμελιώδη μέρη μιας αντλίας θερμότητας</vt:lpstr>
      <vt:lpstr>Τα θεμελιώδη μέρη μιας αντλίας θερμότητας</vt:lpstr>
      <vt:lpstr>Τα θεμελιώδη μέρη μιας αντλίας θερμότητας</vt:lpstr>
      <vt:lpstr>Τα θεμελιώδη μέρη μιας αντλίας θερμότητας</vt:lpstr>
      <vt:lpstr>Τα θεμελιώδη μέρη μιας αντλίας θερμότητας</vt:lpstr>
      <vt:lpstr>Τα θεμελιώδη μέρη μιας αντλίας θερμότητας</vt:lpstr>
      <vt:lpstr>Τα θεμελιώδη μέρη μιας αντλίας θερμότητας</vt:lpstr>
      <vt:lpstr>Απόδοση αντλίας θερμότητας</vt:lpstr>
      <vt:lpstr>COP - Ορισμός</vt:lpstr>
      <vt:lpstr>COP - Ορισμός</vt:lpstr>
      <vt:lpstr>COP - Ορισμός</vt:lpstr>
      <vt:lpstr>COP - Ορισμός</vt:lpstr>
      <vt:lpstr>COP - Ορισμός</vt:lpstr>
      <vt:lpstr>COP - Ορισμός</vt:lpstr>
      <vt:lpstr>COP - Ορισμός</vt:lpstr>
      <vt:lpstr>COP - Ορισμός</vt:lpstr>
      <vt:lpstr>COP - Ορισμός</vt:lpstr>
      <vt:lpstr>Παρουσίαση του PowerPoint</vt:lpstr>
      <vt:lpstr>SPF -Seasonal παράγοντας απόδοσης</vt:lpstr>
      <vt:lpstr>Παρουσίαση του PowerPoint</vt:lpstr>
      <vt:lpstr>SPF</vt:lpstr>
      <vt:lpstr>SPF</vt:lpstr>
      <vt:lpstr>Θεώρημα Carnot</vt:lpstr>
      <vt:lpstr>Παρουσίαση του PowerPoint</vt:lpstr>
      <vt:lpstr>Παρουσίαση του PowerPoint</vt:lpstr>
      <vt:lpstr>Add slide title here</vt:lpstr>
      <vt:lpstr>Add slide title here</vt:lpstr>
      <vt:lpstr>Παρουσίαση του PowerPoint</vt:lpstr>
      <vt:lpstr>Βαθμός αντλίας θερμότητας</vt:lpstr>
      <vt:lpstr>Add slide title here</vt:lpstr>
      <vt:lpstr>Θεώρημα Carnot</vt:lpstr>
      <vt:lpstr>Θεώρημα Carnot</vt:lpstr>
      <vt:lpstr>Τρόποι λειτουργίας αντλίας θερμότητας</vt:lpstr>
      <vt:lpstr>Παρουσίαση του PowerPoint</vt:lpstr>
      <vt:lpstr>Παρουσίαση του PowerPoint</vt:lpstr>
      <vt:lpstr>Τρόποι λειτουργίας αντλίας θερμότητας</vt:lpstr>
      <vt:lpstr>Τρόποι λειτουργίας αντλίας θερμότητας</vt:lpstr>
      <vt:lpstr>Add slide title here</vt:lpstr>
      <vt:lpstr>Θερμαντική ράβδος / Θερμαντική κεφαλή</vt:lpstr>
      <vt:lpstr>Λειτουργία ψύξης</vt:lpstr>
      <vt:lpstr>Λειτουργία ψύξης</vt:lpstr>
      <vt:lpstr>Add slide title here</vt:lpstr>
      <vt:lpstr>Λειτουργία ψύξης</vt:lpstr>
      <vt:lpstr>Παρουσίαση του PowerPoint</vt:lpstr>
      <vt:lpstr>Λειτουργία ψύξης</vt:lpstr>
      <vt:lpstr>Κατασκευαστικές μορφές και τύποι αντλιών  θερμότητας Αυτό το κεφάλαιο προηγουμένως περιγράφει και εξηγεί μόνο τις αντλίες θερμότητας του συμπιεστή, οι οποίες χρησιμοποιούν ηλεκτρική ενέργεια για να λειτουργήσει ο συμπιεστής. Αυτός ο τύπος αντλίας θερμότητας είναι ο συνηθέστερος.  Ηλεκτρικός συμπιεστής– οι αντλίες θερμότητας μπορούν να διακριθούν με δύο τρόπους: - Σχετικά με το μέσο στην πλευρά της ψύκτρας - Σχετικά με τον τύπο της πηγής θερμότητας </vt:lpstr>
      <vt:lpstr>Κατασκευαστικές μορφές αντλιών θερμότητας</vt:lpstr>
      <vt:lpstr>Κατασκευαστικές μορφές αντλιών θερμότητας</vt:lpstr>
      <vt:lpstr>Κατασκευαστικές μορφές αντλιών θερμότητας</vt:lpstr>
      <vt:lpstr>Κατασκευαστικές μορφές αντλιών θερμότητας</vt:lpstr>
      <vt:lpstr>Κατασκευαστικές μορφές αντλιών θερμότητας</vt:lpstr>
      <vt:lpstr>Κατασκευαστικές μορφές αντλιών θερμότητας</vt:lpstr>
      <vt:lpstr>Κατασκευαστικές μορφές αντλιών θερμότητας</vt:lpstr>
      <vt:lpstr>Κατασκευαστικές μορφές αντλιών θερμότητας</vt:lpstr>
      <vt:lpstr>Είδη αντλιών θερμότητας</vt:lpstr>
      <vt:lpstr>Είδη αντλιών θερμότητας</vt:lpstr>
      <vt:lpstr>Ονοματολογία αντλιών θερμότητας</vt:lpstr>
      <vt:lpstr>Ονοματολογία αντλιών θερμότητας</vt:lpstr>
      <vt:lpstr>Ονοματολογία αντλιών θερμότητας</vt:lpstr>
      <vt:lpstr>Περιοχές λειτουργίας αντλιών θερμότητας</vt:lpstr>
      <vt:lpstr>Περιοχές λειτουργίας αντλιών θερμότητας</vt:lpstr>
      <vt:lpstr>Περιοχές λειτουργίας αντλιών θερμότητας</vt:lpstr>
      <vt:lpstr>Add slide title here</vt:lpstr>
      <vt:lpstr>Θέρμανσης cartridge / Ηλεκτρική θερμάστρα</vt:lpstr>
      <vt:lpstr>Μέρη Αντλίας Θερμότητας</vt:lpstr>
      <vt:lpstr>Μέρη Αντλίας Θερμότητας</vt:lpstr>
      <vt:lpstr>Μέρη Αντλίας Θερμότητας</vt:lpstr>
      <vt:lpstr>Μέρη Αντλίας Θερμότητας</vt:lpstr>
      <vt:lpstr>Μέρη Αντλίας Θερμότητας</vt:lpstr>
      <vt:lpstr>Μέρη Αντλίας Θερμότητας</vt:lpstr>
      <vt:lpstr>Μέρη Αντλίας Θερμότητας</vt:lpstr>
      <vt:lpstr>Μέρη Αντλίας Θερμότητας</vt:lpstr>
      <vt:lpstr>Μέρη Αντλίας Θερμότητας</vt:lpstr>
      <vt:lpstr>Μέρη Αντλίας Θερμότητας</vt:lpstr>
      <vt:lpstr>EHPA – Ευρωπαϊκή σήμανση Ποιότητας για αντλίες θερμότητας </vt:lpstr>
      <vt:lpstr>Add slide title here</vt:lpstr>
      <vt:lpstr>Add slide title here</vt:lpstr>
      <vt:lpstr>Add slide title here</vt:lpstr>
      <vt:lpstr>Ενεργειακή Κλάση</vt:lpstr>
      <vt:lpstr>Add slide title here</vt:lpstr>
      <vt:lpstr>Energy label Ενεργειακή κλάση </vt:lpstr>
      <vt:lpstr>Add slide title here</vt:lpstr>
      <vt:lpstr>Add slide title here</vt:lpstr>
      <vt:lpstr>Τέλος ενότητας</vt:lpstr>
      <vt:lpstr>Τέλος Ενότητας</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ptsimpoukli</dc:creator>
  <cp:lastModifiedBy>Mavromatakis Fotis</cp:lastModifiedBy>
  <cp:revision>371</cp:revision>
  <cp:lastPrinted>2018-10-31T08:44:01Z</cp:lastPrinted>
  <dcterms:created xsi:type="dcterms:W3CDTF">2017-12-11T10:59:29Z</dcterms:created>
  <dcterms:modified xsi:type="dcterms:W3CDTF">2020-03-05T09:15:59Z</dcterms:modified>
</cp:coreProperties>
</file>