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0"/>
  </p:notesMasterIdLst>
  <p:sldIdLst>
    <p:sldId id="256" r:id="rId2"/>
    <p:sldId id="257" r:id="rId3"/>
    <p:sldId id="297" r:id="rId4"/>
    <p:sldId id="391" r:id="rId5"/>
    <p:sldId id="339" r:id="rId6"/>
    <p:sldId id="377" r:id="rId7"/>
    <p:sldId id="392" r:id="rId8"/>
    <p:sldId id="393" r:id="rId9"/>
    <p:sldId id="394" r:id="rId10"/>
    <p:sldId id="398" r:id="rId11"/>
    <p:sldId id="399" r:id="rId12"/>
    <p:sldId id="386" r:id="rId13"/>
    <p:sldId id="387" r:id="rId14"/>
    <p:sldId id="400" r:id="rId15"/>
    <p:sldId id="401" r:id="rId16"/>
    <p:sldId id="395" r:id="rId17"/>
    <p:sldId id="378" r:id="rId18"/>
    <p:sldId id="396" r:id="rId19"/>
    <p:sldId id="397" r:id="rId20"/>
    <p:sldId id="380" r:id="rId21"/>
    <p:sldId id="375" r:id="rId22"/>
    <p:sldId id="381" r:id="rId23"/>
    <p:sldId id="382" r:id="rId24"/>
    <p:sldId id="379" r:id="rId25"/>
    <p:sldId id="383" r:id="rId26"/>
    <p:sldId id="384" r:id="rId27"/>
    <p:sldId id="385" r:id="rId28"/>
    <p:sldId id="390" r:id="rId29"/>
    <p:sldId id="402" r:id="rId30"/>
    <p:sldId id="403" r:id="rId31"/>
    <p:sldId id="404" r:id="rId32"/>
    <p:sldId id="405" r:id="rId33"/>
    <p:sldId id="407" r:id="rId34"/>
    <p:sldId id="408" r:id="rId35"/>
    <p:sldId id="409" r:id="rId36"/>
    <p:sldId id="410" r:id="rId37"/>
    <p:sldId id="411" r:id="rId38"/>
    <p:sldId id="413" r:id="rId39"/>
    <p:sldId id="414" r:id="rId40"/>
    <p:sldId id="415" r:id="rId41"/>
    <p:sldId id="412" r:id="rId42"/>
    <p:sldId id="416" r:id="rId43"/>
    <p:sldId id="417" r:id="rId44"/>
    <p:sldId id="418" r:id="rId45"/>
    <p:sldId id="419" r:id="rId46"/>
    <p:sldId id="420" r:id="rId47"/>
    <p:sldId id="376" r:id="rId48"/>
    <p:sldId id="334" r:id="rId4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120" autoAdjust="0"/>
  </p:normalViewPr>
  <p:slideViewPr>
    <p:cSldViewPr>
      <p:cViewPr varScale="1">
        <p:scale>
          <a:sx n="90" d="100"/>
          <a:sy n="90" d="100"/>
        </p:scale>
        <p:origin x="1268" y="68"/>
      </p:cViewPr>
      <p:guideLst>
        <p:guide orient="horz" pos="3974"/>
        <p:guide pos="5465"/>
      </p:guideLst>
    </p:cSldViewPr>
  </p:slideViewPr>
  <p:notesTextViewPr>
    <p:cViewPr>
      <p:scale>
        <a:sx n="3" d="2"/>
        <a:sy n="3" d="2"/>
      </p:scale>
      <p:origin x="0" y="0"/>
    </p:cViewPr>
  </p:notesTextViewPr>
  <p:sorterViewPr>
    <p:cViewPr>
      <p:scale>
        <a:sx n="100" d="100"/>
        <a:sy n="100" d="100"/>
      </p:scale>
      <p:origin x="0" y="-10812"/>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24/11/2019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a:t>
            </a:fld>
            <a:endParaRPr lang="el-GR"/>
          </a:p>
        </p:txBody>
      </p:sp>
    </p:spTree>
    <p:extLst>
      <p:ext uri="{BB962C8B-B14F-4D97-AF65-F5344CB8AC3E}">
        <p14:creationId xmlns:p14="http://schemas.microsoft.com/office/powerpoint/2010/main" val="307954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extLst>
      <p:ext uri="{BB962C8B-B14F-4D97-AF65-F5344CB8AC3E}">
        <p14:creationId xmlns:p14="http://schemas.microsoft.com/office/powerpoint/2010/main" val="2191337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extLst>
      <p:ext uri="{BB962C8B-B14F-4D97-AF65-F5344CB8AC3E}">
        <p14:creationId xmlns:p14="http://schemas.microsoft.com/office/powerpoint/2010/main" val="438745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 Id="rId9" Type="http://schemas.microsoft.com/office/2007/relationships/hdphoto" Target="../media/hdphoto11.wdp"/></Relationships>
</file>

<file path=ppt/slides/_rels/slide3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6.wdp"/><Relationship Id="rId5" Type="http://schemas.microsoft.com/office/2007/relationships/hdphoto" Target="../media/hdphoto13.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8.wdp"/><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aeroflexusa.com/" TargetMode="External"/><Relationship Id="rId3" Type="http://schemas.openxmlformats.org/officeDocument/2006/relationships/hyperlink" Target="https://www.youtube.com/watch?v=te62lvgfKSQ" TargetMode="External"/><Relationship Id="rId7" Type="http://schemas.openxmlformats.org/officeDocument/2006/relationships/hyperlink" Target="http://www.solarhotusa.com/" TargetMode="External"/><Relationship Id="rId2" Type="http://schemas.openxmlformats.org/officeDocument/2006/relationships/hyperlink" Target="https://www.youtube.com/watch?v=JF2xo0dBtcs" TargetMode="External"/><Relationship Id="rId1" Type="http://schemas.openxmlformats.org/officeDocument/2006/relationships/slideLayout" Target="../slideLayouts/slideLayout2.xml"/><Relationship Id="rId6" Type="http://schemas.openxmlformats.org/officeDocument/2006/relationships/hyperlink" Target="https://apricus.com.au/" TargetMode="External"/><Relationship Id="rId5" Type="http://schemas.openxmlformats.org/officeDocument/2006/relationships/hyperlink" Target="https://www.rheem.com.au/products/residential/solar/" TargetMode="External"/><Relationship Id="rId4" Type="http://schemas.openxmlformats.org/officeDocument/2006/relationships/hyperlink" Target="https://copperplumbing.org.uk/resources-library/publicatio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fontScale="90000"/>
          </a:bodyPr>
          <a:lstStyle/>
          <a:p>
            <a:r>
              <a:rPr lang="el-GR" b="1" dirty="0" smtClean="0">
                <a:effectLst>
                  <a:outerShdw blurRad="38100" dist="38100" dir="2700000" algn="tl">
                    <a:srgbClr val="000000">
                      <a:alpha val="43137"/>
                    </a:srgbClr>
                  </a:outerShdw>
                </a:effectLst>
              </a:rPr>
              <a:t>Ενότητα </a:t>
            </a:r>
            <a:r>
              <a:rPr lang="en-US" b="1" dirty="0" smtClean="0">
                <a:effectLst>
                  <a:outerShdw blurRad="38100" dist="38100" dir="2700000" algn="tl">
                    <a:srgbClr val="000000">
                      <a:alpha val="43137"/>
                    </a:srgbClr>
                  </a:outerShdw>
                </a:effectLst>
              </a:rPr>
              <a:t>2.3</a:t>
            </a:r>
            <a:r>
              <a:rPr lang="en-US" b="1" dirty="0">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r>
              <a:rPr lang="el-GR" b="1" dirty="0">
                <a:effectLst>
                  <a:outerShdw blurRad="38100" dist="38100" dir="2700000" algn="tl">
                    <a:srgbClr val="000000">
                      <a:alpha val="43137"/>
                    </a:srgbClr>
                  </a:outerShdw>
                </a:effectLst>
              </a:rPr>
              <a:t>ΥΔΡΑΥΛΙΚΟ ΚΥΚΛΩΜΑ </a:t>
            </a:r>
            <a:r>
              <a:rPr lang="en-US" b="1" dirty="0">
                <a:effectLst>
                  <a:outerShdw blurRad="38100" dist="38100" dir="2700000" algn="tl">
                    <a:srgbClr val="000000">
                      <a:alpha val="43137"/>
                    </a:srgbClr>
                  </a:outerShdw>
                </a:effectLst>
              </a:rPr>
              <a:t>I. </a:t>
            </a:r>
            <a:r>
              <a:rPr lang="el-GR" b="1" dirty="0">
                <a:effectLst>
                  <a:outerShdw blurRad="38100" dist="38100" dir="2700000" algn="tl">
                    <a:srgbClr val="000000">
                      <a:alpha val="43137"/>
                    </a:srgbClr>
                  </a:outerShdw>
                </a:effectLst>
              </a:rPr>
              <a:t>ΟΙ ΣΩΛΗΝΕΣ ΚΑΙ ΤΟ ΥΓΡΟ</a:t>
            </a:r>
            <a:r>
              <a:rPr lang="en-US" b="1" dirty="0">
                <a:effectLst>
                  <a:outerShdw blurRad="38100" dist="38100" dir="2700000" algn="tl">
                    <a:srgbClr val="000000">
                      <a:alpha val="43137"/>
                    </a:srgbClr>
                  </a:outerShdw>
                </a:effectLst>
              </a:rPr>
              <a:t> </a:t>
            </a:r>
            <a:r>
              <a:rPr lang="el-GR" b="1" dirty="0">
                <a:effectLst>
                  <a:outerShdw blurRad="38100" dist="38100" dir="2700000" algn="tl">
                    <a:srgbClr val="000000">
                      <a:alpha val="43137"/>
                    </a:srgbClr>
                  </a:outerShdw>
                </a:effectLst>
              </a:rPr>
              <a:t>ΜΕΤΑΦΟΡΑΣ ΘΕΡΜΟΤΗΤΑΣ </a:t>
            </a:r>
          </a:p>
        </p:txBody>
      </p:sp>
      <p:sp>
        <p:nvSpPr>
          <p:cNvPr id="3" name="Subtitle 2"/>
          <p:cNvSpPr>
            <a:spLocks noGrp="1"/>
          </p:cNvSpPr>
          <p:nvPr>
            <p:ph type="subTitle" idx="1"/>
          </p:nvPr>
        </p:nvSpPr>
        <p:spPr/>
        <p:txBody>
          <a:bodyPr/>
          <a:lstStyle/>
          <a:p>
            <a:r>
              <a:rPr lang="en-US" dirty="0"/>
              <a:t>Block 2:</a:t>
            </a:r>
            <a:br>
              <a:rPr lang="en-US" dirty="0"/>
            </a:br>
            <a:r>
              <a:rPr lang="el-GR" dirty="0" err="1"/>
              <a:t>Ηλιοθερμικά</a:t>
            </a:r>
            <a:r>
              <a:rPr lang="el-GR" dirty="0"/>
              <a:t> ενεργειακά συστήματα για μονοκατοικίες</a:t>
            </a:r>
            <a:endParaRPr lang="en-US" dirty="0"/>
          </a:p>
          <a:p>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ABF30-8A68-4BC9-9E32-FDD7CCC75B90}"/>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D97A72F6-0437-4189-B431-A8D1D22F9DFA}"/>
              </a:ext>
            </a:extLst>
          </p:cNvPr>
          <p:cNvSpPr/>
          <p:nvPr/>
        </p:nvSpPr>
        <p:spPr>
          <a:xfrm>
            <a:off x="432916" y="1485000"/>
            <a:ext cx="2304000"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Κοινές απόψεις</a:t>
            </a:r>
            <a:endParaRPr lang="en-US" b="1" dirty="0"/>
          </a:p>
        </p:txBody>
      </p:sp>
      <p:sp>
        <p:nvSpPr>
          <p:cNvPr id="6" name="Rectangle 5">
            <a:extLst>
              <a:ext uri="{FF2B5EF4-FFF2-40B4-BE49-F238E27FC236}">
                <a16:creationId xmlns:a16="http://schemas.microsoft.com/office/drawing/2014/main" xmlns="" id="{0576DBAC-73DD-406C-8107-375F923AF7A4}"/>
              </a:ext>
            </a:extLst>
          </p:cNvPr>
          <p:cNvSpPr/>
          <p:nvPr/>
        </p:nvSpPr>
        <p:spPr>
          <a:xfrm>
            <a:off x="684000" y="1854332"/>
            <a:ext cx="4752000" cy="1815882"/>
          </a:xfrm>
          <a:prstGeom prst="rect">
            <a:avLst/>
          </a:prstGeom>
        </p:spPr>
        <p:txBody>
          <a:bodyPr wrap="square">
            <a:spAutoFit/>
          </a:bodyPr>
          <a:lstStyle/>
          <a:p>
            <a:pPr marL="285750" indent="-285750">
              <a:buFont typeface="Wingdings" panose="05000000000000000000" pitchFamily="2" charset="2"/>
              <a:buChar char="§"/>
            </a:pPr>
            <a:r>
              <a:rPr lang="el-GR" sz="1600" b="1" dirty="0"/>
              <a:t>Υδραυλικά συλλεκτών</a:t>
            </a:r>
            <a:r>
              <a:rPr lang="en-US" sz="1600" b="1" dirty="0"/>
              <a:t>:</a:t>
            </a:r>
          </a:p>
          <a:p>
            <a:pPr marL="552450" lvl="1" indent="-285750">
              <a:buFont typeface="Calibri" panose="020F0502020204030204" pitchFamily="34" charset="0"/>
              <a:buChar char="‒"/>
            </a:pPr>
            <a:r>
              <a:rPr lang="el-GR" sz="1600" dirty="0"/>
              <a:t>Σε ένα ή δύο πάνελ</a:t>
            </a:r>
            <a:r>
              <a:rPr lang="en-US" sz="1600" dirty="0"/>
              <a:t>, </a:t>
            </a:r>
            <a:r>
              <a:rPr lang="el-GR" sz="1600" dirty="0"/>
              <a:t>χρησιμοποιούνται κυρίως σωλήνες και εξαρτήματα χαλκού</a:t>
            </a:r>
          </a:p>
          <a:p>
            <a:pPr marL="552450" lvl="1" indent="-285750">
              <a:buFont typeface="Calibri" panose="020F0502020204030204" pitchFamily="34" charset="0"/>
              <a:buChar char="‒"/>
            </a:pPr>
            <a:r>
              <a:rPr lang="el-GR" sz="1600" dirty="0"/>
              <a:t>Σε πολλαπλά πάνελ</a:t>
            </a:r>
            <a:r>
              <a:rPr lang="en-US" sz="1600" dirty="0"/>
              <a:t>, </a:t>
            </a:r>
            <a:r>
              <a:rPr lang="el-GR" sz="1600" dirty="0"/>
              <a:t>χρησιμοποιείται μονωμένος χαλκός.</a:t>
            </a:r>
            <a:endParaRPr lang="en-US" sz="1600" dirty="0"/>
          </a:p>
          <a:p>
            <a:pPr marL="552450" lvl="1" indent="-285750">
              <a:buFont typeface="Calibri" panose="020F0502020204030204" pitchFamily="34" charset="0"/>
              <a:buChar char="‒"/>
            </a:pPr>
            <a:r>
              <a:rPr lang="el-GR" sz="1600" dirty="0"/>
              <a:t>Χαλκός ή </a:t>
            </a:r>
            <a:r>
              <a:rPr lang="el-GR" sz="1600" dirty="0" smtClean="0"/>
              <a:t>ειδικά υλικά σφράγισης για τη διέλευση σωληνώσεων.</a:t>
            </a:r>
            <a:endParaRPr lang="en-US" sz="1600" dirty="0"/>
          </a:p>
        </p:txBody>
      </p:sp>
      <p:sp>
        <p:nvSpPr>
          <p:cNvPr id="8" name="Rectangle 7">
            <a:extLst>
              <a:ext uri="{FF2B5EF4-FFF2-40B4-BE49-F238E27FC236}">
                <a16:creationId xmlns:a16="http://schemas.microsoft.com/office/drawing/2014/main" xmlns="" id="{719698F2-7854-454A-A14F-5454FBF775BB}"/>
              </a:ext>
            </a:extLst>
          </p:cNvPr>
          <p:cNvSpPr/>
          <p:nvPr/>
        </p:nvSpPr>
        <p:spPr>
          <a:xfrm>
            <a:off x="324000" y="3545189"/>
            <a:ext cx="8613883" cy="2800767"/>
          </a:xfrm>
          <a:prstGeom prst="rect">
            <a:avLst/>
          </a:prstGeom>
        </p:spPr>
        <p:txBody>
          <a:bodyPr wrap="square">
            <a:spAutoFit/>
          </a:bodyPr>
          <a:lstStyle/>
          <a:p>
            <a:pPr marL="285750" indent="-285750">
              <a:buFont typeface="Wingdings" panose="05000000000000000000" pitchFamily="2" charset="2"/>
              <a:buChar char="§"/>
            </a:pPr>
            <a:r>
              <a:rPr lang="el-GR" sz="1600" b="1" dirty="0"/>
              <a:t>Υδραυλικά για τον ηλιακό βρόγχο</a:t>
            </a:r>
            <a:r>
              <a:rPr lang="en-US" sz="1600" b="1" dirty="0"/>
              <a:t>. </a:t>
            </a:r>
          </a:p>
          <a:p>
            <a:pPr marL="552450" lvl="1" indent="-285750">
              <a:buFont typeface="Calibri" panose="020F0502020204030204" pitchFamily="34" charset="0"/>
              <a:buChar char="‒"/>
            </a:pPr>
            <a:r>
              <a:rPr lang="el-GR" sz="1600" dirty="0"/>
              <a:t>Κατάλληλη επιλογή της διάστασης των σωληνώσεων για ΄τη σωστή απόδοση των συλλεκτών. </a:t>
            </a:r>
          </a:p>
          <a:p>
            <a:pPr marL="552450" lvl="1" indent="-285750">
              <a:buFont typeface="Calibri" panose="020F0502020204030204" pitchFamily="34" charset="0"/>
              <a:buChar char="‒"/>
            </a:pPr>
            <a:r>
              <a:rPr lang="el-GR" sz="1600" dirty="0"/>
              <a:t>Η υδραυλική εγκατάσταση κατασκευάζεται έτσι ώστε να  ελαχιστοποιεί την πτώση της πίεσης ( λίγες γωνίες, μικρές διαδρομές κλπ. ) </a:t>
            </a:r>
            <a:endParaRPr lang="en-US" sz="1600" dirty="0"/>
          </a:p>
          <a:p>
            <a:pPr marL="552450" lvl="1" indent="-285750">
              <a:buFont typeface="Calibri" panose="020F0502020204030204" pitchFamily="34" charset="0"/>
              <a:buChar char="‒"/>
            </a:pPr>
            <a:r>
              <a:rPr lang="el-GR" sz="1600" dirty="0"/>
              <a:t>Κατασκευάζονται για να εξυπηρετούν συγκεκριμένες ανάγκες</a:t>
            </a:r>
            <a:endParaRPr lang="en-US" sz="1600" dirty="0"/>
          </a:p>
          <a:p>
            <a:pPr marL="552450" lvl="1" indent="-285750">
              <a:buFont typeface="Calibri" panose="020F0502020204030204" pitchFamily="34" charset="0"/>
              <a:buChar char="‒"/>
            </a:pPr>
            <a:r>
              <a:rPr lang="el-GR" sz="1600" dirty="0"/>
              <a:t>Κατάλληλη μόνωση και </a:t>
            </a:r>
            <a:r>
              <a:rPr lang="en-GB" sz="1600" dirty="0"/>
              <a:t>UV </a:t>
            </a:r>
            <a:r>
              <a:rPr lang="el-GR" sz="1600" dirty="0"/>
              <a:t>προστασία για τις εξωτερικές εγκαταστάσεις</a:t>
            </a:r>
            <a:r>
              <a:rPr lang="en-US" sz="1600" dirty="0"/>
              <a:t>.</a:t>
            </a:r>
          </a:p>
          <a:p>
            <a:pPr marL="552450" lvl="1" indent="-285750">
              <a:buFont typeface="Calibri" panose="020F0502020204030204" pitchFamily="34" charset="0"/>
              <a:buChar char="‒"/>
            </a:pPr>
            <a:r>
              <a:rPr lang="el-GR" sz="1600" dirty="0" err="1"/>
              <a:t>Τέστ</a:t>
            </a:r>
            <a:r>
              <a:rPr lang="el-GR" sz="1600" dirty="0"/>
              <a:t> πίεσης για το δίκτυο του βρόγχου ή των τμημάτων του. </a:t>
            </a:r>
            <a:endParaRPr lang="en-US" sz="1600" dirty="0"/>
          </a:p>
          <a:p>
            <a:pPr marL="552450" lvl="1" indent="-285750">
              <a:buFont typeface="Calibri" panose="020F0502020204030204" pitchFamily="34" charset="0"/>
              <a:buChar char="‒"/>
            </a:pPr>
            <a:r>
              <a:rPr lang="el-GR" sz="1600" dirty="0"/>
              <a:t>Τοποθέτηση στηριγμάτων απομονωμένων από τις σωλήνες για αποφυγή των φαινομένων διάβρωσης </a:t>
            </a:r>
            <a:r>
              <a:rPr lang="en-US" sz="1600" dirty="0"/>
              <a:t>.</a:t>
            </a:r>
          </a:p>
          <a:p>
            <a:pPr marL="285750" indent="-285750">
              <a:buFont typeface="Wingdings" panose="05000000000000000000" pitchFamily="2" charset="2"/>
              <a:buChar char="§"/>
            </a:pPr>
            <a:r>
              <a:rPr lang="el-GR" sz="1600" b="1" dirty="0"/>
              <a:t>Μηχανικά μέρη: βαλβίδες</a:t>
            </a:r>
            <a:r>
              <a:rPr lang="en-US" sz="1600" b="1" dirty="0"/>
              <a:t>, </a:t>
            </a:r>
            <a:r>
              <a:rPr lang="el-GR" sz="1600" b="1" dirty="0"/>
              <a:t>μετρητές</a:t>
            </a:r>
            <a:r>
              <a:rPr lang="en-US" sz="1600" b="1" dirty="0"/>
              <a:t>, </a:t>
            </a:r>
            <a:r>
              <a:rPr lang="el-GR" sz="1600" b="1" dirty="0"/>
              <a:t>συσκευές ασφαλείας</a:t>
            </a:r>
            <a:r>
              <a:rPr lang="en-US" sz="1600" b="1" dirty="0"/>
              <a:t>, </a:t>
            </a:r>
            <a:r>
              <a:rPr lang="el-GR" sz="1600" b="1" dirty="0"/>
              <a:t>αντλίες και άλλα</a:t>
            </a:r>
            <a:r>
              <a:rPr lang="en-US" sz="1600" b="1" dirty="0"/>
              <a:t>. </a:t>
            </a:r>
          </a:p>
          <a:p>
            <a:pPr marL="552450" lvl="1" indent="-285750">
              <a:buFont typeface="Calibri" panose="020F0502020204030204" pitchFamily="34" charset="0"/>
              <a:buChar char="‒"/>
            </a:pPr>
            <a:r>
              <a:rPr lang="el-GR" sz="1600" dirty="0"/>
              <a:t>Κατάλληλή επιλογή και σωστή τοποθέτηση .</a:t>
            </a:r>
            <a:endParaRPr lang="en-US" sz="1600" dirty="0"/>
          </a:p>
        </p:txBody>
      </p:sp>
      <p:pic>
        <p:nvPicPr>
          <p:cNvPr id="9" name="Picture 8">
            <a:extLst>
              <a:ext uri="{FF2B5EF4-FFF2-40B4-BE49-F238E27FC236}">
                <a16:creationId xmlns:a16="http://schemas.microsoft.com/office/drawing/2014/main" xmlns="" id="{1065407F-9809-4C7C-B390-68C414A9073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687084" y="1457599"/>
            <a:ext cx="3250799" cy="2409825"/>
          </a:xfrm>
          <a:prstGeom prst="rect">
            <a:avLst/>
          </a:prstGeom>
          <a:ln>
            <a:solidFill>
              <a:schemeClr val="tx1"/>
            </a:solidFill>
          </a:ln>
        </p:spPr>
      </p:pic>
    </p:spTree>
    <p:extLst>
      <p:ext uri="{BB962C8B-B14F-4D97-AF65-F5344CB8AC3E}">
        <p14:creationId xmlns:p14="http://schemas.microsoft.com/office/powerpoint/2010/main" val="190815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1D1AA-A3ED-4289-965B-6F4D350FEEA6}"/>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E4E39112-0DBE-4250-9F72-38488B7DF5D2}"/>
              </a:ext>
            </a:extLst>
          </p:cNvPr>
          <p:cNvSpPr/>
          <p:nvPr/>
        </p:nvSpPr>
        <p:spPr>
          <a:xfrm>
            <a:off x="432916" y="1557000"/>
            <a:ext cx="2304000"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Κοινές απόψεις</a:t>
            </a:r>
            <a:endParaRPr lang="en-US" b="1" dirty="0"/>
          </a:p>
        </p:txBody>
      </p:sp>
      <p:pic>
        <p:nvPicPr>
          <p:cNvPr id="5" name="Picture 4">
            <a:extLst>
              <a:ext uri="{FF2B5EF4-FFF2-40B4-BE49-F238E27FC236}">
                <a16:creationId xmlns:a16="http://schemas.microsoft.com/office/drawing/2014/main" xmlns="" id="{276338B4-FD97-41D0-B973-9E60849ACAD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940916" y="1413000"/>
            <a:ext cx="3203084" cy="2224802"/>
          </a:xfrm>
          <a:prstGeom prst="rect">
            <a:avLst/>
          </a:prstGeom>
          <a:ln>
            <a:solidFill>
              <a:schemeClr val="tx1"/>
            </a:solidFill>
          </a:ln>
        </p:spPr>
      </p:pic>
      <p:sp>
        <p:nvSpPr>
          <p:cNvPr id="7" name="Rectangle 6">
            <a:extLst>
              <a:ext uri="{FF2B5EF4-FFF2-40B4-BE49-F238E27FC236}">
                <a16:creationId xmlns:a16="http://schemas.microsoft.com/office/drawing/2014/main" xmlns="" id="{FDE8F9E3-DE7A-4019-B8F3-496F62DAE63A}"/>
              </a:ext>
            </a:extLst>
          </p:cNvPr>
          <p:cNvSpPr/>
          <p:nvPr/>
        </p:nvSpPr>
        <p:spPr>
          <a:xfrm>
            <a:off x="0" y="1845000"/>
            <a:ext cx="9360000" cy="5016758"/>
          </a:xfrm>
          <a:prstGeom prst="rect">
            <a:avLst/>
          </a:prstGeom>
        </p:spPr>
        <p:txBody>
          <a:bodyPr wrap="square">
            <a:spAutoFit/>
          </a:bodyPr>
          <a:lstStyle/>
          <a:p>
            <a:pPr marL="285750" indent="-285750">
              <a:buFont typeface="Wingdings" panose="05000000000000000000" pitchFamily="2" charset="2"/>
              <a:buChar char="§"/>
            </a:pPr>
            <a:r>
              <a:rPr lang="el-GR" sz="1600" dirty="0"/>
              <a:t>Υδραυλικές βαλβίδες και άλλα εξαρτήματα:</a:t>
            </a:r>
            <a:endParaRPr lang="en-US" sz="1200" dirty="0"/>
          </a:p>
          <a:p>
            <a:pPr marL="552450" lvl="1" indent="-285750">
              <a:buFont typeface="Calibri" panose="020F0502020204030204" pitchFamily="34" charset="0"/>
              <a:buChar char="‒"/>
            </a:pPr>
            <a:r>
              <a:rPr lang="el-GR" sz="1600" b="1" dirty="0"/>
              <a:t>Βαλβίδες ελέγχου</a:t>
            </a:r>
            <a:r>
              <a:rPr lang="en-US" sz="1600" dirty="0"/>
              <a:t>. </a:t>
            </a:r>
            <a:r>
              <a:rPr lang="el-GR" sz="1600" dirty="0"/>
              <a:t>Στα ενεργά συστήματα αποτρέπουν</a:t>
            </a:r>
          </a:p>
          <a:p>
            <a:pPr marL="266700" lvl="1"/>
            <a:r>
              <a:rPr lang="el-GR" sz="1600" dirty="0"/>
              <a:t>    το φαινόμενο του </a:t>
            </a:r>
            <a:r>
              <a:rPr lang="el-GR" sz="1600" dirty="0" err="1"/>
              <a:t>θερμοσιφωνισμού</a:t>
            </a:r>
            <a:r>
              <a:rPr lang="el-GR" sz="1600" dirty="0"/>
              <a:t> το βράδυ</a:t>
            </a:r>
            <a:r>
              <a:rPr lang="en-US" sz="1600" dirty="0"/>
              <a:t>.</a:t>
            </a:r>
          </a:p>
          <a:p>
            <a:pPr marL="552450" lvl="1" indent="-285750">
              <a:buFont typeface="Calibri" panose="020F0502020204030204" pitchFamily="34" charset="0"/>
              <a:buChar char="‒"/>
            </a:pPr>
            <a:r>
              <a:rPr lang="el-GR" sz="1600" b="1" dirty="0"/>
              <a:t>Δοχεία διαστολής</a:t>
            </a:r>
            <a:r>
              <a:rPr lang="en-US" sz="1600" b="1" dirty="0"/>
              <a:t>. </a:t>
            </a:r>
            <a:r>
              <a:rPr lang="el-GR" sz="1600" dirty="0"/>
              <a:t>Μεταξύ της εισόδου στο συλλέκτη και της </a:t>
            </a:r>
          </a:p>
          <a:p>
            <a:pPr marL="266700" lvl="1"/>
            <a:r>
              <a:rPr lang="el-GR" sz="1600" dirty="0"/>
              <a:t>       βαλβίδας ελέγχου</a:t>
            </a:r>
            <a:r>
              <a:rPr lang="en-US" sz="1600" dirty="0"/>
              <a:t>.</a:t>
            </a:r>
          </a:p>
          <a:p>
            <a:pPr marL="552450" lvl="1" indent="-285750">
              <a:buFont typeface="Calibri" panose="020F0502020204030204" pitchFamily="34" charset="0"/>
              <a:buChar char="‒"/>
            </a:pPr>
            <a:r>
              <a:rPr lang="el-GR" sz="1600" b="1" dirty="0" err="1"/>
              <a:t>Εξαεριστικά</a:t>
            </a:r>
            <a:r>
              <a:rPr lang="en-US" sz="1600" dirty="0"/>
              <a:t>. </a:t>
            </a:r>
            <a:r>
              <a:rPr lang="el-GR" sz="1600" dirty="0"/>
              <a:t>Οπουδήποτε απαιτείται</a:t>
            </a:r>
            <a:r>
              <a:rPr lang="en-US" sz="1600" dirty="0"/>
              <a:t>.</a:t>
            </a:r>
          </a:p>
          <a:p>
            <a:pPr marL="552450" lvl="1" indent="-285750">
              <a:buFont typeface="Calibri" panose="020F0502020204030204" pitchFamily="34" charset="0"/>
              <a:buChar char="‒"/>
            </a:pPr>
            <a:r>
              <a:rPr lang="el-GR" sz="1600" b="1" dirty="0"/>
              <a:t>Διαμορφωμένες βαλβίδες</a:t>
            </a:r>
            <a:r>
              <a:rPr lang="en-US" sz="1600" b="1" dirty="0"/>
              <a:t>. </a:t>
            </a:r>
            <a:r>
              <a:rPr lang="el-GR" sz="1600" dirty="0" err="1"/>
              <a:t>Τρίοδες</a:t>
            </a:r>
            <a:r>
              <a:rPr lang="el-GR" sz="1600" dirty="0"/>
              <a:t> </a:t>
            </a:r>
            <a:r>
              <a:rPr lang="en-US" sz="1600" dirty="0"/>
              <a:t>, bypass </a:t>
            </a:r>
            <a:r>
              <a:rPr lang="el-GR" sz="1600" dirty="0" err="1"/>
              <a:t>κλπ</a:t>
            </a:r>
            <a:endParaRPr lang="en-US" sz="1600" dirty="0"/>
          </a:p>
          <a:p>
            <a:pPr marL="552450" lvl="1" indent="-285750">
              <a:buFont typeface="Calibri" panose="020F0502020204030204" pitchFamily="34" charset="0"/>
              <a:buChar char="‒"/>
            </a:pPr>
            <a:r>
              <a:rPr lang="el-GR" sz="1600" b="1" dirty="0"/>
              <a:t>Όργανα Παρακολούθησης</a:t>
            </a:r>
            <a:r>
              <a:rPr lang="en-US" sz="1600" dirty="0"/>
              <a:t>. </a:t>
            </a:r>
            <a:r>
              <a:rPr lang="el-GR" sz="1600" dirty="0"/>
              <a:t>Μετρητές πίεσης</a:t>
            </a:r>
            <a:r>
              <a:rPr lang="en-US" sz="1600" dirty="0"/>
              <a:t>, </a:t>
            </a:r>
            <a:r>
              <a:rPr lang="el-GR" sz="1600" dirty="0"/>
              <a:t>θερμόμετρα</a:t>
            </a:r>
            <a:r>
              <a:rPr lang="en-US" sz="1600" dirty="0"/>
              <a:t>, </a:t>
            </a:r>
            <a:r>
              <a:rPr lang="el-GR" sz="1600" dirty="0"/>
              <a:t>ροόμετρα </a:t>
            </a:r>
          </a:p>
          <a:p>
            <a:pPr marL="552450" lvl="1" indent="-285750">
              <a:buFont typeface="Calibri" panose="020F0502020204030204" pitchFamily="34" charset="0"/>
              <a:buChar char="‒"/>
            </a:pPr>
            <a:r>
              <a:rPr lang="el-GR" sz="1600" b="1" dirty="0"/>
              <a:t>Αντλητικά</a:t>
            </a:r>
            <a:r>
              <a:rPr lang="en-US" sz="1600" dirty="0"/>
              <a:t>. </a:t>
            </a:r>
            <a:r>
              <a:rPr lang="el-GR" sz="1600" dirty="0"/>
              <a:t>Αντλίες κυκλοφορίας</a:t>
            </a:r>
            <a:r>
              <a:rPr lang="en-US" sz="1600" dirty="0"/>
              <a:t>.</a:t>
            </a:r>
          </a:p>
          <a:p>
            <a:pPr marL="552450" lvl="1" indent="-285750">
              <a:buFont typeface="Calibri" panose="020F0502020204030204" pitchFamily="34" charset="0"/>
              <a:buChar char="‒"/>
            </a:pPr>
            <a:r>
              <a:rPr lang="el-GR" sz="1600" b="1" dirty="0"/>
              <a:t>Συσκευές ασφαλείας του συστήματος</a:t>
            </a:r>
            <a:r>
              <a:rPr lang="en-US" sz="1600" dirty="0"/>
              <a:t>. T&amp;P </a:t>
            </a:r>
            <a:r>
              <a:rPr lang="el-GR" sz="1600" dirty="0"/>
              <a:t>στα μπόιλερ</a:t>
            </a:r>
            <a:r>
              <a:rPr lang="en-US" sz="1600" dirty="0"/>
              <a:t>. PRV </a:t>
            </a:r>
            <a:r>
              <a:rPr lang="el-GR" sz="1600" dirty="0"/>
              <a:t>βαλβίδες στο υπό πίεση δίκτυο.</a:t>
            </a:r>
            <a:endParaRPr lang="en-US" sz="1600" dirty="0"/>
          </a:p>
          <a:p>
            <a:pPr marL="552450" lvl="1" indent="-285750">
              <a:buFont typeface="Calibri" panose="020F0502020204030204" pitchFamily="34" charset="0"/>
              <a:buChar char="‒"/>
            </a:pPr>
            <a:r>
              <a:rPr lang="el-GR" sz="1600" b="1" dirty="0"/>
              <a:t>Ρυθμιστικές βαλβίδες θερμοκρασίας και πίεσης.</a:t>
            </a:r>
            <a:r>
              <a:rPr lang="en-US" sz="1600" dirty="0"/>
              <a:t> </a:t>
            </a:r>
            <a:r>
              <a:rPr lang="el-GR" sz="1600" dirty="0"/>
              <a:t>Για περιορισμό της θερμοκρασίας στο ζεστό νερό.</a:t>
            </a:r>
            <a:endParaRPr lang="en-US" sz="1600" dirty="0"/>
          </a:p>
          <a:p>
            <a:pPr marL="552450" lvl="1" indent="-285750">
              <a:buFont typeface="Calibri" panose="020F0502020204030204" pitchFamily="34" charset="0"/>
              <a:buChar char="‒"/>
            </a:pPr>
            <a:r>
              <a:rPr lang="el-GR" sz="1600" b="1" dirty="0"/>
              <a:t>Δοχεία αποθήκευσης νερού</a:t>
            </a:r>
            <a:r>
              <a:rPr lang="en-US" sz="1600" b="1" dirty="0"/>
              <a:t>. </a:t>
            </a:r>
            <a:r>
              <a:rPr lang="el-GR" sz="1600" dirty="0"/>
              <a:t>Δοχεία υπό πίεση </a:t>
            </a:r>
            <a:r>
              <a:rPr lang="en-US" sz="1600" dirty="0"/>
              <a:t>: </a:t>
            </a:r>
            <a:r>
              <a:rPr lang="el-GR" sz="1600" dirty="0"/>
              <a:t>επάνω και πλευρικές συνδέσεις</a:t>
            </a:r>
            <a:r>
              <a:rPr lang="en-US" sz="1600" dirty="0"/>
              <a:t>.</a:t>
            </a:r>
          </a:p>
          <a:p>
            <a:pPr marL="552450" lvl="1" indent="-285750">
              <a:buFont typeface="Calibri" panose="020F0502020204030204" pitchFamily="34" charset="0"/>
              <a:buChar char="‒"/>
            </a:pPr>
            <a:r>
              <a:rPr lang="el-GR" sz="1600" b="1" dirty="0"/>
              <a:t>Ενσωμάτωση θερμοσίφωνα/λέβητα</a:t>
            </a:r>
            <a:r>
              <a:rPr lang="en-US" sz="1600" b="1" dirty="0"/>
              <a:t>. </a:t>
            </a:r>
            <a:r>
              <a:rPr lang="el-GR" sz="1600" dirty="0"/>
              <a:t>Απαιτείται </a:t>
            </a:r>
            <a:r>
              <a:rPr lang="el-GR" sz="1600" dirty="0" err="1"/>
              <a:t>αδειοδοτημένο</a:t>
            </a:r>
            <a:r>
              <a:rPr lang="el-GR" sz="1600" dirty="0"/>
              <a:t> προσωπικό για εγκαταστάσεις ηλεκτρικές και αερίου</a:t>
            </a:r>
            <a:r>
              <a:rPr lang="en-US" sz="1600" dirty="0"/>
              <a:t>.</a:t>
            </a:r>
          </a:p>
          <a:p>
            <a:pPr marL="552450" lvl="1" indent="-285750">
              <a:buFont typeface="Calibri" panose="020F0502020204030204" pitchFamily="34" charset="0"/>
              <a:buChar char="‒"/>
            </a:pPr>
            <a:r>
              <a:rPr lang="el-GR" sz="1600" b="1" dirty="0"/>
              <a:t>Δοχεία αποστράγγισης</a:t>
            </a:r>
            <a:r>
              <a:rPr lang="en-US" sz="1600" b="1" dirty="0"/>
              <a:t>. </a:t>
            </a:r>
            <a:r>
              <a:rPr lang="el-GR" sz="1600" dirty="0"/>
              <a:t>Δοχεία για αποθήκευση ζεστού νερού </a:t>
            </a:r>
            <a:r>
              <a:rPr lang="en-US" sz="1600" dirty="0"/>
              <a:t>.</a:t>
            </a:r>
          </a:p>
          <a:p>
            <a:pPr marL="552450" lvl="1" indent="-285750">
              <a:buFont typeface="Calibri" panose="020F0502020204030204" pitchFamily="34" charset="0"/>
              <a:buChar char="‒"/>
            </a:pPr>
            <a:r>
              <a:rPr lang="el-GR" sz="1600" b="1" dirty="0" err="1"/>
              <a:t>Εναλλάκτες</a:t>
            </a:r>
            <a:r>
              <a:rPr lang="el-GR" sz="1600" b="1" dirty="0"/>
              <a:t> θερμότητας</a:t>
            </a:r>
            <a:r>
              <a:rPr lang="en-US" sz="1600" b="1" dirty="0"/>
              <a:t>. </a:t>
            </a:r>
            <a:r>
              <a:rPr lang="el-GR" sz="1600" dirty="0"/>
              <a:t>Για εξωτερικό </a:t>
            </a:r>
            <a:r>
              <a:rPr lang="el-GR" sz="1600" dirty="0" err="1"/>
              <a:t>εναλλάκτη</a:t>
            </a:r>
            <a:r>
              <a:rPr lang="el-GR" sz="1600" dirty="0"/>
              <a:t> προτιμάται το ανοξείδωτου τύπου. </a:t>
            </a:r>
          </a:p>
          <a:p>
            <a:pPr marL="266700" lvl="1"/>
            <a:r>
              <a:rPr lang="el-GR" sz="1600" dirty="0"/>
              <a:t>      Απαιτούνται δύο αντλίες</a:t>
            </a:r>
            <a:endParaRPr lang="en-US" sz="1600" dirty="0"/>
          </a:p>
          <a:p>
            <a:pPr marL="552450" lvl="1" indent="-285750">
              <a:buFont typeface="Calibri" panose="020F0502020204030204" pitchFamily="34" charset="0"/>
              <a:buChar char="‒"/>
            </a:pPr>
            <a:r>
              <a:rPr lang="el-GR" sz="1600" b="1" dirty="0"/>
              <a:t>Ειδικά</a:t>
            </a:r>
            <a:r>
              <a:rPr lang="en-US" sz="1600" dirty="0"/>
              <a:t>. </a:t>
            </a:r>
            <a:r>
              <a:rPr lang="el-GR" sz="1600" dirty="0" smtClean="0"/>
              <a:t>Απόρριψη θερμότητας</a:t>
            </a:r>
            <a:r>
              <a:rPr lang="en-US" sz="1600" dirty="0" smtClean="0"/>
              <a:t>. </a:t>
            </a:r>
            <a:r>
              <a:rPr lang="el-GR" sz="1600" dirty="0"/>
              <a:t>Κοντά στους συλλέκτες</a:t>
            </a:r>
            <a:r>
              <a:rPr lang="en-US" sz="1600" dirty="0"/>
              <a:t>, </a:t>
            </a:r>
            <a:r>
              <a:rPr lang="el-GR" sz="1600" dirty="0"/>
              <a:t>αεριζόμενα</a:t>
            </a:r>
            <a:r>
              <a:rPr lang="en-US" sz="1600" dirty="0"/>
              <a:t>, </a:t>
            </a:r>
            <a:r>
              <a:rPr lang="el-GR" sz="1600" dirty="0"/>
              <a:t>με αυτόματο έλεγχο</a:t>
            </a:r>
            <a:r>
              <a:rPr lang="en-US" sz="1600" dirty="0"/>
              <a:t>.</a:t>
            </a:r>
          </a:p>
          <a:p>
            <a:pPr marL="552450" lvl="1" indent="-285750">
              <a:buFont typeface="Calibri" panose="020F0502020204030204" pitchFamily="34" charset="0"/>
              <a:buChar char="‒"/>
            </a:pPr>
            <a:endParaRPr lang="en-US" sz="1600" dirty="0"/>
          </a:p>
          <a:p>
            <a:pPr marL="552450" lvl="1" indent="-285750">
              <a:buFont typeface="Calibri" panose="020F0502020204030204" pitchFamily="34" charset="0"/>
              <a:buChar char="‒"/>
            </a:pPr>
            <a:endParaRPr lang="en-US" sz="1600" dirty="0"/>
          </a:p>
        </p:txBody>
      </p:sp>
    </p:spTree>
    <p:extLst>
      <p:ext uri="{BB962C8B-B14F-4D97-AF65-F5344CB8AC3E}">
        <p14:creationId xmlns:p14="http://schemas.microsoft.com/office/powerpoint/2010/main" val="362860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AA605-BB04-446B-B95F-3901C281FAF2}"/>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CA9B330B-3286-44FF-B729-7689E01C06B1}"/>
              </a:ext>
            </a:extLst>
          </p:cNvPr>
          <p:cNvSpPr/>
          <p:nvPr/>
        </p:nvSpPr>
        <p:spPr>
          <a:xfrm>
            <a:off x="432916" y="1557000"/>
            <a:ext cx="687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Έλεγχος υπερθέρμανσης</a:t>
            </a:r>
            <a:r>
              <a:rPr lang="en-US" b="1" dirty="0">
                <a:solidFill>
                  <a:prstClr val="black"/>
                </a:solidFill>
                <a:cs typeface="Arial" pitchFamily="34" charset="0"/>
              </a:rPr>
              <a:t>. </a:t>
            </a:r>
            <a:r>
              <a:rPr lang="el-GR" b="1" dirty="0">
                <a:solidFill>
                  <a:prstClr val="black"/>
                </a:solidFill>
                <a:cs typeface="Arial" pitchFamily="34" charset="0"/>
              </a:rPr>
              <a:t>Θερμοκρασία ανακοπής</a:t>
            </a:r>
            <a:endParaRPr lang="en-US" b="1" dirty="0"/>
          </a:p>
        </p:txBody>
      </p:sp>
      <p:sp>
        <p:nvSpPr>
          <p:cNvPr id="5" name="TextBox 4">
            <a:extLst>
              <a:ext uri="{FF2B5EF4-FFF2-40B4-BE49-F238E27FC236}">
                <a16:creationId xmlns:a16="http://schemas.microsoft.com/office/drawing/2014/main" xmlns="" id="{DCCEF530-143C-43E3-8DBF-501ED4C5BBD0}"/>
              </a:ext>
            </a:extLst>
          </p:cNvPr>
          <p:cNvSpPr txBox="1"/>
          <p:nvPr/>
        </p:nvSpPr>
        <p:spPr>
          <a:xfrm>
            <a:off x="432916" y="1989000"/>
            <a:ext cx="3923084" cy="2800767"/>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Τα </a:t>
            </a:r>
            <a:r>
              <a:rPr lang="el-GR" sz="1600" dirty="0" err="1"/>
              <a:t>ηλιοθερμικά</a:t>
            </a:r>
            <a:r>
              <a:rPr lang="el-GR" sz="1600" dirty="0"/>
              <a:t> συστήματα είναι επιρρεπή σε συνθήκες υπερθέρμανσης</a:t>
            </a:r>
            <a:r>
              <a:rPr lang="en-US" sz="1600" dirty="0"/>
              <a:t>; </a:t>
            </a:r>
            <a:r>
              <a:rPr lang="el-GR" sz="1600" dirty="0"/>
              <a:t>με επίδραση στις  σωληνώσεις και σέ άλλα υλικά</a:t>
            </a:r>
            <a:r>
              <a:rPr lang="en-US" sz="1600" dirty="0"/>
              <a:t>.</a:t>
            </a:r>
          </a:p>
          <a:p>
            <a:pPr marL="285750" indent="-285750">
              <a:buFont typeface="Wingdings" panose="05000000000000000000" pitchFamily="2" charset="2"/>
              <a:buChar char="§"/>
            </a:pPr>
            <a:r>
              <a:rPr lang="el-GR" sz="1600" b="1" dirty="0"/>
              <a:t>Ανακοπή</a:t>
            </a:r>
            <a:r>
              <a:rPr lang="en-US" sz="1600" b="1" dirty="0"/>
              <a:t>. </a:t>
            </a:r>
            <a:r>
              <a:rPr lang="el-GR" sz="1600" b="1" dirty="0"/>
              <a:t>Είναι η κατάσταση όπου η αντλία σβήνει κατά τη διάρκεια ηλιόλουστου καιρού. </a:t>
            </a:r>
            <a:r>
              <a:rPr lang="en-US" sz="1600" dirty="0"/>
              <a:t>(</a:t>
            </a:r>
            <a:r>
              <a:rPr lang="el-GR" sz="1600" dirty="0" err="1"/>
              <a:t>π.χ</a:t>
            </a:r>
            <a:r>
              <a:rPr lang="el-GR" sz="1600" dirty="0"/>
              <a:t> επειδή το ζεστό νερό έχει φτάσει στην επιθυμητή θερμοκρασία) </a:t>
            </a:r>
          </a:p>
          <a:p>
            <a:r>
              <a:rPr lang="el-GR" sz="1600" dirty="0"/>
              <a:t>Επομένως</a:t>
            </a:r>
            <a:r>
              <a:rPr lang="en-US" sz="1600" dirty="0"/>
              <a:t>,</a:t>
            </a:r>
            <a:r>
              <a:rPr lang="el-GR" sz="1600" dirty="0"/>
              <a:t>η διαδικασία μεταφοράς θερμότητας σταματάει. </a:t>
            </a:r>
            <a:endParaRPr lang="en-US" sz="1600" dirty="0"/>
          </a:p>
        </p:txBody>
      </p:sp>
      <p:pic>
        <p:nvPicPr>
          <p:cNvPr id="6" name="Picture 5">
            <a:extLst>
              <a:ext uri="{FF2B5EF4-FFF2-40B4-BE49-F238E27FC236}">
                <a16:creationId xmlns:a16="http://schemas.microsoft.com/office/drawing/2014/main" xmlns="" id="{93AF7B8F-9DBF-4E37-ADE7-4B495745F426}"/>
              </a:ext>
            </a:extLst>
          </p:cNvPr>
          <p:cNvPicPr>
            <a:picLocks noChangeAspect="1"/>
          </p:cNvPicPr>
          <p:nvPr/>
        </p:nvPicPr>
        <p:blipFill>
          <a:blip r:embed="rId2"/>
          <a:stretch>
            <a:fillRect/>
          </a:stretch>
        </p:blipFill>
        <p:spPr>
          <a:xfrm>
            <a:off x="4356000" y="2061000"/>
            <a:ext cx="4409125" cy="2649715"/>
          </a:xfrm>
          <a:prstGeom prst="rect">
            <a:avLst/>
          </a:prstGeom>
          <a:ln>
            <a:solidFill>
              <a:schemeClr val="tx1"/>
            </a:solidFill>
          </a:ln>
        </p:spPr>
      </p:pic>
      <p:sp>
        <p:nvSpPr>
          <p:cNvPr id="7" name="Rectangle 6">
            <a:extLst>
              <a:ext uri="{FF2B5EF4-FFF2-40B4-BE49-F238E27FC236}">
                <a16:creationId xmlns:a16="http://schemas.microsoft.com/office/drawing/2014/main" xmlns="" id="{3B373AF2-D1CC-4062-B705-438B4DF08D62}"/>
              </a:ext>
            </a:extLst>
          </p:cNvPr>
          <p:cNvSpPr/>
          <p:nvPr/>
        </p:nvSpPr>
        <p:spPr>
          <a:xfrm>
            <a:off x="432916" y="4653000"/>
            <a:ext cx="8469884" cy="1815882"/>
          </a:xfrm>
          <a:prstGeom prst="rect">
            <a:avLst/>
          </a:prstGeom>
        </p:spPr>
        <p:txBody>
          <a:bodyPr wrap="square">
            <a:spAutoFit/>
          </a:bodyPr>
          <a:lstStyle/>
          <a:p>
            <a:pPr marL="285750" indent="-285750">
              <a:buFont typeface="Wingdings" panose="05000000000000000000" pitchFamily="2" charset="2"/>
              <a:buChar char="§"/>
            </a:pPr>
            <a:r>
              <a:rPr lang="el-GR" sz="1600" dirty="0"/>
              <a:t>Χωρίς την κυκλοφορία του υγρού ώστε να ψύξη το συλλέκτη, αυτό θερμαίνεται όλο και περισσότερο μέχρι να φτάσει στο σημείο ισορροπίας, κατά το οποίο οι απώλειες τις θερμότητας είναι ίδιες με τα ηλιακά κέρδη , σε μια εσωτερική θερμοκρασία που μπορεί να ξεπερνάει τους </a:t>
            </a:r>
            <a:r>
              <a:rPr lang="en-US" sz="1600" dirty="0"/>
              <a:t>200 ºC (</a:t>
            </a:r>
            <a:r>
              <a:rPr lang="el-GR" sz="1600" dirty="0"/>
              <a:t>στους συλλέκτες με σωλήνες κενού</a:t>
            </a:r>
            <a:r>
              <a:rPr lang="en-US" sz="1600" dirty="0"/>
              <a:t>). </a:t>
            </a:r>
          </a:p>
          <a:p>
            <a:pPr marL="285750" indent="-285750">
              <a:buFont typeface="Wingdings" panose="05000000000000000000" pitchFamily="2" charset="2"/>
              <a:buChar char="§"/>
            </a:pPr>
            <a:r>
              <a:rPr lang="el-GR" sz="1600" dirty="0"/>
              <a:t>Αυτή ονομάζεται θερμοκρασία ανακοπής του συλλέκτη</a:t>
            </a:r>
            <a:r>
              <a:rPr lang="en-US" sz="1600" dirty="0"/>
              <a:t>. </a:t>
            </a:r>
            <a:r>
              <a:rPr lang="el-GR" sz="1600" dirty="0"/>
              <a:t>Σε συλλέκτες υψηλής απόδοσης , αυτό είναι ένα θεωρητικό σημείο , γιατί η επίτευξή του θα ήταν καταστροφική</a:t>
            </a:r>
            <a:r>
              <a:rPr lang="el-GR" sz="1600" b="1" dirty="0"/>
              <a:t>.</a:t>
            </a:r>
            <a:r>
              <a:rPr lang="en-US" sz="1600" b="1" dirty="0"/>
              <a:t> </a:t>
            </a:r>
            <a:r>
              <a:rPr lang="el-GR" sz="1600" b="1" dirty="0"/>
              <a:t>Η λειτουργία σε συνθήκες υψηλών θερμοκρασιών μειώνει το χρόνο ζωής των υλικών. </a:t>
            </a:r>
            <a:endParaRPr lang="en-US" sz="1600" b="1" dirty="0"/>
          </a:p>
        </p:txBody>
      </p:sp>
    </p:spTree>
    <p:extLst>
      <p:ext uri="{BB962C8B-B14F-4D97-AF65-F5344CB8AC3E}">
        <p14:creationId xmlns:p14="http://schemas.microsoft.com/office/powerpoint/2010/main" val="384079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CA13F-D03C-423C-BEE1-4BFAF1A6D035}"/>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5" name="Rectangle 4">
            <a:extLst>
              <a:ext uri="{FF2B5EF4-FFF2-40B4-BE49-F238E27FC236}">
                <a16:creationId xmlns:a16="http://schemas.microsoft.com/office/drawing/2014/main" xmlns="" id="{BF3ACF23-9E11-4053-90A2-A179874962F6}"/>
              </a:ext>
            </a:extLst>
          </p:cNvPr>
          <p:cNvSpPr/>
          <p:nvPr/>
        </p:nvSpPr>
        <p:spPr>
          <a:xfrm>
            <a:off x="432916" y="1557000"/>
            <a:ext cx="680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Έλεγχος υπερθέρμανσης</a:t>
            </a:r>
            <a:r>
              <a:rPr lang="en-US" b="1" dirty="0">
                <a:solidFill>
                  <a:prstClr val="black"/>
                </a:solidFill>
                <a:cs typeface="Arial" pitchFamily="34" charset="0"/>
              </a:rPr>
              <a:t>. </a:t>
            </a:r>
            <a:r>
              <a:rPr lang="el-GR" b="1" dirty="0">
                <a:solidFill>
                  <a:prstClr val="black"/>
                </a:solidFill>
                <a:cs typeface="Arial" pitchFamily="34" charset="0"/>
              </a:rPr>
              <a:t>Θερμοκρασία ανακοπής</a:t>
            </a:r>
            <a:endParaRPr lang="en-US" b="1" dirty="0"/>
          </a:p>
        </p:txBody>
      </p:sp>
      <p:grpSp>
        <p:nvGrpSpPr>
          <p:cNvPr id="7" name="Group 6">
            <a:extLst>
              <a:ext uri="{FF2B5EF4-FFF2-40B4-BE49-F238E27FC236}">
                <a16:creationId xmlns:a16="http://schemas.microsoft.com/office/drawing/2014/main" xmlns="" id="{CEEBD13A-2EBC-4132-BF1D-CAAF5AEDAEE1}"/>
              </a:ext>
            </a:extLst>
          </p:cNvPr>
          <p:cNvGrpSpPr/>
          <p:nvPr/>
        </p:nvGrpSpPr>
        <p:grpSpPr>
          <a:xfrm>
            <a:off x="329369" y="1917000"/>
            <a:ext cx="8639887" cy="4248000"/>
            <a:chOff x="329369" y="1926332"/>
            <a:chExt cx="8639887" cy="4248000"/>
          </a:xfrm>
        </p:grpSpPr>
        <p:sp>
          <p:nvSpPr>
            <p:cNvPr id="6" name="Rectangle: Rounded Corners 5">
              <a:extLst>
                <a:ext uri="{FF2B5EF4-FFF2-40B4-BE49-F238E27FC236}">
                  <a16:creationId xmlns:a16="http://schemas.microsoft.com/office/drawing/2014/main" xmlns="" id="{BA517888-6528-4906-A152-60A413B5919B}"/>
                </a:ext>
              </a:extLst>
            </p:cNvPr>
            <p:cNvSpPr/>
            <p:nvPr/>
          </p:nvSpPr>
          <p:spPr>
            <a:xfrm>
              <a:off x="761256" y="4394638"/>
              <a:ext cx="8208000" cy="1779694"/>
            </a:xfrm>
            <a:prstGeom prst="roundRect">
              <a:avLst>
                <a:gd name="adj" fmla="val 675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EEB3DB50-8262-46A0-BFA5-7C5F42D3FE1C}"/>
                </a:ext>
              </a:extLst>
            </p:cNvPr>
            <p:cNvGrpSpPr/>
            <p:nvPr/>
          </p:nvGrpSpPr>
          <p:grpSpPr>
            <a:xfrm>
              <a:off x="329369" y="1926332"/>
              <a:ext cx="8634631" cy="4234145"/>
              <a:chOff x="329369" y="1926332"/>
              <a:chExt cx="8634631" cy="4234145"/>
            </a:xfrm>
          </p:grpSpPr>
          <p:sp>
            <p:nvSpPr>
              <p:cNvPr id="4" name="Rectangle 3">
                <a:extLst>
                  <a:ext uri="{FF2B5EF4-FFF2-40B4-BE49-F238E27FC236}">
                    <a16:creationId xmlns:a16="http://schemas.microsoft.com/office/drawing/2014/main" xmlns="" id="{6894845B-7CDE-4474-AF33-D0235A0E96D1}"/>
                  </a:ext>
                </a:extLst>
              </p:cNvPr>
              <p:cNvSpPr/>
              <p:nvPr/>
            </p:nvSpPr>
            <p:spPr>
              <a:xfrm>
                <a:off x="329369" y="4344595"/>
                <a:ext cx="8634631" cy="1815882"/>
              </a:xfrm>
              <a:prstGeom prst="rect">
                <a:avLst/>
              </a:prstGeom>
            </p:spPr>
            <p:txBody>
              <a:bodyPr wrap="square">
                <a:spAutoFit/>
              </a:bodyPr>
              <a:lstStyle/>
              <a:p>
                <a:pPr marL="285750" indent="-285750">
                  <a:buFont typeface="Wingdings" panose="05000000000000000000" pitchFamily="2" charset="2"/>
                  <a:buChar char="§"/>
                </a:pPr>
                <a:r>
                  <a:rPr lang="el-GR" sz="1600" dirty="0"/>
                  <a:t>Η υπερθέρμανση και οι συνθήκες ανακοπής έχουν </a:t>
                </a:r>
                <a:r>
                  <a:rPr lang="en-US" sz="1600" dirty="0"/>
                  <a:t> </a:t>
                </a:r>
                <a:r>
                  <a:rPr lang="el-GR" sz="1600" b="1" dirty="0"/>
                  <a:t>συνέπειες στις υδραυλικές εγκαταστάσεις</a:t>
                </a:r>
                <a:r>
                  <a:rPr lang="en-US" sz="1600" b="1" dirty="0"/>
                  <a:t> </a:t>
                </a:r>
                <a:r>
                  <a:rPr lang="en-US" sz="1600" dirty="0"/>
                  <a:t>:</a:t>
                </a:r>
              </a:p>
              <a:p>
                <a:pPr marL="541338" lvl="1" indent="-285750">
                  <a:buFont typeface="Calibri" panose="020F0502020204030204" pitchFamily="34" charset="0"/>
                  <a:buChar char="‒"/>
                </a:pPr>
                <a:r>
                  <a:rPr lang="el-GR" sz="1600" dirty="0"/>
                  <a:t>Πρέπει να αντέχουν στην άνοδο των πιέσεων;</a:t>
                </a:r>
                <a:r>
                  <a:rPr lang="en-US" sz="1600" dirty="0"/>
                  <a:t> </a:t>
                </a:r>
                <a:r>
                  <a:rPr lang="el-GR" sz="1600" dirty="0"/>
                  <a:t>Γι’ αυτό πρέπει να αποφεύγονται μη κατάλληλα υλικά.</a:t>
                </a:r>
                <a:endParaRPr lang="en-US" sz="1600" dirty="0"/>
              </a:p>
              <a:p>
                <a:pPr marL="541338" lvl="1" indent="-285750">
                  <a:buFont typeface="Calibri" panose="020F0502020204030204" pitchFamily="34" charset="0"/>
                  <a:buChar char="‒"/>
                </a:pPr>
                <a:r>
                  <a:rPr lang="el-GR" sz="1600" b="1" dirty="0"/>
                  <a:t>Οι σωλήνες πρέπει να είναι μεταλλικές και όχι πλαστικές</a:t>
                </a:r>
                <a:r>
                  <a:rPr lang="en-US" sz="1600" b="1" dirty="0"/>
                  <a:t>,</a:t>
                </a:r>
                <a:r>
                  <a:rPr lang="el-GR" sz="1600" b="1" dirty="0"/>
                  <a:t> </a:t>
                </a:r>
                <a:r>
                  <a:rPr lang="el-GR" sz="1600" dirty="0"/>
                  <a:t>για να αντιμετωπίζουν το συνδυασμό της πιθανής αύξησης της θερμοκρασίας και της πίεσης</a:t>
                </a:r>
                <a:r>
                  <a:rPr lang="el-GR" sz="1600" b="1" dirty="0"/>
                  <a:t>. </a:t>
                </a:r>
              </a:p>
              <a:p>
                <a:pPr marL="541338" lvl="1" indent="-285750">
                  <a:buFont typeface="Calibri" panose="020F0502020204030204" pitchFamily="34" charset="0"/>
                  <a:buChar char="‒"/>
                </a:pPr>
                <a:r>
                  <a:rPr lang="el-GR" sz="1600" b="1" dirty="0"/>
                  <a:t>Η μόνωση θα είναι επίσης ειδική, </a:t>
                </a:r>
                <a:r>
                  <a:rPr lang="en-US" sz="1600" dirty="0"/>
                  <a:t>n</a:t>
                </a:r>
                <a:r>
                  <a:rPr lang="el-GR" sz="1600" dirty="0"/>
                  <a:t>ώστε να αντέχει στην υπερθέρμανση ( όχι αφρό </a:t>
                </a:r>
                <a:r>
                  <a:rPr lang="el-GR" sz="1600" dirty="0" err="1"/>
                  <a:t>πολυαιθυλενιου</a:t>
                </a:r>
                <a:r>
                  <a:rPr lang="el-GR" sz="1600" dirty="0"/>
                  <a:t>)</a:t>
                </a:r>
                <a:endParaRPr lang="en-US" sz="1600" dirty="0"/>
              </a:p>
            </p:txBody>
          </p:sp>
          <p:sp>
            <p:nvSpPr>
              <p:cNvPr id="9" name="Rectangle 8">
                <a:extLst>
                  <a:ext uri="{FF2B5EF4-FFF2-40B4-BE49-F238E27FC236}">
                    <a16:creationId xmlns:a16="http://schemas.microsoft.com/office/drawing/2014/main" xmlns="" id="{23400D7A-2859-485B-9158-982F1933B086}"/>
                  </a:ext>
                </a:extLst>
              </p:cNvPr>
              <p:cNvSpPr/>
              <p:nvPr/>
            </p:nvSpPr>
            <p:spPr>
              <a:xfrm>
                <a:off x="432916" y="1926332"/>
                <a:ext cx="6803084" cy="1323439"/>
              </a:xfrm>
              <a:prstGeom prst="rect">
                <a:avLst/>
              </a:prstGeom>
            </p:spPr>
            <p:txBody>
              <a:bodyPr wrap="square">
                <a:spAutoFit/>
              </a:bodyPr>
              <a:lstStyle/>
              <a:p>
                <a:pPr marL="285750" indent="-285750">
                  <a:buFont typeface="Wingdings" panose="05000000000000000000" pitchFamily="2" charset="2"/>
                  <a:buChar char="§"/>
                </a:pPr>
                <a:r>
                  <a:rPr lang="el-GR" sz="1600" dirty="0"/>
                  <a:t>Σε συνθήκες θερμοκρασιών ανακοπής , το υγρό μέσο μεταφοράς θερμότητας μπορεί να εξατμιστεί μέσα στα </a:t>
                </a:r>
                <a:r>
                  <a:rPr lang="el-GR" sz="1600" dirty="0" err="1"/>
                  <a:t>πανέλ</a:t>
                </a:r>
                <a:r>
                  <a:rPr lang="el-GR" sz="1600" dirty="0"/>
                  <a:t> αυξάνοντας την πίεση και τον όγκο του.</a:t>
                </a:r>
                <a:r>
                  <a:rPr lang="en-US" sz="1600" dirty="0"/>
                  <a:t> </a:t>
                </a:r>
                <a:r>
                  <a:rPr lang="el-GR" sz="1600" dirty="0"/>
                  <a:t>Το δοχείο διαστολής απορροφά αυτή τη διόγκωση του υγρού μέχρι οι συνθήκες να επανέλθουν ; Εάν η εγκατάσταση δεν έχει γίνει σωστά η βαλβίδα ασφαλείας στο κύκλωμα  θα ενεργοποιηθεί.</a:t>
                </a:r>
                <a:endParaRPr lang="en-US" sz="1600" dirty="0"/>
              </a:p>
            </p:txBody>
          </p:sp>
          <p:sp>
            <p:nvSpPr>
              <p:cNvPr id="10" name="Rectangle 9">
                <a:extLst>
                  <a:ext uri="{FF2B5EF4-FFF2-40B4-BE49-F238E27FC236}">
                    <a16:creationId xmlns:a16="http://schemas.microsoft.com/office/drawing/2014/main" xmlns="" id="{B4A87CC8-412C-4B08-AA77-BF35FD9D125E}"/>
                  </a:ext>
                </a:extLst>
              </p:cNvPr>
              <p:cNvSpPr/>
              <p:nvPr/>
            </p:nvSpPr>
            <p:spPr>
              <a:xfrm>
                <a:off x="432916" y="3242356"/>
                <a:ext cx="8531083" cy="1077218"/>
              </a:xfrm>
              <a:prstGeom prst="rect">
                <a:avLst/>
              </a:prstGeom>
            </p:spPr>
            <p:txBody>
              <a:bodyPr wrap="square">
                <a:spAutoFit/>
              </a:bodyPr>
              <a:lstStyle/>
              <a:p>
                <a:pPr marL="285750" indent="-285750">
                  <a:buFont typeface="Wingdings" panose="05000000000000000000" pitchFamily="2" charset="2"/>
                  <a:buChar char="§"/>
                </a:pPr>
                <a:r>
                  <a:rPr lang="el-GR" sz="1600" dirty="0"/>
                  <a:t>Μια επανεκκίνηση της αντλίας μετά από αυτή τη διακοπή θα είχε ως αποτέλεσμα την προώθηση του ατμού έξω από το πάνελ και μέσα στο ηλιακό δοχείο. Ο ατμός υγροποιείται γρήγορά μέσα στις ψυχρές σωληνώσεις </a:t>
                </a:r>
                <a:r>
                  <a:rPr lang="en-US" sz="1600" dirty="0"/>
                  <a:t>,</a:t>
                </a:r>
                <a:r>
                  <a:rPr lang="el-GR" sz="1600" dirty="0"/>
                  <a:t>αλλά στιγμιαίες θερμοκρασίες μεγαλύτερες των </a:t>
                </a:r>
                <a:r>
                  <a:rPr lang="en-US" sz="1600" b="1" dirty="0"/>
                  <a:t> 200 ºC</a:t>
                </a:r>
                <a:r>
                  <a:rPr lang="el-GR" sz="1600" b="1" dirty="0"/>
                  <a:t> μπορούν να εμφανιστούν</a:t>
                </a:r>
                <a:r>
                  <a:rPr lang="en-US" sz="1600" b="1" dirty="0"/>
                  <a:t>, </a:t>
                </a:r>
                <a:r>
                  <a:rPr lang="el-GR" sz="1600" b="1" dirty="0"/>
                  <a:t>ειδικά κοντά στην είσοδο και έξοδο των συλλεκτών. </a:t>
                </a:r>
                <a:endParaRPr lang="en-US" sz="1600" b="1" dirty="0"/>
              </a:p>
            </p:txBody>
          </p:sp>
        </p:grpSp>
      </p:grpSp>
      <p:pic>
        <p:nvPicPr>
          <p:cNvPr id="13" name="Picture 12">
            <a:extLst>
              <a:ext uri="{FF2B5EF4-FFF2-40B4-BE49-F238E27FC236}">
                <a16:creationId xmlns:a16="http://schemas.microsoft.com/office/drawing/2014/main" xmlns="" id="{6EBEA706-917E-4CD4-AC53-23A0242D9A5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64000" y="1631227"/>
            <a:ext cx="1616285" cy="1609212"/>
          </a:xfrm>
          <a:prstGeom prst="rect">
            <a:avLst/>
          </a:prstGeom>
          <a:ln>
            <a:solidFill>
              <a:schemeClr val="tx1"/>
            </a:solidFill>
          </a:ln>
        </p:spPr>
      </p:pic>
    </p:spTree>
    <p:extLst>
      <p:ext uri="{BB962C8B-B14F-4D97-AF65-F5344CB8AC3E}">
        <p14:creationId xmlns:p14="http://schemas.microsoft.com/office/powerpoint/2010/main" val="132182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DFAAC-5BE1-4FDF-821F-AA103388ADEC}"/>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5" name="Rectangle 4">
            <a:extLst>
              <a:ext uri="{FF2B5EF4-FFF2-40B4-BE49-F238E27FC236}">
                <a16:creationId xmlns:a16="http://schemas.microsoft.com/office/drawing/2014/main" xmlns="" id="{4EAE2AD7-F6FB-4FC2-8E60-DCBBABAA40B1}"/>
              </a:ext>
            </a:extLst>
          </p:cNvPr>
          <p:cNvSpPr/>
          <p:nvPr/>
        </p:nvSpPr>
        <p:spPr>
          <a:xfrm>
            <a:off x="432916" y="1557000"/>
            <a:ext cx="8086262"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Έλεγχος υπερθέρμανσης</a:t>
            </a:r>
            <a:r>
              <a:rPr lang="en-US" b="1" dirty="0">
                <a:solidFill>
                  <a:prstClr val="black"/>
                </a:solidFill>
                <a:cs typeface="Arial" pitchFamily="34" charset="0"/>
              </a:rPr>
              <a:t>.  </a:t>
            </a:r>
            <a:r>
              <a:rPr lang="el-GR" b="1" dirty="0">
                <a:solidFill>
                  <a:prstClr val="black"/>
                </a:solidFill>
                <a:cs typeface="Arial" pitchFamily="34" charset="0"/>
              </a:rPr>
              <a:t>Διαστολή </a:t>
            </a:r>
            <a:r>
              <a:rPr lang="el-GR" b="1" dirty="0" smtClean="0">
                <a:solidFill>
                  <a:prstClr val="black"/>
                </a:solidFill>
                <a:cs typeface="Arial" pitchFamily="34" charset="0"/>
              </a:rPr>
              <a:t>σωληνώσεων και απόρριψη θερμότητας</a:t>
            </a:r>
            <a:endParaRPr lang="en-US" b="1" dirty="0">
              <a:solidFill>
                <a:srgbClr val="FF0000"/>
              </a:solidFill>
            </a:endParaRPr>
          </a:p>
        </p:txBody>
      </p:sp>
      <p:sp>
        <p:nvSpPr>
          <p:cNvPr id="6" name="TextBox 5">
            <a:extLst>
              <a:ext uri="{FF2B5EF4-FFF2-40B4-BE49-F238E27FC236}">
                <a16:creationId xmlns:a16="http://schemas.microsoft.com/office/drawing/2014/main" xmlns="" id="{3E9D3513-4A13-4C66-ACD7-BD554D6586FE}"/>
              </a:ext>
            </a:extLst>
          </p:cNvPr>
          <p:cNvSpPr txBox="1"/>
          <p:nvPr/>
        </p:nvSpPr>
        <p:spPr>
          <a:xfrm>
            <a:off x="258821" y="1973118"/>
            <a:ext cx="7455899"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ΔΙΑΣΤΟΛΗ ΣΩΛΗΝΩΣΕΩΝ</a:t>
            </a:r>
            <a:endParaRPr lang="en-US" sz="1600" b="1" dirty="0"/>
          </a:p>
          <a:p>
            <a:pPr marL="542925" lvl="1" indent="-285750">
              <a:buFont typeface="Calibri" panose="020F0502020204030204" pitchFamily="34" charset="0"/>
              <a:buChar char="‒"/>
            </a:pPr>
            <a:r>
              <a:rPr lang="el-GR" sz="1600" dirty="0"/>
              <a:t>Οι σωλήνες συστέλλονται και διαστέλλονται με τη μεταβολή της θερμοκρασίας. </a:t>
            </a:r>
            <a:r>
              <a:rPr lang="en-US" sz="1600" dirty="0"/>
              <a:t> </a:t>
            </a:r>
          </a:p>
          <a:p>
            <a:pPr marL="542925" lvl="1" indent="-285750">
              <a:buFont typeface="Calibri" panose="020F0502020204030204" pitchFamily="34" charset="0"/>
              <a:buChar char="‒"/>
            </a:pPr>
            <a:r>
              <a:rPr lang="el-GR" sz="1600" dirty="0"/>
              <a:t>Κάθε υλικό έχει το δικό του </a:t>
            </a:r>
            <a:r>
              <a:rPr lang="en-US" sz="1600" dirty="0"/>
              <a:t> “</a:t>
            </a:r>
            <a:r>
              <a:rPr lang="el-GR" sz="1600" dirty="0"/>
              <a:t>συντελεστή διαστολής"</a:t>
            </a:r>
            <a:r>
              <a:rPr lang="en-US" sz="1600" dirty="0"/>
              <a:t>.</a:t>
            </a:r>
          </a:p>
          <a:p>
            <a:pPr marL="542925" lvl="1" indent="-285750">
              <a:buFont typeface="Calibri" panose="020F0502020204030204" pitchFamily="34" charset="0"/>
              <a:buChar char="‒"/>
            </a:pPr>
            <a:r>
              <a:rPr lang="el-GR" sz="1600" dirty="0"/>
              <a:t>Η συστολή / διαστολή αποτελεί από μόνη της μια αιτία διαρροών. </a:t>
            </a:r>
            <a:endParaRPr lang="en-US" sz="1600" dirty="0"/>
          </a:p>
          <a:p>
            <a:pPr marL="542925" lvl="1" indent="-285750">
              <a:buFont typeface="Calibri" panose="020F0502020204030204" pitchFamily="34" charset="0"/>
              <a:buChar char="‒"/>
            </a:pPr>
            <a:r>
              <a:rPr lang="el-GR" sz="1600" dirty="0"/>
              <a:t>Οι διαρροές σε ένα ηλιακό βρόγχο μπορεί να προκαλέσουν ζημιά στην αντλία</a:t>
            </a:r>
            <a:r>
              <a:rPr lang="en-US" sz="1600" dirty="0"/>
              <a:t>.</a:t>
            </a:r>
          </a:p>
          <a:p>
            <a:pPr marL="542925" lvl="1" indent="-285750">
              <a:buFont typeface="Calibri" panose="020F0502020204030204" pitchFamily="34" charset="0"/>
              <a:buChar char="‒"/>
            </a:pPr>
            <a:r>
              <a:rPr lang="el-GR" sz="1600" dirty="0"/>
              <a:t>Όταν η σωλήνα διαστέλλεται τεντώνεται γραμμικά και η ζημιά προκαλείται στις στροφές.</a:t>
            </a:r>
            <a:endParaRPr lang="en-US" sz="1600" dirty="0"/>
          </a:p>
          <a:p>
            <a:pPr marL="542925" lvl="1" indent="-285750">
              <a:buFont typeface="Calibri" panose="020F0502020204030204" pitchFamily="34" charset="0"/>
              <a:buChar char="‒"/>
            </a:pPr>
            <a:r>
              <a:rPr lang="el-GR" sz="1600" b="1" dirty="0"/>
              <a:t>Για προστασία  μπορούν να χρησιμοποιηθούν μηχανικές συνδέσεις </a:t>
            </a:r>
            <a:r>
              <a:rPr lang="en-US" sz="1600" b="1" dirty="0"/>
              <a:t> “U” </a:t>
            </a:r>
            <a:r>
              <a:rPr lang="el-GR" sz="1600" b="1" dirty="0"/>
              <a:t>από μαλακό χαλκό</a:t>
            </a:r>
            <a:r>
              <a:rPr lang="en-US" sz="1600" dirty="0"/>
              <a:t>.</a:t>
            </a:r>
          </a:p>
          <a:p>
            <a:pPr marL="285750" indent="-285750">
              <a:buFont typeface="Wingdings" panose="05000000000000000000" pitchFamily="2" charset="2"/>
              <a:buChar char="§"/>
            </a:pPr>
            <a:r>
              <a:rPr lang="el-GR" sz="1600" b="1" dirty="0" smtClean="0"/>
              <a:t>Απόρριψη θερμότητας</a:t>
            </a:r>
          </a:p>
          <a:p>
            <a:pPr marL="285750" indent="-285750">
              <a:buFont typeface="Wingdings" panose="05000000000000000000" pitchFamily="2" charset="2"/>
              <a:buChar char="§"/>
            </a:pPr>
            <a:r>
              <a:rPr lang="el-GR" sz="1600" dirty="0" smtClean="0"/>
              <a:t>Ακόμα και αν η αντλία κλείσει όταν η δεξαμενή νερού έχει φτάσει τη μέγιστη θερμοκρασία, ο ελεγκτής θα ανοίξει τη βαλβίδα εκτροπής, στέλνοντας το υγρό μέσω ενός </a:t>
            </a:r>
            <a:r>
              <a:rPr lang="el-GR" sz="1600" dirty="0" err="1" smtClean="0"/>
              <a:t>ψύκτη</a:t>
            </a:r>
            <a:r>
              <a:rPr lang="el-GR" sz="1600" dirty="0" smtClean="0"/>
              <a:t> εκτός κτιρίου. Έτσι το υγρό δεν βράζει έως ότου η ζήτηση για </a:t>
            </a:r>
            <a:r>
              <a:rPr lang="el-GR" sz="1600" dirty="0" err="1" smtClean="0"/>
              <a:t>ΖΝΧρίξει</a:t>
            </a:r>
            <a:r>
              <a:rPr lang="el-GR" sz="1600" dirty="0" smtClean="0"/>
              <a:t> τη θερμοκρασία στο δοχείο ώστε να μπορεί να δέχεται και πάλι θερμότητα. </a:t>
            </a:r>
          </a:p>
          <a:p>
            <a:pPr marL="542925" lvl="1" indent="-285750">
              <a:buFont typeface="Calibri" panose="020F0502020204030204" pitchFamily="34" charset="0"/>
              <a:buChar char="‒"/>
            </a:pPr>
            <a:r>
              <a:rPr lang="el-GR" sz="1600" dirty="0" smtClean="0"/>
              <a:t>Οι</a:t>
            </a:r>
            <a:r>
              <a:rPr lang="el-GR" sz="1600" dirty="0" smtClean="0"/>
              <a:t> </a:t>
            </a:r>
            <a:r>
              <a:rPr lang="el-GR" sz="1600" dirty="0"/>
              <a:t>πισίνες </a:t>
            </a:r>
            <a:r>
              <a:rPr lang="el-GR" sz="1600" dirty="0" smtClean="0"/>
              <a:t>αποτελούν πολύ καλές περιπτώσεις απόρριψης θερμότητας</a:t>
            </a:r>
            <a:r>
              <a:rPr lang="el-GR" sz="1600" dirty="0" smtClean="0"/>
              <a:t>. </a:t>
            </a:r>
            <a:endParaRPr lang="en-US" sz="1600" dirty="0"/>
          </a:p>
        </p:txBody>
      </p:sp>
      <p:pic>
        <p:nvPicPr>
          <p:cNvPr id="7" name="Picture 6">
            <a:extLst>
              <a:ext uri="{FF2B5EF4-FFF2-40B4-BE49-F238E27FC236}">
                <a16:creationId xmlns:a16="http://schemas.microsoft.com/office/drawing/2014/main" xmlns="" id="{06B547EB-6D97-4759-809A-B90E4AA5CEA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596001" y="3978299"/>
            <a:ext cx="1289178" cy="1992366"/>
          </a:xfrm>
          <a:prstGeom prst="rect">
            <a:avLst/>
          </a:prstGeom>
          <a:ln>
            <a:solidFill>
              <a:schemeClr val="tx1"/>
            </a:solidFill>
          </a:ln>
        </p:spPr>
      </p:pic>
      <p:pic>
        <p:nvPicPr>
          <p:cNvPr id="12" name="Picture 11">
            <a:extLst>
              <a:ext uri="{FF2B5EF4-FFF2-40B4-BE49-F238E27FC236}">
                <a16:creationId xmlns:a16="http://schemas.microsoft.com/office/drawing/2014/main" xmlns="" id="{A8F8F7A0-FCB8-489E-9884-9A3534302FCC}"/>
              </a:ext>
            </a:extLst>
          </p:cNvPr>
          <p:cNvPicPr>
            <a:picLocks noChangeAspect="1"/>
          </p:cNvPicPr>
          <p:nvPr/>
        </p:nvPicPr>
        <p:blipFill>
          <a:blip r:embed="rId4"/>
          <a:stretch>
            <a:fillRect/>
          </a:stretch>
        </p:blipFill>
        <p:spPr>
          <a:xfrm flipH="1">
            <a:off x="7740000" y="1701018"/>
            <a:ext cx="779178" cy="2160000"/>
          </a:xfrm>
          <a:prstGeom prst="rect">
            <a:avLst/>
          </a:prstGeom>
          <a:ln>
            <a:solidFill>
              <a:schemeClr val="tx1"/>
            </a:solidFill>
          </a:ln>
        </p:spPr>
      </p:pic>
    </p:spTree>
    <p:extLst>
      <p:ext uri="{BB962C8B-B14F-4D97-AF65-F5344CB8AC3E}">
        <p14:creationId xmlns:p14="http://schemas.microsoft.com/office/powerpoint/2010/main" val="3213151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6C93873-190B-477D-BCC4-6645A0275A3A}"/>
              </a:ext>
            </a:extLst>
          </p:cNvPr>
          <p:cNvPicPr>
            <a:picLocks noChangeAspect="1"/>
          </p:cNvPicPr>
          <p:nvPr/>
        </p:nvPicPr>
        <p:blipFill>
          <a:blip r:embed="rId2"/>
          <a:stretch>
            <a:fillRect/>
          </a:stretch>
        </p:blipFill>
        <p:spPr>
          <a:xfrm>
            <a:off x="7200537" y="4437000"/>
            <a:ext cx="1654925" cy="1622476"/>
          </a:xfrm>
          <a:prstGeom prst="rect">
            <a:avLst/>
          </a:prstGeom>
        </p:spPr>
      </p:pic>
      <p:sp>
        <p:nvSpPr>
          <p:cNvPr id="2" name="Title 1">
            <a:extLst>
              <a:ext uri="{FF2B5EF4-FFF2-40B4-BE49-F238E27FC236}">
                <a16:creationId xmlns:a16="http://schemas.microsoft.com/office/drawing/2014/main" xmlns="" id="{CD50F5ED-4341-49E1-91C2-C394BF4B82DA}"/>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85B20EED-8385-40D6-B1E1-6F34627711E5}"/>
              </a:ext>
            </a:extLst>
          </p:cNvPr>
          <p:cNvSpPr/>
          <p:nvPr/>
        </p:nvSpPr>
        <p:spPr>
          <a:xfrm>
            <a:off x="432916" y="1557000"/>
            <a:ext cx="320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Προστασία ψύξης</a:t>
            </a:r>
            <a:r>
              <a:rPr lang="en-US" b="1" dirty="0">
                <a:solidFill>
                  <a:prstClr val="black"/>
                </a:solidFill>
                <a:cs typeface="Arial" pitchFamily="34" charset="0"/>
              </a:rPr>
              <a:t>. </a:t>
            </a:r>
            <a:r>
              <a:rPr lang="el-GR" b="1" dirty="0" err="1">
                <a:solidFill>
                  <a:prstClr val="black"/>
                </a:solidFill>
                <a:cs typeface="Arial" pitchFamily="34" charset="0"/>
              </a:rPr>
              <a:t>Γλυκόλη</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17A87824-F26F-4682-BF30-BD4B366833F2}"/>
              </a:ext>
            </a:extLst>
          </p:cNvPr>
          <p:cNvSpPr txBox="1"/>
          <p:nvPr/>
        </p:nvSpPr>
        <p:spPr>
          <a:xfrm>
            <a:off x="828000" y="1917000"/>
            <a:ext cx="7847688" cy="2062103"/>
          </a:xfrm>
          <a:prstGeom prst="rect">
            <a:avLst/>
          </a:prstGeom>
          <a:noFill/>
        </p:spPr>
        <p:txBody>
          <a:bodyPr wrap="square" rtlCol="0">
            <a:spAutoFit/>
          </a:bodyPr>
          <a:lstStyle/>
          <a:p>
            <a:pPr marL="285750" indent="-285750">
              <a:buFont typeface="Wingdings" panose="05000000000000000000" pitchFamily="2" charset="2"/>
              <a:buChar char="§"/>
            </a:pPr>
            <a:r>
              <a:rPr lang="el-GR" sz="1600" dirty="0"/>
              <a:t>Το πιο κοινό αντιψυκτικό υγρό είναι η </a:t>
            </a:r>
            <a:r>
              <a:rPr lang="el-GR" sz="1600" dirty="0" err="1"/>
              <a:t>γλυκόλη</a:t>
            </a:r>
            <a:r>
              <a:rPr lang="el-GR" sz="1600" dirty="0"/>
              <a:t> </a:t>
            </a:r>
            <a:r>
              <a:rPr lang="el-GR" sz="1600" dirty="0" err="1"/>
              <a:t>αιθυλενίο</a:t>
            </a:r>
            <a:r>
              <a:rPr lang="el-GR" sz="1600" dirty="0"/>
              <a:t>, δεν πρέπει να χρησιμοποιείται εάν υπάρχει πιθανότητα διαρροής σε πόσιμο νερό. Στα </a:t>
            </a:r>
            <a:r>
              <a:rPr lang="el-GR" sz="1600" dirty="0" err="1"/>
              <a:t>ηλιοθερμικά</a:t>
            </a:r>
            <a:r>
              <a:rPr lang="el-GR" sz="1600" dirty="0"/>
              <a:t> συστήματα το υγρό μέσο βασίζεται στην </a:t>
            </a:r>
            <a:r>
              <a:rPr lang="el-GR" sz="1600" dirty="0" err="1"/>
              <a:t>γλυκόλη</a:t>
            </a:r>
            <a:r>
              <a:rPr lang="el-GR" sz="1600" dirty="0"/>
              <a:t> </a:t>
            </a:r>
            <a:r>
              <a:rPr lang="el-GR" sz="1600" dirty="0" err="1"/>
              <a:t>προπυλενίου</a:t>
            </a:r>
            <a:r>
              <a:rPr lang="en-US" sz="1600" dirty="0"/>
              <a:t>.</a:t>
            </a:r>
          </a:p>
          <a:p>
            <a:pPr marL="285750" indent="-285750">
              <a:buFont typeface="Wingdings" panose="05000000000000000000" pitchFamily="2" charset="2"/>
              <a:buChar char="§"/>
            </a:pPr>
            <a:r>
              <a:rPr lang="el-GR" sz="1600" dirty="0"/>
              <a:t>Οι εταιρίες των ηλιακών συστημάτων διαθέτουν διαλυτούς αναστολείς , που αποτρέπουν τη </a:t>
            </a:r>
            <a:r>
              <a:rPr lang="el-GR" sz="1600" dirty="0" err="1"/>
              <a:t>γλυκόλη</a:t>
            </a:r>
            <a:r>
              <a:rPr lang="el-GR" sz="1600" dirty="0"/>
              <a:t> να γίνει πολύ όξινη για τις σωληνώσεις. </a:t>
            </a:r>
          </a:p>
          <a:p>
            <a:pPr marL="285750" indent="-285750">
              <a:buFont typeface="Wingdings" panose="05000000000000000000" pitchFamily="2" charset="2"/>
              <a:buChar char="§"/>
            </a:pPr>
            <a:r>
              <a:rPr lang="el-GR" sz="1600" dirty="0"/>
              <a:t>Η </a:t>
            </a:r>
            <a:r>
              <a:rPr lang="el-GR" sz="1600" dirty="0" err="1"/>
              <a:t>γλυκόλη</a:t>
            </a:r>
            <a:r>
              <a:rPr lang="el-GR" sz="1600" dirty="0"/>
              <a:t> διατηρεί τη συνοχή της για  χρόνια κάτω από φυσιολογικές συνθήκες.</a:t>
            </a:r>
            <a:r>
              <a:rPr lang="en-US" sz="1600" dirty="0"/>
              <a:t> </a:t>
            </a:r>
            <a:endParaRPr lang="el-GR" sz="1600" dirty="0"/>
          </a:p>
          <a:p>
            <a:pPr marL="285750" indent="-285750">
              <a:buFont typeface="Wingdings" panose="05000000000000000000" pitchFamily="2" charset="2"/>
              <a:buChar char="§"/>
            </a:pPr>
            <a:r>
              <a:rPr lang="el-GR" sz="1600" dirty="0"/>
              <a:t>Η συμπλήρωση και αντικατάσταση της </a:t>
            </a:r>
            <a:r>
              <a:rPr lang="el-GR" sz="1600" dirty="0" err="1"/>
              <a:t>γλυκόλης</a:t>
            </a:r>
            <a:r>
              <a:rPr lang="el-GR" sz="1600" dirty="0"/>
              <a:t> είναι μέσα στις τυπικές εργασίες συντήρησης στα αντιψυκτικά </a:t>
            </a:r>
            <a:r>
              <a:rPr lang="el-GR" sz="1600" dirty="0" err="1"/>
              <a:t>ηλιοθερμικά</a:t>
            </a:r>
            <a:r>
              <a:rPr lang="el-GR" sz="1600" dirty="0"/>
              <a:t> συστήματα.</a:t>
            </a:r>
            <a:endParaRPr lang="en-US" sz="1600" dirty="0"/>
          </a:p>
        </p:txBody>
      </p:sp>
      <p:pic>
        <p:nvPicPr>
          <p:cNvPr id="6" name="Picture 5">
            <a:extLst>
              <a:ext uri="{FF2B5EF4-FFF2-40B4-BE49-F238E27FC236}">
                <a16:creationId xmlns:a16="http://schemas.microsoft.com/office/drawing/2014/main" xmlns="" id="{4403FB01-2B11-43B6-BEF0-A2F40150FA06}"/>
              </a:ext>
            </a:extLst>
          </p:cNvPr>
          <p:cNvPicPr>
            <a:picLocks noChangeAspect="1"/>
          </p:cNvPicPr>
          <p:nvPr/>
        </p:nvPicPr>
        <p:blipFill>
          <a:blip r:embed="rId3"/>
          <a:stretch>
            <a:fillRect/>
          </a:stretch>
        </p:blipFill>
        <p:spPr>
          <a:xfrm>
            <a:off x="1044000" y="4581000"/>
            <a:ext cx="6336000" cy="1531238"/>
          </a:xfrm>
          <a:prstGeom prst="rect">
            <a:avLst/>
          </a:prstGeom>
          <a:ln>
            <a:solidFill>
              <a:schemeClr val="tx1"/>
            </a:solidFill>
          </a:ln>
        </p:spPr>
      </p:pic>
    </p:spTree>
    <p:extLst>
      <p:ext uri="{BB962C8B-B14F-4D97-AF65-F5344CB8AC3E}">
        <p14:creationId xmlns:p14="http://schemas.microsoft.com/office/powerpoint/2010/main" val="148635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69B0AA-F0C4-4A86-A0AF-52A3F483177E}"/>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121BF7F1-DF18-495F-8704-93B2896055D3}"/>
              </a:ext>
            </a:extLst>
          </p:cNvPr>
          <p:cNvSpPr/>
          <p:nvPr/>
        </p:nvSpPr>
        <p:spPr>
          <a:xfrm>
            <a:off x="432915" y="1557000"/>
            <a:ext cx="8603085"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pic>
        <p:nvPicPr>
          <p:cNvPr id="8" name="Picture 7">
            <a:extLst>
              <a:ext uri="{FF2B5EF4-FFF2-40B4-BE49-F238E27FC236}">
                <a16:creationId xmlns:a16="http://schemas.microsoft.com/office/drawing/2014/main" xmlns="" id="{1383E935-1168-4F9B-AA94-529373175B53}"/>
              </a:ext>
            </a:extLst>
          </p:cNvPr>
          <p:cNvPicPr>
            <a:picLocks noChangeAspect="1"/>
          </p:cNvPicPr>
          <p:nvPr/>
        </p:nvPicPr>
        <p:blipFill>
          <a:blip r:embed="rId2"/>
          <a:stretch>
            <a:fillRect/>
          </a:stretch>
        </p:blipFill>
        <p:spPr>
          <a:xfrm>
            <a:off x="684000" y="2598765"/>
            <a:ext cx="8130744" cy="3228709"/>
          </a:xfrm>
          <a:prstGeom prst="rect">
            <a:avLst/>
          </a:prstGeom>
        </p:spPr>
      </p:pic>
      <p:sp>
        <p:nvSpPr>
          <p:cNvPr id="9" name="Rectangle 8">
            <a:extLst>
              <a:ext uri="{FF2B5EF4-FFF2-40B4-BE49-F238E27FC236}">
                <a16:creationId xmlns:a16="http://schemas.microsoft.com/office/drawing/2014/main" xmlns="" id="{597181DB-676D-43DA-A2CF-D907D348DA3B}"/>
              </a:ext>
            </a:extLst>
          </p:cNvPr>
          <p:cNvSpPr/>
          <p:nvPr/>
        </p:nvSpPr>
        <p:spPr>
          <a:xfrm>
            <a:off x="719712" y="2170584"/>
            <a:ext cx="2520000" cy="338554"/>
          </a:xfrm>
          <a:prstGeom prst="rect">
            <a:avLst/>
          </a:prstGeom>
        </p:spPr>
        <p:txBody>
          <a:bodyPr wrap="square">
            <a:spAutoFit/>
          </a:bodyPr>
          <a:lstStyle/>
          <a:p>
            <a:pPr marL="342900" indent="-342900">
              <a:buFont typeface="Wingdings" panose="05000000000000000000" pitchFamily="2" charset="2"/>
              <a:buChar char="§"/>
            </a:pPr>
            <a:r>
              <a:rPr lang="el-GR" sz="1600" b="1" dirty="0"/>
              <a:t>ΠΑΘΗΤΙΚΑ ΣΥΣΤΗΜΑΤΑ</a:t>
            </a:r>
            <a:endParaRPr lang="en-US" sz="1600" b="1" dirty="0"/>
          </a:p>
        </p:txBody>
      </p:sp>
    </p:spTree>
    <p:extLst>
      <p:ext uri="{BB962C8B-B14F-4D97-AF65-F5344CB8AC3E}">
        <p14:creationId xmlns:p14="http://schemas.microsoft.com/office/powerpoint/2010/main" val="241481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8F5572-C322-47AD-8BB8-087FDE42DF57}"/>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8D56027F-1C86-402E-9FDF-6A8BB8F1C672}"/>
              </a:ext>
            </a:extLst>
          </p:cNvPr>
          <p:cNvSpPr/>
          <p:nvPr/>
        </p:nvSpPr>
        <p:spPr>
          <a:xfrm>
            <a:off x="432916" y="1340508"/>
            <a:ext cx="871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pic>
        <p:nvPicPr>
          <p:cNvPr id="3" name="Picture 2">
            <a:extLst>
              <a:ext uri="{FF2B5EF4-FFF2-40B4-BE49-F238E27FC236}">
                <a16:creationId xmlns:a16="http://schemas.microsoft.com/office/drawing/2014/main" xmlns="" id="{4C027259-A6C9-4B96-A1F5-5129C96FF7E2}"/>
              </a:ext>
            </a:extLst>
          </p:cNvPr>
          <p:cNvPicPr>
            <a:picLocks noChangeAspect="1"/>
          </p:cNvPicPr>
          <p:nvPr/>
        </p:nvPicPr>
        <p:blipFill>
          <a:blip r:embed="rId2"/>
          <a:stretch>
            <a:fillRect/>
          </a:stretch>
        </p:blipFill>
        <p:spPr>
          <a:xfrm>
            <a:off x="756000" y="2202604"/>
            <a:ext cx="7930800" cy="4106395"/>
          </a:xfrm>
          <a:prstGeom prst="rect">
            <a:avLst/>
          </a:prstGeom>
        </p:spPr>
      </p:pic>
      <p:sp>
        <p:nvSpPr>
          <p:cNvPr id="9" name="Rectangle 8">
            <a:extLst>
              <a:ext uri="{FF2B5EF4-FFF2-40B4-BE49-F238E27FC236}">
                <a16:creationId xmlns:a16="http://schemas.microsoft.com/office/drawing/2014/main" xmlns="" id="{088B7A83-697A-40C5-AADB-1967DFB2B827}"/>
              </a:ext>
            </a:extLst>
          </p:cNvPr>
          <p:cNvSpPr/>
          <p:nvPr/>
        </p:nvSpPr>
        <p:spPr>
          <a:xfrm>
            <a:off x="828000" y="1917000"/>
            <a:ext cx="3384000" cy="338554"/>
          </a:xfrm>
          <a:prstGeom prst="rect">
            <a:avLst/>
          </a:prstGeom>
        </p:spPr>
        <p:txBody>
          <a:bodyPr wrap="square">
            <a:spAutoFit/>
          </a:bodyPr>
          <a:lstStyle/>
          <a:p>
            <a:pPr marL="342900" indent="-342900">
              <a:buFont typeface="Wingdings" panose="05000000000000000000" pitchFamily="2" charset="2"/>
              <a:buChar char="§"/>
            </a:pPr>
            <a:r>
              <a:rPr lang="el-GR" sz="1600" b="1" dirty="0"/>
              <a:t>ΕΝΕΡΓΗΤΙΚΑ  ΣΥΣΤΗΜΑΤΑ</a:t>
            </a:r>
            <a:endParaRPr lang="en-US" sz="1600" b="1" dirty="0"/>
          </a:p>
        </p:txBody>
      </p:sp>
    </p:spTree>
    <p:extLst>
      <p:ext uri="{BB962C8B-B14F-4D97-AF65-F5344CB8AC3E}">
        <p14:creationId xmlns:p14="http://schemas.microsoft.com/office/powerpoint/2010/main" val="1764991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DDB263-D239-43D6-A03A-2F126A7ADC78}"/>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AABA1189-1B46-4FA7-85C2-60422F759508}"/>
              </a:ext>
            </a:extLst>
          </p:cNvPr>
          <p:cNvSpPr/>
          <p:nvPr/>
        </p:nvSpPr>
        <p:spPr>
          <a:xfrm>
            <a:off x="396000" y="1454365"/>
            <a:ext cx="8603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5" name="TextBox 4">
            <a:extLst>
              <a:ext uri="{FF2B5EF4-FFF2-40B4-BE49-F238E27FC236}">
                <a16:creationId xmlns:a16="http://schemas.microsoft.com/office/drawing/2014/main" xmlns="" id="{85E581FE-7D8B-4D74-B0FE-DC7133F7186A}"/>
              </a:ext>
            </a:extLst>
          </p:cNvPr>
          <p:cNvSpPr txBox="1"/>
          <p:nvPr/>
        </p:nvSpPr>
        <p:spPr>
          <a:xfrm>
            <a:off x="144916" y="2030906"/>
            <a:ext cx="4893760"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ΠΑΘΗΤΙΚΑ </a:t>
            </a:r>
            <a:r>
              <a:rPr lang="en-US" sz="1600" b="1" dirty="0"/>
              <a:t> ICS SWH</a:t>
            </a:r>
          </a:p>
          <a:p>
            <a:pPr marL="269875" lvl="1"/>
            <a:r>
              <a:rPr lang="el-GR" sz="1600" b="1" u="sng" dirty="0"/>
              <a:t>Λειτουργία</a:t>
            </a:r>
            <a:endParaRPr lang="en-US" sz="1600" b="1" u="sng" dirty="0"/>
          </a:p>
          <a:p>
            <a:pPr marL="555625" lvl="1" indent="-285750">
              <a:buFont typeface="Calibri" panose="020F0502020204030204" pitchFamily="34" charset="0"/>
              <a:buChar char="‒"/>
            </a:pPr>
            <a:r>
              <a:rPr lang="el-GR" sz="1600" dirty="0"/>
              <a:t>Άμεση θέρμανση του ζεστού νερού χρήσης</a:t>
            </a:r>
            <a:r>
              <a:rPr lang="en-US" sz="1600" dirty="0"/>
              <a:t>.</a:t>
            </a:r>
          </a:p>
          <a:p>
            <a:pPr marL="269875" lvl="1"/>
            <a:r>
              <a:rPr lang="el-GR" sz="1600" b="1" u="sng" dirty="0"/>
              <a:t>Τυπικές χρήσεις</a:t>
            </a:r>
            <a:endParaRPr lang="en-US" sz="1600" b="1" u="sng" dirty="0"/>
          </a:p>
          <a:p>
            <a:pPr marL="555625" lvl="1" indent="-285750">
              <a:buFont typeface="Calibri" panose="020F0502020204030204" pitchFamily="34" charset="0"/>
              <a:buChar char="‒"/>
            </a:pPr>
            <a:r>
              <a:rPr lang="el-GR" sz="1600" dirty="0"/>
              <a:t>Για οικογένειες </a:t>
            </a:r>
            <a:r>
              <a:rPr lang="en-US" sz="1600" dirty="0"/>
              <a:t>, </a:t>
            </a:r>
            <a:r>
              <a:rPr lang="el-GR" sz="1600" dirty="0"/>
              <a:t>βίλες </a:t>
            </a:r>
            <a:endParaRPr lang="en-US" sz="1600" dirty="0"/>
          </a:p>
          <a:p>
            <a:pPr marL="555625" lvl="1" indent="-285750">
              <a:buFont typeface="Calibri" panose="020F0502020204030204" pitchFamily="34" charset="0"/>
              <a:buChar char="‒"/>
            </a:pPr>
            <a:r>
              <a:rPr lang="el-GR" sz="1600" dirty="0"/>
              <a:t>Σε θερμά κλίματα</a:t>
            </a:r>
            <a:r>
              <a:rPr lang="en-US" sz="1600" dirty="0"/>
              <a:t>.</a:t>
            </a:r>
          </a:p>
          <a:p>
            <a:pPr marL="555625" lvl="1" indent="-285750">
              <a:buFont typeface="Calibri" panose="020F0502020204030204" pitchFamily="34" charset="0"/>
              <a:buChar char="‒"/>
            </a:pPr>
            <a:r>
              <a:rPr lang="el-GR" sz="1600" dirty="0"/>
              <a:t>Λειτουργία προθέρμανσης επιτρέπει τη χρήση σε εύκρατα κλίματα. </a:t>
            </a:r>
          </a:p>
          <a:p>
            <a:pPr marL="269875" lvl="1"/>
            <a:r>
              <a:rPr lang="el-GR" sz="1600" b="1" u="sng" dirty="0"/>
              <a:t>Συν</a:t>
            </a:r>
            <a:endParaRPr lang="en-US" sz="1600" b="1" u="sng" dirty="0"/>
          </a:p>
          <a:p>
            <a:pPr marL="555625" lvl="1" indent="-285750">
              <a:buFont typeface="Calibri" panose="020F0502020204030204" pitchFamily="34" charset="0"/>
              <a:buChar char="‒"/>
            </a:pPr>
            <a:r>
              <a:rPr lang="el-GR" sz="1600" dirty="0">
                <a:solidFill>
                  <a:prstClr val="black"/>
                </a:solidFill>
              </a:rPr>
              <a:t>Απλή σχεδίαση</a:t>
            </a:r>
            <a:r>
              <a:rPr lang="en-US" sz="1600" dirty="0">
                <a:solidFill>
                  <a:prstClr val="black"/>
                </a:solidFill>
              </a:rPr>
              <a:t>,</a:t>
            </a:r>
            <a:r>
              <a:rPr lang="el-GR" sz="1600" dirty="0">
                <a:solidFill>
                  <a:prstClr val="black"/>
                </a:solidFill>
              </a:rPr>
              <a:t> οικονομικό</a:t>
            </a:r>
            <a:r>
              <a:rPr lang="en-US" sz="1600" dirty="0">
                <a:solidFill>
                  <a:prstClr val="black"/>
                </a:solidFill>
              </a:rPr>
              <a:t>, </a:t>
            </a:r>
            <a:r>
              <a:rPr lang="el-GR" sz="1600" dirty="0">
                <a:solidFill>
                  <a:prstClr val="black"/>
                </a:solidFill>
              </a:rPr>
              <a:t>χωρίς κινούμενα μέρη</a:t>
            </a:r>
            <a:r>
              <a:rPr lang="en-US" sz="1600" dirty="0">
                <a:solidFill>
                  <a:prstClr val="black"/>
                </a:solidFill>
              </a:rPr>
              <a:t>, </a:t>
            </a:r>
            <a:r>
              <a:rPr lang="el-GR" sz="1600" dirty="0">
                <a:solidFill>
                  <a:prstClr val="black"/>
                </a:solidFill>
              </a:rPr>
              <a:t>δουλεύει στην πίεση του δικτύου</a:t>
            </a:r>
            <a:r>
              <a:rPr lang="en-US" sz="1600" dirty="0">
                <a:solidFill>
                  <a:prstClr val="black"/>
                </a:solidFill>
              </a:rPr>
              <a:t>, </a:t>
            </a:r>
            <a:r>
              <a:rPr lang="el-GR" sz="1600" dirty="0">
                <a:solidFill>
                  <a:prstClr val="black"/>
                </a:solidFill>
              </a:rPr>
              <a:t>εύκολη εγκατάσταση και ενσωμάτωση</a:t>
            </a:r>
            <a:r>
              <a:rPr lang="en-US" sz="1600" dirty="0">
                <a:solidFill>
                  <a:prstClr val="black"/>
                </a:solidFill>
              </a:rPr>
              <a:t>.</a:t>
            </a:r>
            <a:r>
              <a:rPr lang="el-GR" sz="1600" dirty="0">
                <a:solidFill>
                  <a:prstClr val="black"/>
                </a:solidFill>
              </a:rPr>
              <a:t> Ιδανικό για  </a:t>
            </a:r>
            <a:r>
              <a:rPr lang="en-US" sz="1600" dirty="0">
                <a:solidFill>
                  <a:prstClr val="black"/>
                </a:solidFill>
              </a:rPr>
              <a:t> “DIY”.</a:t>
            </a:r>
          </a:p>
          <a:p>
            <a:pPr marL="269875" lvl="1"/>
            <a:r>
              <a:rPr lang="el-GR" sz="1600" b="1" u="sng" dirty="0"/>
              <a:t>Πλην</a:t>
            </a:r>
            <a:endParaRPr lang="en-US" sz="1600" b="1" u="sng" dirty="0"/>
          </a:p>
          <a:p>
            <a:pPr marL="555625" lvl="1" indent="-285750">
              <a:buFont typeface="Calibri" panose="020F0502020204030204" pitchFamily="34" charset="0"/>
              <a:buChar char="‒"/>
            </a:pPr>
            <a:r>
              <a:rPr lang="el-GR" sz="1600" dirty="0">
                <a:solidFill>
                  <a:prstClr val="black"/>
                </a:solidFill>
              </a:rPr>
              <a:t>Μικρές προστασίας</a:t>
            </a:r>
            <a:r>
              <a:rPr lang="en-US" sz="1600" dirty="0">
                <a:solidFill>
                  <a:prstClr val="black"/>
                </a:solidFill>
              </a:rPr>
              <a:t>, </a:t>
            </a:r>
            <a:r>
              <a:rPr lang="el-GR" sz="1600" dirty="0">
                <a:solidFill>
                  <a:prstClr val="black"/>
                </a:solidFill>
              </a:rPr>
              <a:t>χαμηλή απόδοση</a:t>
            </a:r>
            <a:r>
              <a:rPr lang="en-US" sz="1600" dirty="0">
                <a:solidFill>
                  <a:prstClr val="black"/>
                </a:solidFill>
              </a:rPr>
              <a:t>.</a:t>
            </a:r>
          </a:p>
          <a:p>
            <a:pPr marL="269875" lvl="1"/>
            <a:r>
              <a:rPr lang="el-GR" sz="1600" b="1" u="sng" dirty="0"/>
              <a:t>Παραλλαγές</a:t>
            </a:r>
            <a:endParaRPr lang="en-US" sz="1600" b="1" u="sng" dirty="0"/>
          </a:p>
          <a:p>
            <a:pPr marL="555625" lvl="1" indent="-285750">
              <a:buFont typeface="Calibri" panose="020F0502020204030204" pitchFamily="34" charset="0"/>
              <a:buChar char="‒"/>
            </a:pPr>
            <a:r>
              <a:rPr lang="el-GR" sz="1600" dirty="0">
                <a:solidFill>
                  <a:prstClr val="black"/>
                </a:solidFill>
              </a:rPr>
              <a:t>Ένα ή περισσότεροι συλλέκτες</a:t>
            </a:r>
            <a:r>
              <a:rPr lang="en-US" sz="1600" dirty="0">
                <a:solidFill>
                  <a:prstClr val="black"/>
                </a:solidFill>
              </a:rPr>
              <a:t>,</a:t>
            </a:r>
            <a:r>
              <a:rPr lang="el-GR" sz="1600" dirty="0">
                <a:solidFill>
                  <a:prstClr val="black"/>
                </a:solidFill>
              </a:rPr>
              <a:t>σε στέγη / έδαφος</a:t>
            </a:r>
            <a:r>
              <a:rPr lang="en-US" sz="1600" dirty="0">
                <a:solidFill>
                  <a:prstClr val="black"/>
                </a:solidFill>
              </a:rPr>
              <a:t>, </a:t>
            </a:r>
            <a:r>
              <a:rPr lang="el-GR" sz="1600" dirty="0">
                <a:solidFill>
                  <a:prstClr val="black"/>
                </a:solidFill>
              </a:rPr>
              <a:t>Άμεση χρήση ή  διαφορετικά είδη </a:t>
            </a:r>
            <a:r>
              <a:rPr lang="el-GR" sz="1600" dirty="0">
                <a:solidFill>
                  <a:prstClr val="black"/>
                </a:solidFill>
              </a:rPr>
              <a:t>ε</a:t>
            </a:r>
            <a:r>
              <a:rPr lang="el-GR" sz="1600" dirty="0" smtClean="0">
                <a:solidFill>
                  <a:prstClr val="black"/>
                </a:solidFill>
              </a:rPr>
              <a:t>φεδρείας</a:t>
            </a:r>
            <a:r>
              <a:rPr lang="el-GR" sz="1600" dirty="0">
                <a:solidFill>
                  <a:prstClr val="black"/>
                </a:solidFill>
              </a:rPr>
              <a:t>. </a:t>
            </a:r>
            <a:r>
              <a:rPr lang="en-US" sz="1600" dirty="0">
                <a:solidFill>
                  <a:prstClr val="black"/>
                </a:solidFill>
              </a:rPr>
              <a:t>.</a:t>
            </a:r>
            <a:endParaRPr lang="en-US" sz="1600" u="sng" dirty="0"/>
          </a:p>
        </p:txBody>
      </p:sp>
      <p:pic>
        <p:nvPicPr>
          <p:cNvPr id="7" name="Picture 6">
            <a:extLst>
              <a:ext uri="{FF2B5EF4-FFF2-40B4-BE49-F238E27FC236}">
                <a16:creationId xmlns:a16="http://schemas.microsoft.com/office/drawing/2014/main" xmlns="" id="{DCEBF91F-69A8-47CD-9EDA-41025CD2B157}"/>
              </a:ext>
            </a:extLst>
          </p:cNvPr>
          <p:cNvPicPr>
            <a:picLocks noChangeAspect="1"/>
          </p:cNvPicPr>
          <p:nvPr/>
        </p:nvPicPr>
        <p:blipFill>
          <a:blip r:embed="rId2"/>
          <a:stretch>
            <a:fillRect/>
          </a:stretch>
        </p:blipFill>
        <p:spPr>
          <a:xfrm>
            <a:off x="4932000" y="2061000"/>
            <a:ext cx="3899652" cy="4278094"/>
          </a:xfrm>
          <a:prstGeom prst="rect">
            <a:avLst/>
          </a:prstGeom>
        </p:spPr>
      </p:pic>
      <p:sp>
        <p:nvSpPr>
          <p:cNvPr id="8" name="Rectangle 7">
            <a:extLst>
              <a:ext uri="{FF2B5EF4-FFF2-40B4-BE49-F238E27FC236}">
                <a16:creationId xmlns:a16="http://schemas.microsoft.com/office/drawing/2014/main" xmlns="" id="{A3F8A461-A708-4D2F-B3A8-2F293726E661}"/>
              </a:ext>
            </a:extLst>
          </p:cNvPr>
          <p:cNvSpPr/>
          <p:nvPr/>
        </p:nvSpPr>
        <p:spPr>
          <a:xfrm>
            <a:off x="7332488" y="1926382"/>
            <a:ext cx="1811512"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1438631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C82C9-25DE-4BE0-8F86-A3F2311FB85C}"/>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4A3C1EEC-EE53-41CB-A00A-3D26724A1145}"/>
              </a:ext>
            </a:extLst>
          </p:cNvPr>
          <p:cNvSpPr/>
          <p:nvPr/>
        </p:nvSpPr>
        <p:spPr>
          <a:xfrm>
            <a:off x="432916" y="1415421"/>
            <a:ext cx="8531084" cy="93564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731A0F1F-F54E-4DF7-9FA4-7B877507FB10}"/>
              </a:ext>
            </a:extLst>
          </p:cNvPr>
          <p:cNvSpPr/>
          <p:nvPr/>
        </p:nvSpPr>
        <p:spPr>
          <a:xfrm>
            <a:off x="7384056" y="1973657"/>
            <a:ext cx="1579944" cy="1569660"/>
          </a:xfrm>
          <a:prstGeom prst="rect">
            <a:avLst/>
          </a:prstGeom>
        </p:spPr>
        <p:txBody>
          <a:bodyPr wrap="square">
            <a:spAutoFit/>
          </a:bodyPr>
          <a:lstStyle/>
          <a:p>
            <a:pPr marL="285750" lvl="0" indent="-285750">
              <a:buFont typeface="Wingdings" panose="05000000000000000000" pitchFamily="2" charset="2"/>
              <a:buChar char="§"/>
            </a:pPr>
            <a:r>
              <a:rPr lang="el-GR" sz="1600" b="1" dirty="0">
                <a:solidFill>
                  <a:prstClr val="black"/>
                </a:solidFill>
              </a:rPr>
              <a:t>ΠΑΘΗΤΙΚΟ </a:t>
            </a:r>
            <a:r>
              <a:rPr lang="en-US" sz="1600" b="1" dirty="0">
                <a:solidFill>
                  <a:prstClr val="black"/>
                </a:solidFill>
              </a:rPr>
              <a:t> ICS SWH. </a:t>
            </a:r>
            <a:r>
              <a:rPr lang="el-GR" sz="1600" b="1" dirty="0">
                <a:solidFill>
                  <a:prstClr val="black"/>
                </a:solidFill>
              </a:rPr>
              <a:t>ΔΕΙΓΜΑ ΥΔΡΑΥΛΙΚΩΝ ΕΡΓΑΣΙΩΝ</a:t>
            </a:r>
            <a:endParaRPr lang="en-US" sz="1600" b="1" dirty="0">
              <a:solidFill>
                <a:prstClr val="black"/>
              </a:solidFill>
            </a:endParaRPr>
          </a:p>
          <a:p>
            <a:pPr marL="263525" lvl="1"/>
            <a:endParaRPr lang="en-US" sz="1600" b="1" dirty="0">
              <a:solidFill>
                <a:prstClr val="black"/>
              </a:solidFill>
            </a:endParaRPr>
          </a:p>
        </p:txBody>
      </p:sp>
      <p:pic>
        <p:nvPicPr>
          <p:cNvPr id="7" name="Picture 6">
            <a:extLst>
              <a:ext uri="{FF2B5EF4-FFF2-40B4-BE49-F238E27FC236}">
                <a16:creationId xmlns:a16="http://schemas.microsoft.com/office/drawing/2014/main" xmlns="" id="{FFD98E3C-8A61-44AE-B9C3-BE3EB49390C2}"/>
              </a:ext>
            </a:extLst>
          </p:cNvPr>
          <p:cNvPicPr>
            <a:picLocks noChangeAspect="1"/>
          </p:cNvPicPr>
          <p:nvPr/>
        </p:nvPicPr>
        <p:blipFill>
          <a:blip r:embed="rId2"/>
          <a:stretch>
            <a:fillRect/>
          </a:stretch>
        </p:blipFill>
        <p:spPr>
          <a:xfrm>
            <a:off x="475309" y="1956353"/>
            <a:ext cx="6908747" cy="4352371"/>
          </a:xfrm>
          <a:prstGeom prst="rect">
            <a:avLst/>
          </a:prstGeom>
        </p:spPr>
      </p:pic>
      <p:sp>
        <p:nvSpPr>
          <p:cNvPr id="8" name="Rectangle 7">
            <a:extLst>
              <a:ext uri="{FF2B5EF4-FFF2-40B4-BE49-F238E27FC236}">
                <a16:creationId xmlns:a16="http://schemas.microsoft.com/office/drawing/2014/main" xmlns="" id="{3A50E93C-61DA-483A-9AAF-FD40E7414A2F}"/>
              </a:ext>
            </a:extLst>
          </p:cNvPr>
          <p:cNvSpPr/>
          <p:nvPr/>
        </p:nvSpPr>
        <p:spPr>
          <a:xfrm>
            <a:off x="7164000" y="3963261"/>
            <a:ext cx="180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33880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a:t>Module Objectives</a:t>
            </a:r>
            <a:endParaRPr lang="el-GR" b="1" dirty="0"/>
          </a:p>
        </p:txBody>
      </p:sp>
      <p:sp>
        <p:nvSpPr>
          <p:cNvPr id="9" name="Content Placeholder 8"/>
          <p:cNvSpPr>
            <a:spLocks noGrp="1"/>
          </p:cNvSpPr>
          <p:nvPr>
            <p:ph idx="1"/>
          </p:nvPr>
        </p:nvSpPr>
        <p:spPr>
          <a:xfrm>
            <a:off x="261758" y="1628775"/>
            <a:ext cx="8425042" cy="3816226"/>
          </a:xfrm>
        </p:spPr>
        <p:txBody>
          <a:bodyPr>
            <a:noAutofit/>
          </a:bodyPr>
          <a:lstStyle/>
          <a:p>
            <a:pPr marL="0" indent="0" algn="just">
              <a:buNone/>
            </a:pPr>
            <a:r>
              <a:rPr lang="el-GR" dirty="0">
                <a:latin typeface="+mj-lt"/>
                <a:cs typeface="Arial" pitchFamily="34" charset="0"/>
              </a:rPr>
              <a:t>Στο τέλος της ενότητας θα μπορείτε να</a:t>
            </a:r>
            <a:r>
              <a:rPr lang="en-US" dirty="0">
                <a:latin typeface="+mj-lt"/>
                <a:cs typeface="Arial" pitchFamily="34" charset="0"/>
              </a:rPr>
              <a:t>:</a:t>
            </a:r>
          </a:p>
          <a:p>
            <a:pPr marL="0" indent="0" algn="just">
              <a:buNone/>
            </a:pPr>
            <a:endParaRPr lang="en-US" sz="1600" dirty="0">
              <a:latin typeface="Arial" pitchFamily="34" charset="0"/>
              <a:cs typeface="Arial" pitchFamily="34" charset="0"/>
            </a:endParaRPr>
          </a:p>
          <a:p>
            <a:pPr lvl="1">
              <a:buFont typeface="+mj-lt"/>
              <a:buAutoNum type="arabicPeriod"/>
            </a:pPr>
            <a:r>
              <a:rPr lang="el-GR" b="1" dirty="0"/>
              <a:t>Καθορίσετε τις σωλήνες σε εγκαταστάσεις ηλιακών συστημάτων θέρμανσης νερού. </a:t>
            </a:r>
          </a:p>
          <a:p>
            <a:pPr lvl="1">
              <a:buFont typeface="+mj-lt"/>
              <a:buAutoNum type="arabicPeriod"/>
            </a:pPr>
            <a:r>
              <a:rPr lang="el-GR" b="1" dirty="0"/>
              <a:t>Συνοψίζετε τις βασικές ή γενικές απόψεις γύρω από τις σωληνώσεις των </a:t>
            </a:r>
            <a:r>
              <a:rPr lang="el-GR" b="1" dirty="0" err="1"/>
              <a:t>ηλιοθερμικών</a:t>
            </a:r>
            <a:r>
              <a:rPr lang="el-GR" b="1" dirty="0"/>
              <a:t> συστημάτων.</a:t>
            </a:r>
            <a:r>
              <a:rPr lang="en-GB" b="1" dirty="0"/>
              <a:t> </a:t>
            </a:r>
            <a:endParaRPr lang="el-GR" b="1" dirty="0"/>
          </a:p>
          <a:p>
            <a:pPr lvl="1">
              <a:buFont typeface="+mj-lt"/>
              <a:buAutoNum type="arabicPeriod"/>
            </a:pPr>
            <a:r>
              <a:rPr lang="el-GR" b="1" dirty="0"/>
              <a:t>Συγκρίνετε μικρής κλίμακας πρωτότυπα συστήματα σε μονοκατοικίες και να αναγνωρίζετε ιδιαιτερότητες στα υδραυλικά τους κυκλώματα και στις σχετικές σωληνώσεις. </a:t>
            </a:r>
            <a:endParaRPr lang="en-GB" b="1" dirty="0"/>
          </a:p>
          <a:p>
            <a:pPr lvl="1">
              <a:buFont typeface="+mj-lt"/>
              <a:buAutoNum type="arabicPeriod"/>
            </a:pPr>
            <a:r>
              <a:rPr lang="el-GR" b="1" dirty="0"/>
              <a:t>Αναγνωρίζετε τα βασικά υλικά που χρησιμοποιούνται στις σωληνώσεις, να δικαιολογείτε και να δηλώνετε τα διακριτικά τους χαρακτηριστικά. </a:t>
            </a:r>
          </a:p>
          <a:p>
            <a:pPr lvl="1">
              <a:buFont typeface="+mj-lt"/>
              <a:buAutoNum type="arabicPeriod"/>
            </a:pPr>
            <a:r>
              <a:rPr lang="el-GR" b="1" dirty="0"/>
              <a:t>Αναλύετε τεχνικές και διαδικασίες που χρησιμοποιούνται στην εγκατάσταση και στην παράδοση των συστημάτων, εστιάζοντας στα κυκλώματα και στις δοκιμές των σωληνώσεων.</a:t>
            </a:r>
            <a:r>
              <a:rPr lang="en-GB" b="1" dirty="0"/>
              <a:t>.</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71060-1E9C-4FA3-9BDC-CBDB4EF01AC1}"/>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CB1ACF15-3BF8-4479-A605-56A8031BF949}"/>
              </a:ext>
            </a:extLst>
          </p:cNvPr>
          <p:cNvSpPr/>
          <p:nvPr/>
        </p:nvSpPr>
        <p:spPr>
          <a:xfrm>
            <a:off x="108000" y="1287266"/>
            <a:ext cx="6263999"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pic>
        <p:nvPicPr>
          <p:cNvPr id="10" name="Picture 9" descr="A close up of a map&#10;&#10;Description generated with high confidence">
            <a:extLst>
              <a:ext uri="{FF2B5EF4-FFF2-40B4-BE49-F238E27FC236}">
                <a16:creationId xmlns:a16="http://schemas.microsoft.com/office/drawing/2014/main" xmlns="" id="{11337D20-01C8-477C-A6A1-F6852FAE6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00" y="1941408"/>
            <a:ext cx="4030534" cy="4751725"/>
          </a:xfrm>
          <a:prstGeom prst="rect">
            <a:avLst/>
          </a:prstGeom>
        </p:spPr>
      </p:pic>
      <p:sp>
        <p:nvSpPr>
          <p:cNvPr id="11" name="TextBox 10">
            <a:extLst>
              <a:ext uri="{FF2B5EF4-FFF2-40B4-BE49-F238E27FC236}">
                <a16:creationId xmlns:a16="http://schemas.microsoft.com/office/drawing/2014/main" xmlns="" id="{E0822748-DAEE-4AF4-90A6-0464749A2311}"/>
              </a:ext>
            </a:extLst>
          </p:cNvPr>
          <p:cNvSpPr txBox="1"/>
          <p:nvPr/>
        </p:nvSpPr>
        <p:spPr>
          <a:xfrm>
            <a:off x="147447" y="1933597"/>
            <a:ext cx="5112000" cy="4524315"/>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ΘΕΡΜΟΣΙΦΩΝΙΚΟ </a:t>
            </a:r>
            <a:r>
              <a:rPr lang="en-US" sz="1600" b="1" dirty="0"/>
              <a:t> SWH</a:t>
            </a:r>
          </a:p>
          <a:p>
            <a:pPr marL="269875" lvl="1"/>
            <a:r>
              <a:rPr lang="el-GR" sz="1600" b="1" u="sng" dirty="0"/>
              <a:t>Λειτουργία</a:t>
            </a:r>
            <a:endParaRPr lang="en-US" sz="1600" b="1" u="sng" dirty="0"/>
          </a:p>
          <a:p>
            <a:pPr marL="555625" lvl="1" indent="-285750">
              <a:buFont typeface="Calibri" panose="020F0502020204030204" pitchFamily="34" charset="0"/>
              <a:buChar char="‒"/>
            </a:pPr>
            <a:r>
              <a:rPr lang="el-GR" sz="1600" dirty="0"/>
              <a:t>Φυσική ροή</a:t>
            </a:r>
            <a:r>
              <a:rPr lang="en-US" sz="1600" dirty="0"/>
              <a:t>(</a:t>
            </a:r>
            <a:r>
              <a:rPr lang="el-GR" sz="1600" dirty="0"/>
              <a:t>διαστρωμάτωση ζεστού νερού</a:t>
            </a:r>
            <a:r>
              <a:rPr lang="en-US" sz="1600" dirty="0"/>
              <a:t>).</a:t>
            </a:r>
          </a:p>
          <a:p>
            <a:pPr marL="269875" lvl="1"/>
            <a:r>
              <a:rPr lang="el-GR" sz="1600" b="1" u="sng" dirty="0"/>
              <a:t>Τυπικές χρήσεις</a:t>
            </a:r>
            <a:endParaRPr lang="en-US" sz="1600" b="1" u="sng" dirty="0"/>
          </a:p>
          <a:p>
            <a:pPr marL="555625" lvl="1" indent="-285750">
              <a:buFont typeface="Calibri" panose="020F0502020204030204" pitchFamily="34" charset="0"/>
              <a:buChar char="‒"/>
            </a:pPr>
            <a:r>
              <a:rPr lang="el-GR" sz="1600" dirty="0"/>
              <a:t>Ζεστό νερό χρήσης</a:t>
            </a:r>
            <a:r>
              <a:rPr lang="en-US" sz="1600" dirty="0"/>
              <a:t>.</a:t>
            </a:r>
          </a:p>
          <a:p>
            <a:pPr marL="555625" lvl="1" indent="-285750">
              <a:buFont typeface="Calibri" panose="020F0502020204030204" pitchFamily="34" charset="0"/>
              <a:buChar char="‒"/>
            </a:pPr>
            <a:r>
              <a:rPr lang="el-GR" sz="1600" dirty="0"/>
              <a:t>Σε ζεστά ή εύκρατα κλίματα</a:t>
            </a:r>
            <a:r>
              <a:rPr lang="en-US" sz="1600" dirty="0"/>
              <a:t>.</a:t>
            </a:r>
          </a:p>
          <a:p>
            <a:pPr marL="555625" lvl="1" indent="-285750">
              <a:buFont typeface="Calibri" panose="020F0502020204030204" pitchFamily="34" charset="0"/>
              <a:buChar char="‒"/>
            </a:pPr>
            <a:r>
              <a:rPr lang="el-GR" sz="1600" dirty="0"/>
              <a:t>Άμεση χρήση ή προθέρμανσης για συστήματα</a:t>
            </a:r>
            <a:r>
              <a:rPr lang="en-US" sz="1600" dirty="0"/>
              <a:t> DHW.</a:t>
            </a:r>
          </a:p>
          <a:p>
            <a:pPr marL="269875" lvl="1"/>
            <a:r>
              <a:rPr lang="el-GR" sz="1600" b="1" u="sng" dirty="0"/>
              <a:t>Συν</a:t>
            </a:r>
            <a:endParaRPr lang="en-US" sz="1600" b="1" u="sng" dirty="0"/>
          </a:p>
          <a:p>
            <a:pPr marL="555625" lvl="1" indent="-285750">
              <a:buFont typeface="Calibri" panose="020F0502020204030204" pitchFamily="34" charset="0"/>
              <a:buChar char="‒"/>
            </a:pPr>
            <a:r>
              <a:rPr lang="el-GR" sz="1600" dirty="0">
                <a:solidFill>
                  <a:prstClr val="black"/>
                </a:solidFill>
              </a:rPr>
              <a:t>Απλή σχεδίαση, χωρίς κινούμενα μέρη</a:t>
            </a:r>
            <a:r>
              <a:rPr lang="en-US" sz="1600" dirty="0">
                <a:solidFill>
                  <a:prstClr val="black"/>
                </a:solidFill>
              </a:rPr>
              <a:t>,</a:t>
            </a:r>
            <a:r>
              <a:rPr lang="el-GR" sz="1600" dirty="0">
                <a:solidFill>
                  <a:prstClr val="black"/>
                </a:solidFill>
              </a:rPr>
              <a:t>εύκολο στη χρήση και στη συντήρηση</a:t>
            </a:r>
            <a:r>
              <a:rPr lang="en-US" sz="1600" dirty="0">
                <a:solidFill>
                  <a:prstClr val="black"/>
                </a:solidFill>
              </a:rPr>
              <a:t>.</a:t>
            </a:r>
            <a:r>
              <a:rPr lang="el-GR" sz="1600" dirty="0">
                <a:solidFill>
                  <a:prstClr val="black"/>
                </a:solidFill>
              </a:rPr>
              <a:t>Αξιόπιστο</a:t>
            </a:r>
            <a:r>
              <a:rPr lang="en-US" sz="1600" dirty="0">
                <a:solidFill>
                  <a:prstClr val="black"/>
                </a:solidFill>
              </a:rPr>
              <a:t>.</a:t>
            </a:r>
            <a:endParaRPr lang="en-US" sz="1600" b="1" dirty="0"/>
          </a:p>
          <a:p>
            <a:pPr marL="269875" lvl="1"/>
            <a:r>
              <a:rPr lang="el-GR" sz="1600" b="1" u="sng" dirty="0"/>
              <a:t>Πλην</a:t>
            </a:r>
            <a:endParaRPr lang="en-US" sz="1600" b="1" u="sng" dirty="0"/>
          </a:p>
          <a:p>
            <a:pPr marL="555625" lvl="1" indent="-285750">
              <a:buFont typeface="Calibri" panose="020F0502020204030204" pitchFamily="34" charset="0"/>
              <a:buChar char="‒"/>
            </a:pPr>
            <a:r>
              <a:rPr lang="el-GR" sz="1600" dirty="0">
                <a:solidFill>
                  <a:prstClr val="black"/>
                </a:solidFill>
              </a:rPr>
              <a:t>Η δεξαμενή πρέπει να είναι πάνω από τους συλλέκτες</a:t>
            </a:r>
            <a:r>
              <a:rPr lang="en-US" sz="1600" dirty="0">
                <a:solidFill>
                  <a:prstClr val="black"/>
                </a:solidFill>
              </a:rPr>
              <a:t>. </a:t>
            </a:r>
            <a:r>
              <a:rPr lang="el-GR" sz="1600" dirty="0">
                <a:solidFill>
                  <a:prstClr val="black"/>
                </a:solidFill>
              </a:rPr>
              <a:t>Μεγαλύτερα μοντέλα είναι βαριά</a:t>
            </a:r>
            <a:r>
              <a:rPr lang="en-US" sz="1600" dirty="0">
                <a:solidFill>
                  <a:prstClr val="black"/>
                </a:solidFill>
              </a:rPr>
              <a:t>. </a:t>
            </a:r>
            <a:r>
              <a:rPr lang="el-GR" sz="1600" dirty="0">
                <a:solidFill>
                  <a:prstClr val="black"/>
                </a:solidFill>
              </a:rPr>
              <a:t>Απώλειες</a:t>
            </a:r>
            <a:r>
              <a:rPr lang="en-US" sz="1600" dirty="0">
                <a:solidFill>
                  <a:prstClr val="black"/>
                </a:solidFill>
              </a:rPr>
              <a:t>. </a:t>
            </a:r>
            <a:r>
              <a:rPr lang="el-GR" sz="1600" dirty="0">
                <a:solidFill>
                  <a:prstClr val="black"/>
                </a:solidFill>
              </a:rPr>
              <a:t>Χαμηλή προστασία στο πολύ κρύο/ζεστό καιρό και στο σκληρό νερό</a:t>
            </a:r>
            <a:endParaRPr lang="en-US" sz="1600" dirty="0">
              <a:solidFill>
                <a:prstClr val="black"/>
              </a:solidFill>
            </a:endParaRPr>
          </a:p>
          <a:p>
            <a:pPr marL="269875" lvl="1"/>
            <a:r>
              <a:rPr lang="el-GR" sz="1600" b="1" u="sng" dirty="0"/>
              <a:t>Παραλλαγές</a:t>
            </a:r>
            <a:endParaRPr lang="en-US" sz="1600" b="1" u="sng" dirty="0"/>
          </a:p>
          <a:p>
            <a:pPr marL="555625" lvl="1" indent="-285750">
              <a:buFont typeface="Calibri" panose="020F0502020204030204" pitchFamily="34" charset="0"/>
              <a:buChar char="‒"/>
            </a:pPr>
            <a:r>
              <a:rPr lang="el-GR" sz="1600" dirty="0">
                <a:solidFill>
                  <a:prstClr val="black"/>
                </a:solidFill>
              </a:rPr>
              <a:t>Υπό πίεση /χωρίς</a:t>
            </a:r>
            <a:r>
              <a:rPr lang="en-US" sz="1600" dirty="0">
                <a:solidFill>
                  <a:prstClr val="black"/>
                </a:solidFill>
              </a:rPr>
              <a:t>, </a:t>
            </a:r>
            <a:r>
              <a:rPr lang="el-GR" sz="1600" dirty="0">
                <a:solidFill>
                  <a:prstClr val="black"/>
                </a:solidFill>
              </a:rPr>
              <a:t>Άμεσο /έμμεσο</a:t>
            </a:r>
            <a:r>
              <a:rPr lang="en-US" sz="1600" dirty="0">
                <a:solidFill>
                  <a:prstClr val="black"/>
                </a:solidFill>
              </a:rPr>
              <a:t>, </a:t>
            </a:r>
            <a:r>
              <a:rPr lang="el-GR" sz="1600" dirty="0">
                <a:solidFill>
                  <a:prstClr val="black"/>
                </a:solidFill>
              </a:rPr>
              <a:t>με ηλεκτρικό θερμαντήρα </a:t>
            </a:r>
            <a:r>
              <a:rPr lang="en-US" sz="1600" dirty="0">
                <a:solidFill>
                  <a:prstClr val="black"/>
                </a:solidFill>
              </a:rPr>
              <a:t>,  </a:t>
            </a:r>
            <a:r>
              <a:rPr lang="el-GR" sz="1600" dirty="0">
                <a:solidFill>
                  <a:prstClr val="black"/>
                </a:solidFill>
              </a:rPr>
              <a:t>σε οροφή / ταράτσα</a:t>
            </a:r>
            <a:r>
              <a:rPr lang="en-US" sz="1600" dirty="0">
                <a:solidFill>
                  <a:prstClr val="black"/>
                </a:solidFill>
              </a:rPr>
              <a:t>, etc.</a:t>
            </a:r>
            <a:endParaRPr lang="en-US" sz="1600" u="sng" dirty="0"/>
          </a:p>
        </p:txBody>
      </p:sp>
      <p:sp>
        <p:nvSpPr>
          <p:cNvPr id="12" name="Rectangle 11">
            <a:extLst>
              <a:ext uri="{FF2B5EF4-FFF2-40B4-BE49-F238E27FC236}">
                <a16:creationId xmlns:a16="http://schemas.microsoft.com/office/drawing/2014/main" xmlns="" id="{6E821383-D85A-408E-8064-958C35617462}"/>
              </a:ext>
            </a:extLst>
          </p:cNvPr>
          <p:cNvSpPr/>
          <p:nvPr/>
        </p:nvSpPr>
        <p:spPr>
          <a:xfrm>
            <a:off x="7596000" y="2421000"/>
            <a:ext cx="1727999"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99827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B52DAB9-691D-4DC6-AA75-952F34731445}"/>
              </a:ext>
            </a:extLst>
          </p:cNvPr>
          <p:cNvPicPr>
            <a:picLocks noChangeAspect="1"/>
          </p:cNvPicPr>
          <p:nvPr/>
        </p:nvPicPr>
        <p:blipFill>
          <a:blip r:embed="rId2"/>
          <a:stretch>
            <a:fillRect/>
          </a:stretch>
        </p:blipFill>
        <p:spPr>
          <a:xfrm>
            <a:off x="5292000" y="1413000"/>
            <a:ext cx="3616303" cy="4895725"/>
          </a:xfrm>
          <a:prstGeom prst="rect">
            <a:avLst/>
          </a:prstGeom>
        </p:spPr>
      </p:pic>
      <p:sp>
        <p:nvSpPr>
          <p:cNvPr id="10" name="Rectangle 9">
            <a:extLst>
              <a:ext uri="{FF2B5EF4-FFF2-40B4-BE49-F238E27FC236}">
                <a16:creationId xmlns:a16="http://schemas.microsoft.com/office/drawing/2014/main" xmlns="" id="{91343C66-467D-431C-A15D-09F50AF7FD50}"/>
              </a:ext>
            </a:extLst>
          </p:cNvPr>
          <p:cNvSpPr/>
          <p:nvPr/>
        </p:nvSpPr>
        <p:spPr>
          <a:xfrm>
            <a:off x="428094" y="1334394"/>
            <a:ext cx="4859084"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2" name="Title 1">
            <a:extLst>
              <a:ext uri="{FF2B5EF4-FFF2-40B4-BE49-F238E27FC236}">
                <a16:creationId xmlns:a16="http://schemas.microsoft.com/office/drawing/2014/main" xmlns="" id="{EE88FFF9-87B5-44EF-83A1-DEB9D599D811}"/>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11" name="TextBox 10">
            <a:extLst>
              <a:ext uri="{FF2B5EF4-FFF2-40B4-BE49-F238E27FC236}">
                <a16:creationId xmlns:a16="http://schemas.microsoft.com/office/drawing/2014/main" xmlns="" id="{86D0D7C6-D456-4695-979D-23453AD4DDE0}"/>
              </a:ext>
            </a:extLst>
          </p:cNvPr>
          <p:cNvSpPr txBox="1"/>
          <p:nvPr/>
        </p:nvSpPr>
        <p:spPr>
          <a:xfrm>
            <a:off x="467592" y="2133000"/>
            <a:ext cx="4896408"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ΕΝΕΡΓΗΤΙΚΑ </a:t>
            </a:r>
            <a:r>
              <a:rPr lang="en-US" sz="1600" b="1" dirty="0"/>
              <a:t> SWH. </a:t>
            </a:r>
            <a:r>
              <a:rPr lang="el-GR" sz="1600" b="1" dirty="0"/>
              <a:t>ΑΜΕΣΑ</a:t>
            </a:r>
            <a:r>
              <a:rPr lang="en-US" sz="1600" b="1" dirty="0"/>
              <a:t>.</a:t>
            </a:r>
          </a:p>
          <a:p>
            <a:pPr marL="269875" lvl="1"/>
            <a:r>
              <a:rPr lang="el-GR" sz="1600" b="1" u="sng" dirty="0"/>
              <a:t>Λειτουργία</a:t>
            </a:r>
            <a:endParaRPr lang="en-US" sz="1600" b="1" u="sng" dirty="0"/>
          </a:p>
          <a:p>
            <a:pPr marL="555625" lvl="1" indent="-285750">
              <a:buFont typeface="Calibri" panose="020F0502020204030204" pitchFamily="34" charset="0"/>
              <a:buChar char="‒"/>
            </a:pPr>
            <a:r>
              <a:rPr lang="el-GR" sz="1600" dirty="0"/>
              <a:t>Βεβιασμένης κυκλοφορίας για άμεση θέρμανση</a:t>
            </a:r>
            <a:r>
              <a:rPr lang="en-US" sz="1600" dirty="0"/>
              <a:t>.</a:t>
            </a:r>
          </a:p>
          <a:p>
            <a:pPr marL="269875" lvl="1"/>
            <a:r>
              <a:rPr lang="el-GR" sz="1600" b="1" u="sng" dirty="0"/>
              <a:t>Τυπικές χρήσεις</a:t>
            </a:r>
            <a:endParaRPr lang="en-US" sz="1600" b="1" u="sng" dirty="0"/>
          </a:p>
          <a:p>
            <a:pPr marL="555625" lvl="1" indent="-285750">
              <a:buFont typeface="Calibri" panose="020F0502020204030204" pitchFamily="34" charset="0"/>
              <a:buChar char="‒"/>
            </a:pPr>
            <a:r>
              <a:rPr lang="el-GR" sz="1600" dirty="0"/>
              <a:t>Ζεστό νερό</a:t>
            </a:r>
            <a:r>
              <a:rPr lang="en-US" sz="1600" dirty="0"/>
              <a:t>. </a:t>
            </a:r>
            <a:r>
              <a:rPr lang="el-GR" sz="1600" dirty="0"/>
              <a:t>Κατάλληλο για μη ψυχρά κλίματα</a:t>
            </a:r>
            <a:r>
              <a:rPr lang="en-US" sz="1600" dirty="0"/>
              <a:t>.</a:t>
            </a:r>
            <a:endParaRPr lang="en-US" sz="1600" dirty="0">
              <a:solidFill>
                <a:prstClr val="black"/>
              </a:solidFill>
            </a:endParaRPr>
          </a:p>
          <a:p>
            <a:pPr marL="269875" lvl="1"/>
            <a:r>
              <a:rPr lang="el-GR" sz="1600" b="1" u="sng" dirty="0"/>
              <a:t>Συν</a:t>
            </a:r>
            <a:endParaRPr lang="en-US" sz="1600" b="1" u="sng" dirty="0"/>
          </a:p>
          <a:p>
            <a:pPr marL="555625" lvl="1" indent="-285750">
              <a:buFont typeface="Calibri" panose="020F0502020204030204" pitchFamily="34" charset="0"/>
              <a:buChar char="‒"/>
            </a:pPr>
            <a:r>
              <a:rPr lang="el-GR" sz="1600" dirty="0">
                <a:solidFill>
                  <a:prstClr val="black"/>
                </a:solidFill>
              </a:rPr>
              <a:t>Αρκετά απλό</a:t>
            </a:r>
            <a:r>
              <a:rPr lang="en-US" sz="1600" dirty="0">
                <a:solidFill>
                  <a:prstClr val="black"/>
                </a:solidFill>
              </a:rPr>
              <a:t>, </a:t>
            </a:r>
            <a:r>
              <a:rPr lang="el-GR" sz="1600" dirty="0">
                <a:solidFill>
                  <a:prstClr val="black"/>
                </a:solidFill>
              </a:rPr>
              <a:t>προσιτό</a:t>
            </a:r>
            <a:r>
              <a:rPr lang="en-US" sz="1600" dirty="0">
                <a:solidFill>
                  <a:prstClr val="black"/>
                </a:solidFill>
              </a:rPr>
              <a:t>, </a:t>
            </a:r>
            <a:r>
              <a:rPr lang="el-GR" sz="1600" dirty="0">
                <a:solidFill>
                  <a:prstClr val="black"/>
                </a:solidFill>
              </a:rPr>
              <a:t>αποδοτικό</a:t>
            </a:r>
            <a:r>
              <a:rPr lang="en-US" sz="1600" dirty="0">
                <a:solidFill>
                  <a:prstClr val="black"/>
                </a:solidFill>
              </a:rPr>
              <a:t>, </a:t>
            </a:r>
            <a:r>
              <a:rPr lang="el-GR" sz="1600" dirty="0">
                <a:solidFill>
                  <a:prstClr val="black"/>
                </a:solidFill>
              </a:rPr>
              <a:t>ελεγχόμενο</a:t>
            </a:r>
            <a:r>
              <a:rPr lang="en-US" sz="1600" dirty="0">
                <a:solidFill>
                  <a:prstClr val="black"/>
                </a:solidFill>
              </a:rPr>
              <a:t>, </a:t>
            </a:r>
            <a:r>
              <a:rPr lang="el-GR" sz="1600" dirty="0">
                <a:solidFill>
                  <a:prstClr val="black"/>
                </a:solidFill>
              </a:rPr>
              <a:t>εύκολο στη συντήρηση και καλής αισθητικής</a:t>
            </a:r>
            <a:r>
              <a:rPr lang="en-US" sz="1600" dirty="0">
                <a:solidFill>
                  <a:prstClr val="black"/>
                </a:solidFill>
              </a:rPr>
              <a:t>.</a:t>
            </a:r>
          </a:p>
          <a:p>
            <a:pPr marL="269875" lvl="1"/>
            <a:r>
              <a:rPr lang="el-GR" sz="1600" b="1" u="sng" dirty="0"/>
              <a:t>Πλην</a:t>
            </a:r>
            <a:endParaRPr lang="en-US" sz="1600" b="1" u="sng" dirty="0"/>
          </a:p>
          <a:p>
            <a:pPr marL="555625" lvl="1" indent="-285750">
              <a:buFont typeface="Calibri" panose="020F0502020204030204" pitchFamily="34" charset="0"/>
              <a:buChar char="‒"/>
            </a:pPr>
            <a:r>
              <a:rPr lang="el-GR" sz="1600" dirty="0">
                <a:solidFill>
                  <a:prstClr val="black"/>
                </a:solidFill>
              </a:rPr>
              <a:t>Ακατάλληλο σε ακραίες συνθήκες</a:t>
            </a:r>
            <a:r>
              <a:rPr lang="en-US" sz="1600" dirty="0">
                <a:solidFill>
                  <a:prstClr val="black"/>
                </a:solidFill>
              </a:rPr>
              <a:t>. </a:t>
            </a:r>
            <a:r>
              <a:rPr lang="el-GR" sz="1600" dirty="0">
                <a:solidFill>
                  <a:prstClr val="black"/>
                </a:solidFill>
              </a:rPr>
              <a:t>Τα σκληρά νερά </a:t>
            </a:r>
            <a:r>
              <a:rPr lang="el-GR" sz="1600" dirty="0" err="1">
                <a:solidFill>
                  <a:prstClr val="black"/>
                </a:solidFill>
              </a:rPr>
              <a:t>προκαλουν</a:t>
            </a:r>
            <a:r>
              <a:rPr lang="el-GR" sz="1600" dirty="0">
                <a:solidFill>
                  <a:prstClr val="black"/>
                </a:solidFill>
              </a:rPr>
              <a:t> </a:t>
            </a:r>
            <a:r>
              <a:rPr lang="el-GR" sz="1600" dirty="0" err="1">
                <a:solidFill>
                  <a:prstClr val="black"/>
                </a:solidFill>
              </a:rPr>
              <a:t>ζημια</a:t>
            </a:r>
            <a:r>
              <a:rPr lang="el-GR" sz="1600" dirty="0">
                <a:solidFill>
                  <a:prstClr val="black"/>
                </a:solidFill>
              </a:rPr>
              <a:t> στις σωληνώσεις</a:t>
            </a:r>
            <a:r>
              <a:rPr lang="en-US" sz="1600" dirty="0">
                <a:solidFill>
                  <a:prstClr val="black"/>
                </a:solidFill>
              </a:rPr>
              <a:t>. </a:t>
            </a:r>
            <a:r>
              <a:rPr lang="el-GR" sz="1600" dirty="0">
                <a:solidFill>
                  <a:prstClr val="black"/>
                </a:solidFill>
              </a:rPr>
              <a:t>Δύσκολο στη ταυτόχρονη χρήση. </a:t>
            </a:r>
            <a:endParaRPr lang="en-US" sz="1600" dirty="0">
              <a:solidFill>
                <a:prstClr val="black"/>
              </a:solidFill>
            </a:endParaRPr>
          </a:p>
          <a:p>
            <a:pPr marL="269875" lvl="1"/>
            <a:r>
              <a:rPr lang="el-GR" sz="1600" b="1" u="sng" dirty="0"/>
              <a:t>Παραλλαγές</a:t>
            </a:r>
            <a:endParaRPr lang="en-US" sz="1600" b="1" u="sng" dirty="0"/>
          </a:p>
          <a:p>
            <a:pPr marL="555625" lvl="1" indent="-285750">
              <a:buFont typeface="Calibri" panose="020F0502020204030204" pitchFamily="34" charset="0"/>
              <a:buChar char="‒"/>
            </a:pPr>
            <a:r>
              <a:rPr lang="el-GR" sz="1600" dirty="0"/>
              <a:t>Οροφή/επίπεδη τοποθέτηση, με ηλεκτρική βοήθεια,1 ή 2 δεξαμενές </a:t>
            </a:r>
            <a:r>
              <a:rPr lang="en-US" sz="1600" dirty="0"/>
              <a:t>,</a:t>
            </a:r>
            <a:r>
              <a:rPr lang="el-GR" sz="1600" dirty="0"/>
              <a:t>Επίπεδος </a:t>
            </a:r>
            <a:r>
              <a:rPr lang="en-US" sz="1600" dirty="0"/>
              <a:t>/</a:t>
            </a:r>
            <a:r>
              <a:rPr lang="el-GR" sz="1600" dirty="0"/>
              <a:t>κενού συλλέκτες κλπ.  </a:t>
            </a:r>
            <a:endParaRPr lang="en-US" sz="1600" dirty="0"/>
          </a:p>
        </p:txBody>
      </p:sp>
      <p:sp>
        <p:nvSpPr>
          <p:cNvPr id="14" name="Rectangle 13">
            <a:extLst>
              <a:ext uri="{FF2B5EF4-FFF2-40B4-BE49-F238E27FC236}">
                <a16:creationId xmlns:a16="http://schemas.microsoft.com/office/drawing/2014/main" xmlns="" id="{94FF6096-071A-4C2F-9449-A97E83AF6955}"/>
              </a:ext>
            </a:extLst>
          </p:cNvPr>
          <p:cNvSpPr/>
          <p:nvPr/>
        </p:nvSpPr>
        <p:spPr>
          <a:xfrm>
            <a:off x="4572000" y="2095171"/>
            <a:ext cx="1728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961940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437B5-491F-477D-BA98-02D36AD08E47}"/>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0A18229A-D66A-496C-BFA1-901C366089F2}"/>
              </a:ext>
            </a:extLst>
          </p:cNvPr>
          <p:cNvSpPr/>
          <p:nvPr/>
        </p:nvSpPr>
        <p:spPr>
          <a:xfrm>
            <a:off x="349947" y="1443638"/>
            <a:ext cx="8711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5" name="TextBox 4">
            <a:extLst>
              <a:ext uri="{FF2B5EF4-FFF2-40B4-BE49-F238E27FC236}">
                <a16:creationId xmlns:a16="http://schemas.microsoft.com/office/drawing/2014/main" xmlns="" id="{659B1091-1605-43B2-AB37-10F7A74DFA6D}"/>
              </a:ext>
            </a:extLst>
          </p:cNvPr>
          <p:cNvSpPr txBox="1"/>
          <p:nvPr/>
        </p:nvSpPr>
        <p:spPr>
          <a:xfrm>
            <a:off x="82970" y="1989000"/>
            <a:ext cx="3829012" cy="3785652"/>
          </a:xfrm>
          <a:prstGeom prst="rect">
            <a:avLst/>
          </a:prstGeom>
          <a:noFill/>
        </p:spPr>
        <p:txBody>
          <a:bodyPr wrap="square" rtlCol="0">
            <a:spAutoFit/>
          </a:bodyPr>
          <a:lstStyle/>
          <a:p>
            <a:pPr marL="269875" lvl="1"/>
            <a:r>
              <a:rPr lang="el-GR" sz="1600" b="1" u="sng" dirty="0"/>
              <a:t>Λειτουργία</a:t>
            </a:r>
            <a:endParaRPr lang="en-US" sz="1600" b="1" u="sng" dirty="0"/>
          </a:p>
          <a:p>
            <a:pPr marL="447675" lvl="1" indent="-285750">
              <a:buFont typeface="Calibri" panose="020F0502020204030204" pitchFamily="34" charset="0"/>
              <a:buChar char="‒"/>
            </a:pPr>
            <a:r>
              <a:rPr lang="el-GR" sz="1600" b="1" dirty="0"/>
              <a:t>Δεν δουλεύει η αντλία</a:t>
            </a:r>
            <a:r>
              <a:rPr lang="en-US" sz="1600" dirty="0"/>
              <a:t>. </a:t>
            </a:r>
            <a:r>
              <a:rPr lang="el-GR" sz="1600" dirty="0"/>
              <a:t>Όλο το υγρό είναι μέσα στο κτίριο και τα </a:t>
            </a:r>
            <a:r>
              <a:rPr lang="el-GR" sz="1600" dirty="0" err="1"/>
              <a:t>πανέλ</a:t>
            </a:r>
            <a:r>
              <a:rPr lang="el-GR" sz="1600" dirty="0"/>
              <a:t> είναι άδεια. Το δοχείο αποστράγγισης κρατάει το υγρό σε ύψος , ώστε το σημείο ηρεμίας του υγρού να είναι πάνω από την αντλία. </a:t>
            </a:r>
            <a:endParaRPr lang="en-US" sz="1600" dirty="0"/>
          </a:p>
          <a:p>
            <a:pPr marL="447675" lvl="1" indent="-285750">
              <a:buFont typeface="Calibri" panose="020F0502020204030204" pitchFamily="34" charset="0"/>
              <a:buChar char="‒"/>
            </a:pPr>
            <a:r>
              <a:rPr lang="el-GR" sz="1600" b="1" dirty="0"/>
              <a:t>Η αντλία δουλεύει</a:t>
            </a:r>
            <a:r>
              <a:rPr lang="en-US" sz="1600" dirty="0"/>
              <a:t>. </a:t>
            </a:r>
            <a:r>
              <a:rPr lang="el-GR" sz="1600" dirty="0"/>
              <a:t>Η αντλία σπρώχνει το υγρό προς τα πάνω. </a:t>
            </a:r>
            <a:r>
              <a:rPr lang="en-US" sz="1600" dirty="0"/>
              <a:t> </a:t>
            </a:r>
            <a:r>
              <a:rPr lang="el-GR" sz="1600" dirty="0"/>
              <a:t>Το ύψος του υγρού μέσα στο δοχείο αποστράγγισης πέφτει μέχρι το σημείο όπου όλες οι σωλήνες έχουν γεμίσει με υγρό.</a:t>
            </a:r>
            <a:r>
              <a:rPr lang="en-US" sz="1600" dirty="0"/>
              <a:t> </a:t>
            </a:r>
            <a:r>
              <a:rPr lang="el-GR" sz="1600" dirty="0"/>
              <a:t>Η αντλία κλείνει τη νύχτα ή κάθε φορά που η επιθυμητή θερμοκρασία έχει επιτευχθεί. </a:t>
            </a:r>
            <a:endParaRPr lang="en-US" sz="1600" dirty="0"/>
          </a:p>
        </p:txBody>
      </p:sp>
      <p:sp>
        <p:nvSpPr>
          <p:cNvPr id="8" name="Rectangle 7">
            <a:extLst>
              <a:ext uri="{FF2B5EF4-FFF2-40B4-BE49-F238E27FC236}">
                <a16:creationId xmlns:a16="http://schemas.microsoft.com/office/drawing/2014/main" xmlns="" id="{66AA1FF0-DA03-489E-96A2-1A1EADD6643C}"/>
              </a:ext>
            </a:extLst>
          </p:cNvPr>
          <p:cNvSpPr/>
          <p:nvPr/>
        </p:nvSpPr>
        <p:spPr>
          <a:xfrm>
            <a:off x="4060588" y="2090175"/>
            <a:ext cx="5163786" cy="338554"/>
          </a:xfrm>
          <a:prstGeom prst="rect">
            <a:avLst/>
          </a:prstGeom>
        </p:spPr>
        <p:txBody>
          <a:bodyPr wrap="none">
            <a:spAutoFit/>
          </a:bodyPr>
          <a:lstStyle/>
          <a:p>
            <a:pPr marL="285750" lvl="0" indent="-285750">
              <a:buFont typeface="Wingdings" panose="05000000000000000000" pitchFamily="2" charset="2"/>
              <a:buChar char="§"/>
            </a:pPr>
            <a:r>
              <a:rPr lang="el-GR" sz="1600" b="1" dirty="0">
                <a:solidFill>
                  <a:prstClr val="black"/>
                </a:solidFill>
              </a:rPr>
              <a:t>ΕΝΕΡΓΗΤΙΚΟ</a:t>
            </a:r>
            <a:r>
              <a:rPr lang="en-US" sz="1600" b="1" dirty="0">
                <a:solidFill>
                  <a:prstClr val="black"/>
                </a:solidFill>
              </a:rPr>
              <a:t> SWH. </a:t>
            </a:r>
            <a:r>
              <a:rPr lang="el-GR" sz="1600" b="1" dirty="0">
                <a:solidFill>
                  <a:prstClr val="black"/>
                </a:solidFill>
              </a:rPr>
              <a:t>ΕΜΜΕΣΟ</a:t>
            </a:r>
            <a:r>
              <a:rPr lang="en-US" sz="1600" b="1" dirty="0">
                <a:solidFill>
                  <a:prstClr val="black"/>
                </a:solidFill>
              </a:rPr>
              <a:t> </a:t>
            </a:r>
            <a:r>
              <a:rPr lang="el-GR" sz="1600" b="1" dirty="0">
                <a:solidFill>
                  <a:prstClr val="black"/>
                </a:solidFill>
              </a:rPr>
              <a:t>ΣΥΣΤΗΜΑ ΑΠΟΣΤΡΑΓΓΙΣΗΣ</a:t>
            </a:r>
            <a:endParaRPr lang="en-US" sz="1600" b="1" dirty="0">
              <a:solidFill>
                <a:prstClr val="black"/>
              </a:solidFill>
            </a:endParaRPr>
          </a:p>
        </p:txBody>
      </p:sp>
      <p:sp>
        <p:nvSpPr>
          <p:cNvPr id="9" name="Rectangle 8">
            <a:extLst>
              <a:ext uri="{FF2B5EF4-FFF2-40B4-BE49-F238E27FC236}">
                <a16:creationId xmlns:a16="http://schemas.microsoft.com/office/drawing/2014/main" xmlns="" id="{F274D933-3289-4361-9430-0D09E06B9051}"/>
              </a:ext>
            </a:extLst>
          </p:cNvPr>
          <p:cNvSpPr/>
          <p:nvPr/>
        </p:nvSpPr>
        <p:spPr>
          <a:xfrm>
            <a:off x="3636001" y="5013000"/>
            <a:ext cx="5425030" cy="1323439"/>
          </a:xfrm>
          <a:prstGeom prst="rect">
            <a:avLst/>
          </a:prstGeom>
        </p:spPr>
        <p:txBody>
          <a:bodyPr wrap="square">
            <a:spAutoFit/>
          </a:bodyPr>
          <a:lstStyle/>
          <a:p>
            <a:pPr marL="285750" indent="-285750">
              <a:buFont typeface="Calibri" panose="020F0502020204030204" pitchFamily="34" charset="0"/>
              <a:buChar char="‒"/>
            </a:pPr>
            <a:r>
              <a:rPr lang="el-GR" sz="1600" dirty="0"/>
              <a:t>Όταν η αντλία κλείσει το υγρό έχει ροή προς τα κάτω εξαιτίας της βαρύτητας ,κάτω από τα </a:t>
            </a:r>
            <a:r>
              <a:rPr lang="el-GR" sz="1600" dirty="0" err="1"/>
              <a:t>πανέλ</a:t>
            </a:r>
            <a:r>
              <a:rPr lang="el-GR" sz="1600" dirty="0"/>
              <a:t> μέχρι και οι δύο στήλες του κυκλώματος να φτάσουν στο επίπεδο ηρεμίας ξανά</a:t>
            </a:r>
            <a:r>
              <a:rPr lang="en-US" sz="1600" dirty="0"/>
              <a:t>. </a:t>
            </a:r>
            <a:r>
              <a:rPr lang="el-GR" sz="1600" dirty="0"/>
              <a:t>Αυτή η  διάταξη προστατεύει από την ψύξη το χειμώνα και την υπερθέρμανση το καλοκαίρι. </a:t>
            </a:r>
            <a:endParaRPr lang="en-US" sz="1600" dirty="0"/>
          </a:p>
        </p:txBody>
      </p:sp>
      <p:pic>
        <p:nvPicPr>
          <p:cNvPr id="10" name="Picture 9">
            <a:extLst>
              <a:ext uri="{FF2B5EF4-FFF2-40B4-BE49-F238E27FC236}">
                <a16:creationId xmlns:a16="http://schemas.microsoft.com/office/drawing/2014/main" xmlns="" id="{2E246E43-1F5F-4EB8-B8D0-C5DAC14B496D}"/>
              </a:ext>
            </a:extLst>
          </p:cNvPr>
          <p:cNvPicPr>
            <a:picLocks noChangeAspect="1"/>
          </p:cNvPicPr>
          <p:nvPr/>
        </p:nvPicPr>
        <p:blipFill>
          <a:blip r:embed="rId2"/>
          <a:stretch>
            <a:fillRect/>
          </a:stretch>
        </p:blipFill>
        <p:spPr>
          <a:xfrm>
            <a:off x="4073865" y="2426714"/>
            <a:ext cx="4720188" cy="2514286"/>
          </a:xfrm>
          <a:prstGeom prst="rect">
            <a:avLst/>
          </a:prstGeom>
          <a:ln>
            <a:solidFill>
              <a:schemeClr val="tx1"/>
            </a:solidFill>
          </a:ln>
        </p:spPr>
      </p:pic>
    </p:spTree>
    <p:extLst>
      <p:ext uri="{BB962C8B-B14F-4D97-AF65-F5344CB8AC3E}">
        <p14:creationId xmlns:p14="http://schemas.microsoft.com/office/powerpoint/2010/main" val="301118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79D136-FEB3-4B54-BAD1-9218F768ADE8}"/>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AE5CFE01-070E-4E9B-AE89-970541118A03}"/>
              </a:ext>
            </a:extLst>
          </p:cNvPr>
          <p:cNvSpPr/>
          <p:nvPr/>
        </p:nvSpPr>
        <p:spPr>
          <a:xfrm>
            <a:off x="135993" y="1341000"/>
            <a:ext cx="4921345"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5" name="TextBox 4">
            <a:extLst>
              <a:ext uri="{FF2B5EF4-FFF2-40B4-BE49-F238E27FC236}">
                <a16:creationId xmlns:a16="http://schemas.microsoft.com/office/drawing/2014/main" xmlns="" id="{9C105013-9618-4419-83AB-FA00813AC32C}"/>
              </a:ext>
            </a:extLst>
          </p:cNvPr>
          <p:cNvSpPr txBox="1"/>
          <p:nvPr/>
        </p:nvSpPr>
        <p:spPr>
          <a:xfrm>
            <a:off x="32987" y="2135964"/>
            <a:ext cx="5328408"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ΕΝΕΡΓΗΤΙΚΟ</a:t>
            </a:r>
            <a:r>
              <a:rPr lang="en-US" sz="1600" b="1" dirty="0"/>
              <a:t> SWH. </a:t>
            </a:r>
            <a:r>
              <a:rPr lang="el-GR" sz="1600" b="1" dirty="0">
                <a:solidFill>
                  <a:prstClr val="black"/>
                </a:solidFill>
              </a:rPr>
              <a:t>ΕΜΜΕΣΟ ΣΥΣΤΗΜΑ ΑΠΟΣΤΡΑΓΓΙΣΗΣ </a:t>
            </a:r>
            <a:endParaRPr lang="en-US" sz="1600" b="1" dirty="0"/>
          </a:p>
          <a:p>
            <a:pPr marL="269875" lvl="1"/>
            <a:r>
              <a:rPr lang="el-GR" sz="1600" b="1" u="sng" dirty="0"/>
              <a:t>Τυπικές χρήσεις </a:t>
            </a:r>
            <a:endParaRPr lang="en-US" sz="1600" b="1" u="sng" dirty="0"/>
          </a:p>
          <a:p>
            <a:pPr marL="555625" lvl="1" indent="-285750">
              <a:buFont typeface="Calibri" panose="020F0502020204030204" pitchFamily="34" charset="0"/>
              <a:buChar char="‒"/>
            </a:pPr>
            <a:r>
              <a:rPr lang="el-GR" sz="1600" dirty="0"/>
              <a:t>Παραγωγή ζεστού νερού με </a:t>
            </a:r>
            <a:r>
              <a:rPr lang="el-GR" sz="1600" dirty="0" err="1"/>
              <a:t>ηλιοθερμία</a:t>
            </a:r>
            <a:endParaRPr lang="en-US" sz="1600" dirty="0"/>
          </a:p>
          <a:p>
            <a:pPr marL="555625" lvl="1" indent="-285750">
              <a:buFont typeface="Calibri" panose="020F0502020204030204" pitchFamily="34" charset="0"/>
              <a:buChar char="‒"/>
            </a:pPr>
            <a:r>
              <a:rPr lang="el-GR" sz="1600" dirty="0"/>
              <a:t>Συνδυαστικά συστήματα</a:t>
            </a:r>
            <a:r>
              <a:rPr lang="en-US" sz="1600" dirty="0"/>
              <a:t>: </a:t>
            </a:r>
            <a:r>
              <a:rPr lang="el-GR" sz="1600" dirty="0"/>
              <a:t>ΖΝΧ</a:t>
            </a:r>
            <a:r>
              <a:rPr lang="en-US" sz="1600" dirty="0"/>
              <a:t> + </a:t>
            </a:r>
            <a:r>
              <a:rPr lang="el-GR" sz="1600" dirty="0"/>
              <a:t>Θέρμανση χώρων /πισίνων .</a:t>
            </a:r>
            <a:endParaRPr lang="en-US" sz="1600" dirty="0"/>
          </a:p>
          <a:p>
            <a:pPr marL="555625" lvl="1" indent="-285750">
              <a:buFont typeface="Calibri" panose="020F0502020204030204" pitchFamily="34" charset="0"/>
              <a:buChar char="‒"/>
            </a:pPr>
            <a:r>
              <a:rPr lang="el-GR" sz="1600" dirty="0"/>
              <a:t>Κατάλληλο για ηπειρωτικά κλίματα </a:t>
            </a:r>
            <a:r>
              <a:rPr lang="en-US" sz="1600" dirty="0"/>
              <a:t>(h/c).</a:t>
            </a:r>
            <a:endParaRPr lang="en-US" sz="1600" dirty="0">
              <a:solidFill>
                <a:prstClr val="black"/>
              </a:solidFill>
            </a:endParaRPr>
          </a:p>
          <a:p>
            <a:pPr marL="269875" lvl="1"/>
            <a:r>
              <a:rPr lang="el-GR" sz="1600" b="1" u="sng" dirty="0"/>
              <a:t>Συν</a:t>
            </a:r>
            <a:endParaRPr lang="en-US" sz="1600" b="1" u="sng" dirty="0"/>
          </a:p>
          <a:p>
            <a:pPr marL="555625" lvl="1" indent="-285750">
              <a:buFont typeface="Calibri" panose="020F0502020204030204" pitchFamily="34" charset="0"/>
              <a:buChar char="‒"/>
            </a:pPr>
            <a:r>
              <a:rPr lang="el-GR" sz="1600" dirty="0"/>
              <a:t>Χαμηλής πίεσης</a:t>
            </a:r>
            <a:r>
              <a:rPr lang="en-US" sz="1600" dirty="0"/>
              <a:t>. </a:t>
            </a:r>
            <a:r>
              <a:rPr lang="el-GR" sz="1600" dirty="0"/>
              <a:t>Απλή συντήρηση</a:t>
            </a:r>
            <a:r>
              <a:rPr lang="en-US" sz="1600" dirty="0"/>
              <a:t>. </a:t>
            </a:r>
            <a:r>
              <a:rPr lang="el-GR" sz="1600" dirty="0"/>
              <a:t>Ευπροσάρμοστο </a:t>
            </a:r>
          </a:p>
          <a:p>
            <a:pPr marL="555625" lvl="1" indent="-285750">
              <a:buFont typeface="Calibri" panose="020F0502020204030204" pitchFamily="34" charset="0"/>
              <a:buChar char="‒"/>
            </a:pPr>
            <a:r>
              <a:rPr lang="el-GR" sz="1600" dirty="0"/>
              <a:t>Προσφέρει προστασία από ψύξη / υπερθέρμανση</a:t>
            </a:r>
            <a:endParaRPr lang="en-US" sz="1600" dirty="0"/>
          </a:p>
          <a:p>
            <a:pPr marL="269875" lvl="1"/>
            <a:r>
              <a:rPr lang="el-GR" sz="1600" b="1" u="sng" dirty="0"/>
              <a:t>Πλην </a:t>
            </a:r>
            <a:endParaRPr lang="en-US" sz="1600" b="1" u="sng" dirty="0"/>
          </a:p>
          <a:p>
            <a:pPr marL="555625" lvl="1" indent="-285750">
              <a:buFont typeface="Calibri" panose="020F0502020204030204" pitchFamily="34" charset="0"/>
              <a:buChar char="‒"/>
            </a:pPr>
            <a:r>
              <a:rPr lang="el-GR" sz="1600" dirty="0">
                <a:solidFill>
                  <a:prstClr val="black"/>
                </a:solidFill>
              </a:rPr>
              <a:t>Μεγάλη αντλία</a:t>
            </a:r>
            <a:r>
              <a:rPr lang="en-US" sz="1600" dirty="0">
                <a:solidFill>
                  <a:prstClr val="black"/>
                </a:solidFill>
              </a:rPr>
              <a:t>. </a:t>
            </a:r>
            <a:r>
              <a:rPr lang="el-GR" sz="1600" dirty="0">
                <a:solidFill>
                  <a:prstClr val="black"/>
                </a:solidFill>
              </a:rPr>
              <a:t>Αυστηρές υδραυλικές απαιτήσεις</a:t>
            </a:r>
            <a:r>
              <a:rPr lang="en-US" sz="1600" dirty="0">
                <a:solidFill>
                  <a:prstClr val="black"/>
                </a:solidFill>
              </a:rPr>
              <a:t>: </a:t>
            </a:r>
            <a:r>
              <a:rPr lang="el-GR" sz="1600" dirty="0">
                <a:solidFill>
                  <a:prstClr val="black"/>
                </a:solidFill>
              </a:rPr>
              <a:t>κλίση συλλέκτη</a:t>
            </a:r>
            <a:r>
              <a:rPr lang="en-US" sz="1600" dirty="0">
                <a:solidFill>
                  <a:prstClr val="black"/>
                </a:solidFill>
              </a:rPr>
              <a:t>,</a:t>
            </a:r>
            <a:r>
              <a:rPr lang="el-GR" sz="1600" dirty="0">
                <a:solidFill>
                  <a:prstClr val="black"/>
                </a:solidFill>
              </a:rPr>
              <a:t> ύψος της αντλίας</a:t>
            </a:r>
            <a:r>
              <a:rPr lang="en-US" sz="1600" dirty="0">
                <a:solidFill>
                  <a:prstClr val="black"/>
                </a:solidFill>
              </a:rPr>
              <a:t>, </a:t>
            </a:r>
            <a:r>
              <a:rPr lang="el-GR" sz="1600" dirty="0">
                <a:solidFill>
                  <a:prstClr val="black"/>
                </a:solidFill>
              </a:rPr>
              <a:t>διάσταση σωληνώσεων </a:t>
            </a:r>
            <a:r>
              <a:rPr lang="el-GR" sz="1600" dirty="0" err="1">
                <a:solidFill>
                  <a:prstClr val="black"/>
                </a:solidFill>
              </a:rPr>
              <a:t>κλπ</a:t>
            </a:r>
            <a:r>
              <a:rPr lang="en-US" sz="1600" dirty="0">
                <a:solidFill>
                  <a:prstClr val="black"/>
                </a:solidFill>
              </a:rPr>
              <a:t>.</a:t>
            </a:r>
          </a:p>
          <a:p>
            <a:pPr marL="269875" lvl="1"/>
            <a:r>
              <a:rPr lang="el-GR" sz="1600" b="1" u="sng" dirty="0"/>
              <a:t>Παραλλαγές</a:t>
            </a:r>
            <a:endParaRPr lang="en-US" sz="1600" b="1" u="sng" dirty="0"/>
          </a:p>
          <a:p>
            <a:pPr marL="555625" lvl="1" indent="-285750">
              <a:buFont typeface="Calibri" panose="020F0502020204030204" pitchFamily="34" charset="0"/>
              <a:buChar char="‒"/>
            </a:pPr>
            <a:r>
              <a:rPr lang="el-GR" sz="1600" dirty="0"/>
              <a:t>Δοχείο αποστράγγισης με ή χωρίς </a:t>
            </a:r>
            <a:r>
              <a:rPr lang="el-GR" sz="1600" dirty="0" err="1"/>
              <a:t>εναλλάκτη</a:t>
            </a:r>
            <a:r>
              <a:rPr lang="el-GR" sz="1600" dirty="0"/>
              <a:t> θερμότητας  </a:t>
            </a:r>
            <a:r>
              <a:rPr lang="en-US" sz="1600" dirty="0"/>
              <a:t>, </a:t>
            </a:r>
            <a:r>
              <a:rPr lang="el-GR" sz="1600" dirty="0"/>
              <a:t>νερό / </a:t>
            </a:r>
            <a:r>
              <a:rPr lang="el-GR" sz="1600" dirty="0" err="1"/>
              <a:t>γλυκόλη</a:t>
            </a:r>
            <a:r>
              <a:rPr lang="en-US" sz="1600" dirty="0"/>
              <a:t>.</a:t>
            </a:r>
          </a:p>
        </p:txBody>
      </p:sp>
      <p:pic>
        <p:nvPicPr>
          <p:cNvPr id="7" name="Picture 6">
            <a:extLst>
              <a:ext uri="{FF2B5EF4-FFF2-40B4-BE49-F238E27FC236}">
                <a16:creationId xmlns:a16="http://schemas.microsoft.com/office/drawing/2014/main" xmlns="" id="{4B8FE931-1390-4BE9-BE14-CDF9A5E1B335}"/>
              </a:ext>
            </a:extLst>
          </p:cNvPr>
          <p:cNvPicPr>
            <a:picLocks noChangeAspect="1"/>
          </p:cNvPicPr>
          <p:nvPr/>
        </p:nvPicPr>
        <p:blipFill>
          <a:blip r:embed="rId2"/>
          <a:stretch>
            <a:fillRect/>
          </a:stretch>
        </p:blipFill>
        <p:spPr>
          <a:xfrm>
            <a:off x="4976007" y="1610338"/>
            <a:ext cx="4032000" cy="4675354"/>
          </a:xfrm>
          <a:prstGeom prst="rect">
            <a:avLst/>
          </a:prstGeom>
        </p:spPr>
      </p:pic>
      <p:sp>
        <p:nvSpPr>
          <p:cNvPr id="6" name="Rectangle 5">
            <a:extLst>
              <a:ext uri="{FF2B5EF4-FFF2-40B4-BE49-F238E27FC236}">
                <a16:creationId xmlns:a16="http://schemas.microsoft.com/office/drawing/2014/main" xmlns="" id="{038A3CF6-3AC8-4D7D-A064-5B2C82D7A1E1}"/>
              </a:ext>
            </a:extLst>
          </p:cNvPr>
          <p:cNvSpPr/>
          <p:nvPr/>
        </p:nvSpPr>
        <p:spPr>
          <a:xfrm rot="16200000">
            <a:off x="7945277" y="5239723"/>
            <a:ext cx="1656001"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078903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0B6C5-D477-4293-B3E6-CE1614838B2D}"/>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3" name="Rectangle 2">
            <a:extLst>
              <a:ext uri="{FF2B5EF4-FFF2-40B4-BE49-F238E27FC236}">
                <a16:creationId xmlns:a16="http://schemas.microsoft.com/office/drawing/2014/main" xmlns="" id="{4AF7FADD-524A-4612-934F-659E39A403DB}"/>
              </a:ext>
            </a:extLst>
          </p:cNvPr>
          <p:cNvSpPr/>
          <p:nvPr/>
        </p:nvSpPr>
        <p:spPr>
          <a:xfrm>
            <a:off x="349946" y="1393983"/>
            <a:ext cx="8618748"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4" name="TextBox 3">
            <a:extLst>
              <a:ext uri="{FF2B5EF4-FFF2-40B4-BE49-F238E27FC236}">
                <a16:creationId xmlns:a16="http://schemas.microsoft.com/office/drawing/2014/main" xmlns="" id="{24270C46-3F42-41C8-BEDE-61A128BEC09C}"/>
              </a:ext>
            </a:extLst>
          </p:cNvPr>
          <p:cNvSpPr txBox="1"/>
          <p:nvPr/>
        </p:nvSpPr>
        <p:spPr>
          <a:xfrm>
            <a:off x="180001" y="2277127"/>
            <a:ext cx="3960000" cy="2800767"/>
          </a:xfrm>
          <a:prstGeom prst="rect">
            <a:avLst/>
          </a:prstGeom>
          <a:noFill/>
        </p:spPr>
        <p:txBody>
          <a:bodyPr wrap="square" rtlCol="0">
            <a:spAutoFit/>
          </a:bodyPr>
          <a:lstStyle/>
          <a:p>
            <a:pPr marL="269875" lvl="1"/>
            <a:r>
              <a:rPr lang="el-GR" sz="1600" b="1" u="sng" dirty="0"/>
              <a:t>Λειτουργία</a:t>
            </a:r>
            <a:endParaRPr lang="en-US" sz="1600" b="1" u="sng" dirty="0"/>
          </a:p>
          <a:p>
            <a:pPr marL="285750" indent="-285750">
              <a:buFont typeface="Calibri" panose="020F0502020204030204" pitchFamily="34" charset="0"/>
              <a:buChar char="‒"/>
            </a:pPr>
            <a:r>
              <a:rPr lang="el-GR" sz="1600" b="1" dirty="0"/>
              <a:t>Κανονική λειτουργία</a:t>
            </a:r>
            <a:r>
              <a:rPr lang="en-US" sz="1600" dirty="0"/>
              <a:t>. </a:t>
            </a:r>
            <a:r>
              <a:rPr lang="el-GR" sz="1600" dirty="0"/>
              <a:t>Το ηλιακό κύκλωμα είναι γεμάτο με υγρό πάντα.</a:t>
            </a:r>
            <a:r>
              <a:rPr lang="en-US" sz="1600" dirty="0"/>
              <a:t> </a:t>
            </a:r>
            <a:r>
              <a:rPr lang="el-GR" sz="1600" dirty="0"/>
              <a:t>Για την αποφυγή σκασίματος στις σωληνώσεις το υγρό μέσο είναι αντιψυκτικό </a:t>
            </a:r>
            <a:r>
              <a:rPr lang="en-US" sz="1600" dirty="0"/>
              <a:t>(40% </a:t>
            </a:r>
            <a:r>
              <a:rPr lang="el-GR" sz="1600" dirty="0"/>
              <a:t>σε βάρος </a:t>
            </a:r>
            <a:r>
              <a:rPr lang="el-GR" sz="1600" dirty="0" err="1"/>
              <a:t>γλυκόλη</a:t>
            </a:r>
            <a:r>
              <a:rPr lang="el-GR" sz="1600" dirty="0"/>
              <a:t> προστατεύει τα πάνελ μέχρι τους </a:t>
            </a:r>
            <a:r>
              <a:rPr lang="en-US" sz="1600" dirty="0"/>
              <a:t> -20C). </a:t>
            </a:r>
          </a:p>
          <a:p>
            <a:pPr marL="285750" indent="-285750">
              <a:buFont typeface="Calibri" panose="020F0502020204030204" pitchFamily="34" charset="0"/>
              <a:buChar char="‒"/>
            </a:pPr>
            <a:r>
              <a:rPr lang="el-GR" sz="1600" dirty="0"/>
              <a:t>Το δοχείο διαστολής χρησιμοποιείται για να μετριάσει τη συστολή και διαστολή του υγρού στις μεταβολές της θερμοκρασίας. </a:t>
            </a:r>
            <a:endParaRPr lang="en-US" sz="1600" dirty="0"/>
          </a:p>
        </p:txBody>
      </p:sp>
      <p:pic>
        <p:nvPicPr>
          <p:cNvPr id="5" name="Picture 4">
            <a:extLst>
              <a:ext uri="{FF2B5EF4-FFF2-40B4-BE49-F238E27FC236}">
                <a16:creationId xmlns:a16="http://schemas.microsoft.com/office/drawing/2014/main" xmlns="" id="{9F543418-942C-405B-958C-09A125ED168A}"/>
              </a:ext>
            </a:extLst>
          </p:cNvPr>
          <p:cNvPicPr>
            <a:picLocks noChangeAspect="1"/>
          </p:cNvPicPr>
          <p:nvPr/>
        </p:nvPicPr>
        <p:blipFill>
          <a:blip r:embed="rId2"/>
          <a:stretch>
            <a:fillRect/>
          </a:stretch>
        </p:blipFill>
        <p:spPr>
          <a:xfrm>
            <a:off x="4232148" y="2183554"/>
            <a:ext cx="4561905" cy="2571429"/>
          </a:xfrm>
          <a:prstGeom prst="rect">
            <a:avLst/>
          </a:prstGeom>
          <a:ln>
            <a:solidFill>
              <a:schemeClr val="tx1"/>
            </a:solidFill>
          </a:ln>
        </p:spPr>
      </p:pic>
      <p:sp>
        <p:nvSpPr>
          <p:cNvPr id="6" name="Rectangle 5">
            <a:extLst>
              <a:ext uri="{FF2B5EF4-FFF2-40B4-BE49-F238E27FC236}">
                <a16:creationId xmlns:a16="http://schemas.microsoft.com/office/drawing/2014/main" xmlns="" id="{14A7EBA7-9CEC-4C53-BFB6-CF679060BEED}"/>
              </a:ext>
            </a:extLst>
          </p:cNvPr>
          <p:cNvSpPr/>
          <p:nvPr/>
        </p:nvSpPr>
        <p:spPr>
          <a:xfrm>
            <a:off x="4140000" y="1845000"/>
            <a:ext cx="5037661" cy="338554"/>
          </a:xfrm>
          <a:prstGeom prst="rect">
            <a:avLst/>
          </a:prstGeom>
        </p:spPr>
        <p:txBody>
          <a:bodyPr wrap="none">
            <a:spAutoFit/>
          </a:bodyPr>
          <a:lstStyle/>
          <a:p>
            <a:pPr lvl="0"/>
            <a:r>
              <a:rPr lang="el-GR" sz="1600" b="1" dirty="0">
                <a:solidFill>
                  <a:prstClr val="black"/>
                </a:solidFill>
              </a:rPr>
              <a:t>ΕΝΕΡΓΗΤΙΚΟ </a:t>
            </a:r>
            <a:r>
              <a:rPr lang="en-US" sz="1600" b="1" dirty="0">
                <a:solidFill>
                  <a:prstClr val="black"/>
                </a:solidFill>
              </a:rPr>
              <a:t> SWH. </a:t>
            </a:r>
            <a:r>
              <a:rPr lang="el-GR" sz="1600" b="1" dirty="0">
                <a:solidFill>
                  <a:prstClr val="black"/>
                </a:solidFill>
              </a:rPr>
              <a:t>ΕΜΜΕΣΟ ΥΠΟ ΠΙΕΣΗ </a:t>
            </a:r>
            <a:r>
              <a:rPr lang="en-US" sz="1600" b="1" dirty="0">
                <a:solidFill>
                  <a:prstClr val="black"/>
                </a:solidFill>
              </a:rPr>
              <a:t> (</a:t>
            </a:r>
            <a:r>
              <a:rPr lang="el-GR" sz="1600" b="1" dirty="0">
                <a:solidFill>
                  <a:prstClr val="black"/>
                </a:solidFill>
              </a:rPr>
              <a:t>ΑΝΤΙΨΥΚΤΙΚΟ</a:t>
            </a:r>
            <a:r>
              <a:rPr lang="en-US" sz="1600" b="1" dirty="0">
                <a:solidFill>
                  <a:prstClr val="black"/>
                </a:solidFill>
              </a:rPr>
              <a:t>)</a:t>
            </a:r>
          </a:p>
        </p:txBody>
      </p:sp>
      <p:sp>
        <p:nvSpPr>
          <p:cNvPr id="7" name="Rectangle 6">
            <a:extLst>
              <a:ext uri="{FF2B5EF4-FFF2-40B4-BE49-F238E27FC236}">
                <a16:creationId xmlns:a16="http://schemas.microsoft.com/office/drawing/2014/main" xmlns="" id="{3D19D33B-D400-4BB0-B8B5-6E3B741F0159}"/>
              </a:ext>
            </a:extLst>
          </p:cNvPr>
          <p:cNvSpPr/>
          <p:nvPr/>
        </p:nvSpPr>
        <p:spPr>
          <a:xfrm>
            <a:off x="180001" y="5000069"/>
            <a:ext cx="8997660" cy="1077218"/>
          </a:xfrm>
          <a:prstGeom prst="rect">
            <a:avLst/>
          </a:prstGeom>
        </p:spPr>
        <p:txBody>
          <a:bodyPr wrap="square">
            <a:spAutoFit/>
          </a:bodyPr>
          <a:lstStyle/>
          <a:p>
            <a:pPr marL="285750" indent="-285750">
              <a:buFont typeface="Calibri" panose="020F0502020204030204" pitchFamily="34" charset="0"/>
              <a:buChar char="‒"/>
            </a:pPr>
            <a:r>
              <a:rPr lang="el-GR" sz="1600" b="1" dirty="0"/>
              <a:t>Εκτός λειτουργίας και ανακοπή</a:t>
            </a:r>
            <a:r>
              <a:rPr lang="en-US" sz="1600" b="1" dirty="0"/>
              <a:t>. </a:t>
            </a:r>
            <a:r>
              <a:rPr lang="el-GR" sz="1600" dirty="0"/>
              <a:t>Η θερμοκρασία στο πάνελ είναι αρκετή για να βράσει το υγρό</a:t>
            </a:r>
            <a:r>
              <a:rPr lang="en-US" sz="1600" dirty="0"/>
              <a:t>.</a:t>
            </a:r>
            <a:r>
              <a:rPr lang="el-GR" sz="1600" dirty="0"/>
              <a:t> Καθώς το υγρό εξατμίζεται αλλάζει μαζικά  ο όγκος και η πίεση.  Το σύστημα μπορεί να διαχειριστεί αυτές τις καταστάσεις συμπεριλαμβάνοντας μερικά εξαρτήματα ώστε να εξαφανίσει την παραπάνω θερμότητα.  </a:t>
            </a:r>
            <a:r>
              <a:rPr lang="en-US" sz="1600" dirty="0"/>
              <a:t> </a:t>
            </a:r>
          </a:p>
        </p:txBody>
      </p:sp>
    </p:spTree>
    <p:extLst>
      <p:ext uri="{BB962C8B-B14F-4D97-AF65-F5344CB8AC3E}">
        <p14:creationId xmlns:p14="http://schemas.microsoft.com/office/powerpoint/2010/main" val="37111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43CC9-B6A4-4C44-9C96-8033F103F748}"/>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127BC13F-D583-4A6B-9DCE-21682FDA1C99}"/>
              </a:ext>
            </a:extLst>
          </p:cNvPr>
          <p:cNvSpPr/>
          <p:nvPr/>
        </p:nvSpPr>
        <p:spPr>
          <a:xfrm>
            <a:off x="414254" y="1404266"/>
            <a:ext cx="8549746"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sp>
        <p:nvSpPr>
          <p:cNvPr id="5" name="TextBox 4">
            <a:extLst>
              <a:ext uri="{FF2B5EF4-FFF2-40B4-BE49-F238E27FC236}">
                <a16:creationId xmlns:a16="http://schemas.microsoft.com/office/drawing/2014/main" xmlns="" id="{D5DC4CED-6D26-4068-9525-AEACC5A09A4D}"/>
              </a:ext>
            </a:extLst>
          </p:cNvPr>
          <p:cNvSpPr txBox="1"/>
          <p:nvPr/>
        </p:nvSpPr>
        <p:spPr>
          <a:xfrm>
            <a:off x="108000" y="2035348"/>
            <a:ext cx="4745512"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ΕΝΕΡΓΗΤΙΚΟ</a:t>
            </a:r>
            <a:r>
              <a:rPr lang="en-US" sz="1600" b="1" dirty="0"/>
              <a:t> SWH. </a:t>
            </a:r>
            <a:r>
              <a:rPr lang="el-GR" sz="1600" b="1" dirty="0">
                <a:solidFill>
                  <a:prstClr val="black"/>
                </a:solidFill>
              </a:rPr>
              <a:t>ΕΜΜΕΣΟ ΣΥΣΤΗΜΑ ΥΠΟ ΠΙΕΣΗ </a:t>
            </a:r>
            <a:r>
              <a:rPr lang="en-US" sz="1600" b="1" dirty="0">
                <a:solidFill>
                  <a:prstClr val="black"/>
                </a:solidFill>
              </a:rPr>
              <a:t> </a:t>
            </a:r>
            <a:r>
              <a:rPr lang="el-GR" sz="1600" b="1" u="sng" dirty="0">
                <a:solidFill>
                  <a:prstClr val="black"/>
                </a:solidFill>
              </a:rPr>
              <a:t>Τυπικές Χρήσεις </a:t>
            </a:r>
            <a:endParaRPr lang="en-US" sz="1600" b="1" u="sng" dirty="0"/>
          </a:p>
          <a:p>
            <a:pPr marL="555625" lvl="1" indent="-285750">
              <a:buFont typeface="Calibri" panose="020F0502020204030204" pitchFamily="34" charset="0"/>
              <a:buChar char="‒"/>
            </a:pPr>
            <a:r>
              <a:rPr lang="el-GR" sz="1600" dirty="0"/>
              <a:t>Ζεστό νερό χρήσης</a:t>
            </a:r>
            <a:r>
              <a:rPr lang="en-US" sz="1600" dirty="0"/>
              <a:t>.</a:t>
            </a:r>
          </a:p>
          <a:p>
            <a:pPr marL="555625" lvl="1" indent="-285750">
              <a:buFont typeface="Calibri" panose="020F0502020204030204" pitchFamily="34" charset="0"/>
              <a:buChar char="‒"/>
            </a:pPr>
            <a:r>
              <a:rPr lang="el-GR" sz="1600" dirty="0"/>
              <a:t>Συνδυασμός</a:t>
            </a:r>
            <a:r>
              <a:rPr lang="en-US" sz="1600" dirty="0"/>
              <a:t>: </a:t>
            </a:r>
            <a:r>
              <a:rPr lang="el-GR" sz="1600" dirty="0"/>
              <a:t>ΖΝΧ</a:t>
            </a:r>
            <a:r>
              <a:rPr lang="en-US" sz="1600" dirty="0"/>
              <a:t> + </a:t>
            </a:r>
            <a:r>
              <a:rPr lang="el-GR" sz="1600" dirty="0"/>
              <a:t>Θέρμανση χώρων/πισίνων</a:t>
            </a:r>
            <a:r>
              <a:rPr lang="en-US" sz="1600" dirty="0"/>
              <a:t>.</a:t>
            </a:r>
          </a:p>
          <a:p>
            <a:pPr marL="555625" lvl="1" indent="-285750">
              <a:buFont typeface="Calibri" panose="020F0502020204030204" pitchFamily="34" charset="0"/>
              <a:buChar char="‒"/>
            </a:pPr>
            <a:r>
              <a:rPr lang="el-GR" sz="1600" dirty="0"/>
              <a:t>Χρησιμοποιείται κυρίως σε ηπειρωτικά κλίματα </a:t>
            </a:r>
            <a:endParaRPr lang="en-US" sz="1600" dirty="0">
              <a:solidFill>
                <a:prstClr val="black"/>
              </a:solidFill>
            </a:endParaRPr>
          </a:p>
          <a:p>
            <a:pPr marL="269875" lvl="1"/>
            <a:r>
              <a:rPr lang="el-GR" sz="1600" b="1" u="sng" dirty="0"/>
              <a:t>Συν</a:t>
            </a:r>
            <a:endParaRPr lang="en-US" sz="1600" b="1" u="sng" dirty="0"/>
          </a:p>
          <a:p>
            <a:pPr marL="555625" lvl="1" indent="-285750">
              <a:buFont typeface="Calibri" panose="020F0502020204030204" pitchFamily="34" charset="0"/>
              <a:buChar char="‒"/>
            </a:pPr>
            <a:r>
              <a:rPr lang="el-GR" sz="1600" dirty="0"/>
              <a:t>Εφαρμογή σε ευρύ πεδίο καταστάσεων </a:t>
            </a:r>
            <a:r>
              <a:rPr lang="en-US" sz="1600" dirty="0"/>
              <a:t>, </a:t>
            </a:r>
            <a:r>
              <a:rPr lang="el-GR" sz="1600" dirty="0"/>
              <a:t>έχει περισσότερες προστασίες</a:t>
            </a:r>
            <a:r>
              <a:rPr lang="en-US" sz="1600" dirty="0"/>
              <a:t>, </a:t>
            </a:r>
            <a:r>
              <a:rPr lang="el-GR" sz="1600" dirty="0"/>
              <a:t>περισσότερη ισχύ και καλύτερο έλεγχο</a:t>
            </a:r>
          </a:p>
          <a:p>
            <a:pPr marL="269875" lvl="1"/>
            <a:r>
              <a:rPr lang="el-GR" sz="1600" b="1" u="sng" dirty="0"/>
              <a:t>Πλην</a:t>
            </a:r>
            <a:endParaRPr lang="en-US" sz="1600" b="1" u="sng" dirty="0"/>
          </a:p>
          <a:p>
            <a:pPr marL="555625" lvl="1" indent="-285750">
              <a:buFont typeface="Calibri" panose="020F0502020204030204" pitchFamily="34" charset="0"/>
              <a:buChar char="‒"/>
            </a:pPr>
            <a:r>
              <a:rPr lang="el-GR" sz="1600" dirty="0">
                <a:solidFill>
                  <a:prstClr val="black"/>
                </a:solidFill>
              </a:rPr>
              <a:t>Ακριβότερα εξαρτήματα</a:t>
            </a:r>
            <a:r>
              <a:rPr lang="en-US" sz="1600" dirty="0">
                <a:solidFill>
                  <a:prstClr val="black"/>
                </a:solidFill>
              </a:rPr>
              <a:t>, </a:t>
            </a:r>
            <a:r>
              <a:rPr lang="el-GR" sz="1600" dirty="0">
                <a:solidFill>
                  <a:prstClr val="black"/>
                </a:solidFill>
              </a:rPr>
              <a:t>πιο απαιτητικό στη προμήθεια και στη συντήρηση</a:t>
            </a:r>
            <a:r>
              <a:rPr lang="en-US" sz="1600" dirty="0">
                <a:solidFill>
                  <a:prstClr val="black"/>
                </a:solidFill>
              </a:rPr>
              <a:t>. </a:t>
            </a:r>
            <a:r>
              <a:rPr lang="el-GR" sz="1600" dirty="0">
                <a:solidFill>
                  <a:prstClr val="black"/>
                </a:solidFill>
              </a:rPr>
              <a:t>Λειτουργεί σε υψηλές πιέσεις και μπορεί να είναι επικίνδυνο.</a:t>
            </a:r>
            <a:endParaRPr lang="en-US" sz="1600" dirty="0">
              <a:solidFill>
                <a:prstClr val="black"/>
              </a:solidFill>
            </a:endParaRPr>
          </a:p>
          <a:p>
            <a:pPr marL="269875" lvl="1"/>
            <a:r>
              <a:rPr lang="el-GR" sz="1600" b="1" u="sng" dirty="0"/>
              <a:t>Παραλλαγές</a:t>
            </a:r>
            <a:endParaRPr lang="en-US" sz="1600" b="1" u="sng" dirty="0"/>
          </a:p>
          <a:p>
            <a:pPr marL="555625" lvl="1" indent="-285750">
              <a:buFont typeface="Calibri" panose="020F0502020204030204" pitchFamily="34" charset="0"/>
              <a:buChar char="‒"/>
            </a:pPr>
            <a:r>
              <a:rPr lang="el-GR" sz="1600" dirty="0"/>
              <a:t>Εσωτερικός ή εξωτερικός </a:t>
            </a:r>
            <a:r>
              <a:rPr lang="el-GR" sz="1600" dirty="0" err="1"/>
              <a:t>εναλλάκτης</a:t>
            </a:r>
            <a:r>
              <a:rPr lang="en-US" sz="1600" dirty="0"/>
              <a:t>, </a:t>
            </a:r>
            <a:r>
              <a:rPr lang="el-GR" sz="1600" dirty="0"/>
              <a:t>ένα ή δύο δοχεία</a:t>
            </a:r>
            <a:r>
              <a:rPr lang="en-US" sz="1600" dirty="0"/>
              <a:t>, </a:t>
            </a:r>
            <a:r>
              <a:rPr lang="el-GR" sz="1600" dirty="0"/>
              <a:t>δοχείο εφεδρείας για συνδυαστική λειτουργία</a:t>
            </a:r>
            <a:r>
              <a:rPr lang="en-US" sz="1600" dirty="0"/>
              <a:t>, </a:t>
            </a:r>
            <a:r>
              <a:rPr lang="el-GR" sz="1600" dirty="0"/>
              <a:t>κλπ. </a:t>
            </a:r>
            <a:endParaRPr lang="en-US" sz="1600" dirty="0"/>
          </a:p>
        </p:txBody>
      </p:sp>
      <p:pic>
        <p:nvPicPr>
          <p:cNvPr id="7" name="Picture 6">
            <a:extLst>
              <a:ext uri="{FF2B5EF4-FFF2-40B4-BE49-F238E27FC236}">
                <a16:creationId xmlns:a16="http://schemas.microsoft.com/office/drawing/2014/main" xmlns="" id="{07AD1BE0-905B-4975-8966-7A9ACABF6CF1}"/>
              </a:ext>
            </a:extLst>
          </p:cNvPr>
          <p:cNvPicPr>
            <a:picLocks noChangeAspect="1"/>
          </p:cNvPicPr>
          <p:nvPr/>
        </p:nvPicPr>
        <p:blipFill>
          <a:blip r:embed="rId2"/>
          <a:stretch>
            <a:fillRect/>
          </a:stretch>
        </p:blipFill>
        <p:spPr>
          <a:xfrm>
            <a:off x="4881916" y="1963977"/>
            <a:ext cx="3847830" cy="4355658"/>
          </a:xfrm>
          <a:prstGeom prst="rect">
            <a:avLst/>
          </a:prstGeom>
        </p:spPr>
      </p:pic>
      <p:sp>
        <p:nvSpPr>
          <p:cNvPr id="8" name="Rectangle 7">
            <a:extLst>
              <a:ext uri="{FF2B5EF4-FFF2-40B4-BE49-F238E27FC236}">
                <a16:creationId xmlns:a16="http://schemas.microsoft.com/office/drawing/2014/main" xmlns="" id="{F4DF541B-6AEC-4E60-89D3-A886EC7CEE98}"/>
              </a:ext>
            </a:extLst>
          </p:cNvPr>
          <p:cNvSpPr/>
          <p:nvPr/>
        </p:nvSpPr>
        <p:spPr>
          <a:xfrm rot="16200000">
            <a:off x="4187193" y="3774126"/>
            <a:ext cx="1728001"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54982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1D852-AFE3-446B-A6C3-D820C536750F}"/>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18744B8C-26FB-43C8-A920-6EF01BBA8427}"/>
              </a:ext>
            </a:extLst>
          </p:cNvPr>
          <p:cNvSpPr/>
          <p:nvPr/>
        </p:nvSpPr>
        <p:spPr>
          <a:xfrm>
            <a:off x="463904" y="1304232"/>
            <a:ext cx="8572095" cy="923330"/>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C2D13753-DE3E-4A59-9697-711A510DF5CA}"/>
              </a:ext>
            </a:extLst>
          </p:cNvPr>
          <p:cNvSpPr txBox="1"/>
          <p:nvPr/>
        </p:nvSpPr>
        <p:spPr>
          <a:xfrm>
            <a:off x="108001" y="1980259"/>
            <a:ext cx="2015999" cy="3539430"/>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ΕΝΕΡΓΗΤΙΚΟ</a:t>
            </a:r>
            <a:r>
              <a:rPr lang="en-US" sz="1600" b="1" dirty="0"/>
              <a:t> SWH. </a:t>
            </a:r>
            <a:r>
              <a:rPr lang="el-GR" sz="1600" b="1" dirty="0">
                <a:solidFill>
                  <a:prstClr val="black"/>
                </a:solidFill>
              </a:rPr>
              <a:t>ΕΜΜΕΣΟ</a:t>
            </a:r>
            <a:r>
              <a:rPr lang="en-US" sz="1600" b="1" dirty="0">
                <a:solidFill>
                  <a:prstClr val="black"/>
                </a:solidFill>
              </a:rPr>
              <a:t> </a:t>
            </a:r>
            <a:r>
              <a:rPr lang="el-GR" sz="1600" b="1" dirty="0">
                <a:solidFill>
                  <a:prstClr val="black"/>
                </a:solidFill>
              </a:rPr>
              <a:t>ΥΠΟ ΠΙΕΣΗ </a:t>
            </a:r>
            <a:r>
              <a:rPr lang="en-US" sz="1600" b="1" dirty="0">
                <a:solidFill>
                  <a:prstClr val="black"/>
                </a:solidFill>
              </a:rPr>
              <a:t> </a:t>
            </a:r>
          </a:p>
          <a:p>
            <a:pPr marL="269875"/>
            <a:r>
              <a:rPr lang="el-GR" sz="1600" dirty="0">
                <a:solidFill>
                  <a:prstClr val="black"/>
                </a:solidFill>
              </a:rPr>
              <a:t>Με αντιψυκτική διάταξη</a:t>
            </a:r>
            <a:r>
              <a:rPr lang="en-US" sz="1600" dirty="0">
                <a:solidFill>
                  <a:prstClr val="black"/>
                </a:solidFill>
              </a:rPr>
              <a:t>, </a:t>
            </a:r>
            <a:r>
              <a:rPr lang="el-GR" sz="1600" dirty="0">
                <a:solidFill>
                  <a:prstClr val="black"/>
                </a:solidFill>
              </a:rPr>
              <a:t>εξωτερικό </a:t>
            </a:r>
            <a:r>
              <a:rPr lang="el-GR" sz="1600" dirty="0" err="1">
                <a:solidFill>
                  <a:prstClr val="black"/>
                </a:solidFill>
              </a:rPr>
              <a:t>εναλλάκτη</a:t>
            </a:r>
            <a:r>
              <a:rPr lang="el-GR" sz="1600" dirty="0">
                <a:solidFill>
                  <a:prstClr val="black"/>
                </a:solidFill>
              </a:rPr>
              <a:t> και </a:t>
            </a:r>
            <a:r>
              <a:rPr lang="el-GR" sz="1600" dirty="0" err="1">
                <a:solidFill>
                  <a:prstClr val="black"/>
                </a:solidFill>
              </a:rPr>
              <a:t>εναποθετήρα</a:t>
            </a:r>
            <a:r>
              <a:rPr lang="el-GR" sz="1600" dirty="0">
                <a:solidFill>
                  <a:prstClr val="black"/>
                </a:solidFill>
              </a:rPr>
              <a:t> θερμότητας για απόρριψη της έξτρα θερμότητας και προστασία από την υπερθέρμανση.</a:t>
            </a:r>
            <a:endParaRPr lang="en-US" sz="1600" dirty="0"/>
          </a:p>
        </p:txBody>
      </p:sp>
      <p:pic>
        <p:nvPicPr>
          <p:cNvPr id="7" name="Picture 6">
            <a:extLst>
              <a:ext uri="{FF2B5EF4-FFF2-40B4-BE49-F238E27FC236}">
                <a16:creationId xmlns:a16="http://schemas.microsoft.com/office/drawing/2014/main" xmlns="" id="{69CE6290-3844-4CC1-A13C-A2ED917F9B74}"/>
              </a:ext>
            </a:extLst>
          </p:cNvPr>
          <p:cNvPicPr>
            <a:picLocks noChangeAspect="1"/>
          </p:cNvPicPr>
          <p:nvPr/>
        </p:nvPicPr>
        <p:blipFill>
          <a:blip r:embed="rId2"/>
          <a:stretch>
            <a:fillRect/>
          </a:stretch>
        </p:blipFill>
        <p:spPr>
          <a:xfrm>
            <a:off x="2040912" y="1845000"/>
            <a:ext cx="6707088" cy="4474929"/>
          </a:xfrm>
          <a:prstGeom prst="rect">
            <a:avLst/>
          </a:prstGeom>
        </p:spPr>
      </p:pic>
      <p:sp>
        <p:nvSpPr>
          <p:cNvPr id="8" name="Rectangle 7">
            <a:extLst>
              <a:ext uri="{FF2B5EF4-FFF2-40B4-BE49-F238E27FC236}">
                <a16:creationId xmlns:a16="http://schemas.microsoft.com/office/drawing/2014/main" xmlns="" id="{E339CC12-AADB-4A43-BB4B-E3CBF18B3C55}"/>
              </a:ext>
            </a:extLst>
          </p:cNvPr>
          <p:cNvSpPr/>
          <p:nvPr/>
        </p:nvSpPr>
        <p:spPr>
          <a:xfrm>
            <a:off x="2061330" y="1889008"/>
            <a:ext cx="1655999"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1859889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BBF3E1-12D2-4925-BCBE-B120788B7DE1}"/>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ABD7503D-D2C4-46C4-B23D-202F8C30D1A6}"/>
              </a:ext>
            </a:extLst>
          </p:cNvPr>
          <p:cNvSpPr/>
          <p:nvPr/>
        </p:nvSpPr>
        <p:spPr>
          <a:xfrm>
            <a:off x="108000" y="1450325"/>
            <a:ext cx="3024000" cy="1754326"/>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Ανακαλώντας το πλήθος των </a:t>
            </a:r>
            <a:r>
              <a:rPr lang="el-GR" b="1" dirty="0" err="1">
                <a:solidFill>
                  <a:prstClr val="black"/>
                </a:solidFill>
                <a:cs typeface="Arial" pitchFamily="34" charset="0"/>
              </a:rPr>
              <a:t>ηλιοθερμικών</a:t>
            </a:r>
            <a:r>
              <a:rPr lang="el-GR" b="1" dirty="0">
                <a:solidFill>
                  <a:prstClr val="black"/>
                </a:solidFill>
                <a:cs typeface="Arial" pitchFamily="34" charset="0"/>
              </a:rPr>
              <a:t> συστημάτων παραγωγής ζεστού νερού που εγκαθίστανται σε κατοικίες.</a:t>
            </a:r>
            <a:endParaRPr lang="en-US" b="1" dirty="0"/>
          </a:p>
        </p:txBody>
      </p:sp>
      <p:pic>
        <p:nvPicPr>
          <p:cNvPr id="5" name="Picture 4">
            <a:extLst>
              <a:ext uri="{FF2B5EF4-FFF2-40B4-BE49-F238E27FC236}">
                <a16:creationId xmlns:a16="http://schemas.microsoft.com/office/drawing/2014/main" xmlns="" id="{AE46BCEF-8593-4790-B1B5-D922B5A6B71D}"/>
              </a:ext>
            </a:extLst>
          </p:cNvPr>
          <p:cNvPicPr>
            <a:picLocks noChangeAspect="1"/>
          </p:cNvPicPr>
          <p:nvPr/>
        </p:nvPicPr>
        <p:blipFill>
          <a:blip r:embed="rId2"/>
          <a:stretch>
            <a:fillRect/>
          </a:stretch>
        </p:blipFill>
        <p:spPr>
          <a:xfrm>
            <a:off x="2904584" y="1450325"/>
            <a:ext cx="5987416" cy="4570676"/>
          </a:xfrm>
          <a:prstGeom prst="rect">
            <a:avLst/>
          </a:prstGeom>
        </p:spPr>
      </p:pic>
      <p:sp>
        <p:nvSpPr>
          <p:cNvPr id="6" name="TextBox 5">
            <a:extLst>
              <a:ext uri="{FF2B5EF4-FFF2-40B4-BE49-F238E27FC236}">
                <a16:creationId xmlns:a16="http://schemas.microsoft.com/office/drawing/2014/main" xmlns="" id="{BB0C8792-2FF2-43BE-B3B1-4F7693C12C2A}"/>
              </a:ext>
            </a:extLst>
          </p:cNvPr>
          <p:cNvSpPr txBox="1"/>
          <p:nvPr/>
        </p:nvSpPr>
        <p:spPr>
          <a:xfrm>
            <a:off x="108000" y="3034455"/>
            <a:ext cx="2664000" cy="3046988"/>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ΕΝΕΡΓΗΤΙΚΟ</a:t>
            </a:r>
            <a:r>
              <a:rPr lang="en-US" sz="1600" b="1" dirty="0"/>
              <a:t> SWH.</a:t>
            </a:r>
            <a:r>
              <a:rPr lang="el-GR" sz="1600" b="1" dirty="0"/>
              <a:t>ΕΜΜΕΣΟ</a:t>
            </a:r>
            <a:r>
              <a:rPr lang="en-US" sz="1600" b="1" dirty="0">
                <a:solidFill>
                  <a:prstClr val="black"/>
                </a:solidFill>
              </a:rPr>
              <a:t>. </a:t>
            </a:r>
          </a:p>
          <a:p>
            <a:pPr marL="269875"/>
            <a:r>
              <a:rPr lang="el-GR" sz="1600" dirty="0">
                <a:solidFill>
                  <a:prstClr val="black"/>
                </a:solidFill>
              </a:rPr>
              <a:t>Λύση για μεγάλες κατοικίες ή ελαφριάς εμπορικής δραστηριότητας</a:t>
            </a:r>
            <a:r>
              <a:rPr lang="en-US" sz="1600" dirty="0">
                <a:solidFill>
                  <a:prstClr val="black"/>
                </a:solidFill>
              </a:rPr>
              <a:t>. </a:t>
            </a:r>
            <a:r>
              <a:rPr lang="el-GR" sz="1600" dirty="0" err="1">
                <a:solidFill>
                  <a:prstClr val="black"/>
                </a:solidFill>
              </a:rPr>
              <a:t>Γλυκόλη</a:t>
            </a:r>
            <a:r>
              <a:rPr lang="en-US" sz="1600" dirty="0">
                <a:solidFill>
                  <a:prstClr val="black"/>
                </a:solidFill>
              </a:rPr>
              <a:t>, </a:t>
            </a:r>
            <a:r>
              <a:rPr lang="el-GR" sz="1600" dirty="0">
                <a:solidFill>
                  <a:prstClr val="black"/>
                </a:solidFill>
              </a:rPr>
              <a:t>μεγάλο πεδίο συλλεκτών</a:t>
            </a:r>
            <a:r>
              <a:rPr lang="en-US" sz="1600" dirty="0">
                <a:solidFill>
                  <a:prstClr val="black"/>
                </a:solidFill>
              </a:rPr>
              <a:t>, </a:t>
            </a:r>
            <a:r>
              <a:rPr lang="el-GR" sz="1600" dirty="0">
                <a:solidFill>
                  <a:prstClr val="black"/>
                </a:solidFill>
              </a:rPr>
              <a:t>ηλιακό δοχείο σε ατμοσφαιρική πίεση και 3 δεξαμενές υπό πίεση για το κύκλωμα του ζεστού νερού με </a:t>
            </a:r>
            <a:r>
              <a:rPr lang="el-GR" sz="1600" dirty="0" err="1">
                <a:solidFill>
                  <a:prstClr val="black"/>
                </a:solidFill>
              </a:rPr>
              <a:t>ανακυκλοφορία</a:t>
            </a:r>
            <a:r>
              <a:rPr lang="el-GR" sz="1600" dirty="0">
                <a:solidFill>
                  <a:prstClr val="black"/>
                </a:solidFill>
              </a:rPr>
              <a:t>. </a:t>
            </a:r>
            <a:endParaRPr lang="en-US" sz="1600" dirty="0"/>
          </a:p>
        </p:txBody>
      </p:sp>
      <p:sp>
        <p:nvSpPr>
          <p:cNvPr id="7" name="Rectangle 6">
            <a:extLst>
              <a:ext uri="{FF2B5EF4-FFF2-40B4-BE49-F238E27FC236}">
                <a16:creationId xmlns:a16="http://schemas.microsoft.com/office/drawing/2014/main" xmlns="" id="{403369F9-7567-4952-8D52-1435F4C3ABA5}"/>
              </a:ext>
            </a:extLst>
          </p:cNvPr>
          <p:cNvSpPr/>
          <p:nvPr/>
        </p:nvSpPr>
        <p:spPr>
          <a:xfrm>
            <a:off x="7596000" y="5038922"/>
            <a:ext cx="165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58413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09B102-6FEF-43A7-8D7A-08B21176BFB8}"/>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 </a:t>
            </a:r>
            <a:endParaRPr lang="en-US" dirty="0"/>
          </a:p>
        </p:txBody>
      </p:sp>
      <p:sp>
        <p:nvSpPr>
          <p:cNvPr id="4" name="Rectangle 3">
            <a:extLst>
              <a:ext uri="{FF2B5EF4-FFF2-40B4-BE49-F238E27FC236}">
                <a16:creationId xmlns:a16="http://schemas.microsoft.com/office/drawing/2014/main" xmlns="" id="{57E3EDEC-61CD-4863-A22F-1E465A655654}"/>
              </a:ext>
            </a:extLst>
          </p:cNvPr>
          <p:cNvSpPr/>
          <p:nvPr/>
        </p:nvSpPr>
        <p:spPr>
          <a:xfrm>
            <a:off x="336668" y="1400717"/>
            <a:ext cx="472666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 </a:t>
            </a:r>
            <a:r>
              <a:rPr lang="en-US" b="1" dirty="0">
                <a:solidFill>
                  <a:prstClr val="black"/>
                </a:solidFill>
                <a:cs typeface="Arial" pitchFamily="34" charset="0"/>
              </a:rPr>
              <a:t>.</a:t>
            </a:r>
            <a:endParaRPr lang="en-US" b="1" dirty="0"/>
          </a:p>
        </p:txBody>
      </p:sp>
      <p:sp>
        <p:nvSpPr>
          <p:cNvPr id="3" name="TextBox 2">
            <a:extLst>
              <a:ext uri="{FF2B5EF4-FFF2-40B4-BE49-F238E27FC236}">
                <a16:creationId xmlns:a16="http://schemas.microsoft.com/office/drawing/2014/main" xmlns="" id="{C348267C-B228-4F20-A14A-F4A5995F20C5}"/>
              </a:ext>
            </a:extLst>
          </p:cNvPr>
          <p:cNvSpPr txBox="1"/>
          <p:nvPr/>
        </p:nvSpPr>
        <p:spPr>
          <a:xfrm>
            <a:off x="324000" y="1680803"/>
            <a:ext cx="5123581" cy="4770537"/>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Ο χαλκός είναι ιδανικός σαν υδραυλικό υλικό στο πρωτεύον δίκτυο , γιατί αντέχει στις υψηλές θερμοκρασίες και στη διάβρωση που προκαλούν τα υγρά μέσα</a:t>
            </a:r>
            <a:r>
              <a:rPr lang="en-US" sz="1600" dirty="0"/>
              <a:t>. </a:t>
            </a:r>
            <a:r>
              <a:rPr lang="el-GR" sz="1600" dirty="0"/>
              <a:t>Με τη  χρήση και εξαρτημάτων από χαλκό αποφεύγεται η διάβρωση από τη σύνδεση διαφορετικών μετάλλων.  </a:t>
            </a:r>
            <a:endParaRPr lang="en-US" sz="1600" dirty="0"/>
          </a:p>
          <a:p>
            <a:pPr marL="285750" indent="-285750">
              <a:buFont typeface="Wingdings" panose="05000000000000000000" pitchFamily="2" charset="2"/>
              <a:buChar char="§"/>
            </a:pPr>
            <a:r>
              <a:rPr lang="el-GR" sz="1600" b="1" dirty="0"/>
              <a:t>Τα πλεονεκτήματα τα χαλκού είναι</a:t>
            </a:r>
            <a:r>
              <a:rPr lang="en-US" sz="1600" b="1" dirty="0"/>
              <a:t>:</a:t>
            </a:r>
            <a:endParaRPr lang="en-US" sz="1600" dirty="0"/>
          </a:p>
          <a:p>
            <a:pPr marL="628650" lvl="1" indent="-285750">
              <a:buFont typeface="Calibri" panose="020F0502020204030204" pitchFamily="34" charset="0"/>
              <a:buChar char="‒"/>
            </a:pPr>
            <a:r>
              <a:rPr lang="el-GR" sz="1600" dirty="0"/>
              <a:t>Διάρκεια</a:t>
            </a:r>
            <a:r>
              <a:rPr lang="en-US" sz="1600" dirty="0"/>
              <a:t>. </a:t>
            </a:r>
            <a:r>
              <a:rPr lang="el-GR" sz="1600" dirty="0"/>
              <a:t>Αντίσταση σε πολλά ήδη διάβρωσης</a:t>
            </a:r>
            <a:r>
              <a:rPr lang="en-US" sz="1600" dirty="0"/>
              <a:t>.</a:t>
            </a:r>
          </a:p>
          <a:p>
            <a:pPr marL="628650" lvl="1" indent="-285750">
              <a:buFont typeface="Calibri" panose="020F0502020204030204" pitchFamily="34" charset="0"/>
              <a:buChar char="‒"/>
            </a:pPr>
            <a:r>
              <a:rPr lang="el-GR" sz="1600" dirty="0"/>
              <a:t>Υγιεινός, για χρήση σε δίκτυο πόσιμου νερού</a:t>
            </a:r>
            <a:r>
              <a:rPr lang="en-US" sz="1600" dirty="0"/>
              <a:t>.</a:t>
            </a:r>
          </a:p>
          <a:p>
            <a:pPr marL="628650" lvl="1" indent="-285750">
              <a:buFont typeface="Calibri" panose="020F0502020204030204" pitchFamily="34" charset="0"/>
              <a:buChar char="‒"/>
            </a:pPr>
            <a:r>
              <a:rPr lang="el-GR" sz="1600" dirty="0"/>
              <a:t>Διατηρεί τα μηχανικά του χαρακτηριστικά σε μεγάλο εύρος θερμοκρασιών. </a:t>
            </a:r>
          </a:p>
          <a:p>
            <a:pPr marL="628650" lvl="1" indent="-285750">
              <a:buFont typeface="Calibri" panose="020F0502020204030204" pitchFamily="34" charset="0"/>
              <a:buChar char="‒"/>
            </a:pPr>
            <a:r>
              <a:rPr lang="el-GR" sz="1600" dirty="0"/>
              <a:t>Εύκολος στη χρήση και στην εγκατάσταση</a:t>
            </a:r>
            <a:r>
              <a:rPr lang="en-US" sz="1600" dirty="0"/>
              <a:t>: </a:t>
            </a:r>
            <a:r>
              <a:rPr lang="el-GR" sz="1600" dirty="0"/>
              <a:t>συνδέσεις </a:t>
            </a:r>
            <a:r>
              <a:rPr lang="en-US" sz="1600" dirty="0"/>
              <a:t>, </a:t>
            </a:r>
            <a:r>
              <a:rPr lang="el-GR" sz="1600" dirty="0"/>
              <a:t>στροφές</a:t>
            </a:r>
            <a:r>
              <a:rPr lang="en-US" sz="1600" dirty="0"/>
              <a:t>, </a:t>
            </a:r>
            <a:r>
              <a:rPr lang="el-GR" sz="1600" dirty="0"/>
              <a:t>μονώσεις</a:t>
            </a:r>
            <a:r>
              <a:rPr lang="en-US" sz="1600" dirty="0"/>
              <a:t>.</a:t>
            </a:r>
          </a:p>
          <a:p>
            <a:pPr marL="628650" lvl="1" indent="-285750">
              <a:buFont typeface="Calibri" panose="020F0502020204030204" pitchFamily="34" charset="0"/>
              <a:buChar char="‒"/>
            </a:pPr>
            <a:r>
              <a:rPr lang="el-GR" sz="1600" dirty="0"/>
              <a:t>Ευκολά ανακυκλώσιμος</a:t>
            </a:r>
            <a:r>
              <a:rPr lang="en-US" sz="1600" dirty="0"/>
              <a:t>. </a:t>
            </a:r>
            <a:r>
              <a:rPr lang="el-GR" sz="1600" dirty="0"/>
              <a:t>Χωρίς απόβλητα</a:t>
            </a:r>
            <a:r>
              <a:rPr lang="en-US" sz="1600" dirty="0"/>
              <a:t>.</a:t>
            </a:r>
          </a:p>
          <a:p>
            <a:pPr marL="628650" lvl="1" indent="-285750">
              <a:buFont typeface="Calibri" panose="020F0502020204030204" pitchFamily="34" charset="0"/>
              <a:buChar char="‒"/>
            </a:pPr>
            <a:r>
              <a:rPr lang="el-GR" sz="1600" dirty="0"/>
              <a:t>Αντέχει σε περάσματα με αιχμηρές ακμές </a:t>
            </a:r>
            <a:r>
              <a:rPr lang="en-US" sz="1600" dirty="0"/>
              <a:t>.</a:t>
            </a:r>
          </a:p>
          <a:p>
            <a:pPr marL="628650" lvl="1" indent="-285750">
              <a:buFont typeface="Calibri" panose="020F0502020204030204" pitchFamily="34" charset="0"/>
              <a:buChar char="‒"/>
            </a:pPr>
            <a:r>
              <a:rPr lang="el-GR" sz="1600" dirty="0"/>
              <a:t>Ελαφρύς σχετικά</a:t>
            </a:r>
            <a:r>
              <a:rPr lang="en-US" sz="1600" dirty="0"/>
              <a:t>.</a:t>
            </a:r>
          </a:p>
          <a:p>
            <a:pPr marL="628650" lvl="1" indent="-285750">
              <a:buFont typeface="Calibri" panose="020F0502020204030204" pitchFamily="34" charset="0"/>
              <a:buChar char="‒"/>
            </a:pPr>
            <a:r>
              <a:rPr lang="el-GR" sz="1600" dirty="0"/>
              <a:t>Άμεσα διαθέσιμος</a:t>
            </a:r>
            <a:r>
              <a:rPr lang="en-US" sz="1600" dirty="0"/>
              <a:t>.</a:t>
            </a:r>
          </a:p>
          <a:p>
            <a:pPr marL="628650" lvl="1" indent="-285750">
              <a:buFont typeface="Calibri" panose="020F0502020204030204" pitchFamily="34" charset="0"/>
              <a:buChar char="‒"/>
            </a:pPr>
            <a:r>
              <a:rPr lang="el-GR" sz="1600" dirty="0"/>
              <a:t>Ευκολία στις αλλαγές της εγκατάστασης</a:t>
            </a:r>
            <a:r>
              <a:rPr lang="en-US" sz="1600" dirty="0"/>
              <a:t>.</a:t>
            </a:r>
          </a:p>
          <a:p>
            <a:pPr marL="285750" indent="-285750">
              <a:buFont typeface="Wingdings" panose="05000000000000000000" pitchFamily="2" charset="2"/>
              <a:buChar char="§"/>
            </a:pPr>
            <a:r>
              <a:rPr lang="el-GR" sz="1600" dirty="0"/>
              <a:t>Μειονεκτήματα</a:t>
            </a:r>
            <a:r>
              <a:rPr lang="en-US" sz="1600" dirty="0"/>
              <a:t>: </a:t>
            </a:r>
            <a:r>
              <a:rPr lang="el-GR" sz="1600" dirty="0"/>
              <a:t>υψηλό κόστος αγοράς</a:t>
            </a:r>
            <a:r>
              <a:rPr lang="en-US" sz="1600" dirty="0"/>
              <a:t>.</a:t>
            </a:r>
          </a:p>
        </p:txBody>
      </p:sp>
      <p:sp>
        <p:nvSpPr>
          <p:cNvPr id="6" name="Rectangle 5">
            <a:extLst>
              <a:ext uri="{FF2B5EF4-FFF2-40B4-BE49-F238E27FC236}">
                <a16:creationId xmlns:a16="http://schemas.microsoft.com/office/drawing/2014/main" xmlns="" id="{3D6760A9-EDCC-472E-BFE5-2413BCF45FF1}"/>
              </a:ext>
            </a:extLst>
          </p:cNvPr>
          <p:cNvSpPr/>
          <p:nvPr/>
        </p:nvSpPr>
        <p:spPr>
          <a:xfrm>
            <a:off x="6588000" y="474026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EXAMPLE</a:t>
            </a:r>
          </a:p>
        </p:txBody>
      </p:sp>
      <p:pic>
        <p:nvPicPr>
          <p:cNvPr id="7" name="Picture 6">
            <a:extLst>
              <a:ext uri="{FF2B5EF4-FFF2-40B4-BE49-F238E27FC236}">
                <a16:creationId xmlns:a16="http://schemas.microsoft.com/office/drawing/2014/main" xmlns="" id="{FD8F9F46-4E2C-4A6A-B65D-AA1A3D5E86D7}"/>
              </a:ext>
            </a:extLst>
          </p:cNvPr>
          <p:cNvPicPr>
            <a:picLocks noChangeAspect="1"/>
          </p:cNvPicPr>
          <p:nvPr/>
        </p:nvPicPr>
        <p:blipFill>
          <a:blip r:embed="rId2"/>
          <a:stretch>
            <a:fillRect/>
          </a:stretch>
        </p:blipFill>
        <p:spPr>
          <a:xfrm>
            <a:off x="5364000" y="1629000"/>
            <a:ext cx="3660419" cy="4659425"/>
          </a:xfrm>
          <a:prstGeom prst="rect">
            <a:avLst/>
          </a:prstGeom>
        </p:spPr>
      </p:pic>
      <p:sp>
        <p:nvSpPr>
          <p:cNvPr id="8" name="Rectangle 7">
            <a:extLst>
              <a:ext uri="{FF2B5EF4-FFF2-40B4-BE49-F238E27FC236}">
                <a16:creationId xmlns:a16="http://schemas.microsoft.com/office/drawing/2014/main" xmlns="" id="{D265B917-B9CE-4CAA-B04C-CC2B2D0353E6}"/>
              </a:ext>
            </a:extLst>
          </p:cNvPr>
          <p:cNvSpPr/>
          <p:nvPr/>
        </p:nvSpPr>
        <p:spPr>
          <a:xfrm>
            <a:off x="6444000" y="1506446"/>
            <a:ext cx="180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09901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710755-9E2B-4565-8AE8-7A50070B5526}"/>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FC9257C7-B20A-44E8-B594-E3E5FA51F518}"/>
              </a:ext>
            </a:extLst>
          </p:cNvPr>
          <p:cNvSpPr/>
          <p:nvPr/>
        </p:nvSpPr>
        <p:spPr>
          <a:xfrm>
            <a:off x="432916" y="1557000"/>
            <a:ext cx="478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a:t>
            </a:r>
            <a:endParaRPr lang="en-US" b="1" dirty="0"/>
          </a:p>
        </p:txBody>
      </p:sp>
      <p:sp>
        <p:nvSpPr>
          <p:cNvPr id="5" name="TextBox 4">
            <a:extLst>
              <a:ext uri="{FF2B5EF4-FFF2-40B4-BE49-F238E27FC236}">
                <a16:creationId xmlns:a16="http://schemas.microsoft.com/office/drawing/2014/main" xmlns="" id="{EE0A5D0D-6069-4527-BA4A-F7405F9B831B}"/>
              </a:ext>
            </a:extLst>
          </p:cNvPr>
          <p:cNvSpPr txBox="1"/>
          <p:nvPr/>
        </p:nvSpPr>
        <p:spPr>
          <a:xfrm>
            <a:off x="468312" y="1909232"/>
            <a:ext cx="5986665" cy="4031873"/>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solidFill>
                  <a:prstClr val="black"/>
                </a:solidFill>
              </a:rPr>
              <a:t>ΠΡΟΤΥΠΑ</a:t>
            </a:r>
            <a:r>
              <a:rPr lang="en-US" sz="1600" b="1" dirty="0">
                <a:solidFill>
                  <a:prstClr val="black"/>
                </a:solidFill>
              </a:rPr>
              <a:t>. </a:t>
            </a:r>
            <a:r>
              <a:rPr lang="el-GR" sz="1600" b="1" dirty="0">
                <a:solidFill>
                  <a:prstClr val="black"/>
                </a:solidFill>
              </a:rPr>
              <a:t>ΣΩΛΗΝΕΣ ΧΑΛΚΟΥ</a:t>
            </a:r>
            <a:endParaRPr lang="en-US" sz="1600" b="1" dirty="0">
              <a:solidFill>
                <a:prstClr val="black"/>
              </a:solidFill>
            </a:endParaRPr>
          </a:p>
          <a:p>
            <a:pPr marL="555625" indent="-285750">
              <a:buFont typeface="Calibri" panose="020F0502020204030204" pitchFamily="34" charset="0"/>
              <a:buChar char="‒"/>
            </a:pPr>
            <a:r>
              <a:rPr lang="el-GR" sz="1600" dirty="0"/>
              <a:t>Βγαίνουν σε ποικιλία κατηγοριών που εξαρτάται από </a:t>
            </a:r>
            <a:r>
              <a:rPr lang="el-GR" sz="1600" dirty="0" smtClean="0"/>
              <a:t>τη σκληρότητα και </a:t>
            </a:r>
            <a:r>
              <a:rPr lang="el-GR" sz="1600" dirty="0"/>
              <a:t>το πάχος τους</a:t>
            </a:r>
            <a:r>
              <a:rPr lang="en-US" sz="1600" dirty="0"/>
              <a:t>. </a:t>
            </a:r>
          </a:p>
          <a:p>
            <a:pPr marL="555625" indent="-285750">
              <a:buFont typeface="Calibri" panose="020F0502020204030204" pitchFamily="34" charset="0"/>
              <a:buChar char="‒"/>
            </a:pPr>
            <a:r>
              <a:rPr lang="en-US" sz="1600" dirty="0"/>
              <a:t>«</a:t>
            </a:r>
            <a:r>
              <a:rPr lang="el-GR" sz="1600" dirty="0"/>
              <a:t>Ιδιότητες</a:t>
            </a:r>
            <a:r>
              <a:rPr lang="en-US" sz="1600" dirty="0"/>
              <a:t>" </a:t>
            </a:r>
            <a:r>
              <a:rPr lang="el-GR" sz="1600" dirty="0"/>
              <a:t>περιγράφουν τη δύναμη και τη σκληρότητα της σωλήνας</a:t>
            </a:r>
            <a:r>
              <a:rPr lang="en-US" sz="1600" dirty="0"/>
              <a:t> ;</a:t>
            </a:r>
            <a:r>
              <a:rPr lang="el-GR" sz="1600" dirty="0"/>
              <a:t> Έτσι </a:t>
            </a:r>
            <a:r>
              <a:rPr lang="en-US" sz="1600" dirty="0"/>
              <a:t>, </a:t>
            </a:r>
            <a:r>
              <a:rPr lang="el-GR" sz="1600" dirty="0"/>
              <a:t>υπάρχουν οι </a:t>
            </a:r>
            <a:r>
              <a:rPr lang="en-US" sz="1600" b="1" dirty="0"/>
              <a:t>" </a:t>
            </a:r>
            <a:r>
              <a:rPr lang="el-GR" sz="1600" b="1" dirty="0"/>
              <a:t>σκληροί</a:t>
            </a:r>
            <a:r>
              <a:rPr lang="en-US" sz="1600" b="1" dirty="0"/>
              <a:t>"  </a:t>
            </a:r>
            <a:r>
              <a:rPr lang="en-US" sz="1600" dirty="0"/>
              <a:t>and </a:t>
            </a:r>
            <a:r>
              <a:rPr lang="el-GR" sz="1600" dirty="0"/>
              <a:t>οι </a:t>
            </a:r>
            <a:r>
              <a:rPr lang="el-GR" sz="1600" dirty="0" err="1"/>
              <a:t>αναπτημένου</a:t>
            </a:r>
            <a:r>
              <a:rPr lang="el-GR" sz="1600" dirty="0"/>
              <a:t> χαλκού ή </a:t>
            </a:r>
            <a:r>
              <a:rPr lang="en-US" sz="1600" b="1" dirty="0"/>
              <a:t>" </a:t>
            </a:r>
            <a:r>
              <a:rPr lang="el-GR" sz="1600" b="1" dirty="0"/>
              <a:t>μαλακοί</a:t>
            </a:r>
            <a:r>
              <a:rPr lang="en-US" sz="1600" b="1" dirty="0"/>
              <a:t>" </a:t>
            </a:r>
            <a:r>
              <a:rPr lang="el-GR" sz="1600" b="1" dirty="0"/>
              <a:t> σωλήνες</a:t>
            </a:r>
            <a:r>
              <a:rPr lang="en-US" sz="1600" dirty="0"/>
              <a:t>. </a:t>
            </a:r>
          </a:p>
          <a:p>
            <a:pPr marL="555625" indent="-285750">
              <a:buFont typeface="Calibri" panose="020F0502020204030204" pitchFamily="34" charset="0"/>
              <a:buChar char="‒"/>
            </a:pPr>
            <a:r>
              <a:rPr lang="el-GR" sz="1600" dirty="0"/>
              <a:t>Στα </a:t>
            </a:r>
            <a:r>
              <a:rPr lang="el-GR" sz="1600" dirty="0" err="1"/>
              <a:t>ηλιοθερμικά</a:t>
            </a:r>
            <a:r>
              <a:rPr lang="el-GR" sz="1600" dirty="0"/>
              <a:t> προτιμώνται οι μαλακοί γιατί είναι πιο εύκολοι στην εργασία</a:t>
            </a:r>
            <a:r>
              <a:rPr lang="el-GR" sz="1600" b="1" dirty="0"/>
              <a:t> </a:t>
            </a:r>
            <a:r>
              <a:rPr lang="el-GR" sz="1600" dirty="0"/>
              <a:t>και έχουν καλύτερη συμπεριφορά στις μεταβολές της  θερμοκρασία.</a:t>
            </a:r>
            <a:endParaRPr lang="en-US" sz="1600" dirty="0"/>
          </a:p>
          <a:p>
            <a:pPr marL="555625" indent="-285750">
              <a:buFont typeface="Calibri" panose="020F0502020204030204" pitchFamily="34" charset="0"/>
              <a:buChar char="‒"/>
            </a:pPr>
            <a:r>
              <a:rPr lang="el-GR" sz="1600" dirty="0"/>
              <a:t>Οι σωλήνες και τα εξαρτήματα χαλκού σχεδιάζονται σύμφωνα με την εξωτερική τους διάμετρο</a:t>
            </a:r>
            <a:r>
              <a:rPr lang="en-US" sz="1600" dirty="0"/>
              <a:t>. </a:t>
            </a:r>
            <a:r>
              <a:rPr lang="el-GR" sz="1600" dirty="0"/>
              <a:t>Η εσωτερική διάμετρος εξαρτάται από το πάχος των τοιχωμάτων τους. </a:t>
            </a:r>
            <a:endParaRPr lang="en-US" sz="1600" dirty="0"/>
          </a:p>
          <a:p>
            <a:pPr marL="555625" indent="-285750">
              <a:buFont typeface="Calibri" panose="020F0502020204030204" pitchFamily="34" charset="0"/>
              <a:buChar char="‒"/>
            </a:pPr>
            <a:r>
              <a:rPr lang="el-GR" sz="1600" b="1" dirty="0"/>
              <a:t>Τα πιο γνωστά πρότυπα του χαλκού είναι τα </a:t>
            </a:r>
            <a:r>
              <a:rPr lang="en-US" sz="1600" b="1" dirty="0"/>
              <a:t> European (EN 1057) </a:t>
            </a:r>
            <a:r>
              <a:rPr lang="el-GR" sz="1600" b="1" dirty="0"/>
              <a:t>και </a:t>
            </a:r>
            <a:r>
              <a:rPr lang="en-US" sz="1600" b="1" dirty="0"/>
              <a:t>American-USA- (ASTM B88</a:t>
            </a:r>
            <a:r>
              <a:rPr lang="en-US" sz="1600" dirty="0"/>
              <a:t>). </a:t>
            </a:r>
            <a:r>
              <a:rPr lang="el-GR" sz="1600" dirty="0"/>
              <a:t>Υπάρχουν και άλλα σε εθνικό και διεθνές επίπεδο</a:t>
            </a:r>
            <a:r>
              <a:rPr lang="en-US" sz="1600" dirty="0"/>
              <a:t>. </a:t>
            </a:r>
            <a:r>
              <a:rPr lang="el-GR" sz="1600" dirty="0"/>
              <a:t>Στις εργασίες </a:t>
            </a:r>
            <a:r>
              <a:rPr lang="el-GR" sz="1600" dirty="0" err="1"/>
              <a:t>ηλιοθερμίας</a:t>
            </a:r>
            <a:r>
              <a:rPr lang="el-GR" sz="1600" dirty="0"/>
              <a:t> η χρήση προ τυποποιημένων υλικών είναι υποχρεωτική. </a:t>
            </a:r>
            <a:endParaRPr lang="en-US" sz="1600" dirty="0"/>
          </a:p>
        </p:txBody>
      </p:sp>
      <p:pic>
        <p:nvPicPr>
          <p:cNvPr id="6" name="Picture 5">
            <a:extLst>
              <a:ext uri="{FF2B5EF4-FFF2-40B4-BE49-F238E27FC236}">
                <a16:creationId xmlns:a16="http://schemas.microsoft.com/office/drawing/2014/main" xmlns="" id="{DF73BFF8-906B-4604-9C39-8079DE568B65}"/>
              </a:ext>
            </a:extLst>
          </p:cNvPr>
          <p:cNvPicPr>
            <a:picLocks noChangeAspect="1"/>
          </p:cNvPicPr>
          <p:nvPr/>
        </p:nvPicPr>
        <p:blipFill>
          <a:blip r:embed="rId2"/>
          <a:stretch>
            <a:fillRect/>
          </a:stretch>
        </p:blipFill>
        <p:spPr>
          <a:xfrm>
            <a:off x="6454977" y="1784410"/>
            <a:ext cx="2220711" cy="4524315"/>
          </a:xfrm>
          <a:prstGeom prst="rect">
            <a:avLst/>
          </a:prstGeom>
        </p:spPr>
      </p:pic>
    </p:spTree>
    <p:extLst>
      <p:ext uri="{BB962C8B-B14F-4D97-AF65-F5344CB8AC3E}">
        <p14:creationId xmlns:p14="http://schemas.microsoft.com/office/powerpoint/2010/main" val="3329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D65A0F-9674-4A47-9F93-1A019CC47357}"/>
              </a:ext>
            </a:extLst>
          </p:cNvPr>
          <p:cNvSpPr>
            <a:spLocks noGrp="1"/>
          </p:cNvSpPr>
          <p:nvPr>
            <p:ph type="title"/>
          </p:nvPr>
        </p:nvSpPr>
        <p:spPr/>
        <p:txBody>
          <a:bodyPr>
            <a:normAutofit/>
          </a:bodyPr>
          <a:lstStyle/>
          <a:p>
            <a:r>
              <a:rPr lang="en-US" b="1" dirty="0"/>
              <a:t>Content</a:t>
            </a:r>
          </a:p>
        </p:txBody>
      </p:sp>
      <p:sp>
        <p:nvSpPr>
          <p:cNvPr id="4" name="Rectangle 3">
            <a:extLst>
              <a:ext uri="{FF2B5EF4-FFF2-40B4-BE49-F238E27FC236}">
                <a16:creationId xmlns:a16="http://schemas.microsoft.com/office/drawing/2014/main" xmlns="" id="{255624FF-ED07-4B3A-835B-B204D00828A4}"/>
              </a:ext>
            </a:extLst>
          </p:cNvPr>
          <p:cNvSpPr/>
          <p:nvPr/>
        </p:nvSpPr>
        <p:spPr>
          <a:xfrm>
            <a:off x="684000" y="1557000"/>
            <a:ext cx="7848000" cy="4524315"/>
          </a:xfrm>
          <a:prstGeom prst="rect">
            <a:avLst/>
          </a:prstGeom>
        </p:spPr>
        <p:txBody>
          <a:bodyPr wrap="square">
            <a:spAutoFit/>
          </a:bodyPr>
          <a:lstStyle/>
          <a:p>
            <a:r>
              <a:rPr lang="el-GR" sz="1600" dirty="0">
                <a:latin typeface="+mj-lt"/>
                <a:cs typeface="Arial" pitchFamily="34" charset="0"/>
              </a:rPr>
              <a:t>Η ενότητα αυτή καλύπτει </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ΣΚΕΨΕΙΣ ΓΙΑ ΤΙΣ ΣΩΛΗΝΏΣΕΙΣ ΣΤΑ ΗΛΙΟΘΕΡΜΙΚΑ.</a:t>
            </a:r>
            <a:r>
              <a:rPr lang="en-US" sz="1600" b="1" dirty="0">
                <a:solidFill>
                  <a:prstClr val="black"/>
                </a:solidFill>
                <a:latin typeface="+mj-lt"/>
                <a:cs typeface="Arial" pitchFamily="34" charset="0"/>
              </a:rPr>
              <a:t> </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Αναγνωρίσετε τις υδραυλικές εργασίες</a:t>
            </a:r>
            <a:r>
              <a:rPr lang="en-US" sz="1600" dirty="0">
                <a:solidFill>
                  <a:prstClr val="black"/>
                </a:solidFill>
                <a:latin typeface="+mj-lt"/>
                <a:cs typeface="Arial" pitchFamily="34" charset="0"/>
              </a:rPr>
              <a:t>. </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Κοινές απόψεις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Έλεγχος υπερθέρμανσης</a:t>
            </a:r>
            <a:r>
              <a:rPr lang="en-US" sz="1600" dirty="0">
                <a:solidFill>
                  <a:prstClr val="black"/>
                </a:solidFill>
                <a:latin typeface="+mj-lt"/>
                <a:cs typeface="Arial" pitchFamily="34" charset="0"/>
              </a:rPr>
              <a:t>. </a:t>
            </a:r>
            <a:r>
              <a:rPr lang="el-GR" sz="1600" dirty="0">
                <a:solidFill>
                  <a:prstClr val="black"/>
                </a:solidFill>
                <a:latin typeface="+mj-lt"/>
                <a:cs typeface="Arial" pitchFamily="34" charset="0"/>
              </a:rPr>
              <a:t>Θερμοκρασία ανακοπής</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Έλεγχος υπερθέρμανσης</a:t>
            </a:r>
            <a:r>
              <a:rPr lang="en-US" sz="1600" dirty="0">
                <a:solidFill>
                  <a:prstClr val="black"/>
                </a:solidFill>
                <a:latin typeface="+mj-lt"/>
                <a:cs typeface="Arial" pitchFamily="34" charset="0"/>
              </a:rPr>
              <a:t>. </a:t>
            </a:r>
            <a:r>
              <a:rPr lang="el-GR" sz="1600" dirty="0">
                <a:solidFill>
                  <a:prstClr val="black"/>
                </a:solidFill>
                <a:latin typeface="+mj-lt"/>
                <a:cs typeface="Arial" pitchFamily="34" charset="0"/>
              </a:rPr>
              <a:t>Διαστολή σωληνώσεων και </a:t>
            </a:r>
            <a:r>
              <a:rPr lang="el-GR" sz="1600" dirty="0" smtClean="0">
                <a:solidFill>
                  <a:prstClr val="black"/>
                </a:solidFill>
                <a:latin typeface="+mj-lt"/>
                <a:cs typeface="Arial" pitchFamily="34" charset="0"/>
              </a:rPr>
              <a:t>απόρριψη θερμότητας</a:t>
            </a:r>
            <a:r>
              <a:rPr lang="en-US" sz="1600" dirty="0" smtClean="0">
                <a:solidFill>
                  <a:prstClr val="black"/>
                </a:solidFill>
                <a:latin typeface="+mj-lt"/>
                <a:cs typeface="Arial" pitchFamily="34" charset="0"/>
              </a:rPr>
              <a:t>.</a:t>
            </a:r>
            <a:endParaRPr lang="en-US" sz="1600"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Αντιψυκτική προστασία</a:t>
            </a:r>
            <a:r>
              <a:rPr lang="en-US" sz="1600" dirty="0">
                <a:solidFill>
                  <a:prstClr val="black"/>
                </a:solidFill>
                <a:latin typeface="+mj-lt"/>
                <a:cs typeface="Arial" pitchFamily="34" charset="0"/>
              </a:rPr>
              <a:t>.</a:t>
            </a:r>
            <a:r>
              <a:rPr lang="el-GR" sz="1600" dirty="0">
                <a:solidFill>
                  <a:prstClr val="black"/>
                </a:solidFill>
                <a:latin typeface="+mj-lt"/>
                <a:cs typeface="Arial" pitchFamily="34" charset="0"/>
              </a:rPr>
              <a:t> </a:t>
            </a:r>
            <a:r>
              <a:rPr lang="el-GR" sz="1600" dirty="0" err="1">
                <a:solidFill>
                  <a:prstClr val="black"/>
                </a:solidFill>
                <a:latin typeface="+mj-lt"/>
                <a:cs typeface="Arial" pitchFamily="34" charset="0"/>
              </a:rPr>
              <a:t>Γλυκόλη</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Ανακαλώντας το πλήθος των </a:t>
            </a:r>
            <a:r>
              <a:rPr lang="el-GR" sz="1600" dirty="0" err="1">
                <a:solidFill>
                  <a:prstClr val="black"/>
                </a:solidFill>
                <a:cs typeface="Arial" pitchFamily="34" charset="0"/>
              </a:rPr>
              <a:t>ηλιοθερμικών</a:t>
            </a:r>
            <a:r>
              <a:rPr lang="el-GR" sz="1600" dirty="0">
                <a:solidFill>
                  <a:prstClr val="black"/>
                </a:solidFill>
                <a:cs typeface="Arial" pitchFamily="34" charset="0"/>
              </a:rPr>
              <a:t> συστημάτων παραγωγής ζεστού νερού </a:t>
            </a:r>
            <a:r>
              <a:rPr lang="en-US" sz="1600" dirty="0">
                <a:solidFill>
                  <a:prstClr val="black"/>
                </a:solidFill>
                <a:cs typeface="Arial" pitchFamily="34" charset="0"/>
              </a:rPr>
              <a:t> </a:t>
            </a:r>
            <a:r>
              <a:rPr lang="el-GR" sz="1600" dirty="0">
                <a:solidFill>
                  <a:prstClr val="black"/>
                </a:solidFill>
                <a:cs typeface="Arial" pitchFamily="34" charset="0"/>
              </a:rPr>
              <a:t>που εγκαθίστανται σε κατοικίες</a:t>
            </a:r>
            <a:endParaRPr lang="en-US" sz="1600" dirty="0">
              <a:solidFill>
                <a:prstClr val="black"/>
              </a:solidFill>
              <a:cs typeface="Arial" pitchFamily="34" charset="0"/>
            </a:endParaRPr>
          </a:p>
          <a:p>
            <a:pPr marL="342900" indent="-342900">
              <a:buFont typeface="+mj-lt"/>
              <a:buAutoNum type="arabicPeriod"/>
            </a:pPr>
            <a:r>
              <a:rPr lang="el-GR" sz="1600" b="1" dirty="0">
                <a:solidFill>
                  <a:prstClr val="black"/>
                </a:solidFill>
                <a:latin typeface="+mj-lt"/>
                <a:cs typeface="Arial" pitchFamily="34" charset="0"/>
              </a:rPr>
              <a:t>ΥΛΙΚΑ</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l-GR" sz="1600" dirty="0">
                <a:solidFill>
                  <a:prstClr val="black"/>
                </a:solidFill>
                <a:latin typeface="+mj-lt"/>
                <a:cs typeface="Arial" pitchFamily="34" charset="0"/>
              </a:rPr>
              <a:t>Σωλήνες χαλκού και εξαρτήματα</a:t>
            </a:r>
            <a:r>
              <a:rPr lang="en-US" sz="1600" dirty="0">
                <a:solidFill>
                  <a:prstClr val="black"/>
                </a:solidFill>
                <a:latin typeface="+mj-lt"/>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Ανοξείδωτοι σωλήνες  και εξαρτήματα</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Υλικά μόνωσής</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cs typeface="Arial" pitchFamily="34" charset="0"/>
              </a:rPr>
              <a:t>Υλικά συγκόλλησης για σωλήνες χαλκού</a:t>
            </a:r>
            <a:r>
              <a:rPr lang="en-US" sz="1600" dirty="0">
                <a:solidFill>
                  <a:prstClr val="black"/>
                </a:solidFill>
                <a:cs typeface="Arial" pitchFamily="34" charset="0"/>
              </a:rPr>
              <a:t>.</a:t>
            </a:r>
          </a:p>
          <a:p>
            <a:pPr marL="342900" indent="-342900">
              <a:buFont typeface="+mj-lt"/>
              <a:buAutoNum type="arabicPeriod"/>
            </a:pPr>
            <a:r>
              <a:rPr lang="el-GR" sz="1600" b="1" dirty="0">
                <a:solidFill>
                  <a:prstClr val="black"/>
                </a:solidFill>
                <a:cs typeface="Arial" pitchFamily="34" charset="0"/>
              </a:rPr>
              <a:t>ΥΔΡΑΥΛΙΚΗ ΛΕΙΤΟΥΡΓΙΑ ΚΑΙ ΕΛΕΓΧΟΣ ΣΩΛΗΝΩΣΕΩΝ</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el-GR" sz="1600" dirty="0">
                <a:solidFill>
                  <a:prstClr val="black"/>
                </a:solidFill>
                <a:cs typeface="Arial" pitchFamily="34" charset="0"/>
              </a:rPr>
              <a:t>Υπενθύμιση των τεχνικών εργασίας για </a:t>
            </a:r>
            <a:r>
              <a:rPr lang="el-GR" sz="1600" dirty="0" err="1">
                <a:solidFill>
                  <a:prstClr val="black"/>
                </a:solidFill>
                <a:cs typeface="Arial" pitchFamily="34" charset="0"/>
              </a:rPr>
              <a:t>χαλκοσωλήνες</a:t>
            </a:r>
            <a:r>
              <a:rPr lang="en-US" sz="1600" dirty="0">
                <a:solidFill>
                  <a:prstClr val="black"/>
                </a:solidFill>
                <a:cs typeface="Arial" pitchFamily="34" charset="0"/>
              </a:rPr>
              <a:t>.</a:t>
            </a:r>
          </a:p>
          <a:p>
            <a:pPr marL="742950" lvl="1" indent="-285750">
              <a:buFont typeface="Wingdings" panose="05000000000000000000" pitchFamily="2" charset="2"/>
              <a:buChar char="Ø"/>
            </a:pPr>
            <a:r>
              <a:rPr lang="el-GR" sz="1600" dirty="0">
                <a:solidFill>
                  <a:prstClr val="black"/>
                </a:solidFill>
                <a:latin typeface="+mj-lt"/>
                <a:cs typeface="Arial" pitchFamily="34" charset="0"/>
              </a:rPr>
              <a:t>Μέθοδοι ελέγχου σωληνώσεων και </a:t>
            </a:r>
            <a:r>
              <a:rPr lang="en-US" sz="1600" dirty="0">
                <a:solidFill>
                  <a:prstClr val="black"/>
                </a:solidFill>
                <a:latin typeface="+mj-lt"/>
                <a:cs typeface="Arial" pitchFamily="34" charset="0"/>
              </a:rPr>
              <a:t> </a:t>
            </a:r>
            <a:r>
              <a:rPr lang="el-GR" sz="1600" dirty="0">
                <a:solidFill>
                  <a:prstClr val="black"/>
                </a:solidFill>
                <a:latin typeface="+mj-lt"/>
                <a:cs typeface="Arial" pitchFamily="34" charset="0"/>
              </a:rPr>
              <a:t>θέση σε λειτουργία</a:t>
            </a:r>
            <a:r>
              <a:rPr lang="en-US" sz="1600" dirty="0">
                <a:solidFill>
                  <a:prstClr val="black"/>
                </a:solidFill>
                <a:latin typeface="+mj-lt"/>
                <a:cs typeface="Arial" pitchFamily="34" charset="0"/>
              </a:rPr>
              <a:t>.</a:t>
            </a:r>
            <a:endParaRPr lang="en-US" dirty="0">
              <a:latin typeface="+mj-lt"/>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EAE38-C6BA-4F2A-86F3-1773717DE08E}"/>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567E21FB-777A-4421-9623-FC32A9D78B20}"/>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a:t>
            </a:r>
            <a:endParaRPr lang="en-US" b="1" dirty="0"/>
          </a:p>
        </p:txBody>
      </p:sp>
      <p:sp>
        <p:nvSpPr>
          <p:cNvPr id="5" name="TextBox 4">
            <a:extLst>
              <a:ext uri="{FF2B5EF4-FFF2-40B4-BE49-F238E27FC236}">
                <a16:creationId xmlns:a16="http://schemas.microsoft.com/office/drawing/2014/main" xmlns="" id="{B8E8AA1A-8E5E-4E33-BC4B-AF5A1680CC78}"/>
              </a:ext>
            </a:extLst>
          </p:cNvPr>
          <p:cNvSpPr txBox="1"/>
          <p:nvPr/>
        </p:nvSpPr>
        <p:spPr>
          <a:xfrm>
            <a:off x="756000" y="1947332"/>
            <a:ext cx="3024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solidFill>
                  <a:prstClr val="black"/>
                </a:solidFill>
              </a:rPr>
              <a:t>ΠΡΟΤΥΠΑ</a:t>
            </a:r>
            <a:r>
              <a:rPr lang="en-US" sz="1600" b="1" dirty="0">
                <a:solidFill>
                  <a:prstClr val="black"/>
                </a:solidFill>
              </a:rPr>
              <a:t>. </a:t>
            </a:r>
            <a:r>
              <a:rPr lang="el-GR" sz="1600" b="1" dirty="0">
                <a:solidFill>
                  <a:prstClr val="black"/>
                </a:solidFill>
              </a:rPr>
              <a:t>ΣΩΛΗΝΕΣ ΧΑΛΚΟΥ</a:t>
            </a:r>
            <a:endParaRPr lang="en-US" sz="1600" b="1" dirty="0">
              <a:solidFill>
                <a:prstClr val="black"/>
              </a:solidFill>
            </a:endParaRPr>
          </a:p>
        </p:txBody>
      </p:sp>
      <p:sp>
        <p:nvSpPr>
          <p:cNvPr id="8" name="TextBox 7">
            <a:extLst>
              <a:ext uri="{FF2B5EF4-FFF2-40B4-BE49-F238E27FC236}">
                <a16:creationId xmlns:a16="http://schemas.microsoft.com/office/drawing/2014/main" xmlns="" id="{F03DA33A-D8F8-48EB-9A26-412E89EE9295}"/>
              </a:ext>
            </a:extLst>
          </p:cNvPr>
          <p:cNvSpPr txBox="1"/>
          <p:nvPr/>
        </p:nvSpPr>
        <p:spPr>
          <a:xfrm>
            <a:off x="828000" y="2277000"/>
            <a:ext cx="2847002" cy="3785652"/>
          </a:xfrm>
          <a:prstGeom prst="rect">
            <a:avLst/>
          </a:prstGeom>
          <a:noFill/>
        </p:spPr>
        <p:txBody>
          <a:bodyPr wrap="square" rtlCol="0">
            <a:spAutoFit/>
          </a:bodyPr>
          <a:lstStyle/>
          <a:p>
            <a:pPr marL="285750" indent="-285750">
              <a:buFont typeface="Calibri" panose="020F0502020204030204" pitchFamily="34" charset="0"/>
              <a:buChar char="‒"/>
            </a:pPr>
            <a:r>
              <a:rPr lang="en-US" sz="1600" dirty="0"/>
              <a:t>(ASTM) </a:t>
            </a:r>
            <a:r>
              <a:rPr lang="el-GR" sz="1600" dirty="0"/>
              <a:t>τύποι</a:t>
            </a:r>
            <a:r>
              <a:rPr lang="en-US" sz="1600" dirty="0"/>
              <a:t> K, L, M, DWV </a:t>
            </a:r>
            <a:r>
              <a:rPr lang="el-GR" sz="1600" dirty="0"/>
              <a:t>και ιατρικών αερίων σωλήνες σχεδιάζονται σύμφωνα με το πρότυπο </a:t>
            </a:r>
            <a:r>
              <a:rPr lang="en-US" sz="1600" dirty="0"/>
              <a:t>ASTM </a:t>
            </a:r>
            <a:r>
              <a:rPr lang="el-GR" sz="1600" dirty="0"/>
              <a:t>και είναι διαθέσιμα σε σκληρό και μαλακό χαλκό.</a:t>
            </a:r>
            <a:endParaRPr lang="en-US" sz="1600" dirty="0"/>
          </a:p>
          <a:p>
            <a:pPr marL="285750" indent="-285750">
              <a:buFont typeface="Calibri" panose="020F0502020204030204" pitchFamily="34" charset="0"/>
              <a:buChar char="‒"/>
            </a:pPr>
            <a:r>
              <a:rPr lang="el-GR" sz="1600" dirty="0"/>
              <a:t>Κάθε τύπος αντιπροσωπεύει μια σειρά από μεγέθη και πάχη τοιχώματος</a:t>
            </a:r>
            <a:r>
              <a:rPr lang="en-US" sz="1600" dirty="0"/>
              <a:t>. </a:t>
            </a:r>
            <a:endParaRPr lang="el-GR" sz="1600" dirty="0"/>
          </a:p>
          <a:p>
            <a:pPr marL="285750" indent="-285750">
              <a:buFont typeface="Calibri" panose="020F0502020204030204" pitchFamily="34" charset="0"/>
              <a:buChar char="‒"/>
            </a:pPr>
            <a:r>
              <a:rPr lang="el-GR" sz="1600" b="1" dirty="0"/>
              <a:t>Ο τύπος </a:t>
            </a:r>
            <a:r>
              <a:rPr lang="en-US" sz="1600" b="1" dirty="0"/>
              <a:t> L (</a:t>
            </a:r>
            <a:r>
              <a:rPr lang="el-GR" sz="1600" b="1" dirty="0"/>
              <a:t>πηνία--σπειροειδής</a:t>
            </a:r>
            <a:r>
              <a:rPr lang="en-US" sz="1600" b="1" dirty="0"/>
              <a:t>) and M (</a:t>
            </a:r>
            <a:r>
              <a:rPr lang="el-GR" sz="1600" b="1" dirty="0"/>
              <a:t>ίσιος</a:t>
            </a:r>
            <a:r>
              <a:rPr lang="en-US" sz="1600" b="1" dirty="0"/>
              <a:t>) </a:t>
            </a:r>
            <a:r>
              <a:rPr lang="el-GR" sz="1600" b="1" dirty="0"/>
              <a:t>προτιμώνται στις ηλιακές εφαρμογές.</a:t>
            </a:r>
            <a:endParaRPr lang="en-US" sz="1600" dirty="0"/>
          </a:p>
        </p:txBody>
      </p:sp>
      <p:pic>
        <p:nvPicPr>
          <p:cNvPr id="7" name="Picture 6">
            <a:extLst>
              <a:ext uri="{FF2B5EF4-FFF2-40B4-BE49-F238E27FC236}">
                <a16:creationId xmlns:a16="http://schemas.microsoft.com/office/drawing/2014/main" xmlns="" id="{E80E6CAA-A933-4198-819D-7F7A6D36E04A}"/>
              </a:ext>
            </a:extLst>
          </p:cNvPr>
          <p:cNvPicPr>
            <a:picLocks noChangeAspect="1"/>
          </p:cNvPicPr>
          <p:nvPr/>
        </p:nvPicPr>
        <p:blipFill rotWithShape="1">
          <a:blip r:embed="rId2"/>
          <a:srcRect b="3492"/>
          <a:stretch/>
        </p:blipFill>
        <p:spPr>
          <a:xfrm>
            <a:off x="3675002" y="1989000"/>
            <a:ext cx="5144998" cy="4320000"/>
          </a:xfrm>
          <a:prstGeom prst="rect">
            <a:avLst/>
          </a:prstGeom>
          <a:ln>
            <a:solidFill>
              <a:schemeClr val="tx1"/>
            </a:solidFill>
          </a:ln>
        </p:spPr>
      </p:pic>
    </p:spTree>
    <p:extLst>
      <p:ext uri="{BB962C8B-B14F-4D97-AF65-F5344CB8AC3E}">
        <p14:creationId xmlns:p14="http://schemas.microsoft.com/office/powerpoint/2010/main" val="340769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547050-81D5-4A4F-BC54-2B58821FFBBC}"/>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43EABBEB-B3A5-42D8-B10E-1EF9EEF65DB7}"/>
              </a:ext>
            </a:extLst>
          </p:cNvPr>
          <p:cNvSpPr/>
          <p:nvPr/>
        </p:nvSpPr>
        <p:spPr>
          <a:xfrm>
            <a:off x="432916" y="1557000"/>
            <a:ext cx="4859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4AC12D53-3C7D-499A-ABDD-1CD6B0E6ACD7}"/>
              </a:ext>
            </a:extLst>
          </p:cNvPr>
          <p:cNvSpPr txBox="1"/>
          <p:nvPr/>
        </p:nvSpPr>
        <p:spPr>
          <a:xfrm>
            <a:off x="756000" y="1947332"/>
            <a:ext cx="4536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solidFill>
                  <a:prstClr val="black"/>
                </a:solidFill>
              </a:rPr>
              <a:t>ΠΡΟΤΥΠΑ</a:t>
            </a:r>
            <a:r>
              <a:rPr lang="en-US" sz="1600" b="1" dirty="0">
                <a:solidFill>
                  <a:prstClr val="black"/>
                </a:solidFill>
              </a:rPr>
              <a:t>. </a:t>
            </a:r>
            <a:r>
              <a:rPr lang="el-GR" sz="1600" b="1" dirty="0">
                <a:solidFill>
                  <a:prstClr val="black"/>
                </a:solidFill>
              </a:rPr>
              <a:t> ΕΞΑΡΤΗΜΑΤΑ  ΧΑΛΚΟΥ</a:t>
            </a:r>
            <a:endParaRPr lang="en-US" sz="1600" b="1" dirty="0">
              <a:solidFill>
                <a:prstClr val="black"/>
              </a:solidFill>
            </a:endParaRPr>
          </a:p>
        </p:txBody>
      </p:sp>
      <p:sp>
        <p:nvSpPr>
          <p:cNvPr id="6" name="TextBox 5">
            <a:extLst>
              <a:ext uri="{FF2B5EF4-FFF2-40B4-BE49-F238E27FC236}">
                <a16:creationId xmlns:a16="http://schemas.microsoft.com/office/drawing/2014/main" xmlns="" id="{890A026B-CF42-4D88-BE54-72EE3C055FAB}"/>
              </a:ext>
            </a:extLst>
          </p:cNvPr>
          <p:cNvSpPr txBox="1"/>
          <p:nvPr/>
        </p:nvSpPr>
        <p:spPr>
          <a:xfrm>
            <a:off x="1044000" y="2306886"/>
            <a:ext cx="7631688" cy="3785652"/>
          </a:xfrm>
          <a:prstGeom prst="rect">
            <a:avLst/>
          </a:prstGeom>
          <a:noFill/>
        </p:spPr>
        <p:txBody>
          <a:bodyPr wrap="square" rtlCol="0">
            <a:spAutoFit/>
          </a:bodyPr>
          <a:lstStyle/>
          <a:p>
            <a:pPr marL="285750" indent="-285750">
              <a:buFont typeface="Calibri" panose="020F0502020204030204" pitchFamily="34" charset="0"/>
              <a:buChar char="‒"/>
            </a:pPr>
            <a:r>
              <a:rPr lang="el-GR" sz="1600" dirty="0">
                <a:latin typeface="+mj-lt"/>
              </a:rPr>
              <a:t>Ένα βασικό πλεονέκτημα των σωλήνων χαλκού είναι η ευκολία στις συνδέσεις.</a:t>
            </a:r>
            <a:r>
              <a:rPr lang="en-US" sz="1600" dirty="0">
                <a:latin typeface="+mj-lt"/>
              </a:rPr>
              <a:t> </a:t>
            </a:r>
            <a:r>
              <a:rPr lang="el-GR" sz="1600" dirty="0">
                <a:latin typeface="+mj-lt"/>
              </a:rPr>
              <a:t>Οι συνδέσεις και τα τελειώματα γίνονται με εξαρτήματα που είναι γενικά διαθέσιμα για μεταλλικές και πλαστικές σωλήνες.</a:t>
            </a:r>
            <a:endParaRPr lang="en-US" sz="1600" dirty="0">
              <a:latin typeface="+mj-lt"/>
            </a:endParaRPr>
          </a:p>
          <a:p>
            <a:pPr marL="285750" indent="-285750">
              <a:buFont typeface="Calibri" panose="020F0502020204030204" pitchFamily="34" charset="0"/>
              <a:buChar char="‒"/>
            </a:pPr>
            <a:r>
              <a:rPr lang="el-GR" sz="1600" dirty="0">
                <a:latin typeface="+mj-lt"/>
              </a:rPr>
              <a:t>Είναι διαθέσιμα σε μεγάλη ποικιλία όπως, ίσιους συνδέσμους, γωνίες, ή ταυ. </a:t>
            </a:r>
            <a:endParaRPr lang="en-US" sz="1600" dirty="0">
              <a:latin typeface="+mj-lt"/>
            </a:endParaRPr>
          </a:p>
          <a:p>
            <a:pPr marL="285750" indent="-285750">
              <a:buFont typeface="Calibri" panose="020F0502020204030204" pitchFamily="34" charset="0"/>
              <a:buChar char="‒"/>
            </a:pPr>
            <a:r>
              <a:rPr lang="el-GR" sz="1600" dirty="0">
                <a:latin typeface="+mj-lt"/>
              </a:rPr>
              <a:t>Τα εξαρτήματα είναι σε δύο μεγάλες κατηγορίες</a:t>
            </a:r>
            <a:r>
              <a:rPr lang="en-US" sz="1600" b="1" dirty="0">
                <a:latin typeface="+mj-lt"/>
              </a:rPr>
              <a:t>, </a:t>
            </a:r>
            <a:r>
              <a:rPr lang="el-GR" sz="1600" b="1" dirty="0">
                <a:latin typeface="+mj-lt"/>
              </a:rPr>
              <a:t>τριχοειδείς (</a:t>
            </a:r>
            <a:r>
              <a:rPr lang="en-US" sz="1600" b="1" dirty="0">
                <a:latin typeface="+mj-lt"/>
              </a:rPr>
              <a:t>Capillary</a:t>
            </a:r>
            <a:r>
              <a:rPr lang="el-GR" sz="1600" b="1" dirty="0">
                <a:latin typeface="+mj-lt"/>
              </a:rPr>
              <a:t>)</a:t>
            </a:r>
            <a:r>
              <a:rPr lang="en-US" sz="1600" b="1" dirty="0">
                <a:latin typeface="+mj-lt"/>
              </a:rPr>
              <a:t> </a:t>
            </a:r>
            <a:r>
              <a:rPr lang="el-GR" sz="1600" b="1" dirty="0">
                <a:latin typeface="+mj-lt"/>
              </a:rPr>
              <a:t>και τύποι συμπίεσης (</a:t>
            </a:r>
            <a:r>
              <a:rPr lang="en-US" sz="1600" b="1" dirty="0">
                <a:latin typeface="+mj-lt"/>
              </a:rPr>
              <a:t>Compression</a:t>
            </a:r>
            <a:r>
              <a:rPr lang="el-GR" sz="1600" b="1" dirty="0">
                <a:latin typeface="+mj-lt"/>
              </a:rPr>
              <a:t>).</a:t>
            </a:r>
            <a:r>
              <a:rPr lang="en-US" sz="1600" b="1" dirty="0">
                <a:latin typeface="+mj-lt"/>
              </a:rPr>
              <a:t> </a:t>
            </a:r>
            <a:r>
              <a:rPr lang="el-GR" sz="1600" dirty="0">
                <a:latin typeface="+mj-lt"/>
              </a:rPr>
              <a:t>Μία τρίτη κατηγορία είναι </a:t>
            </a:r>
            <a:r>
              <a:rPr lang="en-US" sz="1600" b="1" dirty="0">
                <a:latin typeface="+mj-lt"/>
              </a:rPr>
              <a:t>Push-fit and Press-fit fittings.</a:t>
            </a:r>
          </a:p>
          <a:p>
            <a:pPr marL="285750" indent="-285750">
              <a:buFont typeface="Calibri" panose="020F0502020204030204" pitchFamily="34" charset="0"/>
              <a:buChar char="‒"/>
            </a:pPr>
            <a:r>
              <a:rPr lang="el-GR" sz="1600" dirty="0">
                <a:latin typeface="+mj-lt"/>
              </a:rPr>
              <a:t>Το πρότυπο </a:t>
            </a:r>
            <a:r>
              <a:rPr lang="en-US" sz="1600" b="1" dirty="0">
                <a:latin typeface="+mj-lt"/>
              </a:rPr>
              <a:t>EN 1254 </a:t>
            </a:r>
            <a:r>
              <a:rPr lang="el-GR" sz="1600" dirty="0">
                <a:latin typeface="+mj-lt"/>
              </a:rPr>
              <a:t>έχει εφτά υποκατηγορίες για τις  προδιαγραφές </a:t>
            </a:r>
            <a:r>
              <a:rPr lang="en-US" sz="1600" dirty="0">
                <a:latin typeface="+mj-lt"/>
              </a:rPr>
              <a:t> </a:t>
            </a:r>
            <a:r>
              <a:rPr lang="el-GR" sz="1600" dirty="0">
                <a:latin typeface="+mj-lt"/>
              </a:rPr>
              <a:t>των άκρων των εξαρτημάτων</a:t>
            </a:r>
            <a:r>
              <a:rPr lang="en-US" sz="1600" dirty="0">
                <a:latin typeface="+mj-lt"/>
              </a:rPr>
              <a:t>:</a:t>
            </a:r>
          </a:p>
          <a:p>
            <a:pPr marL="533400" lvl="1" indent="-285750">
              <a:buFont typeface="Arial" panose="020B0604020202020204" pitchFamily="34" charset="0"/>
              <a:buChar char="."/>
            </a:pPr>
            <a:r>
              <a:rPr lang="en-US" sz="1600" b="1" dirty="0">
                <a:latin typeface="+mj-lt"/>
              </a:rPr>
              <a:t>EN 1254-1 covers capillary ends for copper tube;</a:t>
            </a:r>
          </a:p>
          <a:p>
            <a:pPr marL="533400" lvl="1" indent="-285750">
              <a:buFont typeface="Arial" panose="020B0604020202020204" pitchFamily="34" charset="0"/>
              <a:buChar char="."/>
            </a:pPr>
            <a:r>
              <a:rPr lang="en-US" sz="1600" b="1" dirty="0">
                <a:latin typeface="+mj-lt"/>
              </a:rPr>
              <a:t>EN 1254-2 covers compression ends for copper tube;</a:t>
            </a:r>
          </a:p>
          <a:p>
            <a:pPr marL="533400" lvl="1" indent="-285750">
              <a:buFont typeface="Arial" panose="020B0604020202020204" pitchFamily="34" charset="0"/>
              <a:buChar char="."/>
            </a:pPr>
            <a:r>
              <a:rPr lang="en-US" sz="1600" dirty="0">
                <a:latin typeface="+mj-lt"/>
              </a:rPr>
              <a:t>EN 1254-3 covers compression for plastic tube;</a:t>
            </a:r>
          </a:p>
          <a:p>
            <a:pPr marL="533400" lvl="1" indent="-285750">
              <a:buFont typeface="Arial" panose="020B0604020202020204" pitchFamily="34" charset="0"/>
              <a:buChar char="."/>
            </a:pPr>
            <a:r>
              <a:rPr lang="en-US" sz="1600" dirty="0">
                <a:latin typeface="+mj-lt"/>
              </a:rPr>
              <a:t>EN 1254-4 covers male and female threaded ends;</a:t>
            </a:r>
          </a:p>
          <a:p>
            <a:pPr marL="533400" lvl="1" indent="-285750">
              <a:buFont typeface="Arial" panose="020B0604020202020204" pitchFamily="34" charset="0"/>
              <a:buChar char="."/>
            </a:pPr>
            <a:r>
              <a:rPr lang="en-US" sz="1600" dirty="0">
                <a:latin typeface="+mj-lt"/>
              </a:rPr>
              <a:t>EN 1254-5 covers short cup ends (for brazing only);</a:t>
            </a:r>
          </a:p>
          <a:p>
            <a:pPr marL="533400" lvl="1" indent="-285750">
              <a:buFont typeface="Arial" panose="020B0604020202020204" pitchFamily="34" charset="0"/>
              <a:buChar char="."/>
            </a:pPr>
            <a:r>
              <a:rPr lang="en-US" sz="1600" dirty="0">
                <a:latin typeface="+mj-lt"/>
              </a:rPr>
              <a:t>EN 1254-6 covers push-fit ends;</a:t>
            </a:r>
          </a:p>
          <a:p>
            <a:pPr marL="533400" lvl="1" indent="-285750">
              <a:buFont typeface="Arial" panose="020B0604020202020204" pitchFamily="34" charset="0"/>
              <a:buChar char="."/>
            </a:pPr>
            <a:r>
              <a:rPr lang="en-US" sz="1600" dirty="0">
                <a:latin typeface="+mj-lt"/>
              </a:rPr>
              <a:t>EN 1254-8 covers press ends for plastic tube;</a:t>
            </a:r>
          </a:p>
        </p:txBody>
      </p:sp>
      <p:pic>
        <p:nvPicPr>
          <p:cNvPr id="8" name="Picture 7">
            <a:extLst>
              <a:ext uri="{FF2B5EF4-FFF2-40B4-BE49-F238E27FC236}">
                <a16:creationId xmlns:a16="http://schemas.microsoft.com/office/drawing/2014/main" xmlns="" id="{853F9F79-F600-4277-B99B-9D1E76D0D187}"/>
              </a:ext>
            </a:extLst>
          </p:cNvPr>
          <p:cNvPicPr>
            <a:picLocks noChangeAspect="1"/>
          </p:cNvPicPr>
          <p:nvPr/>
        </p:nvPicPr>
        <p:blipFill>
          <a:blip r:embed="rId2"/>
          <a:stretch>
            <a:fillRect/>
          </a:stretch>
        </p:blipFill>
        <p:spPr>
          <a:xfrm>
            <a:off x="6156000" y="4343056"/>
            <a:ext cx="2508488" cy="1965669"/>
          </a:xfrm>
          <a:prstGeom prst="rect">
            <a:avLst/>
          </a:prstGeom>
        </p:spPr>
      </p:pic>
    </p:spTree>
    <p:extLst>
      <p:ext uri="{BB962C8B-B14F-4D97-AF65-F5344CB8AC3E}">
        <p14:creationId xmlns:p14="http://schemas.microsoft.com/office/powerpoint/2010/main" val="1578373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42855-B5E2-4CF2-8708-278CCEA7B4FB}"/>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B9CC9752-63D2-4DD8-9A7F-5456962357A8}"/>
              </a:ext>
            </a:extLst>
          </p:cNvPr>
          <p:cNvSpPr/>
          <p:nvPr/>
        </p:nvSpPr>
        <p:spPr>
          <a:xfrm>
            <a:off x="432915" y="1557000"/>
            <a:ext cx="4872163"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7C6A6BB5-1E95-4B09-A254-B37E4AB1B367}"/>
              </a:ext>
            </a:extLst>
          </p:cNvPr>
          <p:cNvSpPr txBox="1"/>
          <p:nvPr/>
        </p:nvSpPr>
        <p:spPr>
          <a:xfrm>
            <a:off x="756000" y="1947332"/>
            <a:ext cx="4176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solidFill>
                  <a:prstClr val="black"/>
                </a:solidFill>
              </a:rPr>
              <a:t>ΠΡΟΤΥΠΑ</a:t>
            </a:r>
            <a:r>
              <a:rPr lang="en-US" sz="1600" b="1" dirty="0">
                <a:solidFill>
                  <a:prstClr val="black"/>
                </a:solidFill>
              </a:rPr>
              <a:t>. </a:t>
            </a:r>
            <a:r>
              <a:rPr lang="el-GR" sz="1600" b="1" dirty="0">
                <a:solidFill>
                  <a:prstClr val="black"/>
                </a:solidFill>
              </a:rPr>
              <a:t> ΕΞΑΡΤΗΜΑΤΑ  ΧΑΛΚΟΥ</a:t>
            </a:r>
            <a:endParaRPr lang="en-US" sz="1600" b="1" dirty="0">
              <a:solidFill>
                <a:prstClr val="black"/>
              </a:solidFill>
            </a:endParaRPr>
          </a:p>
        </p:txBody>
      </p:sp>
      <p:sp>
        <p:nvSpPr>
          <p:cNvPr id="7" name="TextBox 6">
            <a:extLst>
              <a:ext uri="{FF2B5EF4-FFF2-40B4-BE49-F238E27FC236}">
                <a16:creationId xmlns:a16="http://schemas.microsoft.com/office/drawing/2014/main" xmlns="" id="{8DF41255-152E-49EF-A551-B196E01AA483}"/>
              </a:ext>
            </a:extLst>
          </p:cNvPr>
          <p:cNvSpPr txBox="1"/>
          <p:nvPr/>
        </p:nvSpPr>
        <p:spPr>
          <a:xfrm>
            <a:off x="432915" y="3624200"/>
            <a:ext cx="8242773" cy="1077218"/>
          </a:xfrm>
          <a:prstGeom prst="rect">
            <a:avLst/>
          </a:prstGeom>
          <a:noFill/>
        </p:spPr>
        <p:txBody>
          <a:bodyPr wrap="square" rtlCol="0">
            <a:spAutoFit/>
          </a:bodyPr>
          <a:lstStyle/>
          <a:p>
            <a:pPr marL="285750" indent="-285750">
              <a:buFont typeface="Calibri" panose="020F0502020204030204" pitchFamily="34" charset="0"/>
              <a:buChar char="‒"/>
            </a:pPr>
            <a:r>
              <a:rPr lang="el-GR" sz="1600" dirty="0"/>
              <a:t>Το τριχοειδές (</a:t>
            </a:r>
            <a:r>
              <a:rPr lang="en-US" sz="1600" dirty="0"/>
              <a:t> </a:t>
            </a:r>
            <a:r>
              <a:rPr lang="en-US" sz="1600" b="1" dirty="0"/>
              <a:t>capillary</a:t>
            </a:r>
            <a:r>
              <a:rPr lang="el-GR" sz="1600" b="1" dirty="0"/>
              <a:t>) </a:t>
            </a:r>
            <a:r>
              <a:rPr lang="en-US" sz="1600" b="1" dirty="0"/>
              <a:t> </a:t>
            </a:r>
            <a:r>
              <a:rPr lang="el-GR" sz="1600" b="1" dirty="0"/>
              <a:t>εξάρτημα</a:t>
            </a:r>
            <a:r>
              <a:rPr lang="en-US" sz="1600" dirty="0"/>
              <a:t> </a:t>
            </a:r>
            <a:r>
              <a:rPr lang="el-GR" sz="1600" dirty="0"/>
              <a:t> χρησιμοποιεί τη δύναμη της τριχοειδούς δράσης ώστε να εξασφαλίσει ότι η λειωμένη συγκόλληση θα μπει στο κενό μεταξύ της εξωτερική  πλευράς της σωλήνας και της εσωτερικής πλευράς τους εξαρτήματος δημιουργώντας μια πολύ δυνατή κόλληση</a:t>
            </a:r>
            <a:endParaRPr lang="en-US" sz="1600" dirty="0"/>
          </a:p>
        </p:txBody>
      </p:sp>
      <p:pic>
        <p:nvPicPr>
          <p:cNvPr id="8" name="Picture 7">
            <a:extLst>
              <a:ext uri="{FF2B5EF4-FFF2-40B4-BE49-F238E27FC236}">
                <a16:creationId xmlns:a16="http://schemas.microsoft.com/office/drawing/2014/main" xmlns="" id="{EC1202C0-F4DB-4CE7-A0FC-7848821F1FA0}"/>
              </a:ext>
            </a:extLst>
          </p:cNvPr>
          <p:cNvPicPr>
            <a:picLocks noChangeAspect="1"/>
          </p:cNvPicPr>
          <p:nvPr/>
        </p:nvPicPr>
        <p:blipFill>
          <a:blip r:embed="rId2"/>
          <a:stretch>
            <a:fillRect/>
          </a:stretch>
        </p:blipFill>
        <p:spPr>
          <a:xfrm>
            <a:off x="432916" y="2306886"/>
            <a:ext cx="8388000" cy="1251687"/>
          </a:xfrm>
          <a:prstGeom prst="rect">
            <a:avLst/>
          </a:prstGeom>
        </p:spPr>
      </p:pic>
      <p:pic>
        <p:nvPicPr>
          <p:cNvPr id="9" name="Picture 8">
            <a:extLst>
              <a:ext uri="{FF2B5EF4-FFF2-40B4-BE49-F238E27FC236}">
                <a16:creationId xmlns:a16="http://schemas.microsoft.com/office/drawing/2014/main" xmlns="" id="{73CADE77-8804-4F14-ADFA-DBDCB84EF243}"/>
              </a:ext>
            </a:extLst>
          </p:cNvPr>
          <p:cNvPicPr>
            <a:picLocks noChangeAspect="1"/>
          </p:cNvPicPr>
          <p:nvPr/>
        </p:nvPicPr>
        <p:blipFill>
          <a:blip r:embed="rId3"/>
          <a:stretch>
            <a:fillRect/>
          </a:stretch>
        </p:blipFill>
        <p:spPr>
          <a:xfrm>
            <a:off x="5305079" y="4436999"/>
            <a:ext cx="3442921" cy="1871725"/>
          </a:xfrm>
          <a:prstGeom prst="rect">
            <a:avLst/>
          </a:prstGeom>
        </p:spPr>
      </p:pic>
      <p:sp>
        <p:nvSpPr>
          <p:cNvPr id="10" name="Rectangle 9">
            <a:extLst>
              <a:ext uri="{FF2B5EF4-FFF2-40B4-BE49-F238E27FC236}">
                <a16:creationId xmlns:a16="http://schemas.microsoft.com/office/drawing/2014/main" xmlns="" id="{FA4181E9-3272-472E-8726-6486B48C0D07}"/>
              </a:ext>
            </a:extLst>
          </p:cNvPr>
          <p:cNvSpPr/>
          <p:nvPr/>
        </p:nvSpPr>
        <p:spPr>
          <a:xfrm>
            <a:off x="432916" y="4667340"/>
            <a:ext cx="4872164" cy="1569660"/>
          </a:xfrm>
          <a:prstGeom prst="rect">
            <a:avLst/>
          </a:prstGeom>
        </p:spPr>
        <p:txBody>
          <a:bodyPr wrap="square">
            <a:spAutoFit/>
          </a:bodyPr>
          <a:lstStyle/>
          <a:p>
            <a:pPr marL="285750" indent="-285750">
              <a:buFont typeface="Calibri" panose="020F0502020204030204" pitchFamily="34" charset="0"/>
              <a:buChar char="‒"/>
            </a:pPr>
            <a:r>
              <a:rPr lang="el-GR" sz="1600" dirty="0"/>
              <a:t>Με τα εξαρτήματα  συμπίεσης </a:t>
            </a:r>
            <a:r>
              <a:rPr lang="en-US" sz="1600" dirty="0"/>
              <a:t>, </a:t>
            </a:r>
            <a:r>
              <a:rPr lang="el-GR" sz="1600" dirty="0"/>
              <a:t>η σύνδεση γίνεται σφίγγοντας ένα δακτύλιο συμπίεσης ή ένα μανίκι το εξωτερικό της σωλήνας ενώ το παξιμάδι σύσφιξης είναι πάνω στο σώμα του εξαρτήματος</a:t>
            </a:r>
            <a:r>
              <a:rPr lang="en-US" sz="1600" dirty="0"/>
              <a:t>. </a:t>
            </a:r>
            <a:r>
              <a:rPr lang="el-GR" sz="1600" dirty="0"/>
              <a:t>Αυτό το είδος τω εξαρτημάτων χρησιμοποιείται περιοριστικά στις σωλήνες μαλακού χαλκού.</a:t>
            </a:r>
            <a:endParaRPr lang="en-US" sz="1600" dirty="0"/>
          </a:p>
        </p:txBody>
      </p:sp>
    </p:spTree>
    <p:extLst>
      <p:ext uri="{BB962C8B-B14F-4D97-AF65-F5344CB8AC3E}">
        <p14:creationId xmlns:p14="http://schemas.microsoft.com/office/powerpoint/2010/main" val="3948301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4F1F95-479F-44F5-8F85-45BDE9BCE7C8}"/>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4E56B75D-FDF7-439A-B5B3-B7730B377DC6}"/>
              </a:ext>
            </a:extLst>
          </p:cNvPr>
          <p:cNvSpPr/>
          <p:nvPr/>
        </p:nvSpPr>
        <p:spPr>
          <a:xfrm>
            <a:off x="432915" y="1557000"/>
            <a:ext cx="5363083"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Σωλήνες χαλκού και εξαρτήματα</a:t>
            </a:r>
            <a:endParaRPr lang="en-US" b="1" dirty="0"/>
          </a:p>
        </p:txBody>
      </p:sp>
      <p:sp>
        <p:nvSpPr>
          <p:cNvPr id="5" name="TextBox 4">
            <a:extLst>
              <a:ext uri="{FF2B5EF4-FFF2-40B4-BE49-F238E27FC236}">
                <a16:creationId xmlns:a16="http://schemas.microsoft.com/office/drawing/2014/main" xmlns="" id="{598FCFB6-ECE4-47B3-8E31-06F0BE689A23}"/>
              </a:ext>
            </a:extLst>
          </p:cNvPr>
          <p:cNvSpPr txBox="1"/>
          <p:nvPr/>
        </p:nvSpPr>
        <p:spPr>
          <a:xfrm>
            <a:off x="756000" y="1947332"/>
            <a:ext cx="4176000" cy="338554"/>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solidFill>
                  <a:prstClr val="black"/>
                </a:solidFill>
              </a:rPr>
              <a:t>ΠΡΟΤΥΠΑ</a:t>
            </a:r>
            <a:r>
              <a:rPr lang="en-US" sz="1600" b="1" dirty="0">
                <a:solidFill>
                  <a:prstClr val="black"/>
                </a:solidFill>
              </a:rPr>
              <a:t>. </a:t>
            </a:r>
            <a:r>
              <a:rPr lang="el-GR" sz="1600" b="1" dirty="0">
                <a:solidFill>
                  <a:prstClr val="black"/>
                </a:solidFill>
              </a:rPr>
              <a:t> ΣΤΗΡΙΓΜΑΤΑ ΧΑΛΚΟΥ</a:t>
            </a:r>
            <a:endParaRPr lang="en-US" sz="1600" b="1" dirty="0">
              <a:solidFill>
                <a:prstClr val="black"/>
              </a:solidFill>
            </a:endParaRPr>
          </a:p>
        </p:txBody>
      </p:sp>
      <p:sp>
        <p:nvSpPr>
          <p:cNvPr id="6" name="TextBox 5">
            <a:extLst>
              <a:ext uri="{FF2B5EF4-FFF2-40B4-BE49-F238E27FC236}">
                <a16:creationId xmlns:a16="http://schemas.microsoft.com/office/drawing/2014/main" xmlns="" id="{366F58D8-D82F-4401-9D5B-0AF31B114017}"/>
              </a:ext>
            </a:extLst>
          </p:cNvPr>
          <p:cNvSpPr txBox="1"/>
          <p:nvPr/>
        </p:nvSpPr>
        <p:spPr>
          <a:xfrm>
            <a:off x="432916" y="2276852"/>
            <a:ext cx="5201540" cy="3785652"/>
          </a:xfrm>
          <a:prstGeom prst="rect">
            <a:avLst/>
          </a:prstGeom>
          <a:noFill/>
        </p:spPr>
        <p:txBody>
          <a:bodyPr wrap="square" rtlCol="0">
            <a:spAutoFit/>
          </a:bodyPr>
          <a:lstStyle/>
          <a:p>
            <a:pPr marL="285750" indent="-285750">
              <a:buFont typeface="Calibri" panose="020F0502020204030204" pitchFamily="34" charset="0"/>
              <a:buChar char="‒"/>
            </a:pPr>
            <a:r>
              <a:rPr lang="el-GR" sz="1600" b="1" dirty="0"/>
              <a:t>Σύνδεση σωλήνων χωρίς εξαρτήματα</a:t>
            </a:r>
            <a:r>
              <a:rPr lang="en-US" sz="1600" dirty="0"/>
              <a:t>. </a:t>
            </a:r>
            <a:r>
              <a:rPr lang="el-GR" sz="1600" dirty="0"/>
              <a:t>Αυτή η σύνδεση γίνεται με χρήση μίας άρθρωσης μεταξύ δύο σωλήνων ίδιας διαμέτρου.</a:t>
            </a:r>
            <a:r>
              <a:rPr lang="en-US" sz="1600" dirty="0"/>
              <a:t> </a:t>
            </a:r>
            <a:r>
              <a:rPr lang="el-GR" sz="1600" dirty="0"/>
              <a:t>Αυτό επιτυγχάνεται χρησιμοποιώντας ένα διαστολέα ακριβείας, που </a:t>
            </a:r>
            <a:r>
              <a:rPr lang="en-US" sz="1600" dirty="0"/>
              <a:t> </a:t>
            </a:r>
            <a:r>
              <a:rPr lang="el-GR" sz="1600" dirty="0"/>
              <a:t>σχηματίζει μια υποδοχή με παρόμοιες εσωτερικές διαστάσεις με αυτές των τυποποιημένων υποδοχέων </a:t>
            </a:r>
            <a:r>
              <a:rPr lang="en-US" sz="1600" dirty="0"/>
              <a:t>(EN 1254) </a:t>
            </a:r>
            <a:r>
              <a:rPr lang="el-GR" sz="1600" dirty="0"/>
              <a:t>και η σύνδεση γίνεται με κόλληση.</a:t>
            </a:r>
            <a:endParaRPr lang="en-US" sz="1600" dirty="0"/>
          </a:p>
          <a:p>
            <a:pPr marL="285750" indent="-285750">
              <a:buFont typeface="Calibri" panose="020F0502020204030204" pitchFamily="34" charset="0"/>
              <a:buChar char="‒"/>
            </a:pPr>
            <a:r>
              <a:rPr lang="el-GR" sz="1600" dirty="0"/>
              <a:t>Επίσης μπορεί να χρησιμοποιηθούν διαστολείς σαν προπαρασκευαστικές εργασίες για εξαρτήματα συμπίεσης. </a:t>
            </a:r>
          </a:p>
          <a:p>
            <a:pPr marL="285750" indent="-285750">
              <a:buFont typeface="Calibri" panose="020F0502020204030204" pitchFamily="34" charset="0"/>
              <a:buChar char="‒"/>
            </a:pPr>
            <a:r>
              <a:rPr lang="el-GR" sz="1600" b="1" dirty="0"/>
              <a:t>Στηρίγματα</a:t>
            </a:r>
            <a:r>
              <a:rPr lang="en-US" sz="1600" b="1" dirty="0"/>
              <a:t>. </a:t>
            </a:r>
            <a:r>
              <a:rPr lang="el-GR" sz="1600" dirty="0"/>
              <a:t>Οι κανόνες τη τέχνης ορίζουν τα διαστήματα για την οριζόντια και κάθετη στήριξη των διαδρομών χαλκού. Τα στηρίγματα πρέπει να στηρίζουν το βάρους και τη διαστολή και να αποτρέπουν την μετατόπιση και τις απώλειες της θερμότητας. </a:t>
            </a:r>
            <a:r>
              <a:rPr lang="en-US" sz="1600" dirty="0"/>
              <a:t> </a:t>
            </a:r>
          </a:p>
        </p:txBody>
      </p:sp>
      <p:pic>
        <p:nvPicPr>
          <p:cNvPr id="12" name="Picture 11">
            <a:extLst>
              <a:ext uri="{FF2B5EF4-FFF2-40B4-BE49-F238E27FC236}">
                <a16:creationId xmlns:a16="http://schemas.microsoft.com/office/drawing/2014/main" xmlns="" id="{AD4E5F6B-9EFC-43D3-B5D1-DF311A36B1BD}"/>
              </a:ext>
            </a:extLst>
          </p:cNvPr>
          <p:cNvPicPr>
            <a:picLocks noChangeAspect="1"/>
          </p:cNvPicPr>
          <p:nvPr/>
        </p:nvPicPr>
        <p:blipFill>
          <a:blip r:embed="rId2"/>
          <a:stretch>
            <a:fillRect/>
          </a:stretch>
        </p:blipFill>
        <p:spPr>
          <a:xfrm>
            <a:off x="5730114" y="2061001"/>
            <a:ext cx="3017886" cy="2561946"/>
          </a:xfrm>
          <a:prstGeom prst="rect">
            <a:avLst/>
          </a:prstGeom>
        </p:spPr>
      </p:pic>
      <p:pic>
        <p:nvPicPr>
          <p:cNvPr id="17" name="Picture 16">
            <a:extLst>
              <a:ext uri="{FF2B5EF4-FFF2-40B4-BE49-F238E27FC236}">
                <a16:creationId xmlns:a16="http://schemas.microsoft.com/office/drawing/2014/main" xmlns="" id="{792198D6-9E1A-4385-8142-C950F96372D3}"/>
              </a:ext>
            </a:extLst>
          </p:cNvPr>
          <p:cNvPicPr>
            <a:picLocks noChangeAspect="1"/>
          </p:cNvPicPr>
          <p:nvPr/>
        </p:nvPicPr>
        <p:blipFill>
          <a:blip r:embed="rId3"/>
          <a:stretch>
            <a:fillRect/>
          </a:stretch>
        </p:blipFill>
        <p:spPr>
          <a:xfrm>
            <a:off x="5999889" y="4622947"/>
            <a:ext cx="2748111" cy="1685778"/>
          </a:xfrm>
          <a:prstGeom prst="rect">
            <a:avLst/>
          </a:prstGeom>
        </p:spPr>
      </p:pic>
    </p:spTree>
    <p:extLst>
      <p:ext uri="{BB962C8B-B14F-4D97-AF65-F5344CB8AC3E}">
        <p14:creationId xmlns:p14="http://schemas.microsoft.com/office/powerpoint/2010/main" val="238554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0523C48-42E1-40B5-995B-AE8222708E79}"/>
              </a:ext>
            </a:extLst>
          </p:cNvPr>
          <p:cNvPicPr>
            <a:picLocks noChangeAspect="1"/>
          </p:cNvPicPr>
          <p:nvPr/>
        </p:nvPicPr>
        <p:blipFill>
          <a:blip r:embed="rId2"/>
          <a:stretch>
            <a:fillRect/>
          </a:stretch>
        </p:blipFill>
        <p:spPr>
          <a:xfrm>
            <a:off x="4677083" y="1773000"/>
            <a:ext cx="4103431" cy="3240000"/>
          </a:xfrm>
          <a:prstGeom prst="rect">
            <a:avLst/>
          </a:prstGeom>
        </p:spPr>
      </p:pic>
      <p:sp>
        <p:nvSpPr>
          <p:cNvPr id="2" name="Title 1">
            <a:extLst>
              <a:ext uri="{FF2B5EF4-FFF2-40B4-BE49-F238E27FC236}">
                <a16:creationId xmlns:a16="http://schemas.microsoft.com/office/drawing/2014/main" xmlns="" id="{8CB41CB6-920B-416C-8DB7-B68989C08046}"/>
              </a:ext>
            </a:extLst>
          </p:cNvPr>
          <p:cNvSpPr>
            <a:spLocks noGrp="1"/>
          </p:cNvSpPr>
          <p:nvPr>
            <p:ph type="title"/>
          </p:nvPr>
        </p:nvSpPr>
        <p:spPr>
          <a:xfrm>
            <a:off x="1979712" y="0"/>
            <a:ext cx="6707088" cy="1124744"/>
          </a:xfrm>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631BB9F1-9D0A-463B-AE1F-E81E8ACE1754}"/>
              </a:ext>
            </a:extLst>
          </p:cNvPr>
          <p:cNvSpPr/>
          <p:nvPr/>
        </p:nvSpPr>
        <p:spPr>
          <a:xfrm>
            <a:off x="432915" y="1557000"/>
            <a:ext cx="5363083"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Ανοξείδωτοι σωλήνες και εξαρτήματα</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825C2901-B8A8-47A9-9F79-A259761E45A3}"/>
              </a:ext>
            </a:extLst>
          </p:cNvPr>
          <p:cNvSpPr txBox="1"/>
          <p:nvPr/>
        </p:nvSpPr>
        <p:spPr>
          <a:xfrm>
            <a:off x="432915" y="1926332"/>
            <a:ext cx="4355085" cy="2554545"/>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Είναι νεότεροι στην αγορά σε σχέση με το χαλκό. </a:t>
            </a:r>
          </a:p>
          <a:p>
            <a:pPr marL="285750" indent="-285750">
              <a:buFont typeface="Wingdings" panose="05000000000000000000" pitchFamily="2" charset="2"/>
              <a:buChar char="§"/>
            </a:pPr>
            <a:r>
              <a:rPr lang="el-GR" sz="1600" dirty="0"/>
              <a:t>Συνήθως διατίθεται σε ρολά με τη σωλήνα παροχής και επιστροφής καλυμμένες  με μονωτικό υλικό υψηλών θερμοκρασιών. Συχνά περιλαμβάνεται το  καλώδιο αισθητήρα ενσωματωμένο μέσα στη μόνωση. </a:t>
            </a:r>
            <a:endParaRPr lang="en-US" sz="1600" dirty="0"/>
          </a:p>
          <a:p>
            <a:pPr marL="285750" indent="-285750">
              <a:buFont typeface="Wingdings" panose="05000000000000000000" pitchFamily="2" charset="2"/>
              <a:buChar char="§"/>
            </a:pPr>
            <a:r>
              <a:rPr lang="el-GR" sz="1600" dirty="0"/>
              <a:t>Πλεονεκτήματα</a:t>
            </a:r>
            <a:r>
              <a:rPr lang="en-US" sz="1600" dirty="0"/>
              <a:t>. </a:t>
            </a:r>
            <a:r>
              <a:rPr lang="el-GR" sz="1600" dirty="0"/>
              <a:t>Είναι πολύ εύκαμπτοι και εύκολοι στην εγκατάσταση , μειώνοντας το εργατικό κόστος. </a:t>
            </a:r>
            <a:endParaRPr lang="en-US" sz="1600" dirty="0"/>
          </a:p>
        </p:txBody>
      </p:sp>
      <p:sp>
        <p:nvSpPr>
          <p:cNvPr id="7" name="Rectangle 6">
            <a:extLst>
              <a:ext uri="{FF2B5EF4-FFF2-40B4-BE49-F238E27FC236}">
                <a16:creationId xmlns:a16="http://schemas.microsoft.com/office/drawing/2014/main" xmlns="" id="{AB312615-D978-4608-946E-BF6A8F017C74}"/>
              </a:ext>
            </a:extLst>
          </p:cNvPr>
          <p:cNvSpPr/>
          <p:nvPr/>
        </p:nvSpPr>
        <p:spPr>
          <a:xfrm>
            <a:off x="432915" y="4999536"/>
            <a:ext cx="8044200" cy="1323439"/>
          </a:xfrm>
          <a:prstGeom prst="rect">
            <a:avLst/>
          </a:prstGeom>
        </p:spPr>
        <p:txBody>
          <a:bodyPr wrap="square">
            <a:spAutoFit/>
          </a:bodyPr>
          <a:lstStyle/>
          <a:p>
            <a:pPr marL="285750" indent="-285750">
              <a:buFont typeface="Wingdings" panose="05000000000000000000" pitchFamily="2" charset="2"/>
              <a:buChar char="§"/>
            </a:pPr>
            <a:r>
              <a:rPr lang="el-GR" sz="1600" dirty="0"/>
              <a:t>Μειονεκτήματα</a:t>
            </a:r>
            <a:r>
              <a:rPr lang="en-US" sz="1600" dirty="0"/>
              <a:t>. </a:t>
            </a:r>
            <a:r>
              <a:rPr lang="el-GR" sz="1600" dirty="0"/>
              <a:t>Η ευκαμψία προέχεται από τις αυλακώσεις των σωληνώσεων, οι οποίες αυξάνουν την εσωτερική επιφάνεια στη σωλήνα. Αυτό έχει σαν αποτέλεσμα να αυξάνεται και η τριβή , άρα χρειάζεται μεγαλύτερη αντλία για την κυκλοφορία του νερού.  Αυτό σημαίνει μεγαλύτερη ηλεκτρική κατανάλωση ενέργειας και άρα αυξάνει το λειτουργικό κόστος. </a:t>
            </a:r>
            <a:r>
              <a:rPr lang="en-US" sz="1600" dirty="0"/>
              <a:t> </a:t>
            </a:r>
            <a:r>
              <a:rPr lang="el-GR" sz="1600" dirty="0"/>
              <a:t>Επίσης οι ανοξείδωτοι σωλήνες είναι ακόμα ακριβότεροι από τους χάλκινους. </a:t>
            </a:r>
            <a:endParaRPr lang="en-US" sz="1600" dirty="0"/>
          </a:p>
        </p:txBody>
      </p:sp>
    </p:spTree>
    <p:extLst>
      <p:ext uri="{BB962C8B-B14F-4D97-AF65-F5344CB8AC3E}">
        <p14:creationId xmlns:p14="http://schemas.microsoft.com/office/powerpoint/2010/main" val="135147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82444D4-3819-4BBF-B92B-9D288CED48F5}"/>
              </a:ext>
            </a:extLst>
          </p:cNvPr>
          <p:cNvPicPr>
            <a:picLocks noChangeAspect="1"/>
          </p:cNvPicPr>
          <p:nvPr/>
        </p:nvPicPr>
        <p:blipFill>
          <a:blip r:embed="rId2"/>
          <a:stretch>
            <a:fillRect/>
          </a:stretch>
        </p:blipFill>
        <p:spPr>
          <a:xfrm>
            <a:off x="4932000" y="1701000"/>
            <a:ext cx="3669180" cy="4632803"/>
          </a:xfrm>
          <a:prstGeom prst="rect">
            <a:avLst/>
          </a:prstGeom>
        </p:spPr>
      </p:pic>
      <p:sp>
        <p:nvSpPr>
          <p:cNvPr id="2" name="Title 1">
            <a:extLst>
              <a:ext uri="{FF2B5EF4-FFF2-40B4-BE49-F238E27FC236}">
                <a16:creationId xmlns:a16="http://schemas.microsoft.com/office/drawing/2014/main" xmlns="" id="{5205BDCC-B6BB-4905-9178-FCDB9F177C03}"/>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F3F097E1-32E6-4B04-8410-384D14CE2AEA}"/>
              </a:ext>
            </a:extLst>
          </p:cNvPr>
          <p:cNvSpPr/>
          <p:nvPr/>
        </p:nvSpPr>
        <p:spPr>
          <a:xfrm>
            <a:off x="432915" y="1557000"/>
            <a:ext cx="4139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Υλικά μόνωσης</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A56EB769-9CEE-4095-A3EF-D3A2E47FE8B8}"/>
              </a:ext>
            </a:extLst>
          </p:cNvPr>
          <p:cNvSpPr txBox="1"/>
          <p:nvPr/>
        </p:nvSpPr>
        <p:spPr>
          <a:xfrm>
            <a:off x="684000" y="1989000"/>
            <a:ext cx="4536000" cy="4278094"/>
          </a:xfrm>
          <a:prstGeom prst="rect">
            <a:avLst/>
          </a:prstGeom>
          <a:noFill/>
        </p:spPr>
        <p:txBody>
          <a:bodyPr wrap="square" rtlCol="0">
            <a:spAutoFit/>
          </a:bodyPr>
          <a:lstStyle/>
          <a:p>
            <a:pPr marL="285750" indent="-285750">
              <a:buFont typeface="Wingdings" panose="05000000000000000000" pitchFamily="2" charset="2"/>
              <a:buChar char="§"/>
            </a:pPr>
            <a:r>
              <a:rPr lang="el-GR" sz="1600" dirty="0"/>
              <a:t>Η μόνωση μπορεί να εγκατασταθεί είτε κατά τη διάρκεια των εργασιών τοποθέτησης των σωληνώσεων είτε όταν έχει γεμίσει και φορτιστεί  το δίκτυο. </a:t>
            </a:r>
          </a:p>
          <a:p>
            <a:pPr marL="285750" indent="-285750">
              <a:buFont typeface="Wingdings" panose="05000000000000000000" pitchFamily="2" charset="2"/>
              <a:buChar char="§"/>
            </a:pPr>
            <a:r>
              <a:rPr lang="el-GR" sz="1600" dirty="0"/>
              <a:t>Ο μόνος αποδεκτός είναι μόνωσης  για οικιακά συστήματα ζεστού νερού είναι πολυαιθυλενίου ,αλλά λιώνει όταν εκτεθεί σε θερμοκρασίες που παρουσιάζονται στο συλλέκτη</a:t>
            </a:r>
            <a:r>
              <a:rPr lang="en-US" sz="1600" dirty="0"/>
              <a:t>. </a:t>
            </a:r>
          </a:p>
          <a:p>
            <a:pPr marL="285750" indent="-285750">
              <a:buFont typeface="Wingdings" panose="05000000000000000000" pitchFamily="2" charset="2"/>
              <a:buChar char="§"/>
            </a:pPr>
            <a:r>
              <a:rPr lang="el-GR" sz="1600" dirty="0"/>
              <a:t>Αντί αυτού </a:t>
            </a:r>
            <a:r>
              <a:rPr lang="en-US" sz="1600" dirty="0"/>
              <a:t>, </a:t>
            </a:r>
            <a:r>
              <a:rPr lang="el-GR" sz="1600" b="1" dirty="0"/>
              <a:t>η </a:t>
            </a:r>
            <a:r>
              <a:rPr lang="el-GR" sz="1600" b="1" dirty="0" err="1"/>
              <a:t>ελαστομερής</a:t>
            </a:r>
            <a:r>
              <a:rPr lang="el-GR" sz="1600" b="1" dirty="0"/>
              <a:t> μόνωση αντέχει </a:t>
            </a:r>
            <a:r>
              <a:rPr lang="el-GR" sz="1600" dirty="0"/>
              <a:t>σε αυτές τις θερμοκρασίες γι’ αυτό και χρησιμοποιείται στα </a:t>
            </a:r>
            <a:r>
              <a:rPr lang="el-GR" sz="1600" dirty="0" err="1"/>
              <a:t>ηλιοθερμικά</a:t>
            </a:r>
            <a:r>
              <a:rPr lang="el-GR" sz="1600" dirty="0"/>
              <a:t> συστήματα ζεστού νερού</a:t>
            </a:r>
            <a:r>
              <a:rPr lang="el-GR" sz="1600" b="1" dirty="0"/>
              <a:t>.</a:t>
            </a:r>
            <a:endParaRPr lang="en-US" sz="1600" dirty="0"/>
          </a:p>
          <a:p>
            <a:pPr marL="285750" indent="-285750">
              <a:buFont typeface="Wingdings" panose="05000000000000000000" pitchFamily="2" charset="2"/>
              <a:buChar char="§"/>
            </a:pPr>
            <a:r>
              <a:rPr lang="el-GR" sz="1600" dirty="0"/>
              <a:t>Τα μονωτικά υλικά από υαλοβάμβακα και </a:t>
            </a:r>
            <a:r>
              <a:rPr lang="el-GR" sz="1600" dirty="0" err="1"/>
              <a:t>ορυκτοβάμβακα</a:t>
            </a:r>
            <a:r>
              <a:rPr lang="el-GR" sz="1600" dirty="0"/>
              <a:t> είναι επίσης κατάλληλα για </a:t>
            </a:r>
            <a:r>
              <a:rPr lang="el-GR" sz="1600" dirty="0" err="1"/>
              <a:t>ηλιοθερμικά</a:t>
            </a:r>
            <a:r>
              <a:rPr lang="el-GR" sz="1600" dirty="0"/>
              <a:t> συστήματα, αλλά πρέπει να χρησιμοποιούνται σε εσωτερικές εγκαταστάσεις   γιατί απορροφούν νερό.</a:t>
            </a:r>
            <a:endParaRPr lang="en-US" sz="1600" dirty="0"/>
          </a:p>
        </p:txBody>
      </p:sp>
    </p:spTree>
    <p:extLst>
      <p:ext uri="{BB962C8B-B14F-4D97-AF65-F5344CB8AC3E}">
        <p14:creationId xmlns:p14="http://schemas.microsoft.com/office/powerpoint/2010/main" val="367373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C62513-9D50-4A04-BB17-E21BFC19F45B}"/>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85618CD0-80EE-4597-A1BA-93BC2C482341}"/>
              </a:ext>
            </a:extLst>
          </p:cNvPr>
          <p:cNvSpPr/>
          <p:nvPr/>
        </p:nvSpPr>
        <p:spPr>
          <a:xfrm>
            <a:off x="432915" y="1557000"/>
            <a:ext cx="4139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Υλικά μόνωσης</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xmlns="" id="{F7E3DC9B-E8E8-4451-8DD3-8D88E334A90A}"/>
              </a:ext>
            </a:extLst>
          </p:cNvPr>
          <p:cNvSpPr txBox="1"/>
          <p:nvPr/>
        </p:nvSpPr>
        <p:spPr>
          <a:xfrm>
            <a:off x="477625" y="1926332"/>
            <a:ext cx="6264001" cy="2800767"/>
          </a:xfrm>
          <a:prstGeom prst="rect">
            <a:avLst/>
          </a:prstGeom>
          <a:noFill/>
        </p:spPr>
        <p:txBody>
          <a:bodyPr wrap="square" rtlCol="0">
            <a:spAutoFit/>
          </a:bodyPr>
          <a:lstStyle/>
          <a:p>
            <a:pPr marL="285750" indent="-285750">
              <a:buFont typeface="Wingdings" panose="05000000000000000000" pitchFamily="2" charset="2"/>
              <a:buChar char="§"/>
            </a:pPr>
            <a:r>
              <a:rPr lang="el-GR" sz="1600" b="1" dirty="0"/>
              <a:t>ΜΟΝΩΣΗ ΕΚΤΕΘΙΜΕΝΩΝ ΣΩΛΗΝΩΣΕΩΝ</a:t>
            </a:r>
            <a:endParaRPr lang="en-US" sz="1600" dirty="0"/>
          </a:p>
          <a:p>
            <a:pPr marL="533400" lvl="1" indent="-285750">
              <a:buFont typeface="Calibri" panose="020F0502020204030204" pitchFamily="34" charset="0"/>
              <a:buChar char="‒"/>
            </a:pPr>
            <a:r>
              <a:rPr lang="el-GR" sz="1600" dirty="0"/>
              <a:t>Οι εκτεθειμένες σωλήνες πρέπει να προστατεύονται από την υπεριώδη ακτινοβολία</a:t>
            </a:r>
            <a:r>
              <a:rPr lang="en-US" sz="1600" dirty="0"/>
              <a:t>(UV).</a:t>
            </a:r>
          </a:p>
          <a:p>
            <a:pPr marL="533400" lvl="1" indent="-285750">
              <a:buFont typeface="Calibri" panose="020F0502020204030204" pitchFamily="34" charset="0"/>
              <a:buChar char="‒"/>
            </a:pPr>
            <a:r>
              <a:rPr lang="el-GR" sz="1600" b="1" dirty="0"/>
              <a:t>Η βαφή με προστασία  στην </a:t>
            </a:r>
            <a:r>
              <a:rPr lang="en-US" sz="1600" b="1" dirty="0"/>
              <a:t>UV-</a:t>
            </a:r>
            <a:r>
              <a:rPr lang="el-GR" sz="1600" b="1" dirty="0"/>
              <a:t>ακτινοβολία </a:t>
            </a:r>
            <a:r>
              <a:rPr lang="el-GR" sz="1600" dirty="0"/>
              <a:t>μπορεί να διαρκέσει 5-10 χρόνια. </a:t>
            </a:r>
            <a:endParaRPr lang="en-US" sz="1600" dirty="0"/>
          </a:p>
          <a:p>
            <a:pPr marL="533400" lvl="1" indent="-285750">
              <a:buFont typeface="Calibri" panose="020F0502020204030204" pitchFamily="34" charset="0"/>
              <a:buChar char="‒"/>
            </a:pPr>
            <a:r>
              <a:rPr lang="el-GR" sz="1600" dirty="0"/>
              <a:t>Τα φύλλα αλουμινίου είναι μια επιλογή για μια ζωή και χωρίς απαιτήσεις συντήρησης .  Άλλη επιλογή είναι επένδυση από </a:t>
            </a:r>
            <a:r>
              <a:rPr lang="en-US" sz="1600" b="1" dirty="0"/>
              <a:t>PVC,</a:t>
            </a:r>
            <a:r>
              <a:rPr lang="en-US" sz="1600" dirty="0"/>
              <a:t> </a:t>
            </a:r>
            <a:r>
              <a:rPr lang="el-GR" sz="1600" dirty="0"/>
              <a:t>που είναι διαθέσιμο σε ίσια τμήματα και σε ειδικά σχήματα για την κάλυψη των εξαρτημάτων. Η επένδυση ασφαλίζεται με αυτοκόλλητα και ανοξείδωτα πέλματα. Άλλη μία λύση είναι το τύλιγμα των μονώσεων με ταινίες σιλικόνης</a:t>
            </a:r>
            <a:endParaRPr lang="en-US" sz="1600" dirty="0"/>
          </a:p>
        </p:txBody>
      </p:sp>
      <p:pic>
        <p:nvPicPr>
          <p:cNvPr id="6" name="Picture 5">
            <a:extLst>
              <a:ext uri="{FF2B5EF4-FFF2-40B4-BE49-F238E27FC236}">
                <a16:creationId xmlns:a16="http://schemas.microsoft.com/office/drawing/2014/main" xmlns="" id="{CFB07E0B-4B45-4591-9A01-201B728BEFC0}"/>
              </a:ext>
            </a:extLst>
          </p:cNvPr>
          <p:cNvPicPr>
            <a:picLocks noChangeAspect="1"/>
          </p:cNvPicPr>
          <p:nvPr/>
        </p:nvPicPr>
        <p:blipFill>
          <a:blip r:embed="rId2"/>
          <a:stretch>
            <a:fillRect/>
          </a:stretch>
        </p:blipFill>
        <p:spPr>
          <a:xfrm>
            <a:off x="7020001" y="1741665"/>
            <a:ext cx="1655688" cy="3567771"/>
          </a:xfrm>
          <a:prstGeom prst="rect">
            <a:avLst/>
          </a:prstGeom>
        </p:spPr>
      </p:pic>
      <p:sp>
        <p:nvSpPr>
          <p:cNvPr id="7" name="Rectangle 6">
            <a:extLst>
              <a:ext uri="{FF2B5EF4-FFF2-40B4-BE49-F238E27FC236}">
                <a16:creationId xmlns:a16="http://schemas.microsoft.com/office/drawing/2014/main" xmlns="" id="{66772EC6-4F17-4BD9-B1EA-572FBB0EA83F}"/>
              </a:ext>
            </a:extLst>
          </p:cNvPr>
          <p:cNvSpPr/>
          <p:nvPr/>
        </p:nvSpPr>
        <p:spPr>
          <a:xfrm>
            <a:off x="432915" y="5229000"/>
            <a:ext cx="7919688" cy="830997"/>
          </a:xfrm>
          <a:prstGeom prst="rect">
            <a:avLst/>
          </a:prstGeom>
        </p:spPr>
        <p:txBody>
          <a:bodyPr wrap="square">
            <a:spAutoFit/>
          </a:bodyPr>
          <a:lstStyle/>
          <a:p>
            <a:pPr marL="533400" lvl="1" indent="-285750">
              <a:buFont typeface="Wingdings" panose="05000000000000000000" pitchFamily="2" charset="2"/>
              <a:buChar char="§"/>
            </a:pPr>
            <a:r>
              <a:rPr lang="el-GR" sz="1600" b="1" dirty="0"/>
              <a:t>Άλλα τμήματα έχουν ειδικές απαιτήσεις μόνωσης</a:t>
            </a:r>
            <a:r>
              <a:rPr lang="en-US" sz="1600" dirty="0"/>
              <a:t>: </a:t>
            </a:r>
            <a:r>
              <a:rPr lang="el-GR" sz="1600" dirty="0"/>
              <a:t>αντλίες</a:t>
            </a:r>
            <a:r>
              <a:rPr lang="en-US" sz="1600" dirty="0"/>
              <a:t>, </a:t>
            </a:r>
            <a:r>
              <a:rPr lang="el-GR" sz="1600" dirty="0"/>
              <a:t>δεξαμενές, εξωτερικοί </a:t>
            </a:r>
            <a:r>
              <a:rPr lang="el-GR" sz="1600" dirty="0" err="1"/>
              <a:t>εναλλάκτες</a:t>
            </a:r>
            <a:r>
              <a:rPr lang="en-US" sz="1600" dirty="0"/>
              <a:t>. </a:t>
            </a:r>
            <a:r>
              <a:rPr lang="el-GR" sz="1600" dirty="0" err="1"/>
              <a:t>Π.χ</a:t>
            </a:r>
            <a:r>
              <a:rPr lang="el-GR" sz="1600" dirty="0"/>
              <a:t> οι αντλίες δεν πρέπει ποτέ να μονώνονται γιατί η λειτουργία τους βασίζεται στη ροή του αέρα.</a:t>
            </a:r>
            <a:endParaRPr lang="en-US" sz="1600" dirty="0"/>
          </a:p>
        </p:txBody>
      </p:sp>
    </p:spTree>
    <p:extLst>
      <p:ext uri="{BB962C8B-B14F-4D97-AF65-F5344CB8AC3E}">
        <p14:creationId xmlns:p14="http://schemas.microsoft.com/office/powerpoint/2010/main" val="1477895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AEC444-FFFD-4830-9D7A-9C540C67378F}"/>
              </a:ext>
            </a:extLst>
          </p:cNvPr>
          <p:cNvSpPr>
            <a:spLocks noGrp="1"/>
          </p:cNvSpPr>
          <p:nvPr>
            <p:ph type="title"/>
          </p:nvPr>
        </p:nvSpPr>
        <p:spPr/>
        <p:txBody>
          <a:bodyPr/>
          <a:lstStyle/>
          <a:p>
            <a:r>
              <a:rPr lang="en-US" b="1" dirty="0"/>
              <a:t>2. </a:t>
            </a:r>
            <a:r>
              <a:rPr lang="el-GR" b="1" dirty="0">
                <a:solidFill>
                  <a:prstClr val="black"/>
                </a:solidFill>
                <a:cs typeface="Arial" pitchFamily="34" charset="0"/>
              </a:rPr>
              <a:t>Υλικά</a:t>
            </a:r>
            <a:endParaRPr lang="en-US" dirty="0"/>
          </a:p>
        </p:txBody>
      </p:sp>
      <p:sp>
        <p:nvSpPr>
          <p:cNvPr id="4" name="Rectangle 3">
            <a:extLst>
              <a:ext uri="{FF2B5EF4-FFF2-40B4-BE49-F238E27FC236}">
                <a16:creationId xmlns:a16="http://schemas.microsoft.com/office/drawing/2014/main" xmlns="" id="{FB08B365-7070-42EC-B208-0B39DDD481B6}"/>
              </a:ext>
            </a:extLst>
          </p:cNvPr>
          <p:cNvSpPr/>
          <p:nvPr/>
        </p:nvSpPr>
        <p:spPr>
          <a:xfrm>
            <a:off x="432915" y="1557000"/>
            <a:ext cx="6011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Υλικά συγκόλλησης για συνδέσεις σωλήνων χαλκού</a:t>
            </a:r>
            <a:endParaRPr lang="en-US" b="1" dirty="0"/>
          </a:p>
        </p:txBody>
      </p:sp>
      <p:sp>
        <p:nvSpPr>
          <p:cNvPr id="5" name="TextBox 4">
            <a:extLst>
              <a:ext uri="{FF2B5EF4-FFF2-40B4-BE49-F238E27FC236}">
                <a16:creationId xmlns:a16="http://schemas.microsoft.com/office/drawing/2014/main" xmlns="" id="{19031E78-5CB3-4DE0-9219-B1810062545C}"/>
              </a:ext>
            </a:extLst>
          </p:cNvPr>
          <p:cNvSpPr txBox="1"/>
          <p:nvPr/>
        </p:nvSpPr>
        <p:spPr>
          <a:xfrm>
            <a:off x="540000" y="2061000"/>
            <a:ext cx="5460077" cy="3785652"/>
          </a:xfrm>
          <a:prstGeom prst="rect">
            <a:avLst/>
          </a:prstGeom>
          <a:noFill/>
        </p:spPr>
        <p:txBody>
          <a:bodyPr wrap="square" rtlCol="0">
            <a:spAutoFit/>
          </a:bodyPr>
          <a:lstStyle/>
          <a:p>
            <a:pPr marL="285750" indent="-285750">
              <a:buFont typeface="Wingdings" panose="05000000000000000000" pitchFamily="2" charset="2"/>
              <a:buChar char="§"/>
            </a:pPr>
            <a:r>
              <a:rPr lang="el-GR" sz="1600" dirty="0">
                <a:latin typeface="RotisSansSerif"/>
              </a:rPr>
              <a:t>Σύνδεσμοι με μαλακή  συγκόλληση  σε τριχοειδείς σωλήνες μπορούν να χρησιμοποιηθούν μόνο όταν η θερμοκρασία λειτουργίας είναι μικρότερη από </a:t>
            </a:r>
            <a:r>
              <a:rPr lang="en-US" sz="1600" dirty="0">
                <a:latin typeface="RotisSansSerif"/>
              </a:rPr>
              <a:t>110ºC. </a:t>
            </a:r>
            <a:r>
              <a:rPr lang="el-GR" sz="1600" dirty="0">
                <a:latin typeface="RotisSansSerif"/>
              </a:rPr>
              <a:t> Τα μαλακά κράματα συγκόλλησης είναι προ τυποποιημένα και εξειδικευμένα. Για παράδειγμα </a:t>
            </a:r>
            <a:r>
              <a:rPr lang="en-US" sz="1600" dirty="0">
                <a:latin typeface="RotisSansSerif"/>
              </a:rPr>
              <a:t>EN 29453</a:t>
            </a:r>
            <a:r>
              <a:rPr lang="el-GR" sz="1600" dirty="0">
                <a:latin typeface="RotisSansSerif"/>
              </a:rPr>
              <a:t> . Το σημείο τήξης των μαλακών μετάλλων είναι  μικρότερο από </a:t>
            </a:r>
            <a:r>
              <a:rPr lang="en-US" sz="1600" dirty="0">
                <a:latin typeface="RotisSansSerif"/>
              </a:rPr>
              <a:t>350ºC. </a:t>
            </a:r>
            <a:r>
              <a:rPr lang="el-GR" sz="1600" dirty="0">
                <a:latin typeface="RotisSansSerif"/>
              </a:rPr>
              <a:t>Τα </a:t>
            </a:r>
            <a:r>
              <a:rPr lang="el-GR" sz="1600" dirty="0" err="1">
                <a:latin typeface="RotisSansSerif"/>
              </a:rPr>
              <a:t>συνηθέτερα</a:t>
            </a:r>
            <a:r>
              <a:rPr lang="el-GR" sz="1600" dirty="0">
                <a:latin typeface="RotisSansSerif"/>
              </a:rPr>
              <a:t> κράματα που χρησιμοποιούνται είναι κασσίτερου χαλκού και κασσίτερου αργυρού. Αυτά μπορούν να χρησιμοποιηθούν στα </a:t>
            </a:r>
            <a:r>
              <a:rPr lang="el-GR" sz="1600" dirty="0" err="1">
                <a:latin typeface="RotisSansSerif"/>
              </a:rPr>
              <a:t>ηλιοθερμικά</a:t>
            </a:r>
            <a:r>
              <a:rPr lang="el-GR" sz="1600" dirty="0">
                <a:latin typeface="RotisSansSerif"/>
              </a:rPr>
              <a:t> </a:t>
            </a:r>
          </a:p>
          <a:p>
            <a:pPr marL="285750" indent="-285750">
              <a:buFont typeface="Wingdings" panose="05000000000000000000" pitchFamily="2" charset="2"/>
              <a:buChar char="§"/>
            </a:pPr>
            <a:r>
              <a:rPr lang="el-GR" sz="1600" b="1" dirty="0">
                <a:latin typeface="RotisSansSerif"/>
              </a:rPr>
              <a:t>Επιχαλκωμένες κολλήσεις </a:t>
            </a:r>
            <a:r>
              <a:rPr lang="en-US" sz="1600" b="1" dirty="0">
                <a:latin typeface="RotisSansSerif"/>
              </a:rPr>
              <a:t>(</a:t>
            </a:r>
            <a:r>
              <a:rPr lang="el-GR" sz="1600" b="1" dirty="0">
                <a:latin typeface="RotisSansSerif"/>
              </a:rPr>
              <a:t>σκληρή κόλληση</a:t>
            </a:r>
            <a:r>
              <a:rPr lang="en-US" sz="1600" b="1" dirty="0">
                <a:latin typeface="RotisSansSerif"/>
              </a:rPr>
              <a:t>) </a:t>
            </a:r>
            <a:r>
              <a:rPr lang="el-GR" sz="1600" b="1" dirty="0">
                <a:latin typeface="RotisSansSerif"/>
              </a:rPr>
              <a:t>θα έχουν καλύτερη συμπεριφορά στις υψηλές θερμοκρασίες και πιέσεις. </a:t>
            </a:r>
            <a:r>
              <a:rPr lang="el-GR" sz="1600" dirty="0">
                <a:latin typeface="RotisSansSerif"/>
              </a:rPr>
              <a:t>Τα μέταλλα πλήρωσης για τη συγκόλληση έχουν σημείο τήξης σε θερμοκρασίες μικρότερες των </a:t>
            </a:r>
            <a:r>
              <a:rPr lang="en-US" sz="1600" dirty="0">
                <a:latin typeface="RotisSansSerif"/>
              </a:rPr>
              <a:t>800ºC </a:t>
            </a:r>
            <a:r>
              <a:rPr lang="el-GR" sz="1600" dirty="0">
                <a:latin typeface="RotisSansSerif"/>
              </a:rPr>
              <a:t>. </a:t>
            </a:r>
            <a:r>
              <a:rPr lang="el-GR" sz="1600" b="1" dirty="0">
                <a:latin typeface="RotisSansSerif"/>
              </a:rPr>
              <a:t>Το κράμα χαλκού -φωσφόρου</a:t>
            </a:r>
            <a:r>
              <a:rPr lang="en-US" sz="1600" b="1" dirty="0">
                <a:latin typeface="RotisSansSerif"/>
              </a:rPr>
              <a:t> (Cu 94%, P 6%) </a:t>
            </a:r>
            <a:r>
              <a:rPr lang="el-GR" sz="1600" b="1" dirty="0">
                <a:latin typeface="RotisSansSerif"/>
              </a:rPr>
              <a:t>συγκόλλησης είναι το πιο κοινό στα </a:t>
            </a:r>
            <a:r>
              <a:rPr lang="el-GR" sz="1600" b="1" dirty="0" err="1">
                <a:latin typeface="RotisSansSerif"/>
              </a:rPr>
              <a:t>ηλιοθερμικά</a:t>
            </a:r>
            <a:r>
              <a:rPr lang="el-GR" sz="1600" b="1" dirty="0">
                <a:latin typeface="RotisSansSerif"/>
              </a:rPr>
              <a:t> συστήματα. </a:t>
            </a:r>
            <a:endParaRPr lang="en-US" sz="1600" b="1" dirty="0"/>
          </a:p>
        </p:txBody>
      </p:sp>
      <p:pic>
        <p:nvPicPr>
          <p:cNvPr id="6" name="Picture 5">
            <a:extLst>
              <a:ext uri="{FF2B5EF4-FFF2-40B4-BE49-F238E27FC236}">
                <a16:creationId xmlns:a16="http://schemas.microsoft.com/office/drawing/2014/main" xmlns="" id="{6282ED2F-6BE2-4DA7-A552-CD05D94249F6}"/>
              </a:ext>
            </a:extLst>
          </p:cNvPr>
          <p:cNvPicPr>
            <a:picLocks noChangeAspect="1"/>
          </p:cNvPicPr>
          <p:nvPr/>
        </p:nvPicPr>
        <p:blipFill>
          <a:blip r:embed="rId2"/>
          <a:stretch>
            <a:fillRect/>
          </a:stretch>
        </p:blipFill>
        <p:spPr>
          <a:xfrm>
            <a:off x="6144077" y="2781000"/>
            <a:ext cx="2544524" cy="3434239"/>
          </a:xfrm>
          <a:prstGeom prst="rect">
            <a:avLst/>
          </a:prstGeom>
        </p:spPr>
      </p:pic>
    </p:spTree>
    <p:extLst>
      <p:ext uri="{BB962C8B-B14F-4D97-AF65-F5344CB8AC3E}">
        <p14:creationId xmlns:p14="http://schemas.microsoft.com/office/powerpoint/2010/main" val="2217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95DF4-1180-40E4-8108-A84D13EFA019}"/>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F95F6B65-CAE3-4CE6-AB4B-69206E593E08}"/>
              </a:ext>
            </a:extLst>
          </p:cNvPr>
          <p:cNvSpPr/>
          <p:nvPr/>
        </p:nvSpPr>
        <p:spPr>
          <a:xfrm>
            <a:off x="432915" y="1557000"/>
            <a:ext cx="5507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Τεχνικές εργασίας με σωλήνες χαλκού</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xmlns="" id="{2C7F532E-DA8E-4780-96F1-655B98E39670}"/>
              </a:ext>
            </a:extLst>
          </p:cNvPr>
          <p:cNvSpPr/>
          <p:nvPr/>
        </p:nvSpPr>
        <p:spPr>
          <a:xfrm>
            <a:off x="587381" y="1847860"/>
            <a:ext cx="5352619" cy="338554"/>
          </a:xfrm>
          <a:prstGeom prst="rect">
            <a:avLst/>
          </a:prstGeom>
        </p:spPr>
        <p:txBody>
          <a:bodyPr wrap="none">
            <a:spAutoFit/>
          </a:bodyPr>
          <a:lstStyle/>
          <a:p>
            <a:pPr marL="285750" indent="-285750">
              <a:buFont typeface="Wingdings" panose="05000000000000000000" pitchFamily="2" charset="2"/>
              <a:buChar char="§"/>
            </a:pPr>
            <a:r>
              <a:rPr lang="el-GR" sz="1600" b="1" dirty="0"/>
              <a:t>Κόλληση</a:t>
            </a:r>
            <a:r>
              <a:rPr lang="en-US" sz="1600" b="1" dirty="0"/>
              <a:t>/</a:t>
            </a:r>
            <a:r>
              <a:rPr lang="el-GR" sz="1600" b="1" dirty="0"/>
              <a:t>συγκόλληση σωλήνων χαλκού και συνδέσμων</a:t>
            </a:r>
            <a:endParaRPr lang="en-US" sz="1600" b="1" dirty="0"/>
          </a:p>
        </p:txBody>
      </p:sp>
      <p:sp>
        <p:nvSpPr>
          <p:cNvPr id="6" name="TextBox 5">
            <a:extLst>
              <a:ext uri="{FF2B5EF4-FFF2-40B4-BE49-F238E27FC236}">
                <a16:creationId xmlns:a16="http://schemas.microsoft.com/office/drawing/2014/main" xmlns="" id="{04FE359A-7A34-4FD8-9821-478D86A2B2D7}"/>
              </a:ext>
            </a:extLst>
          </p:cNvPr>
          <p:cNvSpPr txBox="1"/>
          <p:nvPr/>
        </p:nvSpPr>
        <p:spPr>
          <a:xfrm>
            <a:off x="1044000" y="2349000"/>
            <a:ext cx="3960000" cy="3046988"/>
          </a:xfrm>
          <a:prstGeom prst="rect">
            <a:avLst/>
          </a:prstGeom>
          <a:noFill/>
        </p:spPr>
        <p:txBody>
          <a:bodyPr wrap="square" rtlCol="0">
            <a:spAutoFit/>
          </a:bodyPr>
          <a:lstStyle/>
          <a:p>
            <a:pPr marL="285750" indent="-285750">
              <a:buFont typeface="Calibri" panose="020F0502020204030204" pitchFamily="34" charset="0"/>
              <a:buChar char="‒"/>
            </a:pPr>
            <a:r>
              <a:rPr lang="el-GR" sz="1600" dirty="0"/>
              <a:t>Για σταθερά καλές συνδέσεις</a:t>
            </a:r>
            <a:r>
              <a:rPr lang="en-US" sz="1600" dirty="0"/>
              <a:t>, </a:t>
            </a:r>
            <a:r>
              <a:rPr lang="el-GR" sz="1600" dirty="0"/>
              <a:t>η ακόλουθη αλληλουχία εργασιών πρέπει να ακολουθείτε:</a:t>
            </a:r>
            <a:endParaRPr lang="en-US" sz="1600" dirty="0"/>
          </a:p>
          <a:p>
            <a:pPr marL="623888" lvl="1" indent="-285750">
              <a:buFont typeface="Arial" panose="020B0604020202020204" pitchFamily="34" charset="0"/>
              <a:buChar char="."/>
            </a:pPr>
            <a:r>
              <a:rPr lang="el-GR" sz="1600" b="1" dirty="0"/>
              <a:t>Μέτρηση και κόψιμο</a:t>
            </a:r>
            <a:endParaRPr lang="en-US" sz="1600" dirty="0"/>
          </a:p>
          <a:p>
            <a:pPr marL="623888" lvl="1" indent="-285750">
              <a:buFont typeface="Arial" panose="020B0604020202020204" pitchFamily="34" charset="0"/>
              <a:buChar char="."/>
            </a:pPr>
            <a:r>
              <a:rPr lang="el-GR" sz="1600" b="1" dirty="0"/>
              <a:t>Διάτρηση</a:t>
            </a:r>
            <a:endParaRPr lang="en-US" sz="1600" dirty="0"/>
          </a:p>
          <a:p>
            <a:pPr marL="623888" lvl="1" indent="-285750">
              <a:buFont typeface="Arial" panose="020B0604020202020204" pitchFamily="34" charset="0"/>
              <a:buChar char="."/>
            </a:pPr>
            <a:r>
              <a:rPr lang="el-GR" sz="1600" b="1" dirty="0"/>
              <a:t>Καθάρισμα</a:t>
            </a:r>
            <a:endParaRPr lang="en-US" sz="1600" dirty="0"/>
          </a:p>
          <a:p>
            <a:pPr marL="623888" lvl="1" indent="-285750">
              <a:buFont typeface="Arial" panose="020B0604020202020204" pitchFamily="34" charset="0"/>
              <a:buChar char="."/>
            </a:pPr>
            <a:r>
              <a:rPr lang="el-GR" sz="1600" b="1" dirty="0"/>
              <a:t>Εφαρμογή πάστας </a:t>
            </a:r>
            <a:endParaRPr lang="en-US" sz="1600" dirty="0"/>
          </a:p>
          <a:p>
            <a:pPr marL="623888" lvl="1" indent="-285750">
              <a:buFont typeface="Arial" panose="020B0604020202020204" pitchFamily="34" charset="0"/>
              <a:buChar char="."/>
            </a:pPr>
            <a:r>
              <a:rPr lang="el-GR" sz="1600" b="1" dirty="0"/>
              <a:t>Συναρμολόγηση και στήριξη</a:t>
            </a:r>
            <a:endParaRPr lang="en-US" sz="1600" dirty="0"/>
          </a:p>
          <a:p>
            <a:pPr marL="623888" lvl="1" indent="-285750">
              <a:buFont typeface="Arial" panose="020B0604020202020204" pitchFamily="34" charset="0"/>
              <a:buChar char="."/>
            </a:pPr>
            <a:r>
              <a:rPr lang="el-GR" sz="1600" b="1" dirty="0"/>
              <a:t>Θέρμανση</a:t>
            </a:r>
            <a:endParaRPr lang="en-US" sz="1600" dirty="0"/>
          </a:p>
          <a:p>
            <a:pPr marL="623888" lvl="1" indent="-285750">
              <a:buFont typeface="Arial" panose="020B0604020202020204" pitchFamily="34" charset="0"/>
              <a:buChar char="."/>
            </a:pPr>
            <a:r>
              <a:rPr lang="el-GR" sz="1600" b="1" dirty="0"/>
              <a:t>Εφαρμογή κράματος συγκόλλησης </a:t>
            </a:r>
            <a:endParaRPr lang="en-US" sz="1600" dirty="0"/>
          </a:p>
          <a:p>
            <a:pPr marL="623888" lvl="1" indent="-285750">
              <a:buFont typeface="Arial" panose="020B0604020202020204" pitchFamily="34" charset="0"/>
              <a:buChar char="."/>
            </a:pPr>
            <a:r>
              <a:rPr lang="el-GR" sz="1600" b="1" dirty="0"/>
              <a:t>Ψύξη και καθάρισμα</a:t>
            </a:r>
            <a:endParaRPr lang="en-US" sz="1600" dirty="0"/>
          </a:p>
          <a:p>
            <a:pPr marL="623888" lvl="1" indent="-285750">
              <a:buFont typeface="Arial" panose="020B0604020202020204" pitchFamily="34" charset="0"/>
              <a:buChar char="."/>
            </a:pPr>
            <a:r>
              <a:rPr lang="el-GR" sz="1600" b="1" dirty="0"/>
              <a:t>Έλεγχος</a:t>
            </a:r>
            <a:r>
              <a:rPr lang="en-US" sz="1600" dirty="0"/>
              <a:t> </a:t>
            </a:r>
          </a:p>
        </p:txBody>
      </p:sp>
      <p:pic>
        <p:nvPicPr>
          <p:cNvPr id="7" name="Picture 6">
            <a:extLst>
              <a:ext uri="{FF2B5EF4-FFF2-40B4-BE49-F238E27FC236}">
                <a16:creationId xmlns:a16="http://schemas.microsoft.com/office/drawing/2014/main" xmlns="" id="{57A92D65-9168-48EC-81B4-48C7BFD4504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270292" y="1557000"/>
            <a:ext cx="2405708" cy="4762318"/>
          </a:xfrm>
          <a:prstGeom prst="rect">
            <a:avLst/>
          </a:prstGeom>
        </p:spPr>
      </p:pic>
      <p:pic>
        <p:nvPicPr>
          <p:cNvPr id="9" name="Picture 8" descr="A picture containing red, car&#10;&#10;Description generated with high confidence">
            <a:extLst>
              <a:ext uri="{FF2B5EF4-FFF2-40B4-BE49-F238E27FC236}">
                <a16:creationId xmlns:a16="http://schemas.microsoft.com/office/drawing/2014/main" xmlns="" id="{203D729F-06E4-4172-9DAB-8FBB45DC6B31}"/>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633145" y="4725000"/>
            <a:ext cx="1336855" cy="1336855"/>
          </a:xfrm>
          <a:prstGeom prst="rect">
            <a:avLst/>
          </a:prstGeom>
        </p:spPr>
      </p:pic>
      <p:pic>
        <p:nvPicPr>
          <p:cNvPr id="12" name="Picture 11">
            <a:extLst>
              <a:ext uri="{FF2B5EF4-FFF2-40B4-BE49-F238E27FC236}">
                <a16:creationId xmlns:a16="http://schemas.microsoft.com/office/drawing/2014/main" xmlns="" id="{AE24BBF9-B38D-44C9-B8B0-D297B31E5A53}"/>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38420"/>
          <a:stretch/>
        </p:blipFill>
        <p:spPr>
          <a:xfrm rot="18408908">
            <a:off x="4256519" y="3443000"/>
            <a:ext cx="2257425" cy="780110"/>
          </a:xfrm>
          <a:prstGeom prst="rect">
            <a:avLst/>
          </a:prstGeom>
        </p:spPr>
      </p:pic>
      <p:pic>
        <p:nvPicPr>
          <p:cNvPr id="13" name="Picture 12">
            <a:extLst>
              <a:ext uri="{FF2B5EF4-FFF2-40B4-BE49-F238E27FC236}">
                <a16:creationId xmlns:a16="http://schemas.microsoft.com/office/drawing/2014/main" xmlns="" id="{3098E0EC-F11C-43E6-998B-445F7C70FFC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5095306" y="2218474"/>
            <a:ext cx="1009840" cy="765466"/>
          </a:xfrm>
          <a:prstGeom prst="rect">
            <a:avLst/>
          </a:prstGeom>
        </p:spPr>
      </p:pic>
    </p:spTree>
    <p:extLst>
      <p:ext uri="{BB962C8B-B14F-4D97-AF65-F5344CB8AC3E}">
        <p14:creationId xmlns:p14="http://schemas.microsoft.com/office/powerpoint/2010/main" val="2685901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DAB8D-D90F-4617-A90A-8A7FFC7772D0}"/>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61140EE4-BC6D-4B95-A39D-D703653E51D0}"/>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Τεχνικές εργασίας με σωλήνες χαλκού</a:t>
            </a:r>
            <a:endParaRPr lang="en-US" b="1" dirty="0"/>
          </a:p>
        </p:txBody>
      </p:sp>
      <p:pic>
        <p:nvPicPr>
          <p:cNvPr id="5" name="Picture 4">
            <a:extLst>
              <a:ext uri="{FF2B5EF4-FFF2-40B4-BE49-F238E27FC236}">
                <a16:creationId xmlns:a16="http://schemas.microsoft.com/office/drawing/2014/main" xmlns="" id="{06788EAF-1788-4435-B444-6220A683AB1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68000" y="1529649"/>
            <a:ext cx="4509972" cy="4779076"/>
          </a:xfrm>
          <a:prstGeom prst="rect">
            <a:avLst/>
          </a:prstGeom>
        </p:spPr>
      </p:pic>
      <p:pic>
        <p:nvPicPr>
          <p:cNvPr id="8" name="Picture 7">
            <a:extLst>
              <a:ext uri="{FF2B5EF4-FFF2-40B4-BE49-F238E27FC236}">
                <a16:creationId xmlns:a16="http://schemas.microsoft.com/office/drawing/2014/main" xmlns="" id="{29CBDD99-6F13-4D4B-A393-4287F6B29B2F}"/>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84000" y="2254214"/>
            <a:ext cx="1817143" cy="1008000"/>
          </a:xfrm>
          <a:prstGeom prst="rect">
            <a:avLst/>
          </a:prstGeom>
        </p:spPr>
      </p:pic>
      <p:pic>
        <p:nvPicPr>
          <p:cNvPr id="11" name="Picture 10">
            <a:extLst>
              <a:ext uri="{FF2B5EF4-FFF2-40B4-BE49-F238E27FC236}">
                <a16:creationId xmlns:a16="http://schemas.microsoft.com/office/drawing/2014/main" xmlns="" id="{5DD6CA0A-989A-4A50-9035-C1CF27718F8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0321245">
            <a:off x="2058624" y="2832658"/>
            <a:ext cx="1885636" cy="960880"/>
          </a:xfrm>
          <a:prstGeom prst="rect">
            <a:avLst/>
          </a:prstGeom>
        </p:spPr>
      </p:pic>
      <p:grpSp>
        <p:nvGrpSpPr>
          <p:cNvPr id="16" name="Group 15">
            <a:extLst>
              <a:ext uri="{FF2B5EF4-FFF2-40B4-BE49-F238E27FC236}">
                <a16:creationId xmlns:a16="http://schemas.microsoft.com/office/drawing/2014/main" xmlns="" id="{F082E23D-A235-4F75-8A15-549656C14248}"/>
              </a:ext>
            </a:extLst>
          </p:cNvPr>
          <p:cNvGrpSpPr/>
          <p:nvPr/>
        </p:nvGrpSpPr>
        <p:grpSpPr>
          <a:xfrm>
            <a:off x="1009785" y="4103355"/>
            <a:ext cx="2454146" cy="1443770"/>
            <a:chOff x="897513" y="4103355"/>
            <a:chExt cx="2454146" cy="1443770"/>
          </a:xfrm>
        </p:grpSpPr>
        <p:pic>
          <p:nvPicPr>
            <p:cNvPr id="15" name="Picture 14" descr="A close up of a bottle&#10;&#10;Description generated with high confidence">
              <a:extLst>
                <a:ext uri="{FF2B5EF4-FFF2-40B4-BE49-F238E27FC236}">
                  <a16:creationId xmlns:a16="http://schemas.microsoft.com/office/drawing/2014/main" xmlns="" id="{68D7C101-66EA-4F75-A963-1DA271A685BE}"/>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784802" y="4371982"/>
              <a:ext cx="1566857" cy="1175143"/>
            </a:xfrm>
            <a:prstGeom prst="rect">
              <a:avLst/>
            </a:prstGeom>
          </p:spPr>
        </p:pic>
        <p:pic>
          <p:nvPicPr>
            <p:cNvPr id="13" name="Picture 12" descr="A close up of a bottle&#10;&#10;Description generated with high confidence">
              <a:extLst>
                <a:ext uri="{FF2B5EF4-FFF2-40B4-BE49-F238E27FC236}">
                  <a16:creationId xmlns:a16="http://schemas.microsoft.com/office/drawing/2014/main" xmlns="" id="{44AFEECD-37D0-4796-8925-D373F711EDA8}"/>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897513" y="4103355"/>
              <a:ext cx="1100802" cy="1167518"/>
            </a:xfrm>
            <a:prstGeom prst="rect">
              <a:avLst/>
            </a:prstGeom>
          </p:spPr>
        </p:pic>
      </p:grpSp>
    </p:spTree>
    <p:extLst>
      <p:ext uri="{BB962C8B-B14F-4D97-AF65-F5344CB8AC3E}">
        <p14:creationId xmlns:p14="http://schemas.microsoft.com/office/powerpoint/2010/main" val="163120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2880D3-7774-4062-87F0-C918FFA20809}"/>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 </a:t>
            </a:r>
            <a:endParaRPr lang="en-US" dirty="0"/>
          </a:p>
        </p:txBody>
      </p:sp>
      <p:sp>
        <p:nvSpPr>
          <p:cNvPr id="4" name="Rectangle 3">
            <a:extLst>
              <a:ext uri="{FF2B5EF4-FFF2-40B4-BE49-F238E27FC236}">
                <a16:creationId xmlns:a16="http://schemas.microsoft.com/office/drawing/2014/main" xmlns="" id="{3F629F7F-0A0B-4647-9258-EF89340BBF18}"/>
              </a:ext>
            </a:extLst>
          </p:cNvPr>
          <p:cNvSpPr/>
          <p:nvPr/>
        </p:nvSpPr>
        <p:spPr>
          <a:xfrm>
            <a:off x="432916" y="1557000"/>
            <a:ext cx="471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Αναγνώριση των υδραυλικών εργασιών</a:t>
            </a:r>
            <a:endParaRPr lang="en-US" b="1" dirty="0"/>
          </a:p>
        </p:txBody>
      </p:sp>
      <p:sp>
        <p:nvSpPr>
          <p:cNvPr id="5" name="Rectangle 4">
            <a:extLst>
              <a:ext uri="{FF2B5EF4-FFF2-40B4-BE49-F238E27FC236}">
                <a16:creationId xmlns:a16="http://schemas.microsoft.com/office/drawing/2014/main" xmlns="" id="{24E78B32-5659-478D-B79B-2A327C56F6B5}"/>
              </a:ext>
            </a:extLst>
          </p:cNvPr>
          <p:cNvSpPr/>
          <p:nvPr/>
        </p:nvSpPr>
        <p:spPr>
          <a:xfrm>
            <a:off x="579036" y="2061000"/>
            <a:ext cx="4632901" cy="3539430"/>
          </a:xfrm>
          <a:prstGeom prst="rect">
            <a:avLst/>
          </a:prstGeom>
        </p:spPr>
        <p:txBody>
          <a:bodyPr wrap="square">
            <a:spAutoFit/>
          </a:bodyPr>
          <a:lstStyle/>
          <a:p>
            <a:pPr marL="285750" indent="-285750">
              <a:buFont typeface="Wingdings" panose="05000000000000000000" pitchFamily="2" charset="2"/>
              <a:buChar char="§"/>
            </a:pPr>
            <a:r>
              <a:rPr lang="el-GR" sz="1600" b="1" dirty="0"/>
              <a:t>ΟΡΙΣΜΟΣ</a:t>
            </a:r>
            <a:r>
              <a:rPr lang="en-US" sz="1600" b="1" dirty="0"/>
              <a:t>. </a:t>
            </a:r>
          </a:p>
          <a:p>
            <a:pPr marL="542925" lvl="1" indent="-285750">
              <a:buFont typeface="Calibri" panose="020F0502020204030204" pitchFamily="34" charset="0"/>
              <a:buChar char="‒"/>
            </a:pPr>
            <a:r>
              <a:rPr lang="el-GR" sz="1600" dirty="0"/>
              <a:t>Είναι η κατασκευή όλων των υδραυλικών κυκλωμάτων που υλοποιούν ένα συγκεκριμένο </a:t>
            </a:r>
            <a:r>
              <a:rPr lang="el-GR" sz="1600" dirty="0" err="1"/>
              <a:t>ηλιοθερμικό</a:t>
            </a:r>
            <a:r>
              <a:rPr lang="el-GR" sz="1600" dirty="0"/>
              <a:t> σύστημα.</a:t>
            </a:r>
            <a:endParaRPr lang="en-US" sz="1600" dirty="0"/>
          </a:p>
          <a:p>
            <a:pPr marL="285750" indent="-285750">
              <a:buFont typeface="Wingdings" panose="05000000000000000000" pitchFamily="2" charset="2"/>
              <a:buChar char="§"/>
            </a:pPr>
            <a:r>
              <a:rPr lang="el-GR" sz="1600" b="1" dirty="0"/>
              <a:t>ΣΚΟΠΟΣ ΕΡΓΑΣΙΑΣ ΚΑΙ ΠΕΡΙΕΧΟΜΕΝΟ</a:t>
            </a:r>
            <a:r>
              <a:rPr lang="en-US" sz="1600" b="1" dirty="0"/>
              <a:t>. </a:t>
            </a:r>
          </a:p>
          <a:p>
            <a:pPr marL="542925" lvl="1" indent="-285750">
              <a:buFont typeface="Calibri" panose="020F0502020204030204" pitchFamily="34" charset="0"/>
              <a:buChar char="‒"/>
            </a:pPr>
            <a:r>
              <a:rPr lang="el-GR" sz="1600" dirty="0"/>
              <a:t>Τεχνικά ,περιλαμβάνει</a:t>
            </a:r>
            <a:r>
              <a:rPr lang="en-US" sz="1600" dirty="0"/>
              <a:t>:</a:t>
            </a:r>
          </a:p>
          <a:p>
            <a:pPr marL="809625" lvl="2" indent="-285750">
              <a:buFont typeface="Arial" panose="020B0604020202020204" pitchFamily="34" charset="0"/>
              <a:buChar char="."/>
            </a:pPr>
            <a:r>
              <a:rPr lang="el-GR" sz="1600" b="1" dirty="0"/>
              <a:t>Προγραμματισμό</a:t>
            </a:r>
            <a:r>
              <a:rPr lang="en-US" sz="1600" b="1" dirty="0"/>
              <a:t>.</a:t>
            </a:r>
            <a:r>
              <a:rPr lang="el-GR" sz="1600" dirty="0"/>
              <a:t>Αποφασίζοντας τη φυσική δομή των σωληνώσεων σε όλα τα κυκλώματα.</a:t>
            </a:r>
            <a:r>
              <a:rPr lang="en-US" sz="1600" dirty="0"/>
              <a:t> </a:t>
            </a:r>
            <a:endParaRPr lang="el-GR" sz="1600" dirty="0"/>
          </a:p>
          <a:p>
            <a:pPr marL="809625" lvl="2" indent="-285750">
              <a:buFont typeface="Arial" panose="020B0604020202020204" pitchFamily="34" charset="0"/>
              <a:buChar char="."/>
            </a:pPr>
            <a:r>
              <a:rPr lang="el-GR" sz="1600" b="1" dirty="0"/>
              <a:t>Εγκατάσταση</a:t>
            </a:r>
            <a:r>
              <a:rPr lang="en-US" sz="1600" b="1" dirty="0"/>
              <a:t>. </a:t>
            </a:r>
            <a:r>
              <a:rPr lang="el-GR" sz="1600" dirty="0"/>
              <a:t>Προετοιμασία και εγκατάσταση σωληνώσεων, εξαρτημάτων και βαλβίδων και άλλων μηχανικών εξαρτημάτων, μονώσεις , διατρήσεις , ρυθμίσεις </a:t>
            </a:r>
            <a:r>
              <a:rPr lang="el-GR" sz="1600" dirty="0" err="1"/>
              <a:t>κλπ</a:t>
            </a:r>
            <a:endParaRPr lang="en-US" sz="1600" dirty="0"/>
          </a:p>
        </p:txBody>
      </p:sp>
      <p:pic>
        <p:nvPicPr>
          <p:cNvPr id="7" name="Picture 6" descr="A picture containing wall, indoor, floor, window&#10;&#10;Description generated with very high confidence">
            <a:extLst>
              <a:ext uri="{FF2B5EF4-FFF2-40B4-BE49-F238E27FC236}">
                <a16:creationId xmlns:a16="http://schemas.microsoft.com/office/drawing/2014/main" xmlns="" id="{6F89EB69-EFCE-4465-BC5D-212D462B559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211938" y="1741666"/>
            <a:ext cx="3474862" cy="3558450"/>
          </a:xfrm>
          <a:prstGeom prst="rect">
            <a:avLst/>
          </a:prstGeom>
          <a:ln>
            <a:solidFill>
              <a:schemeClr val="tx1"/>
            </a:solidFill>
          </a:ln>
        </p:spPr>
      </p:pic>
      <p:sp>
        <p:nvSpPr>
          <p:cNvPr id="8" name="Rectangle 7">
            <a:extLst>
              <a:ext uri="{FF2B5EF4-FFF2-40B4-BE49-F238E27FC236}">
                <a16:creationId xmlns:a16="http://schemas.microsoft.com/office/drawing/2014/main" xmlns="" id="{83D19C18-8A3D-4677-951A-38CB8DF7429C}"/>
              </a:ext>
            </a:extLst>
          </p:cNvPr>
          <p:cNvSpPr/>
          <p:nvPr/>
        </p:nvSpPr>
        <p:spPr>
          <a:xfrm>
            <a:off x="579036" y="5478900"/>
            <a:ext cx="8107764" cy="584775"/>
          </a:xfrm>
          <a:prstGeom prst="rect">
            <a:avLst/>
          </a:prstGeom>
        </p:spPr>
        <p:txBody>
          <a:bodyPr wrap="square">
            <a:spAutoFit/>
          </a:bodyPr>
          <a:lstStyle/>
          <a:p>
            <a:pPr marL="809625" lvl="2" indent="-285750">
              <a:buFont typeface="Arial" panose="020B0604020202020204" pitchFamily="34" charset="0"/>
              <a:buChar char="."/>
            </a:pPr>
            <a:r>
              <a:rPr lang="el-GR" sz="1600" b="1" dirty="0"/>
              <a:t>Έλεγχος</a:t>
            </a:r>
            <a:r>
              <a:rPr lang="en-US" sz="1600" b="1" dirty="0"/>
              <a:t>. </a:t>
            </a:r>
            <a:r>
              <a:rPr lang="el-GR" sz="1600" b="1" dirty="0"/>
              <a:t>Έλεγχος</a:t>
            </a:r>
            <a:r>
              <a:rPr lang="el-GR" sz="1600" dirty="0"/>
              <a:t> και διορθώσεις για διαρροές</a:t>
            </a:r>
            <a:r>
              <a:rPr lang="en-US" sz="1600" dirty="0"/>
              <a:t>.</a:t>
            </a:r>
          </a:p>
          <a:p>
            <a:pPr marL="542925" lvl="1" indent="-285750">
              <a:buFont typeface="Calibri" panose="020F0502020204030204" pitchFamily="34" charset="0"/>
              <a:buChar char="‒"/>
            </a:pPr>
            <a:r>
              <a:rPr lang="el-GR" sz="1600" dirty="0"/>
              <a:t>Πάντα</a:t>
            </a:r>
            <a:r>
              <a:rPr lang="en-US" sz="1600" dirty="0"/>
              <a:t>,</a:t>
            </a:r>
            <a:r>
              <a:rPr lang="el-GR" sz="1600" dirty="0"/>
              <a:t> το υδραυλικό κύκλωμα αναπτύσσεται στο πλαίσιο ενός συγκεκριμένου έργου.</a:t>
            </a:r>
            <a:endParaRPr lang="en-US" sz="1600" dirty="0"/>
          </a:p>
        </p:txBody>
      </p:sp>
    </p:spTree>
    <p:extLst>
      <p:ext uri="{BB962C8B-B14F-4D97-AF65-F5344CB8AC3E}">
        <p14:creationId xmlns:p14="http://schemas.microsoft.com/office/powerpoint/2010/main" val="2258871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72A2E-6CBF-47BF-B898-8C7A93DFB182}"/>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2DCD75BB-8285-474F-AFBC-1D3B18E7DE4D}"/>
              </a:ext>
            </a:extLst>
          </p:cNvPr>
          <p:cNvSpPr/>
          <p:nvPr/>
        </p:nvSpPr>
        <p:spPr>
          <a:xfrm>
            <a:off x="432915" y="1557000"/>
            <a:ext cx="1691085" cy="1200329"/>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Τεχνικές εργασίας με σωλήνες χαλκού</a:t>
            </a:r>
            <a:endParaRPr lang="en-US" b="1" dirty="0"/>
          </a:p>
        </p:txBody>
      </p:sp>
      <p:pic>
        <p:nvPicPr>
          <p:cNvPr id="5" name="Picture 4">
            <a:extLst>
              <a:ext uri="{FF2B5EF4-FFF2-40B4-BE49-F238E27FC236}">
                <a16:creationId xmlns:a16="http://schemas.microsoft.com/office/drawing/2014/main" xmlns="" id="{738EF831-4644-4541-BD02-E729141B7B3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05066" y="1701000"/>
            <a:ext cx="6814934" cy="4590506"/>
          </a:xfrm>
          <a:prstGeom prst="rect">
            <a:avLst/>
          </a:prstGeom>
        </p:spPr>
      </p:pic>
      <p:pic>
        <p:nvPicPr>
          <p:cNvPr id="7" name="Picture 6" descr="A picture containing device&#10;&#10;Description generated with very high confidence">
            <a:extLst>
              <a:ext uri="{FF2B5EF4-FFF2-40B4-BE49-F238E27FC236}">
                <a16:creationId xmlns:a16="http://schemas.microsoft.com/office/drawing/2014/main" xmlns="" id="{70D764F2-D37F-497C-877D-EB2E268A152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6453"/>
          <a:stretch/>
        </p:blipFill>
        <p:spPr>
          <a:xfrm rot="4624516">
            <a:off x="88870" y="4141709"/>
            <a:ext cx="2126025" cy="1042416"/>
          </a:xfrm>
          <a:prstGeom prst="rect">
            <a:avLst/>
          </a:prstGeom>
        </p:spPr>
      </p:pic>
      <p:pic>
        <p:nvPicPr>
          <p:cNvPr id="9" name="Picture 8" descr="A picture containing sky&#10;&#10;Description generated with very high confidence">
            <a:extLst>
              <a:ext uri="{FF2B5EF4-FFF2-40B4-BE49-F238E27FC236}">
                <a16:creationId xmlns:a16="http://schemas.microsoft.com/office/drawing/2014/main" xmlns="" id="{830CE1AF-2FE8-4AD5-95DC-72F934B286E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380000" y="5029112"/>
            <a:ext cx="1279888" cy="1279888"/>
          </a:xfrm>
          <a:prstGeom prst="rect">
            <a:avLst/>
          </a:prstGeom>
        </p:spPr>
      </p:pic>
    </p:spTree>
    <p:extLst>
      <p:ext uri="{BB962C8B-B14F-4D97-AF65-F5344CB8AC3E}">
        <p14:creationId xmlns:p14="http://schemas.microsoft.com/office/powerpoint/2010/main" val="3235337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98D45-8CB3-4393-9EA5-84F3C6C6F97D}"/>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6" name="Rectangle 5">
            <a:extLst>
              <a:ext uri="{FF2B5EF4-FFF2-40B4-BE49-F238E27FC236}">
                <a16:creationId xmlns:a16="http://schemas.microsoft.com/office/drawing/2014/main" xmlns="" id="{AFB33996-93A3-4378-BA4F-59234422AE62}"/>
              </a:ext>
            </a:extLst>
          </p:cNvPr>
          <p:cNvSpPr/>
          <p:nvPr/>
        </p:nvSpPr>
        <p:spPr>
          <a:xfrm>
            <a:off x="432915" y="1557000"/>
            <a:ext cx="3779085"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Τεχνικές εργασίας με σωλήνες χαλκού</a:t>
            </a:r>
            <a:endParaRPr lang="en-US" b="1" dirty="0"/>
          </a:p>
        </p:txBody>
      </p:sp>
      <p:sp>
        <p:nvSpPr>
          <p:cNvPr id="7" name="Rectangle 6">
            <a:extLst>
              <a:ext uri="{FF2B5EF4-FFF2-40B4-BE49-F238E27FC236}">
                <a16:creationId xmlns:a16="http://schemas.microsoft.com/office/drawing/2014/main" xmlns="" id="{F568DA34-8AAD-4BE0-80F7-B566E3D4E004}"/>
              </a:ext>
            </a:extLst>
          </p:cNvPr>
          <p:cNvSpPr/>
          <p:nvPr/>
        </p:nvSpPr>
        <p:spPr>
          <a:xfrm>
            <a:off x="755880" y="2226446"/>
            <a:ext cx="3114955" cy="338554"/>
          </a:xfrm>
          <a:prstGeom prst="rect">
            <a:avLst/>
          </a:prstGeom>
        </p:spPr>
        <p:txBody>
          <a:bodyPr wrap="none">
            <a:spAutoFit/>
          </a:bodyPr>
          <a:lstStyle/>
          <a:p>
            <a:pPr marL="285750" indent="-285750">
              <a:buFont typeface="Wingdings" panose="05000000000000000000" pitchFamily="2" charset="2"/>
              <a:buChar char="§"/>
            </a:pPr>
            <a:r>
              <a:rPr lang="el-GR" sz="1600" b="1" dirty="0"/>
              <a:t>ΛΥΓΙΖΟΝΤΑΣ ΣΩΛΗΝΕΣ ΧΑΛΚΟΥ</a:t>
            </a:r>
            <a:endParaRPr lang="en-US" sz="1600" b="1" dirty="0"/>
          </a:p>
        </p:txBody>
      </p:sp>
      <p:pic>
        <p:nvPicPr>
          <p:cNvPr id="8" name="Picture 7">
            <a:extLst>
              <a:ext uri="{FF2B5EF4-FFF2-40B4-BE49-F238E27FC236}">
                <a16:creationId xmlns:a16="http://schemas.microsoft.com/office/drawing/2014/main" xmlns="" id="{BD6EE56B-7BAF-4413-A514-A82E32894D3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097764" y="1557000"/>
            <a:ext cx="4564833" cy="4751725"/>
          </a:xfrm>
          <a:prstGeom prst="rect">
            <a:avLst/>
          </a:prstGeom>
          <a:ln>
            <a:solidFill>
              <a:schemeClr val="tx1"/>
            </a:solidFill>
          </a:ln>
        </p:spPr>
      </p:pic>
      <p:pic>
        <p:nvPicPr>
          <p:cNvPr id="9" name="Picture 8">
            <a:extLst>
              <a:ext uri="{FF2B5EF4-FFF2-40B4-BE49-F238E27FC236}">
                <a16:creationId xmlns:a16="http://schemas.microsoft.com/office/drawing/2014/main" xmlns="" id="{D0C0480C-6B69-4755-B4B3-FA117EE7DBFF}"/>
              </a:ext>
            </a:extLst>
          </p:cNvPr>
          <p:cNvPicPr>
            <a:picLocks noChangeAspect="1"/>
          </p:cNvPicPr>
          <p:nvPr/>
        </p:nvPicPr>
        <p:blipFill>
          <a:blip r:embed="rId4"/>
          <a:stretch>
            <a:fillRect/>
          </a:stretch>
        </p:blipFill>
        <p:spPr>
          <a:xfrm rot="19981231">
            <a:off x="2236759" y="2770314"/>
            <a:ext cx="1658142" cy="1212543"/>
          </a:xfrm>
          <a:prstGeom prst="rect">
            <a:avLst/>
          </a:prstGeom>
        </p:spPr>
      </p:pic>
      <p:sp>
        <p:nvSpPr>
          <p:cNvPr id="10" name="Rectangle 9">
            <a:extLst>
              <a:ext uri="{FF2B5EF4-FFF2-40B4-BE49-F238E27FC236}">
                <a16:creationId xmlns:a16="http://schemas.microsoft.com/office/drawing/2014/main" xmlns="" id="{120D107E-EC52-4C23-A26D-9D97932E4394}"/>
              </a:ext>
            </a:extLst>
          </p:cNvPr>
          <p:cNvSpPr/>
          <p:nvPr/>
        </p:nvSpPr>
        <p:spPr>
          <a:xfrm>
            <a:off x="755880" y="4462278"/>
            <a:ext cx="3168120" cy="584775"/>
          </a:xfrm>
          <a:prstGeom prst="rect">
            <a:avLst/>
          </a:prstGeom>
        </p:spPr>
        <p:txBody>
          <a:bodyPr wrap="square">
            <a:spAutoFit/>
          </a:bodyPr>
          <a:lstStyle/>
          <a:p>
            <a:pPr marL="285750" indent="-285750">
              <a:buFont typeface="Wingdings" panose="05000000000000000000" pitchFamily="2" charset="2"/>
              <a:buChar char="§"/>
            </a:pPr>
            <a:r>
              <a:rPr lang="el-GR" sz="1600" b="1" dirty="0"/>
              <a:t>ΆΛΛΕΣ ΕΡΓΑΣΙΕΣ</a:t>
            </a:r>
            <a:r>
              <a:rPr lang="en-US" sz="1600" b="1" dirty="0"/>
              <a:t>:</a:t>
            </a:r>
          </a:p>
          <a:p>
            <a:pPr marL="742950" lvl="1" indent="-285750">
              <a:buFont typeface="Calibri" panose="020F0502020204030204" pitchFamily="34" charset="0"/>
              <a:buChar char="‒"/>
            </a:pPr>
            <a:r>
              <a:rPr lang="el-GR" sz="1600" dirty="0"/>
              <a:t>Συνδέσεις χωρίς </a:t>
            </a:r>
            <a:r>
              <a:rPr lang="el-GR" sz="1600" dirty="0" smtClean="0"/>
              <a:t>καύση</a:t>
            </a:r>
            <a:endParaRPr lang="en-US" sz="1600" dirty="0"/>
          </a:p>
        </p:txBody>
      </p:sp>
    </p:spTree>
    <p:extLst>
      <p:ext uri="{BB962C8B-B14F-4D97-AF65-F5344CB8AC3E}">
        <p14:creationId xmlns:p14="http://schemas.microsoft.com/office/powerpoint/2010/main" val="3391590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9FBD4D4-C0AA-4DA4-B273-58633D4A6120}"/>
              </a:ext>
            </a:extLst>
          </p:cNvPr>
          <p:cNvGrpSpPr/>
          <p:nvPr/>
        </p:nvGrpSpPr>
        <p:grpSpPr>
          <a:xfrm>
            <a:off x="1620000" y="1652952"/>
            <a:ext cx="7055688" cy="4655773"/>
            <a:chOff x="1620000" y="1652952"/>
            <a:chExt cx="7055688" cy="4655773"/>
          </a:xfrm>
        </p:grpSpPr>
        <p:pic>
          <p:nvPicPr>
            <p:cNvPr id="10" name="Picture 9">
              <a:extLst>
                <a:ext uri="{FF2B5EF4-FFF2-40B4-BE49-F238E27FC236}">
                  <a16:creationId xmlns:a16="http://schemas.microsoft.com/office/drawing/2014/main" xmlns="" id="{DEB7418B-1C00-4753-B31E-02F8760567B8}"/>
                </a:ext>
              </a:extLst>
            </p:cNvPr>
            <p:cNvPicPr>
              <a:picLocks noChangeAspect="1"/>
            </p:cNvPicPr>
            <p:nvPr/>
          </p:nvPicPr>
          <p:blipFill>
            <a:blip r:embed="rId2"/>
            <a:stretch>
              <a:fillRect/>
            </a:stretch>
          </p:blipFill>
          <p:spPr>
            <a:xfrm>
              <a:off x="4949751" y="1652952"/>
              <a:ext cx="3725937" cy="4655773"/>
            </a:xfrm>
            <a:prstGeom prst="rect">
              <a:avLst/>
            </a:prstGeom>
          </p:spPr>
        </p:pic>
        <p:pic>
          <p:nvPicPr>
            <p:cNvPr id="13" name="Picture 12">
              <a:extLst>
                <a:ext uri="{FF2B5EF4-FFF2-40B4-BE49-F238E27FC236}">
                  <a16:creationId xmlns:a16="http://schemas.microsoft.com/office/drawing/2014/main" xmlns="" id="{8C41C6E4-76AF-4834-BE81-78A107BFC905}"/>
                </a:ext>
              </a:extLst>
            </p:cNvPr>
            <p:cNvPicPr>
              <a:picLocks noChangeAspect="1"/>
            </p:cNvPicPr>
            <p:nvPr/>
          </p:nvPicPr>
          <p:blipFill>
            <a:blip r:embed="rId3"/>
            <a:stretch>
              <a:fillRect/>
            </a:stretch>
          </p:blipFill>
          <p:spPr>
            <a:xfrm>
              <a:off x="1620000" y="4434257"/>
              <a:ext cx="3329751" cy="1874468"/>
            </a:xfrm>
            <a:prstGeom prst="rect">
              <a:avLst/>
            </a:prstGeom>
          </p:spPr>
        </p:pic>
      </p:grpSp>
      <p:sp>
        <p:nvSpPr>
          <p:cNvPr id="2" name="Title 1">
            <a:extLst>
              <a:ext uri="{FF2B5EF4-FFF2-40B4-BE49-F238E27FC236}">
                <a16:creationId xmlns:a16="http://schemas.microsoft.com/office/drawing/2014/main" xmlns="" id="{2459C7C1-F85C-47F2-896A-47171BBF37D6}"/>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5" name="Rectangle 4">
            <a:extLst>
              <a:ext uri="{FF2B5EF4-FFF2-40B4-BE49-F238E27FC236}">
                <a16:creationId xmlns:a16="http://schemas.microsoft.com/office/drawing/2014/main" xmlns="" id="{BB866BC1-6762-4B0B-A2F2-B9519DF171E1}"/>
              </a:ext>
            </a:extLst>
          </p:cNvPr>
          <p:cNvSpPr/>
          <p:nvPr/>
        </p:nvSpPr>
        <p:spPr>
          <a:xfrm>
            <a:off x="432915" y="1557000"/>
            <a:ext cx="4787085"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Μέθοδοι ελέγχου των σωληνώσεων και θέση του συστήματος σε λειτουργία</a:t>
            </a:r>
            <a:r>
              <a:rPr lang="en-US" b="1" dirty="0">
                <a:solidFill>
                  <a:prstClr val="black"/>
                </a:solidFill>
                <a:cs typeface="Arial" pitchFamily="34" charset="0"/>
              </a:rPr>
              <a:t>.</a:t>
            </a:r>
            <a:endParaRPr lang="en-US" b="1" dirty="0"/>
          </a:p>
        </p:txBody>
      </p:sp>
      <p:sp>
        <p:nvSpPr>
          <p:cNvPr id="11" name="Rectangle 10">
            <a:extLst>
              <a:ext uri="{FF2B5EF4-FFF2-40B4-BE49-F238E27FC236}">
                <a16:creationId xmlns:a16="http://schemas.microsoft.com/office/drawing/2014/main" xmlns="" id="{E8882C71-96B5-4F81-8E98-55CFADBAA200}"/>
              </a:ext>
            </a:extLst>
          </p:cNvPr>
          <p:cNvSpPr/>
          <p:nvPr/>
        </p:nvSpPr>
        <p:spPr>
          <a:xfrm>
            <a:off x="5220000" y="1483675"/>
            <a:ext cx="1800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
        <p:nvSpPr>
          <p:cNvPr id="12" name="Rectangle 11">
            <a:extLst>
              <a:ext uri="{FF2B5EF4-FFF2-40B4-BE49-F238E27FC236}">
                <a16:creationId xmlns:a16="http://schemas.microsoft.com/office/drawing/2014/main" xmlns="" id="{127546D5-72EB-48EB-B38A-E0AAAF8A9D24}"/>
              </a:ext>
            </a:extLst>
          </p:cNvPr>
          <p:cNvSpPr/>
          <p:nvPr/>
        </p:nvSpPr>
        <p:spPr>
          <a:xfrm>
            <a:off x="432916" y="2226446"/>
            <a:ext cx="4516836" cy="1077218"/>
          </a:xfrm>
          <a:prstGeom prst="rect">
            <a:avLst/>
          </a:prstGeom>
        </p:spPr>
        <p:txBody>
          <a:bodyPr wrap="square">
            <a:spAutoFit/>
          </a:bodyPr>
          <a:lstStyle/>
          <a:p>
            <a:pPr marL="285750" indent="-285750">
              <a:buFont typeface="Wingdings" panose="05000000000000000000" pitchFamily="2" charset="2"/>
              <a:buChar char="§"/>
            </a:pPr>
            <a:r>
              <a:rPr lang="el-GR" sz="1600" b="1" dirty="0"/>
              <a:t>ΧΩΡΙΣΤΟΥ ΤΥΠΟΥ ΗΛΙΟΘΕΡΜΙΚΟ ΣΥΣΤΗΜΑ </a:t>
            </a:r>
            <a:r>
              <a:rPr lang="en-US" sz="1600" b="1" dirty="0"/>
              <a:t>(</a:t>
            </a:r>
            <a:r>
              <a:rPr lang="el-GR" sz="1600" b="1" dirty="0"/>
              <a:t>ΒΕΒΙΑΣΜΕΝΗΣ ΡΟΗΣ , ΕΜΜΕΣΟ,ΑΝΤΙΨΥΚΤΙΚΟ</a:t>
            </a:r>
            <a:r>
              <a:rPr lang="en-US" sz="1600" b="1" dirty="0"/>
              <a:t>)</a:t>
            </a:r>
          </a:p>
          <a:p>
            <a:pPr marL="285750" indent="-285750">
              <a:buFont typeface="Wingdings" panose="05000000000000000000" pitchFamily="2" charset="2"/>
              <a:buChar char="§"/>
            </a:pPr>
            <a:endParaRPr lang="en-US" sz="1600" b="1" dirty="0"/>
          </a:p>
          <a:p>
            <a:pPr marL="742950" lvl="1" indent="-285750">
              <a:buFont typeface="Calibri" panose="020F0502020204030204" pitchFamily="34" charset="0"/>
              <a:buChar char="‒"/>
            </a:pPr>
            <a:r>
              <a:rPr lang="el-GR" sz="1600" dirty="0"/>
              <a:t>Αποσπάσματα του εγχειρίδιου χρήσης</a:t>
            </a:r>
            <a:r>
              <a:rPr lang="en-US" sz="1600" dirty="0"/>
              <a:t>..</a:t>
            </a:r>
          </a:p>
        </p:txBody>
      </p:sp>
    </p:spTree>
    <p:extLst>
      <p:ext uri="{BB962C8B-B14F-4D97-AF65-F5344CB8AC3E}">
        <p14:creationId xmlns:p14="http://schemas.microsoft.com/office/powerpoint/2010/main" val="1842990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F86DBB-ADC4-471B-ABE0-83FFA2BD6E95}"/>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D34C50C6-E60D-4F0A-9D1B-EF2802849F41}"/>
              </a:ext>
            </a:extLst>
          </p:cNvPr>
          <p:cNvSpPr/>
          <p:nvPr/>
        </p:nvSpPr>
        <p:spPr>
          <a:xfrm>
            <a:off x="432915" y="1557000"/>
            <a:ext cx="8387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Μέθοδοι ελέγχου των σωληνώσεων και θέση του συστήματος σε λειτουργία</a:t>
            </a:r>
            <a:r>
              <a:rPr lang="en-US" b="1" dirty="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xmlns="" id="{7A53BF96-6424-4719-8891-09F708F208F8}"/>
              </a:ext>
            </a:extLst>
          </p:cNvPr>
          <p:cNvPicPr>
            <a:picLocks noChangeAspect="1"/>
          </p:cNvPicPr>
          <p:nvPr/>
        </p:nvPicPr>
        <p:blipFill>
          <a:blip r:embed="rId2"/>
          <a:stretch>
            <a:fillRect/>
          </a:stretch>
        </p:blipFill>
        <p:spPr>
          <a:xfrm>
            <a:off x="1308676" y="1926332"/>
            <a:ext cx="7150334" cy="4416157"/>
          </a:xfrm>
          <a:prstGeom prst="rect">
            <a:avLst/>
          </a:prstGeom>
        </p:spPr>
      </p:pic>
      <p:grpSp>
        <p:nvGrpSpPr>
          <p:cNvPr id="8" name="Group 7">
            <a:extLst>
              <a:ext uri="{FF2B5EF4-FFF2-40B4-BE49-F238E27FC236}">
                <a16:creationId xmlns:a16="http://schemas.microsoft.com/office/drawing/2014/main" xmlns="" id="{BCCC58ED-6CBC-4112-A31B-6C17F385B6E9}"/>
              </a:ext>
            </a:extLst>
          </p:cNvPr>
          <p:cNvGrpSpPr/>
          <p:nvPr/>
        </p:nvGrpSpPr>
        <p:grpSpPr>
          <a:xfrm>
            <a:off x="1381554" y="2178434"/>
            <a:ext cx="7305246" cy="426316"/>
            <a:chOff x="1370442" y="2020034"/>
            <a:chExt cx="7305246" cy="426316"/>
          </a:xfrm>
        </p:grpSpPr>
        <p:sp>
          <p:nvSpPr>
            <p:cNvPr id="5" name="Rectangle 4">
              <a:extLst>
                <a:ext uri="{FF2B5EF4-FFF2-40B4-BE49-F238E27FC236}">
                  <a16:creationId xmlns:a16="http://schemas.microsoft.com/office/drawing/2014/main" xmlns="" id="{B08E6B4C-BF92-4A6D-B0D6-FFFEA1AF781E}"/>
                </a:ext>
              </a:extLst>
            </p:cNvPr>
            <p:cNvSpPr/>
            <p:nvPr/>
          </p:nvSpPr>
          <p:spPr>
            <a:xfrm>
              <a:off x="4720884" y="2020034"/>
              <a:ext cx="3954804" cy="338554"/>
            </a:xfrm>
            <a:prstGeom prst="rect">
              <a:avLst/>
            </a:prstGeom>
          </p:spPr>
          <p:txBody>
            <a:bodyPr wrap="square">
              <a:spAutoFit/>
            </a:bodyPr>
            <a:lstStyle/>
            <a:p>
              <a:pPr marL="285750" indent="-285750">
                <a:buFont typeface="Wingdings" panose="05000000000000000000" pitchFamily="2" charset="2"/>
                <a:buChar char="§"/>
              </a:pPr>
              <a:r>
                <a:rPr lang="el-GR" sz="1600" b="1" dirty="0"/>
                <a:t>ΤΕΣΤ ΠΙΕΣΕΩΣ </a:t>
              </a:r>
              <a:endParaRPr lang="en-US" sz="1600" b="1" dirty="0"/>
            </a:p>
          </p:txBody>
        </p:sp>
        <p:pic>
          <p:nvPicPr>
            <p:cNvPr id="7" name="Picture 6">
              <a:extLst>
                <a:ext uri="{FF2B5EF4-FFF2-40B4-BE49-F238E27FC236}">
                  <a16:creationId xmlns:a16="http://schemas.microsoft.com/office/drawing/2014/main" xmlns="" id="{DC777D79-8897-4788-A192-E3C798CE0A40}"/>
                </a:ext>
              </a:extLst>
            </p:cNvPr>
            <p:cNvPicPr>
              <a:picLocks noChangeAspect="1"/>
            </p:cNvPicPr>
            <p:nvPr/>
          </p:nvPicPr>
          <p:blipFill>
            <a:blip r:embed="rId3"/>
            <a:stretch>
              <a:fillRect/>
            </a:stretch>
          </p:blipFill>
          <p:spPr>
            <a:xfrm>
              <a:off x="1370442" y="2020034"/>
              <a:ext cx="1080000" cy="426316"/>
            </a:xfrm>
            <a:prstGeom prst="rect">
              <a:avLst/>
            </a:prstGeom>
          </p:spPr>
        </p:pic>
      </p:grpSp>
      <p:sp>
        <p:nvSpPr>
          <p:cNvPr id="9" name="Rectangle 8">
            <a:extLst>
              <a:ext uri="{FF2B5EF4-FFF2-40B4-BE49-F238E27FC236}">
                <a16:creationId xmlns:a16="http://schemas.microsoft.com/office/drawing/2014/main" xmlns="" id="{5ADC13B2-8DE8-4D08-9F9A-1C16AA8A945E}"/>
              </a:ext>
            </a:extLst>
          </p:cNvPr>
          <p:cNvSpPr/>
          <p:nvPr/>
        </p:nvSpPr>
        <p:spPr>
          <a:xfrm>
            <a:off x="680102" y="3231029"/>
            <a:ext cx="1659898"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158657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59CED5-03CA-4212-9409-18488745655D}"/>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9010CC01-08D2-45EC-84DA-0B06949A42FE}"/>
              </a:ext>
            </a:extLst>
          </p:cNvPr>
          <p:cNvSpPr/>
          <p:nvPr/>
        </p:nvSpPr>
        <p:spPr>
          <a:xfrm>
            <a:off x="432915" y="1557000"/>
            <a:ext cx="82538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Μέθοδοι ελέγχου των σωληνώσεων και θέση του συστήματος σε λειτουργία</a:t>
            </a:r>
            <a:r>
              <a:rPr lang="en-US" b="1" dirty="0">
                <a:solidFill>
                  <a:prstClr val="black"/>
                </a:solidFill>
                <a:cs typeface="Arial" pitchFamily="34" charset="0"/>
              </a:rPr>
              <a:t>.</a:t>
            </a:r>
            <a:endParaRPr lang="en-US" b="1" dirty="0"/>
          </a:p>
        </p:txBody>
      </p:sp>
      <p:grpSp>
        <p:nvGrpSpPr>
          <p:cNvPr id="8" name="Group 7">
            <a:extLst>
              <a:ext uri="{FF2B5EF4-FFF2-40B4-BE49-F238E27FC236}">
                <a16:creationId xmlns:a16="http://schemas.microsoft.com/office/drawing/2014/main" xmlns="" id="{3B3360F0-12BA-4BC4-BA0E-5CC2DDBE61F3}"/>
              </a:ext>
            </a:extLst>
          </p:cNvPr>
          <p:cNvGrpSpPr/>
          <p:nvPr/>
        </p:nvGrpSpPr>
        <p:grpSpPr>
          <a:xfrm>
            <a:off x="1739914" y="1926332"/>
            <a:ext cx="6443173" cy="4381357"/>
            <a:chOff x="1739914" y="1926332"/>
            <a:chExt cx="6443173" cy="4381357"/>
          </a:xfrm>
        </p:grpSpPr>
        <p:pic>
          <p:nvPicPr>
            <p:cNvPr id="5" name="Picture 4">
              <a:extLst>
                <a:ext uri="{FF2B5EF4-FFF2-40B4-BE49-F238E27FC236}">
                  <a16:creationId xmlns:a16="http://schemas.microsoft.com/office/drawing/2014/main" xmlns="" id="{8FB33039-1D82-47EE-AD0E-9D933BB06DD9}"/>
                </a:ext>
              </a:extLst>
            </p:cNvPr>
            <p:cNvPicPr>
              <a:picLocks noChangeAspect="1"/>
            </p:cNvPicPr>
            <p:nvPr/>
          </p:nvPicPr>
          <p:blipFill>
            <a:blip r:embed="rId2"/>
            <a:stretch>
              <a:fillRect/>
            </a:stretch>
          </p:blipFill>
          <p:spPr>
            <a:xfrm>
              <a:off x="1739914" y="1926332"/>
              <a:ext cx="5795173" cy="4381357"/>
            </a:xfrm>
            <a:prstGeom prst="rect">
              <a:avLst/>
            </a:prstGeom>
          </p:spPr>
        </p:pic>
        <p:sp>
          <p:nvSpPr>
            <p:cNvPr id="6" name="Rectangle 5">
              <a:extLst>
                <a:ext uri="{FF2B5EF4-FFF2-40B4-BE49-F238E27FC236}">
                  <a16:creationId xmlns:a16="http://schemas.microsoft.com/office/drawing/2014/main" xmlns="" id="{582D3128-29AE-4923-A947-A076874356AB}"/>
                </a:ext>
              </a:extLst>
            </p:cNvPr>
            <p:cNvSpPr/>
            <p:nvPr/>
          </p:nvSpPr>
          <p:spPr>
            <a:xfrm>
              <a:off x="6071931" y="2126387"/>
              <a:ext cx="2111156" cy="338554"/>
            </a:xfrm>
            <a:prstGeom prst="rect">
              <a:avLst/>
            </a:prstGeom>
          </p:spPr>
          <p:txBody>
            <a:bodyPr wrap="square">
              <a:spAutoFit/>
            </a:bodyPr>
            <a:lstStyle/>
            <a:p>
              <a:pPr marL="285750" indent="-285750">
                <a:buFont typeface="Wingdings" panose="05000000000000000000" pitchFamily="2" charset="2"/>
                <a:buChar char="§"/>
              </a:pPr>
              <a:r>
                <a:rPr lang="el-GR" sz="1600" b="1" dirty="0"/>
                <a:t>ΑΠΟΣΤΡΑΓΓΙΣΗ</a:t>
              </a:r>
              <a:endParaRPr lang="en-US" sz="1600" b="1" dirty="0"/>
            </a:p>
          </p:txBody>
        </p:sp>
        <p:pic>
          <p:nvPicPr>
            <p:cNvPr id="7" name="Picture 6">
              <a:extLst>
                <a:ext uri="{FF2B5EF4-FFF2-40B4-BE49-F238E27FC236}">
                  <a16:creationId xmlns:a16="http://schemas.microsoft.com/office/drawing/2014/main" xmlns="" id="{7933BD00-809F-4812-B62D-A33D3B3EBFAE}"/>
                </a:ext>
              </a:extLst>
            </p:cNvPr>
            <p:cNvPicPr>
              <a:picLocks noChangeAspect="1"/>
            </p:cNvPicPr>
            <p:nvPr/>
          </p:nvPicPr>
          <p:blipFill>
            <a:blip r:embed="rId3"/>
            <a:stretch>
              <a:fillRect/>
            </a:stretch>
          </p:blipFill>
          <p:spPr>
            <a:xfrm>
              <a:off x="1979712" y="5661000"/>
              <a:ext cx="1080000" cy="426316"/>
            </a:xfrm>
            <a:prstGeom prst="rect">
              <a:avLst/>
            </a:prstGeom>
          </p:spPr>
        </p:pic>
      </p:grpSp>
      <p:sp>
        <p:nvSpPr>
          <p:cNvPr id="9" name="Rectangle 8">
            <a:extLst>
              <a:ext uri="{FF2B5EF4-FFF2-40B4-BE49-F238E27FC236}">
                <a16:creationId xmlns:a16="http://schemas.microsoft.com/office/drawing/2014/main" xmlns="" id="{C3D95C39-E7FB-452D-8742-0C5640625324}"/>
              </a:ext>
            </a:extLst>
          </p:cNvPr>
          <p:cNvSpPr/>
          <p:nvPr/>
        </p:nvSpPr>
        <p:spPr>
          <a:xfrm>
            <a:off x="1091914" y="4737048"/>
            <a:ext cx="1680086"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154585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61D46B-CC44-4522-8FFC-0CB1AC7F19AB}"/>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0A970B85-BCA2-481F-AE7E-EBD22283D1B0}"/>
              </a:ext>
            </a:extLst>
          </p:cNvPr>
          <p:cNvSpPr/>
          <p:nvPr/>
        </p:nvSpPr>
        <p:spPr>
          <a:xfrm>
            <a:off x="432915" y="1557000"/>
            <a:ext cx="8027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Μέθοδοι ελέγχου των σωληνώσεων και θέση του συστήματος σε λειτουργία</a:t>
            </a:r>
            <a:r>
              <a:rPr lang="en-US" b="1" dirty="0">
                <a:solidFill>
                  <a:prstClr val="black"/>
                </a:solidFill>
                <a:cs typeface="Arial" pitchFamily="34" charset="0"/>
              </a:rPr>
              <a:t>.</a:t>
            </a:r>
            <a:endParaRPr lang="en-US" b="1" dirty="0"/>
          </a:p>
        </p:txBody>
      </p:sp>
      <p:grpSp>
        <p:nvGrpSpPr>
          <p:cNvPr id="8" name="Group 7">
            <a:extLst>
              <a:ext uri="{FF2B5EF4-FFF2-40B4-BE49-F238E27FC236}">
                <a16:creationId xmlns:a16="http://schemas.microsoft.com/office/drawing/2014/main" xmlns="" id="{4BC4C986-6022-4D4C-8012-D4D6B85DE996}"/>
              </a:ext>
            </a:extLst>
          </p:cNvPr>
          <p:cNvGrpSpPr/>
          <p:nvPr/>
        </p:nvGrpSpPr>
        <p:grpSpPr>
          <a:xfrm>
            <a:off x="2196000" y="2193515"/>
            <a:ext cx="6076778" cy="4406784"/>
            <a:chOff x="1442749" y="1941877"/>
            <a:chExt cx="6076778" cy="4406784"/>
          </a:xfrm>
        </p:grpSpPr>
        <p:pic>
          <p:nvPicPr>
            <p:cNvPr id="5" name="Picture 4">
              <a:extLst>
                <a:ext uri="{FF2B5EF4-FFF2-40B4-BE49-F238E27FC236}">
                  <a16:creationId xmlns:a16="http://schemas.microsoft.com/office/drawing/2014/main" xmlns="" id="{3F74500A-2DDA-4F1B-B658-EECDAD287379}"/>
                </a:ext>
              </a:extLst>
            </p:cNvPr>
            <p:cNvPicPr>
              <a:picLocks noChangeAspect="1"/>
            </p:cNvPicPr>
            <p:nvPr/>
          </p:nvPicPr>
          <p:blipFill>
            <a:blip r:embed="rId2"/>
            <a:stretch>
              <a:fillRect/>
            </a:stretch>
          </p:blipFill>
          <p:spPr>
            <a:xfrm>
              <a:off x="1442749" y="1941877"/>
              <a:ext cx="6009251" cy="4406784"/>
            </a:xfrm>
            <a:prstGeom prst="rect">
              <a:avLst/>
            </a:prstGeom>
          </p:spPr>
        </p:pic>
        <p:sp>
          <p:nvSpPr>
            <p:cNvPr id="6" name="Rectangle 5">
              <a:extLst>
                <a:ext uri="{FF2B5EF4-FFF2-40B4-BE49-F238E27FC236}">
                  <a16:creationId xmlns:a16="http://schemas.microsoft.com/office/drawing/2014/main" xmlns="" id="{F7A878F4-9E2C-4A5F-9C22-9DAF87699D33}"/>
                </a:ext>
              </a:extLst>
            </p:cNvPr>
            <p:cNvSpPr/>
            <p:nvPr/>
          </p:nvSpPr>
          <p:spPr>
            <a:xfrm>
              <a:off x="5862396" y="1955132"/>
              <a:ext cx="1657131" cy="584775"/>
            </a:xfrm>
            <a:prstGeom prst="rect">
              <a:avLst/>
            </a:prstGeom>
          </p:spPr>
          <p:txBody>
            <a:bodyPr wrap="square">
              <a:spAutoFit/>
            </a:bodyPr>
            <a:lstStyle/>
            <a:p>
              <a:pPr marL="285750" indent="-285750">
                <a:buFont typeface="Wingdings" panose="05000000000000000000" pitchFamily="2" charset="2"/>
                <a:buChar char="§"/>
              </a:pPr>
              <a:r>
                <a:rPr lang="el-GR" sz="1600" b="1" dirty="0"/>
                <a:t>ΠΛΗΡΩΣΗ ΚΑΙ ΧΕΙΡΙΣΜΟΣ</a:t>
              </a:r>
              <a:endParaRPr lang="en-US" sz="1600" b="1" dirty="0"/>
            </a:p>
          </p:txBody>
        </p:sp>
        <p:pic>
          <p:nvPicPr>
            <p:cNvPr id="7" name="Picture 6">
              <a:extLst>
                <a:ext uri="{FF2B5EF4-FFF2-40B4-BE49-F238E27FC236}">
                  <a16:creationId xmlns:a16="http://schemas.microsoft.com/office/drawing/2014/main" xmlns="" id="{D6FC19FB-7C05-4BCA-B4AD-7CC025CBC7EA}"/>
                </a:ext>
              </a:extLst>
            </p:cNvPr>
            <p:cNvPicPr>
              <a:picLocks noChangeAspect="1"/>
            </p:cNvPicPr>
            <p:nvPr/>
          </p:nvPicPr>
          <p:blipFill>
            <a:blip r:embed="rId3"/>
            <a:stretch>
              <a:fillRect/>
            </a:stretch>
          </p:blipFill>
          <p:spPr>
            <a:xfrm>
              <a:off x="1692000" y="5733000"/>
              <a:ext cx="1080000" cy="426316"/>
            </a:xfrm>
            <a:prstGeom prst="rect">
              <a:avLst/>
            </a:prstGeom>
          </p:spPr>
        </p:pic>
      </p:grpSp>
      <p:sp>
        <p:nvSpPr>
          <p:cNvPr id="9" name="Rectangle 8">
            <a:extLst>
              <a:ext uri="{FF2B5EF4-FFF2-40B4-BE49-F238E27FC236}">
                <a16:creationId xmlns:a16="http://schemas.microsoft.com/office/drawing/2014/main" xmlns="" id="{9C705B4D-1EEB-47A6-A1A9-88F8BD61445D}"/>
              </a:ext>
            </a:extLst>
          </p:cNvPr>
          <p:cNvSpPr/>
          <p:nvPr/>
        </p:nvSpPr>
        <p:spPr>
          <a:xfrm>
            <a:off x="794748" y="4988682"/>
            <a:ext cx="1905251"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3128901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B9BB9-AA8B-4196-A295-3B225A64A285}"/>
              </a:ext>
            </a:extLst>
          </p:cNvPr>
          <p:cNvSpPr>
            <a:spLocks noGrp="1"/>
          </p:cNvSpPr>
          <p:nvPr>
            <p:ph type="title"/>
          </p:nvPr>
        </p:nvSpPr>
        <p:spPr/>
        <p:txBody>
          <a:bodyPr/>
          <a:lstStyle/>
          <a:p>
            <a:r>
              <a:rPr lang="en-US" b="1" dirty="0"/>
              <a:t>3. </a:t>
            </a:r>
            <a:r>
              <a:rPr lang="el-GR" b="1" dirty="0"/>
              <a:t>Υδραυλική λ</a:t>
            </a:r>
            <a:r>
              <a:rPr lang="el-GR" b="1" dirty="0">
                <a:solidFill>
                  <a:prstClr val="black"/>
                </a:solidFill>
                <a:cs typeface="Arial" pitchFamily="34" charset="0"/>
              </a:rPr>
              <a:t>ειτουργία και έλεγχος των σωληνώσεων </a:t>
            </a:r>
            <a:endParaRPr lang="en-US" dirty="0"/>
          </a:p>
        </p:txBody>
      </p:sp>
      <p:sp>
        <p:nvSpPr>
          <p:cNvPr id="4" name="Rectangle 3">
            <a:extLst>
              <a:ext uri="{FF2B5EF4-FFF2-40B4-BE49-F238E27FC236}">
                <a16:creationId xmlns:a16="http://schemas.microsoft.com/office/drawing/2014/main" xmlns="" id="{CBF458D2-68EC-473A-9D64-2A76D3BF80EB}"/>
              </a:ext>
            </a:extLst>
          </p:cNvPr>
          <p:cNvSpPr/>
          <p:nvPr/>
        </p:nvSpPr>
        <p:spPr>
          <a:xfrm>
            <a:off x="432915" y="1557000"/>
            <a:ext cx="8387085"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Μέθοδοι ελέγχου των σωληνώσεων και θέση του συστήματος σε λειτουργία</a:t>
            </a:r>
            <a:r>
              <a:rPr lang="en-US" b="1" dirty="0">
                <a:solidFill>
                  <a:prstClr val="black"/>
                </a:solidFill>
                <a:cs typeface="Arial" pitchFamily="34" charset="0"/>
              </a:rPr>
              <a:t>.</a:t>
            </a:r>
            <a:endParaRPr lang="en-US" b="1" dirty="0"/>
          </a:p>
        </p:txBody>
      </p:sp>
      <p:grpSp>
        <p:nvGrpSpPr>
          <p:cNvPr id="8" name="Group 7">
            <a:extLst>
              <a:ext uri="{FF2B5EF4-FFF2-40B4-BE49-F238E27FC236}">
                <a16:creationId xmlns:a16="http://schemas.microsoft.com/office/drawing/2014/main" xmlns="" id="{146B1791-2327-4CEE-9A5C-7BFEB4C0F127}"/>
              </a:ext>
            </a:extLst>
          </p:cNvPr>
          <p:cNvGrpSpPr/>
          <p:nvPr/>
        </p:nvGrpSpPr>
        <p:grpSpPr>
          <a:xfrm>
            <a:off x="1547999" y="1938932"/>
            <a:ext cx="5911217" cy="4369793"/>
            <a:chOff x="1547999" y="1938932"/>
            <a:chExt cx="5911217" cy="4369793"/>
          </a:xfrm>
        </p:grpSpPr>
        <p:pic>
          <p:nvPicPr>
            <p:cNvPr id="5" name="Picture 4">
              <a:extLst>
                <a:ext uri="{FF2B5EF4-FFF2-40B4-BE49-F238E27FC236}">
                  <a16:creationId xmlns:a16="http://schemas.microsoft.com/office/drawing/2014/main" xmlns="" id="{C77A36C0-CFE4-4E80-B875-308F1EE6DDB2}"/>
                </a:ext>
              </a:extLst>
            </p:cNvPr>
            <p:cNvPicPr>
              <a:picLocks noChangeAspect="1"/>
            </p:cNvPicPr>
            <p:nvPr/>
          </p:nvPicPr>
          <p:blipFill>
            <a:blip r:embed="rId2"/>
            <a:stretch>
              <a:fillRect/>
            </a:stretch>
          </p:blipFill>
          <p:spPr>
            <a:xfrm>
              <a:off x="1547999" y="1938932"/>
              <a:ext cx="5911217" cy="4369793"/>
            </a:xfrm>
            <a:prstGeom prst="rect">
              <a:avLst/>
            </a:prstGeom>
          </p:spPr>
        </p:pic>
        <p:sp>
          <p:nvSpPr>
            <p:cNvPr id="6" name="Rectangle 5">
              <a:extLst>
                <a:ext uri="{FF2B5EF4-FFF2-40B4-BE49-F238E27FC236}">
                  <a16:creationId xmlns:a16="http://schemas.microsoft.com/office/drawing/2014/main" xmlns="" id="{B8F2AD06-A29E-4F31-AC9E-3A0DDB44550D}"/>
                </a:ext>
              </a:extLst>
            </p:cNvPr>
            <p:cNvSpPr/>
            <p:nvPr/>
          </p:nvSpPr>
          <p:spPr>
            <a:xfrm>
              <a:off x="1684784" y="2020034"/>
              <a:ext cx="2669604" cy="584775"/>
            </a:xfrm>
            <a:prstGeom prst="rect">
              <a:avLst/>
            </a:prstGeom>
          </p:spPr>
          <p:txBody>
            <a:bodyPr wrap="square">
              <a:spAutoFit/>
            </a:bodyPr>
            <a:lstStyle/>
            <a:p>
              <a:pPr marL="285750" indent="-285750">
                <a:buFont typeface="Wingdings" panose="05000000000000000000" pitchFamily="2" charset="2"/>
                <a:buChar char="§"/>
              </a:pPr>
              <a:r>
                <a:rPr lang="el-GR" sz="1600" b="1" dirty="0"/>
                <a:t>ΕΞΑΕΡΙΣΜΟ ΣΤΗ ΓΡΑΜΜΗ ΤΗΣ ΑΝΤΛΙΑΣ </a:t>
              </a:r>
              <a:endParaRPr lang="en-US" sz="1600" b="1" dirty="0"/>
            </a:p>
          </p:txBody>
        </p:sp>
        <p:pic>
          <p:nvPicPr>
            <p:cNvPr id="7" name="Picture 6">
              <a:extLst>
                <a:ext uri="{FF2B5EF4-FFF2-40B4-BE49-F238E27FC236}">
                  <a16:creationId xmlns:a16="http://schemas.microsoft.com/office/drawing/2014/main" xmlns="" id="{CDD85B20-214E-4378-AAB0-5C647B9FBB69}"/>
                </a:ext>
              </a:extLst>
            </p:cNvPr>
            <p:cNvPicPr>
              <a:picLocks noChangeAspect="1"/>
            </p:cNvPicPr>
            <p:nvPr/>
          </p:nvPicPr>
          <p:blipFill>
            <a:blip r:embed="rId3"/>
            <a:stretch>
              <a:fillRect/>
            </a:stretch>
          </p:blipFill>
          <p:spPr>
            <a:xfrm>
              <a:off x="6228000" y="2061000"/>
              <a:ext cx="1080000" cy="426316"/>
            </a:xfrm>
            <a:prstGeom prst="rect">
              <a:avLst/>
            </a:prstGeom>
          </p:spPr>
        </p:pic>
      </p:grpSp>
      <p:sp>
        <p:nvSpPr>
          <p:cNvPr id="9" name="Rectangle 8">
            <a:extLst>
              <a:ext uri="{FF2B5EF4-FFF2-40B4-BE49-F238E27FC236}">
                <a16:creationId xmlns:a16="http://schemas.microsoft.com/office/drawing/2014/main" xmlns="" id="{0B299574-137C-49DC-A98E-ADF16758E99E}"/>
              </a:ext>
            </a:extLst>
          </p:cNvPr>
          <p:cNvSpPr/>
          <p:nvPr/>
        </p:nvSpPr>
        <p:spPr>
          <a:xfrm>
            <a:off x="6948000" y="2635620"/>
            <a:ext cx="17388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Wingdings" panose="05000000000000000000" pitchFamily="2" charset="2"/>
              <a:buChar char="§"/>
            </a:pPr>
            <a:r>
              <a:rPr lang="el-GR" sz="1600" b="1" dirty="0">
                <a:solidFill>
                  <a:prstClr val="black"/>
                </a:solidFill>
              </a:rPr>
              <a:t>ΠΑΡΑΔΕΙΓΜΑ </a:t>
            </a:r>
            <a:endParaRPr lang="en-US" sz="1600" b="1" dirty="0">
              <a:solidFill>
                <a:prstClr val="black"/>
              </a:solidFill>
            </a:endParaRPr>
          </a:p>
        </p:txBody>
      </p:sp>
    </p:spTree>
    <p:extLst>
      <p:ext uri="{BB962C8B-B14F-4D97-AF65-F5344CB8AC3E}">
        <p14:creationId xmlns:p14="http://schemas.microsoft.com/office/powerpoint/2010/main" val="2386728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F6048-20D7-4D70-A5A1-84AFC1321F8C}"/>
              </a:ext>
            </a:extLst>
          </p:cNvPr>
          <p:cNvSpPr>
            <a:spLocks noGrp="1"/>
          </p:cNvSpPr>
          <p:nvPr>
            <p:ph type="title"/>
          </p:nvPr>
        </p:nvSpPr>
        <p:spPr/>
        <p:txBody>
          <a:bodyPr/>
          <a:lstStyle/>
          <a:p>
            <a:r>
              <a:rPr lang="el-GR" dirty="0"/>
              <a:t>ΠΕΡΊΛΗΨΗ</a:t>
            </a:r>
            <a:endParaRPr lang="en-US" dirty="0"/>
          </a:p>
        </p:txBody>
      </p:sp>
      <p:sp>
        <p:nvSpPr>
          <p:cNvPr id="4" name="Rectangle 3">
            <a:extLst>
              <a:ext uri="{FF2B5EF4-FFF2-40B4-BE49-F238E27FC236}">
                <a16:creationId xmlns:a16="http://schemas.microsoft.com/office/drawing/2014/main" xmlns="" id="{5310692E-D7C3-4575-BFCC-808543D777F4}"/>
              </a:ext>
            </a:extLst>
          </p:cNvPr>
          <p:cNvSpPr/>
          <p:nvPr/>
        </p:nvSpPr>
        <p:spPr>
          <a:xfrm>
            <a:off x="396000" y="1413000"/>
            <a:ext cx="5075084" cy="369332"/>
          </a:xfrm>
          <a:prstGeom prst="rect">
            <a:avLst/>
          </a:prstGeom>
        </p:spPr>
        <p:txBody>
          <a:bodyPr wrap="square">
            <a:spAutoFit/>
          </a:bodyPr>
          <a:lstStyle/>
          <a:p>
            <a:r>
              <a:rPr lang="el-GR" dirty="0">
                <a:solidFill>
                  <a:prstClr val="black"/>
                </a:solidFill>
                <a:cs typeface="Arial" pitchFamily="34" charset="0"/>
              </a:rPr>
              <a:t>Κύρια θέματα της ενότητας</a:t>
            </a:r>
            <a:r>
              <a:rPr lang="en-US" dirty="0">
                <a:solidFill>
                  <a:prstClr val="black"/>
                </a:solidFill>
                <a:cs typeface="Arial" pitchFamily="34" charset="0"/>
              </a:rPr>
              <a:t>:</a:t>
            </a:r>
          </a:p>
        </p:txBody>
      </p:sp>
      <p:sp>
        <p:nvSpPr>
          <p:cNvPr id="5" name="TextBox 4">
            <a:extLst>
              <a:ext uri="{FF2B5EF4-FFF2-40B4-BE49-F238E27FC236}">
                <a16:creationId xmlns:a16="http://schemas.microsoft.com/office/drawing/2014/main" xmlns="" id="{CB4C656A-31F1-41E5-9BAE-66CBF8ADCE60}"/>
              </a:ext>
            </a:extLst>
          </p:cNvPr>
          <p:cNvSpPr txBox="1"/>
          <p:nvPr/>
        </p:nvSpPr>
        <p:spPr>
          <a:xfrm>
            <a:off x="288000" y="1748198"/>
            <a:ext cx="8568000" cy="4770537"/>
          </a:xfrm>
          <a:prstGeom prst="rect">
            <a:avLst/>
          </a:prstGeom>
          <a:noFill/>
        </p:spPr>
        <p:txBody>
          <a:bodyPr wrap="square" rtlCol="0">
            <a:spAutoFit/>
          </a:bodyPr>
          <a:lstStyle/>
          <a:p>
            <a:r>
              <a:rPr lang="el-GR" sz="1600" b="1" dirty="0"/>
              <a:t> </a:t>
            </a:r>
          </a:p>
          <a:p>
            <a:pPr marL="285750" indent="-285750">
              <a:buFont typeface="Wingdings" panose="05000000000000000000" pitchFamily="2" charset="2"/>
              <a:buChar char="§"/>
            </a:pPr>
            <a:r>
              <a:rPr lang="el-GR" sz="1600" b="1" dirty="0"/>
              <a:t>Οι υδραυλικές εργασίες αφορούν ένα έργο και περιλαμβάνουν, σχεδίαση , εγκατάσταση και βασικά έλεγχο</a:t>
            </a:r>
            <a:r>
              <a:rPr lang="en-US" sz="1600" b="1" dirty="0"/>
              <a:t>: </a:t>
            </a:r>
            <a:r>
              <a:rPr lang="el-GR" sz="1600" b="1" dirty="0"/>
              <a:t>του ηλιακού βρόγχου</a:t>
            </a:r>
            <a:r>
              <a:rPr lang="en-US" sz="1600" b="1" dirty="0"/>
              <a:t>, </a:t>
            </a:r>
            <a:r>
              <a:rPr lang="el-GR" sz="1600" b="1" dirty="0"/>
              <a:t>του κυκλώματος κατανάλωσης και ενός ή περισσοτέρων ενδιάμεσων κυκλωμάτων. </a:t>
            </a:r>
          </a:p>
          <a:p>
            <a:pPr marL="285750" indent="-285750">
              <a:buFont typeface="Wingdings" panose="05000000000000000000" pitchFamily="2" charset="2"/>
              <a:buChar char="§"/>
            </a:pPr>
            <a:r>
              <a:rPr lang="el-GR" sz="1600" b="1" dirty="0"/>
              <a:t>Όλες οι υδραυλικές εργασίες είναι καταγεγραμμένες</a:t>
            </a:r>
            <a:r>
              <a:rPr lang="en-US" sz="1600" b="1" dirty="0"/>
              <a:t>, </a:t>
            </a:r>
            <a:r>
              <a:rPr lang="el-GR" sz="1600" b="1" dirty="0"/>
              <a:t>σύμφωνες με τους εφαρμοζόμενους  τοπικούς κανονισμούς και αντικείμενο μιας βασικής απαίτησης</a:t>
            </a:r>
            <a:r>
              <a:rPr lang="en-US" sz="1600" b="1" dirty="0"/>
              <a:t>: </a:t>
            </a:r>
            <a:r>
              <a:rPr lang="el-GR" sz="1600" b="1" dirty="0"/>
              <a:t>να αντέχουν στις  θερμοκρασίες , στις πιέσεις ,στη διάβρωση και να  συνεισφέρουν θετικά στην απόδοση του συστήματος. </a:t>
            </a:r>
          </a:p>
          <a:p>
            <a:pPr marL="285750" indent="-285750">
              <a:buFont typeface="Wingdings" panose="05000000000000000000" pitchFamily="2" charset="2"/>
              <a:buChar char="§"/>
            </a:pPr>
            <a:r>
              <a:rPr lang="el-GR" sz="1600" b="1" dirty="0"/>
              <a:t>Η υπερθέρμανση έχει αντίκτυπο στα εξαρτήματα της εγκατάστασης και ο έλεγχος της χαρακτηρίζει το </a:t>
            </a:r>
            <a:r>
              <a:rPr lang="el-GR" sz="1600" b="1" dirty="0" err="1"/>
              <a:t>ηλιοθερμικό</a:t>
            </a:r>
            <a:r>
              <a:rPr lang="el-GR" sz="1600" b="1" dirty="0"/>
              <a:t> σύστημα. </a:t>
            </a:r>
          </a:p>
          <a:p>
            <a:pPr marL="285750" indent="-285750">
              <a:buFont typeface="Wingdings" panose="05000000000000000000" pitchFamily="2" charset="2"/>
              <a:buChar char="§"/>
            </a:pPr>
            <a:r>
              <a:rPr lang="el-GR" sz="1600" b="1" dirty="0"/>
              <a:t>Τα παθητικά και τα ενεργητικά συστήματα είναι διαθέσιμα με ποικιλία παραλλαγών χρησιμοποιώντας κοινά υλικά αλλά έχοντας και σημαντικές διαφορές. Κάνοντας την εμπειρία του υδραυλικού σημαντικό παράγοντα στην εγκατάσταση και στη συντήρηση. </a:t>
            </a:r>
          </a:p>
          <a:p>
            <a:pPr marL="285750" indent="-285750">
              <a:buFont typeface="Wingdings" panose="05000000000000000000" pitchFamily="2" charset="2"/>
              <a:buChar char="§"/>
            </a:pPr>
            <a:r>
              <a:rPr lang="el-GR" sz="1600" b="1" dirty="0"/>
              <a:t>Ο χαλκός σε σωλήνες και εξαρτήματα είναι ένα παραδοσιακό υλικό. Σήμερα χρησιμοποιούνται εναλλακτικά και ανοξείδωτοι εύκαμπτοι σωλήνες. </a:t>
            </a:r>
          </a:p>
          <a:p>
            <a:pPr marL="285750" indent="-285750">
              <a:buFont typeface="Wingdings" panose="05000000000000000000" pitchFamily="2" charset="2"/>
              <a:buChar char="§"/>
            </a:pPr>
            <a:r>
              <a:rPr lang="el-GR" sz="1600" b="1" dirty="0"/>
              <a:t>Η μόνωση των σωληνώσεων πρέπει να αντέχει στις θερμοκρασίες και στη </a:t>
            </a:r>
            <a:r>
              <a:rPr lang="en-US" sz="1600" b="1" dirty="0"/>
              <a:t>UV</a:t>
            </a:r>
            <a:r>
              <a:rPr lang="el-GR" sz="1600" b="1" dirty="0"/>
              <a:t> ακτινοβολία</a:t>
            </a:r>
            <a:r>
              <a:rPr lang="en-US" sz="1600" b="1" dirty="0"/>
              <a:t>.</a:t>
            </a:r>
          </a:p>
          <a:p>
            <a:pPr marL="285750" indent="-285750">
              <a:buFont typeface="Wingdings" panose="05000000000000000000" pitchFamily="2" charset="2"/>
              <a:buChar char="§"/>
            </a:pPr>
            <a:r>
              <a:rPr lang="el-GR" sz="1600" b="1" dirty="0"/>
              <a:t>Ο έλεγχος των σωληνώσεων είναι σημαντικός για διαρροές</a:t>
            </a:r>
            <a:r>
              <a:rPr lang="en-US" sz="1600" b="1" dirty="0"/>
              <a:t>. </a:t>
            </a:r>
            <a:r>
              <a:rPr lang="el-GR" sz="1600" b="1" dirty="0"/>
              <a:t>Τα τεστ αυτά είναι </a:t>
            </a:r>
            <a:r>
              <a:rPr lang="el-GR" sz="1600" b="1" dirty="0" err="1"/>
              <a:t>προτυποποιημένα</a:t>
            </a:r>
            <a:r>
              <a:rPr lang="el-GR" sz="1600" b="1" dirty="0"/>
              <a:t>. </a:t>
            </a:r>
            <a:endParaRPr lang="en-US" sz="1600" b="1" dirty="0"/>
          </a:p>
          <a:p>
            <a:pPr marL="285750" indent="-285750">
              <a:buFont typeface="Wingdings" panose="05000000000000000000" pitchFamily="2" charset="2"/>
              <a:buChar char="§"/>
            </a:pPr>
            <a:endParaRPr lang="en-US" sz="1600" b="1" dirty="0"/>
          </a:p>
        </p:txBody>
      </p:sp>
    </p:spTree>
    <p:extLst>
      <p:ext uri="{BB962C8B-B14F-4D97-AF65-F5344CB8AC3E}">
        <p14:creationId xmlns:p14="http://schemas.microsoft.com/office/powerpoint/2010/main" val="3803885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FB6C6-45F2-43ED-8B5E-E17C2B7FB35D}"/>
              </a:ext>
            </a:extLst>
          </p:cNvPr>
          <p:cNvSpPr>
            <a:spLocks noGrp="1"/>
          </p:cNvSpPr>
          <p:nvPr>
            <p:ph type="title"/>
          </p:nvPr>
        </p:nvSpPr>
        <p:spPr/>
        <p:txBody>
          <a:bodyPr/>
          <a:lstStyle/>
          <a:p>
            <a:r>
              <a:rPr lang="el-GR" dirty="0"/>
              <a:t>Βιβλιογραφία</a:t>
            </a:r>
            <a:endParaRPr lang="en-US" dirty="0"/>
          </a:p>
        </p:txBody>
      </p:sp>
      <p:sp>
        <p:nvSpPr>
          <p:cNvPr id="4" name="Rectangle 3">
            <a:extLst>
              <a:ext uri="{FF2B5EF4-FFF2-40B4-BE49-F238E27FC236}">
                <a16:creationId xmlns:a16="http://schemas.microsoft.com/office/drawing/2014/main" xmlns="" id="{76916603-A31C-4125-B814-8BD241D2EAB5}"/>
              </a:ext>
            </a:extLst>
          </p:cNvPr>
          <p:cNvSpPr/>
          <p:nvPr/>
        </p:nvSpPr>
        <p:spPr>
          <a:xfrm>
            <a:off x="395288" y="1629000"/>
            <a:ext cx="8291512" cy="4770537"/>
          </a:xfrm>
          <a:prstGeom prst="rect">
            <a:avLst/>
          </a:prstGeom>
        </p:spPr>
        <p:txBody>
          <a:bodyPr wrap="square">
            <a:spAutoFit/>
          </a:bodyPr>
          <a:lstStyle/>
          <a:p>
            <a:pPr marL="285750" indent="-285750">
              <a:buFont typeface="Wingdings" panose="05000000000000000000" pitchFamily="2" charset="2"/>
              <a:buChar char="§"/>
            </a:pPr>
            <a:r>
              <a:rPr lang="el-GR" sz="1600" dirty="0">
                <a:solidFill>
                  <a:prstClr val="black"/>
                </a:solidFill>
                <a:cs typeface="Arial" pitchFamily="34" charset="0"/>
              </a:rPr>
              <a:t>Πρόσθετες πληροφορίες και πηγές</a:t>
            </a:r>
            <a:r>
              <a:rPr lang="en-US" sz="1600" dirty="0">
                <a:solidFill>
                  <a:prstClr val="black"/>
                </a:solidFill>
                <a:cs typeface="Arial" pitchFamily="34" charset="0"/>
              </a:rPr>
              <a:t>:</a:t>
            </a:r>
          </a:p>
          <a:p>
            <a:pPr marL="285750" indent="-285750">
              <a:buFont typeface="Arial" panose="020B0604020202020204" pitchFamily="34" charset="0"/>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YouTube videos about circuit testing:</a:t>
            </a:r>
          </a:p>
          <a:p>
            <a:pPr lvl="2"/>
            <a:endParaRPr lang="en-US" sz="1600" b="1" dirty="0"/>
          </a:p>
          <a:p>
            <a:pPr marL="1257300" lvl="2" indent="-342900">
              <a:buFont typeface="+mj-lt"/>
              <a:buAutoNum type="arabicPeriod"/>
            </a:pPr>
            <a:r>
              <a:rPr lang="en-US" sz="1600" i="1" dirty="0"/>
              <a:t>Pressure Testing the Closed Circuit during Commissioning</a:t>
            </a:r>
            <a:r>
              <a:rPr lang="es-ES" sz="1600" i="1" dirty="0"/>
              <a:t>. </a:t>
            </a:r>
            <a:r>
              <a:rPr lang="en-US" sz="1600" dirty="0">
                <a:solidFill>
                  <a:prstClr val="black"/>
                </a:solidFill>
                <a:cs typeface="Arial" pitchFamily="34" charset="0"/>
              </a:rPr>
              <a:t>Available</a:t>
            </a:r>
            <a:r>
              <a:rPr lang="en-US" sz="1600" i="1" dirty="0"/>
              <a:t> </a:t>
            </a:r>
            <a:r>
              <a:rPr lang="en-US" sz="1600" dirty="0">
                <a:hlinkClick r:id="rId2"/>
              </a:rPr>
              <a:t>Here</a:t>
            </a:r>
            <a:r>
              <a:rPr lang="en-US" sz="1600" dirty="0"/>
              <a:t>.</a:t>
            </a:r>
          </a:p>
          <a:p>
            <a:pPr marL="1257300" lvl="2" indent="-342900">
              <a:buFont typeface="+mj-lt"/>
              <a:buAutoNum type="arabicPeriod"/>
            </a:pPr>
            <a:r>
              <a:rPr lang="en-US" sz="1600" i="1" dirty="0"/>
              <a:t>Flush and Pressure Testing</a:t>
            </a:r>
            <a:r>
              <a:rPr lang="es-ES" sz="1600" b="1" dirty="0"/>
              <a:t>. </a:t>
            </a:r>
            <a:r>
              <a:rPr lang="en-US" sz="1600" dirty="0">
                <a:solidFill>
                  <a:prstClr val="black"/>
                </a:solidFill>
                <a:cs typeface="Arial" pitchFamily="34" charset="0"/>
              </a:rPr>
              <a:t>Available</a:t>
            </a:r>
            <a:r>
              <a:rPr lang="en-US" sz="1600" i="1" dirty="0"/>
              <a:t> </a:t>
            </a:r>
            <a:r>
              <a:rPr lang="en-US" sz="1600" dirty="0">
                <a:hlinkClick r:id="rId3"/>
              </a:rPr>
              <a:t>Here</a:t>
            </a:r>
            <a:r>
              <a:rPr lang="en-US" sz="1600" dirty="0"/>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(Web site) All about copper, including copper for solar thermal.</a:t>
            </a:r>
          </a:p>
          <a:p>
            <a:pPr lvl="2"/>
            <a:r>
              <a:rPr lang="en-US" sz="1600" i="1" dirty="0">
                <a:solidFill>
                  <a:prstClr val="black"/>
                </a:solidFill>
                <a:cs typeface="Arial" pitchFamily="34" charset="0"/>
              </a:rPr>
              <a:t>Initiative copper</a:t>
            </a:r>
            <a:r>
              <a:rPr lang="en-US" sz="1600" dirty="0">
                <a:solidFill>
                  <a:prstClr val="black"/>
                </a:solidFill>
                <a:cs typeface="Arial" pitchFamily="34" charset="0"/>
              </a:rPr>
              <a:t>. Available </a:t>
            </a:r>
            <a:r>
              <a:rPr lang="en-US" sz="1600" dirty="0">
                <a:solidFill>
                  <a:prstClr val="black"/>
                </a:solidFill>
                <a:cs typeface="Arial" pitchFamily="34" charset="0"/>
                <a:hlinkClick r:id="rId4"/>
              </a:rPr>
              <a:t>Here.</a:t>
            </a:r>
            <a:endParaRPr lang="en-US" sz="1600" dirty="0">
              <a:solidFill>
                <a:prstClr val="black"/>
              </a:solidFill>
              <a:cs typeface="Arial" pitchFamily="34" charset="0"/>
            </a:endParaRPr>
          </a:p>
          <a:p>
            <a:pPr lvl="2"/>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dirty="0">
                <a:solidFill>
                  <a:prstClr val="black"/>
                </a:solidFill>
                <a:cs typeface="Arial" pitchFamily="34" charset="0"/>
              </a:rPr>
              <a:t>Some manufacturers with installation manuals and product technical sheets, referred in this Unit:</a:t>
            </a:r>
          </a:p>
          <a:p>
            <a:pPr marL="742950" lvl="1" indent="-285750">
              <a:buFont typeface="Calibri" panose="020F0502020204030204" pitchFamily="34" charset="0"/>
              <a:buChar char="‒"/>
            </a:pPr>
            <a:endParaRPr lang="en-US" sz="1600" dirty="0">
              <a:solidFill>
                <a:prstClr val="black"/>
              </a:solidFill>
              <a:cs typeface="Arial" pitchFamily="34" charset="0"/>
            </a:endParaRPr>
          </a:p>
          <a:p>
            <a:pPr marL="1257300" lvl="2" indent="-342900">
              <a:buFont typeface="Wingdings" panose="05000000000000000000" pitchFamily="2" charset="2"/>
              <a:buChar char="§"/>
            </a:pPr>
            <a:r>
              <a:rPr lang="es-ES" sz="1600" i="1" dirty="0">
                <a:hlinkClick r:id="rId5"/>
              </a:rPr>
              <a:t>Rheem.</a:t>
            </a:r>
            <a:endParaRPr lang="es-ES" sz="1600" i="1" dirty="0"/>
          </a:p>
          <a:p>
            <a:pPr marL="1257300" lvl="2" indent="-342900">
              <a:buFont typeface="Wingdings" panose="05000000000000000000" pitchFamily="2" charset="2"/>
              <a:buChar char="§"/>
            </a:pPr>
            <a:r>
              <a:rPr lang="en-US" sz="1600" i="1" dirty="0" err="1">
                <a:hlinkClick r:id="rId6"/>
              </a:rPr>
              <a:t>Apricus</a:t>
            </a:r>
            <a:r>
              <a:rPr lang="en-US" sz="1600" i="1" dirty="0">
                <a:hlinkClick r:id="rId6"/>
              </a:rPr>
              <a:t>.</a:t>
            </a:r>
            <a:endParaRPr lang="en-US" sz="1600" i="1" dirty="0"/>
          </a:p>
          <a:p>
            <a:pPr marL="1257300" lvl="2" indent="-342900">
              <a:buFont typeface="Wingdings" panose="05000000000000000000" pitchFamily="2" charset="2"/>
              <a:buChar char="§"/>
            </a:pPr>
            <a:r>
              <a:rPr lang="en-US" sz="1600" i="1" dirty="0">
                <a:hlinkClick r:id="rId7"/>
              </a:rPr>
              <a:t>Solar Hot</a:t>
            </a:r>
            <a:endParaRPr lang="en-US" sz="1600" i="1" dirty="0"/>
          </a:p>
          <a:p>
            <a:pPr marL="1257300" lvl="2" indent="-342900">
              <a:buFont typeface="Wingdings" panose="05000000000000000000" pitchFamily="2" charset="2"/>
              <a:buChar char="§"/>
            </a:pPr>
            <a:r>
              <a:rPr lang="en-US" sz="1600" i="1" dirty="0" err="1">
                <a:hlinkClick r:id="rId8"/>
              </a:rPr>
              <a:t>Aeroflex</a:t>
            </a:r>
            <a:r>
              <a:rPr lang="en-US" sz="1600" i="1" dirty="0">
                <a:hlinkClick r:id="rId8"/>
              </a:rPr>
              <a:t>.</a:t>
            </a:r>
            <a:endParaRPr lang="en-US" sz="1600" i="1" dirty="0"/>
          </a:p>
          <a:p>
            <a:pPr marL="1257300" lvl="2" indent="-342900">
              <a:buFont typeface="Wingdings" panose="05000000000000000000" pitchFamily="2" charset="2"/>
              <a:buChar char="§"/>
            </a:pPr>
            <a:endParaRPr lang="en-US" sz="1600" dirty="0">
              <a:solidFill>
                <a:prstClr val="black"/>
              </a:solidFill>
              <a:cs typeface="Arial" pitchFamily="34" charset="0"/>
            </a:endParaRPr>
          </a:p>
          <a:p>
            <a:pPr marL="742950" lvl="1" indent="-285750">
              <a:buFont typeface="Calibri" panose="020F0502020204030204" pitchFamily="34" charset="0"/>
              <a:buChar char="‒"/>
            </a:pP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generated with very high confidence">
            <a:extLst>
              <a:ext uri="{FF2B5EF4-FFF2-40B4-BE49-F238E27FC236}">
                <a16:creationId xmlns:a16="http://schemas.microsoft.com/office/drawing/2014/main" xmlns="" id="{50D6C5F8-5B30-4A82-8950-BE6B7D31F61A}"/>
              </a:ext>
            </a:extLst>
          </p:cNvPr>
          <p:cNvPicPr>
            <a:picLocks noChangeAspect="1"/>
          </p:cNvPicPr>
          <p:nvPr/>
        </p:nvPicPr>
        <p:blipFill rotWithShape="1">
          <a:blip r:embed="rId2">
            <a:extLst>
              <a:ext uri="{28A0092B-C50C-407E-A947-70E740481C1C}">
                <a14:useLocalDpi xmlns:a14="http://schemas.microsoft.com/office/drawing/2010/main" val="0"/>
              </a:ext>
            </a:extLst>
          </a:blip>
          <a:srcRect l="-1045" t="-2212" r="-86" b="-2599"/>
          <a:stretch/>
        </p:blipFill>
        <p:spPr>
          <a:xfrm>
            <a:off x="838800" y="1915846"/>
            <a:ext cx="7848000" cy="4389560"/>
          </a:xfrm>
          <a:prstGeom prst="rect">
            <a:avLst/>
          </a:prstGeom>
          <a:ln>
            <a:solidFill>
              <a:schemeClr val="tx1"/>
            </a:solidFill>
          </a:ln>
        </p:spPr>
      </p:pic>
      <p:sp>
        <p:nvSpPr>
          <p:cNvPr id="2" name="Title 1">
            <a:extLst>
              <a:ext uri="{FF2B5EF4-FFF2-40B4-BE49-F238E27FC236}">
                <a16:creationId xmlns:a16="http://schemas.microsoft.com/office/drawing/2014/main" xmlns="" id="{85A85C58-737E-43A1-90D6-7E156F8E28C7}"/>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8AD65C5A-4ABE-4846-BFE4-308DC4F85FB6}"/>
              </a:ext>
            </a:extLst>
          </p:cNvPr>
          <p:cNvSpPr/>
          <p:nvPr/>
        </p:nvSpPr>
        <p:spPr>
          <a:xfrm>
            <a:off x="432916" y="1557000"/>
            <a:ext cx="4355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Αναγνώριση των υδραυλικών εργασιών</a:t>
            </a:r>
            <a:endParaRPr lang="en-US" b="1" dirty="0"/>
          </a:p>
        </p:txBody>
      </p:sp>
      <p:sp>
        <p:nvSpPr>
          <p:cNvPr id="6" name="TextBox 5">
            <a:extLst>
              <a:ext uri="{FF2B5EF4-FFF2-40B4-BE49-F238E27FC236}">
                <a16:creationId xmlns:a16="http://schemas.microsoft.com/office/drawing/2014/main" xmlns="" id="{744F05B6-EB70-456E-8BEE-944E31355745}"/>
              </a:ext>
            </a:extLst>
          </p:cNvPr>
          <p:cNvSpPr txBox="1"/>
          <p:nvPr/>
        </p:nvSpPr>
        <p:spPr>
          <a:xfrm rot="21073258">
            <a:off x="5703101" y="1117175"/>
            <a:ext cx="2956526" cy="212365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l-GR" sz="1200" b="1" dirty="0"/>
              <a:t>Το ηλιακό υδραυλικό κύκλωμα αναμένεται να </a:t>
            </a:r>
            <a:r>
              <a:rPr lang="en-US" sz="1200" b="1" dirty="0"/>
              <a:t>:</a:t>
            </a:r>
          </a:p>
          <a:p>
            <a:pPr marL="285750" indent="-285750">
              <a:buFont typeface="Calibri" panose="020F0502020204030204" pitchFamily="34" charset="0"/>
              <a:buChar char="‒"/>
            </a:pPr>
            <a:r>
              <a:rPr lang="el-GR" sz="1200" dirty="0"/>
              <a:t>Φτιάχνεται  από πιστοποιημένο υδραυλικό </a:t>
            </a:r>
            <a:r>
              <a:rPr lang="en-US" sz="1200" dirty="0"/>
              <a:t>.</a:t>
            </a:r>
          </a:p>
          <a:p>
            <a:pPr marL="285750" indent="-285750">
              <a:buFont typeface="Calibri" panose="020F0502020204030204" pitchFamily="34" charset="0"/>
              <a:buChar char="‒"/>
            </a:pPr>
            <a:r>
              <a:rPr lang="el-GR" sz="1200" dirty="0"/>
              <a:t>Σχεδιαστεί βάση του χώρου εγκατάστασης</a:t>
            </a:r>
            <a:r>
              <a:rPr lang="en-US" sz="1200" dirty="0"/>
              <a:t>.</a:t>
            </a:r>
          </a:p>
          <a:p>
            <a:pPr marL="285750" indent="-285750">
              <a:buFont typeface="Calibri" panose="020F0502020204030204" pitchFamily="34" charset="0"/>
              <a:buChar char="‒"/>
            </a:pPr>
            <a:r>
              <a:rPr lang="el-GR" sz="1200" dirty="0"/>
              <a:t>Εγκατασταθεί σύμφωνα με τις προδιαγραφές</a:t>
            </a:r>
            <a:endParaRPr lang="en-US" sz="1200" dirty="0"/>
          </a:p>
          <a:p>
            <a:pPr marL="285750" indent="-285750">
              <a:buFont typeface="Calibri" panose="020F0502020204030204" pitchFamily="34" charset="0"/>
              <a:buChar char="‒"/>
            </a:pPr>
            <a:r>
              <a:rPr lang="el-GR" sz="1200" dirty="0"/>
              <a:t>Εγκατασταθεί σύμφωνα με τους υδραυλικούς κανονισμούς</a:t>
            </a:r>
            <a:r>
              <a:rPr lang="en-US" sz="1200" dirty="0"/>
              <a:t>.</a:t>
            </a:r>
          </a:p>
          <a:p>
            <a:pPr marL="285750" indent="-285750">
              <a:buFont typeface="Calibri" panose="020F0502020204030204" pitchFamily="34" charset="0"/>
              <a:buChar char="‒"/>
            </a:pPr>
            <a:r>
              <a:rPr lang="el-GR" sz="1200" dirty="0"/>
              <a:t>Ελέγχεται και συντηρείται τακτικά</a:t>
            </a:r>
            <a:r>
              <a:rPr lang="en-US" sz="1200" dirty="0"/>
              <a:t>.</a:t>
            </a:r>
          </a:p>
        </p:txBody>
      </p:sp>
    </p:spTree>
    <p:extLst>
      <p:ext uri="{BB962C8B-B14F-4D97-AF65-F5344CB8AC3E}">
        <p14:creationId xmlns:p14="http://schemas.microsoft.com/office/powerpoint/2010/main" val="2086468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generated with high confidence">
            <a:extLst>
              <a:ext uri="{FF2B5EF4-FFF2-40B4-BE49-F238E27FC236}">
                <a16:creationId xmlns:a16="http://schemas.microsoft.com/office/drawing/2014/main" xmlns="" id="{3F8CCD01-A026-4776-A25B-4A883AEE3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00" y="1609753"/>
            <a:ext cx="8871680" cy="3115247"/>
          </a:xfrm>
          <a:prstGeom prst="rect">
            <a:avLst/>
          </a:prstGeom>
          <a:solidFill>
            <a:schemeClr val="bg1"/>
          </a:solidFill>
          <a:ln w="9525" cap="flat" cmpd="sng" algn="ctr">
            <a:noFill/>
            <a:prstDash val="solid"/>
            <a:round/>
            <a:headEnd type="none" w="med" len="med"/>
            <a:tailEnd type="none" w="med" len="med"/>
          </a:ln>
        </p:spPr>
      </p:pic>
      <p:sp>
        <p:nvSpPr>
          <p:cNvPr id="2" name="Title 1">
            <a:extLst>
              <a:ext uri="{FF2B5EF4-FFF2-40B4-BE49-F238E27FC236}">
                <a16:creationId xmlns:a16="http://schemas.microsoft.com/office/drawing/2014/main" xmlns="" id="{59826978-162F-4812-AF64-FAACF1CC758A}"/>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2C395853-F8FC-4577-AC5E-F57013EDC538}"/>
              </a:ext>
            </a:extLst>
          </p:cNvPr>
          <p:cNvSpPr/>
          <p:nvPr/>
        </p:nvSpPr>
        <p:spPr>
          <a:xfrm>
            <a:off x="432916" y="1557000"/>
            <a:ext cx="5435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Αναγνώριση των υδραυλικών εργασιών</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9E1D7F2B-0FC0-4A78-A25C-9A38F0482AE3}"/>
              </a:ext>
            </a:extLst>
          </p:cNvPr>
          <p:cNvSpPr/>
          <p:nvPr/>
        </p:nvSpPr>
        <p:spPr>
          <a:xfrm>
            <a:off x="432916" y="4761878"/>
            <a:ext cx="8546764" cy="1569660"/>
          </a:xfrm>
          <a:prstGeom prst="rect">
            <a:avLst/>
          </a:prstGeom>
        </p:spPr>
        <p:txBody>
          <a:bodyPr wrap="square">
            <a:spAutoFit/>
          </a:bodyPr>
          <a:lstStyle/>
          <a:p>
            <a:pPr marL="285750" indent="-285750">
              <a:buFont typeface="Wingdings" panose="05000000000000000000" pitchFamily="2" charset="2"/>
              <a:buChar char="§"/>
            </a:pPr>
            <a:r>
              <a:rPr lang="el-GR" sz="1600" b="1" dirty="0"/>
              <a:t>ΥΔΡΑΥΛΙΚΑ ΚΥΚΛΩΜΑΤΑ</a:t>
            </a:r>
            <a:r>
              <a:rPr lang="en-US" sz="1600" b="1" dirty="0"/>
              <a:t>. </a:t>
            </a:r>
            <a:r>
              <a:rPr lang="el-GR" sz="1600" dirty="0"/>
              <a:t>Μικρής κλίμακας αποτελούνται από </a:t>
            </a:r>
            <a:r>
              <a:rPr lang="en-US" sz="1600" dirty="0"/>
              <a:t> :</a:t>
            </a:r>
          </a:p>
          <a:p>
            <a:pPr marL="539750" lvl="1" indent="-285750">
              <a:buFont typeface="Calibri" panose="020F0502020204030204" pitchFamily="34" charset="0"/>
              <a:buChar char="‒"/>
            </a:pPr>
            <a:r>
              <a:rPr lang="el-GR" sz="1600" b="1" dirty="0"/>
              <a:t>Το πρωτεύον κύκλωμα</a:t>
            </a:r>
            <a:r>
              <a:rPr lang="en-US" sz="1600" b="1" dirty="0"/>
              <a:t>(</a:t>
            </a:r>
            <a:r>
              <a:rPr lang="el-GR" sz="1600" b="1" dirty="0"/>
              <a:t>ή ηλιακός βρόγχος</a:t>
            </a:r>
            <a:r>
              <a:rPr lang="en-US" sz="1600" b="1" dirty="0"/>
              <a:t>). </a:t>
            </a:r>
            <a:r>
              <a:rPr lang="el-GR" sz="1600" dirty="0"/>
              <a:t>Είναι το κύκλωμα παραγωγής θερμότητας και περιλαμβάνει τους ηλιακούς συλλέκτες.</a:t>
            </a:r>
            <a:endParaRPr lang="en-US" sz="1600" dirty="0"/>
          </a:p>
          <a:p>
            <a:pPr marL="539750" lvl="1" indent="-285750">
              <a:buFont typeface="Calibri" panose="020F0502020204030204" pitchFamily="34" charset="0"/>
              <a:buChar char="‒"/>
            </a:pPr>
            <a:r>
              <a:rPr lang="en-GB" sz="1600" b="1" dirty="0"/>
              <a:t>To </a:t>
            </a:r>
            <a:r>
              <a:rPr lang="el-GR" sz="1600" b="1" dirty="0"/>
              <a:t>δευτερεύον κύκλωμα ( ή κατανάλωσης) </a:t>
            </a:r>
            <a:r>
              <a:rPr lang="en-US" sz="1600" b="1" dirty="0"/>
              <a:t>. </a:t>
            </a:r>
            <a:r>
              <a:rPr lang="el-GR" sz="1600" dirty="0"/>
              <a:t>Είναι το κύκλωμα από όπου εξέρχεται το νερό κατανάλωσης.</a:t>
            </a:r>
            <a:endParaRPr lang="en-US" sz="1600" dirty="0"/>
          </a:p>
          <a:p>
            <a:pPr marL="539750" lvl="1" indent="-285750">
              <a:buFont typeface="Calibri" panose="020F0502020204030204" pitchFamily="34" charset="0"/>
              <a:buChar char="‒"/>
            </a:pPr>
            <a:r>
              <a:rPr lang="el-GR" sz="1600" b="1" dirty="0"/>
              <a:t>Το ενδιάμεσο κύκλωμα (τα)</a:t>
            </a:r>
            <a:r>
              <a:rPr lang="en-US" sz="1600" b="1" dirty="0"/>
              <a:t>. </a:t>
            </a:r>
            <a:r>
              <a:rPr lang="en-US" sz="1600" dirty="0"/>
              <a:t> </a:t>
            </a:r>
            <a:r>
              <a:rPr lang="el-GR" sz="1600" dirty="0"/>
              <a:t>Εξαρτάται από τη σχεδίαση του συστήματος αποθήκευσης</a:t>
            </a:r>
            <a:r>
              <a:rPr lang="en-US" sz="1600" dirty="0"/>
              <a:t>. </a:t>
            </a:r>
          </a:p>
        </p:txBody>
      </p:sp>
      <p:grpSp>
        <p:nvGrpSpPr>
          <p:cNvPr id="12" name="Group 11">
            <a:extLst>
              <a:ext uri="{FF2B5EF4-FFF2-40B4-BE49-F238E27FC236}">
                <a16:creationId xmlns:a16="http://schemas.microsoft.com/office/drawing/2014/main" xmlns="" id="{90B228E5-E0B5-4FEE-8484-3CC983BE4DDE}"/>
              </a:ext>
            </a:extLst>
          </p:cNvPr>
          <p:cNvGrpSpPr/>
          <p:nvPr/>
        </p:nvGrpSpPr>
        <p:grpSpPr>
          <a:xfrm>
            <a:off x="164320" y="1582401"/>
            <a:ext cx="8815360" cy="3115248"/>
            <a:chOff x="164320" y="1582401"/>
            <a:chExt cx="8815360" cy="3115248"/>
          </a:xfrm>
        </p:grpSpPr>
        <p:sp>
          <p:nvSpPr>
            <p:cNvPr id="7" name="Rectangle 6">
              <a:extLst>
                <a:ext uri="{FF2B5EF4-FFF2-40B4-BE49-F238E27FC236}">
                  <a16:creationId xmlns:a16="http://schemas.microsoft.com/office/drawing/2014/main" xmlns="" id="{845FA55D-55B1-430D-B644-CEA208D16C4D}"/>
                </a:ext>
              </a:extLst>
            </p:cNvPr>
            <p:cNvSpPr/>
            <p:nvPr/>
          </p:nvSpPr>
          <p:spPr>
            <a:xfrm>
              <a:off x="164320" y="2277000"/>
              <a:ext cx="1887680" cy="2420648"/>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E1DA103-022B-4C8D-84D9-02D403CCE582}"/>
                </a:ext>
              </a:extLst>
            </p:cNvPr>
            <p:cNvSpPr/>
            <p:nvPr/>
          </p:nvSpPr>
          <p:spPr>
            <a:xfrm>
              <a:off x="2052000" y="2277000"/>
              <a:ext cx="4176000" cy="2420649"/>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977219D7-A544-4CBA-A03E-F0EF0122B1B7}"/>
                </a:ext>
              </a:extLst>
            </p:cNvPr>
            <p:cNvGrpSpPr/>
            <p:nvPr/>
          </p:nvGrpSpPr>
          <p:grpSpPr>
            <a:xfrm>
              <a:off x="6228000" y="1582401"/>
              <a:ext cx="2751680" cy="3115248"/>
              <a:chOff x="6228000" y="1582400"/>
              <a:chExt cx="2751680" cy="3169953"/>
            </a:xfrm>
          </p:grpSpPr>
          <p:sp>
            <p:nvSpPr>
              <p:cNvPr id="9" name="Rectangle 8">
                <a:extLst>
                  <a:ext uri="{FF2B5EF4-FFF2-40B4-BE49-F238E27FC236}">
                    <a16:creationId xmlns:a16="http://schemas.microsoft.com/office/drawing/2014/main" xmlns="" id="{47AFC14C-D9D7-44F5-AB19-48E09C17A855}"/>
                  </a:ext>
                </a:extLst>
              </p:cNvPr>
              <p:cNvSpPr/>
              <p:nvPr/>
            </p:nvSpPr>
            <p:spPr>
              <a:xfrm>
                <a:off x="6228000" y="2277000"/>
                <a:ext cx="2751680" cy="2475353"/>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09A8CC5-91C3-4637-A7F4-194246F1068E}"/>
                  </a:ext>
                </a:extLst>
              </p:cNvPr>
              <p:cNvSpPr/>
              <p:nvPr/>
            </p:nvSpPr>
            <p:spPr>
              <a:xfrm>
                <a:off x="6228000" y="1582400"/>
                <a:ext cx="1847360" cy="694600"/>
              </a:xfrm>
              <a:prstGeom prst="rect">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Rectangle 13">
            <a:extLst>
              <a:ext uri="{FF2B5EF4-FFF2-40B4-BE49-F238E27FC236}">
                <a16:creationId xmlns:a16="http://schemas.microsoft.com/office/drawing/2014/main" xmlns="" id="{08EF8EFB-DB05-4F64-AA10-ED2BDF4F45B6}"/>
              </a:ext>
            </a:extLst>
          </p:cNvPr>
          <p:cNvSpPr/>
          <p:nvPr/>
        </p:nvSpPr>
        <p:spPr>
          <a:xfrm>
            <a:off x="182285" y="1994008"/>
            <a:ext cx="1509715" cy="276999"/>
          </a:xfrm>
          <a:prstGeom prst="rect">
            <a:avLst/>
          </a:prstGeom>
        </p:spPr>
        <p:txBody>
          <a:bodyPr wrap="square">
            <a:spAutoFit/>
          </a:bodyPr>
          <a:lstStyle/>
          <a:p>
            <a:r>
              <a:rPr lang="el-GR" sz="1200" b="1" dirty="0" err="1">
                <a:solidFill>
                  <a:srgbClr val="FFCC00"/>
                </a:solidFill>
              </a:rPr>
              <a:t>Πρωτευον</a:t>
            </a:r>
            <a:r>
              <a:rPr lang="el-GR" sz="1200" b="1" dirty="0">
                <a:solidFill>
                  <a:srgbClr val="FFCC00"/>
                </a:solidFill>
              </a:rPr>
              <a:t> κύκλωμα</a:t>
            </a:r>
            <a:endParaRPr lang="en-US" sz="1200" dirty="0">
              <a:solidFill>
                <a:srgbClr val="FFCC00"/>
              </a:solidFill>
            </a:endParaRPr>
          </a:p>
        </p:txBody>
      </p:sp>
      <p:sp>
        <p:nvSpPr>
          <p:cNvPr id="15" name="Rectangle 14">
            <a:extLst>
              <a:ext uri="{FF2B5EF4-FFF2-40B4-BE49-F238E27FC236}">
                <a16:creationId xmlns:a16="http://schemas.microsoft.com/office/drawing/2014/main" xmlns="" id="{742836F1-E65B-4922-96CB-B5FAECCC780F}"/>
              </a:ext>
            </a:extLst>
          </p:cNvPr>
          <p:cNvSpPr/>
          <p:nvPr/>
        </p:nvSpPr>
        <p:spPr>
          <a:xfrm>
            <a:off x="8057815" y="1817599"/>
            <a:ext cx="1222298" cy="461665"/>
          </a:xfrm>
          <a:prstGeom prst="rect">
            <a:avLst/>
          </a:prstGeom>
        </p:spPr>
        <p:txBody>
          <a:bodyPr wrap="square">
            <a:spAutoFit/>
          </a:bodyPr>
          <a:lstStyle/>
          <a:p>
            <a:r>
              <a:rPr lang="el-GR" sz="1200" b="1" dirty="0">
                <a:solidFill>
                  <a:schemeClr val="accent4">
                    <a:lumMod val="75000"/>
                  </a:schemeClr>
                </a:solidFill>
              </a:rPr>
              <a:t>Δευτερεύον κύκλωμα</a:t>
            </a:r>
            <a:endParaRPr lang="en-US" sz="1200" dirty="0">
              <a:solidFill>
                <a:schemeClr val="accent4">
                  <a:lumMod val="75000"/>
                </a:schemeClr>
              </a:solidFill>
            </a:endParaRPr>
          </a:p>
        </p:txBody>
      </p:sp>
      <p:sp>
        <p:nvSpPr>
          <p:cNvPr id="16" name="Rectangle 15">
            <a:extLst>
              <a:ext uri="{FF2B5EF4-FFF2-40B4-BE49-F238E27FC236}">
                <a16:creationId xmlns:a16="http://schemas.microsoft.com/office/drawing/2014/main" xmlns="" id="{D9AE0985-8C48-44DF-850C-E46BC3132418}"/>
              </a:ext>
            </a:extLst>
          </p:cNvPr>
          <p:cNvSpPr/>
          <p:nvPr/>
        </p:nvSpPr>
        <p:spPr>
          <a:xfrm>
            <a:off x="3260607" y="1994008"/>
            <a:ext cx="2157715" cy="276999"/>
          </a:xfrm>
          <a:prstGeom prst="rect">
            <a:avLst/>
          </a:prstGeom>
        </p:spPr>
        <p:txBody>
          <a:bodyPr wrap="square">
            <a:spAutoFit/>
          </a:bodyPr>
          <a:lstStyle/>
          <a:p>
            <a:r>
              <a:rPr lang="el-GR" sz="1200" b="1" dirty="0">
                <a:solidFill>
                  <a:schemeClr val="accent2">
                    <a:lumMod val="75000"/>
                  </a:schemeClr>
                </a:solidFill>
              </a:rPr>
              <a:t>Ενδιάμεσο κύκλωμα</a:t>
            </a:r>
            <a:r>
              <a:rPr lang="en-US" sz="1200" b="1" dirty="0">
                <a:solidFill>
                  <a:schemeClr val="accent2">
                    <a:lumMod val="75000"/>
                  </a:schemeClr>
                </a:solidFill>
              </a:rPr>
              <a:t>)</a:t>
            </a:r>
            <a:endParaRPr lang="en-US" sz="1200" dirty="0">
              <a:solidFill>
                <a:schemeClr val="accent2">
                  <a:lumMod val="75000"/>
                </a:schemeClr>
              </a:solidFill>
            </a:endParaRPr>
          </a:p>
        </p:txBody>
      </p:sp>
    </p:spTree>
    <p:extLst>
      <p:ext uri="{BB962C8B-B14F-4D97-AF65-F5344CB8AC3E}">
        <p14:creationId xmlns:p14="http://schemas.microsoft.com/office/powerpoint/2010/main" val="2141754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33E201-AC2B-4B13-ABD1-6D23DFF64498}"/>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5" name="Rectangle 4">
            <a:extLst>
              <a:ext uri="{FF2B5EF4-FFF2-40B4-BE49-F238E27FC236}">
                <a16:creationId xmlns:a16="http://schemas.microsoft.com/office/drawing/2014/main" xmlns="" id="{317E7A52-D56F-4F88-9546-10D98500194B}"/>
              </a:ext>
            </a:extLst>
          </p:cNvPr>
          <p:cNvSpPr/>
          <p:nvPr/>
        </p:nvSpPr>
        <p:spPr>
          <a:xfrm>
            <a:off x="432916" y="1557000"/>
            <a:ext cx="4427084" cy="646331"/>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Αναγνώριση των υδραυλικών εργασιών</a:t>
            </a:r>
            <a:endParaRPr lang="en-US" b="1" dirty="0"/>
          </a:p>
          <a:p>
            <a:pPr marL="285750" indent="-285750">
              <a:buFont typeface="Wingdings" panose="05000000000000000000" pitchFamily="2" charset="2"/>
              <a:buChar char="Ø"/>
            </a:pP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xmlns="" id="{CE1D4FB0-FB86-45B5-B382-C11E420E843C}"/>
              </a:ext>
            </a:extLst>
          </p:cNvPr>
          <p:cNvSpPr/>
          <p:nvPr/>
        </p:nvSpPr>
        <p:spPr>
          <a:xfrm>
            <a:off x="547819" y="1964795"/>
            <a:ext cx="3466800" cy="584775"/>
          </a:xfrm>
          <a:prstGeom prst="rect">
            <a:avLst/>
          </a:prstGeom>
        </p:spPr>
        <p:txBody>
          <a:bodyPr wrap="square">
            <a:spAutoFit/>
          </a:bodyPr>
          <a:lstStyle/>
          <a:p>
            <a:r>
              <a:rPr lang="el-GR" sz="1600" b="1" dirty="0"/>
              <a:t>ΜΕΤΡΑΕΙ Η ΕΜΠΕΙΡΙΑ ΤΟΥ ΥΔΡΑΥΛΙΚΟΥ</a:t>
            </a:r>
            <a:r>
              <a:rPr lang="en-US" sz="1600" b="1" dirty="0"/>
              <a:t>.</a:t>
            </a:r>
          </a:p>
        </p:txBody>
      </p:sp>
      <p:sp>
        <p:nvSpPr>
          <p:cNvPr id="13" name="TextBox 12">
            <a:extLst>
              <a:ext uri="{FF2B5EF4-FFF2-40B4-BE49-F238E27FC236}">
                <a16:creationId xmlns:a16="http://schemas.microsoft.com/office/drawing/2014/main" xmlns="" id="{329EF5E5-FA20-43EC-80F6-97F8A8D82F75}"/>
              </a:ext>
            </a:extLst>
          </p:cNvPr>
          <p:cNvSpPr txBox="1"/>
          <p:nvPr/>
        </p:nvSpPr>
        <p:spPr>
          <a:xfrm>
            <a:off x="612000" y="2469008"/>
            <a:ext cx="1662302"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Calibri" panose="020F0502020204030204" pitchFamily="34" charset="0"/>
              <a:buChar char="‒"/>
            </a:pPr>
            <a:r>
              <a:rPr lang="el-GR" sz="1200" dirty="0"/>
              <a:t>πολλά διαφορετικά συστήματα που απαιτούν υδραυλικό </a:t>
            </a:r>
            <a:r>
              <a:rPr lang="en-US" sz="1200" dirty="0"/>
              <a:t>.</a:t>
            </a:r>
          </a:p>
          <a:p>
            <a:pPr marL="285750" indent="-285750">
              <a:buFont typeface="Calibri" panose="020F0502020204030204" pitchFamily="34" charset="0"/>
              <a:buChar char="‒"/>
            </a:pPr>
            <a:r>
              <a:rPr lang="el-GR" sz="1200" dirty="0"/>
              <a:t>Πολλές πιθανές λύσεις </a:t>
            </a:r>
            <a:endParaRPr lang="en-US" sz="1200" dirty="0"/>
          </a:p>
          <a:p>
            <a:pPr marL="285750" indent="-285750">
              <a:buFont typeface="Calibri" panose="020F0502020204030204" pitchFamily="34" charset="0"/>
              <a:buChar char="‒"/>
            </a:pPr>
            <a:r>
              <a:rPr lang="el-GR" sz="1200" dirty="0"/>
              <a:t>Η εμπειρία και οι γνώσεις του υδραυλικού παίζουν ρόλο στη απόδοση και στο κόστος λειτουργία του συστήματος. </a:t>
            </a:r>
            <a:r>
              <a:rPr lang="en-US" sz="1200" dirty="0"/>
              <a:t>.</a:t>
            </a:r>
          </a:p>
        </p:txBody>
      </p:sp>
      <p:grpSp>
        <p:nvGrpSpPr>
          <p:cNvPr id="16" name="Group 15">
            <a:extLst>
              <a:ext uri="{FF2B5EF4-FFF2-40B4-BE49-F238E27FC236}">
                <a16:creationId xmlns:a16="http://schemas.microsoft.com/office/drawing/2014/main" xmlns="" id="{88EB7A73-6F1E-47B4-BB52-E660E71A0A58}"/>
              </a:ext>
            </a:extLst>
          </p:cNvPr>
          <p:cNvGrpSpPr/>
          <p:nvPr/>
        </p:nvGrpSpPr>
        <p:grpSpPr>
          <a:xfrm>
            <a:off x="2327494" y="1432846"/>
            <a:ext cx="6785381" cy="4821814"/>
            <a:chOff x="2327494" y="1432846"/>
            <a:chExt cx="6785381" cy="4821814"/>
          </a:xfrm>
        </p:grpSpPr>
        <p:grpSp>
          <p:nvGrpSpPr>
            <p:cNvPr id="10" name="Group 9">
              <a:extLst>
                <a:ext uri="{FF2B5EF4-FFF2-40B4-BE49-F238E27FC236}">
                  <a16:creationId xmlns:a16="http://schemas.microsoft.com/office/drawing/2014/main" xmlns="" id="{A552918D-8BC1-4358-B38C-4AC369B573E9}"/>
                </a:ext>
              </a:extLst>
            </p:cNvPr>
            <p:cNvGrpSpPr/>
            <p:nvPr/>
          </p:nvGrpSpPr>
          <p:grpSpPr>
            <a:xfrm>
              <a:off x="2327494" y="1557000"/>
              <a:ext cx="6564506" cy="4697660"/>
              <a:chOff x="2122295" y="1557000"/>
              <a:chExt cx="6564506" cy="4697660"/>
            </a:xfrm>
          </p:grpSpPr>
          <p:pic>
            <p:nvPicPr>
              <p:cNvPr id="4" name="Picture 3">
                <a:extLst>
                  <a:ext uri="{FF2B5EF4-FFF2-40B4-BE49-F238E27FC236}">
                    <a16:creationId xmlns:a16="http://schemas.microsoft.com/office/drawing/2014/main" xmlns="" id="{974908D0-1AE8-4422-BC28-A9A9D01DBC55}"/>
                  </a:ext>
                </a:extLst>
              </p:cNvPr>
              <p:cNvPicPr>
                <a:picLocks noChangeAspect="1"/>
              </p:cNvPicPr>
              <p:nvPr/>
            </p:nvPicPr>
            <p:blipFill>
              <a:blip r:embed="rId2"/>
              <a:stretch>
                <a:fillRect/>
              </a:stretch>
            </p:blipFill>
            <p:spPr>
              <a:xfrm>
                <a:off x="5220001" y="1557000"/>
                <a:ext cx="3466800" cy="4697660"/>
              </a:xfrm>
              <a:prstGeom prst="rect">
                <a:avLst/>
              </a:prstGeom>
              <a:ln>
                <a:solidFill>
                  <a:schemeClr val="tx1"/>
                </a:solidFill>
              </a:ln>
            </p:spPr>
          </p:pic>
          <p:pic>
            <p:nvPicPr>
              <p:cNvPr id="7" name="Picture 6">
                <a:extLst>
                  <a:ext uri="{FF2B5EF4-FFF2-40B4-BE49-F238E27FC236}">
                    <a16:creationId xmlns:a16="http://schemas.microsoft.com/office/drawing/2014/main" xmlns="" id="{B4566014-34EE-42D1-AF90-053B51AB3C7A}"/>
                  </a:ext>
                </a:extLst>
              </p:cNvPr>
              <p:cNvPicPr>
                <a:picLocks noChangeAspect="1"/>
              </p:cNvPicPr>
              <p:nvPr/>
            </p:nvPicPr>
            <p:blipFill>
              <a:blip r:embed="rId3"/>
              <a:stretch>
                <a:fillRect/>
              </a:stretch>
            </p:blipFill>
            <p:spPr>
              <a:xfrm>
                <a:off x="2122295" y="2336419"/>
                <a:ext cx="3088800" cy="2242420"/>
              </a:xfrm>
              <a:prstGeom prst="rect">
                <a:avLst/>
              </a:prstGeom>
              <a:ln>
                <a:solidFill>
                  <a:schemeClr val="tx1"/>
                </a:solidFill>
              </a:ln>
            </p:spPr>
          </p:pic>
          <p:pic>
            <p:nvPicPr>
              <p:cNvPr id="9" name="Picture 8">
                <a:extLst>
                  <a:ext uri="{FF2B5EF4-FFF2-40B4-BE49-F238E27FC236}">
                    <a16:creationId xmlns:a16="http://schemas.microsoft.com/office/drawing/2014/main" xmlns="" id="{6747BB29-9D1E-47EC-A9BF-988473AC5E69}"/>
                  </a:ext>
                </a:extLst>
              </p:cNvPr>
              <p:cNvPicPr>
                <a:picLocks noChangeAspect="1"/>
              </p:cNvPicPr>
              <p:nvPr/>
            </p:nvPicPr>
            <p:blipFill>
              <a:blip r:embed="rId4"/>
              <a:stretch>
                <a:fillRect/>
              </a:stretch>
            </p:blipFill>
            <p:spPr>
              <a:xfrm>
                <a:off x="2122295" y="4572565"/>
                <a:ext cx="3088181" cy="1682095"/>
              </a:xfrm>
              <a:prstGeom prst="rect">
                <a:avLst/>
              </a:prstGeom>
              <a:ln>
                <a:solidFill>
                  <a:schemeClr val="tx1"/>
                </a:solidFill>
              </a:ln>
            </p:spPr>
          </p:pic>
        </p:grpSp>
        <p:pic>
          <p:nvPicPr>
            <p:cNvPr id="15" name="Picture 14">
              <a:extLst>
                <a:ext uri="{FF2B5EF4-FFF2-40B4-BE49-F238E27FC236}">
                  <a16:creationId xmlns:a16="http://schemas.microsoft.com/office/drawing/2014/main" xmlns="" id="{789485B4-D05B-4122-AD4C-CF244004D87A}"/>
                </a:ext>
              </a:extLst>
            </p:cNvPr>
            <p:cNvPicPr>
              <a:picLocks noChangeAspect="1"/>
            </p:cNvPicPr>
            <p:nvPr/>
          </p:nvPicPr>
          <p:blipFill>
            <a:blip r:embed="rId5"/>
            <a:stretch>
              <a:fillRect/>
            </a:stretch>
          </p:blipFill>
          <p:spPr>
            <a:xfrm>
              <a:off x="7219351" y="1432846"/>
              <a:ext cx="1893524" cy="414609"/>
            </a:xfrm>
            <a:prstGeom prst="rect">
              <a:avLst/>
            </a:prstGeom>
          </p:spPr>
        </p:pic>
      </p:grpSp>
      <p:sp>
        <p:nvSpPr>
          <p:cNvPr id="14" name="Rectangle 13">
            <a:extLst>
              <a:ext uri="{FF2B5EF4-FFF2-40B4-BE49-F238E27FC236}">
                <a16:creationId xmlns:a16="http://schemas.microsoft.com/office/drawing/2014/main" xmlns="" id="{73D85F6B-6303-430F-A3DF-2636BCCB47CB}"/>
              </a:ext>
            </a:extLst>
          </p:cNvPr>
          <p:cNvSpPr/>
          <p:nvPr/>
        </p:nvSpPr>
        <p:spPr>
          <a:xfrm>
            <a:off x="5004000" y="1508901"/>
            <a:ext cx="1893524"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l-GR" sz="1600" b="1" dirty="0">
                <a:solidFill>
                  <a:prstClr val="black"/>
                </a:solidFill>
              </a:rPr>
              <a:t>ΠΑΡΑΔΕΙΓΜΑ</a:t>
            </a:r>
            <a:endParaRPr lang="en-US" sz="1600" b="1" dirty="0">
              <a:solidFill>
                <a:prstClr val="black"/>
              </a:solidFill>
            </a:endParaRPr>
          </a:p>
        </p:txBody>
      </p:sp>
    </p:spTree>
    <p:extLst>
      <p:ext uri="{BB962C8B-B14F-4D97-AF65-F5344CB8AC3E}">
        <p14:creationId xmlns:p14="http://schemas.microsoft.com/office/powerpoint/2010/main" val="219374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C632A6B1-ACD1-4964-8627-6E0CC79A6A3C}"/>
              </a:ext>
            </a:extLst>
          </p:cNvPr>
          <p:cNvSpPr>
            <a:spLocks noGrp="1"/>
          </p:cNvSpPr>
          <p:nvPr>
            <p:ph type="title"/>
          </p:nvPr>
        </p:nvSpPr>
        <p:spPr>
          <a:xfrm>
            <a:off x="1979613" y="0"/>
            <a:ext cx="6707187" cy="1125538"/>
          </a:xfrm>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5" name="Rectangle 4">
            <a:extLst>
              <a:ext uri="{FF2B5EF4-FFF2-40B4-BE49-F238E27FC236}">
                <a16:creationId xmlns:a16="http://schemas.microsoft.com/office/drawing/2014/main" xmlns="" id="{C7A9D432-B9C0-4862-9564-D0A9EC74C3C3}"/>
              </a:ext>
            </a:extLst>
          </p:cNvPr>
          <p:cNvSpPr/>
          <p:nvPr/>
        </p:nvSpPr>
        <p:spPr>
          <a:xfrm>
            <a:off x="468000" y="1516335"/>
            <a:ext cx="3203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Κοινές απόψεις</a:t>
            </a:r>
            <a:r>
              <a:rPr lang="en-US" b="1" dirty="0">
                <a:solidFill>
                  <a:prstClr val="black"/>
                </a:solidFill>
                <a:cs typeface="Arial" pitchFamily="34" charset="0"/>
              </a:rPr>
              <a:t>.</a:t>
            </a:r>
            <a:endParaRPr lang="en-US" b="1" dirty="0"/>
          </a:p>
        </p:txBody>
      </p:sp>
      <p:pic>
        <p:nvPicPr>
          <p:cNvPr id="7" name="Picture 6">
            <a:extLst>
              <a:ext uri="{FF2B5EF4-FFF2-40B4-BE49-F238E27FC236}">
                <a16:creationId xmlns:a16="http://schemas.microsoft.com/office/drawing/2014/main" xmlns="" id="{8F744E62-DA87-4867-B5CB-E1CC301FA30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r="10527"/>
          <a:stretch/>
        </p:blipFill>
        <p:spPr>
          <a:xfrm>
            <a:off x="6097411" y="1665000"/>
            <a:ext cx="3023998" cy="3527999"/>
          </a:xfrm>
          <a:prstGeom prst="rect">
            <a:avLst/>
          </a:prstGeom>
          <a:ln>
            <a:solidFill>
              <a:schemeClr val="tx1"/>
            </a:solidFill>
          </a:ln>
        </p:spPr>
      </p:pic>
      <p:sp>
        <p:nvSpPr>
          <p:cNvPr id="8" name="Rectangle 7">
            <a:extLst>
              <a:ext uri="{FF2B5EF4-FFF2-40B4-BE49-F238E27FC236}">
                <a16:creationId xmlns:a16="http://schemas.microsoft.com/office/drawing/2014/main" xmlns="" id="{8F0C3B02-5F44-4E6D-B3CD-7D15F5C1EABE}"/>
              </a:ext>
            </a:extLst>
          </p:cNvPr>
          <p:cNvSpPr/>
          <p:nvPr/>
        </p:nvSpPr>
        <p:spPr>
          <a:xfrm>
            <a:off x="540000" y="1989000"/>
            <a:ext cx="8146800" cy="4524315"/>
          </a:xfrm>
          <a:prstGeom prst="rect">
            <a:avLst/>
          </a:prstGeom>
        </p:spPr>
        <p:txBody>
          <a:bodyPr wrap="square">
            <a:spAutoFit/>
          </a:bodyPr>
          <a:lstStyle/>
          <a:p>
            <a:pPr marL="82550" indent="-285750">
              <a:buFont typeface="Wingdings" panose="05000000000000000000" pitchFamily="2" charset="2"/>
              <a:buChar char="§"/>
            </a:pPr>
            <a:r>
              <a:rPr lang="el-GR" sz="1600" b="1" dirty="0"/>
              <a:t>Βασικές αναφορές στις υδραυλικές εγκαταστάσεις</a:t>
            </a:r>
            <a:r>
              <a:rPr lang="en-US" sz="1600" b="1" dirty="0"/>
              <a:t>:</a:t>
            </a:r>
          </a:p>
          <a:p>
            <a:pPr marL="542925" lvl="1" indent="-285750">
              <a:buFont typeface="Calibri" panose="020F0502020204030204" pitchFamily="34" charset="0"/>
              <a:buChar char="‒"/>
            </a:pPr>
            <a:r>
              <a:rPr lang="el-GR" sz="1600" dirty="0"/>
              <a:t>Υδραυλικά διαγράμματα για συσκευασμένα συστήματα</a:t>
            </a:r>
          </a:p>
          <a:p>
            <a:pPr marL="542925" lvl="1" indent="-285750">
              <a:buFont typeface="Calibri" panose="020F0502020204030204" pitchFamily="34" charset="0"/>
              <a:buChar char="‒"/>
            </a:pPr>
            <a:r>
              <a:rPr lang="el-GR" sz="1600" dirty="0"/>
              <a:t>Συγκεκριμένα υδραυλικά σχέδια για από μελέτη μηχανικού.</a:t>
            </a:r>
            <a:endParaRPr lang="en-US" sz="1600" dirty="0"/>
          </a:p>
          <a:p>
            <a:pPr marL="542925" lvl="1" indent="-285750">
              <a:buFont typeface="Calibri" panose="020F0502020204030204" pitchFamily="34" charset="0"/>
              <a:buChar char="‒"/>
            </a:pPr>
            <a:r>
              <a:rPr lang="el-GR" sz="1600" dirty="0"/>
              <a:t>Διάταξη σωληνώσεων προσαρμοσμένη στο χώρο εγκατάστασης</a:t>
            </a:r>
            <a:r>
              <a:rPr lang="en-US" sz="1600" dirty="0"/>
              <a:t>.</a:t>
            </a:r>
          </a:p>
          <a:p>
            <a:pPr marL="82550" indent="-285750">
              <a:buFont typeface="Wingdings" panose="05000000000000000000" pitchFamily="2" charset="2"/>
              <a:buChar char="§"/>
            </a:pPr>
            <a:r>
              <a:rPr lang="el-GR" sz="1600" b="1" dirty="0"/>
              <a:t>Τα υδραυλικά θα πρέπει να είναι σύμφωνα με </a:t>
            </a:r>
            <a:r>
              <a:rPr lang="en-US" sz="1600" b="1" dirty="0"/>
              <a:t>:</a:t>
            </a:r>
          </a:p>
          <a:p>
            <a:pPr marL="542925" lvl="2" indent="-285750">
              <a:buFont typeface="Calibri" panose="020F0502020204030204" pitchFamily="34" charset="0"/>
              <a:buChar char="‒"/>
            </a:pPr>
            <a:r>
              <a:rPr lang="el-GR" sz="1600" dirty="0"/>
              <a:t>Τους τοπικούς  κανονισμούς για το πόσιμο νερό.</a:t>
            </a:r>
            <a:endParaRPr lang="en-US" sz="1600" dirty="0"/>
          </a:p>
          <a:p>
            <a:pPr marL="542925" lvl="2" indent="-285750">
              <a:buFont typeface="Calibri" panose="020F0502020204030204" pitchFamily="34" charset="0"/>
              <a:buChar char="‒"/>
            </a:pPr>
            <a:r>
              <a:rPr lang="el-GR" sz="1600" dirty="0"/>
              <a:t>Τους τοπικούς  κανονισμούς για την παροχή ζεστού νερού </a:t>
            </a:r>
          </a:p>
          <a:p>
            <a:pPr marL="257175" lvl="2"/>
            <a:r>
              <a:rPr lang="el-GR" sz="1600" dirty="0"/>
              <a:t>Και των συστημάτων θέρμανσης.  </a:t>
            </a:r>
            <a:endParaRPr lang="en-US" sz="1600" dirty="0"/>
          </a:p>
          <a:p>
            <a:pPr marL="542925" lvl="2" indent="-285750">
              <a:buFont typeface="Calibri" panose="020F0502020204030204" pitchFamily="34" charset="0"/>
              <a:buChar char="‒"/>
            </a:pPr>
            <a:r>
              <a:rPr lang="el-GR" sz="1600" dirty="0"/>
              <a:t>Άλλων κανονισμών όταν εφαρμόζονται</a:t>
            </a:r>
            <a:endParaRPr lang="en-US" sz="1600" dirty="0"/>
          </a:p>
          <a:p>
            <a:pPr marL="82550" indent="-285750">
              <a:buFont typeface="Wingdings" panose="05000000000000000000" pitchFamily="2" charset="2"/>
              <a:buChar char="§"/>
            </a:pPr>
            <a:r>
              <a:rPr lang="el-GR" sz="1600" b="1" dirty="0">
                <a:solidFill>
                  <a:prstClr val="black"/>
                </a:solidFill>
              </a:rPr>
              <a:t>Τα υδραυλικά για τα ηλιακά πρέπει να καλύπτουν τις απαιτήσεις</a:t>
            </a:r>
            <a:r>
              <a:rPr lang="en-US" sz="1600" b="1" dirty="0">
                <a:solidFill>
                  <a:prstClr val="black"/>
                </a:solidFill>
              </a:rPr>
              <a:t>:</a:t>
            </a:r>
          </a:p>
          <a:p>
            <a:pPr marL="542925" lvl="1" indent="-285750">
              <a:buFont typeface="Calibri" panose="020F0502020204030204" pitchFamily="34" charset="0"/>
              <a:buChar char="‒"/>
            </a:pPr>
            <a:r>
              <a:rPr lang="el-GR" sz="1600" dirty="0"/>
              <a:t>Να ανταποκρίνονται σε όλο το φάσμα των θερμοκρασιών </a:t>
            </a:r>
          </a:p>
          <a:p>
            <a:pPr marL="542925" lvl="1" indent="-285750">
              <a:buFont typeface="Calibri" panose="020F0502020204030204" pitchFamily="34" charset="0"/>
              <a:buChar char="‒"/>
            </a:pPr>
            <a:r>
              <a:rPr lang="el-GR" sz="1600" dirty="0"/>
              <a:t>Και πιέσεων λειτουργίας του συστήματος. </a:t>
            </a:r>
            <a:endParaRPr lang="en-US" sz="1600" b="1" dirty="0"/>
          </a:p>
          <a:p>
            <a:pPr marL="542925" lvl="1" indent="-285750">
              <a:buFont typeface="Calibri" panose="020F0502020204030204" pitchFamily="34" charset="0"/>
              <a:buChar char="‒"/>
            </a:pPr>
            <a:r>
              <a:rPr lang="el-GR" sz="1600" dirty="0"/>
              <a:t>Να προστατεύονται έναντι της διάβρωσης από τα υγρά</a:t>
            </a:r>
            <a:r>
              <a:rPr lang="en-US" sz="1600" dirty="0"/>
              <a:t>, </a:t>
            </a:r>
          </a:p>
          <a:p>
            <a:pPr marL="542925" lvl="3"/>
            <a:r>
              <a:rPr lang="el-GR" sz="1600" dirty="0"/>
              <a:t>Τη γαλβανική διάβρωση και την καταστροφή της μόνωσης από την ηλιακή ακτινοβολία. </a:t>
            </a:r>
            <a:endParaRPr lang="en-US" sz="1600" dirty="0"/>
          </a:p>
          <a:p>
            <a:pPr marL="542925" lvl="1" indent="-285750">
              <a:buFont typeface="Calibri" panose="020F0502020204030204" pitchFamily="34" charset="0"/>
              <a:buChar char="‒"/>
            </a:pPr>
            <a:r>
              <a:rPr lang="el-GR" sz="1600" dirty="0"/>
              <a:t>Να μεγιστοποιούν τη συνεισφορά τους στην απόδοση  και προστασία με την κατάλληλη επιλογή διαστάσεων και υλικών.</a:t>
            </a:r>
            <a:r>
              <a:rPr lang="en-US" sz="1600" dirty="0"/>
              <a:t> </a:t>
            </a:r>
          </a:p>
          <a:p>
            <a:pPr marL="542925" lvl="1" indent="-285750">
              <a:buFont typeface="Calibri" panose="020F0502020204030204" pitchFamily="34" charset="0"/>
              <a:buChar char="‒"/>
            </a:pPr>
            <a:r>
              <a:rPr lang="el-GR" sz="1600" dirty="0"/>
              <a:t>Να συμβάλει στη διευκόλυνση της εγκατάστασης και της συντήρησης καθώς και στη μείωση του κόστους. </a:t>
            </a:r>
            <a:endParaRPr lang="en-US" sz="1600" dirty="0"/>
          </a:p>
        </p:txBody>
      </p:sp>
    </p:spTree>
    <p:extLst>
      <p:ext uri="{BB962C8B-B14F-4D97-AF65-F5344CB8AC3E}">
        <p14:creationId xmlns:p14="http://schemas.microsoft.com/office/powerpoint/2010/main" val="3706707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5C213-86E7-485C-A844-4107289630E1}"/>
              </a:ext>
            </a:extLst>
          </p:cNvPr>
          <p:cNvSpPr>
            <a:spLocks noGrp="1"/>
          </p:cNvSpPr>
          <p:nvPr>
            <p:ph type="title"/>
          </p:nvPr>
        </p:nvSpPr>
        <p:spPr/>
        <p:txBody>
          <a:bodyPr/>
          <a:lstStyle/>
          <a:p>
            <a:r>
              <a:rPr lang="en-US" b="1" dirty="0"/>
              <a:t>1. </a:t>
            </a:r>
            <a:r>
              <a:rPr lang="el-GR" b="1" dirty="0">
                <a:solidFill>
                  <a:prstClr val="black"/>
                </a:solidFill>
                <a:cs typeface="Arial" pitchFamily="34" charset="0"/>
              </a:rPr>
              <a:t>Σκέψεις για τις υδραυλικές εγκαταστάσεις  στα </a:t>
            </a:r>
            <a:r>
              <a:rPr lang="el-GR" b="1" dirty="0" err="1">
                <a:solidFill>
                  <a:prstClr val="black"/>
                </a:solidFill>
                <a:cs typeface="Arial" pitchFamily="34" charset="0"/>
              </a:rPr>
              <a:t>ηλιοθερμικά</a:t>
            </a:r>
            <a:r>
              <a:rPr lang="el-GR" b="1" dirty="0">
                <a:solidFill>
                  <a:prstClr val="black"/>
                </a:solidFill>
                <a:cs typeface="Arial" pitchFamily="34" charset="0"/>
              </a:rPr>
              <a:t> </a:t>
            </a:r>
            <a:endParaRPr lang="en-US" dirty="0"/>
          </a:p>
        </p:txBody>
      </p:sp>
      <p:sp>
        <p:nvSpPr>
          <p:cNvPr id="4" name="Rectangle 3">
            <a:extLst>
              <a:ext uri="{FF2B5EF4-FFF2-40B4-BE49-F238E27FC236}">
                <a16:creationId xmlns:a16="http://schemas.microsoft.com/office/drawing/2014/main" xmlns="" id="{D0E097D9-37C3-456A-8E0E-0D9CAEE98002}"/>
              </a:ext>
            </a:extLst>
          </p:cNvPr>
          <p:cNvSpPr/>
          <p:nvPr/>
        </p:nvSpPr>
        <p:spPr>
          <a:xfrm>
            <a:off x="432916" y="1557000"/>
            <a:ext cx="2267084" cy="369332"/>
          </a:xfrm>
          <a:prstGeom prst="rect">
            <a:avLst/>
          </a:prstGeom>
        </p:spPr>
        <p:txBody>
          <a:bodyPr wrap="square">
            <a:spAutoFit/>
          </a:bodyPr>
          <a:lstStyle/>
          <a:p>
            <a:pPr marL="285750" indent="-285750">
              <a:buFont typeface="Wingdings" panose="05000000000000000000" pitchFamily="2" charset="2"/>
              <a:buChar char="Ø"/>
            </a:pPr>
            <a:r>
              <a:rPr lang="el-GR" b="1" dirty="0">
                <a:solidFill>
                  <a:prstClr val="black"/>
                </a:solidFill>
                <a:cs typeface="Arial" pitchFamily="34" charset="0"/>
              </a:rPr>
              <a:t>Κοινές απόψεις</a:t>
            </a:r>
            <a:r>
              <a:rPr lang="en-US" b="1" dirty="0">
                <a:solidFill>
                  <a:prstClr val="black"/>
                </a:solidFill>
                <a:cs typeface="Arial" pitchFamily="34" charset="0"/>
              </a:rPr>
              <a:t>.</a:t>
            </a:r>
            <a:endParaRPr lang="en-US" b="1" dirty="0"/>
          </a:p>
        </p:txBody>
      </p:sp>
      <p:sp>
        <p:nvSpPr>
          <p:cNvPr id="10" name="Rectangle 9">
            <a:extLst>
              <a:ext uri="{FF2B5EF4-FFF2-40B4-BE49-F238E27FC236}">
                <a16:creationId xmlns:a16="http://schemas.microsoft.com/office/drawing/2014/main" xmlns="" id="{F974372E-71EE-40E7-938E-5D914B85F60F}"/>
              </a:ext>
            </a:extLst>
          </p:cNvPr>
          <p:cNvSpPr/>
          <p:nvPr/>
        </p:nvSpPr>
        <p:spPr>
          <a:xfrm>
            <a:off x="3661100" y="1608794"/>
            <a:ext cx="5175344" cy="2800767"/>
          </a:xfrm>
          <a:prstGeom prst="rect">
            <a:avLst/>
          </a:prstGeom>
        </p:spPr>
        <p:txBody>
          <a:bodyPr wrap="square">
            <a:spAutoFit/>
          </a:bodyPr>
          <a:lstStyle/>
          <a:p>
            <a:pPr marL="285750" indent="-285750">
              <a:buFont typeface="Wingdings" panose="05000000000000000000" pitchFamily="2" charset="2"/>
              <a:buChar char="§"/>
            </a:pPr>
            <a:r>
              <a:rPr lang="el-GR" sz="1600" b="1" dirty="0"/>
              <a:t>Για αντοχή στις υψηλές θερμοκρασίες και πιέσεις στα ηλιακά συστήματα</a:t>
            </a:r>
            <a:r>
              <a:rPr lang="en-US" sz="1600" b="1" dirty="0"/>
              <a:t>: </a:t>
            </a:r>
          </a:p>
          <a:p>
            <a:pPr marL="542925" lvl="1" indent="-285750">
              <a:buFont typeface="Calibri" panose="020F0502020204030204" pitchFamily="34" charset="0"/>
              <a:buChar char="‒"/>
            </a:pPr>
            <a:r>
              <a:rPr lang="el-GR" sz="1600" dirty="0"/>
              <a:t>Χρήση μεταλλικών σωληνώσεων</a:t>
            </a:r>
            <a:r>
              <a:rPr lang="en-US" sz="1600" dirty="0"/>
              <a:t>. </a:t>
            </a:r>
            <a:r>
              <a:rPr lang="el-GR" sz="1600" dirty="0"/>
              <a:t>Χαλκός , ανοξείδωτο χάλυβα</a:t>
            </a:r>
            <a:endParaRPr lang="en-US" sz="1600" dirty="0"/>
          </a:p>
          <a:p>
            <a:pPr marL="542925" lvl="1" indent="-285750">
              <a:buFont typeface="Calibri" panose="020F0502020204030204" pitchFamily="34" charset="0"/>
              <a:buChar char="‒"/>
            </a:pPr>
            <a:r>
              <a:rPr lang="el-GR" sz="1600" dirty="0"/>
              <a:t>Εξαρτήματα κατασκευασμένα από συμπίεση</a:t>
            </a:r>
            <a:r>
              <a:rPr lang="en-US" sz="1600" dirty="0"/>
              <a:t>,</a:t>
            </a:r>
            <a:r>
              <a:rPr lang="el-GR" sz="1600" dirty="0"/>
              <a:t>σπείρωμα ή συγκόλληση χρησιμοποιώντας συγκολλητικό </a:t>
            </a:r>
            <a:r>
              <a:rPr lang="en-US" sz="1600" dirty="0"/>
              <a:t> </a:t>
            </a:r>
            <a:r>
              <a:rPr lang="el-GR" sz="1600" dirty="0"/>
              <a:t>υψηλής θερμοκρασίας.</a:t>
            </a:r>
            <a:r>
              <a:rPr lang="en-US" sz="1600" dirty="0"/>
              <a:t> </a:t>
            </a:r>
            <a:endParaRPr lang="el-GR" sz="1600" dirty="0"/>
          </a:p>
          <a:p>
            <a:pPr marL="542925" lvl="1" indent="-285750">
              <a:buFont typeface="Calibri" panose="020F0502020204030204" pitchFamily="34" charset="0"/>
              <a:buChar char="‒"/>
            </a:pPr>
            <a:r>
              <a:rPr lang="el-GR" sz="1600" dirty="0"/>
              <a:t>Κατάλληλες βαλβίδες και άλλα υλικά</a:t>
            </a:r>
            <a:r>
              <a:rPr lang="en-US" sz="1600" dirty="0"/>
              <a:t>.</a:t>
            </a:r>
          </a:p>
          <a:p>
            <a:pPr marL="285750" indent="-285750">
              <a:buFont typeface="Wingdings" panose="05000000000000000000" pitchFamily="2" charset="2"/>
              <a:buChar char="§"/>
            </a:pPr>
            <a:r>
              <a:rPr lang="el-GR" sz="1600" b="1" dirty="0"/>
              <a:t>Για μείωση της διάβρωσης και άλλες φθορές</a:t>
            </a:r>
            <a:endParaRPr lang="en-US" sz="1600" b="1" dirty="0"/>
          </a:p>
          <a:p>
            <a:pPr marL="542925" indent="-285750">
              <a:buFont typeface="Calibri" panose="020F0502020204030204" pitchFamily="34" charset="0"/>
              <a:buChar char="‒"/>
            </a:pPr>
            <a:r>
              <a:rPr lang="el-GR" sz="1600" dirty="0"/>
              <a:t>Χρησιμοποιείται χαλκός και ανοξείδωτος χάλυβα</a:t>
            </a:r>
            <a:r>
              <a:rPr lang="en-US" sz="1600" dirty="0"/>
              <a:t>. </a:t>
            </a:r>
            <a:r>
              <a:rPr lang="el-GR" sz="1600" dirty="0"/>
              <a:t>Όχι πλαστικές σωλήνες. </a:t>
            </a:r>
            <a:endParaRPr lang="en-US" sz="1600" b="1" dirty="0"/>
          </a:p>
        </p:txBody>
      </p:sp>
      <p:sp>
        <p:nvSpPr>
          <p:cNvPr id="12" name="Rectangle 11">
            <a:extLst>
              <a:ext uri="{FF2B5EF4-FFF2-40B4-BE49-F238E27FC236}">
                <a16:creationId xmlns:a16="http://schemas.microsoft.com/office/drawing/2014/main" xmlns="" id="{64D86A99-FE56-41E1-B3E2-9051DB2EE4D0}"/>
              </a:ext>
            </a:extLst>
          </p:cNvPr>
          <p:cNvSpPr/>
          <p:nvPr/>
        </p:nvSpPr>
        <p:spPr>
          <a:xfrm>
            <a:off x="307556" y="4409561"/>
            <a:ext cx="8728444" cy="1815882"/>
          </a:xfrm>
          <a:prstGeom prst="rect">
            <a:avLst/>
          </a:prstGeom>
        </p:spPr>
        <p:txBody>
          <a:bodyPr wrap="square">
            <a:spAutoFit/>
          </a:bodyPr>
          <a:lstStyle/>
          <a:p>
            <a:pPr marL="542925" lvl="1" indent="-285750">
              <a:buFont typeface="Calibri" panose="020F0502020204030204" pitchFamily="34" charset="0"/>
              <a:buChar char="‒"/>
            </a:pPr>
            <a:r>
              <a:rPr lang="el-GR" sz="1600" dirty="0"/>
              <a:t>Γαλβανισμένοι σωλήνες απαγορεύονται (</a:t>
            </a:r>
            <a:r>
              <a:rPr lang="en-US" sz="1600" dirty="0"/>
              <a:t>glycol </a:t>
            </a:r>
            <a:r>
              <a:rPr lang="el-GR" sz="1600" dirty="0"/>
              <a:t>και</a:t>
            </a:r>
            <a:r>
              <a:rPr lang="en-US" sz="1600" dirty="0"/>
              <a:t> </a:t>
            </a:r>
            <a:r>
              <a:rPr lang="el-GR" sz="1600" dirty="0"/>
              <a:t>νερό χαμηλού </a:t>
            </a:r>
            <a:r>
              <a:rPr lang="en-US" sz="1600" dirty="0"/>
              <a:t>pH </a:t>
            </a:r>
            <a:r>
              <a:rPr lang="el-GR" sz="1600" dirty="0"/>
              <a:t>)</a:t>
            </a:r>
            <a:r>
              <a:rPr lang="en-US" sz="1600" dirty="0"/>
              <a:t>.</a:t>
            </a:r>
          </a:p>
          <a:p>
            <a:pPr marL="542925" lvl="1" indent="-285750">
              <a:buFont typeface="Calibri" panose="020F0502020204030204" pitchFamily="34" charset="0"/>
              <a:buChar char="‒"/>
            </a:pPr>
            <a:r>
              <a:rPr lang="el-GR" sz="1600" dirty="0"/>
              <a:t>Χρησιμοποιούντα ορειχάλκινες βαλβίδες</a:t>
            </a:r>
            <a:r>
              <a:rPr lang="en-US" sz="1600" dirty="0"/>
              <a:t>.</a:t>
            </a:r>
          </a:p>
          <a:p>
            <a:pPr marL="542925" lvl="1" indent="-285750">
              <a:buFont typeface="Calibri" panose="020F0502020204030204" pitchFamily="34" charset="0"/>
              <a:buChar char="‒"/>
            </a:pPr>
            <a:r>
              <a:rPr lang="el-GR" sz="1600" dirty="0"/>
              <a:t>Προστασία της μόνωσης με βαφή, ταινίες ή </a:t>
            </a:r>
            <a:r>
              <a:rPr lang="en-US" sz="1600" dirty="0"/>
              <a:t> </a:t>
            </a:r>
            <a:r>
              <a:rPr lang="el-GR" sz="1600" dirty="0"/>
              <a:t>καλύμματα. </a:t>
            </a:r>
          </a:p>
          <a:p>
            <a:pPr marL="542925" lvl="1" indent="-285750">
              <a:buFont typeface="Wingdings" panose="05000000000000000000" pitchFamily="2" charset="2"/>
              <a:buChar char="§"/>
            </a:pPr>
            <a:r>
              <a:rPr lang="el-GR" sz="1600" b="1" dirty="0"/>
              <a:t>Μεγιστοποίηση απόδοσης</a:t>
            </a:r>
            <a:r>
              <a:rPr lang="en-US" sz="1600" b="1" dirty="0"/>
              <a:t>: </a:t>
            </a:r>
            <a:r>
              <a:rPr lang="el-GR" sz="1600" dirty="0"/>
              <a:t>Κατάλληλη επιλογή διαμέτρων σωληνώσεων</a:t>
            </a:r>
            <a:r>
              <a:rPr lang="en-US" sz="1600" dirty="0"/>
              <a:t>, </a:t>
            </a:r>
            <a:r>
              <a:rPr lang="el-GR" sz="1600" dirty="0"/>
              <a:t>βέλτιστες διαδρομές σωληνώσεων και κατάλληλη μόνωση των υλικών .</a:t>
            </a:r>
          </a:p>
          <a:p>
            <a:pPr marL="542925" lvl="1" indent="-285750">
              <a:buFont typeface="Wingdings" panose="05000000000000000000" pitchFamily="2" charset="2"/>
              <a:buChar char="§"/>
            </a:pPr>
            <a:r>
              <a:rPr lang="el-GR" sz="1600" b="1" dirty="0"/>
              <a:t>Βέλτιστη εγκατάσταση και συντήρηση</a:t>
            </a:r>
            <a:r>
              <a:rPr lang="en-US" sz="1600" b="1" dirty="0"/>
              <a:t>: </a:t>
            </a:r>
            <a:r>
              <a:rPr lang="el-GR" sz="1600" dirty="0"/>
              <a:t>Συνδέσεις ταχείας σύζευξης και αναιρούμενες</a:t>
            </a:r>
            <a:r>
              <a:rPr lang="en-US" sz="1600" dirty="0"/>
              <a:t>, </a:t>
            </a:r>
            <a:r>
              <a:rPr lang="el-GR" sz="1600" dirty="0"/>
              <a:t>σπειροειδής  σωλήνες από χάλυβα</a:t>
            </a:r>
            <a:r>
              <a:rPr lang="en-US" sz="1600" dirty="0"/>
              <a:t>, </a:t>
            </a:r>
            <a:r>
              <a:rPr lang="el-GR" sz="1600" dirty="0"/>
              <a:t>σωστά αξεσουάρ</a:t>
            </a:r>
            <a:r>
              <a:rPr lang="en-US" sz="1600" dirty="0"/>
              <a:t>: </a:t>
            </a:r>
            <a:r>
              <a:rPr lang="el-GR" sz="1600" dirty="0"/>
              <a:t>στηρίγματα </a:t>
            </a:r>
            <a:r>
              <a:rPr lang="el-GR" sz="1600" dirty="0" err="1"/>
              <a:t>κλπ</a:t>
            </a:r>
            <a:r>
              <a:rPr lang="en-US" sz="1600" dirty="0"/>
              <a:t>.</a:t>
            </a:r>
          </a:p>
        </p:txBody>
      </p:sp>
      <p:pic>
        <p:nvPicPr>
          <p:cNvPr id="6" name="Picture 5">
            <a:extLst>
              <a:ext uri="{FF2B5EF4-FFF2-40B4-BE49-F238E27FC236}">
                <a16:creationId xmlns:a16="http://schemas.microsoft.com/office/drawing/2014/main" xmlns="" id="{7F734291-AAC0-435F-906D-D5A08D060CB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39999" y="2002966"/>
            <a:ext cx="3121101" cy="2290034"/>
          </a:xfrm>
          <a:prstGeom prst="rect">
            <a:avLst/>
          </a:prstGeom>
        </p:spPr>
      </p:pic>
    </p:spTree>
    <p:extLst>
      <p:ext uri="{BB962C8B-B14F-4D97-AF65-F5344CB8AC3E}">
        <p14:creationId xmlns:p14="http://schemas.microsoft.com/office/powerpoint/2010/main" val="265575133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2193</TotalTime>
  <Words>4550</Words>
  <Application>Microsoft Office PowerPoint</Application>
  <PresentationFormat>On-screen Show (4:3)</PresentationFormat>
  <Paragraphs>441</Paragraphs>
  <Slides>48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RotisSansSerif</vt:lpstr>
      <vt:lpstr>Wingdings</vt:lpstr>
      <vt:lpstr>2_Office Theme</vt:lpstr>
      <vt:lpstr>Ενότητα 2.3. ΥΔΡΑΥΛΙΚΟ ΚΥΚΛΩΜΑ I. ΟΙ ΣΩΛΗΝΕΣ ΚΑΙ ΤΟ ΥΓΡΟ ΜΕΤΑΦΟΡΑΣ ΘΕΡΜΟΤΗΤΑΣ </vt:lpstr>
      <vt:lpstr>Module Objectives</vt:lpstr>
      <vt:lpstr>Content</vt:lpstr>
      <vt:lpstr>1. Σκέψεις για τις υδραυλικές εγκαταστάσεις  στα ηλιοθερμικά .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1. Σκέψεις για τις υδραυλικές εγκαταστάσεις  στα ηλιοθερμικά </vt:lpstr>
      <vt:lpstr>2. Υλικά </vt:lpstr>
      <vt:lpstr>2. Υλικά</vt:lpstr>
      <vt:lpstr>2. Υλικά</vt:lpstr>
      <vt:lpstr>2. Υλικά</vt:lpstr>
      <vt:lpstr>2. Υλικά</vt:lpstr>
      <vt:lpstr>2. Υλικά</vt:lpstr>
      <vt:lpstr>2. Υλικά</vt:lpstr>
      <vt:lpstr>2. Υλικά</vt:lpstr>
      <vt:lpstr>2. Υλικά</vt:lpstr>
      <vt:lpstr>2. Υλικά</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3. Υδραυλική λειτουργία και έλεγχος των σωληνώσεων </vt:lpstr>
      <vt:lpstr>ΠΕΡΊΛΗΨΗ</vt:lpstr>
      <vt:lpstr>Βιβλιογραφία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fdm</cp:lastModifiedBy>
  <cp:revision>169</cp:revision>
  <dcterms:created xsi:type="dcterms:W3CDTF">2019-04-19T09:31:08Z</dcterms:created>
  <dcterms:modified xsi:type="dcterms:W3CDTF">2019-11-24T16:45:45Z</dcterms:modified>
</cp:coreProperties>
</file>