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72" r:id="rId5"/>
    <p:sldId id="273" r:id="rId6"/>
    <p:sldId id="280" r:id="rId7"/>
    <p:sldId id="264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0" r:id="rId24"/>
  </p:sldIdLst>
  <p:sldSz cx="9144000" cy="6858000" type="screen4x3"/>
  <p:notesSz cx="6799263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20" autoAdjust="0"/>
  </p:normalViewPr>
  <p:slideViewPr>
    <p:cSldViewPr>
      <p:cViewPr>
        <p:scale>
          <a:sx n="81" d="100"/>
          <a:sy n="81" d="100"/>
        </p:scale>
        <p:origin x="-1056" y="60"/>
      </p:cViewPr>
      <p:guideLst>
        <p:guide orient="horz" pos="1026"/>
        <p:guide pos="360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84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927" y="4717416"/>
            <a:ext cx="5439410" cy="4469130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343" y="9433107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63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12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32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26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71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СЛЪНЧЕВА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ЕНЕРГИЯ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Бл</a:t>
            </a:r>
            <a:r>
              <a:rPr lang="bg-BG" dirty="0" smtClean="0"/>
              <a:t>ок </a:t>
            </a:r>
            <a:r>
              <a:rPr lang="ru-RU" dirty="0" smtClean="0"/>
              <a:t>1 </a:t>
            </a:r>
            <a:endParaRPr lang="en-US" dirty="0" smtClean="0"/>
          </a:p>
          <a:p>
            <a:pPr algn="l"/>
            <a:r>
              <a:rPr lang="ru-RU" dirty="0" smtClean="0"/>
              <a:t>Въведение </a:t>
            </a:r>
            <a:r>
              <a:rPr lang="ru-RU" dirty="0"/>
              <a:t>в </a:t>
            </a:r>
            <a:r>
              <a:rPr lang="ru-RU" dirty="0" smtClean="0"/>
              <a:t>слънчевата </a:t>
            </a:r>
            <a:r>
              <a:rPr lang="ru-RU" dirty="0"/>
              <a:t>топлинна </a:t>
            </a:r>
            <a:r>
              <a:rPr lang="ru-RU" dirty="0" smtClean="0"/>
              <a:t>енергия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78ACA9-1B56-4742-955A-0037B20A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ru-RU" b="1" dirty="0"/>
              <a:t>Слънчеви термини и основни принципи 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654F619-B50E-4250-9053-7B7447E7CA9D}"/>
              </a:ext>
            </a:extLst>
          </p:cNvPr>
          <p:cNvSpPr/>
          <p:nvPr/>
        </p:nvSpPr>
        <p:spPr>
          <a:xfrm>
            <a:off x="630007" y="1557000"/>
            <a:ext cx="2509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Слънчеви ъгли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97BB8FD-8860-4E8C-8B3C-2597D2D2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34" y="1989000"/>
            <a:ext cx="4320000" cy="33873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5F018F0-6F6B-49E0-9ECD-B40D2C392AEC}"/>
              </a:ext>
            </a:extLst>
          </p:cNvPr>
          <p:cNvSpPr/>
          <p:nvPr/>
        </p:nvSpPr>
        <p:spPr>
          <a:xfrm>
            <a:off x="1000693" y="5376358"/>
            <a:ext cx="4039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Спрямо надморската височина- ъгъл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)</a:t>
            </a:r>
          </a:p>
          <a:p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Азимут-ъгъл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()</a:t>
            </a:r>
          </a:p>
          <a:p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Зенит-ъгъл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(</a:t>
            </a:r>
            <a:r>
              <a:rPr lang="en-US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</a:t>
            </a:r>
            <a:endParaRPr lang="es-ES" dirty="0"/>
          </a:p>
        </p:txBody>
      </p:sp>
      <p:pic>
        <p:nvPicPr>
          <p:cNvPr id="14" name="Imagen 13" descr="Imagen que contiene texto, mapa&#10;&#10;Descripción generada con confianza muy alta">
            <a:extLst>
              <a:ext uri="{FF2B5EF4-FFF2-40B4-BE49-F238E27FC236}">
                <a16:creationId xmlns="" xmlns:a16="http://schemas.microsoft.com/office/drawing/2014/main" id="{2E036C92-A70D-411B-AA65-F5DE29CFA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56" y="2314679"/>
            <a:ext cx="3559742" cy="2736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A6179CFF-0408-404A-BD43-807C08E16F79}"/>
              </a:ext>
            </a:extLst>
          </p:cNvPr>
          <p:cNvSpPr/>
          <p:nvPr/>
        </p:nvSpPr>
        <p:spPr>
          <a:xfrm>
            <a:off x="5806799" y="5222470"/>
            <a:ext cx="2880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Диаграма на пътя на Слънцето за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дадена географска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ширина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844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F62D05-8A0A-4AAB-AEEF-F4001240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ru-RU" b="1" dirty="0" smtClean="0"/>
              <a:t>Слънчеви </a:t>
            </a:r>
            <a:r>
              <a:rPr lang="ru-RU" b="1" dirty="0"/>
              <a:t>термини и основни принципи 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EB8DB89-93DF-43BA-B00A-13E9B6970ED2}"/>
              </a:ext>
            </a:extLst>
          </p:cNvPr>
          <p:cNvSpPr/>
          <p:nvPr/>
        </p:nvSpPr>
        <p:spPr>
          <a:xfrm>
            <a:off x="630007" y="1557000"/>
            <a:ext cx="811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Атмосфера,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въздушна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маса 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глобално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излъчване на земната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повърхност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6118311-DC84-4148-B5AE-6067C1F63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32" y="2749699"/>
            <a:ext cx="7016536" cy="29532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B935D71-63EB-4BCF-8E0B-F04BC839F7B6}"/>
              </a:ext>
            </a:extLst>
          </p:cNvPr>
          <p:cNvSpPr/>
          <p:nvPr/>
        </p:nvSpPr>
        <p:spPr>
          <a:xfrm>
            <a:off x="1981684" y="5754446"/>
            <a:ext cx="5988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Глобално лъчение = директно лъчение + дифузна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радиация</a:t>
            </a:r>
            <a:endParaRPr lang="es-ES" sz="160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09CEA1DC-64C1-4CD7-A237-B90700F9E248}"/>
              </a:ext>
            </a:extLst>
          </p:cNvPr>
          <p:cNvSpPr/>
          <p:nvPr/>
        </p:nvSpPr>
        <p:spPr>
          <a:xfrm>
            <a:off x="900000" y="1918703"/>
            <a:ext cx="79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Атмосферата поглъща, отразяват 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разсейва слънчевата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радиация.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По-голям е пътят през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атмосферата за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радиацията през зимата,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по-голямо взаимодействие (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ирадиация-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затихване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6191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1F7802-56DA-45C2-9B03-A2474E28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ru-RU" b="1" dirty="0"/>
              <a:t>Слънчеви термини и основни принципи 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F19506A-87BE-4B6E-B5CF-75A9CC3C9A6F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Ъгъл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падане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повърхността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D6D76AE-B55B-4E0C-B674-A89B20F6A00D}"/>
              </a:ext>
            </a:extLst>
          </p:cNvPr>
          <p:cNvSpPr/>
          <p:nvPr/>
        </p:nvSpPr>
        <p:spPr>
          <a:xfrm>
            <a:off x="630007" y="1918703"/>
            <a:ext cx="8244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Ъгълът на падане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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е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0, когато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слънцето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пряко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покрива плоската повърхност- м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аксимална радиация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.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Повече , по-малко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радиация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плоската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повърхност (т.е.,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слънчев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колектор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).</a:t>
            </a:r>
            <a:endParaRPr lang="es-ES" sz="160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2E35B3D-E4FE-4114-B27E-E7D40E3A6E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2749700"/>
            <a:ext cx="3960000" cy="2212748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CC33FE0-1BAC-40E2-B541-ADA450293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00" y="3954052"/>
            <a:ext cx="3870600" cy="2027292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B7B330C-85D3-4DF3-B921-E25CF4FD5DBC}"/>
              </a:ext>
            </a:extLst>
          </p:cNvPr>
          <p:cNvSpPr/>
          <p:nvPr/>
        </p:nvSpPr>
        <p:spPr>
          <a:xfrm>
            <a:off x="4914600" y="2876834"/>
            <a:ext cx="396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latin typeface="Arial" pitchFamily="34" charset="0"/>
                <a:cs typeface="Arial" pitchFamily="34" charset="0"/>
              </a:rPr>
              <a:t>За да се получи максимално слънчево облъчване на колектора, трябва да се наклони и ориентира оптимално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60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96662CC7-A78B-4873-BEA8-9508FC3939F9}"/>
              </a:ext>
            </a:extLst>
          </p:cNvPr>
          <p:cNvSpPr/>
          <p:nvPr/>
        </p:nvSpPr>
        <p:spPr>
          <a:xfrm>
            <a:off x="738986" y="5159516"/>
            <a:ext cx="4265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g-BG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Ъгълът на 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падане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)</a:t>
            </a:r>
          </a:p>
          <a:p>
            <a:pPr algn="r"/>
            <a:r>
              <a:rPr lang="bg-BG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ъгъл 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на наклона спрямо повърхността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)</a:t>
            </a:r>
          </a:p>
          <a:p>
            <a:pPr algn="r"/>
            <a:r>
              <a:rPr lang="bg-BG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ъгъл 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на азимута на повърхността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()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12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2587EF-3D01-4E1D-9F17-C939C85F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ru-RU" b="1" dirty="0"/>
              <a:t>Слънчеви термини и основни принципи 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D60BA87-C15E-4F7A-B06A-A3975E7BBF32}"/>
              </a:ext>
            </a:extLst>
          </p:cNvPr>
          <p:cNvSpPr/>
          <p:nvPr/>
        </p:nvSpPr>
        <p:spPr>
          <a:xfrm>
            <a:off x="630007" y="1557000"/>
            <a:ext cx="3365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latin typeface="Arial" pitchFamily="34" charset="0"/>
                <a:cs typeface="Arial" pitchFamily="34" charset="0"/>
              </a:rPr>
              <a:t>Материали за абсорбатора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42243B9B-3BAC-4D73-A935-6547453BBB5F}"/>
              </a:ext>
            </a:extLst>
          </p:cNvPr>
          <p:cNvSpPr/>
          <p:nvPr/>
        </p:nvSpPr>
        <p:spPr>
          <a:xfrm>
            <a:off x="899999" y="1886160"/>
            <a:ext cx="813600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Слънчевите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колектори отразяват и поглъщат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слънчевата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радиация.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По-добре е,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ако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абсорбцията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 висока.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Усвояването и ефективността на абсорбера зависи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материала на абсорбера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покритието на колектора.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g-BG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A4C6EC7-7F65-4E83-9B79-4B760B4634AD}"/>
              </a:ext>
            </a:extLst>
          </p:cNvPr>
          <p:cNvSpPr/>
          <p:nvPr/>
        </p:nvSpPr>
        <p:spPr>
          <a:xfrm>
            <a:off x="630007" y="2461541"/>
            <a:ext cx="32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Пренос на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топлина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5C61F88D-DC09-49C9-9273-D85C613D850A}"/>
              </a:ext>
            </a:extLst>
          </p:cNvPr>
          <p:cNvSpPr/>
          <p:nvPr/>
        </p:nvSpPr>
        <p:spPr>
          <a:xfrm>
            <a:off x="899998" y="2790701"/>
            <a:ext cx="3384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Радиацията отдава топлината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чрез конвекция вътре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слънчевите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панели.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колекторите също се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губи топлина от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радиацията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D828F59-6584-4807-BA23-5D3746F4530C}"/>
              </a:ext>
            </a:extLst>
          </p:cNvPr>
          <p:cNvSpPr/>
          <p:nvPr/>
        </p:nvSpPr>
        <p:spPr>
          <a:xfrm>
            <a:off x="630007" y="4798243"/>
            <a:ext cx="3149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Топлинна маса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3A3346A-B5DC-4E62-8DFD-979EC9322F7E}"/>
              </a:ext>
            </a:extLst>
          </p:cNvPr>
          <p:cNvSpPr/>
          <p:nvPr/>
        </p:nvSpPr>
        <p:spPr>
          <a:xfrm>
            <a:off x="899999" y="5159782"/>
            <a:ext cx="3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По-висока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топлинна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маса, по- работоспособна слънчева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537F537-6215-4FDD-8188-F8E64E21B0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0" y="2717039"/>
            <a:ext cx="4258800" cy="281749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5FA78D6B-1CC1-49BC-808A-7E5F6EDDABCB}"/>
              </a:ext>
            </a:extLst>
          </p:cNvPr>
          <p:cNvSpPr/>
          <p:nvPr/>
        </p:nvSpPr>
        <p:spPr>
          <a:xfrm>
            <a:off x="899999" y="5651669"/>
            <a:ext cx="7442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система, повече прехвърлена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съхранена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топлина за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практични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цели.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Слънчевите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топлинни панели използват вода или гликол за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пряко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косвено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затопляне на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водата.</a:t>
            </a:r>
            <a:endParaRPr lang="es-ES" sz="1400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0560EEE-FF5C-4263-BA20-846F8F376154}"/>
              </a:ext>
            </a:extLst>
          </p:cNvPr>
          <p:cNvSpPr/>
          <p:nvPr/>
        </p:nvSpPr>
        <p:spPr>
          <a:xfrm>
            <a:off x="630007" y="3858525"/>
            <a:ext cx="32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Температурен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градиент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3650DDC9-AD90-4F8E-B0BB-6D9EDA1623F6}"/>
              </a:ext>
            </a:extLst>
          </p:cNvPr>
          <p:cNvSpPr/>
          <p:nvPr/>
        </p:nvSpPr>
        <p:spPr>
          <a:xfrm>
            <a:off x="899999" y="4187684"/>
            <a:ext cx="338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Топлинните загуби са по-високи, ако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температурния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градиент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 висок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2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cielo, hombre, exterior&#10;&#10;Descripción generada con confianza muy alta">
            <a:extLst>
              <a:ext uri="{FF2B5EF4-FFF2-40B4-BE49-F238E27FC236}">
                <a16:creationId xmlns="" xmlns:a16="http://schemas.microsoft.com/office/drawing/2014/main" id="{BBA19F1B-4A10-418C-9FCD-1609A366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75" y="2853000"/>
            <a:ext cx="3895725" cy="3362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echa: doblada 7">
            <a:extLst>
              <a:ext uri="{FF2B5EF4-FFF2-40B4-BE49-F238E27FC236}">
                <a16:creationId xmlns="" xmlns:a16="http://schemas.microsoft.com/office/drawing/2014/main" id="{4D1E364C-B5D4-4508-9D33-4FA33AB63D5A}"/>
              </a:ext>
            </a:extLst>
          </p:cNvPr>
          <p:cNvSpPr/>
          <p:nvPr/>
        </p:nvSpPr>
        <p:spPr>
          <a:xfrm rot="5400000">
            <a:off x="6436141" y="1595650"/>
            <a:ext cx="2016000" cy="1999232"/>
          </a:xfrm>
          <a:prstGeom prst="bentArrow">
            <a:avLst>
              <a:gd name="adj1" fmla="val 24249"/>
              <a:gd name="adj2" fmla="val 24145"/>
              <a:gd name="adj3" fmla="val 28404"/>
              <a:gd name="adj4" fmla="val 18385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633C0E63-179D-44A6-9BF9-EDA92B5F8841}"/>
              </a:ext>
            </a:extLst>
          </p:cNvPr>
          <p:cNvSpPr/>
          <p:nvPr/>
        </p:nvSpPr>
        <p:spPr>
          <a:xfrm>
            <a:off x="324000" y="1540279"/>
            <a:ext cx="6120000" cy="256206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3E9920-253A-4290-8678-B8466A915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bg-BG" b="1" dirty="0" smtClean="0"/>
              <a:t>Основни положения в системите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1F7A6C7-3B6B-4305-AE4C-E7CD389950F0}"/>
              </a:ext>
            </a:extLst>
          </p:cNvPr>
          <p:cNvSpPr txBox="1"/>
          <p:nvPr/>
        </p:nvSpPr>
        <p:spPr>
          <a:xfrm>
            <a:off x="6588000" y="1599335"/>
            <a:ext cx="157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They are basic tasks for installers and </a:t>
            </a:r>
            <a:r>
              <a:rPr lang="en-US" sz="1200" dirty="0">
                <a:solidFill>
                  <a:schemeClr val="bg1"/>
                </a:solidFill>
              </a:rPr>
              <a:t>designers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22421B5-F823-4E26-B392-92CEC6131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Измерване на слънчевата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радиация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Събиране и преобразуване на слънчевата енергия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Слънчеви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колектори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Дневни вариации.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 прозорец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Сезонни колебания.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 на колектора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Ориентация на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колектора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Оптимален ъгъл на наклона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Топлинно съхранение- съображения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Допълнителна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система- съображения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3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03E04A-2793-4019-80A8-09C6B11B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bg-BG" b="1" dirty="0"/>
              <a:t>Основни положения в системите </a:t>
            </a:r>
            <a:endParaRPr lang="en-U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6AA43744-62CA-4DD9-B0B7-EBFDD4FD8C8B}"/>
              </a:ext>
            </a:extLst>
          </p:cNvPr>
          <p:cNvCxnSpPr>
            <a:cxnSpLocks/>
          </p:cNvCxnSpPr>
          <p:nvPr/>
        </p:nvCxnSpPr>
        <p:spPr>
          <a:xfrm>
            <a:off x="4572000" y="1628775"/>
            <a:ext cx="0" cy="459269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DC6148D1-1662-4F32-8B44-084556BA59E0}"/>
              </a:ext>
            </a:extLst>
          </p:cNvPr>
          <p:cNvCxnSpPr>
            <a:cxnSpLocks/>
          </p:cNvCxnSpPr>
          <p:nvPr/>
        </p:nvCxnSpPr>
        <p:spPr>
          <a:xfrm flipH="1">
            <a:off x="252413" y="3933003"/>
            <a:ext cx="8434387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https://www.hukseflux.com/uploads/styles/small/public/2018-07/DR03-pyrheliometer-1webXLv1202.jpg?itok=6-s3CWlv">
            <a:extLst>
              <a:ext uri="{FF2B5EF4-FFF2-40B4-BE49-F238E27FC236}">
                <a16:creationId xmlns="" xmlns:a16="http://schemas.microsoft.com/office/drawing/2014/main" id="{B020DBF6-4BC6-4CB0-88AD-5415D90A40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/>
          <a:stretch/>
        </p:blipFill>
        <p:spPr bwMode="auto">
          <a:xfrm>
            <a:off x="5796365" y="1734669"/>
            <a:ext cx="2159635" cy="2026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E1693FC-8AB0-4819-B76B-1CC2EC815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00" y="1581000"/>
            <a:ext cx="1905000" cy="2333625"/>
          </a:xfrm>
          <a:prstGeom prst="rect">
            <a:avLst/>
          </a:prstGeom>
        </p:spPr>
      </p:pic>
      <p:pic>
        <p:nvPicPr>
          <p:cNvPr id="12" name="Imagen 11" descr="https://www.christies.com/img/LotImages/2016/CSK/2016_CSK_12051_0228_000(a_sunshine_recorder_casella_early_20th_century).jpg">
            <a:extLst>
              <a:ext uri="{FF2B5EF4-FFF2-40B4-BE49-F238E27FC236}">
                <a16:creationId xmlns="" xmlns:a16="http://schemas.microsoft.com/office/drawing/2014/main" id="{C328E0EE-DBC1-4163-84AE-841F94DF207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" b="7897"/>
          <a:stretch/>
        </p:blipFill>
        <p:spPr bwMode="auto">
          <a:xfrm>
            <a:off x="1116000" y="4313623"/>
            <a:ext cx="2664000" cy="1779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https://alexnld.com/wp-content/uploads/2015/10/1247.jpg">
            <a:extLst>
              <a:ext uri="{FF2B5EF4-FFF2-40B4-BE49-F238E27FC236}">
                <a16:creationId xmlns="" xmlns:a16="http://schemas.microsoft.com/office/drawing/2014/main" id="{1E4286F2-E846-4720-88D6-7020A62E2E6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65" y="4105053"/>
            <a:ext cx="1943634" cy="1932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1A50990E-DBA7-4B6F-A671-CB1E4D954552}"/>
              </a:ext>
            </a:extLst>
          </p:cNvPr>
          <p:cNvSpPr/>
          <p:nvPr/>
        </p:nvSpPr>
        <p:spPr>
          <a:xfrm rot="16200000">
            <a:off x="-94120" y="2248971"/>
            <a:ext cx="1739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Пирхелиометър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оцветен </a:t>
            </a:r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пръстен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FA7E84F1-918A-4ECD-8AA9-2531CE2849E1}"/>
              </a:ext>
            </a:extLst>
          </p:cNvPr>
          <p:cNvSpPr/>
          <p:nvPr/>
        </p:nvSpPr>
        <p:spPr>
          <a:xfrm rot="16200000">
            <a:off x="7415133" y="2545256"/>
            <a:ext cx="1739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Пирхелиометър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953D10A6-80D1-47B0-B05D-00DACB5FEB83}"/>
              </a:ext>
            </a:extLst>
          </p:cNvPr>
          <p:cNvSpPr/>
          <p:nvPr/>
        </p:nvSpPr>
        <p:spPr>
          <a:xfrm rot="16200000">
            <a:off x="-218557" y="4806636"/>
            <a:ext cx="1987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Кембъл-Стоукс хелиограф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853D1748-4040-4F0B-BBE8-68CC7EACFE46}"/>
              </a:ext>
            </a:extLst>
          </p:cNvPr>
          <p:cNvSpPr/>
          <p:nvPr/>
        </p:nvSpPr>
        <p:spPr>
          <a:xfrm rot="16200000">
            <a:off x="7595169" y="4628260"/>
            <a:ext cx="1932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Преносим </a:t>
            </a:r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ирадианметър за слънчева </a:t>
            </a:r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енергия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9F8D15B-C85C-453D-B8A0-D21C0C6CCC7E}"/>
              </a:ext>
            </a:extLst>
          </p:cNvPr>
          <p:cNvSpPr/>
          <p:nvPr/>
        </p:nvSpPr>
        <p:spPr>
          <a:xfrm>
            <a:off x="3688684" y="3534003"/>
            <a:ext cx="189131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Измерване на слънчевата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радиация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1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063038-389F-4748-88B5-16FDFF99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.</a:t>
            </a:r>
            <a:r>
              <a:rPr lang="bg-BG" b="1" dirty="0"/>
              <a:t> Основни положения в </a:t>
            </a:r>
            <a:r>
              <a:rPr lang="bg-BG" b="1" dirty="0" smtClean="0"/>
              <a:t>системите</a:t>
            </a:r>
            <a:endParaRPr lang="en-US" dirty="0"/>
          </a:p>
        </p:txBody>
      </p:sp>
      <p:pic>
        <p:nvPicPr>
          <p:cNvPr id="8" name="Imagen 7" descr="Imagen que contiene edificio, cielo, tejado, objeto de exteriores&#10;&#10;Descripción generada con confianza alta">
            <a:extLst>
              <a:ext uri="{FF2B5EF4-FFF2-40B4-BE49-F238E27FC236}">
                <a16:creationId xmlns="" xmlns:a16="http://schemas.microsoft.com/office/drawing/2014/main" id="{082D74B0-9D6B-43AE-AA6F-2AA993871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8" y="1658477"/>
            <a:ext cx="3348000" cy="2232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5E4A1B9-7B7A-4002-BE06-8357DABB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136" y="1628775"/>
            <a:ext cx="3510409" cy="2232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0A40729-C066-4BF6-8F1C-FAFF537B2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136" y="3963792"/>
            <a:ext cx="3390596" cy="2232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56308774-2D43-4C3C-9B70-55419FD9B87B}"/>
              </a:ext>
            </a:extLst>
          </p:cNvPr>
          <p:cNvCxnSpPr>
            <a:cxnSpLocks/>
          </p:cNvCxnSpPr>
          <p:nvPr/>
        </p:nvCxnSpPr>
        <p:spPr>
          <a:xfrm>
            <a:off x="4572000" y="1628775"/>
            <a:ext cx="0" cy="4567017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8BD3512B-F091-482D-8915-070C81AE1927}"/>
              </a:ext>
            </a:extLst>
          </p:cNvPr>
          <p:cNvCxnSpPr>
            <a:cxnSpLocks/>
          </p:cNvCxnSpPr>
          <p:nvPr/>
        </p:nvCxnSpPr>
        <p:spPr>
          <a:xfrm flipH="1">
            <a:off x="252413" y="3933003"/>
            <a:ext cx="8434387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50D79FA-6701-4933-8036-F9D953E80018}"/>
              </a:ext>
            </a:extLst>
          </p:cNvPr>
          <p:cNvSpPr/>
          <p:nvPr/>
        </p:nvSpPr>
        <p:spPr>
          <a:xfrm>
            <a:off x="252414" y="4017590"/>
            <a:ext cx="403945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Събиране и преобразуване на слънчевата енергия. Слънчеви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колектори.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4FDA9C29-3491-4F8F-AB12-07E65A9851E9}"/>
              </a:ext>
            </a:extLst>
          </p:cNvPr>
          <p:cNvSpPr/>
          <p:nvPr/>
        </p:nvSpPr>
        <p:spPr>
          <a:xfrm>
            <a:off x="540000" y="4848959"/>
            <a:ext cx="3751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Ефективността им зависи от това как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 са проектирани 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какви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материали са направени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4D791FA7-B6BF-489E-9277-5590B05D2FAD}"/>
              </a:ext>
            </a:extLst>
          </p:cNvPr>
          <p:cNvSpPr/>
          <p:nvPr/>
        </p:nvSpPr>
        <p:spPr>
          <a:xfrm rot="16200000">
            <a:off x="-415330" y="2210837"/>
            <a:ext cx="2036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Плоски </a:t>
            </a:r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слънчеви </a:t>
            </a:r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колектори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C64E9442-7627-44A7-B9C6-FC2E068B2A61}"/>
              </a:ext>
            </a:extLst>
          </p:cNvPr>
          <p:cNvSpPr/>
          <p:nvPr/>
        </p:nvSpPr>
        <p:spPr>
          <a:xfrm rot="16200000">
            <a:off x="7675976" y="2224100"/>
            <a:ext cx="2021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Вакуумни тръбни слънчеви </a:t>
            </a:r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колектори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49A1E5B4-08EE-4E97-AB75-B7187863250C}"/>
              </a:ext>
            </a:extLst>
          </p:cNvPr>
          <p:cNvSpPr/>
          <p:nvPr/>
        </p:nvSpPr>
        <p:spPr>
          <a:xfrm rot="16200000">
            <a:off x="7817267" y="4669619"/>
            <a:ext cx="1739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Параболични слънчеви </a:t>
            </a:r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колектори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9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9837C4-FFD7-43FB-A6EB-C40D65B6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bg-BG" b="1" dirty="0"/>
              <a:t>Основни положения в системите 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349E197-F12F-46F7-9C8E-01D229E9E960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Дневни вариации.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 прозорец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2EE8721-308D-4CD5-B516-017DCB872057}"/>
              </a:ext>
            </a:extLst>
          </p:cNvPr>
          <p:cNvSpPr/>
          <p:nvPr/>
        </p:nvSpPr>
        <p:spPr>
          <a:xfrm>
            <a:off x="900000" y="1918703"/>
            <a:ext cx="295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Ежедневно на разположение има само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около 6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часа  максимална енергия.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Това е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слънчевия прозорец,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района на слънцето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Пътната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диаграма за дадена географска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ширина показва, къде слънчевите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колектори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да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се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инсталират, за да се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гарантира достатъчно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ефективност.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F08CDDE-5BCD-4230-83D5-28787915C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03" y="1884708"/>
            <a:ext cx="4609797" cy="354722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3BCDD8C-5DFB-4076-8BC1-1EAFFBCA8698}"/>
              </a:ext>
            </a:extLst>
          </p:cNvPr>
          <p:cNvSpPr/>
          <p:nvPr/>
        </p:nvSpPr>
        <p:spPr>
          <a:xfrm>
            <a:off x="972000" y="5517839"/>
            <a:ext cx="77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Най-добре е слънчевите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колектори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 са разположени/фиксирани на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юг в северното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полукълбо,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север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южното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полукълбо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8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9B5276-7042-48FD-AFBA-F59A4740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.</a:t>
            </a:r>
            <a:r>
              <a:rPr lang="bg-BG" b="1" dirty="0"/>
              <a:t> Основни положения в </a:t>
            </a:r>
            <a:r>
              <a:rPr lang="bg-BG" b="1" dirty="0" smtClean="0"/>
              <a:t>системите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6E35A41-6503-4826-966E-E1BD35D1C7C9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Сезонни колебания.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Наклон на колектора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B9E44F8C-731A-4798-8A94-73F5FD093D0B}"/>
              </a:ext>
            </a:extLst>
          </p:cNvPr>
          <p:cNvGrpSpPr/>
          <p:nvPr/>
        </p:nvGrpSpPr>
        <p:grpSpPr>
          <a:xfrm>
            <a:off x="5220000" y="1600620"/>
            <a:ext cx="3672000" cy="4627049"/>
            <a:chOff x="5220000" y="1485000"/>
            <a:chExt cx="3672000" cy="4627049"/>
          </a:xfrm>
        </p:grpSpPr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CCB651DF-C673-4F78-98EC-946F0F94F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0000" y="1485000"/>
              <a:ext cx="1872000" cy="229743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E3FF2744-877B-4E65-9D24-5CDB55F0D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00" y="3788901"/>
              <a:ext cx="3137535" cy="2323148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</p:grp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A7EE17B8-6FB4-40D9-8F46-32E56B6DE377}"/>
              </a:ext>
            </a:extLst>
          </p:cNvPr>
          <p:cNvGrpSpPr/>
          <p:nvPr/>
        </p:nvGrpSpPr>
        <p:grpSpPr>
          <a:xfrm>
            <a:off x="396000" y="1967553"/>
            <a:ext cx="5544000" cy="4254405"/>
            <a:chOff x="396000" y="1967553"/>
            <a:chExt cx="5544000" cy="4254405"/>
          </a:xfrm>
        </p:grpSpPr>
        <p:grpSp>
          <p:nvGrpSpPr>
            <p:cNvPr id="15" name="Grupo 14">
              <a:extLst>
                <a:ext uri="{FF2B5EF4-FFF2-40B4-BE49-F238E27FC236}">
                  <a16:creationId xmlns="" xmlns:a16="http://schemas.microsoft.com/office/drawing/2014/main" id="{547FE819-41D3-4F24-B4C0-5AFBC4488C41}"/>
                </a:ext>
              </a:extLst>
            </p:cNvPr>
            <p:cNvGrpSpPr/>
            <p:nvPr/>
          </p:nvGrpSpPr>
          <p:grpSpPr>
            <a:xfrm>
              <a:off x="396000" y="1967553"/>
              <a:ext cx="5544000" cy="4254405"/>
              <a:chOff x="396000" y="1967553"/>
              <a:chExt cx="5544000" cy="4254405"/>
            </a:xfrm>
          </p:grpSpPr>
          <p:pic>
            <p:nvPicPr>
              <p:cNvPr id="13" name="Imagen 12">
                <a:extLst>
                  <a:ext uri="{FF2B5EF4-FFF2-40B4-BE49-F238E27FC236}">
                    <a16:creationId xmlns="" xmlns:a16="http://schemas.microsoft.com/office/drawing/2014/main" id="{0B0BF8D7-4042-46B8-9021-434C606F7C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31"/>
              <a:stretch/>
            </p:blipFill>
            <p:spPr bwMode="auto">
              <a:xfrm>
                <a:off x="396000" y="1967553"/>
                <a:ext cx="4728507" cy="425440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14" name="CuadroTexto 13">
                <a:extLst>
                  <a:ext uri="{FF2B5EF4-FFF2-40B4-BE49-F238E27FC236}">
                    <a16:creationId xmlns="" xmlns:a16="http://schemas.microsoft.com/office/drawing/2014/main" id="{2A4E80B5-3F0D-4184-A001-DD7DA65DE364}"/>
                  </a:ext>
                </a:extLst>
              </p:cNvPr>
              <p:cNvSpPr txBox="1"/>
              <p:nvPr/>
            </p:nvSpPr>
            <p:spPr>
              <a:xfrm>
                <a:off x="3540506" y="5880620"/>
                <a:ext cx="2399494" cy="33855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32º N </a:t>
                </a:r>
                <a:r>
                  <a:rPr lang="bg-BG" sz="1600" b="1" dirty="0" smtClean="0"/>
                  <a:t>северна ширина</a:t>
                </a:r>
                <a:endParaRPr lang="en-US" sz="1600" b="1" dirty="0"/>
              </a:p>
            </p:txBody>
          </p:sp>
        </p:grpSp>
        <p:sp>
          <p:nvSpPr>
            <p:cNvPr id="16" name="Elipse 15">
              <a:extLst>
                <a:ext uri="{FF2B5EF4-FFF2-40B4-BE49-F238E27FC236}">
                  <a16:creationId xmlns="" xmlns:a16="http://schemas.microsoft.com/office/drawing/2014/main" id="{983FE83F-EE69-4192-9720-D21AEE446F1C}"/>
                </a:ext>
              </a:extLst>
            </p:cNvPr>
            <p:cNvSpPr/>
            <p:nvPr/>
          </p:nvSpPr>
          <p:spPr>
            <a:xfrm>
              <a:off x="2268000" y="4855030"/>
              <a:ext cx="72000" cy="72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5AEEEF93-F6E7-4BC5-A948-FCF40800DCB1}"/>
                </a:ext>
              </a:extLst>
            </p:cNvPr>
            <p:cNvSpPr/>
            <p:nvPr/>
          </p:nvSpPr>
          <p:spPr>
            <a:xfrm>
              <a:off x="2268000" y="4021957"/>
              <a:ext cx="72000" cy="72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6E593B7A-1A7C-4601-8B83-8A4D518855B7}"/>
              </a:ext>
            </a:extLst>
          </p:cNvPr>
          <p:cNvSpPr/>
          <p:nvPr/>
        </p:nvSpPr>
        <p:spPr>
          <a:xfrm>
            <a:off x="5124506" y="1845000"/>
            <a:ext cx="18954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Наклонът на колектора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трябва да бъде различен през лятото или зимата.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Ключовият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въпрос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е в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приложение на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системата.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92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85700C-109D-4441-9E6F-8F303F0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bg-BG" b="1" dirty="0"/>
              <a:t>Основни положения в системите 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EB7F1B4-8E14-4354-8212-4E2C1038E7C7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Ориентация на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колектора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58E7627-665A-40DC-8425-BB097395D7BA}"/>
              </a:ext>
            </a:extLst>
          </p:cNvPr>
          <p:cNvSpPr/>
          <p:nvPr/>
        </p:nvSpPr>
        <p:spPr>
          <a:xfrm>
            <a:off x="900000" y="1989000"/>
            <a:ext cx="77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Формата на покрива, оцветяването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и други фактори могат да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определят ориентацията на слънчевия колектор, освен директното Юг (в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северните ширини). В такива случаи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загубите са малки- с по-малък размер на панела се постига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една и съща енергийна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мощност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58E6933-06C8-4549-9614-B6B048ED81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5" y="3066218"/>
            <a:ext cx="3829685" cy="318028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Imagen 6" descr="https://www.solarpathfinder.com/images/spf/works/dome_reflect.jpg">
            <a:extLst>
              <a:ext uri="{FF2B5EF4-FFF2-40B4-BE49-F238E27FC236}">
                <a16:creationId xmlns="" xmlns:a16="http://schemas.microsoft.com/office/drawing/2014/main" id="{79192A30-F158-4D62-B020-A3B5A99FB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99" y="3066217"/>
            <a:ext cx="2384285" cy="25015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3A67C7D6-8210-4B64-96A1-DF63E1573401}"/>
              </a:ext>
            </a:extLst>
          </p:cNvPr>
          <p:cNvSpPr/>
          <p:nvPr/>
        </p:nvSpPr>
        <p:spPr>
          <a:xfrm>
            <a:off x="5055186" y="5652175"/>
            <a:ext cx="376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Слънчевите сонди помагат да се оцени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ефекта на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колекторното засенчване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До края на тази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част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ще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знаете за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Дефиниране на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слънчевите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топлинни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Обяснение на 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основните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слънчеви топлинни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понятия и принципи, а именно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параметрите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слънчевото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облъчване на земята и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повърхностите.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други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детерминанти на ефективността на слънчевите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системи.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AutoNum type="arabicPeriod" startAt="3"/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основните положения в слънчевите системи влияят за ефективноста им,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включително: </a:t>
            </a:r>
            <a:endParaRPr lang="ru-RU" sz="16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оптимален наклон,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ориентация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ъгли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слънчевите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колектори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други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практически съобръжения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изграждане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системите.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A6BEDC-05F0-498D-90A1-C7A83BE3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bg-BG" b="1" dirty="0"/>
              <a:t>Основни положения в системите 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681935B-6CEB-4D09-98DB-A12712AA1A4D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Оптимален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ъгъл на наклона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E4C9EFD-D1A0-4EB9-AF7E-3F0EF834D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989000"/>
            <a:ext cx="4724400" cy="261937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5A777B3-CC0C-4D6D-9148-B99143E4EED6}"/>
              </a:ext>
            </a:extLst>
          </p:cNvPr>
          <p:cNvSpPr/>
          <p:nvPr/>
        </p:nvSpPr>
        <p:spPr>
          <a:xfrm>
            <a:off x="892642" y="4725000"/>
            <a:ext cx="48313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Факторът ориентация в повърхностните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диаграми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показва,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че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чрез комбиниране на ъгъла на наклона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азимут на панелите се  получава оптимална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слънчева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радиация. Ако усъвършенстването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на наклон и азимут не е строго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необходимо, печалбата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може да бъде по-малко от необходимите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инвестиции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93AD840-5F3E-4310-A074-5EE71252F231}"/>
              </a:ext>
            </a:extLst>
          </p:cNvPr>
          <p:cNvSpPr/>
          <p:nvPr/>
        </p:nvSpPr>
        <p:spPr>
          <a:xfrm>
            <a:off x="5724000" y="1954947"/>
            <a:ext cx="3420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Други стандартни препоръки за основните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качества при  прилагане на системата: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Наклон =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целогодишно използване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енергията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Наклон =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+ 15º</a:t>
            </a:r>
          </a:p>
          <a:p>
            <a:pPr lvl="1"/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За зимата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Наклон = ширина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15º</a:t>
            </a:r>
          </a:p>
          <a:p>
            <a:pPr lvl="1"/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лятото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повишено внимание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Има и изключения към тези правила (напр.: пустинен климат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28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0243A7-1980-42AB-A3B9-E0FE538D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bg-BG" b="1" dirty="0"/>
              <a:t>Основни положения в системите 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4518A36-0624-4EF3-856F-7F0642FE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Изображения на съоръжения за съхранение на топлина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 descr="The hot water heater at the rooftop of the house ">
            <a:extLst>
              <a:ext uri="{FF2B5EF4-FFF2-40B4-BE49-F238E27FC236}">
                <a16:creationId xmlns="" xmlns:a16="http://schemas.microsoft.com/office/drawing/2014/main" id="{9755C7BA-986C-4129-B596-16572DC5A6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5" y="2039540"/>
            <a:ext cx="4285615" cy="304546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037AF97-2E02-42D0-828A-901A0FC6F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05" y="2081317"/>
            <a:ext cx="1533333" cy="296190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990C8C4D-2FFB-4E75-B83C-54F9F8688132}"/>
              </a:ext>
            </a:extLst>
          </p:cNvPr>
          <p:cNvSpPr/>
          <p:nvPr/>
        </p:nvSpPr>
        <p:spPr>
          <a:xfrm>
            <a:off x="716320" y="5196475"/>
            <a:ext cx="8031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Формата на бойлера за гореща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вода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е важен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фактор за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ефективност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Трябва да се знае, че при еднакъв брой слънчеви дни през зимата или лятото температурите в бойлера не следва да бъдат равни. Това зависи от температурата на студената вода, която е много по-ниска през зимата.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BC5F8E4-F817-4E45-9004-B220E6D0B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38" y="2716998"/>
            <a:ext cx="2144762" cy="17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6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ttp://solarheateurope.eu/wp-content/uploads/2017/08/Austria-Solar-Solar-Heat-Europe-Installation-Solar-Flat-Collectors-V2.jpg">
            <a:extLst>
              <a:ext uri="{FF2B5EF4-FFF2-40B4-BE49-F238E27FC236}">
                <a16:creationId xmlns="" xmlns:a16="http://schemas.microsoft.com/office/drawing/2014/main" id="{26260DD1-6739-4838-9C61-76942CABBA0B}"/>
              </a:ext>
            </a:extLst>
          </p:cNvPr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6715"/>
            <a:ext cx="4383992" cy="41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A03827-59E3-4CF5-9FFC-D8B31EF7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bg-BG" b="1" dirty="0"/>
              <a:t>Основни положения в системите 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BC4BDBB-E577-4E91-B5F3-AC74CA152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Допълнителна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система- съображения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615004C-1D2C-49D3-BF7E-D56C081AAFD0}"/>
              </a:ext>
            </a:extLst>
          </p:cNvPr>
          <p:cNvSpPr/>
          <p:nvPr/>
        </p:nvSpPr>
        <p:spPr>
          <a:xfrm>
            <a:off x="655121" y="1989000"/>
            <a:ext cx="41328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Безопасност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Чисти технологии. Събиране на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течността- против замърсяване.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Механична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безопасност-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когато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колекторите се  монтират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на пода, покриви, стени 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др.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Достъпност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bg-BG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Цени-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kWh/€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Материали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Изберете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ги внимателно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 Те имат влияние върху безопасността,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производителността, издръжливостта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разходите.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83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Край на частта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Първа част</a:t>
            </a:r>
            <a:r>
              <a:rPr lang="en-US" dirty="0" smtClean="0"/>
              <a:t> </a:t>
            </a:r>
            <a:r>
              <a:rPr lang="en-US" dirty="0"/>
              <a:t>1.1. Solar Energy</a:t>
            </a: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ru-RU" b="1" dirty="0"/>
              <a:t>Слънчеви топлинни технологии и </a:t>
            </a:r>
            <a:r>
              <a:rPr lang="ru-RU" b="1" dirty="0" smtClean="0"/>
              <a:t>приложения</a:t>
            </a:r>
            <a:endParaRPr lang="el-GR" b="1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49132CB-22C0-4C2F-8A54-2A6E3D61FC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8" y="2205000"/>
            <a:ext cx="8244102" cy="38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E0DD625-C3E3-4577-9866-47A93B213A68}"/>
              </a:ext>
            </a:extLst>
          </p:cNvPr>
          <p:cNvSpPr/>
          <p:nvPr/>
        </p:nvSpPr>
        <p:spPr>
          <a:xfrm>
            <a:off x="396000" y="1557000"/>
            <a:ext cx="8244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Този курс е за слънчеви топлинни технологии 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приложения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2E6210-F288-4A09-AC23-8E31F41E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ru-RU" b="1" dirty="0" smtClean="0"/>
              <a:t>Слънчеви </a:t>
            </a:r>
            <a:r>
              <a:rPr lang="ru-RU" b="1" dirty="0"/>
              <a:t>топлинни технологии и приложения 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FE8CB5B-1D19-4966-A80C-C42D18589876}"/>
              </a:ext>
            </a:extLst>
          </p:cNvPr>
          <p:cNvSpPr/>
          <p:nvPr/>
        </p:nvSpPr>
        <p:spPr>
          <a:xfrm>
            <a:off x="630007" y="1557000"/>
            <a:ext cx="3815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bg-BG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Битови слънчеви 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водонагреватели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D35232E3-D80F-42AA-A82E-F03D1440F763}"/>
              </a:ext>
            </a:extLst>
          </p:cNvPr>
          <p:cNvCxnSpPr>
            <a:cxnSpLocks/>
          </p:cNvCxnSpPr>
          <p:nvPr/>
        </p:nvCxnSpPr>
        <p:spPr>
          <a:xfrm>
            <a:off x="4572000" y="1628775"/>
            <a:ext cx="0" cy="4592695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CB8FC059-4D97-44CA-98B9-4FBCD9443E67}"/>
              </a:ext>
            </a:extLst>
          </p:cNvPr>
          <p:cNvCxnSpPr>
            <a:cxnSpLocks/>
          </p:cNvCxnSpPr>
          <p:nvPr/>
        </p:nvCxnSpPr>
        <p:spPr>
          <a:xfrm flipH="1">
            <a:off x="252413" y="3933003"/>
            <a:ext cx="8434387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A4C231-ACD2-4144-92EB-AC4DEEB83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0"/>
          <a:stretch/>
        </p:blipFill>
        <p:spPr bwMode="auto">
          <a:xfrm>
            <a:off x="1124338" y="1972630"/>
            <a:ext cx="282733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A04F7D7F-D18E-4F30-9F08-BA937052E567}"/>
              </a:ext>
            </a:extLst>
          </p:cNvPr>
          <p:cNvSpPr/>
          <p:nvPr/>
        </p:nvSpPr>
        <p:spPr>
          <a:xfrm>
            <a:off x="4606868" y="1557000"/>
            <a:ext cx="44291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за отопление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 басейн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1EECDF26-F140-46FC-93A7-9E7452C9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10" y="1993206"/>
            <a:ext cx="2967032" cy="180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C95F376-BF88-4618-A27B-11F92A5A515B}"/>
              </a:ext>
            </a:extLst>
          </p:cNvPr>
          <p:cNvSpPr/>
          <p:nvPr/>
        </p:nvSpPr>
        <p:spPr>
          <a:xfrm>
            <a:off x="144010" y="4046107"/>
            <a:ext cx="4462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Търговски слънчеви водонагряващи системи (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хотел)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n 14" descr="http://www.aguiaringenieros.com/img/proyectos/PDKShPg03PoWUNDj.jpg">
            <a:extLst>
              <a:ext uri="{FF2B5EF4-FFF2-40B4-BE49-F238E27FC236}">
                <a16:creationId xmlns="" xmlns:a16="http://schemas.microsoft.com/office/drawing/2014/main" id="{B3E4DFBC-4417-40A3-839B-B92DBDD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5" y="4421470"/>
            <a:ext cx="269999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https://c1.staticflickr.com/3/2647/3937004984_cee9c41ff7.jpg">
            <a:extLst>
              <a:ext uri="{FF2B5EF4-FFF2-40B4-BE49-F238E27FC236}">
                <a16:creationId xmlns="" xmlns:a16="http://schemas.microsoft.com/office/drawing/2014/main" id="{37B7A48B-1C31-4616-82A5-43DF3CD83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6" b="14115"/>
          <a:stretch/>
        </p:blipFill>
        <p:spPr bwMode="auto">
          <a:xfrm>
            <a:off x="5210926" y="4421470"/>
            <a:ext cx="318500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17CFA5AA-40D5-45CA-853F-68AA573BB8D5}"/>
              </a:ext>
            </a:extLst>
          </p:cNvPr>
          <p:cNvSpPr/>
          <p:nvPr/>
        </p:nvSpPr>
        <p:spPr>
          <a:xfrm>
            <a:off x="4469606" y="4060083"/>
            <a:ext cx="4926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сушилня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селскостопанска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дейност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681AA8-C2BF-45C3-90C7-755C9DE3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ru-RU" b="1" dirty="0"/>
              <a:t> Слънчеви топлинни технологии и </a:t>
            </a:r>
            <a:r>
              <a:rPr lang="ru-RU" b="1" dirty="0" smtClean="0"/>
              <a:t>приложения</a:t>
            </a:r>
            <a:endParaRPr lang="es-ES" dirty="0"/>
          </a:p>
        </p:txBody>
      </p:sp>
      <p:pic>
        <p:nvPicPr>
          <p:cNvPr id="4" name="Imagen 3" descr="https://www.npower.com/idc/groups/wcms_content/@wcms/documents/digitalassets/solar-thermal-diag.png">
            <a:extLst>
              <a:ext uri="{FF2B5EF4-FFF2-40B4-BE49-F238E27FC236}">
                <a16:creationId xmlns="" xmlns:a16="http://schemas.microsoft.com/office/drawing/2014/main" id="{77956345-EAAF-4EA4-9FF5-8CB24BF76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4"/>
            <a:ext cx="4114800" cy="324022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4117AE65-182F-4847-B2A7-BE21CC8C731B}"/>
              </a:ext>
            </a:extLst>
          </p:cNvPr>
          <p:cNvSpPr/>
          <p:nvPr/>
        </p:nvSpPr>
        <p:spPr>
          <a:xfrm>
            <a:off x="630007" y="1557000"/>
            <a:ext cx="3941993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Стандартна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за производство на битова гореща вода. Принудителна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циркулация.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bg-BG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Основна структура и 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операции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Студена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вода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захранва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резервоар за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топла вода.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Принудителна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циркулация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течността в системата,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разделени с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контроли.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Слънчеви колектори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поглъщат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слънчевата радиация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Гореща вода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изолиран резервоар 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топлообменник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6E6C9EF6-C4D5-425A-A127-1FA5A15E1947}"/>
              </a:ext>
            </a:extLst>
          </p:cNvPr>
          <p:cNvSpPr/>
          <p:nvPr/>
        </p:nvSpPr>
        <p:spPr>
          <a:xfrm>
            <a:off x="665787" y="5091515"/>
            <a:ext cx="805679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  Допълнителен нагревател на газ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петрол и др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  Консумация на топла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вода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7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614985F-8DA8-4415-91FD-247DDE970A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737">
            <a:off x="3259770" y="3257183"/>
            <a:ext cx="58578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E323902-389B-4771-94BF-15BD4EAF3D18}"/>
              </a:ext>
            </a:extLst>
          </p:cNvPr>
          <p:cNvSpPr/>
          <p:nvPr/>
        </p:nvSpPr>
        <p:spPr>
          <a:xfrm>
            <a:off x="324000" y="1544796"/>
            <a:ext cx="6624000" cy="31682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7B6C99-EE17-4CF1-9840-47C913A9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ru-RU" b="1" dirty="0"/>
              <a:t>Слънчеви термини и основни </a:t>
            </a:r>
            <a:r>
              <a:rPr lang="ru-RU" b="1" dirty="0" smtClean="0"/>
              <a:t>принципи</a:t>
            </a:r>
            <a:endParaRPr lang="es-ES" dirty="0"/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FFE9EBD9-574E-4C04-A98D-C6D80220E8FC}"/>
              </a:ext>
            </a:extLst>
          </p:cNvPr>
          <p:cNvGrpSpPr/>
          <p:nvPr/>
        </p:nvGrpSpPr>
        <p:grpSpPr>
          <a:xfrm>
            <a:off x="4212000" y="4713020"/>
            <a:ext cx="2448000" cy="947977"/>
            <a:chOff x="3204000" y="4508999"/>
            <a:chExt cx="2016000" cy="935997"/>
          </a:xfrm>
        </p:grpSpPr>
        <p:sp>
          <p:nvSpPr>
            <p:cNvPr id="5" name="Flecha: doblada 4">
              <a:extLst>
                <a:ext uri="{FF2B5EF4-FFF2-40B4-BE49-F238E27FC236}">
                  <a16:creationId xmlns="" xmlns:a16="http://schemas.microsoft.com/office/drawing/2014/main" id="{709916DA-AAF8-44EA-A588-DF518505D35B}"/>
                </a:ext>
              </a:extLst>
            </p:cNvPr>
            <p:cNvSpPr/>
            <p:nvPr/>
          </p:nvSpPr>
          <p:spPr>
            <a:xfrm flipV="1">
              <a:off x="3204000" y="4508999"/>
              <a:ext cx="2016000" cy="935997"/>
            </a:xfrm>
            <a:prstGeom prst="bentArrow">
              <a:avLst>
                <a:gd name="adj1" fmla="val 41140"/>
                <a:gd name="adj2" fmla="val 38205"/>
                <a:gd name="adj3" fmla="val 38205"/>
                <a:gd name="adj4" fmla="val 45217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689191BA-402A-4C1E-97D6-39163E8615C8}"/>
                </a:ext>
              </a:extLst>
            </p:cNvPr>
            <p:cNvSpPr txBox="1"/>
            <p:nvPr/>
          </p:nvSpPr>
          <p:spPr>
            <a:xfrm>
              <a:off x="3322588" y="4930996"/>
              <a:ext cx="1897412" cy="45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>
                  <a:solidFill>
                    <a:schemeClr val="bg1"/>
                  </a:solidFill>
                </a:rPr>
                <a:t>Когато е правилно приложено, води до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F78AB43-71BF-4515-8609-AB1F1038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Слънчева радиация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Загряване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излъчване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Път на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слънцето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Слънчеви ъгли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Атмосфера,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въздушна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маса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глобално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излъчване на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земната повърхност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Ъгъл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падане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повърхността.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Абсорбация на материалите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Пренос на топлина.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Температурен градиент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Топлинна маса.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3E4257F3-3FC8-4EDB-8617-C085A28D6ED3}"/>
              </a:ext>
            </a:extLst>
          </p:cNvPr>
          <p:cNvSpPr/>
          <p:nvPr/>
        </p:nvSpPr>
        <p:spPr>
          <a:xfrm rot="20187180">
            <a:off x="6674460" y="4198069"/>
            <a:ext cx="2349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ЕФЕКТИВНИ 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ЕФИКАСНИ СЛЪНЧЕВИ СИСТЕМИ</a:t>
            </a:r>
            <a:endParaRPr lang="es-E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1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ru-RU" b="1" dirty="0"/>
              <a:t>Слънчеви термини и основни </a:t>
            </a:r>
            <a:r>
              <a:rPr lang="ru-RU" b="1" dirty="0" smtClean="0"/>
              <a:t>принципи </a:t>
            </a:r>
            <a:endParaRPr lang="el-GR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2567FBCF-E177-4D95-A8E1-00DCA7EA0022}"/>
              </a:ext>
            </a:extLst>
          </p:cNvPr>
          <p:cNvSpPr/>
          <p:nvPr/>
        </p:nvSpPr>
        <p:spPr>
          <a:xfrm>
            <a:off x="630007" y="1557000"/>
            <a:ext cx="2861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Слънчева радиация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8B3BC297-81D4-4014-9C44-EB57B2C6B97B}"/>
              </a:ext>
            </a:extLst>
          </p:cNvPr>
          <p:cNvSpPr/>
          <p:nvPr/>
        </p:nvSpPr>
        <p:spPr>
          <a:xfrm>
            <a:off x="900000" y="1895554"/>
            <a:ext cx="518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Електромагнитна енергия, излъчвана от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слънцето.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59F00D3-F4D8-44DE-918B-EC63DCEE6414}"/>
              </a:ext>
            </a:extLst>
          </p:cNvPr>
          <p:cNvSpPr/>
          <p:nvPr/>
        </p:nvSpPr>
        <p:spPr>
          <a:xfrm>
            <a:off x="630007" y="2259762"/>
            <a:ext cx="199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Излъчване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880777FF-BC9E-4EA4-89EF-CDB112929495}"/>
              </a:ext>
            </a:extLst>
          </p:cNvPr>
          <p:cNvSpPr/>
          <p:nvPr/>
        </p:nvSpPr>
        <p:spPr>
          <a:xfrm>
            <a:off x="900000" y="2658446"/>
            <a:ext cx="6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Слънчевата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енергия в даден момент. Изразява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като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W/m</a:t>
            </a:r>
            <a:r>
              <a:rPr lang="en-US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4B4E330A-D61D-4855-84C8-5980486797D7}"/>
              </a:ext>
            </a:extLst>
          </p:cNvPr>
          <p:cNvSpPr/>
          <p:nvPr/>
        </p:nvSpPr>
        <p:spPr>
          <a:xfrm>
            <a:off x="630007" y="3016907"/>
            <a:ext cx="199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Нагряване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1B20BCC-92EF-44C9-AC59-43ABAFC53F7C}"/>
              </a:ext>
            </a:extLst>
          </p:cNvPr>
          <p:cNvSpPr/>
          <p:nvPr/>
        </p:nvSpPr>
        <p:spPr>
          <a:xfrm>
            <a:off x="900000" y="3378446"/>
            <a:ext cx="77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Общата сума на слънчевата енергия през определен период от време.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Изразява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kWh/ m</a:t>
            </a:r>
            <a:r>
              <a:rPr lang="en-US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n 20" descr="http://www.greenrhinoenergy.com/solar/radiation/images/solar-constant.jpg">
            <a:extLst>
              <a:ext uri="{FF2B5EF4-FFF2-40B4-BE49-F238E27FC236}">
                <a16:creationId xmlns="" xmlns:a16="http://schemas.microsoft.com/office/drawing/2014/main" id="{68D233B1-41F6-4AE9-BAAA-D3BB06D780A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4" t="-1490" r="-1425" b="-1602"/>
          <a:stretch/>
        </p:blipFill>
        <p:spPr bwMode="auto">
          <a:xfrm>
            <a:off x="2052000" y="3963221"/>
            <a:ext cx="5266690" cy="22737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092DF61B-E733-4AD6-9A62-70F482E40612}"/>
              </a:ext>
            </a:extLst>
          </p:cNvPr>
          <p:cNvGrpSpPr/>
          <p:nvPr/>
        </p:nvGrpSpPr>
        <p:grpSpPr>
          <a:xfrm>
            <a:off x="6198843" y="1701000"/>
            <a:ext cx="2945774" cy="1198957"/>
            <a:chOff x="6198843" y="1701000"/>
            <a:chExt cx="2945774" cy="1198957"/>
          </a:xfrm>
        </p:grpSpPr>
        <p:pic>
          <p:nvPicPr>
            <p:cNvPr id="22" name="Imagen 21">
              <a:extLst>
                <a:ext uri="{FF2B5EF4-FFF2-40B4-BE49-F238E27FC236}">
                  <a16:creationId xmlns="" xmlns:a16="http://schemas.microsoft.com/office/drawing/2014/main" id="{6C0E03DE-ABC9-40B3-936B-682A29F92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50"/>
            <a:stretch/>
          </p:blipFill>
          <p:spPr bwMode="auto">
            <a:xfrm>
              <a:off x="6198843" y="1701000"/>
              <a:ext cx="2729157" cy="9574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6092330E-AF54-4A46-8124-828166341FE2}"/>
                </a:ext>
              </a:extLst>
            </p:cNvPr>
            <p:cNvSpPr/>
            <p:nvPr/>
          </p:nvSpPr>
          <p:spPr>
            <a:xfrm>
              <a:off x="6653871" y="2622958"/>
              <a:ext cx="24907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g-BG" sz="12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Слънчевата </a:t>
              </a:r>
              <a:r>
                <a:rPr lang="bg-BG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радиация- състав</a:t>
              </a:r>
              <a:endParaRPr lang="es-ES" sz="1200" i="1" dirty="0"/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9E4DF2FE-670B-4A8E-B475-6C525A5A40A4}"/>
              </a:ext>
            </a:extLst>
          </p:cNvPr>
          <p:cNvSpPr/>
          <p:nvPr/>
        </p:nvSpPr>
        <p:spPr>
          <a:xfrm>
            <a:off x="852633" y="5733000"/>
            <a:ext cx="1991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Слънчева константа (</a:t>
            </a:r>
            <a:r>
              <a:rPr lang="bg-BG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ирадиация)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644FD9-5F80-4A3B-A927-E9F39500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ru-RU" b="1" dirty="0"/>
              <a:t>Слънчеви термини и основни принципи 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6834B990-334C-4A2F-812E-F3384930BC17}"/>
              </a:ext>
            </a:extLst>
          </p:cNvPr>
          <p:cNvSpPr/>
          <p:nvPr/>
        </p:nvSpPr>
        <p:spPr>
          <a:xfrm>
            <a:off x="630007" y="1557000"/>
            <a:ext cx="3221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Път на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слънцето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14A479D-994E-45F7-84C1-84BC9710B5C7}"/>
              </a:ext>
            </a:extLst>
          </p:cNvPr>
          <p:cNvSpPr/>
          <p:nvPr/>
        </p:nvSpPr>
        <p:spPr>
          <a:xfrm>
            <a:off x="903158" y="1937542"/>
            <a:ext cx="8060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Нагряването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повърхността на Земята варира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зависи от цикличното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ежедневно въртене на планетата (ден и нощ) 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наклона на 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земната ос (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сезони)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A3F3558-B4D5-418F-967C-331C75FA4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0" y="2608541"/>
            <a:ext cx="5839810" cy="3454286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320CB4A-A714-45FC-B316-486A0FBF6731}"/>
              </a:ext>
            </a:extLst>
          </p:cNvPr>
          <p:cNvSpPr/>
          <p:nvPr/>
        </p:nvSpPr>
        <p:spPr>
          <a:xfrm>
            <a:off x="6588000" y="3573000"/>
            <a:ext cx="216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Сезонен 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ефект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Дневните 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часове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Променливият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ъгъл на падане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слънчевите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лъчи в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дадена географска ширина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299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77B786-54C7-4873-90D5-CBBA266C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ru-RU" b="1" dirty="0"/>
              <a:t>Слънчеви термини и основни принципи 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89932BD-4BCC-4BF9-9410-C323C2D611E3}"/>
              </a:ext>
            </a:extLst>
          </p:cNvPr>
          <p:cNvSpPr/>
          <p:nvPr/>
        </p:nvSpPr>
        <p:spPr>
          <a:xfrm>
            <a:off x="630007" y="1557000"/>
            <a:ext cx="199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 път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 descr="Imagen que contiene texto, mapa&#10;&#10;Descripción generada con confianza muy alta">
            <a:extLst>
              <a:ext uri="{FF2B5EF4-FFF2-40B4-BE49-F238E27FC236}">
                <a16:creationId xmlns="" xmlns:a16="http://schemas.microsoft.com/office/drawing/2014/main" id="{24E1EF02-6FB1-4A28-9972-DDCE3F4DF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1" y="2009696"/>
            <a:ext cx="4092594" cy="39647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8076506D-4AEF-41E2-A2D5-E414C26B691E}"/>
              </a:ext>
            </a:extLst>
          </p:cNvPr>
          <p:cNvGrpSpPr/>
          <p:nvPr/>
        </p:nvGrpSpPr>
        <p:grpSpPr>
          <a:xfrm>
            <a:off x="5796977" y="1628775"/>
            <a:ext cx="2807023" cy="4452913"/>
            <a:chOff x="756000" y="1856087"/>
            <a:chExt cx="2807023" cy="4452913"/>
          </a:xfrm>
        </p:grpSpPr>
        <p:pic>
          <p:nvPicPr>
            <p:cNvPr id="9" name="Imagen 8">
              <a:extLst>
                <a:ext uri="{FF2B5EF4-FFF2-40B4-BE49-F238E27FC236}">
                  <a16:creationId xmlns="" xmlns:a16="http://schemas.microsoft.com/office/drawing/2014/main" id="{A7D86DBA-6171-4F6F-B8AF-B34083C4A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000" y="1856087"/>
              <a:ext cx="2806350" cy="2233613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CAA4B9FB-95B0-4D35-A50F-2BD94DCE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005" y="4102057"/>
              <a:ext cx="2807018" cy="2206943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</p:grpSp>
      <p:sp>
        <p:nvSpPr>
          <p:cNvPr id="12" name="Flecha: hacia la izquierda 11">
            <a:extLst>
              <a:ext uri="{FF2B5EF4-FFF2-40B4-BE49-F238E27FC236}">
                <a16:creationId xmlns="" xmlns:a16="http://schemas.microsoft.com/office/drawing/2014/main" id="{35B4DD7A-6C59-488D-8FC7-09CA0A08D7DF}"/>
              </a:ext>
            </a:extLst>
          </p:cNvPr>
          <p:cNvSpPr/>
          <p:nvPr/>
        </p:nvSpPr>
        <p:spPr>
          <a:xfrm>
            <a:off x="5436977" y="3682388"/>
            <a:ext cx="432000" cy="3600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70186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</TotalTime>
  <Words>1422</Words>
  <Application>Microsoft Office PowerPoint</Application>
  <PresentationFormat>On-screen Show (4:3)</PresentationFormat>
  <Paragraphs>177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2_Office Theme</vt:lpstr>
      <vt:lpstr>Част 1.1. СЛЪНЧЕВА ЕНЕРГИЯ</vt:lpstr>
      <vt:lpstr>Цели на модула</vt:lpstr>
      <vt:lpstr>1. Слънчеви топлинни технологии и приложения</vt:lpstr>
      <vt:lpstr>1. Слънчеви топлинни технологии и приложения </vt:lpstr>
      <vt:lpstr>1. Слънчеви топлинни технологии и приложения</vt:lpstr>
      <vt:lpstr>2. Слънчеви термини и основни принципи</vt:lpstr>
      <vt:lpstr>2. Слънчеви термини и основни принципи </vt:lpstr>
      <vt:lpstr>2. Слънчеви термини и основни принципи </vt:lpstr>
      <vt:lpstr>2. Слънчеви термини и основни принципи </vt:lpstr>
      <vt:lpstr>2. Слънчеви термини и основни принципи </vt:lpstr>
      <vt:lpstr>2. Слънчеви термини и основни принципи </vt:lpstr>
      <vt:lpstr>2. Слънчеви термини и основни принципи </vt:lpstr>
      <vt:lpstr>2. Слънчеви термини и основни принципи </vt:lpstr>
      <vt:lpstr>3. Основни положения в системите</vt:lpstr>
      <vt:lpstr>3. Основни положения в системите </vt:lpstr>
      <vt:lpstr>3. Основни положения в системите</vt:lpstr>
      <vt:lpstr>3. Основни положения в системите </vt:lpstr>
      <vt:lpstr>3. Основни положения в системите</vt:lpstr>
      <vt:lpstr>3. Основни положения в системите </vt:lpstr>
      <vt:lpstr>3. Основни положения в системите </vt:lpstr>
      <vt:lpstr>3. Основни положения в системите </vt:lpstr>
      <vt:lpstr>3. Основни положения в системите </vt:lpstr>
      <vt:lpstr>Край на частта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268</cp:revision>
  <cp:lastPrinted>2018-11-26T14:23:43Z</cp:lastPrinted>
  <dcterms:created xsi:type="dcterms:W3CDTF">2017-12-11T10:59:29Z</dcterms:created>
  <dcterms:modified xsi:type="dcterms:W3CDTF">2019-10-02T13:43:59Z</dcterms:modified>
</cp:coreProperties>
</file>