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sldIdLst>
    <p:sldId id="256" r:id="rId2"/>
    <p:sldId id="257" r:id="rId3"/>
    <p:sldId id="258" r:id="rId4"/>
    <p:sldId id="261" r:id="rId5"/>
    <p:sldId id="263" r:id="rId6"/>
    <p:sldId id="262" r:id="rId7"/>
    <p:sldId id="279" r:id="rId8"/>
    <p:sldId id="280" r:id="rId9"/>
    <p:sldId id="281" r:id="rId10"/>
    <p:sldId id="282" r:id="rId11"/>
    <p:sldId id="284" r:id="rId12"/>
    <p:sldId id="286" r:id="rId13"/>
    <p:sldId id="287" r:id="rId14"/>
    <p:sldId id="290" r:id="rId15"/>
    <p:sldId id="296" r:id="rId16"/>
    <p:sldId id="298" r:id="rId17"/>
    <p:sldId id="305" r:id="rId18"/>
    <p:sldId id="306" r:id="rId19"/>
    <p:sldId id="309" r:id="rId20"/>
    <p:sldId id="310" r:id="rId21"/>
    <p:sldId id="314" r:id="rId22"/>
    <p:sldId id="315" r:id="rId23"/>
    <p:sldId id="316" r:id="rId24"/>
    <p:sldId id="317" r:id="rId25"/>
    <p:sldId id="323" r:id="rId26"/>
    <p:sldId id="324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9" r:id="rId37"/>
    <p:sldId id="259" r:id="rId38"/>
    <p:sldId id="264" r:id="rId39"/>
    <p:sldId id="265" r:id="rId40"/>
    <p:sldId id="266" r:id="rId41"/>
    <p:sldId id="268" r:id="rId42"/>
    <p:sldId id="272" r:id="rId43"/>
    <p:sldId id="273" r:id="rId44"/>
    <p:sldId id="274" r:id="rId45"/>
    <p:sldId id="275" r:id="rId46"/>
    <p:sldId id="276" r:id="rId47"/>
    <p:sldId id="278" r:id="rId48"/>
    <p:sldId id="260" r:id="rId4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82" autoAdjust="0"/>
  </p:normalViewPr>
  <p:slideViewPr>
    <p:cSldViewPr>
      <p:cViewPr>
        <p:scale>
          <a:sx n="79" d="100"/>
          <a:sy n="79" d="100"/>
        </p:scale>
        <p:origin x="-111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2/10/2019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710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47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2/10/2019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2016224"/>
          </a:xfrm>
        </p:spPr>
        <p:txBody>
          <a:bodyPr anchor="b">
            <a:noAutofit/>
          </a:bodyPr>
          <a:lstStyle/>
          <a:p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 2.9.</a:t>
            </a:r>
            <a:b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Предотвратяването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професионалните рискове и безопасността на работа на строителната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площадка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4005064"/>
            <a:ext cx="4248472" cy="1320552"/>
          </a:xfrm>
        </p:spPr>
        <p:txBody>
          <a:bodyPr/>
          <a:lstStyle/>
          <a:p>
            <a:pPr algn="l"/>
            <a:r>
              <a:rPr lang="bg-BG" b="1" dirty="0"/>
              <a:t>Блок</a:t>
            </a:r>
            <a:r>
              <a:rPr lang="en-US" b="1" dirty="0"/>
              <a:t> 2</a:t>
            </a:r>
            <a:r>
              <a:rPr lang="en-US" dirty="0"/>
              <a:t>:</a:t>
            </a:r>
            <a:br>
              <a:rPr lang="en-US" dirty="0"/>
            </a:br>
            <a:r>
              <a:rPr lang="ru-RU" dirty="0"/>
              <a:t>Соларни енергийни системи за еднофамилни къщи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Техники за </a:t>
            </a:r>
            <a:r>
              <a:rPr lang="bg-BG" dirty="0" smtClean="0"/>
              <a:t>инсталиране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>
              <a:buFontTx/>
              <a:buAutoNum type="arabicPeriod"/>
            </a:pPr>
            <a:endParaRPr lang="en-US" b="1" dirty="0" smtClean="0"/>
          </a:p>
          <a:p>
            <a:pPr>
              <a:buNone/>
            </a:pPr>
            <a:r>
              <a:rPr lang="bg-BG" b="1" dirty="0"/>
              <a:t>Изделия от листов </a:t>
            </a:r>
            <a:r>
              <a:rPr lang="bg-BG" b="1" dirty="0" smtClean="0"/>
              <a:t>метал</a:t>
            </a:r>
            <a:endParaRPr lang="en-US" b="1" dirty="0" smtClean="0"/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bg-BG" dirty="0" smtClean="0"/>
              <a:t>Металната част от к</a:t>
            </a:r>
            <a:r>
              <a:rPr lang="ru-RU" dirty="0" smtClean="0"/>
              <a:t>олектора (</a:t>
            </a:r>
            <a:r>
              <a:rPr lang="ru-RU" dirty="0"/>
              <a:t>цинк/алуминиева ламарина) обикновено е </a:t>
            </a:r>
            <a:r>
              <a:rPr lang="ru-RU" dirty="0" smtClean="0"/>
              <a:t>сглобена </a:t>
            </a:r>
            <a:r>
              <a:rPr lang="ru-RU" dirty="0"/>
              <a:t>от производителите. В най-добрия случай те просто трябва да </a:t>
            </a:r>
            <a:r>
              <a:rPr lang="ru-RU" dirty="0" smtClean="0"/>
              <a:t>бъдат поставени на определеното </a:t>
            </a:r>
            <a:r>
              <a:rPr lang="ru-RU" dirty="0"/>
              <a:t>място. </a:t>
            </a:r>
            <a:r>
              <a:rPr lang="ru-RU" dirty="0" smtClean="0"/>
              <a:t>Може </a:t>
            </a:r>
            <a:r>
              <a:rPr lang="ru-RU" dirty="0"/>
              <a:t>да е необходимо </a:t>
            </a:r>
            <a:r>
              <a:rPr lang="ru-RU" dirty="0" smtClean="0"/>
              <a:t>следните допълнителни работи: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рязане с ножица за </a:t>
            </a:r>
            <a:r>
              <a:rPr lang="ru-RU" dirty="0" smtClean="0"/>
              <a:t>ламарина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свързване-сгъване, запояване </a:t>
            </a:r>
            <a:r>
              <a:rPr lang="ru-RU" dirty="0" smtClean="0"/>
              <a:t>(само поцинковани листове), </a:t>
            </a:r>
            <a:r>
              <a:rPr lang="ru-RU" dirty="0"/>
              <a:t>лепене (бутил лента), завинтване (</a:t>
            </a:r>
            <a:r>
              <a:rPr lang="ru-RU" dirty="0" smtClean="0"/>
              <a:t>водопроводни винтове)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bg-BG" dirty="0" smtClean="0"/>
              <a:t>фиксиране </a:t>
            </a:r>
            <a:r>
              <a:rPr lang="bg-BG" dirty="0"/>
              <a:t>– с лепило, </a:t>
            </a:r>
            <a:r>
              <a:rPr lang="bg-BG" dirty="0" smtClean="0"/>
              <a:t>сприй</a:t>
            </a:r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bg-BG" dirty="0" smtClean="0"/>
              <a:t>оформяне </a:t>
            </a:r>
            <a:r>
              <a:rPr lang="bg-BG" dirty="0"/>
              <a:t>– кантиране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 smtClean="0"/>
              <a:t>бойлер</a:t>
            </a:r>
            <a:r>
              <a:rPr lang="ru-RU" dirty="0" smtClean="0"/>
              <a:t>, </a:t>
            </a:r>
            <a:r>
              <a:rPr lang="ru-RU" dirty="0"/>
              <a:t>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bg-BG" b="1" dirty="0" smtClean="0"/>
              <a:t>Монтаж на колектора</a:t>
            </a:r>
            <a:endParaRPr lang="en-US" b="1" dirty="0" smtClean="0"/>
          </a:p>
          <a:p>
            <a:pPr algn="just">
              <a:buNone/>
            </a:pPr>
            <a:r>
              <a:rPr lang="ru-RU" dirty="0"/>
              <a:t>По принцип, </a:t>
            </a:r>
            <a:r>
              <a:rPr lang="ru-RU" dirty="0" smtClean="0"/>
              <a:t>колекторите са:</a:t>
            </a:r>
          </a:p>
          <a:p>
            <a:pPr algn="just">
              <a:buNone/>
            </a:pPr>
            <a:r>
              <a:rPr lang="ru-RU" dirty="0" smtClean="0"/>
              <a:t>  - интегрирани </a:t>
            </a:r>
            <a:r>
              <a:rPr lang="ru-RU" dirty="0"/>
              <a:t>в стръмен </a:t>
            </a:r>
            <a:r>
              <a:rPr lang="ru-RU" dirty="0" smtClean="0"/>
              <a:t>покрив</a:t>
            </a:r>
          </a:p>
          <a:p>
            <a:pPr algn="just">
              <a:buNone/>
            </a:pPr>
            <a:r>
              <a:rPr lang="ru-RU" dirty="0" smtClean="0"/>
              <a:t>  - монтирани </a:t>
            </a:r>
            <a:r>
              <a:rPr lang="ru-RU" dirty="0"/>
              <a:t>на скатен покрив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 - на плосък </a:t>
            </a:r>
            <a:r>
              <a:rPr lang="ru-RU" dirty="0"/>
              <a:t>покрив или </a:t>
            </a:r>
            <a:r>
              <a:rPr lang="ru-RU" dirty="0" smtClean="0"/>
              <a:t>свободна повърхност</a:t>
            </a:r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- </a:t>
            </a:r>
            <a:r>
              <a:rPr lang="ru-RU" dirty="0"/>
              <a:t>монтирани </a:t>
            </a:r>
            <a:r>
              <a:rPr lang="ru-RU" dirty="0" smtClean="0"/>
              <a:t>на фасадата.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bg-BG" b="1" dirty="0" smtClean="0"/>
              <a:t>Монтаж на колектора</a:t>
            </a:r>
            <a:endParaRPr lang="en-US" b="1" dirty="0" smtClean="0"/>
          </a:p>
          <a:p>
            <a:pPr marL="3175" indent="-3175" algn="just">
              <a:buNone/>
            </a:pPr>
            <a:endParaRPr lang="en-US" dirty="0" smtClean="0"/>
          </a:p>
          <a:p>
            <a:pPr marL="3175" indent="-3175" algn="just">
              <a:buNone/>
            </a:pPr>
            <a:r>
              <a:rPr lang="en-US" dirty="0" smtClean="0"/>
              <a:t>	</a:t>
            </a:r>
            <a:r>
              <a:rPr lang="ru-RU" b="1" dirty="0"/>
              <a:t>Инсталирането на стръмен покрив </a:t>
            </a:r>
            <a:endParaRPr lang="ru-RU" b="1" dirty="0" smtClean="0"/>
          </a:p>
          <a:p>
            <a:pPr marL="3175" indent="-3175" algn="just">
              <a:buNone/>
            </a:pPr>
            <a:r>
              <a:rPr lang="ru-RU" dirty="0" smtClean="0"/>
              <a:t>Слънчевият колектор </a:t>
            </a:r>
            <a:r>
              <a:rPr lang="ru-RU" dirty="0"/>
              <a:t>може да се монтира на покрива, или между </a:t>
            </a:r>
            <a:r>
              <a:rPr lang="ru-RU" dirty="0" smtClean="0"/>
              <a:t>керемидите.</a:t>
            </a:r>
            <a:endParaRPr lang="en-US" dirty="0" smtClean="0"/>
          </a:p>
          <a:p>
            <a:pPr marL="3175" indent="-3175" algn="just">
              <a:buNone/>
            </a:pPr>
            <a:endParaRPr lang="en-US" b="1" dirty="0" smtClean="0"/>
          </a:p>
          <a:p>
            <a:pPr marL="3175" indent="-3175" algn="just">
              <a:buNone/>
            </a:pPr>
            <a:r>
              <a:rPr lang="bg-BG" b="1" dirty="0" smtClean="0"/>
              <a:t>Монтаж </a:t>
            </a:r>
            <a:r>
              <a:rPr lang="bg-BG" b="1" dirty="0"/>
              <a:t>на </a:t>
            </a:r>
            <a:r>
              <a:rPr lang="bg-BG" b="1" dirty="0" smtClean="0"/>
              <a:t>покрива</a:t>
            </a:r>
            <a:endParaRPr lang="en-US" b="1" dirty="0" smtClean="0"/>
          </a:p>
          <a:p>
            <a:pPr marL="3175" indent="-3175" algn="just">
              <a:buNone/>
            </a:pPr>
            <a:r>
              <a:rPr lang="ru-RU" dirty="0" smtClean="0"/>
              <a:t>При монтаж върху покрива </a:t>
            </a:r>
            <a:r>
              <a:rPr lang="ru-RU" dirty="0"/>
              <a:t>колекторите </a:t>
            </a:r>
            <a:r>
              <a:rPr lang="ru-RU" dirty="0" smtClean="0"/>
              <a:t>се монтират на около </a:t>
            </a:r>
            <a:r>
              <a:rPr lang="ru-RU" dirty="0"/>
              <a:t>5-10 см (2 – 3.9 инча) над </a:t>
            </a:r>
            <a:r>
              <a:rPr lang="ru-RU" dirty="0" smtClean="0"/>
              <a:t>покривната повърхност. </a:t>
            </a:r>
            <a:r>
              <a:rPr lang="ru-RU" dirty="0"/>
              <a:t>Точките на монтиране често </a:t>
            </a:r>
            <a:r>
              <a:rPr lang="ru-RU" dirty="0" smtClean="0"/>
              <a:t>са покривни </a:t>
            </a:r>
            <a:r>
              <a:rPr lang="ru-RU" dirty="0"/>
              <a:t>куки или </a:t>
            </a:r>
            <a:r>
              <a:rPr lang="ru-RU" dirty="0" smtClean="0"/>
              <a:t>рафтър </a:t>
            </a:r>
            <a:r>
              <a:rPr lang="ru-RU" dirty="0"/>
              <a:t>котви, които са </a:t>
            </a:r>
            <a:r>
              <a:rPr lang="ru-RU" dirty="0" smtClean="0"/>
              <a:t>закрепени за гредите</a:t>
            </a:r>
            <a:r>
              <a:rPr lang="ru-RU" dirty="0"/>
              <a:t>, </a:t>
            </a:r>
            <a:r>
              <a:rPr lang="ru-RU" dirty="0" smtClean="0"/>
              <a:t>дървени плоскости, стоящ </a:t>
            </a:r>
            <a:r>
              <a:rPr lang="ru-RU" dirty="0"/>
              <a:t>шев или нещо подобно. </a:t>
            </a:r>
            <a:r>
              <a:rPr lang="ru-RU" dirty="0" smtClean="0"/>
              <a:t>Покривните </a:t>
            </a:r>
            <a:r>
              <a:rPr lang="ru-RU" dirty="0"/>
              <a:t>куки са оформени така, че те </a:t>
            </a:r>
            <a:r>
              <a:rPr lang="ru-RU" dirty="0" smtClean="0"/>
              <a:t>да могат </a:t>
            </a:r>
            <a:r>
              <a:rPr lang="ru-RU" dirty="0"/>
              <a:t>да </a:t>
            </a:r>
            <a:r>
              <a:rPr lang="ru-RU" dirty="0" smtClean="0"/>
              <a:t>се подават </a:t>
            </a:r>
            <a:r>
              <a:rPr lang="ru-RU" dirty="0"/>
              <a:t>между два реда керемиди или битумни керемиди (фигура на следващия слайд</a:t>
            </a:r>
            <a:r>
              <a:rPr lang="ru-RU" dirty="0" smtClean="0"/>
              <a:t>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>
              <a:buFontTx/>
              <a:buAutoNum type="arabicPeriod"/>
            </a:pPr>
            <a:endParaRPr lang="en-US" b="1" dirty="0" smtClean="0"/>
          </a:p>
          <a:p>
            <a:pPr>
              <a:buNone/>
            </a:pPr>
            <a:r>
              <a:rPr lang="bg-BG" b="1" dirty="0" smtClean="0"/>
              <a:t>Монтаж на колектор</a:t>
            </a:r>
            <a:endParaRPr lang="en-US" b="1" dirty="0" smtClean="0"/>
          </a:p>
          <a:p>
            <a:pPr marL="3175" indent="-3175" algn="just">
              <a:buNone/>
            </a:pPr>
            <a:endParaRPr lang="en-US" dirty="0" smtClean="0"/>
          </a:p>
          <a:p>
            <a:pPr marL="3175" indent="-3175" algn="just">
              <a:buNone/>
            </a:pPr>
            <a:r>
              <a:rPr lang="en-US" dirty="0" smtClean="0"/>
              <a:t>	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88840"/>
            <a:ext cx="4824536" cy="425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19474" y="5517232"/>
            <a:ext cx="2413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Видове покривни </a:t>
            </a:r>
            <a:r>
              <a:rPr lang="bg-BG" dirty="0" smtClean="0"/>
              <a:t>куки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marL="3175" indent="-3175" algn="just">
              <a:buNone/>
            </a:pPr>
            <a:r>
              <a:rPr lang="ru-RU" dirty="0"/>
              <a:t>Предимствата на </a:t>
            </a:r>
            <a:r>
              <a:rPr lang="ru-RU" dirty="0" smtClean="0"/>
              <a:t>монтажа върху покрива </a:t>
            </a:r>
            <a:r>
              <a:rPr lang="ru-RU" dirty="0"/>
              <a:t>са както следва</a:t>
            </a:r>
            <a:r>
              <a:rPr lang="ru-RU" dirty="0" smtClean="0"/>
              <a:t>:</a:t>
            </a:r>
          </a:p>
          <a:p>
            <a:pPr marL="3175" indent="-3175" algn="just">
              <a:buNone/>
            </a:pPr>
            <a:r>
              <a:rPr lang="ru-RU" dirty="0" smtClean="0"/>
              <a:t>      - </a:t>
            </a:r>
            <a:r>
              <a:rPr lang="ru-RU" dirty="0"/>
              <a:t>бърз и лесен монтаж, следователно </a:t>
            </a:r>
            <a:r>
              <a:rPr lang="ru-RU" dirty="0" smtClean="0"/>
              <a:t>и по-евтин</a:t>
            </a:r>
          </a:p>
          <a:p>
            <a:pPr marL="3175" indent="-3175" algn="just">
              <a:buNone/>
            </a:pPr>
            <a:r>
              <a:rPr lang="ru-RU" dirty="0" smtClean="0"/>
              <a:t>      -покривната повърхност </a:t>
            </a:r>
            <a:r>
              <a:rPr lang="ru-RU" dirty="0"/>
              <a:t>остава </a:t>
            </a:r>
            <a:r>
              <a:rPr lang="ru-RU" dirty="0" smtClean="0"/>
              <a:t>затворена</a:t>
            </a:r>
          </a:p>
          <a:p>
            <a:pPr marL="3175" indent="-3175" algn="just">
              <a:buNone/>
            </a:pPr>
            <a:r>
              <a:rPr lang="ru-RU" dirty="0" smtClean="0"/>
              <a:t>      -по-голяма гъвкавост- възможно е да </a:t>
            </a:r>
            <a:r>
              <a:rPr lang="ru-RU" dirty="0"/>
              <a:t>се </a:t>
            </a:r>
            <a:r>
              <a:rPr lang="ru-RU" dirty="0" smtClean="0"/>
              <a:t>монтират </a:t>
            </a:r>
            <a:r>
              <a:rPr lang="ru-RU" dirty="0"/>
              <a:t>по-близо до </a:t>
            </a:r>
            <a:r>
              <a:rPr lang="ru-RU" dirty="0" smtClean="0"/>
              <a:t>билото, комините.</a:t>
            </a:r>
            <a:endParaRPr lang="en-US" dirty="0" smtClean="0"/>
          </a:p>
          <a:p>
            <a:pPr marL="539750" indent="0" algn="just">
              <a:buNone/>
            </a:pPr>
            <a:endParaRPr lang="en-US" dirty="0" smtClean="0"/>
          </a:p>
          <a:p>
            <a:pPr marL="3175" indent="-3175" algn="just">
              <a:buNone/>
            </a:pPr>
            <a:r>
              <a:rPr lang="ru-RU" dirty="0"/>
              <a:t>Недостатъците на монтажа върху покрива </a:t>
            </a:r>
            <a:r>
              <a:rPr lang="ru-RU" dirty="0" smtClean="0"/>
              <a:t>са </a:t>
            </a:r>
            <a:r>
              <a:rPr lang="ru-RU" dirty="0"/>
              <a:t>както следва</a:t>
            </a:r>
            <a:r>
              <a:rPr lang="ru-RU" dirty="0" smtClean="0"/>
              <a:t>:</a:t>
            </a:r>
          </a:p>
          <a:p>
            <a:pPr marL="3175" indent="-3175" algn="just">
              <a:buNone/>
            </a:pPr>
            <a:r>
              <a:rPr lang="ru-RU" dirty="0"/>
              <a:t> </a:t>
            </a:r>
            <a:r>
              <a:rPr lang="ru-RU" dirty="0" smtClean="0"/>
              <a:t>      - допълнително натоварване на покрива (около </a:t>
            </a:r>
            <a:r>
              <a:rPr lang="ru-RU" dirty="0"/>
              <a:t>20-25 </a:t>
            </a:r>
            <a:r>
              <a:rPr lang="ru-RU" dirty="0" smtClean="0"/>
              <a:t>кг/м2 </a:t>
            </a:r>
            <a:r>
              <a:rPr lang="ru-RU" dirty="0"/>
              <a:t>от колекторната повърхност за плоски колектори и 15-20 кг/м2 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smtClean="0"/>
              <a:t>вакуумно </a:t>
            </a:r>
            <a:r>
              <a:rPr lang="ru-RU" dirty="0"/>
              <a:t>тръбните колектори</a:t>
            </a:r>
            <a:r>
              <a:rPr lang="ru-RU" dirty="0" smtClean="0"/>
              <a:t>)</a:t>
            </a:r>
          </a:p>
          <a:p>
            <a:pPr marL="3175" indent="-3175" algn="just">
              <a:buNone/>
            </a:pPr>
            <a:r>
              <a:rPr lang="ru-RU" dirty="0" smtClean="0"/>
              <a:t>       - </a:t>
            </a:r>
            <a:r>
              <a:rPr lang="ru-RU" dirty="0"/>
              <a:t>визуално не </a:t>
            </a:r>
            <a:r>
              <a:rPr lang="ru-RU" dirty="0" smtClean="0"/>
              <a:t>са толкова привлекателни</a:t>
            </a:r>
          </a:p>
          <a:p>
            <a:pPr marL="3175" indent="-3175" algn="just">
              <a:buNone/>
            </a:pPr>
            <a:r>
              <a:rPr lang="ru-RU" dirty="0" smtClean="0"/>
              <a:t>       - при върхупокривната инсталация тръбопроводите са частично </a:t>
            </a:r>
            <a:r>
              <a:rPr lang="ru-RU" dirty="0"/>
              <a:t>инсталирани над </a:t>
            </a:r>
            <a:r>
              <a:rPr lang="ru-RU" dirty="0" smtClean="0"/>
              <a:t>покрива-атмосферно влияние, птици и др. щети.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algn="just">
              <a:buNone/>
            </a:pPr>
            <a:r>
              <a:rPr lang="ru-RU" b="1" dirty="0"/>
              <a:t>Предимствата на </a:t>
            </a:r>
            <a:r>
              <a:rPr lang="ru-RU" b="1" dirty="0" smtClean="0"/>
              <a:t>интегрираната/вградена в покрива инсталация са:</a:t>
            </a:r>
            <a:endParaRPr lang="en-US" b="1" dirty="0" smtClean="0"/>
          </a:p>
          <a:p>
            <a:pPr marL="717550" algn="just">
              <a:buFont typeface="Wingdings" pitchFamily="2" charset="2"/>
              <a:buChar char="Ø"/>
            </a:pPr>
            <a:r>
              <a:rPr lang="ru-RU" dirty="0"/>
              <a:t>Няма допълнителни </a:t>
            </a:r>
            <a:r>
              <a:rPr lang="ru-RU" dirty="0" smtClean="0"/>
              <a:t>товари за покрива. </a:t>
            </a:r>
          </a:p>
          <a:p>
            <a:pPr marL="717550" algn="just">
              <a:buFont typeface="Wingdings" pitchFamily="2" charset="2"/>
              <a:buChar char="Ø"/>
            </a:pPr>
            <a:r>
              <a:rPr lang="ru-RU" dirty="0" smtClean="0"/>
              <a:t>Визуално са по-привлекателени (покритията на рамките </a:t>
            </a:r>
            <a:r>
              <a:rPr lang="ru-RU" dirty="0"/>
              <a:t>може да бъде получена в различни цветове от някои производители). </a:t>
            </a:r>
            <a:endParaRPr lang="ru-RU" dirty="0" smtClean="0"/>
          </a:p>
          <a:p>
            <a:pPr marL="717550" algn="just">
              <a:buFont typeface="Wingdings" pitchFamily="2" charset="2"/>
              <a:buChar char="Ø"/>
            </a:pPr>
            <a:r>
              <a:rPr lang="ru-RU" dirty="0" smtClean="0"/>
              <a:t>Тръбите </a:t>
            </a:r>
            <a:r>
              <a:rPr lang="ru-RU" dirty="0"/>
              <a:t>са положени под </a:t>
            </a:r>
            <a:r>
              <a:rPr lang="ru-RU" dirty="0" smtClean="0"/>
              <a:t>повърхността на </a:t>
            </a:r>
            <a:r>
              <a:rPr lang="ru-RU" dirty="0"/>
              <a:t>покрива</a:t>
            </a:r>
            <a:r>
              <a:rPr lang="ru-RU" dirty="0" smtClean="0"/>
              <a:t>.</a:t>
            </a:r>
          </a:p>
          <a:p>
            <a:pPr marL="717550" algn="just">
              <a:buFont typeface="Wingdings" pitchFamily="2" charset="2"/>
              <a:buChar char="Ø"/>
            </a:pPr>
            <a:r>
              <a:rPr lang="ru-RU" dirty="0" smtClean="0"/>
              <a:t> Икономия на керемиди .</a:t>
            </a:r>
            <a:endParaRPr lang="en-US" dirty="0" smtClean="0"/>
          </a:p>
          <a:p>
            <a:pPr algn="just">
              <a:buNone/>
            </a:pPr>
            <a:r>
              <a:rPr lang="ru-RU" b="1" dirty="0"/>
              <a:t>Недостатъците на интегрираната/вградена в покрива </a:t>
            </a:r>
            <a:r>
              <a:rPr lang="ru-RU" b="1" dirty="0" smtClean="0"/>
              <a:t>инсталация са:</a:t>
            </a:r>
            <a:endParaRPr lang="en-US" b="1" dirty="0" smtClean="0"/>
          </a:p>
          <a:p>
            <a:pPr marL="717550" algn="just">
              <a:buFont typeface="Wingdings" pitchFamily="2" charset="2"/>
              <a:buChar char="Ø"/>
            </a:pPr>
            <a:r>
              <a:rPr lang="ru-RU" dirty="0"/>
              <a:t>По-скъпи материали и монтажни работи</a:t>
            </a:r>
            <a:r>
              <a:rPr lang="ru-RU" dirty="0" smtClean="0"/>
              <a:t>.</a:t>
            </a:r>
          </a:p>
          <a:p>
            <a:pPr marL="717550" algn="just">
              <a:buFont typeface="Wingdings" pitchFamily="2" charset="2"/>
              <a:buChar char="Ø"/>
            </a:pPr>
            <a:r>
              <a:rPr lang="ru-RU" dirty="0" smtClean="0"/>
              <a:t> Покривната повърхност е «отворена", създават се </a:t>
            </a:r>
            <a:r>
              <a:rPr lang="ru-RU" dirty="0"/>
              <a:t>възможни слаби точки</a:t>
            </a:r>
            <a:r>
              <a:rPr lang="ru-RU" dirty="0" smtClean="0"/>
              <a:t>.</a:t>
            </a:r>
          </a:p>
          <a:p>
            <a:pPr marL="717550" algn="just">
              <a:buFont typeface="Wingdings" pitchFamily="2" charset="2"/>
              <a:buChar char="Ø"/>
            </a:pPr>
            <a:r>
              <a:rPr lang="ru-RU" dirty="0" smtClean="0"/>
              <a:t> Необходимо е да се транспортират излишните керемиди </a:t>
            </a:r>
            <a:r>
              <a:rPr lang="ru-RU" dirty="0"/>
              <a:t>(разходи</a:t>
            </a:r>
            <a:r>
              <a:rPr lang="ru-RU" dirty="0" smtClean="0"/>
              <a:t>).</a:t>
            </a:r>
          </a:p>
          <a:p>
            <a:pPr marL="717550"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Тя е по-малко </a:t>
            </a:r>
            <a:r>
              <a:rPr lang="ru-RU" dirty="0" smtClean="0"/>
              <a:t>гъвкава: </a:t>
            </a:r>
            <a:r>
              <a:rPr lang="ru-RU" dirty="0"/>
              <a:t>заради обхващащи рамки, трябва да има по-голямо разстояние от </a:t>
            </a:r>
            <a:r>
              <a:rPr lang="ru-RU" dirty="0" smtClean="0"/>
              <a:t>билото, </a:t>
            </a:r>
            <a:r>
              <a:rPr lang="ru-RU" dirty="0"/>
              <a:t>прозорци и комини 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algn="just">
              <a:buNone/>
            </a:pPr>
            <a:r>
              <a:rPr lang="bg-BG" b="1" dirty="0"/>
              <a:t>Монтаж на плосък </a:t>
            </a:r>
            <a:r>
              <a:rPr lang="bg-BG" b="1" dirty="0" smtClean="0"/>
              <a:t>покрив</a:t>
            </a:r>
            <a:endParaRPr lang="en-US" b="1" dirty="0" smtClean="0"/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bg-BG" dirty="0"/>
              <a:t>Има три </a:t>
            </a:r>
            <a:r>
              <a:rPr lang="bg-BG" dirty="0" smtClean="0"/>
              <a:t>опции</a:t>
            </a:r>
            <a:r>
              <a:rPr lang="en-US" dirty="0" smtClean="0"/>
              <a:t>:</a:t>
            </a:r>
          </a:p>
          <a:p>
            <a:pPr marL="717550" algn="just">
              <a:buFont typeface="Wingdings" pitchFamily="2" charset="2"/>
              <a:buChar char="Ø"/>
            </a:pPr>
            <a:r>
              <a:rPr lang="ru-RU" dirty="0" smtClean="0"/>
              <a:t>С противотежести </a:t>
            </a:r>
            <a:r>
              <a:rPr lang="ru-RU" dirty="0"/>
              <a:t>(бетонни прагове, </a:t>
            </a:r>
            <a:r>
              <a:rPr lang="ru-RU" dirty="0" smtClean="0"/>
              <a:t>корита с чакъл , метални кутии с </a:t>
            </a:r>
            <a:r>
              <a:rPr lang="ru-RU" dirty="0"/>
              <a:t>пълнеж </a:t>
            </a:r>
            <a:r>
              <a:rPr lang="ru-RU" dirty="0" smtClean="0"/>
              <a:t> от чакъл).Необходимо е приблизително </a:t>
            </a:r>
            <a:r>
              <a:rPr lang="ru-RU" dirty="0"/>
              <a:t>100 – 250 кг на м2 </a:t>
            </a:r>
            <a:r>
              <a:rPr lang="ru-RU" dirty="0" smtClean="0"/>
              <a:t>от </a:t>
            </a:r>
            <a:r>
              <a:rPr lang="ru-RU" dirty="0"/>
              <a:t>колекторната повърхност за плоски </a:t>
            </a:r>
            <a:r>
              <a:rPr lang="ru-RU" dirty="0" smtClean="0"/>
              <a:t>колектори, </a:t>
            </a:r>
            <a:r>
              <a:rPr lang="ru-RU" dirty="0"/>
              <a:t>и около 70 – 180 кг/м2 </a:t>
            </a:r>
            <a:r>
              <a:rPr lang="ru-RU" dirty="0" smtClean="0"/>
              <a:t>за тръбни колектори. По стените на сградата- максимум </a:t>
            </a:r>
            <a:r>
              <a:rPr lang="ru-RU" dirty="0"/>
              <a:t>8 м </a:t>
            </a:r>
            <a:r>
              <a:rPr lang="ru-RU" dirty="0" smtClean="0"/>
              <a:t>над </a:t>
            </a:r>
            <a:r>
              <a:rPr lang="ru-RU" dirty="0"/>
              <a:t>нивото на земята по височина на </a:t>
            </a:r>
            <a:r>
              <a:rPr lang="ru-RU" dirty="0" smtClean="0"/>
              <a:t>сградата. С противотежестите се товари допълнително покрива.</a:t>
            </a:r>
          </a:p>
          <a:p>
            <a:pPr marL="717550" algn="just">
              <a:buFont typeface="Wingdings" pitchFamily="2" charset="2"/>
              <a:buChar char="Ø"/>
            </a:pPr>
            <a:r>
              <a:rPr lang="ru-RU" dirty="0" smtClean="0"/>
              <a:t>Осигуряване </a:t>
            </a:r>
            <a:r>
              <a:rPr lang="ru-RU" dirty="0"/>
              <a:t>с </a:t>
            </a:r>
            <a:r>
              <a:rPr lang="ru-RU" dirty="0" smtClean="0"/>
              <a:t>тънки обтяжни </a:t>
            </a:r>
            <a:r>
              <a:rPr lang="ru-RU" dirty="0"/>
              <a:t>въжета. Предпоставка за това е наличието на подходящи места за закрепване</a:t>
            </a:r>
            <a:r>
              <a:rPr lang="ru-RU" dirty="0" smtClean="0"/>
              <a:t>.</a:t>
            </a:r>
          </a:p>
          <a:p>
            <a:pPr marL="717550" algn="just">
              <a:buFont typeface="Wingdings" pitchFamily="2" charset="2"/>
              <a:buChar char="Ø"/>
            </a:pPr>
            <a:r>
              <a:rPr lang="ru-RU" dirty="0" smtClean="0"/>
              <a:t>Стабилизиране </a:t>
            </a:r>
            <a:r>
              <a:rPr lang="ru-RU" dirty="0"/>
              <a:t>на плосък покрив. </a:t>
            </a:r>
            <a:r>
              <a:rPr lang="ru-RU" dirty="0" smtClean="0"/>
              <a:t>Подходящ </a:t>
            </a:r>
            <a:r>
              <a:rPr lang="ru-RU" dirty="0"/>
              <a:t>брой </a:t>
            </a:r>
            <a:r>
              <a:rPr lang="ru-RU" dirty="0" smtClean="0"/>
              <a:t>крепежни елементи/стойки са зациментирани/занитени на покрива. На тези стойки се монтират колекторите.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algn="just">
              <a:buAutoNum type="arabicPeriod"/>
            </a:pPr>
            <a:endParaRPr lang="en-US" dirty="0" smtClean="0"/>
          </a:p>
          <a:p>
            <a:pPr marL="717550" algn="just">
              <a:buFont typeface="Wingdings" pitchFamily="2" charset="2"/>
              <a:buChar char="Ø"/>
            </a:pPr>
            <a:r>
              <a:rPr lang="ru-RU" dirty="0"/>
              <a:t>Предимство при </a:t>
            </a:r>
            <a:r>
              <a:rPr lang="ru-RU" dirty="0" smtClean="0"/>
              <a:t>плоските </a:t>
            </a:r>
            <a:r>
              <a:rPr lang="ru-RU" dirty="0"/>
              <a:t>покриви е, че </a:t>
            </a:r>
            <a:r>
              <a:rPr lang="ru-RU" dirty="0" smtClean="0"/>
              <a:t>на колекторите </a:t>
            </a:r>
            <a:r>
              <a:rPr lang="ru-RU" dirty="0"/>
              <a:t>обикновено може да </a:t>
            </a:r>
            <a:r>
              <a:rPr lang="ru-RU" dirty="0" smtClean="0"/>
              <a:t>бъде създадена  </a:t>
            </a:r>
            <a:r>
              <a:rPr lang="ru-RU" dirty="0"/>
              <a:t>оптимална ориентация и наклон</a:t>
            </a:r>
            <a:r>
              <a:rPr lang="ru-RU" dirty="0" smtClean="0"/>
              <a:t>.</a:t>
            </a:r>
          </a:p>
          <a:p>
            <a:pPr marL="717550"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В области, които имат много </a:t>
            </a:r>
            <a:r>
              <a:rPr lang="ru-RU" dirty="0" smtClean="0"/>
              <a:t>сняг, трябва </a:t>
            </a:r>
            <a:r>
              <a:rPr lang="ru-RU" dirty="0"/>
              <a:t>да се </a:t>
            </a:r>
            <a:r>
              <a:rPr lang="ru-RU" dirty="0" smtClean="0"/>
              <a:t>оставя разлика между </a:t>
            </a:r>
            <a:r>
              <a:rPr lang="ru-RU" dirty="0"/>
              <a:t>повърхността на покрива и дъното на </a:t>
            </a:r>
            <a:r>
              <a:rPr lang="ru-RU" dirty="0" smtClean="0"/>
              <a:t>колектора, която </a:t>
            </a:r>
            <a:r>
              <a:rPr lang="ru-RU" dirty="0"/>
              <a:t>се определя от нивото на </a:t>
            </a:r>
            <a:r>
              <a:rPr lang="ru-RU" dirty="0" smtClean="0"/>
              <a:t>снега.</a:t>
            </a:r>
          </a:p>
          <a:p>
            <a:pPr marL="717550"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За плоски покриви максималното натоварване и разстоянието до ръба на покрива трябва да бъдат определени </a:t>
            </a:r>
            <a:r>
              <a:rPr lang="ru-RU" dirty="0" smtClean="0"/>
              <a:t>внимателно.</a:t>
            </a:r>
            <a:endParaRPr lang="en-US" dirty="0" smtClean="0"/>
          </a:p>
          <a:p>
            <a:pPr algn="just">
              <a:buFontTx/>
              <a:buAutoNum type="arabicPeriod"/>
            </a:pPr>
            <a:endParaRPr lang="en-US" sz="1050" b="1" dirty="0" smtClean="0"/>
          </a:p>
          <a:p>
            <a:pPr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algn="just">
              <a:buAutoNum type="arabicPeriod"/>
            </a:pPr>
            <a:endParaRPr lang="en-US" dirty="0" smtClean="0"/>
          </a:p>
          <a:p>
            <a:pPr algn="just">
              <a:buNone/>
            </a:pPr>
            <a:r>
              <a:rPr lang="ru-RU" b="1" dirty="0"/>
              <a:t>Монтаж на </a:t>
            </a:r>
            <a:r>
              <a:rPr lang="ru-RU" b="1" dirty="0" smtClean="0"/>
              <a:t>колектори на топлоизолирани</a:t>
            </a:r>
            <a:r>
              <a:rPr lang="bg-BG" b="1" dirty="0" smtClean="0"/>
              <a:t> покриви</a:t>
            </a:r>
            <a:endParaRPr lang="en-US" b="1" dirty="0" smtClean="0"/>
          </a:p>
          <a:p>
            <a:pPr indent="14288" algn="just">
              <a:buNone/>
            </a:pPr>
            <a:endParaRPr lang="en-US" dirty="0" smtClean="0"/>
          </a:p>
          <a:p>
            <a:pPr indent="14288" algn="just">
              <a:buNone/>
            </a:pPr>
            <a:r>
              <a:rPr lang="ru-RU" dirty="0"/>
              <a:t>За </a:t>
            </a:r>
            <a:r>
              <a:rPr lang="ru-RU" dirty="0" smtClean="0"/>
              <a:t>топлоизолирани покриви </a:t>
            </a:r>
            <a:r>
              <a:rPr lang="ru-RU" dirty="0"/>
              <a:t>монтирането на тежки противотежест за плоски колектори </a:t>
            </a:r>
            <a:r>
              <a:rPr lang="ru-RU" dirty="0" smtClean="0"/>
              <a:t>е невъзможно</a:t>
            </a:r>
            <a:r>
              <a:rPr lang="ru-RU" dirty="0"/>
              <a:t>. По тази причина системата за закрепване </a:t>
            </a:r>
            <a:r>
              <a:rPr lang="ru-RU" dirty="0" smtClean="0"/>
              <a:t>е следната:</a:t>
            </a:r>
            <a:endParaRPr lang="en-US" dirty="0" smtClean="0"/>
          </a:p>
          <a:p>
            <a:pPr indent="14288"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ru-RU" dirty="0"/>
              <a:t>Стари сгради. </a:t>
            </a:r>
            <a:r>
              <a:rPr lang="ru-RU" dirty="0" smtClean="0"/>
              <a:t>Изрязва се покривната повърхност и изолационния материал, завинтват се стойките/краката върху бетона/таваните </a:t>
            </a:r>
            <a:r>
              <a:rPr lang="ru-RU" dirty="0"/>
              <a:t>греди, </a:t>
            </a:r>
            <a:r>
              <a:rPr lang="ru-RU" dirty="0" smtClean="0"/>
              <a:t>поставя се нов </a:t>
            </a:r>
            <a:r>
              <a:rPr lang="ru-RU" dirty="0"/>
              <a:t>изолационен материал, </a:t>
            </a:r>
            <a:r>
              <a:rPr lang="ru-RU" dirty="0" smtClean="0"/>
              <a:t>затворя се покривната повърхност, монтират се тръбите и се запечатват/изолират добре.  </a:t>
            </a:r>
          </a:p>
          <a:p>
            <a:pPr indent="14288" algn="just">
              <a:buFont typeface="Wingdings" pitchFamily="2" charset="2"/>
              <a:buChar char="Ø"/>
            </a:pPr>
            <a:r>
              <a:rPr lang="ru-RU" dirty="0" smtClean="0"/>
              <a:t>Нови </a:t>
            </a:r>
            <a:r>
              <a:rPr lang="ru-RU" dirty="0"/>
              <a:t>сгради. В този случай </a:t>
            </a:r>
            <a:r>
              <a:rPr lang="ru-RU" dirty="0" smtClean="0"/>
              <a:t>първо се монтират тръбите; </a:t>
            </a:r>
            <a:r>
              <a:rPr lang="ru-RU" dirty="0"/>
              <a:t>след това </a:t>
            </a:r>
            <a:r>
              <a:rPr lang="ru-RU" dirty="0" smtClean="0"/>
              <a:t>се монтирант топлоизолацията </a:t>
            </a:r>
            <a:r>
              <a:rPr lang="ru-RU" dirty="0"/>
              <a:t>и </a:t>
            </a:r>
            <a:r>
              <a:rPr lang="ru-RU" dirty="0" smtClean="0"/>
              <a:t>покривната повърхност.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algn="just">
              <a:buNone/>
            </a:pPr>
            <a:endParaRPr lang="en-US" dirty="0" smtClean="0"/>
          </a:p>
          <a:p>
            <a:pPr marL="3175" indent="14288" algn="just">
              <a:buNone/>
            </a:pPr>
            <a:r>
              <a:rPr lang="bg-BG" b="1" dirty="0"/>
              <a:t>Монтаж на </a:t>
            </a:r>
            <a:r>
              <a:rPr lang="bg-BG" b="1" dirty="0" smtClean="0"/>
              <a:t>фасадата</a:t>
            </a:r>
            <a:endParaRPr lang="en-US" b="1" dirty="0" smtClean="0"/>
          </a:p>
          <a:p>
            <a:pPr marL="3175" indent="14288" algn="just">
              <a:buNone/>
            </a:pPr>
            <a:r>
              <a:rPr lang="ru-RU" dirty="0"/>
              <a:t>По принцип плоски колектори и </a:t>
            </a:r>
            <a:r>
              <a:rPr lang="ru-RU" dirty="0" smtClean="0"/>
              <a:t>вакуумно </a:t>
            </a:r>
            <a:r>
              <a:rPr lang="ru-RU" dirty="0"/>
              <a:t>тръбните колектори могат да бъдат монтирани на фасади, особено при </a:t>
            </a:r>
            <a:r>
              <a:rPr lang="ru-RU" dirty="0" smtClean="0"/>
              <a:t>по-умерени географски </a:t>
            </a:r>
            <a:r>
              <a:rPr lang="ru-RU" dirty="0"/>
              <a:t>ширини, където ъглите на наклон са по-високи. Виж </a:t>
            </a:r>
            <a:r>
              <a:rPr lang="ru-RU" dirty="0" smtClean="0"/>
              <a:t>фигурите </a:t>
            </a:r>
            <a:r>
              <a:rPr lang="ru-RU" dirty="0"/>
              <a:t>на следващия слайд. </a:t>
            </a:r>
            <a:r>
              <a:rPr lang="ru-RU" dirty="0" smtClean="0"/>
              <a:t>Фасадното инсталиране </a:t>
            </a:r>
            <a:r>
              <a:rPr lang="ru-RU" dirty="0"/>
              <a:t>в момента играе само второстепенна роля. Въпреки това на фона на евентуално по-висока слънчева част през зимата и по-специално като архитектурен елемент (например цветни абсорбери) става все по-популярни в някои </a:t>
            </a:r>
            <a:r>
              <a:rPr lang="ru-RU" dirty="0" smtClean="0"/>
              <a:t>страни.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Цели на модула</a:t>
            </a:r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Добре </a:t>
            </a:r>
            <a:r>
              <a:rPr lang="ru-RU" dirty="0"/>
              <a:t>дошли в модула: «</a:t>
            </a:r>
            <a:r>
              <a:rPr lang="ru-RU" i="1" dirty="0"/>
              <a:t>Превенция на професионалните рискове и безопасността на работа на строителната площадка</a:t>
            </a:r>
            <a:r>
              <a:rPr lang="ru-RU" dirty="0" smtClean="0"/>
              <a:t>».</a:t>
            </a: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ru-RU" dirty="0"/>
              <a:t>До края на този модул ще успеете </a:t>
            </a:r>
            <a:r>
              <a:rPr lang="ru-RU" dirty="0" smtClean="0"/>
              <a:t>да</a:t>
            </a:r>
            <a:r>
              <a:rPr lang="en-US" dirty="0" smtClean="0"/>
              <a:t> </a:t>
            </a:r>
            <a:r>
              <a:rPr lang="bg-BG" dirty="0" smtClean="0"/>
              <a:t>научите за</a:t>
            </a:r>
            <a:r>
              <a:rPr lang="en-US" dirty="0" smtClean="0"/>
              <a:t>:</a:t>
            </a:r>
            <a:endParaRPr lang="en-US" dirty="0"/>
          </a:p>
          <a:p>
            <a:pPr marL="0" indent="0">
              <a:buNone/>
            </a:pPr>
            <a:endParaRPr lang="el-GR" dirty="0"/>
          </a:p>
          <a:p>
            <a:pPr>
              <a:buFont typeface="+mj-lt"/>
              <a:buAutoNum type="arabicPeriod"/>
            </a:pPr>
            <a:r>
              <a:rPr lang="ru-RU" dirty="0" smtClean="0"/>
              <a:t>Безопасна </a:t>
            </a:r>
            <a:r>
              <a:rPr lang="ru-RU" dirty="0"/>
              <a:t>работа при инсталиране </a:t>
            </a:r>
            <a:r>
              <a:rPr lang="ru-RU" dirty="0" smtClean="0"/>
              <a:t>на слънчевата </a:t>
            </a:r>
            <a:r>
              <a:rPr lang="ru-RU" dirty="0"/>
              <a:t>термосистема </a:t>
            </a:r>
            <a:endParaRPr lang="ru-RU" dirty="0" smtClean="0"/>
          </a:p>
          <a:p>
            <a:pPr>
              <a:buFont typeface="+mj-lt"/>
              <a:buAutoNum type="arabicPeriod"/>
            </a:pPr>
            <a:r>
              <a:rPr lang="ru-RU" dirty="0" smtClean="0"/>
              <a:t>Безопасна работа при </a:t>
            </a:r>
            <a:r>
              <a:rPr lang="ru-RU" dirty="0"/>
              <a:t>поддържането на слънчевата топлинна </a:t>
            </a:r>
            <a:r>
              <a:rPr lang="ru-RU" dirty="0" smtClean="0"/>
              <a:t>инсталация</a:t>
            </a:r>
            <a:endParaRPr lang="en-US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algn="just">
              <a:buNone/>
            </a:pPr>
            <a:endParaRPr lang="en-US" dirty="0" smtClean="0"/>
          </a:p>
          <a:p>
            <a:pPr marL="3175" indent="14288" algn="just">
              <a:buNone/>
            </a:pPr>
            <a:r>
              <a:rPr lang="bg-BG" b="1" dirty="0"/>
              <a:t>Монтаж на </a:t>
            </a:r>
            <a:r>
              <a:rPr lang="bg-BG" b="1" dirty="0" smtClean="0"/>
              <a:t>фасада</a:t>
            </a:r>
            <a:endParaRPr lang="en-US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87020"/>
            <a:ext cx="2520280" cy="43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212976"/>
            <a:ext cx="301942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444208" y="4636874"/>
            <a:ext cx="24482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Фасадни инсталация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Ляво: Плоски </a:t>
            </a:r>
            <a:r>
              <a:rPr lang="ru-RU" sz="1400" dirty="0" smtClean="0"/>
              <a:t>колектори  вертикално/наклонено. </a:t>
            </a:r>
            <a:r>
              <a:rPr lang="ru-RU" sz="1400" dirty="0"/>
              <a:t>Дясно: вакуумни тръби вертикални (вертикални тръби); хоризонтална (</a:t>
            </a:r>
            <a:r>
              <a:rPr lang="ru-RU" sz="1400" dirty="0" smtClean="0"/>
              <a:t>абсорберът е на 45°)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marL="3175" indent="14288" algn="just">
              <a:buNone/>
            </a:pPr>
            <a:r>
              <a:rPr lang="bg-BG" b="1" dirty="0"/>
              <a:t>Успоредно </a:t>
            </a:r>
            <a:r>
              <a:rPr lang="bg-BG" b="1" dirty="0" smtClean="0"/>
              <a:t>/паралелно свързване</a:t>
            </a:r>
          </a:p>
          <a:p>
            <a:pPr marL="3175" indent="14288" algn="just">
              <a:buNone/>
            </a:pPr>
            <a:r>
              <a:rPr lang="ru-RU" dirty="0"/>
              <a:t>В този случай всички колектори са монтирани между две </a:t>
            </a:r>
            <a:r>
              <a:rPr lang="ru-RU" dirty="0" smtClean="0"/>
              <a:t>тръби </a:t>
            </a:r>
            <a:r>
              <a:rPr lang="ru-RU" dirty="0"/>
              <a:t>– </a:t>
            </a:r>
            <a:r>
              <a:rPr lang="ru-RU" dirty="0" smtClean="0"/>
              <a:t>вход студена вода и изход топла вода. </a:t>
            </a:r>
            <a:r>
              <a:rPr lang="ru-RU" dirty="0"/>
              <a:t>За да се постигне </a:t>
            </a:r>
            <a:r>
              <a:rPr lang="ru-RU" dirty="0" smtClean="0"/>
              <a:t>еднакъв дебит, тръбите </a:t>
            </a:r>
            <a:r>
              <a:rPr lang="ru-RU" dirty="0"/>
              <a:t>трябва да имат по-ниско </a:t>
            </a:r>
            <a:r>
              <a:rPr lang="ru-RU" dirty="0" smtClean="0"/>
              <a:t>хидравлично съпротивление, тоест по-голямо </a:t>
            </a:r>
            <a:r>
              <a:rPr lang="ru-RU" dirty="0"/>
              <a:t>напречно </a:t>
            </a:r>
            <a:r>
              <a:rPr lang="ru-RU" dirty="0" smtClean="0"/>
              <a:t>сечение </a:t>
            </a:r>
            <a:r>
              <a:rPr lang="ru-RU" dirty="0"/>
              <a:t>от колекторите. Всички </a:t>
            </a:r>
            <a:r>
              <a:rPr lang="ru-RU" dirty="0" smtClean="0"/>
              <a:t>тръби </a:t>
            </a:r>
            <a:r>
              <a:rPr lang="ru-RU" dirty="0"/>
              <a:t>трябва да имат еднаква дължина, това се нарича Tichelmann връзка или </a:t>
            </a:r>
            <a:r>
              <a:rPr lang="ru-RU" dirty="0" smtClean="0"/>
              <a:t>Z-връзка.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923022"/>
            <a:ext cx="2808312" cy="238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Монтаж</a:t>
            </a:r>
            <a:r>
              <a:rPr lang="ru-RU" dirty="0"/>
              <a:t>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marL="3175" indent="14288" algn="just">
              <a:buNone/>
            </a:pPr>
            <a:r>
              <a:rPr lang="bg-BG" b="1" dirty="0" smtClean="0"/>
              <a:t>Серийно/последователно свързване</a:t>
            </a:r>
            <a:endParaRPr lang="en-US" b="1" dirty="0" smtClean="0"/>
          </a:p>
          <a:p>
            <a:pPr marL="3175" indent="14288" algn="just">
              <a:buNone/>
            </a:pPr>
            <a:r>
              <a:rPr lang="ru-RU" dirty="0"/>
              <a:t>Както показва името, </a:t>
            </a:r>
            <a:r>
              <a:rPr lang="ru-RU" dirty="0" smtClean="0"/>
              <a:t>този </a:t>
            </a:r>
            <a:r>
              <a:rPr lang="ru-RU" dirty="0"/>
              <a:t>тип колектори са свързани последователно. Скоростта на потока, </a:t>
            </a:r>
            <a:r>
              <a:rPr lang="ru-RU" dirty="0" smtClean="0"/>
              <a:t>необходима </a:t>
            </a:r>
            <a:r>
              <a:rPr lang="ru-RU" dirty="0"/>
              <a:t>за постигане на </a:t>
            </a:r>
            <a:r>
              <a:rPr lang="ru-RU" dirty="0" smtClean="0"/>
              <a:t>топлинен ефект се увеличава </a:t>
            </a:r>
            <a:r>
              <a:rPr lang="ru-RU" dirty="0"/>
              <a:t>пропорционално на броя на </a:t>
            </a:r>
            <a:r>
              <a:rPr lang="ru-RU" dirty="0" smtClean="0"/>
              <a:t>колекторите, </a:t>
            </a:r>
            <a:r>
              <a:rPr lang="ru-RU" dirty="0"/>
              <a:t>но </a:t>
            </a:r>
            <a:r>
              <a:rPr lang="ru-RU" dirty="0" smtClean="0"/>
              <a:t>се увеличава хидравличното съпротивление. Необходима е по-мощна помпа, затова </a:t>
            </a:r>
            <a:r>
              <a:rPr lang="ru-RU" dirty="0"/>
              <a:t>броят на редовете в </a:t>
            </a:r>
            <a:r>
              <a:rPr lang="ru-RU" dirty="0" smtClean="0"/>
              <a:t>свързаните </a:t>
            </a:r>
            <a:r>
              <a:rPr lang="ru-RU" dirty="0"/>
              <a:t>колектори е ограничен. Това </a:t>
            </a:r>
            <a:r>
              <a:rPr lang="ru-RU" dirty="0" smtClean="0"/>
              <a:t>гарантира постоянен </a:t>
            </a:r>
            <a:r>
              <a:rPr lang="ru-RU" dirty="0"/>
              <a:t>поток през </a:t>
            </a:r>
            <a:r>
              <a:rPr lang="ru-RU" dirty="0" smtClean="0"/>
              <a:t>колекторите.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2468" y="4365104"/>
            <a:ext cx="3771900" cy="195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marL="3175" indent="14288" algn="just">
              <a:buNone/>
            </a:pPr>
            <a:r>
              <a:rPr lang="ru-RU" b="1" dirty="0" smtClean="0"/>
              <a:t>Комбинирано/смесено свъзване</a:t>
            </a:r>
            <a:endParaRPr lang="en-US" b="1" dirty="0" smtClean="0"/>
          </a:p>
          <a:p>
            <a:pPr marL="3175" indent="14288" algn="just">
              <a:buNone/>
            </a:pPr>
            <a:r>
              <a:rPr lang="ru-RU" dirty="0" smtClean="0"/>
              <a:t>Тази комбинация позволява </a:t>
            </a:r>
            <a:r>
              <a:rPr lang="ru-RU" dirty="0"/>
              <a:t>да се комбинират предимствата на двете </a:t>
            </a:r>
            <a:r>
              <a:rPr lang="ru-RU" dirty="0" smtClean="0"/>
              <a:t>връзки. </a:t>
            </a:r>
            <a:r>
              <a:rPr lang="ru-RU" dirty="0"/>
              <a:t>Чрез последователно </a:t>
            </a:r>
            <a:r>
              <a:rPr lang="ru-RU" dirty="0" smtClean="0"/>
              <a:t>свързване на  колекторите устойчивостта </a:t>
            </a:r>
            <a:r>
              <a:rPr lang="ru-RU" dirty="0"/>
              <a:t>на потока в отделните редове значително се </a:t>
            </a:r>
            <a:r>
              <a:rPr lang="ru-RU" dirty="0" smtClean="0"/>
              <a:t>увеличава. Освен това </a:t>
            </a:r>
            <a:r>
              <a:rPr lang="ru-RU" dirty="0"/>
              <a:t>е възможно да се </a:t>
            </a:r>
            <a:r>
              <a:rPr lang="ru-RU" dirty="0" smtClean="0"/>
              <a:t>използват дълги </a:t>
            </a:r>
            <a:r>
              <a:rPr lang="ru-RU" dirty="0"/>
              <a:t>тръбопроводи. Целта на </a:t>
            </a:r>
            <a:r>
              <a:rPr lang="ru-RU" dirty="0" smtClean="0"/>
              <a:t>комбинираното свързване е единен/постоянен </a:t>
            </a:r>
            <a:r>
              <a:rPr lang="ru-RU" dirty="0"/>
              <a:t>поток </a:t>
            </a:r>
            <a:r>
              <a:rPr lang="ru-RU" dirty="0" smtClean="0"/>
              <a:t>през колекторните </a:t>
            </a:r>
            <a:r>
              <a:rPr lang="ru-RU" dirty="0"/>
              <a:t>полета с </a:t>
            </a:r>
            <a:r>
              <a:rPr lang="ru-RU" dirty="0" smtClean="0"/>
              <a:t>ниско хидравлично  </a:t>
            </a:r>
            <a:r>
              <a:rPr lang="ru-RU" dirty="0"/>
              <a:t>съпротивление (ниска </a:t>
            </a:r>
            <a:r>
              <a:rPr lang="ru-RU" dirty="0" smtClean="0"/>
              <a:t>помпена </a:t>
            </a:r>
            <a:r>
              <a:rPr lang="ru-RU" dirty="0"/>
              <a:t>мощност</a:t>
            </a:r>
            <a:r>
              <a:rPr lang="ru-RU" dirty="0" smtClean="0"/>
              <a:t>).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1509" y="1628800"/>
            <a:ext cx="3604947" cy="463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marL="3175" indent="14288" algn="just">
              <a:buNone/>
            </a:pPr>
            <a:endParaRPr lang="en-US" dirty="0" smtClean="0"/>
          </a:p>
          <a:p>
            <a:pPr marL="3175" indent="14288" algn="just">
              <a:buNone/>
            </a:pPr>
            <a:r>
              <a:rPr lang="bg-BG" b="1" dirty="0"/>
              <a:t>Инсталиране на </a:t>
            </a:r>
            <a:r>
              <a:rPr lang="bg-BG" b="1" dirty="0" smtClean="0"/>
              <a:t>слънчевата верига</a:t>
            </a:r>
            <a:endParaRPr lang="en-US" b="1" dirty="0" smtClean="0"/>
          </a:p>
          <a:p>
            <a:pPr marL="3175" indent="14288" algn="just">
              <a:buNone/>
            </a:pPr>
            <a:r>
              <a:rPr lang="ru-RU" dirty="0" smtClean="0"/>
              <a:t>За </a:t>
            </a:r>
            <a:r>
              <a:rPr lang="ru-RU" dirty="0"/>
              <a:t>инсталиране на </a:t>
            </a:r>
            <a:r>
              <a:rPr lang="ru-RU" dirty="0" smtClean="0"/>
              <a:t>слънчевата верига </a:t>
            </a:r>
            <a:r>
              <a:rPr lang="ru-RU" dirty="0"/>
              <a:t>може да се </a:t>
            </a:r>
            <a:r>
              <a:rPr lang="ru-RU" dirty="0" smtClean="0"/>
              <a:t>използват добре </a:t>
            </a:r>
            <a:r>
              <a:rPr lang="ru-RU" dirty="0"/>
              <a:t>изпитани материали и свързващи техники, използвани за </a:t>
            </a:r>
            <a:r>
              <a:rPr lang="ru-RU" dirty="0" smtClean="0"/>
              <a:t>класическо </a:t>
            </a:r>
            <a:r>
              <a:rPr lang="ru-RU" dirty="0"/>
              <a:t>отопление и санитарни </a:t>
            </a:r>
            <a:r>
              <a:rPr lang="ru-RU" dirty="0" smtClean="0"/>
              <a:t>инсталации, стига да отговарят </a:t>
            </a:r>
            <a:r>
              <a:rPr lang="ru-RU" dirty="0"/>
              <a:t>на следните изисквания</a:t>
            </a:r>
            <a:r>
              <a:rPr lang="ru-RU" dirty="0" smtClean="0"/>
              <a:t>:</a:t>
            </a:r>
          </a:p>
          <a:p>
            <a:pPr marL="3175" indent="14288" algn="just">
              <a:buNone/>
            </a:pPr>
            <a:r>
              <a:rPr lang="ru-RU" dirty="0" smtClean="0"/>
              <a:t>     - </a:t>
            </a:r>
            <a:r>
              <a:rPr lang="ru-RU" dirty="0"/>
              <a:t>могат да възникнат </a:t>
            </a:r>
            <a:r>
              <a:rPr lang="ru-RU" dirty="0" smtClean="0"/>
              <a:t>температури </a:t>
            </a:r>
            <a:r>
              <a:rPr lang="ru-RU" dirty="0"/>
              <a:t>над 100 ° C (212 ° F) </a:t>
            </a:r>
            <a:r>
              <a:rPr lang="ru-RU" dirty="0" smtClean="0"/>
              <a:t>.</a:t>
            </a:r>
          </a:p>
          <a:p>
            <a:pPr marL="3175" indent="14288" algn="just">
              <a:buNone/>
            </a:pPr>
            <a:r>
              <a:rPr lang="ru-RU" dirty="0" smtClean="0"/>
              <a:t>     - слънчевата топлопреносна среда </a:t>
            </a:r>
            <a:r>
              <a:rPr lang="ru-RU" dirty="0"/>
              <a:t>е вода-гликол смес в съотношение 60: 40 </a:t>
            </a:r>
            <a:r>
              <a:rPr lang="ru-RU" dirty="0" smtClean="0"/>
              <a:t>(за Централна </a:t>
            </a:r>
            <a:r>
              <a:rPr lang="ru-RU" dirty="0"/>
              <a:t>Европа). </a:t>
            </a:r>
            <a:endParaRPr lang="ru-RU" dirty="0" smtClean="0"/>
          </a:p>
          <a:p>
            <a:pPr marL="3175" indent="14288" algn="just">
              <a:buNone/>
            </a:pPr>
            <a:r>
              <a:rPr lang="ru-RU" dirty="0" smtClean="0"/>
              <a:t>    - фитингите </a:t>
            </a:r>
            <a:r>
              <a:rPr lang="ru-RU" dirty="0"/>
              <a:t>понякога са монтирани </a:t>
            </a:r>
            <a:r>
              <a:rPr lang="ru-RU" dirty="0" smtClean="0"/>
              <a:t>външно.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marL="3175" indent="14288" algn="just">
              <a:buNone/>
            </a:pPr>
            <a:endParaRPr lang="en-US" dirty="0" smtClean="0"/>
          </a:p>
          <a:p>
            <a:pPr marL="3175" indent="14288" algn="just">
              <a:buNone/>
            </a:pPr>
            <a:r>
              <a:rPr lang="bg-BG" b="1" dirty="0" smtClean="0"/>
              <a:t>Инсталиране на бойлера/резервоара</a:t>
            </a:r>
            <a:endParaRPr lang="en-US" b="1" dirty="0" smtClean="0"/>
          </a:p>
          <a:p>
            <a:pPr marL="3175" indent="14288" algn="just">
              <a:buNone/>
            </a:pPr>
            <a:r>
              <a:rPr lang="ru-RU" dirty="0" smtClean="0"/>
              <a:t>Трябва да се отчете товароносимостта </a:t>
            </a:r>
            <a:r>
              <a:rPr lang="ru-RU" dirty="0"/>
              <a:t>на пода </a:t>
            </a:r>
            <a:r>
              <a:rPr lang="ru-RU" dirty="0" smtClean="0"/>
              <a:t>(теглото на бойлера включва и теглото на водния обем). </a:t>
            </a:r>
            <a:r>
              <a:rPr lang="ru-RU" dirty="0"/>
              <a:t>Ако </a:t>
            </a:r>
            <a:r>
              <a:rPr lang="ru-RU" dirty="0" smtClean="0"/>
              <a:t>бойлера </a:t>
            </a:r>
            <a:r>
              <a:rPr lang="ru-RU" dirty="0"/>
              <a:t>е монтиран на тавана</a:t>
            </a:r>
            <a:r>
              <a:rPr lang="ru-RU" dirty="0" smtClean="0"/>
              <a:t>, може </a:t>
            </a:r>
            <a:r>
              <a:rPr lang="ru-RU" dirty="0"/>
              <a:t>да се наложи </a:t>
            </a:r>
            <a:r>
              <a:rPr lang="ru-RU" dirty="0" smtClean="0"/>
              <a:t> укрепването му </a:t>
            </a:r>
            <a:r>
              <a:rPr lang="ru-RU" dirty="0"/>
              <a:t>или </a:t>
            </a:r>
            <a:r>
              <a:rPr lang="ru-RU" dirty="0" smtClean="0"/>
              <a:t>натоварването да се разпредели.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marL="3175" indent="14288" algn="just">
              <a:buNone/>
            </a:pPr>
            <a:endParaRPr lang="en-US" dirty="0" smtClean="0"/>
          </a:p>
          <a:p>
            <a:pPr marL="3175" indent="14288" algn="just">
              <a:buNone/>
            </a:pPr>
            <a:r>
              <a:rPr lang="bg-BG" b="1" dirty="0" smtClean="0"/>
              <a:t>Връзка </a:t>
            </a:r>
            <a:r>
              <a:rPr lang="bg-BG" b="1" dirty="0"/>
              <a:t>на слънчевата </a:t>
            </a:r>
            <a:r>
              <a:rPr lang="bg-BG" b="1" dirty="0" smtClean="0"/>
              <a:t>верига</a:t>
            </a:r>
            <a:endParaRPr lang="en-US" b="1" dirty="0" smtClean="0"/>
          </a:p>
          <a:p>
            <a:pPr marL="3175" indent="14288" algn="just">
              <a:buNone/>
            </a:pPr>
            <a:r>
              <a:rPr lang="ru-RU" dirty="0" smtClean="0"/>
              <a:t>Слънчевата верига </a:t>
            </a:r>
            <a:r>
              <a:rPr lang="ru-RU" dirty="0"/>
              <a:t>винаги е </a:t>
            </a:r>
            <a:r>
              <a:rPr lang="ru-RU" dirty="0" smtClean="0"/>
              <a:t>свързана </a:t>
            </a:r>
            <a:r>
              <a:rPr lang="ru-RU" dirty="0"/>
              <a:t>към най-ниската </a:t>
            </a:r>
            <a:r>
              <a:rPr lang="ru-RU" dirty="0" smtClean="0"/>
              <a:t>част на топлообменника </a:t>
            </a:r>
            <a:r>
              <a:rPr lang="ru-RU" dirty="0"/>
              <a:t>(когато се използва повече от един топлообменник), като целият </a:t>
            </a:r>
            <a:r>
              <a:rPr lang="ru-RU" dirty="0" smtClean="0"/>
              <a:t>бойлер </a:t>
            </a:r>
            <a:r>
              <a:rPr lang="ru-RU" dirty="0"/>
              <a:t>трябва да бъде на разположение по време на </a:t>
            </a:r>
            <a:r>
              <a:rPr lang="ru-RU" dirty="0" smtClean="0"/>
              <a:t>високото слънцестоене. Връзката е в най-студената част на бойлера, което </a:t>
            </a:r>
            <a:r>
              <a:rPr lang="ru-RU" dirty="0"/>
              <a:t>повишава ефективността на слънчевата </a:t>
            </a:r>
            <a:r>
              <a:rPr lang="ru-RU" dirty="0" smtClean="0"/>
              <a:t>система.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marL="3175" indent="14288" algn="just">
              <a:buNone/>
            </a:pPr>
            <a:r>
              <a:rPr lang="ru-RU" b="1" dirty="0"/>
              <a:t>Връзки </a:t>
            </a:r>
            <a:r>
              <a:rPr lang="ru-RU" b="1" dirty="0" smtClean="0"/>
              <a:t>към </a:t>
            </a:r>
            <a:r>
              <a:rPr lang="ru-RU" b="1" dirty="0"/>
              <a:t>допълнителна отоплителна </a:t>
            </a:r>
            <a:r>
              <a:rPr lang="ru-RU" b="1" dirty="0" smtClean="0"/>
              <a:t>система</a:t>
            </a:r>
          </a:p>
          <a:p>
            <a:pPr marL="3175" indent="14288" algn="just">
              <a:buNone/>
            </a:pPr>
            <a:r>
              <a:rPr lang="ru-RU" dirty="0" smtClean="0"/>
              <a:t>Допълнителнителната отоплителна </a:t>
            </a:r>
            <a:r>
              <a:rPr lang="ru-RU" dirty="0"/>
              <a:t>система(и) винаги е </a:t>
            </a:r>
            <a:r>
              <a:rPr lang="ru-RU" dirty="0" smtClean="0"/>
              <a:t>свързана </a:t>
            </a:r>
            <a:r>
              <a:rPr lang="ru-RU" dirty="0"/>
              <a:t>към </a:t>
            </a:r>
            <a:r>
              <a:rPr lang="ru-RU" dirty="0" smtClean="0"/>
              <a:t>горната част на бойлера, за </a:t>
            </a:r>
            <a:r>
              <a:rPr lang="ru-RU" dirty="0"/>
              <a:t>да се гарантира, че </a:t>
            </a:r>
            <a:r>
              <a:rPr lang="ru-RU" dirty="0" smtClean="0"/>
              <a:t>свръх изискванията </a:t>
            </a:r>
            <a:r>
              <a:rPr lang="ru-RU" dirty="0"/>
              <a:t>могат да бъдат изпълнени без </a:t>
            </a:r>
            <a:r>
              <a:rPr lang="ru-RU" dirty="0" smtClean="0"/>
              <a:t>слънчевата енергия.</a:t>
            </a:r>
            <a:endParaRPr lang="en-US" dirty="0" smtClean="0"/>
          </a:p>
          <a:p>
            <a:pPr marL="3175" indent="14288" algn="just">
              <a:buNone/>
            </a:pPr>
            <a:r>
              <a:rPr lang="bg-BG" b="1" dirty="0" smtClean="0"/>
              <a:t>Връзка студена </a:t>
            </a:r>
            <a:r>
              <a:rPr lang="bg-BG" b="1" dirty="0"/>
              <a:t>вода </a:t>
            </a:r>
            <a:endParaRPr lang="en-US" b="1" dirty="0" smtClean="0"/>
          </a:p>
          <a:p>
            <a:pPr marL="3175" indent="14288" algn="just">
              <a:buNone/>
            </a:pPr>
            <a:r>
              <a:rPr lang="ru-RU" dirty="0" smtClean="0"/>
              <a:t>Връзката студена </a:t>
            </a:r>
            <a:r>
              <a:rPr lang="ru-RU" dirty="0"/>
              <a:t>вода </a:t>
            </a:r>
            <a:r>
              <a:rPr lang="ru-RU" dirty="0" smtClean="0"/>
              <a:t>е инсталирана </a:t>
            </a:r>
            <a:r>
              <a:rPr lang="ru-RU" dirty="0"/>
              <a:t>в дъното на </a:t>
            </a:r>
            <a:r>
              <a:rPr lang="ru-RU" dirty="0" smtClean="0"/>
              <a:t>бойлера. </a:t>
            </a:r>
            <a:r>
              <a:rPr lang="ru-RU" dirty="0"/>
              <a:t>За </a:t>
            </a:r>
            <a:r>
              <a:rPr lang="ru-RU" dirty="0" smtClean="0"/>
              <a:t>бойлери с </a:t>
            </a:r>
            <a:r>
              <a:rPr lang="ru-RU" dirty="0"/>
              <a:t>комбинация </a:t>
            </a:r>
            <a:r>
              <a:rPr lang="ru-RU" dirty="0" smtClean="0"/>
              <a:t>от: вход, спирателен </a:t>
            </a:r>
            <a:r>
              <a:rPr lang="ru-RU" dirty="0"/>
              <a:t>вентил, възвратен </a:t>
            </a:r>
            <a:r>
              <a:rPr lang="ru-RU" dirty="0" smtClean="0"/>
              <a:t>вентил и </a:t>
            </a:r>
            <a:r>
              <a:rPr lang="ru-RU" dirty="0"/>
              <a:t>предпазен клапан, </a:t>
            </a:r>
            <a:r>
              <a:rPr lang="ru-RU" dirty="0" smtClean="0"/>
              <a:t>също са </a:t>
            </a:r>
            <a:r>
              <a:rPr lang="ru-RU" dirty="0"/>
              <a:t>инсталирани в </a:t>
            </a:r>
            <a:r>
              <a:rPr lang="ru-RU" dirty="0" smtClean="0"/>
              <a:t>тръбата за студената вода. При допълнителна електрическа загряваща система, ако </a:t>
            </a:r>
            <a:r>
              <a:rPr lang="ru-RU" dirty="0"/>
              <a:t>е </a:t>
            </a:r>
            <a:r>
              <a:rPr lang="ru-RU" dirty="0" smtClean="0"/>
              <a:t>необходимо, </a:t>
            </a:r>
            <a:r>
              <a:rPr lang="ru-RU" dirty="0"/>
              <a:t>трябва да се инсталира допълнителен </a:t>
            </a:r>
            <a:r>
              <a:rPr lang="ru-RU" dirty="0" smtClean="0"/>
              <a:t>редуктор за налягане/предпазен вентил. Той </a:t>
            </a:r>
            <a:r>
              <a:rPr lang="ru-RU" dirty="0"/>
              <a:t>трябва да бъде инсталиран така, че </a:t>
            </a:r>
            <a:r>
              <a:rPr lang="ru-RU" dirty="0" smtClean="0"/>
              <a:t>да </a:t>
            </a:r>
            <a:r>
              <a:rPr lang="ru-RU" dirty="0"/>
              <a:t>не може да бъде </a:t>
            </a:r>
            <a:r>
              <a:rPr lang="ru-RU" dirty="0" smtClean="0"/>
              <a:t>изключван. За да се </a:t>
            </a:r>
            <a:r>
              <a:rPr lang="ru-RU" dirty="0"/>
              <a:t>намали </a:t>
            </a:r>
            <a:r>
              <a:rPr lang="ru-RU" dirty="0" smtClean="0"/>
              <a:t>загубата </a:t>
            </a:r>
            <a:r>
              <a:rPr lang="ru-RU" dirty="0"/>
              <a:t>на вода чрез </a:t>
            </a:r>
            <a:r>
              <a:rPr lang="ru-RU" dirty="0" smtClean="0"/>
              <a:t>клапата </a:t>
            </a:r>
            <a:r>
              <a:rPr lang="ru-RU" dirty="0"/>
              <a:t>за безопасност по време на </a:t>
            </a:r>
            <a:r>
              <a:rPr lang="ru-RU" dirty="0" smtClean="0"/>
              <a:t>процеса, е </a:t>
            </a:r>
            <a:r>
              <a:rPr lang="ru-RU" dirty="0"/>
              <a:t>задължително </a:t>
            </a:r>
            <a:r>
              <a:rPr lang="ru-RU" dirty="0" smtClean="0"/>
              <a:t>да се  инсталира </a:t>
            </a:r>
            <a:r>
              <a:rPr lang="ru-RU" dirty="0"/>
              <a:t>вътрешен </a:t>
            </a:r>
            <a:r>
              <a:rPr lang="ru-RU" dirty="0" smtClean="0"/>
              <a:t>съд отгоре- мембранен </a:t>
            </a:r>
            <a:r>
              <a:rPr lang="ru-RU" dirty="0"/>
              <a:t>разширителен </a:t>
            </a:r>
            <a:r>
              <a:rPr lang="ru-RU" dirty="0" smtClean="0"/>
              <a:t>съд.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marL="3175" indent="14288" algn="just">
              <a:buNone/>
            </a:pPr>
            <a:r>
              <a:rPr lang="bg-BG" b="1" dirty="0"/>
              <a:t>Изолация на </a:t>
            </a:r>
            <a:r>
              <a:rPr lang="bg-BG" b="1" dirty="0" smtClean="0"/>
              <a:t>бойлера/резервоара</a:t>
            </a:r>
            <a:endParaRPr lang="en-US" b="1" dirty="0" smtClean="0"/>
          </a:p>
          <a:p>
            <a:pPr marL="3175" indent="14288" algn="just">
              <a:buNone/>
            </a:pPr>
            <a:r>
              <a:rPr lang="ru-RU" dirty="0"/>
              <a:t>Качеството на топлоизолация оказва силно влияние на </a:t>
            </a:r>
            <a:r>
              <a:rPr lang="ru-RU" dirty="0" smtClean="0"/>
              <a:t>цялата </a:t>
            </a:r>
            <a:r>
              <a:rPr lang="ru-RU" dirty="0"/>
              <a:t>система. </a:t>
            </a:r>
            <a:r>
              <a:rPr lang="ru-RU" dirty="0" smtClean="0"/>
              <a:t>Някои </a:t>
            </a:r>
            <a:r>
              <a:rPr lang="ru-RU" dirty="0"/>
              <a:t>производители предоставят отлични топлоизолационни материали. Освен PU твърда пяна </a:t>
            </a:r>
            <a:r>
              <a:rPr lang="ru-RU" dirty="0" smtClean="0"/>
              <a:t>, която </a:t>
            </a:r>
            <a:r>
              <a:rPr lang="ru-RU" dirty="0"/>
              <a:t>не може </a:t>
            </a:r>
            <a:r>
              <a:rPr lang="ru-RU" dirty="0" smtClean="0"/>
              <a:t> достатъчно плътно да се постави до резервоара/не е достатъчно </a:t>
            </a:r>
            <a:r>
              <a:rPr lang="ru-RU" dirty="0"/>
              <a:t>добра </a:t>
            </a:r>
            <a:r>
              <a:rPr lang="ru-RU" dirty="0" smtClean="0"/>
              <a:t>топлоизолация, използва се още </a:t>
            </a:r>
            <a:r>
              <a:rPr lang="en-US" dirty="0" smtClean="0"/>
              <a:t>CFC-free</a:t>
            </a:r>
            <a:r>
              <a:rPr lang="bg-BG" dirty="0" smtClean="0"/>
              <a:t>/ гъвкава </a:t>
            </a:r>
            <a:r>
              <a:rPr lang="ru-RU" dirty="0" smtClean="0"/>
              <a:t>безфреонов </a:t>
            </a:r>
            <a:r>
              <a:rPr lang="ru-RU" dirty="0"/>
              <a:t>PU пяна </a:t>
            </a:r>
            <a:r>
              <a:rPr lang="ru-RU" dirty="0" smtClean="0"/>
              <a:t> и по-добрата  ЕРР/меламинова смола. Гъвкави </a:t>
            </a:r>
            <a:r>
              <a:rPr lang="ru-RU" dirty="0"/>
              <a:t>пяна </a:t>
            </a:r>
            <a:r>
              <a:rPr lang="ru-RU" dirty="0" smtClean="0"/>
              <a:t>е със </a:t>
            </a:r>
            <a:r>
              <a:rPr lang="ru-RU" dirty="0"/>
              <a:t>стойност 0,035 </a:t>
            </a:r>
            <a:r>
              <a:rPr lang="ru-RU" dirty="0" smtClean="0"/>
              <a:t>W/m2K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593" y="2132856"/>
            <a:ext cx="4276629" cy="341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0" y="55892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/>
              <a:t>Топлоизолационни системи и стойности </a:t>
            </a:r>
            <a:r>
              <a:rPr lang="en-US" sz="1400" dirty="0" smtClean="0"/>
              <a:t>(EPP: Expanded polypropylene</a:t>
            </a:r>
            <a:endParaRPr lang="bg-BG" sz="1400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marL="3175" indent="14288" algn="just">
              <a:buNone/>
            </a:pPr>
            <a:endParaRPr lang="en-US" dirty="0" smtClean="0"/>
          </a:p>
          <a:p>
            <a:pPr marL="3175" indent="14288" algn="just">
              <a:buNone/>
            </a:pPr>
            <a:r>
              <a:rPr lang="ru-RU" b="1" dirty="0"/>
              <a:t>Монтаж на фитинги в </a:t>
            </a:r>
            <a:r>
              <a:rPr lang="ru-RU" b="1" dirty="0" smtClean="0"/>
              <a:t>слънчевата</a:t>
            </a:r>
          </a:p>
          <a:p>
            <a:pPr marL="3175" indent="14288" algn="just">
              <a:buNone/>
            </a:pPr>
            <a:r>
              <a:rPr lang="ru-RU" b="1" dirty="0" smtClean="0"/>
              <a:t> верига</a:t>
            </a:r>
            <a:endParaRPr lang="en-US" b="1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545" y="2132856"/>
            <a:ext cx="406790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СЪДЪРЖАНИЕ/ТЕМА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bg-BG" dirty="0" smtClean="0"/>
          </a:p>
          <a:p>
            <a:pPr>
              <a:buNone/>
            </a:pPr>
            <a:endParaRPr lang="bg-BG" dirty="0" smtClean="0"/>
          </a:p>
          <a:p>
            <a:pPr>
              <a:buAutoNum type="arabicPeriod"/>
            </a:pPr>
            <a:r>
              <a:rPr lang="ru-RU" dirty="0" smtClean="0"/>
              <a:t>Как </a:t>
            </a:r>
            <a:r>
              <a:rPr lang="ru-RU" dirty="0"/>
              <a:t>да </a:t>
            </a:r>
            <a:r>
              <a:rPr lang="ru-RU" dirty="0" smtClean="0"/>
              <a:t>се работи </a:t>
            </a:r>
            <a:r>
              <a:rPr lang="ru-RU" dirty="0"/>
              <a:t>безопасно при инсталиране на слънчевата </a:t>
            </a:r>
            <a:r>
              <a:rPr lang="ru-RU" dirty="0" smtClean="0"/>
              <a:t>топлинна</a:t>
            </a:r>
          </a:p>
          <a:p>
            <a:pPr marL="0" indent="0">
              <a:buNone/>
            </a:pPr>
            <a:r>
              <a:rPr lang="ru-RU" dirty="0" smtClean="0"/>
              <a:t> инсталация: методи </a:t>
            </a:r>
            <a:r>
              <a:rPr lang="ru-RU" dirty="0"/>
              <a:t>за монтаж и безопасност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- инсталационни </a:t>
            </a:r>
            <a:r>
              <a:rPr lang="ru-RU" dirty="0"/>
              <a:t>техники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- създаване </a:t>
            </a:r>
            <a:r>
              <a:rPr lang="ru-RU" dirty="0"/>
              <a:t>на сайта, подготвителни работи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- монтаж</a:t>
            </a:r>
            <a:r>
              <a:rPr lang="ru-RU" dirty="0"/>
              <a:t>: колектор, слънчеви верига, </a:t>
            </a:r>
            <a:r>
              <a:rPr lang="ru-RU" dirty="0" smtClean="0"/>
              <a:t>бойлер, </a:t>
            </a:r>
            <a:r>
              <a:rPr lang="ru-RU" dirty="0"/>
              <a:t>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  <a:p>
            <a:pPr>
              <a:buNone/>
            </a:pPr>
            <a:endParaRPr lang="bg-BG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ru-RU" dirty="0" smtClean="0"/>
              <a:t>Как </a:t>
            </a:r>
            <a:r>
              <a:rPr lang="ru-RU" dirty="0"/>
              <a:t>да </a:t>
            </a:r>
            <a:r>
              <a:rPr lang="ru-RU" dirty="0" smtClean="0"/>
              <a:t>се работи </a:t>
            </a:r>
            <a:r>
              <a:rPr lang="ru-RU" dirty="0"/>
              <a:t>безопасно при поддържане на слънчевата </a:t>
            </a:r>
            <a:r>
              <a:rPr lang="ru-RU" dirty="0" smtClean="0"/>
              <a:t>топлинна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инсталация: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- пускане в експлоатация, </a:t>
            </a:r>
            <a:r>
              <a:rPr lang="ru-RU" dirty="0"/>
              <a:t>поддръжка и </a:t>
            </a:r>
            <a:r>
              <a:rPr lang="ru-RU" dirty="0" smtClean="0"/>
              <a:t>обслужване.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Монтаж</a:t>
            </a:r>
            <a:r>
              <a:rPr lang="ru-RU" dirty="0"/>
              <a:t>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marL="3175" indent="14288" algn="just">
              <a:buNone/>
            </a:pPr>
            <a:r>
              <a:rPr lang="ru-RU" b="1" dirty="0" smtClean="0"/>
              <a:t>Комбинирано </a:t>
            </a:r>
            <a:r>
              <a:rPr lang="ru-RU" b="1" dirty="0"/>
              <a:t>пълнене и изпразване </a:t>
            </a:r>
            <a:r>
              <a:rPr lang="ru-RU" b="1" dirty="0" smtClean="0"/>
              <a:t>на крановете</a:t>
            </a:r>
            <a:endParaRPr lang="en-US" b="1" dirty="0" smtClean="0"/>
          </a:p>
          <a:p>
            <a:pPr marL="3175" indent="14288" algn="just">
              <a:buNone/>
            </a:pPr>
            <a:r>
              <a:rPr lang="ru-RU" dirty="0" smtClean="0"/>
              <a:t>Източващите </a:t>
            </a:r>
            <a:r>
              <a:rPr lang="ru-RU" dirty="0"/>
              <a:t>вентили трябва да бъдат инсталирани за пълнене и изпразване </a:t>
            </a:r>
            <a:r>
              <a:rPr lang="ru-RU" dirty="0" smtClean="0"/>
              <a:t>от източника, като нивото се отчита </a:t>
            </a:r>
            <a:r>
              <a:rPr lang="ru-RU" dirty="0"/>
              <a:t>в най-ниската точка </a:t>
            </a:r>
            <a:r>
              <a:rPr lang="ru-RU" dirty="0" smtClean="0"/>
              <a:t>. </a:t>
            </a:r>
            <a:r>
              <a:rPr lang="ru-RU" dirty="0"/>
              <a:t>Всеки един </a:t>
            </a:r>
            <a:r>
              <a:rPr lang="ru-RU" dirty="0" smtClean="0"/>
              <a:t>от вентилите трябва </a:t>
            </a:r>
            <a:r>
              <a:rPr lang="ru-RU" dirty="0"/>
              <a:t>да бъдат </a:t>
            </a:r>
            <a:r>
              <a:rPr lang="ru-RU" dirty="0" smtClean="0"/>
              <a:t>оборудван </a:t>
            </a:r>
            <a:r>
              <a:rPr lang="ru-RU" dirty="0"/>
              <a:t>с маркуч </a:t>
            </a:r>
            <a:r>
              <a:rPr lang="ru-RU" dirty="0" smtClean="0"/>
              <a:t>.</a:t>
            </a:r>
            <a:endParaRPr lang="en-US" dirty="0" smtClean="0"/>
          </a:p>
          <a:p>
            <a:pPr marL="3175" indent="14288" algn="just">
              <a:buNone/>
            </a:pPr>
            <a:endParaRPr lang="en-US" dirty="0" smtClean="0"/>
          </a:p>
          <a:p>
            <a:pPr marL="3175" indent="14288" algn="just">
              <a:buNone/>
            </a:pPr>
            <a:r>
              <a:rPr lang="bg-BG" b="1" dirty="0"/>
              <a:t>Циркулационна </a:t>
            </a:r>
            <a:r>
              <a:rPr lang="bg-BG" b="1" dirty="0" smtClean="0"/>
              <a:t>помпа</a:t>
            </a:r>
          </a:p>
          <a:p>
            <a:pPr marL="3175" indent="14288" algn="just">
              <a:buNone/>
            </a:pPr>
            <a:r>
              <a:rPr lang="ru-RU" dirty="0" smtClean="0"/>
              <a:t>Помпата </a:t>
            </a:r>
            <a:r>
              <a:rPr lang="ru-RU" dirty="0"/>
              <a:t>е инсталирана </a:t>
            </a:r>
            <a:r>
              <a:rPr lang="ru-RU" dirty="0" smtClean="0"/>
              <a:t>на обратния </a:t>
            </a:r>
            <a:r>
              <a:rPr lang="ru-RU" dirty="0"/>
              <a:t>поток, така че </a:t>
            </a:r>
            <a:r>
              <a:rPr lang="ru-RU" dirty="0" smtClean="0"/>
              <a:t>възможността за термичен </a:t>
            </a:r>
            <a:r>
              <a:rPr lang="ru-RU" dirty="0"/>
              <a:t>шок </a:t>
            </a:r>
            <a:r>
              <a:rPr lang="ru-RU" dirty="0" smtClean="0"/>
              <a:t>е ниска. </a:t>
            </a:r>
            <a:r>
              <a:rPr lang="ru-RU" dirty="0"/>
              <a:t>Тя трябва да се монтират между </a:t>
            </a:r>
            <a:r>
              <a:rPr lang="ru-RU" dirty="0" smtClean="0"/>
              <a:t>два </a:t>
            </a:r>
            <a:r>
              <a:rPr lang="ru-RU" dirty="0"/>
              <a:t>спирателни </a:t>
            </a:r>
            <a:r>
              <a:rPr lang="ru-RU" dirty="0" smtClean="0"/>
              <a:t>кранове (шибъри</a:t>
            </a:r>
            <a:r>
              <a:rPr lang="ru-RU" dirty="0"/>
              <a:t>, </a:t>
            </a:r>
            <a:r>
              <a:rPr lang="ru-RU" dirty="0" smtClean="0"/>
              <a:t>сферични </a:t>
            </a:r>
            <a:r>
              <a:rPr lang="ru-RU" dirty="0"/>
              <a:t>кранове), така че да </a:t>
            </a:r>
            <a:r>
              <a:rPr lang="ru-RU" dirty="0" smtClean="0"/>
              <a:t>може </a:t>
            </a:r>
            <a:r>
              <a:rPr lang="ru-RU" dirty="0"/>
              <a:t>лесно да </a:t>
            </a:r>
            <a:r>
              <a:rPr lang="ru-RU" dirty="0" smtClean="0"/>
              <a:t>бъде демонтирана. </a:t>
            </a:r>
            <a:r>
              <a:rPr lang="ru-RU" dirty="0"/>
              <a:t>Тя трябва да се </a:t>
            </a:r>
            <a:r>
              <a:rPr lang="ru-RU" dirty="0" smtClean="0"/>
              <a:t>монтира така, че потока да може </a:t>
            </a:r>
            <a:r>
              <a:rPr lang="ru-RU" dirty="0"/>
              <a:t>да </a:t>
            </a:r>
            <a:r>
              <a:rPr lang="ru-RU" dirty="0" smtClean="0"/>
              <a:t>се транспортира </a:t>
            </a:r>
            <a:r>
              <a:rPr lang="ru-RU" dirty="0"/>
              <a:t>вертикално от долу нагоре: следователно </a:t>
            </a:r>
            <a:r>
              <a:rPr lang="ru-RU" dirty="0" smtClean="0"/>
              <a:t>включеният </a:t>
            </a:r>
            <a:r>
              <a:rPr lang="ru-RU" dirty="0"/>
              <a:t>въздушен поток нагоре </a:t>
            </a:r>
            <a:r>
              <a:rPr lang="ru-RU" dirty="0" smtClean="0"/>
              <a:t>да излезе </a:t>
            </a:r>
            <a:r>
              <a:rPr lang="ru-RU" dirty="0"/>
              <a:t>през </a:t>
            </a:r>
            <a:r>
              <a:rPr lang="ru-RU" dirty="0" smtClean="0"/>
              <a:t>въздшния клапан/ </a:t>
            </a:r>
            <a:r>
              <a:rPr lang="ru-RU" dirty="0"/>
              <a:t>отдушник. Помпата трябва да бъде </a:t>
            </a:r>
            <a:r>
              <a:rPr lang="ru-RU" dirty="0" smtClean="0"/>
              <a:t>инсталирана </a:t>
            </a:r>
            <a:r>
              <a:rPr lang="ru-RU" dirty="0"/>
              <a:t>без никакви механични </a:t>
            </a:r>
            <a:r>
              <a:rPr lang="ru-RU" dirty="0" smtClean="0"/>
              <a:t>напрежения.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marL="3175" indent="14288" algn="just">
              <a:buNone/>
            </a:pPr>
            <a:endParaRPr lang="en-US" dirty="0" smtClean="0"/>
          </a:p>
          <a:p>
            <a:pPr marL="3175" indent="14288" algn="just">
              <a:buNone/>
            </a:pPr>
            <a:r>
              <a:rPr lang="ru-RU" b="1" dirty="0" smtClean="0"/>
              <a:t>Предотвратяване на обратния </a:t>
            </a:r>
            <a:r>
              <a:rPr lang="ru-RU" b="1" dirty="0"/>
              <a:t>поток </a:t>
            </a:r>
            <a:r>
              <a:rPr lang="ru-RU" b="1" dirty="0" smtClean="0"/>
              <a:t> (възвратна клапа)</a:t>
            </a:r>
            <a:endParaRPr lang="en-US" b="1" dirty="0" smtClean="0"/>
          </a:p>
          <a:p>
            <a:pPr marL="3175" indent="14288" algn="just">
              <a:buNone/>
            </a:pPr>
            <a:r>
              <a:rPr lang="ru-RU" dirty="0"/>
              <a:t>За да </a:t>
            </a:r>
            <a:r>
              <a:rPr lang="ru-RU" dirty="0" smtClean="0"/>
              <a:t>се предотврати обратния поток </a:t>
            </a:r>
            <a:r>
              <a:rPr lang="ru-RU" dirty="0"/>
              <a:t>в слънчевата верига, когато циркулационна помпа е </a:t>
            </a:r>
            <a:r>
              <a:rPr lang="ru-RU" dirty="0" smtClean="0"/>
              <a:t>изключена, което </a:t>
            </a:r>
            <a:r>
              <a:rPr lang="ru-RU" dirty="0"/>
              <a:t>ще отнемат топлина от </a:t>
            </a:r>
            <a:r>
              <a:rPr lang="ru-RU" dirty="0" smtClean="0"/>
              <a:t>бойлера </a:t>
            </a:r>
            <a:r>
              <a:rPr lang="ru-RU" dirty="0"/>
              <a:t>и </a:t>
            </a:r>
            <a:r>
              <a:rPr lang="ru-RU" dirty="0" smtClean="0"/>
              <a:t>ще я прехвърля </a:t>
            </a:r>
            <a:r>
              <a:rPr lang="ru-RU" dirty="0"/>
              <a:t>на </a:t>
            </a:r>
            <a:r>
              <a:rPr lang="ru-RU" dirty="0" smtClean="0"/>
              <a:t>околната среда </a:t>
            </a:r>
            <a:r>
              <a:rPr lang="ru-RU" dirty="0"/>
              <a:t>чрез </a:t>
            </a:r>
            <a:r>
              <a:rPr lang="ru-RU" dirty="0" smtClean="0"/>
              <a:t>полето на колектора, т.е. загуба на топлина, слънчевата </a:t>
            </a:r>
            <a:r>
              <a:rPr lang="ru-RU" dirty="0"/>
              <a:t>верига е </a:t>
            </a:r>
            <a:r>
              <a:rPr lang="ru-RU" dirty="0" smtClean="0"/>
              <a:t>снабдена </a:t>
            </a:r>
            <a:r>
              <a:rPr lang="ru-RU" dirty="0"/>
              <a:t>с предотвратяване </a:t>
            </a:r>
            <a:r>
              <a:rPr lang="ru-RU" dirty="0" smtClean="0"/>
              <a:t>връщането на потока. </a:t>
            </a:r>
            <a:r>
              <a:rPr lang="ru-RU" dirty="0"/>
              <a:t>Ако е </a:t>
            </a:r>
            <a:r>
              <a:rPr lang="ru-RU" dirty="0" smtClean="0"/>
              <a:t>възможно, </a:t>
            </a:r>
            <a:r>
              <a:rPr lang="ru-RU" dirty="0"/>
              <a:t>трябва да се монтира непосредствено след </a:t>
            </a:r>
            <a:r>
              <a:rPr lang="ru-RU" dirty="0" smtClean="0"/>
              <a:t>циркулационната </a:t>
            </a:r>
            <a:r>
              <a:rPr lang="ru-RU" dirty="0"/>
              <a:t>помпа. Тъй като </a:t>
            </a:r>
            <a:r>
              <a:rPr lang="ru-RU" dirty="0" smtClean="0"/>
              <a:t>при </a:t>
            </a:r>
            <a:r>
              <a:rPr lang="ru-RU" dirty="0"/>
              <a:t>по-големи </a:t>
            </a:r>
            <a:r>
              <a:rPr lang="ru-RU" dirty="0" smtClean="0"/>
              <a:t>тръбни </a:t>
            </a:r>
            <a:r>
              <a:rPr lang="ru-RU" dirty="0"/>
              <a:t>сечения </a:t>
            </a:r>
            <a:r>
              <a:rPr lang="ru-RU" dirty="0" smtClean="0"/>
              <a:t>връщането </a:t>
            </a:r>
            <a:r>
              <a:rPr lang="ru-RU" dirty="0"/>
              <a:t>може да се осъществи, много от производителите </a:t>
            </a:r>
            <a:r>
              <a:rPr lang="ru-RU" dirty="0" smtClean="0"/>
              <a:t>препоръчват </a:t>
            </a:r>
            <a:r>
              <a:rPr lang="ru-RU" dirty="0"/>
              <a:t>инсталирането на </a:t>
            </a:r>
            <a:r>
              <a:rPr lang="ru-RU" dirty="0" smtClean="0"/>
              <a:t>втори кръг, предотвратяващ </a:t>
            </a:r>
            <a:r>
              <a:rPr lang="ru-RU" dirty="0"/>
              <a:t>връщане </a:t>
            </a:r>
            <a:r>
              <a:rPr lang="ru-RU" dirty="0" smtClean="0"/>
              <a:t>на потока </a:t>
            </a:r>
            <a:r>
              <a:rPr lang="ru-RU" dirty="0"/>
              <a:t>в захранващата уредба. </a:t>
            </a:r>
            <a:r>
              <a:rPr lang="ru-RU" dirty="0" smtClean="0"/>
              <a:t>Този кръг </a:t>
            </a:r>
            <a:r>
              <a:rPr lang="ru-RU" dirty="0"/>
              <a:t>трябва да може да бъде </a:t>
            </a:r>
            <a:r>
              <a:rPr lang="ru-RU" dirty="0" smtClean="0"/>
              <a:t>отворен </a:t>
            </a:r>
            <a:r>
              <a:rPr lang="ru-RU" dirty="0"/>
              <a:t>за отчитане и изпразване на слънчевата </a:t>
            </a:r>
            <a:r>
              <a:rPr lang="ru-RU" dirty="0" smtClean="0"/>
              <a:t>верига.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Монтаж</a:t>
            </a:r>
            <a:r>
              <a:rPr lang="ru-RU" dirty="0"/>
              <a:t>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marL="3175" indent="14288" algn="just">
              <a:buNone/>
            </a:pPr>
            <a:endParaRPr lang="en-US" dirty="0" smtClean="0"/>
          </a:p>
          <a:p>
            <a:pPr marL="3175" indent="14288" algn="just">
              <a:buNone/>
            </a:pPr>
            <a:r>
              <a:rPr lang="bg-BG" b="1" dirty="0" smtClean="0"/>
              <a:t>Обезопасителна клапа </a:t>
            </a:r>
            <a:endParaRPr lang="en-US" b="1" dirty="0" smtClean="0"/>
          </a:p>
          <a:p>
            <a:pPr marL="3175" indent="14288" algn="just">
              <a:buNone/>
            </a:pPr>
            <a:r>
              <a:rPr lang="ru-RU" dirty="0" smtClean="0"/>
              <a:t>За </a:t>
            </a:r>
            <a:r>
              <a:rPr lang="ru-RU" dirty="0"/>
              <a:t>да </a:t>
            </a:r>
            <a:r>
              <a:rPr lang="ru-RU" dirty="0" smtClean="0"/>
              <a:t>се предотврати недопустимото </a:t>
            </a:r>
            <a:r>
              <a:rPr lang="ru-RU" dirty="0"/>
              <a:t>увеличение </a:t>
            </a:r>
            <a:r>
              <a:rPr lang="ru-RU" dirty="0" smtClean="0"/>
              <a:t>на </a:t>
            </a:r>
            <a:r>
              <a:rPr lang="ru-RU" dirty="0"/>
              <a:t>налягането в слънчевата верига, е </a:t>
            </a:r>
            <a:r>
              <a:rPr lang="ru-RU" dirty="0" smtClean="0"/>
              <a:t>задължително </a:t>
            </a:r>
            <a:r>
              <a:rPr lang="ru-RU" dirty="0"/>
              <a:t>монтирането на предпазен клапан. Когато налягането </a:t>
            </a:r>
            <a:r>
              <a:rPr lang="ru-RU" dirty="0" smtClean="0"/>
              <a:t>достигне определена стойност, клапанът </a:t>
            </a:r>
            <a:r>
              <a:rPr lang="ru-RU" dirty="0"/>
              <a:t>се отваря и освобождава слънчева течност. </a:t>
            </a:r>
            <a:r>
              <a:rPr lang="ru-RU" dirty="0" smtClean="0"/>
              <a:t>Тази стойност на налягането </a:t>
            </a:r>
            <a:r>
              <a:rPr lang="ru-RU" dirty="0"/>
              <a:t>не трябва да превишава максималното работно налягане, </a:t>
            </a:r>
            <a:r>
              <a:rPr lang="ru-RU" dirty="0" smtClean="0"/>
              <a:t>разрешено </a:t>
            </a:r>
            <a:r>
              <a:rPr lang="ru-RU" dirty="0"/>
              <a:t>за </a:t>
            </a:r>
            <a:r>
              <a:rPr lang="ru-RU" dirty="0" smtClean="0"/>
              <a:t>колектора </a:t>
            </a:r>
            <a:r>
              <a:rPr lang="ru-RU" dirty="0"/>
              <a:t>и разширителния съд. </a:t>
            </a:r>
            <a:r>
              <a:rPr lang="ru-RU" dirty="0" smtClean="0"/>
              <a:t>Клапата </a:t>
            </a:r>
            <a:r>
              <a:rPr lang="ru-RU" dirty="0"/>
              <a:t>за безопасност трябва да </a:t>
            </a:r>
            <a:r>
              <a:rPr lang="ru-RU" dirty="0" smtClean="0"/>
              <a:t>бъде монтирана </a:t>
            </a:r>
            <a:r>
              <a:rPr lang="ru-RU" dirty="0"/>
              <a:t>по такъв начин, че тя </a:t>
            </a:r>
            <a:r>
              <a:rPr lang="ru-RU" dirty="0" smtClean="0"/>
              <a:t>да не </a:t>
            </a:r>
            <a:r>
              <a:rPr lang="ru-RU" dirty="0"/>
              <a:t>може да се затвори </a:t>
            </a:r>
            <a:r>
              <a:rPr lang="ru-RU" dirty="0" smtClean="0"/>
              <a:t>от работата на колекторите</a:t>
            </a:r>
            <a:r>
              <a:rPr lang="ru-RU" dirty="0"/>
              <a:t>: тоест, </a:t>
            </a:r>
            <a:r>
              <a:rPr lang="ru-RU" dirty="0" smtClean="0"/>
              <a:t>слънчевия </a:t>
            </a:r>
            <a:r>
              <a:rPr lang="ru-RU" dirty="0"/>
              <a:t>кръг </a:t>
            </a:r>
            <a:r>
              <a:rPr lang="ru-RU" dirty="0" smtClean="0"/>
              <a:t>между предпазния </a:t>
            </a:r>
            <a:r>
              <a:rPr lang="ru-RU" dirty="0"/>
              <a:t>вентил и </a:t>
            </a:r>
            <a:r>
              <a:rPr lang="ru-RU" dirty="0" smtClean="0"/>
              <a:t>колектора </a:t>
            </a:r>
            <a:r>
              <a:rPr lang="ru-RU" dirty="0"/>
              <a:t>трябва да бъде без </a:t>
            </a:r>
            <a:r>
              <a:rPr lang="ru-RU" dirty="0" smtClean="0"/>
              <a:t>изключващи </a:t>
            </a:r>
            <a:r>
              <a:rPr lang="ru-RU" dirty="0"/>
              <a:t>елементи. </a:t>
            </a:r>
            <a:r>
              <a:rPr lang="ru-RU" dirty="0" smtClean="0"/>
              <a:t>Клапата </a:t>
            </a:r>
            <a:r>
              <a:rPr lang="ru-RU" dirty="0"/>
              <a:t>за безопасност трябва да бъде инсталиран във вертикално положение, и </a:t>
            </a:r>
            <a:r>
              <a:rPr lang="ru-RU" dirty="0" smtClean="0"/>
              <a:t>тръбата </a:t>
            </a:r>
            <a:r>
              <a:rPr lang="ru-RU" dirty="0"/>
              <a:t>трябва да </a:t>
            </a:r>
            <a:r>
              <a:rPr lang="ru-RU" dirty="0" smtClean="0"/>
              <a:t>бъде отведена </a:t>
            </a:r>
            <a:r>
              <a:rPr lang="ru-RU" dirty="0"/>
              <a:t>надолу </a:t>
            </a:r>
            <a:r>
              <a:rPr lang="ru-RU" dirty="0" smtClean="0"/>
              <a:t>и течността събирана в специален съд 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marL="3175" indent="14288" algn="just">
              <a:buNone/>
            </a:pPr>
            <a:r>
              <a:rPr lang="bg-BG" b="1" dirty="0"/>
              <a:t>Вентилационни </a:t>
            </a:r>
            <a:r>
              <a:rPr lang="bg-BG" b="1" dirty="0" smtClean="0"/>
              <a:t>отвори</a:t>
            </a:r>
            <a:endParaRPr lang="en-US" b="1" dirty="0" smtClean="0"/>
          </a:p>
          <a:p>
            <a:pPr marL="3175" indent="14288" algn="just">
              <a:buNone/>
            </a:pPr>
            <a:r>
              <a:rPr lang="ru-RU" sz="1600" dirty="0"/>
              <a:t>Често след </a:t>
            </a:r>
            <a:r>
              <a:rPr lang="ru-RU" sz="1600" dirty="0" smtClean="0"/>
              <a:t>напълване </a:t>
            </a:r>
            <a:r>
              <a:rPr lang="ru-RU" sz="1600" dirty="0"/>
              <a:t>на </a:t>
            </a:r>
            <a:r>
              <a:rPr lang="ru-RU" sz="1600" dirty="0" smtClean="0"/>
              <a:t>системата остава </a:t>
            </a:r>
            <a:r>
              <a:rPr lang="ru-RU" sz="1600" dirty="0"/>
              <a:t>въздух </a:t>
            </a:r>
            <a:r>
              <a:rPr lang="ru-RU" sz="1600" dirty="0" smtClean="0"/>
              <a:t>в </a:t>
            </a:r>
            <a:r>
              <a:rPr lang="ru-RU" sz="1600" dirty="0"/>
              <a:t>различни точки в слънчевата верига. </a:t>
            </a:r>
            <a:r>
              <a:rPr lang="ru-RU" sz="1600" dirty="0" smtClean="0"/>
              <a:t>Освен това въздух </a:t>
            </a:r>
            <a:r>
              <a:rPr lang="ru-RU" sz="1600" dirty="0"/>
              <a:t>в </a:t>
            </a:r>
            <a:r>
              <a:rPr lang="ru-RU" sz="1600" dirty="0" smtClean="0"/>
              <a:t>разтворена </a:t>
            </a:r>
            <a:r>
              <a:rPr lang="ru-RU" sz="1600" dirty="0"/>
              <a:t>форма се намира в слънчевата течност, </a:t>
            </a:r>
            <a:r>
              <a:rPr lang="ru-RU" sz="1600" dirty="0" smtClean="0"/>
              <a:t>който се освобождава при </a:t>
            </a:r>
            <a:r>
              <a:rPr lang="ru-RU" sz="1600" dirty="0"/>
              <a:t>нагряване. </a:t>
            </a:r>
            <a:r>
              <a:rPr lang="ru-RU" sz="1600" dirty="0" smtClean="0"/>
              <a:t>Въздуът </a:t>
            </a:r>
            <a:r>
              <a:rPr lang="ru-RU" sz="1600" dirty="0"/>
              <a:t>се събира в най-високите точки на тръбопроводната система. Ако няма </a:t>
            </a:r>
            <a:r>
              <a:rPr lang="ru-RU" sz="1600" dirty="0" smtClean="0"/>
              <a:t>съответни мерки, </a:t>
            </a:r>
            <a:r>
              <a:rPr lang="ru-RU" sz="1600" dirty="0"/>
              <a:t>това ще наруши </a:t>
            </a:r>
            <a:r>
              <a:rPr lang="ru-RU" sz="1600" dirty="0" smtClean="0"/>
              <a:t>течната </a:t>
            </a:r>
            <a:r>
              <a:rPr lang="ru-RU" sz="1600" dirty="0"/>
              <a:t>верига. </a:t>
            </a:r>
            <a:r>
              <a:rPr lang="ru-RU" sz="1600" dirty="0" smtClean="0"/>
              <a:t>Необходимо е да се инсталират </a:t>
            </a:r>
            <a:r>
              <a:rPr lang="ru-RU" sz="1600" dirty="0"/>
              <a:t>вентилационни отвори. Ако се използват автоматични </a:t>
            </a:r>
            <a:r>
              <a:rPr lang="ru-RU" sz="1600" dirty="0" smtClean="0"/>
              <a:t>отвори, </a:t>
            </a:r>
            <a:r>
              <a:rPr lang="ru-RU" sz="1600" dirty="0"/>
              <a:t>трябва да се гарантира, че избраната версия е подходяща за максималните температури, срещащи се на мястото на инсталацията и подходящи за антифриз. Отвори за температури до 150° C (302° F) могат да бъдат </a:t>
            </a:r>
            <a:r>
              <a:rPr lang="ru-RU" sz="1600" dirty="0" smtClean="0"/>
              <a:t>инсталирани </a:t>
            </a:r>
            <a:r>
              <a:rPr lang="ru-RU" sz="1600" dirty="0"/>
              <a:t>за тази цел. Вентилационни отвори, инсталирани в близост до </a:t>
            </a:r>
            <a:r>
              <a:rPr lang="ru-RU" sz="1600" dirty="0" smtClean="0"/>
              <a:t>колекторите трябва </a:t>
            </a:r>
            <a:r>
              <a:rPr lang="ru-RU" sz="1600" dirty="0"/>
              <a:t>да бъдат снабдени с </a:t>
            </a:r>
            <a:r>
              <a:rPr lang="ru-RU" sz="1600" dirty="0" smtClean="0"/>
              <a:t>изключващ </a:t>
            </a:r>
            <a:r>
              <a:rPr lang="ru-RU" sz="1600" dirty="0"/>
              <a:t>елемент (сферичен кран) поради </a:t>
            </a:r>
            <a:r>
              <a:rPr lang="ru-RU" sz="1600" dirty="0" smtClean="0"/>
              <a:t>изпускане на възможни </a:t>
            </a:r>
            <a:r>
              <a:rPr lang="ru-RU" sz="1600" dirty="0"/>
              <a:t>изпарения </a:t>
            </a:r>
            <a:r>
              <a:rPr lang="ru-RU" sz="1600" dirty="0" smtClean="0"/>
              <a:t>. Вентилационните </a:t>
            </a:r>
            <a:r>
              <a:rPr lang="ru-RU" sz="1600" dirty="0"/>
              <a:t>отвори са </a:t>
            </a:r>
            <a:r>
              <a:rPr lang="ru-RU" sz="1600" dirty="0" smtClean="0"/>
              <a:t> </a:t>
            </a:r>
            <a:r>
              <a:rPr lang="ru-RU" sz="1600" dirty="0"/>
              <a:t>инсталирани </a:t>
            </a:r>
            <a:r>
              <a:rPr lang="ru-RU" sz="1600" dirty="0" smtClean="0"/>
              <a:t>обикновенно в </a:t>
            </a:r>
            <a:r>
              <a:rPr lang="ru-RU" sz="1600" dirty="0"/>
              <a:t>най-високата точка на системата. Трябва да се осигури добра достъпност. Ако </a:t>
            </a:r>
            <a:r>
              <a:rPr lang="ru-RU" sz="1600" dirty="0" smtClean="0"/>
              <a:t>може </a:t>
            </a:r>
            <a:r>
              <a:rPr lang="ru-RU" sz="1600" dirty="0"/>
              <a:t>да се образува </a:t>
            </a:r>
            <a:r>
              <a:rPr lang="ru-RU" sz="1600" dirty="0" smtClean="0"/>
              <a:t>въздух в </a:t>
            </a:r>
            <a:r>
              <a:rPr lang="ru-RU" sz="1600" dirty="0"/>
              <a:t>определени точки на слънчевата </a:t>
            </a:r>
            <a:r>
              <a:rPr lang="ru-RU" sz="1600" dirty="0" smtClean="0"/>
              <a:t>верига, </a:t>
            </a:r>
            <a:r>
              <a:rPr lang="ru-RU" sz="1600" dirty="0"/>
              <a:t>трябва да бъдат инсталирани </a:t>
            </a:r>
            <a:r>
              <a:rPr lang="ru-RU" sz="1600" dirty="0" smtClean="0"/>
              <a:t>допълнителни отвори.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marL="3175" indent="14288" algn="just">
              <a:buNone/>
            </a:pPr>
            <a:r>
              <a:rPr lang="bg-BG" b="1" dirty="0"/>
              <a:t>Въздушни </a:t>
            </a:r>
            <a:r>
              <a:rPr lang="bg-BG" b="1" dirty="0" smtClean="0"/>
              <a:t>сепаратори</a:t>
            </a:r>
            <a:endParaRPr lang="en-US" b="1" dirty="0" smtClean="0"/>
          </a:p>
          <a:p>
            <a:pPr marL="3175" indent="14288" algn="just">
              <a:buNone/>
            </a:pPr>
            <a:r>
              <a:rPr lang="ru-RU" dirty="0"/>
              <a:t>Въздушни сепаратори са вградени </a:t>
            </a:r>
            <a:r>
              <a:rPr lang="ru-RU" dirty="0" smtClean="0"/>
              <a:t>във веригата на слънчевата </a:t>
            </a:r>
            <a:r>
              <a:rPr lang="ru-RU" dirty="0"/>
              <a:t>течност </a:t>
            </a:r>
            <a:r>
              <a:rPr lang="ru-RU" dirty="0" smtClean="0"/>
              <a:t>. </a:t>
            </a:r>
            <a:r>
              <a:rPr lang="ru-RU" dirty="0"/>
              <a:t>Те повишават притока на </a:t>
            </a:r>
            <a:r>
              <a:rPr lang="ru-RU" dirty="0" smtClean="0"/>
              <a:t>въздух, </a:t>
            </a:r>
            <a:r>
              <a:rPr lang="ru-RU" dirty="0"/>
              <a:t>като по този начин </a:t>
            </a:r>
            <a:r>
              <a:rPr lang="ru-RU" dirty="0" smtClean="0"/>
              <a:t>намаляват </a:t>
            </a:r>
            <a:r>
              <a:rPr lang="ru-RU" dirty="0"/>
              <a:t>скоростта на потока и </a:t>
            </a:r>
            <a:r>
              <a:rPr lang="ru-RU" dirty="0" smtClean="0"/>
              <a:t>позволяват </a:t>
            </a:r>
            <a:r>
              <a:rPr lang="ru-RU" dirty="0"/>
              <a:t>въздушни мехурчета да </a:t>
            </a:r>
            <a:r>
              <a:rPr lang="ru-RU" dirty="0" smtClean="0"/>
              <a:t>растат. </a:t>
            </a:r>
            <a:r>
              <a:rPr lang="ru-RU" dirty="0"/>
              <a:t>След това те могат да </a:t>
            </a:r>
            <a:r>
              <a:rPr lang="ru-RU" dirty="0" smtClean="0"/>
              <a:t>излязат </a:t>
            </a:r>
            <a:r>
              <a:rPr lang="ru-RU" dirty="0"/>
              <a:t>през инсталираните </a:t>
            </a:r>
            <a:r>
              <a:rPr lang="ru-RU" dirty="0" smtClean="0"/>
              <a:t>отдушници. </a:t>
            </a:r>
            <a:r>
              <a:rPr lang="ru-RU" dirty="0"/>
              <a:t>Версии са достъпни за хоризонтален и вертикален </a:t>
            </a:r>
            <a:r>
              <a:rPr lang="ru-RU" dirty="0" smtClean="0"/>
              <a:t>монтаж.</a:t>
            </a:r>
            <a:endParaRPr lang="en-US" dirty="0" smtClean="0"/>
          </a:p>
          <a:p>
            <a:pPr marL="3175" indent="14288" algn="just">
              <a:buNone/>
            </a:pPr>
            <a:r>
              <a:rPr lang="ru-RU" b="1" dirty="0" smtClean="0"/>
              <a:t>Показания </a:t>
            </a:r>
            <a:r>
              <a:rPr lang="ru-RU" b="1" dirty="0"/>
              <a:t>на инструменти (термометри, </a:t>
            </a:r>
            <a:r>
              <a:rPr lang="ru-RU" b="1" dirty="0" smtClean="0"/>
              <a:t>манометри</a:t>
            </a:r>
            <a:r>
              <a:rPr lang="ru-RU" b="1" dirty="0"/>
              <a:t>, </a:t>
            </a:r>
            <a:r>
              <a:rPr lang="ru-RU" b="1" dirty="0" smtClean="0"/>
              <a:t>дебитомери)</a:t>
            </a:r>
            <a:endParaRPr lang="en-US" b="1" dirty="0" smtClean="0"/>
          </a:p>
          <a:p>
            <a:pPr marL="3175" indent="14288" algn="just">
              <a:buNone/>
            </a:pPr>
            <a:r>
              <a:rPr lang="ru-RU" dirty="0" smtClean="0"/>
              <a:t>Следенето </a:t>
            </a:r>
            <a:r>
              <a:rPr lang="ru-RU" dirty="0"/>
              <a:t>функционирането на </a:t>
            </a:r>
            <a:r>
              <a:rPr lang="ru-RU" dirty="0" smtClean="0"/>
              <a:t>системата се извършва с показанията </a:t>
            </a:r>
            <a:r>
              <a:rPr lang="ru-RU" dirty="0"/>
              <a:t>на температурата на слънчевата </a:t>
            </a:r>
            <a:r>
              <a:rPr lang="ru-RU" dirty="0" smtClean="0"/>
              <a:t>радиация </a:t>
            </a:r>
            <a:r>
              <a:rPr lang="ru-RU" dirty="0"/>
              <a:t>и </a:t>
            </a:r>
            <a:r>
              <a:rPr lang="ru-RU" dirty="0" smtClean="0"/>
              <a:t>работното </a:t>
            </a:r>
            <a:r>
              <a:rPr lang="ru-RU" dirty="0"/>
              <a:t>налягане (с идентификация </a:t>
            </a:r>
            <a:r>
              <a:rPr lang="ru-RU" dirty="0" smtClean="0"/>
              <a:t>за </a:t>
            </a:r>
            <a:r>
              <a:rPr lang="ru-RU" dirty="0"/>
              <a:t>максимално допустимо налягане). </a:t>
            </a:r>
            <a:r>
              <a:rPr lang="ru-RU" dirty="0" smtClean="0"/>
              <a:t>Манометърът </a:t>
            </a:r>
            <a:r>
              <a:rPr lang="ru-RU" dirty="0"/>
              <a:t>трябва да се </a:t>
            </a:r>
            <a:r>
              <a:rPr lang="ru-RU" dirty="0" smtClean="0"/>
              <a:t>инсталира така, </a:t>
            </a:r>
            <a:r>
              <a:rPr lang="ru-RU" dirty="0"/>
              <a:t>че </a:t>
            </a:r>
            <a:r>
              <a:rPr lang="ru-RU" dirty="0" smtClean="0"/>
              <a:t>да </a:t>
            </a:r>
            <a:r>
              <a:rPr lang="ru-RU" dirty="0"/>
              <a:t>може да се </a:t>
            </a:r>
            <a:r>
              <a:rPr lang="ru-RU" dirty="0" smtClean="0"/>
              <a:t>отчита, </a:t>
            </a:r>
            <a:r>
              <a:rPr lang="ru-RU" dirty="0"/>
              <a:t>когато системата се пълни. Освен това </a:t>
            </a:r>
            <a:r>
              <a:rPr lang="ru-RU" dirty="0" smtClean="0"/>
              <a:t>препоръчително е на дисплея </a:t>
            </a:r>
            <a:r>
              <a:rPr lang="ru-RU" dirty="0"/>
              <a:t>да </a:t>
            </a:r>
            <a:r>
              <a:rPr lang="ru-RU" dirty="0" smtClean="0"/>
              <a:t>се показва температурата на отработената слънчева енергия </a:t>
            </a:r>
            <a:r>
              <a:rPr lang="ru-RU" dirty="0"/>
              <a:t>и </a:t>
            </a:r>
            <a:r>
              <a:rPr lang="ru-RU" dirty="0" smtClean="0"/>
              <a:t>дебита </a:t>
            </a:r>
            <a:r>
              <a:rPr lang="ru-RU" dirty="0"/>
              <a:t>в слънчевата </a:t>
            </a:r>
            <a:r>
              <a:rPr lang="ru-RU" dirty="0" smtClean="0"/>
              <a:t>верига.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marL="3175" indent="14288" algn="just">
              <a:buNone/>
            </a:pPr>
            <a:r>
              <a:rPr lang="bg-BG" b="1" dirty="0" smtClean="0"/>
              <a:t>Спирателни съоръжения</a:t>
            </a:r>
            <a:endParaRPr lang="en-US" b="1" dirty="0" smtClean="0"/>
          </a:p>
          <a:p>
            <a:pPr marL="3175" indent="14288" algn="just">
              <a:buNone/>
            </a:pPr>
            <a:r>
              <a:rPr lang="ru-RU" dirty="0" smtClean="0"/>
              <a:t>Съществуват различни </a:t>
            </a:r>
            <a:r>
              <a:rPr lang="ru-RU" dirty="0"/>
              <a:t>версии на спирателни </a:t>
            </a:r>
            <a:r>
              <a:rPr lang="ru-RU" dirty="0" smtClean="0"/>
              <a:t>съоръжения, </a:t>
            </a:r>
            <a:r>
              <a:rPr lang="ru-RU" dirty="0"/>
              <a:t>включително </a:t>
            </a:r>
            <a:r>
              <a:rPr lang="ru-RU" dirty="0" smtClean="0"/>
              <a:t>ъглови </a:t>
            </a:r>
            <a:r>
              <a:rPr lang="ru-RU" dirty="0"/>
              <a:t>и прави </a:t>
            </a:r>
            <a:r>
              <a:rPr lang="ru-RU" dirty="0" smtClean="0"/>
              <a:t>седящи </a:t>
            </a:r>
            <a:r>
              <a:rPr lang="ru-RU" dirty="0"/>
              <a:t>вентили, </a:t>
            </a:r>
            <a:r>
              <a:rPr lang="ru-RU" dirty="0" smtClean="0"/>
              <a:t>сферични </a:t>
            </a:r>
            <a:r>
              <a:rPr lang="ru-RU" dirty="0"/>
              <a:t>кранове, вентили и </a:t>
            </a:r>
            <a:r>
              <a:rPr lang="ru-RU" dirty="0" smtClean="0"/>
              <a:t>крилчати </a:t>
            </a:r>
            <a:r>
              <a:rPr lang="ru-RU" dirty="0"/>
              <a:t>клапи. При инсталирането на </a:t>
            </a:r>
            <a:r>
              <a:rPr lang="ru-RU" dirty="0" smtClean="0"/>
              <a:t>клапите </a:t>
            </a:r>
            <a:r>
              <a:rPr lang="ru-RU" dirty="0"/>
              <a:t>е важно да се </a:t>
            </a:r>
            <a:r>
              <a:rPr lang="ru-RU" dirty="0" smtClean="0"/>
              <a:t>отбележи </a:t>
            </a:r>
            <a:r>
              <a:rPr lang="ru-RU" dirty="0"/>
              <a:t>посоката на потока. Сферични кранове притежават ниска устойчивост на </a:t>
            </a:r>
            <a:r>
              <a:rPr lang="ru-RU" dirty="0" smtClean="0"/>
              <a:t>потока.</a:t>
            </a:r>
            <a:endParaRPr lang="en-US" dirty="0" smtClean="0"/>
          </a:p>
          <a:p>
            <a:pPr marL="3175" indent="14288" algn="just">
              <a:buNone/>
            </a:pPr>
            <a:r>
              <a:rPr lang="bg-BG" b="1" dirty="0" smtClean="0"/>
              <a:t>Мръсни филтри</a:t>
            </a:r>
            <a:endParaRPr lang="en-US" b="1" dirty="0" smtClean="0"/>
          </a:p>
          <a:p>
            <a:pPr marL="3175" indent="14288" algn="just">
              <a:buNone/>
            </a:pPr>
            <a:r>
              <a:rPr lang="ru-RU" dirty="0"/>
              <a:t>Използването на </a:t>
            </a:r>
            <a:r>
              <a:rPr lang="ru-RU" dirty="0" smtClean="0"/>
              <a:t>мръсни филтри не е задължително за </a:t>
            </a:r>
            <a:r>
              <a:rPr lang="ru-RU" dirty="0"/>
              <a:t>малки системи (</a:t>
            </a:r>
            <a:r>
              <a:rPr lang="ru-RU" dirty="0" smtClean="0"/>
              <a:t>меки връзки) </a:t>
            </a:r>
            <a:r>
              <a:rPr lang="ru-RU" dirty="0"/>
              <a:t>и подходящо </a:t>
            </a:r>
            <a:r>
              <a:rPr lang="ru-RU" dirty="0" smtClean="0"/>
              <a:t>натоварени </a:t>
            </a:r>
            <a:r>
              <a:rPr lang="ru-RU" dirty="0"/>
              <a:t>слънчева вериги. Тяхното инсталиране се препоръчва за </a:t>
            </a:r>
            <a:r>
              <a:rPr lang="ru-RU" dirty="0" smtClean="0"/>
              <a:t>твърда </a:t>
            </a:r>
            <a:r>
              <a:rPr lang="ru-RU" dirty="0"/>
              <a:t>запоени </a:t>
            </a:r>
            <a:r>
              <a:rPr lang="ru-RU" dirty="0" smtClean="0"/>
              <a:t>системи, като с </a:t>
            </a:r>
            <a:r>
              <a:rPr lang="ru-RU" dirty="0"/>
              <a:t>течение на </a:t>
            </a:r>
            <a:r>
              <a:rPr lang="ru-RU" dirty="0" smtClean="0"/>
              <a:t>времето разхлабването на връзките </a:t>
            </a:r>
            <a:r>
              <a:rPr lang="ru-RU" dirty="0"/>
              <a:t>може да наруши функцията на отделните компоненти (помпи, предпазни клапани, </a:t>
            </a:r>
            <a:r>
              <a:rPr lang="ru-RU" dirty="0" smtClean="0"/>
              <a:t>гравитационни </a:t>
            </a:r>
            <a:r>
              <a:rPr lang="ru-RU" dirty="0"/>
              <a:t>спирачки, смесителни вентили). </a:t>
            </a:r>
            <a:r>
              <a:rPr lang="ru-RU" dirty="0" smtClean="0"/>
              <a:t>Филтърът за  </a:t>
            </a:r>
            <a:r>
              <a:rPr lang="ru-RU" dirty="0"/>
              <a:t>мръсотия </a:t>
            </a:r>
            <a:r>
              <a:rPr lang="ru-RU" dirty="0" smtClean="0"/>
              <a:t>не трябва </a:t>
            </a:r>
            <a:r>
              <a:rPr lang="ru-RU" dirty="0"/>
              <a:t>да </a:t>
            </a:r>
            <a:r>
              <a:rPr lang="ru-RU" dirty="0" smtClean="0"/>
              <a:t>се </a:t>
            </a:r>
            <a:r>
              <a:rPr lang="ru-RU" dirty="0"/>
              <a:t>"</a:t>
            </a:r>
            <a:r>
              <a:rPr lang="ru-RU" dirty="0" smtClean="0"/>
              <a:t>скрие" </a:t>
            </a:r>
            <a:r>
              <a:rPr lang="ru-RU" dirty="0"/>
              <a:t>под </a:t>
            </a:r>
            <a:r>
              <a:rPr lang="ru-RU" dirty="0" smtClean="0"/>
              <a:t>топлоизолацията, а трябва лесно </a:t>
            </a:r>
            <a:r>
              <a:rPr lang="ru-RU" dirty="0"/>
              <a:t>да се намери и </a:t>
            </a:r>
            <a:r>
              <a:rPr lang="ru-RU" dirty="0" smtClean="0"/>
              <a:t>да бъде достъпен </a:t>
            </a:r>
            <a:r>
              <a:rPr lang="ru-RU" dirty="0"/>
              <a:t>за </a:t>
            </a:r>
            <a:r>
              <a:rPr lang="ru-RU" dirty="0" smtClean="0"/>
              <a:t>поддръжка.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Монтаж: Колектор, слънчева верига, </a:t>
            </a:r>
            <a:r>
              <a:rPr lang="bg-BG" dirty="0"/>
              <a:t>бойлер</a:t>
            </a:r>
            <a:r>
              <a:rPr lang="ru-RU" dirty="0"/>
              <a:t>, фитинги, сензори и </a:t>
            </a:r>
            <a:r>
              <a:rPr lang="ru-RU" dirty="0" smtClean="0"/>
              <a:t>контролери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marL="3175" indent="14288" algn="just">
              <a:buNone/>
            </a:pPr>
            <a:r>
              <a:rPr lang="ru-RU" b="1" dirty="0" smtClean="0"/>
              <a:t>Инсталиране </a:t>
            </a:r>
            <a:r>
              <a:rPr lang="ru-RU" b="1" dirty="0"/>
              <a:t>и свързване на </a:t>
            </a:r>
            <a:r>
              <a:rPr lang="ru-RU" b="1" dirty="0" smtClean="0"/>
              <a:t>датчиците</a:t>
            </a:r>
            <a:endParaRPr lang="en-US" b="1" dirty="0" smtClean="0"/>
          </a:p>
          <a:p>
            <a:pPr marL="3175" indent="14288" algn="just">
              <a:buNone/>
            </a:pPr>
            <a:endParaRPr lang="en-US" dirty="0" smtClean="0"/>
          </a:p>
          <a:p>
            <a:pPr marL="3175" indent="14288" algn="just">
              <a:buNone/>
            </a:pPr>
            <a:r>
              <a:rPr lang="bg-BG" b="1" dirty="0" smtClean="0"/>
              <a:t>Контрол на инсталацията</a:t>
            </a:r>
            <a:endParaRPr lang="en-US" b="1" dirty="0" smtClean="0"/>
          </a:p>
          <a:p>
            <a:pPr marL="3175" indent="14288" algn="just">
              <a:buNone/>
            </a:pPr>
            <a:r>
              <a:rPr lang="bg-BG" dirty="0" smtClean="0"/>
              <a:t>В ж</a:t>
            </a:r>
            <a:r>
              <a:rPr lang="ru-RU" dirty="0" smtClean="0"/>
              <a:t>илищата датчиците се прикрепят </a:t>
            </a:r>
            <a:r>
              <a:rPr lang="ru-RU" dirty="0"/>
              <a:t>към стената в близост до слънчевата станция. Според </a:t>
            </a:r>
            <a:r>
              <a:rPr lang="ru-RU" dirty="0" smtClean="0"/>
              <a:t>показаните връзки (схема на веригите) датчиците </a:t>
            </a:r>
            <a:r>
              <a:rPr lang="ru-RU" dirty="0"/>
              <a:t>за температура </a:t>
            </a:r>
            <a:r>
              <a:rPr lang="ru-RU" dirty="0" smtClean="0"/>
              <a:t>(на колектор </a:t>
            </a:r>
            <a:r>
              <a:rPr lang="ru-RU" dirty="0"/>
              <a:t>и </a:t>
            </a:r>
            <a:r>
              <a:rPr lang="ru-RU" dirty="0" smtClean="0"/>
              <a:t>резервоара), </a:t>
            </a:r>
            <a:r>
              <a:rPr lang="ru-RU" dirty="0"/>
              <a:t>както и на слънчевата </a:t>
            </a:r>
            <a:r>
              <a:rPr lang="ru-RU" dirty="0" smtClean="0"/>
              <a:t>помпа, </a:t>
            </a:r>
            <a:r>
              <a:rPr lang="ru-RU" dirty="0"/>
              <a:t>трябва да се </a:t>
            </a:r>
            <a:r>
              <a:rPr lang="ru-RU" dirty="0" smtClean="0"/>
              <a:t>свържат </a:t>
            </a:r>
            <a:r>
              <a:rPr lang="ru-RU" dirty="0"/>
              <a:t>със съответните терминали на </a:t>
            </a:r>
            <a:r>
              <a:rPr lang="ru-RU" dirty="0" smtClean="0"/>
              <a:t>соларния контролен блок. </a:t>
            </a:r>
            <a:r>
              <a:rPr lang="ru-RU" dirty="0"/>
              <a:t>След </a:t>
            </a:r>
            <a:r>
              <a:rPr lang="ru-RU" dirty="0" smtClean="0"/>
              <a:t>това се прави индивидуалното </a:t>
            </a:r>
            <a:r>
              <a:rPr lang="ru-RU" dirty="0"/>
              <a:t>свързване </a:t>
            </a:r>
            <a:r>
              <a:rPr lang="ru-RU" dirty="0" smtClean="0"/>
              <a:t>и </a:t>
            </a:r>
            <a:r>
              <a:rPr lang="ru-RU" dirty="0"/>
              <a:t>корпусът </a:t>
            </a:r>
            <a:r>
              <a:rPr lang="ru-RU" dirty="0" smtClean="0"/>
              <a:t>на блока се затваря. Може </a:t>
            </a:r>
            <a:r>
              <a:rPr lang="ru-RU" dirty="0"/>
              <a:t>да се </a:t>
            </a:r>
            <a:r>
              <a:rPr lang="ru-RU" dirty="0" smtClean="0"/>
              <a:t>стартира работата на системата. </a:t>
            </a:r>
            <a:r>
              <a:rPr lang="ru-RU" dirty="0"/>
              <a:t>Преди отварянето на звеното за контрол на това жилище е важно да се гарантира, че </a:t>
            </a:r>
            <a:r>
              <a:rPr lang="ru-RU" dirty="0" smtClean="0"/>
              <a:t>е изключено от мрежовото </a:t>
            </a:r>
            <a:r>
              <a:rPr lang="ru-RU" dirty="0"/>
              <a:t>напрежение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Стартиране, поддръжка и </a:t>
            </a:r>
            <a:r>
              <a:rPr lang="bg-BG" dirty="0" smtClean="0"/>
              <a:t>обслужване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ru-RU" dirty="0"/>
              <a:t>Как да </a:t>
            </a:r>
            <a:r>
              <a:rPr lang="ru-RU" dirty="0" smtClean="0"/>
              <a:t>се работи </a:t>
            </a:r>
            <a:r>
              <a:rPr lang="ru-RU" dirty="0"/>
              <a:t>безопасно при поддържане на слънчевата топлинна </a:t>
            </a:r>
            <a:r>
              <a:rPr lang="ru-RU" dirty="0" smtClean="0"/>
              <a:t>инсталация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/>
              <a:t>Необходимите стъпки за </a:t>
            </a:r>
            <a:r>
              <a:rPr lang="ru-RU" dirty="0" smtClean="0"/>
              <a:t>стартиране на системата </a:t>
            </a:r>
            <a:r>
              <a:rPr lang="ru-RU" dirty="0"/>
              <a:t>за слънчева енергия </a:t>
            </a:r>
            <a:r>
              <a:rPr lang="ru-RU" dirty="0" smtClean="0"/>
              <a:t>са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1057275">
              <a:buAutoNum type="arabicPeriod"/>
            </a:pPr>
            <a:r>
              <a:rPr lang="ru-RU" dirty="0" smtClean="0"/>
              <a:t>продухване на слънчевата </a:t>
            </a:r>
            <a:r>
              <a:rPr lang="ru-RU" dirty="0"/>
              <a:t>верига</a:t>
            </a:r>
            <a:r>
              <a:rPr lang="ru-RU" dirty="0" smtClean="0"/>
              <a:t>.</a:t>
            </a:r>
          </a:p>
          <a:p>
            <a:pPr marL="1057275">
              <a:buAutoNum type="arabicPeriod"/>
            </a:pPr>
            <a:r>
              <a:rPr lang="ru-RU" dirty="0" smtClean="0"/>
              <a:t>проверка </a:t>
            </a:r>
            <a:r>
              <a:rPr lang="ru-RU" dirty="0"/>
              <a:t>за течове. </a:t>
            </a:r>
            <a:endParaRPr lang="ru-RU" dirty="0" smtClean="0"/>
          </a:p>
          <a:p>
            <a:pPr marL="1057275">
              <a:buAutoNum type="arabicPeriod"/>
            </a:pPr>
            <a:r>
              <a:rPr lang="ru-RU" dirty="0" smtClean="0"/>
              <a:t>пълнене </a:t>
            </a:r>
            <a:r>
              <a:rPr lang="ru-RU" dirty="0"/>
              <a:t>със слънчева течност. </a:t>
            </a:r>
            <a:endParaRPr lang="ru-RU" dirty="0" smtClean="0"/>
          </a:p>
          <a:p>
            <a:pPr marL="1057275">
              <a:buAutoNum type="arabicPeriod"/>
            </a:pPr>
            <a:r>
              <a:rPr lang="ru-RU" dirty="0" smtClean="0"/>
              <a:t>включване на помпите </a:t>
            </a:r>
            <a:r>
              <a:rPr lang="ru-RU" dirty="0"/>
              <a:t>и </a:t>
            </a:r>
            <a:r>
              <a:rPr lang="ru-RU" dirty="0" smtClean="0"/>
              <a:t>контролера.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Стартиране, поддръжка и </a:t>
            </a:r>
            <a:r>
              <a:rPr lang="bg-BG" dirty="0" smtClean="0"/>
              <a:t>обслужване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ru-RU" dirty="0"/>
              <a:t>Как да се работи безопасно при поддържане на слънчевата топлинна инсталация</a:t>
            </a:r>
            <a:r>
              <a:rPr lang="en-US" dirty="0"/>
              <a:t>:</a:t>
            </a:r>
          </a:p>
          <a:p>
            <a:pPr marL="0" indent="0" algn="just">
              <a:buNone/>
            </a:pPr>
            <a:r>
              <a:rPr lang="bg-BG" b="1" dirty="0" smtClean="0"/>
              <a:t>Зареждане на</a:t>
            </a:r>
            <a:r>
              <a:rPr lang="en-US" b="1" dirty="0" smtClean="0"/>
              <a:t> </a:t>
            </a:r>
            <a:r>
              <a:rPr lang="bg-BG" b="1" dirty="0"/>
              <a:t>слънчевата </a:t>
            </a:r>
            <a:r>
              <a:rPr lang="bg-BG" b="1" dirty="0" smtClean="0"/>
              <a:t>верига</a:t>
            </a: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ru-RU" dirty="0" smtClean="0"/>
              <a:t>Подробно трябва да се премахне </a:t>
            </a:r>
            <a:r>
              <a:rPr lang="ru-RU" dirty="0"/>
              <a:t>мръсотия и </a:t>
            </a:r>
            <a:r>
              <a:rPr lang="ru-RU" dirty="0" smtClean="0"/>
              <a:t>остатъчния </a:t>
            </a:r>
            <a:r>
              <a:rPr lang="ru-RU" dirty="0"/>
              <a:t>поток от слънчевия кръг. </a:t>
            </a:r>
            <a:r>
              <a:rPr lang="ru-RU" dirty="0" smtClean="0"/>
              <a:t>Това не бива да се извърши при максимално слънцестоене или отрицателни температури, </a:t>
            </a:r>
            <a:r>
              <a:rPr lang="ru-RU" dirty="0"/>
              <a:t>тъй като има риск от изпаряване или замразяване. Процесът на </a:t>
            </a:r>
            <a:r>
              <a:rPr lang="ru-RU" dirty="0" smtClean="0"/>
              <a:t>пълнене </a:t>
            </a:r>
            <a:r>
              <a:rPr lang="ru-RU" dirty="0"/>
              <a:t>първоначално се осъществява чрез клапани 1 и 2 (виж фигурата по-долу). Клапан 1 е свързан към </a:t>
            </a:r>
            <a:r>
              <a:rPr lang="ru-RU" dirty="0" smtClean="0"/>
              <a:t>студена </a:t>
            </a:r>
            <a:r>
              <a:rPr lang="ru-RU" dirty="0"/>
              <a:t>вода от маркуч; </a:t>
            </a:r>
            <a:r>
              <a:rPr lang="ru-RU" dirty="0" smtClean="0"/>
              <a:t>маркуч </a:t>
            </a:r>
            <a:r>
              <a:rPr lang="ru-RU" dirty="0"/>
              <a:t>на клапан 2 е поставен </a:t>
            </a:r>
            <a:r>
              <a:rPr lang="ru-RU" dirty="0" smtClean="0"/>
              <a:t>за </a:t>
            </a:r>
            <a:r>
              <a:rPr lang="ru-RU" dirty="0"/>
              <a:t>изтичане. Всички фитинги в слънчевата верига трябва да </a:t>
            </a:r>
            <a:r>
              <a:rPr lang="ru-RU" dirty="0" smtClean="0"/>
              <a:t>бъдат отворени </a:t>
            </a:r>
            <a:r>
              <a:rPr lang="ru-RU" dirty="0"/>
              <a:t>(</a:t>
            </a:r>
            <a:r>
              <a:rPr lang="ru-RU" dirty="0" smtClean="0"/>
              <a:t>гравитационната </a:t>
            </a:r>
            <a:r>
              <a:rPr lang="ru-RU" dirty="0"/>
              <a:t>спирачка, спирателни кранове). </a:t>
            </a:r>
            <a:r>
              <a:rPr lang="ru-RU" dirty="0" smtClean="0"/>
              <a:t>Като потече вода от  топлообменника, </a:t>
            </a:r>
            <a:r>
              <a:rPr lang="ru-RU" dirty="0"/>
              <a:t>клапан 2 </a:t>
            </a:r>
            <a:r>
              <a:rPr lang="ru-RU" dirty="0" smtClean="0"/>
              <a:t>се затваря, а маркучът се прикачва към </a:t>
            </a:r>
            <a:r>
              <a:rPr lang="ru-RU" dirty="0"/>
              <a:t>отворен клапан </a:t>
            </a:r>
            <a:r>
              <a:rPr lang="ru-RU" dirty="0" smtClean="0"/>
              <a:t>4, а 3 е затворен. Процесът </a:t>
            </a:r>
            <a:r>
              <a:rPr lang="ru-RU" dirty="0"/>
              <a:t>трябва да продължи около 10 минути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Стартиране, поддръжка и </a:t>
            </a:r>
            <a:r>
              <a:rPr lang="bg-BG" dirty="0" smtClean="0"/>
              <a:t>обслужване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2. </a:t>
            </a:r>
            <a:r>
              <a:rPr lang="ru-RU" sz="1600" dirty="0"/>
              <a:t>Как да се работи безопасно при поддържане на слънчевата топлинна инсталация</a:t>
            </a:r>
            <a:r>
              <a:rPr lang="en-US" sz="1600" dirty="0"/>
              <a:t>: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916832"/>
            <a:ext cx="4189348" cy="431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868144" y="3933056"/>
            <a:ext cx="3275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Слънчева </a:t>
            </a:r>
            <a:r>
              <a:rPr lang="ru-RU" dirty="0" smtClean="0"/>
              <a:t>верига </a:t>
            </a:r>
            <a:r>
              <a:rPr lang="ru-RU" dirty="0"/>
              <a:t>с фитинги за процеса на отчитане и </a:t>
            </a:r>
            <a:r>
              <a:rPr lang="ru-RU" dirty="0" smtClean="0"/>
              <a:t>пълнене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 за инсталиране и </a:t>
            </a:r>
            <a:r>
              <a:rPr lang="ru-RU" dirty="0" smtClean="0"/>
              <a:t>безопасност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000" dirty="0" smtClean="0"/>
              <a:t>1. </a:t>
            </a:r>
            <a:r>
              <a:rPr lang="ru-RU" sz="2000" dirty="0"/>
              <a:t>Как да </a:t>
            </a:r>
            <a:r>
              <a:rPr lang="ru-RU" sz="2000" dirty="0" smtClean="0"/>
              <a:t>се работи </a:t>
            </a:r>
            <a:r>
              <a:rPr lang="ru-RU" sz="2000" dirty="0"/>
              <a:t>безопасно при инсталиране на слънчевата топлинна </a:t>
            </a:r>
            <a:r>
              <a:rPr lang="ru-RU" sz="2000" dirty="0" smtClean="0"/>
              <a:t>инсталация</a:t>
            </a:r>
            <a:r>
              <a:rPr lang="en-US" sz="2000" dirty="0" smtClean="0"/>
              <a:t>:</a:t>
            </a:r>
          </a:p>
          <a:p>
            <a:pPr algn="just">
              <a:buFontTx/>
              <a:buChar char="-"/>
            </a:pPr>
            <a:endParaRPr lang="bg-BG" b="1" dirty="0" smtClean="0"/>
          </a:p>
          <a:p>
            <a:pPr algn="just">
              <a:buNone/>
            </a:pPr>
            <a:r>
              <a:rPr lang="bg-BG" b="1" dirty="0"/>
              <a:t>Доставка на </a:t>
            </a:r>
            <a:r>
              <a:rPr lang="bg-BG" b="1" dirty="0" smtClean="0"/>
              <a:t>материали</a:t>
            </a:r>
            <a:endParaRPr lang="en-US" b="1" dirty="0" smtClean="0"/>
          </a:p>
          <a:p>
            <a:pPr algn="just">
              <a:buNone/>
            </a:pPr>
            <a:r>
              <a:rPr lang="ru-RU" dirty="0" smtClean="0"/>
              <a:t>Традиционно </a:t>
            </a:r>
            <a:r>
              <a:rPr lang="ru-RU" dirty="0"/>
              <a:t>материала за слънчевата </a:t>
            </a:r>
            <a:r>
              <a:rPr lang="ru-RU" dirty="0" smtClean="0"/>
              <a:t>енергийна </a:t>
            </a:r>
            <a:r>
              <a:rPr lang="ru-RU" dirty="0"/>
              <a:t>система </a:t>
            </a:r>
            <a:r>
              <a:rPr lang="ru-RU" dirty="0" smtClean="0"/>
              <a:t>се доставя </a:t>
            </a:r>
            <a:r>
              <a:rPr lang="ru-RU" dirty="0"/>
              <a:t>от производителя, а останалите инсталационни материали трябва да бъдат закупени от търговци на едро. </a:t>
            </a:r>
            <a:r>
              <a:rPr lang="ru-RU" dirty="0" smtClean="0"/>
              <a:t>На едро вече се продават и </a:t>
            </a:r>
            <a:r>
              <a:rPr lang="ru-RU" dirty="0"/>
              <a:t>слънчеви системи, като по този начин </a:t>
            </a:r>
            <a:r>
              <a:rPr lang="ru-RU" dirty="0" smtClean="0"/>
              <a:t>се опростяват </a:t>
            </a:r>
            <a:r>
              <a:rPr lang="ru-RU" dirty="0"/>
              <a:t>обществените поръчки. Когато материалите се </a:t>
            </a:r>
            <a:r>
              <a:rPr lang="ru-RU" dirty="0" smtClean="0"/>
              <a:t>доставят, се прави </a:t>
            </a:r>
            <a:r>
              <a:rPr lang="ru-RU" dirty="0"/>
              <a:t>следното </a:t>
            </a:r>
            <a:r>
              <a:rPr lang="ru-RU" dirty="0" smtClean="0"/>
              <a:t>: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ru-RU" b="1" dirty="0" smtClean="0"/>
              <a:t>Проверка </a:t>
            </a:r>
            <a:r>
              <a:rPr lang="ru-RU" b="1" dirty="0"/>
              <a:t>за транспортните щети </a:t>
            </a:r>
            <a:endParaRPr lang="ru-RU" b="1" dirty="0" smtClean="0"/>
          </a:p>
          <a:p>
            <a:pPr algn="just">
              <a:buNone/>
            </a:pPr>
            <a:r>
              <a:rPr lang="ru-RU" dirty="0" smtClean="0"/>
              <a:t>Тук </a:t>
            </a:r>
            <a:r>
              <a:rPr lang="ru-RU" dirty="0"/>
              <a:t>е особено важно да се провери за </a:t>
            </a:r>
            <a:r>
              <a:rPr lang="ru-RU" dirty="0" smtClean="0"/>
              <a:t>здравината на стъклените части. </a:t>
            </a:r>
            <a:r>
              <a:rPr lang="ru-RU" dirty="0"/>
              <a:t>За колектори без </a:t>
            </a:r>
            <a:r>
              <a:rPr lang="ru-RU" dirty="0" smtClean="0"/>
              <a:t>метален заден панел, </a:t>
            </a:r>
            <a:r>
              <a:rPr lang="ru-RU" dirty="0"/>
              <a:t>щети лесно може да </a:t>
            </a:r>
            <a:r>
              <a:rPr lang="ru-RU" dirty="0" smtClean="0"/>
              <a:t>възникнат </a:t>
            </a:r>
            <a:r>
              <a:rPr lang="ru-RU" dirty="0"/>
              <a:t>на изолационните плочи. Съществува също така риск от </a:t>
            </a:r>
            <a:r>
              <a:rPr lang="ru-RU" dirty="0" smtClean="0"/>
              <a:t>огъване на покриващите </a:t>
            </a:r>
            <a:r>
              <a:rPr lang="ru-RU" dirty="0"/>
              <a:t>листове 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Стартиране, поддръжка и </a:t>
            </a:r>
            <a:r>
              <a:rPr lang="bg-BG" dirty="0" smtClean="0"/>
              <a:t>обслужване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ru-RU" dirty="0"/>
              <a:t>Как да се работи безопасно при поддържане на слънчевата топлинна инсталация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bg-BG" b="1" dirty="0"/>
              <a:t>Откриване на </a:t>
            </a:r>
            <a:r>
              <a:rPr lang="bg-BG" b="1" dirty="0" smtClean="0"/>
              <a:t>утечки</a:t>
            </a: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ru-RU" dirty="0" smtClean="0"/>
              <a:t>Изпитването на налягане се </a:t>
            </a:r>
            <a:r>
              <a:rPr lang="ru-RU" dirty="0"/>
              <a:t>провежда след </a:t>
            </a:r>
            <a:r>
              <a:rPr lang="ru-RU" dirty="0" smtClean="0"/>
              <a:t>пълненето. </a:t>
            </a:r>
            <a:r>
              <a:rPr lang="ru-RU" dirty="0"/>
              <a:t>За тази цел е затворен клапан 4, и системата се пълни с вода чрез клапан 1. </a:t>
            </a:r>
            <a:r>
              <a:rPr lang="ru-RU" dirty="0" smtClean="0"/>
              <a:t>Налягането </a:t>
            </a:r>
            <a:r>
              <a:rPr lang="ru-RU" dirty="0"/>
              <a:t>в системата се вдигна до </a:t>
            </a:r>
            <a:r>
              <a:rPr lang="ru-RU" dirty="0" smtClean="0"/>
              <a:t>стойността  на </a:t>
            </a:r>
            <a:r>
              <a:rPr lang="ru-RU" dirty="0"/>
              <a:t>налягането на </a:t>
            </a:r>
            <a:r>
              <a:rPr lang="ru-RU" dirty="0" smtClean="0"/>
              <a:t>предпазния </a:t>
            </a:r>
            <a:r>
              <a:rPr lang="ru-RU" dirty="0"/>
              <a:t>клапан – максимум 6 бар </a:t>
            </a:r>
            <a:r>
              <a:rPr lang="ru-RU" dirty="0" smtClean="0"/>
              <a:t>. </a:t>
            </a:r>
            <a:r>
              <a:rPr lang="ru-RU" dirty="0"/>
              <a:t>След това </a:t>
            </a:r>
            <a:r>
              <a:rPr lang="ru-RU" dirty="0" smtClean="0"/>
              <a:t>се затваря </a:t>
            </a:r>
            <a:r>
              <a:rPr lang="ru-RU" dirty="0"/>
              <a:t>клапан 1, помпата се стартира ръчно, и </a:t>
            </a:r>
            <a:r>
              <a:rPr lang="ru-RU" dirty="0" smtClean="0"/>
              <a:t>слънчевата </a:t>
            </a:r>
            <a:r>
              <a:rPr lang="ru-RU" dirty="0"/>
              <a:t>веригата се вентилира през вентилационните отвори или </a:t>
            </a:r>
            <a:r>
              <a:rPr lang="ru-RU" dirty="0" smtClean="0"/>
              <a:t>отдушника на помпата . </a:t>
            </a:r>
            <a:r>
              <a:rPr lang="ru-RU" dirty="0"/>
              <a:t>Ако налягането спадне значително в резултат на </a:t>
            </a:r>
            <a:r>
              <a:rPr lang="ru-RU" dirty="0" smtClean="0"/>
              <a:t>вентилирането, налягането трябва да се увеличи . </a:t>
            </a:r>
            <a:r>
              <a:rPr lang="ru-RU" dirty="0"/>
              <a:t>Системата вече е готов да се проверяват за течове (визуално и на ръка</a:t>
            </a:r>
            <a:r>
              <a:rPr lang="ru-RU" dirty="0" smtClean="0"/>
              <a:t>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Стартиране, поддръжка и </a:t>
            </a:r>
            <a:r>
              <a:rPr lang="bg-BG" dirty="0" smtClean="0"/>
              <a:t>обслужване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ru-RU" dirty="0"/>
              <a:t>Как да се работи безопасно при поддържане на слънчевата топлинна инсталация 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bg-BG" b="1" dirty="0" smtClean="0"/>
              <a:t>Пълнене с топлопреносен флуид</a:t>
            </a:r>
            <a:endParaRPr lang="en-US" b="1" dirty="0" smtClean="0"/>
          </a:p>
          <a:p>
            <a:pPr marL="0" indent="0" algn="just">
              <a:buNone/>
            </a:pPr>
            <a:r>
              <a:rPr lang="ru-RU" dirty="0"/>
              <a:t>След разбъркване </a:t>
            </a:r>
            <a:r>
              <a:rPr lang="ru-RU" dirty="0" smtClean="0"/>
              <a:t>на антифриз/ концентрат/ </a:t>
            </a:r>
            <a:r>
              <a:rPr lang="ru-RU" dirty="0"/>
              <a:t>с вода до постигане на желаното ниво на защита </a:t>
            </a:r>
            <a:r>
              <a:rPr lang="ru-RU" dirty="0" smtClean="0"/>
              <a:t>от замръзване /или използване </a:t>
            </a:r>
            <a:r>
              <a:rPr lang="ru-RU" dirty="0"/>
              <a:t>на предварително смесени </a:t>
            </a:r>
            <a:r>
              <a:rPr lang="ru-RU" dirty="0" smtClean="0"/>
              <a:t>антифриз и вода/, топлопреносния флуид </a:t>
            </a:r>
            <a:r>
              <a:rPr lang="ru-RU" dirty="0"/>
              <a:t>се изпомпва в слънчевата веригата чрез клапан 1. </a:t>
            </a:r>
            <a:r>
              <a:rPr lang="ru-RU" dirty="0" smtClean="0"/>
              <a:t>Тази течност, в </a:t>
            </a:r>
            <a:r>
              <a:rPr lang="ru-RU" dirty="0"/>
              <a:t>сравнение с </a:t>
            </a:r>
            <a:r>
              <a:rPr lang="ru-RU" dirty="0" smtClean="0"/>
              <a:t>водата, е с много по-голям вискозитет и е необходимо проверка на системата </a:t>
            </a:r>
            <a:r>
              <a:rPr lang="ru-RU" dirty="0"/>
              <a:t>за течове. </a:t>
            </a:r>
            <a:r>
              <a:rPr lang="ru-RU" dirty="0" smtClean="0"/>
              <a:t>Обща е процедурата </a:t>
            </a:r>
            <a:r>
              <a:rPr lang="ru-RU" dirty="0"/>
              <a:t>за освобождаване </a:t>
            </a:r>
            <a:r>
              <a:rPr lang="ru-RU" dirty="0" smtClean="0"/>
              <a:t>от </a:t>
            </a:r>
            <a:r>
              <a:rPr lang="ru-RU" dirty="0"/>
              <a:t>въздуха </a:t>
            </a:r>
            <a:r>
              <a:rPr lang="ru-RU" dirty="0" smtClean="0"/>
              <a:t>на топлопреносния флуид, но </a:t>
            </a:r>
            <a:r>
              <a:rPr lang="ru-RU" dirty="0"/>
              <a:t>винаги </a:t>
            </a:r>
            <a:r>
              <a:rPr lang="ru-RU" dirty="0" smtClean="0"/>
              <a:t>се проверяват </a:t>
            </a:r>
            <a:r>
              <a:rPr lang="ru-RU" dirty="0"/>
              <a:t>инструкциите за инсталиране за конкретен продукт, тъй като разлики могат да възникнат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Стартиране, поддръжка и </a:t>
            </a:r>
            <a:r>
              <a:rPr lang="bg-BG" dirty="0" smtClean="0"/>
              <a:t>обслужване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ru-RU" dirty="0"/>
              <a:t>Как да се работи безопасно при поддържане на слънчевата топлинна инсталация </a:t>
            </a: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bg-BG" b="1" dirty="0" smtClean="0"/>
              <a:t>Поддръжка</a:t>
            </a: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ru-RU" dirty="0"/>
              <a:t>Слънчевите системи изискват много малка </a:t>
            </a:r>
            <a:r>
              <a:rPr lang="ru-RU" dirty="0" smtClean="0"/>
              <a:t>поддръжка. </a:t>
            </a:r>
            <a:r>
              <a:rPr lang="ru-RU" dirty="0"/>
              <a:t>Въпреки това се препоръчва </a:t>
            </a:r>
            <a:r>
              <a:rPr lang="ru-RU" dirty="0" smtClean="0"/>
              <a:t>редовни проверки. </a:t>
            </a:r>
            <a:r>
              <a:rPr lang="ru-RU" dirty="0"/>
              <a:t>В хода на </a:t>
            </a:r>
            <a:r>
              <a:rPr lang="ru-RU" dirty="0" smtClean="0"/>
              <a:t>поддръжката </a:t>
            </a:r>
            <a:r>
              <a:rPr lang="ru-RU" dirty="0"/>
              <a:t>потребителите трябва да се </a:t>
            </a:r>
            <a:r>
              <a:rPr lang="ru-RU" dirty="0" smtClean="0"/>
              <a:t>попитат </a:t>
            </a:r>
            <a:r>
              <a:rPr lang="ru-RU" dirty="0"/>
              <a:t>за тяхното ниво на удовлетвореност. Работата по поддръжката </a:t>
            </a:r>
            <a:r>
              <a:rPr lang="ru-RU" dirty="0" smtClean="0"/>
              <a:t>се описва </a:t>
            </a:r>
            <a:r>
              <a:rPr lang="ru-RU" dirty="0"/>
              <a:t>в отчет за поддръжка и трябва да съдържа следните </a:t>
            </a:r>
            <a:r>
              <a:rPr lang="ru-RU" dirty="0" smtClean="0"/>
              <a:t>подробности: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Font typeface="Wingdings" pitchFamily="2" charset="2"/>
              <a:buChar char="Ø"/>
            </a:pPr>
            <a:r>
              <a:rPr lang="bg-BG" dirty="0" smtClean="0"/>
              <a:t> Визуална инспекция</a:t>
            </a:r>
            <a:endParaRPr lang="en-US" dirty="0" smtClean="0"/>
          </a:p>
          <a:p>
            <a:pPr marL="0" indent="0" algn="just">
              <a:buFont typeface="Wingdings" pitchFamily="2" charset="2"/>
              <a:buChar char="Ø"/>
            </a:pPr>
            <a:r>
              <a:rPr lang="bg-BG" dirty="0"/>
              <a:t> Проверка на </a:t>
            </a:r>
            <a:r>
              <a:rPr lang="bg-BG" dirty="0" smtClean="0"/>
              <a:t>замръзване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bg-BG" dirty="0" smtClean="0"/>
              <a:t> Антикорозионна </a:t>
            </a:r>
            <a:r>
              <a:rPr lang="bg-BG" dirty="0"/>
              <a:t>защита </a:t>
            </a:r>
            <a:r>
              <a:rPr lang="bg-BG" dirty="0" smtClean="0"/>
              <a:t>на слънчевата верига</a:t>
            </a:r>
            <a:endParaRPr lang="en-US" dirty="0" smtClean="0"/>
          </a:p>
          <a:p>
            <a:pPr marL="0" indent="0" algn="just">
              <a:buFont typeface="Wingdings" pitchFamily="2" charset="2"/>
              <a:buChar char="Ø"/>
            </a:pPr>
            <a:r>
              <a:rPr lang="bg-BG" dirty="0" smtClean="0"/>
              <a:t> М</a:t>
            </a:r>
            <a:r>
              <a:rPr lang="ru-RU" dirty="0" smtClean="0"/>
              <a:t>ониторинг </a:t>
            </a:r>
            <a:r>
              <a:rPr lang="ru-RU" dirty="0"/>
              <a:t>на параметрите на системата против </a:t>
            </a:r>
            <a:r>
              <a:rPr lang="ru-RU" dirty="0" smtClean="0"/>
              <a:t>замръзване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Стартиране, поддръжка и </a:t>
            </a:r>
            <a:r>
              <a:rPr lang="bg-BG" dirty="0" smtClean="0"/>
              <a:t>обслужване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ru-RU" dirty="0"/>
              <a:t>Как да се работи безопасно при поддържане на слънчевата топлинна инсталация </a:t>
            </a:r>
            <a:endParaRPr lang="en-US" dirty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bg-BG" b="1" dirty="0" smtClean="0"/>
              <a:t>Поддръжка</a:t>
            </a: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bg-BG" b="1" dirty="0"/>
              <a:t>Визуална </a:t>
            </a:r>
            <a:r>
              <a:rPr lang="bg-BG" b="1" dirty="0" smtClean="0"/>
              <a:t>проверка</a:t>
            </a:r>
            <a:endParaRPr lang="en-US" b="1" dirty="0" smtClean="0"/>
          </a:p>
          <a:p>
            <a:pPr marL="0" indent="0" algn="just">
              <a:buNone/>
            </a:pPr>
            <a:r>
              <a:rPr lang="ru-RU" dirty="0"/>
              <a:t>Визуалната проверка включва проверка на </a:t>
            </a:r>
            <a:r>
              <a:rPr lang="ru-RU" dirty="0" smtClean="0"/>
              <a:t>колектора </a:t>
            </a:r>
            <a:r>
              <a:rPr lang="ru-RU" dirty="0"/>
              <a:t>и </a:t>
            </a:r>
            <a:r>
              <a:rPr lang="ru-RU" dirty="0" smtClean="0"/>
              <a:t>соларната </a:t>
            </a:r>
            <a:r>
              <a:rPr lang="ru-RU" dirty="0"/>
              <a:t>верига за визуални </a:t>
            </a:r>
            <a:r>
              <a:rPr lang="ru-RU" dirty="0" smtClean="0"/>
              <a:t>промени:</a:t>
            </a:r>
            <a:endParaRPr lang="en-US" dirty="0" smtClean="0"/>
          </a:p>
          <a:p>
            <a:pPr marL="0" indent="0"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ru-RU" dirty="0" smtClean="0"/>
              <a:t>Колектор: </a:t>
            </a:r>
            <a:r>
              <a:rPr lang="ru-RU" dirty="0"/>
              <a:t>замърсяване, скрепителни елементи, връзки, течове, счупени </a:t>
            </a:r>
            <a:r>
              <a:rPr lang="ru-RU" dirty="0" smtClean="0"/>
              <a:t>стъкла, замърсяване на стъклата/тръбите</a:t>
            </a:r>
            <a:endParaRPr lang="en-US" dirty="0" smtClean="0"/>
          </a:p>
          <a:p>
            <a:pPr marL="0" indent="0" algn="just">
              <a:buFont typeface="Wingdings" pitchFamily="2" charset="2"/>
              <a:buChar char="Ø"/>
            </a:pPr>
            <a:endParaRPr lang="en-US" dirty="0" smtClean="0"/>
          </a:p>
          <a:p>
            <a:pPr marL="0" indent="0"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bg-BG" dirty="0" smtClean="0"/>
              <a:t>С</a:t>
            </a:r>
            <a:r>
              <a:rPr lang="ru-RU" dirty="0" smtClean="0"/>
              <a:t>лънчева верига </a:t>
            </a:r>
            <a:r>
              <a:rPr lang="ru-RU" dirty="0"/>
              <a:t>и </a:t>
            </a:r>
            <a:r>
              <a:rPr lang="ru-RU" dirty="0" smtClean="0"/>
              <a:t>бойлер: </a:t>
            </a:r>
            <a:r>
              <a:rPr lang="ru-RU" dirty="0"/>
              <a:t>херметичността на </a:t>
            </a:r>
            <a:r>
              <a:rPr lang="ru-RU" dirty="0" smtClean="0"/>
              <a:t>топлоизолацията, </a:t>
            </a:r>
            <a:r>
              <a:rPr lang="ru-RU" dirty="0"/>
              <a:t>течове, </a:t>
            </a:r>
            <a:r>
              <a:rPr lang="ru-RU" dirty="0" smtClean="0"/>
              <a:t>проверка и почистване на мръсотия по крановете за </a:t>
            </a:r>
            <a:r>
              <a:rPr lang="ru-RU" dirty="0"/>
              <a:t>налягане, ниво на </a:t>
            </a:r>
            <a:r>
              <a:rPr lang="ru-RU" dirty="0" smtClean="0"/>
              <a:t>запълване.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Стартиране, поддръжка и </a:t>
            </a:r>
            <a:r>
              <a:rPr lang="bg-BG" dirty="0" smtClean="0"/>
              <a:t>обслужване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ru-RU" dirty="0" smtClean="0"/>
              <a:t>Как </a:t>
            </a:r>
            <a:r>
              <a:rPr lang="ru-RU" dirty="0"/>
              <a:t>да се работи безопасно при поддържане на слънчевата топлинна инсталация </a:t>
            </a: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bg-BG" b="1" dirty="0" smtClean="0"/>
              <a:t>Поддръжка</a:t>
            </a: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bg-BG" b="1" dirty="0"/>
              <a:t>Проверка </a:t>
            </a:r>
            <a:r>
              <a:rPr lang="bg-BG" b="1" dirty="0" smtClean="0"/>
              <a:t>за замръзване</a:t>
            </a: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ru-RU" dirty="0" smtClean="0"/>
              <a:t>Проверката против </a:t>
            </a:r>
            <a:r>
              <a:rPr lang="ru-RU" dirty="0"/>
              <a:t>замръзване на антифриза се проверява с хидрометър или рефрактометър. За тази цел </a:t>
            </a:r>
            <a:r>
              <a:rPr lang="ru-RU" dirty="0" smtClean="0"/>
              <a:t>се взима проба от топлопреносния флуид/слънчевата течност. </a:t>
            </a:r>
            <a:r>
              <a:rPr lang="ru-RU" dirty="0"/>
              <a:t>Температурата, на която е защитена </a:t>
            </a:r>
            <a:r>
              <a:rPr lang="ru-RU" dirty="0" smtClean="0"/>
              <a:t>система, се показана </a:t>
            </a:r>
            <a:r>
              <a:rPr lang="ru-RU" dirty="0"/>
              <a:t>директно, </a:t>
            </a:r>
            <a:r>
              <a:rPr lang="ru-RU" dirty="0" smtClean="0"/>
              <a:t>или се отчита специфична плътност. </a:t>
            </a:r>
            <a:r>
              <a:rPr lang="ru-RU" dirty="0"/>
              <a:t>Това позволява </a:t>
            </a:r>
            <a:r>
              <a:rPr lang="ru-RU" dirty="0" smtClean="0"/>
              <a:t>да бъде установено </a:t>
            </a:r>
            <a:r>
              <a:rPr lang="ru-RU" dirty="0"/>
              <a:t>действителното съдържание на антифриз </a:t>
            </a:r>
            <a:r>
              <a:rPr lang="ru-RU" dirty="0" smtClean="0"/>
              <a:t>в сместа </a:t>
            </a:r>
            <a:r>
              <a:rPr lang="ru-RU" dirty="0"/>
              <a:t>от </a:t>
            </a:r>
            <a:r>
              <a:rPr lang="ru-RU" dirty="0" smtClean="0"/>
              <a:t>диаграмата плътност </a:t>
            </a:r>
            <a:r>
              <a:rPr lang="ru-RU" dirty="0"/>
              <a:t>– концентрация </a:t>
            </a:r>
            <a:r>
              <a:rPr lang="ru-RU" dirty="0" smtClean="0"/>
              <a:t>и </a:t>
            </a:r>
            <a:r>
              <a:rPr lang="ru-RU" dirty="0"/>
              <a:t>следователно </a:t>
            </a:r>
            <a:r>
              <a:rPr lang="ru-RU" dirty="0" smtClean="0"/>
              <a:t>и точката </a:t>
            </a:r>
            <a:r>
              <a:rPr lang="ru-RU" dirty="0"/>
              <a:t>на замръзване. За изтичане обратно </a:t>
            </a:r>
            <a:r>
              <a:rPr lang="ru-RU" dirty="0" smtClean="0"/>
              <a:t>в системата, </a:t>
            </a:r>
            <a:r>
              <a:rPr lang="ru-RU" dirty="0"/>
              <a:t>нивото на </a:t>
            </a:r>
            <a:r>
              <a:rPr lang="ru-RU" dirty="0" smtClean="0"/>
              <a:t>течността в колектора трябва </a:t>
            </a:r>
            <a:r>
              <a:rPr lang="ru-RU" dirty="0"/>
              <a:t>да бъдат </a:t>
            </a:r>
            <a:r>
              <a:rPr lang="ru-RU" dirty="0" smtClean="0"/>
              <a:t>проверено и ако е необходимо, допълване до необходимото </a:t>
            </a:r>
            <a:r>
              <a:rPr lang="ru-RU" dirty="0"/>
              <a:t>ниво</a:t>
            </a:r>
            <a:r>
              <a:rPr lang="ru-RU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Стартиране, поддръжка и </a:t>
            </a:r>
            <a:r>
              <a:rPr lang="bg-BG" dirty="0" smtClean="0"/>
              <a:t>обслужване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ru-RU" dirty="0"/>
              <a:t>Как да се работи безопасно при поддържане на слънчевата топлинна инсталация </a:t>
            </a: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bg-BG" b="1" dirty="0" smtClean="0"/>
              <a:t>Поддръжка</a:t>
            </a: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ru-RU" b="1" dirty="0"/>
              <a:t>Проверка на защита от </a:t>
            </a:r>
            <a:r>
              <a:rPr lang="ru-RU" b="1" dirty="0" smtClean="0"/>
              <a:t>корозия</a:t>
            </a:r>
            <a:r>
              <a:rPr lang="en-US" b="1" dirty="0" smtClean="0"/>
              <a:t> 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bg-BG" b="1" dirty="0" smtClean="0"/>
              <a:t>Слънчева система</a:t>
            </a:r>
            <a:endParaRPr lang="en-US" b="1" dirty="0" smtClean="0"/>
          </a:p>
          <a:p>
            <a:pPr marL="0" indent="0" algn="just">
              <a:buNone/>
            </a:pPr>
            <a:r>
              <a:rPr lang="ru-RU" dirty="0"/>
              <a:t>Проверка защита от корозия </a:t>
            </a:r>
            <a:r>
              <a:rPr lang="ru-RU" dirty="0" smtClean="0"/>
              <a:t>от топлопреносния флуид/ </a:t>
            </a:r>
            <a:r>
              <a:rPr lang="ru-RU" dirty="0"/>
              <a:t>слънчевата течност (ако той съдържа антифриз</a:t>
            </a:r>
            <a:r>
              <a:rPr lang="ru-RU" dirty="0" smtClean="0"/>
              <a:t>), </a:t>
            </a:r>
            <a:r>
              <a:rPr lang="ru-RU" dirty="0"/>
              <a:t>се извършва индиректно чрез установяване на стойността на рН. </a:t>
            </a:r>
            <a:r>
              <a:rPr lang="ru-RU" dirty="0" smtClean="0"/>
              <a:t>Подходящи </a:t>
            </a:r>
            <a:r>
              <a:rPr lang="ru-RU" dirty="0"/>
              <a:t>за това </a:t>
            </a:r>
            <a:r>
              <a:rPr lang="ru-RU" dirty="0" smtClean="0"/>
              <a:t>са тест ленти, с които </a:t>
            </a:r>
            <a:r>
              <a:rPr lang="ru-RU" dirty="0"/>
              <a:t>стойността на рН може да се чете от </a:t>
            </a:r>
            <a:r>
              <a:rPr lang="ru-RU" dirty="0" smtClean="0"/>
              <a:t>цветовата </a:t>
            </a:r>
            <a:r>
              <a:rPr lang="ru-RU" dirty="0"/>
              <a:t>гама. Ако стойността на рН спадне под първоначалната стойност (</a:t>
            </a:r>
            <a:r>
              <a:rPr lang="ru-RU" dirty="0" smtClean="0"/>
              <a:t>което </a:t>
            </a:r>
            <a:r>
              <a:rPr lang="ru-RU" dirty="0"/>
              <a:t>трябва да бъдат </a:t>
            </a:r>
            <a:r>
              <a:rPr lang="ru-RU" dirty="0" smtClean="0"/>
              <a:t>посочено </a:t>
            </a:r>
            <a:r>
              <a:rPr lang="ru-RU" dirty="0"/>
              <a:t>в доклада за въвеждане в експлоатация на инсталацията) или до под 7, </a:t>
            </a:r>
            <a:r>
              <a:rPr lang="ru-RU" dirty="0" smtClean="0"/>
              <a:t>антифризът </a:t>
            </a:r>
            <a:r>
              <a:rPr lang="ru-RU" dirty="0"/>
              <a:t>трябва да се </a:t>
            </a:r>
            <a:r>
              <a:rPr lang="ru-RU" dirty="0" smtClean="0"/>
              <a:t>смени.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Стартиране, поддръжка и </a:t>
            </a:r>
            <a:r>
              <a:rPr lang="bg-BG" dirty="0" smtClean="0"/>
              <a:t>обслужване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ru-RU" dirty="0"/>
              <a:t>Как да се работи безопасно при поддържане на слънчевата топлинна инсталация </a:t>
            </a: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bg-BG" b="1" dirty="0" smtClean="0"/>
              <a:t>Поддръжка</a:t>
            </a: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ru-RU" b="1" dirty="0"/>
              <a:t>Проверка на защита от </a:t>
            </a:r>
            <a:r>
              <a:rPr lang="ru-RU" b="1" dirty="0" smtClean="0"/>
              <a:t>корозия</a:t>
            </a:r>
            <a:r>
              <a:rPr lang="en-US" b="1" dirty="0" smtClean="0"/>
              <a:t> </a:t>
            </a:r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ru-RU" b="1" dirty="0" smtClean="0"/>
              <a:t>Съхраняващи резервоари </a:t>
            </a:r>
            <a:r>
              <a:rPr lang="ru-RU" b="1" dirty="0"/>
              <a:t>(само за резервоари с </a:t>
            </a:r>
            <a:r>
              <a:rPr lang="ru-RU" b="1" dirty="0" smtClean="0"/>
              <a:t>аноди)</a:t>
            </a:r>
            <a:endParaRPr lang="en-US" b="1" dirty="0" smtClean="0"/>
          </a:p>
          <a:p>
            <a:pPr marL="0" indent="0" algn="just">
              <a:buNone/>
            </a:pPr>
            <a:r>
              <a:rPr lang="ru-RU" dirty="0" smtClean="0"/>
              <a:t>Магнезийевите аноди могат </a:t>
            </a:r>
            <a:r>
              <a:rPr lang="ru-RU" dirty="0"/>
              <a:t>да бъдат тествани чрез измерване на </a:t>
            </a:r>
            <a:r>
              <a:rPr lang="ru-RU" dirty="0" smtClean="0"/>
              <a:t>тока </a:t>
            </a:r>
            <a:r>
              <a:rPr lang="ru-RU" dirty="0"/>
              <a:t>между отделените </a:t>
            </a:r>
            <a:r>
              <a:rPr lang="ru-RU" dirty="0" smtClean="0"/>
              <a:t>кабели </a:t>
            </a:r>
            <a:r>
              <a:rPr lang="ru-RU" dirty="0"/>
              <a:t>и анода, използвайки амперметър. Ако токът е над 0,5 ампера, няма нужда да </a:t>
            </a:r>
            <a:r>
              <a:rPr lang="ru-RU" dirty="0" smtClean="0"/>
              <a:t>се поднови </a:t>
            </a:r>
            <a:r>
              <a:rPr lang="ru-RU" dirty="0"/>
              <a:t>анода. При </a:t>
            </a:r>
            <a:r>
              <a:rPr lang="ru-RU" dirty="0" smtClean="0"/>
              <a:t>механизиран </a:t>
            </a:r>
            <a:r>
              <a:rPr lang="ru-RU" dirty="0"/>
              <a:t>анод само </a:t>
            </a:r>
            <a:r>
              <a:rPr lang="ru-RU" dirty="0" smtClean="0"/>
              <a:t>LED-светлината </a:t>
            </a:r>
            <a:r>
              <a:rPr lang="ru-RU" dirty="0"/>
              <a:t>показва правилното </a:t>
            </a:r>
            <a:r>
              <a:rPr lang="ru-RU" dirty="0" smtClean="0"/>
              <a:t>функциониране- също </a:t>
            </a:r>
            <a:r>
              <a:rPr lang="ru-RU" dirty="0"/>
              <a:t>трябва да бъдат </a:t>
            </a:r>
            <a:r>
              <a:rPr lang="ru-RU" dirty="0" smtClean="0"/>
              <a:t>проверени.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Стартиране, поддръжка и </a:t>
            </a:r>
            <a:r>
              <a:rPr lang="bg-BG" dirty="0" smtClean="0"/>
              <a:t>обслужване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ru-RU" dirty="0"/>
              <a:t>Как да се работи безопасно при поддържане на слънчевата топлинна инсталация </a:t>
            </a:r>
            <a:endParaRPr lang="en-US" dirty="0" smtClean="0"/>
          </a:p>
          <a:p>
            <a:pPr marL="0" indent="0" algn="just">
              <a:buNone/>
            </a:pPr>
            <a:endParaRPr lang="en-US" b="1" dirty="0" smtClean="0"/>
          </a:p>
          <a:p>
            <a:pPr marL="0" indent="0" algn="just">
              <a:buNone/>
            </a:pPr>
            <a:r>
              <a:rPr lang="bg-BG" b="1" dirty="0" smtClean="0"/>
              <a:t>Поддръжка</a:t>
            </a:r>
            <a:endParaRPr lang="en-US" b="1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ru-RU" b="1" dirty="0"/>
              <a:t>Мониторинг на параметрите на </a:t>
            </a:r>
            <a:r>
              <a:rPr lang="ru-RU" b="1" dirty="0" smtClean="0"/>
              <a:t>системата</a:t>
            </a:r>
            <a:endParaRPr lang="en-US" b="1" dirty="0" smtClean="0"/>
          </a:p>
          <a:p>
            <a:pPr marL="0" indent="0" algn="just">
              <a:buNone/>
            </a:pPr>
            <a:r>
              <a:rPr lang="ru-RU" dirty="0" smtClean="0"/>
              <a:t>Настройките </a:t>
            </a:r>
            <a:r>
              <a:rPr lang="ru-RU" dirty="0"/>
              <a:t>и </a:t>
            </a:r>
            <a:r>
              <a:rPr lang="ru-RU" dirty="0" smtClean="0"/>
              <a:t>функциите на </a:t>
            </a:r>
            <a:r>
              <a:rPr lang="ru-RU" dirty="0"/>
              <a:t>контролера </a:t>
            </a:r>
            <a:r>
              <a:rPr lang="ru-RU" dirty="0" smtClean="0"/>
              <a:t>трябва </a:t>
            </a:r>
            <a:r>
              <a:rPr lang="ru-RU" dirty="0"/>
              <a:t>да бъдат тествани. </a:t>
            </a:r>
            <a:r>
              <a:rPr lang="ru-RU" dirty="0" smtClean="0"/>
              <a:t>В </a:t>
            </a:r>
            <a:r>
              <a:rPr lang="ru-RU" dirty="0"/>
              <a:t>рамките на обхвата на поддръжка данните за </a:t>
            </a:r>
            <a:r>
              <a:rPr lang="ru-RU" dirty="0" smtClean="0"/>
              <a:t>функциите </a:t>
            </a:r>
            <a:r>
              <a:rPr lang="ru-RU" dirty="0"/>
              <a:t>на системата и мониторинг на </a:t>
            </a:r>
            <a:r>
              <a:rPr lang="ru-RU" dirty="0" smtClean="0"/>
              <a:t>производителността </a:t>
            </a:r>
            <a:r>
              <a:rPr lang="ru-RU" dirty="0"/>
              <a:t>могат да бъдат записани. Сред тях </a:t>
            </a:r>
            <a:r>
              <a:rPr lang="ru-RU" dirty="0" smtClean="0"/>
              <a:t>са:</a:t>
            </a:r>
            <a:endParaRPr lang="en-US" dirty="0" smtClean="0"/>
          </a:p>
          <a:p>
            <a:pPr marL="0" indent="0" algn="just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ru-RU" dirty="0" smtClean="0"/>
              <a:t>работните </a:t>
            </a:r>
            <a:r>
              <a:rPr lang="ru-RU" dirty="0"/>
              <a:t>часове на слънчевата система </a:t>
            </a:r>
            <a:endParaRPr lang="ru-RU" dirty="0" smtClean="0"/>
          </a:p>
          <a:p>
            <a:pPr marL="0" indent="0" algn="just">
              <a:buFont typeface="Wingdings" pitchFamily="2" charset="2"/>
              <a:buChar char="Ø"/>
            </a:pPr>
            <a:r>
              <a:rPr lang="ru-RU" dirty="0"/>
              <a:t>количество добив </a:t>
            </a:r>
            <a:r>
              <a:rPr lang="ru-RU" dirty="0" smtClean="0"/>
              <a:t>на помпата</a:t>
            </a:r>
            <a:endParaRPr lang="en-US" dirty="0" smtClean="0"/>
          </a:p>
          <a:p>
            <a:pPr marL="0" indent="0" algn="just">
              <a:buNone/>
            </a:pPr>
            <a:r>
              <a:rPr lang="ru-RU" dirty="0" smtClean="0"/>
              <a:t>Слънчевата продължителност на работа на </a:t>
            </a:r>
            <a:r>
              <a:rPr lang="ru-RU" dirty="0"/>
              <a:t>помпата трябва да има приблизителна годишна продължителност според </a:t>
            </a:r>
            <a:r>
              <a:rPr lang="ru-RU" dirty="0" smtClean="0"/>
              <a:t>греенето </a:t>
            </a:r>
            <a:r>
              <a:rPr lang="ru-RU" dirty="0"/>
              <a:t>в съответното населено място (пример: Лондон 1700 часа</a:t>
            </a:r>
            <a:r>
              <a:rPr lang="ru-RU" dirty="0" smtClean="0"/>
              <a:t>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Край на </a:t>
            </a:r>
            <a:r>
              <a:rPr lang="bg-BG" dirty="0" smtClean="0"/>
              <a:t>модула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 за инсталиране и </a:t>
            </a:r>
            <a:r>
              <a:rPr lang="ru-RU" dirty="0" smtClean="0"/>
              <a:t>безопасност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smtClean="0"/>
              <a:t>1. </a:t>
            </a:r>
            <a:r>
              <a:rPr lang="ru-RU" sz="2000" dirty="0"/>
              <a:t>Как да се работи безопасно при инсталиране на слънчевата </a:t>
            </a:r>
            <a:r>
              <a:rPr lang="ru-RU" sz="2000" dirty="0" smtClean="0"/>
              <a:t>топлинна инсталация</a:t>
            </a:r>
            <a:r>
              <a:rPr lang="en-US" sz="2000" dirty="0"/>
              <a:t>:</a:t>
            </a:r>
          </a:p>
          <a:p>
            <a:pPr marL="0" indent="0" algn="just">
              <a:buNone/>
            </a:pPr>
            <a:endParaRPr lang="bg-BG" b="1" dirty="0" smtClean="0"/>
          </a:p>
          <a:p>
            <a:pPr algn="just">
              <a:buNone/>
            </a:pPr>
            <a:r>
              <a:rPr lang="ru-RU" b="1" dirty="0"/>
              <a:t>Проверка на пълнотата и точността на </a:t>
            </a:r>
            <a:r>
              <a:rPr lang="ru-RU" b="1" dirty="0" smtClean="0"/>
              <a:t>доставката</a:t>
            </a:r>
          </a:p>
          <a:p>
            <a:pPr algn="just">
              <a:buNone/>
            </a:pPr>
            <a:r>
              <a:rPr lang="ru-RU" dirty="0" smtClean="0"/>
              <a:t>За по-просто изпълнение на тази задача трябва</a:t>
            </a:r>
            <a:r>
              <a:rPr lang="en-US" dirty="0" smtClean="0"/>
              <a:t>: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ru-RU" dirty="0"/>
              <a:t>■ </a:t>
            </a:r>
            <a:r>
              <a:rPr lang="ru-RU" dirty="0" smtClean="0"/>
              <a:t>да има готови за употреба пакети, т.е. </a:t>
            </a:r>
            <a:r>
              <a:rPr lang="ru-RU" dirty="0"/>
              <a:t>пълни комплекти за инсталатора. След това </a:t>
            </a:r>
            <a:r>
              <a:rPr lang="ru-RU" dirty="0" smtClean="0"/>
              <a:t>да остане само монтажните </a:t>
            </a:r>
            <a:r>
              <a:rPr lang="ru-RU" dirty="0"/>
              <a:t>материали (медни тръби, топлоизолация, фиксиране на </a:t>
            </a:r>
            <a:r>
              <a:rPr lang="ru-RU" dirty="0" smtClean="0"/>
              <a:t>материалите </a:t>
            </a:r>
            <a:r>
              <a:rPr lang="ru-RU" dirty="0"/>
              <a:t>и т.н</a:t>
            </a:r>
            <a:r>
              <a:rPr lang="ru-RU" dirty="0" smtClean="0"/>
              <a:t>.)</a:t>
            </a:r>
          </a:p>
          <a:p>
            <a:pPr algn="just">
              <a:buNone/>
            </a:pPr>
            <a:r>
              <a:rPr lang="ru-RU" dirty="0" smtClean="0"/>
              <a:t>■ </a:t>
            </a:r>
            <a:r>
              <a:rPr lang="ru-RU" dirty="0"/>
              <a:t>подробни съвети от </a:t>
            </a:r>
            <a:r>
              <a:rPr lang="ru-RU" dirty="0" smtClean="0"/>
              <a:t>доставчика</a:t>
            </a:r>
          </a:p>
          <a:p>
            <a:pPr algn="just">
              <a:buNone/>
            </a:pPr>
            <a:r>
              <a:rPr lang="ru-RU" dirty="0" smtClean="0"/>
              <a:t>■ указания от производителя </a:t>
            </a:r>
            <a:r>
              <a:rPr lang="ru-RU" dirty="0"/>
              <a:t>или от други </a:t>
            </a:r>
            <a:r>
              <a:rPr lang="ru-RU" dirty="0" smtClean="0"/>
              <a:t>институции.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Техники за </a:t>
            </a:r>
            <a:r>
              <a:rPr lang="bg-BG" dirty="0" smtClean="0"/>
              <a:t>инсталиране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 </a:t>
            </a:r>
            <a:r>
              <a:rPr lang="ru-RU" dirty="0"/>
              <a:t>Как да </a:t>
            </a:r>
            <a:r>
              <a:rPr lang="ru-RU" dirty="0" smtClean="0"/>
              <a:t>се работи </a:t>
            </a:r>
            <a:r>
              <a:rPr lang="ru-RU" dirty="0"/>
              <a:t>безопасно при инсталиране на слънчевата топлинна </a:t>
            </a:r>
            <a:r>
              <a:rPr lang="ru-RU" dirty="0" smtClean="0"/>
              <a:t>инсталация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endParaRPr lang="en-US" b="1" dirty="0" smtClean="0"/>
          </a:p>
          <a:p>
            <a:pPr>
              <a:buNone/>
            </a:pPr>
            <a:r>
              <a:rPr lang="bg-BG" b="1" dirty="0" smtClean="0"/>
              <a:t>Монтаж на тръбите</a:t>
            </a:r>
            <a:endParaRPr lang="en-US" b="1" dirty="0" smtClean="0"/>
          </a:p>
          <a:p>
            <a:pPr algn="just">
              <a:buNone/>
            </a:pPr>
            <a:r>
              <a:rPr lang="ru-RU" dirty="0" smtClean="0"/>
              <a:t>Техниките за монтаж на тръбите  </a:t>
            </a:r>
            <a:r>
              <a:rPr lang="ru-RU" dirty="0"/>
              <a:t>за слънчева </a:t>
            </a:r>
            <a:r>
              <a:rPr lang="ru-RU" dirty="0" smtClean="0"/>
              <a:t>енергийна </a:t>
            </a:r>
            <a:r>
              <a:rPr lang="ru-RU" dirty="0"/>
              <a:t>системи </a:t>
            </a:r>
            <a:r>
              <a:rPr lang="ru-RU" dirty="0" smtClean="0"/>
              <a:t>включват: </a:t>
            </a:r>
            <a:r>
              <a:rPr lang="ru-RU" dirty="0"/>
              <a:t>свързване, фиксиране и </a:t>
            </a:r>
            <a:r>
              <a:rPr lang="ru-RU" dirty="0" smtClean="0"/>
              <a:t>прекарване на </a:t>
            </a:r>
            <a:r>
              <a:rPr lang="ru-RU" dirty="0"/>
              <a:t>медни и стоманени тръби, както и обработката на </a:t>
            </a:r>
            <a:r>
              <a:rPr lang="ru-RU" dirty="0" smtClean="0"/>
              <a:t>неръждаеми стоманени гофрирани тръби </a:t>
            </a:r>
            <a:r>
              <a:rPr lang="ru-RU" dirty="0"/>
              <a:t>и бързо </a:t>
            </a:r>
            <a:r>
              <a:rPr lang="ru-RU" dirty="0" smtClean="0"/>
              <a:t>сглобяеми  </a:t>
            </a:r>
            <a:r>
              <a:rPr lang="ru-RU" dirty="0"/>
              <a:t>(двуканални</a:t>
            </a:r>
            <a:r>
              <a:rPr lang="ru-RU" dirty="0" smtClean="0"/>
              <a:t>) тръби. Предимно се използват медни тръби.</a:t>
            </a: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r>
              <a:rPr lang="ru-RU" b="1" dirty="0"/>
              <a:t>Рязане </a:t>
            </a:r>
            <a:endParaRPr lang="ru-RU" b="1" dirty="0" smtClean="0"/>
          </a:p>
          <a:p>
            <a:pPr algn="just">
              <a:buNone/>
            </a:pPr>
            <a:r>
              <a:rPr lang="ru-RU" dirty="0" smtClean="0"/>
              <a:t>За </a:t>
            </a:r>
            <a:r>
              <a:rPr lang="ru-RU" dirty="0"/>
              <a:t>рязане медна </a:t>
            </a:r>
            <a:r>
              <a:rPr lang="ru-RU" dirty="0" smtClean="0"/>
              <a:t>тръба </a:t>
            </a:r>
            <a:r>
              <a:rPr lang="ru-RU" dirty="0"/>
              <a:t>се използва </a:t>
            </a:r>
            <a:r>
              <a:rPr lang="ru-RU" dirty="0" smtClean="0"/>
              <a:t>специален диск за </a:t>
            </a:r>
            <a:r>
              <a:rPr lang="ru-RU" dirty="0"/>
              <a:t>рязане на тръби. Важно е да </a:t>
            </a:r>
            <a:r>
              <a:rPr lang="ru-RU" dirty="0" smtClean="0"/>
              <a:t>се премахне фаската </a:t>
            </a:r>
            <a:r>
              <a:rPr lang="ru-RU" dirty="0"/>
              <a:t>след </a:t>
            </a:r>
            <a:r>
              <a:rPr lang="ru-RU" dirty="0" smtClean="0"/>
              <a:t>рязането</a:t>
            </a:r>
            <a:r>
              <a:rPr lang="ru-RU" b="1" dirty="0" smtClean="0"/>
              <a:t>.</a:t>
            </a:r>
            <a:endParaRPr lang="bg-BG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Техники за </a:t>
            </a:r>
            <a:r>
              <a:rPr lang="bg-BG" dirty="0" smtClean="0"/>
              <a:t>инсталиране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>
              <a:buFontTx/>
              <a:buAutoNum type="arabicPeriod"/>
            </a:pPr>
            <a:endParaRPr lang="en-US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/>
              <a:t>Свързване </a:t>
            </a: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Запояване </a:t>
            </a:r>
            <a:r>
              <a:rPr lang="ru-RU" dirty="0"/>
              <a:t>(капилярно запояване </a:t>
            </a:r>
            <a:r>
              <a:rPr lang="ru-RU" dirty="0" smtClean="0"/>
              <a:t>на фитинги</a:t>
            </a:r>
            <a:r>
              <a:rPr lang="ru-RU" dirty="0"/>
              <a:t>). </a:t>
            </a:r>
            <a:r>
              <a:rPr lang="ru-RU" dirty="0" smtClean="0"/>
              <a:t>Медните </a:t>
            </a:r>
            <a:r>
              <a:rPr lang="ru-RU" dirty="0"/>
              <a:t>фитинги </a:t>
            </a:r>
            <a:r>
              <a:rPr lang="ru-RU" dirty="0" smtClean="0"/>
              <a:t>главно се запояват. Връзките с метален </a:t>
            </a:r>
            <a:r>
              <a:rPr lang="ru-RU" dirty="0"/>
              <a:t>обков и резбови съединения са изработени от месинг или червен бронз. </a:t>
            </a:r>
            <a:r>
              <a:rPr lang="ru-RU" dirty="0" smtClean="0"/>
              <a:t>Разграничават се два вида спойки: </a:t>
            </a:r>
            <a:r>
              <a:rPr lang="ru-RU" dirty="0"/>
              <a:t>меки и твърди </a:t>
            </a:r>
            <a:r>
              <a:rPr lang="ru-RU" dirty="0" smtClean="0"/>
              <a:t>. </a:t>
            </a:r>
            <a:r>
              <a:rPr lang="ru-RU" dirty="0"/>
              <a:t>Съответно </a:t>
            </a:r>
            <a:r>
              <a:rPr lang="ru-RU" dirty="0" smtClean="0"/>
              <a:t>се използват твърди </a:t>
            </a:r>
            <a:r>
              <a:rPr lang="ru-RU" dirty="0"/>
              <a:t>и меки припои </a:t>
            </a:r>
            <a:r>
              <a:rPr lang="ru-RU" dirty="0" smtClean="0"/>
              <a:t>. </a:t>
            </a:r>
            <a:r>
              <a:rPr lang="ru-RU" dirty="0"/>
              <a:t>Вижте таблицата </a:t>
            </a:r>
            <a:r>
              <a:rPr lang="ru-RU" dirty="0" smtClean="0"/>
              <a:t>по-долу.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149080"/>
            <a:ext cx="6854022" cy="148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75856" y="5661248"/>
            <a:ext cx="2620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Различни видове </a:t>
            </a:r>
            <a:r>
              <a:rPr lang="bg-BG" dirty="0" smtClean="0"/>
              <a:t>спойки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Техники за </a:t>
            </a:r>
            <a:r>
              <a:rPr lang="bg-BG" dirty="0" smtClean="0"/>
              <a:t>инсталиране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>
              <a:buFontTx/>
              <a:buAutoNum type="arabicPeriod"/>
            </a:pPr>
            <a:endParaRPr lang="en-US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b="1" dirty="0"/>
              <a:t>Притискащи </a:t>
            </a:r>
            <a:r>
              <a:rPr lang="ru-RU" b="1" dirty="0" smtClean="0"/>
              <a:t>връзки(гофрирани</a:t>
            </a:r>
            <a:r>
              <a:rPr lang="ru-RU" b="1" dirty="0"/>
              <a:t>). </a:t>
            </a:r>
            <a:endParaRPr lang="ru-RU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Чрез компресия</a:t>
            </a:r>
            <a:r>
              <a:rPr lang="ru-RU" b="1" dirty="0"/>
              <a:t>. </a:t>
            </a:r>
            <a:endParaRPr lang="ru-RU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b="1" dirty="0" smtClean="0"/>
              <a:t>На винт </a:t>
            </a:r>
            <a:r>
              <a:rPr lang="ru-RU" b="1" dirty="0"/>
              <a:t>(притискащ пръстен) </a:t>
            </a:r>
            <a:r>
              <a:rPr lang="ru-RU" b="1" dirty="0" smtClean="0"/>
              <a:t>.</a:t>
            </a:r>
            <a:r>
              <a:rPr lang="en-US" b="1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Техники за </a:t>
            </a:r>
            <a:r>
              <a:rPr lang="bg-BG" dirty="0" smtClean="0"/>
              <a:t>инсталиране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AutoNum type="arabicPeriod"/>
            </a:pPr>
            <a:r>
              <a:rPr lang="ru-RU" dirty="0"/>
              <a:t>Как да се работи безопасно при инсталиране на слънчевата топлинна инсталация</a:t>
            </a:r>
            <a:r>
              <a:rPr lang="en-US" dirty="0"/>
              <a:t>:</a:t>
            </a:r>
          </a:p>
          <a:p>
            <a:pPr algn="just">
              <a:buNone/>
            </a:pPr>
            <a:r>
              <a:rPr lang="bg-BG" b="1" dirty="0" smtClean="0"/>
              <a:t>Поставяне/фиксиране</a:t>
            </a:r>
            <a:endParaRPr lang="en-US" b="1" dirty="0" smtClean="0"/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ru-RU" dirty="0"/>
              <a:t>При </a:t>
            </a:r>
            <a:r>
              <a:rPr lang="ru-RU" dirty="0" smtClean="0"/>
              <a:t>фиксиране на тръбопроводи </a:t>
            </a:r>
            <a:r>
              <a:rPr lang="ru-RU" dirty="0"/>
              <a:t>първото </a:t>
            </a:r>
            <a:r>
              <a:rPr lang="ru-RU" dirty="0" smtClean="0"/>
              <a:t>нещо, което трябва да се направи,е  </a:t>
            </a:r>
            <a:r>
              <a:rPr lang="ru-RU" dirty="0"/>
              <a:t>да се вземат предвид промените в температурата, свързани с </a:t>
            </a:r>
            <a:r>
              <a:rPr lang="ru-RU" dirty="0" smtClean="0"/>
              <a:t>дължината. </a:t>
            </a:r>
            <a:r>
              <a:rPr lang="ru-RU" dirty="0"/>
              <a:t>Това </a:t>
            </a:r>
            <a:r>
              <a:rPr lang="ru-RU" dirty="0" smtClean="0"/>
              <a:t>се прави, </a:t>
            </a:r>
            <a:r>
              <a:rPr lang="ru-RU" dirty="0"/>
              <a:t>като </a:t>
            </a:r>
            <a:r>
              <a:rPr lang="ru-RU" dirty="0" smtClean="0"/>
              <a:t>се позволява </a:t>
            </a:r>
            <a:r>
              <a:rPr lang="ru-RU" dirty="0"/>
              <a:t>разширяване между фиксирани точки (клеми с гумени вложки</a:t>
            </a:r>
            <a:r>
              <a:rPr lang="ru-RU" dirty="0" smtClean="0"/>
              <a:t>), </a:t>
            </a:r>
            <a:r>
              <a:rPr lang="ru-RU" dirty="0"/>
              <a:t>чрез инсталиране на завои или компенсатори. За </a:t>
            </a:r>
            <a:r>
              <a:rPr lang="ru-RU" dirty="0" smtClean="0"/>
              <a:t>покривни </a:t>
            </a:r>
            <a:r>
              <a:rPr lang="ru-RU" dirty="0"/>
              <a:t>отвори линията трябва да бъде </a:t>
            </a:r>
            <a:r>
              <a:rPr lang="ru-RU" dirty="0" smtClean="0"/>
              <a:t>инсталирана подвижна/плъзгаща.</a:t>
            </a:r>
            <a:endParaRPr lang="en-US" dirty="0" smtClean="0"/>
          </a:p>
          <a:p>
            <a:pPr algn="just">
              <a:buNone/>
            </a:pPr>
            <a:r>
              <a:rPr lang="bg-BG" b="1" dirty="0" smtClean="0"/>
              <a:t>Запечатване</a:t>
            </a:r>
            <a:endParaRPr lang="en-US" b="1" dirty="0" smtClean="0"/>
          </a:p>
          <a:p>
            <a:pPr algn="just">
              <a:buNone/>
            </a:pPr>
            <a:r>
              <a:rPr lang="en-US" dirty="0" smtClean="0"/>
              <a:t>	</a:t>
            </a:r>
            <a:r>
              <a:rPr lang="ru-RU" dirty="0"/>
              <a:t>За уплътнение </a:t>
            </a:r>
            <a:r>
              <a:rPr lang="ru-RU" dirty="0" smtClean="0"/>
              <a:t>на някои резбови </a:t>
            </a:r>
            <a:r>
              <a:rPr lang="ru-RU" dirty="0"/>
              <a:t>тръби, </a:t>
            </a:r>
            <a:r>
              <a:rPr lang="ru-RU" dirty="0" smtClean="0"/>
              <a:t>трябва </a:t>
            </a:r>
            <a:r>
              <a:rPr lang="ru-RU" dirty="0"/>
              <a:t>да </a:t>
            </a:r>
            <a:r>
              <a:rPr lang="ru-RU" dirty="0" smtClean="0"/>
              <a:t>се използва кълчища/ </a:t>
            </a:r>
            <a:r>
              <a:rPr lang="ru-RU" dirty="0"/>
              <a:t>коноп преди </a:t>
            </a:r>
            <a:r>
              <a:rPr lang="ru-RU" dirty="0" smtClean="0"/>
              <a:t>завиването им . </a:t>
            </a:r>
            <a:r>
              <a:rPr lang="ru-RU" dirty="0"/>
              <a:t>Тефлонова лента не е подходящ, тъй като, за разлика от </a:t>
            </a:r>
            <a:r>
              <a:rPr lang="ru-RU" dirty="0" smtClean="0"/>
              <a:t>кълчищата/конопа, </a:t>
            </a:r>
            <a:r>
              <a:rPr lang="ru-RU" dirty="0"/>
              <a:t>тя не притежава </a:t>
            </a:r>
            <a:r>
              <a:rPr lang="ru-RU" dirty="0" smtClean="0"/>
              <a:t>свойството </a:t>
            </a:r>
            <a:r>
              <a:rPr lang="ru-RU" dirty="0"/>
              <a:t>подуване. </a:t>
            </a:r>
            <a:r>
              <a:rPr lang="ru-RU" dirty="0" smtClean="0"/>
              <a:t>При недобро запечатване </a:t>
            </a:r>
            <a:r>
              <a:rPr lang="ru-RU" dirty="0"/>
              <a:t>може да </a:t>
            </a:r>
            <a:r>
              <a:rPr lang="ru-RU" dirty="0" smtClean="0"/>
              <a:t>се получат </a:t>
            </a:r>
            <a:r>
              <a:rPr lang="ru-RU" dirty="0"/>
              <a:t>течове в слънчевата </a:t>
            </a:r>
            <a:r>
              <a:rPr lang="ru-RU" dirty="0" smtClean="0"/>
              <a:t>верига.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4385</Words>
  <Application>Microsoft Office PowerPoint</Application>
  <PresentationFormat>On-screen Show (4:3)</PresentationFormat>
  <Paragraphs>354</Paragraphs>
  <Slides>48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2_Office Theme</vt:lpstr>
      <vt:lpstr>     Част 2.9.  Предотвратяването на професионалните рискове и безопасността на работа на строителната площадка</vt:lpstr>
      <vt:lpstr>Цели на модула</vt:lpstr>
      <vt:lpstr>СЪДЪРЖАНИЕ/ТЕМА</vt:lpstr>
      <vt:lpstr>Методи за инсталиране и безопасност</vt:lpstr>
      <vt:lpstr>Методи за инсталиране и безопасност</vt:lpstr>
      <vt:lpstr>Техники за инсталиране</vt:lpstr>
      <vt:lpstr>Техники за инсталиране</vt:lpstr>
      <vt:lpstr>Техники за инсталиране</vt:lpstr>
      <vt:lpstr>Техники за инсталиране</vt:lpstr>
      <vt:lpstr>Техники за инсталиране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Монтаж: Колектор, слънчева верига, бойлер, фитинги, сензори и контролери</vt:lpstr>
      <vt:lpstr>Стартиране, поддръжка и обслужване</vt:lpstr>
      <vt:lpstr>Стартиране, поддръжка и обслужване</vt:lpstr>
      <vt:lpstr>Стартиране, поддръжка и обслужване</vt:lpstr>
      <vt:lpstr>Стартиране, поддръжка и обслужване</vt:lpstr>
      <vt:lpstr>Стартиране, поддръжка и обслужване</vt:lpstr>
      <vt:lpstr>Стартиране, поддръжка и обслужване</vt:lpstr>
      <vt:lpstr>Стартиране, поддръжка и обслужване</vt:lpstr>
      <vt:lpstr>Стартиране, поддръжка и обслужване</vt:lpstr>
      <vt:lpstr>Стартиране, поддръжка и обслужване</vt:lpstr>
      <vt:lpstr>Стартиране, поддръжка и обслужване</vt:lpstr>
      <vt:lpstr>Стартиране, поддръжка и обслужване</vt:lpstr>
      <vt:lpstr>Край на модула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PC Home</cp:lastModifiedBy>
  <cp:revision>195</cp:revision>
  <dcterms:created xsi:type="dcterms:W3CDTF">2017-12-11T10:59:29Z</dcterms:created>
  <dcterms:modified xsi:type="dcterms:W3CDTF">2019-10-02T13:16:53Z</dcterms:modified>
</cp:coreProperties>
</file>