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5" r:id="rId16"/>
    <p:sldId id="277" r:id="rId17"/>
    <p:sldId id="278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60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78" d="100"/>
          <a:sy n="78" d="100"/>
        </p:scale>
        <p:origin x="-11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10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 2.8.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Проектиране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изчисляване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инсталации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bg-BG" b="1" dirty="0"/>
              <a:t>Блок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Соларни енергийни системи за еднофамилни къщи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/>
              <a:t>Колектори - </a:t>
            </a:r>
            <a:r>
              <a:rPr lang="ru-RU" dirty="0"/>
              <a:t>абсорбираща повърхност </a:t>
            </a:r>
            <a:r>
              <a:rPr lang="ru-RU" dirty="0" smtClean="0"/>
              <a:t>(област на ефективния </a:t>
            </a:r>
            <a:r>
              <a:rPr lang="ru-RU" dirty="0"/>
              <a:t>колектор) съответства на </a:t>
            </a:r>
            <a:r>
              <a:rPr lang="ru-RU" dirty="0" smtClean="0"/>
              <a:t>действителната площ </a:t>
            </a:r>
            <a:r>
              <a:rPr lang="ru-RU" dirty="0"/>
              <a:t>на </a:t>
            </a:r>
            <a:r>
              <a:rPr lang="ru-RU" dirty="0" smtClean="0"/>
              <a:t>абсорбиращия панел</a:t>
            </a:r>
            <a:r>
              <a:rPr lang="ru-RU" b="1" dirty="0" smtClean="0"/>
              <a:t>.</a:t>
            </a:r>
            <a:endParaRPr lang="en-US" dirty="0" smtClean="0"/>
          </a:p>
          <a:p>
            <a:pPr algn="just"/>
            <a:endParaRPr lang="en-US" b="1" dirty="0" smtClean="0"/>
          </a:p>
          <a:p>
            <a:pPr marL="3175" indent="14288" algn="just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564" y="2492896"/>
            <a:ext cx="6057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35896" y="530120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Напречно сечение на плоския колектор с описание на различните </a:t>
            </a:r>
            <a:r>
              <a:rPr lang="ru-RU" dirty="0" smtClean="0"/>
              <a:t>области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/>
              <a:t>Колектори - </a:t>
            </a:r>
            <a:r>
              <a:rPr lang="ru-RU" dirty="0"/>
              <a:t>абсорбираща повърхност </a:t>
            </a:r>
            <a:r>
              <a:rPr lang="ru-RU" dirty="0" smtClean="0"/>
              <a:t>(област на  ефективния </a:t>
            </a:r>
            <a:r>
              <a:rPr lang="ru-RU" dirty="0"/>
              <a:t>колектор) съответства на </a:t>
            </a:r>
            <a:r>
              <a:rPr lang="ru-RU" dirty="0" smtClean="0"/>
              <a:t>действителната площ </a:t>
            </a:r>
            <a:r>
              <a:rPr lang="ru-RU" dirty="0"/>
              <a:t>на </a:t>
            </a:r>
            <a:r>
              <a:rPr lang="ru-RU" dirty="0" smtClean="0"/>
              <a:t>абсорбиращия панел.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79"/>
            <a:ext cx="4896544" cy="374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249289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Напречно сечение на топлинна тръба </a:t>
            </a:r>
            <a:r>
              <a:rPr lang="ru-RU" dirty="0" smtClean="0"/>
              <a:t>на вакуумно- </a:t>
            </a:r>
            <a:r>
              <a:rPr lang="ru-RU" dirty="0"/>
              <a:t>тръбен колектор с описание на различни повърхностни </a:t>
            </a:r>
            <a:r>
              <a:rPr lang="ru-RU" dirty="0" smtClean="0"/>
              <a:t>области</a:t>
            </a:r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/>
              <a:t>Колектори - </a:t>
            </a:r>
            <a:r>
              <a:rPr lang="ru-RU" dirty="0"/>
              <a:t>абсорбираща повърхност </a:t>
            </a:r>
            <a:r>
              <a:rPr lang="ru-RU" dirty="0" smtClean="0"/>
              <a:t>(област </a:t>
            </a:r>
            <a:r>
              <a:rPr lang="ru-RU" dirty="0"/>
              <a:t>на  ефективния колектор) съответства на действителната площ на абсорбиращия панел.</a:t>
            </a:r>
            <a:endParaRPr lang="en-US" dirty="0"/>
          </a:p>
          <a:p>
            <a:pPr marL="3175" indent="14288" algn="just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570" y="2268484"/>
            <a:ext cx="4433862" cy="396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234888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Напречно сечение на </a:t>
            </a:r>
            <a:r>
              <a:rPr lang="ru-RU" dirty="0" smtClean="0"/>
              <a:t>двоен вакуумно- тръбен </a:t>
            </a:r>
            <a:r>
              <a:rPr lang="ru-RU" dirty="0"/>
              <a:t>колектор </a:t>
            </a:r>
            <a:r>
              <a:rPr lang="ru-RU" dirty="0" smtClean="0"/>
              <a:t>("</a:t>
            </a:r>
            <a:r>
              <a:rPr lang="en-US" dirty="0"/>
              <a:t> Sydney tubes </a:t>
            </a:r>
            <a:r>
              <a:rPr lang="ru-RU" dirty="0" smtClean="0"/>
              <a:t>") </a:t>
            </a:r>
            <a:r>
              <a:rPr lang="ru-RU" dirty="0"/>
              <a:t>с описание на </a:t>
            </a:r>
            <a:r>
              <a:rPr lang="ru-RU" dirty="0" smtClean="0"/>
              <a:t>различните </a:t>
            </a:r>
            <a:r>
              <a:rPr lang="ru-RU" dirty="0"/>
              <a:t>повърхностни </a:t>
            </a:r>
            <a:r>
              <a:rPr lang="ru-RU" dirty="0" smtClean="0"/>
              <a:t>области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b="1" dirty="0" smtClean="0"/>
              <a:t>Колектори</a:t>
            </a:r>
            <a:endParaRPr lang="en-US" dirty="0" smtClean="0"/>
          </a:p>
          <a:p>
            <a:pPr algn="just"/>
            <a:endParaRPr lang="en-US" sz="1200" b="1" dirty="0" smtClean="0"/>
          </a:p>
          <a:p>
            <a:pPr marL="3175" indent="14288" algn="just">
              <a:buNone/>
            </a:pPr>
            <a:r>
              <a:rPr lang="bg-BG" b="1" dirty="0" smtClean="0"/>
              <a:t>Предимства </a:t>
            </a:r>
            <a:r>
              <a:rPr lang="bg-BG" b="1" dirty="0"/>
              <a:t>на </a:t>
            </a:r>
            <a:r>
              <a:rPr lang="bg-BG" b="1" dirty="0" smtClean="0"/>
              <a:t>плоския колектор:</a:t>
            </a:r>
            <a:endParaRPr lang="en-US" b="1" dirty="0" smtClean="0"/>
          </a:p>
          <a:p>
            <a:pPr marL="717550" indent="14288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Абсорберът </a:t>
            </a:r>
            <a:r>
              <a:rPr lang="ru-RU" dirty="0"/>
              <a:t>може да </a:t>
            </a:r>
            <a:r>
              <a:rPr lang="ru-RU" dirty="0" smtClean="0"/>
              <a:t>бъде част от покривната площ, </a:t>
            </a:r>
            <a:r>
              <a:rPr lang="ru-RU" dirty="0"/>
              <a:t>например </a:t>
            </a:r>
            <a:r>
              <a:rPr lang="ru-RU" dirty="0" smtClean="0"/>
              <a:t>пести се от разходи за покрива, коета </a:t>
            </a:r>
            <a:r>
              <a:rPr lang="ru-RU" dirty="0"/>
              <a:t>води до по-добри цени на </a:t>
            </a:r>
            <a:r>
              <a:rPr lang="ru-RU" dirty="0" smtClean="0"/>
              <a:t>топлината </a:t>
            </a:r>
            <a:r>
              <a:rPr lang="ru-RU" dirty="0"/>
              <a:t>чрез намаляване на </a:t>
            </a:r>
            <a:r>
              <a:rPr lang="ru-RU" dirty="0" smtClean="0"/>
              <a:t>разходите.</a:t>
            </a:r>
            <a:endParaRPr lang="en-US" dirty="0" smtClean="0"/>
          </a:p>
          <a:p>
            <a:pPr marL="717550" indent="14288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/>
              <a:t>Той е подходящ за </a:t>
            </a:r>
            <a:r>
              <a:rPr lang="ru-RU" dirty="0" smtClean="0"/>
              <a:t>разнообразни покривни </a:t>
            </a:r>
            <a:r>
              <a:rPr lang="ru-RU" dirty="0"/>
              <a:t>форми, включително и плоски покриви, скатни покриви, сводести покриви. </a:t>
            </a:r>
            <a:r>
              <a:rPr lang="ru-RU" dirty="0" smtClean="0"/>
              <a:t>Той </a:t>
            </a:r>
            <a:r>
              <a:rPr lang="ru-RU" dirty="0"/>
              <a:t>може лесно да бъде </a:t>
            </a:r>
            <a:r>
              <a:rPr lang="ru-RU" dirty="0" smtClean="0"/>
              <a:t>адаптиран </a:t>
            </a:r>
            <a:r>
              <a:rPr lang="ru-RU" dirty="0"/>
              <a:t>към </a:t>
            </a:r>
            <a:r>
              <a:rPr lang="ru-RU" dirty="0" smtClean="0"/>
              <a:t>леки кривини на покрива.  </a:t>
            </a:r>
          </a:p>
          <a:p>
            <a:pPr marL="717550" indent="14288" algn="just">
              <a:buFont typeface="Wingdings" pitchFamily="2" charset="2"/>
              <a:buChar char="Ø"/>
            </a:pPr>
            <a:r>
              <a:rPr lang="ru-RU" dirty="0" smtClean="0"/>
              <a:t>Той е по-естетично </a:t>
            </a:r>
            <a:r>
              <a:rPr lang="ru-RU" dirty="0"/>
              <a:t>решение за ламаринени покриви от </a:t>
            </a:r>
            <a:r>
              <a:rPr lang="ru-RU" dirty="0" smtClean="0"/>
              <a:t>вакуумните колектори.</a:t>
            </a: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Недостатъци:</a:t>
            </a:r>
            <a:endParaRPr lang="en-US" b="1" dirty="0" smtClean="0"/>
          </a:p>
          <a:p>
            <a:pPr marL="717550" indent="14288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bg-BG" dirty="0" smtClean="0"/>
              <a:t>Изисква се повече покривна площ</a:t>
            </a:r>
            <a:r>
              <a:rPr lang="ru-RU" dirty="0" smtClean="0"/>
              <a:t>. </a:t>
            </a:r>
          </a:p>
          <a:p>
            <a:pPr marL="717550" indent="14288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Поради по-високи топлинни </a:t>
            </a:r>
            <a:r>
              <a:rPr lang="ru-RU" dirty="0" smtClean="0"/>
              <a:t>загуби, повишаването </a:t>
            </a:r>
            <a:r>
              <a:rPr lang="ru-RU" dirty="0"/>
              <a:t>на температурата (над температурата на въздуха) е </a:t>
            </a:r>
            <a:r>
              <a:rPr lang="ru-RU" dirty="0" smtClean="0"/>
              <a:t>ограничено, т.е не може да се постигнат високи температури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b="1" dirty="0" smtClean="0"/>
              <a:t>Остъклени </a:t>
            </a:r>
            <a:r>
              <a:rPr lang="bg-BG" b="1" dirty="0"/>
              <a:t>плоски </a:t>
            </a:r>
            <a:r>
              <a:rPr lang="bg-BG" b="1" dirty="0" smtClean="0"/>
              <a:t>колектори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bg-BG" b="1" dirty="0" smtClean="0"/>
              <a:t>УСТРОЙСТВО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Почти всички остъклени плоски </a:t>
            </a:r>
            <a:r>
              <a:rPr lang="ru-RU" dirty="0" smtClean="0"/>
              <a:t>колектори, които  </a:t>
            </a:r>
            <a:r>
              <a:rPr lang="ru-RU" dirty="0"/>
              <a:t>в момента </a:t>
            </a:r>
            <a:r>
              <a:rPr lang="ru-RU" dirty="0" smtClean="0"/>
              <a:t>са на пазара, </a:t>
            </a:r>
            <a:r>
              <a:rPr lang="ru-RU" dirty="0"/>
              <a:t>се </a:t>
            </a:r>
            <a:r>
              <a:rPr lang="ru-RU" dirty="0" smtClean="0"/>
              <a:t>състоят </a:t>
            </a:r>
            <a:r>
              <a:rPr lang="ru-RU" dirty="0"/>
              <a:t>от метален абсорбер в плосък правоъгълен корпус. </a:t>
            </a:r>
            <a:r>
              <a:rPr lang="ru-RU" dirty="0" smtClean="0"/>
              <a:t>Колекторът е топлоизолиран от към гърба </a:t>
            </a:r>
            <a:r>
              <a:rPr lang="ru-RU" dirty="0"/>
              <a:t>и ръбове и е снабден с прозрачен капак на горната повърхност. </a:t>
            </a:r>
            <a:r>
              <a:rPr lang="ru-RU" dirty="0" smtClean="0"/>
              <a:t>Оборудван е с две </a:t>
            </a:r>
            <a:r>
              <a:rPr lang="ru-RU" dirty="0"/>
              <a:t>тръбни връзки за </a:t>
            </a:r>
            <a:r>
              <a:rPr lang="ru-RU" dirty="0" smtClean="0"/>
              <a:t>входяща и изходяща течност/флуид, </a:t>
            </a:r>
            <a:r>
              <a:rPr lang="ru-RU" dirty="0"/>
              <a:t>обикновено от страна на </a:t>
            </a:r>
            <a:r>
              <a:rPr lang="ru-RU" dirty="0" smtClean="0"/>
              <a:t>колектора. </a:t>
            </a:r>
            <a:r>
              <a:rPr lang="ru-RU" dirty="0"/>
              <a:t>Вижте </a:t>
            </a:r>
            <a:r>
              <a:rPr lang="ru-RU" dirty="0" smtClean="0"/>
              <a:t>фигурата по-долу.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97771"/>
            <a:ext cx="63722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b="1" dirty="0"/>
              <a:t>Остъклени плоски колектори</a:t>
            </a:r>
            <a:endParaRPr lang="en-US" b="1" dirty="0"/>
          </a:p>
          <a:p>
            <a:pPr marL="3175" indent="14288" algn="just">
              <a:buNone/>
            </a:pPr>
            <a:r>
              <a:rPr lang="ru-RU" dirty="0" smtClean="0"/>
              <a:t>Задачата </a:t>
            </a:r>
            <a:r>
              <a:rPr lang="ru-RU" dirty="0"/>
              <a:t>на </a:t>
            </a:r>
            <a:r>
              <a:rPr lang="ru-RU" dirty="0" smtClean="0"/>
              <a:t>слънчевия </a:t>
            </a:r>
            <a:r>
              <a:rPr lang="ru-RU" dirty="0"/>
              <a:t>колектор е да постигне </a:t>
            </a:r>
            <a:r>
              <a:rPr lang="ru-RU" dirty="0" smtClean="0"/>
              <a:t>най-високо възможен топлинен добив. Абсорберът има </a:t>
            </a:r>
            <a:r>
              <a:rPr lang="ru-RU" dirty="0"/>
              <a:t>висок капацитет на поглъщане и </a:t>
            </a:r>
            <a:r>
              <a:rPr lang="ru-RU" dirty="0" smtClean="0"/>
              <a:t>най-ниска </a:t>
            </a:r>
            <a:r>
              <a:rPr lang="ru-RU" dirty="0"/>
              <a:t>възможна </a:t>
            </a:r>
            <a:r>
              <a:rPr lang="ru-RU" dirty="0" smtClean="0"/>
              <a:t>степен на излъчване. </a:t>
            </a:r>
            <a:r>
              <a:rPr lang="ru-RU" dirty="0"/>
              <a:t>Това се постига с помощта на </a:t>
            </a:r>
            <a:r>
              <a:rPr lang="ru-RU" dirty="0" smtClean="0"/>
              <a:t>спектрално </a:t>
            </a:r>
            <a:r>
              <a:rPr lang="ru-RU" dirty="0"/>
              <a:t>селективно покритие. За разлика от </a:t>
            </a:r>
            <a:r>
              <a:rPr lang="ru-RU" dirty="0" smtClean="0"/>
              <a:t>черната боя, то </a:t>
            </a:r>
            <a:r>
              <a:rPr lang="ru-RU" dirty="0"/>
              <a:t>има </a:t>
            </a:r>
            <a:r>
              <a:rPr lang="ru-RU" dirty="0" smtClean="0"/>
              <a:t>пластова </a:t>
            </a:r>
            <a:r>
              <a:rPr lang="ru-RU" dirty="0"/>
              <a:t>структура, която оптимизира превръщането на </a:t>
            </a:r>
            <a:r>
              <a:rPr lang="ru-RU" dirty="0" smtClean="0"/>
              <a:t>късовълновата слънчева </a:t>
            </a:r>
            <a:r>
              <a:rPr lang="ru-RU" dirty="0"/>
              <a:t>радиация в топлина при запазване на </a:t>
            </a:r>
            <a:r>
              <a:rPr lang="ru-RU" dirty="0" smtClean="0"/>
              <a:t>минимално топлинното излъчване. Вижте </a:t>
            </a:r>
            <a:r>
              <a:rPr lang="ru-RU" dirty="0"/>
              <a:t>фигура </a:t>
            </a:r>
            <a:r>
              <a:rPr lang="ru-RU" dirty="0" smtClean="0"/>
              <a:t>по-долу.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692" y="3861048"/>
            <a:ext cx="62103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b="1" dirty="0"/>
              <a:t>Остъклени плоски колектори</a:t>
            </a:r>
            <a:endParaRPr lang="en-US" b="1" dirty="0"/>
          </a:p>
          <a:p>
            <a:pPr marL="3175" indent="14288" algn="just">
              <a:buNone/>
            </a:pPr>
            <a:r>
              <a:rPr lang="ru-RU" dirty="0"/>
              <a:t>Предимствата и недостатъците на различните видове </a:t>
            </a:r>
            <a:r>
              <a:rPr lang="ru-RU" dirty="0" smtClean="0"/>
              <a:t>абсорбери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805" y="2420888"/>
            <a:ext cx="60356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b="1" dirty="0"/>
              <a:t>Остъклени плоски колектори</a:t>
            </a:r>
            <a:endParaRPr lang="en-US" b="1" dirty="0"/>
          </a:p>
          <a:p>
            <a:pPr marL="3175" indent="14288" algn="just">
              <a:buNone/>
            </a:pPr>
            <a:endParaRPr lang="en-US" b="1" dirty="0" smtClean="0"/>
          </a:p>
          <a:p>
            <a:pPr marL="3175" indent="14288" algn="just">
              <a:buNone/>
            </a:pPr>
            <a:endParaRPr lang="en-US" b="1" dirty="0" smtClean="0"/>
          </a:p>
          <a:p>
            <a:pPr marL="3175" indent="14288" algn="just">
              <a:buNone/>
            </a:pPr>
            <a:r>
              <a:rPr lang="ru-RU" b="1" dirty="0" smtClean="0"/>
              <a:t>ИЗОЛАЦИЯ</a:t>
            </a:r>
          </a:p>
          <a:p>
            <a:pPr marL="3175" indent="14288" algn="just">
              <a:buNone/>
            </a:pPr>
            <a:r>
              <a:rPr lang="ru-RU" dirty="0" smtClean="0"/>
              <a:t>За </a:t>
            </a:r>
            <a:r>
              <a:rPr lang="ru-RU" dirty="0"/>
              <a:t>намаляване на топлинните загуби в околната среда чрез топлопроводимост, гърба и краищата на колектора са топлинно изолирани. Максимални </a:t>
            </a:r>
            <a:r>
              <a:rPr lang="ru-RU" dirty="0" smtClean="0"/>
              <a:t>температури, които могат да се получат, когато колекторът е празен, са около 150-200</a:t>
            </a:r>
            <a:r>
              <a:rPr lang="ru-RU" dirty="0"/>
              <a:t>° C </a:t>
            </a:r>
            <a:r>
              <a:rPr lang="ru-RU" dirty="0" smtClean="0"/>
              <a:t>.Най-подходяща е  минералната вата. Лепилото, което се използва, не </a:t>
            </a:r>
            <a:r>
              <a:rPr lang="ru-RU" dirty="0"/>
              <a:t>трябва да се изпаряват при </a:t>
            </a:r>
            <a:r>
              <a:rPr lang="ru-RU" dirty="0" smtClean="0"/>
              <a:t>тази температура, </a:t>
            </a:r>
            <a:r>
              <a:rPr lang="ru-RU" dirty="0"/>
              <a:t>в противен случай </a:t>
            </a:r>
            <a:r>
              <a:rPr lang="ru-RU" dirty="0" smtClean="0"/>
              <a:t>то </a:t>
            </a:r>
            <a:r>
              <a:rPr lang="ru-RU" dirty="0"/>
              <a:t>може </a:t>
            </a:r>
            <a:r>
              <a:rPr lang="ru-RU" dirty="0" smtClean="0"/>
              <a:t>да се  утаи </a:t>
            </a:r>
            <a:r>
              <a:rPr lang="ru-RU" dirty="0"/>
              <a:t>върху стъклото и </a:t>
            </a:r>
            <a:r>
              <a:rPr lang="ru-RU" dirty="0" smtClean="0"/>
              <a:t>да намали светлопропускащия </a:t>
            </a:r>
            <a:r>
              <a:rPr lang="ru-RU" dirty="0"/>
              <a:t>капацитет. Някои </a:t>
            </a:r>
            <a:r>
              <a:rPr lang="ru-RU" dirty="0" smtClean="0"/>
              <a:t>колектори </a:t>
            </a:r>
            <a:r>
              <a:rPr lang="ru-RU" dirty="0"/>
              <a:t>са оборудвани с </a:t>
            </a:r>
            <a:r>
              <a:rPr lang="ru-RU" dirty="0" smtClean="0"/>
              <a:t>бариери </a:t>
            </a:r>
            <a:r>
              <a:rPr lang="ru-RU" dirty="0"/>
              <a:t>за намаляване на загубите от конвекция. Това е под формата на филм от </a:t>
            </a:r>
            <a:r>
              <a:rPr lang="ru-RU" dirty="0" smtClean="0"/>
              <a:t>пластмаса/ </a:t>
            </a:r>
            <a:r>
              <a:rPr lang="ru-RU" dirty="0"/>
              <a:t>тефлон, между абсорбера и стъклото. В някои страни </a:t>
            </a:r>
            <a:r>
              <a:rPr lang="ru-RU" dirty="0" smtClean="0"/>
              <a:t>колекторите </a:t>
            </a:r>
            <a:r>
              <a:rPr lang="ru-RU" dirty="0"/>
              <a:t>се предлагат с </a:t>
            </a:r>
            <a:r>
              <a:rPr lang="ru-RU" dirty="0" smtClean="0"/>
              <a:t>полупрозрачна </a:t>
            </a:r>
            <a:r>
              <a:rPr lang="ru-RU" dirty="0"/>
              <a:t>топлоизолация под </a:t>
            </a:r>
            <a:r>
              <a:rPr lang="ru-RU" dirty="0" smtClean="0"/>
              <a:t>стъкления панел.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14288" algn="just">
              <a:buNone/>
            </a:pPr>
            <a:r>
              <a:rPr lang="bg-BG" b="1" dirty="0"/>
              <a:t>Остъклени плоски колектори</a:t>
            </a:r>
            <a:endParaRPr lang="en-US" b="1" dirty="0"/>
          </a:p>
          <a:p>
            <a:pPr marL="3175" indent="14288" algn="just">
              <a:buNone/>
            </a:pPr>
            <a:endParaRPr lang="en-US" b="1" dirty="0" smtClean="0"/>
          </a:p>
          <a:p>
            <a:pPr marL="3175" indent="14288" algn="just">
              <a:buNone/>
            </a:pPr>
            <a:r>
              <a:rPr lang="ru-RU" sz="1900" dirty="0"/>
              <a:t>ПРЕДИМСТВАТА И НЕДОСТАТЪЦИТЕ НА ОСТЪКЛЕНИТЕ </a:t>
            </a:r>
            <a:r>
              <a:rPr lang="ru-RU" sz="1900" dirty="0" smtClean="0"/>
              <a:t>ПЛОСКИ КОЛЕКТОРИ</a:t>
            </a:r>
            <a:endParaRPr lang="en-US" sz="1900" dirty="0" smtClean="0"/>
          </a:p>
          <a:p>
            <a:pPr marL="3175" indent="14288" algn="just">
              <a:buNone/>
            </a:pPr>
            <a:r>
              <a:rPr lang="ru-RU" sz="1900" b="1" dirty="0"/>
              <a:t>Предимства: </a:t>
            </a:r>
            <a:endParaRPr lang="ru-RU" sz="1900" b="1" dirty="0" smtClean="0"/>
          </a:p>
          <a:p>
            <a:pPr marL="3175" indent="14288" algn="just">
              <a:buNone/>
            </a:pPr>
            <a:r>
              <a:rPr lang="ru-RU" sz="1900" dirty="0" smtClean="0"/>
              <a:t>  Той </a:t>
            </a:r>
            <a:r>
              <a:rPr lang="ru-RU" sz="1900" dirty="0"/>
              <a:t>е </a:t>
            </a:r>
            <a:r>
              <a:rPr lang="ru-RU" sz="1900" dirty="0" smtClean="0"/>
              <a:t>по-евтин </a:t>
            </a:r>
            <a:r>
              <a:rPr lang="ru-RU" sz="1900" dirty="0"/>
              <a:t>от </a:t>
            </a:r>
            <a:r>
              <a:rPr lang="ru-RU" sz="1900" dirty="0" smtClean="0"/>
              <a:t>вакуумния </a:t>
            </a:r>
            <a:r>
              <a:rPr lang="ru-RU" sz="1900" dirty="0"/>
              <a:t>колектор. </a:t>
            </a:r>
            <a:endParaRPr lang="ru-RU" sz="1900" dirty="0" smtClean="0"/>
          </a:p>
          <a:p>
            <a:pPr marL="3175" indent="14288" algn="just">
              <a:buNone/>
            </a:pPr>
            <a:r>
              <a:rPr lang="ru-RU" sz="1900" dirty="0" smtClean="0"/>
              <a:t>  </a:t>
            </a:r>
            <a:r>
              <a:rPr lang="ru-RU" sz="1900" dirty="0"/>
              <a:t>Той предлага много възможности за монтаж (на покрива, интегрирани в покрива, </a:t>
            </a:r>
            <a:r>
              <a:rPr lang="ru-RU" sz="1900" dirty="0" smtClean="0"/>
              <a:t>фасаден </a:t>
            </a:r>
            <a:r>
              <a:rPr lang="ru-RU" sz="1900" dirty="0"/>
              <a:t>монтаж и безплатен </a:t>
            </a:r>
            <a:r>
              <a:rPr lang="ru-RU" sz="1900" dirty="0" smtClean="0"/>
              <a:t>/»направи си сам»/ монтаж. </a:t>
            </a:r>
          </a:p>
          <a:p>
            <a:pPr marL="3175" indent="14288" algn="just">
              <a:buNone/>
            </a:pPr>
            <a:r>
              <a:rPr lang="ru-RU" sz="1900" dirty="0" smtClean="0"/>
              <a:t>  Той </a:t>
            </a:r>
            <a:r>
              <a:rPr lang="ru-RU" sz="1900" dirty="0"/>
              <a:t>е с </a:t>
            </a:r>
            <a:r>
              <a:rPr lang="ru-RU" sz="1900" dirty="0" smtClean="0"/>
              <a:t>добро </a:t>
            </a:r>
            <a:r>
              <a:rPr lang="ru-RU" sz="1900" dirty="0"/>
              <a:t>съотношение </a:t>
            </a:r>
            <a:r>
              <a:rPr lang="ru-RU" sz="1900" dirty="0" smtClean="0"/>
              <a:t>цена/производителност . </a:t>
            </a:r>
          </a:p>
          <a:p>
            <a:pPr marL="3175" indent="14288" algn="just">
              <a:buNone/>
            </a:pPr>
            <a:r>
              <a:rPr lang="bg-BG" sz="1900" b="1" dirty="0" smtClean="0"/>
              <a:t>Недостатъци</a:t>
            </a:r>
            <a:r>
              <a:rPr lang="en-US" sz="1900" dirty="0" smtClean="0"/>
              <a:t>:</a:t>
            </a:r>
            <a:endParaRPr lang="bg-BG" sz="1900" dirty="0"/>
          </a:p>
          <a:p>
            <a:pPr marL="3175" indent="14288" algn="just">
              <a:buNone/>
            </a:pPr>
            <a:r>
              <a:rPr lang="bg-BG" sz="1900" dirty="0" smtClean="0"/>
              <a:t>  </a:t>
            </a:r>
            <a:r>
              <a:rPr lang="ru-RU" sz="1900" dirty="0" smtClean="0"/>
              <a:t>Той </a:t>
            </a:r>
            <a:r>
              <a:rPr lang="ru-RU" sz="1900" dirty="0"/>
              <a:t>е </a:t>
            </a:r>
            <a:r>
              <a:rPr lang="ru-RU" sz="1900" dirty="0" smtClean="0"/>
              <a:t>с по-ниска ефективност, </a:t>
            </a:r>
            <a:r>
              <a:rPr lang="ru-RU" sz="1900" dirty="0"/>
              <a:t>отколкото вакуумни колектори, защото неговите k-стойност е по-висока.  </a:t>
            </a:r>
          </a:p>
          <a:p>
            <a:pPr marL="3175" indent="14288" algn="just">
              <a:buNone/>
            </a:pPr>
            <a:r>
              <a:rPr lang="ru-RU" sz="1900" dirty="0" smtClean="0"/>
              <a:t>  Необходима е поддържаща </a:t>
            </a:r>
            <a:r>
              <a:rPr lang="ru-RU" sz="1900" dirty="0"/>
              <a:t>система </a:t>
            </a:r>
            <a:r>
              <a:rPr lang="ru-RU" sz="1900" dirty="0" smtClean="0"/>
              <a:t>за </a:t>
            </a:r>
            <a:r>
              <a:rPr lang="ru-RU" sz="1900" dirty="0"/>
              <a:t>плосък покрив</a:t>
            </a:r>
            <a:r>
              <a:rPr lang="ru-RU" sz="1900" dirty="0" smtClean="0"/>
              <a:t>, за монтажа- </a:t>
            </a:r>
            <a:r>
              <a:rPr lang="ru-RU" sz="1900" dirty="0"/>
              <a:t>котва или </a:t>
            </a:r>
            <a:r>
              <a:rPr lang="ru-RU" sz="1900" dirty="0" smtClean="0"/>
              <a:t>противотежести. </a:t>
            </a:r>
          </a:p>
          <a:p>
            <a:pPr marL="3175" indent="14288" algn="just">
              <a:buNone/>
            </a:pPr>
            <a:r>
              <a:rPr lang="ru-RU" sz="1900" dirty="0"/>
              <a:t> </a:t>
            </a:r>
            <a:r>
              <a:rPr lang="ru-RU" sz="1900" dirty="0" smtClean="0"/>
              <a:t> Той </a:t>
            </a:r>
            <a:r>
              <a:rPr lang="ru-RU" sz="1900" dirty="0"/>
              <a:t>не е подходящ за генериране на по-високи температури, </a:t>
            </a:r>
            <a:r>
              <a:rPr lang="ru-RU" sz="1900" dirty="0" smtClean="0"/>
              <a:t>които се изискват за  парни котли, </a:t>
            </a:r>
            <a:r>
              <a:rPr lang="ru-RU" sz="1900" dirty="0"/>
              <a:t>или за </a:t>
            </a:r>
            <a:r>
              <a:rPr lang="ru-RU" sz="1900" dirty="0" smtClean="0"/>
              <a:t>топлина за хладилни </a:t>
            </a:r>
            <a:r>
              <a:rPr lang="ru-RU" sz="1900" dirty="0"/>
              <a:t>машини.  </a:t>
            </a:r>
          </a:p>
          <a:p>
            <a:pPr marL="3175" indent="14288" algn="just">
              <a:buNone/>
            </a:pPr>
            <a:r>
              <a:rPr lang="ru-RU" sz="1900" dirty="0" smtClean="0"/>
              <a:t>  Изисква се повече </a:t>
            </a:r>
            <a:r>
              <a:rPr lang="ru-RU" sz="1900" dirty="0"/>
              <a:t>подпокривно </a:t>
            </a:r>
            <a:r>
              <a:rPr lang="ru-RU" sz="1900" dirty="0" smtClean="0"/>
              <a:t>пространство, </a:t>
            </a:r>
            <a:r>
              <a:rPr lang="ru-RU" sz="1900" dirty="0"/>
              <a:t>отколкото </a:t>
            </a:r>
            <a:r>
              <a:rPr lang="ru-RU" sz="1900" dirty="0" smtClean="0"/>
              <a:t>за вакуумните колектори.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1900" b="1" dirty="0" smtClean="0"/>
              <a:t>Характеристики на колектора и приложения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/>
              <a:t>Фигурата по-долу показва </a:t>
            </a:r>
            <a:r>
              <a:rPr lang="ru-RU" sz="1900" dirty="0" smtClean="0"/>
              <a:t>ефикасността </a:t>
            </a:r>
            <a:r>
              <a:rPr lang="ru-RU" sz="1900" dirty="0"/>
              <a:t>и области на приложение </a:t>
            </a:r>
            <a:r>
              <a:rPr lang="ru-RU" sz="1900" dirty="0" smtClean="0"/>
              <a:t>при различна слънчева радиация на различни типове колектори. </a:t>
            </a:r>
            <a:r>
              <a:rPr lang="ru-RU" sz="1900" dirty="0"/>
              <a:t>Стойност = 0 всеки </a:t>
            </a:r>
            <a:r>
              <a:rPr lang="ru-RU" sz="1900" dirty="0" smtClean="0"/>
              <a:t>колекторен </a:t>
            </a:r>
            <a:r>
              <a:rPr lang="ru-RU" sz="1900" dirty="0"/>
              <a:t>тип е </a:t>
            </a:r>
            <a:r>
              <a:rPr lang="ru-RU" sz="1900" dirty="0" smtClean="0"/>
              <a:t>с </a:t>
            </a:r>
            <a:r>
              <a:rPr lang="ru-RU" sz="1900" dirty="0"/>
              <a:t>най-висока ефективност. При </a:t>
            </a:r>
            <a:r>
              <a:rPr lang="ru-RU" sz="1900" dirty="0" smtClean="0"/>
              <a:t>максимална </a:t>
            </a:r>
            <a:r>
              <a:rPr lang="ru-RU" sz="1900" dirty="0"/>
              <a:t>температура </a:t>
            </a:r>
            <a:r>
              <a:rPr lang="ru-RU" sz="1900" dirty="0" smtClean="0"/>
              <a:t> </a:t>
            </a:r>
            <a:r>
              <a:rPr lang="ru-RU" sz="1900" dirty="0"/>
              <a:t>– ефективността е равно на </a:t>
            </a:r>
            <a:r>
              <a:rPr lang="ru-RU" sz="1900" dirty="0" smtClean="0"/>
              <a:t>нула.</a:t>
            </a:r>
            <a:endParaRPr lang="en-US" sz="19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9"/>
            <a:ext cx="56886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на мдула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bg-BG" sz="1600" b="1" i="1" dirty="0"/>
              <a:t>Компоненти на слънчевите </a:t>
            </a:r>
            <a:r>
              <a:rPr lang="bg-BG" sz="1600" b="1" i="1" dirty="0" smtClean="0"/>
              <a:t>системи:</a:t>
            </a:r>
            <a:endParaRPr lang="bg-BG" sz="1600" dirty="0" smtClean="0"/>
          </a:p>
          <a:p>
            <a:r>
              <a:rPr lang="ru-RU" sz="1600" i="1" dirty="0"/>
              <a:t>Как работи слънчевата термосистема?  </a:t>
            </a:r>
            <a:endParaRPr lang="ru-RU" sz="1600" i="1" dirty="0" smtClean="0"/>
          </a:p>
          <a:p>
            <a:r>
              <a:rPr lang="ru-RU" sz="1600" i="1" dirty="0" smtClean="0"/>
              <a:t>Колектори </a:t>
            </a:r>
          </a:p>
          <a:p>
            <a:r>
              <a:rPr lang="ru-RU" sz="1600" i="1" dirty="0" smtClean="0"/>
              <a:t>Съхраняване на топлината </a:t>
            </a:r>
          </a:p>
          <a:p>
            <a:r>
              <a:rPr lang="ru-RU" sz="1600" i="1" dirty="0" smtClean="0"/>
              <a:t>Слънчева </a:t>
            </a:r>
            <a:r>
              <a:rPr lang="ru-RU" sz="1600" i="1" dirty="0"/>
              <a:t>верига </a:t>
            </a:r>
            <a:endParaRPr lang="ru-RU" sz="1600" i="1" dirty="0" smtClean="0"/>
          </a:p>
          <a:p>
            <a:r>
              <a:rPr lang="ru-RU" sz="1600" i="1" dirty="0" smtClean="0"/>
              <a:t>Контролер</a:t>
            </a:r>
            <a:r>
              <a:rPr lang="en-US" sz="1600" i="1" dirty="0" smtClean="0"/>
              <a:t> </a:t>
            </a:r>
            <a:endParaRPr lang="bg-BG" sz="1600" i="1" dirty="0" smtClean="0"/>
          </a:p>
          <a:p>
            <a:endParaRPr lang="el-GR" sz="1600" dirty="0"/>
          </a:p>
          <a:p>
            <a:pPr>
              <a:buNone/>
            </a:pPr>
            <a:r>
              <a:rPr lang="bg-BG" sz="1600" b="1" i="1" dirty="0" smtClean="0"/>
              <a:t>2. Общо за системата</a:t>
            </a:r>
            <a:r>
              <a:rPr lang="en-US" sz="1600" b="1" i="1" dirty="0" smtClean="0"/>
              <a:t>:</a:t>
            </a:r>
            <a:endParaRPr lang="bg-BG" sz="1600" b="1" i="1" dirty="0" smtClean="0"/>
          </a:p>
          <a:p>
            <a:r>
              <a:rPr lang="ru-RU" sz="1600" i="1" dirty="0"/>
              <a:t>Общата процедура при проектиране </a:t>
            </a:r>
            <a:r>
              <a:rPr lang="bg-BG" sz="1600" i="1" dirty="0" smtClean="0"/>
              <a:t>на </a:t>
            </a:r>
            <a:r>
              <a:rPr lang="ru-RU" sz="1600" i="1" dirty="0" smtClean="0"/>
              <a:t>системи </a:t>
            </a:r>
          </a:p>
          <a:p>
            <a:r>
              <a:rPr lang="ru-RU" sz="1600" i="1" dirty="0" smtClean="0"/>
              <a:t>Видове системаи </a:t>
            </a:r>
            <a:r>
              <a:rPr lang="ru-RU" sz="1600" i="1" dirty="0"/>
              <a:t>според </a:t>
            </a:r>
            <a:r>
              <a:rPr lang="ru-RU" sz="1600" i="1" dirty="0" smtClean="0"/>
              <a:t>максималното натоварване</a:t>
            </a:r>
          </a:p>
          <a:p>
            <a:r>
              <a:rPr lang="ru-RU" sz="1600" i="1" dirty="0" smtClean="0"/>
              <a:t>Видове стеми </a:t>
            </a:r>
            <a:r>
              <a:rPr lang="ru-RU" sz="1600" i="1" dirty="0"/>
              <a:t>според спестяване на първична енергия</a:t>
            </a:r>
            <a:r>
              <a:rPr lang="en-US" sz="1600" i="1" dirty="0" smtClean="0"/>
              <a:t> </a:t>
            </a:r>
            <a:endParaRPr lang="bg-BG" sz="1600" i="1" dirty="0" smtClean="0"/>
          </a:p>
          <a:p>
            <a:endParaRPr lang="en-US" sz="1600" dirty="0"/>
          </a:p>
          <a:p>
            <a:pPr>
              <a:buNone/>
            </a:pPr>
            <a:r>
              <a:rPr lang="bg-BG" sz="1600" b="1" i="1" dirty="0" smtClean="0"/>
              <a:t>3. </a:t>
            </a:r>
            <a:r>
              <a:rPr lang="ru-RU" sz="1600" b="1" i="1" dirty="0" smtClean="0"/>
              <a:t>Слънчева </a:t>
            </a:r>
            <a:r>
              <a:rPr lang="ru-RU" sz="1600" b="1" i="1" dirty="0"/>
              <a:t>битова гореща вода, отоплителни </a:t>
            </a:r>
            <a:r>
              <a:rPr lang="ru-RU" sz="1600" b="1" i="1" dirty="0" smtClean="0"/>
              <a:t>системи</a:t>
            </a:r>
            <a:r>
              <a:rPr lang="en-US" sz="1600" b="1" i="1" dirty="0" smtClean="0"/>
              <a:t>:</a:t>
            </a:r>
            <a:endParaRPr lang="bg-BG" sz="1600" b="1" i="1" dirty="0" smtClean="0"/>
          </a:p>
          <a:p>
            <a:r>
              <a:rPr lang="en-US" sz="1600" i="1" dirty="0" smtClean="0"/>
              <a:t> </a:t>
            </a:r>
            <a:r>
              <a:rPr lang="bg-BG" sz="1600" i="1" dirty="0"/>
              <a:t>Проектиране, инсталиране и </a:t>
            </a:r>
            <a:r>
              <a:rPr lang="bg-BG" sz="1600" i="1" dirty="0" smtClean="0"/>
              <a:t>поддръжка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sz="1900" b="1" dirty="0" smtClean="0"/>
              <a:t>Топлинни резервоари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 smtClean="0"/>
              <a:t>Има различни видове топлинни резервоари според: приложение, </a:t>
            </a:r>
            <a:r>
              <a:rPr lang="ru-RU" sz="1900" dirty="0"/>
              <a:t>якост на натиск и </a:t>
            </a:r>
            <a:r>
              <a:rPr lang="ru-RU" sz="1900" dirty="0" smtClean="0"/>
              <a:t>материал.</a:t>
            </a:r>
            <a:endParaRPr lang="en-US" sz="1900" dirty="0" smtClean="0"/>
          </a:p>
          <a:p>
            <a:pPr marL="3175" indent="14288" algn="just">
              <a:buNone/>
            </a:pPr>
            <a:endParaRPr lang="en-US" sz="1900" dirty="0" smtClean="0"/>
          </a:p>
          <a:p>
            <a:pPr marL="3175" indent="14288" algn="just">
              <a:buNone/>
            </a:pPr>
            <a:r>
              <a:rPr lang="bg-BG" sz="2000" dirty="0"/>
              <a:t>Класификация на </a:t>
            </a:r>
            <a:r>
              <a:rPr lang="bg-BG" sz="2000" dirty="0" smtClean="0"/>
              <a:t>слънчевите резервоари</a:t>
            </a:r>
            <a:endParaRPr lang="en-US" sz="19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7677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sz="1900" b="1" dirty="0"/>
              <a:t>Топлинни резервоари</a:t>
            </a:r>
            <a:endParaRPr lang="en-US" sz="1900" b="1" dirty="0"/>
          </a:p>
          <a:p>
            <a:pPr marL="3175" indent="14288" algn="just">
              <a:buNone/>
            </a:pPr>
            <a:endParaRPr lang="en-US" sz="1900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473" y="2046312"/>
            <a:ext cx="7038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175" indent="14288" algn="just">
              <a:buNone/>
            </a:pPr>
            <a:r>
              <a:rPr lang="bg-BG" sz="1900" b="1" dirty="0" smtClean="0"/>
              <a:t>Топлинни резервоари</a:t>
            </a:r>
            <a:endParaRPr lang="en-US" sz="1900" b="1" dirty="0" smtClean="0"/>
          </a:p>
          <a:p>
            <a:pPr marL="3175" indent="14288" algn="just">
              <a:buNone/>
            </a:pP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b="1" dirty="0"/>
              <a:t>Материали </a:t>
            </a:r>
            <a:r>
              <a:rPr lang="ru-RU" sz="1900" b="1" dirty="0" smtClean="0"/>
              <a:t>за резервоарите</a:t>
            </a:r>
          </a:p>
          <a:p>
            <a:pPr marL="3175" indent="14288" algn="just">
              <a:buNone/>
            </a:pPr>
            <a:r>
              <a:rPr lang="ru-RU" sz="1900" dirty="0" smtClean="0"/>
              <a:t>Предлагат се от: неръждаема </a:t>
            </a:r>
            <a:r>
              <a:rPr lang="ru-RU" sz="1900" dirty="0"/>
              <a:t>стомана, емайлирани или </a:t>
            </a:r>
            <a:r>
              <a:rPr lang="ru-RU" sz="1900" dirty="0" smtClean="0"/>
              <a:t>с пластмасово покритие, </a:t>
            </a:r>
            <a:r>
              <a:rPr lang="ru-RU" sz="1900" dirty="0"/>
              <a:t>стомана или мед. Съдове от неръждаема стомана са сравнително леки и без поддръжка, но значително по-скъпи от </a:t>
            </a:r>
            <a:r>
              <a:rPr lang="ru-RU" sz="1900" dirty="0" smtClean="0"/>
              <a:t>емайлираните </a:t>
            </a:r>
            <a:r>
              <a:rPr lang="ru-RU" sz="1900" dirty="0"/>
              <a:t>стоманени резервоари. Също така </a:t>
            </a:r>
            <a:r>
              <a:rPr lang="ru-RU" sz="1900" dirty="0" smtClean="0"/>
              <a:t>неръждаемата </a:t>
            </a:r>
            <a:r>
              <a:rPr lang="ru-RU" sz="1900" dirty="0"/>
              <a:t>стомана е по-чувствителен към вода с високо </a:t>
            </a:r>
            <a:r>
              <a:rPr lang="ru-RU" sz="1900" dirty="0" smtClean="0"/>
              <a:t>хлорно </a:t>
            </a:r>
            <a:r>
              <a:rPr lang="ru-RU" sz="1900" dirty="0"/>
              <a:t>съдържание. </a:t>
            </a:r>
            <a:r>
              <a:rPr lang="ru-RU" sz="1900" dirty="0" smtClean="0"/>
              <a:t>Емайлираните съдове </a:t>
            </a:r>
            <a:r>
              <a:rPr lang="ru-RU" sz="1900" dirty="0"/>
              <a:t>трябва да бъдат оборудвани с магнезий или външни </a:t>
            </a:r>
            <a:r>
              <a:rPr lang="ru-RU" sz="1900" dirty="0" smtClean="0"/>
              <a:t>галванични аноди </a:t>
            </a:r>
            <a:r>
              <a:rPr lang="ru-RU" sz="1900" dirty="0"/>
              <a:t>за защита от </a:t>
            </a:r>
            <a:r>
              <a:rPr lang="ru-RU" sz="1900" dirty="0" smtClean="0"/>
              <a:t>корозия, ако има евентуално кухини </a:t>
            </a:r>
            <a:r>
              <a:rPr lang="ru-RU" sz="1900" dirty="0"/>
              <a:t>или пукнатини в </a:t>
            </a:r>
            <a:r>
              <a:rPr lang="ru-RU" sz="1900" dirty="0" smtClean="0"/>
              <a:t>емайла. </a:t>
            </a:r>
            <a:r>
              <a:rPr lang="ru-RU" sz="1900" dirty="0"/>
              <a:t>Предлагат се и по-евтини с пластмасово покритие стоманени резервоари. Тяхното покритие трябва да бъде </a:t>
            </a:r>
            <a:r>
              <a:rPr lang="ru-RU" sz="1900" dirty="0" smtClean="0"/>
              <a:t>без пори, чувствителни са към </a:t>
            </a:r>
            <a:r>
              <a:rPr lang="ru-RU" sz="1900" dirty="0"/>
              <a:t>температура над 80° C (176° F). </a:t>
            </a:r>
            <a:r>
              <a:rPr lang="ru-RU" sz="1900" dirty="0" smtClean="0"/>
              <a:t>Вентилираните </a:t>
            </a:r>
            <a:r>
              <a:rPr lang="ru-RU" sz="1900" dirty="0"/>
              <a:t>пластмасови резервоари са </a:t>
            </a:r>
            <a:r>
              <a:rPr lang="ru-RU" sz="1900" dirty="0" smtClean="0"/>
              <a:t>също </a:t>
            </a:r>
            <a:r>
              <a:rPr lang="ru-RU" sz="1900" dirty="0"/>
              <a:t>чувствителни към по-високи температури. Във Великобритания преобладаващият материал, използван за </a:t>
            </a:r>
            <a:r>
              <a:rPr lang="ru-RU" sz="1900" dirty="0" smtClean="0"/>
              <a:t>резервоари, </a:t>
            </a:r>
            <a:r>
              <a:rPr lang="ru-RU" sz="1900" dirty="0"/>
              <a:t>е мед. Предимствата на </a:t>
            </a:r>
            <a:r>
              <a:rPr lang="ru-RU" sz="1900" dirty="0" smtClean="0"/>
              <a:t>медта са: лекота </a:t>
            </a:r>
            <a:r>
              <a:rPr lang="ru-RU" sz="1900" dirty="0"/>
              <a:t>и </a:t>
            </a:r>
            <a:r>
              <a:rPr lang="ru-RU" sz="1900" dirty="0" smtClean="0"/>
              <a:t>изпълнение в </a:t>
            </a:r>
            <a:r>
              <a:rPr lang="ru-RU" sz="1900" dirty="0"/>
              <a:t>различни </a:t>
            </a:r>
            <a:r>
              <a:rPr lang="ru-RU" sz="1900" dirty="0" smtClean="0"/>
              <a:t>размери.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175" indent="14288" algn="just">
              <a:buNone/>
            </a:pPr>
            <a:r>
              <a:rPr lang="bg-BG" sz="1900" b="1" dirty="0"/>
              <a:t>Топлинни резервоари</a:t>
            </a:r>
            <a:endParaRPr lang="en-US" sz="1900" b="1" dirty="0"/>
          </a:p>
          <a:p>
            <a:pPr marL="3175" indent="14288" algn="just">
              <a:buNone/>
            </a:pP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/>
              <a:t>Слънчева </a:t>
            </a:r>
            <a:r>
              <a:rPr lang="bg-BG" sz="1900" b="1" dirty="0" smtClean="0"/>
              <a:t>верига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 smtClean="0"/>
              <a:t>Топлината</a:t>
            </a:r>
            <a:r>
              <a:rPr lang="ru-RU" sz="1900" dirty="0"/>
              <a:t>, генерирана в </a:t>
            </a:r>
            <a:r>
              <a:rPr lang="ru-RU" sz="1900" dirty="0" smtClean="0"/>
              <a:t>колектора, </a:t>
            </a:r>
            <a:r>
              <a:rPr lang="ru-RU" sz="1900" dirty="0"/>
              <a:t>се транспортира до </a:t>
            </a:r>
            <a:r>
              <a:rPr lang="ru-RU" sz="1900" dirty="0" smtClean="0"/>
              <a:t>слънчевия резервоар </a:t>
            </a:r>
            <a:r>
              <a:rPr lang="ru-RU" sz="1900" dirty="0"/>
              <a:t>посредством слънчевата верига. </a:t>
            </a:r>
            <a:r>
              <a:rPr lang="ru-RU" sz="1900" dirty="0" smtClean="0"/>
              <a:t>Тя </a:t>
            </a:r>
            <a:r>
              <a:rPr lang="ru-RU" sz="1900" dirty="0"/>
              <a:t>се състои от следните </a:t>
            </a:r>
            <a:r>
              <a:rPr lang="ru-RU" sz="1900" dirty="0" smtClean="0"/>
              <a:t>елементи:</a:t>
            </a:r>
            <a:endParaRPr lang="en-US" sz="1900" dirty="0" smtClean="0"/>
          </a:p>
          <a:p>
            <a:pPr marL="360363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 smtClean="0"/>
              <a:t>тръбопроводи,  свързвщи колекторите </a:t>
            </a:r>
            <a:r>
              <a:rPr lang="ru-RU" sz="1900" dirty="0"/>
              <a:t>на покрива </a:t>
            </a:r>
            <a:r>
              <a:rPr lang="ru-RU" sz="1900" dirty="0" smtClean="0"/>
              <a:t>с резервоарите </a:t>
            </a:r>
            <a:endParaRPr lang="en-US" sz="1900" dirty="0" smtClean="0"/>
          </a:p>
          <a:p>
            <a:pPr marL="360363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 smtClean="0"/>
              <a:t>слънчева </a:t>
            </a:r>
            <a:r>
              <a:rPr lang="ru-RU" sz="1900" dirty="0"/>
              <a:t>течност или </a:t>
            </a:r>
            <a:r>
              <a:rPr lang="ru-RU" sz="1900" dirty="0" smtClean="0"/>
              <a:t>топлопреносен флуид, който </a:t>
            </a:r>
            <a:r>
              <a:rPr lang="ru-RU" sz="1900" dirty="0"/>
              <a:t>пренася топлината от колектора до </a:t>
            </a:r>
            <a:r>
              <a:rPr lang="ru-RU" sz="1900" dirty="0" smtClean="0"/>
              <a:t>бойлера/резервоара </a:t>
            </a:r>
            <a:endParaRPr lang="en-US" sz="1900" dirty="0" smtClean="0"/>
          </a:p>
          <a:p>
            <a:pPr marL="360363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 smtClean="0"/>
              <a:t>слънчева </a:t>
            </a:r>
            <a:r>
              <a:rPr lang="ru-RU" sz="1900" dirty="0"/>
              <a:t>помпа, </a:t>
            </a:r>
            <a:r>
              <a:rPr lang="ru-RU" sz="1900" dirty="0" smtClean="0"/>
              <a:t>чрез която </a:t>
            </a:r>
            <a:r>
              <a:rPr lang="ru-RU" sz="1900" dirty="0"/>
              <a:t>слънчевата течност </a:t>
            </a:r>
            <a:r>
              <a:rPr lang="ru-RU" sz="1900" dirty="0" smtClean="0"/>
              <a:t>циркулира </a:t>
            </a:r>
            <a:r>
              <a:rPr lang="ru-RU" sz="1900" dirty="0"/>
              <a:t>в слънчевата верига </a:t>
            </a:r>
            <a:r>
              <a:rPr lang="ru-RU" sz="1900" dirty="0" smtClean="0"/>
              <a:t>(термосифонни </a:t>
            </a:r>
            <a:r>
              <a:rPr lang="ru-RU" sz="1900" dirty="0"/>
              <a:t>и ICS системи не разполагат с </a:t>
            </a:r>
            <a:r>
              <a:rPr lang="ru-RU" sz="1900" dirty="0" smtClean="0"/>
              <a:t>помпи) </a:t>
            </a:r>
            <a:endParaRPr lang="en-US" sz="1900" dirty="0" smtClean="0"/>
          </a:p>
          <a:p>
            <a:pPr marL="360363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 smtClean="0"/>
              <a:t>слънчева </a:t>
            </a:r>
            <a:r>
              <a:rPr lang="ru-RU" sz="1900" dirty="0"/>
              <a:t>верига </a:t>
            </a:r>
            <a:r>
              <a:rPr lang="ru-RU" sz="1900" dirty="0" smtClean="0"/>
              <a:t>на топлообменника</a:t>
            </a:r>
            <a:r>
              <a:rPr lang="ru-RU" sz="1900" dirty="0"/>
              <a:t>, която пренася топлината </a:t>
            </a:r>
            <a:r>
              <a:rPr lang="ru-RU" sz="1900" dirty="0" smtClean="0"/>
              <a:t>към топлата </a:t>
            </a:r>
            <a:r>
              <a:rPr lang="ru-RU" sz="1900" dirty="0"/>
              <a:t>вода в </a:t>
            </a:r>
            <a:r>
              <a:rPr lang="ru-RU" sz="1900" dirty="0" smtClean="0"/>
              <a:t>бойлера </a:t>
            </a:r>
            <a:r>
              <a:rPr lang="ru-RU" sz="1900" dirty="0"/>
              <a:t>на инсталациите и съоръженията за </a:t>
            </a:r>
            <a:r>
              <a:rPr lang="ru-RU" sz="1900" dirty="0" smtClean="0"/>
              <a:t>пълнене</a:t>
            </a:r>
            <a:endParaRPr lang="en-US" sz="1900" dirty="0" smtClean="0"/>
          </a:p>
          <a:p>
            <a:pPr marL="360363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 smtClean="0"/>
              <a:t>изпразване на системата и </a:t>
            </a:r>
            <a:r>
              <a:rPr lang="ru-RU" sz="1900" dirty="0"/>
              <a:t>оборудване за безопасност. </a:t>
            </a:r>
            <a:endParaRPr lang="ru-RU" sz="1900" dirty="0" smtClean="0"/>
          </a:p>
          <a:p>
            <a:pPr marL="360363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bg-BG" sz="1900" dirty="0" smtClean="0"/>
              <a:t>р</a:t>
            </a:r>
            <a:r>
              <a:rPr lang="ru-RU" sz="1900" dirty="0" smtClean="0"/>
              <a:t>азширителен </a:t>
            </a:r>
            <a:r>
              <a:rPr lang="ru-RU" sz="1900" dirty="0"/>
              <a:t>съд и предпазен </a:t>
            </a:r>
            <a:r>
              <a:rPr lang="ru-RU" sz="1900" dirty="0" smtClean="0"/>
              <a:t>клапан- защититават </a:t>
            </a:r>
            <a:r>
              <a:rPr lang="ru-RU" sz="1900" dirty="0"/>
              <a:t>системата от </a:t>
            </a:r>
            <a:r>
              <a:rPr lang="ru-RU" sz="1900" dirty="0" smtClean="0"/>
              <a:t>повреди от изтичане при обемно </a:t>
            </a:r>
            <a:r>
              <a:rPr lang="ru-RU" sz="1900" dirty="0"/>
              <a:t>разширение или </a:t>
            </a:r>
            <a:r>
              <a:rPr lang="ru-RU" sz="1900" dirty="0" smtClean="0"/>
              <a:t>високо налягане.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sz="1900" b="1" dirty="0"/>
              <a:t>Топлинни резервоари</a:t>
            </a:r>
            <a:endParaRPr lang="en-US" sz="1900" b="1" dirty="0"/>
          </a:p>
          <a:p>
            <a:pPr marL="3175" indent="14288" algn="just">
              <a:buNone/>
            </a:pPr>
            <a:endParaRPr lang="en-US" sz="1900" b="1" dirty="0" smtClean="0"/>
          </a:p>
          <a:p>
            <a:pPr marL="3175" indent="14288" algn="just">
              <a:buNone/>
            </a:pP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 smtClean="0"/>
              <a:t>Тръбопроводи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/>
              <a:t>Медта е най-често </a:t>
            </a:r>
            <a:r>
              <a:rPr lang="ru-RU" sz="1900" dirty="0" smtClean="0"/>
              <a:t>използвания </a:t>
            </a:r>
            <a:r>
              <a:rPr lang="ru-RU" sz="1900" dirty="0"/>
              <a:t>материал за </a:t>
            </a:r>
            <a:r>
              <a:rPr lang="ru-RU" sz="1900" dirty="0" smtClean="0"/>
              <a:t>топлинен </a:t>
            </a:r>
            <a:r>
              <a:rPr lang="ru-RU" sz="1900" dirty="0"/>
              <a:t>транспорт </a:t>
            </a:r>
            <a:r>
              <a:rPr lang="ru-RU" sz="1900" dirty="0" smtClean="0"/>
              <a:t>/тръбопроводите </a:t>
            </a:r>
            <a:r>
              <a:rPr lang="ru-RU" sz="1900" dirty="0"/>
              <a:t>между колектора и </a:t>
            </a:r>
            <a:r>
              <a:rPr lang="ru-RU" sz="1900" dirty="0" smtClean="0"/>
              <a:t>резервоара. Съществуват много </a:t>
            </a:r>
            <a:r>
              <a:rPr lang="ru-RU" sz="1900" dirty="0"/>
              <a:t>видове </a:t>
            </a:r>
            <a:r>
              <a:rPr lang="ru-RU" sz="1900" dirty="0" smtClean="0"/>
              <a:t> </a:t>
            </a:r>
            <a:r>
              <a:rPr lang="ru-RU" sz="1900" dirty="0"/>
              <a:t>фитинги, направени от мед, червен бронз или месинг </a:t>
            </a:r>
            <a:r>
              <a:rPr lang="ru-RU" sz="1900" dirty="0" smtClean="0"/>
              <a:t>за </a:t>
            </a:r>
            <a:r>
              <a:rPr lang="ru-RU" sz="1900" dirty="0"/>
              <a:t>Cu/Cu връзки и преходи към други системни </a:t>
            </a:r>
            <a:r>
              <a:rPr lang="ru-RU" sz="1900" dirty="0" smtClean="0"/>
              <a:t>и компоненти </a:t>
            </a:r>
            <a:r>
              <a:rPr lang="ru-RU" sz="1900" dirty="0"/>
              <a:t>с </a:t>
            </a:r>
            <a:r>
              <a:rPr lang="ru-RU" sz="1900" dirty="0" smtClean="0"/>
              <a:t>резбови връзки.</a:t>
            </a:r>
            <a:r>
              <a:rPr lang="en-US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14288" algn="just">
              <a:buNone/>
            </a:pPr>
            <a:r>
              <a:rPr lang="bg-BG" sz="1900" b="1" dirty="0"/>
              <a:t>Слънчевата </a:t>
            </a:r>
            <a:r>
              <a:rPr lang="bg-BG" sz="1900" b="1" dirty="0" smtClean="0"/>
              <a:t>течност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/>
              <a:t>Слънчевата течност </a:t>
            </a:r>
            <a:r>
              <a:rPr lang="ru-RU" sz="1900" dirty="0" smtClean="0"/>
              <a:t>/топлопреносния флуид/ транспортира топлоенергията, </a:t>
            </a:r>
            <a:r>
              <a:rPr lang="ru-RU" sz="1900" dirty="0"/>
              <a:t>произведена в </a:t>
            </a:r>
            <a:r>
              <a:rPr lang="ru-RU" sz="1900" dirty="0" smtClean="0"/>
              <a:t>колектора, до резервоара/бойлера. </a:t>
            </a:r>
            <a:r>
              <a:rPr lang="ru-RU" sz="1900" dirty="0"/>
              <a:t>Водата е най-подходящата среда за това, тъй като тя има някои много добри </a:t>
            </a:r>
            <a:r>
              <a:rPr lang="ru-RU" sz="1900" dirty="0" smtClean="0"/>
              <a:t>свойства:</a:t>
            </a:r>
            <a:endParaRPr lang="en-US" sz="1900" dirty="0" smtClean="0"/>
          </a:p>
          <a:p>
            <a:pPr marL="542925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 smtClean="0"/>
              <a:t>висока </a:t>
            </a:r>
            <a:r>
              <a:rPr lang="ru-RU" sz="1900" dirty="0"/>
              <a:t>топлинната мощност </a:t>
            </a:r>
            <a:endParaRPr lang="ru-RU" sz="1900" dirty="0" smtClean="0"/>
          </a:p>
          <a:p>
            <a:pPr marL="542925" indent="14288" algn="just">
              <a:buFont typeface="Wingdings" pitchFamily="2" charset="2"/>
              <a:buChar char="Ø"/>
            </a:pPr>
            <a:r>
              <a:rPr lang="ru-RU" sz="1900" dirty="0" smtClean="0"/>
              <a:t>висока </a:t>
            </a:r>
            <a:r>
              <a:rPr lang="ru-RU" sz="1900" dirty="0"/>
              <a:t>топлопроводимост </a:t>
            </a:r>
            <a:endParaRPr lang="ru-RU" sz="1900" dirty="0" smtClean="0"/>
          </a:p>
          <a:p>
            <a:pPr marL="542925" indent="14288" algn="just">
              <a:buFont typeface="Wingdings" pitchFamily="2" charset="2"/>
              <a:buChar char="Ø"/>
            </a:pPr>
            <a:r>
              <a:rPr lang="ru-RU" sz="1900" dirty="0" smtClean="0"/>
              <a:t>нисък вискозитет.</a:t>
            </a:r>
            <a:endParaRPr lang="en-US" sz="1900" dirty="0" smtClean="0"/>
          </a:p>
          <a:p>
            <a:pPr marL="3175" indent="14288" algn="just">
              <a:buNone/>
            </a:pPr>
            <a:r>
              <a:rPr lang="bg-BG" sz="1900" dirty="0"/>
              <a:t>Освен това водата </a:t>
            </a:r>
            <a:r>
              <a:rPr lang="bg-BG" sz="1900" dirty="0" smtClean="0"/>
              <a:t>е</a:t>
            </a:r>
            <a:r>
              <a:rPr lang="en-US" sz="1900" dirty="0" smtClean="0"/>
              <a:t>:</a:t>
            </a:r>
          </a:p>
          <a:p>
            <a:pPr marL="542925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bg-BG" sz="1900" dirty="0" smtClean="0"/>
              <a:t>незапалима </a:t>
            </a:r>
          </a:p>
          <a:p>
            <a:pPr marL="542925" indent="14288" algn="just">
              <a:buFont typeface="Wingdings" pitchFamily="2" charset="2"/>
              <a:buChar char="Ø"/>
            </a:pPr>
            <a:r>
              <a:rPr lang="bg-BG" sz="1900" dirty="0" smtClean="0"/>
              <a:t>нетоксична </a:t>
            </a:r>
          </a:p>
          <a:p>
            <a:pPr marL="542925" indent="14288" algn="just">
              <a:buFont typeface="Wingdings" pitchFamily="2" charset="2"/>
              <a:buChar char="Ø"/>
            </a:pPr>
            <a:r>
              <a:rPr lang="bg-BG" sz="1900" dirty="0" smtClean="0"/>
              <a:t>евтина.</a:t>
            </a:r>
            <a:endParaRPr lang="en-US" sz="1900" dirty="0" smtClean="0"/>
          </a:p>
          <a:p>
            <a:pPr marL="3175" indent="14288" algn="just">
              <a:buNone/>
            </a:pPr>
            <a:r>
              <a:rPr lang="ru-RU" sz="1900" dirty="0" smtClean="0"/>
              <a:t>Работните </a:t>
            </a:r>
            <a:r>
              <a:rPr lang="ru-RU" sz="1900" dirty="0"/>
              <a:t>температури в колектори може да бъде между – 15 ° C (5 ° F) и +350 ° С (662 ° F), </a:t>
            </a:r>
            <a:r>
              <a:rPr lang="ru-RU" sz="1900" dirty="0" smtClean="0"/>
              <a:t>или ако </a:t>
            </a:r>
            <a:r>
              <a:rPr lang="ru-RU" sz="1900" dirty="0"/>
              <a:t>използваме вода </a:t>
            </a:r>
            <a:r>
              <a:rPr lang="ru-RU" sz="1900" dirty="0" smtClean="0"/>
              <a:t>за пренос на топлоенергиятя, </a:t>
            </a:r>
            <a:r>
              <a:rPr lang="ru-RU" sz="1900" dirty="0"/>
              <a:t>имаме проблеми </a:t>
            </a:r>
            <a:r>
              <a:rPr lang="ru-RU" sz="1900" dirty="0" smtClean="0"/>
              <a:t>със замръзване и </a:t>
            </a:r>
            <a:r>
              <a:rPr lang="ru-RU" sz="1900" dirty="0"/>
              <a:t>изпаряване. В действителност </a:t>
            </a:r>
            <a:r>
              <a:rPr lang="ru-RU" sz="1900" dirty="0" smtClean="0"/>
              <a:t>водата:</a:t>
            </a:r>
            <a:endParaRPr lang="en-US" sz="1900" dirty="0" smtClean="0"/>
          </a:p>
          <a:p>
            <a:pPr marL="542925" indent="14288" algn="just">
              <a:buFont typeface="Wingdings" pitchFamily="2" charset="2"/>
              <a:buChar char="Ø"/>
            </a:pPr>
            <a:r>
              <a:rPr lang="en-US" sz="1900" dirty="0" smtClean="0"/>
              <a:t> </a:t>
            </a:r>
            <a:r>
              <a:rPr lang="ru-RU" sz="1900" dirty="0"/>
              <a:t>замръзва (при 0° C; 32° F) </a:t>
            </a:r>
            <a:endParaRPr lang="ru-RU" sz="1900" dirty="0" smtClean="0"/>
          </a:p>
          <a:p>
            <a:pPr marL="542925" indent="14288" algn="just">
              <a:buFont typeface="Wingdings" pitchFamily="2" charset="2"/>
              <a:buChar char="Ø"/>
            </a:pPr>
            <a:r>
              <a:rPr lang="ru-RU" sz="1900" dirty="0" smtClean="0"/>
              <a:t>изпарява се </a:t>
            </a:r>
            <a:r>
              <a:rPr lang="ru-RU" sz="1900" dirty="0"/>
              <a:t>(при 100° C; 212° F</a:t>
            </a:r>
            <a:r>
              <a:rPr lang="ru-RU" sz="1900" dirty="0" smtClean="0"/>
              <a:t>).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sz="1900" b="1" dirty="0"/>
              <a:t>Соларни </a:t>
            </a:r>
            <a:r>
              <a:rPr lang="bg-BG" sz="1900" b="1" dirty="0" smtClean="0"/>
              <a:t>помпи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/>
              <a:t>За </a:t>
            </a:r>
            <a:r>
              <a:rPr lang="ru-RU" sz="1900" dirty="0" smtClean="0"/>
              <a:t>изпомпване на слънчевата течност в системата </a:t>
            </a:r>
            <a:r>
              <a:rPr lang="ru-RU" sz="1900" dirty="0"/>
              <a:t>използването на електроенергия за </a:t>
            </a:r>
            <a:r>
              <a:rPr lang="ru-RU" sz="1900" dirty="0" smtClean="0"/>
              <a:t>помпите </a:t>
            </a:r>
            <a:r>
              <a:rPr lang="ru-RU" sz="1900" dirty="0"/>
              <a:t>трябва да колкото е възможно </a:t>
            </a:r>
            <a:r>
              <a:rPr lang="ru-RU" sz="1900" dirty="0" smtClean="0"/>
              <a:t>по- минимално </a:t>
            </a:r>
            <a:r>
              <a:rPr lang="ru-RU" sz="1900" dirty="0"/>
              <a:t>и следователно </a:t>
            </a:r>
            <a:r>
              <a:rPr lang="ru-RU" sz="1900" dirty="0" smtClean="0"/>
              <a:t>свръх-оразмеряването мощността </a:t>
            </a:r>
            <a:r>
              <a:rPr lang="ru-RU" sz="1900" dirty="0"/>
              <a:t>на </a:t>
            </a:r>
            <a:r>
              <a:rPr lang="ru-RU" sz="1900" dirty="0" smtClean="0"/>
              <a:t>помпите </a:t>
            </a:r>
            <a:r>
              <a:rPr lang="ru-RU" sz="1900" dirty="0"/>
              <a:t>трябва да се избягва. </a:t>
            </a:r>
            <a:r>
              <a:rPr lang="ru-RU" sz="1900" dirty="0" smtClean="0"/>
              <a:t>Точно </a:t>
            </a:r>
            <a:r>
              <a:rPr lang="ru-RU" sz="1900" dirty="0"/>
              <a:t>изчисление на загубите на налягане в слънчевата </a:t>
            </a:r>
            <a:r>
              <a:rPr lang="ru-RU" sz="1900" dirty="0" smtClean="0"/>
              <a:t>схема </a:t>
            </a:r>
            <a:r>
              <a:rPr lang="ru-RU" sz="1900" dirty="0"/>
              <a:t>в едно - и двуфамилна домове </a:t>
            </a:r>
            <a:r>
              <a:rPr lang="ru-RU" sz="1900" dirty="0" smtClean="0"/>
              <a:t>не </a:t>
            </a:r>
            <a:r>
              <a:rPr lang="ru-RU" sz="1900" dirty="0"/>
              <a:t>е необходимо, ако </a:t>
            </a:r>
            <a:r>
              <a:rPr lang="ru-RU" sz="1900" dirty="0" smtClean="0"/>
              <a:t>се използва номинална </a:t>
            </a:r>
            <a:r>
              <a:rPr lang="ru-RU" sz="1900" dirty="0"/>
              <a:t>ширина за </a:t>
            </a:r>
            <a:r>
              <a:rPr lang="ru-RU" sz="1900" dirty="0" smtClean="0"/>
              <a:t>тръбопроводите.</a:t>
            </a:r>
            <a:r>
              <a:rPr lang="en-US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bg-BG" sz="1900" b="1" dirty="0" smtClean="0"/>
              <a:t>Конролер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dirty="0" smtClean="0"/>
              <a:t>Контролерът/а</a:t>
            </a:r>
            <a:r>
              <a:rPr lang="ru-RU" sz="1900" dirty="0" smtClean="0"/>
              <a:t>дминистраторът </a:t>
            </a:r>
            <a:r>
              <a:rPr lang="ru-RU" sz="1900" dirty="0"/>
              <a:t>на слънчевата </a:t>
            </a:r>
            <a:r>
              <a:rPr lang="ru-RU" sz="1900" dirty="0" smtClean="0"/>
              <a:t>система/ </a:t>
            </a:r>
            <a:r>
              <a:rPr lang="ru-RU" sz="1900" dirty="0"/>
              <a:t>има за задача да контролира </a:t>
            </a:r>
            <a:r>
              <a:rPr lang="ru-RU" sz="1900" dirty="0" smtClean="0"/>
              <a:t>циркулационната </a:t>
            </a:r>
            <a:r>
              <a:rPr lang="ru-RU" sz="1900" dirty="0"/>
              <a:t>помпа да </a:t>
            </a:r>
            <a:r>
              <a:rPr lang="ru-RU" sz="1900" dirty="0" smtClean="0"/>
              <a:t>пренася енергията </a:t>
            </a:r>
            <a:r>
              <a:rPr lang="ru-RU" sz="1900" dirty="0"/>
              <a:t>на слънцето по оптимален начин. В повечето случаи това </a:t>
            </a:r>
            <a:r>
              <a:rPr lang="ru-RU" sz="1900" dirty="0" smtClean="0"/>
              <a:t>става на базата на прости </a:t>
            </a:r>
            <a:r>
              <a:rPr lang="ru-RU" sz="1900" dirty="0"/>
              <a:t>електронни </a:t>
            </a:r>
            <a:r>
              <a:rPr lang="ru-RU" sz="1900" dirty="0" smtClean="0"/>
              <a:t>температурни разлики. На пазара се появяват все повече контролери, </a:t>
            </a:r>
            <a:r>
              <a:rPr lang="ru-RU" sz="1900" dirty="0"/>
              <a:t>които могат да контролират различни системни </a:t>
            </a:r>
            <a:r>
              <a:rPr lang="ru-RU" sz="1900" dirty="0" smtClean="0"/>
              <a:t>вериги, </a:t>
            </a:r>
            <a:r>
              <a:rPr lang="ru-RU" sz="1900" dirty="0"/>
              <a:t>като </a:t>
            </a:r>
            <a:r>
              <a:rPr lang="ru-RU" sz="1900" dirty="0" smtClean="0"/>
              <a:t>едино устройство </a:t>
            </a:r>
            <a:r>
              <a:rPr lang="ru-RU" sz="1900" dirty="0"/>
              <a:t>и са оборудвани с допълнителни функции </a:t>
            </a:r>
            <a:r>
              <a:rPr lang="ru-RU" sz="1900" dirty="0" smtClean="0"/>
              <a:t>като: измерване на топлина, </a:t>
            </a:r>
            <a:r>
              <a:rPr lang="ru-RU" sz="1900" dirty="0"/>
              <a:t>регистриране на данни и грешки за диагностика и евентуално може да поеме </a:t>
            </a:r>
            <a:r>
              <a:rPr lang="ru-RU" sz="1900" dirty="0" smtClean="0"/>
              <a:t>обратен </a:t>
            </a:r>
            <a:r>
              <a:rPr lang="ru-RU" sz="1900" dirty="0"/>
              <a:t>контрол </a:t>
            </a:r>
            <a:r>
              <a:rPr lang="ru-RU" sz="1900" dirty="0" smtClean="0"/>
              <a:t>на бойлера.</a:t>
            </a:r>
            <a:r>
              <a:rPr lang="en-US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1900" b="1" dirty="0"/>
              <a:t>Системи за подгряване на битова </a:t>
            </a:r>
            <a:r>
              <a:rPr lang="ru-RU" sz="19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 smtClean="0"/>
              <a:t>Стандартна система</a:t>
            </a:r>
          </a:p>
          <a:p>
            <a:pPr marL="3175" indent="14288" algn="just">
              <a:buNone/>
            </a:pPr>
            <a:r>
              <a:rPr lang="ru-RU" sz="1900" dirty="0"/>
              <a:t>Стандартната система е била широко приета за употреба в по-малки системи и се предлага от много производители. Това е двойна верига (</a:t>
            </a:r>
            <a:r>
              <a:rPr lang="ru-RU" sz="1900" dirty="0" smtClean="0"/>
              <a:t>индиректна) </a:t>
            </a:r>
            <a:r>
              <a:rPr lang="ru-RU" sz="1900" dirty="0"/>
              <a:t>система с </a:t>
            </a:r>
            <a:r>
              <a:rPr lang="ru-RU" sz="1900" dirty="0" smtClean="0"/>
              <a:t>вътрешна спирала </a:t>
            </a:r>
            <a:r>
              <a:rPr lang="ru-RU" sz="1900" dirty="0"/>
              <a:t>за слънчевата топлина </a:t>
            </a:r>
            <a:r>
              <a:rPr lang="ru-RU" sz="1900" dirty="0" smtClean="0"/>
              <a:t>и </a:t>
            </a:r>
            <a:r>
              <a:rPr lang="ru-RU" sz="1900" dirty="0"/>
              <a:t>втора за допълващо отопление с котел за отопление. В </a:t>
            </a:r>
            <a:r>
              <a:rPr lang="ru-RU" sz="1900" dirty="0" smtClean="0"/>
              <a:t>бойлера </a:t>
            </a:r>
            <a:r>
              <a:rPr lang="ru-RU" sz="1900" dirty="0"/>
              <a:t>има </a:t>
            </a:r>
            <a:r>
              <a:rPr lang="ru-RU" sz="1900" dirty="0" smtClean="0"/>
              <a:t>топла вода и </a:t>
            </a:r>
            <a:r>
              <a:rPr lang="ru-RU" sz="1900" dirty="0"/>
              <a:t>три </a:t>
            </a:r>
            <a:r>
              <a:rPr lang="ru-RU" sz="1900" dirty="0" smtClean="0"/>
              <a:t>начини на  </a:t>
            </a:r>
            <a:r>
              <a:rPr lang="ru-RU" sz="1900" dirty="0"/>
              <a:t>смесване </a:t>
            </a:r>
            <a:r>
              <a:rPr lang="ru-RU" sz="1900" dirty="0" smtClean="0"/>
              <a:t>, чиято температура може </a:t>
            </a:r>
            <a:r>
              <a:rPr lang="ru-RU" sz="1900" dirty="0"/>
              <a:t>да бъде </a:t>
            </a:r>
            <a:r>
              <a:rPr lang="ru-RU" sz="1900" dirty="0" smtClean="0"/>
              <a:t>ограничена </a:t>
            </a:r>
            <a:r>
              <a:rPr lang="ru-RU" sz="1900" dirty="0"/>
              <a:t>до </a:t>
            </a:r>
            <a:r>
              <a:rPr lang="ru-RU" sz="1900" dirty="0" smtClean="0"/>
              <a:t>определен максимум </a:t>
            </a:r>
            <a:r>
              <a:rPr lang="ru-RU" sz="1900" dirty="0"/>
              <a:t>чрез </a:t>
            </a:r>
            <a:r>
              <a:rPr lang="ru-RU" sz="1900" dirty="0" smtClean="0"/>
              <a:t>термостатичен  клапан.</a:t>
            </a:r>
            <a:r>
              <a:rPr lang="en-US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/>
              <a:t>Системи 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dirty="0" smtClean="0"/>
              <a:t>Стандартна система</a:t>
            </a:r>
            <a:endParaRPr lang="en-US" sz="19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573" y="2636912"/>
            <a:ext cx="46292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b="1" dirty="0"/>
              <a:t>Как работи слънчевата </a:t>
            </a:r>
            <a:r>
              <a:rPr lang="bg-BG" b="1" dirty="0" smtClean="0"/>
              <a:t>термосистема?</a:t>
            </a:r>
            <a:endParaRPr lang="en-US" b="1" dirty="0" smtClean="0"/>
          </a:p>
          <a:p>
            <a:pPr marL="3175" indent="14288" algn="just">
              <a:lnSpc>
                <a:spcPct val="120000"/>
              </a:lnSpc>
              <a:buNone/>
            </a:pPr>
            <a:r>
              <a:rPr lang="bg-BG" dirty="0" smtClean="0"/>
              <a:t>	</a:t>
            </a:r>
            <a:r>
              <a:rPr lang="ru-RU" dirty="0"/>
              <a:t>Слънчеви </a:t>
            </a:r>
            <a:r>
              <a:rPr lang="ru-RU" dirty="0" smtClean="0"/>
              <a:t>колектори, </a:t>
            </a:r>
            <a:r>
              <a:rPr lang="ru-RU" dirty="0"/>
              <a:t>монтирани на </a:t>
            </a:r>
            <a:r>
              <a:rPr lang="ru-RU" dirty="0" smtClean="0"/>
              <a:t>покрива, преобразуват енергията на светлината</a:t>
            </a:r>
            <a:r>
              <a:rPr lang="ru-RU" dirty="0"/>
              <a:t>, </a:t>
            </a:r>
            <a:r>
              <a:rPr lang="ru-RU" dirty="0" smtClean="0"/>
              <a:t>проникваща през стъклото на колектора </a:t>
            </a:r>
            <a:r>
              <a:rPr lang="ru-RU" dirty="0"/>
              <a:t>(късовълновите излъчвания</a:t>
            </a:r>
            <a:r>
              <a:rPr lang="ru-RU" dirty="0" smtClean="0"/>
              <a:t>), </a:t>
            </a:r>
            <a:r>
              <a:rPr lang="ru-RU" dirty="0"/>
              <a:t>в топлина. </a:t>
            </a:r>
            <a:r>
              <a:rPr lang="ru-RU" dirty="0" smtClean="0"/>
              <a:t>Колекторът </a:t>
            </a:r>
            <a:r>
              <a:rPr lang="ru-RU" dirty="0"/>
              <a:t>е връзката между слънцето и </a:t>
            </a:r>
            <a:r>
              <a:rPr lang="ru-RU" dirty="0" smtClean="0"/>
              <a:t>потребителя на топлата вода. </a:t>
            </a:r>
            <a:r>
              <a:rPr lang="ru-RU" dirty="0"/>
              <a:t>Топлината </a:t>
            </a:r>
            <a:r>
              <a:rPr lang="ru-RU" dirty="0" smtClean="0"/>
              <a:t>се създадава </a:t>
            </a:r>
            <a:r>
              <a:rPr lang="ru-RU" dirty="0"/>
              <a:t>от усвояването на </a:t>
            </a:r>
            <a:r>
              <a:rPr lang="ru-RU" dirty="0" smtClean="0"/>
              <a:t>енергията на лъчите </a:t>
            </a:r>
            <a:r>
              <a:rPr lang="ru-RU" dirty="0"/>
              <a:t>на слънцето през тъмното покритие, обикновено </a:t>
            </a:r>
            <a:r>
              <a:rPr lang="ru-RU" dirty="0" smtClean="0"/>
              <a:t>метална рамка </a:t>
            </a:r>
            <a:r>
              <a:rPr lang="ru-RU" dirty="0"/>
              <a:t>– абсорбера. Това е най-важната част на колектора. В абсорбера </a:t>
            </a:r>
            <a:r>
              <a:rPr lang="ru-RU" dirty="0" smtClean="0"/>
              <a:t>има </a:t>
            </a:r>
            <a:r>
              <a:rPr lang="ru-RU" dirty="0"/>
              <a:t>система от тръби, пълни с </a:t>
            </a:r>
            <a:r>
              <a:rPr lang="ru-RU" dirty="0" smtClean="0"/>
              <a:t>топлопреносен </a:t>
            </a:r>
            <a:r>
              <a:rPr lang="ru-RU" dirty="0"/>
              <a:t>флуид (обикновено вода или антифриз смес). </a:t>
            </a:r>
            <a:r>
              <a:rPr lang="ru-RU" dirty="0" smtClean="0"/>
              <a:t>Този флуид отнема топлината от колектора и събран в </a:t>
            </a:r>
            <a:r>
              <a:rPr lang="ru-RU" dirty="0"/>
              <a:t>една тръба, </a:t>
            </a:r>
            <a:r>
              <a:rPr lang="ru-RU" dirty="0" smtClean="0"/>
              <a:t>се насочва към бойлера/резервоара за </a:t>
            </a:r>
            <a:r>
              <a:rPr lang="ru-RU" dirty="0"/>
              <a:t>гореща вода. В повечето слънчеви отоплителни системи </a:t>
            </a:r>
            <a:r>
              <a:rPr lang="ru-RU" dirty="0" smtClean="0"/>
              <a:t>топлината от флуида </a:t>
            </a:r>
            <a:r>
              <a:rPr lang="ru-RU" dirty="0"/>
              <a:t>се прехвърля </a:t>
            </a:r>
            <a:r>
              <a:rPr lang="ru-RU" dirty="0" smtClean="0"/>
              <a:t>в битовата </a:t>
            </a:r>
            <a:r>
              <a:rPr lang="ru-RU" dirty="0"/>
              <a:t>вода чрез </a:t>
            </a:r>
            <a:r>
              <a:rPr lang="ru-RU" dirty="0" smtClean="0"/>
              <a:t>топлообменник. Охладеният флуид </a:t>
            </a:r>
            <a:r>
              <a:rPr lang="ru-RU" dirty="0"/>
              <a:t>след това преминава през втория тръбопровод обратно към </a:t>
            </a:r>
            <a:r>
              <a:rPr lang="ru-RU" dirty="0" smtClean="0"/>
              <a:t>колектора, </a:t>
            </a:r>
            <a:r>
              <a:rPr lang="ru-RU" dirty="0"/>
              <a:t>докато </a:t>
            </a:r>
            <a:r>
              <a:rPr lang="ru-RU" dirty="0" smtClean="0"/>
              <a:t>топлата </a:t>
            </a:r>
            <a:r>
              <a:rPr lang="ru-RU" dirty="0"/>
              <a:t>водата се издига нагоре в </a:t>
            </a:r>
            <a:r>
              <a:rPr lang="ru-RU" dirty="0" smtClean="0"/>
              <a:t>бойлера</a:t>
            </a:r>
            <a:r>
              <a:rPr lang="ru-RU" dirty="0"/>
              <a:t>. Според нейната плътност и температура, </a:t>
            </a:r>
            <a:r>
              <a:rPr lang="ru-RU" dirty="0" smtClean="0"/>
              <a:t>стратифицираната система/вертикално структуирано устройство/ </a:t>
            </a:r>
            <a:r>
              <a:rPr lang="ru-RU" dirty="0"/>
              <a:t>е </a:t>
            </a:r>
            <a:r>
              <a:rPr lang="ru-RU" dirty="0" smtClean="0"/>
              <a:t>настроена така, че </a:t>
            </a:r>
            <a:r>
              <a:rPr lang="ru-RU" dirty="0"/>
              <a:t>в </a:t>
            </a:r>
            <a:r>
              <a:rPr lang="ru-RU" dirty="0" smtClean="0"/>
              <a:t>бойлера топлата </a:t>
            </a:r>
            <a:r>
              <a:rPr lang="ru-RU" dirty="0"/>
              <a:t>вода е в горната </a:t>
            </a:r>
            <a:r>
              <a:rPr lang="ru-RU" dirty="0" smtClean="0"/>
              <a:t>част, </a:t>
            </a:r>
            <a:r>
              <a:rPr lang="ru-RU" dirty="0"/>
              <a:t>когато крановете са </a:t>
            </a:r>
            <a:r>
              <a:rPr lang="ru-RU" dirty="0" smtClean="0"/>
              <a:t>включени, а най-студената </a:t>
            </a:r>
            <a:r>
              <a:rPr lang="ru-RU" dirty="0"/>
              <a:t>е на дъното 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 smtClean="0"/>
              <a:t>Системи </a:t>
            </a:r>
            <a:r>
              <a:rPr lang="ru-RU" sz="2000" b="1" dirty="0"/>
              <a:t>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b="1" dirty="0"/>
              <a:t>Затопляне на водата, използвайки принципа на потока </a:t>
            </a:r>
            <a:r>
              <a:rPr lang="ru-RU" sz="1900" b="1" dirty="0" smtClean="0"/>
              <a:t>през буфер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/>
              <a:t>Фигурата по-долу показва </a:t>
            </a:r>
            <a:r>
              <a:rPr lang="ru-RU" sz="1900" dirty="0" smtClean="0"/>
              <a:t>буферен бойлер с топлообменник и допълнително </a:t>
            </a:r>
            <a:r>
              <a:rPr lang="ru-RU" sz="1900" dirty="0"/>
              <a:t>отопление чрез </a:t>
            </a:r>
            <a:r>
              <a:rPr lang="ru-RU" sz="1900" dirty="0" smtClean="0"/>
              <a:t>котел </a:t>
            </a:r>
            <a:r>
              <a:rPr lang="ru-RU" sz="1900" dirty="0"/>
              <a:t>(по хигиенни причини, тук се използва изключително за затопляне на вода</a:t>
            </a:r>
            <a:r>
              <a:rPr lang="ru-RU" sz="1900" dirty="0" smtClean="0"/>
              <a:t>).</a:t>
            </a:r>
            <a:endParaRPr lang="en-US" sz="19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612" y="3212976"/>
            <a:ext cx="3616796" cy="30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 smtClean="0"/>
              <a:t>Системи </a:t>
            </a:r>
            <a:r>
              <a:rPr lang="ru-RU" sz="2000" b="1" dirty="0"/>
              <a:t>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b="1" dirty="0" smtClean="0"/>
              <a:t>Топла вода</a:t>
            </a:r>
            <a:r>
              <a:rPr lang="ru-RU" sz="1900" b="1" dirty="0"/>
              <a:t>, посредством </a:t>
            </a:r>
            <a:r>
              <a:rPr lang="ru-RU" sz="1900" b="1" dirty="0" smtClean="0"/>
              <a:t>система резервоар </a:t>
            </a:r>
            <a:r>
              <a:rPr lang="ru-RU" sz="1900" b="1" dirty="0"/>
              <a:t>в резервоар 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 smtClean="0"/>
              <a:t>В системата резервоар </a:t>
            </a:r>
            <a:r>
              <a:rPr lang="ru-RU" sz="1900" dirty="0"/>
              <a:t>в резервоар </a:t>
            </a:r>
            <a:r>
              <a:rPr lang="ru-RU" sz="1900" dirty="0" smtClean="0"/>
              <a:t>се </a:t>
            </a:r>
            <a:r>
              <a:rPr lang="ru-RU" sz="1900" dirty="0"/>
              <a:t>съдържа по-малък обем вода за битови нужди в сравнение със стандартна система – това води до по-кратко време на задържане на вода в </a:t>
            </a:r>
            <a:r>
              <a:rPr lang="ru-RU" sz="1900" dirty="0" smtClean="0"/>
              <a:t>бойлера. </a:t>
            </a:r>
            <a:r>
              <a:rPr lang="ru-RU" sz="1900" dirty="0"/>
              <a:t>Водата </a:t>
            </a:r>
            <a:r>
              <a:rPr lang="ru-RU" sz="1900" dirty="0" smtClean="0"/>
              <a:t>около </a:t>
            </a:r>
            <a:r>
              <a:rPr lang="ru-RU" sz="1900" dirty="0"/>
              <a:t>буфер се използва </a:t>
            </a:r>
            <a:r>
              <a:rPr lang="ru-RU" sz="1900" dirty="0" smtClean="0"/>
              <a:t>и като </a:t>
            </a:r>
            <a:r>
              <a:rPr lang="ru-RU" sz="1900" dirty="0"/>
              <a:t>буфер за </a:t>
            </a:r>
            <a:r>
              <a:rPr lang="ru-RU" sz="1900" dirty="0" smtClean="0"/>
              <a:t>топлина.</a:t>
            </a:r>
            <a:endParaRPr lang="en-US" sz="19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91" y="3275400"/>
            <a:ext cx="3268317" cy="29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/>
              <a:t>Системи 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/>
              <a:t>Водонагряващи </a:t>
            </a:r>
            <a:r>
              <a:rPr lang="bg-BG" sz="1900" b="1" dirty="0" smtClean="0"/>
              <a:t>с </a:t>
            </a:r>
            <a:r>
              <a:rPr lang="bg-BG" sz="1900" b="1" dirty="0"/>
              <a:t>външен </a:t>
            </a:r>
            <a:r>
              <a:rPr lang="bg-BG" sz="1900" b="1" dirty="0" smtClean="0"/>
              <a:t>топлообменник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ru-RU" sz="1900" dirty="0"/>
              <a:t>Чрез използването на </a:t>
            </a:r>
            <a:r>
              <a:rPr lang="ru-RU" sz="1900" dirty="0" smtClean="0"/>
              <a:t>стратифицирани/вертикално структуирани бойлери </a:t>
            </a:r>
            <a:r>
              <a:rPr lang="ru-RU" sz="1900" dirty="0"/>
              <a:t>или </a:t>
            </a:r>
            <a:r>
              <a:rPr lang="ru-RU" sz="1900" dirty="0" smtClean="0"/>
              <a:t>бойлери за </a:t>
            </a:r>
            <a:r>
              <a:rPr lang="ru-RU" sz="1900" dirty="0"/>
              <a:t>битова гореща вода, или като </a:t>
            </a:r>
            <a:r>
              <a:rPr lang="ru-RU" sz="1900" dirty="0" smtClean="0"/>
              <a:t>буферни резервоари, </a:t>
            </a:r>
            <a:r>
              <a:rPr lang="ru-RU" sz="1900" dirty="0"/>
              <a:t>топлината от </a:t>
            </a:r>
            <a:r>
              <a:rPr lang="ru-RU" sz="1900" dirty="0" smtClean="0"/>
              <a:t>слънчевия </a:t>
            </a:r>
            <a:r>
              <a:rPr lang="ru-RU" sz="1900" dirty="0"/>
              <a:t>колектор се подава директно в </a:t>
            </a:r>
            <a:r>
              <a:rPr lang="ru-RU" sz="1900" dirty="0" smtClean="0"/>
              <a:t>съответстващия </a:t>
            </a:r>
            <a:r>
              <a:rPr lang="ru-RU" sz="1900" dirty="0"/>
              <a:t>температура слой в </a:t>
            </a:r>
            <a:r>
              <a:rPr lang="ru-RU" sz="1900" dirty="0" smtClean="0"/>
              <a:t>бойлера. </a:t>
            </a:r>
            <a:r>
              <a:rPr lang="ru-RU" sz="1900" dirty="0"/>
              <a:t>Значително </a:t>
            </a:r>
            <a:r>
              <a:rPr lang="ru-RU" sz="1900" dirty="0" smtClean="0"/>
              <a:t>намаленият смесителен </a:t>
            </a:r>
            <a:r>
              <a:rPr lang="ru-RU" sz="1900" dirty="0"/>
              <a:t>процес води до </a:t>
            </a:r>
            <a:r>
              <a:rPr lang="ru-RU" sz="1900" dirty="0" smtClean="0"/>
              <a:t>използване на температурното </a:t>
            </a:r>
            <a:r>
              <a:rPr lang="ru-RU" sz="1900" dirty="0"/>
              <a:t>ниво много </a:t>
            </a:r>
            <a:r>
              <a:rPr lang="ru-RU" sz="1900" dirty="0" smtClean="0"/>
              <a:t>повече </a:t>
            </a:r>
            <a:r>
              <a:rPr lang="ru-RU" sz="1900" dirty="0"/>
              <a:t>от всички други системи, описани </a:t>
            </a:r>
            <a:r>
              <a:rPr lang="ru-RU" sz="1900" dirty="0" smtClean="0"/>
              <a:t>до тук </a:t>
            </a:r>
            <a:r>
              <a:rPr lang="ru-RU" sz="1900" dirty="0"/>
              <a:t>и се намалява честотата на спомагателното подгряване. Когато </a:t>
            </a:r>
            <a:r>
              <a:rPr lang="ru-RU" sz="1900" dirty="0" smtClean="0"/>
              <a:t>стратифицираният бойлер оперира </a:t>
            </a:r>
            <a:r>
              <a:rPr lang="ru-RU" sz="1900" dirty="0"/>
              <a:t>с буфер вода, топлина за битова вода се </a:t>
            </a:r>
            <a:r>
              <a:rPr lang="ru-RU" sz="1900" dirty="0" smtClean="0"/>
              <a:t>подава </a:t>
            </a:r>
            <a:r>
              <a:rPr lang="ru-RU" sz="1900" dirty="0"/>
              <a:t>чрез външен </a:t>
            </a:r>
            <a:r>
              <a:rPr lang="ru-RU" sz="1900" dirty="0" smtClean="0"/>
              <a:t>топлообменник</a:t>
            </a:r>
            <a:r>
              <a:rPr lang="ru-RU" sz="1900" dirty="0"/>
              <a:t>. </a:t>
            </a:r>
            <a:r>
              <a:rPr lang="ru-RU" sz="1900" dirty="0" smtClean="0"/>
              <a:t>Важно </a:t>
            </a:r>
            <a:r>
              <a:rPr lang="ru-RU" sz="1900" dirty="0"/>
              <a:t>за изпълнението на тази система е добро съвпадение на системата за контрол на </a:t>
            </a:r>
            <a:r>
              <a:rPr lang="ru-RU" sz="1900" dirty="0" smtClean="0"/>
              <a:t>различните нива.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/>
              <a:t>Системи 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/>
              <a:t>Водонагряващи с външен топлообменник</a:t>
            </a:r>
            <a:endParaRPr lang="en-US" sz="1900" b="1" dirty="0"/>
          </a:p>
          <a:p>
            <a:pPr marL="3175" indent="14288" algn="just">
              <a:buNone/>
            </a:pPr>
            <a:endParaRPr lang="en-US" sz="19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651" y="2564904"/>
            <a:ext cx="4270773" cy="35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/>
              <a:t>Системи 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 smtClean="0"/>
              <a:t>Сифонна система</a:t>
            </a:r>
          </a:p>
          <a:p>
            <a:pPr marL="3175" indent="14288" algn="just">
              <a:buNone/>
            </a:pPr>
            <a:r>
              <a:rPr lang="ru-RU" sz="1900" dirty="0" smtClean="0"/>
              <a:t>Тази </a:t>
            </a:r>
            <a:r>
              <a:rPr lang="ru-RU" sz="1900" dirty="0"/>
              <a:t>система за отопление на вода за битови нужди </a:t>
            </a:r>
            <a:r>
              <a:rPr lang="ru-RU" sz="1900" dirty="0" smtClean="0"/>
              <a:t>работи точно </a:t>
            </a:r>
            <a:r>
              <a:rPr lang="ru-RU" sz="1900" dirty="0"/>
              <a:t>както </a:t>
            </a:r>
            <a:r>
              <a:rPr lang="ru-RU" sz="1900" dirty="0" smtClean="0"/>
              <a:t> стандартна </a:t>
            </a:r>
            <a:r>
              <a:rPr lang="ru-RU" sz="1900" dirty="0"/>
              <a:t>слънчева </a:t>
            </a:r>
            <a:r>
              <a:rPr lang="ru-RU" sz="1900" dirty="0" smtClean="0"/>
              <a:t>система- слънчевата верига и топлообменник. </a:t>
            </a:r>
            <a:r>
              <a:rPr lang="ru-RU" sz="1900" dirty="0"/>
              <a:t>Съществената разлика се състои в това, че </a:t>
            </a:r>
            <a:r>
              <a:rPr lang="ru-RU" sz="1900" dirty="0" smtClean="0"/>
              <a:t>източването на системата </a:t>
            </a:r>
            <a:r>
              <a:rPr lang="ru-RU" sz="1900" dirty="0"/>
              <a:t>на колектора, </a:t>
            </a:r>
            <a:r>
              <a:rPr lang="ru-RU" sz="1900" dirty="0" smtClean="0"/>
              <a:t>пълненето и връщането на течността в тръби и изсушаването става с управляема от разстояние </a:t>
            </a:r>
            <a:r>
              <a:rPr lang="ru-RU" sz="1900" dirty="0"/>
              <a:t>помпа. Слънчевата течността е </a:t>
            </a:r>
            <a:r>
              <a:rPr lang="ru-RU" sz="1900" dirty="0" smtClean="0"/>
              <a:t>в </a:t>
            </a:r>
            <a:r>
              <a:rPr lang="ru-RU" sz="1900" dirty="0"/>
              <a:t>затворен съд. Ако е необходимо и ако слънчевата радиация е достатъчно, помпата </a:t>
            </a:r>
            <a:r>
              <a:rPr lang="ru-RU" sz="1900" dirty="0" smtClean="0"/>
              <a:t>нагнетява топлинен </a:t>
            </a:r>
            <a:r>
              <a:rPr lang="ru-RU" sz="1900" dirty="0"/>
              <a:t>носител в тръбите и колектори и въздух в </a:t>
            </a:r>
            <a:r>
              <a:rPr lang="ru-RU" sz="1900" dirty="0" smtClean="0"/>
              <a:t>бойлера. </a:t>
            </a:r>
            <a:r>
              <a:rPr lang="ru-RU" sz="1900" dirty="0"/>
              <a:t>С източване </a:t>
            </a:r>
            <a:r>
              <a:rPr lang="ru-RU" sz="1900" dirty="0" smtClean="0"/>
              <a:t>на системата, </a:t>
            </a:r>
            <a:r>
              <a:rPr lang="ru-RU" sz="1900" dirty="0"/>
              <a:t>следователно няма </a:t>
            </a:r>
            <a:r>
              <a:rPr lang="ru-RU" sz="1900" dirty="0" smtClean="0"/>
              <a:t>конденз </a:t>
            </a:r>
            <a:r>
              <a:rPr lang="ru-RU" sz="1900" dirty="0"/>
              <a:t>или </a:t>
            </a:r>
            <a:r>
              <a:rPr lang="ru-RU" sz="1900" dirty="0" smtClean="0"/>
              <a:t>изпарения, </a:t>
            </a:r>
            <a:r>
              <a:rPr lang="ru-RU" sz="1900" dirty="0"/>
              <a:t>така че </a:t>
            </a:r>
            <a:r>
              <a:rPr lang="ru-RU" sz="1900" dirty="0" smtClean="0"/>
              <a:t>водата може </a:t>
            </a:r>
            <a:r>
              <a:rPr lang="ru-RU" sz="1900" dirty="0"/>
              <a:t>да се използва </a:t>
            </a:r>
            <a:r>
              <a:rPr lang="ru-RU" sz="1900" dirty="0" smtClean="0"/>
              <a:t>като </a:t>
            </a:r>
            <a:r>
              <a:rPr lang="ru-RU" sz="1900" dirty="0"/>
              <a:t>носител. Нощно време охлаждане на </a:t>
            </a:r>
            <a:r>
              <a:rPr lang="ru-RU" sz="1900" dirty="0" smtClean="0"/>
              <a:t>бойлера </a:t>
            </a:r>
            <a:r>
              <a:rPr lang="ru-RU" sz="1900" dirty="0"/>
              <a:t>от </a:t>
            </a:r>
            <a:r>
              <a:rPr lang="ru-RU" sz="1900" dirty="0" smtClean="0"/>
              <a:t>силата </a:t>
            </a:r>
            <a:r>
              <a:rPr lang="ru-RU" sz="1900" dirty="0"/>
              <a:t>на гравитационната циркулация също е </a:t>
            </a:r>
            <a:r>
              <a:rPr lang="ru-RU" sz="1900" dirty="0" smtClean="0"/>
              <a:t>невъзможно.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Системи за подгряване на битова </a:t>
            </a:r>
            <a:r>
              <a:rPr lang="ru-RU" dirty="0" smtClean="0"/>
              <a:t>вода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4288" algn="just">
              <a:buNone/>
            </a:pPr>
            <a:r>
              <a:rPr lang="ru-RU" sz="2000" b="1" dirty="0" smtClean="0"/>
              <a:t>Системи </a:t>
            </a:r>
            <a:r>
              <a:rPr lang="ru-RU" sz="2000" b="1" dirty="0"/>
              <a:t>за подгряване на битова </a:t>
            </a:r>
            <a:r>
              <a:rPr lang="ru-RU" sz="2000" b="1" dirty="0" smtClean="0"/>
              <a:t>вода</a:t>
            </a:r>
            <a:endParaRPr lang="en-US" sz="1900" b="1" dirty="0" smtClean="0"/>
          </a:p>
          <a:p>
            <a:pPr marL="3175" indent="14288" algn="just">
              <a:buNone/>
            </a:pPr>
            <a:endParaRPr lang="en-US" sz="1900" b="1" dirty="0" smtClean="0"/>
          </a:p>
          <a:p>
            <a:pPr marL="3175" indent="14288" algn="just">
              <a:buNone/>
            </a:pPr>
            <a:r>
              <a:rPr lang="bg-BG" sz="1900" b="1" dirty="0"/>
              <a:t>Сифонна система</a:t>
            </a:r>
          </a:p>
          <a:p>
            <a:pPr marL="3175" indent="14288" algn="just">
              <a:buNone/>
            </a:pPr>
            <a:endParaRPr lang="en-US" sz="19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221" y="3140968"/>
            <a:ext cx="65552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Проектиране и изчисляване на </a:t>
            </a:r>
            <a:r>
              <a:rPr lang="ru-RU" dirty="0" smtClean="0"/>
              <a:t>инсталации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Слънчеви топлинни инсталации за БГВ и отопление на помещения в </a:t>
            </a:r>
            <a:r>
              <a:rPr lang="ru-RU" smtClean="0"/>
              <a:t>еднофамилна къща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Как работи слънчевата термосистема?</a:t>
            </a:r>
            <a:endParaRPr lang="en-US" b="1" dirty="0"/>
          </a:p>
          <a:p>
            <a:pPr marL="3175" indent="14288" algn="just">
              <a:lnSpc>
                <a:spcPct val="120000"/>
              </a:lnSpc>
              <a:buNone/>
            </a:pPr>
            <a:r>
              <a:rPr lang="ru-RU" sz="1900" dirty="0"/>
              <a:t>Контролерът </a:t>
            </a:r>
            <a:r>
              <a:rPr lang="ru-RU" sz="1900" dirty="0" smtClean="0"/>
              <a:t>ще включи помпата в слънчевата </a:t>
            </a:r>
            <a:r>
              <a:rPr lang="ru-RU" sz="1900" dirty="0"/>
              <a:t>верига </a:t>
            </a:r>
            <a:r>
              <a:rPr lang="ru-RU" sz="1900" dirty="0" smtClean="0"/>
              <a:t>, </a:t>
            </a:r>
            <a:r>
              <a:rPr lang="ru-RU" sz="1900" dirty="0"/>
              <a:t>когато температурата в колектора е с няколко градуса над температурата в долната част на </a:t>
            </a:r>
            <a:r>
              <a:rPr lang="ru-RU" sz="1900" dirty="0" smtClean="0"/>
              <a:t>бойлера. </a:t>
            </a:r>
            <a:r>
              <a:rPr lang="ru-RU" sz="1900" dirty="0"/>
              <a:t>По този начин </a:t>
            </a:r>
            <a:r>
              <a:rPr lang="ru-RU" sz="1900" dirty="0" smtClean="0"/>
              <a:t>топлопреносната течност от колектора, затоплена </a:t>
            </a:r>
            <a:r>
              <a:rPr lang="ru-RU" sz="1900" dirty="0"/>
              <a:t>от </a:t>
            </a:r>
            <a:r>
              <a:rPr lang="ru-RU" sz="1900" dirty="0" smtClean="0"/>
              <a:t>слънцето, се </a:t>
            </a:r>
            <a:r>
              <a:rPr lang="ru-RU" sz="1900" dirty="0"/>
              <a:t>прехвърля в долната </a:t>
            </a:r>
            <a:r>
              <a:rPr lang="ru-RU" sz="1900" dirty="0" smtClean="0"/>
              <a:t>част на топлообменника и от там </a:t>
            </a:r>
            <a:r>
              <a:rPr lang="ru-RU" sz="1900" dirty="0"/>
              <a:t>топлината се прехвърля </a:t>
            </a:r>
            <a:r>
              <a:rPr lang="ru-RU" sz="1900" dirty="0" smtClean="0"/>
              <a:t>в бойлера.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Как работи слънчевата термосистема?</a:t>
            </a:r>
            <a:endParaRPr lang="en-US" b="1" dirty="0"/>
          </a:p>
          <a:p>
            <a:pPr marL="3175" indent="14288" algn="just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4824536" cy="415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2060848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Стандартни: </a:t>
            </a:r>
            <a:r>
              <a:rPr lang="ru-RU" dirty="0"/>
              <a:t>слънчева </a:t>
            </a:r>
            <a:r>
              <a:rPr lang="ru-RU" dirty="0" smtClean="0"/>
              <a:t>вода и </a:t>
            </a:r>
            <a:r>
              <a:rPr lang="ru-RU" dirty="0"/>
              <a:t>система за </a:t>
            </a:r>
            <a:r>
              <a:rPr lang="ru-RU" dirty="0" smtClean="0"/>
              <a:t> </a:t>
            </a:r>
            <a:r>
              <a:rPr lang="ru-RU" dirty="0"/>
              <a:t>котел за допълнително отопление </a:t>
            </a:r>
            <a:r>
              <a:rPr lang="ru-RU" dirty="0" smtClean="0"/>
              <a:t> </a:t>
            </a:r>
            <a:r>
              <a:rPr lang="ru-RU" dirty="0"/>
              <a:t>(S = температурен </a:t>
            </a:r>
            <a:r>
              <a:rPr lang="ru-RU" dirty="0" smtClean="0"/>
              <a:t>датчик)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Компоненти </a:t>
            </a:r>
            <a:r>
              <a:rPr lang="bg-BG" dirty="0"/>
              <a:t>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b="1" dirty="0"/>
              <a:t>Как работи слънчевата термосистема?</a:t>
            </a:r>
            <a:endParaRPr lang="en-US" b="1" dirty="0"/>
          </a:p>
          <a:p>
            <a:pPr algn="just"/>
            <a:endParaRPr lang="en-US" b="1" dirty="0" smtClean="0"/>
          </a:p>
          <a:p>
            <a:pPr marL="3175" indent="14288" algn="just">
              <a:buNone/>
            </a:pPr>
            <a:r>
              <a:rPr lang="en-US" dirty="0" smtClean="0"/>
              <a:t>	</a:t>
            </a:r>
            <a:r>
              <a:rPr lang="ru-RU" dirty="0"/>
              <a:t>За умерен </a:t>
            </a:r>
            <a:r>
              <a:rPr lang="ru-RU" dirty="0" smtClean="0"/>
              <a:t>климат </a:t>
            </a:r>
            <a:r>
              <a:rPr lang="ru-RU" dirty="0"/>
              <a:t>за едно - и </a:t>
            </a:r>
            <a:r>
              <a:rPr lang="ru-RU" dirty="0" smtClean="0"/>
              <a:t>двуфамилни </a:t>
            </a:r>
            <a:r>
              <a:rPr lang="ru-RU" dirty="0"/>
              <a:t>домове </a:t>
            </a:r>
            <a:r>
              <a:rPr lang="ru-RU" dirty="0" smtClean="0"/>
              <a:t>колекторната повърхност на слънчевата система</a:t>
            </a:r>
            <a:r>
              <a:rPr lang="bg-BG" dirty="0" smtClean="0"/>
              <a:t>, необходима за един</a:t>
            </a:r>
            <a:r>
              <a:rPr lang="ru-RU" dirty="0" smtClean="0"/>
              <a:t> човек, е около </a:t>
            </a:r>
            <a:r>
              <a:rPr lang="ru-RU" dirty="0"/>
              <a:t>0,6-1,0 м2 </a:t>
            </a:r>
            <a:r>
              <a:rPr lang="ru-RU" dirty="0" smtClean="0"/>
              <a:t> ,което осигурява </a:t>
            </a:r>
            <a:r>
              <a:rPr lang="ru-RU" dirty="0"/>
              <a:t>около 40-60 </a:t>
            </a:r>
            <a:r>
              <a:rPr lang="ru-RU" dirty="0" smtClean="0"/>
              <a:t>литра (10.6-15.9 литра/на човек) .През лятото </a:t>
            </a:r>
            <a:r>
              <a:rPr lang="ru-RU" dirty="0"/>
              <a:t>водата се загрява предимно от </a:t>
            </a:r>
            <a:r>
              <a:rPr lang="ru-RU" dirty="0" smtClean="0"/>
              <a:t>слънчевата система. </a:t>
            </a:r>
            <a:r>
              <a:rPr lang="ru-RU" dirty="0"/>
              <a:t>Това осигурява годишна степен на покритие </a:t>
            </a:r>
            <a:r>
              <a:rPr lang="ru-RU" dirty="0" smtClean="0"/>
              <a:t>(съотношение </a:t>
            </a:r>
            <a:r>
              <a:rPr lang="ru-RU" dirty="0"/>
              <a:t>на слънчева енергия към общата </a:t>
            </a:r>
            <a:r>
              <a:rPr lang="ru-RU" dirty="0" smtClean="0"/>
              <a:t>енергия, </a:t>
            </a:r>
            <a:r>
              <a:rPr lang="ru-RU" dirty="0"/>
              <a:t>необходима за загряване на вода за битови нужди</a:t>
            </a:r>
            <a:r>
              <a:rPr lang="ru-RU" dirty="0" smtClean="0"/>
              <a:t>), около </a:t>
            </a:r>
            <a:r>
              <a:rPr lang="ru-RU" dirty="0"/>
              <a:t>50-60 %. Останалите 40 – 50 % трябва да бъдат </a:t>
            </a:r>
            <a:r>
              <a:rPr lang="ru-RU" dirty="0" smtClean="0"/>
              <a:t>осигурени от </a:t>
            </a:r>
            <a:r>
              <a:rPr lang="ru-RU" dirty="0"/>
              <a:t>спомагателното подгряване. За </a:t>
            </a:r>
            <a:r>
              <a:rPr lang="ru-RU" dirty="0" smtClean="0"/>
              <a:t>термосистемите </a:t>
            </a:r>
            <a:r>
              <a:rPr lang="ru-RU" dirty="0"/>
              <a:t>това често се извършва чрез допълнителен топлообменник в горната част на </a:t>
            </a:r>
            <a:r>
              <a:rPr lang="ru-RU" dirty="0" smtClean="0"/>
              <a:t>бойлера. </a:t>
            </a:r>
            <a:r>
              <a:rPr lang="ru-RU" dirty="0"/>
              <a:t>Други </a:t>
            </a:r>
            <a:r>
              <a:rPr lang="ru-RU" dirty="0" smtClean="0"/>
              <a:t> </a:t>
            </a:r>
            <a:r>
              <a:rPr lang="ru-RU" dirty="0"/>
              <a:t>решения </a:t>
            </a:r>
            <a:r>
              <a:rPr lang="ru-RU" dirty="0" smtClean="0"/>
              <a:t>са </a:t>
            </a:r>
            <a:r>
              <a:rPr lang="ru-RU" dirty="0"/>
              <a:t>да </a:t>
            </a:r>
            <a:r>
              <a:rPr lang="ru-RU" dirty="0" smtClean="0"/>
              <a:t>се използва </a:t>
            </a:r>
            <a:r>
              <a:rPr lang="ru-RU" dirty="0"/>
              <a:t>слънчевия воден нагревател </a:t>
            </a:r>
            <a:r>
              <a:rPr lang="ru-RU" dirty="0" smtClean="0"/>
              <a:t>и електрически нагревател за подгряване.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b="1" dirty="0" smtClean="0"/>
              <a:t>Колектор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marL="3175" indent="14288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Колекторът </a:t>
            </a:r>
            <a:r>
              <a:rPr lang="ru-RU" dirty="0"/>
              <a:t>има за задача </a:t>
            </a:r>
            <a:r>
              <a:rPr lang="ru-RU" dirty="0" smtClean="0"/>
              <a:t>да превърне енергията на </a:t>
            </a:r>
            <a:r>
              <a:rPr lang="ru-RU" dirty="0"/>
              <a:t>светлината </a:t>
            </a:r>
            <a:r>
              <a:rPr lang="ru-RU" dirty="0" smtClean="0"/>
              <a:t>в топлина, </a:t>
            </a:r>
            <a:r>
              <a:rPr lang="ru-RU" dirty="0"/>
              <a:t>а след това </a:t>
            </a:r>
            <a:r>
              <a:rPr lang="ru-RU" dirty="0" smtClean="0"/>
              <a:t>да прехвърли </a:t>
            </a:r>
            <a:r>
              <a:rPr lang="ru-RU" dirty="0"/>
              <a:t>тази топлина с </a:t>
            </a:r>
            <a:r>
              <a:rPr lang="ru-RU" dirty="0" smtClean="0"/>
              <a:t>ниски </a:t>
            </a:r>
            <a:r>
              <a:rPr lang="ru-RU" dirty="0"/>
              <a:t>загуби на </a:t>
            </a:r>
            <a:r>
              <a:rPr lang="ru-RU" dirty="0" smtClean="0"/>
              <a:t>системата. </a:t>
            </a:r>
            <a:r>
              <a:rPr lang="ru-RU" dirty="0"/>
              <a:t>Има много различни видове и проекти за различни приложения, всички с различни разходи и </a:t>
            </a:r>
            <a:r>
              <a:rPr lang="ru-RU" dirty="0" smtClean="0"/>
              <a:t>изпълнения.</a:t>
            </a:r>
            <a:r>
              <a:rPr lang="en-US" dirty="0" smtClean="0"/>
              <a:t> </a:t>
            </a:r>
          </a:p>
          <a:p>
            <a:pPr marL="1003300" indent="-17463" algn="just"/>
            <a:r>
              <a:rPr lang="ru-RU" dirty="0"/>
              <a:t>Бруто площ (колекторната площ) </a:t>
            </a:r>
            <a:r>
              <a:rPr lang="ru-RU" dirty="0" smtClean="0"/>
              <a:t>– площта, ограничена от външните размери. Тя </a:t>
            </a:r>
            <a:r>
              <a:rPr lang="ru-RU" dirty="0"/>
              <a:t>определя например минималния размер на </a:t>
            </a:r>
            <a:r>
              <a:rPr lang="ru-RU" dirty="0" smtClean="0"/>
              <a:t>покривната </a:t>
            </a:r>
            <a:r>
              <a:rPr lang="ru-RU" dirty="0"/>
              <a:t>площ, която е необходима за монтиране. </a:t>
            </a:r>
            <a:endParaRPr lang="ru-RU" dirty="0" smtClean="0"/>
          </a:p>
          <a:p>
            <a:pPr marL="1003300" indent="-17463" algn="just"/>
            <a:r>
              <a:rPr lang="ru-RU" dirty="0" smtClean="0"/>
              <a:t> </a:t>
            </a:r>
            <a:r>
              <a:rPr lang="ru-RU" dirty="0"/>
              <a:t>Апертура </a:t>
            </a:r>
            <a:r>
              <a:rPr lang="ru-RU" dirty="0" smtClean="0"/>
              <a:t>площ- </a:t>
            </a:r>
            <a:r>
              <a:rPr lang="ru-RU" dirty="0"/>
              <a:t>съответства </a:t>
            </a:r>
            <a:r>
              <a:rPr lang="ru-RU" dirty="0" smtClean="0"/>
              <a:t>на светлинната площ </a:t>
            </a:r>
            <a:r>
              <a:rPr lang="ru-RU" dirty="0"/>
              <a:t>на колектор – тоест, </a:t>
            </a:r>
            <a:r>
              <a:rPr lang="ru-RU" dirty="0" smtClean="0"/>
              <a:t>действителната площ, </a:t>
            </a:r>
            <a:r>
              <a:rPr lang="ru-RU" dirty="0"/>
              <a:t>през </a:t>
            </a:r>
            <a:r>
              <a:rPr lang="ru-RU" dirty="0" smtClean="0"/>
              <a:t>която </a:t>
            </a:r>
            <a:r>
              <a:rPr lang="ru-RU" dirty="0"/>
              <a:t>слънчевата радиация преминава към </a:t>
            </a:r>
            <a:r>
              <a:rPr lang="ru-RU" dirty="0" smtClean="0"/>
              <a:t>колектора.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/>
              <a:t>Колектори - преглед на </a:t>
            </a:r>
            <a:r>
              <a:rPr lang="ru-RU" b="1" dirty="0" smtClean="0"/>
              <a:t>видовете колектори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marL="3175" indent="14288" algn="just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576" y="2060848"/>
            <a:ext cx="7354200" cy="404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Компоненти на слънчевите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b="1" dirty="0"/>
              <a:t>Колектори </a:t>
            </a:r>
            <a:r>
              <a:rPr lang="bg-BG" b="1" dirty="0" smtClean="0"/>
              <a:t>-</a:t>
            </a:r>
            <a:endParaRPr lang="bg-BG" b="1" dirty="0"/>
          </a:p>
          <a:p>
            <a:pPr marL="0" indent="0" algn="just">
              <a:buNone/>
            </a:pPr>
            <a:r>
              <a:rPr lang="bg-BG" b="1" dirty="0" smtClean="0"/>
              <a:t> </a:t>
            </a:r>
            <a:r>
              <a:rPr lang="bg-BG" b="1" dirty="0"/>
              <a:t>различни </a:t>
            </a:r>
            <a:r>
              <a:rPr lang="bg-BG" b="1" dirty="0" smtClean="0"/>
              <a:t>колекторни дизайни</a:t>
            </a:r>
            <a:r>
              <a:rPr lang="en-US" dirty="0" smtClean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3"/>
            <a:ext cx="44644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2197</Words>
  <Application>Microsoft Office PowerPoint</Application>
  <PresentationFormat>On-screen Show (4:3)</PresentationFormat>
  <Paragraphs>196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2_Office Theme</vt:lpstr>
      <vt:lpstr>Част 2.8. Проектиране и изчисляване на инсталации</vt:lpstr>
      <vt:lpstr>Цели на мдула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Компоненти на слънчевите системи</vt:lpstr>
      <vt:lpstr>Системи за подгряване на битова вода</vt:lpstr>
      <vt:lpstr>Системи за подгряване на битова вода</vt:lpstr>
      <vt:lpstr>Системи за подгряване на битова вода</vt:lpstr>
      <vt:lpstr>Системи за подгряване на битова вода</vt:lpstr>
      <vt:lpstr>Системи за подгряване на битова вода</vt:lpstr>
      <vt:lpstr>Системи за подгряване на битова вода</vt:lpstr>
      <vt:lpstr>Системи за подгряване на битова вода</vt:lpstr>
      <vt:lpstr>Системи за подгряване на битова вода</vt:lpstr>
      <vt:lpstr>Проектиране и изчисляване на инсталации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154</cp:revision>
  <dcterms:created xsi:type="dcterms:W3CDTF">2017-12-11T10:59:29Z</dcterms:created>
  <dcterms:modified xsi:type="dcterms:W3CDTF">2019-10-02T13:48:13Z</dcterms:modified>
</cp:coreProperties>
</file>